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slides/slide99.xml" ContentType="application/vnd.openxmlformats-officedocument.presentationml.slide+xml"/>
  <Override PartName="/ppt/slides/slide118.xml" ContentType="application/vnd.openxmlformats-officedocument.presentationml.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slides/slide125.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Default Extension="emf" ContentType="image/x-emf"/>
  <Override PartName="/ppt/notesSlides/notesSlide28.xml" ContentType="application/vnd.openxmlformats-officedocument.presentationml.notes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slides/slide119.xml" ContentType="application/vnd.openxmlformats-officedocument.presentationml.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89.xml" ContentType="application/vnd.openxmlformats-officedocument.presentationml.slide+xml"/>
  <Override PartName="/ppt/slides/slide108.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slides/slide115.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slides/slide10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slides/slide20.xml" ContentType="application/vnd.openxmlformats-officedocument.presentationml.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slides/slide98.xml" ContentType="application/vnd.openxmlformats-officedocument.presentationml.slide+xml"/>
  <Override PartName="/ppt/slides/slide117.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27"/>
  </p:notesMasterIdLst>
  <p:sldIdLst>
    <p:sldId id="256" r:id="rId2"/>
    <p:sldId id="258" r:id="rId3"/>
    <p:sldId id="257" r:id="rId4"/>
    <p:sldId id="259" r:id="rId5"/>
    <p:sldId id="265" r:id="rId6"/>
    <p:sldId id="260" r:id="rId7"/>
    <p:sldId id="262" r:id="rId8"/>
    <p:sldId id="264" r:id="rId9"/>
    <p:sldId id="263" r:id="rId10"/>
    <p:sldId id="266" r:id="rId11"/>
    <p:sldId id="274" r:id="rId12"/>
    <p:sldId id="275" r:id="rId13"/>
    <p:sldId id="261" r:id="rId14"/>
    <p:sldId id="267" r:id="rId15"/>
    <p:sldId id="268" r:id="rId16"/>
    <p:sldId id="269" r:id="rId17"/>
    <p:sldId id="270" r:id="rId18"/>
    <p:sldId id="271" r:id="rId19"/>
    <p:sldId id="272" r:id="rId20"/>
    <p:sldId id="273" r:id="rId21"/>
    <p:sldId id="301" r:id="rId22"/>
    <p:sldId id="276" r:id="rId23"/>
    <p:sldId id="277" r:id="rId24"/>
    <p:sldId id="280" r:id="rId25"/>
    <p:sldId id="278" r:id="rId26"/>
    <p:sldId id="279" r:id="rId27"/>
    <p:sldId id="281" r:id="rId28"/>
    <p:sldId id="283" r:id="rId29"/>
    <p:sldId id="282" r:id="rId30"/>
    <p:sldId id="284" r:id="rId31"/>
    <p:sldId id="285" r:id="rId32"/>
    <p:sldId id="286" r:id="rId33"/>
    <p:sldId id="300" r:id="rId34"/>
    <p:sldId id="288" r:id="rId35"/>
    <p:sldId id="289" r:id="rId36"/>
    <p:sldId id="290" r:id="rId37"/>
    <p:sldId id="291" r:id="rId38"/>
    <p:sldId id="292" r:id="rId39"/>
    <p:sldId id="293" r:id="rId40"/>
    <p:sldId id="317" r:id="rId41"/>
    <p:sldId id="294" r:id="rId42"/>
    <p:sldId id="295" r:id="rId43"/>
    <p:sldId id="296" r:id="rId44"/>
    <p:sldId id="299" r:id="rId45"/>
    <p:sldId id="298" r:id="rId46"/>
    <p:sldId id="297" r:id="rId47"/>
    <p:sldId id="302" r:id="rId48"/>
    <p:sldId id="388" r:id="rId49"/>
    <p:sldId id="303" r:id="rId50"/>
    <p:sldId id="304" r:id="rId51"/>
    <p:sldId id="306" r:id="rId52"/>
    <p:sldId id="305" r:id="rId53"/>
    <p:sldId id="307" r:id="rId54"/>
    <p:sldId id="308" r:id="rId55"/>
    <p:sldId id="310" r:id="rId56"/>
    <p:sldId id="311" r:id="rId57"/>
    <p:sldId id="312" r:id="rId58"/>
    <p:sldId id="313" r:id="rId59"/>
    <p:sldId id="314" r:id="rId60"/>
    <p:sldId id="315" r:id="rId61"/>
    <p:sldId id="316" r:id="rId62"/>
    <p:sldId id="319" r:id="rId63"/>
    <p:sldId id="321" r:id="rId64"/>
    <p:sldId id="322" r:id="rId65"/>
    <p:sldId id="320" r:id="rId66"/>
    <p:sldId id="325" r:id="rId67"/>
    <p:sldId id="326" r:id="rId68"/>
    <p:sldId id="327" r:id="rId69"/>
    <p:sldId id="328" r:id="rId70"/>
    <p:sldId id="329" r:id="rId71"/>
    <p:sldId id="339" r:id="rId72"/>
    <p:sldId id="345" r:id="rId73"/>
    <p:sldId id="330" r:id="rId74"/>
    <p:sldId id="331" r:id="rId75"/>
    <p:sldId id="332" r:id="rId76"/>
    <p:sldId id="337" r:id="rId77"/>
    <p:sldId id="338" r:id="rId78"/>
    <p:sldId id="341" r:id="rId79"/>
    <p:sldId id="342" r:id="rId80"/>
    <p:sldId id="336" r:id="rId81"/>
    <p:sldId id="340" r:id="rId82"/>
    <p:sldId id="343" r:id="rId83"/>
    <p:sldId id="344" r:id="rId84"/>
    <p:sldId id="346" r:id="rId85"/>
    <p:sldId id="347" r:id="rId86"/>
    <p:sldId id="348" r:id="rId87"/>
    <p:sldId id="382" r:id="rId88"/>
    <p:sldId id="383" r:id="rId89"/>
    <p:sldId id="384" r:id="rId90"/>
    <p:sldId id="385" r:id="rId91"/>
    <p:sldId id="349" r:id="rId92"/>
    <p:sldId id="350" r:id="rId93"/>
    <p:sldId id="351" r:id="rId94"/>
    <p:sldId id="352" r:id="rId95"/>
    <p:sldId id="353" r:id="rId96"/>
    <p:sldId id="354" r:id="rId97"/>
    <p:sldId id="355" r:id="rId98"/>
    <p:sldId id="356" r:id="rId99"/>
    <p:sldId id="357" r:id="rId100"/>
    <p:sldId id="358" r:id="rId101"/>
    <p:sldId id="389" r:id="rId102"/>
    <p:sldId id="359" r:id="rId103"/>
    <p:sldId id="360" r:id="rId104"/>
    <p:sldId id="361" r:id="rId105"/>
    <p:sldId id="362" r:id="rId106"/>
    <p:sldId id="363" r:id="rId107"/>
    <p:sldId id="364" r:id="rId108"/>
    <p:sldId id="365" r:id="rId109"/>
    <p:sldId id="366" r:id="rId110"/>
    <p:sldId id="368" r:id="rId111"/>
    <p:sldId id="367" r:id="rId112"/>
    <p:sldId id="369" r:id="rId113"/>
    <p:sldId id="370" r:id="rId114"/>
    <p:sldId id="371" r:id="rId115"/>
    <p:sldId id="372" r:id="rId116"/>
    <p:sldId id="373" r:id="rId117"/>
    <p:sldId id="374" r:id="rId118"/>
    <p:sldId id="375" r:id="rId119"/>
    <p:sldId id="376" r:id="rId120"/>
    <p:sldId id="377" r:id="rId121"/>
    <p:sldId id="378" r:id="rId122"/>
    <p:sldId id="380" r:id="rId123"/>
    <p:sldId id="386" r:id="rId124"/>
    <p:sldId id="387" r:id="rId125"/>
    <p:sldId id="379" r:id="rId126"/>
  </p:sldIdLst>
  <p:sldSz cx="9144000" cy="6858000" type="screen4x3"/>
  <p:notesSz cx="6858000" cy="9144000"/>
  <p:defaultTextStyle>
    <a:defPPr>
      <a:defRPr lang="nb-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BBAC76"/>
    <a:srgbClr val="0D3475"/>
  </p:clrMru>
  <p:extLst>
    <p:ext uri="{E76CE94A-603C-4142-B9EB-6D1370010A27}">
      <p14:discardImageEditData xmlns="" xmlns:p14="http://schemas.microsoft.com/office/powerpoint/2010/main" val="0"/>
    </p:ext>
    <p:ext uri="{D31A062A-798A-4329-ABDD-BBA856620510}">
      <p14:defaultImageDpi xmlns=""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8245" autoAdjust="0"/>
    <p:restoredTop sz="82658" autoAdjust="0"/>
  </p:normalViewPr>
  <p:slideViewPr>
    <p:cSldViewPr snapToGrid="0" snapToObjects="1">
      <p:cViewPr>
        <p:scale>
          <a:sx n="50" d="100"/>
          <a:sy n="50" d="100"/>
        </p:scale>
        <p:origin x="-559" y="-31"/>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1C48C4A-7032-44C7-806C-44D1E34EEDFE}" type="datetimeFigureOut">
              <a:rPr lang="nb-NO" smtClean="0"/>
              <a:pPr/>
              <a:t>01.09.2018</a:t>
            </a:fld>
            <a:endParaRPr lang="nb-NO"/>
          </a:p>
        </p:txBody>
      </p:sp>
      <p:sp>
        <p:nvSpPr>
          <p:cNvPr id="4" name="Plassholder for lysbilde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6" name="Plassholder for bunn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6AFFCDC-E040-4D6F-95FC-311399677885}" type="slidenum">
              <a:rPr lang="nb-NO" smtClean="0"/>
              <a:pPr/>
              <a:t>‹#›</a:t>
            </a:fld>
            <a:endParaRPr lang="nb-NO"/>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endParaRPr lang="nb-NO" dirty="0"/>
          </a:p>
        </p:txBody>
      </p:sp>
      <p:sp>
        <p:nvSpPr>
          <p:cNvPr id="4" name="Plassholder for lysbildenummer 3"/>
          <p:cNvSpPr>
            <a:spLocks noGrp="1"/>
          </p:cNvSpPr>
          <p:nvPr>
            <p:ph type="sldNum" sz="quarter" idx="10"/>
          </p:nvPr>
        </p:nvSpPr>
        <p:spPr/>
        <p:txBody>
          <a:bodyPr/>
          <a:lstStyle/>
          <a:p>
            <a:fld id="{96AFFCDC-E040-4D6F-95FC-311399677885}" type="slidenum">
              <a:rPr lang="nb-NO" smtClean="0"/>
              <a:pPr/>
              <a:t>5</a:t>
            </a:fld>
            <a:endParaRPr lang="nb-NO"/>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nb-NO" dirty="0" err="1" smtClean="0"/>
              <a:t>NTC-motstanden</a:t>
            </a:r>
            <a:r>
              <a:rPr lang="nb-NO" dirty="0" smtClean="0"/>
              <a:t> har en </a:t>
            </a:r>
            <a:r>
              <a:rPr lang="nb-NO" dirty="0" err="1" smtClean="0"/>
              <a:t>resisitans</a:t>
            </a:r>
            <a:r>
              <a:rPr lang="nb-NO" dirty="0" smtClean="0"/>
              <a:t> som endrer seg med temperaturen. Vi har valgt denne sensoren for de den har tynneledninger og isolert. Dermed er det lett å føre den ut gjennom kabelgjennomføringen sammen med slangen til trykksensoren</a:t>
            </a:r>
            <a:endParaRPr lang="nb-NO" dirty="0"/>
          </a:p>
        </p:txBody>
      </p:sp>
      <p:sp>
        <p:nvSpPr>
          <p:cNvPr id="4" name="Plassholder for lysbildenummer 3"/>
          <p:cNvSpPr>
            <a:spLocks noGrp="1"/>
          </p:cNvSpPr>
          <p:nvPr>
            <p:ph type="sldNum" sz="quarter" idx="10"/>
          </p:nvPr>
        </p:nvSpPr>
        <p:spPr/>
        <p:txBody>
          <a:bodyPr/>
          <a:lstStyle/>
          <a:p>
            <a:fld id="{96AFFCDC-E040-4D6F-95FC-311399677885}" type="slidenum">
              <a:rPr lang="nb-NO" smtClean="0"/>
              <a:pPr/>
              <a:t>16</a:t>
            </a:fld>
            <a:endParaRPr lang="nb-NO"/>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nb-NO" dirty="0" smtClean="0"/>
              <a:t>Trykksensoren har seks bein hvorav</a:t>
            </a:r>
            <a:r>
              <a:rPr lang="nb-NO" baseline="0" dirty="0" smtClean="0"/>
              <a:t> tre er aktive. To for + og – </a:t>
            </a:r>
            <a:r>
              <a:rPr lang="nb-NO" baseline="0" dirty="0" err="1" smtClean="0"/>
              <a:t>og</a:t>
            </a:r>
            <a:r>
              <a:rPr lang="nb-NO" baseline="0" dirty="0" smtClean="0"/>
              <a:t> en for signalspenningen, en spenning som endres med trykket. Måleområdet for sensoren er ned til 30 meter.</a:t>
            </a:r>
            <a:endParaRPr lang="nb-NO" dirty="0"/>
          </a:p>
        </p:txBody>
      </p:sp>
      <p:sp>
        <p:nvSpPr>
          <p:cNvPr id="4" name="Plassholder for lysbildenummer 3"/>
          <p:cNvSpPr>
            <a:spLocks noGrp="1"/>
          </p:cNvSpPr>
          <p:nvPr>
            <p:ph type="sldNum" sz="quarter" idx="10"/>
          </p:nvPr>
        </p:nvSpPr>
        <p:spPr/>
        <p:txBody>
          <a:bodyPr/>
          <a:lstStyle/>
          <a:p>
            <a:fld id="{96AFFCDC-E040-4D6F-95FC-311399677885}" type="slidenum">
              <a:rPr lang="nb-NO" smtClean="0"/>
              <a:pPr/>
              <a:t>17</a:t>
            </a:fld>
            <a:endParaRPr lang="nb-NO"/>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nb-NO" dirty="0" smtClean="0"/>
              <a:t>En liten krympestrømpe settes</a:t>
            </a:r>
            <a:r>
              <a:rPr lang="nb-NO" baseline="0" dirty="0" smtClean="0"/>
              <a:t> på røret foran på sensoren. Denne varmes opp slik at den slutter godt om røret. Denne vil da gjøre røret tykt nok slik at det kan stikkes inn i en slange med 3 mm innvendig diameter. Ved hjelp av ledningsstumper festes slangen til røret med to ”slangeklemmer” av </a:t>
            </a:r>
            <a:r>
              <a:rPr lang="nb-NO" baseline="0" dirty="0" err="1" smtClean="0"/>
              <a:t>usilolert</a:t>
            </a:r>
            <a:r>
              <a:rPr lang="nb-NO" baseline="0" dirty="0" smtClean="0"/>
              <a:t> ledning. På bildet er det brukt kun en klemme, det anbefales å bruke to</a:t>
            </a:r>
            <a:endParaRPr lang="nb-NO" dirty="0"/>
          </a:p>
        </p:txBody>
      </p:sp>
      <p:sp>
        <p:nvSpPr>
          <p:cNvPr id="4" name="Plassholder for lysbildenummer 3"/>
          <p:cNvSpPr>
            <a:spLocks noGrp="1"/>
          </p:cNvSpPr>
          <p:nvPr>
            <p:ph type="sldNum" sz="quarter" idx="10"/>
          </p:nvPr>
        </p:nvSpPr>
        <p:spPr/>
        <p:txBody>
          <a:bodyPr/>
          <a:lstStyle/>
          <a:p>
            <a:fld id="{96AFFCDC-E040-4D6F-95FC-311399677885}" type="slidenum">
              <a:rPr lang="nb-NO" smtClean="0"/>
              <a:pPr/>
              <a:t>18</a:t>
            </a:fld>
            <a:endParaRPr lang="nb-NO"/>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nb-NO" dirty="0" smtClean="0"/>
              <a:t>Batteriklemmen er beregnet for et 9 V batteri. Holderen er påmontert</a:t>
            </a:r>
            <a:r>
              <a:rPr lang="nb-NO" baseline="0" dirty="0" smtClean="0"/>
              <a:t> jumpere.</a:t>
            </a:r>
            <a:endParaRPr lang="nb-NO" dirty="0"/>
          </a:p>
        </p:txBody>
      </p:sp>
      <p:sp>
        <p:nvSpPr>
          <p:cNvPr id="4" name="Plassholder for lysbildenummer 3"/>
          <p:cNvSpPr>
            <a:spLocks noGrp="1"/>
          </p:cNvSpPr>
          <p:nvPr>
            <p:ph type="sldNum" sz="quarter" idx="10"/>
          </p:nvPr>
        </p:nvSpPr>
        <p:spPr/>
        <p:txBody>
          <a:bodyPr/>
          <a:lstStyle/>
          <a:p>
            <a:fld id="{96AFFCDC-E040-4D6F-95FC-311399677885}" type="slidenum">
              <a:rPr lang="nb-NO" smtClean="0"/>
              <a:pPr/>
              <a:t>19</a:t>
            </a:fld>
            <a:endParaRPr lang="nb-NO"/>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nb-NO" dirty="0" smtClean="0"/>
              <a:t>Det finnes mange måter å måle trykk</a:t>
            </a:r>
            <a:r>
              <a:rPr lang="nb-NO" baseline="0" dirty="0" smtClean="0"/>
              <a:t> på. Siden trykkmåleren måler lufttrykk så må vi finne en måte å konvertere vanntrykk til lufttrykk uten at sensoren blir våt. Figuren viser ulike løsninger. Har ser vi tre lukkede og to åpne løsninger.</a:t>
            </a:r>
            <a:endParaRPr lang="nb-NO" dirty="0"/>
          </a:p>
        </p:txBody>
      </p:sp>
      <p:sp>
        <p:nvSpPr>
          <p:cNvPr id="4" name="Plassholder for lysbildenummer 3"/>
          <p:cNvSpPr>
            <a:spLocks noGrp="1"/>
          </p:cNvSpPr>
          <p:nvPr>
            <p:ph type="sldNum" sz="quarter" idx="10"/>
          </p:nvPr>
        </p:nvSpPr>
        <p:spPr/>
        <p:txBody>
          <a:bodyPr/>
          <a:lstStyle/>
          <a:p>
            <a:fld id="{96AFFCDC-E040-4D6F-95FC-311399677885}" type="slidenum">
              <a:rPr lang="nb-NO" smtClean="0"/>
              <a:pPr/>
              <a:t>20</a:t>
            </a:fld>
            <a:endParaRPr lang="nb-NO"/>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nb-NO" dirty="0" smtClean="0"/>
              <a:t>For</a:t>
            </a:r>
            <a:r>
              <a:rPr lang="nb-NO" baseline="0" dirty="0" smtClean="0"/>
              <a:t> at det skal være billig og lett tilgjengelig har vi valgt å bruke et syltetøyglass som vanntett beholder. Her er det jo mange muligheter. Jeg har valgt å bruke et sylteagurk glass siden dette har en passende størrelse og var greit tilgjengelig. Glasset har en innvendig pakning som gjør at det holder på et undertrykk. Lokket er dessuten i to deler slik at det lettere skal la seg åpne. En kan diskutere med elevene hvilke krav man bør stille til et slik glass for at det skal være tett ned til la oss si 20 meter.</a:t>
            </a:r>
            <a:endParaRPr lang="nb-NO" dirty="0"/>
          </a:p>
        </p:txBody>
      </p:sp>
      <p:sp>
        <p:nvSpPr>
          <p:cNvPr id="4" name="Plassholder for lysbildenummer 3"/>
          <p:cNvSpPr>
            <a:spLocks noGrp="1"/>
          </p:cNvSpPr>
          <p:nvPr>
            <p:ph type="sldNum" sz="quarter" idx="10"/>
          </p:nvPr>
        </p:nvSpPr>
        <p:spPr/>
        <p:txBody>
          <a:bodyPr/>
          <a:lstStyle/>
          <a:p>
            <a:fld id="{96AFFCDC-E040-4D6F-95FC-311399677885}" type="slidenum">
              <a:rPr lang="nb-NO" smtClean="0"/>
              <a:pPr/>
              <a:t>23</a:t>
            </a:fld>
            <a:endParaRPr lang="nb-NO"/>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nb-NO" dirty="0" smtClean="0"/>
              <a:t>Til kabelgjennomføringene kan en benytte o-ringer, eller flate pakninger. E flate pakningene</a:t>
            </a:r>
            <a:r>
              <a:rPr lang="nb-NO" baseline="0" dirty="0" smtClean="0"/>
              <a:t> er mer stødige enn de slangeformede o-ringene som gjerne glir unna når man skrur til lukkemutteren. Jeg har skåret dem ut i en 1.5 mm silikon plate, men det går også an å klippe dem ut i en sykkelslange. Pakningen for lokket er skåret ut av en vanlig sykkelslange.</a:t>
            </a:r>
            <a:endParaRPr lang="nb-NO" dirty="0"/>
          </a:p>
        </p:txBody>
      </p:sp>
      <p:sp>
        <p:nvSpPr>
          <p:cNvPr id="4" name="Plassholder for lysbildenummer 3"/>
          <p:cNvSpPr>
            <a:spLocks noGrp="1"/>
          </p:cNvSpPr>
          <p:nvPr>
            <p:ph type="sldNum" sz="quarter" idx="10"/>
          </p:nvPr>
        </p:nvSpPr>
        <p:spPr/>
        <p:txBody>
          <a:bodyPr/>
          <a:lstStyle/>
          <a:p>
            <a:fld id="{96AFFCDC-E040-4D6F-95FC-311399677885}" type="slidenum">
              <a:rPr lang="nb-NO" smtClean="0"/>
              <a:pPr/>
              <a:t>26</a:t>
            </a:fld>
            <a:endParaRPr lang="nb-NO"/>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nb-NO" dirty="0" smtClean="0"/>
              <a:t>Her ser vi hvordan trykk og temperatursensoren </a:t>
            </a:r>
            <a:endParaRPr lang="nb-NO" dirty="0"/>
          </a:p>
        </p:txBody>
      </p:sp>
      <p:sp>
        <p:nvSpPr>
          <p:cNvPr id="4" name="Plassholder for lysbildenummer 3"/>
          <p:cNvSpPr>
            <a:spLocks noGrp="1"/>
          </p:cNvSpPr>
          <p:nvPr>
            <p:ph type="sldNum" sz="quarter" idx="10"/>
          </p:nvPr>
        </p:nvSpPr>
        <p:spPr/>
        <p:txBody>
          <a:bodyPr/>
          <a:lstStyle/>
          <a:p>
            <a:fld id="{96AFFCDC-E040-4D6F-95FC-311399677885}" type="slidenum">
              <a:rPr lang="nb-NO" smtClean="0"/>
              <a:pPr/>
              <a:t>28</a:t>
            </a:fld>
            <a:endParaRPr lang="nb-NO"/>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nb-NO" dirty="0" smtClean="0"/>
              <a:t>Vi legger</a:t>
            </a:r>
            <a:r>
              <a:rPr lang="nb-NO" baseline="0" dirty="0" smtClean="0"/>
              <a:t> merke til at ledningen til temperatursensoren er så tynne av de kan legges langs slangen ut gjennom den samme kabelgjennomføringen. Selv uten fett på slangen så kan det se ut til at dette blir tett nok.</a:t>
            </a:r>
            <a:endParaRPr lang="nb-NO" dirty="0"/>
          </a:p>
        </p:txBody>
      </p:sp>
      <p:sp>
        <p:nvSpPr>
          <p:cNvPr id="4" name="Plassholder for lysbildenummer 3"/>
          <p:cNvSpPr>
            <a:spLocks noGrp="1"/>
          </p:cNvSpPr>
          <p:nvPr>
            <p:ph type="sldNum" sz="quarter" idx="10"/>
          </p:nvPr>
        </p:nvSpPr>
        <p:spPr/>
        <p:txBody>
          <a:bodyPr/>
          <a:lstStyle/>
          <a:p>
            <a:fld id="{96AFFCDC-E040-4D6F-95FC-311399677885}" type="slidenum">
              <a:rPr lang="nb-NO" smtClean="0"/>
              <a:pPr/>
              <a:t>29</a:t>
            </a:fld>
            <a:endParaRPr lang="nb-NO"/>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nb-NO" dirty="0" smtClean="0"/>
              <a:t>Det lages en bøyle av metalltråd med en løkke i hver ende og en på midten</a:t>
            </a:r>
            <a:r>
              <a:rPr lang="nb-NO" baseline="0" dirty="0" smtClean="0"/>
              <a:t> som vist på bildet. </a:t>
            </a:r>
            <a:r>
              <a:rPr lang="nb-NO" dirty="0" smtClean="0"/>
              <a:t> </a:t>
            </a:r>
            <a:endParaRPr lang="nb-NO" dirty="0"/>
          </a:p>
        </p:txBody>
      </p:sp>
      <p:sp>
        <p:nvSpPr>
          <p:cNvPr id="4" name="Plassholder for lysbildenummer 3"/>
          <p:cNvSpPr>
            <a:spLocks noGrp="1"/>
          </p:cNvSpPr>
          <p:nvPr>
            <p:ph type="sldNum" sz="quarter" idx="10"/>
          </p:nvPr>
        </p:nvSpPr>
        <p:spPr/>
        <p:txBody>
          <a:bodyPr/>
          <a:lstStyle/>
          <a:p>
            <a:fld id="{96AFFCDC-E040-4D6F-95FC-311399677885}" type="slidenum">
              <a:rPr lang="nb-NO" smtClean="0"/>
              <a:pPr/>
              <a:t>30</a:t>
            </a:fld>
            <a:endParaRPr lang="nb-NO"/>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nb-NO" dirty="0" smtClean="0"/>
              <a:t>Havet kommer til å bli en stadig viktigere arene for matproduksjon og ikke minst blir det rettet fokus mot den økende forurensningen av havet. Derfor er et slikt prosjekt særdeles viktig.  Jeg nevner at det kan omfatte utprøving og forskning. Dette gjelder spesielt mht. å utvikle en god måte å måle saltholdighet, hvilket ikke er</a:t>
            </a:r>
            <a:r>
              <a:rPr lang="nb-NO" baseline="0" dirty="0" smtClean="0"/>
              <a:t> helt trivielt. </a:t>
            </a:r>
          </a:p>
          <a:p>
            <a:r>
              <a:rPr lang="nb-NO" baseline="0" dirty="0" smtClean="0"/>
              <a:t>Når de på fredag skal bygge en ROV så ser de mulighetene med å inkludere sensorer og datalogging i en bevegelig enhet. Selv om de ikke i dette kurset gjør den integreringen så finnes den muligheten på et senere tidspunkt i egen klasse.</a:t>
            </a:r>
            <a:endParaRPr lang="nb-NO" dirty="0"/>
          </a:p>
        </p:txBody>
      </p:sp>
      <p:sp>
        <p:nvSpPr>
          <p:cNvPr id="4" name="Plassholder for lysbildenummer 3"/>
          <p:cNvSpPr>
            <a:spLocks noGrp="1"/>
          </p:cNvSpPr>
          <p:nvPr>
            <p:ph type="sldNum" sz="quarter" idx="10"/>
          </p:nvPr>
        </p:nvSpPr>
        <p:spPr/>
        <p:txBody>
          <a:bodyPr/>
          <a:lstStyle/>
          <a:p>
            <a:fld id="{96AFFCDC-E040-4D6F-95FC-311399677885}" type="slidenum">
              <a:rPr lang="nb-NO" smtClean="0"/>
              <a:pPr/>
              <a:t>6</a:t>
            </a:fld>
            <a:endParaRPr lang="nb-NO"/>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endParaRPr lang="nb-NO" dirty="0"/>
          </a:p>
        </p:txBody>
      </p:sp>
      <p:sp>
        <p:nvSpPr>
          <p:cNvPr id="4" name="Plassholder for lysbildenummer 3"/>
          <p:cNvSpPr>
            <a:spLocks noGrp="1"/>
          </p:cNvSpPr>
          <p:nvPr>
            <p:ph type="sldNum" sz="quarter" idx="10"/>
          </p:nvPr>
        </p:nvSpPr>
        <p:spPr/>
        <p:txBody>
          <a:bodyPr/>
          <a:lstStyle/>
          <a:p>
            <a:fld id="{96AFFCDC-E040-4D6F-95FC-311399677885}" type="slidenum">
              <a:rPr lang="nb-NO" smtClean="0"/>
              <a:pPr/>
              <a:t>32</a:t>
            </a:fld>
            <a:endParaRPr lang="nb-NO"/>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nb-NO" dirty="0" smtClean="0"/>
              <a:t>Det kan være greit å sjekke at utstyret er tett før vi monterer</a:t>
            </a:r>
            <a:r>
              <a:rPr lang="nb-NO" baseline="0" dirty="0" smtClean="0"/>
              <a:t> elektronikken. Først skal vi sjekke at slangetilkoblingen til trykksensorene er rimelig lufttest slik at ikke luft slipper ut i kammeret. Det gjør vi med å koble til sprøyta og trykke inn stempelet. Når stempelet er helt inne, vil trykket være ca. 3 bar eller tilsvarende ca. 20 meter under vann.</a:t>
            </a:r>
            <a:endParaRPr lang="nb-NO" dirty="0"/>
          </a:p>
        </p:txBody>
      </p:sp>
      <p:sp>
        <p:nvSpPr>
          <p:cNvPr id="4" name="Plassholder for lysbildenummer 3"/>
          <p:cNvSpPr>
            <a:spLocks noGrp="1"/>
          </p:cNvSpPr>
          <p:nvPr>
            <p:ph type="sldNum" sz="quarter" idx="10"/>
          </p:nvPr>
        </p:nvSpPr>
        <p:spPr/>
        <p:txBody>
          <a:bodyPr/>
          <a:lstStyle/>
          <a:p>
            <a:fld id="{96AFFCDC-E040-4D6F-95FC-311399677885}" type="slidenum">
              <a:rPr lang="nb-NO" smtClean="0"/>
              <a:pPr/>
              <a:t>35</a:t>
            </a:fld>
            <a:endParaRPr lang="nb-NO"/>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nb-NO" dirty="0" smtClean="0"/>
              <a:t>En kan stille spørsmål ved om dette er en fornuftig måte å teste</a:t>
            </a:r>
            <a:r>
              <a:rPr lang="nb-NO" baseline="0" dirty="0" smtClean="0"/>
              <a:t> om beholderen er tett. Normalt vil trykke komme utenfra og presse lokket tett ned mot pakningen. En skulle derfor tro at i en virkelig situasjon under vann så vil beholderen være tett til tross for at det bobler luft når vi blåser luft inn i beholderen. </a:t>
            </a:r>
            <a:endParaRPr lang="nb-NO" dirty="0"/>
          </a:p>
        </p:txBody>
      </p:sp>
      <p:sp>
        <p:nvSpPr>
          <p:cNvPr id="4" name="Plassholder for lysbildenummer 3"/>
          <p:cNvSpPr>
            <a:spLocks noGrp="1"/>
          </p:cNvSpPr>
          <p:nvPr>
            <p:ph type="sldNum" sz="quarter" idx="10"/>
          </p:nvPr>
        </p:nvSpPr>
        <p:spPr/>
        <p:txBody>
          <a:bodyPr/>
          <a:lstStyle/>
          <a:p>
            <a:fld id="{96AFFCDC-E040-4D6F-95FC-311399677885}" type="slidenum">
              <a:rPr lang="nb-NO" smtClean="0"/>
              <a:pPr/>
              <a:t>37</a:t>
            </a:fld>
            <a:endParaRPr lang="nb-NO"/>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nb-NO" dirty="0" smtClean="0"/>
              <a:t>Her ser vi et blokkdiagram over de fem komponentene som utgjør hoveddelene av målesonden for måling av trykk og</a:t>
            </a:r>
            <a:r>
              <a:rPr lang="nb-NO" baseline="0" dirty="0" smtClean="0"/>
              <a:t> temperatur. En </a:t>
            </a:r>
            <a:r>
              <a:rPr lang="nb-NO" baseline="0" dirty="0" err="1" smtClean="0"/>
              <a:t>NTC-motstand</a:t>
            </a:r>
            <a:r>
              <a:rPr lang="nb-NO" baseline="0" dirty="0" smtClean="0"/>
              <a:t> som utgjør </a:t>
            </a:r>
            <a:r>
              <a:rPr lang="nb-NO" baseline="0" dirty="0" err="1" smtClean="0"/>
              <a:t>temperatursendoeren</a:t>
            </a:r>
            <a:r>
              <a:rPr lang="nb-NO" baseline="0" dirty="0" smtClean="0"/>
              <a:t>, en trykksensor, databehandlingsenheten </a:t>
            </a:r>
            <a:r>
              <a:rPr lang="nb-NO" baseline="0" dirty="0" err="1" smtClean="0"/>
              <a:t>Arduino</a:t>
            </a:r>
            <a:r>
              <a:rPr lang="nb-NO" baseline="0" dirty="0" smtClean="0"/>
              <a:t> </a:t>
            </a:r>
            <a:r>
              <a:rPr lang="nb-NO" baseline="0" dirty="0" err="1" smtClean="0"/>
              <a:t>Nano</a:t>
            </a:r>
            <a:r>
              <a:rPr lang="nb-NO" baseline="0" dirty="0" smtClean="0"/>
              <a:t>, en datalagringsenhet, SD-kortenhet og et batteri.</a:t>
            </a:r>
            <a:endParaRPr lang="nb-NO" dirty="0"/>
          </a:p>
        </p:txBody>
      </p:sp>
      <p:sp>
        <p:nvSpPr>
          <p:cNvPr id="4" name="Plassholder for lysbildenummer 3"/>
          <p:cNvSpPr>
            <a:spLocks noGrp="1"/>
          </p:cNvSpPr>
          <p:nvPr>
            <p:ph type="sldNum" sz="quarter" idx="10"/>
          </p:nvPr>
        </p:nvSpPr>
        <p:spPr/>
        <p:txBody>
          <a:bodyPr/>
          <a:lstStyle/>
          <a:p>
            <a:fld id="{96AFFCDC-E040-4D6F-95FC-311399677885}" type="slidenum">
              <a:rPr lang="nb-NO" smtClean="0"/>
              <a:pPr/>
              <a:t>39</a:t>
            </a:fld>
            <a:endParaRPr lang="nb-NO"/>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nb-NO" dirty="0" smtClean="0"/>
              <a:t>Dersom vi trykker på Reset knappen starter programmet på nytt.</a:t>
            </a:r>
            <a:endParaRPr lang="nb-NO" dirty="0"/>
          </a:p>
        </p:txBody>
      </p:sp>
      <p:sp>
        <p:nvSpPr>
          <p:cNvPr id="4" name="Plassholder for lysbildenummer 3"/>
          <p:cNvSpPr>
            <a:spLocks noGrp="1"/>
          </p:cNvSpPr>
          <p:nvPr>
            <p:ph type="sldNum" sz="quarter" idx="10"/>
          </p:nvPr>
        </p:nvSpPr>
        <p:spPr/>
        <p:txBody>
          <a:bodyPr/>
          <a:lstStyle/>
          <a:p>
            <a:fld id="{96AFFCDC-E040-4D6F-95FC-311399677885}" type="slidenum">
              <a:rPr lang="nb-NO" smtClean="0"/>
              <a:pPr/>
              <a:t>40</a:t>
            </a:fld>
            <a:endParaRPr lang="nb-NO"/>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nb-NO" dirty="0" smtClean="0"/>
              <a:t>Her ser vi koblingsskjemaet, dvs. hvordan de ulike komponenter er koblet til databehandlingskortet, </a:t>
            </a:r>
            <a:r>
              <a:rPr lang="nb-NO" dirty="0" err="1" smtClean="0"/>
              <a:t>Arduino</a:t>
            </a:r>
            <a:r>
              <a:rPr lang="nb-NO" dirty="0" smtClean="0"/>
              <a:t> </a:t>
            </a:r>
            <a:r>
              <a:rPr lang="nb-NO" dirty="0" err="1" smtClean="0"/>
              <a:t>Nanoen</a:t>
            </a:r>
            <a:r>
              <a:rPr lang="nb-NO" dirty="0" smtClean="0"/>
              <a:t>. Etter at vi har koblet opp kretsen skal vi se nærmere på hvorfor vi har koblet opp komponentene som vi gjør.</a:t>
            </a:r>
            <a:endParaRPr lang="nb-NO" dirty="0"/>
          </a:p>
        </p:txBody>
      </p:sp>
      <p:sp>
        <p:nvSpPr>
          <p:cNvPr id="4" name="Plassholder for lysbildenummer 3"/>
          <p:cNvSpPr>
            <a:spLocks noGrp="1"/>
          </p:cNvSpPr>
          <p:nvPr>
            <p:ph type="sldNum" sz="quarter" idx="10"/>
          </p:nvPr>
        </p:nvSpPr>
        <p:spPr/>
        <p:txBody>
          <a:bodyPr/>
          <a:lstStyle/>
          <a:p>
            <a:fld id="{96AFFCDC-E040-4D6F-95FC-311399677885}" type="slidenum">
              <a:rPr lang="nb-NO" smtClean="0"/>
              <a:pPr/>
              <a:t>41</a:t>
            </a:fld>
            <a:endParaRPr lang="nb-NO"/>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nb-NO" dirty="0" smtClean="0"/>
              <a:t>Vi har valgt å koble opp kretsen på et koblingsbrett fordi</a:t>
            </a:r>
            <a:r>
              <a:rPr lang="nb-NO" baseline="0" dirty="0" smtClean="0"/>
              <a:t> dette gjør at vi kan gjenbruke de ulike komponentene, noe som har vært vanskelig dersom vi lodder dem sammen. Videre er det relativt lett å bygge ut kretsen så lenge vi har plass på brettet. Siden vi har koblet jumpere til flere av komponentene så er det lett å koble dem opp. </a:t>
            </a:r>
            <a:endParaRPr lang="nb-NO" dirty="0"/>
          </a:p>
        </p:txBody>
      </p:sp>
      <p:sp>
        <p:nvSpPr>
          <p:cNvPr id="4" name="Plassholder for lysbildenummer 3"/>
          <p:cNvSpPr>
            <a:spLocks noGrp="1"/>
          </p:cNvSpPr>
          <p:nvPr>
            <p:ph type="sldNum" sz="quarter" idx="10"/>
          </p:nvPr>
        </p:nvSpPr>
        <p:spPr/>
        <p:txBody>
          <a:bodyPr/>
          <a:lstStyle/>
          <a:p>
            <a:fld id="{96AFFCDC-E040-4D6F-95FC-311399677885}" type="slidenum">
              <a:rPr lang="nb-NO" smtClean="0"/>
              <a:pPr/>
              <a:t>42</a:t>
            </a:fld>
            <a:endParaRPr lang="nb-NO"/>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endParaRPr lang="nb-NO" dirty="0"/>
          </a:p>
        </p:txBody>
      </p:sp>
      <p:sp>
        <p:nvSpPr>
          <p:cNvPr id="4" name="Plassholder for lysbildenummer 3"/>
          <p:cNvSpPr>
            <a:spLocks noGrp="1"/>
          </p:cNvSpPr>
          <p:nvPr>
            <p:ph type="sldNum" sz="quarter" idx="10"/>
          </p:nvPr>
        </p:nvSpPr>
        <p:spPr/>
        <p:txBody>
          <a:bodyPr/>
          <a:lstStyle/>
          <a:p>
            <a:fld id="{96AFFCDC-E040-4D6F-95FC-311399677885}" type="slidenum">
              <a:rPr lang="nb-NO" smtClean="0"/>
              <a:pPr/>
              <a:t>49</a:t>
            </a:fld>
            <a:endParaRPr lang="nb-NO"/>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nb-NO" dirty="0" smtClean="0"/>
              <a:t>Programmet deles inn i tre strukturer:</a:t>
            </a:r>
            <a:br>
              <a:rPr lang="nb-NO" dirty="0" smtClean="0"/>
            </a:br>
            <a:r>
              <a:rPr lang="nb-NO" dirty="0" smtClean="0"/>
              <a:t>- Start som inneholder inkludering av biblioteker, deklarasjon av globale variabler.</a:t>
            </a:r>
            <a:br>
              <a:rPr lang="nb-NO" dirty="0" smtClean="0"/>
            </a:br>
            <a:r>
              <a:rPr lang="nb-NO" dirty="0" smtClean="0"/>
              <a:t>-</a:t>
            </a:r>
            <a:r>
              <a:rPr lang="nb-NO" baseline="0" dirty="0" smtClean="0"/>
              <a:t> </a:t>
            </a:r>
            <a:r>
              <a:rPr lang="nb-NO" baseline="0" dirty="0" err="1" smtClean="0"/>
              <a:t>void</a:t>
            </a:r>
            <a:r>
              <a:rPr lang="nb-NO" baseline="0" dirty="0" smtClean="0"/>
              <a:t> </a:t>
            </a:r>
            <a:r>
              <a:rPr lang="nb-NO" baseline="0" dirty="0" err="1" smtClean="0"/>
              <a:t>setup</a:t>
            </a:r>
            <a:r>
              <a:rPr lang="nb-NO" baseline="0" dirty="0" smtClean="0"/>
              <a:t>() som er en funksjon som inneholder alle kommandoer som ikke trenger å endres eller oppdateres mens programmet går., for eksempel for å samle inn data.</a:t>
            </a:r>
          </a:p>
          <a:p>
            <a:r>
              <a:rPr lang="nb-NO" baseline="0" dirty="0" smtClean="0"/>
              <a:t>- </a:t>
            </a:r>
            <a:r>
              <a:rPr lang="nb-NO" baseline="0" dirty="0" err="1" smtClean="0"/>
              <a:t>void</a:t>
            </a:r>
            <a:r>
              <a:rPr lang="nb-NO" baseline="0" dirty="0" smtClean="0"/>
              <a:t> loop() den delen av programmet som skal kjøres om og om igjen</a:t>
            </a:r>
            <a:r>
              <a:rPr lang="nb-NO" dirty="0" smtClean="0"/>
              <a:t>  </a:t>
            </a:r>
            <a:endParaRPr lang="nb-NO" dirty="0"/>
          </a:p>
        </p:txBody>
      </p:sp>
      <p:sp>
        <p:nvSpPr>
          <p:cNvPr id="4" name="Plassholder for lysbildenummer 3"/>
          <p:cNvSpPr>
            <a:spLocks noGrp="1"/>
          </p:cNvSpPr>
          <p:nvPr>
            <p:ph type="sldNum" sz="quarter" idx="10"/>
          </p:nvPr>
        </p:nvSpPr>
        <p:spPr/>
        <p:txBody>
          <a:bodyPr/>
          <a:lstStyle/>
          <a:p>
            <a:fld id="{96AFFCDC-E040-4D6F-95FC-311399677885}" type="slidenum">
              <a:rPr lang="nb-NO" smtClean="0"/>
              <a:pPr/>
              <a:t>51</a:t>
            </a:fld>
            <a:endParaRPr lang="nb-NO"/>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endParaRPr lang="nb-NO" dirty="0"/>
          </a:p>
        </p:txBody>
      </p:sp>
      <p:sp>
        <p:nvSpPr>
          <p:cNvPr id="4" name="Plassholder for lysbildenummer 3"/>
          <p:cNvSpPr>
            <a:spLocks noGrp="1"/>
          </p:cNvSpPr>
          <p:nvPr>
            <p:ph type="sldNum" sz="quarter" idx="10"/>
          </p:nvPr>
        </p:nvSpPr>
        <p:spPr/>
        <p:txBody>
          <a:bodyPr/>
          <a:lstStyle/>
          <a:p>
            <a:fld id="{96AFFCDC-E040-4D6F-95FC-311399677885}" type="slidenum">
              <a:rPr lang="nb-NO" smtClean="0"/>
              <a:pPr/>
              <a:t>52</a:t>
            </a:fld>
            <a:endParaRPr lang="nb-NO"/>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nb-NO" dirty="0" smtClean="0"/>
              <a:t>Under</a:t>
            </a:r>
            <a:r>
              <a:rPr lang="nb-NO" baseline="0" dirty="0" smtClean="0"/>
              <a:t> dette kurset vil dere få et byggesett som er godt uttestet og dokumentert. Dette har først og fremst vært et prosjekt for å lære hvor problemområdene er og om det finnes løsninger som er overkommelige for elevene. Dersom man gir elevene et byggesett og alle løsningene så vil læringsutbyttet bli begrenset. På den annen side så vil de miste motet dersom de føler at de stanger mot veggen uten å komme videre. Deres oppgave blir derfor å gi dem utfordringene i passende porsjoner slik at de har noe strekke seg etter og opplever å finne ut av ting selv uten at de mister motet. Å gjøre feil kan være tidkrevende, men det er en undervurdert læringsressurs </a:t>
            </a:r>
            <a:endParaRPr lang="nb-NO" dirty="0"/>
          </a:p>
        </p:txBody>
      </p:sp>
      <p:sp>
        <p:nvSpPr>
          <p:cNvPr id="4" name="Plassholder for lysbildenummer 3"/>
          <p:cNvSpPr>
            <a:spLocks noGrp="1"/>
          </p:cNvSpPr>
          <p:nvPr>
            <p:ph type="sldNum" sz="quarter" idx="10"/>
          </p:nvPr>
        </p:nvSpPr>
        <p:spPr/>
        <p:txBody>
          <a:bodyPr/>
          <a:lstStyle/>
          <a:p>
            <a:fld id="{96AFFCDC-E040-4D6F-95FC-311399677885}" type="slidenum">
              <a:rPr lang="nb-NO" smtClean="0"/>
              <a:pPr/>
              <a:t>7</a:t>
            </a:fld>
            <a:endParaRPr lang="nb-NO"/>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nb-NO" dirty="0" smtClean="0"/>
              <a:t>Inkludering av standard biblioteket for </a:t>
            </a:r>
            <a:r>
              <a:rPr lang="nb-NO" dirty="0" err="1" smtClean="0"/>
              <a:t>Arduino</a:t>
            </a:r>
            <a:endParaRPr lang="nb-NO" dirty="0" smtClean="0"/>
          </a:p>
          <a:p>
            <a:endParaRPr lang="nb-NO" dirty="0" smtClean="0"/>
          </a:p>
          <a:p>
            <a:r>
              <a:rPr lang="nb-NO" dirty="0" smtClean="0"/>
              <a:t>Deklarasjon</a:t>
            </a:r>
            <a:r>
              <a:rPr lang="nb-NO" baseline="0" dirty="0" smtClean="0"/>
              <a:t> av ulike variable. Vi legger spesielt merke til D0 som er den avleste dybden ved overflata som egentlig skal være null meter, men som kan ha et avvik. Her legges avviksverdien inn slik at den korrigerte verdien blir lik 0.0 m</a:t>
            </a:r>
            <a:endParaRPr lang="nb-NO" dirty="0"/>
          </a:p>
        </p:txBody>
      </p:sp>
      <p:sp>
        <p:nvSpPr>
          <p:cNvPr id="4" name="Plassholder for lysbildenummer 3"/>
          <p:cNvSpPr>
            <a:spLocks noGrp="1"/>
          </p:cNvSpPr>
          <p:nvPr>
            <p:ph type="sldNum" sz="quarter" idx="10"/>
          </p:nvPr>
        </p:nvSpPr>
        <p:spPr/>
        <p:txBody>
          <a:bodyPr/>
          <a:lstStyle/>
          <a:p>
            <a:fld id="{96AFFCDC-E040-4D6F-95FC-311399677885}" type="slidenum">
              <a:rPr lang="nb-NO" smtClean="0"/>
              <a:pPr/>
              <a:t>53</a:t>
            </a:fld>
            <a:endParaRPr lang="nb-NO"/>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nb-NO" dirty="0" smtClean="0"/>
              <a:t>Her legger vi inn verdier for kalibrering av temperaturmåleren.</a:t>
            </a:r>
            <a:br>
              <a:rPr lang="nb-NO" dirty="0" smtClean="0"/>
            </a:br>
            <a:r>
              <a:rPr lang="nb-NO" dirty="0" smtClean="0"/>
              <a:t>Vi leser av den digitale verdien for</a:t>
            </a:r>
            <a:r>
              <a:rPr lang="nb-NO" baseline="0" dirty="0" smtClean="0"/>
              <a:t> høy og lav temperatur, og tilsvarende verdi for </a:t>
            </a:r>
            <a:r>
              <a:rPr lang="nb-NO" baseline="0" dirty="0" smtClean="0"/>
              <a:t>høy og lav </a:t>
            </a:r>
            <a:r>
              <a:rPr lang="nb-NO" baseline="0" dirty="0" smtClean="0"/>
              <a:t>temperatur i grader C.</a:t>
            </a:r>
          </a:p>
          <a:p>
            <a:endParaRPr lang="nb-NO" baseline="0" dirty="0" smtClean="0"/>
          </a:p>
          <a:p>
            <a:r>
              <a:rPr lang="nb-NO" baseline="0" dirty="0" smtClean="0"/>
              <a:t>U_A2 representerer den avleste digitale verdien for den ukjente temperaturen og Temp den beregnede temperaturen i grader C</a:t>
            </a:r>
            <a:endParaRPr lang="nb-NO" dirty="0"/>
          </a:p>
        </p:txBody>
      </p:sp>
      <p:sp>
        <p:nvSpPr>
          <p:cNvPr id="4" name="Plassholder for lysbildenummer 3"/>
          <p:cNvSpPr>
            <a:spLocks noGrp="1"/>
          </p:cNvSpPr>
          <p:nvPr>
            <p:ph type="sldNum" sz="quarter" idx="10"/>
          </p:nvPr>
        </p:nvSpPr>
        <p:spPr/>
        <p:txBody>
          <a:bodyPr/>
          <a:lstStyle/>
          <a:p>
            <a:fld id="{96AFFCDC-E040-4D6F-95FC-311399677885}" type="slidenum">
              <a:rPr lang="nb-NO" smtClean="0"/>
              <a:pPr/>
              <a:t>54</a:t>
            </a:fld>
            <a:endParaRPr lang="nb-NO"/>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nb-NO" dirty="0" smtClean="0"/>
              <a:t>All</a:t>
            </a:r>
            <a:r>
              <a:rPr lang="nb-NO" baseline="0" dirty="0" smtClean="0"/>
              <a:t> tidligere kode er deklarasjoner av variable på utsiden av funksjoner og er dermed globale variable som gjelder i alle funksjoner. </a:t>
            </a:r>
          </a:p>
          <a:p>
            <a:endParaRPr lang="nb-NO" baseline="0" dirty="0" smtClean="0"/>
          </a:p>
          <a:p>
            <a:r>
              <a:rPr lang="nb-NO" baseline="0" dirty="0" smtClean="0"/>
              <a:t>Her ser vi </a:t>
            </a:r>
            <a:r>
              <a:rPr lang="nb-NO" baseline="0" dirty="0" err="1" smtClean="0"/>
              <a:t>setup</a:t>
            </a:r>
            <a:r>
              <a:rPr lang="nb-NO" baseline="0" dirty="0" smtClean="0"/>
              <a:t>() funksjonen denne er en programblokk som kun kjøres når programmet starter. Her settes hastigheten til kommunikasjonen med </a:t>
            </a:r>
            <a:r>
              <a:rPr lang="nb-NO" baseline="0" dirty="0" err="1" smtClean="0"/>
              <a:t>PC’en</a:t>
            </a:r>
            <a:r>
              <a:rPr lang="nb-NO" baseline="0" dirty="0" smtClean="0"/>
              <a:t> opp – 9600 bit/pr sekund. </a:t>
            </a:r>
            <a:endParaRPr lang="nb-NO" dirty="0"/>
          </a:p>
        </p:txBody>
      </p:sp>
      <p:sp>
        <p:nvSpPr>
          <p:cNvPr id="4" name="Plassholder for lysbildenummer 3"/>
          <p:cNvSpPr>
            <a:spLocks noGrp="1"/>
          </p:cNvSpPr>
          <p:nvPr>
            <p:ph type="sldNum" sz="quarter" idx="10"/>
          </p:nvPr>
        </p:nvSpPr>
        <p:spPr/>
        <p:txBody>
          <a:bodyPr/>
          <a:lstStyle/>
          <a:p>
            <a:fld id="{96AFFCDC-E040-4D6F-95FC-311399677885}" type="slidenum">
              <a:rPr lang="nb-NO" smtClean="0"/>
              <a:pPr/>
              <a:t>55</a:t>
            </a:fld>
            <a:endParaRPr lang="nb-NO"/>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nb-NO" dirty="0" smtClean="0"/>
              <a:t>Her starter LOOP()</a:t>
            </a:r>
            <a:r>
              <a:rPr lang="nb-NO" baseline="0" dirty="0" smtClean="0"/>
              <a:t> funksjonen og omfatter resten av programmet</a:t>
            </a:r>
            <a:endParaRPr lang="nb-NO" dirty="0" smtClean="0"/>
          </a:p>
          <a:p>
            <a:endParaRPr lang="nb-NO" dirty="0" smtClean="0"/>
          </a:p>
          <a:p>
            <a:r>
              <a:rPr lang="nb-NO" dirty="0" smtClean="0"/>
              <a:t>Her</a:t>
            </a:r>
            <a:r>
              <a:rPr lang="nb-NO" baseline="0" dirty="0" smtClean="0"/>
              <a:t> lages en tellevariabel som teller opp antall målinger og en tidsvariabel som forteller tiden siden vi startet målingene.</a:t>
            </a:r>
          </a:p>
          <a:p>
            <a:endParaRPr lang="nb-NO" baseline="0" dirty="0" smtClean="0"/>
          </a:p>
          <a:p>
            <a:r>
              <a:rPr lang="nb-NO" baseline="0" dirty="0" smtClean="0"/>
              <a:t>Her leser vi inn spenningen fra trykksensoren </a:t>
            </a:r>
            <a:r>
              <a:rPr lang="nb-NO" baseline="0" dirty="0" err="1" smtClean="0"/>
              <a:t>U_outD</a:t>
            </a:r>
            <a:r>
              <a:rPr lang="nb-NO" baseline="0" dirty="0" smtClean="0"/>
              <a:t> og på hvilket grunnlag man beregner Trykk og Dybde</a:t>
            </a:r>
          </a:p>
          <a:p>
            <a:endParaRPr lang="nb-NO" dirty="0"/>
          </a:p>
        </p:txBody>
      </p:sp>
      <p:sp>
        <p:nvSpPr>
          <p:cNvPr id="4" name="Plassholder for lysbildenummer 3"/>
          <p:cNvSpPr>
            <a:spLocks noGrp="1"/>
          </p:cNvSpPr>
          <p:nvPr>
            <p:ph type="sldNum" sz="quarter" idx="10"/>
          </p:nvPr>
        </p:nvSpPr>
        <p:spPr/>
        <p:txBody>
          <a:bodyPr/>
          <a:lstStyle/>
          <a:p>
            <a:fld id="{96AFFCDC-E040-4D6F-95FC-311399677885}" type="slidenum">
              <a:rPr lang="nb-NO" smtClean="0"/>
              <a:pPr/>
              <a:t>56</a:t>
            </a:fld>
            <a:endParaRPr lang="nb-NO"/>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nb-NO" dirty="0" smtClean="0"/>
              <a:t>Her skriver vi ut de målte og de beregnede verdiene.</a:t>
            </a:r>
            <a:br>
              <a:rPr lang="nb-NO" dirty="0" smtClean="0"/>
            </a:br>
            <a:r>
              <a:rPr lang="nb-NO" dirty="0" smtClean="0"/>
              <a:t>Dersom </a:t>
            </a:r>
            <a:r>
              <a:rPr lang="nb-NO" dirty="0" err="1" smtClean="0"/>
              <a:t>opt</a:t>
            </a:r>
            <a:r>
              <a:rPr lang="nb-NO" dirty="0" smtClean="0"/>
              <a:t> == 1 så skrives verdiene ut med tekst slik at det skal være lett å se hva som er hva.</a:t>
            </a:r>
            <a:endParaRPr lang="nb-NO" dirty="0"/>
          </a:p>
        </p:txBody>
      </p:sp>
      <p:sp>
        <p:nvSpPr>
          <p:cNvPr id="4" name="Plassholder for lysbildenummer 3"/>
          <p:cNvSpPr>
            <a:spLocks noGrp="1"/>
          </p:cNvSpPr>
          <p:nvPr>
            <p:ph type="sldNum" sz="quarter" idx="10"/>
          </p:nvPr>
        </p:nvSpPr>
        <p:spPr/>
        <p:txBody>
          <a:bodyPr/>
          <a:lstStyle/>
          <a:p>
            <a:fld id="{96AFFCDC-E040-4D6F-95FC-311399677885}" type="slidenum">
              <a:rPr lang="nb-NO" smtClean="0"/>
              <a:pPr/>
              <a:t>57</a:t>
            </a:fld>
            <a:endParaRPr lang="nb-NO"/>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nb-NO" dirty="0" smtClean="0"/>
              <a:t>Her skrives verdiene for tiden, dybden og temperauren</a:t>
            </a:r>
            <a:r>
              <a:rPr lang="nb-NO" baseline="0" dirty="0" smtClean="0"/>
              <a:t> ut. Hver verdi skilt med et semikolon for at det skal være lett å hente </a:t>
            </a:r>
            <a:r>
              <a:rPr lang="nb-NO" baseline="0" dirty="0" err="1" smtClean="0"/>
              <a:t>datene</a:t>
            </a:r>
            <a:r>
              <a:rPr lang="nb-NO" baseline="0" dirty="0" smtClean="0"/>
              <a:t> inn i Excel.</a:t>
            </a:r>
            <a:endParaRPr lang="nb-NO" dirty="0"/>
          </a:p>
        </p:txBody>
      </p:sp>
      <p:sp>
        <p:nvSpPr>
          <p:cNvPr id="4" name="Plassholder for lysbildenummer 3"/>
          <p:cNvSpPr>
            <a:spLocks noGrp="1"/>
          </p:cNvSpPr>
          <p:nvPr>
            <p:ph type="sldNum" sz="quarter" idx="10"/>
          </p:nvPr>
        </p:nvSpPr>
        <p:spPr/>
        <p:txBody>
          <a:bodyPr/>
          <a:lstStyle/>
          <a:p>
            <a:fld id="{96AFFCDC-E040-4D6F-95FC-311399677885}" type="slidenum">
              <a:rPr lang="nb-NO" smtClean="0"/>
              <a:pPr/>
              <a:t>58</a:t>
            </a:fld>
            <a:endParaRPr lang="nb-NO"/>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Plassholder for lysbilde 1"/>
          <p:cNvSpPr>
            <a:spLocks noGrp="1" noRot="1" noChangeAspect="1" noTextEdit="1"/>
          </p:cNvSpPr>
          <p:nvPr>
            <p:ph type="sldImg"/>
          </p:nvPr>
        </p:nvSpPr>
        <p:spPr>
          <a:ln/>
        </p:spPr>
      </p:sp>
      <p:sp>
        <p:nvSpPr>
          <p:cNvPr id="132099" name="Plassholder for notater 2"/>
          <p:cNvSpPr>
            <a:spLocks noGrp="1"/>
          </p:cNvSpPr>
          <p:nvPr>
            <p:ph type="body" idx="1"/>
          </p:nvPr>
        </p:nvSpPr>
        <p:spPr>
          <a:noFill/>
          <a:ln/>
        </p:spPr>
        <p:txBody>
          <a:bodyPr/>
          <a:lstStyle/>
          <a:p>
            <a:endParaRPr lang="nb-NO" smtClean="0"/>
          </a:p>
        </p:txBody>
      </p:sp>
      <p:sp>
        <p:nvSpPr>
          <p:cNvPr id="132100" name="Plassholder for lysbildenummer 3"/>
          <p:cNvSpPr>
            <a:spLocks noGrp="1"/>
          </p:cNvSpPr>
          <p:nvPr>
            <p:ph type="sldNum" sz="quarter"/>
          </p:nvPr>
        </p:nvSpPr>
        <p:spPr>
          <a:noFill/>
        </p:spPr>
        <p:txBody>
          <a:bodyPr/>
          <a:lstStyle/>
          <a:p>
            <a:pPr>
              <a:tabLst>
                <a:tab pos="0" algn="l"/>
                <a:tab pos="447137" algn="l"/>
                <a:tab pos="895800" algn="l"/>
                <a:tab pos="1345988" algn="l"/>
                <a:tab pos="1794651" algn="l"/>
                <a:tab pos="2243314" algn="l"/>
                <a:tab pos="2693503" algn="l"/>
                <a:tab pos="3142166" algn="l"/>
                <a:tab pos="3590828" algn="l"/>
                <a:tab pos="4041017" algn="l"/>
                <a:tab pos="4489680" algn="l"/>
                <a:tab pos="4938342" algn="l"/>
                <a:tab pos="5388532" algn="l"/>
                <a:tab pos="5837194" algn="l"/>
                <a:tab pos="6285857" algn="l"/>
                <a:tab pos="6736045" algn="l"/>
                <a:tab pos="7184708" algn="l"/>
                <a:tab pos="7633371" algn="l"/>
                <a:tab pos="8083560" algn="l"/>
                <a:tab pos="8532223" algn="l"/>
                <a:tab pos="8980886" algn="l"/>
              </a:tabLst>
            </a:pPr>
            <a:fld id="{6D84AACE-5E69-410D-9AE6-6F15337FAB70}" type="slidenum">
              <a:rPr lang="en-GB" smtClean="0">
                <a:latin typeface="Times" pitchFamily="-108" charset="0"/>
              </a:rPr>
              <a:pPr>
                <a:tabLst>
                  <a:tab pos="0" algn="l"/>
                  <a:tab pos="447137" algn="l"/>
                  <a:tab pos="895800" algn="l"/>
                  <a:tab pos="1345988" algn="l"/>
                  <a:tab pos="1794651" algn="l"/>
                  <a:tab pos="2243314" algn="l"/>
                  <a:tab pos="2693503" algn="l"/>
                  <a:tab pos="3142166" algn="l"/>
                  <a:tab pos="3590828" algn="l"/>
                  <a:tab pos="4041017" algn="l"/>
                  <a:tab pos="4489680" algn="l"/>
                  <a:tab pos="4938342" algn="l"/>
                  <a:tab pos="5388532" algn="l"/>
                  <a:tab pos="5837194" algn="l"/>
                  <a:tab pos="6285857" algn="l"/>
                  <a:tab pos="6736045" algn="l"/>
                  <a:tab pos="7184708" algn="l"/>
                  <a:tab pos="7633371" algn="l"/>
                  <a:tab pos="8083560" algn="l"/>
                  <a:tab pos="8532223" algn="l"/>
                  <a:tab pos="8980886" algn="l"/>
                </a:tabLst>
              </a:pPr>
              <a:t>64</a:t>
            </a:fld>
            <a:endParaRPr lang="en-GB" dirty="0" smtClean="0">
              <a:latin typeface="Times" pitchFamily="-108"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Plassholder for lysbilde 1"/>
          <p:cNvSpPr>
            <a:spLocks noGrp="1" noRot="1" noChangeAspect="1" noTextEdit="1"/>
          </p:cNvSpPr>
          <p:nvPr>
            <p:ph type="sldImg"/>
          </p:nvPr>
        </p:nvSpPr>
        <p:spPr>
          <a:ln/>
        </p:spPr>
      </p:sp>
      <p:sp>
        <p:nvSpPr>
          <p:cNvPr id="133123" name="Plassholder for notater 2"/>
          <p:cNvSpPr>
            <a:spLocks noGrp="1"/>
          </p:cNvSpPr>
          <p:nvPr>
            <p:ph type="body" idx="1"/>
          </p:nvPr>
        </p:nvSpPr>
        <p:spPr>
          <a:noFill/>
          <a:ln/>
        </p:spPr>
        <p:txBody>
          <a:bodyPr/>
          <a:lstStyle/>
          <a:p>
            <a:endParaRPr lang="nb-NO" smtClean="0"/>
          </a:p>
        </p:txBody>
      </p:sp>
      <p:sp>
        <p:nvSpPr>
          <p:cNvPr id="133124" name="Plassholder for lysbildenummer 3"/>
          <p:cNvSpPr>
            <a:spLocks noGrp="1"/>
          </p:cNvSpPr>
          <p:nvPr>
            <p:ph type="sldNum" sz="quarter"/>
          </p:nvPr>
        </p:nvSpPr>
        <p:spPr>
          <a:noFill/>
        </p:spPr>
        <p:txBody>
          <a:bodyPr/>
          <a:lstStyle/>
          <a:p>
            <a:pPr>
              <a:tabLst>
                <a:tab pos="0" algn="l"/>
                <a:tab pos="447137" algn="l"/>
                <a:tab pos="895800" algn="l"/>
                <a:tab pos="1345988" algn="l"/>
                <a:tab pos="1794651" algn="l"/>
                <a:tab pos="2243314" algn="l"/>
                <a:tab pos="2693503" algn="l"/>
                <a:tab pos="3142166" algn="l"/>
                <a:tab pos="3590828" algn="l"/>
                <a:tab pos="4041017" algn="l"/>
                <a:tab pos="4489680" algn="l"/>
                <a:tab pos="4938342" algn="l"/>
                <a:tab pos="5388532" algn="l"/>
                <a:tab pos="5837194" algn="l"/>
                <a:tab pos="6285857" algn="l"/>
                <a:tab pos="6736045" algn="l"/>
                <a:tab pos="7184708" algn="l"/>
                <a:tab pos="7633371" algn="l"/>
                <a:tab pos="8083560" algn="l"/>
                <a:tab pos="8532223" algn="l"/>
                <a:tab pos="8980886" algn="l"/>
              </a:tabLst>
            </a:pPr>
            <a:fld id="{1BC09022-205B-4C0C-9FDA-D4FE588870C5}" type="slidenum">
              <a:rPr lang="en-GB" smtClean="0">
                <a:latin typeface="Times" pitchFamily="-108" charset="0"/>
              </a:rPr>
              <a:pPr>
                <a:tabLst>
                  <a:tab pos="0" algn="l"/>
                  <a:tab pos="447137" algn="l"/>
                  <a:tab pos="895800" algn="l"/>
                  <a:tab pos="1345988" algn="l"/>
                  <a:tab pos="1794651" algn="l"/>
                  <a:tab pos="2243314" algn="l"/>
                  <a:tab pos="2693503" algn="l"/>
                  <a:tab pos="3142166" algn="l"/>
                  <a:tab pos="3590828" algn="l"/>
                  <a:tab pos="4041017" algn="l"/>
                  <a:tab pos="4489680" algn="l"/>
                  <a:tab pos="4938342" algn="l"/>
                  <a:tab pos="5388532" algn="l"/>
                  <a:tab pos="5837194" algn="l"/>
                  <a:tab pos="6285857" algn="l"/>
                  <a:tab pos="6736045" algn="l"/>
                  <a:tab pos="7184708" algn="l"/>
                  <a:tab pos="7633371" algn="l"/>
                  <a:tab pos="8083560" algn="l"/>
                  <a:tab pos="8532223" algn="l"/>
                  <a:tab pos="8980886" algn="l"/>
                </a:tabLst>
              </a:pPr>
              <a:t>67</a:t>
            </a:fld>
            <a:endParaRPr lang="en-GB" dirty="0" smtClean="0">
              <a:latin typeface="Times" pitchFamily="-108"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nb-NO" dirty="0" smtClean="0"/>
              <a:t>Vi leser av de digitale spenningsverdien, </a:t>
            </a:r>
            <a:r>
              <a:rPr lang="nb-NO" i="1" dirty="0" smtClean="0"/>
              <a:t>U</a:t>
            </a:r>
            <a:r>
              <a:rPr lang="nb-NO" i="1" baseline="-25000" dirty="0" smtClean="0"/>
              <a:t>L</a:t>
            </a:r>
            <a:r>
              <a:rPr lang="nb-NO" dirty="0" smtClean="0"/>
              <a:t> og </a:t>
            </a:r>
            <a:r>
              <a:rPr lang="nb-NO" i="1" dirty="0" smtClean="0"/>
              <a:t>U</a:t>
            </a:r>
            <a:r>
              <a:rPr lang="nb-NO" i="1" baseline="-25000" dirty="0" smtClean="0"/>
              <a:t>H</a:t>
            </a:r>
            <a:r>
              <a:rPr lang="nb-NO" dirty="0" smtClean="0"/>
              <a:t>, for to temperaturer, </a:t>
            </a:r>
            <a:r>
              <a:rPr lang="nb-NO" i="1" dirty="0" err="1" smtClean="0"/>
              <a:t>t</a:t>
            </a:r>
            <a:r>
              <a:rPr lang="nb-NO" i="1" baseline="-25000" dirty="0" err="1" smtClean="0"/>
              <a:t>L</a:t>
            </a:r>
            <a:r>
              <a:rPr lang="nb-NO" dirty="0" smtClean="0"/>
              <a:t> og </a:t>
            </a:r>
            <a:r>
              <a:rPr lang="nb-NO" i="1" dirty="0" err="1" smtClean="0"/>
              <a:t>t</a:t>
            </a:r>
            <a:r>
              <a:rPr lang="nb-NO" i="1" baseline="-25000" dirty="0" err="1" smtClean="0"/>
              <a:t>H</a:t>
            </a:r>
            <a:r>
              <a:rPr lang="nb-NO" i="1" baseline="0" dirty="0" smtClean="0"/>
              <a:t>. </a:t>
            </a:r>
            <a:r>
              <a:rPr lang="nb-NO" i="0" baseline="0" dirty="0" smtClean="0"/>
              <a:t>Antar vi at det er en lineær sammenheng mellom spenning og temperatur kan vi ut fra disse to måleverdiene sette opp en modell av sammenhengen ved hjelp av en </a:t>
            </a:r>
            <a:r>
              <a:rPr lang="nb-NO" i="0" baseline="0" dirty="0" err="1" smtClean="0"/>
              <a:t>to-punkts</a:t>
            </a:r>
            <a:r>
              <a:rPr lang="nb-NO" i="0" baseline="0" dirty="0" smtClean="0"/>
              <a:t> ligning. </a:t>
            </a:r>
            <a:endParaRPr lang="nb-NO" i="0" baseline="0" dirty="0"/>
          </a:p>
        </p:txBody>
      </p:sp>
      <p:sp>
        <p:nvSpPr>
          <p:cNvPr id="4" name="Plassholder for lysbildenummer 3"/>
          <p:cNvSpPr>
            <a:spLocks noGrp="1"/>
          </p:cNvSpPr>
          <p:nvPr>
            <p:ph type="sldNum" sz="quarter" idx="10"/>
          </p:nvPr>
        </p:nvSpPr>
        <p:spPr/>
        <p:txBody>
          <a:bodyPr/>
          <a:lstStyle/>
          <a:p>
            <a:fld id="{96AFFCDC-E040-4D6F-95FC-311399677885}" type="slidenum">
              <a:rPr lang="nb-NO" smtClean="0"/>
              <a:pPr/>
              <a:t>72</a:t>
            </a:fld>
            <a:endParaRPr lang="nb-NO"/>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endParaRPr lang="nb-NO" dirty="0"/>
          </a:p>
        </p:txBody>
      </p:sp>
      <p:sp>
        <p:nvSpPr>
          <p:cNvPr id="4" name="Plassholder for lysbildenummer 3"/>
          <p:cNvSpPr>
            <a:spLocks noGrp="1"/>
          </p:cNvSpPr>
          <p:nvPr>
            <p:ph type="sldNum" sz="quarter" idx="10"/>
          </p:nvPr>
        </p:nvSpPr>
        <p:spPr/>
        <p:txBody>
          <a:bodyPr/>
          <a:lstStyle/>
          <a:p>
            <a:fld id="{96AFFCDC-E040-4D6F-95FC-311399677885}" type="slidenum">
              <a:rPr lang="nb-NO" smtClean="0"/>
              <a:pPr/>
              <a:t>79</a:t>
            </a:fld>
            <a:endParaRPr lang="nb-NO"/>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nb-NO" dirty="0" smtClean="0"/>
              <a:t>Selve målesystemet består av fem hovedkomponenter:</a:t>
            </a:r>
            <a:br>
              <a:rPr lang="nb-NO" dirty="0" smtClean="0"/>
            </a:br>
            <a:r>
              <a:rPr lang="nb-NO" dirty="0" smtClean="0"/>
              <a:t>- En temperatursensor</a:t>
            </a:r>
            <a:r>
              <a:rPr lang="nb-NO" baseline="0" dirty="0" smtClean="0"/>
              <a:t> (NTC)</a:t>
            </a:r>
          </a:p>
          <a:p>
            <a:pPr>
              <a:buFontTx/>
              <a:buChar char="-"/>
            </a:pPr>
            <a:r>
              <a:rPr lang="nb-NO" baseline="0" dirty="0" smtClean="0"/>
              <a:t> En trykksensor</a:t>
            </a:r>
            <a:br>
              <a:rPr lang="nb-NO" baseline="0" dirty="0" smtClean="0"/>
            </a:br>
            <a:r>
              <a:rPr lang="nb-NO" baseline="0" dirty="0" smtClean="0"/>
              <a:t>- En databehandlingsenhet (</a:t>
            </a:r>
            <a:r>
              <a:rPr lang="nb-NO" baseline="0" dirty="0" err="1" smtClean="0"/>
              <a:t>Arduino-Nano</a:t>
            </a:r>
            <a:r>
              <a:rPr lang="nb-NO" baseline="0" dirty="0" smtClean="0"/>
              <a:t>)</a:t>
            </a:r>
          </a:p>
          <a:p>
            <a:pPr>
              <a:buFontTx/>
              <a:buChar char="-"/>
            </a:pPr>
            <a:r>
              <a:rPr lang="nb-NO" baseline="0" dirty="0" smtClean="0"/>
              <a:t> En datalagringsenhet</a:t>
            </a:r>
            <a:br>
              <a:rPr lang="nb-NO" baseline="0" dirty="0" smtClean="0"/>
            </a:br>
            <a:r>
              <a:rPr lang="nb-NO" baseline="0" dirty="0" smtClean="0"/>
              <a:t>- Strømforsyning (9V batteri)</a:t>
            </a:r>
            <a:endParaRPr lang="nb-NO" dirty="0"/>
          </a:p>
        </p:txBody>
      </p:sp>
      <p:sp>
        <p:nvSpPr>
          <p:cNvPr id="4" name="Plassholder for lysbildenummer 3"/>
          <p:cNvSpPr>
            <a:spLocks noGrp="1"/>
          </p:cNvSpPr>
          <p:nvPr>
            <p:ph type="sldNum" sz="quarter" idx="10"/>
          </p:nvPr>
        </p:nvSpPr>
        <p:spPr/>
        <p:txBody>
          <a:bodyPr/>
          <a:lstStyle/>
          <a:p>
            <a:fld id="{96AFFCDC-E040-4D6F-95FC-311399677885}" type="slidenum">
              <a:rPr lang="nb-NO" smtClean="0"/>
              <a:pPr/>
              <a:t>9</a:t>
            </a:fld>
            <a:endParaRPr lang="nb-NO"/>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nb-NO" dirty="0" err="1" smtClean="0"/>
              <a:t>Adreaterhavet</a:t>
            </a:r>
            <a:r>
              <a:rPr lang="nb-NO" dirty="0" smtClean="0"/>
              <a:t> er det salteste delen av havene med sine ca. 38 </a:t>
            </a:r>
            <a:r>
              <a:rPr lang="nb-NO" dirty="0" err="1" smtClean="0"/>
              <a:t>ppt</a:t>
            </a:r>
            <a:r>
              <a:rPr lang="nb-NO" dirty="0" smtClean="0"/>
              <a:t>, mens Dødehavet har en saltholdighet på ca. 300 </a:t>
            </a:r>
            <a:r>
              <a:rPr lang="nb-NO" dirty="0" err="1" smtClean="0"/>
              <a:t>ppt</a:t>
            </a:r>
            <a:r>
              <a:rPr lang="nb-NO" dirty="0" smtClean="0"/>
              <a:t>.</a:t>
            </a:r>
            <a:endParaRPr lang="nb-NO" dirty="0"/>
          </a:p>
        </p:txBody>
      </p:sp>
      <p:sp>
        <p:nvSpPr>
          <p:cNvPr id="4" name="Plassholder for lysbildenummer 3"/>
          <p:cNvSpPr>
            <a:spLocks noGrp="1"/>
          </p:cNvSpPr>
          <p:nvPr>
            <p:ph type="sldNum" sz="quarter" idx="10"/>
          </p:nvPr>
        </p:nvSpPr>
        <p:spPr/>
        <p:txBody>
          <a:bodyPr/>
          <a:lstStyle/>
          <a:p>
            <a:fld id="{96AFFCDC-E040-4D6F-95FC-311399677885}" type="slidenum">
              <a:rPr lang="nb-NO" smtClean="0"/>
              <a:pPr/>
              <a:t>92</a:t>
            </a:fld>
            <a:endParaRPr lang="nb-NO"/>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nb-NO" dirty="0" smtClean="0"/>
              <a:t>Denne sammenhengen</a:t>
            </a:r>
            <a:r>
              <a:rPr lang="nb-NO" baseline="0" dirty="0" smtClean="0"/>
              <a:t> ble vedtatt i 1978 og er senere revidert.</a:t>
            </a:r>
          </a:p>
          <a:p>
            <a:r>
              <a:rPr lang="nb-NO" sz="1200" kern="1200" baseline="0" dirty="0" smtClean="0">
                <a:solidFill>
                  <a:schemeClr val="tx1"/>
                </a:solidFill>
                <a:latin typeface="+mn-lt"/>
                <a:ea typeface="+mn-ea"/>
                <a:cs typeface="+mn-cs"/>
              </a:rPr>
              <a:t>S er </a:t>
            </a:r>
            <a:r>
              <a:rPr lang="nb-NO" sz="1200" kern="1200" baseline="0" dirty="0" err="1" smtClean="0">
                <a:solidFill>
                  <a:schemeClr val="tx1"/>
                </a:solidFill>
                <a:latin typeface="+mn-lt"/>
                <a:ea typeface="+mn-ea"/>
                <a:cs typeface="+mn-cs"/>
              </a:rPr>
              <a:t>salinitet</a:t>
            </a:r>
            <a:r>
              <a:rPr lang="nb-NO" sz="1200" kern="1200" baseline="0" dirty="0" smtClean="0">
                <a:solidFill>
                  <a:schemeClr val="tx1"/>
                </a:solidFill>
                <a:latin typeface="+mn-lt"/>
                <a:ea typeface="+mn-ea"/>
                <a:cs typeface="+mn-cs"/>
              </a:rPr>
              <a:t> i ‰ (</a:t>
            </a:r>
            <a:r>
              <a:rPr lang="nb-NO" sz="1200" kern="1200" baseline="0" dirty="0" err="1" smtClean="0">
                <a:solidFill>
                  <a:schemeClr val="tx1"/>
                </a:solidFill>
                <a:latin typeface="+mn-lt"/>
                <a:ea typeface="+mn-ea"/>
                <a:cs typeface="+mn-cs"/>
              </a:rPr>
              <a:t>ppt</a:t>
            </a:r>
            <a:r>
              <a:rPr lang="nb-NO" sz="1200" kern="1200" baseline="0" dirty="0" smtClean="0">
                <a:solidFill>
                  <a:schemeClr val="tx1"/>
                </a:solidFill>
                <a:latin typeface="+mn-lt"/>
                <a:ea typeface="+mn-ea"/>
                <a:cs typeface="+mn-cs"/>
              </a:rPr>
              <a:t>)</a:t>
            </a:r>
          </a:p>
          <a:p>
            <a:r>
              <a:rPr lang="nb-NO" sz="1200" kern="1200" baseline="0" dirty="0" smtClean="0">
                <a:solidFill>
                  <a:schemeClr val="tx1"/>
                </a:solidFill>
                <a:latin typeface="+mn-lt"/>
                <a:ea typeface="+mn-ea"/>
                <a:cs typeface="+mn-cs"/>
              </a:rPr>
              <a:t>RT er et forholdstall mellom C(S, T, 0)/C(KCl,T,0) hvor</a:t>
            </a:r>
          </a:p>
          <a:p>
            <a:r>
              <a:rPr lang="nb-NO" sz="1200" kern="1200" baseline="0" dirty="0" smtClean="0">
                <a:solidFill>
                  <a:schemeClr val="tx1"/>
                </a:solidFill>
                <a:latin typeface="+mn-lt"/>
                <a:ea typeface="+mn-ea"/>
                <a:cs typeface="+mn-cs"/>
              </a:rPr>
              <a:t>C(S,T,0) er ledningsevne målt i vannprøven ved temperaturen T og 1 </a:t>
            </a:r>
            <a:r>
              <a:rPr lang="nb-NO" sz="1200" kern="1200" baseline="0" dirty="0" err="1" smtClean="0">
                <a:solidFill>
                  <a:schemeClr val="tx1"/>
                </a:solidFill>
                <a:latin typeface="+mn-lt"/>
                <a:ea typeface="+mn-ea"/>
                <a:cs typeface="+mn-cs"/>
              </a:rPr>
              <a:t>atm</a:t>
            </a:r>
            <a:r>
              <a:rPr lang="nb-NO" sz="1200" kern="1200" baseline="0" dirty="0" smtClean="0">
                <a:solidFill>
                  <a:schemeClr val="tx1"/>
                </a:solidFill>
                <a:latin typeface="+mn-lt"/>
                <a:ea typeface="+mn-ea"/>
                <a:cs typeface="+mn-cs"/>
              </a:rPr>
              <a:t> trykk (0)</a:t>
            </a:r>
          </a:p>
          <a:p>
            <a:r>
              <a:rPr lang="nb-NO" sz="1200" kern="1200" baseline="0" dirty="0" smtClean="0">
                <a:solidFill>
                  <a:schemeClr val="tx1"/>
                </a:solidFill>
                <a:latin typeface="+mn-lt"/>
                <a:ea typeface="+mn-ea"/>
                <a:cs typeface="+mn-cs"/>
              </a:rPr>
              <a:t>C(KCl,T,0) er ledningsevnen målt i en standard vannprøve med </a:t>
            </a:r>
            <a:r>
              <a:rPr lang="nb-NO" sz="1200" kern="1200" baseline="0" dirty="0" err="1" smtClean="0">
                <a:solidFill>
                  <a:schemeClr val="tx1"/>
                </a:solidFill>
                <a:latin typeface="+mn-lt"/>
                <a:ea typeface="+mn-ea"/>
                <a:cs typeface="+mn-cs"/>
              </a:rPr>
              <a:t>salinitet</a:t>
            </a:r>
            <a:r>
              <a:rPr lang="nb-NO" sz="1200" kern="1200" baseline="0" dirty="0" smtClean="0">
                <a:solidFill>
                  <a:schemeClr val="tx1"/>
                </a:solidFill>
                <a:latin typeface="+mn-lt"/>
                <a:ea typeface="+mn-ea"/>
                <a:cs typeface="+mn-cs"/>
              </a:rPr>
              <a:t> 35‰</a:t>
            </a:r>
          </a:p>
          <a:p>
            <a:r>
              <a:rPr lang="nb-NO" sz="1200" kern="1200" baseline="0" dirty="0" smtClean="0">
                <a:solidFill>
                  <a:schemeClr val="tx1"/>
                </a:solidFill>
                <a:latin typeface="+mn-lt"/>
                <a:ea typeface="+mn-ea"/>
                <a:cs typeface="+mn-cs"/>
              </a:rPr>
              <a:t>ΔS Er en korrigering som bl.a. tar hensyn til variasjoner mht. temperatur</a:t>
            </a:r>
            <a:endParaRPr lang="nb-NO" dirty="0"/>
          </a:p>
        </p:txBody>
      </p:sp>
      <p:sp>
        <p:nvSpPr>
          <p:cNvPr id="4" name="Plassholder for lysbildenummer 3"/>
          <p:cNvSpPr>
            <a:spLocks noGrp="1"/>
          </p:cNvSpPr>
          <p:nvPr>
            <p:ph type="sldNum" sz="quarter" idx="10"/>
          </p:nvPr>
        </p:nvSpPr>
        <p:spPr/>
        <p:txBody>
          <a:bodyPr/>
          <a:lstStyle/>
          <a:p>
            <a:fld id="{96AFFCDC-E040-4D6F-95FC-311399677885}" type="slidenum">
              <a:rPr lang="nb-NO" smtClean="0"/>
              <a:pPr/>
              <a:t>96</a:t>
            </a:fld>
            <a:endParaRPr lang="nb-NO"/>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nb-NO" sz="1200" kern="1200" baseline="0" dirty="0" smtClean="0">
                <a:solidFill>
                  <a:schemeClr val="tx1"/>
                </a:solidFill>
                <a:latin typeface="+mn-lt"/>
                <a:ea typeface="+mn-ea"/>
                <a:cs typeface="+mn-cs"/>
              </a:rPr>
              <a:t>En konduktivitetssensor måler en væskes (oppløsning) evne til å lede elektrisk strøm (ledningsevne)</a:t>
            </a:r>
          </a:p>
          <a:p>
            <a:r>
              <a:rPr lang="nb-NO" sz="1200" kern="1200" baseline="0" dirty="0" smtClean="0">
                <a:solidFill>
                  <a:schemeClr val="tx1"/>
                </a:solidFill>
                <a:latin typeface="+mn-lt"/>
                <a:ea typeface="+mn-ea"/>
                <a:cs typeface="+mn-cs"/>
              </a:rPr>
              <a:t>mellom to elektroder som stikkes ned i væsken. En elektrisk strøm forutsetter transport av</a:t>
            </a:r>
          </a:p>
          <a:p>
            <a:r>
              <a:rPr lang="nb-NO" sz="1200" kern="1200" baseline="0" dirty="0" smtClean="0">
                <a:solidFill>
                  <a:schemeClr val="tx1"/>
                </a:solidFill>
                <a:latin typeface="+mn-lt"/>
                <a:ea typeface="+mn-ea"/>
                <a:cs typeface="+mn-cs"/>
              </a:rPr>
              <a:t>ladning, som i dette tilfelle skjer ved </a:t>
            </a:r>
            <a:r>
              <a:rPr lang="nb-NO" sz="1200" i="1" kern="1200" baseline="0" dirty="0" smtClean="0">
                <a:solidFill>
                  <a:schemeClr val="tx1"/>
                </a:solidFill>
                <a:latin typeface="+mn-lt"/>
                <a:ea typeface="+mn-ea"/>
                <a:cs typeface="+mn-cs"/>
              </a:rPr>
              <a:t>ioner (f.eks. </a:t>
            </a:r>
            <a:r>
              <a:rPr lang="nb-NO" sz="1200" i="1" kern="1200" baseline="0" dirty="0" err="1" smtClean="0">
                <a:solidFill>
                  <a:schemeClr val="tx1"/>
                </a:solidFill>
                <a:latin typeface="+mn-lt"/>
                <a:ea typeface="+mn-ea"/>
                <a:cs typeface="+mn-cs"/>
              </a:rPr>
              <a:t>Na+-</a:t>
            </a:r>
            <a:r>
              <a:rPr lang="nb-NO" sz="1200" i="1" kern="1200" baseline="0" dirty="0" smtClean="0">
                <a:solidFill>
                  <a:schemeClr val="tx1"/>
                </a:solidFill>
                <a:latin typeface="+mn-lt"/>
                <a:ea typeface="+mn-ea"/>
                <a:cs typeface="+mn-cs"/>
              </a:rPr>
              <a:t> og Cl–</a:t>
            </a:r>
            <a:r>
              <a:rPr lang="nb-NO" sz="1200" i="1" kern="1200" baseline="0" dirty="0" err="1" smtClean="0">
                <a:solidFill>
                  <a:schemeClr val="tx1"/>
                </a:solidFill>
                <a:latin typeface="+mn-lt"/>
                <a:ea typeface="+mn-ea"/>
                <a:cs typeface="+mn-cs"/>
              </a:rPr>
              <a:t>-ioner</a:t>
            </a:r>
            <a:r>
              <a:rPr lang="nb-NO" sz="1200" i="1" kern="1200" baseline="0" dirty="0" smtClean="0">
                <a:solidFill>
                  <a:schemeClr val="tx1"/>
                </a:solidFill>
                <a:latin typeface="+mn-lt"/>
                <a:ea typeface="+mn-ea"/>
                <a:cs typeface="+mn-cs"/>
              </a:rPr>
              <a:t>). Når konsentrasjonen av</a:t>
            </a:r>
          </a:p>
          <a:p>
            <a:r>
              <a:rPr lang="nb-NO" sz="1200" kern="1200" baseline="0" dirty="0" smtClean="0">
                <a:solidFill>
                  <a:schemeClr val="tx1"/>
                </a:solidFill>
                <a:latin typeface="+mn-lt"/>
                <a:ea typeface="+mn-ea"/>
                <a:cs typeface="+mn-cs"/>
              </a:rPr>
              <a:t>ioner øker vil ledningsevnen (og konduktiviteten) øke.</a:t>
            </a:r>
          </a:p>
          <a:p>
            <a:r>
              <a:rPr lang="nb-NO" sz="1200" kern="1200" baseline="0" dirty="0" smtClean="0">
                <a:solidFill>
                  <a:schemeClr val="tx1"/>
                </a:solidFill>
                <a:latin typeface="+mn-lt"/>
                <a:ea typeface="+mn-ea"/>
                <a:cs typeface="+mn-cs"/>
              </a:rPr>
              <a:t>Som nevnt avhenger den målte ledningsevnen til væsken ikke bare av </a:t>
            </a:r>
            <a:r>
              <a:rPr lang="nb-NO" sz="1200" kern="1200" baseline="0" dirty="0" err="1" smtClean="0">
                <a:solidFill>
                  <a:schemeClr val="tx1"/>
                </a:solidFill>
                <a:latin typeface="+mn-lt"/>
                <a:ea typeface="+mn-ea"/>
                <a:cs typeface="+mn-cs"/>
              </a:rPr>
              <a:t>ionekonsentrasjonen</a:t>
            </a:r>
            <a:r>
              <a:rPr lang="nb-NO" sz="1200" kern="1200" baseline="0" dirty="0" smtClean="0">
                <a:solidFill>
                  <a:schemeClr val="tx1"/>
                </a:solidFill>
                <a:latin typeface="+mn-lt"/>
                <a:ea typeface="+mn-ea"/>
                <a:cs typeface="+mn-cs"/>
              </a:rPr>
              <a:t>,</a:t>
            </a:r>
          </a:p>
          <a:p>
            <a:r>
              <a:rPr lang="nb-NO" sz="1200" kern="1200" baseline="0" dirty="0" smtClean="0">
                <a:solidFill>
                  <a:schemeClr val="tx1"/>
                </a:solidFill>
                <a:latin typeface="+mn-lt"/>
                <a:ea typeface="+mn-ea"/>
                <a:cs typeface="+mn-cs"/>
              </a:rPr>
              <a:t>men også utformingen av elektrodene og hvor langt de er plassert fra hverandre. Dette er vist</a:t>
            </a:r>
          </a:p>
          <a:p>
            <a:r>
              <a:rPr lang="nb-NO" sz="1200" kern="1200" baseline="0" dirty="0" smtClean="0">
                <a:solidFill>
                  <a:schemeClr val="tx1"/>
                </a:solidFill>
                <a:latin typeface="+mn-lt"/>
                <a:ea typeface="+mn-ea"/>
                <a:cs typeface="+mn-cs"/>
              </a:rPr>
              <a:t>på figuren til høyre19. For å normalisere ulike elektroder (måleceller) defineres en karakteristisk konstant, </a:t>
            </a:r>
            <a:r>
              <a:rPr lang="nb-NO" sz="1200" i="1" kern="1200" baseline="0" dirty="0" smtClean="0">
                <a:solidFill>
                  <a:schemeClr val="tx1"/>
                </a:solidFill>
                <a:latin typeface="+mn-lt"/>
                <a:ea typeface="+mn-ea"/>
                <a:cs typeface="+mn-cs"/>
              </a:rPr>
              <a:t>K, for målecellen:</a:t>
            </a:r>
            <a:endParaRPr lang="nb-NO" dirty="0"/>
          </a:p>
        </p:txBody>
      </p:sp>
      <p:sp>
        <p:nvSpPr>
          <p:cNvPr id="4" name="Plassholder for lysbildenummer 3"/>
          <p:cNvSpPr>
            <a:spLocks noGrp="1"/>
          </p:cNvSpPr>
          <p:nvPr>
            <p:ph type="sldNum" sz="quarter" idx="10"/>
          </p:nvPr>
        </p:nvSpPr>
        <p:spPr/>
        <p:txBody>
          <a:bodyPr/>
          <a:lstStyle/>
          <a:p>
            <a:fld id="{96AFFCDC-E040-4D6F-95FC-311399677885}" type="slidenum">
              <a:rPr lang="nb-NO" smtClean="0"/>
              <a:pPr/>
              <a:t>99</a:t>
            </a:fld>
            <a:endParaRPr lang="nb-NO"/>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nb-NO" dirty="0" smtClean="0"/>
              <a:t>Dersom man vil foretrekke resistivitet</a:t>
            </a:r>
            <a:r>
              <a:rPr lang="nb-NO" baseline="0" dirty="0" smtClean="0"/>
              <a:t> i stedet for ledningsevne så tilsvarer 10 </a:t>
            </a:r>
            <a:r>
              <a:rPr lang="nb-NO" baseline="0" dirty="0" err="1" smtClean="0"/>
              <a:t>mS/cm</a:t>
            </a:r>
            <a:r>
              <a:rPr lang="nb-NO" baseline="0" dirty="0" smtClean="0"/>
              <a:t> – 100 Ohm cm</a:t>
            </a:r>
            <a:endParaRPr lang="nb-NO" dirty="0"/>
          </a:p>
        </p:txBody>
      </p:sp>
      <p:sp>
        <p:nvSpPr>
          <p:cNvPr id="4" name="Plassholder for lysbildenummer 3"/>
          <p:cNvSpPr>
            <a:spLocks noGrp="1"/>
          </p:cNvSpPr>
          <p:nvPr>
            <p:ph type="sldNum" sz="quarter" idx="10"/>
          </p:nvPr>
        </p:nvSpPr>
        <p:spPr/>
        <p:txBody>
          <a:bodyPr/>
          <a:lstStyle/>
          <a:p>
            <a:fld id="{96AFFCDC-E040-4D6F-95FC-311399677885}" type="slidenum">
              <a:rPr lang="nb-NO" smtClean="0"/>
              <a:pPr/>
              <a:t>102</a:t>
            </a:fld>
            <a:endParaRPr lang="nb-NO"/>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nb-NO" dirty="0" smtClean="0"/>
              <a:t>Vi</a:t>
            </a:r>
            <a:r>
              <a:rPr lang="nb-NO" baseline="0" dirty="0" smtClean="0"/>
              <a:t> ser av kurvene at ledningsevnen er sterkt avhengig av temperaturen for en verdi av saltholdighet. Vi kan altså ikke neglisjere temperaturen i våre beregninger. Vi ser også at sammenhengen mellom ledningsevne og temperatur er relativt lineær.</a:t>
            </a:r>
            <a:endParaRPr lang="nb-NO" dirty="0"/>
          </a:p>
        </p:txBody>
      </p:sp>
      <p:sp>
        <p:nvSpPr>
          <p:cNvPr id="4" name="Plassholder for lysbildenummer 3"/>
          <p:cNvSpPr>
            <a:spLocks noGrp="1"/>
          </p:cNvSpPr>
          <p:nvPr>
            <p:ph type="sldNum" sz="quarter" idx="10"/>
          </p:nvPr>
        </p:nvSpPr>
        <p:spPr/>
        <p:txBody>
          <a:bodyPr/>
          <a:lstStyle/>
          <a:p>
            <a:fld id="{96AFFCDC-E040-4D6F-95FC-311399677885}" type="slidenum">
              <a:rPr lang="nb-NO" smtClean="0"/>
              <a:pPr/>
              <a:t>103</a:t>
            </a:fld>
            <a:endParaRPr lang="nb-NO"/>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nb-NO" dirty="0" smtClean="0"/>
              <a:t>Vi</a:t>
            </a:r>
            <a:r>
              <a:rPr lang="nb-NO" baseline="0" dirty="0" smtClean="0"/>
              <a:t> ser av kurvene at ledningsevnen er sterkt avhengig av saltholdigheten dersom temperaturen holdes konstant. Vi ser også at sammenhengen mellom ledningsevne og saltholdighet er relativt lineær.</a:t>
            </a:r>
            <a:endParaRPr lang="nb-NO" dirty="0"/>
          </a:p>
        </p:txBody>
      </p:sp>
      <p:sp>
        <p:nvSpPr>
          <p:cNvPr id="4" name="Plassholder for lysbildenummer 3"/>
          <p:cNvSpPr>
            <a:spLocks noGrp="1"/>
          </p:cNvSpPr>
          <p:nvPr>
            <p:ph type="sldNum" sz="quarter" idx="10"/>
          </p:nvPr>
        </p:nvSpPr>
        <p:spPr/>
        <p:txBody>
          <a:bodyPr/>
          <a:lstStyle/>
          <a:p>
            <a:fld id="{96AFFCDC-E040-4D6F-95FC-311399677885}" type="slidenum">
              <a:rPr lang="nb-NO" smtClean="0"/>
              <a:pPr/>
              <a:t>104</a:t>
            </a:fld>
            <a:endParaRPr lang="nb-NO"/>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nb-NO" dirty="0" smtClean="0"/>
              <a:t>Ved måling av ledningsevnen må vi påtrykke en spenning på de to elektrodene som vi stikker ned i havet. De positive ionene da beveger seg mot katoden (–), mens de negative mot anoden (+). Ved en slik måling vil vi kunne få en opphopning av stoffer/gass</a:t>
            </a:r>
            <a:r>
              <a:rPr lang="nb-NO" baseline="0" dirty="0" smtClean="0"/>
              <a:t> ved de to elektrodene.</a:t>
            </a:r>
            <a:endParaRPr lang="nb-NO" dirty="0"/>
          </a:p>
        </p:txBody>
      </p:sp>
      <p:sp>
        <p:nvSpPr>
          <p:cNvPr id="4" name="Plassholder for lysbildenummer 3"/>
          <p:cNvSpPr>
            <a:spLocks noGrp="1"/>
          </p:cNvSpPr>
          <p:nvPr>
            <p:ph type="sldNum" sz="quarter" idx="10"/>
          </p:nvPr>
        </p:nvSpPr>
        <p:spPr/>
        <p:txBody>
          <a:bodyPr/>
          <a:lstStyle/>
          <a:p>
            <a:fld id="{96AFFCDC-E040-4D6F-95FC-311399677885}" type="slidenum">
              <a:rPr lang="nb-NO" smtClean="0"/>
              <a:pPr/>
              <a:t>106</a:t>
            </a:fld>
            <a:endParaRPr lang="nb-NO"/>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nb-NO" sz="1200" kern="1200" baseline="0" dirty="0" smtClean="0">
                <a:solidFill>
                  <a:schemeClr val="tx1"/>
                </a:solidFill>
                <a:latin typeface="+mn-lt"/>
                <a:ea typeface="+mn-ea"/>
                <a:cs typeface="+mn-cs"/>
              </a:rPr>
              <a:t>I praksis vil man i løpet av målingen foreta en elektrolyse av vann slik at det dannes gasser ved elektrodene (</a:t>
            </a:r>
            <a:r>
              <a:rPr lang="nb-NO" sz="1200" i="1" kern="1200" baseline="0" dirty="0" smtClean="0">
                <a:solidFill>
                  <a:schemeClr val="tx1"/>
                </a:solidFill>
                <a:latin typeface="+mn-lt"/>
                <a:ea typeface="+mn-ea"/>
                <a:cs typeface="+mn-cs"/>
              </a:rPr>
              <a:t>O2, H2 og Cl). En måte å unngå en slik ensidig opphoping på er hele tiden å skifte </a:t>
            </a:r>
            <a:r>
              <a:rPr lang="nb-NO" sz="1200" kern="1200" baseline="0" dirty="0" smtClean="0">
                <a:solidFill>
                  <a:schemeClr val="tx1"/>
                </a:solidFill>
                <a:latin typeface="+mn-lt"/>
                <a:ea typeface="+mn-ea"/>
                <a:cs typeface="+mn-cs"/>
              </a:rPr>
              <a:t>polaritet på elektrodene, dvs. at målingen foretas med elektroder påtrykket en vekselspenning. Dermed vil man redusere en ensidig opphopingen av ioner og målingene vil ble mer stabile.</a:t>
            </a:r>
            <a:endParaRPr lang="nb-NO" dirty="0"/>
          </a:p>
        </p:txBody>
      </p:sp>
      <p:sp>
        <p:nvSpPr>
          <p:cNvPr id="4" name="Plassholder for lysbildenummer 3"/>
          <p:cNvSpPr>
            <a:spLocks noGrp="1"/>
          </p:cNvSpPr>
          <p:nvPr>
            <p:ph type="sldNum" sz="quarter" idx="10"/>
          </p:nvPr>
        </p:nvSpPr>
        <p:spPr/>
        <p:txBody>
          <a:bodyPr/>
          <a:lstStyle/>
          <a:p>
            <a:fld id="{96AFFCDC-E040-4D6F-95FC-311399677885}" type="slidenum">
              <a:rPr lang="nb-NO" smtClean="0"/>
              <a:pPr/>
              <a:t>107</a:t>
            </a:fld>
            <a:endParaRPr lang="nb-NO"/>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nb-NO" dirty="0" smtClean="0"/>
              <a:t>Vi ønsker det skal være en lineær sammenheng mellom væskens virkelige ledningsevne (</a:t>
            </a:r>
            <a:r>
              <a:rPr lang="el-GR" dirty="0" smtClean="0"/>
              <a:t>κ</a:t>
            </a:r>
            <a:r>
              <a:rPr lang="nb-NO" dirty="0" smtClean="0"/>
              <a:t>) og den ledningsevnen vi måler (G)</a:t>
            </a:r>
            <a:endParaRPr lang="nb-NO" dirty="0"/>
          </a:p>
        </p:txBody>
      </p:sp>
      <p:sp>
        <p:nvSpPr>
          <p:cNvPr id="4" name="Plassholder for lysbildenummer 3"/>
          <p:cNvSpPr>
            <a:spLocks noGrp="1"/>
          </p:cNvSpPr>
          <p:nvPr>
            <p:ph type="sldNum" sz="quarter" idx="10"/>
          </p:nvPr>
        </p:nvSpPr>
        <p:spPr/>
        <p:txBody>
          <a:bodyPr/>
          <a:lstStyle/>
          <a:p>
            <a:fld id="{96AFFCDC-E040-4D6F-95FC-311399677885}" type="slidenum">
              <a:rPr lang="nb-NO" smtClean="0"/>
              <a:pPr/>
              <a:t>108</a:t>
            </a:fld>
            <a:endParaRPr lang="nb-NO"/>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nb-NO" dirty="0" smtClean="0"/>
              <a:t>Denne er enkel og lett å lage. Den er også symmetrisk. Det viste seg imidlertid</a:t>
            </a:r>
            <a:r>
              <a:rPr lang="nb-NO" baseline="0" dirty="0" smtClean="0"/>
              <a:t> vanskelig å føre ledningen gjennom en kabelgjennomføring uten at det ble lekkasje.</a:t>
            </a:r>
            <a:endParaRPr lang="nb-NO" dirty="0"/>
          </a:p>
        </p:txBody>
      </p:sp>
      <p:sp>
        <p:nvSpPr>
          <p:cNvPr id="4" name="Plassholder for lysbildenummer 3"/>
          <p:cNvSpPr>
            <a:spLocks noGrp="1"/>
          </p:cNvSpPr>
          <p:nvPr>
            <p:ph type="sldNum" sz="quarter" idx="10"/>
          </p:nvPr>
        </p:nvSpPr>
        <p:spPr/>
        <p:txBody>
          <a:bodyPr/>
          <a:lstStyle/>
          <a:p>
            <a:fld id="{96AFFCDC-E040-4D6F-95FC-311399677885}" type="slidenum">
              <a:rPr lang="nb-NO" smtClean="0"/>
              <a:pPr/>
              <a:t>109</a:t>
            </a:fld>
            <a:endParaRPr lang="nb-NO"/>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nb-NO" dirty="0" smtClean="0"/>
              <a:t>Kretsen er montert på et koblingsbrett slik at den kan kobles ned og komponentene </a:t>
            </a:r>
            <a:r>
              <a:rPr lang="nb-NO" dirty="0" smtClean="0"/>
              <a:t>brukes </a:t>
            </a:r>
            <a:r>
              <a:rPr lang="nb-NO" dirty="0" smtClean="0"/>
              <a:t>på nytt.</a:t>
            </a:r>
            <a:endParaRPr lang="nb-NO" dirty="0"/>
          </a:p>
        </p:txBody>
      </p:sp>
      <p:sp>
        <p:nvSpPr>
          <p:cNvPr id="4" name="Plassholder for lysbildenummer 3"/>
          <p:cNvSpPr>
            <a:spLocks noGrp="1"/>
          </p:cNvSpPr>
          <p:nvPr>
            <p:ph type="sldNum" sz="quarter" idx="10"/>
          </p:nvPr>
        </p:nvSpPr>
        <p:spPr/>
        <p:txBody>
          <a:bodyPr/>
          <a:lstStyle/>
          <a:p>
            <a:fld id="{96AFFCDC-E040-4D6F-95FC-311399677885}" type="slidenum">
              <a:rPr lang="nb-NO" smtClean="0"/>
              <a:pPr/>
              <a:t>10</a:t>
            </a:fld>
            <a:endParaRPr lang="nb-NO"/>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nb-NO" dirty="0" smtClean="0"/>
              <a:t>Denne er mer komplisert å lage</a:t>
            </a:r>
            <a:r>
              <a:rPr lang="nb-NO" baseline="0" dirty="0" smtClean="0"/>
              <a:t> og er usymmetrisk, men det viste seg at den er lett å gjøre tett i en kabelgjennomføring. For anledningen er den festet i en skive av akryl for testmålinger.</a:t>
            </a:r>
            <a:endParaRPr lang="nb-NO" dirty="0"/>
          </a:p>
        </p:txBody>
      </p:sp>
      <p:sp>
        <p:nvSpPr>
          <p:cNvPr id="4" name="Plassholder for lysbildenummer 3"/>
          <p:cNvSpPr>
            <a:spLocks noGrp="1"/>
          </p:cNvSpPr>
          <p:nvPr>
            <p:ph type="sldNum" sz="quarter" idx="10"/>
          </p:nvPr>
        </p:nvSpPr>
        <p:spPr/>
        <p:txBody>
          <a:bodyPr/>
          <a:lstStyle/>
          <a:p>
            <a:fld id="{96AFFCDC-E040-4D6F-95FC-311399677885}" type="slidenum">
              <a:rPr lang="nb-NO" smtClean="0"/>
              <a:pPr/>
              <a:t>110</a:t>
            </a:fld>
            <a:endParaRPr lang="nb-NO"/>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nb-NO" dirty="0" smtClean="0"/>
              <a:t>En skal imidlertid være forsiktig med å trekke for raske konklusjoner</a:t>
            </a:r>
            <a:endParaRPr lang="nb-NO" dirty="0"/>
          </a:p>
        </p:txBody>
      </p:sp>
      <p:sp>
        <p:nvSpPr>
          <p:cNvPr id="4" name="Plassholder for lysbildenummer 3"/>
          <p:cNvSpPr>
            <a:spLocks noGrp="1"/>
          </p:cNvSpPr>
          <p:nvPr>
            <p:ph type="sldNum" sz="quarter" idx="10"/>
          </p:nvPr>
        </p:nvSpPr>
        <p:spPr/>
        <p:txBody>
          <a:bodyPr/>
          <a:lstStyle/>
          <a:p>
            <a:fld id="{96AFFCDC-E040-4D6F-95FC-311399677885}" type="slidenum">
              <a:rPr lang="nb-NO" smtClean="0"/>
              <a:pPr/>
              <a:t>113</a:t>
            </a:fld>
            <a:endParaRPr lang="nb-NO"/>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nb-NO" dirty="0" smtClean="0"/>
              <a:t>Her ser vi en oppkobling som fir mulighet for å endre polariteten på</a:t>
            </a:r>
            <a:r>
              <a:rPr lang="nb-NO" baseline="0" dirty="0" smtClean="0"/>
              <a:t> sensoren ved bruk av </a:t>
            </a:r>
            <a:r>
              <a:rPr lang="nb-NO" baseline="0" dirty="0" err="1" smtClean="0"/>
              <a:t>Arduino</a:t>
            </a:r>
            <a:r>
              <a:rPr lang="nb-NO" baseline="0" dirty="0" smtClean="0"/>
              <a:t> </a:t>
            </a:r>
            <a:r>
              <a:rPr lang="nb-NO" baseline="0" dirty="0" err="1" smtClean="0"/>
              <a:t>nano</a:t>
            </a:r>
            <a:r>
              <a:rPr lang="nb-NO" baseline="0" dirty="0" smtClean="0"/>
              <a:t>. Vi bruker da de digitale utgangene. Enten ved å legge dem til 5 V, til 0 V (GND) eller la dem ”flyte”, dvs. verken 5V eller 0V. Dette gjør vi ved å gjøre dem om til en inngang. Dersom vi gjør dette i en sekvens kan vi for hver måling gjøre to målinger med motsatt polaritet. Dernest midler vi de to verdiene.</a:t>
            </a:r>
            <a:endParaRPr lang="nb-NO" dirty="0"/>
          </a:p>
        </p:txBody>
      </p:sp>
      <p:sp>
        <p:nvSpPr>
          <p:cNvPr id="4" name="Plassholder for lysbildenummer 3"/>
          <p:cNvSpPr>
            <a:spLocks noGrp="1"/>
          </p:cNvSpPr>
          <p:nvPr>
            <p:ph type="sldNum" sz="quarter" idx="10"/>
          </p:nvPr>
        </p:nvSpPr>
        <p:spPr/>
        <p:txBody>
          <a:bodyPr/>
          <a:lstStyle/>
          <a:p>
            <a:fld id="{96AFFCDC-E040-4D6F-95FC-311399677885}" type="slidenum">
              <a:rPr lang="nb-NO" smtClean="0"/>
              <a:pPr/>
              <a:t>114</a:t>
            </a:fld>
            <a:endParaRPr lang="nb-NO"/>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nb-NO" dirty="0" smtClean="0"/>
              <a:t>Dette synes å som lovende resultater, men en skal være forsiktig med å dra for optimistiske konklusjoner. Da det er ikke sikkert man her helt kontroll over parametrene.</a:t>
            </a:r>
            <a:endParaRPr lang="nb-NO" dirty="0"/>
          </a:p>
        </p:txBody>
      </p:sp>
      <p:sp>
        <p:nvSpPr>
          <p:cNvPr id="4" name="Plassholder for lysbildenummer 3"/>
          <p:cNvSpPr>
            <a:spLocks noGrp="1"/>
          </p:cNvSpPr>
          <p:nvPr>
            <p:ph type="sldNum" sz="quarter" idx="10"/>
          </p:nvPr>
        </p:nvSpPr>
        <p:spPr/>
        <p:txBody>
          <a:bodyPr/>
          <a:lstStyle/>
          <a:p>
            <a:fld id="{96AFFCDC-E040-4D6F-95FC-311399677885}" type="slidenum">
              <a:rPr lang="nb-NO" smtClean="0"/>
              <a:pPr/>
              <a:t>116</a:t>
            </a:fld>
            <a:endParaRPr lang="nb-NO"/>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nb-NO" dirty="0" smtClean="0"/>
              <a:t>Det en kan bemerke er at den blå kurven ble tatt opp med en nyblandet saltoppløsning, mens den røde og den grønne er tatt opp etter at oppløsningen har stått</a:t>
            </a:r>
            <a:r>
              <a:rPr lang="nb-NO" baseline="0" dirty="0" smtClean="0"/>
              <a:t> en stund og vært brukt til en måling. Videre kan en tenke seg at de effektene vi ser her ikke vil inntreffe i sjøen da vannet omkring sensoren stadig skiftes ut på grunn av bevegelse i vannet og ved at målesonden forflytter seg.</a:t>
            </a:r>
            <a:endParaRPr lang="nb-NO" dirty="0"/>
          </a:p>
        </p:txBody>
      </p:sp>
      <p:sp>
        <p:nvSpPr>
          <p:cNvPr id="4" name="Plassholder for lysbildenummer 3"/>
          <p:cNvSpPr>
            <a:spLocks noGrp="1"/>
          </p:cNvSpPr>
          <p:nvPr>
            <p:ph type="sldNum" sz="quarter" idx="10"/>
          </p:nvPr>
        </p:nvSpPr>
        <p:spPr/>
        <p:txBody>
          <a:bodyPr/>
          <a:lstStyle/>
          <a:p>
            <a:fld id="{96AFFCDC-E040-4D6F-95FC-311399677885}" type="slidenum">
              <a:rPr lang="nb-NO" smtClean="0"/>
              <a:pPr/>
              <a:t>117</a:t>
            </a:fld>
            <a:endParaRPr lang="nb-NO"/>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nb-NO" dirty="0" smtClean="0"/>
              <a:t>Dvs. vi regner oss tilbake fra den aktuelle temperaturen i vannet</a:t>
            </a:r>
            <a:r>
              <a:rPr lang="nb-NO" baseline="0" dirty="0" smtClean="0"/>
              <a:t> T til den temperaturen sensoren ble kalibret ved, </a:t>
            </a:r>
            <a:r>
              <a:rPr lang="nb-NO" i="1" baseline="0" dirty="0" err="1" smtClean="0"/>
              <a:t>T</a:t>
            </a:r>
            <a:r>
              <a:rPr lang="nb-NO" i="1" baseline="-25000" dirty="0" err="1" smtClean="0"/>
              <a:t>Kal</a:t>
            </a:r>
            <a:endParaRPr lang="nb-NO" i="1" baseline="-25000" dirty="0"/>
          </a:p>
        </p:txBody>
      </p:sp>
      <p:sp>
        <p:nvSpPr>
          <p:cNvPr id="4" name="Plassholder for lysbildenummer 3"/>
          <p:cNvSpPr>
            <a:spLocks noGrp="1"/>
          </p:cNvSpPr>
          <p:nvPr>
            <p:ph type="sldNum" sz="quarter" idx="10"/>
          </p:nvPr>
        </p:nvSpPr>
        <p:spPr/>
        <p:txBody>
          <a:bodyPr/>
          <a:lstStyle/>
          <a:p>
            <a:fld id="{96AFFCDC-E040-4D6F-95FC-311399677885}" type="slidenum">
              <a:rPr lang="nb-NO" smtClean="0"/>
              <a:pPr/>
              <a:t>121</a:t>
            </a:fld>
            <a:endParaRPr lang="nb-NO"/>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nb-NO" dirty="0" smtClean="0"/>
              <a:t>Vi har ikke gått gjennom måleprogram for måling av saltholdighet.</a:t>
            </a:r>
            <a:r>
              <a:rPr lang="nb-NO" baseline="0" dirty="0" smtClean="0"/>
              <a:t> Den forenklede rutinen for måling av saltholdighet inkluderer heller ikke kalibreringsrutinen. </a:t>
            </a:r>
            <a:endParaRPr lang="nb-NO" dirty="0"/>
          </a:p>
        </p:txBody>
      </p:sp>
      <p:sp>
        <p:nvSpPr>
          <p:cNvPr id="4" name="Plassholder for lysbildenummer 3"/>
          <p:cNvSpPr>
            <a:spLocks noGrp="1"/>
          </p:cNvSpPr>
          <p:nvPr>
            <p:ph type="sldNum" sz="quarter" idx="10"/>
          </p:nvPr>
        </p:nvSpPr>
        <p:spPr/>
        <p:txBody>
          <a:bodyPr/>
          <a:lstStyle/>
          <a:p>
            <a:fld id="{96AFFCDC-E040-4D6F-95FC-311399677885}" type="slidenum">
              <a:rPr lang="nb-NO" smtClean="0"/>
              <a:pPr/>
              <a:t>125</a:t>
            </a:fld>
            <a:endParaRPr lang="nb-NO"/>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nb-NO" dirty="0" smtClean="0"/>
              <a:t>Det hele monteres i et vanntett sylteagurkglass.</a:t>
            </a:r>
            <a:endParaRPr lang="nb-NO" dirty="0"/>
          </a:p>
        </p:txBody>
      </p:sp>
      <p:sp>
        <p:nvSpPr>
          <p:cNvPr id="4" name="Plassholder for lysbildenummer 3"/>
          <p:cNvSpPr>
            <a:spLocks noGrp="1"/>
          </p:cNvSpPr>
          <p:nvPr>
            <p:ph type="sldNum" sz="quarter" idx="10"/>
          </p:nvPr>
        </p:nvSpPr>
        <p:spPr/>
        <p:txBody>
          <a:bodyPr/>
          <a:lstStyle/>
          <a:p>
            <a:fld id="{96AFFCDC-E040-4D6F-95FC-311399677885}" type="slidenum">
              <a:rPr lang="nb-NO" smtClean="0"/>
              <a:pPr/>
              <a:t>11</a:t>
            </a:fld>
            <a:endParaRPr lang="nb-NO"/>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nb-NO" dirty="0" smtClean="0"/>
              <a:t>Oppkalt etter feltstasjonen på </a:t>
            </a:r>
            <a:r>
              <a:rPr lang="nb-NO" dirty="0" err="1" smtClean="0"/>
              <a:t>Mausen</a:t>
            </a:r>
            <a:r>
              <a:rPr lang="nb-NO" dirty="0" smtClean="0"/>
              <a:t>.</a:t>
            </a:r>
            <a:endParaRPr lang="nb-NO" dirty="0"/>
          </a:p>
        </p:txBody>
      </p:sp>
      <p:sp>
        <p:nvSpPr>
          <p:cNvPr id="4" name="Plassholder for lysbildenummer 3"/>
          <p:cNvSpPr>
            <a:spLocks noGrp="1"/>
          </p:cNvSpPr>
          <p:nvPr>
            <p:ph type="sldNum" sz="quarter" idx="10"/>
          </p:nvPr>
        </p:nvSpPr>
        <p:spPr/>
        <p:txBody>
          <a:bodyPr/>
          <a:lstStyle/>
          <a:p>
            <a:fld id="{96AFFCDC-E040-4D6F-95FC-311399677885}" type="slidenum">
              <a:rPr lang="nb-NO" smtClean="0"/>
              <a:pPr/>
              <a:t>12</a:t>
            </a:fld>
            <a:endParaRPr lang="nb-NO"/>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nb-NO" dirty="0" smtClean="0"/>
              <a:t>USB kabelen kuttes og tres gjennom kabelgjennomføringen for så å skjøtes</a:t>
            </a:r>
            <a:r>
              <a:rPr lang="nb-NO" baseline="0" dirty="0" smtClean="0"/>
              <a:t> sammen igjen. Det er fem ledninger som må kobles sammen.</a:t>
            </a:r>
            <a:endParaRPr lang="nb-NO" dirty="0"/>
          </a:p>
        </p:txBody>
      </p:sp>
      <p:sp>
        <p:nvSpPr>
          <p:cNvPr id="4" name="Plassholder for lysbildenummer 3"/>
          <p:cNvSpPr>
            <a:spLocks noGrp="1"/>
          </p:cNvSpPr>
          <p:nvPr>
            <p:ph type="sldNum" sz="quarter" idx="10"/>
          </p:nvPr>
        </p:nvSpPr>
        <p:spPr/>
        <p:txBody>
          <a:bodyPr/>
          <a:lstStyle/>
          <a:p>
            <a:fld id="{96AFFCDC-E040-4D6F-95FC-311399677885}" type="slidenum">
              <a:rPr lang="nb-NO" smtClean="0"/>
              <a:pPr/>
              <a:t>14</a:t>
            </a:fld>
            <a:endParaRPr lang="nb-NO"/>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nb-NO" dirty="0" smtClean="0"/>
              <a:t>Det er viktig at skjøten er</a:t>
            </a:r>
            <a:r>
              <a:rPr lang="nb-NO" baseline="0" dirty="0" smtClean="0"/>
              <a:t> nær opp til den enden av kabelen som er på det tørre.</a:t>
            </a:r>
            <a:endParaRPr lang="nb-NO" dirty="0"/>
          </a:p>
        </p:txBody>
      </p:sp>
      <p:sp>
        <p:nvSpPr>
          <p:cNvPr id="4" name="Plassholder for lysbildenummer 3"/>
          <p:cNvSpPr>
            <a:spLocks noGrp="1"/>
          </p:cNvSpPr>
          <p:nvPr>
            <p:ph type="sldNum" sz="quarter" idx="10"/>
          </p:nvPr>
        </p:nvSpPr>
        <p:spPr/>
        <p:txBody>
          <a:bodyPr/>
          <a:lstStyle/>
          <a:p>
            <a:fld id="{96AFFCDC-E040-4D6F-95FC-311399677885}" type="slidenum">
              <a:rPr lang="nb-NO" smtClean="0"/>
              <a:pPr/>
              <a:t>15</a:t>
            </a:fld>
            <a:endParaRPr lang="nb-NO"/>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368315" y="2677415"/>
            <a:ext cx="7772400" cy="901094"/>
          </a:xfrm>
        </p:spPr>
        <p:txBody>
          <a:bodyPr anchor="t" anchorCtr="0"/>
          <a:lstStyle/>
          <a:p>
            <a:r>
              <a:rPr lang="nb-NO" dirty="0" smtClean="0"/>
              <a:t>Klikk for å redigere tittelstil</a:t>
            </a:r>
            <a:endParaRPr lang="nb-NO" dirty="0"/>
          </a:p>
        </p:txBody>
      </p:sp>
      <p:sp>
        <p:nvSpPr>
          <p:cNvPr id="3" name="Undertittel 2"/>
          <p:cNvSpPr>
            <a:spLocks noGrp="1"/>
          </p:cNvSpPr>
          <p:nvPr>
            <p:ph type="subTitle" idx="1"/>
          </p:nvPr>
        </p:nvSpPr>
        <p:spPr>
          <a:xfrm>
            <a:off x="368315" y="3645154"/>
            <a:ext cx="7772400" cy="1752600"/>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dirty="0" smtClean="0"/>
              <a:t>Klikk for å redigere undertittelstil i malen</a:t>
            </a:r>
            <a:endParaRPr lang="nb-NO" dirty="0"/>
          </a:p>
        </p:txBody>
      </p:sp>
    </p:spTree>
    <p:extLst>
      <p:ext uri="{BB962C8B-B14F-4D97-AF65-F5344CB8AC3E}">
        <p14:creationId xmlns="" xmlns:p14="http://schemas.microsoft.com/office/powerpoint/2010/main" val="10001595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loddrett tekst 2"/>
          <p:cNvSpPr>
            <a:spLocks noGrp="1"/>
          </p:cNvSpPr>
          <p:nvPr>
            <p:ph type="body" orient="vert" idx="1"/>
          </p:nvPr>
        </p:nvSpPr>
        <p:spPr/>
        <p:txBody>
          <a:bodyPr vert="eaVer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Tree>
    <p:extLst>
      <p:ext uri="{BB962C8B-B14F-4D97-AF65-F5344CB8AC3E}">
        <p14:creationId xmlns="" xmlns:p14="http://schemas.microsoft.com/office/powerpoint/2010/main" val="19838506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6629400" y="274638"/>
            <a:ext cx="2057400" cy="5851525"/>
          </a:xfrm>
        </p:spPr>
        <p:txBody>
          <a:bodyPr vert="eaVert"/>
          <a:lstStyle/>
          <a:p>
            <a:r>
              <a:rPr lang="nb-NO" smtClean="0"/>
              <a:t>Klikk for å redigere tittelstil</a:t>
            </a:r>
            <a:endParaRPr lang="nb-NO"/>
          </a:p>
        </p:txBody>
      </p:sp>
      <p:sp>
        <p:nvSpPr>
          <p:cNvPr id="3" name="Plassholder for loddrett tekst 2"/>
          <p:cNvSpPr>
            <a:spLocks noGrp="1"/>
          </p:cNvSpPr>
          <p:nvPr>
            <p:ph type="body" orient="vert" idx="1"/>
          </p:nvPr>
        </p:nvSpPr>
        <p:spPr>
          <a:xfrm>
            <a:off x="457200" y="274638"/>
            <a:ext cx="6019800" cy="5851525"/>
          </a:xfrm>
        </p:spPr>
        <p:txBody>
          <a:bodyPr vert="eaVer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Tree>
    <p:extLst>
      <p:ext uri="{BB962C8B-B14F-4D97-AF65-F5344CB8AC3E}">
        <p14:creationId xmlns="" xmlns:p14="http://schemas.microsoft.com/office/powerpoint/2010/main" val="30318319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innhold 2"/>
          <p:cNvSpPr>
            <a:spLocks noGrp="1"/>
          </p:cNvSpPr>
          <p:nvPr>
            <p:ph idx="1"/>
          </p:nvPr>
        </p:nvSpPr>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14" name="Plassholder for lysbildenummer 5"/>
          <p:cNvSpPr txBox="1">
            <a:spLocks/>
          </p:cNvSpPr>
          <p:nvPr userDrawn="1"/>
        </p:nvSpPr>
        <p:spPr>
          <a:xfrm>
            <a:off x="115119" y="6537870"/>
            <a:ext cx="342081" cy="252102"/>
          </a:xfrm>
          <a:prstGeom prst="rect">
            <a:avLst/>
          </a:prstGeom>
        </p:spPr>
        <p:txBody>
          <a:bodyPr/>
          <a:lstStyle>
            <a:defPPr>
              <a:defRPr lang="nb-NO"/>
            </a:defPPr>
            <a:lvl1pPr marL="0" algn="l"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91853A39-49B3-554A-AE82-85611CEBD8E3}" type="slidenum">
              <a:rPr lang="nb-NO" b="1" i="0" smtClean="0">
                <a:solidFill>
                  <a:schemeClr val="bg1"/>
                </a:solidFill>
                <a:latin typeface="Arial"/>
                <a:cs typeface="Arial"/>
              </a:rPr>
              <a:pPr algn="ctr"/>
              <a:t>‹#›</a:t>
            </a:fld>
            <a:endParaRPr lang="nb-NO" b="1" i="0" dirty="0">
              <a:solidFill>
                <a:schemeClr val="bg1"/>
              </a:solidFill>
              <a:latin typeface="Arial"/>
              <a:cs typeface="Arial"/>
            </a:endParaRPr>
          </a:p>
        </p:txBody>
      </p:sp>
    </p:spTree>
    <p:extLst>
      <p:ext uri="{BB962C8B-B14F-4D97-AF65-F5344CB8AC3E}">
        <p14:creationId xmlns="" xmlns:p14="http://schemas.microsoft.com/office/powerpoint/2010/main" val="206001982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ndelingsoverskrift">
    <p:spTree>
      <p:nvGrpSpPr>
        <p:cNvPr id="1" name=""/>
        <p:cNvGrpSpPr/>
        <p:nvPr/>
      </p:nvGrpSpPr>
      <p:grpSpPr>
        <a:xfrm>
          <a:off x="0" y="0"/>
          <a:ext cx="0" cy="0"/>
          <a:chOff x="0" y="0"/>
          <a:chExt cx="0" cy="0"/>
        </a:xfrm>
      </p:grpSpPr>
      <p:sp>
        <p:nvSpPr>
          <p:cNvPr id="2" name="Tittel 1"/>
          <p:cNvSpPr>
            <a:spLocks noGrp="1"/>
          </p:cNvSpPr>
          <p:nvPr>
            <p:ph type="title"/>
          </p:nvPr>
        </p:nvSpPr>
        <p:spPr>
          <a:xfrm>
            <a:off x="722313" y="4406900"/>
            <a:ext cx="7772400" cy="1362075"/>
          </a:xfrm>
        </p:spPr>
        <p:txBody>
          <a:bodyPr anchor="t"/>
          <a:lstStyle>
            <a:lvl1pPr algn="l">
              <a:defRPr sz="4000" b="1" cap="all"/>
            </a:lvl1pPr>
          </a:lstStyle>
          <a:p>
            <a:r>
              <a:rPr lang="nb-NO" smtClean="0"/>
              <a:t>Klikk for å redigere tittelstil</a:t>
            </a:r>
            <a:endParaRPr lang="nb-NO"/>
          </a:p>
        </p:txBody>
      </p:sp>
      <p:sp>
        <p:nvSpPr>
          <p:cNvPr id="3" name="Plassholder f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smtClean="0"/>
              <a:t>Klikk for å redigere tekststiler i malen</a:t>
            </a:r>
          </a:p>
        </p:txBody>
      </p:sp>
      <p:sp>
        <p:nvSpPr>
          <p:cNvPr id="7" name="Plassholder for lysbildenummer 5"/>
          <p:cNvSpPr>
            <a:spLocks noGrp="1"/>
          </p:cNvSpPr>
          <p:nvPr>
            <p:ph type="sldNum" sz="quarter" idx="12"/>
          </p:nvPr>
        </p:nvSpPr>
        <p:spPr>
          <a:xfrm>
            <a:off x="8241294" y="6421247"/>
            <a:ext cx="426966" cy="365125"/>
          </a:xfrm>
          <a:prstGeom prst="rect">
            <a:avLst/>
          </a:prstGeom>
        </p:spPr>
        <p:txBody>
          <a:bodyPr/>
          <a:lstStyle>
            <a:lvl1pPr>
              <a:defRPr sz="1000"/>
            </a:lvl1pPr>
          </a:lstStyle>
          <a:p>
            <a:pPr algn="r"/>
            <a:fld id="{91853A39-49B3-554A-AE82-85611CEBD8E3}" type="slidenum">
              <a:rPr lang="nb-NO" smtClean="0">
                <a:latin typeface="Arial"/>
                <a:cs typeface="Arial"/>
              </a:rPr>
              <a:pPr algn="r"/>
              <a:t>‹#›</a:t>
            </a:fld>
            <a:endParaRPr lang="nb-NO" dirty="0">
              <a:latin typeface="Arial"/>
              <a:cs typeface="Arial"/>
            </a:endParaRPr>
          </a:p>
        </p:txBody>
      </p:sp>
    </p:spTree>
    <p:extLst>
      <p:ext uri="{BB962C8B-B14F-4D97-AF65-F5344CB8AC3E}">
        <p14:creationId xmlns="" xmlns:p14="http://schemas.microsoft.com/office/powerpoint/2010/main" val="29824604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innhol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innhol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Tree>
    <p:extLst>
      <p:ext uri="{BB962C8B-B14F-4D97-AF65-F5344CB8AC3E}">
        <p14:creationId xmlns="" xmlns:p14="http://schemas.microsoft.com/office/powerpoint/2010/main" val="13729142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lvl1pPr>
          </a:lstStyle>
          <a:p>
            <a:r>
              <a:rPr lang="nb-NO" smtClean="0"/>
              <a:t>Klikk for å redigere tittelstil</a:t>
            </a:r>
            <a:endParaRPr lang="nb-NO"/>
          </a:p>
        </p:txBody>
      </p:sp>
      <p:sp>
        <p:nvSpPr>
          <p:cNvPr id="3" name="Plassholder f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Klikk for å redigere tekststiler i malen</a:t>
            </a:r>
          </a:p>
        </p:txBody>
      </p:sp>
      <p:sp>
        <p:nvSpPr>
          <p:cNvPr id="4" name="Plassholder for inn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5" name="Plassholder f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Klikk for å redigere tekststiler i malen</a:t>
            </a:r>
          </a:p>
        </p:txBody>
      </p:sp>
      <p:sp>
        <p:nvSpPr>
          <p:cNvPr id="6" name="Plassholder for innhol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Tree>
    <p:extLst>
      <p:ext uri="{BB962C8B-B14F-4D97-AF65-F5344CB8AC3E}">
        <p14:creationId xmlns="" xmlns:p14="http://schemas.microsoft.com/office/powerpoint/2010/main" val="7022366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Tree>
    <p:extLst>
      <p:ext uri="{BB962C8B-B14F-4D97-AF65-F5344CB8AC3E}">
        <p14:creationId xmlns="" xmlns:p14="http://schemas.microsoft.com/office/powerpoint/2010/main" val="31722496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16497185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457200" y="273050"/>
            <a:ext cx="3008313" cy="1162050"/>
          </a:xfrm>
        </p:spPr>
        <p:txBody>
          <a:bodyPr anchor="b"/>
          <a:lstStyle>
            <a:lvl1pPr algn="l">
              <a:defRPr sz="2000" b="1"/>
            </a:lvl1pPr>
          </a:lstStyle>
          <a:p>
            <a:r>
              <a:rPr lang="nb-NO" smtClean="0"/>
              <a:t>Klikk for å redigere tittelstil</a:t>
            </a:r>
            <a:endParaRPr lang="nb-NO"/>
          </a:p>
        </p:txBody>
      </p:sp>
      <p:sp>
        <p:nvSpPr>
          <p:cNvPr id="3" name="Plassholder for innhol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Klikk for å redigere tekststiler i malen</a:t>
            </a:r>
          </a:p>
        </p:txBody>
      </p:sp>
    </p:spTree>
    <p:extLst>
      <p:ext uri="{BB962C8B-B14F-4D97-AF65-F5344CB8AC3E}">
        <p14:creationId xmlns="" xmlns:p14="http://schemas.microsoft.com/office/powerpoint/2010/main" val="15964862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1792288" y="4800600"/>
            <a:ext cx="5486400" cy="566738"/>
          </a:xfrm>
        </p:spPr>
        <p:txBody>
          <a:bodyPr anchor="b"/>
          <a:lstStyle>
            <a:lvl1pPr algn="l">
              <a:defRPr sz="2000" b="1"/>
            </a:lvl1pPr>
          </a:lstStyle>
          <a:p>
            <a:r>
              <a:rPr lang="nb-NO" smtClean="0"/>
              <a:t>Klikk for å redigere tittelstil</a:t>
            </a:r>
            <a:endParaRPr lang="nb-NO"/>
          </a:p>
        </p:txBody>
      </p:sp>
      <p:sp>
        <p:nvSpPr>
          <p:cNvPr id="3" name="Plassholder for bil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Klikk for å redigere tekststiler i malen</a:t>
            </a:r>
          </a:p>
        </p:txBody>
      </p:sp>
    </p:spTree>
    <p:extLst>
      <p:ext uri="{BB962C8B-B14F-4D97-AF65-F5344CB8AC3E}">
        <p14:creationId xmlns="" xmlns:p14="http://schemas.microsoft.com/office/powerpoint/2010/main" val="35322368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b-NO" dirty="0" smtClean="0"/>
              <a:t>Klikk for å redigere tittelstil</a:t>
            </a:r>
            <a:endParaRPr lang="nb-NO" dirty="0"/>
          </a:p>
        </p:txBody>
      </p:sp>
      <p:sp>
        <p:nvSpPr>
          <p:cNvPr id="3" name="Plassholder f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b-NO" dirty="0" smtClean="0"/>
              <a:t>Klikk for å redigere tekststiler i malen</a:t>
            </a:r>
          </a:p>
          <a:p>
            <a:pPr lvl="1"/>
            <a:r>
              <a:rPr lang="nb-NO" dirty="0" smtClean="0"/>
              <a:t>Andre nivå</a:t>
            </a:r>
          </a:p>
          <a:p>
            <a:pPr lvl="2"/>
            <a:r>
              <a:rPr lang="nb-NO" dirty="0" smtClean="0"/>
              <a:t>Tredje nivå</a:t>
            </a:r>
          </a:p>
          <a:p>
            <a:pPr lvl="3"/>
            <a:r>
              <a:rPr lang="nb-NO" dirty="0" smtClean="0"/>
              <a:t>Fjerde nivå</a:t>
            </a:r>
          </a:p>
          <a:p>
            <a:pPr lvl="4"/>
            <a:r>
              <a:rPr lang="nb-NO" dirty="0" smtClean="0"/>
              <a:t>Femte nivå</a:t>
            </a:r>
            <a:endParaRPr lang="nb-NO" dirty="0"/>
          </a:p>
        </p:txBody>
      </p:sp>
      <p:pic>
        <p:nvPicPr>
          <p:cNvPr id="4" name="Bilde 3" descr="hor_blaa_stripe.jpg"/>
          <p:cNvPicPr>
            <a:picLocks noChangeAspect="1"/>
          </p:cNvPicPr>
          <p:nvPr userDrawn="1"/>
        </p:nvPicPr>
        <p:blipFill>
          <a:blip r:embed="rId13">
            <a:extLst>
              <a:ext uri="{28A0092B-C50C-407E-A947-70E740481C1C}">
                <a14:useLocalDpi xmlns="" xmlns:a14="http://schemas.microsoft.com/office/drawing/2010/main" val="0"/>
              </a:ext>
            </a:extLst>
          </a:blip>
          <a:stretch>
            <a:fillRect/>
          </a:stretch>
        </p:blipFill>
        <p:spPr>
          <a:xfrm>
            <a:off x="0" y="6498336"/>
            <a:ext cx="9144000" cy="359664"/>
          </a:xfrm>
          <a:prstGeom prst="rect">
            <a:avLst/>
          </a:prstGeom>
        </p:spPr>
      </p:pic>
    </p:spTree>
    <p:extLst>
      <p:ext uri="{BB962C8B-B14F-4D97-AF65-F5344CB8AC3E}">
        <p14:creationId xmlns="" xmlns:p14="http://schemas.microsoft.com/office/powerpoint/2010/main" val="57779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457200" rtl="0" eaLnBrk="1" latinLnBrk="0" hangingPunct="1">
        <a:spcBef>
          <a:spcPct val="0"/>
        </a:spcBef>
        <a:buNone/>
        <a:defRPr sz="3600" b="1" i="0" kern="1200">
          <a:solidFill>
            <a:schemeClr val="tx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4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b-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110.emf"/><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108.png"/></Relationships>
</file>

<file path=ppt/slides/_rels/slide109.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121.png"/></Relationships>
</file>

<file path=ppt/slides/_rels/slide111.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image" Target="../media/image127.png"/><Relationship Id="rId4" Type="http://schemas.openxmlformats.org/officeDocument/2006/relationships/image" Target="../media/image126.png"/></Relationships>
</file>

<file path=ppt/slides/_rels/slide114.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2.xml"/><Relationship Id="rId4" Type="http://schemas.openxmlformats.org/officeDocument/2006/relationships/image" Target="../media/image136.png"/></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image" Target="../media/image140.png"/><Relationship Id="rId4" Type="http://schemas.openxmlformats.org/officeDocument/2006/relationships/image" Target="../media/image139.pn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hyperlink" Target="https://www.google.no/url?sa=i&amp;rct=j&amp;q=&amp;esrc=s&amp;source=images&amp;cd=&amp;cad=rja&amp;uact=8&amp;ved=2ahUKEwjkwbCSnZfdAhUph6YKHfiOBUoQjRx6BAgBEAU&amp;url=https://www.biltema.no/fritid/jakt/vapenpleie/litiumfett-2000019171&amp;psig=AOvVaw15kZwWFa3e4Wj0ZR7QAf9Z&amp;ust=1535802725505256" TargetMode="External"/><Relationship Id="rId4" Type="http://schemas.openxmlformats.org/officeDocument/2006/relationships/image" Target="../media/image26.jpeg"/></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30.png"/></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4.emf"/></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emf"/><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3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3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hyperlink" Target="https://www.google.no/url?sa=i&amp;rct=j&amp;q=&amp;esrc=s&amp;source=images&amp;cd=&amp;cad=rja&amp;uact=8&amp;ved=2ahUKEwi96uSqt5fdAhUDCywKHU6fABsQjRx6BAgBEAU&amp;url=https://www.jula.no/catalog/fritid/sykkel-og-motor/sykkeldeler/slitasjedeler/sykkelventil-639074/&amp;psig=AOvVaw1LGKlNdecevHq-mfA3FHj6&amp;ust=1535809234475660" TargetMode="External"/><Relationship Id="rId4" Type="http://schemas.openxmlformats.org/officeDocument/2006/relationships/hyperlink" Target="https://www.google.no/imgres?imgurl=https://www.jula.no/globalassets/catalog/productimages/639074.jpg?width=458&amp;height=458&amp;scale=both&amp;bgcolor=white&amp;imgrefurl=https://www.jula.no/catalog/fritid/sykkel-og-motor/sykkeldeler/slitasjedeler/sykkelventil-639074/&amp;docid=FC4rCizAYXJzlM&amp;tbnid=Leiv3LSvOfMOaM:&amp;vet=10ahUKEwiV1YWwtZfdAhXEjSwKHWO-A4AQMwg8KAEwAQ..i&amp;w=458&amp;h=458&amp;bih=603&amp;biw=1280&amp;q=sykkelventil&amp;ved=0ahUKEwiV1YWwtZfdAhXEjSwKHWO-A4AQMwg8KAEwAQ&amp;iact=mrc&amp;uact=8"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s://www.arduino.cc/en/Main/Software" TargetMode="Externa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4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hyperlink" Target="https://www.ntnu.no/web/skolelab/bla-hefteserie" TargetMode="Externa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image" Target="../media/image59.jpeg"/><Relationship Id="rId7" Type="http://schemas.openxmlformats.org/officeDocument/2006/relationships/image" Target="../media/image63.png"/><Relationship Id="rId2" Type="http://schemas.openxmlformats.org/officeDocument/2006/relationships/image" Target="../media/image58.emf"/><Relationship Id="rId1" Type="http://schemas.openxmlformats.org/officeDocument/2006/relationships/slideLayout" Target="../slideLayouts/slideLayout2.xml"/><Relationship Id="rId6" Type="http://schemas.openxmlformats.org/officeDocument/2006/relationships/image" Target="../media/image62.emf"/><Relationship Id="rId5" Type="http://schemas.openxmlformats.org/officeDocument/2006/relationships/image" Target="../media/image61.emf"/><Relationship Id="rId10" Type="http://schemas.openxmlformats.org/officeDocument/2006/relationships/image" Target="../media/image65.jpeg"/><Relationship Id="rId4" Type="http://schemas.openxmlformats.org/officeDocument/2006/relationships/image" Target="../media/image60.emf"/><Relationship Id="rId9" Type="http://schemas.openxmlformats.org/officeDocument/2006/relationships/hyperlink" Target="https://www.google.no/url?sa=i&amp;rct=j&amp;q=&amp;esrc=s&amp;source=images&amp;cd=&amp;cad=rja&amp;uact=8&amp;ved=2ahUKEwj0v5HQtJ_dAhWJlCwKHacZCpAQjRx6BAgBEAU&amp;url=https%3A%2F%2Fnaylampmechatronics.com%2Fsensores-posicion-inerciales-gps%2F356-modulo-gy-91-mpu9250-bmp280-acelerometro-giroscopio-magnetometro-altimetro-i2c.html&amp;psig=AOvVaw08lmtl4sw8kZngjV5aKpJo&amp;ust=1536083902411686" TargetMode="External"/></Relationships>
</file>

<file path=ppt/slides/_rels/slide6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6.emf"/><Relationship Id="rId7" Type="http://schemas.openxmlformats.org/officeDocument/2006/relationships/image" Target="../media/image59.jpe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6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image" Target="../media/image72.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 Id="rId6" Type="http://schemas.openxmlformats.org/officeDocument/2006/relationships/image" Target="../media/image76.emf"/><Relationship Id="rId5" Type="http://schemas.openxmlformats.org/officeDocument/2006/relationships/hyperlink" Target="../../../../Artikler%20Hefter-b&#248;ker%20m.m/ROV/Calc/RH16.xlsx" TargetMode="External"/><Relationship Id="rId4" Type="http://schemas.openxmlformats.org/officeDocument/2006/relationships/hyperlink" Target="../../../../Artikler%20Hefter-b&#248;ker%20m.m/CanSat/Calc/RH16.xlsx" TargetMode="External"/></Relationships>
</file>

<file path=ppt/slides/_rels/slide7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73.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 Id="rId4" Type="http://schemas.openxmlformats.org/officeDocument/2006/relationships/image" Target="../media/image64.jpeg"/></Relationships>
</file>

<file path=ppt/slides/_rels/slide7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85.png"/><Relationship Id="rId7" Type="http://schemas.openxmlformats.org/officeDocument/2006/relationships/image" Target="../media/image89.png"/><Relationship Id="rId2" Type="http://schemas.openxmlformats.org/officeDocument/2006/relationships/image" Target="../media/image84.png"/><Relationship Id="rId1" Type="http://schemas.openxmlformats.org/officeDocument/2006/relationships/slideLayout" Target="../slideLayouts/slideLayout2.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7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92.png"/><Relationship Id="rId5" Type="http://schemas.openxmlformats.org/officeDocument/2006/relationships/image" Target="../media/image89.png"/><Relationship Id="rId4" Type="http://schemas.openxmlformats.org/officeDocument/2006/relationships/image" Target="../media/image9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10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ctrTitle"/>
          </p:nvPr>
        </p:nvSpPr>
        <p:spPr>
          <a:xfrm>
            <a:off x="517125" y="868680"/>
            <a:ext cx="8138741" cy="1367579"/>
          </a:xfrm>
        </p:spPr>
        <p:txBody>
          <a:bodyPr>
            <a:normAutofit fontScale="90000"/>
          </a:bodyPr>
          <a:lstStyle/>
          <a:p>
            <a:r>
              <a:rPr lang="nb-NO" sz="4400" dirty="0" err="1" smtClean="0"/>
              <a:t>MauSea</a:t>
            </a:r>
            <a:r>
              <a:rPr lang="nb-NO" sz="4400" dirty="0" smtClean="0"/>
              <a:t> </a:t>
            </a:r>
            <a:r>
              <a:rPr lang="nb-NO" dirty="0" smtClean="0"/>
              <a:t/>
            </a:r>
            <a:br>
              <a:rPr lang="nb-NO" dirty="0" smtClean="0"/>
            </a:br>
            <a:r>
              <a:rPr lang="nb-NO" dirty="0" smtClean="0"/>
              <a:t>Trykk- </a:t>
            </a:r>
            <a:r>
              <a:rPr lang="nb-NO" dirty="0" smtClean="0"/>
              <a:t>og temperaturmåling under vann</a:t>
            </a:r>
            <a:endParaRPr lang="nb-NO" dirty="0"/>
          </a:p>
        </p:txBody>
      </p:sp>
      <p:sp>
        <p:nvSpPr>
          <p:cNvPr id="3" name="Undertittel 2"/>
          <p:cNvSpPr>
            <a:spLocks noGrp="1"/>
          </p:cNvSpPr>
          <p:nvPr>
            <p:ph type="subTitle" idx="1"/>
          </p:nvPr>
        </p:nvSpPr>
        <p:spPr>
          <a:xfrm>
            <a:off x="517126" y="2615784"/>
            <a:ext cx="7772400" cy="1562599"/>
          </a:xfrm>
        </p:spPr>
        <p:txBody>
          <a:bodyPr>
            <a:normAutofit/>
          </a:bodyPr>
          <a:lstStyle/>
          <a:p>
            <a:r>
              <a:rPr lang="nb-NO" sz="2400" dirty="0" smtClean="0"/>
              <a:t>Ved </a:t>
            </a:r>
          </a:p>
          <a:p>
            <a:r>
              <a:rPr lang="nb-NO" dirty="0" smtClean="0"/>
              <a:t>Nils Kr. </a:t>
            </a:r>
            <a:r>
              <a:rPr lang="nb-NO" dirty="0" err="1" smtClean="0"/>
              <a:t>Rossing</a:t>
            </a:r>
            <a:r>
              <a:rPr lang="nb-NO" dirty="0" smtClean="0"/>
              <a:t>, Skolelaboratoriet, NTNU</a:t>
            </a:r>
            <a:r>
              <a:rPr lang="nb-NO" dirty="0" smtClean="0"/>
              <a:t/>
            </a:r>
            <a:br>
              <a:rPr lang="nb-NO" dirty="0" smtClean="0"/>
            </a:br>
            <a:r>
              <a:rPr lang="nb-NO" dirty="0" smtClean="0"/>
              <a:t>Carina E. </a:t>
            </a:r>
            <a:r>
              <a:rPr lang="nb-NO" dirty="0" err="1" smtClean="0"/>
              <a:t>Tidei</a:t>
            </a:r>
            <a:r>
              <a:rPr lang="nb-NO" dirty="0" smtClean="0"/>
              <a:t>, Heimdal </a:t>
            </a:r>
            <a:r>
              <a:rPr lang="nb-NO" smtClean="0"/>
              <a:t>videregående skole</a:t>
            </a:r>
            <a:endParaRPr lang="nb-NO" sz="2400" dirty="0"/>
          </a:p>
        </p:txBody>
      </p:sp>
      <p:pic>
        <p:nvPicPr>
          <p:cNvPr id="4" name="Bilde 3" descr="tekst_bm.jpg"/>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8655867" y="269447"/>
            <a:ext cx="234696" cy="3084576"/>
          </a:xfrm>
          <a:prstGeom prst="rect">
            <a:avLst/>
          </a:prstGeom>
        </p:spPr>
      </p:pic>
    </p:spTree>
    <p:extLst>
      <p:ext uri="{BB962C8B-B14F-4D97-AF65-F5344CB8AC3E}">
        <p14:creationId xmlns="" xmlns:p14="http://schemas.microsoft.com/office/powerpoint/2010/main" val="324310205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dirty="0" smtClean="0"/>
              <a:t>Oppkobling</a:t>
            </a:r>
            <a:endParaRPr lang="nb-NO" dirty="0"/>
          </a:p>
        </p:txBody>
      </p:sp>
      <p:pic>
        <p:nvPicPr>
          <p:cNvPr id="1026" name="Picture 2" descr="E:\DCIM\101CASIO\CIMG0058.JPG"/>
          <p:cNvPicPr>
            <a:picLocks noChangeAspect="1" noChangeArrowheads="1"/>
          </p:cNvPicPr>
          <p:nvPr/>
        </p:nvPicPr>
        <p:blipFill>
          <a:blip r:embed="rId3"/>
          <a:srcRect/>
          <a:stretch>
            <a:fillRect/>
          </a:stretch>
        </p:blipFill>
        <p:spPr bwMode="auto">
          <a:xfrm>
            <a:off x="1445088" y="1311106"/>
            <a:ext cx="6442989" cy="483224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p:cNvSpPr>
            <a:spLocks noGrp="1"/>
          </p:cNvSpPr>
          <p:nvPr>
            <p:ph idx="1"/>
          </p:nvPr>
        </p:nvSpPr>
        <p:spPr>
          <a:xfrm>
            <a:off x="457200" y="1600201"/>
            <a:ext cx="8229600" cy="1315528"/>
          </a:xfrm>
        </p:spPr>
        <p:txBody>
          <a:bodyPr/>
          <a:lstStyle/>
          <a:p>
            <a:pPr marL="0" indent="0">
              <a:buNone/>
            </a:pPr>
            <a:r>
              <a:rPr lang="nb-NO" dirty="0" smtClean="0"/>
              <a:t>Vi kan uttrykke den målte eller standardiserte konduktiviteten, </a:t>
            </a:r>
            <a:r>
              <a:rPr lang="el-GR" i="1" dirty="0" smtClean="0"/>
              <a:t>κ, </a:t>
            </a:r>
            <a:r>
              <a:rPr lang="nb-NO" i="1" dirty="0" smtClean="0"/>
              <a:t>som er uavhengig av </a:t>
            </a:r>
            <a:r>
              <a:rPr lang="nb-NO" i="1" dirty="0" smtClean="0"/>
              <a:t>målecellens </a:t>
            </a:r>
            <a:r>
              <a:rPr lang="nb-NO" dirty="0" smtClean="0"/>
              <a:t>utforming</a:t>
            </a:r>
            <a:r>
              <a:rPr lang="nb-NO" dirty="0" smtClean="0"/>
              <a:t>, med følgende uttrykk:</a:t>
            </a:r>
            <a:endParaRPr lang="nb-NO" dirty="0"/>
          </a:p>
        </p:txBody>
      </p:sp>
      <p:sp>
        <p:nvSpPr>
          <p:cNvPr id="4" name="Plassholder for innhold 2"/>
          <p:cNvSpPr txBox="1">
            <a:spLocks/>
          </p:cNvSpPr>
          <p:nvPr/>
        </p:nvSpPr>
        <p:spPr>
          <a:xfrm>
            <a:off x="457200" y="4011283"/>
            <a:ext cx="8453887" cy="866954"/>
          </a:xfrm>
          <a:prstGeom prst="rect">
            <a:avLst/>
          </a:prstGeom>
        </p:spPr>
        <p:txBody>
          <a:bodyPr vert="horz" lIns="91440" tIns="45720" rIns="91440" bIns="45720" rtlCol="0">
            <a:normAutofit fontScale="92500"/>
          </a:bodyPr>
          <a:lstStyle/>
          <a:p>
            <a:r>
              <a:rPr lang="nb-NO" sz="2400" dirty="0" smtClean="0"/>
              <a:t>hvor G er væskens </a:t>
            </a:r>
            <a:r>
              <a:rPr lang="nb-NO" sz="2400" dirty="0" smtClean="0"/>
              <a:t>målte konduktivitet </a:t>
            </a:r>
            <a:r>
              <a:rPr lang="nb-NO" sz="2400" dirty="0" smtClean="0"/>
              <a:t>og </a:t>
            </a:r>
            <a:r>
              <a:rPr lang="nb-NO" sz="2400" i="1" dirty="0" smtClean="0"/>
              <a:t>K</a:t>
            </a:r>
            <a:r>
              <a:rPr lang="nb-NO" sz="2400" dirty="0" smtClean="0"/>
              <a:t> er målecellekonstanten. Den målte konduktiviteten får </a:t>
            </a:r>
            <a:r>
              <a:rPr lang="nb-NO" sz="2400" dirty="0" smtClean="0"/>
              <a:t>da benevningen </a:t>
            </a:r>
            <a:r>
              <a:rPr lang="nb-NO" sz="2400" dirty="0" smtClean="0"/>
              <a:t>Siemens pr. cm (S/cm).</a:t>
            </a:r>
            <a:endParaRPr kumimoji="0" lang="nb-NO" sz="2400" b="0" u="none" strike="noStrike" kern="1200" cap="none" spc="0" normalizeH="0" baseline="0" noProof="0" dirty="0">
              <a:ln>
                <a:noFill/>
              </a:ln>
              <a:solidFill>
                <a:schemeClr val="tx1"/>
              </a:solidFill>
              <a:effectLst/>
              <a:uLnTx/>
              <a:uFillTx/>
              <a:latin typeface="Arial"/>
              <a:ea typeface="+mn-ea"/>
              <a:cs typeface="Arial"/>
            </a:endParaRPr>
          </a:p>
        </p:txBody>
      </p:sp>
      <p:sp>
        <p:nvSpPr>
          <p:cNvPr id="2" name="Tittel 1"/>
          <p:cNvSpPr>
            <a:spLocks noGrp="1"/>
          </p:cNvSpPr>
          <p:nvPr>
            <p:ph type="title"/>
          </p:nvPr>
        </p:nvSpPr>
        <p:spPr/>
        <p:txBody>
          <a:bodyPr/>
          <a:lstStyle/>
          <a:p>
            <a:pPr algn="ctr"/>
            <a:r>
              <a:rPr lang="nb-NO" dirty="0" smtClean="0"/>
              <a:t>Måling av ledningsevne</a:t>
            </a:r>
            <a:endParaRPr lang="nb-NO" dirty="0"/>
          </a:p>
        </p:txBody>
      </p:sp>
      <p:pic>
        <p:nvPicPr>
          <p:cNvPr id="28674" name="Picture 2"/>
          <p:cNvPicPr>
            <a:picLocks noChangeAspect="1" noChangeArrowheads="1"/>
          </p:cNvPicPr>
          <p:nvPr/>
        </p:nvPicPr>
        <p:blipFill>
          <a:blip r:embed="rId2"/>
          <a:srcRect/>
          <a:stretch>
            <a:fillRect/>
          </a:stretch>
        </p:blipFill>
        <p:spPr bwMode="auto">
          <a:xfrm>
            <a:off x="712937" y="3068308"/>
            <a:ext cx="6648450" cy="942975"/>
          </a:xfrm>
          <a:prstGeom prst="rect">
            <a:avLst/>
          </a:prstGeom>
          <a:noFill/>
          <a:ln w="9525">
            <a:noFill/>
            <a:miter lim="800000"/>
            <a:headEnd/>
            <a:tailEnd/>
          </a:ln>
          <a:effectLst/>
        </p:spPr>
      </p:pic>
      <p:pic>
        <p:nvPicPr>
          <p:cNvPr id="28675" name="Picture 3"/>
          <p:cNvPicPr>
            <a:picLocks noChangeAspect="1" noChangeArrowheads="1"/>
          </p:cNvPicPr>
          <p:nvPr/>
        </p:nvPicPr>
        <p:blipFill>
          <a:blip r:embed="rId3"/>
          <a:srcRect/>
          <a:stretch>
            <a:fillRect/>
          </a:stretch>
        </p:blipFill>
        <p:spPr bwMode="auto">
          <a:xfrm>
            <a:off x="2637437" y="4878237"/>
            <a:ext cx="2409016" cy="835781"/>
          </a:xfrm>
          <a:prstGeom prst="rect">
            <a:avLst/>
          </a:prstGeom>
          <a:noFill/>
          <a:ln w="9525">
            <a:noFill/>
            <a:miter lim="800000"/>
            <a:headEnd/>
            <a:tailEnd/>
          </a:ln>
          <a:effectLst/>
        </p:spPr>
      </p:pic>
      <p:sp>
        <p:nvSpPr>
          <p:cNvPr id="7" name="Plassholder for innhold 2"/>
          <p:cNvSpPr txBox="1">
            <a:spLocks/>
          </p:cNvSpPr>
          <p:nvPr/>
        </p:nvSpPr>
        <p:spPr>
          <a:xfrm>
            <a:off x="457200" y="5598543"/>
            <a:ext cx="8453887" cy="866954"/>
          </a:xfrm>
          <a:prstGeom prst="rect">
            <a:avLst/>
          </a:prstGeom>
        </p:spPr>
        <p:txBody>
          <a:bodyPr vert="horz" lIns="91440" tIns="45720" rIns="91440" bIns="45720" rtlCol="0">
            <a:normAutofit/>
          </a:bodyPr>
          <a:lstStyle/>
          <a:p>
            <a:r>
              <a:rPr lang="nb-NO" sz="2400" dirty="0" smtClean="0"/>
              <a:t>hvor </a:t>
            </a:r>
            <a:r>
              <a:rPr lang="nb-NO" sz="2400" i="1" dirty="0" err="1" smtClean="0"/>
              <a:t>R</a:t>
            </a:r>
            <a:r>
              <a:rPr lang="nb-NO" sz="2400" i="1" baseline="-25000" dirty="0" err="1" smtClean="0"/>
              <a:t>sal</a:t>
            </a:r>
            <a:r>
              <a:rPr lang="nb-NO" sz="2400" dirty="0" smtClean="0"/>
              <a:t> er resistansen i vannprøven</a:t>
            </a:r>
            <a:endParaRPr kumimoji="0" lang="nb-NO" sz="2400" b="0" u="none" strike="noStrike" kern="1200" cap="none" spc="0" normalizeH="0" baseline="0" noProof="0" dirty="0">
              <a:ln>
                <a:noFill/>
              </a:ln>
              <a:solidFill>
                <a:schemeClr val="tx1"/>
              </a:solidFill>
              <a:effectLst/>
              <a:uLnTx/>
              <a:uFillTx/>
              <a:latin typeface="Arial"/>
              <a:ea typeface="+mn-ea"/>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28674"/>
                                        </p:tgtEl>
                                        <p:attrNameLst>
                                          <p:attrName>style.visibility</p:attrName>
                                        </p:attrNameLst>
                                      </p:cBhvr>
                                      <p:to>
                                        <p:strVal val="visible"/>
                                      </p:to>
                                    </p:set>
                                    <p:animEffect transition="in" filter="fade">
                                      <p:cBhvr>
                                        <p:cTn id="11" dur="2000"/>
                                        <p:tgtEl>
                                          <p:spTgt spid="28674"/>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2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8675"/>
                                        </p:tgtEl>
                                        <p:attrNameLst>
                                          <p:attrName>style.visibility</p:attrName>
                                        </p:attrNameLst>
                                      </p:cBhvr>
                                      <p:to>
                                        <p:strVal val="visible"/>
                                      </p:to>
                                    </p:set>
                                    <p:animEffect transition="in" filter="fade">
                                      <p:cBhvr>
                                        <p:cTn id="19" dur="2000"/>
                                        <p:tgtEl>
                                          <p:spTgt spid="28675"/>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7"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fontScale="90000"/>
          </a:bodyPr>
          <a:lstStyle/>
          <a:p>
            <a:pPr algn="ctr"/>
            <a:r>
              <a:rPr lang="nb-NO" dirty="0" smtClean="0"/>
              <a:t>Kalkulator for beregning av saltholdighet</a:t>
            </a:r>
            <a:endParaRPr lang="nb-NO" dirty="0"/>
          </a:p>
        </p:txBody>
      </p:sp>
      <p:pic>
        <p:nvPicPr>
          <p:cNvPr id="201730" name="Picture 2"/>
          <p:cNvPicPr>
            <a:picLocks noChangeAspect="1" noChangeArrowheads="1"/>
          </p:cNvPicPr>
          <p:nvPr/>
        </p:nvPicPr>
        <p:blipFill>
          <a:blip r:embed="rId2"/>
          <a:srcRect/>
          <a:stretch>
            <a:fillRect/>
          </a:stretch>
        </p:blipFill>
        <p:spPr bwMode="auto">
          <a:xfrm>
            <a:off x="813666" y="1912620"/>
            <a:ext cx="7167200" cy="2552700"/>
          </a:xfrm>
          <a:prstGeom prst="rect">
            <a:avLst/>
          </a:prstGeom>
          <a:noFill/>
          <a:ln w="9525">
            <a:noFill/>
            <a:miter lim="800000"/>
            <a:headEnd/>
            <a:tailEnd/>
          </a:ln>
          <a:effectLst/>
        </p:spPr>
      </p:pic>
      <p:sp>
        <p:nvSpPr>
          <p:cNvPr id="5" name="TekstSylinder 4"/>
          <p:cNvSpPr txBox="1"/>
          <p:nvPr/>
        </p:nvSpPr>
        <p:spPr>
          <a:xfrm>
            <a:off x="3631826" y="5825430"/>
            <a:ext cx="5054974" cy="400110"/>
          </a:xfrm>
          <a:prstGeom prst="rect">
            <a:avLst/>
          </a:prstGeom>
          <a:noFill/>
        </p:spPr>
        <p:txBody>
          <a:bodyPr wrap="none" rtlCol="0">
            <a:spAutoFit/>
          </a:bodyPr>
          <a:lstStyle/>
          <a:p>
            <a:pPr marL="0" lvl="1"/>
            <a:r>
              <a:rPr lang="nb-NO" sz="2000" dirty="0" smtClean="0"/>
              <a:t>http://salinometry.com/ctd-salinity-calculator</a:t>
            </a:r>
            <a:r>
              <a:rPr lang="nb-NO" sz="2000" dirty="0" smtClean="0"/>
              <a:t>/</a:t>
            </a:r>
            <a:endParaRPr lang="nb-NO" sz="2000"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01730"/>
                                        </p:tgtEl>
                                        <p:attrNameLst>
                                          <p:attrName>style.visibility</p:attrName>
                                        </p:attrNameLst>
                                      </p:cBhvr>
                                      <p:to>
                                        <p:strVal val="visible"/>
                                      </p:to>
                                    </p:set>
                                    <p:animEffect transition="in" filter="fade">
                                      <p:cBhvr>
                                        <p:cTn id="7" dur="2000"/>
                                        <p:tgtEl>
                                          <p:spTgt spid="201730"/>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rot="16200000">
            <a:off x="-2408927" y="2672032"/>
            <a:ext cx="6487064" cy="1143000"/>
          </a:xfrm>
        </p:spPr>
        <p:txBody>
          <a:bodyPr>
            <a:normAutofit fontScale="90000"/>
          </a:bodyPr>
          <a:lstStyle/>
          <a:p>
            <a:pPr algn="ctr"/>
            <a:r>
              <a:rPr lang="nb-NO" dirty="0" smtClean="0"/>
              <a:t>Ledningsevne som funksjon av saltholdighet og temperatur</a:t>
            </a:r>
            <a:endParaRPr lang="nb-NO" dirty="0"/>
          </a:p>
        </p:txBody>
      </p:sp>
      <p:pic>
        <p:nvPicPr>
          <p:cNvPr id="29698" name="Picture 2"/>
          <p:cNvPicPr>
            <a:picLocks noChangeAspect="1" noChangeArrowheads="1"/>
          </p:cNvPicPr>
          <p:nvPr/>
        </p:nvPicPr>
        <p:blipFill>
          <a:blip r:embed="rId3"/>
          <a:srcRect/>
          <a:stretch>
            <a:fillRect/>
          </a:stretch>
        </p:blipFill>
        <p:spPr bwMode="auto">
          <a:xfrm>
            <a:off x="1851830" y="162561"/>
            <a:ext cx="6498539" cy="612306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pPr algn="ctr"/>
            <a:r>
              <a:rPr lang="nb-NO" dirty="0" smtClean="0"/>
              <a:t>Ledningsevne som funksjon av </a:t>
            </a:r>
            <a:r>
              <a:rPr lang="nb-NO" sz="2400" dirty="0" smtClean="0"/>
              <a:t>temperatur for en saltholdighet på 17,5 og 35 </a:t>
            </a:r>
            <a:r>
              <a:rPr lang="nb-NO" sz="2400" dirty="0" err="1" smtClean="0"/>
              <a:t>ppt</a:t>
            </a:r>
            <a:endParaRPr lang="nb-NO" dirty="0"/>
          </a:p>
        </p:txBody>
      </p:sp>
      <p:pic>
        <p:nvPicPr>
          <p:cNvPr id="30722" name="Picture 2"/>
          <p:cNvPicPr>
            <a:picLocks noChangeAspect="1" noChangeArrowheads="1"/>
          </p:cNvPicPr>
          <p:nvPr/>
        </p:nvPicPr>
        <p:blipFill>
          <a:blip r:embed="rId3"/>
          <a:srcRect/>
          <a:stretch>
            <a:fillRect/>
          </a:stretch>
        </p:blipFill>
        <p:spPr bwMode="auto">
          <a:xfrm>
            <a:off x="135136" y="1747074"/>
            <a:ext cx="8801828" cy="409301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pPr algn="ctr"/>
            <a:r>
              <a:rPr lang="nb-NO" dirty="0" smtClean="0"/>
              <a:t>Ledningsevne som funksjon av </a:t>
            </a:r>
            <a:r>
              <a:rPr lang="nb-NO" sz="2400" dirty="0" smtClean="0"/>
              <a:t>saltholdighet for temperaturene 15, 20 og 15ºC</a:t>
            </a:r>
            <a:endParaRPr lang="nb-NO" dirty="0"/>
          </a:p>
        </p:txBody>
      </p:sp>
      <p:pic>
        <p:nvPicPr>
          <p:cNvPr id="31746" name="Picture 2"/>
          <p:cNvPicPr>
            <a:picLocks noChangeAspect="1" noChangeArrowheads="1"/>
          </p:cNvPicPr>
          <p:nvPr/>
        </p:nvPicPr>
        <p:blipFill>
          <a:blip r:embed="rId3"/>
          <a:srcRect/>
          <a:stretch>
            <a:fillRect/>
          </a:stretch>
        </p:blipFill>
        <p:spPr bwMode="auto">
          <a:xfrm>
            <a:off x="148863" y="1645907"/>
            <a:ext cx="8861068" cy="412516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457200" y="274638"/>
            <a:ext cx="8229600" cy="1543918"/>
          </a:xfrm>
        </p:spPr>
        <p:txBody>
          <a:bodyPr>
            <a:normAutofit/>
          </a:bodyPr>
          <a:lstStyle/>
          <a:p>
            <a:pPr algn="ctr"/>
            <a:r>
              <a:rPr lang="nb-NO" dirty="0" smtClean="0"/>
              <a:t>Ledningsevne som funksjon av temperatur</a:t>
            </a:r>
            <a:endParaRPr lang="nb-NO" dirty="0"/>
          </a:p>
        </p:txBody>
      </p:sp>
      <p:pic>
        <p:nvPicPr>
          <p:cNvPr id="32770" name="Picture 2"/>
          <p:cNvPicPr>
            <a:picLocks noChangeAspect="1" noChangeArrowheads="1"/>
          </p:cNvPicPr>
          <p:nvPr/>
        </p:nvPicPr>
        <p:blipFill>
          <a:blip r:embed="rId2"/>
          <a:srcRect t="27874" r="7249"/>
          <a:stretch>
            <a:fillRect/>
          </a:stretch>
        </p:blipFill>
        <p:spPr bwMode="auto">
          <a:xfrm>
            <a:off x="-6648" y="3674852"/>
            <a:ext cx="9042782" cy="2311880"/>
          </a:xfrm>
          <a:prstGeom prst="rect">
            <a:avLst/>
          </a:prstGeom>
          <a:noFill/>
          <a:ln w="9525">
            <a:noFill/>
            <a:miter lim="800000"/>
            <a:headEnd/>
            <a:tailEnd/>
          </a:ln>
          <a:effectLst/>
        </p:spPr>
      </p:pic>
      <p:pic>
        <p:nvPicPr>
          <p:cNvPr id="32771" name="Picture 3"/>
          <p:cNvPicPr>
            <a:picLocks noChangeAspect="1" noChangeArrowheads="1"/>
          </p:cNvPicPr>
          <p:nvPr/>
        </p:nvPicPr>
        <p:blipFill>
          <a:blip r:embed="rId3"/>
          <a:srcRect/>
          <a:stretch>
            <a:fillRect/>
          </a:stretch>
        </p:blipFill>
        <p:spPr bwMode="auto">
          <a:xfrm>
            <a:off x="1032385" y="1818556"/>
            <a:ext cx="6734175" cy="1571625"/>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2771"/>
                                        </p:tgtEl>
                                        <p:attrNameLst>
                                          <p:attrName>style.visibility</p:attrName>
                                        </p:attrNameLst>
                                      </p:cBhvr>
                                      <p:to>
                                        <p:strVal val="visible"/>
                                      </p:to>
                                    </p:set>
                                    <p:animEffect transition="in" filter="fade">
                                      <p:cBhvr>
                                        <p:cTn id="7" dur="2000"/>
                                        <p:tgtEl>
                                          <p:spTgt spid="32771"/>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32770"/>
                                        </p:tgtEl>
                                        <p:attrNameLst>
                                          <p:attrName>style.visibility</p:attrName>
                                        </p:attrNameLst>
                                      </p:cBhvr>
                                      <p:to>
                                        <p:strVal val="visible"/>
                                      </p:to>
                                    </p:set>
                                    <p:animEffect transition="in" filter="fade">
                                      <p:cBhvr>
                                        <p:cTn id="11" dur="2000"/>
                                        <p:tgtEl>
                                          <p:spTgt spid="327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pPr algn="ctr"/>
            <a:r>
              <a:rPr lang="nb-NO" dirty="0" smtClean="0"/>
              <a:t>Ledningsevnen øker</a:t>
            </a:r>
            <a:br>
              <a:rPr lang="nb-NO" dirty="0" smtClean="0"/>
            </a:br>
            <a:r>
              <a:rPr lang="nb-NO" sz="2800" dirty="0" smtClean="0"/>
              <a:t>med konsentrasjonen av ioner i vannet</a:t>
            </a:r>
            <a:endParaRPr lang="nb-NO" sz="2800" dirty="0"/>
          </a:p>
        </p:txBody>
      </p:sp>
      <p:pic>
        <p:nvPicPr>
          <p:cNvPr id="33794" name="Picture 2"/>
          <p:cNvPicPr>
            <a:picLocks noChangeAspect="1" noChangeArrowheads="1"/>
          </p:cNvPicPr>
          <p:nvPr/>
        </p:nvPicPr>
        <p:blipFill>
          <a:blip r:embed="rId3"/>
          <a:srcRect/>
          <a:stretch>
            <a:fillRect/>
          </a:stretch>
        </p:blipFill>
        <p:spPr bwMode="auto">
          <a:xfrm>
            <a:off x="219075" y="1300522"/>
            <a:ext cx="8467725" cy="49815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3"/>
          <a:srcRect l="2889" r="49920"/>
          <a:stretch>
            <a:fillRect/>
          </a:stretch>
        </p:blipFill>
        <p:spPr bwMode="auto">
          <a:xfrm>
            <a:off x="141667" y="0"/>
            <a:ext cx="5217255" cy="3274392"/>
          </a:xfrm>
          <a:prstGeom prst="rect">
            <a:avLst/>
          </a:prstGeom>
          <a:noFill/>
          <a:ln w="9525">
            <a:noFill/>
            <a:miter lim="800000"/>
            <a:headEnd/>
            <a:tailEnd/>
          </a:ln>
          <a:effectLst/>
        </p:spPr>
      </p:pic>
      <p:sp>
        <p:nvSpPr>
          <p:cNvPr id="2" name="Tittel 1"/>
          <p:cNvSpPr>
            <a:spLocks noGrp="1"/>
          </p:cNvSpPr>
          <p:nvPr>
            <p:ph type="title"/>
          </p:nvPr>
        </p:nvSpPr>
        <p:spPr>
          <a:xfrm>
            <a:off x="5157990" y="991674"/>
            <a:ext cx="3831464" cy="1700011"/>
          </a:xfrm>
        </p:spPr>
        <p:txBody>
          <a:bodyPr>
            <a:normAutofit fontScale="90000"/>
          </a:bodyPr>
          <a:lstStyle/>
          <a:p>
            <a:pPr algn="ctr"/>
            <a:r>
              <a:rPr lang="nb-NO" dirty="0" smtClean="0"/>
              <a:t>Måling med likespenning gir polarisering</a:t>
            </a:r>
            <a:endParaRPr lang="nb-NO" dirty="0"/>
          </a:p>
        </p:txBody>
      </p:sp>
      <p:pic>
        <p:nvPicPr>
          <p:cNvPr id="5" name="Picture 2"/>
          <p:cNvPicPr>
            <a:picLocks noChangeAspect="1" noChangeArrowheads="1"/>
          </p:cNvPicPr>
          <p:nvPr/>
        </p:nvPicPr>
        <p:blipFill>
          <a:blip r:embed="rId3"/>
          <a:srcRect l="53101" t="6458" r="1207"/>
          <a:stretch>
            <a:fillRect/>
          </a:stretch>
        </p:blipFill>
        <p:spPr bwMode="auto">
          <a:xfrm>
            <a:off x="3773510" y="3251601"/>
            <a:ext cx="5215944" cy="3162588"/>
          </a:xfrm>
          <a:prstGeom prst="rect">
            <a:avLst/>
          </a:prstGeom>
          <a:noFill/>
          <a:ln w="9525">
            <a:noFill/>
            <a:miter lim="800000"/>
            <a:headEnd/>
            <a:tailEnd/>
          </a:ln>
          <a:effectLst/>
        </p:spPr>
      </p:pic>
      <p:sp>
        <p:nvSpPr>
          <p:cNvPr id="6" name="Tittel 1"/>
          <p:cNvSpPr txBox="1">
            <a:spLocks/>
          </p:cNvSpPr>
          <p:nvPr/>
        </p:nvSpPr>
        <p:spPr>
          <a:xfrm>
            <a:off x="1" y="3954517"/>
            <a:ext cx="3541690" cy="1976204"/>
          </a:xfrm>
          <a:prstGeom prst="rect">
            <a:avLst/>
          </a:prstGeom>
        </p:spPr>
        <p:txBody>
          <a:bodyPr vert="horz" lIns="91440" tIns="45720" rIns="91440" bIns="45720" rtlCol="0" anchor="ctr">
            <a:normAutofit fontScale="90000" lnSpcReduction="10000"/>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nb-NO" sz="3600" b="1" i="0" u="none" strike="noStrike" kern="1200" cap="none" spc="0" normalizeH="0" baseline="0" noProof="0" dirty="0" smtClean="0">
                <a:ln>
                  <a:noFill/>
                </a:ln>
                <a:solidFill>
                  <a:schemeClr val="tx1"/>
                </a:solidFill>
                <a:effectLst/>
                <a:uLnTx/>
                <a:uFillTx/>
                <a:latin typeface="Arial"/>
                <a:ea typeface="+mj-ea"/>
                <a:cs typeface="Arial"/>
              </a:rPr>
              <a:t>Måling med vekselspenning </a:t>
            </a:r>
            <a:br>
              <a:rPr kumimoji="0" lang="nb-NO" sz="3600" b="1" i="0" u="none" strike="noStrike" kern="1200" cap="none" spc="0" normalizeH="0" baseline="0" noProof="0" dirty="0" smtClean="0">
                <a:ln>
                  <a:noFill/>
                </a:ln>
                <a:solidFill>
                  <a:schemeClr val="tx1"/>
                </a:solidFill>
                <a:effectLst/>
                <a:uLnTx/>
                <a:uFillTx/>
                <a:latin typeface="Arial"/>
                <a:ea typeface="+mj-ea"/>
                <a:cs typeface="Arial"/>
              </a:rPr>
            </a:br>
            <a:r>
              <a:rPr kumimoji="0" lang="nb-NO" sz="3600" b="1" i="0" u="none" strike="noStrike" kern="1200" cap="none" spc="0" normalizeH="0" baseline="0" noProof="0" dirty="0" smtClean="0">
                <a:ln>
                  <a:noFill/>
                </a:ln>
                <a:solidFill>
                  <a:schemeClr val="tx1"/>
                </a:solidFill>
                <a:effectLst/>
                <a:uLnTx/>
                <a:uFillTx/>
                <a:latin typeface="Arial"/>
                <a:ea typeface="+mj-ea"/>
                <a:cs typeface="Arial"/>
              </a:rPr>
              <a:t>gir redusert polarisering</a:t>
            </a:r>
            <a:endParaRPr kumimoji="0" lang="nb-NO" sz="3600" b="1" i="0" u="none" strike="noStrike" kern="1200" cap="none" spc="0" normalizeH="0" baseline="0" noProof="0" dirty="0">
              <a:ln>
                <a:noFill/>
              </a:ln>
              <a:solidFill>
                <a:schemeClr val="tx1"/>
              </a:solidFill>
              <a:effectLst/>
              <a:uLnTx/>
              <a:uFillTx/>
              <a:latin typeface="Arial"/>
              <a:ea typeface="+mj-ea"/>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4818"/>
                                        </p:tgtEl>
                                        <p:attrNameLst>
                                          <p:attrName>style.visibility</p:attrName>
                                        </p:attrNameLst>
                                      </p:cBhvr>
                                      <p:to>
                                        <p:strVal val="visible"/>
                                      </p:to>
                                    </p:set>
                                    <p:animEffect transition="in" filter="fade">
                                      <p:cBhvr>
                                        <p:cTn id="7" dur="2000"/>
                                        <p:tgtEl>
                                          <p:spTgt spid="348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2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200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dirty="0" smtClean="0"/>
              <a:t>Et </a:t>
            </a:r>
            <a:r>
              <a:rPr lang="nb-NO" dirty="0" err="1" smtClean="0"/>
              <a:t>kompromis</a:t>
            </a:r>
            <a:r>
              <a:rPr lang="nb-NO" dirty="0" smtClean="0"/>
              <a:t> </a:t>
            </a:r>
            <a:endParaRPr lang="nb-NO" dirty="0"/>
          </a:p>
        </p:txBody>
      </p:sp>
      <p:pic>
        <p:nvPicPr>
          <p:cNvPr id="35842" name="Picture 2"/>
          <p:cNvPicPr>
            <a:picLocks noChangeAspect="1" noChangeArrowheads="1"/>
          </p:cNvPicPr>
          <p:nvPr/>
        </p:nvPicPr>
        <p:blipFill>
          <a:blip r:embed="rId3"/>
          <a:srcRect/>
          <a:stretch>
            <a:fillRect/>
          </a:stretch>
        </p:blipFill>
        <p:spPr bwMode="auto">
          <a:xfrm>
            <a:off x="1165546" y="1688096"/>
            <a:ext cx="6344917" cy="3950367"/>
          </a:xfrm>
          <a:prstGeom prst="rect">
            <a:avLst/>
          </a:prstGeom>
          <a:noFill/>
          <a:ln w="9525">
            <a:noFill/>
            <a:miter lim="800000"/>
            <a:headEnd/>
            <a:tailEnd/>
          </a:ln>
          <a:effectLst/>
        </p:spPr>
      </p:pic>
      <p:sp>
        <p:nvSpPr>
          <p:cNvPr id="5" name="TekstSylinder 4"/>
          <p:cNvSpPr txBox="1"/>
          <p:nvPr/>
        </p:nvSpPr>
        <p:spPr>
          <a:xfrm>
            <a:off x="7192851" y="1688096"/>
            <a:ext cx="1983620" cy="1754326"/>
          </a:xfrm>
          <a:prstGeom prst="rect">
            <a:avLst/>
          </a:prstGeom>
          <a:noFill/>
        </p:spPr>
        <p:txBody>
          <a:bodyPr wrap="none" rtlCol="0">
            <a:spAutoFit/>
          </a:bodyPr>
          <a:lstStyle/>
          <a:p>
            <a:r>
              <a:rPr lang="nb-NO" dirty="0" smtClean="0"/>
              <a:t>Utflatingen ved</a:t>
            </a:r>
            <a:br>
              <a:rPr lang="nb-NO" dirty="0" smtClean="0"/>
            </a:br>
            <a:r>
              <a:rPr lang="nb-NO" dirty="0" smtClean="0"/>
              <a:t>høy saltholdighet</a:t>
            </a:r>
            <a:br>
              <a:rPr lang="nb-NO" dirty="0" smtClean="0"/>
            </a:br>
            <a:r>
              <a:rPr lang="nb-NO" dirty="0" smtClean="0"/>
              <a:t>kan reduseres </a:t>
            </a:r>
            <a:br>
              <a:rPr lang="nb-NO" dirty="0" smtClean="0"/>
            </a:br>
            <a:r>
              <a:rPr lang="nb-NO" dirty="0" smtClean="0"/>
              <a:t>med økt elektrode-</a:t>
            </a:r>
            <a:br>
              <a:rPr lang="nb-NO" dirty="0" smtClean="0"/>
            </a:br>
            <a:r>
              <a:rPr lang="nb-NO" dirty="0" smtClean="0"/>
              <a:t>areal og frekvens,</a:t>
            </a:r>
            <a:br>
              <a:rPr lang="nb-NO" dirty="0" smtClean="0"/>
            </a:br>
            <a:r>
              <a:rPr lang="nb-NO" dirty="0" smtClean="0"/>
              <a:t>men …</a:t>
            </a:r>
            <a:endParaRPr lang="nb-NO" dirty="0"/>
          </a:p>
        </p:txBody>
      </p:sp>
      <p:sp>
        <p:nvSpPr>
          <p:cNvPr id="6" name="TekstSylinder 5"/>
          <p:cNvSpPr txBox="1"/>
          <p:nvPr/>
        </p:nvSpPr>
        <p:spPr>
          <a:xfrm>
            <a:off x="103031" y="4764580"/>
            <a:ext cx="1913729" cy="1754326"/>
          </a:xfrm>
          <a:prstGeom prst="rect">
            <a:avLst/>
          </a:prstGeom>
          <a:noFill/>
        </p:spPr>
        <p:txBody>
          <a:bodyPr wrap="none" rtlCol="0">
            <a:spAutoFit/>
          </a:bodyPr>
          <a:lstStyle/>
          <a:p>
            <a:r>
              <a:rPr lang="nb-NO" dirty="0" smtClean="0"/>
              <a:t>Økt elektrode-</a:t>
            </a:r>
            <a:br>
              <a:rPr lang="nb-NO" dirty="0" smtClean="0"/>
            </a:br>
            <a:r>
              <a:rPr lang="nb-NO" dirty="0" smtClean="0"/>
              <a:t>areal og frekvens</a:t>
            </a:r>
            <a:br>
              <a:rPr lang="nb-NO" dirty="0" smtClean="0"/>
            </a:br>
            <a:r>
              <a:rPr lang="nb-NO" dirty="0" smtClean="0"/>
              <a:t>gir ulemper med</a:t>
            </a:r>
            <a:br>
              <a:rPr lang="nb-NO" dirty="0" smtClean="0"/>
            </a:br>
            <a:r>
              <a:rPr lang="nb-NO" dirty="0" smtClean="0"/>
              <a:t>økt kapasitans ved</a:t>
            </a:r>
            <a:br>
              <a:rPr lang="nb-NO" dirty="0" smtClean="0"/>
            </a:br>
            <a:r>
              <a:rPr lang="nb-NO" dirty="0" smtClean="0"/>
              <a:t>måling av lave </a:t>
            </a:r>
            <a:br>
              <a:rPr lang="nb-NO" dirty="0" smtClean="0"/>
            </a:br>
            <a:r>
              <a:rPr lang="nb-NO" dirty="0" smtClean="0"/>
              <a:t>saltholdighet </a:t>
            </a:r>
            <a:endParaRPr lang="nb-NO" dirty="0"/>
          </a:p>
        </p:txBody>
      </p:sp>
      <p:pic>
        <p:nvPicPr>
          <p:cNvPr id="7" name="Picture 2"/>
          <p:cNvPicPr>
            <a:picLocks noChangeAspect="1" noChangeArrowheads="1"/>
          </p:cNvPicPr>
          <p:nvPr/>
        </p:nvPicPr>
        <p:blipFill>
          <a:blip r:embed="rId4"/>
          <a:srcRect r="47796"/>
          <a:stretch>
            <a:fillRect/>
          </a:stretch>
        </p:blipFill>
        <p:spPr bwMode="auto">
          <a:xfrm>
            <a:off x="3598778" y="5781028"/>
            <a:ext cx="2205523" cy="599223"/>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5842"/>
                                        </p:tgtEl>
                                        <p:attrNameLst>
                                          <p:attrName>style.visibility</p:attrName>
                                        </p:attrNameLst>
                                      </p:cBhvr>
                                      <p:to>
                                        <p:strVal val="visible"/>
                                      </p:to>
                                    </p:set>
                                    <p:animEffect transition="in" filter="fade">
                                      <p:cBhvr>
                                        <p:cTn id="7" dur="2000"/>
                                        <p:tgtEl>
                                          <p:spTgt spid="35842"/>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20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20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dirty="0" smtClean="0"/>
              <a:t>Framstilling av symmetrisk sensor</a:t>
            </a:r>
            <a:endParaRPr lang="nb-NO" dirty="0"/>
          </a:p>
        </p:txBody>
      </p:sp>
      <p:pic>
        <p:nvPicPr>
          <p:cNvPr id="36867" name="Picture 3"/>
          <p:cNvPicPr>
            <a:picLocks noChangeAspect="1" noChangeArrowheads="1"/>
          </p:cNvPicPr>
          <p:nvPr/>
        </p:nvPicPr>
        <p:blipFill>
          <a:blip r:embed="rId3"/>
          <a:srcRect/>
          <a:stretch>
            <a:fillRect/>
          </a:stretch>
        </p:blipFill>
        <p:spPr bwMode="auto">
          <a:xfrm>
            <a:off x="227600" y="1737361"/>
            <a:ext cx="8636350" cy="31623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fontScale="90000"/>
          </a:bodyPr>
          <a:lstStyle/>
          <a:p>
            <a:pPr algn="ctr"/>
            <a:r>
              <a:rPr lang="nb-NO" dirty="0" smtClean="0"/>
              <a:t>Kretsen monteres i et sulteagurkglass</a:t>
            </a:r>
            <a:endParaRPr lang="nb-NO" dirty="0"/>
          </a:p>
        </p:txBody>
      </p:sp>
      <p:pic>
        <p:nvPicPr>
          <p:cNvPr id="4" name="Picture 2"/>
          <p:cNvPicPr>
            <a:picLocks noChangeAspect="1" noChangeArrowheads="1"/>
          </p:cNvPicPr>
          <p:nvPr/>
        </p:nvPicPr>
        <p:blipFill>
          <a:blip r:embed="rId3"/>
          <a:srcRect/>
          <a:stretch>
            <a:fillRect/>
          </a:stretch>
        </p:blipFill>
        <p:spPr bwMode="auto">
          <a:xfrm>
            <a:off x="2314604" y="1248962"/>
            <a:ext cx="4577714" cy="483224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428625" y="65088"/>
            <a:ext cx="8229600" cy="1143000"/>
          </a:xfrm>
        </p:spPr>
        <p:txBody>
          <a:bodyPr/>
          <a:lstStyle/>
          <a:p>
            <a:pPr algn="ctr"/>
            <a:r>
              <a:rPr lang="nb-NO" dirty="0" smtClean="0"/>
              <a:t>Framstilling av usymmetrisk sensor</a:t>
            </a:r>
            <a:endParaRPr lang="nb-NO" dirty="0"/>
          </a:p>
        </p:txBody>
      </p:sp>
      <p:pic>
        <p:nvPicPr>
          <p:cNvPr id="37890" name="Picture 2"/>
          <p:cNvPicPr>
            <a:picLocks noChangeAspect="1" noChangeArrowheads="1"/>
          </p:cNvPicPr>
          <p:nvPr/>
        </p:nvPicPr>
        <p:blipFill>
          <a:blip r:embed="rId3"/>
          <a:srcRect l="385" r="4541"/>
          <a:stretch>
            <a:fillRect/>
          </a:stretch>
        </p:blipFill>
        <p:spPr bwMode="auto">
          <a:xfrm>
            <a:off x="209550" y="1251829"/>
            <a:ext cx="6381750" cy="5064705"/>
          </a:xfrm>
          <a:prstGeom prst="rect">
            <a:avLst/>
          </a:prstGeom>
          <a:noFill/>
          <a:ln w="9525">
            <a:noFill/>
            <a:miter lim="800000"/>
            <a:headEnd/>
            <a:tailEnd/>
          </a:ln>
          <a:effectLst/>
        </p:spPr>
      </p:pic>
      <p:pic>
        <p:nvPicPr>
          <p:cNvPr id="37891" name="Picture 3"/>
          <p:cNvPicPr>
            <a:picLocks noChangeAspect="1" noChangeArrowheads="1"/>
          </p:cNvPicPr>
          <p:nvPr/>
        </p:nvPicPr>
        <p:blipFill>
          <a:blip r:embed="rId4"/>
          <a:srcRect l="19465" r="17556"/>
          <a:stretch>
            <a:fillRect/>
          </a:stretch>
        </p:blipFill>
        <p:spPr bwMode="auto">
          <a:xfrm>
            <a:off x="6810375" y="1251829"/>
            <a:ext cx="2152650" cy="5083099"/>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7890"/>
                                        </p:tgtEl>
                                        <p:attrNameLst>
                                          <p:attrName>style.visibility</p:attrName>
                                        </p:attrNameLst>
                                      </p:cBhvr>
                                      <p:to>
                                        <p:strVal val="visible"/>
                                      </p:to>
                                    </p:set>
                                    <p:animEffect transition="in" filter="fade">
                                      <p:cBhvr>
                                        <p:cTn id="7" dur="2000"/>
                                        <p:tgtEl>
                                          <p:spTgt spid="3789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7891"/>
                                        </p:tgtEl>
                                        <p:attrNameLst>
                                          <p:attrName>style.visibility</p:attrName>
                                        </p:attrNameLst>
                                      </p:cBhvr>
                                      <p:to>
                                        <p:strVal val="visible"/>
                                      </p:to>
                                    </p:set>
                                    <p:animEffect transition="in" filter="fade">
                                      <p:cBhvr>
                                        <p:cTn id="12" dur="2000"/>
                                        <p:tgtEl>
                                          <p:spTgt spid="378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1"/>
          <p:cNvSpPr>
            <a:spLocks noGrp="1"/>
          </p:cNvSpPr>
          <p:nvPr>
            <p:ph type="title"/>
          </p:nvPr>
        </p:nvSpPr>
        <p:spPr>
          <a:xfrm>
            <a:off x="428625" y="65088"/>
            <a:ext cx="8229600" cy="1143000"/>
          </a:xfrm>
        </p:spPr>
        <p:txBody>
          <a:bodyPr/>
          <a:lstStyle/>
          <a:p>
            <a:pPr algn="ctr"/>
            <a:r>
              <a:rPr lang="nb-NO" dirty="0" smtClean="0"/>
              <a:t>Framstilling av usymmetrisk sensor</a:t>
            </a:r>
            <a:endParaRPr lang="nb-NO" dirty="0"/>
          </a:p>
        </p:txBody>
      </p:sp>
      <p:pic>
        <p:nvPicPr>
          <p:cNvPr id="38914" name="Picture 2"/>
          <p:cNvPicPr>
            <a:picLocks noChangeAspect="1" noChangeArrowheads="1"/>
          </p:cNvPicPr>
          <p:nvPr/>
        </p:nvPicPr>
        <p:blipFill>
          <a:blip r:embed="rId2"/>
          <a:srcRect/>
          <a:stretch>
            <a:fillRect/>
          </a:stretch>
        </p:blipFill>
        <p:spPr bwMode="auto">
          <a:xfrm>
            <a:off x="1085850" y="1018639"/>
            <a:ext cx="6858000" cy="5119351"/>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8914"/>
                                        </p:tgtEl>
                                        <p:attrNameLst>
                                          <p:attrName>style.visibility</p:attrName>
                                        </p:attrNameLst>
                                      </p:cBhvr>
                                      <p:to>
                                        <p:strVal val="visible"/>
                                      </p:to>
                                    </p:set>
                                    <p:animEffect transition="in" filter="fade">
                                      <p:cBhvr>
                                        <p:cTn id="7" dur="2000"/>
                                        <p:tgtEl>
                                          <p:spTgt spid="389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pe 6"/>
          <p:cNvGrpSpPr/>
          <p:nvPr/>
        </p:nvGrpSpPr>
        <p:grpSpPr>
          <a:xfrm>
            <a:off x="1819276" y="2352675"/>
            <a:ext cx="4743450" cy="3878840"/>
            <a:chOff x="6086475" y="0"/>
            <a:chExt cx="2847975" cy="2328862"/>
          </a:xfrm>
        </p:grpSpPr>
        <p:pic>
          <p:nvPicPr>
            <p:cNvPr id="39938" name="Picture 2"/>
            <p:cNvPicPr>
              <a:picLocks noChangeAspect="1" noChangeArrowheads="1"/>
            </p:cNvPicPr>
            <p:nvPr/>
          </p:nvPicPr>
          <p:blipFill>
            <a:blip r:embed="rId2"/>
            <a:srcRect/>
            <a:stretch>
              <a:fillRect/>
            </a:stretch>
          </p:blipFill>
          <p:spPr bwMode="auto">
            <a:xfrm>
              <a:off x="6343650" y="0"/>
              <a:ext cx="2590800" cy="2328862"/>
            </a:xfrm>
            <a:prstGeom prst="rect">
              <a:avLst/>
            </a:prstGeom>
            <a:noFill/>
            <a:ln w="9525">
              <a:noFill/>
              <a:miter lim="800000"/>
              <a:headEnd/>
              <a:tailEnd/>
            </a:ln>
            <a:effectLst/>
          </p:spPr>
        </p:pic>
        <p:sp>
          <p:nvSpPr>
            <p:cNvPr id="5" name="TekstSylinder 4"/>
            <p:cNvSpPr txBox="1"/>
            <p:nvPr/>
          </p:nvSpPr>
          <p:spPr>
            <a:xfrm>
              <a:off x="6086475" y="521254"/>
              <a:ext cx="788435" cy="351100"/>
            </a:xfrm>
            <a:prstGeom prst="rect">
              <a:avLst/>
            </a:prstGeom>
            <a:noFill/>
          </p:spPr>
          <p:txBody>
            <a:bodyPr wrap="none" rtlCol="0">
              <a:spAutoFit/>
            </a:bodyPr>
            <a:lstStyle/>
            <a:p>
              <a:r>
                <a:rPr lang="nb-NO" sz="3200" dirty="0" smtClean="0"/>
                <a:t>Sensor</a:t>
              </a:r>
              <a:endParaRPr lang="nb-NO" sz="3200" dirty="0"/>
            </a:p>
          </p:txBody>
        </p:sp>
      </p:grpSp>
      <p:pic>
        <p:nvPicPr>
          <p:cNvPr id="39939" name="Picture 3"/>
          <p:cNvPicPr>
            <a:picLocks noChangeAspect="1" noChangeArrowheads="1"/>
          </p:cNvPicPr>
          <p:nvPr/>
        </p:nvPicPr>
        <p:blipFill>
          <a:blip r:embed="rId3"/>
          <a:srcRect/>
          <a:stretch>
            <a:fillRect/>
          </a:stretch>
        </p:blipFill>
        <p:spPr bwMode="auto">
          <a:xfrm>
            <a:off x="131582" y="2214564"/>
            <a:ext cx="8945743" cy="4167188"/>
          </a:xfrm>
          <a:prstGeom prst="rect">
            <a:avLst/>
          </a:prstGeom>
          <a:noFill/>
          <a:ln w="9525">
            <a:noFill/>
            <a:miter lim="800000"/>
            <a:headEnd/>
            <a:tailEnd/>
          </a:ln>
          <a:effectLst/>
        </p:spPr>
      </p:pic>
      <p:sp>
        <p:nvSpPr>
          <p:cNvPr id="2" name="Tittel 1"/>
          <p:cNvSpPr>
            <a:spLocks noGrp="1"/>
          </p:cNvSpPr>
          <p:nvPr>
            <p:ph type="title"/>
          </p:nvPr>
        </p:nvSpPr>
        <p:spPr>
          <a:xfrm>
            <a:off x="131582" y="274638"/>
            <a:ext cx="8680313" cy="1939926"/>
          </a:xfrm>
        </p:spPr>
        <p:txBody>
          <a:bodyPr>
            <a:normAutofit/>
          </a:bodyPr>
          <a:lstStyle/>
          <a:p>
            <a:pPr algn="ctr"/>
            <a:r>
              <a:rPr lang="nb-NO" dirty="0" smtClean="0"/>
              <a:t>Måling med </a:t>
            </a:r>
            <a:r>
              <a:rPr lang="nb-NO" dirty="0" smtClean="0">
                <a:solidFill>
                  <a:srgbClr val="FF0000"/>
                </a:solidFill>
              </a:rPr>
              <a:t>kontinuerlig</a:t>
            </a:r>
            <a:r>
              <a:rPr lang="nb-NO" dirty="0" smtClean="0"/>
              <a:t> </a:t>
            </a:r>
            <a:br>
              <a:rPr lang="nb-NO" dirty="0" smtClean="0"/>
            </a:br>
            <a:r>
              <a:rPr lang="nb-NO" dirty="0" smtClean="0"/>
              <a:t>likespenning (5V)</a:t>
            </a:r>
            <a:endParaRPr lang="nb-NO" dirty="0"/>
          </a:p>
        </p:txBody>
      </p:sp>
      <p:grpSp>
        <p:nvGrpSpPr>
          <p:cNvPr id="8" name="Gruppe 7"/>
          <p:cNvGrpSpPr/>
          <p:nvPr/>
        </p:nvGrpSpPr>
        <p:grpSpPr>
          <a:xfrm>
            <a:off x="6830696" y="2410811"/>
            <a:ext cx="1981199" cy="1620077"/>
            <a:chOff x="6086475" y="0"/>
            <a:chExt cx="2847975" cy="2328862"/>
          </a:xfrm>
        </p:grpSpPr>
        <p:pic>
          <p:nvPicPr>
            <p:cNvPr id="9" name="Picture 2"/>
            <p:cNvPicPr>
              <a:picLocks noChangeAspect="1" noChangeArrowheads="1"/>
            </p:cNvPicPr>
            <p:nvPr/>
          </p:nvPicPr>
          <p:blipFill>
            <a:blip r:embed="rId2"/>
            <a:srcRect/>
            <a:stretch>
              <a:fillRect/>
            </a:stretch>
          </p:blipFill>
          <p:spPr bwMode="auto">
            <a:xfrm>
              <a:off x="6343650" y="0"/>
              <a:ext cx="2590800" cy="2328862"/>
            </a:xfrm>
            <a:prstGeom prst="rect">
              <a:avLst/>
            </a:prstGeom>
            <a:noFill/>
            <a:ln w="9525">
              <a:noFill/>
              <a:miter lim="800000"/>
              <a:headEnd/>
              <a:tailEnd/>
            </a:ln>
            <a:effectLst/>
          </p:spPr>
        </p:pic>
        <p:sp>
          <p:nvSpPr>
            <p:cNvPr id="10" name="TekstSylinder 9"/>
            <p:cNvSpPr txBox="1"/>
            <p:nvPr/>
          </p:nvSpPr>
          <p:spPr>
            <a:xfrm>
              <a:off x="6086475" y="521254"/>
              <a:ext cx="1078882" cy="486672"/>
            </a:xfrm>
            <a:prstGeom prst="rect">
              <a:avLst/>
            </a:prstGeom>
            <a:noFill/>
          </p:spPr>
          <p:txBody>
            <a:bodyPr wrap="none" rtlCol="0">
              <a:spAutoFit/>
            </a:bodyPr>
            <a:lstStyle/>
            <a:p>
              <a:r>
                <a:rPr lang="nb-NO" sz="1600" dirty="0" smtClean="0"/>
                <a:t>Sensor</a:t>
              </a:r>
              <a:endParaRPr lang="nb-NO" sz="1600"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9939"/>
                                        </p:tgtEl>
                                        <p:attrNameLst>
                                          <p:attrName>style.visibility</p:attrName>
                                        </p:attrNameLst>
                                      </p:cBhvr>
                                      <p:to>
                                        <p:strVal val="visible"/>
                                      </p:to>
                                    </p:set>
                                    <p:animEffect transition="in" filter="fade">
                                      <p:cBhvr>
                                        <p:cTn id="10" dur="2000"/>
                                        <p:tgtEl>
                                          <p:spTgt spid="399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a:blip r:embed="rId3"/>
          <a:srcRect/>
          <a:stretch>
            <a:fillRect/>
          </a:stretch>
        </p:blipFill>
        <p:spPr bwMode="auto">
          <a:xfrm>
            <a:off x="1804988" y="1928813"/>
            <a:ext cx="5248275" cy="4448175"/>
          </a:xfrm>
          <a:prstGeom prst="rect">
            <a:avLst/>
          </a:prstGeom>
          <a:noFill/>
          <a:ln w="9525">
            <a:noFill/>
            <a:miter lim="800000"/>
            <a:headEnd/>
            <a:tailEnd/>
          </a:ln>
          <a:effectLst/>
        </p:spPr>
      </p:pic>
      <p:sp>
        <p:nvSpPr>
          <p:cNvPr id="5" name="Tittel 1"/>
          <p:cNvSpPr>
            <a:spLocks noGrp="1"/>
          </p:cNvSpPr>
          <p:nvPr>
            <p:ph type="title"/>
          </p:nvPr>
        </p:nvSpPr>
        <p:spPr>
          <a:xfrm>
            <a:off x="131582" y="274638"/>
            <a:ext cx="8680313" cy="1344612"/>
          </a:xfrm>
        </p:spPr>
        <p:txBody>
          <a:bodyPr>
            <a:normAutofit fontScale="90000"/>
          </a:bodyPr>
          <a:lstStyle/>
          <a:p>
            <a:pPr algn="ctr"/>
            <a:r>
              <a:rPr lang="nb-NO" dirty="0" smtClean="0"/>
              <a:t>Måling med </a:t>
            </a:r>
            <a:r>
              <a:rPr lang="nb-NO" dirty="0" smtClean="0">
                <a:solidFill>
                  <a:srgbClr val="FF0000"/>
                </a:solidFill>
              </a:rPr>
              <a:t>avbrutt</a:t>
            </a:r>
            <a:r>
              <a:rPr lang="nb-NO" dirty="0" smtClean="0"/>
              <a:t> </a:t>
            </a:r>
            <a:br>
              <a:rPr lang="nb-NO" dirty="0" smtClean="0"/>
            </a:br>
            <a:r>
              <a:rPr lang="nb-NO" dirty="0" smtClean="0"/>
              <a:t>likespenning (4,5V)</a:t>
            </a:r>
            <a:br>
              <a:rPr lang="nb-NO" dirty="0" smtClean="0"/>
            </a:br>
            <a:r>
              <a:rPr lang="nb-NO" sz="2200" dirty="0" smtClean="0"/>
              <a:t>(ingen omrøring)</a:t>
            </a:r>
            <a:endParaRPr lang="nb-NO" sz="2200" dirty="0"/>
          </a:p>
        </p:txBody>
      </p:sp>
      <p:pic>
        <p:nvPicPr>
          <p:cNvPr id="40963" name="Picture 3"/>
          <p:cNvPicPr>
            <a:picLocks noChangeAspect="1" noChangeArrowheads="1"/>
          </p:cNvPicPr>
          <p:nvPr/>
        </p:nvPicPr>
        <p:blipFill>
          <a:blip r:embed="rId4"/>
          <a:srcRect/>
          <a:stretch>
            <a:fillRect/>
          </a:stretch>
        </p:blipFill>
        <p:spPr bwMode="auto">
          <a:xfrm>
            <a:off x="131582" y="2149476"/>
            <a:ext cx="8696727" cy="4075112"/>
          </a:xfrm>
          <a:prstGeom prst="rect">
            <a:avLst/>
          </a:prstGeom>
          <a:noFill/>
          <a:ln w="9525">
            <a:noFill/>
            <a:miter lim="800000"/>
            <a:headEnd/>
            <a:tailEnd/>
          </a:ln>
          <a:effectLst/>
        </p:spPr>
      </p:pic>
      <p:pic>
        <p:nvPicPr>
          <p:cNvPr id="7" name="Picture 2"/>
          <p:cNvPicPr>
            <a:picLocks noChangeAspect="1" noChangeArrowheads="1"/>
          </p:cNvPicPr>
          <p:nvPr/>
        </p:nvPicPr>
        <p:blipFill>
          <a:blip r:embed="rId3"/>
          <a:srcRect/>
          <a:stretch>
            <a:fillRect/>
          </a:stretch>
        </p:blipFill>
        <p:spPr bwMode="auto">
          <a:xfrm>
            <a:off x="6672263" y="4639245"/>
            <a:ext cx="1690687" cy="1432941"/>
          </a:xfrm>
          <a:prstGeom prst="rect">
            <a:avLst/>
          </a:prstGeom>
          <a:noFill/>
          <a:ln w="9525">
            <a:noFill/>
            <a:miter lim="800000"/>
            <a:headEnd/>
            <a:tailEnd/>
          </a:ln>
          <a:effectLst/>
        </p:spPr>
      </p:pic>
      <p:sp>
        <p:nvSpPr>
          <p:cNvPr id="8" name="TekstSylinder 7"/>
          <p:cNvSpPr txBox="1"/>
          <p:nvPr/>
        </p:nvSpPr>
        <p:spPr>
          <a:xfrm>
            <a:off x="6244892" y="5674279"/>
            <a:ext cx="494046" cy="369332"/>
          </a:xfrm>
          <a:prstGeom prst="rect">
            <a:avLst/>
          </a:prstGeom>
          <a:noFill/>
        </p:spPr>
        <p:txBody>
          <a:bodyPr wrap="none" rtlCol="0">
            <a:spAutoFit/>
          </a:bodyPr>
          <a:lstStyle/>
          <a:p>
            <a:r>
              <a:rPr lang="nb-NO" dirty="0" smtClean="0"/>
              <a:t>sek</a:t>
            </a:r>
            <a:endParaRPr lang="nb-NO" dirty="0"/>
          </a:p>
        </p:txBody>
      </p:sp>
      <p:pic>
        <p:nvPicPr>
          <p:cNvPr id="40964" name="Picture 4"/>
          <p:cNvPicPr>
            <a:picLocks noChangeAspect="1" noChangeArrowheads="1"/>
          </p:cNvPicPr>
          <p:nvPr/>
        </p:nvPicPr>
        <p:blipFill>
          <a:blip r:embed="rId5"/>
          <a:srcRect/>
          <a:stretch>
            <a:fillRect/>
          </a:stretch>
        </p:blipFill>
        <p:spPr bwMode="auto">
          <a:xfrm>
            <a:off x="131582" y="1838526"/>
            <a:ext cx="8850493" cy="4538462"/>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0962"/>
                                        </p:tgtEl>
                                        <p:attrNameLst>
                                          <p:attrName>style.visibility</p:attrName>
                                        </p:attrNameLst>
                                      </p:cBhvr>
                                      <p:to>
                                        <p:strVal val="visible"/>
                                      </p:to>
                                    </p:set>
                                    <p:animEffect transition="in" filter="fade">
                                      <p:cBhvr>
                                        <p:cTn id="7" dur="2000"/>
                                        <p:tgtEl>
                                          <p:spTgt spid="4096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0963"/>
                                        </p:tgtEl>
                                        <p:attrNameLst>
                                          <p:attrName>style.visibility</p:attrName>
                                        </p:attrNameLst>
                                      </p:cBhvr>
                                      <p:to>
                                        <p:strVal val="visible"/>
                                      </p:to>
                                    </p:set>
                                    <p:animEffect transition="in" filter="fade">
                                      <p:cBhvr>
                                        <p:cTn id="12" dur="2000"/>
                                        <p:tgtEl>
                                          <p:spTgt spid="40963"/>
                                        </p:tgtEl>
                                      </p:cBhvr>
                                    </p:animEffect>
                                  </p:childTnLst>
                                </p:cTn>
                              </p:par>
                              <p:par>
                                <p:cTn id="13" presetID="10"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200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20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0964"/>
                                        </p:tgtEl>
                                        <p:attrNameLst>
                                          <p:attrName>style.visibility</p:attrName>
                                        </p:attrNameLst>
                                      </p:cBhvr>
                                      <p:to>
                                        <p:strVal val="visible"/>
                                      </p:to>
                                    </p:set>
                                    <p:animEffect transition="in" filter="fade">
                                      <p:cBhvr>
                                        <p:cTn id="23" dur="2000"/>
                                        <p:tgtEl>
                                          <p:spTgt spid="409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fontScale="90000"/>
          </a:bodyPr>
          <a:lstStyle/>
          <a:p>
            <a:pPr algn="ctr"/>
            <a:r>
              <a:rPr lang="nb-NO" dirty="0" smtClean="0"/>
              <a:t>Måling med skiftende polaritet</a:t>
            </a:r>
            <a:br>
              <a:rPr lang="nb-NO" dirty="0" smtClean="0"/>
            </a:br>
            <a:r>
              <a:rPr lang="nb-NO" dirty="0" smtClean="0"/>
              <a:t>(vekselspenning)</a:t>
            </a:r>
            <a:endParaRPr lang="nb-NO" dirty="0"/>
          </a:p>
        </p:txBody>
      </p:sp>
      <p:pic>
        <p:nvPicPr>
          <p:cNvPr id="41986" name="Picture 2"/>
          <p:cNvPicPr>
            <a:picLocks noChangeAspect="1" noChangeArrowheads="1"/>
          </p:cNvPicPr>
          <p:nvPr/>
        </p:nvPicPr>
        <p:blipFill>
          <a:blip r:embed="rId3"/>
          <a:srcRect/>
          <a:stretch>
            <a:fillRect/>
          </a:stretch>
        </p:blipFill>
        <p:spPr bwMode="auto">
          <a:xfrm>
            <a:off x="1743075" y="1417638"/>
            <a:ext cx="5076825" cy="4884689"/>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986"/>
                                        </p:tgtEl>
                                        <p:attrNameLst>
                                          <p:attrName>style.visibility</p:attrName>
                                        </p:attrNameLst>
                                      </p:cBhvr>
                                      <p:to>
                                        <p:strVal val="visible"/>
                                      </p:to>
                                    </p:set>
                                    <p:animEffect transition="in" filter="fade">
                                      <p:cBhvr>
                                        <p:cTn id="7" dur="2000"/>
                                        <p:tgtEl>
                                          <p:spTgt spid="419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1"/>
          <p:cNvSpPr>
            <a:spLocks noGrp="1"/>
          </p:cNvSpPr>
          <p:nvPr>
            <p:ph type="title"/>
          </p:nvPr>
        </p:nvSpPr>
        <p:spPr>
          <a:xfrm>
            <a:off x="457200" y="274638"/>
            <a:ext cx="8229600" cy="1143000"/>
          </a:xfrm>
        </p:spPr>
        <p:txBody>
          <a:bodyPr>
            <a:normAutofit fontScale="90000"/>
          </a:bodyPr>
          <a:lstStyle/>
          <a:p>
            <a:pPr algn="ctr"/>
            <a:r>
              <a:rPr lang="nb-NO" dirty="0" smtClean="0"/>
              <a:t>Måling med skiftende polaritet</a:t>
            </a:r>
            <a:br>
              <a:rPr lang="nb-NO" dirty="0" smtClean="0"/>
            </a:br>
            <a:r>
              <a:rPr lang="nb-NO" dirty="0" smtClean="0"/>
              <a:t>(vekselspenning)</a:t>
            </a:r>
            <a:endParaRPr lang="nb-NO" dirty="0"/>
          </a:p>
        </p:txBody>
      </p:sp>
      <p:pic>
        <p:nvPicPr>
          <p:cNvPr id="43010" name="Picture 2"/>
          <p:cNvPicPr>
            <a:picLocks noChangeAspect="1" noChangeArrowheads="1"/>
          </p:cNvPicPr>
          <p:nvPr/>
        </p:nvPicPr>
        <p:blipFill>
          <a:blip r:embed="rId2"/>
          <a:srcRect/>
          <a:stretch>
            <a:fillRect/>
          </a:stretch>
        </p:blipFill>
        <p:spPr bwMode="auto">
          <a:xfrm>
            <a:off x="314325" y="1643636"/>
            <a:ext cx="8220832" cy="3928489"/>
          </a:xfrm>
          <a:prstGeom prst="rect">
            <a:avLst/>
          </a:prstGeom>
          <a:noFill/>
          <a:ln w="9525">
            <a:noFill/>
            <a:miter lim="800000"/>
            <a:headEnd/>
            <a:tailEnd/>
          </a:ln>
          <a:effectLst/>
        </p:spPr>
      </p:pic>
      <p:pic>
        <p:nvPicPr>
          <p:cNvPr id="43011" name="Picture 3"/>
          <p:cNvPicPr>
            <a:picLocks noChangeAspect="1" noChangeArrowheads="1"/>
          </p:cNvPicPr>
          <p:nvPr/>
        </p:nvPicPr>
        <p:blipFill>
          <a:blip r:embed="rId3"/>
          <a:srcRect/>
          <a:stretch>
            <a:fillRect/>
          </a:stretch>
        </p:blipFill>
        <p:spPr bwMode="auto">
          <a:xfrm>
            <a:off x="4476750" y="1739281"/>
            <a:ext cx="4171950" cy="3823319"/>
          </a:xfrm>
          <a:prstGeom prst="rect">
            <a:avLst/>
          </a:prstGeom>
          <a:noFill/>
          <a:ln w="9525">
            <a:noFill/>
            <a:miter lim="800000"/>
            <a:headEnd/>
            <a:tailEnd/>
          </a:ln>
          <a:effectLst/>
        </p:spPr>
      </p:pic>
      <p:sp>
        <p:nvSpPr>
          <p:cNvPr id="7" name="TekstSylinder 6"/>
          <p:cNvSpPr txBox="1"/>
          <p:nvPr/>
        </p:nvSpPr>
        <p:spPr>
          <a:xfrm>
            <a:off x="7094220" y="3158728"/>
            <a:ext cx="518091" cy="461665"/>
          </a:xfrm>
          <a:prstGeom prst="rect">
            <a:avLst/>
          </a:prstGeom>
          <a:solidFill>
            <a:schemeClr val="bg1"/>
          </a:solidFill>
        </p:spPr>
        <p:txBody>
          <a:bodyPr wrap="none" rtlCol="0">
            <a:spAutoFit/>
          </a:bodyPr>
          <a:lstStyle/>
          <a:p>
            <a:r>
              <a:rPr lang="nb-NO" sz="2400" i="1" dirty="0" smtClean="0"/>
              <a:t>A4</a:t>
            </a:r>
            <a:endParaRPr lang="nb-NO" sz="2400" i="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3010"/>
                                        </p:tgtEl>
                                        <p:attrNameLst>
                                          <p:attrName>style.visibility</p:attrName>
                                        </p:attrNameLst>
                                      </p:cBhvr>
                                      <p:to>
                                        <p:strVal val="visible"/>
                                      </p:to>
                                    </p:set>
                                    <p:animEffect transition="in" filter="fade">
                                      <p:cBhvr>
                                        <p:cTn id="7" dur="2000"/>
                                        <p:tgtEl>
                                          <p:spTgt spid="430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3011"/>
                                        </p:tgtEl>
                                        <p:attrNameLst>
                                          <p:attrName>style.visibility</p:attrName>
                                        </p:attrNameLst>
                                      </p:cBhvr>
                                      <p:to>
                                        <p:strVal val="visible"/>
                                      </p:to>
                                    </p:set>
                                    <p:animEffect transition="in" filter="fade">
                                      <p:cBhvr>
                                        <p:cTn id="12" dur="2000"/>
                                        <p:tgtEl>
                                          <p:spTgt spid="4301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457200" y="282258"/>
            <a:ext cx="8229600" cy="1143000"/>
          </a:xfrm>
        </p:spPr>
        <p:txBody>
          <a:bodyPr>
            <a:normAutofit fontScale="90000"/>
          </a:bodyPr>
          <a:lstStyle/>
          <a:p>
            <a:pPr algn="ctr"/>
            <a:r>
              <a:rPr lang="nb-NO" dirty="0" smtClean="0"/>
              <a:t>Måling av spenning på sensorelektrode</a:t>
            </a:r>
            <a:br>
              <a:rPr lang="nb-NO" dirty="0" smtClean="0"/>
            </a:br>
            <a:r>
              <a:rPr lang="nb-NO" dirty="0" smtClean="0"/>
              <a:t>med alternerende polaritet</a:t>
            </a:r>
            <a:br>
              <a:rPr lang="nb-NO" dirty="0" smtClean="0"/>
            </a:br>
            <a:r>
              <a:rPr lang="nb-NO" sz="2200" dirty="0" smtClean="0"/>
              <a:t>(symmetriske elektroder)</a:t>
            </a:r>
            <a:endParaRPr lang="nb-NO" dirty="0"/>
          </a:p>
        </p:txBody>
      </p:sp>
      <p:pic>
        <p:nvPicPr>
          <p:cNvPr id="44034" name="Picture 2"/>
          <p:cNvPicPr>
            <a:picLocks noChangeAspect="1" noChangeArrowheads="1"/>
          </p:cNvPicPr>
          <p:nvPr/>
        </p:nvPicPr>
        <p:blipFill>
          <a:blip r:embed="rId3"/>
          <a:srcRect/>
          <a:stretch>
            <a:fillRect/>
          </a:stretch>
        </p:blipFill>
        <p:spPr bwMode="auto">
          <a:xfrm>
            <a:off x="942975" y="1531938"/>
            <a:ext cx="7485045" cy="4550472"/>
          </a:xfrm>
          <a:prstGeom prst="rect">
            <a:avLst/>
          </a:prstGeom>
          <a:noFill/>
          <a:ln w="9525">
            <a:noFill/>
            <a:miter lim="800000"/>
            <a:headEnd/>
            <a:tailEnd/>
          </a:ln>
          <a:effectLst/>
        </p:spPr>
      </p:pic>
      <p:sp>
        <p:nvSpPr>
          <p:cNvPr id="5" name="TekstSylinder 4"/>
          <p:cNvSpPr txBox="1"/>
          <p:nvPr/>
        </p:nvSpPr>
        <p:spPr>
          <a:xfrm>
            <a:off x="5886450" y="5459968"/>
            <a:ext cx="494046" cy="369332"/>
          </a:xfrm>
          <a:prstGeom prst="rect">
            <a:avLst/>
          </a:prstGeom>
          <a:noFill/>
        </p:spPr>
        <p:txBody>
          <a:bodyPr wrap="none" rtlCol="0">
            <a:spAutoFit/>
          </a:bodyPr>
          <a:lstStyle/>
          <a:p>
            <a:r>
              <a:rPr lang="nb-NO" dirty="0" smtClean="0"/>
              <a:t>sek</a:t>
            </a:r>
            <a:endParaRPr lang="nb-NO" dirty="0"/>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fontScale="90000"/>
          </a:bodyPr>
          <a:lstStyle/>
          <a:p>
            <a:pPr algn="ctr"/>
            <a:r>
              <a:rPr lang="nb-NO" dirty="0" smtClean="0"/>
              <a:t>Langtidsmåling med </a:t>
            </a:r>
            <a:br>
              <a:rPr lang="nb-NO" dirty="0" smtClean="0"/>
            </a:br>
            <a:r>
              <a:rPr lang="nb-NO" dirty="0" smtClean="0"/>
              <a:t>symmetrisk og usymmetrisk sensor</a:t>
            </a:r>
            <a:br>
              <a:rPr lang="nb-NO" dirty="0" smtClean="0"/>
            </a:br>
            <a:r>
              <a:rPr lang="nb-NO" sz="2200" dirty="0" smtClean="0"/>
              <a:t>(uten omrøring)</a:t>
            </a:r>
            <a:endParaRPr lang="nb-NO" dirty="0"/>
          </a:p>
        </p:txBody>
      </p:sp>
      <p:pic>
        <p:nvPicPr>
          <p:cNvPr id="45058" name="Picture 2"/>
          <p:cNvPicPr>
            <a:picLocks noChangeAspect="1" noChangeArrowheads="1"/>
          </p:cNvPicPr>
          <p:nvPr/>
        </p:nvPicPr>
        <p:blipFill>
          <a:blip r:embed="rId3"/>
          <a:srcRect/>
          <a:stretch>
            <a:fillRect/>
          </a:stretch>
        </p:blipFill>
        <p:spPr bwMode="auto">
          <a:xfrm>
            <a:off x="80481" y="1587499"/>
            <a:ext cx="8976809" cy="4575175"/>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5058"/>
                                        </p:tgtEl>
                                        <p:attrNameLst>
                                          <p:attrName>style.visibility</p:attrName>
                                        </p:attrNameLst>
                                      </p:cBhvr>
                                      <p:to>
                                        <p:strVal val="visible"/>
                                      </p:to>
                                    </p:set>
                                    <p:animEffect transition="in" filter="fade">
                                      <p:cBhvr>
                                        <p:cTn id="7" dur="2000"/>
                                        <p:tgtEl>
                                          <p:spTgt spid="450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fontScale="90000"/>
          </a:bodyPr>
          <a:lstStyle/>
          <a:p>
            <a:pPr algn="ctr"/>
            <a:r>
              <a:rPr lang="nb-NO" dirty="0" smtClean="0"/>
              <a:t>Kalibrering av sensor for måling av saltholdighet</a:t>
            </a:r>
            <a:endParaRPr lang="nb-NO" dirty="0"/>
          </a:p>
        </p:txBody>
      </p:sp>
      <p:pic>
        <p:nvPicPr>
          <p:cNvPr id="46082" name="Picture 2"/>
          <p:cNvPicPr>
            <a:picLocks noChangeAspect="1" noChangeArrowheads="1"/>
          </p:cNvPicPr>
          <p:nvPr/>
        </p:nvPicPr>
        <p:blipFill>
          <a:blip r:embed="rId2"/>
          <a:srcRect/>
          <a:stretch>
            <a:fillRect/>
          </a:stretch>
        </p:blipFill>
        <p:spPr bwMode="auto">
          <a:xfrm>
            <a:off x="0" y="1979613"/>
            <a:ext cx="8933571" cy="187801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fontScale="90000"/>
          </a:bodyPr>
          <a:lstStyle/>
          <a:p>
            <a:pPr algn="ctr"/>
            <a:r>
              <a:rPr lang="nb-NO" dirty="0" smtClean="0"/>
              <a:t>For en gitt temperatur antas </a:t>
            </a:r>
            <a:br>
              <a:rPr lang="nb-NO" dirty="0" smtClean="0"/>
            </a:br>
            <a:r>
              <a:rPr lang="nb-NO" sz="2200" dirty="0" smtClean="0"/>
              <a:t>en lineær sammenheng mellom ledningsevne og saltholdighet</a:t>
            </a:r>
            <a:endParaRPr lang="nb-NO" dirty="0"/>
          </a:p>
        </p:txBody>
      </p:sp>
      <p:pic>
        <p:nvPicPr>
          <p:cNvPr id="47106" name="Picture 2"/>
          <p:cNvPicPr>
            <a:picLocks noChangeAspect="1" noChangeArrowheads="1"/>
          </p:cNvPicPr>
          <p:nvPr/>
        </p:nvPicPr>
        <p:blipFill>
          <a:blip r:embed="rId2"/>
          <a:srcRect/>
          <a:stretch>
            <a:fillRect/>
          </a:stretch>
        </p:blipFill>
        <p:spPr bwMode="auto">
          <a:xfrm>
            <a:off x="457200" y="1417637"/>
            <a:ext cx="8229599" cy="3669807"/>
          </a:xfrm>
          <a:prstGeom prst="rect">
            <a:avLst/>
          </a:prstGeom>
          <a:noFill/>
          <a:ln w="9525">
            <a:noFill/>
            <a:miter lim="800000"/>
            <a:headEnd/>
            <a:tailEnd/>
          </a:ln>
          <a:effectLst/>
        </p:spPr>
      </p:pic>
      <p:pic>
        <p:nvPicPr>
          <p:cNvPr id="47107" name="Picture 3"/>
          <p:cNvPicPr>
            <a:picLocks noChangeAspect="1" noChangeArrowheads="1"/>
          </p:cNvPicPr>
          <p:nvPr/>
        </p:nvPicPr>
        <p:blipFill>
          <a:blip r:embed="rId3"/>
          <a:srcRect t="18367" b="18595"/>
          <a:stretch>
            <a:fillRect/>
          </a:stretch>
        </p:blipFill>
        <p:spPr bwMode="auto">
          <a:xfrm>
            <a:off x="1585914" y="5087444"/>
            <a:ext cx="5033962" cy="608506"/>
          </a:xfrm>
          <a:prstGeom prst="rect">
            <a:avLst/>
          </a:prstGeom>
          <a:noFill/>
          <a:ln w="9525">
            <a:noFill/>
            <a:miter lim="800000"/>
            <a:headEnd/>
            <a:tailEnd/>
          </a:ln>
          <a:effectLst/>
        </p:spPr>
      </p:pic>
      <p:pic>
        <p:nvPicPr>
          <p:cNvPr id="47108" name="Picture 4"/>
          <p:cNvPicPr>
            <a:picLocks noChangeAspect="1" noChangeArrowheads="1"/>
          </p:cNvPicPr>
          <p:nvPr/>
        </p:nvPicPr>
        <p:blipFill>
          <a:blip r:embed="rId4"/>
          <a:srcRect/>
          <a:stretch>
            <a:fillRect/>
          </a:stretch>
        </p:blipFill>
        <p:spPr bwMode="auto">
          <a:xfrm>
            <a:off x="2185988" y="5695950"/>
            <a:ext cx="5396591" cy="685800"/>
          </a:xfrm>
          <a:prstGeom prst="rect">
            <a:avLst/>
          </a:prstGeom>
          <a:noFill/>
          <a:ln w="9525">
            <a:noFill/>
            <a:miter lim="800000"/>
            <a:headEnd/>
            <a:tailEnd/>
          </a:ln>
          <a:effectLst/>
        </p:spPr>
      </p:pic>
      <p:sp>
        <p:nvSpPr>
          <p:cNvPr id="7" name="Rektangel 6"/>
          <p:cNvSpPr/>
          <p:nvPr/>
        </p:nvSpPr>
        <p:spPr>
          <a:xfrm>
            <a:off x="1585914" y="5087444"/>
            <a:ext cx="5033962" cy="608506"/>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7106"/>
                                        </p:tgtEl>
                                        <p:attrNameLst>
                                          <p:attrName>style.visibility</p:attrName>
                                        </p:attrNameLst>
                                      </p:cBhvr>
                                      <p:to>
                                        <p:strVal val="visible"/>
                                      </p:to>
                                    </p:set>
                                    <p:animEffect transition="in" filter="fade">
                                      <p:cBhvr>
                                        <p:cTn id="7" dur="2000"/>
                                        <p:tgtEl>
                                          <p:spTgt spid="4710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7107"/>
                                        </p:tgtEl>
                                        <p:attrNameLst>
                                          <p:attrName>style.visibility</p:attrName>
                                        </p:attrNameLst>
                                      </p:cBhvr>
                                      <p:to>
                                        <p:strVal val="visible"/>
                                      </p:to>
                                    </p:set>
                                    <p:animEffect transition="in" filter="fade">
                                      <p:cBhvr>
                                        <p:cTn id="12" dur="2000"/>
                                        <p:tgtEl>
                                          <p:spTgt spid="4710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2000"/>
                                        <p:tgtEl>
                                          <p:spTgt spid="7"/>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47108"/>
                                        </p:tgtEl>
                                        <p:attrNameLst>
                                          <p:attrName>style.visibility</p:attrName>
                                        </p:attrNameLst>
                                      </p:cBhvr>
                                      <p:to>
                                        <p:strVal val="visible"/>
                                      </p:to>
                                    </p:set>
                                    <p:animEffect transition="in" filter="fade">
                                      <p:cBhvr>
                                        <p:cTn id="19" dur="2000"/>
                                        <p:tgtEl>
                                          <p:spTgt spid="47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dirty="0" smtClean="0"/>
              <a:t>Og </a:t>
            </a:r>
            <a:r>
              <a:rPr lang="nb-NO" dirty="0" err="1" smtClean="0"/>
              <a:t>utsyret</a:t>
            </a:r>
            <a:r>
              <a:rPr lang="nb-NO" dirty="0" smtClean="0"/>
              <a:t> har fått navnet:</a:t>
            </a:r>
            <a:endParaRPr lang="nb-NO" dirty="0"/>
          </a:p>
        </p:txBody>
      </p:sp>
      <p:pic>
        <p:nvPicPr>
          <p:cNvPr id="8194" name="Picture 2" descr="D:\Backup PC233 05.08.06\PC233\Artikler Hefter-bøker m.m\ROV\Figurer trykkammer\MauSea.JPG"/>
          <p:cNvPicPr>
            <a:picLocks noChangeAspect="1" noChangeArrowheads="1"/>
          </p:cNvPicPr>
          <p:nvPr/>
        </p:nvPicPr>
        <p:blipFill>
          <a:blip r:embed="rId3"/>
          <a:srcRect/>
          <a:stretch>
            <a:fillRect/>
          </a:stretch>
        </p:blipFill>
        <p:spPr bwMode="auto">
          <a:xfrm>
            <a:off x="399955" y="1935332"/>
            <a:ext cx="8588292" cy="263666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fade">
                                      <p:cBhvr>
                                        <p:cTn id="7" dur="200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pPr algn="ctr"/>
            <a:r>
              <a:rPr lang="nb-NO" dirty="0" smtClean="0"/>
              <a:t>Ledningsevnen er beregnet </a:t>
            </a:r>
            <a:br>
              <a:rPr lang="nb-NO" dirty="0" smtClean="0"/>
            </a:br>
            <a:r>
              <a:rPr lang="nb-NO" sz="2700" dirty="0" smtClean="0"/>
              <a:t>på bakgrunn av målte spenninger på elektrodene</a:t>
            </a:r>
            <a:endParaRPr lang="nb-NO" dirty="0"/>
          </a:p>
        </p:txBody>
      </p:sp>
      <p:sp>
        <p:nvSpPr>
          <p:cNvPr id="5" name="TekstSylinder 4"/>
          <p:cNvSpPr txBox="1"/>
          <p:nvPr/>
        </p:nvSpPr>
        <p:spPr>
          <a:xfrm>
            <a:off x="1038225" y="5273100"/>
            <a:ext cx="4816768" cy="584775"/>
          </a:xfrm>
          <a:prstGeom prst="rect">
            <a:avLst/>
          </a:prstGeom>
          <a:noFill/>
        </p:spPr>
        <p:txBody>
          <a:bodyPr wrap="none" rtlCol="0">
            <a:spAutoFit/>
          </a:bodyPr>
          <a:lstStyle/>
          <a:p>
            <a:r>
              <a:rPr lang="nb-NO" sz="3200" dirty="0" smtClean="0"/>
              <a:t>Hvor </a:t>
            </a:r>
            <a:r>
              <a:rPr lang="nb-NO" sz="3200" i="1" dirty="0" err="1" smtClean="0"/>
              <a:t>R</a:t>
            </a:r>
            <a:r>
              <a:rPr lang="nb-NO" sz="3200" i="1" baseline="-25000" dirty="0" err="1" smtClean="0"/>
              <a:t>s</a:t>
            </a:r>
            <a:r>
              <a:rPr lang="nb-NO" sz="3200" dirty="0" smtClean="0"/>
              <a:t> er seriemotstanden</a:t>
            </a:r>
            <a:endParaRPr lang="nb-NO" sz="3200" dirty="0"/>
          </a:p>
        </p:txBody>
      </p:sp>
      <p:pic>
        <p:nvPicPr>
          <p:cNvPr id="48132" name="Picture 4"/>
          <p:cNvPicPr>
            <a:picLocks noChangeAspect="1" noChangeArrowheads="1"/>
          </p:cNvPicPr>
          <p:nvPr/>
        </p:nvPicPr>
        <p:blipFill>
          <a:blip r:embed="rId2"/>
          <a:srcRect/>
          <a:stretch>
            <a:fillRect/>
          </a:stretch>
        </p:blipFill>
        <p:spPr bwMode="auto">
          <a:xfrm>
            <a:off x="561975" y="1862138"/>
            <a:ext cx="8020050" cy="3133725"/>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8132"/>
                                        </p:tgtEl>
                                        <p:attrNameLst>
                                          <p:attrName>style.visibility</p:attrName>
                                        </p:attrNameLst>
                                      </p:cBhvr>
                                      <p:to>
                                        <p:strVal val="visible"/>
                                      </p:to>
                                    </p:set>
                                    <p:animEffect transition="in" filter="fade">
                                      <p:cBhvr>
                                        <p:cTn id="7" dur="2000"/>
                                        <p:tgtEl>
                                          <p:spTgt spid="48132"/>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dirty="0" smtClean="0"/>
              <a:t>Korrigering for aktuell temperatur</a:t>
            </a:r>
            <a:endParaRPr lang="nb-NO" dirty="0"/>
          </a:p>
        </p:txBody>
      </p:sp>
      <p:pic>
        <p:nvPicPr>
          <p:cNvPr id="49154" name="Picture 2"/>
          <p:cNvPicPr>
            <a:picLocks noChangeAspect="1" noChangeArrowheads="1"/>
          </p:cNvPicPr>
          <p:nvPr/>
        </p:nvPicPr>
        <p:blipFill>
          <a:blip r:embed="rId3"/>
          <a:srcRect/>
          <a:stretch>
            <a:fillRect/>
          </a:stretch>
        </p:blipFill>
        <p:spPr bwMode="auto">
          <a:xfrm>
            <a:off x="1381125" y="1279525"/>
            <a:ext cx="6191250" cy="2038350"/>
          </a:xfrm>
          <a:prstGeom prst="rect">
            <a:avLst/>
          </a:prstGeom>
          <a:noFill/>
          <a:ln w="9525">
            <a:noFill/>
            <a:miter lim="800000"/>
            <a:headEnd/>
            <a:tailEnd/>
          </a:ln>
          <a:effectLst/>
        </p:spPr>
      </p:pic>
      <p:grpSp>
        <p:nvGrpSpPr>
          <p:cNvPr id="7" name="Gruppe 6"/>
          <p:cNvGrpSpPr/>
          <p:nvPr/>
        </p:nvGrpSpPr>
        <p:grpSpPr>
          <a:xfrm>
            <a:off x="288925" y="3462338"/>
            <a:ext cx="8469134" cy="2557462"/>
            <a:chOff x="288925" y="3551238"/>
            <a:chExt cx="5467350" cy="1651000"/>
          </a:xfrm>
        </p:grpSpPr>
        <p:pic>
          <p:nvPicPr>
            <p:cNvPr id="49155" name="Picture 3"/>
            <p:cNvPicPr>
              <a:picLocks noChangeAspect="1" noChangeArrowheads="1"/>
            </p:cNvPicPr>
            <p:nvPr/>
          </p:nvPicPr>
          <p:blipFill>
            <a:blip r:embed="rId4"/>
            <a:srcRect/>
            <a:stretch>
              <a:fillRect/>
            </a:stretch>
          </p:blipFill>
          <p:spPr bwMode="auto">
            <a:xfrm>
              <a:off x="301625" y="3551238"/>
              <a:ext cx="5454650" cy="1127125"/>
            </a:xfrm>
            <a:prstGeom prst="rect">
              <a:avLst/>
            </a:prstGeom>
            <a:noFill/>
            <a:ln w="9525">
              <a:noFill/>
              <a:miter lim="800000"/>
              <a:headEnd/>
              <a:tailEnd/>
            </a:ln>
            <a:effectLst/>
          </p:spPr>
        </p:pic>
        <p:pic>
          <p:nvPicPr>
            <p:cNvPr id="49156" name="Picture 4"/>
            <p:cNvPicPr>
              <a:picLocks noChangeAspect="1" noChangeArrowheads="1"/>
            </p:cNvPicPr>
            <p:nvPr/>
          </p:nvPicPr>
          <p:blipFill>
            <a:blip r:embed="rId5"/>
            <a:srcRect/>
            <a:stretch>
              <a:fillRect/>
            </a:stretch>
          </p:blipFill>
          <p:spPr bwMode="auto">
            <a:xfrm>
              <a:off x="288925" y="4621213"/>
              <a:ext cx="4568825" cy="581025"/>
            </a:xfrm>
            <a:prstGeom prst="rect">
              <a:avLst/>
            </a:prstGeom>
            <a:noFill/>
            <a:ln w="9525">
              <a:noFill/>
              <a:miter lim="800000"/>
              <a:headEnd/>
              <a:tailEnd/>
            </a:ln>
            <a:effec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9154"/>
                                        </p:tgtEl>
                                        <p:attrNameLst>
                                          <p:attrName>style.visibility</p:attrName>
                                        </p:attrNameLst>
                                      </p:cBhvr>
                                      <p:to>
                                        <p:strVal val="visible"/>
                                      </p:to>
                                    </p:set>
                                    <p:animEffect transition="in" filter="fade">
                                      <p:cBhvr>
                                        <p:cTn id="7" dur="2000"/>
                                        <p:tgtEl>
                                          <p:spTgt spid="49154"/>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0" y="0"/>
            <a:ext cx="9241436" cy="68580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nb-NO"/>
          </a:p>
        </p:txBody>
      </p:sp>
      <p:sp>
        <p:nvSpPr>
          <p:cNvPr id="2" name="Tittel 1"/>
          <p:cNvSpPr>
            <a:spLocks noGrp="1"/>
          </p:cNvSpPr>
          <p:nvPr>
            <p:ph type="title"/>
          </p:nvPr>
        </p:nvSpPr>
        <p:spPr>
          <a:xfrm>
            <a:off x="457200" y="2417163"/>
            <a:ext cx="8229600" cy="2180715"/>
          </a:xfrm>
        </p:spPr>
        <p:txBody>
          <a:bodyPr>
            <a:normAutofit/>
          </a:bodyPr>
          <a:lstStyle/>
          <a:p>
            <a:pPr algn="ctr"/>
            <a:r>
              <a:rPr lang="nb-NO" dirty="0" smtClean="0"/>
              <a:t>Måleoppdrag i sjøen</a:t>
            </a:r>
            <a:br>
              <a:rPr lang="nb-NO" dirty="0" smtClean="0"/>
            </a:br>
            <a:r>
              <a:rPr lang="nb-NO" dirty="0" smtClean="0"/>
              <a:t>side 64 – 85 </a:t>
            </a:r>
            <a:endParaRPr lang="nb-NO" dirty="0"/>
          </a:p>
        </p:txBody>
      </p:sp>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457200" y="96838"/>
            <a:ext cx="8229600" cy="881062"/>
          </a:xfrm>
        </p:spPr>
        <p:txBody>
          <a:bodyPr>
            <a:normAutofit fontScale="90000"/>
          </a:bodyPr>
          <a:lstStyle/>
          <a:p>
            <a:pPr algn="ctr"/>
            <a:r>
              <a:rPr lang="nb-NO" dirty="0" smtClean="0"/>
              <a:t>Feltmålinger</a:t>
            </a:r>
            <a:br>
              <a:rPr lang="nb-NO" dirty="0" smtClean="0"/>
            </a:br>
            <a:r>
              <a:rPr lang="nb-NO" sz="2200" dirty="0" smtClean="0"/>
              <a:t>side 44</a:t>
            </a:r>
            <a:endParaRPr lang="nb-NO" dirty="0"/>
          </a:p>
        </p:txBody>
      </p:sp>
      <p:sp>
        <p:nvSpPr>
          <p:cNvPr id="3" name="Plassholder for innhold 2"/>
          <p:cNvSpPr>
            <a:spLocks noGrp="1"/>
          </p:cNvSpPr>
          <p:nvPr>
            <p:ph idx="1"/>
          </p:nvPr>
        </p:nvSpPr>
        <p:spPr>
          <a:xfrm>
            <a:off x="457200" y="920750"/>
            <a:ext cx="8229600" cy="5205413"/>
          </a:xfrm>
        </p:spPr>
        <p:txBody>
          <a:bodyPr/>
          <a:lstStyle/>
          <a:p>
            <a:pPr>
              <a:spcBef>
                <a:spcPts val="1200"/>
              </a:spcBef>
            </a:pPr>
            <a:r>
              <a:rPr lang="nb-NO" dirty="0" smtClean="0"/>
              <a:t>Fjern </a:t>
            </a:r>
            <a:r>
              <a:rPr lang="nb-NO" dirty="0" err="1" smtClean="0"/>
              <a:t>USB-kabel</a:t>
            </a:r>
            <a:r>
              <a:rPr lang="nb-NO" dirty="0" smtClean="0"/>
              <a:t>, sett inn blindplugg</a:t>
            </a:r>
          </a:p>
          <a:p>
            <a:pPr>
              <a:spcBef>
                <a:spcPts val="1200"/>
              </a:spcBef>
            </a:pPr>
            <a:r>
              <a:rPr lang="nb-NO" dirty="0" smtClean="0"/>
              <a:t>Sjekk for lekkasje</a:t>
            </a:r>
          </a:p>
          <a:p>
            <a:pPr>
              <a:spcBef>
                <a:spcPts val="1200"/>
              </a:spcBef>
            </a:pPr>
            <a:r>
              <a:rPr lang="nb-NO" dirty="0" smtClean="0"/>
              <a:t>Monter elektronikk med batteri, sjekk at alt er på plass</a:t>
            </a:r>
          </a:p>
          <a:p>
            <a:pPr>
              <a:spcBef>
                <a:spcPts val="1200"/>
              </a:spcBef>
            </a:pPr>
            <a:r>
              <a:rPr lang="nb-NO" dirty="0" smtClean="0"/>
              <a:t>Sørg for at lina har knuter for hver meter</a:t>
            </a:r>
          </a:p>
          <a:p>
            <a:pPr>
              <a:spcBef>
                <a:spcPts val="1200"/>
              </a:spcBef>
            </a:pPr>
            <a:r>
              <a:rPr lang="nb-NO" dirty="0" smtClean="0"/>
              <a:t>Monter ballast og line, sjekk at neddykking fungerer</a:t>
            </a:r>
          </a:p>
          <a:p>
            <a:pPr>
              <a:spcBef>
                <a:spcPts val="1200"/>
              </a:spcBef>
            </a:pPr>
            <a:r>
              <a:rPr lang="nb-NO" dirty="0" smtClean="0"/>
              <a:t>Senk målesonden ned i sjøen, stopp for hver meter</a:t>
            </a:r>
          </a:p>
          <a:p>
            <a:pPr>
              <a:spcBef>
                <a:spcPts val="1200"/>
              </a:spcBef>
            </a:pPr>
            <a:r>
              <a:rPr lang="nb-NO" dirty="0" smtClean="0"/>
              <a:t>Gå ned til 10 eller 20 meter</a:t>
            </a:r>
          </a:p>
          <a:p>
            <a:pPr>
              <a:spcBef>
                <a:spcPts val="1200"/>
              </a:spcBef>
            </a:pPr>
            <a:r>
              <a:rPr lang="nb-NO" dirty="0" smtClean="0"/>
              <a:t>Dokumenter og analyser data etter avsluttet måleserie</a:t>
            </a:r>
          </a:p>
          <a:p>
            <a:pPr>
              <a:spcBef>
                <a:spcPts val="1200"/>
              </a:spcBef>
            </a:pPr>
            <a:r>
              <a:rPr lang="nb-NO" dirty="0" smtClean="0"/>
              <a:t>Sammenlign barometrisk målt dybde med observert dybde langs lina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2000"/>
                                        <p:tgtEl>
                                          <p:spTgt spid="3">
                                            <p:txEl>
                                              <p:pRg st="1" end="1"/>
                                            </p:txEl>
                                          </p:spTgt>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2000"/>
                                        <p:tgtEl>
                                          <p:spTgt spid="3">
                                            <p:txEl>
                                              <p:pRg st="2" end="2"/>
                                            </p:txEl>
                                          </p:spTgt>
                                        </p:tgtEl>
                                      </p:cBhvr>
                                    </p:animEffect>
                                  </p:childTnLst>
                                </p:cTn>
                              </p:par>
                            </p:childTnLst>
                          </p:cTn>
                        </p:par>
                        <p:par>
                          <p:cTn id="16" fill="hold">
                            <p:stCondLst>
                              <p:cond delay="6000"/>
                            </p:stCondLst>
                            <p:childTnLst>
                              <p:par>
                                <p:cTn id="17" presetID="10" presetClass="entr" presetSubtype="0" fill="hold"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2000"/>
                                        <p:tgtEl>
                                          <p:spTgt spid="3">
                                            <p:txEl>
                                              <p:pRg st="3" end="3"/>
                                            </p:txEl>
                                          </p:spTgt>
                                        </p:tgtEl>
                                      </p:cBhvr>
                                    </p:animEffect>
                                  </p:childTnLst>
                                </p:cTn>
                              </p:par>
                            </p:childTnLst>
                          </p:cTn>
                        </p:par>
                        <p:par>
                          <p:cTn id="20" fill="hold">
                            <p:stCondLst>
                              <p:cond delay="8000"/>
                            </p:stCondLst>
                            <p:childTnLst>
                              <p:par>
                                <p:cTn id="21" presetID="10" presetClass="entr" presetSubtype="0" fill="hold"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2000"/>
                                        <p:tgtEl>
                                          <p:spTgt spid="3">
                                            <p:txEl>
                                              <p:pRg st="4" end="4"/>
                                            </p:txEl>
                                          </p:spTgt>
                                        </p:tgtEl>
                                      </p:cBhvr>
                                    </p:animEffect>
                                  </p:childTnLst>
                                </p:cTn>
                              </p:par>
                            </p:childTnLst>
                          </p:cTn>
                        </p:par>
                        <p:par>
                          <p:cTn id="24" fill="hold">
                            <p:stCondLst>
                              <p:cond delay="10000"/>
                            </p:stCondLst>
                            <p:childTnLst>
                              <p:par>
                                <p:cTn id="25" presetID="10" presetClass="entr" presetSubtype="0" fill="hold" nodeType="after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2000"/>
                                        <p:tgtEl>
                                          <p:spTgt spid="3">
                                            <p:txEl>
                                              <p:pRg st="5" end="5"/>
                                            </p:txEl>
                                          </p:spTgt>
                                        </p:tgtEl>
                                      </p:cBhvr>
                                    </p:animEffect>
                                  </p:childTnLst>
                                </p:cTn>
                              </p:par>
                            </p:childTnLst>
                          </p:cTn>
                        </p:par>
                        <p:par>
                          <p:cTn id="28" fill="hold">
                            <p:stCondLst>
                              <p:cond delay="12000"/>
                            </p:stCondLst>
                            <p:childTnLst>
                              <p:par>
                                <p:cTn id="29" presetID="10" presetClass="entr" presetSubtype="0" fill="hold" nodeType="after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2000"/>
                                        <p:tgtEl>
                                          <p:spTgt spid="3">
                                            <p:txEl>
                                              <p:pRg st="6" end="6"/>
                                            </p:txEl>
                                          </p:spTgt>
                                        </p:tgtEl>
                                      </p:cBhvr>
                                    </p:animEffect>
                                  </p:childTnLst>
                                </p:cTn>
                              </p:par>
                            </p:childTnLst>
                          </p:cTn>
                        </p:par>
                        <p:par>
                          <p:cTn id="32" fill="hold">
                            <p:stCondLst>
                              <p:cond delay="14000"/>
                            </p:stCondLst>
                            <p:childTnLst>
                              <p:par>
                                <p:cTn id="33" presetID="10" presetClass="entr" presetSubtype="0" fill="hold" nodeType="after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2000"/>
                                        <p:tgtEl>
                                          <p:spTgt spid="3">
                                            <p:txEl>
                                              <p:pRg st="7" end="7"/>
                                            </p:txEl>
                                          </p:spTgt>
                                        </p:tgtEl>
                                      </p:cBhvr>
                                    </p:animEffect>
                                  </p:childTnLst>
                                </p:cTn>
                              </p:par>
                            </p:childTnLst>
                          </p:cTn>
                        </p:par>
                        <p:par>
                          <p:cTn id="36" fill="hold">
                            <p:stCondLst>
                              <p:cond delay="16000"/>
                            </p:stCondLst>
                            <p:childTnLst>
                              <p:par>
                                <p:cTn id="37" presetID="10" presetClass="entr" presetSubtype="0" fill="hold" nodeType="after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Effect transition="in" filter="fade">
                                      <p:cBhvr>
                                        <p:cTn id="39" dur="20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ktangel 3"/>
          <p:cNvSpPr/>
          <p:nvPr/>
        </p:nvSpPr>
        <p:spPr>
          <a:xfrm>
            <a:off x="0" y="0"/>
            <a:ext cx="9241436" cy="6858000"/>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nb-NO"/>
          </a:p>
        </p:txBody>
      </p:sp>
      <p:sp>
        <p:nvSpPr>
          <p:cNvPr id="2" name="Tittel 1"/>
          <p:cNvSpPr>
            <a:spLocks noGrp="1"/>
          </p:cNvSpPr>
          <p:nvPr>
            <p:ph type="title"/>
          </p:nvPr>
        </p:nvSpPr>
        <p:spPr>
          <a:xfrm>
            <a:off x="457200" y="2417164"/>
            <a:ext cx="8229600" cy="1487774"/>
          </a:xfrm>
        </p:spPr>
        <p:txBody>
          <a:bodyPr>
            <a:normAutofit/>
          </a:bodyPr>
          <a:lstStyle/>
          <a:p>
            <a:pPr algn="ctr"/>
            <a:r>
              <a:rPr lang="nb-NO" dirty="0" smtClean="0"/>
              <a:t>Gjennomfør måleserier</a:t>
            </a:r>
            <a:endParaRPr lang="nb-NO" dirty="0"/>
          </a:p>
        </p:txBody>
      </p:sp>
    </p:spTree>
  </p:cSld>
  <p:clrMapOvr>
    <a:masterClrMapping/>
  </p:clrMapOvr>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dirty="0" smtClean="0"/>
              <a:t>Oppsummering</a:t>
            </a:r>
            <a:endParaRPr lang="nb-NO" dirty="0"/>
          </a:p>
        </p:txBody>
      </p:sp>
      <p:sp>
        <p:nvSpPr>
          <p:cNvPr id="3" name="Plassholder for innhold 2"/>
          <p:cNvSpPr>
            <a:spLocks noGrp="1"/>
          </p:cNvSpPr>
          <p:nvPr>
            <p:ph idx="1"/>
          </p:nvPr>
        </p:nvSpPr>
        <p:spPr/>
        <p:txBody>
          <a:bodyPr/>
          <a:lstStyle/>
          <a:p>
            <a:r>
              <a:rPr lang="nb-NO" dirty="0" smtClean="0"/>
              <a:t>Montering </a:t>
            </a:r>
            <a:r>
              <a:rPr lang="nb-NO" dirty="0" smtClean="0"/>
              <a:t>av trykk- og temperatursensor</a:t>
            </a:r>
          </a:p>
          <a:p>
            <a:r>
              <a:rPr lang="nb-NO" dirty="0" smtClean="0"/>
              <a:t>Bygging av vanntett beholder</a:t>
            </a:r>
          </a:p>
          <a:p>
            <a:r>
              <a:rPr lang="nb-NO" dirty="0" smtClean="0"/>
              <a:t>Testing for lekkasje</a:t>
            </a:r>
          </a:p>
          <a:p>
            <a:r>
              <a:rPr lang="nb-NO" dirty="0" smtClean="0"/>
              <a:t>Bygging av elektronikk</a:t>
            </a:r>
          </a:p>
          <a:p>
            <a:r>
              <a:rPr lang="nb-NO" dirty="0" smtClean="0"/>
              <a:t>Installasjon </a:t>
            </a:r>
            <a:r>
              <a:rPr lang="nb-NO" dirty="0" smtClean="0"/>
              <a:t>av programmet, testing av elektronikk</a:t>
            </a:r>
          </a:p>
          <a:p>
            <a:r>
              <a:rPr lang="nb-NO" dirty="0" smtClean="0"/>
              <a:t>Gjennomgang av testprogram</a:t>
            </a:r>
          </a:p>
          <a:p>
            <a:r>
              <a:rPr lang="nb-NO" dirty="0" smtClean="0"/>
              <a:t>Kalibrering av trykk- og </a:t>
            </a:r>
            <a:r>
              <a:rPr lang="nb-NO" dirty="0" smtClean="0"/>
              <a:t>temperatursensor</a:t>
            </a:r>
          </a:p>
          <a:p>
            <a:r>
              <a:rPr lang="nb-NO" dirty="0" smtClean="0"/>
              <a:t>Måleoppdrag i laboratoriet og i sjøen</a:t>
            </a:r>
          </a:p>
          <a:p>
            <a:endParaRPr lang="nb-NO" dirty="0" smtClean="0"/>
          </a:p>
          <a:p>
            <a:r>
              <a:rPr lang="nb-NO" dirty="0" smtClean="0"/>
              <a:t>Gjennomgang av måling av saltholdighet</a:t>
            </a:r>
            <a:endParaRPr lang="nb-NO" dirty="0" smtClean="0"/>
          </a:p>
          <a:p>
            <a:pPr>
              <a:buNone/>
            </a:pPr>
            <a:endParaRPr lang="nb-NO"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2000"/>
                                        <p:tgtEl>
                                          <p:spTgt spid="3">
                                            <p:txEl>
                                              <p:pRg st="1" end="1"/>
                                            </p:txEl>
                                          </p:spTgt>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2000"/>
                                        <p:tgtEl>
                                          <p:spTgt spid="3">
                                            <p:txEl>
                                              <p:pRg st="2" end="2"/>
                                            </p:txEl>
                                          </p:spTgt>
                                        </p:tgtEl>
                                      </p:cBhvr>
                                    </p:animEffect>
                                  </p:childTnLst>
                                </p:cTn>
                              </p:par>
                            </p:childTnLst>
                          </p:cTn>
                        </p:par>
                        <p:par>
                          <p:cTn id="16" fill="hold">
                            <p:stCondLst>
                              <p:cond delay="6000"/>
                            </p:stCondLst>
                            <p:childTnLst>
                              <p:par>
                                <p:cTn id="17" presetID="10" presetClass="entr" presetSubtype="0" fill="hold"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2000"/>
                                        <p:tgtEl>
                                          <p:spTgt spid="3">
                                            <p:txEl>
                                              <p:pRg st="3" end="3"/>
                                            </p:txEl>
                                          </p:spTgt>
                                        </p:tgtEl>
                                      </p:cBhvr>
                                    </p:animEffect>
                                  </p:childTnLst>
                                </p:cTn>
                              </p:par>
                            </p:childTnLst>
                          </p:cTn>
                        </p:par>
                        <p:par>
                          <p:cTn id="20" fill="hold">
                            <p:stCondLst>
                              <p:cond delay="8000"/>
                            </p:stCondLst>
                            <p:childTnLst>
                              <p:par>
                                <p:cTn id="21" presetID="10" presetClass="entr" presetSubtype="0" fill="hold"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2000"/>
                                        <p:tgtEl>
                                          <p:spTgt spid="3">
                                            <p:txEl>
                                              <p:pRg st="4" end="4"/>
                                            </p:txEl>
                                          </p:spTgt>
                                        </p:tgtEl>
                                      </p:cBhvr>
                                    </p:animEffect>
                                  </p:childTnLst>
                                </p:cTn>
                              </p:par>
                            </p:childTnLst>
                          </p:cTn>
                        </p:par>
                        <p:par>
                          <p:cTn id="24" fill="hold">
                            <p:stCondLst>
                              <p:cond delay="10000"/>
                            </p:stCondLst>
                            <p:childTnLst>
                              <p:par>
                                <p:cTn id="25" presetID="10" presetClass="entr" presetSubtype="0" fill="hold" nodeType="after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2000"/>
                                        <p:tgtEl>
                                          <p:spTgt spid="3">
                                            <p:txEl>
                                              <p:pRg st="5" end="5"/>
                                            </p:txEl>
                                          </p:spTgt>
                                        </p:tgtEl>
                                      </p:cBhvr>
                                    </p:animEffect>
                                  </p:childTnLst>
                                </p:cTn>
                              </p:par>
                            </p:childTnLst>
                          </p:cTn>
                        </p:par>
                        <p:par>
                          <p:cTn id="28" fill="hold">
                            <p:stCondLst>
                              <p:cond delay="12000"/>
                            </p:stCondLst>
                            <p:childTnLst>
                              <p:par>
                                <p:cTn id="29" presetID="10" presetClass="entr" presetSubtype="0" fill="hold" nodeType="after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2000"/>
                                        <p:tgtEl>
                                          <p:spTgt spid="3">
                                            <p:txEl>
                                              <p:pRg st="6" end="6"/>
                                            </p:txEl>
                                          </p:spTgt>
                                        </p:tgtEl>
                                      </p:cBhvr>
                                    </p:animEffect>
                                  </p:childTnLst>
                                </p:cTn>
                              </p:par>
                            </p:childTnLst>
                          </p:cTn>
                        </p:par>
                        <p:par>
                          <p:cTn id="32" fill="hold">
                            <p:stCondLst>
                              <p:cond delay="14000"/>
                            </p:stCondLst>
                            <p:childTnLst>
                              <p:par>
                                <p:cTn id="33" presetID="10" presetClass="entr" presetSubtype="0" fill="hold" nodeType="after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2000"/>
                                        <p:tgtEl>
                                          <p:spTgt spid="3">
                                            <p:txEl>
                                              <p:pRg st="7" end="7"/>
                                            </p:txEl>
                                          </p:spTgt>
                                        </p:tgtEl>
                                      </p:cBhvr>
                                    </p:animEffect>
                                  </p:childTnLst>
                                </p:cTn>
                              </p:par>
                            </p:childTnLst>
                          </p:cTn>
                        </p:par>
                        <p:par>
                          <p:cTn id="36" fill="hold">
                            <p:stCondLst>
                              <p:cond delay="16000"/>
                            </p:stCondLst>
                            <p:childTnLst>
                              <p:par>
                                <p:cTn id="37" presetID="10" presetClass="entr" presetSubtype="0" fill="hold" nodeType="after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animEffect transition="in" filter="fade">
                                      <p:cBhvr>
                                        <p:cTn id="39" dur="20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0" y="0"/>
            <a:ext cx="9241436" cy="68580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nb-NO"/>
          </a:p>
        </p:txBody>
      </p:sp>
      <p:sp>
        <p:nvSpPr>
          <p:cNvPr id="2" name="Tittel 1"/>
          <p:cNvSpPr>
            <a:spLocks noGrp="1"/>
          </p:cNvSpPr>
          <p:nvPr>
            <p:ph type="title"/>
          </p:nvPr>
        </p:nvSpPr>
        <p:spPr>
          <a:xfrm>
            <a:off x="457200" y="2417164"/>
            <a:ext cx="8229600" cy="1487774"/>
          </a:xfrm>
        </p:spPr>
        <p:txBody>
          <a:bodyPr>
            <a:normAutofit/>
          </a:bodyPr>
          <a:lstStyle/>
          <a:p>
            <a:pPr algn="ctr"/>
            <a:r>
              <a:rPr lang="nb-NO" dirty="0" smtClean="0"/>
              <a:t>Bygging av trykk og </a:t>
            </a:r>
            <a:r>
              <a:rPr lang="nb-NO" dirty="0" err="1" smtClean="0"/>
              <a:t>temperaursensor</a:t>
            </a:r>
            <a:endParaRPr lang="nb-NO"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fontScale="90000"/>
          </a:bodyPr>
          <a:lstStyle/>
          <a:p>
            <a:pPr algn="ctr"/>
            <a:r>
              <a:rPr lang="nb-NO" dirty="0" err="1" smtClean="0"/>
              <a:t>USB-kabel</a:t>
            </a:r>
            <a:r>
              <a:rPr lang="nb-NO" dirty="0" smtClean="0"/>
              <a:t> i vanntett gjennomføring</a:t>
            </a:r>
            <a:br>
              <a:rPr lang="nb-NO" dirty="0" smtClean="0"/>
            </a:br>
            <a:r>
              <a:rPr lang="nb-NO" sz="2700" dirty="0" err="1" smtClean="0"/>
              <a:t>USB-kabel</a:t>
            </a:r>
            <a:r>
              <a:rPr lang="nb-NO" sz="2700" dirty="0" smtClean="0"/>
              <a:t> gjennom kabelgjennomføring (side 19 – 22)</a:t>
            </a:r>
            <a:endParaRPr lang="nb-NO" dirty="0"/>
          </a:p>
        </p:txBody>
      </p:sp>
      <p:pic>
        <p:nvPicPr>
          <p:cNvPr id="2050" name="Picture 2"/>
          <p:cNvPicPr>
            <a:picLocks noChangeAspect="1" noChangeArrowheads="1"/>
          </p:cNvPicPr>
          <p:nvPr/>
        </p:nvPicPr>
        <p:blipFill>
          <a:blip r:embed="rId3"/>
          <a:srcRect/>
          <a:stretch>
            <a:fillRect/>
          </a:stretch>
        </p:blipFill>
        <p:spPr bwMode="auto">
          <a:xfrm>
            <a:off x="457200" y="2041865"/>
            <a:ext cx="8464763" cy="2872154"/>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2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1"/>
          <p:cNvSpPr>
            <a:spLocks noGrp="1"/>
          </p:cNvSpPr>
          <p:nvPr>
            <p:ph type="title"/>
          </p:nvPr>
        </p:nvSpPr>
        <p:spPr>
          <a:xfrm>
            <a:off x="457200" y="274638"/>
            <a:ext cx="8229600" cy="1143000"/>
          </a:xfrm>
        </p:spPr>
        <p:txBody>
          <a:bodyPr>
            <a:normAutofit fontScale="90000"/>
          </a:bodyPr>
          <a:lstStyle/>
          <a:p>
            <a:pPr algn="ctr"/>
            <a:r>
              <a:rPr lang="nb-NO" dirty="0" err="1" smtClean="0"/>
              <a:t>USB-kabel</a:t>
            </a:r>
            <a:r>
              <a:rPr lang="nb-NO" dirty="0" smtClean="0"/>
              <a:t> i vanntett gjennomføring</a:t>
            </a:r>
            <a:br>
              <a:rPr lang="nb-NO" dirty="0" smtClean="0"/>
            </a:br>
            <a:r>
              <a:rPr lang="nb-NO" sz="2700" dirty="0" err="1" smtClean="0"/>
              <a:t>USB-kabel</a:t>
            </a:r>
            <a:r>
              <a:rPr lang="nb-NO" sz="2700" dirty="0" smtClean="0"/>
              <a:t> gjennom kabelgjennomføring (side 19 – 22)</a:t>
            </a:r>
            <a:endParaRPr lang="nb-NO" dirty="0"/>
          </a:p>
        </p:txBody>
      </p:sp>
      <p:pic>
        <p:nvPicPr>
          <p:cNvPr id="3074" name="Picture 2"/>
          <p:cNvPicPr>
            <a:picLocks noChangeAspect="1" noChangeArrowheads="1"/>
          </p:cNvPicPr>
          <p:nvPr/>
        </p:nvPicPr>
        <p:blipFill>
          <a:blip r:embed="rId3"/>
          <a:srcRect/>
          <a:stretch>
            <a:fillRect/>
          </a:stretch>
        </p:blipFill>
        <p:spPr bwMode="auto">
          <a:xfrm>
            <a:off x="1269507" y="1501361"/>
            <a:ext cx="6747107" cy="4650864"/>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2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pPr algn="ctr"/>
            <a:r>
              <a:rPr lang="nb-NO" dirty="0" smtClean="0"/>
              <a:t>Montering av temperatursensor</a:t>
            </a:r>
            <a:br>
              <a:rPr lang="nb-NO" dirty="0" smtClean="0"/>
            </a:br>
            <a:r>
              <a:rPr lang="nb-NO" sz="2400" dirty="0" smtClean="0"/>
              <a:t>Sensoren er </a:t>
            </a:r>
            <a:r>
              <a:rPr lang="nb-NO" sz="2400" dirty="0" smtClean="0"/>
              <a:t>ferdigmontert </a:t>
            </a:r>
            <a:r>
              <a:rPr lang="nb-NO" sz="2400" dirty="0" smtClean="0"/>
              <a:t>(side 22)</a:t>
            </a:r>
            <a:endParaRPr lang="nb-NO" sz="2400" dirty="0"/>
          </a:p>
        </p:txBody>
      </p:sp>
      <p:pic>
        <p:nvPicPr>
          <p:cNvPr id="4098" name="Picture 2"/>
          <p:cNvPicPr>
            <a:picLocks noChangeAspect="1" noChangeArrowheads="1"/>
          </p:cNvPicPr>
          <p:nvPr/>
        </p:nvPicPr>
        <p:blipFill>
          <a:blip r:embed="rId3"/>
          <a:srcRect/>
          <a:stretch>
            <a:fillRect/>
          </a:stretch>
        </p:blipFill>
        <p:spPr bwMode="auto">
          <a:xfrm>
            <a:off x="344675" y="3540371"/>
            <a:ext cx="8344712" cy="2496444"/>
          </a:xfrm>
          <a:prstGeom prst="rect">
            <a:avLst/>
          </a:prstGeom>
          <a:noFill/>
          <a:ln w="9525">
            <a:noFill/>
            <a:miter lim="800000"/>
            <a:headEnd/>
            <a:tailEnd/>
          </a:ln>
          <a:effectLst/>
        </p:spPr>
      </p:pic>
      <p:pic>
        <p:nvPicPr>
          <p:cNvPr id="4099" name="Picture 3" descr="D:\Backup PC233 05.08.06\PC233\Artikler Hefter-bøker m.m\ROV\Figurer trykkammer\NTC.JPG"/>
          <p:cNvPicPr>
            <a:picLocks noChangeAspect="1" noChangeArrowheads="1"/>
          </p:cNvPicPr>
          <p:nvPr/>
        </p:nvPicPr>
        <p:blipFill>
          <a:blip r:embed="rId4"/>
          <a:srcRect/>
          <a:stretch>
            <a:fillRect/>
          </a:stretch>
        </p:blipFill>
        <p:spPr bwMode="auto">
          <a:xfrm rot="16200000">
            <a:off x="3657873" y="-492481"/>
            <a:ext cx="1864581" cy="5684820"/>
          </a:xfrm>
          <a:prstGeom prst="rect">
            <a:avLst/>
          </a:prstGeom>
          <a:noFill/>
        </p:spPr>
      </p:pic>
      <p:sp>
        <p:nvSpPr>
          <p:cNvPr id="6" name="TekstSylinder 5"/>
          <p:cNvSpPr txBox="1"/>
          <p:nvPr/>
        </p:nvSpPr>
        <p:spPr>
          <a:xfrm>
            <a:off x="1747753" y="2756798"/>
            <a:ext cx="2284856" cy="523220"/>
          </a:xfrm>
          <a:prstGeom prst="rect">
            <a:avLst/>
          </a:prstGeom>
          <a:noFill/>
        </p:spPr>
        <p:txBody>
          <a:bodyPr wrap="none" rtlCol="0">
            <a:spAutoFit/>
          </a:bodyPr>
          <a:lstStyle/>
          <a:p>
            <a:r>
              <a:rPr lang="nb-NO" sz="2800" dirty="0" err="1" smtClean="0"/>
              <a:t>NTC-motstand</a:t>
            </a:r>
            <a:endParaRPr lang="nb-NO"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20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099"/>
                                        </p:tgtEl>
                                        <p:attrNameLst>
                                          <p:attrName>style.visibility</p:attrName>
                                        </p:attrNameLst>
                                      </p:cBhvr>
                                      <p:to>
                                        <p:strVal val="visible"/>
                                      </p:to>
                                    </p:set>
                                    <p:animEffect transition="in" filter="fade">
                                      <p:cBhvr>
                                        <p:cTn id="12" dur="2000"/>
                                        <p:tgtEl>
                                          <p:spTgt spid="409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pPr algn="ctr"/>
            <a:r>
              <a:rPr lang="nb-NO" dirty="0" smtClean="0"/>
              <a:t>Montering av trykksensoren</a:t>
            </a:r>
            <a:br>
              <a:rPr lang="nb-NO" dirty="0" smtClean="0"/>
            </a:br>
            <a:r>
              <a:rPr lang="nb-NO" sz="2400" dirty="0" smtClean="0"/>
              <a:t>Denne er delvis montert (side 23 – 24)</a:t>
            </a:r>
            <a:endParaRPr lang="nb-NO" dirty="0"/>
          </a:p>
        </p:txBody>
      </p:sp>
      <p:pic>
        <p:nvPicPr>
          <p:cNvPr id="5122" name="Picture 2"/>
          <p:cNvPicPr>
            <a:picLocks noChangeAspect="1" noChangeArrowheads="1"/>
          </p:cNvPicPr>
          <p:nvPr/>
        </p:nvPicPr>
        <p:blipFill>
          <a:blip r:embed="rId3"/>
          <a:srcRect/>
          <a:stretch>
            <a:fillRect/>
          </a:stretch>
        </p:blipFill>
        <p:spPr bwMode="auto">
          <a:xfrm>
            <a:off x="217503" y="2172066"/>
            <a:ext cx="5947854" cy="2288021"/>
          </a:xfrm>
          <a:prstGeom prst="rect">
            <a:avLst/>
          </a:prstGeom>
          <a:noFill/>
          <a:ln w="9525">
            <a:noFill/>
            <a:miter lim="800000"/>
            <a:headEnd/>
            <a:tailEnd/>
          </a:ln>
          <a:effectLst/>
        </p:spPr>
      </p:pic>
      <p:pic>
        <p:nvPicPr>
          <p:cNvPr id="5123" name="Picture 3"/>
          <p:cNvPicPr>
            <a:picLocks noChangeAspect="1" noChangeArrowheads="1"/>
          </p:cNvPicPr>
          <p:nvPr/>
        </p:nvPicPr>
        <p:blipFill>
          <a:blip r:embed="rId4"/>
          <a:srcRect/>
          <a:stretch>
            <a:fillRect/>
          </a:stretch>
        </p:blipFill>
        <p:spPr bwMode="auto">
          <a:xfrm>
            <a:off x="6280771" y="2012068"/>
            <a:ext cx="2565039" cy="2368117"/>
          </a:xfrm>
          <a:prstGeom prst="rect">
            <a:avLst/>
          </a:prstGeom>
          <a:noFill/>
          <a:ln w="9525">
            <a:noFill/>
            <a:miter lim="800000"/>
            <a:headEnd/>
            <a:tailEnd/>
          </a:ln>
          <a:effectLst/>
        </p:spPr>
      </p:pic>
      <p:sp>
        <p:nvSpPr>
          <p:cNvPr id="6" name="TekstSylinder 5"/>
          <p:cNvSpPr txBox="1"/>
          <p:nvPr/>
        </p:nvSpPr>
        <p:spPr>
          <a:xfrm>
            <a:off x="2751601" y="4962617"/>
            <a:ext cx="3413756" cy="954107"/>
          </a:xfrm>
          <a:prstGeom prst="rect">
            <a:avLst/>
          </a:prstGeom>
          <a:noFill/>
        </p:spPr>
        <p:txBody>
          <a:bodyPr wrap="none" rtlCol="0">
            <a:spAutoFit/>
          </a:bodyPr>
          <a:lstStyle/>
          <a:p>
            <a:pPr algn="ctr"/>
            <a:r>
              <a:rPr lang="nb-NO" sz="2800" dirty="0" smtClean="0"/>
              <a:t>Måleområde 0 – 4 bar</a:t>
            </a:r>
            <a:br>
              <a:rPr lang="nb-NO" sz="2800" dirty="0" smtClean="0"/>
            </a:br>
            <a:r>
              <a:rPr lang="nb-NO" sz="2800" dirty="0" smtClean="0"/>
              <a:t>0 – 30 meters dyp</a:t>
            </a:r>
            <a:endParaRPr lang="nb-NO"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2000"/>
                                        <p:tgtEl>
                                          <p:spTgt spid="51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123"/>
                                        </p:tgtEl>
                                        <p:attrNameLst>
                                          <p:attrName>style.visibility</p:attrName>
                                        </p:attrNameLst>
                                      </p:cBhvr>
                                      <p:to>
                                        <p:strVal val="visible"/>
                                      </p:to>
                                    </p:set>
                                    <p:animEffect transition="in" filter="fade">
                                      <p:cBhvr>
                                        <p:cTn id="12" dur="2000"/>
                                        <p:tgtEl>
                                          <p:spTgt spid="512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srcRect/>
          <a:stretch>
            <a:fillRect/>
          </a:stretch>
        </p:blipFill>
        <p:spPr bwMode="auto">
          <a:xfrm>
            <a:off x="457200" y="1693738"/>
            <a:ext cx="5337810" cy="2244355"/>
          </a:xfrm>
          <a:prstGeom prst="rect">
            <a:avLst/>
          </a:prstGeom>
          <a:noFill/>
          <a:ln w="9525">
            <a:noFill/>
            <a:miter lim="800000"/>
            <a:headEnd/>
            <a:tailEnd/>
          </a:ln>
          <a:effectLst/>
        </p:spPr>
      </p:pic>
      <p:sp>
        <p:nvSpPr>
          <p:cNvPr id="5" name="Tittel 1"/>
          <p:cNvSpPr>
            <a:spLocks noGrp="1"/>
          </p:cNvSpPr>
          <p:nvPr>
            <p:ph type="title"/>
          </p:nvPr>
        </p:nvSpPr>
        <p:spPr>
          <a:xfrm>
            <a:off x="457200" y="274638"/>
            <a:ext cx="8229600" cy="1143000"/>
          </a:xfrm>
        </p:spPr>
        <p:txBody>
          <a:bodyPr>
            <a:normAutofit/>
          </a:bodyPr>
          <a:lstStyle/>
          <a:p>
            <a:pPr algn="ctr"/>
            <a:r>
              <a:rPr lang="nb-NO" dirty="0" smtClean="0"/>
              <a:t>Montering av trykksensoren</a:t>
            </a:r>
            <a:br>
              <a:rPr lang="nb-NO" dirty="0" smtClean="0"/>
            </a:br>
            <a:r>
              <a:rPr lang="nb-NO" sz="2400" dirty="0" smtClean="0"/>
              <a:t>Slangen må monteres(side 23 – 24)</a:t>
            </a:r>
            <a:endParaRPr lang="nb-NO" dirty="0"/>
          </a:p>
        </p:txBody>
      </p:sp>
      <p:pic>
        <p:nvPicPr>
          <p:cNvPr id="6147" name="Picture 3"/>
          <p:cNvPicPr>
            <a:picLocks noChangeAspect="1" noChangeArrowheads="1"/>
          </p:cNvPicPr>
          <p:nvPr/>
        </p:nvPicPr>
        <p:blipFill>
          <a:blip r:embed="rId4"/>
          <a:srcRect t="14965" b="7565"/>
          <a:stretch>
            <a:fillRect/>
          </a:stretch>
        </p:blipFill>
        <p:spPr bwMode="auto">
          <a:xfrm>
            <a:off x="5958536" y="1693738"/>
            <a:ext cx="2599538" cy="2204627"/>
          </a:xfrm>
          <a:prstGeom prst="rect">
            <a:avLst/>
          </a:prstGeom>
          <a:noFill/>
          <a:ln w="9525">
            <a:noFill/>
            <a:miter lim="800000"/>
            <a:headEnd/>
            <a:tailEnd/>
          </a:ln>
          <a:effectLst/>
        </p:spPr>
      </p:pic>
      <p:pic>
        <p:nvPicPr>
          <p:cNvPr id="6148" name="Picture 4"/>
          <p:cNvPicPr>
            <a:picLocks noChangeAspect="1" noChangeArrowheads="1"/>
          </p:cNvPicPr>
          <p:nvPr/>
        </p:nvPicPr>
        <p:blipFill>
          <a:blip r:embed="rId5"/>
          <a:srcRect/>
          <a:stretch>
            <a:fillRect/>
          </a:stretch>
        </p:blipFill>
        <p:spPr bwMode="auto">
          <a:xfrm>
            <a:off x="4551561" y="4072168"/>
            <a:ext cx="3047723" cy="2385966"/>
          </a:xfrm>
          <a:prstGeom prst="rect">
            <a:avLst/>
          </a:prstGeom>
          <a:noFill/>
          <a:ln w="9525">
            <a:noFill/>
            <a:miter lim="800000"/>
            <a:headEnd/>
            <a:tailEnd/>
          </a:ln>
          <a:effectLst/>
        </p:spPr>
      </p:pic>
      <p:pic>
        <p:nvPicPr>
          <p:cNvPr id="6149" name="Picture 5"/>
          <p:cNvPicPr>
            <a:picLocks noChangeAspect="1" noChangeArrowheads="1"/>
          </p:cNvPicPr>
          <p:nvPr/>
        </p:nvPicPr>
        <p:blipFill>
          <a:blip r:embed="rId6"/>
          <a:srcRect/>
          <a:stretch>
            <a:fillRect/>
          </a:stretch>
        </p:blipFill>
        <p:spPr bwMode="auto">
          <a:xfrm>
            <a:off x="1604380" y="4072168"/>
            <a:ext cx="2774687" cy="2292620"/>
          </a:xfrm>
          <a:prstGeom prst="rect">
            <a:avLst/>
          </a:prstGeom>
          <a:noFill/>
          <a:ln w="9525">
            <a:noFill/>
            <a:miter lim="800000"/>
            <a:headEnd/>
            <a:tailEnd/>
          </a:ln>
          <a:effectLst/>
        </p:spPr>
      </p:pic>
      <p:pic>
        <p:nvPicPr>
          <p:cNvPr id="9" name="Picture 5"/>
          <p:cNvPicPr>
            <a:picLocks noChangeAspect="1" noChangeArrowheads="1"/>
          </p:cNvPicPr>
          <p:nvPr/>
        </p:nvPicPr>
        <p:blipFill>
          <a:blip r:embed="rId6"/>
          <a:srcRect/>
          <a:stretch>
            <a:fillRect/>
          </a:stretch>
        </p:blipFill>
        <p:spPr bwMode="auto">
          <a:xfrm>
            <a:off x="1732859" y="1474761"/>
            <a:ext cx="5866425" cy="4847208"/>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2000"/>
                                        <p:tgtEl>
                                          <p:spTgt spid="614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147"/>
                                        </p:tgtEl>
                                        <p:attrNameLst>
                                          <p:attrName>style.visibility</p:attrName>
                                        </p:attrNameLst>
                                      </p:cBhvr>
                                      <p:to>
                                        <p:strVal val="visible"/>
                                      </p:to>
                                    </p:set>
                                    <p:animEffect transition="in" filter="fade">
                                      <p:cBhvr>
                                        <p:cTn id="12" dur="2000"/>
                                        <p:tgtEl>
                                          <p:spTgt spid="614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149"/>
                                        </p:tgtEl>
                                        <p:attrNameLst>
                                          <p:attrName>style.visibility</p:attrName>
                                        </p:attrNameLst>
                                      </p:cBhvr>
                                      <p:to>
                                        <p:strVal val="visible"/>
                                      </p:to>
                                    </p:set>
                                    <p:animEffect transition="in" filter="fade">
                                      <p:cBhvr>
                                        <p:cTn id="17" dur="2000"/>
                                        <p:tgtEl>
                                          <p:spTgt spid="614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148"/>
                                        </p:tgtEl>
                                        <p:attrNameLst>
                                          <p:attrName>style.visibility</p:attrName>
                                        </p:attrNameLst>
                                      </p:cBhvr>
                                      <p:to>
                                        <p:strVal val="visible"/>
                                      </p:to>
                                    </p:set>
                                    <p:animEffect transition="in" filter="fade">
                                      <p:cBhvr>
                                        <p:cTn id="22" dur="2000"/>
                                        <p:tgtEl>
                                          <p:spTgt spid="6148"/>
                                        </p:tgtEl>
                                      </p:cBhvr>
                                    </p:animEffect>
                                  </p:childTnLst>
                                </p:cTn>
                              </p:par>
                            </p:childTnLst>
                          </p:cTn>
                        </p:par>
                      </p:childTnLst>
                    </p:cTn>
                  </p:par>
                  <p:par>
                    <p:cTn id="23" fill="hold">
                      <p:stCondLst>
                        <p:cond delay="indefinite"/>
                      </p:stCondLst>
                      <p:childTnLst>
                        <p:par>
                          <p:cTn id="24" fill="hold">
                            <p:stCondLst>
                              <p:cond delay="0"/>
                            </p:stCondLst>
                            <p:childTnLst>
                              <p:par>
                                <p:cTn id="25" presetID="23" presetClass="entr" presetSubtype="16"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pPr algn="ctr"/>
            <a:r>
              <a:rPr lang="nb-NO" dirty="0" smtClean="0"/>
              <a:t>Montering av batteriklemmen</a:t>
            </a:r>
            <a:br>
              <a:rPr lang="nb-NO" dirty="0" smtClean="0"/>
            </a:br>
            <a:r>
              <a:rPr lang="nb-NO" sz="2400" dirty="0" smtClean="0"/>
              <a:t>Denne er montert med jumpere (side 24)</a:t>
            </a:r>
            <a:endParaRPr lang="nb-NO" sz="2400" dirty="0"/>
          </a:p>
        </p:txBody>
      </p:sp>
      <p:pic>
        <p:nvPicPr>
          <p:cNvPr id="7170" name="Picture 2"/>
          <p:cNvPicPr>
            <a:picLocks noChangeAspect="1" noChangeArrowheads="1"/>
          </p:cNvPicPr>
          <p:nvPr/>
        </p:nvPicPr>
        <p:blipFill>
          <a:blip r:embed="rId3"/>
          <a:srcRect/>
          <a:stretch>
            <a:fillRect/>
          </a:stretch>
        </p:blipFill>
        <p:spPr bwMode="auto">
          <a:xfrm>
            <a:off x="277012" y="1802167"/>
            <a:ext cx="8546751" cy="308055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dirty="0" smtClean="0"/>
              <a:t>Praktiske opplysninger</a:t>
            </a:r>
            <a:endParaRPr lang="nb-NO" dirty="0"/>
          </a:p>
        </p:txBody>
      </p:sp>
      <p:sp>
        <p:nvSpPr>
          <p:cNvPr id="3" name="Plassholder for innhold 2"/>
          <p:cNvSpPr>
            <a:spLocks noGrp="1"/>
          </p:cNvSpPr>
          <p:nvPr>
            <p:ph idx="1"/>
          </p:nvPr>
        </p:nvSpPr>
        <p:spPr/>
        <p:txBody>
          <a:bodyPr/>
          <a:lstStyle/>
          <a:p>
            <a:pPr>
              <a:buNone/>
              <a:tabLst>
                <a:tab pos="1079500" algn="l"/>
              </a:tabLst>
            </a:pPr>
            <a:r>
              <a:rPr lang="nb-NO" dirty="0" smtClean="0"/>
              <a:t>09:00	Velkommen med Hilde Ervik</a:t>
            </a:r>
          </a:p>
          <a:p>
            <a:pPr>
              <a:buNone/>
              <a:tabLst>
                <a:tab pos="1079500" algn="l"/>
              </a:tabLst>
            </a:pPr>
            <a:r>
              <a:rPr lang="nb-NO" dirty="0" smtClean="0"/>
              <a:t>09:15	Arbeid i grupper (to og to?)</a:t>
            </a:r>
          </a:p>
          <a:p>
            <a:pPr>
              <a:buNone/>
              <a:tabLst>
                <a:tab pos="1079500" algn="l"/>
              </a:tabLst>
            </a:pPr>
            <a:endParaRPr lang="nb-NO" dirty="0" smtClean="0"/>
          </a:p>
          <a:p>
            <a:pPr>
              <a:buNone/>
              <a:tabLst>
                <a:tab pos="1079500" algn="l"/>
              </a:tabLst>
            </a:pPr>
            <a:r>
              <a:rPr lang="nb-NO" dirty="0" smtClean="0"/>
              <a:t>11:30	Lunsj</a:t>
            </a:r>
          </a:p>
          <a:p>
            <a:pPr>
              <a:buNone/>
              <a:tabLst>
                <a:tab pos="1079500" algn="l"/>
              </a:tabLst>
            </a:pPr>
            <a:r>
              <a:rPr lang="nb-NO" dirty="0" smtClean="0"/>
              <a:t>12:00	 Arbeid grupper</a:t>
            </a:r>
          </a:p>
          <a:p>
            <a:pPr>
              <a:buNone/>
              <a:tabLst>
                <a:tab pos="1079500" algn="l"/>
              </a:tabLst>
            </a:pPr>
            <a:endParaRPr lang="nb-NO" dirty="0" smtClean="0"/>
          </a:p>
          <a:p>
            <a:pPr>
              <a:buNone/>
              <a:tabLst>
                <a:tab pos="1079500" algn="l"/>
              </a:tabLst>
            </a:pPr>
            <a:r>
              <a:rPr lang="nb-NO" dirty="0" smtClean="0"/>
              <a:t>15:00	Avslutter og rydder opp</a:t>
            </a:r>
          </a:p>
          <a:p>
            <a:pPr>
              <a:buNone/>
              <a:tabLst>
                <a:tab pos="1079500" algn="l"/>
              </a:tabLst>
            </a:pPr>
            <a:r>
              <a:rPr lang="nb-NO" dirty="0" smtClean="0"/>
              <a:t>15:15	</a:t>
            </a:r>
            <a:r>
              <a:rPr lang="nb-NO" dirty="0" smtClean="0"/>
              <a:t>Drar </a:t>
            </a:r>
            <a:r>
              <a:rPr lang="nb-NO" dirty="0" smtClean="0"/>
              <a:t>samlet ned til Pir 2</a:t>
            </a:r>
          </a:p>
          <a:p>
            <a:pPr>
              <a:buNone/>
              <a:tabLst>
                <a:tab pos="1079500" algn="l"/>
              </a:tabLst>
            </a:pPr>
            <a:r>
              <a:rPr lang="nb-NO" dirty="0" smtClean="0"/>
              <a:t>16:00	</a:t>
            </a:r>
            <a:r>
              <a:rPr lang="nb-NO" dirty="0" smtClean="0"/>
              <a:t>Avreise </a:t>
            </a:r>
            <a:r>
              <a:rPr lang="nb-NO" dirty="0" smtClean="0"/>
              <a:t>med Gunnerus til Mausund</a:t>
            </a:r>
          </a:p>
          <a:p>
            <a:pPr>
              <a:buNone/>
              <a:tabLst>
                <a:tab pos="1079500" algn="l"/>
              </a:tabLst>
            </a:pPr>
            <a:r>
              <a:rPr lang="nb-NO" dirty="0" smtClean="0"/>
              <a:t>20:00?	Ankomst</a:t>
            </a: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dirty="0" smtClean="0"/>
              <a:t>Ulike løsninger for trykkmåling</a:t>
            </a:r>
            <a:endParaRPr lang="nb-NO" dirty="0"/>
          </a:p>
        </p:txBody>
      </p:sp>
      <p:pic>
        <p:nvPicPr>
          <p:cNvPr id="9218" name="Picture 2"/>
          <p:cNvPicPr>
            <a:picLocks noChangeAspect="1" noChangeArrowheads="1"/>
          </p:cNvPicPr>
          <p:nvPr/>
        </p:nvPicPr>
        <p:blipFill>
          <a:blip r:embed="rId3"/>
          <a:srcRect/>
          <a:stretch>
            <a:fillRect/>
          </a:stretch>
        </p:blipFill>
        <p:spPr bwMode="auto">
          <a:xfrm>
            <a:off x="1104159" y="1177940"/>
            <a:ext cx="3867335" cy="4935627"/>
          </a:xfrm>
          <a:prstGeom prst="rect">
            <a:avLst/>
          </a:prstGeom>
          <a:noFill/>
          <a:ln w="9525">
            <a:noFill/>
            <a:miter lim="800000"/>
            <a:headEnd/>
            <a:tailEnd/>
          </a:ln>
          <a:effectLst/>
        </p:spPr>
      </p:pic>
      <p:pic>
        <p:nvPicPr>
          <p:cNvPr id="9219" name="Picture 3"/>
          <p:cNvPicPr>
            <a:picLocks noChangeAspect="1" noChangeArrowheads="1"/>
          </p:cNvPicPr>
          <p:nvPr/>
        </p:nvPicPr>
        <p:blipFill>
          <a:blip r:embed="rId4"/>
          <a:srcRect/>
          <a:stretch>
            <a:fillRect/>
          </a:stretch>
        </p:blipFill>
        <p:spPr bwMode="auto">
          <a:xfrm>
            <a:off x="5628441" y="1177940"/>
            <a:ext cx="2596853" cy="4389918"/>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fade">
                                      <p:cBhvr>
                                        <p:cTn id="7" dur="2000"/>
                                        <p:tgtEl>
                                          <p:spTgt spid="92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219"/>
                                        </p:tgtEl>
                                        <p:attrNameLst>
                                          <p:attrName>style.visibility</p:attrName>
                                        </p:attrNameLst>
                                      </p:cBhvr>
                                      <p:to>
                                        <p:strVal val="visible"/>
                                      </p:to>
                                    </p:set>
                                    <p:animEffect transition="in" filter="fade">
                                      <p:cBhvr>
                                        <p:cTn id="12" dur="2000"/>
                                        <p:tgtEl>
                                          <p:spTgt spid="92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0" y="0"/>
            <a:ext cx="9241436" cy="6858000"/>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nb-NO"/>
          </a:p>
        </p:txBody>
      </p:sp>
      <p:sp>
        <p:nvSpPr>
          <p:cNvPr id="2" name="Tittel 1"/>
          <p:cNvSpPr>
            <a:spLocks noGrp="1"/>
          </p:cNvSpPr>
          <p:nvPr>
            <p:ph type="title"/>
          </p:nvPr>
        </p:nvSpPr>
        <p:spPr>
          <a:xfrm>
            <a:off x="457200" y="2417164"/>
            <a:ext cx="8229600" cy="1659536"/>
          </a:xfrm>
        </p:spPr>
        <p:txBody>
          <a:bodyPr>
            <a:normAutofit/>
          </a:bodyPr>
          <a:lstStyle/>
          <a:p>
            <a:pPr algn="ctr"/>
            <a:r>
              <a:rPr lang="nb-NO" dirty="0" smtClean="0"/>
              <a:t>Gjør klar sensorene</a:t>
            </a:r>
            <a:br>
              <a:rPr lang="nb-NO" dirty="0" smtClean="0"/>
            </a:br>
            <a:r>
              <a:rPr lang="nb-NO" sz="2000" dirty="0" smtClean="0"/>
              <a:t>Finn fram sensorene</a:t>
            </a:r>
            <a:br>
              <a:rPr lang="nb-NO" sz="2000" dirty="0" smtClean="0"/>
            </a:br>
            <a:r>
              <a:rPr lang="nb-NO" sz="2000" dirty="0" smtClean="0"/>
              <a:t>Monter kort slange på trykksensoren</a:t>
            </a:r>
            <a:endParaRPr lang="nb-NO"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0" y="0"/>
            <a:ext cx="9241436" cy="68580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nb-NO"/>
          </a:p>
        </p:txBody>
      </p:sp>
      <p:sp>
        <p:nvSpPr>
          <p:cNvPr id="2" name="Tittel 1"/>
          <p:cNvSpPr>
            <a:spLocks noGrp="1"/>
          </p:cNvSpPr>
          <p:nvPr>
            <p:ph type="title"/>
          </p:nvPr>
        </p:nvSpPr>
        <p:spPr>
          <a:xfrm>
            <a:off x="457200" y="2417164"/>
            <a:ext cx="8229600" cy="1487774"/>
          </a:xfrm>
        </p:spPr>
        <p:txBody>
          <a:bodyPr>
            <a:normAutofit/>
          </a:bodyPr>
          <a:lstStyle/>
          <a:p>
            <a:pPr algn="ctr"/>
            <a:r>
              <a:rPr lang="nb-NO" dirty="0" smtClean="0"/>
              <a:t>Bygging av vanntett beholder</a:t>
            </a:r>
            <a:endParaRPr lang="nb-NO"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dirty="0" smtClean="0"/>
              <a:t>Bruk av sylteagurkglass</a:t>
            </a:r>
            <a:endParaRPr lang="nb-NO" dirty="0"/>
          </a:p>
        </p:txBody>
      </p:sp>
      <p:sp>
        <p:nvSpPr>
          <p:cNvPr id="3" name="Plassholder for innhold 2"/>
          <p:cNvSpPr>
            <a:spLocks noGrp="1"/>
          </p:cNvSpPr>
          <p:nvPr>
            <p:ph idx="1"/>
          </p:nvPr>
        </p:nvSpPr>
        <p:spPr>
          <a:xfrm>
            <a:off x="457200" y="4838330"/>
            <a:ext cx="8229600" cy="1287833"/>
          </a:xfrm>
        </p:spPr>
        <p:txBody>
          <a:bodyPr>
            <a:normAutofit lnSpcReduction="10000"/>
          </a:bodyPr>
          <a:lstStyle/>
          <a:p>
            <a:r>
              <a:rPr lang="nb-NO" dirty="0" smtClean="0"/>
              <a:t>Passe stort, tilstrekkelig stor åpning i toppen</a:t>
            </a:r>
          </a:p>
          <a:p>
            <a:r>
              <a:rPr lang="nb-NO" dirty="0" smtClean="0"/>
              <a:t>Tilgjengelig og billig</a:t>
            </a:r>
          </a:p>
          <a:p>
            <a:r>
              <a:rPr lang="nb-NO" dirty="0" smtClean="0"/>
              <a:t>Tilstrekkelig vanntett</a:t>
            </a:r>
            <a:endParaRPr lang="nb-NO" dirty="0"/>
          </a:p>
        </p:txBody>
      </p:sp>
      <p:pic>
        <p:nvPicPr>
          <p:cNvPr id="10242" name="Picture 2" descr="D:\Backup PC233 05.08.06\PC233\Artikler Hefter-bøker m.m\ROV\Figurer trykkammer\Sylteagurk.jpg"/>
          <p:cNvPicPr>
            <a:picLocks noChangeAspect="1" noChangeArrowheads="1"/>
          </p:cNvPicPr>
          <p:nvPr/>
        </p:nvPicPr>
        <p:blipFill>
          <a:blip r:embed="rId3"/>
          <a:srcRect/>
          <a:stretch>
            <a:fillRect/>
          </a:stretch>
        </p:blipFill>
        <p:spPr bwMode="auto">
          <a:xfrm>
            <a:off x="2982897" y="1242874"/>
            <a:ext cx="3595456" cy="359545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fade">
                                      <p:cBhvr>
                                        <p:cTn id="7" dur="2000"/>
                                        <p:tgtEl>
                                          <p:spTgt spid="10242"/>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2000"/>
                                        <p:tgtEl>
                                          <p:spTgt spid="3">
                                            <p:txEl>
                                              <p:pRg st="0" end="0"/>
                                            </p:txEl>
                                          </p:spTgt>
                                        </p:tgtEl>
                                      </p:cBhvr>
                                    </p:animEffect>
                                  </p:childTnLst>
                                </p:cTn>
                              </p:par>
                            </p:childTnLst>
                          </p:cTn>
                        </p:par>
                        <p:par>
                          <p:cTn id="12" fill="hold">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2000"/>
                                        <p:tgtEl>
                                          <p:spTgt spid="3">
                                            <p:txEl>
                                              <p:pRg st="1" end="1"/>
                                            </p:txEl>
                                          </p:spTgt>
                                        </p:tgtEl>
                                      </p:cBhvr>
                                    </p:animEffect>
                                  </p:childTnLst>
                                </p:cTn>
                              </p:par>
                            </p:childTnLst>
                          </p:cTn>
                        </p:par>
                        <p:par>
                          <p:cTn id="16" fill="hold">
                            <p:stCondLst>
                              <p:cond delay="6000"/>
                            </p:stCondLst>
                            <p:childTnLst>
                              <p:par>
                                <p:cTn id="17" presetID="10" presetClass="entr" presetSubtype="0"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dirty="0" smtClean="0"/>
              <a:t>Hva skal gjennom lokket?</a:t>
            </a:r>
            <a:endParaRPr lang="nb-NO" dirty="0"/>
          </a:p>
        </p:txBody>
      </p:sp>
      <p:sp>
        <p:nvSpPr>
          <p:cNvPr id="3" name="Plassholder for innhold 2"/>
          <p:cNvSpPr>
            <a:spLocks noGrp="1"/>
          </p:cNvSpPr>
          <p:nvPr>
            <p:ph idx="1"/>
          </p:nvPr>
        </p:nvSpPr>
        <p:spPr>
          <a:xfrm>
            <a:off x="457200" y="1600200"/>
            <a:ext cx="8429348" cy="4525963"/>
          </a:xfrm>
        </p:spPr>
        <p:txBody>
          <a:bodyPr/>
          <a:lstStyle/>
          <a:p>
            <a:r>
              <a:rPr lang="nb-NO" dirty="0" err="1" smtClean="0"/>
              <a:t>USB-kabel</a:t>
            </a:r>
            <a:r>
              <a:rPr lang="nb-NO" dirty="0" smtClean="0"/>
              <a:t> for å kommunisere med elektronikken i glasset</a:t>
            </a:r>
          </a:p>
          <a:p>
            <a:r>
              <a:rPr lang="nb-NO" dirty="0" smtClean="0"/>
              <a:t>Sensorer:</a:t>
            </a:r>
          </a:p>
          <a:p>
            <a:pPr lvl="1"/>
            <a:r>
              <a:rPr lang="nb-NO" dirty="0" smtClean="0"/>
              <a:t>Trykksensor (5 mm slange)</a:t>
            </a:r>
          </a:p>
          <a:p>
            <a:pPr lvl="1"/>
            <a:r>
              <a:rPr lang="nb-NO" dirty="0" smtClean="0"/>
              <a:t>Temperatursensor (samme hull som trykksensor)</a:t>
            </a:r>
          </a:p>
          <a:p>
            <a:r>
              <a:rPr lang="nb-NO" dirty="0" smtClean="0"/>
              <a:t>Ev. en sensor </a:t>
            </a:r>
            <a:r>
              <a:rPr lang="nb-NO" dirty="0" smtClean="0"/>
              <a:t>for måling av saltholdighet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2000"/>
                                        <p:tgtEl>
                                          <p:spTgt spid="3">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20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pPr algn="ctr"/>
            <a:r>
              <a:rPr lang="nb-NO" dirty="0" smtClean="0"/>
              <a:t>Lokket</a:t>
            </a:r>
            <a:br>
              <a:rPr lang="nb-NO" dirty="0" smtClean="0"/>
            </a:br>
            <a:r>
              <a:rPr lang="nb-NO" sz="2400" dirty="0" smtClean="0"/>
              <a:t>Alle gjennomføringer av kabler må skje gjennom lokket</a:t>
            </a:r>
            <a:endParaRPr lang="nb-NO" dirty="0"/>
          </a:p>
        </p:txBody>
      </p:sp>
      <p:sp>
        <p:nvSpPr>
          <p:cNvPr id="3" name="Plassholder for innhold 2"/>
          <p:cNvSpPr>
            <a:spLocks noGrp="1"/>
          </p:cNvSpPr>
          <p:nvPr>
            <p:ph idx="1"/>
          </p:nvPr>
        </p:nvSpPr>
        <p:spPr>
          <a:xfrm>
            <a:off x="457200" y="4882718"/>
            <a:ext cx="8229600" cy="1509204"/>
          </a:xfrm>
        </p:spPr>
        <p:txBody>
          <a:bodyPr/>
          <a:lstStyle/>
          <a:p>
            <a:r>
              <a:rPr lang="nb-NO" dirty="0" smtClean="0"/>
              <a:t>Vanntette gjennomføringer gjøres med kabelgjennomføringer (kabelforskruinger)</a:t>
            </a:r>
          </a:p>
          <a:p>
            <a:r>
              <a:rPr lang="nb-NO" dirty="0" smtClean="0"/>
              <a:t>Hullene bores opp og tilpasses med fil</a:t>
            </a:r>
            <a:endParaRPr lang="nb-NO" dirty="0"/>
          </a:p>
        </p:txBody>
      </p:sp>
      <p:pic>
        <p:nvPicPr>
          <p:cNvPr id="11266" name="Picture 2"/>
          <p:cNvPicPr>
            <a:picLocks noChangeAspect="1" noChangeArrowheads="1"/>
          </p:cNvPicPr>
          <p:nvPr/>
        </p:nvPicPr>
        <p:blipFill>
          <a:blip r:embed="rId2"/>
          <a:srcRect/>
          <a:stretch>
            <a:fillRect/>
          </a:stretch>
        </p:blipFill>
        <p:spPr bwMode="auto">
          <a:xfrm>
            <a:off x="5714999" y="1417637"/>
            <a:ext cx="3083809" cy="3340793"/>
          </a:xfrm>
          <a:prstGeom prst="rect">
            <a:avLst/>
          </a:prstGeom>
          <a:noFill/>
          <a:ln w="9525">
            <a:noFill/>
            <a:miter lim="800000"/>
            <a:headEnd/>
            <a:tailEnd/>
          </a:ln>
          <a:effectLst/>
        </p:spPr>
      </p:pic>
      <p:pic>
        <p:nvPicPr>
          <p:cNvPr id="11267" name="Picture 3" descr="D:\Backup PC233 05.08.06\PC233\Artikler Hefter-bøker m.m\ROV\Figurer trykkammer\CIMG0126.JPG"/>
          <p:cNvPicPr>
            <a:picLocks noChangeAspect="1" noChangeArrowheads="1"/>
          </p:cNvPicPr>
          <p:nvPr/>
        </p:nvPicPr>
        <p:blipFill>
          <a:blip r:embed="rId3">
            <a:lum bright="20000" contrast="20000"/>
          </a:blip>
          <a:srcRect l="18735" t="8757" r="20510" b="14366"/>
          <a:stretch>
            <a:fillRect/>
          </a:stretch>
        </p:blipFill>
        <p:spPr bwMode="auto">
          <a:xfrm>
            <a:off x="457200" y="1612947"/>
            <a:ext cx="2854171" cy="2708668"/>
          </a:xfrm>
          <a:prstGeom prst="rect">
            <a:avLst/>
          </a:prstGeom>
          <a:noFill/>
        </p:spPr>
      </p:pic>
      <p:pic>
        <p:nvPicPr>
          <p:cNvPr id="11268" name="Picture 4" descr="D:\Backup PC233 05.08.06\PC233\Artikler Hefter-bøker m.m\ROV\Figurer trykkammer\CIMG0128.JPG"/>
          <p:cNvPicPr>
            <a:picLocks noChangeAspect="1" noChangeArrowheads="1"/>
          </p:cNvPicPr>
          <p:nvPr/>
        </p:nvPicPr>
        <p:blipFill>
          <a:blip r:embed="rId4"/>
          <a:srcRect l="31497" t="9634" r="28241" b="9795"/>
          <a:stretch>
            <a:fillRect/>
          </a:stretch>
        </p:blipFill>
        <p:spPr bwMode="auto">
          <a:xfrm>
            <a:off x="3737498" y="1612947"/>
            <a:ext cx="1839220" cy="276095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267"/>
                                        </p:tgtEl>
                                        <p:attrNameLst>
                                          <p:attrName>style.visibility</p:attrName>
                                        </p:attrNameLst>
                                      </p:cBhvr>
                                      <p:to>
                                        <p:strVal val="visible"/>
                                      </p:to>
                                    </p:set>
                                    <p:animEffect transition="in" filter="fade">
                                      <p:cBhvr>
                                        <p:cTn id="7" dur="2000"/>
                                        <p:tgtEl>
                                          <p:spTgt spid="1126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268"/>
                                        </p:tgtEl>
                                        <p:attrNameLst>
                                          <p:attrName>style.visibility</p:attrName>
                                        </p:attrNameLst>
                                      </p:cBhvr>
                                      <p:to>
                                        <p:strVal val="visible"/>
                                      </p:to>
                                    </p:set>
                                    <p:animEffect transition="in" filter="fade">
                                      <p:cBhvr>
                                        <p:cTn id="12" dur="2000"/>
                                        <p:tgtEl>
                                          <p:spTgt spid="11268"/>
                                        </p:tgtEl>
                                      </p:cBhvr>
                                    </p:animEffect>
                                  </p:childTnLst>
                                </p:cTn>
                              </p:par>
                            </p:childTnLst>
                          </p:cTn>
                        </p:par>
                        <p:par>
                          <p:cTn id="13" fill="hold">
                            <p:stCondLst>
                              <p:cond delay="2000"/>
                            </p:stCondLst>
                            <p:childTnLst>
                              <p:par>
                                <p:cTn id="14" presetID="10" presetClass="entr" presetSubtype="0" fill="hold" nodeType="after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fade">
                                      <p:cBhvr>
                                        <p:cTn id="16" dur="2000"/>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1266"/>
                                        </p:tgtEl>
                                        <p:attrNameLst>
                                          <p:attrName>style.visibility</p:attrName>
                                        </p:attrNameLst>
                                      </p:cBhvr>
                                      <p:to>
                                        <p:strVal val="visible"/>
                                      </p:to>
                                    </p:set>
                                    <p:animEffect transition="in" filter="fade">
                                      <p:cBhvr>
                                        <p:cTn id="21" dur="2000"/>
                                        <p:tgtEl>
                                          <p:spTgt spid="11266"/>
                                        </p:tgtEl>
                                      </p:cBhvr>
                                    </p:animEffect>
                                  </p:childTnLst>
                                </p:cTn>
                              </p:par>
                            </p:childTnLst>
                          </p:cTn>
                        </p:par>
                        <p:par>
                          <p:cTn id="22" fill="hold">
                            <p:stCondLst>
                              <p:cond delay="2000"/>
                            </p:stCondLst>
                            <p:childTnLst>
                              <p:par>
                                <p:cTn id="23" presetID="10" presetClass="entr" presetSubtype="0" fill="hold" nodeType="after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fade">
                                      <p:cBhvr>
                                        <p:cTn id="25"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dirty="0" smtClean="0"/>
              <a:t>Pakninger</a:t>
            </a:r>
            <a:endParaRPr lang="nb-NO" dirty="0"/>
          </a:p>
        </p:txBody>
      </p:sp>
      <p:sp>
        <p:nvSpPr>
          <p:cNvPr id="3" name="Plassholder for innhold 2"/>
          <p:cNvSpPr>
            <a:spLocks noGrp="1"/>
          </p:cNvSpPr>
          <p:nvPr>
            <p:ph idx="1"/>
          </p:nvPr>
        </p:nvSpPr>
        <p:spPr>
          <a:xfrm>
            <a:off x="457200" y="4873841"/>
            <a:ext cx="8229600" cy="1553591"/>
          </a:xfrm>
        </p:spPr>
        <p:txBody>
          <a:bodyPr>
            <a:normAutofit fontScale="92500" lnSpcReduction="10000"/>
          </a:bodyPr>
          <a:lstStyle/>
          <a:p>
            <a:r>
              <a:rPr lang="nb-NO" dirty="0" smtClean="0"/>
              <a:t>For å gjøre glasset tett trengs pakninger (10 og 14 mm)</a:t>
            </a:r>
          </a:p>
          <a:p>
            <a:r>
              <a:rPr lang="nb-NO" dirty="0" smtClean="0"/>
              <a:t>For kabelgjennomføringene</a:t>
            </a:r>
          </a:p>
          <a:p>
            <a:r>
              <a:rPr lang="nb-NO" dirty="0" smtClean="0"/>
              <a:t>For lokket</a:t>
            </a:r>
          </a:p>
          <a:p>
            <a:r>
              <a:rPr lang="nb-NO" dirty="0" smtClean="0"/>
              <a:t>Bruker fett for å gjøre pakningen tett</a:t>
            </a:r>
            <a:endParaRPr lang="nb-NO" dirty="0"/>
          </a:p>
        </p:txBody>
      </p:sp>
      <p:pic>
        <p:nvPicPr>
          <p:cNvPr id="12290" name="Picture 2" descr="D:\Backup PC233 05.08.06\PC233\Artikler Hefter-bøker m.m\ROV\Figurer trykkammer\CIMG0130.JPG"/>
          <p:cNvPicPr>
            <a:picLocks noChangeAspect="1" noChangeArrowheads="1"/>
          </p:cNvPicPr>
          <p:nvPr/>
        </p:nvPicPr>
        <p:blipFill>
          <a:blip r:embed="rId3"/>
          <a:srcRect l="33616" t="30294" r="32115" b="30021"/>
          <a:stretch>
            <a:fillRect/>
          </a:stretch>
        </p:blipFill>
        <p:spPr bwMode="auto">
          <a:xfrm>
            <a:off x="457200" y="1433624"/>
            <a:ext cx="3830715" cy="3327075"/>
          </a:xfrm>
          <a:prstGeom prst="rect">
            <a:avLst/>
          </a:prstGeom>
          <a:noFill/>
        </p:spPr>
      </p:pic>
      <p:pic>
        <p:nvPicPr>
          <p:cNvPr id="12291" name="Picture 3" descr="D:\Backup PC233 05.08.06\PC233\Artikler Hefter-bøker m.m\ROV\Figurer trykkammer\CIMG0129.JPG"/>
          <p:cNvPicPr>
            <a:picLocks noChangeAspect="1" noChangeArrowheads="1"/>
          </p:cNvPicPr>
          <p:nvPr/>
        </p:nvPicPr>
        <p:blipFill>
          <a:blip r:embed="rId4"/>
          <a:srcRect l="21602" t="15185" r="24606" b="16732"/>
          <a:stretch>
            <a:fillRect/>
          </a:stretch>
        </p:blipFill>
        <p:spPr bwMode="auto">
          <a:xfrm>
            <a:off x="4962618" y="1417638"/>
            <a:ext cx="3497802" cy="3320248"/>
          </a:xfrm>
          <a:prstGeom prst="rect">
            <a:avLst/>
          </a:prstGeom>
          <a:noFill/>
        </p:spPr>
      </p:pic>
      <p:pic>
        <p:nvPicPr>
          <p:cNvPr id="12293" name="Picture 5" descr="Bilderesultat for litiumfett">
            <a:hlinkClick r:id="rId5"/>
          </p:cNvPr>
          <p:cNvPicPr>
            <a:picLocks noChangeAspect="1" noChangeArrowheads="1"/>
          </p:cNvPicPr>
          <p:nvPr/>
        </p:nvPicPr>
        <p:blipFill>
          <a:blip r:embed="rId6"/>
          <a:srcRect/>
          <a:stretch>
            <a:fillRect/>
          </a:stretch>
        </p:blipFill>
        <p:spPr bwMode="auto">
          <a:xfrm>
            <a:off x="2521258" y="1417638"/>
            <a:ext cx="3284738" cy="3284739"/>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fade">
                                      <p:cBhvr>
                                        <p:cTn id="7" dur="2000"/>
                                        <p:tgtEl>
                                          <p:spTgt spid="12290"/>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2000"/>
                                        <p:tgtEl>
                                          <p:spTgt spid="3">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2000"/>
                                        <p:tgtEl>
                                          <p:spTgt spid="3">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2291"/>
                                        </p:tgtEl>
                                        <p:attrNameLst>
                                          <p:attrName>style.visibility</p:attrName>
                                        </p:attrNameLst>
                                      </p:cBhvr>
                                      <p:to>
                                        <p:strVal val="visible"/>
                                      </p:to>
                                    </p:set>
                                    <p:animEffect transition="in" filter="fade">
                                      <p:cBhvr>
                                        <p:cTn id="18" dur="2000"/>
                                        <p:tgtEl>
                                          <p:spTgt spid="12291"/>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20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3" presetClass="entr" presetSubtype="16" fill="hold" nodeType="clickEffect">
                                  <p:stCondLst>
                                    <p:cond delay="0"/>
                                  </p:stCondLst>
                                  <p:childTnLst>
                                    <p:set>
                                      <p:cBhvr>
                                        <p:cTn id="25" dur="1" fill="hold">
                                          <p:stCondLst>
                                            <p:cond delay="0"/>
                                          </p:stCondLst>
                                        </p:cTn>
                                        <p:tgtEl>
                                          <p:spTgt spid="12293"/>
                                        </p:tgtEl>
                                        <p:attrNameLst>
                                          <p:attrName>style.visibility</p:attrName>
                                        </p:attrNameLst>
                                      </p:cBhvr>
                                      <p:to>
                                        <p:strVal val="visible"/>
                                      </p:to>
                                    </p:set>
                                    <p:anim calcmode="lin" valueType="num">
                                      <p:cBhvr>
                                        <p:cTn id="26" dur="500" fill="hold"/>
                                        <p:tgtEl>
                                          <p:spTgt spid="12293"/>
                                        </p:tgtEl>
                                        <p:attrNameLst>
                                          <p:attrName>ppt_w</p:attrName>
                                        </p:attrNameLst>
                                      </p:cBhvr>
                                      <p:tavLst>
                                        <p:tav tm="0">
                                          <p:val>
                                            <p:fltVal val="0"/>
                                          </p:val>
                                        </p:tav>
                                        <p:tav tm="100000">
                                          <p:val>
                                            <p:strVal val="#ppt_w"/>
                                          </p:val>
                                        </p:tav>
                                      </p:tavLst>
                                    </p:anim>
                                    <p:anim calcmode="lin" valueType="num">
                                      <p:cBhvr>
                                        <p:cTn id="27" dur="500" fill="hold"/>
                                        <p:tgtEl>
                                          <p:spTgt spid="12293"/>
                                        </p:tgtEl>
                                        <p:attrNameLst>
                                          <p:attrName>ppt_h</p:attrName>
                                        </p:attrNameLst>
                                      </p:cBhvr>
                                      <p:tavLst>
                                        <p:tav tm="0">
                                          <p:val>
                                            <p:fltVal val="0"/>
                                          </p:val>
                                        </p:tav>
                                        <p:tav tm="100000">
                                          <p:val>
                                            <p:strVal val="#ppt_h"/>
                                          </p:val>
                                        </p:tav>
                                      </p:tavLst>
                                    </p:anim>
                                  </p:childTnLst>
                                </p:cTn>
                              </p:par>
                              <p:par>
                                <p:cTn id="28" presetID="10" presetClass="entr" presetSubtype="0" fill="hold" nodeType="with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Effect transition="in" filter="fade">
                                      <p:cBhvr>
                                        <p:cTn id="30"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dirty="0" smtClean="0"/>
              <a:t>Pakning av en sykkelslange</a:t>
            </a:r>
            <a:endParaRPr lang="nb-NO" dirty="0"/>
          </a:p>
        </p:txBody>
      </p:sp>
      <p:sp>
        <p:nvSpPr>
          <p:cNvPr id="3" name="Plassholder for innhold 2"/>
          <p:cNvSpPr>
            <a:spLocks noGrp="1"/>
          </p:cNvSpPr>
          <p:nvPr>
            <p:ph idx="1"/>
          </p:nvPr>
        </p:nvSpPr>
        <p:spPr>
          <a:xfrm>
            <a:off x="221942" y="4563122"/>
            <a:ext cx="8464858" cy="1793290"/>
          </a:xfrm>
        </p:spPr>
        <p:txBody>
          <a:bodyPr>
            <a:normAutofit/>
          </a:bodyPr>
          <a:lstStyle/>
          <a:p>
            <a:r>
              <a:rPr lang="nb-NO" dirty="0" smtClean="0"/>
              <a:t>Klipp slangen opp på langs og klipp av et passende stykke</a:t>
            </a:r>
          </a:p>
          <a:p>
            <a:r>
              <a:rPr lang="nb-NO" dirty="0" smtClean="0"/>
              <a:t>Spenn det opp på en finerplate med stiftmaskin</a:t>
            </a:r>
          </a:p>
          <a:p>
            <a:r>
              <a:rPr lang="nb-NO" dirty="0" smtClean="0"/>
              <a:t>Tegn omrisset av pakning</a:t>
            </a:r>
          </a:p>
          <a:p>
            <a:r>
              <a:rPr lang="nb-NO" dirty="0" smtClean="0"/>
              <a:t>Skjær eller klipp ut pakningene (ev. laserkutt) </a:t>
            </a:r>
            <a:endParaRPr lang="nb-NO" dirty="0"/>
          </a:p>
        </p:txBody>
      </p:sp>
      <p:pic>
        <p:nvPicPr>
          <p:cNvPr id="53250" name="Picture 2"/>
          <p:cNvPicPr>
            <a:picLocks noChangeAspect="1" noChangeArrowheads="1"/>
          </p:cNvPicPr>
          <p:nvPr/>
        </p:nvPicPr>
        <p:blipFill>
          <a:blip r:embed="rId2"/>
          <a:srcRect/>
          <a:stretch>
            <a:fillRect/>
          </a:stretch>
        </p:blipFill>
        <p:spPr bwMode="auto">
          <a:xfrm>
            <a:off x="348293" y="1535838"/>
            <a:ext cx="8682842" cy="271832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3"/>
          <a:srcRect/>
          <a:stretch>
            <a:fillRect/>
          </a:stretch>
        </p:blipFill>
        <p:spPr bwMode="auto">
          <a:xfrm>
            <a:off x="4755743" y="1044762"/>
            <a:ext cx="3931057" cy="3786625"/>
          </a:xfrm>
          <a:prstGeom prst="rect">
            <a:avLst/>
          </a:prstGeom>
          <a:noFill/>
          <a:ln w="9525">
            <a:noFill/>
            <a:miter lim="800000"/>
            <a:headEnd/>
            <a:tailEnd/>
          </a:ln>
          <a:effectLst/>
        </p:spPr>
      </p:pic>
      <p:pic>
        <p:nvPicPr>
          <p:cNvPr id="6" name="Picture 2"/>
          <p:cNvPicPr>
            <a:picLocks noChangeAspect="1" noChangeArrowheads="1"/>
          </p:cNvPicPr>
          <p:nvPr/>
        </p:nvPicPr>
        <p:blipFill>
          <a:blip r:embed="rId4"/>
          <a:srcRect r="50601"/>
          <a:stretch>
            <a:fillRect/>
          </a:stretch>
        </p:blipFill>
        <p:spPr bwMode="auto">
          <a:xfrm>
            <a:off x="600793" y="1044762"/>
            <a:ext cx="3891308" cy="3786625"/>
          </a:xfrm>
          <a:prstGeom prst="rect">
            <a:avLst/>
          </a:prstGeom>
          <a:noFill/>
          <a:ln w="9525">
            <a:noFill/>
            <a:miter lim="800000"/>
            <a:headEnd/>
            <a:tailEnd/>
          </a:ln>
          <a:effectLst/>
        </p:spPr>
      </p:pic>
      <p:sp>
        <p:nvSpPr>
          <p:cNvPr id="8" name="Tittel 1"/>
          <p:cNvSpPr>
            <a:spLocks noGrp="1"/>
          </p:cNvSpPr>
          <p:nvPr>
            <p:ph type="title"/>
          </p:nvPr>
        </p:nvSpPr>
        <p:spPr>
          <a:xfrm>
            <a:off x="457200" y="79322"/>
            <a:ext cx="8229600" cy="1143000"/>
          </a:xfrm>
        </p:spPr>
        <p:txBody>
          <a:bodyPr/>
          <a:lstStyle/>
          <a:p>
            <a:pPr algn="ctr"/>
            <a:r>
              <a:rPr lang="nb-NO" dirty="0" smtClean="0"/>
              <a:t>Monter kabelgjennomføringer</a:t>
            </a:r>
            <a:endParaRPr lang="nb-NO" dirty="0"/>
          </a:p>
        </p:txBody>
      </p:sp>
      <p:sp>
        <p:nvSpPr>
          <p:cNvPr id="9" name="Plassholder for innhold 2"/>
          <p:cNvSpPr txBox="1">
            <a:spLocks/>
          </p:cNvSpPr>
          <p:nvPr/>
        </p:nvSpPr>
        <p:spPr>
          <a:xfrm>
            <a:off x="204186" y="5051394"/>
            <a:ext cx="8833282" cy="1393794"/>
          </a:xfrm>
          <a:prstGeom prst="rect">
            <a:avLst/>
          </a:prstGeom>
        </p:spPr>
        <p:txBody>
          <a:bodyPr vert="horz" lIns="91440" tIns="45720" rIns="91440" bIns="45720" rtlCol="0">
            <a:normAutofit/>
          </a:body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nb-NO" sz="2400" b="0" i="0" u="none" strike="noStrike" kern="1200" cap="none" spc="0" normalizeH="0" baseline="0" noProof="0" dirty="0" smtClean="0">
                <a:ln>
                  <a:noFill/>
                </a:ln>
                <a:solidFill>
                  <a:schemeClr val="tx1"/>
                </a:solidFill>
                <a:effectLst/>
                <a:uLnTx/>
                <a:uFillTx/>
                <a:latin typeface="Arial"/>
                <a:ea typeface="+mn-ea"/>
                <a:cs typeface="Arial"/>
              </a:rPr>
              <a:t>Legg pakningen på utsiden av lokket med litt fett</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nb-NO" sz="2400" b="0" i="0" u="none" strike="noStrike" kern="1200" cap="none" spc="0" normalizeH="0" baseline="0" noProof="0" dirty="0" smtClean="0">
                <a:ln>
                  <a:noFill/>
                </a:ln>
                <a:solidFill>
                  <a:schemeClr val="tx1"/>
                </a:solidFill>
                <a:effectLst/>
                <a:uLnTx/>
                <a:uFillTx/>
                <a:latin typeface="Arial"/>
                <a:ea typeface="+mn-ea"/>
                <a:cs typeface="Arial"/>
              </a:rPr>
              <a:t>Skru til mutteren passe mye, sjekk at pakningen ikke tyter ut</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nb-NO" sz="2400" dirty="0" smtClean="0">
                <a:latin typeface="Arial"/>
                <a:cs typeface="Arial"/>
              </a:rPr>
              <a:t>Bruk blindplugg i hull som ikke skal brukes</a:t>
            </a:r>
            <a:endParaRPr kumimoji="0" lang="nb-NO" sz="2400" b="0" i="0" u="none" strike="noStrike" kern="1200" cap="none" spc="0" normalizeH="0" baseline="0" noProof="0" dirty="0" smtClean="0">
              <a:ln>
                <a:noFill/>
              </a:ln>
              <a:solidFill>
                <a:schemeClr val="tx1"/>
              </a:solidFill>
              <a:effectLst/>
              <a:uLnTx/>
              <a:uFillTx/>
              <a:latin typeface="Arial"/>
              <a:ea typeface="+mn-ea"/>
              <a:cs typeface="Arial"/>
            </a:endParaRPr>
          </a:p>
        </p:txBody>
      </p:sp>
      <p:pic>
        <p:nvPicPr>
          <p:cNvPr id="55299" name="Picture 3" descr="D:\Backup PC233 05.08.06\PC233\Artikler Hefter-bøker m.m\ROV\Figurer trykkammer\CIMG0133.JPG"/>
          <p:cNvPicPr>
            <a:picLocks noChangeAspect="1" noChangeArrowheads="1"/>
          </p:cNvPicPr>
          <p:nvPr/>
        </p:nvPicPr>
        <p:blipFill>
          <a:blip r:embed="rId5"/>
          <a:srcRect l="20646" t="14639" r="23232" b="12545"/>
          <a:stretch>
            <a:fillRect/>
          </a:stretch>
        </p:blipFill>
        <p:spPr bwMode="auto">
          <a:xfrm>
            <a:off x="600793" y="1044761"/>
            <a:ext cx="3891308" cy="378662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9">
                                            <p:txEl>
                                              <p:pRg st="0" end="0"/>
                                            </p:txEl>
                                          </p:spTgt>
                                        </p:tgtEl>
                                        <p:attrNameLst>
                                          <p:attrName>style.visibility</p:attrName>
                                        </p:attrNameLst>
                                      </p:cBhvr>
                                      <p:to>
                                        <p:strVal val="visible"/>
                                      </p:to>
                                    </p:set>
                                    <p:animEffect transition="in" filter="fade">
                                      <p:cBhvr>
                                        <p:cTn id="10" dur="2000"/>
                                        <p:tgtEl>
                                          <p:spTgt spid="9">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animEffect transition="in" filter="fade">
                                      <p:cBhvr>
                                        <p:cTn id="13" dur="2000"/>
                                        <p:tgtEl>
                                          <p:spTgt spid="9">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20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nodeType="clickEffect">
                                  <p:stCondLst>
                                    <p:cond delay="0"/>
                                  </p:stCondLst>
                                  <p:childTnLst>
                                    <p:set>
                                      <p:cBhvr>
                                        <p:cTn id="22" dur="1" fill="hold">
                                          <p:stCondLst>
                                            <p:cond delay="0"/>
                                          </p:stCondLst>
                                        </p:cTn>
                                        <p:tgtEl>
                                          <p:spTgt spid="55299"/>
                                        </p:tgtEl>
                                        <p:attrNameLst>
                                          <p:attrName>style.visibility</p:attrName>
                                        </p:attrNameLst>
                                      </p:cBhvr>
                                      <p:to>
                                        <p:strVal val="visible"/>
                                      </p:to>
                                    </p:set>
                                    <p:anim calcmode="lin" valueType="num">
                                      <p:cBhvr>
                                        <p:cTn id="23" dur="500" fill="hold"/>
                                        <p:tgtEl>
                                          <p:spTgt spid="55299"/>
                                        </p:tgtEl>
                                        <p:attrNameLst>
                                          <p:attrName>ppt_w</p:attrName>
                                        </p:attrNameLst>
                                      </p:cBhvr>
                                      <p:tavLst>
                                        <p:tav tm="0">
                                          <p:val>
                                            <p:fltVal val="0"/>
                                          </p:val>
                                        </p:tav>
                                        <p:tav tm="100000">
                                          <p:val>
                                            <p:strVal val="#ppt_w"/>
                                          </p:val>
                                        </p:tav>
                                      </p:tavLst>
                                    </p:anim>
                                    <p:anim calcmode="lin" valueType="num">
                                      <p:cBhvr>
                                        <p:cTn id="24" dur="500" fill="hold"/>
                                        <p:tgtEl>
                                          <p:spTgt spid="55299"/>
                                        </p:tgtEl>
                                        <p:attrNameLst>
                                          <p:attrName>ppt_h</p:attrName>
                                        </p:attrNameLst>
                                      </p:cBhvr>
                                      <p:tavLst>
                                        <p:tav tm="0">
                                          <p:val>
                                            <p:fltVal val="0"/>
                                          </p:val>
                                        </p:tav>
                                        <p:tav tm="100000">
                                          <p:val>
                                            <p:strVal val="#ppt_h"/>
                                          </p:val>
                                        </p:tav>
                                      </p:tavLst>
                                    </p:anim>
                                  </p:childTnLst>
                                </p:cTn>
                              </p:par>
                              <p:par>
                                <p:cTn id="25" presetID="10" presetClass="entr" presetSubtype="0" fill="hold" nodeType="withEffect">
                                  <p:stCondLst>
                                    <p:cond delay="0"/>
                                  </p:stCondLst>
                                  <p:childTnLst>
                                    <p:set>
                                      <p:cBhvr>
                                        <p:cTn id="26" dur="1" fill="hold">
                                          <p:stCondLst>
                                            <p:cond delay="0"/>
                                          </p:stCondLst>
                                        </p:cTn>
                                        <p:tgtEl>
                                          <p:spTgt spid="9">
                                            <p:txEl>
                                              <p:pRg st="2" end="2"/>
                                            </p:txEl>
                                          </p:spTgt>
                                        </p:tgtEl>
                                        <p:attrNameLst>
                                          <p:attrName>style.visibility</p:attrName>
                                        </p:attrNameLst>
                                      </p:cBhvr>
                                      <p:to>
                                        <p:strVal val="visible"/>
                                      </p:to>
                                    </p:set>
                                    <p:animEffect transition="in" filter="fade">
                                      <p:cBhvr>
                                        <p:cTn id="27" dur="20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3"/>
          <a:srcRect r="50601"/>
          <a:stretch>
            <a:fillRect/>
          </a:stretch>
        </p:blipFill>
        <p:spPr bwMode="auto">
          <a:xfrm>
            <a:off x="600793" y="1142420"/>
            <a:ext cx="3891308" cy="3786625"/>
          </a:xfrm>
          <a:prstGeom prst="rect">
            <a:avLst/>
          </a:prstGeom>
          <a:noFill/>
          <a:ln w="9525">
            <a:noFill/>
            <a:miter lim="800000"/>
            <a:headEnd/>
            <a:tailEnd/>
          </a:ln>
          <a:effectLst/>
        </p:spPr>
      </p:pic>
      <p:pic>
        <p:nvPicPr>
          <p:cNvPr id="6" name="Picture 2"/>
          <p:cNvPicPr>
            <a:picLocks noChangeAspect="1" noChangeArrowheads="1"/>
          </p:cNvPicPr>
          <p:nvPr/>
        </p:nvPicPr>
        <p:blipFill>
          <a:blip r:embed="rId4"/>
          <a:srcRect t="15079" r="22621"/>
          <a:stretch>
            <a:fillRect/>
          </a:stretch>
        </p:blipFill>
        <p:spPr bwMode="auto">
          <a:xfrm>
            <a:off x="4945324" y="1142420"/>
            <a:ext cx="3741476" cy="3786625"/>
          </a:xfrm>
          <a:prstGeom prst="rect">
            <a:avLst/>
          </a:prstGeom>
          <a:noFill/>
          <a:ln w="9525">
            <a:noFill/>
            <a:miter lim="800000"/>
            <a:headEnd/>
            <a:tailEnd/>
          </a:ln>
          <a:effectLst/>
        </p:spPr>
      </p:pic>
      <p:sp>
        <p:nvSpPr>
          <p:cNvPr id="7" name="Tittel 1"/>
          <p:cNvSpPr txBox="1">
            <a:spLocks/>
          </p:cNvSpPr>
          <p:nvPr/>
        </p:nvSpPr>
        <p:spPr>
          <a:xfrm>
            <a:off x="457200" y="0"/>
            <a:ext cx="8229600" cy="1143000"/>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nb-NO" sz="3600" b="1" i="0" u="none" strike="noStrike" kern="1200" cap="none" spc="0" normalizeH="0" baseline="0" noProof="0" dirty="0" smtClean="0">
                <a:ln>
                  <a:noFill/>
                </a:ln>
                <a:solidFill>
                  <a:schemeClr val="tx1"/>
                </a:solidFill>
                <a:effectLst/>
                <a:uLnTx/>
                <a:uFillTx/>
                <a:latin typeface="Arial"/>
                <a:ea typeface="+mj-ea"/>
                <a:cs typeface="Arial"/>
              </a:rPr>
              <a:t>Trykk- og tempertursensor</a:t>
            </a:r>
            <a:endParaRPr kumimoji="0" lang="nb-NO" sz="3600" b="1" i="0" u="none" strike="noStrike" kern="1200" cap="none" spc="0" normalizeH="0" baseline="0" noProof="0" dirty="0">
              <a:ln>
                <a:noFill/>
              </a:ln>
              <a:solidFill>
                <a:schemeClr val="tx1"/>
              </a:solidFill>
              <a:effectLst/>
              <a:uLnTx/>
              <a:uFillTx/>
              <a:latin typeface="Arial"/>
              <a:ea typeface="+mj-ea"/>
              <a:cs typeface="Arial"/>
            </a:endParaRPr>
          </a:p>
        </p:txBody>
      </p:sp>
      <p:sp>
        <p:nvSpPr>
          <p:cNvPr id="10" name="Plassholder for innhold 2"/>
          <p:cNvSpPr>
            <a:spLocks noGrp="1"/>
          </p:cNvSpPr>
          <p:nvPr>
            <p:ph idx="1"/>
          </p:nvPr>
        </p:nvSpPr>
        <p:spPr>
          <a:xfrm>
            <a:off x="457200" y="5051398"/>
            <a:ext cx="8229600" cy="1172423"/>
          </a:xfrm>
        </p:spPr>
        <p:txBody>
          <a:bodyPr/>
          <a:lstStyle/>
          <a:p>
            <a:r>
              <a:rPr lang="nb-NO" dirty="0" smtClean="0"/>
              <a:t>Trykk og tempertursensoren gå gjennom samme kabelgjennomføring</a:t>
            </a:r>
            <a:endParaRPr lang="nb-NO" dirty="0"/>
          </a:p>
        </p:txBody>
      </p:sp>
      <p:sp>
        <p:nvSpPr>
          <p:cNvPr id="11" name="TekstSylinder 10"/>
          <p:cNvSpPr txBox="1"/>
          <p:nvPr/>
        </p:nvSpPr>
        <p:spPr>
          <a:xfrm>
            <a:off x="4935989" y="1890947"/>
            <a:ext cx="1010213" cy="830997"/>
          </a:xfrm>
          <a:prstGeom prst="rect">
            <a:avLst/>
          </a:prstGeom>
          <a:noFill/>
        </p:spPr>
        <p:txBody>
          <a:bodyPr wrap="none" rtlCol="0">
            <a:spAutoFit/>
          </a:bodyPr>
          <a:lstStyle/>
          <a:p>
            <a:r>
              <a:rPr lang="nb-NO" sz="2400" dirty="0" smtClean="0"/>
              <a:t>Trykk-</a:t>
            </a:r>
          </a:p>
          <a:p>
            <a:r>
              <a:rPr lang="nb-NO" sz="2400" dirty="0" smtClean="0"/>
              <a:t>sensor</a:t>
            </a:r>
            <a:endParaRPr lang="nb-NO"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4274"/>
                                        </p:tgtEl>
                                        <p:attrNameLst>
                                          <p:attrName>style.visibility</p:attrName>
                                        </p:attrNameLst>
                                      </p:cBhvr>
                                      <p:to>
                                        <p:strVal val="visible"/>
                                      </p:to>
                                    </p:set>
                                    <p:animEffect transition="in" filter="fade">
                                      <p:cBhvr>
                                        <p:cTn id="7" dur="2000"/>
                                        <p:tgtEl>
                                          <p:spTgt spid="5427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xEl>
                                              <p:pRg st="0" end="0"/>
                                            </p:txEl>
                                          </p:spTgt>
                                        </p:tgtEl>
                                        <p:attrNameLst>
                                          <p:attrName>style.visibility</p:attrName>
                                        </p:attrNameLst>
                                      </p:cBhvr>
                                      <p:to>
                                        <p:strVal val="visible"/>
                                      </p:to>
                                    </p:set>
                                    <p:animEffect transition="in" filter="fade">
                                      <p:cBhvr>
                                        <p:cTn id="10" dur="2000"/>
                                        <p:tgtEl>
                                          <p:spTgt spid="10">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20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457200" y="274638"/>
            <a:ext cx="8229600" cy="759683"/>
          </a:xfrm>
        </p:spPr>
        <p:txBody>
          <a:bodyPr/>
          <a:lstStyle/>
          <a:p>
            <a:pPr algn="ctr"/>
            <a:r>
              <a:rPr lang="nb-NO" dirty="0" smtClean="0"/>
              <a:t>Faglig plan for dagen</a:t>
            </a:r>
            <a:endParaRPr lang="nb-NO" dirty="0"/>
          </a:p>
        </p:txBody>
      </p:sp>
      <p:sp>
        <p:nvSpPr>
          <p:cNvPr id="3" name="Plassholder for innhold 2"/>
          <p:cNvSpPr>
            <a:spLocks noGrp="1"/>
          </p:cNvSpPr>
          <p:nvPr>
            <p:ph idx="1"/>
          </p:nvPr>
        </p:nvSpPr>
        <p:spPr>
          <a:xfrm>
            <a:off x="352269" y="1146748"/>
            <a:ext cx="8334531" cy="5179101"/>
          </a:xfrm>
        </p:spPr>
        <p:txBody>
          <a:bodyPr>
            <a:normAutofit lnSpcReduction="10000"/>
          </a:bodyPr>
          <a:lstStyle/>
          <a:p>
            <a:r>
              <a:rPr lang="nb-NO" dirty="0" smtClean="0"/>
              <a:t>Introduksjon til bygging av målesonde</a:t>
            </a:r>
          </a:p>
          <a:p>
            <a:r>
              <a:rPr lang="nb-NO" dirty="0" smtClean="0"/>
              <a:t>Montering av trykk- og temperatursensor</a:t>
            </a:r>
          </a:p>
          <a:p>
            <a:r>
              <a:rPr lang="nb-NO" dirty="0" smtClean="0"/>
              <a:t>Bygging av vanntett beholder</a:t>
            </a:r>
          </a:p>
          <a:p>
            <a:r>
              <a:rPr lang="nb-NO" dirty="0" smtClean="0"/>
              <a:t>Testing for lekkasje</a:t>
            </a:r>
          </a:p>
          <a:p>
            <a:r>
              <a:rPr lang="nb-NO" dirty="0" smtClean="0"/>
              <a:t>Bygging av elektronikk</a:t>
            </a:r>
          </a:p>
          <a:p>
            <a:r>
              <a:rPr lang="nb-NO" dirty="0" smtClean="0"/>
              <a:t>installasjon av programmet, </a:t>
            </a:r>
            <a:r>
              <a:rPr lang="nb-NO" dirty="0" smtClean="0"/>
              <a:t>testing </a:t>
            </a:r>
            <a:r>
              <a:rPr lang="nb-NO" dirty="0" smtClean="0"/>
              <a:t>av elektronikk</a:t>
            </a:r>
          </a:p>
          <a:p>
            <a:r>
              <a:rPr lang="nb-NO" dirty="0" smtClean="0"/>
              <a:t>Gjennomgang av testprogram</a:t>
            </a:r>
          </a:p>
          <a:p>
            <a:r>
              <a:rPr lang="nb-NO" dirty="0" smtClean="0"/>
              <a:t>Kalibrering av trykk- og </a:t>
            </a:r>
            <a:r>
              <a:rPr lang="nb-NO" dirty="0" smtClean="0"/>
              <a:t>temperatursensor</a:t>
            </a:r>
          </a:p>
          <a:p>
            <a:r>
              <a:rPr lang="nb-NO" dirty="0" smtClean="0"/>
              <a:t>Gjennomføring av måleserie på lab.</a:t>
            </a:r>
            <a:endParaRPr lang="nb-NO" dirty="0" smtClean="0"/>
          </a:p>
          <a:p>
            <a:r>
              <a:rPr lang="nb-NO" dirty="0" smtClean="0"/>
              <a:t>Måling av saltholdighet (om bord)</a:t>
            </a:r>
          </a:p>
          <a:p>
            <a:r>
              <a:rPr lang="nb-NO" dirty="0" smtClean="0"/>
              <a:t>Plan for målinger på feltet (om bord)</a:t>
            </a:r>
          </a:p>
          <a:p>
            <a:r>
              <a:rPr lang="nb-NO" dirty="0" smtClean="0"/>
              <a:t>Arbeidskrav – Rapport og refleksjonsdokument (om bord)</a:t>
            </a:r>
          </a:p>
          <a:p>
            <a:endParaRPr lang="nb-NO"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9" end="9"/>
                                            </p:txEl>
                                          </p:spTgt>
                                        </p:tgtEl>
                                        <p:attrNameLst>
                                          <p:attrName>style.visibility</p:attrName>
                                        </p:attrNameLst>
                                      </p:cBhvr>
                                      <p:to>
                                        <p:strVal val="visible"/>
                                      </p:to>
                                    </p:set>
                                    <p:animEffect transition="in" filter="fade">
                                      <p:cBhvr>
                                        <p:cTn id="7" dur="2000"/>
                                        <p:tgtEl>
                                          <p:spTgt spid="3">
                                            <p:txEl>
                                              <p:pRg st="9" end="9"/>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0" end="10"/>
                                            </p:txEl>
                                          </p:spTgt>
                                        </p:tgtEl>
                                        <p:attrNameLst>
                                          <p:attrName>style.visibility</p:attrName>
                                        </p:attrNameLst>
                                      </p:cBhvr>
                                      <p:to>
                                        <p:strVal val="visible"/>
                                      </p:to>
                                    </p:set>
                                    <p:animEffect transition="in" filter="fade">
                                      <p:cBhvr>
                                        <p:cTn id="10" dur="2000"/>
                                        <p:tgtEl>
                                          <p:spTgt spid="3">
                                            <p:txEl>
                                              <p:pRg st="10" end="1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11" end="11"/>
                                            </p:txEl>
                                          </p:spTgt>
                                        </p:tgtEl>
                                        <p:attrNameLst>
                                          <p:attrName>style.visibility</p:attrName>
                                        </p:attrNameLst>
                                      </p:cBhvr>
                                      <p:to>
                                        <p:strVal val="visible"/>
                                      </p:to>
                                    </p:set>
                                    <p:animEffect transition="in" filter="fade">
                                      <p:cBhvr>
                                        <p:cTn id="13" dur="20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dirty="0" smtClean="0"/>
              <a:t>Montering av feste for line og søkke</a:t>
            </a:r>
            <a:endParaRPr lang="nb-NO" dirty="0"/>
          </a:p>
        </p:txBody>
      </p:sp>
      <p:sp>
        <p:nvSpPr>
          <p:cNvPr id="3" name="Plassholder for innhold 2"/>
          <p:cNvSpPr>
            <a:spLocks noGrp="1"/>
          </p:cNvSpPr>
          <p:nvPr>
            <p:ph idx="1"/>
          </p:nvPr>
        </p:nvSpPr>
        <p:spPr>
          <a:xfrm>
            <a:off x="457200" y="4980374"/>
            <a:ext cx="8369300" cy="1293426"/>
          </a:xfrm>
        </p:spPr>
        <p:txBody>
          <a:bodyPr>
            <a:normAutofit fontScale="85000" lnSpcReduction="20000"/>
          </a:bodyPr>
          <a:lstStyle/>
          <a:p>
            <a:pPr>
              <a:lnSpc>
                <a:spcPct val="120000"/>
              </a:lnSpc>
            </a:pPr>
            <a:r>
              <a:rPr lang="nb-NO" dirty="0" smtClean="0"/>
              <a:t>Når man skal senke målesonden i vann må man ha noe å festlina til på oversiden av glasset</a:t>
            </a:r>
          </a:p>
          <a:p>
            <a:r>
              <a:rPr lang="nb-NO" dirty="0" smtClean="0"/>
              <a:t>Bruk den korteste metalltråden og lag en løkke i hver ende og en på midten</a:t>
            </a:r>
            <a:endParaRPr lang="nb-NO" dirty="0"/>
          </a:p>
        </p:txBody>
      </p:sp>
      <p:pic>
        <p:nvPicPr>
          <p:cNvPr id="56322" name="Picture 2"/>
          <p:cNvPicPr>
            <a:picLocks noChangeAspect="1" noChangeArrowheads="1"/>
          </p:cNvPicPr>
          <p:nvPr/>
        </p:nvPicPr>
        <p:blipFill>
          <a:blip r:embed="rId3"/>
          <a:srcRect r="51205"/>
          <a:stretch>
            <a:fillRect/>
          </a:stretch>
        </p:blipFill>
        <p:spPr bwMode="auto">
          <a:xfrm>
            <a:off x="4362619" y="1257840"/>
            <a:ext cx="3591772" cy="3441700"/>
          </a:xfrm>
          <a:prstGeom prst="rect">
            <a:avLst/>
          </a:prstGeom>
          <a:noFill/>
          <a:ln w="9525">
            <a:noFill/>
            <a:miter lim="800000"/>
            <a:headEnd/>
            <a:tailEnd/>
          </a:ln>
          <a:effectLst/>
        </p:spPr>
      </p:pic>
      <p:pic>
        <p:nvPicPr>
          <p:cNvPr id="56323" name="Picture 3"/>
          <p:cNvPicPr>
            <a:picLocks noChangeAspect="1" noChangeArrowheads="1"/>
          </p:cNvPicPr>
          <p:nvPr/>
        </p:nvPicPr>
        <p:blipFill>
          <a:blip r:embed="rId4"/>
          <a:srcRect/>
          <a:stretch>
            <a:fillRect/>
          </a:stretch>
        </p:blipFill>
        <p:spPr bwMode="auto">
          <a:xfrm>
            <a:off x="1110820" y="1847650"/>
            <a:ext cx="2475760" cy="244137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457200" y="70444"/>
            <a:ext cx="4611950" cy="1305588"/>
          </a:xfrm>
        </p:spPr>
        <p:txBody>
          <a:bodyPr/>
          <a:lstStyle/>
          <a:p>
            <a:pPr algn="ctr"/>
            <a:r>
              <a:rPr lang="nb-NO" dirty="0" smtClean="0"/>
              <a:t>Montering av feste for søkke</a:t>
            </a:r>
            <a:endParaRPr lang="nb-NO" dirty="0"/>
          </a:p>
        </p:txBody>
      </p:sp>
      <p:sp>
        <p:nvSpPr>
          <p:cNvPr id="3" name="Plassholder for innhold 2"/>
          <p:cNvSpPr>
            <a:spLocks noGrp="1"/>
          </p:cNvSpPr>
          <p:nvPr>
            <p:ph idx="1"/>
          </p:nvPr>
        </p:nvSpPr>
        <p:spPr>
          <a:xfrm>
            <a:off x="168676" y="5255581"/>
            <a:ext cx="6897949" cy="1127464"/>
          </a:xfrm>
        </p:spPr>
        <p:txBody>
          <a:bodyPr>
            <a:normAutofit fontScale="92500" lnSpcReduction="10000"/>
          </a:bodyPr>
          <a:lstStyle/>
          <a:p>
            <a:pPr>
              <a:lnSpc>
                <a:spcPct val="110000"/>
              </a:lnSpc>
            </a:pPr>
            <a:r>
              <a:rPr lang="nb-NO" dirty="0" smtClean="0"/>
              <a:t>Tilsvarende lages en bøyle med løkker med den lengste ståltråden. Pass på at løkka nederst er stor nok for karabinkroken. </a:t>
            </a:r>
            <a:endParaRPr lang="nb-NO" dirty="0"/>
          </a:p>
        </p:txBody>
      </p:sp>
      <p:pic>
        <p:nvPicPr>
          <p:cNvPr id="4" name="Picture 3"/>
          <p:cNvPicPr>
            <a:picLocks noChangeAspect="1" noChangeArrowheads="1"/>
          </p:cNvPicPr>
          <p:nvPr/>
        </p:nvPicPr>
        <p:blipFill>
          <a:blip r:embed="rId2"/>
          <a:srcRect/>
          <a:stretch>
            <a:fillRect/>
          </a:stretch>
        </p:blipFill>
        <p:spPr bwMode="auto">
          <a:xfrm flipV="1">
            <a:off x="672628" y="1944210"/>
            <a:ext cx="2064222" cy="2805344"/>
          </a:xfrm>
          <a:prstGeom prst="rect">
            <a:avLst/>
          </a:prstGeom>
          <a:noFill/>
          <a:ln w="9525">
            <a:noFill/>
            <a:miter lim="800000"/>
            <a:headEnd/>
            <a:tailEnd/>
          </a:ln>
          <a:effectLst/>
        </p:spPr>
      </p:pic>
      <p:pic>
        <p:nvPicPr>
          <p:cNvPr id="57348" name="Picture 4"/>
          <p:cNvPicPr>
            <a:picLocks noChangeAspect="1" noChangeArrowheads="1"/>
          </p:cNvPicPr>
          <p:nvPr/>
        </p:nvPicPr>
        <p:blipFill>
          <a:blip r:embed="rId3"/>
          <a:srcRect r="466"/>
          <a:stretch>
            <a:fillRect/>
          </a:stretch>
        </p:blipFill>
        <p:spPr bwMode="auto">
          <a:xfrm>
            <a:off x="2927593" y="1913993"/>
            <a:ext cx="3981207" cy="2835561"/>
          </a:xfrm>
          <a:prstGeom prst="rect">
            <a:avLst/>
          </a:prstGeom>
          <a:noFill/>
          <a:ln w="9525">
            <a:noFill/>
            <a:miter lim="800000"/>
            <a:headEnd/>
            <a:tailEnd/>
          </a:ln>
          <a:effectLst/>
        </p:spPr>
      </p:pic>
      <p:pic>
        <p:nvPicPr>
          <p:cNvPr id="57349" name="Picture 5" descr="D:\Backup PC233 05.08.06\PC233\Artikler Hefter-bøker m.m\ROV\Figurer trykkammer\CIMG0131.JPG"/>
          <p:cNvPicPr>
            <a:picLocks noChangeAspect="1" noChangeArrowheads="1"/>
          </p:cNvPicPr>
          <p:nvPr/>
        </p:nvPicPr>
        <p:blipFill>
          <a:blip r:embed="rId4"/>
          <a:srcRect l="7676" t="27746" r="11635" b="38759"/>
          <a:stretch>
            <a:fillRect/>
          </a:stretch>
        </p:blipFill>
        <p:spPr bwMode="auto">
          <a:xfrm rot="16200000">
            <a:off x="5260019" y="2329902"/>
            <a:ext cx="5246703" cy="1633491"/>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2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7348"/>
                                        </p:tgtEl>
                                        <p:attrNameLst>
                                          <p:attrName>style.visibility</p:attrName>
                                        </p:attrNameLst>
                                      </p:cBhvr>
                                      <p:to>
                                        <p:strVal val="visible"/>
                                      </p:to>
                                    </p:set>
                                    <p:animEffect transition="in" filter="fade">
                                      <p:cBhvr>
                                        <p:cTn id="15" dur="2000"/>
                                        <p:tgtEl>
                                          <p:spTgt spid="5734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7349"/>
                                        </p:tgtEl>
                                        <p:attrNameLst>
                                          <p:attrName>style.visibility</p:attrName>
                                        </p:attrNameLst>
                                      </p:cBhvr>
                                      <p:to>
                                        <p:strVal val="visible"/>
                                      </p:to>
                                    </p:set>
                                    <p:animEffect transition="in" filter="fade">
                                      <p:cBhvr>
                                        <p:cTn id="20" dur="2000"/>
                                        <p:tgtEl>
                                          <p:spTgt spid="573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3963879" y="70444"/>
            <a:ext cx="4611950" cy="1305588"/>
          </a:xfrm>
        </p:spPr>
        <p:txBody>
          <a:bodyPr/>
          <a:lstStyle/>
          <a:p>
            <a:pPr algn="ctr"/>
            <a:r>
              <a:rPr lang="nb-NO" dirty="0" smtClean="0"/>
              <a:t>Montering av feste for line og søkke</a:t>
            </a:r>
            <a:endParaRPr lang="nb-NO" dirty="0"/>
          </a:p>
        </p:txBody>
      </p:sp>
      <p:sp>
        <p:nvSpPr>
          <p:cNvPr id="3" name="Plassholder for innhold 2"/>
          <p:cNvSpPr>
            <a:spLocks noGrp="1"/>
          </p:cNvSpPr>
          <p:nvPr>
            <p:ph idx="1"/>
          </p:nvPr>
        </p:nvSpPr>
        <p:spPr>
          <a:xfrm>
            <a:off x="3533312" y="4420508"/>
            <a:ext cx="5335479" cy="2193355"/>
          </a:xfrm>
        </p:spPr>
        <p:txBody>
          <a:bodyPr>
            <a:normAutofit/>
          </a:bodyPr>
          <a:lstStyle/>
          <a:p>
            <a:r>
              <a:rPr lang="nb-NO" dirty="0" smtClean="0"/>
              <a:t>Fest bøylene med en lang strips rundt ”halsen” til glasset.</a:t>
            </a:r>
          </a:p>
          <a:p>
            <a:r>
              <a:rPr lang="nb-NO" dirty="0" smtClean="0"/>
              <a:t>Legg en lang strips rundt ”magen” på glasset som holder stumpen av plastslangen. Ikke stram for hardt.</a:t>
            </a:r>
            <a:endParaRPr lang="nb-NO" dirty="0"/>
          </a:p>
        </p:txBody>
      </p:sp>
      <p:pic>
        <p:nvPicPr>
          <p:cNvPr id="57347" name="Picture 3" descr="D:\Backup PC233 05.08.06\PC233\Artikler Hefter-bøker m.m\ROV\Figurer trykkammer\CIMG0049.JPG"/>
          <p:cNvPicPr>
            <a:picLocks noChangeAspect="1" noChangeArrowheads="1"/>
          </p:cNvPicPr>
          <p:nvPr/>
        </p:nvPicPr>
        <p:blipFill>
          <a:blip r:embed="rId3"/>
          <a:srcRect l="4945" t="25197" r="4536" b="12910"/>
          <a:stretch>
            <a:fillRect/>
          </a:stretch>
        </p:blipFill>
        <p:spPr bwMode="auto">
          <a:xfrm rot="5400000">
            <a:off x="-1118586" y="1708381"/>
            <a:ext cx="5885895" cy="3018408"/>
          </a:xfrm>
          <a:prstGeom prst="rect">
            <a:avLst/>
          </a:prstGeom>
          <a:noFill/>
        </p:spPr>
      </p:pic>
      <p:pic>
        <p:nvPicPr>
          <p:cNvPr id="6" name="Picture 3" descr="D:\Backup PC233 05.08.06\PC233\Artikler Hefter-bøker m.m\ROV\Figurer trykkammer\CIMG0049.JPG"/>
          <p:cNvPicPr>
            <a:picLocks noChangeAspect="1" noChangeArrowheads="1"/>
          </p:cNvPicPr>
          <p:nvPr/>
        </p:nvPicPr>
        <p:blipFill>
          <a:blip r:embed="rId3"/>
          <a:srcRect l="55037" t="38061" r="16019" b="12910"/>
          <a:stretch>
            <a:fillRect/>
          </a:stretch>
        </p:blipFill>
        <p:spPr bwMode="auto">
          <a:xfrm rot="5400000">
            <a:off x="4808500" y="849064"/>
            <a:ext cx="3029240" cy="384847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7347"/>
                                        </p:tgtEl>
                                        <p:attrNameLst>
                                          <p:attrName>style.visibility</p:attrName>
                                        </p:attrNameLst>
                                      </p:cBhvr>
                                      <p:to>
                                        <p:strVal val="visible"/>
                                      </p:to>
                                    </p:set>
                                    <p:animEffect transition="in" filter="fade">
                                      <p:cBhvr>
                                        <p:cTn id="7" dur="2000"/>
                                        <p:tgtEl>
                                          <p:spTgt spid="57347"/>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2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20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0" y="0"/>
            <a:ext cx="9241436" cy="6858000"/>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nb-NO"/>
          </a:p>
        </p:txBody>
      </p:sp>
      <p:sp>
        <p:nvSpPr>
          <p:cNvPr id="2" name="Tittel 1"/>
          <p:cNvSpPr>
            <a:spLocks noGrp="1"/>
          </p:cNvSpPr>
          <p:nvPr>
            <p:ph type="title"/>
          </p:nvPr>
        </p:nvSpPr>
        <p:spPr>
          <a:xfrm>
            <a:off x="457200" y="2417164"/>
            <a:ext cx="8229600" cy="1487774"/>
          </a:xfrm>
        </p:spPr>
        <p:txBody>
          <a:bodyPr>
            <a:normAutofit/>
          </a:bodyPr>
          <a:lstStyle/>
          <a:p>
            <a:pPr algn="ctr"/>
            <a:r>
              <a:rPr lang="nb-NO" dirty="0" smtClean="0"/>
              <a:t>Bygg opp beholderen</a:t>
            </a:r>
            <a:endParaRPr lang="nb-NO"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0" y="0"/>
            <a:ext cx="9241436" cy="68580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nb-NO"/>
          </a:p>
        </p:txBody>
      </p:sp>
      <p:sp>
        <p:nvSpPr>
          <p:cNvPr id="2" name="Tittel 1"/>
          <p:cNvSpPr>
            <a:spLocks noGrp="1"/>
          </p:cNvSpPr>
          <p:nvPr>
            <p:ph type="title"/>
          </p:nvPr>
        </p:nvSpPr>
        <p:spPr>
          <a:xfrm>
            <a:off x="301840" y="2417164"/>
            <a:ext cx="8939595" cy="1932894"/>
          </a:xfrm>
        </p:spPr>
        <p:txBody>
          <a:bodyPr>
            <a:normAutofit/>
          </a:bodyPr>
          <a:lstStyle/>
          <a:p>
            <a:pPr algn="ctr"/>
            <a:r>
              <a:rPr lang="nb-NO" dirty="0" smtClean="0"/>
              <a:t>Sjekk at utstyret er tett uten elektronikk</a:t>
            </a:r>
            <a:br>
              <a:rPr lang="nb-NO" dirty="0" smtClean="0"/>
            </a:br>
            <a:r>
              <a:rPr lang="nb-NO" dirty="0" smtClean="0"/>
              <a:t>Side 28 – 30 </a:t>
            </a:r>
            <a:endParaRPr lang="nb-NO"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fontScale="90000"/>
          </a:bodyPr>
          <a:lstStyle/>
          <a:p>
            <a:pPr algn="ctr"/>
            <a:r>
              <a:rPr lang="nb-NO" dirty="0" smtClean="0"/>
              <a:t>Sjekk at slangetilkoblingen til trykksensorene er tett</a:t>
            </a:r>
            <a:endParaRPr lang="nb-NO" dirty="0"/>
          </a:p>
        </p:txBody>
      </p:sp>
      <p:sp>
        <p:nvSpPr>
          <p:cNvPr id="3" name="Plassholder for innhold 2"/>
          <p:cNvSpPr>
            <a:spLocks noGrp="1"/>
          </p:cNvSpPr>
          <p:nvPr>
            <p:ph idx="1"/>
          </p:nvPr>
        </p:nvSpPr>
        <p:spPr>
          <a:xfrm>
            <a:off x="457200" y="1417638"/>
            <a:ext cx="3289177" cy="4708525"/>
          </a:xfrm>
        </p:spPr>
        <p:txBody>
          <a:bodyPr>
            <a:normAutofit/>
          </a:bodyPr>
          <a:lstStyle/>
          <a:p>
            <a:r>
              <a:rPr lang="nb-NO" dirty="0" smtClean="0"/>
              <a:t>Koble til den 10 ml sprøyta til enden av slangen til </a:t>
            </a:r>
            <a:r>
              <a:rPr lang="nb-NO" dirty="0" err="1" smtClean="0"/>
              <a:t>trykk-sensoren</a:t>
            </a:r>
            <a:r>
              <a:rPr lang="nb-NO" dirty="0" smtClean="0"/>
              <a:t>.</a:t>
            </a:r>
            <a:endParaRPr lang="nb-NO" dirty="0" smtClean="0"/>
          </a:p>
          <a:p>
            <a:r>
              <a:rPr lang="nb-NO" dirty="0" smtClean="0"/>
              <a:t>Øk trykket og kjenn etter at trykket holder seg.</a:t>
            </a:r>
          </a:p>
          <a:p>
            <a:r>
              <a:rPr lang="nb-NO" dirty="0" smtClean="0"/>
              <a:t>Gir det etter er det en lekkasje.</a:t>
            </a:r>
          </a:p>
          <a:p>
            <a:r>
              <a:rPr lang="nb-NO" dirty="0" smtClean="0"/>
              <a:t>Vi skal gjøre mer nøyaktige målinger </a:t>
            </a:r>
            <a:r>
              <a:rPr lang="nb-NO" dirty="0" smtClean="0"/>
              <a:t>senere.</a:t>
            </a:r>
            <a:endParaRPr lang="nb-NO" dirty="0"/>
          </a:p>
        </p:txBody>
      </p:sp>
      <p:pic>
        <p:nvPicPr>
          <p:cNvPr id="59394" name="Picture 2"/>
          <p:cNvPicPr>
            <a:picLocks noChangeAspect="1" noChangeArrowheads="1"/>
          </p:cNvPicPr>
          <p:nvPr/>
        </p:nvPicPr>
        <p:blipFill>
          <a:blip r:embed="rId3"/>
          <a:srcRect/>
          <a:stretch>
            <a:fillRect/>
          </a:stretch>
        </p:blipFill>
        <p:spPr bwMode="auto">
          <a:xfrm>
            <a:off x="4048218" y="1697853"/>
            <a:ext cx="3892774" cy="4703434"/>
          </a:xfrm>
          <a:prstGeom prst="rect">
            <a:avLst/>
          </a:prstGeom>
          <a:noFill/>
          <a:ln w="9525">
            <a:noFill/>
            <a:miter lim="800000"/>
            <a:headEnd/>
            <a:tailEnd/>
          </a:ln>
          <a:effectLst/>
        </p:spPr>
      </p:pic>
      <p:pic>
        <p:nvPicPr>
          <p:cNvPr id="5" name="Picture 4"/>
          <p:cNvPicPr>
            <a:picLocks noChangeAspect="1" noChangeArrowheads="1"/>
          </p:cNvPicPr>
          <p:nvPr/>
        </p:nvPicPr>
        <p:blipFill>
          <a:blip r:embed="rId4"/>
          <a:srcRect/>
          <a:stretch>
            <a:fillRect/>
          </a:stretch>
        </p:blipFill>
        <p:spPr bwMode="auto">
          <a:xfrm>
            <a:off x="3833311" y="1697853"/>
            <a:ext cx="4853489" cy="3799643"/>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9394"/>
                                        </p:tgtEl>
                                        <p:attrNameLst>
                                          <p:attrName>style.visibility</p:attrName>
                                        </p:attrNameLst>
                                      </p:cBhvr>
                                      <p:to>
                                        <p:strVal val="visible"/>
                                      </p:to>
                                    </p:set>
                                    <p:animEffect transition="in" filter="fade">
                                      <p:cBhvr>
                                        <p:cTn id="7" dur="2000"/>
                                        <p:tgtEl>
                                          <p:spTgt spid="5939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2000"/>
                                        <p:tgtEl>
                                          <p:spTgt spid="3">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2000"/>
                                        <p:tgtEl>
                                          <p:spTgt spid="3">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2000"/>
                                        <p:tgtEl>
                                          <p:spTgt spid="3">
                                            <p:txEl>
                                              <p:pRg st="2" end="2"/>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2000"/>
                                        <p:tgtEl>
                                          <p:spTgt spid="3">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2000"/>
                                        <p:tgtEl>
                                          <p:spTgt spid="59394"/>
                                        </p:tgtEl>
                                      </p:cBhvr>
                                    </p:animEffect>
                                    <p:set>
                                      <p:cBhvr>
                                        <p:cTn id="24" dur="1" fill="hold">
                                          <p:stCondLst>
                                            <p:cond delay="1999"/>
                                          </p:stCondLst>
                                        </p:cTn>
                                        <p:tgtEl>
                                          <p:spTgt spid="59394"/>
                                        </p:tgtEl>
                                        <p:attrNameLst>
                                          <p:attrName>style.visibility</p:attrName>
                                        </p:attrNameLst>
                                      </p:cBhvr>
                                      <p:to>
                                        <p:strVal val="hidden"/>
                                      </p:to>
                                    </p:set>
                                  </p:childTnLst>
                                </p:cTn>
                              </p:par>
                              <p:par>
                                <p:cTn id="25" presetID="23" presetClass="entr" presetSubtype="16"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2000" fill="hold"/>
                                        <p:tgtEl>
                                          <p:spTgt spid="5"/>
                                        </p:tgtEl>
                                        <p:attrNameLst>
                                          <p:attrName>ppt_w</p:attrName>
                                        </p:attrNameLst>
                                      </p:cBhvr>
                                      <p:tavLst>
                                        <p:tav tm="0">
                                          <p:val>
                                            <p:fltVal val="0"/>
                                          </p:val>
                                        </p:tav>
                                        <p:tav tm="100000">
                                          <p:val>
                                            <p:strVal val="#ppt_w"/>
                                          </p:val>
                                        </p:tav>
                                      </p:tavLst>
                                    </p:anim>
                                    <p:anim calcmode="lin" valueType="num">
                                      <p:cBhvr>
                                        <p:cTn id="28" dur="20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dirty="0" smtClean="0"/>
              <a:t>Sjekk om beholderen er tett</a:t>
            </a:r>
            <a:endParaRPr lang="nb-NO" dirty="0"/>
          </a:p>
        </p:txBody>
      </p:sp>
      <p:sp>
        <p:nvSpPr>
          <p:cNvPr id="3" name="Plassholder for innhold 2"/>
          <p:cNvSpPr>
            <a:spLocks noGrp="1"/>
          </p:cNvSpPr>
          <p:nvPr>
            <p:ph idx="1"/>
          </p:nvPr>
        </p:nvSpPr>
        <p:spPr>
          <a:xfrm>
            <a:off x="230819" y="1216242"/>
            <a:ext cx="4385569" cy="5279808"/>
          </a:xfrm>
        </p:spPr>
        <p:txBody>
          <a:bodyPr>
            <a:normAutofit/>
          </a:bodyPr>
          <a:lstStyle/>
          <a:p>
            <a:r>
              <a:rPr lang="nb-NO" dirty="0" smtClean="0"/>
              <a:t>Bruk en </a:t>
            </a:r>
            <a:r>
              <a:rPr lang="nb-NO" dirty="0" smtClean="0"/>
              <a:t>slange (100 </a:t>
            </a:r>
            <a:r>
              <a:rPr lang="nb-NO" dirty="0" smtClean="0"/>
              <a:t>cm) og før den inn gjennom kabelgjennomføring.</a:t>
            </a:r>
          </a:p>
          <a:p>
            <a:r>
              <a:rPr lang="nb-NO" dirty="0" smtClean="0"/>
              <a:t>Koble til en stor sprøyte </a:t>
            </a:r>
            <a:r>
              <a:rPr lang="nb-NO" dirty="0" smtClean="0"/>
              <a:t>(100 ml) og </a:t>
            </a:r>
            <a:r>
              <a:rPr lang="nb-NO" dirty="0" smtClean="0"/>
              <a:t>øk trykket ved å </a:t>
            </a:r>
            <a:r>
              <a:rPr lang="nb-NO" dirty="0" smtClean="0"/>
              <a:t>trykke inn stempelet.</a:t>
            </a:r>
            <a:endParaRPr lang="nb-NO" dirty="0" smtClean="0"/>
          </a:p>
          <a:p>
            <a:r>
              <a:rPr lang="nb-NO" dirty="0" smtClean="0"/>
              <a:t>Senk glasset og slangen ned i en sylinder med vann.</a:t>
            </a:r>
          </a:p>
          <a:p>
            <a:r>
              <a:rPr lang="nb-NO" dirty="0" smtClean="0"/>
              <a:t>Øk trykket og se om det kommer bobler ut av beholderen</a:t>
            </a:r>
            <a:r>
              <a:rPr lang="nb-NO" dirty="0" smtClean="0"/>
              <a:t>.</a:t>
            </a:r>
          </a:p>
          <a:p>
            <a:r>
              <a:rPr lang="nb-NO" dirty="0" smtClean="0"/>
              <a:t>Legg merke til hvor boblene kommer ut.</a:t>
            </a:r>
            <a:endParaRPr lang="nb-NO" dirty="0"/>
          </a:p>
        </p:txBody>
      </p:sp>
      <p:pic>
        <p:nvPicPr>
          <p:cNvPr id="60418" name="Picture 2"/>
          <p:cNvPicPr>
            <a:picLocks noChangeAspect="1" noChangeArrowheads="1"/>
          </p:cNvPicPr>
          <p:nvPr/>
        </p:nvPicPr>
        <p:blipFill>
          <a:blip r:embed="rId2"/>
          <a:srcRect l="30014"/>
          <a:stretch>
            <a:fillRect/>
          </a:stretch>
        </p:blipFill>
        <p:spPr bwMode="auto">
          <a:xfrm>
            <a:off x="5060272" y="1417638"/>
            <a:ext cx="2815362" cy="39655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60418" name="Picture 2"/>
          <p:cNvPicPr>
            <a:picLocks noChangeAspect="1" noChangeArrowheads="1"/>
          </p:cNvPicPr>
          <p:nvPr/>
        </p:nvPicPr>
        <p:blipFill>
          <a:blip r:embed="rId3"/>
          <a:srcRect l="118" r="68523" b="11686"/>
          <a:stretch>
            <a:fillRect/>
          </a:stretch>
        </p:blipFill>
        <p:spPr bwMode="auto">
          <a:xfrm>
            <a:off x="6241002" y="879468"/>
            <a:ext cx="1979720" cy="5496196"/>
          </a:xfrm>
          <a:prstGeom prst="rect">
            <a:avLst/>
          </a:prstGeom>
          <a:noFill/>
          <a:ln w="9525">
            <a:noFill/>
            <a:miter lim="800000"/>
            <a:headEnd/>
            <a:tailEnd/>
          </a:ln>
          <a:effectLst/>
        </p:spPr>
      </p:pic>
      <p:sp>
        <p:nvSpPr>
          <p:cNvPr id="2" name="Tittel 1"/>
          <p:cNvSpPr>
            <a:spLocks noGrp="1"/>
          </p:cNvSpPr>
          <p:nvPr>
            <p:ph type="title"/>
          </p:nvPr>
        </p:nvSpPr>
        <p:spPr/>
        <p:txBody>
          <a:bodyPr/>
          <a:lstStyle/>
          <a:p>
            <a:pPr algn="ctr"/>
            <a:r>
              <a:rPr lang="nb-NO" dirty="0" smtClean="0"/>
              <a:t>Sjekk om beholderen er tett</a:t>
            </a:r>
            <a:endParaRPr lang="nb-NO" dirty="0"/>
          </a:p>
        </p:txBody>
      </p:sp>
      <p:sp>
        <p:nvSpPr>
          <p:cNvPr id="3" name="Plassholder for innhold 2"/>
          <p:cNvSpPr>
            <a:spLocks noGrp="1"/>
          </p:cNvSpPr>
          <p:nvPr>
            <p:ph idx="1"/>
          </p:nvPr>
        </p:nvSpPr>
        <p:spPr>
          <a:xfrm>
            <a:off x="230819" y="1748900"/>
            <a:ext cx="5903651" cy="4377263"/>
          </a:xfrm>
        </p:spPr>
        <p:txBody>
          <a:bodyPr>
            <a:normAutofit/>
          </a:bodyPr>
          <a:lstStyle/>
          <a:p>
            <a:r>
              <a:rPr lang="nb-NO" dirty="0" smtClean="0"/>
              <a:t>Dersom man ønsker å teste ved høyere trykk så kan man benytte en sykkelpumpe.</a:t>
            </a:r>
          </a:p>
          <a:p>
            <a:r>
              <a:rPr lang="nb-NO" dirty="0" smtClean="0"/>
              <a:t>Koble en ventil i enden av slangen og koble til en sykkelpumpe.</a:t>
            </a:r>
          </a:p>
          <a:p>
            <a:r>
              <a:rPr lang="nb-NO" dirty="0" smtClean="0"/>
              <a:t>Øk trykket og se om det kommer ut luft.</a:t>
            </a:r>
          </a:p>
          <a:p>
            <a:r>
              <a:rPr lang="nb-NO" dirty="0" smtClean="0"/>
              <a:t>Er dette en fornuftig måte å teste om beholderen er tett?</a:t>
            </a:r>
            <a:endParaRPr lang="nb-NO" dirty="0"/>
          </a:p>
        </p:txBody>
      </p:sp>
      <p:sp>
        <p:nvSpPr>
          <p:cNvPr id="62467" name="AutoShape 3" descr="Bilderesultat for sykkelventil">
            <a:hlinkClick r:id="rId4"/>
          </p:cNvPr>
          <p:cNvSpPr>
            <a:spLocks noChangeAspect="1" noChangeArrowheads="1"/>
          </p:cNvSpPr>
          <p:nvPr/>
        </p:nvSpPr>
        <p:spPr bwMode="auto">
          <a:xfrm>
            <a:off x="92075" y="0"/>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nb-NO"/>
          </a:p>
        </p:txBody>
      </p:sp>
      <p:sp>
        <p:nvSpPr>
          <p:cNvPr id="62469" name="AutoShape 5" descr="Bilderesultat for sykkelventil">
            <a:hlinkClick r:id="rId4"/>
          </p:cNvPr>
          <p:cNvSpPr>
            <a:spLocks noChangeAspect="1" noChangeArrowheads="1"/>
          </p:cNvSpPr>
          <p:nvPr/>
        </p:nvSpPr>
        <p:spPr bwMode="auto">
          <a:xfrm>
            <a:off x="92075" y="0"/>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nb-NO"/>
          </a:p>
        </p:txBody>
      </p:sp>
      <p:pic>
        <p:nvPicPr>
          <p:cNvPr id="62471" name="Picture 7" descr="Bilderesultat for sykkelventil">
            <a:hlinkClick r:id="rId5"/>
          </p:cNvPr>
          <p:cNvPicPr>
            <a:picLocks noChangeAspect="1" noChangeArrowheads="1"/>
          </p:cNvPicPr>
          <p:nvPr/>
        </p:nvPicPr>
        <p:blipFill>
          <a:blip r:embed="rId6"/>
          <a:srcRect l="34759" r="40373" b="19651"/>
          <a:stretch>
            <a:fillRect/>
          </a:stretch>
        </p:blipFill>
        <p:spPr bwMode="auto">
          <a:xfrm>
            <a:off x="7843421" y="2559945"/>
            <a:ext cx="754602" cy="243818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20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2000"/>
                                        <p:tgtEl>
                                          <p:spTgt spid="3">
                                            <p:txEl>
                                              <p:pRg st="2" end="2"/>
                                            </p:txEl>
                                          </p:spTgt>
                                        </p:tgtEl>
                                      </p:cBhvr>
                                    </p:animEffect>
                                  </p:childTnLst>
                                </p:cTn>
                              </p:par>
                            </p:childTnLst>
                          </p:cTn>
                        </p:par>
                        <p:par>
                          <p:cTn id="14" fill="hold">
                            <p:stCondLst>
                              <p:cond delay="2000"/>
                            </p:stCondLst>
                            <p:childTnLst>
                              <p:par>
                                <p:cTn id="15" presetID="10" presetClass="entr" presetSubtype="0" fill="hold" nodeType="afterEffect">
                                  <p:stCondLst>
                                    <p:cond delay="0"/>
                                  </p:stCondLst>
                                  <p:childTnLst>
                                    <p:set>
                                      <p:cBhvr>
                                        <p:cTn id="16" dur="1" fill="hold">
                                          <p:stCondLst>
                                            <p:cond delay="0"/>
                                          </p:stCondLst>
                                        </p:cTn>
                                        <p:tgtEl>
                                          <p:spTgt spid="60418"/>
                                        </p:tgtEl>
                                        <p:attrNameLst>
                                          <p:attrName>style.visibility</p:attrName>
                                        </p:attrNameLst>
                                      </p:cBhvr>
                                      <p:to>
                                        <p:strVal val="visible"/>
                                      </p:to>
                                    </p:set>
                                    <p:animEffect transition="in" filter="fade">
                                      <p:cBhvr>
                                        <p:cTn id="17" dur="2000"/>
                                        <p:tgtEl>
                                          <p:spTgt spid="60418"/>
                                        </p:tgtEl>
                                      </p:cBhvr>
                                    </p:animEffect>
                                  </p:childTnLst>
                                </p:cTn>
                              </p:par>
                              <p:par>
                                <p:cTn id="18" presetID="10" presetClass="entr" presetSubtype="0" fill="hold" nodeType="withEffect">
                                  <p:stCondLst>
                                    <p:cond delay="0"/>
                                  </p:stCondLst>
                                  <p:childTnLst>
                                    <p:set>
                                      <p:cBhvr>
                                        <p:cTn id="19" dur="1" fill="hold">
                                          <p:stCondLst>
                                            <p:cond delay="0"/>
                                          </p:stCondLst>
                                        </p:cTn>
                                        <p:tgtEl>
                                          <p:spTgt spid="62471"/>
                                        </p:tgtEl>
                                        <p:attrNameLst>
                                          <p:attrName>style.visibility</p:attrName>
                                        </p:attrNameLst>
                                      </p:cBhvr>
                                      <p:to>
                                        <p:strVal val="visible"/>
                                      </p:to>
                                    </p:set>
                                    <p:animEffect transition="in" filter="fade">
                                      <p:cBhvr>
                                        <p:cTn id="20" dur="2000"/>
                                        <p:tgtEl>
                                          <p:spTgt spid="6247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0" y="0"/>
            <a:ext cx="9241436" cy="68580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nb-NO"/>
          </a:p>
        </p:txBody>
      </p:sp>
      <p:sp>
        <p:nvSpPr>
          <p:cNvPr id="2" name="Tittel 1"/>
          <p:cNvSpPr>
            <a:spLocks noGrp="1"/>
          </p:cNvSpPr>
          <p:nvPr>
            <p:ph type="title"/>
          </p:nvPr>
        </p:nvSpPr>
        <p:spPr>
          <a:xfrm>
            <a:off x="457200" y="2417164"/>
            <a:ext cx="8229600" cy="1487774"/>
          </a:xfrm>
        </p:spPr>
        <p:txBody>
          <a:bodyPr>
            <a:normAutofit/>
          </a:bodyPr>
          <a:lstStyle/>
          <a:p>
            <a:pPr algn="ctr"/>
            <a:r>
              <a:rPr lang="nb-NO" dirty="0" smtClean="0"/>
              <a:t>Bygging av elektronikk</a:t>
            </a:r>
            <a:br>
              <a:rPr lang="nb-NO" dirty="0" smtClean="0"/>
            </a:br>
            <a:r>
              <a:rPr lang="nb-NO" dirty="0" smtClean="0"/>
              <a:t>side 30 – 33</a:t>
            </a:r>
            <a:endParaRPr lang="nb-NO"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dirty="0" smtClean="0"/>
              <a:t>Blokkdiagrammet</a:t>
            </a:r>
            <a:endParaRPr lang="nb-NO" dirty="0"/>
          </a:p>
        </p:txBody>
      </p:sp>
      <p:pic>
        <p:nvPicPr>
          <p:cNvPr id="4" name="Picture 2"/>
          <p:cNvPicPr>
            <a:picLocks noChangeAspect="1" noChangeArrowheads="1"/>
          </p:cNvPicPr>
          <p:nvPr/>
        </p:nvPicPr>
        <p:blipFill>
          <a:blip r:embed="rId3"/>
          <a:srcRect/>
          <a:stretch>
            <a:fillRect/>
          </a:stretch>
        </p:blipFill>
        <p:spPr bwMode="auto">
          <a:xfrm>
            <a:off x="240503" y="1417638"/>
            <a:ext cx="8672678" cy="489228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0" y="0"/>
            <a:ext cx="9241436" cy="68580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nb-NO"/>
          </a:p>
        </p:txBody>
      </p:sp>
      <p:sp>
        <p:nvSpPr>
          <p:cNvPr id="2" name="Tittel 1"/>
          <p:cNvSpPr>
            <a:spLocks noGrp="1"/>
          </p:cNvSpPr>
          <p:nvPr>
            <p:ph type="title"/>
          </p:nvPr>
        </p:nvSpPr>
        <p:spPr>
          <a:xfrm>
            <a:off x="457200" y="2417164"/>
            <a:ext cx="8229600" cy="1487774"/>
          </a:xfrm>
        </p:spPr>
        <p:txBody>
          <a:bodyPr>
            <a:normAutofit/>
          </a:bodyPr>
          <a:lstStyle/>
          <a:p>
            <a:pPr algn="ctr"/>
            <a:r>
              <a:rPr lang="nb-NO" dirty="0" smtClean="0"/>
              <a:t>Introduksjon </a:t>
            </a:r>
            <a:br>
              <a:rPr lang="nb-NO" dirty="0" smtClean="0"/>
            </a:br>
            <a:r>
              <a:rPr lang="nb-NO" dirty="0" smtClean="0"/>
              <a:t>til bygging av målesonde</a:t>
            </a:r>
            <a:endParaRPr lang="nb-NO"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dirty="0" err="1" smtClean="0"/>
              <a:t>Arduino</a:t>
            </a:r>
            <a:r>
              <a:rPr lang="nb-NO" dirty="0" smtClean="0"/>
              <a:t> </a:t>
            </a:r>
            <a:r>
              <a:rPr lang="nb-NO" dirty="0" err="1" smtClean="0"/>
              <a:t>Nano</a:t>
            </a:r>
            <a:endParaRPr lang="nb-NO" dirty="0"/>
          </a:p>
        </p:txBody>
      </p:sp>
      <p:pic>
        <p:nvPicPr>
          <p:cNvPr id="12290" name="Picture 2" descr="D:\Backup PC233 05.08.06\PC233\Artikler Hefter-bøker m.m\ROV\Figurer trykkammer\arduino-nano-1.jpg"/>
          <p:cNvPicPr>
            <a:picLocks noChangeAspect="1" noChangeArrowheads="1"/>
          </p:cNvPicPr>
          <p:nvPr/>
        </p:nvPicPr>
        <p:blipFill>
          <a:blip r:embed="rId3"/>
          <a:srcRect/>
          <a:stretch>
            <a:fillRect/>
          </a:stretch>
        </p:blipFill>
        <p:spPr bwMode="auto">
          <a:xfrm>
            <a:off x="832512" y="2068220"/>
            <a:ext cx="7523382" cy="2894398"/>
          </a:xfrm>
          <a:prstGeom prst="rect">
            <a:avLst/>
          </a:prstGeom>
          <a:noFill/>
        </p:spPr>
      </p:pic>
      <p:sp>
        <p:nvSpPr>
          <p:cNvPr id="5" name="Rektangel 4"/>
          <p:cNvSpPr/>
          <p:nvPr/>
        </p:nvSpPr>
        <p:spPr>
          <a:xfrm>
            <a:off x="1580225" y="1207363"/>
            <a:ext cx="4767309" cy="1473693"/>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b-NO" sz="2800" dirty="0" smtClean="0">
                <a:solidFill>
                  <a:schemeClr val="tx1"/>
                </a:solidFill>
              </a:rPr>
              <a:t>Digitale porter D2-D12</a:t>
            </a:r>
            <a:br>
              <a:rPr lang="nb-NO" sz="2800" dirty="0" smtClean="0">
                <a:solidFill>
                  <a:schemeClr val="tx1"/>
                </a:solidFill>
              </a:rPr>
            </a:br>
            <a:r>
              <a:rPr lang="nb-NO" dirty="0" smtClean="0">
                <a:solidFill>
                  <a:schemeClr val="bg1"/>
                </a:solidFill>
              </a:rPr>
              <a:t/>
            </a:r>
            <a:br>
              <a:rPr lang="nb-NO" dirty="0" smtClean="0">
                <a:solidFill>
                  <a:schemeClr val="bg1"/>
                </a:solidFill>
              </a:rPr>
            </a:br>
            <a:endParaRPr lang="nb-NO" dirty="0">
              <a:solidFill>
                <a:schemeClr val="bg1"/>
              </a:solidFill>
            </a:endParaRPr>
          </a:p>
        </p:txBody>
      </p:sp>
      <p:sp>
        <p:nvSpPr>
          <p:cNvPr id="6" name="Rektangel 5"/>
          <p:cNvSpPr/>
          <p:nvPr/>
        </p:nvSpPr>
        <p:spPr>
          <a:xfrm>
            <a:off x="7084381" y="1207363"/>
            <a:ext cx="878889" cy="1473693"/>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b-NO" sz="2800" dirty="0" smtClean="0">
                <a:solidFill>
                  <a:schemeClr val="tx1"/>
                </a:solidFill>
              </a:rPr>
              <a:t>D0-1</a:t>
            </a:r>
            <a:br>
              <a:rPr lang="nb-NO" sz="2800" dirty="0" smtClean="0">
                <a:solidFill>
                  <a:schemeClr val="tx1"/>
                </a:solidFill>
              </a:rPr>
            </a:br>
            <a:r>
              <a:rPr lang="nb-NO" dirty="0" smtClean="0">
                <a:solidFill>
                  <a:schemeClr val="bg1"/>
                </a:solidFill>
              </a:rPr>
              <a:t/>
            </a:r>
            <a:br>
              <a:rPr lang="nb-NO" dirty="0" smtClean="0">
                <a:solidFill>
                  <a:schemeClr val="bg1"/>
                </a:solidFill>
              </a:rPr>
            </a:br>
            <a:endParaRPr lang="nb-NO" dirty="0">
              <a:solidFill>
                <a:schemeClr val="bg1"/>
              </a:solidFill>
            </a:endParaRPr>
          </a:p>
        </p:txBody>
      </p:sp>
      <p:sp>
        <p:nvSpPr>
          <p:cNvPr id="7" name="Rektangel 6"/>
          <p:cNvSpPr/>
          <p:nvPr/>
        </p:nvSpPr>
        <p:spPr>
          <a:xfrm>
            <a:off x="1105268" y="4421080"/>
            <a:ext cx="878889" cy="1473693"/>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b-NO" sz="2800" dirty="0" smtClean="0">
                <a:solidFill>
                  <a:schemeClr val="tx1"/>
                </a:solidFill>
              </a:rPr>
              <a:t/>
            </a:r>
            <a:br>
              <a:rPr lang="nb-NO" sz="2800" dirty="0" smtClean="0">
                <a:solidFill>
                  <a:schemeClr val="tx1"/>
                </a:solidFill>
              </a:rPr>
            </a:br>
            <a:r>
              <a:rPr lang="nb-NO" sz="2800" dirty="0" smtClean="0">
                <a:solidFill>
                  <a:schemeClr val="tx1"/>
                </a:solidFill>
              </a:rPr>
              <a:t/>
            </a:r>
            <a:br>
              <a:rPr lang="nb-NO" sz="2800" dirty="0" smtClean="0">
                <a:solidFill>
                  <a:schemeClr val="tx1"/>
                </a:solidFill>
              </a:rPr>
            </a:br>
            <a:r>
              <a:rPr lang="nb-NO" sz="2800" dirty="0" smtClean="0">
                <a:solidFill>
                  <a:schemeClr val="tx1"/>
                </a:solidFill>
              </a:rPr>
              <a:t>D13</a:t>
            </a:r>
            <a:br>
              <a:rPr lang="nb-NO" sz="2800" dirty="0" smtClean="0">
                <a:solidFill>
                  <a:schemeClr val="tx1"/>
                </a:solidFill>
              </a:rPr>
            </a:br>
            <a:r>
              <a:rPr lang="nb-NO" dirty="0" smtClean="0">
                <a:solidFill>
                  <a:schemeClr val="bg1"/>
                </a:solidFill>
              </a:rPr>
              <a:t/>
            </a:r>
            <a:br>
              <a:rPr lang="nb-NO" dirty="0" smtClean="0">
                <a:solidFill>
                  <a:schemeClr val="bg1"/>
                </a:solidFill>
              </a:rPr>
            </a:br>
            <a:endParaRPr lang="nb-NO" dirty="0">
              <a:solidFill>
                <a:schemeClr val="bg1"/>
              </a:solidFill>
            </a:endParaRPr>
          </a:p>
        </p:txBody>
      </p:sp>
      <p:sp>
        <p:nvSpPr>
          <p:cNvPr id="8" name="Frihåndsform 7"/>
          <p:cNvSpPr/>
          <p:nvPr/>
        </p:nvSpPr>
        <p:spPr>
          <a:xfrm>
            <a:off x="239697" y="1207363"/>
            <a:ext cx="426128" cy="2237173"/>
          </a:xfrm>
          <a:custGeom>
            <a:avLst/>
            <a:gdLst>
              <a:gd name="connsiteX0" fmla="*/ 426128 w 426128"/>
              <a:gd name="connsiteY0" fmla="*/ 1935332 h 1935332"/>
              <a:gd name="connsiteX1" fmla="*/ 8878 w 426128"/>
              <a:gd name="connsiteY1" fmla="*/ 1935332 h 1935332"/>
              <a:gd name="connsiteX2" fmla="*/ 0 w 426128"/>
              <a:gd name="connsiteY2" fmla="*/ 0 h 1935332"/>
            </a:gdLst>
            <a:ahLst/>
            <a:cxnLst>
              <a:cxn ang="0">
                <a:pos x="connsiteX0" y="connsiteY0"/>
              </a:cxn>
              <a:cxn ang="0">
                <a:pos x="connsiteX1" y="connsiteY1"/>
              </a:cxn>
              <a:cxn ang="0">
                <a:pos x="connsiteX2" y="connsiteY2"/>
              </a:cxn>
            </a:cxnLst>
            <a:rect l="l" t="t" r="r" b="b"/>
            <a:pathLst>
              <a:path w="426128" h="1935332">
                <a:moveTo>
                  <a:pt x="426128" y="1935332"/>
                </a:moveTo>
                <a:lnTo>
                  <a:pt x="8878" y="1935332"/>
                </a:lnTo>
                <a:cubicBezTo>
                  <a:pt x="5919" y="1290221"/>
                  <a:pt x="2959" y="645111"/>
                  <a:pt x="0" y="0"/>
                </a:cubicBezTo>
              </a:path>
            </a:pathLst>
          </a:custGeom>
          <a:ln w="28575">
            <a:solidFill>
              <a:srgbClr val="FF0000"/>
            </a:solidFill>
            <a:headEnd type="triangle" w="lg" len="lg"/>
            <a:tailEnd type="none"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nb-NO"/>
          </a:p>
        </p:txBody>
      </p:sp>
      <p:sp>
        <p:nvSpPr>
          <p:cNvPr id="9" name="TekstSylinder 8"/>
          <p:cNvSpPr txBox="1"/>
          <p:nvPr/>
        </p:nvSpPr>
        <p:spPr>
          <a:xfrm>
            <a:off x="239697" y="1207363"/>
            <a:ext cx="944489" cy="646331"/>
          </a:xfrm>
          <a:prstGeom prst="rect">
            <a:avLst/>
          </a:prstGeom>
          <a:noFill/>
        </p:spPr>
        <p:txBody>
          <a:bodyPr wrap="none" rtlCol="0">
            <a:spAutoFit/>
          </a:bodyPr>
          <a:lstStyle/>
          <a:p>
            <a:r>
              <a:rPr lang="nb-NO" sz="3600" dirty="0" smtClean="0"/>
              <a:t>USB</a:t>
            </a:r>
            <a:endParaRPr lang="nb-NO" sz="3600" dirty="0"/>
          </a:p>
        </p:txBody>
      </p:sp>
      <p:sp>
        <p:nvSpPr>
          <p:cNvPr id="10" name="Rektangel 9"/>
          <p:cNvSpPr/>
          <p:nvPr/>
        </p:nvSpPr>
        <p:spPr>
          <a:xfrm>
            <a:off x="2867488" y="4421080"/>
            <a:ext cx="3480046" cy="1473693"/>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b-NO" sz="2800" dirty="0" smtClean="0">
                <a:solidFill>
                  <a:schemeClr val="tx1"/>
                </a:solidFill>
              </a:rPr>
              <a:t/>
            </a:r>
            <a:br>
              <a:rPr lang="nb-NO" sz="2800" dirty="0" smtClean="0">
                <a:solidFill>
                  <a:schemeClr val="tx1"/>
                </a:solidFill>
              </a:rPr>
            </a:br>
            <a:r>
              <a:rPr lang="nb-NO" sz="2800" dirty="0" smtClean="0">
                <a:solidFill>
                  <a:schemeClr val="tx1"/>
                </a:solidFill>
              </a:rPr>
              <a:t/>
            </a:r>
            <a:br>
              <a:rPr lang="nb-NO" sz="2800" dirty="0" smtClean="0">
                <a:solidFill>
                  <a:schemeClr val="tx1"/>
                </a:solidFill>
              </a:rPr>
            </a:br>
            <a:r>
              <a:rPr lang="nb-NO" sz="2400" dirty="0" smtClean="0">
                <a:solidFill>
                  <a:schemeClr val="tx1"/>
                </a:solidFill>
              </a:rPr>
              <a:t>Analoge innganger A0-7</a:t>
            </a:r>
            <a:r>
              <a:rPr lang="nb-NO" dirty="0" smtClean="0">
                <a:solidFill>
                  <a:schemeClr val="bg1"/>
                </a:solidFill>
              </a:rPr>
              <a:t/>
            </a:r>
            <a:br>
              <a:rPr lang="nb-NO" dirty="0" smtClean="0">
                <a:solidFill>
                  <a:schemeClr val="bg1"/>
                </a:solidFill>
              </a:rPr>
            </a:br>
            <a:endParaRPr lang="nb-NO" dirty="0">
              <a:solidFill>
                <a:schemeClr val="bg1"/>
              </a:solidFill>
            </a:endParaRPr>
          </a:p>
        </p:txBody>
      </p:sp>
      <p:cxnSp>
        <p:nvCxnSpPr>
          <p:cNvPr id="12" name="Rett pil 11"/>
          <p:cNvCxnSpPr/>
          <p:nvPr/>
        </p:nvCxnSpPr>
        <p:spPr>
          <a:xfrm rot="5400000">
            <a:off x="6051324" y="5429092"/>
            <a:ext cx="931361" cy="1588"/>
          </a:xfrm>
          <a:prstGeom prst="straightConnector1">
            <a:avLst/>
          </a:prstGeom>
          <a:ln w="28575">
            <a:solidFill>
              <a:srgbClr val="FF0000"/>
            </a:solidFill>
            <a:headEnd type="none" w="med" len="med"/>
            <a:tailEnd type="triangle" w="lg" len="lg"/>
          </a:ln>
        </p:spPr>
        <p:style>
          <a:lnRef idx="2">
            <a:schemeClr val="accent1"/>
          </a:lnRef>
          <a:fillRef idx="0">
            <a:schemeClr val="accent1"/>
          </a:fillRef>
          <a:effectRef idx="1">
            <a:schemeClr val="accent1"/>
          </a:effectRef>
          <a:fontRef idx="minor">
            <a:schemeClr val="tx1"/>
          </a:fontRef>
        </p:style>
      </p:cxnSp>
      <p:sp>
        <p:nvSpPr>
          <p:cNvPr id="14" name="TekstSylinder 13"/>
          <p:cNvSpPr txBox="1"/>
          <p:nvPr/>
        </p:nvSpPr>
        <p:spPr>
          <a:xfrm>
            <a:off x="6299644" y="5951569"/>
            <a:ext cx="625492" cy="584775"/>
          </a:xfrm>
          <a:prstGeom prst="rect">
            <a:avLst/>
          </a:prstGeom>
          <a:noFill/>
        </p:spPr>
        <p:txBody>
          <a:bodyPr wrap="none" rtlCol="0">
            <a:spAutoFit/>
          </a:bodyPr>
          <a:lstStyle/>
          <a:p>
            <a:r>
              <a:rPr lang="nb-NO" sz="3200" dirty="0" smtClean="0"/>
              <a:t>5V</a:t>
            </a:r>
            <a:endParaRPr lang="nb-NO" sz="3200" dirty="0"/>
          </a:p>
        </p:txBody>
      </p:sp>
      <p:cxnSp>
        <p:nvCxnSpPr>
          <p:cNvPr id="15" name="Rett pil 14"/>
          <p:cNvCxnSpPr/>
          <p:nvPr/>
        </p:nvCxnSpPr>
        <p:spPr>
          <a:xfrm rot="5400000">
            <a:off x="6946379" y="5429093"/>
            <a:ext cx="931361" cy="1588"/>
          </a:xfrm>
          <a:prstGeom prst="straightConnector1">
            <a:avLst/>
          </a:prstGeom>
          <a:ln w="28575">
            <a:solidFill>
              <a:srgbClr val="FF0000"/>
            </a:solidFill>
            <a:headEnd type="triangle" w="lg" len="lg"/>
            <a:tailEnd type="none" w="lg" len="lg"/>
          </a:ln>
        </p:spPr>
        <p:style>
          <a:lnRef idx="2">
            <a:schemeClr val="accent1"/>
          </a:lnRef>
          <a:fillRef idx="0">
            <a:schemeClr val="accent1"/>
          </a:fillRef>
          <a:effectRef idx="1">
            <a:schemeClr val="accent1"/>
          </a:effectRef>
          <a:fontRef idx="minor">
            <a:schemeClr val="tx1"/>
          </a:fontRef>
        </p:style>
      </p:cxnSp>
      <p:sp>
        <p:nvSpPr>
          <p:cNvPr id="16" name="TekstSylinder 15"/>
          <p:cNvSpPr txBox="1"/>
          <p:nvPr/>
        </p:nvSpPr>
        <p:spPr>
          <a:xfrm>
            <a:off x="6937237" y="5951570"/>
            <a:ext cx="962123" cy="584775"/>
          </a:xfrm>
          <a:prstGeom prst="rect">
            <a:avLst/>
          </a:prstGeom>
          <a:noFill/>
        </p:spPr>
        <p:txBody>
          <a:bodyPr wrap="none" rtlCol="0">
            <a:spAutoFit/>
          </a:bodyPr>
          <a:lstStyle/>
          <a:p>
            <a:r>
              <a:rPr lang="nb-NO" sz="3200" dirty="0" smtClean="0"/>
              <a:t>GND</a:t>
            </a:r>
            <a:endParaRPr lang="nb-NO" sz="3200" dirty="0"/>
          </a:p>
        </p:txBody>
      </p:sp>
      <p:cxnSp>
        <p:nvCxnSpPr>
          <p:cNvPr id="17" name="Rett pil 16"/>
          <p:cNvCxnSpPr/>
          <p:nvPr/>
        </p:nvCxnSpPr>
        <p:spPr>
          <a:xfrm rot="5400000">
            <a:off x="7434473" y="5429094"/>
            <a:ext cx="931361" cy="1588"/>
          </a:xfrm>
          <a:prstGeom prst="straightConnector1">
            <a:avLst/>
          </a:prstGeom>
          <a:ln w="28575">
            <a:solidFill>
              <a:srgbClr val="FF0000"/>
            </a:solidFill>
            <a:headEnd type="triangle" w="lg" len="lg"/>
            <a:tailEnd type="none" w="lg" len="lg"/>
          </a:ln>
        </p:spPr>
        <p:style>
          <a:lnRef idx="2">
            <a:schemeClr val="accent1"/>
          </a:lnRef>
          <a:fillRef idx="0">
            <a:schemeClr val="accent1"/>
          </a:fillRef>
          <a:effectRef idx="1">
            <a:schemeClr val="accent1"/>
          </a:effectRef>
          <a:fontRef idx="minor">
            <a:schemeClr val="tx1"/>
          </a:fontRef>
        </p:style>
      </p:cxnSp>
      <p:sp>
        <p:nvSpPr>
          <p:cNvPr id="18" name="TekstSylinder 17"/>
          <p:cNvSpPr txBox="1"/>
          <p:nvPr/>
        </p:nvSpPr>
        <p:spPr>
          <a:xfrm>
            <a:off x="7963270" y="5025902"/>
            <a:ext cx="1025281" cy="830997"/>
          </a:xfrm>
          <a:prstGeom prst="rect">
            <a:avLst/>
          </a:prstGeom>
          <a:noFill/>
        </p:spPr>
        <p:txBody>
          <a:bodyPr wrap="none" rtlCol="0">
            <a:spAutoFit/>
          </a:bodyPr>
          <a:lstStyle/>
          <a:p>
            <a:r>
              <a:rPr lang="nb-NO" sz="2400" dirty="0" smtClean="0"/>
              <a:t>Batteri</a:t>
            </a:r>
          </a:p>
          <a:p>
            <a:r>
              <a:rPr lang="nb-NO" sz="2400" dirty="0" smtClean="0"/>
              <a:t>inn</a:t>
            </a:r>
            <a:endParaRPr lang="nb-NO" sz="2400" dirty="0"/>
          </a:p>
        </p:txBody>
      </p:sp>
      <p:cxnSp>
        <p:nvCxnSpPr>
          <p:cNvPr id="19" name="Rett pil 18"/>
          <p:cNvCxnSpPr/>
          <p:nvPr/>
        </p:nvCxnSpPr>
        <p:spPr>
          <a:xfrm rot="5400000">
            <a:off x="1735837" y="5390425"/>
            <a:ext cx="931361" cy="1588"/>
          </a:xfrm>
          <a:prstGeom prst="straightConnector1">
            <a:avLst/>
          </a:prstGeom>
          <a:ln w="28575">
            <a:solidFill>
              <a:srgbClr val="FF0000"/>
            </a:solidFill>
            <a:headEnd type="triangle" w="lg" len="lg"/>
            <a:tailEnd type="none" w="lg" len="lg"/>
          </a:ln>
        </p:spPr>
        <p:style>
          <a:lnRef idx="2">
            <a:schemeClr val="accent1"/>
          </a:lnRef>
          <a:fillRef idx="0">
            <a:schemeClr val="accent1"/>
          </a:fillRef>
          <a:effectRef idx="1">
            <a:schemeClr val="accent1"/>
          </a:effectRef>
          <a:fontRef idx="minor">
            <a:schemeClr val="tx1"/>
          </a:fontRef>
        </p:style>
      </p:cxnSp>
      <p:sp>
        <p:nvSpPr>
          <p:cNvPr id="20" name="TekstSylinder 19"/>
          <p:cNvSpPr txBox="1"/>
          <p:nvPr/>
        </p:nvSpPr>
        <p:spPr>
          <a:xfrm>
            <a:off x="1735573" y="5912902"/>
            <a:ext cx="938077" cy="584775"/>
          </a:xfrm>
          <a:prstGeom prst="rect">
            <a:avLst/>
          </a:prstGeom>
          <a:noFill/>
        </p:spPr>
        <p:txBody>
          <a:bodyPr wrap="none" rtlCol="0">
            <a:spAutoFit/>
          </a:bodyPr>
          <a:lstStyle/>
          <a:p>
            <a:r>
              <a:rPr lang="nb-NO" sz="3200" dirty="0" smtClean="0"/>
              <a:t>3.3V</a:t>
            </a:r>
            <a:endParaRPr lang="nb-NO" sz="3200" dirty="0"/>
          </a:p>
        </p:txBody>
      </p:sp>
      <p:cxnSp>
        <p:nvCxnSpPr>
          <p:cNvPr id="21" name="Rett pil 20"/>
          <p:cNvCxnSpPr/>
          <p:nvPr/>
        </p:nvCxnSpPr>
        <p:spPr>
          <a:xfrm rot="16200000" flipV="1">
            <a:off x="6054500" y="1601745"/>
            <a:ext cx="931361" cy="1588"/>
          </a:xfrm>
          <a:prstGeom prst="straightConnector1">
            <a:avLst/>
          </a:prstGeom>
          <a:ln w="28575">
            <a:solidFill>
              <a:srgbClr val="FF0000"/>
            </a:solidFill>
            <a:headEnd type="triangle" w="lg" len="lg"/>
            <a:tailEnd type="none" w="lg" len="lg"/>
          </a:ln>
        </p:spPr>
        <p:style>
          <a:lnRef idx="2">
            <a:schemeClr val="accent1"/>
          </a:lnRef>
          <a:fillRef idx="0">
            <a:schemeClr val="accent1"/>
          </a:fillRef>
          <a:effectRef idx="1">
            <a:schemeClr val="accent1"/>
          </a:effectRef>
          <a:fontRef idx="minor">
            <a:schemeClr val="tx1"/>
          </a:fontRef>
        </p:style>
      </p:cxnSp>
      <p:sp>
        <p:nvSpPr>
          <p:cNvPr id="22" name="TekstSylinder 21"/>
          <p:cNvSpPr txBox="1"/>
          <p:nvPr/>
        </p:nvSpPr>
        <p:spPr>
          <a:xfrm rot="16200000">
            <a:off x="6381879" y="1420912"/>
            <a:ext cx="668773" cy="400110"/>
          </a:xfrm>
          <a:prstGeom prst="rect">
            <a:avLst/>
          </a:prstGeom>
          <a:noFill/>
        </p:spPr>
        <p:txBody>
          <a:bodyPr wrap="none" rtlCol="0">
            <a:spAutoFit/>
          </a:bodyPr>
          <a:lstStyle/>
          <a:p>
            <a:r>
              <a:rPr lang="nb-NO" sz="2000" dirty="0" smtClean="0"/>
              <a:t>GND</a:t>
            </a:r>
            <a:endParaRPr lang="nb-NO"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fade">
                                      <p:cBhvr>
                                        <p:cTn id="7" dur="2000"/>
                                        <p:tgtEl>
                                          <p:spTgt spid="1229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2000"/>
                                        <p:tgtEl>
                                          <p:spTgt spid="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20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2000"/>
                                        <p:tgtEl>
                                          <p:spTgt spid="5"/>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2000"/>
                                        <p:tgtEl>
                                          <p:spTgt spid="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20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20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2000"/>
                                        <p:tgtEl>
                                          <p:spTgt spid="17"/>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fade">
                                      <p:cBhvr>
                                        <p:cTn id="39" dur="2000"/>
                                        <p:tgtEl>
                                          <p:spTgt spid="18"/>
                                        </p:tgtEl>
                                      </p:cBhvr>
                                    </p:animEffect>
                                  </p:childTnLst>
                                </p:cTn>
                              </p:par>
                              <p:par>
                                <p:cTn id="40" presetID="10" presetClass="entr" presetSubtype="0" fill="hold"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2000"/>
                                        <p:tgtEl>
                                          <p:spTgt spid="15"/>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fade">
                                      <p:cBhvr>
                                        <p:cTn id="45" dur="2000"/>
                                        <p:tgtEl>
                                          <p:spTgt spid="16"/>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fade">
                                      <p:cBhvr>
                                        <p:cTn id="50" dur="2000"/>
                                        <p:tgtEl>
                                          <p:spTgt spid="19"/>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20"/>
                                        </p:tgtEl>
                                        <p:attrNameLst>
                                          <p:attrName>style.visibility</p:attrName>
                                        </p:attrNameLst>
                                      </p:cBhvr>
                                      <p:to>
                                        <p:strVal val="visible"/>
                                      </p:to>
                                    </p:set>
                                    <p:animEffect transition="in" filter="fade">
                                      <p:cBhvr>
                                        <p:cTn id="53" dur="2000"/>
                                        <p:tgtEl>
                                          <p:spTgt spid="20"/>
                                        </p:tgtEl>
                                      </p:cBhvr>
                                    </p:animEffect>
                                  </p:childTnLst>
                                </p:cTn>
                              </p:par>
                              <p:par>
                                <p:cTn id="54" presetID="10" presetClass="entr" presetSubtype="0" fill="hold" nodeType="with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fade">
                                      <p:cBhvr>
                                        <p:cTn id="56" dur="2000"/>
                                        <p:tgtEl>
                                          <p:spTgt spid="12"/>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fade">
                                      <p:cBhvr>
                                        <p:cTn id="59" dur="2000"/>
                                        <p:tgtEl>
                                          <p:spTgt spid="14"/>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fade">
                                      <p:cBhvr>
                                        <p:cTn id="62" dur="2000"/>
                                        <p:tgtEl>
                                          <p:spTgt spid="22"/>
                                        </p:tgtEl>
                                      </p:cBhvr>
                                    </p:animEffect>
                                  </p:childTnLst>
                                </p:cTn>
                              </p:par>
                              <p:par>
                                <p:cTn id="63" presetID="10" presetClass="entr" presetSubtype="0" fill="hold" nodeType="withEffect">
                                  <p:stCondLst>
                                    <p:cond delay="0"/>
                                  </p:stCondLst>
                                  <p:childTnLst>
                                    <p:set>
                                      <p:cBhvr>
                                        <p:cTn id="64" dur="1" fill="hold">
                                          <p:stCondLst>
                                            <p:cond delay="0"/>
                                          </p:stCondLst>
                                        </p:cTn>
                                        <p:tgtEl>
                                          <p:spTgt spid="21"/>
                                        </p:tgtEl>
                                        <p:attrNameLst>
                                          <p:attrName>style.visibility</p:attrName>
                                        </p:attrNameLst>
                                      </p:cBhvr>
                                      <p:to>
                                        <p:strVal val="visible"/>
                                      </p:to>
                                    </p:set>
                                    <p:animEffect transition="in" filter="fade">
                                      <p:cBhvr>
                                        <p:cTn id="65"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p:bldP spid="10" grpId="0" animBg="1"/>
      <p:bldP spid="14" grpId="0"/>
      <p:bldP spid="16" grpId="0"/>
      <p:bldP spid="18" grpId="0"/>
      <p:bldP spid="20" grpId="0"/>
      <p:bldP spid="2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457200" y="274638"/>
            <a:ext cx="8229600" cy="782323"/>
          </a:xfrm>
        </p:spPr>
        <p:txBody>
          <a:bodyPr/>
          <a:lstStyle/>
          <a:p>
            <a:pPr algn="ctr"/>
            <a:r>
              <a:rPr lang="nb-NO" dirty="0" smtClean="0"/>
              <a:t>Koblingsskjemaet</a:t>
            </a:r>
            <a:endParaRPr lang="nb-NO" dirty="0"/>
          </a:p>
        </p:txBody>
      </p:sp>
      <p:pic>
        <p:nvPicPr>
          <p:cNvPr id="70658" name="Picture 2"/>
          <p:cNvPicPr>
            <a:picLocks noChangeAspect="1" noChangeArrowheads="1"/>
          </p:cNvPicPr>
          <p:nvPr/>
        </p:nvPicPr>
        <p:blipFill>
          <a:blip r:embed="rId3"/>
          <a:srcRect/>
          <a:stretch>
            <a:fillRect/>
          </a:stretch>
        </p:blipFill>
        <p:spPr bwMode="auto">
          <a:xfrm>
            <a:off x="941033" y="1056961"/>
            <a:ext cx="7444266" cy="513965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dirty="0" smtClean="0"/>
              <a:t>Oppkobling på koblingsbrett</a:t>
            </a:r>
            <a:endParaRPr lang="nb-NO" dirty="0"/>
          </a:p>
        </p:txBody>
      </p:sp>
      <p:pic>
        <p:nvPicPr>
          <p:cNvPr id="74754" name="Picture 2"/>
          <p:cNvPicPr>
            <a:picLocks noChangeAspect="1" noChangeArrowheads="1"/>
          </p:cNvPicPr>
          <p:nvPr/>
        </p:nvPicPr>
        <p:blipFill>
          <a:blip r:embed="rId3"/>
          <a:srcRect/>
          <a:stretch>
            <a:fillRect/>
          </a:stretch>
        </p:blipFill>
        <p:spPr bwMode="auto">
          <a:xfrm>
            <a:off x="287322" y="1925176"/>
            <a:ext cx="8645314" cy="330377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457200" y="1739453"/>
            <a:ext cx="8229600" cy="2157844"/>
          </a:xfrm>
        </p:spPr>
        <p:txBody>
          <a:bodyPr>
            <a:normAutofit/>
          </a:bodyPr>
          <a:lstStyle/>
          <a:p>
            <a:pPr algn="ctr"/>
            <a:r>
              <a:rPr lang="nb-NO" dirty="0" smtClean="0"/>
              <a:t>Sjekk at oppkoblingen er riktig før du kobler til </a:t>
            </a:r>
            <a:r>
              <a:rPr lang="nb-NO" dirty="0" err="1" smtClean="0"/>
              <a:t>USB-kontakten</a:t>
            </a:r>
            <a:endParaRPr lang="nb-NO"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0" y="0"/>
            <a:ext cx="9241436" cy="6858000"/>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nb-NO"/>
          </a:p>
        </p:txBody>
      </p:sp>
      <p:sp>
        <p:nvSpPr>
          <p:cNvPr id="2" name="Tittel 1"/>
          <p:cNvSpPr>
            <a:spLocks noGrp="1"/>
          </p:cNvSpPr>
          <p:nvPr>
            <p:ph type="title"/>
          </p:nvPr>
        </p:nvSpPr>
        <p:spPr>
          <a:xfrm>
            <a:off x="457200" y="2417164"/>
            <a:ext cx="8229600" cy="1487774"/>
          </a:xfrm>
        </p:spPr>
        <p:txBody>
          <a:bodyPr>
            <a:normAutofit/>
          </a:bodyPr>
          <a:lstStyle/>
          <a:p>
            <a:pPr algn="ctr"/>
            <a:r>
              <a:rPr lang="nb-NO" dirty="0" smtClean="0"/>
              <a:t>Bygg opp kretsen og koble til PC</a:t>
            </a:r>
            <a:endParaRPr lang="nb-NO"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0" y="0"/>
            <a:ext cx="9241436" cy="68580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nb-NO"/>
          </a:p>
        </p:txBody>
      </p:sp>
      <p:sp>
        <p:nvSpPr>
          <p:cNvPr id="2" name="Tittel 1"/>
          <p:cNvSpPr>
            <a:spLocks noGrp="1"/>
          </p:cNvSpPr>
          <p:nvPr>
            <p:ph type="title"/>
          </p:nvPr>
        </p:nvSpPr>
        <p:spPr>
          <a:xfrm>
            <a:off x="457200" y="2417164"/>
            <a:ext cx="8229600" cy="1487774"/>
          </a:xfrm>
        </p:spPr>
        <p:txBody>
          <a:bodyPr>
            <a:normAutofit/>
          </a:bodyPr>
          <a:lstStyle/>
          <a:p>
            <a:pPr algn="ctr"/>
            <a:r>
              <a:rPr lang="nb-NO" dirty="0" smtClean="0"/>
              <a:t>Oppkobling mot PC og innlasting av programmet</a:t>
            </a:r>
            <a:endParaRPr lang="nb-NO"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pPr algn="ctr"/>
            <a:r>
              <a:rPr lang="nb-NO" dirty="0" smtClean="0"/>
              <a:t>Installasjon av programvare</a:t>
            </a:r>
            <a:br>
              <a:rPr lang="nb-NO" dirty="0" smtClean="0"/>
            </a:br>
            <a:r>
              <a:rPr lang="nb-NO" sz="2200" dirty="0" smtClean="0"/>
              <a:t>Vi antar at hver gruppe har en operativ PC med </a:t>
            </a:r>
            <a:r>
              <a:rPr lang="nb-NO" sz="2200" dirty="0" err="1" smtClean="0"/>
              <a:t>Arduino</a:t>
            </a:r>
            <a:r>
              <a:rPr lang="nb-NO" sz="2200" dirty="0" smtClean="0"/>
              <a:t> IDE</a:t>
            </a:r>
            <a:endParaRPr lang="nb-NO" dirty="0"/>
          </a:p>
        </p:txBody>
      </p:sp>
      <p:sp>
        <p:nvSpPr>
          <p:cNvPr id="3" name="Plassholder for innhold 2"/>
          <p:cNvSpPr>
            <a:spLocks noGrp="1"/>
          </p:cNvSpPr>
          <p:nvPr>
            <p:ph idx="1"/>
          </p:nvPr>
        </p:nvSpPr>
        <p:spPr>
          <a:xfrm>
            <a:off x="457200" y="1417638"/>
            <a:ext cx="8381494" cy="3058746"/>
          </a:xfrm>
        </p:spPr>
        <p:txBody>
          <a:bodyPr>
            <a:normAutofit/>
          </a:bodyPr>
          <a:lstStyle/>
          <a:p>
            <a:pPr marL="457200" indent="-457200">
              <a:buFont typeface="+mj-lt"/>
              <a:buAutoNum type="arabicPeriod"/>
            </a:pPr>
            <a:r>
              <a:rPr lang="nb-NO" dirty="0" smtClean="0"/>
              <a:t>Hvis ikke, hent ned og installer programvare fra:</a:t>
            </a:r>
          </a:p>
          <a:p>
            <a:pPr marL="457200" indent="-457200" algn="ctr">
              <a:buNone/>
            </a:pPr>
            <a:r>
              <a:rPr lang="nb-NO" dirty="0" smtClean="0">
                <a:hlinkClick r:id="rId2"/>
              </a:rPr>
              <a:t>https://</a:t>
            </a:r>
            <a:r>
              <a:rPr lang="nb-NO" dirty="0" smtClean="0">
                <a:hlinkClick r:id="rId2"/>
              </a:rPr>
              <a:t>www.arduino.cc/en/Main/Software</a:t>
            </a:r>
            <a:r>
              <a:rPr lang="nb-NO" dirty="0" smtClean="0"/>
              <a:t> </a:t>
            </a:r>
            <a:endParaRPr lang="nb-NO" dirty="0" smtClean="0"/>
          </a:p>
          <a:p>
            <a:pPr marL="457200" indent="-457200">
              <a:buFont typeface="+mj-lt"/>
              <a:buAutoNum type="arabicPeriod" startAt="2"/>
            </a:pPr>
            <a:r>
              <a:rPr lang="nb-NO" dirty="0" smtClean="0"/>
              <a:t>Koble til kretsen med den korte blå </a:t>
            </a:r>
            <a:r>
              <a:rPr lang="nb-NO" dirty="0" err="1" smtClean="0"/>
              <a:t>USB-ledning</a:t>
            </a:r>
            <a:endParaRPr lang="nb-NO" dirty="0" smtClean="0"/>
          </a:p>
          <a:p>
            <a:pPr marL="457200" indent="-457200">
              <a:buFont typeface="+mj-lt"/>
              <a:buAutoNum type="arabicPeriod" startAt="2"/>
            </a:pPr>
            <a:r>
              <a:rPr lang="nb-NO" dirty="0" smtClean="0"/>
              <a:t>Start </a:t>
            </a:r>
            <a:r>
              <a:rPr lang="nb-NO" dirty="0" err="1" smtClean="0"/>
              <a:t>Arduino</a:t>
            </a:r>
            <a:r>
              <a:rPr lang="nb-NO" dirty="0" smtClean="0"/>
              <a:t> editoren ved å velg</a:t>
            </a:r>
          </a:p>
          <a:p>
            <a:pPr marL="457200" indent="-457200">
              <a:buFont typeface="+mj-lt"/>
              <a:buAutoNum type="arabicPeriod" startAt="2"/>
            </a:pPr>
            <a:r>
              <a:rPr lang="nb-NO" dirty="0" smtClean="0"/>
              <a:t>Velg ”Verktøy” – ”Kort” – ”</a:t>
            </a:r>
            <a:r>
              <a:rPr lang="nb-NO" dirty="0" err="1" smtClean="0"/>
              <a:t>Arduino</a:t>
            </a:r>
            <a:r>
              <a:rPr lang="nb-NO" dirty="0" smtClean="0"/>
              <a:t> </a:t>
            </a:r>
            <a:r>
              <a:rPr lang="nb-NO" dirty="0" err="1" smtClean="0"/>
              <a:t>Nano</a:t>
            </a:r>
            <a:r>
              <a:rPr lang="nb-NO" dirty="0" smtClean="0"/>
              <a:t>” fra menylinjen</a:t>
            </a:r>
          </a:p>
          <a:p>
            <a:pPr marL="457200" indent="-457200">
              <a:buFont typeface="+mj-lt"/>
              <a:buAutoNum type="arabicPeriod" startAt="2"/>
            </a:pPr>
            <a:r>
              <a:rPr lang="nb-NO" dirty="0" smtClean="0"/>
              <a:t>Velg – ”Verktøy” – ”Port” – (riktig port)</a:t>
            </a:r>
            <a:endParaRPr lang="nb-NO" dirty="0" smtClean="0"/>
          </a:p>
          <a:p>
            <a:endParaRPr lang="nb-NO" dirty="0"/>
          </a:p>
        </p:txBody>
      </p:sp>
      <p:pic>
        <p:nvPicPr>
          <p:cNvPr id="2050" name="Picture 2"/>
          <p:cNvPicPr>
            <a:picLocks noChangeAspect="1" noChangeArrowheads="1"/>
          </p:cNvPicPr>
          <p:nvPr/>
        </p:nvPicPr>
        <p:blipFill>
          <a:blip r:embed="rId3"/>
          <a:srcRect/>
          <a:stretch>
            <a:fillRect/>
          </a:stretch>
        </p:blipFill>
        <p:spPr bwMode="auto">
          <a:xfrm>
            <a:off x="457199" y="4334336"/>
            <a:ext cx="8381495" cy="1897802"/>
          </a:xfrm>
          <a:prstGeom prst="rect">
            <a:avLst/>
          </a:prstGeom>
          <a:noFill/>
          <a:ln w="9525">
            <a:noFill/>
            <a:miter lim="800000"/>
            <a:headEnd/>
            <a:tailEnd/>
          </a:ln>
          <a:effectLst/>
        </p:spPr>
      </p:pic>
      <p:sp>
        <p:nvSpPr>
          <p:cNvPr id="5" name="Ellipse 4"/>
          <p:cNvSpPr/>
          <p:nvPr/>
        </p:nvSpPr>
        <p:spPr>
          <a:xfrm>
            <a:off x="1819922" y="4740693"/>
            <a:ext cx="719092" cy="435006"/>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pic>
        <p:nvPicPr>
          <p:cNvPr id="2051" name="Picture 3"/>
          <p:cNvPicPr>
            <a:picLocks noChangeAspect="1" noChangeArrowheads="1"/>
          </p:cNvPicPr>
          <p:nvPr/>
        </p:nvPicPr>
        <p:blipFill>
          <a:blip r:embed="rId4"/>
          <a:srcRect/>
          <a:stretch>
            <a:fillRect/>
          </a:stretch>
        </p:blipFill>
        <p:spPr bwMode="auto">
          <a:xfrm>
            <a:off x="5584147" y="2727567"/>
            <a:ext cx="532568" cy="467621"/>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20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20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2000"/>
                                        <p:tgtEl>
                                          <p:spTgt spid="3">
                                            <p:txEl>
                                              <p:pRg st="3" end="3"/>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2051"/>
                                        </p:tgtEl>
                                        <p:attrNameLst>
                                          <p:attrName>style.visibility</p:attrName>
                                        </p:attrNameLst>
                                      </p:cBhvr>
                                      <p:to>
                                        <p:strVal val="visible"/>
                                      </p:to>
                                    </p:set>
                                    <p:animEffect transition="in" filter="fade">
                                      <p:cBhvr>
                                        <p:cTn id="23" dur="2000"/>
                                        <p:tgtEl>
                                          <p:spTgt spid="205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2000"/>
                                        <p:tgtEl>
                                          <p:spTgt spid="3">
                                            <p:txEl>
                                              <p:pRg st="4" end="4"/>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2050"/>
                                        </p:tgtEl>
                                        <p:attrNameLst>
                                          <p:attrName>style.visibility</p:attrName>
                                        </p:attrNameLst>
                                      </p:cBhvr>
                                      <p:to>
                                        <p:strVal val="visible"/>
                                      </p:to>
                                    </p:set>
                                    <p:animEffect transition="in" filter="fade">
                                      <p:cBhvr>
                                        <p:cTn id="31" dur="2000"/>
                                        <p:tgtEl>
                                          <p:spTgt spid="2050"/>
                                        </p:tgtEl>
                                      </p:cBhvr>
                                    </p:animEffect>
                                  </p:childTnLst>
                                </p:cTn>
                              </p:par>
                            </p:childTnLst>
                          </p:cTn>
                        </p:par>
                        <p:par>
                          <p:cTn id="32" fill="hold">
                            <p:stCondLst>
                              <p:cond delay="2000"/>
                            </p:stCondLst>
                            <p:childTnLst>
                              <p:par>
                                <p:cTn id="33" presetID="10" presetClass="entr" presetSubtype="0" fill="hold" grpId="0" nodeType="after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2000"/>
                                        <p:tgtEl>
                                          <p:spTgt spid="5"/>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
                                            <p:txEl>
                                              <p:pRg st="5" end="5"/>
                                            </p:txEl>
                                          </p:spTgt>
                                        </p:tgtEl>
                                        <p:attrNameLst>
                                          <p:attrName>style.visibility</p:attrName>
                                        </p:attrNameLst>
                                      </p:cBhvr>
                                      <p:to>
                                        <p:strVal val="visible"/>
                                      </p:to>
                                    </p:set>
                                    <p:animEffect transition="in" filter="fade">
                                      <p:cBhvr>
                                        <p:cTn id="40"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457200" y="274638"/>
            <a:ext cx="3005091" cy="1143000"/>
          </a:xfrm>
        </p:spPr>
        <p:txBody>
          <a:bodyPr>
            <a:normAutofit fontScale="90000"/>
          </a:bodyPr>
          <a:lstStyle/>
          <a:p>
            <a:r>
              <a:rPr lang="nb-NO" dirty="0" err="1" smtClean="0"/>
              <a:t>Arduino</a:t>
            </a:r>
            <a:r>
              <a:rPr lang="nb-NO" dirty="0" smtClean="0"/>
              <a:t> </a:t>
            </a:r>
            <a:br>
              <a:rPr lang="nb-NO" dirty="0" smtClean="0"/>
            </a:br>
            <a:r>
              <a:rPr lang="nb-NO" dirty="0" smtClean="0"/>
              <a:t>programeditor</a:t>
            </a:r>
            <a:endParaRPr lang="nb-NO" dirty="0"/>
          </a:p>
        </p:txBody>
      </p:sp>
      <p:pic>
        <p:nvPicPr>
          <p:cNvPr id="1026" name="Picture 2"/>
          <p:cNvPicPr>
            <a:picLocks noChangeAspect="1" noChangeArrowheads="1"/>
          </p:cNvPicPr>
          <p:nvPr/>
        </p:nvPicPr>
        <p:blipFill>
          <a:blip r:embed="rId2"/>
          <a:srcRect/>
          <a:stretch>
            <a:fillRect/>
          </a:stretch>
        </p:blipFill>
        <p:spPr bwMode="auto">
          <a:xfrm>
            <a:off x="3684234" y="158194"/>
            <a:ext cx="4980420" cy="6286493"/>
          </a:xfrm>
          <a:prstGeom prst="rect">
            <a:avLst/>
          </a:prstGeom>
          <a:noFill/>
          <a:ln w="9525">
            <a:noFill/>
            <a:miter lim="800000"/>
            <a:headEnd/>
            <a:tailEnd/>
          </a:ln>
          <a:effectLst/>
        </p:spPr>
      </p:pic>
      <p:pic>
        <p:nvPicPr>
          <p:cNvPr id="5" name="Picture 2"/>
          <p:cNvPicPr>
            <a:picLocks noChangeAspect="1" noChangeArrowheads="1"/>
          </p:cNvPicPr>
          <p:nvPr/>
        </p:nvPicPr>
        <p:blipFill>
          <a:blip r:embed="rId2"/>
          <a:srcRect b="70460"/>
          <a:stretch>
            <a:fillRect/>
          </a:stretch>
        </p:blipFill>
        <p:spPr bwMode="auto">
          <a:xfrm>
            <a:off x="457200" y="1676276"/>
            <a:ext cx="8170848" cy="3046644"/>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170" name="Tittel 1"/>
          <p:cNvSpPr>
            <a:spLocks noGrp="1"/>
          </p:cNvSpPr>
          <p:nvPr>
            <p:ph type="title"/>
          </p:nvPr>
        </p:nvSpPr>
        <p:spPr>
          <a:xfrm>
            <a:off x="996950" y="225425"/>
            <a:ext cx="1773238" cy="730250"/>
          </a:xfrm>
        </p:spPr>
        <p:txBody>
          <a:bodyPr/>
          <a:lstStyle/>
          <a:p>
            <a:pPr algn="ctr" eaLnBrk="1" hangingPunct="1"/>
            <a:r>
              <a:rPr lang="nb-NO" smtClean="0">
                <a:latin typeface="Arial" pitchFamily="34" charset="0"/>
                <a:cs typeface="Arial" pitchFamily="34" charset="0"/>
              </a:rPr>
              <a:t>Editor</a:t>
            </a:r>
          </a:p>
        </p:txBody>
      </p:sp>
      <p:sp>
        <p:nvSpPr>
          <p:cNvPr id="6" name="Plassholder for innhold 5"/>
          <p:cNvSpPr>
            <a:spLocks noGrp="1"/>
          </p:cNvSpPr>
          <p:nvPr>
            <p:ph idx="1"/>
          </p:nvPr>
        </p:nvSpPr>
        <p:spPr>
          <a:xfrm>
            <a:off x="627063" y="914400"/>
            <a:ext cx="3003550" cy="4818063"/>
          </a:xfrm>
        </p:spPr>
        <p:txBody>
          <a:bodyPr rtlCol="0">
            <a:noAutofit/>
          </a:bodyPr>
          <a:lstStyle/>
          <a:p>
            <a:pPr marL="457200" indent="-457200" eaLnBrk="1" fontAlgn="auto" hangingPunct="1">
              <a:spcBef>
                <a:spcPts val="1200"/>
              </a:spcBef>
              <a:spcAft>
                <a:spcPts val="0"/>
              </a:spcAft>
              <a:buFont typeface="+mj-lt"/>
              <a:buAutoNum type="arabicPeriod"/>
              <a:defRPr/>
            </a:pPr>
            <a:r>
              <a:rPr lang="nb-NO" sz="1800" dirty="0" smtClean="0">
                <a:latin typeface="Arial" pitchFamily="34" charset="0"/>
                <a:cs typeface="Arial" pitchFamily="34" charset="0"/>
              </a:rPr>
              <a:t>Ny skisse</a:t>
            </a:r>
          </a:p>
          <a:p>
            <a:pPr marL="457200" indent="-457200" eaLnBrk="1" fontAlgn="auto" hangingPunct="1">
              <a:spcBef>
                <a:spcPts val="1200"/>
              </a:spcBef>
              <a:spcAft>
                <a:spcPts val="0"/>
              </a:spcAft>
              <a:buFont typeface="+mj-lt"/>
              <a:buAutoNum type="arabicPeriod"/>
              <a:defRPr/>
            </a:pPr>
            <a:r>
              <a:rPr lang="nb-NO" sz="1800" dirty="0" smtClean="0">
                <a:latin typeface="Arial" pitchFamily="34" charset="0"/>
                <a:cs typeface="Arial" pitchFamily="34" charset="0"/>
              </a:rPr>
              <a:t>Åpne eksisterende skisse</a:t>
            </a:r>
          </a:p>
          <a:p>
            <a:pPr marL="457200" indent="-457200" eaLnBrk="1" fontAlgn="auto" hangingPunct="1">
              <a:spcBef>
                <a:spcPts val="1200"/>
              </a:spcBef>
              <a:spcAft>
                <a:spcPts val="0"/>
              </a:spcAft>
              <a:buFont typeface="+mj-lt"/>
              <a:buAutoNum type="arabicPeriod"/>
              <a:defRPr/>
            </a:pPr>
            <a:r>
              <a:rPr lang="nb-NO" sz="1800" dirty="0" smtClean="0">
                <a:latin typeface="Arial" pitchFamily="34" charset="0"/>
                <a:cs typeface="Arial" pitchFamily="34" charset="0"/>
              </a:rPr>
              <a:t>Lagre skissen</a:t>
            </a:r>
          </a:p>
          <a:p>
            <a:pPr marL="457200" indent="-457200" eaLnBrk="1" fontAlgn="auto" hangingPunct="1">
              <a:spcBef>
                <a:spcPts val="1200"/>
              </a:spcBef>
              <a:spcAft>
                <a:spcPts val="0"/>
              </a:spcAft>
              <a:buFont typeface="+mj-lt"/>
              <a:buAutoNum type="arabicPeriod"/>
              <a:defRPr/>
            </a:pPr>
            <a:r>
              <a:rPr lang="nb-NO" sz="1800" dirty="0" smtClean="0">
                <a:latin typeface="Arial" pitchFamily="34" charset="0"/>
                <a:cs typeface="Arial" pitchFamily="34" charset="0"/>
              </a:rPr>
              <a:t>Sjekk koden</a:t>
            </a:r>
          </a:p>
          <a:p>
            <a:pPr marL="457200" indent="-457200" eaLnBrk="1" fontAlgn="auto" hangingPunct="1">
              <a:spcBef>
                <a:spcPts val="1200"/>
              </a:spcBef>
              <a:spcAft>
                <a:spcPts val="0"/>
              </a:spcAft>
              <a:buFont typeface="+mj-lt"/>
              <a:buAutoNum type="arabicPeriod"/>
              <a:defRPr/>
            </a:pPr>
            <a:r>
              <a:rPr lang="nb-NO" sz="1800" dirty="0" smtClean="0">
                <a:latin typeface="Arial" pitchFamily="34" charset="0"/>
                <a:cs typeface="Arial" pitchFamily="34" charset="0"/>
              </a:rPr>
              <a:t>Last programmet ned til </a:t>
            </a:r>
            <a:r>
              <a:rPr lang="nb-NO" sz="1800" dirty="0" err="1" smtClean="0">
                <a:latin typeface="Arial" pitchFamily="34" charset="0"/>
                <a:cs typeface="Arial" pitchFamily="34" charset="0"/>
              </a:rPr>
              <a:t>Arduino</a:t>
            </a:r>
            <a:endParaRPr lang="nb-NO" sz="1800" dirty="0" smtClean="0">
              <a:latin typeface="Arial" pitchFamily="34" charset="0"/>
              <a:cs typeface="Arial" pitchFamily="34" charset="0"/>
            </a:endParaRPr>
          </a:p>
          <a:p>
            <a:pPr marL="457200" indent="-457200" eaLnBrk="1" fontAlgn="auto" hangingPunct="1">
              <a:spcBef>
                <a:spcPts val="1200"/>
              </a:spcBef>
              <a:spcAft>
                <a:spcPts val="0"/>
              </a:spcAft>
              <a:buFont typeface="+mj-lt"/>
              <a:buAutoNum type="arabicPeriod"/>
              <a:defRPr/>
            </a:pPr>
            <a:r>
              <a:rPr lang="nb-NO" sz="1800" dirty="0" smtClean="0">
                <a:latin typeface="Arial" pitchFamily="34" charset="0"/>
                <a:cs typeface="Arial" pitchFamily="34" charset="0"/>
              </a:rPr>
              <a:t>Datamonitor</a:t>
            </a:r>
          </a:p>
          <a:p>
            <a:pPr marL="457200" indent="-457200" eaLnBrk="1" fontAlgn="auto" hangingPunct="1">
              <a:spcBef>
                <a:spcPts val="1200"/>
              </a:spcBef>
              <a:spcAft>
                <a:spcPts val="0"/>
              </a:spcAft>
              <a:buFont typeface="+mj-lt"/>
              <a:buAutoNum type="arabicPeriod"/>
              <a:defRPr/>
            </a:pPr>
            <a:r>
              <a:rPr lang="nb-NO" sz="1800" dirty="0" smtClean="0">
                <a:latin typeface="Arial" pitchFamily="34" charset="0"/>
                <a:cs typeface="Arial" pitchFamily="34" charset="0"/>
              </a:rPr>
              <a:t>Navnet på skissen</a:t>
            </a:r>
          </a:p>
          <a:p>
            <a:pPr marL="457200" indent="-457200" eaLnBrk="1" fontAlgn="auto" hangingPunct="1">
              <a:spcBef>
                <a:spcPts val="1200"/>
              </a:spcBef>
              <a:spcAft>
                <a:spcPts val="0"/>
              </a:spcAft>
              <a:buFont typeface="+mj-lt"/>
              <a:buAutoNum type="arabicPeriod"/>
              <a:defRPr/>
            </a:pPr>
            <a:r>
              <a:rPr lang="nb-NO" sz="1800" dirty="0" smtClean="0">
                <a:latin typeface="Arial" pitchFamily="34" charset="0"/>
                <a:cs typeface="Arial" pitchFamily="34" charset="0"/>
              </a:rPr>
              <a:t>Område for skriving av programmet</a:t>
            </a:r>
          </a:p>
          <a:p>
            <a:pPr marL="457200" indent="-457200" eaLnBrk="1" fontAlgn="auto" hangingPunct="1">
              <a:spcBef>
                <a:spcPts val="1200"/>
              </a:spcBef>
              <a:spcAft>
                <a:spcPts val="0"/>
              </a:spcAft>
              <a:buFont typeface="+mj-lt"/>
              <a:buAutoNum type="arabicPeriod"/>
              <a:defRPr/>
            </a:pPr>
            <a:r>
              <a:rPr lang="nb-NO" sz="1800" dirty="0" smtClean="0">
                <a:latin typeface="Arial" pitchFamily="34" charset="0"/>
                <a:cs typeface="Arial" pitchFamily="34" charset="0"/>
              </a:rPr>
              <a:t>Meldingsområde</a:t>
            </a:r>
            <a:endParaRPr lang="nb-NO" sz="1800" dirty="0">
              <a:latin typeface="Arial" pitchFamily="34" charset="0"/>
              <a:cs typeface="Arial" pitchFamily="34" charset="0"/>
            </a:endParaRPr>
          </a:p>
        </p:txBody>
      </p:sp>
      <p:pic>
        <p:nvPicPr>
          <p:cNvPr id="1026" name="Picture 2"/>
          <p:cNvPicPr>
            <a:picLocks noChangeAspect="1" noChangeArrowheads="1"/>
          </p:cNvPicPr>
          <p:nvPr/>
        </p:nvPicPr>
        <p:blipFill>
          <a:blip r:embed="rId2" cstate="print"/>
          <a:srcRect/>
          <a:stretch>
            <a:fillRect/>
          </a:stretch>
        </p:blipFill>
        <p:spPr bwMode="auto">
          <a:xfrm>
            <a:off x="3543300" y="209550"/>
            <a:ext cx="5414963" cy="6191250"/>
          </a:xfrm>
          <a:prstGeom prst="rect">
            <a:avLst/>
          </a:prstGeom>
          <a:noFill/>
          <a:ln w="9525">
            <a:noFill/>
            <a:miter lim="800000"/>
            <a:headEnd/>
            <a:tailEnd/>
          </a:ln>
        </p:spPr>
      </p:pic>
      <p:pic>
        <p:nvPicPr>
          <p:cNvPr id="2051" name="Picture 3"/>
          <p:cNvPicPr>
            <a:picLocks noChangeAspect="1" noChangeArrowheads="1"/>
          </p:cNvPicPr>
          <p:nvPr/>
        </p:nvPicPr>
        <p:blipFill>
          <a:blip r:embed="rId3" cstate="print"/>
          <a:srcRect/>
          <a:stretch>
            <a:fillRect/>
          </a:stretch>
        </p:blipFill>
        <p:spPr bwMode="auto">
          <a:xfrm>
            <a:off x="3536950" y="219075"/>
            <a:ext cx="5391150" cy="1292225"/>
          </a:xfrm>
          <a:prstGeom prst="rect">
            <a:avLst/>
          </a:prstGeom>
          <a:noFill/>
          <a:ln w="9525">
            <a:noFill/>
            <a:miter lim="800000"/>
            <a:headEnd/>
            <a:tailEnd/>
          </a:ln>
        </p:spPr>
      </p:pic>
      <p:cxnSp>
        <p:nvCxnSpPr>
          <p:cNvPr id="31" name="Rett linje 30"/>
          <p:cNvCxnSpPr/>
          <p:nvPr/>
        </p:nvCxnSpPr>
        <p:spPr>
          <a:xfrm rot="10800000" flipV="1">
            <a:off x="2266950" y="973137"/>
            <a:ext cx="2032000" cy="142875"/>
          </a:xfrm>
          <a:prstGeom prst="line">
            <a:avLst/>
          </a:prstGeom>
          <a:ln>
            <a:solidFill>
              <a:srgbClr val="FF0000"/>
            </a:solidFill>
            <a:headEnd type="triangle" w="lg" len="lg"/>
            <a:tailEnd type="none" w="lg" len="lg"/>
          </a:ln>
        </p:spPr>
        <p:style>
          <a:lnRef idx="2">
            <a:schemeClr val="accent1"/>
          </a:lnRef>
          <a:fillRef idx="0">
            <a:schemeClr val="accent1"/>
          </a:fillRef>
          <a:effectRef idx="1">
            <a:schemeClr val="accent1"/>
          </a:effectRef>
          <a:fontRef idx="minor">
            <a:schemeClr val="tx1"/>
          </a:fontRef>
        </p:style>
      </p:cxnSp>
      <p:cxnSp>
        <p:nvCxnSpPr>
          <p:cNvPr id="38" name="Rett linje 37"/>
          <p:cNvCxnSpPr/>
          <p:nvPr/>
        </p:nvCxnSpPr>
        <p:spPr>
          <a:xfrm rot="10800000" flipV="1">
            <a:off x="3059085" y="1116012"/>
            <a:ext cx="1536729" cy="395287"/>
          </a:xfrm>
          <a:prstGeom prst="line">
            <a:avLst/>
          </a:prstGeom>
          <a:ln>
            <a:solidFill>
              <a:srgbClr val="FF0000"/>
            </a:solidFill>
            <a:headEnd type="triangle" w="lg" len="lg"/>
            <a:tailEnd type="none" w="lg" len="lg"/>
          </a:ln>
        </p:spPr>
        <p:style>
          <a:lnRef idx="2">
            <a:schemeClr val="accent1"/>
          </a:lnRef>
          <a:fillRef idx="0">
            <a:schemeClr val="accent1"/>
          </a:fillRef>
          <a:effectRef idx="1">
            <a:schemeClr val="accent1"/>
          </a:effectRef>
          <a:fontRef idx="minor">
            <a:schemeClr val="tx1"/>
          </a:fontRef>
        </p:style>
      </p:cxnSp>
      <p:cxnSp>
        <p:nvCxnSpPr>
          <p:cNvPr id="42" name="Rett linje 41"/>
          <p:cNvCxnSpPr/>
          <p:nvPr/>
        </p:nvCxnSpPr>
        <p:spPr>
          <a:xfrm rot="10800000" flipV="1">
            <a:off x="2709950" y="1104899"/>
            <a:ext cx="2265277" cy="1106285"/>
          </a:xfrm>
          <a:prstGeom prst="line">
            <a:avLst/>
          </a:prstGeom>
          <a:ln>
            <a:solidFill>
              <a:srgbClr val="FF0000"/>
            </a:solidFill>
            <a:headEnd type="triangle" w="lg" len="lg"/>
            <a:tailEnd type="none" w="lg" len="lg"/>
          </a:ln>
        </p:spPr>
        <p:style>
          <a:lnRef idx="2">
            <a:schemeClr val="accent1"/>
          </a:lnRef>
          <a:fillRef idx="0">
            <a:schemeClr val="accent1"/>
          </a:fillRef>
          <a:effectRef idx="1">
            <a:schemeClr val="accent1"/>
          </a:effectRef>
          <a:fontRef idx="minor">
            <a:schemeClr val="tx1"/>
          </a:fontRef>
        </p:style>
      </p:cxnSp>
      <p:cxnSp>
        <p:nvCxnSpPr>
          <p:cNvPr id="44" name="Rett linje 43"/>
          <p:cNvCxnSpPr/>
          <p:nvPr/>
        </p:nvCxnSpPr>
        <p:spPr>
          <a:xfrm flipH="1">
            <a:off x="3360738" y="1104900"/>
            <a:ext cx="688975" cy="2041525"/>
          </a:xfrm>
          <a:prstGeom prst="line">
            <a:avLst/>
          </a:prstGeom>
          <a:ln>
            <a:solidFill>
              <a:srgbClr val="FF0000"/>
            </a:solidFill>
            <a:headEnd type="triangle" w="lg" len="lg"/>
            <a:tailEnd type="none" w="lg" len="lg"/>
          </a:ln>
        </p:spPr>
        <p:style>
          <a:lnRef idx="2">
            <a:schemeClr val="accent1"/>
          </a:lnRef>
          <a:fillRef idx="0">
            <a:schemeClr val="accent1"/>
          </a:fillRef>
          <a:effectRef idx="1">
            <a:schemeClr val="accent1"/>
          </a:effectRef>
          <a:fontRef idx="minor">
            <a:schemeClr val="tx1"/>
          </a:fontRef>
        </p:style>
      </p:cxnSp>
      <p:cxnSp>
        <p:nvCxnSpPr>
          <p:cNvPr id="46" name="Rett linje 45"/>
          <p:cNvCxnSpPr/>
          <p:nvPr/>
        </p:nvCxnSpPr>
        <p:spPr>
          <a:xfrm flipH="1">
            <a:off x="2876204" y="1020763"/>
            <a:ext cx="5615335" cy="2703339"/>
          </a:xfrm>
          <a:prstGeom prst="line">
            <a:avLst/>
          </a:prstGeom>
          <a:ln>
            <a:solidFill>
              <a:srgbClr val="FF0000"/>
            </a:solidFill>
            <a:headEnd type="triangle" w="lg" len="lg"/>
            <a:tailEnd type="none" w="lg" len="lg"/>
          </a:ln>
        </p:spPr>
        <p:style>
          <a:lnRef idx="2">
            <a:schemeClr val="accent1"/>
          </a:lnRef>
          <a:fillRef idx="0">
            <a:schemeClr val="accent1"/>
          </a:fillRef>
          <a:effectRef idx="1">
            <a:schemeClr val="accent1"/>
          </a:effectRef>
          <a:fontRef idx="minor">
            <a:schemeClr val="tx1"/>
          </a:fontRef>
        </p:style>
      </p:cxnSp>
      <p:cxnSp>
        <p:nvCxnSpPr>
          <p:cNvPr id="48" name="Rett linje 47"/>
          <p:cNvCxnSpPr/>
          <p:nvPr/>
        </p:nvCxnSpPr>
        <p:spPr>
          <a:xfrm flipH="1">
            <a:off x="3059084" y="610726"/>
            <a:ext cx="826482" cy="3650124"/>
          </a:xfrm>
          <a:prstGeom prst="line">
            <a:avLst/>
          </a:prstGeom>
          <a:ln>
            <a:solidFill>
              <a:srgbClr val="FF0000"/>
            </a:solidFill>
            <a:headEnd type="triangle" w="lg" len="lg"/>
            <a:tailEnd type="none" w="lg" len="lg"/>
          </a:ln>
        </p:spPr>
        <p:style>
          <a:lnRef idx="2">
            <a:schemeClr val="accent1"/>
          </a:lnRef>
          <a:fillRef idx="0">
            <a:schemeClr val="accent1"/>
          </a:fillRef>
          <a:effectRef idx="1">
            <a:schemeClr val="accent1"/>
          </a:effectRef>
          <a:fontRef idx="minor">
            <a:schemeClr val="tx1"/>
          </a:fontRef>
        </p:style>
      </p:cxnSp>
      <p:cxnSp>
        <p:nvCxnSpPr>
          <p:cNvPr id="57" name="Rett linje 56"/>
          <p:cNvCxnSpPr/>
          <p:nvPr/>
        </p:nvCxnSpPr>
        <p:spPr>
          <a:xfrm rot="10800000" flipV="1">
            <a:off x="3441701" y="3336925"/>
            <a:ext cx="2852739" cy="1434580"/>
          </a:xfrm>
          <a:prstGeom prst="line">
            <a:avLst/>
          </a:prstGeom>
          <a:ln>
            <a:solidFill>
              <a:srgbClr val="FF0000"/>
            </a:solidFill>
            <a:headEnd type="triangle" w="lg" len="lg"/>
            <a:tailEnd type="none" w="lg" len="lg"/>
          </a:ln>
        </p:spPr>
        <p:style>
          <a:lnRef idx="2">
            <a:schemeClr val="accent1"/>
          </a:lnRef>
          <a:fillRef idx="0">
            <a:schemeClr val="accent1"/>
          </a:fillRef>
          <a:effectRef idx="1">
            <a:schemeClr val="accent1"/>
          </a:effectRef>
          <a:fontRef idx="minor">
            <a:schemeClr val="tx1"/>
          </a:fontRef>
        </p:style>
      </p:cxnSp>
      <p:cxnSp>
        <p:nvCxnSpPr>
          <p:cNvPr id="59" name="Rett linje 58"/>
          <p:cNvCxnSpPr/>
          <p:nvPr/>
        </p:nvCxnSpPr>
        <p:spPr>
          <a:xfrm rot="10800000">
            <a:off x="2876204" y="5346700"/>
            <a:ext cx="3262660" cy="425452"/>
          </a:xfrm>
          <a:prstGeom prst="line">
            <a:avLst/>
          </a:prstGeom>
          <a:ln>
            <a:solidFill>
              <a:srgbClr val="FF0000"/>
            </a:solidFill>
            <a:headEnd type="triangle" w="lg" len="lg"/>
            <a:tailEnd type="none" w="lg" len="lg"/>
          </a:ln>
        </p:spPr>
        <p:style>
          <a:lnRef idx="2">
            <a:schemeClr val="accent1"/>
          </a:lnRef>
          <a:fillRef idx="0">
            <a:schemeClr val="accent1"/>
          </a:fillRef>
          <a:effectRef idx="1">
            <a:schemeClr val="accent1"/>
          </a:effectRef>
          <a:fontRef idx="minor">
            <a:schemeClr val="tx1"/>
          </a:fontRef>
        </p:style>
      </p:cxnSp>
      <p:cxnSp>
        <p:nvCxnSpPr>
          <p:cNvPr id="19" name="Rett linje 18"/>
          <p:cNvCxnSpPr/>
          <p:nvPr/>
        </p:nvCxnSpPr>
        <p:spPr>
          <a:xfrm rot="5400000">
            <a:off x="2362142" y="1298113"/>
            <a:ext cx="1546168" cy="1177752"/>
          </a:xfrm>
          <a:prstGeom prst="line">
            <a:avLst/>
          </a:prstGeom>
          <a:ln>
            <a:solidFill>
              <a:srgbClr val="FF0000"/>
            </a:solidFill>
            <a:headEnd type="triangle" w="lg" len="lg"/>
            <a:tailEnd type="none" w="lg" len="lg"/>
          </a:ln>
        </p:spPr>
        <p:style>
          <a:lnRef idx="2">
            <a:schemeClr val="accent1"/>
          </a:lnRef>
          <a:fillRef idx="0">
            <a:schemeClr val="accent1"/>
          </a:fillRef>
          <a:effectRef idx="1">
            <a:schemeClr val="accent1"/>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par>
                                <p:cTn id="8" presetID="10" presetClass="entr" presetSubtype="0" fill="hold" nodeType="withEffect">
                                  <p:stCondLst>
                                    <p:cond delay="0"/>
                                  </p:stCondLst>
                                  <p:childTnLst>
                                    <p:set>
                                      <p:cBhvr>
                                        <p:cTn id="9" dur="1" fill="hold">
                                          <p:stCondLst>
                                            <p:cond delay="0"/>
                                          </p:stCondLst>
                                        </p:cTn>
                                        <p:tgtEl>
                                          <p:spTgt spid="2051"/>
                                        </p:tgtEl>
                                        <p:attrNameLst>
                                          <p:attrName>style.visibility</p:attrName>
                                        </p:attrNameLst>
                                      </p:cBhvr>
                                      <p:to>
                                        <p:strVal val="visible"/>
                                      </p:to>
                                    </p:set>
                                    <p:animEffect transition="in" filter="fade">
                                      <p:cBhvr>
                                        <p:cTn id="10" dur="2000"/>
                                        <p:tgtEl>
                                          <p:spTgt spid="205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2000"/>
                                        <p:tgtEl>
                                          <p:spTgt spid="3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2000"/>
                                        <p:tgtEl>
                                          <p:spTgt spid="31"/>
                                        </p:tgtEl>
                                      </p:cBhvr>
                                    </p:animEffect>
                                    <p:set>
                                      <p:cBhvr>
                                        <p:cTn id="20" dur="1" fill="hold">
                                          <p:stCondLst>
                                            <p:cond delay="1999"/>
                                          </p:stCondLst>
                                        </p:cTn>
                                        <p:tgtEl>
                                          <p:spTgt spid="31"/>
                                        </p:tgtEl>
                                        <p:attrNameLst>
                                          <p:attrName>style.visibility</p:attrName>
                                        </p:attrNameLst>
                                      </p:cBhvr>
                                      <p:to>
                                        <p:strVal val="hidden"/>
                                      </p:to>
                                    </p:set>
                                  </p:childTnLst>
                                </p:cTn>
                              </p:par>
                              <p:par>
                                <p:cTn id="21" presetID="10" presetClass="entr" presetSubtype="0"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fade">
                                      <p:cBhvr>
                                        <p:cTn id="23" dur="2000"/>
                                        <p:tgtEl>
                                          <p:spTgt spid="3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2000"/>
                                        <p:tgtEl>
                                          <p:spTgt spid="38"/>
                                        </p:tgtEl>
                                      </p:cBhvr>
                                    </p:animEffect>
                                    <p:set>
                                      <p:cBhvr>
                                        <p:cTn id="28" dur="1" fill="hold">
                                          <p:stCondLst>
                                            <p:cond delay="1999"/>
                                          </p:stCondLst>
                                        </p:cTn>
                                        <p:tgtEl>
                                          <p:spTgt spid="38"/>
                                        </p:tgtEl>
                                        <p:attrNameLst>
                                          <p:attrName>style.visibility</p:attrName>
                                        </p:attrNameLst>
                                      </p:cBhvr>
                                      <p:to>
                                        <p:strVal val="hidden"/>
                                      </p:to>
                                    </p:set>
                                  </p:childTnLst>
                                </p:cTn>
                              </p:par>
                              <p:par>
                                <p:cTn id="29" presetID="10" presetClass="entr" presetSubtype="0" fill="hold" nodeType="withEffect">
                                  <p:stCondLst>
                                    <p:cond delay="0"/>
                                  </p:stCondLst>
                                  <p:childTnLst>
                                    <p:set>
                                      <p:cBhvr>
                                        <p:cTn id="30" dur="1" fill="hold">
                                          <p:stCondLst>
                                            <p:cond delay="0"/>
                                          </p:stCondLst>
                                        </p:cTn>
                                        <p:tgtEl>
                                          <p:spTgt spid="42"/>
                                        </p:tgtEl>
                                        <p:attrNameLst>
                                          <p:attrName>style.visibility</p:attrName>
                                        </p:attrNameLst>
                                      </p:cBhvr>
                                      <p:to>
                                        <p:strVal val="visible"/>
                                      </p:to>
                                    </p:set>
                                    <p:animEffect transition="in" filter="fade">
                                      <p:cBhvr>
                                        <p:cTn id="31" dur="2000"/>
                                        <p:tgtEl>
                                          <p:spTgt spid="4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2000"/>
                                        <p:tgtEl>
                                          <p:spTgt spid="42"/>
                                        </p:tgtEl>
                                      </p:cBhvr>
                                    </p:animEffect>
                                    <p:set>
                                      <p:cBhvr>
                                        <p:cTn id="36" dur="1" fill="hold">
                                          <p:stCondLst>
                                            <p:cond delay="1999"/>
                                          </p:stCondLst>
                                        </p:cTn>
                                        <p:tgtEl>
                                          <p:spTgt spid="42"/>
                                        </p:tgtEl>
                                        <p:attrNameLst>
                                          <p:attrName>style.visibility</p:attrName>
                                        </p:attrNameLst>
                                      </p:cBhvr>
                                      <p:to>
                                        <p:strVal val="hidden"/>
                                      </p:to>
                                    </p:set>
                                  </p:childTnLst>
                                </p:cTn>
                              </p:par>
                              <p:par>
                                <p:cTn id="37" presetID="10" presetClass="entr" presetSubtype="0" fill="hold" nodeType="with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2000"/>
                                        <p:tgtEl>
                                          <p:spTgt spid="19"/>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nodeType="clickEffect">
                                  <p:stCondLst>
                                    <p:cond delay="0"/>
                                  </p:stCondLst>
                                  <p:childTnLst>
                                    <p:animEffect transition="out" filter="fade">
                                      <p:cBhvr>
                                        <p:cTn id="43" dur="2000"/>
                                        <p:tgtEl>
                                          <p:spTgt spid="19"/>
                                        </p:tgtEl>
                                      </p:cBhvr>
                                    </p:animEffect>
                                    <p:set>
                                      <p:cBhvr>
                                        <p:cTn id="44" dur="1" fill="hold">
                                          <p:stCondLst>
                                            <p:cond delay="1999"/>
                                          </p:stCondLst>
                                        </p:cTn>
                                        <p:tgtEl>
                                          <p:spTgt spid="19"/>
                                        </p:tgtEl>
                                        <p:attrNameLst>
                                          <p:attrName>style.visibility</p:attrName>
                                        </p:attrNameLst>
                                      </p:cBhvr>
                                      <p:to>
                                        <p:strVal val="hidden"/>
                                      </p:to>
                                    </p:set>
                                  </p:childTnLst>
                                </p:cTn>
                              </p:par>
                              <p:par>
                                <p:cTn id="45" presetID="10" presetClass="entr" presetSubtype="0" fill="hold" nodeType="withEffect">
                                  <p:stCondLst>
                                    <p:cond delay="0"/>
                                  </p:stCondLst>
                                  <p:childTnLst>
                                    <p:set>
                                      <p:cBhvr>
                                        <p:cTn id="46" dur="1" fill="hold">
                                          <p:stCondLst>
                                            <p:cond delay="0"/>
                                          </p:stCondLst>
                                        </p:cTn>
                                        <p:tgtEl>
                                          <p:spTgt spid="44"/>
                                        </p:tgtEl>
                                        <p:attrNameLst>
                                          <p:attrName>style.visibility</p:attrName>
                                        </p:attrNameLst>
                                      </p:cBhvr>
                                      <p:to>
                                        <p:strVal val="visible"/>
                                      </p:to>
                                    </p:set>
                                    <p:animEffect transition="in" filter="fade">
                                      <p:cBhvr>
                                        <p:cTn id="47" dur="2000"/>
                                        <p:tgtEl>
                                          <p:spTgt spid="4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2000"/>
                                        <p:tgtEl>
                                          <p:spTgt spid="44"/>
                                        </p:tgtEl>
                                      </p:cBhvr>
                                    </p:animEffect>
                                    <p:set>
                                      <p:cBhvr>
                                        <p:cTn id="52" dur="1" fill="hold">
                                          <p:stCondLst>
                                            <p:cond delay="1999"/>
                                          </p:stCondLst>
                                        </p:cTn>
                                        <p:tgtEl>
                                          <p:spTgt spid="44"/>
                                        </p:tgtEl>
                                        <p:attrNameLst>
                                          <p:attrName>style.visibility</p:attrName>
                                        </p:attrNameLst>
                                      </p:cBhvr>
                                      <p:to>
                                        <p:strVal val="hidden"/>
                                      </p:to>
                                    </p:set>
                                  </p:childTnLst>
                                </p:cTn>
                              </p:par>
                              <p:par>
                                <p:cTn id="53" presetID="10" presetClass="entr" presetSubtype="0" fill="hold" nodeType="withEffect">
                                  <p:stCondLst>
                                    <p:cond delay="0"/>
                                  </p:stCondLst>
                                  <p:childTnLst>
                                    <p:set>
                                      <p:cBhvr>
                                        <p:cTn id="54" dur="1" fill="hold">
                                          <p:stCondLst>
                                            <p:cond delay="0"/>
                                          </p:stCondLst>
                                        </p:cTn>
                                        <p:tgtEl>
                                          <p:spTgt spid="46"/>
                                        </p:tgtEl>
                                        <p:attrNameLst>
                                          <p:attrName>style.visibility</p:attrName>
                                        </p:attrNameLst>
                                      </p:cBhvr>
                                      <p:to>
                                        <p:strVal val="visible"/>
                                      </p:to>
                                    </p:set>
                                    <p:animEffect transition="in" filter="fade">
                                      <p:cBhvr>
                                        <p:cTn id="55" dur="2000"/>
                                        <p:tgtEl>
                                          <p:spTgt spid="46"/>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xit" presetSubtype="0" fill="hold" nodeType="clickEffect">
                                  <p:stCondLst>
                                    <p:cond delay="0"/>
                                  </p:stCondLst>
                                  <p:childTnLst>
                                    <p:animEffect transition="out" filter="fade">
                                      <p:cBhvr>
                                        <p:cTn id="59" dur="2000"/>
                                        <p:tgtEl>
                                          <p:spTgt spid="46"/>
                                        </p:tgtEl>
                                      </p:cBhvr>
                                    </p:animEffect>
                                    <p:set>
                                      <p:cBhvr>
                                        <p:cTn id="60" dur="1" fill="hold">
                                          <p:stCondLst>
                                            <p:cond delay="1999"/>
                                          </p:stCondLst>
                                        </p:cTn>
                                        <p:tgtEl>
                                          <p:spTgt spid="46"/>
                                        </p:tgtEl>
                                        <p:attrNameLst>
                                          <p:attrName>style.visibility</p:attrName>
                                        </p:attrNameLst>
                                      </p:cBhvr>
                                      <p:to>
                                        <p:strVal val="hidden"/>
                                      </p:to>
                                    </p:set>
                                  </p:childTnLst>
                                </p:cTn>
                              </p:par>
                              <p:par>
                                <p:cTn id="61" presetID="10" presetClass="entr" presetSubtype="0" fill="hold" nodeType="withEffect">
                                  <p:stCondLst>
                                    <p:cond delay="0"/>
                                  </p:stCondLst>
                                  <p:childTnLst>
                                    <p:set>
                                      <p:cBhvr>
                                        <p:cTn id="62" dur="1" fill="hold">
                                          <p:stCondLst>
                                            <p:cond delay="0"/>
                                          </p:stCondLst>
                                        </p:cTn>
                                        <p:tgtEl>
                                          <p:spTgt spid="48"/>
                                        </p:tgtEl>
                                        <p:attrNameLst>
                                          <p:attrName>style.visibility</p:attrName>
                                        </p:attrNameLst>
                                      </p:cBhvr>
                                      <p:to>
                                        <p:strVal val="visible"/>
                                      </p:to>
                                    </p:set>
                                    <p:animEffect transition="in" filter="fade">
                                      <p:cBhvr>
                                        <p:cTn id="63" dur="2000"/>
                                        <p:tgtEl>
                                          <p:spTgt spid="48"/>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xit" presetSubtype="0" fill="hold" nodeType="clickEffect">
                                  <p:stCondLst>
                                    <p:cond delay="0"/>
                                  </p:stCondLst>
                                  <p:childTnLst>
                                    <p:animEffect transition="out" filter="fade">
                                      <p:cBhvr>
                                        <p:cTn id="67" dur="2000"/>
                                        <p:tgtEl>
                                          <p:spTgt spid="48"/>
                                        </p:tgtEl>
                                      </p:cBhvr>
                                    </p:animEffect>
                                    <p:set>
                                      <p:cBhvr>
                                        <p:cTn id="68" dur="1" fill="hold">
                                          <p:stCondLst>
                                            <p:cond delay="1999"/>
                                          </p:stCondLst>
                                        </p:cTn>
                                        <p:tgtEl>
                                          <p:spTgt spid="48"/>
                                        </p:tgtEl>
                                        <p:attrNameLst>
                                          <p:attrName>style.visibility</p:attrName>
                                        </p:attrNameLst>
                                      </p:cBhvr>
                                      <p:to>
                                        <p:strVal val="hidden"/>
                                      </p:to>
                                    </p:set>
                                  </p:childTnLst>
                                </p:cTn>
                              </p:par>
                              <p:par>
                                <p:cTn id="69" presetID="10" presetClass="entr" presetSubtype="0" fill="hold" nodeType="withEffect">
                                  <p:stCondLst>
                                    <p:cond delay="0"/>
                                  </p:stCondLst>
                                  <p:childTnLst>
                                    <p:set>
                                      <p:cBhvr>
                                        <p:cTn id="70" dur="1" fill="hold">
                                          <p:stCondLst>
                                            <p:cond delay="0"/>
                                          </p:stCondLst>
                                        </p:cTn>
                                        <p:tgtEl>
                                          <p:spTgt spid="57"/>
                                        </p:tgtEl>
                                        <p:attrNameLst>
                                          <p:attrName>style.visibility</p:attrName>
                                        </p:attrNameLst>
                                      </p:cBhvr>
                                      <p:to>
                                        <p:strVal val="visible"/>
                                      </p:to>
                                    </p:set>
                                    <p:animEffect transition="in" filter="fade">
                                      <p:cBhvr>
                                        <p:cTn id="71" dur="2000"/>
                                        <p:tgtEl>
                                          <p:spTgt spid="57"/>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xit" presetSubtype="0" fill="hold" nodeType="clickEffect">
                                  <p:stCondLst>
                                    <p:cond delay="0"/>
                                  </p:stCondLst>
                                  <p:childTnLst>
                                    <p:animEffect transition="out" filter="fade">
                                      <p:cBhvr>
                                        <p:cTn id="75" dur="2000"/>
                                        <p:tgtEl>
                                          <p:spTgt spid="57"/>
                                        </p:tgtEl>
                                      </p:cBhvr>
                                    </p:animEffect>
                                    <p:set>
                                      <p:cBhvr>
                                        <p:cTn id="76" dur="1" fill="hold">
                                          <p:stCondLst>
                                            <p:cond delay="1999"/>
                                          </p:stCondLst>
                                        </p:cTn>
                                        <p:tgtEl>
                                          <p:spTgt spid="57"/>
                                        </p:tgtEl>
                                        <p:attrNameLst>
                                          <p:attrName>style.visibility</p:attrName>
                                        </p:attrNameLst>
                                      </p:cBhvr>
                                      <p:to>
                                        <p:strVal val="hidden"/>
                                      </p:to>
                                    </p:set>
                                  </p:childTnLst>
                                </p:cTn>
                              </p:par>
                              <p:par>
                                <p:cTn id="77" presetID="10" presetClass="entr" presetSubtype="0" fill="hold" nodeType="withEffect">
                                  <p:stCondLst>
                                    <p:cond delay="0"/>
                                  </p:stCondLst>
                                  <p:childTnLst>
                                    <p:set>
                                      <p:cBhvr>
                                        <p:cTn id="78" dur="1" fill="hold">
                                          <p:stCondLst>
                                            <p:cond delay="0"/>
                                          </p:stCondLst>
                                        </p:cTn>
                                        <p:tgtEl>
                                          <p:spTgt spid="59"/>
                                        </p:tgtEl>
                                        <p:attrNameLst>
                                          <p:attrName>style.visibility</p:attrName>
                                        </p:attrNameLst>
                                      </p:cBhvr>
                                      <p:to>
                                        <p:strVal val="visible"/>
                                      </p:to>
                                    </p:set>
                                    <p:animEffect transition="in" filter="fade">
                                      <p:cBhvr>
                                        <p:cTn id="79" dur="2000"/>
                                        <p:tgtEl>
                                          <p:spTgt spid="59"/>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xit" presetSubtype="0" fill="hold" nodeType="clickEffect">
                                  <p:stCondLst>
                                    <p:cond delay="0"/>
                                  </p:stCondLst>
                                  <p:childTnLst>
                                    <p:animEffect transition="out" filter="fade">
                                      <p:cBhvr>
                                        <p:cTn id="83" dur="2000"/>
                                        <p:tgtEl>
                                          <p:spTgt spid="59"/>
                                        </p:tgtEl>
                                      </p:cBhvr>
                                    </p:animEffect>
                                    <p:set>
                                      <p:cBhvr>
                                        <p:cTn id="84" dur="1" fill="hold">
                                          <p:stCondLst>
                                            <p:cond delay="1999"/>
                                          </p:stCondLst>
                                        </p:cTn>
                                        <p:tgtEl>
                                          <p:spTgt spid="5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fontScale="90000"/>
          </a:bodyPr>
          <a:lstStyle/>
          <a:p>
            <a:pPr algn="ctr"/>
            <a:r>
              <a:rPr lang="nb-NO" dirty="0" smtClean="0"/>
              <a:t>Sjekk at forbindelsen med </a:t>
            </a:r>
            <a:r>
              <a:rPr lang="nb-NO" dirty="0" err="1" smtClean="0"/>
              <a:t>Arduino</a:t>
            </a:r>
            <a:r>
              <a:rPr lang="nb-NO" dirty="0" smtClean="0"/>
              <a:t> er opprettet ved å installere et lite program</a:t>
            </a:r>
            <a:endParaRPr lang="nb-NO" dirty="0"/>
          </a:p>
        </p:txBody>
      </p:sp>
      <p:sp>
        <p:nvSpPr>
          <p:cNvPr id="3" name="Plassholder for innhold 2"/>
          <p:cNvSpPr>
            <a:spLocks noGrp="1"/>
          </p:cNvSpPr>
          <p:nvPr>
            <p:ph idx="1"/>
          </p:nvPr>
        </p:nvSpPr>
        <p:spPr>
          <a:xfrm>
            <a:off x="275150" y="1600200"/>
            <a:ext cx="8717930" cy="2734136"/>
          </a:xfrm>
        </p:spPr>
        <p:txBody>
          <a:bodyPr>
            <a:normAutofit lnSpcReduction="10000"/>
          </a:bodyPr>
          <a:lstStyle/>
          <a:p>
            <a:pPr marL="457200" indent="-457200">
              <a:buFont typeface="+mj-lt"/>
              <a:buAutoNum type="arabicPeriod"/>
            </a:pPr>
            <a:r>
              <a:rPr lang="nb-NO" dirty="0" smtClean="0"/>
              <a:t>Velg – ”Fil” – ”Eksempler” – ”Basic” – ”Blink”</a:t>
            </a:r>
          </a:p>
          <a:p>
            <a:pPr marL="457200" indent="-457200">
              <a:buFont typeface="+mj-lt"/>
              <a:buAutoNum type="arabicPeriod"/>
            </a:pPr>
            <a:r>
              <a:rPr lang="nb-NO" dirty="0" smtClean="0"/>
              <a:t> Overfør fila fra editoren til </a:t>
            </a:r>
            <a:r>
              <a:rPr lang="nb-NO" dirty="0" err="1" smtClean="0"/>
              <a:t>Arduino</a:t>
            </a:r>
            <a:r>
              <a:rPr lang="nb-NO" dirty="0" smtClean="0"/>
              <a:t> </a:t>
            </a:r>
            <a:r>
              <a:rPr lang="nb-NO" dirty="0" err="1" smtClean="0"/>
              <a:t>Nano</a:t>
            </a:r>
            <a:r>
              <a:rPr lang="nb-NO" dirty="0" smtClean="0"/>
              <a:t> ved å klikke på:</a:t>
            </a:r>
            <a:br>
              <a:rPr lang="nb-NO" dirty="0" smtClean="0"/>
            </a:br>
            <a:r>
              <a:rPr lang="nb-NO" dirty="0" smtClean="0"/>
              <a:t/>
            </a:r>
            <a:br>
              <a:rPr lang="nb-NO" dirty="0" smtClean="0"/>
            </a:br>
            <a:r>
              <a:rPr lang="nb-NO" dirty="0" smtClean="0"/>
              <a:t/>
            </a:r>
            <a:br>
              <a:rPr lang="nb-NO" dirty="0" smtClean="0"/>
            </a:br>
            <a:endParaRPr lang="nb-NO" dirty="0" smtClean="0"/>
          </a:p>
          <a:p>
            <a:pPr marL="457200" indent="-457200">
              <a:buFont typeface="+mj-lt"/>
              <a:buAutoNum type="arabicPeriod"/>
            </a:pPr>
            <a:r>
              <a:rPr lang="nb-NO" dirty="0" smtClean="0"/>
              <a:t>Sjekk at programmet lastes opp</a:t>
            </a:r>
          </a:p>
          <a:p>
            <a:pPr marL="457200" indent="-457200">
              <a:buFont typeface="+mj-lt"/>
              <a:buAutoNum type="arabicPeriod"/>
            </a:pPr>
            <a:r>
              <a:rPr lang="nb-NO" dirty="0" smtClean="0"/>
              <a:t>Sjekk at lysdioden på </a:t>
            </a:r>
            <a:r>
              <a:rPr lang="nb-NO" dirty="0" err="1" smtClean="0"/>
              <a:t>Arduino</a:t>
            </a:r>
            <a:r>
              <a:rPr lang="nb-NO" dirty="0" smtClean="0"/>
              <a:t> </a:t>
            </a:r>
            <a:r>
              <a:rPr lang="nb-NO" dirty="0" err="1" smtClean="0"/>
              <a:t>Nano</a:t>
            </a:r>
            <a:r>
              <a:rPr lang="nb-NO" dirty="0" smtClean="0"/>
              <a:t> blinker</a:t>
            </a:r>
            <a:endParaRPr lang="nb-NO" dirty="0"/>
          </a:p>
        </p:txBody>
      </p:sp>
      <p:pic>
        <p:nvPicPr>
          <p:cNvPr id="4" name="Picture 2"/>
          <p:cNvPicPr>
            <a:picLocks noChangeAspect="1" noChangeArrowheads="1"/>
          </p:cNvPicPr>
          <p:nvPr/>
        </p:nvPicPr>
        <p:blipFill>
          <a:blip r:embed="rId3"/>
          <a:srcRect/>
          <a:stretch>
            <a:fillRect/>
          </a:stretch>
        </p:blipFill>
        <p:spPr bwMode="auto">
          <a:xfrm>
            <a:off x="457199" y="4334336"/>
            <a:ext cx="8381495" cy="1897802"/>
          </a:xfrm>
          <a:prstGeom prst="rect">
            <a:avLst/>
          </a:prstGeom>
          <a:noFill/>
          <a:ln w="9525">
            <a:noFill/>
            <a:miter lim="800000"/>
            <a:headEnd/>
            <a:tailEnd/>
          </a:ln>
          <a:effectLst/>
        </p:spPr>
      </p:pic>
      <p:sp>
        <p:nvSpPr>
          <p:cNvPr id="5" name="Ellipse 4"/>
          <p:cNvSpPr/>
          <p:nvPr/>
        </p:nvSpPr>
        <p:spPr>
          <a:xfrm>
            <a:off x="275150" y="4740693"/>
            <a:ext cx="719092" cy="435006"/>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6" name="Ellipse 5"/>
          <p:cNvSpPr/>
          <p:nvPr/>
        </p:nvSpPr>
        <p:spPr>
          <a:xfrm>
            <a:off x="835922" y="5035135"/>
            <a:ext cx="566692" cy="575552"/>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pic>
        <p:nvPicPr>
          <p:cNvPr id="3074" name="Picture 2"/>
          <p:cNvPicPr>
            <a:picLocks noChangeAspect="1" noChangeArrowheads="1"/>
          </p:cNvPicPr>
          <p:nvPr/>
        </p:nvPicPr>
        <p:blipFill>
          <a:blip r:embed="rId4"/>
          <a:srcRect/>
          <a:stretch>
            <a:fillRect/>
          </a:stretch>
        </p:blipFill>
        <p:spPr bwMode="auto">
          <a:xfrm>
            <a:off x="3677390" y="2519456"/>
            <a:ext cx="723900" cy="771525"/>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2000"/>
                                        <p:tgtEl>
                                          <p:spTgt spid="4"/>
                                        </p:tgtEl>
                                      </p:cBhvr>
                                    </p:animEffect>
                                  </p:childTnLst>
                                </p:cTn>
                              </p:par>
                            </p:childTnLst>
                          </p:cTn>
                        </p:par>
                        <p:par>
                          <p:cTn id="11" fill="hold">
                            <p:stCondLst>
                              <p:cond delay="2000"/>
                            </p:stCondLst>
                            <p:childTnLst>
                              <p:par>
                                <p:cTn id="12" presetID="10" presetClass="entr" presetSubtype="0"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20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grpId="1" nodeType="clickEffect">
                                  <p:stCondLst>
                                    <p:cond delay="0"/>
                                  </p:stCondLst>
                                  <p:childTnLst>
                                    <p:animEffect transition="out" filter="fade">
                                      <p:cBhvr>
                                        <p:cTn id="18" dur="2000"/>
                                        <p:tgtEl>
                                          <p:spTgt spid="5"/>
                                        </p:tgtEl>
                                      </p:cBhvr>
                                    </p:animEffect>
                                    <p:set>
                                      <p:cBhvr>
                                        <p:cTn id="19" dur="1" fill="hold">
                                          <p:stCondLst>
                                            <p:cond delay="1999"/>
                                          </p:stCondLst>
                                        </p:cTn>
                                        <p:tgtEl>
                                          <p:spTgt spid="5"/>
                                        </p:tgtEl>
                                        <p:attrNameLst>
                                          <p:attrName>style.visibility</p:attrName>
                                        </p:attrNameLst>
                                      </p:cBhvr>
                                      <p:to>
                                        <p:strVal val="hidden"/>
                                      </p:to>
                                    </p:set>
                                  </p:childTnLst>
                                </p:cTn>
                              </p:par>
                              <p:par>
                                <p:cTn id="20" presetID="10" presetClass="entr" presetSubtype="0" fill="hold" nodeType="with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fade">
                                      <p:cBhvr>
                                        <p:cTn id="22" dur="2000"/>
                                        <p:tgtEl>
                                          <p:spTgt spid="3">
                                            <p:txEl>
                                              <p:pRg st="1" end="1"/>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074"/>
                                        </p:tgtEl>
                                        <p:attrNameLst>
                                          <p:attrName>style.visibility</p:attrName>
                                        </p:attrNameLst>
                                      </p:cBhvr>
                                      <p:to>
                                        <p:strVal val="visible"/>
                                      </p:to>
                                    </p:set>
                                    <p:animEffect transition="in" filter="fade">
                                      <p:cBhvr>
                                        <p:cTn id="25" dur="2000"/>
                                        <p:tgtEl>
                                          <p:spTgt spid="3074"/>
                                        </p:tgtEl>
                                      </p:cBhvr>
                                    </p:animEffect>
                                  </p:childTnLst>
                                </p:cTn>
                              </p:par>
                            </p:childTnLst>
                          </p:cTn>
                        </p:par>
                        <p:par>
                          <p:cTn id="26" fill="hold">
                            <p:stCondLst>
                              <p:cond delay="2000"/>
                            </p:stCondLst>
                            <p:childTnLst>
                              <p:par>
                                <p:cTn id="27" presetID="10" presetClass="entr" presetSubtype="0" fill="hold" grpId="0"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2000"/>
                                        <p:tgtEl>
                                          <p:spTgt spid="6"/>
                                        </p:tgtEl>
                                      </p:cBhvr>
                                    </p:animEffect>
                                  </p:childTnLst>
                                </p:cTn>
                              </p:par>
                              <p:par>
                                <p:cTn id="30" presetID="10" presetClass="entr" presetSubtype="0" fill="hold" nodeType="with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fade">
                                      <p:cBhvr>
                                        <p:cTn id="32" dur="2000"/>
                                        <p:tgtEl>
                                          <p:spTgt spid="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fade">
                                      <p:cBhvr>
                                        <p:cTn id="37"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dirty="0" smtClean="0"/>
              <a:t>Målsetning</a:t>
            </a:r>
            <a:endParaRPr lang="nb-NO" dirty="0"/>
          </a:p>
        </p:txBody>
      </p:sp>
      <p:sp>
        <p:nvSpPr>
          <p:cNvPr id="3" name="Plassholder for innhold 2"/>
          <p:cNvSpPr>
            <a:spLocks noGrp="1"/>
          </p:cNvSpPr>
          <p:nvPr>
            <p:ph idx="1"/>
          </p:nvPr>
        </p:nvSpPr>
        <p:spPr/>
        <p:txBody>
          <a:bodyPr/>
          <a:lstStyle/>
          <a:p>
            <a:r>
              <a:rPr lang="nb-NO" dirty="0" smtClean="0"/>
              <a:t>Målet med denne dagen er å bygge en målsonde for logging av data fra overflata og ned til 20 meter</a:t>
            </a:r>
          </a:p>
          <a:p>
            <a:r>
              <a:rPr lang="nb-NO" dirty="0" smtClean="0"/>
              <a:t>I utgangspunktet skal dere måle trykk og temperatur for så å beregne dybden</a:t>
            </a:r>
          </a:p>
          <a:p>
            <a:r>
              <a:rPr lang="nb-NO" dirty="0" smtClean="0"/>
              <a:t>Dataene </a:t>
            </a:r>
            <a:r>
              <a:rPr lang="nb-NO" dirty="0" smtClean="0"/>
              <a:t>lagres </a:t>
            </a:r>
            <a:r>
              <a:rPr lang="nb-NO" dirty="0" smtClean="0"/>
              <a:t>på et SD-kort og </a:t>
            </a:r>
            <a:r>
              <a:rPr lang="nb-NO" dirty="0" smtClean="0"/>
              <a:t>analyseres</a:t>
            </a:r>
            <a:endParaRPr lang="nb-NO" dirty="0" smtClean="0"/>
          </a:p>
          <a:p>
            <a:r>
              <a:rPr lang="nb-NO" dirty="0" smtClean="0"/>
              <a:t>Målesonde skal dere ta med ut på feltet hvor dere får hjelp til å senke målesonden ned i dypet.</a:t>
            </a:r>
          </a:p>
          <a:p>
            <a:pPr>
              <a:buNone/>
            </a:pPr>
            <a:endParaRPr lang="nb-NO" dirty="0" smtClean="0"/>
          </a:p>
          <a:p>
            <a:endParaRPr lang="nb-NO"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284085" y="274638"/>
            <a:ext cx="8402715" cy="1143000"/>
          </a:xfrm>
        </p:spPr>
        <p:txBody>
          <a:bodyPr>
            <a:normAutofit fontScale="90000"/>
          </a:bodyPr>
          <a:lstStyle/>
          <a:p>
            <a:pPr algn="ctr"/>
            <a:r>
              <a:rPr lang="nb-NO" dirty="0" smtClean="0"/>
              <a:t>Last opp test- og kalibreringsprogrammet</a:t>
            </a:r>
            <a:endParaRPr lang="nb-NO" dirty="0"/>
          </a:p>
        </p:txBody>
      </p:sp>
      <p:sp>
        <p:nvSpPr>
          <p:cNvPr id="3" name="Plassholder for innhold 2"/>
          <p:cNvSpPr>
            <a:spLocks noGrp="1"/>
          </p:cNvSpPr>
          <p:nvPr>
            <p:ph idx="1"/>
          </p:nvPr>
        </p:nvSpPr>
        <p:spPr/>
        <p:txBody>
          <a:bodyPr>
            <a:normAutofit/>
          </a:bodyPr>
          <a:lstStyle/>
          <a:p>
            <a:r>
              <a:rPr lang="nb-NO" sz="2800" dirty="0" smtClean="0"/>
              <a:t>Last ned test- og kalibreringsprogrammet fra:</a:t>
            </a:r>
          </a:p>
          <a:p>
            <a:pPr lvl="1"/>
            <a:r>
              <a:rPr lang="nb-NO" sz="2400" dirty="0" smtClean="0"/>
              <a:t>Nettsiden til skolelaboratoriet:</a:t>
            </a:r>
            <a:r>
              <a:rPr lang="nb-NO" sz="2400" dirty="0" smtClean="0"/>
              <a:t/>
            </a:r>
            <a:br>
              <a:rPr lang="nb-NO" sz="2400" dirty="0" smtClean="0"/>
            </a:br>
            <a:r>
              <a:rPr lang="nb-NO" sz="2400" dirty="0" smtClean="0">
                <a:hlinkClick r:id="rId2"/>
              </a:rPr>
              <a:t>https://</a:t>
            </a:r>
            <a:r>
              <a:rPr lang="nb-NO" sz="2400" dirty="0" smtClean="0">
                <a:hlinkClick r:id="rId2"/>
              </a:rPr>
              <a:t>www.ntnu.no/web/skolelab/bla-hefteserie</a:t>
            </a:r>
            <a:r>
              <a:rPr lang="nb-NO" sz="2400" dirty="0" smtClean="0"/>
              <a:t>  </a:t>
            </a:r>
            <a:r>
              <a:rPr lang="nb-NO" sz="2400" dirty="0" smtClean="0"/>
              <a:t/>
            </a:r>
            <a:br>
              <a:rPr lang="nb-NO" sz="2400" dirty="0" smtClean="0"/>
            </a:br>
            <a:r>
              <a:rPr lang="nb-NO" sz="2400" dirty="0" smtClean="0"/>
              <a:t>Gå ned til fanen:</a:t>
            </a:r>
            <a:br>
              <a:rPr lang="nb-NO" sz="2400" dirty="0" smtClean="0"/>
            </a:br>
            <a:r>
              <a:rPr lang="nb-NO" sz="2400" dirty="0" smtClean="0">
                <a:solidFill>
                  <a:srgbClr val="0000FF"/>
                </a:solidFill>
              </a:rPr>
              <a:t>ROV med trykk- og temperaturmåling 2018</a:t>
            </a:r>
            <a:r>
              <a:rPr lang="nb-NO" sz="2400" dirty="0" smtClean="0"/>
              <a:t/>
            </a:r>
            <a:br>
              <a:rPr lang="nb-NO" sz="2400" dirty="0" smtClean="0"/>
            </a:br>
            <a:r>
              <a:rPr lang="nb-NO" sz="2400" dirty="0" smtClean="0"/>
              <a:t>og velg å last ned:</a:t>
            </a:r>
            <a:br>
              <a:rPr lang="nb-NO" sz="2400" dirty="0" smtClean="0"/>
            </a:br>
            <a:r>
              <a:rPr lang="nb-NO" sz="2400" dirty="0" smtClean="0">
                <a:solidFill>
                  <a:srgbClr val="0000FF"/>
                </a:solidFill>
              </a:rPr>
              <a:t>ROV_1_0_TTD1.ino</a:t>
            </a:r>
            <a:r>
              <a:rPr lang="nb-NO" sz="2400" dirty="0" smtClean="0">
                <a:solidFill>
                  <a:srgbClr val="0000FF"/>
                </a:solidFill>
              </a:rPr>
              <a:t> </a:t>
            </a:r>
          </a:p>
          <a:p>
            <a:pPr lvl="1"/>
            <a:r>
              <a:rPr lang="nb-NO" sz="2400" dirty="0" smtClean="0"/>
              <a:t>Eller fra en </a:t>
            </a:r>
            <a:r>
              <a:rPr lang="nb-NO" sz="2400" dirty="0" err="1" smtClean="0"/>
              <a:t>USB-minnepinne</a:t>
            </a:r>
            <a:endParaRPr lang="nb-NO" sz="2400" dirty="0" smtClean="0">
              <a:solidFill>
                <a:srgbClr val="0000FF"/>
              </a:solidFill>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910156" y="224318"/>
            <a:ext cx="7767638" cy="887104"/>
          </a:xfrm>
        </p:spPr>
        <p:txBody>
          <a:bodyPr/>
          <a:lstStyle/>
          <a:p>
            <a:pPr algn="ctr"/>
            <a:r>
              <a:rPr lang="nb-NO" dirty="0" smtClean="0"/>
              <a:t>Enkel programmeringsstruktur</a:t>
            </a:r>
            <a:endParaRPr lang="nb-NO" dirty="0"/>
          </a:p>
        </p:txBody>
      </p:sp>
      <p:sp>
        <p:nvSpPr>
          <p:cNvPr id="3" name="Plassholder for innhold 2"/>
          <p:cNvSpPr>
            <a:spLocks noGrp="1"/>
          </p:cNvSpPr>
          <p:nvPr>
            <p:ph idx="1"/>
          </p:nvPr>
        </p:nvSpPr>
        <p:spPr>
          <a:xfrm>
            <a:off x="1079500" y="1257438"/>
            <a:ext cx="5485073" cy="5600562"/>
          </a:xfrm>
        </p:spPr>
        <p:txBody>
          <a:bodyPr>
            <a:normAutofit lnSpcReduction="10000"/>
          </a:bodyPr>
          <a:lstStyle/>
          <a:p>
            <a:pPr>
              <a:buNone/>
            </a:pPr>
            <a:r>
              <a:rPr lang="nb-NO" sz="1800" dirty="0" smtClean="0"/>
              <a:t>#</a:t>
            </a:r>
            <a:r>
              <a:rPr lang="nb-NO" sz="1800" dirty="0" err="1" smtClean="0"/>
              <a:t>include</a:t>
            </a:r>
            <a:r>
              <a:rPr lang="nb-NO" sz="1800" dirty="0" smtClean="0"/>
              <a:t> &lt;bibliotek&gt; // Inkluderer spesielle biblioteker</a:t>
            </a:r>
          </a:p>
          <a:p>
            <a:pPr>
              <a:buNone/>
            </a:pPr>
            <a:r>
              <a:rPr lang="nb-NO" sz="1800" dirty="0" smtClean="0"/>
              <a:t>Deklarer globale variable</a:t>
            </a:r>
          </a:p>
          <a:p>
            <a:pPr>
              <a:buNone/>
            </a:pPr>
            <a:endParaRPr lang="nb-NO" sz="1800" dirty="0" smtClean="0"/>
          </a:p>
          <a:p>
            <a:pPr>
              <a:buNone/>
            </a:pPr>
            <a:r>
              <a:rPr lang="nb-NO" sz="1800" b="1" dirty="0" err="1" smtClean="0">
                <a:solidFill>
                  <a:srgbClr val="0070C0"/>
                </a:solidFill>
              </a:rPr>
              <a:t>void</a:t>
            </a:r>
            <a:r>
              <a:rPr lang="nb-NO" sz="1800" b="1" dirty="0" smtClean="0">
                <a:solidFill>
                  <a:srgbClr val="0070C0"/>
                </a:solidFill>
              </a:rPr>
              <a:t> </a:t>
            </a:r>
            <a:r>
              <a:rPr lang="nb-NO" sz="1800" b="1" dirty="0" err="1" smtClean="0">
                <a:solidFill>
                  <a:srgbClr val="0070C0"/>
                </a:solidFill>
              </a:rPr>
              <a:t>setup</a:t>
            </a:r>
            <a:r>
              <a:rPr lang="nb-NO" sz="1800" b="1" dirty="0" smtClean="0">
                <a:solidFill>
                  <a:srgbClr val="0070C0"/>
                </a:solidFill>
              </a:rPr>
              <a:t>()</a:t>
            </a:r>
          </a:p>
          <a:p>
            <a:pPr>
              <a:buNone/>
            </a:pPr>
            <a:r>
              <a:rPr lang="nb-NO" sz="1800" dirty="0" smtClean="0">
                <a:solidFill>
                  <a:srgbClr val="0070C0"/>
                </a:solidFill>
              </a:rPr>
              <a:t>{</a:t>
            </a:r>
          </a:p>
          <a:p>
            <a:pPr>
              <a:lnSpc>
                <a:spcPct val="100000"/>
              </a:lnSpc>
              <a:buNone/>
            </a:pPr>
            <a:r>
              <a:rPr lang="nb-NO" sz="1800" dirty="0" smtClean="0"/>
              <a:t>	// Koden i denne funksjonen kjører </a:t>
            </a:r>
            <a:br>
              <a:rPr lang="nb-NO" sz="1800" dirty="0" smtClean="0"/>
            </a:br>
            <a:r>
              <a:rPr lang="nb-NO" sz="1800" dirty="0" smtClean="0"/>
              <a:t>// én gang ved oppstart</a:t>
            </a:r>
          </a:p>
          <a:p>
            <a:pPr>
              <a:buNone/>
            </a:pPr>
            <a:r>
              <a:rPr lang="nb-NO" sz="1800" dirty="0" smtClean="0"/>
              <a:t>….</a:t>
            </a:r>
          </a:p>
          <a:p>
            <a:pPr>
              <a:buNone/>
            </a:pPr>
            <a:r>
              <a:rPr lang="nb-NO" sz="1800" dirty="0" smtClean="0">
                <a:solidFill>
                  <a:srgbClr val="0070C0"/>
                </a:solidFill>
              </a:rPr>
              <a:t>}</a:t>
            </a:r>
          </a:p>
          <a:p>
            <a:pPr>
              <a:buNone/>
            </a:pPr>
            <a:endParaRPr lang="nb-NO" sz="1800" dirty="0" smtClean="0"/>
          </a:p>
          <a:p>
            <a:pPr>
              <a:buNone/>
            </a:pPr>
            <a:r>
              <a:rPr lang="nb-NO" sz="1800" b="1" dirty="0" err="1" smtClean="0">
                <a:solidFill>
                  <a:srgbClr val="0070C0"/>
                </a:solidFill>
              </a:rPr>
              <a:t>void</a:t>
            </a:r>
            <a:r>
              <a:rPr lang="nb-NO" sz="1800" b="1" dirty="0" smtClean="0">
                <a:solidFill>
                  <a:srgbClr val="0070C0"/>
                </a:solidFill>
              </a:rPr>
              <a:t> loop()</a:t>
            </a:r>
          </a:p>
          <a:p>
            <a:pPr>
              <a:buNone/>
            </a:pPr>
            <a:r>
              <a:rPr lang="nb-NO" sz="1800" dirty="0" smtClean="0">
                <a:solidFill>
                  <a:srgbClr val="0070C0"/>
                </a:solidFill>
              </a:rPr>
              <a:t>{</a:t>
            </a:r>
          </a:p>
          <a:p>
            <a:pPr>
              <a:lnSpc>
                <a:spcPct val="100000"/>
              </a:lnSpc>
              <a:buNone/>
            </a:pPr>
            <a:r>
              <a:rPr lang="nb-NO" sz="1800" dirty="0" smtClean="0"/>
              <a:t>	// Koden i denne funksjonen går i endeløs loop </a:t>
            </a:r>
            <a:br>
              <a:rPr lang="nb-NO" sz="1800" dirty="0" smtClean="0"/>
            </a:br>
            <a:r>
              <a:rPr lang="nb-NO" sz="1800" dirty="0" smtClean="0"/>
              <a:t>// Deklarer lokale variable</a:t>
            </a:r>
            <a:br>
              <a:rPr lang="nb-NO" sz="1800" dirty="0" smtClean="0"/>
            </a:br>
            <a:r>
              <a:rPr lang="nb-NO" sz="1800" dirty="0" smtClean="0"/>
              <a:t>// Programlinjer</a:t>
            </a:r>
          </a:p>
          <a:p>
            <a:pPr>
              <a:lnSpc>
                <a:spcPct val="100000"/>
              </a:lnSpc>
              <a:buNone/>
            </a:pPr>
            <a:r>
              <a:rPr lang="nb-NO" sz="1800" dirty="0" smtClean="0"/>
              <a:t>…</a:t>
            </a:r>
          </a:p>
          <a:p>
            <a:pPr>
              <a:buNone/>
            </a:pPr>
            <a:r>
              <a:rPr lang="nb-NO" sz="1800" dirty="0" smtClean="0"/>
              <a:t> </a:t>
            </a:r>
            <a:r>
              <a:rPr lang="nb-NO" sz="1800" dirty="0" smtClean="0">
                <a:solidFill>
                  <a:srgbClr val="0070C0"/>
                </a:solidFill>
              </a:rPr>
              <a:t>}</a:t>
            </a:r>
          </a:p>
          <a:p>
            <a:pPr>
              <a:buNone/>
            </a:pPr>
            <a:endParaRPr lang="nb-NO" sz="1800" dirty="0"/>
          </a:p>
        </p:txBody>
      </p:sp>
      <p:sp>
        <p:nvSpPr>
          <p:cNvPr id="5" name="Rektangel 4"/>
          <p:cNvSpPr/>
          <p:nvPr/>
        </p:nvSpPr>
        <p:spPr bwMode="auto">
          <a:xfrm>
            <a:off x="7158320" y="2801523"/>
            <a:ext cx="1187355" cy="655092"/>
          </a:xfrm>
          <a:prstGeom prst="rect">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449263" rtl="0" eaLnBrk="0" fontAlgn="base" latinLnBrk="0" hangingPunct="0">
              <a:spcBef>
                <a:spcPct val="0"/>
              </a:spcBef>
              <a:spcAft>
                <a:spcPct val="0"/>
              </a:spcAft>
              <a:buClr>
                <a:srgbClr val="000000"/>
              </a:buClr>
              <a:buSzPct val="100000"/>
              <a:buFont typeface="Times" pitchFamily="16" charset="0"/>
              <a:buNone/>
              <a:tabLst/>
            </a:pPr>
            <a:r>
              <a:rPr kumimoji="0" lang="nb-NO" sz="2000" b="0" i="0" u="none" strike="noStrike" cap="none" normalizeH="0" baseline="0" dirty="0" err="1" smtClean="0">
                <a:ln>
                  <a:noFill/>
                </a:ln>
                <a:solidFill>
                  <a:schemeClr val="bg1"/>
                </a:solidFill>
                <a:effectLst/>
                <a:latin typeface="Times" pitchFamily="16" charset="0"/>
              </a:rPr>
              <a:t>Setup</a:t>
            </a:r>
            <a:endParaRPr kumimoji="0" lang="nb-NO" sz="2000" b="0" i="0" u="none" strike="noStrike" cap="none" normalizeH="0" baseline="0" dirty="0" smtClean="0">
              <a:ln>
                <a:noFill/>
              </a:ln>
              <a:solidFill>
                <a:schemeClr val="bg1"/>
              </a:solidFill>
              <a:effectLst/>
              <a:latin typeface="Times" pitchFamily="16" charset="0"/>
            </a:endParaRPr>
          </a:p>
        </p:txBody>
      </p:sp>
      <p:sp>
        <p:nvSpPr>
          <p:cNvPr id="6" name="Rektangel 5"/>
          <p:cNvSpPr/>
          <p:nvPr/>
        </p:nvSpPr>
        <p:spPr bwMode="auto">
          <a:xfrm>
            <a:off x="7158320" y="4635338"/>
            <a:ext cx="1187355" cy="655092"/>
          </a:xfrm>
          <a:prstGeom prst="rect">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449263" rtl="0" eaLnBrk="0" fontAlgn="base" latinLnBrk="0" hangingPunct="0">
              <a:spcBef>
                <a:spcPct val="0"/>
              </a:spcBef>
              <a:spcAft>
                <a:spcPct val="0"/>
              </a:spcAft>
              <a:buClr>
                <a:srgbClr val="000000"/>
              </a:buClr>
              <a:buSzPct val="100000"/>
              <a:buFont typeface="Times" pitchFamily="16" charset="0"/>
              <a:buNone/>
              <a:tabLst/>
            </a:pPr>
            <a:r>
              <a:rPr lang="nb-NO" sz="2000" dirty="0" smtClean="0">
                <a:solidFill>
                  <a:schemeClr val="bg1"/>
                </a:solidFill>
                <a:latin typeface="Times" pitchFamily="16" charset="0"/>
              </a:rPr>
              <a:t>Loo</a:t>
            </a:r>
            <a:r>
              <a:rPr lang="nb-NO" sz="2000" dirty="0" smtClean="0">
                <a:solidFill>
                  <a:schemeClr val="bg1"/>
                </a:solidFill>
                <a:latin typeface="Times" pitchFamily="16" charset="0"/>
              </a:rPr>
              <a:t>p</a:t>
            </a:r>
            <a:endParaRPr kumimoji="0" lang="nb-NO" sz="2800" b="0" i="0" u="none" strike="noStrike" cap="none" normalizeH="0" baseline="0" dirty="0" smtClean="0">
              <a:ln>
                <a:noFill/>
              </a:ln>
              <a:solidFill>
                <a:schemeClr val="bg1"/>
              </a:solidFill>
              <a:effectLst/>
              <a:latin typeface="Times" pitchFamily="16" charset="0"/>
            </a:endParaRPr>
          </a:p>
        </p:txBody>
      </p:sp>
      <p:cxnSp>
        <p:nvCxnSpPr>
          <p:cNvPr id="8" name="Rett linje 7"/>
          <p:cNvCxnSpPr>
            <a:stCxn id="5" idx="2"/>
            <a:endCxn id="6" idx="0"/>
          </p:cNvCxnSpPr>
          <p:nvPr/>
        </p:nvCxnSpPr>
        <p:spPr bwMode="auto">
          <a:xfrm>
            <a:off x="7751998" y="3456615"/>
            <a:ext cx="0" cy="1178723"/>
          </a:xfrm>
          <a:prstGeom prst="line">
            <a:avLst/>
          </a:prstGeom>
          <a:solidFill>
            <a:srgbClr val="00B8FF"/>
          </a:solidFill>
          <a:ln w="9525" cap="flat" cmpd="sng" algn="ctr">
            <a:solidFill>
              <a:schemeClr val="tx1"/>
            </a:solidFill>
            <a:prstDash val="solid"/>
            <a:round/>
            <a:headEnd type="none" w="med" len="med"/>
            <a:tailEnd type="none" w="med" len="med"/>
          </a:ln>
          <a:effectLst/>
        </p:spPr>
      </p:cxnSp>
      <p:sp>
        <p:nvSpPr>
          <p:cNvPr id="10" name="Frihåndsform 9"/>
          <p:cNvSpPr/>
          <p:nvPr/>
        </p:nvSpPr>
        <p:spPr bwMode="auto">
          <a:xfrm>
            <a:off x="6830774" y="4362383"/>
            <a:ext cx="941695" cy="1310185"/>
          </a:xfrm>
          <a:custGeom>
            <a:avLst/>
            <a:gdLst>
              <a:gd name="connsiteX0" fmla="*/ 941695 w 941695"/>
              <a:gd name="connsiteY0" fmla="*/ 941695 h 1310185"/>
              <a:gd name="connsiteX1" fmla="*/ 941695 w 941695"/>
              <a:gd name="connsiteY1" fmla="*/ 1310185 h 1310185"/>
              <a:gd name="connsiteX2" fmla="*/ 0 w 941695"/>
              <a:gd name="connsiteY2" fmla="*/ 1310185 h 1310185"/>
              <a:gd name="connsiteX3" fmla="*/ 0 w 941695"/>
              <a:gd name="connsiteY3" fmla="*/ 0 h 1310185"/>
              <a:gd name="connsiteX4" fmla="*/ 928048 w 941695"/>
              <a:gd name="connsiteY4" fmla="*/ 0 h 13101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695" h="1310185">
                <a:moveTo>
                  <a:pt x="941695" y="941695"/>
                </a:moveTo>
                <a:lnTo>
                  <a:pt x="941695" y="1310185"/>
                </a:lnTo>
                <a:lnTo>
                  <a:pt x="0" y="1310185"/>
                </a:lnTo>
                <a:lnTo>
                  <a:pt x="0" y="0"/>
                </a:lnTo>
                <a:lnTo>
                  <a:pt x="928048" y="0"/>
                </a:lnTo>
              </a:path>
            </a:pathLst>
          </a:custGeom>
          <a:noFill/>
          <a:ln w="9525" cap="flat" cmpd="sng" algn="ctr">
            <a:solidFill>
              <a:schemeClr val="tx1"/>
            </a:solidFill>
            <a:prstDash val="solid"/>
            <a:round/>
            <a:headEnd type="none" w="med" len="med"/>
            <a:tailEnd type="arrow"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81000"/>
              </a:lnSpc>
              <a:spcBef>
                <a:spcPct val="0"/>
              </a:spcBef>
              <a:spcAft>
                <a:spcPct val="0"/>
              </a:spcAft>
              <a:buClr>
                <a:srgbClr val="000000"/>
              </a:buClr>
              <a:buSzPct val="100000"/>
              <a:buFont typeface="Times" pitchFamily="16" charset="0"/>
              <a:buNone/>
              <a:tabLst/>
            </a:pPr>
            <a:endParaRPr kumimoji="0" lang="nb-NO" sz="2400" b="0" i="0" u="none" strike="noStrike" cap="none" normalizeH="0" baseline="0" smtClean="0">
              <a:ln>
                <a:noFill/>
              </a:ln>
              <a:solidFill>
                <a:schemeClr val="bg1"/>
              </a:solidFill>
              <a:effectLst/>
              <a:latin typeface="Times" pitchFamily="16" charset="0"/>
            </a:endParaRPr>
          </a:p>
        </p:txBody>
      </p:sp>
      <p:sp>
        <p:nvSpPr>
          <p:cNvPr id="11" name="Avrundet rektangel 10"/>
          <p:cNvSpPr/>
          <p:nvPr/>
        </p:nvSpPr>
        <p:spPr bwMode="auto">
          <a:xfrm>
            <a:off x="7078417" y="1497361"/>
            <a:ext cx="1319855" cy="504967"/>
          </a:xfrm>
          <a:prstGeom prst="roundRect">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449263" rtl="0" eaLnBrk="0" fontAlgn="base" latinLnBrk="0" hangingPunct="0">
              <a:spcBef>
                <a:spcPct val="0"/>
              </a:spcBef>
              <a:spcAft>
                <a:spcPct val="0"/>
              </a:spcAft>
              <a:buClr>
                <a:srgbClr val="000000"/>
              </a:buClr>
              <a:buSzPct val="100000"/>
              <a:buFont typeface="Times" pitchFamily="16" charset="0"/>
              <a:buNone/>
              <a:tabLst/>
            </a:pPr>
            <a:r>
              <a:rPr lang="nb-NO" dirty="0" smtClean="0">
                <a:solidFill>
                  <a:schemeClr val="bg1"/>
                </a:solidFill>
                <a:latin typeface="Times" pitchFamily="16" charset="0"/>
              </a:rPr>
              <a:t>St</a:t>
            </a:r>
            <a:r>
              <a:rPr kumimoji="0" lang="nb-NO" sz="1800" b="0" i="0" u="none" strike="noStrike" cap="none" normalizeH="0" baseline="0" dirty="0" smtClean="0">
                <a:ln>
                  <a:noFill/>
                </a:ln>
                <a:solidFill>
                  <a:schemeClr val="bg1"/>
                </a:solidFill>
                <a:effectLst/>
                <a:latin typeface="Times" pitchFamily="16" charset="0"/>
              </a:rPr>
              <a:t>art/reset</a:t>
            </a:r>
            <a:endParaRPr kumimoji="0" lang="nb-NO" sz="1800" b="0" i="0" u="none" strike="noStrike" cap="none" normalizeH="0" baseline="0" dirty="0" smtClean="0">
              <a:ln>
                <a:noFill/>
              </a:ln>
              <a:solidFill>
                <a:schemeClr val="bg1"/>
              </a:solidFill>
              <a:effectLst/>
              <a:latin typeface="Times" pitchFamily="16" charset="0"/>
            </a:endParaRPr>
          </a:p>
        </p:txBody>
      </p:sp>
      <p:cxnSp>
        <p:nvCxnSpPr>
          <p:cNvPr id="13" name="Rett pil 12"/>
          <p:cNvCxnSpPr>
            <a:stCxn id="11" idx="2"/>
            <a:endCxn id="5" idx="0"/>
          </p:cNvCxnSpPr>
          <p:nvPr/>
        </p:nvCxnSpPr>
        <p:spPr bwMode="auto">
          <a:xfrm rot="16200000" flipH="1">
            <a:off x="7345574" y="2395098"/>
            <a:ext cx="799195" cy="13653"/>
          </a:xfrm>
          <a:prstGeom prst="straightConnector1">
            <a:avLst/>
          </a:prstGeom>
          <a:solidFill>
            <a:srgbClr val="00B8FF"/>
          </a:solidFill>
          <a:ln w="9525" cap="flat" cmpd="sng" algn="ctr">
            <a:solidFill>
              <a:schemeClr val="tx1"/>
            </a:solidFill>
            <a:prstDash val="solid"/>
            <a:round/>
            <a:headEnd type="none" w="med" len="med"/>
            <a:tailEnd type="arrow"/>
          </a:ln>
          <a:effectLst/>
        </p:spPr>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20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20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2000"/>
                                        <p:tgtEl>
                                          <p:spTgt spid="10"/>
                                        </p:tgtEl>
                                      </p:cBhvr>
                                    </p:animEffect>
                                  </p:childTnLst>
                                </p:cTn>
                              </p:par>
                              <p:par>
                                <p:cTn id="17" presetID="10"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2000"/>
                                        <p:tgtEl>
                                          <p:spTgt spid="11"/>
                                        </p:tgtEl>
                                      </p:cBhvr>
                                    </p:animEffect>
                                  </p:childTnLst>
                                </p:cTn>
                              </p:par>
                              <p:par>
                                <p:cTn id="20" presetID="10"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20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2000"/>
                                        <p:tgtEl>
                                          <p:spTgt spid="3">
                                            <p:txEl>
                                              <p:pRg st="3" end="3"/>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fade">
                                      <p:cBhvr>
                                        <p:cTn id="30" dur="2000"/>
                                        <p:tgtEl>
                                          <p:spTgt spid="3">
                                            <p:txEl>
                                              <p:pRg st="4" end="4"/>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Effect transition="in" filter="fade">
                                      <p:cBhvr>
                                        <p:cTn id="33" dur="2000"/>
                                        <p:tgtEl>
                                          <p:spTgt spid="3">
                                            <p:txEl>
                                              <p:pRg st="5" end="5"/>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
                                            <p:txEl>
                                              <p:pRg st="6" end="6"/>
                                            </p:txEl>
                                          </p:spTgt>
                                        </p:tgtEl>
                                        <p:attrNameLst>
                                          <p:attrName>style.visibility</p:attrName>
                                        </p:attrNameLst>
                                      </p:cBhvr>
                                      <p:to>
                                        <p:strVal val="visible"/>
                                      </p:to>
                                    </p:set>
                                    <p:animEffect transition="in" filter="fade">
                                      <p:cBhvr>
                                        <p:cTn id="36" dur="2000"/>
                                        <p:tgtEl>
                                          <p:spTgt spid="3">
                                            <p:txEl>
                                              <p:pRg st="6" end="6"/>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animEffect transition="in" filter="fade">
                                      <p:cBhvr>
                                        <p:cTn id="39" dur="2000"/>
                                        <p:tgtEl>
                                          <p:spTgt spid="3">
                                            <p:txEl>
                                              <p:pRg st="7" end="7"/>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3">
                                            <p:txEl>
                                              <p:pRg st="9" end="9"/>
                                            </p:txEl>
                                          </p:spTgt>
                                        </p:tgtEl>
                                        <p:attrNameLst>
                                          <p:attrName>style.visibility</p:attrName>
                                        </p:attrNameLst>
                                      </p:cBhvr>
                                      <p:to>
                                        <p:strVal val="visible"/>
                                      </p:to>
                                    </p:set>
                                    <p:animEffect transition="in" filter="fade">
                                      <p:cBhvr>
                                        <p:cTn id="44" dur="2000"/>
                                        <p:tgtEl>
                                          <p:spTgt spid="3">
                                            <p:txEl>
                                              <p:pRg st="9" end="9"/>
                                            </p:txEl>
                                          </p:spTgt>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animEffect transition="in" filter="fade">
                                      <p:cBhvr>
                                        <p:cTn id="47" dur="2000"/>
                                        <p:tgtEl>
                                          <p:spTgt spid="3">
                                            <p:txEl>
                                              <p:pRg st="10" end="10"/>
                                            </p:txEl>
                                          </p:spTgt>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3">
                                            <p:txEl>
                                              <p:pRg st="11" end="11"/>
                                            </p:txEl>
                                          </p:spTgt>
                                        </p:tgtEl>
                                        <p:attrNameLst>
                                          <p:attrName>style.visibility</p:attrName>
                                        </p:attrNameLst>
                                      </p:cBhvr>
                                      <p:to>
                                        <p:strVal val="visible"/>
                                      </p:to>
                                    </p:set>
                                    <p:animEffect transition="in" filter="fade">
                                      <p:cBhvr>
                                        <p:cTn id="50" dur="2000"/>
                                        <p:tgtEl>
                                          <p:spTgt spid="3">
                                            <p:txEl>
                                              <p:pRg st="11" end="11"/>
                                            </p:txEl>
                                          </p:spTgt>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3">
                                            <p:txEl>
                                              <p:pRg st="12" end="12"/>
                                            </p:txEl>
                                          </p:spTgt>
                                        </p:tgtEl>
                                        <p:attrNameLst>
                                          <p:attrName>style.visibility</p:attrName>
                                        </p:attrNameLst>
                                      </p:cBhvr>
                                      <p:to>
                                        <p:strVal val="visible"/>
                                      </p:to>
                                    </p:set>
                                    <p:animEffect transition="in" filter="fade">
                                      <p:cBhvr>
                                        <p:cTn id="53" dur="2000"/>
                                        <p:tgtEl>
                                          <p:spTgt spid="3">
                                            <p:txEl>
                                              <p:pRg st="12" end="12"/>
                                            </p:txEl>
                                          </p:spTgt>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3">
                                            <p:txEl>
                                              <p:pRg st="13" end="13"/>
                                            </p:txEl>
                                          </p:spTgt>
                                        </p:tgtEl>
                                        <p:attrNameLst>
                                          <p:attrName>style.visibility</p:attrName>
                                        </p:attrNameLst>
                                      </p:cBhvr>
                                      <p:to>
                                        <p:strVal val="visible"/>
                                      </p:to>
                                    </p:set>
                                    <p:animEffect transition="in" filter="fade">
                                      <p:cBhvr>
                                        <p:cTn id="56" dur="2000"/>
                                        <p:tgtEl>
                                          <p:spTgt spid="3">
                                            <p:txEl>
                                              <p:pRg st="13" end="13"/>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3">
                                            <p:txEl>
                                              <p:pRg st="0" end="0"/>
                                            </p:txEl>
                                          </p:spTgt>
                                        </p:tgtEl>
                                        <p:attrNameLst>
                                          <p:attrName>style.visibility</p:attrName>
                                        </p:attrNameLst>
                                      </p:cBhvr>
                                      <p:to>
                                        <p:strVal val="visible"/>
                                      </p:to>
                                    </p:set>
                                    <p:animEffect transition="in" filter="fade">
                                      <p:cBhvr>
                                        <p:cTn id="61" dur="2000"/>
                                        <p:tgtEl>
                                          <p:spTgt spid="3">
                                            <p:txEl>
                                              <p:pRg st="0" end="0"/>
                                            </p:txEl>
                                          </p:spTgt>
                                        </p:tgtEl>
                                      </p:cBhvr>
                                    </p:animEffect>
                                  </p:childTnLst>
                                </p:cTn>
                              </p:par>
                              <p:par>
                                <p:cTn id="62" presetID="10" presetClass="entr" presetSubtype="0" fill="hold" nodeType="withEffect">
                                  <p:stCondLst>
                                    <p:cond delay="0"/>
                                  </p:stCondLst>
                                  <p:childTnLst>
                                    <p:set>
                                      <p:cBhvr>
                                        <p:cTn id="63" dur="1" fill="hold">
                                          <p:stCondLst>
                                            <p:cond delay="0"/>
                                          </p:stCondLst>
                                        </p:cTn>
                                        <p:tgtEl>
                                          <p:spTgt spid="3">
                                            <p:txEl>
                                              <p:pRg st="1" end="1"/>
                                            </p:txEl>
                                          </p:spTgt>
                                        </p:tgtEl>
                                        <p:attrNameLst>
                                          <p:attrName>style.visibility</p:attrName>
                                        </p:attrNameLst>
                                      </p:cBhvr>
                                      <p:to>
                                        <p:strVal val="visible"/>
                                      </p:to>
                                    </p:set>
                                    <p:animEffect transition="in" filter="fade">
                                      <p:cBhvr>
                                        <p:cTn id="64"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P spid="6" grpId="0" animBg="1"/>
      <p:bldP spid="10"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23046" y="428348"/>
            <a:ext cx="3591017" cy="1143000"/>
          </a:xfrm>
        </p:spPr>
        <p:txBody>
          <a:bodyPr>
            <a:normAutofit fontScale="90000"/>
          </a:bodyPr>
          <a:lstStyle/>
          <a:p>
            <a:pPr algn="ctr"/>
            <a:r>
              <a:rPr lang="nb-NO" dirty="0" smtClean="0"/>
              <a:t>Testprogrammet Flytdiagram</a:t>
            </a:r>
            <a:endParaRPr lang="nb-NO" dirty="0"/>
          </a:p>
        </p:txBody>
      </p:sp>
      <p:pic>
        <p:nvPicPr>
          <p:cNvPr id="4100" name="Picture 4"/>
          <p:cNvPicPr>
            <a:picLocks noChangeAspect="1" noChangeArrowheads="1"/>
          </p:cNvPicPr>
          <p:nvPr/>
        </p:nvPicPr>
        <p:blipFill>
          <a:blip r:embed="rId3"/>
          <a:srcRect/>
          <a:stretch>
            <a:fillRect/>
          </a:stretch>
        </p:blipFill>
        <p:spPr bwMode="auto">
          <a:xfrm>
            <a:off x="3956051" y="150567"/>
            <a:ext cx="4866024" cy="599623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pPr algn="ctr"/>
            <a:r>
              <a:rPr lang="nb-NO" dirty="0" smtClean="0"/>
              <a:t>Programkoden (1)</a:t>
            </a:r>
            <a:br>
              <a:rPr lang="nb-NO" dirty="0" smtClean="0"/>
            </a:br>
            <a:r>
              <a:rPr lang="nb-NO" sz="2000" dirty="0" smtClean="0"/>
              <a:t>ROV_1_0_TTD1.ino</a:t>
            </a:r>
            <a:endParaRPr lang="nb-NO" sz="2000" dirty="0"/>
          </a:p>
        </p:txBody>
      </p:sp>
      <p:pic>
        <p:nvPicPr>
          <p:cNvPr id="5122" name="Picture 2"/>
          <p:cNvPicPr>
            <a:picLocks noChangeAspect="1" noChangeArrowheads="1"/>
          </p:cNvPicPr>
          <p:nvPr/>
        </p:nvPicPr>
        <p:blipFill>
          <a:blip r:embed="rId3"/>
          <a:srcRect r="17232"/>
          <a:stretch>
            <a:fillRect/>
          </a:stretch>
        </p:blipFill>
        <p:spPr bwMode="auto">
          <a:xfrm>
            <a:off x="295468" y="1545255"/>
            <a:ext cx="8620787" cy="3248687"/>
          </a:xfrm>
          <a:prstGeom prst="rect">
            <a:avLst/>
          </a:prstGeom>
          <a:noFill/>
          <a:ln w="9525">
            <a:noFill/>
            <a:miter lim="800000"/>
            <a:headEnd/>
            <a:tailEnd/>
          </a:ln>
          <a:effectLst/>
        </p:spPr>
      </p:pic>
      <p:sp>
        <p:nvSpPr>
          <p:cNvPr id="5" name="Rektangel 4"/>
          <p:cNvSpPr/>
          <p:nvPr/>
        </p:nvSpPr>
        <p:spPr>
          <a:xfrm>
            <a:off x="339918" y="2813050"/>
            <a:ext cx="8531032" cy="622300"/>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pPr algn="ctr"/>
            <a:r>
              <a:rPr lang="nb-NO" dirty="0" smtClean="0"/>
              <a:t>Programkoden (2)</a:t>
            </a:r>
            <a:br>
              <a:rPr lang="nb-NO" dirty="0" smtClean="0"/>
            </a:br>
            <a:r>
              <a:rPr lang="nb-NO" sz="2000" dirty="0" smtClean="0"/>
              <a:t>ROV_1_0_TTD1.ino</a:t>
            </a:r>
            <a:endParaRPr lang="nb-NO" sz="2000" dirty="0"/>
          </a:p>
        </p:txBody>
      </p:sp>
      <p:pic>
        <p:nvPicPr>
          <p:cNvPr id="6146" name="Picture 2"/>
          <p:cNvPicPr>
            <a:picLocks noChangeAspect="1" noChangeArrowheads="1"/>
          </p:cNvPicPr>
          <p:nvPr/>
        </p:nvPicPr>
        <p:blipFill>
          <a:blip r:embed="rId3"/>
          <a:srcRect t="4651" b="3307"/>
          <a:stretch>
            <a:fillRect/>
          </a:stretch>
        </p:blipFill>
        <p:spPr bwMode="auto">
          <a:xfrm>
            <a:off x="196629" y="1642370"/>
            <a:ext cx="8807058" cy="3923930"/>
          </a:xfrm>
          <a:prstGeom prst="rect">
            <a:avLst/>
          </a:prstGeom>
          <a:noFill/>
          <a:ln w="9525">
            <a:noFill/>
            <a:miter lim="800000"/>
            <a:headEnd/>
            <a:tailEnd/>
          </a:ln>
          <a:effectLst/>
        </p:spPr>
      </p:pic>
      <p:sp>
        <p:nvSpPr>
          <p:cNvPr id="5" name="Rektangel 4"/>
          <p:cNvSpPr/>
          <p:nvPr/>
        </p:nvSpPr>
        <p:spPr>
          <a:xfrm>
            <a:off x="196629" y="1642370"/>
            <a:ext cx="8531032" cy="1405630"/>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pPr algn="ctr"/>
            <a:r>
              <a:rPr lang="nb-NO" dirty="0" smtClean="0"/>
              <a:t>Programkoden (3)</a:t>
            </a:r>
            <a:br>
              <a:rPr lang="nb-NO" dirty="0" smtClean="0"/>
            </a:br>
            <a:r>
              <a:rPr lang="nb-NO" sz="2000" dirty="0" smtClean="0"/>
              <a:t>ROV_1_0_TTD1.ino</a:t>
            </a:r>
            <a:endParaRPr lang="nb-NO" sz="2000" dirty="0"/>
          </a:p>
        </p:txBody>
      </p:sp>
      <p:pic>
        <p:nvPicPr>
          <p:cNvPr id="7170" name="Picture 2"/>
          <p:cNvPicPr>
            <a:picLocks noChangeAspect="1" noChangeArrowheads="1"/>
          </p:cNvPicPr>
          <p:nvPr/>
        </p:nvPicPr>
        <p:blipFill>
          <a:blip r:embed="rId3"/>
          <a:srcRect l="3003"/>
          <a:stretch>
            <a:fillRect/>
          </a:stretch>
        </p:blipFill>
        <p:spPr bwMode="auto">
          <a:xfrm>
            <a:off x="2423605" y="3742077"/>
            <a:ext cx="4360785" cy="1628775"/>
          </a:xfrm>
          <a:prstGeom prst="rect">
            <a:avLst/>
          </a:prstGeom>
          <a:noFill/>
          <a:ln w="9525">
            <a:noFill/>
            <a:miter lim="800000"/>
            <a:headEnd/>
            <a:tailEnd/>
          </a:ln>
          <a:effectLst/>
        </p:spPr>
      </p:pic>
      <p:sp>
        <p:nvSpPr>
          <p:cNvPr id="5" name="TekstSylinder 4"/>
          <p:cNvSpPr txBox="1"/>
          <p:nvPr/>
        </p:nvSpPr>
        <p:spPr>
          <a:xfrm>
            <a:off x="585927" y="1704499"/>
            <a:ext cx="7869527" cy="1569660"/>
          </a:xfrm>
          <a:prstGeom prst="rect">
            <a:avLst/>
          </a:prstGeom>
          <a:noFill/>
        </p:spPr>
        <p:txBody>
          <a:bodyPr wrap="none" rtlCol="0">
            <a:spAutoFit/>
          </a:bodyPr>
          <a:lstStyle/>
          <a:p>
            <a:r>
              <a:rPr lang="nb-NO" sz="2400" dirty="0" smtClean="0"/>
              <a:t>All tidligere kode er deklarasjon av variabler. Disse er utenfor</a:t>
            </a:r>
            <a:br>
              <a:rPr lang="nb-NO" sz="2400" dirty="0" smtClean="0"/>
            </a:br>
            <a:r>
              <a:rPr lang="nb-NO" sz="2400" dirty="0" smtClean="0"/>
              <a:t>funksjonene og er derfor GLOBALE, dvs. de kan brukes i alle</a:t>
            </a:r>
            <a:br>
              <a:rPr lang="nb-NO" sz="2400" dirty="0" smtClean="0"/>
            </a:br>
            <a:r>
              <a:rPr lang="nb-NO" sz="2400" dirty="0" smtClean="0"/>
              <a:t>funksjoner. LOKALE variabler deklareres inne i funksjonene og</a:t>
            </a:r>
            <a:br>
              <a:rPr lang="nb-NO" sz="2400" dirty="0" smtClean="0"/>
            </a:br>
            <a:r>
              <a:rPr lang="nb-NO" sz="2400" dirty="0" smtClean="0"/>
              <a:t>kan bare brukes i den funksjonen der de er deklarert.</a:t>
            </a:r>
            <a:endParaRPr lang="nb-NO"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170"/>
                                        </p:tgtEl>
                                        <p:attrNameLst>
                                          <p:attrName>style.visibility</p:attrName>
                                        </p:attrNameLst>
                                      </p:cBhvr>
                                      <p:to>
                                        <p:strVal val="visible"/>
                                      </p:to>
                                    </p:set>
                                    <p:animEffect transition="in" filter="fade">
                                      <p:cBhvr>
                                        <p:cTn id="12" dur="20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pPr algn="ctr"/>
            <a:r>
              <a:rPr lang="nb-NO" dirty="0" smtClean="0"/>
              <a:t>Programkoden (4)</a:t>
            </a:r>
            <a:br>
              <a:rPr lang="nb-NO" dirty="0" smtClean="0"/>
            </a:br>
            <a:r>
              <a:rPr lang="nb-NO" sz="2000" dirty="0" smtClean="0"/>
              <a:t>ROV_1_0_TTD1.ino</a:t>
            </a:r>
            <a:endParaRPr lang="nb-NO" sz="2000" dirty="0"/>
          </a:p>
        </p:txBody>
      </p:sp>
      <p:pic>
        <p:nvPicPr>
          <p:cNvPr id="8194" name="Picture 2"/>
          <p:cNvPicPr>
            <a:picLocks noChangeAspect="1" noChangeArrowheads="1"/>
          </p:cNvPicPr>
          <p:nvPr/>
        </p:nvPicPr>
        <p:blipFill>
          <a:blip r:embed="rId3"/>
          <a:srcRect/>
          <a:stretch>
            <a:fillRect/>
          </a:stretch>
        </p:blipFill>
        <p:spPr bwMode="auto">
          <a:xfrm>
            <a:off x="142043" y="1414389"/>
            <a:ext cx="9013154" cy="4604679"/>
          </a:xfrm>
          <a:prstGeom prst="rect">
            <a:avLst/>
          </a:prstGeom>
          <a:noFill/>
          <a:ln w="9525">
            <a:noFill/>
            <a:miter lim="800000"/>
            <a:headEnd/>
            <a:tailEnd/>
          </a:ln>
          <a:effectLst/>
        </p:spPr>
      </p:pic>
      <p:sp>
        <p:nvSpPr>
          <p:cNvPr id="5" name="Rektangel 4"/>
          <p:cNvSpPr/>
          <p:nvPr/>
        </p:nvSpPr>
        <p:spPr>
          <a:xfrm>
            <a:off x="319596" y="3338004"/>
            <a:ext cx="8637973" cy="1047565"/>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7" name="Rektangel 6"/>
          <p:cNvSpPr/>
          <p:nvPr/>
        </p:nvSpPr>
        <p:spPr>
          <a:xfrm>
            <a:off x="319596" y="1811045"/>
            <a:ext cx="2707689" cy="1376038"/>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8" name="Rektangel 7"/>
          <p:cNvSpPr/>
          <p:nvPr/>
        </p:nvSpPr>
        <p:spPr>
          <a:xfrm>
            <a:off x="319596" y="4563122"/>
            <a:ext cx="8637973" cy="1377518"/>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fade">
                                      <p:cBhvr>
                                        <p:cTn id="7" dur="2000"/>
                                        <p:tgtEl>
                                          <p:spTgt spid="819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2000"/>
                                        <p:tgtEl>
                                          <p:spTgt spid="7"/>
                                        </p:tgtEl>
                                      </p:cBhvr>
                                    </p:animEffect>
                                    <p:set>
                                      <p:cBhvr>
                                        <p:cTn id="17" dur="1" fill="hold">
                                          <p:stCondLst>
                                            <p:cond delay="1999"/>
                                          </p:stCondLst>
                                        </p:cTn>
                                        <p:tgtEl>
                                          <p:spTgt spid="7"/>
                                        </p:tgtEl>
                                        <p:attrNameLst>
                                          <p:attrName>style.visibility</p:attrName>
                                        </p:attrNameLst>
                                      </p:cBhvr>
                                      <p:to>
                                        <p:strVal val="hidden"/>
                                      </p:to>
                                    </p:set>
                                  </p:childTnLst>
                                </p:cTn>
                              </p:par>
                              <p:par>
                                <p:cTn id="18" presetID="10" presetClass="entr" presetSubtype="0"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20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1" nodeType="clickEffect">
                                  <p:stCondLst>
                                    <p:cond delay="0"/>
                                  </p:stCondLst>
                                  <p:childTnLst>
                                    <p:animEffect transition="out" filter="fade">
                                      <p:cBhvr>
                                        <p:cTn id="24" dur="2000"/>
                                        <p:tgtEl>
                                          <p:spTgt spid="5"/>
                                        </p:tgtEl>
                                      </p:cBhvr>
                                    </p:animEffect>
                                    <p:set>
                                      <p:cBhvr>
                                        <p:cTn id="25" dur="1" fill="hold">
                                          <p:stCondLst>
                                            <p:cond delay="1999"/>
                                          </p:stCondLst>
                                        </p:cTn>
                                        <p:tgtEl>
                                          <p:spTgt spid="5"/>
                                        </p:tgtEl>
                                        <p:attrNameLst>
                                          <p:attrName>style.visibility</p:attrName>
                                        </p:attrNameLst>
                                      </p:cBhvr>
                                      <p:to>
                                        <p:strVal val="hidden"/>
                                      </p:to>
                                    </p:set>
                                  </p:childTnLst>
                                </p:cTn>
                              </p:par>
                              <p:par>
                                <p:cTn id="26" presetID="10" presetClass="entr" presetSubtype="0"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7" grpId="0" animBg="1"/>
      <p:bldP spid="7" grpId="1" animBg="1"/>
      <p:bldP spid="8"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457200" y="150346"/>
            <a:ext cx="8229600" cy="1143000"/>
          </a:xfrm>
        </p:spPr>
        <p:txBody>
          <a:bodyPr>
            <a:normAutofit/>
          </a:bodyPr>
          <a:lstStyle/>
          <a:p>
            <a:pPr algn="ctr"/>
            <a:r>
              <a:rPr lang="nb-NO" dirty="0" smtClean="0"/>
              <a:t>Programkoden (5)</a:t>
            </a:r>
            <a:br>
              <a:rPr lang="nb-NO" dirty="0" smtClean="0"/>
            </a:br>
            <a:r>
              <a:rPr lang="nb-NO" sz="2000" dirty="0" smtClean="0"/>
              <a:t>ROV_1_0_TTD1.ino</a:t>
            </a:r>
            <a:endParaRPr lang="nb-NO" sz="2000" dirty="0"/>
          </a:p>
        </p:txBody>
      </p:sp>
      <p:pic>
        <p:nvPicPr>
          <p:cNvPr id="9218" name="Picture 2"/>
          <p:cNvPicPr>
            <a:picLocks noChangeAspect="1" noChangeArrowheads="1"/>
          </p:cNvPicPr>
          <p:nvPr/>
        </p:nvPicPr>
        <p:blipFill>
          <a:blip r:embed="rId3"/>
          <a:srcRect b="2745"/>
          <a:stretch>
            <a:fillRect/>
          </a:stretch>
        </p:blipFill>
        <p:spPr bwMode="auto">
          <a:xfrm>
            <a:off x="195308" y="1297746"/>
            <a:ext cx="8644813" cy="503203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pPr algn="ctr"/>
            <a:r>
              <a:rPr lang="nb-NO" dirty="0" smtClean="0"/>
              <a:t>Programkoden (6)</a:t>
            </a:r>
            <a:br>
              <a:rPr lang="nb-NO" dirty="0" smtClean="0"/>
            </a:br>
            <a:r>
              <a:rPr lang="nb-NO" sz="2000" dirty="0" smtClean="0"/>
              <a:t>ROV_1_0_TTD1.ino</a:t>
            </a:r>
            <a:endParaRPr lang="nb-NO" sz="2000" dirty="0"/>
          </a:p>
        </p:txBody>
      </p:sp>
      <p:pic>
        <p:nvPicPr>
          <p:cNvPr id="10242" name="Picture 2"/>
          <p:cNvPicPr>
            <a:picLocks noChangeAspect="1" noChangeArrowheads="1"/>
          </p:cNvPicPr>
          <p:nvPr/>
        </p:nvPicPr>
        <p:blipFill>
          <a:blip r:embed="rId3"/>
          <a:srcRect/>
          <a:stretch>
            <a:fillRect/>
          </a:stretch>
        </p:blipFill>
        <p:spPr bwMode="auto">
          <a:xfrm>
            <a:off x="285347" y="1819923"/>
            <a:ext cx="8623797" cy="379076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dirty="0" smtClean="0"/>
              <a:t>Oppkobling og avlesning av data</a:t>
            </a:r>
            <a:endParaRPr lang="nb-NO" dirty="0"/>
          </a:p>
        </p:txBody>
      </p:sp>
      <p:sp>
        <p:nvSpPr>
          <p:cNvPr id="3" name="Plassholder for innhold 2"/>
          <p:cNvSpPr>
            <a:spLocks noGrp="1"/>
          </p:cNvSpPr>
          <p:nvPr>
            <p:ph idx="1"/>
          </p:nvPr>
        </p:nvSpPr>
        <p:spPr>
          <a:xfrm>
            <a:off x="457200" y="1600200"/>
            <a:ext cx="8229600" cy="2403629"/>
          </a:xfrm>
        </p:spPr>
        <p:txBody>
          <a:bodyPr>
            <a:normAutofit fontScale="92500" lnSpcReduction="10000"/>
          </a:bodyPr>
          <a:lstStyle/>
          <a:p>
            <a:r>
              <a:rPr lang="nb-NO" dirty="0" smtClean="0"/>
              <a:t>Koble kretsen til </a:t>
            </a:r>
            <a:r>
              <a:rPr lang="nb-NO" dirty="0" err="1" smtClean="0"/>
              <a:t>PC’en</a:t>
            </a:r>
            <a:endParaRPr lang="nb-NO" dirty="0" smtClean="0"/>
          </a:p>
          <a:p>
            <a:r>
              <a:rPr lang="nb-NO" dirty="0" smtClean="0"/>
              <a:t>Last opp programmet ROV_1_0_TTD1.ino</a:t>
            </a:r>
          </a:p>
          <a:p>
            <a:r>
              <a:rPr lang="nb-NO" dirty="0" smtClean="0"/>
              <a:t>Sett </a:t>
            </a:r>
            <a:r>
              <a:rPr lang="nb-NO" dirty="0" err="1" smtClean="0"/>
              <a:t>opt</a:t>
            </a:r>
            <a:r>
              <a:rPr lang="nb-NO" dirty="0" smtClean="0"/>
              <a:t> = 1; //For test og kalibrering</a:t>
            </a:r>
          </a:p>
          <a:p>
            <a:r>
              <a:rPr lang="nb-NO" dirty="0" smtClean="0"/>
              <a:t>Gå gjennom programmet og se på koden</a:t>
            </a:r>
          </a:p>
          <a:p>
            <a:r>
              <a:rPr lang="nb-NO" dirty="0" smtClean="0"/>
              <a:t>Kompiler og last koden over til </a:t>
            </a:r>
            <a:r>
              <a:rPr lang="nb-NO" dirty="0" err="1" smtClean="0"/>
              <a:t>Arduino</a:t>
            </a:r>
            <a:r>
              <a:rPr lang="nb-NO" dirty="0" smtClean="0"/>
              <a:t> </a:t>
            </a:r>
            <a:r>
              <a:rPr lang="nb-NO" dirty="0" err="1" smtClean="0"/>
              <a:t>Nano</a:t>
            </a:r>
            <a:endParaRPr lang="nb-NO" dirty="0" smtClean="0"/>
          </a:p>
          <a:p>
            <a:r>
              <a:rPr lang="nb-NO" dirty="0" smtClean="0"/>
              <a:t>Åpne monitorvinduet</a:t>
            </a:r>
            <a:endParaRPr lang="nb-NO" dirty="0"/>
          </a:p>
        </p:txBody>
      </p:sp>
      <p:pic>
        <p:nvPicPr>
          <p:cNvPr id="11266" name="Picture 2"/>
          <p:cNvPicPr>
            <a:picLocks noChangeAspect="1" noChangeArrowheads="1"/>
          </p:cNvPicPr>
          <p:nvPr/>
        </p:nvPicPr>
        <p:blipFill>
          <a:blip r:embed="rId2"/>
          <a:srcRect b="33741"/>
          <a:stretch>
            <a:fillRect/>
          </a:stretch>
        </p:blipFill>
        <p:spPr bwMode="auto">
          <a:xfrm>
            <a:off x="1395735" y="4200678"/>
            <a:ext cx="6478615" cy="2237173"/>
          </a:xfrm>
          <a:prstGeom prst="rect">
            <a:avLst/>
          </a:prstGeom>
          <a:noFill/>
          <a:ln w="9525">
            <a:noFill/>
            <a:miter lim="800000"/>
            <a:headEnd/>
            <a:tailEnd/>
          </a:ln>
          <a:effectLst/>
        </p:spPr>
      </p:pic>
      <p:sp>
        <p:nvSpPr>
          <p:cNvPr id="7" name="Pil ned 6"/>
          <p:cNvSpPr/>
          <p:nvPr/>
        </p:nvSpPr>
        <p:spPr>
          <a:xfrm rot="2145478">
            <a:off x="7637066" y="3977269"/>
            <a:ext cx="812450" cy="1074199"/>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fade">
                                      <p:cBhvr>
                                        <p:cTn id="7" dur="2000"/>
                                        <p:tgtEl>
                                          <p:spTgt spid="3">
                                            <p:txEl>
                                              <p:pRg st="5" end="5"/>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1266"/>
                                        </p:tgtEl>
                                        <p:attrNameLst>
                                          <p:attrName>style.visibility</p:attrName>
                                        </p:attrNameLst>
                                      </p:cBhvr>
                                      <p:to>
                                        <p:strVal val="visible"/>
                                      </p:to>
                                    </p:set>
                                    <p:animEffect transition="in" filter="fade">
                                      <p:cBhvr>
                                        <p:cTn id="10" dur="2000"/>
                                        <p:tgtEl>
                                          <p:spTgt spid="1126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457200" y="274638"/>
            <a:ext cx="6627181" cy="1143000"/>
          </a:xfrm>
        </p:spPr>
        <p:txBody>
          <a:bodyPr>
            <a:normAutofit fontScale="90000"/>
          </a:bodyPr>
          <a:lstStyle/>
          <a:p>
            <a:pPr algn="ctr"/>
            <a:r>
              <a:rPr lang="nb-NO" dirty="0" smtClean="0"/>
              <a:t>Hvorfor bygge en målesonde </a:t>
            </a:r>
            <a:br>
              <a:rPr lang="nb-NO" dirty="0" smtClean="0"/>
            </a:br>
            <a:r>
              <a:rPr lang="nb-NO" dirty="0" smtClean="0"/>
              <a:t>for måling under vann?</a:t>
            </a:r>
            <a:endParaRPr lang="nb-NO" dirty="0"/>
          </a:p>
        </p:txBody>
      </p:sp>
      <p:sp>
        <p:nvSpPr>
          <p:cNvPr id="3" name="Plassholder for innhold 2"/>
          <p:cNvSpPr>
            <a:spLocks noGrp="1"/>
          </p:cNvSpPr>
          <p:nvPr>
            <p:ph idx="1"/>
          </p:nvPr>
        </p:nvSpPr>
        <p:spPr>
          <a:xfrm>
            <a:off x="266700" y="1600200"/>
            <a:ext cx="8420100" cy="4743450"/>
          </a:xfrm>
        </p:spPr>
        <p:txBody>
          <a:bodyPr>
            <a:normAutofit fontScale="92500"/>
          </a:bodyPr>
          <a:lstStyle/>
          <a:p>
            <a:r>
              <a:rPr lang="nb-NO" dirty="0" smtClean="0"/>
              <a:t>Havet er en aktuell arena</a:t>
            </a:r>
          </a:p>
          <a:p>
            <a:r>
              <a:rPr lang="nb-NO" dirty="0" smtClean="0"/>
              <a:t>Prosjektet kan gjøres </a:t>
            </a:r>
            <a:r>
              <a:rPr lang="nb-NO" dirty="0" smtClean="0"/>
              <a:t>til et måleoppdrag (temperatur vs. dybde)</a:t>
            </a:r>
          </a:p>
          <a:p>
            <a:r>
              <a:rPr lang="nb-NO" dirty="0" smtClean="0"/>
              <a:t>Å </a:t>
            </a:r>
            <a:r>
              <a:rPr lang="nb-NO" dirty="0" smtClean="0"/>
              <a:t>jobbe under vann gir spesielle mekaniske utfordringer</a:t>
            </a:r>
          </a:p>
          <a:p>
            <a:r>
              <a:rPr lang="nb-NO" dirty="0" smtClean="0"/>
              <a:t>Inkluderer enkel elektronikk og programmering</a:t>
            </a:r>
          </a:p>
          <a:p>
            <a:r>
              <a:rPr lang="nb-NO" dirty="0" smtClean="0"/>
              <a:t>Inkluderer </a:t>
            </a:r>
            <a:r>
              <a:rPr lang="nb-NO" dirty="0" smtClean="0"/>
              <a:t>kalibrering og bruk av matematikk</a:t>
            </a:r>
          </a:p>
          <a:p>
            <a:r>
              <a:rPr lang="nb-NO" dirty="0" smtClean="0"/>
              <a:t>Kan bygges ut med flere sensorer, saltholdighet, lys …</a:t>
            </a:r>
          </a:p>
          <a:p>
            <a:r>
              <a:rPr lang="nb-NO" dirty="0" smtClean="0"/>
              <a:t>Kan knyttes til utprøving og forskning</a:t>
            </a:r>
          </a:p>
          <a:p>
            <a:r>
              <a:rPr lang="nb-NO" dirty="0" smtClean="0"/>
              <a:t>Kan på sikt inkluderes i en bevegelig ROV</a:t>
            </a:r>
          </a:p>
          <a:p>
            <a:endParaRPr lang="nb-NO" dirty="0" smtClean="0"/>
          </a:p>
          <a:p>
            <a:r>
              <a:rPr lang="nb-NO" dirty="0" smtClean="0"/>
              <a:t>Prosjektet vil derfor dekke mange kompetansemål i </a:t>
            </a:r>
            <a:r>
              <a:rPr lang="nb-NO" dirty="0" err="1" smtClean="0"/>
              <a:t>ToF</a:t>
            </a:r>
            <a:endParaRPr lang="nb-NO" dirty="0" smtClean="0"/>
          </a:p>
          <a:p>
            <a:r>
              <a:rPr lang="nb-NO" dirty="0" smtClean="0"/>
              <a:t>Utstyret kan gjenbrukes</a:t>
            </a:r>
            <a:endParaRPr lang="nb-NO" dirty="0"/>
          </a:p>
        </p:txBody>
      </p:sp>
      <p:pic>
        <p:nvPicPr>
          <p:cNvPr id="1026" name="Picture 2"/>
          <p:cNvPicPr>
            <a:picLocks noChangeAspect="1" noChangeArrowheads="1"/>
          </p:cNvPicPr>
          <p:nvPr/>
        </p:nvPicPr>
        <p:blipFill>
          <a:blip r:embed="rId3"/>
          <a:srcRect/>
          <a:stretch>
            <a:fillRect/>
          </a:stretch>
        </p:blipFill>
        <p:spPr bwMode="auto">
          <a:xfrm>
            <a:off x="7286099" y="130375"/>
            <a:ext cx="1624363" cy="171468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2000"/>
                                        <p:tgtEl>
                                          <p:spTgt spid="3">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2000"/>
                                        <p:tgtEl>
                                          <p:spTgt spid="3">
                                            <p:txEl>
                                              <p:pRg st="1" end="1"/>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2000"/>
                                        <p:tgtEl>
                                          <p:spTgt spid="3">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2000"/>
                                        <p:tgtEl>
                                          <p:spTgt spid="3">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2000"/>
                                        <p:tgtEl>
                                          <p:spTgt spid="3">
                                            <p:txEl>
                                              <p:pRg st="5" end="5"/>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2000"/>
                                        <p:tgtEl>
                                          <p:spTgt spid="3">
                                            <p:txEl>
                                              <p:pRg st="6" end="6"/>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fade">
                                      <p:cBhvr>
                                        <p:cTn id="30" dur="2000"/>
                                        <p:tgtEl>
                                          <p:spTgt spid="3">
                                            <p:txEl>
                                              <p:pRg st="7" end="7"/>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animEffect transition="in" filter="fade">
                                      <p:cBhvr>
                                        <p:cTn id="35" dur="2000"/>
                                        <p:tgtEl>
                                          <p:spTgt spid="3">
                                            <p:txEl>
                                              <p:pRg st="9" end="9"/>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3">
                                            <p:txEl>
                                              <p:pRg st="10" end="10"/>
                                            </p:txEl>
                                          </p:spTgt>
                                        </p:tgtEl>
                                        <p:attrNameLst>
                                          <p:attrName>style.visibility</p:attrName>
                                        </p:attrNameLst>
                                      </p:cBhvr>
                                      <p:to>
                                        <p:strVal val="visible"/>
                                      </p:to>
                                    </p:set>
                                    <p:animEffect transition="in" filter="fade">
                                      <p:cBhvr>
                                        <p:cTn id="38" dur="20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0" y="0"/>
            <a:ext cx="9241436" cy="6858000"/>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nb-NO"/>
          </a:p>
        </p:txBody>
      </p:sp>
      <p:sp>
        <p:nvSpPr>
          <p:cNvPr id="2" name="Tittel 1"/>
          <p:cNvSpPr>
            <a:spLocks noGrp="1"/>
          </p:cNvSpPr>
          <p:nvPr>
            <p:ph type="title"/>
          </p:nvPr>
        </p:nvSpPr>
        <p:spPr>
          <a:xfrm>
            <a:off x="457200" y="2417164"/>
            <a:ext cx="8229600" cy="1487774"/>
          </a:xfrm>
        </p:spPr>
        <p:txBody>
          <a:bodyPr>
            <a:normAutofit/>
          </a:bodyPr>
          <a:lstStyle/>
          <a:p>
            <a:pPr algn="ctr"/>
            <a:r>
              <a:rPr lang="nb-NO" dirty="0" smtClean="0"/>
              <a:t>Koble opp å se på måleresultatet</a:t>
            </a:r>
            <a:endParaRPr lang="nb-NO" dirty="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0" y="0"/>
            <a:ext cx="9241436" cy="68580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nb-NO"/>
          </a:p>
        </p:txBody>
      </p:sp>
      <p:sp>
        <p:nvSpPr>
          <p:cNvPr id="2" name="Tittel 1"/>
          <p:cNvSpPr>
            <a:spLocks noGrp="1"/>
          </p:cNvSpPr>
          <p:nvPr>
            <p:ph type="title"/>
          </p:nvPr>
        </p:nvSpPr>
        <p:spPr>
          <a:xfrm>
            <a:off x="457200" y="2417164"/>
            <a:ext cx="8229600" cy="1487774"/>
          </a:xfrm>
        </p:spPr>
        <p:txBody>
          <a:bodyPr>
            <a:normAutofit/>
          </a:bodyPr>
          <a:lstStyle/>
          <a:p>
            <a:pPr algn="ctr"/>
            <a:r>
              <a:rPr lang="nb-NO" dirty="0" smtClean="0"/>
              <a:t>Gjennomgang av temperatur og trykksensorer</a:t>
            </a:r>
            <a:endParaRPr lang="nb-NO" dirty="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tel 1"/>
          <p:cNvSpPr>
            <a:spLocks noGrp="1"/>
          </p:cNvSpPr>
          <p:nvPr>
            <p:ph type="title"/>
          </p:nvPr>
        </p:nvSpPr>
        <p:spPr>
          <a:xfrm>
            <a:off x="457200" y="56622"/>
            <a:ext cx="8229600" cy="730610"/>
          </a:xfrm>
        </p:spPr>
        <p:txBody>
          <a:bodyPr/>
          <a:lstStyle/>
          <a:p>
            <a:pPr algn="ctr"/>
            <a:r>
              <a:rPr lang="nb-NO" dirty="0" smtClean="0"/>
              <a:t>Tre typer grensesnitt mot sensorer</a:t>
            </a:r>
          </a:p>
        </p:txBody>
      </p:sp>
      <p:grpSp>
        <p:nvGrpSpPr>
          <p:cNvPr id="3" name="Gruppe 18"/>
          <p:cNvGrpSpPr>
            <a:grpSpLocks/>
          </p:cNvGrpSpPr>
          <p:nvPr/>
        </p:nvGrpSpPr>
        <p:grpSpPr bwMode="auto">
          <a:xfrm>
            <a:off x="1510654" y="1160758"/>
            <a:ext cx="461962" cy="1323975"/>
            <a:chOff x="2499360" y="2755392"/>
            <a:chExt cx="463296" cy="1322832"/>
          </a:xfrm>
        </p:grpSpPr>
        <p:cxnSp>
          <p:nvCxnSpPr>
            <p:cNvPr id="10304" name="Rett linje 6"/>
            <p:cNvCxnSpPr>
              <a:cxnSpLocks noChangeShapeType="1"/>
            </p:cNvCxnSpPr>
            <p:nvPr/>
          </p:nvCxnSpPr>
          <p:spPr bwMode="auto">
            <a:xfrm>
              <a:off x="2743200" y="2877312"/>
              <a:ext cx="0" cy="1121664"/>
            </a:xfrm>
            <a:prstGeom prst="line">
              <a:avLst/>
            </a:prstGeom>
            <a:noFill/>
            <a:ln w="28575" algn="ctr">
              <a:solidFill>
                <a:schemeClr val="tx1"/>
              </a:solidFill>
              <a:round/>
              <a:headEnd/>
              <a:tailEnd/>
            </a:ln>
          </p:spPr>
        </p:cxnSp>
        <p:sp>
          <p:nvSpPr>
            <p:cNvPr id="10305" name="Rektangel 4"/>
            <p:cNvSpPr>
              <a:spLocks noChangeArrowheads="1"/>
            </p:cNvSpPr>
            <p:nvPr/>
          </p:nvSpPr>
          <p:spPr bwMode="auto">
            <a:xfrm>
              <a:off x="2621280" y="3108960"/>
              <a:ext cx="219456" cy="633984"/>
            </a:xfrm>
            <a:prstGeom prst="rect">
              <a:avLst/>
            </a:prstGeom>
            <a:solidFill>
              <a:srgbClr val="00B8FF"/>
            </a:solidFill>
            <a:ln w="9525" algn="ctr">
              <a:solidFill>
                <a:schemeClr val="tx1"/>
              </a:solidFill>
              <a:round/>
              <a:headEnd/>
              <a:tailEnd/>
            </a:ln>
          </p:spPr>
          <p:txBody>
            <a:bodyPr/>
            <a:lstStyle/>
            <a:p>
              <a:pPr eaLnBrk="0" hangingPunct="0">
                <a:lnSpc>
                  <a:spcPct val="81000"/>
                </a:lnSpc>
                <a:buClr>
                  <a:srgbClr val="000000"/>
                </a:buClr>
                <a:buSzPct val="100000"/>
                <a:buFont typeface="Times" pitchFamily="-108" charset="0"/>
                <a:buNone/>
              </a:pPr>
              <a:endParaRPr lang="nb-NO"/>
            </a:p>
          </p:txBody>
        </p:sp>
        <p:sp>
          <p:nvSpPr>
            <p:cNvPr id="10306" name="Ellipse 7"/>
            <p:cNvSpPr>
              <a:spLocks noChangeArrowheads="1"/>
            </p:cNvSpPr>
            <p:nvPr/>
          </p:nvSpPr>
          <p:spPr bwMode="auto">
            <a:xfrm>
              <a:off x="2682240" y="2755392"/>
              <a:ext cx="109728" cy="109728"/>
            </a:xfrm>
            <a:prstGeom prst="ellipse">
              <a:avLst/>
            </a:prstGeom>
            <a:solidFill>
              <a:srgbClr val="00B8FF"/>
            </a:solidFill>
            <a:ln w="9525" algn="ctr">
              <a:solidFill>
                <a:schemeClr val="tx1"/>
              </a:solidFill>
              <a:round/>
              <a:headEnd/>
              <a:tailEnd/>
            </a:ln>
          </p:spPr>
          <p:txBody>
            <a:bodyPr/>
            <a:lstStyle/>
            <a:p>
              <a:pPr eaLnBrk="0" hangingPunct="0">
                <a:lnSpc>
                  <a:spcPct val="81000"/>
                </a:lnSpc>
                <a:buClr>
                  <a:srgbClr val="000000"/>
                </a:buClr>
                <a:buSzPct val="100000"/>
                <a:buFont typeface="Times" pitchFamily="-108" charset="0"/>
                <a:buNone/>
              </a:pPr>
              <a:endParaRPr lang="nb-NO"/>
            </a:p>
          </p:txBody>
        </p:sp>
        <p:sp>
          <p:nvSpPr>
            <p:cNvPr id="10307" name="Ellipse 8"/>
            <p:cNvSpPr>
              <a:spLocks noChangeArrowheads="1"/>
            </p:cNvSpPr>
            <p:nvPr/>
          </p:nvSpPr>
          <p:spPr bwMode="auto">
            <a:xfrm>
              <a:off x="2676144" y="3968496"/>
              <a:ext cx="109728" cy="109728"/>
            </a:xfrm>
            <a:prstGeom prst="ellipse">
              <a:avLst/>
            </a:prstGeom>
            <a:solidFill>
              <a:srgbClr val="00B8FF"/>
            </a:solidFill>
            <a:ln w="9525" algn="ctr">
              <a:solidFill>
                <a:schemeClr val="tx1"/>
              </a:solidFill>
              <a:round/>
              <a:headEnd/>
              <a:tailEnd/>
            </a:ln>
          </p:spPr>
          <p:txBody>
            <a:bodyPr/>
            <a:lstStyle/>
            <a:p>
              <a:pPr eaLnBrk="0" hangingPunct="0">
                <a:lnSpc>
                  <a:spcPct val="81000"/>
                </a:lnSpc>
                <a:buClr>
                  <a:srgbClr val="000000"/>
                </a:buClr>
                <a:buSzPct val="100000"/>
                <a:buFont typeface="Times" pitchFamily="-108" charset="0"/>
                <a:buNone/>
              </a:pPr>
              <a:endParaRPr lang="nb-NO"/>
            </a:p>
          </p:txBody>
        </p:sp>
        <p:cxnSp>
          <p:nvCxnSpPr>
            <p:cNvPr id="10308" name="Rett pil 17"/>
            <p:cNvCxnSpPr>
              <a:cxnSpLocks noChangeShapeType="1"/>
            </p:cNvCxnSpPr>
            <p:nvPr/>
          </p:nvCxnSpPr>
          <p:spPr bwMode="auto">
            <a:xfrm flipV="1">
              <a:off x="2499360" y="3194304"/>
              <a:ext cx="463296" cy="463296"/>
            </a:xfrm>
            <a:prstGeom prst="straightConnector1">
              <a:avLst/>
            </a:prstGeom>
            <a:noFill/>
            <a:ln w="9525" algn="ctr">
              <a:solidFill>
                <a:schemeClr val="tx1"/>
              </a:solidFill>
              <a:round/>
              <a:headEnd/>
              <a:tailEnd type="arrow" w="med" len="med"/>
            </a:ln>
          </p:spPr>
        </p:cxnSp>
      </p:grpSp>
      <p:grpSp>
        <p:nvGrpSpPr>
          <p:cNvPr id="4" name="Gruppe 77"/>
          <p:cNvGrpSpPr>
            <a:grpSpLocks/>
          </p:cNvGrpSpPr>
          <p:nvPr/>
        </p:nvGrpSpPr>
        <p:grpSpPr bwMode="auto">
          <a:xfrm>
            <a:off x="3396604" y="2819696"/>
            <a:ext cx="2501900" cy="1581150"/>
            <a:chOff x="3480725" y="3315907"/>
            <a:chExt cx="2502364" cy="1582138"/>
          </a:xfrm>
        </p:grpSpPr>
        <p:sp>
          <p:nvSpPr>
            <p:cNvPr id="10300" name="Frihåndsform 21"/>
            <p:cNvSpPr>
              <a:spLocks/>
            </p:cNvSpPr>
            <p:nvPr/>
          </p:nvSpPr>
          <p:spPr bwMode="auto">
            <a:xfrm>
              <a:off x="3913803" y="3315907"/>
              <a:ext cx="2048256" cy="1158240"/>
            </a:xfrm>
            <a:custGeom>
              <a:avLst/>
              <a:gdLst>
                <a:gd name="T0" fmla="*/ 0 w 2048256"/>
                <a:gd name="T1" fmla="*/ 0 h 1158240"/>
                <a:gd name="T2" fmla="*/ 0 w 2048256"/>
                <a:gd name="T3" fmla="*/ 1158240 h 1158240"/>
                <a:gd name="T4" fmla="*/ 2048256 w 2048256"/>
                <a:gd name="T5" fmla="*/ 1158240 h 1158240"/>
                <a:gd name="T6" fmla="*/ 0 60000 65536"/>
                <a:gd name="T7" fmla="*/ 0 60000 65536"/>
                <a:gd name="T8" fmla="*/ 0 60000 65536"/>
                <a:gd name="T9" fmla="*/ 0 w 2048256"/>
                <a:gd name="T10" fmla="*/ 0 h 1158240"/>
                <a:gd name="T11" fmla="*/ 2048256 w 2048256"/>
                <a:gd name="T12" fmla="*/ 1158240 h 1158240"/>
              </a:gdLst>
              <a:ahLst/>
              <a:cxnLst>
                <a:cxn ang="T6">
                  <a:pos x="T0" y="T1"/>
                </a:cxn>
                <a:cxn ang="T7">
                  <a:pos x="T2" y="T3"/>
                </a:cxn>
                <a:cxn ang="T8">
                  <a:pos x="T4" y="T5"/>
                </a:cxn>
              </a:cxnLst>
              <a:rect l="T9" t="T10" r="T11" b="T12"/>
              <a:pathLst>
                <a:path w="2048256" h="1158240">
                  <a:moveTo>
                    <a:pt x="0" y="0"/>
                  </a:moveTo>
                  <a:lnTo>
                    <a:pt x="0" y="1158240"/>
                  </a:lnTo>
                  <a:lnTo>
                    <a:pt x="2048256" y="1158240"/>
                  </a:lnTo>
                </a:path>
              </a:pathLst>
            </a:custGeom>
            <a:noFill/>
            <a:ln w="9525" cap="flat" cmpd="sng" algn="ctr">
              <a:solidFill>
                <a:schemeClr val="tx1"/>
              </a:solidFill>
              <a:prstDash val="solid"/>
              <a:round/>
              <a:headEnd type="triangle" w="lg" len="lg"/>
              <a:tailEnd type="triangle" w="lg" len="lg"/>
            </a:ln>
          </p:spPr>
          <p:txBody>
            <a:bodyPr/>
            <a:lstStyle/>
            <a:p>
              <a:endParaRPr lang="nb-NO"/>
            </a:p>
          </p:txBody>
        </p:sp>
        <p:sp>
          <p:nvSpPr>
            <p:cNvPr id="10301" name="TekstSylinder 22"/>
            <p:cNvSpPr txBox="1">
              <a:spLocks noChangeArrowheads="1"/>
            </p:cNvSpPr>
            <p:nvPr/>
          </p:nvSpPr>
          <p:spPr bwMode="auto">
            <a:xfrm rot="-5400000">
              <a:off x="3169742" y="3718244"/>
              <a:ext cx="960519" cy="338554"/>
            </a:xfrm>
            <a:prstGeom prst="rect">
              <a:avLst/>
            </a:prstGeom>
            <a:noFill/>
            <a:ln w="9525">
              <a:noFill/>
              <a:miter lim="800000"/>
              <a:headEnd/>
              <a:tailEnd/>
            </a:ln>
          </p:spPr>
          <p:txBody>
            <a:bodyPr wrap="none">
              <a:spAutoFit/>
            </a:bodyPr>
            <a:lstStyle/>
            <a:p>
              <a:r>
                <a:rPr lang="nb-NO" sz="1600">
                  <a:solidFill>
                    <a:schemeClr val="tx1"/>
                  </a:solidFill>
                </a:rPr>
                <a:t>Spenning</a:t>
              </a:r>
            </a:p>
          </p:txBody>
        </p:sp>
        <p:sp>
          <p:nvSpPr>
            <p:cNvPr id="10302" name="TekstSylinder 23"/>
            <p:cNvSpPr txBox="1">
              <a:spLocks noChangeArrowheads="1"/>
            </p:cNvSpPr>
            <p:nvPr/>
          </p:nvSpPr>
          <p:spPr bwMode="auto">
            <a:xfrm>
              <a:off x="4511211" y="4559491"/>
              <a:ext cx="1471878" cy="338554"/>
            </a:xfrm>
            <a:prstGeom prst="rect">
              <a:avLst/>
            </a:prstGeom>
            <a:noFill/>
            <a:ln w="9525">
              <a:noFill/>
              <a:miter lim="800000"/>
              <a:headEnd/>
              <a:tailEnd/>
            </a:ln>
          </p:spPr>
          <p:txBody>
            <a:bodyPr wrap="none">
              <a:spAutoFit/>
            </a:bodyPr>
            <a:lstStyle/>
            <a:p>
              <a:r>
                <a:rPr lang="nb-NO" sz="1600">
                  <a:solidFill>
                    <a:schemeClr val="tx1"/>
                  </a:solidFill>
                </a:rPr>
                <a:t>Fysisk størrelse</a:t>
              </a:r>
            </a:p>
          </p:txBody>
        </p:sp>
        <p:cxnSp>
          <p:nvCxnSpPr>
            <p:cNvPr id="10303" name="Rett linje 24"/>
            <p:cNvCxnSpPr>
              <a:cxnSpLocks noChangeShapeType="1"/>
            </p:cNvCxnSpPr>
            <p:nvPr/>
          </p:nvCxnSpPr>
          <p:spPr bwMode="auto">
            <a:xfrm flipV="1">
              <a:off x="3999147" y="3584131"/>
              <a:ext cx="1536192" cy="804672"/>
            </a:xfrm>
            <a:prstGeom prst="line">
              <a:avLst/>
            </a:prstGeom>
            <a:noFill/>
            <a:ln w="9525" algn="ctr">
              <a:solidFill>
                <a:schemeClr val="tx1"/>
              </a:solidFill>
              <a:round/>
              <a:headEnd/>
              <a:tailEnd/>
            </a:ln>
          </p:spPr>
        </p:cxnSp>
      </p:grpSp>
      <p:grpSp>
        <p:nvGrpSpPr>
          <p:cNvPr id="5" name="Gruppe 78"/>
          <p:cNvGrpSpPr>
            <a:grpSpLocks/>
          </p:cNvGrpSpPr>
          <p:nvPr/>
        </p:nvGrpSpPr>
        <p:grpSpPr bwMode="auto">
          <a:xfrm>
            <a:off x="3304529" y="4462758"/>
            <a:ext cx="1690687" cy="1646238"/>
            <a:chOff x="3389547" y="4958647"/>
            <a:chExt cx="1690155" cy="1646278"/>
          </a:xfrm>
        </p:grpSpPr>
        <p:pic>
          <p:nvPicPr>
            <p:cNvPr id="10298" name="Picture 2"/>
            <p:cNvPicPr>
              <a:picLocks noChangeAspect="1" noChangeArrowheads="1"/>
            </p:cNvPicPr>
            <p:nvPr/>
          </p:nvPicPr>
          <p:blipFill>
            <a:blip r:embed="rId2"/>
            <a:srcRect/>
            <a:stretch>
              <a:fillRect/>
            </a:stretch>
          </p:blipFill>
          <p:spPr bwMode="auto">
            <a:xfrm>
              <a:off x="3438295" y="4958647"/>
              <a:ext cx="1641407" cy="1231583"/>
            </a:xfrm>
            <a:prstGeom prst="rect">
              <a:avLst/>
            </a:prstGeom>
            <a:noFill/>
            <a:ln w="9525">
              <a:noFill/>
              <a:miter lim="800000"/>
              <a:headEnd/>
              <a:tailEnd/>
            </a:ln>
          </p:spPr>
        </p:pic>
        <p:sp>
          <p:nvSpPr>
            <p:cNvPr id="10299" name="TekstSylinder 26"/>
            <p:cNvSpPr txBox="1">
              <a:spLocks noChangeArrowheads="1"/>
            </p:cNvSpPr>
            <p:nvPr/>
          </p:nvSpPr>
          <p:spPr bwMode="auto">
            <a:xfrm>
              <a:off x="3389547" y="6266371"/>
              <a:ext cx="1282723" cy="338554"/>
            </a:xfrm>
            <a:prstGeom prst="rect">
              <a:avLst/>
            </a:prstGeom>
            <a:noFill/>
            <a:ln w="9525">
              <a:noFill/>
              <a:miter lim="800000"/>
              <a:headEnd/>
              <a:tailEnd/>
            </a:ln>
          </p:spPr>
          <p:txBody>
            <a:bodyPr wrap="none">
              <a:spAutoFit/>
            </a:bodyPr>
            <a:lstStyle/>
            <a:p>
              <a:r>
                <a:rPr lang="nb-NO" sz="1600">
                  <a:solidFill>
                    <a:schemeClr val="tx1"/>
                  </a:solidFill>
                </a:rPr>
                <a:t>Luftfuktighet</a:t>
              </a:r>
            </a:p>
          </p:txBody>
        </p:sp>
      </p:grpSp>
      <p:grpSp>
        <p:nvGrpSpPr>
          <p:cNvPr id="6" name="Gruppe 80"/>
          <p:cNvGrpSpPr>
            <a:grpSpLocks/>
          </p:cNvGrpSpPr>
          <p:nvPr/>
        </p:nvGrpSpPr>
        <p:grpSpPr bwMode="auto">
          <a:xfrm>
            <a:off x="570854" y="4353221"/>
            <a:ext cx="1182687" cy="2000250"/>
            <a:chOff x="656003" y="4849200"/>
            <a:chExt cx="1181862" cy="2000996"/>
          </a:xfrm>
        </p:grpSpPr>
        <p:pic>
          <p:nvPicPr>
            <p:cNvPr id="10296" name="Picture 13" descr="https://www1.elfa.se/data1/wwwroot/assets/thumbnail/6027916-01.jpg"/>
            <p:cNvPicPr>
              <a:picLocks noChangeAspect="1" noChangeArrowheads="1"/>
            </p:cNvPicPr>
            <p:nvPr/>
          </p:nvPicPr>
          <p:blipFill>
            <a:blip r:embed="rId3"/>
            <a:srcRect/>
            <a:stretch>
              <a:fillRect/>
            </a:stretch>
          </p:blipFill>
          <p:spPr bwMode="auto">
            <a:xfrm rot="7044312">
              <a:off x="683274" y="5471908"/>
              <a:ext cx="1509596" cy="264179"/>
            </a:xfrm>
            <a:prstGeom prst="rect">
              <a:avLst/>
            </a:prstGeom>
            <a:noFill/>
            <a:ln w="9525">
              <a:noFill/>
              <a:miter lim="800000"/>
              <a:headEnd/>
              <a:tailEnd/>
            </a:ln>
          </p:spPr>
        </p:pic>
        <p:sp>
          <p:nvSpPr>
            <p:cNvPr id="10297" name="TekstSylinder 27"/>
            <p:cNvSpPr txBox="1">
              <a:spLocks noChangeArrowheads="1"/>
            </p:cNvSpPr>
            <p:nvPr/>
          </p:nvSpPr>
          <p:spPr bwMode="auto">
            <a:xfrm>
              <a:off x="656003" y="6265421"/>
              <a:ext cx="1181862" cy="584775"/>
            </a:xfrm>
            <a:prstGeom prst="rect">
              <a:avLst/>
            </a:prstGeom>
            <a:noFill/>
            <a:ln w="9525">
              <a:noFill/>
              <a:miter lim="800000"/>
              <a:headEnd/>
              <a:tailEnd/>
            </a:ln>
          </p:spPr>
          <p:txBody>
            <a:bodyPr wrap="none">
              <a:spAutoFit/>
            </a:bodyPr>
            <a:lstStyle/>
            <a:p>
              <a:pPr algn="ctr"/>
              <a:r>
                <a:rPr lang="nb-NO" sz="1600">
                  <a:solidFill>
                    <a:schemeClr val="tx1"/>
                  </a:solidFill>
                </a:rPr>
                <a:t>Temperatur </a:t>
              </a:r>
              <a:br>
                <a:rPr lang="nb-NO" sz="1600">
                  <a:solidFill>
                    <a:schemeClr val="tx1"/>
                  </a:solidFill>
                </a:rPr>
              </a:br>
              <a:r>
                <a:rPr lang="nb-NO" sz="1600">
                  <a:solidFill>
                    <a:schemeClr val="tx1"/>
                  </a:solidFill>
                </a:rPr>
                <a:t>(NTC)</a:t>
              </a:r>
            </a:p>
          </p:txBody>
        </p:sp>
      </p:grpSp>
      <p:grpSp>
        <p:nvGrpSpPr>
          <p:cNvPr id="7" name="Gruppe 81"/>
          <p:cNvGrpSpPr>
            <a:grpSpLocks/>
          </p:cNvGrpSpPr>
          <p:nvPr/>
        </p:nvGrpSpPr>
        <p:grpSpPr bwMode="auto">
          <a:xfrm>
            <a:off x="2028179" y="4264321"/>
            <a:ext cx="806450" cy="2078037"/>
            <a:chOff x="1969882" y="4962270"/>
            <a:chExt cx="807529" cy="2078249"/>
          </a:xfrm>
        </p:grpSpPr>
        <p:pic>
          <p:nvPicPr>
            <p:cNvPr id="10294" name="Picture 3"/>
            <p:cNvPicPr>
              <a:picLocks noChangeAspect="1" noChangeArrowheads="1"/>
            </p:cNvPicPr>
            <p:nvPr/>
          </p:nvPicPr>
          <p:blipFill>
            <a:blip r:embed="rId4"/>
            <a:srcRect b="50336"/>
            <a:stretch>
              <a:fillRect/>
            </a:stretch>
          </p:blipFill>
          <p:spPr bwMode="auto">
            <a:xfrm>
              <a:off x="1969882" y="4962270"/>
              <a:ext cx="807529" cy="1415453"/>
            </a:xfrm>
            <a:prstGeom prst="rect">
              <a:avLst/>
            </a:prstGeom>
            <a:noFill/>
            <a:ln w="9525">
              <a:noFill/>
              <a:miter lim="800000"/>
              <a:headEnd/>
              <a:tailEnd/>
            </a:ln>
          </p:spPr>
        </p:pic>
        <p:sp>
          <p:nvSpPr>
            <p:cNvPr id="10295" name="TekstSylinder 29"/>
            <p:cNvSpPr txBox="1">
              <a:spLocks noChangeArrowheads="1"/>
            </p:cNvSpPr>
            <p:nvPr/>
          </p:nvSpPr>
          <p:spPr bwMode="auto">
            <a:xfrm>
              <a:off x="2119043" y="6455744"/>
              <a:ext cx="593432" cy="584775"/>
            </a:xfrm>
            <a:prstGeom prst="rect">
              <a:avLst/>
            </a:prstGeom>
            <a:noFill/>
            <a:ln w="9525">
              <a:noFill/>
              <a:miter lim="800000"/>
              <a:headEnd/>
              <a:tailEnd/>
            </a:ln>
          </p:spPr>
          <p:txBody>
            <a:bodyPr wrap="none">
              <a:spAutoFit/>
            </a:bodyPr>
            <a:lstStyle/>
            <a:p>
              <a:r>
                <a:rPr lang="nb-NO" sz="1600">
                  <a:solidFill>
                    <a:schemeClr val="tx1"/>
                  </a:solidFill>
                </a:rPr>
                <a:t>Lys</a:t>
              </a:r>
              <a:br>
                <a:rPr lang="nb-NO" sz="1600">
                  <a:solidFill>
                    <a:schemeClr val="tx1"/>
                  </a:solidFill>
                </a:rPr>
              </a:br>
              <a:r>
                <a:rPr lang="nb-NO" sz="1600">
                  <a:solidFill>
                    <a:schemeClr val="tx1"/>
                  </a:solidFill>
                </a:rPr>
                <a:t>LDR</a:t>
              </a:r>
            </a:p>
          </p:txBody>
        </p:sp>
      </p:grpSp>
      <p:grpSp>
        <p:nvGrpSpPr>
          <p:cNvPr id="8" name="Gruppe 76"/>
          <p:cNvGrpSpPr>
            <a:grpSpLocks/>
          </p:cNvGrpSpPr>
          <p:nvPr/>
        </p:nvGrpSpPr>
        <p:grpSpPr bwMode="auto">
          <a:xfrm>
            <a:off x="4401491" y="1027408"/>
            <a:ext cx="1857375" cy="1682750"/>
            <a:chOff x="4486491" y="1523683"/>
            <a:chExt cx="1857631" cy="1683640"/>
          </a:xfrm>
        </p:grpSpPr>
        <p:cxnSp>
          <p:nvCxnSpPr>
            <p:cNvPr id="10281" name="Rett linje 31"/>
            <p:cNvCxnSpPr>
              <a:cxnSpLocks noChangeShapeType="1"/>
              <a:stCxn id="10283" idx="4"/>
              <a:endCxn id="10285" idx="0"/>
            </p:cNvCxnSpPr>
            <p:nvPr/>
          </p:nvCxnSpPr>
          <p:spPr bwMode="auto">
            <a:xfrm>
              <a:off x="4797723" y="1755331"/>
              <a:ext cx="2316" cy="1103880"/>
            </a:xfrm>
            <a:prstGeom prst="line">
              <a:avLst/>
            </a:prstGeom>
            <a:noFill/>
            <a:ln w="19050" algn="ctr">
              <a:solidFill>
                <a:schemeClr val="tx1"/>
              </a:solidFill>
              <a:round/>
              <a:headEnd/>
              <a:tailEnd/>
            </a:ln>
          </p:spPr>
        </p:cxnSp>
        <p:sp>
          <p:nvSpPr>
            <p:cNvPr id="10282" name="Rektangel 32"/>
            <p:cNvSpPr>
              <a:spLocks noChangeArrowheads="1"/>
            </p:cNvSpPr>
            <p:nvPr/>
          </p:nvSpPr>
          <p:spPr bwMode="auto">
            <a:xfrm>
              <a:off x="4681899" y="1999171"/>
              <a:ext cx="219456" cy="633984"/>
            </a:xfrm>
            <a:prstGeom prst="rect">
              <a:avLst/>
            </a:prstGeom>
            <a:solidFill>
              <a:srgbClr val="00B8FF"/>
            </a:solidFill>
            <a:ln w="9525" algn="ctr">
              <a:solidFill>
                <a:schemeClr val="tx1"/>
              </a:solidFill>
              <a:round/>
              <a:headEnd/>
              <a:tailEnd/>
            </a:ln>
          </p:spPr>
          <p:txBody>
            <a:bodyPr/>
            <a:lstStyle/>
            <a:p>
              <a:pPr eaLnBrk="0" hangingPunct="0">
                <a:lnSpc>
                  <a:spcPct val="81000"/>
                </a:lnSpc>
                <a:buClr>
                  <a:srgbClr val="000000"/>
                </a:buClr>
                <a:buSzPct val="100000"/>
                <a:buFont typeface="Times" pitchFamily="-108" charset="0"/>
                <a:buNone/>
              </a:pPr>
              <a:endParaRPr lang="nb-NO"/>
            </a:p>
          </p:txBody>
        </p:sp>
        <p:sp>
          <p:nvSpPr>
            <p:cNvPr id="10283" name="Ellipse 33"/>
            <p:cNvSpPr>
              <a:spLocks noChangeArrowheads="1"/>
            </p:cNvSpPr>
            <p:nvPr/>
          </p:nvSpPr>
          <p:spPr bwMode="auto">
            <a:xfrm>
              <a:off x="4742859" y="1645603"/>
              <a:ext cx="109728" cy="109728"/>
            </a:xfrm>
            <a:prstGeom prst="ellipse">
              <a:avLst/>
            </a:prstGeom>
            <a:solidFill>
              <a:srgbClr val="00B8FF"/>
            </a:solidFill>
            <a:ln w="9525" algn="ctr">
              <a:solidFill>
                <a:schemeClr val="tx1"/>
              </a:solidFill>
              <a:round/>
              <a:headEnd/>
              <a:tailEnd/>
            </a:ln>
          </p:spPr>
          <p:txBody>
            <a:bodyPr/>
            <a:lstStyle/>
            <a:p>
              <a:pPr eaLnBrk="0" hangingPunct="0">
                <a:lnSpc>
                  <a:spcPct val="81000"/>
                </a:lnSpc>
                <a:buClr>
                  <a:srgbClr val="000000"/>
                </a:buClr>
                <a:buSzPct val="100000"/>
                <a:buFont typeface="Times" pitchFamily="-108" charset="0"/>
                <a:buNone/>
              </a:pPr>
              <a:endParaRPr lang="nb-NO"/>
            </a:p>
          </p:txBody>
        </p:sp>
        <p:sp>
          <p:nvSpPr>
            <p:cNvPr id="10284" name="TekstSylinder 36"/>
            <p:cNvSpPr txBox="1">
              <a:spLocks noChangeArrowheads="1"/>
            </p:cNvSpPr>
            <p:nvPr/>
          </p:nvSpPr>
          <p:spPr bwMode="auto">
            <a:xfrm>
              <a:off x="4852587" y="1523683"/>
              <a:ext cx="434734" cy="338554"/>
            </a:xfrm>
            <a:prstGeom prst="rect">
              <a:avLst/>
            </a:prstGeom>
            <a:noFill/>
            <a:ln w="9525">
              <a:noFill/>
              <a:miter lim="800000"/>
              <a:headEnd/>
              <a:tailEnd/>
            </a:ln>
          </p:spPr>
          <p:txBody>
            <a:bodyPr wrap="none">
              <a:spAutoFit/>
            </a:bodyPr>
            <a:lstStyle/>
            <a:p>
              <a:r>
                <a:rPr lang="nb-NO" sz="1600">
                  <a:solidFill>
                    <a:schemeClr val="tx1"/>
                  </a:solidFill>
                </a:rPr>
                <a:t>5V</a:t>
              </a:r>
            </a:p>
          </p:txBody>
        </p:sp>
        <p:sp>
          <p:nvSpPr>
            <p:cNvPr id="10285" name="TekstSylinder 37"/>
            <p:cNvSpPr txBox="1">
              <a:spLocks noChangeArrowheads="1"/>
            </p:cNvSpPr>
            <p:nvPr/>
          </p:nvSpPr>
          <p:spPr bwMode="auto">
            <a:xfrm>
              <a:off x="4486491" y="2859211"/>
              <a:ext cx="627095" cy="338554"/>
            </a:xfrm>
            <a:prstGeom prst="rect">
              <a:avLst/>
            </a:prstGeom>
            <a:noFill/>
            <a:ln w="9525">
              <a:noFill/>
              <a:miter lim="800000"/>
              <a:headEnd/>
              <a:tailEnd/>
            </a:ln>
          </p:spPr>
          <p:txBody>
            <a:bodyPr wrap="none">
              <a:spAutoFit/>
            </a:bodyPr>
            <a:lstStyle/>
            <a:p>
              <a:r>
                <a:rPr lang="nb-NO" sz="1600">
                  <a:solidFill>
                    <a:schemeClr val="tx1"/>
                  </a:solidFill>
                </a:rPr>
                <a:t>GND</a:t>
              </a:r>
            </a:p>
          </p:txBody>
        </p:sp>
        <p:cxnSp>
          <p:nvCxnSpPr>
            <p:cNvPr id="10286" name="Rett linje 39"/>
            <p:cNvCxnSpPr>
              <a:cxnSpLocks noChangeShapeType="1"/>
            </p:cNvCxnSpPr>
            <p:nvPr/>
          </p:nvCxnSpPr>
          <p:spPr bwMode="auto">
            <a:xfrm>
              <a:off x="4651251" y="2855071"/>
              <a:ext cx="304800" cy="0"/>
            </a:xfrm>
            <a:prstGeom prst="line">
              <a:avLst/>
            </a:prstGeom>
            <a:noFill/>
            <a:ln w="19050" algn="ctr">
              <a:solidFill>
                <a:schemeClr val="tx1"/>
              </a:solidFill>
              <a:round/>
              <a:headEnd/>
              <a:tailEnd/>
            </a:ln>
          </p:spPr>
        </p:cxnSp>
        <p:cxnSp>
          <p:nvCxnSpPr>
            <p:cNvPr id="10287" name="Rett linje 44"/>
            <p:cNvCxnSpPr>
              <a:cxnSpLocks noChangeShapeType="1"/>
              <a:stCxn id="10282" idx="3"/>
            </p:cNvCxnSpPr>
            <p:nvPr/>
          </p:nvCxnSpPr>
          <p:spPr bwMode="auto">
            <a:xfrm>
              <a:off x="4901355" y="2316163"/>
              <a:ext cx="560832" cy="0"/>
            </a:xfrm>
            <a:prstGeom prst="line">
              <a:avLst/>
            </a:prstGeom>
            <a:noFill/>
            <a:ln w="19050" algn="ctr">
              <a:solidFill>
                <a:schemeClr val="tx1"/>
              </a:solidFill>
              <a:round/>
              <a:headEnd/>
              <a:tailEnd/>
            </a:ln>
          </p:spPr>
        </p:cxnSp>
        <p:sp>
          <p:nvSpPr>
            <p:cNvPr id="10288" name="Ellipse 45"/>
            <p:cNvSpPr>
              <a:spLocks noChangeArrowheads="1"/>
            </p:cNvSpPr>
            <p:nvPr/>
          </p:nvSpPr>
          <p:spPr bwMode="auto">
            <a:xfrm>
              <a:off x="5462187" y="2243011"/>
              <a:ext cx="121920" cy="121920"/>
            </a:xfrm>
            <a:prstGeom prst="ellipse">
              <a:avLst/>
            </a:prstGeom>
            <a:solidFill>
              <a:schemeClr val="bg1"/>
            </a:solidFill>
            <a:ln w="9525" algn="ctr">
              <a:solidFill>
                <a:schemeClr val="tx1"/>
              </a:solidFill>
              <a:round/>
              <a:headEnd/>
              <a:tailEnd/>
            </a:ln>
          </p:spPr>
          <p:txBody>
            <a:bodyPr/>
            <a:lstStyle/>
            <a:p>
              <a:pPr eaLnBrk="0" hangingPunct="0">
                <a:lnSpc>
                  <a:spcPct val="81000"/>
                </a:lnSpc>
                <a:buClr>
                  <a:srgbClr val="000000"/>
                </a:buClr>
                <a:buSzPct val="100000"/>
                <a:buFont typeface="Times" pitchFamily="-108" charset="0"/>
                <a:buNone/>
              </a:pPr>
              <a:endParaRPr lang="nb-NO"/>
            </a:p>
          </p:txBody>
        </p:sp>
        <p:sp>
          <p:nvSpPr>
            <p:cNvPr id="10289" name="TekstSylinder 46"/>
            <p:cNvSpPr txBox="1">
              <a:spLocks noChangeArrowheads="1"/>
            </p:cNvSpPr>
            <p:nvPr/>
          </p:nvSpPr>
          <p:spPr bwMode="auto">
            <a:xfrm>
              <a:off x="5211917" y="2868769"/>
              <a:ext cx="627095" cy="338554"/>
            </a:xfrm>
            <a:prstGeom prst="rect">
              <a:avLst/>
            </a:prstGeom>
            <a:noFill/>
            <a:ln w="9525">
              <a:noFill/>
              <a:miter lim="800000"/>
              <a:headEnd/>
              <a:tailEnd/>
            </a:ln>
          </p:spPr>
          <p:txBody>
            <a:bodyPr wrap="none">
              <a:spAutoFit/>
            </a:bodyPr>
            <a:lstStyle/>
            <a:p>
              <a:r>
                <a:rPr lang="nb-NO" sz="1600">
                  <a:solidFill>
                    <a:schemeClr val="tx1"/>
                  </a:solidFill>
                </a:rPr>
                <a:t>GND</a:t>
              </a:r>
            </a:p>
          </p:txBody>
        </p:sp>
        <p:cxnSp>
          <p:nvCxnSpPr>
            <p:cNvPr id="10290" name="Rett linje 47"/>
            <p:cNvCxnSpPr>
              <a:cxnSpLocks noChangeShapeType="1"/>
            </p:cNvCxnSpPr>
            <p:nvPr/>
          </p:nvCxnSpPr>
          <p:spPr bwMode="auto">
            <a:xfrm>
              <a:off x="5370411" y="2870899"/>
              <a:ext cx="304800" cy="0"/>
            </a:xfrm>
            <a:prstGeom prst="line">
              <a:avLst/>
            </a:prstGeom>
            <a:noFill/>
            <a:ln w="19050" algn="ctr">
              <a:solidFill>
                <a:schemeClr val="tx1"/>
              </a:solidFill>
              <a:round/>
              <a:headEnd/>
              <a:tailEnd/>
            </a:ln>
          </p:spPr>
        </p:cxnSp>
        <p:sp>
          <p:nvSpPr>
            <p:cNvPr id="10291" name="Ellipse 48"/>
            <p:cNvSpPr>
              <a:spLocks noChangeArrowheads="1"/>
            </p:cNvSpPr>
            <p:nvPr/>
          </p:nvSpPr>
          <p:spPr bwMode="auto">
            <a:xfrm>
              <a:off x="5465151" y="2553907"/>
              <a:ext cx="121920" cy="121920"/>
            </a:xfrm>
            <a:prstGeom prst="ellipse">
              <a:avLst/>
            </a:prstGeom>
            <a:solidFill>
              <a:schemeClr val="bg1"/>
            </a:solidFill>
            <a:ln w="9525" algn="ctr">
              <a:solidFill>
                <a:schemeClr val="tx1"/>
              </a:solidFill>
              <a:round/>
              <a:headEnd/>
              <a:tailEnd/>
            </a:ln>
          </p:spPr>
          <p:txBody>
            <a:bodyPr/>
            <a:lstStyle/>
            <a:p>
              <a:pPr eaLnBrk="0" hangingPunct="0">
                <a:lnSpc>
                  <a:spcPct val="81000"/>
                </a:lnSpc>
                <a:buClr>
                  <a:srgbClr val="000000"/>
                </a:buClr>
                <a:buSzPct val="100000"/>
                <a:buFont typeface="Times" pitchFamily="-108" charset="0"/>
                <a:buNone/>
              </a:pPr>
              <a:endParaRPr lang="nb-NO"/>
            </a:p>
          </p:txBody>
        </p:sp>
        <p:cxnSp>
          <p:nvCxnSpPr>
            <p:cNvPr id="10292" name="Rett linje 50"/>
            <p:cNvCxnSpPr>
              <a:cxnSpLocks noChangeShapeType="1"/>
              <a:stCxn id="10291" idx="4"/>
              <a:endCxn id="10289" idx="0"/>
            </p:cNvCxnSpPr>
            <p:nvPr/>
          </p:nvCxnSpPr>
          <p:spPr bwMode="auto">
            <a:xfrm flipH="1">
              <a:off x="5525465" y="2675827"/>
              <a:ext cx="646" cy="192942"/>
            </a:xfrm>
            <a:prstGeom prst="line">
              <a:avLst/>
            </a:prstGeom>
            <a:noFill/>
            <a:ln w="19050" algn="ctr">
              <a:solidFill>
                <a:schemeClr val="tx1"/>
              </a:solidFill>
              <a:round/>
              <a:headEnd/>
              <a:tailEnd/>
            </a:ln>
          </p:spPr>
        </p:cxnSp>
        <p:sp>
          <p:nvSpPr>
            <p:cNvPr id="10293" name="TekstSylinder 56"/>
            <p:cNvSpPr txBox="1">
              <a:spLocks noChangeArrowheads="1"/>
            </p:cNvSpPr>
            <p:nvPr/>
          </p:nvSpPr>
          <p:spPr bwMode="auto">
            <a:xfrm>
              <a:off x="5639890" y="2151505"/>
              <a:ext cx="704232" cy="523220"/>
            </a:xfrm>
            <a:prstGeom prst="rect">
              <a:avLst/>
            </a:prstGeom>
            <a:noFill/>
            <a:ln w="9525">
              <a:noFill/>
              <a:miter lim="800000"/>
              <a:headEnd/>
              <a:tailEnd/>
            </a:ln>
          </p:spPr>
          <p:txBody>
            <a:bodyPr wrap="none">
              <a:spAutoFit/>
            </a:bodyPr>
            <a:lstStyle/>
            <a:p>
              <a:r>
                <a:rPr lang="nb-NO" sz="2800">
                  <a:solidFill>
                    <a:schemeClr val="tx1"/>
                  </a:solidFill>
                </a:rPr>
                <a:t>V</a:t>
              </a:r>
              <a:r>
                <a:rPr lang="nb-NO" sz="2800" baseline="-25000">
                  <a:solidFill>
                    <a:schemeClr val="tx1"/>
                  </a:solidFill>
                </a:rPr>
                <a:t>out</a:t>
              </a:r>
            </a:p>
          </p:txBody>
        </p:sp>
      </p:grpSp>
      <p:grpSp>
        <p:nvGrpSpPr>
          <p:cNvPr id="10" name="Gruppe 89"/>
          <p:cNvGrpSpPr>
            <a:grpSpLocks/>
          </p:cNvGrpSpPr>
          <p:nvPr/>
        </p:nvGrpSpPr>
        <p:grpSpPr bwMode="auto">
          <a:xfrm>
            <a:off x="7057379" y="978196"/>
            <a:ext cx="1490662" cy="1681162"/>
            <a:chOff x="7142624" y="1475365"/>
            <a:chExt cx="1490112" cy="1680707"/>
          </a:xfrm>
        </p:grpSpPr>
        <p:sp>
          <p:nvSpPr>
            <p:cNvPr id="10269" name="TekstSylinder 62"/>
            <p:cNvSpPr txBox="1">
              <a:spLocks noChangeArrowheads="1"/>
            </p:cNvSpPr>
            <p:nvPr/>
          </p:nvSpPr>
          <p:spPr bwMode="auto">
            <a:xfrm>
              <a:off x="7152491" y="2817518"/>
              <a:ext cx="627095" cy="338554"/>
            </a:xfrm>
            <a:prstGeom prst="rect">
              <a:avLst/>
            </a:prstGeom>
            <a:noFill/>
            <a:ln w="9525">
              <a:noFill/>
              <a:miter lim="800000"/>
              <a:headEnd/>
              <a:tailEnd/>
            </a:ln>
          </p:spPr>
          <p:txBody>
            <a:bodyPr wrap="none">
              <a:spAutoFit/>
            </a:bodyPr>
            <a:lstStyle/>
            <a:p>
              <a:r>
                <a:rPr lang="nb-NO" sz="1600">
                  <a:solidFill>
                    <a:schemeClr val="tx1"/>
                  </a:solidFill>
                </a:rPr>
                <a:t>GND</a:t>
              </a:r>
            </a:p>
          </p:txBody>
        </p:sp>
        <p:cxnSp>
          <p:nvCxnSpPr>
            <p:cNvPr id="10270" name="Rett linje 59"/>
            <p:cNvCxnSpPr>
              <a:cxnSpLocks noChangeShapeType="1"/>
              <a:stCxn id="10272" idx="4"/>
              <a:endCxn id="10269" idx="0"/>
            </p:cNvCxnSpPr>
            <p:nvPr/>
          </p:nvCxnSpPr>
          <p:spPr bwMode="auto">
            <a:xfrm>
              <a:off x="7463723" y="1713638"/>
              <a:ext cx="2316" cy="1103880"/>
            </a:xfrm>
            <a:prstGeom prst="line">
              <a:avLst/>
            </a:prstGeom>
            <a:noFill/>
            <a:ln w="19050" algn="ctr">
              <a:solidFill>
                <a:schemeClr val="tx1"/>
              </a:solidFill>
              <a:round/>
              <a:headEnd/>
              <a:tailEnd/>
            </a:ln>
          </p:spPr>
        </p:cxnSp>
        <p:sp>
          <p:nvSpPr>
            <p:cNvPr id="10271" name="Rektangel 60"/>
            <p:cNvSpPr>
              <a:spLocks noChangeArrowheads="1"/>
            </p:cNvSpPr>
            <p:nvPr/>
          </p:nvSpPr>
          <p:spPr bwMode="auto">
            <a:xfrm>
              <a:off x="7142624" y="1957478"/>
              <a:ext cx="646044" cy="633984"/>
            </a:xfrm>
            <a:prstGeom prst="rect">
              <a:avLst/>
            </a:prstGeom>
            <a:solidFill>
              <a:srgbClr val="00B8FF"/>
            </a:solidFill>
            <a:ln w="9525" algn="ctr">
              <a:solidFill>
                <a:schemeClr val="tx1"/>
              </a:solidFill>
              <a:round/>
              <a:headEnd/>
              <a:tailEnd/>
            </a:ln>
          </p:spPr>
          <p:txBody>
            <a:bodyPr/>
            <a:lstStyle/>
            <a:p>
              <a:pPr eaLnBrk="0" hangingPunct="0">
                <a:lnSpc>
                  <a:spcPct val="81000"/>
                </a:lnSpc>
                <a:buClr>
                  <a:srgbClr val="000000"/>
                </a:buClr>
                <a:buSzPct val="100000"/>
                <a:buFont typeface="Times" pitchFamily="-108" charset="0"/>
                <a:buNone/>
              </a:pPr>
              <a:endParaRPr lang="nb-NO"/>
            </a:p>
          </p:txBody>
        </p:sp>
        <p:sp>
          <p:nvSpPr>
            <p:cNvPr id="10272" name="Ellipse 61"/>
            <p:cNvSpPr>
              <a:spLocks noChangeArrowheads="1"/>
            </p:cNvSpPr>
            <p:nvPr/>
          </p:nvSpPr>
          <p:spPr bwMode="auto">
            <a:xfrm>
              <a:off x="7408859" y="1603910"/>
              <a:ext cx="109728" cy="109728"/>
            </a:xfrm>
            <a:prstGeom prst="ellipse">
              <a:avLst/>
            </a:prstGeom>
            <a:solidFill>
              <a:srgbClr val="00B8FF"/>
            </a:solidFill>
            <a:ln w="9525" algn="ctr">
              <a:solidFill>
                <a:schemeClr val="tx1"/>
              </a:solidFill>
              <a:round/>
              <a:headEnd/>
              <a:tailEnd/>
            </a:ln>
          </p:spPr>
          <p:txBody>
            <a:bodyPr/>
            <a:lstStyle/>
            <a:p>
              <a:pPr eaLnBrk="0" hangingPunct="0">
                <a:lnSpc>
                  <a:spcPct val="81000"/>
                </a:lnSpc>
                <a:buClr>
                  <a:srgbClr val="000000"/>
                </a:buClr>
                <a:buSzPct val="100000"/>
                <a:buFont typeface="Times" pitchFamily="-108" charset="0"/>
                <a:buNone/>
              </a:pPr>
              <a:endParaRPr lang="nb-NO"/>
            </a:p>
          </p:txBody>
        </p:sp>
        <p:cxnSp>
          <p:nvCxnSpPr>
            <p:cNvPr id="10273" name="Rett linje 63"/>
            <p:cNvCxnSpPr>
              <a:cxnSpLocks noChangeShapeType="1"/>
            </p:cNvCxnSpPr>
            <p:nvPr/>
          </p:nvCxnSpPr>
          <p:spPr bwMode="auto">
            <a:xfrm>
              <a:off x="7317251" y="2813378"/>
              <a:ext cx="304800" cy="0"/>
            </a:xfrm>
            <a:prstGeom prst="line">
              <a:avLst/>
            </a:prstGeom>
            <a:noFill/>
            <a:ln w="19050" algn="ctr">
              <a:solidFill>
                <a:schemeClr val="tx1"/>
              </a:solidFill>
              <a:round/>
              <a:headEnd/>
              <a:tailEnd/>
            </a:ln>
          </p:spPr>
        </p:cxnSp>
        <p:sp>
          <p:nvSpPr>
            <p:cNvPr id="10274" name="TekstSylinder 64"/>
            <p:cNvSpPr txBox="1">
              <a:spLocks noChangeArrowheads="1"/>
            </p:cNvSpPr>
            <p:nvPr/>
          </p:nvSpPr>
          <p:spPr bwMode="auto">
            <a:xfrm>
              <a:off x="7541778" y="1475365"/>
              <a:ext cx="434734" cy="338554"/>
            </a:xfrm>
            <a:prstGeom prst="rect">
              <a:avLst/>
            </a:prstGeom>
            <a:noFill/>
            <a:ln w="9525">
              <a:noFill/>
              <a:miter lim="800000"/>
              <a:headEnd/>
              <a:tailEnd/>
            </a:ln>
          </p:spPr>
          <p:txBody>
            <a:bodyPr wrap="none">
              <a:spAutoFit/>
            </a:bodyPr>
            <a:lstStyle/>
            <a:p>
              <a:r>
                <a:rPr lang="nb-NO" sz="1600">
                  <a:solidFill>
                    <a:schemeClr val="tx1"/>
                  </a:solidFill>
                </a:rPr>
                <a:t>5V</a:t>
              </a:r>
            </a:p>
          </p:txBody>
        </p:sp>
        <p:cxnSp>
          <p:nvCxnSpPr>
            <p:cNvPr id="10275" name="Rett linje 66"/>
            <p:cNvCxnSpPr>
              <a:cxnSpLocks noChangeShapeType="1"/>
            </p:cNvCxnSpPr>
            <p:nvPr/>
          </p:nvCxnSpPr>
          <p:spPr bwMode="auto">
            <a:xfrm>
              <a:off x="7808545" y="2146852"/>
              <a:ext cx="566530" cy="0"/>
            </a:xfrm>
            <a:prstGeom prst="line">
              <a:avLst/>
            </a:prstGeom>
            <a:noFill/>
            <a:ln w="9525" algn="ctr">
              <a:solidFill>
                <a:schemeClr val="tx1"/>
              </a:solidFill>
              <a:round/>
              <a:headEnd/>
              <a:tailEnd type="arrow" w="med" len="med"/>
            </a:ln>
          </p:spPr>
        </p:cxnSp>
        <p:cxnSp>
          <p:nvCxnSpPr>
            <p:cNvPr id="10276" name="Rett linje 67"/>
            <p:cNvCxnSpPr>
              <a:cxnSpLocks noChangeShapeType="1"/>
            </p:cNvCxnSpPr>
            <p:nvPr/>
          </p:nvCxnSpPr>
          <p:spPr bwMode="auto">
            <a:xfrm>
              <a:off x="7808545" y="2375452"/>
              <a:ext cx="566530" cy="0"/>
            </a:xfrm>
            <a:prstGeom prst="line">
              <a:avLst/>
            </a:prstGeom>
            <a:noFill/>
            <a:ln w="9525" algn="ctr">
              <a:solidFill>
                <a:schemeClr val="tx1"/>
              </a:solidFill>
              <a:round/>
              <a:headEnd type="arrow" w="med" len="med"/>
              <a:tailEnd/>
            </a:ln>
          </p:spPr>
        </p:cxnSp>
        <p:sp>
          <p:nvSpPr>
            <p:cNvPr id="10277" name="TekstSylinder 70"/>
            <p:cNvSpPr txBox="1">
              <a:spLocks noChangeArrowheads="1"/>
            </p:cNvSpPr>
            <p:nvPr/>
          </p:nvSpPr>
          <p:spPr bwMode="auto">
            <a:xfrm>
              <a:off x="8199283" y="1816599"/>
              <a:ext cx="423514" cy="338554"/>
            </a:xfrm>
            <a:prstGeom prst="rect">
              <a:avLst/>
            </a:prstGeom>
            <a:noFill/>
            <a:ln w="9525">
              <a:noFill/>
              <a:miter lim="800000"/>
              <a:headEnd/>
              <a:tailEnd/>
            </a:ln>
          </p:spPr>
          <p:txBody>
            <a:bodyPr wrap="none">
              <a:spAutoFit/>
            </a:bodyPr>
            <a:lstStyle/>
            <a:p>
              <a:r>
                <a:rPr lang="nb-NO" sz="1600">
                  <a:solidFill>
                    <a:schemeClr val="tx1"/>
                  </a:solidFill>
                </a:rPr>
                <a:t>Rx</a:t>
              </a:r>
            </a:p>
          </p:txBody>
        </p:sp>
        <p:sp>
          <p:nvSpPr>
            <p:cNvPr id="10278" name="TekstSylinder 71"/>
            <p:cNvSpPr txBox="1">
              <a:spLocks noChangeArrowheads="1"/>
            </p:cNvSpPr>
            <p:nvPr/>
          </p:nvSpPr>
          <p:spPr bwMode="auto">
            <a:xfrm>
              <a:off x="8209222" y="2323494"/>
              <a:ext cx="423514" cy="338554"/>
            </a:xfrm>
            <a:prstGeom prst="rect">
              <a:avLst/>
            </a:prstGeom>
            <a:noFill/>
            <a:ln w="9525">
              <a:noFill/>
              <a:miter lim="800000"/>
              <a:headEnd/>
              <a:tailEnd/>
            </a:ln>
          </p:spPr>
          <p:txBody>
            <a:bodyPr wrap="none">
              <a:spAutoFit/>
            </a:bodyPr>
            <a:lstStyle/>
            <a:p>
              <a:r>
                <a:rPr lang="nb-NO" sz="1600">
                  <a:solidFill>
                    <a:schemeClr val="tx1"/>
                  </a:solidFill>
                </a:rPr>
                <a:t>Tx</a:t>
              </a:r>
            </a:p>
          </p:txBody>
        </p:sp>
      </p:grpSp>
      <p:grpSp>
        <p:nvGrpSpPr>
          <p:cNvPr id="11" name="Gruppe 82"/>
          <p:cNvGrpSpPr>
            <a:grpSpLocks/>
          </p:cNvGrpSpPr>
          <p:nvPr/>
        </p:nvGrpSpPr>
        <p:grpSpPr bwMode="auto">
          <a:xfrm>
            <a:off x="6558904" y="2640308"/>
            <a:ext cx="1719262" cy="1709738"/>
            <a:chOff x="6644127" y="3136260"/>
            <a:chExt cx="1719057" cy="1710235"/>
          </a:xfrm>
        </p:grpSpPr>
        <p:sp>
          <p:nvSpPr>
            <p:cNvPr id="10265" name="Pil ned 72"/>
            <p:cNvSpPr>
              <a:spLocks noChangeArrowheads="1"/>
            </p:cNvSpPr>
            <p:nvPr/>
          </p:nvSpPr>
          <p:spPr bwMode="auto">
            <a:xfrm>
              <a:off x="7311588" y="3488635"/>
              <a:ext cx="347869" cy="616226"/>
            </a:xfrm>
            <a:prstGeom prst="downArrow">
              <a:avLst>
                <a:gd name="adj1" fmla="val 50000"/>
                <a:gd name="adj2" fmla="val 50002"/>
              </a:avLst>
            </a:prstGeom>
            <a:solidFill>
              <a:srgbClr val="00B8FF"/>
            </a:solidFill>
            <a:ln w="9525" algn="ctr">
              <a:solidFill>
                <a:schemeClr val="tx1"/>
              </a:solidFill>
              <a:round/>
              <a:headEnd/>
              <a:tailEnd/>
            </a:ln>
          </p:spPr>
          <p:txBody>
            <a:bodyPr/>
            <a:lstStyle/>
            <a:p>
              <a:pPr eaLnBrk="0" hangingPunct="0">
                <a:lnSpc>
                  <a:spcPct val="81000"/>
                </a:lnSpc>
                <a:buClr>
                  <a:srgbClr val="000000"/>
                </a:buClr>
                <a:buSzPct val="100000"/>
                <a:buFont typeface="Times" pitchFamily="-108" charset="0"/>
                <a:buNone/>
              </a:pPr>
              <a:endParaRPr lang="nb-NO"/>
            </a:p>
          </p:txBody>
        </p:sp>
        <p:sp>
          <p:nvSpPr>
            <p:cNvPr id="10266" name="TekstSylinder 73"/>
            <p:cNvSpPr txBox="1">
              <a:spLocks noChangeArrowheads="1"/>
            </p:cNvSpPr>
            <p:nvPr/>
          </p:nvSpPr>
          <p:spPr bwMode="auto">
            <a:xfrm>
              <a:off x="6749829" y="3136260"/>
              <a:ext cx="1471878" cy="338554"/>
            </a:xfrm>
            <a:prstGeom prst="rect">
              <a:avLst/>
            </a:prstGeom>
            <a:noFill/>
            <a:ln w="9525">
              <a:noFill/>
              <a:miter lim="800000"/>
              <a:headEnd/>
              <a:tailEnd/>
            </a:ln>
          </p:spPr>
          <p:txBody>
            <a:bodyPr wrap="none">
              <a:spAutoFit/>
            </a:bodyPr>
            <a:lstStyle/>
            <a:p>
              <a:r>
                <a:rPr lang="nb-NO" sz="1600">
                  <a:solidFill>
                    <a:schemeClr val="tx1"/>
                  </a:solidFill>
                </a:rPr>
                <a:t>Fysisk størrelse</a:t>
              </a:r>
            </a:p>
          </p:txBody>
        </p:sp>
        <p:sp>
          <p:nvSpPr>
            <p:cNvPr id="10267" name="TekstSylinder 74"/>
            <p:cNvSpPr txBox="1">
              <a:spLocks noChangeArrowheads="1"/>
            </p:cNvSpPr>
            <p:nvPr/>
          </p:nvSpPr>
          <p:spPr bwMode="auto">
            <a:xfrm>
              <a:off x="6849219" y="4199747"/>
              <a:ext cx="1313180" cy="338554"/>
            </a:xfrm>
            <a:prstGeom prst="rect">
              <a:avLst/>
            </a:prstGeom>
            <a:noFill/>
            <a:ln w="9525">
              <a:noFill/>
              <a:miter lim="800000"/>
              <a:headEnd/>
              <a:tailEnd/>
            </a:ln>
          </p:spPr>
          <p:txBody>
            <a:bodyPr wrap="none">
              <a:spAutoFit/>
            </a:bodyPr>
            <a:lstStyle/>
            <a:p>
              <a:r>
                <a:rPr lang="nb-NO" sz="1600">
                  <a:solidFill>
                    <a:schemeClr val="tx1"/>
                  </a:solidFill>
                </a:rPr>
                <a:t>10010100101</a:t>
              </a:r>
            </a:p>
          </p:txBody>
        </p:sp>
        <p:sp>
          <p:nvSpPr>
            <p:cNvPr id="10268" name="TekstSylinder 75"/>
            <p:cNvSpPr txBox="1">
              <a:spLocks noChangeArrowheads="1"/>
            </p:cNvSpPr>
            <p:nvPr/>
          </p:nvSpPr>
          <p:spPr bwMode="auto">
            <a:xfrm>
              <a:off x="6644127" y="4507859"/>
              <a:ext cx="1719057" cy="338636"/>
            </a:xfrm>
            <a:prstGeom prst="rect">
              <a:avLst/>
            </a:prstGeom>
            <a:noFill/>
            <a:ln w="9525">
              <a:noFill/>
              <a:miter lim="800000"/>
              <a:headEnd/>
              <a:tailEnd/>
            </a:ln>
          </p:spPr>
          <p:txBody>
            <a:bodyPr wrap="none">
              <a:spAutoFit/>
            </a:bodyPr>
            <a:lstStyle/>
            <a:p>
              <a:r>
                <a:rPr lang="nb-NO" sz="1600">
                  <a:solidFill>
                    <a:schemeClr val="tx1"/>
                  </a:solidFill>
                </a:rPr>
                <a:t>Seriell digital kom</a:t>
              </a:r>
            </a:p>
          </p:txBody>
        </p:sp>
      </p:grpSp>
      <p:grpSp>
        <p:nvGrpSpPr>
          <p:cNvPr id="12" name="Gruppe 91"/>
          <p:cNvGrpSpPr>
            <a:grpSpLocks/>
          </p:cNvGrpSpPr>
          <p:nvPr/>
        </p:nvGrpSpPr>
        <p:grpSpPr bwMode="auto">
          <a:xfrm>
            <a:off x="7811443" y="4469165"/>
            <a:ext cx="1103335" cy="1166757"/>
            <a:chOff x="7896472" y="5079526"/>
            <a:chExt cx="1103850" cy="1167075"/>
          </a:xfrm>
        </p:grpSpPr>
        <p:pic>
          <p:nvPicPr>
            <p:cNvPr id="10263" name="Picture 3"/>
            <p:cNvPicPr>
              <a:picLocks noChangeAspect="1" noChangeArrowheads="1"/>
            </p:cNvPicPr>
            <p:nvPr/>
          </p:nvPicPr>
          <p:blipFill>
            <a:blip r:embed="rId5"/>
            <a:srcRect/>
            <a:stretch>
              <a:fillRect/>
            </a:stretch>
          </p:blipFill>
          <p:spPr bwMode="auto">
            <a:xfrm>
              <a:off x="7896472" y="5079526"/>
              <a:ext cx="1080004" cy="893762"/>
            </a:xfrm>
            <a:prstGeom prst="rect">
              <a:avLst/>
            </a:prstGeom>
            <a:noFill/>
            <a:ln w="9525">
              <a:noFill/>
              <a:miter lim="800000"/>
              <a:headEnd/>
              <a:tailEnd/>
            </a:ln>
          </p:spPr>
        </p:pic>
        <p:sp>
          <p:nvSpPr>
            <p:cNvPr id="10264" name="TekstSylinder 86"/>
            <p:cNvSpPr txBox="1">
              <a:spLocks noChangeArrowheads="1"/>
            </p:cNvSpPr>
            <p:nvPr/>
          </p:nvSpPr>
          <p:spPr bwMode="auto">
            <a:xfrm>
              <a:off x="8462995" y="5908051"/>
              <a:ext cx="537327" cy="338550"/>
            </a:xfrm>
            <a:prstGeom prst="rect">
              <a:avLst/>
            </a:prstGeom>
            <a:noFill/>
            <a:ln w="9525">
              <a:noFill/>
              <a:miter lim="800000"/>
              <a:headEnd/>
              <a:tailEnd/>
            </a:ln>
          </p:spPr>
          <p:txBody>
            <a:bodyPr wrap="none">
              <a:spAutoFit/>
            </a:bodyPr>
            <a:lstStyle/>
            <a:p>
              <a:r>
                <a:rPr lang="nb-NO" sz="1600" dirty="0">
                  <a:solidFill>
                    <a:schemeClr val="tx1"/>
                  </a:solidFill>
                </a:rPr>
                <a:t>CO</a:t>
              </a:r>
              <a:r>
                <a:rPr lang="nb-NO" sz="1600" baseline="-25000" dirty="0">
                  <a:solidFill>
                    <a:schemeClr val="tx1"/>
                  </a:solidFill>
                </a:rPr>
                <a:t>2</a:t>
              </a:r>
            </a:p>
          </p:txBody>
        </p:sp>
      </p:grpSp>
      <p:grpSp>
        <p:nvGrpSpPr>
          <p:cNvPr id="13" name="Gruppe 90"/>
          <p:cNvGrpSpPr>
            <a:grpSpLocks/>
          </p:cNvGrpSpPr>
          <p:nvPr/>
        </p:nvGrpSpPr>
        <p:grpSpPr bwMode="auto">
          <a:xfrm>
            <a:off x="6365229" y="4292855"/>
            <a:ext cx="1484312" cy="1444665"/>
            <a:chOff x="6449230" y="4904508"/>
            <a:chExt cx="1485519" cy="1444030"/>
          </a:xfrm>
        </p:grpSpPr>
        <p:pic>
          <p:nvPicPr>
            <p:cNvPr id="10261" name="Picture 2"/>
            <p:cNvPicPr>
              <a:picLocks noChangeAspect="1" noChangeArrowheads="1"/>
            </p:cNvPicPr>
            <p:nvPr/>
          </p:nvPicPr>
          <p:blipFill>
            <a:blip r:embed="rId6"/>
            <a:srcRect/>
            <a:stretch>
              <a:fillRect/>
            </a:stretch>
          </p:blipFill>
          <p:spPr bwMode="auto">
            <a:xfrm>
              <a:off x="6449230" y="4904508"/>
              <a:ext cx="1485519" cy="1282371"/>
            </a:xfrm>
            <a:prstGeom prst="rect">
              <a:avLst/>
            </a:prstGeom>
            <a:noFill/>
            <a:ln w="9525">
              <a:noFill/>
              <a:miter lim="800000"/>
              <a:headEnd/>
              <a:tailEnd/>
            </a:ln>
          </p:spPr>
        </p:pic>
        <p:sp>
          <p:nvSpPr>
            <p:cNvPr id="10262" name="TekstSylinder 88"/>
            <p:cNvSpPr txBox="1">
              <a:spLocks noChangeArrowheads="1"/>
            </p:cNvSpPr>
            <p:nvPr/>
          </p:nvSpPr>
          <p:spPr bwMode="auto">
            <a:xfrm>
              <a:off x="6478777" y="6009982"/>
              <a:ext cx="559769" cy="338556"/>
            </a:xfrm>
            <a:prstGeom prst="rect">
              <a:avLst/>
            </a:prstGeom>
            <a:noFill/>
            <a:ln w="9525">
              <a:noFill/>
              <a:miter lim="800000"/>
              <a:headEnd/>
              <a:tailEnd/>
            </a:ln>
          </p:spPr>
          <p:txBody>
            <a:bodyPr wrap="none">
              <a:spAutoFit/>
            </a:bodyPr>
            <a:lstStyle/>
            <a:p>
              <a:r>
                <a:rPr lang="nb-NO" sz="1600" dirty="0">
                  <a:solidFill>
                    <a:schemeClr val="tx1"/>
                  </a:solidFill>
                </a:rPr>
                <a:t>GPS</a:t>
              </a:r>
              <a:endParaRPr lang="nb-NO" sz="1600" baseline="-25000" dirty="0">
                <a:solidFill>
                  <a:schemeClr val="tx1"/>
                </a:solidFill>
              </a:endParaRPr>
            </a:p>
          </p:txBody>
        </p:sp>
      </p:grpSp>
      <p:grpSp>
        <p:nvGrpSpPr>
          <p:cNvPr id="14" name="Gruppe 94"/>
          <p:cNvGrpSpPr>
            <a:grpSpLocks/>
          </p:cNvGrpSpPr>
          <p:nvPr/>
        </p:nvGrpSpPr>
        <p:grpSpPr bwMode="auto">
          <a:xfrm>
            <a:off x="4155429" y="5586708"/>
            <a:ext cx="1292225" cy="774700"/>
            <a:chOff x="4239492" y="6083094"/>
            <a:chExt cx="1292767" cy="774906"/>
          </a:xfrm>
        </p:grpSpPr>
        <p:pic>
          <p:nvPicPr>
            <p:cNvPr id="10259" name="Picture 4" descr="F:\Backup PC233 05.08.06\PC233\Artikler Hefter-bøker m.m\CanSat\Figurer\LM35.gif"/>
            <p:cNvPicPr>
              <a:picLocks noChangeAspect="1" noChangeArrowheads="1"/>
            </p:cNvPicPr>
            <p:nvPr/>
          </p:nvPicPr>
          <p:blipFill>
            <a:blip r:embed="rId7"/>
            <a:srcRect/>
            <a:stretch>
              <a:fillRect/>
            </a:stretch>
          </p:blipFill>
          <p:spPr bwMode="auto">
            <a:xfrm flipH="1">
              <a:off x="4645745" y="6083094"/>
              <a:ext cx="886514" cy="751156"/>
            </a:xfrm>
            <a:prstGeom prst="rect">
              <a:avLst/>
            </a:prstGeom>
            <a:noFill/>
            <a:ln w="9525">
              <a:noFill/>
              <a:miter lim="800000"/>
              <a:headEnd/>
              <a:tailEnd/>
            </a:ln>
          </p:spPr>
        </p:pic>
        <p:sp>
          <p:nvSpPr>
            <p:cNvPr id="10260" name="TekstSylinder 93"/>
            <p:cNvSpPr txBox="1">
              <a:spLocks noChangeArrowheads="1"/>
            </p:cNvSpPr>
            <p:nvPr/>
          </p:nvSpPr>
          <p:spPr bwMode="auto">
            <a:xfrm>
              <a:off x="4239492" y="6550223"/>
              <a:ext cx="1008866" cy="307777"/>
            </a:xfrm>
            <a:prstGeom prst="rect">
              <a:avLst/>
            </a:prstGeom>
            <a:noFill/>
            <a:ln w="9525">
              <a:noFill/>
              <a:miter lim="800000"/>
              <a:headEnd/>
              <a:tailEnd/>
            </a:ln>
          </p:spPr>
          <p:txBody>
            <a:bodyPr wrap="none">
              <a:spAutoFit/>
            </a:bodyPr>
            <a:lstStyle/>
            <a:p>
              <a:r>
                <a:rPr lang="nb-NO" sz="1400">
                  <a:solidFill>
                    <a:schemeClr val="tx1"/>
                  </a:solidFill>
                </a:rPr>
                <a:t>Temperatur</a:t>
              </a:r>
            </a:p>
          </p:txBody>
        </p:sp>
      </p:grpSp>
      <p:sp>
        <p:nvSpPr>
          <p:cNvPr id="96" name="TekstSylinder 95"/>
          <p:cNvSpPr txBox="1">
            <a:spLocks noChangeArrowheads="1"/>
          </p:cNvSpPr>
          <p:nvPr/>
        </p:nvSpPr>
        <p:spPr bwMode="auto">
          <a:xfrm>
            <a:off x="877241" y="1605258"/>
            <a:ext cx="652463" cy="461963"/>
          </a:xfrm>
          <a:prstGeom prst="rect">
            <a:avLst/>
          </a:prstGeom>
          <a:noFill/>
          <a:ln w="9525">
            <a:noFill/>
            <a:miter lim="800000"/>
            <a:headEnd/>
            <a:tailEnd/>
          </a:ln>
        </p:spPr>
        <p:txBody>
          <a:bodyPr wrap="none">
            <a:spAutoFit/>
          </a:bodyPr>
          <a:lstStyle/>
          <a:p>
            <a:r>
              <a:rPr lang="nb-NO">
                <a:solidFill>
                  <a:schemeClr val="tx1"/>
                </a:solidFill>
              </a:rPr>
              <a:t>R</a:t>
            </a:r>
            <a:r>
              <a:rPr lang="nb-NO" baseline="-25000">
                <a:solidFill>
                  <a:schemeClr val="tx1"/>
                </a:solidFill>
              </a:rPr>
              <a:t>out</a:t>
            </a:r>
          </a:p>
        </p:txBody>
      </p:sp>
      <p:sp>
        <p:nvSpPr>
          <p:cNvPr id="97" name="TekstSylinder 96"/>
          <p:cNvSpPr txBox="1">
            <a:spLocks noChangeArrowheads="1"/>
          </p:cNvSpPr>
          <p:nvPr/>
        </p:nvSpPr>
        <p:spPr bwMode="auto">
          <a:xfrm>
            <a:off x="8144816" y="2175171"/>
            <a:ext cx="669925" cy="461962"/>
          </a:xfrm>
          <a:prstGeom prst="rect">
            <a:avLst/>
          </a:prstGeom>
          <a:noFill/>
          <a:ln w="9525">
            <a:noFill/>
            <a:miter lim="800000"/>
            <a:headEnd/>
            <a:tailEnd/>
          </a:ln>
        </p:spPr>
        <p:txBody>
          <a:bodyPr wrap="none">
            <a:spAutoFit/>
          </a:bodyPr>
          <a:lstStyle/>
          <a:p>
            <a:r>
              <a:rPr lang="nb-NO">
                <a:solidFill>
                  <a:schemeClr val="tx1"/>
                </a:solidFill>
              </a:rPr>
              <a:t>D</a:t>
            </a:r>
            <a:r>
              <a:rPr lang="nb-NO" baseline="-25000">
                <a:solidFill>
                  <a:schemeClr val="tx1"/>
                </a:solidFill>
              </a:rPr>
              <a:t>out</a:t>
            </a:r>
          </a:p>
        </p:txBody>
      </p:sp>
      <p:grpSp>
        <p:nvGrpSpPr>
          <p:cNvPr id="74" name="Gruppe 73"/>
          <p:cNvGrpSpPr/>
          <p:nvPr/>
        </p:nvGrpSpPr>
        <p:grpSpPr>
          <a:xfrm>
            <a:off x="4924099" y="4507371"/>
            <a:ext cx="1261263" cy="1404160"/>
            <a:chOff x="4924099" y="4507371"/>
            <a:chExt cx="1261263" cy="1404160"/>
          </a:xfrm>
        </p:grpSpPr>
        <p:pic>
          <p:nvPicPr>
            <p:cNvPr id="72" name="Picture 2" descr="Köp Trycksensor"/>
            <p:cNvPicPr>
              <a:picLocks noChangeAspect="1" noChangeArrowheads="1"/>
            </p:cNvPicPr>
            <p:nvPr/>
          </p:nvPicPr>
          <p:blipFill>
            <a:blip r:embed="rId8"/>
            <a:srcRect l="21412" r="22096"/>
            <a:stretch>
              <a:fillRect/>
            </a:stretch>
          </p:blipFill>
          <p:spPr bwMode="auto">
            <a:xfrm>
              <a:off x="4924099" y="4507371"/>
              <a:ext cx="1261263" cy="1250272"/>
            </a:xfrm>
            <a:prstGeom prst="rect">
              <a:avLst/>
            </a:prstGeom>
            <a:noFill/>
          </p:spPr>
        </p:pic>
        <p:sp>
          <p:nvSpPr>
            <p:cNvPr id="73" name="TekstSylinder 72"/>
            <p:cNvSpPr txBox="1"/>
            <p:nvPr/>
          </p:nvSpPr>
          <p:spPr>
            <a:xfrm>
              <a:off x="5468651" y="5603754"/>
              <a:ext cx="570349" cy="307777"/>
            </a:xfrm>
            <a:prstGeom prst="rect">
              <a:avLst/>
            </a:prstGeom>
            <a:noFill/>
          </p:spPr>
          <p:txBody>
            <a:bodyPr wrap="none" rtlCol="0">
              <a:spAutoFit/>
            </a:bodyPr>
            <a:lstStyle/>
            <a:p>
              <a:r>
                <a:rPr lang="nb-NO" sz="1400" dirty="0" smtClean="0"/>
                <a:t>Trykk</a:t>
              </a:r>
              <a:endParaRPr lang="nb-NO" sz="1400" dirty="0"/>
            </a:p>
          </p:txBody>
        </p:sp>
      </p:grpSp>
      <p:grpSp>
        <p:nvGrpSpPr>
          <p:cNvPr id="79" name="Gruppe 78"/>
          <p:cNvGrpSpPr/>
          <p:nvPr/>
        </p:nvGrpSpPr>
        <p:grpSpPr>
          <a:xfrm>
            <a:off x="601015" y="2819696"/>
            <a:ext cx="2600326" cy="1533525"/>
            <a:chOff x="601015" y="2819696"/>
            <a:chExt cx="2600326" cy="1533525"/>
          </a:xfrm>
        </p:grpSpPr>
        <p:grpSp>
          <p:nvGrpSpPr>
            <p:cNvPr id="78" name="Gruppe 77"/>
            <p:cNvGrpSpPr/>
            <p:nvPr/>
          </p:nvGrpSpPr>
          <p:grpSpPr>
            <a:xfrm>
              <a:off x="601015" y="2819696"/>
              <a:ext cx="2600326" cy="1533525"/>
              <a:chOff x="601015" y="2819696"/>
              <a:chExt cx="2600326" cy="1533525"/>
            </a:xfrm>
          </p:grpSpPr>
          <p:sp>
            <p:nvSpPr>
              <p:cNvPr id="10309" name="Frihåndsform 10"/>
              <p:cNvSpPr>
                <a:spLocks/>
              </p:cNvSpPr>
              <p:nvPr/>
            </p:nvSpPr>
            <p:spPr bwMode="auto">
              <a:xfrm>
                <a:off x="1034166" y="2819696"/>
                <a:ext cx="2048590" cy="1158357"/>
              </a:xfrm>
              <a:custGeom>
                <a:avLst/>
                <a:gdLst>
                  <a:gd name="T0" fmla="*/ 0 w 2048256"/>
                  <a:gd name="T1" fmla="*/ 0 h 1158240"/>
                  <a:gd name="T2" fmla="*/ 0 w 2048256"/>
                  <a:gd name="T3" fmla="*/ 1158240 h 1158240"/>
                  <a:gd name="T4" fmla="*/ 2048256 w 2048256"/>
                  <a:gd name="T5" fmla="*/ 1158240 h 1158240"/>
                  <a:gd name="T6" fmla="*/ 0 60000 65536"/>
                  <a:gd name="T7" fmla="*/ 0 60000 65536"/>
                  <a:gd name="T8" fmla="*/ 0 60000 65536"/>
                  <a:gd name="T9" fmla="*/ 0 w 2048256"/>
                  <a:gd name="T10" fmla="*/ 0 h 1158240"/>
                  <a:gd name="T11" fmla="*/ 2048256 w 2048256"/>
                  <a:gd name="T12" fmla="*/ 1158240 h 1158240"/>
                </a:gdLst>
                <a:ahLst/>
                <a:cxnLst>
                  <a:cxn ang="T6">
                    <a:pos x="T0" y="T1"/>
                  </a:cxn>
                  <a:cxn ang="T7">
                    <a:pos x="T2" y="T3"/>
                  </a:cxn>
                  <a:cxn ang="T8">
                    <a:pos x="T4" y="T5"/>
                  </a:cxn>
                </a:cxnLst>
                <a:rect l="T9" t="T10" r="T11" b="T12"/>
                <a:pathLst>
                  <a:path w="2048256" h="1158240">
                    <a:moveTo>
                      <a:pt x="0" y="0"/>
                    </a:moveTo>
                    <a:lnTo>
                      <a:pt x="0" y="1158240"/>
                    </a:lnTo>
                    <a:lnTo>
                      <a:pt x="2048256" y="1158240"/>
                    </a:lnTo>
                  </a:path>
                </a:pathLst>
              </a:custGeom>
              <a:noFill/>
              <a:ln w="9525" cap="flat" cmpd="sng" algn="ctr">
                <a:solidFill>
                  <a:schemeClr val="tx1"/>
                </a:solidFill>
                <a:prstDash val="solid"/>
                <a:round/>
                <a:headEnd type="triangle" w="lg" len="lg"/>
                <a:tailEnd type="triangle" w="lg" len="lg"/>
              </a:ln>
            </p:spPr>
            <p:txBody>
              <a:bodyPr/>
              <a:lstStyle/>
              <a:p>
                <a:endParaRPr lang="nb-NO"/>
              </a:p>
            </p:txBody>
          </p:sp>
          <p:sp>
            <p:nvSpPr>
              <p:cNvPr id="10310" name="TekstSylinder 11"/>
              <p:cNvSpPr txBox="1">
                <a:spLocks noChangeArrowheads="1"/>
              </p:cNvSpPr>
              <p:nvPr/>
            </p:nvSpPr>
            <p:spPr bwMode="auto">
              <a:xfrm>
                <a:off x="1729223" y="4014633"/>
                <a:ext cx="1472118" cy="338588"/>
              </a:xfrm>
              <a:prstGeom prst="rect">
                <a:avLst/>
              </a:prstGeom>
              <a:noFill/>
              <a:ln w="9525">
                <a:noFill/>
                <a:miter lim="800000"/>
                <a:headEnd/>
                <a:tailEnd/>
              </a:ln>
            </p:spPr>
            <p:txBody>
              <a:bodyPr wrap="none">
                <a:spAutoFit/>
              </a:bodyPr>
              <a:lstStyle/>
              <a:p>
                <a:r>
                  <a:rPr lang="nb-NO" sz="1600">
                    <a:solidFill>
                      <a:schemeClr val="tx1"/>
                    </a:solidFill>
                  </a:rPr>
                  <a:t>Fysisk størrelse</a:t>
                </a:r>
              </a:p>
            </p:txBody>
          </p:sp>
          <p:sp>
            <p:nvSpPr>
              <p:cNvPr id="10311" name="TekstSylinder 12"/>
              <p:cNvSpPr txBox="1">
                <a:spLocks noChangeArrowheads="1"/>
              </p:cNvSpPr>
              <p:nvPr/>
            </p:nvSpPr>
            <p:spPr bwMode="auto">
              <a:xfrm rot="16200000">
                <a:off x="289210" y="3258642"/>
                <a:ext cx="962220" cy="338609"/>
              </a:xfrm>
              <a:prstGeom prst="rect">
                <a:avLst/>
              </a:prstGeom>
              <a:noFill/>
              <a:ln w="9525">
                <a:noFill/>
                <a:miter lim="800000"/>
                <a:headEnd/>
                <a:tailEnd/>
              </a:ln>
            </p:spPr>
            <p:txBody>
              <a:bodyPr wrap="none">
                <a:spAutoFit/>
              </a:bodyPr>
              <a:lstStyle/>
              <a:p>
                <a:r>
                  <a:rPr lang="nb-NO" sz="1600">
                    <a:solidFill>
                      <a:schemeClr val="tx1"/>
                    </a:solidFill>
                  </a:rPr>
                  <a:t>Resistans</a:t>
                </a:r>
              </a:p>
            </p:txBody>
          </p:sp>
        </p:grpSp>
        <p:sp>
          <p:nvSpPr>
            <p:cNvPr id="77" name="Frihåndsform 76"/>
            <p:cNvSpPr/>
            <p:nvPr/>
          </p:nvSpPr>
          <p:spPr>
            <a:xfrm>
              <a:off x="1134836" y="3028950"/>
              <a:ext cx="1657350" cy="862973"/>
            </a:xfrm>
            <a:custGeom>
              <a:avLst/>
              <a:gdLst>
                <a:gd name="connsiteX0" fmla="*/ 0 w 1657350"/>
                <a:gd name="connsiteY0" fmla="*/ 0 h 568779"/>
                <a:gd name="connsiteX1" fmla="*/ 81643 w 1657350"/>
                <a:gd name="connsiteY1" fmla="*/ 133350 h 568779"/>
                <a:gd name="connsiteX2" fmla="*/ 206828 w 1657350"/>
                <a:gd name="connsiteY2" fmla="*/ 253093 h 568779"/>
                <a:gd name="connsiteX3" fmla="*/ 359228 w 1657350"/>
                <a:gd name="connsiteY3" fmla="*/ 348343 h 568779"/>
                <a:gd name="connsiteX4" fmla="*/ 566057 w 1657350"/>
                <a:gd name="connsiteY4" fmla="*/ 421822 h 568779"/>
                <a:gd name="connsiteX5" fmla="*/ 925285 w 1657350"/>
                <a:gd name="connsiteY5" fmla="*/ 500743 h 568779"/>
                <a:gd name="connsiteX6" fmla="*/ 1281793 w 1657350"/>
                <a:gd name="connsiteY6" fmla="*/ 544286 h 568779"/>
                <a:gd name="connsiteX7" fmla="*/ 1657350 w 1657350"/>
                <a:gd name="connsiteY7" fmla="*/ 568779 h 568779"/>
                <a:gd name="connsiteX8" fmla="*/ 1654628 w 1657350"/>
                <a:gd name="connsiteY8" fmla="*/ 560615 h 568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7350" h="568779">
                  <a:moveTo>
                    <a:pt x="0" y="0"/>
                  </a:moveTo>
                  <a:lnTo>
                    <a:pt x="81643" y="133350"/>
                  </a:lnTo>
                  <a:lnTo>
                    <a:pt x="206828" y="253093"/>
                  </a:lnTo>
                  <a:lnTo>
                    <a:pt x="359228" y="348343"/>
                  </a:lnTo>
                  <a:lnTo>
                    <a:pt x="566057" y="421822"/>
                  </a:lnTo>
                  <a:lnTo>
                    <a:pt x="925285" y="500743"/>
                  </a:lnTo>
                  <a:lnTo>
                    <a:pt x="1281793" y="544286"/>
                  </a:lnTo>
                  <a:lnTo>
                    <a:pt x="1657350" y="568779"/>
                  </a:lnTo>
                  <a:lnTo>
                    <a:pt x="1654628" y="560615"/>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nb-NO"/>
            </a:p>
          </p:txBody>
        </p:sp>
      </p:grpSp>
      <p:sp>
        <p:nvSpPr>
          <p:cNvPr id="80" name="TekstSylinder 79"/>
          <p:cNvSpPr txBox="1"/>
          <p:nvPr/>
        </p:nvSpPr>
        <p:spPr>
          <a:xfrm>
            <a:off x="8306889" y="1579858"/>
            <a:ext cx="444352" cy="369332"/>
          </a:xfrm>
          <a:prstGeom prst="rect">
            <a:avLst/>
          </a:prstGeom>
          <a:noFill/>
        </p:spPr>
        <p:txBody>
          <a:bodyPr wrap="none" rtlCol="0">
            <a:spAutoFit/>
          </a:bodyPr>
          <a:lstStyle/>
          <a:p>
            <a:r>
              <a:rPr lang="nb-NO" dirty="0" smtClean="0"/>
              <a:t>I</a:t>
            </a:r>
            <a:r>
              <a:rPr lang="nb-NO" baseline="30000" dirty="0" smtClean="0"/>
              <a:t>2</a:t>
            </a:r>
            <a:r>
              <a:rPr lang="nb-NO" dirty="0" smtClean="0"/>
              <a:t>C</a:t>
            </a:r>
            <a:endParaRPr lang="nb-NO" dirty="0"/>
          </a:p>
        </p:txBody>
      </p:sp>
      <p:pic>
        <p:nvPicPr>
          <p:cNvPr id="106498" name="Picture 2" descr="Bilderesultat for GY91">
            <a:hlinkClick r:id="rId9"/>
          </p:cNvPr>
          <p:cNvPicPr>
            <a:picLocks noChangeAspect="1" noChangeArrowheads="1"/>
          </p:cNvPicPr>
          <p:nvPr/>
        </p:nvPicPr>
        <p:blipFill>
          <a:blip r:embed="rId10"/>
          <a:srcRect/>
          <a:stretch>
            <a:fillRect/>
          </a:stretch>
        </p:blipFill>
        <p:spPr bwMode="auto">
          <a:xfrm>
            <a:off x="7067251" y="5381416"/>
            <a:ext cx="1077566" cy="1077566"/>
          </a:xfrm>
          <a:prstGeom prst="rect">
            <a:avLst/>
          </a:prstGeom>
          <a:noFill/>
        </p:spPr>
      </p:pic>
      <p:sp>
        <p:nvSpPr>
          <p:cNvPr id="82" name="TekstSylinder 81"/>
          <p:cNvSpPr txBox="1"/>
          <p:nvPr/>
        </p:nvSpPr>
        <p:spPr>
          <a:xfrm>
            <a:off x="6815934" y="5936734"/>
            <a:ext cx="619272" cy="338554"/>
          </a:xfrm>
          <a:prstGeom prst="rect">
            <a:avLst/>
          </a:prstGeom>
          <a:noFill/>
        </p:spPr>
        <p:txBody>
          <a:bodyPr wrap="none" rtlCol="0">
            <a:spAutoFit/>
          </a:bodyPr>
          <a:lstStyle/>
          <a:p>
            <a:r>
              <a:rPr lang="nb-NO" sz="1600" dirty="0" smtClean="0"/>
              <a:t>GY91</a:t>
            </a:r>
            <a:endParaRPr lang="nb-NO" sz="16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6"/>
                                        </p:tgtEl>
                                        <p:attrNameLst>
                                          <p:attrName>style.visibility</p:attrName>
                                        </p:attrNameLst>
                                      </p:cBhvr>
                                      <p:to>
                                        <p:strVal val="visible"/>
                                      </p:to>
                                    </p:set>
                                    <p:animEffect transition="in" filter="fade">
                                      <p:cBhvr>
                                        <p:cTn id="10" dur="2000"/>
                                        <p:tgtEl>
                                          <p:spTgt spid="9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9"/>
                                        </p:tgtEl>
                                        <p:attrNameLst>
                                          <p:attrName>style.visibility</p:attrName>
                                        </p:attrNameLst>
                                      </p:cBhvr>
                                      <p:to>
                                        <p:strVal val="visible"/>
                                      </p:to>
                                    </p:set>
                                    <p:animEffect transition="in" filter="fade">
                                      <p:cBhvr>
                                        <p:cTn id="15" dur="2000"/>
                                        <p:tgtEl>
                                          <p:spTgt spid="7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2000"/>
                                        <p:tgtEl>
                                          <p:spTgt spid="6"/>
                                        </p:tgtEl>
                                      </p:cBhvr>
                                    </p:animEffect>
                                  </p:childTnLst>
                                </p:cTn>
                              </p:par>
                            </p:childTnLst>
                          </p:cTn>
                        </p:par>
                        <p:par>
                          <p:cTn id="21" fill="hold">
                            <p:stCondLst>
                              <p:cond delay="2000"/>
                            </p:stCondLst>
                            <p:childTnLst>
                              <p:par>
                                <p:cTn id="22" presetID="10" presetClass="entr" presetSubtype="0"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20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20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2000"/>
                                        <p:tgtEl>
                                          <p:spTgt spid="4"/>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2000"/>
                                        <p:tgtEl>
                                          <p:spTgt spid="5"/>
                                        </p:tgtEl>
                                      </p:cBhvr>
                                    </p:animEffect>
                                  </p:childTnLst>
                                </p:cTn>
                              </p:par>
                            </p:childTnLst>
                          </p:cTn>
                        </p:par>
                        <p:par>
                          <p:cTn id="40" fill="hold">
                            <p:stCondLst>
                              <p:cond delay="2000"/>
                            </p:stCondLst>
                            <p:childTnLst>
                              <p:par>
                                <p:cTn id="41" presetID="10" presetClass="entr" presetSubtype="0" fill="hold" nodeType="afterEffect">
                                  <p:stCondLst>
                                    <p:cond delay="0"/>
                                  </p:stCondLst>
                                  <p:childTnLst>
                                    <p:set>
                                      <p:cBhvr>
                                        <p:cTn id="42" dur="1" fill="hold">
                                          <p:stCondLst>
                                            <p:cond delay="0"/>
                                          </p:stCondLst>
                                        </p:cTn>
                                        <p:tgtEl>
                                          <p:spTgt spid="74"/>
                                        </p:tgtEl>
                                        <p:attrNameLst>
                                          <p:attrName>style.visibility</p:attrName>
                                        </p:attrNameLst>
                                      </p:cBhvr>
                                      <p:to>
                                        <p:strVal val="visible"/>
                                      </p:to>
                                    </p:set>
                                    <p:animEffect transition="in" filter="fade">
                                      <p:cBhvr>
                                        <p:cTn id="43" dur="2000"/>
                                        <p:tgtEl>
                                          <p:spTgt spid="74"/>
                                        </p:tgtEl>
                                      </p:cBhvr>
                                    </p:animEffect>
                                  </p:childTnLst>
                                </p:cTn>
                              </p:par>
                            </p:childTnLst>
                          </p:cTn>
                        </p:par>
                        <p:par>
                          <p:cTn id="44" fill="hold">
                            <p:stCondLst>
                              <p:cond delay="4000"/>
                            </p:stCondLst>
                            <p:childTnLst>
                              <p:par>
                                <p:cTn id="45" presetID="10" presetClass="entr" presetSubtype="0" fill="hold" nodeType="after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20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fade">
                                      <p:cBhvr>
                                        <p:cTn id="52" dur="2000"/>
                                        <p:tgtEl>
                                          <p:spTgt spid="10"/>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97"/>
                                        </p:tgtEl>
                                        <p:attrNameLst>
                                          <p:attrName>style.visibility</p:attrName>
                                        </p:attrNameLst>
                                      </p:cBhvr>
                                      <p:to>
                                        <p:strVal val="visible"/>
                                      </p:to>
                                    </p:set>
                                    <p:animEffect transition="in" filter="fade">
                                      <p:cBhvr>
                                        <p:cTn id="55" dur="2000"/>
                                        <p:tgtEl>
                                          <p:spTgt spid="97"/>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80"/>
                                        </p:tgtEl>
                                        <p:attrNameLst>
                                          <p:attrName>style.visibility</p:attrName>
                                        </p:attrNameLst>
                                      </p:cBhvr>
                                      <p:to>
                                        <p:strVal val="visible"/>
                                      </p:to>
                                    </p:set>
                                    <p:animEffect transition="in" filter="fade">
                                      <p:cBhvr>
                                        <p:cTn id="58" dur="2000"/>
                                        <p:tgtEl>
                                          <p:spTgt spid="80"/>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nodeType="clickEffect">
                                  <p:stCondLst>
                                    <p:cond delay="0"/>
                                  </p:stCondLst>
                                  <p:childTnLst>
                                    <p:set>
                                      <p:cBhvr>
                                        <p:cTn id="62" dur="1" fill="hold">
                                          <p:stCondLst>
                                            <p:cond delay="0"/>
                                          </p:stCondLst>
                                        </p:cTn>
                                        <p:tgtEl>
                                          <p:spTgt spid="11"/>
                                        </p:tgtEl>
                                        <p:attrNameLst>
                                          <p:attrName>style.visibility</p:attrName>
                                        </p:attrNameLst>
                                      </p:cBhvr>
                                      <p:to>
                                        <p:strVal val="visible"/>
                                      </p:to>
                                    </p:set>
                                    <p:animEffect transition="in" filter="wipe(up)">
                                      <p:cBhvr>
                                        <p:cTn id="63" dur="500"/>
                                        <p:tgtEl>
                                          <p:spTgt spid="11"/>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3"/>
                                        </p:tgtEl>
                                        <p:attrNameLst>
                                          <p:attrName>style.visibility</p:attrName>
                                        </p:attrNameLst>
                                      </p:cBhvr>
                                      <p:to>
                                        <p:strVal val="visible"/>
                                      </p:to>
                                    </p:set>
                                    <p:animEffect transition="in" filter="fade">
                                      <p:cBhvr>
                                        <p:cTn id="68" dur="2000"/>
                                        <p:tgtEl>
                                          <p:spTgt spid="13"/>
                                        </p:tgtEl>
                                      </p:cBhvr>
                                    </p:animEffect>
                                  </p:childTnLst>
                                </p:cTn>
                              </p:par>
                            </p:childTnLst>
                          </p:cTn>
                        </p:par>
                        <p:par>
                          <p:cTn id="69" fill="hold">
                            <p:stCondLst>
                              <p:cond delay="2000"/>
                            </p:stCondLst>
                            <p:childTnLst>
                              <p:par>
                                <p:cTn id="70" presetID="10" presetClass="entr" presetSubtype="0" fill="hold" nodeType="afterEffect">
                                  <p:stCondLst>
                                    <p:cond delay="0"/>
                                  </p:stCondLst>
                                  <p:childTnLst>
                                    <p:set>
                                      <p:cBhvr>
                                        <p:cTn id="71" dur="1" fill="hold">
                                          <p:stCondLst>
                                            <p:cond delay="0"/>
                                          </p:stCondLst>
                                        </p:cTn>
                                        <p:tgtEl>
                                          <p:spTgt spid="12"/>
                                        </p:tgtEl>
                                        <p:attrNameLst>
                                          <p:attrName>style.visibility</p:attrName>
                                        </p:attrNameLst>
                                      </p:cBhvr>
                                      <p:to>
                                        <p:strVal val="visible"/>
                                      </p:to>
                                    </p:set>
                                    <p:animEffect transition="in" filter="fade">
                                      <p:cBhvr>
                                        <p:cTn id="72" dur="2000"/>
                                        <p:tgtEl>
                                          <p:spTgt spid="12"/>
                                        </p:tgtEl>
                                      </p:cBhvr>
                                    </p:animEffect>
                                  </p:childTnLst>
                                </p:cTn>
                              </p:par>
                            </p:childTnLst>
                          </p:cTn>
                        </p:par>
                        <p:par>
                          <p:cTn id="73" fill="hold">
                            <p:stCondLst>
                              <p:cond delay="4000"/>
                            </p:stCondLst>
                            <p:childTnLst>
                              <p:par>
                                <p:cTn id="74" presetID="10" presetClass="entr" presetSubtype="0" fill="hold" grpId="0" nodeType="afterEffect">
                                  <p:stCondLst>
                                    <p:cond delay="0"/>
                                  </p:stCondLst>
                                  <p:childTnLst>
                                    <p:set>
                                      <p:cBhvr>
                                        <p:cTn id="75" dur="1" fill="hold">
                                          <p:stCondLst>
                                            <p:cond delay="0"/>
                                          </p:stCondLst>
                                        </p:cTn>
                                        <p:tgtEl>
                                          <p:spTgt spid="82"/>
                                        </p:tgtEl>
                                        <p:attrNameLst>
                                          <p:attrName>style.visibility</p:attrName>
                                        </p:attrNameLst>
                                      </p:cBhvr>
                                      <p:to>
                                        <p:strVal val="visible"/>
                                      </p:to>
                                    </p:set>
                                    <p:animEffect transition="in" filter="fade">
                                      <p:cBhvr>
                                        <p:cTn id="76" dur="2000"/>
                                        <p:tgtEl>
                                          <p:spTgt spid="82"/>
                                        </p:tgtEl>
                                      </p:cBhvr>
                                    </p:animEffect>
                                  </p:childTnLst>
                                </p:cTn>
                              </p:par>
                              <p:par>
                                <p:cTn id="77" presetID="10" presetClass="entr" presetSubtype="0" fill="hold" nodeType="withEffect">
                                  <p:stCondLst>
                                    <p:cond delay="0"/>
                                  </p:stCondLst>
                                  <p:childTnLst>
                                    <p:set>
                                      <p:cBhvr>
                                        <p:cTn id="78" dur="1" fill="hold">
                                          <p:stCondLst>
                                            <p:cond delay="0"/>
                                          </p:stCondLst>
                                        </p:cTn>
                                        <p:tgtEl>
                                          <p:spTgt spid="106498"/>
                                        </p:tgtEl>
                                        <p:attrNameLst>
                                          <p:attrName>style.visibility</p:attrName>
                                        </p:attrNameLst>
                                      </p:cBhvr>
                                      <p:to>
                                        <p:strVal val="visible"/>
                                      </p:to>
                                    </p:set>
                                    <p:animEffect transition="in" filter="fade">
                                      <p:cBhvr>
                                        <p:cTn id="79" dur="2000"/>
                                        <p:tgtEl>
                                          <p:spTgt spid="1064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 grpId="0"/>
      <p:bldP spid="97" grpId="0"/>
      <p:bldP spid="80" grpId="0"/>
      <p:bldP spid="82"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Tittel 1"/>
          <p:cNvSpPr>
            <a:spLocks noGrp="1"/>
          </p:cNvSpPr>
          <p:nvPr>
            <p:ph type="title"/>
          </p:nvPr>
        </p:nvSpPr>
        <p:spPr/>
        <p:txBody>
          <a:bodyPr/>
          <a:lstStyle/>
          <a:p>
            <a:pPr algn="ctr"/>
            <a:r>
              <a:rPr lang="nb-NO" dirty="0" smtClean="0"/>
              <a:t>Sensorer satt i system</a:t>
            </a:r>
          </a:p>
        </p:txBody>
      </p:sp>
      <p:sp>
        <p:nvSpPr>
          <p:cNvPr id="6" name="Rektangel 5"/>
          <p:cNvSpPr>
            <a:spLocks noChangeArrowheads="1"/>
          </p:cNvSpPr>
          <p:nvPr/>
        </p:nvSpPr>
        <p:spPr bwMode="auto">
          <a:xfrm>
            <a:off x="3313113" y="2806699"/>
            <a:ext cx="3105150" cy="1130301"/>
          </a:xfrm>
          <a:prstGeom prst="rect">
            <a:avLst/>
          </a:prstGeom>
          <a:solidFill>
            <a:srgbClr val="00B8FF"/>
          </a:solidFill>
          <a:ln w="9525" algn="ctr">
            <a:solidFill>
              <a:schemeClr val="tx1"/>
            </a:solidFill>
            <a:round/>
            <a:headEnd/>
            <a:tailEnd/>
          </a:ln>
        </p:spPr>
        <p:txBody>
          <a:bodyPr anchor="ctr"/>
          <a:lstStyle/>
          <a:p>
            <a:pPr algn="ctr"/>
            <a:r>
              <a:rPr lang="nb-NO" sz="1800"/>
              <a:t>Behandling av informasjon</a:t>
            </a:r>
          </a:p>
        </p:txBody>
      </p:sp>
      <p:sp>
        <p:nvSpPr>
          <p:cNvPr id="7" name="Pil høyre 6"/>
          <p:cNvSpPr>
            <a:spLocks noChangeArrowheads="1"/>
          </p:cNvSpPr>
          <p:nvPr/>
        </p:nvSpPr>
        <p:spPr bwMode="auto">
          <a:xfrm>
            <a:off x="2671763" y="3116263"/>
            <a:ext cx="631825" cy="469900"/>
          </a:xfrm>
          <a:prstGeom prst="rightArrow">
            <a:avLst>
              <a:gd name="adj1" fmla="val 50000"/>
              <a:gd name="adj2" fmla="val 50067"/>
            </a:avLst>
          </a:prstGeom>
          <a:solidFill>
            <a:srgbClr val="00B8FF"/>
          </a:solidFill>
          <a:ln w="9525" algn="ctr">
            <a:solidFill>
              <a:schemeClr val="tx1"/>
            </a:solidFill>
            <a:round/>
            <a:headEnd/>
            <a:tailEnd/>
          </a:ln>
        </p:spPr>
        <p:txBody>
          <a:bodyPr/>
          <a:lstStyle/>
          <a:p>
            <a:endParaRPr lang="nb-NO"/>
          </a:p>
        </p:txBody>
      </p:sp>
      <p:sp>
        <p:nvSpPr>
          <p:cNvPr id="8" name="Pil høyre 7"/>
          <p:cNvSpPr>
            <a:spLocks noChangeArrowheads="1"/>
          </p:cNvSpPr>
          <p:nvPr/>
        </p:nvSpPr>
        <p:spPr bwMode="auto">
          <a:xfrm>
            <a:off x="6418263" y="3163888"/>
            <a:ext cx="631825" cy="471487"/>
          </a:xfrm>
          <a:prstGeom prst="rightArrow">
            <a:avLst>
              <a:gd name="adj1" fmla="val 50000"/>
              <a:gd name="adj2" fmla="val 49899"/>
            </a:avLst>
          </a:prstGeom>
          <a:solidFill>
            <a:srgbClr val="00B8FF"/>
          </a:solidFill>
          <a:ln w="9525" algn="ctr">
            <a:solidFill>
              <a:schemeClr val="tx1"/>
            </a:solidFill>
            <a:round/>
            <a:headEnd/>
            <a:tailEnd/>
          </a:ln>
        </p:spPr>
        <p:txBody>
          <a:bodyPr/>
          <a:lstStyle/>
          <a:p>
            <a:endParaRPr lang="nb-NO"/>
          </a:p>
        </p:txBody>
      </p:sp>
      <p:sp>
        <p:nvSpPr>
          <p:cNvPr id="9" name="TekstSylinder 8"/>
          <p:cNvSpPr txBox="1">
            <a:spLocks noChangeArrowheads="1"/>
          </p:cNvSpPr>
          <p:nvPr/>
        </p:nvSpPr>
        <p:spPr bwMode="auto">
          <a:xfrm>
            <a:off x="1439863" y="3151188"/>
            <a:ext cx="1122362" cy="400050"/>
          </a:xfrm>
          <a:prstGeom prst="rect">
            <a:avLst/>
          </a:prstGeom>
          <a:noFill/>
          <a:ln w="9525">
            <a:noFill/>
            <a:miter lim="800000"/>
            <a:headEnd/>
            <a:tailEnd/>
          </a:ln>
        </p:spPr>
        <p:txBody>
          <a:bodyPr>
            <a:spAutoFit/>
          </a:bodyPr>
          <a:lstStyle/>
          <a:p>
            <a:r>
              <a:rPr lang="nb-NO" sz="2000">
                <a:solidFill>
                  <a:schemeClr val="tx1"/>
                </a:solidFill>
              </a:rPr>
              <a:t>Sensorer</a:t>
            </a:r>
          </a:p>
        </p:txBody>
      </p:sp>
      <p:sp>
        <p:nvSpPr>
          <p:cNvPr id="10" name="TekstSylinder 9"/>
          <p:cNvSpPr txBox="1">
            <a:spLocks noChangeArrowheads="1"/>
          </p:cNvSpPr>
          <p:nvPr/>
        </p:nvSpPr>
        <p:spPr bwMode="auto">
          <a:xfrm>
            <a:off x="7110413" y="3141663"/>
            <a:ext cx="1395412" cy="400050"/>
          </a:xfrm>
          <a:prstGeom prst="rect">
            <a:avLst/>
          </a:prstGeom>
          <a:noFill/>
          <a:ln w="9525">
            <a:noFill/>
            <a:miter lim="800000"/>
            <a:headEnd/>
            <a:tailEnd/>
          </a:ln>
        </p:spPr>
        <p:txBody>
          <a:bodyPr>
            <a:spAutoFit/>
          </a:bodyPr>
          <a:lstStyle/>
          <a:p>
            <a:r>
              <a:rPr lang="nb-NO" sz="2000" noProof="1">
                <a:solidFill>
                  <a:schemeClr val="tx1"/>
                </a:solidFill>
              </a:rPr>
              <a:t>Aktuatorer</a:t>
            </a:r>
          </a:p>
        </p:txBody>
      </p:sp>
      <p:pic>
        <p:nvPicPr>
          <p:cNvPr id="11" name="Picture 2" descr="D:\Backup PC233 05.08.06\PC233\Artikler Hefter-bøker m.m\ROV\Figurer trykkammer\arduino-nano-1.jpg"/>
          <p:cNvPicPr>
            <a:picLocks noChangeAspect="1" noChangeArrowheads="1"/>
          </p:cNvPicPr>
          <p:nvPr/>
        </p:nvPicPr>
        <p:blipFill>
          <a:blip r:embed="rId2"/>
          <a:srcRect/>
          <a:stretch>
            <a:fillRect/>
          </a:stretch>
        </p:blipFill>
        <p:spPr bwMode="auto">
          <a:xfrm>
            <a:off x="3313113" y="2806699"/>
            <a:ext cx="3114675" cy="1198279"/>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20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2000"/>
                                        <p:tgtEl>
                                          <p:spTgt spid="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2000"/>
                                        <p:tgtEl>
                                          <p:spTgt spid="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20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p:bldP spid="10"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tel 1"/>
          <p:cNvSpPr>
            <a:spLocks noGrp="1"/>
          </p:cNvSpPr>
          <p:nvPr>
            <p:ph type="title"/>
          </p:nvPr>
        </p:nvSpPr>
        <p:spPr/>
        <p:txBody>
          <a:bodyPr/>
          <a:lstStyle/>
          <a:p>
            <a:pPr algn="ctr"/>
            <a:r>
              <a:rPr lang="nb-NO" smtClean="0"/>
              <a:t>Analoge innganger</a:t>
            </a:r>
          </a:p>
        </p:txBody>
      </p:sp>
      <p:grpSp>
        <p:nvGrpSpPr>
          <p:cNvPr id="2" name="Gruppe 36"/>
          <p:cNvGrpSpPr>
            <a:grpSpLocks/>
          </p:cNvGrpSpPr>
          <p:nvPr/>
        </p:nvGrpSpPr>
        <p:grpSpPr bwMode="auto">
          <a:xfrm flipH="1">
            <a:off x="4000498" y="3721377"/>
            <a:ext cx="2811992" cy="2456504"/>
            <a:chOff x="2426039" y="3635566"/>
            <a:chExt cx="2811202" cy="2456618"/>
          </a:xfrm>
        </p:grpSpPr>
        <p:cxnSp>
          <p:nvCxnSpPr>
            <p:cNvPr id="13343" name="Rett linje 8"/>
            <p:cNvCxnSpPr>
              <a:cxnSpLocks noChangeShapeType="1"/>
            </p:cNvCxnSpPr>
            <p:nvPr/>
          </p:nvCxnSpPr>
          <p:spPr bwMode="auto">
            <a:xfrm>
              <a:off x="3172858" y="3646583"/>
              <a:ext cx="11017" cy="2434728"/>
            </a:xfrm>
            <a:prstGeom prst="line">
              <a:avLst/>
            </a:prstGeom>
            <a:noFill/>
            <a:ln w="9525" algn="ctr">
              <a:solidFill>
                <a:schemeClr val="tx1"/>
              </a:solidFill>
              <a:round/>
              <a:headEnd/>
              <a:tailEnd/>
            </a:ln>
          </p:spPr>
        </p:cxnSp>
        <p:sp>
          <p:nvSpPr>
            <p:cNvPr id="13344" name="Rektangel 5"/>
            <p:cNvSpPr>
              <a:spLocks noChangeArrowheads="1"/>
            </p:cNvSpPr>
            <p:nvPr/>
          </p:nvSpPr>
          <p:spPr bwMode="auto">
            <a:xfrm>
              <a:off x="3095740" y="4274546"/>
              <a:ext cx="187287" cy="473725"/>
            </a:xfrm>
            <a:prstGeom prst="rect">
              <a:avLst/>
            </a:prstGeom>
            <a:solidFill>
              <a:srgbClr val="00B8FF"/>
            </a:solidFill>
            <a:ln w="9525" algn="ctr">
              <a:solidFill>
                <a:schemeClr val="tx1"/>
              </a:solidFill>
              <a:round/>
              <a:headEnd/>
              <a:tailEnd/>
            </a:ln>
          </p:spPr>
          <p:txBody>
            <a:bodyPr/>
            <a:lstStyle/>
            <a:p>
              <a:pPr eaLnBrk="0" hangingPunct="0">
                <a:lnSpc>
                  <a:spcPct val="81000"/>
                </a:lnSpc>
                <a:buClr>
                  <a:srgbClr val="000000"/>
                </a:buClr>
                <a:buSzPct val="100000"/>
                <a:buFont typeface="Times" pitchFamily="-108" charset="0"/>
                <a:buNone/>
              </a:pPr>
              <a:endParaRPr lang="nb-NO"/>
            </a:p>
          </p:txBody>
        </p:sp>
        <p:sp>
          <p:nvSpPr>
            <p:cNvPr id="13345" name="Rektangel 6"/>
            <p:cNvSpPr>
              <a:spLocks noChangeArrowheads="1"/>
            </p:cNvSpPr>
            <p:nvPr/>
          </p:nvSpPr>
          <p:spPr bwMode="auto">
            <a:xfrm>
              <a:off x="3095741" y="5078776"/>
              <a:ext cx="187287" cy="473725"/>
            </a:xfrm>
            <a:prstGeom prst="rect">
              <a:avLst/>
            </a:prstGeom>
            <a:solidFill>
              <a:srgbClr val="00B8FF"/>
            </a:solidFill>
            <a:ln w="9525" algn="ctr">
              <a:solidFill>
                <a:schemeClr val="tx1"/>
              </a:solidFill>
              <a:round/>
              <a:headEnd/>
              <a:tailEnd/>
            </a:ln>
          </p:spPr>
          <p:txBody>
            <a:bodyPr/>
            <a:lstStyle/>
            <a:p>
              <a:pPr eaLnBrk="0" hangingPunct="0">
                <a:lnSpc>
                  <a:spcPct val="81000"/>
                </a:lnSpc>
                <a:buClr>
                  <a:srgbClr val="000000"/>
                </a:buClr>
                <a:buSzPct val="100000"/>
                <a:buFont typeface="Times" pitchFamily="-108" charset="0"/>
                <a:buNone/>
              </a:pPr>
              <a:endParaRPr lang="nb-NO"/>
            </a:p>
          </p:txBody>
        </p:sp>
        <p:sp>
          <p:nvSpPr>
            <p:cNvPr id="13346" name="TekstSylinder 10"/>
            <p:cNvSpPr txBox="1">
              <a:spLocks noChangeArrowheads="1"/>
            </p:cNvSpPr>
            <p:nvPr/>
          </p:nvSpPr>
          <p:spPr bwMode="auto">
            <a:xfrm>
              <a:off x="2467778" y="3844887"/>
              <a:ext cx="650178" cy="369332"/>
            </a:xfrm>
            <a:prstGeom prst="rect">
              <a:avLst/>
            </a:prstGeom>
            <a:noFill/>
            <a:ln w="9525">
              <a:noFill/>
              <a:miter lim="800000"/>
              <a:headEnd/>
              <a:tailEnd/>
            </a:ln>
          </p:spPr>
          <p:txBody>
            <a:bodyPr wrap="none">
              <a:spAutoFit/>
            </a:bodyPr>
            <a:lstStyle/>
            <a:p>
              <a:r>
                <a:rPr lang="nb-NO" sz="1800">
                  <a:solidFill>
                    <a:schemeClr val="tx1"/>
                  </a:solidFill>
                </a:rPr>
                <a:t>+5 V</a:t>
              </a:r>
            </a:p>
          </p:txBody>
        </p:sp>
        <p:sp>
          <p:nvSpPr>
            <p:cNvPr id="13347" name="Frihåndsform 11"/>
            <p:cNvSpPr>
              <a:spLocks/>
            </p:cNvSpPr>
            <p:nvPr/>
          </p:nvSpPr>
          <p:spPr bwMode="auto">
            <a:xfrm flipH="1">
              <a:off x="2467778" y="3701667"/>
              <a:ext cx="716097" cy="2357610"/>
            </a:xfrm>
            <a:custGeom>
              <a:avLst/>
              <a:gdLst>
                <a:gd name="T0" fmla="*/ 550843 w 561860"/>
                <a:gd name="T1" fmla="*/ 0 h 2357610"/>
                <a:gd name="T2" fmla="*/ 561860 w 561860"/>
                <a:gd name="T3" fmla="*/ 2357610 h 2357610"/>
                <a:gd name="T4" fmla="*/ 0 w 561860"/>
                <a:gd name="T5" fmla="*/ 2357610 h 2357610"/>
                <a:gd name="T6" fmla="*/ 0 60000 65536"/>
                <a:gd name="T7" fmla="*/ 0 60000 65536"/>
                <a:gd name="T8" fmla="*/ 0 60000 65536"/>
                <a:gd name="T9" fmla="*/ 0 w 561860"/>
                <a:gd name="T10" fmla="*/ 0 h 2357610"/>
                <a:gd name="T11" fmla="*/ 561860 w 561860"/>
                <a:gd name="T12" fmla="*/ 2357610 h 2357610"/>
              </a:gdLst>
              <a:ahLst/>
              <a:cxnLst>
                <a:cxn ang="T6">
                  <a:pos x="T0" y="T1"/>
                </a:cxn>
                <a:cxn ang="T7">
                  <a:pos x="T2" y="T3"/>
                </a:cxn>
                <a:cxn ang="T8">
                  <a:pos x="T4" y="T5"/>
                </a:cxn>
              </a:cxnLst>
              <a:rect l="T9" t="T10" r="T11" b="T12"/>
              <a:pathLst>
                <a:path w="561860" h="2357610">
                  <a:moveTo>
                    <a:pt x="550843" y="0"/>
                  </a:moveTo>
                  <a:cubicBezTo>
                    <a:pt x="554515" y="785870"/>
                    <a:pt x="558188" y="1571740"/>
                    <a:pt x="561860" y="2357610"/>
                  </a:cubicBezTo>
                  <a:lnTo>
                    <a:pt x="0" y="2357610"/>
                  </a:lnTo>
                </a:path>
              </a:pathLst>
            </a:custGeom>
            <a:noFill/>
            <a:ln w="28575" cap="flat" cmpd="sng" algn="ctr">
              <a:solidFill>
                <a:schemeClr val="tx1"/>
              </a:solidFill>
              <a:prstDash val="solid"/>
              <a:round/>
              <a:headEnd type="none" w="med" len="med"/>
              <a:tailEnd type="none" w="med" len="med"/>
            </a:ln>
          </p:spPr>
          <p:txBody>
            <a:bodyPr/>
            <a:lstStyle/>
            <a:p>
              <a:endParaRPr lang="nb-NO"/>
            </a:p>
          </p:txBody>
        </p:sp>
        <p:sp>
          <p:nvSpPr>
            <p:cNvPr id="13348" name="TekstSylinder 12"/>
            <p:cNvSpPr txBox="1">
              <a:spLocks noChangeArrowheads="1"/>
            </p:cNvSpPr>
            <p:nvPr/>
          </p:nvSpPr>
          <p:spPr bwMode="auto">
            <a:xfrm>
              <a:off x="2440736" y="5538185"/>
              <a:ext cx="650178" cy="553999"/>
            </a:xfrm>
            <a:prstGeom prst="rect">
              <a:avLst/>
            </a:prstGeom>
            <a:noFill/>
            <a:ln w="9525">
              <a:noFill/>
              <a:miter lim="800000"/>
              <a:headEnd/>
              <a:tailEnd/>
            </a:ln>
          </p:spPr>
          <p:txBody>
            <a:bodyPr wrap="none">
              <a:spAutoFit/>
            </a:bodyPr>
            <a:lstStyle/>
            <a:p>
              <a:pPr algn="ctr"/>
              <a:r>
                <a:rPr lang="nb-NO" sz="1800" dirty="0">
                  <a:solidFill>
                    <a:schemeClr val="tx1"/>
                  </a:solidFill>
                </a:rPr>
                <a:t>+0 V</a:t>
              </a:r>
              <a:br>
                <a:rPr lang="nb-NO" sz="1800" dirty="0">
                  <a:solidFill>
                    <a:schemeClr val="tx1"/>
                  </a:solidFill>
                </a:rPr>
              </a:br>
              <a:r>
                <a:rPr lang="nb-NO" sz="1200" dirty="0">
                  <a:solidFill>
                    <a:schemeClr val="tx1"/>
                  </a:solidFill>
                </a:rPr>
                <a:t>GND</a:t>
              </a:r>
            </a:p>
          </p:txBody>
        </p:sp>
        <p:sp>
          <p:nvSpPr>
            <p:cNvPr id="13349" name="Frihåndsform 13"/>
            <p:cNvSpPr>
              <a:spLocks/>
            </p:cNvSpPr>
            <p:nvPr/>
          </p:nvSpPr>
          <p:spPr bwMode="auto">
            <a:xfrm>
              <a:off x="3172859" y="3635566"/>
              <a:ext cx="2064382" cy="1266940"/>
            </a:xfrm>
            <a:custGeom>
              <a:avLst/>
              <a:gdLst>
                <a:gd name="T0" fmla="*/ 0 w 1443209"/>
                <a:gd name="T1" fmla="*/ 1266940 h 1266940"/>
                <a:gd name="T2" fmla="*/ 1432193 w 1443209"/>
                <a:gd name="T3" fmla="*/ 1266940 h 1266940"/>
                <a:gd name="T4" fmla="*/ 1443209 w 1443209"/>
                <a:gd name="T5" fmla="*/ 0 h 1266940"/>
                <a:gd name="T6" fmla="*/ 0 60000 65536"/>
                <a:gd name="T7" fmla="*/ 0 60000 65536"/>
                <a:gd name="T8" fmla="*/ 0 60000 65536"/>
                <a:gd name="T9" fmla="*/ 0 w 1443209"/>
                <a:gd name="T10" fmla="*/ 0 h 1266940"/>
                <a:gd name="T11" fmla="*/ 1443209 w 1443209"/>
                <a:gd name="T12" fmla="*/ 1266940 h 1266940"/>
              </a:gdLst>
              <a:ahLst/>
              <a:cxnLst>
                <a:cxn ang="T6">
                  <a:pos x="T0" y="T1"/>
                </a:cxn>
                <a:cxn ang="T7">
                  <a:pos x="T2" y="T3"/>
                </a:cxn>
                <a:cxn ang="T8">
                  <a:pos x="T4" y="T5"/>
                </a:cxn>
              </a:cxnLst>
              <a:rect l="T9" t="T10" r="T11" b="T12"/>
              <a:pathLst>
                <a:path w="1443209" h="1266940">
                  <a:moveTo>
                    <a:pt x="0" y="1266940"/>
                  </a:moveTo>
                  <a:lnTo>
                    <a:pt x="1432193" y="1266940"/>
                  </a:lnTo>
                  <a:lnTo>
                    <a:pt x="1443209" y="0"/>
                  </a:lnTo>
                </a:path>
              </a:pathLst>
            </a:custGeom>
            <a:noFill/>
            <a:ln w="28575" cap="flat" cmpd="sng" algn="ctr">
              <a:solidFill>
                <a:schemeClr val="tx1"/>
              </a:solidFill>
              <a:prstDash val="solid"/>
              <a:round/>
              <a:headEnd type="none" w="med" len="med"/>
              <a:tailEnd type="none" w="med" len="med"/>
            </a:ln>
          </p:spPr>
          <p:txBody>
            <a:bodyPr/>
            <a:lstStyle/>
            <a:p>
              <a:endParaRPr lang="nb-NO"/>
            </a:p>
          </p:txBody>
        </p:sp>
        <p:sp>
          <p:nvSpPr>
            <p:cNvPr id="13350" name="Ellipse 14"/>
            <p:cNvSpPr>
              <a:spLocks noChangeArrowheads="1"/>
            </p:cNvSpPr>
            <p:nvPr/>
          </p:nvSpPr>
          <p:spPr bwMode="auto">
            <a:xfrm>
              <a:off x="3139808" y="4858439"/>
              <a:ext cx="88135" cy="88135"/>
            </a:xfrm>
            <a:prstGeom prst="ellipse">
              <a:avLst/>
            </a:prstGeom>
            <a:solidFill>
              <a:srgbClr val="00B8FF"/>
            </a:solidFill>
            <a:ln w="9525" algn="ctr">
              <a:solidFill>
                <a:schemeClr val="tx1"/>
              </a:solidFill>
              <a:round/>
              <a:headEnd/>
              <a:tailEnd/>
            </a:ln>
          </p:spPr>
          <p:txBody>
            <a:bodyPr/>
            <a:lstStyle/>
            <a:p>
              <a:pPr eaLnBrk="0" hangingPunct="0">
                <a:lnSpc>
                  <a:spcPct val="81000"/>
                </a:lnSpc>
                <a:buClr>
                  <a:srgbClr val="000000"/>
                </a:buClr>
                <a:buSzPct val="100000"/>
                <a:buFont typeface="Times" pitchFamily="-108" charset="0"/>
                <a:buNone/>
              </a:pPr>
              <a:endParaRPr lang="nb-NO"/>
            </a:p>
          </p:txBody>
        </p:sp>
        <p:sp>
          <p:nvSpPr>
            <p:cNvPr id="13351" name="Frihåndsform 15"/>
            <p:cNvSpPr>
              <a:spLocks/>
            </p:cNvSpPr>
            <p:nvPr/>
          </p:nvSpPr>
          <p:spPr bwMode="auto">
            <a:xfrm>
              <a:off x="2984713" y="5094801"/>
              <a:ext cx="363557" cy="462708"/>
            </a:xfrm>
            <a:custGeom>
              <a:avLst/>
              <a:gdLst>
                <a:gd name="T0" fmla="*/ 0 w 363557"/>
                <a:gd name="T1" fmla="*/ 462708 h 462708"/>
                <a:gd name="T2" fmla="*/ 0 w 363557"/>
                <a:gd name="T3" fmla="*/ 374573 h 462708"/>
                <a:gd name="T4" fmla="*/ 363557 w 363557"/>
                <a:gd name="T5" fmla="*/ 99152 h 462708"/>
                <a:gd name="T6" fmla="*/ 363557 w 363557"/>
                <a:gd name="T7" fmla="*/ 0 h 462708"/>
                <a:gd name="T8" fmla="*/ 0 60000 65536"/>
                <a:gd name="T9" fmla="*/ 0 60000 65536"/>
                <a:gd name="T10" fmla="*/ 0 60000 65536"/>
                <a:gd name="T11" fmla="*/ 0 60000 65536"/>
                <a:gd name="T12" fmla="*/ 0 w 363557"/>
                <a:gd name="T13" fmla="*/ 0 h 462708"/>
                <a:gd name="T14" fmla="*/ 363557 w 363557"/>
                <a:gd name="T15" fmla="*/ 462708 h 462708"/>
              </a:gdLst>
              <a:ahLst/>
              <a:cxnLst>
                <a:cxn ang="T8">
                  <a:pos x="T0" y="T1"/>
                </a:cxn>
                <a:cxn ang="T9">
                  <a:pos x="T2" y="T3"/>
                </a:cxn>
                <a:cxn ang="T10">
                  <a:pos x="T4" y="T5"/>
                </a:cxn>
                <a:cxn ang="T11">
                  <a:pos x="T6" y="T7"/>
                </a:cxn>
              </a:cxnLst>
              <a:rect l="T12" t="T13" r="T14" b="T15"/>
              <a:pathLst>
                <a:path w="363557" h="462708">
                  <a:moveTo>
                    <a:pt x="0" y="462708"/>
                  </a:moveTo>
                  <a:lnTo>
                    <a:pt x="0" y="374573"/>
                  </a:lnTo>
                  <a:lnTo>
                    <a:pt x="363557" y="99152"/>
                  </a:lnTo>
                  <a:lnTo>
                    <a:pt x="363557" y="0"/>
                  </a:lnTo>
                </a:path>
              </a:pathLst>
            </a:custGeom>
            <a:noFill/>
            <a:ln w="9525" cap="flat" cmpd="sng" algn="ctr">
              <a:solidFill>
                <a:schemeClr val="tx1"/>
              </a:solidFill>
              <a:prstDash val="solid"/>
              <a:round/>
              <a:headEnd type="none" w="med" len="med"/>
              <a:tailEnd type="none" w="med" len="med"/>
            </a:ln>
          </p:spPr>
          <p:txBody>
            <a:bodyPr/>
            <a:lstStyle/>
            <a:p>
              <a:endParaRPr lang="nb-NO"/>
            </a:p>
          </p:txBody>
        </p:sp>
        <p:sp>
          <p:nvSpPr>
            <p:cNvPr id="13352" name="TekstSylinder 18"/>
            <p:cNvSpPr txBox="1">
              <a:spLocks noChangeArrowheads="1"/>
            </p:cNvSpPr>
            <p:nvPr/>
          </p:nvSpPr>
          <p:spPr bwMode="auto">
            <a:xfrm>
              <a:off x="2426039" y="5092666"/>
              <a:ext cx="633329" cy="400129"/>
            </a:xfrm>
            <a:prstGeom prst="rect">
              <a:avLst/>
            </a:prstGeom>
            <a:noFill/>
            <a:ln w="9525">
              <a:noFill/>
              <a:miter lim="800000"/>
              <a:headEnd/>
              <a:tailEnd/>
            </a:ln>
          </p:spPr>
          <p:txBody>
            <a:bodyPr wrap="none">
              <a:spAutoFit/>
            </a:bodyPr>
            <a:lstStyle/>
            <a:p>
              <a:r>
                <a:rPr lang="nb-NO" sz="2000" dirty="0" err="1" smtClean="0">
                  <a:solidFill>
                    <a:schemeClr val="tx1"/>
                  </a:solidFill>
                </a:rPr>
                <a:t>R</a:t>
              </a:r>
              <a:r>
                <a:rPr lang="nb-NO" sz="2000" baseline="-25000" dirty="0" err="1" smtClean="0">
                  <a:solidFill>
                    <a:schemeClr val="tx1"/>
                  </a:solidFill>
                </a:rPr>
                <a:t>sens</a:t>
              </a:r>
              <a:endParaRPr lang="nb-NO" sz="2000" baseline="-25000" dirty="0">
                <a:solidFill>
                  <a:schemeClr val="tx1"/>
                </a:solidFill>
              </a:endParaRPr>
            </a:p>
          </p:txBody>
        </p:sp>
        <p:sp>
          <p:nvSpPr>
            <p:cNvPr id="13353" name="TekstSylinder 19"/>
            <p:cNvSpPr txBox="1">
              <a:spLocks noChangeArrowheads="1"/>
            </p:cNvSpPr>
            <p:nvPr/>
          </p:nvSpPr>
          <p:spPr bwMode="auto">
            <a:xfrm>
              <a:off x="2433869" y="4326334"/>
              <a:ext cx="604653" cy="400110"/>
            </a:xfrm>
            <a:prstGeom prst="rect">
              <a:avLst/>
            </a:prstGeom>
            <a:noFill/>
            <a:ln w="9525">
              <a:noFill/>
              <a:miter lim="800000"/>
              <a:headEnd/>
              <a:tailEnd/>
            </a:ln>
          </p:spPr>
          <p:txBody>
            <a:bodyPr wrap="none">
              <a:spAutoFit/>
            </a:bodyPr>
            <a:lstStyle/>
            <a:p>
              <a:r>
                <a:rPr lang="nb-NO" sz="2000">
                  <a:solidFill>
                    <a:schemeClr val="tx1"/>
                  </a:solidFill>
                </a:rPr>
                <a:t>R</a:t>
              </a:r>
              <a:r>
                <a:rPr lang="nb-NO" sz="2000" baseline="-25000">
                  <a:solidFill>
                    <a:schemeClr val="tx1"/>
                  </a:solidFill>
                </a:rPr>
                <a:t>fast</a:t>
              </a:r>
            </a:p>
          </p:txBody>
        </p:sp>
      </p:grpSp>
      <p:grpSp>
        <p:nvGrpSpPr>
          <p:cNvPr id="3" name="Gruppe 45"/>
          <p:cNvGrpSpPr>
            <a:grpSpLocks/>
          </p:cNvGrpSpPr>
          <p:nvPr/>
        </p:nvGrpSpPr>
        <p:grpSpPr bwMode="auto">
          <a:xfrm>
            <a:off x="7006538" y="3930696"/>
            <a:ext cx="1182687" cy="2000250"/>
            <a:chOff x="656003" y="4849200"/>
            <a:chExt cx="1181862" cy="2000996"/>
          </a:xfrm>
        </p:grpSpPr>
        <p:pic>
          <p:nvPicPr>
            <p:cNvPr id="13325" name="Picture 13" descr="https://www1.elfa.se/data1/wwwroot/assets/thumbnail/6027916-01.jpg"/>
            <p:cNvPicPr>
              <a:picLocks noChangeAspect="1" noChangeArrowheads="1"/>
            </p:cNvPicPr>
            <p:nvPr/>
          </p:nvPicPr>
          <p:blipFill>
            <a:blip r:embed="rId3"/>
            <a:srcRect/>
            <a:stretch>
              <a:fillRect/>
            </a:stretch>
          </p:blipFill>
          <p:spPr bwMode="auto">
            <a:xfrm rot="7044312">
              <a:off x="683274" y="5471908"/>
              <a:ext cx="1509596" cy="264179"/>
            </a:xfrm>
            <a:prstGeom prst="rect">
              <a:avLst/>
            </a:prstGeom>
            <a:noFill/>
            <a:ln w="9525">
              <a:noFill/>
              <a:miter lim="800000"/>
              <a:headEnd/>
              <a:tailEnd/>
            </a:ln>
          </p:spPr>
        </p:pic>
        <p:sp>
          <p:nvSpPr>
            <p:cNvPr id="13326" name="TekstSylinder 47"/>
            <p:cNvSpPr txBox="1">
              <a:spLocks noChangeArrowheads="1"/>
            </p:cNvSpPr>
            <p:nvPr/>
          </p:nvSpPr>
          <p:spPr bwMode="auto">
            <a:xfrm>
              <a:off x="656003" y="6265421"/>
              <a:ext cx="1181862" cy="584775"/>
            </a:xfrm>
            <a:prstGeom prst="rect">
              <a:avLst/>
            </a:prstGeom>
            <a:noFill/>
            <a:ln w="9525">
              <a:noFill/>
              <a:miter lim="800000"/>
              <a:headEnd/>
              <a:tailEnd/>
            </a:ln>
          </p:spPr>
          <p:txBody>
            <a:bodyPr wrap="none">
              <a:spAutoFit/>
            </a:bodyPr>
            <a:lstStyle/>
            <a:p>
              <a:pPr algn="ctr"/>
              <a:r>
                <a:rPr lang="nb-NO" sz="1600">
                  <a:solidFill>
                    <a:schemeClr val="tx1"/>
                  </a:solidFill>
                </a:rPr>
                <a:t>Temperatur </a:t>
              </a:r>
              <a:br>
                <a:rPr lang="nb-NO" sz="1600">
                  <a:solidFill>
                    <a:schemeClr val="tx1"/>
                  </a:solidFill>
                </a:rPr>
              </a:br>
              <a:r>
                <a:rPr lang="nb-NO" sz="1600">
                  <a:solidFill>
                    <a:schemeClr val="tx1"/>
                  </a:solidFill>
                </a:rPr>
                <a:t>(NTC)</a:t>
              </a:r>
            </a:p>
          </p:txBody>
        </p:sp>
      </p:grpSp>
      <p:pic>
        <p:nvPicPr>
          <p:cNvPr id="20" name="Picture 2" descr="D:\Backup PC233 05.08.06\PC233\Artikler Hefter-bøker m.m\ROV\Figurer trykkammer\arduino-nano-1.jpg"/>
          <p:cNvPicPr>
            <a:picLocks noChangeAspect="1" noChangeArrowheads="1"/>
          </p:cNvPicPr>
          <p:nvPr/>
        </p:nvPicPr>
        <p:blipFill>
          <a:blip r:embed="rId4"/>
          <a:srcRect/>
          <a:stretch>
            <a:fillRect/>
          </a:stretch>
        </p:blipFill>
        <p:spPr bwMode="auto">
          <a:xfrm>
            <a:off x="1610424" y="1493878"/>
            <a:ext cx="5922894" cy="2278657"/>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20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2000"/>
                                        <p:tgtEl>
                                          <p:spTgt spid="2"/>
                                        </p:tgtEl>
                                      </p:cBhvr>
                                    </p:animEffect>
                                  </p:childTnLst>
                                </p:cTn>
                              </p:par>
                            </p:childTnLst>
                          </p:cTn>
                        </p:par>
                        <p:par>
                          <p:cTn id="13" fill="hold">
                            <p:stCondLst>
                              <p:cond delay="2000"/>
                            </p:stCondLst>
                            <p:childTnLst>
                              <p:par>
                                <p:cTn id="14" presetID="10" presetClass="entr" presetSubtype="0"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e 4"/>
          <p:cNvGrpSpPr>
            <a:grpSpLocks/>
          </p:cNvGrpSpPr>
          <p:nvPr/>
        </p:nvGrpSpPr>
        <p:grpSpPr bwMode="auto">
          <a:xfrm>
            <a:off x="2009775" y="3425460"/>
            <a:ext cx="463550" cy="1232021"/>
            <a:chOff x="2499360" y="2755392"/>
            <a:chExt cx="463296" cy="1232586"/>
          </a:xfrm>
        </p:grpSpPr>
        <p:cxnSp>
          <p:nvCxnSpPr>
            <p:cNvPr id="12321" name="Rett linje 5"/>
            <p:cNvCxnSpPr>
              <a:cxnSpLocks noChangeShapeType="1"/>
            </p:cNvCxnSpPr>
            <p:nvPr/>
          </p:nvCxnSpPr>
          <p:spPr bwMode="auto">
            <a:xfrm>
              <a:off x="2741369" y="2866315"/>
              <a:ext cx="0" cy="1121663"/>
            </a:xfrm>
            <a:prstGeom prst="line">
              <a:avLst/>
            </a:prstGeom>
            <a:noFill/>
            <a:ln w="28575" algn="ctr">
              <a:solidFill>
                <a:schemeClr val="tx1"/>
              </a:solidFill>
              <a:round/>
              <a:headEnd/>
              <a:tailEnd/>
            </a:ln>
          </p:spPr>
        </p:cxnSp>
        <p:sp>
          <p:nvSpPr>
            <p:cNvPr id="12322" name="Rektangel 6"/>
            <p:cNvSpPr>
              <a:spLocks noChangeArrowheads="1"/>
            </p:cNvSpPr>
            <p:nvPr/>
          </p:nvSpPr>
          <p:spPr bwMode="auto">
            <a:xfrm>
              <a:off x="2621280" y="3108960"/>
              <a:ext cx="219456" cy="633984"/>
            </a:xfrm>
            <a:prstGeom prst="rect">
              <a:avLst/>
            </a:prstGeom>
            <a:solidFill>
              <a:srgbClr val="00B8FF"/>
            </a:solidFill>
            <a:ln w="9525" algn="ctr">
              <a:solidFill>
                <a:schemeClr val="tx1"/>
              </a:solidFill>
              <a:round/>
              <a:headEnd/>
              <a:tailEnd/>
            </a:ln>
          </p:spPr>
          <p:txBody>
            <a:bodyPr/>
            <a:lstStyle/>
            <a:p>
              <a:pPr eaLnBrk="0" hangingPunct="0">
                <a:lnSpc>
                  <a:spcPct val="81000"/>
                </a:lnSpc>
                <a:buClr>
                  <a:srgbClr val="000000"/>
                </a:buClr>
                <a:buSzPct val="100000"/>
                <a:buFont typeface="Times" pitchFamily="-108" charset="0"/>
                <a:buNone/>
              </a:pPr>
              <a:endParaRPr lang="nb-NO"/>
            </a:p>
          </p:txBody>
        </p:sp>
        <p:sp>
          <p:nvSpPr>
            <p:cNvPr id="12323" name="Ellipse 7"/>
            <p:cNvSpPr>
              <a:spLocks noChangeArrowheads="1"/>
            </p:cNvSpPr>
            <p:nvPr/>
          </p:nvSpPr>
          <p:spPr bwMode="auto">
            <a:xfrm>
              <a:off x="2682240" y="2755392"/>
              <a:ext cx="109728" cy="109728"/>
            </a:xfrm>
            <a:prstGeom prst="ellipse">
              <a:avLst/>
            </a:prstGeom>
            <a:solidFill>
              <a:srgbClr val="00B8FF"/>
            </a:solidFill>
            <a:ln w="9525" algn="ctr">
              <a:solidFill>
                <a:schemeClr val="tx1"/>
              </a:solidFill>
              <a:round/>
              <a:headEnd/>
              <a:tailEnd/>
            </a:ln>
          </p:spPr>
          <p:txBody>
            <a:bodyPr/>
            <a:lstStyle/>
            <a:p>
              <a:pPr eaLnBrk="0" hangingPunct="0">
                <a:lnSpc>
                  <a:spcPct val="81000"/>
                </a:lnSpc>
                <a:buClr>
                  <a:srgbClr val="000000"/>
                </a:buClr>
                <a:buSzPct val="100000"/>
                <a:buFont typeface="Times" pitchFamily="-108" charset="0"/>
                <a:buNone/>
              </a:pPr>
              <a:endParaRPr lang="nb-NO"/>
            </a:p>
          </p:txBody>
        </p:sp>
        <p:cxnSp>
          <p:nvCxnSpPr>
            <p:cNvPr id="12324" name="Rett pil 9"/>
            <p:cNvCxnSpPr>
              <a:cxnSpLocks noChangeShapeType="1"/>
            </p:cNvCxnSpPr>
            <p:nvPr/>
          </p:nvCxnSpPr>
          <p:spPr bwMode="auto">
            <a:xfrm flipV="1">
              <a:off x="2499360" y="3194304"/>
              <a:ext cx="463296" cy="463296"/>
            </a:xfrm>
            <a:prstGeom prst="straightConnector1">
              <a:avLst/>
            </a:prstGeom>
            <a:noFill/>
            <a:ln w="9525" algn="ctr">
              <a:solidFill>
                <a:schemeClr val="tx1"/>
              </a:solidFill>
              <a:round/>
              <a:headEnd/>
              <a:tailEnd type="arrow" w="med" len="med"/>
            </a:ln>
          </p:spPr>
        </p:cxnSp>
      </p:grpSp>
      <p:sp>
        <p:nvSpPr>
          <p:cNvPr id="12292" name="TekstSylinder 10"/>
          <p:cNvSpPr txBox="1">
            <a:spLocks noChangeArrowheads="1"/>
          </p:cNvSpPr>
          <p:nvPr/>
        </p:nvSpPr>
        <p:spPr bwMode="auto">
          <a:xfrm>
            <a:off x="1377950" y="3859213"/>
            <a:ext cx="633507" cy="400110"/>
          </a:xfrm>
          <a:prstGeom prst="rect">
            <a:avLst/>
          </a:prstGeom>
          <a:noFill/>
          <a:ln w="9525">
            <a:noFill/>
            <a:miter lim="800000"/>
            <a:headEnd/>
            <a:tailEnd/>
          </a:ln>
        </p:spPr>
        <p:txBody>
          <a:bodyPr wrap="none">
            <a:spAutoFit/>
          </a:bodyPr>
          <a:lstStyle/>
          <a:p>
            <a:r>
              <a:rPr lang="nb-NO" sz="2000" i="1" dirty="0" err="1" smtClean="0">
                <a:solidFill>
                  <a:schemeClr val="tx1"/>
                </a:solidFill>
              </a:rPr>
              <a:t>R</a:t>
            </a:r>
            <a:r>
              <a:rPr lang="nb-NO" sz="2000" i="1" baseline="-25000" dirty="0" err="1" smtClean="0">
                <a:solidFill>
                  <a:schemeClr val="tx1"/>
                </a:solidFill>
              </a:rPr>
              <a:t>sens</a:t>
            </a:r>
            <a:endParaRPr lang="nb-NO" sz="2000" i="1" baseline="-25000" dirty="0">
              <a:solidFill>
                <a:schemeClr val="tx1"/>
              </a:solidFill>
            </a:endParaRPr>
          </a:p>
        </p:txBody>
      </p:sp>
      <p:sp>
        <p:nvSpPr>
          <p:cNvPr id="12293" name="Tittel 1"/>
          <p:cNvSpPr>
            <a:spLocks noGrp="1"/>
          </p:cNvSpPr>
          <p:nvPr>
            <p:ph type="title"/>
          </p:nvPr>
        </p:nvSpPr>
        <p:spPr>
          <a:xfrm>
            <a:off x="1163638" y="0"/>
            <a:ext cx="7540625" cy="1566863"/>
          </a:xfrm>
        </p:spPr>
        <p:txBody>
          <a:bodyPr/>
          <a:lstStyle/>
          <a:p>
            <a:pPr algn="ctr">
              <a:lnSpc>
                <a:spcPct val="100000"/>
              </a:lnSpc>
            </a:pPr>
            <a:r>
              <a:rPr lang="nb-NO" sz="3200" smtClean="0"/>
              <a:t>Konvertering</a:t>
            </a:r>
            <a:r>
              <a:rPr lang="nb-NO" sz="2800" smtClean="0"/>
              <a:t/>
            </a:r>
            <a:br>
              <a:rPr lang="nb-NO" sz="2800" smtClean="0"/>
            </a:br>
            <a:r>
              <a:rPr lang="nb-NO" sz="2800" smtClean="0"/>
              <a:t>fra varierende resistans til varierende spenning </a:t>
            </a:r>
            <a:r>
              <a:rPr lang="nb-NO" sz="2400" smtClean="0"/>
              <a:t>(</a:t>
            </a:r>
            <a:r>
              <a:rPr lang="nb-NO" sz="2800" smtClean="0"/>
              <a:t>Spenningsdeleren)</a:t>
            </a:r>
            <a:endParaRPr lang="nb-NO" sz="3200" smtClean="0"/>
          </a:p>
        </p:txBody>
      </p:sp>
      <p:grpSp>
        <p:nvGrpSpPr>
          <p:cNvPr id="3" name="Gruppe 12"/>
          <p:cNvGrpSpPr>
            <a:grpSpLocks/>
          </p:cNvGrpSpPr>
          <p:nvPr/>
        </p:nvGrpSpPr>
        <p:grpSpPr bwMode="auto">
          <a:xfrm>
            <a:off x="2117357" y="2001838"/>
            <a:ext cx="219075" cy="1422400"/>
            <a:chOff x="2621280" y="2577267"/>
            <a:chExt cx="219456" cy="1421709"/>
          </a:xfrm>
        </p:grpSpPr>
        <p:cxnSp>
          <p:nvCxnSpPr>
            <p:cNvPr id="12318" name="Rett linje 13"/>
            <p:cNvCxnSpPr>
              <a:cxnSpLocks noChangeShapeType="1"/>
              <a:stCxn id="12320" idx="4"/>
            </p:cNvCxnSpPr>
            <p:nvPr/>
          </p:nvCxnSpPr>
          <p:spPr bwMode="auto">
            <a:xfrm>
              <a:off x="2748979" y="2686995"/>
              <a:ext cx="6096" cy="1311981"/>
            </a:xfrm>
            <a:prstGeom prst="line">
              <a:avLst/>
            </a:prstGeom>
            <a:noFill/>
            <a:ln w="28575" algn="ctr">
              <a:solidFill>
                <a:schemeClr val="tx1"/>
              </a:solidFill>
              <a:round/>
              <a:headEnd/>
              <a:tailEnd/>
            </a:ln>
          </p:spPr>
        </p:cxnSp>
        <p:sp>
          <p:nvSpPr>
            <p:cNvPr id="12319" name="Rektangel 14"/>
            <p:cNvSpPr>
              <a:spLocks noChangeArrowheads="1"/>
            </p:cNvSpPr>
            <p:nvPr/>
          </p:nvSpPr>
          <p:spPr bwMode="auto">
            <a:xfrm>
              <a:off x="2621280" y="3108960"/>
              <a:ext cx="219456" cy="633984"/>
            </a:xfrm>
            <a:prstGeom prst="rect">
              <a:avLst/>
            </a:prstGeom>
            <a:solidFill>
              <a:srgbClr val="00B8FF"/>
            </a:solidFill>
            <a:ln w="9525" algn="ctr">
              <a:solidFill>
                <a:schemeClr val="tx1"/>
              </a:solidFill>
              <a:round/>
              <a:headEnd/>
              <a:tailEnd/>
            </a:ln>
          </p:spPr>
          <p:txBody>
            <a:bodyPr/>
            <a:lstStyle/>
            <a:p>
              <a:pPr eaLnBrk="0" hangingPunct="0">
                <a:lnSpc>
                  <a:spcPct val="81000"/>
                </a:lnSpc>
                <a:buClr>
                  <a:srgbClr val="000000"/>
                </a:buClr>
                <a:buSzPct val="100000"/>
                <a:buFont typeface="Times" pitchFamily="-108" charset="0"/>
                <a:buNone/>
              </a:pPr>
              <a:endParaRPr lang="nb-NO"/>
            </a:p>
          </p:txBody>
        </p:sp>
        <p:sp>
          <p:nvSpPr>
            <p:cNvPr id="12320" name="Ellipse 15"/>
            <p:cNvSpPr>
              <a:spLocks noChangeArrowheads="1"/>
            </p:cNvSpPr>
            <p:nvPr/>
          </p:nvSpPr>
          <p:spPr bwMode="auto">
            <a:xfrm>
              <a:off x="2694115" y="2577267"/>
              <a:ext cx="109728" cy="109728"/>
            </a:xfrm>
            <a:prstGeom prst="ellipse">
              <a:avLst/>
            </a:prstGeom>
            <a:solidFill>
              <a:srgbClr val="00B8FF"/>
            </a:solidFill>
            <a:ln w="9525" algn="ctr">
              <a:solidFill>
                <a:schemeClr val="tx1"/>
              </a:solidFill>
              <a:round/>
              <a:headEnd/>
              <a:tailEnd/>
            </a:ln>
          </p:spPr>
          <p:txBody>
            <a:bodyPr/>
            <a:lstStyle/>
            <a:p>
              <a:pPr eaLnBrk="0" hangingPunct="0">
                <a:lnSpc>
                  <a:spcPct val="81000"/>
                </a:lnSpc>
                <a:buClr>
                  <a:srgbClr val="000000"/>
                </a:buClr>
                <a:buSzPct val="100000"/>
                <a:buFont typeface="Times" pitchFamily="-108" charset="0"/>
                <a:buNone/>
              </a:pPr>
              <a:endParaRPr lang="nb-NO"/>
            </a:p>
          </p:txBody>
        </p:sp>
      </p:grpSp>
      <p:cxnSp>
        <p:nvCxnSpPr>
          <p:cNvPr id="12295" name="Rett linje 19"/>
          <p:cNvCxnSpPr>
            <a:cxnSpLocks noChangeShapeType="1"/>
          </p:cNvCxnSpPr>
          <p:nvPr/>
        </p:nvCxnSpPr>
        <p:spPr bwMode="auto">
          <a:xfrm>
            <a:off x="2030413" y="4654550"/>
            <a:ext cx="427037" cy="0"/>
          </a:xfrm>
          <a:prstGeom prst="line">
            <a:avLst/>
          </a:prstGeom>
          <a:noFill/>
          <a:ln w="19050" algn="ctr">
            <a:solidFill>
              <a:schemeClr val="tx1"/>
            </a:solidFill>
            <a:round/>
            <a:headEnd/>
            <a:tailEnd/>
          </a:ln>
        </p:spPr>
      </p:cxnSp>
      <p:sp>
        <p:nvSpPr>
          <p:cNvPr id="12296" name="TekstSylinder 20"/>
          <p:cNvSpPr txBox="1">
            <a:spLocks noChangeArrowheads="1"/>
          </p:cNvSpPr>
          <p:nvPr/>
        </p:nvSpPr>
        <p:spPr bwMode="auto">
          <a:xfrm>
            <a:off x="1374775" y="2633663"/>
            <a:ext cx="586186" cy="400110"/>
          </a:xfrm>
          <a:prstGeom prst="rect">
            <a:avLst/>
          </a:prstGeom>
          <a:noFill/>
          <a:ln w="9525">
            <a:noFill/>
            <a:miter lim="800000"/>
            <a:headEnd/>
            <a:tailEnd/>
          </a:ln>
        </p:spPr>
        <p:txBody>
          <a:bodyPr wrap="none">
            <a:spAutoFit/>
          </a:bodyPr>
          <a:lstStyle/>
          <a:p>
            <a:r>
              <a:rPr lang="nb-NO" sz="2000" i="1" dirty="0" err="1">
                <a:solidFill>
                  <a:schemeClr val="tx1"/>
                </a:solidFill>
              </a:rPr>
              <a:t>R</a:t>
            </a:r>
            <a:r>
              <a:rPr lang="nb-NO" sz="2000" i="1" baseline="-25000" dirty="0" err="1">
                <a:solidFill>
                  <a:schemeClr val="tx1"/>
                </a:solidFill>
              </a:rPr>
              <a:t>fast</a:t>
            </a:r>
            <a:endParaRPr lang="nb-NO" sz="2000" i="1" baseline="-25000" dirty="0">
              <a:solidFill>
                <a:schemeClr val="tx1"/>
              </a:solidFill>
            </a:endParaRPr>
          </a:p>
        </p:txBody>
      </p:sp>
      <p:sp>
        <p:nvSpPr>
          <p:cNvPr id="12297" name="TekstSylinder 21"/>
          <p:cNvSpPr txBox="1">
            <a:spLocks noChangeArrowheads="1"/>
          </p:cNvSpPr>
          <p:nvPr/>
        </p:nvSpPr>
        <p:spPr bwMode="auto">
          <a:xfrm>
            <a:off x="1649413" y="1554163"/>
            <a:ext cx="1051891" cy="400110"/>
          </a:xfrm>
          <a:prstGeom prst="rect">
            <a:avLst/>
          </a:prstGeom>
          <a:noFill/>
          <a:ln w="9525">
            <a:noFill/>
            <a:miter lim="800000"/>
            <a:headEnd/>
            <a:tailEnd/>
          </a:ln>
        </p:spPr>
        <p:txBody>
          <a:bodyPr wrap="none">
            <a:spAutoFit/>
          </a:bodyPr>
          <a:lstStyle/>
          <a:p>
            <a:r>
              <a:rPr lang="nb-NO" sz="2000" i="1" dirty="0" smtClean="0">
                <a:solidFill>
                  <a:schemeClr val="tx1"/>
                </a:solidFill>
              </a:rPr>
              <a:t>U</a:t>
            </a:r>
            <a:r>
              <a:rPr lang="nb-NO" sz="2000" i="1" baseline="-25000" dirty="0" smtClean="0">
                <a:solidFill>
                  <a:schemeClr val="tx1"/>
                </a:solidFill>
              </a:rPr>
              <a:t>CC</a:t>
            </a:r>
            <a:r>
              <a:rPr lang="nb-NO" sz="2000" dirty="0" smtClean="0">
                <a:solidFill>
                  <a:schemeClr val="tx1"/>
                </a:solidFill>
              </a:rPr>
              <a:t> </a:t>
            </a:r>
            <a:r>
              <a:rPr lang="nb-NO" sz="2000" dirty="0">
                <a:solidFill>
                  <a:schemeClr val="tx1"/>
                </a:solidFill>
              </a:rPr>
              <a:t>= 5V</a:t>
            </a:r>
            <a:endParaRPr lang="nb-NO" sz="2000" baseline="-25000" dirty="0">
              <a:solidFill>
                <a:schemeClr val="tx1"/>
              </a:solidFill>
            </a:endParaRPr>
          </a:p>
        </p:txBody>
      </p:sp>
      <p:grpSp>
        <p:nvGrpSpPr>
          <p:cNvPr id="4" name="Gruppe 26"/>
          <p:cNvGrpSpPr>
            <a:grpSpLocks/>
          </p:cNvGrpSpPr>
          <p:nvPr/>
        </p:nvGrpSpPr>
        <p:grpSpPr bwMode="auto">
          <a:xfrm>
            <a:off x="2242039" y="2078038"/>
            <a:ext cx="361494" cy="461962"/>
            <a:chOff x="2241777" y="2078182"/>
            <a:chExt cx="361172" cy="461665"/>
          </a:xfrm>
        </p:grpSpPr>
        <p:cxnSp>
          <p:nvCxnSpPr>
            <p:cNvPr id="12316" name="Rett pil 24"/>
            <p:cNvCxnSpPr>
              <a:cxnSpLocks noChangeShapeType="1"/>
            </p:cNvCxnSpPr>
            <p:nvPr/>
          </p:nvCxnSpPr>
          <p:spPr bwMode="auto">
            <a:xfrm>
              <a:off x="2241777" y="2177716"/>
              <a:ext cx="4011" cy="268705"/>
            </a:xfrm>
            <a:prstGeom prst="straightConnector1">
              <a:avLst/>
            </a:prstGeom>
            <a:noFill/>
            <a:ln w="9525" algn="ctr">
              <a:solidFill>
                <a:schemeClr val="tx1"/>
              </a:solidFill>
              <a:round/>
              <a:headEnd/>
              <a:tailEnd type="arrow" w="med" len="med"/>
            </a:ln>
          </p:spPr>
        </p:cxnSp>
        <p:sp>
          <p:nvSpPr>
            <p:cNvPr id="12317" name="TekstSylinder 25"/>
            <p:cNvSpPr txBox="1">
              <a:spLocks noChangeArrowheads="1"/>
            </p:cNvSpPr>
            <p:nvPr/>
          </p:nvSpPr>
          <p:spPr bwMode="auto">
            <a:xfrm>
              <a:off x="2315691" y="2078182"/>
              <a:ext cx="287258" cy="461665"/>
            </a:xfrm>
            <a:prstGeom prst="rect">
              <a:avLst/>
            </a:prstGeom>
            <a:noFill/>
            <a:ln w="9525">
              <a:noFill/>
              <a:miter lim="800000"/>
              <a:headEnd/>
              <a:tailEnd/>
            </a:ln>
          </p:spPr>
          <p:txBody>
            <a:bodyPr wrap="none">
              <a:spAutoFit/>
            </a:bodyPr>
            <a:lstStyle/>
            <a:p>
              <a:r>
                <a:rPr lang="nb-NO">
                  <a:solidFill>
                    <a:schemeClr val="tx1"/>
                  </a:solidFill>
                </a:rPr>
                <a:t>I</a:t>
              </a:r>
            </a:p>
          </p:txBody>
        </p:sp>
      </p:grpSp>
      <p:sp>
        <p:nvSpPr>
          <p:cNvPr id="28" name="TekstSylinder 27"/>
          <p:cNvSpPr txBox="1">
            <a:spLocks noChangeArrowheads="1"/>
          </p:cNvSpPr>
          <p:nvPr/>
        </p:nvSpPr>
        <p:spPr bwMode="auto">
          <a:xfrm>
            <a:off x="4670425" y="2597150"/>
            <a:ext cx="2309434" cy="400110"/>
          </a:xfrm>
          <a:prstGeom prst="rect">
            <a:avLst/>
          </a:prstGeom>
          <a:solidFill>
            <a:schemeClr val="bg1"/>
          </a:solidFill>
          <a:ln w="9525">
            <a:noFill/>
            <a:miter lim="800000"/>
            <a:headEnd/>
            <a:tailEnd/>
          </a:ln>
        </p:spPr>
        <p:txBody>
          <a:bodyPr wrap="square">
            <a:spAutoFit/>
          </a:bodyPr>
          <a:lstStyle/>
          <a:p>
            <a:r>
              <a:rPr lang="nb-NO" sz="2000" i="1" dirty="0">
                <a:solidFill>
                  <a:schemeClr val="tx1"/>
                </a:solidFill>
                <a:latin typeface="Times New Roman" pitchFamily="18" charset="0"/>
                <a:cs typeface="Times New Roman" pitchFamily="18" charset="0"/>
              </a:rPr>
              <a:t>I </a:t>
            </a:r>
            <a:r>
              <a:rPr lang="nb-NO" sz="2000" i="1" dirty="0" smtClean="0">
                <a:solidFill>
                  <a:schemeClr val="tx1"/>
                </a:solidFill>
                <a:latin typeface="Times New Roman" pitchFamily="18" charset="0"/>
                <a:cs typeface="Times New Roman" pitchFamily="18" charset="0"/>
              </a:rPr>
              <a:t>=U</a:t>
            </a:r>
            <a:r>
              <a:rPr lang="nb-NO" sz="2000" i="1" baseline="-25000" dirty="0" smtClean="0">
                <a:solidFill>
                  <a:schemeClr val="tx1"/>
                </a:solidFill>
                <a:latin typeface="Times New Roman" pitchFamily="18" charset="0"/>
                <a:cs typeface="Times New Roman" pitchFamily="18" charset="0"/>
              </a:rPr>
              <a:t>CC </a:t>
            </a:r>
            <a:r>
              <a:rPr lang="nb-NO" sz="2000" i="1" dirty="0">
                <a:solidFill>
                  <a:schemeClr val="tx1"/>
                </a:solidFill>
                <a:latin typeface="Times New Roman" pitchFamily="18" charset="0"/>
                <a:cs typeface="Times New Roman" pitchFamily="18" charset="0"/>
              </a:rPr>
              <a:t>/ (</a:t>
            </a:r>
            <a:r>
              <a:rPr lang="nb-NO" sz="2000" i="1" dirty="0" err="1" smtClean="0">
                <a:solidFill>
                  <a:schemeClr val="tx1"/>
                </a:solidFill>
                <a:latin typeface="Times New Roman" pitchFamily="18" charset="0"/>
                <a:cs typeface="Times New Roman" pitchFamily="18" charset="0"/>
              </a:rPr>
              <a:t>R</a:t>
            </a:r>
            <a:r>
              <a:rPr lang="nb-NO" sz="2000" i="1" baseline="-25000" dirty="0" err="1" smtClean="0">
                <a:solidFill>
                  <a:schemeClr val="tx1"/>
                </a:solidFill>
                <a:latin typeface="Times New Roman" pitchFamily="18" charset="0"/>
                <a:cs typeface="Times New Roman" pitchFamily="18" charset="0"/>
              </a:rPr>
              <a:t>fast</a:t>
            </a:r>
            <a:r>
              <a:rPr lang="nb-NO" sz="2000" i="1" dirty="0" err="1" smtClean="0">
                <a:solidFill>
                  <a:schemeClr val="tx1"/>
                </a:solidFill>
                <a:latin typeface="Times New Roman" pitchFamily="18" charset="0"/>
                <a:cs typeface="Times New Roman" pitchFamily="18" charset="0"/>
              </a:rPr>
              <a:t>+R</a:t>
            </a:r>
            <a:r>
              <a:rPr lang="nb-NO" sz="2000" i="1" baseline="-25000" dirty="0" err="1" smtClean="0">
                <a:solidFill>
                  <a:schemeClr val="tx1"/>
                </a:solidFill>
                <a:latin typeface="Times New Roman" pitchFamily="18" charset="0"/>
                <a:cs typeface="Times New Roman" pitchFamily="18" charset="0"/>
              </a:rPr>
              <a:t>sens</a:t>
            </a:r>
            <a:r>
              <a:rPr lang="nb-NO" sz="2000" i="1" dirty="0" smtClean="0">
                <a:solidFill>
                  <a:schemeClr val="tx1"/>
                </a:solidFill>
                <a:latin typeface="Times New Roman" pitchFamily="18" charset="0"/>
                <a:cs typeface="Times New Roman" pitchFamily="18" charset="0"/>
              </a:rPr>
              <a:t>)</a:t>
            </a:r>
            <a:r>
              <a:rPr lang="nb-NO" sz="2000" i="1" baseline="-25000" dirty="0" smtClean="0">
                <a:solidFill>
                  <a:schemeClr val="tx1"/>
                </a:solidFill>
                <a:latin typeface="Times New Roman" pitchFamily="18" charset="0"/>
                <a:cs typeface="Times New Roman" pitchFamily="18" charset="0"/>
              </a:rPr>
              <a:t> </a:t>
            </a:r>
            <a:r>
              <a:rPr lang="nb-NO" sz="2000" i="1" dirty="0" smtClean="0">
                <a:solidFill>
                  <a:schemeClr val="tx1"/>
                </a:solidFill>
                <a:latin typeface="Times New Roman" pitchFamily="18" charset="0"/>
                <a:cs typeface="Times New Roman" pitchFamily="18" charset="0"/>
              </a:rPr>
              <a:t> </a:t>
            </a:r>
            <a:endParaRPr lang="nb-NO" sz="2000" i="1" baseline="-25000" dirty="0">
              <a:solidFill>
                <a:schemeClr val="tx1"/>
              </a:solidFill>
              <a:latin typeface="Times New Roman" pitchFamily="18" charset="0"/>
              <a:cs typeface="Times New Roman" pitchFamily="18" charset="0"/>
            </a:endParaRPr>
          </a:p>
        </p:txBody>
      </p:sp>
      <p:cxnSp>
        <p:nvCxnSpPr>
          <p:cNvPr id="12300" name="Rett linje 29"/>
          <p:cNvCxnSpPr>
            <a:cxnSpLocks noChangeShapeType="1"/>
          </p:cNvCxnSpPr>
          <p:nvPr/>
        </p:nvCxnSpPr>
        <p:spPr bwMode="auto">
          <a:xfrm>
            <a:off x="2303463" y="3482975"/>
            <a:ext cx="1295400" cy="7938"/>
          </a:xfrm>
          <a:prstGeom prst="line">
            <a:avLst/>
          </a:prstGeom>
          <a:noFill/>
          <a:ln w="19050" algn="ctr">
            <a:solidFill>
              <a:schemeClr val="tx1"/>
            </a:solidFill>
            <a:round/>
            <a:headEnd/>
            <a:tailEnd/>
          </a:ln>
        </p:spPr>
      </p:cxnSp>
      <p:cxnSp>
        <p:nvCxnSpPr>
          <p:cNvPr id="12301" name="Rett linje 31"/>
          <p:cNvCxnSpPr>
            <a:cxnSpLocks noChangeShapeType="1"/>
          </p:cNvCxnSpPr>
          <p:nvPr/>
        </p:nvCxnSpPr>
        <p:spPr bwMode="auto">
          <a:xfrm>
            <a:off x="3408728" y="4651007"/>
            <a:ext cx="427037" cy="0"/>
          </a:xfrm>
          <a:prstGeom prst="line">
            <a:avLst/>
          </a:prstGeom>
          <a:noFill/>
          <a:ln w="19050" algn="ctr">
            <a:solidFill>
              <a:schemeClr val="tx1"/>
            </a:solidFill>
            <a:round/>
            <a:headEnd/>
            <a:tailEnd/>
          </a:ln>
        </p:spPr>
      </p:cxnSp>
      <p:cxnSp>
        <p:nvCxnSpPr>
          <p:cNvPr id="12302" name="Rett linje 33"/>
          <p:cNvCxnSpPr>
            <a:cxnSpLocks noChangeShapeType="1"/>
          </p:cNvCxnSpPr>
          <p:nvPr/>
        </p:nvCxnSpPr>
        <p:spPr bwMode="auto">
          <a:xfrm flipV="1">
            <a:off x="3622675" y="4013200"/>
            <a:ext cx="0" cy="630238"/>
          </a:xfrm>
          <a:prstGeom prst="line">
            <a:avLst/>
          </a:prstGeom>
          <a:noFill/>
          <a:ln w="19050" algn="ctr">
            <a:solidFill>
              <a:schemeClr val="tx1"/>
            </a:solidFill>
            <a:round/>
            <a:headEnd/>
            <a:tailEnd/>
          </a:ln>
        </p:spPr>
      </p:cxnSp>
      <p:sp>
        <p:nvSpPr>
          <p:cNvPr id="12303" name="Ellipse 34"/>
          <p:cNvSpPr>
            <a:spLocks noChangeArrowheads="1"/>
          </p:cNvSpPr>
          <p:nvPr/>
        </p:nvSpPr>
        <p:spPr bwMode="auto">
          <a:xfrm>
            <a:off x="3575050" y="3419475"/>
            <a:ext cx="130175" cy="131763"/>
          </a:xfrm>
          <a:prstGeom prst="ellipse">
            <a:avLst/>
          </a:prstGeom>
          <a:solidFill>
            <a:schemeClr val="bg1"/>
          </a:solidFill>
          <a:ln w="9525" algn="ctr">
            <a:solidFill>
              <a:schemeClr val="tx1"/>
            </a:solidFill>
            <a:round/>
            <a:headEnd/>
            <a:tailEnd/>
          </a:ln>
        </p:spPr>
        <p:txBody>
          <a:bodyPr/>
          <a:lstStyle/>
          <a:p>
            <a:pPr eaLnBrk="0" hangingPunct="0">
              <a:lnSpc>
                <a:spcPct val="81000"/>
              </a:lnSpc>
              <a:buClr>
                <a:srgbClr val="000000"/>
              </a:buClr>
              <a:buSzPct val="100000"/>
              <a:buFont typeface="Times" pitchFamily="-108" charset="0"/>
              <a:buNone/>
            </a:pPr>
            <a:endParaRPr lang="nb-NO"/>
          </a:p>
        </p:txBody>
      </p:sp>
      <p:sp>
        <p:nvSpPr>
          <p:cNvPr id="12304" name="Ellipse 35"/>
          <p:cNvSpPr>
            <a:spLocks noChangeArrowheads="1"/>
          </p:cNvSpPr>
          <p:nvPr/>
        </p:nvSpPr>
        <p:spPr bwMode="auto">
          <a:xfrm>
            <a:off x="3548063" y="3868738"/>
            <a:ext cx="131762" cy="131762"/>
          </a:xfrm>
          <a:prstGeom prst="ellipse">
            <a:avLst/>
          </a:prstGeom>
          <a:solidFill>
            <a:schemeClr val="bg1"/>
          </a:solidFill>
          <a:ln w="9525" algn="ctr">
            <a:solidFill>
              <a:schemeClr val="tx1"/>
            </a:solidFill>
            <a:round/>
            <a:headEnd/>
            <a:tailEnd/>
          </a:ln>
        </p:spPr>
        <p:txBody>
          <a:bodyPr/>
          <a:lstStyle/>
          <a:p>
            <a:pPr eaLnBrk="0" hangingPunct="0">
              <a:lnSpc>
                <a:spcPct val="81000"/>
              </a:lnSpc>
              <a:buClr>
                <a:srgbClr val="000000"/>
              </a:buClr>
              <a:buSzPct val="100000"/>
              <a:buFont typeface="Times" pitchFamily="-108" charset="0"/>
              <a:buNone/>
            </a:pPr>
            <a:endParaRPr lang="nb-NO"/>
          </a:p>
        </p:txBody>
      </p:sp>
      <p:sp>
        <p:nvSpPr>
          <p:cNvPr id="12305" name="TekstSylinder 36"/>
          <p:cNvSpPr txBox="1">
            <a:spLocks noChangeArrowheads="1"/>
          </p:cNvSpPr>
          <p:nvPr/>
        </p:nvSpPr>
        <p:spPr bwMode="auto">
          <a:xfrm>
            <a:off x="3738563" y="3500438"/>
            <a:ext cx="587020" cy="400110"/>
          </a:xfrm>
          <a:prstGeom prst="rect">
            <a:avLst/>
          </a:prstGeom>
          <a:noFill/>
          <a:ln w="9525">
            <a:noFill/>
            <a:miter lim="800000"/>
            <a:headEnd/>
            <a:tailEnd/>
          </a:ln>
        </p:spPr>
        <p:txBody>
          <a:bodyPr wrap="none">
            <a:spAutoFit/>
          </a:bodyPr>
          <a:lstStyle/>
          <a:p>
            <a:r>
              <a:rPr lang="nb-NO" sz="2000" i="1" dirty="0" err="1" smtClean="0">
                <a:solidFill>
                  <a:schemeClr val="tx1"/>
                </a:solidFill>
              </a:rPr>
              <a:t>U</a:t>
            </a:r>
            <a:r>
              <a:rPr lang="nb-NO" sz="2000" i="1" baseline="-25000" dirty="0" err="1" smtClean="0">
                <a:solidFill>
                  <a:schemeClr val="tx1"/>
                </a:solidFill>
              </a:rPr>
              <a:t>out</a:t>
            </a:r>
            <a:endParaRPr lang="nb-NO" sz="2000" i="1" baseline="-25000" dirty="0">
              <a:solidFill>
                <a:schemeClr val="tx1"/>
              </a:solidFill>
            </a:endParaRPr>
          </a:p>
        </p:txBody>
      </p:sp>
      <p:grpSp>
        <p:nvGrpSpPr>
          <p:cNvPr id="5" name="Gruppe 45"/>
          <p:cNvGrpSpPr>
            <a:grpSpLocks/>
          </p:cNvGrpSpPr>
          <p:nvPr/>
        </p:nvGrpSpPr>
        <p:grpSpPr bwMode="auto">
          <a:xfrm>
            <a:off x="4694238" y="3200398"/>
            <a:ext cx="2681287" cy="854534"/>
            <a:chOff x="5251239" y="3107655"/>
            <a:chExt cx="2681478" cy="855512"/>
          </a:xfrm>
        </p:grpSpPr>
        <p:cxnSp>
          <p:nvCxnSpPr>
            <p:cNvPr id="12311" name="Rett linje 38"/>
            <p:cNvCxnSpPr>
              <a:cxnSpLocks noChangeShapeType="1"/>
            </p:cNvCxnSpPr>
            <p:nvPr/>
          </p:nvCxnSpPr>
          <p:spPr bwMode="auto">
            <a:xfrm>
              <a:off x="6141448" y="3562599"/>
              <a:ext cx="1199407" cy="0"/>
            </a:xfrm>
            <a:prstGeom prst="line">
              <a:avLst/>
            </a:prstGeom>
            <a:noFill/>
            <a:ln w="9525" algn="ctr">
              <a:solidFill>
                <a:schemeClr val="tx1"/>
              </a:solidFill>
              <a:round/>
              <a:headEnd/>
              <a:tailEnd/>
            </a:ln>
          </p:spPr>
        </p:cxnSp>
        <p:sp>
          <p:nvSpPr>
            <p:cNvPr id="12312" name="TekstSylinder 39"/>
            <p:cNvSpPr txBox="1">
              <a:spLocks noChangeArrowheads="1"/>
            </p:cNvSpPr>
            <p:nvPr/>
          </p:nvSpPr>
          <p:spPr bwMode="auto">
            <a:xfrm>
              <a:off x="6355648" y="3107655"/>
              <a:ext cx="662669" cy="400110"/>
            </a:xfrm>
            <a:prstGeom prst="rect">
              <a:avLst/>
            </a:prstGeom>
            <a:solidFill>
              <a:schemeClr val="bg1"/>
            </a:solidFill>
            <a:ln w="9525">
              <a:noFill/>
              <a:miter lim="800000"/>
              <a:headEnd/>
              <a:tailEnd/>
            </a:ln>
          </p:spPr>
          <p:txBody>
            <a:bodyPr>
              <a:spAutoFit/>
            </a:bodyPr>
            <a:lstStyle/>
            <a:p>
              <a:r>
                <a:rPr lang="nb-NO" sz="2000" i="1" dirty="0" err="1" smtClean="0">
                  <a:solidFill>
                    <a:schemeClr val="tx1"/>
                  </a:solidFill>
                  <a:latin typeface="Times New Roman" pitchFamily="18" charset="0"/>
                  <a:cs typeface="Times New Roman" pitchFamily="18" charset="0"/>
                </a:rPr>
                <a:t>R</a:t>
              </a:r>
              <a:r>
                <a:rPr lang="nb-NO" sz="2000" i="1" baseline="-25000" dirty="0" err="1" smtClean="0">
                  <a:solidFill>
                    <a:schemeClr val="tx1"/>
                  </a:solidFill>
                  <a:latin typeface="Times New Roman" pitchFamily="18" charset="0"/>
                  <a:cs typeface="Times New Roman" pitchFamily="18" charset="0"/>
                </a:rPr>
                <a:t>sens</a:t>
              </a:r>
              <a:r>
                <a:rPr lang="nb-NO" sz="2000" i="1" dirty="0" smtClean="0">
                  <a:solidFill>
                    <a:schemeClr val="tx1"/>
                  </a:solidFill>
                  <a:latin typeface="Times New Roman" pitchFamily="18" charset="0"/>
                  <a:cs typeface="Times New Roman" pitchFamily="18" charset="0"/>
                </a:rPr>
                <a:t> </a:t>
              </a:r>
              <a:endParaRPr lang="nb-NO" sz="2000" i="1" baseline="-25000" dirty="0">
                <a:solidFill>
                  <a:schemeClr val="tx1"/>
                </a:solidFill>
                <a:latin typeface="Times New Roman" pitchFamily="18" charset="0"/>
                <a:cs typeface="Times New Roman" pitchFamily="18" charset="0"/>
              </a:endParaRPr>
            </a:p>
          </p:txBody>
        </p:sp>
        <p:sp>
          <p:nvSpPr>
            <p:cNvPr id="12313" name="TekstSylinder 40"/>
            <p:cNvSpPr txBox="1">
              <a:spLocks noChangeArrowheads="1"/>
            </p:cNvSpPr>
            <p:nvPr/>
          </p:nvSpPr>
          <p:spPr bwMode="auto">
            <a:xfrm>
              <a:off x="5997039" y="3562599"/>
              <a:ext cx="1449539" cy="400568"/>
            </a:xfrm>
            <a:prstGeom prst="rect">
              <a:avLst/>
            </a:prstGeom>
            <a:noFill/>
            <a:ln w="9525">
              <a:noFill/>
              <a:miter lim="800000"/>
              <a:headEnd/>
              <a:tailEnd/>
            </a:ln>
          </p:spPr>
          <p:txBody>
            <a:bodyPr wrap="none">
              <a:spAutoFit/>
            </a:bodyPr>
            <a:lstStyle/>
            <a:p>
              <a:r>
                <a:rPr lang="nb-NO" sz="2000" i="1" dirty="0">
                  <a:solidFill>
                    <a:schemeClr val="tx1"/>
                  </a:solidFill>
                  <a:latin typeface="Times New Roman" pitchFamily="18" charset="0"/>
                  <a:cs typeface="Times New Roman" pitchFamily="18" charset="0"/>
                </a:rPr>
                <a:t>(</a:t>
              </a:r>
              <a:r>
                <a:rPr lang="nb-NO" sz="2000" i="1" dirty="0" err="1" smtClean="0">
                  <a:solidFill>
                    <a:schemeClr val="tx1"/>
                  </a:solidFill>
                  <a:latin typeface="Times New Roman" pitchFamily="18" charset="0"/>
                  <a:cs typeface="Times New Roman" pitchFamily="18" charset="0"/>
                </a:rPr>
                <a:t>R</a:t>
              </a:r>
              <a:r>
                <a:rPr lang="nb-NO" sz="2000" i="1" baseline="-25000" dirty="0" err="1" smtClean="0">
                  <a:solidFill>
                    <a:schemeClr val="tx1"/>
                  </a:solidFill>
                  <a:latin typeface="Times New Roman" pitchFamily="18" charset="0"/>
                  <a:cs typeface="Times New Roman" pitchFamily="18" charset="0"/>
                </a:rPr>
                <a:t>fast</a:t>
              </a:r>
              <a:r>
                <a:rPr lang="nb-NO" sz="2000" i="1" dirty="0" smtClean="0">
                  <a:solidFill>
                    <a:schemeClr val="tx1"/>
                  </a:solidFill>
                  <a:latin typeface="Times New Roman" pitchFamily="18" charset="0"/>
                  <a:cs typeface="Times New Roman" pitchFamily="18" charset="0"/>
                </a:rPr>
                <a:t>+ </a:t>
              </a:r>
              <a:r>
                <a:rPr lang="nb-NO" sz="2000" i="1" dirty="0" err="1" smtClean="0">
                  <a:solidFill>
                    <a:schemeClr val="tx1"/>
                  </a:solidFill>
                  <a:latin typeface="Times New Roman" pitchFamily="18" charset="0"/>
                  <a:cs typeface="Times New Roman" pitchFamily="18" charset="0"/>
                </a:rPr>
                <a:t>R</a:t>
              </a:r>
              <a:r>
                <a:rPr lang="nb-NO" sz="2000" i="1" baseline="-25000" dirty="0" err="1" smtClean="0">
                  <a:solidFill>
                    <a:schemeClr val="tx1"/>
                  </a:solidFill>
                  <a:latin typeface="Times New Roman" pitchFamily="18" charset="0"/>
                  <a:cs typeface="Times New Roman" pitchFamily="18" charset="0"/>
                </a:rPr>
                <a:t>sens</a:t>
              </a:r>
              <a:r>
                <a:rPr lang="nb-NO" sz="2000" i="1" dirty="0" smtClean="0">
                  <a:solidFill>
                    <a:schemeClr val="tx1"/>
                  </a:solidFill>
                  <a:latin typeface="Times New Roman" pitchFamily="18" charset="0"/>
                  <a:cs typeface="Times New Roman" pitchFamily="18" charset="0"/>
                </a:rPr>
                <a:t>)</a:t>
              </a:r>
              <a:endParaRPr lang="nb-NO" sz="2000" dirty="0"/>
            </a:p>
          </p:txBody>
        </p:sp>
        <p:sp>
          <p:nvSpPr>
            <p:cNvPr id="12314" name="TekstSylinder 43"/>
            <p:cNvSpPr txBox="1">
              <a:spLocks noChangeArrowheads="1"/>
            </p:cNvSpPr>
            <p:nvPr/>
          </p:nvSpPr>
          <p:spPr bwMode="auto">
            <a:xfrm>
              <a:off x="7270048" y="3321409"/>
              <a:ext cx="662669" cy="400110"/>
            </a:xfrm>
            <a:prstGeom prst="rect">
              <a:avLst/>
            </a:prstGeom>
            <a:solidFill>
              <a:schemeClr val="bg1"/>
            </a:solidFill>
            <a:ln w="9525">
              <a:noFill/>
              <a:miter lim="800000"/>
              <a:headEnd/>
              <a:tailEnd/>
            </a:ln>
          </p:spPr>
          <p:txBody>
            <a:bodyPr>
              <a:spAutoFit/>
            </a:bodyPr>
            <a:lstStyle/>
            <a:p>
              <a:r>
                <a:rPr lang="nb-NO" sz="2000" i="1" dirty="0" smtClean="0">
                  <a:solidFill>
                    <a:schemeClr val="tx1"/>
                  </a:solidFill>
                  <a:latin typeface="Times New Roman" pitchFamily="18" charset="0"/>
                  <a:cs typeface="Times New Roman" pitchFamily="18" charset="0"/>
                </a:rPr>
                <a:t>U</a:t>
              </a:r>
              <a:r>
                <a:rPr lang="nb-NO" sz="2000" i="1" baseline="-25000" dirty="0" smtClean="0">
                  <a:solidFill>
                    <a:schemeClr val="tx1"/>
                  </a:solidFill>
                  <a:latin typeface="Times New Roman" pitchFamily="18" charset="0"/>
                  <a:cs typeface="Times New Roman" pitchFamily="18" charset="0"/>
                </a:rPr>
                <a:t>CC</a:t>
              </a:r>
              <a:r>
                <a:rPr lang="nb-NO" sz="2000" i="1" dirty="0" smtClean="0">
                  <a:solidFill>
                    <a:schemeClr val="tx1"/>
                  </a:solidFill>
                  <a:latin typeface="Times New Roman" pitchFamily="18" charset="0"/>
                  <a:cs typeface="Times New Roman" pitchFamily="18" charset="0"/>
                </a:rPr>
                <a:t> </a:t>
              </a:r>
              <a:endParaRPr lang="nb-NO" sz="2000" i="1" baseline="-25000" dirty="0">
                <a:solidFill>
                  <a:schemeClr val="tx1"/>
                </a:solidFill>
                <a:latin typeface="Times New Roman" pitchFamily="18" charset="0"/>
                <a:cs typeface="Times New Roman" pitchFamily="18" charset="0"/>
              </a:endParaRPr>
            </a:p>
          </p:txBody>
        </p:sp>
        <p:sp>
          <p:nvSpPr>
            <p:cNvPr id="12315" name="TekstSylinder 44"/>
            <p:cNvSpPr txBox="1">
              <a:spLocks noChangeArrowheads="1"/>
            </p:cNvSpPr>
            <p:nvPr/>
          </p:nvSpPr>
          <p:spPr bwMode="auto">
            <a:xfrm>
              <a:off x="5251239" y="3357035"/>
              <a:ext cx="900175" cy="400110"/>
            </a:xfrm>
            <a:prstGeom prst="rect">
              <a:avLst/>
            </a:prstGeom>
            <a:noFill/>
            <a:ln w="9525">
              <a:noFill/>
              <a:miter lim="800000"/>
              <a:headEnd/>
              <a:tailEnd/>
            </a:ln>
          </p:spPr>
          <p:txBody>
            <a:bodyPr>
              <a:spAutoFit/>
            </a:bodyPr>
            <a:lstStyle/>
            <a:p>
              <a:r>
                <a:rPr lang="nb-NO" sz="2000" i="1" dirty="0" err="1" smtClean="0">
                  <a:solidFill>
                    <a:schemeClr val="tx1"/>
                  </a:solidFill>
                  <a:latin typeface="Times New Roman" pitchFamily="18" charset="0"/>
                  <a:cs typeface="Times New Roman" pitchFamily="18" charset="0"/>
                </a:rPr>
                <a:t>U</a:t>
              </a:r>
              <a:r>
                <a:rPr lang="nb-NO" sz="2000" i="1" baseline="-25000" dirty="0" err="1" smtClean="0">
                  <a:solidFill>
                    <a:schemeClr val="tx1"/>
                  </a:solidFill>
                  <a:latin typeface="Times New Roman" pitchFamily="18" charset="0"/>
                  <a:cs typeface="Times New Roman" pitchFamily="18" charset="0"/>
                </a:rPr>
                <a:t>out</a:t>
              </a:r>
              <a:r>
                <a:rPr lang="nb-NO" sz="2000" i="1" baseline="-25000" dirty="0" smtClean="0">
                  <a:solidFill>
                    <a:schemeClr val="tx1"/>
                  </a:solidFill>
                  <a:latin typeface="Times New Roman" pitchFamily="18" charset="0"/>
                  <a:cs typeface="Times New Roman" pitchFamily="18" charset="0"/>
                </a:rPr>
                <a:t> </a:t>
              </a:r>
              <a:r>
                <a:rPr lang="nb-NO" sz="2000" i="1" dirty="0">
                  <a:solidFill>
                    <a:schemeClr val="tx1"/>
                  </a:solidFill>
                  <a:latin typeface="Times New Roman" pitchFamily="18" charset="0"/>
                  <a:cs typeface="Times New Roman" pitchFamily="18" charset="0"/>
                </a:rPr>
                <a:t>= </a:t>
              </a:r>
              <a:endParaRPr lang="nb-NO" sz="2000" i="1" baseline="-25000" dirty="0">
                <a:solidFill>
                  <a:schemeClr val="tx1"/>
                </a:solidFill>
                <a:latin typeface="Times New Roman" pitchFamily="18" charset="0"/>
                <a:cs typeface="Times New Roman" pitchFamily="18" charset="0"/>
              </a:endParaRPr>
            </a:p>
          </p:txBody>
        </p:sp>
      </p:grpSp>
      <p:sp>
        <p:nvSpPr>
          <p:cNvPr id="49" name="TekstSylinder 48"/>
          <p:cNvSpPr txBox="1">
            <a:spLocks noChangeArrowheads="1"/>
          </p:cNvSpPr>
          <p:nvPr/>
        </p:nvSpPr>
        <p:spPr bwMode="auto">
          <a:xfrm>
            <a:off x="4637088" y="2046288"/>
            <a:ext cx="1201737" cy="400050"/>
          </a:xfrm>
          <a:prstGeom prst="rect">
            <a:avLst/>
          </a:prstGeom>
          <a:solidFill>
            <a:schemeClr val="bg1"/>
          </a:solidFill>
          <a:ln w="9525">
            <a:noFill/>
            <a:miter lim="800000"/>
            <a:headEnd/>
            <a:tailEnd/>
          </a:ln>
        </p:spPr>
        <p:txBody>
          <a:bodyPr>
            <a:spAutoFit/>
          </a:bodyPr>
          <a:lstStyle/>
          <a:p>
            <a:r>
              <a:rPr lang="nb-NO" sz="2000" i="1">
                <a:solidFill>
                  <a:schemeClr val="tx1"/>
                </a:solidFill>
                <a:latin typeface="Times New Roman" pitchFamily="18" charset="0"/>
                <a:cs typeface="Times New Roman" pitchFamily="18" charset="0"/>
              </a:rPr>
              <a:t>U =R • I</a:t>
            </a:r>
            <a:endParaRPr lang="nb-NO" sz="2000" i="1" baseline="-25000">
              <a:solidFill>
                <a:schemeClr val="tx1"/>
              </a:solidFill>
              <a:latin typeface="Times New Roman" pitchFamily="18" charset="0"/>
              <a:cs typeface="Times New Roman" pitchFamily="18" charset="0"/>
            </a:endParaRPr>
          </a:p>
        </p:txBody>
      </p:sp>
      <p:sp>
        <p:nvSpPr>
          <p:cNvPr id="50" name="TekstSylinder 49"/>
          <p:cNvSpPr txBox="1">
            <a:spLocks noChangeArrowheads="1"/>
          </p:cNvSpPr>
          <p:nvPr/>
        </p:nvSpPr>
        <p:spPr bwMode="auto">
          <a:xfrm>
            <a:off x="6200775" y="2046288"/>
            <a:ext cx="1203325" cy="400050"/>
          </a:xfrm>
          <a:prstGeom prst="rect">
            <a:avLst/>
          </a:prstGeom>
          <a:solidFill>
            <a:schemeClr val="bg1"/>
          </a:solidFill>
          <a:ln w="9525">
            <a:noFill/>
            <a:miter lim="800000"/>
            <a:headEnd/>
            <a:tailEnd/>
          </a:ln>
        </p:spPr>
        <p:txBody>
          <a:bodyPr>
            <a:spAutoFit/>
          </a:bodyPr>
          <a:lstStyle/>
          <a:p>
            <a:r>
              <a:rPr lang="nb-NO" sz="2000" i="1">
                <a:solidFill>
                  <a:schemeClr val="tx1"/>
                </a:solidFill>
                <a:latin typeface="Times New Roman" pitchFamily="18" charset="0"/>
                <a:cs typeface="Times New Roman" pitchFamily="18" charset="0"/>
              </a:rPr>
              <a:t>I =U / R</a:t>
            </a:r>
            <a:endParaRPr lang="nb-NO" sz="2000" i="1" baseline="-25000">
              <a:solidFill>
                <a:schemeClr val="tx1"/>
              </a:solidFill>
              <a:latin typeface="Times New Roman" pitchFamily="18" charset="0"/>
              <a:cs typeface="Times New Roman" pitchFamily="18" charset="0"/>
            </a:endParaRPr>
          </a:p>
        </p:txBody>
      </p:sp>
      <p:sp>
        <p:nvSpPr>
          <p:cNvPr id="51" name="TekstSylinder 50"/>
          <p:cNvSpPr txBox="1">
            <a:spLocks noChangeArrowheads="1"/>
          </p:cNvSpPr>
          <p:nvPr/>
        </p:nvSpPr>
        <p:spPr bwMode="auto">
          <a:xfrm>
            <a:off x="5772150" y="2035175"/>
            <a:ext cx="474663" cy="400050"/>
          </a:xfrm>
          <a:prstGeom prst="rect">
            <a:avLst/>
          </a:prstGeom>
          <a:solidFill>
            <a:schemeClr val="bg1"/>
          </a:solidFill>
          <a:ln w="9525">
            <a:noFill/>
            <a:miter lim="800000"/>
            <a:headEnd/>
            <a:tailEnd/>
          </a:ln>
        </p:spPr>
        <p:txBody>
          <a:bodyPr>
            <a:spAutoFit/>
          </a:bodyPr>
          <a:lstStyle/>
          <a:p>
            <a:r>
              <a:rPr lang="nb-NO" sz="2000" i="1">
                <a:solidFill>
                  <a:schemeClr val="tx1"/>
                </a:solidFill>
                <a:latin typeface="Times New Roman" pitchFamily="18" charset="0"/>
                <a:cs typeface="Times New Roman" pitchFamily="18" charset="0"/>
              </a:rPr>
              <a:t>→</a:t>
            </a:r>
            <a:endParaRPr lang="nb-NO" sz="2000" i="1" baseline="-25000">
              <a:solidFill>
                <a:schemeClr val="tx1"/>
              </a:solidFill>
              <a:latin typeface="Times New Roman" pitchFamily="18" charset="0"/>
              <a:cs typeface="Times New Roman" pitchFamily="18" charset="0"/>
            </a:endParaRPr>
          </a:p>
        </p:txBody>
      </p:sp>
      <p:sp>
        <p:nvSpPr>
          <p:cNvPr id="52" name="TekstSylinder 51"/>
          <p:cNvSpPr txBox="1">
            <a:spLocks noChangeArrowheads="1"/>
          </p:cNvSpPr>
          <p:nvPr/>
        </p:nvSpPr>
        <p:spPr bwMode="auto">
          <a:xfrm>
            <a:off x="6862663" y="2608263"/>
            <a:ext cx="1722537" cy="400110"/>
          </a:xfrm>
          <a:prstGeom prst="rect">
            <a:avLst/>
          </a:prstGeom>
          <a:solidFill>
            <a:schemeClr val="bg1"/>
          </a:solidFill>
          <a:ln w="9525">
            <a:noFill/>
            <a:miter lim="800000"/>
            <a:headEnd/>
            <a:tailEnd/>
          </a:ln>
        </p:spPr>
        <p:txBody>
          <a:bodyPr wrap="square">
            <a:spAutoFit/>
          </a:bodyPr>
          <a:lstStyle/>
          <a:p>
            <a:r>
              <a:rPr lang="nb-NO" sz="2000" i="1" dirty="0">
                <a:solidFill>
                  <a:schemeClr val="tx1"/>
                </a:solidFill>
                <a:latin typeface="Times New Roman" pitchFamily="18" charset="0"/>
                <a:cs typeface="Times New Roman" pitchFamily="18" charset="0"/>
              </a:rPr>
              <a:t>= </a:t>
            </a:r>
            <a:r>
              <a:rPr lang="nb-NO" sz="2000" i="1" dirty="0" err="1" smtClean="0">
                <a:solidFill>
                  <a:schemeClr val="tx1"/>
                </a:solidFill>
                <a:latin typeface="Times New Roman" pitchFamily="18" charset="0"/>
                <a:cs typeface="Times New Roman" pitchFamily="18" charset="0"/>
              </a:rPr>
              <a:t>U</a:t>
            </a:r>
            <a:r>
              <a:rPr lang="nb-NO" sz="2000" i="1" baseline="-25000" dirty="0" err="1" smtClean="0">
                <a:solidFill>
                  <a:schemeClr val="tx1"/>
                </a:solidFill>
                <a:latin typeface="Times New Roman" pitchFamily="18" charset="0"/>
                <a:cs typeface="Times New Roman" pitchFamily="18" charset="0"/>
              </a:rPr>
              <a:t>out</a:t>
            </a:r>
            <a:r>
              <a:rPr lang="nb-NO" sz="2000" i="1" baseline="-25000" dirty="0" smtClean="0">
                <a:solidFill>
                  <a:schemeClr val="tx1"/>
                </a:solidFill>
                <a:latin typeface="Times New Roman" pitchFamily="18" charset="0"/>
                <a:cs typeface="Times New Roman" pitchFamily="18" charset="0"/>
              </a:rPr>
              <a:t> </a:t>
            </a:r>
            <a:r>
              <a:rPr lang="nb-NO" sz="2000" i="1" dirty="0">
                <a:solidFill>
                  <a:schemeClr val="tx1"/>
                </a:solidFill>
                <a:latin typeface="Times New Roman" pitchFamily="18" charset="0"/>
                <a:cs typeface="Times New Roman" pitchFamily="18" charset="0"/>
              </a:rPr>
              <a:t>/ </a:t>
            </a:r>
            <a:r>
              <a:rPr lang="nb-NO" sz="2000" i="1" dirty="0" err="1" smtClean="0">
                <a:solidFill>
                  <a:schemeClr val="tx1"/>
                </a:solidFill>
                <a:latin typeface="Times New Roman" pitchFamily="18" charset="0"/>
                <a:cs typeface="Times New Roman" pitchFamily="18" charset="0"/>
              </a:rPr>
              <a:t>R</a:t>
            </a:r>
            <a:r>
              <a:rPr lang="nb-NO" sz="2000" i="1" baseline="-25000" dirty="0" err="1" smtClean="0">
                <a:solidFill>
                  <a:schemeClr val="tx1"/>
                </a:solidFill>
                <a:latin typeface="Times New Roman" pitchFamily="18" charset="0"/>
                <a:cs typeface="Times New Roman" pitchFamily="18" charset="0"/>
              </a:rPr>
              <a:t>sens</a:t>
            </a:r>
            <a:r>
              <a:rPr lang="nb-NO" sz="2000" i="1" dirty="0" smtClean="0">
                <a:solidFill>
                  <a:schemeClr val="tx1"/>
                </a:solidFill>
                <a:latin typeface="Times New Roman" pitchFamily="18" charset="0"/>
                <a:cs typeface="Times New Roman" pitchFamily="18" charset="0"/>
              </a:rPr>
              <a:t> </a:t>
            </a:r>
            <a:endParaRPr lang="nb-NO" sz="2000" i="1" baseline="-25000" dirty="0">
              <a:solidFill>
                <a:schemeClr val="tx1"/>
              </a:solidFill>
              <a:latin typeface="Times New Roman" pitchFamily="18" charset="0"/>
              <a:cs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2000"/>
                                        <p:tgtEl>
                                          <p:spTgt spid="4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0"/>
                                        </p:tgtEl>
                                        <p:attrNameLst>
                                          <p:attrName>style.visibility</p:attrName>
                                        </p:attrNameLst>
                                      </p:cBhvr>
                                      <p:to>
                                        <p:strVal val="visible"/>
                                      </p:to>
                                    </p:set>
                                    <p:animEffect transition="in" filter="fade">
                                      <p:cBhvr>
                                        <p:cTn id="10" dur="2000"/>
                                        <p:tgtEl>
                                          <p:spTgt spid="5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1"/>
                                        </p:tgtEl>
                                        <p:attrNameLst>
                                          <p:attrName>style.visibility</p:attrName>
                                        </p:attrNameLst>
                                      </p:cBhvr>
                                      <p:to>
                                        <p:strVal val="visible"/>
                                      </p:to>
                                    </p:set>
                                    <p:animEffect transition="in" filter="fade">
                                      <p:cBhvr>
                                        <p:cTn id="13" dur="2000"/>
                                        <p:tgtEl>
                                          <p:spTgt spid="5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2000"/>
                                        <p:tgtEl>
                                          <p:spTgt spid="4"/>
                                        </p:tgtEl>
                                      </p:cBhvr>
                                    </p:animEffect>
                                  </p:childTnLst>
                                </p:cTn>
                              </p:par>
                            </p:childTnLst>
                          </p:cTn>
                        </p:par>
                        <p:par>
                          <p:cTn id="19" fill="hold">
                            <p:stCondLst>
                              <p:cond delay="2000"/>
                            </p:stCondLst>
                            <p:childTnLst>
                              <p:par>
                                <p:cTn id="20" presetID="10" presetClass="entr" presetSubtype="0" fill="hold" grpId="0" nodeType="after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2000"/>
                                        <p:tgtEl>
                                          <p:spTgt spid="2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2"/>
                                        </p:tgtEl>
                                        <p:attrNameLst>
                                          <p:attrName>style.visibility</p:attrName>
                                        </p:attrNameLst>
                                      </p:cBhvr>
                                      <p:to>
                                        <p:strVal val="visible"/>
                                      </p:to>
                                    </p:set>
                                    <p:animEffect transition="in" filter="fade">
                                      <p:cBhvr>
                                        <p:cTn id="27" dur="2000"/>
                                        <p:tgtEl>
                                          <p:spTgt spid="5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49" grpId="0" animBg="1"/>
      <p:bldP spid="50" grpId="0" animBg="1"/>
      <p:bldP spid="51" grpId="0" animBg="1"/>
      <p:bldP spid="52"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486075" y="1973497"/>
            <a:ext cx="8229600" cy="1143000"/>
          </a:xfrm>
        </p:spPr>
        <p:txBody>
          <a:bodyPr>
            <a:normAutofit fontScale="90000"/>
          </a:bodyPr>
          <a:lstStyle/>
          <a:p>
            <a:pPr algn="ctr"/>
            <a:r>
              <a:rPr lang="nb-NO" dirty="0" smtClean="0"/>
              <a:t>Temperatursensor</a:t>
            </a:r>
            <a:r>
              <a:rPr lang="nb-NO" dirty="0" smtClean="0"/>
              <a:t/>
            </a:r>
            <a:br>
              <a:rPr lang="nb-NO" dirty="0" smtClean="0"/>
            </a:br>
            <a:r>
              <a:rPr lang="nb-NO" dirty="0" smtClean="0"/>
              <a:t>NTC (RH-16)</a:t>
            </a:r>
            <a:endParaRPr lang="nb-NO" dirty="0"/>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674" name="Tittel 1"/>
          <p:cNvSpPr>
            <a:spLocks noGrp="1"/>
          </p:cNvSpPr>
          <p:nvPr>
            <p:ph type="title"/>
          </p:nvPr>
        </p:nvSpPr>
        <p:spPr>
          <a:xfrm>
            <a:off x="1079500" y="287338"/>
            <a:ext cx="7767638" cy="1214437"/>
          </a:xfrm>
        </p:spPr>
        <p:txBody>
          <a:bodyPr/>
          <a:lstStyle/>
          <a:p>
            <a:pPr algn="ctr">
              <a:lnSpc>
                <a:spcPct val="100000"/>
              </a:lnSpc>
            </a:pPr>
            <a:r>
              <a:rPr lang="nb-NO" smtClean="0"/>
              <a:t>Termistorer</a:t>
            </a:r>
            <a:br>
              <a:rPr lang="nb-NO" smtClean="0"/>
            </a:br>
            <a:r>
              <a:rPr lang="nb-NO" sz="2400" smtClean="0"/>
              <a:t>Temperaturfølsom motstand </a:t>
            </a:r>
          </a:p>
        </p:txBody>
      </p:sp>
      <p:sp>
        <p:nvSpPr>
          <p:cNvPr id="3" name="Plassholder for innhold 2"/>
          <p:cNvSpPr>
            <a:spLocks noGrp="1"/>
          </p:cNvSpPr>
          <p:nvPr>
            <p:ph idx="1"/>
          </p:nvPr>
        </p:nvSpPr>
        <p:spPr>
          <a:xfrm>
            <a:off x="1079500" y="1612900"/>
            <a:ext cx="6376988" cy="919163"/>
          </a:xfrm>
        </p:spPr>
        <p:txBody>
          <a:bodyPr>
            <a:normAutofit fontScale="85000" lnSpcReduction="10000"/>
          </a:bodyPr>
          <a:lstStyle/>
          <a:p>
            <a:pPr>
              <a:lnSpc>
                <a:spcPct val="100000"/>
              </a:lnSpc>
            </a:pPr>
            <a:r>
              <a:rPr lang="nb-NO" smtClean="0"/>
              <a:t>NTC-motstand (</a:t>
            </a:r>
            <a:r>
              <a:rPr lang="en-US" smtClean="0"/>
              <a:t>Negative Temperature Coefficient</a:t>
            </a:r>
            <a:r>
              <a:rPr lang="nb-NO" smtClean="0"/>
              <a:t>)</a:t>
            </a:r>
          </a:p>
          <a:p>
            <a:pPr>
              <a:lnSpc>
                <a:spcPct val="100000"/>
              </a:lnSpc>
            </a:pPr>
            <a:r>
              <a:rPr lang="nb-NO" smtClean="0"/>
              <a:t>PTC-motstand (</a:t>
            </a:r>
            <a:r>
              <a:rPr lang="en-US" smtClean="0"/>
              <a:t>Positive Temperature Coefficient</a:t>
            </a:r>
            <a:r>
              <a:rPr lang="nb-NO" smtClean="0"/>
              <a:t>)</a:t>
            </a:r>
          </a:p>
        </p:txBody>
      </p:sp>
      <p:pic>
        <p:nvPicPr>
          <p:cNvPr id="60418" name="Picture 2"/>
          <p:cNvPicPr>
            <a:picLocks noChangeAspect="1" noChangeArrowheads="1"/>
          </p:cNvPicPr>
          <p:nvPr/>
        </p:nvPicPr>
        <p:blipFill>
          <a:blip r:embed="rId3"/>
          <a:srcRect/>
          <a:stretch>
            <a:fillRect/>
          </a:stretch>
        </p:blipFill>
        <p:spPr bwMode="auto">
          <a:xfrm>
            <a:off x="1508125" y="2646363"/>
            <a:ext cx="2062163" cy="490537"/>
          </a:xfrm>
          <a:prstGeom prst="rect">
            <a:avLst/>
          </a:prstGeom>
          <a:noFill/>
          <a:ln w="9525">
            <a:noFill/>
            <a:miter lim="800000"/>
            <a:headEnd/>
            <a:tailEnd/>
          </a:ln>
        </p:spPr>
      </p:pic>
      <p:pic>
        <p:nvPicPr>
          <p:cNvPr id="60420" name="Picture 4"/>
          <p:cNvPicPr>
            <a:picLocks noChangeAspect="1" noChangeArrowheads="1"/>
          </p:cNvPicPr>
          <p:nvPr/>
        </p:nvPicPr>
        <p:blipFill>
          <a:blip r:embed="rId4"/>
          <a:srcRect/>
          <a:stretch>
            <a:fillRect/>
          </a:stretch>
        </p:blipFill>
        <p:spPr bwMode="auto">
          <a:xfrm>
            <a:off x="928688" y="3633788"/>
            <a:ext cx="1501775" cy="609600"/>
          </a:xfrm>
          <a:prstGeom prst="rect">
            <a:avLst/>
          </a:prstGeom>
          <a:noFill/>
          <a:ln w="9525">
            <a:noFill/>
            <a:miter lim="800000"/>
            <a:headEnd/>
            <a:tailEnd/>
          </a:ln>
        </p:spPr>
      </p:pic>
      <p:pic>
        <p:nvPicPr>
          <p:cNvPr id="60421" name="Picture 5"/>
          <p:cNvPicPr>
            <a:picLocks noChangeAspect="1" noChangeArrowheads="1"/>
          </p:cNvPicPr>
          <p:nvPr/>
        </p:nvPicPr>
        <p:blipFill>
          <a:blip r:embed="rId5"/>
          <a:srcRect/>
          <a:stretch>
            <a:fillRect/>
          </a:stretch>
        </p:blipFill>
        <p:spPr bwMode="auto">
          <a:xfrm>
            <a:off x="2544763" y="3624263"/>
            <a:ext cx="1539875" cy="731837"/>
          </a:xfrm>
          <a:prstGeom prst="rect">
            <a:avLst/>
          </a:prstGeom>
          <a:noFill/>
          <a:ln w="9525">
            <a:noFill/>
            <a:miter lim="800000"/>
            <a:headEnd/>
            <a:tailEnd/>
          </a:ln>
        </p:spPr>
      </p:pic>
      <p:pic>
        <p:nvPicPr>
          <p:cNvPr id="60422" name="Picture 6"/>
          <p:cNvPicPr>
            <a:picLocks noChangeAspect="1" noChangeArrowheads="1"/>
          </p:cNvPicPr>
          <p:nvPr/>
        </p:nvPicPr>
        <p:blipFill>
          <a:blip r:embed="rId6"/>
          <a:srcRect/>
          <a:stretch>
            <a:fillRect/>
          </a:stretch>
        </p:blipFill>
        <p:spPr bwMode="auto">
          <a:xfrm>
            <a:off x="919163" y="4541838"/>
            <a:ext cx="3338512" cy="1101725"/>
          </a:xfrm>
          <a:prstGeom prst="rect">
            <a:avLst/>
          </a:prstGeom>
          <a:noFill/>
          <a:ln w="9525">
            <a:noFill/>
            <a:miter lim="800000"/>
            <a:headEnd/>
            <a:tailEnd/>
          </a:ln>
        </p:spPr>
      </p:pic>
      <p:sp>
        <p:nvSpPr>
          <p:cNvPr id="45065" name="TekstSylinder 9"/>
          <p:cNvSpPr txBox="1">
            <a:spLocks noChangeArrowheads="1"/>
          </p:cNvSpPr>
          <p:nvPr/>
        </p:nvSpPr>
        <p:spPr bwMode="auto">
          <a:xfrm>
            <a:off x="5143500" y="3438525"/>
            <a:ext cx="3876675" cy="2170113"/>
          </a:xfrm>
          <a:prstGeom prst="rect">
            <a:avLst/>
          </a:prstGeom>
          <a:noFill/>
          <a:ln w="9525">
            <a:noFill/>
            <a:miter lim="800000"/>
            <a:headEnd/>
            <a:tailEnd/>
          </a:ln>
        </p:spPr>
        <p:txBody>
          <a:bodyPr>
            <a:spAutoFit/>
          </a:bodyPr>
          <a:lstStyle/>
          <a:p>
            <a:pPr defTabSz="358775">
              <a:lnSpc>
                <a:spcPct val="150000"/>
              </a:lnSpc>
            </a:pPr>
            <a:r>
              <a:rPr lang="nb-NO" sz="1800">
                <a:solidFill>
                  <a:schemeClr val="tx1"/>
                </a:solidFill>
              </a:rPr>
              <a:t>R = Resistans ved T</a:t>
            </a:r>
          </a:p>
          <a:p>
            <a:pPr defTabSz="358775">
              <a:lnSpc>
                <a:spcPct val="150000"/>
              </a:lnSpc>
            </a:pPr>
            <a:r>
              <a:rPr lang="nb-NO" sz="1800">
                <a:solidFill>
                  <a:schemeClr val="tx1"/>
                </a:solidFill>
              </a:rPr>
              <a:t>R</a:t>
            </a:r>
            <a:r>
              <a:rPr lang="nb-NO" sz="1800" baseline="-25000">
                <a:solidFill>
                  <a:schemeClr val="tx1"/>
                </a:solidFill>
              </a:rPr>
              <a:t>r</a:t>
            </a:r>
            <a:r>
              <a:rPr lang="nb-NO" sz="1800">
                <a:solidFill>
                  <a:schemeClr val="tx1"/>
                </a:solidFill>
              </a:rPr>
              <a:t> = Referanseresistans ved T</a:t>
            </a:r>
            <a:r>
              <a:rPr lang="nb-NO" sz="1800" baseline="-25000">
                <a:solidFill>
                  <a:schemeClr val="tx1"/>
                </a:solidFill>
              </a:rPr>
              <a:t>r</a:t>
            </a:r>
          </a:p>
          <a:p>
            <a:pPr defTabSz="358775">
              <a:lnSpc>
                <a:spcPct val="150000"/>
              </a:lnSpc>
            </a:pPr>
            <a:r>
              <a:rPr lang="nb-NO" sz="1800">
                <a:solidFill>
                  <a:schemeClr val="tx1"/>
                </a:solidFill>
              </a:rPr>
              <a:t>T = Aktuell temperatur</a:t>
            </a:r>
          </a:p>
          <a:p>
            <a:pPr defTabSz="358775">
              <a:lnSpc>
                <a:spcPct val="150000"/>
              </a:lnSpc>
            </a:pPr>
            <a:r>
              <a:rPr lang="nb-NO" sz="1800">
                <a:solidFill>
                  <a:schemeClr val="tx1"/>
                </a:solidFill>
              </a:rPr>
              <a:t>T</a:t>
            </a:r>
            <a:r>
              <a:rPr lang="nb-NO" sz="1800" baseline="-25000">
                <a:solidFill>
                  <a:schemeClr val="tx1"/>
                </a:solidFill>
              </a:rPr>
              <a:t>r</a:t>
            </a:r>
            <a:r>
              <a:rPr lang="nb-NO" sz="1800">
                <a:solidFill>
                  <a:schemeClr val="tx1"/>
                </a:solidFill>
              </a:rPr>
              <a:t> = Referansetemperatur</a:t>
            </a:r>
          </a:p>
          <a:p>
            <a:pPr defTabSz="358775">
              <a:lnSpc>
                <a:spcPct val="150000"/>
              </a:lnSpc>
            </a:pPr>
            <a:r>
              <a:rPr lang="nb-NO" sz="1800">
                <a:solidFill>
                  <a:schemeClr val="tx1"/>
                </a:solidFill>
              </a:rPr>
              <a:t>B</a:t>
            </a:r>
            <a:r>
              <a:rPr lang="nb-NO" sz="1800" baseline="-25000">
                <a:solidFill>
                  <a:schemeClr val="tx1"/>
                </a:solidFill>
              </a:rPr>
              <a:t>25/85</a:t>
            </a:r>
            <a:r>
              <a:rPr lang="nb-NO" sz="1800">
                <a:solidFill>
                  <a:schemeClr val="tx1"/>
                </a:solidFill>
              </a:rPr>
              <a:t> = B-verdi, konstant 25</a:t>
            </a:r>
            <a:r>
              <a:rPr lang="nb-NO" sz="1800" baseline="30000">
                <a:solidFill>
                  <a:schemeClr val="tx1"/>
                </a:solidFill>
              </a:rPr>
              <a:t>o </a:t>
            </a:r>
            <a:r>
              <a:rPr lang="nb-NO" sz="1800">
                <a:solidFill>
                  <a:schemeClr val="tx1"/>
                </a:solidFill>
              </a:rPr>
              <a:t>- 85</a:t>
            </a:r>
            <a:r>
              <a:rPr lang="nb-NO" sz="1800" baseline="30000">
                <a:solidFill>
                  <a:schemeClr val="tx1"/>
                </a:solidFill>
              </a:rPr>
              <a:t>o </a:t>
            </a:r>
            <a:r>
              <a:rPr lang="nb-NO" sz="1800">
                <a:solidFill>
                  <a:schemeClr val="tx1"/>
                </a:solidFill>
              </a:rPr>
              <a:t>C </a:t>
            </a:r>
          </a:p>
        </p:txBody>
      </p:sp>
      <p:sp>
        <p:nvSpPr>
          <p:cNvPr id="10" name="TekstSylinder 9"/>
          <p:cNvSpPr txBox="1">
            <a:spLocks noChangeArrowheads="1"/>
          </p:cNvSpPr>
          <p:nvPr/>
        </p:nvSpPr>
        <p:spPr bwMode="auto">
          <a:xfrm>
            <a:off x="3760788" y="2760663"/>
            <a:ext cx="1954212" cy="292100"/>
          </a:xfrm>
          <a:prstGeom prst="rect">
            <a:avLst/>
          </a:prstGeom>
          <a:noFill/>
          <a:ln w="9525">
            <a:noFill/>
            <a:miter lim="800000"/>
            <a:headEnd/>
            <a:tailEnd/>
          </a:ln>
        </p:spPr>
        <p:txBody>
          <a:bodyPr wrap="none">
            <a:spAutoFit/>
          </a:bodyPr>
          <a:lstStyle/>
          <a:p>
            <a:r>
              <a:rPr lang="nb-NO" sz="1600">
                <a:solidFill>
                  <a:schemeClr val="tx1"/>
                </a:solidFill>
              </a:rPr>
              <a:t>(for NTC-motstand)</a:t>
            </a:r>
          </a:p>
        </p:txBody>
      </p:sp>
      <p:pic>
        <p:nvPicPr>
          <p:cNvPr id="25613" name="Picture 13" descr="https://www1.elfa.se/data1/wwwroot/assets/thumbnail/6027916-01.jpg"/>
          <p:cNvPicPr>
            <a:picLocks noChangeAspect="1" noChangeArrowheads="1"/>
          </p:cNvPicPr>
          <p:nvPr/>
        </p:nvPicPr>
        <p:blipFill>
          <a:blip r:embed="rId7"/>
          <a:srcRect/>
          <a:stretch>
            <a:fillRect/>
          </a:stretch>
        </p:blipFill>
        <p:spPr bwMode="auto">
          <a:xfrm rot="7044312">
            <a:off x="6524625" y="1589088"/>
            <a:ext cx="2535238" cy="442912"/>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
                                            <p:txEl>
                                              <p:pRg st="1" end="1"/>
                                            </p:txEl>
                                          </p:spTgt>
                                        </p:tgtEl>
                                        <p:attrNameLst>
                                          <p:attrName>style.visibility</p:attrName>
                                        </p:attrNameLst>
                                      </p:cBhvr>
                                      <p:to>
                                        <p:strVal val="visible"/>
                                      </p:to>
                                    </p:se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25613"/>
                                        </p:tgtEl>
                                        <p:attrNameLst>
                                          <p:attrName>style.visibility</p:attrName>
                                        </p:attrNameLst>
                                      </p:cBhvr>
                                      <p:to>
                                        <p:strVal val="visible"/>
                                      </p:to>
                                    </p:set>
                                    <p:animEffect transition="in" filter="fade">
                                      <p:cBhvr>
                                        <p:cTn id="14" dur="2000"/>
                                        <p:tgtEl>
                                          <p:spTgt spid="25613"/>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499"/>
                                          </p:stCondLst>
                                        </p:cTn>
                                        <p:tgtEl>
                                          <p:spTgt spid="60418"/>
                                        </p:tgtEl>
                                        <p:attrNameLst>
                                          <p:attrName>style.visibility</p:attrName>
                                        </p:attrNameLst>
                                      </p:cBhvr>
                                      <p:to>
                                        <p:strVal val="visible"/>
                                      </p:to>
                                    </p:set>
                                  </p:childTnLst>
                                </p:cTn>
                              </p:par>
                            </p:childTnLst>
                          </p:cTn>
                        </p:par>
                        <p:par>
                          <p:cTn id="19" fill="hold">
                            <p:stCondLst>
                              <p:cond delay="500"/>
                            </p:stCondLst>
                            <p:childTnLst>
                              <p:par>
                                <p:cTn id="20" presetID="1" presetClass="entr" presetSubtype="0" fill="hold" grpId="0" nodeType="afterEffect">
                                  <p:stCondLst>
                                    <p:cond delay="0"/>
                                  </p:stCondLst>
                                  <p:childTnLst>
                                    <p:set>
                                      <p:cBhvr>
                                        <p:cTn id="21" dur="1" fill="hold">
                                          <p:stCondLst>
                                            <p:cond delay="499"/>
                                          </p:stCondLst>
                                        </p:cTn>
                                        <p:tgtEl>
                                          <p:spTgt spid="10"/>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499"/>
                                          </p:stCondLst>
                                        </p:cTn>
                                        <p:tgtEl>
                                          <p:spTgt spid="60420"/>
                                        </p:tgtEl>
                                        <p:attrNameLst>
                                          <p:attrName>style.visibility</p:attrName>
                                        </p:attrNameLst>
                                      </p:cBhvr>
                                      <p:to>
                                        <p:strVal val="visible"/>
                                      </p:to>
                                    </p:set>
                                  </p:childTnLst>
                                </p:cTn>
                              </p:par>
                            </p:childTnLst>
                          </p:cTn>
                        </p:par>
                        <p:par>
                          <p:cTn id="26" fill="hold">
                            <p:stCondLst>
                              <p:cond delay="500"/>
                            </p:stCondLst>
                            <p:childTnLst>
                              <p:par>
                                <p:cTn id="27" presetID="1" presetClass="entr" presetSubtype="0" fill="hold" nodeType="afterEffect">
                                  <p:stCondLst>
                                    <p:cond delay="0"/>
                                  </p:stCondLst>
                                  <p:childTnLst>
                                    <p:set>
                                      <p:cBhvr>
                                        <p:cTn id="28" dur="1" fill="hold">
                                          <p:stCondLst>
                                            <p:cond delay="499"/>
                                          </p:stCondLst>
                                        </p:cTn>
                                        <p:tgtEl>
                                          <p:spTgt spid="6042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499"/>
                                          </p:stCondLst>
                                        </p:cTn>
                                        <p:tgtEl>
                                          <p:spTgt spid="60422"/>
                                        </p:tgtEl>
                                        <p:attrNameLst>
                                          <p:attrName>style.visibility</p:attrName>
                                        </p:attrNameLst>
                                      </p:cBhvr>
                                      <p:to>
                                        <p:strVal val="visible"/>
                                      </p:to>
                                    </p:set>
                                  </p:childTnLst>
                                </p:cTn>
                              </p:par>
                            </p:childTnLst>
                          </p:cTn>
                        </p:par>
                        <p:par>
                          <p:cTn id="33" fill="hold">
                            <p:stCondLst>
                              <p:cond delay="500"/>
                            </p:stCondLst>
                            <p:childTnLst>
                              <p:par>
                                <p:cTn id="34" presetID="1" presetClass="entr" presetSubtype="0" fill="hold" grpId="0" nodeType="afterEffect">
                                  <p:stCondLst>
                                    <p:cond delay="0"/>
                                  </p:stCondLst>
                                  <p:childTnLst>
                                    <p:set>
                                      <p:cBhvr>
                                        <p:cTn id="35" dur="1" fill="hold">
                                          <p:stCondLst>
                                            <p:cond delay="499"/>
                                          </p:stCondLst>
                                        </p:cTn>
                                        <p:tgtEl>
                                          <p:spTgt spid="450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utoUpdateAnimBg="0"/>
      <p:bldP spid="45065" grpId="0" autoUpdateAnimBg="0"/>
      <p:bldP spid="10" grpId="0" autoUpdateAnimBg="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tel 1"/>
          <p:cNvSpPr>
            <a:spLocks noGrp="1"/>
          </p:cNvSpPr>
          <p:nvPr>
            <p:ph type="title"/>
          </p:nvPr>
        </p:nvSpPr>
        <p:spPr>
          <a:xfrm>
            <a:off x="1079500" y="352425"/>
            <a:ext cx="7767638" cy="809625"/>
          </a:xfrm>
        </p:spPr>
        <p:txBody>
          <a:bodyPr/>
          <a:lstStyle/>
          <a:p>
            <a:pPr algn="ctr"/>
            <a:r>
              <a:rPr lang="nb-NO" dirty="0" smtClean="0"/>
              <a:t>Termistorer (RH16)</a:t>
            </a:r>
          </a:p>
        </p:txBody>
      </p:sp>
      <p:pic>
        <p:nvPicPr>
          <p:cNvPr id="61444" name="Picture 4"/>
          <p:cNvPicPr>
            <a:picLocks noChangeAspect="1" noChangeArrowheads="1"/>
          </p:cNvPicPr>
          <p:nvPr/>
        </p:nvPicPr>
        <p:blipFill>
          <a:blip r:embed="rId2"/>
          <a:srcRect/>
          <a:stretch>
            <a:fillRect/>
          </a:stretch>
        </p:blipFill>
        <p:spPr bwMode="auto">
          <a:xfrm>
            <a:off x="1139825" y="3219450"/>
            <a:ext cx="2817813" cy="889000"/>
          </a:xfrm>
          <a:prstGeom prst="rect">
            <a:avLst/>
          </a:prstGeom>
          <a:noFill/>
          <a:ln w="9525">
            <a:noFill/>
            <a:miter lim="800000"/>
            <a:headEnd/>
            <a:tailEnd/>
          </a:ln>
        </p:spPr>
      </p:pic>
      <p:pic>
        <p:nvPicPr>
          <p:cNvPr id="61445" name="Picture 5"/>
          <p:cNvPicPr>
            <a:picLocks noChangeAspect="1" noChangeArrowheads="1"/>
          </p:cNvPicPr>
          <p:nvPr/>
        </p:nvPicPr>
        <p:blipFill>
          <a:blip r:embed="rId3"/>
          <a:srcRect/>
          <a:stretch>
            <a:fillRect/>
          </a:stretch>
        </p:blipFill>
        <p:spPr bwMode="auto">
          <a:xfrm>
            <a:off x="4613275" y="3311525"/>
            <a:ext cx="4144963" cy="2992438"/>
          </a:xfrm>
          <a:prstGeom prst="rect">
            <a:avLst/>
          </a:prstGeom>
          <a:noFill/>
          <a:ln w="9525">
            <a:noFill/>
            <a:miter lim="800000"/>
            <a:headEnd/>
            <a:tailEnd/>
          </a:ln>
        </p:spPr>
      </p:pic>
      <p:pic>
        <p:nvPicPr>
          <p:cNvPr id="61446" name="Picture 6"/>
          <p:cNvPicPr>
            <a:picLocks noChangeAspect="1" noChangeArrowheads="1"/>
          </p:cNvPicPr>
          <p:nvPr/>
        </p:nvPicPr>
        <p:blipFill>
          <a:blip r:embed="rId4"/>
          <a:srcRect/>
          <a:stretch>
            <a:fillRect/>
          </a:stretch>
        </p:blipFill>
        <p:spPr bwMode="auto">
          <a:xfrm>
            <a:off x="708025" y="1068388"/>
            <a:ext cx="8242300" cy="1854200"/>
          </a:xfrm>
          <a:prstGeom prst="rect">
            <a:avLst/>
          </a:prstGeom>
          <a:noFill/>
          <a:ln w="9525">
            <a:noFill/>
            <a:miter lim="800000"/>
            <a:headEnd/>
            <a:tailEnd/>
          </a:ln>
        </p:spPr>
      </p:pic>
      <p:grpSp>
        <p:nvGrpSpPr>
          <p:cNvPr id="2" name="Gruppe 18"/>
          <p:cNvGrpSpPr>
            <a:grpSpLocks/>
          </p:cNvGrpSpPr>
          <p:nvPr/>
        </p:nvGrpSpPr>
        <p:grpSpPr bwMode="auto">
          <a:xfrm>
            <a:off x="747713" y="4322763"/>
            <a:ext cx="4835525" cy="2208212"/>
            <a:chOff x="747713" y="4322763"/>
            <a:chExt cx="4834748" cy="2207453"/>
          </a:xfrm>
        </p:grpSpPr>
        <p:grpSp>
          <p:nvGrpSpPr>
            <p:cNvPr id="3" name="Gruppe 10"/>
            <p:cNvGrpSpPr>
              <a:grpSpLocks/>
            </p:cNvGrpSpPr>
            <p:nvPr/>
          </p:nvGrpSpPr>
          <p:grpSpPr bwMode="auto">
            <a:xfrm>
              <a:off x="747713" y="4322763"/>
              <a:ext cx="3633691" cy="2178050"/>
              <a:chOff x="843147" y="4322445"/>
              <a:chExt cx="3633850" cy="2178862"/>
            </a:xfrm>
          </p:grpSpPr>
          <p:pic>
            <p:nvPicPr>
              <p:cNvPr id="29709" name="Picture 6"/>
              <p:cNvPicPr>
                <a:picLocks noChangeAspect="1" noChangeArrowheads="1"/>
              </p:cNvPicPr>
              <p:nvPr/>
            </p:nvPicPr>
            <p:blipFill>
              <a:blip r:embed="rId5"/>
              <a:srcRect/>
              <a:stretch>
                <a:fillRect/>
              </a:stretch>
            </p:blipFill>
            <p:spPr bwMode="auto">
              <a:xfrm>
                <a:off x="843147" y="4322445"/>
                <a:ext cx="3633850" cy="2178862"/>
              </a:xfrm>
              <a:prstGeom prst="rect">
                <a:avLst/>
              </a:prstGeom>
              <a:noFill/>
              <a:ln w="9525">
                <a:noFill/>
                <a:miter lim="800000"/>
                <a:headEnd/>
                <a:tailEnd/>
              </a:ln>
            </p:spPr>
          </p:pic>
          <p:cxnSp>
            <p:nvCxnSpPr>
              <p:cNvPr id="29710" name="Rett linje 8"/>
              <p:cNvCxnSpPr>
                <a:cxnSpLocks noChangeShapeType="1"/>
              </p:cNvCxnSpPr>
              <p:nvPr/>
            </p:nvCxnSpPr>
            <p:spPr bwMode="auto">
              <a:xfrm rot="5400000">
                <a:off x="2084118" y="5349833"/>
                <a:ext cx="1603169" cy="0"/>
              </a:xfrm>
              <a:prstGeom prst="line">
                <a:avLst/>
              </a:prstGeom>
              <a:noFill/>
              <a:ln w="9525" algn="ctr">
                <a:solidFill>
                  <a:srgbClr val="FA062F"/>
                </a:solidFill>
                <a:prstDash val="dash"/>
                <a:round/>
                <a:headEnd/>
                <a:tailEnd/>
              </a:ln>
            </p:spPr>
          </p:cxnSp>
        </p:grpSp>
        <p:sp>
          <p:nvSpPr>
            <p:cNvPr id="29705" name="TekstSylinder 9"/>
            <p:cNvSpPr txBox="1">
              <a:spLocks noChangeArrowheads="1"/>
            </p:cNvSpPr>
            <p:nvPr/>
          </p:nvSpPr>
          <p:spPr bwMode="auto">
            <a:xfrm>
              <a:off x="2837671" y="6222439"/>
              <a:ext cx="2744790" cy="307777"/>
            </a:xfrm>
            <a:prstGeom prst="rect">
              <a:avLst/>
            </a:prstGeom>
            <a:noFill/>
            <a:ln w="9525">
              <a:noFill/>
              <a:miter lim="800000"/>
              <a:headEnd/>
              <a:tailEnd/>
            </a:ln>
          </p:spPr>
          <p:txBody>
            <a:bodyPr wrap="none">
              <a:spAutoFit/>
            </a:bodyPr>
            <a:lstStyle/>
            <a:p>
              <a:r>
                <a:rPr lang="nb-NO" sz="1400">
                  <a:solidFill>
                    <a:schemeClr val="tx1"/>
                  </a:solidFill>
                </a:rPr>
                <a:t>Tidsrespons = 90% i løpet av15 sek</a:t>
              </a:r>
            </a:p>
          </p:txBody>
        </p:sp>
        <p:sp>
          <p:nvSpPr>
            <p:cNvPr id="29706" name="TekstSylinder 14"/>
            <p:cNvSpPr txBox="1">
              <a:spLocks noChangeArrowheads="1"/>
            </p:cNvSpPr>
            <p:nvPr/>
          </p:nvSpPr>
          <p:spPr bwMode="auto">
            <a:xfrm>
              <a:off x="3621974" y="4453247"/>
              <a:ext cx="543739" cy="307777"/>
            </a:xfrm>
            <a:prstGeom prst="rect">
              <a:avLst/>
            </a:prstGeom>
            <a:noFill/>
            <a:ln w="9525">
              <a:noFill/>
              <a:miter lim="800000"/>
              <a:headEnd/>
              <a:tailEnd/>
            </a:ln>
          </p:spPr>
          <p:txBody>
            <a:bodyPr wrap="none">
              <a:spAutoFit/>
            </a:bodyPr>
            <a:lstStyle/>
            <a:p>
              <a:r>
                <a:rPr lang="nb-NO" sz="1400" b="1">
                  <a:solidFill>
                    <a:srgbClr val="FF0000"/>
                  </a:solidFill>
                </a:rPr>
                <a:t>90%</a:t>
              </a:r>
            </a:p>
          </p:txBody>
        </p:sp>
        <p:cxnSp>
          <p:nvCxnSpPr>
            <p:cNvPr id="29707" name="Rett linje 16"/>
            <p:cNvCxnSpPr>
              <a:cxnSpLocks noChangeShapeType="1"/>
            </p:cNvCxnSpPr>
            <p:nvPr/>
          </p:nvCxnSpPr>
          <p:spPr bwMode="auto">
            <a:xfrm>
              <a:off x="1056904" y="4595750"/>
              <a:ext cx="2553195" cy="0"/>
            </a:xfrm>
            <a:prstGeom prst="line">
              <a:avLst/>
            </a:prstGeom>
            <a:noFill/>
            <a:ln w="9525" algn="ctr">
              <a:solidFill>
                <a:srgbClr val="FA062F"/>
              </a:solidFill>
              <a:prstDash val="dash"/>
              <a:round/>
              <a:headEnd/>
              <a:tailEnd/>
            </a:ln>
          </p:spPr>
        </p:cxnSp>
        <p:sp>
          <p:nvSpPr>
            <p:cNvPr id="29708" name="TekstSylinder 17"/>
            <p:cNvSpPr txBox="1">
              <a:spLocks noChangeArrowheads="1"/>
            </p:cNvSpPr>
            <p:nvPr/>
          </p:nvSpPr>
          <p:spPr bwMode="auto">
            <a:xfrm>
              <a:off x="2778826" y="5854535"/>
              <a:ext cx="614271" cy="307777"/>
            </a:xfrm>
            <a:prstGeom prst="rect">
              <a:avLst/>
            </a:prstGeom>
            <a:noFill/>
            <a:ln w="9525">
              <a:noFill/>
              <a:miter lim="800000"/>
              <a:headEnd/>
              <a:tailEnd/>
            </a:ln>
          </p:spPr>
          <p:txBody>
            <a:bodyPr wrap="none">
              <a:spAutoFit/>
            </a:bodyPr>
            <a:lstStyle/>
            <a:p>
              <a:r>
                <a:rPr lang="nb-NO" sz="1400" b="1">
                  <a:solidFill>
                    <a:srgbClr val="FF0000"/>
                  </a:solidFill>
                </a:rPr>
                <a:t>15sek</a:t>
              </a: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1446"/>
                                        </p:tgtEl>
                                        <p:attrNameLst>
                                          <p:attrName>style.visibility</p:attrName>
                                        </p:attrNameLst>
                                      </p:cBhvr>
                                      <p:to>
                                        <p:strVal val="visible"/>
                                      </p:to>
                                    </p:set>
                                    <p:animEffect transition="in" filter="fade">
                                      <p:cBhvr>
                                        <p:cTn id="7" dur="2000"/>
                                        <p:tgtEl>
                                          <p:spTgt spid="6144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1444"/>
                                        </p:tgtEl>
                                        <p:attrNameLst>
                                          <p:attrName>style.visibility</p:attrName>
                                        </p:attrNameLst>
                                      </p:cBhvr>
                                      <p:to>
                                        <p:strVal val="visible"/>
                                      </p:to>
                                    </p:set>
                                    <p:animEffect transition="in" filter="fade">
                                      <p:cBhvr>
                                        <p:cTn id="12" dur="2000"/>
                                        <p:tgtEl>
                                          <p:spTgt spid="6144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1445"/>
                                        </p:tgtEl>
                                        <p:attrNameLst>
                                          <p:attrName>style.visibility</p:attrName>
                                        </p:attrNameLst>
                                      </p:cBhvr>
                                      <p:to>
                                        <p:strVal val="visible"/>
                                      </p:to>
                                    </p:set>
                                    <p:animEffect transition="in" filter="fade">
                                      <p:cBhvr>
                                        <p:cTn id="17" dur="2000"/>
                                        <p:tgtEl>
                                          <p:spTgt spid="6144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tel 1"/>
          <p:cNvSpPr>
            <a:spLocks noGrp="1"/>
          </p:cNvSpPr>
          <p:nvPr>
            <p:ph type="title"/>
          </p:nvPr>
        </p:nvSpPr>
        <p:spPr/>
        <p:txBody>
          <a:bodyPr/>
          <a:lstStyle/>
          <a:p>
            <a:pPr algn="ctr"/>
            <a:r>
              <a:rPr lang="nb-NO" smtClean="0"/>
              <a:t>Temperaturmåling med NTC</a:t>
            </a:r>
          </a:p>
        </p:txBody>
      </p:sp>
      <p:sp>
        <p:nvSpPr>
          <p:cNvPr id="7" name="TekstSylinder 6"/>
          <p:cNvSpPr txBox="1">
            <a:spLocks noChangeArrowheads="1"/>
          </p:cNvSpPr>
          <p:nvPr/>
        </p:nvSpPr>
        <p:spPr bwMode="auto">
          <a:xfrm>
            <a:off x="1898650" y="4010025"/>
            <a:ext cx="2686050" cy="706438"/>
          </a:xfrm>
          <a:prstGeom prst="rect">
            <a:avLst/>
          </a:prstGeom>
          <a:noFill/>
          <a:ln w="9525">
            <a:noFill/>
            <a:miter lim="800000"/>
            <a:headEnd/>
            <a:tailEnd/>
          </a:ln>
        </p:spPr>
        <p:txBody>
          <a:bodyPr wrap="none">
            <a:spAutoFit/>
          </a:bodyPr>
          <a:lstStyle/>
          <a:p>
            <a:pPr algn="ctr"/>
            <a:r>
              <a:rPr lang="nb-NO" sz="2000">
                <a:solidFill>
                  <a:schemeClr val="tx1"/>
                </a:solidFill>
              </a:rPr>
              <a:t>Økende spenning</a:t>
            </a:r>
          </a:p>
          <a:p>
            <a:pPr algn="ctr"/>
            <a:r>
              <a:rPr lang="nb-NO" sz="2000">
                <a:solidFill>
                  <a:schemeClr val="tx1"/>
                </a:solidFill>
              </a:rPr>
              <a:t>med fallende temperatur</a:t>
            </a:r>
          </a:p>
        </p:txBody>
      </p:sp>
      <p:sp>
        <p:nvSpPr>
          <p:cNvPr id="26" name="TekstSylinder 25"/>
          <p:cNvSpPr txBox="1">
            <a:spLocks noChangeArrowheads="1"/>
          </p:cNvSpPr>
          <p:nvPr/>
        </p:nvSpPr>
        <p:spPr bwMode="auto">
          <a:xfrm>
            <a:off x="2281238" y="1700213"/>
            <a:ext cx="804862" cy="460375"/>
          </a:xfrm>
          <a:prstGeom prst="rect">
            <a:avLst/>
          </a:prstGeom>
          <a:noFill/>
          <a:ln w="9525">
            <a:noFill/>
            <a:miter lim="800000"/>
            <a:headEnd/>
            <a:tailEnd/>
          </a:ln>
        </p:spPr>
        <p:txBody>
          <a:bodyPr wrap="none">
            <a:spAutoFit/>
          </a:bodyPr>
          <a:lstStyle/>
          <a:p>
            <a:r>
              <a:rPr lang="nb-NO">
                <a:solidFill>
                  <a:schemeClr val="tx1"/>
                </a:solidFill>
              </a:rPr>
              <a:t>+5 V</a:t>
            </a:r>
          </a:p>
        </p:txBody>
      </p:sp>
      <p:grpSp>
        <p:nvGrpSpPr>
          <p:cNvPr id="2" name="Gruppe 28"/>
          <p:cNvGrpSpPr>
            <a:grpSpLocks/>
          </p:cNvGrpSpPr>
          <p:nvPr/>
        </p:nvGrpSpPr>
        <p:grpSpPr bwMode="auto">
          <a:xfrm>
            <a:off x="2582863" y="2090738"/>
            <a:ext cx="1574800" cy="1752600"/>
            <a:chOff x="2417606" y="3221462"/>
            <a:chExt cx="1574845" cy="1752600"/>
          </a:xfrm>
        </p:grpSpPr>
        <p:cxnSp>
          <p:nvCxnSpPr>
            <p:cNvPr id="30748" name="Rett linje 15"/>
            <p:cNvCxnSpPr>
              <a:cxnSpLocks noChangeShapeType="1"/>
            </p:cNvCxnSpPr>
            <p:nvPr/>
          </p:nvCxnSpPr>
          <p:spPr bwMode="auto">
            <a:xfrm rot="5400000" flipH="1" flipV="1">
              <a:off x="1688944" y="4131100"/>
              <a:ext cx="1685925" cy="0"/>
            </a:xfrm>
            <a:prstGeom prst="line">
              <a:avLst/>
            </a:prstGeom>
            <a:noFill/>
            <a:ln w="19050" algn="ctr">
              <a:solidFill>
                <a:schemeClr val="tx1"/>
              </a:solidFill>
              <a:round/>
              <a:headEnd/>
              <a:tailEnd/>
            </a:ln>
          </p:spPr>
        </p:cxnSp>
        <p:sp>
          <p:nvSpPr>
            <p:cNvPr id="30749" name="Rektangel 12"/>
            <p:cNvSpPr>
              <a:spLocks noChangeArrowheads="1"/>
            </p:cNvSpPr>
            <p:nvPr/>
          </p:nvSpPr>
          <p:spPr bwMode="auto">
            <a:xfrm>
              <a:off x="2441419" y="3583412"/>
              <a:ext cx="180975" cy="428625"/>
            </a:xfrm>
            <a:prstGeom prst="rect">
              <a:avLst/>
            </a:prstGeom>
            <a:solidFill>
              <a:schemeClr val="bg1"/>
            </a:solidFill>
            <a:ln w="19050" algn="ctr">
              <a:solidFill>
                <a:schemeClr val="tx1"/>
              </a:solidFill>
              <a:round/>
              <a:headEnd/>
              <a:tailEnd/>
            </a:ln>
          </p:spPr>
          <p:txBody>
            <a:bodyPr/>
            <a:lstStyle/>
            <a:p>
              <a:pPr eaLnBrk="0" hangingPunct="0">
                <a:lnSpc>
                  <a:spcPct val="81000"/>
                </a:lnSpc>
                <a:buClr>
                  <a:srgbClr val="000000"/>
                </a:buClr>
                <a:buSzPct val="100000"/>
                <a:buFont typeface="Times" pitchFamily="-108" charset="0"/>
                <a:buNone/>
              </a:pPr>
              <a:endParaRPr lang="nb-NO"/>
            </a:p>
          </p:txBody>
        </p:sp>
        <p:sp>
          <p:nvSpPr>
            <p:cNvPr id="30750" name="Rektangel 13"/>
            <p:cNvSpPr>
              <a:spLocks noChangeArrowheads="1"/>
            </p:cNvSpPr>
            <p:nvPr/>
          </p:nvSpPr>
          <p:spPr bwMode="auto">
            <a:xfrm>
              <a:off x="2441419" y="4326362"/>
              <a:ext cx="180975" cy="428625"/>
            </a:xfrm>
            <a:prstGeom prst="rect">
              <a:avLst/>
            </a:prstGeom>
            <a:solidFill>
              <a:schemeClr val="bg1"/>
            </a:solidFill>
            <a:ln w="19050" algn="ctr">
              <a:solidFill>
                <a:schemeClr val="tx1"/>
              </a:solidFill>
              <a:round/>
              <a:headEnd/>
              <a:tailEnd/>
            </a:ln>
          </p:spPr>
          <p:txBody>
            <a:bodyPr/>
            <a:lstStyle/>
            <a:p>
              <a:pPr eaLnBrk="0" hangingPunct="0">
                <a:lnSpc>
                  <a:spcPct val="81000"/>
                </a:lnSpc>
                <a:buClr>
                  <a:srgbClr val="000000"/>
                </a:buClr>
                <a:buSzPct val="100000"/>
                <a:buFont typeface="Times" pitchFamily="-108" charset="0"/>
                <a:buNone/>
              </a:pPr>
              <a:endParaRPr lang="nb-NO"/>
            </a:p>
          </p:txBody>
        </p:sp>
        <p:sp>
          <p:nvSpPr>
            <p:cNvPr id="30751" name="Ellipse 18"/>
            <p:cNvSpPr>
              <a:spLocks noChangeArrowheads="1"/>
            </p:cNvSpPr>
            <p:nvPr/>
          </p:nvSpPr>
          <p:spPr bwMode="auto">
            <a:xfrm>
              <a:off x="2491425" y="3221462"/>
              <a:ext cx="85725" cy="85725"/>
            </a:xfrm>
            <a:prstGeom prst="ellipse">
              <a:avLst/>
            </a:prstGeom>
            <a:solidFill>
              <a:schemeClr val="bg1"/>
            </a:solidFill>
            <a:ln w="19050" algn="ctr">
              <a:solidFill>
                <a:schemeClr val="tx1"/>
              </a:solidFill>
              <a:round/>
              <a:headEnd/>
              <a:tailEnd/>
            </a:ln>
          </p:spPr>
          <p:txBody>
            <a:bodyPr/>
            <a:lstStyle/>
            <a:p>
              <a:pPr eaLnBrk="0" hangingPunct="0">
                <a:lnSpc>
                  <a:spcPct val="81000"/>
                </a:lnSpc>
                <a:buClr>
                  <a:srgbClr val="000000"/>
                </a:buClr>
                <a:buSzPct val="100000"/>
                <a:buFont typeface="Times" pitchFamily="-108" charset="0"/>
                <a:buNone/>
              </a:pPr>
              <a:endParaRPr lang="nb-NO"/>
            </a:p>
          </p:txBody>
        </p:sp>
        <p:cxnSp>
          <p:nvCxnSpPr>
            <p:cNvPr id="30752" name="Rett linje 20"/>
            <p:cNvCxnSpPr>
              <a:cxnSpLocks noChangeShapeType="1"/>
            </p:cNvCxnSpPr>
            <p:nvPr/>
          </p:nvCxnSpPr>
          <p:spPr bwMode="auto">
            <a:xfrm>
              <a:off x="2417606" y="4974062"/>
              <a:ext cx="238125" cy="0"/>
            </a:xfrm>
            <a:prstGeom prst="line">
              <a:avLst/>
            </a:prstGeom>
            <a:noFill/>
            <a:ln w="19050" algn="ctr">
              <a:solidFill>
                <a:schemeClr val="tx1"/>
              </a:solidFill>
              <a:round/>
              <a:headEnd/>
              <a:tailEnd/>
            </a:ln>
          </p:spPr>
        </p:cxnSp>
        <p:cxnSp>
          <p:nvCxnSpPr>
            <p:cNvPr id="30753" name="Rett linje 22"/>
            <p:cNvCxnSpPr>
              <a:cxnSpLocks noChangeShapeType="1"/>
            </p:cNvCxnSpPr>
            <p:nvPr/>
          </p:nvCxnSpPr>
          <p:spPr bwMode="auto">
            <a:xfrm>
              <a:off x="2531906" y="4164437"/>
              <a:ext cx="609600" cy="0"/>
            </a:xfrm>
            <a:prstGeom prst="line">
              <a:avLst/>
            </a:prstGeom>
            <a:noFill/>
            <a:ln w="19050" algn="ctr">
              <a:solidFill>
                <a:schemeClr val="tx1"/>
              </a:solidFill>
              <a:round/>
              <a:headEnd/>
              <a:tailEnd/>
            </a:ln>
          </p:spPr>
        </p:cxnSp>
        <p:sp>
          <p:nvSpPr>
            <p:cNvPr id="30754" name="Ellipse 24"/>
            <p:cNvSpPr>
              <a:spLocks noChangeArrowheads="1"/>
            </p:cNvSpPr>
            <p:nvPr/>
          </p:nvSpPr>
          <p:spPr bwMode="auto">
            <a:xfrm>
              <a:off x="2510474" y="4143005"/>
              <a:ext cx="45719" cy="45719"/>
            </a:xfrm>
            <a:prstGeom prst="ellipse">
              <a:avLst/>
            </a:prstGeom>
            <a:solidFill>
              <a:schemeClr val="tx1"/>
            </a:solidFill>
            <a:ln w="19050" algn="ctr">
              <a:solidFill>
                <a:schemeClr val="tx1"/>
              </a:solidFill>
              <a:round/>
              <a:headEnd/>
              <a:tailEnd/>
            </a:ln>
          </p:spPr>
          <p:txBody>
            <a:bodyPr/>
            <a:lstStyle/>
            <a:p>
              <a:pPr eaLnBrk="0" hangingPunct="0">
                <a:lnSpc>
                  <a:spcPct val="81000"/>
                </a:lnSpc>
                <a:buClr>
                  <a:srgbClr val="000000"/>
                </a:buClr>
                <a:buSzPct val="100000"/>
                <a:buFont typeface="Times" pitchFamily="-108" charset="0"/>
                <a:buNone/>
              </a:pPr>
              <a:endParaRPr lang="nb-NO"/>
            </a:p>
          </p:txBody>
        </p:sp>
        <p:sp>
          <p:nvSpPr>
            <p:cNvPr id="30755" name="Rektangel 26"/>
            <p:cNvSpPr>
              <a:spLocks noChangeArrowheads="1"/>
            </p:cNvSpPr>
            <p:nvPr/>
          </p:nvSpPr>
          <p:spPr bwMode="auto">
            <a:xfrm>
              <a:off x="3161764" y="3857223"/>
              <a:ext cx="830687" cy="623016"/>
            </a:xfrm>
            <a:prstGeom prst="rect">
              <a:avLst/>
            </a:prstGeom>
            <a:solidFill>
              <a:srgbClr val="00B8FF"/>
            </a:solidFill>
            <a:ln w="19050" algn="ctr">
              <a:solidFill>
                <a:schemeClr val="tx1"/>
              </a:solidFill>
              <a:round/>
              <a:headEnd/>
              <a:tailEnd/>
            </a:ln>
          </p:spPr>
          <p:txBody>
            <a:bodyPr anchor="ctr"/>
            <a:lstStyle/>
            <a:p>
              <a:pPr algn="ctr" eaLnBrk="0" hangingPunct="0">
                <a:lnSpc>
                  <a:spcPct val="81000"/>
                </a:lnSpc>
                <a:buClr>
                  <a:srgbClr val="000000"/>
                </a:buClr>
                <a:buSzPct val="100000"/>
                <a:buFont typeface="Times" pitchFamily="-108" charset="0"/>
                <a:buNone/>
              </a:pPr>
              <a:r>
                <a:rPr lang="nb-NO" sz="1800"/>
                <a:t>ADC</a:t>
              </a:r>
            </a:p>
          </p:txBody>
        </p:sp>
        <p:sp>
          <p:nvSpPr>
            <p:cNvPr id="30756" name="Frihåndsform 27"/>
            <p:cNvSpPr>
              <a:spLocks/>
            </p:cNvSpPr>
            <p:nvPr/>
          </p:nvSpPr>
          <p:spPr bwMode="auto">
            <a:xfrm>
              <a:off x="3032975" y="3496615"/>
              <a:ext cx="875763" cy="1332963"/>
            </a:xfrm>
            <a:custGeom>
              <a:avLst/>
              <a:gdLst>
                <a:gd name="T0" fmla="*/ 850005 w 875763"/>
                <a:gd name="T1" fmla="*/ 0 h 1545465"/>
                <a:gd name="T2" fmla="*/ 0 w 875763"/>
                <a:gd name="T3" fmla="*/ 0 h 1545465"/>
                <a:gd name="T4" fmla="*/ 0 w 875763"/>
                <a:gd name="T5" fmla="*/ 168051 h 1545465"/>
                <a:gd name="T6" fmla="*/ 875763 w 875763"/>
                <a:gd name="T7" fmla="*/ 168051 h 1545465"/>
                <a:gd name="T8" fmla="*/ 0 60000 65536"/>
                <a:gd name="T9" fmla="*/ 0 60000 65536"/>
                <a:gd name="T10" fmla="*/ 0 60000 65536"/>
                <a:gd name="T11" fmla="*/ 0 60000 65536"/>
                <a:gd name="T12" fmla="*/ 0 w 875763"/>
                <a:gd name="T13" fmla="*/ 0 h 1545465"/>
                <a:gd name="T14" fmla="*/ 875763 w 875763"/>
                <a:gd name="T15" fmla="*/ 1545465 h 1545465"/>
              </a:gdLst>
              <a:ahLst/>
              <a:cxnLst>
                <a:cxn ang="T8">
                  <a:pos x="T0" y="T1"/>
                </a:cxn>
                <a:cxn ang="T9">
                  <a:pos x="T2" y="T3"/>
                </a:cxn>
                <a:cxn ang="T10">
                  <a:pos x="T4" y="T5"/>
                </a:cxn>
                <a:cxn ang="T11">
                  <a:pos x="T6" y="T7"/>
                </a:cxn>
              </a:cxnLst>
              <a:rect l="T12" t="T13" r="T14" b="T15"/>
              <a:pathLst>
                <a:path w="875763" h="1545465">
                  <a:moveTo>
                    <a:pt x="850005" y="0"/>
                  </a:moveTo>
                  <a:lnTo>
                    <a:pt x="0" y="0"/>
                  </a:lnTo>
                  <a:lnTo>
                    <a:pt x="0" y="1545465"/>
                  </a:lnTo>
                  <a:lnTo>
                    <a:pt x="875763" y="1545465"/>
                  </a:lnTo>
                </a:path>
              </a:pathLst>
            </a:custGeom>
            <a:noFill/>
            <a:ln w="19050" cap="flat" cmpd="sng" algn="ctr">
              <a:solidFill>
                <a:schemeClr val="tx1"/>
              </a:solidFill>
              <a:prstDash val="dash"/>
              <a:round/>
              <a:headEnd type="none" w="med" len="med"/>
              <a:tailEnd type="none" w="med" len="med"/>
            </a:ln>
          </p:spPr>
          <p:txBody>
            <a:bodyPr/>
            <a:lstStyle/>
            <a:p>
              <a:endParaRPr lang="nb-NO"/>
            </a:p>
          </p:txBody>
        </p:sp>
      </p:grpSp>
      <p:sp>
        <p:nvSpPr>
          <p:cNvPr id="30" name="TekstSylinder 29"/>
          <p:cNvSpPr txBox="1">
            <a:spLocks noChangeArrowheads="1"/>
          </p:cNvSpPr>
          <p:nvPr/>
        </p:nvSpPr>
        <p:spPr bwMode="auto">
          <a:xfrm>
            <a:off x="5600700" y="4008438"/>
            <a:ext cx="2601913" cy="708025"/>
          </a:xfrm>
          <a:prstGeom prst="rect">
            <a:avLst/>
          </a:prstGeom>
          <a:noFill/>
          <a:ln w="9525">
            <a:noFill/>
            <a:miter lim="800000"/>
            <a:headEnd/>
            <a:tailEnd/>
          </a:ln>
        </p:spPr>
        <p:txBody>
          <a:bodyPr wrap="none">
            <a:spAutoFit/>
          </a:bodyPr>
          <a:lstStyle/>
          <a:p>
            <a:pPr algn="ctr"/>
            <a:r>
              <a:rPr lang="nb-NO" sz="2000">
                <a:solidFill>
                  <a:schemeClr val="tx1"/>
                </a:solidFill>
              </a:rPr>
              <a:t>Økende spenning</a:t>
            </a:r>
          </a:p>
          <a:p>
            <a:pPr algn="ctr"/>
            <a:r>
              <a:rPr lang="nb-NO" sz="2000">
                <a:solidFill>
                  <a:schemeClr val="tx1"/>
                </a:solidFill>
              </a:rPr>
              <a:t>med økende temperatur</a:t>
            </a:r>
          </a:p>
        </p:txBody>
      </p:sp>
      <p:grpSp>
        <p:nvGrpSpPr>
          <p:cNvPr id="3" name="Gruppe 30"/>
          <p:cNvGrpSpPr>
            <a:grpSpLocks/>
          </p:cNvGrpSpPr>
          <p:nvPr/>
        </p:nvGrpSpPr>
        <p:grpSpPr bwMode="auto">
          <a:xfrm>
            <a:off x="6057900" y="2090738"/>
            <a:ext cx="1574800" cy="1752600"/>
            <a:chOff x="2417606" y="3221462"/>
            <a:chExt cx="1574845" cy="1752600"/>
          </a:xfrm>
        </p:grpSpPr>
        <p:cxnSp>
          <p:nvCxnSpPr>
            <p:cNvPr id="30739" name="Rett linje 31"/>
            <p:cNvCxnSpPr>
              <a:cxnSpLocks noChangeShapeType="1"/>
            </p:cNvCxnSpPr>
            <p:nvPr/>
          </p:nvCxnSpPr>
          <p:spPr bwMode="auto">
            <a:xfrm rot="5400000" flipH="1" flipV="1">
              <a:off x="1688944" y="4131100"/>
              <a:ext cx="1685925" cy="0"/>
            </a:xfrm>
            <a:prstGeom prst="line">
              <a:avLst/>
            </a:prstGeom>
            <a:noFill/>
            <a:ln w="19050" algn="ctr">
              <a:solidFill>
                <a:schemeClr val="tx1"/>
              </a:solidFill>
              <a:round/>
              <a:headEnd/>
              <a:tailEnd/>
            </a:ln>
          </p:spPr>
        </p:cxnSp>
        <p:sp>
          <p:nvSpPr>
            <p:cNvPr id="30740" name="Rektangel 32"/>
            <p:cNvSpPr>
              <a:spLocks noChangeArrowheads="1"/>
            </p:cNvSpPr>
            <p:nvPr/>
          </p:nvSpPr>
          <p:spPr bwMode="auto">
            <a:xfrm>
              <a:off x="2441419" y="3583412"/>
              <a:ext cx="180975" cy="428625"/>
            </a:xfrm>
            <a:prstGeom prst="rect">
              <a:avLst/>
            </a:prstGeom>
            <a:solidFill>
              <a:schemeClr val="bg1"/>
            </a:solidFill>
            <a:ln w="19050" algn="ctr">
              <a:solidFill>
                <a:schemeClr val="tx1"/>
              </a:solidFill>
              <a:round/>
              <a:headEnd/>
              <a:tailEnd/>
            </a:ln>
          </p:spPr>
          <p:txBody>
            <a:bodyPr/>
            <a:lstStyle/>
            <a:p>
              <a:pPr eaLnBrk="0" hangingPunct="0">
                <a:lnSpc>
                  <a:spcPct val="81000"/>
                </a:lnSpc>
                <a:buClr>
                  <a:srgbClr val="000000"/>
                </a:buClr>
                <a:buSzPct val="100000"/>
                <a:buFont typeface="Times" pitchFamily="-108" charset="0"/>
                <a:buNone/>
              </a:pPr>
              <a:endParaRPr lang="nb-NO"/>
            </a:p>
          </p:txBody>
        </p:sp>
        <p:sp>
          <p:nvSpPr>
            <p:cNvPr id="30741" name="Rektangel 33"/>
            <p:cNvSpPr>
              <a:spLocks noChangeArrowheads="1"/>
            </p:cNvSpPr>
            <p:nvPr/>
          </p:nvSpPr>
          <p:spPr bwMode="auto">
            <a:xfrm>
              <a:off x="2441419" y="4326362"/>
              <a:ext cx="180975" cy="428625"/>
            </a:xfrm>
            <a:prstGeom prst="rect">
              <a:avLst/>
            </a:prstGeom>
            <a:solidFill>
              <a:schemeClr val="bg1"/>
            </a:solidFill>
            <a:ln w="19050" algn="ctr">
              <a:solidFill>
                <a:schemeClr val="tx1"/>
              </a:solidFill>
              <a:round/>
              <a:headEnd/>
              <a:tailEnd/>
            </a:ln>
          </p:spPr>
          <p:txBody>
            <a:bodyPr/>
            <a:lstStyle/>
            <a:p>
              <a:pPr eaLnBrk="0" hangingPunct="0">
                <a:lnSpc>
                  <a:spcPct val="81000"/>
                </a:lnSpc>
                <a:buClr>
                  <a:srgbClr val="000000"/>
                </a:buClr>
                <a:buSzPct val="100000"/>
                <a:buFont typeface="Times" pitchFamily="-108" charset="0"/>
                <a:buNone/>
              </a:pPr>
              <a:endParaRPr lang="nb-NO"/>
            </a:p>
          </p:txBody>
        </p:sp>
        <p:sp>
          <p:nvSpPr>
            <p:cNvPr id="30742" name="Ellipse 34"/>
            <p:cNvSpPr>
              <a:spLocks noChangeArrowheads="1"/>
            </p:cNvSpPr>
            <p:nvPr/>
          </p:nvSpPr>
          <p:spPr bwMode="auto">
            <a:xfrm>
              <a:off x="2491425" y="3221462"/>
              <a:ext cx="85725" cy="85725"/>
            </a:xfrm>
            <a:prstGeom prst="ellipse">
              <a:avLst/>
            </a:prstGeom>
            <a:solidFill>
              <a:schemeClr val="bg1"/>
            </a:solidFill>
            <a:ln w="19050" algn="ctr">
              <a:solidFill>
                <a:schemeClr val="tx1"/>
              </a:solidFill>
              <a:round/>
              <a:headEnd/>
              <a:tailEnd/>
            </a:ln>
          </p:spPr>
          <p:txBody>
            <a:bodyPr/>
            <a:lstStyle/>
            <a:p>
              <a:pPr eaLnBrk="0" hangingPunct="0">
                <a:lnSpc>
                  <a:spcPct val="81000"/>
                </a:lnSpc>
                <a:buClr>
                  <a:srgbClr val="000000"/>
                </a:buClr>
                <a:buSzPct val="100000"/>
                <a:buFont typeface="Times" pitchFamily="-108" charset="0"/>
                <a:buNone/>
              </a:pPr>
              <a:endParaRPr lang="nb-NO"/>
            </a:p>
          </p:txBody>
        </p:sp>
        <p:cxnSp>
          <p:nvCxnSpPr>
            <p:cNvPr id="30743" name="Rett linje 35"/>
            <p:cNvCxnSpPr>
              <a:cxnSpLocks noChangeShapeType="1"/>
            </p:cNvCxnSpPr>
            <p:nvPr/>
          </p:nvCxnSpPr>
          <p:spPr bwMode="auto">
            <a:xfrm>
              <a:off x="2417606" y="4974062"/>
              <a:ext cx="238125" cy="0"/>
            </a:xfrm>
            <a:prstGeom prst="line">
              <a:avLst/>
            </a:prstGeom>
            <a:noFill/>
            <a:ln w="19050" algn="ctr">
              <a:solidFill>
                <a:schemeClr val="tx1"/>
              </a:solidFill>
              <a:round/>
              <a:headEnd/>
              <a:tailEnd/>
            </a:ln>
          </p:spPr>
        </p:cxnSp>
        <p:cxnSp>
          <p:nvCxnSpPr>
            <p:cNvPr id="30744" name="Rett linje 36"/>
            <p:cNvCxnSpPr>
              <a:cxnSpLocks noChangeShapeType="1"/>
            </p:cNvCxnSpPr>
            <p:nvPr/>
          </p:nvCxnSpPr>
          <p:spPr bwMode="auto">
            <a:xfrm>
              <a:off x="2531906" y="4164437"/>
              <a:ext cx="609600" cy="0"/>
            </a:xfrm>
            <a:prstGeom prst="line">
              <a:avLst/>
            </a:prstGeom>
            <a:noFill/>
            <a:ln w="19050" algn="ctr">
              <a:solidFill>
                <a:schemeClr val="tx1"/>
              </a:solidFill>
              <a:round/>
              <a:headEnd/>
              <a:tailEnd/>
            </a:ln>
          </p:spPr>
        </p:cxnSp>
        <p:sp>
          <p:nvSpPr>
            <p:cNvPr id="30745" name="Ellipse 37"/>
            <p:cNvSpPr>
              <a:spLocks noChangeArrowheads="1"/>
            </p:cNvSpPr>
            <p:nvPr/>
          </p:nvSpPr>
          <p:spPr bwMode="auto">
            <a:xfrm>
              <a:off x="2510474" y="4143005"/>
              <a:ext cx="45719" cy="45719"/>
            </a:xfrm>
            <a:prstGeom prst="ellipse">
              <a:avLst/>
            </a:prstGeom>
            <a:solidFill>
              <a:schemeClr val="tx1"/>
            </a:solidFill>
            <a:ln w="19050" algn="ctr">
              <a:solidFill>
                <a:schemeClr val="tx1"/>
              </a:solidFill>
              <a:round/>
              <a:headEnd/>
              <a:tailEnd/>
            </a:ln>
          </p:spPr>
          <p:txBody>
            <a:bodyPr/>
            <a:lstStyle/>
            <a:p>
              <a:pPr eaLnBrk="0" hangingPunct="0">
                <a:lnSpc>
                  <a:spcPct val="81000"/>
                </a:lnSpc>
                <a:buClr>
                  <a:srgbClr val="000000"/>
                </a:buClr>
                <a:buSzPct val="100000"/>
                <a:buFont typeface="Times" pitchFamily="-108" charset="0"/>
                <a:buNone/>
              </a:pPr>
              <a:endParaRPr lang="nb-NO"/>
            </a:p>
          </p:txBody>
        </p:sp>
        <p:sp>
          <p:nvSpPr>
            <p:cNvPr id="30746" name="Rektangel 38"/>
            <p:cNvSpPr>
              <a:spLocks noChangeArrowheads="1"/>
            </p:cNvSpPr>
            <p:nvPr/>
          </p:nvSpPr>
          <p:spPr bwMode="auto">
            <a:xfrm>
              <a:off x="3161764" y="3857223"/>
              <a:ext cx="830687" cy="623016"/>
            </a:xfrm>
            <a:prstGeom prst="rect">
              <a:avLst/>
            </a:prstGeom>
            <a:solidFill>
              <a:srgbClr val="00B8FF"/>
            </a:solidFill>
            <a:ln w="19050" algn="ctr">
              <a:solidFill>
                <a:schemeClr val="tx1"/>
              </a:solidFill>
              <a:round/>
              <a:headEnd/>
              <a:tailEnd/>
            </a:ln>
          </p:spPr>
          <p:txBody>
            <a:bodyPr anchor="ctr"/>
            <a:lstStyle/>
            <a:p>
              <a:pPr algn="ctr" eaLnBrk="0" hangingPunct="0">
                <a:lnSpc>
                  <a:spcPct val="81000"/>
                </a:lnSpc>
                <a:buClr>
                  <a:srgbClr val="000000"/>
                </a:buClr>
                <a:buSzPct val="100000"/>
                <a:buFont typeface="Times" pitchFamily="-108" charset="0"/>
                <a:buNone/>
              </a:pPr>
              <a:r>
                <a:rPr lang="nb-NO" sz="1800"/>
                <a:t>ADC</a:t>
              </a:r>
            </a:p>
          </p:txBody>
        </p:sp>
        <p:sp>
          <p:nvSpPr>
            <p:cNvPr id="30747" name="Frihåndsform 39"/>
            <p:cNvSpPr>
              <a:spLocks/>
            </p:cNvSpPr>
            <p:nvPr/>
          </p:nvSpPr>
          <p:spPr bwMode="auto">
            <a:xfrm>
              <a:off x="3032975" y="3496615"/>
              <a:ext cx="875763" cy="1332963"/>
            </a:xfrm>
            <a:custGeom>
              <a:avLst/>
              <a:gdLst>
                <a:gd name="T0" fmla="*/ 850005 w 875763"/>
                <a:gd name="T1" fmla="*/ 0 h 1545465"/>
                <a:gd name="T2" fmla="*/ 0 w 875763"/>
                <a:gd name="T3" fmla="*/ 0 h 1545465"/>
                <a:gd name="T4" fmla="*/ 0 w 875763"/>
                <a:gd name="T5" fmla="*/ 168051 h 1545465"/>
                <a:gd name="T6" fmla="*/ 875763 w 875763"/>
                <a:gd name="T7" fmla="*/ 168051 h 1545465"/>
                <a:gd name="T8" fmla="*/ 0 60000 65536"/>
                <a:gd name="T9" fmla="*/ 0 60000 65536"/>
                <a:gd name="T10" fmla="*/ 0 60000 65536"/>
                <a:gd name="T11" fmla="*/ 0 60000 65536"/>
                <a:gd name="T12" fmla="*/ 0 w 875763"/>
                <a:gd name="T13" fmla="*/ 0 h 1545465"/>
                <a:gd name="T14" fmla="*/ 875763 w 875763"/>
                <a:gd name="T15" fmla="*/ 1545465 h 1545465"/>
              </a:gdLst>
              <a:ahLst/>
              <a:cxnLst>
                <a:cxn ang="T8">
                  <a:pos x="T0" y="T1"/>
                </a:cxn>
                <a:cxn ang="T9">
                  <a:pos x="T2" y="T3"/>
                </a:cxn>
                <a:cxn ang="T10">
                  <a:pos x="T4" y="T5"/>
                </a:cxn>
                <a:cxn ang="T11">
                  <a:pos x="T6" y="T7"/>
                </a:cxn>
              </a:cxnLst>
              <a:rect l="T12" t="T13" r="T14" b="T15"/>
              <a:pathLst>
                <a:path w="875763" h="1545465">
                  <a:moveTo>
                    <a:pt x="850005" y="0"/>
                  </a:moveTo>
                  <a:lnTo>
                    <a:pt x="0" y="0"/>
                  </a:lnTo>
                  <a:lnTo>
                    <a:pt x="0" y="1545465"/>
                  </a:lnTo>
                  <a:lnTo>
                    <a:pt x="875763" y="1545465"/>
                  </a:lnTo>
                </a:path>
              </a:pathLst>
            </a:custGeom>
            <a:noFill/>
            <a:ln w="19050" cap="flat" cmpd="sng" algn="ctr">
              <a:solidFill>
                <a:schemeClr val="tx1"/>
              </a:solidFill>
              <a:prstDash val="dash"/>
              <a:round/>
              <a:headEnd type="none" w="med" len="med"/>
              <a:tailEnd type="none" w="med" len="med"/>
            </a:ln>
          </p:spPr>
          <p:txBody>
            <a:bodyPr/>
            <a:lstStyle/>
            <a:p>
              <a:endParaRPr lang="nb-NO"/>
            </a:p>
          </p:txBody>
        </p:sp>
      </p:grpSp>
      <p:grpSp>
        <p:nvGrpSpPr>
          <p:cNvPr id="4" name="Gruppe 55"/>
          <p:cNvGrpSpPr>
            <a:grpSpLocks/>
          </p:cNvGrpSpPr>
          <p:nvPr/>
        </p:nvGrpSpPr>
        <p:grpSpPr bwMode="auto">
          <a:xfrm>
            <a:off x="1638300" y="3186113"/>
            <a:ext cx="1211263" cy="461962"/>
            <a:chOff x="1570330" y="3623462"/>
            <a:chExt cx="1211512" cy="461665"/>
          </a:xfrm>
        </p:grpSpPr>
        <p:sp>
          <p:nvSpPr>
            <p:cNvPr id="30737" name="Frihåndsform 17"/>
            <p:cNvSpPr>
              <a:spLocks/>
            </p:cNvSpPr>
            <p:nvPr/>
          </p:nvSpPr>
          <p:spPr bwMode="auto">
            <a:xfrm>
              <a:off x="2467517" y="3631417"/>
              <a:ext cx="314325" cy="409575"/>
            </a:xfrm>
            <a:custGeom>
              <a:avLst/>
              <a:gdLst>
                <a:gd name="T0" fmla="*/ 483586 w 304800"/>
                <a:gd name="T1" fmla="*/ 0 h 381000"/>
                <a:gd name="T2" fmla="*/ 483586 w 304800"/>
                <a:gd name="T3" fmla="*/ 225467 h 381000"/>
                <a:gd name="T4" fmla="*/ 0 w 304800"/>
                <a:gd name="T5" fmla="*/ 986412 h 381000"/>
                <a:gd name="T6" fmla="*/ 0 w 304800"/>
                <a:gd name="T7" fmla="*/ 1127332 h 381000"/>
                <a:gd name="T8" fmla="*/ 0 60000 65536"/>
                <a:gd name="T9" fmla="*/ 0 60000 65536"/>
                <a:gd name="T10" fmla="*/ 0 60000 65536"/>
                <a:gd name="T11" fmla="*/ 0 60000 65536"/>
                <a:gd name="T12" fmla="*/ 0 w 304800"/>
                <a:gd name="T13" fmla="*/ 0 h 381000"/>
                <a:gd name="T14" fmla="*/ 304800 w 304800"/>
                <a:gd name="T15" fmla="*/ 381000 h 381000"/>
              </a:gdLst>
              <a:ahLst/>
              <a:cxnLst>
                <a:cxn ang="T8">
                  <a:pos x="T0" y="T1"/>
                </a:cxn>
                <a:cxn ang="T9">
                  <a:pos x="T2" y="T3"/>
                </a:cxn>
                <a:cxn ang="T10">
                  <a:pos x="T4" y="T5"/>
                </a:cxn>
                <a:cxn ang="T11">
                  <a:pos x="T6" y="T7"/>
                </a:cxn>
              </a:cxnLst>
              <a:rect l="T12" t="T13" r="T14" b="T15"/>
              <a:pathLst>
                <a:path w="304800" h="381000">
                  <a:moveTo>
                    <a:pt x="304800" y="0"/>
                  </a:moveTo>
                  <a:lnTo>
                    <a:pt x="304800" y="76200"/>
                  </a:lnTo>
                  <a:lnTo>
                    <a:pt x="0" y="333375"/>
                  </a:lnTo>
                  <a:lnTo>
                    <a:pt x="0" y="381000"/>
                  </a:lnTo>
                </a:path>
              </a:pathLst>
            </a:custGeom>
            <a:noFill/>
            <a:ln w="19050" cap="flat" cmpd="sng" algn="ctr">
              <a:solidFill>
                <a:schemeClr val="tx1"/>
              </a:solidFill>
              <a:prstDash val="solid"/>
              <a:round/>
              <a:headEnd type="none" w="med" len="med"/>
              <a:tailEnd type="none" w="med" len="med"/>
            </a:ln>
          </p:spPr>
          <p:txBody>
            <a:bodyPr/>
            <a:lstStyle/>
            <a:p>
              <a:endParaRPr lang="nb-NO"/>
            </a:p>
          </p:txBody>
        </p:sp>
        <p:sp>
          <p:nvSpPr>
            <p:cNvPr id="30738" name="TekstSylinder 52"/>
            <p:cNvSpPr txBox="1">
              <a:spLocks noChangeArrowheads="1"/>
            </p:cNvSpPr>
            <p:nvPr/>
          </p:nvSpPr>
          <p:spPr bwMode="auto">
            <a:xfrm>
              <a:off x="1570330" y="3623462"/>
              <a:ext cx="800219" cy="461665"/>
            </a:xfrm>
            <a:prstGeom prst="rect">
              <a:avLst/>
            </a:prstGeom>
            <a:noFill/>
            <a:ln w="9525">
              <a:noFill/>
              <a:miter lim="800000"/>
              <a:headEnd/>
              <a:tailEnd/>
            </a:ln>
          </p:spPr>
          <p:txBody>
            <a:bodyPr wrap="none">
              <a:spAutoFit/>
            </a:bodyPr>
            <a:lstStyle/>
            <a:p>
              <a:r>
                <a:rPr lang="nb-NO">
                  <a:solidFill>
                    <a:schemeClr val="tx1"/>
                  </a:solidFill>
                </a:rPr>
                <a:t>NTC</a:t>
              </a:r>
            </a:p>
          </p:txBody>
        </p:sp>
      </p:grpSp>
      <p:grpSp>
        <p:nvGrpSpPr>
          <p:cNvPr id="5" name="Gruppe 54"/>
          <p:cNvGrpSpPr>
            <a:grpSpLocks/>
          </p:cNvGrpSpPr>
          <p:nvPr/>
        </p:nvGrpSpPr>
        <p:grpSpPr bwMode="auto">
          <a:xfrm>
            <a:off x="5095875" y="2438400"/>
            <a:ext cx="1220788" cy="461963"/>
            <a:chOff x="5027981" y="2874873"/>
            <a:chExt cx="1220046" cy="461665"/>
          </a:xfrm>
        </p:grpSpPr>
        <p:sp>
          <p:nvSpPr>
            <p:cNvPr id="30735" name="Frihåndsform 51"/>
            <p:cNvSpPr>
              <a:spLocks/>
            </p:cNvSpPr>
            <p:nvPr/>
          </p:nvSpPr>
          <p:spPr bwMode="auto">
            <a:xfrm>
              <a:off x="5933702" y="2898677"/>
              <a:ext cx="314325" cy="409575"/>
            </a:xfrm>
            <a:custGeom>
              <a:avLst/>
              <a:gdLst>
                <a:gd name="T0" fmla="*/ 483586 w 304800"/>
                <a:gd name="T1" fmla="*/ 0 h 381000"/>
                <a:gd name="T2" fmla="*/ 483586 w 304800"/>
                <a:gd name="T3" fmla="*/ 225467 h 381000"/>
                <a:gd name="T4" fmla="*/ 0 w 304800"/>
                <a:gd name="T5" fmla="*/ 986412 h 381000"/>
                <a:gd name="T6" fmla="*/ 0 w 304800"/>
                <a:gd name="T7" fmla="*/ 1127332 h 381000"/>
                <a:gd name="T8" fmla="*/ 0 60000 65536"/>
                <a:gd name="T9" fmla="*/ 0 60000 65536"/>
                <a:gd name="T10" fmla="*/ 0 60000 65536"/>
                <a:gd name="T11" fmla="*/ 0 60000 65536"/>
                <a:gd name="T12" fmla="*/ 0 w 304800"/>
                <a:gd name="T13" fmla="*/ 0 h 381000"/>
                <a:gd name="T14" fmla="*/ 304800 w 304800"/>
                <a:gd name="T15" fmla="*/ 381000 h 381000"/>
              </a:gdLst>
              <a:ahLst/>
              <a:cxnLst>
                <a:cxn ang="T8">
                  <a:pos x="T0" y="T1"/>
                </a:cxn>
                <a:cxn ang="T9">
                  <a:pos x="T2" y="T3"/>
                </a:cxn>
                <a:cxn ang="T10">
                  <a:pos x="T4" y="T5"/>
                </a:cxn>
                <a:cxn ang="T11">
                  <a:pos x="T6" y="T7"/>
                </a:cxn>
              </a:cxnLst>
              <a:rect l="T12" t="T13" r="T14" b="T15"/>
              <a:pathLst>
                <a:path w="304800" h="381000">
                  <a:moveTo>
                    <a:pt x="304800" y="0"/>
                  </a:moveTo>
                  <a:lnTo>
                    <a:pt x="304800" y="76200"/>
                  </a:lnTo>
                  <a:lnTo>
                    <a:pt x="0" y="333375"/>
                  </a:lnTo>
                  <a:lnTo>
                    <a:pt x="0" y="381000"/>
                  </a:lnTo>
                </a:path>
              </a:pathLst>
            </a:custGeom>
            <a:noFill/>
            <a:ln w="19050" cap="flat" cmpd="sng" algn="ctr">
              <a:solidFill>
                <a:schemeClr val="tx1"/>
              </a:solidFill>
              <a:prstDash val="solid"/>
              <a:round/>
              <a:headEnd type="none" w="med" len="med"/>
              <a:tailEnd type="none" w="med" len="med"/>
            </a:ln>
          </p:spPr>
          <p:txBody>
            <a:bodyPr/>
            <a:lstStyle/>
            <a:p>
              <a:endParaRPr lang="nb-NO"/>
            </a:p>
          </p:txBody>
        </p:sp>
        <p:sp>
          <p:nvSpPr>
            <p:cNvPr id="30736" name="TekstSylinder 53"/>
            <p:cNvSpPr txBox="1">
              <a:spLocks noChangeArrowheads="1"/>
            </p:cNvSpPr>
            <p:nvPr/>
          </p:nvSpPr>
          <p:spPr bwMode="auto">
            <a:xfrm>
              <a:off x="5027981" y="2874873"/>
              <a:ext cx="800219" cy="461665"/>
            </a:xfrm>
            <a:prstGeom prst="rect">
              <a:avLst/>
            </a:prstGeom>
            <a:noFill/>
            <a:ln w="9525">
              <a:noFill/>
              <a:miter lim="800000"/>
              <a:headEnd/>
              <a:tailEnd/>
            </a:ln>
          </p:spPr>
          <p:txBody>
            <a:bodyPr wrap="none">
              <a:spAutoFit/>
            </a:bodyPr>
            <a:lstStyle/>
            <a:p>
              <a:r>
                <a:rPr lang="nb-NO">
                  <a:solidFill>
                    <a:schemeClr val="tx1"/>
                  </a:solidFill>
                </a:rPr>
                <a:t>NTC</a:t>
              </a:r>
            </a:p>
          </p:txBody>
        </p:sp>
      </p:grpSp>
      <p:sp>
        <p:nvSpPr>
          <p:cNvPr id="57" name="TekstSylinder 56"/>
          <p:cNvSpPr txBox="1">
            <a:spLocks noChangeArrowheads="1"/>
          </p:cNvSpPr>
          <p:nvPr/>
        </p:nvSpPr>
        <p:spPr bwMode="auto">
          <a:xfrm>
            <a:off x="5792788" y="1662113"/>
            <a:ext cx="804862" cy="461962"/>
          </a:xfrm>
          <a:prstGeom prst="rect">
            <a:avLst/>
          </a:prstGeom>
          <a:noFill/>
          <a:ln w="9525">
            <a:noFill/>
            <a:miter lim="800000"/>
            <a:headEnd/>
            <a:tailEnd/>
          </a:ln>
        </p:spPr>
        <p:txBody>
          <a:bodyPr wrap="none">
            <a:spAutoFit/>
          </a:bodyPr>
          <a:lstStyle/>
          <a:p>
            <a:r>
              <a:rPr lang="nb-NO">
                <a:solidFill>
                  <a:schemeClr val="tx1"/>
                </a:solidFill>
              </a:rPr>
              <a:t>+5 V</a:t>
            </a:r>
          </a:p>
        </p:txBody>
      </p:sp>
      <p:sp>
        <p:nvSpPr>
          <p:cNvPr id="58" name="TekstSylinder 57"/>
          <p:cNvSpPr txBox="1">
            <a:spLocks noChangeArrowheads="1"/>
          </p:cNvSpPr>
          <p:nvPr/>
        </p:nvSpPr>
        <p:spPr bwMode="auto">
          <a:xfrm>
            <a:off x="2433638" y="4919663"/>
            <a:ext cx="4926012" cy="461962"/>
          </a:xfrm>
          <a:prstGeom prst="rect">
            <a:avLst/>
          </a:prstGeom>
          <a:noFill/>
          <a:ln w="9525">
            <a:noFill/>
            <a:miter lim="800000"/>
            <a:headEnd/>
            <a:tailEnd/>
          </a:ln>
        </p:spPr>
        <p:txBody>
          <a:bodyPr wrap="none">
            <a:spAutoFit/>
          </a:bodyPr>
          <a:lstStyle/>
          <a:p>
            <a:r>
              <a:rPr lang="nb-NO">
                <a:solidFill>
                  <a:schemeClr val="tx1"/>
                </a:solidFill>
              </a:rPr>
              <a:t>Hvor skal NTC-motstanden plasseres?</a:t>
            </a:r>
          </a:p>
        </p:txBody>
      </p:sp>
      <p:sp>
        <p:nvSpPr>
          <p:cNvPr id="34" name="TekstSylinder 33"/>
          <p:cNvSpPr txBox="1">
            <a:spLocks noChangeArrowheads="1"/>
          </p:cNvSpPr>
          <p:nvPr/>
        </p:nvSpPr>
        <p:spPr bwMode="auto">
          <a:xfrm>
            <a:off x="2184400" y="5622925"/>
            <a:ext cx="4569136" cy="369332"/>
          </a:xfrm>
          <a:prstGeom prst="rect">
            <a:avLst/>
          </a:prstGeom>
          <a:noFill/>
          <a:ln w="9525">
            <a:noFill/>
            <a:miter lim="800000"/>
            <a:headEnd/>
            <a:tailEnd/>
          </a:ln>
        </p:spPr>
        <p:txBody>
          <a:bodyPr wrap="none">
            <a:spAutoFit/>
          </a:bodyPr>
          <a:lstStyle/>
          <a:p>
            <a:r>
              <a:rPr lang="nb-NO" dirty="0" smtClean="0">
                <a:solidFill>
                  <a:schemeClr val="tx1"/>
                </a:solidFill>
              </a:rPr>
              <a:t>Vi har nå </a:t>
            </a:r>
            <a:r>
              <a:rPr lang="nb-NO" dirty="0">
                <a:solidFill>
                  <a:schemeClr val="tx1"/>
                </a:solidFill>
              </a:rPr>
              <a:t>funnet R(T), </a:t>
            </a:r>
            <a:r>
              <a:rPr lang="nb-NO" dirty="0" smtClean="0">
                <a:solidFill>
                  <a:schemeClr val="tx1"/>
                </a:solidFill>
              </a:rPr>
              <a:t>men trenger </a:t>
            </a:r>
            <a:r>
              <a:rPr lang="nb-NO" dirty="0">
                <a:solidFill>
                  <a:schemeClr val="tx1"/>
                </a:solidFill>
              </a:rPr>
              <a:t>V(T) og T(V)</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2000"/>
                                        <p:tgtEl>
                                          <p:spTgt spid="3"/>
                                        </p:tgtEl>
                                      </p:cBhvr>
                                    </p:animEffect>
                                  </p:childTnLst>
                                </p:cTn>
                              </p:par>
                            </p:childTnLst>
                          </p:cTn>
                        </p:par>
                        <p:par>
                          <p:cTn id="11" fill="hold">
                            <p:stCondLst>
                              <p:cond delay="2000"/>
                            </p:stCondLst>
                            <p:childTnLst>
                              <p:par>
                                <p:cTn id="12" presetID="10" presetClass="entr" presetSubtype="0" fill="hold" grpId="0" nodeType="afterEffect">
                                  <p:stCondLst>
                                    <p:cond delay="0"/>
                                  </p:stCondLst>
                                  <p:childTnLst>
                                    <p:set>
                                      <p:cBhvr>
                                        <p:cTn id="13" dur="1" fill="hold">
                                          <p:stCondLst>
                                            <p:cond delay="0"/>
                                          </p:stCondLst>
                                        </p:cTn>
                                        <p:tgtEl>
                                          <p:spTgt spid="57"/>
                                        </p:tgtEl>
                                        <p:attrNameLst>
                                          <p:attrName>style.visibility</p:attrName>
                                        </p:attrNameLst>
                                      </p:cBhvr>
                                      <p:to>
                                        <p:strVal val="visible"/>
                                      </p:to>
                                    </p:set>
                                    <p:animEffect transition="in" filter="fade">
                                      <p:cBhvr>
                                        <p:cTn id="14" dur="2000"/>
                                        <p:tgtEl>
                                          <p:spTgt spid="57"/>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20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2000"/>
                                        <p:tgtEl>
                                          <p:spTgt spid="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2000"/>
                                        <p:tgtEl>
                                          <p:spTgt spid="30"/>
                                        </p:tgtEl>
                                      </p:cBhvr>
                                    </p:animEffect>
                                  </p:childTnLst>
                                </p:cTn>
                              </p:par>
                            </p:childTnLst>
                          </p:cTn>
                        </p:par>
                        <p:par>
                          <p:cTn id="26" fill="hold">
                            <p:stCondLst>
                              <p:cond delay="2000"/>
                            </p:stCondLst>
                            <p:childTnLst>
                              <p:par>
                                <p:cTn id="27" presetID="10" presetClass="entr" presetSubtype="0" fill="hold" grpId="0" nodeType="afterEffect">
                                  <p:stCondLst>
                                    <p:cond delay="0"/>
                                  </p:stCondLst>
                                  <p:childTnLst>
                                    <p:set>
                                      <p:cBhvr>
                                        <p:cTn id="28" dur="1" fill="hold">
                                          <p:stCondLst>
                                            <p:cond delay="0"/>
                                          </p:stCondLst>
                                        </p:cTn>
                                        <p:tgtEl>
                                          <p:spTgt spid="58"/>
                                        </p:tgtEl>
                                        <p:attrNameLst>
                                          <p:attrName>style.visibility</p:attrName>
                                        </p:attrNameLst>
                                      </p:cBhvr>
                                      <p:to>
                                        <p:strVal val="visible"/>
                                      </p:to>
                                    </p:set>
                                    <p:animEffect transition="in" filter="fade">
                                      <p:cBhvr>
                                        <p:cTn id="29" dur="2000"/>
                                        <p:tgtEl>
                                          <p:spTgt spid="58"/>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2000"/>
                                        <p:tgtEl>
                                          <p:spTgt spid="4"/>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2000"/>
                                        <p:tgtEl>
                                          <p:spTgt spid="5"/>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34"/>
                                        </p:tgtEl>
                                        <p:attrNameLst>
                                          <p:attrName>style.visibility</p:attrName>
                                        </p:attrNameLst>
                                      </p:cBhvr>
                                      <p:to>
                                        <p:strVal val="visible"/>
                                      </p:to>
                                    </p:set>
                                    <p:animEffect transition="in" filter="fade">
                                      <p:cBhvr>
                                        <p:cTn id="44" dur="2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6" grpId="0"/>
      <p:bldP spid="30" grpId="0"/>
      <p:bldP spid="57" grpId="0"/>
      <p:bldP spid="58" grpId="0"/>
      <p:bldP spid="3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dirty="0" smtClean="0"/>
              <a:t>Om å utfordre elevene</a:t>
            </a:r>
            <a:endParaRPr lang="nb-NO" dirty="0"/>
          </a:p>
        </p:txBody>
      </p:sp>
      <p:sp>
        <p:nvSpPr>
          <p:cNvPr id="3" name="Plassholder for innhold 2"/>
          <p:cNvSpPr>
            <a:spLocks noGrp="1"/>
          </p:cNvSpPr>
          <p:nvPr>
            <p:ph idx="1"/>
          </p:nvPr>
        </p:nvSpPr>
        <p:spPr/>
        <p:txBody>
          <a:bodyPr/>
          <a:lstStyle/>
          <a:p>
            <a:r>
              <a:rPr lang="nb-NO" dirty="0" smtClean="0"/>
              <a:t>Å sette sammen et byggesett slik dere gjør er ikke den beste måten å lære på</a:t>
            </a:r>
          </a:p>
          <a:p>
            <a:r>
              <a:rPr lang="nb-NO" dirty="0" smtClean="0"/>
              <a:t>Viktig at dere gir elevene utfordringer slik at de selv får gleden av å oppdage løsninger</a:t>
            </a:r>
          </a:p>
          <a:p>
            <a:r>
              <a:rPr lang="nb-NO" dirty="0" smtClean="0"/>
              <a:t>La dem jobbe to eller tre sammen slik at de kan diskutere seg fram til løsninger</a:t>
            </a:r>
          </a:p>
          <a:p>
            <a:r>
              <a:rPr lang="nb-NO" dirty="0" smtClean="0"/>
              <a:t>Så er det opp til dere å veilede dem så de ikke mister motet.</a:t>
            </a:r>
          </a:p>
          <a:p>
            <a:r>
              <a:rPr lang="nb-NO" dirty="0" smtClean="0"/>
              <a:t>Heftet forsøker å beskrive også de utfordringene som vi møtte da vi skulle utvikle prosjektet og hvordan vi løse dem</a:t>
            </a:r>
          </a:p>
          <a:p>
            <a:endParaRPr lang="nb-NO"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2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1746" name="Tittel 1"/>
          <p:cNvSpPr>
            <a:spLocks noGrp="1"/>
          </p:cNvSpPr>
          <p:nvPr>
            <p:ph type="title"/>
          </p:nvPr>
        </p:nvSpPr>
        <p:spPr>
          <a:xfrm>
            <a:off x="1079500" y="539750"/>
            <a:ext cx="7767638" cy="884238"/>
          </a:xfrm>
        </p:spPr>
        <p:txBody>
          <a:bodyPr/>
          <a:lstStyle/>
          <a:p>
            <a:pPr algn="ctr"/>
            <a:r>
              <a:rPr lang="nb-NO" smtClean="0"/>
              <a:t>Linearitet</a:t>
            </a:r>
          </a:p>
        </p:txBody>
      </p:sp>
      <p:grpSp>
        <p:nvGrpSpPr>
          <p:cNvPr id="2" name="Gruppe 8"/>
          <p:cNvGrpSpPr>
            <a:grpSpLocks/>
          </p:cNvGrpSpPr>
          <p:nvPr/>
        </p:nvGrpSpPr>
        <p:grpSpPr bwMode="auto">
          <a:xfrm>
            <a:off x="1336675" y="1306513"/>
            <a:ext cx="7107238" cy="4767262"/>
            <a:chOff x="1285195" y="1492296"/>
            <a:chExt cx="6790731" cy="4555807"/>
          </a:xfrm>
        </p:grpSpPr>
        <p:pic>
          <p:nvPicPr>
            <p:cNvPr id="31765" name="Picture 2"/>
            <p:cNvPicPr>
              <a:picLocks noChangeAspect="1" noChangeArrowheads="1"/>
            </p:cNvPicPr>
            <p:nvPr/>
          </p:nvPicPr>
          <p:blipFill>
            <a:blip r:embed="rId2"/>
            <a:srcRect/>
            <a:stretch>
              <a:fillRect/>
            </a:stretch>
          </p:blipFill>
          <p:spPr bwMode="auto">
            <a:xfrm>
              <a:off x="1285195" y="1492296"/>
              <a:ext cx="6790731" cy="4555807"/>
            </a:xfrm>
            <a:prstGeom prst="rect">
              <a:avLst/>
            </a:prstGeom>
            <a:noFill/>
            <a:ln w="9525">
              <a:noFill/>
              <a:miter lim="800000"/>
              <a:headEnd/>
              <a:tailEnd/>
            </a:ln>
          </p:spPr>
        </p:pic>
        <p:sp>
          <p:nvSpPr>
            <p:cNvPr id="31766" name="TekstSylinder 5"/>
            <p:cNvSpPr txBox="1">
              <a:spLocks noChangeArrowheads="1"/>
            </p:cNvSpPr>
            <p:nvPr/>
          </p:nvSpPr>
          <p:spPr bwMode="auto">
            <a:xfrm>
              <a:off x="6884126" y="2050869"/>
              <a:ext cx="800219" cy="461665"/>
            </a:xfrm>
            <a:prstGeom prst="rect">
              <a:avLst/>
            </a:prstGeom>
            <a:noFill/>
            <a:ln w="9525">
              <a:noFill/>
              <a:miter lim="800000"/>
              <a:headEnd/>
              <a:tailEnd/>
            </a:ln>
          </p:spPr>
          <p:txBody>
            <a:bodyPr wrap="none">
              <a:spAutoFit/>
            </a:bodyPr>
            <a:lstStyle/>
            <a:p>
              <a:r>
                <a:rPr lang="nb-NO">
                  <a:solidFill>
                    <a:schemeClr val="tx1"/>
                  </a:solidFill>
                </a:rPr>
                <a:t>NTC</a:t>
              </a:r>
            </a:p>
          </p:txBody>
        </p:sp>
        <p:sp>
          <p:nvSpPr>
            <p:cNvPr id="31767" name="TekstSylinder 6"/>
            <p:cNvSpPr txBox="1">
              <a:spLocks noChangeArrowheads="1"/>
            </p:cNvSpPr>
            <p:nvPr/>
          </p:nvSpPr>
          <p:spPr bwMode="auto">
            <a:xfrm>
              <a:off x="3722915" y="5538651"/>
              <a:ext cx="1387046" cy="338554"/>
            </a:xfrm>
            <a:prstGeom prst="rect">
              <a:avLst/>
            </a:prstGeom>
            <a:solidFill>
              <a:schemeClr val="bg1"/>
            </a:solidFill>
            <a:ln w="9525">
              <a:noFill/>
              <a:miter lim="800000"/>
              <a:headEnd/>
              <a:tailEnd/>
            </a:ln>
          </p:spPr>
          <p:txBody>
            <a:bodyPr wrap="none">
              <a:spAutoFit/>
            </a:bodyPr>
            <a:lstStyle/>
            <a:p>
              <a:r>
                <a:rPr lang="nb-NO" sz="1600">
                  <a:solidFill>
                    <a:schemeClr val="tx1"/>
                  </a:solidFill>
                </a:rPr>
                <a:t>Temperatur ˚C</a:t>
              </a:r>
            </a:p>
          </p:txBody>
        </p:sp>
        <p:sp>
          <p:nvSpPr>
            <p:cNvPr id="31768" name="TekstSylinder 7"/>
            <p:cNvSpPr txBox="1">
              <a:spLocks noChangeArrowheads="1"/>
            </p:cNvSpPr>
            <p:nvPr/>
          </p:nvSpPr>
          <p:spPr bwMode="auto">
            <a:xfrm rot="-5400000">
              <a:off x="822962" y="3291839"/>
              <a:ext cx="1423788" cy="338554"/>
            </a:xfrm>
            <a:prstGeom prst="rect">
              <a:avLst/>
            </a:prstGeom>
            <a:solidFill>
              <a:schemeClr val="bg1"/>
            </a:solidFill>
            <a:ln w="9525">
              <a:noFill/>
              <a:miter lim="800000"/>
              <a:headEnd/>
              <a:tailEnd/>
            </a:ln>
          </p:spPr>
          <p:txBody>
            <a:bodyPr wrap="none">
              <a:spAutoFit/>
            </a:bodyPr>
            <a:lstStyle/>
            <a:p>
              <a:r>
                <a:rPr lang="nb-NO" sz="1600">
                  <a:solidFill>
                    <a:schemeClr val="tx1"/>
                  </a:solidFill>
                </a:rPr>
                <a:t>Resistans Ohm</a:t>
              </a:r>
            </a:p>
          </p:txBody>
        </p:sp>
      </p:grpSp>
      <p:pic>
        <p:nvPicPr>
          <p:cNvPr id="159747" name="Picture 3"/>
          <p:cNvPicPr>
            <a:picLocks noChangeAspect="1" noChangeArrowheads="1"/>
          </p:cNvPicPr>
          <p:nvPr/>
        </p:nvPicPr>
        <p:blipFill>
          <a:blip r:embed="rId3"/>
          <a:srcRect/>
          <a:stretch>
            <a:fillRect/>
          </a:stretch>
        </p:blipFill>
        <p:spPr bwMode="auto">
          <a:xfrm>
            <a:off x="809625" y="1357313"/>
            <a:ext cx="8121650" cy="4716462"/>
          </a:xfrm>
          <a:prstGeom prst="rect">
            <a:avLst/>
          </a:prstGeom>
          <a:noFill/>
          <a:ln w="9525">
            <a:noFill/>
            <a:miter lim="800000"/>
            <a:headEnd/>
            <a:tailEnd/>
          </a:ln>
        </p:spPr>
      </p:pic>
      <p:grpSp>
        <p:nvGrpSpPr>
          <p:cNvPr id="3" name="Gruppe 44"/>
          <p:cNvGrpSpPr>
            <a:grpSpLocks/>
          </p:cNvGrpSpPr>
          <p:nvPr/>
        </p:nvGrpSpPr>
        <p:grpSpPr bwMode="auto">
          <a:xfrm>
            <a:off x="6637338" y="1531938"/>
            <a:ext cx="2157412" cy="1998662"/>
            <a:chOff x="5474701" y="1844995"/>
            <a:chExt cx="2157999" cy="1998343"/>
          </a:xfrm>
        </p:grpSpPr>
        <p:grpSp>
          <p:nvGrpSpPr>
            <p:cNvPr id="4" name="Gruppe 30"/>
            <p:cNvGrpSpPr>
              <a:grpSpLocks/>
            </p:cNvGrpSpPr>
            <p:nvPr/>
          </p:nvGrpSpPr>
          <p:grpSpPr bwMode="auto">
            <a:xfrm>
              <a:off x="6057900" y="2090738"/>
              <a:ext cx="1574800" cy="1752600"/>
              <a:chOff x="2417606" y="3221462"/>
              <a:chExt cx="1574845" cy="1752600"/>
            </a:xfrm>
          </p:grpSpPr>
          <p:cxnSp>
            <p:nvCxnSpPr>
              <p:cNvPr id="31756" name="Rett linje 31"/>
              <p:cNvCxnSpPr>
                <a:cxnSpLocks noChangeShapeType="1"/>
              </p:cNvCxnSpPr>
              <p:nvPr/>
            </p:nvCxnSpPr>
            <p:spPr bwMode="auto">
              <a:xfrm rot="5400000" flipH="1" flipV="1">
                <a:off x="1688944" y="4131100"/>
                <a:ext cx="1685925" cy="0"/>
              </a:xfrm>
              <a:prstGeom prst="line">
                <a:avLst/>
              </a:prstGeom>
              <a:noFill/>
              <a:ln w="19050" algn="ctr">
                <a:solidFill>
                  <a:schemeClr val="tx1"/>
                </a:solidFill>
                <a:round/>
                <a:headEnd/>
                <a:tailEnd/>
              </a:ln>
            </p:spPr>
          </p:cxnSp>
          <p:sp>
            <p:nvSpPr>
              <p:cNvPr id="31757" name="Rektangel 32"/>
              <p:cNvSpPr>
                <a:spLocks noChangeArrowheads="1"/>
              </p:cNvSpPr>
              <p:nvPr/>
            </p:nvSpPr>
            <p:spPr bwMode="auto">
              <a:xfrm>
                <a:off x="2441419" y="3583412"/>
                <a:ext cx="180975" cy="428625"/>
              </a:xfrm>
              <a:prstGeom prst="rect">
                <a:avLst/>
              </a:prstGeom>
              <a:solidFill>
                <a:schemeClr val="bg1"/>
              </a:solidFill>
              <a:ln w="19050" algn="ctr">
                <a:solidFill>
                  <a:schemeClr val="tx1"/>
                </a:solidFill>
                <a:round/>
                <a:headEnd/>
                <a:tailEnd/>
              </a:ln>
            </p:spPr>
            <p:txBody>
              <a:bodyPr/>
              <a:lstStyle/>
              <a:p>
                <a:pPr eaLnBrk="0" hangingPunct="0">
                  <a:lnSpc>
                    <a:spcPct val="81000"/>
                  </a:lnSpc>
                  <a:buClr>
                    <a:srgbClr val="000000"/>
                  </a:buClr>
                  <a:buSzPct val="100000"/>
                  <a:buFont typeface="Times" pitchFamily="-108" charset="0"/>
                  <a:buNone/>
                </a:pPr>
                <a:endParaRPr lang="nb-NO"/>
              </a:p>
            </p:txBody>
          </p:sp>
          <p:sp>
            <p:nvSpPr>
              <p:cNvPr id="31758" name="Rektangel 33"/>
              <p:cNvSpPr>
                <a:spLocks noChangeArrowheads="1"/>
              </p:cNvSpPr>
              <p:nvPr/>
            </p:nvSpPr>
            <p:spPr bwMode="auto">
              <a:xfrm>
                <a:off x="2441419" y="4326362"/>
                <a:ext cx="180975" cy="428625"/>
              </a:xfrm>
              <a:prstGeom prst="rect">
                <a:avLst/>
              </a:prstGeom>
              <a:solidFill>
                <a:schemeClr val="bg1"/>
              </a:solidFill>
              <a:ln w="19050" algn="ctr">
                <a:solidFill>
                  <a:schemeClr val="tx1"/>
                </a:solidFill>
                <a:round/>
                <a:headEnd/>
                <a:tailEnd/>
              </a:ln>
            </p:spPr>
            <p:txBody>
              <a:bodyPr/>
              <a:lstStyle/>
              <a:p>
                <a:pPr eaLnBrk="0" hangingPunct="0">
                  <a:lnSpc>
                    <a:spcPct val="81000"/>
                  </a:lnSpc>
                  <a:buClr>
                    <a:srgbClr val="000000"/>
                  </a:buClr>
                  <a:buSzPct val="100000"/>
                  <a:buFont typeface="Times" pitchFamily="-108" charset="0"/>
                  <a:buNone/>
                </a:pPr>
                <a:endParaRPr lang="nb-NO"/>
              </a:p>
            </p:txBody>
          </p:sp>
          <p:sp>
            <p:nvSpPr>
              <p:cNvPr id="31759" name="Ellipse 34"/>
              <p:cNvSpPr>
                <a:spLocks noChangeArrowheads="1"/>
              </p:cNvSpPr>
              <p:nvPr/>
            </p:nvSpPr>
            <p:spPr bwMode="auto">
              <a:xfrm>
                <a:off x="2491425" y="3221462"/>
                <a:ext cx="85725" cy="85725"/>
              </a:xfrm>
              <a:prstGeom prst="ellipse">
                <a:avLst/>
              </a:prstGeom>
              <a:solidFill>
                <a:schemeClr val="bg1"/>
              </a:solidFill>
              <a:ln w="19050" algn="ctr">
                <a:solidFill>
                  <a:schemeClr val="tx1"/>
                </a:solidFill>
                <a:round/>
                <a:headEnd/>
                <a:tailEnd/>
              </a:ln>
            </p:spPr>
            <p:txBody>
              <a:bodyPr/>
              <a:lstStyle/>
              <a:p>
                <a:pPr eaLnBrk="0" hangingPunct="0">
                  <a:lnSpc>
                    <a:spcPct val="81000"/>
                  </a:lnSpc>
                  <a:buClr>
                    <a:srgbClr val="000000"/>
                  </a:buClr>
                  <a:buSzPct val="100000"/>
                  <a:buFont typeface="Times" pitchFamily="-108" charset="0"/>
                  <a:buNone/>
                </a:pPr>
                <a:endParaRPr lang="nb-NO"/>
              </a:p>
            </p:txBody>
          </p:sp>
          <p:cxnSp>
            <p:nvCxnSpPr>
              <p:cNvPr id="31760" name="Rett linje 35"/>
              <p:cNvCxnSpPr>
                <a:cxnSpLocks noChangeShapeType="1"/>
              </p:cNvCxnSpPr>
              <p:nvPr/>
            </p:nvCxnSpPr>
            <p:spPr bwMode="auto">
              <a:xfrm>
                <a:off x="2417606" y="4974062"/>
                <a:ext cx="238125" cy="0"/>
              </a:xfrm>
              <a:prstGeom prst="line">
                <a:avLst/>
              </a:prstGeom>
              <a:noFill/>
              <a:ln w="19050" algn="ctr">
                <a:solidFill>
                  <a:schemeClr val="tx1"/>
                </a:solidFill>
                <a:round/>
                <a:headEnd/>
                <a:tailEnd/>
              </a:ln>
            </p:spPr>
          </p:cxnSp>
          <p:cxnSp>
            <p:nvCxnSpPr>
              <p:cNvPr id="31761" name="Rett linje 36"/>
              <p:cNvCxnSpPr>
                <a:cxnSpLocks noChangeShapeType="1"/>
              </p:cNvCxnSpPr>
              <p:nvPr/>
            </p:nvCxnSpPr>
            <p:spPr bwMode="auto">
              <a:xfrm>
                <a:off x="2531906" y="4164437"/>
                <a:ext cx="609600" cy="0"/>
              </a:xfrm>
              <a:prstGeom prst="line">
                <a:avLst/>
              </a:prstGeom>
              <a:noFill/>
              <a:ln w="19050" algn="ctr">
                <a:solidFill>
                  <a:schemeClr val="tx1"/>
                </a:solidFill>
                <a:round/>
                <a:headEnd/>
                <a:tailEnd/>
              </a:ln>
            </p:spPr>
          </p:cxnSp>
          <p:sp>
            <p:nvSpPr>
              <p:cNvPr id="31762" name="Ellipse 37"/>
              <p:cNvSpPr>
                <a:spLocks noChangeArrowheads="1"/>
              </p:cNvSpPr>
              <p:nvPr/>
            </p:nvSpPr>
            <p:spPr bwMode="auto">
              <a:xfrm>
                <a:off x="2510474" y="4143005"/>
                <a:ext cx="45719" cy="45719"/>
              </a:xfrm>
              <a:prstGeom prst="ellipse">
                <a:avLst/>
              </a:prstGeom>
              <a:solidFill>
                <a:schemeClr val="tx1"/>
              </a:solidFill>
              <a:ln w="19050" algn="ctr">
                <a:solidFill>
                  <a:schemeClr val="tx1"/>
                </a:solidFill>
                <a:round/>
                <a:headEnd/>
                <a:tailEnd/>
              </a:ln>
            </p:spPr>
            <p:txBody>
              <a:bodyPr/>
              <a:lstStyle/>
              <a:p>
                <a:pPr eaLnBrk="0" hangingPunct="0">
                  <a:lnSpc>
                    <a:spcPct val="81000"/>
                  </a:lnSpc>
                  <a:buClr>
                    <a:srgbClr val="000000"/>
                  </a:buClr>
                  <a:buSzPct val="100000"/>
                  <a:buFont typeface="Times" pitchFamily="-108" charset="0"/>
                  <a:buNone/>
                </a:pPr>
                <a:endParaRPr lang="nb-NO"/>
              </a:p>
            </p:txBody>
          </p:sp>
          <p:sp>
            <p:nvSpPr>
              <p:cNvPr id="31763" name="Rektangel 38"/>
              <p:cNvSpPr>
                <a:spLocks noChangeArrowheads="1"/>
              </p:cNvSpPr>
              <p:nvPr/>
            </p:nvSpPr>
            <p:spPr bwMode="auto">
              <a:xfrm>
                <a:off x="3161764" y="3857223"/>
                <a:ext cx="830687" cy="623016"/>
              </a:xfrm>
              <a:prstGeom prst="rect">
                <a:avLst/>
              </a:prstGeom>
              <a:solidFill>
                <a:srgbClr val="00B8FF"/>
              </a:solidFill>
              <a:ln w="19050" algn="ctr">
                <a:solidFill>
                  <a:schemeClr val="tx1"/>
                </a:solidFill>
                <a:round/>
                <a:headEnd/>
                <a:tailEnd/>
              </a:ln>
            </p:spPr>
            <p:txBody>
              <a:bodyPr anchor="ctr"/>
              <a:lstStyle/>
              <a:p>
                <a:pPr algn="ctr" eaLnBrk="0" hangingPunct="0">
                  <a:lnSpc>
                    <a:spcPct val="81000"/>
                  </a:lnSpc>
                  <a:buClr>
                    <a:srgbClr val="000000"/>
                  </a:buClr>
                  <a:buSzPct val="100000"/>
                  <a:buFont typeface="Times" pitchFamily="-108" charset="0"/>
                  <a:buNone/>
                </a:pPr>
                <a:r>
                  <a:rPr lang="nb-NO" sz="1800"/>
                  <a:t>ADC</a:t>
                </a:r>
              </a:p>
            </p:txBody>
          </p:sp>
          <p:sp>
            <p:nvSpPr>
              <p:cNvPr id="31764" name="Frihåndsform 39"/>
              <p:cNvSpPr>
                <a:spLocks/>
              </p:cNvSpPr>
              <p:nvPr/>
            </p:nvSpPr>
            <p:spPr bwMode="auto">
              <a:xfrm>
                <a:off x="3032975" y="3496615"/>
                <a:ext cx="875763" cy="1332963"/>
              </a:xfrm>
              <a:custGeom>
                <a:avLst/>
                <a:gdLst>
                  <a:gd name="T0" fmla="*/ 850005 w 875763"/>
                  <a:gd name="T1" fmla="*/ 0 h 1545465"/>
                  <a:gd name="T2" fmla="*/ 0 w 875763"/>
                  <a:gd name="T3" fmla="*/ 0 h 1545465"/>
                  <a:gd name="T4" fmla="*/ 0 w 875763"/>
                  <a:gd name="T5" fmla="*/ 168051 h 1545465"/>
                  <a:gd name="T6" fmla="*/ 875763 w 875763"/>
                  <a:gd name="T7" fmla="*/ 168051 h 1545465"/>
                  <a:gd name="T8" fmla="*/ 0 60000 65536"/>
                  <a:gd name="T9" fmla="*/ 0 60000 65536"/>
                  <a:gd name="T10" fmla="*/ 0 60000 65536"/>
                  <a:gd name="T11" fmla="*/ 0 60000 65536"/>
                  <a:gd name="T12" fmla="*/ 0 w 875763"/>
                  <a:gd name="T13" fmla="*/ 0 h 1545465"/>
                  <a:gd name="T14" fmla="*/ 875763 w 875763"/>
                  <a:gd name="T15" fmla="*/ 1545465 h 1545465"/>
                </a:gdLst>
                <a:ahLst/>
                <a:cxnLst>
                  <a:cxn ang="T8">
                    <a:pos x="T0" y="T1"/>
                  </a:cxn>
                  <a:cxn ang="T9">
                    <a:pos x="T2" y="T3"/>
                  </a:cxn>
                  <a:cxn ang="T10">
                    <a:pos x="T4" y="T5"/>
                  </a:cxn>
                  <a:cxn ang="T11">
                    <a:pos x="T6" y="T7"/>
                  </a:cxn>
                </a:cxnLst>
                <a:rect l="T12" t="T13" r="T14" b="T15"/>
                <a:pathLst>
                  <a:path w="875763" h="1545465">
                    <a:moveTo>
                      <a:pt x="850005" y="0"/>
                    </a:moveTo>
                    <a:lnTo>
                      <a:pt x="0" y="0"/>
                    </a:lnTo>
                    <a:lnTo>
                      <a:pt x="0" y="1545465"/>
                    </a:lnTo>
                    <a:lnTo>
                      <a:pt x="875763" y="1545465"/>
                    </a:lnTo>
                  </a:path>
                </a:pathLst>
              </a:custGeom>
              <a:noFill/>
              <a:ln w="19050" cap="flat" cmpd="sng" algn="ctr">
                <a:solidFill>
                  <a:schemeClr val="tx1"/>
                </a:solidFill>
                <a:prstDash val="dash"/>
                <a:round/>
                <a:headEnd type="none" w="med" len="med"/>
                <a:tailEnd type="none" w="med" len="med"/>
              </a:ln>
            </p:spPr>
            <p:txBody>
              <a:bodyPr/>
              <a:lstStyle/>
              <a:p>
                <a:endParaRPr lang="nb-NO"/>
              </a:p>
            </p:txBody>
          </p:sp>
        </p:grpSp>
        <p:grpSp>
          <p:nvGrpSpPr>
            <p:cNvPr id="5" name="Gruppe 54"/>
            <p:cNvGrpSpPr>
              <a:grpSpLocks/>
            </p:cNvGrpSpPr>
            <p:nvPr/>
          </p:nvGrpSpPr>
          <p:grpSpPr bwMode="auto">
            <a:xfrm>
              <a:off x="5474701" y="2462223"/>
              <a:ext cx="841953" cy="419235"/>
              <a:chOff x="5406584" y="2898677"/>
              <a:chExt cx="841443" cy="418964"/>
            </a:xfrm>
          </p:grpSpPr>
          <p:sp>
            <p:nvSpPr>
              <p:cNvPr id="31754" name="Frihåndsform 51"/>
              <p:cNvSpPr>
                <a:spLocks/>
              </p:cNvSpPr>
              <p:nvPr/>
            </p:nvSpPr>
            <p:spPr bwMode="auto">
              <a:xfrm>
                <a:off x="5933702" y="2898677"/>
                <a:ext cx="314325" cy="409575"/>
              </a:xfrm>
              <a:custGeom>
                <a:avLst/>
                <a:gdLst>
                  <a:gd name="T0" fmla="*/ 483586 w 304800"/>
                  <a:gd name="T1" fmla="*/ 0 h 381000"/>
                  <a:gd name="T2" fmla="*/ 483586 w 304800"/>
                  <a:gd name="T3" fmla="*/ 225467 h 381000"/>
                  <a:gd name="T4" fmla="*/ 0 w 304800"/>
                  <a:gd name="T5" fmla="*/ 986412 h 381000"/>
                  <a:gd name="T6" fmla="*/ 0 w 304800"/>
                  <a:gd name="T7" fmla="*/ 1127332 h 381000"/>
                  <a:gd name="T8" fmla="*/ 0 60000 65536"/>
                  <a:gd name="T9" fmla="*/ 0 60000 65536"/>
                  <a:gd name="T10" fmla="*/ 0 60000 65536"/>
                  <a:gd name="T11" fmla="*/ 0 60000 65536"/>
                  <a:gd name="T12" fmla="*/ 0 w 304800"/>
                  <a:gd name="T13" fmla="*/ 0 h 381000"/>
                  <a:gd name="T14" fmla="*/ 304800 w 304800"/>
                  <a:gd name="T15" fmla="*/ 381000 h 381000"/>
                </a:gdLst>
                <a:ahLst/>
                <a:cxnLst>
                  <a:cxn ang="T8">
                    <a:pos x="T0" y="T1"/>
                  </a:cxn>
                  <a:cxn ang="T9">
                    <a:pos x="T2" y="T3"/>
                  </a:cxn>
                  <a:cxn ang="T10">
                    <a:pos x="T4" y="T5"/>
                  </a:cxn>
                  <a:cxn ang="T11">
                    <a:pos x="T6" y="T7"/>
                  </a:cxn>
                </a:cxnLst>
                <a:rect l="T12" t="T13" r="T14" b="T15"/>
                <a:pathLst>
                  <a:path w="304800" h="381000">
                    <a:moveTo>
                      <a:pt x="304800" y="0"/>
                    </a:moveTo>
                    <a:lnTo>
                      <a:pt x="304800" y="76200"/>
                    </a:lnTo>
                    <a:lnTo>
                      <a:pt x="0" y="333375"/>
                    </a:lnTo>
                    <a:lnTo>
                      <a:pt x="0" y="381000"/>
                    </a:lnTo>
                  </a:path>
                </a:pathLst>
              </a:custGeom>
              <a:noFill/>
              <a:ln w="19050" cap="flat" cmpd="sng" algn="ctr">
                <a:solidFill>
                  <a:schemeClr val="tx1"/>
                </a:solidFill>
                <a:prstDash val="solid"/>
                <a:round/>
                <a:headEnd type="none" w="med" len="med"/>
                <a:tailEnd type="none" w="med" len="med"/>
              </a:ln>
            </p:spPr>
            <p:txBody>
              <a:bodyPr/>
              <a:lstStyle/>
              <a:p>
                <a:endParaRPr lang="nb-NO"/>
              </a:p>
            </p:txBody>
          </p:sp>
          <p:sp>
            <p:nvSpPr>
              <p:cNvPr id="31755" name="TekstSylinder 53"/>
              <p:cNvSpPr txBox="1">
                <a:spLocks noChangeArrowheads="1"/>
              </p:cNvSpPr>
              <p:nvPr/>
            </p:nvSpPr>
            <p:spPr bwMode="auto">
              <a:xfrm>
                <a:off x="5406584" y="2979306"/>
                <a:ext cx="593072" cy="338335"/>
              </a:xfrm>
              <a:prstGeom prst="rect">
                <a:avLst/>
              </a:prstGeom>
              <a:noFill/>
              <a:ln w="9525">
                <a:noFill/>
                <a:miter lim="800000"/>
                <a:headEnd/>
                <a:tailEnd/>
              </a:ln>
            </p:spPr>
            <p:txBody>
              <a:bodyPr wrap="none">
                <a:spAutoFit/>
              </a:bodyPr>
              <a:lstStyle/>
              <a:p>
                <a:r>
                  <a:rPr lang="nb-NO" sz="1600">
                    <a:solidFill>
                      <a:schemeClr val="tx1"/>
                    </a:solidFill>
                  </a:rPr>
                  <a:t>NTC</a:t>
                </a:r>
              </a:p>
            </p:txBody>
          </p:sp>
        </p:grpSp>
        <p:sp>
          <p:nvSpPr>
            <p:cNvPr id="31753" name="TekstSylinder 43"/>
            <p:cNvSpPr txBox="1">
              <a:spLocks noChangeArrowheads="1"/>
            </p:cNvSpPr>
            <p:nvPr/>
          </p:nvSpPr>
          <p:spPr bwMode="auto">
            <a:xfrm>
              <a:off x="5910355" y="1844995"/>
              <a:ext cx="546881" cy="307777"/>
            </a:xfrm>
            <a:prstGeom prst="rect">
              <a:avLst/>
            </a:prstGeom>
            <a:noFill/>
            <a:ln w="9525">
              <a:noFill/>
              <a:miter lim="800000"/>
              <a:headEnd/>
              <a:tailEnd/>
            </a:ln>
          </p:spPr>
          <p:txBody>
            <a:bodyPr wrap="none">
              <a:spAutoFit/>
            </a:bodyPr>
            <a:lstStyle/>
            <a:p>
              <a:r>
                <a:rPr lang="nb-NO" sz="1400">
                  <a:solidFill>
                    <a:schemeClr val="tx1"/>
                  </a:solidFill>
                </a:rPr>
                <a:t>+5 V</a:t>
              </a: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9747"/>
                                        </p:tgtEl>
                                        <p:attrNameLst>
                                          <p:attrName>style.visibility</p:attrName>
                                        </p:attrNameLst>
                                      </p:cBhvr>
                                      <p:to>
                                        <p:strVal val="visible"/>
                                      </p:to>
                                    </p:set>
                                    <p:animEffect transition="in" filter="fade">
                                      <p:cBhvr>
                                        <p:cTn id="12" dur="2000"/>
                                        <p:tgtEl>
                                          <p:spTgt spid="159747"/>
                                        </p:tgtEl>
                                      </p:cBhvr>
                                    </p:animEffect>
                                  </p:childTnLst>
                                </p:cTn>
                              </p:par>
                            </p:childTnLst>
                          </p:cTn>
                        </p:par>
                        <p:par>
                          <p:cTn id="13" fill="hold">
                            <p:stCondLst>
                              <p:cond delay="2000"/>
                            </p:stCondLst>
                            <p:childTnLst>
                              <p:par>
                                <p:cTn id="14" presetID="10" presetClass="entr" presetSubtype="0"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ktangel 37"/>
          <p:cNvSpPr/>
          <p:nvPr/>
        </p:nvSpPr>
        <p:spPr bwMode="auto">
          <a:xfrm>
            <a:off x="6428423" y="1978025"/>
            <a:ext cx="1412875" cy="615950"/>
          </a:xfrm>
          <a:prstGeom prst="rect">
            <a:avLst/>
          </a:prstGeom>
          <a:solidFill>
            <a:schemeClr val="bg1"/>
          </a:solidFill>
          <a:ln w="9525" cap="flat" cmpd="sng" algn="ctr">
            <a:solidFill>
              <a:schemeClr val="bg1">
                <a:lumMod val="95000"/>
              </a:schemeClr>
            </a:solidFill>
            <a:prstDash val="solid"/>
            <a:round/>
            <a:headEnd type="none" w="med" len="med"/>
            <a:tailEnd type="none" w="med" len="med"/>
          </a:ln>
          <a:effectLst/>
        </p:spPr>
        <p:txBody>
          <a:bodyPr/>
          <a:lstStyle/>
          <a:p>
            <a:pPr eaLnBrk="0" hangingPunct="0">
              <a:lnSpc>
                <a:spcPct val="81000"/>
              </a:lnSpc>
              <a:buClr>
                <a:srgbClr val="000000"/>
              </a:buClr>
              <a:buSzPct val="100000"/>
              <a:buFont typeface="Times" pitchFamily="16" charset="0"/>
              <a:buNone/>
              <a:defRPr/>
            </a:pPr>
            <a:endParaRPr lang="nb-NO">
              <a:latin typeface="Times" pitchFamily="16" charset="0"/>
            </a:endParaRPr>
          </a:p>
        </p:txBody>
      </p:sp>
      <p:sp>
        <p:nvSpPr>
          <p:cNvPr id="28675" name="Tittel 1"/>
          <p:cNvSpPr>
            <a:spLocks noGrp="1"/>
          </p:cNvSpPr>
          <p:nvPr>
            <p:ph type="title"/>
          </p:nvPr>
        </p:nvSpPr>
        <p:spPr>
          <a:xfrm>
            <a:off x="873760" y="539750"/>
            <a:ext cx="7767638" cy="884238"/>
          </a:xfrm>
        </p:spPr>
        <p:txBody>
          <a:bodyPr>
            <a:normAutofit fontScale="90000"/>
          </a:bodyPr>
          <a:lstStyle/>
          <a:p>
            <a:pPr algn="ctr"/>
            <a:r>
              <a:rPr lang="nb-NO" smtClean="0"/>
              <a:t>Spenning som funksjon av temperatur</a:t>
            </a:r>
          </a:p>
        </p:txBody>
      </p:sp>
      <p:grpSp>
        <p:nvGrpSpPr>
          <p:cNvPr id="2" name="Gruppe 8"/>
          <p:cNvGrpSpPr>
            <a:grpSpLocks/>
          </p:cNvGrpSpPr>
          <p:nvPr/>
        </p:nvGrpSpPr>
        <p:grpSpPr bwMode="auto">
          <a:xfrm>
            <a:off x="1130935" y="1412875"/>
            <a:ext cx="6724650" cy="4511675"/>
            <a:chOff x="1285195" y="1492296"/>
            <a:chExt cx="6790731" cy="4555807"/>
          </a:xfrm>
        </p:grpSpPr>
        <p:pic>
          <p:nvPicPr>
            <p:cNvPr id="28708" name="Picture 2"/>
            <p:cNvPicPr>
              <a:picLocks noChangeAspect="1" noChangeArrowheads="1"/>
            </p:cNvPicPr>
            <p:nvPr/>
          </p:nvPicPr>
          <p:blipFill>
            <a:blip r:embed="rId2"/>
            <a:srcRect/>
            <a:stretch>
              <a:fillRect/>
            </a:stretch>
          </p:blipFill>
          <p:spPr bwMode="auto">
            <a:xfrm>
              <a:off x="1285195" y="1492296"/>
              <a:ext cx="6790731" cy="4555807"/>
            </a:xfrm>
            <a:prstGeom prst="rect">
              <a:avLst/>
            </a:prstGeom>
            <a:noFill/>
            <a:ln w="9525">
              <a:noFill/>
              <a:miter lim="800000"/>
              <a:headEnd/>
              <a:tailEnd/>
            </a:ln>
          </p:spPr>
        </p:pic>
        <p:sp>
          <p:nvSpPr>
            <p:cNvPr id="28709" name="TekstSylinder 5"/>
            <p:cNvSpPr txBox="1">
              <a:spLocks noChangeArrowheads="1"/>
            </p:cNvSpPr>
            <p:nvPr/>
          </p:nvSpPr>
          <p:spPr bwMode="auto">
            <a:xfrm>
              <a:off x="2838333" y="1832592"/>
              <a:ext cx="800219" cy="461665"/>
            </a:xfrm>
            <a:prstGeom prst="rect">
              <a:avLst/>
            </a:prstGeom>
            <a:noFill/>
            <a:ln w="9525">
              <a:noFill/>
              <a:miter lim="800000"/>
              <a:headEnd/>
              <a:tailEnd/>
            </a:ln>
          </p:spPr>
          <p:txBody>
            <a:bodyPr wrap="none">
              <a:spAutoFit/>
            </a:bodyPr>
            <a:lstStyle/>
            <a:p>
              <a:r>
                <a:rPr lang="nb-NO">
                  <a:solidFill>
                    <a:schemeClr val="tx1"/>
                  </a:solidFill>
                </a:rPr>
                <a:t>NTC</a:t>
              </a:r>
            </a:p>
          </p:txBody>
        </p:sp>
        <p:sp>
          <p:nvSpPr>
            <p:cNvPr id="28710" name="TekstSylinder 6"/>
            <p:cNvSpPr txBox="1">
              <a:spLocks noChangeArrowheads="1"/>
            </p:cNvSpPr>
            <p:nvPr/>
          </p:nvSpPr>
          <p:spPr bwMode="auto">
            <a:xfrm>
              <a:off x="3722915" y="5538651"/>
              <a:ext cx="1387046" cy="338554"/>
            </a:xfrm>
            <a:prstGeom prst="rect">
              <a:avLst/>
            </a:prstGeom>
            <a:solidFill>
              <a:schemeClr val="bg1"/>
            </a:solidFill>
            <a:ln w="9525">
              <a:noFill/>
              <a:miter lim="800000"/>
              <a:headEnd/>
              <a:tailEnd/>
            </a:ln>
          </p:spPr>
          <p:txBody>
            <a:bodyPr wrap="none">
              <a:spAutoFit/>
            </a:bodyPr>
            <a:lstStyle/>
            <a:p>
              <a:r>
                <a:rPr lang="nb-NO" sz="1600">
                  <a:solidFill>
                    <a:schemeClr val="tx1"/>
                  </a:solidFill>
                </a:rPr>
                <a:t>Temperatur ˚C</a:t>
              </a:r>
            </a:p>
          </p:txBody>
        </p:sp>
        <p:sp>
          <p:nvSpPr>
            <p:cNvPr id="28711" name="TekstSylinder 7"/>
            <p:cNvSpPr txBox="1">
              <a:spLocks noChangeArrowheads="1"/>
            </p:cNvSpPr>
            <p:nvPr/>
          </p:nvSpPr>
          <p:spPr bwMode="auto">
            <a:xfrm rot="-5400000">
              <a:off x="822962" y="3291839"/>
              <a:ext cx="1423788" cy="338554"/>
            </a:xfrm>
            <a:prstGeom prst="rect">
              <a:avLst/>
            </a:prstGeom>
            <a:solidFill>
              <a:schemeClr val="bg1"/>
            </a:solidFill>
            <a:ln w="9525">
              <a:noFill/>
              <a:miter lim="800000"/>
              <a:headEnd/>
              <a:tailEnd/>
            </a:ln>
          </p:spPr>
          <p:txBody>
            <a:bodyPr wrap="none">
              <a:spAutoFit/>
            </a:bodyPr>
            <a:lstStyle/>
            <a:p>
              <a:r>
                <a:rPr lang="nb-NO" sz="1600">
                  <a:solidFill>
                    <a:schemeClr val="tx1"/>
                  </a:solidFill>
                </a:rPr>
                <a:t>Resistans Ohm</a:t>
              </a:r>
            </a:p>
          </p:txBody>
        </p:sp>
      </p:grpSp>
      <p:pic>
        <p:nvPicPr>
          <p:cNvPr id="159747" name="Picture 3"/>
          <p:cNvPicPr>
            <a:picLocks noChangeAspect="1" noChangeArrowheads="1"/>
          </p:cNvPicPr>
          <p:nvPr/>
        </p:nvPicPr>
        <p:blipFill>
          <a:blip r:embed="rId3"/>
          <a:srcRect/>
          <a:stretch>
            <a:fillRect/>
          </a:stretch>
        </p:blipFill>
        <p:spPr bwMode="auto">
          <a:xfrm>
            <a:off x="603885" y="1479550"/>
            <a:ext cx="7739063" cy="4494213"/>
          </a:xfrm>
          <a:prstGeom prst="rect">
            <a:avLst/>
          </a:prstGeom>
          <a:noFill/>
          <a:ln w="9525">
            <a:noFill/>
            <a:miter lim="800000"/>
            <a:headEnd/>
            <a:tailEnd/>
          </a:ln>
        </p:spPr>
      </p:pic>
      <p:grpSp>
        <p:nvGrpSpPr>
          <p:cNvPr id="3" name="Gruppe 44"/>
          <p:cNvGrpSpPr>
            <a:grpSpLocks/>
          </p:cNvGrpSpPr>
          <p:nvPr/>
        </p:nvGrpSpPr>
        <p:grpSpPr bwMode="auto">
          <a:xfrm>
            <a:off x="6866573" y="1531938"/>
            <a:ext cx="1722437" cy="1998662"/>
            <a:chOff x="5910353" y="1844995"/>
            <a:chExt cx="1722347" cy="1998343"/>
          </a:xfrm>
        </p:grpSpPr>
        <p:grpSp>
          <p:nvGrpSpPr>
            <p:cNvPr id="4" name="Gruppe 30"/>
            <p:cNvGrpSpPr>
              <a:grpSpLocks/>
            </p:cNvGrpSpPr>
            <p:nvPr/>
          </p:nvGrpSpPr>
          <p:grpSpPr bwMode="auto">
            <a:xfrm>
              <a:off x="6057900" y="2090738"/>
              <a:ext cx="1574800" cy="1752600"/>
              <a:chOff x="2417606" y="3221462"/>
              <a:chExt cx="1574845" cy="1752600"/>
            </a:xfrm>
          </p:grpSpPr>
          <p:cxnSp>
            <p:nvCxnSpPr>
              <p:cNvPr id="28699" name="Rett linje 31"/>
              <p:cNvCxnSpPr>
                <a:cxnSpLocks noChangeShapeType="1"/>
              </p:cNvCxnSpPr>
              <p:nvPr/>
            </p:nvCxnSpPr>
            <p:spPr bwMode="auto">
              <a:xfrm rot="5400000" flipH="1" flipV="1">
                <a:off x="1688944" y="4131100"/>
                <a:ext cx="1685925" cy="0"/>
              </a:xfrm>
              <a:prstGeom prst="line">
                <a:avLst/>
              </a:prstGeom>
              <a:noFill/>
              <a:ln w="19050" algn="ctr">
                <a:solidFill>
                  <a:schemeClr val="tx1"/>
                </a:solidFill>
                <a:round/>
                <a:headEnd/>
                <a:tailEnd/>
              </a:ln>
            </p:spPr>
          </p:cxnSp>
          <p:sp>
            <p:nvSpPr>
              <p:cNvPr id="28700" name="Rektangel 32"/>
              <p:cNvSpPr>
                <a:spLocks noChangeArrowheads="1"/>
              </p:cNvSpPr>
              <p:nvPr/>
            </p:nvSpPr>
            <p:spPr bwMode="auto">
              <a:xfrm>
                <a:off x="2441419" y="3583412"/>
                <a:ext cx="180975" cy="428625"/>
              </a:xfrm>
              <a:prstGeom prst="rect">
                <a:avLst/>
              </a:prstGeom>
              <a:solidFill>
                <a:schemeClr val="bg1"/>
              </a:solidFill>
              <a:ln w="19050" algn="ctr">
                <a:solidFill>
                  <a:schemeClr val="tx1"/>
                </a:solidFill>
                <a:round/>
                <a:headEnd/>
                <a:tailEnd/>
              </a:ln>
            </p:spPr>
            <p:txBody>
              <a:bodyPr/>
              <a:lstStyle/>
              <a:p>
                <a:pPr eaLnBrk="0" hangingPunct="0">
                  <a:lnSpc>
                    <a:spcPct val="81000"/>
                  </a:lnSpc>
                  <a:buClr>
                    <a:srgbClr val="000000"/>
                  </a:buClr>
                  <a:buSzPct val="100000"/>
                  <a:buFont typeface="Times"/>
                  <a:buNone/>
                </a:pPr>
                <a:endParaRPr lang="nb-NO"/>
              </a:p>
            </p:txBody>
          </p:sp>
          <p:sp>
            <p:nvSpPr>
              <p:cNvPr id="28701" name="Rektangel 33"/>
              <p:cNvSpPr>
                <a:spLocks noChangeArrowheads="1"/>
              </p:cNvSpPr>
              <p:nvPr/>
            </p:nvSpPr>
            <p:spPr bwMode="auto">
              <a:xfrm>
                <a:off x="2441419" y="4326362"/>
                <a:ext cx="180975" cy="428625"/>
              </a:xfrm>
              <a:prstGeom prst="rect">
                <a:avLst/>
              </a:prstGeom>
              <a:solidFill>
                <a:schemeClr val="bg1"/>
              </a:solidFill>
              <a:ln w="19050" algn="ctr">
                <a:solidFill>
                  <a:schemeClr val="tx1"/>
                </a:solidFill>
                <a:round/>
                <a:headEnd/>
                <a:tailEnd/>
              </a:ln>
            </p:spPr>
            <p:txBody>
              <a:bodyPr/>
              <a:lstStyle/>
              <a:p>
                <a:pPr eaLnBrk="0" hangingPunct="0">
                  <a:lnSpc>
                    <a:spcPct val="81000"/>
                  </a:lnSpc>
                  <a:buClr>
                    <a:srgbClr val="000000"/>
                  </a:buClr>
                  <a:buSzPct val="100000"/>
                  <a:buFont typeface="Times"/>
                  <a:buNone/>
                </a:pPr>
                <a:endParaRPr lang="nb-NO"/>
              </a:p>
            </p:txBody>
          </p:sp>
          <p:sp>
            <p:nvSpPr>
              <p:cNvPr id="28702" name="Ellipse 34"/>
              <p:cNvSpPr>
                <a:spLocks noChangeArrowheads="1"/>
              </p:cNvSpPr>
              <p:nvPr/>
            </p:nvSpPr>
            <p:spPr bwMode="auto">
              <a:xfrm>
                <a:off x="2491425" y="3221462"/>
                <a:ext cx="85725" cy="85725"/>
              </a:xfrm>
              <a:prstGeom prst="ellipse">
                <a:avLst/>
              </a:prstGeom>
              <a:solidFill>
                <a:schemeClr val="bg1"/>
              </a:solidFill>
              <a:ln w="19050" algn="ctr">
                <a:solidFill>
                  <a:schemeClr val="tx1"/>
                </a:solidFill>
                <a:round/>
                <a:headEnd/>
                <a:tailEnd/>
              </a:ln>
            </p:spPr>
            <p:txBody>
              <a:bodyPr/>
              <a:lstStyle/>
              <a:p>
                <a:pPr eaLnBrk="0" hangingPunct="0">
                  <a:lnSpc>
                    <a:spcPct val="81000"/>
                  </a:lnSpc>
                  <a:buClr>
                    <a:srgbClr val="000000"/>
                  </a:buClr>
                  <a:buSzPct val="100000"/>
                  <a:buFont typeface="Times"/>
                  <a:buNone/>
                </a:pPr>
                <a:endParaRPr lang="nb-NO"/>
              </a:p>
            </p:txBody>
          </p:sp>
          <p:cxnSp>
            <p:nvCxnSpPr>
              <p:cNvPr id="28703" name="Rett linje 35"/>
              <p:cNvCxnSpPr>
                <a:cxnSpLocks noChangeShapeType="1"/>
              </p:cNvCxnSpPr>
              <p:nvPr/>
            </p:nvCxnSpPr>
            <p:spPr bwMode="auto">
              <a:xfrm>
                <a:off x="2417606" y="4974062"/>
                <a:ext cx="238125" cy="0"/>
              </a:xfrm>
              <a:prstGeom prst="line">
                <a:avLst/>
              </a:prstGeom>
              <a:noFill/>
              <a:ln w="19050" algn="ctr">
                <a:solidFill>
                  <a:schemeClr val="tx1"/>
                </a:solidFill>
                <a:round/>
                <a:headEnd/>
                <a:tailEnd/>
              </a:ln>
            </p:spPr>
          </p:cxnSp>
          <p:cxnSp>
            <p:nvCxnSpPr>
              <p:cNvPr id="28704" name="Rett linje 36"/>
              <p:cNvCxnSpPr>
                <a:cxnSpLocks noChangeShapeType="1"/>
              </p:cNvCxnSpPr>
              <p:nvPr/>
            </p:nvCxnSpPr>
            <p:spPr bwMode="auto">
              <a:xfrm>
                <a:off x="2531906" y="4164437"/>
                <a:ext cx="609600" cy="0"/>
              </a:xfrm>
              <a:prstGeom prst="line">
                <a:avLst/>
              </a:prstGeom>
              <a:noFill/>
              <a:ln w="19050" algn="ctr">
                <a:solidFill>
                  <a:schemeClr val="tx1"/>
                </a:solidFill>
                <a:round/>
                <a:headEnd/>
                <a:tailEnd/>
              </a:ln>
            </p:spPr>
          </p:cxnSp>
          <p:sp>
            <p:nvSpPr>
              <p:cNvPr id="28705" name="Ellipse 37"/>
              <p:cNvSpPr>
                <a:spLocks noChangeArrowheads="1"/>
              </p:cNvSpPr>
              <p:nvPr/>
            </p:nvSpPr>
            <p:spPr bwMode="auto">
              <a:xfrm>
                <a:off x="2510474" y="4143005"/>
                <a:ext cx="45719" cy="45719"/>
              </a:xfrm>
              <a:prstGeom prst="ellipse">
                <a:avLst/>
              </a:prstGeom>
              <a:solidFill>
                <a:schemeClr val="tx1"/>
              </a:solidFill>
              <a:ln w="19050" algn="ctr">
                <a:solidFill>
                  <a:schemeClr val="tx1"/>
                </a:solidFill>
                <a:round/>
                <a:headEnd/>
                <a:tailEnd/>
              </a:ln>
            </p:spPr>
            <p:txBody>
              <a:bodyPr/>
              <a:lstStyle/>
              <a:p>
                <a:pPr eaLnBrk="0" hangingPunct="0">
                  <a:lnSpc>
                    <a:spcPct val="81000"/>
                  </a:lnSpc>
                  <a:buClr>
                    <a:srgbClr val="000000"/>
                  </a:buClr>
                  <a:buSzPct val="100000"/>
                  <a:buFont typeface="Times"/>
                  <a:buNone/>
                </a:pPr>
                <a:endParaRPr lang="nb-NO"/>
              </a:p>
            </p:txBody>
          </p:sp>
          <p:sp>
            <p:nvSpPr>
              <p:cNvPr id="28706" name="Rektangel 38"/>
              <p:cNvSpPr>
                <a:spLocks noChangeArrowheads="1"/>
              </p:cNvSpPr>
              <p:nvPr/>
            </p:nvSpPr>
            <p:spPr bwMode="auto">
              <a:xfrm>
                <a:off x="3161764" y="3857223"/>
                <a:ext cx="830687" cy="623016"/>
              </a:xfrm>
              <a:prstGeom prst="rect">
                <a:avLst/>
              </a:prstGeom>
              <a:solidFill>
                <a:srgbClr val="00B8FF"/>
              </a:solidFill>
              <a:ln w="19050" algn="ctr">
                <a:solidFill>
                  <a:schemeClr val="tx1"/>
                </a:solidFill>
                <a:round/>
                <a:headEnd/>
                <a:tailEnd/>
              </a:ln>
            </p:spPr>
            <p:txBody>
              <a:bodyPr anchor="ctr"/>
              <a:lstStyle/>
              <a:p>
                <a:pPr algn="ctr" eaLnBrk="0" hangingPunct="0">
                  <a:lnSpc>
                    <a:spcPct val="81000"/>
                  </a:lnSpc>
                  <a:buClr>
                    <a:srgbClr val="000000"/>
                  </a:buClr>
                  <a:buSzPct val="100000"/>
                  <a:buFont typeface="Times"/>
                  <a:buNone/>
                </a:pPr>
                <a:r>
                  <a:rPr lang="nb-NO" sz="1800"/>
                  <a:t>ADC</a:t>
                </a:r>
              </a:p>
            </p:txBody>
          </p:sp>
          <p:sp>
            <p:nvSpPr>
              <p:cNvPr id="28707" name="Frihåndsform 39"/>
              <p:cNvSpPr>
                <a:spLocks/>
              </p:cNvSpPr>
              <p:nvPr/>
            </p:nvSpPr>
            <p:spPr bwMode="auto">
              <a:xfrm>
                <a:off x="3032975" y="3496615"/>
                <a:ext cx="875763" cy="1332963"/>
              </a:xfrm>
              <a:custGeom>
                <a:avLst/>
                <a:gdLst>
                  <a:gd name="T0" fmla="*/ 850005 w 875763"/>
                  <a:gd name="T1" fmla="*/ 0 h 1545465"/>
                  <a:gd name="T2" fmla="*/ 0 w 875763"/>
                  <a:gd name="T3" fmla="*/ 0 h 1545465"/>
                  <a:gd name="T4" fmla="*/ 0 w 875763"/>
                  <a:gd name="T5" fmla="*/ 38285 h 1545465"/>
                  <a:gd name="T6" fmla="*/ 875763 w 875763"/>
                  <a:gd name="T7" fmla="*/ 38285 h 1545465"/>
                  <a:gd name="T8" fmla="*/ 0 60000 65536"/>
                  <a:gd name="T9" fmla="*/ 0 60000 65536"/>
                  <a:gd name="T10" fmla="*/ 0 60000 65536"/>
                  <a:gd name="T11" fmla="*/ 0 60000 65536"/>
                  <a:gd name="T12" fmla="*/ 0 w 875763"/>
                  <a:gd name="T13" fmla="*/ 0 h 1545465"/>
                  <a:gd name="T14" fmla="*/ 875763 w 875763"/>
                  <a:gd name="T15" fmla="*/ 1545465 h 1545465"/>
                </a:gdLst>
                <a:ahLst/>
                <a:cxnLst>
                  <a:cxn ang="T8">
                    <a:pos x="T0" y="T1"/>
                  </a:cxn>
                  <a:cxn ang="T9">
                    <a:pos x="T2" y="T3"/>
                  </a:cxn>
                  <a:cxn ang="T10">
                    <a:pos x="T4" y="T5"/>
                  </a:cxn>
                  <a:cxn ang="T11">
                    <a:pos x="T6" y="T7"/>
                  </a:cxn>
                </a:cxnLst>
                <a:rect l="T12" t="T13" r="T14" b="T15"/>
                <a:pathLst>
                  <a:path w="875763" h="1545465">
                    <a:moveTo>
                      <a:pt x="850005" y="0"/>
                    </a:moveTo>
                    <a:lnTo>
                      <a:pt x="0" y="0"/>
                    </a:lnTo>
                    <a:lnTo>
                      <a:pt x="0" y="1545465"/>
                    </a:lnTo>
                    <a:lnTo>
                      <a:pt x="875763" y="1545465"/>
                    </a:lnTo>
                  </a:path>
                </a:pathLst>
              </a:custGeom>
              <a:noFill/>
              <a:ln w="19050" cap="flat" cmpd="sng" algn="ctr">
                <a:solidFill>
                  <a:schemeClr val="tx1"/>
                </a:solidFill>
                <a:prstDash val="dash"/>
                <a:round/>
                <a:headEnd type="none" w="med" len="med"/>
                <a:tailEnd type="none" w="med" len="med"/>
              </a:ln>
            </p:spPr>
            <p:txBody>
              <a:bodyPr/>
              <a:lstStyle/>
              <a:p>
                <a:endParaRPr lang="nb-NO"/>
              </a:p>
            </p:txBody>
          </p:sp>
        </p:grpSp>
        <p:sp>
          <p:nvSpPr>
            <p:cNvPr id="28697" name="Frihåndsform 51"/>
            <p:cNvSpPr>
              <a:spLocks/>
            </p:cNvSpPr>
            <p:nvPr/>
          </p:nvSpPr>
          <p:spPr bwMode="auto">
            <a:xfrm>
              <a:off x="6002137" y="2462223"/>
              <a:ext cx="314515" cy="409840"/>
            </a:xfrm>
            <a:custGeom>
              <a:avLst/>
              <a:gdLst>
                <a:gd name="T0" fmla="*/ 661417 w 304800"/>
                <a:gd name="T1" fmla="*/ 0 h 381000"/>
                <a:gd name="T2" fmla="*/ 661417 w 304800"/>
                <a:gd name="T3" fmla="*/ 467410 h 381000"/>
                <a:gd name="T4" fmla="*/ 0 w 304800"/>
                <a:gd name="T5" fmla="*/ 2044896 h 381000"/>
                <a:gd name="T6" fmla="*/ 0 w 304800"/>
                <a:gd name="T7" fmla="*/ 2337031 h 381000"/>
                <a:gd name="T8" fmla="*/ 0 60000 65536"/>
                <a:gd name="T9" fmla="*/ 0 60000 65536"/>
                <a:gd name="T10" fmla="*/ 0 60000 65536"/>
                <a:gd name="T11" fmla="*/ 0 60000 65536"/>
                <a:gd name="T12" fmla="*/ 0 w 304800"/>
                <a:gd name="T13" fmla="*/ 0 h 381000"/>
                <a:gd name="T14" fmla="*/ 304800 w 304800"/>
                <a:gd name="T15" fmla="*/ 381000 h 381000"/>
              </a:gdLst>
              <a:ahLst/>
              <a:cxnLst>
                <a:cxn ang="T8">
                  <a:pos x="T0" y="T1"/>
                </a:cxn>
                <a:cxn ang="T9">
                  <a:pos x="T2" y="T3"/>
                </a:cxn>
                <a:cxn ang="T10">
                  <a:pos x="T4" y="T5"/>
                </a:cxn>
                <a:cxn ang="T11">
                  <a:pos x="T6" y="T7"/>
                </a:cxn>
              </a:cxnLst>
              <a:rect l="T12" t="T13" r="T14" b="T15"/>
              <a:pathLst>
                <a:path w="304800" h="381000">
                  <a:moveTo>
                    <a:pt x="304800" y="0"/>
                  </a:moveTo>
                  <a:lnTo>
                    <a:pt x="304800" y="76200"/>
                  </a:lnTo>
                  <a:lnTo>
                    <a:pt x="0" y="333375"/>
                  </a:lnTo>
                  <a:lnTo>
                    <a:pt x="0" y="381000"/>
                  </a:lnTo>
                </a:path>
              </a:pathLst>
            </a:custGeom>
            <a:noFill/>
            <a:ln w="19050" cap="flat" cmpd="sng" algn="ctr">
              <a:solidFill>
                <a:schemeClr val="tx1"/>
              </a:solidFill>
              <a:prstDash val="solid"/>
              <a:round/>
              <a:headEnd type="none" w="med" len="med"/>
              <a:tailEnd type="none" w="med" len="med"/>
            </a:ln>
          </p:spPr>
          <p:txBody>
            <a:bodyPr/>
            <a:lstStyle/>
            <a:p>
              <a:endParaRPr lang="nb-NO"/>
            </a:p>
          </p:txBody>
        </p:sp>
        <p:sp>
          <p:nvSpPr>
            <p:cNvPr id="28698" name="TekstSylinder 43"/>
            <p:cNvSpPr txBox="1">
              <a:spLocks noChangeArrowheads="1"/>
            </p:cNvSpPr>
            <p:nvPr/>
          </p:nvSpPr>
          <p:spPr bwMode="auto">
            <a:xfrm>
              <a:off x="5910353" y="1844995"/>
              <a:ext cx="854676" cy="307728"/>
            </a:xfrm>
            <a:prstGeom prst="rect">
              <a:avLst/>
            </a:prstGeom>
            <a:noFill/>
            <a:ln w="9525">
              <a:noFill/>
              <a:miter lim="800000"/>
              <a:headEnd/>
              <a:tailEnd/>
            </a:ln>
          </p:spPr>
          <p:txBody>
            <a:bodyPr wrap="none">
              <a:spAutoFit/>
            </a:bodyPr>
            <a:lstStyle/>
            <a:p>
              <a:r>
                <a:rPr lang="nb-NO" sz="1400" dirty="0" err="1" smtClean="0">
                  <a:solidFill>
                    <a:schemeClr val="tx1"/>
                  </a:solidFill>
                </a:rPr>
                <a:t>Ucc</a:t>
              </a:r>
              <a:r>
                <a:rPr lang="nb-NO" sz="1400" dirty="0" smtClean="0">
                  <a:solidFill>
                    <a:schemeClr val="tx1"/>
                  </a:solidFill>
                </a:rPr>
                <a:t> </a:t>
              </a:r>
              <a:r>
                <a:rPr lang="nb-NO" sz="1400" dirty="0">
                  <a:solidFill>
                    <a:schemeClr val="tx1"/>
                  </a:solidFill>
                </a:rPr>
                <a:t>= 5 V</a:t>
              </a:r>
            </a:p>
          </p:txBody>
        </p:sp>
      </p:grpSp>
      <p:grpSp>
        <p:nvGrpSpPr>
          <p:cNvPr id="5" name="Gruppe 45"/>
          <p:cNvGrpSpPr>
            <a:grpSpLocks/>
          </p:cNvGrpSpPr>
          <p:nvPr/>
        </p:nvGrpSpPr>
        <p:grpSpPr bwMode="auto">
          <a:xfrm>
            <a:off x="6191885" y="4087813"/>
            <a:ext cx="2681288" cy="854075"/>
            <a:chOff x="5251239" y="3107655"/>
            <a:chExt cx="2681478" cy="855512"/>
          </a:xfrm>
        </p:grpSpPr>
        <p:cxnSp>
          <p:nvCxnSpPr>
            <p:cNvPr id="28691" name="Rett linje 38"/>
            <p:cNvCxnSpPr>
              <a:cxnSpLocks noChangeShapeType="1"/>
            </p:cNvCxnSpPr>
            <p:nvPr/>
          </p:nvCxnSpPr>
          <p:spPr bwMode="auto">
            <a:xfrm>
              <a:off x="6020790" y="3562597"/>
              <a:ext cx="1199407" cy="0"/>
            </a:xfrm>
            <a:prstGeom prst="line">
              <a:avLst/>
            </a:prstGeom>
            <a:noFill/>
            <a:ln w="9525" algn="ctr">
              <a:solidFill>
                <a:schemeClr val="tx1"/>
              </a:solidFill>
              <a:round/>
              <a:headEnd/>
              <a:tailEnd/>
            </a:ln>
          </p:spPr>
        </p:cxnSp>
        <p:sp>
          <p:nvSpPr>
            <p:cNvPr id="28692" name="TekstSylinder 39"/>
            <p:cNvSpPr txBox="1">
              <a:spLocks noChangeArrowheads="1"/>
            </p:cNvSpPr>
            <p:nvPr/>
          </p:nvSpPr>
          <p:spPr bwMode="auto">
            <a:xfrm>
              <a:off x="6355648" y="3107655"/>
              <a:ext cx="662669" cy="400110"/>
            </a:xfrm>
            <a:prstGeom prst="rect">
              <a:avLst/>
            </a:prstGeom>
            <a:solidFill>
              <a:schemeClr val="bg1"/>
            </a:solidFill>
            <a:ln w="9525">
              <a:noFill/>
              <a:miter lim="800000"/>
              <a:headEnd/>
              <a:tailEnd/>
            </a:ln>
          </p:spPr>
          <p:txBody>
            <a:bodyPr>
              <a:spAutoFit/>
            </a:bodyPr>
            <a:lstStyle/>
            <a:p>
              <a:r>
                <a:rPr lang="nb-NO" sz="2000" i="1">
                  <a:solidFill>
                    <a:schemeClr val="tx1"/>
                  </a:solidFill>
                  <a:latin typeface="Times New Roman" pitchFamily="18" charset="0"/>
                  <a:cs typeface="Times New Roman" pitchFamily="18" charset="0"/>
                </a:rPr>
                <a:t>R</a:t>
              </a:r>
              <a:r>
                <a:rPr lang="nb-NO" sz="2000" i="1" baseline="-25000">
                  <a:solidFill>
                    <a:schemeClr val="tx1"/>
                  </a:solidFill>
                  <a:latin typeface="Times New Roman" pitchFamily="18" charset="0"/>
                  <a:cs typeface="Times New Roman" pitchFamily="18" charset="0"/>
                </a:rPr>
                <a:t>s</a:t>
              </a:r>
              <a:r>
                <a:rPr lang="nb-NO" sz="2000" i="1">
                  <a:solidFill>
                    <a:schemeClr val="tx1"/>
                  </a:solidFill>
                  <a:latin typeface="Times New Roman" pitchFamily="18" charset="0"/>
                  <a:cs typeface="Times New Roman" pitchFamily="18" charset="0"/>
                </a:rPr>
                <a:t> </a:t>
              </a:r>
              <a:endParaRPr lang="nb-NO" sz="2000" i="1" baseline="-25000">
                <a:solidFill>
                  <a:schemeClr val="tx1"/>
                </a:solidFill>
                <a:latin typeface="Times New Roman" pitchFamily="18" charset="0"/>
                <a:cs typeface="Times New Roman" pitchFamily="18" charset="0"/>
              </a:endParaRPr>
            </a:p>
          </p:txBody>
        </p:sp>
        <p:sp>
          <p:nvSpPr>
            <p:cNvPr id="28693" name="TekstSylinder 40"/>
            <p:cNvSpPr txBox="1">
              <a:spLocks noChangeArrowheads="1"/>
            </p:cNvSpPr>
            <p:nvPr/>
          </p:nvSpPr>
          <p:spPr bwMode="auto">
            <a:xfrm>
              <a:off x="5997039" y="3562599"/>
              <a:ext cx="1231515" cy="400568"/>
            </a:xfrm>
            <a:prstGeom prst="rect">
              <a:avLst/>
            </a:prstGeom>
            <a:noFill/>
            <a:ln w="9525">
              <a:noFill/>
              <a:miter lim="800000"/>
              <a:headEnd/>
              <a:tailEnd/>
            </a:ln>
          </p:spPr>
          <p:txBody>
            <a:bodyPr wrap="none">
              <a:spAutoFit/>
            </a:bodyPr>
            <a:lstStyle/>
            <a:p>
              <a:r>
                <a:rPr lang="nb-NO" sz="2000" i="1" dirty="0">
                  <a:solidFill>
                    <a:schemeClr val="tx1"/>
                  </a:solidFill>
                  <a:latin typeface="Times New Roman" pitchFamily="18" charset="0"/>
                  <a:cs typeface="Times New Roman" pitchFamily="18" charset="0"/>
                </a:rPr>
                <a:t>(</a:t>
              </a:r>
              <a:r>
                <a:rPr lang="nb-NO" sz="2000" i="1" dirty="0" err="1">
                  <a:solidFill>
                    <a:schemeClr val="tx1"/>
                  </a:solidFill>
                  <a:latin typeface="Times New Roman" pitchFamily="18" charset="0"/>
                  <a:cs typeface="Times New Roman" pitchFamily="18" charset="0"/>
                </a:rPr>
                <a:t>R</a:t>
              </a:r>
              <a:r>
                <a:rPr lang="nb-NO" sz="2000" i="1" baseline="-25000" dirty="0" err="1">
                  <a:solidFill>
                    <a:schemeClr val="tx1"/>
                  </a:solidFill>
                  <a:latin typeface="Times New Roman" pitchFamily="18" charset="0"/>
                  <a:cs typeface="Times New Roman" pitchFamily="18" charset="0"/>
                </a:rPr>
                <a:t>NTC</a:t>
              </a:r>
              <a:r>
                <a:rPr lang="nb-NO" sz="2000" i="1" dirty="0" err="1">
                  <a:solidFill>
                    <a:schemeClr val="tx1"/>
                  </a:solidFill>
                  <a:latin typeface="Times New Roman" pitchFamily="18" charset="0"/>
                  <a:cs typeface="Times New Roman" pitchFamily="18" charset="0"/>
                </a:rPr>
                <a:t>+R</a:t>
              </a:r>
              <a:r>
                <a:rPr lang="nb-NO" sz="2000" i="1" baseline="-25000" dirty="0" err="1">
                  <a:solidFill>
                    <a:schemeClr val="tx1"/>
                  </a:solidFill>
                  <a:latin typeface="Times New Roman" pitchFamily="18" charset="0"/>
                  <a:cs typeface="Times New Roman" pitchFamily="18" charset="0"/>
                </a:rPr>
                <a:t>s</a:t>
              </a:r>
              <a:r>
                <a:rPr lang="nb-NO" sz="2000" i="1" dirty="0">
                  <a:solidFill>
                    <a:schemeClr val="tx1"/>
                  </a:solidFill>
                  <a:latin typeface="Times New Roman" pitchFamily="18" charset="0"/>
                  <a:cs typeface="Times New Roman" pitchFamily="18" charset="0"/>
                </a:rPr>
                <a:t>)</a:t>
              </a:r>
              <a:endParaRPr lang="nb-NO" sz="2000" dirty="0"/>
            </a:p>
          </p:txBody>
        </p:sp>
        <p:sp>
          <p:nvSpPr>
            <p:cNvPr id="28694" name="TekstSylinder 43"/>
            <p:cNvSpPr txBox="1">
              <a:spLocks noChangeArrowheads="1"/>
            </p:cNvSpPr>
            <p:nvPr/>
          </p:nvSpPr>
          <p:spPr bwMode="auto">
            <a:xfrm>
              <a:off x="7270048" y="3321411"/>
              <a:ext cx="662669" cy="400110"/>
            </a:xfrm>
            <a:prstGeom prst="rect">
              <a:avLst/>
            </a:prstGeom>
            <a:solidFill>
              <a:schemeClr val="bg1"/>
            </a:solidFill>
            <a:ln w="9525">
              <a:noFill/>
              <a:miter lim="800000"/>
              <a:headEnd/>
              <a:tailEnd/>
            </a:ln>
          </p:spPr>
          <p:txBody>
            <a:bodyPr>
              <a:spAutoFit/>
            </a:bodyPr>
            <a:lstStyle/>
            <a:p>
              <a:r>
                <a:rPr lang="nb-NO" sz="2000" i="1" dirty="0" smtClean="0">
                  <a:solidFill>
                    <a:schemeClr val="tx1"/>
                  </a:solidFill>
                  <a:latin typeface="Times New Roman" pitchFamily="18" charset="0"/>
                  <a:cs typeface="Times New Roman" pitchFamily="18" charset="0"/>
                </a:rPr>
                <a:t>U</a:t>
              </a:r>
              <a:r>
                <a:rPr lang="nb-NO" sz="2000" i="1" baseline="-25000" dirty="0" smtClean="0">
                  <a:solidFill>
                    <a:schemeClr val="tx1"/>
                  </a:solidFill>
                  <a:latin typeface="Times New Roman" pitchFamily="18" charset="0"/>
                  <a:cs typeface="Times New Roman" pitchFamily="18" charset="0"/>
                </a:rPr>
                <a:t>CC</a:t>
              </a:r>
              <a:r>
                <a:rPr lang="nb-NO" sz="2000" i="1" dirty="0" smtClean="0">
                  <a:solidFill>
                    <a:schemeClr val="tx1"/>
                  </a:solidFill>
                  <a:latin typeface="Times New Roman" pitchFamily="18" charset="0"/>
                  <a:cs typeface="Times New Roman" pitchFamily="18" charset="0"/>
                </a:rPr>
                <a:t> </a:t>
              </a:r>
              <a:endParaRPr lang="nb-NO" sz="2000" i="1" baseline="-25000" dirty="0">
                <a:solidFill>
                  <a:schemeClr val="tx1"/>
                </a:solidFill>
                <a:latin typeface="Times New Roman" pitchFamily="18" charset="0"/>
                <a:cs typeface="Times New Roman" pitchFamily="18" charset="0"/>
              </a:endParaRPr>
            </a:p>
          </p:txBody>
        </p:sp>
        <p:sp>
          <p:nvSpPr>
            <p:cNvPr id="28695" name="TekstSylinder 44"/>
            <p:cNvSpPr txBox="1">
              <a:spLocks noChangeArrowheads="1"/>
            </p:cNvSpPr>
            <p:nvPr/>
          </p:nvSpPr>
          <p:spPr bwMode="auto">
            <a:xfrm>
              <a:off x="5251239" y="3357037"/>
              <a:ext cx="900175" cy="400110"/>
            </a:xfrm>
            <a:prstGeom prst="rect">
              <a:avLst/>
            </a:prstGeom>
            <a:noFill/>
            <a:ln w="9525">
              <a:noFill/>
              <a:miter lim="800000"/>
              <a:headEnd/>
              <a:tailEnd/>
            </a:ln>
          </p:spPr>
          <p:txBody>
            <a:bodyPr>
              <a:spAutoFit/>
            </a:bodyPr>
            <a:lstStyle/>
            <a:p>
              <a:r>
                <a:rPr lang="nb-NO" sz="2000" i="1" dirty="0" err="1" smtClean="0">
                  <a:solidFill>
                    <a:schemeClr val="tx1"/>
                  </a:solidFill>
                  <a:latin typeface="Times New Roman" pitchFamily="18" charset="0"/>
                  <a:cs typeface="Times New Roman" pitchFamily="18" charset="0"/>
                </a:rPr>
                <a:t>U</a:t>
              </a:r>
              <a:r>
                <a:rPr lang="nb-NO" sz="2000" i="1" baseline="-25000" dirty="0" err="1" smtClean="0">
                  <a:solidFill>
                    <a:schemeClr val="tx1"/>
                  </a:solidFill>
                  <a:latin typeface="Times New Roman" pitchFamily="18" charset="0"/>
                  <a:cs typeface="Times New Roman" pitchFamily="18" charset="0"/>
                </a:rPr>
                <a:t>out</a:t>
              </a:r>
              <a:r>
                <a:rPr lang="nb-NO" sz="2000" i="1" baseline="-25000" dirty="0" smtClean="0">
                  <a:solidFill>
                    <a:schemeClr val="tx1"/>
                  </a:solidFill>
                  <a:latin typeface="Times New Roman" pitchFamily="18" charset="0"/>
                  <a:cs typeface="Times New Roman" pitchFamily="18" charset="0"/>
                </a:rPr>
                <a:t> </a:t>
              </a:r>
              <a:r>
                <a:rPr lang="nb-NO" sz="2000" i="1" dirty="0">
                  <a:solidFill>
                    <a:schemeClr val="tx1"/>
                  </a:solidFill>
                  <a:latin typeface="Times New Roman" pitchFamily="18" charset="0"/>
                  <a:cs typeface="Times New Roman" pitchFamily="18" charset="0"/>
                </a:rPr>
                <a:t>= </a:t>
              </a:r>
              <a:endParaRPr lang="nb-NO" sz="2000" i="1" baseline="-25000" dirty="0">
                <a:solidFill>
                  <a:schemeClr val="tx1"/>
                </a:solidFill>
                <a:latin typeface="Times New Roman" pitchFamily="18" charset="0"/>
                <a:cs typeface="Times New Roman" pitchFamily="18" charset="0"/>
              </a:endParaRPr>
            </a:p>
          </p:txBody>
        </p:sp>
      </p:grpSp>
      <p:sp>
        <p:nvSpPr>
          <p:cNvPr id="31" name="TekstSylinder 10"/>
          <p:cNvSpPr txBox="1">
            <a:spLocks noChangeArrowheads="1"/>
          </p:cNvSpPr>
          <p:nvPr/>
        </p:nvSpPr>
        <p:spPr bwMode="auto">
          <a:xfrm>
            <a:off x="6474461" y="2132013"/>
            <a:ext cx="639762" cy="369332"/>
          </a:xfrm>
          <a:prstGeom prst="rect">
            <a:avLst/>
          </a:prstGeom>
          <a:noFill/>
          <a:ln w="9525">
            <a:noFill/>
            <a:miter lim="800000"/>
            <a:headEnd/>
            <a:tailEnd/>
          </a:ln>
        </p:spPr>
        <p:txBody>
          <a:bodyPr wrap="square">
            <a:spAutoFit/>
          </a:bodyPr>
          <a:lstStyle/>
          <a:p>
            <a:r>
              <a:rPr lang="nb-NO" dirty="0">
                <a:solidFill>
                  <a:schemeClr val="tx1"/>
                </a:solidFill>
              </a:rPr>
              <a:t>R</a:t>
            </a:r>
            <a:r>
              <a:rPr lang="nb-NO" baseline="-25000" dirty="0">
                <a:solidFill>
                  <a:schemeClr val="tx1"/>
                </a:solidFill>
              </a:rPr>
              <a:t>NTC</a:t>
            </a:r>
          </a:p>
        </p:txBody>
      </p:sp>
      <p:sp>
        <p:nvSpPr>
          <p:cNvPr id="32" name="TekstSylinder 10"/>
          <p:cNvSpPr txBox="1">
            <a:spLocks noChangeArrowheads="1"/>
          </p:cNvSpPr>
          <p:nvPr/>
        </p:nvSpPr>
        <p:spPr bwMode="auto">
          <a:xfrm>
            <a:off x="6542723" y="2762250"/>
            <a:ext cx="469900" cy="461963"/>
          </a:xfrm>
          <a:prstGeom prst="rect">
            <a:avLst/>
          </a:prstGeom>
          <a:noFill/>
          <a:ln w="9525">
            <a:noFill/>
            <a:miter lim="800000"/>
            <a:headEnd/>
            <a:tailEnd/>
          </a:ln>
        </p:spPr>
        <p:txBody>
          <a:bodyPr wrap="none">
            <a:spAutoFit/>
          </a:bodyPr>
          <a:lstStyle/>
          <a:p>
            <a:r>
              <a:rPr lang="nb-NO">
                <a:solidFill>
                  <a:schemeClr val="tx1"/>
                </a:solidFill>
              </a:rPr>
              <a:t>R</a:t>
            </a:r>
            <a:r>
              <a:rPr lang="nb-NO" baseline="-25000">
                <a:solidFill>
                  <a:schemeClr val="tx1"/>
                </a:solidFill>
              </a:rPr>
              <a:t>s</a:t>
            </a:r>
          </a:p>
        </p:txBody>
      </p:sp>
      <p:sp>
        <p:nvSpPr>
          <p:cNvPr id="33" name="TekstSylinder 10"/>
          <p:cNvSpPr txBox="1">
            <a:spLocks noChangeArrowheads="1"/>
          </p:cNvSpPr>
          <p:nvPr/>
        </p:nvSpPr>
        <p:spPr bwMode="auto">
          <a:xfrm>
            <a:off x="7306310" y="2844800"/>
            <a:ext cx="545342" cy="369332"/>
          </a:xfrm>
          <a:prstGeom prst="rect">
            <a:avLst/>
          </a:prstGeom>
          <a:noFill/>
          <a:ln w="9525">
            <a:noFill/>
            <a:miter lim="800000"/>
            <a:headEnd/>
            <a:tailEnd/>
          </a:ln>
        </p:spPr>
        <p:txBody>
          <a:bodyPr wrap="none">
            <a:spAutoFit/>
          </a:bodyPr>
          <a:lstStyle/>
          <a:p>
            <a:r>
              <a:rPr lang="nb-NO" dirty="0" err="1" smtClean="0">
                <a:solidFill>
                  <a:schemeClr val="tx1"/>
                </a:solidFill>
              </a:rPr>
              <a:t>U</a:t>
            </a:r>
            <a:r>
              <a:rPr lang="nb-NO" baseline="-25000" dirty="0" err="1" smtClean="0">
                <a:solidFill>
                  <a:schemeClr val="tx1"/>
                </a:solidFill>
              </a:rPr>
              <a:t>out</a:t>
            </a:r>
            <a:endParaRPr lang="nb-NO" baseline="-25000" dirty="0">
              <a:solidFill>
                <a:schemeClr val="tx1"/>
              </a:solidFill>
            </a:endParaRPr>
          </a:p>
        </p:txBody>
      </p:sp>
      <p:sp>
        <p:nvSpPr>
          <p:cNvPr id="34" name="TekstSylinder 10"/>
          <p:cNvSpPr txBox="1">
            <a:spLocks noChangeArrowheads="1"/>
          </p:cNvSpPr>
          <p:nvPr/>
        </p:nvSpPr>
        <p:spPr bwMode="auto">
          <a:xfrm>
            <a:off x="689610" y="1514475"/>
            <a:ext cx="631825" cy="461963"/>
          </a:xfrm>
          <a:prstGeom prst="rect">
            <a:avLst/>
          </a:prstGeom>
          <a:noFill/>
          <a:ln w="9525">
            <a:noFill/>
            <a:miter lim="800000"/>
            <a:headEnd/>
            <a:tailEnd/>
          </a:ln>
        </p:spPr>
        <p:txBody>
          <a:bodyPr wrap="none">
            <a:spAutoFit/>
          </a:bodyPr>
          <a:lstStyle/>
          <a:p>
            <a:r>
              <a:rPr lang="nb-NO">
                <a:solidFill>
                  <a:schemeClr val="tx1"/>
                </a:solidFill>
              </a:rPr>
              <a:t>V</a:t>
            </a:r>
            <a:r>
              <a:rPr lang="nb-NO" baseline="-25000">
                <a:solidFill>
                  <a:schemeClr val="tx1"/>
                </a:solidFill>
              </a:rPr>
              <a:t>out</a:t>
            </a:r>
          </a:p>
        </p:txBody>
      </p:sp>
      <p:sp>
        <p:nvSpPr>
          <p:cNvPr id="39" name="Avrundet rektangel 38">
            <a:hlinkClick r:id="rId4" action="ppaction://hlinkfile"/>
          </p:cNvPr>
          <p:cNvSpPr/>
          <p:nvPr/>
        </p:nvSpPr>
        <p:spPr bwMode="auto">
          <a:xfrm>
            <a:off x="162445" y="645127"/>
            <a:ext cx="748145" cy="475013"/>
          </a:xfrm>
          <a:prstGeom prst="roundRect">
            <a:avLst/>
          </a:prstGeom>
          <a:solidFill>
            <a:srgbClr val="00B8FF"/>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eaLnBrk="0" hangingPunct="0">
              <a:buClr>
                <a:srgbClr val="000000"/>
              </a:buClr>
              <a:buSzPct val="100000"/>
              <a:buFont typeface="Times" pitchFamily="16" charset="0"/>
              <a:buNone/>
              <a:defRPr/>
            </a:pPr>
            <a:r>
              <a:rPr lang="nb-NO" sz="1600" dirty="0">
                <a:latin typeface="Times" pitchFamily="16" charset="0"/>
                <a:hlinkClick r:id="rId5" action="ppaction://hlinkfile"/>
              </a:rPr>
              <a:t>Excel</a:t>
            </a:r>
            <a:endParaRPr lang="nb-NO" sz="1600" dirty="0">
              <a:latin typeface="Times" pitchFamily="16" charset="0"/>
            </a:endParaRPr>
          </a:p>
        </p:txBody>
      </p:sp>
      <p:pic>
        <p:nvPicPr>
          <p:cNvPr id="89089" name="Picture 1"/>
          <p:cNvPicPr>
            <a:picLocks noChangeAspect="1" noChangeArrowheads="1"/>
          </p:cNvPicPr>
          <p:nvPr/>
        </p:nvPicPr>
        <p:blipFill>
          <a:blip r:embed="rId6"/>
          <a:srcRect/>
          <a:stretch>
            <a:fillRect/>
          </a:stretch>
        </p:blipFill>
        <p:spPr bwMode="auto">
          <a:xfrm>
            <a:off x="5024234" y="4999038"/>
            <a:ext cx="3318714" cy="908051"/>
          </a:xfrm>
          <a:prstGeom prst="rect">
            <a:avLst/>
          </a:prstGeom>
          <a:noFill/>
          <a:ln w="9525">
            <a:noFill/>
            <a:miter lim="800000"/>
            <a:headEnd/>
            <a:tailEnd/>
          </a:ln>
          <a:effectLst/>
        </p:spPr>
      </p:pic>
      <p:sp>
        <p:nvSpPr>
          <p:cNvPr id="40" name="TekstSylinder 39"/>
          <p:cNvSpPr txBox="1"/>
          <p:nvPr/>
        </p:nvSpPr>
        <p:spPr>
          <a:xfrm>
            <a:off x="4991170" y="5976939"/>
            <a:ext cx="1661032" cy="400110"/>
          </a:xfrm>
          <a:prstGeom prst="rect">
            <a:avLst/>
          </a:prstGeom>
          <a:noFill/>
        </p:spPr>
        <p:txBody>
          <a:bodyPr wrap="none" rtlCol="0">
            <a:spAutoFit/>
          </a:bodyPr>
          <a:lstStyle/>
          <a:p>
            <a:r>
              <a:rPr lang="nb-NO" sz="2000" i="1" dirty="0" smtClean="0">
                <a:latin typeface="Times New Roman" pitchFamily="18" charset="0"/>
                <a:cs typeface="Times New Roman" pitchFamily="18" charset="0"/>
              </a:rPr>
              <a:t>R</a:t>
            </a:r>
            <a:r>
              <a:rPr lang="nb-NO" sz="2000" i="1" baseline="-25000" dirty="0" smtClean="0">
                <a:latin typeface="Times New Roman" pitchFamily="18" charset="0"/>
                <a:cs typeface="Times New Roman" pitchFamily="18" charset="0"/>
              </a:rPr>
              <a:t>S</a:t>
            </a:r>
            <a:r>
              <a:rPr lang="nb-NO" sz="2000" i="1" dirty="0" smtClean="0">
                <a:latin typeface="Times New Roman" pitchFamily="18" charset="0"/>
                <a:cs typeface="Times New Roman" pitchFamily="18" charset="0"/>
              </a:rPr>
              <a:t> </a:t>
            </a:r>
            <a:r>
              <a:rPr lang="nb-NO" sz="2000" dirty="0" smtClean="0">
                <a:latin typeface="Times New Roman" pitchFamily="18" charset="0"/>
                <a:cs typeface="Times New Roman" pitchFamily="18" charset="0"/>
              </a:rPr>
              <a:t>= 51 </a:t>
            </a:r>
            <a:r>
              <a:rPr lang="nb-NO" sz="2000" dirty="0" err="1" smtClean="0">
                <a:latin typeface="Times New Roman" pitchFamily="18" charset="0"/>
                <a:cs typeface="Times New Roman" pitchFamily="18" charset="0"/>
              </a:rPr>
              <a:t>kOhm</a:t>
            </a:r>
            <a:endParaRPr lang="nb-NO" sz="2000" dirty="0">
              <a:latin typeface="Times New Roman" pitchFamily="18" charset="0"/>
              <a:cs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000"/>
                                        <p:tgtEl>
                                          <p:spTgt spid="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fade">
                                      <p:cBhvr>
                                        <p:cTn id="15" dur="2000"/>
                                        <p:tgtEl>
                                          <p:spTgt spid="38"/>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fade">
                                      <p:cBhvr>
                                        <p:cTn id="19" dur="2000"/>
                                        <p:tgtEl>
                                          <p:spTgt spid="3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fade">
                                      <p:cBhvr>
                                        <p:cTn id="22" dur="2000"/>
                                        <p:tgtEl>
                                          <p:spTgt spid="3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fade">
                                      <p:cBhvr>
                                        <p:cTn id="25" dur="2000"/>
                                        <p:tgtEl>
                                          <p:spTgt spid="3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fade">
                                      <p:cBhvr>
                                        <p:cTn id="28" dur="2000"/>
                                        <p:tgtEl>
                                          <p:spTgt spid="3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59747"/>
                                        </p:tgtEl>
                                        <p:attrNameLst>
                                          <p:attrName>style.visibility</p:attrName>
                                        </p:attrNameLst>
                                      </p:cBhvr>
                                      <p:to>
                                        <p:strVal val="visible"/>
                                      </p:to>
                                    </p:set>
                                    <p:animEffect transition="in" filter="fade">
                                      <p:cBhvr>
                                        <p:cTn id="33" dur="2000"/>
                                        <p:tgtEl>
                                          <p:spTgt spid="159747"/>
                                        </p:tgtEl>
                                      </p:cBhvr>
                                    </p:animEffect>
                                  </p:childTnLst>
                                </p:cTn>
                              </p:par>
                            </p:childTnLst>
                          </p:cTn>
                        </p:par>
                        <p:par>
                          <p:cTn id="34" fill="hold">
                            <p:stCondLst>
                              <p:cond delay="2000"/>
                            </p:stCondLst>
                            <p:childTnLst>
                              <p:par>
                                <p:cTn id="35" presetID="10" presetClass="entr" presetSubtype="0" fill="hold" nodeType="after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2000"/>
                                        <p:tgtEl>
                                          <p:spTgt spid="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9"/>
                                        </p:tgtEl>
                                        <p:attrNameLst>
                                          <p:attrName>style.visibility</p:attrName>
                                        </p:attrNameLst>
                                      </p:cBhvr>
                                      <p:to>
                                        <p:strVal val="visible"/>
                                      </p:to>
                                    </p:set>
                                    <p:animEffect transition="in" filter="fade">
                                      <p:cBhvr>
                                        <p:cTn id="42" dur="2000"/>
                                        <p:tgtEl>
                                          <p:spTgt spid="3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89089"/>
                                        </p:tgtEl>
                                        <p:attrNameLst>
                                          <p:attrName>style.visibility</p:attrName>
                                        </p:attrNameLst>
                                      </p:cBhvr>
                                      <p:to>
                                        <p:strVal val="visible"/>
                                      </p:to>
                                    </p:set>
                                    <p:animEffect transition="in" filter="fade">
                                      <p:cBhvr>
                                        <p:cTn id="47" dur="2000"/>
                                        <p:tgtEl>
                                          <p:spTgt spid="89089"/>
                                        </p:tgtEl>
                                      </p:cBhvr>
                                    </p:animEffect>
                                  </p:childTnLst>
                                </p:cTn>
                              </p:par>
                            </p:childTnLst>
                          </p:cTn>
                        </p:par>
                        <p:par>
                          <p:cTn id="48" fill="hold">
                            <p:stCondLst>
                              <p:cond delay="2000"/>
                            </p:stCondLst>
                            <p:childTnLst>
                              <p:par>
                                <p:cTn id="49" presetID="10" presetClass="entr" presetSubtype="0" fill="hold" grpId="0" nodeType="afterEffect">
                                  <p:stCondLst>
                                    <p:cond delay="0"/>
                                  </p:stCondLst>
                                  <p:childTnLst>
                                    <p:set>
                                      <p:cBhvr>
                                        <p:cTn id="50" dur="1" fill="hold">
                                          <p:stCondLst>
                                            <p:cond delay="0"/>
                                          </p:stCondLst>
                                        </p:cTn>
                                        <p:tgtEl>
                                          <p:spTgt spid="40"/>
                                        </p:tgtEl>
                                        <p:attrNameLst>
                                          <p:attrName>style.visibility</p:attrName>
                                        </p:attrNameLst>
                                      </p:cBhvr>
                                      <p:to>
                                        <p:strVal val="visible"/>
                                      </p:to>
                                    </p:set>
                                    <p:animEffect transition="in" filter="fade">
                                      <p:cBhvr>
                                        <p:cTn id="51" dur="20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1" grpId="0"/>
      <p:bldP spid="32" grpId="0"/>
      <p:bldP spid="33" grpId="0"/>
      <p:bldP spid="34" grpId="0"/>
      <p:bldP spid="40"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fontScale="90000"/>
          </a:bodyPr>
          <a:lstStyle/>
          <a:p>
            <a:pPr algn="ctr"/>
            <a:r>
              <a:rPr lang="nb-NO" dirty="0" smtClean="0"/>
              <a:t>Modellering av temperatur som funksjon av digital spenningsverdi</a:t>
            </a:r>
            <a:endParaRPr lang="nb-NO" dirty="0"/>
          </a:p>
        </p:txBody>
      </p:sp>
      <p:pic>
        <p:nvPicPr>
          <p:cNvPr id="16386" name="Picture 2"/>
          <p:cNvPicPr>
            <a:picLocks noChangeAspect="1" noChangeArrowheads="1"/>
          </p:cNvPicPr>
          <p:nvPr/>
        </p:nvPicPr>
        <p:blipFill>
          <a:blip r:embed="rId3"/>
          <a:srcRect/>
          <a:stretch>
            <a:fillRect/>
          </a:stretch>
        </p:blipFill>
        <p:spPr bwMode="auto">
          <a:xfrm>
            <a:off x="1280939" y="1546075"/>
            <a:ext cx="6482835" cy="3663969"/>
          </a:xfrm>
          <a:prstGeom prst="rect">
            <a:avLst/>
          </a:prstGeom>
          <a:noFill/>
          <a:ln w="9525">
            <a:noFill/>
            <a:miter lim="800000"/>
            <a:headEnd/>
            <a:tailEnd/>
          </a:ln>
          <a:effectLst/>
        </p:spPr>
      </p:pic>
      <p:pic>
        <p:nvPicPr>
          <p:cNvPr id="5" name="Picture 2"/>
          <p:cNvPicPr>
            <a:picLocks noChangeAspect="1" noChangeArrowheads="1"/>
          </p:cNvPicPr>
          <p:nvPr/>
        </p:nvPicPr>
        <p:blipFill>
          <a:blip r:embed="rId4"/>
          <a:srcRect r="48552"/>
          <a:stretch>
            <a:fillRect/>
          </a:stretch>
        </p:blipFill>
        <p:spPr bwMode="auto">
          <a:xfrm>
            <a:off x="806917" y="5392993"/>
            <a:ext cx="6956857" cy="749015"/>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457200" y="144006"/>
            <a:ext cx="8229600" cy="715962"/>
          </a:xfrm>
        </p:spPr>
        <p:txBody>
          <a:bodyPr/>
          <a:lstStyle/>
          <a:p>
            <a:pPr algn="ctr"/>
            <a:r>
              <a:rPr lang="nb-NO" dirty="0" smtClean="0"/>
              <a:t>Målekjede temperatur</a:t>
            </a:r>
            <a:endParaRPr lang="nb-NO" dirty="0"/>
          </a:p>
        </p:txBody>
      </p:sp>
      <p:sp>
        <p:nvSpPr>
          <p:cNvPr id="3" name="Plassholder for innhold 2"/>
          <p:cNvSpPr>
            <a:spLocks noGrp="1"/>
          </p:cNvSpPr>
          <p:nvPr>
            <p:ph idx="1"/>
          </p:nvPr>
        </p:nvSpPr>
        <p:spPr>
          <a:xfrm>
            <a:off x="457200" y="4272644"/>
            <a:ext cx="8229600" cy="549728"/>
          </a:xfrm>
        </p:spPr>
        <p:txBody>
          <a:bodyPr/>
          <a:lstStyle/>
          <a:p>
            <a:r>
              <a:rPr lang="nb-NO" dirty="0" smtClean="0"/>
              <a:t>Liten måleusikkerhet</a:t>
            </a:r>
          </a:p>
        </p:txBody>
      </p:sp>
      <p:pic>
        <p:nvPicPr>
          <p:cNvPr id="68610" name="Picture 2"/>
          <p:cNvPicPr>
            <a:picLocks noChangeAspect="1" noChangeArrowheads="1"/>
          </p:cNvPicPr>
          <p:nvPr/>
        </p:nvPicPr>
        <p:blipFill>
          <a:blip r:embed="rId2"/>
          <a:srcRect/>
          <a:stretch>
            <a:fillRect/>
          </a:stretch>
        </p:blipFill>
        <p:spPr bwMode="auto">
          <a:xfrm>
            <a:off x="108858" y="1605641"/>
            <a:ext cx="8912922" cy="1899557"/>
          </a:xfrm>
          <a:prstGeom prst="rect">
            <a:avLst/>
          </a:prstGeom>
          <a:noFill/>
          <a:ln w="9525">
            <a:noFill/>
            <a:miter lim="800000"/>
            <a:headEnd/>
            <a:tailEnd/>
          </a:ln>
          <a:effectLst/>
        </p:spPr>
      </p:pic>
      <p:sp>
        <p:nvSpPr>
          <p:cNvPr id="6" name="Rektangel 5"/>
          <p:cNvSpPr/>
          <p:nvPr/>
        </p:nvSpPr>
        <p:spPr>
          <a:xfrm>
            <a:off x="3842657" y="1295400"/>
            <a:ext cx="4452257" cy="2280557"/>
          </a:xfrm>
          <a:prstGeom prst="rect">
            <a:avLst/>
          </a:prstGeom>
          <a:noFill/>
          <a:ln w="19050">
            <a:solidFill>
              <a:srgbClr val="FF0000"/>
            </a:solidFill>
            <a:prstDash val="lg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7" name="TekstSylinder 6"/>
          <p:cNvSpPr txBox="1"/>
          <p:nvPr/>
        </p:nvSpPr>
        <p:spPr>
          <a:xfrm>
            <a:off x="3864429" y="1317172"/>
            <a:ext cx="1569469" cy="369332"/>
          </a:xfrm>
          <a:prstGeom prst="rect">
            <a:avLst/>
          </a:prstGeom>
          <a:noFill/>
        </p:spPr>
        <p:txBody>
          <a:bodyPr wrap="none" rtlCol="0">
            <a:spAutoFit/>
          </a:bodyPr>
          <a:lstStyle/>
          <a:p>
            <a:r>
              <a:rPr lang="nb-NO" dirty="0" err="1" smtClean="0"/>
              <a:t>Arduino-kortet</a:t>
            </a:r>
            <a:endParaRPr lang="nb-NO" dirty="0"/>
          </a:p>
        </p:txBody>
      </p:sp>
      <p:sp>
        <p:nvSpPr>
          <p:cNvPr id="8" name="Høyre klammeparentes 7"/>
          <p:cNvSpPr/>
          <p:nvPr/>
        </p:nvSpPr>
        <p:spPr>
          <a:xfrm rot="5400000">
            <a:off x="2305050" y="2476498"/>
            <a:ext cx="304800" cy="2057400"/>
          </a:xfrm>
          <a:prstGeom prst="rightBrace">
            <a:avLst>
              <a:gd name="adj1" fmla="val 0"/>
              <a:gd name="adj2" fmla="val 50000"/>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nb-NO"/>
          </a:p>
        </p:txBody>
      </p:sp>
      <p:sp>
        <p:nvSpPr>
          <p:cNvPr id="9" name="TekstSylinder 8"/>
          <p:cNvSpPr txBox="1"/>
          <p:nvPr/>
        </p:nvSpPr>
        <p:spPr>
          <a:xfrm>
            <a:off x="1727200" y="3783568"/>
            <a:ext cx="1518942" cy="369332"/>
          </a:xfrm>
          <a:prstGeom prst="rect">
            <a:avLst/>
          </a:prstGeom>
          <a:noFill/>
        </p:spPr>
        <p:txBody>
          <a:bodyPr wrap="none" rtlCol="0">
            <a:spAutoFit/>
          </a:bodyPr>
          <a:lstStyle/>
          <a:p>
            <a:r>
              <a:rPr lang="nb-NO" dirty="0" smtClean="0"/>
              <a:t>Ganske lineær</a:t>
            </a:r>
            <a:endParaRPr lang="nb-NO"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2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200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20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Effect transition="in" filter="fade">
                                      <p:cBhvr>
                                        <p:cTn id="23"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animBg="1"/>
      <p:bldP spid="9"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486075" y="1973497"/>
            <a:ext cx="8229600" cy="1143000"/>
          </a:xfrm>
        </p:spPr>
        <p:txBody>
          <a:bodyPr>
            <a:normAutofit fontScale="90000"/>
          </a:bodyPr>
          <a:lstStyle/>
          <a:p>
            <a:pPr algn="ctr"/>
            <a:r>
              <a:rPr lang="nb-NO" dirty="0" smtClean="0"/>
              <a:t>Trykksensor</a:t>
            </a:r>
            <a:r>
              <a:rPr lang="nb-NO" dirty="0" smtClean="0"/>
              <a:t/>
            </a:r>
            <a:br>
              <a:rPr lang="nb-NO" dirty="0" smtClean="0"/>
            </a:br>
            <a:r>
              <a:rPr lang="nb-NO" dirty="0" smtClean="0"/>
              <a:t> ABPMANN004BGAA5</a:t>
            </a:r>
            <a:endParaRPr lang="nb-NO" dirty="0"/>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tel 1"/>
          <p:cNvSpPr>
            <a:spLocks noGrp="1"/>
          </p:cNvSpPr>
          <p:nvPr>
            <p:ph type="title"/>
          </p:nvPr>
        </p:nvSpPr>
        <p:spPr>
          <a:xfrm>
            <a:off x="1055688" y="33867"/>
            <a:ext cx="7767637" cy="792163"/>
          </a:xfrm>
        </p:spPr>
        <p:txBody>
          <a:bodyPr>
            <a:normAutofit/>
          </a:bodyPr>
          <a:lstStyle/>
          <a:p>
            <a:r>
              <a:rPr lang="nb-NO" sz="2800" dirty="0" smtClean="0"/>
              <a:t>Trykkmåling med </a:t>
            </a:r>
            <a:r>
              <a:rPr lang="nb-NO" sz="2800" dirty="0" err="1" smtClean="0"/>
              <a:t>piezo-resistivt</a:t>
            </a:r>
            <a:r>
              <a:rPr lang="nb-NO" sz="2800" dirty="0" smtClean="0"/>
              <a:t> element</a:t>
            </a:r>
          </a:p>
        </p:txBody>
      </p:sp>
      <p:sp>
        <p:nvSpPr>
          <p:cNvPr id="35843" name="Plassholder for innhold 2"/>
          <p:cNvSpPr>
            <a:spLocks noGrp="1"/>
          </p:cNvSpPr>
          <p:nvPr>
            <p:ph idx="1"/>
          </p:nvPr>
        </p:nvSpPr>
        <p:spPr>
          <a:xfrm>
            <a:off x="522583" y="3868738"/>
            <a:ext cx="4606514" cy="2319792"/>
          </a:xfrm>
        </p:spPr>
        <p:txBody>
          <a:bodyPr/>
          <a:lstStyle/>
          <a:p>
            <a:pPr marL="0" indent="0">
              <a:lnSpc>
                <a:spcPct val="100000"/>
              </a:lnSpc>
              <a:buFont typeface="Times" pitchFamily="-108" charset="0"/>
              <a:buNone/>
            </a:pPr>
            <a:r>
              <a:rPr lang="nb-NO" sz="2000" dirty="0" smtClean="0"/>
              <a:t>Utnytter den </a:t>
            </a:r>
            <a:r>
              <a:rPr lang="nb-NO" sz="2000" dirty="0" err="1" smtClean="0"/>
              <a:t>piezo-resistive</a:t>
            </a:r>
            <a:r>
              <a:rPr lang="nb-NO" sz="2000" dirty="0" smtClean="0"/>
              <a:t> effekten.</a:t>
            </a:r>
          </a:p>
          <a:p>
            <a:pPr marL="0" indent="0">
              <a:lnSpc>
                <a:spcPct val="100000"/>
              </a:lnSpc>
              <a:buFontTx/>
              <a:buChar char="-"/>
            </a:pPr>
            <a:r>
              <a:rPr lang="nb-NO" sz="1600" dirty="0" smtClean="0"/>
              <a:t> </a:t>
            </a:r>
            <a:r>
              <a:rPr lang="nb-NO" sz="1800" dirty="0" smtClean="0"/>
              <a:t>Lord Kelvin 1856</a:t>
            </a:r>
          </a:p>
          <a:p>
            <a:pPr marL="0" indent="0">
              <a:lnSpc>
                <a:spcPct val="100000"/>
              </a:lnSpc>
              <a:buFontTx/>
              <a:buChar char="-"/>
            </a:pPr>
            <a:r>
              <a:rPr lang="nb-NO" sz="1800" dirty="0" smtClean="0"/>
              <a:t> C.G. Smith 1954 (Ge og Si)</a:t>
            </a:r>
          </a:p>
          <a:p>
            <a:pPr marL="0" indent="0">
              <a:lnSpc>
                <a:spcPct val="100000"/>
              </a:lnSpc>
              <a:buFontTx/>
              <a:buChar char="-"/>
            </a:pPr>
            <a:r>
              <a:rPr lang="nb-NO" sz="1800" dirty="0" smtClean="0"/>
              <a:t> Båndgapet endres med mekanisk stress</a:t>
            </a:r>
          </a:p>
          <a:p>
            <a:pPr marL="0" indent="0">
              <a:lnSpc>
                <a:spcPct val="100000"/>
              </a:lnSpc>
              <a:buFontTx/>
              <a:buChar char="-"/>
            </a:pPr>
            <a:r>
              <a:rPr lang="nb-NO" sz="1800" dirty="0" smtClean="0"/>
              <a:t> Elementet i skiva inngår i en </a:t>
            </a:r>
            <a:r>
              <a:rPr lang="nb-NO" sz="1800" dirty="0" err="1" smtClean="0"/>
              <a:t>målebro</a:t>
            </a:r>
            <a:endParaRPr lang="nb-NO" sz="1800" dirty="0" smtClean="0"/>
          </a:p>
        </p:txBody>
      </p:sp>
      <p:pic>
        <p:nvPicPr>
          <p:cNvPr id="35845" name="Picture 2"/>
          <p:cNvPicPr>
            <a:picLocks noChangeAspect="1" noChangeArrowheads="1"/>
          </p:cNvPicPr>
          <p:nvPr/>
        </p:nvPicPr>
        <p:blipFill>
          <a:blip r:embed="rId2"/>
          <a:srcRect r="46580" b="16875"/>
          <a:stretch>
            <a:fillRect/>
          </a:stretch>
        </p:blipFill>
        <p:spPr bwMode="auto">
          <a:xfrm>
            <a:off x="1098904" y="777875"/>
            <a:ext cx="3532127" cy="2717800"/>
          </a:xfrm>
          <a:prstGeom prst="rect">
            <a:avLst/>
          </a:prstGeom>
          <a:noFill/>
          <a:ln w="9525">
            <a:noFill/>
            <a:miter lim="800000"/>
            <a:headEnd/>
            <a:tailEnd/>
          </a:ln>
        </p:spPr>
      </p:pic>
      <p:pic>
        <p:nvPicPr>
          <p:cNvPr id="35847" name="Picture 7"/>
          <p:cNvPicPr>
            <a:picLocks noChangeAspect="1" noChangeArrowheads="1"/>
          </p:cNvPicPr>
          <p:nvPr/>
        </p:nvPicPr>
        <p:blipFill>
          <a:blip r:embed="rId3"/>
          <a:srcRect/>
          <a:stretch>
            <a:fillRect/>
          </a:stretch>
        </p:blipFill>
        <p:spPr bwMode="auto">
          <a:xfrm>
            <a:off x="4829679" y="826030"/>
            <a:ext cx="3781425" cy="2657475"/>
          </a:xfrm>
          <a:prstGeom prst="rect">
            <a:avLst/>
          </a:prstGeom>
          <a:noFill/>
          <a:ln w="9525">
            <a:noFill/>
            <a:miter lim="800000"/>
            <a:headEnd/>
            <a:tailEnd/>
          </a:ln>
        </p:spPr>
      </p:pic>
      <p:sp>
        <p:nvSpPr>
          <p:cNvPr id="10" name="Frihåndsform 9"/>
          <p:cNvSpPr>
            <a:spLocks/>
          </p:cNvSpPr>
          <p:nvPr/>
        </p:nvSpPr>
        <p:spPr bwMode="auto">
          <a:xfrm>
            <a:off x="4631031" y="4739808"/>
            <a:ext cx="1128712" cy="0"/>
          </a:xfrm>
          <a:custGeom>
            <a:avLst/>
            <a:gdLst>
              <a:gd name="T0" fmla="*/ 0 w 1128156"/>
              <a:gd name="T1" fmla="*/ 1132054 w 1128156"/>
              <a:gd name="T2" fmla="*/ 0 60000 65536"/>
              <a:gd name="T3" fmla="*/ 0 60000 65536"/>
              <a:gd name="T4" fmla="*/ 0 w 1128156"/>
              <a:gd name="T5" fmla="*/ 1128156 w 1128156"/>
            </a:gdLst>
            <a:ahLst/>
            <a:cxnLst>
              <a:cxn ang="T2">
                <a:pos x="T0" y="0"/>
              </a:cxn>
              <a:cxn ang="T3">
                <a:pos x="T1" y="0"/>
              </a:cxn>
            </a:cxnLst>
            <a:rect l="T4" t="0" r="T5" b="0"/>
            <a:pathLst>
              <a:path w="1128156">
                <a:moveTo>
                  <a:pt x="0" y="0"/>
                </a:moveTo>
                <a:lnTo>
                  <a:pt x="1128156" y="0"/>
                </a:lnTo>
              </a:path>
            </a:pathLst>
          </a:custGeom>
          <a:solidFill>
            <a:srgbClr val="00B8FF"/>
          </a:solidFill>
          <a:ln w="9525" cap="flat" cmpd="sng" algn="ctr">
            <a:solidFill>
              <a:schemeClr val="tx1"/>
            </a:solidFill>
            <a:prstDash val="solid"/>
            <a:round/>
            <a:headEnd type="none" w="med" len="med"/>
            <a:tailEnd type="none" w="med" len="med"/>
          </a:ln>
        </p:spPr>
        <p:txBody>
          <a:bodyPr/>
          <a:lstStyle/>
          <a:p>
            <a:endParaRPr lang="nb-NO"/>
          </a:p>
        </p:txBody>
      </p:sp>
      <p:sp>
        <p:nvSpPr>
          <p:cNvPr id="11" name="Bue 10"/>
          <p:cNvSpPr/>
          <p:nvPr/>
        </p:nvSpPr>
        <p:spPr bwMode="auto">
          <a:xfrm rot="18966808">
            <a:off x="4415131" y="4519146"/>
            <a:ext cx="1566862" cy="1566862"/>
          </a:xfrm>
          <a:prstGeom prst="arc">
            <a:avLst/>
          </a:prstGeom>
          <a:noFill/>
          <a:ln w="9525" cap="flat" cmpd="sng" algn="ctr">
            <a:solidFill>
              <a:schemeClr val="tx1"/>
            </a:solidFill>
            <a:prstDash val="solid"/>
            <a:round/>
            <a:headEnd type="none" w="med" len="med"/>
            <a:tailEnd type="none" w="med" len="med"/>
          </a:ln>
          <a:effectLst/>
        </p:spPr>
        <p:txBody>
          <a:bodyPr/>
          <a:lstStyle/>
          <a:p>
            <a:pPr eaLnBrk="0" hangingPunct="0">
              <a:lnSpc>
                <a:spcPct val="81000"/>
              </a:lnSpc>
              <a:buClr>
                <a:srgbClr val="000000"/>
              </a:buClr>
              <a:buSzPct val="100000"/>
              <a:buFont typeface="Times" pitchFamily="16" charset="0"/>
              <a:buNone/>
              <a:defRPr/>
            </a:pPr>
            <a:endParaRPr lang="nb-NO">
              <a:latin typeface="Times" pitchFamily="16" charset="0"/>
            </a:endParaRPr>
          </a:p>
        </p:txBody>
      </p:sp>
      <p:sp>
        <p:nvSpPr>
          <p:cNvPr id="12" name="Bue 11"/>
          <p:cNvSpPr/>
          <p:nvPr/>
        </p:nvSpPr>
        <p:spPr bwMode="auto">
          <a:xfrm rot="2633192" flipV="1">
            <a:off x="4400843" y="3423771"/>
            <a:ext cx="1566863" cy="1568450"/>
          </a:xfrm>
          <a:prstGeom prst="arc">
            <a:avLst/>
          </a:prstGeom>
          <a:noFill/>
          <a:ln w="9525" cap="flat" cmpd="sng" algn="ctr">
            <a:solidFill>
              <a:schemeClr val="tx1"/>
            </a:solidFill>
            <a:prstDash val="solid"/>
            <a:round/>
            <a:headEnd type="none" w="med" len="med"/>
            <a:tailEnd type="none" w="med" len="med"/>
          </a:ln>
          <a:effectLst/>
        </p:spPr>
        <p:txBody>
          <a:bodyPr/>
          <a:lstStyle/>
          <a:p>
            <a:pPr eaLnBrk="0" hangingPunct="0">
              <a:lnSpc>
                <a:spcPct val="81000"/>
              </a:lnSpc>
              <a:buClr>
                <a:srgbClr val="000000"/>
              </a:buClr>
              <a:buSzPct val="100000"/>
              <a:buFont typeface="Times" pitchFamily="16" charset="0"/>
              <a:buNone/>
              <a:defRPr/>
            </a:pPr>
            <a:endParaRPr lang="nb-NO">
              <a:latin typeface="Times" pitchFamily="16" charset="0"/>
            </a:endParaRPr>
          </a:p>
        </p:txBody>
      </p:sp>
      <p:pic>
        <p:nvPicPr>
          <p:cNvPr id="13" name="Picture 2" descr="Köp Trycksensor"/>
          <p:cNvPicPr>
            <a:picLocks noChangeAspect="1" noChangeArrowheads="1"/>
          </p:cNvPicPr>
          <p:nvPr/>
        </p:nvPicPr>
        <p:blipFill>
          <a:blip r:embed="rId4"/>
          <a:srcRect l="21412" r="22096"/>
          <a:stretch>
            <a:fillRect/>
          </a:stretch>
        </p:blipFill>
        <p:spPr bwMode="auto">
          <a:xfrm>
            <a:off x="6077747" y="3660418"/>
            <a:ext cx="2177757" cy="2158779"/>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5845"/>
                                        </p:tgtEl>
                                        <p:attrNameLst>
                                          <p:attrName>style.visibility</p:attrName>
                                        </p:attrNameLst>
                                      </p:cBhvr>
                                      <p:to>
                                        <p:strVal val="visible"/>
                                      </p:to>
                                    </p:set>
                                    <p:animEffect transition="in" filter="fade">
                                      <p:cBhvr>
                                        <p:cTn id="7" dur="2000"/>
                                        <p:tgtEl>
                                          <p:spTgt spid="35845"/>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35843">
                                            <p:txEl>
                                              <p:pRg st="0" end="0"/>
                                            </p:txEl>
                                          </p:spTgt>
                                        </p:tgtEl>
                                        <p:attrNameLst>
                                          <p:attrName>style.visibility</p:attrName>
                                        </p:attrNameLst>
                                      </p:cBhvr>
                                      <p:to>
                                        <p:strVal val="visible"/>
                                      </p:to>
                                    </p:set>
                                    <p:animEffect transition="in" filter="fade">
                                      <p:cBhvr>
                                        <p:cTn id="11" dur="2000"/>
                                        <p:tgtEl>
                                          <p:spTgt spid="35843">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35843">
                                            <p:txEl>
                                              <p:pRg st="1" end="1"/>
                                            </p:txEl>
                                          </p:spTgt>
                                        </p:tgtEl>
                                        <p:attrNameLst>
                                          <p:attrName>style.visibility</p:attrName>
                                        </p:attrNameLst>
                                      </p:cBhvr>
                                      <p:to>
                                        <p:strVal val="visible"/>
                                      </p:to>
                                    </p:set>
                                    <p:animEffect transition="in" filter="fade">
                                      <p:cBhvr>
                                        <p:cTn id="14" dur="2000"/>
                                        <p:tgtEl>
                                          <p:spTgt spid="35843">
                                            <p:txEl>
                                              <p:pRg st="1" end="1"/>
                                            </p:tx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35843">
                                            <p:txEl>
                                              <p:pRg st="2" end="2"/>
                                            </p:txEl>
                                          </p:spTgt>
                                        </p:tgtEl>
                                        <p:attrNameLst>
                                          <p:attrName>style.visibility</p:attrName>
                                        </p:attrNameLst>
                                      </p:cBhvr>
                                      <p:to>
                                        <p:strVal val="visible"/>
                                      </p:to>
                                    </p:set>
                                    <p:animEffect transition="in" filter="fade">
                                      <p:cBhvr>
                                        <p:cTn id="17" dur="2000"/>
                                        <p:tgtEl>
                                          <p:spTgt spid="35843">
                                            <p:txEl>
                                              <p:pRg st="2" end="2"/>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5843">
                                            <p:txEl>
                                              <p:pRg st="3" end="3"/>
                                            </p:txEl>
                                          </p:spTgt>
                                        </p:tgtEl>
                                        <p:attrNameLst>
                                          <p:attrName>style.visibility</p:attrName>
                                        </p:attrNameLst>
                                      </p:cBhvr>
                                      <p:to>
                                        <p:strVal val="visible"/>
                                      </p:to>
                                    </p:set>
                                    <p:animEffect transition="in" filter="fade">
                                      <p:cBhvr>
                                        <p:cTn id="20" dur="2000"/>
                                        <p:tgtEl>
                                          <p:spTgt spid="35843">
                                            <p:txEl>
                                              <p:pRg st="3" end="3"/>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5843">
                                            <p:txEl>
                                              <p:pRg st="4" end="4"/>
                                            </p:txEl>
                                          </p:spTgt>
                                        </p:tgtEl>
                                        <p:attrNameLst>
                                          <p:attrName>style.visibility</p:attrName>
                                        </p:attrNameLst>
                                      </p:cBhvr>
                                      <p:to>
                                        <p:strVal val="visible"/>
                                      </p:to>
                                    </p:set>
                                    <p:animEffect transition="in" filter="fade">
                                      <p:cBhvr>
                                        <p:cTn id="23" dur="2000"/>
                                        <p:tgtEl>
                                          <p:spTgt spid="35843">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20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23" presetClass="entr" presetSubtype="16" fill="hold" nodeType="clickEffect">
                                  <p:stCondLst>
                                    <p:cond delay="0"/>
                                  </p:stCondLst>
                                  <p:childTnLst>
                                    <p:set>
                                      <p:cBhvr>
                                        <p:cTn id="32" dur="1" fill="hold">
                                          <p:stCondLst>
                                            <p:cond delay="0"/>
                                          </p:stCondLst>
                                        </p:cTn>
                                        <p:tgtEl>
                                          <p:spTgt spid="35847"/>
                                        </p:tgtEl>
                                        <p:attrNameLst>
                                          <p:attrName>style.visibility</p:attrName>
                                        </p:attrNameLst>
                                      </p:cBhvr>
                                      <p:to>
                                        <p:strVal val="visible"/>
                                      </p:to>
                                    </p:set>
                                    <p:anim calcmode="lin" valueType="num">
                                      <p:cBhvr>
                                        <p:cTn id="33" dur="500" fill="hold"/>
                                        <p:tgtEl>
                                          <p:spTgt spid="35847"/>
                                        </p:tgtEl>
                                        <p:attrNameLst>
                                          <p:attrName>ppt_w</p:attrName>
                                        </p:attrNameLst>
                                      </p:cBhvr>
                                      <p:tavLst>
                                        <p:tav tm="0">
                                          <p:val>
                                            <p:fltVal val="0"/>
                                          </p:val>
                                        </p:tav>
                                        <p:tav tm="100000">
                                          <p:val>
                                            <p:strVal val="#ppt_w"/>
                                          </p:val>
                                        </p:tav>
                                      </p:tavLst>
                                    </p:anim>
                                    <p:anim calcmode="lin" valueType="num">
                                      <p:cBhvr>
                                        <p:cTn id="34" dur="500" fill="hold"/>
                                        <p:tgtEl>
                                          <p:spTgt spid="35847"/>
                                        </p:tgtEl>
                                        <p:attrNameLst>
                                          <p:attrName>ppt_h</p:attrName>
                                        </p:attrNameLst>
                                      </p:cBhvr>
                                      <p:tavLst>
                                        <p:tav tm="0">
                                          <p:val>
                                            <p:fltVal val="0"/>
                                          </p:val>
                                        </p:tav>
                                        <p:tav tm="100000">
                                          <p:val>
                                            <p:strVal val="#ppt_h"/>
                                          </p:val>
                                        </p:tav>
                                      </p:tavLst>
                                    </p:anim>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20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grpId="1" nodeType="clickEffect">
                                  <p:stCondLst>
                                    <p:cond delay="0"/>
                                  </p:stCondLst>
                                  <p:childTnLst>
                                    <p:animEffect transition="out" filter="fade">
                                      <p:cBhvr>
                                        <p:cTn id="43" dur="2000"/>
                                        <p:tgtEl>
                                          <p:spTgt spid="10"/>
                                        </p:tgtEl>
                                      </p:cBhvr>
                                    </p:animEffect>
                                    <p:set>
                                      <p:cBhvr>
                                        <p:cTn id="44" dur="1" fill="hold">
                                          <p:stCondLst>
                                            <p:cond delay="1999"/>
                                          </p:stCondLst>
                                        </p:cTn>
                                        <p:tgtEl>
                                          <p:spTgt spid="10"/>
                                        </p:tgtEl>
                                        <p:attrNameLst>
                                          <p:attrName>style.visibility</p:attrName>
                                        </p:attrNameLst>
                                      </p:cBhvr>
                                      <p:to>
                                        <p:strVal val="hidden"/>
                                      </p:to>
                                    </p:set>
                                  </p:childTnLst>
                                </p:cTn>
                              </p:par>
                              <p:par>
                                <p:cTn id="45" presetID="10" presetClass="entr" presetSubtype="0" fill="hold" nodeType="with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20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2000"/>
                                        <p:tgtEl>
                                          <p:spTgt spid="12"/>
                                        </p:tgtEl>
                                      </p:cBhvr>
                                    </p:animEffect>
                                    <p:set>
                                      <p:cBhvr>
                                        <p:cTn id="52" dur="1" fill="hold">
                                          <p:stCondLst>
                                            <p:cond delay="1999"/>
                                          </p:stCondLst>
                                        </p:cTn>
                                        <p:tgtEl>
                                          <p:spTgt spid="12"/>
                                        </p:tgtEl>
                                        <p:attrNameLst>
                                          <p:attrName>style.visibility</p:attrName>
                                        </p:attrNameLst>
                                      </p:cBhvr>
                                      <p:to>
                                        <p:strVal val="hidden"/>
                                      </p:to>
                                    </p:set>
                                  </p:childTnLst>
                                </p:cTn>
                              </p:par>
                              <p:par>
                                <p:cTn id="53" presetID="10" presetClass="entr" presetSubtype="0" fill="hold" nodeType="with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fade">
                                      <p:cBhvr>
                                        <p:cTn id="55"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3" grpId="0" build="p"/>
      <p:bldP spid="10" grpId="0" animBg="1"/>
      <p:bldP spid="10" grpId="1"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pPr algn="ctr"/>
            <a:r>
              <a:rPr lang="nb-NO" dirty="0" smtClean="0"/>
              <a:t>Alternativ trykksensor</a:t>
            </a:r>
            <a:br>
              <a:rPr lang="nb-NO" dirty="0" smtClean="0"/>
            </a:br>
            <a:r>
              <a:rPr lang="nb-NO" sz="2000" dirty="0" smtClean="0"/>
              <a:t>ABPMANN004BGAA5 0 – 4 Bar (ELFA kr. 88.80)</a:t>
            </a:r>
            <a:endParaRPr lang="nb-NO" sz="2000" dirty="0"/>
          </a:p>
        </p:txBody>
      </p:sp>
      <p:sp>
        <p:nvSpPr>
          <p:cNvPr id="3" name="Plassholder for innhold 2"/>
          <p:cNvSpPr>
            <a:spLocks noGrp="1"/>
          </p:cNvSpPr>
          <p:nvPr>
            <p:ph idx="1"/>
          </p:nvPr>
        </p:nvSpPr>
        <p:spPr>
          <a:xfrm>
            <a:off x="478301" y="1579098"/>
            <a:ext cx="4797084" cy="2781885"/>
          </a:xfrm>
        </p:spPr>
        <p:txBody>
          <a:bodyPr>
            <a:normAutofit/>
          </a:bodyPr>
          <a:lstStyle/>
          <a:p>
            <a:r>
              <a:rPr lang="nb-NO" dirty="0" smtClean="0"/>
              <a:t>Trykksensor 0 – 4 Bar</a:t>
            </a:r>
          </a:p>
          <a:p>
            <a:r>
              <a:rPr lang="nb-NO" dirty="0" smtClean="0"/>
              <a:t>Dybde 0 – 30 meter</a:t>
            </a:r>
          </a:p>
          <a:p>
            <a:r>
              <a:rPr lang="nb-NO" dirty="0" smtClean="0"/>
              <a:t>Nøyaktighet +/- 0,15% (0-50C)</a:t>
            </a:r>
          </a:p>
          <a:p>
            <a:r>
              <a:rPr lang="nb-NO" dirty="0" smtClean="0"/>
              <a:t>Analog utgang (0,5 – 4,5 V)</a:t>
            </a:r>
          </a:p>
          <a:p>
            <a:r>
              <a:rPr lang="nb-NO" dirty="0" smtClean="0"/>
              <a:t>I2C</a:t>
            </a:r>
          </a:p>
          <a:p>
            <a:r>
              <a:rPr lang="nb-NO" dirty="0" smtClean="0"/>
              <a:t>Pris kr. 88,8 ELFA</a:t>
            </a:r>
          </a:p>
          <a:p>
            <a:endParaRPr lang="nb-NO" dirty="0"/>
          </a:p>
        </p:txBody>
      </p:sp>
      <p:pic>
        <p:nvPicPr>
          <p:cNvPr id="10242" name="Picture 2" descr="Köp Trycksensor"/>
          <p:cNvPicPr>
            <a:picLocks noChangeAspect="1" noChangeArrowheads="1"/>
          </p:cNvPicPr>
          <p:nvPr/>
        </p:nvPicPr>
        <p:blipFill>
          <a:blip r:embed="rId2"/>
          <a:srcRect l="21412" r="22096"/>
          <a:stretch>
            <a:fillRect/>
          </a:stretch>
        </p:blipFill>
        <p:spPr bwMode="auto">
          <a:xfrm>
            <a:off x="5563771" y="1498211"/>
            <a:ext cx="2768770" cy="2744642"/>
          </a:xfrm>
          <a:prstGeom prst="rect">
            <a:avLst/>
          </a:prstGeom>
          <a:noFill/>
        </p:spPr>
      </p:pic>
      <p:pic>
        <p:nvPicPr>
          <p:cNvPr id="10243" name="Picture 3"/>
          <p:cNvPicPr>
            <a:picLocks noChangeAspect="1" noChangeArrowheads="1"/>
          </p:cNvPicPr>
          <p:nvPr/>
        </p:nvPicPr>
        <p:blipFill>
          <a:blip r:embed="rId3"/>
          <a:srcRect/>
          <a:stretch>
            <a:fillRect/>
          </a:stretch>
        </p:blipFill>
        <p:spPr bwMode="auto">
          <a:xfrm>
            <a:off x="5231204" y="4120662"/>
            <a:ext cx="3343055" cy="22786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4" name="Picture 2"/>
          <p:cNvPicPr>
            <a:picLocks noChangeAspect="1" noChangeArrowheads="1"/>
          </p:cNvPicPr>
          <p:nvPr/>
        </p:nvPicPr>
        <p:blipFill>
          <a:blip r:embed="rId2"/>
          <a:srcRect/>
          <a:stretch>
            <a:fillRect/>
          </a:stretch>
        </p:blipFill>
        <p:spPr bwMode="auto">
          <a:xfrm>
            <a:off x="122349" y="1976512"/>
            <a:ext cx="8923309" cy="3587260"/>
          </a:xfrm>
          <a:prstGeom prst="rect">
            <a:avLst/>
          </a:prstGeom>
          <a:noFill/>
          <a:ln w="9525">
            <a:noFill/>
            <a:miter lim="800000"/>
            <a:headEnd/>
            <a:tailEnd/>
          </a:ln>
          <a:effectLst/>
        </p:spPr>
      </p:pic>
      <p:sp>
        <p:nvSpPr>
          <p:cNvPr id="6" name="Tittel 1"/>
          <p:cNvSpPr>
            <a:spLocks noGrp="1"/>
          </p:cNvSpPr>
          <p:nvPr>
            <p:ph type="title"/>
          </p:nvPr>
        </p:nvSpPr>
        <p:spPr>
          <a:xfrm>
            <a:off x="457200" y="274638"/>
            <a:ext cx="8229600" cy="1143000"/>
          </a:xfrm>
        </p:spPr>
        <p:txBody>
          <a:bodyPr>
            <a:normAutofit/>
          </a:bodyPr>
          <a:lstStyle/>
          <a:p>
            <a:pPr algn="ctr"/>
            <a:r>
              <a:rPr lang="nb-NO" dirty="0" smtClean="0"/>
              <a:t>Alternativ trykksensor</a:t>
            </a:r>
            <a:br>
              <a:rPr lang="nb-NO" dirty="0" smtClean="0"/>
            </a:br>
            <a:r>
              <a:rPr lang="nb-NO" sz="2000" dirty="0" smtClean="0"/>
              <a:t>ABPMANN004BGAA5 0 – 4 Bar (ELFA kr. 88.80)</a:t>
            </a:r>
            <a:endParaRPr lang="nb-NO" sz="2000" dirty="0"/>
          </a:p>
        </p:txBody>
      </p:sp>
      <p:sp>
        <p:nvSpPr>
          <p:cNvPr id="4" name="Plassholder for innhold 2"/>
          <p:cNvSpPr txBox="1">
            <a:spLocks/>
          </p:cNvSpPr>
          <p:nvPr/>
        </p:nvSpPr>
        <p:spPr>
          <a:xfrm>
            <a:off x="1712686" y="5690280"/>
            <a:ext cx="5715000" cy="558120"/>
          </a:xfrm>
          <a:prstGeom prst="rect">
            <a:avLst/>
          </a:prstGeom>
        </p:spPr>
        <p:txBody>
          <a:bodyPr vert="horz" lIns="91440" tIns="45720" rIns="91440" bIns="45720" rtlCol="0">
            <a:normAutofit/>
          </a:bodyPr>
          <a:lstStyle/>
          <a:p>
            <a:pPr marL="342900" marR="0" lvl="0" indent="-342900" algn="ctr" defTabSz="457200" rtl="0" eaLnBrk="1" fontAlgn="auto" latinLnBrk="0" hangingPunct="1">
              <a:lnSpc>
                <a:spcPct val="100000"/>
              </a:lnSpc>
              <a:spcBef>
                <a:spcPct val="20000"/>
              </a:spcBef>
              <a:spcAft>
                <a:spcPts val="0"/>
              </a:spcAft>
              <a:buClrTx/>
              <a:buSzTx/>
              <a:buFont typeface="Arial"/>
              <a:buNone/>
              <a:tabLst/>
              <a:defRPr/>
            </a:pPr>
            <a:r>
              <a:rPr kumimoji="0" lang="nb-NO" sz="2400" b="0" i="0" u="none" strike="noStrike" kern="1200" cap="none" spc="0" normalizeH="0" baseline="0" noProof="0" dirty="0" smtClean="0">
                <a:ln>
                  <a:noFill/>
                </a:ln>
                <a:solidFill>
                  <a:schemeClr val="tx1"/>
                </a:solidFill>
                <a:effectLst/>
                <a:uLnTx/>
                <a:uFillTx/>
                <a:latin typeface="Arial"/>
                <a:ea typeface="+mn-ea"/>
                <a:cs typeface="Arial"/>
              </a:rPr>
              <a:t>1 </a:t>
            </a:r>
            <a:r>
              <a:rPr kumimoji="0" lang="nb-NO" sz="2400" b="0" i="0" u="none" strike="noStrike" kern="1200" cap="none" spc="0" normalizeH="0" baseline="0" noProof="0" dirty="0" err="1" smtClean="0">
                <a:ln>
                  <a:noFill/>
                </a:ln>
                <a:solidFill>
                  <a:schemeClr val="tx1"/>
                </a:solidFill>
                <a:effectLst/>
                <a:uLnTx/>
                <a:uFillTx/>
                <a:latin typeface="Arial"/>
                <a:ea typeface="+mn-ea"/>
                <a:cs typeface="Arial"/>
              </a:rPr>
              <a:t>atm</a:t>
            </a:r>
            <a:r>
              <a:rPr kumimoji="0" lang="nb-NO" sz="2400" b="0" i="0" u="none" strike="noStrike" kern="1200" cap="none" spc="0" normalizeH="0" baseline="0" noProof="0" dirty="0" smtClean="0">
                <a:ln>
                  <a:noFill/>
                </a:ln>
                <a:solidFill>
                  <a:schemeClr val="tx1"/>
                </a:solidFill>
                <a:effectLst/>
                <a:uLnTx/>
                <a:uFillTx/>
                <a:latin typeface="Arial"/>
                <a:ea typeface="+mn-ea"/>
                <a:cs typeface="Arial"/>
              </a:rPr>
              <a:t> = 1 Bar = 1×10</a:t>
            </a:r>
            <a:r>
              <a:rPr kumimoji="0" lang="nb-NO" sz="2400" b="0" i="0" u="none" strike="noStrike" kern="1200" cap="none" spc="0" normalizeH="0" baseline="30000" noProof="0" dirty="0" smtClean="0">
                <a:ln>
                  <a:noFill/>
                </a:ln>
                <a:solidFill>
                  <a:schemeClr val="tx1"/>
                </a:solidFill>
                <a:effectLst/>
                <a:uLnTx/>
                <a:uFillTx/>
                <a:latin typeface="Arial"/>
                <a:ea typeface="+mn-ea"/>
                <a:cs typeface="Arial"/>
              </a:rPr>
              <a:t>5</a:t>
            </a:r>
            <a:r>
              <a:rPr kumimoji="0" lang="nb-NO" sz="2400" b="0" i="0" u="none" strike="noStrike" kern="1200" cap="none" spc="0" normalizeH="0" baseline="0" noProof="0" dirty="0" smtClean="0">
                <a:ln>
                  <a:noFill/>
                </a:ln>
                <a:solidFill>
                  <a:schemeClr val="tx1"/>
                </a:solidFill>
                <a:effectLst/>
                <a:uLnTx/>
                <a:uFillTx/>
                <a:latin typeface="Arial"/>
                <a:ea typeface="+mn-ea"/>
                <a:cs typeface="Arial"/>
              </a:rPr>
              <a:t> Pa = 1×10</a:t>
            </a:r>
            <a:r>
              <a:rPr kumimoji="0" lang="nb-NO" sz="2400" b="0" i="0" u="none" strike="noStrike" kern="1200" cap="none" spc="0" normalizeH="0" baseline="30000" noProof="0" dirty="0" smtClean="0">
                <a:ln>
                  <a:noFill/>
                </a:ln>
                <a:solidFill>
                  <a:schemeClr val="tx1"/>
                </a:solidFill>
                <a:effectLst/>
                <a:uLnTx/>
                <a:uFillTx/>
                <a:latin typeface="Arial"/>
                <a:ea typeface="+mn-ea"/>
                <a:cs typeface="Arial"/>
              </a:rPr>
              <a:t>5</a:t>
            </a:r>
            <a:r>
              <a:rPr kumimoji="0" lang="nb-NO" sz="2400" b="0" i="0" u="none" strike="noStrike" kern="1200" cap="none" spc="0" normalizeH="0" baseline="0" noProof="0" dirty="0" smtClean="0">
                <a:ln>
                  <a:noFill/>
                </a:ln>
                <a:solidFill>
                  <a:schemeClr val="tx1"/>
                </a:solidFill>
                <a:effectLst/>
                <a:uLnTx/>
                <a:uFillTx/>
                <a:latin typeface="Arial"/>
                <a:ea typeface="+mn-ea"/>
                <a:cs typeface="Arial"/>
              </a:rPr>
              <a:t> N/m</a:t>
            </a:r>
            <a:r>
              <a:rPr kumimoji="0" lang="nb-NO" sz="2400" b="0" i="0" u="none" strike="noStrike" kern="1200" cap="none" spc="0" normalizeH="0" baseline="30000" noProof="0" dirty="0" smtClean="0">
                <a:ln>
                  <a:noFill/>
                </a:ln>
                <a:solidFill>
                  <a:schemeClr val="tx1"/>
                </a:solidFill>
                <a:effectLst/>
                <a:uLnTx/>
                <a:uFillTx/>
                <a:latin typeface="Arial"/>
                <a:ea typeface="+mn-ea"/>
                <a:cs typeface="Arial"/>
              </a:rPr>
              <a:t>2</a:t>
            </a:r>
            <a:endParaRPr kumimoji="0" lang="nb-NO" sz="2400" b="0" i="0" u="none" strike="noStrike" kern="1200" cap="none" spc="0" normalizeH="0" baseline="30000" noProof="0" dirty="0">
              <a:ln>
                <a:noFill/>
              </a:ln>
              <a:solidFill>
                <a:schemeClr val="tx1"/>
              </a:solidFill>
              <a:effectLst/>
              <a:uLnTx/>
              <a:uFillTx/>
              <a:latin typeface="Arial"/>
              <a:ea typeface="+mn-ea"/>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2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457200" y="44510"/>
            <a:ext cx="8229600" cy="736652"/>
          </a:xfrm>
        </p:spPr>
        <p:txBody>
          <a:bodyPr/>
          <a:lstStyle/>
          <a:p>
            <a:pPr algn="ctr"/>
            <a:r>
              <a:rPr lang="nb-NO" dirty="0" smtClean="0"/>
              <a:t>Omregning fra Spenning til Trykk</a:t>
            </a:r>
            <a:endParaRPr lang="nb-NO" dirty="0"/>
          </a:p>
        </p:txBody>
      </p:sp>
      <p:pic>
        <p:nvPicPr>
          <p:cNvPr id="14340" name="Picture 4"/>
          <p:cNvPicPr>
            <a:picLocks noChangeAspect="1" noChangeArrowheads="1"/>
          </p:cNvPicPr>
          <p:nvPr/>
        </p:nvPicPr>
        <p:blipFill>
          <a:blip r:embed="rId2"/>
          <a:srcRect/>
          <a:stretch>
            <a:fillRect/>
          </a:stretch>
        </p:blipFill>
        <p:spPr bwMode="auto">
          <a:xfrm>
            <a:off x="729211" y="1910441"/>
            <a:ext cx="3943096" cy="767046"/>
          </a:xfrm>
          <a:prstGeom prst="rect">
            <a:avLst/>
          </a:prstGeom>
          <a:noFill/>
          <a:ln w="9525">
            <a:noFill/>
            <a:miter lim="800000"/>
            <a:headEnd/>
            <a:tailEnd/>
          </a:ln>
          <a:effectLst/>
        </p:spPr>
      </p:pic>
      <p:pic>
        <p:nvPicPr>
          <p:cNvPr id="14341" name="Picture 5"/>
          <p:cNvPicPr>
            <a:picLocks noChangeAspect="1" noChangeArrowheads="1"/>
          </p:cNvPicPr>
          <p:nvPr/>
        </p:nvPicPr>
        <p:blipFill>
          <a:blip r:embed="rId3"/>
          <a:srcRect/>
          <a:stretch>
            <a:fillRect/>
          </a:stretch>
        </p:blipFill>
        <p:spPr bwMode="auto">
          <a:xfrm>
            <a:off x="729211" y="883951"/>
            <a:ext cx="4839786" cy="826725"/>
          </a:xfrm>
          <a:prstGeom prst="rect">
            <a:avLst/>
          </a:prstGeom>
          <a:noFill/>
          <a:ln w="9525">
            <a:noFill/>
            <a:miter lim="800000"/>
            <a:headEnd/>
            <a:tailEnd/>
          </a:ln>
          <a:effectLst/>
        </p:spPr>
      </p:pic>
      <p:sp>
        <p:nvSpPr>
          <p:cNvPr id="9" name="TekstSylinder 8"/>
          <p:cNvSpPr txBox="1"/>
          <p:nvPr/>
        </p:nvSpPr>
        <p:spPr>
          <a:xfrm>
            <a:off x="729211" y="2562423"/>
            <a:ext cx="5124416" cy="369332"/>
          </a:xfrm>
          <a:prstGeom prst="rect">
            <a:avLst/>
          </a:prstGeom>
          <a:noFill/>
        </p:spPr>
        <p:txBody>
          <a:bodyPr wrap="none" rtlCol="0">
            <a:spAutoFit/>
          </a:bodyPr>
          <a:lstStyle/>
          <a:p>
            <a:r>
              <a:rPr lang="nb-NO" dirty="0" smtClean="0"/>
              <a:t>Omregning fra digitalspenningsverdi til spenning Volt</a:t>
            </a:r>
            <a:endParaRPr lang="nb-NO" dirty="0"/>
          </a:p>
        </p:txBody>
      </p:sp>
      <p:sp>
        <p:nvSpPr>
          <p:cNvPr id="10" name="TekstSylinder 9"/>
          <p:cNvSpPr txBox="1"/>
          <p:nvPr/>
        </p:nvSpPr>
        <p:spPr>
          <a:xfrm>
            <a:off x="729211" y="3352000"/>
            <a:ext cx="5388719" cy="369332"/>
          </a:xfrm>
          <a:prstGeom prst="rect">
            <a:avLst/>
          </a:prstGeom>
          <a:noFill/>
        </p:spPr>
        <p:txBody>
          <a:bodyPr wrap="none" rtlCol="0">
            <a:spAutoFit/>
          </a:bodyPr>
          <a:lstStyle/>
          <a:p>
            <a:r>
              <a:rPr lang="nb-NO" dirty="0" smtClean="0"/>
              <a:t>Setter dette uttrykket inn i ligningen for </a:t>
            </a:r>
            <a:r>
              <a:rPr lang="nb-NO" i="1" dirty="0" smtClean="0"/>
              <a:t>P</a:t>
            </a:r>
            <a:r>
              <a:rPr lang="nb-NO" dirty="0" smtClean="0"/>
              <a:t> og kan skrive:</a:t>
            </a:r>
            <a:endParaRPr lang="nb-NO" dirty="0"/>
          </a:p>
        </p:txBody>
      </p:sp>
      <p:sp>
        <p:nvSpPr>
          <p:cNvPr id="14" name="TekstSylinder 13"/>
          <p:cNvSpPr txBox="1"/>
          <p:nvPr/>
        </p:nvSpPr>
        <p:spPr>
          <a:xfrm>
            <a:off x="729211" y="4369072"/>
            <a:ext cx="6090898" cy="369332"/>
          </a:xfrm>
          <a:prstGeom prst="rect">
            <a:avLst/>
          </a:prstGeom>
          <a:noFill/>
        </p:spPr>
        <p:txBody>
          <a:bodyPr wrap="none" rtlCol="0">
            <a:spAutoFit/>
          </a:bodyPr>
          <a:lstStyle/>
          <a:p>
            <a:r>
              <a:rPr lang="nb-NO" dirty="0" smtClean="0"/>
              <a:t>Omformer vi dette uttrykket så forsvinner </a:t>
            </a:r>
            <a:r>
              <a:rPr lang="nb-NO" i="1" dirty="0" err="1" smtClean="0"/>
              <a:t>U</a:t>
            </a:r>
            <a:r>
              <a:rPr lang="nb-NO" i="1" baseline="-25000" dirty="0" err="1" smtClean="0"/>
              <a:t>supply</a:t>
            </a:r>
            <a:r>
              <a:rPr lang="nb-NO" dirty="0" smtClean="0"/>
              <a:t> kan vi skrive </a:t>
            </a:r>
            <a:endParaRPr lang="nb-NO" dirty="0"/>
          </a:p>
        </p:txBody>
      </p:sp>
      <p:sp>
        <p:nvSpPr>
          <p:cNvPr id="16" name="TekstSylinder 15"/>
          <p:cNvSpPr txBox="1"/>
          <p:nvPr/>
        </p:nvSpPr>
        <p:spPr>
          <a:xfrm>
            <a:off x="729211" y="5362130"/>
            <a:ext cx="5518755" cy="369332"/>
          </a:xfrm>
          <a:prstGeom prst="rect">
            <a:avLst/>
          </a:prstGeom>
          <a:noFill/>
        </p:spPr>
        <p:txBody>
          <a:bodyPr wrap="none" rtlCol="0">
            <a:spAutoFit/>
          </a:bodyPr>
          <a:lstStyle/>
          <a:p>
            <a:r>
              <a:rPr lang="nb-NO" dirty="0" smtClean="0"/>
              <a:t>Setter vi inn </a:t>
            </a:r>
            <a:r>
              <a:rPr lang="nb-NO" i="1" dirty="0" err="1" smtClean="0"/>
              <a:t>P</a:t>
            </a:r>
            <a:r>
              <a:rPr lang="nb-NO" i="1" baseline="-25000" dirty="0" err="1" smtClean="0"/>
              <a:t>max</a:t>
            </a:r>
            <a:r>
              <a:rPr lang="nb-NO" dirty="0" smtClean="0"/>
              <a:t> = 4 bar og regner ut konstantene, får vi</a:t>
            </a:r>
            <a:endParaRPr lang="nb-NO" dirty="0"/>
          </a:p>
        </p:txBody>
      </p:sp>
      <p:sp>
        <p:nvSpPr>
          <p:cNvPr id="5" name="TekstSylinder 4"/>
          <p:cNvSpPr txBox="1"/>
          <p:nvPr/>
        </p:nvSpPr>
        <p:spPr>
          <a:xfrm>
            <a:off x="729211" y="1577445"/>
            <a:ext cx="6172459" cy="369332"/>
          </a:xfrm>
          <a:prstGeom prst="rect">
            <a:avLst/>
          </a:prstGeom>
          <a:noFill/>
        </p:spPr>
        <p:txBody>
          <a:bodyPr wrap="none" rtlCol="0">
            <a:spAutoFit/>
          </a:bodyPr>
          <a:lstStyle/>
          <a:p>
            <a:r>
              <a:rPr lang="nb-NO" dirty="0" smtClean="0"/>
              <a:t>Oppgitt fra databladet for sensoren (</a:t>
            </a:r>
            <a:r>
              <a:rPr lang="nb-NO" dirty="0" err="1" smtClean="0"/>
              <a:t>P</a:t>
            </a:r>
            <a:r>
              <a:rPr lang="nb-NO" baseline="-25000" dirty="0" err="1" smtClean="0"/>
              <a:t>min</a:t>
            </a:r>
            <a:r>
              <a:rPr lang="nb-NO" dirty="0" smtClean="0"/>
              <a:t> = 0 bar og </a:t>
            </a:r>
            <a:r>
              <a:rPr lang="nb-NO" dirty="0" err="1" smtClean="0"/>
              <a:t>P</a:t>
            </a:r>
            <a:r>
              <a:rPr lang="nb-NO" baseline="-25000" dirty="0" err="1" smtClean="0"/>
              <a:t>max</a:t>
            </a:r>
            <a:r>
              <a:rPr lang="nb-NO" dirty="0" smtClean="0"/>
              <a:t> = 4 bar)</a:t>
            </a:r>
            <a:endParaRPr lang="nb-NO" dirty="0"/>
          </a:p>
        </p:txBody>
      </p:sp>
      <p:pic>
        <p:nvPicPr>
          <p:cNvPr id="14348" name="Picture 12"/>
          <p:cNvPicPr>
            <a:picLocks noChangeAspect="1" noChangeArrowheads="1"/>
          </p:cNvPicPr>
          <p:nvPr/>
        </p:nvPicPr>
        <p:blipFill>
          <a:blip r:embed="rId4"/>
          <a:srcRect/>
          <a:stretch>
            <a:fillRect/>
          </a:stretch>
        </p:blipFill>
        <p:spPr bwMode="auto">
          <a:xfrm>
            <a:off x="729211" y="2920184"/>
            <a:ext cx="3084864" cy="417643"/>
          </a:xfrm>
          <a:prstGeom prst="rect">
            <a:avLst/>
          </a:prstGeom>
          <a:noFill/>
          <a:ln w="9525">
            <a:noFill/>
            <a:miter lim="800000"/>
            <a:headEnd/>
            <a:tailEnd/>
          </a:ln>
          <a:effectLst/>
        </p:spPr>
      </p:pic>
      <p:pic>
        <p:nvPicPr>
          <p:cNvPr id="14349" name="Picture 13"/>
          <p:cNvPicPr>
            <a:picLocks noChangeAspect="1" noChangeArrowheads="1"/>
          </p:cNvPicPr>
          <p:nvPr/>
        </p:nvPicPr>
        <p:blipFill>
          <a:blip r:embed="rId5"/>
          <a:srcRect t="7145"/>
          <a:stretch>
            <a:fillRect/>
          </a:stretch>
        </p:blipFill>
        <p:spPr bwMode="auto">
          <a:xfrm>
            <a:off x="729210" y="3690613"/>
            <a:ext cx="6961873" cy="793367"/>
          </a:xfrm>
          <a:prstGeom prst="rect">
            <a:avLst/>
          </a:prstGeom>
          <a:noFill/>
          <a:ln w="9525">
            <a:noFill/>
            <a:miter lim="800000"/>
            <a:headEnd/>
            <a:tailEnd/>
          </a:ln>
          <a:effectLst/>
        </p:spPr>
      </p:pic>
      <p:pic>
        <p:nvPicPr>
          <p:cNvPr id="14350" name="Picture 14"/>
          <p:cNvPicPr>
            <a:picLocks noChangeAspect="1" noChangeArrowheads="1"/>
          </p:cNvPicPr>
          <p:nvPr/>
        </p:nvPicPr>
        <p:blipFill>
          <a:blip r:embed="rId6"/>
          <a:srcRect/>
          <a:stretch>
            <a:fillRect/>
          </a:stretch>
        </p:blipFill>
        <p:spPr bwMode="auto">
          <a:xfrm>
            <a:off x="729210" y="4718651"/>
            <a:ext cx="6879379" cy="643479"/>
          </a:xfrm>
          <a:prstGeom prst="rect">
            <a:avLst/>
          </a:prstGeom>
          <a:noFill/>
          <a:ln w="9525">
            <a:noFill/>
            <a:miter lim="800000"/>
            <a:headEnd/>
            <a:tailEnd/>
          </a:ln>
          <a:effectLst/>
        </p:spPr>
      </p:pic>
      <p:pic>
        <p:nvPicPr>
          <p:cNvPr id="14351" name="Picture 15"/>
          <p:cNvPicPr>
            <a:picLocks noChangeAspect="1" noChangeArrowheads="1"/>
          </p:cNvPicPr>
          <p:nvPr/>
        </p:nvPicPr>
        <p:blipFill>
          <a:blip r:embed="rId7"/>
          <a:srcRect/>
          <a:stretch>
            <a:fillRect/>
          </a:stretch>
        </p:blipFill>
        <p:spPr bwMode="auto">
          <a:xfrm>
            <a:off x="729211" y="5731461"/>
            <a:ext cx="6836550" cy="591101"/>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341"/>
                                        </p:tgtEl>
                                        <p:attrNameLst>
                                          <p:attrName>style.visibility</p:attrName>
                                        </p:attrNameLst>
                                      </p:cBhvr>
                                      <p:to>
                                        <p:strVal val="visible"/>
                                      </p:to>
                                    </p:set>
                                    <p:animEffect transition="in" filter="fade">
                                      <p:cBhvr>
                                        <p:cTn id="7" dur="2000"/>
                                        <p:tgtEl>
                                          <p:spTgt spid="14341"/>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20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4340"/>
                                        </p:tgtEl>
                                        <p:attrNameLst>
                                          <p:attrName>style.visibility</p:attrName>
                                        </p:attrNameLst>
                                      </p:cBhvr>
                                      <p:to>
                                        <p:strVal val="visible"/>
                                      </p:to>
                                    </p:set>
                                    <p:animEffect transition="in" filter="fade">
                                      <p:cBhvr>
                                        <p:cTn id="16" dur="2000"/>
                                        <p:tgtEl>
                                          <p:spTgt spid="1434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2000"/>
                                        <p:tgtEl>
                                          <p:spTgt spid="9"/>
                                        </p:tgtEl>
                                      </p:cBhvr>
                                    </p:animEffect>
                                  </p:childTnLst>
                                </p:cTn>
                              </p:par>
                            </p:childTnLst>
                          </p:cTn>
                        </p:par>
                        <p:par>
                          <p:cTn id="22" fill="hold">
                            <p:stCondLst>
                              <p:cond delay="2000"/>
                            </p:stCondLst>
                            <p:childTnLst>
                              <p:par>
                                <p:cTn id="23" presetID="10" presetClass="entr" presetSubtype="0" fill="hold" nodeType="afterEffect">
                                  <p:stCondLst>
                                    <p:cond delay="0"/>
                                  </p:stCondLst>
                                  <p:childTnLst>
                                    <p:set>
                                      <p:cBhvr>
                                        <p:cTn id="24" dur="1" fill="hold">
                                          <p:stCondLst>
                                            <p:cond delay="0"/>
                                          </p:stCondLst>
                                        </p:cTn>
                                        <p:tgtEl>
                                          <p:spTgt spid="14348"/>
                                        </p:tgtEl>
                                        <p:attrNameLst>
                                          <p:attrName>style.visibility</p:attrName>
                                        </p:attrNameLst>
                                      </p:cBhvr>
                                      <p:to>
                                        <p:strVal val="visible"/>
                                      </p:to>
                                    </p:set>
                                    <p:animEffect transition="in" filter="fade">
                                      <p:cBhvr>
                                        <p:cTn id="25" dur="2000"/>
                                        <p:tgtEl>
                                          <p:spTgt spid="1434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2000"/>
                                        <p:tgtEl>
                                          <p:spTgt spid="10"/>
                                        </p:tgtEl>
                                      </p:cBhvr>
                                    </p:animEffect>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349"/>
                                        </p:tgtEl>
                                        <p:attrNameLst>
                                          <p:attrName>style.visibility</p:attrName>
                                        </p:attrNameLst>
                                      </p:cBhvr>
                                      <p:to>
                                        <p:strVal val="visible"/>
                                      </p:to>
                                    </p:set>
                                    <p:animEffect transition="in" filter="fade">
                                      <p:cBhvr>
                                        <p:cTn id="34" dur="2000"/>
                                        <p:tgtEl>
                                          <p:spTgt spid="14349"/>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2000"/>
                                        <p:tgtEl>
                                          <p:spTgt spid="14"/>
                                        </p:tgtEl>
                                      </p:cBhvr>
                                    </p:animEffect>
                                  </p:childTnLst>
                                </p:cTn>
                              </p:par>
                            </p:childTnLst>
                          </p:cTn>
                        </p:par>
                        <p:par>
                          <p:cTn id="40" fill="hold">
                            <p:stCondLst>
                              <p:cond delay="2000"/>
                            </p:stCondLst>
                            <p:childTnLst>
                              <p:par>
                                <p:cTn id="41" presetID="10" presetClass="entr" presetSubtype="0" fill="hold" nodeType="afterEffect">
                                  <p:stCondLst>
                                    <p:cond delay="0"/>
                                  </p:stCondLst>
                                  <p:childTnLst>
                                    <p:set>
                                      <p:cBhvr>
                                        <p:cTn id="42" dur="1" fill="hold">
                                          <p:stCondLst>
                                            <p:cond delay="0"/>
                                          </p:stCondLst>
                                        </p:cTn>
                                        <p:tgtEl>
                                          <p:spTgt spid="14350"/>
                                        </p:tgtEl>
                                        <p:attrNameLst>
                                          <p:attrName>style.visibility</p:attrName>
                                        </p:attrNameLst>
                                      </p:cBhvr>
                                      <p:to>
                                        <p:strVal val="visible"/>
                                      </p:to>
                                    </p:set>
                                    <p:animEffect transition="in" filter="fade">
                                      <p:cBhvr>
                                        <p:cTn id="43" dur="2000"/>
                                        <p:tgtEl>
                                          <p:spTgt spid="14350"/>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2000"/>
                                        <p:tgtEl>
                                          <p:spTgt spid="16"/>
                                        </p:tgtEl>
                                      </p:cBhvr>
                                    </p:animEffect>
                                  </p:childTnLst>
                                </p:cTn>
                              </p:par>
                              <p:par>
                                <p:cTn id="49" presetID="10" presetClass="entr" presetSubtype="0" fill="hold" nodeType="withEffect">
                                  <p:stCondLst>
                                    <p:cond delay="0"/>
                                  </p:stCondLst>
                                  <p:childTnLst>
                                    <p:set>
                                      <p:cBhvr>
                                        <p:cTn id="50" dur="1" fill="hold">
                                          <p:stCondLst>
                                            <p:cond delay="0"/>
                                          </p:stCondLst>
                                        </p:cTn>
                                        <p:tgtEl>
                                          <p:spTgt spid="14351"/>
                                        </p:tgtEl>
                                        <p:attrNameLst>
                                          <p:attrName>style.visibility</p:attrName>
                                        </p:attrNameLst>
                                      </p:cBhvr>
                                      <p:to>
                                        <p:strVal val="visible"/>
                                      </p:to>
                                    </p:set>
                                    <p:animEffect transition="in" filter="fade">
                                      <p:cBhvr>
                                        <p:cTn id="51" dur="2000"/>
                                        <p:tgtEl>
                                          <p:spTgt spid="143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4" grpId="0"/>
      <p:bldP spid="16" grpId="0"/>
      <p:bldP spid="5"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1"/>
          <p:cNvSpPr>
            <a:spLocks noGrp="1"/>
          </p:cNvSpPr>
          <p:nvPr>
            <p:ph type="title"/>
          </p:nvPr>
        </p:nvSpPr>
        <p:spPr>
          <a:xfrm>
            <a:off x="457200" y="44510"/>
            <a:ext cx="8229600" cy="736652"/>
          </a:xfrm>
        </p:spPr>
        <p:txBody>
          <a:bodyPr/>
          <a:lstStyle/>
          <a:p>
            <a:pPr algn="ctr"/>
            <a:r>
              <a:rPr lang="nb-NO" dirty="0" smtClean="0"/>
              <a:t>Omregning fra Trykk til Dybde</a:t>
            </a:r>
            <a:endParaRPr lang="nb-NO" dirty="0"/>
          </a:p>
        </p:txBody>
      </p:sp>
      <p:sp>
        <p:nvSpPr>
          <p:cNvPr id="6" name="TekstSylinder 5"/>
          <p:cNvSpPr txBox="1"/>
          <p:nvPr/>
        </p:nvSpPr>
        <p:spPr>
          <a:xfrm>
            <a:off x="1082897" y="881498"/>
            <a:ext cx="5828840" cy="369332"/>
          </a:xfrm>
          <a:prstGeom prst="rect">
            <a:avLst/>
          </a:prstGeom>
          <a:noFill/>
        </p:spPr>
        <p:txBody>
          <a:bodyPr wrap="none" rtlCol="0">
            <a:spAutoFit/>
          </a:bodyPr>
          <a:lstStyle/>
          <a:p>
            <a:r>
              <a:rPr lang="nb-NO" dirty="0" smtClean="0"/>
              <a:t>Vi har funnet følgende sammenheng mellom </a:t>
            </a:r>
            <a:r>
              <a:rPr lang="nb-NO" i="1" dirty="0" err="1" smtClean="0"/>
              <a:t>U</a:t>
            </a:r>
            <a:r>
              <a:rPr lang="nb-NO" i="1" baseline="-25000" dirty="0" err="1" smtClean="0"/>
              <a:t>out</a:t>
            </a:r>
            <a:r>
              <a:rPr lang="nb-NO" dirty="0" smtClean="0"/>
              <a:t> og </a:t>
            </a:r>
            <a:r>
              <a:rPr lang="nb-NO" i="1" dirty="0" smtClean="0"/>
              <a:t>P</a:t>
            </a:r>
            <a:r>
              <a:rPr lang="nb-NO" dirty="0" smtClean="0"/>
              <a:t> i bar</a:t>
            </a:r>
            <a:endParaRPr lang="nb-NO" dirty="0"/>
          </a:p>
        </p:txBody>
      </p:sp>
      <p:pic>
        <p:nvPicPr>
          <p:cNvPr id="15362" name="Picture 2"/>
          <p:cNvPicPr>
            <a:picLocks noChangeAspect="1" noChangeArrowheads="1"/>
          </p:cNvPicPr>
          <p:nvPr/>
        </p:nvPicPr>
        <p:blipFill>
          <a:blip r:embed="rId3"/>
          <a:srcRect/>
          <a:stretch>
            <a:fillRect/>
          </a:stretch>
        </p:blipFill>
        <p:spPr bwMode="auto">
          <a:xfrm>
            <a:off x="1713732" y="1960218"/>
            <a:ext cx="5198005" cy="3172513"/>
          </a:xfrm>
          <a:prstGeom prst="rect">
            <a:avLst/>
          </a:prstGeom>
          <a:noFill/>
          <a:ln w="9525">
            <a:noFill/>
            <a:miter lim="800000"/>
            <a:headEnd/>
            <a:tailEnd/>
          </a:ln>
          <a:effectLst/>
        </p:spPr>
      </p:pic>
      <p:pic>
        <p:nvPicPr>
          <p:cNvPr id="15364" name="Picture 4"/>
          <p:cNvPicPr>
            <a:picLocks noChangeAspect="1" noChangeArrowheads="1"/>
          </p:cNvPicPr>
          <p:nvPr/>
        </p:nvPicPr>
        <p:blipFill>
          <a:blip r:embed="rId4"/>
          <a:srcRect/>
          <a:stretch>
            <a:fillRect/>
          </a:stretch>
        </p:blipFill>
        <p:spPr bwMode="auto">
          <a:xfrm>
            <a:off x="967234" y="5867251"/>
            <a:ext cx="7438784" cy="457201"/>
          </a:xfrm>
          <a:prstGeom prst="rect">
            <a:avLst/>
          </a:prstGeom>
          <a:noFill/>
          <a:ln w="9525">
            <a:noFill/>
            <a:miter lim="800000"/>
            <a:headEnd/>
            <a:tailEnd/>
          </a:ln>
          <a:effectLst/>
        </p:spPr>
      </p:pic>
      <p:pic>
        <p:nvPicPr>
          <p:cNvPr id="10" name="Picture 15"/>
          <p:cNvPicPr>
            <a:picLocks noChangeAspect="1" noChangeArrowheads="1"/>
          </p:cNvPicPr>
          <p:nvPr/>
        </p:nvPicPr>
        <p:blipFill>
          <a:blip r:embed="rId5"/>
          <a:srcRect/>
          <a:stretch>
            <a:fillRect/>
          </a:stretch>
        </p:blipFill>
        <p:spPr bwMode="auto">
          <a:xfrm>
            <a:off x="967234" y="1250830"/>
            <a:ext cx="6836550" cy="591101"/>
          </a:xfrm>
          <a:prstGeom prst="rect">
            <a:avLst/>
          </a:prstGeom>
          <a:noFill/>
          <a:ln w="9525">
            <a:noFill/>
            <a:miter lim="800000"/>
            <a:headEnd/>
            <a:tailEnd/>
          </a:ln>
          <a:effectLst/>
        </p:spPr>
      </p:pic>
      <p:pic>
        <p:nvPicPr>
          <p:cNvPr id="15366" name="Picture 6"/>
          <p:cNvPicPr>
            <a:picLocks noChangeAspect="1" noChangeArrowheads="1"/>
          </p:cNvPicPr>
          <p:nvPr/>
        </p:nvPicPr>
        <p:blipFill>
          <a:blip r:embed="rId6"/>
          <a:srcRect/>
          <a:stretch>
            <a:fillRect/>
          </a:stretch>
        </p:blipFill>
        <p:spPr bwMode="auto">
          <a:xfrm>
            <a:off x="967234" y="5132731"/>
            <a:ext cx="7378399" cy="73452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362"/>
                                        </p:tgtEl>
                                        <p:attrNameLst>
                                          <p:attrName>style.visibility</p:attrName>
                                        </p:attrNameLst>
                                      </p:cBhvr>
                                      <p:to>
                                        <p:strVal val="visible"/>
                                      </p:to>
                                    </p:set>
                                    <p:animEffect transition="in" filter="fade">
                                      <p:cBhvr>
                                        <p:cTn id="7" dur="2000"/>
                                        <p:tgtEl>
                                          <p:spTgt spid="15362"/>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2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5366"/>
                                        </p:tgtEl>
                                        <p:attrNameLst>
                                          <p:attrName>style.visibility</p:attrName>
                                        </p:attrNameLst>
                                      </p:cBhvr>
                                      <p:to>
                                        <p:strVal val="visible"/>
                                      </p:to>
                                    </p:set>
                                    <p:animEffect transition="in" filter="fade">
                                      <p:cBhvr>
                                        <p:cTn id="15" dur="2000"/>
                                        <p:tgtEl>
                                          <p:spTgt spid="15366"/>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15364"/>
                                        </p:tgtEl>
                                        <p:attrNameLst>
                                          <p:attrName>style.visibility</p:attrName>
                                        </p:attrNameLst>
                                      </p:cBhvr>
                                      <p:to>
                                        <p:strVal val="visible"/>
                                      </p:to>
                                    </p:set>
                                    <p:animEffect transition="in" filter="fade">
                                      <p:cBhvr>
                                        <p:cTn id="19" dur="2000"/>
                                        <p:tgtEl>
                                          <p:spTgt spid="153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fontScale="90000"/>
          </a:bodyPr>
          <a:lstStyle/>
          <a:p>
            <a:pPr algn="ctr"/>
            <a:r>
              <a:rPr lang="nb-NO" dirty="0" smtClean="0"/>
              <a:t>Gangen i arbeidet</a:t>
            </a:r>
            <a:br>
              <a:rPr lang="nb-NO" dirty="0" smtClean="0"/>
            </a:br>
            <a:r>
              <a:rPr lang="nb-NO" dirty="0" smtClean="0"/>
              <a:t>side 11</a:t>
            </a:r>
            <a:endParaRPr lang="nb-NO" dirty="0"/>
          </a:p>
        </p:txBody>
      </p:sp>
      <p:sp>
        <p:nvSpPr>
          <p:cNvPr id="3" name="Plassholder for innhold 2"/>
          <p:cNvSpPr>
            <a:spLocks noGrp="1"/>
          </p:cNvSpPr>
          <p:nvPr>
            <p:ph idx="1"/>
          </p:nvPr>
        </p:nvSpPr>
        <p:spPr>
          <a:xfrm>
            <a:off x="457200" y="1600200"/>
            <a:ext cx="4514295" cy="4525963"/>
          </a:xfrm>
        </p:spPr>
        <p:txBody>
          <a:bodyPr/>
          <a:lstStyle/>
          <a:p>
            <a:r>
              <a:rPr lang="nb-NO" dirty="0" smtClean="0"/>
              <a:t>På side 11 i heftet finner dere en oversikt over gangen i byggeprosjektet med henvisning til sider bak i heftet med detaljerte beskrivelse av </a:t>
            </a:r>
            <a:r>
              <a:rPr lang="nb-NO" dirty="0" err="1" smtClean="0"/>
              <a:t>arbeids-operasjonene</a:t>
            </a:r>
            <a:r>
              <a:rPr lang="nb-NO" dirty="0" smtClean="0"/>
              <a:t>.</a:t>
            </a:r>
          </a:p>
          <a:p>
            <a:pPr>
              <a:buNone/>
            </a:pPr>
            <a:r>
              <a:rPr lang="nb-NO" dirty="0" smtClean="0"/>
              <a:t>	Det kan være en hjelp til å jobbe effektivt.</a:t>
            </a:r>
          </a:p>
        </p:txBody>
      </p:sp>
      <p:pic>
        <p:nvPicPr>
          <p:cNvPr id="2050" name="Picture 2"/>
          <p:cNvPicPr>
            <a:picLocks noChangeAspect="1" noChangeArrowheads="1"/>
          </p:cNvPicPr>
          <p:nvPr/>
        </p:nvPicPr>
        <p:blipFill>
          <a:blip r:embed="rId2"/>
          <a:srcRect/>
          <a:stretch>
            <a:fillRect/>
          </a:stretch>
        </p:blipFill>
        <p:spPr bwMode="auto">
          <a:xfrm rot="1049900">
            <a:off x="5022389" y="1530208"/>
            <a:ext cx="3461860" cy="492120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tel 1"/>
          <p:cNvSpPr>
            <a:spLocks noGrp="1"/>
          </p:cNvSpPr>
          <p:nvPr>
            <p:ph type="title"/>
          </p:nvPr>
        </p:nvSpPr>
        <p:spPr>
          <a:xfrm>
            <a:off x="457200" y="144006"/>
            <a:ext cx="8229600" cy="715962"/>
          </a:xfrm>
        </p:spPr>
        <p:txBody>
          <a:bodyPr/>
          <a:lstStyle/>
          <a:p>
            <a:pPr algn="ctr"/>
            <a:r>
              <a:rPr lang="nb-NO" dirty="0" smtClean="0"/>
              <a:t>Målekjede trykk og dybde</a:t>
            </a:r>
            <a:endParaRPr lang="nb-NO" dirty="0"/>
          </a:p>
        </p:txBody>
      </p:sp>
      <p:pic>
        <p:nvPicPr>
          <p:cNvPr id="13314" name="Picture 2"/>
          <p:cNvPicPr>
            <a:picLocks noChangeAspect="1" noChangeArrowheads="1"/>
          </p:cNvPicPr>
          <p:nvPr/>
        </p:nvPicPr>
        <p:blipFill>
          <a:blip r:embed="rId2"/>
          <a:srcRect/>
          <a:stretch>
            <a:fillRect/>
          </a:stretch>
        </p:blipFill>
        <p:spPr bwMode="auto">
          <a:xfrm>
            <a:off x="1" y="1017037"/>
            <a:ext cx="9144000" cy="4608761"/>
          </a:xfrm>
          <a:prstGeom prst="rect">
            <a:avLst/>
          </a:prstGeom>
          <a:noFill/>
          <a:ln w="9525">
            <a:noFill/>
            <a:miter lim="800000"/>
            <a:headEnd/>
            <a:tailEnd/>
          </a:ln>
          <a:effectLst/>
        </p:spPr>
      </p:pic>
      <p:sp>
        <p:nvSpPr>
          <p:cNvPr id="5" name="Rektangel 4"/>
          <p:cNvSpPr/>
          <p:nvPr/>
        </p:nvSpPr>
        <p:spPr>
          <a:xfrm>
            <a:off x="3635795" y="3276095"/>
            <a:ext cx="4825473" cy="2513087"/>
          </a:xfrm>
          <a:prstGeom prst="rect">
            <a:avLst/>
          </a:prstGeom>
          <a:noFill/>
          <a:ln w="19050">
            <a:solidFill>
              <a:srgbClr val="FF0000"/>
            </a:solidFill>
            <a:prstDash val="lg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6" name="TekstSylinder 5"/>
          <p:cNvSpPr txBox="1"/>
          <p:nvPr/>
        </p:nvSpPr>
        <p:spPr>
          <a:xfrm>
            <a:off x="6427692" y="5383192"/>
            <a:ext cx="1757761" cy="532406"/>
          </a:xfrm>
          <a:prstGeom prst="rect">
            <a:avLst/>
          </a:prstGeom>
          <a:noFill/>
        </p:spPr>
        <p:txBody>
          <a:bodyPr wrap="none" rtlCol="0">
            <a:spAutoFit/>
          </a:bodyPr>
          <a:lstStyle/>
          <a:p>
            <a:r>
              <a:rPr lang="nb-NO" dirty="0" err="1" smtClean="0"/>
              <a:t>Arduino-kortet</a:t>
            </a:r>
            <a:endParaRPr lang="nb-NO" dirty="0"/>
          </a:p>
        </p:txBody>
      </p:sp>
    </p:spTree>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0" y="0"/>
            <a:ext cx="9241436" cy="68580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nb-NO"/>
          </a:p>
        </p:txBody>
      </p:sp>
      <p:sp>
        <p:nvSpPr>
          <p:cNvPr id="2" name="Tittel 1"/>
          <p:cNvSpPr>
            <a:spLocks noGrp="1"/>
          </p:cNvSpPr>
          <p:nvPr>
            <p:ph type="title"/>
          </p:nvPr>
        </p:nvSpPr>
        <p:spPr>
          <a:xfrm>
            <a:off x="457200" y="2417164"/>
            <a:ext cx="8229600" cy="1487774"/>
          </a:xfrm>
        </p:spPr>
        <p:txBody>
          <a:bodyPr>
            <a:normAutofit/>
          </a:bodyPr>
          <a:lstStyle/>
          <a:p>
            <a:pPr algn="ctr"/>
            <a:r>
              <a:rPr lang="nb-NO" dirty="0" smtClean="0"/>
              <a:t>Kalibrering av temperatur og trykksensorer</a:t>
            </a:r>
            <a:endParaRPr lang="nb-NO" dirty="0"/>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pPr algn="ctr"/>
            <a:r>
              <a:rPr lang="nb-NO" dirty="0" smtClean="0"/>
              <a:t>Kalibrering </a:t>
            </a:r>
            <a:r>
              <a:rPr lang="nb-NO" dirty="0" smtClean="0"/>
              <a:t>av temperatur</a:t>
            </a:r>
            <a:br>
              <a:rPr lang="nb-NO" dirty="0" smtClean="0"/>
            </a:br>
            <a:r>
              <a:rPr lang="nb-NO" sz="2400" dirty="0" smtClean="0"/>
              <a:t>side </a:t>
            </a:r>
            <a:r>
              <a:rPr lang="nb-NO" sz="2400" dirty="0" smtClean="0"/>
              <a:t>55 - 58</a:t>
            </a:r>
            <a:endParaRPr lang="nb-NO" dirty="0"/>
          </a:p>
        </p:txBody>
      </p:sp>
      <p:sp>
        <p:nvSpPr>
          <p:cNvPr id="3" name="Plassholder for innhold 2"/>
          <p:cNvSpPr>
            <a:spLocks noGrp="1"/>
          </p:cNvSpPr>
          <p:nvPr>
            <p:ph idx="1"/>
          </p:nvPr>
        </p:nvSpPr>
        <p:spPr>
          <a:xfrm>
            <a:off x="457200" y="1600201"/>
            <a:ext cx="3273068" cy="3528918"/>
          </a:xfrm>
        </p:spPr>
        <p:txBody>
          <a:bodyPr>
            <a:normAutofit/>
          </a:bodyPr>
          <a:lstStyle/>
          <a:p>
            <a:pPr>
              <a:buNone/>
            </a:pPr>
            <a:r>
              <a:rPr lang="nb-NO" sz="2000" b="1" dirty="0" smtClean="0"/>
              <a:t>Ved lav temperatur:</a:t>
            </a:r>
          </a:p>
          <a:p>
            <a:r>
              <a:rPr lang="nb-NO" sz="2000" dirty="0" smtClean="0"/>
              <a:t>Les av ”Digital temp.” verdi (</a:t>
            </a:r>
            <a:r>
              <a:rPr lang="nb-NO" sz="2000" i="1" dirty="0" smtClean="0"/>
              <a:t>U</a:t>
            </a:r>
            <a:r>
              <a:rPr lang="nb-NO" sz="2000" i="1" baseline="-25000" dirty="0" smtClean="0"/>
              <a:t>L</a:t>
            </a:r>
            <a:r>
              <a:rPr lang="nb-NO" sz="2000" dirty="0" smtClean="0"/>
              <a:t>)</a:t>
            </a:r>
          </a:p>
          <a:p>
            <a:r>
              <a:rPr lang="nb-NO" sz="2000" dirty="0" smtClean="0"/>
              <a:t>Les av virkelig temp. på  termometeret (</a:t>
            </a:r>
            <a:r>
              <a:rPr lang="nb-NO" sz="2000" i="1" dirty="0" err="1" smtClean="0"/>
              <a:t>t</a:t>
            </a:r>
            <a:r>
              <a:rPr lang="nb-NO" sz="2000" i="1" baseline="-25000" dirty="0" err="1" smtClean="0"/>
              <a:t>L</a:t>
            </a:r>
            <a:r>
              <a:rPr lang="nb-NO" sz="2000" dirty="0" smtClean="0"/>
              <a:t>)</a:t>
            </a:r>
          </a:p>
          <a:p>
            <a:pPr>
              <a:buNone/>
            </a:pPr>
            <a:r>
              <a:rPr lang="nb-NO" sz="2000" b="1" dirty="0" smtClean="0"/>
              <a:t>Ved høy temperatur:</a:t>
            </a:r>
          </a:p>
          <a:p>
            <a:r>
              <a:rPr lang="nb-NO" sz="2000" dirty="0" smtClean="0"/>
              <a:t>Les av ”Digital temp.” verdi (</a:t>
            </a:r>
            <a:r>
              <a:rPr lang="nb-NO" sz="2000" i="1" dirty="0" smtClean="0"/>
              <a:t>U</a:t>
            </a:r>
            <a:r>
              <a:rPr lang="nb-NO" sz="2000" i="1" baseline="-25000" dirty="0" smtClean="0"/>
              <a:t>H</a:t>
            </a:r>
            <a:r>
              <a:rPr lang="nb-NO" sz="2000" dirty="0" smtClean="0"/>
              <a:t>)</a:t>
            </a:r>
          </a:p>
          <a:p>
            <a:r>
              <a:rPr lang="nb-NO" sz="2000" dirty="0" smtClean="0"/>
              <a:t>Les av virkelig temp. på  termometeret (</a:t>
            </a:r>
            <a:r>
              <a:rPr lang="nb-NO" sz="2000" i="1" dirty="0" err="1" smtClean="0"/>
              <a:t>t</a:t>
            </a:r>
            <a:r>
              <a:rPr lang="nb-NO" sz="2000" i="1" baseline="-25000" dirty="0" err="1" smtClean="0"/>
              <a:t>H</a:t>
            </a:r>
            <a:r>
              <a:rPr lang="nb-NO" sz="2000" dirty="0" smtClean="0"/>
              <a:t>)</a:t>
            </a:r>
          </a:p>
          <a:p>
            <a:endParaRPr lang="nb-NO" sz="2000" dirty="0"/>
          </a:p>
        </p:txBody>
      </p:sp>
      <p:pic>
        <p:nvPicPr>
          <p:cNvPr id="4" name="Picture 2"/>
          <p:cNvPicPr>
            <a:picLocks noChangeAspect="1" noChangeArrowheads="1"/>
          </p:cNvPicPr>
          <p:nvPr/>
        </p:nvPicPr>
        <p:blipFill>
          <a:blip r:embed="rId2"/>
          <a:srcRect/>
          <a:stretch>
            <a:fillRect/>
          </a:stretch>
        </p:blipFill>
        <p:spPr bwMode="auto">
          <a:xfrm>
            <a:off x="3948270" y="1612312"/>
            <a:ext cx="4884590" cy="3287585"/>
          </a:xfrm>
          <a:prstGeom prst="rect">
            <a:avLst/>
          </a:prstGeom>
          <a:noFill/>
          <a:ln w="9525">
            <a:noFill/>
            <a:miter lim="800000"/>
            <a:headEnd/>
            <a:tailEnd/>
          </a:ln>
          <a:effectLst/>
        </p:spPr>
      </p:pic>
      <p:grpSp>
        <p:nvGrpSpPr>
          <p:cNvPr id="12" name="Gruppe 11"/>
          <p:cNvGrpSpPr/>
          <p:nvPr/>
        </p:nvGrpSpPr>
        <p:grpSpPr>
          <a:xfrm>
            <a:off x="5250232" y="2001416"/>
            <a:ext cx="2270269" cy="2904537"/>
            <a:chOff x="5250232" y="2001416"/>
            <a:chExt cx="2270269" cy="2904537"/>
          </a:xfrm>
        </p:grpSpPr>
        <p:sp>
          <p:nvSpPr>
            <p:cNvPr id="5" name="Rektangel 4"/>
            <p:cNvSpPr/>
            <p:nvPr/>
          </p:nvSpPr>
          <p:spPr>
            <a:xfrm>
              <a:off x="5250232" y="2507032"/>
              <a:ext cx="363337" cy="2398921"/>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6" name="TekstSylinder 5"/>
            <p:cNvSpPr txBox="1"/>
            <p:nvPr/>
          </p:nvSpPr>
          <p:spPr>
            <a:xfrm>
              <a:off x="5613569" y="2001416"/>
              <a:ext cx="1906932" cy="369332"/>
            </a:xfrm>
            <a:prstGeom prst="rect">
              <a:avLst/>
            </a:prstGeom>
            <a:noFill/>
          </p:spPr>
          <p:txBody>
            <a:bodyPr wrap="none" rtlCol="0">
              <a:spAutoFit/>
            </a:bodyPr>
            <a:lstStyle/>
            <a:p>
              <a:r>
                <a:rPr lang="nb-NO" dirty="0" smtClean="0"/>
                <a:t>Digital temperatur</a:t>
              </a:r>
              <a:endParaRPr lang="nb-NO" dirty="0"/>
            </a:p>
          </p:txBody>
        </p:sp>
        <p:sp>
          <p:nvSpPr>
            <p:cNvPr id="7" name="Frihåndsform 6"/>
            <p:cNvSpPr/>
            <p:nvPr/>
          </p:nvSpPr>
          <p:spPr>
            <a:xfrm>
              <a:off x="5431899" y="2216360"/>
              <a:ext cx="236170" cy="236170"/>
            </a:xfrm>
            <a:custGeom>
              <a:avLst/>
              <a:gdLst>
                <a:gd name="connsiteX0" fmla="*/ 0 w 236170"/>
                <a:gd name="connsiteY0" fmla="*/ 236170 h 236170"/>
                <a:gd name="connsiteX1" fmla="*/ 236170 w 236170"/>
                <a:gd name="connsiteY1" fmla="*/ 0 h 236170"/>
              </a:gdLst>
              <a:ahLst/>
              <a:cxnLst>
                <a:cxn ang="0">
                  <a:pos x="connsiteX0" y="connsiteY0"/>
                </a:cxn>
                <a:cxn ang="0">
                  <a:pos x="connsiteX1" y="connsiteY1"/>
                </a:cxn>
              </a:cxnLst>
              <a:rect l="l" t="t" r="r" b="b"/>
              <a:pathLst>
                <a:path w="236170" h="236170">
                  <a:moveTo>
                    <a:pt x="0" y="236170"/>
                  </a:moveTo>
                  <a:lnTo>
                    <a:pt x="236170" y="0"/>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nb-NO"/>
            </a:p>
          </p:txBody>
        </p:sp>
      </p:grpSp>
      <p:pic>
        <p:nvPicPr>
          <p:cNvPr id="8" name="Picture 2"/>
          <p:cNvPicPr>
            <a:picLocks noChangeAspect="1" noChangeArrowheads="1"/>
          </p:cNvPicPr>
          <p:nvPr/>
        </p:nvPicPr>
        <p:blipFill>
          <a:blip r:embed="rId3"/>
          <a:srcRect r="48552"/>
          <a:stretch>
            <a:fillRect/>
          </a:stretch>
        </p:blipFill>
        <p:spPr bwMode="auto">
          <a:xfrm>
            <a:off x="927687" y="5306728"/>
            <a:ext cx="6956857" cy="749015"/>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2000"/>
                                        <p:tgtEl>
                                          <p:spTgt spid="3">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2000"/>
                                        <p:tgtEl>
                                          <p:spTgt spid="3">
                                            <p:txEl>
                                              <p:pRg st="1" end="1"/>
                                            </p:txEl>
                                          </p:spTgt>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20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fade">
                                      <p:cBhvr>
                                        <p:cTn id="24" dur="20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fade">
                                      <p:cBhvr>
                                        <p:cTn id="29" dur="2000"/>
                                        <p:tgtEl>
                                          <p:spTgt spid="3">
                                            <p:txEl>
                                              <p:pRg st="3" end="3"/>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2000"/>
                                        <p:tgtEl>
                                          <p:spTgt spid="3">
                                            <p:txEl>
                                              <p:pRg st="4" end="4"/>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fade">
                                      <p:cBhvr>
                                        <p:cTn id="35" dur="2000"/>
                                        <p:tgtEl>
                                          <p:spTgt spid="3">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pPr algn="ctr"/>
            <a:r>
              <a:rPr lang="nb-NO" dirty="0" smtClean="0"/>
              <a:t>Kalibrering </a:t>
            </a:r>
            <a:r>
              <a:rPr lang="nb-NO" dirty="0" smtClean="0"/>
              <a:t>av temperatur</a:t>
            </a:r>
            <a:br>
              <a:rPr lang="nb-NO" dirty="0" smtClean="0"/>
            </a:br>
            <a:r>
              <a:rPr lang="nb-NO" sz="2400" dirty="0" smtClean="0"/>
              <a:t>side </a:t>
            </a:r>
            <a:r>
              <a:rPr lang="nb-NO" sz="2400" dirty="0" smtClean="0"/>
              <a:t>55 </a:t>
            </a:r>
            <a:r>
              <a:rPr lang="nb-NO" sz="2400" dirty="0" smtClean="0"/>
              <a:t>– </a:t>
            </a:r>
            <a:r>
              <a:rPr lang="nb-NO" sz="2400" dirty="0" smtClean="0"/>
              <a:t>58 </a:t>
            </a:r>
            <a:endParaRPr lang="nb-NO" dirty="0"/>
          </a:p>
        </p:txBody>
      </p:sp>
      <p:sp>
        <p:nvSpPr>
          <p:cNvPr id="3" name="Plassholder for innhold 2"/>
          <p:cNvSpPr>
            <a:spLocks noGrp="1"/>
          </p:cNvSpPr>
          <p:nvPr>
            <p:ph idx="1"/>
          </p:nvPr>
        </p:nvSpPr>
        <p:spPr>
          <a:xfrm>
            <a:off x="457200" y="1417638"/>
            <a:ext cx="8229600" cy="597992"/>
          </a:xfrm>
        </p:spPr>
        <p:txBody>
          <a:bodyPr/>
          <a:lstStyle/>
          <a:p>
            <a:pPr>
              <a:buNone/>
            </a:pPr>
            <a:r>
              <a:rPr lang="nb-NO" dirty="0" smtClean="0"/>
              <a:t>Skriv verdiene inn i programfila</a:t>
            </a:r>
            <a:endParaRPr lang="nb-NO" dirty="0"/>
          </a:p>
        </p:txBody>
      </p:sp>
      <p:pic>
        <p:nvPicPr>
          <p:cNvPr id="18434" name="Picture 2"/>
          <p:cNvPicPr>
            <a:picLocks noChangeAspect="1" noChangeArrowheads="1"/>
          </p:cNvPicPr>
          <p:nvPr/>
        </p:nvPicPr>
        <p:blipFill>
          <a:blip r:embed="rId2"/>
          <a:srcRect/>
          <a:stretch>
            <a:fillRect/>
          </a:stretch>
        </p:blipFill>
        <p:spPr bwMode="auto">
          <a:xfrm>
            <a:off x="405306" y="2125794"/>
            <a:ext cx="8281494" cy="1281640"/>
          </a:xfrm>
          <a:prstGeom prst="rect">
            <a:avLst/>
          </a:prstGeom>
          <a:noFill/>
          <a:ln w="9525">
            <a:noFill/>
            <a:miter lim="800000"/>
            <a:headEnd/>
            <a:tailEnd/>
          </a:ln>
          <a:effectLst/>
        </p:spPr>
      </p:pic>
      <p:pic>
        <p:nvPicPr>
          <p:cNvPr id="18435" name="Picture 3"/>
          <p:cNvPicPr>
            <a:picLocks noChangeAspect="1" noChangeArrowheads="1"/>
          </p:cNvPicPr>
          <p:nvPr/>
        </p:nvPicPr>
        <p:blipFill>
          <a:blip r:embed="rId3"/>
          <a:srcRect/>
          <a:stretch>
            <a:fillRect/>
          </a:stretch>
        </p:blipFill>
        <p:spPr bwMode="auto">
          <a:xfrm>
            <a:off x="457200" y="4546369"/>
            <a:ext cx="8445259" cy="1155668"/>
          </a:xfrm>
          <a:prstGeom prst="rect">
            <a:avLst/>
          </a:prstGeom>
          <a:noFill/>
          <a:ln w="9525">
            <a:noFill/>
            <a:miter lim="800000"/>
            <a:headEnd/>
            <a:tailEnd/>
          </a:ln>
          <a:effectLst/>
        </p:spPr>
      </p:pic>
      <p:sp>
        <p:nvSpPr>
          <p:cNvPr id="9" name="Plassholder for innhold 2"/>
          <p:cNvSpPr txBox="1">
            <a:spLocks/>
          </p:cNvSpPr>
          <p:nvPr/>
        </p:nvSpPr>
        <p:spPr>
          <a:xfrm>
            <a:off x="405306" y="3931125"/>
            <a:ext cx="8229600" cy="597992"/>
          </a:xfrm>
          <a:prstGeom prst="rect">
            <a:avLst/>
          </a:prstGeom>
        </p:spPr>
        <p:txBody>
          <a:bodyPr vert="horz" lIns="91440" tIns="45720" rIns="91440" bIns="45720" rtlCol="0">
            <a:normAutofit/>
          </a:bodyPr>
          <a:lstStyle/>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r>
              <a:rPr kumimoji="0" lang="nb-NO" sz="2400" b="0" i="0" u="none" strike="noStrike" kern="1200" cap="none" spc="0" normalizeH="0" baseline="0" noProof="0" dirty="0" smtClean="0">
                <a:ln>
                  <a:noFill/>
                </a:ln>
                <a:solidFill>
                  <a:schemeClr val="tx1"/>
                </a:solidFill>
                <a:effectLst/>
                <a:uLnTx/>
                <a:uFillTx/>
                <a:latin typeface="Arial"/>
                <a:ea typeface="+mn-ea"/>
                <a:cs typeface="Arial"/>
              </a:rPr>
              <a:t>Temperaturen beregnes ut fra topunktsligningen:</a:t>
            </a:r>
            <a:endParaRPr kumimoji="0" lang="nb-NO" sz="2400" b="0" i="0" u="none" strike="noStrike" kern="1200" cap="none" spc="0" normalizeH="0" baseline="0" noProof="0" dirty="0">
              <a:ln>
                <a:noFill/>
              </a:ln>
              <a:solidFill>
                <a:schemeClr val="tx1"/>
              </a:solidFill>
              <a:effectLst/>
              <a:uLnTx/>
              <a:uFillTx/>
              <a:latin typeface="Arial"/>
              <a:ea typeface="+mn-ea"/>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8434"/>
                                        </p:tgtEl>
                                        <p:attrNameLst>
                                          <p:attrName>style.visibility</p:attrName>
                                        </p:attrNameLst>
                                      </p:cBhvr>
                                      <p:to>
                                        <p:strVal val="visible"/>
                                      </p:to>
                                    </p:set>
                                    <p:animEffect transition="in" filter="fade">
                                      <p:cBhvr>
                                        <p:cTn id="10" dur="2000"/>
                                        <p:tgtEl>
                                          <p:spTgt spid="1843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2000"/>
                                        <p:tgtEl>
                                          <p:spTgt spid="9"/>
                                        </p:tgtEl>
                                      </p:cBhvr>
                                    </p:animEffect>
                                  </p:childTnLst>
                                </p:cTn>
                              </p:par>
                              <p:par>
                                <p:cTn id="16" presetID="10" presetClass="entr" presetSubtype="0" fill="hold" nodeType="withEffect">
                                  <p:stCondLst>
                                    <p:cond delay="0"/>
                                  </p:stCondLst>
                                  <p:childTnLst>
                                    <p:set>
                                      <p:cBhvr>
                                        <p:cTn id="17" dur="1" fill="hold">
                                          <p:stCondLst>
                                            <p:cond delay="0"/>
                                          </p:stCondLst>
                                        </p:cTn>
                                        <p:tgtEl>
                                          <p:spTgt spid="18435"/>
                                        </p:tgtEl>
                                        <p:attrNameLst>
                                          <p:attrName>style.visibility</p:attrName>
                                        </p:attrNameLst>
                                      </p:cBhvr>
                                      <p:to>
                                        <p:strVal val="visible"/>
                                      </p:to>
                                    </p:set>
                                    <p:animEffect transition="in" filter="fade">
                                      <p:cBhvr>
                                        <p:cTn id="18" dur="2000"/>
                                        <p:tgtEl>
                                          <p:spTgt spid="184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9"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1"/>
          <p:cNvSpPr>
            <a:spLocks noGrp="1"/>
          </p:cNvSpPr>
          <p:nvPr>
            <p:ph type="title"/>
          </p:nvPr>
        </p:nvSpPr>
        <p:spPr>
          <a:xfrm>
            <a:off x="457200" y="274638"/>
            <a:ext cx="8229600" cy="1143000"/>
          </a:xfrm>
        </p:spPr>
        <p:txBody>
          <a:bodyPr>
            <a:normAutofit/>
          </a:bodyPr>
          <a:lstStyle/>
          <a:p>
            <a:pPr algn="ctr"/>
            <a:r>
              <a:rPr lang="nb-NO" dirty="0" smtClean="0"/>
              <a:t>Kalibrering </a:t>
            </a:r>
            <a:r>
              <a:rPr lang="nb-NO" dirty="0" smtClean="0"/>
              <a:t>av </a:t>
            </a:r>
            <a:r>
              <a:rPr lang="nb-NO" dirty="0" smtClean="0"/>
              <a:t>dybdemåler</a:t>
            </a:r>
            <a:br>
              <a:rPr lang="nb-NO" dirty="0" smtClean="0"/>
            </a:br>
            <a:r>
              <a:rPr lang="nb-NO" sz="2400" dirty="0" smtClean="0"/>
              <a:t>side 62 - 64</a:t>
            </a:r>
            <a:endParaRPr lang="nb-NO" dirty="0"/>
          </a:p>
        </p:txBody>
      </p:sp>
      <p:pic>
        <p:nvPicPr>
          <p:cNvPr id="19458" name="Picture 2"/>
          <p:cNvPicPr>
            <a:picLocks noChangeAspect="1" noChangeArrowheads="1"/>
          </p:cNvPicPr>
          <p:nvPr/>
        </p:nvPicPr>
        <p:blipFill>
          <a:blip r:embed="rId2"/>
          <a:srcRect/>
          <a:stretch>
            <a:fillRect/>
          </a:stretch>
        </p:blipFill>
        <p:spPr bwMode="auto">
          <a:xfrm>
            <a:off x="4399472" y="1745442"/>
            <a:ext cx="4422640" cy="3998914"/>
          </a:xfrm>
          <a:prstGeom prst="rect">
            <a:avLst/>
          </a:prstGeom>
          <a:noFill/>
          <a:ln w="9525">
            <a:noFill/>
            <a:miter lim="800000"/>
            <a:headEnd/>
            <a:tailEnd/>
          </a:ln>
          <a:effectLst/>
        </p:spPr>
      </p:pic>
      <p:sp>
        <p:nvSpPr>
          <p:cNvPr id="6" name="Plassholder for innhold 2"/>
          <p:cNvSpPr>
            <a:spLocks noGrp="1"/>
          </p:cNvSpPr>
          <p:nvPr>
            <p:ph idx="1"/>
          </p:nvPr>
        </p:nvSpPr>
        <p:spPr>
          <a:xfrm>
            <a:off x="336430" y="1600200"/>
            <a:ext cx="3942272" cy="4525963"/>
          </a:xfrm>
        </p:spPr>
        <p:txBody>
          <a:bodyPr>
            <a:normAutofit/>
          </a:bodyPr>
          <a:lstStyle/>
          <a:p>
            <a:pPr marL="457200" indent="-457200">
              <a:spcBef>
                <a:spcPts val="1200"/>
              </a:spcBef>
              <a:buFont typeface="+mj-lt"/>
              <a:buAutoNum type="arabicPeriod"/>
            </a:pPr>
            <a:r>
              <a:rPr lang="nb-NO" sz="2000" dirty="0" smtClean="0"/>
              <a:t>Koble målesonden til </a:t>
            </a:r>
            <a:r>
              <a:rPr lang="nb-NO" sz="2000" dirty="0" err="1" smtClean="0"/>
              <a:t>PC’en</a:t>
            </a:r>
            <a:r>
              <a:rPr lang="nb-NO" sz="2000" dirty="0" smtClean="0"/>
              <a:t> </a:t>
            </a:r>
            <a:r>
              <a:rPr lang="nb-NO" sz="2000" dirty="0" smtClean="0"/>
              <a:t>via </a:t>
            </a:r>
            <a:r>
              <a:rPr lang="nb-NO" sz="2000" dirty="0" err="1" smtClean="0"/>
              <a:t>USB-kabelen</a:t>
            </a:r>
            <a:r>
              <a:rPr lang="nb-NO" sz="2000" dirty="0" smtClean="0"/>
              <a:t>.</a:t>
            </a:r>
            <a:endParaRPr lang="nb-NO" sz="2000" dirty="0" smtClean="0"/>
          </a:p>
          <a:p>
            <a:pPr marL="457200" indent="-457200">
              <a:spcBef>
                <a:spcPts val="1200"/>
              </a:spcBef>
              <a:buFont typeface="+mj-lt"/>
              <a:buAutoNum type="arabicPeriod"/>
            </a:pPr>
            <a:r>
              <a:rPr lang="nb-NO" sz="2000" dirty="0" smtClean="0"/>
              <a:t>Last </a:t>
            </a:r>
            <a:r>
              <a:rPr lang="nb-NO" sz="2000" dirty="0" smtClean="0"/>
              <a:t>opp testprogrammet og velg </a:t>
            </a:r>
            <a:r>
              <a:rPr lang="nb-NO" sz="2000" dirty="0" err="1" smtClean="0"/>
              <a:t>opt</a:t>
            </a:r>
            <a:r>
              <a:rPr lang="nb-NO" sz="2000" dirty="0" smtClean="0"/>
              <a:t> = 1 slik at det er mulig å lese av dybden i meter</a:t>
            </a:r>
          </a:p>
          <a:p>
            <a:pPr marL="457200" indent="-457200">
              <a:spcBef>
                <a:spcPts val="1200"/>
              </a:spcBef>
              <a:buFont typeface="+mj-lt"/>
              <a:buAutoNum type="arabicPeriod"/>
            </a:pPr>
            <a:r>
              <a:rPr lang="nb-NO" sz="2000" dirty="0" smtClean="0"/>
              <a:t>Åpne </a:t>
            </a:r>
            <a:r>
              <a:rPr lang="nb-NO" sz="2000" dirty="0" smtClean="0"/>
              <a:t>monitorprogrammet og les av dybden som nå egentlig skal være 0,0 meter</a:t>
            </a:r>
          </a:p>
          <a:p>
            <a:pPr marL="457200" indent="-457200">
              <a:spcBef>
                <a:spcPts val="1200"/>
              </a:spcBef>
              <a:buFont typeface="+mj-lt"/>
              <a:buAutoNum type="arabicPeriod"/>
            </a:pPr>
            <a:r>
              <a:rPr lang="nb-NO" sz="2000" dirty="0" smtClean="0"/>
              <a:t>Skriv </a:t>
            </a:r>
            <a:r>
              <a:rPr lang="nb-NO" sz="2000" dirty="0" smtClean="0"/>
              <a:t>den avleste verdien inn i programmet for parameteren D0</a:t>
            </a:r>
            <a:r>
              <a:rPr lang="nb-NO" sz="2000" dirty="0" smtClean="0"/>
              <a:t>: - 0,38</a:t>
            </a:r>
            <a:endParaRPr lang="nb-NO" sz="2000" dirty="0"/>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1"/>
          <p:cNvSpPr>
            <a:spLocks noGrp="1"/>
          </p:cNvSpPr>
          <p:nvPr>
            <p:ph type="title"/>
          </p:nvPr>
        </p:nvSpPr>
        <p:spPr>
          <a:xfrm>
            <a:off x="457200" y="274638"/>
            <a:ext cx="8229600" cy="1143000"/>
          </a:xfrm>
        </p:spPr>
        <p:txBody>
          <a:bodyPr>
            <a:normAutofit/>
          </a:bodyPr>
          <a:lstStyle/>
          <a:p>
            <a:pPr algn="ctr"/>
            <a:r>
              <a:rPr lang="nb-NO" dirty="0" smtClean="0"/>
              <a:t>Kalibrering </a:t>
            </a:r>
            <a:r>
              <a:rPr lang="nb-NO" dirty="0" smtClean="0"/>
              <a:t>av </a:t>
            </a:r>
            <a:r>
              <a:rPr lang="nb-NO" dirty="0" smtClean="0"/>
              <a:t>dybdemåler</a:t>
            </a:r>
            <a:br>
              <a:rPr lang="nb-NO" dirty="0" smtClean="0"/>
            </a:br>
            <a:r>
              <a:rPr lang="nb-NO" sz="2400" dirty="0" smtClean="0"/>
              <a:t>side 62 - 64</a:t>
            </a:r>
            <a:endParaRPr lang="nb-NO" dirty="0"/>
          </a:p>
        </p:txBody>
      </p:sp>
      <p:pic>
        <p:nvPicPr>
          <p:cNvPr id="20482" name="Picture 2"/>
          <p:cNvPicPr>
            <a:picLocks noChangeAspect="1" noChangeArrowheads="1"/>
          </p:cNvPicPr>
          <p:nvPr/>
        </p:nvPicPr>
        <p:blipFill>
          <a:blip r:embed="rId2"/>
          <a:srcRect/>
          <a:stretch>
            <a:fillRect/>
          </a:stretch>
        </p:blipFill>
        <p:spPr bwMode="auto">
          <a:xfrm>
            <a:off x="198398" y="2015630"/>
            <a:ext cx="8781482" cy="664713"/>
          </a:xfrm>
          <a:prstGeom prst="rect">
            <a:avLst/>
          </a:prstGeom>
          <a:noFill/>
          <a:ln w="9525">
            <a:noFill/>
            <a:miter lim="800000"/>
            <a:headEnd/>
            <a:tailEnd/>
          </a:ln>
          <a:effectLst/>
        </p:spPr>
      </p:pic>
      <p:sp>
        <p:nvSpPr>
          <p:cNvPr id="7" name="Plassholder for innhold 2"/>
          <p:cNvSpPr>
            <a:spLocks noGrp="1"/>
          </p:cNvSpPr>
          <p:nvPr>
            <p:ph idx="1"/>
          </p:nvPr>
        </p:nvSpPr>
        <p:spPr>
          <a:xfrm>
            <a:off x="457200" y="1417638"/>
            <a:ext cx="8229600" cy="597992"/>
          </a:xfrm>
        </p:spPr>
        <p:txBody>
          <a:bodyPr/>
          <a:lstStyle/>
          <a:p>
            <a:pPr>
              <a:buNone/>
            </a:pPr>
            <a:r>
              <a:rPr lang="nb-NO" dirty="0" smtClean="0"/>
              <a:t>Skriv verdiene inn i programfila</a:t>
            </a:r>
            <a:endParaRPr lang="nb-NO" dirty="0"/>
          </a:p>
        </p:txBody>
      </p:sp>
      <p:sp>
        <p:nvSpPr>
          <p:cNvPr id="8" name="Plassholder for innhold 2"/>
          <p:cNvSpPr txBox="1">
            <a:spLocks/>
          </p:cNvSpPr>
          <p:nvPr/>
        </p:nvSpPr>
        <p:spPr>
          <a:xfrm>
            <a:off x="457200" y="2800828"/>
            <a:ext cx="8229600" cy="597992"/>
          </a:xfrm>
          <a:prstGeom prst="rect">
            <a:avLst/>
          </a:prstGeom>
        </p:spPr>
        <p:txBody>
          <a:bodyPr vert="horz" lIns="91440" tIns="45720" rIns="91440" bIns="45720" rtlCol="0">
            <a:normAutofit/>
          </a:bodyPr>
          <a:lstStyle/>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r>
              <a:rPr kumimoji="0" lang="nb-NO" sz="2400" b="0" i="0" u="none" strike="noStrike" kern="1200" cap="none" spc="0" normalizeH="0" baseline="0" noProof="0" dirty="0" smtClean="0">
                <a:ln>
                  <a:noFill/>
                </a:ln>
                <a:solidFill>
                  <a:schemeClr val="tx1"/>
                </a:solidFill>
                <a:effectLst/>
                <a:uLnTx/>
                <a:uFillTx/>
                <a:latin typeface="Arial"/>
                <a:ea typeface="+mn-ea"/>
                <a:cs typeface="Arial"/>
              </a:rPr>
              <a:t>Dybden beregnes av ligningen:</a:t>
            </a:r>
            <a:endParaRPr kumimoji="0" lang="nb-NO" sz="2400" b="0" i="0" u="none" strike="noStrike" kern="1200" cap="none" spc="0" normalizeH="0" baseline="0" noProof="0" dirty="0">
              <a:ln>
                <a:noFill/>
              </a:ln>
              <a:solidFill>
                <a:schemeClr val="tx1"/>
              </a:solidFill>
              <a:effectLst/>
              <a:uLnTx/>
              <a:uFillTx/>
              <a:latin typeface="Arial"/>
              <a:ea typeface="+mn-ea"/>
              <a:cs typeface="Arial"/>
            </a:endParaRPr>
          </a:p>
        </p:txBody>
      </p:sp>
      <p:pic>
        <p:nvPicPr>
          <p:cNvPr id="20483" name="Picture 3"/>
          <p:cNvPicPr>
            <a:picLocks noChangeAspect="1" noChangeArrowheads="1"/>
          </p:cNvPicPr>
          <p:nvPr/>
        </p:nvPicPr>
        <p:blipFill>
          <a:blip r:embed="rId3"/>
          <a:srcRect/>
          <a:stretch>
            <a:fillRect/>
          </a:stretch>
        </p:blipFill>
        <p:spPr bwMode="auto">
          <a:xfrm>
            <a:off x="335203" y="3269372"/>
            <a:ext cx="8706165" cy="1147373"/>
          </a:xfrm>
          <a:prstGeom prst="rect">
            <a:avLst/>
          </a:prstGeom>
          <a:noFill/>
          <a:ln w="9525">
            <a:noFill/>
            <a:miter lim="800000"/>
            <a:headEnd/>
            <a:tailEnd/>
          </a:ln>
          <a:effectLst/>
        </p:spPr>
      </p:pic>
      <p:sp>
        <p:nvSpPr>
          <p:cNvPr id="10" name="Plassholder for innhold 2"/>
          <p:cNvSpPr txBox="1">
            <a:spLocks/>
          </p:cNvSpPr>
          <p:nvPr/>
        </p:nvSpPr>
        <p:spPr>
          <a:xfrm>
            <a:off x="439948" y="4560625"/>
            <a:ext cx="8229600" cy="1201842"/>
          </a:xfrm>
          <a:prstGeom prst="rect">
            <a:avLst/>
          </a:prstGeom>
        </p:spPr>
        <p:txBody>
          <a:bodyPr vert="horz" lIns="91440" tIns="45720" rIns="91440" bIns="45720" rtlCol="0">
            <a:normAutofit/>
          </a:bodyPr>
          <a:lstStyle/>
          <a:p>
            <a:pPr marR="0" lvl="0" algn="l" defTabSz="457200" rtl="0" eaLnBrk="1" fontAlgn="auto" latinLnBrk="0" hangingPunct="1">
              <a:spcBef>
                <a:spcPts val="600"/>
              </a:spcBef>
              <a:spcAft>
                <a:spcPts val="0"/>
              </a:spcAft>
              <a:buClrTx/>
              <a:buSzTx/>
              <a:buFont typeface="Arial"/>
              <a:buNone/>
              <a:tabLst/>
              <a:defRPr/>
            </a:pPr>
            <a:r>
              <a:rPr lang="nb-NO" sz="2400" dirty="0" smtClean="0">
                <a:latin typeface="Arial"/>
                <a:cs typeface="Arial"/>
              </a:rPr>
              <a:t>Siden trykket er positivt og vi kan tenke oss å angi dybde</a:t>
            </a:r>
            <a:br>
              <a:rPr lang="nb-NO" sz="2400" dirty="0" smtClean="0">
                <a:latin typeface="Arial"/>
                <a:cs typeface="Arial"/>
              </a:rPr>
            </a:br>
            <a:r>
              <a:rPr lang="nb-NO" sz="2400" dirty="0" smtClean="0">
                <a:latin typeface="Arial"/>
                <a:cs typeface="Arial"/>
              </a:rPr>
              <a:t>under vann med negativt fortegn, så er det satt inn et </a:t>
            </a:r>
            <a:br>
              <a:rPr lang="nb-NO" sz="2400" dirty="0" smtClean="0">
                <a:latin typeface="Arial"/>
                <a:cs typeface="Arial"/>
              </a:rPr>
            </a:br>
            <a:r>
              <a:rPr lang="nb-NO" sz="2400" dirty="0" smtClean="0">
                <a:latin typeface="Arial"/>
                <a:cs typeface="Arial"/>
              </a:rPr>
              <a:t>minustegn i ligningen</a:t>
            </a:r>
            <a:endParaRPr kumimoji="0" lang="nb-NO" sz="2400" b="0" i="0" u="none" strike="noStrike" kern="1200" cap="none" spc="0" normalizeH="0" baseline="0" noProof="0" dirty="0">
              <a:ln>
                <a:noFill/>
              </a:ln>
              <a:solidFill>
                <a:schemeClr val="tx1"/>
              </a:solidFill>
              <a:effectLst/>
              <a:uLnTx/>
              <a:uFillTx/>
              <a:latin typeface="Arial"/>
              <a:ea typeface="+mn-ea"/>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2000"/>
                                        <p:tgtEl>
                                          <p:spTgt spid="7">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0482"/>
                                        </p:tgtEl>
                                        <p:attrNameLst>
                                          <p:attrName>style.visibility</p:attrName>
                                        </p:attrNameLst>
                                      </p:cBhvr>
                                      <p:to>
                                        <p:strVal val="visible"/>
                                      </p:to>
                                    </p:set>
                                    <p:animEffect transition="in" filter="fade">
                                      <p:cBhvr>
                                        <p:cTn id="10" dur="2000"/>
                                        <p:tgtEl>
                                          <p:spTgt spid="2048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20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20483"/>
                                        </p:tgtEl>
                                        <p:attrNameLst>
                                          <p:attrName>style.visibility</p:attrName>
                                        </p:attrNameLst>
                                      </p:cBhvr>
                                      <p:to>
                                        <p:strVal val="visible"/>
                                      </p:to>
                                    </p:set>
                                    <p:animEffect transition="in" filter="fade">
                                      <p:cBhvr>
                                        <p:cTn id="18" dur="2000"/>
                                        <p:tgtEl>
                                          <p:spTgt spid="2048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8" grpId="0"/>
      <p:bldP spid="10"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0" y="0"/>
            <a:ext cx="9241436" cy="6858000"/>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nb-NO"/>
          </a:p>
        </p:txBody>
      </p:sp>
      <p:sp>
        <p:nvSpPr>
          <p:cNvPr id="2" name="Tittel 1"/>
          <p:cNvSpPr>
            <a:spLocks noGrp="1"/>
          </p:cNvSpPr>
          <p:nvPr>
            <p:ph type="title"/>
          </p:nvPr>
        </p:nvSpPr>
        <p:spPr>
          <a:xfrm>
            <a:off x="457200" y="2417164"/>
            <a:ext cx="8229600" cy="1487774"/>
          </a:xfrm>
        </p:spPr>
        <p:txBody>
          <a:bodyPr>
            <a:normAutofit/>
          </a:bodyPr>
          <a:lstStyle/>
          <a:p>
            <a:pPr algn="ctr"/>
            <a:r>
              <a:rPr lang="nb-NO" dirty="0" smtClean="0"/>
              <a:t>Utfør kalibrering av temperatur- og trykksensoren</a:t>
            </a:r>
            <a:endParaRPr lang="nb-NO" dirty="0"/>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0" y="0"/>
            <a:ext cx="9241436" cy="68580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nb-NO"/>
          </a:p>
        </p:txBody>
      </p:sp>
      <p:sp>
        <p:nvSpPr>
          <p:cNvPr id="2" name="Tittel 1"/>
          <p:cNvSpPr>
            <a:spLocks noGrp="1"/>
          </p:cNvSpPr>
          <p:nvPr>
            <p:ph type="title"/>
          </p:nvPr>
        </p:nvSpPr>
        <p:spPr>
          <a:xfrm>
            <a:off x="457200" y="2417163"/>
            <a:ext cx="8229600" cy="2180715"/>
          </a:xfrm>
        </p:spPr>
        <p:txBody>
          <a:bodyPr>
            <a:normAutofit/>
          </a:bodyPr>
          <a:lstStyle/>
          <a:p>
            <a:pPr algn="ctr"/>
            <a:r>
              <a:rPr lang="nb-NO" dirty="0" smtClean="0"/>
              <a:t>Måleoppdrag i laboratoriet</a:t>
            </a:r>
            <a:br>
              <a:rPr lang="nb-NO" dirty="0" smtClean="0"/>
            </a:br>
            <a:r>
              <a:rPr lang="nb-NO" dirty="0" smtClean="0"/>
              <a:t>side 43</a:t>
            </a:r>
            <a:endParaRPr lang="nb-NO" dirty="0"/>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fontScale="90000"/>
          </a:bodyPr>
          <a:lstStyle/>
          <a:p>
            <a:pPr algn="ctr"/>
            <a:r>
              <a:rPr lang="nb-NO" dirty="0" smtClean="0"/>
              <a:t>Måle oppdrag i laboratoriet</a:t>
            </a:r>
            <a:br>
              <a:rPr lang="nb-NO" dirty="0" smtClean="0"/>
            </a:br>
            <a:r>
              <a:rPr lang="nb-NO" dirty="0" smtClean="0"/>
              <a:t>Side 43</a:t>
            </a:r>
            <a:endParaRPr lang="nb-NO" dirty="0"/>
          </a:p>
        </p:txBody>
      </p:sp>
      <p:sp>
        <p:nvSpPr>
          <p:cNvPr id="3" name="Plassholder for innhold 2"/>
          <p:cNvSpPr>
            <a:spLocks noGrp="1"/>
          </p:cNvSpPr>
          <p:nvPr>
            <p:ph idx="1"/>
          </p:nvPr>
        </p:nvSpPr>
        <p:spPr/>
        <p:txBody>
          <a:bodyPr/>
          <a:lstStyle/>
          <a:p>
            <a:pPr marL="457200" indent="-457200">
              <a:buFont typeface="+mj-lt"/>
              <a:buAutoNum type="arabicPeriod"/>
            </a:pPr>
            <a:r>
              <a:rPr lang="nb-NO" dirty="0" smtClean="0"/>
              <a:t>Logg trykk og temperatur over en periode (tørt)</a:t>
            </a:r>
          </a:p>
          <a:p>
            <a:pPr marL="457200" indent="-457200">
              <a:buFont typeface="+mj-lt"/>
              <a:buAutoNum type="arabicPeriod"/>
            </a:pPr>
            <a:r>
              <a:rPr lang="nb-NO" dirty="0" smtClean="0"/>
              <a:t>Endre temperatur og trykk, sjekk korrekt oppførsel</a:t>
            </a:r>
          </a:p>
          <a:p>
            <a:pPr marL="457200" indent="-457200">
              <a:buFont typeface="+mj-lt"/>
              <a:buAutoNum type="arabicPeriod"/>
            </a:pPr>
            <a:r>
              <a:rPr lang="nb-NO" dirty="0" smtClean="0"/>
              <a:t>Ta ut data og lag grafer, dokumenter</a:t>
            </a:r>
          </a:p>
          <a:p>
            <a:pPr marL="457200" indent="-457200">
              <a:buFont typeface="+mj-lt"/>
              <a:buAutoNum type="arabicPeriod"/>
            </a:pPr>
            <a:r>
              <a:rPr lang="nb-NO" dirty="0" smtClean="0"/>
              <a:t>Forklar endringer i grafene</a:t>
            </a:r>
          </a:p>
          <a:p>
            <a:pPr marL="457200" indent="-457200">
              <a:buFont typeface="+mj-lt"/>
              <a:buAutoNum type="arabicPeriod"/>
            </a:pPr>
            <a:r>
              <a:rPr lang="nb-NO" dirty="0" smtClean="0"/>
              <a:t>Gjenta det samme med utstyret senket i vann (sylinder)</a:t>
            </a:r>
          </a:p>
          <a:p>
            <a:pPr marL="457200" indent="-457200">
              <a:buFont typeface="+mj-lt"/>
              <a:buAutoNum type="arabicPeriod"/>
            </a:pPr>
            <a:r>
              <a:rPr lang="nb-NO" dirty="0" smtClean="0"/>
              <a:t>Samle inn data og dokumenter med grafer</a:t>
            </a:r>
          </a:p>
          <a:p>
            <a:pPr marL="457200" indent="-457200">
              <a:buFont typeface="+mj-lt"/>
              <a:buAutoNum type="arabicPeriod"/>
            </a:pPr>
            <a:r>
              <a:rPr lang="nb-NO" dirty="0" smtClean="0"/>
              <a:t>Sjekk at utstyret ikke har lekkasje</a:t>
            </a:r>
            <a:endParaRPr lang="nb-NO" dirty="0"/>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457200" y="274638"/>
            <a:ext cx="8229600" cy="646112"/>
          </a:xfrm>
        </p:spPr>
        <p:txBody>
          <a:bodyPr/>
          <a:lstStyle/>
          <a:p>
            <a:pPr algn="ctr"/>
            <a:r>
              <a:rPr lang="nb-NO" dirty="0" smtClean="0"/>
              <a:t>Feltmålinger</a:t>
            </a:r>
            <a:endParaRPr lang="nb-NO" dirty="0"/>
          </a:p>
        </p:txBody>
      </p:sp>
      <p:sp>
        <p:nvSpPr>
          <p:cNvPr id="3" name="Plassholder for innhold 2"/>
          <p:cNvSpPr>
            <a:spLocks noGrp="1"/>
          </p:cNvSpPr>
          <p:nvPr>
            <p:ph idx="1"/>
          </p:nvPr>
        </p:nvSpPr>
        <p:spPr>
          <a:xfrm>
            <a:off x="457200" y="920750"/>
            <a:ext cx="8229600" cy="5205413"/>
          </a:xfrm>
        </p:spPr>
        <p:txBody>
          <a:bodyPr/>
          <a:lstStyle/>
          <a:p>
            <a:pPr>
              <a:spcBef>
                <a:spcPts val="1200"/>
              </a:spcBef>
            </a:pPr>
            <a:r>
              <a:rPr lang="nb-NO" dirty="0" smtClean="0"/>
              <a:t>Fjern </a:t>
            </a:r>
            <a:r>
              <a:rPr lang="nb-NO" dirty="0" err="1" smtClean="0"/>
              <a:t>USB-kabel</a:t>
            </a:r>
            <a:r>
              <a:rPr lang="nb-NO" dirty="0" smtClean="0"/>
              <a:t>, sett inn blindplugg</a:t>
            </a:r>
          </a:p>
          <a:p>
            <a:pPr>
              <a:spcBef>
                <a:spcPts val="1200"/>
              </a:spcBef>
            </a:pPr>
            <a:r>
              <a:rPr lang="nb-NO" dirty="0" smtClean="0"/>
              <a:t>Sjekk for lekkasje</a:t>
            </a:r>
          </a:p>
          <a:p>
            <a:pPr>
              <a:spcBef>
                <a:spcPts val="1200"/>
              </a:spcBef>
            </a:pPr>
            <a:r>
              <a:rPr lang="nb-NO" dirty="0" smtClean="0"/>
              <a:t>Monter elektronikk med batteri, sjekk at alt er på plass</a:t>
            </a:r>
          </a:p>
          <a:p>
            <a:pPr>
              <a:spcBef>
                <a:spcPts val="1200"/>
              </a:spcBef>
            </a:pPr>
            <a:r>
              <a:rPr lang="nb-NO" dirty="0" smtClean="0"/>
              <a:t>Sørg for at lina har knuter for hver meter</a:t>
            </a:r>
          </a:p>
          <a:p>
            <a:pPr>
              <a:spcBef>
                <a:spcPts val="1200"/>
              </a:spcBef>
            </a:pPr>
            <a:r>
              <a:rPr lang="nb-NO" dirty="0" smtClean="0"/>
              <a:t>Monter ballast og line, sjekk at neddykking fungerer</a:t>
            </a:r>
          </a:p>
          <a:p>
            <a:pPr>
              <a:spcBef>
                <a:spcPts val="1200"/>
              </a:spcBef>
            </a:pPr>
            <a:r>
              <a:rPr lang="nb-NO" dirty="0" smtClean="0"/>
              <a:t>Senk målesonden ned i sjøen, stopp for hver meter</a:t>
            </a:r>
          </a:p>
          <a:p>
            <a:pPr>
              <a:spcBef>
                <a:spcPts val="1200"/>
              </a:spcBef>
            </a:pPr>
            <a:r>
              <a:rPr lang="nb-NO" dirty="0" smtClean="0"/>
              <a:t>Gå ned til 10 eller 20 meter</a:t>
            </a:r>
          </a:p>
          <a:p>
            <a:pPr>
              <a:spcBef>
                <a:spcPts val="1200"/>
              </a:spcBef>
            </a:pPr>
            <a:r>
              <a:rPr lang="nb-NO" dirty="0" smtClean="0"/>
              <a:t>Dokumenter og analyser data etter avsluttet måleserie</a:t>
            </a:r>
          </a:p>
          <a:p>
            <a:pPr>
              <a:spcBef>
                <a:spcPts val="1200"/>
              </a:spcBef>
            </a:pPr>
            <a:r>
              <a:rPr lang="nb-NO" dirty="0" smtClean="0"/>
              <a:t>Sammenlign barometrisk målt dybde med observert dybde langs lina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2000"/>
                                        <p:tgtEl>
                                          <p:spTgt spid="3">
                                            <p:txEl>
                                              <p:pRg st="1" end="1"/>
                                            </p:txEl>
                                          </p:spTgt>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2000"/>
                                        <p:tgtEl>
                                          <p:spTgt spid="3">
                                            <p:txEl>
                                              <p:pRg st="2" end="2"/>
                                            </p:txEl>
                                          </p:spTgt>
                                        </p:tgtEl>
                                      </p:cBhvr>
                                    </p:animEffect>
                                  </p:childTnLst>
                                </p:cTn>
                              </p:par>
                            </p:childTnLst>
                          </p:cTn>
                        </p:par>
                        <p:par>
                          <p:cTn id="16" fill="hold">
                            <p:stCondLst>
                              <p:cond delay="6000"/>
                            </p:stCondLst>
                            <p:childTnLst>
                              <p:par>
                                <p:cTn id="17" presetID="10" presetClass="entr" presetSubtype="0" fill="hold"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2000"/>
                                        <p:tgtEl>
                                          <p:spTgt spid="3">
                                            <p:txEl>
                                              <p:pRg st="3" end="3"/>
                                            </p:txEl>
                                          </p:spTgt>
                                        </p:tgtEl>
                                      </p:cBhvr>
                                    </p:animEffect>
                                  </p:childTnLst>
                                </p:cTn>
                              </p:par>
                            </p:childTnLst>
                          </p:cTn>
                        </p:par>
                        <p:par>
                          <p:cTn id="20" fill="hold">
                            <p:stCondLst>
                              <p:cond delay="8000"/>
                            </p:stCondLst>
                            <p:childTnLst>
                              <p:par>
                                <p:cTn id="21" presetID="10" presetClass="entr" presetSubtype="0" fill="hold"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2000"/>
                                        <p:tgtEl>
                                          <p:spTgt spid="3">
                                            <p:txEl>
                                              <p:pRg st="4" end="4"/>
                                            </p:txEl>
                                          </p:spTgt>
                                        </p:tgtEl>
                                      </p:cBhvr>
                                    </p:animEffect>
                                  </p:childTnLst>
                                </p:cTn>
                              </p:par>
                            </p:childTnLst>
                          </p:cTn>
                        </p:par>
                        <p:par>
                          <p:cTn id="24" fill="hold">
                            <p:stCondLst>
                              <p:cond delay="10000"/>
                            </p:stCondLst>
                            <p:childTnLst>
                              <p:par>
                                <p:cTn id="25" presetID="10" presetClass="entr" presetSubtype="0" fill="hold" nodeType="after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2000"/>
                                        <p:tgtEl>
                                          <p:spTgt spid="3">
                                            <p:txEl>
                                              <p:pRg st="5" end="5"/>
                                            </p:txEl>
                                          </p:spTgt>
                                        </p:tgtEl>
                                      </p:cBhvr>
                                    </p:animEffect>
                                  </p:childTnLst>
                                </p:cTn>
                              </p:par>
                            </p:childTnLst>
                          </p:cTn>
                        </p:par>
                        <p:par>
                          <p:cTn id="28" fill="hold">
                            <p:stCondLst>
                              <p:cond delay="12000"/>
                            </p:stCondLst>
                            <p:childTnLst>
                              <p:par>
                                <p:cTn id="29" presetID="10" presetClass="entr" presetSubtype="0" fill="hold" nodeType="after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2000"/>
                                        <p:tgtEl>
                                          <p:spTgt spid="3">
                                            <p:txEl>
                                              <p:pRg st="6" end="6"/>
                                            </p:txEl>
                                          </p:spTgt>
                                        </p:tgtEl>
                                      </p:cBhvr>
                                    </p:animEffect>
                                  </p:childTnLst>
                                </p:cTn>
                              </p:par>
                            </p:childTnLst>
                          </p:cTn>
                        </p:par>
                        <p:par>
                          <p:cTn id="32" fill="hold">
                            <p:stCondLst>
                              <p:cond delay="14000"/>
                            </p:stCondLst>
                            <p:childTnLst>
                              <p:par>
                                <p:cTn id="33" presetID="10" presetClass="entr" presetSubtype="0" fill="hold" nodeType="after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2000"/>
                                        <p:tgtEl>
                                          <p:spTgt spid="3">
                                            <p:txEl>
                                              <p:pRg st="7" end="7"/>
                                            </p:txEl>
                                          </p:spTgt>
                                        </p:tgtEl>
                                      </p:cBhvr>
                                    </p:animEffect>
                                  </p:childTnLst>
                                </p:cTn>
                              </p:par>
                            </p:childTnLst>
                          </p:cTn>
                        </p:par>
                        <p:par>
                          <p:cTn id="36" fill="hold">
                            <p:stCondLst>
                              <p:cond delay="16000"/>
                            </p:stCondLst>
                            <p:childTnLst>
                              <p:par>
                                <p:cTn id="37" presetID="10" presetClass="entr" presetSubtype="0" fill="hold" nodeType="after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Effect transition="in" filter="fade">
                                      <p:cBhvr>
                                        <p:cTn id="39" dur="20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dirty="0" smtClean="0"/>
              <a:t>Systemoversikt</a:t>
            </a:r>
            <a:endParaRPr lang="nb-NO" dirty="0"/>
          </a:p>
        </p:txBody>
      </p:sp>
      <p:pic>
        <p:nvPicPr>
          <p:cNvPr id="3074" name="Picture 2"/>
          <p:cNvPicPr>
            <a:picLocks noChangeAspect="1" noChangeArrowheads="1"/>
          </p:cNvPicPr>
          <p:nvPr/>
        </p:nvPicPr>
        <p:blipFill>
          <a:blip r:embed="rId3"/>
          <a:srcRect/>
          <a:stretch>
            <a:fillRect/>
          </a:stretch>
        </p:blipFill>
        <p:spPr bwMode="auto">
          <a:xfrm>
            <a:off x="240503" y="1417638"/>
            <a:ext cx="8672678" cy="489228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2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0" y="0"/>
            <a:ext cx="9241436" cy="6858000"/>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nb-NO"/>
          </a:p>
        </p:txBody>
      </p:sp>
      <p:sp>
        <p:nvSpPr>
          <p:cNvPr id="2" name="Tittel 1"/>
          <p:cNvSpPr>
            <a:spLocks noGrp="1"/>
          </p:cNvSpPr>
          <p:nvPr>
            <p:ph type="title"/>
          </p:nvPr>
        </p:nvSpPr>
        <p:spPr>
          <a:xfrm>
            <a:off x="457200" y="2417164"/>
            <a:ext cx="8229600" cy="1487774"/>
          </a:xfrm>
        </p:spPr>
        <p:txBody>
          <a:bodyPr>
            <a:normAutofit/>
          </a:bodyPr>
          <a:lstStyle/>
          <a:p>
            <a:pPr algn="ctr"/>
            <a:r>
              <a:rPr lang="nb-NO" dirty="0" smtClean="0"/>
              <a:t>Gjennomfør måleserier</a:t>
            </a:r>
            <a:endParaRPr lang="nb-NO" dirty="0"/>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0" y="0"/>
            <a:ext cx="9241436" cy="68580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nb-NO"/>
          </a:p>
        </p:txBody>
      </p:sp>
      <p:sp>
        <p:nvSpPr>
          <p:cNvPr id="2" name="Tittel 1"/>
          <p:cNvSpPr>
            <a:spLocks noGrp="1"/>
          </p:cNvSpPr>
          <p:nvPr>
            <p:ph type="title"/>
          </p:nvPr>
        </p:nvSpPr>
        <p:spPr>
          <a:xfrm>
            <a:off x="457200" y="2417163"/>
            <a:ext cx="8229600" cy="2180715"/>
          </a:xfrm>
        </p:spPr>
        <p:txBody>
          <a:bodyPr>
            <a:normAutofit/>
          </a:bodyPr>
          <a:lstStyle/>
          <a:p>
            <a:pPr algn="ctr"/>
            <a:r>
              <a:rPr lang="nb-NO" dirty="0" smtClean="0"/>
              <a:t>Måling av saltholdighet</a:t>
            </a:r>
            <a:br>
              <a:rPr lang="nb-NO" dirty="0" smtClean="0"/>
            </a:br>
            <a:r>
              <a:rPr lang="nb-NO" dirty="0" smtClean="0"/>
              <a:t>En introduksjon</a:t>
            </a:r>
            <a:br>
              <a:rPr lang="nb-NO" dirty="0" smtClean="0"/>
            </a:br>
            <a:r>
              <a:rPr lang="nb-NO" dirty="0" smtClean="0"/>
              <a:t>side 64 – 85 </a:t>
            </a:r>
            <a:endParaRPr lang="nb-NO" dirty="0"/>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pPr algn="ctr"/>
            <a:r>
              <a:rPr lang="nb-NO" dirty="0" smtClean="0"/>
              <a:t>Saltholdighet</a:t>
            </a:r>
            <a:br>
              <a:rPr lang="nb-NO" dirty="0" smtClean="0"/>
            </a:br>
            <a:r>
              <a:rPr lang="nb-NO" sz="2400" dirty="0" smtClean="0"/>
              <a:t>Typiske verdier i vann</a:t>
            </a:r>
            <a:endParaRPr lang="nb-NO" sz="2400" dirty="0"/>
          </a:p>
        </p:txBody>
      </p:sp>
      <p:pic>
        <p:nvPicPr>
          <p:cNvPr id="21506" name="Picture 2"/>
          <p:cNvPicPr>
            <a:picLocks noChangeAspect="1" noChangeArrowheads="1"/>
          </p:cNvPicPr>
          <p:nvPr/>
        </p:nvPicPr>
        <p:blipFill>
          <a:blip r:embed="rId3"/>
          <a:srcRect/>
          <a:stretch>
            <a:fillRect/>
          </a:stretch>
        </p:blipFill>
        <p:spPr bwMode="auto">
          <a:xfrm>
            <a:off x="171985" y="2033588"/>
            <a:ext cx="8972550" cy="2790825"/>
          </a:xfrm>
          <a:prstGeom prst="rect">
            <a:avLst/>
          </a:prstGeom>
          <a:noFill/>
          <a:ln w="9525">
            <a:noFill/>
            <a:miter lim="800000"/>
            <a:headEnd/>
            <a:tailEnd/>
          </a:ln>
          <a:effectLst/>
        </p:spPr>
      </p:pic>
      <p:sp>
        <p:nvSpPr>
          <p:cNvPr id="5" name="TekstSylinder 4"/>
          <p:cNvSpPr txBox="1"/>
          <p:nvPr/>
        </p:nvSpPr>
        <p:spPr>
          <a:xfrm>
            <a:off x="379558" y="4824413"/>
            <a:ext cx="3174010" cy="461665"/>
          </a:xfrm>
          <a:prstGeom prst="rect">
            <a:avLst/>
          </a:prstGeom>
          <a:noFill/>
        </p:spPr>
        <p:txBody>
          <a:bodyPr wrap="none" rtlCol="0">
            <a:spAutoFit/>
          </a:bodyPr>
          <a:lstStyle/>
          <a:p>
            <a:r>
              <a:rPr lang="nb-NO" sz="2400" dirty="0" err="1" smtClean="0"/>
              <a:t>ppt</a:t>
            </a:r>
            <a:r>
              <a:rPr lang="nb-NO" sz="2400" dirty="0" smtClean="0"/>
              <a:t> – parts pr. </a:t>
            </a:r>
            <a:r>
              <a:rPr lang="nb-NO" sz="2400" dirty="0" err="1" smtClean="0"/>
              <a:t>thousand</a:t>
            </a:r>
            <a:endParaRPr lang="nb-NO"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1506"/>
                                        </p:tgtEl>
                                        <p:attrNameLst>
                                          <p:attrName>style.visibility</p:attrName>
                                        </p:attrNameLst>
                                      </p:cBhvr>
                                      <p:to>
                                        <p:strVal val="visible"/>
                                      </p:to>
                                    </p:set>
                                    <p:animEffect transition="in" filter="fade">
                                      <p:cBhvr>
                                        <p:cTn id="7" dur="2000"/>
                                        <p:tgtEl>
                                          <p:spTgt spid="21506"/>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dirty="0" smtClean="0"/>
              <a:t>Innhold av salter og mineraler</a:t>
            </a:r>
            <a:endParaRPr lang="nb-NO" dirty="0"/>
          </a:p>
        </p:txBody>
      </p:sp>
      <p:pic>
        <p:nvPicPr>
          <p:cNvPr id="22530" name="Picture 2"/>
          <p:cNvPicPr>
            <a:picLocks noChangeAspect="1" noChangeArrowheads="1"/>
          </p:cNvPicPr>
          <p:nvPr/>
        </p:nvPicPr>
        <p:blipFill>
          <a:blip r:embed="rId2"/>
          <a:srcRect/>
          <a:stretch>
            <a:fillRect/>
          </a:stretch>
        </p:blipFill>
        <p:spPr bwMode="auto">
          <a:xfrm>
            <a:off x="1694223" y="1236483"/>
            <a:ext cx="5772816" cy="4983162"/>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2530"/>
                                        </p:tgtEl>
                                        <p:attrNameLst>
                                          <p:attrName>style.visibility</p:attrName>
                                        </p:attrNameLst>
                                      </p:cBhvr>
                                      <p:to>
                                        <p:strVal val="visible"/>
                                      </p:to>
                                    </p:set>
                                    <p:animEffect transition="in" filter="fade">
                                      <p:cBhvr>
                                        <p:cTn id="7" dur="2000"/>
                                        <p:tgtEl>
                                          <p:spTgt spid="225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dirty="0" smtClean="0"/>
              <a:t>Innhold av salter og mineraler</a:t>
            </a:r>
            <a:endParaRPr lang="nb-NO" dirty="0"/>
          </a:p>
        </p:txBody>
      </p:sp>
      <p:pic>
        <p:nvPicPr>
          <p:cNvPr id="23554" name="Picture 2"/>
          <p:cNvPicPr>
            <a:picLocks noChangeAspect="1" noChangeArrowheads="1"/>
          </p:cNvPicPr>
          <p:nvPr/>
        </p:nvPicPr>
        <p:blipFill>
          <a:blip r:embed="rId2"/>
          <a:srcRect/>
          <a:stretch>
            <a:fillRect/>
          </a:stretch>
        </p:blipFill>
        <p:spPr bwMode="auto">
          <a:xfrm>
            <a:off x="761491" y="1233936"/>
            <a:ext cx="6934014" cy="5209995"/>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3554"/>
                                        </p:tgtEl>
                                        <p:attrNameLst>
                                          <p:attrName>style.visibility</p:attrName>
                                        </p:attrNameLst>
                                      </p:cBhvr>
                                      <p:to>
                                        <p:strVal val="visible"/>
                                      </p:to>
                                    </p:set>
                                    <p:animEffect transition="in" filter="fade">
                                      <p:cBhvr>
                                        <p:cTn id="7" dur="2000"/>
                                        <p:tgtEl>
                                          <p:spTgt spid="235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457200" y="-1394"/>
            <a:ext cx="8229600" cy="1143000"/>
          </a:xfrm>
        </p:spPr>
        <p:txBody>
          <a:bodyPr>
            <a:normAutofit fontScale="90000"/>
          </a:bodyPr>
          <a:lstStyle/>
          <a:p>
            <a:pPr algn="ctr"/>
            <a:r>
              <a:rPr lang="nb-NO" dirty="0" smtClean="0"/>
              <a:t>Tetthet til vann som funksjon av temperatur og saltholdighet</a:t>
            </a:r>
            <a:endParaRPr lang="nb-NO" dirty="0"/>
          </a:p>
        </p:txBody>
      </p:sp>
      <p:pic>
        <p:nvPicPr>
          <p:cNvPr id="24578" name="Picture 2"/>
          <p:cNvPicPr>
            <a:picLocks noChangeAspect="1" noChangeArrowheads="1"/>
          </p:cNvPicPr>
          <p:nvPr/>
        </p:nvPicPr>
        <p:blipFill>
          <a:blip r:embed="rId2"/>
          <a:srcRect/>
          <a:stretch>
            <a:fillRect/>
          </a:stretch>
        </p:blipFill>
        <p:spPr bwMode="auto">
          <a:xfrm>
            <a:off x="1192181" y="1082703"/>
            <a:ext cx="6416317" cy="5373087"/>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4578"/>
                                        </p:tgtEl>
                                        <p:attrNameLst>
                                          <p:attrName>style.visibility</p:attrName>
                                        </p:attrNameLst>
                                      </p:cBhvr>
                                      <p:to>
                                        <p:strVal val="visible"/>
                                      </p:to>
                                    </p:set>
                                    <p:animEffect transition="in" filter="fade">
                                      <p:cBhvr>
                                        <p:cTn id="7" dur="2000"/>
                                        <p:tgtEl>
                                          <p:spTgt spid="245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dirty="0" smtClean="0"/>
              <a:t>Måling av saltholdighet (</a:t>
            </a:r>
            <a:r>
              <a:rPr lang="nb-NO" dirty="0" err="1" smtClean="0"/>
              <a:t>salinitet</a:t>
            </a:r>
            <a:r>
              <a:rPr lang="nb-NO" dirty="0" smtClean="0"/>
              <a:t>)</a:t>
            </a:r>
            <a:endParaRPr lang="nb-NO" dirty="0"/>
          </a:p>
        </p:txBody>
      </p:sp>
      <p:sp>
        <p:nvSpPr>
          <p:cNvPr id="3" name="Plassholder for innhold 2"/>
          <p:cNvSpPr>
            <a:spLocks noGrp="1"/>
          </p:cNvSpPr>
          <p:nvPr>
            <p:ph idx="1"/>
          </p:nvPr>
        </p:nvSpPr>
        <p:spPr>
          <a:xfrm>
            <a:off x="284673" y="1216326"/>
            <a:ext cx="8738558" cy="3329795"/>
          </a:xfrm>
        </p:spPr>
        <p:txBody>
          <a:bodyPr/>
          <a:lstStyle/>
          <a:p>
            <a:r>
              <a:rPr lang="nb-NO" dirty="0" smtClean="0"/>
              <a:t>Helle opp 1 liter med vann og tørke ut og veie tørrstoffet</a:t>
            </a:r>
            <a:br>
              <a:rPr lang="nb-NO" dirty="0" smtClean="0"/>
            </a:br>
            <a:r>
              <a:rPr lang="nb-NO" dirty="0" smtClean="0"/>
              <a:t>Denne er omstendelig, men nøyaktig</a:t>
            </a:r>
          </a:p>
          <a:p>
            <a:r>
              <a:rPr lang="nb-NO" dirty="0" smtClean="0"/>
              <a:t>Måle tettheten og korrigere for temperatur</a:t>
            </a:r>
            <a:br>
              <a:rPr lang="nb-NO" dirty="0" smtClean="0"/>
            </a:br>
            <a:r>
              <a:rPr lang="nb-NO" dirty="0" smtClean="0"/>
              <a:t>Denne er også omstendelig og ikke så nøyaktig</a:t>
            </a:r>
          </a:p>
          <a:p>
            <a:r>
              <a:rPr lang="nb-NO" dirty="0" smtClean="0"/>
              <a:t>Måle ledningsevnen til vannet</a:t>
            </a:r>
            <a:br>
              <a:rPr lang="nb-NO" dirty="0" smtClean="0"/>
            </a:br>
            <a:r>
              <a:rPr lang="nb-NO" dirty="0" smtClean="0"/>
              <a:t>Denne er enkel, men begrenset nøyaktighet</a:t>
            </a:r>
          </a:p>
          <a:p>
            <a:pPr marL="0" indent="0">
              <a:buNone/>
            </a:pPr>
            <a:r>
              <a:rPr lang="nb-NO" dirty="0" smtClean="0"/>
              <a:t>Det er viktig å finne en matematisk sammenheng mellom ledningsevne og saltholdighet. Denne er særdeles omstendelig</a:t>
            </a:r>
            <a:endParaRPr lang="nb-NO" dirty="0"/>
          </a:p>
        </p:txBody>
      </p:sp>
      <p:pic>
        <p:nvPicPr>
          <p:cNvPr id="25602" name="Picture 2"/>
          <p:cNvPicPr>
            <a:picLocks noChangeAspect="1" noChangeArrowheads="1"/>
          </p:cNvPicPr>
          <p:nvPr/>
        </p:nvPicPr>
        <p:blipFill>
          <a:blip r:embed="rId3"/>
          <a:srcRect r="580"/>
          <a:stretch>
            <a:fillRect/>
          </a:stretch>
        </p:blipFill>
        <p:spPr bwMode="auto">
          <a:xfrm>
            <a:off x="277405" y="4546121"/>
            <a:ext cx="8866595" cy="1962329"/>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2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5602"/>
                                        </p:tgtEl>
                                        <p:attrNameLst>
                                          <p:attrName>style.visibility</p:attrName>
                                        </p:attrNameLst>
                                      </p:cBhvr>
                                      <p:to>
                                        <p:strVal val="visible"/>
                                      </p:to>
                                    </p:set>
                                    <p:animEffect transition="in" filter="fade">
                                      <p:cBhvr>
                                        <p:cTn id="27" dur="2000"/>
                                        <p:tgtEl>
                                          <p:spTgt spid="256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pPr algn="ctr"/>
            <a:r>
              <a:rPr lang="nb-NO" dirty="0" smtClean="0"/>
              <a:t>Ledningsevne</a:t>
            </a:r>
            <a:br>
              <a:rPr lang="nb-NO" dirty="0" smtClean="0"/>
            </a:br>
            <a:r>
              <a:rPr lang="nb-NO" sz="2400" dirty="0" smtClean="0"/>
              <a:t>Måleenheter</a:t>
            </a:r>
            <a:endParaRPr lang="nb-NO" sz="2400" dirty="0"/>
          </a:p>
        </p:txBody>
      </p:sp>
      <p:sp>
        <p:nvSpPr>
          <p:cNvPr id="3" name="Plassholder for innhold 2"/>
          <p:cNvSpPr>
            <a:spLocks noGrp="1"/>
          </p:cNvSpPr>
          <p:nvPr>
            <p:ph idx="1"/>
          </p:nvPr>
        </p:nvSpPr>
        <p:spPr>
          <a:xfrm>
            <a:off x="457200" y="1600200"/>
            <a:ext cx="8229600" cy="3247845"/>
          </a:xfrm>
        </p:spPr>
        <p:txBody>
          <a:bodyPr/>
          <a:lstStyle/>
          <a:p>
            <a:r>
              <a:rPr lang="nb-NO" dirty="0" smtClean="0"/>
              <a:t>Ledningsevnen sier noe om hvor godt et stoff, eller i dette tilfellet, vann leder elektrisk </a:t>
            </a:r>
            <a:r>
              <a:rPr lang="nb-NO" dirty="0" smtClean="0"/>
              <a:t>strøm</a:t>
            </a:r>
            <a:endParaRPr lang="nb-NO" dirty="0" smtClean="0"/>
          </a:p>
          <a:p>
            <a:r>
              <a:rPr lang="nb-NO" dirty="0" smtClean="0"/>
              <a:t>Ledningsevnen måles </a:t>
            </a:r>
            <a:r>
              <a:rPr lang="nb-NO" dirty="0" smtClean="0"/>
              <a:t>i 1/Ohm eller mho. </a:t>
            </a:r>
            <a:r>
              <a:rPr lang="nb-NO" dirty="0" smtClean="0"/>
              <a:t/>
            </a:r>
            <a:br>
              <a:rPr lang="nb-NO" dirty="0" smtClean="0"/>
            </a:br>
            <a:r>
              <a:rPr lang="nb-NO" dirty="0" smtClean="0"/>
              <a:t>1/Ohm </a:t>
            </a:r>
            <a:r>
              <a:rPr lang="nb-NO" dirty="0" smtClean="0"/>
              <a:t>= 1 Siemens (S). </a:t>
            </a:r>
            <a:endParaRPr lang="nb-NO" dirty="0" smtClean="0"/>
          </a:p>
          <a:p>
            <a:r>
              <a:rPr lang="nb-NO" dirty="0" smtClean="0"/>
              <a:t>Siden </a:t>
            </a:r>
            <a:r>
              <a:rPr lang="nb-NO" dirty="0" smtClean="0"/>
              <a:t>ledningsevnen for vann kan være </a:t>
            </a:r>
            <a:r>
              <a:rPr lang="nb-NO" dirty="0" smtClean="0"/>
              <a:t>svært liten brukes </a:t>
            </a:r>
            <a:r>
              <a:rPr lang="nb-NO" dirty="0" smtClean="0"/>
              <a:t>benevninger som </a:t>
            </a:r>
            <a:r>
              <a:rPr lang="nb-NO" dirty="0" err="1" smtClean="0"/>
              <a:t>mmho</a:t>
            </a:r>
            <a:r>
              <a:rPr lang="nb-NO" dirty="0" smtClean="0"/>
              <a:t> (</a:t>
            </a:r>
            <a:r>
              <a:rPr lang="nb-NO" dirty="0" err="1" smtClean="0"/>
              <a:t>millimho</a:t>
            </a:r>
            <a:r>
              <a:rPr lang="nb-NO" dirty="0" smtClean="0"/>
              <a:t> – 1/1000) </a:t>
            </a:r>
            <a:r>
              <a:rPr lang="nb-NO" dirty="0" smtClean="0"/>
              <a:t/>
            </a:r>
            <a:br>
              <a:rPr lang="nb-NO" dirty="0" smtClean="0"/>
            </a:br>
            <a:r>
              <a:rPr lang="nb-NO" dirty="0" smtClean="0"/>
              <a:t>eller </a:t>
            </a:r>
            <a:r>
              <a:rPr lang="nb-NO" dirty="0" err="1" smtClean="0"/>
              <a:t>μmho</a:t>
            </a:r>
            <a:r>
              <a:rPr lang="nb-NO" dirty="0" smtClean="0"/>
              <a:t> (</a:t>
            </a:r>
            <a:r>
              <a:rPr lang="nb-NO" dirty="0" err="1" smtClean="0"/>
              <a:t>micromho</a:t>
            </a:r>
            <a:r>
              <a:rPr lang="nb-NO" dirty="0" smtClean="0"/>
              <a:t> – 1/1 </a:t>
            </a:r>
            <a:r>
              <a:rPr lang="nb-NO" dirty="0" smtClean="0"/>
              <a:t>000 000 </a:t>
            </a:r>
            <a:r>
              <a:rPr lang="nb-NO" dirty="0" smtClean="0"/>
              <a:t>mho). </a:t>
            </a:r>
            <a:r>
              <a:rPr lang="nb-NO" dirty="0" smtClean="0"/>
              <a:t/>
            </a:r>
            <a:br>
              <a:rPr lang="nb-NO" dirty="0" smtClean="0"/>
            </a:br>
            <a:r>
              <a:rPr lang="nb-NO" dirty="0" smtClean="0"/>
              <a:t>1 </a:t>
            </a:r>
            <a:r>
              <a:rPr lang="nb-NO" dirty="0" err="1" smtClean="0"/>
              <a:t>millimho</a:t>
            </a:r>
            <a:r>
              <a:rPr lang="nb-NO" dirty="0" smtClean="0"/>
              <a:t> = 1 </a:t>
            </a:r>
            <a:r>
              <a:rPr lang="nb-NO" dirty="0" err="1" smtClean="0"/>
              <a:t>mmho</a:t>
            </a:r>
            <a:r>
              <a:rPr lang="nb-NO" dirty="0" smtClean="0"/>
              <a:t> = 1 </a:t>
            </a:r>
            <a:r>
              <a:rPr lang="nb-NO" dirty="0" err="1" smtClean="0"/>
              <a:t>mS</a:t>
            </a:r>
            <a:endParaRPr lang="nb-NO" dirty="0"/>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pPr algn="ctr"/>
            <a:r>
              <a:rPr lang="nb-NO" dirty="0" smtClean="0"/>
              <a:t>Typiske verdier for ledningsevne</a:t>
            </a:r>
            <a:br>
              <a:rPr lang="nb-NO" dirty="0" smtClean="0"/>
            </a:br>
            <a:r>
              <a:rPr lang="nb-NO" sz="2800" dirty="0" smtClean="0"/>
              <a:t>i ulike typer vann</a:t>
            </a:r>
            <a:endParaRPr lang="nb-NO" dirty="0"/>
          </a:p>
        </p:txBody>
      </p:sp>
      <p:pic>
        <p:nvPicPr>
          <p:cNvPr id="26626" name="Picture 2"/>
          <p:cNvPicPr>
            <a:picLocks noChangeAspect="1" noChangeArrowheads="1"/>
          </p:cNvPicPr>
          <p:nvPr/>
        </p:nvPicPr>
        <p:blipFill>
          <a:blip r:embed="rId2"/>
          <a:srcRect/>
          <a:stretch>
            <a:fillRect/>
          </a:stretch>
        </p:blipFill>
        <p:spPr bwMode="auto">
          <a:xfrm>
            <a:off x="677623" y="1841424"/>
            <a:ext cx="7526097" cy="269966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457200" y="33110"/>
            <a:ext cx="8229600" cy="820905"/>
          </a:xfrm>
        </p:spPr>
        <p:txBody>
          <a:bodyPr/>
          <a:lstStyle/>
          <a:p>
            <a:pPr algn="ctr"/>
            <a:r>
              <a:rPr lang="nb-NO" dirty="0" smtClean="0"/>
              <a:t>Måling av ledningsevne</a:t>
            </a:r>
            <a:endParaRPr lang="nb-NO" dirty="0"/>
          </a:p>
        </p:txBody>
      </p:sp>
      <p:pic>
        <p:nvPicPr>
          <p:cNvPr id="27650" name="Picture 2"/>
          <p:cNvPicPr>
            <a:picLocks noChangeAspect="1" noChangeArrowheads="1"/>
          </p:cNvPicPr>
          <p:nvPr/>
        </p:nvPicPr>
        <p:blipFill>
          <a:blip r:embed="rId3"/>
          <a:srcRect/>
          <a:stretch>
            <a:fillRect/>
          </a:stretch>
        </p:blipFill>
        <p:spPr bwMode="auto">
          <a:xfrm>
            <a:off x="1429830" y="744417"/>
            <a:ext cx="5816360" cy="4119921"/>
          </a:xfrm>
          <a:prstGeom prst="rect">
            <a:avLst/>
          </a:prstGeom>
          <a:noFill/>
          <a:ln w="9525">
            <a:noFill/>
            <a:miter lim="800000"/>
            <a:headEnd/>
            <a:tailEnd/>
          </a:ln>
          <a:effectLst/>
        </p:spPr>
      </p:pic>
      <p:pic>
        <p:nvPicPr>
          <p:cNvPr id="27651" name="Picture 3"/>
          <p:cNvPicPr>
            <a:picLocks noChangeAspect="1" noChangeArrowheads="1"/>
          </p:cNvPicPr>
          <p:nvPr/>
        </p:nvPicPr>
        <p:blipFill>
          <a:blip r:embed="rId4"/>
          <a:srcRect/>
          <a:stretch>
            <a:fillRect/>
          </a:stretch>
        </p:blipFill>
        <p:spPr bwMode="auto">
          <a:xfrm>
            <a:off x="1300252" y="5588947"/>
            <a:ext cx="6267450" cy="866775"/>
          </a:xfrm>
          <a:prstGeom prst="rect">
            <a:avLst/>
          </a:prstGeom>
          <a:noFill/>
          <a:ln w="9525">
            <a:noFill/>
            <a:miter lim="800000"/>
            <a:headEnd/>
            <a:tailEnd/>
          </a:ln>
          <a:effectLst/>
        </p:spPr>
      </p:pic>
      <p:sp>
        <p:nvSpPr>
          <p:cNvPr id="6" name="TekstSylinder 5"/>
          <p:cNvSpPr txBox="1"/>
          <p:nvPr/>
        </p:nvSpPr>
        <p:spPr>
          <a:xfrm>
            <a:off x="379554" y="4839408"/>
            <a:ext cx="8652295" cy="830997"/>
          </a:xfrm>
          <a:prstGeom prst="rect">
            <a:avLst/>
          </a:prstGeom>
          <a:noFill/>
        </p:spPr>
        <p:txBody>
          <a:bodyPr wrap="square" rtlCol="0">
            <a:spAutoFit/>
          </a:bodyPr>
          <a:lstStyle/>
          <a:p>
            <a:r>
              <a:rPr lang="nb-NO" sz="2400" dirty="0" smtClean="0"/>
              <a:t>For å normalisere </a:t>
            </a:r>
            <a:r>
              <a:rPr lang="nb-NO" sz="2400" dirty="0" smtClean="0"/>
              <a:t>ulike elektroder </a:t>
            </a:r>
            <a:r>
              <a:rPr lang="nb-NO" sz="2400" dirty="0" smtClean="0"/>
              <a:t>(måleceller) defineres en </a:t>
            </a:r>
            <a:r>
              <a:rPr lang="nb-NO" sz="2400" dirty="0" smtClean="0"/>
              <a:t>karakteristisk konstant</a:t>
            </a:r>
            <a:r>
              <a:rPr lang="nb-NO" sz="2400" dirty="0" smtClean="0"/>
              <a:t>, </a:t>
            </a:r>
            <a:r>
              <a:rPr lang="nb-NO" sz="2400" i="1" dirty="0" smtClean="0"/>
              <a:t>K, for målecellen:</a:t>
            </a:r>
            <a:endParaRPr lang="nb-NO"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7650"/>
                                        </p:tgtEl>
                                        <p:attrNameLst>
                                          <p:attrName>style.visibility</p:attrName>
                                        </p:attrNameLst>
                                      </p:cBhvr>
                                      <p:to>
                                        <p:strVal val="visible"/>
                                      </p:to>
                                    </p:set>
                                    <p:animEffect transition="in" filter="fade">
                                      <p:cBhvr>
                                        <p:cTn id="7" dur="2000"/>
                                        <p:tgtEl>
                                          <p:spTgt spid="276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childTnLst>
                          </p:cTn>
                        </p:par>
                        <p:par>
                          <p:cTn id="13" fill="hold">
                            <p:stCondLst>
                              <p:cond delay="2000"/>
                            </p:stCondLst>
                            <p:childTnLst>
                              <p:par>
                                <p:cTn id="14" presetID="10" presetClass="entr" presetSubtype="0" fill="hold" nodeType="afterEffect">
                                  <p:stCondLst>
                                    <p:cond delay="0"/>
                                  </p:stCondLst>
                                  <p:childTnLst>
                                    <p:set>
                                      <p:cBhvr>
                                        <p:cTn id="15" dur="1" fill="hold">
                                          <p:stCondLst>
                                            <p:cond delay="0"/>
                                          </p:stCondLst>
                                        </p:cTn>
                                        <p:tgtEl>
                                          <p:spTgt spid="27651"/>
                                        </p:tgtEl>
                                        <p:attrNameLst>
                                          <p:attrName>style.visibility</p:attrName>
                                        </p:attrNameLst>
                                      </p:cBhvr>
                                      <p:to>
                                        <p:strVal val="visible"/>
                                      </p:to>
                                    </p:set>
                                    <p:animEffect transition="in" filter="fade">
                                      <p:cBhvr>
                                        <p:cTn id="16" dur="2000"/>
                                        <p:tgtEl>
                                          <p:spTgt spid="276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15789</TotalTime>
  <Words>4400</Words>
  <Application>Microsoft Office PowerPoint</Application>
  <PresentationFormat>Skjermfremvisning (4:3)</PresentationFormat>
  <Paragraphs>589</Paragraphs>
  <Slides>125</Slides>
  <Notes>56</Notes>
  <HiddenSlides>5</HiddenSlides>
  <MMClips>0</MMClips>
  <ScaleCrop>false</ScaleCrop>
  <HeadingPairs>
    <vt:vector size="4" baseType="variant">
      <vt:variant>
        <vt:lpstr>Tema</vt:lpstr>
      </vt:variant>
      <vt:variant>
        <vt:i4>1</vt:i4>
      </vt:variant>
      <vt:variant>
        <vt:lpstr>Lysbildetitler</vt:lpstr>
      </vt:variant>
      <vt:variant>
        <vt:i4>125</vt:i4>
      </vt:variant>
    </vt:vector>
  </HeadingPairs>
  <TitlesOfParts>
    <vt:vector size="126" baseType="lpstr">
      <vt:lpstr>Office-tema</vt:lpstr>
      <vt:lpstr>MauSea  Trykk- og temperaturmåling under vann</vt:lpstr>
      <vt:lpstr>Praktiske opplysninger</vt:lpstr>
      <vt:lpstr>Faglig plan for dagen</vt:lpstr>
      <vt:lpstr>Introduksjon  til bygging av målesonde</vt:lpstr>
      <vt:lpstr>Målsetning</vt:lpstr>
      <vt:lpstr>Hvorfor bygge en målesonde  for måling under vann?</vt:lpstr>
      <vt:lpstr>Om å utfordre elevene</vt:lpstr>
      <vt:lpstr>Gangen i arbeidet side 11</vt:lpstr>
      <vt:lpstr>Systemoversikt</vt:lpstr>
      <vt:lpstr>Oppkobling</vt:lpstr>
      <vt:lpstr>Kretsen monteres i et sulteagurkglass</vt:lpstr>
      <vt:lpstr>Og utsyret har fått navnet:</vt:lpstr>
      <vt:lpstr>Bygging av trykk og temperaursensor</vt:lpstr>
      <vt:lpstr>USB-kabel i vanntett gjennomføring USB-kabel gjennom kabelgjennomføring (side 19 – 22)</vt:lpstr>
      <vt:lpstr>USB-kabel i vanntett gjennomføring USB-kabel gjennom kabelgjennomføring (side 19 – 22)</vt:lpstr>
      <vt:lpstr>Montering av temperatursensor Sensoren er ferdigmontert (side 22)</vt:lpstr>
      <vt:lpstr>Montering av trykksensoren Denne er delvis montert (side 23 – 24)</vt:lpstr>
      <vt:lpstr>Montering av trykksensoren Slangen må monteres(side 23 – 24)</vt:lpstr>
      <vt:lpstr>Montering av batteriklemmen Denne er montert med jumpere (side 24)</vt:lpstr>
      <vt:lpstr>Ulike løsninger for trykkmåling</vt:lpstr>
      <vt:lpstr>Gjør klar sensorene Finn fram sensorene Monter kort slange på trykksensoren</vt:lpstr>
      <vt:lpstr>Bygging av vanntett beholder</vt:lpstr>
      <vt:lpstr>Bruk av sylteagurkglass</vt:lpstr>
      <vt:lpstr>Hva skal gjennom lokket?</vt:lpstr>
      <vt:lpstr>Lokket Alle gjennomføringer av kabler må skje gjennom lokket</vt:lpstr>
      <vt:lpstr>Pakninger</vt:lpstr>
      <vt:lpstr>Pakning av en sykkelslange</vt:lpstr>
      <vt:lpstr>Monter kabelgjennomføringer</vt:lpstr>
      <vt:lpstr>Lysbilde 29</vt:lpstr>
      <vt:lpstr>Montering av feste for line og søkke</vt:lpstr>
      <vt:lpstr>Montering av feste for søkke</vt:lpstr>
      <vt:lpstr>Montering av feste for line og søkke</vt:lpstr>
      <vt:lpstr>Bygg opp beholderen</vt:lpstr>
      <vt:lpstr>Sjekk at utstyret er tett uten elektronikk Side 28 – 30 </vt:lpstr>
      <vt:lpstr>Sjekk at slangetilkoblingen til trykksensorene er tett</vt:lpstr>
      <vt:lpstr>Sjekk om beholderen er tett</vt:lpstr>
      <vt:lpstr>Sjekk om beholderen er tett</vt:lpstr>
      <vt:lpstr>Bygging av elektronikk side 30 – 33</vt:lpstr>
      <vt:lpstr>Blokkdiagrammet</vt:lpstr>
      <vt:lpstr>Arduino Nano</vt:lpstr>
      <vt:lpstr>Koblingsskjemaet</vt:lpstr>
      <vt:lpstr>Oppkobling på koblingsbrett</vt:lpstr>
      <vt:lpstr>Sjekk at oppkoblingen er riktig før du kobler til USB-kontakten</vt:lpstr>
      <vt:lpstr>Bygg opp kretsen og koble til PC</vt:lpstr>
      <vt:lpstr>Oppkobling mot PC og innlasting av programmet</vt:lpstr>
      <vt:lpstr>Installasjon av programvare Vi antar at hver gruppe har en operativ PC med Arduino IDE</vt:lpstr>
      <vt:lpstr>Arduino  programeditor</vt:lpstr>
      <vt:lpstr>Editor</vt:lpstr>
      <vt:lpstr>Sjekk at forbindelsen med Arduino er opprettet ved å installere et lite program</vt:lpstr>
      <vt:lpstr>Last opp test- og kalibreringsprogrammet</vt:lpstr>
      <vt:lpstr>Enkel programmeringsstruktur</vt:lpstr>
      <vt:lpstr>Testprogrammet Flytdiagram</vt:lpstr>
      <vt:lpstr>Programkoden (1) ROV_1_0_TTD1.ino</vt:lpstr>
      <vt:lpstr>Programkoden (2) ROV_1_0_TTD1.ino</vt:lpstr>
      <vt:lpstr>Programkoden (3) ROV_1_0_TTD1.ino</vt:lpstr>
      <vt:lpstr>Programkoden (4) ROV_1_0_TTD1.ino</vt:lpstr>
      <vt:lpstr>Programkoden (5) ROV_1_0_TTD1.ino</vt:lpstr>
      <vt:lpstr>Programkoden (6) ROV_1_0_TTD1.ino</vt:lpstr>
      <vt:lpstr>Oppkobling og avlesning av data</vt:lpstr>
      <vt:lpstr>Koble opp å se på måleresultatet</vt:lpstr>
      <vt:lpstr>Gjennomgang av temperatur og trykksensorer</vt:lpstr>
      <vt:lpstr>Tre typer grensesnitt mot sensorer</vt:lpstr>
      <vt:lpstr>Sensorer satt i system</vt:lpstr>
      <vt:lpstr>Analoge innganger</vt:lpstr>
      <vt:lpstr>Konvertering fra varierende resistans til varierende spenning (Spenningsdeleren)</vt:lpstr>
      <vt:lpstr>Temperatursensor NTC (RH-16)</vt:lpstr>
      <vt:lpstr>Termistorer Temperaturfølsom motstand </vt:lpstr>
      <vt:lpstr>Termistorer (RH16)</vt:lpstr>
      <vt:lpstr>Temperaturmåling med NTC</vt:lpstr>
      <vt:lpstr>Linearitet</vt:lpstr>
      <vt:lpstr>Spenning som funksjon av temperatur</vt:lpstr>
      <vt:lpstr>Modellering av temperatur som funksjon av digital spenningsverdi</vt:lpstr>
      <vt:lpstr>Målekjede temperatur</vt:lpstr>
      <vt:lpstr>Trykksensor  ABPMANN004BGAA5</vt:lpstr>
      <vt:lpstr>Trykkmåling med piezo-resistivt element</vt:lpstr>
      <vt:lpstr>Alternativ trykksensor ABPMANN004BGAA5 0 – 4 Bar (ELFA kr. 88.80)</vt:lpstr>
      <vt:lpstr>Alternativ trykksensor ABPMANN004BGAA5 0 – 4 Bar (ELFA kr. 88.80)</vt:lpstr>
      <vt:lpstr>Omregning fra Spenning til Trykk</vt:lpstr>
      <vt:lpstr>Omregning fra Trykk til Dybde</vt:lpstr>
      <vt:lpstr>Målekjede trykk og dybde</vt:lpstr>
      <vt:lpstr>Kalibrering av temperatur og trykksensorer</vt:lpstr>
      <vt:lpstr>Kalibrering av temperatur side 55 - 58</vt:lpstr>
      <vt:lpstr>Kalibrering av temperatur side 55 – 58 </vt:lpstr>
      <vt:lpstr>Kalibrering av dybdemåler side 62 - 64</vt:lpstr>
      <vt:lpstr>Kalibrering av dybdemåler side 62 - 64</vt:lpstr>
      <vt:lpstr>Utfør kalibrering av temperatur- og trykksensoren</vt:lpstr>
      <vt:lpstr>Måleoppdrag i laboratoriet side 43</vt:lpstr>
      <vt:lpstr>Måle oppdrag i laboratoriet Side 43</vt:lpstr>
      <vt:lpstr>Feltmålinger</vt:lpstr>
      <vt:lpstr>Gjennomfør måleserier</vt:lpstr>
      <vt:lpstr>Måling av saltholdighet En introduksjon side 64 – 85 </vt:lpstr>
      <vt:lpstr>Saltholdighet Typiske verdier i vann</vt:lpstr>
      <vt:lpstr>Innhold av salter og mineraler</vt:lpstr>
      <vt:lpstr>Innhold av salter og mineraler</vt:lpstr>
      <vt:lpstr>Tetthet til vann som funksjon av temperatur og saltholdighet</vt:lpstr>
      <vt:lpstr>Måling av saltholdighet (salinitet)</vt:lpstr>
      <vt:lpstr>Ledningsevne Måleenheter</vt:lpstr>
      <vt:lpstr>Typiske verdier for ledningsevne i ulike typer vann</vt:lpstr>
      <vt:lpstr>Måling av ledningsevne</vt:lpstr>
      <vt:lpstr>Måling av ledningsevne</vt:lpstr>
      <vt:lpstr>Kalkulator for beregning av saltholdighet</vt:lpstr>
      <vt:lpstr>Ledningsevne som funksjon av saltholdighet og temperatur</vt:lpstr>
      <vt:lpstr>Ledningsevne som funksjon av temperatur for en saltholdighet på 17,5 og 35 ppt</vt:lpstr>
      <vt:lpstr>Ledningsevne som funksjon av saltholdighet for temperaturene 15, 20 og 15ºC</vt:lpstr>
      <vt:lpstr>Ledningsevne som funksjon av temperatur</vt:lpstr>
      <vt:lpstr>Ledningsevnen øker med konsentrasjonen av ioner i vannet</vt:lpstr>
      <vt:lpstr>Måling med likespenning gir polarisering</vt:lpstr>
      <vt:lpstr>Et kompromis </vt:lpstr>
      <vt:lpstr>Framstilling av symmetrisk sensor</vt:lpstr>
      <vt:lpstr>Framstilling av usymmetrisk sensor</vt:lpstr>
      <vt:lpstr>Framstilling av usymmetrisk sensor</vt:lpstr>
      <vt:lpstr>Måling med kontinuerlig  likespenning (5V)</vt:lpstr>
      <vt:lpstr>Måling med avbrutt  likespenning (4,5V) (ingen omrøring)</vt:lpstr>
      <vt:lpstr>Måling med skiftende polaritet (vekselspenning)</vt:lpstr>
      <vt:lpstr>Måling med skiftende polaritet (vekselspenning)</vt:lpstr>
      <vt:lpstr>Måling av spenning på sensorelektrode med alternerende polaritet (symmetriske elektroder)</vt:lpstr>
      <vt:lpstr>Langtidsmåling med  symmetrisk og usymmetrisk sensor (uten omrøring)</vt:lpstr>
      <vt:lpstr>Kalibrering av sensor for måling av saltholdighet</vt:lpstr>
      <vt:lpstr>For en gitt temperatur antas  en lineær sammenheng mellom ledningsevne og saltholdighet</vt:lpstr>
      <vt:lpstr>Ledningsevnen er beregnet  på bakgrunn av målte spenninger på elektrodene</vt:lpstr>
      <vt:lpstr>Korrigering for aktuell temperatur</vt:lpstr>
      <vt:lpstr>Måleoppdrag i sjøen side 64 – 85 </vt:lpstr>
      <vt:lpstr>Feltmålinger side 44</vt:lpstr>
      <vt:lpstr>Gjennomfør måleserier</vt:lpstr>
      <vt:lpstr>Oppsummering</vt:lpstr>
    </vt:vector>
  </TitlesOfParts>
  <Company>NTNU</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Kolbjørn Skarpnes</dc:creator>
  <cp:lastModifiedBy>Nikro</cp:lastModifiedBy>
  <cp:revision>163</cp:revision>
  <dcterms:created xsi:type="dcterms:W3CDTF">2013-06-10T16:56:09Z</dcterms:created>
  <dcterms:modified xsi:type="dcterms:W3CDTF">2018-09-05T14:49:17Z</dcterms:modified>
</cp:coreProperties>
</file>