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069FB-54BC-4D64-A4B5-0549759FBB58}" type="datetimeFigureOut">
              <a:rPr lang="nb-NO" smtClean="0"/>
              <a:pPr/>
              <a:t>16.04.2018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BB72E-D748-4F5B-9A76-1BC6D86612B4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D_ma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HOVEDOVERSKRIFT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83568" y="3861048"/>
            <a:ext cx="6400800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Tekst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11560" y="638132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6D10-FA9F-4835-A1A6-8E6A325E66B2}" type="datetime1">
              <a:rPr lang="nb-NO" smtClean="0"/>
              <a:pPr/>
              <a:t>16.04.2018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EE37-60B3-47D3-8FC8-AF1BDCCD0602}" type="datetime1">
              <a:rPr lang="nb-NO" smtClean="0"/>
              <a:pPr/>
              <a:t>16.04.2018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4E83-D9F5-49EA-933D-DE98A6F0CE4F}" type="datetime1">
              <a:rPr lang="nb-NO" smtClean="0"/>
              <a:pPr/>
              <a:t>16.04.2018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BEDE-CF77-4529-8521-6453EDAD45B2}" type="datetime1">
              <a:rPr lang="nb-NO" smtClean="0"/>
              <a:pPr/>
              <a:t>16.04.2018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3FF3-7ACB-4BD8-AC1B-0813DF723434}" type="datetime1">
              <a:rPr lang="nb-NO" smtClean="0"/>
              <a:pPr/>
              <a:t>16.04.2018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739B-EA1C-47DA-8CA3-5FA3AA9F167E}" type="datetime1">
              <a:rPr lang="nb-NO" smtClean="0"/>
              <a:pPr/>
              <a:t>16.04.2018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17CD-E549-479F-AEE0-11328967740B}" type="datetime1">
              <a:rPr lang="nb-NO" smtClean="0"/>
              <a:pPr/>
              <a:t>16.04.2018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671A-0196-44AF-9B91-C602714F3C5F}" type="datetime1">
              <a:rPr lang="nb-NO" smtClean="0"/>
              <a:pPr/>
              <a:t>16.04.2018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1D7A-92E6-4088-A1A7-C0C7B599FD9B}" type="datetime1">
              <a:rPr lang="nb-NO" smtClean="0"/>
              <a:pPr/>
              <a:t>16.04.2018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022D0-E53E-4F65-9F56-E97FE6F65459}" type="datetime1">
              <a:rPr lang="nb-NO" smtClean="0"/>
              <a:pPr/>
              <a:t>16.04.2018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E6F8B-1A41-426B-9691-87AA698623D2}" type="datetime1">
              <a:rPr lang="nb-NO" smtClean="0"/>
              <a:pPr/>
              <a:t>16.04.2018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Klarer du oppgavene, og kan dere forklare løsningene?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nb-NO" dirty="0" smtClean="0"/>
              <a:t>Si det inni deg, og skriv det ned</a:t>
            </a:r>
          </a:p>
          <a:p>
            <a:pPr marL="457200" indent="-457200">
              <a:buAutoNum type="arabicPeriod"/>
            </a:pPr>
            <a:r>
              <a:rPr lang="nb-NO" dirty="0" smtClean="0"/>
              <a:t>Diskuter og sammenlikne med sidemannen</a:t>
            </a:r>
          </a:p>
          <a:p>
            <a:pPr marL="457200" indent="-457200">
              <a:buAutoNum type="arabicPeriod"/>
            </a:pPr>
            <a:r>
              <a:rPr lang="nb-NO" dirty="0" smtClean="0"/>
              <a:t>Del med klassen hvis læreren spør</a:t>
            </a:r>
            <a:endParaRPr lang="nb-NO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innhold 7"/>
          <p:cNvSpPr>
            <a:spLocks noGrp="1"/>
          </p:cNvSpPr>
          <p:nvPr>
            <p:ph idx="1"/>
          </p:nvPr>
        </p:nvSpPr>
        <p:spPr>
          <a:xfrm>
            <a:off x="457200" y="1600201"/>
            <a:ext cx="3034680" cy="2332856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nb-NO" sz="1800" b="1" i="1" dirty="0" smtClean="0"/>
              <a:t>1.</a:t>
            </a:r>
            <a:r>
              <a:rPr lang="nb-NO" sz="1800" i="1" dirty="0" smtClean="0"/>
              <a:t> Skriv </a:t>
            </a:r>
            <a:r>
              <a:rPr lang="nb-NO" sz="1800" i="1" dirty="0"/>
              <a:t>som potenser av 3:</a:t>
            </a:r>
            <a:endParaRPr lang="nb-NO" sz="1800" dirty="0"/>
          </a:p>
          <a:p>
            <a:pPr marL="0" indent="0">
              <a:buNone/>
            </a:pPr>
            <a:r>
              <a:rPr lang="nb-NO" sz="1800" i="1" dirty="0"/>
              <a:t> </a:t>
            </a:r>
            <a:r>
              <a:rPr lang="nb-NO" sz="1800" dirty="0" smtClean="0"/>
              <a:t>9 =</a:t>
            </a:r>
          </a:p>
          <a:p>
            <a:pPr marL="0" indent="0">
              <a:buNone/>
            </a:pPr>
            <a:r>
              <a:rPr lang="nb-NO" sz="1800" dirty="0" smtClean="0"/>
              <a:t> </a:t>
            </a:r>
            <a:endParaRPr lang="nb-NO" sz="1800" dirty="0"/>
          </a:p>
          <a:p>
            <a:pPr marL="0" indent="0">
              <a:buNone/>
            </a:pPr>
            <a:r>
              <a:rPr lang="nb-NO" sz="1800" dirty="0"/>
              <a:t> </a:t>
            </a:r>
            <a:r>
              <a:rPr lang="nb-NO" sz="1800" dirty="0" smtClean="0"/>
              <a:t>81 </a:t>
            </a:r>
            <a:r>
              <a:rPr lang="nb-NO" sz="1800" dirty="0"/>
              <a:t>= </a:t>
            </a:r>
            <a:endParaRPr lang="nb-NO" sz="1800" dirty="0" smtClean="0"/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r>
              <a:rPr lang="nb-NO" sz="1800" dirty="0"/>
              <a:t> </a:t>
            </a:r>
            <a:r>
              <a:rPr lang="nb-NO" sz="1800" dirty="0" smtClean="0"/>
              <a:t>1 </a:t>
            </a:r>
            <a:r>
              <a:rPr lang="nb-NO" sz="1800" dirty="0"/>
              <a:t>= </a:t>
            </a:r>
            <a:endParaRPr lang="nb-NO" sz="1800" dirty="0" smtClean="0"/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r>
              <a:rPr lang="nb-NO" sz="1800" dirty="0"/>
              <a:t> </a:t>
            </a:r>
            <a:r>
              <a:rPr lang="nb-NO" sz="1800" dirty="0" smtClean="0"/>
              <a:t>729 </a:t>
            </a:r>
            <a:r>
              <a:rPr lang="nb-NO" sz="1800" dirty="0"/>
              <a:t>= 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4211960" y="1772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>
            <a:off x="4323151" y="1556792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b-NO" b="1" dirty="0" smtClean="0"/>
              <a:t>2.</a:t>
            </a:r>
            <a:r>
              <a:rPr lang="nb-NO" dirty="0" smtClean="0"/>
              <a:t> Skriv </a:t>
            </a:r>
            <a:r>
              <a:rPr lang="nb-NO" dirty="0"/>
              <a:t>som potenser av 9:</a:t>
            </a:r>
          </a:p>
          <a:p>
            <a:r>
              <a:rPr lang="nb-NO" dirty="0"/>
              <a:t>9 =</a:t>
            </a:r>
          </a:p>
          <a:p>
            <a:r>
              <a:rPr lang="nb-NO" dirty="0"/>
              <a:t> </a:t>
            </a:r>
          </a:p>
          <a:p>
            <a:r>
              <a:rPr lang="nb-NO" dirty="0"/>
              <a:t>81 =</a:t>
            </a:r>
          </a:p>
          <a:p>
            <a:r>
              <a:rPr lang="nb-NO" dirty="0"/>
              <a:t> </a:t>
            </a:r>
          </a:p>
          <a:p>
            <a:r>
              <a:rPr lang="nb-NO" dirty="0"/>
              <a:t>1 =</a:t>
            </a:r>
          </a:p>
          <a:p>
            <a:r>
              <a:rPr lang="nb-NO" dirty="0"/>
              <a:t> </a:t>
            </a:r>
          </a:p>
          <a:p>
            <a:r>
              <a:rPr lang="nb-NO" dirty="0"/>
              <a:t>729 = 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539552" y="4365104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b-NO" b="1" i="1" dirty="0" smtClean="0"/>
              <a:t>3.</a:t>
            </a:r>
            <a:r>
              <a:rPr lang="nb-NO" i="1" dirty="0" smtClean="0"/>
              <a:t> Bruk </a:t>
            </a:r>
            <a:r>
              <a:rPr lang="nb-NO" i="1" dirty="0"/>
              <a:t>potensregler til å beregne produktet av to og to av tallene ovenfor. Skriv svarene som potenser </a:t>
            </a:r>
            <a:endParaRPr lang="nb-NO" dirty="0"/>
          </a:p>
          <a:p>
            <a:pPr marL="342900" lvl="0" indent="-342900">
              <a:buAutoNum type="alphaLcParenR"/>
            </a:pPr>
            <a:r>
              <a:rPr lang="nb-NO" i="1" dirty="0" smtClean="0"/>
              <a:t>med </a:t>
            </a:r>
            <a:r>
              <a:rPr lang="nb-NO" i="1" dirty="0"/>
              <a:t>3 som </a:t>
            </a:r>
            <a:r>
              <a:rPr lang="nb-NO" i="1" dirty="0" smtClean="0"/>
              <a:t>grunntall</a:t>
            </a:r>
          </a:p>
          <a:p>
            <a:pPr lvl="0"/>
            <a:endParaRPr lang="nb-NO" dirty="0"/>
          </a:p>
          <a:p>
            <a:pPr lvl="0"/>
            <a:r>
              <a:rPr lang="nb-NO" i="1" dirty="0" smtClean="0"/>
              <a:t>b) med </a:t>
            </a:r>
            <a:r>
              <a:rPr lang="nb-NO" i="1" dirty="0"/>
              <a:t>9 som grunntall</a:t>
            </a:r>
            <a:endParaRPr lang="nb-NO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1331640" y="1484784"/>
            <a:ext cx="6480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b-NO" b="1" i="1" dirty="0" smtClean="0"/>
              <a:t>4. </a:t>
            </a:r>
            <a:r>
              <a:rPr lang="nb-NO" i="1" dirty="0" smtClean="0"/>
              <a:t>To </a:t>
            </a:r>
            <a:r>
              <a:rPr lang="nb-NO" i="1" dirty="0"/>
              <a:t>tall er skrevet som potenser med samme grunntall. Du vet at eksponenten i det ene tallet er 4 og i det andre tallet er -2. </a:t>
            </a:r>
            <a:endParaRPr lang="nb-NO" dirty="0"/>
          </a:p>
          <a:p>
            <a:r>
              <a:rPr lang="nb-NO" i="1" dirty="0"/>
              <a:t> </a:t>
            </a:r>
            <a:endParaRPr lang="nb-NO" dirty="0"/>
          </a:p>
          <a:p>
            <a:pPr lvl="0"/>
            <a:r>
              <a:rPr lang="nb-NO" i="1" dirty="0" smtClean="0"/>
              <a:t>a) Hva </a:t>
            </a:r>
            <a:r>
              <a:rPr lang="nb-NO" i="1" dirty="0"/>
              <a:t>er eksponenten til produktet av tallene?</a:t>
            </a:r>
            <a:endParaRPr lang="nb-NO" dirty="0"/>
          </a:p>
          <a:p>
            <a:pPr lvl="0"/>
            <a:r>
              <a:rPr lang="nb-NO" i="1" dirty="0" smtClean="0"/>
              <a:t>b) Hva </a:t>
            </a:r>
            <a:r>
              <a:rPr lang="nb-NO" i="1" dirty="0"/>
              <a:t>er produktet av de to tallene skrevet uten potenser hvis</a:t>
            </a:r>
            <a:endParaRPr lang="nb-NO" dirty="0"/>
          </a:p>
          <a:p>
            <a:pPr lvl="0"/>
            <a:r>
              <a:rPr lang="nb-NO" i="1" dirty="0" smtClean="0"/>
              <a:t>1) Grunntallet </a:t>
            </a:r>
            <a:r>
              <a:rPr lang="nb-NO" i="1" dirty="0"/>
              <a:t>er 10?</a:t>
            </a:r>
            <a:endParaRPr lang="nb-NO" dirty="0"/>
          </a:p>
          <a:p>
            <a:pPr lvl="0"/>
            <a:r>
              <a:rPr lang="nb-NO" i="1" dirty="0" smtClean="0"/>
              <a:t>2) Grunntallet </a:t>
            </a:r>
            <a:r>
              <a:rPr lang="nb-NO" i="1" dirty="0"/>
              <a:t>er 2?</a:t>
            </a:r>
            <a:endParaRPr lang="nb-NO" dirty="0"/>
          </a:p>
          <a:p>
            <a:pPr lvl="0"/>
            <a:r>
              <a:rPr lang="nb-NO" i="1" dirty="0" smtClean="0"/>
              <a:t>3) Grunntallet </a:t>
            </a:r>
            <a:r>
              <a:rPr lang="nb-NO" i="1" dirty="0"/>
              <a:t>er 3?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21447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1043608" y="1196752"/>
            <a:ext cx="69127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b-NO" b="1" i="1" dirty="0" smtClean="0"/>
              <a:t>5. </a:t>
            </a:r>
            <a:r>
              <a:rPr lang="nb-NO" i="1" dirty="0" smtClean="0"/>
              <a:t>To </a:t>
            </a:r>
            <a:r>
              <a:rPr lang="nb-NO" i="1" dirty="0"/>
              <a:t>tall er skrevet som potenser med samme grunntall. Du vet at eksponenten i det ene tallet er 4 og i det andre tallet er -2. </a:t>
            </a:r>
            <a:endParaRPr lang="nb-NO" dirty="0"/>
          </a:p>
          <a:p>
            <a:r>
              <a:rPr lang="nb-NO" i="1" dirty="0"/>
              <a:t> </a:t>
            </a:r>
            <a:endParaRPr lang="nb-NO" dirty="0"/>
          </a:p>
          <a:p>
            <a:pPr lvl="0"/>
            <a:r>
              <a:rPr lang="nb-NO" i="1" dirty="0" smtClean="0"/>
              <a:t>a) Hva </a:t>
            </a:r>
            <a:r>
              <a:rPr lang="nb-NO" i="1" dirty="0"/>
              <a:t>er eksponenten til kvotienten mellom det første og det andre tallet?</a:t>
            </a:r>
            <a:endParaRPr lang="nb-NO" dirty="0"/>
          </a:p>
          <a:p>
            <a:pPr lvl="0"/>
            <a:r>
              <a:rPr lang="nb-NO" i="1" dirty="0" smtClean="0"/>
              <a:t>b) Hva </a:t>
            </a:r>
            <a:r>
              <a:rPr lang="nb-NO" i="1" dirty="0"/>
              <a:t>er kvotienten skrevet uten potenser hvis</a:t>
            </a:r>
            <a:endParaRPr lang="nb-NO" dirty="0"/>
          </a:p>
          <a:p>
            <a:pPr lvl="0"/>
            <a:r>
              <a:rPr lang="nb-NO" i="1" dirty="0" smtClean="0"/>
              <a:t>1) Grunntallet </a:t>
            </a:r>
            <a:r>
              <a:rPr lang="nb-NO" i="1" dirty="0"/>
              <a:t>er 10?</a:t>
            </a:r>
            <a:endParaRPr lang="nb-NO" dirty="0"/>
          </a:p>
          <a:p>
            <a:pPr lvl="0"/>
            <a:r>
              <a:rPr lang="nb-NO" i="1" dirty="0" smtClean="0"/>
              <a:t>2) Grunntallet </a:t>
            </a:r>
            <a:r>
              <a:rPr lang="nb-NO" i="1" dirty="0"/>
              <a:t>er 2?</a:t>
            </a:r>
            <a:endParaRPr lang="nb-NO" dirty="0"/>
          </a:p>
          <a:p>
            <a:pPr lvl="0"/>
            <a:r>
              <a:rPr lang="nb-NO" i="1" dirty="0" smtClean="0"/>
              <a:t>3) Grunntallet </a:t>
            </a:r>
            <a:r>
              <a:rPr lang="nb-NO" i="1" dirty="0"/>
              <a:t>er 3?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82543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Sylinder 1"/>
              <p:cNvSpPr txBox="1"/>
              <p:nvPr/>
            </p:nvSpPr>
            <p:spPr>
              <a:xfrm>
                <a:off x="1619672" y="1124744"/>
                <a:ext cx="5688632" cy="949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i="1"/>
                  <a:t>Eksponenten kalles logaritmen til tallet. For å vite hvilket tall det er, må du vite hva som er grunntallet. Vi skriver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nb-NO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nb-NO" i="1"/>
                  <a:t>. </a:t>
                </a:r>
                <a:endParaRPr lang="nb-NO"/>
              </a:p>
            </p:txBody>
          </p:sp>
        </mc:Choice>
        <mc:Fallback xmlns="">
          <p:sp>
            <p:nvSpPr>
              <p:cNvPr id="2" name="TekstSylin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1124744"/>
                <a:ext cx="5688632" cy="949555"/>
              </a:xfrm>
              <a:prstGeom prst="rect">
                <a:avLst/>
              </a:prstGeom>
              <a:blipFill>
                <a:blip r:embed="rId2"/>
                <a:stretch>
                  <a:fillRect l="-965" t="-3871" b="-7742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Sylinder 2"/>
              <p:cNvSpPr txBox="1"/>
              <p:nvPr/>
            </p:nvSpPr>
            <p:spPr>
              <a:xfrm>
                <a:off x="1259632" y="2492896"/>
                <a:ext cx="26642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b="1" i="1" dirty="0"/>
                  <a:t>7</a:t>
                </a:r>
                <a:r>
                  <a:rPr lang="nb-NO" i="1" dirty="0"/>
                  <a:t>. Bestem: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nb-NO" i="1">
                        <a:latin typeface="Cambria Math" panose="02040503050406030204" pitchFamily="18" charset="0"/>
                      </a:rPr>
                      <m:t>(81∙9)=</m:t>
                    </m:r>
                  </m:oMath>
                </a14:m>
                <a:endParaRPr lang="nb-NO" dirty="0"/>
              </a:p>
              <a:p>
                <a:endParaRPr lang="nb-NO" dirty="0"/>
              </a:p>
            </p:txBody>
          </p:sp>
        </mc:Choice>
        <mc:Fallback xmlns="">
          <p:sp>
            <p:nvSpPr>
              <p:cNvPr id="3" name="TekstSylin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492896"/>
                <a:ext cx="2664296" cy="646331"/>
              </a:xfrm>
              <a:prstGeom prst="rect">
                <a:avLst/>
              </a:prstGeom>
              <a:blipFill>
                <a:blip r:embed="rId3"/>
                <a:stretch>
                  <a:fillRect l="-2059" t="-5660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Sylinder 3"/>
              <p:cNvSpPr txBox="1"/>
              <p:nvPr/>
            </p:nvSpPr>
            <p:spPr>
              <a:xfrm>
                <a:off x="4476339" y="2132856"/>
                <a:ext cx="3816424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b="1" i="1" dirty="0" smtClean="0"/>
                  <a:t>8</a:t>
                </a:r>
                <a:r>
                  <a:rPr lang="nb-NO" i="1" dirty="0" smtClean="0"/>
                  <a:t>. Bestem a når:</a:t>
                </a:r>
              </a:p>
              <a:p>
                <a:endParaRPr lang="nb-NO" dirty="0"/>
              </a:p>
              <a:p>
                <a:pPr lvl="0"/>
                <a:r>
                  <a:rPr lang="nb-NO" dirty="0" smtClean="0"/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nb-NO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nb-NO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) </m:t>
                      </m:r>
                      <m:sSub>
                        <m:sSub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  <m:r>
                        <a:rPr lang="nb-NO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b-NO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nb-NO" dirty="0"/>
              </a:p>
              <a:p>
                <a:pPr lvl="0"/>
                <a:r>
                  <a:rPr lang="nb-NO" dirty="0" smtClean="0"/>
                  <a:t>c)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nb-NO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nb-NO" dirty="0"/>
              </a:p>
              <a:p>
                <a:pPr lvl="0"/>
                <a:r>
                  <a:rPr lang="nb-NO" dirty="0" smtClean="0"/>
                  <a:t>d)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  <m:r>
                      <a:rPr lang="nb-NO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nb-NO" dirty="0"/>
              </a:p>
              <a:p>
                <a:pPr lvl="0"/>
                <a:r>
                  <a:rPr lang="nb-NO" dirty="0" smtClean="0"/>
                  <a:t>e)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b-NO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nb-NO" dirty="0"/>
              </a:p>
            </p:txBody>
          </p:sp>
        </mc:Choice>
        <mc:Fallback xmlns="">
          <p:sp>
            <p:nvSpPr>
              <p:cNvPr id="4" name="TekstSylin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339" y="2132856"/>
                <a:ext cx="3816424" cy="2031325"/>
              </a:xfrm>
              <a:prstGeom prst="rect">
                <a:avLst/>
              </a:prstGeom>
              <a:blipFill>
                <a:blip r:embed="rId4"/>
                <a:stretch>
                  <a:fillRect l="-1278" t="-1802" b="-3904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Sylinder 4"/>
              <p:cNvSpPr txBox="1"/>
              <p:nvPr/>
            </p:nvSpPr>
            <p:spPr>
              <a:xfrm>
                <a:off x="1183577" y="4602158"/>
                <a:ext cx="7128792" cy="949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nb-NO" b="1" i="1" dirty="0" smtClean="0"/>
                  <a:t>9</a:t>
                </a:r>
                <a:r>
                  <a:rPr lang="nb-NO" i="1" dirty="0" smtClean="0"/>
                  <a:t>. Skriv/si </a:t>
                </a:r>
                <a:r>
                  <a:rPr lang="nb-NO" i="1" dirty="0"/>
                  <a:t>med egne ord:</a:t>
                </a:r>
                <a:endParaRPr lang="nb-NO" dirty="0"/>
              </a:p>
              <a:p>
                <a:pPr lvl="0"/>
                <a:r>
                  <a:rPr lang="nb-NO" i="1" dirty="0" smtClean="0"/>
                  <a:t>a) Hvordan </a:t>
                </a:r>
                <a:r>
                  <a:rPr lang="nb-NO" i="1" dirty="0"/>
                  <a:t>bestemmer du logaritmen til et tall når g er grunntallet?</a:t>
                </a:r>
                <a:endParaRPr lang="nb-NO" dirty="0"/>
              </a:p>
              <a:p>
                <a:pPr lvl="0"/>
                <a:r>
                  <a:rPr lang="nb-NO" i="1" dirty="0" smtClean="0"/>
                  <a:t>b) Hvis </a:t>
                </a:r>
                <a:r>
                  <a:rPr lang="nb-NO" i="1" dirty="0"/>
                  <a:t>du vet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nb-NO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nb-NO" i="1" dirty="0"/>
                  <a:t>, hvordan kan du bestemme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nb-NO" i="1" dirty="0"/>
                  <a:t>?</a:t>
                </a:r>
                <a:endParaRPr lang="nb-NO" dirty="0"/>
              </a:p>
            </p:txBody>
          </p:sp>
        </mc:Choice>
        <mc:Fallback xmlns="">
          <p:sp>
            <p:nvSpPr>
              <p:cNvPr id="5" name="TekstSylin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3577" y="4602158"/>
                <a:ext cx="7128792" cy="949555"/>
              </a:xfrm>
              <a:prstGeom prst="rect">
                <a:avLst/>
              </a:prstGeom>
              <a:blipFill>
                <a:blip r:embed="rId5"/>
                <a:stretch>
                  <a:fillRect l="-684" t="-3846" b="-705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4705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Logaritmeregler</a:t>
            </a:r>
            <a:endParaRPr lang="nb-NO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nb-NO" dirty="0" smtClean="0"/>
                  <a:t>Tenk over det dere har utforsket og oppdaget til nå. </a:t>
                </a:r>
                <a:r>
                  <a:rPr lang="nb-NO" dirty="0" smtClean="0"/>
                  <a:t>Finn flere eksempler hvis dere trenger. </a:t>
                </a:r>
              </a:p>
              <a:p>
                <a:pPr marL="0" indent="0">
                  <a:buNone/>
                </a:pPr>
                <a:r>
                  <a:rPr lang="nb-NO" dirty="0" smtClean="0"/>
                  <a:t>Sett opp en hypotese for hvordan dere kan finne:</a:t>
                </a:r>
                <a:endParaRPr lang="nb-NO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nb-NO" b="0" dirty="0" smtClean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nb-NO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</m:oMath>
                </a14:m>
                <a:endParaRPr lang="nb-NO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sSup>
                      <m:sSupPr>
                        <m:ctrlPr>
                          <a:rPr lang="nb-NO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p>
                    </m:sSup>
                    <m:r>
                      <a:rPr lang="nb-NO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nb-NO" dirty="0" smtClean="0"/>
              </a:p>
              <a:p>
                <a:pPr marL="0" indent="0">
                  <a:buNone/>
                </a:pPr>
                <a:r>
                  <a:rPr lang="nb-NO" dirty="0" smtClean="0"/>
                  <a:t>Kan dere bevise det</a:t>
                </a:r>
                <a:r>
                  <a:rPr lang="nb-NO" dirty="0" smtClean="0"/>
                  <a:t>? (Basert på velkjente regler for potenser.)</a:t>
                </a:r>
                <a:endParaRPr lang="nb-NO" dirty="0"/>
              </a:p>
              <a:p>
                <a:endParaRPr lang="nb-NO" dirty="0"/>
              </a:p>
            </p:txBody>
          </p:sp>
        </mc:Choice>
        <mc:Fallback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695" r="-74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28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Beviset</a:t>
            </a:r>
            <a:endParaRPr lang="nb-NO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nb-NO" dirty="0" smtClean="0"/>
                  <a:t>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nb-NO" dirty="0" smtClean="0"/>
                  <a:t> </a:t>
                </a:r>
                <a:r>
                  <a:rPr lang="nb-NO" dirty="0" smtClean="0"/>
                  <a:t>og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nb-NO" b="0" dirty="0" smtClean="0"/>
              </a:p>
              <a:p>
                <a:pPr marL="0" indent="0">
                  <a:buNone/>
                </a:pPr>
                <a:r>
                  <a:rPr lang="nb-NO" dirty="0" smtClean="0"/>
                  <a:t>som betyr at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b-NO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nb-NO" dirty="0" smtClean="0"/>
                  <a:t> </a:t>
                </a:r>
                <a:r>
                  <a:rPr lang="nb-NO" dirty="0" smtClean="0"/>
                  <a:t>og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nb-NO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nb-NO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endParaRPr lang="nb-NO" dirty="0" smtClean="0"/>
              </a:p>
              <a:p>
                <a:pPr marL="0" indent="0">
                  <a:buNone/>
                </a:pPr>
                <a:endParaRPr lang="nb-NO" dirty="0" smtClean="0"/>
              </a:p>
              <a:p>
                <a:pPr marL="0" indent="0">
                  <a:buNone/>
                </a:pPr>
                <a:r>
                  <a:rPr lang="nb-NO" dirty="0" smtClean="0"/>
                  <a:t>Da er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endParaRPr lang="nb-NO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nb-NO" dirty="0" smtClean="0"/>
              </a:p>
              <a:p>
                <a:pPr marL="0" indent="0">
                  <a:buNone/>
                </a:pPr>
                <a:r>
                  <a:rPr lang="nb-NO" dirty="0" smtClean="0"/>
                  <a:t>Dette er det samme som at</a:t>
                </a:r>
                <a:r>
                  <a:rPr lang="nb-NO" dirty="0" smtClean="0"/>
                  <a:t> </a:t>
                </a:r>
                <a:endParaRPr lang="nb-NO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b-NO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𝒍𝒐𝒈</m:t>
                        </m:r>
                      </m:e>
                      <m:sub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sub>
                    </m:sSub>
                    <m:d>
                      <m:dPr>
                        <m:ctrlP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nb-NO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𝒍𝒐𝒈</m:t>
                        </m:r>
                      </m:e>
                      <m:sub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sub>
                    </m:sSub>
                    <m:r>
                      <a:rPr lang="nb-NO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nb-NO" b="1" dirty="0" smtClean="0">
                    <a:solidFill>
                      <a:srgbClr val="FF0000"/>
                    </a:solidFill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𝒍𝒐𝒈</m:t>
                        </m:r>
                      </m:e>
                      <m:sub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sub>
                    </m:sSub>
                    <m:r>
                      <a:rPr lang="nb-NO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nb-NO" b="1" dirty="0" smtClean="0"/>
              </a:p>
              <a:p>
                <a:pPr marL="0" indent="0">
                  <a:buNone/>
                </a:pPr>
                <a:endParaRPr lang="nb-NO" b="0" dirty="0" smtClean="0"/>
              </a:p>
              <a:p>
                <a:pPr marL="0" indent="0">
                  <a:buNone/>
                </a:pPr>
                <a:r>
                  <a:rPr lang="nb-NO" dirty="0" smtClean="0"/>
                  <a:t>Vi har også</a:t>
                </a:r>
                <a:endParaRPr lang="nb-NO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b-NO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𝒍𝒐𝒈</m:t>
                        </m:r>
                      </m:e>
                      <m:sub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sub>
                    </m:sSub>
                    <m:sSup>
                      <m:sSupPr>
                        <m:ctrlP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nb-NO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sup>
                    </m:sSup>
                    <m:r>
                      <a:rPr lang="nb-NO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nb-NO" b="1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nb-NO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</a:rPr>
                          <m:t>𝑧</m:t>
                        </m:r>
                      </m:sup>
                    </m:sSup>
                    <m:r>
                      <a:rPr lang="nb-NO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nb-NO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nb-NO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p>
                        </m:sSup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nb-NO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𝒛</m:t>
                    </m:r>
                    <m:r>
                      <a:rPr lang="nb-NO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nb-NO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𝒍𝒐𝒈</m:t>
                        </m:r>
                      </m:e>
                      <m:sub>
                        <m:r>
                          <a:rPr lang="nb-NO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𝒈</m:t>
                        </m:r>
                      </m:sub>
                    </m:sSub>
                    <m:r>
                      <a:rPr lang="nb-NO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</m:oMath>
                </a14:m>
                <a:endParaRPr lang="nb-NO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07" t="-256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736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Endring av grunntall</a:t>
            </a:r>
            <a:endParaRPr lang="nb-NO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nb-NO" dirty="0" smtClean="0"/>
                  <a:t>Undersøk sammenhengen mellom logaritmen til tall med grunntall</a:t>
                </a:r>
                <a:endParaRPr lang="nb-NO" dirty="0" smtClean="0"/>
              </a:p>
              <a:p>
                <a:pPr marL="514350" indent="-514350">
                  <a:buAutoNum type="alphaLcParenR"/>
                </a:pPr>
                <a:r>
                  <a:rPr lang="nb-NO" dirty="0" smtClean="0"/>
                  <a:t>2 </a:t>
                </a:r>
                <a:r>
                  <a:rPr lang="nb-NO" dirty="0" smtClean="0"/>
                  <a:t>og</a:t>
                </a:r>
                <a:r>
                  <a:rPr lang="nb-NO" dirty="0" smtClean="0"/>
                  <a:t> </a:t>
                </a:r>
                <a:r>
                  <a:rPr lang="nb-NO" dirty="0" smtClean="0"/>
                  <a:t>8</a:t>
                </a:r>
              </a:p>
              <a:p>
                <a:pPr marL="514350" indent="-514350">
                  <a:buAutoNum type="alphaLcParenR"/>
                </a:pPr>
                <a:r>
                  <a:rPr lang="nb-NO" dirty="0" smtClean="0"/>
                  <a:t>3 </a:t>
                </a:r>
                <a:r>
                  <a:rPr lang="nb-NO" dirty="0" smtClean="0"/>
                  <a:t>og</a:t>
                </a:r>
                <a:r>
                  <a:rPr lang="nb-NO" dirty="0" smtClean="0"/>
                  <a:t> </a:t>
                </a:r>
                <a:r>
                  <a:rPr lang="nb-NO" dirty="0" smtClean="0"/>
                  <a:t>9 </a:t>
                </a:r>
              </a:p>
              <a:p>
                <a:pPr marL="514350" indent="-514350">
                  <a:buAutoNum type="alphaLcParenR"/>
                </a:pPr>
                <a:r>
                  <a:rPr lang="nb-NO" dirty="0" smtClean="0"/>
                  <a:t>2 </a:t>
                </a:r>
                <a:r>
                  <a:rPr lang="nb-NO" dirty="0" smtClean="0"/>
                  <a:t>og</a:t>
                </a:r>
                <a:r>
                  <a:rPr lang="nb-NO" dirty="0" smtClean="0"/>
                  <a:t> </a:t>
                </a:r>
                <a:r>
                  <a:rPr lang="nb-NO" dirty="0" smtClean="0"/>
                  <a:t>4</a:t>
                </a:r>
              </a:p>
              <a:p>
                <a:pPr marL="514350" indent="-514350">
                  <a:buAutoNum type="alphaLcParenR"/>
                </a:pPr>
                <a:r>
                  <a:rPr lang="nb-NO" dirty="0"/>
                  <a:t>a</a:t>
                </a:r>
                <a:r>
                  <a:rPr lang="nb-NO" dirty="0" smtClean="0"/>
                  <a:t> </a:t>
                </a:r>
                <a:r>
                  <a:rPr lang="nb-NO" dirty="0" smtClean="0"/>
                  <a:t>og</a:t>
                </a:r>
                <a:r>
                  <a:rPr lang="nb-NO" dirty="0" smtClean="0"/>
                  <a:t> </a:t>
                </a:r>
                <a:r>
                  <a:rPr lang="nb-NO" dirty="0" smtClean="0"/>
                  <a:t>b</a:t>
                </a:r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:r>
                  <a:rPr lang="nb-NO" dirty="0" smtClean="0"/>
                  <a:t>Skriv en hypotese om sammenhengen mellom</a:t>
                </a:r>
                <a:r>
                  <a:rPr lang="nb-NO" dirty="0" smtClean="0"/>
                  <a:t> </a:t>
                </a:r>
                <a:endParaRPr lang="nb-NO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b-NO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nb-NO" dirty="0" smtClean="0"/>
                  <a:t>.</a:t>
                </a:r>
              </a:p>
              <a:p>
                <a:pPr marL="0" indent="0">
                  <a:buNone/>
                </a:pPr>
                <a:r>
                  <a:rPr lang="nb-NO" dirty="0" smtClean="0"/>
                  <a:t>Kan dere bevise det</a:t>
                </a:r>
                <a:r>
                  <a:rPr lang="nb-NO" dirty="0" smtClean="0"/>
                  <a:t>?</a:t>
                </a:r>
                <a:endParaRPr lang="nb-NO" dirty="0"/>
              </a:p>
            </p:txBody>
          </p:sp>
        </mc:Choice>
        <mc:Fallback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78" t="-3504" r="-2667" b="-3369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83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Beviset</a:t>
            </a:r>
            <a:endParaRPr lang="nb-NO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nb-NO" dirty="0" smtClean="0"/>
                  <a:t>La</a:t>
                </a:r>
                <a:r>
                  <a:rPr lang="nb-NO" dirty="0" smtClean="0"/>
                  <a:t>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nb-NO" dirty="0" smtClean="0"/>
              </a:p>
              <a:p>
                <a:pPr marL="0" indent="0">
                  <a:buNone/>
                </a:pPr>
                <a:r>
                  <a:rPr lang="nb-NO" dirty="0" smtClean="0"/>
                  <a:t>som er det samme som</a:t>
                </a:r>
                <a:r>
                  <a:rPr lang="nb-NO" dirty="0" smtClean="0"/>
                  <a:t>: </a:t>
                </a:r>
                <a:r>
                  <a:rPr lang="nb-NO" dirty="0" smtClean="0"/>
                  <a:t>		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endParaRPr lang="nb-NO" b="0" dirty="0" smtClean="0"/>
              </a:p>
              <a:p>
                <a:pPr marL="0" indent="0">
                  <a:buNone/>
                </a:pPr>
                <a:endParaRPr lang="nb-NO" dirty="0" smtClean="0"/>
              </a:p>
              <a:p>
                <a:pPr marL="0" indent="0">
                  <a:buNone/>
                </a:pPr>
                <a:r>
                  <a:rPr lang="nb-NO" dirty="0" smtClean="0"/>
                  <a:t>Da har vi</a:t>
                </a:r>
                <a:r>
                  <a:rPr lang="nb-NO" dirty="0" smtClean="0"/>
                  <a:t>:</a:t>
                </a:r>
                <a:endParaRPr lang="nb-NO" dirty="0" smtClean="0"/>
              </a:p>
              <a:p>
                <a:pPr marL="0" indent="0">
                  <a:buNone/>
                </a:pP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sSup>
                      <m:sSup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endParaRPr lang="nb-NO" dirty="0" smtClean="0"/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:r>
                  <a:rPr lang="nb-NO" dirty="0" smtClean="0"/>
                  <a:t>Dette kan også skrive slik</a:t>
                </a:r>
                <a:r>
                  <a:rPr lang="nb-NO" dirty="0" smtClean="0"/>
                  <a:t>: </a:t>
                </a:r>
                <a:r>
                  <a:rPr lang="nb-NO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𝒍𝒐𝒈</m:t>
                        </m:r>
                      </m:e>
                      <m:sub>
                        <m:r>
                          <a:rPr lang="nb-NO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  <m:r>
                      <a:rPr lang="nb-NO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nb-NO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nb-NO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b-NO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𝒍𝒐𝒈</m:t>
                            </m:r>
                          </m:e>
                          <m:sub>
                            <m:r>
                              <a:rPr lang="nb-NO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  <m:r>
                          <a:rPr lang="nb-NO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sSub>
                          <m:sSubPr>
                            <m:ctrlPr>
                              <a:rPr lang="nb-NO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b-NO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𝒍𝒐𝒈</m:t>
                            </m:r>
                          </m:e>
                          <m:sub>
                            <m:r>
                              <a:rPr lang="nb-NO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  <m:r>
                          <a:rPr lang="nb-NO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nb-NO" b="1" dirty="0"/>
              </a:p>
            </p:txBody>
          </p:sp>
        </mc:Choice>
        <mc:Fallback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936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Skjermfremvisning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Office-tema</vt:lpstr>
      <vt:lpstr>Klarer du oppgavene, og kan dere forklare løsningene?</vt:lpstr>
      <vt:lpstr>PowerPoint-presentasjon</vt:lpstr>
      <vt:lpstr>PowerPoint-presentasjon</vt:lpstr>
      <vt:lpstr>PowerPoint-presentasjon</vt:lpstr>
      <vt:lpstr>PowerPoint-presentasjon</vt:lpstr>
      <vt:lpstr>Logaritmeregler</vt:lpstr>
      <vt:lpstr>Beviset</vt:lpstr>
      <vt:lpstr>Endring av grunntall</vt:lpstr>
      <vt:lpstr>Beviset</vt:lpstr>
    </vt:vector>
  </TitlesOfParts>
  <Company>Institutt for matematiske fag, 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oppsett</dc:creator>
  <cp:lastModifiedBy>Ingvill Merete Stedøy</cp:lastModifiedBy>
  <cp:revision>12</cp:revision>
  <dcterms:created xsi:type="dcterms:W3CDTF">2012-01-10T15:02:54Z</dcterms:created>
  <dcterms:modified xsi:type="dcterms:W3CDTF">2018-04-16T08:42:36Z</dcterms:modified>
</cp:coreProperties>
</file>