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2" r:id="rId2"/>
    <p:sldId id="304" r:id="rId3"/>
    <p:sldId id="305" r:id="rId4"/>
    <p:sldId id="306" r:id="rId5"/>
    <p:sldId id="309" r:id="rId6"/>
    <p:sldId id="274" r:id="rId7"/>
    <p:sldId id="275" r:id="rId8"/>
    <p:sldId id="276" r:id="rId9"/>
    <p:sldId id="277" r:id="rId10"/>
    <p:sldId id="307" r:id="rId11"/>
    <p:sldId id="308" r:id="rId12"/>
    <p:sldId id="310" r:id="rId13"/>
    <p:sldId id="317" r:id="rId14"/>
    <p:sldId id="313" r:id="rId15"/>
    <p:sldId id="314" r:id="rId16"/>
    <p:sldId id="315" r:id="rId17"/>
    <p:sldId id="298" r:id="rId18"/>
    <p:sldId id="300" r:id="rId19"/>
    <p:sldId id="312" r:id="rId20"/>
    <p:sldId id="302" r:id="rId21"/>
    <p:sldId id="303" r:id="rId22"/>
    <p:sldId id="316" r:id="rId23"/>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5" autoAdjust="0"/>
    <p:restoredTop sz="94660"/>
  </p:normalViewPr>
  <p:slideViewPr>
    <p:cSldViewPr snapToGrid="0">
      <p:cViewPr varScale="1">
        <p:scale>
          <a:sx n="80" d="100"/>
          <a:sy n="80" d="100"/>
        </p:scale>
        <p:origin x="133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5ADEC7-09AE-4979-8099-1CE3FF02739E}" type="datetimeFigureOut">
              <a:rPr lang="nb-NO" smtClean="0"/>
              <a:pPr/>
              <a:t>08.05.2018</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01ECB-B831-4865-B33C-8E6CFA4A6DCE}"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a:t>
            </a:r>
            <a:r>
              <a:rPr lang="nb-NO" baseline="0" dirty="0" smtClean="0"/>
              <a:t> begynte egentlig i 2002 da min yngste datter kom hjem fra ungdomsskolen og </a:t>
            </a:r>
            <a:r>
              <a:rPr lang="nb-NO" baseline="0" dirty="0" err="1" smtClean="0"/>
              <a:t>forskrettet</a:t>
            </a:r>
            <a:r>
              <a:rPr lang="nb-NO" baseline="0" dirty="0" smtClean="0"/>
              <a:t> fortalte at læreren hadde fortalt at hvert minutt ble det </a:t>
            </a:r>
            <a:r>
              <a:rPr lang="nb-NO" baseline="0" dirty="0" err="1" smtClean="0"/>
              <a:t>brendt</a:t>
            </a:r>
            <a:r>
              <a:rPr lang="nb-NO" baseline="0" dirty="0" smtClean="0"/>
              <a:t> ned regnskog tilsvarende arealet til 30 fotballbaner. Dette forskrekket oss og vi fikk følelsen av </a:t>
            </a:r>
            <a:endParaRPr lang="nb-NO" dirty="0"/>
          </a:p>
        </p:txBody>
      </p:sp>
      <p:sp>
        <p:nvSpPr>
          <p:cNvPr id="4" name="Plassholder for lysbildenummer 3"/>
          <p:cNvSpPr>
            <a:spLocks noGrp="1"/>
          </p:cNvSpPr>
          <p:nvPr>
            <p:ph type="sldNum" sz="quarter" idx="10"/>
          </p:nvPr>
        </p:nvSpPr>
        <p:spPr/>
        <p:txBody>
          <a:bodyPr/>
          <a:lstStyle/>
          <a:p>
            <a:fld id="{B6501ECB-B831-4865-B33C-8E6CFA4A6DCE}" type="slidenum">
              <a:rPr lang="nb-NO" smtClean="0"/>
              <a:pPr/>
              <a:t>6</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dirty="0" smtClean="0"/>
              <a:t>Eric </a:t>
            </a:r>
            <a:r>
              <a:rPr lang="nb-NO" dirty="0" err="1" smtClean="0"/>
              <a:t>Mazur</a:t>
            </a:r>
            <a:r>
              <a:rPr lang="nb-NO" dirty="0" smtClean="0"/>
              <a:t> er fysiker og underviser grunnkurs i fysikk ved Harvard </a:t>
            </a:r>
            <a:r>
              <a:rPr lang="nb-NO" dirty="0" err="1" smtClean="0"/>
              <a:t>university</a:t>
            </a:r>
            <a:r>
              <a:rPr lang="nb-NO" dirty="0" smtClean="0"/>
              <a:t> nær Boston. På 80-tallet fikk han  ry</a:t>
            </a:r>
            <a:r>
              <a:rPr lang="nb-NO" baseline="0" dirty="0" smtClean="0"/>
              <a:t> for å være en god formilder og studentene gjorde det bra til eksamen og var i stand til å løse kompliserte regne oppgaver. Alt så derfor ut til å være i sin skjønneste orden. Helt til han på begynnelsen av 90-tallet kom over noen artikler som syntes å vise at studenter som hadde gjennomført grunnkurset i fysikk fortsatt hadde en rekke grove hverdagsforestillinger om fysikk, selv etter at de hadde avlagt eksamen i faget. Et typisk eksempel var forståelse av Newtons tredje lov, som sier at kraft er lik motkraft.</a:t>
            </a:r>
          </a:p>
          <a:p>
            <a:endParaRPr lang="nb-NO" baseline="0" dirty="0" smtClean="0"/>
          </a:p>
          <a:p>
            <a:r>
              <a:rPr lang="nb-NO" baseline="0" dirty="0" smtClean="0"/>
              <a:t>Han bestemte seg derfor å prøve disse testene på sine egne studenter, tester han anså for å være temmelig elementære. Et første varsku fikk han da en av studentene spurte </a:t>
            </a:r>
            <a:r>
              <a:rPr lang="nb-NO" i="1" baseline="0" dirty="0" smtClean="0"/>
              <a:t>hvordan de skulle svare på disse spørsmålene, slik Eric hadde lært dem at det var eller slik han følte at det var</a:t>
            </a:r>
            <a:r>
              <a:rPr lang="nb-NO" baseline="0" dirty="0" smtClean="0"/>
              <a:t>. Og resultatene var skremmende.  Det viste seg at elever som gjorde det bra på konvensjonelle regne oppgaver </a:t>
            </a:r>
            <a:r>
              <a:rPr lang="nb-NO" baseline="0" dirty="0" err="1" smtClean="0"/>
              <a:t>hade</a:t>
            </a:r>
            <a:r>
              <a:rPr lang="nb-NO" baseline="0" dirty="0" smtClean="0"/>
              <a:t> liten </a:t>
            </a:r>
            <a:r>
              <a:rPr lang="nb-NO" baseline="0" dirty="0" err="1" smtClean="0"/>
              <a:t>konseptuell</a:t>
            </a:r>
            <a:r>
              <a:rPr lang="nb-NO" baseline="0" dirty="0" smtClean="0"/>
              <a:t> forståelse for den bakenforliggende fysikken.</a:t>
            </a:r>
          </a:p>
          <a:p>
            <a:endParaRPr lang="nb-NO" baseline="0" dirty="0" smtClean="0"/>
          </a:p>
          <a:p>
            <a:r>
              <a:rPr lang="nb-NO" baseline="0" dirty="0" smtClean="0"/>
              <a:t>I løpet av de neste årene la han om undervisningen totalt. Han begynte å legge mye større vekt på den konseptuelle forståelsen:</a:t>
            </a:r>
            <a:br>
              <a:rPr lang="nb-NO" baseline="0" dirty="0" smtClean="0"/>
            </a:br>
            <a:r>
              <a:rPr lang="nb-NO" baseline="0" dirty="0" smtClean="0"/>
              <a:t>1. Han ba studentene lese fagstoffet på forhånd for undervisningstimene (</a:t>
            </a:r>
            <a:r>
              <a:rPr lang="nb-NO" baseline="0" dirty="0" err="1" smtClean="0"/>
              <a:t>Flipped</a:t>
            </a:r>
            <a:r>
              <a:rPr lang="nb-NO" baseline="0" dirty="0" smtClean="0"/>
              <a:t> </a:t>
            </a:r>
            <a:r>
              <a:rPr lang="nb-NO" baseline="0" dirty="0" err="1" smtClean="0"/>
              <a:t>Classrom</a:t>
            </a:r>
            <a:r>
              <a:rPr lang="nb-NO" baseline="0" dirty="0" smtClean="0"/>
              <a:t>)</a:t>
            </a:r>
            <a:br>
              <a:rPr lang="nb-NO" baseline="0" dirty="0" smtClean="0"/>
            </a:br>
            <a:r>
              <a:rPr lang="nb-NO" baseline="0" dirty="0" smtClean="0"/>
              <a:t>2. Han laget spørsmål knyttet til konseptuelle problemstillinger som han viste på tavla (overhead)</a:t>
            </a:r>
            <a:br>
              <a:rPr lang="nb-NO" baseline="0" dirty="0" smtClean="0"/>
            </a:br>
            <a:r>
              <a:rPr lang="nb-NO" baseline="0" dirty="0" smtClean="0"/>
              <a:t>3. Han begynte å bruke ”</a:t>
            </a:r>
            <a:r>
              <a:rPr lang="nb-NO" baseline="0" dirty="0" err="1" smtClean="0"/>
              <a:t>klikkere</a:t>
            </a:r>
            <a:r>
              <a:rPr lang="nb-NO" baseline="0" dirty="0" smtClean="0"/>
              <a:t>” hvor studentene ”stemte” over hvilke svar som var riktig</a:t>
            </a:r>
            <a:br>
              <a:rPr lang="nb-NO" baseline="0" dirty="0" smtClean="0"/>
            </a:br>
            <a:r>
              <a:rPr lang="nb-NO" baseline="0" dirty="0" smtClean="0"/>
              <a:t>4. Han satte dem sammen i grupper hvor de fikk anledning til å diskutere spørsmålene før …</a:t>
            </a:r>
            <a:br>
              <a:rPr lang="nb-NO" baseline="0" dirty="0" smtClean="0"/>
            </a:br>
            <a:r>
              <a:rPr lang="nb-NO" baseline="0" dirty="0" smtClean="0"/>
              <a:t>5. … de foretok en ny avstemning.</a:t>
            </a:r>
            <a:br>
              <a:rPr lang="nb-NO" baseline="0" dirty="0" smtClean="0"/>
            </a:br>
            <a:r>
              <a:rPr lang="nb-NO" baseline="0" dirty="0" smtClean="0"/>
              <a:t>6. Om det fortsatt var store avvik fra konvensjonell vitenskapelig forståelse gikk han gjennom det på tavla</a:t>
            </a:r>
            <a:endParaRPr lang="nb-NO" dirty="0"/>
          </a:p>
        </p:txBody>
      </p:sp>
      <p:sp>
        <p:nvSpPr>
          <p:cNvPr id="4" name="Plassholder for lysbildenummer 3"/>
          <p:cNvSpPr>
            <a:spLocks noGrp="1"/>
          </p:cNvSpPr>
          <p:nvPr>
            <p:ph type="sldNum" sz="quarter" idx="10"/>
          </p:nvPr>
        </p:nvSpPr>
        <p:spPr/>
        <p:txBody>
          <a:bodyPr/>
          <a:lstStyle/>
          <a:p>
            <a:fld id="{81BE885D-171C-4FB9-9700-F4BBA52D3ECF}" type="slidenum">
              <a:rPr lang="nb-NO" smtClean="0"/>
              <a:pPr/>
              <a:t>10</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 er viktig å lære problemløsning.</a:t>
            </a:r>
          </a:p>
          <a:p>
            <a:r>
              <a:rPr lang="nb-NO" dirty="0" smtClean="0"/>
              <a:t>Et virkelig problem er en utfordring hvor vi vet svaret, vi vet hvor vi skal hen, men ikke hvordan vi kommer oss dit. Slik er de alle fleste problemene, et kjent resultat, men med en </a:t>
            </a:r>
            <a:r>
              <a:rPr lang="nb-NO" dirty="0" err="1" smtClean="0"/>
              <a:t>ukjen</a:t>
            </a:r>
            <a:r>
              <a:rPr lang="nb-NO" dirty="0" smtClean="0"/>
              <a:t> vei til det </a:t>
            </a:r>
            <a:r>
              <a:rPr lang="nb-NO" dirty="0" err="1" smtClean="0"/>
              <a:t>ønsked</a:t>
            </a:r>
            <a:r>
              <a:rPr lang="nb-NO" dirty="0" smtClean="0"/>
              <a:t> resultatet.</a:t>
            </a:r>
          </a:p>
          <a:p>
            <a:endParaRPr lang="nb-NO" dirty="0" smtClean="0"/>
          </a:p>
          <a:p>
            <a:r>
              <a:rPr lang="nb-NO" dirty="0" smtClean="0"/>
              <a:t>Det fleste problemer i lærebøker</a:t>
            </a:r>
            <a:r>
              <a:rPr lang="nb-NO" baseline="0" dirty="0" smtClean="0"/>
              <a:t> er av en helt annen type. Her er oppgaven som oftest, fra et kjent utgangspunkt, med en kjent framgangsmåte å finne et ukjent resultat, altså temmelig forskjellig fra ”virkelige problemer”. </a:t>
            </a:r>
          </a:p>
          <a:p>
            <a:endParaRPr lang="nb-NO" baseline="0" dirty="0" smtClean="0"/>
          </a:p>
          <a:p>
            <a:r>
              <a:rPr lang="nb-NO" baseline="0" dirty="0" smtClean="0"/>
              <a:t>Siden framgangsmåten burde være kjent så er det naturlig å let etter en eller flere formeler som inneholder det aktuelle kjente og ukjente parametere for så å regne ut den ukjente.</a:t>
            </a:r>
            <a:endParaRPr lang="nb-NO" dirty="0"/>
          </a:p>
        </p:txBody>
      </p:sp>
      <p:sp>
        <p:nvSpPr>
          <p:cNvPr id="4" name="Plassholder for lysbildenummer 3"/>
          <p:cNvSpPr>
            <a:spLocks noGrp="1"/>
          </p:cNvSpPr>
          <p:nvPr>
            <p:ph type="sldNum" sz="quarter" idx="10"/>
          </p:nvPr>
        </p:nvSpPr>
        <p:spPr/>
        <p:txBody>
          <a:bodyPr/>
          <a:lstStyle/>
          <a:p>
            <a:fld id="{81BE885D-171C-4FB9-9700-F4BBA52D3ECF}" type="slidenum">
              <a:rPr lang="nb-NO" smtClean="0"/>
              <a:pPr/>
              <a:t>11</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dirty="0" smtClean="0"/>
              <a:t>Klikk for å redigere tittelstil</a:t>
            </a:r>
            <a:endParaRPr lang="nb-NO" dirty="0"/>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4" name="Plassholder for lysbildenummer 5"/>
          <p:cNvSpPr txBox="1">
            <a:spLocks/>
          </p:cNvSpPr>
          <p:nvPr userDrawn="1"/>
        </p:nvSpPr>
        <p:spPr>
          <a:xfrm>
            <a:off x="115119" y="6537870"/>
            <a:ext cx="342081" cy="252102"/>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solidFill>
                  <a:schemeClr val="bg1"/>
                </a:solidFill>
                <a:latin typeface="Arial"/>
                <a:cs typeface="Arial"/>
              </a:rPr>
              <a:pPr algn="ctr"/>
              <a:t>‹#›</a:t>
            </a:fld>
            <a:endParaRPr lang="nb-NO" b="1" i="0" dirty="0">
              <a:solidFill>
                <a:schemeClr val="bg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Plassholder for lysbildenummer 5"/>
          <p:cNvSpPr>
            <a:spLocks noGrp="1"/>
          </p:cNvSpPr>
          <p:nvPr>
            <p:ph type="sldNum" sz="quarter" idx="12"/>
          </p:nvPr>
        </p:nvSpPr>
        <p:spPr>
          <a:xfrm>
            <a:off x="8241294" y="6421247"/>
            <a:ext cx="426966" cy="365125"/>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4" name="Bilde 3"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8336"/>
            <a:ext cx="9144000" cy="359664"/>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ericmazur.com/videos.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o.wikipedia.org/wiki/Fil:Human.svg" TargetMode="External"/><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o.wikipedia.org/wiki/Fil:Human.svg" TargetMode="External"/><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no/url?sa=i&amp;rct=j&amp;q=&amp;esrc=s&amp;source=images&amp;cd=&amp;cad=rja&amp;uact=8&amp;ved=2ahUKEwi-r6GOltXaAhWH1SwKHZkbDzEQjRx6BAgAEAU&amp;url=http://www.converter.cz/fyzici/fermi.htm&amp;psig=AOvVaw2G4cs2nTiOzVavEwHLqb9S&amp;ust=152473691092727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17126" y="816541"/>
            <a:ext cx="7772400" cy="901094"/>
          </a:xfrm>
        </p:spPr>
        <p:txBody>
          <a:bodyPr>
            <a:normAutofit fontScale="90000"/>
          </a:bodyPr>
          <a:lstStyle/>
          <a:p>
            <a:r>
              <a:rPr lang="nb-NO" dirty="0" smtClean="0"/>
              <a:t>Påstands-</a:t>
            </a:r>
            <a:br>
              <a:rPr lang="nb-NO" dirty="0" smtClean="0"/>
            </a:br>
            <a:r>
              <a:rPr lang="nb-NO" dirty="0" smtClean="0"/>
              <a:t>oppgaver</a:t>
            </a:r>
            <a:endParaRPr lang="nb-NO" dirty="0"/>
          </a:p>
        </p:txBody>
      </p:sp>
      <p:sp>
        <p:nvSpPr>
          <p:cNvPr id="3" name="Undertittel 2"/>
          <p:cNvSpPr>
            <a:spLocks noGrp="1"/>
          </p:cNvSpPr>
          <p:nvPr>
            <p:ph type="subTitle" idx="1"/>
          </p:nvPr>
        </p:nvSpPr>
        <p:spPr>
          <a:xfrm>
            <a:off x="517126" y="2621279"/>
            <a:ext cx="4177704" cy="3247258"/>
          </a:xfrm>
        </p:spPr>
        <p:txBody>
          <a:bodyPr>
            <a:normAutofit/>
          </a:bodyPr>
          <a:lstStyle/>
          <a:p>
            <a:r>
              <a:rPr lang="nb-NO" dirty="0" smtClean="0"/>
              <a:t>Nils Kr. Rossing</a:t>
            </a:r>
          </a:p>
          <a:p>
            <a:endParaRPr lang="nb-NO" sz="2400" dirty="0" smtClean="0"/>
          </a:p>
          <a:p>
            <a:r>
              <a:rPr lang="nb-NO" dirty="0" smtClean="0"/>
              <a:t>Bruk av matematikk og naturfaglig kunnskap for å bekrefte eller avkrefte påstander</a:t>
            </a:r>
          </a:p>
          <a:p>
            <a:endParaRPr lang="nb-NO" sz="2400" dirty="0"/>
          </a:p>
        </p:txBody>
      </p:sp>
      <p:pic>
        <p:nvPicPr>
          <p:cNvPr id="4" name="Bilde 3" descr="tekst_b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867" y="269447"/>
            <a:ext cx="234696" cy="3084576"/>
          </a:xfrm>
          <a:prstGeom prst="rect">
            <a:avLst/>
          </a:prstGeom>
        </p:spPr>
      </p:pic>
      <p:pic>
        <p:nvPicPr>
          <p:cNvPr id="5" name="Picture 2"/>
          <p:cNvPicPr>
            <a:picLocks noChangeAspect="1" noChangeArrowheads="1"/>
          </p:cNvPicPr>
          <p:nvPr/>
        </p:nvPicPr>
        <p:blipFill>
          <a:blip r:embed="rId3"/>
          <a:srcRect/>
          <a:stretch>
            <a:fillRect/>
          </a:stretch>
        </p:blipFill>
        <p:spPr bwMode="auto">
          <a:xfrm>
            <a:off x="4370435" y="453571"/>
            <a:ext cx="4172357" cy="5941786"/>
          </a:xfrm>
          <a:prstGeom prst="rect">
            <a:avLst/>
          </a:prstGeom>
          <a:noFill/>
          <a:ln w="9525">
            <a:noFill/>
            <a:miter lim="800000"/>
            <a:headEnd/>
            <a:tailEnd/>
          </a:ln>
          <a:effectLst/>
        </p:spPr>
      </p:pic>
    </p:spTree>
    <p:extLst>
      <p:ext uri="{BB962C8B-B14F-4D97-AF65-F5344CB8AC3E}">
        <p14:creationId xmlns:p14="http://schemas.microsoft.com/office/powerpoint/2010/main" val="324310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ric Mazur"/>
          <p:cNvPicPr>
            <a:picLocks noChangeAspect="1" noChangeArrowheads="1"/>
          </p:cNvPicPr>
          <p:nvPr/>
        </p:nvPicPr>
        <p:blipFill>
          <a:blip r:embed="rId3"/>
          <a:srcRect/>
          <a:stretch>
            <a:fillRect/>
          </a:stretch>
        </p:blipFill>
        <p:spPr bwMode="auto">
          <a:xfrm>
            <a:off x="906221" y="1695450"/>
            <a:ext cx="2825750" cy="2825750"/>
          </a:xfrm>
          <a:prstGeom prst="rect">
            <a:avLst/>
          </a:prstGeom>
          <a:noFill/>
        </p:spPr>
      </p:pic>
      <p:sp>
        <p:nvSpPr>
          <p:cNvPr id="5" name="TekstSylinder 4"/>
          <p:cNvSpPr txBox="1"/>
          <p:nvPr/>
        </p:nvSpPr>
        <p:spPr>
          <a:xfrm>
            <a:off x="1053301" y="4719419"/>
            <a:ext cx="2458173" cy="646331"/>
          </a:xfrm>
          <a:prstGeom prst="rect">
            <a:avLst/>
          </a:prstGeom>
          <a:noFill/>
        </p:spPr>
        <p:txBody>
          <a:bodyPr wrap="none" rtlCol="0">
            <a:spAutoFit/>
          </a:bodyPr>
          <a:lstStyle/>
          <a:p>
            <a:pPr algn="ctr"/>
            <a:r>
              <a:rPr lang="nb-NO" dirty="0" smtClean="0"/>
              <a:t>Prof. Eric </a:t>
            </a:r>
            <a:r>
              <a:rPr lang="nb-NO" dirty="0" err="1" smtClean="0"/>
              <a:t>Mazur</a:t>
            </a:r>
            <a:r>
              <a:rPr lang="nb-NO" dirty="0" smtClean="0"/>
              <a:t/>
            </a:r>
            <a:br>
              <a:rPr lang="nb-NO" dirty="0" smtClean="0"/>
            </a:br>
            <a:r>
              <a:rPr lang="nb-NO" dirty="0" smtClean="0"/>
              <a:t>Dept. </a:t>
            </a:r>
            <a:r>
              <a:rPr lang="nb-NO" dirty="0" err="1" smtClean="0"/>
              <a:t>Physics</a:t>
            </a:r>
            <a:r>
              <a:rPr lang="nb-NO" dirty="0" smtClean="0"/>
              <a:t> at Harvard</a:t>
            </a:r>
            <a:endParaRPr lang="nb-NO" dirty="0"/>
          </a:p>
        </p:txBody>
      </p:sp>
      <p:sp>
        <p:nvSpPr>
          <p:cNvPr id="2" name="Tittel 1"/>
          <p:cNvSpPr>
            <a:spLocks noGrp="1"/>
          </p:cNvSpPr>
          <p:nvPr>
            <p:ph type="title"/>
          </p:nvPr>
        </p:nvSpPr>
        <p:spPr>
          <a:xfrm>
            <a:off x="457200" y="182107"/>
            <a:ext cx="8229600" cy="1358222"/>
          </a:xfrm>
        </p:spPr>
        <p:txBody>
          <a:bodyPr>
            <a:normAutofit fontScale="90000"/>
          </a:bodyPr>
          <a:lstStyle/>
          <a:p>
            <a:pPr algn="ctr"/>
            <a:r>
              <a:rPr lang="nb-NO" dirty="0" err="1" smtClean="0"/>
              <a:t>Konseptuell</a:t>
            </a:r>
            <a:r>
              <a:rPr lang="nb-NO" dirty="0" smtClean="0"/>
              <a:t> forståelse </a:t>
            </a:r>
            <a:br>
              <a:rPr lang="nb-NO" dirty="0" smtClean="0"/>
            </a:br>
            <a:r>
              <a:rPr lang="nb-NO" dirty="0" smtClean="0"/>
              <a:t>og realitetsorientering</a:t>
            </a:r>
            <a:br>
              <a:rPr lang="nb-NO" dirty="0" smtClean="0"/>
            </a:br>
            <a:r>
              <a:rPr lang="nb-NO" sz="3100" b="0" dirty="0" smtClean="0"/>
              <a:t>Eric </a:t>
            </a:r>
            <a:r>
              <a:rPr lang="nb-NO" sz="3100" b="0" dirty="0" err="1" smtClean="0"/>
              <a:t>Mazur</a:t>
            </a:r>
            <a:endParaRPr lang="nb-NO" b="0" dirty="0"/>
          </a:p>
        </p:txBody>
      </p:sp>
      <p:sp>
        <p:nvSpPr>
          <p:cNvPr id="3" name="Plassholder for innhold 2"/>
          <p:cNvSpPr>
            <a:spLocks noGrp="1"/>
          </p:cNvSpPr>
          <p:nvPr>
            <p:ph idx="1"/>
          </p:nvPr>
        </p:nvSpPr>
        <p:spPr>
          <a:xfrm>
            <a:off x="3999367" y="4735286"/>
            <a:ext cx="5070718" cy="1390877"/>
          </a:xfrm>
        </p:spPr>
        <p:txBody>
          <a:bodyPr>
            <a:normAutofit fontScale="85000" lnSpcReduction="20000"/>
          </a:bodyPr>
          <a:lstStyle/>
          <a:p>
            <a:pPr marL="0" indent="0">
              <a:lnSpc>
                <a:spcPct val="120000"/>
              </a:lnSpc>
              <a:buNone/>
            </a:pPr>
            <a:r>
              <a:rPr lang="nb-NO" dirty="0" smtClean="0"/>
              <a:t>Han oppdaget at elever som gjorde det bra på konvensjonelle regneoppgaver hadde fortsatt svært liten </a:t>
            </a:r>
            <a:r>
              <a:rPr lang="nb-NO" dirty="0" err="1" smtClean="0"/>
              <a:t>konseptuell</a:t>
            </a:r>
            <a:r>
              <a:rPr lang="nb-NO" dirty="0" smtClean="0"/>
              <a:t> forståelse for fysikk </a:t>
            </a:r>
            <a:endParaRPr lang="nb-NO" dirty="0"/>
          </a:p>
        </p:txBody>
      </p:sp>
      <p:pic>
        <p:nvPicPr>
          <p:cNvPr id="21507" name="Picture 3"/>
          <p:cNvPicPr>
            <a:picLocks noChangeAspect="1" noChangeArrowheads="1"/>
          </p:cNvPicPr>
          <p:nvPr/>
        </p:nvPicPr>
        <p:blipFill>
          <a:blip r:embed="rId4"/>
          <a:srcRect/>
          <a:stretch>
            <a:fillRect/>
          </a:stretch>
        </p:blipFill>
        <p:spPr bwMode="auto">
          <a:xfrm>
            <a:off x="3745366" y="1695450"/>
            <a:ext cx="5109758" cy="2903764"/>
          </a:xfrm>
          <a:prstGeom prst="rect">
            <a:avLst/>
          </a:prstGeom>
          <a:noFill/>
          <a:ln w="9525">
            <a:noFill/>
            <a:miter lim="800000"/>
            <a:headEnd/>
            <a:tailEnd/>
          </a:ln>
          <a:effectLst/>
        </p:spPr>
      </p:pic>
      <p:sp>
        <p:nvSpPr>
          <p:cNvPr id="8" name="TekstSylinder 7"/>
          <p:cNvSpPr txBox="1"/>
          <p:nvPr/>
        </p:nvSpPr>
        <p:spPr>
          <a:xfrm>
            <a:off x="3511474" y="6178034"/>
            <a:ext cx="2184637" cy="369332"/>
          </a:xfrm>
          <a:prstGeom prst="rect">
            <a:avLst/>
          </a:prstGeom>
          <a:noFill/>
        </p:spPr>
        <p:txBody>
          <a:bodyPr wrap="none" rtlCol="0">
            <a:spAutoFit/>
          </a:bodyPr>
          <a:lstStyle/>
          <a:p>
            <a:r>
              <a:rPr lang="nb-NO" dirty="0" smtClean="0"/>
              <a:t>http://ericmazur.com</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fade">
                                      <p:cBhvr>
                                        <p:cTn id="10" dur="2000"/>
                                        <p:tgtEl>
                                          <p:spTgt spid="215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41720" y="61278"/>
            <a:ext cx="8229600" cy="1143000"/>
          </a:xfrm>
        </p:spPr>
        <p:txBody>
          <a:bodyPr/>
          <a:lstStyle/>
          <a:p>
            <a:pPr algn="ctr"/>
            <a:r>
              <a:rPr lang="nb-NO" dirty="0" smtClean="0"/>
              <a:t>Problemløsning</a:t>
            </a:r>
            <a:endParaRPr lang="nb-NO" dirty="0"/>
          </a:p>
        </p:txBody>
      </p:sp>
      <p:sp>
        <p:nvSpPr>
          <p:cNvPr id="3" name="Plassholder for innhold 2"/>
          <p:cNvSpPr>
            <a:spLocks noGrp="1"/>
          </p:cNvSpPr>
          <p:nvPr>
            <p:ph idx="1"/>
          </p:nvPr>
        </p:nvSpPr>
        <p:spPr>
          <a:xfrm>
            <a:off x="1025385" y="1464129"/>
            <a:ext cx="8229600" cy="4235314"/>
          </a:xfrm>
        </p:spPr>
        <p:txBody>
          <a:bodyPr>
            <a:normAutofit/>
          </a:bodyPr>
          <a:lstStyle/>
          <a:p>
            <a:pPr>
              <a:buNone/>
            </a:pPr>
            <a:r>
              <a:rPr lang="nb-NO" sz="2800" dirty="0" smtClean="0"/>
              <a:t>Problemløsning i dagliglivet</a:t>
            </a:r>
          </a:p>
          <a:p>
            <a:pPr>
              <a:buNone/>
            </a:pPr>
            <a:endParaRPr lang="nb-NO" sz="2800" dirty="0" smtClean="0"/>
          </a:p>
          <a:p>
            <a:pPr>
              <a:buNone/>
            </a:pPr>
            <a:endParaRPr lang="nb-NO" sz="2800" dirty="0" smtClean="0"/>
          </a:p>
          <a:p>
            <a:pPr>
              <a:buNone/>
            </a:pPr>
            <a:endParaRPr lang="nb-NO" sz="2800" dirty="0" smtClean="0"/>
          </a:p>
          <a:p>
            <a:pPr>
              <a:buNone/>
            </a:pPr>
            <a:r>
              <a:rPr lang="nb-NO" sz="2800" dirty="0" smtClean="0"/>
              <a:t>Problemløsning i læreboka</a:t>
            </a:r>
            <a:endParaRPr lang="nb-NO" sz="2800" dirty="0"/>
          </a:p>
        </p:txBody>
      </p:sp>
      <p:sp>
        <p:nvSpPr>
          <p:cNvPr id="4" name="Rektangel 3"/>
          <p:cNvSpPr/>
          <p:nvPr/>
        </p:nvSpPr>
        <p:spPr>
          <a:xfrm>
            <a:off x="1162800" y="2026920"/>
            <a:ext cx="2011680" cy="1036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Kjent utgangspunkt</a:t>
            </a:r>
            <a:br>
              <a:rPr lang="nb-NO" dirty="0" smtClean="0"/>
            </a:br>
            <a:r>
              <a:rPr lang="nb-NO" dirty="0" smtClean="0"/>
              <a:t>Faktaopplysninger</a:t>
            </a:r>
            <a:endParaRPr lang="nb-NO" dirty="0"/>
          </a:p>
        </p:txBody>
      </p:sp>
      <p:sp>
        <p:nvSpPr>
          <p:cNvPr id="5" name="Pil høyre 4"/>
          <p:cNvSpPr/>
          <p:nvPr/>
        </p:nvSpPr>
        <p:spPr>
          <a:xfrm>
            <a:off x="3174480" y="2193470"/>
            <a:ext cx="784860" cy="71628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b-NO"/>
          </a:p>
        </p:txBody>
      </p:sp>
      <p:sp>
        <p:nvSpPr>
          <p:cNvPr id="6" name="Rektangel 5"/>
          <p:cNvSpPr/>
          <p:nvPr/>
        </p:nvSpPr>
        <p:spPr>
          <a:xfrm>
            <a:off x="6763500" y="2026920"/>
            <a:ext cx="2011680" cy="1036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Kjent resultat</a:t>
            </a:r>
            <a:br>
              <a:rPr lang="nb-NO" dirty="0" smtClean="0"/>
            </a:br>
            <a:r>
              <a:rPr lang="nb-NO" dirty="0" smtClean="0"/>
              <a:t>Påstand som skal etterprøves</a:t>
            </a:r>
            <a:endParaRPr lang="nb-NO" dirty="0"/>
          </a:p>
        </p:txBody>
      </p:sp>
      <p:sp>
        <p:nvSpPr>
          <p:cNvPr id="7" name="Pil høyre 6"/>
          <p:cNvSpPr/>
          <p:nvPr/>
        </p:nvSpPr>
        <p:spPr>
          <a:xfrm>
            <a:off x="5978640" y="2188027"/>
            <a:ext cx="784860" cy="71628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b-NO"/>
          </a:p>
        </p:txBody>
      </p:sp>
      <p:sp>
        <p:nvSpPr>
          <p:cNvPr id="8" name="Rektangel 7"/>
          <p:cNvSpPr/>
          <p:nvPr/>
        </p:nvSpPr>
        <p:spPr>
          <a:xfrm>
            <a:off x="3959340" y="2026920"/>
            <a:ext cx="2011680" cy="10363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dirty="0" smtClean="0"/>
              <a:t>Ukjent løsning</a:t>
            </a:r>
            <a:endParaRPr lang="nb-NO" dirty="0"/>
          </a:p>
        </p:txBody>
      </p:sp>
      <p:sp>
        <p:nvSpPr>
          <p:cNvPr id="9" name="Rektangel 8"/>
          <p:cNvSpPr/>
          <p:nvPr/>
        </p:nvSpPr>
        <p:spPr>
          <a:xfrm>
            <a:off x="1162800" y="4113706"/>
            <a:ext cx="2011680" cy="1036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Kjent utgangspunkt</a:t>
            </a:r>
            <a:endParaRPr lang="nb-NO" dirty="0"/>
          </a:p>
        </p:txBody>
      </p:sp>
      <p:sp>
        <p:nvSpPr>
          <p:cNvPr id="10" name="Pil høyre 9"/>
          <p:cNvSpPr/>
          <p:nvPr/>
        </p:nvSpPr>
        <p:spPr>
          <a:xfrm>
            <a:off x="3174480" y="4269370"/>
            <a:ext cx="784860" cy="7162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ktangel 10"/>
          <p:cNvSpPr/>
          <p:nvPr/>
        </p:nvSpPr>
        <p:spPr>
          <a:xfrm>
            <a:off x="6763500" y="4113706"/>
            <a:ext cx="2011680" cy="10363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dirty="0" smtClean="0"/>
              <a:t>Ukjent resultat</a:t>
            </a:r>
            <a:endParaRPr lang="nb-NO" dirty="0"/>
          </a:p>
        </p:txBody>
      </p:sp>
      <p:sp>
        <p:nvSpPr>
          <p:cNvPr id="12" name="Pil høyre 11"/>
          <p:cNvSpPr/>
          <p:nvPr/>
        </p:nvSpPr>
        <p:spPr>
          <a:xfrm>
            <a:off x="5978640" y="4274813"/>
            <a:ext cx="784860" cy="71628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b-NO"/>
          </a:p>
        </p:txBody>
      </p:sp>
      <p:sp>
        <p:nvSpPr>
          <p:cNvPr id="13" name="Rektangel 12"/>
          <p:cNvSpPr/>
          <p:nvPr/>
        </p:nvSpPr>
        <p:spPr>
          <a:xfrm>
            <a:off x="3959340" y="4113706"/>
            <a:ext cx="2011680" cy="1036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Bruke kjent</a:t>
            </a:r>
            <a:br>
              <a:rPr lang="nb-NO" dirty="0" smtClean="0"/>
            </a:br>
            <a:r>
              <a:rPr lang="nb-NO" dirty="0" smtClean="0"/>
              <a:t>løsningsmetode</a:t>
            </a:r>
            <a:endParaRPr lang="nb-NO" dirty="0"/>
          </a:p>
        </p:txBody>
      </p:sp>
      <p:sp>
        <p:nvSpPr>
          <p:cNvPr id="14" name="TekstSylinder 13"/>
          <p:cNvSpPr txBox="1"/>
          <p:nvPr/>
        </p:nvSpPr>
        <p:spPr>
          <a:xfrm>
            <a:off x="1726387" y="5901580"/>
            <a:ext cx="6154826" cy="369332"/>
          </a:xfrm>
          <a:prstGeom prst="rect">
            <a:avLst/>
          </a:prstGeom>
          <a:noFill/>
        </p:spPr>
        <p:txBody>
          <a:bodyPr wrap="none" rtlCol="0">
            <a:spAutoFit/>
          </a:bodyPr>
          <a:lstStyle/>
          <a:p>
            <a:r>
              <a:rPr lang="nb-NO" dirty="0" smtClean="0">
                <a:hlinkClick r:id="rId3"/>
              </a:rPr>
              <a:t>http://ericmazur.com/videos.php</a:t>
            </a:r>
            <a:r>
              <a:rPr lang="nb-NO" dirty="0" smtClean="0"/>
              <a:t> - ”The </a:t>
            </a:r>
            <a:r>
              <a:rPr lang="nb-NO" dirty="0" err="1" smtClean="0"/>
              <a:t>silent</a:t>
            </a:r>
            <a:r>
              <a:rPr lang="nb-NO" dirty="0" smtClean="0"/>
              <a:t> killer </a:t>
            </a:r>
            <a:r>
              <a:rPr lang="nb-NO" dirty="0" err="1" smtClean="0"/>
              <a:t>of</a:t>
            </a:r>
            <a:r>
              <a:rPr lang="nb-NO" dirty="0" smtClean="0"/>
              <a:t> </a:t>
            </a:r>
            <a:r>
              <a:rPr lang="nb-NO" dirty="0" err="1" smtClean="0"/>
              <a:t>learning</a:t>
            </a:r>
            <a:r>
              <a:rPr lang="nb-NO" dirty="0" smtClean="0"/>
              <a:t>”</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0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000"/>
                                        <p:tgtEl>
                                          <p:spTgt spid="12"/>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La oss komme i gang med et praktisk eksempel</a:t>
            </a:r>
            <a:endParaRPr lang="nb-NO" sz="3200" dirty="0"/>
          </a:p>
        </p:txBody>
      </p:sp>
      <p:sp>
        <p:nvSpPr>
          <p:cNvPr id="3" name="Plassholder for innhold 2"/>
          <p:cNvSpPr>
            <a:spLocks noGrp="1"/>
          </p:cNvSpPr>
          <p:nvPr>
            <p:ph idx="1"/>
          </p:nvPr>
        </p:nvSpPr>
        <p:spPr>
          <a:xfrm>
            <a:off x="457200" y="1600200"/>
            <a:ext cx="4065814" cy="4525963"/>
          </a:xfrm>
        </p:spPr>
        <p:txBody>
          <a:bodyPr/>
          <a:lstStyle/>
          <a:p>
            <a:pPr>
              <a:buNone/>
            </a:pPr>
            <a:r>
              <a:rPr lang="nb-NO" dirty="0" smtClean="0"/>
              <a:t>Det påstås:</a:t>
            </a:r>
          </a:p>
          <a:p>
            <a:pPr marL="358775" indent="0">
              <a:buNone/>
            </a:pPr>
            <a:r>
              <a:rPr lang="nb-NO" i="1" dirty="0" smtClean="0"/>
              <a:t>... at dersom man pakker inn hele Eiffeltårnet i en pappeske så vil lufta inne i boksen veie nesten like mye som selve tårnet.</a:t>
            </a:r>
          </a:p>
          <a:p>
            <a:pPr marL="358775" indent="0">
              <a:buNone/>
            </a:pPr>
            <a:r>
              <a:rPr lang="nb-NO" i="1" dirty="0" smtClean="0"/>
              <a:t>Kan det virkelig stemme? Luft veier da nesten ingenting.</a:t>
            </a:r>
            <a:endParaRPr lang="nb-NO" i="1" dirty="0"/>
          </a:p>
        </p:txBody>
      </p:sp>
      <p:pic>
        <p:nvPicPr>
          <p:cNvPr id="44034" name="Picture 2"/>
          <p:cNvPicPr>
            <a:picLocks noChangeAspect="1" noChangeArrowheads="1"/>
          </p:cNvPicPr>
          <p:nvPr/>
        </p:nvPicPr>
        <p:blipFill>
          <a:blip r:embed="rId2"/>
          <a:srcRect/>
          <a:stretch>
            <a:fillRect/>
          </a:stretch>
        </p:blipFill>
        <p:spPr bwMode="auto">
          <a:xfrm>
            <a:off x="5502729" y="1344384"/>
            <a:ext cx="3162300" cy="48413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 om plast og fisk i havet</a:t>
            </a:r>
            <a:endParaRPr lang="nb-NO" dirty="0"/>
          </a:p>
        </p:txBody>
      </p:sp>
      <p:sp>
        <p:nvSpPr>
          <p:cNvPr id="4" name="Plassholder for innhold 2"/>
          <p:cNvSpPr>
            <a:spLocks noGrp="1"/>
          </p:cNvSpPr>
          <p:nvPr>
            <p:ph idx="1"/>
          </p:nvPr>
        </p:nvSpPr>
        <p:spPr>
          <a:xfrm>
            <a:off x="375557" y="1518557"/>
            <a:ext cx="3429000" cy="3739243"/>
          </a:xfrm>
        </p:spPr>
        <p:txBody>
          <a:bodyPr/>
          <a:lstStyle/>
          <a:p>
            <a:pPr>
              <a:buNone/>
            </a:pPr>
            <a:r>
              <a:rPr lang="nb-NO" dirty="0" smtClean="0"/>
              <a:t>Det påstås:</a:t>
            </a:r>
          </a:p>
          <a:p>
            <a:pPr marL="358775" indent="0">
              <a:buNone/>
            </a:pPr>
            <a:r>
              <a:rPr lang="nb-NO" i="1" dirty="0" smtClean="0"/>
              <a:t>... at fortsetter vi å kaste plast i havet slik vi gjør i dag så vil det i 2050 være mer plast i havet enn fisk.</a:t>
            </a:r>
          </a:p>
          <a:p>
            <a:pPr marL="358775" indent="0">
              <a:buNone/>
            </a:pPr>
            <a:endParaRPr lang="nb-NO" i="1" dirty="0" smtClean="0"/>
          </a:p>
          <a:p>
            <a:pPr marL="358775" indent="0">
              <a:buNone/>
            </a:pPr>
            <a:r>
              <a:rPr lang="nb-NO" i="1" dirty="0" smtClean="0"/>
              <a:t>Kan det være mulig?</a:t>
            </a:r>
            <a:endParaRPr lang="nb-NO" i="1" dirty="0"/>
          </a:p>
        </p:txBody>
      </p:sp>
      <p:pic>
        <p:nvPicPr>
          <p:cNvPr id="1026" name="Picture 2" descr="Bilderesultat for plast havet"/>
          <p:cNvPicPr>
            <a:picLocks noChangeAspect="1" noChangeArrowheads="1"/>
          </p:cNvPicPr>
          <p:nvPr/>
        </p:nvPicPr>
        <p:blipFill>
          <a:blip r:embed="rId2"/>
          <a:srcRect l="8186" r="18788"/>
          <a:stretch>
            <a:fillRect/>
          </a:stretch>
        </p:blipFill>
        <p:spPr bwMode="auto">
          <a:xfrm>
            <a:off x="4071258" y="1289503"/>
            <a:ext cx="4729843" cy="31432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80081"/>
            <a:ext cx="8229600" cy="1143000"/>
          </a:xfrm>
        </p:spPr>
        <p:txBody>
          <a:bodyPr/>
          <a:lstStyle/>
          <a:p>
            <a:pPr algn="ctr"/>
            <a:r>
              <a:rPr lang="nb-NO" dirty="0" smtClean="0"/>
              <a:t>… om utstråling av energi pr. kg</a:t>
            </a:r>
            <a:br>
              <a:rPr lang="nb-NO" dirty="0" smtClean="0"/>
            </a:br>
            <a:r>
              <a:rPr lang="nb-NO" sz="2000" dirty="0" smtClean="0"/>
              <a:t>fra mennesker og fra sola</a:t>
            </a:r>
            <a:endParaRPr lang="nb-NO" dirty="0"/>
          </a:p>
        </p:txBody>
      </p:sp>
      <p:sp>
        <p:nvSpPr>
          <p:cNvPr id="3" name="Plassholder for innhold 2"/>
          <p:cNvSpPr>
            <a:spLocks noGrp="1"/>
          </p:cNvSpPr>
          <p:nvPr>
            <p:ph idx="1"/>
          </p:nvPr>
        </p:nvSpPr>
        <p:spPr>
          <a:xfrm>
            <a:off x="190493" y="1730833"/>
            <a:ext cx="3412678" cy="3194954"/>
          </a:xfrm>
        </p:spPr>
        <p:txBody>
          <a:bodyPr/>
          <a:lstStyle/>
          <a:p>
            <a:r>
              <a:rPr lang="nb-NO" i="1" dirty="0" smtClean="0"/>
              <a:t>Det påstås at energiutstrålingen pr. kg fra et menneske er større enn utstrålingen pr. kg fra Sola.</a:t>
            </a:r>
          </a:p>
          <a:p>
            <a:r>
              <a:rPr lang="nb-NO" i="1" dirty="0" smtClean="0"/>
              <a:t>Det kan da umulig være riktig.</a:t>
            </a:r>
            <a:endParaRPr lang="nb-NO" i="1" dirty="0"/>
          </a:p>
        </p:txBody>
      </p:sp>
      <p:pic>
        <p:nvPicPr>
          <p:cNvPr id="37890" name="Picture 2"/>
          <p:cNvPicPr>
            <a:picLocks noChangeAspect="1" noChangeArrowheads="1"/>
          </p:cNvPicPr>
          <p:nvPr/>
        </p:nvPicPr>
        <p:blipFill>
          <a:blip r:embed="rId2"/>
          <a:srcRect/>
          <a:stretch>
            <a:fillRect/>
          </a:stretch>
        </p:blipFill>
        <p:spPr bwMode="auto">
          <a:xfrm>
            <a:off x="5735864" y="1713597"/>
            <a:ext cx="3184979" cy="3184979"/>
          </a:xfrm>
          <a:prstGeom prst="rect">
            <a:avLst/>
          </a:prstGeom>
          <a:noFill/>
          <a:ln w="9525">
            <a:noFill/>
            <a:miter lim="800000"/>
            <a:headEnd/>
            <a:tailEnd/>
          </a:ln>
          <a:effectLst/>
        </p:spPr>
      </p:pic>
      <p:sp>
        <p:nvSpPr>
          <p:cNvPr id="37892" name="AutoShape 4" descr="Bilderesultat for menneske"/>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b-NO"/>
          </a:p>
        </p:txBody>
      </p:sp>
      <p:pic>
        <p:nvPicPr>
          <p:cNvPr id="37894" name="Picture 6" descr="NASA-illustrasjonsbilde">
            <a:hlinkClick r:id="rId3" tooltip="NASA-illustrasjonsbilde"/>
          </p:cNvPr>
          <p:cNvPicPr>
            <a:picLocks noChangeAspect="1" noChangeArrowheads="1"/>
          </p:cNvPicPr>
          <p:nvPr/>
        </p:nvPicPr>
        <p:blipFill>
          <a:blip r:embed="rId4"/>
          <a:srcRect/>
          <a:stretch>
            <a:fillRect/>
          </a:stretch>
        </p:blipFill>
        <p:spPr bwMode="auto">
          <a:xfrm>
            <a:off x="3450787" y="1812475"/>
            <a:ext cx="2464865" cy="3075214"/>
          </a:xfrm>
          <a:prstGeom prst="rect">
            <a:avLst/>
          </a:prstGeom>
          <a:noFill/>
        </p:spPr>
      </p:pic>
      <p:sp>
        <p:nvSpPr>
          <p:cNvPr id="10" name="TekstSylinder 9"/>
          <p:cNvSpPr txBox="1"/>
          <p:nvPr/>
        </p:nvSpPr>
        <p:spPr>
          <a:xfrm>
            <a:off x="593271" y="5236029"/>
            <a:ext cx="5783443" cy="830997"/>
          </a:xfrm>
          <a:prstGeom prst="rect">
            <a:avLst/>
          </a:prstGeom>
          <a:noFill/>
        </p:spPr>
        <p:txBody>
          <a:bodyPr wrap="none" rtlCol="0">
            <a:spAutoFit/>
          </a:bodyPr>
          <a:lstStyle/>
          <a:p>
            <a:r>
              <a:rPr lang="nb-NO" sz="2400" dirty="0" smtClean="0"/>
              <a:t>Er dette en hypotese som kan etterprøves </a:t>
            </a:r>
            <a:br>
              <a:rPr lang="nb-NO" sz="2400" dirty="0" smtClean="0"/>
            </a:br>
            <a:r>
              <a:rPr lang="nb-NO" sz="2400" dirty="0" smtClean="0"/>
              <a:t>med eksperimenter som elevene kan utføre?</a:t>
            </a:r>
            <a:endParaRPr lang="nb-NO"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fade">
                                      <p:cBhvr>
                                        <p:cTn id="7" dur="2000"/>
                                        <p:tgtEl>
                                          <p:spTgt spid="3789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7890"/>
                                        </p:tgtEl>
                                        <p:attrNameLst>
                                          <p:attrName>style.visibility</p:attrName>
                                        </p:attrNameLst>
                                      </p:cBhvr>
                                      <p:to>
                                        <p:strVal val="visible"/>
                                      </p:to>
                                    </p:set>
                                    <p:animEffect transition="in" filter="fade">
                                      <p:cBhvr>
                                        <p:cTn id="11" dur="2000"/>
                                        <p:tgtEl>
                                          <p:spTgt spid="3789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55814" y="1600200"/>
            <a:ext cx="8430986" cy="4525963"/>
          </a:xfrm>
        </p:spPr>
        <p:txBody>
          <a:bodyPr/>
          <a:lstStyle/>
          <a:p>
            <a:r>
              <a:rPr lang="nb-NO" dirty="0" smtClean="0"/>
              <a:t>Massen til sola: 1,9891·10</a:t>
            </a:r>
            <a:r>
              <a:rPr lang="en-GB" baseline="30000" dirty="0" smtClean="0"/>
              <a:t>30</a:t>
            </a:r>
            <a:r>
              <a:rPr lang="nb-NO" dirty="0" smtClean="0"/>
              <a:t> kg</a:t>
            </a:r>
          </a:p>
          <a:p>
            <a:r>
              <a:rPr lang="nb-NO" dirty="0" smtClean="0"/>
              <a:t>Avstanden fra </a:t>
            </a:r>
            <a:r>
              <a:rPr lang="nb-NO" dirty="0" err="1" smtClean="0"/>
              <a:t>solsenter</a:t>
            </a:r>
            <a:r>
              <a:rPr lang="nb-NO" dirty="0" smtClean="0"/>
              <a:t> til jorda er: 150,3·10</a:t>
            </a:r>
            <a:r>
              <a:rPr lang="en-GB" baseline="30000" dirty="0" smtClean="0"/>
              <a:t>6</a:t>
            </a:r>
            <a:r>
              <a:rPr lang="nb-NO" dirty="0" smtClean="0"/>
              <a:t> km</a:t>
            </a:r>
          </a:p>
          <a:p>
            <a:r>
              <a:rPr lang="nb-NO" dirty="0" smtClean="0"/>
              <a:t>Innstrålt effekt ved jorda er: 1370 W/m</a:t>
            </a:r>
            <a:r>
              <a:rPr lang="en-GB" baseline="30000" dirty="0" smtClean="0"/>
              <a:t>2 </a:t>
            </a:r>
            <a:r>
              <a:rPr lang="en-GB" dirty="0" smtClean="0"/>
              <a:t>(</a:t>
            </a:r>
            <a:r>
              <a:rPr lang="en-GB" i="1" dirty="0" err="1" smtClean="0"/>
              <a:t>Solarkonstanten</a:t>
            </a:r>
            <a:r>
              <a:rPr lang="en-GB" i="1" dirty="0" smtClean="0"/>
              <a:t>)</a:t>
            </a:r>
          </a:p>
          <a:p>
            <a:r>
              <a:rPr lang="en-GB" dirty="0" err="1" smtClean="0"/>
              <a:t>Arealet</a:t>
            </a:r>
            <a:r>
              <a:rPr lang="en-GB" dirty="0" smtClean="0"/>
              <a:t> </a:t>
            </a:r>
            <a:r>
              <a:rPr lang="en-GB" dirty="0" err="1" smtClean="0"/>
              <a:t>av</a:t>
            </a:r>
            <a:r>
              <a:rPr lang="en-GB" dirty="0" smtClean="0"/>
              <a:t> en </a:t>
            </a:r>
            <a:r>
              <a:rPr lang="en-GB" dirty="0" err="1" smtClean="0"/>
              <a:t>kuleflate</a:t>
            </a:r>
            <a:r>
              <a:rPr lang="en-GB" dirty="0" smtClean="0"/>
              <a:t> </a:t>
            </a:r>
            <a:r>
              <a:rPr lang="en-GB" dirty="0" err="1" smtClean="0"/>
              <a:t>er</a:t>
            </a:r>
            <a:r>
              <a:rPr lang="en-GB" dirty="0" smtClean="0"/>
              <a:t>:</a:t>
            </a:r>
            <a:r>
              <a:rPr lang="nb-NO" dirty="0" smtClean="0"/>
              <a:t> 4 × </a:t>
            </a:r>
            <a:r>
              <a:rPr lang="el-GR" dirty="0" smtClean="0"/>
              <a:t>π × </a:t>
            </a:r>
            <a:r>
              <a:rPr lang="nb-NO" dirty="0" smtClean="0"/>
              <a:t>R</a:t>
            </a:r>
            <a:r>
              <a:rPr lang="en-GB" baseline="30000" dirty="0" smtClean="0"/>
              <a:t>2</a:t>
            </a:r>
          </a:p>
          <a:p>
            <a:r>
              <a:rPr lang="nb-NO" dirty="0" smtClean="0"/>
              <a:t>Arealet av </a:t>
            </a:r>
            <a:r>
              <a:rPr lang="nb-NO" dirty="0" err="1" smtClean="0"/>
              <a:t>kuleskallet</a:t>
            </a:r>
            <a:r>
              <a:rPr lang="nb-NO" dirty="0" smtClean="0"/>
              <a:t> med radius til jorda er:</a:t>
            </a:r>
            <a:r>
              <a:rPr lang="en-GB" dirty="0" smtClean="0"/>
              <a:t> 2,84</a:t>
            </a:r>
            <a:r>
              <a:rPr lang="nb-NO" dirty="0" smtClean="0"/>
              <a:t>·10</a:t>
            </a:r>
            <a:r>
              <a:rPr lang="en-GB" baseline="30000" dirty="0" smtClean="0"/>
              <a:t>23 </a:t>
            </a:r>
            <a:r>
              <a:rPr lang="en-GB" dirty="0" smtClean="0"/>
              <a:t>m</a:t>
            </a:r>
            <a:r>
              <a:rPr lang="en-GB" baseline="30000" dirty="0" smtClean="0"/>
              <a:t>2</a:t>
            </a:r>
          </a:p>
          <a:p>
            <a:r>
              <a:rPr lang="en-GB" dirty="0" err="1" smtClean="0"/>
              <a:t>Totalt</a:t>
            </a:r>
            <a:r>
              <a:rPr lang="en-GB" dirty="0" smtClean="0"/>
              <a:t> </a:t>
            </a:r>
            <a:r>
              <a:rPr lang="en-GB" dirty="0" err="1" smtClean="0"/>
              <a:t>utstrålt</a:t>
            </a:r>
            <a:r>
              <a:rPr lang="en-GB" dirty="0" smtClean="0"/>
              <a:t> </a:t>
            </a:r>
            <a:r>
              <a:rPr lang="en-GB" dirty="0" err="1" smtClean="0"/>
              <a:t>effekt</a:t>
            </a:r>
            <a:r>
              <a:rPr lang="en-GB" dirty="0" smtClean="0"/>
              <a:t> </a:t>
            </a:r>
            <a:r>
              <a:rPr lang="en-GB" dirty="0" err="1" smtClean="0"/>
              <a:t>fra</a:t>
            </a:r>
            <a:r>
              <a:rPr lang="en-GB" dirty="0" smtClean="0"/>
              <a:t> sola: 3,89</a:t>
            </a:r>
            <a:r>
              <a:rPr lang="nb-NO" dirty="0" smtClean="0"/>
              <a:t>·10</a:t>
            </a:r>
            <a:r>
              <a:rPr lang="en-GB" baseline="30000" dirty="0" smtClean="0"/>
              <a:t>26</a:t>
            </a:r>
            <a:r>
              <a:rPr lang="en-GB" dirty="0" smtClean="0"/>
              <a:t> W</a:t>
            </a:r>
          </a:p>
          <a:p>
            <a:r>
              <a:rPr lang="en-GB" dirty="0" err="1" smtClean="0"/>
              <a:t>Utstrålt</a:t>
            </a:r>
            <a:r>
              <a:rPr lang="en-GB" dirty="0" smtClean="0"/>
              <a:t> </a:t>
            </a:r>
            <a:r>
              <a:rPr lang="en-GB" dirty="0" err="1" smtClean="0"/>
              <a:t>effekt</a:t>
            </a:r>
            <a:r>
              <a:rPr lang="en-GB" dirty="0" smtClean="0"/>
              <a:t> pr. kg </a:t>
            </a:r>
            <a:r>
              <a:rPr lang="en-GB" dirty="0" err="1" smtClean="0"/>
              <a:t>fra</a:t>
            </a:r>
            <a:r>
              <a:rPr lang="en-GB" dirty="0" smtClean="0"/>
              <a:t> sola: </a:t>
            </a:r>
            <a:r>
              <a:rPr lang="nb-NO" dirty="0" smtClean="0"/>
              <a:t>0,2 mW/kg</a:t>
            </a:r>
          </a:p>
          <a:p>
            <a:r>
              <a:rPr lang="en-GB" dirty="0" err="1" smtClean="0"/>
              <a:t>Totalt</a:t>
            </a:r>
            <a:r>
              <a:rPr lang="en-GB" dirty="0" smtClean="0"/>
              <a:t> </a:t>
            </a:r>
            <a:r>
              <a:rPr lang="en-GB" dirty="0" err="1" smtClean="0"/>
              <a:t>utstrålt</a:t>
            </a:r>
            <a:r>
              <a:rPr lang="en-GB" dirty="0" smtClean="0"/>
              <a:t> </a:t>
            </a:r>
            <a:r>
              <a:rPr lang="en-GB" dirty="0" err="1" smtClean="0"/>
              <a:t>effekt</a:t>
            </a:r>
            <a:r>
              <a:rPr lang="en-GB" dirty="0" smtClean="0"/>
              <a:t> </a:t>
            </a:r>
            <a:r>
              <a:rPr lang="en-GB" dirty="0" err="1" smtClean="0"/>
              <a:t>fra</a:t>
            </a:r>
            <a:r>
              <a:rPr lang="en-GB" dirty="0" smtClean="0"/>
              <a:t> et </a:t>
            </a:r>
            <a:r>
              <a:rPr lang="en-GB" dirty="0" err="1" smtClean="0"/>
              <a:t>menneske</a:t>
            </a:r>
            <a:r>
              <a:rPr lang="en-GB" dirty="0" smtClean="0"/>
              <a:t>: 40 – 120 W (80 W)</a:t>
            </a:r>
          </a:p>
          <a:p>
            <a:r>
              <a:rPr lang="en-GB" dirty="0" err="1" smtClean="0"/>
              <a:t>Utstrålt</a:t>
            </a:r>
            <a:r>
              <a:rPr lang="en-GB" dirty="0" smtClean="0"/>
              <a:t> </a:t>
            </a:r>
            <a:r>
              <a:rPr lang="en-GB" dirty="0" err="1" smtClean="0"/>
              <a:t>effekt</a:t>
            </a:r>
            <a:r>
              <a:rPr lang="en-GB" dirty="0" smtClean="0"/>
              <a:t> pr. kg </a:t>
            </a:r>
            <a:r>
              <a:rPr lang="en-GB" dirty="0" err="1" smtClean="0"/>
              <a:t>fra</a:t>
            </a:r>
            <a:r>
              <a:rPr lang="en-GB" dirty="0" smtClean="0"/>
              <a:t> et </a:t>
            </a:r>
            <a:r>
              <a:rPr lang="en-GB" dirty="0" err="1" smtClean="0"/>
              <a:t>menneske</a:t>
            </a:r>
            <a:r>
              <a:rPr lang="en-GB" dirty="0" smtClean="0"/>
              <a:t>: </a:t>
            </a:r>
            <a:r>
              <a:rPr lang="nb-NO" dirty="0" smtClean="0"/>
              <a:t>1 W/kg</a:t>
            </a:r>
          </a:p>
          <a:p>
            <a:endParaRPr lang="en-GB" dirty="0" smtClean="0"/>
          </a:p>
          <a:p>
            <a:endParaRPr lang="en-GB" dirty="0" smtClean="0"/>
          </a:p>
          <a:p>
            <a:endParaRPr lang="en-GB" dirty="0" smtClean="0"/>
          </a:p>
          <a:p>
            <a:endParaRPr lang="nb-NO" dirty="0" smtClean="0"/>
          </a:p>
          <a:p>
            <a:endParaRPr lang="nb-NO" dirty="0"/>
          </a:p>
        </p:txBody>
      </p:sp>
      <p:sp>
        <p:nvSpPr>
          <p:cNvPr id="4" name="Tittel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nb-NO" sz="3600" b="1" i="0" u="none" strike="noStrike" kern="1200" cap="none" spc="0" normalizeH="0" baseline="0" noProof="0" dirty="0" smtClean="0">
                <a:ln>
                  <a:noFill/>
                </a:ln>
                <a:solidFill>
                  <a:schemeClr val="tx1"/>
                </a:solidFill>
                <a:effectLst/>
                <a:uLnTx/>
                <a:uFillTx/>
                <a:latin typeface="Arial"/>
                <a:ea typeface="+mj-ea"/>
                <a:cs typeface="Arial"/>
              </a:rPr>
              <a:t>… om utstråling av energi pr. kg</a:t>
            </a:r>
            <a:br>
              <a:rPr kumimoji="0" lang="nb-NO" sz="3600" b="1" i="0" u="none" strike="noStrike" kern="1200" cap="none" spc="0" normalizeH="0" baseline="0" noProof="0" dirty="0" smtClean="0">
                <a:ln>
                  <a:noFill/>
                </a:ln>
                <a:solidFill>
                  <a:schemeClr val="tx1"/>
                </a:solidFill>
                <a:effectLst/>
                <a:uLnTx/>
                <a:uFillTx/>
                <a:latin typeface="Arial"/>
                <a:ea typeface="+mj-ea"/>
                <a:cs typeface="Arial"/>
              </a:rPr>
            </a:br>
            <a:r>
              <a:rPr kumimoji="0" lang="nb-NO" sz="2000" b="1" i="0" u="none" strike="noStrike" kern="1200" cap="none" spc="0" normalizeH="0" baseline="0" noProof="0" dirty="0" smtClean="0">
                <a:ln>
                  <a:noFill/>
                </a:ln>
                <a:solidFill>
                  <a:schemeClr val="tx1"/>
                </a:solidFill>
                <a:effectLst/>
                <a:uLnTx/>
                <a:uFillTx/>
                <a:latin typeface="Arial"/>
                <a:ea typeface="+mj-ea"/>
                <a:cs typeface="Arial"/>
              </a:rPr>
              <a:t>fra mennesker og fra sola</a:t>
            </a:r>
            <a:endParaRPr kumimoji="0" lang="nb-NO" sz="3600" b="1" i="0" u="none" strike="noStrike" kern="1200" cap="none" spc="0" normalizeH="0" baseline="0" noProof="0" dirty="0">
              <a:ln>
                <a:noFill/>
              </a:ln>
              <a:solidFill>
                <a:schemeClr val="tx1"/>
              </a:solidFill>
              <a:effectLst/>
              <a:uLnTx/>
              <a:uFillTx/>
              <a:latin typeface="Arial"/>
              <a:ea typeface="+mj-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4223140" y="1142508"/>
            <a:ext cx="4507203" cy="4507203"/>
          </a:xfrm>
          <a:prstGeom prst="rect">
            <a:avLst/>
          </a:prstGeom>
          <a:noFill/>
          <a:ln w="9525">
            <a:noFill/>
            <a:miter lim="800000"/>
            <a:headEnd/>
            <a:tailEnd/>
          </a:ln>
          <a:effectLst/>
        </p:spPr>
      </p:pic>
      <p:sp>
        <p:nvSpPr>
          <p:cNvPr id="5" name="TekstSylinder 4"/>
          <p:cNvSpPr txBox="1"/>
          <p:nvPr/>
        </p:nvSpPr>
        <p:spPr>
          <a:xfrm>
            <a:off x="5650626" y="5730427"/>
            <a:ext cx="2445875" cy="369332"/>
          </a:xfrm>
          <a:prstGeom prst="rect">
            <a:avLst/>
          </a:prstGeom>
          <a:noFill/>
        </p:spPr>
        <p:txBody>
          <a:bodyPr wrap="square" rtlCol="0">
            <a:spAutoFit/>
          </a:bodyPr>
          <a:lstStyle/>
          <a:p>
            <a:r>
              <a:rPr lang="nb-NO" dirty="0" smtClean="0"/>
              <a:t>Sola: 0,2 mW/kg</a:t>
            </a:r>
          </a:p>
        </p:txBody>
      </p:sp>
      <p:pic>
        <p:nvPicPr>
          <p:cNvPr id="6" name="Picture 6" descr="NASA-illustrasjonsbilde">
            <a:hlinkClick r:id="rId3" tooltip="NASA-illustrasjonsbilde"/>
          </p:cNvPr>
          <p:cNvPicPr>
            <a:picLocks noChangeAspect="1" noChangeArrowheads="1"/>
          </p:cNvPicPr>
          <p:nvPr/>
        </p:nvPicPr>
        <p:blipFill>
          <a:blip r:embed="rId4"/>
          <a:srcRect/>
          <a:stretch>
            <a:fillRect/>
          </a:stretch>
        </p:blipFill>
        <p:spPr bwMode="auto">
          <a:xfrm>
            <a:off x="696686" y="1297841"/>
            <a:ext cx="3488138" cy="4351869"/>
          </a:xfrm>
          <a:prstGeom prst="rect">
            <a:avLst/>
          </a:prstGeom>
          <a:noFill/>
        </p:spPr>
      </p:pic>
      <p:sp>
        <p:nvSpPr>
          <p:cNvPr id="7" name="TekstSylinder 6"/>
          <p:cNvSpPr txBox="1"/>
          <p:nvPr/>
        </p:nvSpPr>
        <p:spPr>
          <a:xfrm>
            <a:off x="1247142" y="5719541"/>
            <a:ext cx="2762011" cy="369332"/>
          </a:xfrm>
          <a:prstGeom prst="rect">
            <a:avLst/>
          </a:prstGeom>
          <a:noFill/>
        </p:spPr>
        <p:txBody>
          <a:bodyPr wrap="square" rtlCol="0">
            <a:spAutoFit/>
          </a:bodyPr>
          <a:lstStyle/>
          <a:p>
            <a:r>
              <a:rPr lang="nb-NO" dirty="0" smtClean="0"/>
              <a:t>Menneske: 1 W/kg</a:t>
            </a:r>
          </a:p>
        </p:txBody>
      </p:sp>
      <p:sp>
        <p:nvSpPr>
          <p:cNvPr id="8" name="TekstSylinder 7"/>
          <p:cNvSpPr txBox="1"/>
          <p:nvPr/>
        </p:nvSpPr>
        <p:spPr>
          <a:xfrm>
            <a:off x="593271" y="6061732"/>
            <a:ext cx="8017328" cy="369332"/>
          </a:xfrm>
          <a:prstGeom prst="rect">
            <a:avLst/>
          </a:prstGeom>
          <a:noFill/>
        </p:spPr>
        <p:txBody>
          <a:bodyPr wrap="square" rtlCol="0">
            <a:spAutoFit/>
          </a:bodyPr>
          <a:lstStyle/>
          <a:p>
            <a:r>
              <a:rPr lang="nb-NO" dirty="0" smtClean="0"/>
              <a:t>Dvs. at et menneske utstråler ca. 5000 ganger mer energi pr. kg enn hva sola gjør.</a:t>
            </a:r>
            <a:endParaRPr lang="nb-NO" dirty="0"/>
          </a:p>
        </p:txBody>
      </p:sp>
      <p:sp>
        <p:nvSpPr>
          <p:cNvPr id="9" name="Tittel 1"/>
          <p:cNvSpPr txBox="1">
            <a:spLocks/>
          </p:cNvSpPr>
          <p:nvPr/>
        </p:nvSpPr>
        <p:spPr>
          <a:xfrm>
            <a:off x="527955" y="12223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nb-NO" sz="3600" b="1" i="0" u="none" strike="noStrike" kern="1200" cap="none" spc="0" normalizeH="0" baseline="0" noProof="0" dirty="0" smtClean="0">
                <a:ln>
                  <a:noFill/>
                </a:ln>
                <a:solidFill>
                  <a:schemeClr val="tx1"/>
                </a:solidFill>
                <a:effectLst/>
                <a:uLnTx/>
                <a:uFillTx/>
                <a:latin typeface="Arial"/>
                <a:ea typeface="+mj-ea"/>
                <a:cs typeface="Arial"/>
              </a:rPr>
              <a:t>… om utstråling av energi pr. kg</a:t>
            </a:r>
            <a:br>
              <a:rPr kumimoji="0" lang="nb-NO" sz="3600" b="1" i="0" u="none" strike="noStrike" kern="1200" cap="none" spc="0" normalizeH="0" baseline="0" noProof="0" dirty="0" smtClean="0">
                <a:ln>
                  <a:noFill/>
                </a:ln>
                <a:solidFill>
                  <a:schemeClr val="tx1"/>
                </a:solidFill>
                <a:effectLst/>
                <a:uLnTx/>
                <a:uFillTx/>
                <a:latin typeface="Arial"/>
                <a:ea typeface="+mj-ea"/>
                <a:cs typeface="Arial"/>
              </a:rPr>
            </a:br>
            <a:r>
              <a:rPr kumimoji="0" lang="nb-NO" sz="2000" b="1" i="0" u="none" strike="noStrike" kern="1200" cap="none" spc="0" normalizeH="0" baseline="0" noProof="0" dirty="0" smtClean="0">
                <a:ln>
                  <a:noFill/>
                </a:ln>
                <a:solidFill>
                  <a:schemeClr val="tx1"/>
                </a:solidFill>
                <a:effectLst/>
                <a:uLnTx/>
                <a:uFillTx/>
                <a:latin typeface="Arial"/>
                <a:ea typeface="+mj-ea"/>
                <a:cs typeface="Arial"/>
              </a:rPr>
              <a:t>fra mennesker og fra sola</a:t>
            </a:r>
            <a:endParaRPr kumimoji="0" lang="nb-NO" sz="3600" b="1" i="0" u="none" strike="noStrike" kern="1200" cap="none" spc="0" normalizeH="0" baseline="0" noProof="0" dirty="0">
              <a:ln>
                <a:noFill/>
              </a:ln>
              <a:solidFill>
                <a:schemeClr val="tx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dirty="0" smtClean="0"/>
              <a:t>Påstandsoppgaver og åpne oppgaver</a:t>
            </a:r>
            <a:endParaRPr lang="nb-NO" dirty="0"/>
          </a:p>
        </p:txBody>
      </p:sp>
      <p:sp>
        <p:nvSpPr>
          <p:cNvPr id="3" name="Plassholder for innhold 2"/>
          <p:cNvSpPr>
            <a:spLocks noGrp="1"/>
          </p:cNvSpPr>
          <p:nvPr>
            <p:ph idx="1"/>
          </p:nvPr>
        </p:nvSpPr>
        <p:spPr/>
        <p:txBody>
          <a:bodyPr/>
          <a:lstStyle/>
          <a:p>
            <a:r>
              <a:rPr lang="nb-NO" dirty="0" smtClean="0"/>
              <a:t>En påstand kan formuleres som en hypotese</a:t>
            </a:r>
            <a:br>
              <a:rPr lang="nb-NO" dirty="0" smtClean="0"/>
            </a:br>
            <a:r>
              <a:rPr lang="nb-NO" sz="1600" dirty="0" smtClean="0"/>
              <a:t>- Hypotese er ofte mer velfundert enn en ”løs” påstand</a:t>
            </a:r>
            <a:endParaRPr lang="nb-NO" dirty="0" smtClean="0"/>
          </a:p>
          <a:p>
            <a:r>
              <a:rPr lang="nb-NO" dirty="0" smtClean="0"/>
              <a:t>Fenomenet må kunne modelleres matematisk</a:t>
            </a:r>
            <a:br>
              <a:rPr lang="nb-NO" dirty="0" smtClean="0"/>
            </a:br>
            <a:r>
              <a:rPr lang="nb-NO" sz="1600" dirty="0" smtClean="0"/>
              <a:t>- Det må være mulig å regne på problemstillingen</a:t>
            </a:r>
            <a:endParaRPr lang="nb-NO" dirty="0" smtClean="0"/>
          </a:p>
          <a:p>
            <a:r>
              <a:rPr lang="nb-NO" dirty="0" smtClean="0"/>
              <a:t>Påstanden </a:t>
            </a:r>
            <a:r>
              <a:rPr lang="nb-NO" i="1" dirty="0" smtClean="0"/>
              <a:t>må</a:t>
            </a:r>
            <a:r>
              <a:rPr lang="nb-NO" dirty="0" smtClean="0"/>
              <a:t> kunne etterprøves med forsøk</a:t>
            </a:r>
            <a:br>
              <a:rPr lang="nb-NO" dirty="0" smtClean="0"/>
            </a:br>
            <a:r>
              <a:rPr lang="nb-NO" sz="1600" dirty="0" smtClean="0"/>
              <a:t>- Forsøk som kan gjennomføres av elevene</a:t>
            </a:r>
          </a:p>
          <a:p>
            <a:endParaRPr lang="nb-NO" dirty="0" smtClean="0"/>
          </a:p>
          <a:p>
            <a:endParaRPr lang="nb-NO" dirty="0" smtClean="0"/>
          </a:p>
          <a:p>
            <a:endParaRPr lang="nb-NO" dirty="0" smtClean="0"/>
          </a:p>
          <a:p>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dirty="0" smtClean="0"/>
              <a:t>Eksempel på påstand som kan etterprøves</a:t>
            </a:r>
            <a:endParaRPr lang="nb-NO" dirty="0"/>
          </a:p>
        </p:txBody>
      </p:sp>
      <p:sp>
        <p:nvSpPr>
          <p:cNvPr id="4" name="Plassholder for innhold 3"/>
          <p:cNvSpPr>
            <a:spLocks noGrp="1"/>
          </p:cNvSpPr>
          <p:nvPr>
            <p:ph idx="1"/>
          </p:nvPr>
        </p:nvSpPr>
        <p:spPr>
          <a:xfrm>
            <a:off x="266700" y="1507672"/>
            <a:ext cx="4827814" cy="4618492"/>
          </a:xfrm>
        </p:spPr>
        <p:txBody>
          <a:bodyPr>
            <a:normAutofit/>
          </a:bodyPr>
          <a:lstStyle/>
          <a:p>
            <a:pPr>
              <a:buNone/>
            </a:pPr>
            <a:r>
              <a:rPr lang="nb-NO" dirty="0" smtClean="0"/>
              <a:t>Det påstås ...</a:t>
            </a:r>
          </a:p>
          <a:p>
            <a:pPr marL="358775" indent="0">
              <a:buNone/>
            </a:pPr>
            <a:r>
              <a:rPr lang="nb-NO" sz="2000" i="1" dirty="0" smtClean="0"/>
              <a:t>at om du fyller opp et glass med vann slik at overflata går akkurat til kanten av glasset, så kan du fortsatt slippe over 100 knappenåler ned i glasset før det renner over.</a:t>
            </a:r>
          </a:p>
          <a:p>
            <a:pPr marL="358775" indent="0">
              <a:spcBef>
                <a:spcPts val="1200"/>
              </a:spcBef>
              <a:buNone/>
            </a:pPr>
            <a:r>
              <a:rPr lang="nb-NO" sz="2000" i="1" dirty="0" smtClean="0"/>
              <a:t>Kan det stemme?</a:t>
            </a:r>
            <a:endParaRPr lang="nb-NO" i="1" dirty="0"/>
          </a:p>
        </p:txBody>
      </p:sp>
      <p:pic>
        <p:nvPicPr>
          <p:cNvPr id="5" name="Picture 2" descr="F:\Backup PC233 05.08.06\PC233\Foto\Skolelab\Fysikkløypa\P1165453.JPG"/>
          <p:cNvPicPr>
            <a:picLocks noChangeAspect="1" noChangeArrowheads="1"/>
          </p:cNvPicPr>
          <p:nvPr/>
        </p:nvPicPr>
        <p:blipFill>
          <a:blip r:embed="rId2"/>
          <a:srcRect l="18509" t="17322" r="21426" b="16780"/>
          <a:stretch>
            <a:fillRect/>
          </a:stretch>
        </p:blipFill>
        <p:spPr bwMode="auto">
          <a:xfrm>
            <a:off x="5179539" y="1524947"/>
            <a:ext cx="3455987" cy="2844800"/>
          </a:xfrm>
          <a:prstGeom prst="rect">
            <a:avLst/>
          </a:prstGeom>
          <a:noFill/>
          <a:ln w="9525">
            <a:noFill/>
            <a:miter lim="800000"/>
            <a:headEnd/>
            <a:tailEnd/>
          </a:ln>
        </p:spPr>
      </p:pic>
      <p:pic>
        <p:nvPicPr>
          <p:cNvPr id="6" name="Picture 3" descr="F:\Backup PC233 05.08.06\PC233\Foto\Skolelab\Fysikkløypa\P1165454.JPG"/>
          <p:cNvPicPr>
            <a:picLocks noChangeAspect="1" noChangeArrowheads="1"/>
          </p:cNvPicPr>
          <p:nvPr/>
        </p:nvPicPr>
        <p:blipFill>
          <a:blip r:embed="rId3"/>
          <a:srcRect l="17537" t="39516" r="24020" b="43117"/>
          <a:stretch>
            <a:fillRect/>
          </a:stretch>
        </p:blipFill>
        <p:spPr bwMode="auto">
          <a:xfrm>
            <a:off x="788013" y="4544777"/>
            <a:ext cx="7862628" cy="1752600"/>
          </a:xfrm>
          <a:prstGeom prst="rect">
            <a:avLst/>
          </a:prstGeom>
          <a:noFill/>
          <a:ln w="9525">
            <a:noFill/>
            <a:miter lim="800000"/>
            <a:headEnd/>
            <a:tailEnd/>
          </a:ln>
        </p:spPr>
      </p:pic>
      <p:pic>
        <p:nvPicPr>
          <p:cNvPr id="7" name="Picture 3" descr="E:\DCIM\100OLYMP\P1163725.JPG"/>
          <p:cNvPicPr>
            <a:picLocks noChangeAspect="1" noChangeArrowheads="1"/>
          </p:cNvPicPr>
          <p:nvPr/>
        </p:nvPicPr>
        <p:blipFill>
          <a:blip r:embed="rId4"/>
          <a:srcRect l="-1179" t="32841" b="36810"/>
          <a:stretch>
            <a:fillRect/>
          </a:stretch>
        </p:blipFill>
        <p:spPr bwMode="auto">
          <a:xfrm>
            <a:off x="778329" y="4533900"/>
            <a:ext cx="7864020" cy="17684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Sett i gang …</a:t>
            </a:r>
            <a:endParaRPr lang="nb-NO" dirty="0"/>
          </a:p>
        </p:txBody>
      </p:sp>
      <p:sp>
        <p:nvSpPr>
          <p:cNvPr id="3" name="Plassholder for innhold 2"/>
          <p:cNvSpPr>
            <a:spLocks noGrp="1"/>
          </p:cNvSpPr>
          <p:nvPr>
            <p:ph idx="1"/>
          </p:nvPr>
        </p:nvSpPr>
        <p:spPr/>
        <p:txBody>
          <a:bodyPr/>
          <a:lstStyle/>
          <a:p>
            <a:pPr>
              <a:tabLst>
                <a:tab pos="2155825" algn="l"/>
              </a:tabLst>
            </a:pPr>
            <a:r>
              <a:rPr lang="nb-NO" dirty="0" smtClean="0"/>
              <a:t>Utstyr</a:t>
            </a:r>
          </a:p>
          <a:p>
            <a:pPr>
              <a:tabLst>
                <a:tab pos="2155825" algn="l"/>
              </a:tabLst>
            </a:pPr>
            <a:r>
              <a:rPr lang="nb-NO" dirty="0" smtClean="0"/>
              <a:t>5 glass</a:t>
            </a:r>
          </a:p>
          <a:p>
            <a:pPr>
              <a:tabLst>
                <a:tab pos="2155825" algn="l"/>
              </a:tabLst>
            </a:pPr>
            <a:r>
              <a:rPr lang="nb-NO" dirty="0" smtClean="0"/>
              <a:t>5 </a:t>
            </a:r>
            <a:r>
              <a:rPr lang="nb-NO" dirty="0" err="1" smtClean="0"/>
              <a:t>linealer</a:t>
            </a:r>
            <a:endParaRPr lang="nb-NO" dirty="0" smtClean="0"/>
          </a:p>
          <a:p>
            <a:pPr>
              <a:tabLst>
                <a:tab pos="2155825" algn="l"/>
              </a:tabLst>
            </a:pPr>
            <a:r>
              <a:rPr lang="nb-NO" dirty="0" smtClean="0"/>
              <a:t>5 pipetter</a:t>
            </a:r>
          </a:p>
          <a:p>
            <a:pPr>
              <a:tabLst>
                <a:tab pos="2155825" algn="l"/>
              </a:tabLst>
            </a:pPr>
            <a:r>
              <a:rPr lang="nb-NO" dirty="0" smtClean="0"/>
              <a:t>5 begerglass med vann</a:t>
            </a:r>
          </a:p>
          <a:p>
            <a:pPr>
              <a:tabLst>
                <a:tab pos="2155825" algn="l"/>
              </a:tabLst>
            </a:pPr>
            <a:r>
              <a:rPr lang="nb-NO" dirty="0" smtClean="0"/>
              <a:t>Noen esker med knappenåler</a:t>
            </a:r>
          </a:p>
          <a:p>
            <a:pPr>
              <a:tabLst>
                <a:tab pos="2155825" algn="l"/>
              </a:tabLst>
            </a:pPr>
            <a:endParaRPr lang="nb-N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Fermi-problemer</a:t>
            </a:r>
            <a:endParaRPr lang="nb-NO" dirty="0"/>
          </a:p>
        </p:txBody>
      </p:sp>
      <p:sp>
        <p:nvSpPr>
          <p:cNvPr id="3" name="Plassholder for innhold 2"/>
          <p:cNvSpPr>
            <a:spLocks noGrp="1"/>
          </p:cNvSpPr>
          <p:nvPr>
            <p:ph idx="1"/>
          </p:nvPr>
        </p:nvSpPr>
        <p:spPr>
          <a:xfrm>
            <a:off x="299357" y="1600200"/>
            <a:ext cx="4131129" cy="4525963"/>
          </a:xfrm>
        </p:spPr>
        <p:txBody>
          <a:bodyPr>
            <a:normAutofit/>
          </a:bodyPr>
          <a:lstStyle/>
          <a:p>
            <a:pPr>
              <a:lnSpc>
                <a:spcPct val="110000"/>
              </a:lnSpc>
              <a:spcBef>
                <a:spcPts val="1200"/>
              </a:spcBef>
            </a:pPr>
            <a:r>
              <a:rPr lang="nb-NO" dirty="0" smtClean="0"/>
              <a:t>Fenomenet blir ofte relatert til Enrico Fermi som gjorde det til en kunst å foreta raske </a:t>
            </a:r>
            <a:r>
              <a:rPr lang="nb-NO" dirty="0" err="1" smtClean="0"/>
              <a:t>overslags-beregninger</a:t>
            </a:r>
            <a:r>
              <a:rPr lang="nb-NO" dirty="0" smtClean="0"/>
              <a:t> på bakgrunn av antagelser og enkle forsøk.</a:t>
            </a:r>
          </a:p>
          <a:p>
            <a:pPr>
              <a:lnSpc>
                <a:spcPct val="110000"/>
              </a:lnSpc>
              <a:spcBef>
                <a:spcPts val="1200"/>
              </a:spcBef>
            </a:pPr>
            <a:r>
              <a:rPr lang="nb-NO" dirty="0" smtClean="0"/>
              <a:t>Prøvesprengingen i New Mexico</a:t>
            </a:r>
          </a:p>
          <a:p>
            <a:endParaRPr lang="nb-NO" dirty="0"/>
          </a:p>
        </p:txBody>
      </p:sp>
      <p:pic>
        <p:nvPicPr>
          <p:cNvPr id="1026" name="Picture 2" descr="Bilderesultat for enriko fermi">
            <a:hlinkClick r:id="rId2"/>
          </p:cNvPr>
          <p:cNvPicPr>
            <a:picLocks noChangeAspect="1" noChangeArrowheads="1"/>
          </p:cNvPicPr>
          <p:nvPr/>
        </p:nvPicPr>
        <p:blipFill>
          <a:blip r:embed="rId3"/>
          <a:srcRect/>
          <a:stretch>
            <a:fillRect/>
          </a:stretch>
        </p:blipFill>
        <p:spPr bwMode="auto">
          <a:xfrm>
            <a:off x="5078639" y="1401756"/>
            <a:ext cx="3571875" cy="4467226"/>
          </a:xfrm>
          <a:prstGeom prst="rect">
            <a:avLst/>
          </a:prstGeom>
          <a:noFill/>
        </p:spPr>
      </p:pic>
      <p:sp>
        <p:nvSpPr>
          <p:cNvPr id="5" name="TekstSylinder 4"/>
          <p:cNvSpPr txBox="1"/>
          <p:nvPr/>
        </p:nvSpPr>
        <p:spPr>
          <a:xfrm>
            <a:off x="5606142" y="5968635"/>
            <a:ext cx="2748643" cy="369332"/>
          </a:xfrm>
          <a:prstGeom prst="rect">
            <a:avLst/>
          </a:prstGeom>
          <a:noFill/>
        </p:spPr>
        <p:txBody>
          <a:bodyPr wrap="square" rtlCol="0">
            <a:spAutoFit/>
          </a:bodyPr>
          <a:lstStyle/>
          <a:p>
            <a:r>
              <a:rPr lang="nb-NO" dirty="0" smtClean="0"/>
              <a:t>(Enrico Fermi 1901 – 1954)</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F:\Backup PC233 05.08.06\PC233\Foto\Skolelab\Fysikkløypa\P1165453.JPG"/>
          <p:cNvPicPr>
            <a:picLocks noChangeAspect="1" noChangeArrowheads="1"/>
          </p:cNvPicPr>
          <p:nvPr/>
        </p:nvPicPr>
        <p:blipFill>
          <a:blip r:embed="rId2"/>
          <a:srcRect l="18509" t="17322" r="21426" b="16780"/>
          <a:stretch>
            <a:fillRect/>
          </a:stretch>
        </p:blipFill>
        <p:spPr bwMode="auto">
          <a:xfrm>
            <a:off x="1071563" y="1511300"/>
            <a:ext cx="3455987" cy="2844800"/>
          </a:xfrm>
          <a:prstGeom prst="rect">
            <a:avLst/>
          </a:prstGeom>
          <a:noFill/>
          <a:ln w="9525">
            <a:noFill/>
            <a:miter lim="800000"/>
            <a:headEnd/>
            <a:tailEnd/>
          </a:ln>
        </p:spPr>
      </p:pic>
      <p:sp>
        <p:nvSpPr>
          <p:cNvPr id="23555" name="Tittel 1"/>
          <p:cNvSpPr>
            <a:spLocks noGrp="1"/>
          </p:cNvSpPr>
          <p:nvPr>
            <p:ph type="title"/>
          </p:nvPr>
        </p:nvSpPr>
        <p:spPr>
          <a:xfrm>
            <a:off x="1079500" y="255588"/>
            <a:ext cx="7767638" cy="1089025"/>
          </a:xfrm>
        </p:spPr>
        <p:txBody>
          <a:bodyPr/>
          <a:lstStyle/>
          <a:p>
            <a:pPr algn="ctr">
              <a:lnSpc>
                <a:spcPct val="100000"/>
              </a:lnSpc>
            </a:pPr>
            <a:r>
              <a:rPr lang="nb-NO" smtClean="0"/>
              <a:t>Fysikk og matematikk</a:t>
            </a:r>
            <a:br>
              <a:rPr lang="nb-NO" smtClean="0"/>
            </a:br>
            <a:r>
              <a:rPr lang="nb-NO" sz="2000" smtClean="0"/>
              <a:t>Overflatehinne og volumberegninger</a:t>
            </a:r>
          </a:p>
        </p:txBody>
      </p:sp>
      <p:pic>
        <p:nvPicPr>
          <p:cNvPr id="6" name="Picture 2" descr="E:\DCIM\100OLYMP\P1163726.JPG"/>
          <p:cNvPicPr>
            <a:picLocks noChangeAspect="1" noChangeArrowheads="1"/>
          </p:cNvPicPr>
          <p:nvPr/>
        </p:nvPicPr>
        <p:blipFill>
          <a:blip r:embed="rId3"/>
          <a:srcRect l="19633" t="16882" r="19983" b="46352"/>
          <a:stretch>
            <a:fillRect/>
          </a:stretch>
        </p:blipFill>
        <p:spPr bwMode="auto">
          <a:xfrm>
            <a:off x="5167313" y="1517650"/>
            <a:ext cx="3482975" cy="2825750"/>
          </a:xfrm>
          <a:prstGeom prst="rect">
            <a:avLst/>
          </a:prstGeom>
          <a:noFill/>
          <a:ln w="9525">
            <a:noFill/>
            <a:miter lim="800000"/>
            <a:headEnd/>
            <a:tailEnd/>
          </a:ln>
        </p:spPr>
      </p:pic>
      <p:cxnSp>
        <p:nvCxnSpPr>
          <p:cNvPr id="8" name="Rett linje 7"/>
          <p:cNvCxnSpPr>
            <a:cxnSpLocks noChangeShapeType="1"/>
          </p:cNvCxnSpPr>
          <p:nvPr/>
        </p:nvCxnSpPr>
        <p:spPr bwMode="auto">
          <a:xfrm>
            <a:off x="1355725" y="2551113"/>
            <a:ext cx="3005138" cy="36512"/>
          </a:xfrm>
          <a:prstGeom prst="line">
            <a:avLst/>
          </a:prstGeom>
          <a:noFill/>
          <a:ln w="9525" algn="ctr">
            <a:solidFill>
              <a:srgbClr val="FF0000"/>
            </a:solidFill>
            <a:round/>
            <a:headEnd type="arrow" w="med" len="med"/>
            <a:tailEnd type="arrow" w="med" len="med"/>
          </a:ln>
        </p:spPr>
      </p:cxnSp>
      <p:sp>
        <p:nvSpPr>
          <p:cNvPr id="9" name="TekstSylinder 8"/>
          <p:cNvSpPr txBox="1">
            <a:spLocks noChangeArrowheads="1"/>
          </p:cNvSpPr>
          <p:nvPr/>
        </p:nvSpPr>
        <p:spPr bwMode="auto">
          <a:xfrm>
            <a:off x="2389188" y="2620963"/>
            <a:ext cx="1047750" cy="392112"/>
          </a:xfrm>
          <a:prstGeom prst="rect">
            <a:avLst/>
          </a:prstGeom>
          <a:noFill/>
          <a:ln w="9525">
            <a:noFill/>
            <a:miter lim="800000"/>
            <a:headEnd/>
            <a:tailEnd/>
          </a:ln>
        </p:spPr>
        <p:txBody>
          <a:bodyPr wrap="none">
            <a:spAutoFit/>
          </a:bodyPr>
          <a:lstStyle/>
          <a:p>
            <a:r>
              <a:rPr lang="nb-NO"/>
              <a:t>62 mm</a:t>
            </a:r>
          </a:p>
        </p:txBody>
      </p:sp>
      <p:pic>
        <p:nvPicPr>
          <p:cNvPr id="12" name="Picture 3" descr="E:\DCIM\100OLYMP\P1163725.JPG"/>
          <p:cNvPicPr>
            <a:picLocks noChangeAspect="1" noChangeArrowheads="1"/>
          </p:cNvPicPr>
          <p:nvPr/>
        </p:nvPicPr>
        <p:blipFill>
          <a:blip r:embed="rId4"/>
          <a:srcRect l="17589" t="35484" r="24352" b="36810"/>
          <a:stretch>
            <a:fillRect/>
          </a:stretch>
        </p:blipFill>
        <p:spPr bwMode="auto">
          <a:xfrm>
            <a:off x="5180013" y="4568825"/>
            <a:ext cx="3484562" cy="1246188"/>
          </a:xfrm>
          <a:prstGeom prst="rect">
            <a:avLst/>
          </a:prstGeom>
          <a:noFill/>
          <a:ln w="9525">
            <a:noFill/>
            <a:miter lim="800000"/>
            <a:headEnd/>
            <a:tailEnd/>
          </a:ln>
        </p:spPr>
      </p:pic>
      <p:pic>
        <p:nvPicPr>
          <p:cNvPr id="102403" name="Picture 3" descr="F:\Backup PC233 05.08.06\PC233\Foto\Skolelab\Fysikkløypa\P1165454.JPG"/>
          <p:cNvPicPr>
            <a:picLocks noChangeAspect="1" noChangeArrowheads="1"/>
          </p:cNvPicPr>
          <p:nvPr/>
        </p:nvPicPr>
        <p:blipFill>
          <a:blip r:embed="rId5"/>
          <a:srcRect l="17537" t="35944" r="24020" b="37022"/>
          <a:stretch>
            <a:fillRect/>
          </a:stretch>
        </p:blipFill>
        <p:spPr bwMode="auto">
          <a:xfrm>
            <a:off x="1095375" y="4605338"/>
            <a:ext cx="3490913" cy="1211262"/>
          </a:xfrm>
          <a:prstGeom prst="rect">
            <a:avLst/>
          </a:prstGeom>
          <a:noFill/>
          <a:ln w="9525">
            <a:noFill/>
            <a:miter lim="800000"/>
            <a:headEnd/>
            <a:tailEnd/>
          </a:ln>
        </p:spPr>
      </p:pic>
      <p:grpSp>
        <p:nvGrpSpPr>
          <p:cNvPr id="2" name="Gruppe 39"/>
          <p:cNvGrpSpPr>
            <a:grpSpLocks/>
          </p:cNvGrpSpPr>
          <p:nvPr/>
        </p:nvGrpSpPr>
        <p:grpSpPr bwMode="auto">
          <a:xfrm>
            <a:off x="5868988" y="4581525"/>
            <a:ext cx="1235075" cy="1092200"/>
            <a:chOff x="5868681" y="4581875"/>
            <a:chExt cx="1235034" cy="1092529"/>
          </a:xfrm>
        </p:grpSpPr>
        <p:cxnSp>
          <p:nvCxnSpPr>
            <p:cNvPr id="23571" name="Rett linje 14"/>
            <p:cNvCxnSpPr>
              <a:cxnSpLocks noChangeShapeType="1"/>
            </p:cNvCxnSpPr>
            <p:nvPr/>
          </p:nvCxnSpPr>
          <p:spPr bwMode="auto">
            <a:xfrm>
              <a:off x="5868681" y="5008593"/>
              <a:ext cx="1223159" cy="0"/>
            </a:xfrm>
            <a:prstGeom prst="line">
              <a:avLst/>
            </a:prstGeom>
            <a:noFill/>
            <a:ln w="9525" algn="ctr">
              <a:solidFill>
                <a:srgbClr val="FF0000"/>
              </a:solidFill>
              <a:prstDash val="lgDash"/>
              <a:round/>
              <a:headEnd/>
              <a:tailEnd/>
            </a:ln>
          </p:spPr>
        </p:cxnSp>
        <p:cxnSp>
          <p:nvCxnSpPr>
            <p:cNvPr id="23572" name="Rett linje 15"/>
            <p:cNvCxnSpPr>
              <a:cxnSpLocks noChangeShapeType="1"/>
            </p:cNvCxnSpPr>
            <p:nvPr/>
          </p:nvCxnSpPr>
          <p:spPr bwMode="auto">
            <a:xfrm>
              <a:off x="5892432" y="5246100"/>
              <a:ext cx="1211283" cy="0"/>
            </a:xfrm>
            <a:prstGeom prst="line">
              <a:avLst/>
            </a:prstGeom>
            <a:noFill/>
            <a:ln w="9525" algn="ctr">
              <a:solidFill>
                <a:srgbClr val="FF0000"/>
              </a:solidFill>
              <a:prstDash val="lgDash"/>
              <a:round/>
              <a:headEnd/>
              <a:tailEnd/>
            </a:ln>
          </p:spPr>
        </p:cxnSp>
        <p:cxnSp>
          <p:nvCxnSpPr>
            <p:cNvPr id="23573" name="Rett pil 17"/>
            <p:cNvCxnSpPr>
              <a:cxnSpLocks noChangeShapeType="1"/>
            </p:cNvCxnSpPr>
            <p:nvPr/>
          </p:nvCxnSpPr>
          <p:spPr bwMode="auto">
            <a:xfrm rot="5400000" flipH="1" flipV="1">
              <a:off x="6599014" y="4788899"/>
              <a:ext cx="415636" cy="1588"/>
            </a:xfrm>
            <a:prstGeom prst="straightConnector1">
              <a:avLst/>
            </a:prstGeom>
            <a:noFill/>
            <a:ln w="28575" algn="ctr">
              <a:solidFill>
                <a:schemeClr val="tx1"/>
              </a:solidFill>
              <a:round/>
              <a:headEnd type="arrow" w="med" len="med"/>
              <a:tailEnd/>
            </a:ln>
          </p:spPr>
        </p:cxnSp>
        <p:cxnSp>
          <p:nvCxnSpPr>
            <p:cNvPr id="23574" name="Rett pil 18"/>
            <p:cNvCxnSpPr>
              <a:cxnSpLocks noChangeShapeType="1"/>
            </p:cNvCxnSpPr>
            <p:nvPr/>
          </p:nvCxnSpPr>
          <p:spPr bwMode="auto">
            <a:xfrm rot="5400000" flipH="1" flipV="1">
              <a:off x="6599014" y="5465792"/>
              <a:ext cx="415636" cy="1588"/>
            </a:xfrm>
            <a:prstGeom prst="straightConnector1">
              <a:avLst/>
            </a:prstGeom>
            <a:noFill/>
            <a:ln w="19050" algn="ctr">
              <a:solidFill>
                <a:schemeClr val="tx1"/>
              </a:solidFill>
              <a:round/>
              <a:headEnd/>
              <a:tailEnd type="arrow" w="med" len="med"/>
            </a:ln>
          </p:spPr>
        </p:cxnSp>
      </p:grpSp>
      <p:sp>
        <p:nvSpPr>
          <p:cNvPr id="20" name="TekstSylinder 19"/>
          <p:cNvSpPr txBox="1">
            <a:spLocks noChangeArrowheads="1"/>
          </p:cNvSpPr>
          <p:nvPr/>
        </p:nvSpPr>
        <p:spPr bwMode="auto">
          <a:xfrm>
            <a:off x="7091363" y="4926013"/>
            <a:ext cx="1123950" cy="390525"/>
          </a:xfrm>
          <a:prstGeom prst="rect">
            <a:avLst/>
          </a:prstGeom>
          <a:noFill/>
          <a:ln w="9525">
            <a:noFill/>
            <a:miter lim="800000"/>
            <a:headEnd/>
            <a:tailEnd/>
          </a:ln>
        </p:spPr>
        <p:txBody>
          <a:bodyPr wrap="none">
            <a:spAutoFit/>
          </a:bodyPr>
          <a:lstStyle/>
          <a:p>
            <a:r>
              <a:rPr lang="nb-NO"/>
              <a:t>1,5 mm</a:t>
            </a:r>
          </a:p>
        </p:txBody>
      </p:sp>
      <p:grpSp>
        <p:nvGrpSpPr>
          <p:cNvPr id="3" name="Gruppe 37"/>
          <p:cNvGrpSpPr>
            <a:grpSpLocks/>
          </p:cNvGrpSpPr>
          <p:nvPr/>
        </p:nvGrpSpPr>
        <p:grpSpPr bwMode="auto">
          <a:xfrm>
            <a:off x="4789488" y="2193925"/>
            <a:ext cx="277812" cy="1460500"/>
            <a:chOff x="4789668" y="2193457"/>
            <a:chExt cx="277987" cy="1460418"/>
          </a:xfrm>
        </p:grpSpPr>
        <p:cxnSp>
          <p:nvCxnSpPr>
            <p:cNvPr id="23569" name="Rett linje 23"/>
            <p:cNvCxnSpPr>
              <a:cxnSpLocks noChangeShapeType="1"/>
            </p:cNvCxnSpPr>
            <p:nvPr/>
          </p:nvCxnSpPr>
          <p:spPr bwMode="auto">
            <a:xfrm rot="5400000">
              <a:off x="4201840" y="2840415"/>
              <a:ext cx="1401288" cy="225631"/>
            </a:xfrm>
            <a:prstGeom prst="line">
              <a:avLst/>
            </a:prstGeom>
            <a:noFill/>
            <a:ln w="28575" algn="ctr">
              <a:solidFill>
                <a:schemeClr val="tx1"/>
              </a:solidFill>
              <a:round/>
              <a:headEnd/>
              <a:tailEnd/>
            </a:ln>
          </p:spPr>
        </p:cxnSp>
        <p:sp>
          <p:nvSpPr>
            <p:cNvPr id="23570" name="Ellipse 24"/>
            <p:cNvSpPr>
              <a:spLocks noChangeArrowheads="1"/>
            </p:cNvSpPr>
            <p:nvPr/>
          </p:nvSpPr>
          <p:spPr bwMode="auto">
            <a:xfrm rot="534857">
              <a:off x="4972653" y="2193457"/>
              <a:ext cx="95002" cy="66180"/>
            </a:xfrm>
            <a:prstGeom prst="ellipse">
              <a:avLst/>
            </a:prstGeom>
            <a:solidFill>
              <a:srgbClr val="00B8FF"/>
            </a:solidFill>
            <a:ln w="9525" algn="ctr">
              <a:solidFill>
                <a:schemeClr val="tx1"/>
              </a:solidFill>
              <a:round/>
              <a:headEnd/>
              <a:tailEnd/>
            </a:ln>
          </p:spPr>
          <p:txBody>
            <a:bodyPr/>
            <a:lstStyle/>
            <a:p>
              <a:endParaRPr lang="nb-NO"/>
            </a:p>
          </p:txBody>
        </p:sp>
      </p:grpSp>
      <p:sp>
        <p:nvSpPr>
          <p:cNvPr id="35" name="TekstSylinder 34"/>
          <p:cNvSpPr txBox="1">
            <a:spLocks noChangeArrowheads="1"/>
          </p:cNvSpPr>
          <p:nvPr/>
        </p:nvSpPr>
        <p:spPr bwMode="auto">
          <a:xfrm>
            <a:off x="4511675" y="3740150"/>
            <a:ext cx="733425" cy="266700"/>
          </a:xfrm>
          <a:prstGeom prst="rect">
            <a:avLst/>
          </a:prstGeom>
          <a:noFill/>
          <a:ln w="9525">
            <a:noFill/>
            <a:miter lim="800000"/>
            <a:headEnd/>
            <a:tailEnd/>
          </a:ln>
        </p:spPr>
        <p:txBody>
          <a:bodyPr wrap="none">
            <a:spAutoFit/>
          </a:bodyPr>
          <a:lstStyle/>
          <a:p>
            <a:r>
              <a:rPr lang="nb-NO" sz="1400">
                <a:solidFill>
                  <a:srgbClr val="FF0000"/>
                </a:solidFill>
              </a:rPr>
              <a:t>0,5 mm</a:t>
            </a:r>
          </a:p>
        </p:txBody>
      </p:sp>
      <p:sp>
        <p:nvSpPr>
          <p:cNvPr id="36" name="TekstSylinder 35"/>
          <p:cNvSpPr txBox="1">
            <a:spLocks noChangeArrowheads="1"/>
          </p:cNvSpPr>
          <p:nvPr/>
        </p:nvSpPr>
        <p:spPr bwMode="auto">
          <a:xfrm>
            <a:off x="2003425" y="6064250"/>
            <a:ext cx="5616575" cy="341313"/>
          </a:xfrm>
          <a:prstGeom prst="rect">
            <a:avLst/>
          </a:prstGeom>
          <a:noFill/>
          <a:ln w="9525">
            <a:noFill/>
            <a:miter lim="800000"/>
            <a:headEnd/>
            <a:tailEnd/>
          </a:ln>
        </p:spPr>
        <p:txBody>
          <a:bodyPr wrap="none">
            <a:spAutoFit/>
          </a:bodyPr>
          <a:lstStyle/>
          <a:p>
            <a:r>
              <a:rPr lang="nb-NO" sz="2000">
                <a:solidFill>
                  <a:srgbClr val="FF0000"/>
                </a:solidFill>
              </a:rPr>
              <a:t>Hvor mange nåler er det plass til før det renner over?</a:t>
            </a:r>
          </a:p>
        </p:txBody>
      </p:sp>
      <p:grpSp>
        <p:nvGrpSpPr>
          <p:cNvPr id="4" name="Gruppe 38"/>
          <p:cNvGrpSpPr>
            <a:grpSpLocks/>
          </p:cNvGrpSpPr>
          <p:nvPr/>
        </p:nvGrpSpPr>
        <p:grpSpPr bwMode="auto">
          <a:xfrm>
            <a:off x="4573584" y="2182813"/>
            <a:ext cx="330204" cy="1447800"/>
            <a:chOff x="4573360" y="2183438"/>
            <a:chExt cx="330610" cy="1447802"/>
          </a:xfrm>
        </p:grpSpPr>
        <p:cxnSp>
          <p:nvCxnSpPr>
            <p:cNvPr id="23567" name="Rett pil 26"/>
            <p:cNvCxnSpPr>
              <a:cxnSpLocks noChangeShapeType="1"/>
            </p:cNvCxnSpPr>
            <p:nvPr/>
          </p:nvCxnSpPr>
          <p:spPr bwMode="auto">
            <a:xfrm rot="5400000">
              <a:off x="4062196" y="2789466"/>
              <a:ext cx="1447802" cy="235746"/>
            </a:xfrm>
            <a:prstGeom prst="straightConnector1">
              <a:avLst/>
            </a:prstGeom>
            <a:noFill/>
            <a:ln w="3175" algn="ctr">
              <a:solidFill>
                <a:srgbClr val="FF0000"/>
              </a:solidFill>
              <a:round/>
              <a:headEnd type="triangle" w="med" len="med"/>
              <a:tailEnd type="triangle" w="med" len="med"/>
            </a:ln>
          </p:spPr>
        </p:cxnSp>
        <p:sp>
          <p:nvSpPr>
            <p:cNvPr id="23568" name="TekstSylinder 36"/>
            <p:cNvSpPr txBox="1">
              <a:spLocks noChangeArrowheads="1"/>
            </p:cNvSpPr>
            <p:nvPr/>
          </p:nvSpPr>
          <p:spPr bwMode="auto">
            <a:xfrm rot="16755940">
              <a:off x="4362789" y="2709130"/>
              <a:ext cx="688009" cy="266867"/>
            </a:xfrm>
            <a:prstGeom prst="rect">
              <a:avLst/>
            </a:prstGeom>
            <a:noFill/>
            <a:ln w="9525">
              <a:noFill/>
              <a:miter lim="800000"/>
              <a:headEnd/>
              <a:tailEnd/>
            </a:ln>
          </p:spPr>
          <p:txBody>
            <a:bodyPr wrap="none">
              <a:spAutoFit/>
            </a:bodyPr>
            <a:lstStyle/>
            <a:p>
              <a:r>
                <a:rPr lang="nb-NO" sz="1400" smtClean="0">
                  <a:solidFill>
                    <a:srgbClr val="FF0000"/>
                  </a:solidFill>
                </a:rPr>
                <a:t>30 </a:t>
              </a:r>
              <a:r>
                <a:rPr lang="nb-NO" sz="1400" dirty="0">
                  <a:solidFill>
                    <a:srgbClr val="FF0000"/>
                  </a:solidFill>
                </a:rPr>
                <a:t>mm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2000"/>
                                        <p:tgtEl>
                                          <p:spTgt spid="102402"/>
                                        </p:tgtEl>
                                      </p:cBhvr>
                                    </p:animEffect>
                                  </p:childTnLst>
                                </p:cTn>
                              </p:par>
                              <p:par>
                                <p:cTn id="8" presetID="10" presetClass="entr" presetSubtype="0" fill="hold" nodeType="withEffect">
                                  <p:stCondLst>
                                    <p:cond delay="0"/>
                                  </p:stCondLst>
                                  <p:childTnLst>
                                    <p:set>
                                      <p:cBhvr>
                                        <p:cTn id="9" dur="1" fill="hold">
                                          <p:stCondLst>
                                            <p:cond delay="0"/>
                                          </p:stCondLst>
                                        </p:cTn>
                                        <p:tgtEl>
                                          <p:spTgt spid="102403"/>
                                        </p:tgtEl>
                                        <p:attrNameLst>
                                          <p:attrName>style.visibility</p:attrName>
                                        </p:attrNameLst>
                                      </p:cBhvr>
                                      <p:to>
                                        <p:strVal val="visible"/>
                                      </p:to>
                                    </p:set>
                                    <p:animEffect transition="in" filter="fade">
                                      <p:cBhvr>
                                        <p:cTn id="10" dur="2000"/>
                                        <p:tgtEl>
                                          <p:spTgt spid="102403"/>
                                        </p:tgtEl>
                                      </p:cBhvr>
                                    </p:animEffect>
                                  </p:childTnLst>
                                </p:cTn>
                              </p:par>
                            </p:childTnLst>
                          </p:cTn>
                        </p:par>
                        <p:par>
                          <p:cTn id="11" fill="hold" nodeType="with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nodeType="afterGroup">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childTnLst>
                          </p:cTn>
                        </p:par>
                        <p:par>
                          <p:cTn id="37" fill="hold" nodeType="afterGroup">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2000"/>
                                        <p:tgtEl>
                                          <p:spTgt spid="2"/>
                                        </p:tgtEl>
                                      </p:cBhvr>
                                    </p:animEffect>
                                  </p:childTnLst>
                                </p:cTn>
                              </p:par>
                            </p:childTnLst>
                          </p:cTn>
                        </p:par>
                        <p:par>
                          <p:cTn id="46" fill="hold" nodeType="afterGroup">
                            <p:stCondLst>
                              <p:cond delay="2000"/>
                            </p:stCondLst>
                            <p:childTnLst>
                              <p:par>
                                <p:cTn id="47" presetID="2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500"/>
                                        <p:tgtEl>
                                          <p:spTgt spid="20"/>
                                        </p:tgtEl>
                                      </p:cBhvr>
                                    </p:animEffect>
                                  </p:childTnLst>
                                </p:cTn>
                              </p:par>
                            </p:childTnLst>
                          </p:cTn>
                        </p:par>
                        <p:par>
                          <p:cTn id="50" fill="hold" nodeType="afterGroup">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tel 1"/>
          <p:cNvSpPr>
            <a:spLocks noGrp="1"/>
          </p:cNvSpPr>
          <p:nvPr>
            <p:ph type="title"/>
          </p:nvPr>
        </p:nvSpPr>
        <p:spPr>
          <a:xfrm>
            <a:off x="1079500" y="255588"/>
            <a:ext cx="7767638" cy="1089025"/>
          </a:xfrm>
        </p:spPr>
        <p:txBody>
          <a:bodyPr/>
          <a:lstStyle/>
          <a:p>
            <a:pPr algn="ctr">
              <a:lnSpc>
                <a:spcPct val="100000"/>
              </a:lnSpc>
            </a:pPr>
            <a:r>
              <a:rPr lang="nb-NO" sz="3200" smtClean="0"/>
              <a:t>Overflatehinne og volumberegninger</a:t>
            </a:r>
          </a:p>
        </p:txBody>
      </p:sp>
      <p:sp>
        <p:nvSpPr>
          <p:cNvPr id="6" name="TekstSylinder 5"/>
          <p:cNvSpPr txBox="1">
            <a:spLocks noChangeArrowheads="1"/>
          </p:cNvSpPr>
          <p:nvPr/>
        </p:nvSpPr>
        <p:spPr bwMode="auto">
          <a:xfrm>
            <a:off x="804863" y="1638300"/>
            <a:ext cx="5146675" cy="341313"/>
          </a:xfrm>
          <a:prstGeom prst="rect">
            <a:avLst/>
          </a:prstGeom>
          <a:noFill/>
          <a:ln w="9525">
            <a:noFill/>
            <a:miter lim="800000"/>
            <a:headEnd/>
            <a:tailEnd/>
          </a:ln>
        </p:spPr>
        <p:txBody>
          <a:bodyPr wrap="none">
            <a:spAutoFit/>
          </a:bodyPr>
          <a:lstStyle/>
          <a:p>
            <a:r>
              <a:rPr lang="nb-NO" sz="2000">
                <a:solidFill>
                  <a:srgbClr val="FF0000"/>
                </a:solidFill>
              </a:rPr>
              <a:t>31 mm x 31 mm x 3,14 x 1,5 mm = 4526,3 mm</a:t>
            </a:r>
            <a:r>
              <a:rPr lang="nb-NO" sz="2000" baseline="30000">
                <a:solidFill>
                  <a:srgbClr val="FF0000"/>
                </a:solidFill>
              </a:rPr>
              <a:t>3</a:t>
            </a:r>
          </a:p>
        </p:txBody>
      </p:sp>
      <p:sp>
        <p:nvSpPr>
          <p:cNvPr id="7" name="TekstSylinder 6"/>
          <p:cNvSpPr txBox="1">
            <a:spLocks noChangeArrowheads="1"/>
          </p:cNvSpPr>
          <p:nvPr/>
        </p:nvSpPr>
        <p:spPr bwMode="auto">
          <a:xfrm>
            <a:off x="804863" y="2211388"/>
            <a:ext cx="5210175" cy="341312"/>
          </a:xfrm>
          <a:prstGeom prst="rect">
            <a:avLst/>
          </a:prstGeom>
          <a:noFill/>
          <a:ln w="9525">
            <a:noFill/>
            <a:miter lim="800000"/>
            <a:headEnd/>
            <a:tailEnd/>
          </a:ln>
        </p:spPr>
        <p:txBody>
          <a:bodyPr wrap="none">
            <a:spAutoFit/>
          </a:bodyPr>
          <a:lstStyle/>
          <a:p>
            <a:r>
              <a:rPr lang="nb-NO" sz="2000">
                <a:solidFill>
                  <a:srgbClr val="FF0000"/>
                </a:solidFill>
              </a:rPr>
              <a:t>0,25 mm x 0,25 mm x 3,14 x 30 mm = 5,88 mm</a:t>
            </a:r>
            <a:r>
              <a:rPr lang="nb-NO" sz="2000" baseline="30000">
                <a:solidFill>
                  <a:srgbClr val="FF0000"/>
                </a:solidFill>
              </a:rPr>
              <a:t>3</a:t>
            </a:r>
          </a:p>
        </p:txBody>
      </p:sp>
      <p:sp>
        <p:nvSpPr>
          <p:cNvPr id="8" name="TekstSylinder 7"/>
          <p:cNvSpPr txBox="1">
            <a:spLocks noChangeArrowheads="1"/>
          </p:cNvSpPr>
          <p:nvPr/>
        </p:nvSpPr>
        <p:spPr bwMode="auto">
          <a:xfrm>
            <a:off x="1036638" y="2906713"/>
            <a:ext cx="1608137" cy="341312"/>
          </a:xfrm>
          <a:prstGeom prst="rect">
            <a:avLst/>
          </a:prstGeom>
          <a:noFill/>
          <a:ln w="9525">
            <a:noFill/>
            <a:miter lim="800000"/>
            <a:headEnd/>
            <a:tailEnd/>
          </a:ln>
        </p:spPr>
        <p:txBody>
          <a:bodyPr wrap="none">
            <a:spAutoFit/>
          </a:bodyPr>
          <a:lstStyle/>
          <a:p>
            <a:r>
              <a:rPr lang="nb-NO" sz="2000">
                <a:solidFill>
                  <a:srgbClr val="FF0000"/>
                </a:solidFill>
              </a:rPr>
              <a:t>Antall nåler =</a:t>
            </a:r>
          </a:p>
        </p:txBody>
      </p:sp>
      <p:cxnSp>
        <p:nvCxnSpPr>
          <p:cNvPr id="10" name="Rett linje 9"/>
          <p:cNvCxnSpPr>
            <a:cxnSpLocks noChangeShapeType="1"/>
            <a:stCxn id="8" idx="3"/>
            <a:endCxn id="14" idx="1"/>
          </p:cNvCxnSpPr>
          <p:nvPr/>
        </p:nvCxnSpPr>
        <p:spPr bwMode="auto">
          <a:xfrm>
            <a:off x="2644775" y="3077369"/>
            <a:ext cx="1900238" cy="29399"/>
          </a:xfrm>
          <a:prstGeom prst="line">
            <a:avLst/>
          </a:prstGeom>
          <a:noFill/>
          <a:ln w="9525" algn="ctr">
            <a:solidFill>
              <a:schemeClr val="tx1"/>
            </a:solidFill>
            <a:round/>
            <a:headEnd/>
            <a:tailEnd/>
          </a:ln>
        </p:spPr>
      </p:cxnSp>
      <p:sp>
        <p:nvSpPr>
          <p:cNvPr id="11" name="TekstSylinder 10"/>
          <p:cNvSpPr txBox="1">
            <a:spLocks noChangeArrowheads="1"/>
          </p:cNvSpPr>
          <p:nvPr/>
        </p:nvSpPr>
        <p:spPr bwMode="auto">
          <a:xfrm>
            <a:off x="2865438" y="2757488"/>
            <a:ext cx="1436687" cy="341312"/>
          </a:xfrm>
          <a:prstGeom prst="rect">
            <a:avLst/>
          </a:prstGeom>
          <a:noFill/>
          <a:ln w="9525">
            <a:noFill/>
            <a:miter lim="800000"/>
            <a:headEnd/>
            <a:tailEnd/>
          </a:ln>
        </p:spPr>
        <p:txBody>
          <a:bodyPr wrap="none">
            <a:spAutoFit/>
          </a:bodyPr>
          <a:lstStyle/>
          <a:p>
            <a:r>
              <a:rPr lang="nb-NO" sz="2000">
                <a:solidFill>
                  <a:srgbClr val="FF0000"/>
                </a:solidFill>
              </a:rPr>
              <a:t>4526,3 mm</a:t>
            </a:r>
            <a:r>
              <a:rPr lang="nb-NO" sz="2000" baseline="30000">
                <a:solidFill>
                  <a:srgbClr val="FF0000"/>
                </a:solidFill>
              </a:rPr>
              <a:t>3</a:t>
            </a:r>
            <a:endParaRPr lang="nb-NO" sz="2000">
              <a:solidFill>
                <a:srgbClr val="FF0000"/>
              </a:solidFill>
            </a:endParaRPr>
          </a:p>
        </p:txBody>
      </p:sp>
      <p:sp>
        <p:nvSpPr>
          <p:cNvPr id="13" name="TekstSylinder 12"/>
          <p:cNvSpPr txBox="1">
            <a:spLocks noChangeArrowheads="1"/>
          </p:cNvSpPr>
          <p:nvPr/>
        </p:nvSpPr>
        <p:spPr bwMode="auto">
          <a:xfrm>
            <a:off x="2989263" y="3138488"/>
            <a:ext cx="1179512" cy="342900"/>
          </a:xfrm>
          <a:prstGeom prst="rect">
            <a:avLst/>
          </a:prstGeom>
          <a:noFill/>
          <a:ln w="9525">
            <a:noFill/>
            <a:miter lim="800000"/>
            <a:headEnd/>
            <a:tailEnd/>
          </a:ln>
        </p:spPr>
        <p:txBody>
          <a:bodyPr wrap="none">
            <a:spAutoFit/>
          </a:bodyPr>
          <a:lstStyle/>
          <a:p>
            <a:r>
              <a:rPr lang="nb-NO" sz="2000">
                <a:solidFill>
                  <a:srgbClr val="FF0000"/>
                </a:solidFill>
              </a:rPr>
              <a:t>5,88 mm</a:t>
            </a:r>
            <a:r>
              <a:rPr lang="nb-NO" sz="2000" baseline="30000">
                <a:solidFill>
                  <a:srgbClr val="FF0000"/>
                </a:solidFill>
              </a:rPr>
              <a:t>3</a:t>
            </a:r>
            <a:endParaRPr lang="nb-NO" sz="2000">
              <a:solidFill>
                <a:srgbClr val="FF0000"/>
              </a:solidFill>
            </a:endParaRPr>
          </a:p>
        </p:txBody>
      </p:sp>
      <p:sp>
        <p:nvSpPr>
          <p:cNvPr id="14" name="TekstSylinder 13"/>
          <p:cNvSpPr txBox="1">
            <a:spLocks noChangeArrowheads="1"/>
          </p:cNvSpPr>
          <p:nvPr/>
        </p:nvSpPr>
        <p:spPr bwMode="auto">
          <a:xfrm>
            <a:off x="4545013" y="2906713"/>
            <a:ext cx="954107" cy="400110"/>
          </a:xfrm>
          <a:prstGeom prst="rect">
            <a:avLst/>
          </a:prstGeom>
          <a:noFill/>
          <a:ln w="9525">
            <a:noFill/>
            <a:miter lim="800000"/>
            <a:headEnd/>
            <a:tailEnd/>
          </a:ln>
        </p:spPr>
        <p:txBody>
          <a:bodyPr wrap="none">
            <a:spAutoFit/>
          </a:bodyPr>
          <a:lstStyle/>
          <a:p>
            <a:r>
              <a:rPr lang="nb-NO" sz="2000" dirty="0" smtClean="0">
                <a:solidFill>
                  <a:srgbClr val="FF0000"/>
                </a:solidFill>
              </a:rPr>
              <a:t>= 769,7</a:t>
            </a:r>
            <a:endParaRPr lang="nb-NO" sz="2000" dirty="0">
              <a:solidFill>
                <a:srgbClr val="FF0000"/>
              </a:solidFill>
            </a:endParaRPr>
          </a:p>
        </p:txBody>
      </p:sp>
      <p:sp>
        <p:nvSpPr>
          <p:cNvPr id="12" name="TekstSylinder 11"/>
          <p:cNvSpPr txBox="1"/>
          <p:nvPr/>
        </p:nvSpPr>
        <p:spPr>
          <a:xfrm>
            <a:off x="778328" y="3695700"/>
            <a:ext cx="4492833" cy="646331"/>
          </a:xfrm>
          <a:prstGeom prst="rect">
            <a:avLst/>
          </a:prstGeom>
          <a:noFill/>
        </p:spPr>
        <p:txBody>
          <a:bodyPr wrap="none" rtlCol="0">
            <a:spAutoFit/>
          </a:bodyPr>
          <a:lstStyle/>
          <a:p>
            <a:r>
              <a:rPr lang="nb-NO" b="1" dirty="0" smtClean="0"/>
              <a:t>Påstanden om at mer enn 100 nåler får plass </a:t>
            </a:r>
            <a:br>
              <a:rPr lang="nb-NO" b="1" dirty="0" smtClean="0"/>
            </a:br>
            <a:r>
              <a:rPr lang="nb-NO" b="1" dirty="0" smtClean="0"/>
              <a:t>synes derfor riktig, … men bør etterprøves</a:t>
            </a:r>
            <a:endParaRPr lang="nb-NO" b="1" dirty="0"/>
          </a:p>
        </p:txBody>
      </p:sp>
      <p:pic>
        <p:nvPicPr>
          <p:cNvPr id="18433" name="Picture 1"/>
          <p:cNvPicPr>
            <a:picLocks noChangeAspect="1" noChangeArrowheads="1"/>
          </p:cNvPicPr>
          <p:nvPr/>
        </p:nvPicPr>
        <p:blipFill>
          <a:blip r:embed="rId2"/>
          <a:srcRect/>
          <a:stretch>
            <a:fillRect/>
          </a:stretch>
        </p:blipFill>
        <p:spPr bwMode="auto">
          <a:xfrm>
            <a:off x="5685746" y="3272518"/>
            <a:ext cx="3095625" cy="3067050"/>
          </a:xfrm>
          <a:prstGeom prst="rect">
            <a:avLst/>
          </a:prstGeom>
          <a:noFill/>
          <a:ln w="9525">
            <a:noFill/>
            <a:miter lim="800000"/>
            <a:headEnd/>
            <a:tailEnd/>
          </a:ln>
          <a:effectLst/>
        </p:spPr>
      </p:pic>
      <p:sp>
        <p:nvSpPr>
          <p:cNvPr id="15" name="TekstSylinder 14"/>
          <p:cNvSpPr txBox="1"/>
          <p:nvPr/>
        </p:nvSpPr>
        <p:spPr>
          <a:xfrm>
            <a:off x="789214" y="4501243"/>
            <a:ext cx="4343368" cy="1477328"/>
          </a:xfrm>
          <a:prstGeom prst="rect">
            <a:avLst/>
          </a:prstGeom>
          <a:noFill/>
        </p:spPr>
        <p:txBody>
          <a:bodyPr wrap="none" rtlCol="0">
            <a:spAutoFit/>
          </a:bodyPr>
          <a:lstStyle/>
          <a:p>
            <a:r>
              <a:rPr lang="nb-NO" b="1" dirty="0" smtClean="0"/>
              <a:t>Da en arbeidsukeelev gjorde den samme </a:t>
            </a:r>
            <a:br>
              <a:rPr lang="nb-NO" b="1" dirty="0" smtClean="0"/>
            </a:br>
            <a:r>
              <a:rPr lang="nb-NO" b="1" dirty="0" smtClean="0"/>
              <a:t>beregningen for et rødvinsglass så beregnet</a:t>
            </a:r>
            <a:br>
              <a:rPr lang="nb-NO" b="1" dirty="0" smtClean="0"/>
            </a:br>
            <a:r>
              <a:rPr lang="nb-NO" b="1" dirty="0" smtClean="0"/>
              <a:t>han at det burde være plass til 1280 nåler.</a:t>
            </a:r>
            <a:br>
              <a:rPr lang="nb-NO" b="1" dirty="0" smtClean="0"/>
            </a:br>
            <a:r>
              <a:rPr lang="nb-NO" b="1" dirty="0" smtClean="0"/>
              <a:t>Da han prøvde så fikk han plass til 1190</a:t>
            </a:r>
            <a:br>
              <a:rPr lang="nb-NO" b="1" dirty="0" smtClean="0"/>
            </a:br>
            <a:r>
              <a:rPr lang="nb-NO" b="1" dirty="0" smtClean="0"/>
              <a:t>nåler før det rant over.</a:t>
            </a:r>
            <a:endParaRPr lang="nb-NO"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par>
                          <p:cTn id="22" fill="hold" nodeType="afterGroup">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par>
                          <p:cTn id="26" fill="hold" nodeType="afterGroup">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18433"/>
                                        </p:tgtEl>
                                        <p:attrNameLst>
                                          <p:attrName>style.visibility</p:attrName>
                                        </p:attrNameLst>
                                      </p:cBhvr>
                                      <p:to>
                                        <p:strVal val="visible"/>
                                      </p:to>
                                    </p:set>
                                    <p:animEffect transition="in" filter="fade">
                                      <p:cBhvr>
                                        <p:cTn id="47" dur="20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3" grpId="0"/>
      <p:bldP spid="14" grpId="0"/>
      <p:bldP spid="1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Spørsmål</a:t>
            </a:r>
            <a:endParaRPr lang="nb-NO" dirty="0"/>
          </a:p>
        </p:txBody>
      </p:sp>
      <p:sp>
        <p:nvSpPr>
          <p:cNvPr id="3" name="Plassholder for innhold 2"/>
          <p:cNvSpPr>
            <a:spLocks noGrp="1"/>
          </p:cNvSpPr>
          <p:nvPr>
            <p:ph idx="1"/>
          </p:nvPr>
        </p:nvSpPr>
        <p:spPr>
          <a:xfrm>
            <a:off x="457200" y="1366158"/>
            <a:ext cx="8229600" cy="4996542"/>
          </a:xfrm>
        </p:spPr>
        <p:txBody>
          <a:bodyPr>
            <a:normAutofit/>
          </a:bodyPr>
          <a:lstStyle/>
          <a:p>
            <a:r>
              <a:rPr lang="nb-NO" dirty="0" smtClean="0"/>
              <a:t>Hvordan kan slike oppgaver berike undervisningen i naturfag og andre realfag?</a:t>
            </a:r>
          </a:p>
          <a:p>
            <a:r>
              <a:rPr lang="nb-NO" dirty="0" smtClean="0"/>
              <a:t>Forslag til gode oppgaver som kan virke motiverende,</a:t>
            </a:r>
            <a:br>
              <a:rPr lang="nb-NO" dirty="0" smtClean="0"/>
            </a:br>
            <a:r>
              <a:rPr lang="nb-NO" dirty="0" smtClean="0"/>
              <a:t>og ikke minst aktuelle for ungdom?</a:t>
            </a:r>
          </a:p>
          <a:p>
            <a:r>
              <a:rPr lang="nb-NO" dirty="0" smtClean="0"/>
              <a:t>Kunne noen tenke seg å prøve ut en eller flere slike oppgaver i klasserommet?</a:t>
            </a:r>
          </a:p>
          <a:p>
            <a:pPr lvl="1"/>
            <a:r>
              <a:rPr lang="nb-NO" dirty="0" smtClean="0"/>
              <a:t>Velge en oppgave med omhu</a:t>
            </a:r>
          </a:p>
          <a:p>
            <a:pPr lvl="1"/>
            <a:r>
              <a:rPr lang="nb-NO" dirty="0" smtClean="0"/>
              <a:t>Gjøre opptak av gruppediskusjoner</a:t>
            </a:r>
          </a:p>
          <a:p>
            <a:pPr lvl="1"/>
            <a:r>
              <a:rPr lang="nb-NO" dirty="0" smtClean="0"/>
              <a:t>Gjøre opptak av argumentasjonen </a:t>
            </a:r>
          </a:p>
          <a:p>
            <a:r>
              <a:rPr lang="nb-NO" dirty="0" smtClean="0"/>
              <a:t>Kunne tenke meg å sende ute et lite spørreskjema i etterkant av konferansen for å få innspill og kommentarer </a:t>
            </a:r>
          </a:p>
          <a:p>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750630"/>
          </a:xfrm>
        </p:spPr>
        <p:txBody>
          <a:bodyPr/>
          <a:lstStyle/>
          <a:p>
            <a:pPr algn="ctr"/>
            <a:r>
              <a:rPr lang="nb-NO" dirty="0" smtClean="0"/>
              <a:t>Antall pianostemmere i Chicago</a:t>
            </a:r>
            <a:endParaRPr lang="nb-NO" dirty="0"/>
          </a:p>
        </p:txBody>
      </p:sp>
      <p:sp>
        <p:nvSpPr>
          <p:cNvPr id="3" name="Plassholder for innhold 2"/>
          <p:cNvSpPr>
            <a:spLocks noGrp="1"/>
          </p:cNvSpPr>
          <p:nvPr>
            <p:ph idx="1"/>
          </p:nvPr>
        </p:nvSpPr>
        <p:spPr>
          <a:xfrm>
            <a:off x="206829" y="996043"/>
            <a:ext cx="8937171" cy="5372100"/>
          </a:xfrm>
        </p:spPr>
        <p:txBody>
          <a:bodyPr>
            <a:noAutofit/>
          </a:bodyPr>
          <a:lstStyle/>
          <a:p>
            <a:pPr marL="457200" indent="-457200">
              <a:lnSpc>
                <a:spcPct val="120000"/>
              </a:lnSpc>
              <a:buFont typeface="+mj-lt"/>
              <a:buAutoNum type="arabicPeriod"/>
            </a:pPr>
            <a:r>
              <a:rPr lang="nb-NO" sz="1800" dirty="0" smtClean="0"/>
              <a:t>Det bor ca. 9 000 000 mennesker i Chicago (2009)</a:t>
            </a:r>
          </a:p>
          <a:p>
            <a:pPr marL="457200" indent="-457200">
              <a:lnSpc>
                <a:spcPct val="120000"/>
              </a:lnSpc>
              <a:buFont typeface="+mj-lt"/>
              <a:buAutoNum type="arabicPeriod"/>
            </a:pPr>
            <a:r>
              <a:rPr lang="nb-NO" sz="1800" dirty="0" smtClean="0"/>
              <a:t>I gjennomsnitt bor det ca. 2 personer i hver husholdning</a:t>
            </a:r>
          </a:p>
          <a:p>
            <a:pPr marL="457200" indent="-457200">
              <a:lnSpc>
                <a:spcPct val="120000"/>
              </a:lnSpc>
              <a:buFont typeface="+mj-lt"/>
              <a:buAutoNum type="arabicPeriod"/>
            </a:pPr>
            <a:r>
              <a:rPr lang="nb-NO" sz="1800" dirty="0" smtClean="0"/>
              <a:t>Grovt sett kan man anta at hver tjuende husholdning har piano</a:t>
            </a:r>
          </a:p>
          <a:p>
            <a:pPr marL="457200" indent="-457200">
              <a:lnSpc>
                <a:spcPct val="120000"/>
              </a:lnSpc>
              <a:buFont typeface="+mj-lt"/>
              <a:buAutoNum type="arabicPeriod"/>
            </a:pPr>
            <a:r>
              <a:rPr lang="nb-NO" sz="1800" dirty="0" smtClean="0"/>
              <a:t>Pianoer som blir regelmessig stemt, stemmes en gang i året</a:t>
            </a:r>
          </a:p>
          <a:p>
            <a:pPr marL="457200" indent="-457200">
              <a:lnSpc>
                <a:spcPct val="120000"/>
              </a:lnSpc>
              <a:buFont typeface="+mj-lt"/>
              <a:buAutoNum type="arabicPeriod"/>
            </a:pPr>
            <a:r>
              <a:rPr lang="nb-NO" sz="1800" dirty="0" smtClean="0"/>
              <a:t>I gjennomsnitt tar det ca. 2 timer å stemme et piano inkludert reise til og fra</a:t>
            </a:r>
          </a:p>
          <a:p>
            <a:pPr marL="457200" indent="-457200">
              <a:lnSpc>
                <a:spcPct val="120000"/>
              </a:lnSpc>
              <a:buFont typeface="+mj-lt"/>
              <a:buAutoNum type="arabicPeriod"/>
            </a:pPr>
            <a:r>
              <a:rPr lang="nb-NO" sz="1800" dirty="0" smtClean="0"/>
              <a:t>Hver pianostemmer arbeider 8 timer hver dag, fem dager i uka, 50 uker i året</a:t>
            </a:r>
          </a:p>
          <a:p>
            <a:pPr marL="457200" indent="-457200">
              <a:lnSpc>
                <a:spcPct val="120000"/>
              </a:lnSpc>
              <a:buFont typeface="+mj-lt"/>
              <a:buAutoNum type="arabicPeriod"/>
            </a:pPr>
            <a:r>
              <a:rPr lang="nb-NO" sz="1800" dirty="0" smtClean="0"/>
              <a:t>På bakgrunn av disse antagelsene kan vi regne ut behovet for pianostemminger pr. år: (9 mill personer) / (2 pr. husstand × 1/20 piano pr. husstand) = 225 000 stemminger</a:t>
            </a:r>
          </a:p>
          <a:p>
            <a:pPr marL="457200" indent="-457200">
              <a:lnSpc>
                <a:spcPct val="120000"/>
              </a:lnSpc>
              <a:buFont typeface="+mj-lt"/>
              <a:buAutoNum type="arabicPeriod"/>
            </a:pPr>
            <a:r>
              <a:rPr lang="nb-NO" sz="1800" dirty="0" smtClean="0"/>
              <a:t>Antatt stemminger pr. pianostemmer pr. år: </a:t>
            </a:r>
            <a:br>
              <a:rPr lang="nb-NO" sz="1800" dirty="0" smtClean="0"/>
            </a:br>
            <a:r>
              <a:rPr lang="nb-NO" sz="1800" dirty="0" smtClean="0"/>
              <a:t>(50 uker/år) × (5 dager/uke) × (8 t/dag) / (2 t pr. piano) = 1000 stemminger/år</a:t>
            </a:r>
          </a:p>
          <a:p>
            <a:pPr marL="457200" indent="-457200">
              <a:lnSpc>
                <a:spcPct val="120000"/>
              </a:lnSpc>
              <a:buFont typeface="+mj-lt"/>
              <a:buAutoNum type="arabicPeriod"/>
            </a:pPr>
            <a:r>
              <a:rPr lang="nb-NO" sz="1800" dirty="0" smtClean="0"/>
              <a:t>Så kan vi beregne hvor mange pianostemmere som trengs for å fylle behovet:</a:t>
            </a:r>
            <a:br>
              <a:rPr lang="nb-NO" sz="1800" dirty="0" smtClean="0"/>
            </a:br>
            <a:r>
              <a:rPr lang="nb-NO" sz="1800" dirty="0" smtClean="0"/>
              <a:t>(225 000 stemminger/år) / (1000 stemminger pr. år pr stemmer) = 225 stemmere</a:t>
            </a:r>
          </a:p>
          <a:p>
            <a:pPr marL="457200" indent="-457200">
              <a:lnSpc>
                <a:spcPct val="120000"/>
              </a:lnSpc>
              <a:buFont typeface="+mj-lt"/>
              <a:buAutoNum type="arabicPeriod"/>
            </a:pPr>
            <a:r>
              <a:rPr lang="nb-NO" sz="1800" dirty="0" smtClean="0"/>
              <a:t>Det riktige antallet er 290 pianostemmere i Chicago </a:t>
            </a:r>
            <a:endParaRPr lang="nb-NO"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Fermi-problemer</a:t>
            </a:r>
            <a:endParaRPr lang="nb-NO" dirty="0"/>
          </a:p>
        </p:txBody>
      </p:sp>
      <p:sp>
        <p:nvSpPr>
          <p:cNvPr id="3" name="Plassholder for innhold 2"/>
          <p:cNvSpPr>
            <a:spLocks noGrp="1"/>
          </p:cNvSpPr>
          <p:nvPr>
            <p:ph idx="1"/>
          </p:nvPr>
        </p:nvSpPr>
        <p:spPr>
          <a:xfrm>
            <a:off x="152400" y="1344385"/>
            <a:ext cx="4735286" cy="4882244"/>
          </a:xfrm>
        </p:spPr>
        <p:txBody>
          <a:bodyPr>
            <a:normAutofit/>
          </a:bodyPr>
          <a:lstStyle/>
          <a:p>
            <a:pPr>
              <a:lnSpc>
                <a:spcPct val="110000"/>
              </a:lnSpc>
              <a:spcBef>
                <a:spcPts val="1200"/>
              </a:spcBef>
            </a:pPr>
            <a:r>
              <a:rPr lang="nb-NO" dirty="0" smtClean="0"/>
              <a:t>Det er nylig utgitt noen bøker som samler slike problemstillinger: ”</a:t>
            </a:r>
            <a:r>
              <a:rPr lang="nb-NO" i="1" dirty="0" err="1" smtClean="0"/>
              <a:t>Solving</a:t>
            </a:r>
            <a:r>
              <a:rPr lang="nb-NO" i="1" dirty="0" smtClean="0"/>
              <a:t> </a:t>
            </a:r>
            <a:r>
              <a:rPr lang="nb-NO" i="1" dirty="0" err="1" smtClean="0"/>
              <a:t>the</a:t>
            </a:r>
            <a:r>
              <a:rPr lang="nb-NO" i="1" dirty="0" smtClean="0"/>
              <a:t> </a:t>
            </a:r>
            <a:r>
              <a:rPr lang="nb-NO" i="1" dirty="0" err="1" smtClean="0"/>
              <a:t>today’s</a:t>
            </a:r>
            <a:r>
              <a:rPr lang="nb-NO" i="1" dirty="0" smtClean="0"/>
              <a:t> problems </a:t>
            </a:r>
            <a:r>
              <a:rPr lang="nb-NO" i="1" dirty="0" err="1" smtClean="0"/>
              <a:t>on</a:t>
            </a:r>
            <a:r>
              <a:rPr lang="nb-NO" i="1" dirty="0" smtClean="0"/>
              <a:t> </a:t>
            </a:r>
            <a:r>
              <a:rPr lang="nb-NO" i="1" dirty="0" err="1" smtClean="0"/>
              <a:t>the</a:t>
            </a:r>
            <a:r>
              <a:rPr lang="nb-NO" i="1" dirty="0" smtClean="0"/>
              <a:t> back </a:t>
            </a:r>
            <a:r>
              <a:rPr lang="nb-NO" i="1" dirty="0" err="1" smtClean="0"/>
              <a:t>of</a:t>
            </a:r>
            <a:r>
              <a:rPr lang="nb-NO" i="1" dirty="0" smtClean="0"/>
              <a:t> a </a:t>
            </a:r>
            <a:r>
              <a:rPr lang="nb-NO" i="1" dirty="0" err="1" smtClean="0"/>
              <a:t>napkin</a:t>
            </a:r>
            <a:r>
              <a:rPr lang="nb-NO" i="1" dirty="0" smtClean="0"/>
              <a:t>”.</a:t>
            </a:r>
            <a:endParaRPr lang="nb-NO" i="1" dirty="0"/>
          </a:p>
        </p:txBody>
      </p:sp>
      <p:pic>
        <p:nvPicPr>
          <p:cNvPr id="2050" name="Picture 2" descr="Guesstimation: Solving the World's Problems on the Back of a Cocktail Napkin by [Weinstein, Lawrence, Adam, John A.]"/>
          <p:cNvPicPr>
            <a:picLocks noChangeAspect="1" noChangeArrowheads="1"/>
          </p:cNvPicPr>
          <p:nvPr/>
        </p:nvPicPr>
        <p:blipFill>
          <a:blip r:embed="rId2"/>
          <a:srcRect/>
          <a:stretch>
            <a:fillRect/>
          </a:stretch>
        </p:blipFill>
        <p:spPr bwMode="auto">
          <a:xfrm>
            <a:off x="4963885" y="1354817"/>
            <a:ext cx="2661558" cy="4414604"/>
          </a:xfrm>
          <a:prstGeom prst="rect">
            <a:avLst/>
          </a:prstGeom>
          <a:noFill/>
        </p:spPr>
      </p:pic>
      <p:pic>
        <p:nvPicPr>
          <p:cNvPr id="2052" name="Picture 4" descr="Guesstimation 2.0: Solving Today's Problems on the Back of a Napkin by [Weinstein, Lawrence]"/>
          <p:cNvPicPr>
            <a:picLocks noChangeAspect="1" noChangeArrowheads="1"/>
          </p:cNvPicPr>
          <p:nvPr/>
        </p:nvPicPr>
        <p:blipFill>
          <a:blip r:embed="rId3"/>
          <a:srcRect/>
          <a:stretch>
            <a:fillRect/>
          </a:stretch>
        </p:blipFill>
        <p:spPr bwMode="auto">
          <a:xfrm>
            <a:off x="6232069" y="1958974"/>
            <a:ext cx="2585360" cy="43006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2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 meg begynte det slik …</a:t>
            </a:r>
            <a:endParaRPr lang="nb-NO" dirty="0"/>
          </a:p>
        </p:txBody>
      </p:sp>
      <p:sp>
        <p:nvSpPr>
          <p:cNvPr id="3" name="Plassholder for innhold 2"/>
          <p:cNvSpPr>
            <a:spLocks noGrp="1"/>
          </p:cNvSpPr>
          <p:nvPr>
            <p:ph idx="1"/>
          </p:nvPr>
        </p:nvSpPr>
        <p:spPr/>
        <p:txBody>
          <a:bodyPr/>
          <a:lstStyle/>
          <a:p>
            <a:pPr marL="0" indent="0">
              <a:buNone/>
            </a:pPr>
            <a:r>
              <a:rPr lang="nb-NO" i="1" dirty="0" smtClean="0"/>
              <a:t>Det var i 2002 da min yngste datter gikk siste året på ungdomsskolen at hun en dag kom hjem med følgende sjokkerende melding …</a:t>
            </a:r>
            <a:endParaRPr lang="nb-NO"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489857" y="916895"/>
            <a:ext cx="8229600" cy="677862"/>
          </a:xfrm>
        </p:spPr>
        <p:txBody>
          <a:bodyPr/>
          <a:lstStyle/>
          <a:p>
            <a:pPr algn="ctr"/>
            <a:r>
              <a:rPr lang="nb-NO" dirty="0" smtClean="0"/>
              <a:t>… om brenning av regnskog</a:t>
            </a:r>
          </a:p>
        </p:txBody>
      </p:sp>
      <p:sp>
        <p:nvSpPr>
          <p:cNvPr id="3" name="Plassholder for innhold 2"/>
          <p:cNvSpPr>
            <a:spLocks noGrp="1"/>
          </p:cNvSpPr>
          <p:nvPr>
            <p:ph idx="1"/>
          </p:nvPr>
        </p:nvSpPr>
        <p:spPr>
          <a:xfrm>
            <a:off x="841375" y="1774209"/>
            <a:ext cx="3836988" cy="4305916"/>
          </a:xfrm>
        </p:spPr>
        <p:txBody>
          <a:bodyPr>
            <a:normAutofit fontScale="92500" lnSpcReduction="10000"/>
          </a:bodyPr>
          <a:lstStyle/>
          <a:p>
            <a:pPr>
              <a:lnSpc>
                <a:spcPct val="120000"/>
              </a:lnSpc>
              <a:spcBef>
                <a:spcPts val="1200"/>
              </a:spcBef>
              <a:buFont typeface="Times" pitchFamily="-108" charset="0"/>
              <a:buNone/>
            </a:pPr>
            <a:r>
              <a:rPr lang="nb-NO" i="1" dirty="0" smtClean="0"/>
              <a:t>	</a:t>
            </a:r>
            <a:r>
              <a:rPr lang="nb-NO" sz="2100" i="1" dirty="0" smtClean="0"/>
              <a:t>”Jeg har hørt at det hvert minutt brennes at område med regnskog som er like stort som 30 fotballbaner”</a:t>
            </a:r>
          </a:p>
          <a:p>
            <a:pPr>
              <a:lnSpc>
                <a:spcPct val="120000"/>
              </a:lnSpc>
              <a:spcBef>
                <a:spcPts val="1200"/>
              </a:spcBef>
              <a:buFont typeface="Times" pitchFamily="-108" charset="0"/>
              <a:buNone/>
            </a:pPr>
            <a:r>
              <a:rPr lang="nb-NO" sz="2100" i="1" dirty="0" smtClean="0"/>
              <a:t>	“Kan dette være riktig ... 30 fotballbaner? Om tempoet på brenning av regnskogen var så høyt ville ikke all regnskog være borte i løpet av noen uker.”</a:t>
            </a:r>
          </a:p>
          <a:p>
            <a:pPr>
              <a:lnSpc>
                <a:spcPct val="120000"/>
              </a:lnSpc>
              <a:spcBef>
                <a:spcPts val="1200"/>
              </a:spcBef>
              <a:buFont typeface="Times" pitchFamily="-108" charset="0"/>
              <a:buNone/>
            </a:pPr>
            <a:r>
              <a:rPr lang="nb-NO" sz="2100" i="1" dirty="0" smtClean="0"/>
              <a:t>	“Hvor lang tid vil det egentlig ta å brenne ned all regnskog?”</a:t>
            </a:r>
          </a:p>
          <a:p>
            <a:pPr>
              <a:buFont typeface="Times" pitchFamily="-108" charset="0"/>
              <a:buNone/>
            </a:pPr>
            <a:endParaRPr lang="nb-NO" dirty="0" smtClean="0"/>
          </a:p>
        </p:txBody>
      </p:sp>
      <p:pic>
        <p:nvPicPr>
          <p:cNvPr id="97282" name="Picture 2"/>
          <p:cNvPicPr>
            <a:picLocks noChangeAspect="1" noChangeArrowheads="1"/>
          </p:cNvPicPr>
          <p:nvPr/>
        </p:nvPicPr>
        <p:blipFill>
          <a:blip r:embed="rId3"/>
          <a:srcRect/>
          <a:stretch>
            <a:fillRect/>
          </a:stretch>
        </p:blipFill>
        <p:spPr bwMode="auto">
          <a:xfrm>
            <a:off x="4814888" y="1811338"/>
            <a:ext cx="4068762" cy="3057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2000"/>
                                        <p:tgtEl>
                                          <p:spTgt spid="97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a:xfrm>
            <a:off x="1103313" y="171450"/>
            <a:ext cx="7767637" cy="1141413"/>
          </a:xfrm>
        </p:spPr>
        <p:txBody>
          <a:bodyPr/>
          <a:lstStyle/>
          <a:p>
            <a:pPr algn="ctr">
              <a:lnSpc>
                <a:spcPct val="100000"/>
              </a:lnSpc>
            </a:pPr>
            <a:r>
              <a:rPr lang="nb-NO" smtClean="0"/>
              <a:t>… om å brenne regnskog </a:t>
            </a:r>
            <a:br>
              <a:rPr lang="nb-NO" smtClean="0"/>
            </a:br>
            <a:r>
              <a:rPr lang="nb-NO" sz="2400" smtClean="0"/>
              <a:t>(en løsning)</a:t>
            </a:r>
            <a:endParaRPr lang="nb-NO" smtClean="0"/>
          </a:p>
        </p:txBody>
      </p:sp>
      <p:sp>
        <p:nvSpPr>
          <p:cNvPr id="3" name="Plassholder for innhold 2"/>
          <p:cNvSpPr>
            <a:spLocks noGrp="1"/>
          </p:cNvSpPr>
          <p:nvPr>
            <p:ph idx="1"/>
          </p:nvPr>
        </p:nvSpPr>
        <p:spPr>
          <a:xfrm>
            <a:off x="784225" y="1317625"/>
            <a:ext cx="4927600" cy="4770438"/>
          </a:xfrm>
        </p:spPr>
        <p:txBody>
          <a:bodyPr>
            <a:normAutofit fontScale="70000" lnSpcReduction="20000"/>
          </a:bodyPr>
          <a:lstStyle/>
          <a:p>
            <a:pPr>
              <a:lnSpc>
                <a:spcPct val="120000"/>
              </a:lnSpc>
            </a:pPr>
            <a:r>
              <a:rPr lang="nb-NO" dirty="0" smtClean="0"/>
              <a:t>Areal fotballbane:</a:t>
            </a:r>
            <a:br>
              <a:rPr lang="nb-NO" dirty="0" smtClean="0"/>
            </a:br>
            <a:r>
              <a:rPr lang="nb-NO" dirty="0" smtClean="0"/>
              <a:t>50 m x 100 m = 5 000 m</a:t>
            </a:r>
            <a:r>
              <a:rPr lang="en-GB" baseline="30000" dirty="0" smtClean="0"/>
              <a:t>2</a:t>
            </a:r>
          </a:p>
          <a:p>
            <a:pPr>
              <a:lnSpc>
                <a:spcPct val="120000"/>
              </a:lnSpc>
            </a:pPr>
            <a:r>
              <a:rPr lang="nb-NO" dirty="0" smtClean="0"/>
              <a:t>Areal som brennes hvert minutt:</a:t>
            </a:r>
            <a:br>
              <a:rPr lang="nb-NO" dirty="0" smtClean="0"/>
            </a:br>
            <a:r>
              <a:rPr lang="nb-NO" dirty="0" smtClean="0"/>
              <a:t>5 000 m</a:t>
            </a:r>
            <a:r>
              <a:rPr lang="en-GB" baseline="30000" dirty="0" smtClean="0"/>
              <a:t>2</a:t>
            </a:r>
            <a:r>
              <a:rPr lang="nb-NO" dirty="0" smtClean="0"/>
              <a:t> x 30 = 150 000 m</a:t>
            </a:r>
            <a:r>
              <a:rPr lang="en-GB" baseline="30000" dirty="0" smtClean="0"/>
              <a:t>2</a:t>
            </a:r>
            <a:r>
              <a:rPr lang="nb-NO" dirty="0" smtClean="0"/>
              <a:t> = 0,15 km</a:t>
            </a:r>
            <a:r>
              <a:rPr lang="en-GB" baseline="30000" dirty="0" smtClean="0"/>
              <a:t>2</a:t>
            </a:r>
          </a:p>
          <a:p>
            <a:pPr>
              <a:lnSpc>
                <a:spcPct val="120000"/>
              </a:lnSpc>
            </a:pPr>
            <a:r>
              <a:rPr lang="nb-NO" dirty="0" smtClean="0"/>
              <a:t>Antall minutter pr. år:</a:t>
            </a:r>
            <a:br>
              <a:rPr lang="nb-NO" dirty="0" smtClean="0"/>
            </a:br>
            <a:r>
              <a:rPr lang="nb-NO" dirty="0" smtClean="0"/>
              <a:t>60 x 24 x 365 = 525 600 min./år</a:t>
            </a:r>
          </a:p>
          <a:p>
            <a:pPr>
              <a:lnSpc>
                <a:spcPct val="120000"/>
              </a:lnSpc>
            </a:pPr>
            <a:r>
              <a:rPr lang="nb-NO" dirty="0" smtClean="0"/>
              <a:t>Areal regnskog som brennes hvert år:</a:t>
            </a:r>
            <a:br>
              <a:rPr lang="nb-NO" dirty="0" smtClean="0"/>
            </a:br>
            <a:r>
              <a:rPr lang="nb-NO" dirty="0" smtClean="0"/>
              <a:t>0,15 km</a:t>
            </a:r>
            <a:r>
              <a:rPr lang="en-GB" baseline="30000" dirty="0" smtClean="0"/>
              <a:t>2</a:t>
            </a:r>
            <a:r>
              <a:rPr lang="nb-NO" dirty="0" smtClean="0"/>
              <a:t> x 525 600 min/år = 78 840 km</a:t>
            </a:r>
            <a:r>
              <a:rPr lang="en-GB" baseline="30000" dirty="0" smtClean="0"/>
              <a:t>2</a:t>
            </a:r>
          </a:p>
          <a:p>
            <a:pPr>
              <a:lnSpc>
                <a:spcPct val="120000"/>
              </a:lnSpc>
            </a:pPr>
            <a:r>
              <a:rPr lang="en-GB" dirty="0" err="1" smtClean="0"/>
              <a:t>Jordas</a:t>
            </a:r>
            <a:r>
              <a:rPr lang="en-GB" dirty="0" smtClean="0"/>
              <a:t> </a:t>
            </a:r>
            <a:r>
              <a:rPr lang="en-GB" dirty="0" err="1" smtClean="0"/>
              <a:t>totale</a:t>
            </a:r>
            <a:r>
              <a:rPr lang="en-GB" dirty="0" smtClean="0"/>
              <a:t> areal:</a:t>
            </a:r>
            <a:br>
              <a:rPr lang="en-GB" dirty="0" smtClean="0"/>
            </a:br>
            <a:r>
              <a:rPr lang="el-GR" dirty="0" smtClean="0"/>
              <a:t>4 x π x 6365</a:t>
            </a:r>
            <a:r>
              <a:rPr lang="en-GB" baseline="30000" dirty="0" smtClean="0"/>
              <a:t>2</a:t>
            </a:r>
            <a:r>
              <a:rPr lang="nb-NO" dirty="0" smtClean="0"/>
              <a:t> km</a:t>
            </a:r>
            <a:r>
              <a:rPr lang="en-GB" baseline="30000" dirty="0" smtClean="0"/>
              <a:t>2</a:t>
            </a:r>
            <a:r>
              <a:rPr lang="nb-NO" dirty="0" smtClean="0"/>
              <a:t> = 510,5 mill km</a:t>
            </a:r>
            <a:r>
              <a:rPr lang="en-GB" baseline="30000" dirty="0" smtClean="0"/>
              <a:t>2</a:t>
            </a:r>
          </a:p>
          <a:p>
            <a:pPr>
              <a:lnSpc>
                <a:spcPct val="120000"/>
              </a:lnSpc>
            </a:pPr>
            <a:r>
              <a:rPr lang="en-GB" dirty="0" err="1" smtClean="0"/>
              <a:t>Arealet</a:t>
            </a:r>
            <a:r>
              <a:rPr lang="en-GB" dirty="0" smtClean="0"/>
              <a:t> </a:t>
            </a:r>
            <a:r>
              <a:rPr lang="en-GB" dirty="0" err="1" smtClean="0"/>
              <a:t>av</a:t>
            </a:r>
            <a:r>
              <a:rPr lang="en-GB" dirty="0" smtClean="0"/>
              <a:t> </a:t>
            </a:r>
            <a:r>
              <a:rPr lang="en-GB" dirty="0" err="1" smtClean="0"/>
              <a:t>regnskog</a:t>
            </a:r>
            <a:r>
              <a:rPr lang="en-GB" dirty="0" smtClean="0"/>
              <a:t> (ca. 2 %):</a:t>
            </a:r>
            <a:br>
              <a:rPr lang="en-GB" dirty="0" smtClean="0"/>
            </a:br>
            <a:r>
              <a:rPr lang="nn-NO" dirty="0" smtClean="0"/>
              <a:t>2 % x 510 500 000 km</a:t>
            </a:r>
            <a:r>
              <a:rPr lang="en-GB" baseline="30000" dirty="0" smtClean="0"/>
              <a:t>2</a:t>
            </a:r>
            <a:r>
              <a:rPr lang="nb-NO" dirty="0" smtClean="0"/>
              <a:t> = 10 210 000 km</a:t>
            </a:r>
            <a:r>
              <a:rPr lang="en-GB" baseline="30000" dirty="0" smtClean="0"/>
              <a:t>2</a:t>
            </a:r>
          </a:p>
          <a:p>
            <a:pPr>
              <a:lnSpc>
                <a:spcPct val="120000"/>
              </a:lnSpc>
            </a:pPr>
            <a:r>
              <a:rPr lang="en-GB" dirty="0" err="1" smtClean="0"/>
              <a:t>Tiden</a:t>
            </a:r>
            <a:r>
              <a:rPr lang="en-GB" dirty="0" smtClean="0"/>
              <a:t> </a:t>
            </a:r>
            <a:r>
              <a:rPr lang="en-GB" dirty="0" err="1" smtClean="0"/>
              <a:t>det</a:t>
            </a:r>
            <a:r>
              <a:rPr lang="en-GB" dirty="0" smtClean="0"/>
              <a:t> tar å </a:t>
            </a:r>
            <a:r>
              <a:rPr lang="en-GB" dirty="0" err="1" smtClean="0"/>
              <a:t>brenne</a:t>
            </a:r>
            <a:r>
              <a:rPr lang="en-GB" dirty="0" smtClean="0"/>
              <a:t> </a:t>
            </a:r>
            <a:r>
              <a:rPr lang="en-GB" dirty="0" err="1" smtClean="0"/>
              <a:t>opp</a:t>
            </a:r>
            <a:r>
              <a:rPr lang="en-GB" dirty="0" smtClean="0"/>
              <a:t> alt:</a:t>
            </a:r>
            <a:br>
              <a:rPr lang="en-GB" dirty="0" smtClean="0"/>
            </a:br>
            <a:r>
              <a:rPr lang="nb-NO" dirty="0" smtClean="0"/>
              <a:t>10 210 000 km</a:t>
            </a:r>
            <a:r>
              <a:rPr lang="en-GB" baseline="30000" dirty="0" smtClean="0"/>
              <a:t>2 </a:t>
            </a:r>
            <a:r>
              <a:rPr lang="en-GB" dirty="0" smtClean="0"/>
              <a:t>/ </a:t>
            </a:r>
            <a:r>
              <a:rPr lang="nb-NO" dirty="0" smtClean="0"/>
              <a:t>78 840 km</a:t>
            </a:r>
            <a:r>
              <a:rPr lang="en-GB" baseline="30000" dirty="0" smtClean="0"/>
              <a:t>2 </a:t>
            </a:r>
            <a:r>
              <a:rPr lang="en-GB" dirty="0" smtClean="0"/>
              <a:t>= 129,5 </a:t>
            </a:r>
            <a:r>
              <a:rPr lang="en-GB" dirty="0" err="1" smtClean="0"/>
              <a:t>år</a:t>
            </a:r>
            <a:endParaRPr lang="en-GB" dirty="0" smtClean="0"/>
          </a:p>
          <a:p>
            <a:pPr>
              <a:lnSpc>
                <a:spcPct val="120000"/>
              </a:lnSpc>
            </a:pPr>
            <a:r>
              <a:rPr lang="en-GB" dirty="0" err="1" smtClean="0"/>
              <a:t>Rundes</a:t>
            </a:r>
            <a:r>
              <a:rPr lang="en-GB" dirty="0" smtClean="0"/>
              <a:t> </a:t>
            </a:r>
            <a:r>
              <a:rPr lang="en-GB" dirty="0" err="1" smtClean="0"/>
              <a:t>av</a:t>
            </a:r>
            <a:r>
              <a:rPr lang="en-GB" dirty="0" smtClean="0"/>
              <a:t> </a:t>
            </a:r>
            <a:r>
              <a:rPr lang="en-GB" dirty="0" err="1" smtClean="0"/>
              <a:t>til</a:t>
            </a:r>
            <a:r>
              <a:rPr lang="en-GB" dirty="0" smtClean="0"/>
              <a:t> ca. 150 </a:t>
            </a:r>
            <a:r>
              <a:rPr lang="en-GB" dirty="0" err="1" smtClean="0"/>
              <a:t>år</a:t>
            </a:r>
            <a:r>
              <a:rPr lang="en-GB" dirty="0" smtClean="0"/>
              <a:t>?</a:t>
            </a:r>
          </a:p>
        </p:txBody>
      </p:sp>
      <p:pic>
        <p:nvPicPr>
          <p:cNvPr id="98306" name="Picture 2"/>
          <p:cNvPicPr>
            <a:picLocks noChangeAspect="1" noChangeArrowheads="1"/>
          </p:cNvPicPr>
          <p:nvPr/>
        </p:nvPicPr>
        <p:blipFill>
          <a:blip r:embed="rId2"/>
          <a:srcRect/>
          <a:stretch>
            <a:fillRect/>
          </a:stretch>
        </p:blipFill>
        <p:spPr bwMode="auto">
          <a:xfrm rot="-5400000">
            <a:off x="5189538" y="1992313"/>
            <a:ext cx="4268787" cy="31956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fade">
                                      <p:cBhvr>
                                        <p:cTn id="7" dur="2000"/>
                                        <p:tgtEl>
                                          <p:spTgt spid="98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p:cNvSpPr>
            <a:spLocks noGrp="1"/>
          </p:cNvSpPr>
          <p:nvPr>
            <p:ph type="title"/>
          </p:nvPr>
        </p:nvSpPr>
        <p:spPr/>
        <p:txBody>
          <a:bodyPr/>
          <a:lstStyle/>
          <a:p>
            <a:pPr algn="ctr"/>
            <a:r>
              <a:rPr lang="nb-NO" dirty="0" smtClean="0"/>
              <a:t>Under forutsetning av …</a:t>
            </a:r>
          </a:p>
        </p:txBody>
      </p:sp>
      <p:sp>
        <p:nvSpPr>
          <p:cNvPr id="3" name="Plassholder for innhold 2"/>
          <p:cNvSpPr>
            <a:spLocks noGrp="1"/>
          </p:cNvSpPr>
          <p:nvPr>
            <p:ph idx="1"/>
          </p:nvPr>
        </p:nvSpPr>
        <p:spPr/>
        <p:txBody>
          <a:bodyPr/>
          <a:lstStyle/>
          <a:p>
            <a:pPr>
              <a:lnSpc>
                <a:spcPct val="100000"/>
              </a:lnSpc>
            </a:pPr>
            <a:r>
              <a:rPr lang="nb-NO" dirty="0" smtClean="0"/>
              <a:t>… at det innhentede tallmaterialet er riktig</a:t>
            </a:r>
          </a:p>
          <a:p>
            <a:pPr>
              <a:lnSpc>
                <a:spcPct val="100000"/>
              </a:lnSpc>
            </a:pPr>
            <a:r>
              <a:rPr lang="nb-NO" dirty="0" smtClean="0"/>
              <a:t>… at valgt størrelse av fotballbanen er rimelig</a:t>
            </a:r>
          </a:p>
          <a:p>
            <a:pPr>
              <a:lnSpc>
                <a:spcPct val="100000"/>
              </a:lnSpc>
            </a:pPr>
            <a:r>
              <a:rPr lang="nb-NO" dirty="0" smtClean="0"/>
              <a:t>… at tilvekst av ny regnskog er null</a:t>
            </a:r>
          </a:p>
          <a:p>
            <a:pPr>
              <a:lnSpc>
                <a:spcPct val="100000"/>
              </a:lnSpc>
            </a:pPr>
            <a:r>
              <a:rPr lang="nb-NO" dirty="0" smtClean="0"/>
              <a:t>… at nedbrenningsraten er som i dag</a:t>
            </a:r>
          </a:p>
          <a:p>
            <a:pPr>
              <a:lnSpc>
                <a:spcPct val="100000"/>
              </a:lnSpc>
            </a:pPr>
            <a:r>
              <a:rPr lang="nb-NO" dirty="0" smtClean="0"/>
              <a:t>…</a:t>
            </a:r>
          </a:p>
          <a:p>
            <a:pPr algn="ctr">
              <a:lnSpc>
                <a:spcPct val="100000"/>
              </a:lnSpc>
              <a:buNone/>
            </a:pPr>
            <a:r>
              <a:rPr lang="nb-NO" sz="3200" b="1" dirty="0" smtClean="0"/>
              <a:t>Vi har antatt at:</a:t>
            </a:r>
          </a:p>
          <a:p>
            <a:r>
              <a:rPr lang="nb-NO" dirty="0" smtClean="0"/>
              <a:t>… at en fotballbane måler 50 x 100 m</a:t>
            </a:r>
          </a:p>
          <a:p>
            <a:r>
              <a:rPr lang="nb-NO" dirty="0" smtClean="0"/>
              <a:t>… at 2 % av jordas overflate er dekket med regnskog</a:t>
            </a:r>
          </a:p>
          <a:p>
            <a:pPr>
              <a:lnSpc>
                <a:spcPct val="100000"/>
              </a:lnSpc>
            </a:pPr>
            <a:endParaRPr lang="nb-NO"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p:cNvSpPr>
            <a:spLocks noGrp="1"/>
          </p:cNvSpPr>
          <p:nvPr>
            <p:ph type="title"/>
          </p:nvPr>
        </p:nvSpPr>
        <p:spPr>
          <a:xfrm>
            <a:off x="457200" y="274638"/>
            <a:ext cx="8229600" cy="683305"/>
          </a:xfrm>
        </p:spPr>
        <p:txBody>
          <a:bodyPr/>
          <a:lstStyle/>
          <a:p>
            <a:pPr algn="ctr"/>
            <a:r>
              <a:rPr lang="nb-NO" dirty="0" smtClean="0"/>
              <a:t>Hvorfor påstandsmatematikk?</a:t>
            </a:r>
          </a:p>
        </p:txBody>
      </p:sp>
      <p:sp>
        <p:nvSpPr>
          <p:cNvPr id="3" name="Plassholder for innhold 2"/>
          <p:cNvSpPr>
            <a:spLocks noGrp="1"/>
          </p:cNvSpPr>
          <p:nvPr>
            <p:ph idx="1"/>
          </p:nvPr>
        </p:nvSpPr>
        <p:spPr>
          <a:xfrm>
            <a:off x="106662" y="957944"/>
            <a:ext cx="9353022" cy="5540828"/>
          </a:xfrm>
        </p:spPr>
        <p:txBody>
          <a:bodyPr>
            <a:normAutofit fontScale="92500"/>
          </a:bodyPr>
          <a:lstStyle/>
          <a:p>
            <a:pPr>
              <a:lnSpc>
                <a:spcPct val="120000"/>
              </a:lnSpc>
            </a:pPr>
            <a:r>
              <a:rPr lang="nb-NO" sz="2100" dirty="0" smtClean="0"/>
              <a:t>Viser hvordan en kan nyttiggjøre seg matematikk i tverrfaglige problemstillinger</a:t>
            </a:r>
            <a:r>
              <a:rPr lang="nb-NO" dirty="0" smtClean="0"/>
              <a:t/>
            </a:r>
            <a:br>
              <a:rPr lang="nb-NO" dirty="0" smtClean="0"/>
            </a:br>
            <a:r>
              <a:rPr lang="nb-NO" sz="1400" dirty="0" smtClean="0"/>
              <a:t>- Meningsfullt å regne på påstander fra andre fagområder</a:t>
            </a:r>
            <a:endParaRPr lang="nb-NO" dirty="0" smtClean="0"/>
          </a:p>
          <a:p>
            <a:pPr>
              <a:lnSpc>
                <a:spcPct val="120000"/>
              </a:lnSpc>
            </a:pPr>
            <a:r>
              <a:rPr lang="nb-NO" sz="2100" dirty="0" smtClean="0"/>
              <a:t>Viser betydningen av å etterprøve påstander med overslagsberegninger</a:t>
            </a:r>
            <a:r>
              <a:rPr lang="nb-NO" dirty="0" smtClean="0"/>
              <a:t/>
            </a:r>
            <a:br>
              <a:rPr lang="nb-NO" dirty="0" smtClean="0"/>
            </a:br>
            <a:r>
              <a:rPr lang="nb-NO" sz="1400" dirty="0" smtClean="0"/>
              <a:t>- En urimelig påstand viser seg å være enda mer urimelig</a:t>
            </a:r>
          </a:p>
          <a:p>
            <a:pPr>
              <a:lnSpc>
                <a:spcPct val="120000"/>
              </a:lnSpc>
            </a:pPr>
            <a:r>
              <a:rPr lang="nb-NO" sz="2000" dirty="0" smtClean="0"/>
              <a:t>Elevene må lete opp data og kvalitetssikre kildene sine</a:t>
            </a:r>
            <a:r>
              <a:rPr lang="nb-NO" sz="1600" dirty="0" smtClean="0"/>
              <a:t/>
            </a:r>
            <a:br>
              <a:rPr lang="nb-NO" sz="1600" dirty="0" smtClean="0"/>
            </a:br>
            <a:r>
              <a:rPr lang="nb-NO" sz="1600" dirty="0" smtClean="0"/>
              <a:t>-  Dette gjør at premissene blir forskjellige</a:t>
            </a:r>
          </a:p>
          <a:p>
            <a:pPr>
              <a:lnSpc>
                <a:spcPct val="120000"/>
              </a:lnSpc>
            </a:pPr>
            <a:r>
              <a:rPr lang="nb-NO" sz="2200" dirty="0" smtClean="0"/>
              <a:t>Påstandene er med vilje litt upresise</a:t>
            </a:r>
            <a:r>
              <a:rPr lang="nb-NO" sz="1400" dirty="0" smtClean="0"/>
              <a:t/>
            </a:r>
            <a:br>
              <a:rPr lang="nb-NO" sz="1400" dirty="0" smtClean="0"/>
            </a:br>
            <a:r>
              <a:rPr lang="nb-NO" sz="1400" dirty="0" smtClean="0"/>
              <a:t>-  Elevene må foreta valg  og sette premisser</a:t>
            </a:r>
          </a:p>
          <a:p>
            <a:pPr>
              <a:lnSpc>
                <a:spcPct val="120000"/>
              </a:lnSpc>
            </a:pPr>
            <a:r>
              <a:rPr lang="nb-NO" sz="1900" dirty="0" smtClean="0"/>
              <a:t>Elevene må argumentere for sine valg </a:t>
            </a:r>
            <a:r>
              <a:rPr lang="nb-NO" sz="1300" dirty="0" smtClean="0"/>
              <a:t/>
            </a:r>
            <a:br>
              <a:rPr lang="nb-NO" sz="1300" dirty="0" smtClean="0"/>
            </a:br>
            <a:r>
              <a:rPr lang="nb-NO" sz="1300" dirty="0" smtClean="0"/>
              <a:t>- Flere grupper som jobber med samme oppgave kan få forskjellig svar</a:t>
            </a:r>
            <a:endParaRPr lang="nb-NO" sz="1400" dirty="0" smtClean="0"/>
          </a:p>
          <a:p>
            <a:pPr>
              <a:lnSpc>
                <a:spcPct val="120000"/>
              </a:lnSpc>
            </a:pPr>
            <a:r>
              <a:rPr lang="nb-NO" sz="2100" dirty="0" smtClean="0"/>
              <a:t>Media er fulle av påstander som bør etterprøves</a:t>
            </a:r>
            <a:r>
              <a:rPr lang="nb-NO" sz="1400" dirty="0" smtClean="0"/>
              <a:t/>
            </a:r>
            <a:br>
              <a:rPr lang="nb-NO" sz="1400" dirty="0" smtClean="0"/>
            </a:br>
            <a:r>
              <a:rPr lang="nb-NO" sz="1400" dirty="0" smtClean="0"/>
              <a:t>- Øver opp kritisk sans mht. påstander i media</a:t>
            </a:r>
          </a:p>
          <a:p>
            <a:pPr>
              <a:lnSpc>
                <a:spcPct val="120000"/>
              </a:lnSpc>
            </a:pPr>
            <a:r>
              <a:rPr lang="nb-NO" sz="2100" dirty="0" smtClean="0"/>
              <a:t>Kan også lage oppgaver som kan etterprøves</a:t>
            </a:r>
            <a:r>
              <a:rPr lang="nb-NO" sz="2200" dirty="0" smtClean="0"/>
              <a:t/>
            </a:r>
            <a:br>
              <a:rPr lang="nb-NO" sz="2200" dirty="0" smtClean="0"/>
            </a:br>
            <a:r>
              <a:rPr lang="nb-NO" sz="1400" dirty="0" smtClean="0"/>
              <a:t>- Ev. at man kan legge inn målinger på forhånd for å samle inn fakta</a:t>
            </a:r>
          </a:p>
          <a:p>
            <a:pPr>
              <a:lnSpc>
                <a:spcPct val="120000"/>
              </a:lnSpc>
            </a:pPr>
            <a:r>
              <a:rPr lang="nb-NO" sz="2100" dirty="0" smtClean="0"/>
              <a:t>Oppgavene kan skreddersys til ulike tema</a:t>
            </a:r>
            <a:r>
              <a:rPr lang="nb-NO" sz="1400" dirty="0" smtClean="0"/>
              <a:t/>
            </a:r>
            <a:br>
              <a:rPr lang="nb-NO" sz="1400" dirty="0" smtClean="0"/>
            </a:br>
            <a:r>
              <a:rPr lang="nb-NO" sz="1400" dirty="0" smtClean="0"/>
              <a:t>- Viser derfor matematikkens tverrfaglige egenskaper</a:t>
            </a:r>
          </a:p>
        </p:txBody>
      </p:sp>
      <p:pic>
        <p:nvPicPr>
          <p:cNvPr id="4" name="Picture 2"/>
          <p:cNvPicPr>
            <a:picLocks noChangeAspect="1" noChangeArrowheads="1"/>
          </p:cNvPicPr>
          <p:nvPr/>
        </p:nvPicPr>
        <p:blipFill>
          <a:blip r:embed="rId2"/>
          <a:srcRect/>
          <a:stretch>
            <a:fillRect/>
          </a:stretch>
        </p:blipFill>
        <p:spPr bwMode="auto">
          <a:xfrm>
            <a:off x="6351813" y="2593783"/>
            <a:ext cx="2642735" cy="37634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1230</Words>
  <Application>Microsoft Office PowerPoint</Application>
  <PresentationFormat>Skjermfremvisning (4:3)</PresentationFormat>
  <Paragraphs>156</Paragraphs>
  <Slides>22</Slides>
  <Notes>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22</vt:i4>
      </vt:variant>
    </vt:vector>
  </HeadingPairs>
  <TitlesOfParts>
    <vt:vector size="26" baseType="lpstr">
      <vt:lpstr>Arial</vt:lpstr>
      <vt:lpstr>Calibri</vt:lpstr>
      <vt:lpstr>Times</vt:lpstr>
      <vt:lpstr>Office-tema</vt:lpstr>
      <vt:lpstr>Påstands- oppgaver</vt:lpstr>
      <vt:lpstr>Fermi-problemer</vt:lpstr>
      <vt:lpstr>Antall pianostemmere i Chicago</vt:lpstr>
      <vt:lpstr>Fermi-problemer</vt:lpstr>
      <vt:lpstr>For meg begynte det slik …</vt:lpstr>
      <vt:lpstr>… om brenning av regnskog</vt:lpstr>
      <vt:lpstr>… om å brenne regnskog  (en løsning)</vt:lpstr>
      <vt:lpstr>Under forutsetning av …</vt:lpstr>
      <vt:lpstr>Hvorfor påstandsmatematikk?</vt:lpstr>
      <vt:lpstr>Konseptuell forståelse  og realitetsorientering Eric Mazur</vt:lpstr>
      <vt:lpstr>Problemløsning</vt:lpstr>
      <vt:lpstr>La oss komme i gang med et praktisk eksempel</vt:lpstr>
      <vt:lpstr>… om plast og fisk i havet</vt:lpstr>
      <vt:lpstr>… om utstråling av energi pr. kg fra mennesker og fra sola</vt:lpstr>
      <vt:lpstr>PowerPoint-presentasjon</vt:lpstr>
      <vt:lpstr>PowerPoint-presentasjon</vt:lpstr>
      <vt:lpstr>Påstandsoppgaver og åpne oppgaver</vt:lpstr>
      <vt:lpstr>Eksempel på påstand som kan etterprøves</vt:lpstr>
      <vt:lpstr>Sett i gang …</vt:lpstr>
      <vt:lpstr>Fysikk og matematikk Overflatehinne og volumberegninger</vt:lpstr>
      <vt:lpstr>Overflatehinne og volumberegninger</vt:lpstr>
      <vt:lpstr>Spørsmål</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Astrid Johansen</cp:lastModifiedBy>
  <cp:revision>161</cp:revision>
  <dcterms:created xsi:type="dcterms:W3CDTF">2013-06-10T16:56:09Z</dcterms:created>
  <dcterms:modified xsi:type="dcterms:W3CDTF">2018-05-08T13:34:17Z</dcterms:modified>
</cp:coreProperties>
</file>