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258" r:id="rId6"/>
    <p:sldId id="257" r:id="rId7"/>
    <p:sldId id="274" r:id="rId8"/>
    <p:sldId id="287" r:id="rId9"/>
    <p:sldId id="285" r:id="rId10"/>
    <p:sldId id="275" r:id="rId11"/>
    <p:sldId id="291" r:id="rId12"/>
    <p:sldId id="276" r:id="rId13"/>
    <p:sldId id="277" r:id="rId14"/>
    <p:sldId id="282" r:id="rId15"/>
    <p:sldId id="284" r:id="rId16"/>
    <p:sldId id="283" r:id="rId17"/>
    <p:sldId id="288" r:id="rId18"/>
    <p:sldId id="289" r:id="rId19"/>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65199" autoAdjust="0"/>
  </p:normalViewPr>
  <p:slideViewPr>
    <p:cSldViewPr snapToGrid="0">
      <p:cViewPr varScale="1">
        <p:scale>
          <a:sx n="54" d="100"/>
          <a:sy n="54" d="100"/>
        </p:scale>
        <p:origin x="159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981DBC-0AC6-44A3-A624-C4CFF3A09A9F}" type="datetimeFigureOut">
              <a:rPr lang="nb-NO" smtClean="0"/>
              <a:t>08.05.2018</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3EEC82-806C-4F8B-8B15-361CBB18C49E}" type="slidenum">
              <a:rPr lang="nb-NO" smtClean="0"/>
              <a:t>‹#›</a:t>
            </a:fld>
            <a:endParaRPr lang="nb-NO"/>
          </a:p>
        </p:txBody>
      </p:sp>
    </p:spTree>
    <p:extLst>
      <p:ext uri="{BB962C8B-B14F-4D97-AF65-F5344CB8AC3E}">
        <p14:creationId xmlns:p14="http://schemas.microsoft.com/office/powerpoint/2010/main" val="764225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smtClean="0"/>
          </a:p>
          <a:p>
            <a:pPr marL="171450" indent="-171450">
              <a:buFont typeface="Arial" panose="020B0604020202020204" pitchFamily="34" charset="0"/>
              <a:buChar char="•"/>
            </a:pPr>
            <a:r>
              <a:rPr lang="nb-NO" sz="1200" b="0" i="0" u="none" strike="noStrike" kern="1200" baseline="0" dirty="0" smtClean="0">
                <a:solidFill>
                  <a:schemeClr val="tx1"/>
                </a:solidFill>
                <a:latin typeface="+mn-lt"/>
                <a:ea typeface="+mn-ea"/>
                <a:cs typeface="+mn-cs"/>
              </a:rPr>
              <a:t>Utvalget startet sitt arbeid høsten 2017</a:t>
            </a:r>
          </a:p>
          <a:p>
            <a:pPr marL="171450" indent="-171450">
              <a:buFont typeface="Arial" panose="020B0604020202020204" pitchFamily="34" charset="0"/>
              <a:buChar char="•"/>
            </a:pPr>
            <a:r>
              <a:rPr lang="nb-NO" sz="1200" b="0" i="0" u="none" strike="noStrike" kern="1200" baseline="0" dirty="0" smtClean="0">
                <a:solidFill>
                  <a:schemeClr val="tx1"/>
                </a:solidFill>
                <a:latin typeface="+mn-lt"/>
                <a:ea typeface="+mn-ea"/>
                <a:cs typeface="+mn-cs"/>
              </a:rPr>
              <a:t>Skal avgi sin innstilling innen 1. februar 2019. Utvalgets innstilling skal avgis i form av en NOU.</a:t>
            </a:r>
            <a:endParaRPr lang="nb-NO" dirty="0"/>
          </a:p>
        </p:txBody>
      </p:sp>
      <p:sp>
        <p:nvSpPr>
          <p:cNvPr id="4" name="Plassholder for lysbildenummer 3"/>
          <p:cNvSpPr>
            <a:spLocks noGrp="1"/>
          </p:cNvSpPr>
          <p:nvPr>
            <p:ph type="sldNum" sz="quarter" idx="10"/>
          </p:nvPr>
        </p:nvSpPr>
        <p:spPr/>
        <p:txBody>
          <a:bodyPr/>
          <a:lstStyle/>
          <a:p>
            <a:fld id="{903EEC82-806C-4F8B-8B15-361CBB18C49E}" type="slidenum">
              <a:rPr lang="nb-NO" smtClean="0"/>
              <a:t>1</a:t>
            </a:fld>
            <a:endParaRPr lang="nb-NO"/>
          </a:p>
        </p:txBody>
      </p:sp>
    </p:spTree>
    <p:extLst>
      <p:ext uri="{BB962C8B-B14F-4D97-AF65-F5344CB8AC3E}">
        <p14:creationId xmlns:p14="http://schemas.microsoft.com/office/powerpoint/2010/main" val="18285012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200" kern="1200" dirty="0" smtClean="0">
                <a:solidFill>
                  <a:schemeClr val="tx1"/>
                </a:solidFill>
                <a:effectLst/>
                <a:latin typeface="+mn-lt"/>
                <a:ea typeface="+mn-ea"/>
                <a:cs typeface="+mn-cs"/>
              </a:rPr>
              <a:t>Av alle studenter som oppnådde høyere utdanning på ett eller annet nivå i helse-, sosial- og idrettsfag var bare rundt 20 prosent menn. I lærerutdanningene og samfunnsfag og juridiske fag var andelen menn henholdsvis rundt 25 og 35 prosent. På den andre siden er det omtrent 67 prosent menn i naturvitenskapelige fag, håndverksfag og tekniske fag. For alle fagfelt i alt var i overkant 60 prosent kvinner av alle studenter som oppnådde høyere utdanning på ett eller annet nivå i 2015-2016. Dette er en betydelig kjønnsforskjell i jentenes favør.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nb-NO" sz="1200" kern="1200" dirty="0" smtClean="0">
              <a:solidFill>
                <a:schemeClr val="tx1"/>
              </a:solidFill>
              <a:effectLst/>
              <a:latin typeface="+mn-lt"/>
              <a:ea typeface="+mn-ea"/>
              <a:cs typeface="+mn-cs"/>
            </a:endParaRPr>
          </a:p>
          <a:p>
            <a:endParaRPr lang="nb-NO" dirty="0" smtClean="0"/>
          </a:p>
          <a:p>
            <a:endParaRPr lang="nb-NO" dirty="0"/>
          </a:p>
        </p:txBody>
      </p:sp>
      <p:sp>
        <p:nvSpPr>
          <p:cNvPr id="4" name="Plassholder for lysbildenummer 3"/>
          <p:cNvSpPr>
            <a:spLocks noGrp="1"/>
          </p:cNvSpPr>
          <p:nvPr>
            <p:ph type="sldNum" sz="quarter" idx="10"/>
          </p:nvPr>
        </p:nvSpPr>
        <p:spPr/>
        <p:txBody>
          <a:bodyPr/>
          <a:lstStyle/>
          <a:p>
            <a:fld id="{903EEC82-806C-4F8B-8B15-361CBB18C49E}" type="slidenum">
              <a:rPr lang="nb-NO" smtClean="0"/>
              <a:t>13</a:t>
            </a:fld>
            <a:endParaRPr lang="nb-NO"/>
          </a:p>
        </p:txBody>
      </p:sp>
    </p:spTree>
    <p:extLst>
      <p:ext uri="{BB962C8B-B14F-4D97-AF65-F5344CB8AC3E}">
        <p14:creationId xmlns:p14="http://schemas.microsoft.com/office/powerpoint/2010/main" val="492004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smtClean="0"/>
          </a:p>
          <a:p>
            <a:pPr marL="171450" indent="-171450">
              <a:buFont typeface="Arial" panose="020B0604020202020204" pitchFamily="34" charset="0"/>
              <a:buChar char="•"/>
            </a:pPr>
            <a:r>
              <a:rPr lang="nb-NO" dirty="0" smtClean="0"/>
              <a:t>Staten har langt</a:t>
            </a:r>
            <a:r>
              <a:rPr lang="nb-NO" baseline="0" dirty="0" smtClean="0"/>
              <a:t> på vei forpliktet seg til kunnskapsbasert styring og politikkutvikling gjennom utredningsinstruksen. </a:t>
            </a:r>
          </a:p>
          <a:p>
            <a:pPr marL="171450" indent="-171450">
              <a:buFont typeface="Arial" panose="020B0604020202020204" pitchFamily="34" charset="0"/>
              <a:buChar char="•"/>
            </a:pPr>
            <a:r>
              <a:rPr lang="nb-NO" baseline="0" dirty="0" smtClean="0"/>
              <a:t>Men prinsippene etterleves i svært varierende grad.</a:t>
            </a:r>
          </a:p>
          <a:p>
            <a:pPr marL="171450" indent="-171450">
              <a:buFont typeface="Arial" panose="020B0604020202020204" pitchFamily="34" charset="0"/>
              <a:buChar char="•"/>
            </a:pPr>
            <a:r>
              <a:rPr lang="nb-NO" baseline="0" dirty="0" smtClean="0"/>
              <a:t>Det vi stort sett mangler for å kunne realisere disse prinsippene er troverdig kunnskap om effektene av tiltak; det er også det viktigste punktet i hele utredningsinstruksen!</a:t>
            </a:r>
          </a:p>
          <a:p>
            <a:pPr marL="171450" indent="-171450">
              <a:buFont typeface="Arial" panose="020B0604020202020204" pitchFamily="34" charset="0"/>
              <a:buChar char="•"/>
            </a:pPr>
            <a:r>
              <a:rPr lang="nb-NO" baseline="0" dirty="0" smtClean="0"/>
              <a:t>Følgelig trenger vi både mer statistikk, men enda viktigere mer systematisk utprøving av tiltak</a:t>
            </a:r>
          </a:p>
          <a:p>
            <a:endParaRPr lang="nb-NO" dirty="0" smtClean="0"/>
          </a:p>
          <a:p>
            <a:endParaRPr lang="nb-NO" dirty="0" smtClean="0"/>
          </a:p>
          <a:p>
            <a:endParaRPr lang="nb-NO" dirty="0"/>
          </a:p>
        </p:txBody>
      </p:sp>
      <p:sp>
        <p:nvSpPr>
          <p:cNvPr id="4" name="Plassholder for lysbildenummer 3"/>
          <p:cNvSpPr>
            <a:spLocks noGrp="1"/>
          </p:cNvSpPr>
          <p:nvPr>
            <p:ph type="sldNum" sz="quarter" idx="10"/>
          </p:nvPr>
        </p:nvSpPr>
        <p:spPr/>
        <p:txBody>
          <a:bodyPr/>
          <a:lstStyle/>
          <a:p>
            <a:fld id="{4EF0A8F0-33D3-42AD-B94A-6C72911149DD}" type="slidenum">
              <a:rPr lang="nb-NO" smtClean="0"/>
              <a:t>14</a:t>
            </a:fld>
            <a:endParaRPr lang="nb-NO"/>
          </a:p>
        </p:txBody>
      </p:sp>
    </p:spTree>
    <p:extLst>
      <p:ext uri="{BB962C8B-B14F-4D97-AF65-F5344CB8AC3E}">
        <p14:creationId xmlns:p14="http://schemas.microsoft.com/office/powerpoint/2010/main" val="18369078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smtClean="0"/>
          </a:p>
          <a:p>
            <a:r>
              <a:rPr lang="nb-NO" b="1" dirty="0" smtClean="0"/>
              <a:t>Samfunnsmessige årsaker</a:t>
            </a:r>
          </a:p>
          <a:p>
            <a:pPr marL="171450" indent="-171450">
              <a:buFont typeface="Arial" panose="020B0604020202020204" pitchFamily="34" charset="0"/>
              <a:buChar char="•"/>
            </a:pPr>
            <a:r>
              <a:rPr lang="nb-NO" dirty="0" smtClean="0"/>
              <a:t>Den økonomiske avkastningen</a:t>
            </a:r>
            <a:r>
              <a:rPr lang="nb-NO" baseline="0" dirty="0" smtClean="0"/>
              <a:t> av høyere utdanning har økt mer for kvinner enn for menn i mange land.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200" kern="1200" dirty="0" smtClean="0">
                <a:solidFill>
                  <a:schemeClr val="tx1"/>
                </a:solidFill>
                <a:effectLst/>
                <a:latin typeface="+mn-lt"/>
                <a:ea typeface="+mn-ea"/>
                <a:cs typeface="+mn-cs"/>
              </a:rPr>
              <a:t>Økt etterspørsel etter sosiale ferdigheter i yrker som krever høy utdanning kan ha økt kvinneandelen i slike yrker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200" kern="1200" dirty="0" smtClean="0">
                <a:solidFill>
                  <a:schemeClr val="tx1"/>
                </a:solidFill>
                <a:effectLst/>
                <a:latin typeface="+mn-lt"/>
                <a:ea typeface="+mn-ea"/>
                <a:cs typeface="+mn-cs"/>
              </a:rPr>
              <a:t>Et kjønnsdelt arbeidsmarked kan motivere jenter til å ta høyere utdanning i større grad enn gutter – helse- og sosialfag ligger i stor grad i universitets- og høgskolesektor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200" kern="1200" dirty="0" smtClean="0">
                <a:solidFill>
                  <a:schemeClr val="tx1"/>
                </a:solidFill>
                <a:effectLst/>
                <a:latin typeface="+mn-lt"/>
                <a:ea typeface="+mn-ea"/>
                <a:cs typeface="+mn-cs"/>
              </a:rPr>
              <a:t>Kvinner kan i større grad enn menn oppleve et behov for å søke profesjonsstudier som garanterer dem et yrke (lege, psykolog, tannlege, etc.)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200" kern="1200" dirty="0" smtClean="0">
                <a:solidFill>
                  <a:schemeClr val="tx1"/>
                </a:solidFill>
                <a:effectLst/>
                <a:latin typeface="+mn-lt"/>
                <a:ea typeface="+mn-ea"/>
                <a:cs typeface="+mn-cs"/>
              </a:rPr>
              <a:t>Skilsmisser og ustabile familieforhold ser ut til å påvirke jenter og gutter ulikt – gutter får i større grad enn jenter atferdsproblemer som går utover skoleprestasjoner, mens jenter i større grad får internaliserte plager som angst og depresjon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200" kern="1200" dirty="0" smtClean="0">
                <a:solidFill>
                  <a:schemeClr val="tx1"/>
                </a:solidFill>
                <a:effectLst/>
                <a:latin typeface="+mn-lt"/>
                <a:ea typeface="+mn-ea"/>
                <a:cs typeface="+mn-cs"/>
              </a:rPr>
              <a:t>Økt familieinntekt ser ut til å ha større positiv effekt på skoleprestasjonene til gutter enn jenter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200" kern="1200" dirty="0" smtClean="0">
                <a:solidFill>
                  <a:schemeClr val="tx1"/>
                </a:solidFill>
                <a:effectLst/>
                <a:latin typeface="+mn-lt"/>
                <a:ea typeface="+mn-ea"/>
                <a:cs typeface="+mn-cs"/>
              </a:rPr>
              <a:t>Familiepolitiske tiltak har bidratt til at kvinner med barn kan fortsette å delta i arbeidslivet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200" kern="1200" dirty="0" smtClean="0">
                <a:solidFill>
                  <a:schemeClr val="tx1"/>
                </a:solidFill>
                <a:effectLst/>
                <a:latin typeface="+mn-lt"/>
                <a:ea typeface="+mn-ea"/>
                <a:cs typeface="+mn-cs"/>
              </a:rPr>
              <a:t>Familieplanlegging har gjort det mulig for kvinner å fullføre lang høyere utdanning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nb-NO" sz="1200" kern="1200" dirty="0" smtClean="0">
              <a:solidFill>
                <a:schemeClr val="tx1"/>
              </a:solidFill>
              <a:effectLst/>
              <a:latin typeface="+mn-lt"/>
              <a:ea typeface="+mn-ea"/>
              <a:cs typeface="+mn-cs"/>
            </a:endParaRPr>
          </a:p>
          <a:p>
            <a:pPr lvl="0"/>
            <a:r>
              <a:rPr lang="nb-NO" sz="1200" b="1" kern="1200" dirty="0" smtClean="0">
                <a:solidFill>
                  <a:schemeClr val="tx1"/>
                </a:solidFill>
                <a:effectLst/>
                <a:latin typeface="+mn-lt"/>
                <a:ea typeface="+mn-ea"/>
                <a:cs typeface="+mn-cs"/>
              </a:rPr>
              <a:t>Biologiske og kognitive forskjeller</a:t>
            </a:r>
          </a:p>
          <a:p>
            <a:pPr marL="171450" indent="-171450">
              <a:buFont typeface="Arial" panose="020B0604020202020204" pitchFamily="34" charset="0"/>
              <a:buChar char="•"/>
            </a:pPr>
            <a:r>
              <a:rPr lang="nb-NO" baseline="0" dirty="0" smtClean="0"/>
              <a:t>Gutter kommer senere i puberteten enn jenter. De yngste i klassen gjør det dårligere i skolen enn de eldste.</a:t>
            </a:r>
          </a:p>
          <a:p>
            <a:pPr marL="171450" indent="-171450">
              <a:buFont typeface="Arial" panose="020B0604020202020204" pitchFamily="34" charset="0"/>
              <a:buChar char="•"/>
            </a:pPr>
            <a:r>
              <a:rPr lang="nb-NO" baseline="0" dirty="0" smtClean="0"/>
              <a:t>Senere pubertetsutvikling kan påvirke senere skoleprestasjoner.</a:t>
            </a:r>
          </a:p>
          <a:p>
            <a:pPr marL="171450" indent="-171450">
              <a:buFont typeface="Arial" panose="020B0604020202020204" pitchFamily="34" charset="0"/>
              <a:buChar char="•"/>
            </a:pPr>
            <a:r>
              <a:rPr lang="nb-NO" baseline="0" dirty="0" smtClean="0"/>
              <a:t>Jenter utvikler språk tidligere enn gutter. Gutter har mer språkvansker enn jenter. Jenter leser systematisk bedre enn gutter. Lesing er en grunnleggende ferdighet som er viktig i alle fagene i skolen.|</a:t>
            </a:r>
          </a:p>
          <a:p>
            <a:pPr marL="171450" indent="-171450">
              <a:buFont typeface="Arial" panose="020B0604020202020204" pitchFamily="34" charset="0"/>
              <a:buChar char="•"/>
            </a:pPr>
            <a:r>
              <a:rPr lang="nb-NO" baseline="0" dirty="0" smtClean="0"/>
              <a:t>Jenter har bedre selvregulering enn gutter allerede fra fem års alderen. Bedre selvdisiplin, konsentrasjonsevne, gjennomføringsevne – som alle er ferdigheter som er viktig for senere skoleprestasjoner.</a:t>
            </a:r>
          </a:p>
          <a:p>
            <a:pPr marL="171450" indent="-171450">
              <a:buFont typeface="Arial" panose="020B0604020202020204" pitchFamily="34" charset="0"/>
              <a:buChar char="•"/>
            </a:pPr>
            <a:endParaRPr lang="nb-NO" baseline="0" dirty="0" smtClean="0"/>
          </a:p>
          <a:p>
            <a:pPr marL="0" indent="0">
              <a:buFont typeface="Arial" panose="020B0604020202020204" pitchFamily="34" charset="0"/>
              <a:buNone/>
            </a:pPr>
            <a:r>
              <a:rPr lang="nb-NO" b="1" baseline="0" dirty="0" smtClean="0"/>
              <a:t>Skole og barnehage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200" kern="1200" dirty="0" smtClean="0">
                <a:solidFill>
                  <a:schemeClr val="tx1"/>
                </a:solidFill>
                <a:effectLst/>
                <a:latin typeface="+mn-lt"/>
                <a:ea typeface="+mn-ea"/>
                <a:cs typeface="+mn-cs"/>
              </a:rPr>
              <a:t>Tilbud om tidlig barnehageplass kan ha særlig positiv effekt på den kognitive utviklingen til gutter og barn fra lavinntektsfamilier;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200" kern="1200" dirty="0" smtClean="0">
                <a:solidFill>
                  <a:schemeClr val="tx1"/>
                </a:solidFill>
                <a:effectLst/>
                <a:latin typeface="+mn-lt"/>
                <a:ea typeface="+mn-ea"/>
                <a:cs typeface="+mn-cs"/>
              </a:rPr>
              <a:t>I hvilken grad ivaretar innholdet i skolen</a:t>
            </a:r>
            <a:r>
              <a:rPr lang="nb-NO" sz="1200" kern="1200" baseline="0" dirty="0" smtClean="0">
                <a:solidFill>
                  <a:schemeClr val="tx1"/>
                </a:solidFill>
                <a:effectLst/>
                <a:latin typeface="+mn-lt"/>
                <a:ea typeface="+mn-ea"/>
                <a:cs typeface="+mn-cs"/>
              </a:rPr>
              <a:t> mangfoldet av interesser; og særlig gutters interesser og preferanser?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200" kern="1200" baseline="0" dirty="0" smtClean="0">
                <a:solidFill>
                  <a:schemeClr val="tx1"/>
                </a:solidFill>
                <a:effectLst/>
                <a:latin typeface="+mn-lt"/>
                <a:ea typeface="+mn-ea"/>
                <a:cs typeface="+mn-cs"/>
              </a:rPr>
              <a:t>Psykisk helse er viktig for skolen, både for karakterer og for å gjennomføre. Samarbeid mellom skolen og helsetjenesten er trolig et viktig område.</a:t>
            </a:r>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endParaRPr lang="nb-NO" dirty="0"/>
          </a:p>
        </p:txBody>
      </p:sp>
      <p:sp>
        <p:nvSpPr>
          <p:cNvPr id="4" name="Plassholder for lysbildenummer 3"/>
          <p:cNvSpPr>
            <a:spLocks noGrp="1"/>
          </p:cNvSpPr>
          <p:nvPr>
            <p:ph type="sldNum" sz="quarter" idx="10"/>
          </p:nvPr>
        </p:nvSpPr>
        <p:spPr/>
        <p:txBody>
          <a:bodyPr/>
          <a:lstStyle/>
          <a:p>
            <a:fld id="{4EF0A8F0-33D3-42AD-B94A-6C72911149DD}" type="slidenum">
              <a:rPr lang="nb-NO" smtClean="0"/>
              <a:t>15</a:t>
            </a:fld>
            <a:endParaRPr lang="nb-NO"/>
          </a:p>
        </p:txBody>
      </p:sp>
    </p:spTree>
    <p:extLst>
      <p:ext uri="{BB962C8B-B14F-4D97-AF65-F5344CB8AC3E}">
        <p14:creationId xmlns:p14="http://schemas.microsoft.com/office/powerpoint/2010/main" val="2950741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smtClean="0"/>
          </a:p>
          <a:p>
            <a:pPr marL="171450" indent="-171450">
              <a:buFont typeface="Arial" panose="020B0604020202020204" pitchFamily="34" charset="0"/>
              <a:buChar char="•"/>
            </a:pPr>
            <a:r>
              <a:rPr lang="nb-NO" sz="1200" b="0" i="0" u="none" strike="noStrike" kern="1200" baseline="0" dirty="0" smtClean="0">
                <a:solidFill>
                  <a:schemeClr val="tx1"/>
                </a:solidFill>
                <a:latin typeface="+mn-lt"/>
                <a:ea typeface="+mn-ea"/>
                <a:cs typeface="+mn-cs"/>
              </a:rPr>
              <a:t>Hovedtyngden av arbeidet bør legges på kjønnsforskjeller i skoleprestasjoner, mens konsekvenser for deltagelse i høyere utdanning bør anses som en sekundær problemstilling.</a:t>
            </a:r>
          </a:p>
          <a:p>
            <a:pPr marL="171450" indent="-171450">
              <a:buFont typeface="Arial" panose="020B0604020202020204" pitchFamily="34" charset="0"/>
              <a:buChar char="•"/>
            </a:pPr>
            <a:r>
              <a:rPr lang="nb-NO" sz="1200" b="0" i="0" u="none" strike="noStrike" kern="1200" baseline="0" dirty="0" smtClean="0">
                <a:solidFill>
                  <a:schemeClr val="tx1"/>
                </a:solidFill>
                <a:latin typeface="+mn-lt"/>
                <a:ea typeface="+mn-ea"/>
                <a:cs typeface="+mn-cs"/>
              </a:rPr>
              <a:t>Utvalgets arbeid skal også omfatte barnehagens arbeid ut fra barnehagens oppdrag slik det er formulert i rammeplanen for barnehagens innhold og oppgaver.</a:t>
            </a:r>
          </a:p>
          <a:p>
            <a:pPr marL="171450" indent="-171450">
              <a:buFont typeface="Arial" panose="020B0604020202020204" pitchFamily="34" charset="0"/>
              <a:buChar char="•"/>
            </a:pPr>
            <a:r>
              <a:rPr lang="nb-NO" sz="1200" b="0" i="0" u="none" strike="noStrike" kern="1200" baseline="0" dirty="0" smtClean="0">
                <a:solidFill>
                  <a:schemeClr val="tx1"/>
                </a:solidFill>
                <a:latin typeface="+mn-lt"/>
                <a:ea typeface="+mn-ea"/>
                <a:cs typeface="+mn-cs"/>
              </a:rPr>
              <a:t>Utvalget kan se på frafall som en utfallsvariabel av forskjeller i skoleprestasjoner, men frafallsproblematikk som sådan bør ikke bli en primær eller for dominerende tematikk i utvalgets arbeid</a:t>
            </a:r>
          </a:p>
          <a:p>
            <a:pPr marL="171450" indent="-171450">
              <a:buFont typeface="Arial" panose="020B0604020202020204" pitchFamily="34" charset="0"/>
              <a:buChar char="•"/>
            </a:pPr>
            <a:r>
              <a:rPr lang="nb-NO" sz="1200" b="0" i="0" u="none" strike="noStrike" kern="1200" baseline="0" dirty="0" smtClean="0">
                <a:solidFill>
                  <a:schemeClr val="tx1"/>
                </a:solidFill>
                <a:latin typeface="+mn-lt"/>
                <a:ea typeface="+mn-ea"/>
                <a:cs typeface="+mn-cs"/>
              </a:rPr>
              <a:t>Forslag til tiltak bør primært være innrettet mot å påvirke årsakene til kjønnsforskjeller i skoleprestasjoner, men utvalget kan også foreslå kompensatoriske tiltak ment å rette opp i allerede oppståtte forskjeller</a:t>
            </a:r>
          </a:p>
          <a:p>
            <a:pPr marL="171450" indent="-171450">
              <a:buFont typeface="Arial" panose="020B0604020202020204" pitchFamily="34" charset="0"/>
              <a:buChar char="•"/>
            </a:pPr>
            <a:endParaRPr lang="nb-NO" dirty="0"/>
          </a:p>
        </p:txBody>
      </p:sp>
      <p:sp>
        <p:nvSpPr>
          <p:cNvPr id="4" name="Plassholder for lysbildenummer 3"/>
          <p:cNvSpPr>
            <a:spLocks noGrp="1"/>
          </p:cNvSpPr>
          <p:nvPr>
            <p:ph type="sldNum" sz="quarter" idx="10"/>
          </p:nvPr>
        </p:nvSpPr>
        <p:spPr/>
        <p:txBody>
          <a:bodyPr/>
          <a:lstStyle/>
          <a:p>
            <a:fld id="{903EEC82-806C-4F8B-8B15-361CBB18C49E}" type="slidenum">
              <a:rPr lang="nb-NO" smtClean="0"/>
              <a:t>3</a:t>
            </a:fld>
            <a:endParaRPr lang="nb-NO"/>
          </a:p>
        </p:txBody>
      </p:sp>
    </p:spTree>
    <p:extLst>
      <p:ext uri="{BB962C8B-B14F-4D97-AF65-F5344CB8AC3E}">
        <p14:creationId xmlns:p14="http://schemas.microsoft.com/office/powerpoint/2010/main" val="1647435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 typeface="Arial" panose="020B0604020202020204" pitchFamily="34" charset="0"/>
              <a:buChar char="•"/>
            </a:pPr>
            <a:r>
              <a:rPr lang="nb-NO" dirty="0" smtClean="0"/>
              <a:t>I det lange historiske perspektivet er at utdanningsnivået</a:t>
            </a:r>
            <a:r>
              <a:rPr lang="nb-NO" baseline="0" dirty="0" smtClean="0"/>
              <a:t> for begge kjønn har økt betraktelig, og nærmet seg hverandre.</a:t>
            </a:r>
            <a:endParaRPr lang="nb-NO" dirty="0" smtClean="0"/>
          </a:p>
          <a:p>
            <a:pPr marL="171450" indent="-171450">
              <a:buFont typeface="Arial" panose="020B0604020202020204" pitchFamily="34" charset="0"/>
              <a:buChar char="•"/>
            </a:pPr>
            <a:r>
              <a:rPr lang="nb-NO" dirty="0" smtClean="0"/>
              <a:t>I likhet med mange andre rike land kjennetegnes</a:t>
            </a:r>
            <a:r>
              <a:rPr lang="nb-NO" baseline="0" dirty="0" smtClean="0"/>
              <a:t> Norges historie at </a:t>
            </a:r>
            <a:r>
              <a:rPr lang="nb-NO" u="sng" baseline="0" dirty="0" smtClean="0"/>
              <a:t>to store ekspansjonsfaser</a:t>
            </a:r>
            <a:r>
              <a:rPr lang="nb-NO" baseline="0" dirty="0" smtClean="0"/>
              <a:t>: Fram til starten av 1900 tallet og etterkrigstiden.</a:t>
            </a:r>
          </a:p>
          <a:p>
            <a:pPr marL="171450" indent="-171450">
              <a:buFont typeface="Arial" panose="020B0604020202020204" pitchFamily="34" charset="0"/>
              <a:buChar char="•"/>
            </a:pPr>
            <a:r>
              <a:rPr lang="nb-NO" sz="1200" kern="1200" dirty="0" smtClean="0">
                <a:solidFill>
                  <a:schemeClr val="tx1"/>
                </a:solidFill>
                <a:effectLst/>
                <a:latin typeface="+mn-lt"/>
                <a:ea typeface="+mn-ea"/>
                <a:cs typeface="+mn-cs"/>
              </a:rPr>
              <a:t>I 1889 innførte Norge en obligatorisk syvårig grunnskole med skolestart fra syvårsalderen – folkeskolen. Likevel var det store forskjeller i timetall og innhold for gutter og jenter. Elevene på landet hadde dessuten kortere skoletid og et snevrere fagtilbud enn elevene i byene.</a:t>
            </a:r>
          </a:p>
          <a:p>
            <a:pPr marL="171450" indent="-171450">
              <a:buFont typeface="Arial" panose="020B0604020202020204" pitchFamily="34" charset="0"/>
              <a:buChar char="•"/>
            </a:pPr>
            <a:r>
              <a:rPr lang="nb-NO" sz="1200" kern="1200" dirty="0" smtClean="0">
                <a:solidFill>
                  <a:schemeClr val="tx1"/>
                </a:solidFill>
                <a:effectLst/>
                <a:latin typeface="+mn-lt"/>
                <a:ea typeface="+mn-ea"/>
                <a:cs typeface="+mn-cs"/>
              </a:rPr>
              <a:t>I etterkrigstiden skjedde</a:t>
            </a:r>
            <a:r>
              <a:rPr lang="nb-NO" sz="1200" kern="1200" baseline="0" dirty="0" smtClean="0">
                <a:solidFill>
                  <a:schemeClr val="tx1"/>
                </a:solidFill>
                <a:effectLst/>
                <a:latin typeface="+mn-lt"/>
                <a:ea typeface="+mn-ea"/>
                <a:cs typeface="+mn-cs"/>
              </a:rPr>
              <a:t> den første </a:t>
            </a:r>
            <a:r>
              <a:rPr lang="nb-NO" sz="1200" kern="1200" dirty="0" smtClean="0">
                <a:solidFill>
                  <a:schemeClr val="tx1"/>
                </a:solidFill>
                <a:effectLst/>
                <a:latin typeface="+mn-lt"/>
                <a:ea typeface="+mn-ea"/>
                <a:cs typeface="+mn-cs"/>
              </a:rPr>
              <a:t>store statlige konsolideringen i 1959 da det ble innført felles lov om folkeskolen for by og land. Forskjellene i opplæringstilbudet for gutter og jenter ble også opphevet. Den største endringen kom likevel i 1969 med innføringen av ungdomsskolen og dermed 9-årig obligatorisk grunnskole.  Neste store strukturendring kom i 1997</a:t>
            </a:r>
            <a:r>
              <a:rPr lang="nb-NO" sz="1200" kern="1200" baseline="0" dirty="0" smtClean="0">
                <a:solidFill>
                  <a:schemeClr val="tx1"/>
                </a:solidFill>
                <a:effectLst/>
                <a:latin typeface="+mn-lt"/>
                <a:ea typeface="+mn-ea"/>
                <a:cs typeface="+mn-cs"/>
              </a:rPr>
              <a:t> med utvidelsen av grunnskolen til 10 år og med skolestart for seksåringer. Samtidig ble det innført en kommunal plikt til en skolefritidsordning utenom skoletiden.</a:t>
            </a:r>
            <a:endParaRPr lang="nb-NO"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nb-NO" sz="1200" kern="1200" dirty="0" smtClean="0">
                <a:solidFill>
                  <a:schemeClr val="tx1"/>
                </a:solidFill>
                <a:effectLst/>
                <a:latin typeface="+mn-lt"/>
                <a:ea typeface="+mn-ea"/>
                <a:cs typeface="+mn-cs"/>
              </a:rPr>
              <a:t>Kommunene bygget også opp en rekke yrkes- og fagskoler i løpet av etterkrigstiden. I 1974 ble en rekke av</a:t>
            </a:r>
            <a:r>
              <a:rPr lang="nb-NO" sz="1200" kern="1200" baseline="0" dirty="0" smtClean="0">
                <a:solidFill>
                  <a:schemeClr val="tx1"/>
                </a:solidFill>
                <a:effectLst/>
                <a:latin typeface="+mn-lt"/>
                <a:ea typeface="+mn-ea"/>
                <a:cs typeface="+mn-cs"/>
              </a:rPr>
              <a:t> disse yrkesorienterte utdanningene organisert i en felles struktur for den nye videregående skolen. Det var likevel først i 1994 at ungdom fikk en lovfestet rett til videregående opplæring.</a:t>
            </a:r>
            <a:endParaRPr lang="nb-NO"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nb-NO" sz="1200" kern="1200" dirty="0" smtClean="0">
                <a:solidFill>
                  <a:schemeClr val="tx1"/>
                </a:solidFill>
                <a:effectLst/>
                <a:latin typeface="+mn-lt"/>
                <a:ea typeface="+mn-ea"/>
                <a:cs typeface="+mn-cs"/>
              </a:rPr>
              <a:t>Etterkrigstiden var også den store ekspansjonsfasen i høyere utdanning.</a:t>
            </a:r>
          </a:p>
          <a:p>
            <a:pPr marL="171450" indent="-171450">
              <a:buFont typeface="Arial" panose="020B0604020202020204" pitchFamily="34" charset="0"/>
              <a:buChar char="•"/>
            </a:pPr>
            <a:r>
              <a:rPr lang="nb-NO" sz="1200" kern="1200" baseline="0" dirty="0" smtClean="0">
                <a:solidFill>
                  <a:schemeClr val="tx1"/>
                </a:solidFill>
                <a:effectLst/>
                <a:latin typeface="+mn-lt"/>
                <a:ea typeface="+mn-ea"/>
                <a:cs typeface="+mn-cs"/>
              </a:rPr>
              <a:t>Denne figuren oppsummerer egentlig en fantastisk suksesshistorie. Om hvordan en kraftig utbygging av utdanningssystemet har gitt nye sosiale grupper tilgang til utdanning. Denne politikken førte til en betydelig økning i utdanningsnivået for begge kjønn. Som igjen trolig la grunnlaget for høyere økonomisk vekst og velstand for hele Norges befolkning.</a:t>
            </a:r>
            <a:endParaRPr lang="nb-NO" sz="1200" kern="1200" dirty="0" smtClean="0">
              <a:solidFill>
                <a:schemeClr val="tx1"/>
              </a:solidFill>
              <a:effectLst/>
              <a:latin typeface="+mn-lt"/>
              <a:ea typeface="+mn-ea"/>
              <a:cs typeface="+mn-cs"/>
            </a:endParaRPr>
          </a:p>
          <a:p>
            <a:endParaRPr lang="nb-NO" dirty="0"/>
          </a:p>
        </p:txBody>
      </p:sp>
      <p:sp>
        <p:nvSpPr>
          <p:cNvPr id="4" name="Plassholder for lysbildenummer 3"/>
          <p:cNvSpPr>
            <a:spLocks noGrp="1"/>
          </p:cNvSpPr>
          <p:nvPr>
            <p:ph type="sldNum" sz="quarter" idx="10"/>
          </p:nvPr>
        </p:nvSpPr>
        <p:spPr/>
        <p:txBody>
          <a:bodyPr/>
          <a:lstStyle/>
          <a:p>
            <a:fld id="{903EEC82-806C-4F8B-8B15-361CBB18C49E}" type="slidenum">
              <a:rPr lang="nb-NO" smtClean="0"/>
              <a:t>5</a:t>
            </a:fld>
            <a:endParaRPr lang="nb-NO"/>
          </a:p>
        </p:txBody>
      </p:sp>
    </p:spTree>
    <p:extLst>
      <p:ext uri="{BB962C8B-B14F-4D97-AF65-F5344CB8AC3E}">
        <p14:creationId xmlns:p14="http://schemas.microsoft.com/office/powerpoint/2010/main" val="3785355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 typeface="Arial" panose="020B0604020202020204" pitchFamily="34" charset="0"/>
              <a:buChar char="•"/>
            </a:pPr>
            <a:r>
              <a:rPr lang="nb-NO" sz="1200" kern="1200" dirty="0" smtClean="0">
                <a:solidFill>
                  <a:schemeClr val="tx1"/>
                </a:solidFill>
                <a:effectLst/>
                <a:latin typeface="+mn-lt"/>
                <a:ea typeface="+mn-ea"/>
                <a:cs typeface="+mn-cs"/>
              </a:rPr>
              <a:t>Samtidig har det oppstått nye kjønnsforskjeller i de yngste aldersgruppene. I aldersgruppen 30-39 år – hvor de fleste har avsluttet grunnutdanningen – går kvinner i økende grad inn i arbeidsmarkedet med mer formell utdanning enn menn. Andelen med grunnskole som høyeste utdanningsnivå har falt kraftig for begge kjønn. Reduksjonen i andelen med videregående opplæring som høyeste utdanningsnivå skjedde senere, og i langt større grad for kvinner enn for menn. </a:t>
            </a:r>
          </a:p>
          <a:p>
            <a:pPr marL="171450" indent="-171450">
              <a:buFont typeface="Arial" panose="020B0604020202020204" pitchFamily="34" charset="0"/>
              <a:buChar char="•"/>
            </a:pPr>
            <a:r>
              <a:rPr lang="nb-NO" sz="1200" kern="1200" dirty="0" smtClean="0">
                <a:solidFill>
                  <a:schemeClr val="tx1"/>
                </a:solidFill>
                <a:effectLst/>
                <a:latin typeface="+mn-lt"/>
                <a:ea typeface="+mn-ea"/>
                <a:cs typeface="+mn-cs"/>
              </a:rPr>
              <a:t>Den mest iøynefallende utviklingen er likevel andelen kvinner og menn med kort høyere utdanning – dagens bachelorutdanning. I 1970 var det omtrent like stor prosentandel kvinner og menn med utdanning på dette nivået. Deretter har andelen kvinner med kort høyere utdanning vokst betydelig mer enn for menn, og i 2016 var kjønnsforskjellen på hele 15 prosentpoeng i kvinnenes favør. Etter 2010 har kvinner også gått forbi mennene i andelen med lang høyere utdanning – dagens mastergradsnivå</a:t>
            </a:r>
            <a:endParaRPr lang="nb-NO" dirty="0" smtClean="0"/>
          </a:p>
          <a:p>
            <a:endParaRPr lang="nb-NO" dirty="0"/>
          </a:p>
        </p:txBody>
      </p:sp>
      <p:sp>
        <p:nvSpPr>
          <p:cNvPr id="4" name="Plassholder for lysbildenummer 3"/>
          <p:cNvSpPr>
            <a:spLocks noGrp="1"/>
          </p:cNvSpPr>
          <p:nvPr>
            <p:ph type="sldNum" sz="quarter" idx="10"/>
          </p:nvPr>
        </p:nvSpPr>
        <p:spPr/>
        <p:txBody>
          <a:bodyPr/>
          <a:lstStyle/>
          <a:p>
            <a:fld id="{903EEC82-806C-4F8B-8B15-361CBB18C49E}" type="slidenum">
              <a:rPr lang="nb-NO" smtClean="0"/>
              <a:t>6</a:t>
            </a:fld>
            <a:endParaRPr lang="nb-NO"/>
          </a:p>
        </p:txBody>
      </p:sp>
    </p:spTree>
    <p:extLst>
      <p:ext uri="{BB962C8B-B14F-4D97-AF65-F5344CB8AC3E}">
        <p14:creationId xmlns:p14="http://schemas.microsoft.com/office/powerpoint/2010/main" val="2899201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 typeface="Arial" panose="020B0604020202020204" pitchFamily="34" charset="0"/>
              <a:buChar char="•"/>
            </a:pPr>
            <a:r>
              <a:rPr lang="nb-NO" dirty="0" smtClean="0"/>
              <a:t>Gjennomsnittsforskjell på rundt 4,5</a:t>
            </a:r>
            <a:r>
              <a:rPr lang="nb-NO" baseline="0" dirty="0" smtClean="0"/>
              <a:t> grunnskolepoeng i jentenes favør.</a:t>
            </a:r>
          </a:p>
          <a:p>
            <a:pPr marL="171450" indent="-171450">
              <a:buFont typeface="Arial" panose="020B0604020202020204" pitchFamily="34" charset="0"/>
              <a:buChar char="•"/>
            </a:pPr>
            <a:r>
              <a:rPr lang="nb-NO" baseline="0" dirty="0" smtClean="0"/>
              <a:t>Gjennomsnittsforskjellen skjuler et betydelig overlapp. </a:t>
            </a:r>
            <a:r>
              <a:rPr lang="nb-NO" sz="1200" kern="1200" dirty="0" smtClean="0">
                <a:solidFill>
                  <a:schemeClr val="tx1"/>
                </a:solidFill>
                <a:effectLst/>
                <a:latin typeface="+mn-lt"/>
                <a:ea typeface="+mn-ea"/>
                <a:cs typeface="+mn-cs"/>
              </a:rPr>
              <a:t>Det er i underkant av 19 prosent av guttene som går ut av grunnskolen med under 30 eller manglende grunnskolepoeng. Dette gjelder derimot for bare i underkant av 10 prosent av jentene. </a:t>
            </a:r>
          </a:p>
          <a:p>
            <a:pPr marL="171450" indent="-171450">
              <a:buFont typeface="Arial" panose="020B0604020202020204" pitchFamily="34" charset="0"/>
              <a:buChar char="•"/>
            </a:pPr>
            <a:r>
              <a:rPr lang="nb-NO" sz="1200" kern="1200" dirty="0" smtClean="0">
                <a:solidFill>
                  <a:schemeClr val="tx1"/>
                </a:solidFill>
                <a:effectLst/>
                <a:latin typeface="+mn-lt"/>
                <a:ea typeface="+mn-ea"/>
                <a:cs typeface="+mn-cs"/>
              </a:rPr>
              <a:t>Jentene gjør det faglig sett bedre enn guttene i de aller fleste av undervisningsfagene. Det eneste unntaket er kroppsøving hvor guttene gjør det bedre enn jentene.</a:t>
            </a:r>
          </a:p>
          <a:p>
            <a:pPr marL="171450" indent="-171450">
              <a:buFont typeface="Arial" panose="020B0604020202020204" pitchFamily="34" charset="0"/>
              <a:buChar char="•"/>
            </a:pPr>
            <a:r>
              <a:rPr lang="nb-NO" sz="1200" kern="1200" dirty="0" smtClean="0">
                <a:solidFill>
                  <a:schemeClr val="tx1"/>
                </a:solidFill>
                <a:effectLst/>
                <a:latin typeface="+mn-lt"/>
                <a:ea typeface="+mn-ea"/>
                <a:cs typeface="+mn-cs"/>
              </a:rPr>
              <a:t>En kunnskapsoversikt basert på data om skolekarakterer – hvor elevenes lærere selv setter karakterene – fra en rekke land i perioden mellom 1914 og 2011 finner at jentene gjør det gjennomgående bedre enn guttene i skolefagene. Selv om kjønnsforskjellene ikke er spesielt store, er de stabile over tid. I språkfagene er kjønnsforskjellene i jentenes favør klart størst. Samtidig er det forskjeller mellom land i akkurat hvor store kjønnsforskjellene er i skolekarakterer. Forskjellen mellom gutter og jenter i skolekarakterer er for eksempel mindre i skandinaviske land sammenlignet med USA. Likevel er det også kjønnsforskjeller i de skandinaviske landene, og de har trolig vært stabile i jentenes favør over lange historiske perioder.</a:t>
            </a:r>
          </a:p>
          <a:p>
            <a:pPr marL="171450" indent="-171450">
              <a:buFont typeface="Arial" panose="020B0604020202020204" pitchFamily="34" charset="0"/>
              <a:buChar char="•"/>
            </a:pPr>
            <a:r>
              <a:rPr lang="nb-NO" sz="1200" kern="1200" dirty="0" smtClean="0">
                <a:solidFill>
                  <a:schemeClr val="tx1"/>
                </a:solidFill>
                <a:effectLst/>
                <a:latin typeface="+mn-lt"/>
                <a:ea typeface="+mn-ea"/>
                <a:cs typeface="+mn-cs"/>
              </a:rPr>
              <a:t>Derimot finner de fleste kunnskapsoversikter basert på internasjonale og nasjonale data fra standardiserte tester stabile kjønnsforskjeller hvor gutter gjør det bedre i matematikk og naturfag og jenter gjør det bedre i lesing</a:t>
            </a:r>
            <a:endParaRPr lang="nb-NO" dirty="0"/>
          </a:p>
        </p:txBody>
      </p:sp>
      <p:sp>
        <p:nvSpPr>
          <p:cNvPr id="4" name="Plassholder for lysbildenummer 3"/>
          <p:cNvSpPr>
            <a:spLocks noGrp="1"/>
          </p:cNvSpPr>
          <p:nvPr>
            <p:ph type="sldNum" sz="quarter" idx="10"/>
          </p:nvPr>
        </p:nvSpPr>
        <p:spPr/>
        <p:txBody>
          <a:bodyPr/>
          <a:lstStyle/>
          <a:p>
            <a:fld id="{903EEC82-806C-4F8B-8B15-361CBB18C49E}" type="slidenum">
              <a:rPr lang="nb-NO" smtClean="0"/>
              <a:t>7</a:t>
            </a:fld>
            <a:endParaRPr lang="nb-NO"/>
          </a:p>
        </p:txBody>
      </p:sp>
    </p:spTree>
    <p:extLst>
      <p:ext uri="{BB962C8B-B14F-4D97-AF65-F5344CB8AC3E}">
        <p14:creationId xmlns:p14="http://schemas.microsoft.com/office/powerpoint/2010/main" val="1515119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smtClean="0"/>
          </a:p>
          <a:p>
            <a:pPr marL="171450" indent="-171450">
              <a:buFont typeface="Arial" panose="020B0604020202020204" pitchFamily="34" charset="0"/>
              <a:buChar char="•"/>
            </a:pPr>
            <a:r>
              <a:rPr lang="nb-NO" sz="1200" kern="1200" dirty="0" smtClean="0">
                <a:solidFill>
                  <a:schemeClr val="tx1"/>
                </a:solidFill>
                <a:effectLst/>
                <a:latin typeface="+mn-lt"/>
                <a:ea typeface="+mn-ea"/>
                <a:cs typeface="+mn-cs"/>
              </a:rPr>
              <a:t>Ifølge PISA-undersøkelsen er det nesten 12 prosent av de norske guttene som skårer på de laveste nivåene i både matematikk, lesing og naturfag. Det samme gjelder for bare 6 prosent av de norske jentene. Dette er betydelige kjønnsforskjeller. </a:t>
            </a:r>
          </a:p>
          <a:p>
            <a:pPr marL="171450" indent="-171450">
              <a:buFont typeface="Arial" panose="020B0604020202020204" pitchFamily="34" charset="0"/>
              <a:buChar char="•"/>
            </a:pPr>
            <a:r>
              <a:rPr lang="nb-NO" sz="1200" kern="1200" dirty="0" smtClean="0">
                <a:solidFill>
                  <a:schemeClr val="tx1"/>
                </a:solidFill>
                <a:effectLst/>
                <a:latin typeface="+mn-lt"/>
                <a:ea typeface="+mn-ea"/>
                <a:cs typeface="+mn-cs"/>
              </a:rPr>
              <a:t>I gjennomsnitt for OECD-landene er rundt 14,5 prosent av guttene på de laveste mestringsnivåene på alle fagområdene, mens det samme gjelder for rundt 11,4 av jentene. I mange land er kjønnsfordelingen nederst i fordelingen langt mindre enn i Norge</a:t>
            </a:r>
            <a:endParaRPr lang="nb-NO" dirty="0"/>
          </a:p>
        </p:txBody>
      </p:sp>
      <p:sp>
        <p:nvSpPr>
          <p:cNvPr id="4" name="Plassholder for lysbildenummer 3"/>
          <p:cNvSpPr>
            <a:spLocks noGrp="1"/>
          </p:cNvSpPr>
          <p:nvPr>
            <p:ph type="sldNum" sz="quarter" idx="10"/>
          </p:nvPr>
        </p:nvSpPr>
        <p:spPr/>
        <p:txBody>
          <a:bodyPr/>
          <a:lstStyle/>
          <a:p>
            <a:fld id="{903EEC82-806C-4F8B-8B15-361CBB18C49E}" type="slidenum">
              <a:rPr lang="nb-NO" smtClean="0"/>
              <a:t>9</a:t>
            </a:fld>
            <a:endParaRPr lang="nb-NO"/>
          </a:p>
        </p:txBody>
      </p:sp>
    </p:spTree>
    <p:extLst>
      <p:ext uri="{BB962C8B-B14F-4D97-AF65-F5344CB8AC3E}">
        <p14:creationId xmlns:p14="http://schemas.microsoft.com/office/powerpoint/2010/main" val="2836288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 typeface="Arial" panose="020B0604020202020204" pitchFamily="34" charset="0"/>
              <a:buChar char="•"/>
            </a:pPr>
            <a:r>
              <a:rPr lang="nb-NO" sz="1200" kern="1200" dirty="0" smtClean="0">
                <a:solidFill>
                  <a:schemeClr val="tx1"/>
                </a:solidFill>
                <a:effectLst/>
                <a:latin typeface="+mn-lt"/>
                <a:ea typeface="+mn-ea"/>
                <a:cs typeface="+mn-cs"/>
              </a:rPr>
              <a:t>Det er sterk samvariasjon både for gutter og jenter mellom deres faglige utgangspunkt fra grunnskolen og sannsynligheten for å gjennomføre videregående opplæring. </a:t>
            </a:r>
          </a:p>
          <a:p>
            <a:pPr marL="171450" indent="-171450">
              <a:buFont typeface="Arial" panose="020B0604020202020204" pitchFamily="34" charset="0"/>
              <a:buChar char="•"/>
            </a:pPr>
            <a:r>
              <a:rPr lang="nb-NO" sz="1200" kern="1200" dirty="0" smtClean="0">
                <a:solidFill>
                  <a:schemeClr val="tx1"/>
                </a:solidFill>
                <a:effectLst/>
                <a:latin typeface="+mn-lt"/>
                <a:ea typeface="+mn-ea"/>
                <a:cs typeface="+mn-cs"/>
              </a:rPr>
              <a:t>Ettersom jentene i gjennomsnitt har i overkant av 4 grunnskolepoeng mer enn guttene, er det grunn til å forvente at de også har større tilbøyelighet til å gjennomføre videregående opplæring. </a:t>
            </a:r>
          </a:p>
          <a:p>
            <a:pPr marL="171450" indent="-171450">
              <a:buFont typeface="Arial" panose="020B0604020202020204" pitchFamily="34" charset="0"/>
              <a:buChar char="•"/>
            </a:pPr>
            <a:r>
              <a:rPr lang="nb-NO" sz="1200" kern="1200" dirty="0" smtClean="0">
                <a:solidFill>
                  <a:schemeClr val="tx1"/>
                </a:solidFill>
                <a:effectLst/>
                <a:latin typeface="+mn-lt"/>
                <a:ea typeface="+mn-ea"/>
                <a:cs typeface="+mn-cs"/>
              </a:rPr>
              <a:t>Av elevene som startet videregående opplæring i 2011 var det nesten </a:t>
            </a:r>
            <a:r>
              <a:rPr lang="nb-NO" sz="1200" u="sng" kern="1200" dirty="0" smtClean="0">
                <a:solidFill>
                  <a:schemeClr val="tx1"/>
                </a:solidFill>
                <a:effectLst/>
                <a:latin typeface="+mn-lt"/>
                <a:ea typeface="+mn-ea"/>
                <a:cs typeface="+mn-cs"/>
              </a:rPr>
              <a:t>11 prosentpoeng </a:t>
            </a:r>
            <a:r>
              <a:rPr lang="nb-NO" sz="1200" kern="1200" dirty="0" smtClean="0">
                <a:solidFill>
                  <a:schemeClr val="tx1"/>
                </a:solidFill>
                <a:effectLst/>
                <a:latin typeface="+mn-lt"/>
                <a:ea typeface="+mn-ea"/>
                <a:cs typeface="+mn-cs"/>
              </a:rPr>
              <a:t>flere jenter enn gutter som gjennomførte og besto videregående opplæring innen 2017</a:t>
            </a:r>
            <a:endParaRPr lang="nb-NO" dirty="0" smtClean="0"/>
          </a:p>
          <a:p>
            <a:endParaRPr lang="nb-NO" dirty="0"/>
          </a:p>
        </p:txBody>
      </p:sp>
      <p:sp>
        <p:nvSpPr>
          <p:cNvPr id="4" name="Plassholder for lysbildenummer 3"/>
          <p:cNvSpPr>
            <a:spLocks noGrp="1"/>
          </p:cNvSpPr>
          <p:nvPr>
            <p:ph type="sldNum" sz="quarter" idx="10"/>
          </p:nvPr>
        </p:nvSpPr>
        <p:spPr/>
        <p:txBody>
          <a:bodyPr/>
          <a:lstStyle/>
          <a:p>
            <a:fld id="{903EEC82-806C-4F8B-8B15-361CBB18C49E}" type="slidenum">
              <a:rPr lang="nb-NO" smtClean="0"/>
              <a:t>10</a:t>
            </a:fld>
            <a:endParaRPr lang="nb-NO"/>
          </a:p>
        </p:txBody>
      </p:sp>
    </p:spTree>
    <p:extLst>
      <p:ext uri="{BB962C8B-B14F-4D97-AF65-F5344CB8AC3E}">
        <p14:creationId xmlns:p14="http://schemas.microsoft.com/office/powerpoint/2010/main" val="2020425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 typeface="Arial" panose="020B0604020202020204" pitchFamily="34" charset="0"/>
              <a:buChar char="•"/>
            </a:pPr>
            <a:r>
              <a:rPr lang="nb-NO" sz="1200" kern="1200" dirty="0" smtClean="0">
                <a:solidFill>
                  <a:schemeClr val="tx1"/>
                </a:solidFill>
                <a:effectLst/>
                <a:latin typeface="+mn-lt"/>
                <a:ea typeface="+mn-ea"/>
                <a:cs typeface="+mn-cs"/>
              </a:rPr>
              <a:t>Det er også betydelige kjønnsforskjeller i hvilke utdanningsprogrammer gutter og jenter velger i starten av videregående opplæring. Ettersom de ulike utdanningsprogrammene i videregående opplæring vanligvis gir tilgang til ulike deler av arbeidsmarkedet og ulike muligheter for høyere utdanning, har disse utdanningsvalgene også betydelige konsekvenser for gutter og jenters videre utdannings- og yrkeskarrierer.</a:t>
            </a:r>
          </a:p>
          <a:p>
            <a:pPr marL="171450" indent="-171450">
              <a:buFont typeface="Arial" panose="020B0604020202020204" pitchFamily="34" charset="0"/>
              <a:buChar char="•"/>
            </a:pPr>
            <a:r>
              <a:rPr lang="nb-NO" sz="1200" kern="1200" dirty="0" smtClean="0">
                <a:solidFill>
                  <a:schemeClr val="tx1"/>
                </a:solidFill>
                <a:effectLst/>
                <a:latin typeface="+mn-lt"/>
                <a:ea typeface="+mn-ea"/>
                <a:cs typeface="+mn-cs"/>
              </a:rPr>
              <a:t>Med unntak av idrettsfag er det klart flere jenter enn gutter som fullfører studieforberedende utdanningsprogrammer. Av de som fullførte studiespesialiserende utdanningsprogram er nesten 60 prosent jenter. Også blant yrkesfagene er det betydelige kjønnsforskjeller. Av alle som fullførte de yrkesfaglige utdanningsprogrammene bygg- og anleggsteknikk, teknikk og industriell produksjon og elektrofag var om lag 90 prosent gutter. Mens i design og håndverk og helse- og oppvekstfag var i overkant av 10 prosent av elevene som fullførte gutter. Med andre ord starter en betydelig seleksjon av gutter og jenter inn i høyere utdanning og i ulike deler av arbeidsmarkedet med utdanningsvalgene de gjør i videregående opplæring</a:t>
            </a:r>
          </a:p>
          <a:p>
            <a:endParaRPr lang="nb-NO" dirty="0"/>
          </a:p>
        </p:txBody>
      </p:sp>
      <p:sp>
        <p:nvSpPr>
          <p:cNvPr id="4" name="Plassholder for lysbildenummer 3"/>
          <p:cNvSpPr>
            <a:spLocks noGrp="1"/>
          </p:cNvSpPr>
          <p:nvPr>
            <p:ph type="sldNum" sz="quarter" idx="10"/>
          </p:nvPr>
        </p:nvSpPr>
        <p:spPr/>
        <p:txBody>
          <a:bodyPr/>
          <a:lstStyle/>
          <a:p>
            <a:fld id="{903EEC82-806C-4F8B-8B15-361CBB18C49E}" type="slidenum">
              <a:rPr lang="nb-NO" smtClean="0"/>
              <a:t>11</a:t>
            </a:fld>
            <a:endParaRPr lang="nb-NO"/>
          </a:p>
        </p:txBody>
      </p:sp>
    </p:spTree>
    <p:extLst>
      <p:ext uri="{BB962C8B-B14F-4D97-AF65-F5344CB8AC3E}">
        <p14:creationId xmlns:p14="http://schemas.microsoft.com/office/powerpoint/2010/main" val="19056862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 typeface="Arial" panose="020B0604020202020204" pitchFamily="34" charset="0"/>
              <a:buChar char="•"/>
            </a:pPr>
            <a:r>
              <a:rPr lang="nb-NO" sz="1200" kern="1200" dirty="0" smtClean="0">
                <a:solidFill>
                  <a:schemeClr val="tx1"/>
                </a:solidFill>
                <a:effectLst/>
                <a:latin typeface="+mn-lt"/>
                <a:ea typeface="+mn-ea"/>
                <a:cs typeface="+mn-cs"/>
              </a:rPr>
              <a:t>I likhet med andre land er det også i Norge betydelige kjønnsforskjeller i hvilke studieområder kvinner og menn velger i starten av høyere utdanning. Elevene konkurrerer om plasser i høyere utdanning blant annet basert på karakterene de har med seg fra videregående opplæring. Ettersom de ulike studieområdene i høyere utdanning vanligvis gir tilgang til ulike deler av arbeidsmarkedet har disse utdanningsvalgene betydelige konsekvenser for gutter og jenters videre yrkeskarriere og lønnsmessige uttelling i arbeidsmarkedet</a:t>
            </a:r>
          </a:p>
          <a:p>
            <a:pPr marL="171450" indent="-171450">
              <a:buFont typeface="Arial" panose="020B0604020202020204" pitchFamily="34" charset="0"/>
              <a:buChar char="•"/>
            </a:pPr>
            <a:r>
              <a:rPr lang="nb-NO" sz="1200" b="1" i="0" kern="1200" dirty="0" smtClean="0">
                <a:solidFill>
                  <a:schemeClr val="tx1"/>
                </a:solidFill>
                <a:effectLst/>
                <a:latin typeface="+mn-lt"/>
                <a:ea typeface="+mn-ea"/>
                <a:cs typeface="+mn-cs"/>
              </a:rPr>
              <a:t>Men ganske mye variasjon mellom land i andelen jenter som tar realfag, ingeniørfag</a:t>
            </a:r>
            <a:r>
              <a:rPr lang="nb-NO" sz="1200" b="1" i="0" kern="1200" baseline="0" dirty="0" smtClean="0">
                <a:solidFill>
                  <a:schemeClr val="tx1"/>
                </a:solidFill>
                <a:effectLst/>
                <a:latin typeface="+mn-lt"/>
                <a:ea typeface="+mn-ea"/>
                <a:cs typeface="+mn-cs"/>
              </a:rPr>
              <a:t> og lignende,</a:t>
            </a:r>
            <a:endParaRPr lang="nb-NO" sz="1200" b="1" i="0" kern="1200" dirty="0" smtClean="0">
              <a:solidFill>
                <a:schemeClr val="tx1"/>
              </a:solidFill>
              <a:effectLst/>
              <a:latin typeface="+mn-lt"/>
              <a:ea typeface="+mn-ea"/>
              <a:cs typeface="+mn-cs"/>
            </a:endParaRPr>
          </a:p>
          <a:p>
            <a:endParaRPr lang="nb-NO" sz="1200" kern="1200" dirty="0" smtClean="0">
              <a:solidFill>
                <a:schemeClr val="tx1"/>
              </a:solidFill>
              <a:effectLst/>
              <a:latin typeface="+mn-lt"/>
              <a:ea typeface="+mn-ea"/>
              <a:cs typeface="+mn-cs"/>
            </a:endParaRPr>
          </a:p>
          <a:p>
            <a:endParaRPr lang="nb-NO" dirty="0" smtClean="0"/>
          </a:p>
          <a:p>
            <a:endParaRPr lang="nb-NO" dirty="0"/>
          </a:p>
        </p:txBody>
      </p:sp>
      <p:sp>
        <p:nvSpPr>
          <p:cNvPr id="4" name="Plassholder for lysbildenummer 3"/>
          <p:cNvSpPr>
            <a:spLocks noGrp="1"/>
          </p:cNvSpPr>
          <p:nvPr>
            <p:ph type="sldNum" sz="quarter" idx="10"/>
          </p:nvPr>
        </p:nvSpPr>
        <p:spPr/>
        <p:txBody>
          <a:bodyPr/>
          <a:lstStyle/>
          <a:p>
            <a:fld id="{903EEC82-806C-4F8B-8B15-361CBB18C49E}" type="slidenum">
              <a:rPr lang="nb-NO" smtClean="0"/>
              <a:t>12</a:t>
            </a:fld>
            <a:endParaRPr lang="nb-NO"/>
          </a:p>
        </p:txBody>
      </p:sp>
    </p:spTree>
    <p:extLst>
      <p:ext uri="{BB962C8B-B14F-4D97-AF65-F5344CB8AC3E}">
        <p14:creationId xmlns:p14="http://schemas.microsoft.com/office/powerpoint/2010/main" val="890955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smtClean="0"/>
              <a:t>Klikk for å redigere tittelstil</a:t>
            </a:r>
            <a:endParaRPr lang="nb-NO"/>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65DC9553-FB57-4997-A940-DBCF86AB3643}" type="datetimeFigureOut">
              <a:rPr lang="nb-NO" smtClean="0"/>
              <a:t>08.05.2018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DD3FF176-3D28-468A-923E-B2D2C9D2CBB7}" type="slidenum">
              <a:rPr lang="nb-NO" smtClean="0"/>
              <a:t>‹#›</a:t>
            </a:fld>
            <a:endParaRPr lang="nb-NO"/>
          </a:p>
        </p:txBody>
      </p:sp>
    </p:spTree>
    <p:extLst>
      <p:ext uri="{BB962C8B-B14F-4D97-AF65-F5344CB8AC3E}">
        <p14:creationId xmlns:p14="http://schemas.microsoft.com/office/powerpoint/2010/main" val="3191618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65DC9553-FB57-4997-A940-DBCF86AB3643}" type="datetimeFigureOut">
              <a:rPr lang="nb-NO" smtClean="0"/>
              <a:t>08.05.2018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DD3FF176-3D28-468A-923E-B2D2C9D2CBB7}" type="slidenum">
              <a:rPr lang="nb-NO" smtClean="0"/>
              <a:t>‹#›</a:t>
            </a:fld>
            <a:endParaRPr lang="nb-NO"/>
          </a:p>
        </p:txBody>
      </p:sp>
    </p:spTree>
    <p:extLst>
      <p:ext uri="{BB962C8B-B14F-4D97-AF65-F5344CB8AC3E}">
        <p14:creationId xmlns:p14="http://schemas.microsoft.com/office/powerpoint/2010/main" val="1783167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65DC9553-FB57-4997-A940-DBCF86AB3643}" type="datetimeFigureOut">
              <a:rPr lang="nb-NO" smtClean="0"/>
              <a:t>08.05.2018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DD3FF176-3D28-468A-923E-B2D2C9D2CBB7}" type="slidenum">
              <a:rPr lang="nb-NO" smtClean="0"/>
              <a:t>‹#›</a:t>
            </a:fld>
            <a:endParaRPr lang="nb-NO"/>
          </a:p>
        </p:txBody>
      </p:sp>
    </p:spTree>
    <p:extLst>
      <p:ext uri="{BB962C8B-B14F-4D97-AF65-F5344CB8AC3E}">
        <p14:creationId xmlns:p14="http://schemas.microsoft.com/office/powerpoint/2010/main" val="2622455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65DC9553-FB57-4997-A940-DBCF86AB3643}" type="datetimeFigureOut">
              <a:rPr lang="nb-NO" smtClean="0"/>
              <a:t>08.05.2018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DD3FF176-3D28-468A-923E-B2D2C9D2CBB7}" type="slidenum">
              <a:rPr lang="nb-NO" smtClean="0"/>
              <a:t>‹#›</a:t>
            </a:fld>
            <a:endParaRPr lang="nb-NO"/>
          </a:p>
        </p:txBody>
      </p:sp>
    </p:spTree>
    <p:extLst>
      <p:ext uri="{BB962C8B-B14F-4D97-AF65-F5344CB8AC3E}">
        <p14:creationId xmlns:p14="http://schemas.microsoft.com/office/powerpoint/2010/main" val="1959623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smtClean="0"/>
              <a:t>Klikk for å redigere tittelstil</a:t>
            </a:r>
            <a:endParaRPr lang="nb-NO"/>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Rediger tekststiler i malen</a:t>
            </a:r>
          </a:p>
        </p:txBody>
      </p:sp>
      <p:sp>
        <p:nvSpPr>
          <p:cNvPr id="4" name="Plassholder for dato 3"/>
          <p:cNvSpPr>
            <a:spLocks noGrp="1"/>
          </p:cNvSpPr>
          <p:nvPr>
            <p:ph type="dt" sz="half" idx="10"/>
          </p:nvPr>
        </p:nvSpPr>
        <p:spPr/>
        <p:txBody>
          <a:bodyPr/>
          <a:lstStyle/>
          <a:p>
            <a:fld id="{65DC9553-FB57-4997-A940-DBCF86AB3643}" type="datetimeFigureOut">
              <a:rPr lang="nb-NO" smtClean="0"/>
              <a:t>08.05.2018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DD3FF176-3D28-468A-923E-B2D2C9D2CBB7}" type="slidenum">
              <a:rPr lang="nb-NO" smtClean="0"/>
              <a:t>‹#›</a:t>
            </a:fld>
            <a:endParaRPr lang="nb-NO"/>
          </a:p>
        </p:txBody>
      </p:sp>
    </p:spTree>
    <p:extLst>
      <p:ext uri="{BB962C8B-B14F-4D97-AF65-F5344CB8AC3E}">
        <p14:creationId xmlns:p14="http://schemas.microsoft.com/office/powerpoint/2010/main" val="367646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838200" y="1825625"/>
            <a:ext cx="5181600" cy="435133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172200" y="1825625"/>
            <a:ext cx="5181600" cy="435133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65DC9553-FB57-4997-A940-DBCF86AB3643}" type="datetimeFigureOut">
              <a:rPr lang="nb-NO" smtClean="0"/>
              <a:t>08.05.2018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D3FF176-3D28-468A-923E-B2D2C9D2CBB7}" type="slidenum">
              <a:rPr lang="nb-NO" smtClean="0"/>
              <a:t>‹#›</a:t>
            </a:fld>
            <a:endParaRPr lang="nb-NO"/>
          </a:p>
        </p:txBody>
      </p:sp>
    </p:spTree>
    <p:extLst>
      <p:ext uri="{BB962C8B-B14F-4D97-AF65-F5344CB8AC3E}">
        <p14:creationId xmlns:p14="http://schemas.microsoft.com/office/powerpoint/2010/main" val="72571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839788" y="365125"/>
            <a:ext cx="10515600" cy="1325563"/>
          </a:xfrm>
        </p:spPr>
        <p:txBody>
          <a:bodyPr/>
          <a:lstStyle/>
          <a:p>
            <a:r>
              <a:rPr lang="nb-NO" smtClean="0"/>
              <a:t>Klikk for å redigere tittelstil</a:t>
            </a:r>
            <a:endParaRPr lang="nb-NO"/>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65DC9553-FB57-4997-A940-DBCF86AB3643}" type="datetimeFigureOut">
              <a:rPr lang="nb-NO" smtClean="0"/>
              <a:t>08.05.2018</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DD3FF176-3D28-468A-923E-B2D2C9D2CBB7}" type="slidenum">
              <a:rPr lang="nb-NO" smtClean="0"/>
              <a:t>‹#›</a:t>
            </a:fld>
            <a:endParaRPr lang="nb-NO"/>
          </a:p>
        </p:txBody>
      </p:sp>
    </p:spTree>
    <p:extLst>
      <p:ext uri="{BB962C8B-B14F-4D97-AF65-F5344CB8AC3E}">
        <p14:creationId xmlns:p14="http://schemas.microsoft.com/office/powerpoint/2010/main" val="1977836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65DC9553-FB57-4997-A940-DBCF86AB3643}" type="datetimeFigureOut">
              <a:rPr lang="nb-NO" smtClean="0"/>
              <a:t>08.05.2018</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DD3FF176-3D28-468A-923E-B2D2C9D2CBB7}" type="slidenum">
              <a:rPr lang="nb-NO" smtClean="0"/>
              <a:t>‹#›</a:t>
            </a:fld>
            <a:endParaRPr lang="nb-NO"/>
          </a:p>
        </p:txBody>
      </p:sp>
    </p:spTree>
    <p:extLst>
      <p:ext uri="{BB962C8B-B14F-4D97-AF65-F5344CB8AC3E}">
        <p14:creationId xmlns:p14="http://schemas.microsoft.com/office/powerpoint/2010/main" val="3595171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65DC9553-FB57-4997-A940-DBCF86AB3643}" type="datetimeFigureOut">
              <a:rPr lang="nb-NO" smtClean="0"/>
              <a:t>08.05.2018</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DD3FF176-3D28-468A-923E-B2D2C9D2CBB7}" type="slidenum">
              <a:rPr lang="nb-NO" smtClean="0"/>
              <a:t>‹#›</a:t>
            </a:fld>
            <a:endParaRPr lang="nb-NO"/>
          </a:p>
        </p:txBody>
      </p:sp>
    </p:spTree>
    <p:extLst>
      <p:ext uri="{BB962C8B-B14F-4D97-AF65-F5344CB8AC3E}">
        <p14:creationId xmlns:p14="http://schemas.microsoft.com/office/powerpoint/2010/main" val="424694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Rediger tekststiler i malen</a:t>
            </a:r>
          </a:p>
        </p:txBody>
      </p:sp>
      <p:sp>
        <p:nvSpPr>
          <p:cNvPr id="5" name="Plassholder for dato 4"/>
          <p:cNvSpPr>
            <a:spLocks noGrp="1"/>
          </p:cNvSpPr>
          <p:nvPr>
            <p:ph type="dt" sz="half" idx="10"/>
          </p:nvPr>
        </p:nvSpPr>
        <p:spPr/>
        <p:txBody>
          <a:bodyPr/>
          <a:lstStyle/>
          <a:p>
            <a:fld id="{65DC9553-FB57-4997-A940-DBCF86AB3643}" type="datetimeFigureOut">
              <a:rPr lang="nb-NO" smtClean="0"/>
              <a:t>08.05.2018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D3FF176-3D28-468A-923E-B2D2C9D2CBB7}" type="slidenum">
              <a:rPr lang="nb-NO" smtClean="0"/>
              <a:t>‹#›</a:t>
            </a:fld>
            <a:endParaRPr lang="nb-NO"/>
          </a:p>
        </p:txBody>
      </p:sp>
    </p:spTree>
    <p:extLst>
      <p:ext uri="{BB962C8B-B14F-4D97-AF65-F5344CB8AC3E}">
        <p14:creationId xmlns:p14="http://schemas.microsoft.com/office/powerpoint/2010/main" val="2410341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Rediger tekststiler i malen</a:t>
            </a:r>
          </a:p>
        </p:txBody>
      </p:sp>
      <p:sp>
        <p:nvSpPr>
          <p:cNvPr id="5" name="Plassholder for dato 4"/>
          <p:cNvSpPr>
            <a:spLocks noGrp="1"/>
          </p:cNvSpPr>
          <p:nvPr>
            <p:ph type="dt" sz="half" idx="10"/>
          </p:nvPr>
        </p:nvSpPr>
        <p:spPr/>
        <p:txBody>
          <a:bodyPr/>
          <a:lstStyle/>
          <a:p>
            <a:fld id="{65DC9553-FB57-4997-A940-DBCF86AB3643}" type="datetimeFigureOut">
              <a:rPr lang="nb-NO" smtClean="0"/>
              <a:t>08.05.2018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D3FF176-3D28-468A-923E-B2D2C9D2CBB7}" type="slidenum">
              <a:rPr lang="nb-NO" smtClean="0"/>
              <a:t>‹#›</a:t>
            </a:fld>
            <a:endParaRPr lang="nb-NO"/>
          </a:p>
        </p:txBody>
      </p:sp>
    </p:spTree>
    <p:extLst>
      <p:ext uri="{BB962C8B-B14F-4D97-AF65-F5344CB8AC3E}">
        <p14:creationId xmlns:p14="http://schemas.microsoft.com/office/powerpoint/2010/main" val="1372330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DC9553-FB57-4997-A940-DBCF86AB3643}" type="datetimeFigureOut">
              <a:rPr lang="nb-NO" smtClean="0"/>
              <a:t>08.05.2018</a:t>
            </a:fld>
            <a:endParaRPr lang="nb-NO"/>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3FF176-3D28-468A-923E-B2D2C9D2CBB7}" type="slidenum">
              <a:rPr lang="nb-NO" smtClean="0"/>
              <a:t>‹#›</a:t>
            </a:fld>
            <a:endParaRPr lang="nb-NO"/>
          </a:p>
        </p:txBody>
      </p:sp>
    </p:spTree>
    <p:extLst>
      <p:ext uri="{BB962C8B-B14F-4D97-AF65-F5344CB8AC3E}">
        <p14:creationId xmlns:p14="http://schemas.microsoft.com/office/powerpoint/2010/main" val="3369993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normAutofit fontScale="90000"/>
          </a:bodyPr>
          <a:lstStyle/>
          <a:p>
            <a:r>
              <a:rPr lang="nb-NO" dirty="0" smtClean="0"/>
              <a:t>Ekspertutvalg om kjønnsforskjeller i skoleprestasjoner</a:t>
            </a:r>
            <a:endParaRPr lang="nb-NO" dirty="0"/>
          </a:p>
        </p:txBody>
      </p:sp>
      <p:sp>
        <p:nvSpPr>
          <p:cNvPr id="3" name="Undertittel 2"/>
          <p:cNvSpPr>
            <a:spLocks noGrp="1"/>
          </p:cNvSpPr>
          <p:nvPr>
            <p:ph type="subTitle" idx="1"/>
          </p:nvPr>
        </p:nvSpPr>
        <p:spPr/>
        <p:txBody>
          <a:bodyPr/>
          <a:lstStyle/>
          <a:p>
            <a:endParaRPr lang="nb-NO" dirty="0" smtClean="0"/>
          </a:p>
          <a:p>
            <a:r>
              <a:rPr lang="nb-NO" dirty="0" smtClean="0"/>
              <a:t>Camilla </a:t>
            </a:r>
            <a:r>
              <a:rPr lang="nb-NO" dirty="0" err="1" smtClean="0"/>
              <a:t>Trud</a:t>
            </a:r>
            <a:r>
              <a:rPr lang="nb-NO" dirty="0" smtClean="0"/>
              <a:t> </a:t>
            </a:r>
            <a:r>
              <a:rPr lang="nb-NO" dirty="0" err="1" smtClean="0"/>
              <a:t>Nereid</a:t>
            </a:r>
            <a:r>
              <a:rPr lang="nb-NO" dirty="0" smtClean="0"/>
              <a:t>, utvalgsmedlem</a:t>
            </a:r>
            <a:endParaRPr lang="nb-NO" dirty="0"/>
          </a:p>
        </p:txBody>
      </p:sp>
    </p:spTree>
    <p:extLst>
      <p:ext uri="{BB962C8B-B14F-4D97-AF65-F5344CB8AC3E}">
        <p14:creationId xmlns:p14="http://schemas.microsoft.com/office/powerpoint/2010/main" val="2258144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199" y="365126"/>
            <a:ext cx="10791825" cy="634999"/>
          </a:xfrm>
        </p:spPr>
        <p:txBody>
          <a:bodyPr>
            <a:noAutofit/>
          </a:bodyPr>
          <a:lstStyle/>
          <a:p>
            <a:r>
              <a:rPr lang="nb-NO" sz="3600" dirty="0" smtClean="0"/>
              <a:t>Færre gutter gjennomfører videregående opplæring</a:t>
            </a:r>
            <a:endParaRPr lang="nb-NO" sz="3600" dirty="0"/>
          </a:p>
        </p:txBody>
      </p:sp>
      <p:pic>
        <p:nvPicPr>
          <p:cNvPr id="4" name="Plassholder for innhold 3"/>
          <p:cNvPicPr>
            <a:picLocks noGrp="1" noChangeAspect="1"/>
          </p:cNvPicPr>
          <p:nvPr>
            <p:ph idx="1"/>
          </p:nvPr>
        </p:nvPicPr>
        <p:blipFill>
          <a:blip r:embed="rId3"/>
          <a:stretch>
            <a:fillRect/>
          </a:stretch>
        </p:blipFill>
        <p:spPr>
          <a:xfrm>
            <a:off x="1452561" y="1157288"/>
            <a:ext cx="9277352" cy="4991784"/>
          </a:xfrm>
          <a:prstGeom prst="rect">
            <a:avLst/>
          </a:prstGeom>
        </p:spPr>
      </p:pic>
      <p:sp>
        <p:nvSpPr>
          <p:cNvPr id="5" name="Rektangel 4"/>
          <p:cNvSpPr/>
          <p:nvPr/>
        </p:nvSpPr>
        <p:spPr>
          <a:xfrm>
            <a:off x="947737" y="6149072"/>
            <a:ext cx="9953625" cy="369332"/>
          </a:xfrm>
          <a:prstGeom prst="rect">
            <a:avLst/>
          </a:prstGeom>
        </p:spPr>
        <p:txBody>
          <a:bodyPr wrap="square">
            <a:spAutoFit/>
          </a:bodyPr>
          <a:lstStyle/>
          <a:p>
            <a:r>
              <a:rPr lang="nb-NO" i="1" dirty="0"/>
              <a:t>Kjønnsforskjell i andel som fullførte videregående opplæring fem år etter påbegynt opplæring, 2011-2017</a:t>
            </a:r>
            <a:endParaRPr lang="nb-NO" dirty="0"/>
          </a:p>
        </p:txBody>
      </p:sp>
    </p:spTree>
    <p:extLst>
      <p:ext uri="{BB962C8B-B14F-4D97-AF65-F5344CB8AC3E}">
        <p14:creationId xmlns:p14="http://schemas.microsoft.com/office/powerpoint/2010/main" val="10578091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365126"/>
            <a:ext cx="10515600" cy="692150"/>
          </a:xfrm>
        </p:spPr>
        <p:txBody>
          <a:bodyPr>
            <a:normAutofit fontScale="90000"/>
          </a:bodyPr>
          <a:lstStyle/>
          <a:p>
            <a:r>
              <a:rPr lang="nb-NO" dirty="0"/>
              <a:t>Kjønnstradisjonelle utdanningsvalg i vgo</a:t>
            </a:r>
          </a:p>
        </p:txBody>
      </p:sp>
      <p:sp>
        <p:nvSpPr>
          <p:cNvPr id="3" name="Plassholder for innhold 2"/>
          <p:cNvSpPr>
            <a:spLocks noGrp="1"/>
          </p:cNvSpPr>
          <p:nvPr>
            <p:ph idx="1"/>
          </p:nvPr>
        </p:nvSpPr>
        <p:spPr>
          <a:xfrm>
            <a:off x="838200" y="1057276"/>
            <a:ext cx="10515600" cy="5500687"/>
          </a:xfrm>
        </p:spPr>
        <p:txBody>
          <a:bodyPr>
            <a:normAutofit/>
          </a:bodyPr>
          <a:lstStyle/>
          <a:p>
            <a:endParaRPr lang="nb-NO" dirty="0" smtClean="0"/>
          </a:p>
          <a:p>
            <a:endParaRPr lang="nb-NO" dirty="0"/>
          </a:p>
          <a:p>
            <a:endParaRPr lang="nb-NO" dirty="0" smtClean="0"/>
          </a:p>
          <a:p>
            <a:endParaRPr lang="nb-NO" dirty="0"/>
          </a:p>
          <a:p>
            <a:endParaRPr lang="nb-NO" dirty="0" smtClean="0"/>
          </a:p>
          <a:p>
            <a:endParaRPr lang="nb-NO" dirty="0"/>
          </a:p>
          <a:p>
            <a:endParaRPr lang="nb-NO" dirty="0" smtClean="0"/>
          </a:p>
          <a:p>
            <a:pPr marL="0" indent="0">
              <a:buNone/>
            </a:pPr>
            <a:endParaRPr lang="nb-NO" dirty="0" smtClean="0"/>
          </a:p>
          <a:p>
            <a:pPr marL="0" indent="0">
              <a:buNone/>
            </a:pPr>
            <a:endParaRPr lang="nb-NO" sz="1800" dirty="0" smtClean="0"/>
          </a:p>
          <a:p>
            <a:pPr marL="0" indent="0">
              <a:buNone/>
            </a:pPr>
            <a:endParaRPr lang="nb-NO" sz="1800" dirty="0"/>
          </a:p>
          <a:p>
            <a:pPr marL="0" indent="0">
              <a:buNone/>
            </a:pPr>
            <a:r>
              <a:rPr lang="nb-NO" sz="1800" i="1" dirty="0" smtClean="0"/>
              <a:t>Andel </a:t>
            </a:r>
            <a:r>
              <a:rPr lang="nb-NO" sz="1800" i="1" dirty="0"/>
              <a:t>gutter og jenter av alle som fullførte videregående opplæring i ulike studieforberedende og yrkesforberedende </a:t>
            </a:r>
            <a:r>
              <a:rPr lang="nb-NO" sz="1800" i="1" dirty="0" smtClean="0"/>
              <a:t>utdanningsprogram 2015-2016</a:t>
            </a:r>
            <a:endParaRPr lang="nb-NO" sz="1800" i="1" dirty="0"/>
          </a:p>
          <a:p>
            <a:endParaRPr lang="nb-NO" dirty="0"/>
          </a:p>
        </p:txBody>
      </p:sp>
      <p:pic>
        <p:nvPicPr>
          <p:cNvPr id="4" name="Plassholder for innhold 3"/>
          <p:cNvPicPr>
            <a:picLocks noChangeAspect="1"/>
          </p:cNvPicPr>
          <p:nvPr/>
        </p:nvPicPr>
        <p:blipFill>
          <a:blip r:embed="rId3"/>
          <a:stretch>
            <a:fillRect/>
          </a:stretch>
        </p:blipFill>
        <p:spPr>
          <a:xfrm>
            <a:off x="1300163" y="1057276"/>
            <a:ext cx="9115425" cy="4743449"/>
          </a:xfrm>
          <a:prstGeom prst="rect">
            <a:avLst/>
          </a:prstGeom>
        </p:spPr>
      </p:pic>
    </p:spTree>
    <p:extLst>
      <p:ext uri="{BB962C8B-B14F-4D97-AF65-F5344CB8AC3E}">
        <p14:creationId xmlns:p14="http://schemas.microsoft.com/office/powerpoint/2010/main" val="228831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365126"/>
            <a:ext cx="10515600" cy="606424"/>
          </a:xfrm>
        </p:spPr>
        <p:txBody>
          <a:bodyPr>
            <a:normAutofit/>
          </a:bodyPr>
          <a:lstStyle/>
          <a:p>
            <a:r>
              <a:rPr lang="nb-NO" sz="3600" dirty="0" smtClean="0"/>
              <a:t>Internasjonal trend at jenter tar mer høyere utdanning</a:t>
            </a:r>
            <a:endParaRPr lang="nb-NO" sz="3600" dirty="0"/>
          </a:p>
        </p:txBody>
      </p:sp>
      <p:sp>
        <p:nvSpPr>
          <p:cNvPr id="3" name="Plassholder for innhold 2"/>
          <p:cNvSpPr>
            <a:spLocks noGrp="1"/>
          </p:cNvSpPr>
          <p:nvPr>
            <p:ph idx="1"/>
          </p:nvPr>
        </p:nvSpPr>
        <p:spPr>
          <a:xfrm>
            <a:off x="838200" y="1825625"/>
            <a:ext cx="10515600" cy="4675188"/>
          </a:xfrm>
        </p:spPr>
        <p:txBody>
          <a:bodyPr>
            <a:normAutofit/>
          </a:bodyPr>
          <a:lstStyle/>
          <a:p>
            <a:pPr marL="0" lvl="0" indent="0">
              <a:lnSpc>
                <a:spcPct val="100000"/>
              </a:lnSpc>
              <a:spcBef>
                <a:spcPts val="0"/>
              </a:spcBef>
              <a:buNone/>
              <a:defRPr/>
            </a:pPr>
            <a:endParaRPr lang="nb-NO" dirty="0" smtClean="0"/>
          </a:p>
          <a:p>
            <a:pPr marL="0" lvl="0" indent="0">
              <a:lnSpc>
                <a:spcPct val="100000"/>
              </a:lnSpc>
              <a:spcBef>
                <a:spcPts val="0"/>
              </a:spcBef>
              <a:buNone/>
              <a:defRPr/>
            </a:pPr>
            <a:endParaRPr lang="nb-NO" dirty="0"/>
          </a:p>
          <a:p>
            <a:pPr marL="0" lvl="0" indent="0">
              <a:lnSpc>
                <a:spcPct val="100000"/>
              </a:lnSpc>
              <a:spcBef>
                <a:spcPts val="0"/>
              </a:spcBef>
              <a:buNone/>
              <a:defRPr/>
            </a:pPr>
            <a:endParaRPr lang="nb-NO" dirty="0" smtClean="0"/>
          </a:p>
          <a:p>
            <a:pPr marL="0" lvl="0" indent="0">
              <a:lnSpc>
                <a:spcPct val="100000"/>
              </a:lnSpc>
              <a:spcBef>
                <a:spcPts val="0"/>
              </a:spcBef>
              <a:buNone/>
              <a:defRPr/>
            </a:pPr>
            <a:endParaRPr lang="nb-NO" dirty="0"/>
          </a:p>
          <a:p>
            <a:pPr marL="0" lvl="0" indent="0">
              <a:lnSpc>
                <a:spcPct val="100000"/>
              </a:lnSpc>
              <a:spcBef>
                <a:spcPts val="0"/>
              </a:spcBef>
              <a:buNone/>
              <a:defRPr/>
            </a:pPr>
            <a:endParaRPr lang="nb-NO" dirty="0" smtClean="0"/>
          </a:p>
          <a:p>
            <a:pPr marL="0" lvl="0" indent="0">
              <a:lnSpc>
                <a:spcPct val="100000"/>
              </a:lnSpc>
              <a:spcBef>
                <a:spcPts val="0"/>
              </a:spcBef>
              <a:buNone/>
              <a:defRPr/>
            </a:pPr>
            <a:endParaRPr lang="nb-NO" dirty="0"/>
          </a:p>
          <a:p>
            <a:pPr marL="0" lvl="0" indent="0">
              <a:lnSpc>
                <a:spcPct val="100000"/>
              </a:lnSpc>
              <a:spcBef>
                <a:spcPts val="0"/>
              </a:spcBef>
              <a:buNone/>
              <a:defRPr/>
            </a:pPr>
            <a:endParaRPr lang="nb-NO" dirty="0" smtClean="0"/>
          </a:p>
          <a:p>
            <a:pPr marL="0" lvl="0" indent="0">
              <a:lnSpc>
                <a:spcPct val="100000"/>
              </a:lnSpc>
              <a:spcBef>
                <a:spcPts val="0"/>
              </a:spcBef>
              <a:buNone/>
              <a:defRPr/>
            </a:pPr>
            <a:endParaRPr lang="nb-NO" dirty="0"/>
          </a:p>
          <a:p>
            <a:pPr marL="0" lvl="0" indent="0">
              <a:lnSpc>
                <a:spcPct val="100000"/>
              </a:lnSpc>
              <a:spcBef>
                <a:spcPts val="0"/>
              </a:spcBef>
              <a:buNone/>
              <a:defRPr/>
            </a:pPr>
            <a:endParaRPr lang="nb-NO" sz="2000" dirty="0" smtClean="0"/>
          </a:p>
          <a:p>
            <a:pPr marL="0" lvl="0" indent="0">
              <a:lnSpc>
                <a:spcPct val="100000"/>
              </a:lnSpc>
              <a:spcBef>
                <a:spcPts val="0"/>
              </a:spcBef>
              <a:buNone/>
              <a:defRPr/>
            </a:pPr>
            <a:endParaRPr lang="nb-NO" sz="2000" dirty="0"/>
          </a:p>
          <a:p>
            <a:pPr marL="0" lvl="0" indent="0">
              <a:lnSpc>
                <a:spcPct val="100000"/>
              </a:lnSpc>
              <a:spcBef>
                <a:spcPts val="0"/>
              </a:spcBef>
              <a:buNone/>
              <a:defRPr/>
            </a:pPr>
            <a:r>
              <a:rPr lang="nb-NO" sz="2000" dirty="0" smtClean="0"/>
              <a:t>Prosentandel </a:t>
            </a:r>
            <a:r>
              <a:rPr lang="nb-NO" sz="2000" dirty="0"/>
              <a:t>kvinner av nyutdannede bachelorstudenter i 2015 etter utvalgte studieområder</a:t>
            </a:r>
          </a:p>
        </p:txBody>
      </p:sp>
      <p:pic>
        <p:nvPicPr>
          <p:cNvPr id="4" name="Plassholder for innhold 3"/>
          <p:cNvPicPr>
            <a:picLocks noChangeAspect="1"/>
          </p:cNvPicPr>
          <p:nvPr/>
        </p:nvPicPr>
        <p:blipFill>
          <a:blip r:embed="rId3"/>
          <a:stretch>
            <a:fillRect/>
          </a:stretch>
        </p:blipFill>
        <p:spPr>
          <a:xfrm>
            <a:off x="1285875" y="1071563"/>
            <a:ext cx="8615363" cy="4639807"/>
          </a:xfrm>
          <a:prstGeom prst="rect">
            <a:avLst/>
          </a:prstGeom>
        </p:spPr>
      </p:pic>
    </p:spTree>
    <p:extLst>
      <p:ext uri="{BB962C8B-B14F-4D97-AF65-F5344CB8AC3E}">
        <p14:creationId xmlns:p14="http://schemas.microsoft.com/office/powerpoint/2010/main" val="3666893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365126"/>
            <a:ext cx="10515600" cy="806450"/>
          </a:xfrm>
        </p:spPr>
        <p:txBody>
          <a:bodyPr>
            <a:normAutofit/>
          </a:bodyPr>
          <a:lstStyle/>
          <a:p>
            <a:r>
              <a:rPr lang="nb-NO" sz="3600" dirty="0" smtClean="0"/>
              <a:t>Kjønnstradisjonelle utdanningsvalg i høyere utdanning</a:t>
            </a:r>
            <a:endParaRPr lang="nb-NO" sz="3600" dirty="0"/>
          </a:p>
        </p:txBody>
      </p:sp>
      <p:sp>
        <p:nvSpPr>
          <p:cNvPr id="3" name="Plassholder for innhold 2"/>
          <p:cNvSpPr>
            <a:spLocks noGrp="1"/>
          </p:cNvSpPr>
          <p:nvPr>
            <p:ph idx="1"/>
          </p:nvPr>
        </p:nvSpPr>
        <p:spPr>
          <a:xfrm>
            <a:off x="838200" y="1825624"/>
            <a:ext cx="10515600" cy="4860926"/>
          </a:xfrm>
        </p:spPr>
        <p:txBody>
          <a:bodyPr>
            <a:normAutofit/>
          </a:bodyPr>
          <a:lstStyle/>
          <a:p>
            <a:pPr marL="0" indent="0">
              <a:buNone/>
            </a:pPr>
            <a:endParaRPr lang="nb-NO" dirty="0" smtClean="0"/>
          </a:p>
          <a:p>
            <a:pPr marL="0" indent="0">
              <a:buNone/>
            </a:pPr>
            <a:endParaRPr lang="nb-NO" dirty="0"/>
          </a:p>
          <a:p>
            <a:pPr marL="0" indent="0">
              <a:buNone/>
            </a:pPr>
            <a:endParaRPr lang="nb-NO" dirty="0" smtClean="0"/>
          </a:p>
          <a:p>
            <a:pPr marL="0" indent="0">
              <a:buNone/>
            </a:pPr>
            <a:endParaRPr lang="nb-NO" dirty="0"/>
          </a:p>
          <a:p>
            <a:pPr marL="0" indent="0">
              <a:buNone/>
            </a:pPr>
            <a:endParaRPr lang="nb-NO" dirty="0" smtClean="0"/>
          </a:p>
          <a:p>
            <a:pPr marL="0" indent="0">
              <a:buNone/>
            </a:pPr>
            <a:endParaRPr lang="nb-NO" dirty="0"/>
          </a:p>
          <a:p>
            <a:pPr marL="0" indent="0">
              <a:buNone/>
            </a:pPr>
            <a:endParaRPr lang="nb-NO" dirty="0" smtClean="0"/>
          </a:p>
          <a:p>
            <a:pPr marL="0" indent="0">
              <a:buNone/>
            </a:pPr>
            <a:endParaRPr lang="nb-NO" dirty="0"/>
          </a:p>
          <a:p>
            <a:pPr marL="0" indent="0">
              <a:buNone/>
            </a:pPr>
            <a:endParaRPr lang="nb-NO" sz="2000" i="1" dirty="0" smtClean="0"/>
          </a:p>
          <a:p>
            <a:pPr marL="0" indent="0">
              <a:buNone/>
            </a:pPr>
            <a:r>
              <a:rPr lang="nb-NO" sz="2000" i="1" dirty="0" smtClean="0"/>
              <a:t>Kjønnsforskjell </a:t>
            </a:r>
            <a:r>
              <a:rPr lang="nb-NO" sz="2000" i="1" dirty="0"/>
              <a:t>i fullførte høyere utdanninger på alle nivåer, 2015-2016</a:t>
            </a:r>
          </a:p>
          <a:p>
            <a:endParaRPr lang="nb-NO" dirty="0"/>
          </a:p>
        </p:txBody>
      </p:sp>
      <p:pic>
        <p:nvPicPr>
          <p:cNvPr id="4" name="Plassholder for innhold 3"/>
          <p:cNvPicPr>
            <a:picLocks noChangeAspect="1"/>
          </p:cNvPicPr>
          <p:nvPr/>
        </p:nvPicPr>
        <p:blipFill>
          <a:blip r:embed="rId3"/>
          <a:stretch>
            <a:fillRect/>
          </a:stretch>
        </p:blipFill>
        <p:spPr>
          <a:xfrm>
            <a:off x="1281112" y="1171576"/>
            <a:ext cx="9163050" cy="5149848"/>
          </a:xfrm>
          <a:prstGeom prst="rect">
            <a:avLst/>
          </a:prstGeom>
        </p:spPr>
      </p:pic>
    </p:spTree>
    <p:extLst>
      <p:ext uri="{BB962C8B-B14F-4D97-AF65-F5344CB8AC3E}">
        <p14:creationId xmlns:p14="http://schemas.microsoft.com/office/powerpoint/2010/main" val="701348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For å løse kjønnskoden må vi kjenne årsakene</a:t>
            </a:r>
            <a:endParaRPr lang="nb-NO" dirty="0"/>
          </a:p>
        </p:txBody>
      </p:sp>
      <p:sp>
        <p:nvSpPr>
          <p:cNvPr id="3" name="Plassholder for innhold 2"/>
          <p:cNvSpPr>
            <a:spLocks noGrp="1"/>
          </p:cNvSpPr>
          <p:nvPr>
            <p:ph idx="1"/>
          </p:nvPr>
        </p:nvSpPr>
        <p:spPr>
          <a:xfrm>
            <a:off x="838200" y="1909074"/>
            <a:ext cx="10515600" cy="4596136"/>
          </a:xfrm>
        </p:spPr>
        <p:txBody>
          <a:bodyPr/>
          <a:lstStyle/>
          <a:p>
            <a:r>
              <a:rPr lang="nb-NO" dirty="0" smtClean="0"/>
              <a:t>Vi trenger mer kunnskapsbasert styring og politikkutvikling</a:t>
            </a:r>
          </a:p>
          <a:p>
            <a:endParaRPr lang="nb-NO" dirty="0"/>
          </a:p>
          <a:p>
            <a:r>
              <a:rPr lang="nb-NO" dirty="0" smtClean="0"/>
              <a:t>Mer og bedre nasjonal statistikk om sentrale velferdsområder</a:t>
            </a:r>
          </a:p>
          <a:p>
            <a:endParaRPr lang="nb-NO" dirty="0"/>
          </a:p>
          <a:p>
            <a:r>
              <a:rPr lang="nb-NO" dirty="0" smtClean="0"/>
              <a:t>Mer systematisk utprøving av tiltak = randomiserte eksperimenter</a:t>
            </a:r>
          </a:p>
          <a:p>
            <a:endParaRPr lang="nb-NO" dirty="0"/>
          </a:p>
          <a:p>
            <a:r>
              <a:rPr lang="nb-NO" dirty="0" smtClean="0"/>
              <a:t>Ikke store nasjonale reformer uten effektevalueringer</a:t>
            </a:r>
            <a:endParaRPr lang="nb-NO" dirty="0"/>
          </a:p>
        </p:txBody>
      </p:sp>
    </p:spTree>
    <p:extLst>
      <p:ext uri="{BB962C8B-B14F-4D97-AF65-F5344CB8AC3E}">
        <p14:creationId xmlns:p14="http://schemas.microsoft.com/office/powerpoint/2010/main" val="1458804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527963"/>
            <a:ext cx="10515600" cy="572721"/>
          </a:xfrm>
        </p:spPr>
        <p:txBody>
          <a:bodyPr>
            <a:normAutofit fontScale="90000"/>
          </a:bodyPr>
          <a:lstStyle/>
          <a:p>
            <a:r>
              <a:rPr lang="nb-NO" dirty="0" smtClean="0"/>
              <a:t>Mulige årsaker til kjønnsforskjeller</a:t>
            </a:r>
            <a:endParaRPr lang="nb-NO" dirty="0"/>
          </a:p>
        </p:txBody>
      </p:sp>
      <p:sp>
        <p:nvSpPr>
          <p:cNvPr id="3" name="Plassholder for innhold 2"/>
          <p:cNvSpPr>
            <a:spLocks noGrp="1"/>
          </p:cNvSpPr>
          <p:nvPr>
            <p:ph idx="1"/>
          </p:nvPr>
        </p:nvSpPr>
        <p:spPr>
          <a:xfrm>
            <a:off x="838200" y="1437763"/>
            <a:ext cx="10515600" cy="5039825"/>
          </a:xfrm>
        </p:spPr>
        <p:txBody>
          <a:bodyPr>
            <a:normAutofit fontScale="92500" lnSpcReduction="10000"/>
          </a:bodyPr>
          <a:lstStyle/>
          <a:p>
            <a:r>
              <a:rPr lang="nb-NO" dirty="0" smtClean="0"/>
              <a:t>Samfunnsmessige årsaker</a:t>
            </a:r>
          </a:p>
          <a:p>
            <a:pPr lvl="1"/>
            <a:r>
              <a:rPr lang="nb-NO" dirty="0" smtClean="0"/>
              <a:t>Økonomisk avkastning av utdanning</a:t>
            </a:r>
          </a:p>
          <a:p>
            <a:pPr lvl="1"/>
            <a:r>
              <a:rPr lang="nb-NO" dirty="0" smtClean="0"/>
              <a:t>Kjønnsdelt arbeidsmarked</a:t>
            </a:r>
          </a:p>
          <a:p>
            <a:pPr lvl="1"/>
            <a:r>
              <a:rPr lang="nb-NO" dirty="0" smtClean="0"/>
              <a:t>Betydningen av familieforhold</a:t>
            </a:r>
          </a:p>
          <a:p>
            <a:pPr lvl="1"/>
            <a:endParaRPr lang="nb-NO" dirty="0" smtClean="0"/>
          </a:p>
          <a:p>
            <a:r>
              <a:rPr lang="nb-NO" dirty="0" smtClean="0"/>
              <a:t>Biologiske og kognitive forskjeller</a:t>
            </a:r>
          </a:p>
          <a:p>
            <a:pPr lvl="1"/>
            <a:r>
              <a:rPr lang="nb-NO" dirty="0" smtClean="0"/>
              <a:t>Modning og pubertet</a:t>
            </a:r>
          </a:p>
          <a:p>
            <a:pPr lvl="1"/>
            <a:r>
              <a:rPr lang="nb-NO" dirty="0" smtClean="0"/>
              <a:t>Språk og lesing</a:t>
            </a:r>
          </a:p>
          <a:p>
            <a:endParaRPr lang="nb-NO" dirty="0"/>
          </a:p>
          <a:p>
            <a:r>
              <a:rPr lang="nb-NO" dirty="0" smtClean="0"/>
              <a:t>Skole og barnehage</a:t>
            </a:r>
          </a:p>
          <a:p>
            <a:pPr lvl="1"/>
            <a:r>
              <a:rPr lang="nb-NO" dirty="0" smtClean="0"/>
              <a:t>Tidlig innsats og skolestart</a:t>
            </a:r>
          </a:p>
          <a:p>
            <a:pPr lvl="1"/>
            <a:r>
              <a:rPr lang="nb-NO" dirty="0" smtClean="0"/>
              <a:t>Innhold i skolen</a:t>
            </a:r>
          </a:p>
          <a:p>
            <a:pPr lvl="1"/>
            <a:r>
              <a:rPr lang="nb-NO" dirty="0" smtClean="0"/>
              <a:t>Samarbeid mellom helsetjenester og skolen</a:t>
            </a:r>
          </a:p>
          <a:p>
            <a:pPr lvl="1"/>
            <a:endParaRPr lang="nb-NO" dirty="0" smtClean="0"/>
          </a:p>
          <a:p>
            <a:pPr lvl="1"/>
            <a:endParaRPr lang="nb-NO" dirty="0"/>
          </a:p>
        </p:txBody>
      </p:sp>
    </p:spTree>
    <p:extLst>
      <p:ext uri="{BB962C8B-B14F-4D97-AF65-F5344CB8AC3E}">
        <p14:creationId xmlns:p14="http://schemas.microsoft.com/office/powerpoint/2010/main" val="351553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305558"/>
            <a:ext cx="10515600" cy="759137"/>
          </a:xfrm>
        </p:spPr>
        <p:txBody>
          <a:bodyPr/>
          <a:lstStyle/>
          <a:p>
            <a:r>
              <a:rPr lang="nb-NO" dirty="0" smtClean="0"/>
              <a:t>Sammensetning av utvalget</a:t>
            </a:r>
            <a:endParaRPr lang="nb-NO" dirty="0"/>
          </a:p>
        </p:txBody>
      </p:sp>
      <p:sp>
        <p:nvSpPr>
          <p:cNvPr id="3" name="Plassholder for innhold 2"/>
          <p:cNvSpPr>
            <a:spLocks noGrp="1"/>
          </p:cNvSpPr>
          <p:nvPr>
            <p:ph idx="1"/>
          </p:nvPr>
        </p:nvSpPr>
        <p:spPr>
          <a:xfrm>
            <a:off x="838200" y="1167063"/>
            <a:ext cx="10515600" cy="5458589"/>
          </a:xfrm>
        </p:spPr>
        <p:txBody>
          <a:bodyPr>
            <a:normAutofit fontScale="85000" lnSpcReduction="20000"/>
          </a:bodyPr>
          <a:lstStyle/>
          <a:p>
            <a:pPr marL="0" indent="0">
              <a:buNone/>
            </a:pPr>
            <a:r>
              <a:rPr lang="nb-NO" dirty="0" smtClean="0"/>
              <a:t>Utvalgsleder</a:t>
            </a:r>
          </a:p>
          <a:p>
            <a:r>
              <a:rPr lang="nb-NO" dirty="0" smtClean="0"/>
              <a:t>Camilla Stoltenberg, </a:t>
            </a:r>
            <a:r>
              <a:rPr lang="nb-NO" i="1" dirty="0" smtClean="0"/>
              <a:t>Direktør ved Folkehelseinstituttet</a:t>
            </a:r>
          </a:p>
          <a:p>
            <a:pPr marL="0" indent="0">
              <a:buNone/>
            </a:pPr>
            <a:endParaRPr lang="nb-NO" dirty="0" smtClean="0"/>
          </a:p>
          <a:p>
            <a:pPr marL="0" indent="0">
              <a:buNone/>
            </a:pPr>
            <a:r>
              <a:rPr lang="nb-NO" dirty="0" smtClean="0"/>
              <a:t>Medlemmer av utvalget</a:t>
            </a:r>
          </a:p>
          <a:p>
            <a:r>
              <a:rPr lang="nb-NO" dirty="0" smtClean="0"/>
              <a:t>Terje Ogden, </a:t>
            </a:r>
            <a:r>
              <a:rPr lang="nb-NO" i="1" dirty="0" smtClean="0"/>
              <a:t>Forskningsdirektør ved Atferdssenteret og Professor II UiO</a:t>
            </a:r>
          </a:p>
          <a:p>
            <a:r>
              <a:rPr lang="nb-NO" dirty="0" smtClean="0"/>
              <a:t>Arne Ola Lervåg, </a:t>
            </a:r>
            <a:r>
              <a:rPr lang="nb-NO" i="1" dirty="0" smtClean="0"/>
              <a:t>Professor ved UiO</a:t>
            </a:r>
          </a:p>
          <a:p>
            <a:r>
              <a:rPr lang="nb-NO" dirty="0" smtClean="0"/>
              <a:t>Katrine Vellesen Løken, </a:t>
            </a:r>
            <a:r>
              <a:rPr lang="nb-NO" i="1" dirty="0" smtClean="0"/>
              <a:t>Professor ved NHH</a:t>
            </a:r>
          </a:p>
          <a:p>
            <a:r>
              <a:rPr lang="nb-NO" dirty="0" smtClean="0"/>
              <a:t>Ingrid Fylling, </a:t>
            </a:r>
            <a:r>
              <a:rPr lang="nb-NO" i="1" dirty="0" smtClean="0"/>
              <a:t>Førsteamanuensis ved Nord Universitet</a:t>
            </a:r>
          </a:p>
          <a:p>
            <a:r>
              <a:rPr lang="nb-NO" dirty="0" smtClean="0"/>
              <a:t>Rune Hausstätter, </a:t>
            </a:r>
            <a:r>
              <a:rPr lang="nb-NO" i="1" dirty="0" smtClean="0"/>
              <a:t>Professor ved Høgskolen i Lillehammer</a:t>
            </a:r>
          </a:p>
          <a:p>
            <a:r>
              <a:rPr lang="nb-NO" dirty="0" smtClean="0"/>
              <a:t>Camilla Trud Nereid, </a:t>
            </a:r>
            <a:r>
              <a:rPr lang="nb-NO" i="1" dirty="0" smtClean="0"/>
              <a:t>Kommunaldirektør Trondheim kommune</a:t>
            </a:r>
          </a:p>
          <a:p>
            <a:r>
              <a:rPr lang="nb-NO" dirty="0" smtClean="0"/>
              <a:t>Hanan Mohamed Abdelrahman, </a:t>
            </a:r>
            <a:r>
              <a:rPr lang="nb-NO" i="1" dirty="0" smtClean="0"/>
              <a:t>Lærer Lofsrud ungdomsskole, Oslo</a:t>
            </a:r>
          </a:p>
          <a:p>
            <a:r>
              <a:rPr lang="nb-NO" dirty="0" smtClean="0"/>
              <a:t>Mats Monsen, </a:t>
            </a:r>
            <a:r>
              <a:rPr lang="nb-NO" i="1" dirty="0" smtClean="0"/>
              <a:t>Leder av Fagforbundets sentrale ungdomsutvalg</a:t>
            </a:r>
          </a:p>
          <a:p>
            <a:r>
              <a:rPr lang="nb-NO" dirty="0" smtClean="0"/>
              <a:t>Mats A. Kirkebirkeland, </a:t>
            </a:r>
            <a:r>
              <a:rPr lang="nb-NO" i="1" dirty="0" smtClean="0"/>
              <a:t>Rådgiver Civita</a:t>
            </a:r>
          </a:p>
          <a:p>
            <a:r>
              <a:rPr lang="nb-NO" dirty="0" smtClean="0"/>
              <a:t>Rahman Akhtar Chaudhry, </a:t>
            </a:r>
            <a:r>
              <a:rPr lang="nb-NO" i="1" dirty="0" smtClean="0"/>
              <a:t>Leder Elevorganisasjonen</a:t>
            </a:r>
            <a:endParaRPr lang="nb-NO" i="1" dirty="0"/>
          </a:p>
        </p:txBody>
      </p:sp>
    </p:spTree>
    <p:extLst>
      <p:ext uri="{BB962C8B-B14F-4D97-AF65-F5344CB8AC3E}">
        <p14:creationId xmlns:p14="http://schemas.microsoft.com/office/powerpoint/2010/main" val="39501806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Mandat for Ekspertutvalg om kjønnsforskjeller i skoleprestasjoner</a:t>
            </a:r>
            <a:endParaRPr lang="nb-NO" dirty="0"/>
          </a:p>
        </p:txBody>
      </p:sp>
      <p:sp>
        <p:nvSpPr>
          <p:cNvPr id="3" name="Plassholder for innhold 2"/>
          <p:cNvSpPr>
            <a:spLocks noGrp="1"/>
          </p:cNvSpPr>
          <p:nvPr>
            <p:ph idx="1"/>
          </p:nvPr>
        </p:nvSpPr>
        <p:spPr>
          <a:xfrm>
            <a:off x="838200" y="1993691"/>
            <a:ext cx="10515600" cy="4183271"/>
          </a:xfrm>
        </p:spPr>
        <p:txBody>
          <a:bodyPr/>
          <a:lstStyle/>
          <a:p>
            <a:pPr marL="0" indent="0">
              <a:buNone/>
            </a:pPr>
            <a:r>
              <a:rPr lang="nb-NO" sz="3200" i="1" dirty="0" smtClean="0"/>
              <a:t>Alle </a:t>
            </a:r>
            <a:r>
              <a:rPr lang="nb-NO" sz="3200" i="1" dirty="0"/>
              <a:t>elever har rett til like muligheter for god læring i skolen. Det overordnede formålet med utvalgets arbeid skal være å bygge et </a:t>
            </a:r>
            <a:r>
              <a:rPr lang="nb-NO" sz="3200" i="1" u="sng" dirty="0"/>
              <a:t>nyansert og balansert</a:t>
            </a:r>
            <a:r>
              <a:rPr lang="nb-NO" sz="3200" i="1" dirty="0"/>
              <a:t> kunnskapsgrunnlag om hvorfor kjønnsforskjeller i skoleprestasjoner oppstår. Utvalgets arbeid skal gi lokale og nasjonale myndigheter et bedre grunnlag for å velge de mest effektive virkemidler og tiltak for å </a:t>
            </a:r>
            <a:r>
              <a:rPr lang="nb-NO" sz="3200" i="1" u="sng" dirty="0"/>
              <a:t>motvirke uheldige</a:t>
            </a:r>
            <a:r>
              <a:rPr lang="nb-NO" sz="3200" i="1" dirty="0"/>
              <a:t> kjønnsforskjeller i skoleprestasjoner</a:t>
            </a:r>
          </a:p>
        </p:txBody>
      </p:sp>
    </p:spTree>
    <p:extLst>
      <p:ext uri="{BB962C8B-B14F-4D97-AF65-F5344CB8AC3E}">
        <p14:creationId xmlns:p14="http://schemas.microsoft.com/office/powerpoint/2010/main" val="9890383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endParaRPr lang="nb-NO" sz="5400" dirty="0"/>
          </a:p>
        </p:txBody>
      </p:sp>
      <p:sp>
        <p:nvSpPr>
          <p:cNvPr id="3" name="Plassholder for innhold 2"/>
          <p:cNvSpPr>
            <a:spLocks noGrp="1"/>
          </p:cNvSpPr>
          <p:nvPr>
            <p:ph idx="1"/>
          </p:nvPr>
        </p:nvSpPr>
        <p:spPr>
          <a:xfrm>
            <a:off x="838200" y="1701800"/>
            <a:ext cx="10515600" cy="4351338"/>
          </a:xfrm>
        </p:spPr>
        <p:txBody>
          <a:bodyPr/>
          <a:lstStyle/>
          <a:p>
            <a:endParaRPr lang="nb-NO" dirty="0" smtClean="0"/>
          </a:p>
          <a:p>
            <a:endParaRPr lang="nb-NO" dirty="0"/>
          </a:p>
          <a:p>
            <a:pPr marL="0" indent="0">
              <a:buNone/>
            </a:pPr>
            <a:r>
              <a:rPr lang="nb-NO" b="1" dirty="0" smtClean="0"/>
              <a:t>		</a:t>
            </a:r>
            <a:r>
              <a:rPr lang="nb-NO" sz="5400" b="1" dirty="0" smtClean="0"/>
              <a:t>Situasjonsbeskrivelsen</a:t>
            </a:r>
            <a:endParaRPr lang="nb-NO" sz="5400" dirty="0"/>
          </a:p>
        </p:txBody>
      </p:sp>
    </p:spTree>
    <p:extLst>
      <p:ext uri="{BB962C8B-B14F-4D97-AF65-F5344CB8AC3E}">
        <p14:creationId xmlns:p14="http://schemas.microsoft.com/office/powerpoint/2010/main" val="13274827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365126"/>
            <a:ext cx="10515600" cy="662646"/>
          </a:xfrm>
        </p:spPr>
        <p:txBody>
          <a:bodyPr>
            <a:normAutofit fontScale="90000"/>
          </a:bodyPr>
          <a:lstStyle/>
          <a:p>
            <a:r>
              <a:rPr lang="nb-NO" dirty="0" smtClean="0"/>
              <a:t>Økt utdanningsnivå for begge kjønn</a:t>
            </a:r>
            <a:endParaRPr lang="nb-NO" dirty="0"/>
          </a:p>
        </p:txBody>
      </p:sp>
      <p:sp>
        <p:nvSpPr>
          <p:cNvPr id="3" name="Plassholder for innhold 2"/>
          <p:cNvSpPr>
            <a:spLocks noGrp="1"/>
          </p:cNvSpPr>
          <p:nvPr>
            <p:ph idx="1"/>
          </p:nvPr>
        </p:nvSpPr>
        <p:spPr>
          <a:xfrm>
            <a:off x="838200" y="1825624"/>
            <a:ext cx="10515600" cy="4846639"/>
          </a:xfrm>
        </p:spPr>
        <p:txBody>
          <a:bodyPr>
            <a:normAutofit/>
          </a:bodyPr>
          <a:lstStyle/>
          <a:p>
            <a:endParaRPr lang="nb-NO" dirty="0" smtClean="0"/>
          </a:p>
          <a:p>
            <a:endParaRPr lang="nb-NO" dirty="0"/>
          </a:p>
          <a:p>
            <a:endParaRPr lang="nb-NO" dirty="0" smtClean="0"/>
          </a:p>
          <a:p>
            <a:endParaRPr lang="nb-NO" dirty="0"/>
          </a:p>
          <a:p>
            <a:endParaRPr lang="nb-NO" dirty="0" smtClean="0"/>
          </a:p>
          <a:p>
            <a:endParaRPr lang="nb-NO" dirty="0"/>
          </a:p>
          <a:p>
            <a:endParaRPr lang="nb-NO" dirty="0" smtClean="0"/>
          </a:p>
          <a:p>
            <a:pPr marL="0" indent="0">
              <a:buNone/>
            </a:pPr>
            <a:endParaRPr lang="nb-NO" dirty="0" smtClean="0"/>
          </a:p>
          <a:p>
            <a:pPr marL="0" indent="0">
              <a:buNone/>
            </a:pPr>
            <a:endParaRPr lang="nb-NO" sz="1800" i="1" dirty="0" smtClean="0"/>
          </a:p>
          <a:p>
            <a:pPr marL="0" indent="0">
              <a:buNone/>
            </a:pPr>
            <a:r>
              <a:rPr lang="nb-NO" sz="1800" i="1" dirty="0" smtClean="0"/>
              <a:t>Gjennomsnittlig </a:t>
            </a:r>
            <a:r>
              <a:rPr lang="nb-NO" sz="1800" i="1" dirty="0"/>
              <a:t>antall år med oppnådd formell utdanning i den norske befolkningen mellom 15 og 64 </a:t>
            </a:r>
            <a:r>
              <a:rPr lang="nb-NO" sz="1800" i="1" dirty="0" smtClean="0"/>
              <a:t>år</a:t>
            </a:r>
            <a:endParaRPr lang="nb-NO" sz="1800" i="1" dirty="0"/>
          </a:p>
        </p:txBody>
      </p:sp>
      <p:pic>
        <p:nvPicPr>
          <p:cNvPr id="4" name="Plassholder for innhold 5"/>
          <p:cNvPicPr>
            <a:picLocks noChangeAspect="1"/>
          </p:cNvPicPr>
          <p:nvPr/>
        </p:nvPicPr>
        <p:blipFill>
          <a:blip r:embed="rId3"/>
          <a:stretch>
            <a:fillRect/>
          </a:stretch>
        </p:blipFill>
        <p:spPr>
          <a:xfrm>
            <a:off x="1136113" y="1175871"/>
            <a:ext cx="8193625" cy="4924892"/>
          </a:xfrm>
          <a:prstGeom prst="rect">
            <a:avLst/>
          </a:prstGeom>
        </p:spPr>
      </p:pic>
    </p:spTree>
    <p:extLst>
      <p:ext uri="{BB962C8B-B14F-4D97-AF65-F5344CB8AC3E}">
        <p14:creationId xmlns:p14="http://schemas.microsoft.com/office/powerpoint/2010/main" val="21496758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365126"/>
            <a:ext cx="10515600" cy="656550"/>
          </a:xfrm>
        </p:spPr>
        <p:txBody>
          <a:bodyPr>
            <a:normAutofit fontScale="90000"/>
          </a:bodyPr>
          <a:lstStyle/>
          <a:p>
            <a:r>
              <a:rPr lang="nb-NO" dirty="0" smtClean="0"/>
              <a:t>Nye kjønnsforskjeller i utdanningsløpet?</a:t>
            </a:r>
            <a:endParaRPr lang="nb-NO" dirty="0"/>
          </a:p>
        </p:txBody>
      </p:sp>
      <p:sp>
        <p:nvSpPr>
          <p:cNvPr id="3" name="Plassholder for innhold 2"/>
          <p:cNvSpPr>
            <a:spLocks noGrp="1"/>
          </p:cNvSpPr>
          <p:nvPr>
            <p:ph idx="1"/>
          </p:nvPr>
        </p:nvSpPr>
        <p:spPr>
          <a:xfrm>
            <a:off x="838200" y="1825624"/>
            <a:ext cx="10515600" cy="4818064"/>
          </a:xfrm>
        </p:spPr>
        <p:txBody>
          <a:bodyPr>
            <a:normAutofit/>
          </a:bodyPr>
          <a:lstStyle/>
          <a:p>
            <a:pPr marL="0" indent="0">
              <a:buNone/>
            </a:pPr>
            <a:endParaRPr lang="nb-NO" dirty="0" smtClean="0"/>
          </a:p>
          <a:p>
            <a:pPr marL="0" indent="0">
              <a:buNone/>
            </a:pPr>
            <a:endParaRPr lang="nb-NO" dirty="0"/>
          </a:p>
          <a:p>
            <a:pPr marL="0" indent="0">
              <a:buNone/>
            </a:pPr>
            <a:endParaRPr lang="nb-NO" dirty="0" smtClean="0"/>
          </a:p>
          <a:p>
            <a:pPr marL="0" indent="0">
              <a:buNone/>
            </a:pPr>
            <a:endParaRPr lang="nb-NO" dirty="0"/>
          </a:p>
          <a:p>
            <a:pPr marL="0" indent="0">
              <a:buNone/>
            </a:pPr>
            <a:endParaRPr lang="nb-NO" dirty="0" smtClean="0"/>
          </a:p>
          <a:p>
            <a:pPr marL="0" indent="0">
              <a:buNone/>
            </a:pPr>
            <a:endParaRPr lang="nb-NO" dirty="0"/>
          </a:p>
          <a:p>
            <a:pPr marL="0" indent="0">
              <a:buNone/>
            </a:pPr>
            <a:endParaRPr lang="nb-NO" dirty="0" smtClean="0"/>
          </a:p>
          <a:p>
            <a:pPr marL="0" indent="0">
              <a:buNone/>
            </a:pPr>
            <a:endParaRPr lang="nb-NO" sz="2000" i="1" dirty="0" smtClean="0"/>
          </a:p>
          <a:p>
            <a:pPr marL="0" indent="0">
              <a:buNone/>
            </a:pPr>
            <a:endParaRPr lang="nb-NO" sz="2000" i="1" dirty="0"/>
          </a:p>
          <a:p>
            <a:pPr marL="0" indent="0">
              <a:buNone/>
            </a:pPr>
            <a:r>
              <a:rPr lang="nb-NO" sz="2000" i="1" dirty="0" smtClean="0"/>
              <a:t>Kjønnsforskjell </a:t>
            </a:r>
            <a:r>
              <a:rPr lang="nb-NO" sz="2000" i="1" dirty="0"/>
              <a:t>i høyeste oppnådde utdanningsnivå i prosentandel for aldersgruppen 30-39 år</a:t>
            </a:r>
          </a:p>
          <a:p>
            <a:endParaRPr lang="nb-NO" dirty="0"/>
          </a:p>
        </p:txBody>
      </p:sp>
      <p:pic>
        <p:nvPicPr>
          <p:cNvPr id="4" name="Plassholder for innhold 3"/>
          <p:cNvPicPr>
            <a:picLocks noChangeAspect="1"/>
          </p:cNvPicPr>
          <p:nvPr/>
        </p:nvPicPr>
        <p:blipFill>
          <a:blip r:embed="rId3"/>
          <a:stretch>
            <a:fillRect/>
          </a:stretch>
        </p:blipFill>
        <p:spPr>
          <a:xfrm>
            <a:off x="1199374" y="1021675"/>
            <a:ext cx="9229548" cy="4793338"/>
          </a:xfrm>
          <a:prstGeom prst="rect">
            <a:avLst/>
          </a:prstGeom>
        </p:spPr>
      </p:pic>
    </p:spTree>
    <p:extLst>
      <p:ext uri="{BB962C8B-B14F-4D97-AF65-F5344CB8AC3E}">
        <p14:creationId xmlns:p14="http://schemas.microsoft.com/office/powerpoint/2010/main" val="14948511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Gutter og jenters fordeling av antall grunnskolepoeng, 2017</a:t>
            </a:r>
            <a:endParaRPr lang="nb-NO" dirty="0"/>
          </a:p>
        </p:txBody>
      </p:sp>
      <p:pic>
        <p:nvPicPr>
          <p:cNvPr id="4" name="Plassholder for innhold 3"/>
          <p:cNvPicPr>
            <a:picLocks noGrp="1" noChangeAspect="1"/>
          </p:cNvPicPr>
          <p:nvPr>
            <p:ph idx="1"/>
          </p:nvPr>
        </p:nvPicPr>
        <p:blipFill>
          <a:blip r:embed="rId3"/>
          <a:stretch>
            <a:fillRect/>
          </a:stretch>
        </p:blipFill>
        <p:spPr>
          <a:xfrm>
            <a:off x="1143000" y="1690687"/>
            <a:ext cx="9249544" cy="4905707"/>
          </a:xfrm>
          <a:prstGeom prst="rect">
            <a:avLst/>
          </a:prstGeom>
        </p:spPr>
      </p:pic>
    </p:spTree>
    <p:extLst>
      <p:ext uri="{BB962C8B-B14F-4D97-AF65-F5344CB8AC3E}">
        <p14:creationId xmlns:p14="http://schemas.microsoft.com/office/powerpoint/2010/main" val="8356868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365126"/>
            <a:ext cx="10515600" cy="577850"/>
          </a:xfrm>
        </p:spPr>
        <p:txBody>
          <a:bodyPr>
            <a:normAutofit fontScale="90000"/>
          </a:bodyPr>
          <a:lstStyle/>
          <a:p>
            <a:r>
              <a:rPr lang="nb-NO" dirty="0" smtClean="0"/>
              <a:t>Små kjønnsforskjeller i gjennomsnitt i realfag</a:t>
            </a:r>
            <a:endParaRPr lang="nb-NO" dirty="0"/>
          </a:p>
        </p:txBody>
      </p:sp>
      <p:sp>
        <p:nvSpPr>
          <p:cNvPr id="3" name="Plassholder for innhold 2"/>
          <p:cNvSpPr>
            <a:spLocks noGrp="1"/>
          </p:cNvSpPr>
          <p:nvPr>
            <p:ph idx="1"/>
          </p:nvPr>
        </p:nvSpPr>
        <p:spPr>
          <a:xfrm>
            <a:off x="838200" y="1100138"/>
            <a:ext cx="10515600" cy="5600700"/>
          </a:xfrm>
        </p:spPr>
        <p:txBody>
          <a:bodyPr>
            <a:normAutofit/>
          </a:bodyPr>
          <a:lstStyle/>
          <a:p>
            <a:pPr marL="0" indent="0">
              <a:buNone/>
            </a:pPr>
            <a:endParaRPr lang="nb-NO" dirty="0"/>
          </a:p>
          <a:p>
            <a:pPr marL="0" indent="0">
              <a:buNone/>
            </a:pPr>
            <a:endParaRPr lang="nb-NO" dirty="0" smtClean="0"/>
          </a:p>
          <a:p>
            <a:pPr marL="0" indent="0">
              <a:buNone/>
            </a:pPr>
            <a:endParaRPr lang="nb-NO" dirty="0"/>
          </a:p>
          <a:p>
            <a:pPr marL="0" indent="0">
              <a:buNone/>
            </a:pPr>
            <a:endParaRPr lang="nb-NO" dirty="0" smtClean="0"/>
          </a:p>
          <a:p>
            <a:pPr marL="0" indent="0">
              <a:buNone/>
            </a:pPr>
            <a:endParaRPr lang="nb-NO" dirty="0"/>
          </a:p>
          <a:p>
            <a:pPr marL="0" indent="0">
              <a:buNone/>
            </a:pPr>
            <a:endParaRPr lang="nb-NO" dirty="0" smtClean="0"/>
          </a:p>
          <a:p>
            <a:pPr marL="0" indent="0">
              <a:buNone/>
            </a:pPr>
            <a:endParaRPr lang="nb-NO" dirty="0"/>
          </a:p>
          <a:p>
            <a:pPr marL="0" indent="0">
              <a:buNone/>
            </a:pPr>
            <a:endParaRPr lang="nb-NO" dirty="0" smtClean="0"/>
          </a:p>
          <a:p>
            <a:pPr marL="0" indent="0">
              <a:buNone/>
            </a:pPr>
            <a:endParaRPr lang="nb-NO" dirty="0" smtClean="0"/>
          </a:p>
          <a:p>
            <a:pPr marL="0" indent="0">
              <a:buNone/>
            </a:pPr>
            <a:endParaRPr lang="nb-NO" dirty="0"/>
          </a:p>
          <a:p>
            <a:pPr marL="0" indent="0">
              <a:buNone/>
            </a:pPr>
            <a:r>
              <a:rPr lang="nb-NO" sz="2400" i="1" dirty="0" smtClean="0"/>
              <a:t>Gjennomsnittsskår for norske gutter og jenter i realfag i PISA</a:t>
            </a:r>
            <a:endParaRPr lang="nb-NO" sz="2400" i="1" dirty="0"/>
          </a:p>
        </p:txBody>
      </p:sp>
      <p:pic>
        <p:nvPicPr>
          <p:cNvPr id="5" name="Bilde 4"/>
          <p:cNvPicPr>
            <a:picLocks noChangeAspect="1"/>
          </p:cNvPicPr>
          <p:nvPr/>
        </p:nvPicPr>
        <p:blipFill>
          <a:blip r:embed="rId2"/>
          <a:stretch>
            <a:fillRect/>
          </a:stretch>
        </p:blipFill>
        <p:spPr>
          <a:xfrm>
            <a:off x="1971905" y="1271588"/>
            <a:ext cx="8248190" cy="4729162"/>
          </a:xfrm>
          <a:prstGeom prst="rect">
            <a:avLst/>
          </a:prstGeom>
        </p:spPr>
      </p:pic>
    </p:spTree>
    <p:extLst>
      <p:ext uri="{BB962C8B-B14F-4D97-AF65-F5344CB8AC3E}">
        <p14:creationId xmlns:p14="http://schemas.microsoft.com/office/powerpoint/2010/main" val="1286421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Andel på laveste prestasjonsnivå i lesing, matematikk og naturfag i PISA 2015</a:t>
            </a:r>
            <a:endParaRPr lang="nb-NO" dirty="0"/>
          </a:p>
        </p:txBody>
      </p:sp>
      <p:pic>
        <p:nvPicPr>
          <p:cNvPr id="4" name="Plassholder for innhold 3"/>
          <p:cNvPicPr>
            <a:picLocks noGrp="1" noChangeAspect="1"/>
          </p:cNvPicPr>
          <p:nvPr>
            <p:ph idx="1"/>
          </p:nvPr>
        </p:nvPicPr>
        <p:blipFill>
          <a:blip r:embed="rId3"/>
          <a:stretch>
            <a:fillRect/>
          </a:stretch>
        </p:blipFill>
        <p:spPr>
          <a:xfrm>
            <a:off x="1143001" y="1690688"/>
            <a:ext cx="9229724" cy="4936606"/>
          </a:xfrm>
          <a:prstGeom prst="rect">
            <a:avLst/>
          </a:prstGeom>
        </p:spPr>
      </p:pic>
    </p:spTree>
    <p:extLst>
      <p:ext uri="{BB962C8B-B14F-4D97-AF65-F5344CB8AC3E}">
        <p14:creationId xmlns:p14="http://schemas.microsoft.com/office/powerpoint/2010/main" val="2365669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kstdokument" ma:contentTypeID="0x0101002C1B27F07ED111E5A8370800200C9A66010100FBBC3F4EE1278C42A0FED4EB0B223617" ma:contentTypeVersion="29" ma:contentTypeDescription="Opprett et nytt dokument" ma:contentTypeScope="" ma:versionID="a0ce7841735fb6cb909be046b4b8c05f">
  <xsd:schema xmlns:xsd="http://www.w3.org/2001/XMLSchema" xmlns:xs="http://www.w3.org/2001/XMLSchema" xmlns:p="http://schemas.microsoft.com/office/2006/metadata/properties" xmlns:ns1="http://schemas.microsoft.com/sharepoint/v3" xmlns:ns2="a55c2303-1c80-4d73-b178-ddb42fb0738e" xmlns:ns3="793ad56b-b905-482f-99c7-e0ad214f35d2" xmlns:ns4="fda95866-c938-4f96-aa82-3965b32bd261" targetNamespace="http://schemas.microsoft.com/office/2006/metadata/properties" ma:root="true" ma:fieldsID="8129718fb35e4543abebbbf12edc6c91" ns1:_="" ns2:_="" ns3:_="" ns4:_="">
    <xsd:import namespace="http://schemas.microsoft.com/sharepoint/v3"/>
    <xsd:import namespace="a55c2303-1c80-4d73-b178-ddb42fb0738e"/>
    <xsd:import namespace="793ad56b-b905-482f-99c7-e0ad214f35d2"/>
    <xsd:import namespace="fda95866-c938-4f96-aa82-3965b32bd261"/>
    <xsd:element name="properties">
      <xsd:complexType>
        <xsd:sequence>
          <xsd:element name="documentManagement">
            <xsd:complexType>
              <xsd:all>
                <xsd:element ref="ns2:Tema_x002f_prosess" minOccurs="0"/>
                <xsd:element ref="ns2:DssNotater" minOccurs="0"/>
                <xsd:element ref="ns3:DssArchivable" minOccurs="0"/>
                <xsd:element ref="ns3:DssWebsakRef" minOccurs="0"/>
                <xsd:element ref="ns1:AssignedTo" minOccurs="0"/>
                <xsd:element ref="ns2:DssFremhevet" minOccurs="0"/>
                <xsd:element ref="ns2:GtInteressenterTarget" minOccurs="0"/>
                <xsd:element ref="ns2:GtProductLookup" minOccurs="0"/>
                <xsd:element ref="ns2:GtProjectMeetingLookup" minOccurs="0"/>
                <xsd:element ref="ns2:ec4548291c174201804f8d6e346b5e78" minOccurs="0"/>
                <xsd:element ref="ns2:ja062c7924ed4f31b584a4220ff29390" minOccurs="0"/>
                <xsd:element ref="ns2:a20ae09631c242aba34ef34320889782" minOccurs="0"/>
                <xsd:element ref="ns2:l917ce326c5a48e1a29f6235eea1cd41" minOccurs="0"/>
                <xsd:element ref="ns2:TaxCatchAll" minOccurs="0"/>
                <xsd:element ref="ns2:TaxCatchAllLabel" minOccurs="0"/>
                <xsd:element ref="ns2:j25543a5815d485da9a5e0773ad762e9" minOccurs="0"/>
                <xsd:element ref="ns2:f2f49eccf7d24422907cdfb28d82571e" minOccurs="0"/>
                <xsd:element ref="ns2:ofdc76af098e4c7f98490d5710fce5b2" minOccurs="0"/>
                <xsd:element ref="ns4:MediaServiceMetadata" minOccurs="0"/>
                <xsd:element ref="ns4:MediaServiceFastMetadata"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ssignedTo" ma:index="7" nillable="true" ma:displayName="Tilordnet til" ma:list="UserInfo" ma:internalName="AssignedTo">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55c2303-1c80-4d73-b178-ddb42fb0738e" elementFormDefault="qualified">
    <xsd:import namespace="http://schemas.microsoft.com/office/2006/documentManagement/types"/>
    <xsd:import namespace="http://schemas.microsoft.com/office/infopath/2007/PartnerControls"/>
    <xsd:element name="Tema_x002f_prosess" ma:index="3" nillable="true" ma:displayName="Prosess" ma:internalName="Tema_x002F_prosess">
      <xsd:complexType>
        <xsd:complexContent>
          <xsd:extension base="dms:MultiChoice">
            <xsd:sequence>
              <xsd:element name="Value" maxOccurs="unbounded" minOccurs="0" nillable="true">
                <xsd:simpleType>
                  <xsd:restriction base="dms:Choice">
                    <xsd:enumeration value="Arkiv"/>
                    <xsd:enumeration value="Budsjett"/>
                    <xsd:enumeration value="Camillamøte"/>
                    <xsd:enumeration value="Utvalgsmøte"/>
                    <xsd:enumeration value="Ekstern korrespondanse"/>
                    <xsd:enumeration value="Eksternt oppdrag"/>
                    <xsd:enumeration value="Innspillskonferanse"/>
                    <xsd:enumeration value="Intern korrespondanse"/>
                    <xsd:enumeration value="Regional konferanse"/>
                    <xsd:enumeration value="Åpen konferanse"/>
                    <xsd:enumeration value="Disposisjon"/>
                    <xsd:enumeration value="Kap 1: Om mandatet"/>
                    <xsd:enumeration value="Kap 2: Om oppdraget"/>
                    <xsd:enumeration value="Kap 3: Situasjonsbeskrivelse"/>
                    <xsd:enumeration value="Kap 4: Konsekvenser"/>
                    <xsd:enumeration value="Kap 5: Årsaker på individnivå"/>
                    <xsd:enumeration value="Kap 6: Strukturelle og sosiale årsaker"/>
                    <xsd:enumeration value="Kap 7: Årsaker i skolen"/>
                    <xsd:enumeration value="Kap 8: Årsaker i barnehagen"/>
                    <xsd:enumeration value="Kap 9: Diskusjon"/>
                    <xsd:enumeration value="Kap 10: Oppsummering og konklusjon"/>
                    <xsd:enumeration value="Kap 11: Tiltak"/>
                    <xsd:enumeration value="Kap 12: Administrative og økonomiske konsekvenser"/>
                    <xsd:enumeration value="Kap 13: Referanseliste"/>
                  </xsd:restriction>
                </xsd:simpleType>
              </xsd:element>
            </xsd:sequence>
          </xsd:extension>
        </xsd:complexContent>
      </xsd:complexType>
    </xsd:element>
    <xsd:element name="DssNotater" ma:index="4" nillable="true" ma:displayName="Notater" ma:internalName="DssNotater">
      <xsd:simpleType>
        <xsd:restriction base="dms:Note">
          <xsd:maxLength value="255"/>
        </xsd:restriction>
      </xsd:simpleType>
    </xsd:element>
    <xsd:element name="DssFremhevet" ma:index="8" nillable="true" ma:displayName="Fremhevet" ma:default="False" ma:description="Fremhevet dokument vises på Om rommet siden." ma:internalName="DssFremhevet">
      <xsd:simpleType>
        <xsd:restriction base="dms:Boolean"/>
      </xsd:simpleType>
    </xsd:element>
    <xsd:element name="GtInteressenterTarget" ma:index="10" nillable="true" ma:displayName="Interessenter" ma:list="{e64a1436-c302-49ff-b954-3efe1ed18d5f}" ma:internalName="GtInteressenterTarget" ma:showField="Title" ma:web="a55c2303-1c80-4d73-b178-ddb42fb0738e">
      <xsd:complexType>
        <xsd:complexContent>
          <xsd:extension base="dms:MultiChoiceLookup">
            <xsd:sequence>
              <xsd:element name="Value" type="dms:Lookup" maxOccurs="unbounded" minOccurs="0" nillable="true"/>
            </xsd:sequence>
          </xsd:extension>
        </xsd:complexContent>
      </xsd:complexType>
    </xsd:element>
    <xsd:element name="GtProductLookup" ma:index="11" nillable="true" ma:displayName="Påvirker produkt" ma:list="{af6538b7-5732-43e8-a1ee-100352f4e568}" ma:internalName="GtProductLookup" ma:showField="Title" ma:web="a55c2303-1c80-4d73-b178-ddb42fb0738e">
      <xsd:complexType>
        <xsd:complexContent>
          <xsd:extension base="dms:MultiChoiceLookup">
            <xsd:sequence>
              <xsd:element name="Value" type="dms:Lookup" maxOccurs="unbounded" minOccurs="0" nillable="true"/>
            </xsd:sequence>
          </xsd:extension>
        </xsd:complexContent>
      </xsd:complexType>
    </xsd:element>
    <xsd:element name="GtProjectMeetingLookup" ma:index="12" nillable="true" ma:displayName="Relevant møte" ma:description="Relevant element fra listen Møtekalender." ma:list="{03b4c86d-3223-4c14-8887-8bb84e86c49a}" ma:internalName="GtProjectMeetingLookup" ma:showField="GtProjectEventDateAndTitle" ma:web="a55c2303-1c80-4d73-b178-ddb42fb0738e">
      <xsd:complexType>
        <xsd:complexContent>
          <xsd:extension base="dms:MultiChoiceLookup">
            <xsd:sequence>
              <xsd:element name="Value" type="dms:Lookup" maxOccurs="unbounded" minOccurs="0" nillable="true"/>
            </xsd:sequence>
          </xsd:extension>
        </xsd:complexContent>
      </xsd:complexType>
    </xsd:element>
    <xsd:element name="ec4548291c174201804f8d6e346b5e78" ma:index="15" nillable="true" ma:taxonomy="true" ma:internalName="ec4548291c174201804f8d6e346b5e78" ma:taxonomyFieldName="DssFunksjon" ma:displayName="Funksjon" ma:readOnly="false" ma:fieldId="{ec454829-1c17-4201-804f-8d6e346b5e78}" ma:sspId="2424752e-f20b-4035-887f-e0fa58a02903" ma:termSetId="1d0cee9e-e85d-4bdd-9786-976123513522" ma:anchorId="00000000-0000-0000-0000-000000000000" ma:open="false" ma:isKeyword="false">
      <xsd:complexType>
        <xsd:sequence>
          <xsd:element ref="pc:Terms" minOccurs="0" maxOccurs="1"/>
        </xsd:sequence>
      </xsd:complexType>
    </xsd:element>
    <xsd:element name="ja062c7924ed4f31b584a4220ff29390" ma:index="17" nillable="true" ma:taxonomy="true" ma:internalName="ja062c7924ed4f31b584a4220ff29390" ma:taxonomyFieldName="DssEmneord" ma:displayName="Emneord" ma:readOnly="false" ma:fieldId="{3a062c79-24ed-4f31-b584-a4220ff29390}" ma:taxonomyMulti="true" ma:sspId="2424752e-f20b-4035-887f-e0fa58a02903" ma:termSetId="76727dcf-a431-492e-96ad-c8e0e60c175f" ma:anchorId="ac101e7e-eda8-43fa-95b1-c9b89560a57e" ma:open="false" ma:isKeyword="false">
      <xsd:complexType>
        <xsd:sequence>
          <xsd:element ref="pc:Terms" minOccurs="0" maxOccurs="1"/>
        </xsd:sequence>
      </xsd:complexType>
    </xsd:element>
    <xsd:element name="a20ae09631c242aba34ef34320889782" ma:index="20" nillable="true" ma:taxonomy="true" ma:internalName="a20ae09631c242aba34ef34320889782" ma:taxonomyFieldName="DssDokumenttype" ma:displayName="Dokumenttype" ma:default="" ma:fieldId="{a20ae096-31c2-42ab-a34e-f34320889782}" ma:sspId="2424752e-f20b-4035-887f-e0fa58a02903" ma:termSetId="dc3459ac-4c38-41b5-a743-a61a25685c5d" ma:anchorId="00000000-0000-0000-0000-000000000000" ma:open="false" ma:isKeyword="false">
      <xsd:complexType>
        <xsd:sequence>
          <xsd:element ref="pc:Terms" minOccurs="0" maxOccurs="1"/>
        </xsd:sequence>
      </xsd:complexType>
    </xsd:element>
    <xsd:element name="l917ce326c5a48e1a29f6235eea1cd41" ma:index="21" nillable="true" ma:taxonomy="true" ma:internalName="l917ce326c5a48e1a29f6235eea1cd41" ma:taxonomyFieldName="DssRomtype" ma:displayName="Romtype" ma:readOnly="false" ma:fieldId="{5917ce32-6c5a-48e1-a29f-6235eea1cd41}" ma:sspId="2424752e-f20b-4035-887f-e0fa58a02903" ma:termSetId="8e869b01-24d9-45a0-980a-bd4a553ad3c2" ma:anchorId="00000000-0000-0000-0000-000000000000" ma:open="false" ma:isKeyword="false">
      <xsd:complexType>
        <xsd:sequence>
          <xsd:element ref="pc:Terms" minOccurs="0" maxOccurs="1"/>
        </xsd:sequence>
      </xsd:complexType>
    </xsd:element>
    <xsd:element name="TaxCatchAll" ma:index="22" nillable="true" ma:displayName="Taxonomy Catch All Column" ma:description="" ma:hidden="true" ma:list="{0636a246-a389-4d38-8591-70d238a2e0ff}" ma:internalName="TaxCatchAll" ma:showField="CatchAllData" ma:web="a55c2303-1c80-4d73-b178-ddb42fb0738e">
      <xsd:complexType>
        <xsd:complexContent>
          <xsd:extension base="dms:MultiChoiceLookup">
            <xsd:sequence>
              <xsd:element name="Value" type="dms:Lookup" maxOccurs="unbounded" minOccurs="0" nillable="true"/>
            </xsd:sequence>
          </xsd:extension>
        </xsd:complexContent>
      </xsd:complexType>
    </xsd:element>
    <xsd:element name="TaxCatchAllLabel" ma:index="23" nillable="true" ma:displayName="Taxonomy Catch All Column1" ma:description="" ma:hidden="true" ma:list="{0636a246-a389-4d38-8591-70d238a2e0ff}" ma:internalName="TaxCatchAllLabel" ma:readOnly="true" ma:showField="CatchAllDataLabel" ma:web="a55c2303-1c80-4d73-b178-ddb42fb0738e">
      <xsd:complexType>
        <xsd:complexContent>
          <xsd:extension base="dms:MultiChoiceLookup">
            <xsd:sequence>
              <xsd:element name="Value" type="dms:Lookup" maxOccurs="unbounded" minOccurs="0" nillable="true"/>
            </xsd:sequence>
          </xsd:extension>
        </xsd:complexContent>
      </xsd:complexType>
    </xsd:element>
    <xsd:element name="j25543a5815d485da9a5e0773ad762e9" ma:index="24" nillable="true" ma:taxonomy="true" ma:internalName="j25543a5815d485da9a5e0773ad762e9" ma:taxonomyFieldName="GtProjectPhase" ma:displayName="Fase" ma:fieldId="{325543a5-815d-485d-a9a5-e0773ad762e9}" ma:sspId="2424752e-f20b-4035-887f-e0fa58a02903" ma:termSetId="abcfc9d9-a263-4abb-8234-be973c46258a" ma:anchorId="00000000-0000-0000-0000-000000000000" ma:open="false" ma:isKeyword="false">
      <xsd:complexType>
        <xsd:sequence>
          <xsd:element ref="pc:Terms" minOccurs="0" maxOccurs="1"/>
        </xsd:sequence>
      </xsd:complexType>
    </xsd:element>
    <xsd:element name="f2f49eccf7d24422907cdfb28d82571e" ma:index="26" nillable="true" ma:taxonomy="true" ma:internalName="f2f49eccf7d24422907cdfb28d82571e" ma:taxonomyFieldName="DssDepartement" ma:displayName="Departement" ma:readOnly="false" ma:fieldId="{f2f49ecc-f7d2-4422-907c-dfb28d82571e}" ma:sspId="2424752e-f20b-4035-887f-e0fa58a02903" ma:termSetId="13c90cc6-0f43-4adb-b19c-c400e157a76b" ma:anchorId="00000000-0000-0000-0000-000000000000" ma:open="false" ma:isKeyword="false">
      <xsd:complexType>
        <xsd:sequence>
          <xsd:element ref="pc:Terms" minOccurs="0" maxOccurs="1"/>
        </xsd:sequence>
      </xsd:complexType>
    </xsd:element>
    <xsd:element name="ofdc76af098e4c7f98490d5710fce5b2" ma:index="29" nillable="true" ma:taxonomy="true" ma:internalName="ofdc76af098e4c7f98490d5710fce5b2" ma:taxonomyFieldName="DssAvdeling" ma:displayName="Avdeling" ma:readOnly="false" ma:fieldId="{8fdc76af-098e-4c7f-9849-0d5710fce5b2}" ma:sspId="2424752e-f20b-4035-887f-e0fa58a02903" ma:termSetId="13c90cc6-0f43-4adb-b19c-c400e157a76b" ma:anchorId="81227de6-cb8e-4f0f-82fe-a653bcaf2db4" ma:open="false" ma:isKeyword="false">
      <xsd:complexType>
        <xsd:sequence>
          <xsd:element ref="pc:Terms" minOccurs="0" maxOccurs="1"/>
        </xsd:sequence>
      </xsd:complexType>
    </xsd:element>
    <xsd:element name="SharedWithUsers" ma:index="3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Delingsdetaljer"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93ad56b-b905-482f-99c7-e0ad214f35d2" elementFormDefault="qualified">
    <xsd:import namespace="http://schemas.microsoft.com/office/2006/documentManagement/types"/>
    <xsd:import namespace="http://schemas.microsoft.com/office/infopath/2007/PartnerControls"/>
    <xsd:element name="DssArchivable" ma:index="5" nillable="true" ma:displayName="Arkivpliktig" ma:description="Er dokumentet arkivpliktig?" ma:internalName="DssArchivable">
      <xsd:simpleType>
        <xsd:restriction base="dms:Boolean"/>
      </xsd:simpleType>
    </xsd:element>
    <xsd:element name="DssWebsakRef" ma:index="6" nillable="true" ma:displayName="Arkivreferanse" ma:description="Referanse i arkivsystem" ma:internalName="DssWebsakRef">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a95866-c938-4f96-aa82-3965b32bd261" elementFormDefault="qualified">
    <xsd:import namespace="http://schemas.microsoft.com/office/2006/documentManagement/types"/>
    <xsd:import namespace="http://schemas.microsoft.com/office/infopath/2007/PartnerControls"/>
    <xsd:element name="MediaServiceMetadata" ma:index="32" nillable="true" ma:displayName="MediaServiceMetadata" ma:description="" ma:hidden="true" ma:internalName="MediaServiceMetadata" ma:readOnly="true">
      <xsd:simpleType>
        <xsd:restriction base="dms:Note"/>
      </xsd:simpleType>
    </xsd:element>
    <xsd:element name="MediaServiceFastMetadata" ma:index="33"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5" ma:displayName="Innholdstype"/>
        <xsd:element ref="dc:title" minOccurs="0" maxOccurs="1" ma:index="1"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917ce326c5a48e1a29f6235eea1cd41 xmlns="a55c2303-1c80-4d73-b178-ddb42fb0738e">
      <Terms xmlns="http://schemas.microsoft.com/office/infopath/2007/PartnerControls"/>
    </l917ce326c5a48e1a29f6235eea1cd41>
    <DssNotater xmlns="a55c2303-1c80-4d73-b178-ddb42fb0738e" xsi:nil="true"/>
    <GtProjectMeetingLookup xmlns="a55c2303-1c80-4d73-b178-ddb42fb0738e"/>
    <f2f49eccf7d24422907cdfb28d82571e xmlns="a55c2303-1c80-4d73-b178-ddb42fb0738e">
      <Terms xmlns="http://schemas.microsoft.com/office/infopath/2007/PartnerControls">
        <TermInfo xmlns="http://schemas.microsoft.com/office/infopath/2007/PartnerControls">
          <TermName xmlns="http://schemas.microsoft.com/office/infopath/2007/PartnerControls">Kunnskapsdepartementet</TermName>
          <TermId xmlns="http://schemas.microsoft.com/office/infopath/2007/PartnerControls">81227de6-cb8e-4f0f-82fe-a653bcaf2db4</TermId>
        </TermInfo>
      </Terms>
    </f2f49eccf7d24422907cdfb28d82571e>
    <AssignedTo xmlns="http://schemas.microsoft.com/sharepoint/v3">
      <UserInfo>
        <DisplayName/>
        <AccountId xsi:nil="true"/>
        <AccountType/>
      </UserInfo>
    </AssignedTo>
    <GtProductLookup xmlns="a55c2303-1c80-4d73-b178-ddb42fb0738e"/>
    <TaxCatchAll xmlns="a55c2303-1c80-4d73-b178-ddb42fb0738e">
      <Value>24</Value>
      <Value>10</Value>
      <Value>9</Value>
      <Value>8</Value>
      <Value>7</Value>
    </TaxCatchAll>
    <DssArchivable xmlns="793ad56b-b905-482f-99c7-e0ad214f35d2">false</DssArchivable>
    <DssWebsakRef xmlns="793ad56b-b905-482f-99c7-e0ad214f35d2" xsi:nil="true"/>
    <Tema_x002f_prosess xmlns="a55c2303-1c80-4d73-b178-ddb42fb0738e"/>
    <DssFremhevet xmlns="a55c2303-1c80-4d73-b178-ddb42fb0738e">false</DssFremhevet>
    <a20ae09631c242aba34ef34320889782 xmlns="a55c2303-1c80-4d73-b178-ddb42fb0738e">
      <Terms xmlns="http://schemas.microsoft.com/office/infopath/2007/PartnerControls">
        <TermInfo xmlns="http://schemas.microsoft.com/office/infopath/2007/PartnerControls">
          <TermName xmlns="http://schemas.microsoft.com/office/infopath/2007/PartnerControls">Presentasjon</TermName>
          <TermId xmlns="http://schemas.microsoft.com/office/infopath/2007/PartnerControls">e3645318-6ab5-40a3-bc37-898afbb94993</TermId>
        </TermInfo>
      </Terms>
    </a20ae09631c242aba34ef34320889782>
    <j25543a5815d485da9a5e0773ad762e9 xmlns="a55c2303-1c80-4d73-b178-ddb42fb0738e">
      <Terms xmlns="http://schemas.microsoft.com/office/infopath/2007/PartnerControls"/>
    </j25543a5815d485da9a5e0773ad762e9>
    <GtInteressenterTarget xmlns="a55c2303-1c80-4d73-b178-ddb42fb0738e"/>
    <ofdc76af098e4c7f98490d5710fce5b2 xmlns="a55c2303-1c80-4d73-b178-ddb42fb0738e">
      <Terms xmlns="http://schemas.microsoft.com/office/infopath/2007/PartnerControls">
        <TermInfo xmlns="http://schemas.microsoft.com/office/infopath/2007/PartnerControls">
          <TermName xmlns="http://schemas.microsoft.com/office/infopath/2007/PartnerControls">Avdeling for analyse, internasjonalt arbeid og kompetansepolitikk</TermName>
          <TermId xmlns="http://schemas.microsoft.com/office/infopath/2007/PartnerControls">37d924f1-10f8-413a-a639-6916e98f7e0c</TermId>
        </TermInfo>
      </Terms>
    </ofdc76af098e4c7f98490d5710fce5b2>
    <ja062c7924ed4f31b584a4220ff29390 xmlns="a55c2303-1c80-4d73-b178-ddb42fb0738e">
      <Terms xmlns="http://schemas.microsoft.com/office/infopath/2007/PartnerControls">
        <TermInfo xmlns="http://schemas.microsoft.com/office/infopath/2007/PartnerControls">
          <TermName xmlns="http://schemas.microsoft.com/office/infopath/2007/PartnerControls">Skole og videreg�ende oppl�ring</TermName>
          <TermId xmlns="http://schemas.microsoft.com/office/infopath/2007/PartnerControls">0d0834c0-6983-4591-934e-ac4e452bf4b0</TermId>
        </TermInfo>
      </Terms>
    </ja062c7924ed4f31b584a4220ff29390>
    <ec4548291c174201804f8d6e346b5e78 xmlns="a55c2303-1c80-4d73-b178-ddb42fb0738e">
      <Terms xmlns="http://schemas.microsoft.com/office/infopath/2007/PartnerControls">
        <TermInfo xmlns="http://schemas.microsoft.com/office/infopath/2007/PartnerControls">
          <TermName xmlns="http://schemas.microsoft.com/office/infopath/2007/PartnerControls">Analyser og utredninger</TermName>
          <TermId xmlns="http://schemas.microsoft.com/office/infopath/2007/PartnerControls">f50f9939-e907-4ec8-9b2b-2b96533c11ab</TermId>
        </TermInfo>
      </Terms>
    </ec4548291c174201804f8d6e346b5e78>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AFEE2B-2495-4131-9AF5-0D5EC5D9FC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55c2303-1c80-4d73-b178-ddb42fb0738e"/>
    <ds:schemaRef ds:uri="793ad56b-b905-482f-99c7-e0ad214f35d2"/>
    <ds:schemaRef ds:uri="fda95866-c938-4f96-aa82-3965b32bd2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76CC578-67D1-4825-A768-57DABD594FAC}">
  <ds:schemaRefs>
    <ds:schemaRef ds:uri="http://purl.org/dc/terms/"/>
    <ds:schemaRef ds:uri="fda95866-c938-4f96-aa82-3965b32bd261"/>
    <ds:schemaRef ds:uri="http://schemas.microsoft.com/office/2006/documentManagement/types"/>
    <ds:schemaRef ds:uri="a55c2303-1c80-4d73-b178-ddb42fb0738e"/>
    <ds:schemaRef ds:uri="http://purl.org/dc/elements/1.1/"/>
    <ds:schemaRef ds:uri="http://schemas.microsoft.com/office/2006/metadata/properties"/>
    <ds:schemaRef ds:uri="http://schemas.openxmlformats.org/package/2006/metadata/core-properties"/>
    <ds:schemaRef ds:uri="http://schemas.microsoft.com/sharepoint/v3"/>
    <ds:schemaRef ds:uri="http://schemas.microsoft.com/office/infopath/2007/PartnerControls"/>
    <ds:schemaRef ds:uri="793ad56b-b905-482f-99c7-e0ad214f35d2"/>
    <ds:schemaRef ds:uri="http://www.w3.org/XML/1998/namespace"/>
    <ds:schemaRef ds:uri="http://purl.org/dc/dcmitype/"/>
  </ds:schemaRefs>
</ds:datastoreItem>
</file>

<file path=customXml/itemProps3.xml><?xml version="1.0" encoding="utf-8"?>
<ds:datastoreItem xmlns:ds="http://schemas.openxmlformats.org/officeDocument/2006/customXml" ds:itemID="{8DB94F19-A46C-4CC0-BF8E-6694FB743B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2127</Words>
  <Application>Microsoft Office PowerPoint</Application>
  <PresentationFormat>Widescreen</PresentationFormat>
  <Paragraphs>197</Paragraphs>
  <Slides>15</Slides>
  <Notes>12</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15</vt:i4>
      </vt:variant>
    </vt:vector>
  </HeadingPairs>
  <TitlesOfParts>
    <vt:vector size="19" baseType="lpstr">
      <vt:lpstr>Arial</vt:lpstr>
      <vt:lpstr>Calibri</vt:lpstr>
      <vt:lpstr>Calibri Light</vt:lpstr>
      <vt:lpstr>Office-tema</vt:lpstr>
      <vt:lpstr>Ekspertutvalg om kjønnsforskjeller i skoleprestasjoner</vt:lpstr>
      <vt:lpstr>Sammensetning av utvalget</vt:lpstr>
      <vt:lpstr>Mandat for Ekspertutvalg om kjønnsforskjeller i skoleprestasjoner</vt:lpstr>
      <vt:lpstr>PowerPoint-presentasjon</vt:lpstr>
      <vt:lpstr>Økt utdanningsnivå for begge kjønn</vt:lpstr>
      <vt:lpstr>Nye kjønnsforskjeller i utdanningsløpet?</vt:lpstr>
      <vt:lpstr>Gutter og jenters fordeling av antall grunnskolepoeng, 2017</vt:lpstr>
      <vt:lpstr>Små kjønnsforskjeller i gjennomsnitt i realfag</vt:lpstr>
      <vt:lpstr>Andel på laveste prestasjonsnivå i lesing, matematikk og naturfag i PISA 2015</vt:lpstr>
      <vt:lpstr>Færre gutter gjennomfører videregående opplæring</vt:lpstr>
      <vt:lpstr>Kjønnstradisjonelle utdanningsvalg i vgo</vt:lpstr>
      <vt:lpstr>Internasjonal trend at jenter tar mer høyere utdanning</vt:lpstr>
      <vt:lpstr>Kjønnstradisjonelle utdanningsvalg i høyere utdanning</vt:lpstr>
      <vt:lpstr>For å løse kjønnskoden må vi kjenne årsakene</vt:lpstr>
      <vt:lpstr>Mulige årsaker til kjønnsforskjeller</vt:lpstr>
    </vt:vector>
  </TitlesOfParts>
  <Company>DSS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Ulvik Kjetil Sletteng</dc:creator>
  <cp:lastModifiedBy>Astrid Johansen</cp:lastModifiedBy>
  <cp:revision>32</cp:revision>
  <dcterms:created xsi:type="dcterms:W3CDTF">2017-11-14T13:01:09Z</dcterms:created>
  <dcterms:modified xsi:type="dcterms:W3CDTF">2018-05-08T14:54:16Z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0x0101002C1B27F07ED111E5A8370800200C9A66010100FBBC3F4EE1278C42A0FED4EB0B223617</vt:lpwstr>
  </property>
  <property fmtid="{D5CDD505-2E9C-101B-9397-08002B2CF9AE}" pid="3" name="DssEmneord">
    <vt:lpwstr>9;#Skole og videreg�ende oppl�ring|0d0834c0-6983-4591-934e-ac4e452bf4b0</vt:lpwstr>
  </property>
  <property fmtid="{D5CDD505-2E9C-101B-9397-08002B2CF9AE}" pid="4" name="DssFunksjon">
    <vt:lpwstr>10;#Analyser og utredninger|f50f9939-e907-4ec8-9b2b-2b96533c11ab</vt:lpwstr>
  </property>
  <property fmtid="{D5CDD505-2E9C-101B-9397-08002B2CF9AE}" pid="5" name="DssAvdeling">
    <vt:lpwstr>8;#Avdeling for analyse, internasjonalt arbeid og kompetansepolitikk|37d924f1-10f8-413a-a639-6916e98f7e0c</vt:lpwstr>
  </property>
  <property fmtid="{D5CDD505-2E9C-101B-9397-08002B2CF9AE}" pid="6" name="DssDepartement">
    <vt:lpwstr>7;#Kunnskapsdepartementet|81227de6-cb8e-4f0f-82fe-a653bcaf2db4</vt:lpwstr>
  </property>
  <property fmtid="{D5CDD505-2E9C-101B-9397-08002B2CF9AE}" pid="7" name="DssDokumenttype">
    <vt:lpwstr>24;#Presentasjon|e3645318-6ab5-40a3-bc37-898afbb94993</vt:lpwstr>
  </property>
  <property fmtid="{D5CDD505-2E9C-101B-9397-08002B2CF9AE}" pid="8" name="DssRomtype">
    <vt:lpwstr/>
  </property>
  <property fmtid="{D5CDD505-2E9C-101B-9397-08002B2CF9AE}" pid="9" name="GtProjectPhase">
    <vt:lpwstr/>
  </property>
</Properties>
</file>