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ov" ContentType="audio/unknown"/>
  <Override PartName="/ppt/media/media2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</p:spPr>
        <p:txBody>
          <a:bodyPr/>
          <a:lstStyle>
            <a:lvl1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</p:spPr>
        <p:txBody>
          <a:bodyPr/>
          <a:lstStyle>
            <a:lvl1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defTabSz="5842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17361" indent="-617361" defTabSz="584200">
              <a:spcBef>
                <a:spcPts val="4200"/>
              </a:spcBef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061861" indent="-617361" defTabSz="584200">
              <a:spcBef>
                <a:spcPts val="4200"/>
              </a:spcBef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506361" indent="-617361" defTabSz="584200">
              <a:spcBef>
                <a:spcPts val="4200"/>
              </a:spcBef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950861" indent="-617361" defTabSz="584200">
              <a:spcBef>
                <a:spcPts val="4200"/>
              </a:spcBef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395361" indent="-617361" defTabSz="584200">
              <a:spcBef>
                <a:spcPts val="4200"/>
              </a:spcBef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>
            <a:normAutofit fontScale="100000" lnSpcReduction="0"/>
          </a:bodyPr>
          <a:lstStyle>
            <a:lvl1pPr defTabSz="584200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audi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.tif"/><Relationship Id="rId5" Type="http://schemas.openxmlformats.org/officeDocument/2006/relationships/image" Target="../media/image22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audi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.tif"/><Relationship Id="rId5" Type="http://schemas.openxmlformats.org/officeDocument/2006/relationships/audio" Target="../media/media2.mov"/><Relationship Id="rId6" Type="http://schemas.microsoft.com/office/2007/relationships/media" Target="../media/media2.mov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mn.uio.no/kurt" TargetMode="Externa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Om fagfornyelsen i matematikk"/>
          <p:cNvSpPr txBox="1"/>
          <p:nvPr>
            <p:ph type="title"/>
          </p:nvPr>
        </p:nvSpPr>
        <p:spPr>
          <a:xfrm>
            <a:off x="7825401" y="2298700"/>
            <a:ext cx="14780599" cy="4648200"/>
          </a:xfrm>
          <a:prstGeom prst="rect">
            <a:avLst/>
          </a:prstGeom>
        </p:spPr>
        <p:txBody>
          <a:bodyPr/>
          <a:lstStyle/>
          <a:p>
            <a:pPr/>
            <a:r>
              <a:t>Om fagfornyelsen i matematikk</a:t>
            </a:r>
          </a:p>
        </p:txBody>
      </p:sp>
      <p:sp>
        <p:nvSpPr>
          <p:cNvPr id="172" name="Knut Mørken…"/>
          <p:cNvSpPr txBox="1"/>
          <p:nvPr>
            <p:ph type="body" sz="quarter" idx="1"/>
          </p:nvPr>
        </p:nvSpPr>
        <p:spPr>
          <a:xfrm>
            <a:off x="9943045" y="7311329"/>
            <a:ext cx="10545312" cy="3456231"/>
          </a:xfrm>
          <a:prstGeom prst="rect">
            <a:avLst/>
          </a:prstGeom>
        </p:spPr>
        <p:txBody>
          <a:bodyPr/>
          <a:lstStyle/>
          <a:p>
            <a:pPr defTabSz="808990">
              <a:defRPr sz="4312"/>
            </a:pPr>
            <a:r>
              <a:t>Knut Mørken</a:t>
            </a:r>
          </a:p>
          <a:p>
            <a:pPr defTabSz="808990">
              <a:defRPr sz="4312"/>
            </a:pPr>
            <a:r>
              <a:t>Matematisk institutt</a:t>
            </a:r>
          </a:p>
          <a:p>
            <a:pPr defTabSz="808990">
              <a:defRPr sz="4312"/>
            </a:pPr>
            <a:r>
              <a:t>Centre of Computing in Science Education</a:t>
            </a:r>
          </a:p>
          <a:p>
            <a:pPr defTabSz="808990">
              <a:defRPr sz="4312"/>
            </a:pPr>
            <a:r>
              <a:t>Det matematisk naturvitenskaplige fakultet</a:t>
            </a:r>
          </a:p>
          <a:p>
            <a:pPr defTabSz="808990">
              <a:defRPr sz="4312"/>
            </a:pPr>
            <a:r>
              <a:t>Universitetet i Oslo</a:t>
            </a:r>
          </a:p>
        </p:txBody>
      </p:sp>
      <p:sp>
        <p:nvSpPr>
          <p:cNvPr id="173" name="Realfagskonferansen 2018…"/>
          <p:cNvSpPr txBox="1"/>
          <p:nvPr/>
        </p:nvSpPr>
        <p:spPr>
          <a:xfrm>
            <a:off x="7270594" y="11457240"/>
            <a:ext cx="15335406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b="0" sz="4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Realfagskonferansen 2018</a:t>
            </a:r>
          </a:p>
          <a:p>
            <a:pPr>
              <a:defRPr b="0" sz="4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7. mai 2018</a:t>
            </a:r>
          </a:p>
        </p:txBody>
      </p:sp>
      <p:grpSp>
        <p:nvGrpSpPr>
          <p:cNvPr id="178" name="Group"/>
          <p:cNvGrpSpPr/>
          <p:nvPr/>
        </p:nvGrpSpPr>
        <p:grpSpPr>
          <a:xfrm>
            <a:off x="-10467" y="636048"/>
            <a:ext cx="8080027" cy="14552103"/>
            <a:chOff x="0" y="0"/>
            <a:chExt cx="8080026" cy="14552101"/>
          </a:xfrm>
        </p:grpSpPr>
        <p:grpSp>
          <p:nvGrpSpPr>
            <p:cNvPr id="176" name="Group"/>
            <p:cNvGrpSpPr/>
            <p:nvPr/>
          </p:nvGrpSpPr>
          <p:grpSpPr>
            <a:xfrm>
              <a:off x="0" y="0"/>
              <a:ext cx="8080027" cy="13144563"/>
              <a:chOff x="0" y="0"/>
              <a:chExt cx="8080026" cy="13144562"/>
            </a:xfrm>
          </p:grpSpPr>
          <p:pic>
            <p:nvPicPr>
              <p:cNvPr id="174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6909321" cy="131445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5" name="Square"/>
              <p:cNvSpPr/>
              <p:nvPr/>
            </p:nvSpPr>
            <p:spPr>
              <a:xfrm>
                <a:off x="6600559" y="10992078"/>
                <a:ext cx="1479468" cy="147946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177" name="Rectangle"/>
            <p:cNvSpPr/>
            <p:nvPr/>
          </p:nvSpPr>
          <p:spPr>
            <a:xfrm>
              <a:off x="165319" y="13072634"/>
              <a:ext cx="7357471" cy="14794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pic>
        <p:nvPicPr>
          <p:cNvPr id="179" name="UiO_Segl_pms485.pdf" descr="UiO_Segl_pms48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35362" y="11823922"/>
            <a:ext cx="1803401" cy="180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UiO_MN_A_ENG.pdf" descr="UiO_MN_A_ENG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52994" y="635461"/>
            <a:ext cx="8827516" cy="679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08266" y="-2394156"/>
            <a:ext cx="29776692" cy="21054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18922" y="-2412942"/>
            <a:ext cx="29776692" cy="21054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18922" y="-5080529"/>
            <a:ext cx="29776692" cy="21054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37622" y="-1980596"/>
            <a:ext cx="28681444" cy="2027628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1. – 11."/>
          <p:cNvSpPr txBox="1"/>
          <p:nvPr/>
        </p:nvSpPr>
        <p:spPr>
          <a:xfrm>
            <a:off x="708160" y="2876968"/>
            <a:ext cx="136398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1. – 11.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12.–13."/>
          <p:cNvSpPr txBox="1"/>
          <p:nvPr/>
        </p:nvSpPr>
        <p:spPr>
          <a:xfrm>
            <a:off x="826875" y="2259651"/>
            <a:ext cx="136398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12.–13.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2225" y="-2315637"/>
            <a:ext cx="28568450" cy="20196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nnhold i videregående sko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Innhold i videregående skole</a:t>
            </a:r>
          </a:p>
        </p:txBody>
      </p:sp>
      <p:sp>
        <p:nvSpPr>
          <p:cNvPr id="219" name="Kjerneelementgruppens tanker for det faglige innholdet i videregående skole er (bortsett fra overskriftene) redigert bort av Utdanningsdirektoratet / K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Kjerneelementgruppens tanker for det faglige innholdet i videregående skole er (bortsett fra overskriftene) redigert bort av Utdanningsdirektoratet / KD </a:t>
            </a:r>
          </a:p>
          <a:p>
            <a:pPr marL="0" indent="0">
              <a:buSzTx/>
              <a:buNone/>
            </a:pPr>
            <a:r>
              <a:t>Vi er lovet at fagplangruppen vil få oversendt kjerneelementgruppens fullstendige innspill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matisk innhold i 1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Tematisk innhold i 1M</a:t>
            </a:r>
          </a:p>
        </p:txBody>
      </p:sp>
      <p:sp>
        <p:nvSpPr>
          <p:cNvPr id="222" name="Algebra: ligninger og systemer av ligninger, faktorisering, ulikheter, potenser og røtter, aritmetiske og geometriske rekker, differensligninger, variable størrelser i praktiske situasjon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08990">
              <a:spcBef>
                <a:spcPts val="5700"/>
              </a:spcBef>
              <a:buSzTx/>
              <a:buNone/>
              <a:defRPr sz="4704"/>
            </a:pPr>
            <a:r>
              <a:rPr b="1"/>
              <a:t>Algebra</a:t>
            </a:r>
            <a:r>
              <a:t>: ligninger og systemer av ligninger, faktorisering, ulikheter, potenser og røtter, aritmetiske og geometriske rekker, differensligninger, variable størrelser i praktiske situasjoner</a:t>
            </a:r>
          </a:p>
          <a:p>
            <a:pPr marL="0" indent="0" defTabSz="808990">
              <a:spcBef>
                <a:spcPts val="5700"/>
              </a:spcBef>
              <a:buSzTx/>
              <a:buNone/>
              <a:defRPr sz="4704"/>
            </a:pPr>
            <a:r>
              <a:rPr b="1"/>
              <a:t>Funksjoner</a:t>
            </a:r>
            <a:r>
              <a:t>: funksjonsbegrepet, nullpunkter (analytisk og numerisk), operasjoner på funksjoner (translasjoner, skaleringer, sammensetting), polynomer, rasjonale funksjoner, eksponentialfunksjoner, rekursive definisjoner</a:t>
            </a:r>
          </a:p>
          <a:p>
            <a:pPr marL="0" indent="0" defTabSz="808990">
              <a:spcBef>
                <a:spcPts val="5700"/>
              </a:spcBef>
              <a:buSzTx/>
              <a:buNone/>
              <a:defRPr sz="4704"/>
            </a:pPr>
            <a:r>
              <a:rPr b="1"/>
              <a:t>Tall</a:t>
            </a:r>
            <a:r>
              <a:t>: personlig økonomi: inntekt, skatt, budsjett, lån, avbetaling, prisindeks</a:t>
            </a:r>
          </a:p>
          <a:p>
            <a:pPr marL="0" indent="0" defTabSz="808990">
              <a:spcBef>
                <a:spcPts val="5700"/>
              </a:spcBef>
              <a:buSzTx/>
              <a:buNone/>
              <a:defRPr sz="4704"/>
            </a:pPr>
            <a:r>
              <a:rPr b="1"/>
              <a:t>Sannsynlighet og statistikk:</a:t>
            </a:r>
            <a:r>
              <a:t> sentral- og spredningsmål, sum- og produktregel, enkel kombinatorikk, dataeksperimenter, behandling av datasett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matisk innhold i 2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Tematisk innhold i 2R</a:t>
            </a:r>
          </a:p>
        </p:txBody>
      </p:sp>
      <p:sp>
        <p:nvSpPr>
          <p:cNvPr id="225" name="Funksjon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59459">
              <a:spcBef>
                <a:spcPts val="5400"/>
              </a:spcBef>
              <a:buSzTx/>
              <a:buNone/>
              <a:defRPr b="1" sz="4416"/>
            </a:pPr>
            <a:r>
              <a:t>Funksjoner</a:t>
            </a:r>
          </a:p>
          <a:p>
            <a:pPr lvl="1" marL="0" indent="584200" defTabSz="759459">
              <a:spcBef>
                <a:spcPts val="2700"/>
              </a:spcBef>
              <a:buSzTx/>
              <a:buNone/>
              <a:defRPr sz="4416"/>
            </a:pPr>
            <a:r>
              <a:rPr b="1"/>
              <a:t>Generelt om funksjoner:</a:t>
            </a:r>
            <a:r>
              <a:t> grenseverdier (analytisk og numerisk tilnærming), kontinuitet, derivasjon (analytisk og numerisk tilnærming), derivasjonsregler, optimering og kurvedrøfting, numeriske metoder for ligningsløsing, parametriserte kurver</a:t>
            </a:r>
          </a:p>
          <a:p>
            <a:pPr lvl="1" marL="0" indent="584200" defTabSz="759459">
              <a:spcBef>
                <a:spcPts val="2700"/>
              </a:spcBef>
              <a:buSzTx/>
              <a:buNone/>
              <a:defRPr sz="4416"/>
            </a:pPr>
            <a:r>
              <a:rPr b="1"/>
              <a:t>Spesielle funksjoner:</a:t>
            </a:r>
            <a:r>
              <a:t> Eksponential- og logaritmefunksjoner, trigonometriske funksjoner </a:t>
            </a:r>
          </a:p>
          <a:p>
            <a:pPr marL="0" indent="0" defTabSz="759459">
              <a:spcBef>
                <a:spcPts val="5400"/>
              </a:spcBef>
              <a:buSzTx/>
              <a:buNone/>
              <a:defRPr b="1" sz="4416"/>
            </a:pPr>
            <a:r>
              <a:t>Vektorer</a:t>
            </a:r>
          </a:p>
          <a:p>
            <a:pPr lvl="1" marL="0" indent="584200" defTabSz="759459">
              <a:spcBef>
                <a:spcPts val="2700"/>
              </a:spcBef>
              <a:buSzTx/>
              <a:buNone/>
              <a:defRPr b="1" sz="4416"/>
            </a:pPr>
            <a:r>
              <a:t>Vektorregning i to dimensjoner: </a:t>
            </a:r>
            <a:r>
              <a:rPr b="0"/>
              <a:t>vektorer med og uten koordinater, addisjon og subtraksjon av vektorer, multiplikasjon med skalarer, skalarprodukt (med og uten koordinater), ligninger for sirkler og rette linjer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matisk innhold i 3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Tematisk innhold i 3R</a:t>
            </a:r>
          </a:p>
        </p:txBody>
      </p:sp>
      <p:sp>
        <p:nvSpPr>
          <p:cNvPr id="228" name="Funksjon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660400">
              <a:spcBef>
                <a:spcPts val="4700"/>
              </a:spcBef>
              <a:buSzTx/>
              <a:buNone/>
              <a:defRPr b="1" sz="3840"/>
            </a:pPr>
            <a:r>
              <a:t>Funksjoner</a:t>
            </a:r>
          </a:p>
          <a:p>
            <a:pPr lvl="1" marL="0" indent="508000" defTabSz="660400">
              <a:spcBef>
                <a:spcPts val="2400"/>
              </a:spcBef>
              <a:buSzTx/>
              <a:buNone/>
              <a:defRPr sz="3840"/>
            </a:pPr>
            <a:r>
              <a:rPr b="1"/>
              <a:t>Generelt om funksjoner:</a:t>
            </a:r>
            <a:r>
              <a:t> 􏰀 Definisjon av det bestemte integralet, numerisk integrasjon, analysens fundamentalteorem, integrasjonsteknikker, anvendelse av integrasjon (arealer, volumer, osv) </a:t>
            </a:r>
          </a:p>
          <a:p>
            <a:pPr lvl="1" marL="0" indent="508000" defTabSz="660400">
              <a:spcBef>
                <a:spcPts val="2400"/>
              </a:spcBef>
              <a:buSzTx/>
              <a:buNone/>
              <a:defRPr sz="3840"/>
            </a:pPr>
            <a:r>
              <a:rPr b="1"/>
              <a:t>Spesielle funksjoner:</a:t>
            </a:r>
            <a:r>
              <a:t> Mer trigonometri</a:t>
            </a:r>
          </a:p>
          <a:p>
            <a:pPr lvl="1" marL="0" indent="508000" defTabSz="660400">
              <a:spcBef>
                <a:spcPts val="2400"/>
              </a:spcBef>
              <a:buSzTx/>
              <a:buNone/>
              <a:defRPr sz="3840"/>
            </a:pPr>
            <a:r>
              <a:rPr b="1"/>
              <a:t>Differensialligninger:</a:t>
            </a:r>
            <a:r>
              <a:t> Førsteordens differensialligninger, analytiske og numeriske løsninger, retningsdiagrammer og integralkurver </a:t>
            </a:r>
          </a:p>
          <a:p>
            <a:pPr marL="0" indent="0" defTabSz="660400">
              <a:spcBef>
                <a:spcPts val="4700"/>
              </a:spcBef>
              <a:buSzTx/>
              <a:buNone/>
              <a:defRPr b="1" sz="3840"/>
            </a:pPr>
            <a:r>
              <a:t>Algebra og vektorregning</a:t>
            </a:r>
          </a:p>
          <a:p>
            <a:pPr lvl="1" marL="0" indent="508000" defTabSz="660400">
              <a:spcBef>
                <a:spcPts val="2400"/>
              </a:spcBef>
              <a:buSzTx/>
              <a:buNone/>
              <a:defRPr b="1" sz="3840"/>
            </a:pPr>
            <a:r>
              <a:t>Algebra: </a:t>
            </a:r>
            <a:r>
              <a:rPr b="0"/>
              <a:t>polynomdivisjon, induksjonsbevis, binomialteoremet, rekursive definisjoner </a:t>
            </a:r>
          </a:p>
          <a:p>
            <a:pPr lvl="1" marL="0" indent="508000" defTabSz="660400">
              <a:spcBef>
                <a:spcPts val="2400"/>
              </a:spcBef>
              <a:buSzTx/>
              <a:buNone/>
              <a:defRPr b="1" sz="3840"/>
            </a:pPr>
            <a:r>
              <a:t>Vektorregning i tre dimensjoner:  </a:t>
            </a:r>
            <a:r>
              <a:rPr b="0"/>
              <a:t>avstander i rommet, likninger for plan og kuler, koordinatiserte og ikke-koordinatiserte vektorer, addisjon, subtraksjon av vektorer, multiplikasjon med skalarer, skalarprodukt, vektorprodukt (med og uten koordinater)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000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Oppsummering R-løp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Oppsummering R-løpet</a:t>
            </a:r>
          </a:p>
        </p:txBody>
      </p:sp>
      <p:sp>
        <p:nvSpPr>
          <p:cNvPr id="231" name="Færre temaer på hvert trin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Færre temaer på hvert trinn</a:t>
            </a:r>
          </a:p>
          <a:p>
            <a:pPr marL="0" indent="0">
              <a:buSzTx/>
              <a:buNone/>
            </a:pPr>
            <a:r>
              <a:t>Temaer som legger til rette for programmering</a:t>
            </a:r>
          </a:p>
          <a:p>
            <a:pPr marL="0" indent="0">
              <a:buSzTx/>
              <a:buNone/>
            </a:pPr>
            <a:r>
              <a:t>Omfang redusert, gir forhåpentligvis mulighet til å lære stoffet grundigere.</a:t>
            </a:r>
          </a:p>
          <a:p>
            <a:pPr marL="0" indent="0">
              <a:buSzTx/>
              <a:buNone/>
            </a:pPr>
            <a:r>
              <a:t>Følgende temaer er redusert: </a:t>
            </a:r>
          </a:p>
          <a:p>
            <a:pPr lvl="1">
              <a:spcBef>
                <a:spcPts val="3000"/>
              </a:spcBef>
            </a:pPr>
            <a:r>
              <a:t>plangeometri</a:t>
            </a:r>
          </a:p>
          <a:p>
            <a:pPr lvl="1">
              <a:spcBef>
                <a:spcPts val="3000"/>
              </a:spcBef>
            </a:pPr>
            <a:r>
              <a:t>sannsynlighet</a:t>
            </a:r>
          </a:p>
          <a:p>
            <a:pPr lvl="1">
              <a:spcBef>
                <a:spcPts val="3000"/>
              </a:spcBef>
            </a:pPr>
            <a:r>
              <a:t>differensialligninger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Kjerneelementgrupp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Kjerneelementgruppa</a:t>
            </a:r>
          </a:p>
        </p:txBody>
      </p:sp>
      <p:graphicFrame>
        <p:nvGraphicFramePr>
          <p:cNvPr id="183" name="Table"/>
          <p:cNvGraphicFramePr/>
          <p:nvPr/>
        </p:nvGraphicFramePr>
        <p:xfrm>
          <a:off x="1598088" y="2911590"/>
          <a:ext cx="9525001" cy="9296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1187822"/>
              </a:tblGrid>
              <a:tr h="1145822"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3600">
                          <a:sym typeface="Helvetica Neue"/>
                        </a:defRPr>
                      </a:pPr>
                      <a:r>
                        <a:t>Ole Einar Isaksen Hætta, samerepresentant, Kautokeino ungdomsskole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1145822"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3600">
                          <a:sym typeface="Helvetica Neue"/>
                        </a:defRPr>
                      </a:pPr>
                      <a:r>
                        <a:t>Renate Jensen, Bergen kommune (barne- og ungdomsskole)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FE3BC"/>
                    </a:solidFill>
                  </a:tcPr>
                </a:tc>
              </a:tr>
              <a:tr h="1145822"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3600">
                          <a:sym typeface="Helvetica Neue"/>
                        </a:defRPr>
                      </a:pPr>
                      <a:r>
                        <a:t>Tor Espen Kristensen, Stord vidaregående skole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1145822"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3600">
                          <a:sym typeface="Helvetica Neue"/>
                        </a:defRPr>
                      </a:pPr>
                      <a:r>
                        <a:t>Tom Lindstrøm, UiO (leder)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FE3BC"/>
                    </a:solidFill>
                  </a:tcPr>
                </a:tc>
              </a:tr>
              <a:tr h="1145822"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3600">
                          <a:sym typeface="Helvetica Neue"/>
                        </a:defRPr>
                      </a:pPr>
                      <a:r>
                        <a:t>Knut Mørken, UiO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1145822"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3600">
                          <a:sym typeface="Helvetica Neue"/>
                        </a:defRPr>
                      </a:pPr>
                      <a:r>
                        <a:t>Monica Nordbakke, Høgskolen i Østfold (lærerutdanning)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FE3BC"/>
                    </a:solidFill>
                  </a:tcPr>
                </a:tc>
              </a:tr>
              <a:tr h="1145822"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3600">
                          <a:sym typeface="Helvetica Neue"/>
                        </a:defRPr>
                      </a:pPr>
                      <a:r>
                        <a:t>Ingeborg Sletta, NTNU og videregående skole (lærerutdanning og lektor)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1145822"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3600">
                          <a:sym typeface="Helvetica Neue"/>
                        </a:defRPr>
                      </a:pPr>
                      <a:r>
                        <a:t>Cecilie Stiberg, Tromstun skole (ungdomsskole)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FFE3BC"/>
                    </a:solidFill>
                  </a:tcPr>
                </a:tc>
              </a:tr>
              <a:tr h="1145822"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3600">
                          <a:sym typeface="Helvetica Neue"/>
                        </a:defRPr>
                      </a:pPr>
                      <a:r>
                        <a:t>Renate Jensen, Bergen kommune (barne- og ungdomsskole)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6E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Om S-løp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Om S-løpet</a:t>
            </a:r>
          </a:p>
        </p:txBody>
      </p:sp>
      <p:sp>
        <p:nvSpPr>
          <p:cNvPr id="234" name="Vårt mandat var å planlegge et S-løp som skal være på «samme faglige nivå» som R-løpet, men mer rettet mot samfunnsfag. Vi stiller oss litt tvilende til dette, men har valgt å ta mandatet på alvor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Tx/>
              <a:buNone/>
            </a:lvl1pPr>
          </a:lstStyle>
          <a:p>
            <a:pPr/>
            <a:r>
              <a:t>Vårt mandat var å planlegge et S-løp som skal være på «samme faglige nivå» som R-løpet, men mer rettet mot samfunnsfag. Vi stiller oss litt tvilende til dette, men har valgt å ta mandatet på alvor.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matisk innhold i 2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Tematisk innhold i 2S</a:t>
            </a:r>
          </a:p>
        </p:txBody>
      </p:sp>
      <p:sp>
        <p:nvSpPr>
          <p:cNvPr id="237" name="Funksjon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26440">
              <a:spcBef>
                <a:spcPts val="5100"/>
              </a:spcBef>
              <a:buSzTx/>
              <a:buNone/>
              <a:defRPr b="1" sz="4224"/>
            </a:pPr>
            <a:r>
              <a:t>Funksjoner</a:t>
            </a:r>
          </a:p>
          <a:p>
            <a:pPr lvl="1" marL="0" indent="558800" defTabSz="726440">
              <a:spcBef>
                <a:spcPts val="2600"/>
              </a:spcBef>
              <a:buSzTx/>
              <a:buNone/>
              <a:defRPr sz="4224"/>
            </a:pPr>
            <a:r>
              <a:rPr b="1"/>
              <a:t>Generelt om funksjoner:</a:t>
            </a:r>
            <a:r>
              <a:t> grenseverdier (analytisk og numerisk tilnærming), kontinuitet, derivasjon (analytisk og numerisk tilnærming), derivasjonsregler, optimering, kurvedrøfting, Newtons metode, parametriserte kurver </a:t>
            </a:r>
          </a:p>
          <a:p>
            <a:pPr lvl="1" marL="0" indent="558800" defTabSz="726440">
              <a:spcBef>
                <a:spcPts val="2600"/>
              </a:spcBef>
              <a:buSzTx/>
              <a:buNone/>
              <a:defRPr sz="4224"/>
            </a:pPr>
            <a:r>
              <a:rPr b="1"/>
              <a:t>Spesielle funksjoner:</a:t>
            </a:r>
            <a:r>
              <a:t> Eksponential- og logaritmefunksjoner,</a:t>
            </a:r>
          </a:p>
          <a:p>
            <a:pPr marL="0" indent="0" defTabSz="726440">
              <a:spcBef>
                <a:spcPts val="5100"/>
              </a:spcBef>
              <a:buSzTx/>
              <a:buNone/>
              <a:defRPr b="1" sz="4224"/>
            </a:pPr>
            <a:r>
              <a:t>Algebra og statistikk</a:t>
            </a:r>
          </a:p>
          <a:p>
            <a:pPr lvl="1" marL="0" indent="558800" defTabSz="726440">
              <a:spcBef>
                <a:spcPts val="2600"/>
              </a:spcBef>
              <a:buSzTx/>
              <a:buNone/>
              <a:defRPr sz="4224"/>
            </a:pPr>
            <a:r>
              <a:rPr b="1"/>
              <a:t>Algebra</a:t>
            </a:r>
            <a:r>
              <a:t>: Lineær optimering: geometrisk løsning, anvendelser på problemer i økonomi </a:t>
            </a:r>
          </a:p>
          <a:p>
            <a:pPr lvl="1" marL="0" indent="558800" defTabSz="726440">
              <a:spcBef>
                <a:spcPts val="2600"/>
              </a:spcBef>
              <a:buSzTx/>
              <a:buNone/>
              <a:defRPr sz="4224"/>
            </a:pPr>
            <a:r>
              <a:rPr b="1"/>
              <a:t>Statistikk</a:t>
            </a:r>
            <a:r>
              <a:t>: ordnede og uordnede utvalg, Pascals talltrekant, stokastiske variable, forventningsverdi, varians og standardavvik 􏰀 binomiske og hypergeometriske fordelinger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matisk innhold i 3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Tematisk innhold i 3S</a:t>
            </a:r>
          </a:p>
        </p:txBody>
      </p:sp>
      <p:sp>
        <p:nvSpPr>
          <p:cNvPr id="240" name="Funksjon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59459">
              <a:spcBef>
                <a:spcPts val="5400"/>
              </a:spcBef>
              <a:buSzTx/>
              <a:buNone/>
              <a:defRPr sz="4416"/>
            </a:pPr>
            <a:r>
              <a:rPr b="1"/>
              <a:t>Funksjoner</a:t>
            </a:r>
            <a:endParaRPr b="1"/>
          </a:p>
          <a:p>
            <a:pPr lvl="1" marL="0" indent="584200" defTabSz="759459">
              <a:spcBef>
                <a:spcPts val="2700"/>
              </a:spcBef>
              <a:buSzTx/>
              <a:buNone/>
              <a:defRPr sz="4416"/>
            </a:pPr>
            <a:r>
              <a:rPr b="1"/>
              <a:t>Integrasjon</a:t>
            </a:r>
            <a:r>
              <a:t>: definisjon av det bestemte integralet, numerisk integrasjon, analysens fundamentalteorem, integrasjonsteknikk (substitusjon, delvis integrasjon og enkel delbrøkoppspalting), anvendelse av integrasjon (arealer, volumer, osv) </a:t>
            </a:r>
          </a:p>
          <a:p>
            <a:pPr marL="0" indent="0" defTabSz="759459">
              <a:spcBef>
                <a:spcPts val="5400"/>
              </a:spcBef>
              <a:buSzTx/>
              <a:buNone/>
              <a:defRPr b="1" sz="4416"/>
            </a:pPr>
            <a:r>
              <a:t>Statistikk og algebra </a:t>
            </a:r>
          </a:p>
          <a:p>
            <a:pPr lvl="1" marL="0" indent="584200" defTabSz="759459">
              <a:spcBef>
                <a:spcPts val="2700"/>
              </a:spcBef>
              <a:buSzTx/>
              <a:buNone/>
              <a:defRPr b="1" sz="4416"/>
            </a:pPr>
            <a:r>
              <a:t>Statistikk: </a:t>
            </a:r>
            <a:r>
              <a:rPr b="0"/>
              <a:t>store talls lov, fordelinger og fordelingsfunksjoner, sentralgrensesetningen, estimering, hypotesetesting</a:t>
            </a:r>
            <a:r>
              <a:t> </a:t>
            </a:r>
          </a:p>
          <a:p>
            <a:pPr lvl="1" marL="0" indent="584200" defTabSz="759459">
              <a:spcBef>
                <a:spcPts val="2700"/>
              </a:spcBef>
              <a:buSzTx/>
              <a:buNone/>
              <a:defRPr b="1" sz="4416"/>
            </a:pPr>
            <a:r>
              <a:t>Algebra: </a:t>
            </a:r>
            <a:r>
              <a:rPr b="0"/>
              <a:t>lineære ligningssystemer, vektorer og matriser, addisjon og multiplikasjon av matriser, gausseliminasjon, matriseiterasjon, egenverdier og egenvektorer, dekobling av ligningssystemer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6E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ppsummering av S-løp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Oppsummering av S-løpet</a:t>
            </a:r>
          </a:p>
        </p:txBody>
      </p:sp>
      <p:sp>
        <p:nvSpPr>
          <p:cNvPr id="243" name="En betydelig skjerping av dagens opplegg!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En betydelig skjerping av dagens opplegg!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«Digital» matematik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«Digital» matematikk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Tianhe 2 Corridor.jpg" descr="Tianhe 2 Corrido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247" y="123326"/>
            <a:ext cx="23945506" cy="1346934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34 000 000 000 000 000 operasjoner pr. sekund"/>
          <p:cNvSpPr txBox="1"/>
          <p:nvPr/>
        </p:nvSpPr>
        <p:spPr>
          <a:xfrm>
            <a:off x="4460037" y="2782925"/>
            <a:ext cx="15463926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34 000 000 000 000 000 operasjoner pr. sekund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allery1_2256_2x-small.jpg" descr="gallery1_2256_2x-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63663" y="-1405726"/>
            <a:ext cx="24384001" cy="13061157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Mer enn 1 000 000 000 000  operasjoner pr. sekund…"/>
          <p:cNvSpPr txBox="1"/>
          <p:nvPr/>
        </p:nvSpPr>
        <p:spPr>
          <a:xfrm>
            <a:off x="13666613" y="1912678"/>
            <a:ext cx="9730541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000"/>
              </a:spcBef>
              <a:defRPr b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Mer enn 1 000 000 000 000</a:t>
            </a:r>
            <a:r>
              <a:rPr baseline="31999"/>
              <a:t> </a:t>
            </a:r>
            <a:r>
              <a:t> operasjoner pr. sekund</a:t>
            </a:r>
          </a:p>
          <a:p>
            <a:pPr algn="l">
              <a:defRPr b="0" sz="48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Ville vært blant verdens raskeste datamaskiner rundt år 2000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Datamaskinen endrer spillereglene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Datamaskinen endrer spillereglene!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Datamaskinen endrer spillereglene!"/>
          <p:cNvSpPr txBox="1"/>
          <p:nvPr>
            <p:ph type="title"/>
          </p:nvPr>
        </p:nvSpPr>
        <p:spPr>
          <a:xfrm>
            <a:off x="1689100" y="952500"/>
            <a:ext cx="21005800" cy="2904577"/>
          </a:xfrm>
          <a:prstGeom prst="rect">
            <a:avLst/>
          </a:prstGeom>
        </p:spPr>
        <p:txBody>
          <a:bodyPr/>
          <a:lstStyle>
            <a:lvl1pPr defTabSz="759459">
              <a:defRPr sz="10304"/>
            </a:lvl1pPr>
          </a:lstStyle>
          <a:p>
            <a:pPr/>
            <a:r>
              <a:t>Datamaskinen endrer spillereglene!</a:t>
            </a:r>
          </a:p>
        </p:txBody>
      </p:sp>
      <p:sp>
        <p:nvSpPr>
          <p:cNvPr id="256" name="Vi har et ekstremt kraftig verktøy for å gjøre matematiske beregninger…"/>
          <p:cNvSpPr txBox="1"/>
          <p:nvPr>
            <p:ph type="body" idx="1"/>
          </p:nvPr>
        </p:nvSpPr>
        <p:spPr>
          <a:xfrm>
            <a:off x="1689100" y="3839891"/>
            <a:ext cx="21005800" cy="860610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Vi har et ekstremt kraftig verktøy for å gjøre matematiske beregninger</a:t>
            </a:r>
          </a:p>
          <a:p>
            <a:pPr marL="0" indent="0">
              <a:buSzTx/>
              <a:buNone/>
            </a:pPr>
            <a:r>
              <a:t>Dette har dramatisk endret forskning og samfunnet forøvrig</a:t>
            </a:r>
          </a:p>
          <a:p>
            <a:pPr marL="0" indent="0">
              <a:buSzTx/>
              <a:buNone/>
            </a:pPr>
            <a:r>
              <a:t>Har dette endret kjernepensum i matematikk og naturfag?</a:t>
            </a:r>
          </a:p>
          <a:p>
            <a:pPr marL="0" indent="0">
              <a:buSzTx/>
              <a:buNone/>
            </a:pPr>
            <a:r>
              <a:t>Eller bruker vi bare datamaskinen til å undervise det klassiske?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Ny matematik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Ny matematikk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remisser lagt av and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Premisser lagt av andre</a:t>
            </a:r>
          </a:p>
        </p:txBody>
      </p:sp>
      <p:sp>
        <p:nvSpPr>
          <p:cNvPr id="186" name="Grunntankene fra Ludvigsenutvalget — dybdelær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Grunntankene fra Ludvigsenutvalget — dybdelæring</a:t>
            </a:r>
          </a:p>
          <a:p>
            <a:pPr marL="0" indent="0">
              <a:buSzTx/>
              <a:buNone/>
            </a:pPr>
            <a:r>
              <a:t>Ny struktur for matematikkfaget i videregående skole</a:t>
            </a:r>
          </a:p>
          <a:p>
            <a:pPr lvl="1"/>
            <a:r>
              <a:t>Ingen P-matematikk</a:t>
            </a:r>
          </a:p>
          <a:p>
            <a:pPr lvl="1"/>
            <a:r>
              <a:t>S og R på samme «matematiske nivå»</a:t>
            </a:r>
          </a:p>
          <a:p>
            <a:pPr marL="0" indent="0">
              <a:buSzTx/>
              <a:buNone/>
            </a:pPr>
            <a:r>
              <a:t>Programmering skal inn i skolen og ivaretas av matematikkfaget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Løse ligning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Løse ligninger</a:t>
            </a:r>
          </a:p>
        </p:txBody>
      </p:sp>
      <p:sp>
        <p:nvSpPr>
          <p:cNvPr id="261" name="Hva vil det si å løse en ligning f (x) = 0?…"/>
          <p:cNvSpPr txBox="1"/>
          <p:nvPr>
            <p:ph type="body" sz="quarter" idx="1"/>
          </p:nvPr>
        </p:nvSpPr>
        <p:spPr>
          <a:xfrm>
            <a:off x="1689099" y="3661171"/>
            <a:ext cx="21005801" cy="3036095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</a:pPr>
            <a:r>
              <a:t>Hva vil det si å løse en ligning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f </a:t>
            </a:r>
            <a:r>
              <a:t>(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t>) = 0?</a:t>
            </a:r>
          </a:p>
          <a:p>
            <a:pPr marL="0" indent="0">
              <a:buSzTx/>
              <a:buNone/>
            </a:pPr>
            <a:r>
              <a:t>Finne et eksakt utrykk (tall) for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t>:</a:t>
            </a: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4226" y="6822281"/>
            <a:ext cx="4375548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05937" y="8661796"/>
            <a:ext cx="5572126" cy="1553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1" grpId="1"/>
      <p:bldP build="whole" bldLvl="1" animBg="1" rev="0" advAuto="0" spid="263" grpId="3"/>
      <p:bldP build="whole" bldLvl="1" animBg="1" rev="0" advAuto="0" spid="262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eneralise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/>
          </a:lstStyle>
          <a:p>
            <a:pPr/>
            <a:r>
              <a:t>Generalisere</a:t>
            </a:r>
          </a:p>
        </p:txBody>
      </p:sp>
      <p:pic>
        <p:nvPicPr>
          <p:cNvPr id="2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57867" y="4206081"/>
            <a:ext cx="4814897" cy="690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8673" y="5639666"/>
            <a:ext cx="19360447" cy="4484067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ved hjelp av Mathematica"/>
          <p:cNvSpPr txBox="1"/>
          <p:nvPr/>
        </p:nvSpPr>
        <p:spPr>
          <a:xfrm>
            <a:off x="3413000" y="10866656"/>
            <a:ext cx="771154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60859">
              <a:defRPr b="0" sz="5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ved hjelp av Mathematica</a:t>
            </a:r>
          </a:p>
        </p:txBody>
      </p:sp>
      <p:sp>
        <p:nvSpPr>
          <p:cNvPr id="269" name="svært vanskelig for elevene"/>
          <p:cNvSpPr txBox="1"/>
          <p:nvPr/>
        </p:nvSpPr>
        <p:spPr>
          <a:xfrm>
            <a:off x="3413001" y="11849503"/>
            <a:ext cx="820023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60859">
              <a:defRPr b="0" sz="5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svært vanskelig for elevene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  <p:bldP build="whole" bldLvl="1" animBg="1" rev="0" advAuto="0" spid="268" grpId="3"/>
      <p:bldP build="whole" bldLvl="1" animBg="1" rev="0" advAuto="0" spid="269" grpId="4"/>
      <p:bldP build="whole" bldLvl="1" animBg="1" rev="0" advAuto="0" spid="267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Løse ligning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/>
          </a:lstStyle>
          <a:p>
            <a:pPr/>
            <a:r>
              <a:t>Løse ligninger</a:t>
            </a:r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57867" y="4206081"/>
            <a:ext cx="4814897" cy="690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8673" y="5639666"/>
            <a:ext cx="19360447" cy="4484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91570" y="10991767"/>
            <a:ext cx="4111420" cy="53717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om regel mye nyttigere"/>
          <p:cNvSpPr txBox="1"/>
          <p:nvPr/>
        </p:nvSpPr>
        <p:spPr>
          <a:xfrm>
            <a:off x="3719200" y="12012162"/>
            <a:ext cx="720963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160859">
              <a:defRPr b="0" sz="5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som regel mye nyttigere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øse ligning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Løse ligninger</a:t>
            </a:r>
          </a:p>
        </p:txBody>
      </p:sp>
      <p:sp>
        <p:nvSpPr>
          <p:cNvPr id="278" name="Når kan vi finne en formel for nullpunktet?…"/>
          <p:cNvSpPr txBox="1"/>
          <p:nvPr>
            <p:ph type="body" idx="1"/>
          </p:nvPr>
        </p:nvSpPr>
        <p:spPr>
          <a:xfrm>
            <a:off x="1689099" y="3661171"/>
            <a:ext cx="21005801" cy="884039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Når kan vi finne en formel for nullpunktet?</a:t>
            </a:r>
          </a:p>
          <a:p>
            <a:pPr lvl="1"/>
            <a:r>
              <a:t>Førstegradsligning, andregradsligning, noen eksponensielle og trigonometriske ligninger, tredje og fjerdegradsligninger</a:t>
            </a:r>
          </a:p>
          <a:p>
            <a:pPr lvl="1"/>
            <a:r>
              <a:t>Med andre ord noen veldig spesielle ligninger</a:t>
            </a:r>
          </a:p>
          <a:p>
            <a:pPr lvl="1"/>
            <a:r>
              <a:t>Ved hjelp av triks som ikke lar seg generalisere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Hvordan finne nullpunkt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80415">
              <a:defRPr sz="7168"/>
            </a:pPr>
            <a:r>
              <a:t>Hvordan finne nullpunkt</a:t>
            </a:r>
            <a:endParaRPr i="1">
              <a:latin typeface="Helvetica"/>
              <a:ea typeface="Helvetica"/>
              <a:cs typeface="Helvetica"/>
              <a:sym typeface="Helvetica"/>
            </a:endParaRPr>
          </a:p>
          <a:p>
            <a:pPr defTabSz="280415">
              <a:defRPr sz="7168"/>
            </a:pPr>
            <a:r>
              <a:t>for en generell funksjon </a:t>
            </a:r>
            <a:r>
              <a:rPr i="1" spc="1505"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spc="1505"/>
              <a:t>?</a:t>
            </a:r>
          </a:p>
        </p:txBody>
      </p:sp>
      <p:sp>
        <p:nvSpPr>
          <p:cNvPr id="281" name="Skjæringssetningen. For en kontinuerlig funksjon f definert på [a,b], med motsatt fortegn i a og b, fins det et tall c∊(a,b) slik at f(c) = 0."/>
          <p:cNvSpPr txBox="1"/>
          <p:nvPr/>
        </p:nvSpPr>
        <p:spPr>
          <a:xfrm>
            <a:off x="3095800" y="3749485"/>
            <a:ext cx="18192399" cy="151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38150">
              <a:defRPr b="0" i="1" sz="46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Skjæringssetningen</a:t>
            </a:r>
            <a:r>
              <a:t>. For en kontinuerlig funksjon f definert på [a,b], med motsatt fortegn i a og b, fins det et tall c∊(a,b) slik at f(c) = 0.</a:t>
            </a:r>
          </a:p>
        </p:txBody>
      </p:sp>
      <p:grpSp>
        <p:nvGrpSpPr>
          <p:cNvPr id="284" name="Group"/>
          <p:cNvGrpSpPr/>
          <p:nvPr/>
        </p:nvGrpSpPr>
        <p:grpSpPr>
          <a:xfrm>
            <a:off x="6982418" y="5299928"/>
            <a:ext cx="10419164" cy="6436005"/>
            <a:chOff x="0" y="0"/>
            <a:chExt cx="10419162" cy="6436003"/>
          </a:xfrm>
        </p:grpSpPr>
        <p:pic>
          <p:nvPicPr>
            <p:cNvPr id="282" name="intermediate.pdf" descr="intermediat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0419163" cy="6436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3" name="f"/>
            <p:cNvSpPr txBox="1"/>
            <p:nvPr/>
          </p:nvSpPr>
          <p:spPr>
            <a:xfrm>
              <a:off x="2744578" y="38099"/>
              <a:ext cx="273178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i="1" sz="4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f</a:t>
              </a:r>
            </a:p>
          </p:txBody>
        </p:sp>
      </p:grpSp>
      <p:sp>
        <p:nvSpPr>
          <p:cNvPr id="285" name="Må kunne regne ut funksjonsverdier"/>
          <p:cNvSpPr txBox="1"/>
          <p:nvPr/>
        </p:nvSpPr>
        <p:spPr>
          <a:xfrm>
            <a:off x="3095800" y="12131178"/>
            <a:ext cx="1819239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38150">
              <a:defRPr b="0" i="1"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Må kunne regne ut funksjonsverdier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2"/>
      <p:bldP build="whole" bldLvl="1" animBg="1" rev="0" advAuto="0" spid="285" grpId="3"/>
      <p:bldP build="whole" bldLvl="1" animBg="1" rev="0" advAuto="0" spid="28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"/>
          <p:cNvGrpSpPr/>
          <p:nvPr/>
        </p:nvGrpSpPr>
        <p:grpSpPr>
          <a:xfrm>
            <a:off x="4521200" y="2120900"/>
            <a:ext cx="15341600" cy="9476634"/>
            <a:chOff x="0" y="0"/>
            <a:chExt cx="15341600" cy="9476633"/>
          </a:xfrm>
        </p:grpSpPr>
        <p:pic>
          <p:nvPicPr>
            <p:cNvPr id="287" name="intermediate.pdf" descr="intermedia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341600" cy="9476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Line"/>
            <p:cNvSpPr/>
            <p:nvPr/>
          </p:nvSpPr>
          <p:spPr>
            <a:xfrm flipV="1">
              <a:off x="7670799" y="5184250"/>
              <a:ext cx="1" cy="4027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bisect_ex1.pdf" descr="bisect_ex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0968" y="2119540"/>
            <a:ext cx="15342064" cy="9476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bisect_ex2.pdf" descr="bisect_ex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2119683"/>
            <a:ext cx="15341600" cy="9476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bisect_ex3.pdf" descr="bisect_ex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2119683"/>
            <a:ext cx="15341600" cy="9476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bisect_ex4.pdf" descr="bisect_ex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2119683"/>
            <a:ext cx="15341600" cy="9476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Hva er kjernelemente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Hva er kjernelementer?</a:t>
            </a:r>
          </a:p>
        </p:txBody>
      </p:sp>
      <p:sp>
        <p:nvSpPr>
          <p:cNvPr id="189" name="Stortingsmelding 28…"/>
          <p:cNvSpPr txBox="1"/>
          <p:nvPr>
            <p:ph type="body" idx="1"/>
          </p:nvPr>
        </p:nvSpPr>
        <p:spPr>
          <a:xfrm>
            <a:off x="1689100" y="3149600"/>
            <a:ext cx="15011636" cy="9296400"/>
          </a:xfrm>
          <a:prstGeom prst="rect">
            <a:avLst/>
          </a:prstGeom>
        </p:spPr>
        <p:txBody>
          <a:bodyPr anchor="t"/>
          <a:lstStyle/>
          <a:p>
            <a:pPr marL="609600" indent="-609600" defTabSz="792479">
              <a:spcBef>
                <a:spcPts val="5600"/>
              </a:spcBef>
              <a:defRPr sz="4608"/>
            </a:pPr>
          </a:p>
          <a:p>
            <a:pPr marL="0" indent="0" defTabSz="792479">
              <a:spcBef>
                <a:spcPts val="5600"/>
              </a:spcBef>
              <a:buSzTx/>
              <a:buNone/>
              <a:defRPr b="1" sz="4608">
                <a:solidFill>
                  <a:schemeClr val="accent5">
                    <a:lumOff val="-29866"/>
                  </a:schemeClr>
                </a:solidFill>
              </a:defRPr>
            </a:pPr>
            <a:r>
              <a:t>Stortingsmelding 28 </a:t>
            </a:r>
          </a:p>
          <a:p>
            <a:pPr marL="0" indent="0" defTabSz="792479">
              <a:spcBef>
                <a:spcPts val="5600"/>
              </a:spcBef>
              <a:buSzTx/>
              <a:buNone/>
              <a:defRPr i="1" sz="4608"/>
            </a:pPr>
            <a:r>
              <a:t>Fagets kjerneelementer er det elevene må lære for å kunne mestre og anvende faget, det mest betydningsfulle faglige innholdet elevene skal arbeide med i opplæringen. Kjerneelementene skal prege innholdet og progresjonen i læreplanene og bidra til at elevene over tid utvikler forståelse av innhold og sammenhenger i faget. Fagets kjerneelementer består av sentrale begreper, metoder, tenkemåter, kunnskapsområder og uttrykksformer i faget. 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35093" y="3181350"/>
            <a:ext cx="6438901" cy="913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sect_ex5.pdf" descr="bisect_ex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2119683"/>
            <a:ext cx="15341600" cy="9476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Halveringsmetoden — algorit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/>
          </a:lstStyle>
          <a:p>
            <a:pPr/>
            <a:r>
              <a:t>Halveringsmetoden — algoritme</a:t>
            </a:r>
          </a:p>
        </p:txBody>
      </p:sp>
      <p:sp>
        <p:nvSpPr>
          <p:cNvPr id="302" name="i = 0; m = (a + b)/2;…"/>
          <p:cNvSpPr txBox="1"/>
          <p:nvPr/>
        </p:nvSpPr>
        <p:spPr>
          <a:xfrm>
            <a:off x="5000540" y="2971879"/>
            <a:ext cx="8550060" cy="924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 = 0;</a:t>
            </a:r>
            <a:br/>
            <a:r>
              <a:t>m = (a + b)/2;</a:t>
            </a:r>
          </a:p>
          <a:p>
            <a:pPr algn="l"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br/>
            <a:r>
              <a:rPr b="1">
                <a:latin typeface="Helvetica"/>
                <a:ea typeface="Helvetica"/>
                <a:cs typeface="Helvetica"/>
                <a:sym typeface="Helvetica"/>
              </a:rPr>
              <a:t>while </a:t>
            </a:r>
            <a:r>
              <a:t>i ≤ N 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	if </a:t>
            </a:r>
            <a:r>
              <a:t>f (m) == 0</a:t>
            </a:r>
            <a:br/>
            <a:r>
              <a:t>		a = b = m;</a:t>
            </a:r>
          </a:p>
          <a:p>
            <a:pPr algn="l"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	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if </a:t>
            </a:r>
            <a:r>
              <a:t>f(a)f(m) &lt; 0 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then</a:t>
            </a:r>
            <a:r>
              <a:t> b = m;</a:t>
            </a:r>
          </a:p>
          <a:p>
            <a:pPr algn="l"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	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else</a:t>
            </a:r>
          </a:p>
          <a:p>
            <a:pPr algn="l"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		a = m; </a:t>
            </a:r>
          </a:p>
          <a:p>
            <a:pPr algn="l"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 algn="l"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	i = i + 1;</a:t>
            </a:r>
          </a:p>
          <a:p>
            <a:pPr algn="l"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	m = (a + b)/2;</a:t>
            </a:r>
          </a:p>
        </p:txBody>
      </p:sp>
      <p:sp>
        <p:nvSpPr>
          <p:cNvPr id="303" name="Mesteparten av dette var matematikk.…"/>
          <p:cNvSpPr/>
          <p:nvPr/>
        </p:nvSpPr>
        <p:spPr>
          <a:xfrm>
            <a:off x="14470316" y="5449045"/>
            <a:ext cx="8106316" cy="4291308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spcBef>
                <a:spcPts val="2000"/>
              </a:spcBef>
              <a:defRPr b="0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Mesteparten av dette var matematikk. </a:t>
            </a:r>
          </a:p>
          <a:p>
            <a:pPr algn="l">
              <a:spcBef>
                <a:spcPts val="2000"/>
              </a:spcBef>
              <a:defRPr b="0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Men programmering er en nødvendig ferdighet for ta det helt i mål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rogrammering kan gi relev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Programmering kan gi relevans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Derivasj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Derivasjon</a:t>
            </a:r>
          </a:p>
        </p:txBody>
      </p:sp>
      <p:sp>
        <p:nvSpPr>
          <p:cNvPr id="308" name="Definisjon av den deriverte:"/>
          <p:cNvSpPr txBox="1"/>
          <p:nvPr/>
        </p:nvSpPr>
        <p:spPr>
          <a:xfrm>
            <a:off x="874289" y="4193813"/>
            <a:ext cx="788924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Definisjon av den deriverte:</a:t>
            </a:r>
          </a:p>
        </p:txBody>
      </p:sp>
      <p:sp>
        <p:nvSpPr>
          <p:cNvPr id="309" name="Kan tilnærmes numerisk ved å velge en h &gt; 0"/>
          <p:cNvSpPr txBox="1"/>
          <p:nvPr/>
        </p:nvSpPr>
        <p:spPr>
          <a:xfrm>
            <a:off x="874288" y="7319168"/>
            <a:ext cx="130022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Kan tilnærmes numerisk ved å velge en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h</a:t>
            </a:r>
            <a:r>
              <a:t> &gt; 0</a:t>
            </a:r>
          </a:p>
        </p:txBody>
      </p:sp>
      <p:sp>
        <p:nvSpPr>
          <p:cNvPr id="310" name="På denne måten kan måledata deriveres"/>
          <p:cNvSpPr txBox="1"/>
          <p:nvPr/>
        </p:nvSpPr>
        <p:spPr>
          <a:xfrm>
            <a:off x="874289" y="10980340"/>
            <a:ext cx="116078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På denne måten kan måledata deriveres</a:t>
            </a:r>
          </a:p>
        </p:txBody>
      </p:sp>
      <p:pic>
        <p:nvPicPr>
          <p:cNvPr id="3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9885" y="5644649"/>
            <a:ext cx="5924230" cy="1069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1138" y="9090421"/>
            <a:ext cx="5061724" cy="1071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3"/>
      <p:bldP build="whole" bldLvl="1" animBg="1" rev="0" advAuto="0" spid="310" grpId="5"/>
      <p:bldP build="whole" bldLvl="1" animBg="1" rev="0" advAuto="0" spid="308" grpId="1"/>
      <p:bldP build="whole" bldLvl="1" animBg="1" rev="0" advAuto="0" spid="311" grpId="2"/>
      <p:bldP build="whole" bldLvl="1" animBg="1" rev="0" advAuto="0" spid="312" grpId="4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Table"/>
          <p:cNvGraphicFramePr/>
          <p:nvPr/>
        </p:nvGraphicFramePr>
        <p:xfrm>
          <a:off x="3545830" y="4000500"/>
          <a:ext cx="4324202" cy="91618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324200"/>
              </a:tblGrid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0.237976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0.196136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0.125732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0.474854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0.294189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0.469055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0.433350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0.470581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0.875549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5" name="288 000 tall"/>
          <p:cNvSpPr txBox="1"/>
          <p:nvPr/>
        </p:nvSpPr>
        <p:spPr>
          <a:xfrm>
            <a:off x="10382141" y="7569199"/>
            <a:ext cx="3608557" cy="863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buClr>
                <a:srgbClr val="000000"/>
              </a:buClr>
              <a:defRPr b="0"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288 000 tall</a:t>
            </a:r>
          </a:p>
        </p:txBody>
      </p:sp>
      <p:pic>
        <p:nvPicPr>
          <p:cNvPr id="316" name="media1-16.mov" descr="media1-16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9130122" y="11617279"/>
            <a:ext cx="1893094" cy="1893095"/>
          </a:xfrm>
          <a:prstGeom prst="rect">
            <a:avLst/>
          </a:prstGeom>
          <a:ln w="12700"/>
        </p:spPr>
      </p:pic>
      <p:sp>
        <p:nvSpPr>
          <p:cNvPr id="317" name="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?</a:t>
            </a:r>
          </a:p>
        </p:txBody>
      </p:sp>
      <p:pic>
        <p:nvPicPr>
          <p:cNvPr id="318" name="champs-joined.pdf" descr="champs-joined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861952" y="3687560"/>
            <a:ext cx="7732511" cy="4779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mediacall" nodeType="click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30000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22" fill="hold" display="0">
                  <p:stCondLst>
                    <p:cond delay="indefinite"/>
                  </p:stCondLst>
                </p:cTn>
                <p:tgtEl>
                  <p:spTgt spid="316"/>
                </p:tgtEl>
              </p:cMediaNode>
            </p:audio>
          </p:childTnLst>
        </p:cTn>
      </p:par>
    </p:tnLst>
    <p:bldLst>
      <p:bldP build="whole" bldLvl="1" animBg="1" rev="0" advAuto="0" spid="315" grpId="2"/>
      <p:bldP build="whole" bldLvl="1" animBg="1" rev="0" advAuto="0" spid="318" grpId="3"/>
      <p:bldP build="whole" bldLvl="1" animBg="1" rev="0" advAuto="0" spid="31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Table"/>
          <p:cNvGraphicFramePr/>
          <p:nvPr/>
        </p:nvGraphicFramePr>
        <p:xfrm>
          <a:off x="3548062" y="4000500"/>
          <a:ext cx="13001626" cy="91618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321969"/>
                <a:gridCol w="8679656"/>
              </a:tblGrid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0.237976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0.196136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0.196136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0.125732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0.474854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0.294189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0.469055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0.433350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0.470581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0.875549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1" name="Derivasjon av ly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Derivasjon av lyd</a:t>
            </a:r>
          </a:p>
        </p:txBody>
      </p:sp>
      <p:pic>
        <p:nvPicPr>
          <p:cNvPr id="322" name="champs-joined.pdf" descr="champs-joine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1952" y="3687560"/>
            <a:ext cx="7732511" cy="4779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Table"/>
          <p:cNvGraphicFramePr/>
          <p:nvPr/>
        </p:nvGraphicFramePr>
        <p:xfrm>
          <a:off x="3548062" y="4000500"/>
          <a:ext cx="13001626" cy="91618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321969"/>
                <a:gridCol w="8679656"/>
              </a:tblGrid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0.237976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0.196136 – 0.237976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0.196136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0.125732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0.474854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0.294189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0.469055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0.433350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0.470581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0.875549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5" name="Derivasjon av ly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Derivasjon av lyd</a:t>
            </a:r>
          </a:p>
        </p:txBody>
      </p:sp>
      <p:pic>
        <p:nvPicPr>
          <p:cNvPr id="326" name="champs-joined.pdf" descr="champs-joine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1952" y="3687560"/>
            <a:ext cx="7732511" cy="4779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Table"/>
          <p:cNvGraphicFramePr/>
          <p:nvPr/>
        </p:nvGraphicFramePr>
        <p:xfrm>
          <a:off x="3548062" y="4000500"/>
          <a:ext cx="8643938" cy="91618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321969"/>
                <a:gridCol w="4321969"/>
              </a:tblGrid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0.237976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0.0418396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0.196136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0.125732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0.474854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0.294189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0.469055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0.433350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0.470581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0.875549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9" name="Derivasjon av ly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Derivasjon av lyd</a:t>
            </a:r>
          </a:p>
        </p:txBody>
      </p:sp>
      <p:pic>
        <p:nvPicPr>
          <p:cNvPr id="330" name="champs-joined.pdf" descr="champs-joine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1952" y="3687560"/>
            <a:ext cx="7732511" cy="4779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" name="Table"/>
          <p:cNvGraphicFramePr/>
          <p:nvPr/>
        </p:nvGraphicFramePr>
        <p:xfrm>
          <a:off x="3548062" y="4000500"/>
          <a:ext cx="8643938" cy="91618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321969"/>
                <a:gridCol w="4321969"/>
              </a:tblGrid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0.237976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0.0418396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0.196136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0.0704041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0.125732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0.0782471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0.474854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0.0180664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0.294189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0.0174866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0.469055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0.00357056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0.433350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0.00372314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0.470581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0.0404968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0.875549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0.0445557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33" name="media1-16.mov" descr="media1-16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8368936" y="6641279"/>
            <a:ext cx="1893094" cy="1893095"/>
          </a:xfrm>
          <a:prstGeom prst="rect">
            <a:avLst/>
          </a:prstGeom>
          <a:ln w="12700"/>
        </p:spPr>
      </p:pic>
      <p:pic>
        <p:nvPicPr>
          <p:cNvPr id="334" name="media2-16.mov" descr="media2-16.mo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8467930" y="9187009"/>
            <a:ext cx="1893094" cy="1893094"/>
          </a:xfrm>
          <a:prstGeom prst="rect">
            <a:avLst/>
          </a:prstGeom>
          <a:ln w="12700"/>
        </p:spPr>
      </p:pic>
      <p:sp>
        <p:nvSpPr>
          <p:cNvPr id="335" name="Derivasjon av ly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Derivasjon av lyd</a:t>
            </a:r>
          </a:p>
        </p:txBody>
      </p:sp>
      <p:pic>
        <p:nvPicPr>
          <p:cNvPr id="336" name="champs-diskant.pdf" descr="champs-diskant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608306" y="8738916"/>
            <a:ext cx="7726167" cy="477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champs-joined.pdf" descr="champs-joined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861952" y="3687560"/>
            <a:ext cx="7732511" cy="4779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30000" fill="hold"/>
                                        <p:tgtEl>
                                          <p:spTgt spid="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mediacall" nodeType="click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30000" fill="hold"/>
                                        <p:tgtEl>
                                          <p:spTgt spid="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16" fill="hold" display="0">
                  <p:stCondLst>
                    <p:cond delay="indefinite"/>
                  </p:stCondLst>
                </p:cTn>
                <p:tgtEl>
                  <p:spTgt spid="333"/>
                </p:tgtEl>
              </p:cMediaNode>
            </p:audio>
            <p:audio isNarration="0">
              <p:cMediaNode mute="0" showWhenStopped="0" numSld="1" vol="80000">
                <p:cTn id="17" fill="hold" display="0">
                  <p:stCondLst>
                    <p:cond delay="indefinite"/>
                  </p:stCondLst>
                </p:cTn>
                <p:tgtEl>
                  <p:spTgt spid="334"/>
                </p:tgtEl>
              </p:cMediaNode>
            </p:audio>
          </p:childTnLst>
        </p:cTn>
      </p:par>
    </p:tnLst>
    <p:bldLst>
      <p:bldP build="whole" bldLvl="1" animBg="1" rev="0" advAuto="0" spid="336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Table"/>
          <p:cNvGraphicFramePr/>
          <p:nvPr/>
        </p:nvGraphicFramePr>
        <p:xfrm>
          <a:off x="3548062" y="4000500"/>
          <a:ext cx="8643938" cy="91618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321969"/>
                <a:gridCol w="4321969"/>
              </a:tblGrid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0.237976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0.0418396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0.196136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0.0704041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0.125732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0.0782471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0.474854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0.0180664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0.294189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0.0174866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0.469055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– 0.00357056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0.433350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0.00372314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0.470581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0.0404968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1017984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0.875549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4800">
                          <a:uFill>
                            <a:solidFill>
                              <a:srgbClr val="000000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0.0445557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40" name="Derivasjon av ly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Derivasjon av lyd</a:t>
            </a:r>
          </a:p>
        </p:txBody>
      </p:sp>
      <p:pic>
        <p:nvPicPr>
          <p:cNvPr id="3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45329" y="5462805"/>
            <a:ext cx="10114263" cy="5172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2547" y="-1389484"/>
            <a:ext cx="25009094" cy="15630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6E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«ProFag»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«ProFag»</a:t>
            </a:r>
          </a:p>
        </p:txBody>
      </p:sp>
      <p:sp>
        <p:nvSpPr>
          <p:cNvPr id="344" name="Programmering i Python — basisopplær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89000" indent="-889000">
              <a:buSzPct val="100000"/>
              <a:buAutoNum type="arabicPeriod" startAt="1"/>
            </a:pPr>
            <a:r>
              <a:t>Programmering i Python — basisopplæring</a:t>
            </a:r>
          </a:p>
          <a:p>
            <a:pPr marL="889000" indent="-889000">
              <a:buSzPct val="100000"/>
              <a:buAutoNum type="arabicPeriod" startAt="1"/>
            </a:pPr>
            <a:r>
              <a:t>Algoritmisk tenkning</a:t>
            </a:r>
          </a:p>
          <a:p>
            <a:pPr marL="889000" indent="-889000">
              <a:buSzPct val="100000"/>
              <a:buAutoNum type="arabicPeriod" startAt="1"/>
            </a:pPr>
            <a:r>
              <a:t>Didaktiske utfordringer</a:t>
            </a:r>
          </a:p>
          <a:p>
            <a:pPr marL="889000" indent="-889000">
              <a:buSzPct val="100000"/>
              <a:buAutoNum type="arabicPeriod" startAt="1"/>
            </a:pPr>
            <a:r>
              <a:t>Programmering for fagets skyld</a:t>
            </a:r>
          </a:p>
          <a:p>
            <a:pPr marL="889000" indent="-889000">
              <a:buSzPct val="100000"/>
              <a:buAutoNum type="arabicPeriod" startAt="1"/>
            </a:pPr>
            <a:r>
              <a:t>Programmering endrer fagene</a:t>
            </a:r>
          </a:p>
          <a:p>
            <a:pPr marL="889000" indent="-889000">
              <a:buSzPct val="100000"/>
              <a:buAutoNum type="arabicPeriod" startAt="1"/>
            </a:pPr>
            <a:r>
              <a:rPr u="sng">
                <a:hlinkClick r:id="rId2" invalidUrl="" action="" tgtFrame="" tooltip="" history="1" highlightClick="0" endSnd="0"/>
              </a:rPr>
              <a:t>mn.uio.no/kurt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750">
        <p:dissolve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Det var det!"/>
          <p:cNvSpPr txBox="1"/>
          <p:nvPr>
            <p:ph type="title"/>
          </p:nvPr>
        </p:nvSpPr>
        <p:spPr>
          <a:xfrm>
            <a:off x="1778000" y="4533900"/>
            <a:ext cx="20828000" cy="5994314"/>
          </a:xfrm>
          <a:prstGeom prst="rect">
            <a:avLst/>
          </a:prstGeom>
        </p:spPr>
        <p:txBody>
          <a:bodyPr/>
          <a:lstStyle>
            <a:lvl1pPr>
              <a:defRPr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Det var det!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rbeidet i grupp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Arbeidet i gruppa</a:t>
            </a:r>
          </a:p>
        </p:txBody>
      </p:sp>
      <p:sp>
        <p:nvSpPr>
          <p:cNvPr id="195" name="Mange, lange og gode diskusjon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92479">
              <a:spcBef>
                <a:spcPts val="5600"/>
              </a:spcBef>
              <a:buSzTx/>
              <a:buNone/>
              <a:defRPr sz="4608"/>
            </a:pPr>
            <a:r>
              <a:t>Mange, lange og gode diskusjoner</a:t>
            </a:r>
          </a:p>
          <a:p>
            <a:pPr marL="0" indent="0" defTabSz="792479">
              <a:spcBef>
                <a:spcPts val="5600"/>
              </a:spcBef>
              <a:buSzTx/>
              <a:buNone/>
              <a:defRPr sz="4608"/>
            </a:pPr>
            <a:r>
              <a:t>Enighet om alle hovedkonklusjoner</a:t>
            </a:r>
          </a:p>
          <a:p>
            <a:pPr marL="0" indent="0" defTabSz="792479">
              <a:spcBef>
                <a:spcPts val="5600"/>
              </a:spcBef>
              <a:buSzTx/>
              <a:buNone/>
              <a:defRPr sz="4608"/>
            </a:pPr>
            <a:r>
              <a:t>Arbeidet delt i to mot slutten:</a:t>
            </a:r>
          </a:p>
          <a:p>
            <a:pPr lvl="1" marL="1219200" indent="-609600" defTabSz="792479">
              <a:spcBef>
                <a:spcPts val="5600"/>
              </a:spcBef>
              <a:defRPr sz="4608"/>
            </a:pPr>
            <a:r>
              <a:t>Matematikk fellesfag, 1. – 11. årstrinn</a:t>
            </a:r>
          </a:p>
          <a:p>
            <a:pPr lvl="1" marL="1219200" indent="-609600" defTabSz="792479">
              <a:spcBef>
                <a:spcPts val="5600"/>
              </a:spcBef>
              <a:defRPr sz="4608"/>
            </a:pPr>
            <a:r>
              <a:t>Matematikk programfag, 12. – 13. årstrinn</a:t>
            </a:r>
          </a:p>
          <a:p>
            <a:pPr marL="0" indent="0" defTabSz="792479">
              <a:spcBef>
                <a:spcPts val="5600"/>
              </a:spcBef>
              <a:buSzTx/>
              <a:buNone/>
              <a:defRPr sz="4608"/>
            </a:pPr>
            <a:r>
              <a:t>Rammene endret seg underveis</a:t>
            </a:r>
          </a:p>
          <a:p>
            <a:pPr marL="0" indent="0" defTabSz="792479">
              <a:spcBef>
                <a:spcPts val="5600"/>
              </a:spcBef>
              <a:buSzTx/>
              <a:buNone/>
              <a:defRPr sz="4608"/>
            </a:pPr>
            <a:r>
              <a:t>Alt for lite tid!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6E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Hovedkonklusjon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Hovedkonklusjoner</a:t>
            </a:r>
          </a:p>
        </p:txBody>
      </p:sp>
      <p:sp>
        <p:nvSpPr>
          <p:cNvPr id="198" name="Vi må få til bedre læring av aritmetikk og algebra ved første gjennomga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Vi må få til bedre læring av aritmetikk og algebra ved første gjennomgang</a:t>
            </a:r>
          </a:p>
          <a:p>
            <a:pPr marL="0" indent="0">
              <a:buSzTx/>
              <a:buNone/>
            </a:pPr>
            <a:r>
              <a:t>Vi må vektlegge </a:t>
            </a:r>
            <a:r>
              <a:rPr i="1"/>
              <a:t>hvordan</a:t>
            </a:r>
            <a:r>
              <a:t> det arbeides med matematikk og ikke bare </a:t>
            </a:r>
            <a:r>
              <a:rPr i="1"/>
              <a:t>hva</a:t>
            </a:r>
            <a:r>
              <a:t> det arbeides med</a:t>
            </a:r>
          </a:p>
          <a:p>
            <a:pPr marL="0" indent="0">
              <a:buSzTx/>
              <a:buNone/>
            </a:pPr>
            <a:r>
              <a:t>Det «digitale» må få en naturlig plass, ikke bare være «black box»</a:t>
            </a:r>
          </a:p>
          <a:p>
            <a:pPr marL="0" indent="0">
              <a:buSzTx/>
              <a:buNone/>
            </a:pPr>
            <a:r>
              <a:t>Programmering må gi positiv synergi med matematikk, ikke komme som et tillegg</a:t>
            </a:r>
          </a:p>
          <a:p>
            <a:pPr marL="0" indent="0">
              <a:buSzTx/>
              <a:buNone/>
            </a:pPr>
            <a:r>
              <a:t>Det siste betyr at selve matematikken justeres noe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ullstendige kjerneelemente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Fullstendige kjerneelementer</a:t>
            </a:r>
          </a:p>
          <a:p>
            <a:pPr>
              <a:defRPr sz="7500"/>
            </a:pPr>
            <a:r>
              <a:t>(Udir / KD komprimerte høringsutkastet)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6EB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verordnede kjerneelemen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Overordnede kjerneelementer</a:t>
            </a:r>
          </a:p>
        </p:txBody>
      </p:sp>
      <p:sp>
        <p:nvSpPr>
          <p:cNvPr id="203" name="Problemløsing og utforsking…"/>
          <p:cNvSpPr txBox="1"/>
          <p:nvPr>
            <p:ph type="body" sz="half" idx="1"/>
          </p:nvPr>
        </p:nvSpPr>
        <p:spPr>
          <a:xfrm>
            <a:off x="1689100" y="4300254"/>
            <a:ext cx="10489904" cy="8145746"/>
          </a:xfrm>
          <a:prstGeom prst="rect">
            <a:avLst/>
          </a:prstGeom>
        </p:spPr>
        <p:txBody>
          <a:bodyPr anchor="t"/>
          <a:lstStyle/>
          <a:p>
            <a:pPr marL="889000" indent="-889000">
              <a:buSzPct val="100000"/>
              <a:buAutoNum type="arabicPeriod" startAt="1"/>
            </a:pPr>
            <a:r>
              <a:t>Problemløsing og utforsking</a:t>
            </a:r>
          </a:p>
          <a:p>
            <a:pPr marL="889000" indent="-889000">
              <a:buSzPct val="100000"/>
              <a:buAutoNum type="arabicPeriod" startAt="1"/>
            </a:pPr>
            <a:r>
              <a:t>Modellering og anvendelser</a:t>
            </a:r>
          </a:p>
          <a:p>
            <a:pPr marL="889000" indent="-889000">
              <a:buSzPct val="100000"/>
              <a:buAutoNum type="arabicPeriod" startAt="1"/>
            </a:pPr>
            <a:r>
              <a:t>Resonnering og argumentasjon</a:t>
            </a:r>
          </a:p>
          <a:p>
            <a:pPr marL="889000" indent="-889000">
              <a:buSzPct val="100000"/>
              <a:buAutoNum type="arabicPeriod" startAt="1"/>
            </a:pPr>
            <a:r>
              <a:t>Representasjon og kommunikasjon</a:t>
            </a:r>
          </a:p>
          <a:p>
            <a:pPr marL="889000" indent="-889000">
              <a:buSzPct val="100000"/>
              <a:buAutoNum type="arabicPeriod" startAt="1"/>
            </a:pPr>
            <a:r>
              <a:t>Abstraksjon og generalisering</a:t>
            </a:r>
          </a:p>
        </p:txBody>
      </p:sp>
      <p:sp>
        <p:nvSpPr>
          <p:cNvPr id="204" name="Faglig innhold…"/>
          <p:cNvSpPr txBox="1"/>
          <p:nvPr/>
        </p:nvSpPr>
        <p:spPr>
          <a:xfrm>
            <a:off x="13167695" y="4351054"/>
            <a:ext cx="10489904" cy="8044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889000" indent="-889000" algn="l">
              <a:spcBef>
                <a:spcPts val="5900"/>
              </a:spcBef>
              <a:buSzPct val="100000"/>
              <a:buAutoNum type="arabicPeriod" startAt="6"/>
              <a:defRPr b="0" sz="4800"/>
            </a:pPr>
            <a:r>
              <a:t>Faglig innhold</a:t>
            </a:r>
          </a:p>
          <a:p>
            <a:pPr lvl="1" marL="1270000" indent="-635000" algn="l">
              <a:spcBef>
                <a:spcPts val="5900"/>
              </a:spcBef>
              <a:buSzPct val="125000"/>
              <a:buChar char="•"/>
              <a:defRPr b="0" sz="4800"/>
            </a:pPr>
            <a:r>
              <a:t>Tall</a:t>
            </a:r>
          </a:p>
          <a:p>
            <a:pPr lvl="1" marL="1270000" indent="-635000" algn="l">
              <a:spcBef>
                <a:spcPts val="5900"/>
              </a:spcBef>
              <a:buSzPct val="125000"/>
              <a:buChar char="•"/>
              <a:defRPr b="0" sz="4800"/>
            </a:pPr>
            <a:r>
              <a:t>Geometri</a:t>
            </a:r>
          </a:p>
          <a:p>
            <a:pPr lvl="1" marL="1270000" indent="-635000" algn="l">
              <a:spcBef>
                <a:spcPts val="5900"/>
              </a:spcBef>
              <a:buSzPct val="125000"/>
              <a:buChar char="•"/>
              <a:defRPr b="0" sz="4800"/>
            </a:pPr>
            <a:r>
              <a:t>Algebra</a:t>
            </a:r>
          </a:p>
          <a:p>
            <a:pPr lvl="1" marL="1270000" indent="-635000" algn="l">
              <a:spcBef>
                <a:spcPts val="5900"/>
              </a:spcBef>
              <a:buSzPct val="125000"/>
              <a:buChar char="•"/>
              <a:defRPr b="0" sz="4800"/>
            </a:pPr>
            <a:r>
              <a:t>Funksjoner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  <p:bldP build="whole" bldLvl="1" animBg="1" rev="0" advAuto="0" spid="20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