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2400" b="1" i="0" u="none" strike="noStrike" cap="none" spc="0" normalizeH="0" baseline="0">
        <a:ln>
          <a:noFill/>
        </a:ln>
        <a:solidFill>
          <a:srgbClr val="FFFFFF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6D6"/>
              </a:solidFill>
              <a:prstDash val="solid"/>
              <a:miter lim="400000"/>
            </a:ln>
          </a:left>
          <a:right>
            <a:ln w="254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254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6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6D6"/>
              </a:solidFill>
              <a:prstDash val="solid"/>
              <a:miter lim="400000"/>
            </a:ln>
          </a:top>
          <a:bottom>
            <a:ln w="254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solidFill>
            <a:srgbClr val="032650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solidFill>
                <a:srgbClr val="929292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84E00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AAAAA"/>
              </a:solidFill>
              <a:prstDash val="solid"/>
              <a:miter lim="400000"/>
            </a:ln>
          </a:left>
          <a:right>
            <a:ln w="12700" cap="flat">
              <a:solidFill>
                <a:srgbClr val="AAAAAA"/>
              </a:solidFill>
              <a:prstDash val="solid"/>
              <a:miter lim="400000"/>
            </a:ln>
          </a:right>
          <a:top>
            <a:ln w="12700" cap="flat">
              <a:solidFill>
                <a:srgbClr val="AAAAAA"/>
              </a:solidFill>
              <a:prstDash val="solid"/>
              <a:miter lim="400000"/>
            </a:ln>
          </a:top>
          <a:bottom>
            <a:ln w="12700" cap="flat">
              <a:solidFill>
                <a:srgbClr val="AAAAAA"/>
              </a:solidFill>
              <a:prstDash val="solid"/>
              <a:miter lim="400000"/>
            </a:ln>
          </a:bottom>
          <a:insideH>
            <a:ln w="12700" cap="flat">
              <a:solidFill>
                <a:srgbClr val="AAAAAA"/>
              </a:solidFill>
              <a:prstDash val="solid"/>
              <a:miter lim="400000"/>
            </a:ln>
          </a:insideH>
          <a:insideV>
            <a:ln w="12700" cap="flat">
              <a:solidFill>
                <a:srgbClr val="AAAAAA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5">
              <a:hueOff val="106375"/>
              <a:satOff val="9554"/>
              <a:lumOff val="-13516"/>
            </a:schemeClr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D6D7D6"/>
              </a:solidFill>
              <a:prstDash val="solid"/>
              <a:miter lim="400000"/>
            </a:ln>
          </a:left>
          <a:right>
            <a:ln w="12700" cap="flat">
              <a:solidFill>
                <a:srgbClr val="D6D7D6"/>
              </a:solidFill>
              <a:prstDash val="solid"/>
              <a:miter lim="400000"/>
            </a:ln>
          </a:right>
          <a:top>
            <a:ln w="12700" cap="flat">
              <a:solidFill>
                <a:srgbClr val="D6D7D6"/>
              </a:solidFill>
              <a:prstDash val="solid"/>
              <a:miter lim="400000"/>
            </a:ln>
          </a:top>
          <a:bottom>
            <a:ln w="12700" cap="flat">
              <a:solidFill>
                <a:srgbClr val="D6D7D6"/>
              </a:solidFill>
              <a:prstDash val="solid"/>
              <a:miter lim="400000"/>
            </a:ln>
          </a:bottom>
          <a:insideH>
            <a:ln w="12700" cap="flat">
              <a:solidFill>
                <a:srgbClr val="D6D7D6"/>
              </a:solidFill>
              <a:prstDash val="solid"/>
              <a:miter lim="400000"/>
            </a:ln>
          </a:insideH>
          <a:insideV>
            <a:ln w="12700" cap="flat">
              <a:solidFill>
                <a:srgbClr val="D6D7D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6">
              <a:hueOff val="-119728"/>
              <a:satOff val="5580"/>
              <a:lumOff val="-12961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650E48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09090"/>
              </a:solidFill>
              <a:prstDash val="solid"/>
              <a:miter lim="400000"/>
            </a:ln>
          </a:left>
          <a:right>
            <a:ln w="12700" cap="flat">
              <a:solidFill>
                <a:srgbClr val="909090"/>
              </a:solidFill>
              <a:prstDash val="solid"/>
              <a:miter lim="400000"/>
            </a:ln>
          </a:right>
          <a:top>
            <a:ln w="12700" cap="flat">
              <a:solidFill>
                <a:srgbClr val="909090"/>
              </a:solidFill>
              <a:prstDash val="solid"/>
              <a:miter lim="400000"/>
            </a:ln>
          </a:top>
          <a:bottom>
            <a:ln w="12700" cap="flat">
              <a:solidFill>
                <a:srgbClr val="909090"/>
              </a:solidFill>
              <a:prstDash val="solid"/>
              <a:miter lim="400000"/>
            </a:ln>
          </a:bottom>
          <a:insideH>
            <a:ln w="12700" cap="flat">
              <a:solidFill>
                <a:srgbClr val="909090"/>
              </a:solidFill>
              <a:prstDash val="solid"/>
              <a:miter lim="400000"/>
            </a:ln>
          </a:insideH>
          <a:insideV>
            <a:ln w="12700" cap="flat">
              <a:solidFill>
                <a:srgbClr val="90909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798089"/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96A0AC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929292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747676">
              <a:alpha val="63790"/>
            </a:srgbClr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25400" cap="flat">
              <a:solidFill>
                <a:srgbClr val="929292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25400" cap="flat">
              <a:solidFill>
                <a:srgbClr val="929292"/>
              </a:solidFill>
              <a:prstDash val="solid"/>
              <a:miter lim="400000"/>
            </a:ln>
          </a:left>
          <a:right>
            <a:ln w="254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25400" cap="flat">
              <a:solidFill>
                <a:srgbClr val="929292"/>
              </a:solidFill>
              <a:prstDash val="solid"/>
              <a:miter lim="400000"/>
            </a:ln>
          </a:bottom>
          <a:insideH>
            <a:ln w="25400" cap="flat">
              <a:solidFill>
                <a:srgbClr val="929292"/>
              </a:solidFill>
              <a:prstDash val="solid"/>
              <a:miter lim="400000"/>
            </a:ln>
          </a:insideH>
          <a:insideV>
            <a:ln w="254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/>
    <p:restoredTop sz="94600"/>
  </p:normalViewPr>
  <p:slideViewPr>
    <p:cSldViewPr snapToGrid="0" snapToObjects="1">
      <p:cViewPr varScale="1">
        <p:scale>
          <a:sx n="56" d="100"/>
          <a:sy n="56" d="100"/>
        </p:scale>
        <p:origin x="1464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teltekst"/>
          <p:cNvSpPr txBox="1">
            <a:spLocks noGrp="1"/>
          </p:cNvSpPr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r>
              <a:t>Titteltekst</a:t>
            </a:r>
          </a:p>
        </p:txBody>
      </p:sp>
      <p:sp>
        <p:nvSpPr>
          <p:cNvPr id="12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1270000" y="50292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1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>
            <a:spLocks noGrp="1"/>
          </p:cNvSpPr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2400" i="1"/>
            </a:lvl1pPr>
          </a:lstStyle>
          <a:p>
            <a:r>
              <a:t>–Johnny Appleseed</a:t>
            </a:r>
          </a:p>
        </p:txBody>
      </p:sp>
      <p:sp>
        <p:nvSpPr>
          <p:cNvPr id="94" name="“Type a quote here.”"/>
          <p:cNvSpPr txBox="1">
            <a:spLocks noGrp="1"/>
          </p:cNvSpPr>
          <p:nvPr>
            <p:ph type="body" sz="quarter" idx="14"/>
          </p:nvPr>
        </p:nvSpPr>
        <p:spPr>
          <a:xfrm>
            <a:off x="1270000" y="4308599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ClrTx/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r>
              <a:t>“Type a quote here.” </a:t>
            </a:r>
          </a:p>
        </p:txBody>
      </p:sp>
      <p:sp>
        <p:nvSpPr>
          <p:cNvPr id="95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Bilde"/>
          <p:cNvSpPr>
            <a:spLocks noGrp="1"/>
          </p:cNvSpPr>
          <p:nvPr>
            <p:ph type="pic" idx="13"/>
          </p:nvPr>
        </p:nvSpPr>
        <p:spPr>
          <a:xfrm>
            <a:off x="0" y="0"/>
            <a:ext cx="13004800" cy="9753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Bilde"/>
          <p:cNvSpPr>
            <a:spLocks noGrp="1"/>
          </p:cNvSpPr>
          <p:nvPr>
            <p:ph type="pic" idx="13"/>
          </p:nvPr>
        </p:nvSpPr>
        <p:spPr>
          <a:xfrm>
            <a:off x="1619250" y="673100"/>
            <a:ext cx="9758016" cy="5905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Titteltekst"/>
          <p:cNvSpPr txBox="1">
            <a:spLocks noGrp="1"/>
          </p:cNvSpPr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22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23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teltekst"/>
          <p:cNvSpPr txBox="1">
            <a:spLocks noGrp="1"/>
          </p:cNvSpPr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3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Bilde"/>
          <p:cNvSpPr>
            <a:spLocks noGrp="1"/>
          </p:cNvSpPr>
          <p:nvPr>
            <p:ph type="pic" sz="half" idx="13"/>
          </p:nvPr>
        </p:nvSpPr>
        <p:spPr>
          <a:xfrm>
            <a:off x="6718300" y="638919"/>
            <a:ext cx="5334001" cy="82169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Titteltekst"/>
          <p:cNvSpPr txBox="1">
            <a:spLocks noGrp="1"/>
          </p:cNvSpPr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t>Titteltekst</a:t>
            </a:r>
          </a:p>
        </p:txBody>
      </p:sp>
      <p:sp>
        <p:nvSpPr>
          <p:cNvPr id="40" name="Brødtekst nivå én…"/>
          <p:cNvSpPr txBox="1">
            <a:spLocks noGrp="1"/>
          </p:cNvSpPr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ClrTx/>
              <a:buSzTx/>
              <a:buNone/>
              <a:defRPr sz="3700"/>
            </a:lvl1pPr>
            <a:lvl2pPr marL="0" indent="228600" algn="ctr">
              <a:spcBef>
                <a:spcPts val="0"/>
              </a:spcBef>
              <a:buClrTx/>
              <a:buSzTx/>
              <a:buNone/>
              <a:defRPr sz="3700"/>
            </a:lvl2pPr>
            <a:lvl3pPr marL="0" indent="457200" algn="ctr">
              <a:spcBef>
                <a:spcPts val="0"/>
              </a:spcBef>
              <a:buClrTx/>
              <a:buSzTx/>
              <a:buNone/>
              <a:defRPr sz="3700"/>
            </a:lvl3pPr>
            <a:lvl4pPr marL="0" indent="685800" algn="ctr">
              <a:spcBef>
                <a:spcPts val="0"/>
              </a:spcBef>
              <a:buClrTx/>
              <a:buSzTx/>
              <a:buNone/>
              <a:defRPr sz="3700"/>
            </a:lvl4pPr>
            <a:lvl5pPr marL="0" indent="914400" algn="ctr">
              <a:spcBef>
                <a:spcPts val="0"/>
              </a:spcBef>
              <a:buClrTx/>
              <a:buSzTx/>
              <a:buNone/>
              <a:defRPr sz="37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1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49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57" name="Brødtekst nivå é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58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Bilde"/>
          <p:cNvSpPr>
            <a:spLocks noGrp="1"/>
          </p:cNvSpPr>
          <p:nvPr>
            <p:ph type="pic" sz="half" idx="13"/>
          </p:nvPr>
        </p:nvSpPr>
        <p:spPr>
          <a:xfrm>
            <a:off x="6718300" y="2590800"/>
            <a:ext cx="5334000" cy="6286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Tittelteks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Titteltekst</a:t>
            </a:r>
          </a:p>
        </p:txBody>
      </p:sp>
      <p:sp>
        <p:nvSpPr>
          <p:cNvPr id="67" name="Brødtekst nivå én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buClrTx/>
              <a:defRPr sz="2800"/>
            </a:lvl1pPr>
            <a:lvl2pPr marL="685800" indent="-342900">
              <a:spcBef>
                <a:spcPts val="3200"/>
              </a:spcBef>
              <a:buClrTx/>
              <a:defRPr sz="2800"/>
            </a:lvl2pPr>
            <a:lvl3pPr marL="1028700" indent="-342900">
              <a:spcBef>
                <a:spcPts val="3200"/>
              </a:spcBef>
              <a:buClrTx/>
              <a:defRPr sz="2800"/>
            </a:lvl3pPr>
            <a:lvl4pPr marL="1371600" indent="-342900">
              <a:spcBef>
                <a:spcPts val="3200"/>
              </a:spcBef>
              <a:buClrTx/>
              <a:defRPr sz="2800"/>
            </a:lvl4pPr>
            <a:lvl5pPr marL="1714500" indent="-342900">
              <a:spcBef>
                <a:spcPts val="3200"/>
              </a:spcBef>
              <a:buClrTx/>
              <a:defRPr sz="2800"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68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>
            <a:lvl1pPr>
              <a:buClrTx/>
            </a:lvl1pPr>
            <a:lvl2pPr>
              <a:buClrTx/>
            </a:lvl2pPr>
            <a:lvl3pPr>
              <a:buClrTx/>
            </a:lvl3pPr>
            <a:lvl4pPr>
              <a:buClrTx/>
            </a:lvl4pPr>
            <a:lvl5pPr>
              <a:buClrTx/>
            </a:lvl5pPr>
          </a:lstStyle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76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Bilde"/>
          <p:cNvSpPr>
            <a:spLocks noGrp="1"/>
          </p:cNvSpPr>
          <p:nvPr>
            <p:ph type="pic" sz="quarter" idx="13"/>
          </p:nvPr>
        </p:nvSpPr>
        <p:spPr>
          <a:xfrm>
            <a:off x="6731000" y="49657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Bilde"/>
          <p:cNvSpPr>
            <a:spLocks noGrp="1"/>
          </p:cNvSpPr>
          <p:nvPr>
            <p:ph type="pic" sz="quarter" idx="14"/>
          </p:nvPr>
        </p:nvSpPr>
        <p:spPr>
          <a:xfrm>
            <a:off x="6731000" y="635000"/>
            <a:ext cx="5334000" cy="3898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Bilde"/>
          <p:cNvSpPr>
            <a:spLocks noGrp="1"/>
          </p:cNvSpPr>
          <p:nvPr>
            <p:ph type="pic" sz="half" idx="15"/>
          </p:nvPr>
        </p:nvSpPr>
        <p:spPr>
          <a:xfrm>
            <a:off x="952500" y="635000"/>
            <a:ext cx="5334000" cy="8229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Lysbildenumm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tekst"/>
          <p:cNvSpPr txBox="1">
            <a:spLocks noGrp="1"/>
          </p:cNvSpPr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Titteltekst</a:t>
            </a:r>
          </a:p>
        </p:txBody>
      </p:sp>
      <p:sp>
        <p:nvSpPr>
          <p:cNvPr id="3" name="Brødtekst nivå én…"/>
          <p:cNvSpPr txBox="1">
            <a:spLocks noGrp="1"/>
          </p:cNvSpPr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r>
              <a:t>Brødtekst nivå én</a:t>
            </a:r>
          </a:p>
          <a:p>
            <a:pPr lvl="1"/>
            <a:r>
              <a:t>Brødtekst nivå to</a:t>
            </a:r>
          </a:p>
          <a:p>
            <a:pPr lvl="2"/>
            <a:r>
              <a:t>Brødtekst nivå tre</a:t>
            </a:r>
          </a:p>
          <a:p>
            <a:pPr lvl="3"/>
            <a:r>
              <a:t>Brødtekst nivå fire</a:t>
            </a:r>
          </a:p>
          <a:p>
            <a:pPr lvl="4"/>
            <a:r>
              <a:t>Brødtekst nivå fem</a:t>
            </a:r>
          </a:p>
        </p:txBody>
      </p:sp>
      <p:sp>
        <p:nvSpPr>
          <p:cNvPr id="4" name="Lysbildenummer"/>
          <p:cNvSpPr txBox="1">
            <a:spLocks noGrp="1"/>
          </p:cNvSpPr>
          <p:nvPr>
            <p:ph type="sldNum" sz="quarter" idx="2"/>
          </p:nvPr>
        </p:nvSpPr>
        <p:spPr>
          <a:xfrm>
            <a:off x="6385373" y="9296400"/>
            <a:ext cx="227280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 b="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8000" b="0" i="0" u="none" strike="noStrike" cap="none" spc="0" baseline="0">
          <a:ln>
            <a:noFill/>
          </a:ln>
          <a:solidFill>
            <a:srgbClr val="FFFFFF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>
          <a:srgbClr val="FFFFFF"/>
        </a:buClr>
        <a:buSzPct val="145000"/>
        <a:buFontTx/>
        <a:buChar char="•"/>
        <a:tabLst/>
        <a:defRPr sz="3200" b="0" i="0" u="none" strike="noStrike" cap="none" spc="0" baseline="0">
          <a:ln>
            <a:noFill/>
          </a:ln>
          <a:solidFill>
            <a:srgbClr val="FFFFFF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6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Naturfaget i skolen     2020-2032?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Naturfaget i skolen     2020-2032?</a:t>
            </a:r>
          </a:p>
        </p:txBody>
      </p:sp>
      <p:sp>
        <p:nvSpPr>
          <p:cNvPr id="120" name="Kjerneelementer under arbeid"/>
          <p:cNvSpPr txBox="1">
            <a:spLocks noGrp="1"/>
          </p:cNvSpPr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Kjerneelementer under arbeid</a:t>
            </a:r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Naturvitenskaplige metoder,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434340" indent="-217170" algn="l" defTabSz="427101">
              <a:lnSpc>
                <a:spcPct val="107916"/>
              </a:lnSpc>
              <a:spcBef>
                <a:spcPts val="700"/>
              </a:spcBef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t>Naturvitenskaplige metoder, </a:t>
            </a:r>
          </a:p>
          <a:p>
            <a:pPr marL="434340" indent="-217170" algn="l" defTabSz="427101">
              <a:lnSpc>
                <a:spcPct val="107916"/>
              </a:lnSpc>
              <a:spcBef>
                <a:spcPts val="700"/>
              </a:spcBef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tenkemåter og verdier</a:t>
            </a:r>
          </a:p>
        </p:txBody>
      </p:sp>
      <p:sp>
        <p:nvSpPr>
          <p:cNvPr id="155" name="Observere, kategorisere og eksperimenter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742848" cy="6286500"/>
          </a:xfrm>
          <a:prstGeom prst="rect">
            <a:avLst/>
          </a:prstGeom>
        </p:spPr>
        <p:txBody>
          <a:bodyPr/>
          <a:lstStyle/>
          <a:p>
            <a:pPr marL="644207" indent="-500062" defTabSz="449580">
              <a:lnSpc>
                <a:spcPct val="115000"/>
              </a:lnSpc>
              <a:spcBef>
                <a:spcPts val="0"/>
              </a:spcBef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Observere, kategorisere og eksperimentere</a:t>
            </a:r>
          </a:p>
          <a:p>
            <a:pPr marL="644207" indent="-500062" defTabSz="449580">
              <a:lnSpc>
                <a:spcPct val="115000"/>
              </a:lnSpc>
              <a:spcBef>
                <a:spcPts val="0"/>
              </a:spcBef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Enkel argumentasjon og diskusjon</a:t>
            </a:r>
          </a:p>
          <a:p>
            <a:pPr marL="658098" indent="-513953" defTabSz="449580">
              <a:lnSpc>
                <a:spcPct val="115000"/>
              </a:lnSpc>
              <a:spcBef>
                <a:spcPts val="0"/>
              </a:spcBef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t>Lage enkle modeller</a:t>
            </a:r>
          </a:p>
          <a:p>
            <a:pPr marL="658098" indent="-513953" defTabSz="449580">
              <a:lnSpc>
                <a:spcPct val="115000"/>
              </a:lnSpc>
              <a:spcBef>
                <a:spcPts val="0"/>
              </a:spcBef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t>Tradisjonell kunnskap og kunnskapsformidling*</a:t>
            </a:r>
          </a:p>
        </p:txBody>
      </p:sp>
      <p:sp>
        <p:nvSpPr>
          <p:cNvPr id="156" name="Rektangel"/>
          <p:cNvSpPr txBox="1"/>
          <p:nvPr/>
        </p:nvSpPr>
        <p:spPr>
          <a:xfrm>
            <a:off x="6718300" y="2590800"/>
            <a:ext cx="5334000" cy="62865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pPr marL="342900" indent="-342900" algn="l">
              <a:spcBef>
                <a:spcPts val="3200"/>
              </a:spcBef>
              <a:buSzPct val="145000"/>
              <a:buChar char="•"/>
              <a:defRPr sz="2800" b="0"/>
            </a:pPr>
            <a:endParaRPr/>
          </a:p>
        </p:txBody>
      </p:sp>
      <p:sp>
        <p:nvSpPr>
          <p:cNvPr id="157" name="1.-4.-trinn"/>
          <p:cNvSpPr txBox="1"/>
          <p:nvPr/>
        </p:nvSpPr>
        <p:spPr>
          <a:xfrm>
            <a:off x="2273073" y="2152915"/>
            <a:ext cx="1536803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1.-4.-trinn</a:t>
            </a:r>
          </a:p>
        </p:txBody>
      </p:sp>
    </p:spTree>
  </p:cSld>
  <p:clrMapOvr>
    <a:masterClrMapping/>
  </p:clrMapOvr>
  <p:transition spd="med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Naturvitenskaplige metoder,…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marL="434340" indent="-217170" algn="l" defTabSz="427101">
              <a:lnSpc>
                <a:spcPct val="107916"/>
              </a:lnSpc>
              <a:spcBef>
                <a:spcPts val="700"/>
              </a:spcBef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t>Naturvitenskaplige metoder, </a:t>
            </a:r>
          </a:p>
          <a:p>
            <a:pPr marL="434340" indent="-217170" algn="l" defTabSz="427101">
              <a:lnSpc>
                <a:spcPct val="107916"/>
              </a:lnSpc>
              <a:spcBef>
                <a:spcPts val="700"/>
              </a:spcBef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t>tenkemåter og verdier</a:t>
            </a:r>
          </a:p>
        </p:txBody>
      </p:sp>
      <p:sp>
        <p:nvSpPr>
          <p:cNvPr id="160" name="Utføre eget forskningsprosjekt…"/>
          <p:cNvSpPr txBox="1"/>
          <p:nvPr/>
        </p:nvSpPr>
        <p:spPr>
          <a:xfrm>
            <a:off x="6718300" y="2590800"/>
            <a:ext cx="53340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/>
          <a:p>
            <a:pPr marL="543467" indent="-495061" algn="l" defTabSz="445084">
              <a:lnSpc>
                <a:spcPct val="115000"/>
              </a:lnSpc>
              <a:spcBef>
                <a:spcPts val="900"/>
              </a:spcBef>
              <a:buSzPct val="145000"/>
              <a:buChar char="•"/>
              <a:defRPr sz="3564" b="0">
                <a:latin typeface="Helvetica"/>
                <a:ea typeface="Helvetica"/>
                <a:cs typeface="Helvetica"/>
                <a:sym typeface="Helvetica"/>
              </a:defRPr>
            </a:pPr>
            <a:r>
              <a:t>Utføre eget forskningsprosjekt </a:t>
            </a:r>
          </a:p>
          <a:p>
            <a:pPr marL="543467" indent="-495061" algn="l" defTabSz="445084">
              <a:lnSpc>
                <a:spcPct val="115000"/>
              </a:lnSpc>
              <a:spcBef>
                <a:spcPts val="900"/>
              </a:spcBef>
              <a:buSzPct val="145000"/>
              <a:buChar char="•"/>
              <a:defRPr sz="3564" b="0">
                <a:latin typeface="Helvetica"/>
                <a:ea typeface="Helvetica"/>
                <a:cs typeface="Helvetica"/>
                <a:sym typeface="Helvetica"/>
              </a:defRPr>
            </a:pPr>
            <a:r>
              <a:t>Vurdere validitet, kausalitet og korrelasjon</a:t>
            </a:r>
          </a:p>
          <a:p>
            <a:pPr marL="543467" indent="-495061" algn="l" defTabSz="445084">
              <a:lnSpc>
                <a:spcPct val="115000"/>
              </a:lnSpc>
              <a:spcBef>
                <a:spcPts val="900"/>
              </a:spcBef>
              <a:buSzPct val="145000"/>
              <a:buChar char="•"/>
              <a:defRPr sz="3564" b="0">
                <a:latin typeface="Helvetica"/>
                <a:ea typeface="Helvetica"/>
                <a:cs typeface="Helvetica"/>
                <a:sym typeface="Helvetica"/>
              </a:defRPr>
            </a:pPr>
            <a:r>
              <a:t>Utøve fagfellevurdering</a:t>
            </a:r>
          </a:p>
          <a:p>
            <a:pPr marL="495061" indent="-495061" algn="l" defTabSz="445084">
              <a:lnSpc>
                <a:spcPct val="107916"/>
              </a:lnSpc>
              <a:spcBef>
                <a:spcPts val="700"/>
              </a:spcBef>
              <a:buSzPct val="145000"/>
              <a:buChar char="•"/>
              <a:defRPr sz="3564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FFFFFF"/>
                </a:solidFill>
              </a:rPr>
              <a:t>Utvikle, anvende og kritisk vurdere ulike modeller </a:t>
            </a:r>
          </a:p>
        </p:txBody>
      </p:sp>
      <p:sp>
        <p:nvSpPr>
          <p:cNvPr id="161" name="1.-4.-trinn"/>
          <p:cNvSpPr txBox="1"/>
          <p:nvPr/>
        </p:nvSpPr>
        <p:spPr>
          <a:xfrm>
            <a:off x="2273073" y="2168273"/>
            <a:ext cx="153680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1.-4.-trinn</a:t>
            </a:r>
          </a:p>
        </p:txBody>
      </p:sp>
      <p:sp>
        <p:nvSpPr>
          <p:cNvPr id="162" name="Vg1"/>
          <p:cNvSpPr txBox="1"/>
          <p:nvPr/>
        </p:nvSpPr>
        <p:spPr>
          <a:xfrm>
            <a:off x="8913771" y="2168273"/>
            <a:ext cx="1135360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Vg1</a:t>
            </a:r>
          </a:p>
        </p:txBody>
      </p:sp>
      <p:sp>
        <p:nvSpPr>
          <p:cNvPr id="163" name="Linje"/>
          <p:cNvSpPr/>
          <p:nvPr/>
        </p:nvSpPr>
        <p:spPr>
          <a:xfrm flipV="1">
            <a:off x="5708583" y="3705154"/>
            <a:ext cx="1599909" cy="281817"/>
          </a:xfrm>
          <a:prstGeom prst="line">
            <a:avLst/>
          </a:prstGeom>
          <a:ln w="88900">
            <a:solidFill>
              <a:srgbClr val="008F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64" name="Linje"/>
          <p:cNvSpPr/>
          <p:nvPr/>
        </p:nvSpPr>
        <p:spPr>
          <a:xfrm>
            <a:off x="5286011" y="5381885"/>
            <a:ext cx="2023028" cy="1"/>
          </a:xfrm>
          <a:prstGeom prst="line">
            <a:avLst/>
          </a:prstGeom>
          <a:ln w="88900">
            <a:solidFill>
              <a:srgbClr val="008F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65" name="Observere, kategorisere og eksperimentere…"/>
          <p:cNvSpPr txBox="1">
            <a:spLocks noGrp="1"/>
          </p:cNvSpPr>
          <p:nvPr>
            <p:ph type="body" sz="half" idx="1"/>
          </p:nvPr>
        </p:nvSpPr>
        <p:spPr>
          <a:xfrm>
            <a:off x="952500" y="2590800"/>
            <a:ext cx="5756658" cy="6286500"/>
          </a:xfrm>
          <a:prstGeom prst="rect">
            <a:avLst/>
          </a:prstGeom>
        </p:spPr>
        <p:txBody>
          <a:bodyPr/>
          <a:lstStyle/>
          <a:p>
            <a:pPr marL="644207" indent="-500062" defTabSz="449580">
              <a:lnSpc>
                <a:spcPct val="115000"/>
              </a:lnSpc>
              <a:spcBef>
                <a:spcPts val="0"/>
              </a:spcBef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Observere, kategorisere og eksperimentere</a:t>
            </a:r>
          </a:p>
          <a:p>
            <a:pPr marL="644207" indent="-500062" defTabSz="449580">
              <a:lnSpc>
                <a:spcPct val="115000"/>
              </a:lnSpc>
              <a:spcBef>
                <a:spcPts val="0"/>
              </a:spcBef>
              <a:defRPr sz="3600">
                <a:latin typeface="Helvetica"/>
                <a:ea typeface="Helvetica"/>
                <a:cs typeface="Helvetica"/>
                <a:sym typeface="Helvetica"/>
              </a:defRPr>
            </a:pPr>
            <a:r>
              <a:t>Enkel argumentasjon og diskusjon</a:t>
            </a:r>
          </a:p>
          <a:p>
            <a:pPr marL="658098" indent="-513953" defTabSz="449580">
              <a:lnSpc>
                <a:spcPct val="115000"/>
              </a:lnSpc>
              <a:spcBef>
                <a:spcPts val="0"/>
              </a:spcBef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t>Lage enkle modeller</a:t>
            </a:r>
          </a:p>
          <a:p>
            <a:pPr marL="658098" indent="-513953" defTabSz="449580">
              <a:lnSpc>
                <a:spcPct val="115000"/>
              </a:lnSpc>
              <a:spcBef>
                <a:spcPts val="0"/>
              </a:spcBef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t>Tradisjonell kunnskap og kunnskapsformidling*</a:t>
            </a:r>
          </a:p>
        </p:txBody>
      </p:sp>
      <p:sp>
        <p:nvSpPr>
          <p:cNvPr id="166" name="Linje"/>
          <p:cNvSpPr/>
          <p:nvPr/>
        </p:nvSpPr>
        <p:spPr>
          <a:xfrm>
            <a:off x="5530804" y="5478469"/>
            <a:ext cx="1107647" cy="858289"/>
          </a:xfrm>
          <a:prstGeom prst="line">
            <a:avLst/>
          </a:prstGeom>
          <a:ln w="88900">
            <a:solidFill>
              <a:srgbClr val="008F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67" name="Linje"/>
          <p:cNvSpPr/>
          <p:nvPr/>
        </p:nvSpPr>
        <p:spPr>
          <a:xfrm>
            <a:off x="5965574" y="6153039"/>
            <a:ext cx="1105083" cy="1105083"/>
          </a:xfrm>
          <a:prstGeom prst="line">
            <a:avLst/>
          </a:prstGeom>
          <a:ln w="88900">
            <a:solidFill>
              <a:srgbClr val="008F00"/>
            </a:solidFill>
            <a:miter lim="400000"/>
            <a:tailEnd type="triangle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0" fill="hold"/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4" fill="hold"/>
                                        <p:tgtEl>
                                          <p:spTgt spid="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8" fill="hold"/>
                                        <p:tgtEl>
                                          <p:spTgt spid="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" grpId="1" animBg="1" advAuto="0"/>
      <p:bldP spid="164" grpId="2" animBg="1" advAuto="0"/>
      <p:bldP spid="166" grpId="3" animBg="1" advAuto="0"/>
      <p:bldP spid="167" grpId="4" animBg="1" advAuto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Jorda og livet på jord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marL="457200" indent="-228600" algn="l" defTabSz="449580">
              <a:lnSpc>
                <a:spcPct val="107916"/>
              </a:lnSpc>
              <a:spcBef>
                <a:spcPts val="800"/>
              </a:spcBef>
              <a:defRPr sz="4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Jorda og livet på jorda</a:t>
            </a:r>
          </a:p>
        </p:txBody>
      </p:sp>
      <p:sp>
        <p:nvSpPr>
          <p:cNvPr id="170" name="Arter, mineraler og bergarter i lokalmiljøet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latin typeface="Helvetica"/>
                <a:ea typeface="Helvetica"/>
                <a:cs typeface="Helvetica"/>
                <a:sym typeface="Helvetica"/>
              </a:defRPr>
            </a:pPr>
            <a:r>
              <a:t>Arter, mineraler og bergarter i lokalmiljøet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Lokale naturressurser*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Observere årstidsvariasjoaner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latin typeface="Helvetica"/>
                <a:ea typeface="Helvetica"/>
                <a:cs typeface="Helvetica"/>
                <a:sym typeface="Helvetica"/>
              </a:defRPr>
            </a:pPr>
            <a:r>
              <a:t>Fortellinger, myter og stjernebilder* </a:t>
            </a:r>
          </a:p>
        </p:txBody>
      </p:sp>
      <p:sp>
        <p:nvSpPr>
          <p:cNvPr id="171" name="Rektangel"/>
          <p:cNvSpPr txBox="1"/>
          <p:nvPr/>
        </p:nvSpPr>
        <p:spPr>
          <a:xfrm>
            <a:off x="6718300" y="2590800"/>
            <a:ext cx="53340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548957" indent="-500062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600" b="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 </a:t>
            </a:r>
          </a:p>
        </p:txBody>
      </p:sp>
      <p:sp>
        <p:nvSpPr>
          <p:cNvPr id="172" name="1.-4.-trinn"/>
          <p:cNvSpPr txBox="1"/>
          <p:nvPr/>
        </p:nvSpPr>
        <p:spPr>
          <a:xfrm>
            <a:off x="2273073" y="2168273"/>
            <a:ext cx="153680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1.-4.-trinn</a:t>
            </a:r>
          </a:p>
        </p:txBody>
      </p:sp>
      <p:sp>
        <p:nvSpPr>
          <p:cNvPr id="173" name="5.-7.-trinn"/>
          <p:cNvSpPr txBox="1"/>
          <p:nvPr/>
        </p:nvSpPr>
        <p:spPr>
          <a:xfrm>
            <a:off x="8543492" y="2168273"/>
            <a:ext cx="168361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5.-7.-trinn</a:t>
            </a:r>
          </a:p>
        </p:txBody>
      </p:sp>
      <p:sp>
        <p:nvSpPr>
          <p:cNvPr id="174" name="Arters tilpasninger til miljøet…"/>
          <p:cNvSpPr txBox="1"/>
          <p:nvPr/>
        </p:nvSpPr>
        <p:spPr>
          <a:xfrm>
            <a:off x="6718300" y="2900680"/>
            <a:ext cx="5334000" cy="56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latin typeface="Helvetica"/>
                <a:ea typeface="Helvetica"/>
                <a:cs typeface="Helvetica"/>
                <a:sym typeface="Helvetica"/>
              </a:defRPr>
            </a:pPr>
            <a:r>
              <a:t>Arters tilpasninger til miljøet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latin typeface="Helvetica"/>
                <a:ea typeface="Helvetica"/>
                <a:cs typeface="Helvetica"/>
                <a:sym typeface="Helvetica"/>
              </a:defRPr>
            </a:pPr>
            <a:r>
              <a:t>Norske landformer  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latin typeface="Helvetica"/>
                <a:ea typeface="Helvetica"/>
                <a:cs typeface="Helvetica"/>
                <a:sym typeface="Helvetica"/>
              </a:defRPr>
            </a:pPr>
            <a:r>
              <a:t>Tektonikk 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latin typeface="Helvetica"/>
                <a:ea typeface="Helvetica"/>
                <a:cs typeface="Helvetica"/>
                <a:sym typeface="Helvetica"/>
              </a:defRPr>
            </a:pPr>
            <a:r>
              <a:t>Høsting fra naturen*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latin typeface="Helvetica"/>
                <a:ea typeface="Helvetica"/>
                <a:cs typeface="Helvetica"/>
                <a:sym typeface="Helvetica"/>
              </a:defRPr>
            </a:pPr>
            <a:r>
              <a:t>Døgn, årstider, månefaser og solsystemet*</a:t>
            </a:r>
          </a:p>
        </p:txBody>
      </p:sp>
    </p:spTree>
  </p:cSld>
  <p:clrMapOvr>
    <a:masterClrMapping/>
  </p:clrMapOvr>
  <p:transition spd="med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Jorda og livet på jord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marL="457200" indent="-228600" algn="l" defTabSz="449580">
              <a:lnSpc>
                <a:spcPct val="107916"/>
              </a:lnSpc>
              <a:spcBef>
                <a:spcPts val="800"/>
              </a:spcBef>
              <a:defRPr sz="40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Jorda og livet på jorda</a:t>
            </a:r>
          </a:p>
        </p:txBody>
      </p:sp>
      <p:sp>
        <p:nvSpPr>
          <p:cNvPr id="177" name="Arter, mineraler og bergarter i lokalmiljøet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solidFill>
                  <a:srgbClr val="9411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Arter, mineraler og bergarter i lokalmiljøet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Lokale naturressurser*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Observere årstidsvariasjoaner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latin typeface="Helvetica"/>
                <a:ea typeface="Helvetica"/>
                <a:cs typeface="Helvetica"/>
                <a:sym typeface="Helvetica"/>
              </a:defRPr>
            </a:pPr>
            <a:r>
              <a:t>Fortellinger, myter og stjernebilder* </a:t>
            </a:r>
          </a:p>
        </p:txBody>
      </p:sp>
      <p:sp>
        <p:nvSpPr>
          <p:cNvPr id="178" name="Rektangel"/>
          <p:cNvSpPr txBox="1"/>
          <p:nvPr/>
        </p:nvSpPr>
        <p:spPr>
          <a:xfrm>
            <a:off x="6718300" y="2590800"/>
            <a:ext cx="53340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548957" indent="-500062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600" b="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 </a:t>
            </a:r>
          </a:p>
        </p:txBody>
      </p:sp>
      <p:sp>
        <p:nvSpPr>
          <p:cNvPr id="179" name="1.-4.-trinn"/>
          <p:cNvSpPr txBox="1"/>
          <p:nvPr/>
        </p:nvSpPr>
        <p:spPr>
          <a:xfrm>
            <a:off x="2273073" y="2168273"/>
            <a:ext cx="153680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1.-4.-trinn</a:t>
            </a:r>
          </a:p>
        </p:txBody>
      </p:sp>
      <p:sp>
        <p:nvSpPr>
          <p:cNvPr id="180" name="5.-7.-trinn"/>
          <p:cNvSpPr txBox="1"/>
          <p:nvPr/>
        </p:nvSpPr>
        <p:spPr>
          <a:xfrm>
            <a:off x="8543492" y="2168273"/>
            <a:ext cx="168361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5.-7.-trinn</a:t>
            </a:r>
          </a:p>
        </p:txBody>
      </p:sp>
      <p:sp>
        <p:nvSpPr>
          <p:cNvPr id="181" name="Arters tilpasninger til miljøet…"/>
          <p:cNvSpPr txBox="1"/>
          <p:nvPr/>
        </p:nvSpPr>
        <p:spPr>
          <a:xfrm>
            <a:off x="6718300" y="2900680"/>
            <a:ext cx="5334000" cy="56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9411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Arters tilpasninger til miljøet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9411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Norske landformer  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941100"/>
                </a:solidFill>
              </a:rPr>
              <a:t>Tektonikk </a:t>
            </a:r>
            <a:r>
              <a:t>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latin typeface="Helvetica"/>
                <a:ea typeface="Helvetica"/>
                <a:cs typeface="Helvetica"/>
                <a:sym typeface="Helvetica"/>
              </a:defRPr>
            </a:pPr>
            <a:r>
              <a:t>Høsting fra naturen*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latin typeface="Helvetica"/>
                <a:ea typeface="Helvetica"/>
                <a:cs typeface="Helvetica"/>
                <a:sym typeface="Helvetica"/>
              </a:defRPr>
            </a:pPr>
            <a:r>
              <a:t>Døgn, årstider, månefaser og solsystemet*</a:t>
            </a:r>
          </a:p>
        </p:txBody>
      </p:sp>
    </p:spTree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Jorda og livet på jord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marL="457200" indent="-228600" algn="l" defTabSz="449580">
              <a:lnSpc>
                <a:spcPct val="107916"/>
              </a:lnSpc>
              <a:spcBef>
                <a:spcPts val="800"/>
              </a:spcBef>
              <a:defRPr sz="40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Jorda og livet på jorda</a:t>
            </a:r>
          </a:p>
        </p:txBody>
      </p:sp>
      <p:sp>
        <p:nvSpPr>
          <p:cNvPr id="184" name="Arter, mineraler og bergarter i lokalmiljøet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solidFill>
                  <a:srgbClr val="9411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Arter, mineraler og bergarter i lokalmiljøet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solidFill>
                  <a:srgbClr val="009051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Lokale naturressurser*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Observere årstidsvariasjoaner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latin typeface="Helvetica"/>
                <a:ea typeface="Helvetica"/>
                <a:cs typeface="Helvetica"/>
                <a:sym typeface="Helvetica"/>
              </a:defRPr>
            </a:pPr>
            <a:r>
              <a:t>Fortellinger, myter og stjernebilder* </a:t>
            </a:r>
          </a:p>
        </p:txBody>
      </p:sp>
      <p:sp>
        <p:nvSpPr>
          <p:cNvPr id="185" name="Rektangel"/>
          <p:cNvSpPr txBox="1"/>
          <p:nvPr/>
        </p:nvSpPr>
        <p:spPr>
          <a:xfrm>
            <a:off x="6718300" y="2590800"/>
            <a:ext cx="53340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548957" indent="-500062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600" b="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 </a:t>
            </a:r>
          </a:p>
        </p:txBody>
      </p:sp>
      <p:sp>
        <p:nvSpPr>
          <p:cNvPr id="186" name="1.-4.-trinn"/>
          <p:cNvSpPr txBox="1"/>
          <p:nvPr/>
        </p:nvSpPr>
        <p:spPr>
          <a:xfrm>
            <a:off x="2273073" y="2168273"/>
            <a:ext cx="153680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1.-4.-trinn</a:t>
            </a:r>
          </a:p>
        </p:txBody>
      </p:sp>
      <p:sp>
        <p:nvSpPr>
          <p:cNvPr id="187" name="5.-7.-trinn"/>
          <p:cNvSpPr txBox="1"/>
          <p:nvPr/>
        </p:nvSpPr>
        <p:spPr>
          <a:xfrm>
            <a:off x="8543492" y="2168273"/>
            <a:ext cx="168361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5.-7.-trinn</a:t>
            </a:r>
          </a:p>
        </p:txBody>
      </p:sp>
      <p:sp>
        <p:nvSpPr>
          <p:cNvPr id="188" name="Arters tilpasninger til miljøet…"/>
          <p:cNvSpPr txBox="1"/>
          <p:nvPr/>
        </p:nvSpPr>
        <p:spPr>
          <a:xfrm>
            <a:off x="6718300" y="2900680"/>
            <a:ext cx="5334000" cy="56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9411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Arters tilpasninger til miljøet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9411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Norske landformer  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941100"/>
                </a:solidFill>
              </a:rPr>
              <a:t>Tektonikk </a:t>
            </a:r>
            <a:r>
              <a:t>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009051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Høsting fra naturen*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latin typeface="Helvetica"/>
                <a:ea typeface="Helvetica"/>
                <a:cs typeface="Helvetica"/>
                <a:sym typeface="Helvetica"/>
              </a:defRPr>
            </a:pPr>
            <a:r>
              <a:t>Døgn, årstider, månefaser og solsystemet*</a:t>
            </a:r>
          </a:p>
        </p:txBody>
      </p:sp>
    </p:spTree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Jorda og livet på jorda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marL="457200" indent="-228600" algn="l" defTabSz="449580">
              <a:lnSpc>
                <a:spcPct val="107916"/>
              </a:lnSpc>
              <a:spcBef>
                <a:spcPts val="800"/>
              </a:spcBef>
              <a:defRPr sz="4000" b="1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Jorda og livet på jorda</a:t>
            </a:r>
          </a:p>
        </p:txBody>
      </p:sp>
      <p:sp>
        <p:nvSpPr>
          <p:cNvPr id="191" name="Arter, mineraler og bergarter i lokalmiljøet…"/>
          <p:cNvSpPr txBox="1">
            <a:spLocks noGrp="1"/>
          </p:cNvSpPr>
          <p:nvPr>
            <p:ph type="body" sz="half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solidFill>
                  <a:srgbClr val="9411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Arter, mineraler og bergarter i lokalmiljøet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solidFill>
                  <a:srgbClr val="009051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Lokale naturressurser*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solidFill>
                  <a:schemeClr val="accent4">
                    <a:hueOff val="-624705"/>
                    <a:lumOff val="1372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Observere årstidsvariasjoaner</a:t>
            </a:r>
          </a:p>
          <a:p>
            <a:pPr marL="726186" indent="-506729" defTabSz="431596">
              <a:lnSpc>
                <a:spcPct val="115000"/>
              </a:lnSpc>
              <a:spcBef>
                <a:spcPts val="0"/>
              </a:spcBef>
              <a:defRPr sz="3648">
                <a:solidFill>
                  <a:schemeClr val="accent4">
                    <a:hueOff val="-624705"/>
                    <a:lumOff val="1372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Fortellinger, myter og stjernebilder* </a:t>
            </a:r>
          </a:p>
        </p:txBody>
      </p:sp>
      <p:sp>
        <p:nvSpPr>
          <p:cNvPr id="192" name="Rektangel"/>
          <p:cNvSpPr txBox="1"/>
          <p:nvPr/>
        </p:nvSpPr>
        <p:spPr>
          <a:xfrm>
            <a:off x="6718300" y="2590800"/>
            <a:ext cx="53340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normAutofit/>
          </a:bodyPr>
          <a:lstStyle>
            <a:lvl1pPr marL="548957" indent="-500062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600" b="0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 </a:t>
            </a:r>
          </a:p>
        </p:txBody>
      </p:sp>
      <p:sp>
        <p:nvSpPr>
          <p:cNvPr id="193" name="1.-4.-trinn"/>
          <p:cNvSpPr txBox="1"/>
          <p:nvPr/>
        </p:nvSpPr>
        <p:spPr>
          <a:xfrm>
            <a:off x="2273073" y="2168273"/>
            <a:ext cx="1536803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1.-4.-trinn</a:t>
            </a:r>
          </a:p>
        </p:txBody>
      </p:sp>
      <p:sp>
        <p:nvSpPr>
          <p:cNvPr id="194" name="5.-7.-trinn"/>
          <p:cNvSpPr txBox="1"/>
          <p:nvPr/>
        </p:nvSpPr>
        <p:spPr>
          <a:xfrm>
            <a:off x="8543492" y="2168273"/>
            <a:ext cx="1683616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r>
              <a:t>5.-7.-trinn</a:t>
            </a:r>
          </a:p>
        </p:txBody>
      </p:sp>
      <p:sp>
        <p:nvSpPr>
          <p:cNvPr id="195" name="Arters tilpasninger til miljøet…"/>
          <p:cNvSpPr txBox="1"/>
          <p:nvPr/>
        </p:nvSpPr>
        <p:spPr>
          <a:xfrm>
            <a:off x="6718300" y="2900680"/>
            <a:ext cx="5334000" cy="56667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9411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Arters tilpasninger til miljøet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9411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Norske landformer  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941100"/>
                </a:solidFill>
              </a:rPr>
              <a:t>Tektonikk </a:t>
            </a:r>
            <a:r>
              <a:t> 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rgbClr val="009051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Høsting fra naturen*</a:t>
            </a:r>
          </a:p>
          <a:p>
            <a:pPr marL="742553" indent="-513953" algn="l" defTabSz="449580">
              <a:lnSpc>
                <a:spcPct val="115000"/>
              </a:lnSpc>
              <a:spcBef>
                <a:spcPts val="1000"/>
              </a:spcBef>
              <a:buSzPct val="145000"/>
              <a:buChar char="•"/>
              <a:defRPr sz="3700" b="0">
                <a:solidFill>
                  <a:schemeClr val="accent4">
                    <a:hueOff val="-624705"/>
                    <a:lumOff val="1372"/>
                  </a:schemeClr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t>Døgn, årstider, månefaser og solsystemet*</a:t>
            </a: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Hovedtrekk i endringe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Hovedtrekk i endringene</a:t>
            </a:r>
          </a:p>
        </p:txBody>
      </p:sp>
      <p:sp>
        <p:nvSpPr>
          <p:cNvPr id="198" name="Naturfag blir i større grad allmennfag med verdi for den enkelte eleve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Naturfag blir i større grad allmennfag med verdi for den enkelte eleven</a:t>
            </a:r>
          </a:p>
          <a:p>
            <a:pPr marL="444499" indent="-444499">
              <a:defRPr sz="4000"/>
            </a:pPr>
            <a:r>
              <a:t>Naturfag blir et mer elevaktivt fag</a:t>
            </a:r>
          </a:p>
          <a:p>
            <a:pPr marL="444499" indent="-444499">
              <a:defRPr sz="4000"/>
            </a:pPr>
            <a:r>
              <a:t>Økt vekt på samarbeid, kreativitet og praktisk rettede aktiviteter</a:t>
            </a:r>
          </a:p>
          <a:p>
            <a:pPr marL="444499" indent="-444499">
              <a:defRPr sz="4000"/>
            </a:pPr>
            <a:r>
              <a:t>Bedre progresjon og grundigere læring som programfagene kan bygge videre på</a:t>
            </a: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" name="Hovedtrekk i endringe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Hovedtrekk i endringene</a:t>
            </a:r>
          </a:p>
        </p:txBody>
      </p:sp>
      <p:sp>
        <p:nvSpPr>
          <p:cNvPr id="201" name="Mindre vekt på reproduksj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Mindre vekt på reproduksjon</a:t>
            </a:r>
          </a:p>
          <a:p>
            <a:pPr marL="444499" indent="-444499">
              <a:defRPr sz="4000"/>
            </a:pPr>
            <a:r>
              <a:t>Mindre fagomfang (får vi da håpe!)</a:t>
            </a:r>
          </a:p>
          <a:p>
            <a:pPr marL="444499" indent="-444499">
              <a:defRPr sz="4000"/>
            </a:pPr>
            <a:r>
              <a:t>Mer dybdelæring (Kommer ikke av seg selv!)</a:t>
            </a:r>
          </a:p>
          <a:p>
            <a:pPr marL="444499" indent="-444499">
              <a:defRPr sz="4000"/>
            </a:pPr>
            <a:r>
              <a:t>Læring gjennom å bruke teknologi (Nybrottsarbeid!)</a:t>
            </a: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Hovedtrekk i endringe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Hovedtrekk i endringene</a:t>
            </a:r>
          </a:p>
        </p:txBody>
      </p:sp>
      <p:sp>
        <p:nvSpPr>
          <p:cNvPr id="204" name="Mindre vekt på reproduksj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Mindre vekt på reproduksjon</a:t>
            </a:r>
          </a:p>
          <a:p>
            <a:pPr marL="444499" indent="-444499">
              <a:defRPr sz="4000"/>
            </a:pPr>
            <a:r>
              <a:t>Mindre fagomfang (får vi da håpe!)</a:t>
            </a:r>
          </a:p>
          <a:p>
            <a:pPr marL="444499" indent="-444499">
              <a:defRPr sz="4000"/>
            </a:pPr>
            <a:r>
              <a:t>Mer dybdelæring (Kommer ikke av seg selv!)</a:t>
            </a:r>
          </a:p>
          <a:p>
            <a:pPr marL="444499" indent="-444499">
              <a:defRPr sz="4000"/>
            </a:pPr>
            <a:r>
              <a:t>Læring gjennom å bruke teknologi (Nybrottsarbeid!)</a:t>
            </a:r>
          </a:p>
        </p:txBody>
      </p:sp>
    </p:spTree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Hovedtrekk i endringe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Hovedtrekk i endringene</a:t>
            </a:r>
          </a:p>
        </p:txBody>
      </p:sp>
      <p:sp>
        <p:nvSpPr>
          <p:cNvPr id="207" name="Mindre vekt på reproduksj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Mindre vekt på reproduksjon</a:t>
            </a:r>
          </a:p>
          <a:p>
            <a:pPr marL="444499" indent="-444499">
              <a:defRPr sz="4000"/>
            </a:pPr>
            <a:r>
              <a:t>Mindre fagomfang</a:t>
            </a:r>
            <a:r>
              <a:rPr>
                <a:solidFill>
                  <a:srgbClr val="941100"/>
                </a:solidFill>
              </a:rPr>
              <a:t> (får vi da håpe!)</a:t>
            </a:r>
          </a:p>
          <a:p>
            <a:pPr marL="444499" indent="-444499">
              <a:defRPr sz="4000"/>
            </a:pPr>
            <a:r>
              <a:t>Mer dybdelæring (Kommer ikke av seg selv!)</a:t>
            </a:r>
          </a:p>
          <a:p>
            <a:pPr marL="444499" indent="-444499">
              <a:defRPr sz="4000"/>
            </a:pPr>
            <a:r>
              <a:t>Læring gjennom å bruke teknologi (Nybrottsarbeid!)</a:t>
            </a:r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KE ferdigstilles i disse dag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KE ferdigstilles i disse dager</a:t>
            </a:r>
          </a:p>
        </p:txBody>
      </p:sp>
    </p:spTree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Hovedtrekk i endringe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Hovedtrekk i endringene</a:t>
            </a:r>
          </a:p>
        </p:txBody>
      </p:sp>
      <p:sp>
        <p:nvSpPr>
          <p:cNvPr id="210" name="Mindre vekt på reproduksj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Mindre vekt på reproduksjon</a:t>
            </a:r>
          </a:p>
          <a:p>
            <a:pPr marL="444499" indent="-444499">
              <a:defRPr sz="4000"/>
            </a:pPr>
            <a:r>
              <a:t>Mindre fagomfang</a:t>
            </a:r>
            <a:r>
              <a:rPr>
                <a:solidFill>
                  <a:srgbClr val="941100"/>
                </a:solidFill>
              </a:rPr>
              <a:t> (får vi da håpe!)</a:t>
            </a:r>
          </a:p>
          <a:p>
            <a:pPr marL="444499" indent="-444499">
              <a:defRPr sz="4000"/>
            </a:pPr>
            <a:r>
              <a:t>Mer dybdelæring (Kommer ikke av seg selv!)</a:t>
            </a:r>
          </a:p>
          <a:p>
            <a:pPr marL="444499" indent="-444499">
              <a:defRPr sz="4000"/>
            </a:pPr>
            <a:r>
              <a:t>Læring gjennom å bruke teknologi (Nybrottsarbeid!)</a:t>
            </a:r>
          </a:p>
        </p:txBody>
      </p:sp>
    </p:spTree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Hovedtrekk i endringe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Hovedtrekk i endringene</a:t>
            </a:r>
          </a:p>
        </p:txBody>
      </p:sp>
      <p:sp>
        <p:nvSpPr>
          <p:cNvPr id="213" name="Mindre vekt på reproduksj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Mindre vekt på reproduksjon</a:t>
            </a:r>
          </a:p>
          <a:p>
            <a:pPr marL="444499" indent="-444499">
              <a:defRPr sz="4000"/>
            </a:pPr>
            <a:r>
              <a:t>Mindre fagomfang</a:t>
            </a:r>
            <a:r>
              <a:rPr>
                <a:solidFill>
                  <a:srgbClr val="941100"/>
                </a:solidFill>
              </a:rPr>
              <a:t> (får vi da håpe!)</a:t>
            </a:r>
          </a:p>
          <a:p>
            <a:pPr marL="444499" indent="-444499">
              <a:defRPr sz="4000"/>
            </a:pPr>
            <a:r>
              <a:t>Mer dybdelæring</a:t>
            </a:r>
            <a:r>
              <a:rPr>
                <a:solidFill>
                  <a:srgbClr val="941100"/>
                </a:solidFill>
              </a:rPr>
              <a:t> (Kommer ikke av seg selv!)</a:t>
            </a:r>
          </a:p>
          <a:p>
            <a:pPr marL="444499" indent="-444499">
              <a:defRPr sz="4000"/>
            </a:pPr>
            <a:r>
              <a:t>Læring gjennom å bruke teknologi (Nybrottsarbeid!)</a:t>
            </a:r>
          </a:p>
        </p:txBody>
      </p:sp>
    </p:spTree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Hovedtrekk i endringe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Hovedtrekk i endringene</a:t>
            </a:r>
          </a:p>
        </p:txBody>
      </p:sp>
      <p:sp>
        <p:nvSpPr>
          <p:cNvPr id="216" name="Mindre vekt på reproduksj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Mindre vekt på reproduksjon</a:t>
            </a:r>
          </a:p>
          <a:p>
            <a:pPr marL="444499" indent="-444499">
              <a:defRPr sz="4000"/>
            </a:pPr>
            <a:r>
              <a:t>Mindre fagomfang</a:t>
            </a:r>
            <a:r>
              <a:rPr>
                <a:solidFill>
                  <a:srgbClr val="941100"/>
                </a:solidFill>
              </a:rPr>
              <a:t> (får vi da håpe!)</a:t>
            </a:r>
          </a:p>
          <a:p>
            <a:pPr marL="444499" indent="-444499">
              <a:defRPr sz="4000"/>
            </a:pPr>
            <a:r>
              <a:t>Mer dybdelæring</a:t>
            </a:r>
            <a:r>
              <a:rPr>
                <a:solidFill>
                  <a:srgbClr val="941100"/>
                </a:solidFill>
              </a:rPr>
              <a:t> (Kommer ikke av seg selv!)</a:t>
            </a:r>
          </a:p>
          <a:p>
            <a:pPr marL="444499" indent="-444499">
              <a:defRPr sz="4000"/>
            </a:pPr>
            <a:r>
              <a:t>Læring gjennom å bruke teknologi (Nybrottsarbeid!)</a:t>
            </a:r>
          </a:p>
        </p:txBody>
      </p:sp>
    </p:spTree>
  </p:cSld>
  <p:clrMapOvr>
    <a:masterClrMapping/>
  </p:clrMapOvr>
  <p:transition spd="med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Hovedtrekk i endringene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54990">
              <a:defRPr sz="7600"/>
            </a:lvl1pPr>
          </a:lstStyle>
          <a:p>
            <a:r>
              <a:t>Hovedtrekk i endringene</a:t>
            </a:r>
          </a:p>
        </p:txBody>
      </p:sp>
      <p:sp>
        <p:nvSpPr>
          <p:cNvPr id="219" name="Mindre vekt på reproduksj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Mindre vekt på reproduksjon</a:t>
            </a:r>
          </a:p>
          <a:p>
            <a:pPr marL="444499" indent="-444499">
              <a:defRPr sz="4000"/>
            </a:pPr>
            <a:r>
              <a:t>Mindre fagomfang</a:t>
            </a:r>
            <a:r>
              <a:rPr>
                <a:solidFill>
                  <a:srgbClr val="941100"/>
                </a:solidFill>
              </a:rPr>
              <a:t> (får vi da håpe!)</a:t>
            </a:r>
          </a:p>
          <a:p>
            <a:pPr marL="444499" indent="-444499">
              <a:defRPr sz="4000"/>
            </a:pPr>
            <a:r>
              <a:t>Mer dybdelæring</a:t>
            </a:r>
            <a:r>
              <a:rPr>
                <a:solidFill>
                  <a:srgbClr val="941100"/>
                </a:solidFill>
              </a:rPr>
              <a:t> (Kommer ikke av seg selv!)</a:t>
            </a:r>
          </a:p>
          <a:p>
            <a:pPr marL="444499" indent="-444499">
              <a:defRPr sz="4000"/>
            </a:pPr>
            <a:r>
              <a:t>Læring gjennom å bruke teknologi </a:t>
            </a:r>
            <a:r>
              <a:rPr>
                <a:solidFill>
                  <a:srgbClr val="941100"/>
                </a:solidFill>
              </a:rPr>
              <a:t>(Nybrottsarbeid!)</a:t>
            </a:r>
          </a:p>
        </p:txBody>
      </p:sp>
    </p:spTree>
  </p:cSld>
  <p:clrMapOvr>
    <a:masterClrMapping/>
  </p:clrMapOvr>
  <p:transition spd="med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Strategiske val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Strategiske valg</a:t>
            </a:r>
          </a:p>
        </p:txBody>
      </p:sp>
      <p:sp>
        <p:nvSpPr>
          <p:cNvPr id="222" name="Noen tradisjoner i naturfaget bør bryt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44499" indent="-444499">
              <a:defRPr sz="4000"/>
            </a:pPr>
            <a:r>
              <a:t>Noen tradisjoner i naturfaget bør brytes</a:t>
            </a:r>
          </a:p>
          <a:p>
            <a:pPr marL="444499" indent="-444499">
              <a:defRPr sz="4000"/>
            </a:pPr>
            <a:r>
              <a:t>Teknologi og programmering skal inn (politisk bestemt). Bør skje i samarbeid med andre fag!</a:t>
            </a:r>
          </a:p>
          <a:p>
            <a:pPr marL="444499" indent="-444499">
              <a:defRPr sz="4000"/>
            </a:pPr>
            <a:r>
              <a:t>Kompetansemål uten forhåndsbestemt innhold</a:t>
            </a:r>
          </a:p>
        </p:txBody>
      </p:sp>
    </p:spTree>
  </p:cSld>
  <p:clrMapOvr>
    <a:masterClrMapping/>
  </p:clrMapOvr>
  <p:transition spd="med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Hva er tatt ut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Hva er tatt ut?</a:t>
            </a:r>
          </a:p>
        </p:txBody>
      </p:sp>
      <p:sp>
        <p:nvSpPr>
          <p:cNvPr id="225" name="Kjemiske reaksjoner i gammel versjon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Kjemiske reaksjoner i gammel versjon</a:t>
            </a:r>
          </a:p>
          <a:p>
            <a:r>
              <a:t>varmepumper</a:t>
            </a:r>
          </a:p>
          <a:p>
            <a:r>
              <a:t>hudkrem</a:t>
            </a:r>
          </a:p>
          <a:p>
            <a:r>
              <a:t>ladbare og ikke ladbare batterier</a:t>
            </a:r>
          </a:p>
          <a:p>
            <a:r>
              <a:t>Universet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Hva er satt inn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Hva er satt inn?</a:t>
            </a:r>
          </a:p>
        </p:txBody>
      </p:sp>
      <p:sp>
        <p:nvSpPr>
          <p:cNvPr id="228" name="Teknologi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Teknologi</a:t>
            </a:r>
          </a:p>
          <a:p>
            <a:r>
              <a:t>Åpent emneområde i VG1</a:t>
            </a:r>
          </a:p>
          <a:p>
            <a:r>
              <a:t>En introduksjon til kvantemekanikk i vg1</a:t>
            </a:r>
          </a:p>
          <a:p>
            <a:r>
              <a:t>Resten er i stor grad gjenkjennbart?</a:t>
            </a: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Begrensning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Begrensninger</a:t>
            </a:r>
          </a:p>
        </p:txBody>
      </p:sp>
      <p:sp>
        <p:nvSpPr>
          <p:cNvPr id="231" name="Lite er nytt. Endringene går i stor grad ut på å forsterke elementer som allerede finnes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Lite er nytt. Endringene går i stor grad ut på å forsterke elementer som allerede finnes</a:t>
            </a:r>
          </a:p>
          <a:p>
            <a:r>
              <a:t>Det legges til rette for tverrfaglighet. Det vil si at læreplanene legger til rette, men skolen blir fortsatt organisert i hovedsak som før?</a:t>
            </a:r>
          </a:p>
          <a:p>
            <a:r>
              <a:t>Får vi til en ny utdannelse innenfor disse rammene?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Frampek mot programfa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r>
              <a:t>Frampek mot programfag</a:t>
            </a:r>
          </a:p>
        </p:txBody>
      </p:sp>
      <p:sp>
        <p:nvSpPr>
          <p:cNvPr id="234" name="ToF Det nye sentrale realfaget i videregående?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ToF </a:t>
            </a:r>
            <a:r>
              <a:rPr>
                <a:solidFill>
                  <a:srgbClr val="000000"/>
                </a:solidFill>
              </a:rPr>
              <a:t>Det nye sentrale realfaget i videregående?</a:t>
            </a:r>
          </a:p>
          <a:p>
            <a:r>
              <a:t>Fysikk og kjemi</a:t>
            </a:r>
          </a:p>
          <a:p>
            <a:r>
              <a:t>Biologi</a:t>
            </a:r>
          </a:p>
          <a:p>
            <a:r>
              <a:t>Geofag</a:t>
            </a: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6" name="Frampek mot programfa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r>
              <a:t>Frampek mot programfag</a:t>
            </a:r>
          </a:p>
        </p:txBody>
      </p:sp>
      <p:sp>
        <p:nvSpPr>
          <p:cNvPr id="237" name="ToF Det nye sentrale realfaget i videregående?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ToF Det nye sentrale realfaget i videregående?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Fysikk og kjemi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Biologi</a:t>
            </a:r>
          </a:p>
          <a:p>
            <a:pPr>
              <a:defRPr>
                <a:solidFill>
                  <a:srgbClr val="000000"/>
                </a:solidFill>
              </a:defRPr>
            </a:pPr>
            <a:r>
              <a:t>Geofag</a:t>
            </a: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5 kjerneelement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5 kjerneelementer</a:t>
            </a:r>
          </a:p>
        </p:txBody>
      </p:sp>
      <p:sp>
        <p:nvSpPr>
          <p:cNvPr id="125" name="• Naturvitenskaplige metoder, tenkemåter og verdi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solidFill>
                  <a:srgbClr val="0000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rgbClr val="FFFFFF"/>
                </a:solidFill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rPr>
                <a:solidFill>
                  <a:srgbClr val="FFFFFF"/>
                </a:solidFill>
              </a:rPr>
              <a:t>Naturvitenskaplige metoder, tenkemåter og verdier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Teknologisk kompetanse i et naturfaglig perspektiv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Energi, stoffer og partikler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J</a:t>
            </a:r>
            <a:r>
              <a:t>orda og livet på jorda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Kroppen som system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1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1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1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" grpId="1" build="p" bldLvl="5" animBg="1" advAuto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Hva skal til for at naturfaget blir bedre med ny læreplan?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02412">
              <a:defRPr sz="6880"/>
            </a:lvl1pPr>
          </a:lstStyle>
          <a:p>
            <a:r>
              <a:t>Hva skal til for at naturfaget blir bedre med ny læreplan?</a:t>
            </a:r>
          </a:p>
        </p:txBody>
      </p:sp>
      <p:sp>
        <p:nvSpPr>
          <p:cNvPr id="240" name="Slutt"/>
          <p:cNvSpPr txBox="1"/>
          <p:nvPr/>
        </p:nvSpPr>
        <p:spPr>
          <a:xfrm>
            <a:off x="6109360" y="8103946"/>
            <a:ext cx="786080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Slutt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0" grpId="1" animBg="1" advAuto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" name="Frampek mot programfa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r>
              <a:t>Frampek mot programfag</a:t>
            </a:r>
          </a:p>
        </p:txBody>
      </p:sp>
      <p:sp>
        <p:nvSpPr>
          <p:cNvPr id="243" name="Bør vitenskapshistorie høre til historie?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Bør vitenskapshistorie høre til historie?</a:t>
            </a:r>
          </a:p>
          <a:p>
            <a:r>
              <a:t>Bør teknologi høre til naturfag?</a:t>
            </a:r>
          </a:p>
          <a:p>
            <a:r>
              <a:t>Bør programmering høre til matematikk?</a:t>
            </a:r>
          </a:p>
        </p:txBody>
      </p:sp>
      <p:sp>
        <p:nvSpPr>
          <p:cNvPr id="244" name="ToF"/>
          <p:cNvSpPr txBox="1"/>
          <p:nvPr/>
        </p:nvSpPr>
        <p:spPr>
          <a:xfrm>
            <a:off x="1391684" y="3920533"/>
            <a:ext cx="769012" cy="57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 b="0"/>
            </a:lvl1pPr>
          </a:lstStyle>
          <a:p>
            <a:r>
              <a:t>ToF</a:t>
            </a:r>
          </a:p>
        </p:txBody>
      </p:sp>
      <p:sp>
        <p:nvSpPr>
          <p:cNvPr id="245" name="ToF gir en dimensjon til undervisningen som kan videreutvikles."/>
          <p:cNvSpPr txBox="1"/>
          <p:nvPr/>
        </p:nvSpPr>
        <p:spPr>
          <a:xfrm>
            <a:off x="132346" y="7834325"/>
            <a:ext cx="12740108" cy="597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300"/>
            </a:lvl1pPr>
          </a:lstStyle>
          <a:p>
            <a:r>
              <a:t>ToF gir en dimensjon til undervisningen som kan videreutvikles.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3" grpId="1" build="p" bldLvl="5" animBg="1" advAuto="0"/>
      <p:bldP spid="245" grpId="2" animBg="1" advAuto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Frampek mot programfa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r>
              <a:t>Frampek mot programfag</a:t>
            </a:r>
          </a:p>
        </p:txBody>
      </p:sp>
      <p:sp>
        <p:nvSpPr>
          <p:cNvPr id="248" name="Utfordring når det gjelder vurdering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Utfordring når det gjelder vurdering</a:t>
            </a:r>
          </a:p>
          <a:p>
            <a:r>
              <a:t>Utfordring når det gjelder konkurranse mellom fag</a:t>
            </a:r>
          </a:p>
          <a:p>
            <a:r>
              <a:t>Er det ene faget som skiller seg ut</a:t>
            </a:r>
          </a:p>
        </p:txBody>
      </p:sp>
      <p:sp>
        <p:nvSpPr>
          <p:cNvPr id="249" name="ToF"/>
          <p:cNvSpPr txBox="1"/>
          <p:nvPr/>
        </p:nvSpPr>
        <p:spPr>
          <a:xfrm>
            <a:off x="1391684" y="3920533"/>
            <a:ext cx="769012" cy="57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 b="0"/>
            </a:lvl1pPr>
          </a:lstStyle>
          <a:p>
            <a:r>
              <a:t>ToF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4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4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8" grpId="1" build="p" bldLvl="5" animBg="1" advAuto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Frampek mot programfag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531622">
              <a:defRPr sz="7280"/>
            </a:lvl1pPr>
          </a:lstStyle>
          <a:p>
            <a:r>
              <a:t>Frampek mot programfag</a:t>
            </a:r>
          </a:p>
        </p:txBody>
      </p:sp>
      <p:sp>
        <p:nvSpPr>
          <p:cNvPr id="252" name="Hvorfor bør ToF ha en plass i neste generasjon vgs?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Hvorfor bør ToF ha en plass i neste generasjon vgs?</a:t>
            </a:r>
          </a:p>
          <a:p>
            <a:r>
              <a:t>Hvordan bør neste generasjon ToF evt. være?</a:t>
            </a:r>
          </a:p>
          <a:p>
            <a:r>
              <a:t>Hvilken skole bør ToF være en del av?</a:t>
            </a:r>
          </a:p>
        </p:txBody>
      </p:sp>
      <p:sp>
        <p:nvSpPr>
          <p:cNvPr id="253" name="ToF"/>
          <p:cNvSpPr txBox="1"/>
          <p:nvPr/>
        </p:nvSpPr>
        <p:spPr>
          <a:xfrm>
            <a:off x="1391684" y="3920533"/>
            <a:ext cx="769012" cy="57282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 sz="3200" b="0"/>
            </a:lvl1pPr>
          </a:lstStyle>
          <a:p>
            <a:r>
              <a:t>ToF</a:t>
            </a:r>
          </a:p>
        </p:txBody>
      </p:sp>
      <p:sp>
        <p:nvSpPr>
          <p:cNvPr id="254" name="Fag- og timefordeling…"/>
          <p:cNvSpPr txBox="1"/>
          <p:nvPr/>
        </p:nvSpPr>
        <p:spPr>
          <a:xfrm>
            <a:off x="4837277" y="7625332"/>
            <a:ext cx="3330246" cy="8293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Fag- og timefordeling</a:t>
            </a:r>
          </a:p>
          <a:p>
            <a:r>
              <a:t>Vurdering</a:t>
            </a:r>
          </a:p>
        </p:txBody>
      </p:sp>
      <p:sp>
        <p:nvSpPr>
          <p:cNvPr id="255" name="Kan realfagene gå foran?"/>
          <p:cNvSpPr txBox="1"/>
          <p:nvPr/>
        </p:nvSpPr>
        <p:spPr>
          <a:xfrm>
            <a:off x="4616449" y="8941266"/>
            <a:ext cx="377190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r>
              <a:t>Kan realfagene gå foran?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fill="hold" nodeType="tmRoot">
          <p:childTnLst>
            <p:seq concurrent="1" prevAc="none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25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8" fill="hold"/>
                                        <p:tgtEl>
                                          <p:spTgt spid="2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2" fill="hold"/>
                                        <p:tgtEl>
                                          <p:spTgt spid="2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16" fill="hold"/>
                                        <p:tgtEl>
                                          <p:spTgt spid="2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2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0" fill="hold"/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4" fill="hold"/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2" grpId="1" build="p" bldLvl="5" animBg="1" advAuto="0"/>
      <p:bldP spid="254" grpId="2" animBg="1" advAuto="0"/>
      <p:bldP spid="255" grpId="3" animBg="1" advAuto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Kulepunkter til de enkelte kjerneelementene: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defTabSz="484886">
              <a:defRPr sz="6640"/>
            </a:lvl1pPr>
          </a:lstStyle>
          <a:p>
            <a:r>
              <a:t>Kulepunkter til de enkelte kjerneelementene: </a:t>
            </a:r>
          </a:p>
        </p:txBody>
      </p:sp>
      <p:pic>
        <p:nvPicPr>
          <p:cNvPr id="128" name="Bilde" descr="Bild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4335" y="2749999"/>
            <a:ext cx="13173470" cy="757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Kulepunkter erstattes av læreplanmål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defTabSz="484886">
              <a:defRPr sz="6640"/>
            </a:pPr>
            <a:r>
              <a:t>Kulepunkter </a:t>
            </a:r>
            <a:r>
              <a:rPr u="sng"/>
              <a:t>erstattes</a:t>
            </a:r>
            <a:r>
              <a:t> av læreplanmål</a:t>
            </a:r>
          </a:p>
        </p:txBody>
      </p:sp>
      <p:pic>
        <p:nvPicPr>
          <p:cNvPr id="131" name="Bilde" descr="Bild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-84335" y="2749999"/>
            <a:ext cx="13173470" cy="7570200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5 kjerneelement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5 kjerneelementer</a:t>
            </a:r>
          </a:p>
        </p:txBody>
      </p:sp>
      <p:sp>
        <p:nvSpPr>
          <p:cNvPr id="134" name="• Naturvitenskaplige metoder, tenkemåter og verdi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Naturvitenskaplige metoder, tenkemåter og verdier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Teknologisk kompetanse i et naturfaglig perspektiv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Energi, stoffer og partikler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J</a:t>
            </a:r>
            <a:r>
              <a:t>orda og livet på jorda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Kroppen som system</a:t>
            </a:r>
          </a:p>
        </p:txBody>
      </p:sp>
      <p:sp>
        <p:nvSpPr>
          <p:cNvPr id="135" name="Bildeforklaring"/>
          <p:cNvSpPr/>
          <p:nvPr/>
        </p:nvSpPr>
        <p:spPr>
          <a:xfrm>
            <a:off x="1114681" y="2783083"/>
            <a:ext cx="11147823" cy="2598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03" y="0"/>
                </a:moveTo>
                <a:lnTo>
                  <a:pt x="951" y="6539"/>
                </a:lnTo>
                <a:lnTo>
                  <a:pt x="175" y="6539"/>
                </a:lnTo>
                <a:cubicBezTo>
                  <a:pt x="78" y="6539"/>
                  <a:pt x="0" y="6875"/>
                  <a:pt x="0" y="7291"/>
                </a:cubicBezTo>
                <a:lnTo>
                  <a:pt x="0" y="20848"/>
                </a:lnTo>
                <a:cubicBezTo>
                  <a:pt x="0" y="21264"/>
                  <a:pt x="78" y="21600"/>
                  <a:pt x="175" y="21600"/>
                </a:cubicBezTo>
                <a:lnTo>
                  <a:pt x="21425" y="21600"/>
                </a:lnTo>
                <a:cubicBezTo>
                  <a:pt x="21522" y="21600"/>
                  <a:pt x="21600" y="21264"/>
                  <a:pt x="21600" y="20848"/>
                </a:cubicBezTo>
                <a:lnTo>
                  <a:pt x="21600" y="7291"/>
                </a:lnTo>
                <a:cubicBezTo>
                  <a:pt x="21600" y="6875"/>
                  <a:pt x="21522" y="6539"/>
                  <a:pt x="21425" y="6539"/>
                </a:cubicBezTo>
                <a:lnTo>
                  <a:pt x="1653" y="6539"/>
                </a:lnTo>
                <a:lnTo>
                  <a:pt x="1303" y="0"/>
                </a:lnTo>
                <a:close/>
              </a:path>
            </a:pathLst>
          </a:custGeom>
          <a:ln w="635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36" name="Beskriver hvordan elevene skal arbeide med fagstoffet"/>
          <p:cNvSpPr txBox="1"/>
          <p:nvPr/>
        </p:nvSpPr>
        <p:spPr>
          <a:xfrm>
            <a:off x="1600071" y="2333342"/>
            <a:ext cx="8018374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r>
              <a:t>Beskriver hvordan elevene skal arbeide med fagstoffet</a:t>
            </a:r>
          </a:p>
        </p:txBody>
      </p:sp>
    </p:spTree>
  </p:cSld>
  <p:clrMapOvr>
    <a:masterClrMapping/>
  </p:clrMapOvr>
  <p:transition spd="med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5 kjerneelement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5 kjerneelementer</a:t>
            </a:r>
          </a:p>
        </p:txBody>
      </p:sp>
      <p:sp>
        <p:nvSpPr>
          <p:cNvPr id="139" name="• Naturvitenskaplige metoder, tenkemåter og verdi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Naturvitenskaplige metoder, tenkemåter og verdier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Teknologisk kompetanse i et naturfaglig perspektiv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Energi, stoffer og partikler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J</a:t>
            </a:r>
            <a:r>
              <a:t>orda og livet på jorda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Kroppen som system</a:t>
            </a:r>
          </a:p>
        </p:txBody>
      </p:sp>
      <p:sp>
        <p:nvSpPr>
          <p:cNvPr id="140" name="Bildeforklaring"/>
          <p:cNvSpPr/>
          <p:nvPr/>
        </p:nvSpPr>
        <p:spPr>
          <a:xfrm>
            <a:off x="1114681" y="2783083"/>
            <a:ext cx="11147823" cy="2598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03" y="0"/>
                </a:moveTo>
                <a:lnTo>
                  <a:pt x="951" y="6539"/>
                </a:lnTo>
                <a:lnTo>
                  <a:pt x="175" y="6539"/>
                </a:lnTo>
                <a:cubicBezTo>
                  <a:pt x="78" y="6539"/>
                  <a:pt x="0" y="6875"/>
                  <a:pt x="0" y="7291"/>
                </a:cubicBezTo>
                <a:lnTo>
                  <a:pt x="0" y="20848"/>
                </a:lnTo>
                <a:cubicBezTo>
                  <a:pt x="0" y="21264"/>
                  <a:pt x="78" y="21600"/>
                  <a:pt x="175" y="21600"/>
                </a:cubicBezTo>
                <a:lnTo>
                  <a:pt x="21425" y="21600"/>
                </a:lnTo>
                <a:cubicBezTo>
                  <a:pt x="21522" y="21600"/>
                  <a:pt x="21600" y="21264"/>
                  <a:pt x="21600" y="20848"/>
                </a:cubicBezTo>
                <a:lnTo>
                  <a:pt x="21600" y="7291"/>
                </a:lnTo>
                <a:cubicBezTo>
                  <a:pt x="21600" y="6875"/>
                  <a:pt x="21522" y="6539"/>
                  <a:pt x="21425" y="6539"/>
                </a:cubicBezTo>
                <a:lnTo>
                  <a:pt x="1653" y="6539"/>
                </a:lnTo>
                <a:lnTo>
                  <a:pt x="1303" y="0"/>
                </a:lnTo>
                <a:close/>
              </a:path>
            </a:pathLst>
          </a:custGeom>
          <a:ln w="635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1" name="Beskriver hvordan elevene skal arbeide med fagstoffet"/>
          <p:cNvSpPr txBox="1"/>
          <p:nvPr/>
        </p:nvSpPr>
        <p:spPr>
          <a:xfrm>
            <a:off x="1600071" y="2333342"/>
            <a:ext cx="8018374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r>
              <a:t>Beskriver hvordan elevene skal arbeide med fagstoffet</a:t>
            </a:r>
          </a:p>
        </p:txBody>
      </p:sp>
      <p:sp>
        <p:nvSpPr>
          <p:cNvPr id="142" name="Bildeforklaring"/>
          <p:cNvSpPr/>
          <p:nvPr/>
        </p:nvSpPr>
        <p:spPr>
          <a:xfrm>
            <a:off x="1114681" y="4701475"/>
            <a:ext cx="11147823" cy="35238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" y="0"/>
                </a:moveTo>
                <a:cubicBezTo>
                  <a:pt x="78" y="0"/>
                  <a:pt x="0" y="248"/>
                  <a:pt x="0" y="555"/>
                </a:cubicBezTo>
                <a:lnTo>
                  <a:pt x="0" y="17148"/>
                </a:lnTo>
                <a:cubicBezTo>
                  <a:pt x="0" y="17455"/>
                  <a:pt x="78" y="17705"/>
                  <a:pt x="175" y="17705"/>
                </a:cubicBezTo>
                <a:lnTo>
                  <a:pt x="1832" y="17705"/>
                </a:lnTo>
                <a:lnTo>
                  <a:pt x="2182" y="21600"/>
                </a:lnTo>
                <a:lnTo>
                  <a:pt x="2533" y="17705"/>
                </a:lnTo>
                <a:lnTo>
                  <a:pt x="21425" y="17705"/>
                </a:lnTo>
                <a:cubicBezTo>
                  <a:pt x="21522" y="17705"/>
                  <a:pt x="21600" y="17455"/>
                  <a:pt x="21600" y="17148"/>
                </a:cubicBezTo>
                <a:lnTo>
                  <a:pt x="21600" y="555"/>
                </a:lnTo>
                <a:cubicBezTo>
                  <a:pt x="21600" y="248"/>
                  <a:pt x="21522" y="0"/>
                  <a:pt x="21425" y="0"/>
                </a:cubicBezTo>
                <a:lnTo>
                  <a:pt x="175" y="0"/>
                </a:lnTo>
                <a:close/>
              </a:path>
            </a:pathLst>
          </a:custGeom>
          <a:ln w="63500">
            <a:solidFill>
              <a:srgbClr val="4F8F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3" name="Beskriver det faglige innholdet"/>
          <p:cNvSpPr txBox="1"/>
          <p:nvPr/>
        </p:nvSpPr>
        <p:spPr>
          <a:xfrm>
            <a:off x="2106312" y="8386302"/>
            <a:ext cx="454975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4F8F00"/>
                </a:solidFill>
              </a:defRPr>
            </a:lvl1pPr>
          </a:lstStyle>
          <a:p>
            <a:r>
              <a:t>Beskriver det faglige innholdet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" name="5 kjerneelementer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5 kjerneelementer</a:t>
            </a:r>
          </a:p>
        </p:txBody>
      </p:sp>
      <p:sp>
        <p:nvSpPr>
          <p:cNvPr id="146" name="• Naturvitenskaplige metoder, tenkemåter og verdier…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solidFill>
                  <a:srgbClr val="FF26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Naturvitenskaplige metoder, tenkemåter og verdier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solidFill>
                  <a:srgbClr val="9452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Teknologisk kompetanse i et naturfaglig perspektiv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solidFill>
                  <a:srgbClr val="4F8F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Energi, stoffer og partikler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solidFill>
                  <a:srgbClr val="4F8F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J</a:t>
            </a:r>
            <a:r>
              <a:t>orda og livet på jorda</a:t>
            </a:r>
          </a:p>
          <a:p>
            <a:pPr marL="457200" indent="-228600" defTabSz="449580">
              <a:lnSpc>
                <a:spcPct val="107916"/>
              </a:lnSpc>
              <a:spcBef>
                <a:spcPts val="800"/>
              </a:spcBef>
              <a:buSzTx/>
              <a:buNone/>
              <a:defRPr sz="3700">
                <a:solidFill>
                  <a:srgbClr val="4F8F00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latin typeface="Symbol"/>
                <a:ea typeface="Symbol"/>
                <a:cs typeface="Symbol"/>
                <a:sym typeface="Symbol"/>
              </a:rPr>
              <a:t>·	</a:t>
            </a:r>
            <a:r>
              <a:t>Kroppen som system</a:t>
            </a:r>
          </a:p>
        </p:txBody>
      </p:sp>
      <p:sp>
        <p:nvSpPr>
          <p:cNvPr id="147" name="Bildeforklaring"/>
          <p:cNvSpPr/>
          <p:nvPr/>
        </p:nvSpPr>
        <p:spPr>
          <a:xfrm>
            <a:off x="1114681" y="2783083"/>
            <a:ext cx="11147823" cy="259834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303" y="0"/>
                </a:moveTo>
                <a:lnTo>
                  <a:pt x="951" y="6539"/>
                </a:lnTo>
                <a:lnTo>
                  <a:pt x="175" y="6539"/>
                </a:lnTo>
                <a:cubicBezTo>
                  <a:pt x="78" y="6539"/>
                  <a:pt x="0" y="6875"/>
                  <a:pt x="0" y="7291"/>
                </a:cubicBezTo>
                <a:lnTo>
                  <a:pt x="0" y="20848"/>
                </a:lnTo>
                <a:cubicBezTo>
                  <a:pt x="0" y="21264"/>
                  <a:pt x="78" y="21600"/>
                  <a:pt x="175" y="21600"/>
                </a:cubicBezTo>
                <a:lnTo>
                  <a:pt x="21425" y="21600"/>
                </a:lnTo>
                <a:cubicBezTo>
                  <a:pt x="21522" y="21600"/>
                  <a:pt x="21600" y="21264"/>
                  <a:pt x="21600" y="20848"/>
                </a:cubicBezTo>
                <a:lnTo>
                  <a:pt x="21600" y="7291"/>
                </a:lnTo>
                <a:cubicBezTo>
                  <a:pt x="21600" y="6875"/>
                  <a:pt x="21522" y="6539"/>
                  <a:pt x="21425" y="6539"/>
                </a:cubicBezTo>
                <a:lnTo>
                  <a:pt x="1653" y="6539"/>
                </a:lnTo>
                <a:lnTo>
                  <a:pt x="1303" y="0"/>
                </a:lnTo>
                <a:close/>
              </a:path>
            </a:pathLst>
          </a:custGeom>
          <a:ln w="63500">
            <a:solidFill>
              <a:srgbClr val="FF26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48" name="Beskriver hvordan elevene skal arbeide med fagstoffet"/>
          <p:cNvSpPr txBox="1"/>
          <p:nvPr/>
        </p:nvSpPr>
        <p:spPr>
          <a:xfrm>
            <a:off x="1600071" y="2333342"/>
            <a:ext cx="8018374" cy="46105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FF2600"/>
                </a:solidFill>
              </a:defRPr>
            </a:lvl1pPr>
          </a:lstStyle>
          <a:p>
            <a:r>
              <a:t>Beskriver hvordan elevene skal arbeide med fagstoffet</a:t>
            </a:r>
          </a:p>
        </p:txBody>
      </p:sp>
      <p:sp>
        <p:nvSpPr>
          <p:cNvPr id="149" name="Bildeforklaring"/>
          <p:cNvSpPr/>
          <p:nvPr/>
        </p:nvSpPr>
        <p:spPr>
          <a:xfrm>
            <a:off x="1114681" y="4701475"/>
            <a:ext cx="11147823" cy="352385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5" y="0"/>
                </a:moveTo>
                <a:cubicBezTo>
                  <a:pt x="78" y="0"/>
                  <a:pt x="0" y="248"/>
                  <a:pt x="0" y="555"/>
                </a:cubicBezTo>
                <a:lnTo>
                  <a:pt x="0" y="17148"/>
                </a:lnTo>
                <a:cubicBezTo>
                  <a:pt x="0" y="17455"/>
                  <a:pt x="78" y="17705"/>
                  <a:pt x="175" y="17705"/>
                </a:cubicBezTo>
                <a:lnTo>
                  <a:pt x="1832" y="17705"/>
                </a:lnTo>
                <a:lnTo>
                  <a:pt x="2182" y="21600"/>
                </a:lnTo>
                <a:lnTo>
                  <a:pt x="2533" y="17705"/>
                </a:lnTo>
                <a:lnTo>
                  <a:pt x="21425" y="17705"/>
                </a:lnTo>
                <a:cubicBezTo>
                  <a:pt x="21522" y="17705"/>
                  <a:pt x="21600" y="17455"/>
                  <a:pt x="21600" y="17148"/>
                </a:cubicBezTo>
                <a:lnTo>
                  <a:pt x="21600" y="555"/>
                </a:lnTo>
                <a:cubicBezTo>
                  <a:pt x="21600" y="248"/>
                  <a:pt x="21522" y="0"/>
                  <a:pt x="21425" y="0"/>
                </a:cubicBezTo>
                <a:lnTo>
                  <a:pt x="175" y="0"/>
                </a:lnTo>
                <a:close/>
              </a:path>
            </a:pathLst>
          </a:custGeom>
          <a:ln w="63500">
            <a:solidFill>
              <a:srgbClr val="4F8F00"/>
            </a:solidFill>
            <a:miter lim="400000"/>
          </a:ln>
        </p:spPr>
        <p:txBody>
          <a:bodyPr lIns="50800" tIns="50800" rIns="50800" bIns="50800" anchor="ctr"/>
          <a:lstStyle/>
          <a:p>
            <a:pPr>
              <a:defRPr sz="2200" b="0">
                <a:latin typeface="+mn-lt"/>
                <a:ea typeface="+mn-ea"/>
                <a:cs typeface="+mn-cs"/>
                <a:sym typeface="Helvetica Neue Medium"/>
              </a:defRPr>
            </a:pPr>
            <a:endParaRPr/>
          </a:p>
        </p:txBody>
      </p:sp>
      <p:sp>
        <p:nvSpPr>
          <p:cNvPr id="150" name="Beskriver det faglige innholdet"/>
          <p:cNvSpPr txBox="1"/>
          <p:nvPr/>
        </p:nvSpPr>
        <p:spPr>
          <a:xfrm>
            <a:off x="2106312" y="8386302"/>
            <a:ext cx="4549751" cy="46106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>
            <a:lvl1pPr>
              <a:defRPr>
                <a:solidFill>
                  <a:srgbClr val="4F8F00"/>
                </a:solidFill>
              </a:defRPr>
            </a:lvl1pPr>
          </a:lstStyle>
          <a:p>
            <a:r>
              <a:t>Beskriver det faglige innholdet</a:t>
            </a:r>
          </a:p>
        </p:txBody>
      </p:sp>
    </p:spTree>
  </p:cSld>
  <p:clrMapOvr>
    <a:masterClrMapping/>
  </p:clrMapOvr>
  <p:transition spd="med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Progresjon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Progresjon</a:t>
            </a: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Black">
  <a:themeElements>
    <a:clrScheme name="Black">
      <a:dk1>
        <a:srgbClr val="000000"/>
      </a:dk1>
      <a:lt1>
        <a:srgbClr val="FFFFFF"/>
      </a:lt1>
      <a:dk2>
        <a:srgbClr val="434343"/>
      </a:dk2>
      <a:lt2>
        <a:srgbClr val="A9A9A9"/>
      </a:lt2>
      <a:accent1>
        <a:srgbClr val="0076BA"/>
      </a:accent1>
      <a:accent2>
        <a:srgbClr val="00A89D"/>
      </a:accent2>
      <a:accent3>
        <a:srgbClr val="1DB100"/>
      </a:accent3>
      <a:accent4>
        <a:srgbClr val="F8BA00"/>
      </a:accent4>
      <a:accent5>
        <a:srgbClr val="EE220C"/>
      </a:accent5>
      <a:accent6>
        <a:srgbClr val="CB297B"/>
      </a:accent6>
      <a:hlink>
        <a:srgbClr val="0000FF"/>
      </a:hlink>
      <a:folHlink>
        <a:srgbClr val="FF00FF"/>
      </a:folHlink>
    </a:clrScheme>
    <a:fontScheme name="Black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Blac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Off val="13529"/>
          </a:schemeClr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FFFF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1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834</Words>
  <Application>Microsoft Office PowerPoint</Application>
  <PresentationFormat>Egendefinert</PresentationFormat>
  <Paragraphs>196</Paragraphs>
  <Slides>33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33</vt:i4>
      </vt:variant>
    </vt:vector>
  </HeadingPairs>
  <TitlesOfParts>
    <vt:vector size="39" baseType="lpstr">
      <vt:lpstr>Helvetica</vt:lpstr>
      <vt:lpstr>Helvetica Neue</vt:lpstr>
      <vt:lpstr>Helvetica Neue Light</vt:lpstr>
      <vt:lpstr>Helvetica Neue Medium</vt:lpstr>
      <vt:lpstr>Symbol</vt:lpstr>
      <vt:lpstr>Black</vt:lpstr>
      <vt:lpstr>Naturfaget i skolen     2020-2032?</vt:lpstr>
      <vt:lpstr>KE ferdigstilles i disse dager</vt:lpstr>
      <vt:lpstr>5 kjerneelementer</vt:lpstr>
      <vt:lpstr>Kulepunkter til de enkelte kjerneelementene: </vt:lpstr>
      <vt:lpstr>Kulepunkter erstattes av læreplanmål</vt:lpstr>
      <vt:lpstr>5 kjerneelementer</vt:lpstr>
      <vt:lpstr>5 kjerneelementer</vt:lpstr>
      <vt:lpstr>5 kjerneelementer</vt:lpstr>
      <vt:lpstr>Progresjon</vt:lpstr>
      <vt:lpstr>Naturvitenskaplige metoder,  tenkemåter og verdier</vt:lpstr>
      <vt:lpstr>Naturvitenskaplige metoder,  tenkemåter og verdier</vt:lpstr>
      <vt:lpstr>Jorda og livet på jorda</vt:lpstr>
      <vt:lpstr>Jorda og livet på jorda</vt:lpstr>
      <vt:lpstr>Jorda og livet på jorda</vt:lpstr>
      <vt:lpstr>Jorda og livet på jorda</vt:lpstr>
      <vt:lpstr>Hovedtrekk i endringene</vt:lpstr>
      <vt:lpstr>Hovedtrekk i endringene</vt:lpstr>
      <vt:lpstr>Hovedtrekk i endringene</vt:lpstr>
      <vt:lpstr>Hovedtrekk i endringene</vt:lpstr>
      <vt:lpstr>Hovedtrekk i endringene</vt:lpstr>
      <vt:lpstr>Hovedtrekk i endringene</vt:lpstr>
      <vt:lpstr>Hovedtrekk i endringene</vt:lpstr>
      <vt:lpstr>Hovedtrekk i endringene</vt:lpstr>
      <vt:lpstr>Strategiske valg</vt:lpstr>
      <vt:lpstr>Hva er tatt ut?</vt:lpstr>
      <vt:lpstr>Hva er satt inn?</vt:lpstr>
      <vt:lpstr>Begrensninger</vt:lpstr>
      <vt:lpstr>Frampek mot programfag</vt:lpstr>
      <vt:lpstr>Frampek mot programfag</vt:lpstr>
      <vt:lpstr>Hva skal til for at naturfaget blir bedre med ny læreplan?</vt:lpstr>
      <vt:lpstr>Frampek mot programfag</vt:lpstr>
      <vt:lpstr>Frampek mot programfag</vt:lpstr>
      <vt:lpstr>Frampek mot programfag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Naturfaget i skolen     2020-2032?</dc:title>
  <dc:creator>Astrid Johansen</dc:creator>
  <cp:lastModifiedBy>Astrid Johansen</cp:lastModifiedBy>
  <cp:revision>2</cp:revision>
  <dcterms:modified xsi:type="dcterms:W3CDTF">2018-05-08T14:14:36Z</dcterms:modified>
</cp:coreProperties>
</file>