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87" r:id="rId5"/>
    <p:sldId id="283" r:id="rId6"/>
    <p:sldId id="284" r:id="rId7"/>
    <p:sldId id="260" r:id="rId8"/>
    <p:sldId id="261" r:id="rId9"/>
    <p:sldId id="259" r:id="rId10"/>
    <p:sldId id="285" r:id="rId11"/>
    <p:sldId id="322" r:id="rId12"/>
    <p:sldId id="288" r:id="rId13"/>
    <p:sldId id="286" r:id="rId14"/>
    <p:sldId id="291" r:id="rId15"/>
    <p:sldId id="292" r:id="rId16"/>
    <p:sldId id="290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293" r:id="rId29"/>
    <p:sldId id="289" r:id="rId30"/>
    <p:sldId id="262" r:id="rId31"/>
    <p:sldId id="264" r:id="rId32"/>
    <p:sldId id="294" r:id="rId33"/>
    <p:sldId id="296" r:id="rId34"/>
    <p:sldId id="298" r:id="rId35"/>
    <p:sldId id="334" r:id="rId36"/>
    <p:sldId id="299" r:id="rId37"/>
    <p:sldId id="300" r:id="rId38"/>
    <p:sldId id="263" r:id="rId39"/>
    <p:sldId id="308" r:id="rId40"/>
    <p:sldId id="301" r:id="rId41"/>
    <p:sldId id="302" r:id="rId42"/>
    <p:sldId id="303" r:id="rId43"/>
    <p:sldId id="304" r:id="rId44"/>
    <p:sldId id="315" r:id="rId45"/>
    <p:sldId id="307" r:id="rId46"/>
    <p:sldId id="305" r:id="rId47"/>
    <p:sldId id="335" r:id="rId48"/>
    <p:sldId id="306" r:id="rId49"/>
    <p:sldId id="309" r:id="rId50"/>
    <p:sldId id="314" r:id="rId51"/>
    <p:sldId id="295" r:id="rId52"/>
    <p:sldId id="265" r:id="rId53"/>
    <p:sldId id="336" r:id="rId54"/>
    <p:sldId id="337" r:id="rId55"/>
    <p:sldId id="310" r:id="rId56"/>
    <p:sldId id="266" r:id="rId57"/>
    <p:sldId id="338" r:id="rId58"/>
    <p:sldId id="339" r:id="rId59"/>
    <p:sldId id="340" r:id="rId60"/>
    <p:sldId id="341" r:id="rId61"/>
    <p:sldId id="311" r:id="rId62"/>
    <p:sldId id="268" r:id="rId63"/>
    <p:sldId id="267" r:id="rId64"/>
    <p:sldId id="269" r:id="rId65"/>
    <p:sldId id="270" r:id="rId66"/>
    <p:sldId id="272" r:id="rId67"/>
    <p:sldId id="312" r:id="rId68"/>
    <p:sldId id="271" r:id="rId69"/>
    <p:sldId id="313" r:id="rId70"/>
    <p:sldId id="273" r:id="rId71"/>
    <p:sldId id="274" r:id="rId72"/>
    <p:sldId id="316" r:id="rId73"/>
    <p:sldId id="342" r:id="rId74"/>
    <p:sldId id="275" r:id="rId75"/>
    <p:sldId id="317" r:id="rId76"/>
    <p:sldId id="276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0" r:id="rId85"/>
    <p:sldId id="351" r:id="rId86"/>
    <p:sldId id="277" r:id="rId87"/>
    <p:sldId id="318" r:id="rId88"/>
    <p:sldId id="278" r:id="rId89"/>
    <p:sldId id="319" r:id="rId90"/>
    <p:sldId id="280" r:id="rId91"/>
    <p:sldId id="281" r:id="rId92"/>
    <p:sldId id="320" r:id="rId93"/>
    <p:sldId id="321" r:id="rId94"/>
    <p:sldId id="352" r:id="rId95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475"/>
    <a:srgbClr val="BBAC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45" autoAdjust="0"/>
    <p:restoredTop sz="94660"/>
  </p:normalViewPr>
  <p:slideViewPr>
    <p:cSldViewPr snapToGrid="0">
      <p:cViewPr>
        <p:scale>
          <a:sx n="72" d="100"/>
          <a:sy n="72" d="100"/>
        </p:scale>
        <p:origin x="-396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4A012-1EAD-4AE1-9A06-24036921CEA6}" type="datetimeFigureOut">
              <a:rPr lang="nb-NO" smtClean="0"/>
              <a:pPr/>
              <a:t>20.11.2016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E092B-E223-4FA8-AEAB-335F96835AFD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  <p:sp>
        <p:nvSpPr>
          <p:cNvPr id="132100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47137" algn="l"/>
                <a:tab pos="895800" algn="l"/>
                <a:tab pos="1345988" algn="l"/>
                <a:tab pos="1794651" algn="l"/>
                <a:tab pos="2243314" algn="l"/>
                <a:tab pos="2693503" algn="l"/>
                <a:tab pos="3142166" algn="l"/>
                <a:tab pos="3590828" algn="l"/>
                <a:tab pos="4041017" algn="l"/>
                <a:tab pos="4489680" algn="l"/>
                <a:tab pos="4938342" algn="l"/>
                <a:tab pos="5388532" algn="l"/>
                <a:tab pos="5837194" algn="l"/>
                <a:tab pos="6285857" algn="l"/>
                <a:tab pos="6736045" algn="l"/>
                <a:tab pos="7184708" algn="l"/>
                <a:tab pos="7633371" algn="l"/>
                <a:tab pos="8083560" algn="l"/>
                <a:tab pos="8532223" algn="l"/>
                <a:tab pos="8980886" algn="l"/>
              </a:tabLst>
            </a:pPr>
            <a:fld id="{6D84AACE-5E69-410D-9AE6-6F15337FAB70}" type="slidenum">
              <a:rPr lang="en-GB" smtClean="0">
                <a:latin typeface="Times" pitchFamily="-108" charset="0"/>
              </a:rPr>
              <a:pPr>
                <a:tabLst>
                  <a:tab pos="0" algn="l"/>
                  <a:tab pos="447137" algn="l"/>
                  <a:tab pos="895800" algn="l"/>
                  <a:tab pos="1345988" algn="l"/>
                  <a:tab pos="1794651" algn="l"/>
                  <a:tab pos="2243314" algn="l"/>
                  <a:tab pos="2693503" algn="l"/>
                  <a:tab pos="3142166" algn="l"/>
                  <a:tab pos="3590828" algn="l"/>
                  <a:tab pos="4041017" algn="l"/>
                  <a:tab pos="4489680" algn="l"/>
                  <a:tab pos="4938342" algn="l"/>
                  <a:tab pos="5388532" algn="l"/>
                  <a:tab pos="5837194" algn="l"/>
                  <a:tab pos="6285857" algn="l"/>
                  <a:tab pos="6736045" algn="l"/>
                  <a:tab pos="7184708" algn="l"/>
                  <a:tab pos="7633371" algn="l"/>
                  <a:tab pos="8083560" algn="l"/>
                  <a:tab pos="8532223" algn="l"/>
                  <a:tab pos="8980886" algn="l"/>
                </a:tabLst>
              </a:pPr>
              <a:t>36</a:t>
            </a:fld>
            <a:endParaRPr lang="en-GB" dirty="0" smtClean="0">
              <a:latin typeface="Times" pitchFamily="-10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  <p:sp>
        <p:nvSpPr>
          <p:cNvPr id="133124" name="Plassholder for lysbilde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0" algn="l"/>
                <a:tab pos="447137" algn="l"/>
                <a:tab pos="895800" algn="l"/>
                <a:tab pos="1345988" algn="l"/>
                <a:tab pos="1794651" algn="l"/>
                <a:tab pos="2243314" algn="l"/>
                <a:tab pos="2693503" algn="l"/>
                <a:tab pos="3142166" algn="l"/>
                <a:tab pos="3590828" algn="l"/>
                <a:tab pos="4041017" algn="l"/>
                <a:tab pos="4489680" algn="l"/>
                <a:tab pos="4938342" algn="l"/>
                <a:tab pos="5388532" algn="l"/>
                <a:tab pos="5837194" algn="l"/>
                <a:tab pos="6285857" algn="l"/>
                <a:tab pos="6736045" algn="l"/>
                <a:tab pos="7184708" algn="l"/>
                <a:tab pos="7633371" algn="l"/>
                <a:tab pos="8083560" algn="l"/>
                <a:tab pos="8532223" algn="l"/>
                <a:tab pos="8980886" algn="l"/>
              </a:tabLst>
            </a:pPr>
            <a:fld id="{1BC09022-205B-4C0C-9FDA-D4FE588870C5}" type="slidenum">
              <a:rPr lang="en-GB" smtClean="0">
                <a:latin typeface="Times" pitchFamily="-108" charset="0"/>
              </a:rPr>
              <a:pPr>
                <a:tabLst>
                  <a:tab pos="0" algn="l"/>
                  <a:tab pos="447137" algn="l"/>
                  <a:tab pos="895800" algn="l"/>
                  <a:tab pos="1345988" algn="l"/>
                  <a:tab pos="1794651" algn="l"/>
                  <a:tab pos="2243314" algn="l"/>
                  <a:tab pos="2693503" algn="l"/>
                  <a:tab pos="3142166" algn="l"/>
                  <a:tab pos="3590828" algn="l"/>
                  <a:tab pos="4041017" algn="l"/>
                  <a:tab pos="4489680" algn="l"/>
                  <a:tab pos="4938342" algn="l"/>
                  <a:tab pos="5388532" algn="l"/>
                  <a:tab pos="5837194" algn="l"/>
                  <a:tab pos="6285857" algn="l"/>
                  <a:tab pos="6736045" algn="l"/>
                  <a:tab pos="7184708" algn="l"/>
                  <a:tab pos="7633371" algn="l"/>
                  <a:tab pos="8083560" algn="l"/>
                  <a:tab pos="8532223" algn="l"/>
                  <a:tab pos="8980886" algn="l"/>
                </a:tabLst>
              </a:pPr>
              <a:t>40</a:t>
            </a:fld>
            <a:endParaRPr lang="en-GB" dirty="0" smtClean="0">
              <a:latin typeface="Times" pitchFamily="-10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=""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15119" y="6537870"/>
            <a:ext cx="342081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=""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=""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9144000" cy="359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6" y="1335165"/>
            <a:ext cx="7772400" cy="901094"/>
          </a:xfrm>
        </p:spPr>
        <p:txBody>
          <a:bodyPr/>
          <a:lstStyle/>
          <a:p>
            <a:r>
              <a:rPr lang="nb-NO" dirty="0" smtClean="0"/>
              <a:t>Måleutrustning for ROV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17126" y="1998743"/>
            <a:ext cx="7772400" cy="1752600"/>
          </a:xfrm>
        </p:spPr>
        <p:txBody>
          <a:bodyPr>
            <a:normAutofit/>
          </a:bodyPr>
          <a:lstStyle/>
          <a:p>
            <a:r>
              <a:rPr lang="nb-NO" sz="2400" dirty="0" smtClean="0"/>
              <a:t>Av</a:t>
            </a:r>
            <a:br>
              <a:rPr lang="nb-NO" sz="2400" dirty="0" smtClean="0"/>
            </a:br>
            <a:r>
              <a:rPr lang="nb-NO" sz="2400" dirty="0" smtClean="0"/>
              <a:t>Nils Kr. </a:t>
            </a:r>
            <a:r>
              <a:rPr lang="nb-NO" sz="2400" dirty="0" err="1" smtClean="0"/>
              <a:t>Rossing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Skolelaboratoriet, NTNU</a:t>
            </a:r>
            <a:endParaRPr lang="nb-NO" sz="2400" dirty="0"/>
          </a:p>
        </p:txBody>
      </p:sp>
      <p:pic>
        <p:nvPicPr>
          <p:cNvPr id="4" name="Bilde 3" descr="tekst_b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7" y="269447"/>
            <a:ext cx="234696" cy="3084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31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Backup PC233 05.08.06\PC233\Artikler Hefter-bøker m.m\ROV\Figurer\CIMG78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2075" y="1327697"/>
            <a:ext cx="6213075" cy="4659806"/>
          </a:xfrm>
          <a:prstGeom prst="rect">
            <a:avLst/>
          </a:prstGeom>
          <a:noFill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286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1. Målejigg</a:t>
            </a:r>
            <a:endParaRPr lang="nb-NO" dirty="0"/>
          </a:p>
        </p:txBody>
      </p:sp>
      <p:pic>
        <p:nvPicPr>
          <p:cNvPr id="20482" name="Picture 2" descr="D:\Backup PC233 05.08.06\PC233\Artikler Hefter-bøker m.m\ROV\Figurer\CIMG78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2075" y="1327697"/>
            <a:ext cx="6213075" cy="4659806"/>
          </a:xfrm>
          <a:prstGeom prst="rect">
            <a:avLst/>
          </a:prstGeom>
          <a:noFill/>
        </p:spPr>
      </p:pic>
      <p:pic>
        <p:nvPicPr>
          <p:cNvPr id="20484" name="Picture 4" descr="D:\Backup PC233 05.08.06\PC233\Artikler Hefter-bøker m.m\ROV\Figurer\CIMG7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2074" y="1327696"/>
            <a:ext cx="6213075" cy="4659807"/>
          </a:xfrm>
          <a:prstGeom prst="rect">
            <a:avLst/>
          </a:prstGeom>
          <a:noFill/>
        </p:spPr>
      </p:pic>
      <p:pic>
        <p:nvPicPr>
          <p:cNvPr id="20485" name="Picture 5" descr="D:\Backup PC233 05.08.06\PC233\Artikler Hefter-bøker m.m\ROV\Figurer\CIMG78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2075" y="1327697"/>
            <a:ext cx="6213074" cy="4659806"/>
          </a:xfrm>
          <a:prstGeom prst="rect">
            <a:avLst/>
          </a:prstGeom>
          <a:noFill/>
        </p:spPr>
      </p:pic>
      <p:pic>
        <p:nvPicPr>
          <p:cNvPr id="20486" name="Picture 6" descr="D:\Backup PC233 05.08.06\PC233\Artikler Hefter-bøker m.m\ROV\Figurer\CIMG78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2075" y="1327696"/>
            <a:ext cx="6213076" cy="4659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Ferdig montert målejigg</a:t>
            </a:r>
            <a:endParaRPr lang="nb-NO" dirty="0"/>
          </a:p>
        </p:txBody>
      </p:sp>
      <p:pic>
        <p:nvPicPr>
          <p:cNvPr id="4" name="Picture 2" descr="D:\Backup PC233 05.08.06\PC233\Artikler Hefter-bøker m.m\ROV\Figurer\CIMG7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0795" y="1375236"/>
            <a:ext cx="6216301" cy="46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2. Bygging av </a:t>
            </a:r>
            <a:r>
              <a:rPr lang="nb-NO" dirty="0" err="1" smtClean="0"/>
              <a:t>shield-kort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side 14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9854"/>
            <a:ext cx="8229600" cy="77906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2. Bygging av datainnsamlingskortet </a:t>
            </a:r>
            <a:br>
              <a:rPr lang="nb-NO" dirty="0" smtClean="0"/>
            </a:br>
            <a:r>
              <a:rPr lang="nb-NO" sz="2200" dirty="0" smtClean="0"/>
              <a:t>side 13</a:t>
            </a:r>
            <a:endParaRPr lang="nb-NO" dirty="0"/>
          </a:p>
        </p:txBody>
      </p:sp>
      <p:pic>
        <p:nvPicPr>
          <p:cNvPr id="2051" name="Picture 3" descr="D:\Backup PC233 05.08.06\PC233\Artikler Hefter-bøker m.m\ROV\Figurer\CIMG7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533" y="1053686"/>
            <a:ext cx="7034622" cy="5275966"/>
          </a:xfrm>
          <a:prstGeom prst="rect">
            <a:avLst/>
          </a:prstGeom>
          <a:noFill/>
        </p:spPr>
      </p:pic>
      <p:pic>
        <p:nvPicPr>
          <p:cNvPr id="2052" name="Picture 4" descr="D:\Backup PC233 05.08.06\PC233\Artikler Hefter-bøker m.m\ROV\Figurer\CIMG79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533" y="1064284"/>
            <a:ext cx="7020491" cy="5265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2. Komponentoversikt</a:t>
            </a:r>
            <a:br>
              <a:rPr lang="nb-NO" dirty="0" smtClean="0"/>
            </a:br>
            <a:r>
              <a:rPr lang="nb-NO" sz="2800" dirty="0" err="1" smtClean="0"/>
              <a:t>Shield-kort</a:t>
            </a:r>
            <a:endParaRPr lang="nb-NO" dirty="0"/>
          </a:p>
        </p:txBody>
      </p:sp>
      <p:pic>
        <p:nvPicPr>
          <p:cNvPr id="21506" name="Picture 2" descr="D:\Backup PC233 05.08.06\PC233\Artikler Hefter-bøker m.m\ROV\Figurer\CIMG78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20000"/>
          </a:blip>
          <a:srcRect l="8982" t="5716" r="2655" b="31456"/>
          <a:stretch>
            <a:fillRect/>
          </a:stretch>
        </p:blipFill>
        <p:spPr bwMode="auto">
          <a:xfrm>
            <a:off x="544785" y="1417638"/>
            <a:ext cx="8118171" cy="4329154"/>
          </a:xfrm>
          <a:prstGeom prst="rect">
            <a:avLst/>
          </a:prstGeom>
          <a:noFill/>
        </p:spPr>
      </p:pic>
      <p:sp>
        <p:nvSpPr>
          <p:cNvPr id="5" name="TekstSylinder 4"/>
          <p:cNvSpPr txBox="1"/>
          <p:nvPr/>
        </p:nvSpPr>
        <p:spPr>
          <a:xfrm>
            <a:off x="987068" y="1689582"/>
            <a:ext cx="129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Trykksensor</a:t>
            </a:r>
            <a:endParaRPr lang="nb-NO" dirty="0"/>
          </a:p>
        </p:txBody>
      </p:sp>
      <p:cxnSp>
        <p:nvCxnSpPr>
          <p:cNvPr id="7" name="Rett linje 6"/>
          <p:cNvCxnSpPr/>
          <p:nvPr/>
        </p:nvCxnSpPr>
        <p:spPr>
          <a:xfrm rot="16200000" flipH="1">
            <a:off x="1558627" y="2097575"/>
            <a:ext cx="218003" cy="6800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>
          <a:xfrm>
            <a:off x="3445653" y="1471578"/>
            <a:ext cx="83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Stiftlist</a:t>
            </a:r>
            <a:endParaRPr lang="nb-NO" dirty="0"/>
          </a:p>
        </p:txBody>
      </p:sp>
      <p:cxnSp>
        <p:nvCxnSpPr>
          <p:cNvPr id="10" name="Rett linje 9"/>
          <p:cNvCxnSpPr/>
          <p:nvPr/>
        </p:nvCxnSpPr>
        <p:spPr>
          <a:xfrm rot="16200000" flipH="1">
            <a:off x="3805264" y="1891683"/>
            <a:ext cx="218003" cy="6800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2240597" y="1607795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NTC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1485928" y="401494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UTI</a:t>
            </a:r>
            <a:endParaRPr lang="nb-NO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736037" y="4014943"/>
            <a:ext cx="78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Sokkel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596287" y="210129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Sokler</a:t>
            </a:r>
            <a:endParaRPr lang="nb-NO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2557390" y="1977127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Bryter</a:t>
            </a:r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2945722" y="1731961"/>
            <a:ext cx="99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Jumpere</a:t>
            </a:r>
            <a:endParaRPr lang="nb-NO" dirty="0"/>
          </a:p>
        </p:txBody>
      </p:sp>
      <p:cxnSp>
        <p:nvCxnSpPr>
          <p:cNvPr id="19" name="Rett linje 18"/>
          <p:cNvCxnSpPr/>
          <p:nvPr/>
        </p:nvCxnSpPr>
        <p:spPr>
          <a:xfrm rot="16200000" flipH="1">
            <a:off x="3370656" y="2109686"/>
            <a:ext cx="218003" cy="6800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/>
          <p:cNvSpPr txBox="1"/>
          <p:nvPr/>
        </p:nvSpPr>
        <p:spPr>
          <a:xfrm>
            <a:off x="3036156" y="3827207"/>
            <a:ext cx="879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SD-kort</a:t>
            </a:r>
            <a:br>
              <a:rPr lang="nb-NO" dirty="0" smtClean="0"/>
            </a:br>
            <a:r>
              <a:rPr lang="nb-NO" dirty="0" smtClean="0"/>
              <a:t>leser</a:t>
            </a:r>
            <a:endParaRPr lang="nb-NO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6881480" y="4930903"/>
            <a:ext cx="88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Batteri-</a:t>
            </a:r>
            <a:br>
              <a:rPr lang="nb-NO" dirty="0" smtClean="0"/>
            </a:br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22" name="TekstSylinder 21"/>
          <p:cNvSpPr txBox="1"/>
          <p:nvPr/>
        </p:nvSpPr>
        <p:spPr>
          <a:xfrm>
            <a:off x="904626" y="2846207"/>
            <a:ext cx="109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Motstand</a:t>
            </a:r>
            <a:endParaRPr lang="nb-NO" dirty="0"/>
          </a:p>
        </p:txBody>
      </p:sp>
      <p:cxnSp>
        <p:nvCxnSpPr>
          <p:cNvPr id="23" name="Rett linje 22"/>
          <p:cNvCxnSpPr>
            <a:stCxn id="22" idx="3"/>
          </p:cNvCxnSpPr>
          <p:nvPr/>
        </p:nvCxnSpPr>
        <p:spPr>
          <a:xfrm>
            <a:off x="2000824" y="3030873"/>
            <a:ext cx="244864" cy="1666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Sylinder 25"/>
          <p:cNvSpPr txBox="1"/>
          <p:nvPr/>
        </p:nvSpPr>
        <p:spPr>
          <a:xfrm>
            <a:off x="2480368" y="2678209"/>
            <a:ext cx="90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27" name="TekstSylinder 26"/>
          <p:cNvSpPr txBox="1"/>
          <p:nvPr/>
        </p:nvSpPr>
        <p:spPr>
          <a:xfrm>
            <a:off x="2916940" y="4890822"/>
            <a:ext cx="1118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 smtClean="0"/>
              <a:t>Ledninger</a:t>
            </a:r>
          </a:p>
          <a:p>
            <a:pPr algn="ctr"/>
            <a:r>
              <a:rPr lang="nb-NO" dirty="0" smtClean="0"/>
              <a:t>til NTC</a:t>
            </a:r>
            <a:endParaRPr lang="nb-NO" dirty="0"/>
          </a:p>
        </p:txBody>
      </p:sp>
      <p:sp>
        <p:nvSpPr>
          <p:cNvPr id="28" name="TekstSylinder 27"/>
          <p:cNvSpPr txBox="1"/>
          <p:nvPr/>
        </p:nvSpPr>
        <p:spPr>
          <a:xfrm>
            <a:off x="4986993" y="1547295"/>
            <a:ext cx="103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Kretskort</a:t>
            </a:r>
            <a:endParaRPr lang="nb-NO" dirty="0"/>
          </a:p>
        </p:txBody>
      </p:sp>
      <p:sp>
        <p:nvSpPr>
          <p:cNvPr id="29" name="TekstSylinder 28"/>
          <p:cNvSpPr txBox="1"/>
          <p:nvPr/>
        </p:nvSpPr>
        <p:spPr>
          <a:xfrm>
            <a:off x="6936599" y="1447353"/>
            <a:ext cx="13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Arduino-kort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6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2. Monter stiftlister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4947449"/>
            <a:ext cx="8229600" cy="1410962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/>
              <a:t>Klipp opp stiftlista i riktige lengder, sett dem ned i hylselistene på </a:t>
            </a:r>
            <a:r>
              <a:rPr lang="nb-NO" dirty="0" err="1" smtClean="0"/>
              <a:t>Arduino-kortet</a:t>
            </a:r>
            <a:r>
              <a:rPr lang="nb-NO" dirty="0" smtClean="0"/>
              <a:t>. </a:t>
            </a:r>
          </a:p>
          <a:p>
            <a:r>
              <a:rPr lang="nb-NO" dirty="0" smtClean="0"/>
              <a:t>Sett </a:t>
            </a:r>
            <a:r>
              <a:rPr lang="nb-NO" dirty="0" err="1" smtClean="0"/>
              <a:t>shield-kortet</a:t>
            </a:r>
            <a:r>
              <a:rPr lang="nb-NO" dirty="0" smtClean="0"/>
              <a:t> ned på stiftlistene og lodd </a:t>
            </a:r>
            <a:r>
              <a:rPr lang="nb-NO" dirty="0" smtClean="0"/>
              <a:t>stiftene på </a:t>
            </a:r>
            <a:r>
              <a:rPr lang="nb-NO" dirty="0" smtClean="0"/>
              <a:t>komponentsiden.</a:t>
            </a:r>
            <a:endParaRPr lang="nb-NO" dirty="0"/>
          </a:p>
        </p:txBody>
      </p:sp>
      <p:pic>
        <p:nvPicPr>
          <p:cNvPr id="22530" name="Picture 2" descr="D:\Backup PC233 05.08.06\PC233\Artikler Hefter-bøker m.m\ROV\Figurer\CIMG7822.JPG"/>
          <p:cNvPicPr>
            <a:picLocks noChangeAspect="1" noChangeArrowheads="1"/>
          </p:cNvPicPr>
          <p:nvPr/>
        </p:nvPicPr>
        <p:blipFill>
          <a:blip r:embed="rId2"/>
          <a:srcRect l="12112" r="13847"/>
          <a:stretch>
            <a:fillRect/>
          </a:stretch>
        </p:blipFill>
        <p:spPr bwMode="auto">
          <a:xfrm>
            <a:off x="479142" y="1302575"/>
            <a:ext cx="3454807" cy="3499532"/>
          </a:xfrm>
          <a:prstGeom prst="rect">
            <a:avLst/>
          </a:prstGeom>
          <a:noFill/>
        </p:spPr>
      </p:pic>
      <p:pic>
        <p:nvPicPr>
          <p:cNvPr id="22531" name="Picture 3" descr="D:\Backup PC233 05.08.06\PC233\Artikler Hefter-bøker m.m\ROV\Figurer\CIMG78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0870" y="1302573"/>
            <a:ext cx="4666046" cy="3499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3096419" y="215900"/>
            <a:ext cx="3294062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2. Loddekurs</a:t>
            </a:r>
          </a:p>
        </p:txBody>
      </p:sp>
      <p:grpSp>
        <p:nvGrpSpPr>
          <p:cNvPr id="6" name="Gruppe 24"/>
          <p:cNvGrpSpPr>
            <a:grpSpLocks/>
          </p:cNvGrpSpPr>
          <p:nvPr/>
        </p:nvGrpSpPr>
        <p:grpSpPr bwMode="auto">
          <a:xfrm>
            <a:off x="842963" y="3243263"/>
            <a:ext cx="4941887" cy="2730500"/>
            <a:chOff x="842743" y="3243760"/>
            <a:chExt cx="4941349" cy="2729552"/>
          </a:xfrm>
        </p:grpSpPr>
        <p:sp>
          <p:nvSpPr>
            <p:cNvPr id="7" name="Ellipse 4"/>
            <p:cNvSpPr>
              <a:spLocks noChangeArrowheads="1"/>
            </p:cNvSpPr>
            <p:nvPr/>
          </p:nvSpPr>
          <p:spPr bwMode="auto">
            <a:xfrm>
              <a:off x="3532211" y="3721431"/>
              <a:ext cx="2251881" cy="2251881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Frihåndsform 5"/>
            <p:cNvSpPr>
              <a:spLocks noChangeArrowheads="1"/>
            </p:cNvSpPr>
            <p:nvPr/>
          </p:nvSpPr>
          <p:spPr bwMode="auto">
            <a:xfrm>
              <a:off x="842743" y="3243760"/>
              <a:ext cx="2852382" cy="2142699"/>
            </a:xfrm>
            <a:custGeom>
              <a:avLst/>
              <a:gdLst>
                <a:gd name="T0" fmla="*/ 2825086 w 2852382"/>
                <a:gd name="T1" fmla="*/ 1064529 h 2142699"/>
                <a:gd name="T2" fmla="*/ 1323832 w 2852382"/>
                <a:gd name="T3" fmla="*/ 1078176 h 2142699"/>
                <a:gd name="T4" fmla="*/ 54591 w 2852382"/>
                <a:gd name="T5" fmla="*/ 0 h 2142699"/>
                <a:gd name="T6" fmla="*/ 0 w 2852382"/>
                <a:gd name="T7" fmla="*/ 232012 h 2142699"/>
                <a:gd name="T8" fmla="*/ 27295 w 2852382"/>
                <a:gd name="T9" fmla="*/ 518615 h 2142699"/>
                <a:gd name="T10" fmla="*/ 81886 w 2852382"/>
                <a:gd name="T11" fmla="*/ 818866 h 2142699"/>
                <a:gd name="T12" fmla="*/ 81886 w 2852382"/>
                <a:gd name="T13" fmla="*/ 1173711 h 2142699"/>
                <a:gd name="T14" fmla="*/ 1255594 w 2852382"/>
                <a:gd name="T15" fmla="*/ 2142699 h 2142699"/>
                <a:gd name="T16" fmla="*/ 2852382 w 2852382"/>
                <a:gd name="T17" fmla="*/ 2142699 h 2142699"/>
                <a:gd name="T18" fmla="*/ 2852382 w 2852382"/>
                <a:gd name="T19" fmla="*/ 2142699 h 2142699"/>
                <a:gd name="T20" fmla="*/ 2852382 w 2852382"/>
                <a:gd name="T21" fmla="*/ 2142699 h 2142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52382"/>
                <a:gd name="T34" fmla="*/ 0 h 2142699"/>
                <a:gd name="T35" fmla="*/ 2852382 w 2852382"/>
                <a:gd name="T36" fmla="*/ 2142699 h 21426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52382" h="2142699">
                  <a:moveTo>
                    <a:pt x="2825086" y="1064526"/>
                  </a:moveTo>
                  <a:lnTo>
                    <a:pt x="1323832" y="1078173"/>
                  </a:lnTo>
                  <a:lnTo>
                    <a:pt x="54591" y="0"/>
                  </a:lnTo>
                  <a:lnTo>
                    <a:pt x="0" y="232012"/>
                  </a:lnTo>
                  <a:lnTo>
                    <a:pt x="27295" y="518615"/>
                  </a:lnTo>
                  <a:lnTo>
                    <a:pt x="81886" y="818866"/>
                  </a:lnTo>
                  <a:lnTo>
                    <a:pt x="81886" y="1173708"/>
                  </a:lnTo>
                  <a:lnTo>
                    <a:pt x="1255594" y="2142699"/>
                  </a:lnTo>
                  <a:lnTo>
                    <a:pt x="2852382" y="2142699"/>
                  </a:lnTo>
                </a:path>
              </a:pathLst>
            </a:cu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9" name="Ellipse 6"/>
            <p:cNvSpPr>
              <a:spLocks noChangeArrowheads="1"/>
            </p:cNvSpPr>
            <p:nvPr/>
          </p:nvSpPr>
          <p:spPr bwMode="auto">
            <a:xfrm>
              <a:off x="4187304" y="4321933"/>
              <a:ext cx="1037230" cy="103723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0" name="Gruppe 19"/>
          <p:cNvGrpSpPr>
            <a:grpSpLocks/>
          </p:cNvGrpSpPr>
          <p:nvPr/>
        </p:nvGrpSpPr>
        <p:grpSpPr bwMode="auto">
          <a:xfrm>
            <a:off x="4743450" y="1400175"/>
            <a:ext cx="3579813" cy="3438525"/>
            <a:chOff x="6096000" y="1617785"/>
            <a:chExt cx="2331827" cy="2239840"/>
          </a:xfrm>
        </p:grpSpPr>
        <p:sp>
          <p:nvSpPr>
            <p:cNvPr id="11" name="Frihåndsform 10"/>
            <p:cNvSpPr/>
            <p:nvPr/>
          </p:nvSpPr>
          <p:spPr bwMode="auto">
            <a:xfrm>
              <a:off x="7423745" y="1617785"/>
              <a:ext cx="984434" cy="984454"/>
            </a:xfrm>
            <a:custGeom>
              <a:avLst/>
              <a:gdLst>
                <a:gd name="connsiteX0" fmla="*/ 367678 w 984738"/>
                <a:gd name="connsiteY0" fmla="*/ 984738 h 984738"/>
                <a:gd name="connsiteX1" fmla="*/ 984738 w 984738"/>
                <a:gd name="connsiteY1" fmla="*/ 354889 h 984738"/>
                <a:gd name="connsiteX2" fmla="*/ 914400 w 984738"/>
                <a:gd name="connsiteY2" fmla="*/ 348495 h 984738"/>
                <a:gd name="connsiteX3" fmla="*/ 860047 w 984738"/>
                <a:gd name="connsiteY3" fmla="*/ 329312 h 984738"/>
                <a:gd name="connsiteX4" fmla="*/ 831273 w 984738"/>
                <a:gd name="connsiteY4" fmla="*/ 287748 h 984738"/>
                <a:gd name="connsiteX5" fmla="*/ 818484 w 984738"/>
                <a:gd name="connsiteY5" fmla="*/ 242987 h 984738"/>
                <a:gd name="connsiteX6" fmla="*/ 796103 w 984738"/>
                <a:gd name="connsiteY6" fmla="*/ 179043 h 984738"/>
                <a:gd name="connsiteX7" fmla="*/ 773723 w 984738"/>
                <a:gd name="connsiteY7" fmla="*/ 111902 h 984738"/>
                <a:gd name="connsiteX8" fmla="*/ 744948 w 984738"/>
                <a:gd name="connsiteY8" fmla="*/ 79930 h 984738"/>
                <a:gd name="connsiteX9" fmla="*/ 709779 w 984738"/>
                <a:gd name="connsiteY9" fmla="*/ 44760 h 984738"/>
                <a:gd name="connsiteX10" fmla="*/ 661821 w 984738"/>
                <a:gd name="connsiteY10" fmla="*/ 12788 h 984738"/>
                <a:gd name="connsiteX11" fmla="*/ 594680 w 984738"/>
                <a:gd name="connsiteY11" fmla="*/ 0 h 984738"/>
                <a:gd name="connsiteX12" fmla="*/ 0 w 984738"/>
                <a:gd name="connsiteY12" fmla="*/ 588285 h 98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4738" h="984738">
                  <a:moveTo>
                    <a:pt x="367678" y="984738"/>
                  </a:moveTo>
                  <a:lnTo>
                    <a:pt x="984738" y="354889"/>
                  </a:lnTo>
                  <a:lnTo>
                    <a:pt x="914400" y="348495"/>
                  </a:lnTo>
                  <a:lnTo>
                    <a:pt x="860047" y="329312"/>
                  </a:lnTo>
                  <a:lnTo>
                    <a:pt x="831273" y="287748"/>
                  </a:lnTo>
                  <a:lnTo>
                    <a:pt x="818484" y="242987"/>
                  </a:lnTo>
                  <a:lnTo>
                    <a:pt x="796103" y="179043"/>
                  </a:lnTo>
                  <a:lnTo>
                    <a:pt x="773723" y="111902"/>
                  </a:lnTo>
                  <a:lnTo>
                    <a:pt x="744948" y="79930"/>
                  </a:lnTo>
                  <a:lnTo>
                    <a:pt x="709779" y="44760"/>
                  </a:lnTo>
                  <a:lnTo>
                    <a:pt x="661821" y="12788"/>
                  </a:lnTo>
                  <a:lnTo>
                    <a:pt x="594680" y="0"/>
                  </a:lnTo>
                  <a:lnTo>
                    <a:pt x="0" y="58828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2" name="Frihåndsform 11"/>
            <p:cNvSpPr/>
            <p:nvPr/>
          </p:nvSpPr>
          <p:spPr bwMode="auto">
            <a:xfrm>
              <a:off x="6134261" y="2285807"/>
              <a:ext cx="1561445" cy="1571818"/>
            </a:xfrm>
            <a:custGeom>
              <a:avLst/>
              <a:gdLst>
                <a:gd name="connsiteX0" fmla="*/ 1552575 w 1562100"/>
                <a:gd name="connsiteY0" fmla="*/ 266700 h 1571625"/>
                <a:gd name="connsiteX1" fmla="*/ 1409700 w 1562100"/>
                <a:gd name="connsiteY1" fmla="*/ 428625 h 1571625"/>
                <a:gd name="connsiteX2" fmla="*/ 1333500 w 1562100"/>
                <a:gd name="connsiteY2" fmla="*/ 476250 h 1571625"/>
                <a:gd name="connsiteX3" fmla="*/ 1276350 w 1562100"/>
                <a:gd name="connsiteY3" fmla="*/ 581025 h 1571625"/>
                <a:gd name="connsiteX4" fmla="*/ 1143000 w 1562100"/>
                <a:gd name="connsiteY4" fmla="*/ 733425 h 1571625"/>
                <a:gd name="connsiteX5" fmla="*/ 885825 w 1562100"/>
                <a:gd name="connsiteY5" fmla="*/ 990600 h 1571625"/>
                <a:gd name="connsiteX6" fmla="*/ 609600 w 1562100"/>
                <a:gd name="connsiteY6" fmla="*/ 1238250 h 1571625"/>
                <a:gd name="connsiteX7" fmla="*/ 333375 w 1562100"/>
                <a:gd name="connsiteY7" fmla="*/ 1447800 h 1571625"/>
                <a:gd name="connsiteX8" fmla="*/ 190500 w 1562100"/>
                <a:gd name="connsiteY8" fmla="*/ 1571625 h 1571625"/>
                <a:gd name="connsiteX9" fmla="*/ 133350 w 1562100"/>
                <a:gd name="connsiteY9" fmla="*/ 1552575 h 1571625"/>
                <a:gd name="connsiteX10" fmla="*/ 0 w 1562100"/>
                <a:gd name="connsiteY10" fmla="*/ 1428750 h 1571625"/>
                <a:gd name="connsiteX11" fmla="*/ 76200 w 1562100"/>
                <a:gd name="connsiteY11" fmla="*/ 1276350 h 1571625"/>
                <a:gd name="connsiteX12" fmla="*/ 209550 w 1562100"/>
                <a:gd name="connsiteY12" fmla="*/ 1123950 h 1571625"/>
                <a:gd name="connsiteX13" fmla="*/ 381000 w 1562100"/>
                <a:gd name="connsiteY13" fmla="*/ 904875 h 1571625"/>
                <a:gd name="connsiteX14" fmla="*/ 495300 w 1562100"/>
                <a:gd name="connsiteY14" fmla="*/ 742950 h 1571625"/>
                <a:gd name="connsiteX15" fmla="*/ 600075 w 1562100"/>
                <a:gd name="connsiteY15" fmla="*/ 600075 h 1571625"/>
                <a:gd name="connsiteX16" fmla="*/ 771525 w 1562100"/>
                <a:gd name="connsiteY16" fmla="*/ 457200 h 1571625"/>
                <a:gd name="connsiteX17" fmla="*/ 885825 w 1562100"/>
                <a:gd name="connsiteY17" fmla="*/ 352425 h 1571625"/>
                <a:gd name="connsiteX18" fmla="*/ 1028700 w 1562100"/>
                <a:gd name="connsiteY18" fmla="*/ 257175 h 1571625"/>
                <a:gd name="connsiteX19" fmla="*/ 1143000 w 1562100"/>
                <a:gd name="connsiteY19" fmla="*/ 180975 h 1571625"/>
                <a:gd name="connsiteX20" fmla="*/ 1323975 w 1562100"/>
                <a:gd name="connsiteY20" fmla="*/ 0 h 1571625"/>
                <a:gd name="connsiteX21" fmla="*/ 1419225 w 1562100"/>
                <a:gd name="connsiteY21" fmla="*/ 28575 h 1571625"/>
                <a:gd name="connsiteX22" fmla="*/ 1495425 w 1562100"/>
                <a:gd name="connsiteY22" fmla="*/ 95250 h 1571625"/>
                <a:gd name="connsiteX23" fmla="*/ 1562100 w 1562100"/>
                <a:gd name="connsiteY23" fmla="*/ 171450 h 1571625"/>
                <a:gd name="connsiteX24" fmla="*/ 1552575 w 1562100"/>
                <a:gd name="connsiteY24" fmla="*/ 266700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2100" h="1571625">
                  <a:moveTo>
                    <a:pt x="1552575" y="266700"/>
                  </a:moveTo>
                  <a:lnTo>
                    <a:pt x="1409700" y="428625"/>
                  </a:lnTo>
                  <a:lnTo>
                    <a:pt x="1333500" y="476250"/>
                  </a:lnTo>
                  <a:cubicBezTo>
                    <a:pt x="1272828" y="567259"/>
                    <a:pt x="1276350" y="527632"/>
                    <a:pt x="1276350" y="581025"/>
                  </a:cubicBezTo>
                  <a:lnTo>
                    <a:pt x="1143000" y="733425"/>
                  </a:lnTo>
                  <a:lnTo>
                    <a:pt x="885825" y="990600"/>
                  </a:lnTo>
                  <a:lnTo>
                    <a:pt x="609600" y="1238250"/>
                  </a:lnTo>
                  <a:lnTo>
                    <a:pt x="333375" y="1447800"/>
                  </a:lnTo>
                  <a:lnTo>
                    <a:pt x="190500" y="1571625"/>
                  </a:lnTo>
                  <a:lnTo>
                    <a:pt x="133350" y="1552575"/>
                  </a:lnTo>
                  <a:lnTo>
                    <a:pt x="0" y="1428750"/>
                  </a:lnTo>
                  <a:lnTo>
                    <a:pt x="76200" y="1276350"/>
                  </a:lnTo>
                  <a:lnTo>
                    <a:pt x="209550" y="1123950"/>
                  </a:lnTo>
                  <a:lnTo>
                    <a:pt x="381000" y="904875"/>
                  </a:lnTo>
                  <a:lnTo>
                    <a:pt x="495300" y="742950"/>
                  </a:lnTo>
                  <a:lnTo>
                    <a:pt x="600075" y="600075"/>
                  </a:lnTo>
                  <a:lnTo>
                    <a:pt x="771525" y="457200"/>
                  </a:lnTo>
                  <a:lnTo>
                    <a:pt x="885825" y="352425"/>
                  </a:lnTo>
                  <a:lnTo>
                    <a:pt x="1028700" y="257175"/>
                  </a:lnTo>
                  <a:lnTo>
                    <a:pt x="1143000" y="180975"/>
                  </a:lnTo>
                  <a:lnTo>
                    <a:pt x="1323975" y="0"/>
                  </a:lnTo>
                  <a:lnTo>
                    <a:pt x="1419225" y="28575"/>
                  </a:lnTo>
                  <a:lnTo>
                    <a:pt x="1495425" y="95250"/>
                  </a:lnTo>
                  <a:lnTo>
                    <a:pt x="1562100" y="171450"/>
                  </a:lnTo>
                  <a:lnTo>
                    <a:pt x="1552575" y="266700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3" name="Frihåndsform 12"/>
            <p:cNvSpPr/>
            <p:nvPr/>
          </p:nvSpPr>
          <p:spPr bwMode="auto">
            <a:xfrm>
              <a:off x="6096000" y="2828705"/>
              <a:ext cx="952378" cy="999965"/>
            </a:xfrm>
            <a:custGeom>
              <a:avLst/>
              <a:gdLst>
                <a:gd name="connsiteX0" fmla="*/ 0 w 952500"/>
                <a:gd name="connsiteY0" fmla="*/ 895350 h 1000125"/>
                <a:gd name="connsiteX1" fmla="*/ 161925 w 952500"/>
                <a:gd name="connsiteY1" fmla="*/ 1000125 h 1000125"/>
                <a:gd name="connsiteX2" fmla="*/ 333375 w 952500"/>
                <a:gd name="connsiteY2" fmla="*/ 847725 h 1000125"/>
                <a:gd name="connsiteX3" fmla="*/ 476250 w 952500"/>
                <a:gd name="connsiteY3" fmla="*/ 714375 h 1000125"/>
                <a:gd name="connsiteX4" fmla="*/ 600075 w 952500"/>
                <a:gd name="connsiteY4" fmla="*/ 600075 h 1000125"/>
                <a:gd name="connsiteX5" fmla="*/ 752475 w 952500"/>
                <a:gd name="connsiteY5" fmla="*/ 457200 h 1000125"/>
                <a:gd name="connsiteX6" fmla="*/ 885825 w 952500"/>
                <a:gd name="connsiteY6" fmla="*/ 314325 h 1000125"/>
                <a:gd name="connsiteX7" fmla="*/ 933450 w 952500"/>
                <a:gd name="connsiteY7" fmla="*/ 209550 h 1000125"/>
                <a:gd name="connsiteX8" fmla="*/ 952500 w 952500"/>
                <a:gd name="connsiteY8" fmla="*/ 104775 h 1000125"/>
                <a:gd name="connsiteX9" fmla="*/ 933450 w 952500"/>
                <a:gd name="connsiteY9" fmla="*/ 28575 h 1000125"/>
                <a:gd name="connsiteX10" fmla="*/ 857250 w 952500"/>
                <a:gd name="connsiteY10" fmla="*/ 0 h 1000125"/>
                <a:gd name="connsiteX11" fmla="*/ 733425 w 952500"/>
                <a:gd name="connsiteY11" fmla="*/ 19050 h 1000125"/>
                <a:gd name="connsiteX12" fmla="*/ 714375 w 952500"/>
                <a:gd name="connsiteY12" fmla="*/ 47625 h 1000125"/>
                <a:gd name="connsiteX13" fmla="*/ 666750 w 952500"/>
                <a:gd name="connsiteY13" fmla="*/ 95250 h 1000125"/>
                <a:gd name="connsiteX14" fmla="*/ 666750 w 952500"/>
                <a:gd name="connsiteY14" fmla="*/ 104775 h 1000125"/>
                <a:gd name="connsiteX15" fmla="*/ 504825 w 952500"/>
                <a:gd name="connsiteY15" fmla="*/ 285750 h 1000125"/>
                <a:gd name="connsiteX16" fmla="*/ 276225 w 952500"/>
                <a:gd name="connsiteY16" fmla="*/ 523875 h 1000125"/>
                <a:gd name="connsiteX17" fmla="*/ 76200 w 952500"/>
                <a:gd name="connsiteY17" fmla="*/ 800100 h 1000125"/>
                <a:gd name="connsiteX18" fmla="*/ 0 w 952500"/>
                <a:gd name="connsiteY18" fmla="*/ 89535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500" h="1000125">
                  <a:moveTo>
                    <a:pt x="0" y="895350"/>
                  </a:moveTo>
                  <a:lnTo>
                    <a:pt x="161925" y="1000125"/>
                  </a:lnTo>
                  <a:lnTo>
                    <a:pt x="333375" y="847725"/>
                  </a:lnTo>
                  <a:lnTo>
                    <a:pt x="476250" y="714375"/>
                  </a:lnTo>
                  <a:lnTo>
                    <a:pt x="600075" y="600075"/>
                  </a:lnTo>
                  <a:lnTo>
                    <a:pt x="752475" y="457200"/>
                  </a:lnTo>
                  <a:lnTo>
                    <a:pt x="885825" y="314325"/>
                  </a:lnTo>
                  <a:lnTo>
                    <a:pt x="933450" y="209550"/>
                  </a:lnTo>
                  <a:lnTo>
                    <a:pt x="952500" y="104775"/>
                  </a:lnTo>
                  <a:lnTo>
                    <a:pt x="933450" y="28575"/>
                  </a:lnTo>
                  <a:lnTo>
                    <a:pt x="857250" y="0"/>
                  </a:lnTo>
                  <a:lnTo>
                    <a:pt x="733425" y="19050"/>
                  </a:lnTo>
                  <a:cubicBezTo>
                    <a:pt x="727075" y="28575"/>
                    <a:pt x="722470" y="39530"/>
                    <a:pt x="714375" y="47625"/>
                  </a:cubicBezTo>
                  <a:cubicBezTo>
                    <a:pt x="676275" y="85725"/>
                    <a:pt x="692150" y="44450"/>
                    <a:pt x="666750" y="95250"/>
                  </a:cubicBezTo>
                  <a:cubicBezTo>
                    <a:pt x="665330" y="98090"/>
                    <a:pt x="666750" y="101600"/>
                    <a:pt x="666750" y="104775"/>
                  </a:cubicBezTo>
                  <a:lnTo>
                    <a:pt x="504825" y="285750"/>
                  </a:lnTo>
                  <a:lnTo>
                    <a:pt x="276225" y="523875"/>
                  </a:lnTo>
                  <a:lnTo>
                    <a:pt x="76200" y="80010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4" name="Frihåndsform 13"/>
            <p:cNvSpPr/>
            <p:nvPr/>
          </p:nvSpPr>
          <p:spPr bwMode="auto">
            <a:xfrm>
              <a:off x="7411336" y="2180330"/>
              <a:ext cx="386742" cy="425012"/>
            </a:xfrm>
            <a:custGeom>
              <a:avLst/>
              <a:gdLst>
                <a:gd name="connsiteX0" fmla="*/ 268565 w 386862"/>
                <a:gd name="connsiteY0" fmla="*/ 402848 h 425228"/>
                <a:gd name="connsiteX1" fmla="*/ 354890 w 386862"/>
                <a:gd name="connsiteY1" fmla="*/ 425228 h 425228"/>
                <a:gd name="connsiteX2" fmla="*/ 383664 w 386862"/>
                <a:gd name="connsiteY2" fmla="*/ 409242 h 425228"/>
                <a:gd name="connsiteX3" fmla="*/ 386862 w 386862"/>
                <a:gd name="connsiteY3" fmla="*/ 361284 h 425228"/>
                <a:gd name="connsiteX4" fmla="*/ 370876 w 386862"/>
                <a:gd name="connsiteY4" fmla="*/ 278157 h 425228"/>
                <a:gd name="connsiteX5" fmla="*/ 322918 w 386862"/>
                <a:gd name="connsiteY5" fmla="*/ 201424 h 425228"/>
                <a:gd name="connsiteX6" fmla="*/ 236593 w 386862"/>
                <a:gd name="connsiteY6" fmla="*/ 95916 h 425228"/>
                <a:gd name="connsiteX7" fmla="*/ 188635 w 386862"/>
                <a:gd name="connsiteY7" fmla="*/ 41564 h 425228"/>
                <a:gd name="connsiteX8" fmla="*/ 140677 w 386862"/>
                <a:gd name="connsiteY8" fmla="*/ 12789 h 425228"/>
                <a:gd name="connsiteX9" fmla="*/ 95916 w 386862"/>
                <a:gd name="connsiteY9" fmla="*/ 0 h 425228"/>
                <a:gd name="connsiteX10" fmla="*/ 41564 w 386862"/>
                <a:gd name="connsiteY10" fmla="*/ 0 h 425228"/>
                <a:gd name="connsiteX11" fmla="*/ 0 w 386862"/>
                <a:gd name="connsiteY11" fmla="*/ 44761 h 425228"/>
                <a:gd name="connsiteX12" fmla="*/ 6394 w 386862"/>
                <a:gd name="connsiteY12" fmla="*/ 89522 h 425228"/>
                <a:gd name="connsiteX13" fmla="*/ 19183 w 386862"/>
                <a:gd name="connsiteY13" fmla="*/ 118297 h 425228"/>
                <a:gd name="connsiteX14" fmla="*/ 86325 w 386862"/>
                <a:gd name="connsiteY14" fmla="*/ 118297 h 425228"/>
                <a:gd name="connsiteX15" fmla="*/ 156663 w 386862"/>
                <a:gd name="connsiteY15" fmla="*/ 140677 h 425228"/>
                <a:gd name="connsiteX16" fmla="*/ 220607 w 386862"/>
                <a:gd name="connsiteY16" fmla="*/ 182241 h 425228"/>
                <a:gd name="connsiteX17" fmla="*/ 252579 w 386862"/>
                <a:gd name="connsiteY17" fmla="*/ 227002 h 425228"/>
                <a:gd name="connsiteX18" fmla="*/ 268565 w 386862"/>
                <a:gd name="connsiteY18" fmla="*/ 274960 h 425228"/>
                <a:gd name="connsiteX19" fmla="*/ 284551 w 386862"/>
                <a:gd name="connsiteY19" fmla="*/ 329312 h 425228"/>
                <a:gd name="connsiteX20" fmla="*/ 268565 w 386862"/>
                <a:gd name="connsiteY20" fmla="*/ 402848 h 42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6862" h="425228">
                  <a:moveTo>
                    <a:pt x="268565" y="402848"/>
                  </a:moveTo>
                  <a:lnTo>
                    <a:pt x="354890" y="425228"/>
                  </a:lnTo>
                  <a:lnTo>
                    <a:pt x="383664" y="409242"/>
                  </a:lnTo>
                  <a:lnTo>
                    <a:pt x="386862" y="361284"/>
                  </a:lnTo>
                  <a:cubicBezTo>
                    <a:pt x="369642" y="288959"/>
                    <a:pt x="370876" y="317149"/>
                    <a:pt x="370876" y="278157"/>
                  </a:cubicBezTo>
                  <a:lnTo>
                    <a:pt x="322918" y="201424"/>
                  </a:lnTo>
                  <a:lnTo>
                    <a:pt x="236593" y="95916"/>
                  </a:lnTo>
                  <a:lnTo>
                    <a:pt x="188635" y="41564"/>
                  </a:lnTo>
                  <a:lnTo>
                    <a:pt x="140677" y="12789"/>
                  </a:lnTo>
                  <a:lnTo>
                    <a:pt x="95916" y="0"/>
                  </a:lnTo>
                  <a:lnTo>
                    <a:pt x="41564" y="0"/>
                  </a:lnTo>
                  <a:lnTo>
                    <a:pt x="0" y="44761"/>
                  </a:lnTo>
                  <a:lnTo>
                    <a:pt x="6394" y="89522"/>
                  </a:lnTo>
                  <a:lnTo>
                    <a:pt x="19183" y="118297"/>
                  </a:lnTo>
                  <a:lnTo>
                    <a:pt x="86325" y="118297"/>
                  </a:lnTo>
                  <a:lnTo>
                    <a:pt x="156663" y="140677"/>
                  </a:lnTo>
                  <a:lnTo>
                    <a:pt x="220607" y="182241"/>
                  </a:lnTo>
                  <a:lnTo>
                    <a:pt x="252579" y="227002"/>
                  </a:lnTo>
                  <a:lnTo>
                    <a:pt x="268565" y="274960"/>
                  </a:lnTo>
                  <a:lnTo>
                    <a:pt x="284551" y="329312"/>
                  </a:lnTo>
                  <a:lnTo>
                    <a:pt x="268565" y="40284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5" name="Frihåndsform 14"/>
            <p:cNvSpPr>
              <a:spLocks noChangeArrowheads="1"/>
            </p:cNvSpPr>
            <p:nvPr/>
          </p:nvSpPr>
          <p:spPr bwMode="auto">
            <a:xfrm>
              <a:off x="7523018" y="1886350"/>
              <a:ext cx="249382" cy="258973"/>
            </a:xfrm>
            <a:custGeom>
              <a:avLst/>
              <a:gdLst>
                <a:gd name="T0" fmla="*/ 99113 w 249382"/>
                <a:gd name="T1" fmla="*/ 258973 h 258973"/>
                <a:gd name="T2" fmla="*/ 153466 w 249382"/>
                <a:gd name="T3" fmla="*/ 242987 h 258973"/>
                <a:gd name="T4" fmla="*/ 188635 w 249382"/>
                <a:gd name="T5" fmla="*/ 217409 h 258973"/>
                <a:gd name="T6" fmla="*/ 230199 w 249382"/>
                <a:gd name="T7" fmla="*/ 166254 h 258973"/>
                <a:gd name="T8" fmla="*/ 249382 w 249382"/>
                <a:gd name="T9" fmla="*/ 111902 h 258973"/>
                <a:gd name="T10" fmla="*/ 147072 w 249382"/>
                <a:gd name="T11" fmla="*/ 9591 h 258973"/>
                <a:gd name="T12" fmla="*/ 115099 w 249382"/>
                <a:gd name="T13" fmla="*/ 0 h 258973"/>
                <a:gd name="T14" fmla="*/ 51155 w 249382"/>
                <a:gd name="T15" fmla="*/ 15986 h 258973"/>
                <a:gd name="T16" fmla="*/ 15986 w 249382"/>
                <a:gd name="T17" fmla="*/ 51155 h 258973"/>
                <a:gd name="T18" fmla="*/ 3197 w 249382"/>
                <a:gd name="T19" fmla="*/ 89521 h 258973"/>
                <a:gd name="T20" fmla="*/ 0 w 249382"/>
                <a:gd name="T21" fmla="*/ 134282 h 258973"/>
                <a:gd name="T22" fmla="*/ 9592 w 249382"/>
                <a:gd name="T23" fmla="*/ 175846 h 258973"/>
                <a:gd name="T24" fmla="*/ 99113 w 249382"/>
                <a:gd name="T25" fmla="*/ 258973 h 2589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382"/>
                <a:gd name="T40" fmla="*/ 0 h 258973"/>
                <a:gd name="T41" fmla="*/ 249382 w 249382"/>
                <a:gd name="T42" fmla="*/ 258973 h 2589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382" h="258973">
                  <a:moveTo>
                    <a:pt x="99113" y="258973"/>
                  </a:moveTo>
                  <a:lnTo>
                    <a:pt x="153466" y="242987"/>
                  </a:lnTo>
                  <a:lnTo>
                    <a:pt x="188635" y="217409"/>
                  </a:lnTo>
                  <a:lnTo>
                    <a:pt x="230199" y="166254"/>
                  </a:lnTo>
                  <a:lnTo>
                    <a:pt x="249382" y="111902"/>
                  </a:lnTo>
                  <a:lnTo>
                    <a:pt x="147072" y="9591"/>
                  </a:lnTo>
                  <a:lnTo>
                    <a:pt x="115099" y="0"/>
                  </a:lnTo>
                  <a:lnTo>
                    <a:pt x="51155" y="15986"/>
                  </a:lnTo>
                  <a:lnTo>
                    <a:pt x="15986" y="51155"/>
                  </a:lnTo>
                  <a:lnTo>
                    <a:pt x="3197" y="89521"/>
                  </a:lnTo>
                  <a:lnTo>
                    <a:pt x="0" y="134282"/>
                  </a:lnTo>
                  <a:lnTo>
                    <a:pt x="9592" y="175846"/>
                  </a:lnTo>
                  <a:lnTo>
                    <a:pt x="99113" y="258973"/>
                  </a:lnTo>
                  <a:close/>
                </a:path>
              </a:pathLst>
            </a:cu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ihåndsform 15"/>
            <p:cNvSpPr/>
            <p:nvPr/>
          </p:nvSpPr>
          <p:spPr bwMode="auto">
            <a:xfrm>
              <a:off x="7523016" y="1880444"/>
              <a:ext cx="163383" cy="191307"/>
            </a:xfrm>
            <a:custGeom>
              <a:avLst/>
              <a:gdLst>
                <a:gd name="connsiteX0" fmla="*/ 12789 w 163058"/>
                <a:gd name="connsiteY0" fmla="*/ 191832 h 191832"/>
                <a:gd name="connsiteX1" fmla="*/ 105508 w 163058"/>
                <a:gd name="connsiteY1" fmla="*/ 166255 h 191832"/>
                <a:gd name="connsiteX2" fmla="*/ 134283 w 163058"/>
                <a:gd name="connsiteY2" fmla="*/ 147072 h 191832"/>
                <a:gd name="connsiteX3" fmla="*/ 153466 w 163058"/>
                <a:gd name="connsiteY3" fmla="*/ 115100 h 191832"/>
                <a:gd name="connsiteX4" fmla="*/ 159860 w 163058"/>
                <a:gd name="connsiteY4" fmla="*/ 79930 h 191832"/>
                <a:gd name="connsiteX5" fmla="*/ 163058 w 163058"/>
                <a:gd name="connsiteY5" fmla="*/ 44761 h 191832"/>
                <a:gd name="connsiteX6" fmla="*/ 150269 w 163058"/>
                <a:gd name="connsiteY6" fmla="*/ 12789 h 191832"/>
                <a:gd name="connsiteX7" fmla="*/ 118297 w 163058"/>
                <a:gd name="connsiteY7" fmla="*/ 0 h 191832"/>
                <a:gd name="connsiteX8" fmla="*/ 67141 w 163058"/>
                <a:gd name="connsiteY8" fmla="*/ 22381 h 191832"/>
                <a:gd name="connsiteX9" fmla="*/ 22381 w 163058"/>
                <a:gd name="connsiteY9" fmla="*/ 57550 h 191832"/>
                <a:gd name="connsiteX10" fmla="*/ 0 w 163058"/>
                <a:gd name="connsiteY10" fmla="*/ 121494 h 191832"/>
                <a:gd name="connsiteX11" fmla="*/ 12789 w 163058"/>
                <a:gd name="connsiteY11" fmla="*/ 191832 h 19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58" h="191832">
                  <a:moveTo>
                    <a:pt x="12789" y="191832"/>
                  </a:moveTo>
                  <a:lnTo>
                    <a:pt x="105508" y="166255"/>
                  </a:lnTo>
                  <a:lnTo>
                    <a:pt x="134283" y="147072"/>
                  </a:lnTo>
                  <a:lnTo>
                    <a:pt x="153466" y="115100"/>
                  </a:lnTo>
                  <a:lnTo>
                    <a:pt x="159860" y="79930"/>
                  </a:lnTo>
                  <a:lnTo>
                    <a:pt x="163058" y="44761"/>
                  </a:lnTo>
                  <a:lnTo>
                    <a:pt x="150269" y="12789"/>
                  </a:lnTo>
                  <a:lnTo>
                    <a:pt x="118297" y="0"/>
                  </a:lnTo>
                  <a:lnTo>
                    <a:pt x="67141" y="22381"/>
                  </a:lnTo>
                  <a:lnTo>
                    <a:pt x="22381" y="57550"/>
                  </a:lnTo>
                  <a:lnTo>
                    <a:pt x="0" y="121494"/>
                  </a:lnTo>
                  <a:lnTo>
                    <a:pt x="12789" y="19183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7" name="Frihåndsform 17"/>
            <p:cNvSpPr>
              <a:spLocks noChangeArrowheads="1"/>
            </p:cNvSpPr>
            <p:nvPr/>
          </p:nvSpPr>
          <p:spPr bwMode="auto">
            <a:xfrm>
              <a:off x="7526215" y="1959885"/>
              <a:ext cx="153466" cy="25578"/>
            </a:xfrm>
            <a:custGeom>
              <a:avLst/>
              <a:gdLst>
                <a:gd name="T0" fmla="*/ 153466 w 153466"/>
                <a:gd name="T1" fmla="*/ 0 h 25578"/>
                <a:gd name="T2" fmla="*/ 0 w 153466"/>
                <a:gd name="T3" fmla="*/ 25578 h 25578"/>
                <a:gd name="T4" fmla="*/ 0 60000 65536"/>
                <a:gd name="T5" fmla="*/ 0 60000 65536"/>
                <a:gd name="T6" fmla="*/ 0 w 153466"/>
                <a:gd name="T7" fmla="*/ 0 h 25578"/>
                <a:gd name="T8" fmla="*/ 153466 w 153466"/>
                <a:gd name="T9" fmla="*/ 25578 h 255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3466" h="25578">
                  <a:moveTo>
                    <a:pt x="153466" y="0"/>
                  </a:moveTo>
                  <a:lnTo>
                    <a:pt x="0" y="25578"/>
                  </a:lnTo>
                </a:path>
              </a:pathLst>
            </a:custGeom>
            <a:solidFill>
              <a:srgbClr val="00B8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ihåndsform 18"/>
            <p:cNvSpPr>
              <a:spLocks noChangeArrowheads="1"/>
            </p:cNvSpPr>
            <p:nvPr/>
          </p:nvSpPr>
          <p:spPr bwMode="auto">
            <a:xfrm>
              <a:off x="8226403" y="1809617"/>
              <a:ext cx="201424" cy="169452"/>
            </a:xfrm>
            <a:custGeom>
              <a:avLst/>
              <a:gdLst>
                <a:gd name="T0" fmla="*/ 185438 w 201424"/>
                <a:gd name="T1" fmla="*/ 169452 h 169452"/>
                <a:gd name="T2" fmla="*/ 201424 w 201424"/>
                <a:gd name="T3" fmla="*/ 121493 h 169452"/>
                <a:gd name="T4" fmla="*/ 191832 w 201424"/>
                <a:gd name="T5" fmla="*/ 70338 h 169452"/>
                <a:gd name="T6" fmla="*/ 150268 w 201424"/>
                <a:gd name="T7" fmla="*/ 38366 h 169452"/>
                <a:gd name="T8" fmla="*/ 95916 w 201424"/>
                <a:gd name="T9" fmla="*/ 25577 h 169452"/>
                <a:gd name="T10" fmla="*/ 0 w 201424"/>
                <a:gd name="T11" fmla="*/ 0 h 169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1424"/>
                <a:gd name="T19" fmla="*/ 0 h 169452"/>
                <a:gd name="T20" fmla="*/ 201424 w 201424"/>
                <a:gd name="T21" fmla="*/ 169452 h 1694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1424" h="169452">
                  <a:moveTo>
                    <a:pt x="185438" y="169452"/>
                  </a:moveTo>
                  <a:lnTo>
                    <a:pt x="201424" y="121493"/>
                  </a:lnTo>
                  <a:lnTo>
                    <a:pt x="191832" y="70338"/>
                  </a:lnTo>
                  <a:lnTo>
                    <a:pt x="150268" y="38366"/>
                  </a:lnTo>
                  <a:lnTo>
                    <a:pt x="95916" y="25577"/>
                  </a:lnTo>
                  <a:lnTo>
                    <a:pt x="0" y="0"/>
                  </a:lnTo>
                </a:path>
              </a:pathLst>
            </a:cu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19" name="Gruppe 20"/>
          <p:cNvGrpSpPr>
            <a:grpSpLocks/>
          </p:cNvGrpSpPr>
          <p:nvPr/>
        </p:nvGrpSpPr>
        <p:grpSpPr bwMode="auto">
          <a:xfrm>
            <a:off x="3236913" y="1465263"/>
            <a:ext cx="1552575" cy="3467100"/>
            <a:chOff x="3236127" y="1465429"/>
            <a:chExt cx="1553384" cy="3466531"/>
          </a:xfrm>
        </p:grpSpPr>
        <p:sp>
          <p:nvSpPr>
            <p:cNvPr id="20" name="Ellipse 8"/>
            <p:cNvSpPr>
              <a:spLocks noChangeArrowheads="1"/>
            </p:cNvSpPr>
            <p:nvPr/>
          </p:nvSpPr>
          <p:spPr bwMode="auto">
            <a:xfrm rot="20108178" flipH="1">
              <a:off x="3236127" y="1548304"/>
              <a:ext cx="186835" cy="107223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ihåndsform 20"/>
            <p:cNvSpPr/>
            <p:nvPr/>
          </p:nvSpPr>
          <p:spPr bwMode="auto">
            <a:xfrm rot="21194633" flipH="1">
              <a:off x="3437844" y="1465429"/>
              <a:ext cx="1351667" cy="3466531"/>
            </a:xfrm>
            <a:custGeom>
              <a:avLst/>
              <a:gdLst>
                <a:gd name="connsiteX0" fmla="*/ 0 w 1351128"/>
                <a:gd name="connsiteY0" fmla="*/ 3398293 h 3466531"/>
                <a:gd name="connsiteX1" fmla="*/ 1187355 w 1351128"/>
                <a:gd name="connsiteY1" fmla="*/ 0 h 3466531"/>
                <a:gd name="connsiteX2" fmla="*/ 1241946 w 1351128"/>
                <a:gd name="connsiteY2" fmla="*/ 81887 h 3466531"/>
                <a:gd name="connsiteX3" fmla="*/ 1351128 w 1351128"/>
                <a:gd name="connsiteY3" fmla="*/ 81887 h 3466531"/>
                <a:gd name="connsiteX4" fmla="*/ 191068 w 1351128"/>
                <a:gd name="connsiteY4" fmla="*/ 3466531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128" h="3466531">
                  <a:moveTo>
                    <a:pt x="0" y="3398293"/>
                  </a:moveTo>
                  <a:lnTo>
                    <a:pt x="1187355" y="0"/>
                  </a:lnTo>
                  <a:lnTo>
                    <a:pt x="1241946" y="81887"/>
                  </a:lnTo>
                  <a:lnTo>
                    <a:pt x="1351128" y="81887"/>
                  </a:lnTo>
                  <a:lnTo>
                    <a:pt x="191068" y="3466531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sp>
        <p:nvSpPr>
          <p:cNvPr id="22" name="Frihåndsform 21"/>
          <p:cNvSpPr/>
          <p:nvPr/>
        </p:nvSpPr>
        <p:spPr bwMode="auto">
          <a:xfrm>
            <a:off x="609600" y="1438275"/>
            <a:ext cx="4362450" cy="3448050"/>
          </a:xfrm>
          <a:custGeom>
            <a:avLst/>
            <a:gdLst>
              <a:gd name="connsiteX0" fmla="*/ 4362450 w 4362450"/>
              <a:gd name="connsiteY0" fmla="*/ 3352800 h 3448050"/>
              <a:gd name="connsiteX1" fmla="*/ 4086225 w 4362450"/>
              <a:gd name="connsiteY1" fmla="*/ 3162300 h 3448050"/>
              <a:gd name="connsiteX2" fmla="*/ 3667125 w 4362450"/>
              <a:gd name="connsiteY2" fmla="*/ 2876550 h 3448050"/>
              <a:gd name="connsiteX3" fmla="*/ 3086100 w 4362450"/>
              <a:gd name="connsiteY3" fmla="*/ 2505075 h 3448050"/>
              <a:gd name="connsiteX4" fmla="*/ 2314575 w 4362450"/>
              <a:gd name="connsiteY4" fmla="*/ 1943100 h 3448050"/>
              <a:gd name="connsiteX5" fmla="*/ 1638300 w 4362450"/>
              <a:gd name="connsiteY5" fmla="*/ 1409700 h 3448050"/>
              <a:gd name="connsiteX6" fmla="*/ 723900 w 4362450"/>
              <a:gd name="connsiteY6" fmla="*/ 657225 h 3448050"/>
              <a:gd name="connsiteX7" fmla="*/ 0 w 4362450"/>
              <a:gd name="connsiteY7" fmla="*/ 0 h 3448050"/>
              <a:gd name="connsiteX8" fmla="*/ 0 w 4362450"/>
              <a:gd name="connsiteY8" fmla="*/ 180975 h 3448050"/>
              <a:gd name="connsiteX9" fmla="*/ 438150 w 4362450"/>
              <a:gd name="connsiteY9" fmla="*/ 552450 h 3448050"/>
              <a:gd name="connsiteX10" fmla="*/ 819150 w 4362450"/>
              <a:gd name="connsiteY10" fmla="*/ 866775 h 3448050"/>
              <a:gd name="connsiteX11" fmla="*/ 1333500 w 4362450"/>
              <a:gd name="connsiteY11" fmla="*/ 1276350 h 3448050"/>
              <a:gd name="connsiteX12" fmla="*/ 1819275 w 4362450"/>
              <a:gd name="connsiteY12" fmla="*/ 1657350 h 3448050"/>
              <a:gd name="connsiteX13" fmla="*/ 2324100 w 4362450"/>
              <a:gd name="connsiteY13" fmla="*/ 2047875 h 3448050"/>
              <a:gd name="connsiteX14" fmla="*/ 2857500 w 4362450"/>
              <a:gd name="connsiteY14" fmla="*/ 2447925 h 3448050"/>
              <a:gd name="connsiteX15" fmla="*/ 3276600 w 4362450"/>
              <a:gd name="connsiteY15" fmla="*/ 2733675 h 3448050"/>
              <a:gd name="connsiteX16" fmla="*/ 3781425 w 4362450"/>
              <a:gd name="connsiteY16" fmla="*/ 3095625 h 3448050"/>
              <a:gd name="connsiteX17" fmla="*/ 4333875 w 4362450"/>
              <a:gd name="connsiteY17" fmla="*/ 3448050 h 3448050"/>
              <a:gd name="connsiteX18" fmla="*/ 4362450 w 4362450"/>
              <a:gd name="connsiteY18" fmla="*/ 335280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2450" h="3448050">
                <a:moveTo>
                  <a:pt x="4362450" y="3352800"/>
                </a:moveTo>
                <a:lnTo>
                  <a:pt x="4086225" y="3162300"/>
                </a:lnTo>
                <a:lnTo>
                  <a:pt x="3667125" y="2876550"/>
                </a:lnTo>
                <a:lnTo>
                  <a:pt x="3086100" y="2505075"/>
                </a:lnTo>
                <a:lnTo>
                  <a:pt x="2314575" y="1943100"/>
                </a:lnTo>
                <a:lnTo>
                  <a:pt x="1638300" y="1409700"/>
                </a:lnTo>
                <a:lnTo>
                  <a:pt x="723900" y="657225"/>
                </a:lnTo>
                <a:lnTo>
                  <a:pt x="0" y="0"/>
                </a:lnTo>
                <a:lnTo>
                  <a:pt x="0" y="180975"/>
                </a:lnTo>
                <a:lnTo>
                  <a:pt x="438150" y="552450"/>
                </a:lnTo>
                <a:lnTo>
                  <a:pt x="819150" y="866775"/>
                </a:lnTo>
                <a:lnTo>
                  <a:pt x="1333500" y="1276350"/>
                </a:lnTo>
                <a:lnTo>
                  <a:pt x="1819275" y="1657350"/>
                </a:lnTo>
                <a:lnTo>
                  <a:pt x="2324100" y="2047875"/>
                </a:lnTo>
                <a:lnTo>
                  <a:pt x="2857500" y="2447925"/>
                </a:lnTo>
                <a:lnTo>
                  <a:pt x="3276600" y="2733675"/>
                </a:lnTo>
                <a:lnTo>
                  <a:pt x="3781425" y="3095625"/>
                </a:lnTo>
                <a:lnTo>
                  <a:pt x="4333875" y="3448050"/>
                </a:lnTo>
                <a:lnTo>
                  <a:pt x="4362450" y="33528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23" name="Gruppe 30"/>
          <p:cNvGrpSpPr/>
          <p:nvPr/>
        </p:nvGrpSpPr>
        <p:grpSpPr>
          <a:xfrm>
            <a:off x="3609975" y="3495675"/>
            <a:ext cx="2105025" cy="2428875"/>
            <a:chOff x="3609975" y="3495675"/>
            <a:chExt cx="2105025" cy="2428875"/>
          </a:xfrm>
          <a:gradFill>
            <a:gsLst>
              <a:gs pos="1200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4200000" scaled="0"/>
          </a:gradFill>
        </p:grpSpPr>
        <p:sp>
          <p:nvSpPr>
            <p:cNvPr id="24" name="Frihåndsform 23"/>
            <p:cNvSpPr/>
            <p:nvPr/>
          </p:nvSpPr>
          <p:spPr bwMode="auto">
            <a:xfrm>
              <a:off x="3609975" y="3495675"/>
              <a:ext cx="2105025" cy="2428875"/>
            </a:xfrm>
            <a:custGeom>
              <a:avLst/>
              <a:gdLst>
                <a:gd name="connsiteX0" fmla="*/ 581025 w 2105025"/>
                <a:gd name="connsiteY0" fmla="*/ 95250 h 2428875"/>
                <a:gd name="connsiteX1" fmla="*/ 752475 w 2105025"/>
                <a:gd name="connsiteY1" fmla="*/ 0 h 2428875"/>
                <a:gd name="connsiteX2" fmla="*/ 1019175 w 2105025"/>
                <a:gd name="connsiteY2" fmla="*/ 266700 h 2428875"/>
                <a:gd name="connsiteX3" fmla="*/ 1266825 w 2105025"/>
                <a:gd name="connsiteY3" fmla="*/ 323850 h 2428875"/>
                <a:gd name="connsiteX4" fmla="*/ 1514475 w 2105025"/>
                <a:gd name="connsiteY4" fmla="*/ 352425 h 2428875"/>
                <a:gd name="connsiteX5" fmla="*/ 1685925 w 2105025"/>
                <a:gd name="connsiteY5" fmla="*/ 447675 h 2428875"/>
                <a:gd name="connsiteX6" fmla="*/ 1552575 w 2105025"/>
                <a:gd name="connsiteY6" fmla="*/ 590550 h 2428875"/>
                <a:gd name="connsiteX7" fmla="*/ 1466850 w 2105025"/>
                <a:gd name="connsiteY7" fmla="*/ 733425 h 2428875"/>
                <a:gd name="connsiteX8" fmla="*/ 1476375 w 2105025"/>
                <a:gd name="connsiteY8" fmla="*/ 847725 h 2428875"/>
                <a:gd name="connsiteX9" fmla="*/ 1533525 w 2105025"/>
                <a:gd name="connsiteY9" fmla="*/ 952500 h 2428875"/>
                <a:gd name="connsiteX10" fmla="*/ 1657350 w 2105025"/>
                <a:gd name="connsiteY10" fmla="*/ 971550 h 2428875"/>
                <a:gd name="connsiteX11" fmla="*/ 1800225 w 2105025"/>
                <a:gd name="connsiteY11" fmla="*/ 1000125 h 2428875"/>
                <a:gd name="connsiteX12" fmla="*/ 1952625 w 2105025"/>
                <a:gd name="connsiteY12" fmla="*/ 962025 h 2428875"/>
                <a:gd name="connsiteX13" fmla="*/ 2038350 w 2105025"/>
                <a:gd name="connsiteY13" fmla="*/ 904875 h 2428875"/>
                <a:gd name="connsiteX14" fmla="*/ 2105025 w 2105025"/>
                <a:gd name="connsiteY14" fmla="*/ 1085850 h 2428875"/>
                <a:gd name="connsiteX15" fmla="*/ 2105025 w 2105025"/>
                <a:gd name="connsiteY15" fmla="*/ 1419225 h 2428875"/>
                <a:gd name="connsiteX16" fmla="*/ 2000250 w 2105025"/>
                <a:gd name="connsiteY16" fmla="*/ 1800225 h 2428875"/>
                <a:gd name="connsiteX17" fmla="*/ 1809750 w 2105025"/>
                <a:gd name="connsiteY17" fmla="*/ 2105025 h 2428875"/>
                <a:gd name="connsiteX18" fmla="*/ 1590675 w 2105025"/>
                <a:gd name="connsiteY18" fmla="*/ 2295525 h 2428875"/>
                <a:gd name="connsiteX19" fmla="*/ 1171575 w 2105025"/>
                <a:gd name="connsiteY19" fmla="*/ 2428875 h 2428875"/>
                <a:gd name="connsiteX20" fmla="*/ 781050 w 2105025"/>
                <a:gd name="connsiteY20" fmla="*/ 2400300 h 2428875"/>
                <a:gd name="connsiteX21" fmla="*/ 447675 w 2105025"/>
                <a:gd name="connsiteY21" fmla="*/ 2247900 h 2428875"/>
                <a:gd name="connsiteX22" fmla="*/ 133350 w 2105025"/>
                <a:gd name="connsiteY22" fmla="*/ 1924050 h 2428875"/>
                <a:gd name="connsiteX23" fmla="*/ 47625 w 2105025"/>
                <a:gd name="connsiteY23" fmla="*/ 1733550 h 2428875"/>
                <a:gd name="connsiteX24" fmla="*/ 0 w 2105025"/>
                <a:gd name="connsiteY24" fmla="*/ 1352550 h 2428875"/>
                <a:gd name="connsiteX25" fmla="*/ 85725 w 2105025"/>
                <a:gd name="connsiteY25" fmla="*/ 990600 h 2428875"/>
                <a:gd name="connsiteX26" fmla="*/ 209550 w 2105025"/>
                <a:gd name="connsiteY26" fmla="*/ 723900 h 2428875"/>
                <a:gd name="connsiteX27" fmla="*/ 171450 w 2105025"/>
                <a:gd name="connsiteY27" fmla="*/ 609600 h 2428875"/>
                <a:gd name="connsiteX28" fmla="*/ 219075 w 2105025"/>
                <a:gd name="connsiteY28" fmla="*/ 533400 h 2428875"/>
                <a:gd name="connsiteX29" fmla="*/ 352425 w 2105025"/>
                <a:gd name="connsiteY29" fmla="*/ 552450 h 2428875"/>
                <a:gd name="connsiteX30" fmla="*/ 504825 w 2105025"/>
                <a:gd name="connsiteY30" fmla="*/ 466725 h 2428875"/>
                <a:gd name="connsiteX31" fmla="*/ 581025 w 2105025"/>
                <a:gd name="connsiteY31" fmla="*/ 381000 h 2428875"/>
                <a:gd name="connsiteX32" fmla="*/ 590550 w 2105025"/>
                <a:gd name="connsiteY32" fmla="*/ 257175 h 2428875"/>
                <a:gd name="connsiteX33" fmla="*/ 581025 w 2105025"/>
                <a:gd name="connsiteY33" fmla="*/ 95250 h 242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05025" h="2428875">
                  <a:moveTo>
                    <a:pt x="581025" y="95250"/>
                  </a:moveTo>
                  <a:lnTo>
                    <a:pt x="752475" y="0"/>
                  </a:lnTo>
                  <a:lnTo>
                    <a:pt x="1019175" y="266700"/>
                  </a:lnTo>
                  <a:lnTo>
                    <a:pt x="1266825" y="323850"/>
                  </a:lnTo>
                  <a:lnTo>
                    <a:pt x="1514475" y="352425"/>
                  </a:lnTo>
                  <a:lnTo>
                    <a:pt x="1685925" y="447675"/>
                  </a:lnTo>
                  <a:lnTo>
                    <a:pt x="1552575" y="590550"/>
                  </a:lnTo>
                  <a:lnTo>
                    <a:pt x="1466850" y="733425"/>
                  </a:lnTo>
                  <a:lnTo>
                    <a:pt x="1476375" y="847725"/>
                  </a:lnTo>
                  <a:lnTo>
                    <a:pt x="1533525" y="952500"/>
                  </a:lnTo>
                  <a:lnTo>
                    <a:pt x="1657350" y="971550"/>
                  </a:lnTo>
                  <a:lnTo>
                    <a:pt x="1800225" y="1000125"/>
                  </a:lnTo>
                  <a:lnTo>
                    <a:pt x="1952625" y="962025"/>
                  </a:lnTo>
                  <a:lnTo>
                    <a:pt x="2038350" y="904875"/>
                  </a:lnTo>
                  <a:lnTo>
                    <a:pt x="2105025" y="1085850"/>
                  </a:lnTo>
                  <a:lnTo>
                    <a:pt x="2105025" y="1419225"/>
                  </a:lnTo>
                  <a:lnTo>
                    <a:pt x="2000250" y="1800225"/>
                  </a:lnTo>
                  <a:lnTo>
                    <a:pt x="1809750" y="2105025"/>
                  </a:lnTo>
                  <a:lnTo>
                    <a:pt x="1590675" y="2295525"/>
                  </a:lnTo>
                  <a:lnTo>
                    <a:pt x="1171575" y="2428875"/>
                  </a:lnTo>
                  <a:lnTo>
                    <a:pt x="781050" y="2400300"/>
                  </a:lnTo>
                  <a:lnTo>
                    <a:pt x="447675" y="2247900"/>
                  </a:lnTo>
                  <a:lnTo>
                    <a:pt x="133350" y="1924050"/>
                  </a:lnTo>
                  <a:lnTo>
                    <a:pt x="47625" y="1733550"/>
                  </a:lnTo>
                  <a:lnTo>
                    <a:pt x="0" y="1352550"/>
                  </a:lnTo>
                  <a:cubicBezTo>
                    <a:pt x="86475" y="997040"/>
                    <a:pt x="85725" y="1121025"/>
                    <a:pt x="85725" y="990600"/>
                  </a:cubicBezTo>
                  <a:lnTo>
                    <a:pt x="209550" y="723900"/>
                  </a:lnTo>
                  <a:lnTo>
                    <a:pt x="171450" y="609600"/>
                  </a:lnTo>
                  <a:lnTo>
                    <a:pt x="219075" y="533400"/>
                  </a:lnTo>
                  <a:lnTo>
                    <a:pt x="352425" y="552450"/>
                  </a:lnTo>
                  <a:lnTo>
                    <a:pt x="504825" y="466725"/>
                  </a:lnTo>
                  <a:lnTo>
                    <a:pt x="581025" y="381000"/>
                  </a:lnTo>
                  <a:lnTo>
                    <a:pt x="590550" y="257175"/>
                  </a:lnTo>
                  <a:lnTo>
                    <a:pt x="581025" y="952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5" name="Frihåndsform 24"/>
            <p:cNvSpPr/>
            <p:nvPr/>
          </p:nvSpPr>
          <p:spPr bwMode="auto">
            <a:xfrm>
              <a:off x="4181475" y="3819525"/>
              <a:ext cx="152400" cy="1047750"/>
            </a:xfrm>
            <a:custGeom>
              <a:avLst/>
              <a:gdLst>
                <a:gd name="connsiteX0" fmla="*/ 114300 w 152400"/>
                <a:gd name="connsiteY0" fmla="*/ 0 h 1047750"/>
                <a:gd name="connsiteX1" fmla="*/ 152400 w 152400"/>
                <a:gd name="connsiteY1" fmla="*/ 285750 h 1047750"/>
                <a:gd name="connsiteX2" fmla="*/ 114300 w 152400"/>
                <a:gd name="connsiteY2" fmla="*/ 714375 h 1047750"/>
                <a:gd name="connsiteX3" fmla="*/ 0 w 152400"/>
                <a:gd name="connsiteY3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0">
                  <a:moveTo>
                    <a:pt x="114300" y="0"/>
                  </a:moveTo>
                  <a:lnTo>
                    <a:pt x="152400" y="285750"/>
                  </a:lnTo>
                  <a:lnTo>
                    <a:pt x="114300" y="714375"/>
                  </a:lnTo>
                  <a:lnTo>
                    <a:pt x="0" y="104775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6" name="Frihåndsform 25"/>
            <p:cNvSpPr/>
            <p:nvPr/>
          </p:nvSpPr>
          <p:spPr bwMode="auto">
            <a:xfrm>
              <a:off x="4457700" y="3800475"/>
              <a:ext cx="952500" cy="990600"/>
            </a:xfrm>
            <a:custGeom>
              <a:avLst/>
              <a:gdLst>
                <a:gd name="connsiteX0" fmla="*/ 0 w 952500"/>
                <a:gd name="connsiteY0" fmla="*/ 0 h 990600"/>
                <a:gd name="connsiteX1" fmla="*/ 171450 w 952500"/>
                <a:gd name="connsiteY1" fmla="*/ 171450 h 990600"/>
                <a:gd name="connsiteX2" fmla="*/ 342900 w 952500"/>
                <a:gd name="connsiteY2" fmla="*/ 381000 h 990600"/>
                <a:gd name="connsiteX3" fmla="*/ 619125 w 952500"/>
                <a:gd name="connsiteY3" fmla="*/ 685800 h 990600"/>
                <a:gd name="connsiteX4" fmla="*/ 952500 w 952500"/>
                <a:gd name="connsiteY4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0" h="990600">
                  <a:moveTo>
                    <a:pt x="0" y="0"/>
                  </a:moveTo>
                  <a:lnTo>
                    <a:pt x="171450" y="171450"/>
                  </a:lnTo>
                  <a:lnTo>
                    <a:pt x="342900" y="381000"/>
                  </a:lnTo>
                  <a:lnTo>
                    <a:pt x="619125" y="685800"/>
                  </a:lnTo>
                  <a:lnTo>
                    <a:pt x="952500" y="99060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7" name="Frihåndsform 26"/>
            <p:cNvSpPr/>
            <p:nvPr/>
          </p:nvSpPr>
          <p:spPr bwMode="auto">
            <a:xfrm>
              <a:off x="4581525" y="4124325"/>
              <a:ext cx="238125" cy="1466850"/>
            </a:xfrm>
            <a:custGeom>
              <a:avLst/>
              <a:gdLst>
                <a:gd name="connsiteX0" fmla="*/ 238125 w 238125"/>
                <a:gd name="connsiteY0" fmla="*/ 1466850 h 1466850"/>
                <a:gd name="connsiteX1" fmla="*/ 209550 w 238125"/>
                <a:gd name="connsiteY1" fmla="*/ 1114425 h 1466850"/>
                <a:gd name="connsiteX2" fmla="*/ 142875 w 238125"/>
                <a:gd name="connsiteY2" fmla="*/ 647700 h 1466850"/>
                <a:gd name="connsiteX3" fmla="*/ 47625 w 238125"/>
                <a:gd name="connsiteY3" fmla="*/ 228600 h 1466850"/>
                <a:gd name="connsiteX4" fmla="*/ 0 w 238125"/>
                <a:gd name="connsiteY4" fmla="*/ 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66850">
                  <a:moveTo>
                    <a:pt x="238125" y="1466850"/>
                  </a:moveTo>
                  <a:lnTo>
                    <a:pt x="209550" y="1114425"/>
                  </a:lnTo>
                  <a:lnTo>
                    <a:pt x="142875" y="647700"/>
                  </a:lnTo>
                  <a:cubicBezTo>
                    <a:pt x="110424" y="508161"/>
                    <a:pt x="47625" y="371863"/>
                    <a:pt x="47625" y="228600"/>
                  </a:cubicBezTo>
                  <a:lnTo>
                    <a:pt x="0" y="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grpSp>
        <p:nvGrpSpPr>
          <p:cNvPr id="28" name="Gruppe 37"/>
          <p:cNvGrpSpPr>
            <a:grpSpLocks/>
          </p:cNvGrpSpPr>
          <p:nvPr/>
        </p:nvGrpSpPr>
        <p:grpSpPr bwMode="auto">
          <a:xfrm>
            <a:off x="3609975" y="3448050"/>
            <a:ext cx="2114550" cy="2476500"/>
            <a:chOff x="3609975" y="3448050"/>
            <a:chExt cx="2114550" cy="2476500"/>
          </a:xfrm>
        </p:grpSpPr>
        <p:sp>
          <p:nvSpPr>
            <p:cNvPr id="29" name="Frihåndsform 28"/>
            <p:cNvSpPr/>
            <p:nvPr/>
          </p:nvSpPr>
          <p:spPr bwMode="auto">
            <a:xfrm>
              <a:off x="3609975" y="3448050"/>
              <a:ext cx="2114550" cy="2476500"/>
            </a:xfrm>
            <a:custGeom>
              <a:avLst/>
              <a:gdLst>
                <a:gd name="connsiteX0" fmla="*/ 200025 w 2114550"/>
                <a:gd name="connsiteY0" fmla="*/ 790575 h 2476500"/>
                <a:gd name="connsiteX1" fmla="*/ 342900 w 2114550"/>
                <a:gd name="connsiteY1" fmla="*/ 600075 h 2476500"/>
                <a:gd name="connsiteX2" fmla="*/ 504825 w 2114550"/>
                <a:gd name="connsiteY2" fmla="*/ 514350 h 2476500"/>
                <a:gd name="connsiteX3" fmla="*/ 590550 w 2114550"/>
                <a:gd name="connsiteY3" fmla="*/ 428625 h 2476500"/>
                <a:gd name="connsiteX4" fmla="*/ 590550 w 2114550"/>
                <a:gd name="connsiteY4" fmla="*/ 142875 h 2476500"/>
                <a:gd name="connsiteX5" fmla="*/ 600075 w 2114550"/>
                <a:gd name="connsiteY5" fmla="*/ 19050 h 2476500"/>
                <a:gd name="connsiteX6" fmla="*/ 666750 w 2114550"/>
                <a:gd name="connsiteY6" fmla="*/ 0 h 2476500"/>
                <a:gd name="connsiteX7" fmla="*/ 762000 w 2114550"/>
                <a:gd name="connsiteY7" fmla="*/ 57150 h 2476500"/>
                <a:gd name="connsiteX8" fmla="*/ 1000125 w 2114550"/>
                <a:gd name="connsiteY8" fmla="*/ 314325 h 2476500"/>
                <a:gd name="connsiteX9" fmla="*/ 1257300 w 2114550"/>
                <a:gd name="connsiteY9" fmla="*/ 381000 h 2476500"/>
                <a:gd name="connsiteX10" fmla="*/ 1504950 w 2114550"/>
                <a:gd name="connsiteY10" fmla="*/ 400050 h 2476500"/>
                <a:gd name="connsiteX11" fmla="*/ 1657350 w 2114550"/>
                <a:gd name="connsiteY11" fmla="*/ 495300 h 2476500"/>
                <a:gd name="connsiteX12" fmla="*/ 1847850 w 2114550"/>
                <a:gd name="connsiteY12" fmla="*/ 695325 h 2476500"/>
                <a:gd name="connsiteX13" fmla="*/ 2028825 w 2114550"/>
                <a:gd name="connsiteY13" fmla="*/ 952500 h 2476500"/>
                <a:gd name="connsiteX14" fmla="*/ 2114550 w 2114550"/>
                <a:gd name="connsiteY14" fmla="*/ 1133475 h 2476500"/>
                <a:gd name="connsiteX15" fmla="*/ 2095500 w 2114550"/>
                <a:gd name="connsiteY15" fmla="*/ 1504950 h 2476500"/>
                <a:gd name="connsiteX16" fmla="*/ 2019300 w 2114550"/>
                <a:gd name="connsiteY16" fmla="*/ 1828800 h 2476500"/>
                <a:gd name="connsiteX17" fmla="*/ 1838325 w 2114550"/>
                <a:gd name="connsiteY17" fmla="*/ 2124075 h 2476500"/>
                <a:gd name="connsiteX18" fmla="*/ 1571625 w 2114550"/>
                <a:gd name="connsiteY18" fmla="*/ 2352675 h 2476500"/>
                <a:gd name="connsiteX19" fmla="*/ 1171575 w 2114550"/>
                <a:gd name="connsiteY19" fmla="*/ 2476500 h 2476500"/>
                <a:gd name="connsiteX20" fmla="*/ 771525 w 2114550"/>
                <a:gd name="connsiteY20" fmla="*/ 2466975 h 2476500"/>
                <a:gd name="connsiteX21" fmla="*/ 409575 w 2114550"/>
                <a:gd name="connsiteY21" fmla="*/ 2295525 h 2476500"/>
                <a:gd name="connsiteX22" fmla="*/ 152400 w 2114550"/>
                <a:gd name="connsiteY22" fmla="*/ 1990725 h 2476500"/>
                <a:gd name="connsiteX23" fmla="*/ 57150 w 2114550"/>
                <a:gd name="connsiteY23" fmla="*/ 1800225 h 2476500"/>
                <a:gd name="connsiteX24" fmla="*/ 0 w 2114550"/>
                <a:gd name="connsiteY24" fmla="*/ 1438275 h 2476500"/>
                <a:gd name="connsiteX25" fmla="*/ 95250 w 2114550"/>
                <a:gd name="connsiteY25" fmla="*/ 1104900 h 2476500"/>
                <a:gd name="connsiteX26" fmla="*/ 95250 w 2114550"/>
                <a:gd name="connsiteY26" fmla="*/ 1009650 h 2476500"/>
                <a:gd name="connsiteX27" fmla="*/ 200025 w 2114550"/>
                <a:gd name="connsiteY27" fmla="*/ 790575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14550" h="2476500">
                  <a:moveTo>
                    <a:pt x="200025" y="790575"/>
                  </a:moveTo>
                  <a:lnTo>
                    <a:pt x="342900" y="600075"/>
                  </a:lnTo>
                  <a:lnTo>
                    <a:pt x="504825" y="514350"/>
                  </a:lnTo>
                  <a:lnTo>
                    <a:pt x="590550" y="428625"/>
                  </a:lnTo>
                  <a:lnTo>
                    <a:pt x="590550" y="142875"/>
                  </a:lnTo>
                  <a:lnTo>
                    <a:pt x="600075" y="19050"/>
                  </a:lnTo>
                  <a:lnTo>
                    <a:pt x="666750" y="0"/>
                  </a:lnTo>
                  <a:lnTo>
                    <a:pt x="762000" y="57150"/>
                  </a:lnTo>
                  <a:lnTo>
                    <a:pt x="1000125" y="314325"/>
                  </a:lnTo>
                  <a:lnTo>
                    <a:pt x="1257300" y="381000"/>
                  </a:lnTo>
                  <a:lnTo>
                    <a:pt x="1504950" y="400050"/>
                  </a:lnTo>
                  <a:lnTo>
                    <a:pt x="1657350" y="495300"/>
                  </a:lnTo>
                  <a:lnTo>
                    <a:pt x="1847850" y="695325"/>
                  </a:lnTo>
                  <a:lnTo>
                    <a:pt x="2028825" y="952500"/>
                  </a:lnTo>
                  <a:lnTo>
                    <a:pt x="2114550" y="1133475"/>
                  </a:lnTo>
                  <a:lnTo>
                    <a:pt x="2095500" y="1504950"/>
                  </a:lnTo>
                  <a:lnTo>
                    <a:pt x="2019300" y="1828800"/>
                  </a:lnTo>
                  <a:lnTo>
                    <a:pt x="1838325" y="2124075"/>
                  </a:lnTo>
                  <a:lnTo>
                    <a:pt x="1571625" y="2352675"/>
                  </a:lnTo>
                  <a:lnTo>
                    <a:pt x="1171575" y="2476500"/>
                  </a:lnTo>
                  <a:lnTo>
                    <a:pt x="771525" y="2466975"/>
                  </a:lnTo>
                  <a:lnTo>
                    <a:pt x="409575" y="2295525"/>
                  </a:lnTo>
                  <a:lnTo>
                    <a:pt x="152400" y="1990725"/>
                  </a:lnTo>
                  <a:lnTo>
                    <a:pt x="57150" y="1800225"/>
                  </a:lnTo>
                  <a:lnTo>
                    <a:pt x="0" y="1438275"/>
                  </a:lnTo>
                  <a:lnTo>
                    <a:pt x="95250" y="1104900"/>
                  </a:lnTo>
                  <a:lnTo>
                    <a:pt x="95250" y="1009650"/>
                  </a:lnTo>
                  <a:lnTo>
                    <a:pt x="200025" y="790575"/>
                  </a:lnTo>
                  <a:close/>
                </a:path>
              </a:pathLst>
            </a:custGeom>
            <a:gradFill>
              <a:gsLst>
                <a:gs pos="1200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42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" name="Frihåndsform 34"/>
            <p:cNvSpPr>
              <a:spLocks noChangeArrowheads="1"/>
            </p:cNvSpPr>
            <p:nvPr/>
          </p:nvSpPr>
          <p:spPr bwMode="auto">
            <a:xfrm>
              <a:off x="4181475" y="3819525"/>
              <a:ext cx="152400" cy="1057275"/>
            </a:xfrm>
            <a:custGeom>
              <a:avLst/>
              <a:gdLst>
                <a:gd name="T0" fmla="*/ 0 w 152400"/>
                <a:gd name="T1" fmla="*/ 1057275 h 1057275"/>
                <a:gd name="T2" fmla="*/ 123825 w 152400"/>
                <a:gd name="T3" fmla="*/ 723900 h 1057275"/>
                <a:gd name="T4" fmla="*/ 152400 w 152400"/>
                <a:gd name="T5" fmla="*/ 304800 h 1057275"/>
                <a:gd name="T6" fmla="*/ 114300 w 152400"/>
                <a:gd name="T7" fmla="*/ 0 h 1057275"/>
                <a:gd name="T8" fmla="*/ 114300 w 152400"/>
                <a:gd name="T9" fmla="*/ 0 h 1057275"/>
                <a:gd name="T10" fmla="*/ 114300 w 152400"/>
                <a:gd name="T11" fmla="*/ 0 h 1057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00"/>
                <a:gd name="T19" fmla="*/ 0 h 1057275"/>
                <a:gd name="T20" fmla="*/ 152400 w 152400"/>
                <a:gd name="T21" fmla="*/ 1057275 h 10572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00" h="1057275">
                  <a:moveTo>
                    <a:pt x="0" y="1057275"/>
                  </a:moveTo>
                  <a:lnTo>
                    <a:pt x="123825" y="723900"/>
                  </a:lnTo>
                  <a:lnTo>
                    <a:pt x="152400" y="304800"/>
                  </a:lnTo>
                  <a:lnTo>
                    <a:pt x="11430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ihåndsform 35"/>
            <p:cNvSpPr>
              <a:spLocks noChangeArrowheads="1"/>
            </p:cNvSpPr>
            <p:nvPr/>
          </p:nvSpPr>
          <p:spPr bwMode="auto">
            <a:xfrm>
              <a:off x="4591050" y="4133850"/>
              <a:ext cx="228600" cy="1466850"/>
            </a:xfrm>
            <a:custGeom>
              <a:avLst/>
              <a:gdLst>
                <a:gd name="T0" fmla="*/ 228600 w 228600"/>
                <a:gd name="T1" fmla="*/ 1466850 h 1466850"/>
                <a:gd name="T2" fmla="*/ 209550 w 228600"/>
                <a:gd name="T3" fmla="*/ 1162050 h 1466850"/>
                <a:gd name="T4" fmla="*/ 171450 w 228600"/>
                <a:gd name="T5" fmla="*/ 876300 h 1466850"/>
                <a:gd name="T6" fmla="*/ 133350 w 228600"/>
                <a:gd name="T7" fmla="*/ 619125 h 1466850"/>
                <a:gd name="T8" fmla="*/ 47625 w 228600"/>
                <a:gd name="T9" fmla="*/ 323850 h 1466850"/>
                <a:gd name="T10" fmla="*/ 19050 w 228600"/>
                <a:gd name="T11" fmla="*/ 152400 h 1466850"/>
                <a:gd name="T12" fmla="*/ 0 w 228600"/>
                <a:gd name="T13" fmla="*/ 0 h 14668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600"/>
                <a:gd name="T22" fmla="*/ 0 h 1466850"/>
                <a:gd name="T23" fmla="*/ 228600 w 228600"/>
                <a:gd name="T24" fmla="*/ 1466850 h 14668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600" h="1466850">
                  <a:moveTo>
                    <a:pt x="228600" y="1466850"/>
                  </a:moveTo>
                  <a:lnTo>
                    <a:pt x="209550" y="1162050"/>
                  </a:lnTo>
                  <a:lnTo>
                    <a:pt x="171450" y="876300"/>
                  </a:lnTo>
                  <a:lnTo>
                    <a:pt x="133350" y="619125"/>
                  </a:lnTo>
                  <a:lnTo>
                    <a:pt x="47625" y="323850"/>
                  </a:lnTo>
                  <a:lnTo>
                    <a:pt x="19050" y="15240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ihåndsform 36"/>
            <p:cNvSpPr>
              <a:spLocks noChangeArrowheads="1"/>
            </p:cNvSpPr>
            <p:nvPr/>
          </p:nvSpPr>
          <p:spPr bwMode="auto">
            <a:xfrm>
              <a:off x="4448175" y="3810000"/>
              <a:ext cx="942975" cy="971550"/>
            </a:xfrm>
            <a:custGeom>
              <a:avLst/>
              <a:gdLst>
                <a:gd name="T0" fmla="*/ 942975 w 942975"/>
                <a:gd name="T1" fmla="*/ 971550 h 971550"/>
                <a:gd name="T2" fmla="*/ 752475 w 942975"/>
                <a:gd name="T3" fmla="*/ 781050 h 971550"/>
                <a:gd name="T4" fmla="*/ 533400 w 942975"/>
                <a:gd name="T5" fmla="*/ 581025 h 971550"/>
                <a:gd name="T6" fmla="*/ 323850 w 942975"/>
                <a:gd name="T7" fmla="*/ 342900 h 971550"/>
                <a:gd name="T8" fmla="*/ 142875 w 942975"/>
                <a:gd name="T9" fmla="*/ 133350 h 971550"/>
                <a:gd name="T10" fmla="*/ 0 w 942975"/>
                <a:gd name="T11" fmla="*/ 0 h 971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2975"/>
                <a:gd name="T19" fmla="*/ 0 h 971550"/>
                <a:gd name="T20" fmla="*/ 942975 w 942975"/>
                <a:gd name="T21" fmla="*/ 971550 h 9715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2975" h="971550">
                  <a:moveTo>
                    <a:pt x="942975" y="971550"/>
                  </a:moveTo>
                  <a:lnTo>
                    <a:pt x="752475" y="781050"/>
                  </a:lnTo>
                  <a:lnTo>
                    <a:pt x="533400" y="581025"/>
                  </a:lnTo>
                  <a:lnTo>
                    <a:pt x="323850" y="342900"/>
                  </a:lnTo>
                  <a:lnTo>
                    <a:pt x="142875" y="13335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33" name="Gruppe 41"/>
          <p:cNvGrpSpPr>
            <a:grpSpLocks/>
          </p:cNvGrpSpPr>
          <p:nvPr/>
        </p:nvGrpSpPr>
        <p:grpSpPr bwMode="auto">
          <a:xfrm>
            <a:off x="7058025" y="2809875"/>
            <a:ext cx="1514475" cy="1476375"/>
            <a:chOff x="7058025" y="2809875"/>
            <a:chExt cx="1514475" cy="1476375"/>
          </a:xfrm>
        </p:grpSpPr>
        <p:sp>
          <p:nvSpPr>
            <p:cNvPr id="34" name="Frihåndsform 33"/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5" name="Frihåndsform 38"/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36" name="Frihåndsform 35"/>
          <p:cNvSpPr/>
          <p:nvPr/>
        </p:nvSpPr>
        <p:spPr bwMode="auto">
          <a:xfrm>
            <a:off x="7467600" y="3914775"/>
            <a:ext cx="657225" cy="266700"/>
          </a:xfrm>
          <a:custGeom>
            <a:avLst/>
            <a:gdLst>
              <a:gd name="connsiteX0" fmla="*/ 0 w 657225"/>
              <a:gd name="connsiteY0" fmla="*/ 257175 h 266700"/>
              <a:gd name="connsiteX1" fmla="*/ 152400 w 657225"/>
              <a:gd name="connsiteY1" fmla="*/ 219075 h 266700"/>
              <a:gd name="connsiteX2" fmla="*/ 295275 w 657225"/>
              <a:gd name="connsiteY2" fmla="*/ 114300 h 266700"/>
              <a:gd name="connsiteX3" fmla="*/ 371475 w 657225"/>
              <a:gd name="connsiteY3" fmla="*/ 0 h 266700"/>
              <a:gd name="connsiteX4" fmla="*/ 447675 w 657225"/>
              <a:gd name="connsiteY4" fmla="*/ 9525 h 266700"/>
              <a:gd name="connsiteX5" fmla="*/ 476250 w 657225"/>
              <a:gd name="connsiteY5" fmla="*/ 85725 h 266700"/>
              <a:gd name="connsiteX6" fmla="*/ 533400 w 657225"/>
              <a:gd name="connsiteY6" fmla="*/ 171450 h 266700"/>
              <a:gd name="connsiteX7" fmla="*/ 657225 w 657225"/>
              <a:gd name="connsiteY7" fmla="*/ 266700 h 266700"/>
              <a:gd name="connsiteX8" fmla="*/ 0 w 657225"/>
              <a:gd name="connsiteY8" fmla="*/ 257175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266700">
                <a:moveTo>
                  <a:pt x="0" y="257175"/>
                </a:moveTo>
                <a:lnTo>
                  <a:pt x="152400" y="219075"/>
                </a:lnTo>
                <a:lnTo>
                  <a:pt x="295275" y="114300"/>
                </a:lnTo>
                <a:lnTo>
                  <a:pt x="371475" y="0"/>
                </a:lnTo>
                <a:lnTo>
                  <a:pt x="447675" y="9525"/>
                </a:lnTo>
                <a:lnTo>
                  <a:pt x="476250" y="85725"/>
                </a:lnTo>
                <a:lnTo>
                  <a:pt x="533400" y="171450"/>
                </a:lnTo>
                <a:lnTo>
                  <a:pt x="657225" y="266700"/>
                </a:lnTo>
                <a:lnTo>
                  <a:pt x="0" y="257175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37" name="Gruppe 42"/>
          <p:cNvGrpSpPr>
            <a:grpSpLocks/>
          </p:cNvGrpSpPr>
          <p:nvPr/>
        </p:nvGrpSpPr>
        <p:grpSpPr bwMode="auto">
          <a:xfrm>
            <a:off x="6867525" y="4705350"/>
            <a:ext cx="1514475" cy="1476375"/>
            <a:chOff x="7058025" y="2809875"/>
            <a:chExt cx="1514475" cy="1476375"/>
          </a:xfrm>
        </p:grpSpPr>
        <p:sp>
          <p:nvSpPr>
            <p:cNvPr id="38" name="Frihåndsform 37"/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9" name="Frihåndsform 44"/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0" name="Ellipse 39"/>
          <p:cNvSpPr/>
          <p:nvPr/>
        </p:nvSpPr>
        <p:spPr bwMode="auto">
          <a:xfrm>
            <a:off x="7429500" y="5848350"/>
            <a:ext cx="400050" cy="2190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sp>
        <p:nvSpPr>
          <p:cNvPr id="41" name="Frihåndsform 40"/>
          <p:cNvSpPr>
            <a:spLocks noChangeArrowheads="1"/>
          </p:cNvSpPr>
          <p:nvPr/>
        </p:nvSpPr>
        <p:spPr bwMode="auto">
          <a:xfrm>
            <a:off x="6962775" y="5438775"/>
            <a:ext cx="1409700" cy="942975"/>
          </a:xfrm>
          <a:custGeom>
            <a:avLst/>
            <a:gdLst>
              <a:gd name="T0" fmla="*/ 0 w 1409700"/>
              <a:gd name="T1" fmla="*/ 942975 h 942975"/>
              <a:gd name="T2" fmla="*/ 1409700 w 1409700"/>
              <a:gd name="T3" fmla="*/ 0 h 942975"/>
              <a:gd name="T4" fmla="*/ 0 60000 65536"/>
              <a:gd name="T5" fmla="*/ 0 60000 65536"/>
              <a:gd name="T6" fmla="*/ 0 w 1409700"/>
              <a:gd name="T7" fmla="*/ 0 h 942975"/>
              <a:gd name="T8" fmla="*/ 1409700 w 1409700"/>
              <a:gd name="T9" fmla="*/ 942975 h 9429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9700" h="942975">
                <a:moveTo>
                  <a:pt x="0" y="942975"/>
                </a:moveTo>
                <a:lnTo>
                  <a:pt x="1409700" y="0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2" name="Frihåndsform 41"/>
          <p:cNvSpPr>
            <a:spLocks noChangeArrowheads="1"/>
          </p:cNvSpPr>
          <p:nvPr/>
        </p:nvSpPr>
        <p:spPr bwMode="auto">
          <a:xfrm>
            <a:off x="6915150" y="5410200"/>
            <a:ext cx="1428750" cy="1000125"/>
          </a:xfrm>
          <a:custGeom>
            <a:avLst/>
            <a:gdLst>
              <a:gd name="T0" fmla="*/ 0 w 1428750"/>
              <a:gd name="T1" fmla="*/ 0 h 1000125"/>
              <a:gd name="T2" fmla="*/ 1428750 w 1428750"/>
              <a:gd name="T3" fmla="*/ 1000125 h 1000125"/>
              <a:gd name="T4" fmla="*/ 1428750 w 1428750"/>
              <a:gd name="T5" fmla="*/ 1000125 h 1000125"/>
              <a:gd name="T6" fmla="*/ 1428750 w 1428750"/>
              <a:gd name="T7" fmla="*/ 1000125 h 1000125"/>
              <a:gd name="T8" fmla="*/ 0 60000 65536"/>
              <a:gd name="T9" fmla="*/ 0 60000 65536"/>
              <a:gd name="T10" fmla="*/ 0 60000 65536"/>
              <a:gd name="T11" fmla="*/ 0 60000 65536"/>
              <a:gd name="T12" fmla="*/ 0 w 1428750"/>
              <a:gd name="T13" fmla="*/ 0 h 1000125"/>
              <a:gd name="T14" fmla="*/ 1428750 w 1428750"/>
              <a:gd name="T15" fmla="*/ 1000125 h 1000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8750" h="1000125">
                <a:moveTo>
                  <a:pt x="0" y="0"/>
                </a:moveTo>
                <a:lnTo>
                  <a:pt x="1428750" y="1000125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2 x 2 polt stiftlist for jumpere</a:t>
            </a:r>
            <a:endParaRPr lang="nb-NO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881" y="1851705"/>
            <a:ext cx="8555240" cy="39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støttelist for SD-kort leser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835" y="1646237"/>
            <a:ext cx="8378471" cy="39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Monterstiftlist på SD-kortleser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677" y="1949677"/>
            <a:ext cx="8253258" cy="384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0895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 smtClean="0"/>
              <a:t>Systemoversikt – presentasjon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Bygging av </a:t>
            </a:r>
            <a:r>
              <a:rPr lang="nb-NO" dirty="0" err="1" smtClean="0"/>
              <a:t>shield-kort</a:t>
            </a:r>
            <a:r>
              <a:rPr lang="nb-NO" dirty="0" smtClean="0"/>
              <a:t> – verksted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Montering av batteri – verksted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528990"/>
            <a:ext cx="8229600" cy="1143000"/>
          </a:xfrm>
        </p:spPr>
        <p:txBody>
          <a:bodyPr>
            <a:normAutofit fontScale="90000"/>
          </a:bodyPr>
          <a:lstStyle/>
          <a:p>
            <a:pPr marL="347472" indent="-347472" algn="ctr">
              <a:spcBef>
                <a:spcPts val="1200"/>
              </a:spcBef>
            </a:pPr>
            <a:r>
              <a:rPr lang="nb-NO" dirty="0" smtClean="0"/>
              <a:t>Program </a:t>
            </a:r>
            <a:br>
              <a:rPr lang="nb-NO" dirty="0" smtClean="0"/>
            </a:br>
            <a:r>
              <a:rPr lang="nb-NO" sz="2700" dirty="0" smtClean="0">
                <a:ea typeface="+mn-ea"/>
              </a:rPr>
              <a:t>Dag 1 – </a:t>
            </a:r>
            <a:r>
              <a:rPr lang="nb-NO" sz="2700" dirty="0" err="1" smtClean="0">
                <a:ea typeface="+mn-ea"/>
              </a:rPr>
              <a:t>Tyholt</a:t>
            </a:r>
            <a:r>
              <a:rPr lang="nb-NO" sz="2700" dirty="0" smtClean="0">
                <a:ea typeface="+mn-ea"/>
              </a:rPr>
              <a:t>, 21. nov. 2016</a:t>
            </a:r>
            <a:r>
              <a:rPr lang="nb-NO" sz="2700" dirty="0" smtClean="0"/>
              <a:t/>
            </a:r>
            <a:br>
              <a:rPr lang="nb-NO" sz="2700" dirty="0" smtClean="0"/>
            </a:br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SD-leser</a:t>
            </a:r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065" y="1922689"/>
            <a:ext cx="8313806" cy="386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16p sokkel og bryter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219" y="1607911"/>
            <a:ext cx="4017509" cy="3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1911" y="1636261"/>
            <a:ext cx="4198991" cy="377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sokkel på trykksensoren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644" y="1654629"/>
            <a:ext cx="8180953" cy="372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Montering av trykksensor</a:t>
            </a: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9829" y="1578529"/>
            <a:ext cx="6225668" cy="438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Sett IC (UTI) i sokkelen</a:t>
            </a:r>
            <a:br>
              <a:rPr lang="nb-NO" dirty="0" smtClean="0"/>
            </a:br>
            <a:r>
              <a:rPr lang="nb-NO" sz="2400" dirty="0" smtClean="0"/>
              <a:t>Pass på retningen, hakk mot hakk</a:t>
            </a:r>
            <a:endParaRPr lang="nb-N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54" y="1837417"/>
            <a:ext cx="8142453" cy="37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Monter seriemotstanden </a:t>
            </a:r>
            <a:br>
              <a:rPr lang="nb-NO" dirty="0" smtClean="0"/>
            </a:br>
            <a:r>
              <a:rPr lang="nb-NO" dirty="0" smtClean="0"/>
              <a:t>til temperatursensoren (NTC)</a:t>
            </a:r>
            <a:endParaRPr lang="nb-NO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671" y="1719943"/>
            <a:ext cx="8146789" cy="371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stiftlist for temperatursensor</a:t>
            </a:r>
            <a:endParaRPr lang="nb-NO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314" y="1917927"/>
            <a:ext cx="8232778" cy="377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 batteriklemmer</a:t>
            </a:r>
            <a:endParaRPr lang="nb-N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514" y="1284646"/>
            <a:ext cx="5089072" cy="48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74992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2. Monter resten av komponentene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3. Monter batteriet</a:t>
            </a:r>
            <a:br>
              <a:rPr lang="nb-NO" dirty="0" smtClean="0"/>
            </a:br>
            <a:r>
              <a:rPr lang="nb-NO" dirty="0" smtClean="0"/>
              <a:t>side 19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4078"/>
            <a:ext cx="8229600" cy="1143000"/>
          </a:xfrm>
        </p:spPr>
        <p:txBody>
          <a:bodyPr>
            <a:normAutofit fontScale="90000"/>
          </a:bodyPr>
          <a:lstStyle/>
          <a:p>
            <a:pPr marL="347472" indent="-347472" algn="ctr">
              <a:spcBef>
                <a:spcPts val="1200"/>
              </a:spcBef>
            </a:pPr>
            <a:r>
              <a:rPr lang="nb-NO" dirty="0" smtClean="0"/>
              <a:t>Program </a:t>
            </a:r>
            <a:br>
              <a:rPr lang="nb-NO" dirty="0" smtClean="0"/>
            </a:br>
            <a:r>
              <a:rPr lang="nb-NO" sz="2700" dirty="0" smtClean="0">
                <a:ea typeface="+mn-ea"/>
              </a:rPr>
              <a:t>Dag 2 – Gløshaugen, 22. nov. 2016</a:t>
            </a:r>
            <a:r>
              <a:rPr lang="nb-NO" sz="2700" dirty="0" smtClean="0"/>
              <a:t/>
            </a:r>
            <a:br>
              <a:rPr lang="nb-NO" sz="2700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60393" y="1174790"/>
            <a:ext cx="8665604" cy="5316864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Kort innføring i sensorteori – presentasjon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Bygging av temperatursensor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Bygging av ekstern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Innlasting av kalibreringsprogram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Testing av temperatur- og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Kalibrering av temperatursensor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Testing av skriving til SD-kort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Montering av testjigg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Lekkasjetest med kabel og ekstern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Kalibrering av dybdemåler – verksted</a:t>
            </a:r>
          </a:p>
          <a:p>
            <a:pPr marL="347472" indent="-347472">
              <a:spcBef>
                <a:spcPts val="576"/>
              </a:spcBef>
              <a:buSzPts val="2400"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3. Montering av batteri</a:t>
            </a:r>
            <a:br>
              <a:rPr lang="nb-NO" dirty="0" smtClean="0"/>
            </a:br>
            <a:r>
              <a:rPr lang="nb-NO" sz="2000" dirty="0" smtClean="0"/>
              <a:t>side 19</a:t>
            </a:r>
            <a:endParaRPr lang="nb-NO" sz="2400" dirty="0"/>
          </a:p>
        </p:txBody>
      </p:sp>
      <p:pic>
        <p:nvPicPr>
          <p:cNvPr id="4098" name="Picture 2" descr="D:\Backup PC233 05.08.06\PC233\Artikler Hefter-bøker m.m\ROV\Figurer\CIMG7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375" y="1955075"/>
            <a:ext cx="4159545" cy="3119659"/>
          </a:xfrm>
          <a:prstGeom prst="rect">
            <a:avLst/>
          </a:prstGeom>
          <a:noFill/>
        </p:spPr>
      </p:pic>
      <p:pic>
        <p:nvPicPr>
          <p:cNvPr id="4099" name="Picture 3" descr="D:\Backup PC233 05.08.06\PC233\Artikler Hefter-bøker m.m\ROV\Figurer\CIMG78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192" y="1955075"/>
            <a:ext cx="4159546" cy="3119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4078"/>
            <a:ext cx="8229600" cy="1143000"/>
          </a:xfrm>
        </p:spPr>
        <p:txBody>
          <a:bodyPr>
            <a:normAutofit fontScale="90000"/>
          </a:bodyPr>
          <a:lstStyle/>
          <a:p>
            <a:pPr marL="347472" indent="-347472" algn="ctr">
              <a:spcBef>
                <a:spcPts val="1200"/>
              </a:spcBef>
            </a:pPr>
            <a:r>
              <a:rPr lang="nb-NO" dirty="0" smtClean="0"/>
              <a:t>Program </a:t>
            </a:r>
            <a:br>
              <a:rPr lang="nb-NO" dirty="0" smtClean="0"/>
            </a:br>
            <a:r>
              <a:rPr lang="nb-NO" sz="2700" dirty="0" smtClean="0">
                <a:ea typeface="+mn-ea"/>
              </a:rPr>
              <a:t>Dag 2 – Gløshaugen, 22. nov. 2016</a:t>
            </a:r>
            <a:r>
              <a:rPr lang="nb-NO" sz="2700" dirty="0" smtClean="0"/>
              <a:t/>
            </a:r>
            <a:br>
              <a:rPr lang="nb-NO" sz="2700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60393" y="1174790"/>
            <a:ext cx="8665604" cy="5316864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Kort innføring i sensorteori – presentasjon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Bygging av temperatursensor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Bygging av ekstern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Innlasting av kalibreringsprogram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Testing av temperatur- og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Kalibrering av temperatursensor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Testing av skriving til SD-kort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Montering av testjigg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Lekkasjetest med kabel og ekstern trykksensor – verksted</a:t>
            </a:r>
          </a:p>
          <a:p>
            <a:pPr marL="457200" indent="-457200">
              <a:spcBef>
                <a:spcPts val="1200"/>
              </a:spcBef>
              <a:buSzPts val="2400"/>
              <a:buFont typeface="+mj-lt"/>
              <a:buAutoNum type="arabicPeriod" startAt="4"/>
            </a:pPr>
            <a:r>
              <a:rPr lang="nb-NO" dirty="0" smtClean="0"/>
              <a:t>Kalibrering av dybdemåler – verksted</a:t>
            </a:r>
          </a:p>
          <a:p>
            <a:pPr marL="347472" indent="-347472">
              <a:spcBef>
                <a:spcPts val="576"/>
              </a:spcBef>
              <a:buSzPts val="2400"/>
            </a:pP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4. Litt sensorteori</a:t>
            </a:r>
            <a:br>
              <a:rPr lang="nb-NO" dirty="0" smtClean="0"/>
            </a:br>
            <a:r>
              <a:rPr lang="nb-NO" dirty="0" smtClean="0"/>
              <a:t>side 35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tel 1"/>
          <p:cNvSpPr>
            <a:spLocks noGrp="1"/>
          </p:cNvSpPr>
          <p:nvPr>
            <p:ph type="title"/>
          </p:nvPr>
        </p:nvSpPr>
        <p:spPr>
          <a:xfrm>
            <a:off x="457200" y="56622"/>
            <a:ext cx="8229600" cy="730610"/>
          </a:xfrm>
        </p:spPr>
        <p:txBody>
          <a:bodyPr/>
          <a:lstStyle/>
          <a:p>
            <a:pPr algn="ctr"/>
            <a:r>
              <a:rPr lang="nb-NO" dirty="0" smtClean="0"/>
              <a:t>Tre typer grensesnitt mot sensorer</a:t>
            </a:r>
          </a:p>
        </p:txBody>
      </p:sp>
      <p:grpSp>
        <p:nvGrpSpPr>
          <p:cNvPr id="2" name="Gruppe 84"/>
          <p:cNvGrpSpPr>
            <a:grpSpLocks/>
          </p:cNvGrpSpPr>
          <p:nvPr/>
        </p:nvGrpSpPr>
        <p:grpSpPr bwMode="auto">
          <a:xfrm>
            <a:off x="601016" y="2819696"/>
            <a:ext cx="2600325" cy="1533525"/>
            <a:chOff x="686220" y="3316224"/>
            <a:chExt cx="2599901" cy="1533370"/>
          </a:xfrm>
        </p:grpSpPr>
        <p:sp>
          <p:nvSpPr>
            <p:cNvPr id="10309" name="Frihåndsform 10"/>
            <p:cNvSpPr>
              <a:spLocks/>
            </p:cNvSpPr>
            <p:nvPr/>
          </p:nvSpPr>
          <p:spPr bwMode="auto">
            <a:xfrm>
              <a:off x="1119299" y="3316224"/>
              <a:ext cx="2048256" cy="1158240"/>
            </a:xfrm>
            <a:custGeom>
              <a:avLst/>
              <a:gdLst>
                <a:gd name="T0" fmla="*/ 0 w 2048256"/>
                <a:gd name="T1" fmla="*/ 0 h 1158240"/>
                <a:gd name="T2" fmla="*/ 0 w 2048256"/>
                <a:gd name="T3" fmla="*/ 1158240 h 1158240"/>
                <a:gd name="T4" fmla="*/ 2048256 w 2048256"/>
                <a:gd name="T5" fmla="*/ 1158240 h 1158240"/>
                <a:gd name="T6" fmla="*/ 0 60000 65536"/>
                <a:gd name="T7" fmla="*/ 0 60000 65536"/>
                <a:gd name="T8" fmla="*/ 0 60000 65536"/>
                <a:gd name="T9" fmla="*/ 0 w 2048256"/>
                <a:gd name="T10" fmla="*/ 0 h 1158240"/>
                <a:gd name="T11" fmla="*/ 2048256 w 2048256"/>
                <a:gd name="T12" fmla="*/ 1158240 h 1158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256" h="1158240">
                  <a:moveTo>
                    <a:pt x="0" y="0"/>
                  </a:moveTo>
                  <a:lnTo>
                    <a:pt x="0" y="1158240"/>
                  </a:lnTo>
                  <a:lnTo>
                    <a:pt x="2048256" y="115824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0310" name="TekstSylinder 11"/>
            <p:cNvSpPr txBox="1">
              <a:spLocks noChangeArrowheads="1"/>
            </p:cNvSpPr>
            <p:nvPr/>
          </p:nvSpPr>
          <p:spPr bwMode="auto">
            <a:xfrm>
              <a:off x="1814243" y="4511040"/>
              <a:ext cx="14718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Fysisk størrelse</a:t>
              </a:r>
            </a:p>
          </p:txBody>
        </p:sp>
        <p:sp>
          <p:nvSpPr>
            <p:cNvPr id="10311" name="TekstSylinder 12"/>
            <p:cNvSpPr txBox="1">
              <a:spLocks noChangeArrowheads="1"/>
            </p:cNvSpPr>
            <p:nvPr/>
          </p:nvSpPr>
          <p:spPr bwMode="auto">
            <a:xfrm rot="-5400000">
              <a:off x="374435" y="3755136"/>
              <a:ext cx="9621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Resistans</a:t>
              </a:r>
            </a:p>
          </p:txBody>
        </p:sp>
        <p:cxnSp>
          <p:nvCxnSpPr>
            <p:cNvPr id="10312" name="Rett linje 14"/>
            <p:cNvCxnSpPr>
              <a:cxnSpLocks noChangeShapeType="1"/>
            </p:cNvCxnSpPr>
            <p:nvPr/>
          </p:nvCxnSpPr>
          <p:spPr bwMode="auto">
            <a:xfrm>
              <a:off x="1277795" y="3621024"/>
              <a:ext cx="1584960" cy="7315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uppe 18"/>
          <p:cNvGrpSpPr>
            <a:grpSpLocks/>
          </p:cNvGrpSpPr>
          <p:nvPr/>
        </p:nvGrpSpPr>
        <p:grpSpPr bwMode="auto">
          <a:xfrm>
            <a:off x="1510654" y="1160758"/>
            <a:ext cx="461962" cy="1323975"/>
            <a:chOff x="2499360" y="2755392"/>
            <a:chExt cx="463296" cy="1322832"/>
          </a:xfrm>
        </p:grpSpPr>
        <p:cxnSp>
          <p:nvCxnSpPr>
            <p:cNvPr id="10304" name="Rett linje 6"/>
            <p:cNvCxnSpPr>
              <a:cxnSpLocks noChangeShapeType="1"/>
            </p:cNvCxnSpPr>
            <p:nvPr/>
          </p:nvCxnSpPr>
          <p:spPr bwMode="auto">
            <a:xfrm>
              <a:off x="2743200" y="2877312"/>
              <a:ext cx="0" cy="112166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305" name="Rektangel 4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306" name="Ellipse 7"/>
            <p:cNvSpPr>
              <a:spLocks noChangeArrowheads="1"/>
            </p:cNvSpPr>
            <p:nvPr/>
          </p:nvSpPr>
          <p:spPr bwMode="auto">
            <a:xfrm>
              <a:off x="2682240" y="2755392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307" name="Ellipse 8"/>
            <p:cNvSpPr>
              <a:spLocks noChangeArrowheads="1"/>
            </p:cNvSpPr>
            <p:nvPr/>
          </p:nvSpPr>
          <p:spPr bwMode="auto">
            <a:xfrm>
              <a:off x="2676144" y="3968496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10308" name="Rett pil 17"/>
            <p:cNvCxnSpPr>
              <a:cxnSpLocks noChangeShapeType="1"/>
            </p:cNvCxnSpPr>
            <p:nvPr/>
          </p:nvCxnSpPr>
          <p:spPr bwMode="auto">
            <a:xfrm flipV="1">
              <a:off x="2499360" y="3194304"/>
              <a:ext cx="463296" cy="4632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uppe 77"/>
          <p:cNvGrpSpPr>
            <a:grpSpLocks/>
          </p:cNvGrpSpPr>
          <p:nvPr/>
        </p:nvGrpSpPr>
        <p:grpSpPr bwMode="auto">
          <a:xfrm>
            <a:off x="3396604" y="2819696"/>
            <a:ext cx="2501900" cy="1581150"/>
            <a:chOff x="3480725" y="3315907"/>
            <a:chExt cx="2502364" cy="1582138"/>
          </a:xfrm>
        </p:grpSpPr>
        <p:sp>
          <p:nvSpPr>
            <p:cNvPr id="10300" name="Frihåndsform 21"/>
            <p:cNvSpPr>
              <a:spLocks/>
            </p:cNvSpPr>
            <p:nvPr/>
          </p:nvSpPr>
          <p:spPr bwMode="auto">
            <a:xfrm>
              <a:off x="3913803" y="3315907"/>
              <a:ext cx="2048256" cy="1158240"/>
            </a:xfrm>
            <a:custGeom>
              <a:avLst/>
              <a:gdLst>
                <a:gd name="T0" fmla="*/ 0 w 2048256"/>
                <a:gd name="T1" fmla="*/ 0 h 1158240"/>
                <a:gd name="T2" fmla="*/ 0 w 2048256"/>
                <a:gd name="T3" fmla="*/ 1158240 h 1158240"/>
                <a:gd name="T4" fmla="*/ 2048256 w 2048256"/>
                <a:gd name="T5" fmla="*/ 1158240 h 1158240"/>
                <a:gd name="T6" fmla="*/ 0 60000 65536"/>
                <a:gd name="T7" fmla="*/ 0 60000 65536"/>
                <a:gd name="T8" fmla="*/ 0 60000 65536"/>
                <a:gd name="T9" fmla="*/ 0 w 2048256"/>
                <a:gd name="T10" fmla="*/ 0 h 1158240"/>
                <a:gd name="T11" fmla="*/ 2048256 w 2048256"/>
                <a:gd name="T12" fmla="*/ 1158240 h 1158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256" h="1158240">
                  <a:moveTo>
                    <a:pt x="0" y="0"/>
                  </a:moveTo>
                  <a:lnTo>
                    <a:pt x="0" y="1158240"/>
                  </a:lnTo>
                  <a:lnTo>
                    <a:pt x="2048256" y="115824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0301" name="TekstSylinder 22"/>
            <p:cNvSpPr txBox="1">
              <a:spLocks noChangeArrowheads="1"/>
            </p:cNvSpPr>
            <p:nvPr/>
          </p:nvSpPr>
          <p:spPr bwMode="auto">
            <a:xfrm rot="-5400000">
              <a:off x="3169742" y="3718244"/>
              <a:ext cx="9605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Spenning</a:t>
              </a:r>
            </a:p>
          </p:txBody>
        </p:sp>
        <p:sp>
          <p:nvSpPr>
            <p:cNvPr id="10302" name="TekstSylinder 23"/>
            <p:cNvSpPr txBox="1">
              <a:spLocks noChangeArrowheads="1"/>
            </p:cNvSpPr>
            <p:nvPr/>
          </p:nvSpPr>
          <p:spPr bwMode="auto">
            <a:xfrm>
              <a:off x="4511211" y="4559491"/>
              <a:ext cx="14718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Fysisk størrelse</a:t>
              </a:r>
            </a:p>
          </p:txBody>
        </p:sp>
        <p:cxnSp>
          <p:nvCxnSpPr>
            <p:cNvPr id="10303" name="Rett linje 24"/>
            <p:cNvCxnSpPr>
              <a:cxnSpLocks noChangeShapeType="1"/>
            </p:cNvCxnSpPr>
            <p:nvPr/>
          </p:nvCxnSpPr>
          <p:spPr bwMode="auto">
            <a:xfrm flipV="1">
              <a:off x="3999147" y="3584131"/>
              <a:ext cx="1536192" cy="80467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5" name="Gruppe 78"/>
          <p:cNvGrpSpPr>
            <a:grpSpLocks/>
          </p:cNvGrpSpPr>
          <p:nvPr/>
        </p:nvGrpSpPr>
        <p:grpSpPr bwMode="auto">
          <a:xfrm>
            <a:off x="3304529" y="4462758"/>
            <a:ext cx="1690687" cy="1646238"/>
            <a:chOff x="3389547" y="4958647"/>
            <a:chExt cx="1690155" cy="1646278"/>
          </a:xfrm>
        </p:grpSpPr>
        <p:pic>
          <p:nvPicPr>
            <p:cNvPr id="102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38295" y="4958647"/>
              <a:ext cx="1641407" cy="1231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99" name="TekstSylinder 26"/>
            <p:cNvSpPr txBox="1">
              <a:spLocks noChangeArrowheads="1"/>
            </p:cNvSpPr>
            <p:nvPr/>
          </p:nvSpPr>
          <p:spPr bwMode="auto">
            <a:xfrm>
              <a:off x="3389547" y="6266371"/>
              <a:ext cx="12827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Luftfuktighet</a:t>
              </a:r>
            </a:p>
          </p:txBody>
        </p:sp>
      </p:grpSp>
      <p:grpSp>
        <p:nvGrpSpPr>
          <p:cNvPr id="6" name="Gruppe 80"/>
          <p:cNvGrpSpPr>
            <a:grpSpLocks/>
          </p:cNvGrpSpPr>
          <p:nvPr/>
        </p:nvGrpSpPr>
        <p:grpSpPr bwMode="auto">
          <a:xfrm>
            <a:off x="570854" y="4353221"/>
            <a:ext cx="1182687" cy="2000250"/>
            <a:chOff x="656003" y="4849200"/>
            <a:chExt cx="1181862" cy="2000996"/>
          </a:xfrm>
        </p:grpSpPr>
        <p:pic>
          <p:nvPicPr>
            <p:cNvPr id="10296" name="Picture 13" descr="https://www1.elfa.se/data1/wwwroot/assets/thumbnail/6027916-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7044312">
              <a:off x="683274" y="5471908"/>
              <a:ext cx="1509596" cy="2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97" name="TekstSylinder 27"/>
            <p:cNvSpPr txBox="1">
              <a:spLocks noChangeArrowheads="1"/>
            </p:cNvSpPr>
            <p:nvPr/>
          </p:nvSpPr>
          <p:spPr bwMode="auto">
            <a:xfrm>
              <a:off x="656003" y="6265421"/>
              <a:ext cx="11818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>
                  <a:solidFill>
                    <a:schemeClr val="tx1"/>
                  </a:solidFill>
                </a:rPr>
                <a:t>Temperatur 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(NTC)</a:t>
              </a:r>
            </a:p>
          </p:txBody>
        </p:sp>
      </p:grpSp>
      <p:grpSp>
        <p:nvGrpSpPr>
          <p:cNvPr id="7" name="Gruppe 81"/>
          <p:cNvGrpSpPr>
            <a:grpSpLocks/>
          </p:cNvGrpSpPr>
          <p:nvPr/>
        </p:nvGrpSpPr>
        <p:grpSpPr bwMode="auto">
          <a:xfrm>
            <a:off x="2028179" y="4264321"/>
            <a:ext cx="806450" cy="2078037"/>
            <a:chOff x="1969882" y="4962270"/>
            <a:chExt cx="807529" cy="2078249"/>
          </a:xfrm>
        </p:grpSpPr>
        <p:pic>
          <p:nvPicPr>
            <p:cNvPr id="10294" name="Picture 3"/>
            <p:cNvPicPr>
              <a:picLocks noChangeAspect="1" noChangeArrowheads="1"/>
            </p:cNvPicPr>
            <p:nvPr/>
          </p:nvPicPr>
          <p:blipFill>
            <a:blip r:embed="rId4"/>
            <a:srcRect b="50336"/>
            <a:stretch>
              <a:fillRect/>
            </a:stretch>
          </p:blipFill>
          <p:spPr bwMode="auto">
            <a:xfrm>
              <a:off x="1969882" y="4962270"/>
              <a:ext cx="807529" cy="1415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95" name="TekstSylinder 29"/>
            <p:cNvSpPr txBox="1">
              <a:spLocks noChangeArrowheads="1"/>
            </p:cNvSpPr>
            <p:nvPr/>
          </p:nvSpPr>
          <p:spPr bwMode="auto">
            <a:xfrm>
              <a:off x="2119043" y="6455744"/>
              <a:ext cx="59343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Lys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LDR</a:t>
              </a:r>
            </a:p>
          </p:txBody>
        </p:sp>
      </p:grpSp>
      <p:grpSp>
        <p:nvGrpSpPr>
          <p:cNvPr id="8" name="Gruppe 76"/>
          <p:cNvGrpSpPr>
            <a:grpSpLocks/>
          </p:cNvGrpSpPr>
          <p:nvPr/>
        </p:nvGrpSpPr>
        <p:grpSpPr bwMode="auto">
          <a:xfrm>
            <a:off x="4401491" y="1027408"/>
            <a:ext cx="1857375" cy="1682750"/>
            <a:chOff x="4486491" y="1523683"/>
            <a:chExt cx="1857631" cy="1683640"/>
          </a:xfrm>
        </p:grpSpPr>
        <p:cxnSp>
          <p:nvCxnSpPr>
            <p:cNvPr id="10281" name="Rett linje 31"/>
            <p:cNvCxnSpPr>
              <a:cxnSpLocks noChangeShapeType="1"/>
              <a:stCxn id="10283" idx="4"/>
              <a:endCxn id="10285" idx="0"/>
            </p:cNvCxnSpPr>
            <p:nvPr/>
          </p:nvCxnSpPr>
          <p:spPr bwMode="auto">
            <a:xfrm>
              <a:off x="4797723" y="1755331"/>
              <a:ext cx="2316" cy="11038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82" name="Rektangel 32"/>
            <p:cNvSpPr>
              <a:spLocks noChangeArrowheads="1"/>
            </p:cNvSpPr>
            <p:nvPr/>
          </p:nvSpPr>
          <p:spPr bwMode="auto">
            <a:xfrm>
              <a:off x="4681899" y="1999171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283" name="Ellipse 33"/>
            <p:cNvSpPr>
              <a:spLocks noChangeArrowheads="1"/>
            </p:cNvSpPr>
            <p:nvPr/>
          </p:nvSpPr>
          <p:spPr bwMode="auto">
            <a:xfrm>
              <a:off x="4742859" y="1645603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284" name="TekstSylinder 36"/>
            <p:cNvSpPr txBox="1">
              <a:spLocks noChangeArrowheads="1"/>
            </p:cNvSpPr>
            <p:nvPr/>
          </p:nvSpPr>
          <p:spPr bwMode="auto">
            <a:xfrm>
              <a:off x="4852587" y="1523683"/>
              <a:ext cx="4347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5V</a:t>
              </a:r>
            </a:p>
          </p:txBody>
        </p:sp>
        <p:sp>
          <p:nvSpPr>
            <p:cNvPr id="10285" name="TekstSylinder 37"/>
            <p:cNvSpPr txBox="1">
              <a:spLocks noChangeArrowheads="1"/>
            </p:cNvSpPr>
            <p:nvPr/>
          </p:nvSpPr>
          <p:spPr bwMode="auto">
            <a:xfrm>
              <a:off x="4486491" y="2859211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10286" name="Rett linje 39"/>
            <p:cNvCxnSpPr>
              <a:cxnSpLocks noChangeShapeType="1"/>
            </p:cNvCxnSpPr>
            <p:nvPr/>
          </p:nvCxnSpPr>
          <p:spPr bwMode="auto">
            <a:xfrm>
              <a:off x="4651251" y="2855071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287" name="Rett linje 44"/>
            <p:cNvCxnSpPr>
              <a:cxnSpLocks noChangeShapeType="1"/>
              <a:stCxn id="10282" idx="3"/>
            </p:cNvCxnSpPr>
            <p:nvPr/>
          </p:nvCxnSpPr>
          <p:spPr bwMode="auto">
            <a:xfrm>
              <a:off x="4901355" y="2316163"/>
              <a:ext cx="56083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88" name="Ellipse 45"/>
            <p:cNvSpPr>
              <a:spLocks noChangeArrowheads="1"/>
            </p:cNvSpPr>
            <p:nvPr/>
          </p:nvSpPr>
          <p:spPr bwMode="auto">
            <a:xfrm>
              <a:off x="5462187" y="2243011"/>
              <a:ext cx="121920" cy="12192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289" name="TekstSylinder 46"/>
            <p:cNvSpPr txBox="1">
              <a:spLocks noChangeArrowheads="1"/>
            </p:cNvSpPr>
            <p:nvPr/>
          </p:nvSpPr>
          <p:spPr bwMode="auto">
            <a:xfrm>
              <a:off x="5211917" y="2868769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10290" name="Rett linje 47"/>
            <p:cNvCxnSpPr>
              <a:cxnSpLocks noChangeShapeType="1"/>
            </p:cNvCxnSpPr>
            <p:nvPr/>
          </p:nvCxnSpPr>
          <p:spPr bwMode="auto">
            <a:xfrm>
              <a:off x="5370411" y="2870899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91" name="Ellipse 48"/>
            <p:cNvSpPr>
              <a:spLocks noChangeArrowheads="1"/>
            </p:cNvSpPr>
            <p:nvPr/>
          </p:nvSpPr>
          <p:spPr bwMode="auto">
            <a:xfrm>
              <a:off x="5465151" y="2553907"/>
              <a:ext cx="121920" cy="121920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10292" name="Rett linje 50"/>
            <p:cNvCxnSpPr>
              <a:cxnSpLocks noChangeShapeType="1"/>
              <a:stCxn id="10291" idx="4"/>
              <a:endCxn id="10289" idx="0"/>
            </p:cNvCxnSpPr>
            <p:nvPr/>
          </p:nvCxnSpPr>
          <p:spPr bwMode="auto">
            <a:xfrm flipH="1">
              <a:off x="5525465" y="2675827"/>
              <a:ext cx="646" cy="192942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93" name="TekstSylinder 56"/>
            <p:cNvSpPr txBox="1">
              <a:spLocks noChangeArrowheads="1"/>
            </p:cNvSpPr>
            <p:nvPr/>
          </p:nvSpPr>
          <p:spPr bwMode="auto">
            <a:xfrm>
              <a:off x="5639890" y="2151505"/>
              <a:ext cx="70423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800">
                  <a:solidFill>
                    <a:schemeClr val="tx1"/>
                  </a:solidFill>
                </a:rPr>
                <a:t>V</a:t>
              </a:r>
              <a:r>
                <a:rPr lang="nb-NO" sz="2800" baseline="-25000">
                  <a:solidFill>
                    <a:schemeClr val="tx1"/>
                  </a:solidFill>
                </a:rPr>
                <a:t>out</a:t>
              </a:r>
            </a:p>
          </p:txBody>
        </p:sp>
      </p:grpSp>
      <p:grpSp>
        <p:nvGrpSpPr>
          <p:cNvPr id="9" name="Gruppe 79"/>
          <p:cNvGrpSpPr>
            <a:grpSpLocks/>
          </p:cNvGrpSpPr>
          <p:nvPr/>
        </p:nvGrpSpPr>
        <p:grpSpPr bwMode="auto">
          <a:xfrm>
            <a:off x="4907904" y="4664371"/>
            <a:ext cx="1517650" cy="1431925"/>
            <a:chOff x="4993458" y="5160345"/>
            <a:chExt cx="1516772" cy="1432388"/>
          </a:xfrm>
        </p:grpSpPr>
        <p:sp>
          <p:nvSpPr>
            <p:cNvPr id="10279" name="TekstSylinder 42"/>
            <p:cNvSpPr txBox="1">
              <a:spLocks noChangeArrowheads="1"/>
            </p:cNvSpPr>
            <p:nvPr/>
          </p:nvSpPr>
          <p:spPr bwMode="auto">
            <a:xfrm>
              <a:off x="5462187" y="6254179"/>
              <a:ext cx="67916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Trykk</a:t>
              </a:r>
            </a:p>
          </p:txBody>
        </p:sp>
        <p:pic>
          <p:nvPicPr>
            <p:cNvPr id="10280" name="Picture 2"/>
            <p:cNvPicPr>
              <a:picLocks noChangeAspect="1" noChangeArrowheads="1"/>
            </p:cNvPicPr>
            <p:nvPr/>
          </p:nvPicPr>
          <p:blipFill>
            <a:blip r:embed="rId5"/>
            <a:srcRect l="1994" t="5873" r="81299" b="51703"/>
            <a:stretch>
              <a:fillRect/>
            </a:stretch>
          </p:blipFill>
          <p:spPr bwMode="auto">
            <a:xfrm>
              <a:off x="4993458" y="5160345"/>
              <a:ext cx="1516772" cy="108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pe 89"/>
          <p:cNvGrpSpPr>
            <a:grpSpLocks/>
          </p:cNvGrpSpPr>
          <p:nvPr/>
        </p:nvGrpSpPr>
        <p:grpSpPr bwMode="auto">
          <a:xfrm>
            <a:off x="7057379" y="978196"/>
            <a:ext cx="1490662" cy="1681162"/>
            <a:chOff x="7142624" y="1475365"/>
            <a:chExt cx="1490112" cy="1680707"/>
          </a:xfrm>
        </p:grpSpPr>
        <p:sp>
          <p:nvSpPr>
            <p:cNvPr id="10269" name="TekstSylinder 62"/>
            <p:cNvSpPr txBox="1">
              <a:spLocks noChangeArrowheads="1"/>
            </p:cNvSpPr>
            <p:nvPr/>
          </p:nvSpPr>
          <p:spPr bwMode="auto">
            <a:xfrm>
              <a:off x="7152491" y="2817518"/>
              <a:ext cx="62709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GND</a:t>
              </a:r>
            </a:p>
          </p:txBody>
        </p:sp>
        <p:cxnSp>
          <p:nvCxnSpPr>
            <p:cNvPr id="10270" name="Rett linje 59"/>
            <p:cNvCxnSpPr>
              <a:cxnSpLocks noChangeShapeType="1"/>
              <a:stCxn id="10272" idx="4"/>
              <a:endCxn id="10269" idx="0"/>
            </p:cNvCxnSpPr>
            <p:nvPr/>
          </p:nvCxnSpPr>
          <p:spPr bwMode="auto">
            <a:xfrm>
              <a:off x="7463723" y="1713638"/>
              <a:ext cx="2316" cy="110388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71" name="Rektangel 60"/>
            <p:cNvSpPr>
              <a:spLocks noChangeArrowheads="1"/>
            </p:cNvSpPr>
            <p:nvPr/>
          </p:nvSpPr>
          <p:spPr bwMode="auto">
            <a:xfrm>
              <a:off x="7142624" y="1957478"/>
              <a:ext cx="646044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272" name="Ellipse 61"/>
            <p:cNvSpPr>
              <a:spLocks noChangeArrowheads="1"/>
            </p:cNvSpPr>
            <p:nvPr/>
          </p:nvSpPr>
          <p:spPr bwMode="auto">
            <a:xfrm>
              <a:off x="7408859" y="1603910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10273" name="Rett linje 63"/>
            <p:cNvCxnSpPr>
              <a:cxnSpLocks noChangeShapeType="1"/>
            </p:cNvCxnSpPr>
            <p:nvPr/>
          </p:nvCxnSpPr>
          <p:spPr bwMode="auto">
            <a:xfrm>
              <a:off x="7317251" y="2813378"/>
              <a:ext cx="3048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274" name="TekstSylinder 64"/>
            <p:cNvSpPr txBox="1">
              <a:spLocks noChangeArrowheads="1"/>
            </p:cNvSpPr>
            <p:nvPr/>
          </p:nvSpPr>
          <p:spPr bwMode="auto">
            <a:xfrm>
              <a:off x="7541778" y="1475365"/>
              <a:ext cx="43473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5V</a:t>
              </a:r>
            </a:p>
          </p:txBody>
        </p:sp>
        <p:cxnSp>
          <p:nvCxnSpPr>
            <p:cNvPr id="10275" name="Rett linje 66"/>
            <p:cNvCxnSpPr>
              <a:cxnSpLocks noChangeShapeType="1"/>
            </p:cNvCxnSpPr>
            <p:nvPr/>
          </p:nvCxnSpPr>
          <p:spPr bwMode="auto">
            <a:xfrm>
              <a:off x="7808545" y="2146852"/>
              <a:ext cx="56653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0276" name="Rett linje 67"/>
            <p:cNvCxnSpPr>
              <a:cxnSpLocks noChangeShapeType="1"/>
            </p:cNvCxnSpPr>
            <p:nvPr/>
          </p:nvCxnSpPr>
          <p:spPr bwMode="auto">
            <a:xfrm>
              <a:off x="7808545" y="2375452"/>
              <a:ext cx="56653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/>
            </a:ln>
          </p:spPr>
        </p:cxnSp>
        <p:sp>
          <p:nvSpPr>
            <p:cNvPr id="10277" name="TekstSylinder 70"/>
            <p:cNvSpPr txBox="1">
              <a:spLocks noChangeArrowheads="1"/>
            </p:cNvSpPr>
            <p:nvPr/>
          </p:nvSpPr>
          <p:spPr bwMode="auto">
            <a:xfrm>
              <a:off x="8199283" y="1816599"/>
              <a:ext cx="423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Rx</a:t>
              </a:r>
            </a:p>
          </p:txBody>
        </p:sp>
        <p:sp>
          <p:nvSpPr>
            <p:cNvPr id="10278" name="TekstSylinder 71"/>
            <p:cNvSpPr txBox="1">
              <a:spLocks noChangeArrowheads="1"/>
            </p:cNvSpPr>
            <p:nvPr/>
          </p:nvSpPr>
          <p:spPr bwMode="auto">
            <a:xfrm>
              <a:off x="8209222" y="2323494"/>
              <a:ext cx="4235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Tx</a:t>
              </a:r>
            </a:p>
          </p:txBody>
        </p:sp>
      </p:grpSp>
      <p:grpSp>
        <p:nvGrpSpPr>
          <p:cNvPr id="11" name="Gruppe 82"/>
          <p:cNvGrpSpPr>
            <a:grpSpLocks/>
          </p:cNvGrpSpPr>
          <p:nvPr/>
        </p:nvGrpSpPr>
        <p:grpSpPr bwMode="auto">
          <a:xfrm>
            <a:off x="6558904" y="2640308"/>
            <a:ext cx="1719262" cy="1709738"/>
            <a:chOff x="6644127" y="3136260"/>
            <a:chExt cx="1719057" cy="1710235"/>
          </a:xfrm>
        </p:grpSpPr>
        <p:sp>
          <p:nvSpPr>
            <p:cNvPr id="10265" name="Pil ned 72"/>
            <p:cNvSpPr>
              <a:spLocks noChangeArrowheads="1"/>
            </p:cNvSpPr>
            <p:nvPr/>
          </p:nvSpPr>
          <p:spPr bwMode="auto">
            <a:xfrm>
              <a:off x="7311588" y="3488635"/>
              <a:ext cx="347869" cy="616226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0266" name="TekstSylinder 73"/>
            <p:cNvSpPr txBox="1">
              <a:spLocks noChangeArrowheads="1"/>
            </p:cNvSpPr>
            <p:nvPr/>
          </p:nvSpPr>
          <p:spPr bwMode="auto">
            <a:xfrm>
              <a:off x="6749829" y="3136260"/>
              <a:ext cx="14718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Fysisk størrelse</a:t>
              </a:r>
            </a:p>
          </p:txBody>
        </p:sp>
        <p:sp>
          <p:nvSpPr>
            <p:cNvPr id="10267" name="TekstSylinder 74"/>
            <p:cNvSpPr txBox="1">
              <a:spLocks noChangeArrowheads="1"/>
            </p:cNvSpPr>
            <p:nvPr/>
          </p:nvSpPr>
          <p:spPr bwMode="auto">
            <a:xfrm>
              <a:off x="6849219" y="4199747"/>
              <a:ext cx="13131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10010100101</a:t>
              </a:r>
            </a:p>
          </p:txBody>
        </p:sp>
        <p:sp>
          <p:nvSpPr>
            <p:cNvPr id="10268" name="TekstSylinder 75"/>
            <p:cNvSpPr txBox="1">
              <a:spLocks noChangeArrowheads="1"/>
            </p:cNvSpPr>
            <p:nvPr/>
          </p:nvSpPr>
          <p:spPr bwMode="auto">
            <a:xfrm>
              <a:off x="6644127" y="4507859"/>
              <a:ext cx="1719057" cy="338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Seriell digital kom</a:t>
              </a:r>
            </a:p>
          </p:txBody>
        </p:sp>
      </p:grpSp>
      <p:grpSp>
        <p:nvGrpSpPr>
          <p:cNvPr id="12" name="Gruppe 91"/>
          <p:cNvGrpSpPr>
            <a:grpSpLocks/>
          </p:cNvGrpSpPr>
          <p:nvPr/>
        </p:nvGrpSpPr>
        <p:grpSpPr bwMode="auto">
          <a:xfrm>
            <a:off x="7811441" y="4583408"/>
            <a:ext cx="1079500" cy="1528763"/>
            <a:chOff x="7896472" y="5079526"/>
            <a:chExt cx="1080004" cy="1529195"/>
          </a:xfrm>
        </p:grpSpPr>
        <p:pic>
          <p:nvPicPr>
            <p:cNvPr id="10263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96472" y="5079526"/>
              <a:ext cx="1080004" cy="893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4" name="TekstSylinder 86"/>
            <p:cNvSpPr txBox="1">
              <a:spLocks noChangeArrowheads="1"/>
            </p:cNvSpPr>
            <p:nvPr/>
          </p:nvSpPr>
          <p:spPr bwMode="auto">
            <a:xfrm>
              <a:off x="8253350" y="6270167"/>
              <a:ext cx="5373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CO</a:t>
              </a:r>
              <a:r>
                <a:rPr lang="nb-NO" sz="1600" baseline="-2500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3" name="Gruppe 90"/>
          <p:cNvGrpSpPr>
            <a:grpSpLocks/>
          </p:cNvGrpSpPr>
          <p:nvPr/>
        </p:nvGrpSpPr>
        <p:grpSpPr bwMode="auto">
          <a:xfrm>
            <a:off x="6365229" y="4407196"/>
            <a:ext cx="1484312" cy="1704975"/>
            <a:chOff x="6449230" y="4904508"/>
            <a:chExt cx="1485519" cy="1704217"/>
          </a:xfrm>
        </p:grpSpPr>
        <p:pic>
          <p:nvPicPr>
            <p:cNvPr id="10261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49230" y="4904508"/>
              <a:ext cx="1485519" cy="1282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2" name="TekstSylinder 88"/>
            <p:cNvSpPr txBox="1">
              <a:spLocks noChangeArrowheads="1"/>
            </p:cNvSpPr>
            <p:nvPr/>
          </p:nvSpPr>
          <p:spPr bwMode="auto">
            <a:xfrm>
              <a:off x="6828311" y="6270171"/>
              <a:ext cx="5597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GPS</a:t>
              </a:r>
              <a:endParaRPr lang="nb-NO" sz="1600" baseline="-250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pe 94"/>
          <p:cNvGrpSpPr>
            <a:grpSpLocks/>
          </p:cNvGrpSpPr>
          <p:nvPr/>
        </p:nvGrpSpPr>
        <p:grpSpPr bwMode="auto">
          <a:xfrm>
            <a:off x="4155429" y="5586708"/>
            <a:ext cx="1292225" cy="774700"/>
            <a:chOff x="4239492" y="6083094"/>
            <a:chExt cx="1292767" cy="774906"/>
          </a:xfrm>
        </p:grpSpPr>
        <p:pic>
          <p:nvPicPr>
            <p:cNvPr id="10259" name="Picture 4" descr="F:\Backup PC233 05.08.06\PC233\Artikler Hefter-bøker m.m\CanSat\Figurer\LM35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4645745" y="6083094"/>
              <a:ext cx="886514" cy="75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0" name="TekstSylinder 93"/>
            <p:cNvSpPr txBox="1">
              <a:spLocks noChangeArrowheads="1"/>
            </p:cNvSpPr>
            <p:nvPr/>
          </p:nvSpPr>
          <p:spPr bwMode="auto">
            <a:xfrm>
              <a:off x="4239492" y="6550223"/>
              <a:ext cx="100886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Temperatur</a:t>
              </a:r>
            </a:p>
          </p:txBody>
        </p:sp>
      </p:grpSp>
      <p:sp>
        <p:nvSpPr>
          <p:cNvPr id="96" name="TekstSylinder 95"/>
          <p:cNvSpPr txBox="1">
            <a:spLocks noChangeArrowheads="1"/>
          </p:cNvSpPr>
          <p:nvPr/>
        </p:nvSpPr>
        <p:spPr bwMode="auto">
          <a:xfrm>
            <a:off x="877241" y="1605258"/>
            <a:ext cx="652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sp>
        <p:nvSpPr>
          <p:cNvPr id="97" name="TekstSylinder 96"/>
          <p:cNvSpPr txBox="1">
            <a:spLocks noChangeArrowheads="1"/>
          </p:cNvSpPr>
          <p:nvPr/>
        </p:nvSpPr>
        <p:spPr bwMode="auto">
          <a:xfrm>
            <a:off x="8144816" y="2175171"/>
            <a:ext cx="669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D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4"/>
          <p:cNvGrpSpPr>
            <a:grpSpLocks/>
          </p:cNvGrpSpPr>
          <p:nvPr/>
        </p:nvGrpSpPr>
        <p:grpSpPr bwMode="auto">
          <a:xfrm>
            <a:off x="2009775" y="3425460"/>
            <a:ext cx="463550" cy="1232021"/>
            <a:chOff x="2499360" y="2755392"/>
            <a:chExt cx="463296" cy="1232586"/>
          </a:xfrm>
        </p:grpSpPr>
        <p:cxnSp>
          <p:nvCxnSpPr>
            <p:cNvPr id="12321" name="Rett linje 5"/>
            <p:cNvCxnSpPr>
              <a:cxnSpLocks noChangeShapeType="1"/>
            </p:cNvCxnSpPr>
            <p:nvPr/>
          </p:nvCxnSpPr>
          <p:spPr bwMode="auto">
            <a:xfrm>
              <a:off x="2741369" y="2866315"/>
              <a:ext cx="0" cy="1121663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22" name="Rektangel 6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2323" name="Ellipse 7"/>
            <p:cNvSpPr>
              <a:spLocks noChangeArrowheads="1"/>
            </p:cNvSpPr>
            <p:nvPr/>
          </p:nvSpPr>
          <p:spPr bwMode="auto">
            <a:xfrm>
              <a:off x="2682240" y="2755392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12324" name="Rett pil 9"/>
            <p:cNvCxnSpPr>
              <a:cxnSpLocks noChangeShapeType="1"/>
            </p:cNvCxnSpPr>
            <p:nvPr/>
          </p:nvCxnSpPr>
          <p:spPr bwMode="auto">
            <a:xfrm flipV="1">
              <a:off x="2499360" y="3194304"/>
              <a:ext cx="463296" cy="4632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2292" name="TekstSylinder 10"/>
          <p:cNvSpPr txBox="1">
            <a:spLocks noChangeArrowheads="1"/>
          </p:cNvSpPr>
          <p:nvPr/>
        </p:nvSpPr>
        <p:spPr bwMode="auto">
          <a:xfrm>
            <a:off x="1377950" y="3859213"/>
            <a:ext cx="588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chemeClr val="tx1"/>
                </a:solidFill>
              </a:rPr>
              <a:t>R</a:t>
            </a:r>
            <a:r>
              <a:rPr lang="nb-NO" baseline="-25000" dirty="0" err="1" smtClean="0">
                <a:solidFill>
                  <a:schemeClr val="tx1"/>
                </a:solidFill>
              </a:rPr>
              <a:t>sens</a:t>
            </a:r>
            <a:endParaRPr lang="nb-NO" baseline="-25000" dirty="0">
              <a:solidFill>
                <a:schemeClr val="tx1"/>
              </a:solidFill>
            </a:endParaRPr>
          </a:p>
        </p:txBody>
      </p:sp>
      <p:sp>
        <p:nvSpPr>
          <p:cNvPr id="12293" name="Tittel 1"/>
          <p:cNvSpPr>
            <a:spLocks noGrp="1"/>
          </p:cNvSpPr>
          <p:nvPr>
            <p:ph type="title"/>
          </p:nvPr>
        </p:nvSpPr>
        <p:spPr>
          <a:xfrm>
            <a:off x="1163638" y="0"/>
            <a:ext cx="7540625" cy="156686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z="3200" smtClean="0"/>
              <a:t>Konvertering</a:t>
            </a:r>
            <a:r>
              <a:rPr lang="nb-NO" sz="2800" smtClean="0"/>
              <a:t/>
            </a:r>
            <a:br>
              <a:rPr lang="nb-NO" sz="2800" smtClean="0"/>
            </a:br>
            <a:r>
              <a:rPr lang="nb-NO" sz="2800" smtClean="0"/>
              <a:t>fra varierende resistans til varierende spenning </a:t>
            </a:r>
            <a:r>
              <a:rPr lang="nb-NO" sz="2400" smtClean="0"/>
              <a:t>(</a:t>
            </a:r>
            <a:r>
              <a:rPr lang="nb-NO" sz="2800" smtClean="0"/>
              <a:t>Spenningsdeleren)</a:t>
            </a:r>
            <a:endParaRPr lang="nb-NO" sz="3200" smtClean="0"/>
          </a:p>
        </p:txBody>
      </p:sp>
      <p:grpSp>
        <p:nvGrpSpPr>
          <p:cNvPr id="3" name="Gruppe 12"/>
          <p:cNvGrpSpPr>
            <a:grpSpLocks/>
          </p:cNvGrpSpPr>
          <p:nvPr/>
        </p:nvGrpSpPr>
        <p:grpSpPr bwMode="auto">
          <a:xfrm>
            <a:off x="2117357" y="2001838"/>
            <a:ext cx="219075" cy="1422400"/>
            <a:chOff x="2621280" y="2577267"/>
            <a:chExt cx="219456" cy="1421709"/>
          </a:xfrm>
        </p:grpSpPr>
        <p:cxnSp>
          <p:nvCxnSpPr>
            <p:cNvPr id="12318" name="Rett linje 13"/>
            <p:cNvCxnSpPr>
              <a:cxnSpLocks noChangeShapeType="1"/>
              <a:stCxn id="12320" idx="4"/>
            </p:cNvCxnSpPr>
            <p:nvPr/>
          </p:nvCxnSpPr>
          <p:spPr bwMode="auto">
            <a:xfrm>
              <a:off x="2748979" y="2686995"/>
              <a:ext cx="6096" cy="1311981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19" name="Rektangel 14"/>
            <p:cNvSpPr>
              <a:spLocks noChangeArrowheads="1"/>
            </p:cNvSpPr>
            <p:nvPr/>
          </p:nvSpPr>
          <p:spPr bwMode="auto">
            <a:xfrm>
              <a:off x="2621280" y="3108960"/>
              <a:ext cx="219456" cy="633984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2320" name="Ellipse 15"/>
            <p:cNvSpPr>
              <a:spLocks noChangeArrowheads="1"/>
            </p:cNvSpPr>
            <p:nvPr/>
          </p:nvSpPr>
          <p:spPr bwMode="auto">
            <a:xfrm>
              <a:off x="2694115" y="2577267"/>
              <a:ext cx="109728" cy="109728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</p:grpSp>
      <p:cxnSp>
        <p:nvCxnSpPr>
          <p:cNvPr id="12295" name="Rett linje 19"/>
          <p:cNvCxnSpPr>
            <a:cxnSpLocks noChangeShapeType="1"/>
          </p:cNvCxnSpPr>
          <p:nvPr/>
        </p:nvCxnSpPr>
        <p:spPr bwMode="auto">
          <a:xfrm>
            <a:off x="2030413" y="4654550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296" name="TekstSylinder 20"/>
          <p:cNvSpPr txBox="1">
            <a:spLocks noChangeArrowheads="1"/>
          </p:cNvSpPr>
          <p:nvPr/>
        </p:nvSpPr>
        <p:spPr bwMode="auto">
          <a:xfrm>
            <a:off x="1374775" y="2633663"/>
            <a:ext cx="688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R</a:t>
            </a:r>
            <a:r>
              <a:rPr lang="nb-NO" baseline="-25000">
                <a:solidFill>
                  <a:schemeClr val="tx1"/>
                </a:solidFill>
              </a:rPr>
              <a:t>fast</a:t>
            </a:r>
          </a:p>
        </p:txBody>
      </p:sp>
      <p:sp>
        <p:nvSpPr>
          <p:cNvPr id="12297" name="TekstSylinder 21"/>
          <p:cNvSpPr txBox="1">
            <a:spLocks noChangeArrowheads="1"/>
          </p:cNvSpPr>
          <p:nvPr/>
        </p:nvSpPr>
        <p:spPr bwMode="auto">
          <a:xfrm>
            <a:off x="1649413" y="1554163"/>
            <a:ext cx="1184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V</a:t>
            </a:r>
            <a:r>
              <a:rPr lang="nb-NO" sz="2000" baseline="-25000">
                <a:solidFill>
                  <a:schemeClr val="tx1"/>
                </a:solidFill>
              </a:rPr>
              <a:t>CC</a:t>
            </a:r>
            <a:r>
              <a:rPr lang="nb-NO" sz="2000">
                <a:solidFill>
                  <a:schemeClr val="tx1"/>
                </a:solidFill>
              </a:rPr>
              <a:t> = 5V</a:t>
            </a:r>
            <a:endParaRPr lang="nb-NO" sz="2000" baseline="-25000">
              <a:solidFill>
                <a:schemeClr val="tx1"/>
              </a:solidFill>
            </a:endParaRPr>
          </a:p>
        </p:txBody>
      </p:sp>
      <p:grpSp>
        <p:nvGrpSpPr>
          <p:cNvPr id="4" name="Gruppe 26"/>
          <p:cNvGrpSpPr>
            <a:grpSpLocks/>
          </p:cNvGrpSpPr>
          <p:nvPr/>
        </p:nvGrpSpPr>
        <p:grpSpPr bwMode="auto">
          <a:xfrm>
            <a:off x="2242039" y="2078038"/>
            <a:ext cx="361494" cy="461962"/>
            <a:chOff x="2241777" y="2078182"/>
            <a:chExt cx="361172" cy="461665"/>
          </a:xfrm>
        </p:grpSpPr>
        <p:cxnSp>
          <p:nvCxnSpPr>
            <p:cNvPr id="12316" name="Rett pil 24"/>
            <p:cNvCxnSpPr>
              <a:cxnSpLocks noChangeShapeType="1"/>
            </p:cNvCxnSpPr>
            <p:nvPr/>
          </p:nvCxnSpPr>
          <p:spPr bwMode="auto">
            <a:xfrm>
              <a:off x="2241777" y="2177716"/>
              <a:ext cx="4011" cy="26870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2317" name="TekstSylinder 25"/>
            <p:cNvSpPr txBox="1">
              <a:spLocks noChangeArrowheads="1"/>
            </p:cNvSpPr>
            <p:nvPr/>
          </p:nvSpPr>
          <p:spPr bwMode="auto">
            <a:xfrm>
              <a:off x="2315691" y="2078182"/>
              <a:ext cx="2872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I</a:t>
              </a:r>
            </a:p>
          </p:txBody>
        </p:sp>
      </p:grpSp>
      <p:sp>
        <p:nvSpPr>
          <p:cNvPr id="28" name="TekstSylinder 27"/>
          <p:cNvSpPr txBox="1">
            <a:spLocks noChangeArrowheads="1"/>
          </p:cNvSpPr>
          <p:nvPr/>
        </p:nvSpPr>
        <p:spPr bwMode="auto">
          <a:xfrm>
            <a:off x="4670425" y="2597150"/>
            <a:ext cx="2309434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=V</a:t>
            </a:r>
            <a:r>
              <a: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CC </a:t>
            </a:r>
            <a:r>
              <a:rPr lang="nb-NO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(</a:t>
            </a:r>
            <a:r>
              <a:rPr lang="nb-NO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nb-NO" sz="20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nb-NO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+R</a:t>
            </a:r>
            <a:r>
              <a:rPr lang="nb-NO" sz="20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</a:t>
            </a:r>
            <a:r>
              <a:rPr lang="nb-NO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nb-NO" sz="20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300" name="Rett linje 29"/>
          <p:cNvCxnSpPr>
            <a:cxnSpLocks noChangeShapeType="1"/>
          </p:cNvCxnSpPr>
          <p:nvPr/>
        </p:nvCxnSpPr>
        <p:spPr bwMode="auto">
          <a:xfrm>
            <a:off x="2303463" y="3482975"/>
            <a:ext cx="1295400" cy="79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01" name="Rett linje 31"/>
          <p:cNvCxnSpPr>
            <a:cxnSpLocks noChangeShapeType="1"/>
          </p:cNvCxnSpPr>
          <p:nvPr/>
        </p:nvCxnSpPr>
        <p:spPr bwMode="auto">
          <a:xfrm>
            <a:off x="3408728" y="4651007"/>
            <a:ext cx="42703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02" name="Rett linje 33"/>
          <p:cNvCxnSpPr>
            <a:cxnSpLocks noChangeShapeType="1"/>
          </p:cNvCxnSpPr>
          <p:nvPr/>
        </p:nvCxnSpPr>
        <p:spPr bwMode="auto">
          <a:xfrm flipV="1">
            <a:off x="3622675" y="4013200"/>
            <a:ext cx="0" cy="63023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2303" name="Ellipse 34"/>
          <p:cNvSpPr>
            <a:spLocks noChangeArrowheads="1"/>
          </p:cNvSpPr>
          <p:nvPr/>
        </p:nvSpPr>
        <p:spPr bwMode="auto">
          <a:xfrm>
            <a:off x="3575050" y="3419475"/>
            <a:ext cx="130175" cy="131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-108" charset="0"/>
              <a:buNone/>
            </a:pPr>
            <a:endParaRPr lang="nb-NO"/>
          </a:p>
        </p:txBody>
      </p:sp>
      <p:sp>
        <p:nvSpPr>
          <p:cNvPr id="12304" name="Ellipse 35"/>
          <p:cNvSpPr>
            <a:spLocks noChangeArrowheads="1"/>
          </p:cNvSpPr>
          <p:nvPr/>
        </p:nvSpPr>
        <p:spPr bwMode="auto">
          <a:xfrm>
            <a:off x="3548063" y="3868738"/>
            <a:ext cx="131762" cy="1317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-108" charset="0"/>
              <a:buNone/>
            </a:pPr>
            <a:endParaRPr lang="nb-NO"/>
          </a:p>
        </p:txBody>
      </p:sp>
      <p:sp>
        <p:nvSpPr>
          <p:cNvPr id="12305" name="TekstSylinder 36"/>
          <p:cNvSpPr txBox="1">
            <a:spLocks noChangeArrowheads="1"/>
          </p:cNvSpPr>
          <p:nvPr/>
        </p:nvSpPr>
        <p:spPr bwMode="auto">
          <a:xfrm>
            <a:off x="3738563" y="3500438"/>
            <a:ext cx="652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V</a:t>
            </a:r>
            <a:r>
              <a:rPr lang="nb-NO" baseline="-25000">
                <a:solidFill>
                  <a:schemeClr val="tx1"/>
                </a:solidFill>
              </a:rPr>
              <a:t>out</a:t>
            </a:r>
          </a:p>
        </p:txBody>
      </p:sp>
      <p:grpSp>
        <p:nvGrpSpPr>
          <p:cNvPr id="5" name="Gruppe 45"/>
          <p:cNvGrpSpPr>
            <a:grpSpLocks/>
          </p:cNvGrpSpPr>
          <p:nvPr/>
        </p:nvGrpSpPr>
        <p:grpSpPr bwMode="auto">
          <a:xfrm>
            <a:off x="4694238" y="3200398"/>
            <a:ext cx="2681287" cy="854534"/>
            <a:chOff x="5251239" y="3107655"/>
            <a:chExt cx="2681478" cy="855512"/>
          </a:xfrm>
        </p:grpSpPr>
        <p:cxnSp>
          <p:nvCxnSpPr>
            <p:cNvPr id="12311" name="Rett linje 38"/>
            <p:cNvCxnSpPr>
              <a:cxnSpLocks noChangeShapeType="1"/>
            </p:cNvCxnSpPr>
            <p:nvPr/>
          </p:nvCxnSpPr>
          <p:spPr bwMode="auto">
            <a:xfrm>
              <a:off x="6020790" y="3562597"/>
              <a:ext cx="119940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2312" name="TekstSylinder 39"/>
            <p:cNvSpPr txBox="1">
              <a:spLocks noChangeArrowheads="1"/>
            </p:cNvSpPr>
            <p:nvPr/>
          </p:nvSpPr>
          <p:spPr bwMode="auto">
            <a:xfrm>
              <a:off x="6355648" y="3107655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13" name="TekstSylinder 40"/>
            <p:cNvSpPr txBox="1">
              <a:spLocks noChangeArrowheads="1"/>
            </p:cNvSpPr>
            <p:nvPr/>
          </p:nvSpPr>
          <p:spPr bwMode="auto">
            <a:xfrm>
              <a:off x="5997039" y="3562599"/>
              <a:ext cx="1385415" cy="400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fast</a:t>
              </a:r>
              <a:r>
                <a:rPr lang="nb-NO" sz="2000" i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+R</a:t>
              </a:r>
              <a:r>
                <a:rPr lang="nb-NO" sz="20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sens</a:t>
              </a:r>
              <a:r>
                <a:rPr lang="nb-NO" sz="20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nb-NO" sz="2000" dirty="0"/>
            </a:p>
          </p:txBody>
        </p:sp>
        <p:sp>
          <p:nvSpPr>
            <p:cNvPr id="12314" name="TekstSylinder 43"/>
            <p:cNvSpPr txBox="1">
              <a:spLocks noChangeArrowheads="1"/>
            </p:cNvSpPr>
            <p:nvPr/>
          </p:nvSpPr>
          <p:spPr bwMode="auto">
            <a:xfrm>
              <a:off x="7270048" y="3321411"/>
              <a:ext cx="662669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CC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15" name="TekstSylinder 44"/>
            <p:cNvSpPr txBox="1">
              <a:spLocks noChangeArrowheads="1"/>
            </p:cNvSpPr>
            <p:nvPr/>
          </p:nvSpPr>
          <p:spPr bwMode="auto">
            <a:xfrm>
              <a:off x="5251239" y="3357037"/>
              <a:ext cx="9001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nb-NO" sz="2000" i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out </a:t>
              </a:r>
              <a:r>
                <a:rPr lang="nb-NO" sz="2000" i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= </a:t>
              </a:r>
              <a:endPara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TekstSylinder 48"/>
          <p:cNvSpPr txBox="1">
            <a:spLocks noChangeArrowheads="1"/>
          </p:cNvSpPr>
          <p:nvPr/>
        </p:nvSpPr>
        <p:spPr bwMode="auto">
          <a:xfrm>
            <a:off x="4637088" y="2046288"/>
            <a:ext cx="120173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=R • I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kstSylinder 49"/>
          <p:cNvSpPr txBox="1">
            <a:spLocks noChangeArrowheads="1"/>
          </p:cNvSpPr>
          <p:nvPr/>
        </p:nvSpPr>
        <p:spPr bwMode="auto">
          <a:xfrm>
            <a:off x="6200775" y="2046288"/>
            <a:ext cx="12033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=U / R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kstSylinder 50"/>
          <p:cNvSpPr txBox="1">
            <a:spLocks noChangeArrowheads="1"/>
          </p:cNvSpPr>
          <p:nvPr/>
        </p:nvSpPr>
        <p:spPr bwMode="auto">
          <a:xfrm>
            <a:off x="5772150" y="2035175"/>
            <a:ext cx="474663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kstSylinder 51"/>
          <p:cNvSpPr txBox="1">
            <a:spLocks noChangeArrowheads="1"/>
          </p:cNvSpPr>
          <p:nvPr/>
        </p:nvSpPr>
        <p:spPr bwMode="auto">
          <a:xfrm>
            <a:off x="6862663" y="2608263"/>
            <a:ext cx="14319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V</a:t>
            </a:r>
            <a:r>
              <a: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 </a:t>
            </a:r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R</a:t>
            </a:r>
            <a:r>
              <a:rPr lang="nb-NO" sz="2000" i="1" baseline="-25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</a:t>
            </a:r>
            <a:r>
              <a:rPr lang="nb-NO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nb-NO" sz="2000" i="1" baseline="-25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Sensorer </a:t>
            </a:r>
            <a:r>
              <a:rPr lang="nb-NO" dirty="0" smtClean="0"/>
              <a:t>satt i system</a:t>
            </a:r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3313113" y="2487613"/>
            <a:ext cx="3105150" cy="172085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nb-NO" sz="1800"/>
              <a:t>Behandling av informasjon</a:t>
            </a:r>
          </a:p>
        </p:txBody>
      </p:sp>
      <p:sp>
        <p:nvSpPr>
          <p:cNvPr id="7" name="Pil høyre 6"/>
          <p:cNvSpPr>
            <a:spLocks noChangeArrowheads="1"/>
          </p:cNvSpPr>
          <p:nvPr/>
        </p:nvSpPr>
        <p:spPr bwMode="auto">
          <a:xfrm>
            <a:off x="2671763" y="3116263"/>
            <a:ext cx="631825" cy="469900"/>
          </a:xfrm>
          <a:prstGeom prst="rightArrow">
            <a:avLst>
              <a:gd name="adj1" fmla="val 50000"/>
              <a:gd name="adj2" fmla="val 500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8" name="Pil høyre 7"/>
          <p:cNvSpPr>
            <a:spLocks noChangeArrowheads="1"/>
          </p:cNvSpPr>
          <p:nvPr/>
        </p:nvSpPr>
        <p:spPr bwMode="auto">
          <a:xfrm>
            <a:off x="6418263" y="3113088"/>
            <a:ext cx="631825" cy="471487"/>
          </a:xfrm>
          <a:prstGeom prst="rightArrow">
            <a:avLst>
              <a:gd name="adj1" fmla="val 50000"/>
              <a:gd name="adj2" fmla="val 4989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439863" y="3151188"/>
            <a:ext cx="1122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Sensorer</a:t>
            </a: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7110413" y="3141663"/>
            <a:ext cx="1395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noProof="1">
                <a:solidFill>
                  <a:schemeClr val="tx1"/>
                </a:solidFill>
              </a:rPr>
              <a:t>Aktuatorer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Analoge innganger</a:t>
            </a:r>
          </a:p>
        </p:txBody>
      </p:sp>
      <p:sp>
        <p:nvSpPr>
          <p:cNvPr id="13315" name="Plassholder for bunntekst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65988" y="6378575"/>
            <a:ext cx="160020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CanSat – sept 2012</a:t>
            </a:r>
          </a:p>
        </p:txBody>
      </p:sp>
      <p:pic>
        <p:nvPicPr>
          <p:cNvPr id="5" name="Picture 17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3"/>
          <a:srcRect l="34436" t="63290"/>
          <a:stretch>
            <a:fillRect/>
          </a:stretch>
        </p:blipFill>
        <p:spPr bwMode="auto">
          <a:xfrm>
            <a:off x="1672929" y="1585913"/>
            <a:ext cx="5637213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36"/>
          <p:cNvGrpSpPr>
            <a:grpSpLocks/>
          </p:cNvGrpSpPr>
          <p:nvPr/>
        </p:nvGrpSpPr>
        <p:grpSpPr bwMode="auto">
          <a:xfrm>
            <a:off x="3093742" y="3635375"/>
            <a:ext cx="2182812" cy="2547938"/>
            <a:chOff x="2433869" y="3635566"/>
            <a:chExt cx="2182198" cy="2548052"/>
          </a:xfrm>
        </p:grpSpPr>
        <p:cxnSp>
          <p:nvCxnSpPr>
            <p:cNvPr id="13343" name="Rett linje 8"/>
            <p:cNvCxnSpPr>
              <a:cxnSpLocks noChangeShapeType="1"/>
            </p:cNvCxnSpPr>
            <p:nvPr/>
          </p:nvCxnSpPr>
          <p:spPr bwMode="auto">
            <a:xfrm>
              <a:off x="3172858" y="3646583"/>
              <a:ext cx="11017" cy="243472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3344" name="Rektangel 5"/>
            <p:cNvSpPr>
              <a:spLocks noChangeArrowheads="1"/>
            </p:cNvSpPr>
            <p:nvPr/>
          </p:nvSpPr>
          <p:spPr bwMode="auto">
            <a:xfrm>
              <a:off x="3095740" y="4274546"/>
              <a:ext cx="187287" cy="473725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3345" name="Rektangel 6"/>
            <p:cNvSpPr>
              <a:spLocks noChangeArrowheads="1"/>
            </p:cNvSpPr>
            <p:nvPr/>
          </p:nvSpPr>
          <p:spPr bwMode="auto">
            <a:xfrm>
              <a:off x="3095741" y="5078776"/>
              <a:ext cx="187287" cy="473725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3346" name="TekstSylinder 10"/>
            <p:cNvSpPr txBox="1">
              <a:spLocks noChangeArrowheads="1"/>
            </p:cNvSpPr>
            <p:nvPr/>
          </p:nvSpPr>
          <p:spPr bwMode="auto">
            <a:xfrm>
              <a:off x="2467778" y="3844887"/>
              <a:ext cx="6501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800">
                  <a:solidFill>
                    <a:schemeClr val="tx1"/>
                  </a:solidFill>
                </a:rPr>
                <a:t>+5 V</a:t>
              </a:r>
            </a:p>
          </p:txBody>
        </p:sp>
        <p:sp>
          <p:nvSpPr>
            <p:cNvPr id="13347" name="Frihåndsform 11"/>
            <p:cNvSpPr>
              <a:spLocks/>
            </p:cNvSpPr>
            <p:nvPr/>
          </p:nvSpPr>
          <p:spPr bwMode="auto">
            <a:xfrm>
              <a:off x="3183875" y="3701667"/>
              <a:ext cx="561860" cy="2357610"/>
            </a:xfrm>
            <a:custGeom>
              <a:avLst/>
              <a:gdLst>
                <a:gd name="T0" fmla="*/ 550843 w 561860"/>
                <a:gd name="T1" fmla="*/ 0 h 2357610"/>
                <a:gd name="T2" fmla="*/ 561860 w 561860"/>
                <a:gd name="T3" fmla="*/ 2357610 h 2357610"/>
                <a:gd name="T4" fmla="*/ 0 w 561860"/>
                <a:gd name="T5" fmla="*/ 2357610 h 2357610"/>
                <a:gd name="T6" fmla="*/ 0 60000 65536"/>
                <a:gd name="T7" fmla="*/ 0 60000 65536"/>
                <a:gd name="T8" fmla="*/ 0 60000 65536"/>
                <a:gd name="T9" fmla="*/ 0 w 561860"/>
                <a:gd name="T10" fmla="*/ 0 h 2357610"/>
                <a:gd name="T11" fmla="*/ 561860 w 561860"/>
                <a:gd name="T12" fmla="*/ 2357610 h 23576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1860" h="2357610">
                  <a:moveTo>
                    <a:pt x="550843" y="0"/>
                  </a:moveTo>
                  <a:cubicBezTo>
                    <a:pt x="554515" y="785870"/>
                    <a:pt x="558188" y="1571740"/>
                    <a:pt x="561860" y="2357610"/>
                  </a:cubicBezTo>
                  <a:lnTo>
                    <a:pt x="0" y="235761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348" name="TekstSylinder 12"/>
            <p:cNvSpPr txBox="1">
              <a:spLocks noChangeArrowheads="1"/>
            </p:cNvSpPr>
            <p:nvPr/>
          </p:nvSpPr>
          <p:spPr bwMode="auto">
            <a:xfrm>
              <a:off x="2467778" y="5629620"/>
              <a:ext cx="65017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800">
                  <a:solidFill>
                    <a:schemeClr val="tx1"/>
                  </a:solidFill>
                </a:rPr>
                <a:t>+0 V</a:t>
              </a:r>
              <a:br>
                <a:rPr lang="nb-NO" sz="1800">
                  <a:solidFill>
                    <a:schemeClr val="tx1"/>
                  </a:solidFill>
                </a:rPr>
              </a:br>
              <a:r>
                <a:rPr lang="nb-NO" sz="1200">
                  <a:solidFill>
                    <a:schemeClr val="tx1"/>
                  </a:solidFill>
                </a:rPr>
                <a:t>GND</a:t>
              </a:r>
            </a:p>
          </p:txBody>
        </p:sp>
        <p:sp>
          <p:nvSpPr>
            <p:cNvPr id="13349" name="Frihåndsform 13"/>
            <p:cNvSpPr>
              <a:spLocks/>
            </p:cNvSpPr>
            <p:nvPr/>
          </p:nvSpPr>
          <p:spPr bwMode="auto">
            <a:xfrm>
              <a:off x="3172858" y="3635566"/>
              <a:ext cx="1443209" cy="1266940"/>
            </a:xfrm>
            <a:custGeom>
              <a:avLst/>
              <a:gdLst>
                <a:gd name="T0" fmla="*/ 0 w 1443209"/>
                <a:gd name="T1" fmla="*/ 1266940 h 1266940"/>
                <a:gd name="T2" fmla="*/ 1432193 w 1443209"/>
                <a:gd name="T3" fmla="*/ 1266940 h 1266940"/>
                <a:gd name="T4" fmla="*/ 1443209 w 1443209"/>
                <a:gd name="T5" fmla="*/ 0 h 1266940"/>
                <a:gd name="T6" fmla="*/ 0 60000 65536"/>
                <a:gd name="T7" fmla="*/ 0 60000 65536"/>
                <a:gd name="T8" fmla="*/ 0 60000 65536"/>
                <a:gd name="T9" fmla="*/ 0 w 1443209"/>
                <a:gd name="T10" fmla="*/ 0 h 1266940"/>
                <a:gd name="T11" fmla="*/ 1443209 w 1443209"/>
                <a:gd name="T12" fmla="*/ 1266940 h 12669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3209" h="1266940">
                  <a:moveTo>
                    <a:pt x="0" y="1266940"/>
                  </a:moveTo>
                  <a:lnTo>
                    <a:pt x="1432193" y="1266940"/>
                  </a:lnTo>
                  <a:lnTo>
                    <a:pt x="1443209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350" name="Ellipse 14"/>
            <p:cNvSpPr>
              <a:spLocks noChangeArrowheads="1"/>
            </p:cNvSpPr>
            <p:nvPr/>
          </p:nvSpPr>
          <p:spPr bwMode="auto">
            <a:xfrm>
              <a:off x="3139808" y="4858439"/>
              <a:ext cx="88135" cy="88135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3351" name="Frihåndsform 15"/>
            <p:cNvSpPr>
              <a:spLocks/>
            </p:cNvSpPr>
            <p:nvPr/>
          </p:nvSpPr>
          <p:spPr bwMode="auto">
            <a:xfrm>
              <a:off x="2984713" y="5094801"/>
              <a:ext cx="363557" cy="462708"/>
            </a:xfrm>
            <a:custGeom>
              <a:avLst/>
              <a:gdLst>
                <a:gd name="T0" fmla="*/ 0 w 363557"/>
                <a:gd name="T1" fmla="*/ 462708 h 462708"/>
                <a:gd name="T2" fmla="*/ 0 w 363557"/>
                <a:gd name="T3" fmla="*/ 374573 h 462708"/>
                <a:gd name="T4" fmla="*/ 363557 w 363557"/>
                <a:gd name="T5" fmla="*/ 99152 h 462708"/>
                <a:gd name="T6" fmla="*/ 363557 w 363557"/>
                <a:gd name="T7" fmla="*/ 0 h 4627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557"/>
                <a:gd name="T13" fmla="*/ 0 h 462708"/>
                <a:gd name="T14" fmla="*/ 363557 w 363557"/>
                <a:gd name="T15" fmla="*/ 462708 h 4627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557" h="462708">
                  <a:moveTo>
                    <a:pt x="0" y="462708"/>
                  </a:moveTo>
                  <a:lnTo>
                    <a:pt x="0" y="374573"/>
                  </a:lnTo>
                  <a:lnTo>
                    <a:pt x="363557" y="99152"/>
                  </a:lnTo>
                  <a:lnTo>
                    <a:pt x="363557" y="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352" name="TekstSylinder 18"/>
            <p:cNvSpPr txBox="1">
              <a:spLocks noChangeArrowheads="1"/>
            </p:cNvSpPr>
            <p:nvPr/>
          </p:nvSpPr>
          <p:spPr bwMode="auto">
            <a:xfrm>
              <a:off x="2440736" y="5124417"/>
              <a:ext cx="5741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>
                  <a:solidFill>
                    <a:schemeClr val="tx1"/>
                  </a:solidFill>
                </a:rPr>
                <a:t>R</a:t>
              </a:r>
              <a:r>
                <a:rPr lang="nb-NO" sz="2000" baseline="-25000">
                  <a:solidFill>
                    <a:schemeClr val="tx1"/>
                  </a:solidFill>
                </a:rPr>
                <a:t>var</a:t>
              </a:r>
            </a:p>
          </p:txBody>
        </p:sp>
        <p:sp>
          <p:nvSpPr>
            <p:cNvPr id="13353" name="TekstSylinder 19"/>
            <p:cNvSpPr txBox="1">
              <a:spLocks noChangeArrowheads="1"/>
            </p:cNvSpPr>
            <p:nvPr/>
          </p:nvSpPr>
          <p:spPr bwMode="auto">
            <a:xfrm>
              <a:off x="2433869" y="4326334"/>
              <a:ext cx="6046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2000">
                  <a:solidFill>
                    <a:schemeClr val="tx1"/>
                  </a:solidFill>
                </a:rPr>
                <a:t>R</a:t>
              </a:r>
              <a:r>
                <a:rPr lang="nb-NO" sz="2000" baseline="-25000">
                  <a:solidFill>
                    <a:schemeClr val="tx1"/>
                  </a:solidFill>
                </a:rPr>
                <a:t>fast</a:t>
              </a:r>
            </a:p>
          </p:txBody>
        </p:sp>
      </p:grpSp>
      <p:grpSp>
        <p:nvGrpSpPr>
          <p:cNvPr id="8" name="Gruppe 45"/>
          <p:cNvGrpSpPr>
            <a:grpSpLocks/>
          </p:cNvGrpSpPr>
          <p:nvPr/>
        </p:nvGrpSpPr>
        <p:grpSpPr bwMode="auto">
          <a:xfrm>
            <a:off x="1612486" y="4038309"/>
            <a:ext cx="1182687" cy="2000250"/>
            <a:chOff x="656003" y="4849200"/>
            <a:chExt cx="1181862" cy="2000996"/>
          </a:xfrm>
        </p:grpSpPr>
        <p:pic>
          <p:nvPicPr>
            <p:cNvPr id="13325" name="Picture 13" descr="https://www1.elfa.se/data1/wwwroot/assets/thumbnail/6027916-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7044312">
              <a:off x="683274" y="5471908"/>
              <a:ext cx="1509596" cy="264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6" name="TekstSylinder 47"/>
            <p:cNvSpPr txBox="1">
              <a:spLocks noChangeArrowheads="1"/>
            </p:cNvSpPr>
            <p:nvPr/>
          </p:nvSpPr>
          <p:spPr bwMode="auto">
            <a:xfrm>
              <a:off x="656003" y="6265421"/>
              <a:ext cx="118186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nb-NO" sz="1600">
                  <a:solidFill>
                    <a:schemeClr val="tx1"/>
                  </a:solidFill>
                </a:rPr>
                <a:t>Temperatur </a:t>
              </a:r>
              <a:br>
                <a:rPr lang="nb-NO" sz="1600">
                  <a:solidFill>
                    <a:schemeClr val="tx1"/>
                  </a:solidFill>
                </a:rPr>
              </a:br>
              <a:r>
                <a:rPr lang="nb-NO" sz="1600">
                  <a:solidFill>
                    <a:schemeClr val="tx1"/>
                  </a:solidFill>
                </a:rPr>
                <a:t>(NTC)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1079499" y="138113"/>
            <a:ext cx="7295435" cy="1141412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Digital innganger og utganger</a:t>
            </a:r>
          </a:p>
        </p:txBody>
      </p:sp>
      <p:pic>
        <p:nvPicPr>
          <p:cNvPr id="5" name="Picture 17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2"/>
          <a:srcRect l="26749" t="-1970" r="-1834" b="76384"/>
          <a:stretch>
            <a:fillRect/>
          </a:stretch>
        </p:blipFill>
        <p:spPr bwMode="auto">
          <a:xfrm>
            <a:off x="1222375" y="3425825"/>
            <a:ext cx="753268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33"/>
          <p:cNvGrpSpPr>
            <a:grpSpLocks/>
          </p:cNvGrpSpPr>
          <p:nvPr/>
        </p:nvGrpSpPr>
        <p:grpSpPr bwMode="auto">
          <a:xfrm>
            <a:off x="2974975" y="2368550"/>
            <a:ext cx="2027238" cy="1531938"/>
            <a:chOff x="2974554" y="3095740"/>
            <a:chExt cx="2027104" cy="1531344"/>
          </a:xfrm>
        </p:grpSpPr>
        <p:cxnSp>
          <p:nvCxnSpPr>
            <p:cNvPr id="14363" name="Rett linje 6"/>
            <p:cNvCxnSpPr>
              <a:cxnSpLocks noChangeShapeType="1"/>
            </p:cNvCxnSpPr>
            <p:nvPr/>
          </p:nvCxnSpPr>
          <p:spPr bwMode="auto">
            <a:xfrm flipH="1" flipV="1">
              <a:off x="2974554" y="3327094"/>
              <a:ext cx="11017" cy="129999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4" name="Rett linje 9"/>
            <p:cNvCxnSpPr>
              <a:cxnSpLocks noChangeShapeType="1"/>
            </p:cNvCxnSpPr>
            <p:nvPr/>
          </p:nvCxnSpPr>
          <p:spPr bwMode="auto">
            <a:xfrm>
              <a:off x="2974554" y="3316077"/>
              <a:ext cx="638979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Rett linje 12"/>
            <p:cNvCxnSpPr>
              <a:cxnSpLocks noChangeShapeType="1"/>
            </p:cNvCxnSpPr>
            <p:nvPr/>
          </p:nvCxnSpPr>
          <p:spPr bwMode="auto">
            <a:xfrm>
              <a:off x="3569465" y="3095740"/>
              <a:ext cx="363557" cy="220337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6" name="Rett linje 15"/>
            <p:cNvCxnSpPr>
              <a:cxnSpLocks noChangeShapeType="1"/>
            </p:cNvCxnSpPr>
            <p:nvPr/>
          </p:nvCxnSpPr>
          <p:spPr bwMode="auto">
            <a:xfrm flipV="1">
              <a:off x="3933022" y="3327094"/>
              <a:ext cx="1057619" cy="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7" name="Rett linje 18"/>
            <p:cNvCxnSpPr>
              <a:cxnSpLocks noChangeShapeType="1"/>
            </p:cNvCxnSpPr>
            <p:nvPr/>
          </p:nvCxnSpPr>
          <p:spPr bwMode="auto">
            <a:xfrm>
              <a:off x="5001658" y="3327094"/>
              <a:ext cx="0" cy="126694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uppe 32"/>
          <p:cNvGrpSpPr>
            <a:grpSpLocks/>
          </p:cNvGrpSpPr>
          <p:nvPr/>
        </p:nvGrpSpPr>
        <p:grpSpPr bwMode="auto">
          <a:xfrm>
            <a:off x="4902200" y="1222375"/>
            <a:ext cx="849313" cy="1416050"/>
            <a:chOff x="4902506" y="1949985"/>
            <a:chExt cx="848482" cy="1416338"/>
          </a:xfrm>
        </p:grpSpPr>
        <p:cxnSp>
          <p:nvCxnSpPr>
            <p:cNvPr id="14358" name="Rett linje 26"/>
            <p:cNvCxnSpPr>
              <a:cxnSpLocks noChangeShapeType="1"/>
            </p:cNvCxnSpPr>
            <p:nvPr/>
          </p:nvCxnSpPr>
          <p:spPr bwMode="auto">
            <a:xfrm flipV="1">
              <a:off x="5001658" y="2104222"/>
              <a:ext cx="0" cy="1222873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359" name="Rektangel 24"/>
            <p:cNvSpPr>
              <a:spLocks noChangeArrowheads="1"/>
            </p:cNvSpPr>
            <p:nvPr/>
          </p:nvSpPr>
          <p:spPr bwMode="auto">
            <a:xfrm>
              <a:off x="4902506" y="2467778"/>
              <a:ext cx="198303" cy="473725"/>
            </a:xfrm>
            <a:prstGeom prst="rect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4360" name="TekstSylinder 29"/>
            <p:cNvSpPr txBox="1">
              <a:spLocks noChangeArrowheads="1"/>
            </p:cNvSpPr>
            <p:nvPr/>
          </p:nvSpPr>
          <p:spPr bwMode="auto">
            <a:xfrm>
              <a:off x="5100810" y="1949985"/>
              <a:ext cx="6501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800">
                  <a:solidFill>
                    <a:schemeClr val="tx1"/>
                  </a:solidFill>
                </a:rPr>
                <a:t>+5 V</a:t>
              </a:r>
            </a:p>
          </p:txBody>
        </p:sp>
        <p:sp>
          <p:nvSpPr>
            <p:cNvPr id="14361" name="Ellipse 30"/>
            <p:cNvSpPr>
              <a:spLocks noChangeArrowheads="1"/>
            </p:cNvSpPr>
            <p:nvPr/>
          </p:nvSpPr>
          <p:spPr bwMode="auto">
            <a:xfrm>
              <a:off x="4958929" y="2005069"/>
              <a:ext cx="99152" cy="99152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14362" name="Ellipse 31"/>
            <p:cNvSpPr>
              <a:spLocks noChangeArrowheads="1"/>
            </p:cNvSpPr>
            <p:nvPr/>
          </p:nvSpPr>
          <p:spPr bwMode="auto">
            <a:xfrm>
              <a:off x="4958929" y="3278188"/>
              <a:ext cx="88135" cy="88135"/>
            </a:xfrm>
            <a:prstGeom prst="ellipse">
              <a:avLst/>
            </a:pr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</p:grpSp>
      <p:grpSp>
        <p:nvGrpSpPr>
          <p:cNvPr id="4" name="Gruppe 55"/>
          <p:cNvGrpSpPr>
            <a:grpSpLocks/>
          </p:cNvGrpSpPr>
          <p:nvPr/>
        </p:nvGrpSpPr>
        <p:grpSpPr bwMode="auto">
          <a:xfrm>
            <a:off x="6005513" y="1422400"/>
            <a:ext cx="1531937" cy="2435225"/>
            <a:chOff x="6128952" y="2150076"/>
            <a:chExt cx="1532234" cy="2434281"/>
          </a:xfrm>
        </p:grpSpPr>
        <p:cxnSp>
          <p:nvCxnSpPr>
            <p:cNvPr id="14349" name="Rett linje 45"/>
            <p:cNvCxnSpPr>
              <a:cxnSpLocks noChangeShapeType="1"/>
            </p:cNvCxnSpPr>
            <p:nvPr/>
          </p:nvCxnSpPr>
          <p:spPr bwMode="auto">
            <a:xfrm flipH="1">
              <a:off x="7000103" y="2150076"/>
              <a:ext cx="2" cy="2434281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" name="Gruppe 49"/>
            <p:cNvGrpSpPr>
              <a:grpSpLocks/>
            </p:cNvGrpSpPr>
            <p:nvPr/>
          </p:nvGrpSpPr>
          <p:grpSpPr bwMode="auto">
            <a:xfrm>
              <a:off x="6752968" y="2879124"/>
              <a:ext cx="908218" cy="531341"/>
              <a:chOff x="6752968" y="2879124"/>
              <a:chExt cx="908218" cy="531341"/>
            </a:xfrm>
          </p:grpSpPr>
          <p:sp>
            <p:nvSpPr>
              <p:cNvPr id="14353" name="Likebent trekant 37"/>
              <p:cNvSpPr>
                <a:spLocks noChangeArrowheads="1"/>
              </p:cNvSpPr>
              <p:nvPr/>
            </p:nvSpPr>
            <p:spPr bwMode="auto">
              <a:xfrm>
                <a:off x="6752968" y="2977979"/>
                <a:ext cx="501684" cy="432486"/>
              </a:xfrm>
              <a:prstGeom prst="triangle">
                <a:avLst>
                  <a:gd name="adj" fmla="val 50000"/>
                </a:avLst>
              </a:prstGeom>
              <a:solidFill>
                <a:srgbClr val="00B8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  <p:cxnSp>
            <p:nvCxnSpPr>
              <p:cNvPr id="14354" name="Rett pil 40"/>
              <p:cNvCxnSpPr>
                <a:cxnSpLocks noChangeShapeType="1"/>
              </p:cNvCxnSpPr>
              <p:nvPr/>
            </p:nvCxnSpPr>
            <p:spPr bwMode="auto">
              <a:xfrm flipV="1">
                <a:off x="7185450" y="2879124"/>
                <a:ext cx="352168" cy="148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4355" name="Rett pil 41"/>
              <p:cNvCxnSpPr>
                <a:cxnSpLocks noChangeShapeType="1"/>
              </p:cNvCxnSpPr>
              <p:nvPr/>
            </p:nvCxnSpPr>
            <p:spPr bwMode="auto">
              <a:xfrm flipV="1">
                <a:off x="7247234" y="3027405"/>
                <a:ext cx="352168" cy="148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4356" name="Rett pil 42"/>
              <p:cNvCxnSpPr>
                <a:cxnSpLocks noChangeShapeType="1"/>
              </p:cNvCxnSpPr>
              <p:nvPr/>
            </p:nvCxnSpPr>
            <p:spPr bwMode="auto">
              <a:xfrm flipV="1">
                <a:off x="7309018" y="3157151"/>
                <a:ext cx="352168" cy="148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4357" name="Rektangel 43"/>
              <p:cNvSpPr>
                <a:spLocks noChangeArrowheads="1"/>
              </p:cNvSpPr>
              <p:nvPr/>
            </p:nvSpPr>
            <p:spPr bwMode="auto">
              <a:xfrm>
                <a:off x="6790037" y="2916195"/>
                <a:ext cx="432486" cy="51897"/>
              </a:xfrm>
              <a:prstGeom prst="rect">
                <a:avLst/>
              </a:prstGeom>
              <a:solidFill>
                <a:srgbClr val="00B8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</p:grpSp>
        <p:sp>
          <p:nvSpPr>
            <p:cNvPr id="14351" name="Frihåndsform 50"/>
            <p:cNvSpPr>
              <a:spLocks/>
            </p:cNvSpPr>
            <p:nvPr/>
          </p:nvSpPr>
          <p:spPr bwMode="auto">
            <a:xfrm>
              <a:off x="6357551" y="2156254"/>
              <a:ext cx="642552" cy="444843"/>
            </a:xfrm>
            <a:custGeom>
              <a:avLst/>
              <a:gdLst>
                <a:gd name="T0" fmla="*/ 642552 w 642552"/>
                <a:gd name="T1" fmla="*/ 0 h 444843"/>
                <a:gd name="T2" fmla="*/ 0 w 642552"/>
                <a:gd name="T3" fmla="*/ 0 h 444843"/>
                <a:gd name="T4" fmla="*/ 0 w 642552"/>
                <a:gd name="T5" fmla="*/ 444843 h 444843"/>
                <a:gd name="T6" fmla="*/ 0 60000 65536"/>
                <a:gd name="T7" fmla="*/ 0 60000 65536"/>
                <a:gd name="T8" fmla="*/ 0 60000 65536"/>
                <a:gd name="T9" fmla="*/ 0 w 642552"/>
                <a:gd name="T10" fmla="*/ 0 h 444843"/>
                <a:gd name="T11" fmla="*/ 642552 w 642552"/>
                <a:gd name="T12" fmla="*/ 444843 h 4448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2552" h="444843">
                  <a:moveTo>
                    <a:pt x="642552" y="0"/>
                  </a:moveTo>
                  <a:lnTo>
                    <a:pt x="0" y="0"/>
                  </a:lnTo>
                  <a:lnTo>
                    <a:pt x="0" y="444843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cxnSp>
          <p:nvCxnSpPr>
            <p:cNvPr id="14352" name="Rett linje 52"/>
            <p:cNvCxnSpPr>
              <a:cxnSpLocks noChangeShapeType="1"/>
            </p:cNvCxnSpPr>
            <p:nvPr/>
          </p:nvCxnSpPr>
          <p:spPr bwMode="auto">
            <a:xfrm>
              <a:off x="6128952" y="2613454"/>
              <a:ext cx="463379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58" name="TekstSylinder 57"/>
          <p:cNvSpPr txBox="1">
            <a:spLocks noChangeArrowheads="1"/>
          </p:cNvSpPr>
          <p:nvPr/>
        </p:nvSpPr>
        <p:spPr bwMode="auto">
          <a:xfrm>
            <a:off x="5168900" y="1760538"/>
            <a:ext cx="760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10k</a:t>
            </a:r>
            <a:r>
              <a:rPr lang="el-GR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endParaRPr lang="nb-NO" sz="2000">
              <a:solidFill>
                <a:schemeClr val="tx1"/>
              </a:solidFill>
            </a:endParaRPr>
          </a:p>
        </p:txBody>
      </p:sp>
      <p:sp>
        <p:nvSpPr>
          <p:cNvPr id="59" name="TekstSylinder 58"/>
          <p:cNvSpPr txBox="1">
            <a:spLocks noChangeArrowheads="1"/>
          </p:cNvSpPr>
          <p:nvPr/>
        </p:nvSpPr>
        <p:spPr bwMode="auto">
          <a:xfrm>
            <a:off x="1436688" y="5900738"/>
            <a:ext cx="24665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tx1"/>
                </a:solidFill>
              </a:rPr>
              <a:t>verdi = </a:t>
            </a:r>
            <a:r>
              <a:rPr lang="nb-NO" sz="2000" dirty="0" err="1">
                <a:solidFill>
                  <a:schemeClr val="tx1"/>
                </a:solidFill>
              </a:rPr>
              <a:t>digitalRead</a:t>
            </a:r>
            <a:r>
              <a:rPr lang="nb-NO" sz="2000" dirty="0">
                <a:solidFill>
                  <a:schemeClr val="tx1"/>
                </a:solidFill>
              </a:rPr>
              <a:t>(8);</a:t>
            </a:r>
          </a:p>
        </p:txBody>
      </p:sp>
      <p:sp>
        <p:nvSpPr>
          <p:cNvPr id="60" name="TekstSylinder 59"/>
          <p:cNvSpPr txBox="1">
            <a:spLocks noChangeArrowheads="1"/>
          </p:cNvSpPr>
          <p:nvPr/>
        </p:nvSpPr>
        <p:spPr bwMode="auto">
          <a:xfrm>
            <a:off x="5143500" y="5913438"/>
            <a:ext cx="24298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chemeClr val="tx1"/>
                </a:solidFill>
              </a:rPr>
              <a:t>digitalWrite</a:t>
            </a:r>
            <a:r>
              <a:rPr lang="nb-NO" sz="2000" dirty="0">
                <a:solidFill>
                  <a:schemeClr val="tx1"/>
                </a:solidFill>
              </a:rPr>
              <a:t>(3, HIGH);</a:t>
            </a:r>
          </a:p>
        </p:txBody>
      </p:sp>
      <p:sp>
        <p:nvSpPr>
          <p:cNvPr id="61" name="TekstSylinder 60"/>
          <p:cNvSpPr txBox="1">
            <a:spLocks noChangeArrowheads="1"/>
          </p:cNvSpPr>
          <p:nvPr/>
        </p:nvSpPr>
        <p:spPr bwMode="auto">
          <a:xfrm>
            <a:off x="1436688" y="5424488"/>
            <a:ext cx="2260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chemeClr val="tx1"/>
                </a:solidFill>
              </a:rPr>
              <a:t>pinMode</a:t>
            </a:r>
            <a:r>
              <a:rPr lang="nb-NO" sz="2000" dirty="0">
                <a:solidFill>
                  <a:schemeClr val="tx1"/>
                </a:solidFill>
              </a:rPr>
              <a:t>(8, INPUT);</a:t>
            </a:r>
          </a:p>
        </p:txBody>
      </p:sp>
      <p:sp>
        <p:nvSpPr>
          <p:cNvPr id="62" name="TekstSylinder 61"/>
          <p:cNvSpPr txBox="1">
            <a:spLocks noChangeArrowheads="1"/>
          </p:cNvSpPr>
          <p:nvPr/>
        </p:nvSpPr>
        <p:spPr bwMode="auto">
          <a:xfrm>
            <a:off x="5143500" y="5424488"/>
            <a:ext cx="2491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chemeClr val="tx1"/>
                </a:solidFill>
              </a:rPr>
              <a:t>pinMode</a:t>
            </a:r>
            <a:r>
              <a:rPr lang="nb-NO" sz="2000" dirty="0">
                <a:solidFill>
                  <a:schemeClr val="tx1"/>
                </a:solidFill>
              </a:rPr>
              <a:t>(3, OUTPUT);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4. Kort innføring i sensorteori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Temperatursensor – NTC </a:t>
            </a:r>
          </a:p>
          <a:p>
            <a:r>
              <a:rPr lang="nb-NO" dirty="0" smtClean="0"/>
              <a:t>Trykksensor – SPD030G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6075" y="197349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4. Temperatursensor</a:t>
            </a:r>
            <a:br>
              <a:rPr lang="nb-NO" dirty="0" smtClean="0"/>
            </a:br>
            <a:r>
              <a:rPr lang="nb-NO" dirty="0" smtClean="0"/>
              <a:t>NTC (RH-16)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1. Systemoversikt</a:t>
            </a:r>
            <a:br>
              <a:rPr lang="nb-NO" dirty="0" smtClean="0"/>
            </a:br>
            <a:r>
              <a:rPr lang="nb-NO" dirty="0" smtClean="0"/>
              <a:t>side 11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1079500" y="287338"/>
            <a:ext cx="7767638" cy="121443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smtClean="0"/>
              <a:t>Termistorer</a:t>
            </a:r>
            <a:br>
              <a:rPr lang="nb-NO" smtClean="0"/>
            </a:br>
            <a:r>
              <a:rPr lang="nb-NO" sz="2400" smtClean="0"/>
              <a:t>Temperaturfølsom motstand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79500" y="1612900"/>
            <a:ext cx="6376988" cy="9191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nb-NO" smtClean="0"/>
              <a:t>NTC-motstand (</a:t>
            </a:r>
            <a:r>
              <a:rPr lang="en-US" smtClean="0"/>
              <a:t>Negative Temperature Coefficient</a:t>
            </a:r>
            <a:r>
              <a:rPr lang="nb-NO" smtClean="0"/>
              <a:t>)</a:t>
            </a:r>
          </a:p>
          <a:p>
            <a:pPr>
              <a:lnSpc>
                <a:spcPct val="100000"/>
              </a:lnSpc>
            </a:pPr>
            <a:r>
              <a:rPr lang="nb-NO" smtClean="0"/>
              <a:t>PTC-motstand (</a:t>
            </a:r>
            <a:r>
              <a:rPr lang="en-US" smtClean="0"/>
              <a:t>Positive Temperature Coefficient</a:t>
            </a:r>
            <a:r>
              <a:rPr lang="nb-NO" smtClean="0"/>
              <a:t>)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646363"/>
            <a:ext cx="20621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3633788"/>
            <a:ext cx="1501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4763" y="3624263"/>
            <a:ext cx="153987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9163" y="4541838"/>
            <a:ext cx="3338512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kstSylinder 9"/>
          <p:cNvSpPr txBox="1">
            <a:spLocks noChangeArrowheads="1"/>
          </p:cNvSpPr>
          <p:nvPr/>
        </p:nvSpPr>
        <p:spPr bwMode="auto">
          <a:xfrm>
            <a:off x="5143500" y="3438525"/>
            <a:ext cx="38766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58775">
              <a:lnSpc>
                <a:spcPct val="150000"/>
              </a:lnSpc>
            </a:pPr>
            <a:r>
              <a:rPr lang="nb-NO" sz="1800">
                <a:solidFill>
                  <a:schemeClr val="tx1"/>
                </a:solidFill>
              </a:rPr>
              <a:t>R = Resistans ved T</a:t>
            </a:r>
          </a:p>
          <a:p>
            <a:pPr defTabSz="358775">
              <a:lnSpc>
                <a:spcPct val="150000"/>
              </a:lnSpc>
            </a:pPr>
            <a:r>
              <a:rPr lang="nb-NO" sz="1800">
                <a:solidFill>
                  <a:schemeClr val="tx1"/>
                </a:solidFill>
              </a:rPr>
              <a:t>R</a:t>
            </a:r>
            <a:r>
              <a:rPr lang="nb-NO" sz="1800" baseline="-25000">
                <a:solidFill>
                  <a:schemeClr val="tx1"/>
                </a:solidFill>
              </a:rPr>
              <a:t>r</a:t>
            </a:r>
            <a:r>
              <a:rPr lang="nb-NO" sz="1800">
                <a:solidFill>
                  <a:schemeClr val="tx1"/>
                </a:solidFill>
              </a:rPr>
              <a:t> = Referanseresistans ved T</a:t>
            </a:r>
            <a:r>
              <a:rPr lang="nb-NO" sz="1800" baseline="-25000">
                <a:solidFill>
                  <a:schemeClr val="tx1"/>
                </a:solidFill>
              </a:rPr>
              <a:t>r</a:t>
            </a:r>
          </a:p>
          <a:p>
            <a:pPr defTabSz="358775">
              <a:lnSpc>
                <a:spcPct val="150000"/>
              </a:lnSpc>
            </a:pPr>
            <a:r>
              <a:rPr lang="nb-NO" sz="1800">
                <a:solidFill>
                  <a:schemeClr val="tx1"/>
                </a:solidFill>
              </a:rPr>
              <a:t>T = Aktuell temperatur</a:t>
            </a:r>
          </a:p>
          <a:p>
            <a:pPr defTabSz="358775">
              <a:lnSpc>
                <a:spcPct val="150000"/>
              </a:lnSpc>
            </a:pPr>
            <a:r>
              <a:rPr lang="nb-NO" sz="1800">
                <a:solidFill>
                  <a:schemeClr val="tx1"/>
                </a:solidFill>
              </a:rPr>
              <a:t>T</a:t>
            </a:r>
            <a:r>
              <a:rPr lang="nb-NO" sz="1800" baseline="-25000">
                <a:solidFill>
                  <a:schemeClr val="tx1"/>
                </a:solidFill>
              </a:rPr>
              <a:t>r</a:t>
            </a:r>
            <a:r>
              <a:rPr lang="nb-NO" sz="1800">
                <a:solidFill>
                  <a:schemeClr val="tx1"/>
                </a:solidFill>
              </a:rPr>
              <a:t> = Referansetemperatur</a:t>
            </a:r>
          </a:p>
          <a:p>
            <a:pPr defTabSz="358775">
              <a:lnSpc>
                <a:spcPct val="150000"/>
              </a:lnSpc>
            </a:pPr>
            <a:r>
              <a:rPr lang="nb-NO" sz="1800">
                <a:solidFill>
                  <a:schemeClr val="tx1"/>
                </a:solidFill>
              </a:rPr>
              <a:t>B</a:t>
            </a:r>
            <a:r>
              <a:rPr lang="nb-NO" sz="1800" baseline="-25000">
                <a:solidFill>
                  <a:schemeClr val="tx1"/>
                </a:solidFill>
              </a:rPr>
              <a:t>25/85</a:t>
            </a:r>
            <a:r>
              <a:rPr lang="nb-NO" sz="1800">
                <a:solidFill>
                  <a:schemeClr val="tx1"/>
                </a:solidFill>
              </a:rPr>
              <a:t> = B-verdi, konstant 25</a:t>
            </a:r>
            <a:r>
              <a:rPr lang="nb-NO" sz="1800" baseline="30000">
                <a:solidFill>
                  <a:schemeClr val="tx1"/>
                </a:solidFill>
              </a:rPr>
              <a:t>o </a:t>
            </a:r>
            <a:r>
              <a:rPr lang="nb-NO" sz="1800">
                <a:solidFill>
                  <a:schemeClr val="tx1"/>
                </a:solidFill>
              </a:rPr>
              <a:t>- 85</a:t>
            </a:r>
            <a:r>
              <a:rPr lang="nb-NO" sz="1800" baseline="30000">
                <a:solidFill>
                  <a:schemeClr val="tx1"/>
                </a:solidFill>
              </a:rPr>
              <a:t>o </a:t>
            </a:r>
            <a:r>
              <a:rPr lang="nb-NO" sz="1800">
                <a:solidFill>
                  <a:schemeClr val="tx1"/>
                </a:solidFill>
              </a:rPr>
              <a:t>C </a:t>
            </a: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3760788" y="2760663"/>
            <a:ext cx="19542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chemeClr val="tx1"/>
                </a:solidFill>
              </a:rPr>
              <a:t>(for NTC-motstand)</a:t>
            </a:r>
          </a:p>
        </p:txBody>
      </p:sp>
      <p:pic>
        <p:nvPicPr>
          <p:cNvPr id="25613" name="Picture 13" descr="https://www1.elfa.se/data1/wwwroot/assets/thumbnail/6027916-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044312">
            <a:off x="6524625" y="1589088"/>
            <a:ext cx="25352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5065" grpId="0" autoUpdateAnimBg="0"/>
      <p:bldP spid="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tel 1"/>
          <p:cNvSpPr>
            <a:spLocks noGrp="1"/>
          </p:cNvSpPr>
          <p:nvPr>
            <p:ph type="title"/>
          </p:nvPr>
        </p:nvSpPr>
        <p:spPr>
          <a:xfrm>
            <a:off x="1079500" y="352425"/>
            <a:ext cx="7767638" cy="809625"/>
          </a:xfrm>
        </p:spPr>
        <p:txBody>
          <a:bodyPr/>
          <a:lstStyle/>
          <a:p>
            <a:pPr algn="ctr"/>
            <a:r>
              <a:rPr lang="nb-NO" dirty="0" smtClean="0"/>
              <a:t>Termistorer (RH16)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3219450"/>
            <a:ext cx="2817813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275" y="3311525"/>
            <a:ext cx="4144963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025" y="1068388"/>
            <a:ext cx="82423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e 18"/>
          <p:cNvGrpSpPr>
            <a:grpSpLocks/>
          </p:cNvGrpSpPr>
          <p:nvPr/>
        </p:nvGrpSpPr>
        <p:grpSpPr bwMode="auto">
          <a:xfrm>
            <a:off x="747713" y="4322763"/>
            <a:ext cx="4835525" cy="2208212"/>
            <a:chOff x="747713" y="4322763"/>
            <a:chExt cx="4834748" cy="2207453"/>
          </a:xfrm>
        </p:grpSpPr>
        <p:grpSp>
          <p:nvGrpSpPr>
            <p:cNvPr id="3" name="Gruppe 10"/>
            <p:cNvGrpSpPr>
              <a:grpSpLocks/>
            </p:cNvGrpSpPr>
            <p:nvPr/>
          </p:nvGrpSpPr>
          <p:grpSpPr bwMode="auto">
            <a:xfrm>
              <a:off x="747713" y="4322763"/>
              <a:ext cx="3633691" cy="2178050"/>
              <a:chOff x="843147" y="4322445"/>
              <a:chExt cx="3633850" cy="2178862"/>
            </a:xfrm>
          </p:grpSpPr>
          <p:pic>
            <p:nvPicPr>
              <p:cNvPr id="29709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43147" y="4322445"/>
                <a:ext cx="3633850" cy="2178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9710" name="Rett linje 8"/>
              <p:cNvCxnSpPr>
                <a:cxnSpLocks noChangeShapeType="1"/>
              </p:cNvCxnSpPr>
              <p:nvPr/>
            </p:nvCxnSpPr>
            <p:spPr bwMode="auto">
              <a:xfrm rot="5400000">
                <a:off x="2084118" y="5349833"/>
                <a:ext cx="1603169" cy="0"/>
              </a:xfrm>
              <a:prstGeom prst="line">
                <a:avLst/>
              </a:prstGeom>
              <a:noFill/>
              <a:ln w="9525" algn="ctr">
                <a:solidFill>
                  <a:srgbClr val="FA062F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29705" name="TekstSylinder 9"/>
            <p:cNvSpPr txBox="1">
              <a:spLocks noChangeArrowheads="1"/>
            </p:cNvSpPr>
            <p:nvPr/>
          </p:nvSpPr>
          <p:spPr bwMode="auto">
            <a:xfrm>
              <a:off x="2837671" y="6222439"/>
              <a:ext cx="27447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Tidsrespons = 90% i løpet av15 sek</a:t>
              </a:r>
            </a:p>
          </p:txBody>
        </p:sp>
        <p:sp>
          <p:nvSpPr>
            <p:cNvPr id="29706" name="TekstSylinder 14"/>
            <p:cNvSpPr txBox="1">
              <a:spLocks noChangeArrowheads="1"/>
            </p:cNvSpPr>
            <p:nvPr/>
          </p:nvSpPr>
          <p:spPr bwMode="auto">
            <a:xfrm>
              <a:off x="3621974" y="4453247"/>
              <a:ext cx="54373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b="1">
                  <a:solidFill>
                    <a:srgbClr val="FF0000"/>
                  </a:solidFill>
                </a:rPr>
                <a:t>90%</a:t>
              </a:r>
            </a:p>
          </p:txBody>
        </p:sp>
        <p:cxnSp>
          <p:nvCxnSpPr>
            <p:cNvPr id="29707" name="Rett linje 16"/>
            <p:cNvCxnSpPr>
              <a:cxnSpLocks noChangeShapeType="1"/>
            </p:cNvCxnSpPr>
            <p:nvPr/>
          </p:nvCxnSpPr>
          <p:spPr bwMode="auto">
            <a:xfrm>
              <a:off x="1056904" y="4595750"/>
              <a:ext cx="2553195" cy="0"/>
            </a:xfrm>
            <a:prstGeom prst="line">
              <a:avLst/>
            </a:prstGeom>
            <a:noFill/>
            <a:ln w="9525" algn="ctr">
              <a:solidFill>
                <a:srgbClr val="FA062F"/>
              </a:solidFill>
              <a:prstDash val="dash"/>
              <a:round/>
              <a:headEnd/>
              <a:tailEnd/>
            </a:ln>
          </p:spPr>
        </p:cxnSp>
        <p:sp>
          <p:nvSpPr>
            <p:cNvPr id="29708" name="TekstSylinder 17"/>
            <p:cNvSpPr txBox="1">
              <a:spLocks noChangeArrowheads="1"/>
            </p:cNvSpPr>
            <p:nvPr/>
          </p:nvSpPr>
          <p:spPr bwMode="auto">
            <a:xfrm>
              <a:off x="2778826" y="5854535"/>
              <a:ext cx="61427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 b="1">
                  <a:solidFill>
                    <a:srgbClr val="FF0000"/>
                  </a:solidFill>
                </a:rPr>
                <a:t>15sek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mtClean="0"/>
              <a:t>Temperaturmåling med NTC</a:t>
            </a:r>
          </a:p>
        </p:txBody>
      </p:sp>
      <p:sp>
        <p:nvSpPr>
          <p:cNvPr id="7" name="TekstSylinder 6"/>
          <p:cNvSpPr txBox="1">
            <a:spLocks noChangeArrowheads="1"/>
          </p:cNvSpPr>
          <p:nvPr/>
        </p:nvSpPr>
        <p:spPr bwMode="auto">
          <a:xfrm>
            <a:off x="1898650" y="4010025"/>
            <a:ext cx="26860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2000">
                <a:solidFill>
                  <a:schemeClr val="tx1"/>
                </a:solidFill>
              </a:rPr>
              <a:t>Økende spenning</a:t>
            </a:r>
          </a:p>
          <a:p>
            <a:pPr algn="ctr"/>
            <a:r>
              <a:rPr lang="nb-NO" sz="2000">
                <a:solidFill>
                  <a:schemeClr val="tx1"/>
                </a:solidFill>
              </a:rPr>
              <a:t>med fallende temperatur</a:t>
            </a:r>
          </a:p>
        </p:txBody>
      </p:sp>
      <p:sp>
        <p:nvSpPr>
          <p:cNvPr id="26" name="TekstSylinder 25"/>
          <p:cNvSpPr txBox="1">
            <a:spLocks noChangeArrowheads="1"/>
          </p:cNvSpPr>
          <p:nvPr/>
        </p:nvSpPr>
        <p:spPr bwMode="auto">
          <a:xfrm>
            <a:off x="2281238" y="1700213"/>
            <a:ext cx="8048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+5 V</a:t>
            </a:r>
          </a:p>
        </p:txBody>
      </p:sp>
      <p:grpSp>
        <p:nvGrpSpPr>
          <p:cNvPr id="2" name="Gruppe 28"/>
          <p:cNvGrpSpPr>
            <a:grpSpLocks/>
          </p:cNvGrpSpPr>
          <p:nvPr/>
        </p:nvGrpSpPr>
        <p:grpSpPr bwMode="auto">
          <a:xfrm>
            <a:off x="2582863" y="2090738"/>
            <a:ext cx="1574800" cy="1752600"/>
            <a:chOff x="2417606" y="3221462"/>
            <a:chExt cx="1574845" cy="1752600"/>
          </a:xfrm>
        </p:grpSpPr>
        <p:cxnSp>
          <p:nvCxnSpPr>
            <p:cNvPr id="30748" name="Rett linje 15"/>
            <p:cNvCxnSpPr>
              <a:cxnSpLocks noChangeShapeType="1"/>
            </p:cNvCxnSpPr>
            <p:nvPr/>
          </p:nvCxnSpPr>
          <p:spPr bwMode="auto">
            <a:xfrm rot="5400000" flipH="1" flipV="1">
              <a:off x="1688944" y="4131100"/>
              <a:ext cx="168592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49" name="Rektangel 12"/>
            <p:cNvSpPr>
              <a:spLocks noChangeArrowheads="1"/>
            </p:cNvSpPr>
            <p:nvPr/>
          </p:nvSpPr>
          <p:spPr bwMode="auto">
            <a:xfrm>
              <a:off x="2441419" y="3583412"/>
              <a:ext cx="180975" cy="42862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50" name="Rektangel 13"/>
            <p:cNvSpPr>
              <a:spLocks noChangeArrowheads="1"/>
            </p:cNvSpPr>
            <p:nvPr/>
          </p:nvSpPr>
          <p:spPr bwMode="auto">
            <a:xfrm>
              <a:off x="2441419" y="4326362"/>
              <a:ext cx="180975" cy="42862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51" name="Ellipse 18"/>
            <p:cNvSpPr>
              <a:spLocks noChangeArrowheads="1"/>
            </p:cNvSpPr>
            <p:nvPr/>
          </p:nvSpPr>
          <p:spPr bwMode="auto">
            <a:xfrm>
              <a:off x="2491425" y="3221462"/>
              <a:ext cx="85725" cy="8572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30752" name="Rett linje 20"/>
            <p:cNvCxnSpPr>
              <a:cxnSpLocks noChangeShapeType="1"/>
            </p:cNvCxnSpPr>
            <p:nvPr/>
          </p:nvCxnSpPr>
          <p:spPr bwMode="auto">
            <a:xfrm>
              <a:off x="2417606" y="4974062"/>
              <a:ext cx="23812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53" name="Rett linje 22"/>
            <p:cNvCxnSpPr>
              <a:cxnSpLocks noChangeShapeType="1"/>
            </p:cNvCxnSpPr>
            <p:nvPr/>
          </p:nvCxnSpPr>
          <p:spPr bwMode="auto">
            <a:xfrm>
              <a:off x="2531906" y="4164437"/>
              <a:ext cx="6096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54" name="Ellipse 24"/>
            <p:cNvSpPr>
              <a:spLocks noChangeArrowheads="1"/>
            </p:cNvSpPr>
            <p:nvPr/>
          </p:nvSpPr>
          <p:spPr bwMode="auto">
            <a:xfrm>
              <a:off x="2510474" y="4143005"/>
              <a:ext cx="45719" cy="45719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55" name="Rektangel 26"/>
            <p:cNvSpPr>
              <a:spLocks noChangeArrowheads="1"/>
            </p:cNvSpPr>
            <p:nvPr/>
          </p:nvSpPr>
          <p:spPr bwMode="auto">
            <a:xfrm>
              <a:off x="3161764" y="3857223"/>
              <a:ext cx="830687" cy="623016"/>
            </a:xfrm>
            <a:prstGeom prst="rect">
              <a:avLst/>
            </a:prstGeom>
            <a:solidFill>
              <a:srgbClr val="00B8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r>
                <a:rPr lang="nb-NO" sz="1800"/>
                <a:t>ADC</a:t>
              </a:r>
            </a:p>
          </p:txBody>
        </p:sp>
        <p:sp>
          <p:nvSpPr>
            <p:cNvPr id="30756" name="Frihåndsform 27"/>
            <p:cNvSpPr>
              <a:spLocks/>
            </p:cNvSpPr>
            <p:nvPr/>
          </p:nvSpPr>
          <p:spPr bwMode="auto">
            <a:xfrm>
              <a:off x="3032975" y="3496615"/>
              <a:ext cx="875763" cy="1332963"/>
            </a:xfrm>
            <a:custGeom>
              <a:avLst/>
              <a:gdLst>
                <a:gd name="T0" fmla="*/ 850005 w 875763"/>
                <a:gd name="T1" fmla="*/ 0 h 1545465"/>
                <a:gd name="T2" fmla="*/ 0 w 875763"/>
                <a:gd name="T3" fmla="*/ 0 h 1545465"/>
                <a:gd name="T4" fmla="*/ 0 w 875763"/>
                <a:gd name="T5" fmla="*/ 168051 h 1545465"/>
                <a:gd name="T6" fmla="*/ 875763 w 875763"/>
                <a:gd name="T7" fmla="*/ 168051 h 15454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5763"/>
                <a:gd name="T13" fmla="*/ 0 h 1545465"/>
                <a:gd name="T14" fmla="*/ 875763 w 875763"/>
                <a:gd name="T15" fmla="*/ 1545465 h 15454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5763" h="1545465">
                  <a:moveTo>
                    <a:pt x="850005" y="0"/>
                  </a:moveTo>
                  <a:lnTo>
                    <a:pt x="0" y="0"/>
                  </a:lnTo>
                  <a:lnTo>
                    <a:pt x="0" y="1545465"/>
                  </a:lnTo>
                  <a:lnTo>
                    <a:pt x="875763" y="154546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30" name="TekstSylinder 29"/>
          <p:cNvSpPr txBox="1">
            <a:spLocks noChangeArrowheads="1"/>
          </p:cNvSpPr>
          <p:nvPr/>
        </p:nvSpPr>
        <p:spPr bwMode="auto">
          <a:xfrm>
            <a:off x="5600700" y="4008438"/>
            <a:ext cx="2601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b-NO" sz="2000">
                <a:solidFill>
                  <a:schemeClr val="tx1"/>
                </a:solidFill>
              </a:rPr>
              <a:t>Økende spenning</a:t>
            </a:r>
          </a:p>
          <a:p>
            <a:pPr algn="ctr"/>
            <a:r>
              <a:rPr lang="nb-NO" sz="2000">
                <a:solidFill>
                  <a:schemeClr val="tx1"/>
                </a:solidFill>
              </a:rPr>
              <a:t>med økende temperatur</a:t>
            </a:r>
          </a:p>
        </p:txBody>
      </p:sp>
      <p:grpSp>
        <p:nvGrpSpPr>
          <p:cNvPr id="3" name="Gruppe 30"/>
          <p:cNvGrpSpPr>
            <a:grpSpLocks/>
          </p:cNvGrpSpPr>
          <p:nvPr/>
        </p:nvGrpSpPr>
        <p:grpSpPr bwMode="auto">
          <a:xfrm>
            <a:off x="6057900" y="2090738"/>
            <a:ext cx="1574800" cy="1752600"/>
            <a:chOff x="2417606" y="3221462"/>
            <a:chExt cx="1574845" cy="1752600"/>
          </a:xfrm>
        </p:grpSpPr>
        <p:cxnSp>
          <p:nvCxnSpPr>
            <p:cNvPr id="30739" name="Rett linje 31"/>
            <p:cNvCxnSpPr>
              <a:cxnSpLocks noChangeShapeType="1"/>
            </p:cNvCxnSpPr>
            <p:nvPr/>
          </p:nvCxnSpPr>
          <p:spPr bwMode="auto">
            <a:xfrm rot="5400000" flipH="1" flipV="1">
              <a:off x="1688944" y="4131100"/>
              <a:ext cx="168592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40" name="Rektangel 32"/>
            <p:cNvSpPr>
              <a:spLocks noChangeArrowheads="1"/>
            </p:cNvSpPr>
            <p:nvPr/>
          </p:nvSpPr>
          <p:spPr bwMode="auto">
            <a:xfrm>
              <a:off x="2441419" y="3583412"/>
              <a:ext cx="180975" cy="42862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41" name="Rektangel 33"/>
            <p:cNvSpPr>
              <a:spLocks noChangeArrowheads="1"/>
            </p:cNvSpPr>
            <p:nvPr/>
          </p:nvSpPr>
          <p:spPr bwMode="auto">
            <a:xfrm>
              <a:off x="2441419" y="4326362"/>
              <a:ext cx="180975" cy="42862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42" name="Ellipse 34"/>
            <p:cNvSpPr>
              <a:spLocks noChangeArrowheads="1"/>
            </p:cNvSpPr>
            <p:nvPr/>
          </p:nvSpPr>
          <p:spPr bwMode="auto">
            <a:xfrm>
              <a:off x="2491425" y="3221462"/>
              <a:ext cx="85725" cy="8572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cxnSp>
          <p:nvCxnSpPr>
            <p:cNvPr id="30743" name="Rett linje 35"/>
            <p:cNvCxnSpPr>
              <a:cxnSpLocks noChangeShapeType="1"/>
            </p:cNvCxnSpPr>
            <p:nvPr/>
          </p:nvCxnSpPr>
          <p:spPr bwMode="auto">
            <a:xfrm>
              <a:off x="2417606" y="4974062"/>
              <a:ext cx="23812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4" name="Rett linje 36"/>
            <p:cNvCxnSpPr>
              <a:cxnSpLocks noChangeShapeType="1"/>
            </p:cNvCxnSpPr>
            <p:nvPr/>
          </p:nvCxnSpPr>
          <p:spPr bwMode="auto">
            <a:xfrm>
              <a:off x="2531906" y="4164437"/>
              <a:ext cx="6096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45" name="Ellipse 37"/>
            <p:cNvSpPr>
              <a:spLocks noChangeArrowheads="1"/>
            </p:cNvSpPr>
            <p:nvPr/>
          </p:nvSpPr>
          <p:spPr bwMode="auto">
            <a:xfrm>
              <a:off x="2510474" y="4143005"/>
              <a:ext cx="45719" cy="45719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endParaRPr lang="nb-NO"/>
            </a:p>
          </p:txBody>
        </p:sp>
        <p:sp>
          <p:nvSpPr>
            <p:cNvPr id="30746" name="Rektangel 38"/>
            <p:cNvSpPr>
              <a:spLocks noChangeArrowheads="1"/>
            </p:cNvSpPr>
            <p:nvPr/>
          </p:nvSpPr>
          <p:spPr bwMode="auto">
            <a:xfrm>
              <a:off x="3161764" y="3857223"/>
              <a:ext cx="830687" cy="623016"/>
            </a:xfrm>
            <a:prstGeom prst="rect">
              <a:avLst/>
            </a:prstGeom>
            <a:solidFill>
              <a:srgbClr val="00B8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" pitchFamily="-108" charset="0"/>
                <a:buNone/>
              </a:pPr>
              <a:r>
                <a:rPr lang="nb-NO" sz="1800"/>
                <a:t>ADC</a:t>
              </a:r>
            </a:p>
          </p:txBody>
        </p:sp>
        <p:sp>
          <p:nvSpPr>
            <p:cNvPr id="30747" name="Frihåndsform 39"/>
            <p:cNvSpPr>
              <a:spLocks/>
            </p:cNvSpPr>
            <p:nvPr/>
          </p:nvSpPr>
          <p:spPr bwMode="auto">
            <a:xfrm>
              <a:off x="3032975" y="3496615"/>
              <a:ext cx="875763" cy="1332963"/>
            </a:xfrm>
            <a:custGeom>
              <a:avLst/>
              <a:gdLst>
                <a:gd name="T0" fmla="*/ 850005 w 875763"/>
                <a:gd name="T1" fmla="*/ 0 h 1545465"/>
                <a:gd name="T2" fmla="*/ 0 w 875763"/>
                <a:gd name="T3" fmla="*/ 0 h 1545465"/>
                <a:gd name="T4" fmla="*/ 0 w 875763"/>
                <a:gd name="T5" fmla="*/ 168051 h 1545465"/>
                <a:gd name="T6" fmla="*/ 875763 w 875763"/>
                <a:gd name="T7" fmla="*/ 168051 h 15454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5763"/>
                <a:gd name="T13" fmla="*/ 0 h 1545465"/>
                <a:gd name="T14" fmla="*/ 875763 w 875763"/>
                <a:gd name="T15" fmla="*/ 1545465 h 15454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5763" h="1545465">
                  <a:moveTo>
                    <a:pt x="850005" y="0"/>
                  </a:moveTo>
                  <a:lnTo>
                    <a:pt x="0" y="0"/>
                  </a:lnTo>
                  <a:lnTo>
                    <a:pt x="0" y="1545465"/>
                  </a:lnTo>
                  <a:lnTo>
                    <a:pt x="875763" y="154546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uppe 55"/>
          <p:cNvGrpSpPr>
            <a:grpSpLocks/>
          </p:cNvGrpSpPr>
          <p:nvPr/>
        </p:nvGrpSpPr>
        <p:grpSpPr bwMode="auto">
          <a:xfrm>
            <a:off x="1638300" y="3186113"/>
            <a:ext cx="1211263" cy="461962"/>
            <a:chOff x="1570330" y="3623462"/>
            <a:chExt cx="1211512" cy="461665"/>
          </a:xfrm>
        </p:grpSpPr>
        <p:sp>
          <p:nvSpPr>
            <p:cNvPr id="30737" name="Frihåndsform 17"/>
            <p:cNvSpPr>
              <a:spLocks/>
            </p:cNvSpPr>
            <p:nvPr/>
          </p:nvSpPr>
          <p:spPr bwMode="auto">
            <a:xfrm>
              <a:off x="2467517" y="3631417"/>
              <a:ext cx="314325" cy="409575"/>
            </a:xfrm>
            <a:custGeom>
              <a:avLst/>
              <a:gdLst>
                <a:gd name="T0" fmla="*/ 483586 w 304800"/>
                <a:gd name="T1" fmla="*/ 0 h 381000"/>
                <a:gd name="T2" fmla="*/ 483586 w 304800"/>
                <a:gd name="T3" fmla="*/ 225467 h 381000"/>
                <a:gd name="T4" fmla="*/ 0 w 304800"/>
                <a:gd name="T5" fmla="*/ 986412 h 381000"/>
                <a:gd name="T6" fmla="*/ 0 w 304800"/>
                <a:gd name="T7" fmla="*/ 1127332 h 381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800"/>
                <a:gd name="T13" fmla="*/ 0 h 381000"/>
                <a:gd name="T14" fmla="*/ 304800 w 304800"/>
                <a:gd name="T15" fmla="*/ 381000 h 381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800" h="381000">
                  <a:moveTo>
                    <a:pt x="304800" y="0"/>
                  </a:moveTo>
                  <a:lnTo>
                    <a:pt x="304800" y="76200"/>
                  </a:lnTo>
                  <a:lnTo>
                    <a:pt x="0" y="333375"/>
                  </a:lnTo>
                  <a:lnTo>
                    <a:pt x="0" y="38100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0738" name="TekstSylinder 52"/>
            <p:cNvSpPr txBox="1">
              <a:spLocks noChangeArrowheads="1"/>
            </p:cNvSpPr>
            <p:nvPr/>
          </p:nvSpPr>
          <p:spPr bwMode="auto">
            <a:xfrm>
              <a:off x="1570330" y="3623462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NTC</a:t>
              </a:r>
            </a:p>
          </p:txBody>
        </p:sp>
      </p:grpSp>
      <p:grpSp>
        <p:nvGrpSpPr>
          <p:cNvPr id="5" name="Gruppe 54"/>
          <p:cNvGrpSpPr>
            <a:grpSpLocks/>
          </p:cNvGrpSpPr>
          <p:nvPr/>
        </p:nvGrpSpPr>
        <p:grpSpPr bwMode="auto">
          <a:xfrm>
            <a:off x="5095875" y="2438400"/>
            <a:ext cx="1220788" cy="461963"/>
            <a:chOff x="5027981" y="2874873"/>
            <a:chExt cx="1220046" cy="461665"/>
          </a:xfrm>
        </p:grpSpPr>
        <p:sp>
          <p:nvSpPr>
            <p:cNvPr id="30735" name="Frihåndsform 51"/>
            <p:cNvSpPr>
              <a:spLocks/>
            </p:cNvSpPr>
            <p:nvPr/>
          </p:nvSpPr>
          <p:spPr bwMode="auto">
            <a:xfrm>
              <a:off x="5933702" y="2898677"/>
              <a:ext cx="314325" cy="409575"/>
            </a:xfrm>
            <a:custGeom>
              <a:avLst/>
              <a:gdLst>
                <a:gd name="T0" fmla="*/ 483586 w 304800"/>
                <a:gd name="T1" fmla="*/ 0 h 381000"/>
                <a:gd name="T2" fmla="*/ 483586 w 304800"/>
                <a:gd name="T3" fmla="*/ 225467 h 381000"/>
                <a:gd name="T4" fmla="*/ 0 w 304800"/>
                <a:gd name="T5" fmla="*/ 986412 h 381000"/>
                <a:gd name="T6" fmla="*/ 0 w 304800"/>
                <a:gd name="T7" fmla="*/ 1127332 h 381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4800"/>
                <a:gd name="T13" fmla="*/ 0 h 381000"/>
                <a:gd name="T14" fmla="*/ 304800 w 304800"/>
                <a:gd name="T15" fmla="*/ 381000 h 381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4800" h="381000">
                  <a:moveTo>
                    <a:pt x="304800" y="0"/>
                  </a:moveTo>
                  <a:lnTo>
                    <a:pt x="304800" y="76200"/>
                  </a:lnTo>
                  <a:lnTo>
                    <a:pt x="0" y="333375"/>
                  </a:lnTo>
                  <a:lnTo>
                    <a:pt x="0" y="38100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0736" name="TekstSylinder 53"/>
            <p:cNvSpPr txBox="1">
              <a:spLocks noChangeArrowheads="1"/>
            </p:cNvSpPr>
            <p:nvPr/>
          </p:nvSpPr>
          <p:spPr bwMode="auto">
            <a:xfrm>
              <a:off x="5027981" y="2874873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NTC</a:t>
              </a:r>
            </a:p>
          </p:txBody>
        </p:sp>
      </p:grpSp>
      <p:sp>
        <p:nvSpPr>
          <p:cNvPr id="57" name="TekstSylinder 56"/>
          <p:cNvSpPr txBox="1">
            <a:spLocks noChangeArrowheads="1"/>
          </p:cNvSpPr>
          <p:nvPr/>
        </p:nvSpPr>
        <p:spPr bwMode="auto">
          <a:xfrm>
            <a:off x="5792788" y="1662113"/>
            <a:ext cx="804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+5 V</a:t>
            </a:r>
          </a:p>
        </p:txBody>
      </p:sp>
      <p:sp>
        <p:nvSpPr>
          <p:cNvPr id="58" name="TekstSylinder 57"/>
          <p:cNvSpPr txBox="1">
            <a:spLocks noChangeArrowheads="1"/>
          </p:cNvSpPr>
          <p:nvPr/>
        </p:nvSpPr>
        <p:spPr bwMode="auto">
          <a:xfrm>
            <a:off x="2433638" y="4919663"/>
            <a:ext cx="4926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Hvor skal NTC-motstanden plasseres?</a:t>
            </a:r>
          </a:p>
        </p:txBody>
      </p:sp>
      <p:sp>
        <p:nvSpPr>
          <p:cNvPr id="34" name="TekstSylinder 33"/>
          <p:cNvSpPr txBox="1">
            <a:spLocks noChangeArrowheads="1"/>
          </p:cNvSpPr>
          <p:nvPr/>
        </p:nvSpPr>
        <p:spPr bwMode="auto">
          <a:xfrm>
            <a:off x="2184400" y="5622925"/>
            <a:ext cx="5538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chemeClr val="tx1"/>
                </a:solidFill>
              </a:rPr>
              <a:t>Men har funnet R(T), trenger V(T) og T(V)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30" grpId="0"/>
      <p:bldP spid="57" grpId="0"/>
      <p:bldP spid="58" grpId="0"/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tel 1"/>
          <p:cNvSpPr>
            <a:spLocks noGrp="1"/>
          </p:cNvSpPr>
          <p:nvPr>
            <p:ph type="title"/>
          </p:nvPr>
        </p:nvSpPr>
        <p:spPr>
          <a:xfrm>
            <a:off x="1079500" y="539750"/>
            <a:ext cx="7767638" cy="884238"/>
          </a:xfrm>
        </p:spPr>
        <p:txBody>
          <a:bodyPr/>
          <a:lstStyle/>
          <a:p>
            <a:pPr algn="ctr"/>
            <a:r>
              <a:rPr lang="nb-NO" smtClean="0"/>
              <a:t>Linearitet</a:t>
            </a:r>
          </a:p>
        </p:txBody>
      </p:sp>
      <p:grpSp>
        <p:nvGrpSpPr>
          <p:cNvPr id="2" name="Gruppe 8"/>
          <p:cNvGrpSpPr>
            <a:grpSpLocks/>
          </p:cNvGrpSpPr>
          <p:nvPr/>
        </p:nvGrpSpPr>
        <p:grpSpPr bwMode="auto">
          <a:xfrm>
            <a:off x="1336675" y="1306513"/>
            <a:ext cx="7107238" cy="4767262"/>
            <a:chOff x="1285195" y="1492296"/>
            <a:chExt cx="6790731" cy="4555807"/>
          </a:xfrm>
        </p:grpSpPr>
        <p:pic>
          <p:nvPicPr>
            <p:cNvPr id="3176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85195" y="1492296"/>
              <a:ext cx="6790731" cy="4555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6" name="TekstSylinder 5"/>
            <p:cNvSpPr txBox="1">
              <a:spLocks noChangeArrowheads="1"/>
            </p:cNvSpPr>
            <p:nvPr/>
          </p:nvSpPr>
          <p:spPr bwMode="auto">
            <a:xfrm>
              <a:off x="6884126" y="2050869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>
                  <a:solidFill>
                    <a:schemeClr val="tx1"/>
                  </a:solidFill>
                </a:rPr>
                <a:t>NTC</a:t>
              </a:r>
            </a:p>
          </p:txBody>
        </p:sp>
        <p:sp>
          <p:nvSpPr>
            <p:cNvPr id="31767" name="TekstSylinder 6"/>
            <p:cNvSpPr txBox="1">
              <a:spLocks noChangeArrowheads="1"/>
            </p:cNvSpPr>
            <p:nvPr/>
          </p:nvSpPr>
          <p:spPr bwMode="auto">
            <a:xfrm>
              <a:off x="3722915" y="5538651"/>
              <a:ext cx="1387046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Temperatur ˚C</a:t>
              </a:r>
            </a:p>
          </p:txBody>
        </p:sp>
        <p:sp>
          <p:nvSpPr>
            <p:cNvPr id="31768" name="TekstSylinder 7"/>
            <p:cNvSpPr txBox="1">
              <a:spLocks noChangeArrowheads="1"/>
            </p:cNvSpPr>
            <p:nvPr/>
          </p:nvSpPr>
          <p:spPr bwMode="auto">
            <a:xfrm rot="-5400000">
              <a:off x="822962" y="3291839"/>
              <a:ext cx="1423788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600">
                  <a:solidFill>
                    <a:schemeClr val="tx1"/>
                  </a:solidFill>
                </a:rPr>
                <a:t>Resistans Ohm</a:t>
              </a:r>
            </a:p>
          </p:txBody>
        </p:sp>
      </p:grp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1357313"/>
            <a:ext cx="8121650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e 44"/>
          <p:cNvGrpSpPr>
            <a:grpSpLocks/>
          </p:cNvGrpSpPr>
          <p:nvPr/>
        </p:nvGrpSpPr>
        <p:grpSpPr bwMode="auto">
          <a:xfrm>
            <a:off x="6637338" y="1531938"/>
            <a:ext cx="2157412" cy="1998662"/>
            <a:chOff x="5474701" y="1844995"/>
            <a:chExt cx="2157999" cy="1998343"/>
          </a:xfrm>
        </p:grpSpPr>
        <p:grpSp>
          <p:nvGrpSpPr>
            <p:cNvPr id="4" name="Gruppe 30"/>
            <p:cNvGrpSpPr>
              <a:grpSpLocks/>
            </p:cNvGrpSpPr>
            <p:nvPr/>
          </p:nvGrpSpPr>
          <p:grpSpPr bwMode="auto">
            <a:xfrm>
              <a:off x="6057900" y="2090738"/>
              <a:ext cx="1574800" cy="1752600"/>
              <a:chOff x="2417606" y="3221462"/>
              <a:chExt cx="1574845" cy="1752600"/>
            </a:xfrm>
          </p:grpSpPr>
          <p:cxnSp>
            <p:nvCxnSpPr>
              <p:cNvPr id="31756" name="Rett linje 3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88944" y="4131100"/>
                <a:ext cx="1685925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31757" name="Rektangel 32"/>
              <p:cNvSpPr>
                <a:spLocks noChangeArrowheads="1"/>
              </p:cNvSpPr>
              <p:nvPr/>
            </p:nvSpPr>
            <p:spPr bwMode="auto">
              <a:xfrm>
                <a:off x="2441419" y="3583412"/>
                <a:ext cx="180975" cy="428625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  <p:sp>
            <p:nvSpPr>
              <p:cNvPr id="31758" name="Rektangel 33"/>
              <p:cNvSpPr>
                <a:spLocks noChangeArrowheads="1"/>
              </p:cNvSpPr>
              <p:nvPr/>
            </p:nvSpPr>
            <p:spPr bwMode="auto">
              <a:xfrm>
                <a:off x="2441419" y="4326362"/>
                <a:ext cx="180975" cy="428625"/>
              </a:xfrm>
              <a:prstGeom prst="rect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  <p:sp>
            <p:nvSpPr>
              <p:cNvPr id="31759" name="Ellipse 34"/>
              <p:cNvSpPr>
                <a:spLocks noChangeArrowheads="1"/>
              </p:cNvSpPr>
              <p:nvPr/>
            </p:nvSpPr>
            <p:spPr bwMode="auto">
              <a:xfrm>
                <a:off x="2491425" y="3221462"/>
                <a:ext cx="85725" cy="85725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  <p:cxnSp>
            <p:nvCxnSpPr>
              <p:cNvPr id="31760" name="Rett linje 35"/>
              <p:cNvCxnSpPr>
                <a:cxnSpLocks noChangeShapeType="1"/>
              </p:cNvCxnSpPr>
              <p:nvPr/>
            </p:nvCxnSpPr>
            <p:spPr bwMode="auto">
              <a:xfrm>
                <a:off x="2417606" y="4974062"/>
                <a:ext cx="238125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1761" name="Rett linje 36"/>
              <p:cNvCxnSpPr>
                <a:cxnSpLocks noChangeShapeType="1"/>
              </p:cNvCxnSpPr>
              <p:nvPr/>
            </p:nvCxnSpPr>
            <p:spPr bwMode="auto">
              <a:xfrm>
                <a:off x="2531906" y="4164437"/>
                <a:ext cx="6096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31762" name="Ellipse 37"/>
              <p:cNvSpPr>
                <a:spLocks noChangeArrowheads="1"/>
              </p:cNvSpPr>
              <p:nvPr/>
            </p:nvSpPr>
            <p:spPr bwMode="auto">
              <a:xfrm>
                <a:off x="2510474" y="414300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endParaRPr lang="nb-NO"/>
              </a:p>
            </p:txBody>
          </p:sp>
          <p:sp>
            <p:nvSpPr>
              <p:cNvPr id="31763" name="Rektangel 38"/>
              <p:cNvSpPr>
                <a:spLocks noChangeArrowheads="1"/>
              </p:cNvSpPr>
              <p:nvPr/>
            </p:nvSpPr>
            <p:spPr bwMode="auto">
              <a:xfrm>
                <a:off x="3161764" y="3857223"/>
                <a:ext cx="830687" cy="623016"/>
              </a:xfrm>
              <a:prstGeom prst="rect">
                <a:avLst/>
              </a:prstGeom>
              <a:solidFill>
                <a:srgbClr val="00B8FF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lnSpc>
                    <a:spcPct val="81000"/>
                  </a:lnSpc>
                  <a:buClr>
                    <a:srgbClr val="000000"/>
                  </a:buClr>
                  <a:buSzPct val="100000"/>
                  <a:buFont typeface="Times" pitchFamily="-108" charset="0"/>
                  <a:buNone/>
                </a:pPr>
                <a:r>
                  <a:rPr lang="nb-NO" sz="1800"/>
                  <a:t>ADC</a:t>
                </a:r>
              </a:p>
            </p:txBody>
          </p:sp>
          <p:sp>
            <p:nvSpPr>
              <p:cNvPr id="31764" name="Frihåndsform 39"/>
              <p:cNvSpPr>
                <a:spLocks/>
              </p:cNvSpPr>
              <p:nvPr/>
            </p:nvSpPr>
            <p:spPr bwMode="auto">
              <a:xfrm>
                <a:off x="3032975" y="3496615"/>
                <a:ext cx="875763" cy="1332963"/>
              </a:xfrm>
              <a:custGeom>
                <a:avLst/>
                <a:gdLst>
                  <a:gd name="T0" fmla="*/ 850005 w 875763"/>
                  <a:gd name="T1" fmla="*/ 0 h 1545465"/>
                  <a:gd name="T2" fmla="*/ 0 w 875763"/>
                  <a:gd name="T3" fmla="*/ 0 h 1545465"/>
                  <a:gd name="T4" fmla="*/ 0 w 875763"/>
                  <a:gd name="T5" fmla="*/ 168051 h 1545465"/>
                  <a:gd name="T6" fmla="*/ 875763 w 875763"/>
                  <a:gd name="T7" fmla="*/ 168051 h 15454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5763"/>
                  <a:gd name="T13" fmla="*/ 0 h 1545465"/>
                  <a:gd name="T14" fmla="*/ 875763 w 875763"/>
                  <a:gd name="T15" fmla="*/ 1545465 h 15454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5763" h="1545465">
                    <a:moveTo>
                      <a:pt x="850005" y="0"/>
                    </a:moveTo>
                    <a:lnTo>
                      <a:pt x="0" y="0"/>
                    </a:lnTo>
                    <a:lnTo>
                      <a:pt x="0" y="1545465"/>
                    </a:lnTo>
                    <a:lnTo>
                      <a:pt x="875763" y="1545465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5" name="Gruppe 54"/>
            <p:cNvGrpSpPr>
              <a:grpSpLocks/>
            </p:cNvGrpSpPr>
            <p:nvPr/>
          </p:nvGrpSpPr>
          <p:grpSpPr bwMode="auto">
            <a:xfrm>
              <a:off x="5474701" y="2462223"/>
              <a:ext cx="841953" cy="419235"/>
              <a:chOff x="5406584" y="2898677"/>
              <a:chExt cx="841443" cy="418964"/>
            </a:xfrm>
          </p:grpSpPr>
          <p:sp>
            <p:nvSpPr>
              <p:cNvPr id="31754" name="Frihåndsform 51"/>
              <p:cNvSpPr>
                <a:spLocks/>
              </p:cNvSpPr>
              <p:nvPr/>
            </p:nvSpPr>
            <p:spPr bwMode="auto">
              <a:xfrm>
                <a:off x="5933702" y="2898677"/>
                <a:ext cx="314325" cy="409575"/>
              </a:xfrm>
              <a:custGeom>
                <a:avLst/>
                <a:gdLst>
                  <a:gd name="T0" fmla="*/ 483586 w 304800"/>
                  <a:gd name="T1" fmla="*/ 0 h 381000"/>
                  <a:gd name="T2" fmla="*/ 483586 w 304800"/>
                  <a:gd name="T3" fmla="*/ 225467 h 381000"/>
                  <a:gd name="T4" fmla="*/ 0 w 304800"/>
                  <a:gd name="T5" fmla="*/ 986412 h 381000"/>
                  <a:gd name="T6" fmla="*/ 0 w 304800"/>
                  <a:gd name="T7" fmla="*/ 1127332 h 3810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4800"/>
                  <a:gd name="T13" fmla="*/ 0 h 381000"/>
                  <a:gd name="T14" fmla="*/ 304800 w 304800"/>
                  <a:gd name="T15" fmla="*/ 381000 h 3810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4800" h="381000">
                    <a:moveTo>
                      <a:pt x="304800" y="0"/>
                    </a:moveTo>
                    <a:lnTo>
                      <a:pt x="304800" y="76200"/>
                    </a:lnTo>
                    <a:lnTo>
                      <a:pt x="0" y="333375"/>
                    </a:lnTo>
                    <a:lnTo>
                      <a:pt x="0" y="38100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55" name="TekstSylinder 53"/>
              <p:cNvSpPr txBox="1">
                <a:spLocks noChangeArrowheads="1"/>
              </p:cNvSpPr>
              <p:nvPr/>
            </p:nvSpPr>
            <p:spPr bwMode="auto">
              <a:xfrm>
                <a:off x="5406584" y="2979306"/>
                <a:ext cx="593072" cy="338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b-NO" sz="1600">
                    <a:solidFill>
                      <a:schemeClr val="tx1"/>
                    </a:solidFill>
                  </a:rPr>
                  <a:t>NTC</a:t>
                </a:r>
              </a:p>
            </p:txBody>
          </p:sp>
        </p:grpSp>
        <p:sp>
          <p:nvSpPr>
            <p:cNvPr id="31753" name="TekstSylinder 43"/>
            <p:cNvSpPr txBox="1">
              <a:spLocks noChangeArrowheads="1"/>
            </p:cNvSpPr>
            <p:nvPr/>
          </p:nvSpPr>
          <p:spPr bwMode="auto">
            <a:xfrm>
              <a:off x="5910355" y="1844995"/>
              <a:ext cx="54688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400">
                  <a:solidFill>
                    <a:schemeClr val="tx1"/>
                  </a:solidFill>
                </a:rPr>
                <a:t>+5 V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6"/>
            <a:ext cx="8229600" cy="715962"/>
          </a:xfrm>
        </p:spPr>
        <p:txBody>
          <a:bodyPr/>
          <a:lstStyle/>
          <a:p>
            <a:pPr algn="ctr"/>
            <a:r>
              <a:rPr lang="nb-NO" dirty="0" smtClean="0"/>
              <a:t>Målekjede temperatur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4822372"/>
            <a:ext cx="8229600" cy="549728"/>
          </a:xfrm>
        </p:spPr>
        <p:txBody>
          <a:bodyPr/>
          <a:lstStyle/>
          <a:p>
            <a:r>
              <a:rPr lang="nb-NO" dirty="0" smtClean="0"/>
              <a:t>Liten måleusikkerhet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858" y="1605641"/>
            <a:ext cx="8912922" cy="189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ktangel 5"/>
          <p:cNvSpPr/>
          <p:nvPr/>
        </p:nvSpPr>
        <p:spPr>
          <a:xfrm>
            <a:off x="3842657" y="1295400"/>
            <a:ext cx="4452257" cy="2280557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3864429" y="1317172"/>
            <a:ext cx="156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Arduino-kortet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86075" y="197349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4. Trykksensor</a:t>
            </a:r>
            <a:br>
              <a:rPr lang="nb-NO" dirty="0" smtClean="0"/>
            </a:br>
            <a:r>
              <a:rPr lang="nb-NO" dirty="0" smtClean="0"/>
              <a:t>SPD030G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tel 1"/>
          <p:cNvSpPr>
            <a:spLocks noGrp="1"/>
          </p:cNvSpPr>
          <p:nvPr>
            <p:ph type="title"/>
          </p:nvPr>
        </p:nvSpPr>
        <p:spPr>
          <a:xfrm>
            <a:off x="1055688" y="33867"/>
            <a:ext cx="7767637" cy="792163"/>
          </a:xfrm>
        </p:spPr>
        <p:txBody>
          <a:bodyPr>
            <a:normAutofit/>
          </a:bodyPr>
          <a:lstStyle/>
          <a:p>
            <a:r>
              <a:rPr lang="nb-NO" sz="2800" dirty="0" smtClean="0"/>
              <a:t>Trykkmåling med </a:t>
            </a:r>
            <a:r>
              <a:rPr lang="nb-NO" sz="2800" dirty="0" err="1" smtClean="0"/>
              <a:t>piezo-resistivt</a:t>
            </a:r>
            <a:r>
              <a:rPr lang="nb-NO" sz="2800" dirty="0" smtClean="0"/>
              <a:t> element</a:t>
            </a:r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522583" y="3868738"/>
            <a:ext cx="4606514" cy="2319792"/>
          </a:xfrm>
        </p:spPr>
        <p:txBody>
          <a:bodyPr/>
          <a:lstStyle/>
          <a:p>
            <a:pPr marL="0" indent="0">
              <a:lnSpc>
                <a:spcPct val="100000"/>
              </a:lnSpc>
              <a:buFont typeface="Times" pitchFamily="-108" charset="0"/>
              <a:buNone/>
            </a:pPr>
            <a:r>
              <a:rPr lang="nb-NO" sz="2000" dirty="0" smtClean="0"/>
              <a:t>Utnytter den </a:t>
            </a:r>
            <a:r>
              <a:rPr lang="nb-NO" sz="2000" dirty="0" err="1" smtClean="0"/>
              <a:t>piezo-resistive</a:t>
            </a:r>
            <a:r>
              <a:rPr lang="nb-NO" sz="2000" dirty="0" smtClean="0"/>
              <a:t> effekten.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600" dirty="0" smtClean="0"/>
              <a:t> </a:t>
            </a:r>
            <a:r>
              <a:rPr lang="nb-NO" sz="1800" dirty="0" smtClean="0"/>
              <a:t>Lord Kelvin 1856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dirty="0" smtClean="0"/>
              <a:t> C.G. Smith 1954 (Ge og Si)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dirty="0" smtClean="0"/>
              <a:t> Båndgapet endres med mekanisk stress</a:t>
            </a:r>
          </a:p>
          <a:p>
            <a:pPr marL="0" indent="0">
              <a:lnSpc>
                <a:spcPct val="100000"/>
              </a:lnSpc>
              <a:buFontTx/>
              <a:buChar char="-"/>
            </a:pPr>
            <a:r>
              <a:rPr lang="nb-NO" sz="1800" dirty="0" smtClean="0"/>
              <a:t> Elementet i skiva inngår i en </a:t>
            </a:r>
            <a:r>
              <a:rPr lang="nb-NO" sz="1800" dirty="0" err="1" smtClean="0"/>
              <a:t>målebro</a:t>
            </a:r>
            <a:endParaRPr lang="nb-NO" sz="1800" dirty="0" smtClean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/>
          <a:srcRect b="16875"/>
          <a:stretch>
            <a:fillRect/>
          </a:stretch>
        </p:blipFill>
        <p:spPr bwMode="auto">
          <a:xfrm>
            <a:off x="1098904" y="777875"/>
            <a:ext cx="661193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859" y="817563"/>
            <a:ext cx="37814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ihåndsform 9"/>
          <p:cNvSpPr>
            <a:spLocks/>
          </p:cNvSpPr>
          <p:nvPr/>
        </p:nvSpPr>
        <p:spPr bwMode="auto">
          <a:xfrm>
            <a:off x="4631031" y="4739808"/>
            <a:ext cx="1128712" cy="0"/>
          </a:xfrm>
          <a:custGeom>
            <a:avLst/>
            <a:gdLst>
              <a:gd name="T0" fmla="*/ 0 w 1128156"/>
              <a:gd name="T1" fmla="*/ 1132054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1" name="Bue 10"/>
          <p:cNvSpPr/>
          <p:nvPr/>
        </p:nvSpPr>
        <p:spPr bwMode="auto">
          <a:xfrm rot="18966808">
            <a:off x="4415131" y="4519146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12" name="Bue 11"/>
          <p:cNvSpPr/>
          <p:nvPr/>
        </p:nvSpPr>
        <p:spPr bwMode="auto">
          <a:xfrm rot="2633192" flipV="1">
            <a:off x="4400843" y="3423771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24578" name="Picture 2" descr="Köp Trycksensor"/>
          <p:cNvPicPr>
            <a:picLocks noChangeAspect="1" noChangeArrowheads="1"/>
          </p:cNvPicPr>
          <p:nvPr/>
        </p:nvPicPr>
        <p:blipFill>
          <a:blip r:embed="rId4"/>
          <a:srcRect l="25379" r="25667"/>
          <a:stretch>
            <a:fillRect/>
          </a:stretch>
        </p:blipFill>
        <p:spPr bwMode="auto">
          <a:xfrm>
            <a:off x="6382633" y="3495675"/>
            <a:ext cx="2228471" cy="25492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  <p:bldP spid="10" grpId="0" animBg="1"/>
      <p:bldP spid="1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Ulike typer trykksensorer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49186" y="4060372"/>
            <a:ext cx="5715000" cy="558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nb-NO" dirty="0" smtClean="0"/>
              <a:t>1 </a:t>
            </a:r>
            <a:r>
              <a:rPr lang="nb-NO" dirty="0" err="1" smtClean="0"/>
              <a:t>atm</a:t>
            </a:r>
            <a:r>
              <a:rPr lang="nb-NO" dirty="0" smtClean="0"/>
              <a:t> = 1 Bar = 1×10</a:t>
            </a:r>
            <a:r>
              <a:rPr lang="nb-NO" baseline="30000" dirty="0" smtClean="0"/>
              <a:t>5</a:t>
            </a:r>
            <a:r>
              <a:rPr lang="nb-NO" dirty="0" smtClean="0"/>
              <a:t> Pa = </a:t>
            </a:r>
            <a:r>
              <a:rPr lang="nb-NO" dirty="0" smtClean="0"/>
              <a:t>1×</a:t>
            </a:r>
            <a:r>
              <a:rPr lang="nb-NO" dirty="0" smtClean="0"/>
              <a:t>10</a:t>
            </a:r>
            <a:r>
              <a:rPr lang="nb-NO" baseline="30000" dirty="0" smtClean="0"/>
              <a:t>5</a:t>
            </a:r>
            <a:r>
              <a:rPr lang="nb-NO" dirty="0" smtClean="0"/>
              <a:t> N/m</a:t>
            </a:r>
            <a:r>
              <a:rPr lang="nb-NO" baseline="30000" dirty="0" smtClean="0"/>
              <a:t>2</a:t>
            </a:r>
            <a:endParaRPr lang="nb-NO" baseline="30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045" y="1747158"/>
            <a:ext cx="8421928" cy="216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228600" y="3205844"/>
            <a:ext cx="8490857" cy="3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Trykksensor – SPD030G</a:t>
            </a:r>
            <a:endParaRPr lang="nb-NO" dirty="0"/>
          </a:p>
        </p:txBody>
      </p:sp>
      <p:grpSp>
        <p:nvGrpSpPr>
          <p:cNvPr id="41" name="Gruppe 40"/>
          <p:cNvGrpSpPr/>
          <p:nvPr/>
        </p:nvGrpSpPr>
        <p:grpSpPr>
          <a:xfrm>
            <a:off x="4908889" y="1414937"/>
            <a:ext cx="3198887" cy="4320503"/>
            <a:chOff x="4653800" y="1212791"/>
            <a:chExt cx="3198887" cy="4320503"/>
          </a:xfrm>
        </p:grpSpPr>
        <p:sp>
          <p:nvSpPr>
            <p:cNvPr id="9" name="Rektangel 8"/>
            <p:cNvSpPr/>
            <p:nvPr/>
          </p:nvSpPr>
          <p:spPr>
            <a:xfrm>
              <a:off x="5760163" y="2006111"/>
              <a:ext cx="968901" cy="279770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/>
            <p:cNvSpPr/>
            <p:nvPr/>
          </p:nvSpPr>
          <p:spPr>
            <a:xfrm>
              <a:off x="5590606" y="2339171"/>
              <a:ext cx="327004" cy="7932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Rektangel 5"/>
            <p:cNvSpPr/>
            <p:nvPr/>
          </p:nvSpPr>
          <p:spPr>
            <a:xfrm>
              <a:off x="6559507" y="2339171"/>
              <a:ext cx="327004" cy="7932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ktangel 6"/>
            <p:cNvSpPr/>
            <p:nvPr/>
          </p:nvSpPr>
          <p:spPr>
            <a:xfrm>
              <a:off x="5590606" y="3713799"/>
              <a:ext cx="327004" cy="7932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Rektangel 7"/>
            <p:cNvSpPr/>
            <p:nvPr/>
          </p:nvSpPr>
          <p:spPr>
            <a:xfrm>
              <a:off x="6559507" y="3713799"/>
              <a:ext cx="327004" cy="7932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cxnSp>
          <p:nvCxnSpPr>
            <p:cNvPr id="11" name="Rett linje 10"/>
            <p:cNvCxnSpPr/>
            <p:nvPr/>
          </p:nvCxnSpPr>
          <p:spPr>
            <a:xfrm>
              <a:off x="6729064" y="3415162"/>
              <a:ext cx="802206" cy="46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/>
            <p:cNvCxnSpPr/>
            <p:nvPr/>
          </p:nvCxnSpPr>
          <p:spPr>
            <a:xfrm>
              <a:off x="4958071" y="3415162"/>
              <a:ext cx="802206" cy="467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/>
            <p:cNvCxnSpPr/>
            <p:nvPr/>
          </p:nvCxnSpPr>
          <p:spPr>
            <a:xfrm rot="16200000" flipV="1">
              <a:off x="5966948" y="1723632"/>
              <a:ext cx="562313" cy="2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/>
            <p:cNvCxnSpPr/>
            <p:nvPr/>
          </p:nvCxnSpPr>
          <p:spPr>
            <a:xfrm rot="16200000" flipV="1">
              <a:off x="5966948" y="5068411"/>
              <a:ext cx="562313" cy="26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/>
            <p:cNvSpPr/>
            <p:nvPr/>
          </p:nvSpPr>
          <p:spPr>
            <a:xfrm>
              <a:off x="6189030" y="1342733"/>
              <a:ext cx="115503" cy="1155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TekstSylinder 19"/>
            <p:cNvSpPr txBox="1"/>
            <p:nvPr/>
          </p:nvSpPr>
          <p:spPr>
            <a:xfrm>
              <a:off x="6367097" y="121279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+5 V</a:t>
              </a:r>
              <a:endParaRPr lang="nb-NO" dirty="0"/>
            </a:p>
          </p:txBody>
        </p:sp>
        <p:sp>
          <p:nvSpPr>
            <p:cNvPr id="21" name="Frihåndsform 20"/>
            <p:cNvSpPr/>
            <p:nvPr/>
          </p:nvSpPr>
          <p:spPr>
            <a:xfrm>
              <a:off x="6107215" y="5356467"/>
              <a:ext cx="279132" cy="0"/>
            </a:xfrm>
            <a:custGeom>
              <a:avLst/>
              <a:gdLst>
                <a:gd name="connsiteX0" fmla="*/ 0 w 279132"/>
                <a:gd name="connsiteY0" fmla="*/ 0 h 0"/>
                <a:gd name="connsiteX1" fmla="*/ 279132 w 27913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132">
                  <a:moveTo>
                    <a:pt x="0" y="0"/>
                  </a:moveTo>
                  <a:lnTo>
                    <a:pt x="279132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TekstSylinder 21"/>
            <p:cNvSpPr txBox="1"/>
            <p:nvPr/>
          </p:nvSpPr>
          <p:spPr>
            <a:xfrm>
              <a:off x="6395973" y="5163962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GND - 0 V</a:t>
              </a:r>
              <a:endParaRPr lang="nb-NO" dirty="0"/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7551001" y="32581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1</a:t>
              </a:r>
              <a:endParaRPr lang="nb-NO" dirty="0"/>
            </a:p>
          </p:txBody>
        </p:sp>
        <p:sp>
          <p:nvSpPr>
            <p:cNvPr id="24" name="TekstSylinder 23"/>
            <p:cNvSpPr txBox="1"/>
            <p:nvPr/>
          </p:nvSpPr>
          <p:spPr>
            <a:xfrm>
              <a:off x="4653800" y="320522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4</a:t>
              </a:r>
              <a:endParaRPr lang="nb-NO" dirty="0"/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6309345" y="159298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5</a:t>
              </a:r>
              <a:endParaRPr lang="nb-NO" dirty="0"/>
            </a:p>
          </p:txBody>
        </p:sp>
        <p:sp>
          <p:nvSpPr>
            <p:cNvPr id="26" name="TekstSylinder 25"/>
            <p:cNvSpPr txBox="1"/>
            <p:nvPr/>
          </p:nvSpPr>
          <p:spPr>
            <a:xfrm>
              <a:off x="5876208" y="48800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2</a:t>
              </a:r>
              <a:endParaRPr lang="nb-NO" dirty="0"/>
            </a:p>
          </p:txBody>
        </p:sp>
        <p:cxnSp>
          <p:nvCxnSpPr>
            <p:cNvPr id="28" name="Rett pil 27"/>
            <p:cNvCxnSpPr/>
            <p:nvPr/>
          </p:nvCxnSpPr>
          <p:spPr>
            <a:xfrm rot="5400000" flipH="1" flipV="1">
              <a:off x="5368478" y="2408732"/>
              <a:ext cx="779643" cy="6015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pil 31"/>
            <p:cNvCxnSpPr/>
            <p:nvPr/>
          </p:nvCxnSpPr>
          <p:spPr>
            <a:xfrm rot="5400000" flipH="1" flipV="1">
              <a:off x="6324588" y="2426379"/>
              <a:ext cx="779643" cy="6015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tt pil 32"/>
            <p:cNvCxnSpPr/>
            <p:nvPr/>
          </p:nvCxnSpPr>
          <p:spPr>
            <a:xfrm rot="5400000" flipH="1" flipV="1">
              <a:off x="5376500" y="3783541"/>
              <a:ext cx="779643" cy="6015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tt pil 33"/>
            <p:cNvCxnSpPr/>
            <p:nvPr/>
          </p:nvCxnSpPr>
          <p:spPr>
            <a:xfrm rot="5400000" flipH="1" flipV="1">
              <a:off x="6329402" y="3797979"/>
              <a:ext cx="779643" cy="6015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Köp Trycksensor"/>
          <p:cNvPicPr>
            <a:picLocks noChangeAspect="1" noChangeArrowheads="1"/>
          </p:cNvPicPr>
          <p:nvPr/>
        </p:nvPicPr>
        <p:blipFill>
          <a:blip r:embed="rId2"/>
          <a:srcRect l="25379" r="25667"/>
          <a:stretch>
            <a:fillRect/>
          </a:stretch>
        </p:blipFill>
        <p:spPr bwMode="auto">
          <a:xfrm>
            <a:off x="389841" y="1050823"/>
            <a:ext cx="1908518" cy="2183230"/>
          </a:xfrm>
          <a:prstGeom prst="rect">
            <a:avLst/>
          </a:prstGeom>
          <a:noFill/>
        </p:spPr>
      </p:pic>
      <p:sp>
        <p:nvSpPr>
          <p:cNvPr id="38" name="Frihåndsform 37"/>
          <p:cNvSpPr>
            <a:spLocks/>
          </p:cNvSpPr>
          <p:nvPr/>
        </p:nvSpPr>
        <p:spPr bwMode="auto">
          <a:xfrm>
            <a:off x="2975516" y="2213140"/>
            <a:ext cx="1128712" cy="0"/>
          </a:xfrm>
          <a:custGeom>
            <a:avLst/>
            <a:gdLst>
              <a:gd name="T0" fmla="*/ 0 w 1128156"/>
              <a:gd name="T1" fmla="*/ 1132054 w 1128156"/>
              <a:gd name="T2" fmla="*/ 0 60000 65536"/>
              <a:gd name="T3" fmla="*/ 0 60000 65536"/>
              <a:gd name="T4" fmla="*/ 0 w 1128156"/>
              <a:gd name="T5" fmla="*/ 1128156 w 112815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T4" t="0" r="T5" b="0"/>
            <a:pathLst>
              <a:path w="1128156">
                <a:moveTo>
                  <a:pt x="0" y="0"/>
                </a:moveTo>
                <a:lnTo>
                  <a:pt x="1128156" y="0"/>
                </a:lnTo>
              </a:path>
            </a:pathLst>
          </a:cu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39" name="Bue 38"/>
          <p:cNvSpPr/>
          <p:nvPr/>
        </p:nvSpPr>
        <p:spPr bwMode="auto">
          <a:xfrm rot="18966808">
            <a:off x="2759616" y="1992478"/>
            <a:ext cx="1566862" cy="1566862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sp>
        <p:nvSpPr>
          <p:cNvPr id="40" name="Bue 39"/>
          <p:cNvSpPr/>
          <p:nvPr/>
        </p:nvSpPr>
        <p:spPr bwMode="auto">
          <a:xfrm rot="2633192" flipV="1">
            <a:off x="2750141" y="897103"/>
            <a:ext cx="1566863" cy="156845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lnSpc>
                <a:spcPct val="81000"/>
              </a:lnSpc>
              <a:buClr>
                <a:srgbClr val="000000"/>
              </a:buClr>
              <a:buSzPct val="100000"/>
              <a:buFont typeface="Times" pitchFamily="16" charset="0"/>
              <a:buNone/>
              <a:defRPr/>
            </a:pPr>
            <a:endParaRPr lang="nb-NO">
              <a:latin typeface="Times" pitchFamily="16" charset="0"/>
            </a:endParaRPr>
          </a:p>
        </p:txBody>
      </p:sp>
      <p:pic>
        <p:nvPicPr>
          <p:cNvPr id="65540" name="Picture 4" descr="D:\Backup PC233 05.08.06\PC233\Artikler Hefter-bøker m.m\ROV\Figurer\CIMG7797.JPG"/>
          <p:cNvPicPr>
            <a:picLocks noChangeAspect="1" noChangeArrowheads="1"/>
          </p:cNvPicPr>
          <p:nvPr/>
        </p:nvPicPr>
        <p:blipFill>
          <a:blip r:embed="rId3"/>
          <a:srcRect l="30090" t="23898" r="22245" b="1793"/>
          <a:stretch>
            <a:fillRect/>
          </a:stretch>
        </p:blipFill>
        <p:spPr bwMode="auto">
          <a:xfrm rot="5400000" flipH="1" flipV="1">
            <a:off x="821557" y="2763436"/>
            <a:ext cx="3281579" cy="3837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Universal </a:t>
            </a:r>
            <a:r>
              <a:rPr lang="nb-NO" dirty="0" err="1" smtClean="0"/>
              <a:t>Tranduser</a:t>
            </a:r>
            <a:r>
              <a:rPr lang="nb-NO" dirty="0" smtClean="0"/>
              <a:t> </a:t>
            </a:r>
            <a:r>
              <a:rPr lang="nb-NO" dirty="0" err="1" smtClean="0"/>
              <a:t>Interface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UTI</a:t>
            </a:r>
            <a:endParaRPr lang="nb-NO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r="36603"/>
          <a:stretch>
            <a:fillRect/>
          </a:stretch>
        </p:blipFill>
        <p:spPr bwMode="auto">
          <a:xfrm>
            <a:off x="5210057" y="1539994"/>
            <a:ext cx="2134029" cy="207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 descr="D:\Backup PC233 05.08.06\PC233\Artikler Hefter-bøker m.m\ROV\Figurer\Tidssykl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03" y="1728476"/>
            <a:ext cx="4766295" cy="1996691"/>
          </a:xfrm>
          <a:prstGeom prst="rect">
            <a:avLst/>
          </a:prstGeom>
          <a:noFill/>
        </p:spPr>
      </p:pic>
      <p:pic>
        <p:nvPicPr>
          <p:cNvPr id="6" name="Picture 17" descr="http://arduino.cc/en/uploads/Main/ArduinoUno_R3_Front_450px.jpg"/>
          <p:cNvPicPr>
            <a:picLocks noChangeAspect="1" noChangeArrowheads="1"/>
          </p:cNvPicPr>
          <p:nvPr/>
        </p:nvPicPr>
        <p:blipFill>
          <a:blip r:embed="rId4"/>
          <a:srcRect l="26749" t="-1970" r="-1834" b="76384"/>
          <a:stretch>
            <a:fillRect/>
          </a:stretch>
        </p:blipFill>
        <p:spPr bwMode="auto">
          <a:xfrm>
            <a:off x="636039" y="4253598"/>
            <a:ext cx="8507961" cy="20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Rett linje 7"/>
          <p:cNvCxnSpPr/>
          <p:nvPr/>
        </p:nvCxnSpPr>
        <p:spPr>
          <a:xfrm rot="16200000" flipV="1">
            <a:off x="5859380" y="4025766"/>
            <a:ext cx="794083" cy="9626"/>
          </a:xfrm>
          <a:prstGeom prst="line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Köp Trycksensor"/>
          <p:cNvPicPr>
            <a:picLocks noChangeAspect="1" noChangeArrowheads="1"/>
          </p:cNvPicPr>
          <p:nvPr/>
        </p:nvPicPr>
        <p:blipFill>
          <a:blip r:embed="rId5"/>
          <a:srcRect l="25379" r="25667"/>
          <a:stretch>
            <a:fillRect/>
          </a:stretch>
        </p:blipFill>
        <p:spPr bwMode="auto">
          <a:xfrm>
            <a:off x="7486630" y="1698859"/>
            <a:ext cx="1527165" cy="1746985"/>
          </a:xfrm>
          <a:prstGeom prst="rect">
            <a:avLst/>
          </a:prstGeom>
          <a:noFill/>
        </p:spPr>
      </p:pic>
      <p:cxnSp>
        <p:nvCxnSpPr>
          <p:cNvPr id="12" name="Rett linje 11"/>
          <p:cNvCxnSpPr/>
          <p:nvPr/>
        </p:nvCxnSpPr>
        <p:spPr>
          <a:xfrm flipV="1">
            <a:off x="7257450" y="2615738"/>
            <a:ext cx="384717" cy="2337"/>
          </a:xfrm>
          <a:prstGeom prst="line">
            <a:avLst/>
          </a:prstGeom>
          <a:ln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>
            <a:off x="3014804" y="3594226"/>
            <a:ext cx="3168713" cy="479833"/>
          </a:xfrm>
          <a:prstGeom prst="line">
            <a:avLst/>
          </a:prstGeom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Sylinder 23"/>
          <p:cNvSpPr txBox="1"/>
          <p:nvPr/>
        </p:nvSpPr>
        <p:spPr>
          <a:xfrm>
            <a:off x="7079810" y="1783533"/>
            <a:ext cx="67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i="1" dirty="0" smtClean="0"/>
              <a:t>Δ</a:t>
            </a:r>
            <a:r>
              <a:rPr lang="nb-NO" sz="3200" i="1" dirty="0" smtClean="0"/>
              <a:t>U</a:t>
            </a:r>
            <a:endParaRPr lang="nb-NO" sz="3200" i="1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275611" y="4098477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D5</a:t>
            </a:r>
            <a:endParaRPr lang="nb-N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1. Sensorer satt i system</a:t>
            </a:r>
          </a:p>
        </p:txBody>
      </p:sp>
      <p:sp>
        <p:nvSpPr>
          <p:cNvPr id="6" name="Rektangel 5"/>
          <p:cNvSpPr>
            <a:spLocks noChangeArrowheads="1"/>
          </p:cNvSpPr>
          <p:nvPr/>
        </p:nvSpPr>
        <p:spPr bwMode="auto">
          <a:xfrm>
            <a:off x="3313113" y="2487613"/>
            <a:ext cx="3105150" cy="1720850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nb-NO" sz="1800"/>
              <a:t>Behandling av informasjon</a:t>
            </a:r>
          </a:p>
        </p:txBody>
      </p:sp>
      <p:sp>
        <p:nvSpPr>
          <p:cNvPr id="7" name="Pil høyre 6"/>
          <p:cNvSpPr>
            <a:spLocks noChangeArrowheads="1"/>
          </p:cNvSpPr>
          <p:nvPr/>
        </p:nvSpPr>
        <p:spPr bwMode="auto">
          <a:xfrm>
            <a:off x="2671763" y="3116263"/>
            <a:ext cx="631825" cy="469900"/>
          </a:xfrm>
          <a:prstGeom prst="rightArrow">
            <a:avLst>
              <a:gd name="adj1" fmla="val 50000"/>
              <a:gd name="adj2" fmla="val 50067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8" name="Pil høyre 7"/>
          <p:cNvSpPr>
            <a:spLocks noChangeArrowheads="1"/>
          </p:cNvSpPr>
          <p:nvPr/>
        </p:nvSpPr>
        <p:spPr bwMode="auto">
          <a:xfrm>
            <a:off x="6418263" y="3113088"/>
            <a:ext cx="631825" cy="471487"/>
          </a:xfrm>
          <a:prstGeom prst="rightArrow">
            <a:avLst>
              <a:gd name="adj1" fmla="val 50000"/>
              <a:gd name="adj2" fmla="val 4989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9" name="TekstSylinder 8"/>
          <p:cNvSpPr txBox="1">
            <a:spLocks noChangeArrowheads="1"/>
          </p:cNvSpPr>
          <p:nvPr/>
        </p:nvSpPr>
        <p:spPr bwMode="auto">
          <a:xfrm>
            <a:off x="1439863" y="3151188"/>
            <a:ext cx="1122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>
                <a:solidFill>
                  <a:schemeClr val="tx1"/>
                </a:solidFill>
              </a:rPr>
              <a:t>Sensorer</a:t>
            </a:r>
          </a:p>
        </p:txBody>
      </p:sp>
      <p:sp>
        <p:nvSpPr>
          <p:cNvPr id="10" name="TekstSylinder 9"/>
          <p:cNvSpPr txBox="1">
            <a:spLocks noChangeArrowheads="1"/>
          </p:cNvSpPr>
          <p:nvPr/>
        </p:nvSpPr>
        <p:spPr bwMode="auto">
          <a:xfrm>
            <a:off x="7110413" y="3141663"/>
            <a:ext cx="1395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noProof="1">
                <a:solidFill>
                  <a:schemeClr val="tx1"/>
                </a:solidFill>
              </a:rPr>
              <a:t>Aktuatorer</a:t>
            </a:r>
          </a:p>
        </p:txBody>
      </p:sp>
      <p:sp>
        <p:nvSpPr>
          <p:cNvPr id="11" name="Rektangel 10"/>
          <p:cNvSpPr>
            <a:spLocks noChangeArrowheads="1"/>
          </p:cNvSpPr>
          <p:nvPr/>
        </p:nvSpPr>
        <p:spPr bwMode="auto">
          <a:xfrm>
            <a:off x="5268913" y="3681413"/>
            <a:ext cx="1150937" cy="530225"/>
          </a:xfrm>
          <a:prstGeom prst="rect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nb-NO" sz="1800"/>
              <a:t>Timer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4006"/>
            <a:ext cx="8229600" cy="715962"/>
          </a:xfrm>
        </p:spPr>
        <p:txBody>
          <a:bodyPr/>
          <a:lstStyle/>
          <a:p>
            <a:pPr algn="ctr"/>
            <a:r>
              <a:rPr lang="nb-NO" dirty="0" smtClean="0"/>
              <a:t>Målekjede trykk og dybde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4822372"/>
            <a:ext cx="8229600" cy="1303792"/>
          </a:xfrm>
        </p:spPr>
        <p:txBody>
          <a:bodyPr/>
          <a:lstStyle/>
          <a:p>
            <a:r>
              <a:rPr lang="nb-NO" dirty="0" smtClean="0"/>
              <a:t>Måleusikkerhet</a:t>
            </a:r>
          </a:p>
          <a:p>
            <a:r>
              <a:rPr lang="nb-NO" dirty="0" smtClean="0"/>
              <a:t>Sprang i målingene</a:t>
            </a:r>
            <a:endParaRPr lang="nb-NO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700" y="1055914"/>
            <a:ext cx="7994751" cy="346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3227614" y="2808514"/>
            <a:ext cx="4452257" cy="2051957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6025243" y="4474028"/>
            <a:ext cx="156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Arduino-kortet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5. Montering av temperatursensor</a:t>
            </a:r>
            <a:br>
              <a:rPr lang="nb-NO" dirty="0" smtClean="0"/>
            </a:br>
            <a:r>
              <a:rPr lang="nb-NO" dirty="0" smtClean="0"/>
              <a:t>side 18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342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5. Montering av temperatursensor</a:t>
            </a:r>
            <a:br>
              <a:rPr lang="nb-NO" dirty="0" smtClean="0"/>
            </a:br>
            <a:r>
              <a:rPr lang="nb-NO" dirty="0" smtClean="0"/>
              <a:t>side 18</a:t>
            </a:r>
            <a:endParaRPr lang="nb-NO" dirty="0"/>
          </a:p>
        </p:txBody>
      </p:sp>
      <p:pic>
        <p:nvPicPr>
          <p:cNvPr id="5122" name="Picture 2" descr="D:\Backup PC233 05.08.06\PC233\Artikler Hefter-bøker m.m\ROV\Figurer\CIMG7926.JPG"/>
          <p:cNvPicPr>
            <a:picLocks noChangeAspect="1" noChangeArrowheads="1"/>
          </p:cNvPicPr>
          <p:nvPr/>
        </p:nvPicPr>
        <p:blipFill>
          <a:blip r:embed="rId2"/>
          <a:srcRect t="31964" b="29543"/>
          <a:stretch>
            <a:fillRect/>
          </a:stretch>
        </p:blipFill>
        <p:spPr bwMode="auto">
          <a:xfrm>
            <a:off x="457200" y="1211118"/>
            <a:ext cx="8411168" cy="2428307"/>
          </a:xfrm>
          <a:prstGeom prst="rect">
            <a:avLst/>
          </a:prstGeom>
          <a:noFill/>
        </p:spPr>
      </p:pic>
      <p:pic>
        <p:nvPicPr>
          <p:cNvPr id="5123" name="Picture 3" descr="D:\Backup PC233 05.08.06\PC233\Artikler Hefter-bøker m.m\ROV\Figurer\CIMG7916.JPG"/>
          <p:cNvPicPr>
            <a:picLocks noChangeAspect="1" noChangeArrowheads="1"/>
          </p:cNvPicPr>
          <p:nvPr/>
        </p:nvPicPr>
        <p:blipFill>
          <a:blip r:embed="rId3"/>
          <a:srcRect r="7031" b="50864"/>
          <a:stretch>
            <a:fillRect/>
          </a:stretch>
        </p:blipFill>
        <p:spPr bwMode="auto">
          <a:xfrm>
            <a:off x="1640184" y="3853146"/>
            <a:ext cx="6045200" cy="2396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 smtClean="0"/>
              <a:t>Monering</a:t>
            </a:r>
            <a:r>
              <a:rPr lang="nb-NO" dirty="0" smtClean="0"/>
              <a:t> av temperatursensor</a:t>
            </a:r>
            <a:endParaRPr lang="nb-N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46" y="1859654"/>
            <a:ext cx="8419301" cy="36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Montering av temperatursensor</a:t>
            </a:r>
            <a:endParaRPr lang="nb-N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875" y="2093912"/>
            <a:ext cx="8190563" cy="36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7513" y="4472944"/>
            <a:ext cx="1611341" cy="118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6. Bygging av ekstern trykksensor</a:t>
            </a:r>
            <a:br>
              <a:rPr lang="nb-NO" dirty="0" smtClean="0"/>
            </a:br>
            <a:r>
              <a:rPr lang="nb-NO" dirty="0" smtClean="0"/>
              <a:t>side 21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6. Bygging av ekstern trykksensor</a:t>
            </a:r>
            <a:br>
              <a:rPr lang="nb-NO" dirty="0" smtClean="0"/>
            </a:br>
            <a:r>
              <a:rPr lang="nb-NO" sz="2400" dirty="0" smtClean="0"/>
              <a:t>side 20</a:t>
            </a:r>
            <a:endParaRPr lang="nb-NO" dirty="0"/>
          </a:p>
        </p:txBody>
      </p:sp>
      <p:pic>
        <p:nvPicPr>
          <p:cNvPr id="6147" name="Picture 3" descr="D:\Backup PC233 05.08.06\PC233\Artikler Hefter-bøker m.m\ROV\Figurer\CIMG79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9968" y="1417638"/>
            <a:ext cx="6502400" cy="4876800"/>
          </a:xfrm>
          <a:prstGeom prst="rect">
            <a:avLst/>
          </a:prstGeom>
          <a:noFill/>
        </p:spPr>
      </p:pic>
      <p:pic>
        <p:nvPicPr>
          <p:cNvPr id="6148" name="Picture 4" descr="D:\Backup PC233 05.08.06\PC233\Artikler Hefter-bøker m.m\ROV\Figurer\CIMG79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9968" y="1417638"/>
            <a:ext cx="6502400" cy="4876800"/>
          </a:xfrm>
          <a:prstGeom prst="rect">
            <a:avLst/>
          </a:prstGeom>
          <a:noFill/>
        </p:spPr>
      </p:pic>
      <p:pic>
        <p:nvPicPr>
          <p:cNvPr id="6150" name="Picture 6" descr="D:\Backup PC233 05.08.06\PC233\Artikler Hefter-bøker m.m\ROV\Figurer\CIMG77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9968" y="1417638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Skjær forenden av en 50 ml sprøyte</a:t>
            </a:r>
            <a:endParaRPr lang="nb-NO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116" y="1937657"/>
            <a:ext cx="8608028" cy="29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Rett pil 5"/>
          <p:cNvCxnSpPr/>
          <p:nvPr/>
        </p:nvCxnSpPr>
        <p:spPr>
          <a:xfrm rot="5400000" flipH="1" flipV="1">
            <a:off x="5796642" y="2509159"/>
            <a:ext cx="615045" cy="440871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4920344" y="234587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1,5 – 2,0 cm</a:t>
            </a:r>
            <a:endParaRPr lang="nb-N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Legg ballonggummi over enden</a:t>
            </a:r>
            <a:endParaRPr lang="nb-N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683" y="2259013"/>
            <a:ext cx="8407249" cy="290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63019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Spenn fast med to strips</a:t>
            </a:r>
            <a:br>
              <a:rPr lang="nb-NO" dirty="0" smtClean="0"/>
            </a:br>
            <a:r>
              <a:rPr lang="nb-NO" sz="2000" dirty="0" smtClean="0"/>
              <a:t>Pass på at ballonggummien blir pass stram</a:t>
            </a:r>
            <a:br>
              <a:rPr lang="nb-NO" sz="2000" dirty="0" smtClean="0"/>
            </a:br>
            <a:r>
              <a:rPr lang="nb-NO" sz="2000" dirty="0" smtClean="0"/>
              <a:t>unngå bretter i </a:t>
            </a:r>
            <a:r>
              <a:rPr lang="nb-NO" sz="2000" dirty="0" err="1" smtClean="0"/>
              <a:t>ballonggumien</a:t>
            </a:r>
            <a:endParaRPr lang="nb-NO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188" y="2215244"/>
            <a:ext cx="8134201" cy="349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1. Systemoversikt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686236"/>
            <a:ext cx="8229600" cy="439927"/>
          </a:xfrm>
        </p:spPr>
        <p:txBody>
          <a:bodyPr>
            <a:normAutofit lnSpcReduction="10000"/>
          </a:bodyPr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62" y="1964871"/>
            <a:ext cx="890681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Sjekk for lekkasje</a:t>
            </a:r>
            <a:endParaRPr lang="nb-NO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867" y="1823356"/>
            <a:ext cx="8558740" cy="2988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7. Innlasting av kalibreringsprogram</a:t>
            </a:r>
            <a:br>
              <a:rPr lang="nb-NO" dirty="0" smtClean="0"/>
            </a:br>
            <a:r>
              <a:rPr lang="nb-NO" dirty="0" smtClean="0"/>
              <a:t>side 33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7. Innlasting av kalibreringsprogram</a:t>
            </a:r>
            <a:br>
              <a:rPr lang="nb-NO" dirty="0" smtClean="0"/>
            </a:br>
            <a:r>
              <a:rPr lang="nb-NO" sz="2400" dirty="0" smtClean="0"/>
              <a:t>side 31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5637791"/>
            <a:ext cx="8229600" cy="488372"/>
          </a:xfrm>
        </p:spPr>
        <p:txBody>
          <a:bodyPr/>
          <a:lstStyle/>
          <a:p>
            <a:r>
              <a:rPr lang="nb-NO" dirty="0" smtClean="0"/>
              <a:t>Fjern jumpere</a:t>
            </a:r>
            <a:endParaRPr lang="nb-NO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1531938"/>
            <a:ext cx="71501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7. Innlasting av kalibreringsprogram</a:t>
            </a:r>
            <a:br>
              <a:rPr lang="nb-NO" dirty="0" smtClean="0"/>
            </a:br>
            <a:r>
              <a:rPr lang="nb-NO" sz="2400" dirty="0" smtClean="0"/>
              <a:t>side 31  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707" y="1496005"/>
            <a:ext cx="8162891" cy="432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7. Innlasting av kalibreringsprogram</a:t>
            </a:r>
            <a:br>
              <a:rPr lang="nb-NO" dirty="0" smtClean="0"/>
            </a:br>
            <a:r>
              <a:rPr lang="nb-NO" sz="2400" dirty="0" smtClean="0"/>
              <a:t>side 31 </a:t>
            </a:r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79" y="1605363"/>
            <a:ext cx="8700041" cy="399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7. Innlasting av kalibreringsprogram</a:t>
            </a:r>
            <a:br>
              <a:rPr lang="nb-NO" dirty="0" smtClean="0"/>
            </a:br>
            <a:r>
              <a:rPr lang="nb-NO" sz="2400" dirty="0" smtClean="0"/>
              <a:t>side 31 </a:t>
            </a:r>
            <a:endParaRPr lang="nb-NO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501" y="1762189"/>
            <a:ext cx="8902498" cy="227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286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7. Hva gjør programmet?</a:t>
            </a:r>
            <a:endParaRPr lang="nb-NO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413" y="1046172"/>
            <a:ext cx="5425844" cy="539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8. Testing av temperatur- og trykksensor</a:t>
            </a:r>
            <a:br>
              <a:rPr lang="nb-NO" dirty="0" smtClean="0"/>
            </a:br>
            <a:r>
              <a:rPr lang="nb-NO" dirty="0" smtClean="0"/>
              <a:t>side 33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193" y="1490306"/>
            <a:ext cx="6339013" cy="426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8. Testing av trykk og temperatur</a:t>
            </a:r>
            <a:br>
              <a:rPr lang="nb-NO" dirty="0" smtClean="0"/>
            </a:br>
            <a:r>
              <a:rPr lang="nb-NO" sz="2400" dirty="0" smtClean="0"/>
              <a:t>side 31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8. Kalibrering av temperatursensor</a:t>
            </a:r>
            <a:br>
              <a:rPr lang="nb-NO" dirty="0" smtClean="0"/>
            </a:br>
            <a:r>
              <a:rPr lang="nb-NO" dirty="0" smtClean="0"/>
              <a:t>side 42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89854"/>
            <a:ext cx="8229600" cy="77906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1. Datainnsamlingskortet (</a:t>
            </a:r>
            <a:r>
              <a:rPr lang="nb-NO" dirty="0" err="1" smtClean="0"/>
              <a:t>shield-kort</a:t>
            </a:r>
            <a:r>
              <a:rPr lang="nb-NO" dirty="0" smtClean="0"/>
              <a:t>)</a:t>
            </a:r>
            <a:br>
              <a:rPr lang="nb-NO" dirty="0" smtClean="0"/>
            </a:br>
            <a:r>
              <a:rPr lang="nb-NO" sz="2200" dirty="0" smtClean="0"/>
              <a:t>side 13</a:t>
            </a:r>
            <a:endParaRPr lang="nb-NO" dirty="0"/>
          </a:p>
        </p:txBody>
      </p:sp>
      <p:pic>
        <p:nvPicPr>
          <p:cNvPr id="2051" name="Picture 3" descr="D:\Backup PC233 05.08.06\PC233\Artikler Hefter-bøker m.m\ROV\Figurer\CIMG79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533" y="1053686"/>
            <a:ext cx="7034622" cy="5275966"/>
          </a:xfrm>
          <a:prstGeom prst="rect">
            <a:avLst/>
          </a:prstGeom>
          <a:noFill/>
        </p:spPr>
      </p:pic>
      <p:pic>
        <p:nvPicPr>
          <p:cNvPr id="2052" name="Picture 4" descr="D:\Backup PC233 05.08.06\PC233\Artikler Hefter-bøker m.m\ROV\Figurer\CIMG79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533" y="1064284"/>
            <a:ext cx="7020491" cy="5265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9. Kalibrering av temperatur</a:t>
            </a:r>
            <a:br>
              <a:rPr lang="nb-NO" dirty="0" smtClean="0"/>
            </a:br>
            <a:r>
              <a:rPr lang="nb-NO" sz="2400" dirty="0" smtClean="0"/>
              <a:t>side 41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1"/>
            <a:ext cx="3273068" cy="35289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2000" b="1" dirty="0" smtClean="0"/>
              <a:t>Ved lav temperatur:</a:t>
            </a:r>
          </a:p>
          <a:p>
            <a:r>
              <a:rPr lang="nb-NO" sz="2000" dirty="0" smtClean="0"/>
              <a:t>Les av ”Digital temp.” verdi (</a:t>
            </a:r>
            <a:r>
              <a:rPr lang="nb-NO" sz="2000" i="1" dirty="0" smtClean="0"/>
              <a:t>U</a:t>
            </a:r>
            <a:r>
              <a:rPr lang="nb-NO" sz="2000" i="1" baseline="-25000" dirty="0" smtClean="0"/>
              <a:t>L</a:t>
            </a:r>
            <a:r>
              <a:rPr lang="nb-NO" sz="2000" dirty="0" smtClean="0"/>
              <a:t>)</a:t>
            </a:r>
          </a:p>
          <a:p>
            <a:r>
              <a:rPr lang="nb-NO" sz="2000" dirty="0" smtClean="0"/>
              <a:t>Les av virkelig temp. på  termometeret (</a:t>
            </a:r>
            <a:r>
              <a:rPr lang="nb-NO" sz="2000" i="1" dirty="0" err="1" smtClean="0"/>
              <a:t>t</a:t>
            </a:r>
            <a:r>
              <a:rPr lang="nb-NO" sz="2000" i="1" baseline="-25000" dirty="0" err="1" smtClean="0"/>
              <a:t>L</a:t>
            </a:r>
            <a:r>
              <a:rPr lang="nb-NO" sz="2000" dirty="0" smtClean="0"/>
              <a:t>)</a:t>
            </a:r>
          </a:p>
          <a:p>
            <a:pPr>
              <a:buNone/>
            </a:pPr>
            <a:r>
              <a:rPr lang="nb-NO" sz="2000" b="1" dirty="0" smtClean="0"/>
              <a:t>Ved høy temperatur:</a:t>
            </a:r>
          </a:p>
          <a:p>
            <a:r>
              <a:rPr lang="nb-NO" sz="2000" dirty="0" smtClean="0"/>
              <a:t>Les av ”Digital temp.” verdi (</a:t>
            </a:r>
            <a:r>
              <a:rPr lang="nb-NO" sz="2000" i="1" dirty="0" smtClean="0"/>
              <a:t>U</a:t>
            </a:r>
            <a:r>
              <a:rPr lang="nb-NO" sz="2000" i="1" baseline="-25000" dirty="0" smtClean="0"/>
              <a:t>H</a:t>
            </a:r>
            <a:r>
              <a:rPr lang="nb-NO" sz="2000" dirty="0" smtClean="0"/>
              <a:t>)</a:t>
            </a:r>
          </a:p>
          <a:p>
            <a:r>
              <a:rPr lang="nb-NO" sz="2000" dirty="0" smtClean="0"/>
              <a:t>Les av virkelig temp. på  termometeret (</a:t>
            </a:r>
            <a:r>
              <a:rPr lang="nb-NO" sz="2000" i="1" dirty="0" err="1" smtClean="0"/>
              <a:t>t</a:t>
            </a:r>
            <a:r>
              <a:rPr lang="nb-NO" sz="2000" i="1" baseline="-25000" dirty="0" err="1" smtClean="0"/>
              <a:t>H</a:t>
            </a:r>
            <a:r>
              <a:rPr lang="nb-NO" sz="2000" dirty="0" smtClean="0"/>
              <a:t>)</a:t>
            </a:r>
          </a:p>
          <a:p>
            <a:endParaRPr lang="nb-NO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8270" y="1612312"/>
            <a:ext cx="4884590" cy="328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5250232" y="2507032"/>
            <a:ext cx="363337" cy="23989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5613569" y="2001416"/>
            <a:ext cx="190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Digital temperatur</a:t>
            </a:r>
            <a:endParaRPr lang="nb-NO" dirty="0"/>
          </a:p>
        </p:txBody>
      </p:sp>
      <p:sp>
        <p:nvSpPr>
          <p:cNvPr id="7" name="Frihåndsform 6"/>
          <p:cNvSpPr/>
          <p:nvPr/>
        </p:nvSpPr>
        <p:spPr>
          <a:xfrm>
            <a:off x="5431899" y="2216360"/>
            <a:ext cx="236170" cy="236170"/>
          </a:xfrm>
          <a:custGeom>
            <a:avLst/>
            <a:gdLst>
              <a:gd name="connsiteX0" fmla="*/ 0 w 236170"/>
              <a:gd name="connsiteY0" fmla="*/ 236170 h 236170"/>
              <a:gd name="connsiteX1" fmla="*/ 236170 w 236170"/>
              <a:gd name="connsiteY1" fmla="*/ 0 h 2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6170" h="236170">
                <a:moveTo>
                  <a:pt x="0" y="236170"/>
                </a:moveTo>
                <a:lnTo>
                  <a:pt x="23617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9. Kalibrering av temperatur</a:t>
            </a:r>
            <a:br>
              <a:rPr lang="nb-NO" dirty="0" smtClean="0"/>
            </a:br>
            <a:r>
              <a:rPr lang="nb-NO" sz="2400" dirty="0" smtClean="0"/>
              <a:t>side 40 – 42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55171" y="1355273"/>
            <a:ext cx="8229600" cy="597992"/>
          </a:xfrm>
        </p:spPr>
        <p:txBody>
          <a:bodyPr/>
          <a:lstStyle/>
          <a:p>
            <a:r>
              <a:rPr lang="nb-NO" dirty="0" smtClean="0"/>
              <a:t>Skriv verdiene inn i programfila</a:t>
            </a:r>
            <a:endParaRPr lang="nb-NO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892"/>
          <a:stretch>
            <a:fillRect/>
          </a:stretch>
        </p:blipFill>
        <p:spPr bwMode="auto">
          <a:xfrm>
            <a:off x="239486" y="1908172"/>
            <a:ext cx="8692154" cy="124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t="1791"/>
          <a:stretch>
            <a:fillRect/>
          </a:stretch>
        </p:blipFill>
        <p:spPr bwMode="auto">
          <a:xfrm>
            <a:off x="1750105" y="3194957"/>
            <a:ext cx="5192206" cy="288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10. Testing og skriving til SD-kort</a:t>
            </a:r>
            <a:br>
              <a:rPr lang="nb-NO" dirty="0" smtClean="0"/>
            </a:br>
            <a:r>
              <a:rPr lang="nb-NO" dirty="0" smtClean="0"/>
              <a:t>side 32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3250" y="1353821"/>
            <a:ext cx="6738257" cy="452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86902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1. Blokkdiagram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2895600" y="4550230"/>
            <a:ext cx="4180113" cy="1453242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10. Testing av skriving av SD-kort</a:t>
            </a:r>
            <a:br>
              <a:rPr lang="nb-NO" dirty="0" smtClean="0"/>
            </a:br>
            <a:r>
              <a:rPr lang="nb-NO" sz="2400" dirty="0" smtClean="0"/>
              <a:t>side 31 – 32 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4054244" cy="4525963"/>
          </a:xfrm>
        </p:spPr>
        <p:txBody>
          <a:bodyPr/>
          <a:lstStyle/>
          <a:p>
            <a:r>
              <a:rPr lang="nb-NO" dirty="0" smtClean="0"/>
              <a:t>Sett inn SD-kortet</a:t>
            </a:r>
          </a:p>
          <a:p>
            <a:r>
              <a:rPr lang="nb-NO" dirty="0" smtClean="0"/>
              <a:t>Sett inn jumper</a:t>
            </a:r>
          </a:p>
          <a:p>
            <a:r>
              <a:rPr lang="nb-NO" dirty="0" smtClean="0"/>
              <a:t>Start datainnsamlingen</a:t>
            </a:r>
          </a:p>
          <a:p>
            <a:r>
              <a:rPr lang="nb-NO" dirty="0" smtClean="0"/>
              <a:t>La det gå en stund</a:t>
            </a:r>
          </a:p>
          <a:p>
            <a:r>
              <a:rPr lang="nb-NO" dirty="0" smtClean="0"/>
              <a:t>Slå av enheten</a:t>
            </a:r>
          </a:p>
          <a:p>
            <a:r>
              <a:rPr lang="nb-NO" dirty="0" smtClean="0"/>
              <a:t>Ta ut SD-kortet</a:t>
            </a:r>
          </a:p>
          <a:p>
            <a:r>
              <a:rPr lang="nb-NO" dirty="0" smtClean="0"/>
              <a:t>Sett det inn i adapteren</a:t>
            </a:r>
          </a:p>
          <a:p>
            <a:r>
              <a:rPr lang="nb-NO" dirty="0" smtClean="0"/>
              <a:t>Sett adapteren inn i SD-kortleseren på </a:t>
            </a:r>
            <a:r>
              <a:rPr lang="nb-NO" dirty="0" err="1" smtClean="0"/>
              <a:t>PC’en</a:t>
            </a:r>
            <a:endParaRPr lang="nb-NO" dirty="0" smtClean="0"/>
          </a:p>
          <a:p>
            <a:r>
              <a:rPr lang="nb-NO" dirty="0" smtClean="0"/>
              <a:t>Åpne fila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5177563" y="5490738"/>
            <a:ext cx="2763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Sett inn jumper</a:t>
            </a:r>
            <a:endParaRPr lang="nb-NO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749" y="1707686"/>
            <a:ext cx="4296377" cy="366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11. Montering av testjigg</a:t>
            </a:r>
            <a:br>
              <a:rPr lang="nb-NO" dirty="0" smtClean="0"/>
            </a:br>
            <a:r>
              <a:rPr lang="nb-NO" dirty="0" smtClean="0"/>
              <a:t>side 22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6873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11. Monter testjigg</a:t>
            </a:r>
            <a:br>
              <a:rPr lang="nb-NO" dirty="0" smtClean="0"/>
            </a:br>
            <a:r>
              <a:rPr lang="nb-NO" sz="2400" dirty="0" smtClean="0"/>
              <a:t>side </a:t>
            </a:r>
            <a:r>
              <a:rPr lang="nb-NO" sz="2400" dirty="0" smtClean="0"/>
              <a:t>23 </a:t>
            </a:r>
            <a:r>
              <a:rPr lang="nb-NO" sz="2400" dirty="0" smtClean="0"/>
              <a:t>- </a:t>
            </a:r>
            <a:endParaRPr lang="nb-NO" dirty="0"/>
          </a:p>
        </p:txBody>
      </p:sp>
      <p:pic>
        <p:nvPicPr>
          <p:cNvPr id="15363" name="Picture 3" descr="D:\Backup PC233 05.08.06\PC233\Artikler Hefter-bøker m.m\ROV\Figurer\CIMG78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1244937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Lag pakninger av mosegummi</a:t>
            </a:r>
            <a:endParaRPr lang="nb-NO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182" y="1923371"/>
            <a:ext cx="8508599" cy="330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Skru fast gjengstengene</a:t>
            </a:r>
            <a:br>
              <a:rPr lang="nb-NO" dirty="0" smtClean="0"/>
            </a:br>
            <a:r>
              <a:rPr lang="nb-NO" dirty="0" smtClean="0"/>
              <a:t>3 stk.</a:t>
            </a:r>
            <a:endParaRPr lang="nb-NO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284" y="1600200"/>
            <a:ext cx="805343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Legg inn pakningen</a:t>
            </a:r>
            <a:endParaRPr lang="nb-NO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85" y="1905906"/>
            <a:ext cx="8470756" cy="370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1287" y="1252010"/>
            <a:ext cx="4457351" cy="431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457200" y="86902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1. </a:t>
            </a:r>
            <a:r>
              <a:rPr lang="nb-NO" dirty="0" err="1" smtClean="0"/>
              <a:t>Arduinokortet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Moter kabelforskruing med </a:t>
            </a:r>
            <a:r>
              <a:rPr lang="nb-NO" dirty="0" err="1" smtClean="0"/>
              <a:t>USB-kabel</a:t>
            </a:r>
            <a:endParaRPr lang="nb-NO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758" y="1830613"/>
            <a:ext cx="8225800" cy="37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Skru tetningsmutter hardt til på våt side</a:t>
            </a:r>
            <a:endParaRPr lang="nb-NO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6386" y="1386077"/>
            <a:ext cx="4931228" cy="465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Monter sensorene </a:t>
            </a:r>
            <a:br>
              <a:rPr lang="nb-NO" dirty="0" smtClean="0"/>
            </a:br>
            <a:r>
              <a:rPr lang="nb-NO" dirty="0" smtClean="0"/>
              <a:t>i den andre kabelforskruingen</a:t>
            </a:r>
            <a:endParaRPr lang="nb-NO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549" y="2035629"/>
            <a:ext cx="8356902" cy="378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 smtClean="0"/>
              <a:t>Monter elektronikken og sensorene</a:t>
            </a:r>
            <a:endParaRPr lang="nb-NO" sz="2400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146" y="2095500"/>
            <a:ext cx="8331710" cy="374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184" y="1883228"/>
            <a:ext cx="8601202" cy="383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Monter elektronikken og sensorene</a:t>
            </a:r>
            <a:br>
              <a:rPr lang="nb-NO" dirty="0" smtClean="0"/>
            </a:br>
            <a:r>
              <a:rPr lang="nb-NO" sz="2400" dirty="0" smtClean="0">
                <a:solidFill>
                  <a:srgbClr val="FF0000"/>
                </a:solidFill>
              </a:rPr>
              <a:t>Ta ev. ut elektronikken for lekkasjetest</a:t>
            </a:r>
            <a:endParaRPr lang="nb-NO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dirty="0" smtClean="0"/>
              <a:t>Legg på pakning og monter </a:t>
            </a:r>
            <a:r>
              <a:rPr lang="nb-NO" dirty="0" err="1" smtClean="0"/>
              <a:t>endeplate</a:t>
            </a:r>
            <a:r>
              <a:rPr lang="nb-NO" dirty="0" smtClean="0"/>
              <a:t> med stoppskiver og vingemutre</a:t>
            </a:r>
            <a:endParaRPr lang="nb-NO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013" y="1990952"/>
            <a:ext cx="8193628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457200" y="6873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11. Monter testjigg</a:t>
            </a:r>
            <a:br>
              <a:rPr lang="nb-NO" dirty="0" smtClean="0"/>
            </a:br>
            <a:r>
              <a:rPr lang="nb-NO" sz="2400" dirty="0" smtClean="0"/>
              <a:t>side </a:t>
            </a:r>
            <a:r>
              <a:rPr lang="nb-NO" sz="2400" dirty="0" smtClean="0"/>
              <a:t>23 </a:t>
            </a:r>
            <a:r>
              <a:rPr lang="nb-NO" sz="2400" dirty="0" smtClean="0"/>
              <a:t>– 26 </a:t>
            </a:r>
            <a:endParaRPr lang="nb-NO" dirty="0"/>
          </a:p>
        </p:txBody>
      </p:sp>
      <p:pic>
        <p:nvPicPr>
          <p:cNvPr id="16386" name="Picture 2" descr="D:\Backup PC233 05.08.06\PC233\Artikler Hefter-bøker m.m\ROV\Figurer\CIMG7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0795" y="1375236"/>
            <a:ext cx="6216301" cy="466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12. Lekkasjetest av testjigg</a:t>
            </a:r>
            <a:br>
              <a:rPr lang="nb-NO" dirty="0" smtClean="0"/>
            </a:br>
            <a:r>
              <a:rPr lang="nb-NO" dirty="0" smtClean="0"/>
              <a:t>side 28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1605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sz="2800" dirty="0" smtClean="0"/>
              <a:t>12</a:t>
            </a:r>
            <a:r>
              <a:rPr lang="nb-NO" sz="2400" dirty="0" smtClean="0"/>
              <a:t>. Lekkasjetest med kabel og ekstern trykksensor</a:t>
            </a:r>
            <a:br>
              <a:rPr lang="nb-NO" sz="2400" dirty="0" smtClean="0"/>
            </a:br>
            <a:r>
              <a:rPr lang="nb-NO" sz="2400" dirty="0" smtClean="0"/>
              <a:t>side 26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26950"/>
            <a:ext cx="3878630" cy="4999213"/>
          </a:xfrm>
        </p:spPr>
        <p:txBody>
          <a:bodyPr/>
          <a:lstStyle/>
          <a:p>
            <a:r>
              <a:rPr lang="nb-NO" dirty="0" smtClean="0"/>
              <a:t>Monter kammer uten elektronikk men med sensorer</a:t>
            </a:r>
          </a:p>
          <a:p>
            <a:r>
              <a:rPr lang="nb-NO" dirty="0" smtClean="0"/>
              <a:t>Skru til alle skruer godt</a:t>
            </a:r>
          </a:p>
          <a:p>
            <a:r>
              <a:rPr lang="nb-NO" dirty="0" smtClean="0"/>
              <a:t>Bruk elektrikerrøret til å dyppe kammeret under vann</a:t>
            </a:r>
          </a:p>
          <a:p>
            <a:r>
              <a:rPr lang="nb-NO" dirty="0" smtClean="0"/>
              <a:t>Hold det der i noen minutter</a:t>
            </a:r>
          </a:p>
          <a:p>
            <a:r>
              <a:rPr lang="nb-NO" dirty="0" smtClean="0"/>
              <a:t>Ta opp og sjekk for lekkasje</a:t>
            </a:r>
          </a:p>
          <a:p>
            <a:r>
              <a:rPr lang="nb-NO" dirty="0" smtClean="0"/>
              <a:t>Monter elektronikk</a:t>
            </a:r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17410" name="Picture 2" descr="D:\Backup PC233 05.08.06\PC233\Artikler Hefter-bøker m.m\ROV\Figurer\CIMG78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956344" y="1756300"/>
            <a:ext cx="5167471" cy="3875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nb-NO" dirty="0" smtClean="0"/>
              <a:t>13. Kalibrering av dybdemåler</a:t>
            </a:r>
            <a:br>
              <a:rPr lang="nb-NO" dirty="0" smtClean="0"/>
            </a:br>
            <a:r>
              <a:rPr lang="nb-NO" dirty="0" smtClean="0"/>
              <a:t>side 45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3250" y="1353821"/>
            <a:ext cx="6738257" cy="452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86902"/>
            <a:ext cx="8229600" cy="1143000"/>
          </a:xfrm>
        </p:spPr>
        <p:txBody>
          <a:bodyPr/>
          <a:lstStyle/>
          <a:p>
            <a:pPr algn="ctr"/>
            <a:r>
              <a:rPr lang="nb-NO" dirty="0" smtClean="0"/>
              <a:t>1. Blokkdiagram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1162681" y="1132403"/>
            <a:ext cx="3003592" cy="4971671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4269218" y="1132403"/>
            <a:ext cx="3865831" cy="4971671"/>
          </a:xfrm>
          <a:prstGeom prst="rect">
            <a:avLst/>
          </a:prstGeom>
          <a:noFill/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69393" y="1600201"/>
            <a:ext cx="3360875" cy="2959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2000" b="1" dirty="0" smtClean="0"/>
              <a:t>Over vann:</a:t>
            </a:r>
          </a:p>
          <a:p>
            <a:r>
              <a:rPr lang="nb-NO" sz="2000" dirty="0" smtClean="0"/>
              <a:t>Les av ”Analogt trykk.” </a:t>
            </a:r>
          </a:p>
          <a:p>
            <a:r>
              <a:rPr lang="nb-NO" sz="2000" dirty="0" smtClean="0"/>
              <a:t>Sett dybde til 0,00 m</a:t>
            </a:r>
          </a:p>
          <a:p>
            <a:pPr>
              <a:buNone/>
            </a:pPr>
            <a:r>
              <a:rPr lang="nb-NO" sz="2000" b="1" dirty="0" smtClean="0"/>
              <a:t>Ved bunnen:</a:t>
            </a:r>
          </a:p>
          <a:p>
            <a:r>
              <a:rPr lang="nb-NO" sz="2000" dirty="0" smtClean="0"/>
              <a:t>Les av ”Analogt trykk.” </a:t>
            </a:r>
          </a:p>
          <a:p>
            <a:r>
              <a:rPr lang="nb-NO" sz="2000" dirty="0" smtClean="0"/>
              <a:t>Les av virkelig dybde fra overflate til </a:t>
            </a:r>
            <a:r>
              <a:rPr lang="nb-NO" sz="2000" dirty="0" err="1" smtClean="0"/>
              <a:t>ballong-membran</a:t>
            </a:r>
            <a:endParaRPr lang="nb-NO" sz="2000" dirty="0" smtClean="0"/>
          </a:p>
          <a:p>
            <a:endParaRPr lang="nb-NO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8270" y="1612312"/>
            <a:ext cx="4884590" cy="328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ktangel 4"/>
          <p:cNvSpPr/>
          <p:nvPr/>
        </p:nvSpPr>
        <p:spPr>
          <a:xfrm>
            <a:off x="5958739" y="2370748"/>
            <a:ext cx="436005" cy="25291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5486393" y="2001416"/>
            <a:ext cx="143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Analogt trykk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13. Kalibrering av dybdemåler</a:t>
            </a:r>
            <a:br>
              <a:rPr lang="nb-NO" dirty="0" smtClean="0"/>
            </a:br>
            <a:r>
              <a:rPr lang="nb-NO" sz="2400" dirty="0" smtClean="0"/>
              <a:t>side 42 - 43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8413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13. Kalibrering av trykk</a:t>
            </a:r>
            <a:br>
              <a:rPr lang="nb-NO" dirty="0" smtClean="0"/>
            </a:br>
            <a:r>
              <a:rPr lang="nb-NO" sz="2400" dirty="0" smtClean="0"/>
              <a:t>side 42 – 43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26660"/>
            <a:ext cx="8229600" cy="597992"/>
          </a:xfrm>
        </p:spPr>
        <p:txBody>
          <a:bodyPr/>
          <a:lstStyle/>
          <a:p>
            <a:r>
              <a:rPr lang="nb-NO" dirty="0" smtClean="0"/>
              <a:t>Skriv verdiene inn i programfila</a:t>
            </a:r>
            <a:endParaRPr lang="nb-NO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133"/>
          <a:stretch>
            <a:fillRect/>
          </a:stretch>
        </p:blipFill>
        <p:spPr bwMode="auto">
          <a:xfrm>
            <a:off x="228600" y="1689073"/>
            <a:ext cx="8679240" cy="173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6014" y="3383342"/>
            <a:ext cx="5114699" cy="299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497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1270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nb-NO" dirty="0" smtClean="0"/>
              <a:t>Klar til operasjon?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457200" y="33081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Neste trinn?</a:t>
            </a:r>
            <a:endParaRPr kumimoji="0" lang="nb-NO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8398"/>
            <a:ext cx="8229600" cy="846598"/>
          </a:xfrm>
        </p:spPr>
        <p:txBody>
          <a:bodyPr/>
          <a:lstStyle/>
          <a:p>
            <a:pPr algn="ctr"/>
            <a:r>
              <a:rPr lang="nb-NO" dirty="0" smtClean="0"/>
              <a:t>Hva er så neste trinn?</a:t>
            </a:r>
            <a:endParaRPr lang="nb-NO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992" y="1104438"/>
            <a:ext cx="8153041" cy="197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927" y="3203122"/>
            <a:ext cx="8128001" cy="30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Utstyr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5 loddestasjoner</a:t>
            </a:r>
          </a:p>
          <a:p>
            <a:r>
              <a:rPr lang="nb-NO" dirty="0" smtClean="0"/>
              <a:t>Loddetinn</a:t>
            </a:r>
          </a:p>
          <a:p>
            <a:r>
              <a:rPr lang="nb-NO" dirty="0" smtClean="0"/>
              <a:t>5 sideavbitere</a:t>
            </a:r>
          </a:p>
          <a:p>
            <a:r>
              <a:rPr lang="nb-NO" dirty="0" smtClean="0"/>
              <a:t>Avmantlingstenger</a:t>
            </a:r>
          </a:p>
          <a:p>
            <a:r>
              <a:rPr lang="nb-NO" dirty="0" smtClean="0"/>
              <a:t>Tinnsuger</a:t>
            </a:r>
          </a:p>
          <a:p>
            <a:r>
              <a:rPr lang="nb-NO" dirty="0" smtClean="0"/>
              <a:t>Loddelisse</a:t>
            </a:r>
          </a:p>
          <a:p>
            <a:r>
              <a:rPr lang="nb-NO" dirty="0" smtClean="0"/>
              <a:t>1 multimeter</a:t>
            </a:r>
          </a:p>
          <a:p>
            <a:r>
              <a:rPr lang="nb-NO" dirty="0" smtClean="0"/>
              <a:t>5 avsug?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9197</TotalTime>
  <Words>1037</Words>
  <Application>Microsoft Office PowerPoint</Application>
  <PresentationFormat>Skjermfremvisning (4:3)</PresentationFormat>
  <Paragraphs>288</Paragraphs>
  <Slides>94</Slides>
  <Notes>2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94</vt:i4>
      </vt:variant>
    </vt:vector>
  </HeadingPairs>
  <TitlesOfParts>
    <vt:vector size="95" baseType="lpstr">
      <vt:lpstr>Office-tema</vt:lpstr>
      <vt:lpstr>Måleutrustning for ROV</vt:lpstr>
      <vt:lpstr>Program  Dag 1 – Tyholt, 21. nov. 2016  </vt:lpstr>
      <vt:lpstr>Program  Dag 2 – Gløshaugen, 22. nov. 2016  </vt:lpstr>
      <vt:lpstr>1. Systemoversikt side 11</vt:lpstr>
      <vt:lpstr>1. Sensorer satt i system</vt:lpstr>
      <vt:lpstr>1. Systemoversikt</vt:lpstr>
      <vt:lpstr>1. Datainnsamlingskortet (shield-kort) side 13</vt:lpstr>
      <vt:lpstr>1. Arduinokortet</vt:lpstr>
      <vt:lpstr>1. Blokkdiagram</vt:lpstr>
      <vt:lpstr>1. Målejigg</vt:lpstr>
      <vt:lpstr>Ferdig montert målejigg</vt:lpstr>
      <vt:lpstr>2. Bygging av shield-kort side 14</vt:lpstr>
      <vt:lpstr>2. Bygging av datainnsamlingskortet  side 13</vt:lpstr>
      <vt:lpstr>2. Komponentoversikt Shield-kort</vt:lpstr>
      <vt:lpstr>2. Monter stiftlister</vt:lpstr>
      <vt:lpstr>Lysbilde 16</vt:lpstr>
      <vt:lpstr>Monter 2 x 2 polt stiftlist for jumpere</vt:lpstr>
      <vt:lpstr>Monter støttelist for SD-kort leser</vt:lpstr>
      <vt:lpstr>Monterstiftlist på SD-kortleser</vt:lpstr>
      <vt:lpstr>Monter SD-leser</vt:lpstr>
      <vt:lpstr>Monter 16p sokkel og bryter</vt:lpstr>
      <vt:lpstr>Monter sokkel på trykksensoren</vt:lpstr>
      <vt:lpstr>Montering av trykksensor</vt:lpstr>
      <vt:lpstr>Sett IC (UTI) i sokkelen Pass på retningen, hakk mot hakk</vt:lpstr>
      <vt:lpstr>Monter seriemotstanden  til temperatursensoren (NTC)</vt:lpstr>
      <vt:lpstr>Monter stiftlist for temperatursensor</vt:lpstr>
      <vt:lpstr>Monter batteriklemmer</vt:lpstr>
      <vt:lpstr>2. Monter resten av komponentene</vt:lpstr>
      <vt:lpstr>3. Monter batteriet side 19</vt:lpstr>
      <vt:lpstr>3. Montering av batteri side 19</vt:lpstr>
      <vt:lpstr>Program  Dag 2 – Gløshaugen, 22. nov. 2016  </vt:lpstr>
      <vt:lpstr>4. Litt sensorteori side 35</vt:lpstr>
      <vt:lpstr>Tre typer grensesnitt mot sensorer</vt:lpstr>
      <vt:lpstr>Konvertering fra varierende resistans til varierende spenning (Spenningsdeleren)</vt:lpstr>
      <vt:lpstr>Sensorer satt i system</vt:lpstr>
      <vt:lpstr>Analoge innganger</vt:lpstr>
      <vt:lpstr>Digital innganger og utganger</vt:lpstr>
      <vt:lpstr>4. Kort innføring i sensorteori</vt:lpstr>
      <vt:lpstr>4. Temperatursensor NTC (RH-16)</vt:lpstr>
      <vt:lpstr>Termistorer Temperaturfølsom motstand </vt:lpstr>
      <vt:lpstr>Termistorer (RH16)</vt:lpstr>
      <vt:lpstr>Temperaturmåling med NTC</vt:lpstr>
      <vt:lpstr>Linearitet</vt:lpstr>
      <vt:lpstr>Målekjede temperatur</vt:lpstr>
      <vt:lpstr>4. Trykksensor SPD030G</vt:lpstr>
      <vt:lpstr>Trykkmåling med piezo-resistivt element</vt:lpstr>
      <vt:lpstr>Ulike typer trykksensorer</vt:lpstr>
      <vt:lpstr>Trykksensor – SPD030G</vt:lpstr>
      <vt:lpstr>Universal Tranduser Interface UTI</vt:lpstr>
      <vt:lpstr>Målekjede trykk og dybde</vt:lpstr>
      <vt:lpstr>5. Montering av temperatursensor side 18</vt:lpstr>
      <vt:lpstr>5. Montering av temperatursensor side 18</vt:lpstr>
      <vt:lpstr>Monering av temperatursensor</vt:lpstr>
      <vt:lpstr>Montering av temperatursensor</vt:lpstr>
      <vt:lpstr>6. Bygging av ekstern trykksensor side 21</vt:lpstr>
      <vt:lpstr>6. Bygging av ekstern trykksensor side 20</vt:lpstr>
      <vt:lpstr>Skjær forenden av en 50 ml sprøyte</vt:lpstr>
      <vt:lpstr>Legg ballonggummi over enden</vt:lpstr>
      <vt:lpstr>Spenn fast med to strips Pass på at ballonggummien blir pass stram unngå bretter i ballonggumien</vt:lpstr>
      <vt:lpstr>Sjekk for lekkasje</vt:lpstr>
      <vt:lpstr>7. Innlasting av kalibreringsprogram side 33</vt:lpstr>
      <vt:lpstr>7. Innlasting av kalibreringsprogram side 31 </vt:lpstr>
      <vt:lpstr>7. Innlasting av kalibreringsprogram side 31  </vt:lpstr>
      <vt:lpstr>7. Innlasting av kalibreringsprogram side 31 </vt:lpstr>
      <vt:lpstr>7. Innlasting av kalibreringsprogram side 31 </vt:lpstr>
      <vt:lpstr>7. Hva gjør programmet?</vt:lpstr>
      <vt:lpstr>8. Testing av temperatur- og trykksensor side 33</vt:lpstr>
      <vt:lpstr>8. Testing av trykk og temperatur side 31 </vt:lpstr>
      <vt:lpstr>8. Kalibrering av temperatursensor side 42</vt:lpstr>
      <vt:lpstr>9. Kalibrering av temperatur side 41 </vt:lpstr>
      <vt:lpstr>9. Kalibrering av temperatur side 40 – 42 </vt:lpstr>
      <vt:lpstr>10. Testing og skriving til SD-kort side 32</vt:lpstr>
      <vt:lpstr>1. Blokkdiagram</vt:lpstr>
      <vt:lpstr>10. Testing av skriving av SD-kort side 31 – 32  </vt:lpstr>
      <vt:lpstr>11. Montering av testjigg side 22</vt:lpstr>
      <vt:lpstr>11. Monter testjigg side 23 - </vt:lpstr>
      <vt:lpstr>Lag pakninger av mosegummi</vt:lpstr>
      <vt:lpstr>Skru fast gjengstengene 3 stk.</vt:lpstr>
      <vt:lpstr>Legg inn pakningen</vt:lpstr>
      <vt:lpstr>Moter kabelforskruing med USB-kabel</vt:lpstr>
      <vt:lpstr>Skru tetningsmutter hardt til på våt side</vt:lpstr>
      <vt:lpstr>Monter sensorene  i den andre kabelforskruingen</vt:lpstr>
      <vt:lpstr>Monter elektronikken og sensorene</vt:lpstr>
      <vt:lpstr>Monter elektronikken og sensorene Ta ev. ut elektronikken for lekkasjetest</vt:lpstr>
      <vt:lpstr>Legg på pakning og monter endeplate med stoppskiver og vingemutre</vt:lpstr>
      <vt:lpstr>11. Monter testjigg side 23 – 26 </vt:lpstr>
      <vt:lpstr>12. Lekkasjetest av testjigg side 28</vt:lpstr>
      <vt:lpstr>12. Lekkasjetest med kabel og ekstern trykksensor side 26 </vt:lpstr>
      <vt:lpstr>13. Kalibrering av dybdemåler side 45</vt:lpstr>
      <vt:lpstr>13. Kalibrering av dybdemåler side 42 - 43 </vt:lpstr>
      <vt:lpstr>13. Kalibrering av trykk side 42 – 43 </vt:lpstr>
      <vt:lpstr>Klar til operasjon?</vt:lpstr>
      <vt:lpstr>Hva er så neste trinn?</vt:lpstr>
      <vt:lpstr>Utstyr</vt:lpstr>
    </vt:vector>
  </TitlesOfParts>
  <Company>NTNU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Nikro</cp:lastModifiedBy>
  <cp:revision>124</cp:revision>
  <dcterms:created xsi:type="dcterms:W3CDTF">2013-06-10T16:56:09Z</dcterms:created>
  <dcterms:modified xsi:type="dcterms:W3CDTF">2016-11-22T06:57:30Z</dcterms:modified>
</cp:coreProperties>
</file>