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3"/>
  </p:notesMasterIdLst>
  <p:handoutMasterIdLst>
    <p:handoutMasterId r:id="rId14"/>
  </p:handoutMasterIdLst>
  <p:sldIdLst>
    <p:sldId id="446" r:id="rId5"/>
    <p:sldId id="456" r:id="rId6"/>
    <p:sldId id="457" r:id="rId7"/>
    <p:sldId id="455" r:id="rId8"/>
    <p:sldId id="454" r:id="rId9"/>
    <p:sldId id="458" r:id="rId10"/>
    <p:sldId id="459" r:id="rId11"/>
    <p:sldId id="460" r:id="rId12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294"/>
    <a:srgbClr val="8C5896"/>
    <a:srgbClr val="7C6560"/>
    <a:srgbClr val="29282D"/>
    <a:srgbClr val="E288B6"/>
    <a:srgbClr val="D75078"/>
    <a:srgbClr val="B38F6A"/>
    <a:srgbClr val="6667AB"/>
    <a:srgbClr val="BBBBB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F80883-98EA-41B7-AD53-47965AF47262}" v="5972" dt="2023-11-01T12:28:12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62" y="84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666" y="9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3480C9-A86D-438F-80DC-3547B3D6A9B4}" type="datetime1">
              <a:rPr lang="nb-NO" smtClean="0"/>
              <a:t>07.11.2023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004FE7-BA7C-4FF4-9756-C6A1F2BCA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06B0E0-CB16-48F1-A908-25587B5D9E8C}" type="datetime1">
              <a:rPr lang="nb-NO" noProof="0" smtClean="0"/>
              <a:t>07.11.2023</a:t>
            </a:fld>
            <a:endParaRPr lang="nb-NO" noProof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83F1C3-4FA3-4491-97F4-43CA9C8BDFDF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17136"/>
            <a:ext cx="6581554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somme palett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nb-NO" noProof="0"/>
              <a:t>Klikk for å redigere tittelen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18" name="Plassholder for bilde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19" name="Plassholder for bilde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20" name="Plassholder for bilde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21" name="Plassholder for bilde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22" name="Plassholder for bilde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23" name="Plassholder for bilde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24" name="Plassholder for bilde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sjerende, morsomme palet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914400"/>
            <a:ext cx="5605272" cy="1572126"/>
          </a:xfrm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nb-NO" noProof="0"/>
              <a:t>Klikk for å redigere tekst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nb-NO" noProof="0"/>
              <a:t>Klikk for tekst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balansehandl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pPr rtl="0"/>
            <a:r>
              <a:rPr lang="nb-NO" noProof="0"/>
              <a:t>Klikk for å redigere tittelen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18" name="Plassholder for bilde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19" name="Plassholder for bilde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20" name="Plassholder for bilde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21" name="Plassholder for bilde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22" name="Plassholder for bilde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23" name="Plassholder for bilde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24" name="Plassholder for bilde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uttende palettbalanseri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99032"/>
            <a:ext cx="3619501" cy="877824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nb-NO" noProof="0"/>
              <a:t>Klikk for å redigere tittelen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18" name="Plassholder for bilde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19" name="Plassholder for bilde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20" name="Plassholder for bilde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21" name="Plassholder for bilde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22" name="Plassholder for bilde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23" name="Plassholder for bilde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24" name="Plassholder for bilde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sjerende palett for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nb-NO" noProof="0"/>
              <a:t>Klikk for å redigere tekst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1600"/>
            <a:ext cx="3619501" cy="877824"/>
          </a:xfrm>
        </p:spPr>
        <p:txBody>
          <a:bodyPr rtlCol="0"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ts palettstjern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nb-NO" noProof="0"/>
              <a:t>Klikk for å redigere tittelen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18" name="Plassholder for bilde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19" name="Plassholder for bilde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20" name="Plassholder for bilde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21" name="Plassholder for bilde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22" name="Plassholder for bilde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23" name="Plassholder for bilde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  <p:sp>
        <p:nvSpPr>
          <p:cNvPr id="24" name="Plassholder for bilde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ts engasjerende palettstjer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914400"/>
            <a:ext cx="5638801" cy="1572126"/>
          </a:xfrm>
        </p:spPr>
        <p:txBody>
          <a:bodyPr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nb-NO" noProof="0"/>
              <a:t>Klikk for å redigere tekst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27A0D6-F707-4D00-ACE0-1B1AE4D70CF3}" type="datetime1">
              <a:rPr lang="nb-NO" noProof="0" smtClean="0"/>
              <a:t>07.11.2023</a:t>
            </a:fld>
            <a:endParaRPr lang="nb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ABAF11-4923-4258-85A6-34375DD6A6D7}" type="datetime1">
              <a:rPr lang="nb-NO" noProof="0" smtClean="0"/>
              <a:t>07.11.2023</a:t>
            </a:fld>
            <a:endParaRPr lang="nb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347B6AF-ABDF-449C-9108-F039A8D62029}" type="datetime1">
              <a:rPr lang="nb-NO" noProof="0" smtClean="0"/>
              <a:t>07.11.2023</a:t>
            </a:fld>
            <a:endParaRPr lang="nb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0B35169-4C34-45AF-8870-58C7E7D6FAD1}" type="datetime1">
              <a:rPr lang="nb-NO" noProof="0" smtClean="0"/>
              <a:t>07.11.2023</a:t>
            </a:fld>
            <a:endParaRPr lang="nb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 descr="Abstrakt bilde av krummede linjer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98" y="4388033"/>
            <a:ext cx="8890002" cy="137160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nb-NO" sz="2800" dirty="0"/>
              <a:t>Do </a:t>
            </a:r>
            <a:r>
              <a:rPr lang="nb-NO" sz="2800" dirty="0" err="1"/>
              <a:t>we</a:t>
            </a:r>
            <a:r>
              <a:rPr lang="nb-NO" sz="2800" dirty="0"/>
              <a:t> </a:t>
            </a:r>
            <a:r>
              <a:rPr lang="nb-NO" sz="2800" dirty="0" err="1"/>
              <a:t>Speak</a:t>
            </a:r>
            <a:r>
              <a:rPr lang="nb-NO" sz="2800" dirty="0"/>
              <a:t> </a:t>
            </a:r>
            <a:r>
              <a:rPr lang="nb-NO" sz="2800" dirty="0" err="1"/>
              <a:t>enough</a:t>
            </a:r>
            <a:r>
              <a:rPr lang="nb-NO" sz="2800" dirty="0"/>
              <a:t> </a:t>
            </a:r>
            <a:r>
              <a:rPr lang="nb-NO" sz="2800" dirty="0" err="1"/>
              <a:t>about</a:t>
            </a:r>
            <a:r>
              <a:rPr lang="nb-NO" sz="2800" dirty="0"/>
              <a:t> </a:t>
            </a:r>
            <a:r>
              <a:rPr lang="nb-NO" sz="2800" dirty="0" err="1"/>
              <a:t>what</a:t>
            </a:r>
            <a:r>
              <a:rPr lang="nb-NO" sz="2800" dirty="0"/>
              <a:t> </a:t>
            </a:r>
            <a:r>
              <a:rPr lang="nb-NO" sz="2800" dirty="0" err="1"/>
              <a:t>we</a:t>
            </a:r>
            <a:r>
              <a:rPr lang="nb-NO" sz="2800" dirty="0"/>
              <a:t> </a:t>
            </a:r>
            <a:r>
              <a:rPr lang="nb-NO" sz="2800" dirty="0" err="1"/>
              <a:t>want</a:t>
            </a:r>
            <a:br>
              <a:rPr lang="nb-NO" sz="2800" dirty="0"/>
            </a:br>
            <a:r>
              <a:rPr lang="nb-NO" sz="2800" dirty="0" err="1"/>
              <a:t>our</a:t>
            </a:r>
            <a:r>
              <a:rPr lang="nb-NO" sz="2800" dirty="0"/>
              <a:t> </a:t>
            </a:r>
            <a:r>
              <a:rPr lang="nb-NO" sz="2800" dirty="0" err="1"/>
              <a:t>Universities</a:t>
            </a:r>
            <a:r>
              <a:rPr lang="nb-NO" sz="2800" dirty="0"/>
              <a:t> to be in </a:t>
            </a:r>
            <a:r>
              <a:rPr lang="nb-NO" sz="2800" dirty="0" err="1"/>
              <a:t>the</a:t>
            </a:r>
            <a:r>
              <a:rPr lang="nb-NO" sz="2800" dirty="0"/>
              <a:t> 21st Century?</a:t>
            </a:r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513D-E040-146C-342D-366A71A6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Present </a:t>
            </a:r>
            <a:r>
              <a:rPr lang="nb-NO" dirty="0" err="1"/>
              <a:t>Situation</a:t>
            </a:r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A5227-DCF8-7759-2FCF-176724CAF917}"/>
              </a:ext>
            </a:extLst>
          </p:cNvPr>
          <p:cNvSpPr txBox="1"/>
          <p:nvPr/>
        </p:nvSpPr>
        <p:spPr>
          <a:xfrm>
            <a:off x="4135967" y="920621"/>
            <a:ext cx="674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latin typeface="+mj-lt"/>
              </a:rPr>
              <a:t>What</a:t>
            </a:r>
            <a:r>
              <a:rPr lang="nb-NO" sz="2000" dirty="0">
                <a:latin typeface="+mj-lt"/>
              </a:rPr>
              <a:t> is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overall purpose/</a:t>
            </a:r>
            <a:r>
              <a:rPr lang="nb-NO" sz="2000" dirty="0" err="1">
                <a:latin typeface="+mj-lt"/>
              </a:rPr>
              <a:t>value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getting</a:t>
            </a:r>
            <a:r>
              <a:rPr lang="nb-NO" sz="2000" dirty="0">
                <a:latin typeface="+mj-lt"/>
              </a:rPr>
              <a:t> a </a:t>
            </a:r>
            <a:r>
              <a:rPr lang="nb-NO" sz="2000" dirty="0" err="1">
                <a:latin typeface="+mj-lt"/>
              </a:rPr>
              <a:t>university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education</a:t>
            </a:r>
            <a:r>
              <a:rPr lang="nb-NO" sz="2000" dirty="0">
                <a:latin typeface="+mj-lt"/>
              </a:rPr>
              <a:t> in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21st </a:t>
            </a:r>
            <a:r>
              <a:rPr lang="nb-NO" sz="2000" dirty="0" err="1">
                <a:latin typeface="+mj-lt"/>
              </a:rPr>
              <a:t>century</a:t>
            </a:r>
            <a:r>
              <a:rPr lang="nb-NO" sz="2000" dirty="0">
                <a:latin typeface="+mj-lt"/>
              </a:rPr>
              <a:t>?</a:t>
            </a:r>
          </a:p>
        </p:txBody>
      </p:sp>
      <p:pic>
        <p:nvPicPr>
          <p:cNvPr id="3" name="Picture Placeholder 10" descr="A group of people laughing">
            <a:extLst>
              <a:ext uri="{FF2B5EF4-FFF2-40B4-BE49-F238E27FC236}">
                <a16:creationId xmlns:a16="http://schemas.microsoft.com/office/drawing/2014/main" id="{7B99D68E-794A-D948-968A-9E8447530D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154" b="167"/>
          <a:stretch/>
        </p:blipFill>
        <p:spPr>
          <a:xfrm>
            <a:off x="4704599" y="1916870"/>
            <a:ext cx="4883421" cy="4664684"/>
          </a:xfrm>
        </p:spPr>
      </p:pic>
    </p:spTree>
    <p:extLst>
      <p:ext uri="{BB962C8B-B14F-4D97-AF65-F5344CB8AC3E}">
        <p14:creationId xmlns:p14="http://schemas.microsoft.com/office/powerpoint/2010/main" val="211277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513D-E040-146C-342D-366A71A6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Present </a:t>
            </a:r>
            <a:r>
              <a:rPr lang="nb-NO" dirty="0" err="1"/>
              <a:t>Situation</a:t>
            </a:r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A5227-DCF8-7759-2FCF-176724CAF917}"/>
              </a:ext>
            </a:extLst>
          </p:cNvPr>
          <p:cNvSpPr txBox="1"/>
          <p:nvPr/>
        </p:nvSpPr>
        <p:spPr>
          <a:xfrm>
            <a:off x="4135967" y="920621"/>
            <a:ext cx="6743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latin typeface="+mj-lt"/>
              </a:rPr>
              <a:t>What</a:t>
            </a:r>
            <a:r>
              <a:rPr lang="nb-NO" sz="2000" dirty="0">
                <a:latin typeface="+mj-lt"/>
              </a:rPr>
              <a:t> is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overall purpose/</a:t>
            </a:r>
            <a:r>
              <a:rPr lang="nb-NO" sz="2000" dirty="0" err="1">
                <a:latin typeface="+mj-lt"/>
              </a:rPr>
              <a:t>value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getting</a:t>
            </a:r>
            <a:r>
              <a:rPr lang="nb-NO" sz="2000" dirty="0">
                <a:latin typeface="+mj-lt"/>
              </a:rPr>
              <a:t> a </a:t>
            </a:r>
            <a:r>
              <a:rPr lang="nb-NO" sz="2000" dirty="0" err="1">
                <a:latin typeface="+mj-lt"/>
              </a:rPr>
              <a:t>university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education</a:t>
            </a:r>
            <a:r>
              <a:rPr lang="nb-NO" sz="2000" dirty="0">
                <a:latin typeface="+mj-lt"/>
              </a:rPr>
              <a:t> in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21st </a:t>
            </a:r>
            <a:r>
              <a:rPr lang="nb-NO" sz="2000" dirty="0" err="1">
                <a:latin typeface="+mj-lt"/>
              </a:rPr>
              <a:t>century</a:t>
            </a:r>
            <a:r>
              <a:rPr lang="nb-NO" sz="2000" dirty="0">
                <a:latin typeface="+mj-lt"/>
              </a:rPr>
              <a:t>?</a:t>
            </a:r>
          </a:p>
          <a:p>
            <a:endParaRPr lang="nb-NO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From </a:t>
            </a:r>
            <a:r>
              <a:rPr lang="nb-NO" sz="2000" dirty="0" err="1">
                <a:latin typeface="+mj-lt"/>
              </a:rPr>
              <a:t>anectdotal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experience</a:t>
            </a:r>
            <a:r>
              <a:rPr lang="nb-NO" sz="2000" dirty="0">
                <a:latin typeface="+mj-lt"/>
              </a:rPr>
              <a:t>,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majority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our</a:t>
            </a:r>
            <a:r>
              <a:rPr lang="nb-NO" sz="2000" dirty="0">
                <a:latin typeface="+mj-lt"/>
              </a:rPr>
              <a:t> students </a:t>
            </a:r>
            <a:r>
              <a:rPr lang="nb-NO" sz="2000" dirty="0" err="1">
                <a:latin typeface="+mj-lt"/>
              </a:rPr>
              <a:t>view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their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education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process</a:t>
            </a:r>
            <a:r>
              <a:rPr lang="nb-NO" sz="2000" dirty="0">
                <a:latin typeface="+mj-lt"/>
              </a:rPr>
              <a:t> more as an </a:t>
            </a:r>
            <a:r>
              <a:rPr lang="nb-NO" sz="2000" dirty="0" err="1">
                <a:latin typeface="+mj-lt"/>
              </a:rPr>
              <a:t>obstacle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that</a:t>
            </a:r>
            <a:r>
              <a:rPr lang="nb-NO" sz="2000" dirty="0">
                <a:latin typeface="+mj-lt"/>
              </a:rPr>
              <a:t> must be </a:t>
            </a:r>
            <a:r>
              <a:rPr lang="nb-NO" sz="2000" dirty="0" err="1">
                <a:latin typeface="+mj-lt"/>
              </a:rPr>
              <a:t>overcome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than</a:t>
            </a:r>
            <a:r>
              <a:rPr lang="nb-NO" sz="2000" dirty="0">
                <a:latin typeface="+mj-lt"/>
              </a:rPr>
              <a:t> as an </a:t>
            </a:r>
            <a:r>
              <a:rPr lang="nb-NO" sz="2000" dirty="0" err="1">
                <a:latin typeface="+mj-lt"/>
              </a:rPr>
              <a:t>opportunity</a:t>
            </a:r>
            <a:r>
              <a:rPr lang="nb-NO" sz="2000" dirty="0">
                <a:latin typeface="+mj-lt"/>
              </a:rPr>
              <a:t> for </a:t>
            </a:r>
            <a:r>
              <a:rPr lang="nb-NO" sz="2000" dirty="0" err="1">
                <a:latin typeface="+mj-lt"/>
              </a:rPr>
              <a:t>growth</a:t>
            </a:r>
            <a:r>
              <a:rPr lang="nb-NO" sz="2000" dirty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>
                <a:latin typeface="+mj-lt"/>
              </a:rPr>
              <a:t>They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want</a:t>
            </a:r>
            <a:r>
              <a:rPr lang="nb-NO" sz="2000" dirty="0">
                <a:latin typeface="+mj-lt"/>
              </a:rPr>
              <a:t> to be </a:t>
            </a:r>
            <a:r>
              <a:rPr lang="nb-NO" sz="2000" dirty="0" err="1">
                <a:latin typeface="+mj-lt"/>
              </a:rPr>
              <a:t>educated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practically</a:t>
            </a:r>
            <a:r>
              <a:rPr lang="nb-NO" sz="2000" dirty="0">
                <a:latin typeface="+mj-lt"/>
              </a:rPr>
              <a:t> (</a:t>
            </a:r>
            <a:r>
              <a:rPr lang="nb-NO" sz="2000" dirty="0" err="1">
                <a:latin typeface="+mj-lt"/>
              </a:rPr>
              <a:t>minimally</a:t>
            </a:r>
            <a:r>
              <a:rPr lang="nb-NO" sz="2000" dirty="0">
                <a:latin typeface="+mj-lt"/>
              </a:rPr>
              <a:t>) to do a </a:t>
            </a:r>
            <a:r>
              <a:rPr lang="nb-NO" sz="2000" dirty="0" err="1">
                <a:latin typeface="+mj-lt"/>
              </a:rPr>
              <a:t>specific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set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tasks</a:t>
            </a:r>
            <a:r>
              <a:rPr lang="nb-NO" sz="2000" dirty="0">
                <a:latin typeface="+mj-lt"/>
              </a:rPr>
              <a:t>. </a:t>
            </a:r>
            <a:r>
              <a:rPr lang="nb-NO" sz="2000" dirty="0" err="1">
                <a:latin typeface="+mj-lt"/>
              </a:rPr>
              <a:t>They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are</a:t>
            </a:r>
            <a:r>
              <a:rPr lang="nb-NO" sz="2000" dirty="0">
                <a:latin typeface="+mj-lt"/>
              </a:rPr>
              <a:t> not </a:t>
            </a:r>
            <a:r>
              <a:rPr lang="nb-NO" sz="2000" dirty="0" err="1">
                <a:latin typeface="+mj-lt"/>
              </a:rPr>
              <a:t>interested</a:t>
            </a:r>
            <a:r>
              <a:rPr lang="nb-NO" sz="2000" dirty="0">
                <a:latin typeface="+mj-lt"/>
              </a:rPr>
              <a:t> in an </a:t>
            </a:r>
            <a:r>
              <a:rPr lang="nb-NO" sz="2000" dirty="0" err="1">
                <a:latin typeface="+mj-lt"/>
              </a:rPr>
              <a:t>expansive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education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that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prioritizes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broad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understandings</a:t>
            </a:r>
            <a:r>
              <a:rPr lang="nb-NO" sz="2000" dirty="0">
                <a:latin typeface="+mj-lt"/>
              </a:rPr>
              <a:t>, over </a:t>
            </a:r>
            <a:r>
              <a:rPr lang="nb-NO" sz="2000" dirty="0" err="1">
                <a:latin typeface="+mj-lt"/>
              </a:rPr>
              <a:t>specific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subject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knowledge</a:t>
            </a:r>
            <a:r>
              <a:rPr lang="nb-NO" sz="2000" dirty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>
                <a:latin typeface="+mj-lt"/>
              </a:rPr>
              <a:t>Their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primary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motive</a:t>
            </a:r>
            <a:r>
              <a:rPr lang="nb-NO" sz="2000" dirty="0">
                <a:latin typeface="+mj-lt"/>
              </a:rPr>
              <a:t> for </a:t>
            </a:r>
            <a:r>
              <a:rPr lang="nb-NO" sz="2000" dirty="0" err="1">
                <a:latin typeface="+mj-lt"/>
              </a:rPr>
              <a:t>seeking</a:t>
            </a:r>
            <a:r>
              <a:rPr lang="nb-NO" sz="2000" dirty="0">
                <a:latin typeface="+mj-lt"/>
              </a:rPr>
              <a:t> an </a:t>
            </a:r>
            <a:r>
              <a:rPr lang="nb-NO" sz="2000" dirty="0" err="1">
                <a:latin typeface="+mj-lt"/>
              </a:rPr>
              <a:t>education</a:t>
            </a:r>
            <a:r>
              <a:rPr lang="nb-NO" sz="2000" dirty="0">
                <a:latin typeface="+mj-lt"/>
              </a:rPr>
              <a:t> is to </a:t>
            </a:r>
            <a:r>
              <a:rPr lang="nb-NO" sz="2000" dirty="0" err="1">
                <a:latin typeface="+mj-lt"/>
              </a:rPr>
              <a:t>earn</a:t>
            </a:r>
            <a:r>
              <a:rPr lang="nb-NO" sz="2000" dirty="0">
                <a:latin typeface="+mj-lt"/>
              </a:rPr>
              <a:t> a </a:t>
            </a:r>
            <a:r>
              <a:rPr lang="nb-NO" sz="2000" dirty="0" err="1">
                <a:latin typeface="+mj-lt"/>
              </a:rPr>
              <a:t>better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salary</a:t>
            </a:r>
            <a:r>
              <a:rPr lang="nb-NO" sz="2000" dirty="0">
                <a:latin typeface="+mj-lt"/>
              </a:rPr>
              <a:t>. If </a:t>
            </a:r>
            <a:r>
              <a:rPr lang="nb-NO" sz="2000" dirty="0" err="1">
                <a:latin typeface="+mj-lt"/>
              </a:rPr>
              <a:t>they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could</a:t>
            </a:r>
            <a:r>
              <a:rPr lang="nb-NO" sz="2000" dirty="0">
                <a:latin typeface="+mj-lt"/>
              </a:rPr>
              <a:t> do </a:t>
            </a:r>
            <a:r>
              <a:rPr lang="nb-NO" sz="2000" dirty="0" err="1">
                <a:latin typeface="+mj-lt"/>
              </a:rPr>
              <a:t>this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without</a:t>
            </a:r>
            <a:r>
              <a:rPr lang="nb-NO" sz="2000" dirty="0">
                <a:latin typeface="+mj-lt"/>
              </a:rPr>
              <a:t> taking an </a:t>
            </a:r>
            <a:r>
              <a:rPr lang="nb-NO" sz="2000" dirty="0" err="1">
                <a:latin typeface="+mj-lt"/>
              </a:rPr>
              <a:t>education</a:t>
            </a:r>
            <a:r>
              <a:rPr lang="nb-NO" sz="2000" dirty="0">
                <a:latin typeface="+mj-lt"/>
              </a:rPr>
              <a:t>, </a:t>
            </a:r>
            <a:r>
              <a:rPr lang="nb-NO" sz="2000" dirty="0" err="1">
                <a:latin typeface="+mj-lt"/>
              </a:rPr>
              <a:t>they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would</a:t>
            </a:r>
            <a:r>
              <a:rPr lang="nb-NO" sz="2000" dirty="0">
                <a:latin typeface="+mj-lt"/>
              </a:rPr>
              <a:t>. (</a:t>
            </a:r>
            <a:r>
              <a:rPr lang="nb-NO" sz="2000" dirty="0" err="1">
                <a:latin typeface="+mj-lt"/>
              </a:rPr>
              <a:t>There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are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multifactorial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explanations</a:t>
            </a:r>
            <a:r>
              <a:rPr lang="nb-NO" sz="2000" dirty="0">
                <a:latin typeface="+mj-lt"/>
              </a:rPr>
              <a:t> for </a:t>
            </a:r>
            <a:r>
              <a:rPr lang="nb-NO" sz="2000" dirty="0" err="1">
                <a:latin typeface="+mj-lt"/>
              </a:rPr>
              <a:t>this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attitude</a:t>
            </a:r>
            <a:r>
              <a:rPr lang="nb-NO" sz="2000" dirty="0">
                <a:latin typeface="+mj-lt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7545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513D-E040-146C-342D-366A71A6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66" y="2383790"/>
            <a:ext cx="3619501" cy="2090420"/>
          </a:xfrm>
        </p:spPr>
        <p:txBody>
          <a:bodyPr>
            <a:normAutofit/>
          </a:bodyPr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building</a:t>
            </a:r>
            <a:r>
              <a:rPr lang="nb-NO" dirty="0"/>
              <a:t> in Norway?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A5227-DCF8-7759-2FCF-176724CAF917}"/>
              </a:ext>
            </a:extLst>
          </p:cNvPr>
          <p:cNvSpPr txBox="1"/>
          <p:nvPr/>
        </p:nvSpPr>
        <p:spPr>
          <a:xfrm>
            <a:off x="4135967" y="243511"/>
            <a:ext cx="7446434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latin typeface="+mj-lt"/>
              </a:rPr>
              <a:t>Brian </a:t>
            </a:r>
            <a:r>
              <a:rPr lang="nb-NO" sz="1700" dirty="0" err="1">
                <a:latin typeface="+mj-lt"/>
              </a:rPr>
              <a:t>Denman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uses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the</a:t>
            </a:r>
            <a:r>
              <a:rPr lang="nb-NO" sz="1700" dirty="0">
                <a:latin typeface="+mj-lt"/>
              </a:rPr>
              <a:t> term «</a:t>
            </a:r>
            <a:r>
              <a:rPr lang="nb-NO" sz="1700" dirty="0" err="1">
                <a:latin typeface="+mj-lt"/>
              </a:rPr>
              <a:t>sponsorship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mobility</a:t>
            </a:r>
            <a:r>
              <a:rPr lang="nb-NO" sz="1700" dirty="0">
                <a:latin typeface="+mj-lt"/>
              </a:rPr>
              <a:t>» (</a:t>
            </a:r>
            <a:r>
              <a:rPr lang="nb-NO" sz="1700" dirty="0" err="1">
                <a:latin typeface="+mj-lt"/>
              </a:rPr>
              <a:t>Denman</a:t>
            </a:r>
            <a:r>
              <a:rPr lang="nb-NO" sz="1700" dirty="0">
                <a:latin typeface="+mj-lt"/>
              </a:rPr>
              <a:t>, 2005) to </a:t>
            </a:r>
            <a:r>
              <a:rPr lang="nb-NO" sz="1700" dirty="0" err="1">
                <a:latin typeface="+mj-lt"/>
              </a:rPr>
              <a:t>describe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aims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of</a:t>
            </a:r>
            <a:r>
              <a:rPr lang="nb-NO" sz="1700" dirty="0">
                <a:latin typeface="+mj-lt"/>
              </a:rPr>
              <a:t> a </a:t>
            </a:r>
            <a:r>
              <a:rPr lang="nb-NO" sz="1700" dirty="0" err="1">
                <a:latin typeface="+mj-lt"/>
              </a:rPr>
              <a:t>state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that</a:t>
            </a:r>
            <a:r>
              <a:rPr lang="nb-NO" sz="1700" dirty="0">
                <a:latin typeface="+mj-lt"/>
              </a:rPr>
              <a:t>, like Norway, </a:t>
            </a:r>
            <a:r>
              <a:rPr lang="nb-NO" sz="1700" dirty="0" err="1">
                <a:latin typeface="+mj-lt"/>
              </a:rPr>
              <a:t>subsidises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higher-education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costs</a:t>
            </a:r>
            <a:r>
              <a:rPr lang="nb-NO" sz="1700" dirty="0">
                <a:latin typeface="+mj-lt"/>
              </a:rPr>
              <a:t> for </a:t>
            </a:r>
            <a:r>
              <a:rPr lang="nb-NO" sz="1700" dirty="0" err="1">
                <a:latin typeface="+mj-lt"/>
              </a:rPr>
              <a:t>its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constituents</a:t>
            </a:r>
            <a:r>
              <a:rPr lang="nb-NO" sz="1700" dirty="0">
                <a:latin typeface="+mj-lt"/>
              </a:rPr>
              <a:t> to </a:t>
            </a:r>
            <a:r>
              <a:rPr lang="nb-NO" sz="1700" dirty="0" err="1">
                <a:latin typeface="+mj-lt"/>
              </a:rPr>
              <a:t>provide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equitable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social</a:t>
            </a:r>
            <a:r>
              <a:rPr lang="nb-NO" sz="1700" dirty="0">
                <a:latin typeface="+mj-lt"/>
              </a:rPr>
              <a:t> and </a:t>
            </a:r>
            <a:r>
              <a:rPr lang="nb-NO" sz="1700" dirty="0" err="1">
                <a:latin typeface="+mj-lt"/>
              </a:rPr>
              <a:t>economic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mobility</a:t>
            </a:r>
            <a:r>
              <a:rPr lang="nb-NO" sz="1700" dirty="0">
                <a:latin typeface="+mj-lt"/>
              </a:rPr>
              <a:t>.</a:t>
            </a:r>
          </a:p>
          <a:p>
            <a:endParaRPr lang="nb-NO" sz="1700" dirty="0">
              <a:latin typeface="+mj-lt"/>
            </a:endParaRPr>
          </a:p>
          <a:p>
            <a:r>
              <a:rPr lang="nb-NO" sz="1700" dirty="0">
                <a:latin typeface="+mj-lt"/>
              </a:rPr>
              <a:t>Even so, Norwegian </a:t>
            </a:r>
            <a:r>
              <a:rPr lang="nb-NO" sz="1700" dirty="0" err="1">
                <a:latin typeface="+mj-lt"/>
              </a:rPr>
              <a:t>universities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appear</a:t>
            </a:r>
            <a:r>
              <a:rPr lang="nb-NO" sz="1700" dirty="0">
                <a:latin typeface="+mj-lt"/>
              </a:rPr>
              <a:t> to be </a:t>
            </a:r>
            <a:r>
              <a:rPr lang="nb-NO" sz="1700" dirty="0" err="1">
                <a:latin typeface="+mj-lt"/>
              </a:rPr>
              <a:t>moving</a:t>
            </a:r>
            <a:r>
              <a:rPr lang="nb-NO" sz="1700" dirty="0">
                <a:latin typeface="+mj-lt"/>
              </a:rPr>
              <a:t> in </a:t>
            </a:r>
            <a:r>
              <a:rPr lang="nb-NO" sz="1700" dirty="0" err="1">
                <a:latin typeface="+mj-lt"/>
              </a:rPr>
              <a:t>the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direction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of</a:t>
            </a:r>
            <a:r>
              <a:rPr lang="nb-NO" sz="1700" dirty="0">
                <a:latin typeface="+mj-lt"/>
              </a:rPr>
              <a:t> management </a:t>
            </a:r>
            <a:r>
              <a:rPr lang="nb-NO" sz="1700" dirty="0" err="1">
                <a:latin typeface="+mj-lt"/>
              </a:rPr>
              <a:t>strategies</a:t>
            </a:r>
            <a:r>
              <a:rPr lang="nb-NO" sz="1700" dirty="0">
                <a:latin typeface="+mj-lt"/>
              </a:rPr>
              <a:t> and </a:t>
            </a:r>
            <a:r>
              <a:rPr lang="nb-NO" sz="1700" dirty="0" err="1">
                <a:latin typeface="+mj-lt"/>
              </a:rPr>
              <a:t>practices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that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resemble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the</a:t>
            </a:r>
            <a:r>
              <a:rPr lang="nb-NO" sz="1700" dirty="0">
                <a:latin typeface="+mj-lt"/>
              </a:rPr>
              <a:t> private </a:t>
            </a:r>
            <a:r>
              <a:rPr lang="nb-NO" sz="1700" dirty="0" err="1">
                <a:latin typeface="+mj-lt"/>
              </a:rPr>
              <a:t>sector</a:t>
            </a:r>
            <a:r>
              <a:rPr lang="nb-NO" sz="1700" dirty="0">
                <a:latin typeface="+mj-lt"/>
              </a:rPr>
              <a:t>. </a:t>
            </a:r>
            <a:r>
              <a:rPr lang="nb-NO" sz="1700" dirty="0" err="1">
                <a:latin typeface="+mj-lt"/>
              </a:rPr>
              <a:t>We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can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speculate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that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university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boards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are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being</a:t>
            </a:r>
            <a:r>
              <a:rPr lang="nb-NO" sz="1700" dirty="0">
                <a:latin typeface="+mj-lt"/>
              </a:rPr>
              <a:t> pressured to </a:t>
            </a:r>
            <a:r>
              <a:rPr lang="nb-NO" sz="1700" dirty="0" err="1">
                <a:latin typeface="+mj-lt"/>
              </a:rPr>
              <a:t>conform</a:t>
            </a:r>
            <a:r>
              <a:rPr lang="nb-NO" sz="1700" dirty="0">
                <a:latin typeface="+mj-lt"/>
              </a:rPr>
              <a:t> to a </a:t>
            </a:r>
            <a:r>
              <a:rPr lang="nb-NO" sz="1700" dirty="0" err="1">
                <a:latin typeface="+mj-lt"/>
              </a:rPr>
              <a:t>finance-dominated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mentality</a:t>
            </a:r>
            <a:r>
              <a:rPr lang="nb-NO" sz="1700" dirty="0">
                <a:latin typeface="+mj-lt"/>
              </a:rPr>
              <a:t>, </a:t>
            </a:r>
            <a:r>
              <a:rPr lang="nb-NO" sz="1700" dirty="0" err="1">
                <a:latin typeface="+mj-lt"/>
              </a:rPr>
              <a:t>since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this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mentality</a:t>
            </a:r>
            <a:r>
              <a:rPr lang="nb-NO" sz="1700" dirty="0">
                <a:latin typeface="+mj-lt"/>
              </a:rPr>
              <a:t> guides </a:t>
            </a:r>
            <a:r>
              <a:rPr lang="nb-NO" sz="1700" dirty="0" err="1">
                <a:latin typeface="+mj-lt"/>
              </a:rPr>
              <a:t>government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sector</a:t>
            </a:r>
            <a:r>
              <a:rPr lang="nb-NO" sz="1700" dirty="0">
                <a:latin typeface="+mj-lt"/>
              </a:rPr>
              <a:t> as </a:t>
            </a:r>
            <a:r>
              <a:rPr lang="nb-NO" sz="1700" dirty="0" err="1">
                <a:latin typeface="+mj-lt"/>
              </a:rPr>
              <a:t>well</a:t>
            </a:r>
            <a:r>
              <a:rPr lang="nb-NO" sz="1700" dirty="0">
                <a:latin typeface="+mj-lt"/>
              </a:rPr>
              <a:t>.</a:t>
            </a:r>
          </a:p>
          <a:p>
            <a:endParaRPr lang="nb-NO" sz="1700" dirty="0">
              <a:latin typeface="+mj-lt"/>
            </a:endParaRPr>
          </a:p>
          <a:p>
            <a:r>
              <a:rPr lang="nb-NO" sz="1700" dirty="0">
                <a:latin typeface="+mj-lt"/>
              </a:rPr>
              <a:t>The goal </a:t>
            </a:r>
            <a:r>
              <a:rPr lang="nb-NO" sz="1700" dirty="0" err="1">
                <a:latin typeface="+mj-lt"/>
              </a:rPr>
              <a:t>of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these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strategies</a:t>
            </a:r>
            <a:r>
              <a:rPr lang="nb-NO" sz="1700" dirty="0">
                <a:latin typeface="+mj-lt"/>
              </a:rPr>
              <a:t> is not «</a:t>
            </a:r>
            <a:r>
              <a:rPr lang="nb-NO" sz="1700" dirty="0" err="1">
                <a:latin typeface="+mj-lt"/>
              </a:rPr>
              <a:t>profit</a:t>
            </a:r>
            <a:r>
              <a:rPr lang="nb-NO" sz="1700" dirty="0">
                <a:latin typeface="+mj-lt"/>
              </a:rPr>
              <a:t>», in </a:t>
            </a:r>
            <a:r>
              <a:rPr lang="nb-NO" sz="1700" dirty="0" err="1">
                <a:latin typeface="+mj-lt"/>
              </a:rPr>
              <a:t>the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strictest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sense</a:t>
            </a:r>
            <a:r>
              <a:rPr lang="nb-NO" sz="1700" dirty="0">
                <a:latin typeface="+mj-lt"/>
              </a:rPr>
              <a:t>, </a:t>
            </a:r>
            <a:r>
              <a:rPr lang="nb-NO" sz="1700" dirty="0" err="1">
                <a:latin typeface="+mj-lt"/>
              </a:rPr>
              <a:t>but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financial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sustainability</a:t>
            </a:r>
            <a:r>
              <a:rPr lang="nb-NO" sz="1700" dirty="0">
                <a:latin typeface="+mj-lt"/>
              </a:rPr>
              <a:t>. </a:t>
            </a:r>
            <a:r>
              <a:rPr lang="nb-NO" sz="1700" dirty="0" err="1">
                <a:latin typeface="+mj-lt"/>
              </a:rPr>
              <a:t>University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boards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are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increasingly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guided</a:t>
            </a:r>
            <a:r>
              <a:rPr lang="nb-NO" sz="1700" dirty="0">
                <a:latin typeface="+mj-lt"/>
              </a:rPr>
              <a:t> by a </a:t>
            </a:r>
            <a:r>
              <a:rPr lang="nb-NO" sz="1700" dirty="0" err="1">
                <a:latin typeface="+mj-lt"/>
              </a:rPr>
              <a:t>central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aim</a:t>
            </a:r>
            <a:r>
              <a:rPr lang="nb-NO" sz="1700" dirty="0">
                <a:latin typeface="+mj-lt"/>
              </a:rPr>
              <a:t>: </a:t>
            </a:r>
            <a:r>
              <a:rPr lang="nb-NO" sz="1700" dirty="0" err="1">
                <a:latin typeface="+mj-lt"/>
              </a:rPr>
              <a:t>cut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costs</a:t>
            </a:r>
            <a:r>
              <a:rPr lang="nb-NO" sz="1700" dirty="0">
                <a:latin typeface="+mj-lt"/>
              </a:rPr>
              <a:t> and </a:t>
            </a:r>
            <a:r>
              <a:rPr lang="nb-NO" sz="1700" dirty="0" err="1">
                <a:latin typeface="+mj-lt"/>
              </a:rPr>
              <a:t>increase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income</a:t>
            </a:r>
            <a:r>
              <a:rPr lang="nb-NO" sz="1700" dirty="0">
                <a:latin typeface="+mj-lt"/>
              </a:rPr>
              <a:t>. From a simple </a:t>
            </a:r>
            <a:r>
              <a:rPr lang="nb-NO" sz="1700" dirty="0" err="1">
                <a:latin typeface="+mj-lt"/>
              </a:rPr>
              <a:t>budgetary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view</a:t>
            </a:r>
            <a:r>
              <a:rPr lang="nb-NO" sz="1700" dirty="0">
                <a:latin typeface="+mj-lt"/>
              </a:rPr>
              <a:t>, </a:t>
            </a:r>
            <a:r>
              <a:rPr lang="nb-NO" sz="1700" dirty="0" err="1">
                <a:latin typeface="+mj-lt"/>
              </a:rPr>
              <a:t>this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implies</a:t>
            </a:r>
            <a:r>
              <a:rPr lang="nb-NO" sz="1700" dirty="0">
                <a:latin typeface="+mj-lt"/>
              </a:rPr>
              <a:t> a </a:t>
            </a:r>
            <a:r>
              <a:rPr lang="nb-NO" sz="1700" dirty="0" err="1">
                <a:latin typeface="+mj-lt"/>
              </a:rPr>
              <a:t>strategy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of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attracting</a:t>
            </a:r>
            <a:r>
              <a:rPr lang="nb-NO" sz="1700" dirty="0">
                <a:latin typeface="+mj-lt"/>
              </a:rPr>
              <a:t> more students (more subsidies) and </a:t>
            </a:r>
            <a:r>
              <a:rPr lang="nb-NO" sz="1700" dirty="0" err="1">
                <a:latin typeface="+mj-lt"/>
              </a:rPr>
              <a:t>of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lowering</a:t>
            </a:r>
            <a:r>
              <a:rPr lang="nb-NO" sz="1700" dirty="0">
                <a:latin typeface="+mj-lt"/>
              </a:rPr>
              <a:t> overhead by </a:t>
            </a:r>
            <a:r>
              <a:rPr lang="nb-NO" sz="1700" dirty="0" err="1">
                <a:latin typeface="+mj-lt"/>
              </a:rPr>
              <a:t>paying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fewer</a:t>
            </a:r>
            <a:r>
              <a:rPr lang="nb-NO" sz="1700" dirty="0">
                <a:latin typeface="+mj-lt"/>
              </a:rPr>
              <a:t>/</a:t>
            </a:r>
            <a:r>
              <a:rPr lang="nb-NO" sz="1700" dirty="0" err="1">
                <a:latin typeface="+mj-lt"/>
              </a:rPr>
              <a:t>lower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salaries</a:t>
            </a:r>
            <a:r>
              <a:rPr lang="nb-NO" sz="1700" dirty="0">
                <a:latin typeface="+mj-lt"/>
              </a:rPr>
              <a:t> (</a:t>
            </a:r>
            <a:r>
              <a:rPr lang="nb-NO" sz="1700" dirty="0" err="1">
                <a:latin typeface="+mj-lt"/>
              </a:rPr>
              <a:t>think</a:t>
            </a:r>
            <a:r>
              <a:rPr lang="nb-NO" sz="1700" dirty="0">
                <a:latin typeface="+mj-lt"/>
              </a:rPr>
              <a:t> online </a:t>
            </a:r>
            <a:r>
              <a:rPr lang="nb-NO" sz="1700" dirty="0" err="1">
                <a:latin typeface="+mj-lt"/>
              </a:rPr>
              <a:t>courses</a:t>
            </a:r>
            <a:r>
              <a:rPr lang="nb-NO" sz="1700" dirty="0">
                <a:latin typeface="+mj-lt"/>
              </a:rPr>
              <a:t> and more administrative </a:t>
            </a:r>
            <a:r>
              <a:rPr lang="nb-NO" sz="1700" dirty="0" err="1">
                <a:latin typeface="+mj-lt"/>
              </a:rPr>
              <a:t>tasks</a:t>
            </a:r>
            <a:r>
              <a:rPr lang="nb-NO" sz="1700" dirty="0">
                <a:latin typeface="+mj-lt"/>
              </a:rPr>
              <a:t>!).</a:t>
            </a:r>
          </a:p>
          <a:p>
            <a:endParaRPr lang="nb-NO" sz="1700" dirty="0">
              <a:latin typeface="+mj-lt"/>
            </a:endParaRPr>
          </a:p>
          <a:p>
            <a:r>
              <a:rPr lang="nb-NO" sz="1700" dirty="0" err="1">
                <a:latin typeface="+mj-lt"/>
              </a:rPr>
              <a:t>Denman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argues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that</a:t>
            </a:r>
            <a:r>
              <a:rPr lang="nb-NO" sz="1700" dirty="0">
                <a:latin typeface="+mj-lt"/>
              </a:rPr>
              <a:t> «</a:t>
            </a:r>
            <a:r>
              <a:rPr lang="nb-NO" sz="1700" dirty="0" err="1">
                <a:latin typeface="+mj-lt"/>
              </a:rPr>
              <a:t>universities</a:t>
            </a:r>
            <a:r>
              <a:rPr lang="nb-NO" sz="1700" dirty="0">
                <a:latin typeface="+mj-lt"/>
              </a:rPr>
              <a:t> have </a:t>
            </a:r>
            <a:r>
              <a:rPr lang="nb-NO" sz="1700" dirty="0" err="1">
                <a:latin typeface="+mj-lt"/>
              </a:rPr>
              <a:t>also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become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increasingly</a:t>
            </a:r>
            <a:r>
              <a:rPr lang="nb-NO" sz="1700" dirty="0">
                <a:latin typeface="+mj-lt"/>
              </a:rPr>
              <a:t> business and </a:t>
            </a:r>
            <a:r>
              <a:rPr lang="nb-NO" sz="1700" dirty="0" err="1">
                <a:latin typeface="+mj-lt"/>
              </a:rPr>
              <a:t>customer-oriented</a:t>
            </a:r>
            <a:r>
              <a:rPr lang="nb-NO" sz="1700" dirty="0">
                <a:latin typeface="+mj-lt"/>
              </a:rPr>
              <a:t>, </a:t>
            </a:r>
            <a:r>
              <a:rPr lang="nb-NO" sz="1700" dirty="0" err="1">
                <a:latin typeface="+mj-lt"/>
              </a:rPr>
              <a:t>resulting</a:t>
            </a:r>
            <a:r>
              <a:rPr lang="nb-NO" sz="1700" dirty="0">
                <a:latin typeface="+mj-lt"/>
              </a:rPr>
              <a:t> in a </a:t>
            </a:r>
            <a:r>
              <a:rPr lang="nb-NO" sz="1700" dirty="0" err="1">
                <a:latin typeface="+mj-lt"/>
              </a:rPr>
              <a:t>transition</a:t>
            </a:r>
            <a:r>
              <a:rPr lang="nb-NO" sz="1700" dirty="0">
                <a:latin typeface="+mj-lt"/>
              </a:rPr>
              <a:t> from </a:t>
            </a:r>
            <a:r>
              <a:rPr lang="nb-NO" sz="1700" dirty="0" err="1">
                <a:latin typeface="+mj-lt"/>
              </a:rPr>
              <a:t>collegial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decision-making</a:t>
            </a:r>
            <a:r>
              <a:rPr lang="nb-NO" sz="1700" dirty="0">
                <a:latin typeface="+mj-lt"/>
              </a:rPr>
              <a:t> to a </a:t>
            </a:r>
            <a:r>
              <a:rPr lang="nb-NO" sz="1700" dirty="0" err="1">
                <a:latin typeface="+mj-lt"/>
              </a:rPr>
              <a:t>kind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of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corporate</a:t>
            </a:r>
            <a:r>
              <a:rPr lang="nb-NO" sz="1700" dirty="0">
                <a:latin typeface="+mj-lt"/>
              </a:rPr>
              <a:t> management. The </a:t>
            </a:r>
            <a:r>
              <a:rPr lang="nb-NO" sz="1700" dirty="0" err="1">
                <a:latin typeface="+mj-lt"/>
              </a:rPr>
              <a:t>university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that</a:t>
            </a:r>
            <a:r>
              <a:rPr lang="nb-NO" sz="1700" dirty="0">
                <a:latin typeface="+mj-lt"/>
              </a:rPr>
              <a:t> has </a:t>
            </a:r>
            <a:r>
              <a:rPr lang="nb-NO" sz="1700" dirty="0" err="1">
                <a:latin typeface="+mj-lt"/>
              </a:rPr>
              <a:t>become</a:t>
            </a:r>
            <a:r>
              <a:rPr lang="nb-NO" sz="1700" dirty="0">
                <a:latin typeface="+mj-lt"/>
              </a:rPr>
              <a:t> a </a:t>
            </a:r>
            <a:r>
              <a:rPr lang="nb-NO" sz="1700" dirty="0" err="1">
                <a:latin typeface="+mj-lt"/>
              </a:rPr>
              <a:t>quasi-marketplace</a:t>
            </a:r>
            <a:r>
              <a:rPr lang="nb-NO" sz="1700" dirty="0">
                <a:latin typeface="+mj-lt"/>
              </a:rPr>
              <a:t> is </a:t>
            </a:r>
            <a:r>
              <a:rPr lang="nb-NO" sz="1700" dirty="0" err="1">
                <a:latin typeface="+mj-lt"/>
              </a:rPr>
              <a:t>now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comeptition</a:t>
            </a:r>
            <a:r>
              <a:rPr lang="nb-NO" sz="1700" dirty="0">
                <a:latin typeface="+mj-lt"/>
              </a:rPr>
              <a:t>-driven […]» (</a:t>
            </a:r>
            <a:r>
              <a:rPr lang="nb-NO" sz="1700" dirty="0" err="1">
                <a:latin typeface="+mj-lt"/>
              </a:rPr>
              <a:t>Denman</a:t>
            </a:r>
            <a:r>
              <a:rPr lang="nb-NO" sz="1700" dirty="0">
                <a:latin typeface="+mj-lt"/>
              </a:rPr>
              <a:t>, 2005).</a:t>
            </a:r>
          </a:p>
          <a:p>
            <a:endParaRPr lang="nb-NO" sz="1700" dirty="0">
              <a:latin typeface="+mj-lt"/>
            </a:endParaRPr>
          </a:p>
          <a:p>
            <a:r>
              <a:rPr lang="nb-NO" sz="1700" dirty="0">
                <a:latin typeface="+mj-lt"/>
              </a:rPr>
              <a:t>The overall </a:t>
            </a:r>
            <a:r>
              <a:rPr lang="nb-NO" sz="1700" dirty="0" err="1">
                <a:latin typeface="+mj-lt"/>
              </a:rPr>
              <a:t>result</a:t>
            </a:r>
            <a:r>
              <a:rPr lang="nb-NO" sz="1700" dirty="0">
                <a:latin typeface="+mj-lt"/>
              </a:rPr>
              <a:t> is </a:t>
            </a:r>
            <a:r>
              <a:rPr lang="nb-NO" sz="1700" dirty="0" err="1">
                <a:latin typeface="+mj-lt"/>
              </a:rPr>
              <a:t>the</a:t>
            </a:r>
            <a:r>
              <a:rPr lang="nb-NO" sz="1700" dirty="0">
                <a:latin typeface="+mj-lt"/>
              </a:rPr>
              <a:t> «</a:t>
            </a:r>
            <a:r>
              <a:rPr lang="nb-NO" sz="1700" dirty="0" err="1">
                <a:latin typeface="+mj-lt"/>
              </a:rPr>
              <a:t>commodification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of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knowledge</a:t>
            </a:r>
            <a:r>
              <a:rPr lang="nb-NO" sz="1700" dirty="0">
                <a:latin typeface="+mj-lt"/>
              </a:rPr>
              <a:t>» (</a:t>
            </a:r>
            <a:r>
              <a:rPr lang="nb-NO" sz="1700" dirty="0" err="1">
                <a:latin typeface="+mj-lt"/>
              </a:rPr>
              <a:t>Denman</a:t>
            </a:r>
            <a:r>
              <a:rPr lang="nb-NO" sz="1700" dirty="0">
                <a:latin typeface="+mj-lt"/>
              </a:rPr>
              <a:t>, 2005), </a:t>
            </a:r>
            <a:r>
              <a:rPr lang="nb-NO" sz="1700" dirty="0" err="1">
                <a:latin typeface="+mj-lt"/>
              </a:rPr>
              <a:t>where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universities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exist</a:t>
            </a:r>
            <a:r>
              <a:rPr lang="nb-NO" sz="1700" dirty="0">
                <a:latin typeface="+mj-lt"/>
              </a:rPr>
              <a:t> as service-</a:t>
            </a:r>
            <a:r>
              <a:rPr lang="nb-NO" sz="1700" dirty="0" err="1">
                <a:latin typeface="+mj-lt"/>
              </a:rPr>
              <a:t>providers</a:t>
            </a:r>
            <a:r>
              <a:rPr lang="nb-NO" sz="1700" dirty="0">
                <a:latin typeface="+mj-lt"/>
              </a:rPr>
              <a:t> for </a:t>
            </a:r>
            <a:r>
              <a:rPr lang="nb-NO" sz="1700" dirty="0" err="1">
                <a:latin typeface="+mj-lt"/>
              </a:rPr>
              <a:t>individual</a:t>
            </a:r>
            <a:r>
              <a:rPr lang="nb-NO" sz="1700" dirty="0">
                <a:latin typeface="+mj-lt"/>
              </a:rPr>
              <a:t> student stakeholders, and not as fundamental </a:t>
            </a:r>
            <a:r>
              <a:rPr lang="nb-NO" sz="1700" dirty="0" err="1">
                <a:latin typeface="+mj-lt"/>
              </a:rPr>
              <a:t>contributors</a:t>
            </a:r>
            <a:r>
              <a:rPr lang="nb-NO" sz="1700" dirty="0">
                <a:latin typeface="+mj-lt"/>
              </a:rPr>
              <a:t> to </a:t>
            </a:r>
            <a:r>
              <a:rPr lang="nb-NO" sz="1700" dirty="0" err="1">
                <a:latin typeface="+mj-lt"/>
              </a:rPr>
              <a:t>the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common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good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of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society</a:t>
            </a:r>
            <a:r>
              <a:rPr lang="nb-NO" sz="1700" dirty="0">
                <a:latin typeface="+mj-lt"/>
              </a:rPr>
              <a:t> as a </a:t>
            </a:r>
            <a:r>
              <a:rPr lang="nb-NO" sz="1700" dirty="0" err="1">
                <a:latin typeface="+mj-lt"/>
              </a:rPr>
              <a:t>whole</a:t>
            </a:r>
            <a:r>
              <a:rPr lang="nb-NO" sz="1700" dirty="0">
                <a:latin typeface="+mj-lt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8946F-9264-EE2E-21E2-56323C2AD1B4}"/>
              </a:ext>
            </a:extLst>
          </p:cNvPr>
          <p:cNvSpPr txBox="1"/>
          <p:nvPr/>
        </p:nvSpPr>
        <p:spPr>
          <a:xfrm>
            <a:off x="237573" y="6475989"/>
            <a:ext cx="9034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Brian </a:t>
            </a:r>
            <a:r>
              <a:rPr lang="nb-NO" sz="1100" dirty="0" err="1"/>
              <a:t>Denman</a:t>
            </a:r>
            <a:r>
              <a:rPr lang="nb-NO" sz="1100" dirty="0"/>
              <a:t>. (2005). «</a:t>
            </a:r>
            <a:r>
              <a:rPr lang="nb-NO" sz="1100" dirty="0" err="1"/>
              <a:t>What</a:t>
            </a:r>
            <a:r>
              <a:rPr lang="nb-NO" sz="1100" dirty="0"/>
              <a:t> is a </a:t>
            </a:r>
            <a:r>
              <a:rPr lang="nb-NO" sz="1100" dirty="0" err="1"/>
              <a:t>university</a:t>
            </a:r>
            <a:r>
              <a:rPr lang="nb-NO" sz="1100" dirty="0"/>
              <a:t> in </a:t>
            </a:r>
            <a:r>
              <a:rPr lang="nb-NO" sz="1100" dirty="0" err="1"/>
              <a:t>the</a:t>
            </a:r>
            <a:r>
              <a:rPr lang="nb-NO" sz="1100" dirty="0"/>
              <a:t> 21st </a:t>
            </a:r>
            <a:r>
              <a:rPr lang="nb-NO" sz="1100" dirty="0" err="1"/>
              <a:t>century</a:t>
            </a:r>
            <a:r>
              <a:rPr lang="nb-NO" sz="1100" dirty="0"/>
              <a:t>?.» </a:t>
            </a:r>
            <a:r>
              <a:rPr lang="nb-NO" sz="1100" i="1" dirty="0" err="1"/>
              <a:t>Higher</a:t>
            </a:r>
            <a:r>
              <a:rPr lang="nb-NO" sz="1100" i="1" dirty="0"/>
              <a:t> </a:t>
            </a:r>
            <a:r>
              <a:rPr lang="nb-NO" sz="1100" i="1" dirty="0" err="1"/>
              <a:t>Education</a:t>
            </a:r>
            <a:r>
              <a:rPr lang="nb-NO" sz="1100" i="1" dirty="0"/>
              <a:t> Management and Policy</a:t>
            </a:r>
            <a:r>
              <a:rPr lang="nb-NO" sz="1100" dirty="0"/>
              <a:t>, 17(2), 9-26.</a:t>
            </a:r>
          </a:p>
        </p:txBody>
      </p:sp>
    </p:spTree>
    <p:extLst>
      <p:ext uri="{BB962C8B-B14F-4D97-AF65-F5344CB8AC3E}">
        <p14:creationId xmlns:p14="http://schemas.microsoft.com/office/powerpoint/2010/main" val="5319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513D-E040-146C-342D-366A71A6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Present </a:t>
            </a:r>
            <a:r>
              <a:rPr lang="nb-NO" dirty="0" err="1"/>
              <a:t>Situation</a:t>
            </a:r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A5227-DCF8-7759-2FCF-176724CAF917}"/>
              </a:ext>
            </a:extLst>
          </p:cNvPr>
          <p:cNvSpPr txBox="1"/>
          <p:nvPr/>
        </p:nvSpPr>
        <p:spPr>
          <a:xfrm>
            <a:off x="4135967" y="920621"/>
            <a:ext cx="6743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latin typeface="+mj-lt"/>
              </a:rPr>
              <a:t>What</a:t>
            </a:r>
            <a:r>
              <a:rPr lang="nb-NO" sz="2000" dirty="0">
                <a:latin typeface="+mj-lt"/>
              </a:rPr>
              <a:t> is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overall purpose/</a:t>
            </a:r>
            <a:r>
              <a:rPr lang="nb-NO" sz="2000" dirty="0" err="1">
                <a:latin typeface="+mj-lt"/>
              </a:rPr>
              <a:t>value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getting</a:t>
            </a:r>
            <a:r>
              <a:rPr lang="nb-NO" sz="2000" dirty="0">
                <a:latin typeface="+mj-lt"/>
              </a:rPr>
              <a:t> a </a:t>
            </a:r>
            <a:r>
              <a:rPr lang="nb-NO" sz="2000" dirty="0" err="1">
                <a:latin typeface="+mj-lt"/>
              </a:rPr>
              <a:t>university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education</a:t>
            </a:r>
            <a:r>
              <a:rPr lang="nb-NO" sz="2000" dirty="0">
                <a:latin typeface="+mj-lt"/>
              </a:rPr>
              <a:t> in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21st </a:t>
            </a:r>
            <a:r>
              <a:rPr lang="nb-NO" sz="2000" dirty="0" err="1">
                <a:latin typeface="+mj-lt"/>
              </a:rPr>
              <a:t>century</a:t>
            </a:r>
            <a:r>
              <a:rPr lang="nb-NO" sz="2000" dirty="0">
                <a:latin typeface="+mj-lt"/>
              </a:rPr>
              <a:t>?</a:t>
            </a:r>
          </a:p>
          <a:p>
            <a:endParaRPr lang="nb-NO" sz="2000" dirty="0">
              <a:latin typeface="+mj-lt"/>
            </a:endParaRPr>
          </a:p>
          <a:p>
            <a:r>
              <a:rPr lang="nb-NO" sz="2000" b="1" dirty="0">
                <a:latin typeface="+mj-lt"/>
              </a:rPr>
              <a:t>Key Questions:</a:t>
            </a:r>
          </a:p>
          <a:p>
            <a:endParaRPr lang="nb-NO" sz="2000" dirty="0">
              <a:latin typeface="+mj-lt"/>
            </a:endParaRPr>
          </a:p>
          <a:p>
            <a:r>
              <a:rPr lang="nb-NO" dirty="0" err="1">
                <a:latin typeface="+mj-lt"/>
              </a:rPr>
              <a:t>What</a:t>
            </a:r>
            <a:r>
              <a:rPr lang="nb-NO" dirty="0">
                <a:latin typeface="+mj-lt"/>
              </a:rPr>
              <a:t> matters more </a:t>
            </a:r>
            <a:r>
              <a:rPr lang="nb-NO" dirty="0" err="1">
                <a:latin typeface="+mj-lt"/>
              </a:rPr>
              <a:t>within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this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new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paradigm</a:t>
            </a:r>
            <a:r>
              <a:rPr lang="nb-NO" dirty="0">
                <a:latin typeface="+mj-lt"/>
              </a:rPr>
              <a:t>: </a:t>
            </a:r>
            <a:r>
              <a:rPr lang="nb-NO" dirty="0" err="1">
                <a:latin typeface="+mj-lt"/>
              </a:rPr>
              <a:t>Traditional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academic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excellence</a:t>
            </a:r>
            <a:r>
              <a:rPr lang="nb-NO" dirty="0">
                <a:latin typeface="+mj-lt"/>
              </a:rPr>
              <a:t>, or mass-</a:t>
            </a:r>
            <a:r>
              <a:rPr lang="nb-NO" dirty="0" err="1">
                <a:latin typeface="+mj-lt"/>
              </a:rPr>
              <a:t>production</a:t>
            </a:r>
            <a:r>
              <a:rPr lang="nb-NO" dirty="0">
                <a:latin typeface="+mj-lt"/>
              </a:rPr>
              <a:t>? In </a:t>
            </a:r>
            <a:r>
              <a:rPr lang="nb-NO" dirty="0" err="1">
                <a:latin typeface="+mj-lt"/>
              </a:rPr>
              <a:t>which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of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these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directions</a:t>
            </a:r>
            <a:r>
              <a:rPr lang="nb-NO" dirty="0">
                <a:latin typeface="+mj-lt"/>
              </a:rPr>
              <a:t> do </a:t>
            </a:r>
            <a:r>
              <a:rPr lang="nb-NO" dirty="0" err="1">
                <a:latin typeface="+mj-lt"/>
              </a:rPr>
              <a:t>individual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universities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move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themselves</a:t>
            </a:r>
            <a:r>
              <a:rPr lang="nb-NO" dirty="0">
                <a:latin typeface="+mj-lt"/>
              </a:rPr>
              <a:t>; and </a:t>
            </a:r>
            <a:r>
              <a:rPr lang="nb-NO" dirty="0" err="1">
                <a:latin typeface="+mj-lt"/>
              </a:rPr>
              <a:t>how</a:t>
            </a:r>
            <a:r>
              <a:rPr lang="nb-NO" dirty="0">
                <a:latin typeface="+mj-lt"/>
              </a:rPr>
              <a:t> do </a:t>
            </a:r>
            <a:r>
              <a:rPr lang="nb-NO" dirty="0" err="1">
                <a:latin typeface="+mj-lt"/>
              </a:rPr>
              <a:t>these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moves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affect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institutional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decision-making</a:t>
            </a:r>
            <a:r>
              <a:rPr lang="nb-NO" dirty="0">
                <a:latin typeface="+mj-lt"/>
              </a:rPr>
              <a:t>?</a:t>
            </a:r>
          </a:p>
          <a:p>
            <a:endParaRPr lang="nb-NO" dirty="0">
              <a:latin typeface="+mj-lt"/>
            </a:endParaRPr>
          </a:p>
          <a:p>
            <a:r>
              <a:rPr lang="nb-NO" dirty="0" err="1">
                <a:latin typeface="+mj-lt"/>
              </a:rPr>
              <a:t>What</a:t>
            </a:r>
            <a:r>
              <a:rPr lang="nb-NO" dirty="0">
                <a:latin typeface="+mj-lt"/>
              </a:rPr>
              <a:t> type </a:t>
            </a:r>
            <a:r>
              <a:rPr lang="nb-NO" dirty="0" err="1">
                <a:latin typeface="+mj-lt"/>
              </a:rPr>
              <a:t>of</a:t>
            </a:r>
            <a:r>
              <a:rPr lang="nb-NO" dirty="0">
                <a:latin typeface="+mj-lt"/>
              </a:rPr>
              <a:t> «</a:t>
            </a:r>
            <a:r>
              <a:rPr lang="nb-NO" dirty="0" err="1">
                <a:latin typeface="+mj-lt"/>
              </a:rPr>
              <a:t>product</a:t>
            </a:r>
            <a:r>
              <a:rPr lang="nb-NO" dirty="0">
                <a:latin typeface="+mj-lt"/>
              </a:rPr>
              <a:t>» must </a:t>
            </a:r>
            <a:r>
              <a:rPr lang="nb-NO" dirty="0" err="1">
                <a:latin typeface="+mj-lt"/>
              </a:rPr>
              <a:t>we</a:t>
            </a:r>
            <a:r>
              <a:rPr lang="nb-NO" dirty="0">
                <a:latin typeface="+mj-lt"/>
              </a:rPr>
              <a:t> offer to </a:t>
            </a:r>
            <a:r>
              <a:rPr lang="nb-NO" dirty="0" err="1">
                <a:latin typeface="+mj-lt"/>
              </a:rPr>
              <a:t>compete</a:t>
            </a:r>
            <a:r>
              <a:rPr lang="nb-NO" dirty="0">
                <a:latin typeface="+mj-lt"/>
              </a:rPr>
              <a:t> in a </a:t>
            </a:r>
            <a:r>
              <a:rPr lang="nb-NO" dirty="0" err="1">
                <a:latin typeface="+mj-lt"/>
              </a:rPr>
              <a:t>crowded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market</a:t>
            </a:r>
            <a:r>
              <a:rPr lang="nb-NO" dirty="0">
                <a:latin typeface="+mj-lt"/>
              </a:rPr>
              <a:t>? </a:t>
            </a:r>
            <a:r>
              <a:rPr lang="nb-NO" dirty="0" err="1">
                <a:latin typeface="+mj-lt"/>
              </a:rPr>
              <a:t>What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are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the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domains</a:t>
            </a:r>
            <a:r>
              <a:rPr lang="nb-NO" dirty="0">
                <a:latin typeface="+mj-lt"/>
              </a:rPr>
              <a:t> in </a:t>
            </a:r>
            <a:r>
              <a:rPr lang="nb-NO" dirty="0" err="1">
                <a:latin typeface="+mj-lt"/>
              </a:rPr>
              <a:t>which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we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strive</a:t>
            </a:r>
            <a:r>
              <a:rPr lang="nb-NO" dirty="0">
                <a:latin typeface="+mj-lt"/>
              </a:rPr>
              <a:t> to </a:t>
            </a:r>
            <a:r>
              <a:rPr lang="nb-NO" dirty="0" err="1">
                <a:latin typeface="+mj-lt"/>
              </a:rPr>
              <a:t>innovate</a:t>
            </a:r>
            <a:r>
              <a:rPr lang="nb-NO" dirty="0">
                <a:latin typeface="+mj-lt"/>
              </a:rPr>
              <a:t>, as a brand, </a:t>
            </a:r>
            <a:r>
              <a:rPr lang="nb-NO" dirty="0" err="1">
                <a:latin typeface="+mj-lt"/>
              </a:rPr>
              <a:t>when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financial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sustainability</a:t>
            </a:r>
            <a:r>
              <a:rPr lang="nb-NO" dirty="0">
                <a:latin typeface="+mj-lt"/>
              </a:rPr>
              <a:t> is a </a:t>
            </a:r>
            <a:r>
              <a:rPr lang="nb-NO" dirty="0" err="1">
                <a:latin typeface="+mj-lt"/>
              </a:rPr>
              <a:t>primary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aim</a:t>
            </a:r>
            <a:r>
              <a:rPr lang="nb-NO" dirty="0">
                <a:latin typeface="+mj-lt"/>
              </a:rPr>
              <a:t>? (</a:t>
            </a:r>
            <a:r>
              <a:rPr lang="nb-NO" dirty="0" err="1">
                <a:latin typeface="+mj-lt"/>
              </a:rPr>
              <a:t>What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knowledge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contributions</a:t>
            </a:r>
            <a:r>
              <a:rPr lang="nb-NO" dirty="0">
                <a:latin typeface="+mj-lt"/>
              </a:rPr>
              <a:t> have </a:t>
            </a:r>
            <a:r>
              <a:rPr lang="nb-NO" dirty="0" err="1">
                <a:latin typeface="+mj-lt"/>
              </a:rPr>
              <a:t>the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greatest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market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value</a:t>
            </a:r>
            <a:r>
              <a:rPr lang="nb-NO" dirty="0">
                <a:latin typeface="+mj-lt"/>
              </a:rPr>
              <a:t>?)</a:t>
            </a:r>
          </a:p>
          <a:p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Do </a:t>
            </a:r>
            <a:r>
              <a:rPr lang="nb-NO" dirty="0" err="1">
                <a:latin typeface="+mj-lt"/>
              </a:rPr>
              <a:t>answers</a:t>
            </a:r>
            <a:r>
              <a:rPr lang="nb-NO" dirty="0">
                <a:latin typeface="+mj-lt"/>
              </a:rPr>
              <a:t> to </a:t>
            </a:r>
            <a:r>
              <a:rPr lang="nb-NO" dirty="0" err="1">
                <a:latin typeface="+mj-lt"/>
              </a:rPr>
              <a:t>these</a:t>
            </a:r>
            <a:r>
              <a:rPr lang="nb-NO" dirty="0">
                <a:latin typeface="+mj-lt"/>
              </a:rPr>
              <a:t> questions </a:t>
            </a:r>
            <a:r>
              <a:rPr lang="nb-NO" dirty="0" err="1">
                <a:latin typeface="+mj-lt"/>
              </a:rPr>
              <a:t>always</a:t>
            </a:r>
            <a:r>
              <a:rPr lang="nb-NO" dirty="0">
                <a:latin typeface="+mj-lt"/>
              </a:rPr>
              <a:t> have to </a:t>
            </a:r>
            <a:r>
              <a:rPr lang="nb-NO" dirty="0" err="1">
                <a:latin typeface="+mj-lt"/>
              </a:rPr>
              <a:t>prioritise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the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financial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sustainability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of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universities</a:t>
            </a:r>
            <a:r>
              <a:rPr lang="nb-NO" dirty="0">
                <a:latin typeface="+mj-lt"/>
              </a:rPr>
              <a:t>? Are </a:t>
            </a:r>
            <a:r>
              <a:rPr lang="nb-NO" dirty="0" err="1">
                <a:latin typeface="+mj-lt"/>
              </a:rPr>
              <a:t>there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ways</a:t>
            </a:r>
            <a:r>
              <a:rPr lang="nb-NO" dirty="0">
                <a:latin typeface="+mj-lt"/>
              </a:rPr>
              <a:t> to </a:t>
            </a:r>
            <a:r>
              <a:rPr lang="nb-NO" dirty="0" err="1">
                <a:latin typeface="+mj-lt"/>
              </a:rPr>
              <a:t>satisfy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academic</a:t>
            </a:r>
            <a:r>
              <a:rPr lang="nb-NO" dirty="0">
                <a:latin typeface="+mj-lt"/>
              </a:rPr>
              <a:t> </a:t>
            </a:r>
            <a:r>
              <a:rPr lang="nb-NO" i="1" dirty="0">
                <a:latin typeface="+mj-lt"/>
              </a:rPr>
              <a:t>and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financial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concerns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simultaneously</a:t>
            </a:r>
            <a:r>
              <a:rPr lang="nb-NO" dirty="0">
                <a:latin typeface="+mj-lt"/>
              </a:rPr>
              <a:t>, or </a:t>
            </a:r>
            <a:r>
              <a:rPr lang="nb-NO" dirty="0" err="1">
                <a:latin typeface="+mj-lt"/>
              </a:rPr>
              <a:t>are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these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concerns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irrevocably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juxtaposed</a:t>
            </a:r>
            <a:r>
              <a:rPr lang="nb-NO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79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513D-E040-146C-342D-366A71A6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66" y="2676215"/>
            <a:ext cx="3619501" cy="150557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have to do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loyalty</a:t>
            </a:r>
            <a:r>
              <a:rPr lang="nb-NO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A5227-DCF8-7759-2FCF-176724CAF917}"/>
              </a:ext>
            </a:extLst>
          </p:cNvPr>
          <p:cNvSpPr txBox="1"/>
          <p:nvPr/>
        </p:nvSpPr>
        <p:spPr>
          <a:xfrm>
            <a:off x="4135967" y="303932"/>
            <a:ext cx="780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+mj-lt"/>
              </a:rPr>
              <a:t>If </a:t>
            </a:r>
            <a:r>
              <a:rPr lang="nb-NO" sz="2000" dirty="0" err="1">
                <a:latin typeface="+mj-lt"/>
              </a:rPr>
              <a:t>you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are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managing</a:t>
            </a:r>
            <a:r>
              <a:rPr lang="nb-NO" sz="2000" dirty="0">
                <a:latin typeface="+mj-lt"/>
              </a:rPr>
              <a:t> a brand in a </a:t>
            </a:r>
            <a:r>
              <a:rPr lang="nb-NO" sz="2000" dirty="0" err="1">
                <a:latin typeface="+mj-lt"/>
              </a:rPr>
              <a:t>competitive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market</a:t>
            </a:r>
            <a:r>
              <a:rPr lang="nb-NO" sz="2000" dirty="0">
                <a:latin typeface="+mj-lt"/>
              </a:rPr>
              <a:t>,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success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your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company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depends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largely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on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how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customers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perceive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your</a:t>
            </a:r>
            <a:r>
              <a:rPr lang="nb-NO" sz="2000" dirty="0">
                <a:latin typeface="+mj-lt"/>
              </a:rPr>
              <a:t> brand.</a:t>
            </a:r>
          </a:p>
        </p:txBody>
      </p:sp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24D64397-03C9-0923-6D33-4CBADF6BC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129" y="1192833"/>
            <a:ext cx="5240071" cy="5478052"/>
          </a:xfrm>
          <a:prstGeom prst="rect">
            <a:avLst/>
          </a:prstGeom>
        </p:spPr>
      </p:pic>
      <p:pic>
        <p:nvPicPr>
          <p:cNvPr id="6" name="Picture 5" descr="A text on a page&#10;&#10;Description automatically generated">
            <a:extLst>
              <a:ext uri="{FF2B5EF4-FFF2-40B4-BE49-F238E27FC236}">
                <a16:creationId xmlns:a16="http://schemas.microsoft.com/office/drawing/2014/main" id="{1BD7790E-20B5-8280-953A-6B25749CE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463" y="1119063"/>
            <a:ext cx="5641439" cy="3062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 up of a text&#10;&#10;Description automatically generated">
            <a:extLst>
              <a:ext uri="{FF2B5EF4-FFF2-40B4-BE49-F238E27FC236}">
                <a16:creationId xmlns:a16="http://schemas.microsoft.com/office/drawing/2014/main" id="{BACCC00B-1358-EA08-C665-502C548C0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464" y="4172243"/>
            <a:ext cx="5641438" cy="2508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DB1C87-6DC7-78CD-BC22-8FA46F40257B}"/>
              </a:ext>
            </a:extLst>
          </p:cNvPr>
          <p:cNvSpPr txBox="1"/>
          <p:nvPr/>
        </p:nvSpPr>
        <p:spPr>
          <a:xfrm>
            <a:off x="7580964" y="4903652"/>
            <a:ext cx="247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29E18-2E67-5E0B-9641-91B16137EF57}"/>
              </a:ext>
            </a:extLst>
          </p:cNvPr>
          <p:cNvSpPr txBox="1"/>
          <p:nvPr/>
        </p:nvSpPr>
        <p:spPr>
          <a:xfrm>
            <a:off x="7580962" y="5147175"/>
            <a:ext cx="247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9D50FF-D914-4426-82E8-0E29C9468AE6}"/>
              </a:ext>
            </a:extLst>
          </p:cNvPr>
          <p:cNvSpPr txBox="1"/>
          <p:nvPr/>
        </p:nvSpPr>
        <p:spPr>
          <a:xfrm>
            <a:off x="7580964" y="5378505"/>
            <a:ext cx="247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D07B25-43BA-5233-CC99-8B1AC2FFA2A6}"/>
              </a:ext>
            </a:extLst>
          </p:cNvPr>
          <p:cNvSpPr txBox="1"/>
          <p:nvPr/>
        </p:nvSpPr>
        <p:spPr>
          <a:xfrm>
            <a:off x="7580963" y="5612993"/>
            <a:ext cx="247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26A462-AE67-7DAB-1670-EF4724C8F256}"/>
              </a:ext>
            </a:extLst>
          </p:cNvPr>
          <p:cNvCxnSpPr/>
          <p:nvPr/>
        </p:nvCxnSpPr>
        <p:spPr>
          <a:xfrm>
            <a:off x="7972816" y="4976666"/>
            <a:ext cx="0" cy="840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F0B6A53-6F37-83FE-26EC-3CDCC8986C66}"/>
              </a:ext>
            </a:extLst>
          </p:cNvPr>
          <p:cNvSpPr txBox="1"/>
          <p:nvPr/>
        </p:nvSpPr>
        <p:spPr>
          <a:xfrm>
            <a:off x="8008430" y="5089773"/>
            <a:ext cx="1020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Market </a:t>
            </a:r>
            <a:r>
              <a:rPr lang="nb-NO" sz="1400" dirty="0" err="1">
                <a:solidFill>
                  <a:srgbClr val="FF0000"/>
                </a:solidFill>
              </a:rPr>
              <a:t>value</a:t>
            </a:r>
            <a:endParaRPr lang="nb-NO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513D-E040-146C-342D-366A71A6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66" y="2676215"/>
            <a:ext cx="3619501" cy="150557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have to do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loyalty</a:t>
            </a:r>
            <a:r>
              <a:rPr lang="nb-NO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A5227-DCF8-7759-2FCF-176724CAF917}"/>
              </a:ext>
            </a:extLst>
          </p:cNvPr>
          <p:cNvSpPr txBox="1"/>
          <p:nvPr/>
        </p:nvSpPr>
        <p:spPr>
          <a:xfrm>
            <a:off x="4135967" y="232454"/>
            <a:ext cx="78043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+mj-lt"/>
              </a:rPr>
              <a:t>If </a:t>
            </a:r>
            <a:r>
              <a:rPr lang="nb-NO" sz="2000" dirty="0" err="1">
                <a:latin typeface="+mj-lt"/>
              </a:rPr>
              <a:t>you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are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managing</a:t>
            </a:r>
            <a:r>
              <a:rPr lang="nb-NO" sz="2000" dirty="0">
                <a:latin typeface="+mj-lt"/>
              </a:rPr>
              <a:t> a «brand» in a </a:t>
            </a:r>
            <a:r>
              <a:rPr lang="nb-NO" sz="2000" dirty="0" err="1">
                <a:latin typeface="+mj-lt"/>
              </a:rPr>
              <a:t>competitive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market</a:t>
            </a:r>
            <a:r>
              <a:rPr lang="nb-NO" sz="2000" dirty="0">
                <a:latin typeface="+mj-lt"/>
              </a:rPr>
              <a:t>,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success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your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company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depends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largely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on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how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customers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perceive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your</a:t>
            </a:r>
            <a:r>
              <a:rPr lang="nb-NO" sz="2000" dirty="0">
                <a:latin typeface="+mj-lt"/>
              </a:rPr>
              <a:t> brand.</a:t>
            </a:r>
          </a:p>
          <a:p>
            <a:endParaRPr lang="nb-NO" sz="2000" dirty="0">
              <a:latin typeface="+mj-lt"/>
            </a:endParaRPr>
          </a:p>
          <a:p>
            <a:r>
              <a:rPr lang="nb-NO" sz="2000" dirty="0">
                <a:latin typeface="+mj-lt"/>
              </a:rPr>
              <a:t>If </a:t>
            </a:r>
            <a:r>
              <a:rPr lang="nb-NO" sz="2000" dirty="0" err="1">
                <a:latin typeface="+mj-lt"/>
              </a:rPr>
              <a:t>knowledge</a:t>
            </a:r>
            <a:r>
              <a:rPr lang="nb-NO" sz="2000" dirty="0">
                <a:latin typeface="+mj-lt"/>
              </a:rPr>
              <a:t> is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commodity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that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universities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are</a:t>
            </a:r>
            <a:r>
              <a:rPr lang="nb-NO" sz="2000" dirty="0">
                <a:latin typeface="+mj-lt"/>
              </a:rPr>
              <a:t> ‘</a:t>
            </a:r>
            <a:r>
              <a:rPr lang="nb-NO" sz="2000" dirty="0" err="1">
                <a:latin typeface="+mj-lt"/>
              </a:rPr>
              <a:t>selling</a:t>
            </a:r>
            <a:r>
              <a:rPr lang="nb-NO" sz="2000" dirty="0">
                <a:latin typeface="+mj-lt"/>
              </a:rPr>
              <a:t>’ to students (and to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governments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that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subsidise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those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universities</a:t>
            </a:r>
            <a:r>
              <a:rPr lang="nb-NO" sz="2000" dirty="0">
                <a:latin typeface="+mj-lt"/>
              </a:rPr>
              <a:t>), </a:t>
            </a:r>
            <a:r>
              <a:rPr lang="nb-NO" sz="2000" dirty="0" err="1">
                <a:latin typeface="+mj-lt"/>
              </a:rPr>
              <a:t>what</a:t>
            </a:r>
            <a:r>
              <a:rPr lang="nb-NO" sz="2000" dirty="0">
                <a:latin typeface="+mj-lt"/>
              </a:rPr>
              <a:t> is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‘</a:t>
            </a:r>
            <a:r>
              <a:rPr lang="nb-NO" sz="2000" dirty="0" err="1">
                <a:latin typeface="+mj-lt"/>
              </a:rPr>
              <a:t>market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value</a:t>
            </a:r>
            <a:r>
              <a:rPr lang="nb-NO" sz="2000" dirty="0">
                <a:latin typeface="+mj-lt"/>
              </a:rPr>
              <a:t>’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research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within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this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scheme</a:t>
            </a:r>
            <a:r>
              <a:rPr lang="nb-NO" sz="2000" dirty="0">
                <a:latin typeface="+mj-lt"/>
              </a:rPr>
              <a:t>? In </a:t>
            </a:r>
            <a:r>
              <a:rPr lang="nb-NO" sz="2000" dirty="0" err="1">
                <a:latin typeface="+mj-lt"/>
              </a:rPr>
              <a:t>other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words</a:t>
            </a:r>
            <a:r>
              <a:rPr lang="nb-NO" sz="2000" dirty="0">
                <a:latin typeface="+mj-lt"/>
              </a:rPr>
              <a:t>, </a:t>
            </a:r>
            <a:r>
              <a:rPr lang="nb-NO" sz="2000" dirty="0" err="1">
                <a:latin typeface="+mj-lt"/>
              </a:rPr>
              <a:t>how</a:t>
            </a:r>
            <a:r>
              <a:rPr lang="nb-NO" sz="2000" dirty="0">
                <a:latin typeface="+mj-lt"/>
              </a:rPr>
              <a:t> do </a:t>
            </a:r>
            <a:r>
              <a:rPr lang="nb-NO" sz="2000" dirty="0" err="1">
                <a:latin typeface="+mj-lt"/>
              </a:rPr>
              <a:t>researchers</a:t>
            </a:r>
            <a:r>
              <a:rPr lang="nb-NO" sz="2000" dirty="0">
                <a:latin typeface="+mj-lt"/>
              </a:rPr>
              <a:t> «</a:t>
            </a:r>
            <a:r>
              <a:rPr lang="nb-NO" sz="2000" dirty="0" err="1">
                <a:latin typeface="+mj-lt"/>
              </a:rPr>
              <a:t>justify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costs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what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they</a:t>
            </a:r>
            <a:r>
              <a:rPr lang="nb-NO" sz="2000" dirty="0">
                <a:latin typeface="+mj-lt"/>
              </a:rPr>
              <a:t> do, </a:t>
            </a:r>
            <a:r>
              <a:rPr lang="nb-NO" sz="2000" dirty="0" err="1">
                <a:latin typeface="+mj-lt"/>
              </a:rPr>
              <a:t>how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they</a:t>
            </a:r>
            <a:r>
              <a:rPr lang="nb-NO" sz="2000" dirty="0">
                <a:latin typeface="+mj-lt"/>
              </a:rPr>
              <a:t> do it, and </a:t>
            </a:r>
            <a:r>
              <a:rPr lang="nb-NO" sz="2000" dirty="0" err="1">
                <a:latin typeface="+mj-lt"/>
              </a:rPr>
              <a:t>what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results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they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obtain</a:t>
            </a:r>
            <a:r>
              <a:rPr lang="nb-NO" sz="2000" dirty="0">
                <a:latin typeface="+mj-lt"/>
              </a:rPr>
              <a:t>» (</a:t>
            </a:r>
            <a:r>
              <a:rPr lang="nb-NO" sz="2000" dirty="0" err="1">
                <a:latin typeface="+mj-lt"/>
              </a:rPr>
              <a:t>Denman</a:t>
            </a:r>
            <a:r>
              <a:rPr lang="nb-NO" sz="2000" dirty="0">
                <a:latin typeface="+mj-lt"/>
              </a:rPr>
              <a:t>, 2005)? </a:t>
            </a:r>
            <a:r>
              <a:rPr lang="nb-NO" sz="2000" dirty="0" err="1">
                <a:latin typeface="+mj-lt"/>
              </a:rPr>
              <a:t>What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are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market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values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different </a:t>
            </a:r>
            <a:r>
              <a:rPr lang="nb-NO" sz="2000" dirty="0" err="1">
                <a:latin typeface="+mj-lt"/>
              </a:rPr>
              <a:t>kinds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knowledge</a:t>
            </a:r>
            <a:r>
              <a:rPr lang="nb-NO" sz="2000" dirty="0">
                <a:latin typeface="+mj-lt"/>
              </a:rPr>
              <a:t>?</a:t>
            </a:r>
          </a:p>
          <a:p>
            <a:endParaRPr lang="nb-NO" sz="2000" dirty="0">
              <a:latin typeface="+mj-lt"/>
            </a:endParaRPr>
          </a:p>
          <a:p>
            <a:r>
              <a:rPr lang="nb-NO" sz="2000" dirty="0" err="1">
                <a:latin typeface="+mj-lt"/>
              </a:rPr>
              <a:t>When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teaching</a:t>
            </a:r>
            <a:r>
              <a:rPr lang="nb-NO" sz="2000" dirty="0">
                <a:latin typeface="+mj-lt"/>
              </a:rPr>
              <a:t> and </a:t>
            </a:r>
            <a:r>
              <a:rPr lang="nb-NO" sz="2000" dirty="0" err="1">
                <a:latin typeface="+mj-lt"/>
              </a:rPr>
              <a:t>research</a:t>
            </a:r>
            <a:r>
              <a:rPr lang="nb-NO" sz="2000" dirty="0">
                <a:latin typeface="+mj-lt"/>
              </a:rPr>
              <a:t> have </a:t>
            </a:r>
            <a:r>
              <a:rPr lang="nb-NO" sz="2000" dirty="0" err="1">
                <a:latin typeface="+mj-lt"/>
              </a:rPr>
              <a:t>been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commodified</a:t>
            </a:r>
            <a:r>
              <a:rPr lang="nb-NO" sz="2000" dirty="0">
                <a:latin typeface="+mj-lt"/>
              </a:rPr>
              <a:t> (</a:t>
            </a:r>
            <a:r>
              <a:rPr lang="nb-NO" sz="2000" dirty="0" err="1">
                <a:latin typeface="+mj-lt"/>
              </a:rPr>
              <a:t>reduced</a:t>
            </a:r>
            <a:r>
              <a:rPr lang="nb-NO" sz="2000" dirty="0">
                <a:latin typeface="+mj-lt"/>
              </a:rPr>
              <a:t> to </a:t>
            </a:r>
            <a:r>
              <a:rPr lang="nb-NO" sz="2000" dirty="0" err="1">
                <a:latin typeface="+mj-lt"/>
              </a:rPr>
              <a:t>products</a:t>
            </a:r>
            <a:r>
              <a:rPr lang="nb-NO" sz="2000" dirty="0">
                <a:latin typeface="+mj-lt"/>
              </a:rPr>
              <a:t>),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main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function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all </a:t>
            </a:r>
            <a:r>
              <a:rPr lang="nb-NO" sz="2000" dirty="0" err="1">
                <a:latin typeface="+mj-lt"/>
              </a:rPr>
              <a:t>teaching</a:t>
            </a:r>
            <a:r>
              <a:rPr lang="nb-NO" sz="2000" dirty="0">
                <a:latin typeface="+mj-lt"/>
              </a:rPr>
              <a:t> and </a:t>
            </a:r>
            <a:r>
              <a:rPr lang="nb-NO" sz="2000" dirty="0" err="1">
                <a:latin typeface="+mj-lt"/>
              </a:rPr>
              <a:t>research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will</a:t>
            </a:r>
            <a:r>
              <a:rPr lang="nb-NO" sz="2000" dirty="0">
                <a:latin typeface="+mj-lt"/>
              </a:rPr>
              <a:t> be to </a:t>
            </a:r>
            <a:r>
              <a:rPr lang="nb-NO" sz="2000" dirty="0" err="1">
                <a:latin typeface="+mj-lt"/>
              </a:rPr>
              <a:t>contribute</a:t>
            </a:r>
            <a:r>
              <a:rPr lang="nb-NO" sz="2000" dirty="0">
                <a:latin typeface="+mj-lt"/>
              </a:rPr>
              <a:t> to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growth</a:t>
            </a:r>
            <a:r>
              <a:rPr lang="nb-NO" sz="2000" dirty="0">
                <a:latin typeface="+mj-lt"/>
              </a:rPr>
              <a:t> (or </a:t>
            </a:r>
            <a:r>
              <a:rPr lang="nb-NO" sz="2000" dirty="0" err="1">
                <a:latin typeface="+mj-lt"/>
              </a:rPr>
              <a:t>financial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sustainability</a:t>
            </a:r>
            <a:r>
              <a:rPr lang="nb-NO" sz="2000" dirty="0">
                <a:latin typeface="+mj-lt"/>
              </a:rPr>
              <a:t>)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«brand». All </a:t>
            </a:r>
            <a:r>
              <a:rPr lang="nb-NO" sz="2000" dirty="0" err="1">
                <a:latin typeface="+mj-lt"/>
              </a:rPr>
              <a:t>other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knowledge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contributions</a:t>
            </a:r>
            <a:r>
              <a:rPr lang="nb-NO" sz="2000" dirty="0">
                <a:latin typeface="+mj-lt"/>
              </a:rPr>
              <a:t>, </a:t>
            </a:r>
            <a:r>
              <a:rPr lang="nb-NO" sz="2000" dirty="0" err="1">
                <a:latin typeface="+mj-lt"/>
              </a:rPr>
              <a:t>including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those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made</a:t>
            </a:r>
            <a:r>
              <a:rPr lang="nb-NO" sz="2000" dirty="0">
                <a:latin typeface="+mj-lt"/>
              </a:rPr>
              <a:t> for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good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society</a:t>
            </a:r>
            <a:r>
              <a:rPr lang="nb-NO" sz="2000" dirty="0">
                <a:latin typeface="+mj-lt"/>
              </a:rPr>
              <a:t>, </a:t>
            </a:r>
            <a:r>
              <a:rPr lang="nb-NO" sz="2000" dirty="0" err="1">
                <a:latin typeface="+mj-lt"/>
              </a:rPr>
              <a:t>are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seen</a:t>
            </a:r>
            <a:r>
              <a:rPr lang="nb-NO" sz="2000" dirty="0">
                <a:latin typeface="+mj-lt"/>
              </a:rPr>
              <a:t> as ‘</a:t>
            </a:r>
            <a:r>
              <a:rPr lang="nb-NO" sz="2000" dirty="0" err="1">
                <a:latin typeface="+mj-lt"/>
              </a:rPr>
              <a:t>unproductive</a:t>
            </a:r>
            <a:r>
              <a:rPr lang="nb-NO" sz="2000" dirty="0">
                <a:latin typeface="+mj-lt"/>
              </a:rPr>
              <a:t>’ </a:t>
            </a:r>
            <a:r>
              <a:rPr lang="nb-NO" sz="2000" dirty="0" err="1">
                <a:latin typeface="+mj-lt"/>
              </a:rPr>
              <a:t>contributions</a:t>
            </a:r>
            <a:r>
              <a:rPr lang="nb-NO" sz="2000" dirty="0">
                <a:latin typeface="+mj-lt"/>
              </a:rPr>
              <a:t> (</a:t>
            </a:r>
            <a:r>
              <a:rPr lang="nb-NO" sz="2000" dirty="0" err="1">
                <a:latin typeface="+mj-lt"/>
              </a:rPr>
              <a:t>little</a:t>
            </a:r>
            <a:r>
              <a:rPr lang="nb-NO" sz="2000" dirty="0">
                <a:latin typeface="+mj-lt"/>
              </a:rPr>
              <a:t>, or </a:t>
            </a:r>
            <a:r>
              <a:rPr lang="nb-NO" sz="2000" dirty="0" err="1">
                <a:latin typeface="+mj-lt"/>
              </a:rPr>
              <a:t>no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market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value</a:t>
            </a:r>
            <a:r>
              <a:rPr lang="nb-NO" sz="2000" dirty="0">
                <a:latin typeface="+mj-lt"/>
              </a:rPr>
              <a:t>), </a:t>
            </a:r>
            <a:r>
              <a:rPr lang="nb-NO" sz="2000" dirty="0" err="1">
                <a:latin typeface="+mj-lt"/>
              </a:rPr>
              <a:t>unless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they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somehow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build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«brand». </a:t>
            </a:r>
          </a:p>
          <a:p>
            <a:endParaRPr lang="nb-NO" sz="2000" dirty="0">
              <a:latin typeface="+mj-lt"/>
            </a:endParaRPr>
          </a:p>
          <a:p>
            <a:r>
              <a:rPr lang="nb-NO" sz="2000" dirty="0">
                <a:latin typeface="+mj-lt"/>
              </a:rPr>
              <a:t>Most </a:t>
            </a:r>
            <a:r>
              <a:rPr lang="nb-NO" sz="2000" dirty="0" err="1">
                <a:latin typeface="+mj-lt"/>
              </a:rPr>
              <a:t>importantly</a:t>
            </a:r>
            <a:r>
              <a:rPr lang="nb-NO" sz="2000" dirty="0">
                <a:latin typeface="+mj-lt"/>
              </a:rPr>
              <a:t>, </a:t>
            </a:r>
            <a:r>
              <a:rPr lang="nb-NO" sz="2000" dirty="0" err="1">
                <a:latin typeface="+mj-lt"/>
              </a:rPr>
              <a:t>knowledge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contributions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that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actively</a:t>
            </a:r>
            <a:r>
              <a:rPr lang="nb-NO" sz="2000" dirty="0">
                <a:latin typeface="+mj-lt"/>
              </a:rPr>
              <a:t>, or </a:t>
            </a:r>
            <a:r>
              <a:rPr lang="nb-NO" sz="2000" dirty="0" err="1">
                <a:latin typeface="+mj-lt"/>
              </a:rPr>
              <a:t>passively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undermine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market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competitivity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«brand», </a:t>
            </a:r>
            <a:r>
              <a:rPr lang="nb-NO" sz="2000" dirty="0" err="1">
                <a:latin typeface="+mj-lt"/>
              </a:rPr>
              <a:t>even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if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they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promote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the</a:t>
            </a:r>
            <a:r>
              <a:rPr lang="nb-NO" sz="2000" dirty="0">
                <a:latin typeface="+mj-lt"/>
              </a:rPr>
              <a:t> general </a:t>
            </a:r>
            <a:r>
              <a:rPr lang="nb-NO" sz="2000" dirty="0" err="1">
                <a:latin typeface="+mj-lt"/>
              </a:rPr>
              <a:t>good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society</a:t>
            </a:r>
            <a:r>
              <a:rPr lang="nb-NO" sz="2000" dirty="0">
                <a:latin typeface="+mj-lt"/>
              </a:rPr>
              <a:t>, </a:t>
            </a:r>
            <a:r>
              <a:rPr lang="nb-NO" sz="2000" dirty="0" err="1">
                <a:latin typeface="+mj-lt"/>
              </a:rPr>
              <a:t>can</a:t>
            </a:r>
            <a:r>
              <a:rPr lang="nb-NO" sz="2000" dirty="0">
                <a:latin typeface="+mj-lt"/>
              </a:rPr>
              <a:t> be </a:t>
            </a:r>
            <a:r>
              <a:rPr lang="nb-NO" sz="2000" dirty="0" err="1">
                <a:latin typeface="+mj-lt"/>
              </a:rPr>
              <a:t>reinterpreted</a:t>
            </a:r>
            <a:r>
              <a:rPr lang="nb-NO" sz="2000" dirty="0">
                <a:latin typeface="+mj-lt"/>
              </a:rPr>
              <a:t> as </a:t>
            </a:r>
            <a:r>
              <a:rPr lang="nb-NO" sz="2000" dirty="0" err="1">
                <a:latin typeface="+mj-lt"/>
              </a:rPr>
              <a:t>acts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of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disloyalty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within</a:t>
            </a:r>
            <a:r>
              <a:rPr lang="nb-NO" sz="2000" dirty="0">
                <a:latin typeface="+mj-lt"/>
              </a:rPr>
              <a:t> </a:t>
            </a:r>
            <a:r>
              <a:rPr lang="nb-NO" sz="2000" dirty="0" err="1">
                <a:latin typeface="+mj-lt"/>
              </a:rPr>
              <a:t>this</a:t>
            </a:r>
            <a:r>
              <a:rPr lang="nb-NO" sz="2000" dirty="0">
                <a:latin typeface="+mj-lt"/>
              </a:rPr>
              <a:t> management </a:t>
            </a:r>
            <a:r>
              <a:rPr lang="nb-NO" sz="2000" dirty="0" err="1">
                <a:latin typeface="+mj-lt"/>
              </a:rPr>
              <a:t>model</a:t>
            </a:r>
            <a:r>
              <a:rPr lang="nb-NO" sz="20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69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513D-E040-146C-342D-366A71A6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66" y="1028343"/>
            <a:ext cx="3619501" cy="2090420"/>
          </a:xfrm>
        </p:spPr>
        <p:txBody>
          <a:bodyPr>
            <a:normAutofit/>
          </a:bodyPr>
          <a:lstStyle/>
          <a:p>
            <a:r>
              <a:rPr lang="nb-NO" dirty="0"/>
              <a:t>How </a:t>
            </a:r>
            <a:r>
              <a:rPr lang="nb-NO" dirty="0" err="1"/>
              <a:t>should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define</a:t>
            </a:r>
            <a:r>
              <a:rPr lang="nb-NO" dirty="0"/>
              <a:t> </a:t>
            </a:r>
            <a:r>
              <a:rPr lang="nb-NO" dirty="0" err="1"/>
              <a:t>loyalty</a:t>
            </a:r>
            <a:r>
              <a:rPr lang="nb-NO" dirty="0"/>
              <a:t> in </a:t>
            </a:r>
            <a:r>
              <a:rPr lang="nb-NO" dirty="0" err="1"/>
              <a:t>Academia</a:t>
            </a:r>
            <a:r>
              <a:rPr lang="nb-NO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A5227-DCF8-7759-2FCF-176724CAF917}"/>
              </a:ext>
            </a:extLst>
          </p:cNvPr>
          <p:cNvSpPr txBox="1"/>
          <p:nvPr/>
        </p:nvSpPr>
        <p:spPr>
          <a:xfrm>
            <a:off x="4135967" y="1028343"/>
            <a:ext cx="744643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latin typeface="+mj-lt"/>
              </a:rPr>
              <a:t>I </a:t>
            </a:r>
            <a:r>
              <a:rPr lang="nb-NO" sz="1700" dirty="0" err="1">
                <a:latin typeface="+mj-lt"/>
              </a:rPr>
              <a:t>argued</a:t>
            </a:r>
            <a:r>
              <a:rPr lang="nb-NO" sz="1700" dirty="0">
                <a:latin typeface="+mj-lt"/>
              </a:rPr>
              <a:t> in my </a:t>
            </a:r>
            <a:r>
              <a:rPr lang="nb-NO" sz="1700" i="1" dirty="0" err="1">
                <a:latin typeface="+mj-lt"/>
              </a:rPr>
              <a:t>Khrono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article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that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academic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loyalty</a:t>
            </a:r>
            <a:r>
              <a:rPr lang="nb-NO" sz="1700" dirty="0">
                <a:latin typeface="+mj-lt"/>
              </a:rPr>
              <a:t> is </a:t>
            </a:r>
            <a:r>
              <a:rPr lang="nb-NO" sz="1700" dirty="0" err="1">
                <a:latin typeface="+mj-lt"/>
              </a:rPr>
              <a:t>pledged</a:t>
            </a:r>
            <a:r>
              <a:rPr lang="nb-NO" sz="1700" dirty="0">
                <a:latin typeface="+mj-lt"/>
              </a:rPr>
              <a:t> to </a:t>
            </a:r>
            <a:r>
              <a:rPr lang="nb-NO" sz="1700" dirty="0" err="1">
                <a:latin typeface="+mj-lt"/>
              </a:rPr>
              <a:t>society</a:t>
            </a:r>
            <a:r>
              <a:rPr lang="nb-NO" sz="1700" dirty="0">
                <a:latin typeface="+mj-lt"/>
              </a:rPr>
              <a:t> first, and to </a:t>
            </a:r>
            <a:r>
              <a:rPr lang="nb-NO" sz="1700" dirty="0" err="1">
                <a:latin typeface="+mj-lt"/>
              </a:rPr>
              <a:t>the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institution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second</a:t>
            </a:r>
            <a:r>
              <a:rPr lang="nb-NO" sz="1700" dirty="0">
                <a:latin typeface="+mj-lt"/>
              </a:rPr>
              <a:t>. </a:t>
            </a:r>
            <a:r>
              <a:rPr lang="nb-NO" sz="1700" dirty="0" err="1">
                <a:latin typeface="+mj-lt"/>
              </a:rPr>
              <a:t>These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two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pledges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should</a:t>
            </a:r>
            <a:r>
              <a:rPr lang="nb-NO" sz="1700" dirty="0">
                <a:latin typeface="+mj-lt"/>
              </a:rPr>
              <a:t> not be </a:t>
            </a:r>
            <a:r>
              <a:rPr lang="nb-NO" sz="1700" dirty="0" err="1">
                <a:latin typeface="+mj-lt"/>
              </a:rPr>
              <a:t>viewed</a:t>
            </a:r>
            <a:r>
              <a:rPr lang="nb-NO" sz="1700" dirty="0">
                <a:latin typeface="+mj-lt"/>
              </a:rPr>
              <a:t> as </a:t>
            </a:r>
            <a:r>
              <a:rPr lang="nb-NO" sz="1700" dirty="0" err="1">
                <a:latin typeface="+mj-lt"/>
              </a:rPr>
              <a:t>mutally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exclusive</a:t>
            </a:r>
            <a:r>
              <a:rPr lang="nb-NO" sz="1700" dirty="0">
                <a:latin typeface="+mj-lt"/>
              </a:rPr>
              <a:t>. If </a:t>
            </a:r>
            <a:r>
              <a:rPr lang="nb-NO" sz="1700" dirty="0" err="1">
                <a:latin typeface="+mj-lt"/>
              </a:rPr>
              <a:t>our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university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leadership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shares</a:t>
            </a:r>
            <a:r>
              <a:rPr lang="nb-NO" sz="1700" dirty="0">
                <a:latin typeface="+mj-lt"/>
              </a:rPr>
              <a:t> a </a:t>
            </a:r>
            <a:r>
              <a:rPr lang="nb-NO" sz="1700" dirty="0" err="1">
                <a:latin typeface="+mj-lt"/>
              </a:rPr>
              <a:t>commitment</a:t>
            </a:r>
            <a:r>
              <a:rPr lang="nb-NO" sz="1700" dirty="0">
                <a:latin typeface="+mj-lt"/>
              </a:rPr>
              <a:t> to </a:t>
            </a:r>
            <a:r>
              <a:rPr lang="nb-NO" sz="1700" dirty="0" err="1">
                <a:latin typeface="+mj-lt"/>
              </a:rPr>
              <a:t>society</a:t>
            </a:r>
            <a:r>
              <a:rPr lang="nb-NO" sz="1700" dirty="0">
                <a:latin typeface="+mj-lt"/>
              </a:rPr>
              <a:t>, </a:t>
            </a:r>
            <a:r>
              <a:rPr lang="nb-NO" sz="1700" dirty="0" err="1">
                <a:latin typeface="+mj-lt"/>
              </a:rPr>
              <a:t>we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should</a:t>
            </a:r>
            <a:r>
              <a:rPr lang="nb-NO" sz="1700" dirty="0">
                <a:latin typeface="+mj-lt"/>
              </a:rPr>
              <a:t> be </a:t>
            </a:r>
            <a:r>
              <a:rPr lang="nb-NO" sz="1700" dirty="0" err="1">
                <a:latin typeface="+mj-lt"/>
              </a:rPr>
              <a:t>able</a:t>
            </a:r>
            <a:r>
              <a:rPr lang="nb-NO" sz="1700" dirty="0">
                <a:latin typeface="+mj-lt"/>
              </a:rPr>
              <a:t> to </a:t>
            </a:r>
            <a:r>
              <a:rPr lang="nb-NO" sz="1700" dirty="0" err="1">
                <a:latin typeface="+mj-lt"/>
              </a:rPr>
              <a:t>debate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the</a:t>
            </a:r>
            <a:r>
              <a:rPr lang="nb-NO" sz="1700" dirty="0">
                <a:latin typeface="+mj-lt"/>
              </a:rPr>
              <a:t> nature, </a:t>
            </a:r>
            <a:r>
              <a:rPr lang="nb-NO" sz="1700" dirty="0" err="1">
                <a:latin typeface="+mj-lt"/>
              </a:rPr>
              <a:t>structure</a:t>
            </a:r>
            <a:r>
              <a:rPr lang="nb-NO" sz="1700" dirty="0">
                <a:latin typeface="+mj-lt"/>
              </a:rPr>
              <a:t>, and </a:t>
            </a:r>
            <a:r>
              <a:rPr lang="nb-NO" sz="1700" dirty="0" err="1">
                <a:latin typeface="+mj-lt"/>
              </a:rPr>
              <a:t>content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of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that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commitment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together</a:t>
            </a:r>
            <a:r>
              <a:rPr lang="nb-NO" sz="1700" dirty="0">
                <a:latin typeface="+mj-lt"/>
              </a:rPr>
              <a:t>, in a </a:t>
            </a:r>
            <a:r>
              <a:rPr lang="nb-NO" sz="1700" dirty="0" err="1">
                <a:latin typeface="+mj-lt"/>
              </a:rPr>
              <a:t>democratic</a:t>
            </a:r>
            <a:r>
              <a:rPr lang="nb-NO" sz="1700" dirty="0">
                <a:latin typeface="+mj-lt"/>
              </a:rPr>
              <a:t> manner.</a:t>
            </a:r>
          </a:p>
          <a:p>
            <a:endParaRPr lang="nb-NO" sz="1700" dirty="0">
              <a:latin typeface="+mj-lt"/>
            </a:endParaRPr>
          </a:p>
          <a:p>
            <a:r>
              <a:rPr lang="nb-NO" sz="1700" dirty="0">
                <a:latin typeface="+mj-lt"/>
              </a:rPr>
              <a:t>I </a:t>
            </a:r>
            <a:r>
              <a:rPr lang="nb-NO" sz="1700" dirty="0" err="1">
                <a:latin typeface="+mj-lt"/>
              </a:rPr>
              <a:t>believe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that</a:t>
            </a:r>
            <a:r>
              <a:rPr lang="nb-NO" sz="1700" dirty="0">
                <a:latin typeface="+mj-lt"/>
              </a:rPr>
              <a:t> most </a:t>
            </a:r>
            <a:r>
              <a:rPr lang="nb-NO" sz="1700" dirty="0" err="1">
                <a:latin typeface="+mj-lt"/>
              </a:rPr>
              <a:t>good</a:t>
            </a:r>
            <a:r>
              <a:rPr lang="nb-NO" sz="1700" dirty="0">
                <a:latin typeface="+mj-lt"/>
              </a:rPr>
              <a:t> leaders do </a:t>
            </a:r>
            <a:r>
              <a:rPr lang="nb-NO" sz="1700" dirty="0" err="1">
                <a:latin typeface="+mj-lt"/>
              </a:rPr>
              <a:t>share</a:t>
            </a:r>
            <a:r>
              <a:rPr lang="nb-NO" sz="1700" dirty="0">
                <a:latin typeface="+mj-lt"/>
              </a:rPr>
              <a:t> an </a:t>
            </a:r>
            <a:r>
              <a:rPr lang="nb-NO" sz="1700" dirty="0" err="1">
                <a:latin typeface="+mj-lt"/>
              </a:rPr>
              <a:t>abstract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commitment</a:t>
            </a:r>
            <a:r>
              <a:rPr lang="nb-NO" sz="1700" dirty="0">
                <a:latin typeface="+mj-lt"/>
              </a:rPr>
              <a:t> to </a:t>
            </a:r>
            <a:r>
              <a:rPr lang="nb-NO" sz="1700" dirty="0" err="1">
                <a:latin typeface="+mj-lt"/>
              </a:rPr>
              <a:t>the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good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of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society</a:t>
            </a:r>
            <a:r>
              <a:rPr lang="nb-NO" sz="1700" dirty="0">
                <a:latin typeface="+mj-lt"/>
              </a:rPr>
              <a:t>; </a:t>
            </a:r>
            <a:r>
              <a:rPr lang="nb-NO" sz="1700" dirty="0" err="1">
                <a:latin typeface="+mj-lt"/>
              </a:rPr>
              <a:t>but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this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commitment</a:t>
            </a:r>
            <a:r>
              <a:rPr lang="nb-NO" sz="1700" dirty="0">
                <a:latin typeface="+mj-lt"/>
              </a:rPr>
              <a:t>, </a:t>
            </a:r>
            <a:r>
              <a:rPr lang="nb-NO" sz="1700" dirty="0" err="1">
                <a:latin typeface="+mj-lt"/>
              </a:rPr>
              <a:t>which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academics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see</a:t>
            </a:r>
            <a:r>
              <a:rPr lang="nb-NO" sz="1700" dirty="0">
                <a:latin typeface="+mj-lt"/>
              </a:rPr>
              <a:t> as fundamental, is </a:t>
            </a:r>
            <a:r>
              <a:rPr lang="nb-NO" sz="1700" dirty="0" err="1">
                <a:latin typeface="+mj-lt"/>
              </a:rPr>
              <a:t>increasingly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strained</a:t>
            </a:r>
            <a:r>
              <a:rPr lang="nb-NO" sz="1700" dirty="0">
                <a:latin typeface="+mj-lt"/>
              </a:rPr>
              <a:t> by </a:t>
            </a:r>
            <a:r>
              <a:rPr lang="nb-NO" sz="1700" dirty="0" err="1">
                <a:latin typeface="+mj-lt"/>
              </a:rPr>
              <a:t>competing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financial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commitments</a:t>
            </a:r>
            <a:r>
              <a:rPr lang="nb-NO" sz="1700" dirty="0">
                <a:latin typeface="+mj-lt"/>
              </a:rPr>
              <a:t>.  </a:t>
            </a:r>
          </a:p>
          <a:p>
            <a:endParaRPr lang="nb-NO" sz="1700" dirty="0">
              <a:latin typeface="+mj-lt"/>
            </a:endParaRPr>
          </a:p>
          <a:p>
            <a:r>
              <a:rPr lang="nb-NO" sz="1700" dirty="0" err="1">
                <a:latin typeface="+mj-lt"/>
              </a:rPr>
              <a:t>Competing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interests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are</a:t>
            </a:r>
            <a:r>
              <a:rPr lang="nb-NO" sz="1700" dirty="0">
                <a:latin typeface="+mj-lt"/>
              </a:rPr>
              <a:t> a normal </a:t>
            </a:r>
            <a:r>
              <a:rPr lang="nb-NO" sz="1700" dirty="0" err="1">
                <a:latin typeface="+mj-lt"/>
              </a:rPr>
              <a:t>feature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of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democratic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societies</a:t>
            </a:r>
            <a:r>
              <a:rPr lang="nb-NO" sz="1700" dirty="0">
                <a:latin typeface="+mj-lt"/>
              </a:rPr>
              <a:t>. </a:t>
            </a:r>
            <a:r>
              <a:rPr lang="nb-NO" sz="1700" dirty="0" err="1">
                <a:latin typeface="+mj-lt"/>
              </a:rPr>
              <a:t>However</a:t>
            </a:r>
            <a:r>
              <a:rPr lang="nb-NO" sz="1700" dirty="0">
                <a:latin typeface="+mj-lt"/>
              </a:rPr>
              <a:t>, </a:t>
            </a:r>
            <a:r>
              <a:rPr lang="nb-NO" sz="1700" dirty="0" err="1">
                <a:latin typeface="+mj-lt"/>
              </a:rPr>
              <a:t>leadership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models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that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elevate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one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interest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above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others</a:t>
            </a:r>
            <a:r>
              <a:rPr lang="nb-NO" sz="1700" dirty="0">
                <a:latin typeface="+mj-lt"/>
              </a:rPr>
              <a:t>, </a:t>
            </a:r>
            <a:r>
              <a:rPr lang="nb-NO" sz="1700" dirty="0" err="1">
                <a:latin typeface="+mj-lt"/>
              </a:rPr>
              <a:t>while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systematically</a:t>
            </a:r>
            <a:r>
              <a:rPr lang="nb-NO" sz="1700" dirty="0">
                <a:latin typeface="+mj-lt"/>
              </a:rPr>
              <a:t> disenfranchising </a:t>
            </a:r>
            <a:r>
              <a:rPr lang="nb-NO" sz="1700" dirty="0" err="1">
                <a:latin typeface="+mj-lt"/>
              </a:rPr>
              <a:t>competing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perspectives</a:t>
            </a:r>
            <a:r>
              <a:rPr lang="nb-NO" sz="1700" dirty="0">
                <a:latin typeface="+mj-lt"/>
              </a:rPr>
              <a:t> (</a:t>
            </a:r>
            <a:r>
              <a:rPr lang="nb-NO" sz="1700" dirty="0" err="1">
                <a:latin typeface="+mj-lt"/>
              </a:rPr>
              <a:t>actively</a:t>
            </a:r>
            <a:r>
              <a:rPr lang="nb-NO" sz="1700" dirty="0">
                <a:latin typeface="+mj-lt"/>
              </a:rPr>
              <a:t> and </a:t>
            </a:r>
            <a:r>
              <a:rPr lang="nb-NO" sz="1700" dirty="0" err="1">
                <a:latin typeface="+mj-lt"/>
              </a:rPr>
              <a:t>passively</a:t>
            </a:r>
            <a:r>
              <a:rPr lang="nb-NO" sz="1700" dirty="0">
                <a:latin typeface="+mj-lt"/>
              </a:rPr>
              <a:t>), </a:t>
            </a:r>
            <a:r>
              <a:rPr lang="nb-NO" sz="1700" dirty="0" err="1">
                <a:latin typeface="+mj-lt"/>
              </a:rPr>
              <a:t>can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only</a:t>
            </a:r>
            <a:r>
              <a:rPr lang="nb-NO" sz="1700" dirty="0">
                <a:latin typeface="+mj-lt"/>
              </a:rPr>
              <a:t> be </a:t>
            </a:r>
            <a:r>
              <a:rPr lang="nb-NO" sz="1700" dirty="0" err="1">
                <a:latin typeface="+mj-lt"/>
              </a:rPr>
              <a:t>described</a:t>
            </a:r>
            <a:r>
              <a:rPr lang="nb-NO" sz="1700" dirty="0">
                <a:latin typeface="+mj-lt"/>
              </a:rPr>
              <a:t> as </a:t>
            </a:r>
            <a:r>
              <a:rPr lang="nb-NO" sz="1700" i="1" dirty="0">
                <a:latin typeface="+mj-lt"/>
              </a:rPr>
              <a:t>anti-</a:t>
            </a:r>
            <a:r>
              <a:rPr lang="nb-NO" sz="1700" i="1" dirty="0" err="1">
                <a:latin typeface="+mj-lt"/>
              </a:rPr>
              <a:t>democratic</a:t>
            </a:r>
            <a:r>
              <a:rPr lang="nb-NO" sz="1700" dirty="0">
                <a:latin typeface="+mj-lt"/>
              </a:rPr>
              <a:t>.</a:t>
            </a:r>
          </a:p>
          <a:p>
            <a:endParaRPr lang="nb-NO" sz="1700" dirty="0">
              <a:latin typeface="+mj-lt"/>
            </a:endParaRPr>
          </a:p>
          <a:p>
            <a:r>
              <a:rPr lang="nb-NO" sz="1700" dirty="0">
                <a:latin typeface="+mj-lt"/>
              </a:rPr>
              <a:t>In </a:t>
            </a:r>
            <a:r>
              <a:rPr lang="nb-NO" sz="1700" dirty="0" err="1">
                <a:latin typeface="+mj-lt"/>
              </a:rPr>
              <a:t>democratic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societies</a:t>
            </a:r>
            <a:r>
              <a:rPr lang="nb-NO" sz="1700" dirty="0">
                <a:latin typeface="+mj-lt"/>
              </a:rPr>
              <a:t>, </a:t>
            </a:r>
            <a:r>
              <a:rPr lang="nb-NO" sz="1700" dirty="0" err="1">
                <a:latin typeface="+mj-lt"/>
              </a:rPr>
              <a:t>loyalty</a:t>
            </a:r>
            <a:r>
              <a:rPr lang="nb-NO" sz="1700" dirty="0">
                <a:latin typeface="+mj-lt"/>
              </a:rPr>
              <a:t> is a </a:t>
            </a:r>
            <a:r>
              <a:rPr lang="nb-NO" sz="1700" dirty="0" err="1">
                <a:latin typeface="+mj-lt"/>
              </a:rPr>
              <a:t>two-way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street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built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on</a:t>
            </a:r>
            <a:r>
              <a:rPr lang="nb-NO" sz="1700" dirty="0">
                <a:latin typeface="+mj-lt"/>
              </a:rPr>
              <a:t> a </a:t>
            </a:r>
            <a:r>
              <a:rPr lang="nb-NO" sz="1700" dirty="0" err="1">
                <a:latin typeface="+mj-lt"/>
              </a:rPr>
              <a:t>foundation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of</a:t>
            </a:r>
            <a:r>
              <a:rPr lang="nb-NO" sz="1700" dirty="0">
                <a:latin typeface="+mj-lt"/>
              </a:rPr>
              <a:t> mutual trust. One </a:t>
            </a:r>
            <a:r>
              <a:rPr lang="nb-NO" sz="1700" dirty="0" err="1">
                <a:latin typeface="+mj-lt"/>
              </a:rPr>
              <a:t>cannot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require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undying</a:t>
            </a:r>
            <a:r>
              <a:rPr lang="nb-NO" sz="1700" dirty="0">
                <a:latin typeface="+mj-lt"/>
              </a:rPr>
              <a:t> support from a </a:t>
            </a:r>
            <a:r>
              <a:rPr lang="nb-NO" sz="1700" dirty="0" err="1">
                <a:latin typeface="+mj-lt"/>
              </a:rPr>
              <a:t>group</a:t>
            </a:r>
            <a:r>
              <a:rPr lang="nb-NO" sz="1700" dirty="0">
                <a:latin typeface="+mj-lt"/>
              </a:rPr>
              <a:t> to </a:t>
            </a:r>
            <a:r>
              <a:rPr lang="nb-NO" sz="1700" dirty="0" err="1">
                <a:latin typeface="+mj-lt"/>
              </a:rPr>
              <a:t>whom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undying</a:t>
            </a:r>
            <a:r>
              <a:rPr lang="nb-NO" sz="1700" dirty="0">
                <a:latin typeface="+mj-lt"/>
              </a:rPr>
              <a:t> support is not given. It </a:t>
            </a:r>
            <a:r>
              <a:rPr lang="nb-NO" sz="1700" dirty="0" err="1">
                <a:latin typeface="+mj-lt"/>
              </a:rPr>
              <a:t>would</a:t>
            </a:r>
            <a:r>
              <a:rPr lang="nb-NO" sz="1700" dirty="0">
                <a:latin typeface="+mj-lt"/>
              </a:rPr>
              <a:t> be </a:t>
            </a:r>
            <a:r>
              <a:rPr lang="nb-NO" sz="1700" dirty="0" err="1">
                <a:latin typeface="+mj-lt"/>
              </a:rPr>
              <a:t>better</a:t>
            </a:r>
            <a:r>
              <a:rPr lang="nb-NO" sz="1700" dirty="0">
                <a:latin typeface="+mj-lt"/>
              </a:rPr>
              <a:t> to </a:t>
            </a:r>
            <a:r>
              <a:rPr lang="nb-NO" sz="1700" dirty="0" err="1">
                <a:latin typeface="+mj-lt"/>
              </a:rPr>
              <a:t>avoid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using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the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word</a:t>
            </a:r>
            <a:r>
              <a:rPr lang="nb-NO" sz="1700" dirty="0">
                <a:latin typeface="+mj-lt"/>
              </a:rPr>
              <a:t> </a:t>
            </a:r>
            <a:r>
              <a:rPr lang="nb-NO" sz="1700" i="1" dirty="0" err="1">
                <a:latin typeface="+mj-lt"/>
              </a:rPr>
              <a:t>loyalty</a:t>
            </a:r>
            <a:r>
              <a:rPr lang="nb-NO" sz="1700" dirty="0">
                <a:latin typeface="+mj-lt"/>
              </a:rPr>
              <a:t>, </a:t>
            </a:r>
            <a:r>
              <a:rPr lang="nb-NO" sz="1700" dirty="0" err="1">
                <a:latin typeface="+mj-lt"/>
              </a:rPr>
              <a:t>when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what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one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really</a:t>
            </a:r>
            <a:r>
              <a:rPr lang="nb-NO" sz="1700" dirty="0">
                <a:latin typeface="+mj-lt"/>
              </a:rPr>
              <a:t> </a:t>
            </a:r>
            <a:r>
              <a:rPr lang="nb-NO" sz="1700" dirty="0" err="1">
                <a:latin typeface="+mj-lt"/>
              </a:rPr>
              <a:t>means</a:t>
            </a:r>
            <a:r>
              <a:rPr lang="nb-NO" sz="1700" dirty="0">
                <a:latin typeface="+mj-lt"/>
              </a:rPr>
              <a:t> is </a:t>
            </a:r>
            <a:r>
              <a:rPr lang="nb-NO" sz="1700" i="1" dirty="0" err="1">
                <a:latin typeface="+mj-lt"/>
              </a:rPr>
              <a:t>compliance</a:t>
            </a:r>
            <a:r>
              <a:rPr lang="nb-NO" sz="1700" dirty="0">
                <a:latin typeface="+mj-lt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9F945E-6932-ED4B-B678-667060DA5847}"/>
              </a:ext>
            </a:extLst>
          </p:cNvPr>
          <p:cNvGrpSpPr/>
          <p:nvPr/>
        </p:nvGrpSpPr>
        <p:grpSpPr>
          <a:xfrm>
            <a:off x="1083053" y="3223841"/>
            <a:ext cx="2486326" cy="3546317"/>
            <a:chOff x="686323" y="3223841"/>
            <a:chExt cx="2486326" cy="3546317"/>
          </a:xfrm>
        </p:grpSpPr>
        <p:pic>
          <p:nvPicPr>
            <p:cNvPr id="4" name="Picture 3" descr="A sign with different colored faces on it&#10;&#10;Description automatically generated">
              <a:extLst>
                <a:ext uri="{FF2B5EF4-FFF2-40B4-BE49-F238E27FC236}">
                  <a16:creationId xmlns:a16="http://schemas.microsoft.com/office/drawing/2014/main" id="{B2EA9FA5-DDFE-DF09-4B6F-F42F0D906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046" y="3223841"/>
              <a:ext cx="2348880" cy="31308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EA1DFE-3F55-2178-98BF-2AD408EA1D7B}"/>
                </a:ext>
              </a:extLst>
            </p:cNvPr>
            <p:cNvSpPr txBox="1"/>
            <p:nvPr/>
          </p:nvSpPr>
          <p:spPr>
            <a:xfrm>
              <a:off x="686323" y="6354660"/>
              <a:ext cx="248632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 dirty="0"/>
                <a:t>Survey ‘Democracy’: </a:t>
              </a:r>
              <a:r>
                <a:rPr lang="nb-NO" sz="1050" dirty="0"/>
                <a:t>feedback </a:t>
              </a:r>
              <a:r>
                <a:rPr lang="nb-NO" sz="1050" dirty="0" err="1"/>
                <a:t>does</a:t>
              </a:r>
              <a:r>
                <a:rPr lang="nb-NO" sz="1050" dirty="0"/>
                <a:t> not </a:t>
              </a:r>
              <a:r>
                <a:rPr lang="nb-NO" sz="1050" dirty="0" err="1"/>
                <a:t>equate</a:t>
              </a:r>
              <a:r>
                <a:rPr lang="nb-NO" sz="1050" dirty="0"/>
                <a:t> to co-</a:t>
              </a:r>
              <a:r>
                <a:rPr lang="nb-NO" sz="1050" dirty="0" err="1"/>
                <a:t>determination</a:t>
              </a:r>
              <a:r>
                <a:rPr lang="nb-NO" sz="105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783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ansegang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4840_TF78479028_Win32" id="{A628DEE6-7AD5-4460-88A5-712D3788D34A}" vid="{D9C22D87-8CE5-489D-99E6-36CC2BC6AE06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4840_TF78479028_Win32" id="{A628DEE6-7AD5-4460-88A5-712D3788D34A}" vid="{5558551B-9187-4F2A-9D30-E2AB118A0450}"/>
    </a:ext>
  </a:extLst>
</a:theme>
</file>

<file path=ppt/theme/theme3.xml><?xml version="1.0" encoding="utf-8"?>
<a:theme xmlns:a="http://schemas.openxmlformats.org/drawingml/2006/main" name="Showets stjerne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4840_TF78479028_Win32" id="{A628DEE6-7AD5-4460-88A5-712D3788D34A}" vid="{9033E111-01A2-4641-B09E-F5CF2DAFB73F}"/>
    </a:ext>
  </a:extLst>
</a:theme>
</file>

<file path=ppt/theme/theme4.xml><?xml version="1.0" encoding="utf-8"?>
<a:theme xmlns:a="http://schemas.openxmlformats.org/drawingml/2006/main" name="Underholdning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4840_TF78479028_Win32" id="{A628DEE6-7AD5-4460-88A5-712D3788D34A}" vid="{17E9D3B1-6E02-467D-8259-33912F5C173E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Årets Pantone-farge 2022</Template>
  <TotalTime>1</TotalTime>
  <Words>1055</Words>
  <Application>Microsoft Office PowerPoint</Application>
  <PresentationFormat>Widescreen</PresentationFormat>
  <Paragraphs>57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8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Balansegang</vt:lpstr>
      <vt:lpstr>Wellspring</vt:lpstr>
      <vt:lpstr>Showets stjerne</vt:lpstr>
      <vt:lpstr>Underholdning</vt:lpstr>
      <vt:lpstr>Do we Speak enough about what we want our Universities to be in the 21st Century?</vt:lpstr>
      <vt:lpstr>The Present Situation</vt:lpstr>
      <vt:lpstr>The Present Situation</vt:lpstr>
      <vt:lpstr>What University model are we building in Norway?</vt:lpstr>
      <vt:lpstr>The Present Situation</vt:lpstr>
      <vt:lpstr>What does this have to do with loyalty?</vt:lpstr>
      <vt:lpstr>What does this have to do with loyalty?</vt:lpstr>
      <vt:lpstr>How should we define loyalty in Academia?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PANTONE® ÅRETS FARGE 2022</dc:title>
  <dc:creator>Matthew Scott Landers</dc:creator>
  <cp:lastModifiedBy>Eli Skaug Rønning</cp:lastModifiedBy>
  <cp:revision>2</cp:revision>
  <dcterms:created xsi:type="dcterms:W3CDTF">2023-10-02T08:48:09Z</dcterms:created>
  <dcterms:modified xsi:type="dcterms:W3CDTF">2023-11-07T13:22:43Z</dcterms:modified>
</cp:coreProperties>
</file>