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23" r:id="rId3"/>
    <p:sldId id="455" r:id="rId4"/>
    <p:sldId id="472" r:id="rId5"/>
    <p:sldId id="473" r:id="rId6"/>
    <p:sldId id="257" r:id="rId7"/>
    <p:sldId id="474" r:id="rId8"/>
    <p:sldId id="475" r:id="rId9"/>
    <p:sldId id="476" r:id="rId10"/>
    <p:sldId id="477" r:id="rId11"/>
    <p:sldId id="479" r:id="rId12"/>
    <p:sldId id="481" r:id="rId13"/>
    <p:sldId id="478" r:id="rId14"/>
    <p:sldId id="480" r:id="rId15"/>
    <p:sldId id="258" r:id="rId16"/>
    <p:sldId id="265" r:id="rId17"/>
    <p:sldId id="268" r:id="rId18"/>
    <p:sldId id="269" r:id="rId19"/>
    <p:sldId id="270" r:id="rId20"/>
    <p:sldId id="271" r:id="rId21"/>
    <p:sldId id="262" r:id="rId22"/>
    <p:sldId id="260" r:id="rId23"/>
    <p:sldId id="467" r:id="rId24"/>
    <p:sldId id="433" r:id="rId25"/>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487F7D-20D8-3940-9858-3A5AC681C502}" v="29" dt="2023-11-20T10:44:47.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197"/>
  </p:normalViewPr>
  <p:slideViewPr>
    <p:cSldViewPr snapToGrid="0">
      <p:cViewPr varScale="1">
        <p:scale>
          <a:sx n="119" d="100"/>
          <a:sy n="119" d="100"/>
        </p:scale>
        <p:origin x="2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6DFA5-81B8-2482-EC65-D36958EAF8C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AFB6AFAA-B0BD-E56F-3F88-BD46E7C91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8E4AED05-3FE6-6F24-CC03-92DD863EBA63}"/>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5" name="Footer Placeholder 4">
            <a:extLst>
              <a:ext uri="{FF2B5EF4-FFF2-40B4-BE49-F238E27FC236}">
                <a16:creationId xmlns:a16="http://schemas.microsoft.com/office/drawing/2014/main" id="{2BB545B2-F113-D2CB-B315-A951AB49473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152F1BB6-380B-B8EF-8B24-8176BDFECED9}"/>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380657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F846-B900-6402-008A-245FABACC682}"/>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D84D325D-3C53-783D-32BC-8CC844F267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F3B03659-677D-0FD9-9C9B-A42590684238}"/>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5" name="Footer Placeholder 4">
            <a:extLst>
              <a:ext uri="{FF2B5EF4-FFF2-40B4-BE49-F238E27FC236}">
                <a16:creationId xmlns:a16="http://schemas.microsoft.com/office/drawing/2014/main" id="{76721FCC-FF0A-6EE2-67E1-ED03F6640E76}"/>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23E91E08-1057-8EDC-FBC8-6F9F36A639D7}"/>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230638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D34C8-87DA-EA32-F663-97FFEAFD55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E0F9CDBD-F698-7605-1EDF-2F8E5DBF951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21B199C-B627-5590-CC3E-5D68E8E6AB6F}"/>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5" name="Footer Placeholder 4">
            <a:extLst>
              <a:ext uri="{FF2B5EF4-FFF2-40B4-BE49-F238E27FC236}">
                <a16:creationId xmlns:a16="http://schemas.microsoft.com/office/drawing/2014/main" id="{C93EFD1F-0068-D8DD-4090-DF9DA34D6F5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6328226-E8D2-7B5D-4586-CE0E0D2C514D}"/>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337280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2EFD-0F34-137A-97B6-C5610A94D32E}"/>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1181BFE3-C4EF-4B8D-697A-1C594735A44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4C19618-6732-D246-9D50-EEF44ADD5259}"/>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5" name="Footer Placeholder 4">
            <a:extLst>
              <a:ext uri="{FF2B5EF4-FFF2-40B4-BE49-F238E27FC236}">
                <a16:creationId xmlns:a16="http://schemas.microsoft.com/office/drawing/2014/main" id="{758EA70C-98A0-1FFE-D2B5-DA2B80951ADF}"/>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7399473-5241-C58A-3DB6-4247575FD58F}"/>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229613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5086-4DCF-0336-EB5F-60CCFA32C3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6D78BD7-CB0C-6FFC-1E25-5157F7ACB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DDB48B-9311-391B-CCB1-ACD595DA7198}"/>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5" name="Footer Placeholder 4">
            <a:extLst>
              <a:ext uri="{FF2B5EF4-FFF2-40B4-BE49-F238E27FC236}">
                <a16:creationId xmlns:a16="http://schemas.microsoft.com/office/drawing/2014/main" id="{38717510-8A76-E490-5444-2A4C1C839102}"/>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0BE74679-7BB0-5E26-1958-28F83671B337}"/>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93374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69B0-E90F-33D2-631C-56B8CFA866EB}"/>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F2A21E7-F31E-AE20-3E3A-467DA12B5F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DBE86DCE-21CA-7F33-79D9-99185D7A4A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E8A643DB-7978-1B38-D48B-005A644B52FA}"/>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6" name="Footer Placeholder 5">
            <a:extLst>
              <a:ext uri="{FF2B5EF4-FFF2-40B4-BE49-F238E27FC236}">
                <a16:creationId xmlns:a16="http://schemas.microsoft.com/office/drawing/2014/main" id="{4B1D1934-79D0-CD61-CC44-AE23CB2F99E0}"/>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E4EA6B8-AF20-BA3C-6A0B-14C07AFE719B}"/>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395063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5A21-32B5-BBDB-5FFB-F610020C9368}"/>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3FD4772E-7ACD-40D4-0131-0DCCA21607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104567-0CFC-94DD-0A7E-CF532F59F4A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5AA439EF-9B20-BE86-3016-C17C7B2258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99058-F450-DCA9-297D-DA0CE566ABF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18B2C6C7-6CDD-2C6B-F335-5C181569027D}"/>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8" name="Footer Placeholder 7">
            <a:extLst>
              <a:ext uri="{FF2B5EF4-FFF2-40B4-BE49-F238E27FC236}">
                <a16:creationId xmlns:a16="http://schemas.microsoft.com/office/drawing/2014/main" id="{F96DE9F8-DE88-2A09-41B2-49EDCB737AED}"/>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6726A5E7-DBF5-7B25-9011-8D358CE8AB0F}"/>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240397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EE5B-68DF-0B69-62D5-B4579504EA8D}"/>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B04835FD-9A73-342A-D54C-698EF59C4ECA}"/>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4" name="Footer Placeholder 3">
            <a:extLst>
              <a:ext uri="{FF2B5EF4-FFF2-40B4-BE49-F238E27FC236}">
                <a16:creationId xmlns:a16="http://schemas.microsoft.com/office/drawing/2014/main" id="{C90FC243-9DD2-CE78-7DAB-EC5EE8C0D4CA}"/>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A2A72448-D814-3616-DB3A-D919B5C3F9C8}"/>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168974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18ACD-9A33-FEBA-8276-0B65A11FEF30}"/>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3" name="Footer Placeholder 2">
            <a:extLst>
              <a:ext uri="{FF2B5EF4-FFF2-40B4-BE49-F238E27FC236}">
                <a16:creationId xmlns:a16="http://schemas.microsoft.com/office/drawing/2014/main" id="{3417AF56-447C-D276-3A83-9C3C807CAC0E}"/>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31B4DCEB-FACC-F4E4-5D5B-AE739B12C85A}"/>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198790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6DA2-5496-34CA-D8B7-11ED8F2AF7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AD23109F-AE82-C9BC-77D1-21DFC8CFC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7C67E1ED-AF4D-B12D-C7FB-BC8952B6E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FA3059-1D52-F1D9-084D-1D20E613087B}"/>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6" name="Footer Placeholder 5">
            <a:extLst>
              <a:ext uri="{FF2B5EF4-FFF2-40B4-BE49-F238E27FC236}">
                <a16:creationId xmlns:a16="http://schemas.microsoft.com/office/drawing/2014/main" id="{B8C23F0A-1A8A-DD28-7193-530E5D97C36E}"/>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6DD712CA-8B1B-8F83-AF52-BABEEF49C919}"/>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3657623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DD173-CE74-E207-B3F2-C04224089E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E1BDDEC3-DA12-A301-E973-E926969DDB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766E8C55-E0EF-98CF-4454-E3CDF15A6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E56DDE4-A03A-DAE8-B127-943EF52416E4}"/>
              </a:ext>
            </a:extLst>
          </p:cNvPr>
          <p:cNvSpPr>
            <a:spLocks noGrp="1"/>
          </p:cNvSpPr>
          <p:nvPr>
            <p:ph type="dt" sz="half" idx="10"/>
          </p:nvPr>
        </p:nvSpPr>
        <p:spPr/>
        <p:txBody>
          <a:bodyPr/>
          <a:lstStyle/>
          <a:p>
            <a:fld id="{0A5335D7-E2E7-BA4A-BD1C-63FAA8B07B00}" type="datetimeFigureOut">
              <a:rPr lang="en-NO" smtClean="0"/>
              <a:t>20/11/2023</a:t>
            </a:fld>
            <a:endParaRPr lang="en-NO"/>
          </a:p>
        </p:txBody>
      </p:sp>
      <p:sp>
        <p:nvSpPr>
          <p:cNvPr id="6" name="Footer Placeholder 5">
            <a:extLst>
              <a:ext uri="{FF2B5EF4-FFF2-40B4-BE49-F238E27FC236}">
                <a16:creationId xmlns:a16="http://schemas.microsoft.com/office/drawing/2014/main" id="{580669E2-6B07-F8B3-D8A7-B78963EF55D4}"/>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424E588D-7157-4D74-C0BB-890DEF3FF225}"/>
              </a:ext>
            </a:extLst>
          </p:cNvPr>
          <p:cNvSpPr>
            <a:spLocks noGrp="1"/>
          </p:cNvSpPr>
          <p:nvPr>
            <p:ph type="sldNum" sz="quarter" idx="12"/>
          </p:nvPr>
        </p:nvSpPr>
        <p:spPr/>
        <p:txBody>
          <a:bodyPr/>
          <a:lstStyle/>
          <a:p>
            <a:fld id="{32FB4CFF-2C2F-DF45-A59B-E17106E764A9}" type="slidenum">
              <a:rPr lang="en-NO" smtClean="0"/>
              <a:t>‹#›</a:t>
            </a:fld>
            <a:endParaRPr lang="en-NO"/>
          </a:p>
        </p:txBody>
      </p:sp>
    </p:spTree>
    <p:extLst>
      <p:ext uri="{BB962C8B-B14F-4D97-AF65-F5344CB8AC3E}">
        <p14:creationId xmlns:p14="http://schemas.microsoft.com/office/powerpoint/2010/main" val="3387351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654D5-FC5D-DAD0-11CE-DC6A8A4913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C58250F7-BB34-F277-2485-253443249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27FBB93-0816-148C-D9BE-4C831FFBA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335D7-E2E7-BA4A-BD1C-63FAA8B07B00}" type="datetimeFigureOut">
              <a:rPr lang="en-NO" smtClean="0"/>
              <a:t>20/11/2023</a:t>
            </a:fld>
            <a:endParaRPr lang="en-NO"/>
          </a:p>
        </p:txBody>
      </p:sp>
      <p:sp>
        <p:nvSpPr>
          <p:cNvPr id="5" name="Footer Placeholder 4">
            <a:extLst>
              <a:ext uri="{FF2B5EF4-FFF2-40B4-BE49-F238E27FC236}">
                <a16:creationId xmlns:a16="http://schemas.microsoft.com/office/drawing/2014/main" id="{B3ADF030-C459-1AD6-D6EA-7E950A277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038171CD-5DF0-AE09-F185-375C16A92F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B4CFF-2C2F-DF45-A59B-E17106E764A9}" type="slidenum">
              <a:rPr lang="en-NO" smtClean="0"/>
              <a:t>‹#›</a:t>
            </a:fld>
            <a:endParaRPr lang="en-NO"/>
          </a:p>
        </p:txBody>
      </p:sp>
    </p:spTree>
    <p:extLst>
      <p:ext uri="{BB962C8B-B14F-4D97-AF65-F5344CB8AC3E}">
        <p14:creationId xmlns:p14="http://schemas.microsoft.com/office/powerpoint/2010/main" val="3815414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07E0-0996-782E-CBFB-95217011CF53}"/>
              </a:ext>
            </a:extLst>
          </p:cNvPr>
          <p:cNvSpPr>
            <a:spLocks noGrp="1"/>
          </p:cNvSpPr>
          <p:nvPr>
            <p:ph type="ctrTitle"/>
          </p:nvPr>
        </p:nvSpPr>
        <p:spPr/>
        <p:txBody>
          <a:bodyPr/>
          <a:lstStyle/>
          <a:p>
            <a:r>
              <a:rPr lang="en-GB" dirty="0"/>
              <a:t>Spaces - places - identities</a:t>
            </a:r>
            <a:endParaRPr lang="en-NO" dirty="0"/>
          </a:p>
        </p:txBody>
      </p:sp>
      <p:sp>
        <p:nvSpPr>
          <p:cNvPr id="3" name="Subtitle 2">
            <a:extLst>
              <a:ext uri="{FF2B5EF4-FFF2-40B4-BE49-F238E27FC236}">
                <a16:creationId xmlns:a16="http://schemas.microsoft.com/office/drawing/2014/main" id="{C466DE5D-28DE-F30E-F38E-96212CD49AD3}"/>
              </a:ext>
            </a:extLst>
          </p:cNvPr>
          <p:cNvSpPr>
            <a:spLocks noGrp="1"/>
          </p:cNvSpPr>
          <p:nvPr>
            <p:ph type="subTitle" idx="1"/>
          </p:nvPr>
        </p:nvSpPr>
        <p:spPr>
          <a:xfrm>
            <a:off x="1524000" y="3602037"/>
            <a:ext cx="9144000" cy="2133599"/>
          </a:xfrm>
        </p:spPr>
        <p:txBody>
          <a:bodyPr>
            <a:normAutofit/>
          </a:bodyPr>
          <a:lstStyle/>
          <a:p>
            <a:r>
              <a:rPr lang="en-NO" dirty="0"/>
              <a:t>Patric Wallin</a:t>
            </a:r>
          </a:p>
          <a:p>
            <a:r>
              <a:rPr lang="en-NO" dirty="0"/>
              <a:t>Professor </a:t>
            </a:r>
            <a:r>
              <a:rPr lang="en-GB" dirty="0" err="1"/>
              <a:t>i</a:t>
            </a:r>
            <a:r>
              <a:rPr lang="en-GB" dirty="0"/>
              <a:t> </a:t>
            </a:r>
            <a:r>
              <a:rPr lang="en-GB" dirty="0" err="1"/>
              <a:t>Universitetspedagogikk</a:t>
            </a:r>
            <a:endParaRPr lang="en-GB" dirty="0"/>
          </a:p>
          <a:p>
            <a:r>
              <a:rPr lang="en-GB" dirty="0" err="1"/>
              <a:t>Institutt</a:t>
            </a:r>
            <a:r>
              <a:rPr lang="en-GB" dirty="0"/>
              <a:t> for </a:t>
            </a:r>
            <a:r>
              <a:rPr lang="en-GB" dirty="0" err="1"/>
              <a:t>Pedagogikk</a:t>
            </a:r>
            <a:r>
              <a:rPr lang="en-GB" dirty="0"/>
              <a:t> </a:t>
            </a:r>
            <a:r>
              <a:rPr lang="en-GB" dirty="0" err="1"/>
              <a:t>og</a:t>
            </a:r>
            <a:r>
              <a:rPr lang="en-GB" dirty="0"/>
              <a:t> </a:t>
            </a:r>
            <a:r>
              <a:rPr lang="en-GB" dirty="0" err="1"/>
              <a:t>Livslang</a:t>
            </a:r>
            <a:r>
              <a:rPr lang="en-GB" dirty="0"/>
              <a:t> </a:t>
            </a:r>
            <a:r>
              <a:rPr lang="en-GB" dirty="0" err="1"/>
              <a:t>Læring</a:t>
            </a:r>
            <a:endParaRPr lang="en-GB" dirty="0"/>
          </a:p>
          <a:p>
            <a:r>
              <a:rPr lang="en-GB" dirty="0"/>
              <a:t>NTNU</a:t>
            </a:r>
            <a:endParaRPr lang="en-NO" dirty="0"/>
          </a:p>
        </p:txBody>
      </p:sp>
    </p:spTree>
    <p:extLst>
      <p:ext uri="{BB962C8B-B14F-4D97-AF65-F5344CB8AC3E}">
        <p14:creationId xmlns:p14="http://schemas.microsoft.com/office/powerpoint/2010/main" val="328914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47900-0614-9D0D-5FB4-D3480EF4E4F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691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B657-AB5E-9A6E-31E1-08EA4D4F4A0C}"/>
              </a:ext>
            </a:extLst>
          </p:cNvPr>
          <p:cNvSpPr>
            <a:spLocks noGrp="1"/>
          </p:cNvSpPr>
          <p:nvPr>
            <p:ph type="title"/>
          </p:nvPr>
        </p:nvSpPr>
        <p:spPr/>
        <p:txBody>
          <a:bodyPr/>
          <a:lstStyle/>
          <a:p>
            <a:r>
              <a:rPr lang="en-NO" dirty="0"/>
              <a:t>Fase 2 – Kvalitative intervju studie</a:t>
            </a:r>
          </a:p>
        </p:txBody>
      </p:sp>
      <p:pic>
        <p:nvPicPr>
          <p:cNvPr id="5" name="Picture 4">
            <a:extLst>
              <a:ext uri="{FF2B5EF4-FFF2-40B4-BE49-F238E27FC236}">
                <a16:creationId xmlns:a16="http://schemas.microsoft.com/office/drawing/2014/main" id="{965EF90E-D47A-CB5B-BD26-BC5C36EC5FAF}"/>
              </a:ext>
            </a:extLst>
          </p:cNvPr>
          <p:cNvPicPr>
            <a:picLocks noChangeAspect="1"/>
          </p:cNvPicPr>
          <p:nvPr/>
        </p:nvPicPr>
        <p:blipFill>
          <a:blip r:embed="rId2"/>
          <a:stretch>
            <a:fillRect/>
          </a:stretch>
        </p:blipFill>
        <p:spPr>
          <a:xfrm>
            <a:off x="838200" y="1332947"/>
            <a:ext cx="7384143" cy="5405225"/>
          </a:xfrm>
          <a:prstGeom prst="rect">
            <a:avLst/>
          </a:prstGeom>
        </p:spPr>
      </p:pic>
    </p:spTree>
    <p:extLst>
      <p:ext uri="{BB962C8B-B14F-4D97-AF65-F5344CB8AC3E}">
        <p14:creationId xmlns:p14="http://schemas.microsoft.com/office/powerpoint/2010/main" val="1952328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CB1D1-35C4-7E6E-220C-96B89D2F1794}"/>
              </a:ext>
            </a:extLst>
          </p:cNvPr>
          <p:cNvSpPr txBox="1"/>
          <p:nvPr/>
        </p:nvSpPr>
        <p:spPr>
          <a:xfrm>
            <a:off x="500230" y="278956"/>
            <a:ext cx="6099586" cy="1200329"/>
          </a:xfrm>
          <a:prstGeom prst="rect">
            <a:avLst/>
          </a:prstGeom>
          <a:noFill/>
        </p:spPr>
        <p:txBody>
          <a:bodyPr wrap="square">
            <a:spAutoFit/>
          </a:bodyPr>
          <a:lstStyle/>
          <a:p>
            <a:r>
              <a:rPr lang="nb-NO" sz="24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«Så jeg tror at liksom gi studentene en aktiv rolle, så hadde de fått mye mer ut av det campussammenslåing.»</a:t>
            </a:r>
            <a:endParaRPr lang="en-NO" sz="24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800A637-C322-6B50-A5F0-AB3FF98CD656}"/>
              </a:ext>
            </a:extLst>
          </p:cNvPr>
          <p:cNvSpPr txBox="1"/>
          <p:nvPr/>
        </p:nvSpPr>
        <p:spPr>
          <a:xfrm>
            <a:off x="6006353" y="872761"/>
            <a:ext cx="6099586" cy="1569660"/>
          </a:xfrm>
          <a:prstGeom prst="rect">
            <a:avLst/>
          </a:prstGeom>
          <a:noFill/>
        </p:spPr>
        <p:txBody>
          <a:bodyPr wrap="square">
            <a:spAutoFit/>
          </a:bodyPr>
          <a:lstStyle/>
          <a:p>
            <a:r>
              <a:rPr lang="nb-NO" sz="2400" dirty="0">
                <a:solidFill>
                  <a:srgbClr val="FF2F92"/>
                </a:solidFill>
                <a:latin typeface="Calibri" panose="020F0502020204030204" pitchFamily="34" charset="0"/>
                <a:ea typeface="Times New Roman" panose="02020603050405020304" pitchFamily="18" charset="0"/>
                <a:cs typeface="Times New Roman" panose="02020603050405020304" pitchFamily="18" charset="0"/>
              </a:rPr>
              <a:t>«...</a:t>
            </a:r>
            <a:r>
              <a:rPr lang="nb-NO" sz="2400" dirty="0">
                <a:solidFill>
                  <a:srgbClr val="FF2F92"/>
                </a:solidFill>
                <a:effectLst/>
                <a:latin typeface="Calibri" panose="020F0502020204030204" pitchFamily="34" charset="0"/>
                <a:ea typeface="Times New Roman" panose="02020603050405020304" pitchFamily="18" charset="0"/>
                <a:cs typeface="Times New Roman" panose="02020603050405020304" pitchFamily="18" charset="0"/>
              </a:rPr>
              <a:t>jeg forstår heller ikke hvorfor man velger å bruke så masse ressurser på det når vi har et veldig velfungerende bygg her. De snakker om å rive det, liksom. Hvorfor skal man rive det?»</a:t>
            </a:r>
            <a:endParaRPr lang="en-NO" sz="2400" dirty="0">
              <a:solidFill>
                <a:srgbClr val="FF2F92"/>
              </a:solidFill>
            </a:endParaRPr>
          </a:p>
        </p:txBody>
      </p:sp>
      <p:sp>
        <p:nvSpPr>
          <p:cNvPr id="7" name="TextBox 6">
            <a:extLst>
              <a:ext uri="{FF2B5EF4-FFF2-40B4-BE49-F238E27FC236}">
                <a16:creationId xmlns:a16="http://schemas.microsoft.com/office/drawing/2014/main" id="{3D96FADB-805E-6DD3-C786-D1F3F62610AF}"/>
              </a:ext>
            </a:extLst>
          </p:cNvPr>
          <p:cNvSpPr txBox="1"/>
          <p:nvPr/>
        </p:nvSpPr>
        <p:spPr>
          <a:xfrm>
            <a:off x="338863" y="1836418"/>
            <a:ext cx="6110342" cy="2308324"/>
          </a:xfrm>
          <a:prstGeom prst="rect">
            <a:avLst/>
          </a:prstGeom>
          <a:noFill/>
        </p:spPr>
        <p:txBody>
          <a:bodyPr wrap="square">
            <a:spAutoFit/>
          </a:bodyPr>
          <a:lstStyle/>
          <a:p>
            <a:r>
              <a:rPr lang="nb-NO" sz="2400" dirty="0">
                <a:solidFill>
                  <a:schemeClr val="accent6"/>
                </a:solidFill>
                <a:effectLst/>
                <a:latin typeface="Calibri" panose="020F0502020204030204" pitchFamily="34" charset="0"/>
                <a:ea typeface="Times New Roman" panose="02020603050405020304" pitchFamily="18" charset="0"/>
                <a:cs typeface="Times New Roman" panose="02020603050405020304" pitchFamily="18" charset="0"/>
              </a:rPr>
              <a:t>«Og nå som ting begynner med campussammenslåing, og det gjøres mange valg høyt oppe som vi kan se på lang vei at er dårligere, men at vi aldri blir hørt. Så er det fint å bare få sånne arenaer som det her for kunne si det man har ønsker.»</a:t>
            </a:r>
            <a:endParaRPr lang="en-NO" sz="24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BC6F6D2-EBC8-2883-0E84-4E4A21B59CB6}"/>
              </a:ext>
            </a:extLst>
          </p:cNvPr>
          <p:cNvSpPr txBox="1"/>
          <p:nvPr/>
        </p:nvSpPr>
        <p:spPr>
          <a:xfrm>
            <a:off x="338863" y="4270720"/>
            <a:ext cx="11860305" cy="2308324"/>
          </a:xfrm>
          <a:prstGeom prst="rect">
            <a:avLst/>
          </a:prstGeom>
          <a:noFill/>
        </p:spPr>
        <p:txBody>
          <a:bodyPr wrap="square">
            <a:spAutoFit/>
          </a:bodyPr>
          <a:lstStyle/>
          <a:p>
            <a:r>
              <a:rPr lang="nb-NO" sz="2400" kern="100" dirty="0">
                <a:solidFill>
                  <a:schemeClr val="accent5"/>
                </a:solidFill>
                <a:effectLst/>
                <a:latin typeface="Calibri" panose="020F0502020204030204" pitchFamily="34" charset="0"/>
                <a:ea typeface="Times New Roman" panose="02020603050405020304" pitchFamily="18" charset="0"/>
                <a:cs typeface="Times New Roman" panose="02020603050405020304" pitchFamily="18" charset="0"/>
              </a:rPr>
              <a:t>«Men jeg vet ikke helt hva de prøver å få ut av det, for jeg kan ikke se for meg at jeg hadde begynt å snakke med tilfeldige personer som går økonomi allikevel. Så den tverrfagligheten tror jeg ikke blir så stor som de håper på. Jeg snakker ikke med tilfeldige folk i kantina til vanlig liksom nå, så jeg kan ikke se for meg at jeg hadde gjort det hvis det var folk fra Dragvoll som gikk her heller. Og en ulempe med campussammenslåingen er kanskje at det blir færre ledige rom og.»</a:t>
            </a:r>
            <a:endParaRPr lang="en-NO" sz="2400"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624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0E5673-C953-278E-A219-8656020531C8}"/>
              </a:ext>
            </a:extLst>
          </p:cNvPr>
          <p:cNvSpPr txBox="1"/>
          <p:nvPr/>
        </p:nvSpPr>
        <p:spPr>
          <a:xfrm>
            <a:off x="769171" y="505028"/>
            <a:ext cx="9622716" cy="1384995"/>
          </a:xfrm>
          <a:prstGeom prst="rect">
            <a:avLst/>
          </a:prstGeom>
          <a:noFill/>
        </p:spPr>
        <p:txBody>
          <a:bodyPr wrap="square">
            <a:spAutoFit/>
          </a:bodyPr>
          <a:lstStyle/>
          <a:p>
            <a:pPr algn="ctr"/>
            <a:r>
              <a:rPr lang="en-GB" sz="2400" b="1" dirty="0">
                <a:effectLst/>
                <a:latin typeface="Helvetica" pitchFamily="2" charset="0"/>
              </a:rPr>
              <a:t>Spaces for students’ learning, identity development, and sense of </a:t>
            </a:r>
            <a:r>
              <a:rPr lang="en-GB" sz="2400" b="1" dirty="0" err="1">
                <a:effectLst/>
                <a:latin typeface="Helvetica" pitchFamily="2" charset="0"/>
              </a:rPr>
              <a:t>beloning</a:t>
            </a:r>
            <a:r>
              <a:rPr lang="en-GB" sz="2400" b="1" dirty="0">
                <a:effectLst/>
                <a:latin typeface="Helvetica" pitchFamily="2" charset="0"/>
              </a:rPr>
              <a:t> in higher education</a:t>
            </a:r>
            <a:endParaRPr lang="en-GB" sz="2400" b="1" dirty="0">
              <a:latin typeface="Helvetica" pitchFamily="2" charset="0"/>
            </a:endParaRPr>
          </a:p>
          <a:p>
            <a:pPr algn="ctr"/>
            <a:endParaRPr lang="en-GB" b="0" dirty="0">
              <a:effectLst/>
              <a:latin typeface="Helvetica" pitchFamily="2" charset="0"/>
            </a:endParaRPr>
          </a:p>
          <a:p>
            <a:pPr algn="ctr"/>
            <a:r>
              <a:rPr lang="en-GB" b="0" dirty="0">
                <a:effectLst/>
                <a:latin typeface="Helvetica" pitchFamily="2" charset="0"/>
              </a:rPr>
              <a:t>A rapid literature review by </a:t>
            </a:r>
            <a:r>
              <a:rPr lang="en-GB" b="0" dirty="0" err="1">
                <a:effectLst/>
                <a:latin typeface="Helvetica" pitchFamily="2" charset="0"/>
              </a:rPr>
              <a:t>Fride</a:t>
            </a:r>
            <a:r>
              <a:rPr lang="en-GB" b="0" dirty="0">
                <a:effectLst/>
                <a:latin typeface="Helvetica" pitchFamily="2" charset="0"/>
              </a:rPr>
              <a:t> </a:t>
            </a:r>
            <a:r>
              <a:rPr lang="en-GB" b="0" dirty="0" err="1">
                <a:effectLst/>
                <a:latin typeface="Helvetica" pitchFamily="2" charset="0"/>
              </a:rPr>
              <a:t>Flobakk</a:t>
            </a:r>
            <a:r>
              <a:rPr lang="en-GB" b="0" dirty="0">
                <a:effectLst/>
                <a:latin typeface="Helvetica" pitchFamily="2" charset="0"/>
              </a:rPr>
              <a:t>-Sitter </a:t>
            </a:r>
            <a:endParaRPr lang="en-GB" dirty="0">
              <a:latin typeface="Helvetica" pitchFamily="2" charset="0"/>
            </a:endParaRPr>
          </a:p>
        </p:txBody>
      </p:sp>
      <p:sp>
        <p:nvSpPr>
          <p:cNvPr id="5" name="TextBox 4">
            <a:extLst>
              <a:ext uri="{FF2B5EF4-FFF2-40B4-BE49-F238E27FC236}">
                <a16:creationId xmlns:a16="http://schemas.microsoft.com/office/drawing/2014/main" id="{429414B3-2DCA-64AE-2914-31B3C6A3B338}"/>
              </a:ext>
            </a:extLst>
          </p:cNvPr>
          <p:cNvSpPr txBox="1"/>
          <p:nvPr/>
        </p:nvSpPr>
        <p:spPr>
          <a:xfrm>
            <a:off x="769170" y="2042293"/>
            <a:ext cx="10763027" cy="4154984"/>
          </a:xfrm>
          <a:prstGeom prst="rect">
            <a:avLst/>
          </a:prstGeom>
          <a:noFill/>
        </p:spPr>
        <p:txBody>
          <a:bodyPr wrap="square">
            <a:spAutoFit/>
          </a:bodyPr>
          <a:lstStyle/>
          <a:p>
            <a:r>
              <a:rPr lang="en-GB" sz="2400" dirty="0" err="1"/>
              <a:t>K</a:t>
            </a:r>
            <a:r>
              <a:rPr lang="en-GB" sz="2400" dirty="0" err="1">
                <a:effectLst/>
              </a:rPr>
              <a:t>unnskapsoppsummeringen</a:t>
            </a:r>
            <a:r>
              <a:rPr lang="en-GB" sz="2400" dirty="0">
                <a:effectLst/>
              </a:rPr>
              <a:t> </a:t>
            </a:r>
            <a:r>
              <a:rPr lang="en-GB" sz="2400" dirty="0" err="1">
                <a:effectLst/>
              </a:rPr>
              <a:t>viser</a:t>
            </a:r>
            <a:r>
              <a:rPr lang="en-GB" sz="2400" dirty="0"/>
              <a:t> </a:t>
            </a:r>
            <a:r>
              <a:rPr lang="en-GB" sz="2400" dirty="0" err="1">
                <a:effectLst/>
              </a:rPr>
              <a:t>noen</a:t>
            </a:r>
            <a:r>
              <a:rPr lang="en-GB" sz="2400" dirty="0">
                <a:effectLst/>
              </a:rPr>
              <a:t> </a:t>
            </a:r>
            <a:r>
              <a:rPr lang="en-GB" sz="2400" dirty="0" err="1">
                <a:effectLst/>
              </a:rPr>
              <a:t>vesentlige</a:t>
            </a:r>
            <a:r>
              <a:rPr lang="en-GB" sz="2400" dirty="0">
                <a:effectLst/>
              </a:rPr>
              <a:t> </a:t>
            </a:r>
            <a:r>
              <a:rPr lang="en-GB" sz="2400" dirty="0" err="1">
                <a:effectLst/>
              </a:rPr>
              <a:t>kunnskapshull</a:t>
            </a:r>
            <a:r>
              <a:rPr lang="en-GB" sz="2400" dirty="0">
                <a:effectLst/>
              </a:rPr>
              <a:t> </a:t>
            </a:r>
            <a:r>
              <a:rPr lang="en-GB" sz="2400" dirty="0" err="1">
                <a:effectLst/>
              </a:rPr>
              <a:t>i</a:t>
            </a:r>
            <a:r>
              <a:rPr lang="en-GB" sz="2400" dirty="0">
                <a:effectLst/>
              </a:rPr>
              <a:t> </a:t>
            </a:r>
            <a:r>
              <a:rPr lang="en-GB" sz="2400" dirty="0" err="1">
                <a:effectLst/>
              </a:rPr>
              <a:t>forskningslitteraturen</a:t>
            </a:r>
            <a:r>
              <a:rPr lang="en-GB" sz="2400" dirty="0"/>
              <a:t>:</a:t>
            </a:r>
          </a:p>
          <a:p>
            <a:pPr marL="285750" indent="-285750">
              <a:buFont typeface="Arial" panose="020B0604020202020204" pitchFamily="34" charset="0"/>
              <a:buChar char="•"/>
            </a:pPr>
            <a:r>
              <a:rPr lang="en-GB" dirty="0" err="1"/>
              <a:t>M</a:t>
            </a:r>
            <a:r>
              <a:rPr lang="en-GB" dirty="0" err="1">
                <a:effectLst/>
              </a:rPr>
              <a:t>ye</a:t>
            </a:r>
            <a:r>
              <a:rPr lang="en-GB" dirty="0">
                <a:effectLst/>
              </a:rPr>
              <a:t> </a:t>
            </a:r>
            <a:r>
              <a:rPr lang="en-GB" dirty="0" err="1">
                <a:effectLst/>
              </a:rPr>
              <a:t>forskning</a:t>
            </a:r>
            <a:r>
              <a:rPr lang="en-GB" dirty="0">
                <a:effectLst/>
              </a:rPr>
              <a:t> </a:t>
            </a:r>
            <a:r>
              <a:rPr lang="en-GB" dirty="0" err="1">
                <a:effectLst/>
              </a:rPr>
              <a:t>knyttet</a:t>
            </a:r>
            <a:r>
              <a:rPr lang="en-GB" dirty="0">
                <a:effectLst/>
              </a:rPr>
              <a:t> </a:t>
            </a:r>
            <a:r>
              <a:rPr lang="en-GB" dirty="0" err="1">
                <a:effectLst/>
              </a:rPr>
              <a:t>til</a:t>
            </a:r>
            <a:r>
              <a:rPr lang="en-GB" dirty="0">
                <a:effectLst/>
              </a:rPr>
              <a:t> </a:t>
            </a:r>
            <a:r>
              <a:rPr lang="en-GB" dirty="0" err="1">
                <a:effectLst/>
              </a:rPr>
              <a:t>læringsareal</a:t>
            </a:r>
            <a:endParaRPr lang="en-GB" dirty="0"/>
          </a:p>
          <a:p>
            <a:pPr marL="285750" indent="-285750">
              <a:buFont typeface="Arial" panose="020B0604020202020204" pitchFamily="34" charset="0"/>
              <a:buChar char="•"/>
            </a:pPr>
            <a:r>
              <a:rPr lang="en-GB" dirty="0"/>
              <a:t>M</a:t>
            </a:r>
            <a:r>
              <a:rPr lang="en-GB" dirty="0">
                <a:effectLst/>
              </a:rPr>
              <a:t>en det er </a:t>
            </a:r>
            <a:r>
              <a:rPr lang="en-GB" dirty="0" err="1">
                <a:effectLst/>
              </a:rPr>
              <a:t>mangelfullt</a:t>
            </a:r>
            <a:r>
              <a:rPr lang="en-GB" dirty="0">
                <a:effectLst/>
              </a:rPr>
              <a:t> med </a:t>
            </a:r>
            <a:r>
              <a:rPr lang="en-GB" dirty="0" err="1">
                <a:effectLst/>
              </a:rPr>
              <a:t>empirisk</a:t>
            </a:r>
            <a:r>
              <a:rPr lang="en-GB" dirty="0">
                <a:effectLst/>
              </a:rPr>
              <a:t> </a:t>
            </a:r>
            <a:r>
              <a:rPr lang="en-GB" dirty="0" err="1">
                <a:effectLst/>
              </a:rPr>
              <a:t>forskning</a:t>
            </a:r>
            <a:r>
              <a:rPr lang="en-GB" dirty="0">
                <a:effectLst/>
              </a:rPr>
              <a:t> </a:t>
            </a:r>
            <a:r>
              <a:rPr lang="en-GB" dirty="0" err="1">
                <a:effectLst/>
              </a:rPr>
              <a:t>knyttet</a:t>
            </a:r>
            <a:r>
              <a:rPr lang="en-GB" dirty="0">
                <a:effectLst/>
              </a:rPr>
              <a:t> </a:t>
            </a:r>
            <a:r>
              <a:rPr lang="en-GB" dirty="0" err="1">
                <a:effectLst/>
              </a:rPr>
              <a:t>til</a:t>
            </a:r>
            <a:r>
              <a:rPr lang="en-GB" dirty="0">
                <a:effectLst/>
              </a:rPr>
              <a:t> </a:t>
            </a:r>
            <a:r>
              <a:rPr lang="en-GB" dirty="0" err="1">
                <a:effectLst/>
              </a:rPr>
              <a:t>studentenes</a:t>
            </a:r>
            <a:r>
              <a:rPr lang="en-GB" dirty="0">
                <a:effectLst/>
              </a:rPr>
              <a:t> </a:t>
            </a:r>
            <a:r>
              <a:rPr lang="en-GB" dirty="0" err="1">
                <a:effectLst/>
              </a:rPr>
              <a:t>perspektiver</a:t>
            </a:r>
            <a:r>
              <a:rPr lang="en-GB" dirty="0">
                <a:effectLst/>
              </a:rPr>
              <a:t>, </a:t>
            </a:r>
            <a:r>
              <a:rPr lang="en-GB" dirty="0" err="1">
                <a:effectLst/>
              </a:rPr>
              <a:t>erfaringer</a:t>
            </a:r>
            <a:r>
              <a:rPr lang="en-GB" dirty="0">
                <a:effectLst/>
              </a:rPr>
              <a:t>, </a:t>
            </a:r>
            <a:r>
              <a:rPr lang="en-GB" dirty="0" err="1">
                <a:effectLst/>
              </a:rPr>
              <a:t>behov</a:t>
            </a:r>
            <a:r>
              <a:rPr lang="en-GB" dirty="0">
                <a:effectLst/>
              </a:rPr>
              <a:t> </a:t>
            </a:r>
            <a:r>
              <a:rPr lang="en-GB" dirty="0" err="1">
                <a:effectLst/>
              </a:rPr>
              <a:t>og</a:t>
            </a:r>
            <a:r>
              <a:rPr lang="en-GB" dirty="0">
                <a:effectLst/>
              </a:rPr>
              <a:t> </a:t>
            </a:r>
            <a:r>
              <a:rPr lang="en-GB" dirty="0" err="1">
                <a:effectLst/>
              </a:rPr>
              <a:t>deres</a:t>
            </a:r>
            <a:r>
              <a:rPr lang="en-GB" dirty="0">
                <a:effectLst/>
              </a:rPr>
              <a:t> </a:t>
            </a:r>
            <a:r>
              <a:rPr lang="en-GB" dirty="0" err="1">
                <a:effectLst/>
              </a:rPr>
              <a:t>faktiske</a:t>
            </a:r>
            <a:r>
              <a:rPr lang="en-GB" dirty="0">
                <a:effectLst/>
              </a:rPr>
              <a:t> bruk </a:t>
            </a:r>
            <a:r>
              <a:rPr lang="en-GB" dirty="0" err="1">
                <a:effectLst/>
              </a:rPr>
              <a:t>av</a:t>
            </a:r>
            <a:r>
              <a:rPr lang="en-GB" dirty="0">
                <a:effectLst/>
              </a:rPr>
              <a:t> </a:t>
            </a:r>
            <a:r>
              <a:rPr lang="en-GB" dirty="0" err="1">
                <a:effectLst/>
              </a:rPr>
              <a:t>disse</a:t>
            </a:r>
            <a:r>
              <a:rPr lang="en-GB" dirty="0">
                <a:effectLst/>
              </a:rPr>
              <a:t> </a:t>
            </a:r>
            <a:r>
              <a:rPr lang="en-GB" dirty="0" err="1">
                <a:effectLst/>
              </a:rPr>
              <a:t>læringsarealene</a:t>
            </a:r>
            <a:endParaRPr lang="en-GB" dirty="0">
              <a:effectLs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a:t>M</a:t>
            </a:r>
            <a:r>
              <a:rPr lang="en-GB" dirty="0" err="1">
                <a:effectLst/>
              </a:rPr>
              <a:t>ye</a:t>
            </a:r>
            <a:r>
              <a:rPr lang="en-GB" dirty="0">
                <a:effectLst/>
              </a:rPr>
              <a:t> </a:t>
            </a:r>
            <a:r>
              <a:rPr lang="en-GB" dirty="0" err="1">
                <a:effectLst/>
              </a:rPr>
              <a:t>forskning</a:t>
            </a:r>
            <a:r>
              <a:rPr lang="en-GB" dirty="0">
                <a:effectLst/>
              </a:rPr>
              <a:t> på </a:t>
            </a:r>
            <a:r>
              <a:rPr lang="en-GB" dirty="0" err="1">
                <a:effectLst/>
              </a:rPr>
              <a:t>studenters</a:t>
            </a:r>
            <a:r>
              <a:rPr lang="en-GB" dirty="0">
                <a:effectLst/>
              </a:rPr>
              <a:t> </a:t>
            </a:r>
            <a:r>
              <a:rPr lang="en-GB" dirty="0" err="1">
                <a:effectLst/>
              </a:rPr>
              <a:t>identitetsutvikling</a:t>
            </a:r>
            <a:r>
              <a:rPr lang="en-GB" dirty="0">
                <a:effectLst/>
              </a:rPr>
              <a:t> </a:t>
            </a:r>
            <a:r>
              <a:rPr lang="en-GB" dirty="0" err="1">
                <a:effectLst/>
              </a:rPr>
              <a:t>og</a:t>
            </a:r>
            <a:r>
              <a:rPr lang="en-GB" dirty="0">
                <a:effectLst/>
              </a:rPr>
              <a:t> </a:t>
            </a:r>
            <a:r>
              <a:rPr lang="en-GB" dirty="0" err="1">
                <a:effectLst/>
              </a:rPr>
              <a:t>deres</a:t>
            </a:r>
            <a:r>
              <a:rPr lang="en-GB" dirty="0">
                <a:effectLst/>
              </a:rPr>
              <a:t> </a:t>
            </a:r>
            <a:r>
              <a:rPr lang="en-GB" dirty="0" err="1">
                <a:effectLst/>
              </a:rPr>
              <a:t>følelse</a:t>
            </a:r>
            <a:r>
              <a:rPr lang="en-GB" dirty="0">
                <a:effectLst/>
              </a:rPr>
              <a:t> </a:t>
            </a:r>
            <a:r>
              <a:rPr lang="en-GB" dirty="0" err="1">
                <a:effectLst/>
              </a:rPr>
              <a:t>av</a:t>
            </a:r>
            <a:r>
              <a:rPr lang="en-GB" dirty="0">
                <a:effectLst/>
              </a:rPr>
              <a:t> </a:t>
            </a:r>
            <a:r>
              <a:rPr lang="en-GB" dirty="0" err="1">
                <a:effectLst/>
              </a:rPr>
              <a:t>tilhørighet</a:t>
            </a:r>
            <a:r>
              <a:rPr lang="en-GB" dirty="0">
                <a:effectLst/>
              </a:rPr>
              <a:t> </a:t>
            </a:r>
            <a:r>
              <a:rPr lang="en-GB" dirty="0" err="1">
                <a:effectLst/>
              </a:rPr>
              <a:t>til</a:t>
            </a:r>
            <a:r>
              <a:rPr lang="en-GB" dirty="0">
                <a:effectLst/>
              </a:rPr>
              <a:t> </a:t>
            </a:r>
            <a:r>
              <a:rPr lang="en-GB" dirty="0" err="1">
                <a:effectLst/>
              </a:rPr>
              <a:t>høyere</a:t>
            </a:r>
            <a:r>
              <a:rPr lang="en-GB" dirty="0">
                <a:effectLst/>
              </a:rPr>
              <a:t> </a:t>
            </a:r>
            <a:r>
              <a:rPr lang="en-GB" dirty="0" err="1">
                <a:effectLst/>
              </a:rPr>
              <a:t>utdanning</a:t>
            </a:r>
            <a:endParaRPr lang="en-GB" dirty="0"/>
          </a:p>
          <a:p>
            <a:pPr marL="285750" indent="-285750">
              <a:buFont typeface="Arial" panose="020B0604020202020204" pitchFamily="34" charset="0"/>
              <a:buChar char="•"/>
            </a:pPr>
            <a:r>
              <a:rPr lang="en-GB" dirty="0"/>
              <a:t>M</a:t>
            </a:r>
            <a:r>
              <a:rPr lang="en-GB" dirty="0">
                <a:effectLst/>
              </a:rPr>
              <a:t>en </a:t>
            </a:r>
            <a:r>
              <a:rPr lang="en-GB" dirty="0" err="1">
                <a:effectLst/>
              </a:rPr>
              <a:t>majoriteten</a:t>
            </a:r>
            <a:r>
              <a:rPr lang="en-GB" dirty="0">
                <a:effectLst/>
              </a:rPr>
              <a:t> </a:t>
            </a:r>
            <a:r>
              <a:rPr lang="en-GB" dirty="0" err="1">
                <a:effectLst/>
              </a:rPr>
              <a:t>av</a:t>
            </a:r>
            <a:r>
              <a:rPr lang="en-GB" dirty="0">
                <a:effectLst/>
              </a:rPr>
              <a:t> </a:t>
            </a:r>
            <a:r>
              <a:rPr lang="en-GB" dirty="0" err="1">
                <a:effectLst/>
              </a:rPr>
              <a:t>disse</a:t>
            </a:r>
            <a:r>
              <a:rPr lang="en-GB" dirty="0">
                <a:effectLst/>
              </a:rPr>
              <a:t> setter </a:t>
            </a:r>
            <a:r>
              <a:rPr lang="en-GB" dirty="0" err="1">
                <a:effectLst/>
              </a:rPr>
              <a:t>søkelys</a:t>
            </a:r>
            <a:r>
              <a:rPr lang="en-GB" dirty="0">
                <a:effectLst/>
              </a:rPr>
              <a:t> på </a:t>
            </a:r>
            <a:r>
              <a:rPr lang="en-GB" dirty="0" err="1">
                <a:effectLst/>
              </a:rPr>
              <a:t>psykologiske</a:t>
            </a:r>
            <a:r>
              <a:rPr lang="en-GB" dirty="0">
                <a:effectLst/>
              </a:rPr>
              <a:t> </a:t>
            </a:r>
            <a:r>
              <a:rPr lang="en-GB" dirty="0" err="1">
                <a:effectLst/>
              </a:rPr>
              <a:t>eller</a:t>
            </a:r>
            <a:r>
              <a:rPr lang="en-GB" dirty="0">
                <a:effectLst/>
              </a:rPr>
              <a:t> </a:t>
            </a:r>
            <a:r>
              <a:rPr lang="en-GB" dirty="0" err="1">
                <a:effectLst/>
              </a:rPr>
              <a:t>sosiologiske</a:t>
            </a:r>
            <a:r>
              <a:rPr lang="en-GB" dirty="0">
                <a:effectLst/>
              </a:rPr>
              <a:t> </a:t>
            </a:r>
            <a:r>
              <a:rPr lang="en-GB" dirty="0" err="1">
                <a:effectLst/>
              </a:rPr>
              <a:t>faktorer</a:t>
            </a:r>
            <a:r>
              <a:rPr lang="en-GB" dirty="0">
                <a:effectLst/>
              </a:rPr>
              <a:t>, </a:t>
            </a:r>
            <a:r>
              <a:rPr lang="en-GB" dirty="0" err="1">
                <a:effectLst/>
              </a:rPr>
              <a:t>og</a:t>
            </a:r>
            <a:r>
              <a:rPr lang="en-GB" dirty="0">
                <a:effectLst/>
              </a:rPr>
              <a:t> </a:t>
            </a:r>
            <a:r>
              <a:rPr lang="en-GB" dirty="0" err="1">
                <a:effectLst/>
              </a:rPr>
              <a:t>kun</a:t>
            </a:r>
            <a:r>
              <a:rPr lang="en-GB" dirty="0">
                <a:effectLst/>
              </a:rPr>
              <a:t> </a:t>
            </a:r>
            <a:r>
              <a:rPr lang="en-GB" dirty="0" err="1">
                <a:effectLst/>
              </a:rPr>
              <a:t>en</a:t>
            </a:r>
            <a:r>
              <a:rPr lang="en-GB" dirty="0">
                <a:effectLst/>
              </a:rPr>
              <a:t> </a:t>
            </a:r>
            <a:r>
              <a:rPr lang="en-GB" dirty="0" err="1">
                <a:effectLst/>
              </a:rPr>
              <a:t>liten</a:t>
            </a:r>
            <a:r>
              <a:rPr lang="en-GB" dirty="0">
                <a:effectLst/>
              </a:rPr>
              <a:t> </a:t>
            </a:r>
            <a:r>
              <a:rPr lang="en-GB" dirty="0" err="1">
                <a:effectLst/>
              </a:rPr>
              <a:t>andel</a:t>
            </a:r>
            <a:r>
              <a:rPr lang="en-GB" dirty="0">
                <a:effectLst/>
              </a:rPr>
              <a:t> </a:t>
            </a:r>
            <a:r>
              <a:rPr lang="en-GB" dirty="0" err="1">
                <a:effectLst/>
              </a:rPr>
              <a:t>relaterer</a:t>
            </a:r>
            <a:r>
              <a:rPr lang="en-GB" dirty="0">
                <a:effectLst/>
              </a:rPr>
              <a:t> </a:t>
            </a:r>
            <a:r>
              <a:rPr lang="en-GB" dirty="0" err="1">
                <a:effectLst/>
              </a:rPr>
              <a:t>disse</a:t>
            </a:r>
            <a:r>
              <a:rPr lang="en-GB" dirty="0">
                <a:effectLst/>
              </a:rPr>
              <a:t> </a:t>
            </a:r>
            <a:r>
              <a:rPr lang="en-GB" dirty="0" err="1">
                <a:effectLst/>
              </a:rPr>
              <a:t>aspektene</a:t>
            </a:r>
            <a:r>
              <a:rPr lang="en-GB" dirty="0">
                <a:effectLst/>
              </a:rPr>
              <a:t> </a:t>
            </a:r>
            <a:r>
              <a:rPr lang="en-GB" dirty="0" err="1">
                <a:effectLst/>
              </a:rPr>
              <a:t>til</a:t>
            </a:r>
            <a:r>
              <a:rPr lang="en-GB" dirty="0">
                <a:effectLst/>
              </a:rPr>
              <a:t> </a:t>
            </a:r>
            <a:r>
              <a:rPr lang="en-GB" dirty="0" err="1">
                <a:effectLst/>
              </a:rPr>
              <a:t>fysiske</a:t>
            </a:r>
            <a:r>
              <a:rPr lang="en-GB" dirty="0">
                <a:effectLst/>
              </a:rPr>
              <a:t> </a:t>
            </a:r>
            <a:r>
              <a:rPr lang="en-GB" dirty="0" err="1">
                <a:effectLst/>
              </a:rPr>
              <a:t>arealer</a:t>
            </a:r>
            <a:r>
              <a:rPr lang="en-GB" dirty="0">
                <a:effectLst/>
              </a:rPr>
              <a:t> </a:t>
            </a:r>
            <a:r>
              <a:rPr lang="en-GB" dirty="0" err="1">
                <a:effectLst/>
              </a:rPr>
              <a:t>ved</a:t>
            </a:r>
            <a:r>
              <a:rPr lang="en-GB" dirty="0">
                <a:effectLst/>
              </a:rPr>
              <a:t> </a:t>
            </a:r>
            <a:r>
              <a:rPr lang="en-GB" dirty="0" err="1">
                <a:effectLst/>
              </a:rPr>
              <a:t>høyere</a:t>
            </a:r>
            <a:r>
              <a:rPr lang="en-GB" dirty="0">
                <a:effectLst/>
              </a:rPr>
              <a:t> </a:t>
            </a:r>
            <a:r>
              <a:rPr lang="en-GB" dirty="0" err="1">
                <a:effectLst/>
              </a:rPr>
              <a:t>utdanningsinstitusjoner</a:t>
            </a:r>
            <a:endParaRPr lang="en-GB" dirty="0">
              <a:effectLst/>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a:t>V</a:t>
            </a:r>
            <a:r>
              <a:rPr lang="en-GB" dirty="0" err="1">
                <a:effectLst/>
              </a:rPr>
              <a:t>esentlig</a:t>
            </a:r>
            <a:r>
              <a:rPr lang="en-GB" dirty="0">
                <a:effectLst/>
              </a:rPr>
              <a:t> </a:t>
            </a:r>
            <a:r>
              <a:rPr lang="en-GB" dirty="0" err="1">
                <a:effectLst/>
              </a:rPr>
              <a:t>kunnskapshull</a:t>
            </a:r>
            <a:r>
              <a:rPr lang="en-GB" dirty="0">
                <a:effectLst/>
              </a:rPr>
              <a:t> </a:t>
            </a:r>
            <a:r>
              <a:rPr lang="en-GB" dirty="0" err="1">
                <a:effectLst/>
              </a:rPr>
              <a:t>knyttet</a:t>
            </a:r>
            <a:r>
              <a:rPr lang="en-GB" dirty="0">
                <a:effectLst/>
              </a:rPr>
              <a:t> </a:t>
            </a:r>
            <a:r>
              <a:rPr lang="en-GB" dirty="0" err="1">
                <a:effectLst/>
              </a:rPr>
              <a:t>til</a:t>
            </a:r>
            <a:r>
              <a:rPr lang="en-GB" dirty="0">
                <a:effectLst/>
              </a:rPr>
              <a:t> </a:t>
            </a:r>
            <a:r>
              <a:rPr lang="en-GB" dirty="0" err="1">
                <a:effectLst/>
              </a:rPr>
              <a:t>studenters</a:t>
            </a:r>
            <a:r>
              <a:rPr lang="en-GB" dirty="0">
                <a:effectLst/>
              </a:rPr>
              <a:t> </a:t>
            </a:r>
            <a:r>
              <a:rPr lang="en-GB" dirty="0" err="1">
                <a:effectLst/>
              </a:rPr>
              <a:t>fysiske</a:t>
            </a:r>
            <a:r>
              <a:rPr lang="en-GB" dirty="0">
                <a:effectLst/>
              </a:rPr>
              <a:t> </a:t>
            </a:r>
            <a:r>
              <a:rPr lang="en-GB" dirty="0" err="1">
                <a:effectLst/>
              </a:rPr>
              <a:t>læringsareal</a:t>
            </a:r>
            <a:r>
              <a:rPr lang="en-GB" dirty="0"/>
              <a:t> </a:t>
            </a:r>
            <a:r>
              <a:rPr lang="en-GB" dirty="0" err="1"/>
              <a:t>i</a:t>
            </a:r>
            <a:r>
              <a:rPr lang="en-GB" dirty="0"/>
              <a:t> </a:t>
            </a:r>
            <a:r>
              <a:rPr lang="en-GB" dirty="0" err="1"/>
              <a:t>relasjon</a:t>
            </a:r>
            <a:r>
              <a:rPr lang="en-GB" dirty="0"/>
              <a:t> </a:t>
            </a:r>
            <a:r>
              <a:rPr lang="en-GB" dirty="0" err="1"/>
              <a:t>til</a:t>
            </a:r>
            <a:r>
              <a:rPr lang="en-GB" dirty="0"/>
              <a:t> </a:t>
            </a:r>
            <a:r>
              <a:rPr lang="en-GB" dirty="0" err="1">
                <a:effectLst/>
              </a:rPr>
              <a:t>studenters</a:t>
            </a:r>
            <a:r>
              <a:rPr lang="en-GB" dirty="0">
                <a:effectLst/>
              </a:rPr>
              <a:t> </a:t>
            </a:r>
            <a:r>
              <a:rPr lang="en-GB" dirty="0" err="1">
                <a:effectLst/>
              </a:rPr>
              <a:t>identitetsutvikling</a:t>
            </a:r>
            <a:r>
              <a:rPr lang="en-GB" dirty="0">
                <a:effectLst/>
              </a:rPr>
              <a:t> </a:t>
            </a:r>
            <a:r>
              <a:rPr lang="en-GB" dirty="0" err="1">
                <a:effectLst/>
              </a:rPr>
              <a:t>og</a:t>
            </a:r>
            <a:r>
              <a:rPr lang="en-GB" dirty="0">
                <a:effectLst/>
              </a:rPr>
              <a:t> </a:t>
            </a:r>
            <a:r>
              <a:rPr lang="en-GB" dirty="0" err="1">
                <a:effectLst/>
              </a:rPr>
              <a:t>følelse</a:t>
            </a:r>
            <a:r>
              <a:rPr lang="en-GB" dirty="0">
                <a:effectLst/>
              </a:rPr>
              <a:t> </a:t>
            </a:r>
            <a:r>
              <a:rPr lang="en-GB" dirty="0" err="1">
                <a:effectLst/>
              </a:rPr>
              <a:t>av</a:t>
            </a:r>
            <a:r>
              <a:rPr lang="en-GB" dirty="0">
                <a:effectLst/>
              </a:rPr>
              <a:t> </a:t>
            </a:r>
            <a:r>
              <a:rPr lang="en-GB" dirty="0" err="1">
                <a:effectLst/>
              </a:rPr>
              <a:t>tilhørighet</a:t>
            </a:r>
            <a:endParaRPr lang="en-GB" dirty="0"/>
          </a:p>
          <a:p>
            <a:pPr marL="285750" indent="-285750">
              <a:buFont typeface="Arial" panose="020B0604020202020204" pitchFamily="34" charset="0"/>
              <a:buChar char="•"/>
            </a:pPr>
            <a:r>
              <a:rPr lang="en-GB" dirty="0" err="1">
                <a:effectLst/>
              </a:rPr>
              <a:t>Samtidig</a:t>
            </a:r>
            <a:r>
              <a:rPr lang="en-GB" dirty="0">
                <a:effectLst/>
              </a:rPr>
              <a:t> </a:t>
            </a:r>
            <a:r>
              <a:rPr lang="en-GB" dirty="0" err="1">
                <a:effectLst/>
              </a:rPr>
              <a:t>understreker</a:t>
            </a:r>
            <a:r>
              <a:rPr lang="en-GB" dirty="0">
                <a:effectLst/>
              </a:rPr>
              <a:t> </a:t>
            </a:r>
            <a:r>
              <a:rPr lang="en-GB" dirty="0" err="1">
                <a:effectLst/>
              </a:rPr>
              <a:t>forskningslitteratur</a:t>
            </a:r>
            <a:r>
              <a:rPr lang="en-GB" dirty="0">
                <a:effectLst/>
              </a:rPr>
              <a:t> at </a:t>
            </a:r>
            <a:r>
              <a:rPr lang="en-GB" dirty="0" err="1">
                <a:effectLst/>
              </a:rPr>
              <a:t>studenters</a:t>
            </a:r>
            <a:r>
              <a:rPr lang="en-GB" dirty="0">
                <a:effectLst/>
              </a:rPr>
              <a:t> </a:t>
            </a:r>
            <a:r>
              <a:rPr lang="en-GB" dirty="0" err="1">
                <a:effectLst/>
              </a:rPr>
              <a:t>læring</a:t>
            </a:r>
            <a:r>
              <a:rPr lang="en-GB" dirty="0">
                <a:effectLst/>
              </a:rPr>
              <a:t> </a:t>
            </a:r>
            <a:r>
              <a:rPr lang="en-GB" dirty="0" err="1">
                <a:effectLst/>
              </a:rPr>
              <a:t>og</a:t>
            </a:r>
            <a:r>
              <a:rPr lang="en-GB" dirty="0">
                <a:effectLst/>
              </a:rPr>
              <a:t> </a:t>
            </a:r>
            <a:r>
              <a:rPr lang="en-GB" dirty="0" err="1">
                <a:effectLst/>
              </a:rPr>
              <a:t>deres</a:t>
            </a:r>
            <a:r>
              <a:rPr lang="en-GB" dirty="0">
                <a:effectLst/>
              </a:rPr>
              <a:t> </a:t>
            </a:r>
            <a:r>
              <a:rPr lang="en-GB" dirty="0" err="1">
                <a:effectLst/>
              </a:rPr>
              <a:t>utvikling</a:t>
            </a:r>
            <a:r>
              <a:rPr lang="en-GB" dirty="0">
                <a:effectLst/>
              </a:rPr>
              <a:t> </a:t>
            </a:r>
            <a:r>
              <a:rPr lang="en-GB" dirty="0" err="1">
                <a:effectLst/>
              </a:rPr>
              <a:t>av</a:t>
            </a:r>
            <a:r>
              <a:rPr lang="en-GB" dirty="0">
                <a:effectLst/>
              </a:rPr>
              <a:t> </a:t>
            </a:r>
            <a:r>
              <a:rPr lang="en-GB" dirty="0" err="1">
                <a:effectLst/>
              </a:rPr>
              <a:t>identitet</a:t>
            </a:r>
            <a:r>
              <a:rPr lang="en-GB" dirty="0">
                <a:effectLst/>
              </a:rPr>
              <a:t>, </a:t>
            </a:r>
            <a:r>
              <a:rPr lang="en-GB" dirty="0" err="1">
                <a:effectLst/>
              </a:rPr>
              <a:t>sosiale</a:t>
            </a:r>
            <a:r>
              <a:rPr lang="en-GB" dirty="0">
                <a:effectLst/>
              </a:rPr>
              <a:t> </a:t>
            </a:r>
            <a:r>
              <a:rPr lang="en-GB" dirty="0" err="1">
                <a:effectLst/>
              </a:rPr>
              <a:t>relasjoner</a:t>
            </a:r>
            <a:r>
              <a:rPr lang="en-GB" dirty="0">
                <a:effectLst/>
              </a:rPr>
              <a:t> </a:t>
            </a:r>
            <a:r>
              <a:rPr lang="en-GB" dirty="0" err="1">
                <a:effectLst/>
              </a:rPr>
              <a:t>og</a:t>
            </a:r>
            <a:r>
              <a:rPr lang="en-GB" dirty="0">
                <a:effectLst/>
              </a:rPr>
              <a:t> </a:t>
            </a:r>
            <a:r>
              <a:rPr lang="en-GB" dirty="0" err="1">
                <a:effectLst/>
              </a:rPr>
              <a:t>tilhørighetsfølelse</a:t>
            </a:r>
            <a:r>
              <a:rPr lang="en-GB" dirty="0">
                <a:effectLst/>
              </a:rPr>
              <a:t> er </a:t>
            </a:r>
            <a:r>
              <a:rPr lang="en-GB" dirty="0" err="1">
                <a:effectLst/>
              </a:rPr>
              <a:t>flettet</a:t>
            </a:r>
            <a:r>
              <a:rPr lang="en-GB" dirty="0">
                <a:effectLst/>
              </a:rPr>
              <a:t> </a:t>
            </a:r>
            <a:r>
              <a:rPr lang="en-GB" dirty="0" err="1">
                <a:effectLst/>
              </a:rPr>
              <a:t>sammen</a:t>
            </a:r>
            <a:endParaRPr lang="en-GB" dirty="0"/>
          </a:p>
        </p:txBody>
      </p:sp>
    </p:spTree>
    <p:extLst>
      <p:ext uri="{BB962C8B-B14F-4D97-AF65-F5344CB8AC3E}">
        <p14:creationId xmlns:p14="http://schemas.microsoft.com/office/powerpoint/2010/main" val="122145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113A1-0229-29EB-0597-888A1988BEE1}"/>
              </a:ext>
            </a:extLst>
          </p:cNvPr>
          <p:cNvSpPr>
            <a:spLocks noGrp="1"/>
          </p:cNvSpPr>
          <p:nvPr>
            <p:ph type="title"/>
          </p:nvPr>
        </p:nvSpPr>
        <p:spPr/>
        <p:txBody>
          <a:bodyPr/>
          <a:lstStyle/>
          <a:p>
            <a:r>
              <a:rPr lang="en-GB" dirty="0" err="1"/>
              <a:t>Evalueringsrammeverk</a:t>
            </a:r>
            <a:r>
              <a:rPr lang="en-GB" dirty="0"/>
              <a:t> for </a:t>
            </a:r>
            <a:r>
              <a:rPr lang="en-GB" dirty="0" err="1"/>
              <a:t>læringsareal</a:t>
            </a:r>
            <a:endParaRPr lang="en-NO" dirty="0"/>
          </a:p>
        </p:txBody>
      </p:sp>
      <p:sp>
        <p:nvSpPr>
          <p:cNvPr id="3" name="Content Placeholder 2">
            <a:extLst>
              <a:ext uri="{FF2B5EF4-FFF2-40B4-BE49-F238E27FC236}">
                <a16:creationId xmlns:a16="http://schemas.microsoft.com/office/drawing/2014/main" id="{59177388-DCD1-6ECC-7F5B-CE1D8F01DC6D}"/>
              </a:ext>
            </a:extLst>
          </p:cNvPr>
          <p:cNvSpPr>
            <a:spLocks noGrp="1"/>
          </p:cNvSpPr>
          <p:nvPr>
            <p:ph idx="1"/>
          </p:nvPr>
        </p:nvSpPr>
        <p:spPr/>
        <p:txBody>
          <a:bodyPr/>
          <a:lstStyle/>
          <a:p>
            <a:r>
              <a:rPr lang="en-NO" dirty="0"/>
              <a:t>Gåtur</a:t>
            </a:r>
          </a:p>
          <a:p>
            <a:r>
              <a:rPr lang="en-NO" dirty="0"/>
              <a:t>Observasjon</a:t>
            </a:r>
          </a:p>
          <a:p>
            <a:r>
              <a:rPr lang="en-NO" dirty="0"/>
              <a:t>Spørreundersøkelse</a:t>
            </a:r>
          </a:p>
          <a:p>
            <a:r>
              <a:rPr lang="en-NO" dirty="0"/>
              <a:t>Intervjuer</a:t>
            </a:r>
          </a:p>
          <a:p>
            <a:endParaRPr lang="en-NO" dirty="0"/>
          </a:p>
          <a:p>
            <a:r>
              <a:rPr lang="en-NO" dirty="0"/>
              <a:t>Helhetlig analyse</a:t>
            </a:r>
          </a:p>
        </p:txBody>
      </p:sp>
    </p:spTree>
    <p:extLst>
      <p:ext uri="{BB962C8B-B14F-4D97-AF65-F5344CB8AC3E}">
        <p14:creationId xmlns:p14="http://schemas.microsoft.com/office/powerpoint/2010/main" val="2792022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DD5E7-97D3-C58B-F9B4-0C84EE426DDE}"/>
              </a:ext>
            </a:extLst>
          </p:cNvPr>
          <p:cNvPicPr>
            <a:picLocks noChangeAspect="1"/>
          </p:cNvPicPr>
          <p:nvPr/>
        </p:nvPicPr>
        <p:blipFill>
          <a:blip r:embed="rId2"/>
          <a:stretch>
            <a:fillRect/>
          </a:stretch>
        </p:blipFill>
        <p:spPr>
          <a:xfrm>
            <a:off x="-517586" y="-224288"/>
            <a:ext cx="13892096" cy="9816861"/>
          </a:xfrm>
          <a:prstGeom prst="rect">
            <a:avLst/>
          </a:prstGeom>
        </p:spPr>
      </p:pic>
    </p:spTree>
    <p:extLst>
      <p:ext uri="{BB962C8B-B14F-4D97-AF65-F5344CB8AC3E}">
        <p14:creationId xmlns:p14="http://schemas.microsoft.com/office/powerpoint/2010/main" val="1632590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1BD9D9-E759-BAF7-155B-8A1C880D0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0"/>
            <a:ext cx="10310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55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3D6F4-8355-6B4A-E205-3C4D986FA3B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8980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AFAF5-3B42-AD95-7D64-8A66FD3421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2944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B55C9-08A4-F49F-D82C-224F58901E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8529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around a fire&#10;&#10;Description automatically generated">
            <a:extLst>
              <a:ext uri="{FF2B5EF4-FFF2-40B4-BE49-F238E27FC236}">
                <a16:creationId xmlns:a16="http://schemas.microsoft.com/office/drawing/2014/main" id="{E0C4754C-90A4-2B4A-A5E0-65247F2C419F}"/>
              </a:ext>
            </a:extLst>
          </p:cNvPr>
          <p:cNvPicPr>
            <a:picLocks noChangeAspect="1"/>
          </p:cNvPicPr>
          <p:nvPr/>
        </p:nvPicPr>
        <p:blipFill>
          <a:blip r:embed="rId2"/>
          <a:stretch>
            <a:fillRect/>
          </a:stretch>
        </p:blipFill>
        <p:spPr>
          <a:xfrm>
            <a:off x="-261257" y="-912831"/>
            <a:ext cx="12453257" cy="8302171"/>
          </a:xfrm>
          <a:prstGeom prst="rect">
            <a:avLst/>
          </a:prstGeom>
        </p:spPr>
      </p:pic>
      <p:sp>
        <p:nvSpPr>
          <p:cNvPr id="2" name="Title 1">
            <a:extLst>
              <a:ext uri="{FF2B5EF4-FFF2-40B4-BE49-F238E27FC236}">
                <a16:creationId xmlns:a16="http://schemas.microsoft.com/office/drawing/2014/main" id="{5D14EF8C-5117-5E47-9759-1161775425E0}"/>
              </a:ext>
            </a:extLst>
          </p:cNvPr>
          <p:cNvSpPr>
            <a:spLocks noGrp="1"/>
          </p:cNvSpPr>
          <p:nvPr>
            <p:ph type="title"/>
          </p:nvPr>
        </p:nvSpPr>
        <p:spPr>
          <a:xfrm>
            <a:off x="850651" y="365125"/>
            <a:ext cx="11086070" cy="1325563"/>
          </a:xfrm>
        </p:spPr>
        <p:txBody>
          <a:bodyPr/>
          <a:lstStyle/>
          <a:p>
            <a:r>
              <a:rPr lang="nb-NO" b="1" i="1" dirty="0" err="1">
                <a:solidFill>
                  <a:schemeClr val="bg1"/>
                </a:solidFill>
                <a:latin typeface="Helvetica" pitchFamily="2" charset="0"/>
              </a:rPr>
              <a:t>Kunnskapende</a:t>
            </a:r>
            <a:r>
              <a:rPr lang="nb-NO" b="1" dirty="0">
                <a:solidFill>
                  <a:schemeClr val="bg1"/>
                </a:solidFill>
                <a:latin typeface="Helvetica" pitchFamily="2" charset="0"/>
              </a:rPr>
              <a:t> pro</a:t>
            </a:r>
            <a:r>
              <a:rPr lang="en-US" b="1" dirty="0" err="1">
                <a:solidFill>
                  <a:schemeClr val="bg1"/>
                </a:solidFill>
                <a:latin typeface="Helvetica" pitchFamily="2" charset="0"/>
              </a:rPr>
              <a:t>cesses</a:t>
            </a:r>
            <a:br>
              <a:rPr lang="en-US" b="1" dirty="0">
                <a:solidFill>
                  <a:schemeClr val="bg1"/>
                </a:solidFill>
                <a:latin typeface="Helvetica" pitchFamily="2" charset="0"/>
              </a:rPr>
            </a:br>
            <a:r>
              <a:rPr lang="en-US" sz="3600" dirty="0">
                <a:solidFill>
                  <a:schemeClr val="bg1"/>
                </a:solidFill>
                <a:latin typeface="Helvetica" pitchFamily="2" charset="0"/>
              </a:rPr>
              <a:t>Knowledge creating</a:t>
            </a:r>
            <a:endParaRPr lang="en-NO" sz="3600" dirty="0"/>
          </a:p>
        </p:txBody>
      </p:sp>
    </p:spTree>
    <p:extLst>
      <p:ext uri="{BB962C8B-B14F-4D97-AF65-F5344CB8AC3E}">
        <p14:creationId xmlns:p14="http://schemas.microsoft.com/office/powerpoint/2010/main" val="2163734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EBD21E-451C-2C7D-0D78-D2CE35EA0A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503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B938-85AE-6B13-47E5-E03D095AC4CD}"/>
              </a:ext>
            </a:extLst>
          </p:cNvPr>
          <p:cNvSpPr>
            <a:spLocks noGrp="1"/>
          </p:cNvSpPr>
          <p:nvPr>
            <p:ph type="title"/>
          </p:nvPr>
        </p:nvSpPr>
        <p:spPr/>
        <p:txBody>
          <a:bodyPr/>
          <a:lstStyle/>
          <a:p>
            <a:r>
              <a:rPr lang="en-NO" dirty="0"/>
              <a:t>Utdanning &lt;-&gt; arbeidsplass</a:t>
            </a:r>
          </a:p>
        </p:txBody>
      </p:sp>
      <p:sp>
        <p:nvSpPr>
          <p:cNvPr id="3" name="Content Placeholder 2">
            <a:extLst>
              <a:ext uri="{FF2B5EF4-FFF2-40B4-BE49-F238E27FC236}">
                <a16:creationId xmlns:a16="http://schemas.microsoft.com/office/drawing/2014/main" id="{D2F7F80D-7089-FBD0-478C-06452E412D1C}"/>
              </a:ext>
            </a:extLst>
          </p:cNvPr>
          <p:cNvSpPr>
            <a:spLocks noGrp="1"/>
          </p:cNvSpPr>
          <p:nvPr>
            <p:ph idx="1"/>
          </p:nvPr>
        </p:nvSpPr>
        <p:spPr/>
        <p:txBody>
          <a:bodyPr/>
          <a:lstStyle/>
          <a:p>
            <a:r>
              <a:rPr lang="en-NO" dirty="0"/>
              <a:t>Forskningsbasert utdanning</a:t>
            </a:r>
          </a:p>
          <a:p>
            <a:r>
              <a:rPr lang="en-NO" dirty="0"/>
              <a:t>Faglig fellesskap</a:t>
            </a:r>
          </a:p>
          <a:p>
            <a:r>
              <a:rPr lang="en-NO" dirty="0"/>
              <a:t>Deltagelse</a:t>
            </a:r>
          </a:p>
          <a:p>
            <a:r>
              <a:rPr lang="en-NO" dirty="0"/>
              <a:t>Samspill og samhandling</a:t>
            </a:r>
          </a:p>
          <a:p>
            <a:endParaRPr lang="en-NO" dirty="0"/>
          </a:p>
        </p:txBody>
      </p:sp>
    </p:spTree>
    <p:extLst>
      <p:ext uri="{BB962C8B-B14F-4D97-AF65-F5344CB8AC3E}">
        <p14:creationId xmlns:p14="http://schemas.microsoft.com/office/powerpoint/2010/main" val="398843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3ADA6-D7D1-3BE2-D2B7-B820604D208C}"/>
              </a:ext>
            </a:extLst>
          </p:cNvPr>
          <p:cNvSpPr>
            <a:spLocks noGrp="1"/>
          </p:cNvSpPr>
          <p:nvPr>
            <p:ph type="title"/>
          </p:nvPr>
        </p:nvSpPr>
        <p:spPr/>
        <p:txBody>
          <a:bodyPr/>
          <a:lstStyle/>
          <a:p>
            <a:r>
              <a:rPr lang="en-NO" dirty="0"/>
              <a:t>Tverfaglig samarbeid eller å ta andre fag</a:t>
            </a:r>
          </a:p>
        </p:txBody>
      </p:sp>
      <p:sp>
        <p:nvSpPr>
          <p:cNvPr id="3" name="Content Placeholder 2">
            <a:extLst>
              <a:ext uri="{FF2B5EF4-FFF2-40B4-BE49-F238E27FC236}">
                <a16:creationId xmlns:a16="http://schemas.microsoft.com/office/drawing/2014/main" id="{5F6BFAEA-1D5D-4EEC-C621-999422BE094A}"/>
              </a:ext>
            </a:extLst>
          </p:cNvPr>
          <p:cNvSpPr>
            <a:spLocks noGrp="1"/>
          </p:cNvSpPr>
          <p:nvPr>
            <p:ph idx="1"/>
          </p:nvPr>
        </p:nvSpPr>
        <p:spPr/>
        <p:txBody>
          <a:bodyPr>
            <a:normAutofit lnSpcReduction="10000"/>
          </a:bodyPr>
          <a:lstStyle/>
          <a:p>
            <a:r>
              <a:rPr lang="en-NO" dirty="0"/>
              <a:t>Nærhet</a:t>
            </a:r>
          </a:p>
          <a:p>
            <a:pPr lvl="1"/>
            <a:r>
              <a:rPr lang="en-NO" dirty="0"/>
              <a:t>Fysisk</a:t>
            </a:r>
          </a:p>
          <a:p>
            <a:pPr lvl="1"/>
            <a:r>
              <a:rPr lang="en-NO" dirty="0"/>
              <a:t>Paradigmatisk</a:t>
            </a:r>
          </a:p>
          <a:p>
            <a:pPr lvl="1"/>
            <a:r>
              <a:rPr lang="en-NO" dirty="0"/>
              <a:t>Ideologisk</a:t>
            </a:r>
          </a:p>
          <a:p>
            <a:pPr lvl="1"/>
            <a:r>
              <a:rPr lang="en-NO" dirty="0"/>
              <a:t>…</a:t>
            </a:r>
          </a:p>
          <a:p>
            <a:r>
              <a:rPr lang="en-NO" dirty="0"/>
              <a:t>Strukturer</a:t>
            </a:r>
          </a:p>
          <a:p>
            <a:pPr lvl="1"/>
            <a:r>
              <a:rPr lang="en-NO" dirty="0"/>
              <a:t>Finansering</a:t>
            </a:r>
          </a:p>
          <a:p>
            <a:pPr lvl="1"/>
            <a:r>
              <a:rPr lang="en-NO" dirty="0"/>
              <a:t>Opptak og tilgang</a:t>
            </a:r>
          </a:p>
          <a:p>
            <a:pPr lvl="1"/>
            <a:r>
              <a:rPr lang="en-NO" dirty="0"/>
              <a:t>Timmeplan</a:t>
            </a:r>
          </a:p>
          <a:p>
            <a:pPr lvl="1"/>
            <a:r>
              <a:rPr lang="en-NO" dirty="0"/>
              <a:t>…</a:t>
            </a:r>
          </a:p>
          <a:p>
            <a:r>
              <a:rPr lang="en-NO" dirty="0"/>
              <a:t>Tid og interesse</a:t>
            </a:r>
          </a:p>
        </p:txBody>
      </p:sp>
    </p:spTree>
    <p:extLst>
      <p:ext uri="{BB962C8B-B14F-4D97-AF65-F5344CB8AC3E}">
        <p14:creationId xmlns:p14="http://schemas.microsoft.com/office/powerpoint/2010/main" val="4004946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9E6EE-F436-9642-8CF0-4C4F00DB53D5}"/>
              </a:ext>
            </a:extLst>
          </p:cNvPr>
          <p:cNvPicPr>
            <a:picLocks noChangeAspect="1"/>
          </p:cNvPicPr>
          <p:nvPr/>
        </p:nvPicPr>
        <p:blipFill rotWithShape="1">
          <a:blip r:embed="rId2"/>
          <a:srcRect/>
          <a:stretch/>
        </p:blipFill>
        <p:spPr>
          <a:xfrm>
            <a:off x="0" y="-1460116"/>
            <a:ext cx="12192000" cy="9778231"/>
          </a:xfrm>
          <a:prstGeom prst="rect">
            <a:avLst/>
          </a:prstGeom>
        </p:spPr>
      </p:pic>
      <p:sp>
        <p:nvSpPr>
          <p:cNvPr id="2" name="Title 1">
            <a:extLst>
              <a:ext uri="{FF2B5EF4-FFF2-40B4-BE49-F238E27FC236}">
                <a16:creationId xmlns:a16="http://schemas.microsoft.com/office/drawing/2014/main" id="{9AB542A0-97D4-FE41-8B1E-F294821795F9}"/>
              </a:ext>
            </a:extLst>
          </p:cNvPr>
          <p:cNvSpPr>
            <a:spLocks noGrp="1"/>
          </p:cNvSpPr>
          <p:nvPr>
            <p:ph type="title"/>
          </p:nvPr>
        </p:nvSpPr>
        <p:spPr>
          <a:xfrm>
            <a:off x="838199" y="365125"/>
            <a:ext cx="10848975" cy="1325563"/>
          </a:xfrm>
        </p:spPr>
        <p:txBody>
          <a:bodyPr/>
          <a:lstStyle/>
          <a:p>
            <a:r>
              <a:rPr lang="en-US" b="1" dirty="0">
                <a:solidFill>
                  <a:schemeClr val="bg1"/>
                </a:solidFill>
                <a:latin typeface="Helvetica" pitchFamily="2" charset="0"/>
              </a:rPr>
              <a:t>Opportunity space</a:t>
            </a:r>
            <a:endParaRPr lang="en-NO" dirty="0"/>
          </a:p>
        </p:txBody>
      </p:sp>
    </p:spTree>
    <p:extLst>
      <p:ext uri="{BB962C8B-B14F-4D97-AF65-F5344CB8AC3E}">
        <p14:creationId xmlns:p14="http://schemas.microsoft.com/office/powerpoint/2010/main" val="1677473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589D6A-1C28-7242-A08B-BD48719B72F0}"/>
              </a:ext>
            </a:extLst>
          </p:cNvPr>
          <p:cNvPicPr>
            <a:picLocks noChangeAspect="1"/>
          </p:cNvPicPr>
          <p:nvPr/>
        </p:nvPicPr>
        <p:blipFill>
          <a:blip r:embed="rId2"/>
          <a:stretch>
            <a:fillRect/>
          </a:stretch>
        </p:blipFill>
        <p:spPr>
          <a:xfrm>
            <a:off x="0" y="-834691"/>
            <a:ext cx="12192000" cy="8139454"/>
          </a:xfrm>
          <a:prstGeom prst="rect">
            <a:avLst/>
          </a:prstGeom>
        </p:spPr>
      </p:pic>
    </p:spTree>
    <p:extLst>
      <p:ext uri="{BB962C8B-B14F-4D97-AF65-F5344CB8AC3E}">
        <p14:creationId xmlns:p14="http://schemas.microsoft.com/office/powerpoint/2010/main" val="423178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eiling, indoor, bed&#10;&#10;Description automatically generated">
            <a:extLst>
              <a:ext uri="{FF2B5EF4-FFF2-40B4-BE49-F238E27FC236}">
                <a16:creationId xmlns:a16="http://schemas.microsoft.com/office/drawing/2014/main" id="{61F72572-F59E-704F-BE5F-97D65BA05487}"/>
              </a:ext>
            </a:extLst>
          </p:cNvPr>
          <p:cNvPicPr>
            <a:picLocks noChangeAspect="1"/>
          </p:cNvPicPr>
          <p:nvPr/>
        </p:nvPicPr>
        <p:blipFill>
          <a:blip r:embed="rId2"/>
          <a:stretch>
            <a:fillRect/>
          </a:stretch>
        </p:blipFill>
        <p:spPr>
          <a:xfrm>
            <a:off x="-290869" y="-334893"/>
            <a:ext cx="12684695" cy="8622013"/>
          </a:xfrm>
          <a:prstGeom prst="rect">
            <a:avLst/>
          </a:prstGeom>
        </p:spPr>
      </p:pic>
      <p:sp>
        <p:nvSpPr>
          <p:cNvPr id="2" name="Title 1">
            <a:extLst>
              <a:ext uri="{FF2B5EF4-FFF2-40B4-BE49-F238E27FC236}">
                <a16:creationId xmlns:a16="http://schemas.microsoft.com/office/drawing/2014/main" id="{5D14EF8C-5117-5E47-9759-1161775425E0}"/>
              </a:ext>
            </a:extLst>
          </p:cNvPr>
          <p:cNvSpPr>
            <a:spLocks noGrp="1"/>
          </p:cNvSpPr>
          <p:nvPr>
            <p:ph type="title"/>
          </p:nvPr>
        </p:nvSpPr>
        <p:spPr/>
        <p:txBody>
          <a:bodyPr/>
          <a:lstStyle/>
          <a:p>
            <a:r>
              <a:rPr lang="en-US" b="1">
                <a:solidFill>
                  <a:schemeClr val="bg1"/>
                </a:solidFill>
                <a:latin typeface="Helvetica" pitchFamily="2" charset="0"/>
              </a:rPr>
              <a:t>Space</a:t>
            </a:r>
            <a:endParaRPr lang="en-NO" dirty="0">
              <a:solidFill>
                <a:schemeClr val="bg1"/>
              </a:solidFill>
            </a:endParaRPr>
          </a:p>
        </p:txBody>
      </p:sp>
    </p:spTree>
    <p:extLst>
      <p:ext uri="{BB962C8B-B14F-4D97-AF65-F5344CB8AC3E}">
        <p14:creationId xmlns:p14="http://schemas.microsoft.com/office/powerpoint/2010/main" val="288915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09DA65-8173-8841-AA93-F57D1933E449}"/>
              </a:ext>
            </a:extLst>
          </p:cNvPr>
          <p:cNvSpPr>
            <a:spLocks noGrp="1"/>
          </p:cNvSpPr>
          <p:nvPr>
            <p:ph type="title"/>
          </p:nvPr>
        </p:nvSpPr>
        <p:spPr/>
        <p:txBody>
          <a:bodyPr/>
          <a:lstStyle/>
          <a:p>
            <a:endParaRPr lang="en-NO"/>
          </a:p>
        </p:txBody>
      </p:sp>
      <p:pic>
        <p:nvPicPr>
          <p:cNvPr id="8" name="Picture 7" descr="A group of people sitting in a room&#10;&#10;Description automatically generated with medium confidence">
            <a:extLst>
              <a:ext uri="{FF2B5EF4-FFF2-40B4-BE49-F238E27FC236}">
                <a16:creationId xmlns:a16="http://schemas.microsoft.com/office/drawing/2014/main" id="{14A39287-E220-E843-8FF8-845E9405E24C}"/>
              </a:ext>
            </a:extLst>
          </p:cNvPr>
          <p:cNvPicPr>
            <a:picLocks noChangeAspect="1"/>
          </p:cNvPicPr>
          <p:nvPr/>
        </p:nvPicPr>
        <p:blipFill>
          <a:blip r:embed="rId2"/>
          <a:stretch>
            <a:fillRect/>
          </a:stretch>
        </p:blipFill>
        <p:spPr>
          <a:xfrm>
            <a:off x="0" y="0"/>
            <a:ext cx="12192000" cy="8128000"/>
          </a:xfrm>
          <a:prstGeom prst="rect">
            <a:avLst/>
          </a:prstGeom>
        </p:spPr>
      </p:pic>
      <p:sp>
        <p:nvSpPr>
          <p:cNvPr id="9" name="Title 1">
            <a:extLst>
              <a:ext uri="{FF2B5EF4-FFF2-40B4-BE49-F238E27FC236}">
                <a16:creationId xmlns:a16="http://schemas.microsoft.com/office/drawing/2014/main" id="{FCF384BA-3797-1B4A-9668-96C3994F5E95}"/>
              </a:ext>
            </a:extLst>
          </p:cNvPr>
          <p:cNvSpPr txBox="1">
            <a:spLocks/>
          </p:cNvSpPr>
          <p:nvPr/>
        </p:nvSpPr>
        <p:spPr>
          <a:xfrm>
            <a:off x="0" y="0"/>
            <a:ext cx="3682314" cy="2113005"/>
          </a:xfrm>
          <a:prstGeom prst="rect">
            <a:avLst/>
          </a:prstGeom>
          <a:solidFill>
            <a:srgbClr val="000000">
              <a:alpha val="34902"/>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pitchFamily="2" charset="0"/>
              </a:rPr>
              <a:t>	Place</a:t>
            </a:r>
            <a:endParaRPr lang="en-NO" dirty="0"/>
          </a:p>
        </p:txBody>
      </p:sp>
    </p:spTree>
    <p:extLst>
      <p:ext uri="{BB962C8B-B14F-4D97-AF65-F5344CB8AC3E}">
        <p14:creationId xmlns:p14="http://schemas.microsoft.com/office/powerpoint/2010/main" val="396851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giving a presentation to a group of people&#10;&#10;Description automatically generated with medium confidence">
            <a:extLst>
              <a:ext uri="{FF2B5EF4-FFF2-40B4-BE49-F238E27FC236}">
                <a16:creationId xmlns:a16="http://schemas.microsoft.com/office/drawing/2014/main" id="{F9A264AA-08C3-E640-B38E-752AB86D4836}"/>
              </a:ext>
            </a:extLst>
          </p:cNvPr>
          <p:cNvPicPr>
            <a:picLocks noChangeAspect="1"/>
          </p:cNvPicPr>
          <p:nvPr/>
        </p:nvPicPr>
        <p:blipFill>
          <a:blip r:embed="rId2"/>
          <a:stretch>
            <a:fillRect/>
          </a:stretch>
        </p:blipFill>
        <p:spPr>
          <a:xfrm>
            <a:off x="0" y="-1270000"/>
            <a:ext cx="12192000" cy="9144000"/>
          </a:xfrm>
          <a:prstGeom prst="rect">
            <a:avLst/>
          </a:prstGeom>
        </p:spPr>
      </p:pic>
      <p:sp>
        <p:nvSpPr>
          <p:cNvPr id="2" name="Title 1">
            <a:extLst>
              <a:ext uri="{FF2B5EF4-FFF2-40B4-BE49-F238E27FC236}">
                <a16:creationId xmlns:a16="http://schemas.microsoft.com/office/drawing/2014/main" id="{9AB542A0-97D4-FE41-8B1E-F294821795F9}"/>
              </a:ext>
            </a:extLst>
          </p:cNvPr>
          <p:cNvSpPr>
            <a:spLocks noGrp="1"/>
          </p:cNvSpPr>
          <p:nvPr>
            <p:ph type="title"/>
          </p:nvPr>
        </p:nvSpPr>
        <p:spPr>
          <a:xfrm>
            <a:off x="838199" y="365125"/>
            <a:ext cx="10848975" cy="1325563"/>
          </a:xfrm>
        </p:spPr>
        <p:txBody>
          <a:bodyPr/>
          <a:lstStyle/>
          <a:p>
            <a:r>
              <a:rPr lang="en-US" b="1" dirty="0">
                <a:solidFill>
                  <a:schemeClr val="bg1"/>
                </a:solidFill>
                <a:latin typeface="Helvetica" pitchFamily="2" charset="0"/>
              </a:rPr>
              <a:t>Creating a place for </a:t>
            </a:r>
            <a:r>
              <a:rPr lang="en-US" b="1" i="1" dirty="0" err="1">
                <a:solidFill>
                  <a:schemeClr val="bg1"/>
                </a:solidFill>
                <a:latin typeface="Helvetica" pitchFamily="2" charset="0"/>
              </a:rPr>
              <a:t>kunnskapende</a:t>
            </a:r>
            <a:r>
              <a:rPr lang="en-US" b="1" dirty="0">
                <a:solidFill>
                  <a:schemeClr val="bg1"/>
                </a:solidFill>
                <a:latin typeface="Helvetica" pitchFamily="2" charset="0"/>
              </a:rPr>
              <a:t> processes and community</a:t>
            </a:r>
            <a:endParaRPr lang="en-NO" dirty="0"/>
          </a:p>
        </p:txBody>
      </p:sp>
    </p:spTree>
    <p:extLst>
      <p:ext uri="{BB962C8B-B14F-4D97-AF65-F5344CB8AC3E}">
        <p14:creationId xmlns:p14="http://schemas.microsoft.com/office/powerpoint/2010/main" val="340624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at the camera&#10;&#10;Description automatically generated">
            <a:extLst>
              <a:ext uri="{FF2B5EF4-FFF2-40B4-BE49-F238E27FC236}">
                <a16:creationId xmlns:a16="http://schemas.microsoft.com/office/drawing/2014/main" id="{5C72293C-7E24-BF9C-D4D2-D1307B9DF47B}"/>
              </a:ext>
            </a:extLst>
          </p:cNvPr>
          <p:cNvPicPr>
            <a:picLocks noChangeAspect="1"/>
          </p:cNvPicPr>
          <p:nvPr/>
        </p:nvPicPr>
        <p:blipFill>
          <a:blip r:embed="rId2"/>
          <a:stretch>
            <a:fillRect/>
          </a:stretch>
        </p:blipFill>
        <p:spPr>
          <a:xfrm>
            <a:off x="0" y="0"/>
            <a:ext cx="2251525" cy="2251525"/>
          </a:xfrm>
          <a:prstGeom prst="rect">
            <a:avLst/>
          </a:prstGeom>
        </p:spPr>
      </p:pic>
      <p:pic>
        <p:nvPicPr>
          <p:cNvPr id="1026" name="Picture 2" descr="Fride Flobakk-Sitter">
            <a:extLst>
              <a:ext uri="{FF2B5EF4-FFF2-40B4-BE49-F238E27FC236}">
                <a16:creationId xmlns:a16="http://schemas.microsoft.com/office/drawing/2014/main" id="{1EB5C443-9F48-A0A8-E0B4-60BE372EB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99429"/>
            <a:ext cx="2251525" cy="2251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F84A2D-1BA6-CCC9-9285-4C4CE721C9B2}"/>
              </a:ext>
            </a:extLst>
          </p:cNvPr>
          <p:cNvSpPr txBox="1"/>
          <p:nvPr/>
        </p:nvSpPr>
        <p:spPr>
          <a:xfrm>
            <a:off x="2960144" y="656122"/>
            <a:ext cx="8765689" cy="646331"/>
          </a:xfrm>
          <a:prstGeom prst="rect">
            <a:avLst/>
          </a:prstGeom>
          <a:noFill/>
        </p:spPr>
        <p:txBody>
          <a:bodyPr wrap="square">
            <a:spAutoFit/>
          </a:bodyPr>
          <a:lstStyle/>
          <a:p>
            <a:r>
              <a:rPr lang="en-GB" i="1" dirty="0"/>
              <a:t>A quantitative exploration of engineering students’ professional belonging </a:t>
            </a:r>
            <a:r>
              <a:rPr lang="en-GB" dirty="0"/>
              <a:t>(2022) SEFI, Camilla </a:t>
            </a:r>
            <a:r>
              <a:rPr lang="en-GB" dirty="0" err="1"/>
              <a:t>Sanna</a:t>
            </a:r>
            <a:r>
              <a:rPr lang="en-GB" dirty="0"/>
              <a:t> &amp; Patric Wallin</a:t>
            </a:r>
          </a:p>
        </p:txBody>
      </p:sp>
      <p:sp>
        <p:nvSpPr>
          <p:cNvPr id="7" name="TextBox 6">
            <a:extLst>
              <a:ext uri="{FF2B5EF4-FFF2-40B4-BE49-F238E27FC236}">
                <a16:creationId xmlns:a16="http://schemas.microsoft.com/office/drawing/2014/main" id="{70B9F22F-6603-7185-41A5-F54681B5C73B}"/>
              </a:ext>
            </a:extLst>
          </p:cNvPr>
          <p:cNvSpPr txBox="1"/>
          <p:nvPr/>
        </p:nvSpPr>
        <p:spPr>
          <a:xfrm>
            <a:off x="2960145" y="1434774"/>
            <a:ext cx="8765689" cy="646331"/>
          </a:xfrm>
          <a:prstGeom prst="rect">
            <a:avLst/>
          </a:prstGeom>
          <a:noFill/>
        </p:spPr>
        <p:txBody>
          <a:bodyPr wrap="square">
            <a:spAutoFit/>
          </a:bodyPr>
          <a:lstStyle/>
          <a:p>
            <a:r>
              <a:rPr lang="en-GB" i="1" dirty="0"/>
              <a:t>Becoming Professionals: Investigating Patterns of Students’ Professional Identities in Higher Education </a:t>
            </a:r>
            <a:r>
              <a:rPr lang="en-GB" dirty="0"/>
              <a:t>(under review), Camilla </a:t>
            </a:r>
            <a:r>
              <a:rPr lang="en-GB" dirty="0" err="1"/>
              <a:t>Sanna</a:t>
            </a:r>
            <a:r>
              <a:rPr lang="en-GB" dirty="0"/>
              <a:t> , Patric Wallin, </a:t>
            </a:r>
            <a:r>
              <a:rPr lang="en-GB" dirty="0" err="1"/>
              <a:t>Liselott</a:t>
            </a:r>
            <a:r>
              <a:rPr lang="en-GB" dirty="0"/>
              <a:t> </a:t>
            </a:r>
            <a:r>
              <a:rPr lang="en-GB" dirty="0" err="1"/>
              <a:t>Aarsand</a:t>
            </a:r>
            <a:r>
              <a:rPr lang="en-GB" dirty="0"/>
              <a:t>, Vegard Johansen</a:t>
            </a:r>
          </a:p>
        </p:txBody>
      </p:sp>
      <p:sp>
        <p:nvSpPr>
          <p:cNvPr id="9" name="TextBox 8">
            <a:extLst>
              <a:ext uri="{FF2B5EF4-FFF2-40B4-BE49-F238E27FC236}">
                <a16:creationId xmlns:a16="http://schemas.microsoft.com/office/drawing/2014/main" id="{E088B7D6-E855-8800-AB09-84EFE0D717F7}"/>
              </a:ext>
            </a:extLst>
          </p:cNvPr>
          <p:cNvSpPr txBox="1"/>
          <p:nvPr/>
        </p:nvSpPr>
        <p:spPr>
          <a:xfrm>
            <a:off x="2960144" y="2800564"/>
            <a:ext cx="8442960" cy="646331"/>
          </a:xfrm>
          <a:prstGeom prst="rect">
            <a:avLst/>
          </a:prstGeom>
          <a:noFill/>
        </p:spPr>
        <p:txBody>
          <a:bodyPr wrap="square">
            <a:spAutoFit/>
          </a:bodyPr>
          <a:lstStyle/>
          <a:p>
            <a:r>
              <a:rPr lang="en-GB" i="1" dirty="0"/>
              <a:t>Spaces for students’ learning, identity development, and belonging in higher education </a:t>
            </a:r>
            <a:r>
              <a:rPr lang="en-GB" dirty="0"/>
              <a:t>(in progress), </a:t>
            </a:r>
            <a:r>
              <a:rPr lang="en-GB" dirty="0" err="1"/>
              <a:t>Fride</a:t>
            </a:r>
            <a:r>
              <a:rPr lang="en-GB" dirty="0"/>
              <a:t> </a:t>
            </a:r>
            <a:r>
              <a:rPr lang="en-GB" dirty="0" err="1"/>
              <a:t>Flobakk</a:t>
            </a:r>
            <a:r>
              <a:rPr lang="en-GB" dirty="0"/>
              <a:t>-Sitter &amp; Patric Wallin</a:t>
            </a:r>
            <a:endParaRPr lang="en-NO" dirty="0"/>
          </a:p>
        </p:txBody>
      </p:sp>
      <p:sp>
        <p:nvSpPr>
          <p:cNvPr id="11" name="TextBox 10">
            <a:extLst>
              <a:ext uri="{FF2B5EF4-FFF2-40B4-BE49-F238E27FC236}">
                <a16:creationId xmlns:a16="http://schemas.microsoft.com/office/drawing/2014/main" id="{27E33E5E-E5D0-19C8-8E4C-04C5752B7E9F}"/>
              </a:ext>
            </a:extLst>
          </p:cNvPr>
          <p:cNvSpPr txBox="1"/>
          <p:nvPr/>
        </p:nvSpPr>
        <p:spPr>
          <a:xfrm>
            <a:off x="2960144" y="189708"/>
            <a:ext cx="7291892" cy="369332"/>
          </a:xfrm>
          <a:prstGeom prst="rect">
            <a:avLst/>
          </a:prstGeom>
          <a:noFill/>
        </p:spPr>
        <p:txBody>
          <a:bodyPr wrap="square">
            <a:spAutoFit/>
          </a:bodyPr>
          <a:lstStyle/>
          <a:p>
            <a:pPr algn="l"/>
            <a:r>
              <a:rPr lang="en-GB" b="1" i="0" u="none" strike="noStrike" dirty="0">
                <a:solidFill>
                  <a:srgbClr val="272833"/>
                </a:solidFill>
                <a:effectLst/>
                <a:latin typeface="Helvetica" pitchFamily="2" charset="0"/>
              </a:rPr>
              <a:t>«Spaces, places, and identities» </a:t>
            </a:r>
            <a:r>
              <a:rPr lang="en-GB" i="1" u="none" strike="noStrike" dirty="0" err="1">
                <a:solidFill>
                  <a:srgbClr val="272833"/>
                </a:solidFill>
                <a:effectLst/>
                <a:latin typeface="Helvetica" pitchFamily="2" charset="0"/>
              </a:rPr>
              <a:t>Stipendiat</a:t>
            </a:r>
            <a:r>
              <a:rPr lang="en-GB" i="1" u="none" strike="noStrike" dirty="0">
                <a:solidFill>
                  <a:srgbClr val="272833"/>
                </a:solidFill>
                <a:effectLst/>
                <a:latin typeface="Helvetica" pitchFamily="2" charset="0"/>
              </a:rPr>
              <a:t> Camilla </a:t>
            </a:r>
            <a:r>
              <a:rPr lang="en-GB" i="1" u="none" strike="noStrike" dirty="0" err="1">
                <a:solidFill>
                  <a:srgbClr val="272833"/>
                </a:solidFill>
                <a:effectLst/>
                <a:latin typeface="Helvetica" pitchFamily="2" charset="0"/>
              </a:rPr>
              <a:t>Sanna</a:t>
            </a:r>
            <a:endParaRPr lang="en-GB" i="1" u="none" strike="noStrike" dirty="0">
              <a:solidFill>
                <a:srgbClr val="272833"/>
              </a:solidFill>
              <a:effectLst/>
              <a:latin typeface="Helvetica" pitchFamily="2" charset="0"/>
            </a:endParaRPr>
          </a:p>
        </p:txBody>
      </p:sp>
      <p:sp>
        <p:nvSpPr>
          <p:cNvPr id="13" name="TextBox 12">
            <a:extLst>
              <a:ext uri="{FF2B5EF4-FFF2-40B4-BE49-F238E27FC236}">
                <a16:creationId xmlns:a16="http://schemas.microsoft.com/office/drawing/2014/main" id="{59282393-09F8-F52E-847E-CCDB309D5BB7}"/>
              </a:ext>
            </a:extLst>
          </p:cNvPr>
          <p:cNvSpPr txBox="1"/>
          <p:nvPr/>
        </p:nvSpPr>
        <p:spPr>
          <a:xfrm>
            <a:off x="2960144" y="2406536"/>
            <a:ext cx="6099586" cy="369332"/>
          </a:xfrm>
          <a:prstGeom prst="rect">
            <a:avLst/>
          </a:prstGeom>
          <a:noFill/>
        </p:spPr>
        <p:txBody>
          <a:bodyPr wrap="square">
            <a:spAutoFit/>
          </a:bodyPr>
          <a:lstStyle/>
          <a:p>
            <a:pPr algn="l"/>
            <a:r>
              <a:rPr lang="en-GB" b="1" i="0" u="none" strike="noStrike" dirty="0">
                <a:solidFill>
                  <a:srgbClr val="272833"/>
                </a:solidFill>
                <a:effectLst/>
                <a:latin typeface="Helvetica" pitchFamily="2" charset="0"/>
              </a:rPr>
              <a:t>«</a:t>
            </a:r>
            <a:r>
              <a:rPr lang="en-GB" b="1" i="0" u="none" strike="noStrike" dirty="0" err="1">
                <a:solidFill>
                  <a:srgbClr val="272833"/>
                </a:solidFill>
                <a:effectLst/>
                <a:latin typeface="Helvetica" pitchFamily="2" charset="0"/>
              </a:rPr>
              <a:t>Lærings</a:t>
            </a:r>
            <a:r>
              <a:rPr lang="en-GB" b="1" i="0" u="none" strike="noStrike" dirty="0">
                <a:solidFill>
                  <a:srgbClr val="272833"/>
                </a:solidFill>
                <a:effectLst/>
                <a:latin typeface="Helvetica" pitchFamily="2" charset="0"/>
              </a:rPr>
              <a:t>- </a:t>
            </a:r>
            <a:r>
              <a:rPr lang="en-GB" b="1" i="0" u="none" strike="noStrike" dirty="0" err="1">
                <a:solidFill>
                  <a:srgbClr val="272833"/>
                </a:solidFill>
                <a:effectLst/>
                <a:latin typeface="Helvetica" pitchFamily="2" charset="0"/>
              </a:rPr>
              <a:t>og</a:t>
            </a:r>
            <a:r>
              <a:rPr lang="en-GB" b="1" i="0" u="none" strike="noStrike" dirty="0">
                <a:solidFill>
                  <a:srgbClr val="272833"/>
                </a:solidFill>
                <a:effectLst/>
                <a:latin typeface="Helvetica" pitchFamily="2" charset="0"/>
              </a:rPr>
              <a:t> </a:t>
            </a:r>
            <a:r>
              <a:rPr lang="en-GB" b="1" i="0" u="none" strike="noStrike" dirty="0" err="1">
                <a:solidFill>
                  <a:srgbClr val="272833"/>
                </a:solidFill>
                <a:effectLst/>
                <a:latin typeface="Helvetica" pitchFamily="2" charset="0"/>
              </a:rPr>
              <a:t>identitetsareal</a:t>
            </a:r>
            <a:r>
              <a:rPr lang="en-GB" b="1" i="0" u="none" strike="noStrike" dirty="0">
                <a:solidFill>
                  <a:srgbClr val="272833"/>
                </a:solidFill>
                <a:effectLst/>
                <a:latin typeface="Helvetica" pitchFamily="2" charset="0"/>
              </a:rPr>
              <a:t>» </a:t>
            </a:r>
            <a:r>
              <a:rPr lang="en-GB" i="1" u="none" strike="noStrike" dirty="0" err="1">
                <a:solidFill>
                  <a:srgbClr val="272833"/>
                </a:solidFill>
                <a:effectLst/>
                <a:latin typeface="Helvetica" pitchFamily="2" charset="0"/>
              </a:rPr>
              <a:t>Fride</a:t>
            </a:r>
            <a:r>
              <a:rPr lang="en-GB" i="1" u="none" strike="noStrike" dirty="0">
                <a:solidFill>
                  <a:srgbClr val="272833"/>
                </a:solidFill>
                <a:effectLst/>
                <a:latin typeface="Helvetica" pitchFamily="2" charset="0"/>
              </a:rPr>
              <a:t> </a:t>
            </a:r>
            <a:r>
              <a:rPr lang="en-GB" i="1" u="none" strike="noStrike" dirty="0" err="1">
                <a:solidFill>
                  <a:srgbClr val="272833"/>
                </a:solidFill>
                <a:effectLst/>
                <a:latin typeface="Helvetica" pitchFamily="2" charset="0"/>
              </a:rPr>
              <a:t>Flobakk</a:t>
            </a:r>
            <a:r>
              <a:rPr lang="en-GB" i="1" u="none" strike="noStrike" dirty="0">
                <a:solidFill>
                  <a:srgbClr val="272833"/>
                </a:solidFill>
                <a:effectLst/>
                <a:latin typeface="Helvetica" pitchFamily="2" charset="0"/>
              </a:rPr>
              <a:t> Sitter</a:t>
            </a:r>
          </a:p>
        </p:txBody>
      </p:sp>
      <p:pic>
        <p:nvPicPr>
          <p:cNvPr id="15" name="Picture 14" descr="A group of people studying at a table&#10;&#10;Description automatically generated">
            <a:extLst>
              <a:ext uri="{FF2B5EF4-FFF2-40B4-BE49-F238E27FC236}">
                <a16:creationId xmlns:a16="http://schemas.microsoft.com/office/drawing/2014/main" id="{DA15D8DC-2B6B-EA51-0CC4-9D14DC5C4506}"/>
              </a:ext>
            </a:extLst>
          </p:cNvPr>
          <p:cNvPicPr>
            <a:picLocks noChangeAspect="1"/>
          </p:cNvPicPr>
          <p:nvPr/>
        </p:nvPicPr>
        <p:blipFill rotWithShape="1">
          <a:blip r:embed="rId4"/>
          <a:srcRect l="33333"/>
          <a:stretch/>
        </p:blipFill>
        <p:spPr>
          <a:xfrm>
            <a:off x="-1" y="4606475"/>
            <a:ext cx="2251524" cy="2251525"/>
          </a:xfrm>
          <a:prstGeom prst="rect">
            <a:avLst/>
          </a:prstGeom>
        </p:spPr>
      </p:pic>
      <p:sp>
        <p:nvSpPr>
          <p:cNvPr id="16" name="TextBox 15">
            <a:extLst>
              <a:ext uri="{FF2B5EF4-FFF2-40B4-BE49-F238E27FC236}">
                <a16:creationId xmlns:a16="http://schemas.microsoft.com/office/drawing/2014/main" id="{556A671E-4B12-5664-25AD-9DFFB290FDBF}"/>
              </a:ext>
            </a:extLst>
          </p:cNvPr>
          <p:cNvSpPr txBox="1"/>
          <p:nvPr/>
        </p:nvSpPr>
        <p:spPr>
          <a:xfrm>
            <a:off x="3046207" y="4764254"/>
            <a:ext cx="8442960" cy="369332"/>
          </a:xfrm>
          <a:prstGeom prst="rect">
            <a:avLst/>
          </a:prstGeom>
          <a:noFill/>
        </p:spPr>
        <p:txBody>
          <a:bodyPr wrap="square">
            <a:spAutoFit/>
          </a:bodyPr>
          <a:lstStyle/>
          <a:p>
            <a:pPr algn="l"/>
            <a:r>
              <a:rPr lang="en-GB" b="1" i="0" u="none" strike="noStrike" dirty="0">
                <a:solidFill>
                  <a:srgbClr val="272833"/>
                </a:solidFill>
                <a:effectLst/>
                <a:latin typeface="Helvetica" pitchFamily="2" charset="0"/>
              </a:rPr>
              <a:t>«</a:t>
            </a:r>
            <a:r>
              <a:rPr lang="en-GB" b="1" dirty="0" err="1">
                <a:solidFill>
                  <a:srgbClr val="272833"/>
                </a:solidFill>
                <a:latin typeface="Helvetica" pitchFamily="2" charset="0"/>
              </a:rPr>
              <a:t>E</a:t>
            </a:r>
            <a:r>
              <a:rPr lang="en-GB" b="1" i="0" u="none" strike="noStrike" dirty="0" err="1">
                <a:solidFill>
                  <a:srgbClr val="272833"/>
                </a:solidFill>
                <a:effectLst/>
                <a:latin typeface="Helvetica" pitchFamily="2" charset="0"/>
              </a:rPr>
              <a:t>valuering</a:t>
            </a:r>
            <a:r>
              <a:rPr lang="en-GB" b="1" i="0" u="none" strike="noStrike" dirty="0">
                <a:solidFill>
                  <a:srgbClr val="272833"/>
                </a:solidFill>
                <a:effectLst/>
                <a:latin typeface="Helvetica" pitchFamily="2" charset="0"/>
              </a:rPr>
              <a:t> </a:t>
            </a:r>
            <a:r>
              <a:rPr lang="en-GB" b="1" i="0" u="none" strike="noStrike" dirty="0" err="1">
                <a:solidFill>
                  <a:srgbClr val="272833"/>
                </a:solidFill>
                <a:effectLst/>
                <a:latin typeface="Helvetica" pitchFamily="2" charset="0"/>
              </a:rPr>
              <a:t>av</a:t>
            </a:r>
            <a:r>
              <a:rPr lang="en-GB" b="1" i="0" u="none" strike="noStrike" dirty="0">
                <a:solidFill>
                  <a:srgbClr val="272833"/>
                </a:solidFill>
                <a:effectLst/>
                <a:latin typeface="Helvetica" pitchFamily="2" charset="0"/>
              </a:rPr>
              <a:t> </a:t>
            </a:r>
            <a:r>
              <a:rPr lang="en-GB" b="1" i="0" u="none" strike="noStrike" dirty="0" err="1">
                <a:solidFill>
                  <a:srgbClr val="272833"/>
                </a:solidFill>
                <a:effectLst/>
                <a:latin typeface="Helvetica" pitchFamily="2" charset="0"/>
              </a:rPr>
              <a:t>identitetsarealene</a:t>
            </a:r>
            <a:r>
              <a:rPr lang="en-GB" b="1" i="0" u="none" strike="noStrike" dirty="0">
                <a:solidFill>
                  <a:srgbClr val="272833"/>
                </a:solidFill>
                <a:effectLst/>
                <a:latin typeface="Helvetica" pitchFamily="2" charset="0"/>
              </a:rPr>
              <a:t> » </a:t>
            </a:r>
            <a:r>
              <a:rPr lang="en-GB" i="1" u="none" strike="noStrike" dirty="0" err="1">
                <a:solidFill>
                  <a:srgbClr val="272833"/>
                </a:solidFill>
                <a:effectLst/>
                <a:latin typeface="Helvetica" pitchFamily="2" charset="0"/>
              </a:rPr>
              <a:t>Tverrfaglig</a:t>
            </a:r>
            <a:r>
              <a:rPr lang="en-GB" i="1" u="none" strike="noStrike" dirty="0">
                <a:solidFill>
                  <a:srgbClr val="272833"/>
                </a:solidFill>
                <a:effectLst/>
                <a:latin typeface="Helvetica" pitchFamily="2" charset="0"/>
              </a:rPr>
              <a:t> </a:t>
            </a:r>
            <a:r>
              <a:rPr lang="en-GB" i="1" u="none" strike="noStrike" dirty="0" err="1">
                <a:solidFill>
                  <a:srgbClr val="272833"/>
                </a:solidFill>
                <a:effectLst/>
                <a:latin typeface="Helvetica" pitchFamily="2" charset="0"/>
              </a:rPr>
              <a:t>gruppe</a:t>
            </a:r>
            <a:r>
              <a:rPr lang="en-GB" i="1" u="none" strike="noStrike" dirty="0">
                <a:solidFill>
                  <a:srgbClr val="272833"/>
                </a:solidFill>
                <a:effectLst/>
                <a:latin typeface="Helvetica" pitchFamily="2" charset="0"/>
              </a:rPr>
              <a:t> med student </a:t>
            </a:r>
            <a:r>
              <a:rPr lang="en-GB" i="1" u="none" strike="noStrike" dirty="0" err="1">
                <a:solidFill>
                  <a:srgbClr val="272833"/>
                </a:solidFill>
                <a:effectLst/>
                <a:latin typeface="Helvetica" pitchFamily="2" charset="0"/>
              </a:rPr>
              <a:t>assistenter</a:t>
            </a:r>
            <a:endParaRPr lang="en-GB" i="1" u="none" strike="noStrike" dirty="0">
              <a:solidFill>
                <a:srgbClr val="272833"/>
              </a:solidFill>
              <a:effectLst/>
              <a:latin typeface="Helvetica" pitchFamily="2" charset="0"/>
            </a:endParaRPr>
          </a:p>
        </p:txBody>
      </p:sp>
      <p:sp>
        <p:nvSpPr>
          <p:cNvPr id="17" name="TextBox 16">
            <a:extLst>
              <a:ext uri="{FF2B5EF4-FFF2-40B4-BE49-F238E27FC236}">
                <a16:creationId xmlns:a16="http://schemas.microsoft.com/office/drawing/2014/main" id="{73F85D15-9335-C540-0377-B6F48602DD93}"/>
              </a:ext>
            </a:extLst>
          </p:cNvPr>
          <p:cNvSpPr txBox="1"/>
          <p:nvPr/>
        </p:nvSpPr>
        <p:spPr>
          <a:xfrm>
            <a:off x="2960144" y="5238560"/>
            <a:ext cx="8442960" cy="369332"/>
          </a:xfrm>
          <a:prstGeom prst="rect">
            <a:avLst/>
          </a:prstGeom>
          <a:noFill/>
        </p:spPr>
        <p:txBody>
          <a:bodyPr wrap="square">
            <a:spAutoFit/>
          </a:bodyPr>
          <a:lstStyle/>
          <a:p>
            <a:r>
              <a:rPr lang="en-GB" i="1" dirty="0" err="1"/>
              <a:t>Evalueringsrammeverk</a:t>
            </a:r>
            <a:r>
              <a:rPr lang="en-GB" i="1" dirty="0"/>
              <a:t> for </a:t>
            </a:r>
            <a:r>
              <a:rPr lang="en-GB" i="1" dirty="0" err="1"/>
              <a:t>læringsareal</a:t>
            </a:r>
            <a:r>
              <a:rPr lang="en-GB" i="1" dirty="0"/>
              <a:t> </a:t>
            </a:r>
            <a:r>
              <a:rPr lang="en-GB" dirty="0"/>
              <a:t>(in progress), Patric Wallin</a:t>
            </a:r>
            <a:endParaRPr lang="en-NO" dirty="0"/>
          </a:p>
        </p:txBody>
      </p:sp>
      <p:sp>
        <p:nvSpPr>
          <p:cNvPr id="18" name="TextBox 17">
            <a:extLst>
              <a:ext uri="{FF2B5EF4-FFF2-40B4-BE49-F238E27FC236}">
                <a16:creationId xmlns:a16="http://schemas.microsoft.com/office/drawing/2014/main" id="{F4EEB5BD-E376-6AAF-F78E-AB19F1E517D9}"/>
              </a:ext>
            </a:extLst>
          </p:cNvPr>
          <p:cNvSpPr txBox="1"/>
          <p:nvPr/>
        </p:nvSpPr>
        <p:spPr>
          <a:xfrm>
            <a:off x="2960144" y="5712866"/>
            <a:ext cx="8442960" cy="369332"/>
          </a:xfrm>
          <a:prstGeom prst="rect">
            <a:avLst/>
          </a:prstGeom>
          <a:noFill/>
        </p:spPr>
        <p:txBody>
          <a:bodyPr wrap="square">
            <a:spAutoFit/>
          </a:bodyPr>
          <a:lstStyle/>
          <a:p>
            <a:r>
              <a:rPr lang="en-GB" i="1" dirty="0" err="1"/>
              <a:t>Evaluering</a:t>
            </a:r>
            <a:r>
              <a:rPr lang="en-GB" i="1" dirty="0"/>
              <a:t> </a:t>
            </a:r>
            <a:r>
              <a:rPr lang="en-GB" i="1" dirty="0" err="1"/>
              <a:t>av</a:t>
            </a:r>
            <a:r>
              <a:rPr lang="en-GB" i="1" dirty="0"/>
              <a:t> </a:t>
            </a:r>
            <a:r>
              <a:rPr lang="en-GB" i="1" dirty="0" err="1"/>
              <a:t>Fagland</a:t>
            </a:r>
            <a:r>
              <a:rPr lang="en-GB" i="1" dirty="0"/>
              <a:t> </a:t>
            </a:r>
            <a:r>
              <a:rPr lang="en-GB" i="1" dirty="0" err="1"/>
              <a:t>og</a:t>
            </a:r>
            <a:r>
              <a:rPr lang="en-GB" i="1" dirty="0"/>
              <a:t> </a:t>
            </a:r>
            <a:r>
              <a:rPr lang="en-GB" i="1" dirty="0" err="1"/>
              <a:t>Læringsareal</a:t>
            </a:r>
            <a:r>
              <a:rPr lang="en-GB" i="1" dirty="0"/>
              <a:t> for </a:t>
            </a:r>
            <a:r>
              <a:rPr lang="en-GB" i="1" dirty="0" err="1"/>
              <a:t>Lektorutdanning</a:t>
            </a:r>
            <a:r>
              <a:rPr lang="en-GB" i="1" dirty="0"/>
              <a:t> </a:t>
            </a:r>
            <a:r>
              <a:rPr lang="en-GB" dirty="0"/>
              <a:t>(in progress), Patric Wallin</a:t>
            </a:r>
            <a:endParaRPr lang="en-NO" dirty="0"/>
          </a:p>
        </p:txBody>
      </p:sp>
    </p:spTree>
    <p:extLst>
      <p:ext uri="{BB962C8B-B14F-4D97-AF65-F5344CB8AC3E}">
        <p14:creationId xmlns:p14="http://schemas.microsoft.com/office/powerpoint/2010/main" val="1062668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A6CCB-1235-9100-677B-796E03C101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5343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7249F-732D-5197-F9E8-D778FCD10B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4235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E9B12-E6B6-D354-6441-CD1A07F924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0271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DB9AA7E32DB6642B7334468D5F94369" ma:contentTypeVersion="14" ma:contentTypeDescription="Opprett et nytt dokument." ma:contentTypeScope="" ma:versionID="60283d1341bd5c410b5eecdce2ac1cc9">
  <xsd:schema xmlns:xsd="http://www.w3.org/2001/XMLSchema" xmlns:xs="http://www.w3.org/2001/XMLSchema" xmlns:p="http://schemas.microsoft.com/office/2006/metadata/properties" xmlns:ns2="3bcb2822-b318-4829-a79a-e2580a1b11e3" xmlns:ns3="2e6cf807-387c-415e-9a97-eee481b0bef1" targetNamespace="http://schemas.microsoft.com/office/2006/metadata/properties" ma:root="true" ma:fieldsID="a83fe69aa1872d6f0a4394a70888435e" ns2:_="" ns3:_="">
    <xsd:import namespace="3bcb2822-b318-4829-a79a-e2580a1b11e3"/>
    <xsd:import namespace="2e6cf807-387c-415e-9a97-eee481b0be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b2822-b318-4829-a79a-e2580a1b11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7bbfc824-dc3a-413a-ba08-99b8fb92bd8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6cf807-387c-415e-9a97-eee481b0bef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ff6562e-6736-4df3-b261-51d7e7986c62}" ma:internalName="TaxCatchAll" ma:showField="CatchAllData" ma:web="2e6cf807-387c-415e-9a97-eee481b0bef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1CA2B8-F45C-41DD-9D96-728EAE0CE62E}"/>
</file>

<file path=customXml/itemProps2.xml><?xml version="1.0" encoding="utf-8"?>
<ds:datastoreItem xmlns:ds="http://schemas.openxmlformats.org/officeDocument/2006/customXml" ds:itemID="{DEE813B2-F7EB-48AD-805E-DB3FBF601860}"/>
</file>

<file path=docProps/app.xml><?xml version="1.0" encoding="utf-8"?>
<Properties xmlns="http://schemas.openxmlformats.org/officeDocument/2006/extended-properties" xmlns:vt="http://schemas.openxmlformats.org/officeDocument/2006/docPropsVTypes">
  <TotalTime>160</TotalTime>
  <Words>556</Words>
  <Application>Microsoft Macintosh PowerPoint</Application>
  <PresentationFormat>Widescreen</PresentationFormat>
  <Paragraphs>59</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Helvetica</vt:lpstr>
      <vt:lpstr>Office Theme</vt:lpstr>
      <vt:lpstr>Spaces - places - identities</vt:lpstr>
      <vt:lpstr>Kunnskapende processes Knowledge creating</vt:lpstr>
      <vt:lpstr>Space</vt:lpstr>
      <vt:lpstr>PowerPoint Presentation</vt:lpstr>
      <vt:lpstr>Creating a place for kunnskapende processes and community</vt:lpstr>
      <vt:lpstr>PowerPoint Presentation</vt:lpstr>
      <vt:lpstr>PowerPoint Presentation</vt:lpstr>
      <vt:lpstr>PowerPoint Presentation</vt:lpstr>
      <vt:lpstr>PowerPoint Presentation</vt:lpstr>
      <vt:lpstr>PowerPoint Presentation</vt:lpstr>
      <vt:lpstr>Fase 2 – Kvalitative intervju studie</vt:lpstr>
      <vt:lpstr>PowerPoint Presentation</vt:lpstr>
      <vt:lpstr>PowerPoint Presentation</vt:lpstr>
      <vt:lpstr>Evalueringsrammeverk for læringsareal</vt:lpstr>
      <vt:lpstr>PowerPoint Presentation</vt:lpstr>
      <vt:lpstr>PowerPoint Presentation</vt:lpstr>
      <vt:lpstr>PowerPoint Presentation</vt:lpstr>
      <vt:lpstr>PowerPoint Presentation</vt:lpstr>
      <vt:lpstr>PowerPoint Presentation</vt:lpstr>
      <vt:lpstr>PowerPoint Presentation</vt:lpstr>
      <vt:lpstr>Utdanning &lt;-&gt; arbeidsplass</vt:lpstr>
      <vt:lpstr>Tverfaglig samarbeid eller å ta andre fag</vt:lpstr>
      <vt:lpstr>Opportunity space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 Wallin</dc:creator>
  <cp:lastModifiedBy>Patric Wallin</cp:lastModifiedBy>
  <cp:revision>1</cp:revision>
  <dcterms:created xsi:type="dcterms:W3CDTF">2023-11-20T08:05:33Z</dcterms:created>
  <dcterms:modified xsi:type="dcterms:W3CDTF">2023-11-20T10:46:27Z</dcterms:modified>
</cp:coreProperties>
</file>