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0" r:id="rId4"/>
  </p:sldMasterIdLst>
  <p:notesMasterIdLst>
    <p:notesMasterId r:id="rId18"/>
  </p:notesMasterIdLst>
  <p:handoutMasterIdLst>
    <p:handoutMasterId r:id="rId19"/>
  </p:handoutMasterIdLst>
  <p:sldIdLst>
    <p:sldId id="256" r:id="rId5"/>
    <p:sldId id="279" r:id="rId6"/>
    <p:sldId id="282" r:id="rId7"/>
    <p:sldId id="259" r:id="rId8"/>
    <p:sldId id="289" r:id="rId9"/>
    <p:sldId id="290" r:id="rId10"/>
    <p:sldId id="291" r:id="rId11"/>
    <p:sldId id="292" r:id="rId12"/>
    <p:sldId id="286" r:id="rId13"/>
    <p:sldId id="281" r:id="rId14"/>
    <p:sldId id="287" r:id="rId15"/>
    <p:sldId id="288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8" userDrawn="1">
          <p15:clr>
            <a:srgbClr val="A4A3A4"/>
          </p15:clr>
        </p15:guide>
        <p15:guide id="2" pos="7080" userDrawn="1">
          <p15:clr>
            <a:srgbClr val="A4A3A4"/>
          </p15:clr>
        </p15:guide>
        <p15:guide id="3" pos="51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772CE4-94CD-4F3B-A6FA-F2DEE8FA29EB}" v="15" dt="2023-11-20T07:58:19.9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86" autoAdjust="0"/>
    <p:restoredTop sz="86442" autoAdjust="0"/>
  </p:normalViewPr>
  <p:slideViewPr>
    <p:cSldViewPr snapToGrid="0">
      <p:cViewPr varScale="1">
        <p:scale>
          <a:sx n="107" d="100"/>
          <a:sy n="107" d="100"/>
        </p:scale>
        <p:origin x="132" y="222"/>
      </p:cViewPr>
      <p:guideLst>
        <p:guide orient="horz" pos="1848"/>
        <p:guide pos="7080"/>
        <p:guide pos="5112"/>
      </p:guideLst>
    </p:cSldViewPr>
  </p:slideViewPr>
  <p:outlineViewPr>
    <p:cViewPr>
      <p:scale>
        <a:sx n="33" d="100"/>
        <a:sy n="33" d="100"/>
      </p:scale>
      <p:origin x="0" y="-481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845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0AE3C0-C0E9-40F8-963A-C710B0868C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B19749-4C26-46F6-A13E-4F2E91EC14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B2F5F-49ED-40E3-A1A5-941FF8279870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826E5B-3572-4EEA-91A0-FE0838ED61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D8116-DB0F-4C4A-85AD-5331C0D78B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B74FA-BCF5-412C-B474-5CA730E53D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645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1060-699B-414A-8D16-7630F8BDD05E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DF348-2A86-4531-BD4E-BD8C0BBDAD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76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29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911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51245-A7A5-4517-A4C5-F741FAE668F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543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51245-A7A5-4517-A4C5-F741FAE668F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8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51245-A7A5-4517-A4C5-F741FAE668F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877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51245-A7A5-4517-A4C5-F741FAE668F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2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1947BE1-D586-49AE-B2E6-EE426AA23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53291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4C316E-D918-422D-AC5F-D93C59AB6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8" y="627016"/>
            <a:ext cx="6389027" cy="5601790"/>
          </a:xfrm>
        </p:spPr>
        <p:txBody>
          <a:bodyPr>
            <a:noAutofit/>
          </a:bodyPr>
          <a:lstStyle>
            <a:lvl1pPr algn="r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8000" baseline="0"/>
            </a:lvl1pPr>
          </a:lstStyle>
          <a:p>
            <a:r>
              <a:rPr lang="en-US" dirty="0"/>
              <a:t>Click to edit Master TEXT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4012DC-9879-489B-B525-C474C5DD29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29797" y="627016"/>
            <a:ext cx="3199034" cy="5590903"/>
          </a:xfrm>
        </p:spPr>
        <p:txBody>
          <a:bodyPr anchor="ctr">
            <a:normAutofit/>
          </a:bodyPr>
          <a:lstStyle>
            <a:lvl1pPr>
              <a:defRPr lang="en-US" sz="2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4051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F7571-A130-4054-9513-4BDAC9AE5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30" y="635000"/>
            <a:ext cx="5171770" cy="2039374"/>
          </a:xfrm>
        </p:spPr>
        <p:txBody>
          <a:bodyPr anchor="b">
            <a:noAutofit/>
          </a:bodyPr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6600" baseline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A27FA5-F6EE-4784-AC43-76381FC2CD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1998" y="2911475"/>
            <a:ext cx="4500563" cy="3311525"/>
          </a:xfrm>
        </p:spPr>
        <p:txBody>
          <a:bodyPr>
            <a:normAutofit/>
          </a:bodyPr>
          <a:lstStyle>
            <a:lvl1pPr>
              <a:defRPr lang="en-US" sz="2200" kern="1200" spc="5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094F8F4-63E4-4A00-8F98-09219DA987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2113" y="639763"/>
            <a:ext cx="2198687" cy="25463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34D9F00-72E9-433A-9427-8DA07653B2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37675" y="638175"/>
            <a:ext cx="2198688" cy="25463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AD0C148-B6DB-4D32-B139-403A6AEC3DD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2113" y="3668713"/>
            <a:ext cx="2198687" cy="25542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9D424B8-9E08-469D-88C8-019306CA38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37675" y="3668713"/>
            <a:ext cx="2198688" cy="25463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925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D15A25-1111-478B-8F77-D992652C7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90108" y="1225106"/>
            <a:ext cx="8201891" cy="39518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66A3D1-C594-4520-A142-F0D3F59C5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193" y="3036762"/>
            <a:ext cx="7136064" cy="1700784"/>
          </a:xfrm>
        </p:spPr>
        <p:txBody>
          <a:bodyPr/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baseline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FBE291-E88A-44C5-884C-183EE7F67E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2804" y="1225484"/>
            <a:ext cx="4059934" cy="395180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FF791A-8D73-49AD-8569-7F4FE1464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779" y="5355583"/>
            <a:ext cx="2270162" cy="57715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cs typeface="Calibri"/>
              </a:rPr>
              <a:t>Click to edit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16F6145-A1AE-4CDA-AE26-E8FDEFAAB39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984437" y="5355583"/>
            <a:ext cx="2270162" cy="57715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cs typeface="Calibri"/>
              </a:rPr>
              <a:t>Click to edit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FDD02FA-6843-4E54-ACDC-AFEAFB4EFAA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421095" y="5355583"/>
            <a:ext cx="2270162" cy="57715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cs typeface="Calibri"/>
              </a:rPr>
              <a:t>Click to edit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99AED-D702-41BF-B21E-9BFB0630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05051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4C4BB-67B0-4BF7-A7D4-4222652ED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2C385-1FC3-453C-952E-8DDB1B05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245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D15A25-1111-478B-8F77-D992652C7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264985"/>
            <a:ext cx="5297764" cy="39521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3472D-332A-4010-9FEA-8E1E9AE7E1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213" y="336958"/>
            <a:ext cx="10616187" cy="1700784"/>
          </a:xfrm>
        </p:spPr>
        <p:txBody>
          <a:bodyPr/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TEXT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FF791A-8D73-49AD-8569-7F4FE14648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0120" y="2587752"/>
            <a:ext cx="3694176" cy="3258102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cs typeface="Calibri"/>
              </a:rPr>
              <a:t>Click to edit master text style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D1BED5-2D39-40ED-92F5-CF06BE8A75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7764" y="2265363"/>
            <a:ext cx="3479524" cy="39512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FBE291-E88A-44C5-884C-183EE7F67E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77288" y="2265363"/>
            <a:ext cx="3414712" cy="39512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99AED-D702-41BF-B21E-9BFB0630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1" y="6356350"/>
            <a:ext cx="3353262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4C4BB-67B0-4BF7-A7D4-4222652ED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2C385-1FC3-453C-952E-8DDB1B05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907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19D4B2-6593-465B-9A8E-03DFC9434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438" y="317499"/>
            <a:ext cx="4500737" cy="2095501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z="5400" dirty="0"/>
              <a:t>Click to edit master text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309CC8E-0532-4674-9535-1514DA3C14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0438" y="2587625"/>
            <a:ext cx="4500737" cy="35941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cs typeface="Calibri"/>
              </a:rPr>
              <a:t>Click to edit master text style</a:t>
            </a:r>
          </a:p>
        </p:txBody>
      </p:sp>
      <p:sp>
        <p:nvSpPr>
          <p:cNvPr id="15" name="Footer Placeholder 8">
            <a:extLst>
              <a:ext uri="{FF2B5EF4-FFF2-40B4-BE49-F238E27FC236}">
                <a16:creationId xmlns:a16="http://schemas.microsoft.com/office/drawing/2014/main" id="{A468A676-C4AD-4F50-936D-1C858E8136CE}"/>
              </a:ext>
            </a:extLst>
          </p:cNvPr>
          <p:cNvSpPr txBox="1">
            <a:spLocks/>
          </p:cNvSpPr>
          <p:nvPr userDrawn="1"/>
        </p:nvSpPr>
        <p:spPr>
          <a:xfrm>
            <a:off x="960438" y="6356350"/>
            <a:ext cx="4981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37098-0CB9-40F0-99EE-35DF79067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474" y="0"/>
            <a:ext cx="3046351" cy="34283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B54A389-080E-45CE-8275-215B7C9B58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8763" y="0"/>
            <a:ext cx="3048000" cy="3429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5006F58-5D95-4392-9D32-BE333EA549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2350" y="3429000"/>
            <a:ext cx="6076950" cy="3429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730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844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236976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8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57345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19D4B2-6593-465B-9A8E-03DFC9434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5771" y="1004205"/>
            <a:ext cx="6096000" cy="3725183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sz="5400" dirty="0"/>
              <a:t>Click to edit master text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37098-0CB9-40F0-99EE-35DF79067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7345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Footer Placeholder 8">
            <a:extLst>
              <a:ext uri="{FF2B5EF4-FFF2-40B4-BE49-F238E27FC236}">
                <a16:creationId xmlns:a16="http://schemas.microsoft.com/office/drawing/2014/main" id="{A468A676-C4AD-4F50-936D-1C858E8136CE}"/>
              </a:ext>
            </a:extLst>
          </p:cNvPr>
          <p:cNvSpPr txBox="1">
            <a:spLocks/>
          </p:cNvSpPr>
          <p:nvPr userDrawn="1"/>
        </p:nvSpPr>
        <p:spPr>
          <a:xfrm>
            <a:off x="960438" y="6356350"/>
            <a:ext cx="4981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309CC8E-0532-4674-9535-1514DA3C14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5771" y="4865914"/>
            <a:ext cx="6096000" cy="532038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cs typeface="Calibri"/>
              </a:rPr>
              <a:t>Click to edit master text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4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1DF4D9E-FD4F-4244-ACD6-44EC4C0494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800" y="3048000"/>
            <a:ext cx="1790700" cy="1790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44F5B526-8975-4F7C-B558-830FCEE068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1762" y="3048000"/>
            <a:ext cx="1790700" cy="1790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ED20DBB5-D24E-40D6-AFFB-428692A51A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76021" y="3048000"/>
            <a:ext cx="1790700" cy="1790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F6F7262C-3E29-4219-AF83-B7A71B97A13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34500" y="3048000"/>
            <a:ext cx="1790700" cy="1790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3861F78-BD42-4F29-8487-1641CFD039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6800" y="5124103"/>
            <a:ext cx="1790700" cy="350292"/>
          </a:xfrm>
        </p:spPr>
        <p:txBody>
          <a:bodyPr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FAB1F8B-1CEE-4068-86DE-561A12A041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6800" y="5458421"/>
            <a:ext cx="1790700" cy="350292"/>
          </a:xfrm>
        </p:spPr>
        <p:txBody>
          <a:bodyPr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D5AE44CD-B78E-4EE2-B0F2-E0D436C2BA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21762" y="5124103"/>
            <a:ext cx="1790700" cy="350292"/>
          </a:xfrm>
        </p:spPr>
        <p:txBody>
          <a:bodyPr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3C4FE2DB-091F-4F7A-B6B6-9A6F22AC0B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21762" y="5458421"/>
            <a:ext cx="1790700" cy="350292"/>
          </a:xfrm>
        </p:spPr>
        <p:txBody>
          <a:bodyPr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3A3F9D5D-A5CF-482B-A14C-E5BFADB76F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76021" y="5124103"/>
            <a:ext cx="1790700" cy="350292"/>
          </a:xfrm>
        </p:spPr>
        <p:txBody>
          <a:bodyPr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A4F265B4-1FBB-4396-A938-862D45713A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6021" y="5458421"/>
            <a:ext cx="1790700" cy="350292"/>
          </a:xfrm>
        </p:spPr>
        <p:txBody>
          <a:bodyPr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AC1BA7DC-98B0-4261-8F1E-8101FB5D480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34500" y="5124103"/>
            <a:ext cx="1790700" cy="350292"/>
          </a:xfrm>
        </p:spPr>
        <p:txBody>
          <a:bodyPr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2E4EF69E-34E2-46FF-A0FA-3F136396D3E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34500" y="5458421"/>
            <a:ext cx="1790700" cy="350292"/>
          </a:xfrm>
        </p:spPr>
        <p:txBody>
          <a:bodyPr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17916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68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593407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021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3236976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3236976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77512" y="2587752"/>
            <a:ext cx="3236976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77512" y="3594538"/>
            <a:ext cx="3236976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054C03E-8FD4-4345-A971-0A2CCF5C4A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94903" y="2587752"/>
            <a:ext cx="3236976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56D09A0C-509F-447E-AFB1-5531727D7DF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4903" y="3594538"/>
            <a:ext cx="3236976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17916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459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17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3" r:id="rId4"/>
    <p:sldLayoutId id="2147483672" r:id="rId5"/>
    <p:sldLayoutId id="2147483686" r:id="rId6"/>
    <p:sldLayoutId id="2147483687" r:id="rId7"/>
    <p:sldLayoutId id="2147483675" r:id="rId8"/>
    <p:sldLayoutId id="2147483688" r:id="rId9"/>
    <p:sldLayoutId id="2147483682" r:id="rId10"/>
    <p:sldLayoutId id="214748368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8C4EFE6-2069-473C-9C7D-664E02AC6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8" y="627016"/>
            <a:ext cx="6389027" cy="5601790"/>
          </a:xfrm>
        </p:spPr>
        <p:txBody>
          <a:bodyPr/>
          <a:lstStyle/>
          <a:p>
            <a:r>
              <a:rPr lang="nb-NO" dirty="0"/>
              <a:t>Campus som sted </a:t>
            </a:r>
            <a:br>
              <a:rPr lang="nb-NO" dirty="0"/>
            </a:br>
            <a:r>
              <a:rPr lang="nb-NO" dirty="0"/>
              <a:t>og et sted I Trondheim by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309D09-2937-4053-9CD6-3131EABB07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29797" y="627016"/>
            <a:ext cx="3199034" cy="5590903"/>
          </a:xfrm>
        </p:spPr>
        <p:txBody>
          <a:bodyPr/>
          <a:lstStyle/>
          <a:p>
            <a:r>
              <a:rPr lang="nb-NO" dirty="0"/>
              <a:t>Beate Westby Stålsett</a:t>
            </a:r>
          </a:p>
          <a:p>
            <a:r>
              <a:rPr lang="nb-NO" dirty="0"/>
              <a:t>Fremtidens Campus</a:t>
            </a:r>
          </a:p>
          <a:p>
            <a:r>
              <a:rPr lang="nb-NO" dirty="0"/>
              <a:t>Trondheim, 2023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CC69C1A1-78E3-4597-AE36-69056DA33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771" y="1004205"/>
            <a:ext cx="6096000" cy="3725183"/>
          </a:xfrm>
        </p:spPr>
        <p:txBody>
          <a:bodyPr/>
          <a:lstStyle/>
          <a:p>
            <a:pPr lvl="0"/>
            <a:r>
              <a:rPr lang="nb-NO" dirty="0"/>
              <a:t>Campus er et viktig sted</a:t>
            </a:r>
          </a:p>
        </p:txBody>
      </p:sp>
      <p:pic>
        <p:nvPicPr>
          <p:cNvPr id="27" name="Picture Placeholder 26" descr="Business meeting illustration">
            <a:extLst>
              <a:ext uri="{FF2B5EF4-FFF2-40B4-BE49-F238E27FC236}">
                <a16:creationId xmlns:a16="http://schemas.microsoft.com/office/drawing/2014/main" id="{7C9B5A1D-6E4C-4C2C-99B4-DA2732F7CC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0" y="0"/>
            <a:ext cx="4657346" cy="6858000"/>
          </a:xfr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D593D767-CBED-4343-BF82-E91FA5BF5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771" y="4865914"/>
            <a:ext cx="6096000" cy="5320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2ABE0-11DD-496F-AD25-CB335771B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174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CC69C1A1-78E3-4597-AE36-69056DA33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770" y="1004205"/>
            <a:ext cx="6234867" cy="3725183"/>
          </a:xfrm>
        </p:spPr>
        <p:txBody>
          <a:bodyPr/>
          <a:lstStyle/>
          <a:p>
            <a:pPr lvl="0"/>
            <a:r>
              <a:rPr lang="nb-NO" dirty="0"/>
              <a:t>Campusutvikling er stedsutvikling</a:t>
            </a:r>
          </a:p>
        </p:txBody>
      </p:sp>
      <p:pic>
        <p:nvPicPr>
          <p:cNvPr id="27" name="Picture Placeholder 26" descr="Skyline aerial view">
            <a:extLst>
              <a:ext uri="{FF2B5EF4-FFF2-40B4-BE49-F238E27FC236}">
                <a16:creationId xmlns:a16="http://schemas.microsoft.com/office/drawing/2014/main" id="{7C9B5A1D-6E4C-4C2C-99B4-DA2732F7CC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657345" cy="6858000"/>
          </a:xfr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D593D767-CBED-4343-BF82-E91FA5BF5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771" y="4865914"/>
            <a:ext cx="6096000" cy="5320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2ABE0-11DD-496F-AD25-CB335771B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Placeholder 26" descr="People doing teamwork illustration">
            <a:extLst>
              <a:ext uri="{FF2B5EF4-FFF2-40B4-BE49-F238E27FC236}">
                <a16:creationId xmlns:a16="http://schemas.microsoft.com/office/drawing/2014/main" id="{D36EC39F-D2A7-2C3C-0E97-09CF4F3063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"/>
            <a:ext cx="4657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84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CC69C1A1-78E3-4597-AE36-69056DA33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770" y="1004205"/>
            <a:ext cx="6580857" cy="3725183"/>
          </a:xfrm>
        </p:spPr>
        <p:txBody>
          <a:bodyPr/>
          <a:lstStyle/>
          <a:p>
            <a:pPr lvl="0"/>
            <a:r>
              <a:rPr lang="nb-NO" dirty="0"/>
              <a:t>Brukerperspektivkomplekst og strekker seg over tid og rom</a:t>
            </a:r>
          </a:p>
        </p:txBody>
      </p:sp>
      <p:pic>
        <p:nvPicPr>
          <p:cNvPr id="27" name="Picture Placeholder 26" descr="Skyline aerial view">
            <a:extLst>
              <a:ext uri="{FF2B5EF4-FFF2-40B4-BE49-F238E27FC236}">
                <a16:creationId xmlns:a16="http://schemas.microsoft.com/office/drawing/2014/main" id="{7C9B5A1D-6E4C-4C2C-99B4-DA2732F7CC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657345" cy="6858000"/>
          </a:xfr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D593D767-CBED-4343-BF82-E91FA5BF5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771" y="4865914"/>
            <a:ext cx="6096000" cy="5320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2ABE0-11DD-496F-AD25-CB335771B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Picture Placeholder 26" descr="People and speech bubbles">
            <a:extLst>
              <a:ext uri="{FF2B5EF4-FFF2-40B4-BE49-F238E27FC236}">
                <a16:creationId xmlns:a16="http://schemas.microsoft.com/office/drawing/2014/main" id="{934B71F1-8955-B886-AE17-73CBE6BBB3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" y="-1"/>
            <a:ext cx="465734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70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56">
            <a:extLst>
              <a:ext uri="{FF2B5EF4-FFF2-40B4-BE49-F238E27FC236}">
                <a16:creationId xmlns:a16="http://schemas.microsoft.com/office/drawing/2014/main" id="{D9F93E89-6BB0-44BD-A234-9F0747573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193" y="3036762"/>
            <a:ext cx="7136064" cy="1700784"/>
          </a:xfrm>
        </p:spPr>
        <p:txBody>
          <a:bodyPr/>
          <a:lstStyle/>
          <a:p>
            <a:r>
              <a:rPr lang="nb-NO" dirty="0"/>
              <a:t>Takk!</a:t>
            </a:r>
          </a:p>
        </p:txBody>
      </p:sp>
      <p:pic>
        <p:nvPicPr>
          <p:cNvPr id="27" name="Picture Placeholder 26" descr="People doing teamwork illustration">
            <a:extLst>
              <a:ext uri="{FF2B5EF4-FFF2-40B4-BE49-F238E27FC236}">
                <a16:creationId xmlns:a16="http://schemas.microsoft.com/office/drawing/2014/main" id="{E3EEA078-72A4-4C20-94E7-BFB4F433464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/>
          <a:stretch/>
        </p:blipFill>
        <p:spPr>
          <a:xfrm>
            <a:off x="-12804" y="1225484"/>
            <a:ext cx="4055886" cy="3947867"/>
          </a:xfr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9606920-6D8A-4305-AB8A-83B7F9391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779" y="5355583"/>
            <a:ext cx="2270162" cy="577153"/>
          </a:xfrm>
        </p:spPr>
        <p:txBody>
          <a:bodyPr>
            <a:normAutofit/>
          </a:bodyPr>
          <a:lstStyle/>
          <a:p>
            <a:r>
              <a:rPr lang="en-US" dirty="0"/>
              <a:t>Beate Westby Stålsett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7C60074-2066-4765-88F0-BC4B57CC1F9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984437" y="5355583"/>
            <a:ext cx="2436658" cy="577153"/>
          </a:xfrm>
        </p:spPr>
        <p:txBody>
          <a:bodyPr/>
          <a:lstStyle/>
          <a:p>
            <a:r>
              <a:rPr lang="en-US" dirty="0" err="1"/>
              <a:t>beate.stalsett@miun.se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499FA5D-C267-460D-ACB2-5253424F4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0505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024E6B4-6182-4098-B9C0-B254AD638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/>
          <a:lstStyle/>
          <a:p>
            <a:fld id="{F97E8200-1950-409B-82E7-99938E7AE35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AF95B3F-5BF1-8892-71B0-050A19284790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2352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itle 53">
            <a:extLst>
              <a:ext uri="{FF2B5EF4-FFF2-40B4-BE49-F238E27FC236}">
                <a16:creationId xmlns:a16="http://schemas.microsoft.com/office/drawing/2014/main" id="{742A82AB-F005-49A7-9C16-0AF17C1E9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317499"/>
            <a:ext cx="4500737" cy="20955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b-NO" sz="5100" kern="1200" cap="all" spc="120" baseline="0" dirty="0">
                <a:latin typeface="+mj-lt"/>
                <a:ea typeface="+mj-ea"/>
                <a:cs typeface="+mj-cs"/>
              </a:rPr>
              <a:t>Introduksjon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72142BC0-18E5-42CE-A02F-AC348DDCE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438" y="2587625"/>
            <a:ext cx="4500737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Kan geografifagets teori brukes til å belyse hva som vil gjøre campus til et godt og viktig sted for studenter, ansatte, og byens befolkning?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EA683B60-B65C-41B7-A2DD-F978D1E9E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438" y="6356350"/>
            <a:ext cx="49815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100" kern="1200" cap="all" spc="5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Platshållare för bild 9" descr="Glasögon på en bok">
            <a:extLst>
              <a:ext uri="{FF2B5EF4-FFF2-40B4-BE49-F238E27FC236}">
                <a16:creationId xmlns:a16="http://schemas.microsoft.com/office/drawing/2014/main" id="{2370AA95-5401-404E-4AD8-3DAF738B79F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0566" r="20566"/>
          <a:stretch/>
        </p:blipFill>
        <p:spPr>
          <a:xfrm>
            <a:off x="6094474" y="10"/>
            <a:ext cx="6097526" cy="685799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E50D8CA2-FDF5-4FB0-A313-B120969EA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F97E8200-1950-409B-82E7-99938E7AE355}" type="slidenum">
              <a:rPr lang="en-US">
                <a:solidFill>
                  <a:srgbClr val="FFFFFF"/>
                </a:solidFill>
              </a:rPr>
              <a:pPr algn="l"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787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C01A58-B5ED-8CB4-B90C-2C567ABF0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Sted?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F178FD48-A132-A1E5-FFC7-D1CD32CE0D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Geografisk lokalisering</a:t>
            </a:r>
          </a:p>
        </p:txBody>
      </p:sp>
      <p:pic>
        <p:nvPicPr>
          <p:cNvPr id="21" name="Platshållare för innehåll 20" descr="Kartgrafik med stift">
            <a:extLst>
              <a:ext uri="{FF2B5EF4-FFF2-40B4-BE49-F238E27FC236}">
                <a16:creationId xmlns:a16="http://schemas.microsoft.com/office/drawing/2014/main" id="{7DA7D66E-C6FF-A203-8A3B-76ED42F0EF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960438" y="3809996"/>
            <a:ext cx="3236912" cy="2155833"/>
          </a:xfrm>
        </p:spPr>
      </p:pic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3517F38A-53F6-AAE1-05BB-0E2BB8049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/>
              <a:t>Materialitet og infrastruktur</a:t>
            </a:r>
          </a:p>
        </p:txBody>
      </p:sp>
      <p:pic>
        <p:nvPicPr>
          <p:cNvPr id="23" name="Platshållare för innehåll 22" descr="Blå trappa med gul vägg">
            <a:extLst>
              <a:ext uri="{FF2B5EF4-FFF2-40B4-BE49-F238E27FC236}">
                <a16:creationId xmlns:a16="http://schemas.microsoft.com/office/drawing/2014/main" id="{37A736DC-C660-2B76-FD81-42EE5F5C592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4476750" y="3809996"/>
            <a:ext cx="3238500" cy="2155832"/>
          </a:xfrm>
        </p:spPr>
      </p:pic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F3860086-462D-FB9F-BF87-D240376CFE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nb-NO" dirty="0"/>
              <a:t>Relasjoner og emosjoner</a:t>
            </a:r>
          </a:p>
        </p:txBody>
      </p:sp>
      <p:pic>
        <p:nvPicPr>
          <p:cNvPr id="25" name="Platshållare för innehåll 24" descr="People talking illustration">
            <a:extLst>
              <a:ext uri="{FF2B5EF4-FFF2-40B4-BE49-F238E27FC236}">
                <a16:creationId xmlns:a16="http://schemas.microsoft.com/office/drawing/2014/main" id="{36E39102-08BC-5B63-F623-1C356150171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rcRect/>
          <a:stretch/>
        </p:blipFill>
        <p:spPr>
          <a:xfrm>
            <a:off x="7994650" y="3808941"/>
            <a:ext cx="3236913" cy="2157942"/>
          </a:xfrm>
        </p:spPr>
      </p:pic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58CE153-8A5B-5F37-E324-A122B925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758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/>
          <a:lstStyle/>
          <a:p>
            <a:r>
              <a:rPr lang="nb-NO" dirty="0"/>
              <a:t>Masteroppgavene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797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/>
          <a:lstStyle/>
          <a:p>
            <a:r>
              <a:rPr lang="nb-NO" dirty="0"/>
              <a:t>Landskapsendringer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052153-84CE-4C4C-9422-F437CC02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3236976" cy="892048"/>
          </a:xfrm>
        </p:spPr>
        <p:txBody>
          <a:bodyPr>
            <a:normAutofit fontScale="92500" lnSpcReduction="20000"/>
          </a:bodyPr>
          <a:lstStyle/>
          <a:p>
            <a:r>
              <a:rPr lang="nb-NO" dirty="0"/>
              <a:t>Rakeb Desta, </a:t>
            </a:r>
          </a:p>
          <a:p>
            <a:r>
              <a:rPr lang="nb-NO" dirty="0"/>
              <a:t>2023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ED227-95A7-4B08-91FE-5E0EF0D41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3236976" cy="25868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9D6D54-1465-4F38-AF0C-D1D9C4B691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77512" y="2587752"/>
            <a:ext cx="3236976" cy="892048"/>
          </a:xfrm>
        </p:spPr>
        <p:txBody>
          <a:bodyPr/>
          <a:lstStyle/>
          <a:p>
            <a:r>
              <a:rPr lang="nb-NO" dirty="0"/>
              <a:t>Hovedfunn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2ECAAA-1E9C-4845-8EA9-E11A76F08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77512" y="3594538"/>
            <a:ext cx="3236976" cy="2586806"/>
          </a:xfrm>
        </p:spPr>
        <p:txBody>
          <a:bodyPr>
            <a:normAutofit fontScale="92500" lnSpcReduction="10000"/>
          </a:bodyPr>
          <a:lstStyle/>
          <a:p>
            <a:r>
              <a:rPr lang="nb-NO" sz="1600" dirty="0"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nb-N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rukerne av Høyskoleparken er mange, både på og utenfor campus, og brukerne har ulike tidsperspektiv – de forholder seg til parken med ulike tidshorisonter og dermed også ulike behov og ønsker</a:t>
            </a:r>
            <a:r>
              <a:rPr lang="sv-SE" dirty="0">
                <a:effectLst/>
              </a:rPr>
              <a:t> </a:t>
            </a:r>
          </a:p>
          <a:p>
            <a:r>
              <a:rPr lang="nb-NO" sz="1600" dirty="0">
                <a:effectLst/>
              </a:rPr>
              <a:t>Endringer i landskapet påvirker </a:t>
            </a:r>
            <a:r>
              <a:rPr lang="nb-NO" sz="1600" dirty="0"/>
              <a:t>a</a:t>
            </a:r>
            <a:r>
              <a:rPr lang="nb-NO" sz="1600" dirty="0">
                <a:effectLst/>
              </a:rPr>
              <a:t>lle brukeres “sense of place” 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E3A0DE-C4AF-4CF7-8543-12273A6106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94903" y="2587752"/>
            <a:ext cx="3236976" cy="892048"/>
          </a:xfrm>
        </p:spPr>
        <p:txBody>
          <a:bodyPr/>
          <a:lstStyle/>
          <a:p>
            <a:r>
              <a:rPr lang="nb-NO" dirty="0"/>
              <a:t>Les mer</a:t>
            </a:r>
          </a:p>
          <a:p>
            <a:endParaRPr lang="en-US" dirty="0"/>
          </a:p>
        </p:txBody>
      </p:sp>
      <p:pic>
        <p:nvPicPr>
          <p:cNvPr id="10" name="Platshållare för innehåll 9" descr="En bild som visar text, skärmbild, brev, Teckensnitt&#10;&#10;Automatiskt genererad beskrivning">
            <a:extLst>
              <a:ext uri="{FF2B5EF4-FFF2-40B4-BE49-F238E27FC236}">
                <a16:creationId xmlns:a16="http://schemas.microsoft.com/office/drawing/2014/main" id="{BAC5F6D1-FB3D-3BFF-2D49-B74EE5E1255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1160033" y="3601335"/>
            <a:ext cx="1827510" cy="2587625"/>
          </a:xfrm>
        </p:spPr>
      </p:pic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8E6B0707-86FA-428E-86BD-882776B0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1791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87DE1BC5-FD94-4773-8370-432A38DB8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/>
          <a:lstStyle/>
          <a:p>
            <a:fld id="{F97E8200-1950-409B-82E7-99938E7AE35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Bildobjekt 5" descr="En bild som visar mönster, Grafik, pixel, design&#10;&#10;Automatiskt genererad beskrivning">
            <a:extLst>
              <a:ext uri="{FF2B5EF4-FFF2-40B4-BE49-F238E27FC236}">
                <a16:creationId xmlns:a16="http://schemas.microsoft.com/office/drawing/2014/main" id="{AB59F6A9-B7F4-994F-71EE-03967CCB5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903" y="3479800"/>
            <a:ext cx="2124635" cy="212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49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/>
          <a:lstStyle/>
          <a:p>
            <a:r>
              <a:rPr lang="nb-NO" dirty="0"/>
              <a:t>Mangfold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052153-84CE-4C4C-9422-F437CC02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3236976" cy="892048"/>
          </a:xfrm>
        </p:spPr>
        <p:txBody>
          <a:bodyPr/>
          <a:lstStyle/>
          <a:p>
            <a:r>
              <a:rPr lang="nb-NO" dirty="0"/>
              <a:t>Emil Romsdal, 2022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ED227-95A7-4B08-91FE-5E0EF0D41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3236976" cy="25868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9D6D54-1465-4F38-AF0C-D1D9C4B691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77512" y="2587752"/>
            <a:ext cx="3236976" cy="892048"/>
          </a:xfrm>
        </p:spPr>
        <p:txBody>
          <a:bodyPr/>
          <a:lstStyle/>
          <a:p>
            <a:r>
              <a:rPr lang="nb-NO" dirty="0"/>
              <a:t>Hovedfunn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2ECAAA-1E9C-4845-8EA9-E11A76F08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77512" y="3594538"/>
            <a:ext cx="3236976" cy="2586806"/>
          </a:xfrm>
        </p:spPr>
        <p:txBody>
          <a:bodyPr>
            <a:normAutofit/>
          </a:bodyPr>
          <a:lstStyle/>
          <a:p>
            <a:r>
              <a:rPr lang="nb-NO" dirty="0">
                <a:effectLst/>
                <a:latin typeface="Helvetica Neue" panose="02000503000000020004" pitchFamily="2" charset="0"/>
              </a:rPr>
              <a:t>Mangfold = tverrfaglighet og innovasjon. </a:t>
            </a:r>
          </a:p>
          <a:p>
            <a:r>
              <a:rPr lang="nb-NO" dirty="0">
                <a:effectLst/>
                <a:latin typeface="Helvetica Neue" panose="02000503000000020004" pitchFamily="2" charset="0"/>
              </a:rPr>
              <a:t>Instrumentell forståelse av mangfold viktigere enn normativ forståelse. 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E3A0DE-C4AF-4CF7-8543-12273A6106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94903" y="2587752"/>
            <a:ext cx="3236976" cy="892048"/>
          </a:xfrm>
        </p:spPr>
        <p:txBody>
          <a:bodyPr/>
          <a:lstStyle/>
          <a:p>
            <a:r>
              <a:rPr lang="nb-NO" dirty="0"/>
              <a:t>Les mer</a:t>
            </a:r>
          </a:p>
          <a:p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E650F12-7519-49DD-8FF1-548919AFB2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4903" y="3594538"/>
            <a:ext cx="3236976" cy="25868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>
                <a:effectLst/>
              </a:rPr>
              <a:t> </a:t>
            </a:r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8E6B0707-86FA-428E-86BD-882776B0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1791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87DE1BC5-FD94-4773-8370-432A38DB8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/>
          <a:lstStyle/>
          <a:p>
            <a:fld id="{F97E8200-1950-409B-82E7-99938E7AE35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B59F6A9-B7F4-994F-71EE-03967CCB51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94903" y="3419532"/>
            <a:ext cx="2173224" cy="2173224"/>
          </a:xfrm>
          <a:prstGeom prst="rect">
            <a:avLst/>
          </a:prstGeom>
        </p:spPr>
      </p:pic>
      <p:pic>
        <p:nvPicPr>
          <p:cNvPr id="7" name="Bildobjekt 6" descr="En bild som visar text, skärmbild, design&#10;&#10;Automatiskt genererad beskrivning">
            <a:extLst>
              <a:ext uri="{FF2B5EF4-FFF2-40B4-BE49-F238E27FC236}">
                <a16:creationId xmlns:a16="http://schemas.microsoft.com/office/drawing/2014/main" id="{6DFDE16B-59D1-D253-DA64-21B2EDFDB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91" y="3536132"/>
            <a:ext cx="1937991" cy="274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32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/>
          <a:lstStyle/>
          <a:p>
            <a:r>
              <a:rPr lang="nb-NO" dirty="0"/>
              <a:t>Internasjonale studenter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052153-84CE-4C4C-9422-F437CC02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3236976" cy="892048"/>
          </a:xfrm>
        </p:spPr>
        <p:txBody>
          <a:bodyPr>
            <a:normAutofit/>
          </a:bodyPr>
          <a:lstStyle/>
          <a:p>
            <a:r>
              <a:rPr lang="en-US" dirty="0"/>
              <a:t>Maria Victoria Silva, 2023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ED227-95A7-4B08-91FE-5E0EF0D41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3236976" cy="25868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9D6D54-1465-4F38-AF0C-D1D9C4B691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77512" y="2587752"/>
            <a:ext cx="3236976" cy="892048"/>
          </a:xfrm>
        </p:spPr>
        <p:txBody>
          <a:bodyPr/>
          <a:lstStyle/>
          <a:p>
            <a:r>
              <a:rPr lang="nb-NO" dirty="0"/>
              <a:t>Hovedfunn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2ECAAA-1E9C-4845-8EA9-E11A76F08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77512" y="3594538"/>
            <a:ext cx="3236976" cy="2586806"/>
          </a:xfrm>
        </p:spPr>
        <p:txBody>
          <a:bodyPr>
            <a:normAutofit/>
          </a:bodyPr>
          <a:lstStyle/>
          <a:p>
            <a:r>
              <a:rPr lang="nb-NO" dirty="0">
                <a:effectLst/>
              </a:rPr>
              <a:t>Internasjonale studenters “sense of place” er viktig faktor for valg av studiested </a:t>
            </a:r>
          </a:p>
          <a:p>
            <a:r>
              <a:rPr lang="nb-NO" dirty="0"/>
              <a:t>Følelse av sted både før, under og etter studietid</a:t>
            </a:r>
            <a:endParaRPr lang="nb-NO" dirty="0">
              <a:effectLst/>
            </a:endParaRP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E3A0DE-C4AF-4CF7-8543-12273A6106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94903" y="2587752"/>
            <a:ext cx="3236976" cy="892048"/>
          </a:xfrm>
        </p:spPr>
        <p:txBody>
          <a:bodyPr/>
          <a:lstStyle/>
          <a:p>
            <a:r>
              <a:rPr lang="nb-NO" dirty="0"/>
              <a:t>Les mer</a:t>
            </a:r>
            <a:br>
              <a:rPr lang="en-US" dirty="0"/>
            </a:b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E650F12-7519-49DD-8FF1-548919AFB2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4903" y="3594538"/>
            <a:ext cx="3236976" cy="2586806"/>
          </a:xfrm>
        </p:spPr>
        <p:txBody>
          <a:bodyPr>
            <a:normAutofit/>
          </a:bodyPr>
          <a:lstStyle/>
          <a:p>
            <a:endParaRPr lang="sv-SE" dirty="0">
              <a:effectLst/>
            </a:endParaRPr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8E6B0707-86FA-428E-86BD-882776B0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1791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87DE1BC5-FD94-4773-8370-432A38DB8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/>
          <a:lstStyle/>
          <a:p>
            <a:fld id="{F97E8200-1950-409B-82E7-99938E7AE35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B59F6A9-B7F4-994F-71EE-03967CCB51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94903" y="3594538"/>
            <a:ext cx="2173224" cy="2173224"/>
          </a:xfrm>
          <a:prstGeom prst="rect">
            <a:avLst/>
          </a:prstGeom>
        </p:spPr>
      </p:pic>
      <p:pic>
        <p:nvPicPr>
          <p:cNvPr id="7" name="Bildobjekt 6" descr="En bild som visar text, skärmbild, brev, design&#10;&#10;Automatiskt genererad beskrivning">
            <a:extLst>
              <a:ext uri="{FF2B5EF4-FFF2-40B4-BE49-F238E27FC236}">
                <a16:creationId xmlns:a16="http://schemas.microsoft.com/office/drawing/2014/main" id="{4D2F99A3-4C29-5D22-D282-38BE922F4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220" y="3429000"/>
            <a:ext cx="2027639" cy="287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01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/>
          <a:lstStyle/>
          <a:p>
            <a:r>
              <a:rPr lang="nb-NO" dirty="0"/>
              <a:t>innovasjon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052153-84CE-4C4C-9422-F437CC02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3236976" cy="892048"/>
          </a:xfrm>
        </p:spPr>
        <p:txBody>
          <a:bodyPr>
            <a:normAutofit/>
          </a:bodyPr>
          <a:lstStyle/>
          <a:p>
            <a:r>
              <a:rPr lang="en-US" dirty="0"/>
              <a:t>Beate Westby Stålsett, 2023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ED227-95A7-4B08-91FE-5E0EF0D41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3236976" cy="25868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9D6D54-1465-4F38-AF0C-D1D9C4B691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77512" y="2587752"/>
            <a:ext cx="3236976" cy="892048"/>
          </a:xfrm>
        </p:spPr>
        <p:txBody>
          <a:bodyPr/>
          <a:lstStyle/>
          <a:p>
            <a:r>
              <a:rPr lang="nb-NO" dirty="0"/>
              <a:t>Hovedfunn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2ECAAA-1E9C-4845-8EA9-E11A76F08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77512" y="3594538"/>
            <a:ext cx="3236976" cy="2586806"/>
          </a:xfrm>
        </p:spPr>
        <p:txBody>
          <a:bodyPr>
            <a:normAutofit/>
          </a:bodyPr>
          <a:lstStyle/>
          <a:p>
            <a:r>
              <a:rPr lang="nb-NO" dirty="0">
                <a:effectLst/>
              </a:rPr>
              <a:t>Samlokalisering er ikke nok for å skape miljøer for innovasjon og økt tverrfaglighet</a:t>
            </a:r>
            <a:r>
              <a:rPr lang="sv-SE" dirty="0">
                <a:effectLst/>
              </a:rPr>
              <a:t>.</a:t>
            </a:r>
          </a:p>
          <a:p>
            <a:r>
              <a:rPr lang="nb-NO" dirty="0"/>
              <a:t>Kobling til verden utenfor campus viktig</a:t>
            </a:r>
            <a:endParaRPr lang="nb-NO" dirty="0">
              <a:effectLst/>
            </a:endParaRPr>
          </a:p>
          <a:p>
            <a:r>
              <a:rPr lang="nb-NO" dirty="0">
                <a:effectLst/>
              </a:rPr>
              <a:t>Møtespunkt</a:t>
            </a:r>
            <a:endParaRPr lang="nb-NO" dirty="0"/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E3A0DE-C4AF-4CF7-8543-12273A6106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94903" y="2587752"/>
            <a:ext cx="3236976" cy="892048"/>
          </a:xfrm>
        </p:spPr>
        <p:txBody>
          <a:bodyPr/>
          <a:lstStyle/>
          <a:p>
            <a:r>
              <a:rPr lang="nb-NO" dirty="0"/>
              <a:t>Les mer</a:t>
            </a:r>
            <a:br>
              <a:rPr lang="en-US" dirty="0"/>
            </a:b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E650F12-7519-49DD-8FF1-548919AFB2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4903" y="3594538"/>
            <a:ext cx="3236976" cy="2586806"/>
          </a:xfrm>
        </p:spPr>
        <p:txBody>
          <a:bodyPr>
            <a:normAutofit/>
          </a:bodyPr>
          <a:lstStyle/>
          <a:p>
            <a:endParaRPr lang="sv-SE" dirty="0">
              <a:effectLst/>
            </a:endParaRPr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8E6B0707-86FA-428E-86BD-882776B0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1791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87DE1BC5-FD94-4773-8370-432A38DB8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/>
          <a:lstStyle/>
          <a:p>
            <a:fld id="{F97E8200-1950-409B-82E7-99938E7AE35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B59F6A9-B7F4-994F-71EE-03967CCB51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94903" y="3594538"/>
            <a:ext cx="2173224" cy="2173224"/>
          </a:xfrm>
          <a:prstGeom prst="rect">
            <a:avLst/>
          </a:prstGeom>
        </p:spPr>
      </p:pic>
      <p:pic>
        <p:nvPicPr>
          <p:cNvPr id="7" name="Bildobjekt 6" descr="En bild som visar text, skärmbild, design&#10;&#10;Automatiskt genererad beskrivning">
            <a:extLst>
              <a:ext uri="{FF2B5EF4-FFF2-40B4-BE49-F238E27FC236}">
                <a16:creationId xmlns:a16="http://schemas.microsoft.com/office/drawing/2014/main" id="{9355C6F6-8BB7-EA48-D8F1-CB8B1F25C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14" y="3490912"/>
            <a:ext cx="2000745" cy="283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62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719993-281F-8B5D-D221-EDC223E5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7200" dirty="0"/>
              <a:t>Nøkkelfunn for fremtidens campus</a:t>
            </a:r>
            <a:endParaRPr lang="nb-NO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4E51E3C-9F6A-EC5E-49CC-B994FC6A65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3476456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DB9AA7E32DB6642B7334468D5F94369" ma:contentTypeVersion="14" ma:contentTypeDescription="Opprett et nytt dokument." ma:contentTypeScope="" ma:versionID="60283d1341bd5c410b5eecdce2ac1cc9">
  <xsd:schema xmlns:xsd="http://www.w3.org/2001/XMLSchema" xmlns:xs="http://www.w3.org/2001/XMLSchema" xmlns:p="http://schemas.microsoft.com/office/2006/metadata/properties" xmlns:ns2="3bcb2822-b318-4829-a79a-e2580a1b11e3" xmlns:ns3="2e6cf807-387c-415e-9a97-eee481b0bef1" targetNamespace="http://schemas.microsoft.com/office/2006/metadata/properties" ma:root="true" ma:fieldsID="a83fe69aa1872d6f0a4394a70888435e" ns2:_="" ns3:_="">
    <xsd:import namespace="3bcb2822-b318-4829-a79a-e2580a1b11e3"/>
    <xsd:import namespace="2e6cf807-387c-415e-9a97-eee481b0b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cb2822-b318-4829-a79a-e2580a1b11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ildemerkelapper" ma:readOnly="false" ma:fieldId="{5cf76f15-5ced-4ddc-b409-7134ff3c332f}" ma:taxonomyMulti="true" ma:sspId="7bbfc824-dc3a-413a-ba08-99b8fb92bd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6cf807-387c-415e-9a97-eee481b0bef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ff6562e-6736-4df3-b261-51d7e7986c62}" ma:internalName="TaxCatchAll" ma:showField="CatchAllData" ma:web="2e6cf807-387c-415e-9a97-eee481b0be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e6cf807-387c-415e-9a97-eee481b0bef1" xsi:nil="true"/>
    <lcf76f155ced4ddcb4097134ff3c332f xmlns="3bcb2822-b318-4829-a79a-e2580a1b11e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DA60BD-0042-4722-B671-D551884D1E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830484-E241-4453-A096-FCE16D549941}"/>
</file>

<file path=customXml/itemProps3.xml><?xml version="1.0" encoding="utf-8"?>
<ds:datastoreItem xmlns:ds="http://schemas.openxmlformats.org/officeDocument/2006/customXml" ds:itemID="{AC069F72-2015-4FB6-9588-A49CB14BDC12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_JuxtaposeVTI</Template>
  <TotalTime>0</TotalTime>
  <Words>249</Words>
  <Application>Microsoft Office PowerPoint</Application>
  <PresentationFormat>Bredbild</PresentationFormat>
  <Paragraphs>64</Paragraphs>
  <Slides>13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20" baseType="lpstr">
      <vt:lpstr>Arial</vt:lpstr>
      <vt:lpstr>Calibri</vt:lpstr>
      <vt:lpstr>Franklin Gothic Demi Cond</vt:lpstr>
      <vt:lpstr>Franklin Gothic Medium</vt:lpstr>
      <vt:lpstr>Helvetica Neue</vt:lpstr>
      <vt:lpstr>Wingdings</vt:lpstr>
      <vt:lpstr>JuxtaposeVTI</vt:lpstr>
      <vt:lpstr>Campus som sted  og et sted I Trondheim by</vt:lpstr>
      <vt:lpstr>Introduksjon</vt:lpstr>
      <vt:lpstr>Sted?</vt:lpstr>
      <vt:lpstr>Masteroppgavene</vt:lpstr>
      <vt:lpstr>Landskapsendringer</vt:lpstr>
      <vt:lpstr>Mangfold</vt:lpstr>
      <vt:lpstr>Internasjonale studenter</vt:lpstr>
      <vt:lpstr>innovasjon</vt:lpstr>
      <vt:lpstr>Nøkkelfunn for fremtidens campus</vt:lpstr>
      <vt:lpstr>Campus er et viktig sted</vt:lpstr>
      <vt:lpstr>Campusutvikling er stedsutvikling</vt:lpstr>
      <vt:lpstr>Brukerperspektivkomplekst og strekker seg over tid og rom</vt:lpstr>
      <vt:lpstr>Takk!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2021-04-27T10:31:44Z</dcterms:created>
  <dcterms:modified xsi:type="dcterms:W3CDTF">2023-11-20T07:58:30Z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