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23"/>
  </p:notesMasterIdLst>
  <p:sldIdLst>
    <p:sldId id="256" r:id="rId5"/>
    <p:sldId id="268" r:id="rId6"/>
    <p:sldId id="321" r:id="rId7"/>
    <p:sldId id="306" r:id="rId8"/>
    <p:sldId id="286" r:id="rId9"/>
    <p:sldId id="288" r:id="rId10"/>
    <p:sldId id="277" r:id="rId11"/>
    <p:sldId id="289" r:id="rId12"/>
    <p:sldId id="290" r:id="rId13"/>
    <p:sldId id="291" r:id="rId14"/>
    <p:sldId id="318" r:id="rId15"/>
    <p:sldId id="309" r:id="rId16"/>
    <p:sldId id="328" r:id="rId17"/>
    <p:sldId id="310" r:id="rId18"/>
    <p:sldId id="317" r:id="rId19"/>
    <p:sldId id="314" r:id="rId20"/>
    <p:sldId id="323" r:id="rId21"/>
    <p:sldId id="3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8B6"/>
    <a:srgbClr val="024E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825" autoAdjust="0"/>
  </p:normalViewPr>
  <p:slideViewPr>
    <p:cSldViewPr snapToGrid="0">
      <p:cViewPr varScale="1">
        <p:scale>
          <a:sx n="76" d="100"/>
          <a:sy n="76" d="100"/>
        </p:scale>
        <p:origin x="6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 Skaug Rønning" userId="5fdf545c-2225-4290-9f69-9e4ceb2698ad" providerId="ADAL" clId="{DAF7A511-6AE3-40D0-BB37-4EB532718546}"/>
    <pc:docChg chg="modSld">
      <pc:chgData name="Eli Skaug Rønning" userId="5fdf545c-2225-4290-9f69-9e4ceb2698ad" providerId="ADAL" clId="{DAF7A511-6AE3-40D0-BB37-4EB532718546}" dt="2023-11-23T12:22:26.662" v="13" actId="20577"/>
      <pc:docMkLst>
        <pc:docMk/>
      </pc:docMkLst>
      <pc:sldChg chg="modNotesTx">
        <pc:chgData name="Eli Skaug Rønning" userId="5fdf545c-2225-4290-9f69-9e4ceb2698ad" providerId="ADAL" clId="{DAF7A511-6AE3-40D0-BB37-4EB532718546}" dt="2023-11-23T12:21:40.339" v="0" actId="20577"/>
        <pc:sldMkLst>
          <pc:docMk/>
          <pc:sldMk cId="817991128" sldId="256"/>
        </pc:sldMkLst>
      </pc:sldChg>
      <pc:sldChg chg="modNotesTx">
        <pc:chgData name="Eli Skaug Rønning" userId="5fdf545c-2225-4290-9f69-9e4ceb2698ad" providerId="ADAL" clId="{DAF7A511-6AE3-40D0-BB37-4EB532718546}" dt="2023-11-23T12:21:43.753" v="1" actId="20577"/>
        <pc:sldMkLst>
          <pc:docMk/>
          <pc:sldMk cId="3319056513" sldId="268"/>
        </pc:sldMkLst>
      </pc:sldChg>
      <pc:sldChg chg="modNotesTx">
        <pc:chgData name="Eli Skaug Rønning" userId="5fdf545c-2225-4290-9f69-9e4ceb2698ad" providerId="ADAL" clId="{DAF7A511-6AE3-40D0-BB37-4EB532718546}" dt="2023-11-23T12:21:59.103" v="6" actId="20577"/>
        <pc:sldMkLst>
          <pc:docMk/>
          <pc:sldMk cId="3137453958" sldId="277"/>
        </pc:sldMkLst>
      </pc:sldChg>
      <pc:sldChg chg="modNotesTx">
        <pc:chgData name="Eli Skaug Rønning" userId="5fdf545c-2225-4290-9f69-9e4ceb2698ad" providerId="ADAL" clId="{DAF7A511-6AE3-40D0-BB37-4EB532718546}" dt="2023-11-23T12:21:52.862" v="4" actId="20577"/>
        <pc:sldMkLst>
          <pc:docMk/>
          <pc:sldMk cId="4205555748" sldId="286"/>
        </pc:sldMkLst>
      </pc:sldChg>
      <pc:sldChg chg="modNotesTx">
        <pc:chgData name="Eli Skaug Rønning" userId="5fdf545c-2225-4290-9f69-9e4ceb2698ad" providerId="ADAL" clId="{DAF7A511-6AE3-40D0-BB37-4EB532718546}" dt="2023-11-23T12:21:56.199" v="5" actId="20577"/>
        <pc:sldMkLst>
          <pc:docMk/>
          <pc:sldMk cId="2330442610" sldId="288"/>
        </pc:sldMkLst>
      </pc:sldChg>
      <pc:sldChg chg="modNotesTx">
        <pc:chgData name="Eli Skaug Rønning" userId="5fdf545c-2225-4290-9f69-9e4ceb2698ad" providerId="ADAL" clId="{DAF7A511-6AE3-40D0-BB37-4EB532718546}" dt="2023-11-23T12:22:02.018" v="7" actId="20577"/>
        <pc:sldMkLst>
          <pc:docMk/>
          <pc:sldMk cId="1972557052" sldId="289"/>
        </pc:sldMkLst>
      </pc:sldChg>
      <pc:sldChg chg="modNotesTx">
        <pc:chgData name="Eli Skaug Rønning" userId="5fdf545c-2225-4290-9f69-9e4ceb2698ad" providerId="ADAL" clId="{DAF7A511-6AE3-40D0-BB37-4EB532718546}" dt="2023-11-23T12:22:05.153" v="8" actId="20577"/>
        <pc:sldMkLst>
          <pc:docMk/>
          <pc:sldMk cId="2292305034" sldId="290"/>
        </pc:sldMkLst>
      </pc:sldChg>
      <pc:sldChg chg="modNotesTx">
        <pc:chgData name="Eli Skaug Rønning" userId="5fdf545c-2225-4290-9f69-9e4ceb2698ad" providerId="ADAL" clId="{DAF7A511-6AE3-40D0-BB37-4EB532718546}" dt="2023-11-23T12:22:08.207" v="9" actId="20577"/>
        <pc:sldMkLst>
          <pc:docMk/>
          <pc:sldMk cId="2989536106" sldId="291"/>
        </pc:sldMkLst>
      </pc:sldChg>
      <pc:sldChg chg="modNotesTx">
        <pc:chgData name="Eli Skaug Rønning" userId="5fdf545c-2225-4290-9f69-9e4ceb2698ad" providerId="ADAL" clId="{DAF7A511-6AE3-40D0-BB37-4EB532718546}" dt="2023-11-23T12:21:49.907" v="3" actId="20577"/>
        <pc:sldMkLst>
          <pc:docMk/>
          <pc:sldMk cId="662112485" sldId="306"/>
        </pc:sldMkLst>
      </pc:sldChg>
      <pc:sldChg chg="modNotesTx">
        <pc:chgData name="Eli Skaug Rønning" userId="5fdf545c-2225-4290-9f69-9e4ceb2698ad" providerId="ADAL" clId="{DAF7A511-6AE3-40D0-BB37-4EB532718546}" dt="2023-11-23T12:22:19.716" v="12" actId="20577"/>
        <pc:sldMkLst>
          <pc:docMk/>
          <pc:sldMk cId="803060086" sldId="310"/>
        </pc:sldMkLst>
      </pc:sldChg>
      <pc:sldChg chg="modNotesTx">
        <pc:chgData name="Eli Skaug Rønning" userId="5fdf545c-2225-4290-9f69-9e4ceb2698ad" providerId="ADAL" clId="{DAF7A511-6AE3-40D0-BB37-4EB532718546}" dt="2023-11-23T12:22:10.928" v="10" actId="20577"/>
        <pc:sldMkLst>
          <pc:docMk/>
          <pc:sldMk cId="2731832355" sldId="318"/>
        </pc:sldMkLst>
      </pc:sldChg>
      <pc:sldChg chg="modNotesTx">
        <pc:chgData name="Eli Skaug Rønning" userId="5fdf545c-2225-4290-9f69-9e4ceb2698ad" providerId="ADAL" clId="{DAF7A511-6AE3-40D0-BB37-4EB532718546}" dt="2023-11-23T12:21:46.665" v="2" actId="20577"/>
        <pc:sldMkLst>
          <pc:docMk/>
          <pc:sldMk cId="1604882686" sldId="321"/>
        </pc:sldMkLst>
      </pc:sldChg>
      <pc:sldChg chg="modNotesTx">
        <pc:chgData name="Eli Skaug Rønning" userId="5fdf545c-2225-4290-9f69-9e4ceb2698ad" providerId="ADAL" clId="{DAF7A511-6AE3-40D0-BB37-4EB532718546}" dt="2023-11-23T12:22:16.839" v="11" actId="20577"/>
        <pc:sldMkLst>
          <pc:docMk/>
          <pc:sldMk cId="2924150005" sldId="328"/>
        </pc:sldMkLst>
      </pc:sldChg>
      <pc:sldChg chg="modNotesTx">
        <pc:chgData name="Eli Skaug Rønning" userId="5fdf545c-2225-4290-9f69-9e4ceb2698ad" providerId="ADAL" clId="{DAF7A511-6AE3-40D0-BB37-4EB532718546}" dt="2023-11-23T12:22:26.662" v="13" actId="20577"/>
        <pc:sldMkLst>
          <pc:docMk/>
          <pc:sldMk cId="114300098" sldId="329"/>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BFFA7-6389-427E-82A0-AA5AEBDA74DB}" type="doc">
      <dgm:prSet loTypeId="urn:microsoft.com/office/officeart/2005/8/layout/radial3" loCatId="cycle" qsTypeId="urn:microsoft.com/office/officeart/2005/8/quickstyle/simple1" qsCatId="simple" csTypeId="urn:microsoft.com/office/officeart/2005/8/colors/accent3_2" csCatId="accent3" phldr="1"/>
      <dgm:spPr/>
      <dgm:t>
        <a:bodyPr/>
        <a:lstStyle/>
        <a:p>
          <a:endParaRPr lang="en-US"/>
        </a:p>
      </dgm:t>
    </dgm:pt>
    <dgm:pt modelId="{A874156B-3986-4854-8916-448BE7489883}">
      <dgm:prSet phldrT="[Text]" custT="1"/>
      <dgm:spPr/>
      <dgm:t>
        <a:bodyPr/>
        <a:lstStyle/>
        <a:p>
          <a:r>
            <a:rPr lang="en-US" sz="1700" dirty="0"/>
            <a:t>Quality of the Relationships </a:t>
          </a:r>
        </a:p>
      </dgm:t>
    </dgm:pt>
    <dgm:pt modelId="{31B112A0-379B-449D-8801-D42033C6C8D0}" type="parTrans" cxnId="{D2C6AEC2-2C51-4058-804E-59D490B751FB}">
      <dgm:prSet/>
      <dgm:spPr/>
      <dgm:t>
        <a:bodyPr/>
        <a:lstStyle/>
        <a:p>
          <a:endParaRPr lang="en-US"/>
        </a:p>
      </dgm:t>
    </dgm:pt>
    <dgm:pt modelId="{60BD38CE-CAF5-4CA8-9A94-C0229F015E73}" type="sibTrans" cxnId="{D2C6AEC2-2C51-4058-804E-59D490B751FB}">
      <dgm:prSet/>
      <dgm:spPr/>
      <dgm:t>
        <a:bodyPr/>
        <a:lstStyle/>
        <a:p>
          <a:endParaRPr lang="en-US"/>
        </a:p>
      </dgm:t>
    </dgm:pt>
    <dgm:pt modelId="{7BEE59A7-B638-4777-8866-7B87EDB01D9B}">
      <dgm:prSet/>
      <dgm:spPr/>
      <dgm:t>
        <a:bodyPr/>
        <a:lstStyle/>
        <a:p>
          <a:r>
            <a:rPr kumimoji="0" lang="en-US" b="1" i="0" u="none" strike="noStrike" cap="none" spc="0" normalizeH="0" baseline="0" noProof="0" dirty="0">
              <a:ln/>
              <a:effectLst/>
              <a:uLnTx/>
              <a:uFillTx/>
              <a:latin typeface="Calibri Light" panose="020F0302020204030204"/>
            </a:rPr>
            <a:t>Sense of belonging                     </a:t>
          </a:r>
          <a:endParaRPr kumimoji="0" lang="en-US" b="0" i="0" u="none" strike="noStrike" cap="none" spc="0" normalizeH="0" baseline="0" noProof="0" dirty="0">
            <a:ln/>
            <a:effectLst/>
            <a:uLnTx/>
            <a:uFillTx/>
            <a:latin typeface="Calibri Light" panose="020F0302020204030204"/>
          </a:endParaRPr>
        </a:p>
      </dgm:t>
    </dgm:pt>
    <dgm:pt modelId="{8AD99AD4-7E4A-41A6-A5E8-6092B1E2094F}" type="parTrans" cxnId="{1AB55874-3873-46EC-859C-5B0E4185AF79}">
      <dgm:prSet/>
      <dgm:spPr/>
      <dgm:t>
        <a:bodyPr/>
        <a:lstStyle/>
        <a:p>
          <a:endParaRPr lang="en-US"/>
        </a:p>
      </dgm:t>
    </dgm:pt>
    <dgm:pt modelId="{6E40574A-55DA-414D-9184-38487553ABBC}" type="sibTrans" cxnId="{1AB55874-3873-46EC-859C-5B0E4185AF79}">
      <dgm:prSet/>
      <dgm:spPr/>
      <dgm:t>
        <a:bodyPr/>
        <a:lstStyle/>
        <a:p>
          <a:endParaRPr lang="en-US"/>
        </a:p>
      </dgm:t>
    </dgm:pt>
    <dgm:pt modelId="{914901BC-6516-4C8B-A7F2-42C18D25E6FB}">
      <dgm:prSet/>
      <dgm:spPr/>
      <dgm:t>
        <a:bodyPr/>
        <a:lstStyle/>
        <a:p>
          <a:r>
            <a:rPr lang="en-US" dirty="0">
              <a:latin typeface="Calibri Light" panose="020F0302020204030204"/>
            </a:rPr>
            <a:t>D</a:t>
          </a:r>
          <a:r>
            <a:rPr lang="en-US" b="1" dirty="0">
              <a:latin typeface="Calibri Light" panose="020F0302020204030204"/>
            </a:rPr>
            <a:t>iversity and inclusion</a:t>
          </a:r>
          <a:r>
            <a:rPr lang="en-US" dirty="0">
              <a:latin typeface="Calibri Light" panose="020F0302020204030204"/>
            </a:rPr>
            <a:t>                         </a:t>
          </a:r>
        </a:p>
      </dgm:t>
    </dgm:pt>
    <dgm:pt modelId="{F5C4F728-32FB-4978-BE25-00EFFD712D4F}" type="parTrans" cxnId="{4B7E4277-55E6-4218-B816-CA2F00AD4519}">
      <dgm:prSet/>
      <dgm:spPr/>
      <dgm:t>
        <a:bodyPr/>
        <a:lstStyle/>
        <a:p>
          <a:endParaRPr lang="en-US"/>
        </a:p>
      </dgm:t>
    </dgm:pt>
    <dgm:pt modelId="{2F3D85FD-A719-4792-BF4C-11C199CCE822}" type="sibTrans" cxnId="{4B7E4277-55E6-4218-B816-CA2F00AD4519}">
      <dgm:prSet/>
      <dgm:spPr/>
      <dgm:t>
        <a:bodyPr/>
        <a:lstStyle/>
        <a:p>
          <a:endParaRPr lang="en-US"/>
        </a:p>
      </dgm:t>
    </dgm:pt>
    <dgm:pt modelId="{D52E3CCE-1186-413A-BF8D-AB4B015A896A}">
      <dgm:prSet/>
      <dgm:spPr/>
      <dgm:t>
        <a:bodyPr/>
        <a:lstStyle/>
        <a:p>
          <a:r>
            <a:rPr kumimoji="0" lang="en-US" b="1" i="0" u="none" strike="noStrike" cap="none" spc="0" normalizeH="0" baseline="0" noProof="0" dirty="0">
              <a:ln/>
              <a:effectLst/>
              <a:uLnTx/>
              <a:uFillTx/>
              <a:latin typeface="Calibri Light" panose="020F0302020204030204"/>
            </a:rPr>
            <a:t>Meaningful participation</a:t>
          </a:r>
          <a:endParaRPr kumimoji="0" lang="en-US" b="0" i="0" u="none" strike="noStrike" cap="none" spc="0" normalizeH="0" baseline="0" noProof="0" dirty="0">
            <a:ln/>
            <a:effectLst/>
            <a:uLnTx/>
            <a:uFillTx/>
            <a:latin typeface="Calibri Light" panose="020F0302020204030204"/>
          </a:endParaRPr>
        </a:p>
      </dgm:t>
    </dgm:pt>
    <dgm:pt modelId="{FA8DAF8C-9613-4336-818F-F3C9B3F0989F}" type="parTrans" cxnId="{24238F89-3166-4549-85B4-E56C8FE9DD7E}">
      <dgm:prSet/>
      <dgm:spPr/>
      <dgm:t>
        <a:bodyPr/>
        <a:lstStyle/>
        <a:p>
          <a:endParaRPr lang="en-US"/>
        </a:p>
      </dgm:t>
    </dgm:pt>
    <dgm:pt modelId="{0A940DFC-D567-40E8-A9C7-3FF166AC5A71}" type="sibTrans" cxnId="{24238F89-3166-4549-85B4-E56C8FE9DD7E}">
      <dgm:prSet/>
      <dgm:spPr/>
      <dgm:t>
        <a:bodyPr/>
        <a:lstStyle/>
        <a:p>
          <a:endParaRPr lang="en-US"/>
        </a:p>
      </dgm:t>
    </dgm:pt>
    <dgm:pt modelId="{12D4190A-B737-4611-8007-2A563FBD2846}">
      <dgm:prSet/>
      <dgm:spPr/>
      <dgm:t>
        <a:bodyPr/>
        <a:lstStyle/>
        <a:p>
          <a:r>
            <a:rPr kumimoji="0" lang="en-US" b="1" i="0" u="none" strike="noStrike" cap="none" spc="0" normalizeH="0" baseline="0" noProof="0" dirty="0">
              <a:ln/>
              <a:effectLst/>
              <a:uLnTx/>
              <a:uFillTx/>
              <a:latin typeface="Calibri Light" panose="020F0302020204030204"/>
            </a:rPr>
            <a:t>Mental health awareness    </a:t>
          </a:r>
          <a:endParaRPr kumimoji="0" lang="en-US" b="0" i="0" u="none" strike="noStrike" cap="none" spc="0" normalizeH="0" baseline="0" noProof="0" dirty="0">
            <a:ln/>
            <a:effectLst/>
            <a:uLnTx/>
            <a:uFillTx/>
            <a:latin typeface="Calibri Light" panose="020F0302020204030204"/>
          </a:endParaRPr>
        </a:p>
      </dgm:t>
    </dgm:pt>
    <dgm:pt modelId="{5E3E72CA-0A8E-4EB3-8376-6FFCBDE7EFB9}" type="parTrans" cxnId="{F9BC4C45-C4C9-4FB8-86E9-D89CCAB06973}">
      <dgm:prSet/>
      <dgm:spPr/>
      <dgm:t>
        <a:bodyPr/>
        <a:lstStyle/>
        <a:p>
          <a:endParaRPr lang="en-US"/>
        </a:p>
      </dgm:t>
    </dgm:pt>
    <dgm:pt modelId="{DB3592DF-6CF9-4E53-A9C6-B7A6D7CE24D7}" type="sibTrans" cxnId="{F9BC4C45-C4C9-4FB8-86E9-D89CCAB06973}">
      <dgm:prSet/>
      <dgm:spPr/>
      <dgm:t>
        <a:bodyPr/>
        <a:lstStyle/>
        <a:p>
          <a:endParaRPr lang="en-US"/>
        </a:p>
      </dgm:t>
    </dgm:pt>
    <dgm:pt modelId="{E81BF0EC-5F23-4AFE-9412-53E2CB940FC2}" type="pres">
      <dgm:prSet presAssocID="{E32BFFA7-6389-427E-82A0-AA5AEBDA74DB}" presName="composite" presStyleCnt="0">
        <dgm:presLayoutVars>
          <dgm:chMax val="1"/>
          <dgm:dir/>
          <dgm:resizeHandles val="exact"/>
        </dgm:presLayoutVars>
      </dgm:prSet>
      <dgm:spPr/>
    </dgm:pt>
    <dgm:pt modelId="{20C8EAE4-B1AE-4E3D-9F30-91F6FAC447A1}" type="pres">
      <dgm:prSet presAssocID="{E32BFFA7-6389-427E-82A0-AA5AEBDA74DB}" presName="radial" presStyleCnt="0">
        <dgm:presLayoutVars>
          <dgm:animLvl val="ctr"/>
        </dgm:presLayoutVars>
      </dgm:prSet>
      <dgm:spPr/>
    </dgm:pt>
    <dgm:pt modelId="{C93AD7BD-930F-408D-BF3D-D8D9E651B1E5}" type="pres">
      <dgm:prSet presAssocID="{A874156B-3986-4854-8916-448BE7489883}" presName="centerShape" presStyleLbl="vennNode1" presStyleIdx="0" presStyleCnt="5"/>
      <dgm:spPr/>
    </dgm:pt>
    <dgm:pt modelId="{B698DB38-93B9-4EBD-A669-4CE445B7053E}" type="pres">
      <dgm:prSet presAssocID="{7BEE59A7-B638-4777-8866-7B87EDB01D9B}" presName="node" presStyleLbl="vennNode1" presStyleIdx="1" presStyleCnt="5" custScaleX="124109" custScaleY="112728" custRadScaleRad="68617">
        <dgm:presLayoutVars>
          <dgm:bulletEnabled val="1"/>
        </dgm:presLayoutVars>
      </dgm:prSet>
      <dgm:spPr/>
    </dgm:pt>
    <dgm:pt modelId="{A57E5101-1ABA-4034-86C6-D63B7D93D012}" type="pres">
      <dgm:prSet presAssocID="{914901BC-6516-4C8B-A7F2-42C18D25E6FB}" presName="node" presStyleLbl="vennNode1" presStyleIdx="2" presStyleCnt="5" custScaleX="124109" custScaleY="112728" custRadScaleRad="86877" custRadScaleInc="-101">
        <dgm:presLayoutVars>
          <dgm:bulletEnabled val="1"/>
        </dgm:presLayoutVars>
      </dgm:prSet>
      <dgm:spPr/>
    </dgm:pt>
    <dgm:pt modelId="{601067B7-A946-48AE-8AB5-84733A8D5353}" type="pres">
      <dgm:prSet presAssocID="{D52E3CCE-1186-413A-BF8D-AB4B015A896A}" presName="node" presStyleLbl="vennNode1" presStyleIdx="3" presStyleCnt="5" custScaleX="124109" custScaleY="112728" custRadScaleRad="65060" custRadScaleInc="2793">
        <dgm:presLayoutVars>
          <dgm:bulletEnabled val="1"/>
        </dgm:presLayoutVars>
      </dgm:prSet>
      <dgm:spPr/>
    </dgm:pt>
    <dgm:pt modelId="{63B6608F-6A11-4A5E-8724-9F36C1D9CEDC}" type="pres">
      <dgm:prSet presAssocID="{12D4190A-B737-4611-8007-2A563FBD2846}" presName="node" presStyleLbl="vennNode1" presStyleIdx="4" presStyleCnt="5" custScaleX="124109" custScaleY="112728" custRadScaleRad="88018" custRadScaleInc="100">
        <dgm:presLayoutVars>
          <dgm:bulletEnabled val="1"/>
        </dgm:presLayoutVars>
      </dgm:prSet>
      <dgm:spPr/>
    </dgm:pt>
  </dgm:ptLst>
  <dgm:cxnLst>
    <dgm:cxn modelId="{6DE6A726-18C6-444A-9227-3F89561BF36D}" type="presOf" srcId="{7BEE59A7-B638-4777-8866-7B87EDB01D9B}" destId="{B698DB38-93B9-4EBD-A669-4CE445B7053E}" srcOrd="0" destOrd="0" presId="urn:microsoft.com/office/officeart/2005/8/layout/radial3"/>
    <dgm:cxn modelId="{1905AA35-85C1-4110-ACF5-B69877BC4C9B}" type="presOf" srcId="{D52E3CCE-1186-413A-BF8D-AB4B015A896A}" destId="{601067B7-A946-48AE-8AB5-84733A8D5353}" srcOrd="0" destOrd="0" presId="urn:microsoft.com/office/officeart/2005/8/layout/radial3"/>
    <dgm:cxn modelId="{EDEDAD3F-6496-4491-AB48-79D5F8F63843}" type="presOf" srcId="{A874156B-3986-4854-8916-448BE7489883}" destId="{C93AD7BD-930F-408D-BF3D-D8D9E651B1E5}" srcOrd="0" destOrd="0" presId="urn:microsoft.com/office/officeart/2005/8/layout/radial3"/>
    <dgm:cxn modelId="{F9BC4C45-C4C9-4FB8-86E9-D89CCAB06973}" srcId="{A874156B-3986-4854-8916-448BE7489883}" destId="{12D4190A-B737-4611-8007-2A563FBD2846}" srcOrd="3" destOrd="0" parTransId="{5E3E72CA-0A8E-4EB3-8376-6FFCBDE7EFB9}" sibTransId="{DB3592DF-6CF9-4E53-A9C6-B7A6D7CE24D7}"/>
    <dgm:cxn modelId="{1AB55874-3873-46EC-859C-5B0E4185AF79}" srcId="{A874156B-3986-4854-8916-448BE7489883}" destId="{7BEE59A7-B638-4777-8866-7B87EDB01D9B}" srcOrd="0" destOrd="0" parTransId="{8AD99AD4-7E4A-41A6-A5E8-6092B1E2094F}" sibTransId="{6E40574A-55DA-414D-9184-38487553ABBC}"/>
    <dgm:cxn modelId="{4B7E4277-55E6-4218-B816-CA2F00AD4519}" srcId="{A874156B-3986-4854-8916-448BE7489883}" destId="{914901BC-6516-4C8B-A7F2-42C18D25E6FB}" srcOrd="1" destOrd="0" parTransId="{F5C4F728-32FB-4978-BE25-00EFFD712D4F}" sibTransId="{2F3D85FD-A719-4792-BF4C-11C199CCE822}"/>
    <dgm:cxn modelId="{CA0B0078-B59D-4C06-BD34-F8841E2DDA45}" type="presOf" srcId="{E32BFFA7-6389-427E-82A0-AA5AEBDA74DB}" destId="{E81BF0EC-5F23-4AFE-9412-53E2CB940FC2}" srcOrd="0" destOrd="0" presId="urn:microsoft.com/office/officeart/2005/8/layout/radial3"/>
    <dgm:cxn modelId="{1EDF3D86-4EBF-4B2C-A76E-93AA82C67A3A}" type="presOf" srcId="{12D4190A-B737-4611-8007-2A563FBD2846}" destId="{63B6608F-6A11-4A5E-8724-9F36C1D9CEDC}" srcOrd="0" destOrd="0" presId="urn:microsoft.com/office/officeart/2005/8/layout/radial3"/>
    <dgm:cxn modelId="{24238F89-3166-4549-85B4-E56C8FE9DD7E}" srcId="{A874156B-3986-4854-8916-448BE7489883}" destId="{D52E3CCE-1186-413A-BF8D-AB4B015A896A}" srcOrd="2" destOrd="0" parTransId="{FA8DAF8C-9613-4336-818F-F3C9B3F0989F}" sibTransId="{0A940DFC-D567-40E8-A9C7-3FF166AC5A71}"/>
    <dgm:cxn modelId="{DFE145B0-1CC3-4F47-9D45-3380C3FFB780}" type="presOf" srcId="{914901BC-6516-4C8B-A7F2-42C18D25E6FB}" destId="{A57E5101-1ABA-4034-86C6-D63B7D93D012}" srcOrd="0" destOrd="0" presId="urn:microsoft.com/office/officeart/2005/8/layout/radial3"/>
    <dgm:cxn modelId="{D2C6AEC2-2C51-4058-804E-59D490B751FB}" srcId="{E32BFFA7-6389-427E-82A0-AA5AEBDA74DB}" destId="{A874156B-3986-4854-8916-448BE7489883}" srcOrd="0" destOrd="0" parTransId="{31B112A0-379B-449D-8801-D42033C6C8D0}" sibTransId="{60BD38CE-CAF5-4CA8-9A94-C0229F015E73}"/>
    <dgm:cxn modelId="{4E61908C-B246-4C2A-9AC3-981B31EAB8BF}" type="presParOf" srcId="{E81BF0EC-5F23-4AFE-9412-53E2CB940FC2}" destId="{20C8EAE4-B1AE-4E3D-9F30-91F6FAC447A1}" srcOrd="0" destOrd="0" presId="urn:microsoft.com/office/officeart/2005/8/layout/radial3"/>
    <dgm:cxn modelId="{E1E05785-17F3-4229-8AFC-FBDF7A5190FB}" type="presParOf" srcId="{20C8EAE4-B1AE-4E3D-9F30-91F6FAC447A1}" destId="{C93AD7BD-930F-408D-BF3D-D8D9E651B1E5}" srcOrd="0" destOrd="0" presId="urn:microsoft.com/office/officeart/2005/8/layout/radial3"/>
    <dgm:cxn modelId="{663FD43F-F646-4172-A057-B9A3C4B8BAF0}" type="presParOf" srcId="{20C8EAE4-B1AE-4E3D-9F30-91F6FAC447A1}" destId="{B698DB38-93B9-4EBD-A669-4CE445B7053E}" srcOrd="1" destOrd="0" presId="urn:microsoft.com/office/officeart/2005/8/layout/radial3"/>
    <dgm:cxn modelId="{96F148B1-A656-48A4-895A-C823FC40D2A1}" type="presParOf" srcId="{20C8EAE4-B1AE-4E3D-9F30-91F6FAC447A1}" destId="{A57E5101-1ABA-4034-86C6-D63B7D93D012}" srcOrd="2" destOrd="0" presId="urn:microsoft.com/office/officeart/2005/8/layout/radial3"/>
    <dgm:cxn modelId="{F81007A6-86C2-4CE1-B6B7-CFAB1BC75AB5}" type="presParOf" srcId="{20C8EAE4-B1AE-4E3D-9F30-91F6FAC447A1}" destId="{601067B7-A946-48AE-8AB5-84733A8D5353}" srcOrd="3" destOrd="0" presId="urn:microsoft.com/office/officeart/2005/8/layout/radial3"/>
    <dgm:cxn modelId="{240332C2-E58E-4F7C-9118-B1A455164F2C}" type="presParOf" srcId="{20C8EAE4-B1AE-4E3D-9F30-91F6FAC447A1}" destId="{63B6608F-6A11-4A5E-8724-9F36C1D9CED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5234D-C1DD-4A72-A27A-C28E1312D964}" type="doc">
      <dgm:prSet loTypeId="urn:microsoft.com/office/officeart/2011/layout/ConvergingText" loCatId="process" qsTypeId="urn:microsoft.com/office/officeart/2005/8/quickstyle/simple1" qsCatId="simple" csTypeId="urn:microsoft.com/office/officeart/2005/8/colors/accent3_1" csCatId="accent3" phldr="1"/>
      <dgm:spPr/>
      <dgm:t>
        <a:bodyPr/>
        <a:lstStyle/>
        <a:p>
          <a:endParaRPr lang="en-US"/>
        </a:p>
      </dgm:t>
    </dgm:pt>
    <dgm:pt modelId="{07A0D134-6C4F-4486-B1D3-677BA5380ECB}">
      <dgm:prSet phldrT="[Text]" custT="1"/>
      <dgm:spPr>
        <a:xfrm>
          <a:off x="3201161" y="777660"/>
          <a:ext cx="3024681" cy="1705289"/>
        </a:xfrm>
        <a:prstGeom prst="ellipse">
          <a:avLst/>
        </a:prstGeom>
        <a:solidFill>
          <a:srgbClr val="4472C4">
            <a:lumMod val="75000"/>
          </a:srgbClr>
        </a:solidFill>
        <a:ln w="12700" cap="flat" cmpd="sng" algn="ctr">
          <a:solidFill>
            <a:srgbClr val="A5A5A5">
              <a:shade val="80000"/>
              <a:hueOff val="0"/>
              <a:satOff val="0"/>
              <a:lumOff val="0"/>
              <a:alphaOff val="0"/>
            </a:srgbClr>
          </a:solidFill>
          <a:prstDash val="solid"/>
          <a:miter lim="800000"/>
        </a:ln>
        <a:effectLst/>
      </dgm:spPr>
      <dgm:t>
        <a:bodyPr/>
        <a:lstStyle/>
        <a:p>
          <a:pPr>
            <a:buNone/>
          </a:pPr>
          <a:r>
            <a:rPr lang="en-US" sz="2200" dirty="0">
              <a:solidFill>
                <a:sysClr val="window" lastClr="FFFFFF">
                  <a:lumMod val="95000"/>
                </a:sysClr>
              </a:solidFill>
              <a:latin typeface="Calibri" panose="020F0502020204030204"/>
              <a:ea typeface="+mn-ea"/>
              <a:cs typeface="+mn-cs"/>
            </a:rPr>
            <a:t>Conceptualization</a:t>
          </a:r>
        </a:p>
      </dgm:t>
    </dgm:pt>
    <dgm:pt modelId="{AFA71FC5-AAE5-473E-8138-E4C58B1F85AE}" type="parTrans" cxnId="{A8DF87E3-F812-4FAF-BEA8-D532C026B63D}">
      <dgm:prSet/>
      <dgm:spPr/>
      <dgm:t>
        <a:bodyPr/>
        <a:lstStyle/>
        <a:p>
          <a:endParaRPr lang="en-US"/>
        </a:p>
      </dgm:t>
    </dgm:pt>
    <dgm:pt modelId="{4955F6B1-0E7C-48E7-A2EB-52D41379B216}" type="sibTrans" cxnId="{A8DF87E3-F812-4FAF-BEA8-D532C026B63D}">
      <dgm:prSet/>
      <dgm:spPr/>
      <dgm:t>
        <a:bodyPr/>
        <a:lstStyle/>
        <a:p>
          <a:endParaRPr lang="en-US"/>
        </a:p>
      </dgm:t>
    </dgm:pt>
    <dgm:pt modelId="{738AA14F-8B8D-4E3C-A164-CA37979C2410}">
      <dgm:prSet phldrT="[Text]" custT="1"/>
      <dgm:spPr>
        <a:xfrm>
          <a:off x="642399" y="440378"/>
          <a:ext cx="2987673" cy="433177"/>
        </a:xfrm>
        <a:prstGeom prst="rect">
          <a:avLst/>
        </a:prstGeom>
        <a:noFill/>
        <a:ln>
          <a:noFill/>
        </a:ln>
        <a:effectLst/>
      </dgm:spPr>
      <dgm:t>
        <a:bodyPr/>
        <a:lstStyle/>
        <a:p>
          <a:pPr>
            <a:buClrTx/>
            <a:buSzTx/>
            <a:buFontTx/>
            <a:buNone/>
          </a:pPr>
          <a:r>
            <a:rPr lang="en-US" sz="1800" dirty="0">
              <a:solidFill>
                <a:sysClr val="windowText" lastClr="000000">
                  <a:hueOff val="0"/>
                  <a:satOff val="0"/>
                  <a:lumOff val="0"/>
                  <a:alphaOff val="0"/>
                </a:sysClr>
              </a:solidFill>
              <a:latin typeface="Calibri" panose="020F0502020204030204"/>
              <a:ea typeface="+mn-ea"/>
              <a:cs typeface="+mn-cs"/>
            </a:rPr>
            <a:t>Case 1: University policy analysis </a:t>
          </a:r>
        </a:p>
      </dgm:t>
    </dgm:pt>
    <dgm:pt modelId="{2A111D2C-4C7C-4974-A84D-FE11B630154F}" type="parTrans" cxnId="{1D064FAD-F66E-4265-9993-4FADEDC3604D}">
      <dgm:prSet/>
      <dgm:spPr/>
      <dgm:t>
        <a:bodyPr/>
        <a:lstStyle/>
        <a:p>
          <a:endParaRPr lang="en-US"/>
        </a:p>
      </dgm:t>
    </dgm:pt>
    <dgm:pt modelId="{733C39AF-EB7F-479C-9658-E6FD93BE399D}" type="sibTrans" cxnId="{1D064FAD-F66E-4265-9993-4FADEDC3604D}">
      <dgm:prSet/>
      <dgm:spPr/>
      <dgm:t>
        <a:bodyPr/>
        <a:lstStyle/>
        <a:p>
          <a:endParaRPr lang="en-US"/>
        </a:p>
      </dgm:t>
    </dgm:pt>
    <dgm:pt modelId="{E85370FA-A694-4E6B-96BE-EC135C7C6D93}">
      <dgm:prSet phldrT="[Text]" custT="1"/>
      <dgm:spPr>
        <a:xfrm>
          <a:off x="662384" y="2339205"/>
          <a:ext cx="2823784" cy="433177"/>
        </a:xfrm>
        <a:prstGeom prst="rect">
          <a:avLst/>
        </a:prstGeom>
        <a:noFill/>
        <a:ln>
          <a:noFill/>
        </a:ln>
        <a:effectLst/>
      </dgm:spPr>
      <dgm:t>
        <a:bodyPr/>
        <a:lstStyle/>
        <a:p>
          <a:pPr>
            <a:buClrTx/>
            <a:buSzTx/>
            <a:buFontTx/>
            <a:buNone/>
          </a:pPr>
          <a:r>
            <a:rPr lang="en-US" sz="1800" dirty="0">
              <a:solidFill>
                <a:sysClr val="windowText" lastClr="000000">
                  <a:hueOff val="0"/>
                  <a:satOff val="0"/>
                  <a:lumOff val="0"/>
                  <a:alphaOff val="0"/>
                </a:sysClr>
              </a:solidFill>
              <a:latin typeface="Calibri" panose="020F0502020204030204"/>
              <a:ea typeface="+mn-ea"/>
              <a:cs typeface="+mn-cs"/>
            </a:rPr>
            <a:t>Case 3: University </a:t>
          </a:r>
          <a:r>
            <a:rPr lang="en-US" sz="1800" dirty="0">
              <a:solidFill>
                <a:sysClr val="windowText" lastClr="000000">
                  <a:hueOff val="0"/>
                  <a:satOff val="0"/>
                  <a:lumOff val="0"/>
                  <a:alphaOff val="0"/>
                </a:sysClr>
              </a:solidFill>
              <a:latin typeface="Calibri" panose="020F0502020204030204"/>
              <a:ea typeface="+mn-ea"/>
              <a:cs typeface="+mn-cs"/>
              <a:sym typeface="Wingdings" panose="05000000000000000000" pitchFamily="2" charset="2"/>
            </a:rPr>
            <a:t> </a:t>
          </a:r>
          <a:r>
            <a:rPr lang="en-US" sz="1800" dirty="0">
              <a:solidFill>
                <a:sysClr val="windowText" lastClr="000000">
                  <a:hueOff val="0"/>
                  <a:satOff val="0"/>
                  <a:lumOff val="0"/>
                  <a:alphaOff val="0"/>
                </a:sysClr>
              </a:solidFill>
              <a:latin typeface="Calibri" panose="020F0502020204030204"/>
              <a:ea typeface="+mn-ea"/>
              <a:cs typeface="+mn-cs"/>
            </a:rPr>
            <a:t>Community Intervention. U. Brighton -UK</a:t>
          </a:r>
        </a:p>
      </dgm:t>
    </dgm:pt>
    <dgm:pt modelId="{C3A8A855-0103-4479-AB34-A3E9765C5D11}" type="sibTrans" cxnId="{F6688B18-E26B-4D4F-B35F-12427A323C1A}">
      <dgm:prSet/>
      <dgm:spPr/>
      <dgm:t>
        <a:bodyPr/>
        <a:lstStyle/>
        <a:p>
          <a:endParaRPr lang="en-US"/>
        </a:p>
      </dgm:t>
    </dgm:pt>
    <dgm:pt modelId="{6C8B43C2-F796-4E15-B51A-ECB5DF36BDA7}" type="parTrans" cxnId="{F6688B18-E26B-4D4F-B35F-12427A323C1A}">
      <dgm:prSet/>
      <dgm:spPr/>
      <dgm:t>
        <a:bodyPr/>
        <a:lstStyle/>
        <a:p>
          <a:endParaRPr lang="en-US"/>
        </a:p>
      </dgm:t>
    </dgm:pt>
    <dgm:pt modelId="{B888A1C2-6F20-493D-811B-10C4964F77AD}">
      <dgm:prSet phldrT="[Text]" custT="1"/>
      <dgm:spPr>
        <a:xfrm>
          <a:off x="685551" y="1424887"/>
          <a:ext cx="2420856" cy="433177"/>
        </a:xfrm>
        <a:prstGeom prst="rect">
          <a:avLst/>
        </a:prstGeom>
        <a:noFill/>
        <a:ln>
          <a:noFill/>
        </a:ln>
        <a:effectLst/>
      </dgm:spPr>
      <dgm:t>
        <a:bodyPr/>
        <a:lstStyle/>
        <a:p>
          <a:pPr>
            <a:buClrTx/>
            <a:buSzTx/>
            <a:buFontTx/>
            <a:buNone/>
          </a:pPr>
          <a:r>
            <a:rPr lang="en-US" sz="1800" dirty="0">
              <a:solidFill>
                <a:sysClr val="windowText" lastClr="000000">
                  <a:hueOff val="0"/>
                  <a:satOff val="0"/>
                  <a:lumOff val="0"/>
                  <a:alphaOff val="0"/>
                </a:sysClr>
              </a:solidFill>
              <a:latin typeface="Calibri" panose="020F0502020204030204"/>
              <a:ea typeface="+mn-ea"/>
              <a:cs typeface="+mn-cs"/>
            </a:rPr>
            <a:t>Case 2: NTNU Students </a:t>
          </a:r>
        </a:p>
        <a:p>
          <a:pPr>
            <a:buClrTx/>
            <a:buSzTx/>
            <a:buFontTx/>
            <a:buNone/>
          </a:pPr>
          <a:r>
            <a:rPr lang="en-US" sz="1800" dirty="0">
              <a:solidFill>
                <a:sysClr val="windowText" lastClr="000000">
                  <a:hueOff val="0"/>
                  <a:satOff val="0"/>
                  <a:lumOff val="0"/>
                  <a:alphaOff val="0"/>
                </a:sysClr>
              </a:solidFill>
              <a:latin typeface="Calibri" panose="020F0502020204030204"/>
              <a:ea typeface="+mn-ea"/>
              <a:cs typeface="+mn-cs"/>
            </a:rPr>
            <a:t>Organization - Workshops</a:t>
          </a:r>
        </a:p>
      </dgm:t>
    </dgm:pt>
    <dgm:pt modelId="{F8158E9B-C7C0-43CD-833B-C89F3405C848}" type="sibTrans" cxnId="{5A0981EC-7333-4BC4-89F0-FB099E3C4506}">
      <dgm:prSet/>
      <dgm:spPr/>
      <dgm:t>
        <a:bodyPr/>
        <a:lstStyle/>
        <a:p>
          <a:endParaRPr lang="en-US"/>
        </a:p>
      </dgm:t>
    </dgm:pt>
    <dgm:pt modelId="{BDA0C0A8-45D3-4F75-B900-640ECA7F4B1C}" type="parTrans" cxnId="{5A0981EC-7333-4BC4-89F0-FB099E3C4506}">
      <dgm:prSet/>
      <dgm:spPr/>
      <dgm:t>
        <a:bodyPr/>
        <a:lstStyle/>
        <a:p>
          <a:endParaRPr lang="en-US"/>
        </a:p>
      </dgm:t>
    </dgm:pt>
    <dgm:pt modelId="{D6BB0A72-3847-4408-9BEB-5EF3783FAC04}" type="pres">
      <dgm:prSet presAssocID="{62A5234D-C1DD-4A72-A27A-C28E1312D964}" presName="Name0" presStyleCnt="0">
        <dgm:presLayoutVars>
          <dgm:chMax/>
          <dgm:chPref val="1"/>
          <dgm:dir/>
          <dgm:animOne val="branch"/>
          <dgm:animLvl val="lvl"/>
          <dgm:resizeHandles/>
        </dgm:presLayoutVars>
      </dgm:prSet>
      <dgm:spPr/>
    </dgm:pt>
    <dgm:pt modelId="{28D6BC95-BD23-4197-A2E5-D09F5BF90815}" type="pres">
      <dgm:prSet presAssocID="{07A0D134-6C4F-4486-B1D3-677BA5380ECB}" presName="composite" presStyleCnt="0"/>
      <dgm:spPr/>
    </dgm:pt>
    <dgm:pt modelId="{41D87CA3-0735-4AC0-B7E5-D4FF235F57A2}" type="pres">
      <dgm:prSet presAssocID="{07A0D134-6C4F-4486-B1D3-677BA5380ECB}" presName="ParentAccent1" presStyleLbl="alignNode1" presStyleIdx="0" presStyleCnt="34" custLinFactNeighborX="5777"/>
      <dgm:spPr>
        <a:xfrm>
          <a:off x="7260906" y="1527721"/>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gm:spPr>
    </dgm:pt>
    <dgm:pt modelId="{1060CBDA-F14B-4D23-B9FB-6772D0D7F3E0}" type="pres">
      <dgm:prSet presAssocID="{07A0D134-6C4F-4486-B1D3-677BA5380ECB}" presName="ParentAccent2" presStyleLbl="alignNode1" presStyleIdx="1" presStyleCnt="34" custLinFactNeighborX="5777"/>
      <dgm:spPr>
        <a:xfrm>
          <a:off x="6952273" y="1527721"/>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gm:spPr>
    </dgm:pt>
    <dgm:pt modelId="{EFB73059-0CCF-4C84-A771-5445BD9173ED}" type="pres">
      <dgm:prSet presAssocID="{07A0D134-6C4F-4486-B1D3-677BA5380ECB}" presName="ParentAccent3" presStyleLbl="alignNode1" presStyleIdx="2" presStyleCnt="34" custLinFactNeighborX="5777"/>
      <dgm:spPr>
        <a:xfrm>
          <a:off x="6643639" y="1527721"/>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gm:spPr>
    </dgm:pt>
    <dgm:pt modelId="{E5E7DAA0-3005-474A-96CF-2786C04EE66F}" type="pres">
      <dgm:prSet presAssocID="{07A0D134-6C4F-4486-B1D3-677BA5380ECB}" presName="ParentAccent4" presStyleLbl="alignNode1" presStyleIdx="3" presStyleCnt="34" custLinFactNeighborX="5777"/>
      <dgm:spPr>
        <a:xfrm>
          <a:off x="6335592" y="1527721"/>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gm:spPr>
    </dgm:pt>
    <dgm:pt modelId="{D3A36248-00BB-4788-BDB5-BBD35106D850}" type="pres">
      <dgm:prSet presAssocID="{07A0D134-6C4F-4486-B1D3-677BA5380ECB}" presName="ParentAccent5" presStyleLbl="alignNode1" presStyleIdx="4" presStyleCnt="34"/>
      <dgm:spPr>
        <a:xfrm>
          <a:off x="6026959" y="1527721"/>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gm:spPr>
    </dgm:pt>
    <dgm:pt modelId="{0A069784-203F-4053-96B0-F1447164B2F8}" type="pres">
      <dgm:prSet presAssocID="{07A0D134-6C4F-4486-B1D3-677BA5380ECB}" presName="ParentAccent6" presStyleLbl="alignNode1" presStyleIdx="5" presStyleCnt="34"/>
      <dgm:spPr>
        <a:xfrm>
          <a:off x="5549926" y="1443523"/>
          <a:ext cx="336797" cy="337069"/>
        </a:xfrm>
        <a:prstGeom prst="ellipse">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857DA616-8003-4061-A79D-B416AFD713D5}" type="pres">
      <dgm:prSet presAssocID="{07A0D134-6C4F-4486-B1D3-677BA5380ECB}" presName="ParentAccent7" presStyleLbl="alignNode1" presStyleIdx="6" presStyleCnt="34"/>
      <dgm:spPr>
        <a:xfrm>
          <a:off x="6986304" y="1179850"/>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gm:spPr>
    </dgm:pt>
    <dgm:pt modelId="{DA314514-CD35-48BC-B0DE-3DA52215DECD}" type="pres">
      <dgm:prSet presAssocID="{07A0D134-6C4F-4486-B1D3-677BA5380ECB}" presName="ParentAccent8" presStyleLbl="alignNode1" presStyleIdx="7" presStyleCnt="34" custLinFactNeighborX="5777"/>
      <dgm:spPr>
        <a:xfrm>
          <a:off x="6986304" y="1878085"/>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gm:spPr>
    </dgm:pt>
    <dgm:pt modelId="{B44C5CC8-93BC-4E42-A263-192DC899B1E3}" type="pres">
      <dgm:prSet presAssocID="{07A0D134-6C4F-4486-B1D3-677BA5380ECB}" presName="ParentAccent9" presStyleLbl="alignNode1" presStyleIdx="8" presStyleCnt="34" custLinFactNeighborX="5777"/>
      <dgm:spPr>
        <a:xfrm>
          <a:off x="7136514" y="1331074"/>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gm:spPr>
    </dgm:pt>
    <dgm:pt modelId="{A8AB1EE0-6C5C-4C51-833E-B9A7C3034BC0}" type="pres">
      <dgm:prSet presAssocID="{07A0D134-6C4F-4486-B1D3-677BA5380ECB}" presName="ParentAccent10" presStyleLbl="alignNode1" presStyleIdx="9" presStyleCnt="34" custLinFactNeighborX="5777"/>
      <dgm:spPr>
        <a:xfrm>
          <a:off x="7146489" y="1727692"/>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gm:spPr>
    </dgm:pt>
    <dgm:pt modelId="{B78B45FE-590C-44C1-BA72-0840A75F2940}" type="pres">
      <dgm:prSet presAssocID="{07A0D134-6C4F-4486-B1D3-677BA5380ECB}" presName="Parent" presStyleLbl="alignNode1" presStyleIdx="10" presStyleCnt="34" custScaleX="177389" custLinFactNeighborX="9136" custLinFactNeighborY="1070">
        <dgm:presLayoutVars>
          <dgm:chMax val="5"/>
          <dgm:chPref val="3"/>
          <dgm:bulletEnabled val="1"/>
        </dgm:presLayoutVars>
      </dgm:prSet>
      <dgm:spPr/>
    </dgm:pt>
    <dgm:pt modelId="{DC9F2703-08CB-4EF3-ABE4-BD08721E583B}" type="pres">
      <dgm:prSet presAssocID="{738AA14F-8B8D-4E3C-A164-CA37979C2410}" presName="Child1Accent1" presStyleLbl="alignNode1" presStyleIdx="11" presStyleCnt="34" custLinFactNeighborY="11544"/>
      <dgm:spPr>
        <a:xfrm>
          <a:off x="3577840" y="613728"/>
          <a:ext cx="336797" cy="337069"/>
        </a:xfrm>
        <a:prstGeom prst="ellipse">
          <a:avLst/>
        </a:prstGeom>
        <a:solidFill>
          <a:srgbClr val="7030A0"/>
        </a:solidFill>
        <a:ln w="12700" cap="flat" cmpd="sng" algn="ctr">
          <a:solidFill>
            <a:srgbClr val="A5A5A5">
              <a:shade val="80000"/>
              <a:hueOff val="0"/>
              <a:satOff val="0"/>
              <a:lumOff val="0"/>
              <a:alphaOff val="0"/>
            </a:srgbClr>
          </a:solidFill>
          <a:prstDash val="solid"/>
          <a:miter lim="800000"/>
        </a:ln>
        <a:effectLst/>
      </dgm:spPr>
    </dgm:pt>
    <dgm:pt modelId="{969E058B-FD0D-408F-8140-B1491E1A7C90}" type="pres">
      <dgm:prSet presAssocID="{738AA14F-8B8D-4E3C-A164-CA37979C2410}" presName="Child1Accent2" presStyleLbl="alignNode1" presStyleIdx="12" presStyleCnt="34"/>
      <dgm:spPr>
        <a:xfrm>
          <a:off x="3361914"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D5839047-4677-4254-AACB-606E974FE348}" type="pres">
      <dgm:prSet presAssocID="{738AA14F-8B8D-4E3C-A164-CA37979C2410}" presName="Child1Accent3" presStyleLbl="alignNode1" presStyleIdx="13" presStyleCnt="34"/>
      <dgm:spPr>
        <a:xfrm>
          <a:off x="3002233"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ABBA3A55-77C6-47CC-99C8-F4D1FD1744B9}" type="pres">
      <dgm:prSet presAssocID="{738AA14F-8B8D-4E3C-A164-CA37979C2410}" presName="Child1Accent4" presStyleLbl="alignNode1" presStyleIdx="14" presStyleCnt="34"/>
      <dgm:spPr>
        <a:xfrm>
          <a:off x="2642551"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9E2CA218-C5FA-4E50-B780-C3C2D58EB2C3}" type="pres">
      <dgm:prSet presAssocID="{738AA14F-8B8D-4E3C-A164-CA37979C2410}" presName="Child1Accent5" presStyleLbl="alignNode1" presStyleIdx="15" presStyleCnt="34"/>
      <dgm:spPr>
        <a:xfrm>
          <a:off x="2282870"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6DFB0333-D4E9-4291-AE87-B46079FFDB89}" type="pres">
      <dgm:prSet presAssocID="{738AA14F-8B8D-4E3C-A164-CA37979C2410}" presName="Child1Accent6" presStyleLbl="alignNode1" presStyleIdx="16" presStyleCnt="34"/>
      <dgm:spPr>
        <a:xfrm>
          <a:off x="1922602"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30485DDB-A802-4C30-824D-28BA75A75286}" type="pres">
      <dgm:prSet presAssocID="{738AA14F-8B8D-4E3C-A164-CA37979C2410}" presName="Child1Accent7" presStyleLbl="alignNode1" presStyleIdx="17" presStyleCnt="34"/>
      <dgm:spPr>
        <a:xfrm>
          <a:off x="1562921"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18937FA0-63E7-44BF-BDD1-D701B0294372}" type="pres">
      <dgm:prSet presAssocID="{738AA14F-8B8D-4E3C-A164-CA37979C2410}" presName="Child1Accent8" presStyleLbl="alignNode1" presStyleIdx="18" presStyleCnt="34"/>
      <dgm:spPr/>
    </dgm:pt>
    <dgm:pt modelId="{86EB6899-7067-4961-ABA9-F4C02183BA99}" type="pres">
      <dgm:prSet presAssocID="{738AA14F-8B8D-4E3C-A164-CA37979C2410}" presName="Child1Accent9" presStyleLbl="alignNode1" presStyleIdx="19" presStyleCnt="34"/>
      <dgm:spPr/>
    </dgm:pt>
    <dgm:pt modelId="{FF239FB7-C411-4115-9FB3-28A4B76EB318}" type="pres">
      <dgm:prSet presAssocID="{738AA14F-8B8D-4E3C-A164-CA37979C2410}" presName="Child1" presStyleLbl="revTx" presStyleIdx="0" presStyleCnt="3" custScaleX="151363" custLinFactY="26056" custLinFactNeighborX="-26318" custLinFactNeighborY="100000">
        <dgm:presLayoutVars>
          <dgm:chMax/>
          <dgm:chPref val="0"/>
          <dgm:bulletEnabled val="1"/>
        </dgm:presLayoutVars>
      </dgm:prSet>
      <dgm:spPr/>
    </dgm:pt>
    <dgm:pt modelId="{CFE8560E-5757-4C3B-BE7D-08C93E9A1A7C}" type="pres">
      <dgm:prSet presAssocID="{B888A1C2-6F20-493D-811B-10C4964F77AD}" presName="Child2Accent1" presStyleLbl="alignNode1" presStyleIdx="20" presStyleCnt="34" custLinFactNeighborX="-67696" custLinFactNeighborY="2705"/>
      <dgm:spPr>
        <a:xfrm>
          <a:off x="3000135" y="1452641"/>
          <a:ext cx="336797" cy="337069"/>
        </a:xfrm>
        <a:prstGeom prst="ellipse">
          <a:avLst/>
        </a:prstGeom>
        <a:solidFill>
          <a:srgbClr val="FFC000">
            <a:lumMod val="75000"/>
          </a:srgbClr>
        </a:solidFill>
        <a:ln w="12700" cap="flat" cmpd="sng" algn="ctr">
          <a:solidFill>
            <a:srgbClr val="A5A5A5">
              <a:shade val="80000"/>
              <a:hueOff val="0"/>
              <a:satOff val="0"/>
              <a:lumOff val="0"/>
              <a:alphaOff val="0"/>
            </a:srgbClr>
          </a:solidFill>
          <a:prstDash val="solid"/>
          <a:miter lim="800000"/>
        </a:ln>
        <a:effectLst/>
      </dgm:spPr>
    </dgm:pt>
    <dgm:pt modelId="{2AE94C4A-D121-4CC7-AD2A-DE99CBE95D24}" type="pres">
      <dgm:prSet presAssocID="{B888A1C2-6F20-493D-811B-10C4964F77AD}" presName="Child2Accent2" presStyleLbl="alignNode1" presStyleIdx="21" presStyleCnt="34" custLinFactNeighborX="-65650"/>
      <dgm:spPr>
        <a:xfrm>
          <a:off x="2784303" y="1527721"/>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DBD5FAAF-60B3-4835-9E12-A07E3F96CC6A}" type="pres">
      <dgm:prSet presAssocID="{B888A1C2-6F20-493D-811B-10C4964F77AD}" presName="Child2Accent3" presStyleLbl="alignNode1" presStyleIdx="22" presStyleCnt="34"/>
      <dgm:spPr>
        <a:xfrm>
          <a:off x="2562166" y="1527721"/>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6C13BAFF-3D86-4C2F-82B2-5593E2417FDF}" type="pres">
      <dgm:prSet presAssocID="{B888A1C2-6F20-493D-811B-10C4964F77AD}" presName="Child2Accent4" presStyleLbl="alignNode1" presStyleIdx="23" presStyleCnt="34"/>
      <dgm:spPr>
        <a:xfrm>
          <a:off x="2228889" y="1527721"/>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6BB5E241-883B-4B6A-BFD3-1240ABB8EBD8}" type="pres">
      <dgm:prSet presAssocID="{B888A1C2-6F20-493D-811B-10C4964F77AD}" presName="Child2Accent5" presStyleLbl="alignNode1" presStyleIdx="24" presStyleCnt="34"/>
      <dgm:spPr>
        <a:xfrm>
          <a:off x="1896198" y="1527721"/>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8DFEE2F0-647C-47E6-8E56-F45086D9AA8C}" type="pres">
      <dgm:prSet presAssocID="{B888A1C2-6F20-493D-811B-10C4964F77AD}" presName="Child2Accent6" presStyleLbl="alignNode1" presStyleIdx="25" presStyleCnt="34"/>
      <dgm:spPr>
        <a:xfrm>
          <a:off x="1562921" y="1527721"/>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44363703-5DF0-43E7-BAAE-F0EAF79E1733}" type="pres">
      <dgm:prSet presAssocID="{B888A1C2-6F20-493D-811B-10C4964F77AD}" presName="Child2Accent7" presStyleLbl="alignNode1" presStyleIdx="26" presStyleCnt="34"/>
      <dgm:spPr/>
    </dgm:pt>
    <dgm:pt modelId="{CE2B86C9-0427-4D70-8006-6B1E293F9739}" type="pres">
      <dgm:prSet presAssocID="{B888A1C2-6F20-493D-811B-10C4964F77AD}" presName="Child2" presStyleLbl="revTx" presStyleIdx="1" presStyleCnt="3" custScaleX="162179" custLinFactNeighborX="-37389" custLinFactNeighborY="64519">
        <dgm:presLayoutVars>
          <dgm:chMax/>
          <dgm:chPref val="0"/>
          <dgm:bulletEnabled val="1"/>
        </dgm:presLayoutVars>
      </dgm:prSet>
      <dgm:spPr/>
    </dgm:pt>
    <dgm:pt modelId="{A1052427-73FE-4CEB-83D8-7C8285AE8E81}" type="pres">
      <dgm:prSet presAssocID="{E85370FA-A694-4E6B-96BE-EC135C7C6D93}" presName="Child3Accent1" presStyleLbl="alignNode1" presStyleIdx="27" presStyleCnt="34"/>
      <dgm:spPr>
        <a:xfrm>
          <a:off x="3577840" y="2259470"/>
          <a:ext cx="336797" cy="337069"/>
        </a:xfrm>
        <a:prstGeom prst="ellipse">
          <a:avLst/>
        </a:prstGeom>
        <a:solidFill>
          <a:srgbClr val="ED7D31">
            <a:lumMod val="75000"/>
          </a:srgbClr>
        </a:solidFill>
        <a:ln w="12700" cap="flat" cmpd="sng" algn="ctr">
          <a:solidFill>
            <a:srgbClr val="A5A5A5">
              <a:shade val="80000"/>
              <a:hueOff val="0"/>
              <a:satOff val="0"/>
              <a:lumOff val="0"/>
              <a:alphaOff val="0"/>
            </a:srgbClr>
          </a:solidFill>
          <a:prstDash val="solid"/>
          <a:miter lim="800000"/>
        </a:ln>
        <a:effectLst/>
      </dgm:spPr>
    </dgm:pt>
    <dgm:pt modelId="{D0F36AD4-C9BE-4FB8-ACED-BE56D9191AE3}" type="pres">
      <dgm:prSet presAssocID="{E85370FA-A694-4E6B-96BE-EC135C7C6D93}" presName="Child3Accent2" presStyleLbl="alignNode1" presStyleIdx="28" presStyleCnt="34"/>
      <dgm:spPr>
        <a:xfrm>
          <a:off x="3361914"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6E19DFE8-BE81-4385-9450-69D33D7FE626}" type="pres">
      <dgm:prSet presAssocID="{E85370FA-A694-4E6B-96BE-EC135C7C6D93}" presName="Child3Accent3" presStyleLbl="alignNode1" presStyleIdx="29" presStyleCnt="34"/>
      <dgm:spPr>
        <a:xfrm>
          <a:off x="3002233"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98FA11A5-ECFD-4F8B-9365-6706E26E1F17}" type="pres">
      <dgm:prSet presAssocID="{E85370FA-A694-4E6B-96BE-EC135C7C6D93}" presName="Child3Accent4" presStyleLbl="alignNode1" presStyleIdx="30" presStyleCnt="34"/>
      <dgm:spPr>
        <a:xfrm>
          <a:off x="2642551"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37ABDBA4-5F29-4860-AD62-6D0196ED73B8}" type="pres">
      <dgm:prSet presAssocID="{E85370FA-A694-4E6B-96BE-EC135C7C6D93}" presName="Child3Accent5" presStyleLbl="alignNode1" presStyleIdx="31" presStyleCnt="34"/>
      <dgm:spPr>
        <a:xfrm>
          <a:off x="2282870"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05BC7403-0887-43F1-A64F-C21E574ED98E}" type="pres">
      <dgm:prSet presAssocID="{E85370FA-A694-4E6B-96BE-EC135C7C6D93}" presName="Child3Accent6" presStyleLbl="alignNode1" presStyleIdx="32" presStyleCnt="34"/>
      <dgm:spPr>
        <a:xfrm>
          <a:off x="1922602"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CDF2018E-FFDB-4990-B805-DA9074E31AEC}" type="pres">
      <dgm:prSet presAssocID="{E85370FA-A694-4E6B-96BE-EC135C7C6D93}" presName="Child3Accent7" presStyleLbl="alignNode1" presStyleIdx="33" presStyleCnt="34"/>
      <dgm:spPr>
        <a:xfrm>
          <a:off x="1562921"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gm:spPr>
    </dgm:pt>
    <dgm:pt modelId="{5E45E1A4-CF75-4319-9558-F850A98CE0D2}" type="pres">
      <dgm:prSet presAssocID="{E85370FA-A694-4E6B-96BE-EC135C7C6D93}" presName="Child3" presStyleLbl="revTx" presStyleIdx="2" presStyleCnt="3" custScaleX="143060" custLinFactNeighborX="-30936" custLinFactNeighborY="39571">
        <dgm:presLayoutVars>
          <dgm:chMax/>
          <dgm:chPref val="0"/>
          <dgm:bulletEnabled val="1"/>
        </dgm:presLayoutVars>
      </dgm:prSet>
      <dgm:spPr/>
    </dgm:pt>
  </dgm:ptLst>
  <dgm:cxnLst>
    <dgm:cxn modelId="{DBB81204-1C44-4B6F-BAAC-D97185C88FB1}" type="presOf" srcId="{738AA14F-8B8D-4E3C-A164-CA37979C2410}" destId="{FF239FB7-C411-4115-9FB3-28A4B76EB318}" srcOrd="0" destOrd="0" presId="urn:microsoft.com/office/officeart/2011/layout/ConvergingText"/>
    <dgm:cxn modelId="{F6688B18-E26B-4D4F-B35F-12427A323C1A}" srcId="{07A0D134-6C4F-4486-B1D3-677BA5380ECB}" destId="{E85370FA-A694-4E6B-96BE-EC135C7C6D93}" srcOrd="2" destOrd="0" parTransId="{6C8B43C2-F796-4E15-B51A-ECB5DF36BDA7}" sibTransId="{C3A8A855-0103-4479-AB34-A3E9765C5D11}"/>
    <dgm:cxn modelId="{EA9AF733-6E1B-47AE-8944-DF50831450EE}" type="presOf" srcId="{62A5234D-C1DD-4A72-A27A-C28E1312D964}" destId="{D6BB0A72-3847-4408-9BEB-5EF3783FAC04}" srcOrd="0" destOrd="0" presId="urn:microsoft.com/office/officeart/2011/layout/ConvergingText"/>
    <dgm:cxn modelId="{50CC7378-F18D-4F51-A4D1-A274B2B3B088}" type="presOf" srcId="{07A0D134-6C4F-4486-B1D3-677BA5380ECB}" destId="{B78B45FE-590C-44C1-BA72-0840A75F2940}" srcOrd="0" destOrd="0" presId="urn:microsoft.com/office/officeart/2011/layout/ConvergingText"/>
    <dgm:cxn modelId="{47B51095-DB21-48F1-8980-1B42C0F249A2}" type="presOf" srcId="{E85370FA-A694-4E6B-96BE-EC135C7C6D93}" destId="{5E45E1A4-CF75-4319-9558-F850A98CE0D2}" srcOrd="0" destOrd="0" presId="urn:microsoft.com/office/officeart/2011/layout/ConvergingText"/>
    <dgm:cxn modelId="{1D064FAD-F66E-4265-9993-4FADEDC3604D}" srcId="{07A0D134-6C4F-4486-B1D3-677BA5380ECB}" destId="{738AA14F-8B8D-4E3C-A164-CA37979C2410}" srcOrd="0" destOrd="0" parTransId="{2A111D2C-4C7C-4974-A84D-FE11B630154F}" sibTransId="{733C39AF-EB7F-479C-9658-E6FD93BE399D}"/>
    <dgm:cxn modelId="{6AAB77C0-4558-4BE1-A2DB-E8B55CFCDF54}" type="presOf" srcId="{B888A1C2-6F20-493D-811B-10C4964F77AD}" destId="{CE2B86C9-0427-4D70-8006-6B1E293F9739}" srcOrd="0" destOrd="0" presId="urn:microsoft.com/office/officeart/2011/layout/ConvergingText"/>
    <dgm:cxn modelId="{A8DF87E3-F812-4FAF-BEA8-D532C026B63D}" srcId="{62A5234D-C1DD-4A72-A27A-C28E1312D964}" destId="{07A0D134-6C4F-4486-B1D3-677BA5380ECB}" srcOrd="0" destOrd="0" parTransId="{AFA71FC5-AAE5-473E-8138-E4C58B1F85AE}" sibTransId="{4955F6B1-0E7C-48E7-A2EB-52D41379B216}"/>
    <dgm:cxn modelId="{5A0981EC-7333-4BC4-89F0-FB099E3C4506}" srcId="{07A0D134-6C4F-4486-B1D3-677BA5380ECB}" destId="{B888A1C2-6F20-493D-811B-10C4964F77AD}" srcOrd="1" destOrd="0" parTransId="{BDA0C0A8-45D3-4F75-B900-640ECA7F4B1C}" sibTransId="{F8158E9B-C7C0-43CD-833B-C89F3405C848}"/>
    <dgm:cxn modelId="{A7C9AACA-920A-4E1E-9446-5F6D19487602}" type="presParOf" srcId="{D6BB0A72-3847-4408-9BEB-5EF3783FAC04}" destId="{28D6BC95-BD23-4197-A2E5-D09F5BF90815}" srcOrd="0" destOrd="0" presId="urn:microsoft.com/office/officeart/2011/layout/ConvergingText"/>
    <dgm:cxn modelId="{AB08BDBD-ECF5-4E53-A266-C530B7CC734B}" type="presParOf" srcId="{28D6BC95-BD23-4197-A2E5-D09F5BF90815}" destId="{41D87CA3-0735-4AC0-B7E5-D4FF235F57A2}" srcOrd="0" destOrd="0" presId="urn:microsoft.com/office/officeart/2011/layout/ConvergingText"/>
    <dgm:cxn modelId="{B131E470-27FD-4691-A2C9-6E00710A47AF}" type="presParOf" srcId="{28D6BC95-BD23-4197-A2E5-D09F5BF90815}" destId="{1060CBDA-F14B-4D23-B9FB-6772D0D7F3E0}" srcOrd="1" destOrd="0" presId="urn:microsoft.com/office/officeart/2011/layout/ConvergingText"/>
    <dgm:cxn modelId="{264AEA04-E076-4D30-B900-76175D7E8554}" type="presParOf" srcId="{28D6BC95-BD23-4197-A2E5-D09F5BF90815}" destId="{EFB73059-0CCF-4C84-A771-5445BD9173ED}" srcOrd="2" destOrd="0" presId="urn:microsoft.com/office/officeart/2011/layout/ConvergingText"/>
    <dgm:cxn modelId="{9A848835-B4D9-469D-BC77-AF1B5A8CA4E8}" type="presParOf" srcId="{28D6BC95-BD23-4197-A2E5-D09F5BF90815}" destId="{E5E7DAA0-3005-474A-96CF-2786C04EE66F}" srcOrd="3" destOrd="0" presId="urn:microsoft.com/office/officeart/2011/layout/ConvergingText"/>
    <dgm:cxn modelId="{04382A74-CB85-4CFC-8488-89FE89BC5F9D}" type="presParOf" srcId="{28D6BC95-BD23-4197-A2E5-D09F5BF90815}" destId="{D3A36248-00BB-4788-BDB5-BBD35106D850}" srcOrd="4" destOrd="0" presId="urn:microsoft.com/office/officeart/2011/layout/ConvergingText"/>
    <dgm:cxn modelId="{14FFD798-A8C5-49DC-B055-88ACFC549080}" type="presParOf" srcId="{28D6BC95-BD23-4197-A2E5-D09F5BF90815}" destId="{0A069784-203F-4053-96B0-F1447164B2F8}" srcOrd="5" destOrd="0" presId="urn:microsoft.com/office/officeart/2011/layout/ConvergingText"/>
    <dgm:cxn modelId="{1A76FB1E-900B-42BE-B7DC-884D4B510752}" type="presParOf" srcId="{28D6BC95-BD23-4197-A2E5-D09F5BF90815}" destId="{857DA616-8003-4061-A79D-B416AFD713D5}" srcOrd="6" destOrd="0" presId="urn:microsoft.com/office/officeart/2011/layout/ConvergingText"/>
    <dgm:cxn modelId="{EE302F8E-FF53-4A2A-93D5-811F2ACA7EA7}" type="presParOf" srcId="{28D6BC95-BD23-4197-A2E5-D09F5BF90815}" destId="{DA314514-CD35-48BC-B0DE-3DA52215DECD}" srcOrd="7" destOrd="0" presId="urn:microsoft.com/office/officeart/2011/layout/ConvergingText"/>
    <dgm:cxn modelId="{A983FB53-509D-4D69-91D2-F970978ECF88}" type="presParOf" srcId="{28D6BC95-BD23-4197-A2E5-D09F5BF90815}" destId="{B44C5CC8-93BC-4E42-A263-192DC899B1E3}" srcOrd="8" destOrd="0" presId="urn:microsoft.com/office/officeart/2011/layout/ConvergingText"/>
    <dgm:cxn modelId="{CAEFB71B-E952-4BF1-926B-14F09A7002F8}" type="presParOf" srcId="{28D6BC95-BD23-4197-A2E5-D09F5BF90815}" destId="{A8AB1EE0-6C5C-4C51-833E-B9A7C3034BC0}" srcOrd="9" destOrd="0" presId="urn:microsoft.com/office/officeart/2011/layout/ConvergingText"/>
    <dgm:cxn modelId="{C9532D5F-6F4D-4BFC-B868-B626CFCE2B9F}" type="presParOf" srcId="{28D6BC95-BD23-4197-A2E5-D09F5BF90815}" destId="{B78B45FE-590C-44C1-BA72-0840A75F2940}" srcOrd="10" destOrd="0" presId="urn:microsoft.com/office/officeart/2011/layout/ConvergingText"/>
    <dgm:cxn modelId="{8F2ED5CE-4D1F-42B3-B606-12D476807C86}" type="presParOf" srcId="{28D6BC95-BD23-4197-A2E5-D09F5BF90815}" destId="{DC9F2703-08CB-4EF3-ABE4-BD08721E583B}" srcOrd="11" destOrd="0" presId="urn:microsoft.com/office/officeart/2011/layout/ConvergingText"/>
    <dgm:cxn modelId="{23EB9B87-C2DF-4797-B15F-BD5F0EBAB3C8}" type="presParOf" srcId="{28D6BC95-BD23-4197-A2E5-D09F5BF90815}" destId="{969E058B-FD0D-408F-8140-B1491E1A7C90}" srcOrd="12" destOrd="0" presId="urn:microsoft.com/office/officeart/2011/layout/ConvergingText"/>
    <dgm:cxn modelId="{F21EA6D3-3492-4E0E-9D2B-7FDD2EA8266F}" type="presParOf" srcId="{28D6BC95-BD23-4197-A2E5-D09F5BF90815}" destId="{D5839047-4677-4254-AACB-606E974FE348}" srcOrd="13" destOrd="0" presId="urn:microsoft.com/office/officeart/2011/layout/ConvergingText"/>
    <dgm:cxn modelId="{6E6DFB21-97A6-4942-8C98-F5F0386B67F0}" type="presParOf" srcId="{28D6BC95-BD23-4197-A2E5-D09F5BF90815}" destId="{ABBA3A55-77C6-47CC-99C8-F4D1FD1744B9}" srcOrd="14" destOrd="0" presId="urn:microsoft.com/office/officeart/2011/layout/ConvergingText"/>
    <dgm:cxn modelId="{6FCA370D-537C-497C-A571-E7DF793C994C}" type="presParOf" srcId="{28D6BC95-BD23-4197-A2E5-D09F5BF90815}" destId="{9E2CA218-C5FA-4E50-B780-C3C2D58EB2C3}" srcOrd="15" destOrd="0" presId="urn:microsoft.com/office/officeart/2011/layout/ConvergingText"/>
    <dgm:cxn modelId="{8190DE7A-A209-44AD-9218-E8E119336DA6}" type="presParOf" srcId="{28D6BC95-BD23-4197-A2E5-D09F5BF90815}" destId="{6DFB0333-D4E9-4291-AE87-B46079FFDB89}" srcOrd="16" destOrd="0" presId="urn:microsoft.com/office/officeart/2011/layout/ConvergingText"/>
    <dgm:cxn modelId="{33EE546C-C3D6-40F6-9111-E6B62884B4D6}" type="presParOf" srcId="{28D6BC95-BD23-4197-A2E5-D09F5BF90815}" destId="{30485DDB-A802-4C30-824D-28BA75A75286}" srcOrd="17" destOrd="0" presId="urn:microsoft.com/office/officeart/2011/layout/ConvergingText"/>
    <dgm:cxn modelId="{4BDA1F28-0707-4006-87A4-1778210A3207}" type="presParOf" srcId="{28D6BC95-BD23-4197-A2E5-D09F5BF90815}" destId="{18937FA0-63E7-44BF-BDD1-D701B0294372}" srcOrd="18" destOrd="0" presId="urn:microsoft.com/office/officeart/2011/layout/ConvergingText"/>
    <dgm:cxn modelId="{559CF896-7457-4D4D-B8C6-83BB488F1005}" type="presParOf" srcId="{28D6BC95-BD23-4197-A2E5-D09F5BF90815}" destId="{86EB6899-7067-4961-ABA9-F4C02183BA99}" srcOrd="19" destOrd="0" presId="urn:microsoft.com/office/officeart/2011/layout/ConvergingText"/>
    <dgm:cxn modelId="{20E0D483-04F1-48B2-96D8-971A9432AE27}" type="presParOf" srcId="{28D6BC95-BD23-4197-A2E5-D09F5BF90815}" destId="{FF239FB7-C411-4115-9FB3-28A4B76EB318}" srcOrd="20" destOrd="0" presId="urn:microsoft.com/office/officeart/2011/layout/ConvergingText"/>
    <dgm:cxn modelId="{B4C490A6-139C-4EB5-B05D-03E8F57A5A3E}" type="presParOf" srcId="{28D6BC95-BD23-4197-A2E5-D09F5BF90815}" destId="{CFE8560E-5757-4C3B-BE7D-08C93E9A1A7C}" srcOrd="21" destOrd="0" presId="urn:microsoft.com/office/officeart/2011/layout/ConvergingText"/>
    <dgm:cxn modelId="{F6EE23BE-556B-4C01-8A9B-55654DF56C0C}" type="presParOf" srcId="{28D6BC95-BD23-4197-A2E5-D09F5BF90815}" destId="{2AE94C4A-D121-4CC7-AD2A-DE99CBE95D24}" srcOrd="22" destOrd="0" presId="urn:microsoft.com/office/officeart/2011/layout/ConvergingText"/>
    <dgm:cxn modelId="{DB041673-FCE2-4F49-A664-974E116DB107}" type="presParOf" srcId="{28D6BC95-BD23-4197-A2E5-D09F5BF90815}" destId="{DBD5FAAF-60B3-4835-9E12-A07E3F96CC6A}" srcOrd="23" destOrd="0" presId="urn:microsoft.com/office/officeart/2011/layout/ConvergingText"/>
    <dgm:cxn modelId="{32751C23-A1A1-4094-B96B-B3FE4B52ED86}" type="presParOf" srcId="{28D6BC95-BD23-4197-A2E5-D09F5BF90815}" destId="{6C13BAFF-3D86-4C2F-82B2-5593E2417FDF}" srcOrd="24" destOrd="0" presId="urn:microsoft.com/office/officeart/2011/layout/ConvergingText"/>
    <dgm:cxn modelId="{BD6763C4-CB9B-4616-B0BC-69C08606AFAF}" type="presParOf" srcId="{28D6BC95-BD23-4197-A2E5-D09F5BF90815}" destId="{6BB5E241-883B-4B6A-BFD3-1240ABB8EBD8}" srcOrd="25" destOrd="0" presId="urn:microsoft.com/office/officeart/2011/layout/ConvergingText"/>
    <dgm:cxn modelId="{A23520EF-6E99-47E4-A7AD-5976D2CD45EF}" type="presParOf" srcId="{28D6BC95-BD23-4197-A2E5-D09F5BF90815}" destId="{8DFEE2F0-647C-47E6-8E56-F45086D9AA8C}" srcOrd="26" destOrd="0" presId="urn:microsoft.com/office/officeart/2011/layout/ConvergingText"/>
    <dgm:cxn modelId="{7A1F37F9-6BD9-4ED9-B597-FCEC661C3D21}" type="presParOf" srcId="{28D6BC95-BD23-4197-A2E5-D09F5BF90815}" destId="{44363703-5DF0-43E7-BAAE-F0EAF79E1733}" srcOrd="27" destOrd="0" presId="urn:microsoft.com/office/officeart/2011/layout/ConvergingText"/>
    <dgm:cxn modelId="{9C7CB776-6177-413B-8B07-A03D3A7ED648}" type="presParOf" srcId="{28D6BC95-BD23-4197-A2E5-D09F5BF90815}" destId="{CE2B86C9-0427-4D70-8006-6B1E293F9739}" srcOrd="28" destOrd="0" presId="urn:microsoft.com/office/officeart/2011/layout/ConvergingText"/>
    <dgm:cxn modelId="{FFF0DF1A-31A5-4062-B17E-CDA65FE9D795}" type="presParOf" srcId="{28D6BC95-BD23-4197-A2E5-D09F5BF90815}" destId="{A1052427-73FE-4CEB-83D8-7C8285AE8E81}" srcOrd="29" destOrd="0" presId="urn:microsoft.com/office/officeart/2011/layout/ConvergingText"/>
    <dgm:cxn modelId="{A3112ABD-C257-4D51-9450-2B1379F10E77}" type="presParOf" srcId="{28D6BC95-BD23-4197-A2E5-D09F5BF90815}" destId="{D0F36AD4-C9BE-4FB8-ACED-BE56D9191AE3}" srcOrd="30" destOrd="0" presId="urn:microsoft.com/office/officeart/2011/layout/ConvergingText"/>
    <dgm:cxn modelId="{A878F444-6FD4-40EE-8888-C384FAC98EA5}" type="presParOf" srcId="{28D6BC95-BD23-4197-A2E5-D09F5BF90815}" destId="{6E19DFE8-BE81-4385-9450-69D33D7FE626}" srcOrd="31" destOrd="0" presId="urn:microsoft.com/office/officeart/2011/layout/ConvergingText"/>
    <dgm:cxn modelId="{E3136FA5-E1FB-4F50-AFCB-F1736530406E}" type="presParOf" srcId="{28D6BC95-BD23-4197-A2E5-D09F5BF90815}" destId="{98FA11A5-ECFD-4F8B-9365-6706E26E1F17}" srcOrd="32" destOrd="0" presId="urn:microsoft.com/office/officeart/2011/layout/ConvergingText"/>
    <dgm:cxn modelId="{EF619E8A-4BF4-474D-97AB-7B1B754E5747}" type="presParOf" srcId="{28D6BC95-BD23-4197-A2E5-D09F5BF90815}" destId="{37ABDBA4-5F29-4860-AD62-6D0196ED73B8}" srcOrd="33" destOrd="0" presId="urn:microsoft.com/office/officeart/2011/layout/ConvergingText"/>
    <dgm:cxn modelId="{8D91AF9E-1F1C-401C-92CA-A131247590C3}" type="presParOf" srcId="{28D6BC95-BD23-4197-A2E5-D09F5BF90815}" destId="{05BC7403-0887-43F1-A64F-C21E574ED98E}" srcOrd="34" destOrd="0" presId="urn:microsoft.com/office/officeart/2011/layout/ConvergingText"/>
    <dgm:cxn modelId="{4F9F62B0-C2A2-4DC0-93DC-336A0F292C47}" type="presParOf" srcId="{28D6BC95-BD23-4197-A2E5-D09F5BF90815}" destId="{CDF2018E-FFDB-4990-B805-DA9074E31AEC}" srcOrd="35" destOrd="0" presId="urn:microsoft.com/office/officeart/2011/layout/ConvergingText"/>
    <dgm:cxn modelId="{A46F6286-5DDB-4FEB-8BC4-1D7FC83DCF05}" type="presParOf" srcId="{28D6BC95-BD23-4197-A2E5-D09F5BF90815}" destId="{5E45E1A4-CF75-4319-9558-F850A98CE0D2}"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ED31BD-DBAF-4D75-982A-5CDE3EC26A4F}" type="doc">
      <dgm:prSet loTypeId="urn:microsoft.com/office/officeart/2005/8/layout/hChevron3" loCatId="process" qsTypeId="urn:microsoft.com/office/officeart/2005/8/quickstyle/simple1" qsCatId="simple" csTypeId="urn:microsoft.com/office/officeart/2005/8/colors/accent1_2" csCatId="accent1" phldr="1"/>
      <dgm:spPr/>
    </dgm:pt>
    <dgm:pt modelId="{96442CE3-1E4A-4833-B174-B591785B906B}">
      <dgm:prSet phldrT="[Text]" custT="1"/>
      <dgm:spPr>
        <a:xfrm>
          <a:off x="4184" y="0"/>
          <a:ext cx="5390265" cy="638123"/>
        </a:xfrm>
        <a:prstGeom prst="homePlat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800" dirty="0">
              <a:solidFill>
                <a:sysClr val="window" lastClr="FFFFFF"/>
              </a:solidFill>
              <a:latin typeface="Calibri" panose="020F0502020204030204"/>
              <a:ea typeface="+mn-ea"/>
              <a:cs typeface="+mn-cs"/>
            </a:rPr>
            <a:t>Qualitative Phase</a:t>
          </a:r>
        </a:p>
      </dgm:t>
    </dgm:pt>
    <dgm:pt modelId="{5D7A2BA0-ADA9-4443-A148-2169B785A0DD}" type="parTrans" cxnId="{31C3724D-888B-4DCA-8959-E55885BD5B3C}">
      <dgm:prSet/>
      <dgm:spPr/>
      <dgm:t>
        <a:bodyPr/>
        <a:lstStyle/>
        <a:p>
          <a:endParaRPr lang="en-US"/>
        </a:p>
      </dgm:t>
    </dgm:pt>
    <dgm:pt modelId="{DA19B736-5884-4EE1-B175-B2200F3454A5}" type="sibTrans" cxnId="{31C3724D-888B-4DCA-8959-E55885BD5B3C}">
      <dgm:prSet/>
      <dgm:spPr/>
      <dgm:t>
        <a:bodyPr/>
        <a:lstStyle/>
        <a:p>
          <a:endParaRPr lang="en-US"/>
        </a:p>
      </dgm:t>
    </dgm:pt>
    <dgm:pt modelId="{7EB6116A-1455-42BA-B644-09EC7A18FFAD}">
      <dgm:prSet phldrT="[Text]"/>
      <dgm:spPr>
        <a:xfrm>
          <a:off x="4808894" y="0"/>
          <a:ext cx="2927773" cy="638123"/>
        </a:xfrm>
        <a:prstGeom prst="chevron">
          <a:avLst/>
        </a:prstGeom>
        <a:noFill/>
        <a:ln w="12700" cap="flat" cmpd="sng" algn="ctr">
          <a:noFill/>
          <a:prstDash val="solid"/>
          <a:miter lim="800000"/>
        </a:ln>
        <a:effectLst/>
      </dgm:spPr>
      <dgm:t>
        <a:bodyPr/>
        <a:lstStyle/>
        <a:p>
          <a:pPr>
            <a:buNone/>
          </a:pPr>
          <a:endParaRPr lang="en-US" dirty="0">
            <a:solidFill>
              <a:sysClr val="window" lastClr="FFFFFF"/>
            </a:solidFill>
            <a:latin typeface="Calibri" panose="020F0502020204030204"/>
            <a:ea typeface="+mn-ea"/>
            <a:cs typeface="+mn-cs"/>
          </a:endParaRPr>
        </a:p>
      </dgm:t>
    </dgm:pt>
    <dgm:pt modelId="{DB60D421-B57D-442E-AEBF-B793EAE76200}" type="parTrans" cxnId="{93A4AD34-4791-47BE-BBAA-F51EFEC4458F}">
      <dgm:prSet/>
      <dgm:spPr/>
      <dgm:t>
        <a:bodyPr/>
        <a:lstStyle/>
        <a:p>
          <a:endParaRPr lang="en-US"/>
        </a:p>
      </dgm:t>
    </dgm:pt>
    <dgm:pt modelId="{F0E9B1FA-2492-4217-AF7F-B254B78DBD27}" type="sibTrans" cxnId="{93A4AD34-4791-47BE-BBAA-F51EFEC4458F}">
      <dgm:prSet/>
      <dgm:spPr/>
      <dgm:t>
        <a:bodyPr/>
        <a:lstStyle/>
        <a:p>
          <a:endParaRPr lang="en-US"/>
        </a:p>
      </dgm:t>
    </dgm:pt>
    <dgm:pt modelId="{97CB8576-60A4-4A2E-B416-CBB814DF139B}">
      <dgm:prSet phldrT="[Text]" custT="1"/>
      <dgm:spPr>
        <a:xfrm>
          <a:off x="7151113" y="0"/>
          <a:ext cx="3846684" cy="638123"/>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800" dirty="0">
              <a:solidFill>
                <a:sysClr val="window" lastClr="FFFFFF"/>
              </a:solidFill>
              <a:latin typeface="Calibri" panose="020F0502020204030204"/>
              <a:ea typeface="+mn-ea"/>
              <a:cs typeface="+mn-cs"/>
            </a:rPr>
            <a:t>Quantitative Phase </a:t>
          </a:r>
        </a:p>
      </dgm:t>
    </dgm:pt>
    <dgm:pt modelId="{57097A19-77F3-4740-9D63-FFB874C5B830}" type="sibTrans" cxnId="{EA0BE70F-5902-48FC-AAD5-9E8CDA32D39E}">
      <dgm:prSet/>
      <dgm:spPr/>
      <dgm:t>
        <a:bodyPr/>
        <a:lstStyle/>
        <a:p>
          <a:endParaRPr lang="en-US"/>
        </a:p>
      </dgm:t>
    </dgm:pt>
    <dgm:pt modelId="{24742674-B8E9-4C6A-AA32-E9255AD652DE}" type="parTrans" cxnId="{EA0BE70F-5902-48FC-AAD5-9E8CDA32D39E}">
      <dgm:prSet/>
      <dgm:spPr/>
      <dgm:t>
        <a:bodyPr/>
        <a:lstStyle/>
        <a:p>
          <a:endParaRPr lang="en-US"/>
        </a:p>
      </dgm:t>
    </dgm:pt>
    <dgm:pt modelId="{8ED4BB63-6569-4CE7-963F-AB3CD07E3CF4}" type="pres">
      <dgm:prSet presAssocID="{68ED31BD-DBAF-4D75-982A-5CDE3EC26A4F}" presName="Name0" presStyleCnt="0">
        <dgm:presLayoutVars>
          <dgm:dir/>
          <dgm:resizeHandles val="exact"/>
        </dgm:presLayoutVars>
      </dgm:prSet>
      <dgm:spPr/>
    </dgm:pt>
    <dgm:pt modelId="{971CD132-0B7C-4E60-8F64-D1ECB9FE3107}" type="pres">
      <dgm:prSet presAssocID="{96442CE3-1E4A-4833-B174-B591785B906B}" presName="parTxOnly" presStyleLbl="node1" presStyleIdx="0" presStyleCnt="3" custScaleX="184108">
        <dgm:presLayoutVars>
          <dgm:bulletEnabled val="1"/>
        </dgm:presLayoutVars>
      </dgm:prSet>
      <dgm:spPr/>
    </dgm:pt>
    <dgm:pt modelId="{41EF465F-F7FD-4C1E-BFAF-BED61F6D5B3A}" type="pres">
      <dgm:prSet presAssocID="{DA19B736-5884-4EE1-B175-B2200F3454A5}" presName="parSpace" presStyleCnt="0"/>
      <dgm:spPr/>
    </dgm:pt>
    <dgm:pt modelId="{B90FEE43-CFAD-4AE6-8F28-D6D7E9F299FF}" type="pres">
      <dgm:prSet presAssocID="{7EB6116A-1455-42BA-B644-09EC7A18FFAD}" presName="parTxOnly" presStyleLbl="node1" presStyleIdx="1" presStyleCnt="3">
        <dgm:presLayoutVars>
          <dgm:bulletEnabled val="1"/>
        </dgm:presLayoutVars>
      </dgm:prSet>
      <dgm:spPr/>
    </dgm:pt>
    <dgm:pt modelId="{F2FA0FED-5A89-4370-984B-F9479F983761}" type="pres">
      <dgm:prSet presAssocID="{F0E9B1FA-2492-4217-AF7F-B254B78DBD27}" presName="parSpace" presStyleCnt="0"/>
      <dgm:spPr/>
    </dgm:pt>
    <dgm:pt modelId="{73576B63-4960-452E-BED4-B585CAF35E05}" type="pres">
      <dgm:prSet presAssocID="{97CB8576-60A4-4A2E-B416-CBB814DF139B}" presName="parTxOnly" presStyleLbl="node1" presStyleIdx="2" presStyleCnt="3" custScaleX="131386">
        <dgm:presLayoutVars>
          <dgm:bulletEnabled val="1"/>
        </dgm:presLayoutVars>
      </dgm:prSet>
      <dgm:spPr/>
    </dgm:pt>
  </dgm:ptLst>
  <dgm:cxnLst>
    <dgm:cxn modelId="{EA0BE70F-5902-48FC-AAD5-9E8CDA32D39E}" srcId="{68ED31BD-DBAF-4D75-982A-5CDE3EC26A4F}" destId="{97CB8576-60A4-4A2E-B416-CBB814DF139B}" srcOrd="2" destOrd="0" parTransId="{24742674-B8E9-4C6A-AA32-E9255AD652DE}" sibTransId="{57097A19-77F3-4740-9D63-FFB874C5B830}"/>
    <dgm:cxn modelId="{93A4AD34-4791-47BE-BBAA-F51EFEC4458F}" srcId="{68ED31BD-DBAF-4D75-982A-5CDE3EC26A4F}" destId="{7EB6116A-1455-42BA-B644-09EC7A18FFAD}" srcOrd="1" destOrd="0" parTransId="{DB60D421-B57D-442E-AEBF-B793EAE76200}" sibTransId="{F0E9B1FA-2492-4217-AF7F-B254B78DBD27}"/>
    <dgm:cxn modelId="{31C3724D-888B-4DCA-8959-E55885BD5B3C}" srcId="{68ED31BD-DBAF-4D75-982A-5CDE3EC26A4F}" destId="{96442CE3-1E4A-4833-B174-B591785B906B}" srcOrd="0" destOrd="0" parTransId="{5D7A2BA0-ADA9-4443-A148-2169B785A0DD}" sibTransId="{DA19B736-5884-4EE1-B175-B2200F3454A5}"/>
    <dgm:cxn modelId="{92BEBC4D-8668-4859-BEAA-B9B65697A414}" type="presOf" srcId="{7EB6116A-1455-42BA-B644-09EC7A18FFAD}" destId="{B90FEE43-CFAD-4AE6-8F28-D6D7E9F299FF}" srcOrd="0" destOrd="0" presId="urn:microsoft.com/office/officeart/2005/8/layout/hChevron3"/>
    <dgm:cxn modelId="{5C4B928B-544E-400F-8268-37156E159A33}" type="presOf" srcId="{68ED31BD-DBAF-4D75-982A-5CDE3EC26A4F}" destId="{8ED4BB63-6569-4CE7-963F-AB3CD07E3CF4}" srcOrd="0" destOrd="0" presId="urn:microsoft.com/office/officeart/2005/8/layout/hChevron3"/>
    <dgm:cxn modelId="{6D4BD08C-F3A5-468A-8E2B-4BA1BC457077}" type="presOf" srcId="{97CB8576-60A4-4A2E-B416-CBB814DF139B}" destId="{73576B63-4960-452E-BED4-B585CAF35E05}" srcOrd="0" destOrd="0" presId="urn:microsoft.com/office/officeart/2005/8/layout/hChevron3"/>
    <dgm:cxn modelId="{3AD483C3-AF5C-42FD-B3DD-940E9F4E4A13}" type="presOf" srcId="{96442CE3-1E4A-4833-B174-B591785B906B}" destId="{971CD132-0B7C-4E60-8F64-D1ECB9FE3107}" srcOrd="0" destOrd="0" presId="urn:microsoft.com/office/officeart/2005/8/layout/hChevron3"/>
    <dgm:cxn modelId="{FD6F6300-DB7A-4B44-8E69-A6B72C6D523B}" type="presParOf" srcId="{8ED4BB63-6569-4CE7-963F-AB3CD07E3CF4}" destId="{971CD132-0B7C-4E60-8F64-D1ECB9FE3107}" srcOrd="0" destOrd="0" presId="urn:microsoft.com/office/officeart/2005/8/layout/hChevron3"/>
    <dgm:cxn modelId="{C996D19B-DE90-42A2-A572-9A6E216DF3F2}" type="presParOf" srcId="{8ED4BB63-6569-4CE7-963F-AB3CD07E3CF4}" destId="{41EF465F-F7FD-4C1E-BFAF-BED61F6D5B3A}" srcOrd="1" destOrd="0" presId="urn:microsoft.com/office/officeart/2005/8/layout/hChevron3"/>
    <dgm:cxn modelId="{0E09234F-05D0-425E-80DA-9578366E7DBD}" type="presParOf" srcId="{8ED4BB63-6569-4CE7-963F-AB3CD07E3CF4}" destId="{B90FEE43-CFAD-4AE6-8F28-D6D7E9F299FF}" srcOrd="2" destOrd="0" presId="urn:microsoft.com/office/officeart/2005/8/layout/hChevron3"/>
    <dgm:cxn modelId="{82F4ABA3-8B2F-4687-A188-54EB0B9B2181}" type="presParOf" srcId="{8ED4BB63-6569-4CE7-963F-AB3CD07E3CF4}" destId="{F2FA0FED-5A89-4370-984B-F9479F983761}" srcOrd="3" destOrd="0" presId="urn:microsoft.com/office/officeart/2005/8/layout/hChevron3"/>
    <dgm:cxn modelId="{A6A8F4CD-BA8D-450F-909A-4F0DC4F3CD75}" type="presParOf" srcId="{8ED4BB63-6569-4CE7-963F-AB3CD07E3CF4}" destId="{73576B63-4960-452E-BED4-B585CAF35E05}"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D4A857-6345-4D5B-A638-FD450201138D}" type="doc">
      <dgm:prSet loTypeId="urn:microsoft.com/office/officeart/2008/layout/HexagonCluster" loCatId="picture" qsTypeId="urn:microsoft.com/office/officeart/2005/8/quickstyle/simple2" qsCatId="simple" csTypeId="urn:microsoft.com/office/officeart/2005/8/colors/accent2_3" csCatId="accent2" phldr="1"/>
      <dgm:spPr/>
      <dgm:t>
        <a:bodyPr/>
        <a:lstStyle/>
        <a:p>
          <a:endParaRPr lang="en-US"/>
        </a:p>
      </dgm:t>
    </dgm:pt>
    <dgm:pt modelId="{BF940884-25FA-4F86-8324-42855677B9AD}">
      <dgm:prSet phldrT="[Text]"/>
      <dgm:spPr/>
      <dgm:t>
        <a:bodyPr/>
        <a:lstStyle/>
        <a:p>
          <a:r>
            <a:rPr lang="en-US" dirty="0">
              <a:latin typeface="Calibri Light" panose="020F0302020204030204"/>
            </a:rPr>
            <a:t>University of Washington </a:t>
          </a:r>
          <a:endParaRPr lang="en-US" dirty="0"/>
        </a:p>
      </dgm:t>
    </dgm:pt>
    <dgm:pt modelId="{BC4A1247-3774-481F-B188-ECF68E0EDC36}" type="parTrans" cxnId="{578AC110-161B-46DC-8F23-818A209269C8}">
      <dgm:prSet/>
      <dgm:spPr/>
      <dgm:t>
        <a:bodyPr/>
        <a:lstStyle/>
        <a:p>
          <a:endParaRPr lang="en-US"/>
        </a:p>
      </dgm:t>
    </dgm:pt>
    <dgm:pt modelId="{EC6F851F-AF17-4036-A8EB-FF707F8B03F7}" type="sibTrans" cxnId="{578AC110-161B-46DC-8F23-818A209269C8}">
      <dgm:prSet/>
      <dgm:spPr>
        <a:blipFill rotWithShape="1">
          <a:blip xmlns:r="http://schemas.openxmlformats.org/officeDocument/2006/relationships" r:embed="rId1"/>
          <a:srcRect/>
          <a:stretch>
            <a:fillRect t="-8000" b="-8000"/>
          </a:stretch>
        </a:blipFill>
      </dgm:spPr>
      <dgm:t>
        <a:bodyPr/>
        <a:lstStyle/>
        <a:p>
          <a:endParaRPr lang="en-US"/>
        </a:p>
      </dgm:t>
    </dgm:pt>
    <dgm:pt modelId="{05C65C33-982C-4FAC-A4DB-72F86A06D311}">
      <dgm:prSet/>
      <dgm:spPr/>
      <dgm:t>
        <a:bodyPr/>
        <a:lstStyle/>
        <a:p>
          <a:r>
            <a:rPr lang="en-US" dirty="0">
              <a:latin typeface="Calibri Light" panose="020F0302020204030204"/>
            </a:rPr>
            <a:t>Penn State University </a:t>
          </a:r>
        </a:p>
      </dgm:t>
    </dgm:pt>
    <dgm:pt modelId="{AE75A665-34ED-4835-A061-1247E4D38893}" type="parTrans" cxnId="{90D3B520-0EF5-4B1C-86BE-03124606D491}">
      <dgm:prSet/>
      <dgm:spPr/>
      <dgm:t>
        <a:bodyPr/>
        <a:lstStyle/>
        <a:p>
          <a:endParaRPr lang="en-US"/>
        </a:p>
      </dgm:t>
    </dgm:pt>
    <dgm:pt modelId="{DFA225BD-D9DD-4D74-9523-2DAD77A2F2F6}" type="sibTrans" cxnId="{90D3B520-0EF5-4B1C-86BE-03124606D491}">
      <dgm:prSet/>
      <dgm:spPr>
        <a:blipFill rotWithShape="1">
          <a:blip xmlns:r="http://schemas.openxmlformats.org/officeDocument/2006/relationships" r:embed="rId2"/>
          <a:srcRect/>
          <a:stretch>
            <a:fillRect t="-8000" b="-8000"/>
          </a:stretch>
        </a:blipFill>
      </dgm:spPr>
      <dgm:t>
        <a:bodyPr/>
        <a:lstStyle/>
        <a:p>
          <a:endParaRPr lang="en-US"/>
        </a:p>
      </dgm:t>
    </dgm:pt>
    <dgm:pt modelId="{AA56D961-8F1F-4A05-A114-FED603B45B3B}">
      <dgm:prSet/>
      <dgm:spPr/>
      <dgm:t>
        <a:bodyPr/>
        <a:lstStyle/>
        <a:p>
          <a:r>
            <a:rPr lang="en-US" dirty="0">
              <a:latin typeface="Calibri Light" panose="020F0302020204030204"/>
            </a:rPr>
            <a:t>University of California Irvine</a:t>
          </a:r>
        </a:p>
      </dgm:t>
    </dgm:pt>
    <dgm:pt modelId="{0C61C95A-04C9-48F6-9C52-9DA2957C5832}" type="parTrans" cxnId="{D6DB6951-F06E-411B-B623-CD447B4C4B36}">
      <dgm:prSet/>
      <dgm:spPr/>
      <dgm:t>
        <a:bodyPr/>
        <a:lstStyle/>
        <a:p>
          <a:endParaRPr lang="en-US"/>
        </a:p>
      </dgm:t>
    </dgm:pt>
    <dgm:pt modelId="{78EEE463-1EE3-4B0D-BA69-53447D77667E}" type="sibTrans" cxnId="{D6DB6951-F06E-411B-B623-CD447B4C4B36}">
      <dgm:prSet/>
      <dgm:spPr>
        <a:blipFill rotWithShape="1">
          <a:blip xmlns:r="http://schemas.openxmlformats.org/officeDocument/2006/relationships" r:embed="rId3"/>
          <a:srcRect/>
          <a:stretch>
            <a:fillRect t="-8000" b="-8000"/>
          </a:stretch>
        </a:blipFill>
      </dgm:spPr>
      <dgm:t>
        <a:bodyPr/>
        <a:lstStyle/>
        <a:p>
          <a:endParaRPr lang="en-US"/>
        </a:p>
      </dgm:t>
    </dgm:pt>
    <dgm:pt modelId="{D3C8309F-A6AD-4E2E-B938-F9D679ABDCFE}">
      <dgm:prSet/>
      <dgm:spPr/>
      <dgm:t>
        <a:bodyPr/>
        <a:lstStyle/>
        <a:p>
          <a:r>
            <a:rPr lang="en-US" dirty="0">
              <a:latin typeface="Calibri Light" panose="020F0302020204030204"/>
            </a:rPr>
            <a:t>University of Virginia</a:t>
          </a:r>
        </a:p>
      </dgm:t>
    </dgm:pt>
    <dgm:pt modelId="{6A913630-5EC5-4839-B9AB-0A0FC1E527BA}" type="parTrans" cxnId="{F1AC629E-0413-47F2-AEE9-3644951CBA8B}">
      <dgm:prSet/>
      <dgm:spPr/>
      <dgm:t>
        <a:bodyPr/>
        <a:lstStyle/>
        <a:p>
          <a:endParaRPr lang="en-US"/>
        </a:p>
      </dgm:t>
    </dgm:pt>
    <dgm:pt modelId="{F0CB96E0-D253-4CA2-A31B-B80054D2AA42}" type="sibTrans" cxnId="{F1AC629E-0413-47F2-AEE9-3644951CBA8B}">
      <dgm:prSet/>
      <dgm:spPr>
        <a:blipFill rotWithShape="1">
          <a:blip xmlns:r="http://schemas.openxmlformats.org/officeDocument/2006/relationships" r:embed="rId4"/>
          <a:srcRect/>
          <a:stretch>
            <a:fillRect t="-7000" b="-7000"/>
          </a:stretch>
        </a:blipFill>
      </dgm:spPr>
      <dgm:t>
        <a:bodyPr/>
        <a:lstStyle/>
        <a:p>
          <a:endParaRPr lang="en-US"/>
        </a:p>
      </dgm:t>
    </dgm:pt>
    <dgm:pt modelId="{295B1B5E-2F4A-4FE0-90BB-58D050E278F0}">
      <dgm:prSet/>
      <dgm:spPr/>
      <dgm:t>
        <a:bodyPr/>
        <a:lstStyle/>
        <a:p>
          <a:r>
            <a:rPr lang="en-US" dirty="0">
              <a:latin typeface="Calibri Light" panose="020F0302020204030204"/>
            </a:rPr>
            <a:t>Maastricht University</a:t>
          </a:r>
          <a:endParaRPr kumimoji="0" lang="en-US" b="0" i="0" u="none" strike="noStrike" cap="none" spc="0" normalizeH="0" baseline="0" noProof="0" dirty="0">
            <a:ln/>
            <a:effectLst/>
            <a:uLnTx/>
            <a:uFillTx/>
            <a:latin typeface="Calibri Light" panose="020F0302020204030204"/>
            <a:ea typeface="+mn-ea"/>
            <a:cs typeface="+mn-cs"/>
          </a:endParaRPr>
        </a:p>
      </dgm:t>
    </dgm:pt>
    <dgm:pt modelId="{9B645EDA-FF21-45F0-AA65-F0B99021289E}" type="parTrans" cxnId="{4B66FFB4-F635-4CA2-9BD6-5B061EB594B6}">
      <dgm:prSet/>
      <dgm:spPr/>
      <dgm:t>
        <a:bodyPr/>
        <a:lstStyle/>
        <a:p>
          <a:endParaRPr lang="en-US"/>
        </a:p>
      </dgm:t>
    </dgm:pt>
    <dgm:pt modelId="{E9EFBA3E-D002-4779-8CB9-717598C3B5A6}" type="sibTrans" cxnId="{4B66FFB4-F635-4CA2-9BD6-5B061EB594B6}">
      <dgm:prSet/>
      <dgm:spPr>
        <a:blipFill rotWithShape="1">
          <a:blip xmlns:r="http://schemas.openxmlformats.org/officeDocument/2006/relationships" r:embed="rId5"/>
          <a:srcRect/>
          <a:stretch>
            <a:fillRect t="-8000" b="-8000"/>
          </a:stretch>
        </a:blipFill>
      </dgm:spPr>
      <dgm:t>
        <a:bodyPr/>
        <a:lstStyle/>
        <a:p>
          <a:endParaRPr lang="en-US"/>
        </a:p>
      </dgm:t>
    </dgm:pt>
    <dgm:pt modelId="{1B99398D-CF03-4E4D-971C-067295F83507}" type="pres">
      <dgm:prSet presAssocID="{86D4A857-6345-4D5B-A638-FD450201138D}" presName="Name0" presStyleCnt="0">
        <dgm:presLayoutVars>
          <dgm:chMax val="21"/>
          <dgm:chPref val="21"/>
        </dgm:presLayoutVars>
      </dgm:prSet>
      <dgm:spPr/>
    </dgm:pt>
    <dgm:pt modelId="{917DBED4-91A7-4E31-B284-2FD27A3F02EF}" type="pres">
      <dgm:prSet presAssocID="{BF940884-25FA-4F86-8324-42855677B9AD}" presName="text1" presStyleCnt="0"/>
      <dgm:spPr/>
    </dgm:pt>
    <dgm:pt modelId="{93A9285E-0AB6-46BF-821D-37D60116BCE3}" type="pres">
      <dgm:prSet presAssocID="{BF940884-25FA-4F86-8324-42855677B9AD}" presName="textRepeatNode" presStyleLbl="alignNode1" presStyleIdx="0" presStyleCnt="5">
        <dgm:presLayoutVars>
          <dgm:chMax val="0"/>
          <dgm:chPref val="0"/>
          <dgm:bulletEnabled val="1"/>
        </dgm:presLayoutVars>
      </dgm:prSet>
      <dgm:spPr/>
    </dgm:pt>
    <dgm:pt modelId="{421A9DAA-21F9-4497-AD1F-0502C9B6E9CB}" type="pres">
      <dgm:prSet presAssocID="{BF940884-25FA-4F86-8324-42855677B9AD}" presName="textaccent1" presStyleCnt="0"/>
      <dgm:spPr/>
    </dgm:pt>
    <dgm:pt modelId="{2D9C9FEB-E7AC-4677-9361-6BBA6A2BF927}" type="pres">
      <dgm:prSet presAssocID="{BF940884-25FA-4F86-8324-42855677B9AD}" presName="accentRepeatNode" presStyleLbl="solidAlignAcc1" presStyleIdx="0" presStyleCnt="10"/>
      <dgm:spPr/>
    </dgm:pt>
    <dgm:pt modelId="{7E9F9D66-A3BB-41C4-8A96-534D13FBE12E}" type="pres">
      <dgm:prSet presAssocID="{EC6F851F-AF17-4036-A8EB-FF707F8B03F7}" presName="image1" presStyleCnt="0"/>
      <dgm:spPr/>
    </dgm:pt>
    <dgm:pt modelId="{F32BC560-62E8-4C93-A7BE-09AD70206F46}" type="pres">
      <dgm:prSet presAssocID="{EC6F851F-AF17-4036-A8EB-FF707F8B03F7}" presName="imageRepeatNode" presStyleLbl="alignAcc1" presStyleIdx="0" presStyleCnt="5"/>
      <dgm:spPr/>
    </dgm:pt>
    <dgm:pt modelId="{C29DA513-B423-4DEB-AFC4-7E08A89321E7}" type="pres">
      <dgm:prSet presAssocID="{EC6F851F-AF17-4036-A8EB-FF707F8B03F7}" presName="imageaccent1" presStyleCnt="0"/>
      <dgm:spPr/>
    </dgm:pt>
    <dgm:pt modelId="{B866C88F-8831-4C86-A381-4781F1FBA9B5}" type="pres">
      <dgm:prSet presAssocID="{EC6F851F-AF17-4036-A8EB-FF707F8B03F7}" presName="accentRepeatNode" presStyleLbl="solidAlignAcc1" presStyleIdx="1" presStyleCnt="10"/>
      <dgm:spPr/>
    </dgm:pt>
    <dgm:pt modelId="{A3AB7352-6674-4188-88AA-7BFE20DBB308}" type="pres">
      <dgm:prSet presAssocID="{05C65C33-982C-4FAC-A4DB-72F86A06D311}" presName="text2" presStyleCnt="0"/>
      <dgm:spPr/>
    </dgm:pt>
    <dgm:pt modelId="{4222AF9D-5F9E-4D96-95C5-9A7F811EFEBD}" type="pres">
      <dgm:prSet presAssocID="{05C65C33-982C-4FAC-A4DB-72F86A06D311}" presName="textRepeatNode" presStyleLbl="alignNode1" presStyleIdx="1" presStyleCnt="5">
        <dgm:presLayoutVars>
          <dgm:chMax val="0"/>
          <dgm:chPref val="0"/>
          <dgm:bulletEnabled val="1"/>
        </dgm:presLayoutVars>
      </dgm:prSet>
      <dgm:spPr/>
    </dgm:pt>
    <dgm:pt modelId="{9288D93A-557B-4540-AEBB-0E7E545320FE}" type="pres">
      <dgm:prSet presAssocID="{05C65C33-982C-4FAC-A4DB-72F86A06D311}" presName="textaccent2" presStyleCnt="0"/>
      <dgm:spPr/>
    </dgm:pt>
    <dgm:pt modelId="{1E41828D-5DA5-482B-BE37-DBE56ED05A6F}" type="pres">
      <dgm:prSet presAssocID="{05C65C33-982C-4FAC-A4DB-72F86A06D311}" presName="accentRepeatNode" presStyleLbl="solidAlignAcc1" presStyleIdx="2" presStyleCnt="10"/>
      <dgm:spPr/>
    </dgm:pt>
    <dgm:pt modelId="{7AFA18A6-4F2F-4410-9D10-BDDF84BC9D83}" type="pres">
      <dgm:prSet presAssocID="{DFA225BD-D9DD-4D74-9523-2DAD77A2F2F6}" presName="image2" presStyleCnt="0"/>
      <dgm:spPr/>
    </dgm:pt>
    <dgm:pt modelId="{74ACBF19-4335-428A-969E-8FB8E01F8A22}" type="pres">
      <dgm:prSet presAssocID="{DFA225BD-D9DD-4D74-9523-2DAD77A2F2F6}" presName="imageRepeatNode" presStyleLbl="alignAcc1" presStyleIdx="1" presStyleCnt="5"/>
      <dgm:spPr/>
    </dgm:pt>
    <dgm:pt modelId="{5108BA7B-163C-4AD9-B2E4-C754AEB6D2B1}" type="pres">
      <dgm:prSet presAssocID="{DFA225BD-D9DD-4D74-9523-2DAD77A2F2F6}" presName="imageaccent2" presStyleCnt="0"/>
      <dgm:spPr/>
    </dgm:pt>
    <dgm:pt modelId="{B9F340CB-E621-41C5-8552-9F4D7FBAA9A3}" type="pres">
      <dgm:prSet presAssocID="{DFA225BD-D9DD-4D74-9523-2DAD77A2F2F6}" presName="accentRepeatNode" presStyleLbl="solidAlignAcc1" presStyleIdx="3" presStyleCnt="10"/>
      <dgm:spPr/>
    </dgm:pt>
    <dgm:pt modelId="{28E230B6-4972-408D-BD6B-3C63EBEF3770}" type="pres">
      <dgm:prSet presAssocID="{AA56D961-8F1F-4A05-A114-FED603B45B3B}" presName="text3" presStyleCnt="0"/>
      <dgm:spPr/>
    </dgm:pt>
    <dgm:pt modelId="{D18F391C-0E27-459B-A4EA-0C651CC331BC}" type="pres">
      <dgm:prSet presAssocID="{AA56D961-8F1F-4A05-A114-FED603B45B3B}" presName="textRepeatNode" presStyleLbl="alignNode1" presStyleIdx="2" presStyleCnt="5">
        <dgm:presLayoutVars>
          <dgm:chMax val="0"/>
          <dgm:chPref val="0"/>
          <dgm:bulletEnabled val="1"/>
        </dgm:presLayoutVars>
      </dgm:prSet>
      <dgm:spPr/>
    </dgm:pt>
    <dgm:pt modelId="{FAFA9CEB-42A9-4CC0-A0F0-3A9DF414AAE1}" type="pres">
      <dgm:prSet presAssocID="{AA56D961-8F1F-4A05-A114-FED603B45B3B}" presName="textaccent3" presStyleCnt="0"/>
      <dgm:spPr/>
    </dgm:pt>
    <dgm:pt modelId="{D17E9B47-87F3-411F-AF4D-DBD0F58185EA}" type="pres">
      <dgm:prSet presAssocID="{AA56D961-8F1F-4A05-A114-FED603B45B3B}" presName="accentRepeatNode" presStyleLbl="solidAlignAcc1" presStyleIdx="4" presStyleCnt="10"/>
      <dgm:spPr/>
    </dgm:pt>
    <dgm:pt modelId="{FF3BB207-1A23-41BE-AAC8-0751723D546D}" type="pres">
      <dgm:prSet presAssocID="{78EEE463-1EE3-4B0D-BA69-53447D77667E}" presName="image3" presStyleCnt="0"/>
      <dgm:spPr/>
    </dgm:pt>
    <dgm:pt modelId="{9B78A7B5-2DFF-4D8D-A802-E385EA365A21}" type="pres">
      <dgm:prSet presAssocID="{78EEE463-1EE3-4B0D-BA69-53447D77667E}" presName="imageRepeatNode" presStyleLbl="alignAcc1" presStyleIdx="2" presStyleCnt="5"/>
      <dgm:spPr/>
    </dgm:pt>
    <dgm:pt modelId="{68815AD1-1CF8-47AC-92CE-1027D8139162}" type="pres">
      <dgm:prSet presAssocID="{78EEE463-1EE3-4B0D-BA69-53447D77667E}" presName="imageaccent3" presStyleCnt="0"/>
      <dgm:spPr/>
    </dgm:pt>
    <dgm:pt modelId="{A13F64D5-8FC2-45CB-A5C6-F704CDF0A037}" type="pres">
      <dgm:prSet presAssocID="{78EEE463-1EE3-4B0D-BA69-53447D77667E}" presName="accentRepeatNode" presStyleLbl="solidAlignAcc1" presStyleIdx="5" presStyleCnt="10"/>
      <dgm:spPr/>
    </dgm:pt>
    <dgm:pt modelId="{F81D833A-5910-4D2E-A13E-E949AB8FB28F}" type="pres">
      <dgm:prSet presAssocID="{D3C8309F-A6AD-4E2E-B938-F9D679ABDCFE}" presName="text4" presStyleCnt="0"/>
      <dgm:spPr/>
    </dgm:pt>
    <dgm:pt modelId="{2F3A6C1A-452D-4746-B4F6-1E5561DD4F61}" type="pres">
      <dgm:prSet presAssocID="{D3C8309F-A6AD-4E2E-B938-F9D679ABDCFE}" presName="textRepeatNode" presStyleLbl="alignNode1" presStyleIdx="3" presStyleCnt="5">
        <dgm:presLayoutVars>
          <dgm:chMax val="0"/>
          <dgm:chPref val="0"/>
          <dgm:bulletEnabled val="1"/>
        </dgm:presLayoutVars>
      </dgm:prSet>
      <dgm:spPr/>
    </dgm:pt>
    <dgm:pt modelId="{3F0EAF75-D11F-4B9D-91F2-926DC6901315}" type="pres">
      <dgm:prSet presAssocID="{D3C8309F-A6AD-4E2E-B938-F9D679ABDCFE}" presName="textaccent4" presStyleCnt="0"/>
      <dgm:spPr/>
    </dgm:pt>
    <dgm:pt modelId="{B9E6F384-E61D-4404-98E2-31575068D6BE}" type="pres">
      <dgm:prSet presAssocID="{D3C8309F-A6AD-4E2E-B938-F9D679ABDCFE}" presName="accentRepeatNode" presStyleLbl="solidAlignAcc1" presStyleIdx="6" presStyleCnt="10"/>
      <dgm:spPr/>
    </dgm:pt>
    <dgm:pt modelId="{8FBD493F-75B4-4355-B90B-8EA8F85549C3}" type="pres">
      <dgm:prSet presAssocID="{F0CB96E0-D253-4CA2-A31B-B80054D2AA42}" presName="image4" presStyleCnt="0"/>
      <dgm:spPr/>
    </dgm:pt>
    <dgm:pt modelId="{79A60CF6-2974-47F9-9C8E-B832E253D98D}" type="pres">
      <dgm:prSet presAssocID="{F0CB96E0-D253-4CA2-A31B-B80054D2AA42}" presName="imageRepeatNode" presStyleLbl="alignAcc1" presStyleIdx="3" presStyleCnt="5"/>
      <dgm:spPr/>
    </dgm:pt>
    <dgm:pt modelId="{38057FDF-0A0F-491E-B089-709228AB9B2E}" type="pres">
      <dgm:prSet presAssocID="{F0CB96E0-D253-4CA2-A31B-B80054D2AA42}" presName="imageaccent4" presStyleCnt="0"/>
      <dgm:spPr/>
    </dgm:pt>
    <dgm:pt modelId="{4F34E7AF-48BC-4F75-8172-E8DDFF9FF7FB}" type="pres">
      <dgm:prSet presAssocID="{F0CB96E0-D253-4CA2-A31B-B80054D2AA42}" presName="accentRepeatNode" presStyleLbl="solidAlignAcc1" presStyleIdx="7" presStyleCnt="10"/>
      <dgm:spPr/>
    </dgm:pt>
    <dgm:pt modelId="{E69FD285-EC4B-4AD8-9A71-5FE923FC8BA2}" type="pres">
      <dgm:prSet presAssocID="{295B1B5E-2F4A-4FE0-90BB-58D050E278F0}" presName="text5" presStyleCnt="0"/>
      <dgm:spPr/>
    </dgm:pt>
    <dgm:pt modelId="{452CD3CA-3DD8-41DD-8DBD-91EB3AC6E80E}" type="pres">
      <dgm:prSet presAssocID="{295B1B5E-2F4A-4FE0-90BB-58D050E278F0}" presName="textRepeatNode" presStyleLbl="alignNode1" presStyleIdx="4" presStyleCnt="5">
        <dgm:presLayoutVars>
          <dgm:chMax val="0"/>
          <dgm:chPref val="0"/>
          <dgm:bulletEnabled val="1"/>
        </dgm:presLayoutVars>
      </dgm:prSet>
      <dgm:spPr/>
    </dgm:pt>
    <dgm:pt modelId="{B78EDCAD-CAA1-4505-AA28-846DD4BD0426}" type="pres">
      <dgm:prSet presAssocID="{295B1B5E-2F4A-4FE0-90BB-58D050E278F0}" presName="textaccent5" presStyleCnt="0"/>
      <dgm:spPr/>
    </dgm:pt>
    <dgm:pt modelId="{A46B1C1F-17D6-47F9-9E6F-1467960EE9AB}" type="pres">
      <dgm:prSet presAssocID="{295B1B5E-2F4A-4FE0-90BB-58D050E278F0}" presName="accentRepeatNode" presStyleLbl="solidAlignAcc1" presStyleIdx="8" presStyleCnt="10"/>
      <dgm:spPr/>
    </dgm:pt>
    <dgm:pt modelId="{28EA4F7D-D515-4E15-A888-EFE26936567C}" type="pres">
      <dgm:prSet presAssocID="{E9EFBA3E-D002-4779-8CB9-717598C3B5A6}" presName="image5" presStyleCnt="0"/>
      <dgm:spPr/>
    </dgm:pt>
    <dgm:pt modelId="{E82E18A8-8FC1-41B9-8F21-2D9D20A703BD}" type="pres">
      <dgm:prSet presAssocID="{E9EFBA3E-D002-4779-8CB9-717598C3B5A6}" presName="imageRepeatNode" presStyleLbl="alignAcc1" presStyleIdx="4" presStyleCnt="5"/>
      <dgm:spPr/>
    </dgm:pt>
    <dgm:pt modelId="{A613494A-C4EC-48ED-A996-B551B832817B}" type="pres">
      <dgm:prSet presAssocID="{E9EFBA3E-D002-4779-8CB9-717598C3B5A6}" presName="imageaccent5" presStyleCnt="0"/>
      <dgm:spPr/>
    </dgm:pt>
    <dgm:pt modelId="{CAD456E3-41BD-4A4F-9554-5D29D943E019}" type="pres">
      <dgm:prSet presAssocID="{E9EFBA3E-D002-4779-8CB9-717598C3B5A6}" presName="accentRepeatNode" presStyleLbl="solidAlignAcc1" presStyleIdx="9" presStyleCnt="10"/>
      <dgm:spPr/>
    </dgm:pt>
  </dgm:ptLst>
  <dgm:cxnLst>
    <dgm:cxn modelId="{578AC110-161B-46DC-8F23-818A209269C8}" srcId="{86D4A857-6345-4D5B-A638-FD450201138D}" destId="{BF940884-25FA-4F86-8324-42855677B9AD}" srcOrd="0" destOrd="0" parTransId="{BC4A1247-3774-481F-B188-ECF68E0EDC36}" sibTransId="{EC6F851F-AF17-4036-A8EB-FF707F8B03F7}"/>
    <dgm:cxn modelId="{90D3B520-0EF5-4B1C-86BE-03124606D491}" srcId="{86D4A857-6345-4D5B-A638-FD450201138D}" destId="{05C65C33-982C-4FAC-A4DB-72F86A06D311}" srcOrd="1" destOrd="0" parTransId="{AE75A665-34ED-4835-A061-1247E4D38893}" sibTransId="{DFA225BD-D9DD-4D74-9523-2DAD77A2F2F6}"/>
    <dgm:cxn modelId="{AEE4D723-F116-4A51-BE54-2138373144FB}" type="presOf" srcId="{EC6F851F-AF17-4036-A8EB-FF707F8B03F7}" destId="{F32BC560-62E8-4C93-A7BE-09AD70206F46}" srcOrd="0" destOrd="0" presId="urn:microsoft.com/office/officeart/2008/layout/HexagonCluster"/>
    <dgm:cxn modelId="{E2341F42-1721-48C7-8CD7-7DD0AACE8D43}" type="presOf" srcId="{E9EFBA3E-D002-4779-8CB9-717598C3B5A6}" destId="{E82E18A8-8FC1-41B9-8F21-2D9D20A703BD}" srcOrd="0" destOrd="0" presId="urn:microsoft.com/office/officeart/2008/layout/HexagonCluster"/>
    <dgm:cxn modelId="{D6DB6951-F06E-411B-B623-CD447B4C4B36}" srcId="{86D4A857-6345-4D5B-A638-FD450201138D}" destId="{AA56D961-8F1F-4A05-A114-FED603B45B3B}" srcOrd="2" destOrd="0" parTransId="{0C61C95A-04C9-48F6-9C52-9DA2957C5832}" sibTransId="{78EEE463-1EE3-4B0D-BA69-53447D77667E}"/>
    <dgm:cxn modelId="{7BDF7D7F-60C3-4DC2-A4C6-5FD433C5736C}" type="presOf" srcId="{DFA225BD-D9DD-4D74-9523-2DAD77A2F2F6}" destId="{74ACBF19-4335-428A-969E-8FB8E01F8A22}" srcOrd="0" destOrd="0" presId="urn:microsoft.com/office/officeart/2008/layout/HexagonCluster"/>
    <dgm:cxn modelId="{2DEDD186-AF2D-4BDA-B926-440A4ADAC439}" type="presOf" srcId="{86D4A857-6345-4D5B-A638-FD450201138D}" destId="{1B99398D-CF03-4E4D-971C-067295F83507}" srcOrd="0" destOrd="0" presId="urn:microsoft.com/office/officeart/2008/layout/HexagonCluster"/>
    <dgm:cxn modelId="{1D099196-A6DB-4870-B9BE-0B52B38313B6}" type="presOf" srcId="{295B1B5E-2F4A-4FE0-90BB-58D050E278F0}" destId="{452CD3CA-3DD8-41DD-8DBD-91EB3AC6E80E}" srcOrd="0" destOrd="0" presId="urn:microsoft.com/office/officeart/2008/layout/HexagonCluster"/>
    <dgm:cxn modelId="{F1AC629E-0413-47F2-AEE9-3644951CBA8B}" srcId="{86D4A857-6345-4D5B-A638-FD450201138D}" destId="{D3C8309F-A6AD-4E2E-B938-F9D679ABDCFE}" srcOrd="3" destOrd="0" parTransId="{6A913630-5EC5-4839-B9AB-0A0FC1E527BA}" sibTransId="{F0CB96E0-D253-4CA2-A31B-B80054D2AA42}"/>
    <dgm:cxn modelId="{4A5B8DA8-4CC5-4303-BECB-66534366A18B}" type="presOf" srcId="{D3C8309F-A6AD-4E2E-B938-F9D679ABDCFE}" destId="{2F3A6C1A-452D-4746-B4F6-1E5561DD4F61}" srcOrd="0" destOrd="0" presId="urn:microsoft.com/office/officeart/2008/layout/HexagonCluster"/>
    <dgm:cxn modelId="{4B66FFB4-F635-4CA2-9BD6-5B061EB594B6}" srcId="{86D4A857-6345-4D5B-A638-FD450201138D}" destId="{295B1B5E-2F4A-4FE0-90BB-58D050E278F0}" srcOrd="4" destOrd="0" parTransId="{9B645EDA-FF21-45F0-AA65-F0B99021289E}" sibTransId="{E9EFBA3E-D002-4779-8CB9-717598C3B5A6}"/>
    <dgm:cxn modelId="{3CECF2B5-E267-445D-9614-B224D4AE1C23}" type="presOf" srcId="{78EEE463-1EE3-4B0D-BA69-53447D77667E}" destId="{9B78A7B5-2DFF-4D8D-A802-E385EA365A21}" srcOrd="0" destOrd="0" presId="urn:microsoft.com/office/officeart/2008/layout/HexagonCluster"/>
    <dgm:cxn modelId="{2C69A8B9-68A9-44E2-A0F5-B83A4E94A600}" type="presOf" srcId="{AA56D961-8F1F-4A05-A114-FED603B45B3B}" destId="{D18F391C-0E27-459B-A4EA-0C651CC331BC}" srcOrd="0" destOrd="0" presId="urn:microsoft.com/office/officeart/2008/layout/HexagonCluster"/>
    <dgm:cxn modelId="{A350C4BD-4956-48F7-A0AE-A1782CEBB321}" type="presOf" srcId="{BF940884-25FA-4F86-8324-42855677B9AD}" destId="{93A9285E-0AB6-46BF-821D-37D60116BCE3}" srcOrd="0" destOrd="0" presId="urn:microsoft.com/office/officeart/2008/layout/HexagonCluster"/>
    <dgm:cxn modelId="{BEFCC0CD-6D4C-4B2B-9238-04BBF3555771}" type="presOf" srcId="{05C65C33-982C-4FAC-A4DB-72F86A06D311}" destId="{4222AF9D-5F9E-4D96-95C5-9A7F811EFEBD}" srcOrd="0" destOrd="0" presId="urn:microsoft.com/office/officeart/2008/layout/HexagonCluster"/>
    <dgm:cxn modelId="{B342CAD9-6297-4A89-817F-AEE90140EEE4}" type="presOf" srcId="{F0CB96E0-D253-4CA2-A31B-B80054D2AA42}" destId="{79A60CF6-2974-47F9-9C8E-B832E253D98D}" srcOrd="0" destOrd="0" presId="urn:microsoft.com/office/officeart/2008/layout/HexagonCluster"/>
    <dgm:cxn modelId="{35E5EA3B-1406-470D-AB9A-AA0C2DC4FE5E}" type="presParOf" srcId="{1B99398D-CF03-4E4D-971C-067295F83507}" destId="{917DBED4-91A7-4E31-B284-2FD27A3F02EF}" srcOrd="0" destOrd="0" presId="urn:microsoft.com/office/officeart/2008/layout/HexagonCluster"/>
    <dgm:cxn modelId="{8ED6A2F5-91C8-41D4-A2C4-75E1751F8164}" type="presParOf" srcId="{917DBED4-91A7-4E31-B284-2FD27A3F02EF}" destId="{93A9285E-0AB6-46BF-821D-37D60116BCE3}" srcOrd="0" destOrd="0" presId="urn:microsoft.com/office/officeart/2008/layout/HexagonCluster"/>
    <dgm:cxn modelId="{4D2C253E-B0D4-4048-AB38-120C72AA7731}" type="presParOf" srcId="{1B99398D-CF03-4E4D-971C-067295F83507}" destId="{421A9DAA-21F9-4497-AD1F-0502C9B6E9CB}" srcOrd="1" destOrd="0" presId="urn:microsoft.com/office/officeart/2008/layout/HexagonCluster"/>
    <dgm:cxn modelId="{F8785F99-C963-42ED-8F09-D873B161ECF4}" type="presParOf" srcId="{421A9DAA-21F9-4497-AD1F-0502C9B6E9CB}" destId="{2D9C9FEB-E7AC-4677-9361-6BBA6A2BF927}" srcOrd="0" destOrd="0" presId="urn:microsoft.com/office/officeart/2008/layout/HexagonCluster"/>
    <dgm:cxn modelId="{CA0E14D1-4CFC-4087-9ED4-3C39FAA3E136}" type="presParOf" srcId="{1B99398D-CF03-4E4D-971C-067295F83507}" destId="{7E9F9D66-A3BB-41C4-8A96-534D13FBE12E}" srcOrd="2" destOrd="0" presId="urn:microsoft.com/office/officeart/2008/layout/HexagonCluster"/>
    <dgm:cxn modelId="{E866CE5B-95E0-4405-8333-2BDE07F64AEA}" type="presParOf" srcId="{7E9F9D66-A3BB-41C4-8A96-534D13FBE12E}" destId="{F32BC560-62E8-4C93-A7BE-09AD70206F46}" srcOrd="0" destOrd="0" presId="urn:microsoft.com/office/officeart/2008/layout/HexagonCluster"/>
    <dgm:cxn modelId="{1733185D-D1C9-4BED-8486-B15C6BE01504}" type="presParOf" srcId="{1B99398D-CF03-4E4D-971C-067295F83507}" destId="{C29DA513-B423-4DEB-AFC4-7E08A89321E7}" srcOrd="3" destOrd="0" presId="urn:microsoft.com/office/officeart/2008/layout/HexagonCluster"/>
    <dgm:cxn modelId="{18BBDF7F-821B-427E-A465-7CAA5F71A4E1}" type="presParOf" srcId="{C29DA513-B423-4DEB-AFC4-7E08A89321E7}" destId="{B866C88F-8831-4C86-A381-4781F1FBA9B5}" srcOrd="0" destOrd="0" presId="urn:microsoft.com/office/officeart/2008/layout/HexagonCluster"/>
    <dgm:cxn modelId="{5DBF53DD-8B59-4133-BDBA-8F6E07A3C38D}" type="presParOf" srcId="{1B99398D-CF03-4E4D-971C-067295F83507}" destId="{A3AB7352-6674-4188-88AA-7BFE20DBB308}" srcOrd="4" destOrd="0" presId="urn:microsoft.com/office/officeart/2008/layout/HexagonCluster"/>
    <dgm:cxn modelId="{77961B66-FE02-4B5F-BCEF-73EB8E62700B}" type="presParOf" srcId="{A3AB7352-6674-4188-88AA-7BFE20DBB308}" destId="{4222AF9D-5F9E-4D96-95C5-9A7F811EFEBD}" srcOrd="0" destOrd="0" presId="urn:microsoft.com/office/officeart/2008/layout/HexagonCluster"/>
    <dgm:cxn modelId="{208ED9FF-EFDE-412C-A443-7D977E4DA470}" type="presParOf" srcId="{1B99398D-CF03-4E4D-971C-067295F83507}" destId="{9288D93A-557B-4540-AEBB-0E7E545320FE}" srcOrd="5" destOrd="0" presId="urn:microsoft.com/office/officeart/2008/layout/HexagonCluster"/>
    <dgm:cxn modelId="{E15C7CC3-F9D7-45E2-8BFD-21A034257E43}" type="presParOf" srcId="{9288D93A-557B-4540-AEBB-0E7E545320FE}" destId="{1E41828D-5DA5-482B-BE37-DBE56ED05A6F}" srcOrd="0" destOrd="0" presId="urn:microsoft.com/office/officeart/2008/layout/HexagonCluster"/>
    <dgm:cxn modelId="{49847CD6-4724-4FFF-96DB-ED76DDBD433A}" type="presParOf" srcId="{1B99398D-CF03-4E4D-971C-067295F83507}" destId="{7AFA18A6-4F2F-4410-9D10-BDDF84BC9D83}" srcOrd="6" destOrd="0" presId="urn:microsoft.com/office/officeart/2008/layout/HexagonCluster"/>
    <dgm:cxn modelId="{C8E0A9E0-15AD-4B02-8B3A-61A30D3CE093}" type="presParOf" srcId="{7AFA18A6-4F2F-4410-9D10-BDDF84BC9D83}" destId="{74ACBF19-4335-428A-969E-8FB8E01F8A22}" srcOrd="0" destOrd="0" presId="urn:microsoft.com/office/officeart/2008/layout/HexagonCluster"/>
    <dgm:cxn modelId="{1A70FBA9-656E-40DD-83D7-F6E453C1CA3F}" type="presParOf" srcId="{1B99398D-CF03-4E4D-971C-067295F83507}" destId="{5108BA7B-163C-4AD9-B2E4-C754AEB6D2B1}" srcOrd="7" destOrd="0" presId="urn:microsoft.com/office/officeart/2008/layout/HexagonCluster"/>
    <dgm:cxn modelId="{6A3ACC89-2165-4FAA-8D49-26879F68A702}" type="presParOf" srcId="{5108BA7B-163C-4AD9-B2E4-C754AEB6D2B1}" destId="{B9F340CB-E621-41C5-8552-9F4D7FBAA9A3}" srcOrd="0" destOrd="0" presId="urn:microsoft.com/office/officeart/2008/layout/HexagonCluster"/>
    <dgm:cxn modelId="{137D1FCD-2E4E-4456-9172-551C454958EE}" type="presParOf" srcId="{1B99398D-CF03-4E4D-971C-067295F83507}" destId="{28E230B6-4972-408D-BD6B-3C63EBEF3770}" srcOrd="8" destOrd="0" presId="urn:microsoft.com/office/officeart/2008/layout/HexagonCluster"/>
    <dgm:cxn modelId="{EBCDF3D6-258C-45DE-B505-0C6F1CFA7127}" type="presParOf" srcId="{28E230B6-4972-408D-BD6B-3C63EBEF3770}" destId="{D18F391C-0E27-459B-A4EA-0C651CC331BC}" srcOrd="0" destOrd="0" presId="urn:microsoft.com/office/officeart/2008/layout/HexagonCluster"/>
    <dgm:cxn modelId="{42AF7C17-2B74-40B5-BDB5-F22B7C9D48EA}" type="presParOf" srcId="{1B99398D-CF03-4E4D-971C-067295F83507}" destId="{FAFA9CEB-42A9-4CC0-A0F0-3A9DF414AAE1}" srcOrd="9" destOrd="0" presId="urn:microsoft.com/office/officeart/2008/layout/HexagonCluster"/>
    <dgm:cxn modelId="{F9D91703-3FA2-40AB-9C12-CFB5A078B6E4}" type="presParOf" srcId="{FAFA9CEB-42A9-4CC0-A0F0-3A9DF414AAE1}" destId="{D17E9B47-87F3-411F-AF4D-DBD0F58185EA}" srcOrd="0" destOrd="0" presId="urn:microsoft.com/office/officeart/2008/layout/HexagonCluster"/>
    <dgm:cxn modelId="{BF60E3AE-7A48-4FCF-A67E-707CD45182F4}" type="presParOf" srcId="{1B99398D-CF03-4E4D-971C-067295F83507}" destId="{FF3BB207-1A23-41BE-AAC8-0751723D546D}" srcOrd="10" destOrd="0" presId="urn:microsoft.com/office/officeart/2008/layout/HexagonCluster"/>
    <dgm:cxn modelId="{202FD772-AC77-4925-ABE4-334F11816526}" type="presParOf" srcId="{FF3BB207-1A23-41BE-AAC8-0751723D546D}" destId="{9B78A7B5-2DFF-4D8D-A802-E385EA365A21}" srcOrd="0" destOrd="0" presId="urn:microsoft.com/office/officeart/2008/layout/HexagonCluster"/>
    <dgm:cxn modelId="{022B7952-6562-437B-8AFF-139F6C319550}" type="presParOf" srcId="{1B99398D-CF03-4E4D-971C-067295F83507}" destId="{68815AD1-1CF8-47AC-92CE-1027D8139162}" srcOrd="11" destOrd="0" presId="urn:microsoft.com/office/officeart/2008/layout/HexagonCluster"/>
    <dgm:cxn modelId="{091D5824-6496-4841-8196-B5CB8D8E7ED1}" type="presParOf" srcId="{68815AD1-1CF8-47AC-92CE-1027D8139162}" destId="{A13F64D5-8FC2-45CB-A5C6-F704CDF0A037}" srcOrd="0" destOrd="0" presId="urn:microsoft.com/office/officeart/2008/layout/HexagonCluster"/>
    <dgm:cxn modelId="{FCF02771-3B22-4EFC-9F21-071A258A56BF}" type="presParOf" srcId="{1B99398D-CF03-4E4D-971C-067295F83507}" destId="{F81D833A-5910-4D2E-A13E-E949AB8FB28F}" srcOrd="12" destOrd="0" presId="urn:microsoft.com/office/officeart/2008/layout/HexagonCluster"/>
    <dgm:cxn modelId="{57A12322-9DFA-4D53-8ED7-C988FAC3B16B}" type="presParOf" srcId="{F81D833A-5910-4D2E-A13E-E949AB8FB28F}" destId="{2F3A6C1A-452D-4746-B4F6-1E5561DD4F61}" srcOrd="0" destOrd="0" presId="urn:microsoft.com/office/officeart/2008/layout/HexagonCluster"/>
    <dgm:cxn modelId="{23516FB8-C561-44DA-A9C6-5C59546B222E}" type="presParOf" srcId="{1B99398D-CF03-4E4D-971C-067295F83507}" destId="{3F0EAF75-D11F-4B9D-91F2-926DC6901315}" srcOrd="13" destOrd="0" presId="urn:microsoft.com/office/officeart/2008/layout/HexagonCluster"/>
    <dgm:cxn modelId="{73D43D08-8732-45BD-9322-FDF8EAF1CF2A}" type="presParOf" srcId="{3F0EAF75-D11F-4B9D-91F2-926DC6901315}" destId="{B9E6F384-E61D-4404-98E2-31575068D6BE}" srcOrd="0" destOrd="0" presId="urn:microsoft.com/office/officeart/2008/layout/HexagonCluster"/>
    <dgm:cxn modelId="{3E8CAE82-A3D5-4363-9AAD-C6B9E330E055}" type="presParOf" srcId="{1B99398D-CF03-4E4D-971C-067295F83507}" destId="{8FBD493F-75B4-4355-B90B-8EA8F85549C3}" srcOrd="14" destOrd="0" presId="urn:microsoft.com/office/officeart/2008/layout/HexagonCluster"/>
    <dgm:cxn modelId="{50C3C4BF-1D5E-4EF3-979F-1603DEEDAD47}" type="presParOf" srcId="{8FBD493F-75B4-4355-B90B-8EA8F85549C3}" destId="{79A60CF6-2974-47F9-9C8E-B832E253D98D}" srcOrd="0" destOrd="0" presId="urn:microsoft.com/office/officeart/2008/layout/HexagonCluster"/>
    <dgm:cxn modelId="{AD358FC1-DDF1-4BC0-AA8B-8D70FC0122CD}" type="presParOf" srcId="{1B99398D-CF03-4E4D-971C-067295F83507}" destId="{38057FDF-0A0F-491E-B089-709228AB9B2E}" srcOrd="15" destOrd="0" presId="urn:microsoft.com/office/officeart/2008/layout/HexagonCluster"/>
    <dgm:cxn modelId="{34FC9A51-E4FB-4ACD-BAF1-540BA54F4C54}" type="presParOf" srcId="{38057FDF-0A0F-491E-B089-709228AB9B2E}" destId="{4F34E7AF-48BC-4F75-8172-E8DDFF9FF7FB}" srcOrd="0" destOrd="0" presId="urn:microsoft.com/office/officeart/2008/layout/HexagonCluster"/>
    <dgm:cxn modelId="{297DFFBC-7D43-4A73-BEC2-784CC5C76B77}" type="presParOf" srcId="{1B99398D-CF03-4E4D-971C-067295F83507}" destId="{E69FD285-EC4B-4AD8-9A71-5FE923FC8BA2}" srcOrd="16" destOrd="0" presId="urn:microsoft.com/office/officeart/2008/layout/HexagonCluster"/>
    <dgm:cxn modelId="{EAD06142-2DC2-458A-9637-56EB0C579CAB}" type="presParOf" srcId="{E69FD285-EC4B-4AD8-9A71-5FE923FC8BA2}" destId="{452CD3CA-3DD8-41DD-8DBD-91EB3AC6E80E}" srcOrd="0" destOrd="0" presId="urn:microsoft.com/office/officeart/2008/layout/HexagonCluster"/>
    <dgm:cxn modelId="{69A151EF-7560-4F51-8DC2-3B6FDD9F4C1E}" type="presParOf" srcId="{1B99398D-CF03-4E4D-971C-067295F83507}" destId="{B78EDCAD-CAA1-4505-AA28-846DD4BD0426}" srcOrd="17" destOrd="0" presId="urn:microsoft.com/office/officeart/2008/layout/HexagonCluster"/>
    <dgm:cxn modelId="{3D5B5BD1-EBE5-4D7B-B873-21CE9629781D}" type="presParOf" srcId="{B78EDCAD-CAA1-4505-AA28-846DD4BD0426}" destId="{A46B1C1F-17D6-47F9-9E6F-1467960EE9AB}" srcOrd="0" destOrd="0" presId="urn:microsoft.com/office/officeart/2008/layout/HexagonCluster"/>
    <dgm:cxn modelId="{DC73906D-9452-46CA-9C4B-35B24C51DBC5}" type="presParOf" srcId="{1B99398D-CF03-4E4D-971C-067295F83507}" destId="{28EA4F7D-D515-4E15-A888-EFE26936567C}" srcOrd="18" destOrd="0" presId="urn:microsoft.com/office/officeart/2008/layout/HexagonCluster"/>
    <dgm:cxn modelId="{722D99F2-665D-47F5-98E6-33CB6B502685}" type="presParOf" srcId="{28EA4F7D-D515-4E15-A888-EFE26936567C}" destId="{E82E18A8-8FC1-41B9-8F21-2D9D20A703BD}" srcOrd="0" destOrd="0" presId="urn:microsoft.com/office/officeart/2008/layout/HexagonCluster"/>
    <dgm:cxn modelId="{FA56E02A-637B-442A-A589-8CD229DEF294}" type="presParOf" srcId="{1B99398D-CF03-4E4D-971C-067295F83507}" destId="{A613494A-C4EC-48ED-A996-B551B832817B}" srcOrd="19" destOrd="0" presId="urn:microsoft.com/office/officeart/2008/layout/HexagonCluster"/>
    <dgm:cxn modelId="{4BF15C96-73F4-4044-9B70-A3835BB51C66}" type="presParOf" srcId="{A613494A-C4EC-48ED-A996-B551B832817B}" destId="{CAD456E3-41BD-4A4F-9554-5D29D943E01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D2ED44-CB02-4DF3-90CD-5D08F7BD9200}"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en-US"/>
        </a:p>
      </dgm:t>
    </dgm:pt>
    <dgm:pt modelId="{29FBA4A8-BB66-41CD-9992-3E5664922620}">
      <dgm:prSet phldrT="[Text]"/>
      <dgm:spPr/>
      <dgm:t>
        <a:bodyPr/>
        <a:lstStyle/>
        <a:p>
          <a:r>
            <a:rPr lang="en-US" dirty="0"/>
            <a:t>Resilience </a:t>
          </a:r>
          <a:r>
            <a:rPr lang="en-US" b="1" dirty="0"/>
            <a:t>against</a:t>
          </a:r>
          <a:r>
            <a:rPr lang="en-US" dirty="0"/>
            <a:t> what? </a:t>
          </a:r>
        </a:p>
      </dgm:t>
    </dgm:pt>
    <dgm:pt modelId="{6120556A-A86B-45CA-8139-C2F4DCB4FF70}" type="parTrans" cxnId="{0F17F92D-8AF3-41F3-A1EF-CDB1EA115769}">
      <dgm:prSet/>
      <dgm:spPr/>
      <dgm:t>
        <a:bodyPr/>
        <a:lstStyle/>
        <a:p>
          <a:endParaRPr lang="en-US"/>
        </a:p>
      </dgm:t>
    </dgm:pt>
    <dgm:pt modelId="{140BC442-6BE8-49C8-843B-E3CF1225AEEE}" type="sibTrans" cxnId="{0F17F92D-8AF3-41F3-A1EF-CDB1EA115769}">
      <dgm:prSet/>
      <dgm:spPr/>
      <dgm:t>
        <a:bodyPr/>
        <a:lstStyle/>
        <a:p>
          <a:endParaRPr lang="en-US"/>
        </a:p>
      </dgm:t>
    </dgm:pt>
    <dgm:pt modelId="{599A8E59-5CE3-4FF9-BAC3-543F4A817741}">
      <dgm:prSet phldrT="[Text]"/>
      <dgm:spPr/>
      <dgm:t>
        <a:bodyPr/>
        <a:lstStyle/>
        <a:p>
          <a:r>
            <a:rPr lang="en-US" b="1" dirty="0"/>
            <a:t>Who</a:t>
          </a:r>
          <a:r>
            <a:rPr lang="en-US" dirty="0"/>
            <a:t> is involved in building university community resilience?</a:t>
          </a:r>
        </a:p>
      </dgm:t>
    </dgm:pt>
    <dgm:pt modelId="{2D8F7C72-405B-42DA-BC6A-6805CF69BE04}" type="parTrans" cxnId="{86F2D8EB-4A04-4333-84F4-21A1E81123B0}">
      <dgm:prSet/>
      <dgm:spPr/>
      <dgm:t>
        <a:bodyPr/>
        <a:lstStyle/>
        <a:p>
          <a:endParaRPr lang="en-US"/>
        </a:p>
      </dgm:t>
    </dgm:pt>
    <dgm:pt modelId="{181372EC-5070-4237-91BB-627FE16EF62E}" type="sibTrans" cxnId="{86F2D8EB-4A04-4333-84F4-21A1E81123B0}">
      <dgm:prSet/>
      <dgm:spPr/>
      <dgm:t>
        <a:bodyPr/>
        <a:lstStyle/>
        <a:p>
          <a:endParaRPr lang="en-US"/>
        </a:p>
      </dgm:t>
    </dgm:pt>
    <dgm:pt modelId="{8C07298C-7809-4D81-9416-27995120CA53}">
      <dgm:prSet phldrT="[Text]"/>
      <dgm:spPr/>
      <dgm:t>
        <a:bodyPr/>
        <a:lstStyle/>
        <a:p>
          <a:r>
            <a:rPr lang="en-US" dirty="0"/>
            <a:t>What are the main challenges in the </a:t>
          </a:r>
          <a:r>
            <a:rPr lang="en-US" b="1" dirty="0"/>
            <a:t>future</a:t>
          </a:r>
          <a:r>
            <a:rPr lang="en-US" dirty="0"/>
            <a:t> of the University?</a:t>
          </a:r>
        </a:p>
      </dgm:t>
    </dgm:pt>
    <dgm:pt modelId="{E61C610D-D072-472E-A0E2-1CBE843C063C}" type="parTrans" cxnId="{618F31AB-9B56-4421-8ECE-C92A516C7844}">
      <dgm:prSet/>
      <dgm:spPr/>
      <dgm:t>
        <a:bodyPr/>
        <a:lstStyle/>
        <a:p>
          <a:endParaRPr lang="en-US"/>
        </a:p>
      </dgm:t>
    </dgm:pt>
    <dgm:pt modelId="{289267D3-E0CB-44FC-BA99-06334183DFE7}" type="sibTrans" cxnId="{618F31AB-9B56-4421-8ECE-C92A516C7844}">
      <dgm:prSet/>
      <dgm:spPr/>
      <dgm:t>
        <a:bodyPr/>
        <a:lstStyle/>
        <a:p>
          <a:endParaRPr lang="en-US"/>
        </a:p>
      </dgm:t>
    </dgm:pt>
    <dgm:pt modelId="{34CCFD5F-0794-4BCD-8025-A658FD54B338}">
      <dgm:prSet phldrT="[Text]"/>
      <dgm:spPr/>
      <dgm:t>
        <a:bodyPr/>
        <a:lstStyle/>
        <a:p>
          <a:endParaRPr lang="en-US" dirty="0"/>
        </a:p>
      </dgm:t>
    </dgm:pt>
    <dgm:pt modelId="{E74D392E-E9C7-45EC-9FA3-0AF9F6F5F112}" type="parTrans" cxnId="{ED72683A-9CD2-4985-9587-F7E79AE1D396}">
      <dgm:prSet/>
      <dgm:spPr/>
      <dgm:t>
        <a:bodyPr/>
        <a:lstStyle/>
        <a:p>
          <a:endParaRPr lang="en-US"/>
        </a:p>
      </dgm:t>
    </dgm:pt>
    <dgm:pt modelId="{A87BAB30-54B2-4415-98A7-C8FECA1BB7D1}" type="sibTrans" cxnId="{ED72683A-9CD2-4985-9587-F7E79AE1D396}">
      <dgm:prSet/>
      <dgm:spPr/>
      <dgm:t>
        <a:bodyPr/>
        <a:lstStyle/>
        <a:p>
          <a:endParaRPr lang="en-US"/>
        </a:p>
      </dgm:t>
    </dgm:pt>
    <dgm:pt modelId="{31B168F8-FCD1-4E7D-AFB4-AB36D7C209DB}">
      <dgm:prSet phldrT="[Text]"/>
      <dgm:spPr/>
      <dgm:t>
        <a:bodyPr/>
        <a:lstStyle/>
        <a:p>
          <a:endParaRPr lang="en-US" dirty="0"/>
        </a:p>
      </dgm:t>
    </dgm:pt>
    <dgm:pt modelId="{67FCB7C7-6EFE-4823-AD2D-4452E6DB4210}" type="parTrans" cxnId="{95B28C24-F1F5-4522-A23D-EB68AFAB455E}">
      <dgm:prSet/>
      <dgm:spPr/>
      <dgm:t>
        <a:bodyPr/>
        <a:lstStyle/>
        <a:p>
          <a:endParaRPr lang="en-US"/>
        </a:p>
      </dgm:t>
    </dgm:pt>
    <dgm:pt modelId="{A9BBED9F-AA16-41B8-B634-A82D8F1424F9}" type="sibTrans" cxnId="{95B28C24-F1F5-4522-A23D-EB68AFAB455E}">
      <dgm:prSet/>
      <dgm:spPr/>
      <dgm:t>
        <a:bodyPr/>
        <a:lstStyle/>
        <a:p>
          <a:endParaRPr lang="en-US"/>
        </a:p>
      </dgm:t>
    </dgm:pt>
    <dgm:pt modelId="{698705E8-3462-4681-B52C-C36CA6F018DB}">
      <dgm:prSet phldrT="[Text]"/>
      <dgm:spPr/>
      <dgm:t>
        <a:bodyPr/>
        <a:lstStyle/>
        <a:p>
          <a:endParaRPr lang="en-US" dirty="0"/>
        </a:p>
      </dgm:t>
    </dgm:pt>
    <dgm:pt modelId="{8369E7B4-7329-450B-B5F5-416EDB0D01A4}" type="parTrans" cxnId="{BFE221D6-AB31-4A2B-8960-A9CBD2BF849E}">
      <dgm:prSet/>
      <dgm:spPr/>
      <dgm:t>
        <a:bodyPr/>
        <a:lstStyle/>
        <a:p>
          <a:endParaRPr lang="en-US"/>
        </a:p>
      </dgm:t>
    </dgm:pt>
    <dgm:pt modelId="{721AA798-3B32-4E58-8082-BAAF5732BD2B}" type="sibTrans" cxnId="{BFE221D6-AB31-4A2B-8960-A9CBD2BF849E}">
      <dgm:prSet/>
      <dgm:spPr/>
      <dgm:t>
        <a:bodyPr/>
        <a:lstStyle/>
        <a:p>
          <a:endParaRPr lang="en-US"/>
        </a:p>
      </dgm:t>
    </dgm:pt>
    <dgm:pt modelId="{2A748FDC-AAC0-45FF-90B8-60A5B26423B3}" type="pres">
      <dgm:prSet presAssocID="{AFD2ED44-CB02-4DF3-90CD-5D08F7BD9200}" presName="rootnode" presStyleCnt="0">
        <dgm:presLayoutVars>
          <dgm:chMax/>
          <dgm:chPref/>
          <dgm:dir/>
          <dgm:animLvl val="lvl"/>
        </dgm:presLayoutVars>
      </dgm:prSet>
      <dgm:spPr/>
    </dgm:pt>
    <dgm:pt modelId="{DBC953B5-83AB-4212-A9A8-425D68E67509}" type="pres">
      <dgm:prSet presAssocID="{29FBA4A8-BB66-41CD-9992-3E5664922620}" presName="composite" presStyleCnt="0"/>
      <dgm:spPr/>
    </dgm:pt>
    <dgm:pt modelId="{CD13D1DF-8769-4D32-877E-D5AE1904715E}" type="pres">
      <dgm:prSet presAssocID="{29FBA4A8-BB66-41CD-9992-3E5664922620}" presName="bentUpArrow1" presStyleLbl="alignImgPlace1" presStyleIdx="0" presStyleCnt="2"/>
      <dgm:spPr/>
    </dgm:pt>
    <dgm:pt modelId="{C66D7115-394B-4BAF-8C7A-6C75B3C6FDB4}" type="pres">
      <dgm:prSet presAssocID="{29FBA4A8-BB66-41CD-9992-3E5664922620}" presName="ParentText" presStyleLbl="node1" presStyleIdx="0" presStyleCnt="3">
        <dgm:presLayoutVars>
          <dgm:chMax val="1"/>
          <dgm:chPref val="1"/>
          <dgm:bulletEnabled val="1"/>
        </dgm:presLayoutVars>
      </dgm:prSet>
      <dgm:spPr/>
    </dgm:pt>
    <dgm:pt modelId="{438A8286-8A50-42FF-9594-3977EE2C49BA}" type="pres">
      <dgm:prSet presAssocID="{29FBA4A8-BB66-41CD-9992-3E5664922620}" presName="ChildText" presStyleLbl="revTx" presStyleIdx="0" presStyleCnt="3">
        <dgm:presLayoutVars>
          <dgm:chMax val="0"/>
          <dgm:chPref val="0"/>
          <dgm:bulletEnabled val="1"/>
        </dgm:presLayoutVars>
      </dgm:prSet>
      <dgm:spPr/>
    </dgm:pt>
    <dgm:pt modelId="{5BB73FA7-E5F8-4572-AAF5-B66C21608CC4}" type="pres">
      <dgm:prSet presAssocID="{140BC442-6BE8-49C8-843B-E3CF1225AEEE}" presName="sibTrans" presStyleCnt="0"/>
      <dgm:spPr/>
    </dgm:pt>
    <dgm:pt modelId="{CE567518-F119-4237-94AF-93AEA3262422}" type="pres">
      <dgm:prSet presAssocID="{599A8E59-5CE3-4FF9-BAC3-543F4A817741}" presName="composite" presStyleCnt="0"/>
      <dgm:spPr/>
    </dgm:pt>
    <dgm:pt modelId="{4D43CD5D-71B4-4207-864D-A7410C64E1CA}" type="pres">
      <dgm:prSet presAssocID="{599A8E59-5CE3-4FF9-BAC3-543F4A817741}" presName="bentUpArrow1" presStyleLbl="alignImgPlace1" presStyleIdx="1" presStyleCnt="2"/>
      <dgm:spPr/>
    </dgm:pt>
    <dgm:pt modelId="{FDEC9562-500B-4C90-ADEA-9390B1A3A0D9}" type="pres">
      <dgm:prSet presAssocID="{599A8E59-5CE3-4FF9-BAC3-543F4A817741}" presName="ParentText" presStyleLbl="node1" presStyleIdx="1" presStyleCnt="3">
        <dgm:presLayoutVars>
          <dgm:chMax val="1"/>
          <dgm:chPref val="1"/>
          <dgm:bulletEnabled val="1"/>
        </dgm:presLayoutVars>
      </dgm:prSet>
      <dgm:spPr/>
    </dgm:pt>
    <dgm:pt modelId="{4EF3C335-9BB5-4B46-8DDE-5B16D514665B}" type="pres">
      <dgm:prSet presAssocID="{599A8E59-5CE3-4FF9-BAC3-543F4A817741}" presName="ChildText" presStyleLbl="revTx" presStyleIdx="1" presStyleCnt="3">
        <dgm:presLayoutVars>
          <dgm:chMax val="0"/>
          <dgm:chPref val="0"/>
          <dgm:bulletEnabled val="1"/>
        </dgm:presLayoutVars>
      </dgm:prSet>
      <dgm:spPr/>
    </dgm:pt>
    <dgm:pt modelId="{5A3AD093-2E6B-4F5F-AA7C-CEA333749DE9}" type="pres">
      <dgm:prSet presAssocID="{181372EC-5070-4237-91BB-627FE16EF62E}" presName="sibTrans" presStyleCnt="0"/>
      <dgm:spPr/>
    </dgm:pt>
    <dgm:pt modelId="{340F0B7A-B5AF-48F7-B196-F94867EF2E62}" type="pres">
      <dgm:prSet presAssocID="{8C07298C-7809-4D81-9416-27995120CA53}" presName="composite" presStyleCnt="0"/>
      <dgm:spPr/>
    </dgm:pt>
    <dgm:pt modelId="{EE4C7F23-18F1-41F0-9514-25EC3F687BDC}" type="pres">
      <dgm:prSet presAssocID="{8C07298C-7809-4D81-9416-27995120CA53}" presName="ParentText" presStyleLbl="node1" presStyleIdx="2" presStyleCnt="3">
        <dgm:presLayoutVars>
          <dgm:chMax val="1"/>
          <dgm:chPref val="1"/>
          <dgm:bulletEnabled val="1"/>
        </dgm:presLayoutVars>
      </dgm:prSet>
      <dgm:spPr/>
    </dgm:pt>
    <dgm:pt modelId="{31937340-5ED4-4E0C-A13E-3B2695BB6C65}" type="pres">
      <dgm:prSet presAssocID="{8C07298C-7809-4D81-9416-27995120CA53}" presName="FinalChildText" presStyleLbl="revTx" presStyleIdx="2" presStyleCnt="3">
        <dgm:presLayoutVars>
          <dgm:chMax val="0"/>
          <dgm:chPref val="0"/>
          <dgm:bulletEnabled val="1"/>
        </dgm:presLayoutVars>
      </dgm:prSet>
      <dgm:spPr/>
    </dgm:pt>
  </dgm:ptLst>
  <dgm:cxnLst>
    <dgm:cxn modelId="{6B59EC18-CD82-4A33-86AF-36B9AEDE5DB4}" type="presOf" srcId="{31B168F8-FCD1-4E7D-AFB4-AB36D7C209DB}" destId="{4EF3C335-9BB5-4B46-8DDE-5B16D514665B}" srcOrd="0" destOrd="0" presId="urn:microsoft.com/office/officeart/2005/8/layout/StepDownProcess"/>
    <dgm:cxn modelId="{95B28C24-F1F5-4522-A23D-EB68AFAB455E}" srcId="{599A8E59-5CE3-4FF9-BAC3-543F4A817741}" destId="{31B168F8-FCD1-4E7D-AFB4-AB36D7C209DB}" srcOrd="0" destOrd="0" parTransId="{67FCB7C7-6EFE-4823-AD2D-4452E6DB4210}" sibTransId="{A9BBED9F-AA16-41B8-B634-A82D8F1424F9}"/>
    <dgm:cxn modelId="{7EB0A025-BE2A-4D77-BB5C-4D395593EF2F}" type="presOf" srcId="{599A8E59-5CE3-4FF9-BAC3-543F4A817741}" destId="{FDEC9562-500B-4C90-ADEA-9390B1A3A0D9}" srcOrd="0" destOrd="0" presId="urn:microsoft.com/office/officeart/2005/8/layout/StepDownProcess"/>
    <dgm:cxn modelId="{0F17F92D-8AF3-41F3-A1EF-CDB1EA115769}" srcId="{AFD2ED44-CB02-4DF3-90CD-5D08F7BD9200}" destId="{29FBA4A8-BB66-41CD-9992-3E5664922620}" srcOrd="0" destOrd="0" parTransId="{6120556A-A86B-45CA-8139-C2F4DCB4FF70}" sibTransId="{140BC442-6BE8-49C8-843B-E3CF1225AEEE}"/>
    <dgm:cxn modelId="{814A7736-093F-4423-BCE2-D9929BF77026}" type="presOf" srcId="{AFD2ED44-CB02-4DF3-90CD-5D08F7BD9200}" destId="{2A748FDC-AAC0-45FF-90B8-60A5B26423B3}" srcOrd="0" destOrd="0" presId="urn:microsoft.com/office/officeart/2005/8/layout/StepDownProcess"/>
    <dgm:cxn modelId="{ED72683A-9CD2-4985-9587-F7E79AE1D396}" srcId="{29FBA4A8-BB66-41CD-9992-3E5664922620}" destId="{34CCFD5F-0794-4BCD-8025-A658FD54B338}" srcOrd="0" destOrd="0" parTransId="{E74D392E-E9C7-45EC-9FA3-0AF9F6F5F112}" sibTransId="{A87BAB30-54B2-4415-98A7-C8FECA1BB7D1}"/>
    <dgm:cxn modelId="{6B05443D-8D9E-445D-A160-9D2F6253E543}" type="presOf" srcId="{34CCFD5F-0794-4BCD-8025-A658FD54B338}" destId="{438A8286-8A50-42FF-9594-3977EE2C49BA}" srcOrd="0" destOrd="0" presId="urn:microsoft.com/office/officeart/2005/8/layout/StepDownProcess"/>
    <dgm:cxn modelId="{5015F77F-CEA5-4DA7-BEEF-BE5BD1231AD3}" type="presOf" srcId="{29FBA4A8-BB66-41CD-9992-3E5664922620}" destId="{C66D7115-394B-4BAF-8C7A-6C75B3C6FDB4}" srcOrd="0" destOrd="0" presId="urn:microsoft.com/office/officeart/2005/8/layout/StepDownProcess"/>
    <dgm:cxn modelId="{618F31AB-9B56-4421-8ECE-C92A516C7844}" srcId="{AFD2ED44-CB02-4DF3-90CD-5D08F7BD9200}" destId="{8C07298C-7809-4D81-9416-27995120CA53}" srcOrd="2" destOrd="0" parTransId="{E61C610D-D072-472E-A0E2-1CBE843C063C}" sibTransId="{289267D3-E0CB-44FC-BA99-06334183DFE7}"/>
    <dgm:cxn modelId="{55FE4AC4-5C06-4E20-8542-0A02656768F3}" type="presOf" srcId="{8C07298C-7809-4D81-9416-27995120CA53}" destId="{EE4C7F23-18F1-41F0-9514-25EC3F687BDC}" srcOrd="0" destOrd="0" presId="urn:microsoft.com/office/officeart/2005/8/layout/StepDownProcess"/>
    <dgm:cxn modelId="{BFE221D6-AB31-4A2B-8960-A9CBD2BF849E}" srcId="{8C07298C-7809-4D81-9416-27995120CA53}" destId="{698705E8-3462-4681-B52C-C36CA6F018DB}" srcOrd="0" destOrd="0" parTransId="{8369E7B4-7329-450B-B5F5-416EDB0D01A4}" sibTransId="{721AA798-3B32-4E58-8082-BAAF5732BD2B}"/>
    <dgm:cxn modelId="{9913A8DB-AE70-442B-B430-5A964025D39B}" type="presOf" srcId="{698705E8-3462-4681-B52C-C36CA6F018DB}" destId="{31937340-5ED4-4E0C-A13E-3B2695BB6C65}" srcOrd="0" destOrd="0" presId="urn:microsoft.com/office/officeart/2005/8/layout/StepDownProcess"/>
    <dgm:cxn modelId="{86F2D8EB-4A04-4333-84F4-21A1E81123B0}" srcId="{AFD2ED44-CB02-4DF3-90CD-5D08F7BD9200}" destId="{599A8E59-5CE3-4FF9-BAC3-543F4A817741}" srcOrd="1" destOrd="0" parTransId="{2D8F7C72-405B-42DA-BC6A-6805CF69BE04}" sibTransId="{181372EC-5070-4237-91BB-627FE16EF62E}"/>
    <dgm:cxn modelId="{3E564DD2-B51F-42F4-BFEF-B797A98E7517}" type="presParOf" srcId="{2A748FDC-AAC0-45FF-90B8-60A5B26423B3}" destId="{DBC953B5-83AB-4212-A9A8-425D68E67509}" srcOrd="0" destOrd="0" presId="urn:microsoft.com/office/officeart/2005/8/layout/StepDownProcess"/>
    <dgm:cxn modelId="{F11DCC20-638E-4099-82F9-BFF88C919018}" type="presParOf" srcId="{DBC953B5-83AB-4212-A9A8-425D68E67509}" destId="{CD13D1DF-8769-4D32-877E-D5AE1904715E}" srcOrd="0" destOrd="0" presId="urn:microsoft.com/office/officeart/2005/8/layout/StepDownProcess"/>
    <dgm:cxn modelId="{C5B336A4-003A-4740-B9B3-44661459D7F3}" type="presParOf" srcId="{DBC953B5-83AB-4212-A9A8-425D68E67509}" destId="{C66D7115-394B-4BAF-8C7A-6C75B3C6FDB4}" srcOrd="1" destOrd="0" presId="urn:microsoft.com/office/officeart/2005/8/layout/StepDownProcess"/>
    <dgm:cxn modelId="{BEB9E882-862E-4DA8-A7D3-4C68B0C9C302}" type="presParOf" srcId="{DBC953B5-83AB-4212-A9A8-425D68E67509}" destId="{438A8286-8A50-42FF-9594-3977EE2C49BA}" srcOrd="2" destOrd="0" presId="urn:microsoft.com/office/officeart/2005/8/layout/StepDownProcess"/>
    <dgm:cxn modelId="{7E425CC5-325E-4389-9903-812CB47FB56B}" type="presParOf" srcId="{2A748FDC-AAC0-45FF-90B8-60A5B26423B3}" destId="{5BB73FA7-E5F8-4572-AAF5-B66C21608CC4}" srcOrd="1" destOrd="0" presId="urn:microsoft.com/office/officeart/2005/8/layout/StepDownProcess"/>
    <dgm:cxn modelId="{5D368C74-1D5A-4DA3-9568-B326C3E8AE85}" type="presParOf" srcId="{2A748FDC-AAC0-45FF-90B8-60A5B26423B3}" destId="{CE567518-F119-4237-94AF-93AEA3262422}" srcOrd="2" destOrd="0" presId="urn:microsoft.com/office/officeart/2005/8/layout/StepDownProcess"/>
    <dgm:cxn modelId="{5C2AC5D6-C662-40BB-8C47-CE858561039F}" type="presParOf" srcId="{CE567518-F119-4237-94AF-93AEA3262422}" destId="{4D43CD5D-71B4-4207-864D-A7410C64E1CA}" srcOrd="0" destOrd="0" presId="urn:microsoft.com/office/officeart/2005/8/layout/StepDownProcess"/>
    <dgm:cxn modelId="{64BA209E-8D5D-41CB-A60C-A3306BBBD890}" type="presParOf" srcId="{CE567518-F119-4237-94AF-93AEA3262422}" destId="{FDEC9562-500B-4C90-ADEA-9390B1A3A0D9}" srcOrd="1" destOrd="0" presId="urn:microsoft.com/office/officeart/2005/8/layout/StepDownProcess"/>
    <dgm:cxn modelId="{7C114EC8-1193-4EBA-817D-00C0E7AE977E}" type="presParOf" srcId="{CE567518-F119-4237-94AF-93AEA3262422}" destId="{4EF3C335-9BB5-4B46-8DDE-5B16D514665B}" srcOrd="2" destOrd="0" presId="urn:microsoft.com/office/officeart/2005/8/layout/StepDownProcess"/>
    <dgm:cxn modelId="{653323C0-E203-473C-8A79-19A7474DB7A4}" type="presParOf" srcId="{2A748FDC-AAC0-45FF-90B8-60A5B26423B3}" destId="{5A3AD093-2E6B-4F5F-AA7C-CEA333749DE9}" srcOrd="3" destOrd="0" presId="urn:microsoft.com/office/officeart/2005/8/layout/StepDownProcess"/>
    <dgm:cxn modelId="{2A8440F7-73FE-4561-9811-256C607530E1}" type="presParOf" srcId="{2A748FDC-AAC0-45FF-90B8-60A5B26423B3}" destId="{340F0B7A-B5AF-48F7-B196-F94867EF2E62}" srcOrd="4" destOrd="0" presId="urn:microsoft.com/office/officeart/2005/8/layout/StepDownProcess"/>
    <dgm:cxn modelId="{F502C76D-A969-4298-AEFC-C4CB29F4D9B3}" type="presParOf" srcId="{340F0B7A-B5AF-48F7-B196-F94867EF2E62}" destId="{EE4C7F23-18F1-41F0-9514-25EC3F687BDC}" srcOrd="0" destOrd="0" presId="urn:microsoft.com/office/officeart/2005/8/layout/StepDownProcess"/>
    <dgm:cxn modelId="{D3E551F3-290C-4AAF-ACB6-71949ECB4FBA}" type="presParOf" srcId="{340F0B7A-B5AF-48F7-B196-F94867EF2E62}" destId="{31937340-5ED4-4E0C-A13E-3B2695BB6C6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2BFFA7-6389-427E-82A0-AA5AEBDA74DB}" type="doc">
      <dgm:prSet loTypeId="urn:microsoft.com/office/officeart/2005/8/layout/radial3" loCatId="cycle" qsTypeId="urn:microsoft.com/office/officeart/2005/8/quickstyle/simple1" qsCatId="simple" csTypeId="urn:microsoft.com/office/officeart/2005/8/colors/accent3_2" csCatId="accent3" phldr="1"/>
      <dgm:spPr/>
      <dgm:t>
        <a:bodyPr/>
        <a:lstStyle/>
        <a:p>
          <a:endParaRPr lang="en-US"/>
        </a:p>
      </dgm:t>
    </dgm:pt>
    <dgm:pt modelId="{A874156B-3986-4854-8916-448BE7489883}">
      <dgm:prSet phldrT="[Text]" custT="1"/>
      <dgm:spPr/>
      <dgm:t>
        <a:bodyPr/>
        <a:lstStyle/>
        <a:p>
          <a:r>
            <a:rPr lang="en-US" sz="1700" dirty="0"/>
            <a:t>Quality of the Relationships </a:t>
          </a:r>
        </a:p>
      </dgm:t>
    </dgm:pt>
    <dgm:pt modelId="{31B112A0-379B-449D-8801-D42033C6C8D0}" type="parTrans" cxnId="{D2C6AEC2-2C51-4058-804E-59D490B751FB}">
      <dgm:prSet/>
      <dgm:spPr/>
      <dgm:t>
        <a:bodyPr/>
        <a:lstStyle/>
        <a:p>
          <a:endParaRPr lang="en-US"/>
        </a:p>
      </dgm:t>
    </dgm:pt>
    <dgm:pt modelId="{60BD38CE-CAF5-4CA8-9A94-C0229F015E73}" type="sibTrans" cxnId="{D2C6AEC2-2C51-4058-804E-59D490B751FB}">
      <dgm:prSet/>
      <dgm:spPr/>
      <dgm:t>
        <a:bodyPr/>
        <a:lstStyle/>
        <a:p>
          <a:endParaRPr lang="en-US"/>
        </a:p>
      </dgm:t>
    </dgm:pt>
    <dgm:pt modelId="{7BEE59A7-B638-4777-8866-7B87EDB01D9B}">
      <dgm:prSet/>
      <dgm:spPr/>
      <dgm:t>
        <a:bodyPr/>
        <a:lstStyle/>
        <a:p>
          <a:r>
            <a:rPr kumimoji="0" lang="en-US" b="1" i="0" u="none" strike="noStrike" cap="none" spc="0" normalizeH="0" baseline="0" noProof="0" dirty="0">
              <a:ln/>
              <a:effectLst/>
              <a:uLnTx/>
              <a:uFillTx/>
              <a:latin typeface="Calibri Light" panose="020F0302020204030204"/>
            </a:rPr>
            <a:t>Sense of belonging                     </a:t>
          </a:r>
          <a:endParaRPr kumimoji="0" lang="en-US" b="0" i="0" u="none" strike="noStrike" cap="none" spc="0" normalizeH="0" baseline="0" noProof="0" dirty="0">
            <a:ln/>
            <a:effectLst/>
            <a:uLnTx/>
            <a:uFillTx/>
            <a:latin typeface="Calibri Light" panose="020F0302020204030204"/>
          </a:endParaRPr>
        </a:p>
      </dgm:t>
    </dgm:pt>
    <dgm:pt modelId="{8AD99AD4-7E4A-41A6-A5E8-6092B1E2094F}" type="parTrans" cxnId="{1AB55874-3873-46EC-859C-5B0E4185AF79}">
      <dgm:prSet/>
      <dgm:spPr/>
      <dgm:t>
        <a:bodyPr/>
        <a:lstStyle/>
        <a:p>
          <a:endParaRPr lang="en-US"/>
        </a:p>
      </dgm:t>
    </dgm:pt>
    <dgm:pt modelId="{6E40574A-55DA-414D-9184-38487553ABBC}" type="sibTrans" cxnId="{1AB55874-3873-46EC-859C-5B0E4185AF79}">
      <dgm:prSet/>
      <dgm:spPr/>
      <dgm:t>
        <a:bodyPr/>
        <a:lstStyle/>
        <a:p>
          <a:endParaRPr lang="en-US"/>
        </a:p>
      </dgm:t>
    </dgm:pt>
    <dgm:pt modelId="{914901BC-6516-4C8B-A7F2-42C18D25E6FB}">
      <dgm:prSet/>
      <dgm:spPr/>
      <dgm:t>
        <a:bodyPr/>
        <a:lstStyle/>
        <a:p>
          <a:r>
            <a:rPr lang="en-US" dirty="0">
              <a:latin typeface="Calibri Light" panose="020F0302020204030204"/>
            </a:rPr>
            <a:t>D</a:t>
          </a:r>
          <a:r>
            <a:rPr lang="en-US" b="1" dirty="0">
              <a:latin typeface="Calibri Light" panose="020F0302020204030204"/>
            </a:rPr>
            <a:t>iversity and inclusion</a:t>
          </a:r>
          <a:r>
            <a:rPr lang="en-US" dirty="0">
              <a:latin typeface="Calibri Light" panose="020F0302020204030204"/>
            </a:rPr>
            <a:t>                         </a:t>
          </a:r>
        </a:p>
      </dgm:t>
    </dgm:pt>
    <dgm:pt modelId="{F5C4F728-32FB-4978-BE25-00EFFD712D4F}" type="parTrans" cxnId="{4B7E4277-55E6-4218-B816-CA2F00AD4519}">
      <dgm:prSet/>
      <dgm:spPr/>
      <dgm:t>
        <a:bodyPr/>
        <a:lstStyle/>
        <a:p>
          <a:endParaRPr lang="en-US"/>
        </a:p>
      </dgm:t>
    </dgm:pt>
    <dgm:pt modelId="{2F3D85FD-A719-4792-BF4C-11C199CCE822}" type="sibTrans" cxnId="{4B7E4277-55E6-4218-B816-CA2F00AD4519}">
      <dgm:prSet/>
      <dgm:spPr/>
      <dgm:t>
        <a:bodyPr/>
        <a:lstStyle/>
        <a:p>
          <a:endParaRPr lang="en-US"/>
        </a:p>
      </dgm:t>
    </dgm:pt>
    <dgm:pt modelId="{D52E3CCE-1186-413A-BF8D-AB4B015A896A}">
      <dgm:prSet/>
      <dgm:spPr/>
      <dgm:t>
        <a:bodyPr/>
        <a:lstStyle/>
        <a:p>
          <a:r>
            <a:rPr kumimoji="0" lang="en-US" b="1" i="0" u="none" strike="noStrike" cap="none" spc="0" normalizeH="0" baseline="0" noProof="0" dirty="0">
              <a:ln/>
              <a:effectLst/>
              <a:uLnTx/>
              <a:uFillTx/>
              <a:latin typeface="Calibri Light" panose="020F0302020204030204"/>
            </a:rPr>
            <a:t>Meaningful participation</a:t>
          </a:r>
          <a:endParaRPr kumimoji="0" lang="en-US" b="0" i="0" u="none" strike="noStrike" cap="none" spc="0" normalizeH="0" baseline="0" noProof="0" dirty="0">
            <a:ln/>
            <a:effectLst/>
            <a:uLnTx/>
            <a:uFillTx/>
            <a:latin typeface="Calibri Light" panose="020F0302020204030204"/>
          </a:endParaRPr>
        </a:p>
      </dgm:t>
    </dgm:pt>
    <dgm:pt modelId="{FA8DAF8C-9613-4336-818F-F3C9B3F0989F}" type="parTrans" cxnId="{24238F89-3166-4549-85B4-E56C8FE9DD7E}">
      <dgm:prSet/>
      <dgm:spPr/>
      <dgm:t>
        <a:bodyPr/>
        <a:lstStyle/>
        <a:p>
          <a:endParaRPr lang="en-US"/>
        </a:p>
      </dgm:t>
    </dgm:pt>
    <dgm:pt modelId="{0A940DFC-D567-40E8-A9C7-3FF166AC5A71}" type="sibTrans" cxnId="{24238F89-3166-4549-85B4-E56C8FE9DD7E}">
      <dgm:prSet/>
      <dgm:spPr/>
      <dgm:t>
        <a:bodyPr/>
        <a:lstStyle/>
        <a:p>
          <a:endParaRPr lang="en-US"/>
        </a:p>
      </dgm:t>
    </dgm:pt>
    <dgm:pt modelId="{12D4190A-B737-4611-8007-2A563FBD2846}">
      <dgm:prSet/>
      <dgm:spPr/>
      <dgm:t>
        <a:bodyPr/>
        <a:lstStyle/>
        <a:p>
          <a:r>
            <a:rPr kumimoji="0" lang="en-US" b="1" i="0" u="none" strike="noStrike" cap="none" spc="0" normalizeH="0" baseline="0" noProof="0" dirty="0">
              <a:ln/>
              <a:effectLst/>
              <a:uLnTx/>
              <a:uFillTx/>
              <a:latin typeface="Calibri Light" panose="020F0302020204030204"/>
            </a:rPr>
            <a:t>Mental health awareness    </a:t>
          </a:r>
          <a:endParaRPr kumimoji="0" lang="en-US" b="0" i="0" u="none" strike="noStrike" cap="none" spc="0" normalizeH="0" baseline="0" noProof="0" dirty="0">
            <a:ln/>
            <a:effectLst/>
            <a:uLnTx/>
            <a:uFillTx/>
            <a:latin typeface="Calibri Light" panose="020F0302020204030204"/>
          </a:endParaRPr>
        </a:p>
      </dgm:t>
    </dgm:pt>
    <dgm:pt modelId="{5E3E72CA-0A8E-4EB3-8376-6FFCBDE7EFB9}" type="parTrans" cxnId="{F9BC4C45-C4C9-4FB8-86E9-D89CCAB06973}">
      <dgm:prSet/>
      <dgm:spPr/>
      <dgm:t>
        <a:bodyPr/>
        <a:lstStyle/>
        <a:p>
          <a:endParaRPr lang="en-US"/>
        </a:p>
      </dgm:t>
    </dgm:pt>
    <dgm:pt modelId="{DB3592DF-6CF9-4E53-A9C6-B7A6D7CE24D7}" type="sibTrans" cxnId="{F9BC4C45-C4C9-4FB8-86E9-D89CCAB06973}">
      <dgm:prSet/>
      <dgm:spPr/>
      <dgm:t>
        <a:bodyPr/>
        <a:lstStyle/>
        <a:p>
          <a:endParaRPr lang="en-US"/>
        </a:p>
      </dgm:t>
    </dgm:pt>
    <dgm:pt modelId="{E81BF0EC-5F23-4AFE-9412-53E2CB940FC2}" type="pres">
      <dgm:prSet presAssocID="{E32BFFA7-6389-427E-82A0-AA5AEBDA74DB}" presName="composite" presStyleCnt="0">
        <dgm:presLayoutVars>
          <dgm:chMax val="1"/>
          <dgm:dir/>
          <dgm:resizeHandles val="exact"/>
        </dgm:presLayoutVars>
      </dgm:prSet>
      <dgm:spPr/>
    </dgm:pt>
    <dgm:pt modelId="{20C8EAE4-B1AE-4E3D-9F30-91F6FAC447A1}" type="pres">
      <dgm:prSet presAssocID="{E32BFFA7-6389-427E-82A0-AA5AEBDA74DB}" presName="radial" presStyleCnt="0">
        <dgm:presLayoutVars>
          <dgm:animLvl val="ctr"/>
        </dgm:presLayoutVars>
      </dgm:prSet>
      <dgm:spPr/>
    </dgm:pt>
    <dgm:pt modelId="{C93AD7BD-930F-408D-BF3D-D8D9E651B1E5}" type="pres">
      <dgm:prSet presAssocID="{A874156B-3986-4854-8916-448BE7489883}" presName="centerShape" presStyleLbl="vennNode1" presStyleIdx="0" presStyleCnt="5"/>
      <dgm:spPr/>
    </dgm:pt>
    <dgm:pt modelId="{B698DB38-93B9-4EBD-A669-4CE445B7053E}" type="pres">
      <dgm:prSet presAssocID="{7BEE59A7-B638-4777-8866-7B87EDB01D9B}" presName="node" presStyleLbl="vennNode1" presStyleIdx="1" presStyleCnt="5" custScaleX="124109" custScaleY="112728" custRadScaleRad="68617">
        <dgm:presLayoutVars>
          <dgm:bulletEnabled val="1"/>
        </dgm:presLayoutVars>
      </dgm:prSet>
      <dgm:spPr/>
    </dgm:pt>
    <dgm:pt modelId="{A57E5101-1ABA-4034-86C6-D63B7D93D012}" type="pres">
      <dgm:prSet presAssocID="{914901BC-6516-4C8B-A7F2-42C18D25E6FB}" presName="node" presStyleLbl="vennNode1" presStyleIdx="2" presStyleCnt="5" custScaleX="124109" custScaleY="112728" custRadScaleRad="86877" custRadScaleInc="-101">
        <dgm:presLayoutVars>
          <dgm:bulletEnabled val="1"/>
        </dgm:presLayoutVars>
      </dgm:prSet>
      <dgm:spPr/>
    </dgm:pt>
    <dgm:pt modelId="{601067B7-A946-48AE-8AB5-84733A8D5353}" type="pres">
      <dgm:prSet presAssocID="{D52E3CCE-1186-413A-BF8D-AB4B015A896A}" presName="node" presStyleLbl="vennNode1" presStyleIdx="3" presStyleCnt="5" custScaleX="124109" custScaleY="112728" custRadScaleRad="65060" custRadScaleInc="2793">
        <dgm:presLayoutVars>
          <dgm:bulletEnabled val="1"/>
        </dgm:presLayoutVars>
      </dgm:prSet>
      <dgm:spPr/>
    </dgm:pt>
    <dgm:pt modelId="{63B6608F-6A11-4A5E-8724-9F36C1D9CEDC}" type="pres">
      <dgm:prSet presAssocID="{12D4190A-B737-4611-8007-2A563FBD2846}" presName="node" presStyleLbl="vennNode1" presStyleIdx="4" presStyleCnt="5" custScaleX="124109" custScaleY="112728" custRadScaleRad="88018" custRadScaleInc="100">
        <dgm:presLayoutVars>
          <dgm:bulletEnabled val="1"/>
        </dgm:presLayoutVars>
      </dgm:prSet>
      <dgm:spPr/>
    </dgm:pt>
  </dgm:ptLst>
  <dgm:cxnLst>
    <dgm:cxn modelId="{6DE6A726-18C6-444A-9227-3F89561BF36D}" type="presOf" srcId="{7BEE59A7-B638-4777-8866-7B87EDB01D9B}" destId="{B698DB38-93B9-4EBD-A669-4CE445B7053E}" srcOrd="0" destOrd="0" presId="urn:microsoft.com/office/officeart/2005/8/layout/radial3"/>
    <dgm:cxn modelId="{1905AA35-85C1-4110-ACF5-B69877BC4C9B}" type="presOf" srcId="{D52E3CCE-1186-413A-BF8D-AB4B015A896A}" destId="{601067B7-A946-48AE-8AB5-84733A8D5353}" srcOrd="0" destOrd="0" presId="urn:microsoft.com/office/officeart/2005/8/layout/radial3"/>
    <dgm:cxn modelId="{EDEDAD3F-6496-4491-AB48-79D5F8F63843}" type="presOf" srcId="{A874156B-3986-4854-8916-448BE7489883}" destId="{C93AD7BD-930F-408D-BF3D-D8D9E651B1E5}" srcOrd="0" destOrd="0" presId="urn:microsoft.com/office/officeart/2005/8/layout/radial3"/>
    <dgm:cxn modelId="{F9BC4C45-C4C9-4FB8-86E9-D89CCAB06973}" srcId="{A874156B-3986-4854-8916-448BE7489883}" destId="{12D4190A-B737-4611-8007-2A563FBD2846}" srcOrd="3" destOrd="0" parTransId="{5E3E72CA-0A8E-4EB3-8376-6FFCBDE7EFB9}" sibTransId="{DB3592DF-6CF9-4E53-A9C6-B7A6D7CE24D7}"/>
    <dgm:cxn modelId="{1AB55874-3873-46EC-859C-5B0E4185AF79}" srcId="{A874156B-3986-4854-8916-448BE7489883}" destId="{7BEE59A7-B638-4777-8866-7B87EDB01D9B}" srcOrd="0" destOrd="0" parTransId="{8AD99AD4-7E4A-41A6-A5E8-6092B1E2094F}" sibTransId="{6E40574A-55DA-414D-9184-38487553ABBC}"/>
    <dgm:cxn modelId="{4B7E4277-55E6-4218-B816-CA2F00AD4519}" srcId="{A874156B-3986-4854-8916-448BE7489883}" destId="{914901BC-6516-4C8B-A7F2-42C18D25E6FB}" srcOrd="1" destOrd="0" parTransId="{F5C4F728-32FB-4978-BE25-00EFFD712D4F}" sibTransId="{2F3D85FD-A719-4792-BF4C-11C199CCE822}"/>
    <dgm:cxn modelId="{CA0B0078-B59D-4C06-BD34-F8841E2DDA45}" type="presOf" srcId="{E32BFFA7-6389-427E-82A0-AA5AEBDA74DB}" destId="{E81BF0EC-5F23-4AFE-9412-53E2CB940FC2}" srcOrd="0" destOrd="0" presId="urn:microsoft.com/office/officeart/2005/8/layout/radial3"/>
    <dgm:cxn modelId="{1EDF3D86-4EBF-4B2C-A76E-93AA82C67A3A}" type="presOf" srcId="{12D4190A-B737-4611-8007-2A563FBD2846}" destId="{63B6608F-6A11-4A5E-8724-9F36C1D9CEDC}" srcOrd="0" destOrd="0" presId="urn:microsoft.com/office/officeart/2005/8/layout/radial3"/>
    <dgm:cxn modelId="{24238F89-3166-4549-85B4-E56C8FE9DD7E}" srcId="{A874156B-3986-4854-8916-448BE7489883}" destId="{D52E3CCE-1186-413A-BF8D-AB4B015A896A}" srcOrd="2" destOrd="0" parTransId="{FA8DAF8C-9613-4336-818F-F3C9B3F0989F}" sibTransId="{0A940DFC-D567-40E8-A9C7-3FF166AC5A71}"/>
    <dgm:cxn modelId="{DFE145B0-1CC3-4F47-9D45-3380C3FFB780}" type="presOf" srcId="{914901BC-6516-4C8B-A7F2-42C18D25E6FB}" destId="{A57E5101-1ABA-4034-86C6-D63B7D93D012}" srcOrd="0" destOrd="0" presId="urn:microsoft.com/office/officeart/2005/8/layout/radial3"/>
    <dgm:cxn modelId="{D2C6AEC2-2C51-4058-804E-59D490B751FB}" srcId="{E32BFFA7-6389-427E-82A0-AA5AEBDA74DB}" destId="{A874156B-3986-4854-8916-448BE7489883}" srcOrd="0" destOrd="0" parTransId="{31B112A0-379B-449D-8801-D42033C6C8D0}" sibTransId="{60BD38CE-CAF5-4CA8-9A94-C0229F015E73}"/>
    <dgm:cxn modelId="{4E61908C-B246-4C2A-9AC3-981B31EAB8BF}" type="presParOf" srcId="{E81BF0EC-5F23-4AFE-9412-53E2CB940FC2}" destId="{20C8EAE4-B1AE-4E3D-9F30-91F6FAC447A1}" srcOrd="0" destOrd="0" presId="urn:microsoft.com/office/officeart/2005/8/layout/radial3"/>
    <dgm:cxn modelId="{E1E05785-17F3-4229-8AFC-FBDF7A5190FB}" type="presParOf" srcId="{20C8EAE4-B1AE-4E3D-9F30-91F6FAC447A1}" destId="{C93AD7BD-930F-408D-BF3D-D8D9E651B1E5}" srcOrd="0" destOrd="0" presId="urn:microsoft.com/office/officeart/2005/8/layout/radial3"/>
    <dgm:cxn modelId="{663FD43F-F646-4172-A057-B9A3C4B8BAF0}" type="presParOf" srcId="{20C8EAE4-B1AE-4E3D-9F30-91F6FAC447A1}" destId="{B698DB38-93B9-4EBD-A669-4CE445B7053E}" srcOrd="1" destOrd="0" presId="urn:microsoft.com/office/officeart/2005/8/layout/radial3"/>
    <dgm:cxn modelId="{96F148B1-A656-48A4-895A-C823FC40D2A1}" type="presParOf" srcId="{20C8EAE4-B1AE-4E3D-9F30-91F6FAC447A1}" destId="{A57E5101-1ABA-4034-86C6-D63B7D93D012}" srcOrd="2" destOrd="0" presId="urn:microsoft.com/office/officeart/2005/8/layout/radial3"/>
    <dgm:cxn modelId="{F81007A6-86C2-4CE1-B6B7-CFAB1BC75AB5}" type="presParOf" srcId="{20C8EAE4-B1AE-4E3D-9F30-91F6FAC447A1}" destId="{601067B7-A946-48AE-8AB5-84733A8D5353}" srcOrd="3" destOrd="0" presId="urn:microsoft.com/office/officeart/2005/8/layout/radial3"/>
    <dgm:cxn modelId="{240332C2-E58E-4F7C-9118-B1A455164F2C}" type="presParOf" srcId="{20C8EAE4-B1AE-4E3D-9F30-91F6FAC447A1}" destId="{63B6608F-6A11-4A5E-8724-9F36C1D9CED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2BFFA7-6389-427E-82A0-AA5AEBDA74DB}" type="doc">
      <dgm:prSet loTypeId="urn:microsoft.com/office/officeart/2005/8/layout/radial3" loCatId="cycle" qsTypeId="urn:microsoft.com/office/officeart/2005/8/quickstyle/simple1" qsCatId="simple" csTypeId="urn:microsoft.com/office/officeart/2005/8/colors/accent3_2" csCatId="accent3" phldr="1"/>
      <dgm:spPr/>
      <dgm:t>
        <a:bodyPr/>
        <a:lstStyle/>
        <a:p>
          <a:endParaRPr lang="en-US"/>
        </a:p>
      </dgm:t>
    </dgm:pt>
    <dgm:pt modelId="{A874156B-3986-4854-8916-448BE7489883}">
      <dgm:prSet phldrT="[Text]" custT="1"/>
      <dgm:spPr/>
      <dgm:t>
        <a:bodyPr/>
        <a:lstStyle/>
        <a:p>
          <a:r>
            <a:rPr lang="en-US" sz="2600" b="1" dirty="0">
              <a:solidFill>
                <a:srgbClr val="0258B6"/>
              </a:solidFill>
              <a:effectLst>
                <a:outerShdw blurRad="38100" dist="38100" dir="2700000" algn="tl">
                  <a:srgbClr val="000000">
                    <a:alpha val="43137"/>
                  </a:srgbClr>
                </a:outerShdw>
              </a:effectLst>
              <a:latin typeface="Calibri Light" panose="020F0302020204030204"/>
            </a:rPr>
            <a:t>Diversity &amp; inclusion                         </a:t>
          </a:r>
          <a:endParaRPr lang="en-US" sz="2600" b="1" dirty="0">
            <a:solidFill>
              <a:srgbClr val="0258B6"/>
            </a:solidFill>
            <a:effectLst>
              <a:outerShdw blurRad="38100" dist="38100" dir="2700000" algn="tl">
                <a:srgbClr val="000000">
                  <a:alpha val="43137"/>
                </a:srgbClr>
              </a:outerShdw>
            </a:effectLst>
          </a:endParaRPr>
        </a:p>
      </dgm:t>
    </dgm:pt>
    <dgm:pt modelId="{31B112A0-379B-449D-8801-D42033C6C8D0}" type="parTrans" cxnId="{D2C6AEC2-2C51-4058-804E-59D490B751FB}">
      <dgm:prSet/>
      <dgm:spPr/>
      <dgm:t>
        <a:bodyPr/>
        <a:lstStyle/>
        <a:p>
          <a:endParaRPr lang="en-US"/>
        </a:p>
      </dgm:t>
    </dgm:pt>
    <dgm:pt modelId="{60BD38CE-CAF5-4CA8-9A94-C0229F015E73}" type="sibTrans" cxnId="{D2C6AEC2-2C51-4058-804E-59D490B751FB}">
      <dgm:prSet/>
      <dgm:spPr/>
      <dgm:t>
        <a:bodyPr/>
        <a:lstStyle/>
        <a:p>
          <a:endParaRPr lang="en-US"/>
        </a:p>
      </dgm:t>
    </dgm:pt>
    <dgm:pt modelId="{7BEE59A7-B638-4777-8866-7B87EDB01D9B}">
      <dgm:prSet custT="1"/>
      <dgm:spPr/>
      <dgm:t>
        <a:bodyPr/>
        <a:lstStyle/>
        <a:p>
          <a:r>
            <a:rPr kumimoji="0" lang="en-US" sz="1700" b="1" i="0" u="none" strike="noStrike" cap="none" spc="0" normalizeH="0" baseline="0" noProof="0" dirty="0">
              <a:ln/>
              <a:effectLst/>
              <a:uLnTx/>
              <a:uFillTx/>
              <a:latin typeface="Calibri Light" panose="020F0302020204030204"/>
            </a:rPr>
            <a:t>Sense of belonging                     </a:t>
          </a:r>
          <a:endParaRPr kumimoji="0" lang="en-US" sz="1700" b="0" i="0" u="none" strike="noStrike" cap="none" spc="0" normalizeH="0" baseline="0" noProof="0" dirty="0">
            <a:ln/>
            <a:effectLst/>
            <a:uLnTx/>
            <a:uFillTx/>
            <a:latin typeface="Calibri Light" panose="020F0302020204030204"/>
          </a:endParaRPr>
        </a:p>
      </dgm:t>
    </dgm:pt>
    <dgm:pt modelId="{8AD99AD4-7E4A-41A6-A5E8-6092B1E2094F}" type="parTrans" cxnId="{1AB55874-3873-46EC-859C-5B0E4185AF79}">
      <dgm:prSet/>
      <dgm:spPr/>
      <dgm:t>
        <a:bodyPr/>
        <a:lstStyle/>
        <a:p>
          <a:endParaRPr lang="en-US"/>
        </a:p>
      </dgm:t>
    </dgm:pt>
    <dgm:pt modelId="{6E40574A-55DA-414D-9184-38487553ABBC}" type="sibTrans" cxnId="{1AB55874-3873-46EC-859C-5B0E4185AF79}">
      <dgm:prSet/>
      <dgm:spPr/>
      <dgm:t>
        <a:bodyPr/>
        <a:lstStyle/>
        <a:p>
          <a:endParaRPr lang="en-US"/>
        </a:p>
      </dgm:t>
    </dgm:pt>
    <dgm:pt modelId="{914901BC-6516-4C8B-A7F2-42C18D25E6FB}">
      <dgm:prSet/>
      <dgm:spPr/>
      <dgm:t>
        <a:bodyPr/>
        <a:lstStyle/>
        <a:p>
          <a:r>
            <a:rPr lang="en-US"/>
            <a:t>Quality of the Relationships </a:t>
          </a:r>
          <a:endParaRPr lang="en-US" dirty="0">
            <a:latin typeface="Calibri Light" panose="020F0302020204030204"/>
          </a:endParaRPr>
        </a:p>
      </dgm:t>
    </dgm:pt>
    <dgm:pt modelId="{F5C4F728-32FB-4978-BE25-00EFFD712D4F}" type="parTrans" cxnId="{4B7E4277-55E6-4218-B816-CA2F00AD4519}">
      <dgm:prSet/>
      <dgm:spPr/>
      <dgm:t>
        <a:bodyPr/>
        <a:lstStyle/>
        <a:p>
          <a:endParaRPr lang="en-US"/>
        </a:p>
      </dgm:t>
    </dgm:pt>
    <dgm:pt modelId="{2F3D85FD-A719-4792-BF4C-11C199CCE822}" type="sibTrans" cxnId="{4B7E4277-55E6-4218-B816-CA2F00AD4519}">
      <dgm:prSet/>
      <dgm:spPr/>
      <dgm:t>
        <a:bodyPr/>
        <a:lstStyle/>
        <a:p>
          <a:endParaRPr lang="en-US"/>
        </a:p>
      </dgm:t>
    </dgm:pt>
    <dgm:pt modelId="{D52E3CCE-1186-413A-BF8D-AB4B015A896A}">
      <dgm:prSet custT="1"/>
      <dgm:spPr/>
      <dgm:t>
        <a:bodyPr/>
        <a:lstStyle/>
        <a:p>
          <a:r>
            <a:rPr kumimoji="0" lang="en-US" sz="1700" b="1" i="0" u="none" strike="noStrike" cap="none" spc="0" normalizeH="0" baseline="0" noProof="0" dirty="0">
              <a:ln/>
              <a:effectLst/>
              <a:uLnTx/>
              <a:uFillTx/>
              <a:latin typeface="Calibri Light" panose="020F0302020204030204"/>
            </a:rPr>
            <a:t>Meaningful participation</a:t>
          </a:r>
          <a:endParaRPr kumimoji="0" lang="en-US" sz="1700" b="0" i="0" u="none" strike="noStrike" cap="none" spc="0" normalizeH="0" baseline="0" noProof="0" dirty="0">
            <a:ln/>
            <a:effectLst/>
            <a:uLnTx/>
            <a:uFillTx/>
            <a:latin typeface="Calibri Light" panose="020F0302020204030204"/>
          </a:endParaRPr>
        </a:p>
      </dgm:t>
    </dgm:pt>
    <dgm:pt modelId="{FA8DAF8C-9613-4336-818F-F3C9B3F0989F}" type="parTrans" cxnId="{24238F89-3166-4549-85B4-E56C8FE9DD7E}">
      <dgm:prSet/>
      <dgm:spPr/>
      <dgm:t>
        <a:bodyPr/>
        <a:lstStyle/>
        <a:p>
          <a:endParaRPr lang="en-US"/>
        </a:p>
      </dgm:t>
    </dgm:pt>
    <dgm:pt modelId="{0A940DFC-D567-40E8-A9C7-3FF166AC5A71}" type="sibTrans" cxnId="{24238F89-3166-4549-85B4-E56C8FE9DD7E}">
      <dgm:prSet/>
      <dgm:spPr/>
      <dgm:t>
        <a:bodyPr/>
        <a:lstStyle/>
        <a:p>
          <a:endParaRPr lang="en-US"/>
        </a:p>
      </dgm:t>
    </dgm:pt>
    <dgm:pt modelId="{12D4190A-B737-4611-8007-2A563FBD2846}">
      <dgm:prSet custT="1"/>
      <dgm:spPr/>
      <dgm:t>
        <a:bodyPr/>
        <a:lstStyle/>
        <a:p>
          <a:r>
            <a:rPr kumimoji="0" lang="en-US" sz="1700" b="1" i="0" u="none" strike="noStrike" cap="none" spc="0" normalizeH="0" baseline="0" noProof="0" dirty="0">
              <a:ln/>
              <a:effectLst/>
              <a:uLnTx/>
              <a:uFillTx/>
              <a:latin typeface="Calibri Light" panose="020F0302020204030204"/>
            </a:rPr>
            <a:t>Mental health awareness    </a:t>
          </a:r>
          <a:endParaRPr kumimoji="0" lang="en-US" sz="1700" b="0" i="0" u="none" strike="noStrike" cap="none" spc="0" normalizeH="0" baseline="0" noProof="0" dirty="0">
            <a:ln/>
            <a:effectLst/>
            <a:uLnTx/>
            <a:uFillTx/>
            <a:latin typeface="Calibri Light" panose="020F0302020204030204"/>
          </a:endParaRPr>
        </a:p>
      </dgm:t>
    </dgm:pt>
    <dgm:pt modelId="{5E3E72CA-0A8E-4EB3-8376-6FFCBDE7EFB9}" type="parTrans" cxnId="{F9BC4C45-C4C9-4FB8-86E9-D89CCAB06973}">
      <dgm:prSet/>
      <dgm:spPr/>
      <dgm:t>
        <a:bodyPr/>
        <a:lstStyle/>
        <a:p>
          <a:endParaRPr lang="en-US"/>
        </a:p>
      </dgm:t>
    </dgm:pt>
    <dgm:pt modelId="{DB3592DF-6CF9-4E53-A9C6-B7A6D7CE24D7}" type="sibTrans" cxnId="{F9BC4C45-C4C9-4FB8-86E9-D89CCAB06973}">
      <dgm:prSet/>
      <dgm:spPr/>
      <dgm:t>
        <a:bodyPr/>
        <a:lstStyle/>
        <a:p>
          <a:endParaRPr lang="en-US"/>
        </a:p>
      </dgm:t>
    </dgm:pt>
    <dgm:pt modelId="{E81BF0EC-5F23-4AFE-9412-53E2CB940FC2}" type="pres">
      <dgm:prSet presAssocID="{E32BFFA7-6389-427E-82A0-AA5AEBDA74DB}" presName="composite" presStyleCnt="0">
        <dgm:presLayoutVars>
          <dgm:chMax val="1"/>
          <dgm:dir/>
          <dgm:resizeHandles val="exact"/>
        </dgm:presLayoutVars>
      </dgm:prSet>
      <dgm:spPr/>
    </dgm:pt>
    <dgm:pt modelId="{20C8EAE4-B1AE-4E3D-9F30-91F6FAC447A1}" type="pres">
      <dgm:prSet presAssocID="{E32BFFA7-6389-427E-82A0-AA5AEBDA74DB}" presName="radial" presStyleCnt="0">
        <dgm:presLayoutVars>
          <dgm:animLvl val="ctr"/>
        </dgm:presLayoutVars>
      </dgm:prSet>
      <dgm:spPr/>
    </dgm:pt>
    <dgm:pt modelId="{C93AD7BD-930F-408D-BF3D-D8D9E651B1E5}" type="pres">
      <dgm:prSet presAssocID="{A874156B-3986-4854-8916-448BE7489883}" presName="centerShape" presStyleLbl="vennNode1" presStyleIdx="0" presStyleCnt="5"/>
      <dgm:spPr/>
    </dgm:pt>
    <dgm:pt modelId="{B698DB38-93B9-4EBD-A669-4CE445B7053E}" type="pres">
      <dgm:prSet presAssocID="{7BEE59A7-B638-4777-8866-7B87EDB01D9B}" presName="node" presStyleLbl="vennNode1" presStyleIdx="1" presStyleCnt="5" custScaleX="124109" custScaleY="112728" custRadScaleRad="68617">
        <dgm:presLayoutVars>
          <dgm:bulletEnabled val="1"/>
        </dgm:presLayoutVars>
      </dgm:prSet>
      <dgm:spPr/>
    </dgm:pt>
    <dgm:pt modelId="{A57E5101-1ABA-4034-86C6-D63B7D93D012}" type="pres">
      <dgm:prSet presAssocID="{914901BC-6516-4C8B-A7F2-42C18D25E6FB}" presName="node" presStyleLbl="vennNode1" presStyleIdx="2" presStyleCnt="5" custScaleX="124109" custScaleY="112728" custRadScaleRad="86877" custRadScaleInc="-101">
        <dgm:presLayoutVars>
          <dgm:bulletEnabled val="1"/>
        </dgm:presLayoutVars>
      </dgm:prSet>
      <dgm:spPr/>
    </dgm:pt>
    <dgm:pt modelId="{601067B7-A946-48AE-8AB5-84733A8D5353}" type="pres">
      <dgm:prSet presAssocID="{D52E3CCE-1186-413A-BF8D-AB4B015A896A}" presName="node" presStyleLbl="vennNode1" presStyleIdx="3" presStyleCnt="5" custScaleX="124109" custScaleY="112728" custRadScaleRad="65060" custRadScaleInc="2793">
        <dgm:presLayoutVars>
          <dgm:bulletEnabled val="1"/>
        </dgm:presLayoutVars>
      </dgm:prSet>
      <dgm:spPr/>
    </dgm:pt>
    <dgm:pt modelId="{63B6608F-6A11-4A5E-8724-9F36C1D9CEDC}" type="pres">
      <dgm:prSet presAssocID="{12D4190A-B737-4611-8007-2A563FBD2846}" presName="node" presStyleLbl="vennNode1" presStyleIdx="4" presStyleCnt="5" custScaleX="124109" custScaleY="112728" custRadScaleRad="88018" custRadScaleInc="100">
        <dgm:presLayoutVars>
          <dgm:bulletEnabled val="1"/>
        </dgm:presLayoutVars>
      </dgm:prSet>
      <dgm:spPr/>
    </dgm:pt>
  </dgm:ptLst>
  <dgm:cxnLst>
    <dgm:cxn modelId="{6DE6A726-18C6-444A-9227-3F89561BF36D}" type="presOf" srcId="{7BEE59A7-B638-4777-8866-7B87EDB01D9B}" destId="{B698DB38-93B9-4EBD-A669-4CE445B7053E}" srcOrd="0" destOrd="0" presId="urn:microsoft.com/office/officeart/2005/8/layout/radial3"/>
    <dgm:cxn modelId="{1905AA35-85C1-4110-ACF5-B69877BC4C9B}" type="presOf" srcId="{D52E3CCE-1186-413A-BF8D-AB4B015A896A}" destId="{601067B7-A946-48AE-8AB5-84733A8D5353}" srcOrd="0" destOrd="0" presId="urn:microsoft.com/office/officeart/2005/8/layout/radial3"/>
    <dgm:cxn modelId="{EDEDAD3F-6496-4491-AB48-79D5F8F63843}" type="presOf" srcId="{A874156B-3986-4854-8916-448BE7489883}" destId="{C93AD7BD-930F-408D-BF3D-D8D9E651B1E5}" srcOrd="0" destOrd="0" presId="urn:microsoft.com/office/officeart/2005/8/layout/radial3"/>
    <dgm:cxn modelId="{F9BC4C45-C4C9-4FB8-86E9-D89CCAB06973}" srcId="{A874156B-3986-4854-8916-448BE7489883}" destId="{12D4190A-B737-4611-8007-2A563FBD2846}" srcOrd="3" destOrd="0" parTransId="{5E3E72CA-0A8E-4EB3-8376-6FFCBDE7EFB9}" sibTransId="{DB3592DF-6CF9-4E53-A9C6-B7A6D7CE24D7}"/>
    <dgm:cxn modelId="{1AB55874-3873-46EC-859C-5B0E4185AF79}" srcId="{A874156B-3986-4854-8916-448BE7489883}" destId="{7BEE59A7-B638-4777-8866-7B87EDB01D9B}" srcOrd="0" destOrd="0" parTransId="{8AD99AD4-7E4A-41A6-A5E8-6092B1E2094F}" sibTransId="{6E40574A-55DA-414D-9184-38487553ABBC}"/>
    <dgm:cxn modelId="{4B7E4277-55E6-4218-B816-CA2F00AD4519}" srcId="{A874156B-3986-4854-8916-448BE7489883}" destId="{914901BC-6516-4C8B-A7F2-42C18D25E6FB}" srcOrd="1" destOrd="0" parTransId="{F5C4F728-32FB-4978-BE25-00EFFD712D4F}" sibTransId="{2F3D85FD-A719-4792-BF4C-11C199CCE822}"/>
    <dgm:cxn modelId="{CA0B0078-B59D-4C06-BD34-F8841E2DDA45}" type="presOf" srcId="{E32BFFA7-6389-427E-82A0-AA5AEBDA74DB}" destId="{E81BF0EC-5F23-4AFE-9412-53E2CB940FC2}" srcOrd="0" destOrd="0" presId="urn:microsoft.com/office/officeart/2005/8/layout/radial3"/>
    <dgm:cxn modelId="{1EDF3D86-4EBF-4B2C-A76E-93AA82C67A3A}" type="presOf" srcId="{12D4190A-B737-4611-8007-2A563FBD2846}" destId="{63B6608F-6A11-4A5E-8724-9F36C1D9CEDC}" srcOrd="0" destOrd="0" presId="urn:microsoft.com/office/officeart/2005/8/layout/radial3"/>
    <dgm:cxn modelId="{24238F89-3166-4549-85B4-E56C8FE9DD7E}" srcId="{A874156B-3986-4854-8916-448BE7489883}" destId="{D52E3CCE-1186-413A-BF8D-AB4B015A896A}" srcOrd="2" destOrd="0" parTransId="{FA8DAF8C-9613-4336-818F-F3C9B3F0989F}" sibTransId="{0A940DFC-D567-40E8-A9C7-3FF166AC5A71}"/>
    <dgm:cxn modelId="{DFE145B0-1CC3-4F47-9D45-3380C3FFB780}" type="presOf" srcId="{914901BC-6516-4C8B-A7F2-42C18D25E6FB}" destId="{A57E5101-1ABA-4034-86C6-D63B7D93D012}" srcOrd="0" destOrd="0" presId="urn:microsoft.com/office/officeart/2005/8/layout/radial3"/>
    <dgm:cxn modelId="{D2C6AEC2-2C51-4058-804E-59D490B751FB}" srcId="{E32BFFA7-6389-427E-82A0-AA5AEBDA74DB}" destId="{A874156B-3986-4854-8916-448BE7489883}" srcOrd="0" destOrd="0" parTransId="{31B112A0-379B-449D-8801-D42033C6C8D0}" sibTransId="{60BD38CE-CAF5-4CA8-9A94-C0229F015E73}"/>
    <dgm:cxn modelId="{4E61908C-B246-4C2A-9AC3-981B31EAB8BF}" type="presParOf" srcId="{E81BF0EC-5F23-4AFE-9412-53E2CB940FC2}" destId="{20C8EAE4-B1AE-4E3D-9F30-91F6FAC447A1}" srcOrd="0" destOrd="0" presId="urn:microsoft.com/office/officeart/2005/8/layout/radial3"/>
    <dgm:cxn modelId="{E1E05785-17F3-4229-8AFC-FBDF7A5190FB}" type="presParOf" srcId="{20C8EAE4-B1AE-4E3D-9F30-91F6FAC447A1}" destId="{C93AD7BD-930F-408D-BF3D-D8D9E651B1E5}" srcOrd="0" destOrd="0" presId="urn:microsoft.com/office/officeart/2005/8/layout/radial3"/>
    <dgm:cxn modelId="{663FD43F-F646-4172-A057-B9A3C4B8BAF0}" type="presParOf" srcId="{20C8EAE4-B1AE-4E3D-9F30-91F6FAC447A1}" destId="{B698DB38-93B9-4EBD-A669-4CE445B7053E}" srcOrd="1" destOrd="0" presId="urn:microsoft.com/office/officeart/2005/8/layout/radial3"/>
    <dgm:cxn modelId="{96F148B1-A656-48A4-895A-C823FC40D2A1}" type="presParOf" srcId="{20C8EAE4-B1AE-4E3D-9F30-91F6FAC447A1}" destId="{A57E5101-1ABA-4034-86C6-D63B7D93D012}" srcOrd="2" destOrd="0" presId="urn:microsoft.com/office/officeart/2005/8/layout/radial3"/>
    <dgm:cxn modelId="{F81007A6-86C2-4CE1-B6B7-CFAB1BC75AB5}" type="presParOf" srcId="{20C8EAE4-B1AE-4E3D-9F30-91F6FAC447A1}" destId="{601067B7-A946-48AE-8AB5-84733A8D5353}" srcOrd="3" destOrd="0" presId="urn:microsoft.com/office/officeart/2005/8/layout/radial3"/>
    <dgm:cxn modelId="{240332C2-E58E-4F7C-9118-B1A455164F2C}" type="presParOf" srcId="{20C8EAE4-B1AE-4E3D-9F30-91F6FAC447A1}" destId="{63B6608F-6A11-4A5E-8724-9F36C1D9CED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EC247B-9409-4A15-A5DC-713CA12EC2F0}"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n-US"/>
        </a:p>
      </dgm:t>
    </dgm:pt>
    <dgm:pt modelId="{1F14CA5E-7E78-4257-9A65-D59534610F46}">
      <dgm:prSet phldrT="[Text]" custT="1"/>
      <dgm:spPr>
        <a:xfrm>
          <a:off x="0" y="145197"/>
          <a:ext cx="10801350" cy="983200"/>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kumimoji="0" lang="en-US" sz="1800" b="1" i="0" u="none" strike="noStrike" cap="none" spc="0" normalizeH="0" baseline="0" noProof="0" dirty="0">
              <a:ln>
                <a:noFill/>
              </a:ln>
              <a:solidFill>
                <a:sysClr val="windowText" lastClr="000000"/>
              </a:solidFill>
              <a:effectLst/>
              <a:uLnTx/>
              <a:uFillTx/>
              <a:latin typeface="Calibri Light" panose="020F0302020204030204"/>
              <a:ea typeface="+mn-ea"/>
              <a:cs typeface="+mn-cs"/>
            </a:rPr>
            <a:t>Responsibility</a:t>
          </a:r>
          <a:r>
            <a:rPr kumimoji="0" lang="en-US" sz="1600" b="0" i="0" u="none" strike="noStrike" cap="none" spc="0" normalizeH="0" baseline="0" noProof="0" dirty="0">
              <a:ln>
                <a:noFill/>
              </a:ln>
              <a:solidFill>
                <a:sysClr val="windowText" lastClr="000000"/>
              </a:solidFill>
              <a:effectLst/>
              <a:uLnTx/>
              <a:uFillTx/>
              <a:latin typeface="Calibri Light" panose="020F0302020204030204"/>
              <a:ea typeface="+mn-ea"/>
              <a:cs typeface="+mn-cs"/>
            </a:rPr>
            <a:t>  </a:t>
          </a:r>
          <a:endParaRPr lang="en-US" sz="1600" b="0" dirty="0">
            <a:solidFill>
              <a:sysClr val="windowText" lastClr="000000">
                <a:hueOff val="0"/>
                <a:satOff val="0"/>
                <a:lumOff val="0"/>
                <a:alphaOff val="0"/>
              </a:sysClr>
            </a:solidFill>
            <a:latin typeface="Calibri" panose="020F0502020204030204"/>
            <a:ea typeface="+mn-ea"/>
            <a:cs typeface="+mn-cs"/>
          </a:endParaRPr>
        </a:p>
      </dgm:t>
    </dgm:pt>
    <dgm:pt modelId="{76B65040-6400-441A-879F-97ACF0F3B526}" type="parTrans" cxnId="{EE6EE606-D9E8-44C9-8B01-AF4B9C7B172F}">
      <dgm:prSet/>
      <dgm:spPr/>
      <dgm:t>
        <a:bodyPr/>
        <a:lstStyle/>
        <a:p>
          <a:endParaRPr lang="en-US" sz="1800"/>
        </a:p>
      </dgm:t>
    </dgm:pt>
    <dgm:pt modelId="{A14D3B14-8A94-4399-B57B-C722788A85C2}" type="sibTrans" cxnId="{EE6EE606-D9E8-44C9-8B01-AF4B9C7B172F}">
      <dgm:prSet/>
      <dgm:spPr/>
      <dgm:t>
        <a:bodyPr/>
        <a:lstStyle/>
        <a:p>
          <a:endParaRPr lang="en-US" sz="1800"/>
        </a:p>
      </dgm:t>
    </dgm:pt>
    <dgm:pt modelId="{B3FECD00-546A-4545-9862-0DCDE4E527F6}">
      <dgm:prSet custT="1"/>
      <dgm:spPr>
        <a:xfrm>
          <a:off x="0" y="145197"/>
          <a:ext cx="10801350" cy="983200"/>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kumimoji="0" lang="en-US" sz="1600" b="0" i="0" u="none" strike="noStrike" cap="none" spc="0" normalizeH="0" baseline="0" noProof="0" dirty="0">
              <a:ln>
                <a:noFill/>
              </a:ln>
              <a:solidFill>
                <a:sysClr val="windowText" lastClr="000000"/>
              </a:solidFill>
              <a:effectLst/>
              <a:uLnTx/>
              <a:uFillTx/>
              <a:latin typeface="Calibri Light" panose="020F0302020204030204"/>
              <a:ea typeface="+mn-ea"/>
              <a:cs typeface="+mn-cs"/>
            </a:rPr>
            <a:t>Shared responsibility, but NTNU should acknowledge power relations. </a:t>
          </a:r>
        </a:p>
      </dgm:t>
    </dgm:pt>
    <dgm:pt modelId="{EAC138FE-B109-49C2-8FA8-0DC3F5C0E817}" type="parTrans" cxnId="{3C6411C4-66D8-40BA-ACDA-095C6DE39A27}">
      <dgm:prSet/>
      <dgm:spPr/>
      <dgm:t>
        <a:bodyPr/>
        <a:lstStyle/>
        <a:p>
          <a:endParaRPr lang="en-US" sz="1800"/>
        </a:p>
      </dgm:t>
    </dgm:pt>
    <dgm:pt modelId="{E36624C8-52D8-4ABF-AFA2-6D450E91861C}" type="sibTrans" cxnId="{3C6411C4-66D8-40BA-ACDA-095C6DE39A27}">
      <dgm:prSet/>
      <dgm:spPr/>
      <dgm:t>
        <a:bodyPr/>
        <a:lstStyle/>
        <a:p>
          <a:endParaRPr lang="en-US" sz="1800"/>
        </a:p>
      </dgm:t>
    </dgm:pt>
    <dgm:pt modelId="{3B199796-0634-48B1-A640-BAF907F0DB33}">
      <dgm:prSet custT="1"/>
      <dgm:spPr>
        <a:xfrm>
          <a:off x="0" y="145197"/>
          <a:ext cx="10801350" cy="983200"/>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kumimoji="0" lang="en-US" sz="1600" b="0" i="0" u="none" strike="noStrike" cap="none" spc="0" normalizeH="0" baseline="0" noProof="0" dirty="0">
              <a:ln>
                <a:noFill/>
              </a:ln>
              <a:solidFill>
                <a:sysClr val="windowText" lastClr="000000"/>
              </a:solidFill>
              <a:effectLst/>
              <a:uLnTx/>
              <a:uFillTx/>
              <a:latin typeface="Calibri Light" panose="020F0302020204030204"/>
              <a:ea typeface="+mn-ea"/>
              <a:cs typeface="+mn-cs"/>
            </a:rPr>
            <a:t>The University is in the capacity to respond to the needs of students with disabilities.</a:t>
          </a:r>
          <a:r>
            <a:rPr kumimoji="0" lang="en-US" sz="900" b="0" i="0" u="none" strike="noStrike" cap="none" spc="0" normalizeH="0" baseline="0" noProof="0" dirty="0">
              <a:ln>
                <a:noFill/>
              </a:ln>
              <a:solidFill>
                <a:sysClr val="windowText" lastClr="000000"/>
              </a:solidFill>
              <a:effectLst/>
              <a:uLnTx/>
              <a:uFillTx/>
              <a:latin typeface="Calibri Light" panose="020F0302020204030204"/>
              <a:ea typeface="+mn-ea"/>
              <a:cs typeface="+mn-cs"/>
            </a:rPr>
            <a:t> </a:t>
          </a:r>
          <a:endParaRPr kumimoji="0" lang="en-US" sz="900" b="1" i="0" u="none" strike="noStrike" cap="none" spc="0" normalizeH="0" baseline="0" noProof="0" dirty="0">
            <a:ln>
              <a:noFill/>
            </a:ln>
            <a:solidFill>
              <a:sysClr val="windowText" lastClr="000000"/>
            </a:solidFill>
            <a:effectLst/>
            <a:uLnTx/>
            <a:uFillTx/>
            <a:latin typeface="Calibri Light" panose="020F0302020204030204"/>
            <a:ea typeface="+mn-ea"/>
            <a:cs typeface="+mn-cs"/>
          </a:endParaRPr>
        </a:p>
      </dgm:t>
    </dgm:pt>
    <dgm:pt modelId="{A000365E-3F76-44A1-96BF-BDF9269CE101}" type="parTrans" cxnId="{50ACD1C8-4C1F-46C6-8D4B-E5BA3D254BF8}">
      <dgm:prSet/>
      <dgm:spPr/>
      <dgm:t>
        <a:bodyPr/>
        <a:lstStyle/>
        <a:p>
          <a:endParaRPr lang="en-US" sz="1800"/>
        </a:p>
      </dgm:t>
    </dgm:pt>
    <dgm:pt modelId="{0AA246B2-C9CD-4633-ABC8-5EAD691D54D9}" type="sibTrans" cxnId="{50ACD1C8-4C1F-46C6-8D4B-E5BA3D254BF8}">
      <dgm:prSet/>
      <dgm:spPr/>
      <dgm:t>
        <a:bodyPr/>
        <a:lstStyle/>
        <a:p>
          <a:endParaRPr lang="en-US" sz="1800"/>
        </a:p>
      </dgm:t>
    </dgm:pt>
    <dgm:pt modelId="{272386EB-C611-424A-9FF0-0475C06A9C17}">
      <dgm:prSet custT="1"/>
      <dgm:spPr>
        <a:xfrm>
          <a:off x="0" y="1432796"/>
          <a:ext cx="10801350" cy="159199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Inclusive communication strategy  (not as a “separated topic”)</a:t>
          </a:r>
        </a:p>
      </dgm:t>
    </dgm:pt>
    <dgm:pt modelId="{92EC70A5-7047-4A86-A4E9-A773E1821808}" type="parTrans" cxnId="{4A1ED1B7-388C-4AF8-BB8A-85BE8194F1E0}">
      <dgm:prSet/>
      <dgm:spPr/>
      <dgm:t>
        <a:bodyPr/>
        <a:lstStyle/>
        <a:p>
          <a:endParaRPr lang="en-US" sz="1800"/>
        </a:p>
      </dgm:t>
    </dgm:pt>
    <dgm:pt modelId="{9EBD838E-397B-4148-BA37-C7C552666C53}" type="sibTrans" cxnId="{4A1ED1B7-388C-4AF8-BB8A-85BE8194F1E0}">
      <dgm:prSet/>
      <dgm:spPr/>
      <dgm:t>
        <a:bodyPr/>
        <a:lstStyle/>
        <a:p>
          <a:endParaRPr lang="en-US" sz="1800"/>
        </a:p>
      </dgm:t>
    </dgm:pt>
    <dgm:pt modelId="{96FA9469-29E3-460E-9C6E-ED879C7F9E7E}">
      <dgm:prSet custT="1"/>
      <dgm:spPr>
        <a:xfrm>
          <a:off x="0" y="1432796"/>
          <a:ext cx="10801350" cy="159199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Physical environment </a:t>
          </a:r>
        </a:p>
      </dgm:t>
    </dgm:pt>
    <dgm:pt modelId="{90E804EE-0520-4B80-A2CB-BDB34A2A0322}" type="parTrans" cxnId="{31FCCADE-5085-4C00-AA59-0CC2CDEFE83B}">
      <dgm:prSet/>
      <dgm:spPr/>
      <dgm:t>
        <a:bodyPr/>
        <a:lstStyle/>
        <a:p>
          <a:endParaRPr lang="en-US" sz="1800"/>
        </a:p>
      </dgm:t>
    </dgm:pt>
    <dgm:pt modelId="{347E8116-D8FB-4754-87A3-21989C819480}" type="sibTrans" cxnId="{31FCCADE-5085-4C00-AA59-0CC2CDEFE83B}">
      <dgm:prSet/>
      <dgm:spPr/>
      <dgm:t>
        <a:bodyPr/>
        <a:lstStyle/>
        <a:p>
          <a:endParaRPr lang="en-US" sz="1800"/>
        </a:p>
      </dgm:t>
    </dgm:pt>
    <dgm:pt modelId="{594C4C2F-6ED1-4078-9DCB-9A8AAAED1910}">
      <dgm:prSet custT="1"/>
      <dgm:spPr>
        <a:xfrm>
          <a:off x="0" y="1432796"/>
          <a:ext cx="10801350" cy="159199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Politics and values of the university, with short- and long-term actions.</a:t>
          </a:r>
        </a:p>
      </dgm:t>
    </dgm:pt>
    <dgm:pt modelId="{6E3C2A2B-74EC-459D-8F60-866B22104591}" type="parTrans" cxnId="{E19AEF51-F379-4A97-B388-089387F70B9E}">
      <dgm:prSet/>
      <dgm:spPr/>
      <dgm:t>
        <a:bodyPr/>
        <a:lstStyle/>
        <a:p>
          <a:endParaRPr lang="en-US" sz="1800"/>
        </a:p>
      </dgm:t>
    </dgm:pt>
    <dgm:pt modelId="{71E278E5-116C-40A4-A7C4-228404582504}" type="sibTrans" cxnId="{E19AEF51-F379-4A97-B388-089387F70B9E}">
      <dgm:prSet/>
      <dgm:spPr/>
      <dgm:t>
        <a:bodyPr/>
        <a:lstStyle/>
        <a:p>
          <a:endParaRPr lang="en-US" sz="1800"/>
        </a:p>
      </dgm:t>
    </dgm:pt>
    <dgm:pt modelId="{44ED7E7D-BC3F-4CE7-9DF5-061FB0663D91}">
      <dgm:prSet custT="1"/>
      <dgm:spPr>
        <a:xfrm>
          <a:off x="0" y="1432796"/>
          <a:ext cx="10801350" cy="159199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In teaching and evaluation practices (for instance, professors do not understand the importance of having materials in advance for students with learning disabilities).</a:t>
          </a:r>
        </a:p>
      </dgm:t>
    </dgm:pt>
    <dgm:pt modelId="{0A8BFD0D-C733-4412-AB60-D54E6D2597CA}" type="parTrans" cxnId="{9E32494E-E0AD-4BB3-8579-D55805BFFC70}">
      <dgm:prSet/>
      <dgm:spPr/>
      <dgm:t>
        <a:bodyPr/>
        <a:lstStyle/>
        <a:p>
          <a:endParaRPr lang="en-US" sz="1800"/>
        </a:p>
      </dgm:t>
    </dgm:pt>
    <dgm:pt modelId="{F15806B2-F9A4-4CD0-A8B6-D8A185E36B0F}" type="sibTrans" cxnId="{9E32494E-E0AD-4BB3-8579-D55805BFFC70}">
      <dgm:prSet/>
      <dgm:spPr/>
      <dgm:t>
        <a:bodyPr/>
        <a:lstStyle/>
        <a:p>
          <a:endParaRPr lang="en-US" sz="1800"/>
        </a:p>
      </dgm:t>
    </dgm:pt>
    <dgm:pt modelId="{EF09D921-78E8-43AC-B77D-896C1654B8C8}">
      <dgm:prSet custT="1"/>
      <dgm:spPr>
        <a:xfrm>
          <a:off x="0" y="3262373"/>
          <a:ext cx="10801350" cy="1116832"/>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kumimoji="0" lang="en-US" sz="2000" b="1" i="0" u="none" strike="noStrike" cap="none" spc="0" normalizeH="0" baseline="0" noProof="0" dirty="0">
              <a:ln>
                <a:noFill/>
              </a:ln>
              <a:solidFill>
                <a:sysClr val="windowText" lastClr="000000"/>
              </a:solidFill>
              <a:effectLst/>
              <a:uLnTx/>
              <a:uFillTx/>
              <a:latin typeface="Calibri Light" panose="020F0302020204030204"/>
              <a:ea typeface="+mn-ea"/>
              <a:cs typeface="+mn-cs"/>
            </a:rPr>
            <a:t>Willingness</a:t>
          </a:r>
          <a:r>
            <a:rPr kumimoji="0" lang="en-US" sz="1800" b="0" i="0" u="none" strike="noStrike" cap="none" spc="0" normalizeH="0" baseline="0" noProof="0" dirty="0">
              <a:ln>
                <a:noFill/>
              </a:ln>
              <a:solidFill>
                <a:sysClr val="windowText" lastClr="000000"/>
              </a:solidFill>
              <a:effectLst/>
              <a:uLnTx/>
              <a:uFillTx/>
              <a:latin typeface="Calibri Light" panose="020F0302020204030204"/>
              <a:ea typeface="+mn-ea"/>
              <a:cs typeface="+mn-cs"/>
            </a:rPr>
            <a:t> </a:t>
          </a:r>
        </a:p>
      </dgm:t>
    </dgm:pt>
    <dgm:pt modelId="{6703FDE1-CF16-4CA4-9257-5C06C037119C}" type="parTrans" cxnId="{DE4698F1-EC0A-41C3-87DD-A485E3AAA6AA}">
      <dgm:prSet/>
      <dgm:spPr/>
      <dgm:t>
        <a:bodyPr/>
        <a:lstStyle/>
        <a:p>
          <a:endParaRPr lang="en-US" sz="1800"/>
        </a:p>
      </dgm:t>
    </dgm:pt>
    <dgm:pt modelId="{26DE9E54-5233-4462-9C33-6D76F6296EAC}" type="sibTrans" cxnId="{DE4698F1-EC0A-41C3-87DD-A485E3AAA6AA}">
      <dgm:prSet/>
      <dgm:spPr/>
      <dgm:t>
        <a:bodyPr/>
        <a:lstStyle/>
        <a:p>
          <a:endParaRPr lang="en-US" sz="1800"/>
        </a:p>
      </dgm:t>
    </dgm:pt>
    <dgm:pt modelId="{A23479F4-8168-4534-BF2F-68723BFC4553}">
      <dgm:prSet custT="1"/>
      <dgm:spPr>
        <a:xfrm>
          <a:off x="0" y="3262373"/>
          <a:ext cx="10801350" cy="1116832"/>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To respond to constant changes and challenges. </a:t>
          </a:r>
        </a:p>
      </dgm:t>
    </dgm:pt>
    <dgm:pt modelId="{80BBB566-6361-4839-8F59-F30CC0DBEFA8}" type="parTrans" cxnId="{DF11E752-7892-403C-8CBB-2FFEA4169191}">
      <dgm:prSet/>
      <dgm:spPr/>
      <dgm:t>
        <a:bodyPr/>
        <a:lstStyle/>
        <a:p>
          <a:endParaRPr lang="en-US" sz="1800"/>
        </a:p>
      </dgm:t>
    </dgm:pt>
    <dgm:pt modelId="{759CB66D-3D60-4C92-97BC-1ABFBB03FB91}" type="sibTrans" cxnId="{DF11E752-7892-403C-8CBB-2FFEA4169191}">
      <dgm:prSet/>
      <dgm:spPr/>
      <dgm:t>
        <a:bodyPr/>
        <a:lstStyle/>
        <a:p>
          <a:endParaRPr lang="en-US" sz="1800"/>
        </a:p>
      </dgm:t>
    </dgm:pt>
    <dgm:pt modelId="{CE491A77-B49A-4DAD-A8D4-F900A5601AE2}">
      <dgm:prSet custT="1"/>
      <dgm:spPr>
        <a:xfrm>
          <a:off x="0" y="3262373"/>
          <a:ext cx="10801350" cy="1116832"/>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To respond to complaints or requests of support (for instance, students' complaint about the use of the handicap parking lot to storage the snow – no response, no action)</a:t>
          </a:r>
          <a:endParaRPr lang="en-US" sz="1400" dirty="0">
            <a:solidFill>
              <a:sysClr val="windowText" lastClr="000000"/>
            </a:solidFill>
            <a:latin typeface="Calibri Light" panose="020F0302020204030204"/>
            <a:ea typeface="+mn-ea"/>
            <a:cs typeface="+mn-cs"/>
          </a:endParaRPr>
        </a:p>
      </dgm:t>
    </dgm:pt>
    <dgm:pt modelId="{93E4CFA5-BF6C-4F6E-BD35-8F8C8E08076C}" type="parTrans" cxnId="{BE9EE143-4253-4D5E-97AB-49BCDC728CE2}">
      <dgm:prSet/>
      <dgm:spPr/>
      <dgm:t>
        <a:bodyPr/>
        <a:lstStyle/>
        <a:p>
          <a:endParaRPr lang="en-US" sz="1800"/>
        </a:p>
      </dgm:t>
    </dgm:pt>
    <dgm:pt modelId="{6049F2CE-A37B-41E2-BB34-AF3B6B244A4C}" type="sibTrans" cxnId="{BE9EE143-4253-4D5E-97AB-49BCDC728CE2}">
      <dgm:prSet/>
      <dgm:spPr/>
      <dgm:t>
        <a:bodyPr/>
        <a:lstStyle/>
        <a:p>
          <a:endParaRPr lang="en-US" sz="1800"/>
        </a:p>
      </dgm:t>
    </dgm:pt>
    <dgm:pt modelId="{5766AEDA-69CB-4059-9EC3-64B6C480AF5D}">
      <dgm:prSet custT="1"/>
      <dgm:spPr>
        <a:xfrm>
          <a:off x="0" y="4616787"/>
          <a:ext cx="10801350" cy="159199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kumimoji="0" lang="en-US" sz="1800" b="1" i="0" u="none" strike="noStrike" cap="none" spc="0" normalizeH="0" baseline="0" noProof="0" dirty="0">
              <a:ln>
                <a:noFill/>
              </a:ln>
              <a:solidFill>
                <a:sysClr val="windowText" lastClr="000000"/>
              </a:solidFill>
              <a:effectLst/>
              <a:uLnTx/>
              <a:uFillTx/>
              <a:latin typeface="Calibri Light" panose="020F0302020204030204"/>
              <a:ea typeface="+mn-ea"/>
              <a:cs typeface="+mn-cs"/>
            </a:rPr>
            <a:t>Opportunity - </a:t>
          </a:r>
          <a:r>
            <a:rPr kumimoji="0" lang="en-US" sz="1800" b="1" i="0" u="none" strike="noStrike" cap="none" spc="0" normalizeH="0" baseline="0" noProof="0" dirty="0">
              <a:ln>
                <a:noFill/>
              </a:ln>
              <a:solidFill>
                <a:schemeClr val="tx2">
                  <a:lumMod val="75000"/>
                </a:schemeClr>
              </a:solidFill>
              <a:effectLst/>
              <a:uLnTx/>
              <a:uFillTx/>
              <a:latin typeface="Calibri Light" panose="020F0302020204030204"/>
              <a:ea typeface="+mn-ea"/>
              <a:cs typeface="+mn-cs"/>
            </a:rPr>
            <a:t>CAMPUS OF THE FUTURE</a:t>
          </a:r>
          <a:r>
            <a:rPr kumimoji="0" lang="en-US" sz="1800" b="1" i="0" u="none" strike="noStrike" cap="none" spc="0" normalizeH="0" baseline="0" noProof="0" dirty="0">
              <a:ln>
                <a:noFill/>
              </a:ln>
              <a:solidFill>
                <a:sysClr val="windowText" lastClr="000000"/>
              </a:solidFill>
              <a:effectLst/>
              <a:uLnTx/>
              <a:uFillTx/>
              <a:latin typeface="Calibri Light" panose="020F0302020204030204"/>
              <a:ea typeface="+mn-ea"/>
              <a:cs typeface="+mn-cs"/>
            </a:rPr>
            <a:t> </a:t>
          </a:r>
        </a:p>
      </dgm:t>
    </dgm:pt>
    <dgm:pt modelId="{8C570B8D-9ECD-4507-931D-7B565E1B764A}" type="parTrans" cxnId="{FD8452D5-6816-4E71-B040-7433872DE4E7}">
      <dgm:prSet/>
      <dgm:spPr/>
      <dgm:t>
        <a:bodyPr/>
        <a:lstStyle/>
        <a:p>
          <a:endParaRPr lang="en-US" sz="1800"/>
        </a:p>
      </dgm:t>
    </dgm:pt>
    <dgm:pt modelId="{F6F1F5FB-C13F-4220-A8D4-228FE3EDB452}" type="sibTrans" cxnId="{FD8452D5-6816-4E71-B040-7433872DE4E7}">
      <dgm:prSet/>
      <dgm:spPr/>
      <dgm:t>
        <a:bodyPr/>
        <a:lstStyle/>
        <a:p>
          <a:endParaRPr lang="en-US" sz="1800"/>
        </a:p>
      </dgm:t>
    </dgm:pt>
    <dgm:pt modelId="{862AC5E1-B500-4786-BEE0-E583F7F45199}">
      <dgm:prSet custT="1"/>
      <dgm:spPr>
        <a:xfrm>
          <a:off x="0" y="4616787"/>
          <a:ext cx="10801350" cy="159199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lang="en-US" sz="1400" dirty="0">
              <a:solidFill>
                <a:sysClr val="windowText" lastClr="000000"/>
              </a:solidFill>
              <a:latin typeface="Calibri Light" panose="020F0302020204030204"/>
              <a:ea typeface="+mn-ea"/>
              <a:cs typeface="+mn-cs"/>
            </a:rPr>
            <a:t>Students with disabilities are hopeful,  “this could be a new beginning”, it is an opportunity that NTNU must take.  </a:t>
          </a: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 </a:t>
          </a:r>
        </a:p>
      </dgm:t>
    </dgm:pt>
    <dgm:pt modelId="{9E30AB74-B412-49A5-AF75-253ED2D1F799}" type="parTrans" cxnId="{B8D8CE50-BA57-4396-B90B-12A6DABAF81C}">
      <dgm:prSet/>
      <dgm:spPr/>
      <dgm:t>
        <a:bodyPr/>
        <a:lstStyle/>
        <a:p>
          <a:endParaRPr lang="en-US" sz="1800"/>
        </a:p>
      </dgm:t>
    </dgm:pt>
    <dgm:pt modelId="{BB6EBECB-2BE5-48DC-B814-A127319F297B}" type="sibTrans" cxnId="{B8D8CE50-BA57-4396-B90B-12A6DABAF81C}">
      <dgm:prSet/>
      <dgm:spPr/>
      <dgm:t>
        <a:bodyPr/>
        <a:lstStyle/>
        <a:p>
          <a:endParaRPr lang="en-US" sz="1800"/>
        </a:p>
      </dgm:t>
    </dgm:pt>
    <dgm:pt modelId="{4FD6F108-D2D6-498C-A827-C43C4FAA37A7}">
      <dgm:prSet custT="1"/>
      <dgm:spPr>
        <a:xfrm>
          <a:off x="0" y="4616787"/>
          <a:ext cx="10801350" cy="159199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lang="en-US" sz="1400" dirty="0">
              <a:solidFill>
                <a:sysClr val="windowText" lastClr="000000"/>
              </a:solidFill>
              <a:latin typeface="Calibri Light" panose="020F0302020204030204"/>
              <a:ea typeface="+mn-ea"/>
              <a:cs typeface="+mn-cs"/>
            </a:rPr>
            <a:t>The best moment to do changes, to include their vison, because “something new is happening”. </a:t>
          </a:r>
        </a:p>
      </dgm:t>
    </dgm:pt>
    <dgm:pt modelId="{703B3306-5E20-4250-B920-D09385DD0567}" type="parTrans" cxnId="{C6FC6590-6DFF-4D99-A7D4-D5877F265A42}">
      <dgm:prSet/>
      <dgm:spPr/>
      <dgm:t>
        <a:bodyPr/>
        <a:lstStyle/>
        <a:p>
          <a:endParaRPr lang="en-US" sz="1800"/>
        </a:p>
      </dgm:t>
    </dgm:pt>
    <dgm:pt modelId="{F835051B-AD18-4AAB-B80E-22B5987A250D}" type="sibTrans" cxnId="{C6FC6590-6DFF-4D99-A7D4-D5877F265A42}">
      <dgm:prSet/>
      <dgm:spPr/>
      <dgm:t>
        <a:bodyPr/>
        <a:lstStyle/>
        <a:p>
          <a:endParaRPr lang="en-US" sz="1800"/>
        </a:p>
      </dgm:t>
    </dgm:pt>
    <dgm:pt modelId="{619E76CB-A8DD-4ECC-B79D-DFCA1E3FB8B2}">
      <dgm:prSet custT="1"/>
      <dgm:spPr>
        <a:xfrm>
          <a:off x="0" y="4616787"/>
          <a:ext cx="10801350" cy="159199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This project has given an opportunity.</a:t>
          </a:r>
        </a:p>
      </dgm:t>
    </dgm:pt>
    <dgm:pt modelId="{8E510806-0858-4023-B297-46C12A094596}" type="parTrans" cxnId="{5291F5E8-954F-43FD-A3C9-BE61D65743E7}">
      <dgm:prSet/>
      <dgm:spPr/>
      <dgm:t>
        <a:bodyPr/>
        <a:lstStyle/>
        <a:p>
          <a:endParaRPr lang="en-US" sz="1800"/>
        </a:p>
      </dgm:t>
    </dgm:pt>
    <dgm:pt modelId="{7C598CD8-49CA-4B88-ADED-49238567278D}" type="sibTrans" cxnId="{5291F5E8-954F-43FD-A3C9-BE61D65743E7}">
      <dgm:prSet/>
      <dgm:spPr/>
      <dgm:t>
        <a:bodyPr/>
        <a:lstStyle/>
        <a:p>
          <a:endParaRPr lang="en-US" sz="1800"/>
        </a:p>
      </dgm:t>
    </dgm:pt>
    <dgm:pt modelId="{2E7BDD20-6CA0-4FF2-985F-CEF0638DC84E}">
      <dgm:prSet custT="1"/>
      <dgm:spPr>
        <a:xfrm>
          <a:off x="0" y="1432796"/>
          <a:ext cx="10801350" cy="159199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kumimoji="0" lang="en-US" sz="1800" b="1" i="0" u="none" strike="noStrike" cap="none" spc="0" normalizeH="0" baseline="0" noProof="0" dirty="0">
              <a:ln>
                <a:noFill/>
              </a:ln>
              <a:solidFill>
                <a:sysClr val="windowText" lastClr="000000"/>
              </a:solidFill>
              <a:effectLst/>
              <a:uLnTx/>
              <a:uFillTx/>
              <a:latin typeface="Calibri Light" panose="020F0302020204030204"/>
              <a:ea typeface="+mn-ea"/>
              <a:cs typeface="+mn-cs"/>
            </a:rPr>
            <a:t>Awareness  -</a:t>
          </a: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At all the </a:t>
          </a:r>
          <a:r>
            <a:rPr kumimoji="0" lang="en-US" sz="1400" b="1" i="0" u="none" strike="noStrike" cap="none" spc="0" normalizeH="0" baseline="0" noProof="0" dirty="0">
              <a:ln>
                <a:noFill/>
              </a:ln>
              <a:solidFill>
                <a:sysClr val="windowText" lastClr="000000"/>
              </a:solidFill>
              <a:effectLst/>
              <a:uLnTx/>
              <a:uFillTx/>
              <a:latin typeface="Calibri Light" panose="020F0302020204030204"/>
              <a:ea typeface="+mn-ea"/>
              <a:cs typeface="+mn-cs"/>
            </a:rPr>
            <a:t>levels</a:t>
          </a: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 of university policies and communication</a:t>
          </a:r>
          <a:endParaRPr kumimoji="0" lang="en-US" sz="3600" b="1" i="0" u="none" strike="noStrike" cap="none" spc="0" normalizeH="0" baseline="0" noProof="0" dirty="0">
            <a:ln>
              <a:noFill/>
            </a:ln>
            <a:solidFill>
              <a:sysClr val="windowText" lastClr="000000"/>
            </a:solidFill>
            <a:effectLst/>
            <a:uLnTx/>
            <a:uFillTx/>
            <a:latin typeface="Calibri Light" panose="020F0302020204030204"/>
            <a:ea typeface="+mn-ea"/>
            <a:cs typeface="+mn-cs"/>
          </a:endParaRPr>
        </a:p>
      </dgm:t>
    </dgm:pt>
    <dgm:pt modelId="{7E6F7743-449A-4254-BAAB-8F3B72DDED54}" type="sibTrans" cxnId="{012BE7ED-70D5-4BAF-89F6-F5F78EAF1D1A}">
      <dgm:prSet/>
      <dgm:spPr/>
      <dgm:t>
        <a:bodyPr/>
        <a:lstStyle/>
        <a:p>
          <a:endParaRPr lang="en-US" sz="1800"/>
        </a:p>
      </dgm:t>
    </dgm:pt>
    <dgm:pt modelId="{159569F2-CC55-4B33-9F59-264848E79942}" type="parTrans" cxnId="{012BE7ED-70D5-4BAF-89F6-F5F78EAF1D1A}">
      <dgm:prSet/>
      <dgm:spPr/>
      <dgm:t>
        <a:bodyPr/>
        <a:lstStyle/>
        <a:p>
          <a:endParaRPr lang="en-US" sz="1800"/>
        </a:p>
      </dgm:t>
    </dgm:pt>
    <dgm:pt modelId="{2B81D97C-8080-44AC-AACC-7B2FA286C530}">
      <dgm:prSet custT="1"/>
      <dgm:spPr>
        <a:xfrm>
          <a:off x="0" y="4616787"/>
          <a:ext cx="10801350" cy="159199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Char char="•"/>
          </a:pP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Students wan to be called in the design of the new campus. </a:t>
          </a:r>
          <a:b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br>
          <a:r>
            <a:rPr kumimoji="0" lang="en-US" sz="1400" b="0" i="0" u="none" strike="noStrike" cap="none" spc="0" normalizeH="0" baseline="0" noProof="0" dirty="0">
              <a:ln>
                <a:noFill/>
              </a:ln>
              <a:solidFill>
                <a:sysClr val="windowText" lastClr="000000"/>
              </a:solidFill>
              <a:effectLst/>
              <a:uLnTx/>
              <a:uFillTx/>
              <a:latin typeface="Calibri Light" panose="020F0302020204030204"/>
              <a:ea typeface="+mn-ea"/>
              <a:cs typeface="+mn-cs"/>
            </a:rPr>
            <a:t>Work with a community-based approach (participatory, co-creation). </a:t>
          </a:r>
        </a:p>
      </dgm:t>
    </dgm:pt>
    <dgm:pt modelId="{FB2CA10E-EB55-461B-8D14-8E9F25235A66}" type="parTrans" cxnId="{9A2C5211-E66E-476E-ACCB-57D8774A924F}">
      <dgm:prSet/>
      <dgm:spPr/>
      <dgm:t>
        <a:bodyPr/>
        <a:lstStyle/>
        <a:p>
          <a:endParaRPr lang="en-US" sz="1800"/>
        </a:p>
      </dgm:t>
    </dgm:pt>
    <dgm:pt modelId="{1D922196-60F8-46F6-B028-FE2E30CF0126}" type="sibTrans" cxnId="{9A2C5211-E66E-476E-ACCB-57D8774A924F}">
      <dgm:prSet/>
      <dgm:spPr/>
      <dgm:t>
        <a:bodyPr/>
        <a:lstStyle/>
        <a:p>
          <a:endParaRPr lang="en-US" sz="1800"/>
        </a:p>
      </dgm:t>
    </dgm:pt>
    <dgm:pt modelId="{B6EF7CD8-8F0F-4EE5-B077-2BBAC71E6A30}" type="pres">
      <dgm:prSet presAssocID="{21EC247B-9409-4A15-A5DC-713CA12EC2F0}" presName="linear" presStyleCnt="0">
        <dgm:presLayoutVars>
          <dgm:dir/>
          <dgm:resizeHandles val="exact"/>
        </dgm:presLayoutVars>
      </dgm:prSet>
      <dgm:spPr/>
    </dgm:pt>
    <dgm:pt modelId="{F65BC4EF-AE3F-4718-A8B0-0B62930DE4E6}" type="pres">
      <dgm:prSet presAssocID="{1F14CA5E-7E78-4257-9A65-D59534610F46}" presName="comp" presStyleCnt="0"/>
      <dgm:spPr/>
    </dgm:pt>
    <dgm:pt modelId="{D3146FC0-1194-4A86-BBDC-BD5E81C33837}" type="pres">
      <dgm:prSet presAssocID="{1F14CA5E-7E78-4257-9A65-D59534610F46}" presName="box" presStyleLbl="node1" presStyleIdx="0" presStyleCnt="4" custScaleY="61759"/>
      <dgm:spPr/>
    </dgm:pt>
    <dgm:pt modelId="{F3404BDA-7AAE-442D-B5E2-423AC16D82AB}" type="pres">
      <dgm:prSet presAssocID="{1F14CA5E-7E78-4257-9A65-D59534610F46}" presName="img" presStyleLbl="fgImgPlace1" presStyleIdx="0" presStyleCnt="4"/>
      <dgm:spPr>
        <a:xfrm>
          <a:off x="159199" y="0"/>
          <a:ext cx="2160270" cy="1273596"/>
        </a:xfrm>
        <a:prstGeom prst="roundRect">
          <a:avLst>
            <a:gd name="adj" fmla="val 10000"/>
          </a:avLst>
        </a:prstGeom>
        <a:blipFill dpi="0" rotWithShape="1">
          <a:blip xmlns:r="http://schemas.openxmlformats.org/officeDocument/2006/relationships" r:embed="rId1"/>
          <a:srcRect/>
          <a:stretch>
            <a:fillRect l="15004" t="4773" r="15004" b="4773"/>
          </a:stretch>
        </a:blipFill>
        <a:ln w="12700" cap="flat" cmpd="sng" algn="ctr">
          <a:solidFill>
            <a:srgbClr val="4472C4">
              <a:shade val="80000"/>
              <a:hueOff val="0"/>
              <a:satOff val="0"/>
              <a:lumOff val="0"/>
              <a:alphaOff val="0"/>
            </a:srgbClr>
          </a:solidFill>
          <a:prstDash val="solid"/>
          <a:miter lim="800000"/>
        </a:ln>
        <a:effectLst/>
      </dgm:spPr>
    </dgm:pt>
    <dgm:pt modelId="{7C2773F9-49DA-4FC4-A847-7C79A19704FE}" type="pres">
      <dgm:prSet presAssocID="{1F14CA5E-7E78-4257-9A65-D59534610F46}" presName="text" presStyleLbl="node1" presStyleIdx="0" presStyleCnt="4">
        <dgm:presLayoutVars>
          <dgm:bulletEnabled val="1"/>
        </dgm:presLayoutVars>
      </dgm:prSet>
      <dgm:spPr/>
    </dgm:pt>
    <dgm:pt modelId="{7556DF0D-6656-4F17-A3CE-B0C443B8C4A7}" type="pres">
      <dgm:prSet presAssocID="{A14D3B14-8A94-4399-B57B-C722788A85C2}" presName="spacer" presStyleCnt="0"/>
      <dgm:spPr/>
    </dgm:pt>
    <dgm:pt modelId="{02DB29EA-7EDB-43A8-8463-939070805B1F}" type="pres">
      <dgm:prSet presAssocID="{2E7BDD20-6CA0-4FF2-985F-CEF0638DC84E}" presName="comp" presStyleCnt="0"/>
      <dgm:spPr/>
    </dgm:pt>
    <dgm:pt modelId="{40EB0E01-1E4C-432E-9376-5E285AD52BC6}" type="pres">
      <dgm:prSet presAssocID="{2E7BDD20-6CA0-4FF2-985F-CEF0638DC84E}" presName="box" presStyleLbl="node1" presStyleIdx="1" presStyleCnt="4"/>
      <dgm:spPr/>
    </dgm:pt>
    <dgm:pt modelId="{AD32EEF8-29ED-4620-BF67-549E67904FF5}" type="pres">
      <dgm:prSet presAssocID="{2E7BDD20-6CA0-4FF2-985F-CEF0638DC84E}" presName="img" presStyleLbl="fgImgPlace1" presStyleIdx="1" presStyleCnt="4"/>
      <dgm:spPr>
        <a:xfrm>
          <a:off x="159199" y="1591995"/>
          <a:ext cx="2160270" cy="1273596"/>
        </a:xfrm>
        <a:prstGeom prst="roundRect">
          <a:avLst>
            <a:gd name="adj" fmla="val 10000"/>
          </a:avLst>
        </a:prstGeom>
        <a:blipFill dpi="0" rotWithShape="1">
          <a:blip xmlns:r="http://schemas.openxmlformats.org/officeDocument/2006/relationships" r:embed="rId2"/>
          <a:srcRect/>
          <a:stretch>
            <a:fillRect l="5006" t="-16426" r="5006" b="-16426"/>
          </a:stretch>
        </a:blipFill>
        <a:ln w="12700" cap="flat" cmpd="sng" algn="ctr">
          <a:solidFill>
            <a:srgbClr val="4472C4">
              <a:shade val="80000"/>
              <a:hueOff val="0"/>
              <a:satOff val="0"/>
              <a:lumOff val="0"/>
              <a:alphaOff val="0"/>
            </a:srgbClr>
          </a:solidFill>
          <a:prstDash val="solid"/>
          <a:miter lim="800000"/>
        </a:ln>
        <a:effectLst/>
      </dgm:spPr>
    </dgm:pt>
    <dgm:pt modelId="{96599483-146D-4B9B-BEF0-1203696D4CFF}" type="pres">
      <dgm:prSet presAssocID="{2E7BDD20-6CA0-4FF2-985F-CEF0638DC84E}" presName="text" presStyleLbl="node1" presStyleIdx="1" presStyleCnt="4">
        <dgm:presLayoutVars>
          <dgm:bulletEnabled val="1"/>
        </dgm:presLayoutVars>
      </dgm:prSet>
      <dgm:spPr/>
    </dgm:pt>
    <dgm:pt modelId="{0F07D5F6-26C7-489C-9646-2CF9E207C21E}" type="pres">
      <dgm:prSet presAssocID="{7E6F7743-449A-4254-BAAB-8F3B72DDED54}" presName="spacer" presStyleCnt="0"/>
      <dgm:spPr/>
    </dgm:pt>
    <dgm:pt modelId="{6DD7A0D8-502C-42AB-9CBC-9B294037FED3}" type="pres">
      <dgm:prSet presAssocID="{EF09D921-78E8-43AC-B77D-896C1654B8C8}" presName="comp" presStyleCnt="0"/>
      <dgm:spPr/>
    </dgm:pt>
    <dgm:pt modelId="{292C204A-A77D-4CAC-8C5A-05EA2A072C09}" type="pres">
      <dgm:prSet presAssocID="{EF09D921-78E8-43AC-B77D-896C1654B8C8}" presName="box" presStyleLbl="node1" presStyleIdx="2" presStyleCnt="4" custScaleY="70153"/>
      <dgm:spPr/>
    </dgm:pt>
    <dgm:pt modelId="{A8DCFBA5-7A19-4384-982D-7C9DCE94B197}" type="pres">
      <dgm:prSet presAssocID="{EF09D921-78E8-43AC-B77D-896C1654B8C8}" presName="img" presStyleLbl="fgImgPlace1" presStyleIdx="2" presStyleCnt="4"/>
      <dgm:spPr>
        <a:xfrm>
          <a:off x="159199" y="3183991"/>
          <a:ext cx="2160270" cy="1273596"/>
        </a:xfrm>
        <a:prstGeom prst="roundRect">
          <a:avLst>
            <a:gd name="adj" fmla="val 10000"/>
          </a:avLst>
        </a:prstGeom>
        <a:blipFill dpi="0" rotWithShape="1">
          <a:blip xmlns:r="http://schemas.openxmlformats.org/officeDocument/2006/relationships" r:embed="rId3"/>
          <a:srcRect/>
          <a:stretch>
            <a:fillRect l="11672" t="9013" r="11672" b="9013"/>
          </a:stretch>
        </a:blipFill>
        <a:ln w="12700" cap="flat" cmpd="sng" algn="ctr">
          <a:solidFill>
            <a:srgbClr val="4472C4">
              <a:shade val="80000"/>
              <a:hueOff val="0"/>
              <a:satOff val="0"/>
              <a:lumOff val="0"/>
              <a:alphaOff val="0"/>
            </a:srgbClr>
          </a:solidFill>
          <a:prstDash val="solid"/>
          <a:miter lim="800000"/>
        </a:ln>
        <a:effectLst/>
      </dgm:spPr>
    </dgm:pt>
    <dgm:pt modelId="{BEE34B7C-EA17-4D11-8C6B-DA529E75A5A3}" type="pres">
      <dgm:prSet presAssocID="{EF09D921-78E8-43AC-B77D-896C1654B8C8}" presName="text" presStyleLbl="node1" presStyleIdx="2" presStyleCnt="4">
        <dgm:presLayoutVars>
          <dgm:bulletEnabled val="1"/>
        </dgm:presLayoutVars>
      </dgm:prSet>
      <dgm:spPr/>
    </dgm:pt>
    <dgm:pt modelId="{8EC61BF5-6C95-4808-92BD-83EFC2B3234F}" type="pres">
      <dgm:prSet presAssocID="{26DE9E54-5233-4462-9C33-6D76F6296EAC}" presName="spacer" presStyleCnt="0"/>
      <dgm:spPr/>
    </dgm:pt>
    <dgm:pt modelId="{7883407E-01A8-44A5-8752-241742484845}" type="pres">
      <dgm:prSet presAssocID="{5766AEDA-69CB-4059-9EC3-64B6C480AF5D}" presName="comp" presStyleCnt="0"/>
      <dgm:spPr/>
    </dgm:pt>
    <dgm:pt modelId="{581156B9-8AC8-4450-97E8-00339BFD4A4F}" type="pres">
      <dgm:prSet presAssocID="{5766AEDA-69CB-4059-9EC3-64B6C480AF5D}" presName="box" presStyleLbl="node1" presStyleIdx="3" presStyleCnt="4"/>
      <dgm:spPr/>
    </dgm:pt>
    <dgm:pt modelId="{85711AD4-DCA0-4A72-81A0-B4ACF2ED9B10}" type="pres">
      <dgm:prSet presAssocID="{5766AEDA-69CB-4059-9EC3-64B6C480AF5D}" presName="img" presStyleLbl="fgImgPlace1" presStyleIdx="3" presStyleCnt="4"/>
      <dgm:spPr>
        <a:xfrm>
          <a:off x="159199" y="4775987"/>
          <a:ext cx="2160270" cy="1273596"/>
        </a:xfrm>
        <a:prstGeom prst="roundRect">
          <a:avLst>
            <a:gd name="adj" fmla="val 10000"/>
          </a:avLst>
        </a:prstGeom>
        <a:blipFill dpi="0" rotWithShape="1">
          <a:blip xmlns:r="http://schemas.openxmlformats.org/officeDocument/2006/relationships" r:embed="rId4"/>
          <a:srcRect/>
          <a:stretch>
            <a:fillRect l="15004" t="-10773" r="15004" b="-10773"/>
          </a:stretch>
        </a:blipFill>
        <a:ln w="12700" cap="flat" cmpd="sng" algn="ctr">
          <a:solidFill>
            <a:srgbClr val="4472C4">
              <a:shade val="80000"/>
              <a:hueOff val="0"/>
              <a:satOff val="0"/>
              <a:lumOff val="0"/>
              <a:alphaOff val="0"/>
            </a:srgbClr>
          </a:solidFill>
          <a:prstDash val="solid"/>
          <a:miter lim="800000"/>
        </a:ln>
        <a:effectLst/>
      </dgm:spPr>
    </dgm:pt>
    <dgm:pt modelId="{13BC633C-3D7B-405F-B822-67734D604062}" type="pres">
      <dgm:prSet presAssocID="{5766AEDA-69CB-4059-9EC3-64B6C480AF5D}" presName="text" presStyleLbl="node1" presStyleIdx="3" presStyleCnt="4">
        <dgm:presLayoutVars>
          <dgm:bulletEnabled val="1"/>
        </dgm:presLayoutVars>
      </dgm:prSet>
      <dgm:spPr/>
    </dgm:pt>
  </dgm:ptLst>
  <dgm:cxnLst>
    <dgm:cxn modelId="{4F5EB902-0942-4EA7-B490-DDEF232CD999}" type="presOf" srcId="{3B199796-0634-48B1-A640-BAF907F0DB33}" destId="{D3146FC0-1194-4A86-BBDC-BD5E81C33837}" srcOrd="0" destOrd="2" presId="urn:microsoft.com/office/officeart/2005/8/layout/vList4"/>
    <dgm:cxn modelId="{050FBE02-BAFF-4E18-B1DD-58AE08C16741}" type="presOf" srcId="{2E7BDD20-6CA0-4FF2-985F-CEF0638DC84E}" destId="{96599483-146D-4B9B-BEF0-1203696D4CFF}" srcOrd="1" destOrd="0" presId="urn:microsoft.com/office/officeart/2005/8/layout/vList4"/>
    <dgm:cxn modelId="{EE6EE606-D9E8-44C9-8B01-AF4B9C7B172F}" srcId="{21EC247B-9409-4A15-A5DC-713CA12EC2F0}" destId="{1F14CA5E-7E78-4257-9A65-D59534610F46}" srcOrd="0" destOrd="0" parTransId="{76B65040-6400-441A-879F-97ACF0F3B526}" sibTransId="{A14D3B14-8A94-4399-B57B-C722788A85C2}"/>
    <dgm:cxn modelId="{EB632A08-CF30-413D-9FF9-275A5C228652}" type="presOf" srcId="{1F14CA5E-7E78-4257-9A65-D59534610F46}" destId="{D3146FC0-1194-4A86-BBDC-BD5E81C33837}" srcOrd="0" destOrd="0" presId="urn:microsoft.com/office/officeart/2005/8/layout/vList4"/>
    <dgm:cxn modelId="{9A2C5211-E66E-476E-ACCB-57D8774A924F}" srcId="{5766AEDA-69CB-4059-9EC3-64B6C480AF5D}" destId="{2B81D97C-8080-44AC-AACC-7B2FA286C530}" srcOrd="1" destOrd="0" parTransId="{FB2CA10E-EB55-461B-8D14-8E9F25235A66}" sibTransId="{1D922196-60F8-46F6-B028-FE2E30CF0126}"/>
    <dgm:cxn modelId="{CA517E27-5FD5-44FE-9B96-10DC3D8C47DB}" type="presOf" srcId="{272386EB-C611-424A-9FF0-0475C06A9C17}" destId="{40EB0E01-1E4C-432E-9376-5E285AD52BC6}" srcOrd="0" destOrd="1" presId="urn:microsoft.com/office/officeart/2005/8/layout/vList4"/>
    <dgm:cxn modelId="{36381E2C-6AF9-4B93-8101-4210440E94AA}" type="presOf" srcId="{4FD6F108-D2D6-498C-A827-C43C4FAA37A7}" destId="{13BC633C-3D7B-405F-B822-67734D604062}" srcOrd="1" destOrd="3" presId="urn:microsoft.com/office/officeart/2005/8/layout/vList4"/>
    <dgm:cxn modelId="{A4589C2D-5BED-4968-95D2-BFEC62E1AB59}" type="presOf" srcId="{EF09D921-78E8-43AC-B77D-896C1654B8C8}" destId="{292C204A-A77D-4CAC-8C5A-05EA2A072C09}" srcOrd="0" destOrd="0" presId="urn:microsoft.com/office/officeart/2005/8/layout/vList4"/>
    <dgm:cxn modelId="{9B04645C-899C-4910-9D79-01B9DB2E6ACF}" type="presOf" srcId="{5766AEDA-69CB-4059-9EC3-64B6C480AF5D}" destId="{581156B9-8AC8-4450-97E8-00339BFD4A4F}" srcOrd="0" destOrd="0" presId="urn:microsoft.com/office/officeart/2005/8/layout/vList4"/>
    <dgm:cxn modelId="{FD2AFA5C-4BAF-49C2-B08F-3C0C1470316B}" type="presOf" srcId="{B3FECD00-546A-4545-9862-0DCDE4E527F6}" destId="{7C2773F9-49DA-4FC4-A847-7C79A19704FE}" srcOrd="1" destOrd="1" presId="urn:microsoft.com/office/officeart/2005/8/layout/vList4"/>
    <dgm:cxn modelId="{BE9EE143-4253-4D5E-97AB-49BCDC728CE2}" srcId="{EF09D921-78E8-43AC-B77D-896C1654B8C8}" destId="{CE491A77-B49A-4DAD-A8D4-F900A5601AE2}" srcOrd="1" destOrd="0" parTransId="{93E4CFA5-BF6C-4F6E-BD35-8F8C8E08076C}" sibTransId="{6049F2CE-A37B-41E2-BB34-AF3B6B244A4C}"/>
    <dgm:cxn modelId="{922CA066-BD87-405C-9841-E59B19B1AE68}" type="presOf" srcId="{A23479F4-8168-4534-BF2F-68723BFC4553}" destId="{292C204A-A77D-4CAC-8C5A-05EA2A072C09}" srcOrd="0" destOrd="1" presId="urn:microsoft.com/office/officeart/2005/8/layout/vList4"/>
    <dgm:cxn modelId="{4F75C848-4A20-4A12-BF88-3546B6521437}" type="presOf" srcId="{619E76CB-A8DD-4ECC-B79D-DFCA1E3FB8B2}" destId="{13BC633C-3D7B-405F-B822-67734D604062}" srcOrd="1" destOrd="4" presId="urn:microsoft.com/office/officeart/2005/8/layout/vList4"/>
    <dgm:cxn modelId="{E0BA9669-4A74-4B0A-8257-F8C57F3A0AFF}" type="presOf" srcId="{594C4C2F-6ED1-4078-9DCB-9A8AAAED1910}" destId="{96599483-146D-4B9B-BEF0-1203696D4CFF}" srcOrd="1" destOrd="3" presId="urn:microsoft.com/office/officeart/2005/8/layout/vList4"/>
    <dgm:cxn modelId="{90AAAB4A-4B39-4E04-9FD0-6EBEF9DE8526}" type="presOf" srcId="{44ED7E7D-BC3F-4CE7-9DF5-061FB0663D91}" destId="{96599483-146D-4B9B-BEF0-1203696D4CFF}" srcOrd="1" destOrd="4" presId="urn:microsoft.com/office/officeart/2005/8/layout/vList4"/>
    <dgm:cxn modelId="{9E32494E-E0AD-4BB3-8579-D55805BFFC70}" srcId="{2E7BDD20-6CA0-4FF2-985F-CEF0638DC84E}" destId="{44ED7E7D-BC3F-4CE7-9DF5-061FB0663D91}" srcOrd="3" destOrd="0" parTransId="{0A8BFD0D-C733-4412-AB60-D54E6D2597CA}" sibTransId="{F15806B2-F9A4-4CD0-A8B6-D8A185E36B0F}"/>
    <dgm:cxn modelId="{40165F6F-092F-40CB-9686-4D1B5FD69820}" type="presOf" srcId="{5766AEDA-69CB-4059-9EC3-64B6C480AF5D}" destId="{13BC633C-3D7B-405F-B822-67734D604062}" srcOrd="1" destOrd="0" presId="urn:microsoft.com/office/officeart/2005/8/layout/vList4"/>
    <dgm:cxn modelId="{21681E50-0C84-4231-8823-F67D1C483233}" type="presOf" srcId="{2B81D97C-8080-44AC-AACC-7B2FA286C530}" destId="{13BC633C-3D7B-405F-B822-67734D604062}" srcOrd="1" destOrd="2" presId="urn:microsoft.com/office/officeart/2005/8/layout/vList4"/>
    <dgm:cxn modelId="{B8D8CE50-BA57-4396-B90B-12A6DABAF81C}" srcId="{5766AEDA-69CB-4059-9EC3-64B6C480AF5D}" destId="{862AC5E1-B500-4786-BEE0-E583F7F45199}" srcOrd="0" destOrd="0" parTransId="{9E30AB74-B412-49A5-AF75-253ED2D1F799}" sibTransId="{BB6EBECB-2BE5-48DC-B814-A127319F297B}"/>
    <dgm:cxn modelId="{E19AEF51-F379-4A97-B388-089387F70B9E}" srcId="{2E7BDD20-6CA0-4FF2-985F-CEF0638DC84E}" destId="{594C4C2F-6ED1-4078-9DCB-9A8AAAED1910}" srcOrd="2" destOrd="0" parTransId="{6E3C2A2B-74EC-459D-8F60-866B22104591}" sibTransId="{71E278E5-116C-40A4-A7C4-228404582504}"/>
    <dgm:cxn modelId="{DF11E752-7892-403C-8CBB-2FFEA4169191}" srcId="{EF09D921-78E8-43AC-B77D-896C1654B8C8}" destId="{A23479F4-8168-4534-BF2F-68723BFC4553}" srcOrd="0" destOrd="0" parTransId="{80BBB566-6361-4839-8F59-F30CC0DBEFA8}" sibTransId="{759CB66D-3D60-4C92-97BC-1ABFBB03FB91}"/>
    <dgm:cxn modelId="{7EC9087F-40FE-451E-85E6-3B722F483A22}" type="presOf" srcId="{272386EB-C611-424A-9FF0-0475C06A9C17}" destId="{96599483-146D-4B9B-BEF0-1203696D4CFF}" srcOrd="1" destOrd="1" presId="urn:microsoft.com/office/officeart/2005/8/layout/vList4"/>
    <dgm:cxn modelId="{04DF9E80-9A6B-4735-A905-2A3DC19BD90E}" type="presOf" srcId="{4FD6F108-D2D6-498C-A827-C43C4FAA37A7}" destId="{581156B9-8AC8-4450-97E8-00339BFD4A4F}" srcOrd="0" destOrd="3" presId="urn:microsoft.com/office/officeart/2005/8/layout/vList4"/>
    <dgm:cxn modelId="{4C1A4186-BF95-4BDE-9EA9-F0C64CAEE68E}" type="presOf" srcId="{862AC5E1-B500-4786-BEE0-E583F7F45199}" destId="{13BC633C-3D7B-405F-B822-67734D604062}" srcOrd="1" destOrd="1" presId="urn:microsoft.com/office/officeart/2005/8/layout/vList4"/>
    <dgm:cxn modelId="{854E3888-2965-4AC3-9DD3-A592AC9DEA87}" type="presOf" srcId="{96FA9469-29E3-460E-9C6E-ED879C7F9E7E}" destId="{96599483-146D-4B9B-BEF0-1203696D4CFF}" srcOrd="1" destOrd="2" presId="urn:microsoft.com/office/officeart/2005/8/layout/vList4"/>
    <dgm:cxn modelId="{F5A2DD89-C9F0-472F-8C33-774AF50406B0}" type="presOf" srcId="{2B81D97C-8080-44AC-AACC-7B2FA286C530}" destId="{581156B9-8AC8-4450-97E8-00339BFD4A4F}" srcOrd="0" destOrd="2" presId="urn:microsoft.com/office/officeart/2005/8/layout/vList4"/>
    <dgm:cxn modelId="{903AF38A-41F1-4FB6-B15E-348F7F2B2F56}" type="presOf" srcId="{2E7BDD20-6CA0-4FF2-985F-CEF0638DC84E}" destId="{40EB0E01-1E4C-432E-9376-5E285AD52BC6}" srcOrd="0" destOrd="0" presId="urn:microsoft.com/office/officeart/2005/8/layout/vList4"/>
    <dgm:cxn modelId="{C6FC6590-6DFF-4D99-A7D4-D5877F265A42}" srcId="{5766AEDA-69CB-4059-9EC3-64B6C480AF5D}" destId="{4FD6F108-D2D6-498C-A827-C43C4FAA37A7}" srcOrd="2" destOrd="0" parTransId="{703B3306-5E20-4250-B920-D09385DD0567}" sibTransId="{F835051B-AD18-4AAB-B80E-22B5987A250D}"/>
    <dgm:cxn modelId="{87B70EA1-5B29-4862-AFFE-51B2AC6553EE}" type="presOf" srcId="{B3FECD00-546A-4545-9862-0DCDE4E527F6}" destId="{D3146FC0-1194-4A86-BBDC-BD5E81C33837}" srcOrd="0" destOrd="1" presId="urn:microsoft.com/office/officeart/2005/8/layout/vList4"/>
    <dgm:cxn modelId="{121C03A2-6CE7-4E42-A739-6C1D14662A31}" type="presOf" srcId="{1F14CA5E-7E78-4257-9A65-D59534610F46}" destId="{7C2773F9-49DA-4FC4-A847-7C79A19704FE}" srcOrd="1" destOrd="0" presId="urn:microsoft.com/office/officeart/2005/8/layout/vList4"/>
    <dgm:cxn modelId="{CED3A9A4-BF6D-4AFB-A212-9AA2DF70ABD4}" type="presOf" srcId="{862AC5E1-B500-4786-BEE0-E583F7F45199}" destId="{581156B9-8AC8-4450-97E8-00339BFD4A4F}" srcOrd="0" destOrd="1" presId="urn:microsoft.com/office/officeart/2005/8/layout/vList4"/>
    <dgm:cxn modelId="{87E748A8-7347-4A87-B727-C1C8B0193252}" type="presOf" srcId="{594C4C2F-6ED1-4078-9DCB-9A8AAAED1910}" destId="{40EB0E01-1E4C-432E-9376-5E285AD52BC6}" srcOrd="0" destOrd="3" presId="urn:microsoft.com/office/officeart/2005/8/layout/vList4"/>
    <dgm:cxn modelId="{3C6876B2-06FA-4700-8422-08B08D6CFFAB}" type="presOf" srcId="{96FA9469-29E3-460E-9C6E-ED879C7F9E7E}" destId="{40EB0E01-1E4C-432E-9376-5E285AD52BC6}" srcOrd="0" destOrd="2" presId="urn:microsoft.com/office/officeart/2005/8/layout/vList4"/>
    <dgm:cxn modelId="{940244B5-4C22-447A-BBE3-216CCD67D598}" type="presOf" srcId="{CE491A77-B49A-4DAD-A8D4-F900A5601AE2}" destId="{BEE34B7C-EA17-4D11-8C6B-DA529E75A5A3}" srcOrd="1" destOrd="2" presId="urn:microsoft.com/office/officeart/2005/8/layout/vList4"/>
    <dgm:cxn modelId="{4A1ED1B7-388C-4AF8-BB8A-85BE8194F1E0}" srcId="{2E7BDD20-6CA0-4FF2-985F-CEF0638DC84E}" destId="{272386EB-C611-424A-9FF0-0475C06A9C17}" srcOrd="0" destOrd="0" parTransId="{92EC70A5-7047-4A86-A4E9-A773E1821808}" sibTransId="{9EBD838E-397B-4148-BA37-C7C552666C53}"/>
    <dgm:cxn modelId="{D985B7BE-12B8-4879-940C-D1423FF8DAE1}" type="presOf" srcId="{3B199796-0634-48B1-A640-BAF907F0DB33}" destId="{7C2773F9-49DA-4FC4-A847-7C79A19704FE}" srcOrd="1" destOrd="2" presId="urn:microsoft.com/office/officeart/2005/8/layout/vList4"/>
    <dgm:cxn modelId="{3C6411C4-66D8-40BA-ACDA-095C6DE39A27}" srcId="{1F14CA5E-7E78-4257-9A65-D59534610F46}" destId="{B3FECD00-546A-4545-9862-0DCDE4E527F6}" srcOrd="0" destOrd="0" parTransId="{EAC138FE-B109-49C2-8FA8-0DC3F5C0E817}" sibTransId="{E36624C8-52D8-4ABF-AFA2-6D450E91861C}"/>
    <dgm:cxn modelId="{6A7D4EC8-9254-4150-AA29-FA67A42AF01E}" type="presOf" srcId="{44ED7E7D-BC3F-4CE7-9DF5-061FB0663D91}" destId="{40EB0E01-1E4C-432E-9376-5E285AD52BC6}" srcOrd="0" destOrd="4" presId="urn:microsoft.com/office/officeart/2005/8/layout/vList4"/>
    <dgm:cxn modelId="{50ACD1C8-4C1F-46C6-8D4B-E5BA3D254BF8}" srcId="{1F14CA5E-7E78-4257-9A65-D59534610F46}" destId="{3B199796-0634-48B1-A640-BAF907F0DB33}" srcOrd="1" destOrd="0" parTransId="{A000365E-3F76-44A1-96BF-BDF9269CE101}" sibTransId="{0AA246B2-C9CD-4633-ABC8-5EAD691D54D9}"/>
    <dgm:cxn modelId="{3FE113C9-EF73-481E-8337-327B54A8F206}" type="presOf" srcId="{CE491A77-B49A-4DAD-A8D4-F900A5601AE2}" destId="{292C204A-A77D-4CAC-8C5A-05EA2A072C09}" srcOrd="0" destOrd="2" presId="urn:microsoft.com/office/officeart/2005/8/layout/vList4"/>
    <dgm:cxn modelId="{B51B8FCB-56F5-4698-BF5B-858898E5F7D3}" type="presOf" srcId="{619E76CB-A8DD-4ECC-B79D-DFCA1E3FB8B2}" destId="{581156B9-8AC8-4450-97E8-00339BFD4A4F}" srcOrd="0" destOrd="4" presId="urn:microsoft.com/office/officeart/2005/8/layout/vList4"/>
    <dgm:cxn modelId="{AC482FD4-B21B-48E0-89B5-B15513226671}" type="presOf" srcId="{A23479F4-8168-4534-BF2F-68723BFC4553}" destId="{BEE34B7C-EA17-4D11-8C6B-DA529E75A5A3}" srcOrd="1" destOrd="1" presId="urn:microsoft.com/office/officeart/2005/8/layout/vList4"/>
    <dgm:cxn modelId="{FD8452D5-6816-4E71-B040-7433872DE4E7}" srcId="{21EC247B-9409-4A15-A5DC-713CA12EC2F0}" destId="{5766AEDA-69CB-4059-9EC3-64B6C480AF5D}" srcOrd="3" destOrd="0" parTransId="{8C570B8D-9ECD-4507-931D-7B565E1B764A}" sibTransId="{F6F1F5FB-C13F-4220-A8D4-228FE3EDB452}"/>
    <dgm:cxn modelId="{54DB20DC-2536-4545-8361-352D8F8D2BAE}" type="presOf" srcId="{EF09D921-78E8-43AC-B77D-896C1654B8C8}" destId="{BEE34B7C-EA17-4D11-8C6B-DA529E75A5A3}" srcOrd="1" destOrd="0" presId="urn:microsoft.com/office/officeart/2005/8/layout/vList4"/>
    <dgm:cxn modelId="{31FCCADE-5085-4C00-AA59-0CC2CDEFE83B}" srcId="{2E7BDD20-6CA0-4FF2-985F-CEF0638DC84E}" destId="{96FA9469-29E3-460E-9C6E-ED879C7F9E7E}" srcOrd="1" destOrd="0" parTransId="{90E804EE-0520-4B80-A2CB-BDB34A2A0322}" sibTransId="{347E8116-D8FB-4754-87A3-21989C819480}"/>
    <dgm:cxn modelId="{5291F5E8-954F-43FD-A3C9-BE61D65743E7}" srcId="{5766AEDA-69CB-4059-9EC3-64B6C480AF5D}" destId="{619E76CB-A8DD-4ECC-B79D-DFCA1E3FB8B2}" srcOrd="3" destOrd="0" parTransId="{8E510806-0858-4023-B297-46C12A094596}" sibTransId="{7C598CD8-49CA-4B88-ADED-49238567278D}"/>
    <dgm:cxn modelId="{012BE7ED-70D5-4BAF-89F6-F5F78EAF1D1A}" srcId="{21EC247B-9409-4A15-A5DC-713CA12EC2F0}" destId="{2E7BDD20-6CA0-4FF2-985F-CEF0638DC84E}" srcOrd="1" destOrd="0" parTransId="{159569F2-CC55-4B33-9F59-264848E79942}" sibTransId="{7E6F7743-449A-4254-BAAB-8F3B72DDED54}"/>
    <dgm:cxn modelId="{CA1AB4EF-F374-4512-9533-14A02A234ADD}" type="presOf" srcId="{21EC247B-9409-4A15-A5DC-713CA12EC2F0}" destId="{B6EF7CD8-8F0F-4EE5-B077-2BBAC71E6A30}" srcOrd="0" destOrd="0" presId="urn:microsoft.com/office/officeart/2005/8/layout/vList4"/>
    <dgm:cxn modelId="{DE4698F1-EC0A-41C3-87DD-A485E3AAA6AA}" srcId="{21EC247B-9409-4A15-A5DC-713CA12EC2F0}" destId="{EF09D921-78E8-43AC-B77D-896C1654B8C8}" srcOrd="2" destOrd="0" parTransId="{6703FDE1-CF16-4CA4-9257-5C06C037119C}" sibTransId="{26DE9E54-5233-4462-9C33-6D76F6296EAC}"/>
    <dgm:cxn modelId="{8FF3B45A-F25F-4F83-B8E3-3E3DAB291825}" type="presParOf" srcId="{B6EF7CD8-8F0F-4EE5-B077-2BBAC71E6A30}" destId="{F65BC4EF-AE3F-4718-A8B0-0B62930DE4E6}" srcOrd="0" destOrd="0" presId="urn:microsoft.com/office/officeart/2005/8/layout/vList4"/>
    <dgm:cxn modelId="{9A6D966B-F64E-481D-8439-124F7DA65D55}" type="presParOf" srcId="{F65BC4EF-AE3F-4718-A8B0-0B62930DE4E6}" destId="{D3146FC0-1194-4A86-BBDC-BD5E81C33837}" srcOrd="0" destOrd="0" presId="urn:microsoft.com/office/officeart/2005/8/layout/vList4"/>
    <dgm:cxn modelId="{F83884C9-7870-4247-8361-8EAA2ED0694F}" type="presParOf" srcId="{F65BC4EF-AE3F-4718-A8B0-0B62930DE4E6}" destId="{F3404BDA-7AAE-442D-B5E2-423AC16D82AB}" srcOrd="1" destOrd="0" presId="urn:microsoft.com/office/officeart/2005/8/layout/vList4"/>
    <dgm:cxn modelId="{031FA112-CFF9-4FA8-BF62-8D3C4B8B2457}" type="presParOf" srcId="{F65BC4EF-AE3F-4718-A8B0-0B62930DE4E6}" destId="{7C2773F9-49DA-4FC4-A847-7C79A19704FE}" srcOrd="2" destOrd="0" presId="urn:microsoft.com/office/officeart/2005/8/layout/vList4"/>
    <dgm:cxn modelId="{19C2074F-D94D-4D1B-A0A6-EE8F379D78B5}" type="presParOf" srcId="{B6EF7CD8-8F0F-4EE5-B077-2BBAC71E6A30}" destId="{7556DF0D-6656-4F17-A3CE-B0C443B8C4A7}" srcOrd="1" destOrd="0" presId="urn:microsoft.com/office/officeart/2005/8/layout/vList4"/>
    <dgm:cxn modelId="{270918CD-2164-4410-BA69-2E9DEDA59123}" type="presParOf" srcId="{B6EF7CD8-8F0F-4EE5-B077-2BBAC71E6A30}" destId="{02DB29EA-7EDB-43A8-8463-939070805B1F}" srcOrd="2" destOrd="0" presId="urn:microsoft.com/office/officeart/2005/8/layout/vList4"/>
    <dgm:cxn modelId="{F36DF75E-2566-4996-B616-7EDE428B215C}" type="presParOf" srcId="{02DB29EA-7EDB-43A8-8463-939070805B1F}" destId="{40EB0E01-1E4C-432E-9376-5E285AD52BC6}" srcOrd="0" destOrd="0" presId="urn:microsoft.com/office/officeart/2005/8/layout/vList4"/>
    <dgm:cxn modelId="{B4B02617-4B1C-4B0A-8316-8BF2A611F336}" type="presParOf" srcId="{02DB29EA-7EDB-43A8-8463-939070805B1F}" destId="{AD32EEF8-29ED-4620-BF67-549E67904FF5}" srcOrd="1" destOrd="0" presId="urn:microsoft.com/office/officeart/2005/8/layout/vList4"/>
    <dgm:cxn modelId="{46B0C6A7-E657-41D4-8AF0-C42880122A3A}" type="presParOf" srcId="{02DB29EA-7EDB-43A8-8463-939070805B1F}" destId="{96599483-146D-4B9B-BEF0-1203696D4CFF}" srcOrd="2" destOrd="0" presId="urn:microsoft.com/office/officeart/2005/8/layout/vList4"/>
    <dgm:cxn modelId="{A3EEA485-3CE8-4D21-85BD-B8F6743D7CF8}" type="presParOf" srcId="{B6EF7CD8-8F0F-4EE5-B077-2BBAC71E6A30}" destId="{0F07D5F6-26C7-489C-9646-2CF9E207C21E}" srcOrd="3" destOrd="0" presId="urn:microsoft.com/office/officeart/2005/8/layout/vList4"/>
    <dgm:cxn modelId="{C2F27FC1-0AD5-4565-AE16-902AEF46A2EF}" type="presParOf" srcId="{B6EF7CD8-8F0F-4EE5-B077-2BBAC71E6A30}" destId="{6DD7A0D8-502C-42AB-9CBC-9B294037FED3}" srcOrd="4" destOrd="0" presId="urn:microsoft.com/office/officeart/2005/8/layout/vList4"/>
    <dgm:cxn modelId="{0A2724E3-D46C-4E02-B878-8A578D039846}" type="presParOf" srcId="{6DD7A0D8-502C-42AB-9CBC-9B294037FED3}" destId="{292C204A-A77D-4CAC-8C5A-05EA2A072C09}" srcOrd="0" destOrd="0" presId="urn:microsoft.com/office/officeart/2005/8/layout/vList4"/>
    <dgm:cxn modelId="{24A9640C-36F2-4B3F-BB38-B84AA5B4899B}" type="presParOf" srcId="{6DD7A0D8-502C-42AB-9CBC-9B294037FED3}" destId="{A8DCFBA5-7A19-4384-982D-7C9DCE94B197}" srcOrd="1" destOrd="0" presId="urn:microsoft.com/office/officeart/2005/8/layout/vList4"/>
    <dgm:cxn modelId="{E6886EA9-23C9-4449-9196-3328A1CC1C69}" type="presParOf" srcId="{6DD7A0D8-502C-42AB-9CBC-9B294037FED3}" destId="{BEE34B7C-EA17-4D11-8C6B-DA529E75A5A3}" srcOrd="2" destOrd="0" presId="urn:microsoft.com/office/officeart/2005/8/layout/vList4"/>
    <dgm:cxn modelId="{FF2D321F-D2A0-4A8C-8F7A-C425941CA0ED}" type="presParOf" srcId="{B6EF7CD8-8F0F-4EE5-B077-2BBAC71E6A30}" destId="{8EC61BF5-6C95-4808-92BD-83EFC2B3234F}" srcOrd="5" destOrd="0" presId="urn:microsoft.com/office/officeart/2005/8/layout/vList4"/>
    <dgm:cxn modelId="{8197D682-7F05-4A53-B757-9B772C0D8F75}" type="presParOf" srcId="{B6EF7CD8-8F0F-4EE5-B077-2BBAC71E6A30}" destId="{7883407E-01A8-44A5-8752-241742484845}" srcOrd="6" destOrd="0" presId="urn:microsoft.com/office/officeart/2005/8/layout/vList4"/>
    <dgm:cxn modelId="{298D1DD9-10CB-40C0-89BD-8531500E2AB5}" type="presParOf" srcId="{7883407E-01A8-44A5-8752-241742484845}" destId="{581156B9-8AC8-4450-97E8-00339BFD4A4F}" srcOrd="0" destOrd="0" presId="urn:microsoft.com/office/officeart/2005/8/layout/vList4"/>
    <dgm:cxn modelId="{15007916-8158-479F-A791-4D8024A155A5}" type="presParOf" srcId="{7883407E-01A8-44A5-8752-241742484845}" destId="{85711AD4-DCA0-4A72-81A0-B4ACF2ED9B10}" srcOrd="1" destOrd="0" presId="urn:microsoft.com/office/officeart/2005/8/layout/vList4"/>
    <dgm:cxn modelId="{52FC5B43-95EB-4D71-B600-965A4198EAA7}" type="presParOf" srcId="{7883407E-01A8-44A5-8752-241742484845}" destId="{13BC633C-3D7B-405F-B822-67734D60406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34CC97-358C-4806-AD88-4EBE4788938D}" type="doc">
      <dgm:prSet loTypeId="urn:microsoft.com/office/officeart/2005/8/layout/process4" loCatId="list" qsTypeId="urn:microsoft.com/office/officeart/2005/8/quickstyle/simple1" qsCatId="simple" csTypeId="urn:microsoft.com/office/officeart/2005/8/colors/accent1_3" csCatId="accent1" phldr="1"/>
      <dgm:spPr/>
      <dgm:t>
        <a:bodyPr/>
        <a:lstStyle/>
        <a:p>
          <a:endParaRPr lang="en-US"/>
        </a:p>
      </dgm:t>
    </dgm:pt>
    <dgm:pt modelId="{BFA18DFD-AB33-4FC9-A1D7-3D47EF072098}">
      <dgm:prSet phldrT="[Text]" custT="1"/>
      <dgm:spPr/>
      <dgm:t>
        <a:bodyPr/>
        <a:lstStyle/>
        <a:p>
          <a:r>
            <a:rPr lang="en-US" sz="2400" b="1" dirty="0">
              <a:latin typeface="+mj-lt"/>
            </a:rPr>
            <a:t>University community resilience. </a:t>
          </a:r>
          <a:endParaRPr lang="en-US" sz="2400" b="1" dirty="0"/>
        </a:p>
      </dgm:t>
    </dgm:pt>
    <dgm:pt modelId="{7883FEC0-DFC3-4FD5-BB67-8B9A3AACB8B5}" type="parTrans" cxnId="{98F38F75-8093-4539-AACB-3B35510626FC}">
      <dgm:prSet/>
      <dgm:spPr/>
      <dgm:t>
        <a:bodyPr/>
        <a:lstStyle/>
        <a:p>
          <a:endParaRPr lang="en-US" sz="2400"/>
        </a:p>
      </dgm:t>
    </dgm:pt>
    <dgm:pt modelId="{1B37AC7B-DA42-4411-8ED0-5501C37FB08F}" type="sibTrans" cxnId="{98F38F75-8093-4539-AACB-3B35510626FC}">
      <dgm:prSet/>
      <dgm:spPr/>
      <dgm:t>
        <a:bodyPr/>
        <a:lstStyle/>
        <a:p>
          <a:endParaRPr lang="en-US" sz="2400"/>
        </a:p>
      </dgm:t>
    </dgm:pt>
    <dgm:pt modelId="{F6170E1E-9D86-41E1-90E6-76DB2EA6439A}">
      <dgm:prSet custT="1"/>
      <dgm:spPr/>
      <dgm:t>
        <a:bodyPr/>
        <a:lstStyle/>
        <a:p>
          <a:r>
            <a:rPr lang="en-US" sz="1400" dirty="0">
              <a:effectLst/>
              <a:latin typeface="+mj-lt"/>
              <a:ea typeface="Calibri" panose="020F0502020204030204" pitchFamily="34" charset="0"/>
            </a:rPr>
            <a:t>Organizational sustainability</a:t>
          </a:r>
          <a:r>
            <a:rPr lang="en-US" sz="1400" b="0" dirty="0">
              <a:effectLst/>
              <a:latin typeface="+mj-lt"/>
              <a:ea typeface="Calibri" panose="020F0502020204030204" pitchFamily="34" charset="0"/>
            </a:rPr>
            <a:t> of new </a:t>
          </a:r>
          <a:r>
            <a:rPr lang="en-US" sz="1400" b="0" i="1" dirty="0">
              <a:effectLst/>
              <a:latin typeface="+mj-lt"/>
              <a:ea typeface="Calibri" panose="020F0502020204030204" pitchFamily="34" charset="0"/>
            </a:rPr>
            <a:t>Campus of the Future</a:t>
          </a:r>
          <a:r>
            <a:rPr lang="en-US" sz="1400" b="0" i="1" dirty="0">
              <a:latin typeface="+mj-lt"/>
              <a:ea typeface="Calibri" panose="020F0502020204030204" pitchFamily="34" charset="0"/>
            </a:rPr>
            <a:t>.</a:t>
          </a:r>
        </a:p>
      </dgm:t>
    </dgm:pt>
    <dgm:pt modelId="{5F12596C-AB8D-43AD-A50E-0759A17F9BE9}" type="parTrans" cxnId="{8C8B67A8-1F00-4BF3-937D-4118F9AF5D10}">
      <dgm:prSet/>
      <dgm:spPr/>
      <dgm:t>
        <a:bodyPr/>
        <a:lstStyle/>
        <a:p>
          <a:endParaRPr lang="en-US" sz="2400"/>
        </a:p>
      </dgm:t>
    </dgm:pt>
    <dgm:pt modelId="{BD2611EE-FA9E-4220-80E9-73D361D5916B}" type="sibTrans" cxnId="{8C8B67A8-1F00-4BF3-937D-4118F9AF5D10}">
      <dgm:prSet/>
      <dgm:spPr/>
      <dgm:t>
        <a:bodyPr/>
        <a:lstStyle/>
        <a:p>
          <a:endParaRPr lang="en-US" sz="2400"/>
        </a:p>
      </dgm:t>
    </dgm:pt>
    <dgm:pt modelId="{67678BAB-C77A-4A83-B9C9-AFF0D0D8C6B7}">
      <dgm:prSet custT="1"/>
      <dgm:spPr/>
      <dgm:t>
        <a:bodyPr/>
        <a:lstStyle/>
        <a:p>
          <a:r>
            <a:rPr lang="en-US" sz="1400">
              <a:latin typeface="+mj-lt"/>
            </a:rPr>
            <a:t>Inter-transdisciplinary work: psychology, pedagogy, health, management and organizational sciences.   </a:t>
          </a:r>
          <a:endParaRPr lang="en-US" sz="1400" dirty="0">
            <a:latin typeface="+mj-lt"/>
          </a:endParaRPr>
        </a:p>
      </dgm:t>
    </dgm:pt>
    <dgm:pt modelId="{E34F58EE-2208-4B7C-AA23-0F88E0F8DC45}" type="parTrans" cxnId="{3315FB49-425E-4B37-B2D9-34F9F8A59246}">
      <dgm:prSet/>
      <dgm:spPr/>
      <dgm:t>
        <a:bodyPr/>
        <a:lstStyle/>
        <a:p>
          <a:endParaRPr lang="en-US" sz="2400"/>
        </a:p>
      </dgm:t>
    </dgm:pt>
    <dgm:pt modelId="{7907E89D-C199-4F17-834B-D4D113CBCA61}" type="sibTrans" cxnId="{3315FB49-425E-4B37-B2D9-34F9F8A59246}">
      <dgm:prSet/>
      <dgm:spPr/>
      <dgm:t>
        <a:bodyPr/>
        <a:lstStyle/>
        <a:p>
          <a:endParaRPr lang="en-US" sz="2400"/>
        </a:p>
      </dgm:t>
    </dgm:pt>
    <dgm:pt modelId="{795BD6D2-75D1-46A8-B187-89754B0BFC4A}">
      <dgm:prSet custT="1"/>
      <dgm:spPr/>
      <dgm:t>
        <a:bodyPr/>
        <a:lstStyle/>
        <a:p>
          <a:r>
            <a:rPr lang="en-US" sz="1800" dirty="0">
              <a:latin typeface="+mj-lt"/>
            </a:rPr>
            <a:t>The identification of </a:t>
          </a:r>
          <a:r>
            <a:rPr lang="en-US" sz="1800" b="1" dirty="0">
              <a:latin typeface="+mj-lt"/>
            </a:rPr>
            <a:t>collective protective systems</a:t>
          </a:r>
          <a:r>
            <a:rPr lang="en-US" sz="1800" dirty="0">
              <a:latin typeface="+mj-lt"/>
            </a:rPr>
            <a:t> in the university setting is a first step to strengthen… </a:t>
          </a:r>
        </a:p>
      </dgm:t>
    </dgm:pt>
    <dgm:pt modelId="{63A64AB1-C90D-4F4C-A149-EB294838C06E}" type="parTrans" cxnId="{C6F4B814-E882-4B2F-A226-2E2862F351D6}">
      <dgm:prSet/>
      <dgm:spPr/>
      <dgm:t>
        <a:bodyPr/>
        <a:lstStyle/>
        <a:p>
          <a:endParaRPr lang="en-US" sz="2400"/>
        </a:p>
      </dgm:t>
    </dgm:pt>
    <dgm:pt modelId="{D0E244A0-EADD-4474-A027-EB0CB49DCCBA}" type="sibTrans" cxnId="{C6F4B814-E882-4B2F-A226-2E2862F351D6}">
      <dgm:prSet/>
      <dgm:spPr/>
      <dgm:t>
        <a:bodyPr/>
        <a:lstStyle/>
        <a:p>
          <a:endParaRPr lang="en-US" sz="2400"/>
        </a:p>
      </dgm:t>
    </dgm:pt>
    <dgm:pt modelId="{BE928B59-1E72-439A-ADFD-B17647F16600}">
      <dgm:prSet custT="1"/>
      <dgm:spPr/>
      <dgm:t>
        <a:bodyPr/>
        <a:lstStyle/>
        <a:p>
          <a:r>
            <a:rPr lang="en-US" sz="1400" dirty="0">
              <a:latin typeface="+mj-lt"/>
            </a:rPr>
            <a:t>the human, social, and organizational resources of the NTNU. </a:t>
          </a:r>
        </a:p>
      </dgm:t>
    </dgm:pt>
    <dgm:pt modelId="{096A8CAF-28F3-44F7-9873-8271066B29D1}" type="parTrans" cxnId="{EB10FF16-0622-4D25-A5B9-EB293ED65800}">
      <dgm:prSet/>
      <dgm:spPr/>
      <dgm:t>
        <a:bodyPr/>
        <a:lstStyle/>
        <a:p>
          <a:endParaRPr lang="en-US" sz="2400"/>
        </a:p>
      </dgm:t>
    </dgm:pt>
    <dgm:pt modelId="{CB48DC4D-336D-447C-861D-42A1B53F5976}" type="sibTrans" cxnId="{EB10FF16-0622-4D25-A5B9-EB293ED65800}">
      <dgm:prSet/>
      <dgm:spPr/>
      <dgm:t>
        <a:bodyPr/>
        <a:lstStyle/>
        <a:p>
          <a:endParaRPr lang="en-US" sz="2400"/>
        </a:p>
      </dgm:t>
    </dgm:pt>
    <dgm:pt modelId="{A1AD1A9A-CB72-4565-A77E-BA982B5E05CC}">
      <dgm:prSet custT="1"/>
      <dgm:spPr/>
      <dgm:t>
        <a:bodyPr/>
        <a:lstStyle/>
        <a:p>
          <a:r>
            <a:rPr lang="en-US" sz="1200" dirty="0">
              <a:latin typeface="+mj-lt"/>
            </a:rPr>
            <a:t>the connection of the NTNU with the extended local community and the global world (research, innovation, and education).</a:t>
          </a:r>
        </a:p>
      </dgm:t>
    </dgm:pt>
    <dgm:pt modelId="{4E13E5AF-86B5-4F49-8C58-7AC60914BBD0}" type="parTrans" cxnId="{DBB0C0CE-AAEB-4A7C-A12A-A5A805D7BE0B}">
      <dgm:prSet/>
      <dgm:spPr/>
      <dgm:t>
        <a:bodyPr/>
        <a:lstStyle/>
        <a:p>
          <a:endParaRPr lang="en-US" sz="2400"/>
        </a:p>
      </dgm:t>
    </dgm:pt>
    <dgm:pt modelId="{289A0E81-8736-4CDA-A70D-C6783BDC28DC}" type="sibTrans" cxnId="{DBB0C0CE-AAEB-4A7C-A12A-A5A805D7BE0B}">
      <dgm:prSet/>
      <dgm:spPr/>
      <dgm:t>
        <a:bodyPr/>
        <a:lstStyle/>
        <a:p>
          <a:endParaRPr lang="en-US" sz="2400"/>
        </a:p>
      </dgm:t>
    </dgm:pt>
    <dgm:pt modelId="{6C81211F-41DC-421B-9562-95CEEEFA4BAF}">
      <dgm:prSet custT="1"/>
      <dgm:spPr/>
      <dgm:t>
        <a:bodyPr/>
        <a:lstStyle/>
        <a:p>
          <a:r>
            <a:rPr lang="en-US" sz="1800" dirty="0">
              <a:latin typeface="+mj-lt"/>
            </a:rPr>
            <a:t>The </a:t>
          </a:r>
          <a:r>
            <a:rPr lang="en-US" sz="1800" b="1" dirty="0">
              <a:latin typeface="+mj-lt"/>
            </a:rPr>
            <a:t>Campus Unification is an opportunity</a:t>
          </a:r>
          <a:r>
            <a:rPr lang="en-US" sz="1800" dirty="0">
              <a:latin typeface="+mj-lt"/>
            </a:rPr>
            <a:t> for </a:t>
          </a:r>
          <a:r>
            <a:rPr lang="en-US" sz="1800" i="1" dirty="0">
              <a:latin typeface="+mj-lt"/>
            </a:rPr>
            <a:t>Building Together a Sustainable University Community </a:t>
          </a:r>
          <a:r>
            <a:rPr lang="en-US" sz="1800" dirty="0">
              <a:latin typeface="+mj-lt"/>
            </a:rPr>
            <a:t>in terms of systemic resilience. </a:t>
          </a:r>
        </a:p>
      </dgm:t>
    </dgm:pt>
    <dgm:pt modelId="{C18F2CC3-7432-4845-A841-7DC3FCEFF422}" type="parTrans" cxnId="{164F6248-1C3F-4DB4-95D2-4388D0E5BFED}">
      <dgm:prSet/>
      <dgm:spPr/>
      <dgm:t>
        <a:bodyPr/>
        <a:lstStyle/>
        <a:p>
          <a:endParaRPr lang="en-US" sz="2400"/>
        </a:p>
      </dgm:t>
    </dgm:pt>
    <dgm:pt modelId="{14002916-9AF5-460B-9C25-52258EBC5B04}" type="sibTrans" cxnId="{164F6248-1C3F-4DB4-95D2-4388D0E5BFED}">
      <dgm:prSet/>
      <dgm:spPr/>
      <dgm:t>
        <a:bodyPr/>
        <a:lstStyle/>
        <a:p>
          <a:endParaRPr lang="en-US" sz="2400"/>
        </a:p>
      </dgm:t>
    </dgm:pt>
    <dgm:pt modelId="{F57B9D71-DB0F-4BC3-AEAE-410D07FDA977}">
      <dgm:prSet custT="1"/>
      <dgm:spPr/>
      <dgm:t>
        <a:bodyPr/>
        <a:lstStyle/>
        <a:p>
          <a:r>
            <a:rPr lang="en-US" sz="1500" dirty="0">
              <a:latin typeface="+mj-lt"/>
            </a:rPr>
            <a:t>Students should be included as co-creators of new educational environments and organizational processes.  </a:t>
          </a:r>
        </a:p>
      </dgm:t>
    </dgm:pt>
    <dgm:pt modelId="{41A878C9-6AEB-4772-A687-24B2CE2D68E4}" type="parTrans" cxnId="{1964DE0E-F8D0-47D9-8D44-D7161A242F44}">
      <dgm:prSet/>
      <dgm:spPr/>
      <dgm:t>
        <a:bodyPr/>
        <a:lstStyle/>
        <a:p>
          <a:endParaRPr lang="en-US" sz="2400"/>
        </a:p>
      </dgm:t>
    </dgm:pt>
    <dgm:pt modelId="{3F5AAE54-43A1-482E-8ACB-36757A0C290F}" type="sibTrans" cxnId="{1964DE0E-F8D0-47D9-8D44-D7161A242F44}">
      <dgm:prSet/>
      <dgm:spPr/>
      <dgm:t>
        <a:bodyPr/>
        <a:lstStyle/>
        <a:p>
          <a:endParaRPr lang="en-US" sz="2400"/>
        </a:p>
      </dgm:t>
    </dgm:pt>
    <dgm:pt modelId="{6578A4E4-B3D8-4F1E-953D-F5B83E5886D5}">
      <dgm:prSet custT="1"/>
      <dgm:spPr/>
      <dgm:t>
        <a:bodyPr/>
        <a:lstStyle/>
        <a:p>
          <a:r>
            <a:rPr lang="en-US" sz="1400" dirty="0">
              <a:latin typeface="+mj-lt"/>
            </a:rPr>
            <a:t>the university community in times of change and uncertainty.</a:t>
          </a:r>
        </a:p>
      </dgm:t>
    </dgm:pt>
    <dgm:pt modelId="{572EF2D0-3F67-427E-A2BC-F4871AC64617}" type="parTrans" cxnId="{0A207E48-1748-4CC9-BC61-A922136FAEE3}">
      <dgm:prSet/>
      <dgm:spPr/>
      <dgm:t>
        <a:bodyPr/>
        <a:lstStyle/>
        <a:p>
          <a:endParaRPr lang="en-US" sz="2400"/>
        </a:p>
      </dgm:t>
    </dgm:pt>
    <dgm:pt modelId="{9620594B-DDF5-49BA-BF8E-A00BCDEDB327}" type="sibTrans" cxnId="{0A207E48-1748-4CC9-BC61-A922136FAEE3}">
      <dgm:prSet/>
      <dgm:spPr/>
      <dgm:t>
        <a:bodyPr/>
        <a:lstStyle/>
        <a:p>
          <a:endParaRPr lang="en-US" sz="2400"/>
        </a:p>
      </dgm:t>
    </dgm:pt>
    <dgm:pt modelId="{3E166FAC-3BB2-4B3A-B114-8FDABAF88805}" type="pres">
      <dgm:prSet presAssocID="{4034CC97-358C-4806-AD88-4EBE4788938D}" presName="Name0" presStyleCnt="0">
        <dgm:presLayoutVars>
          <dgm:dir/>
          <dgm:animLvl val="lvl"/>
          <dgm:resizeHandles val="exact"/>
        </dgm:presLayoutVars>
      </dgm:prSet>
      <dgm:spPr/>
    </dgm:pt>
    <dgm:pt modelId="{9E050520-87A5-4C1D-BD8A-66825011155A}" type="pres">
      <dgm:prSet presAssocID="{6C81211F-41DC-421B-9562-95CEEEFA4BAF}" presName="boxAndChildren" presStyleCnt="0"/>
      <dgm:spPr/>
    </dgm:pt>
    <dgm:pt modelId="{0D68C462-BDEB-40F2-97EC-F775563D62A6}" type="pres">
      <dgm:prSet presAssocID="{6C81211F-41DC-421B-9562-95CEEEFA4BAF}" presName="parentTextBox" presStyleLbl="node1" presStyleIdx="0" presStyleCnt="3"/>
      <dgm:spPr/>
    </dgm:pt>
    <dgm:pt modelId="{17E44CE7-6201-44E6-A833-622B52600611}" type="pres">
      <dgm:prSet presAssocID="{6C81211F-41DC-421B-9562-95CEEEFA4BAF}" presName="entireBox" presStyleLbl="node1" presStyleIdx="0" presStyleCnt="3"/>
      <dgm:spPr/>
    </dgm:pt>
    <dgm:pt modelId="{3DFCE2C2-013D-47A0-8386-6ECDEA1C2D1B}" type="pres">
      <dgm:prSet presAssocID="{6C81211F-41DC-421B-9562-95CEEEFA4BAF}" presName="descendantBox" presStyleCnt="0"/>
      <dgm:spPr/>
    </dgm:pt>
    <dgm:pt modelId="{E16CB27A-7606-48B3-986E-517F467A83E0}" type="pres">
      <dgm:prSet presAssocID="{F57B9D71-DB0F-4BC3-AEAE-410D07FDA977}" presName="childTextBox" presStyleLbl="fgAccFollowNode1" presStyleIdx="0" presStyleCnt="6">
        <dgm:presLayoutVars>
          <dgm:bulletEnabled val="1"/>
        </dgm:presLayoutVars>
      </dgm:prSet>
      <dgm:spPr/>
    </dgm:pt>
    <dgm:pt modelId="{B8FEF3F7-2A6F-4CC6-8F7C-6136096C61CB}" type="pres">
      <dgm:prSet presAssocID="{D0E244A0-EADD-4474-A027-EB0CB49DCCBA}" presName="sp" presStyleCnt="0"/>
      <dgm:spPr/>
    </dgm:pt>
    <dgm:pt modelId="{0BF47DA5-2050-4791-A1D2-B4097AC1CFBA}" type="pres">
      <dgm:prSet presAssocID="{795BD6D2-75D1-46A8-B187-89754B0BFC4A}" presName="arrowAndChildren" presStyleCnt="0"/>
      <dgm:spPr/>
    </dgm:pt>
    <dgm:pt modelId="{F06BD0A0-E4E0-4ED7-AEAC-18234CC3BF4F}" type="pres">
      <dgm:prSet presAssocID="{795BD6D2-75D1-46A8-B187-89754B0BFC4A}" presName="parentTextArrow" presStyleLbl="node1" presStyleIdx="0" presStyleCnt="3"/>
      <dgm:spPr/>
    </dgm:pt>
    <dgm:pt modelId="{0C8CD089-5A09-4C5F-926D-316CBE5AB3F2}" type="pres">
      <dgm:prSet presAssocID="{795BD6D2-75D1-46A8-B187-89754B0BFC4A}" presName="arrow" presStyleLbl="node1" presStyleIdx="1" presStyleCnt="3"/>
      <dgm:spPr/>
    </dgm:pt>
    <dgm:pt modelId="{EA948660-5A3E-4DE6-A027-DC0214890A46}" type="pres">
      <dgm:prSet presAssocID="{795BD6D2-75D1-46A8-B187-89754B0BFC4A}" presName="descendantArrow" presStyleCnt="0"/>
      <dgm:spPr/>
    </dgm:pt>
    <dgm:pt modelId="{37E108C5-A998-4D69-8107-86C57696A60F}" type="pres">
      <dgm:prSet presAssocID="{BE928B59-1E72-439A-ADFD-B17647F16600}" presName="childTextArrow" presStyleLbl="fgAccFollowNode1" presStyleIdx="1" presStyleCnt="6">
        <dgm:presLayoutVars>
          <dgm:bulletEnabled val="1"/>
        </dgm:presLayoutVars>
      </dgm:prSet>
      <dgm:spPr/>
    </dgm:pt>
    <dgm:pt modelId="{4946EAFF-CD89-4083-ACBF-261E828E8A76}" type="pres">
      <dgm:prSet presAssocID="{A1AD1A9A-CB72-4565-A77E-BA982B5E05CC}" presName="childTextArrow" presStyleLbl="fgAccFollowNode1" presStyleIdx="2" presStyleCnt="6">
        <dgm:presLayoutVars>
          <dgm:bulletEnabled val="1"/>
        </dgm:presLayoutVars>
      </dgm:prSet>
      <dgm:spPr/>
    </dgm:pt>
    <dgm:pt modelId="{D5630040-02EC-433D-928C-761522300B11}" type="pres">
      <dgm:prSet presAssocID="{6578A4E4-B3D8-4F1E-953D-F5B83E5886D5}" presName="childTextArrow" presStyleLbl="fgAccFollowNode1" presStyleIdx="3" presStyleCnt="6">
        <dgm:presLayoutVars>
          <dgm:bulletEnabled val="1"/>
        </dgm:presLayoutVars>
      </dgm:prSet>
      <dgm:spPr/>
    </dgm:pt>
    <dgm:pt modelId="{2CD7E9D9-9056-4C8E-AF75-8ABE5B4028B3}" type="pres">
      <dgm:prSet presAssocID="{1B37AC7B-DA42-4411-8ED0-5501C37FB08F}" presName="sp" presStyleCnt="0"/>
      <dgm:spPr/>
    </dgm:pt>
    <dgm:pt modelId="{1FA6E333-CC9A-4747-B2C3-0DAFCF8CB885}" type="pres">
      <dgm:prSet presAssocID="{BFA18DFD-AB33-4FC9-A1D7-3D47EF072098}" presName="arrowAndChildren" presStyleCnt="0"/>
      <dgm:spPr/>
    </dgm:pt>
    <dgm:pt modelId="{B217F58F-D6C1-4425-8361-8D0824914194}" type="pres">
      <dgm:prSet presAssocID="{BFA18DFD-AB33-4FC9-A1D7-3D47EF072098}" presName="parentTextArrow" presStyleLbl="node1" presStyleIdx="1" presStyleCnt="3"/>
      <dgm:spPr/>
    </dgm:pt>
    <dgm:pt modelId="{F6D1AFAC-005E-4C13-8E13-5330A00E0AC0}" type="pres">
      <dgm:prSet presAssocID="{BFA18DFD-AB33-4FC9-A1D7-3D47EF072098}" presName="arrow" presStyleLbl="node1" presStyleIdx="2" presStyleCnt="3"/>
      <dgm:spPr/>
    </dgm:pt>
    <dgm:pt modelId="{A7F09E69-3C3C-4F27-939D-7875C83C6290}" type="pres">
      <dgm:prSet presAssocID="{BFA18DFD-AB33-4FC9-A1D7-3D47EF072098}" presName="descendantArrow" presStyleCnt="0"/>
      <dgm:spPr/>
    </dgm:pt>
    <dgm:pt modelId="{08D92FDC-1729-43B8-95B0-FCF5758918D6}" type="pres">
      <dgm:prSet presAssocID="{F6170E1E-9D86-41E1-90E6-76DB2EA6439A}" presName="childTextArrow" presStyleLbl="fgAccFollowNode1" presStyleIdx="4" presStyleCnt="6">
        <dgm:presLayoutVars>
          <dgm:bulletEnabled val="1"/>
        </dgm:presLayoutVars>
      </dgm:prSet>
      <dgm:spPr/>
    </dgm:pt>
    <dgm:pt modelId="{E5576C70-CC9E-4CF3-B011-F24BA1AF7911}" type="pres">
      <dgm:prSet presAssocID="{67678BAB-C77A-4A83-B9C9-AFF0D0D8C6B7}" presName="childTextArrow" presStyleLbl="fgAccFollowNode1" presStyleIdx="5" presStyleCnt="6">
        <dgm:presLayoutVars>
          <dgm:bulletEnabled val="1"/>
        </dgm:presLayoutVars>
      </dgm:prSet>
      <dgm:spPr/>
    </dgm:pt>
  </dgm:ptLst>
  <dgm:cxnLst>
    <dgm:cxn modelId="{C83E820D-E1AF-4A23-AE86-24EFBED47FEE}" type="presOf" srcId="{795BD6D2-75D1-46A8-B187-89754B0BFC4A}" destId="{F06BD0A0-E4E0-4ED7-AEAC-18234CC3BF4F}" srcOrd="0" destOrd="0" presId="urn:microsoft.com/office/officeart/2005/8/layout/process4"/>
    <dgm:cxn modelId="{1964DE0E-F8D0-47D9-8D44-D7161A242F44}" srcId="{6C81211F-41DC-421B-9562-95CEEEFA4BAF}" destId="{F57B9D71-DB0F-4BC3-AEAE-410D07FDA977}" srcOrd="0" destOrd="0" parTransId="{41A878C9-6AEB-4772-A687-24B2CE2D68E4}" sibTransId="{3F5AAE54-43A1-482E-8ACB-36757A0C290F}"/>
    <dgm:cxn modelId="{C6F4B814-E882-4B2F-A226-2E2862F351D6}" srcId="{4034CC97-358C-4806-AD88-4EBE4788938D}" destId="{795BD6D2-75D1-46A8-B187-89754B0BFC4A}" srcOrd="1" destOrd="0" parTransId="{63A64AB1-C90D-4F4C-A149-EB294838C06E}" sibTransId="{D0E244A0-EADD-4474-A027-EB0CB49DCCBA}"/>
    <dgm:cxn modelId="{EB10FF16-0622-4D25-A5B9-EB293ED65800}" srcId="{795BD6D2-75D1-46A8-B187-89754B0BFC4A}" destId="{BE928B59-1E72-439A-ADFD-B17647F16600}" srcOrd="0" destOrd="0" parTransId="{096A8CAF-28F3-44F7-9873-8271066B29D1}" sibTransId="{CB48DC4D-336D-447C-861D-42A1B53F5976}"/>
    <dgm:cxn modelId="{8DB9A217-9E9A-4E2C-91FF-19F51A252E6D}" type="presOf" srcId="{F57B9D71-DB0F-4BC3-AEAE-410D07FDA977}" destId="{E16CB27A-7606-48B3-986E-517F467A83E0}" srcOrd="0" destOrd="0" presId="urn:microsoft.com/office/officeart/2005/8/layout/process4"/>
    <dgm:cxn modelId="{5CB2DC1E-A9BF-4F8E-808C-C8C0142011E4}" type="presOf" srcId="{67678BAB-C77A-4A83-B9C9-AFF0D0D8C6B7}" destId="{E5576C70-CC9E-4CF3-B011-F24BA1AF7911}" srcOrd="0" destOrd="0" presId="urn:microsoft.com/office/officeart/2005/8/layout/process4"/>
    <dgm:cxn modelId="{230B132E-0A1B-42DA-8B14-1B9F59C69AF2}" type="presOf" srcId="{4034CC97-358C-4806-AD88-4EBE4788938D}" destId="{3E166FAC-3BB2-4B3A-B114-8FDABAF88805}" srcOrd="0" destOrd="0" presId="urn:microsoft.com/office/officeart/2005/8/layout/process4"/>
    <dgm:cxn modelId="{164F6248-1C3F-4DB4-95D2-4388D0E5BFED}" srcId="{4034CC97-358C-4806-AD88-4EBE4788938D}" destId="{6C81211F-41DC-421B-9562-95CEEEFA4BAF}" srcOrd="2" destOrd="0" parTransId="{C18F2CC3-7432-4845-A841-7DC3FCEFF422}" sibTransId="{14002916-9AF5-460B-9C25-52258EBC5B04}"/>
    <dgm:cxn modelId="{0A207E48-1748-4CC9-BC61-A922136FAEE3}" srcId="{795BD6D2-75D1-46A8-B187-89754B0BFC4A}" destId="{6578A4E4-B3D8-4F1E-953D-F5B83E5886D5}" srcOrd="2" destOrd="0" parTransId="{572EF2D0-3F67-427E-A2BC-F4871AC64617}" sibTransId="{9620594B-DDF5-49BA-BF8E-A00BCDEDB327}"/>
    <dgm:cxn modelId="{3315FB49-425E-4B37-B2D9-34F9F8A59246}" srcId="{BFA18DFD-AB33-4FC9-A1D7-3D47EF072098}" destId="{67678BAB-C77A-4A83-B9C9-AFF0D0D8C6B7}" srcOrd="1" destOrd="0" parTransId="{E34F58EE-2208-4B7C-AA23-0F88E0F8DC45}" sibTransId="{7907E89D-C199-4F17-834B-D4D113CBCA61}"/>
    <dgm:cxn modelId="{98F38F75-8093-4539-AACB-3B35510626FC}" srcId="{4034CC97-358C-4806-AD88-4EBE4788938D}" destId="{BFA18DFD-AB33-4FC9-A1D7-3D47EF072098}" srcOrd="0" destOrd="0" parTransId="{7883FEC0-DFC3-4FD5-BB67-8B9A3AACB8B5}" sibTransId="{1B37AC7B-DA42-4411-8ED0-5501C37FB08F}"/>
    <dgm:cxn modelId="{C8B56484-19CD-45E2-84DE-0434BEE73F12}" type="presOf" srcId="{795BD6D2-75D1-46A8-B187-89754B0BFC4A}" destId="{0C8CD089-5A09-4C5F-926D-316CBE5AB3F2}" srcOrd="1" destOrd="0" presId="urn:microsoft.com/office/officeart/2005/8/layout/process4"/>
    <dgm:cxn modelId="{8F338588-96C2-4D34-A6C4-AF87CAA27906}" type="presOf" srcId="{BFA18DFD-AB33-4FC9-A1D7-3D47EF072098}" destId="{F6D1AFAC-005E-4C13-8E13-5330A00E0AC0}" srcOrd="1" destOrd="0" presId="urn:microsoft.com/office/officeart/2005/8/layout/process4"/>
    <dgm:cxn modelId="{EFAEAA98-149B-4EFD-9F14-F6F3051C25B8}" type="presOf" srcId="{6C81211F-41DC-421B-9562-95CEEEFA4BAF}" destId="{17E44CE7-6201-44E6-A833-622B52600611}" srcOrd="1" destOrd="0" presId="urn:microsoft.com/office/officeart/2005/8/layout/process4"/>
    <dgm:cxn modelId="{CBA6E29F-3099-4D46-86C3-8B9D0B4ABFBD}" type="presOf" srcId="{BE928B59-1E72-439A-ADFD-B17647F16600}" destId="{37E108C5-A998-4D69-8107-86C57696A60F}" srcOrd="0" destOrd="0" presId="urn:microsoft.com/office/officeart/2005/8/layout/process4"/>
    <dgm:cxn modelId="{3F9571A0-9AF8-41A6-AD77-2EE67071DE0C}" type="presOf" srcId="{6578A4E4-B3D8-4F1E-953D-F5B83E5886D5}" destId="{D5630040-02EC-433D-928C-761522300B11}" srcOrd="0" destOrd="0" presId="urn:microsoft.com/office/officeart/2005/8/layout/process4"/>
    <dgm:cxn modelId="{8C8B67A8-1F00-4BF3-937D-4118F9AF5D10}" srcId="{BFA18DFD-AB33-4FC9-A1D7-3D47EF072098}" destId="{F6170E1E-9D86-41E1-90E6-76DB2EA6439A}" srcOrd="0" destOrd="0" parTransId="{5F12596C-AB8D-43AD-A50E-0759A17F9BE9}" sibTransId="{BD2611EE-FA9E-4220-80E9-73D361D5916B}"/>
    <dgm:cxn modelId="{B38DD2AD-190E-45C1-BEA3-ABA8D35B7625}" type="presOf" srcId="{BFA18DFD-AB33-4FC9-A1D7-3D47EF072098}" destId="{B217F58F-D6C1-4425-8361-8D0824914194}" srcOrd="0" destOrd="0" presId="urn:microsoft.com/office/officeart/2005/8/layout/process4"/>
    <dgm:cxn modelId="{66EA6AAF-9080-4AEF-995D-DE4E7EE686D4}" type="presOf" srcId="{F6170E1E-9D86-41E1-90E6-76DB2EA6439A}" destId="{08D92FDC-1729-43B8-95B0-FCF5758918D6}" srcOrd="0" destOrd="0" presId="urn:microsoft.com/office/officeart/2005/8/layout/process4"/>
    <dgm:cxn modelId="{DBB0C0CE-AAEB-4A7C-A12A-A5A805D7BE0B}" srcId="{795BD6D2-75D1-46A8-B187-89754B0BFC4A}" destId="{A1AD1A9A-CB72-4565-A77E-BA982B5E05CC}" srcOrd="1" destOrd="0" parTransId="{4E13E5AF-86B5-4F49-8C58-7AC60914BBD0}" sibTransId="{289A0E81-8736-4CDA-A70D-C6783BDC28DC}"/>
    <dgm:cxn modelId="{3FF125DD-F38D-4D9F-B443-E85CED48F7EB}" type="presOf" srcId="{6C81211F-41DC-421B-9562-95CEEEFA4BAF}" destId="{0D68C462-BDEB-40F2-97EC-F775563D62A6}" srcOrd="0" destOrd="0" presId="urn:microsoft.com/office/officeart/2005/8/layout/process4"/>
    <dgm:cxn modelId="{E5D59BE9-D02B-40C7-AEA8-674EB327251D}" type="presOf" srcId="{A1AD1A9A-CB72-4565-A77E-BA982B5E05CC}" destId="{4946EAFF-CD89-4083-ACBF-261E828E8A76}" srcOrd="0" destOrd="0" presId="urn:microsoft.com/office/officeart/2005/8/layout/process4"/>
    <dgm:cxn modelId="{688B9CAF-7121-4EA5-A584-F431D723958B}" type="presParOf" srcId="{3E166FAC-3BB2-4B3A-B114-8FDABAF88805}" destId="{9E050520-87A5-4C1D-BD8A-66825011155A}" srcOrd="0" destOrd="0" presId="urn:microsoft.com/office/officeart/2005/8/layout/process4"/>
    <dgm:cxn modelId="{7E588137-CC15-43FA-A323-1A3EF8E9B044}" type="presParOf" srcId="{9E050520-87A5-4C1D-BD8A-66825011155A}" destId="{0D68C462-BDEB-40F2-97EC-F775563D62A6}" srcOrd="0" destOrd="0" presId="urn:microsoft.com/office/officeart/2005/8/layout/process4"/>
    <dgm:cxn modelId="{268573AA-E734-4401-9126-B140F4DCFAE6}" type="presParOf" srcId="{9E050520-87A5-4C1D-BD8A-66825011155A}" destId="{17E44CE7-6201-44E6-A833-622B52600611}" srcOrd="1" destOrd="0" presId="urn:microsoft.com/office/officeart/2005/8/layout/process4"/>
    <dgm:cxn modelId="{F80D358A-D3BF-4499-8CDE-870D41221333}" type="presParOf" srcId="{9E050520-87A5-4C1D-BD8A-66825011155A}" destId="{3DFCE2C2-013D-47A0-8386-6ECDEA1C2D1B}" srcOrd="2" destOrd="0" presId="urn:microsoft.com/office/officeart/2005/8/layout/process4"/>
    <dgm:cxn modelId="{85B596E2-DFB9-4E95-9EA6-55EE41310134}" type="presParOf" srcId="{3DFCE2C2-013D-47A0-8386-6ECDEA1C2D1B}" destId="{E16CB27A-7606-48B3-986E-517F467A83E0}" srcOrd="0" destOrd="0" presId="urn:microsoft.com/office/officeart/2005/8/layout/process4"/>
    <dgm:cxn modelId="{A9EC673B-ADF9-49A8-BC90-3F5D56E03825}" type="presParOf" srcId="{3E166FAC-3BB2-4B3A-B114-8FDABAF88805}" destId="{B8FEF3F7-2A6F-4CC6-8F7C-6136096C61CB}" srcOrd="1" destOrd="0" presId="urn:microsoft.com/office/officeart/2005/8/layout/process4"/>
    <dgm:cxn modelId="{C96B73CD-EEB1-4D7D-9E16-BEF8CE6B9CB8}" type="presParOf" srcId="{3E166FAC-3BB2-4B3A-B114-8FDABAF88805}" destId="{0BF47DA5-2050-4791-A1D2-B4097AC1CFBA}" srcOrd="2" destOrd="0" presId="urn:microsoft.com/office/officeart/2005/8/layout/process4"/>
    <dgm:cxn modelId="{7D300B90-7C0D-43B9-BEA5-911175CCDCA8}" type="presParOf" srcId="{0BF47DA5-2050-4791-A1D2-B4097AC1CFBA}" destId="{F06BD0A0-E4E0-4ED7-AEAC-18234CC3BF4F}" srcOrd="0" destOrd="0" presId="urn:microsoft.com/office/officeart/2005/8/layout/process4"/>
    <dgm:cxn modelId="{358066D5-5203-4C68-BDF6-431B3B8017B6}" type="presParOf" srcId="{0BF47DA5-2050-4791-A1D2-B4097AC1CFBA}" destId="{0C8CD089-5A09-4C5F-926D-316CBE5AB3F2}" srcOrd="1" destOrd="0" presId="urn:microsoft.com/office/officeart/2005/8/layout/process4"/>
    <dgm:cxn modelId="{841A9D1C-12FB-4D44-AEEA-34292DF41F33}" type="presParOf" srcId="{0BF47DA5-2050-4791-A1D2-B4097AC1CFBA}" destId="{EA948660-5A3E-4DE6-A027-DC0214890A46}" srcOrd="2" destOrd="0" presId="urn:microsoft.com/office/officeart/2005/8/layout/process4"/>
    <dgm:cxn modelId="{E9D7E0DE-30B7-4DDE-B738-658A6A3C5C75}" type="presParOf" srcId="{EA948660-5A3E-4DE6-A027-DC0214890A46}" destId="{37E108C5-A998-4D69-8107-86C57696A60F}" srcOrd="0" destOrd="0" presId="urn:microsoft.com/office/officeart/2005/8/layout/process4"/>
    <dgm:cxn modelId="{049DCDBC-1E55-483B-910A-F1366B397592}" type="presParOf" srcId="{EA948660-5A3E-4DE6-A027-DC0214890A46}" destId="{4946EAFF-CD89-4083-ACBF-261E828E8A76}" srcOrd="1" destOrd="0" presId="urn:microsoft.com/office/officeart/2005/8/layout/process4"/>
    <dgm:cxn modelId="{541A1CAB-754E-4808-84B2-9F50134E20FD}" type="presParOf" srcId="{EA948660-5A3E-4DE6-A027-DC0214890A46}" destId="{D5630040-02EC-433D-928C-761522300B11}" srcOrd="2" destOrd="0" presId="urn:microsoft.com/office/officeart/2005/8/layout/process4"/>
    <dgm:cxn modelId="{3E6CE2C6-63EC-442A-B0BA-91F0028423A3}" type="presParOf" srcId="{3E166FAC-3BB2-4B3A-B114-8FDABAF88805}" destId="{2CD7E9D9-9056-4C8E-AF75-8ABE5B4028B3}" srcOrd="3" destOrd="0" presId="urn:microsoft.com/office/officeart/2005/8/layout/process4"/>
    <dgm:cxn modelId="{F58846F9-BB9D-41F4-A91C-8B6BFBD003A4}" type="presParOf" srcId="{3E166FAC-3BB2-4B3A-B114-8FDABAF88805}" destId="{1FA6E333-CC9A-4747-B2C3-0DAFCF8CB885}" srcOrd="4" destOrd="0" presId="urn:microsoft.com/office/officeart/2005/8/layout/process4"/>
    <dgm:cxn modelId="{5019736F-0348-410A-B265-93BA23BF1B40}" type="presParOf" srcId="{1FA6E333-CC9A-4747-B2C3-0DAFCF8CB885}" destId="{B217F58F-D6C1-4425-8361-8D0824914194}" srcOrd="0" destOrd="0" presId="urn:microsoft.com/office/officeart/2005/8/layout/process4"/>
    <dgm:cxn modelId="{3CEEF829-A83A-49CB-A504-B94C085CF09A}" type="presParOf" srcId="{1FA6E333-CC9A-4747-B2C3-0DAFCF8CB885}" destId="{F6D1AFAC-005E-4C13-8E13-5330A00E0AC0}" srcOrd="1" destOrd="0" presId="urn:microsoft.com/office/officeart/2005/8/layout/process4"/>
    <dgm:cxn modelId="{DA270E17-D788-4A2D-80A6-37E54A737E99}" type="presParOf" srcId="{1FA6E333-CC9A-4747-B2C3-0DAFCF8CB885}" destId="{A7F09E69-3C3C-4F27-939D-7875C83C6290}" srcOrd="2" destOrd="0" presId="urn:microsoft.com/office/officeart/2005/8/layout/process4"/>
    <dgm:cxn modelId="{0042A97C-7EF8-4E21-BBB3-9E2F4BD66343}" type="presParOf" srcId="{A7F09E69-3C3C-4F27-939D-7875C83C6290}" destId="{08D92FDC-1729-43B8-95B0-FCF5758918D6}" srcOrd="0" destOrd="0" presId="urn:microsoft.com/office/officeart/2005/8/layout/process4"/>
    <dgm:cxn modelId="{CEB25C2F-39F7-46C5-8735-19DA50F8387E}" type="presParOf" srcId="{A7F09E69-3C3C-4F27-939D-7875C83C6290}" destId="{E5576C70-CC9E-4CF3-B011-F24BA1AF7911}"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AD7BD-930F-408D-BF3D-D8D9E651B1E5}">
      <dsp:nvSpPr>
        <dsp:cNvPr id="0" name=""/>
        <dsp:cNvSpPr/>
      </dsp:nvSpPr>
      <dsp:spPr>
        <a:xfrm>
          <a:off x="1281856" y="1050841"/>
          <a:ext cx="2617887" cy="261788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Quality of the Relationships </a:t>
          </a:r>
        </a:p>
      </dsp:txBody>
      <dsp:txXfrm>
        <a:off x="1665237" y="1434222"/>
        <a:ext cx="1851125" cy="1851125"/>
      </dsp:txXfrm>
    </dsp:sp>
    <dsp:sp modelId="{B698DB38-93B9-4EBD-A669-4CE445B7053E}">
      <dsp:nvSpPr>
        <dsp:cNvPr id="0" name=""/>
        <dsp:cNvSpPr/>
      </dsp:nvSpPr>
      <dsp:spPr>
        <a:xfrm>
          <a:off x="1778541" y="452198"/>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0" lang="en-US" sz="1700" b="1" i="0" u="none" strike="noStrike" kern="1200" cap="none" spc="0" normalizeH="0" baseline="0" noProof="0" dirty="0">
              <a:ln/>
              <a:effectLst/>
              <a:uLnTx/>
              <a:uFillTx/>
              <a:latin typeface="Calibri Light" panose="020F0302020204030204"/>
            </a:rPr>
            <a:t>Sense of belonging                     </a:t>
          </a:r>
          <a:endParaRPr kumimoji="0" lang="en-US" sz="1700" b="0" i="0" u="none" strike="noStrike" kern="1200" cap="none" spc="0" normalizeH="0" baseline="0" noProof="0" dirty="0">
            <a:ln/>
            <a:effectLst/>
            <a:uLnTx/>
            <a:uFillTx/>
            <a:latin typeface="Calibri Light" panose="020F0302020204030204"/>
          </a:endParaRPr>
        </a:p>
      </dsp:txBody>
      <dsp:txXfrm>
        <a:off x="2016446" y="668287"/>
        <a:ext cx="1148706" cy="1043367"/>
      </dsp:txXfrm>
    </dsp:sp>
    <dsp:sp modelId="{A57E5101-1ABA-4034-86C6-D63B7D93D012}">
      <dsp:nvSpPr>
        <dsp:cNvPr id="0" name=""/>
        <dsp:cNvSpPr/>
      </dsp:nvSpPr>
      <dsp:spPr>
        <a:xfrm>
          <a:off x="3259659" y="1619662"/>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Light" panose="020F0302020204030204"/>
            </a:rPr>
            <a:t>D</a:t>
          </a:r>
          <a:r>
            <a:rPr lang="en-US" sz="1700" b="1" kern="1200" dirty="0">
              <a:latin typeface="Calibri Light" panose="020F0302020204030204"/>
            </a:rPr>
            <a:t>iversity and inclusion</a:t>
          </a:r>
          <a:r>
            <a:rPr lang="en-US" sz="1700" kern="1200" dirty="0">
              <a:latin typeface="Calibri Light" panose="020F0302020204030204"/>
            </a:rPr>
            <a:t>                         </a:t>
          </a:r>
        </a:p>
      </dsp:txBody>
      <dsp:txXfrm>
        <a:off x="3497564" y="1835751"/>
        <a:ext cx="1148706" cy="1043367"/>
      </dsp:txXfrm>
    </dsp:sp>
    <dsp:sp modelId="{601067B7-A946-48AE-8AB5-84733A8D5353}">
      <dsp:nvSpPr>
        <dsp:cNvPr id="0" name=""/>
        <dsp:cNvSpPr/>
      </dsp:nvSpPr>
      <dsp:spPr>
        <a:xfrm>
          <a:off x="1729895" y="2730118"/>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0" lang="en-US" sz="1700" b="1" i="0" u="none" strike="noStrike" kern="1200" cap="none" spc="0" normalizeH="0" baseline="0" noProof="0" dirty="0">
              <a:ln/>
              <a:effectLst/>
              <a:uLnTx/>
              <a:uFillTx/>
              <a:latin typeface="Calibri Light" panose="020F0302020204030204"/>
            </a:rPr>
            <a:t>Meaningful participation</a:t>
          </a:r>
          <a:endParaRPr kumimoji="0" lang="en-US" sz="1700" b="0" i="0" u="none" strike="noStrike" kern="1200" cap="none" spc="0" normalizeH="0" baseline="0" noProof="0" dirty="0">
            <a:ln/>
            <a:effectLst/>
            <a:uLnTx/>
            <a:uFillTx/>
            <a:latin typeface="Calibri Light" panose="020F0302020204030204"/>
          </a:endParaRPr>
        </a:p>
      </dsp:txBody>
      <dsp:txXfrm>
        <a:off x="1967800" y="2946207"/>
        <a:ext cx="1148706" cy="1043367"/>
      </dsp:txXfrm>
    </dsp:sp>
    <dsp:sp modelId="{63B6608F-6A11-4A5E-8724-9F36C1D9CEDC}">
      <dsp:nvSpPr>
        <dsp:cNvPr id="0" name=""/>
        <dsp:cNvSpPr/>
      </dsp:nvSpPr>
      <dsp:spPr>
        <a:xfrm>
          <a:off x="277971" y="1619655"/>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0" lang="en-US" sz="1700" b="1" i="0" u="none" strike="noStrike" kern="1200" cap="none" spc="0" normalizeH="0" baseline="0" noProof="0" dirty="0">
              <a:ln/>
              <a:effectLst/>
              <a:uLnTx/>
              <a:uFillTx/>
              <a:latin typeface="Calibri Light" panose="020F0302020204030204"/>
            </a:rPr>
            <a:t>Mental health awareness    </a:t>
          </a:r>
          <a:endParaRPr kumimoji="0" lang="en-US" sz="1700" b="0" i="0" u="none" strike="noStrike" kern="1200" cap="none" spc="0" normalizeH="0" baseline="0" noProof="0" dirty="0">
            <a:ln/>
            <a:effectLst/>
            <a:uLnTx/>
            <a:uFillTx/>
            <a:latin typeface="Calibri Light" panose="020F0302020204030204"/>
          </a:endParaRPr>
        </a:p>
      </dsp:txBody>
      <dsp:txXfrm>
        <a:off x="515876" y="1835744"/>
        <a:ext cx="1148706" cy="1043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87CA3-0735-4AC0-B7E5-D4FF235F57A2}">
      <dsp:nvSpPr>
        <dsp:cNvPr id="0" name=""/>
        <dsp:cNvSpPr/>
      </dsp:nvSpPr>
      <dsp:spPr>
        <a:xfrm>
          <a:off x="7270635" y="1527721"/>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60CBDA-F14B-4D23-B9FB-6772D0D7F3E0}">
      <dsp:nvSpPr>
        <dsp:cNvPr id="0" name=""/>
        <dsp:cNvSpPr/>
      </dsp:nvSpPr>
      <dsp:spPr>
        <a:xfrm>
          <a:off x="6962001" y="1527721"/>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73059-0CCF-4C84-A771-5445BD9173ED}">
      <dsp:nvSpPr>
        <dsp:cNvPr id="0" name=""/>
        <dsp:cNvSpPr/>
      </dsp:nvSpPr>
      <dsp:spPr>
        <a:xfrm>
          <a:off x="6653367" y="1527721"/>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7DAA0-3005-474A-96CF-2786C04EE66F}">
      <dsp:nvSpPr>
        <dsp:cNvPr id="0" name=""/>
        <dsp:cNvSpPr/>
      </dsp:nvSpPr>
      <dsp:spPr>
        <a:xfrm>
          <a:off x="6345321" y="1527721"/>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36248-00BB-4788-BDB5-BBD35106D850}">
      <dsp:nvSpPr>
        <dsp:cNvPr id="0" name=""/>
        <dsp:cNvSpPr/>
      </dsp:nvSpPr>
      <dsp:spPr>
        <a:xfrm>
          <a:off x="6026959" y="1527721"/>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69784-203F-4053-96B0-F1447164B2F8}">
      <dsp:nvSpPr>
        <dsp:cNvPr id="0" name=""/>
        <dsp:cNvSpPr/>
      </dsp:nvSpPr>
      <dsp:spPr>
        <a:xfrm>
          <a:off x="5549926" y="1443523"/>
          <a:ext cx="336797" cy="337069"/>
        </a:xfrm>
        <a:prstGeom prst="ellipse">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DA616-8003-4061-A79D-B416AFD713D5}">
      <dsp:nvSpPr>
        <dsp:cNvPr id="0" name=""/>
        <dsp:cNvSpPr/>
      </dsp:nvSpPr>
      <dsp:spPr>
        <a:xfrm>
          <a:off x="6986304" y="1179850"/>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314514-CD35-48BC-B0DE-3DA52215DECD}">
      <dsp:nvSpPr>
        <dsp:cNvPr id="0" name=""/>
        <dsp:cNvSpPr/>
      </dsp:nvSpPr>
      <dsp:spPr>
        <a:xfrm>
          <a:off x="6996033" y="1878085"/>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C5CC8-93BC-4E42-A263-192DC899B1E3}">
      <dsp:nvSpPr>
        <dsp:cNvPr id="0" name=""/>
        <dsp:cNvSpPr/>
      </dsp:nvSpPr>
      <dsp:spPr>
        <a:xfrm>
          <a:off x="7146242" y="1331074"/>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B1EE0-6C5C-4C51-833E-B9A7C3034BC0}">
      <dsp:nvSpPr>
        <dsp:cNvPr id="0" name=""/>
        <dsp:cNvSpPr/>
      </dsp:nvSpPr>
      <dsp:spPr>
        <a:xfrm>
          <a:off x="7156217" y="1727692"/>
          <a:ext cx="168398" cy="168396"/>
        </a:xfrm>
        <a:prstGeom prst="ellipse">
          <a:avLst/>
        </a:prstGeom>
        <a:solidFill>
          <a:srgbClr val="5B9BD5">
            <a:lumMod val="50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B45FE-590C-44C1-BA72-0840A75F2940}">
      <dsp:nvSpPr>
        <dsp:cNvPr id="0" name=""/>
        <dsp:cNvSpPr/>
      </dsp:nvSpPr>
      <dsp:spPr>
        <a:xfrm>
          <a:off x="3201161" y="777660"/>
          <a:ext cx="3024681" cy="1705289"/>
        </a:xfrm>
        <a:prstGeom prst="ellipse">
          <a:avLst/>
        </a:prstGeom>
        <a:solidFill>
          <a:srgbClr val="4472C4">
            <a:lumMod val="75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lumMod val="95000"/>
                </a:sysClr>
              </a:solidFill>
              <a:latin typeface="Calibri" panose="020F0502020204030204"/>
              <a:ea typeface="+mn-ea"/>
              <a:cs typeface="+mn-cs"/>
            </a:rPr>
            <a:t>Conceptualization</a:t>
          </a:r>
        </a:p>
      </dsp:txBody>
      <dsp:txXfrm>
        <a:off x="3644115" y="1027394"/>
        <a:ext cx="2138773" cy="1205821"/>
      </dsp:txXfrm>
    </dsp:sp>
    <dsp:sp modelId="{DC9F2703-08CB-4EF3-ABE4-BD08721E583B}">
      <dsp:nvSpPr>
        <dsp:cNvPr id="0" name=""/>
        <dsp:cNvSpPr/>
      </dsp:nvSpPr>
      <dsp:spPr>
        <a:xfrm>
          <a:off x="3577840" y="652640"/>
          <a:ext cx="336797" cy="337069"/>
        </a:xfrm>
        <a:prstGeom prst="ellipse">
          <a:avLst/>
        </a:prstGeom>
        <a:solidFill>
          <a:srgbClr val="7030A0"/>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E058B-FD0D-408F-8140-B1491E1A7C90}">
      <dsp:nvSpPr>
        <dsp:cNvPr id="0" name=""/>
        <dsp:cNvSpPr/>
      </dsp:nvSpPr>
      <dsp:spPr>
        <a:xfrm>
          <a:off x="3361914"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839047-4677-4254-AACB-606E974FE348}">
      <dsp:nvSpPr>
        <dsp:cNvPr id="0" name=""/>
        <dsp:cNvSpPr/>
      </dsp:nvSpPr>
      <dsp:spPr>
        <a:xfrm>
          <a:off x="3002233"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BA3A55-77C6-47CC-99C8-F4D1FD1744B9}">
      <dsp:nvSpPr>
        <dsp:cNvPr id="0" name=""/>
        <dsp:cNvSpPr/>
      </dsp:nvSpPr>
      <dsp:spPr>
        <a:xfrm>
          <a:off x="2642551"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2CA218-C5FA-4E50-B780-C3C2D58EB2C3}">
      <dsp:nvSpPr>
        <dsp:cNvPr id="0" name=""/>
        <dsp:cNvSpPr/>
      </dsp:nvSpPr>
      <dsp:spPr>
        <a:xfrm>
          <a:off x="2282870"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FB0333-D4E9-4291-AE87-B46079FFDB89}">
      <dsp:nvSpPr>
        <dsp:cNvPr id="0" name=""/>
        <dsp:cNvSpPr/>
      </dsp:nvSpPr>
      <dsp:spPr>
        <a:xfrm>
          <a:off x="1922602"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485DDB-A802-4C30-824D-28BA75A75286}">
      <dsp:nvSpPr>
        <dsp:cNvPr id="0" name=""/>
        <dsp:cNvSpPr/>
      </dsp:nvSpPr>
      <dsp:spPr>
        <a:xfrm>
          <a:off x="1562921" y="435915"/>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239FB7-C411-4115-9FB3-28A4B76EB318}">
      <dsp:nvSpPr>
        <dsp:cNvPr id="0" name=""/>
        <dsp:cNvSpPr/>
      </dsp:nvSpPr>
      <dsp:spPr>
        <a:xfrm>
          <a:off x="535357" y="547399"/>
          <a:ext cx="2987673" cy="43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00100">
            <a:lnSpc>
              <a:spcPct val="90000"/>
            </a:lnSpc>
            <a:spcBef>
              <a:spcPct val="0"/>
            </a:spcBef>
            <a:spcAft>
              <a:spcPct val="35000"/>
            </a:spcAft>
            <a:buClrTx/>
            <a:buSzTx/>
            <a:buFontTx/>
            <a:buNone/>
          </a:pPr>
          <a:r>
            <a:rPr lang="en-US" sz="1800" kern="1200" dirty="0">
              <a:solidFill>
                <a:sysClr val="windowText" lastClr="000000">
                  <a:hueOff val="0"/>
                  <a:satOff val="0"/>
                  <a:lumOff val="0"/>
                  <a:alphaOff val="0"/>
                </a:sysClr>
              </a:solidFill>
              <a:latin typeface="Calibri" panose="020F0502020204030204"/>
              <a:ea typeface="+mn-ea"/>
              <a:cs typeface="+mn-cs"/>
            </a:rPr>
            <a:t>Case 1: University policy analysis </a:t>
          </a:r>
        </a:p>
      </dsp:txBody>
      <dsp:txXfrm>
        <a:off x="535357" y="547399"/>
        <a:ext cx="2987673" cy="433177"/>
      </dsp:txXfrm>
    </dsp:sp>
    <dsp:sp modelId="{CFE8560E-5757-4C3B-BE7D-08C93E9A1A7C}">
      <dsp:nvSpPr>
        <dsp:cNvPr id="0" name=""/>
        <dsp:cNvSpPr/>
      </dsp:nvSpPr>
      <dsp:spPr>
        <a:xfrm>
          <a:off x="3000135" y="1452641"/>
          <a:ext cx="336797" cy="337069"/>
        </a:xfrm>
        <a:prstGeom prst="ellipse">
          <a:avLst/>
        </a:prstGeom>
        <a:solidFill>
          <a:srgbClr val="FFC000">
            <a:lumMod val="75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94C4A-D121-4CC7-AD2A-DE99CBE95D24}">
      <dsp:nvSpPr>
        <dsp:cNvPr id="0" name=""/>
        <dsp:cNvSpPr/>
      </dsp:nvSpPr>
      <dsp:spPr>
        <a:xfrm>
          <a:off x="2784303" y="1527721"/>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D5FAAF-60B3-4835-9E12-A07E3F96CC6A}">
      <dsp:nvSpPr>
        <dsp:cNvPr id="0" name=""/>
        <dsp:cNvSpPr/>
      </dsp:nvSpPr>
      <dsp:spPr>
        <a:xfrm>
          <a:off x="2562166" y="1527721"/>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13BAFF-3D86-4C2F-82B2-5593E2417FDF}">
      <dsp:nvSpPr>
        <dsp:cNvPr id="0" name=""/>
        <dsp:cNvSpPr/>
      </dsp:nvSpPr>
      <dsp:spPr>
        <a:xfrm>
          <a:off x="2228889" y="1527721"/>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B5E241-883B-4B6A-BFD3-1240ABB8EBD8}">
      <dsp:nvSpPr>
        <dsp:cNvPr id="0" name=""/>
        <dsp:cNvSpPr/>
      </dsp:nvSpPr>
      <dsp:spPr>
        <a:xfrm>
          <a:off x="1896198" y="1527721"/>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FEE2F0-647C-47E6-8E56-F45086D9AA8C}">
      <dsp:nvSpPr>
        <dsp:cNvPr id="0" name=""/>
        <dsp:cNvSpPr/>
      </dsp:nvSpPr>
      <dsp:spPr>
        <a:xfrm>
          <a:off x="1562921" y="1527721"/>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2B86C9-0427-4D70-8006-6B1E293F9739}">
      <dsp:nvSpPr>
        <dsp:cNvPr id="0" name=""/>
        <dsp:cNvSpPr/>
      </dsp:nvSpPr>
      <dsp:spPr>
        <a:xfrm>
          <a:off x="539564" y="1376242"/>
          <a:ext cx="2420856" cy="43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00100">
            <a:lnSpc>
              <a:spcPct val="90000"/>
            </a:lnSpc>
            <a:spcBef>
              <a:spcPct val="0"/>
            </a:spcBef>
            <a:spcAft>
              <a:spcPct val="35000"/>
            </a:spcAft>
            <a:buClrTx/>
            <a:buSzTx/>
            <a:buFontTx/>
            <a:buNone/>
          </a:pPr>
          <a:r>
            <a:rPr lang="en-US" sz="1800" kern="1200" dirty="0">
              <a:solidFill>
                <a:sysClr val="windowText" lastClr="000000">
                  <a:hueOff val="0"/>
                  <a:satOff val="0"/>
                  <a:lumOff val="0"/>
                  <a:alphaOff val="0"/>
                </a:sysClr>
              </a:solidFill>
              <a:latin typeface="Calibri" panose="020F0502020204030204"/>
              <a:ea typeface="+mn-ea"/>
              <a:cs typeface="+mn-cs"/>
            </a:rPr>
            <a:t>Case 2: NTNU Students </a:t>
          </a:r>
        </a:p>
        <a:p>
          <a:pPr marL="0" lvl="0" indent="0" algn="l" defTabSz="800100">
            <a:lnSpc>
              <a:spcPct val="90000"/>
            </a:lnSpc>
            <a:spcBef>
              <a:spcPct val="0"/>
            </a:spcBef>
            <a:spcAft>
              <a:spcPct val="35000"/>
            </a:spcAft>
            <a:buClrTx/>
            <a:buSzTx/>
            <a:buFontTx/>
            <a:buNone/>
          </a:pPr>
          <a:r>
            <a:rPr lang="en-US" sz="1800" kern="1200" dirty="0">
              <a:solidFill>
                <a:sysClr val="windowText" lastClr="000000">
                  <a:hueOff val="0"/>
                  <a:satOff val="0"/>
                  <a:lumOff val="0"/>
                  <a:alphaOff val="0"/>
                </a:sysClr>
              </a:solidFill>
              <a:latin typeface="Calibri" panose="020F0502020204030204"/>
              <a:ea typeface="+mn-ea"/>
              <a:cs typeface="+mn-cs"/>
            </a:rPr>
            <a:t>Organization - Workshops</a:t>
          </a:r>
        </a:p>
      </dsp:txBody>
      <dsp:txXfrm>
        <a:off x="539564" y="1376242"/>
        <a:ext cx="2420856" cy="433177"/>
      </dsp:txXfrm>
    </dsp:sp>
    <dsp:sp modelId="{A1052427-73FE-4CEB-83D8-7C8285AE8E81}">
      <dsp:nvSpPr>
        <dsp:cNvPr id="0" name=""/>
        <dsp:cNvSpPr/>
      </dsp:nvSpPr>
      <dsp:spPr>
        <a:xfrm>
          <a:off x="3577840" y="2259470"/>
          <a:ext cx="336797" cy="337069"/>
        </a:xfrm>
        <a:prstGeom prst="ellipse">
          <a:avLst/>
        </a:prstGeom>
        <a:solidFill>
          <a:srgbClr val="ED7D31">
            <a:lumMod val="75000"/>
          </a:srgb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36AD4-C9BE-4FB8-ACED-BE56D9191AE3}">
      <dsp:nvSpPr>
        <dsp:cNvPr id="0" name=""/>
        <dsp:cNvSpPr/>
      </dsp:nvSpPr>
      <dsp:spPr>
        <a:xfrm>
          <a:off x="3361914"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9DFE8-BE81-4385-9450-69D33D7FE626}">
      <dsp:nvSpPr>
        <dsp:cNvPr id="0" name=""/>
        <dsp:cNvSpPr/>
      </dsp:nvSpPr>
      <dsp:spPr>
        <a:xfrm>
          <a:off x="3002233"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FA11A5-ECFD-4F8B-9365-6706E26E1F17}">
      <dsp:nvSpPr>
        <dsp:cNvPr id="0" name=""/>
        <dsp:cNvSpPr/>
      </dsp:nvSpPr>
      <dsp:spPr>
        <a:xfrm>
          <a:off x="2642551"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ABDBA4-5F29-4860-AD62-6D0196ED73B8}">
      <dsp:nvSpPr>
        <dsp:cNvPr id="0" name=""/>
        <dsp:cNvSpPr/>
      </dsp:nvSpPr>
      <dsp:spPr>
        <a:xfrm>
          <a:off x="2282870"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BC7403-0887-43F1-A64F-C21E574ED98E}">
      <dsp:nvSpPr>
        <dsp:cNvPr id="0" name=""/>
        <dsp:cNvSpPr/>
      </dsp:nvSpPr>
      <dsp:spPr>
        <a:xfrm>
          <a:off x="1922602"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2018E-FFDB-4990-B805-DA9074E31AEC}">
      <dsp:nvSpPr>
        <dsp:cNvPr id="0" name=""/>
        <dsp:cNvSpPr/>
      </dsp:nvSpPr>
      <dsp:spPr>
        <a:xfrm>
          <a:off x="1562921" y="2602633"/>
          <a:ext cx="168398" cy="168396"/>
        </a:xfrm>
        <a:prstGeom prst="ellipse">
          <a:avLst/>
        </a:prstGeom>
        <a:solidFill>
          <a:sysClr val="window" lastClr="FFFFFF">
            <a:hueOff val="0"/>
            <a:satOff val="0"/>
            <a:lumOff val="0"/>
            <a:alphaOff val="0"/>
          </a:sys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45E1A4-CF75-4319-9558-F850A98CE0D2}">
      <dsp:nvSpPr>
        <dsp:cNvPr id="0" name=""/>
        <dsp:cNvSpPr/>
      </dsp:nvSpPr>
      <dsp:spPr>
        <a:xfrm>
          <a:off x="526149" y="2339205"/>
          <a:ext cx="2823784" cy="43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00100">
            <a:lnSpc>
              <a:spcPct val="90000"/>
            </a:lnSpc>
            <a:spcBef>
              <a:spcPct val="0"/>
            </a:spcBef>
            <a:spcAft>
              <a:spcPct val="35000"/>
            </a:spcAft>
            <a:buClrTx/>
            <a:buSzTx/>
            <a:buFontTx/>
            <a:buNone/>
          </a:pPr>
          <a:r>
            <a:rPr lang="en-US" sz="1800" kern="1200" dirty="0">
              <a:solidFill>
                <a:sysClr val="windowText" lastClr="000000">
                  <a:hueOff val="0"/>
                  <a:satOff val="0"/>
                  <a:lumOff val="0"/>
                  <a:alphaOff val="0"/>
                </a:sysClr>
              </a:solidFill>
              <a:latin typeface="Calibri" panose="020F0502020204030204"/>
              <a:ea typeface="+mn-ea"/>
              <a:cs typeface="+mn-cs"/>
            </a:rPr>
            <a:t>Case 3: University </a:t>
          </a:r>
          <a:r>
            <a:rPr lang="en-US" sz="1800" kern="1200" dirty="0">
              <a:solidFill>
                <a:sysClr val="windowText" lastClr="000000">
                  <a:hueOff val="0"/>
                  <a:satOff val="0"/>
                  <a:lumOff val="0"/>
                  <a:alphaOff val="0"/>
                </a:sysClr>
              </a:solidFill>
              <a:latin typeface="Calibri" panose="020F0502020204030204"/>
              <a:ea typeface="+mn-ea"/>
              <a:cs typeface="+mn-cs"/>
              <a:sym typeface="Wingdings" panose="05000000000000000000" pitchFamily="2" charset="2"/>
            </a:rPr>
            <a:t> </a:t>
          </a:r>
          <a:r>
            <a:rPr lang="en-US" sz="1800" kern="1200" dirty="0">
              <a:solidFill>
                <a:sysClr val="windowText" lastClr="000000">
                  <a:hueOff val="0"/>
                  <a:satOff val="0"/>
                  <a:lumOff val="0"/>
                  <a:alphaOff val="0"/>
                </a:sysClr>
              </a:solidFill>
              <a:latin typeface="Calibri" panose="020F0502020204030204"/>
              <a:ea typeface="+mn-ea"/>
              <a:cs typeface="+mn-cs"/>
            </a:rPr>
            <a:t>Community Intervention. U. Brighton -UK</a:t>
          </a:r>
        </a:p>
      </dsp:txBody>
      <dsp:txXfrm>
        <a:off x="526149" y="2339205"/>
        <a:ext cx="2823784" cy="433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CD132-0B7C-4E60-8F64-D1ECB9FE3107}">
      <dsp:nvSpPr>
        <dsp:cNvPr id="0" name=""/>
        <dsp:cNvSpPr/>
      </dsp:nvSpPr>
      <dsp:spPr>
        <a:xfrm>
          <a:off x="4184" y="0"/>
          <a:ext cx="5390265" cy="638123"/>
        </a:xfrm>
        <a:prstGeom prst="homePlat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mn-cs"/>
            </a:rPr>
            <a:t>Qualitative Phase</a:t>
          </a:r>
        </a:p>
      </dsp:txBody>
      <dsp:txXfrm>
        <a:off x="4184" y="0"/>
        <a:ext cx="5230734" cy="638123"/>
      </dsp:txXfrm>
    </dsp:sp>
    <dsp:sp modelId="{B90FEE43-CFAD-4AE6-8F28-D6D7E9F299FF}">
      <dsp:nvSpPr>
        <dsp:cNvPr id="0" name=""/>
        <dsp:cNvSpPr/>
      </dsp:nvSpPr>
      <dsp:spPr>
        <a:xfrm>
          <a:off x="4808894" y="0"/>
          <a:ext cx="2927773" cy="638123"/>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endParaRPr lang="en-US" sz="3300" kern="1200" dirty="0">
            <a:solidFill>
              <a:sysClr val="window" lastClr="FFFFFF"/>
            </a:solidFill>
            <a:latin typeface="Calibri" panose="020F0502020204030204"/>
            <a:ea typeface="+mn-ea"/>
            <a:cs typeface="+mn-cs"/>
          </a:endParaRPr>
        </a:p>
      </dsp:txBody>
      <dsp:txXfrm>
        <a:off x="5127956" y="0"/>
        <a:ext cx="2289650" cy="638123"/>
      </dsp:txXfrm>
    </dsp:sp>
    <dsp:sp modelId="{73576B63-4960-452E-BED4-B585CAF35E05}">
      <dsp:nvSpPr>
        <dsp:cNvPr id="0" name=""/>
        <dsp:cNvSpPr/>
      </dsp:nvSpPr>
      <dsp:spPr>
        <a:xfrm>
          <a:off x="7151113" y="0"/>
          <a:ext cx="3846684" cy="638123"/>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mn-cs"/>
            </a:rPr>
            <a:t>Quantitative Phase </a:t>
          </a:r>
        </a:p>
      </dsp:txBody>
      <dsp:txXfrm>
        <a:off x="7470175" y="0"/>
        <a:ext cx="3208561" cy="638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9285E-0AB6-46BF-821D-37D60116BCE3}">
      <dsp:nvSpPr>
        <dsp:cNvPr id="0" name=""/>
        <dsp:cNvSpPr/>
      </dsp:nvSpPr>
      <dsp:spPr>
        <a:xfrm>
          <a:off x="1319174" y="3144755"/>
          <a:ext cx="1532940" cy="1316075"/>
        </a:xfrm>
        <a:prstGeom prst="hexagon">
          <a:avLst>
            <a:gd name="adj" fmla="val 25000"/>
            <a:gd name="vf" fmla="val 115470"/>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Light" panose="020F0302020204030204"/>
            </a:rPr>
            <a:t>University of Washington </a:t>
          </a:r>
          <a:endParaRPr lang="en-US" sz="1700" kern="1200" dirty="0"/>
        </a:p>
      </dsp:txBody>
      <dsp:txXfrm>
        <a:off x="1556592" y="3348585"/>
        <a:ext cx="1058104" cy="908415"/>
      </dsp:txXfrm>
    </dsp:sp>
    <dsp:sp modelId="{2D9C9FEB-E7AC-4677-9361-6BBA6A2BF927}">
      <dsp:nvSpPr>
        <dsp:cNvPr id="0" name=""/>
        <dsp:cNvSpPr/>
      </dsp:nvSpPr>
      <dsp:spPr>
        <a:xfrm>
          <a:off x="1355750" y="3733259"/>
          <a:ext cx="178816" cy="154131"/>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2BC560-62E8-4C93-A7BE-09AD70206F46}">
      <dsp:nvSpPr>
        <dsp:cNvPr id="0" name=""/>
        <dsp:cNvSpPr/>
      </dsp:nvSpPr>
      <dsp:spPr>
        <a:xfrm>
          <a:off x="0" y="2417183"/>
          <a:ext cx="1532940" cy="1316075"/>
        </a:xfrm>
        <a:prstGeom prst="hexagon">
          <a:avLst>
            <a:gd name="adj" fmla="val 25000"/>
            <a:gd name="vf" fmla="val 115470"/>
          </a:avLst>
        </a:prstGeom>
        <a:blipFill rotWithShape="1">
          <a:blip xmlns:r="http://schemas.openxmlformats.org/officeDocument/2006/relationships" r:embed="rId1"/>
          <a:srcRect/>
          <a:stretch>
            <a:fillRect t="-8000" b="-8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6C88F-8831-4C86-A381-4781F1FBA9B5}">
      <dsp:nvSpPr>
        <dsp:cNvPr id="0" name=""/>
        <dsp:cNvSpPr/>
      </dsp:nvSpPr>
      <dsp:spPr>
        <a:xfrm>
          <a:off x="1050137" y="3558459"/>
          <a:ext cx="178816" cy="154131"/>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2AF9D-5F9E-4D96-95C5-9A7F811EFEBD}">
      <dsp:nvSpPr>
        <dsp:cNvPr id="0" name=""/>
        <dsp:cNvSpPr/>
      </dsp:nvSpPr>
      <dsp:spPr>
        <a:xfrm>
          <a:off x="2638348" y="2412980"/>
          <a:ext cx="1532940" cy="1316075"/>
        </a:xfrm>
        <a:prstGeom prst="hexagon">
          <a:avLst>
            <a:gd name="adj" fmla="val 25000"/>
            <a:gd name="vf" fmla="val 115470"/>
          </a:avLst>
        </a:prstGeom>
        <a:solidFill>
          <a:schemeClr val="accent2">
            <a:shade val="80000"/>
            <a:hueOff val="208850"/>
            <a:satOff val="-19019"/>
            <a:lumOff val="9983"/>
            <a:alphaOff val="0"/>
          </a:schemeClr>
        </a:solidFill>
        <a:ln w="25400" cap="flat" cmpd="sng" algn="ctr">
          <a:solidFill>
            <a:schemeClr val="accent2">
              <a:shade val="80000"/>
              <a:hueOff val="208850"/>
              <a:satOff val="-19019"/>
              <a:lumOff val="998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Light" panose="020F0302020204030204"/>
            </a:rPr>
            <a:t>Penn State University </a:t>
          </a:r>
        </a:p>
      </dsp:txBody>
      <dsp:txXfrm>
        <a:off x="2875766" y="2616810"/>
        <a:ext cx="1058104" cy="908415"/>
      </dsp:txXfrm>
    </dsp:sp>
    <dsp:sp modelId="{1E41828D-5DA5-482B-BE37-DBE56ED05A6F}">
      <dsp:nvSpPr>
        <dsp:cNvPr id="0" name=""/>
        <dsp:cNvSpPr/>
      </dsp:nvSpPr>
      <dsp:spPr>
        <a:xfrm>
          <a:off x="3693363" y="3551453"/>
          <a:ext cx="178816" cy="154131"/>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ACBF19-4335-428A-969E-8FB8E01F8A22}">
      <dsp:nvSpPr>
        <dsp:cNvPr id="0" name=""/>
        <dsp:cNvSpPr/>
      </dsp:nvSpPr>
      <dsp:spPr>
        <a:xfrm>
          <a:off x="3956710" y="3141953"/>
          <a:ext cx="1532940" cy="1316075"/>
        </a:xfrm>
        <a:prstGeom prst="hexagon">
          <a:avLst>
            <a:gd name="adj" fmla="val 25000"/>
            <a:gd name="vf" fmla="val 115470"/>
          </a:avLst>
        </a:prstGeom>
        <a:blipFill rotWithShape="1">
          <a:blip xmlns:r="http://schemas.openxmlformats.org/officeDocument/2006/relationships" r:embed="rId2"/>
          <a:srcRect/>
          <a:stretch>
            <a:fillRect t="-8000" b="-8000"/>
          </a:stretch>
        </a:blipFill>
        <a:ln w="25400" cap="flat" cmpd="sng" algn="ctr">
          <a:solidFill>
            <a:schemeClr val="accent2">
              <a:shade val="80000"/>
              <a:hueOff val="208850"/>
              <a:satOff val="-19019"/>
              <a:lumOff val="9983"/>
              <a:alphaOff val="0"/>
            </a:schemeClr>
          </a:solidFill>
          <a:prstDash val="solid"/>
        </a:ln>
        <a:effectLst/>
      </dsp:spPr>
      <dsp:style>
        <a:lnRef idx="2">
          <a:scrgbClr r="0" g="0" b="0"/>
        </a:lnRef>
        <a:fillRef idx="1">
          <a:scrgbClr r="0" g="0" b="0"/>
        </a:fillRef>
        <a:effectRef idx="0">
          <a:scrgbClr r="0" g="0" b="0"/>
        </a:effectRef>
        <a:fontRef idx="minor"/>
      </dsp:style>
    </dsp:sp>
    <dsp:sp modelId="{B9F340CB-E621-41C5-8552-9F4D7FBAA9A3}">
      <dsp:nvSpPr>
        <dsp:cNvPr id="0" name=""/>
        <dsp:cNvSpPr/>
      </dsp:nvSpPr>
      <dsp:spPr>
        <a:xfrm>
          <a:off x="3994099" y="3727654"/>
          <a:ext cx="178816" cy="154131"/>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8F391C-0E27-459B-A4EA-0C651CC331BC}">
      <dsp:nvSpPr>
        <dsp:cNvPr id="0" name=""/>
        <dsp:cNvSpPr/>
      </dsp:nvSpPr>
      <dsp:spPr>
        <a:xfrm>
          <a:off x="1319174" y="1689611"/>
          <a:ext cx="1532940" cy="1316075"/>
        </a:xfrm>
        <a:prstGeom prst="hexagon">
          <a:avLst>
            <a:gd name="adj" fmla="val 25000"/>
            <a:gd name="vf" fmla="val 115470"/>
          </a:avLst>
        </a:prstGeom>
        <a:solidFill>
          <a:schemeClr val="accent2">
            <a:shade val="80000"/>
            <a:hueOff val="417700"/>
            <a:satOff val="-38039"/>
            <a:lumOff val="19966"/>
            <a:alphaOff val="0"/>
          </a:schemeClr>
        </a:solidFill>
        <a:ln w="25400" cap="flat" cmpd="sng" algn="ctr">
          <a:solidFill>
            <a:schemeClr val="accent2">
              <a:shade val="80000"/>
              <a:hueOff val="417700"/>
              <a:satOff val="-38039"/>
              <a:lumOff val="1996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Light" panose="020F0302020204030204"/>
            </a:rPr>
            <a:t>University of California Irvine</a:t>
          </a:r>
        </a:p>
      </dsp:txBody>
      <dsp:txXfrm>
        <a:off x="1556592" y="1893441"/>
        <a:ext cx="1058104" cy="908415"/>
      </dsp:txXfrm>
    </dsp:sp>
    <dsp:sp modelId="{D17E9B47-87F3-411F-AF4D-DBD0F58185EA}">
      <dsp:nvSpPr>
        <dsp:cNvPr id="0" name=""/>
        <dsp:cNvSpPr/>
      </dsp:nvSpPr>
      <dsp:spPr>
        <a:xfrm>
          <a:off x="2369312" y="1714482"/>
          <a:ext cx="178816" cy="154131"/>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78A7B5-2DFF-4D8D-A802-E385EA365A21}">
      <dsp:nvSpPr>
        <dsp:cNvPr id="0" name=""/>
        <dsp:cNvSpPr/>
      </dsp:nvSpPr>
      <dsp:spPr>
        <a:xfrm>
          <a:off x="2638348" y="957835"/>
          <a:ext cx="1532940" cy="1316075"/>
        </a:xfrm>
        <a:prstGeom prst="hexagon">
          <a:avLst>
            <a:gd name="adj" fmla="val 25000"/>
            <a:gd name="vf" fmla="val 115470"/>
          </a:avLst>
        </a:prstGeom>
        <a:blipFill rotWithShape="1">
          <a:blip xmlns:r="http://schemas.openxmlformats.org/officeDocument/2006/relationships" r:embed="rId3"/>
          <a:srcRect/>
          <a:stretch>
            <a:fillRect t="-8000" b="-8000"/>
          </a:stretch>
        </a:blipFill>
        <a:ln w="25400" cap="flat" cmpd="sng" algn="ctr">
          <a:solidFill>
            <a:schemeClr val="accent2">
              <a:shade val="80000"/>
              <a:hueOff val="417700"/>
              <a:satOff val="-38039"/>
              <a:lumOff val="19966"/>
              <a:alphaOff val="0"/>
            </a:schemeClr>
          </a:solidFill>
          <a:prstDash val="solid"/>
        </a:ln>
        <a:effectLst/>
      </dsp:spPr>
      <dsp:style>
        <a:lnRef idx="2">
          <a:scrgbClr r="0" g="0" b="0"/>
        </a:lnRef>
        <a:fillRef idx="1">
          <a:scrgbClr r="0" g="0" b="0"/>
        </a:fillRef>
        <a:effectRef idx="0">
          <a:scrgbClr r="0" g="0" b="0"/>
        </a:effectRef>
        <a:fontRef idx="minor"/>
      </dsp:style>
    </dsp:sp>
    <dsp:sp modelId="{A13F64D5-8FC2-45CB-A5C6-F704CDF0A037}">
      <dsp:nvSpPr>
        <dsp:cNvPr id="0" name=""/>
        <dsp:cNvSpPr/>
      </dsp:nvSpPr>
      <dsp:spPr>
        <a:xfrm>
          <a:off x="2681427" y="1541084"/>
          <a:ext cx="178816" cy="154131"/>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A6C1A-452D-4746-B4F6-1E5561DD4F61}">
      <dsp:nvSpPr>
        <dsp:cNvPr id="0" name=""/>
        <dsp:cNvSpPr/>
      </dsp:nvSpPr>
      <dsp:spPr>
        <a:xfrm>
          <a:off x="3956710" y="1686809"/>
          <a:ext cx="1532940" cy="1316075"/>
        </a:xfrm>
        <a:prstGeom prst="hexagon">
          <a:avLst>
            <a:gd name="adj" fmla="val 25000"/>
            <a:gd name="vf" fmla="val 115470"/>
          </a:avLst>
        </a:prstGeom>
        <a:solidFill>
          <a:schemeClr val="accent2">
            <a:shade val="80000"/>
            <a:hueOff val="626550"/>
            <a:satOff val="-57058"/>
            <a:lumOff val="29950"/>
            <a:alphaOff val="0"/>
          </a:schemeClr>
        </a:solidFill>
        <a:ln w="25400" cap="flat" cmpd="sng" algn="ctr">
          <a:solidFill>
            <a:schemeClr val="accent2">
              <a:shade val="80000"/>
              <a:hueOff val="626550"/>
              <a:satOff val="-57058"/>
              <a:lumOff val="2995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Light" panose="020F0302020204030204"/>
            </a:rPr>
            <a:t>University of Virginia</a:t>
          </a:r>
        </a:p>
      </dsp:txBody>
      <dsp:txXfrm>
        <a:off x="4194128" y="1890639"/>
        <a:ext cx="1058104" cy="908415"/>
      </dsp:txXfrm>
    </dsp:sp>
    <dsp:sp modelId="{B9E6F384-E61D-4404-98E2-31575068D6BE}">
      <dsp:nvSpPr>
        <dsp:cNvPr id="0" name=""/>
        <dsp:cNvSpPr/>
      </dsp:nvSpPr>
      <dsp:spPr>
        <a:xfrm>
          <a:off x="5283200" y="2270057"/>
          <a:ext cx="178816" cy="154131"/>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A60CF6-2974-47F9-9C8E-B832E253D98D}">
      <dsp:nvSpPr>
        <dsp:cNvPr id="0" name=""/>
        <dsp:cNvSpPr/>
      </dsp:nvSpPr>
      <dsp:spPr>
        <a:xfrm>
          <a:off x="5275884" y="2426641"/>
          <a:ext cx="1532940" cy="1316075"/>
        </a:xfrm>
        <a:prstGeom prst="hexagon">
          <a:avLst>
            <a:gd name="adj" fmla="val 25000"/>
            <a:gd name="vf" fmla="val 115470"/>
          </a:avLst>
        </a:prstGeom>
        <a:blipFill rotWithShape="1">
          <a:blip xmlns:r="http://schemas.openxmlformats.org/officeDocument/2006/relationships" r:embed="rId4"/>
          <a:srcRect/>
          <a:stretch>
            <a:fillRect t="-7000" b="-7000"/>
          </a:stretch>
        </a:blipFill>
        <a:ln w="25400" cap="flat" cmpd="sng" algn="ctr">
          <a:solidFill>
            <a:schemeClr val="accent2">
              <a:shade val="80000"/>
              <a:hueOff val="626550"/>
              <a:satOff val="-57058"/>
              <a:lumOff val="29950"/>
              <a:alphaOff val="0"/>
            </a:schemeClr>
          </a:solidFill>
          <a:prstDash val="solid"/>
        </a:ln>
        <a:effectLst/>
      </dsp:spPr>
      <dsp:style>
        <a:lnRef idx="2">
          <a:scrgbClr r="0" g="0" b="0"/>
        </a:lnRef>
        <a:fillRef idx="1">
          <a:scrgbClr r="0" g="0" b="0"/>
        </a:fillRef>
        <a:effectRef idx="0">
          <a:scrgbClr r="0" g="0" b="0"/>
        </a:effectRef>
        <a:fontRef idx="minor"/>
      </dsp:style>
    </dsp:sp>
    <dsp:sp modelId="{4F34E7AF-48BC-4F75-8172-E8DDFF9FF7FB}">
      <dsp:nvSpPr>
        <dsp:cNvPr id="0" name=""/>
        <dsp:cNvSpPr/>
      </dsp:nvSpPr>
      <dsp:spPr>
        <a:xfrm>
          <a:off x="5574995" y="2450462"/>
          <a:ext cx="178816" cy="154131"/>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2CD3CA-3DD8-41DD-8DBD-91EB3AC6E80E}">
      <dsp:nvSpPr>
        <dsp:cNvPr id="0" name=""/>
        <dsp:cNvSpPr/>
      </dsp:nvSpPr>
      <dsp:spPr>
        <a:xfrm>
          <a:off x="5275884" y="971847"/>
          <a:ext cx="1532940" cy="1316075"/>
        </a:xfrm>
        <a:prstGeom prst="hexagon">
          <a:avLst>
            <a:gd name="adj" fmla="val 25000"/>
            <a:gd name="vf" fmla="val 115470"/>
          </a:avLst>
        </a:prstGeom>
        <a:solidFill>
          <a:schemeClr val="accent2">
            <a:shade val="80000"/>
            <a:hueOff val="835399"/>
            <a:satOff val="-76077"/>
            <a:lumOff val="39933"/>
            <a:alphaOff val="0"/>
          </a:schemeClr>
        </a:solidFill>
        <a:ln w="25400" cap="flat" cmpd="sng" algn="ctr">
          <a:solidFill>
            <a:schemeClr val="accent2">
              <a:shade val="80000"/>
              <a:hueOff val="835399"/>
              <a:satOff val="-76077"/>
              <a:lumOff val="3993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Light" panose="020F0302020204030204"/>
            </a:rPr>
            <a:t>Maastricht University</a:t>
          </a:r>
          <a:endParaRPr kumimoji="0" lang="en-US" sz="1700" b="0" i="0" u="none" strike="noStrike" kern="1200" cap="none" spc="0" normalizeH="0" baseline="0" noProof="0" dirty="0">
            <a:ln/>
            <a:effectLst/>
            <a:uLnTx/>
            <a:uFillTx/>
            <a:latin typeface="Calibri Light" panose="020F0302020204030204"/>
            <a:ea typeface="+mn-ea"/>
            <a:cs typeface="+mn-cs"/>
          </a:endParaRPr>
        </a:p>
      </dsp:txBody>
      <dsp:txXfrm>
        <a:off x="5513302" y="1175677"/>
        <a:ext cx="1058104" cy="908415"/>
      </dsp:txXfrm>
    </dsp:sp>
    <dsp:sp modelId="{A46B1C1F-17D6-47F9-9E6F-1467960EE9AB}">
      <dsp:nvSpPr>
        <dsp:cNvPr id="0" name=""/>
        <dsp:cNvSpPr/>
      </dsp:nvSpPr>
      <dsp:spPr>
        <a:xfrm>
          <a:off x="6602374" y="1561752"/>
          <a:ext cx="178816" cy="154131"/>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2E18A8-8FC1-41B9-8F21-2D9D20A703BD}">
      <dsp:nvSpPr>
        <dsp:cNvPr id="0" name=""/>
        <dsp:cNvSpPr/>
      </dsp:nvSpPr>
      <dsp:spPr>
        <a:xfrm>
          <a:off x="6595059" y="1706075"/>
          <a:ext cx="1532940" cy="1316075"/>
        </a:xfrm>
        <a:prstGeom prst="hexagon">
          <a:avLst>
            <a:gd name="adj" fmla="val 25000"/>
            <a:gd name="vf" fmla="val 115470"/>
          </a:avLst>
        </a:prstGeom>
        <a:blipFill rotWithShape="1">
          <a:blip xmlns:r="http://schemas.openxmlformats.org/officeDocument/2006/relationships" r:embed="rId5"/>
          <a:srcRect/>
          <a:stretch>
            <a:fillRect t="-8000" b="-8000"/>
          </a:stretch>
        </a:blipFill>
        <a:ln w="25400" cap="flat" cmpd="sng" algn="ctr">
          <a:solidFill>
            <a:schemeClr val="accent2">
              <a:shade val="80000"/>
              <a:hueOff val="835399"/>
              <a:satOff val="-76077"/>
              <a:lumOff val="39933"/>
              <a:alphaOff val="0"/>
            </a:schemeClr>
          </a:solidFill>
          <a:prstDash val="solid"/>
        </a:ln>
        <a:effectLst/>
      </dsp:spPr>
      <dsp:style>
        <a:lnRef idx="2">
          <a:scrgbClr r="0" g="0" b="0"/>
        </a:lnRef>
        <a:fillRef idx="1">
          <a:scrgbClr r="0" g="0" b="0"/>
        </a:fillRef>
        <a:effectRef idx="0">
          <a:scrgbClr r="0" g="0" b="0"/>
        </a:effectRef>
        <a:fontRef idx="minor"/>
      </dsp:style>
    </dsp:sp>
    <dsp:sp modelId="{CAD456E3-41BD-4A4F-9554-5D29D943E019}">
      <dsp:nvSpPr>
        <dsp:cNvPr id="0" name=""/>
        <dsp:cNvSpPr/>
      </dsp:nvSpPr>
      <dsp:spPr>
        <a:xfrm>
          <a:off x="6900672" y="1735500"/>
          <a:ext cx="178816" cy="154131"/>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3D1DF-8769-4D32-877E-D5AE1904715E}">
      <dsp:nvSpPr>
        <dsp:cNvPr id="0" name=""/>
        <dsp:cNvSpPr/>
      </dsp:nvSpPr>
      <dsp:spPr>
        <a:xfrm rot="5400000">
          <a:off x="342671" y="2033102"/>
          <a:ext cx="1289905" cy="1468511"/>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6D7115-394B-4BAF-8C7A-6C75B3C6FDB4}">
      <dsp:nvSpPr>
        <dsp:cNvPr id="0" name=""/>
        <dsp:cNvSpPr/>
      </dsp:nvSpPr>
      <dsp:spPr>
        <a:xfrm>
          <a:off x="924" y="603216"/>
          <a:ext cx="2171441" cy="1519938"/>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Resilience </a:t>
          </a:r>
          <a:r>
            <a:rPr lang="en-US" sz="1800" b="1" kern="1200" dirty="0"/>
            <a:t>against</a:t>
          </a:r>
          <a:r>
            <a:rPr lang="en-US" sz="1800" kern="1200" dirty="0"/>
            <a:t> what? </a:t>
          </a:r>
        </a:p>
      </dsp:txBody>
      <dsp:txXfrm>
        <a:off x="75135" y="677427"/>
        <a:ext cx="2023019" cy="1371516"/>
      </dsp:txXfrm>
    </dsp:sp>
    <dsp:sp modelId="{438A8286-8A50-42FF-9594-3977EE2C49BA}">
      <dsp:nvSpPr>
        <dsp:cNvPr id="0" name=""/>
        <dsp:cNvSpPr/>
      </dsp:nvSpPr>
      <dsp:spPr>
        <a:xfrm>
          <a:off x="2172366" y="748176"/>
          <a:ext cx="1579299" cy="122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2172366" y="748176"/>
        <a:ext cx="1579299" cy="1228481"/>
      </dsp:txXfrm>
    </dsp:sp>
    <dsp:sp modelId="{4D43CD5D-71B4-4207-864D-A7410C64E1CA}">
      <dsp:nvSpPr>
        <dsp:cNvPr id="0" name=""/>
        <dsp:cNvSpPr/>
      </dsp:nvSpPr>
      <dsp:spPr>
        <a:xfrm rot="5400000">
          <a:off x="2143026" y="3740494"/>
          <a:ext cx="1289905" cy="1468511"/>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EC9562-500B-4C90-ADEA-9390B1A3A0D9}">
      <dsp:nvSpPr>
        <dsp:cNvPr id="0" name=""/>
        <dsp:cNvSpPr/>
      </dsp:nvSpPr>
      <dsp:spPr>
        <a:xfrm>
          <a:off x="1801280" y="2310608"/>
          <a:ext cx="2171441" cy="1519938"/>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Who</a:t>
          </a:r>
          <a:r>
            <a:rPr lang="en-US" sz="1800" kern="1200" dirty="0"/>
            <a:t> is involved in building university community resilience?</a:t>
          </a:r>
        </a:p>
      </dsp:txBody>
      <dsp:txXfrm>
        <a:off x="1875491" y="2384819"/>
        <a:ext cx="2023019" cy="1371516"/>
      </dsp:txXfrm>
    </dsp:sp>
    <dsp:sp modelId="{4EF3C335-9BB5-4B46-8DDE-5B16D514665B}">
      <dsp:nvSpPr>
        <dsp:cNvPr id="0" name=""/>
        <dsp:cNvSpPr/>
      </dsp:nvSpPr>
      <dsp:spPr>
        <a:xfrm>
          <a:off x="3972721" y="2455569"/>
          <a:ext cx="1579299" cy="122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3972721" y="2455569"/>
        <a:ext cx="1579299" cy="1228481"/>
      </dsp:txXfrm>
    </dsp:sp>
    <dsp:sp modelId="{EE4C7F23-18F1-41F0-9514-25EC3F687BDC}">
      <dsp:nvSpPr>
        <dsp:cNvPr id="0" name=""/>
        <dsp:cNvSpPr/>
      </dsp:nvSpPr>
      <dsp:spPr>
        <a:xfrm>
          <a:off x="3601636" y="4018001"/>
          <a:ext cx="2171441" cy="1519938"/>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What are the main challenges in the </a:t>
          </a:r>
          <a:r>
            <a:rPr lang="en-US" sz="1800" b="1" kern="1200" dirty="0"/>
            <a:t>future</a:t>
          </a:r>
          <a:r>
            <a:rPr lang="en-US" sz="1800" kern="1200" dirty="0"/>
            <a:t> of the University?</a:t>
          </a:r>
        </a:p>
      </dsp:txBody>
      <dsp:txXfrm>
        <a:off x="3675847" y="4092212"/>
        <a:ext cx="2023019" cy="1371516"/>
      </dsp:txXfrm>
    </dsp:sp>
    <dsp:sp modelId="{31937340-5ED4-4E0C-A13E-3B2695BB6C65}">
      <dsp:nvSpPr>
        <dsp:cNvPr id="0" name=""/>
        <dsp:cNvSpPr/>
      </dsp:nvSpPr>
      <dsp:spPr>
        <a:xfrm>
          <a:off x="5773077" y="4162962"/>
          <a:ext cx="1579299" cy="122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dsp:txBody>
      <dsp:txXfrm>
        <a:off x="5773077" y="4162962"/>
        <a:ext cx="1579299" cy="12284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AD7BD-930F-408D-BF3D-D8D9E651B1E5}">
      <dsp:nvSpPr>
        <dsp:cNvPr id="0" name=""/>
        <dsp:cNvSpPr/>
      </dsp:nvSpPr>
      <dsp:spPr>
        <a:xfrm>
          <a:off x="1281856" y="1050841"/>
          <a:ext cx="2617887" cy="261788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Quality of the Relationships </a:t>
          </a:r>
        </a:p>
      </dsp:txBody>
      <dsp:txXfrm>
        <a:off x="1665237" y="1434222"/>
        <a:ext cx="1851125" cy="1851125"/>
      </dsp:txXfrm>
    </dsp:sp>
    <dsp:sp modelId="{B698DB38-93B9-4EBD-A669-4CE445B7053E}">
      <dsp:nvSpPr>
        <dsp:cNvPr id="0" name=""/>
        <dsp:cNvSpPr/>
      </dsp:nvSpPr>
      <dsp:spPr>
        <a:xfrm>
          <a:off x="1778541" y="452198"/>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0" lang="en-US" sz="1700" b="1" i="0" u="none" strike="noStrike" kern="1200" cap="none" spc="0" normalizeH="0" baseline="0" noProof="0" dirty="0">
              <a:ln/>
              <a:effectLst/>
              <a:uLnTx/>
              <a:uFillTx/>
              <a:latin typeface="Calibri Light" panose="020F0302020204030204"/>
            </a:rPr>
            <a:t>Sense of belonging                     </a:t>
          </a:r>
          <a:endParaRPr kumimoji="0" lang="en-US" sz="1700" b="0" i="0" u="none" strike="noStrike" kern="1200" cap="none" spc="0" normalizeH="0" baseline="0" noProof="0" dirty="0">
            <a:ln/>
            <a:effectLst/>
            <a:uLnTx/>
            <a:uFillTx/>
            <a:latin typeface="Calibri Light" panose="020F0302020204030204"/>
          </a:endParaRPr>
        </a:p>
      </dsp:txBody>
      <dsp:txXfrm>
        <a:off x="2016446" y="668287"/>
        <a:ext cx="1148706" cy="1043367"/>
      </dsp:txXfrm>
    </dsp:sp>
    <dsp:sp modelId="{A57E5101-1ABA-4034-86C6-D63B7D93D012}">
      <dsp:nvSpPr>
        <dsp:cNvPr id="0" name=""/>
        <dsp:cNvSpPr/>
      </dsp:nvSpPr>
      <dsp:spPr>
        <a:xfrm>
          <a:off x="3259659" y="1619662"/>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Light" panose="020F0302020204030204"/>
            </a:rPr>
            <a:t>D</a:t>
          </a:r>
          <a:r>
            <a:rPr lang="en-US" sz="1700" b="1" kern="1200" dirty="0">
              <a:latin typeface="Calibri Light" panose="020F0302020204030204"/>
            </a:rPr>
            <a:t>iversity and inclusion</a:t>
          </a:r>
          <a:r>
            <a:rPr lang="en-US" sz="1700" kern="1200" dirty="0">
              <a:latin typeface="Calibri Light" panose="020F0302020204030204"/>
            </a:rPr>
            <a:t>                         </a:t>
          </a:r>
        </a:p>
      </dsp:txBody>
      <dsp:txXfrm>
        <a:off x="3497564" y="1835751"/>
        <a:ext cx="1148706" cy="1043367"/>
      </dsp:txXfrm>
    </dsp:sp>
    <dsp:sp modelId="{601067B7-A946-48AE-8AB5-84733A8D5353}">
      <dsp:nvSpPr>
        <dsp:cNvPr id="0" name=""/>
        <dsp:cNvSpPr/>
      </dsp:nvSpPr>
      <dsp:spPr>
        <a:xfrm>
          <a:off x="1729895" y="2730118"/>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0" lang="en-US" sz="1700" b="1" i="0" u="none" strike="noStrike" kern="1200" cap="none" spc="0" normalizeH="0" baseline="0" noProof="0" dirty="0">
              <a:ln/>
              <a:effectLst/>
              <a:uLnTx/>
              <a:uFillTx/>
              <a:latin typeface="Calibri Light" panose="020F0302020204030204"/>
            </a:rPr>
            <a:t>Meaningful participation</a:t>
          </a:r>
          <a:endParaRPr kumimoji="0" lang="en-US" sz="1700" b="0" i="0" u="none" strike="noStrike" kern="1200" cap="none" spc="0" normalizeH="0" baseline="0" noProof="0" dirty="0">
            <a:ln/>
            <a:effectLst/>
            <a:uLnTx/>
            <a:uFillTx/>
            <a:latin typeface="Calibri Light" panose="020F0302020204030204"/>
          </a:endParaRPr>
        </a:p>
      </dsp:txBody>
      <dsp:txXfrm>
        <a:off x="1967800" y="2946207"/>
        <a:ext cx="1148706" cy="1043367"/>
      </dsp:txXfrm>
    </dsp:sp>
    <dsp:sp modelId="{63B6608F-6A11-4A5E-8724-9F36C1D9CEDC}">
      <dsp:nvSpPr>
        <dsp:cNvPr id="0" name=""/>
        <dsp:cNvSpPr/>
      </dsp:nvSpPr>
      <dsp:spPr>
        <a:xfrm>
          <a:off x="277971" y="1619655"/>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0" lang="en-US" sz="1700" b="1" i="0" u="none" strike="noStrike" kern="1200" cap="none" spc="0" normalizeH="0" baseline="0" noProof="0" dirty="0">
              <a:ln/>
              <a:effectLst/>
              <a:uLnTx/>
              <a:uFillTx/>
              <a:latin typeface="Calibri Light" panose="020F0302020204030204"/>
            </a:rPr>
            <a:t>Mental health awareness    </a:t>
          </a:r>
          <a:endParaRPr kumimoji="0" lang="en-US" sz="1700" b="0" i="0" u="none" strike="noStrike" kern="1200" cap="none" spc="0" normalizeH="0" baseline="0" noProof="0" dirty="0">
            <a:ln/>
            <a:effectLst/>
            <a:uLnTx/>
            <a:uFillTx/>
            <a:latin typeface="Calibri Light" panose="020F0302020204030204"/>
          </a:endParaRPr>
        </a:p>
      </dsp:txBody>
      <dsp:txXfrm>
        <a:off x="515876" y="1835744"/>
        <a:ext cx="1148706" cy="10433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AD7BD-930F-408D-BF3D-D8D9E651B1E5}">
      <dsp:nvSpPr>
        <dsp:cNvPr id="0" name=""/>
        <dsp:cNvSpPr/>
      </dsp:nvSpPr>
      <dsp:spPr>
        <a:xfrm>
          <a:off x="1281856" y="1050841"/>
          <a:ext cx="2617887" cy="261788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258B6"/>
              </a:solidFill>
              <a:effectLst>
                <a:outerShdw blurRad="38100" dist="38100" dir="2700000" algn="tl">
                  <a:srgbClr val="000000">
                    <a:alpha val="43137"/>
                  </a:srgbClr>
                </a:outerShdw>
              </a:effectLst>
              <a:latin typeface="Calibri Light" panose="020F0302020204030204"/>
            </a:rPr>
            <a:t>Diversity &amp; inclusion                         </a:t>
          </a:r>
          <a:endParaRPr lang="en-US" sz="2600" b="1" kern="1200" dirty="0">
            <a:solidFill>
              <a:srgbClr val="0258B6"/>
            </a:solidFill>
            <a:effectLst>
              <a:outerShdw blurRad="38100" dist="38100" dir="2700000" algn="tl">
                <a:srgbClr val="000000">
                  <a:alpha val="43137"/>
                </a:srgbClr>
              </a:outerShdw>
            </a:effectLst>
          </a:endParaRPr>
        </a:p>
      </dsp:txBody>
      <dsp:txXfrm>
        <a:off x="1665237" y="1434222"/>
        <a:ext cx="1851125" cy="1851125"/>
      </dsp:txXfrm>
    </dsp:sp>
    <dsp:sp modelId="{B698DB38-93B9-4EBD-A669-4CE445B7053E}">
      <dsp:nvSpPr>
        <dsp:cNvPr id="0" name=""/>
        <dsp:cNvSpPr/>
      </dsp:nvSpPr>
      <dsp:spPr>
        <a:xfrm>
          <a:off x="1778541" y="452198"/>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0" lang="en-US" sz="1700" b="1" i="0" u="none" strike="noStrike" kern="1200" cap="none" spc="0" normalizeH="0" baseline="0" noProof="0" dirty="0">
              <a:ln/>
              <a:effectLst/>
              <a:uLnTx/>
              <a:uFillTx/>
              <a:latin typeface="Calibri Light" panose="020F0302020204030204"/>
            </a:rPr>
            <a:t>Sense of belonging                     </a:t>
          </a:r>
          <a:endParaRPr kumimoji="0" lang="en-US" sz="1700" b="0" i="0" u="none" strike="noStrike" kern="1200" cap="none" spc="0" normalizeH="0" baseline="0" noProof="0" dirty="0">
            <a:ln/>
            <a:effectLst/>
            <a:uLnTx/>
            <a:uFillTx/>
            <a:latin typeface="Calibri Light" panose="020F0302020204030204"/>
          </a:endParaRPr>
        </a:p>
      </dsp:txBody>
      <dsp:txXfrm>
        <a:off x="2016446" y="668287"/>
        <a:ext cx="1148706" cy="1043367"/>
      </dsp:txXfrm>
    </dsp:sp>
    <dsp:sp modelId="{A57E5101-1ABA-4034-86C6-D63B7D93D012}">
      <dsp:nvSpPr>
        <dsp:cNvPr id="0" name=""/>
        <dsp:cNvSpPr/>
      </dsp:nvSpPr>
      <dsp:spPr>
        <a:xfrm>
          <a:off x="3259659" y="1619662"/>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Quality of the Relationships </a:t>
          </a:r>
          <a:endParaRPr lang="en-US" sz="1400" kern="1200" dirty="0">
            <a:latin typeface="Calibri Light" panose="020F0302020204030204"/>
          </a:endParaRPr>
        </a:p>
      </dsp:txBody>
      <dsp:txXfrm>
        <a:off x="3497564" y="1835751"/>
        <a:ext cx="1148706" cy="1043367"/>
      </dsp:txXfrm>
    </dsp:sp>
    <dsp:sp modelId="{601067B7-A946-48AE-8AB5-84733A8D5353}">
      <dsp:nvSpPr>
        <dsp:cNvPr id="0" name=""/>
        <dsp:cNvSpPr/>
      </dsp:nvSpPr>
      <dsp:spPr>
        <a:xfrm>
          <a:off x="1729895" y="2730118"/>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0" lang="en-US" sz="1700" b="1" i="0" u="none" strike="noStrike" kern="1200" cap="none" spc="0" normalizeH="0" baseline="0" noProof="0" dirty="0">
              <a:ln/>
              <a:effectLst/>
              <a:uLnTx/>
              <a:uFillTx/>
              <a:latin typeface="Calibri Light" panose="020F0302020204030204"/>
            </a:rPr>
            <a:t>Meaningful participation</a:t>
          </a:r>
          <a:endParaRPr kumimoji="0" lang="en-US" sz="1700" b="0" i="0" u="none" strike="noStrike" kern="1200" cap="none" spc="0" normalizeH="0" baseline="0" noProof="0" dirty="0">
            <a:ln/>
            <a:effectLst/>
            <a:uLnTx/>
            <a:uFillTx/>
            <a:latin typeface="Calibri Light" panose="020F0302020204030204"/>
          </a:endParaRPr>
        </a:p>
      </dsp:txBody>
      <dsp:txXfrm>
        <a:off x="1967800" y="2946207"/>
        <a:ext cx="1148706" cy="1043367"/>
      </dsp:txXfrm>
    </dsp:sp>
    <dsp:sp modelId="{63B6608F-6A11-4A5E-8724-9F36C1D9CEDC}">
      <dsp:nvSpPr>
        <dsp:cNvPr id="0" name=""/>
        <dsp:cNvSpPr/>
      </dsp:nvSpPr>
      <dsp:spPr>
        <a:xfrm>
          <a:off x="277971" y="1619655"/>
          <a:ext cx="1624516" cy="1475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0" lang="en-US" sz="1700" b="1" i="0" u="none" strike="noStrike" kern="1200" cap="none" spc="0" normalizeH="0" baseline="0" noProof="0" dirty="0">
              <a:ln/>
              <a:effectLst/>
              <a:uLnTx/>
              <a:uFillTx/>
              <a:latin typeface="Calibri Light" panose="020F0302020204030204"/>
            </a:rPr>
            <a:t>Mental health awareness    </a:t>
          </a:r>
          <a:endParaRPr kumimoji="0" lang="en-US" sz="1700" b="0" i="0" u="none" strike="noStrike" kern="1200" cap="none" spc="0" normalizeH="0" baseline="0" noProof="0" dirty="0">
            <a:ln/>
            <a:effectLst/>
            <a:uLnTx/>
            <a:uFillTx/>
            <a:latin typeface="Calibri Light" panose="020F0302020204030204"/>
          </a:endParaRPr>
        </a:p>
      </dsp:txBody>
      <dsp:txXfrm>
        <a:off x="515876" y="1835744"/>
        <a:ext cx="1148706" cy="10433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46FC0-1194-4A86-BBDC-BD5E81C33837}">
      <dsp:nvSpPr>
        <dsp:cNvPr id="0" name=""/>
        <dsp:cNvSpPr/>
      </dsp:nvSpPr>
      <dsp:spPr>
        <a:xfrm>
          <a:off x="0" y="142393"/>
          <a:ext cx="11400718" cy="964211"/>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Responsibility</a:t>
          </a: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endParaRPr lang="en-US" sz="1600" b="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Shared responsibility, but NTNU should acknowledge power relations. </a:t>
          </a: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The University is in the capacity to respond to the needs of students with disabilities.</a:t>
          </a:r>
          <a:r>
            <a:rPr kumimoji="0" lang="en-US" sz="9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endParaRPr kumimoji="0" lang="en-US" sz="9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dsp:txBody>
      <dsp:txXfrm>
        <a:off x="2464509" y="170634"/>
        <a:ext cx="8907968" cy="907729"/>
      </dsp:txXfrm>
    </dsp:sp>
    <dsp:sp modelId="{F3404BDA-7AAE-442D-B5E2-423AC16D82AB}">
      <dsp:nvSpPr>
        <dsp:cNvPr id="0" name=""/>
        <dsp:cNvSpPr/>
      </dsp:nvSpPr>
      <dsp:spPr>
        <a:xfrm>
          <a:off x="156124" y="0"/>
          <a:ext cx="2280143" cy="1248998"/>
        </a:xfrm>
        <a:prstGeom prst="roundRect">
          <a:avLst>
            <a:gd name="adj" fmla="val 10000"/>
          </a:avLst>
        </a:prstGeom>
        <a:blipFill dpi="0" rotWithShape="1">
          <a:blip xmlns:r="http://schemas.openxmlformats.org/officeDocument/2006/relationships" r:embed="rId1"/>
          <a:srcRect/>
          <a:stretch>
            <a:fillRect l="15004" t="4773" r="15004" b="4773"/>
          </a:stretch>
        </a:blip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0EB0E01-1E4C-432E-9376-5E285AD52BC6}">
      <dsp:nvSpPr>
        <dsp:cNvPr id="0" name=""/>
        <dsp:cNvSpPr/>
      </dsp:nvSpPr>
      <dsp:spPr>
        <a:xfrm>
          <a:off x="0" y="1405123"/>
          <a:ext cx="11400718" cy="156124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Awareness  -</a:t>
          </a: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At all the </a:t>
          </a:r>
          <a:r>
            <a:rPr kumimoji="0" lang="en-US" sz="14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levels</a:t>
          </a: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of university policies and communication</a:t>
          </a:r>
          <a:endParaRPr kumimoji="0" lang="en-US" sz="36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a:p>
          <a:pPr marL="114300" lvl="1" indent="-114300" algn="l" defTabSz="622300">
            <a:lnSpc>
              <a:spcPct val="90000"/>
            </a:lnSpc>
            <a:spcBef>
              <a:spcPct val="0"/>
            </a:spcBef>
            <a:spcAft>
              <a:spcPct val="15000"/>
            </a:spcAft>
            <a:buChar char="•"/>
          </a:pP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Inclusive communication strategy  (not as a “separated topic”)</a:t>
          </a:r>
        </a:p>
        <a:p>
          <a:pPr marL="114300" lvl="1" indent="-114300" algn="l" defTabSz="622300">
            <a:lnSpc>
              <a:spcPct val="90000"/>
            </a:lnSpc>
            <a:spcBef>
              <a:spcPct val="0"/>
            </a:spcBef>
            <a:spcAft>
              <a:spcPct val="15000"/>
            </a:spcAft>
            <a:buChar char="•"/>
          </a:pP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Physical environment </a:t>
          </a:r>
        </a:p>
        <a:p>
          <a:pPr marL="114300" lvl="1" indent="-114300" algn="l" defTabSz="622300">
            <a:lnSpc>
              <a:spcPct val="90000"/>
            </a:lnSpc>
            <a:spcBef>
              <a:spcPct val="0"/>
            </a:spcBef>
            <a:spcAft>
              <a:spcPct val="15000"/>
            </a:spcAft>
            <a:buChar char="•"/>
          </a:pP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Politics and values of the university, with short- and long-term actions.</a:t>
          </a:r>
        </a:p>
        <a:p>
          <a:pPr marL="114300" lvl="1" indent="-114300" algn="l" defTabSz="622300">
            <a:lnSpc>
              <a:spcPct val="90000"/>
            </a:lnSpc>
            <a:spcBef>
              <a:spcPct val="0"/>
            </a:spcBef>
            <a:spcAft>
              <a:spcPct val="15000"/>
            </a:spcAft>
            <a:buChar char="•"/>
          </a:pP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In teaching and evaluation practices (for instance, professors do not understand the importance of having materials in advance for students with learning disabilities).</a:t>
          </a:r>
        </a:p>
      </dsp:txBody>
      <dsp:txXfrm>
        <a:off x="2481995" y="1450850"/>
        <a:ext cx="8872996" cy="1469794"/>
      </dsp:txXfrm>
    </dsp:sp>
    <dsp:sp modelId="{AD32EEF8-29ED-4620-BF67-549E67904FF5}">
      <dsp:nvSpPr>
        <dsp:cNvPr id="0" name=""/>
        <dsp:cNvSpPr/>
      </dsp:nvSpPr>
      <dsp:spPr>
        <a:xfrm>
          <a:off x="156124" y="1561248"/>
          <a:ext cx="2280143" cy="1248998"/>
        </a:xfrm>
        <a:prstGeom prst="roundRect">
          <a:avLst>
            <a:gd name="adj" fmla="val 10000"/>
          </a:avLst>
        </a:prstGeom>
        <a:blipFill dpi="0" rotWithShape="1">
          <a:blip xmlns:r="http://schemas.openxmlformats.org/officeDocument/2006/relationships" r:embed="rId2"/>
          <a:srcRect/>
          <a:stretch>
            <a:fillRect l="5006" t="-16426" r="5006" b="-16426"/>
          </a:stretch>
        </a:blip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92C204A-A77D-4CAC-8C5A-05EA2A072C09}">
      <dsp:nvSpPr>
        <dsp:cNvPr id="0" name=""/>
        <dsp:cNvSpPr/>
      </dsp:nvSpPr>
      <dsp:spPr>
        <a:xfrm>
          <a:off x="0" y="3199365"/>
          <a:ext cx="11400718" cy="1095262"/>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0" lang="en-US" sz="20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Willingness</a:t>
          </a:r>
          <a:r>
            <a:rPr kumimoji="0" lang="en-US" sz="1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p>
        <a:p>
          <a:pPr marL="114300" lvl="1" indent="-114300" algn="l" defTabSz="622300">
            <a:lnSpc>
              <a:spcPct val="90000"/>
            </a:lnSpc>
            <a:spcBef>
              <a:spcPct val="0"/>
            </a:spcBef>
            <a:spcAft>
              <a:spcPct val="15000"/>
            </a:spcAft>
            <a:buChar char="•"/>
          </a:pP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To respond to constant changes and challenges. </a:t>
          </a:r>
        </a:p>
        <a:p>
          <a:pPr marL="114300" lvl="1" indent="-114300" algn="l" defTabSz="622300">
            <a:lnSpc>
              <a:spcPct val="90000"/>
            </a:lnSpc>
            <a:spcBef>
              <a:spcPct val="0"/>
            </a:spcBef>
            <a:spcAft>
              <a:spcPct val="15000"/>
            </a:spcAft>
            <a:buChar char="•"/>
          </a:pP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To respond to complaints or requests of support (for instance, students' complaint about the use of the handicap parking lot to storage the snow – no response, no action)</a:t>
          </a:r>
          <a:endParaRPr lang="en-US" sz="1400" kern="1200" dirty="0">
            <a:solidFill>
              <a:sysClr val="windowText" lastClr="000000"/>
            </a:solidFill>
            <a:latin typeface="Calibri Light" panose="020F0302020204030204"/>
            <a:ea typeface="+mn-ea"/>
            <a:cs typeface="+mn-cs"/>
          </a:endParaRPr>
        </a:p>
      </dsp:txBody>
      <dsp:txXfrm>
        <a:off x="2468347" y="3231444"/>
        <a:ext cx="8900292" cy="1031104"/>
      </dsp:txXfrm>
    </dsp:sp>
    <dsp:sp modelId="{A8DCFBA5-7A19-4384-982D-7C9DCE94B197}">
      <dsp:nvSpPr>
        <dsp:cNvPr id="0" name=""/>
        <dsp:cNvSpPr/>
      </dsp:nvSpPr>
      <dsp:spPr>
        <a:xfrm>
          <a:off x="156124" y="3122496"/>
          <a:ext cx="2280143" cy="1248998"/>
        </a:xfrm>
        <a:prstGeom prst="roundRect">
          <a:avLst>
            <a:gd name="adj" fmla="val 10000"/>
          </a:avLst>
        </a:prstGeom>
        <a:blipFill dpi="0" rotWithShape="1">
          <a:blip xmlns:r="http://schemas.openxmlformats.org/officeDocument/2006/relationships" r:embed="rId3"/>
          <a:srcRect/>
          <a:stretch>
            <a:fillRect l="11672" t="9013" r="11672" b="9013"/>
          </a:stretch>
        </a:blip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81156B9-8AC8-4450-97E8-00339BFD4A4F}">
      <dsp:nvSpPr>
        <dsp:cNvPr id="0" name=""/>
        <dsp:cNvSpPr/>
      </dsp:nvSpPr>
      <dsp:spPr>
        <a:xfrm>
          <a:off x="0" y="4527620"/>
          <a:ext cx="11400718" cy="156124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US" sz="18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Opportunity - </a:t>
          </a:r>
          <a:r>
            <a:rPr kumimoji="0" lang="en-US" sz="1800" b="1" i="0" u="none" strike="noStrike" kern="1200" cap="none" spc="0" normalizeH="0" baseline="0" noProof="0" dirty="0">
              <a:ln>
                <a:noFill/>
              </a:ln>
              <a:solidFill>
                <a:schemeClr val="tx2">
                  <a:lumMod val="75000"/>
                </a:schemeClr>
              </a:solidFill>
              <a:effectLst/>
              <a:uLnTx/>
              <a:uFillTx/>
              <a:latin typeface="Calibri Light" panose="020F0302020204030204"/>
              <a:ea typeface="+mn-ea"/>
              <a:cs typeface="+mn-cs"/>
            </a:rPr>
            <a:t>CAMPUS OF THE FUTURE</a:t>
          </a:r>
          <a:r>
            <a:rPr kumimoji="0" lang="en-US" sz="18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p>
        <a:p>
          <a:pPr marL="114300" lvl="1" indent="-114300" algn="l" defTabSz="622300">
            <a:lnSpc>
              <a:spcPct val="90000"/>
            </a:lnSpc>
            <a:spcBef>
              <a:spcPct val="0"/>
            </a:spcBef>
            <a:spcAft>
              <a:spcPct val="15000"/>
            </a:spcAft>
            <a:buChar char="•"/>
          </a:pPr>
          <a:r>
            <a:rPr lang="en-US" sz="1400" kern="1200" dirty="0">
              <a:solidFill>
                <a:sysClr val="windowText" lastClr="000000"/>
              </a:solidFill>
              <a:latin typeface="Calibri Light" panose="020F0302020204030204"/>
              <a:ea typeface="+mn-ea"/>
              <a:cs typeface="+mn-cs"/>
            </a:rPr>
            <a:t>Students with disabilities are hopeful,  “this could be a new beginning”, it is an opportunity that NTNU must take.  </a:t>
          </a: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p>
        <a:p>
          <a:pPr marL="114300" lvl="1" indent="-114300" algn="l" defTabSz="622300">
            <a:lnSpc>
              <a:spcPct val="90000"/>
            </a:lnSpc>
            <a:spcBef>
              <a:spcPct val="0"/>
            </a:spcBef>
            <a:spcAft>
              <a:spcPct val="15000"/>
            </a:spcAft>
            <a:buChar char="•"/>
          </a:pP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Students wan to be called in the design of the new campus. </a:t>
          </a:r>
          <a:b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b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Work with a community-based approach (participatory, co-creation). </a:t>
          </a:r>
        </a:p>
        <a:p>
          <a:pPr marL="114300" lvl="1" indent="-114300" algn="l" defTabSz="622300">
            <a:lnSpc>
              <a:spcPct val="90000"/>
            </a:lnSpc>
            <a:spcBef>
              <a:spcPct val="0"/>
            </a:spcBef>
            <a:spcAft>
              <a:spcPct val="15000"/>
            </a:spcAft>
            <a:buChar char="•"/>
          </a:pPr>
          <a:r>
            <a:rPr lang="en-US" sz="1400" kern="1200" dirty="0">
              <a:solidFill>
                <a:sysClr val="windowText" lastClr="000000"/>
              </a:solidFill>
              <a:latin typeface="Calibri Light" panose="020F0302020204030204"/>
              <a:ea typeface="+mn-ea"/>
              <a:cs typeface="+mn-cs"/>
            </a:rPr>
            <a:t>The best moment to do changes, to include their vison, because “something new is happening”. </a:t>
          </a:r>
        </a:p>
        <a:p>
          <a:pPr marL="114300" lvl="1" indent="-114300" algn="l" defTabSz="622300">
            <a:lnSpc>
              <a:spcPct val="90000"/>
            </a:lnSpc>
            <a:spcBef>
              <a:spcPct val="0"/>
            </a:spcBef>
            <a:spcAft>
              <a:spcPct val="15000"/>
            </a:spcAft>
            <a:buChar char="•"/>
          </a:pP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This project has given an opportunity.</a:t>
          </a:r>
        </a:p>
      </dsp:txBody>
      <dsp:txXfrm>
        <a:off x="2481995" y="4573347"/>
        <a:ext cx="8872996" cy="1469794"/>
      </dsp:txXfrm>
    </dsp:sp>
    <dsp:sp modelId="{85711AD4-DCA0-4A72-81A0-B4ACF2ED9B10}">
      <dsp:nvSpPr>
        <dsp:cNvPr id="0" name=""/>
        <dsp:cNvSpPr/>
      </dsp:nvSpPr>
      <dsp:spPr>
        <a:xfrm>
          <a:off x="156124" y="4683745"/>
          <a:ext cx="2280143" cy="1248998"/>
        </a:xfrm>
        <a:prstGeom prst="roundRect">
          <a:avLst>
            <a:gd name="adj" fmla="val 10000"/>
          </a:avLst>
        </a:prstGeom>
        <a:blipFill dpi="0" rotWithShape="1">
          <a:blip xmlns:r="http://schemas.openxmlformats.org/officeDocument/2006/relationships" r:embed="rId4"/>
          <a:srcRect/>
          <a:stretch>
            <a:fillRect l="15004" t="-10773" r="15004" b="-10773"/>
          </a:stretch>
        </a:blip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44CE7-6201-44E6-A833-622B52600611}">
      <dsp:nvSpPr>
        <dsp:cNvPr id="0" name=""/>
        <dsp:cNvSpPr/>
      </dsp:nvSpPr>
      <dsp:spPr>
        <a:xfrm>
          <a:off x="0" y="4324071"/>
          <a:ext cx="7458744" cy="1419256"/>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The </a:t>
          </a:r>
          <a:r>
            <a:rPr lang="en-US" sz="1800" b="1" kern="1200" dirty="0">
              <a:latin typeface="+mj-lt"/>
            </a:rPr>
            <a:t>Campus Unification is an opportunity</a:t>
          </a:r>
          <a:r>
            <a:rPr lang="en-US" sz="1800" kern="1200" dirty="0">
              <a:latin typeface="+mj-lt"/>
            </a:rPr>
            <a:t> for </a:t>
          </a:r>
          <a:r>
            <a:rPr lang="en-US" sz="1800" i="1" kern="1200" dirty="0">
              <a:latin typeface="+mj-lt"/>
            </a:rPr>
            <a:t>Building Together a Sustainable University Community </a:t>
          </a:r>
          <a:r>
            <a:rPr lang="en-US" sz="1800" kern="1200" dirty="0">
              <a:latin typeface="+mj-lt"/>
            </a:rPr>
            <a:t>in terms of systemic resilience. </a:t>
          </a:r>
        </a:p>
      </dsp:txBody>
      <dsp:txXfrm>
        <a:off x="0" y="4324071"/>
        <a:ext cx="7458744" cy="766398"/>
      </dsp:txXfrm>
    </dsp:sp>
    <dsp:sp modelId="{E16CB27A-7606-48B3-986E-517F467A83E0}">
      <dsp:nvSpPr>
        <dsp:cNvPr id="0" name=""/>
        <dsp:cNvSpPr/>
      </dsp:nvSpPr>
      <dsp:spPr>
        <a:xfrm>
          <a:off x="0" y="5062084"/>
          <a:ext cx="7458744" cy="6528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Students should be included as co-creators of new educational environments and organizational processes.  </a:t>
          </a:r>
        </a:p>
      </dsp:txBody>
      <dsp:txXfrm>
        <a:off x="0" y="5062084"/>
        <a:ext cx="7458744" cy="652858"/>
      </dsp:txXfrm>
    </dsp:sp>
    <dsp:sp modelId="{0C8CD089-5A09-4C5F-926D-316CBE5AB3F2}">
      <dsp:nvSpPr>
        <dsp:cNvPr id="0" name=""/>
        <dsp:cNvSpPr/>
      </dsp:nvSpPr>
      <dsp:spPr>
        <a:xfrm rot="10800000">
          <a:off x="0" y="2162543"/>
          <a:ext cx="7458744" cy="2182816"/>
        </a:xfrm>
        <a:prstGeom prst="upArrowCallou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The identification of </a:t>
          </a:r>
          <a:r>
            <a:rPr lang="en-US" sz="1800" b="1" kern="1200" dirty="0">
              <a:latin typeface="+mj-lt"/>
            </a:rPr>
            <a:t>collective protective systems</a:t>
          </a:r>
          <a:r>
            <a:rPr lang="en-US" sz="1800" kern="1200" dirty="0">
              <a:latin typeface="+mj-lt"/>
            </a:rPr>
            <a:t> in the university setting is a first step to strengthen… </a:t>
          </a:r>
        </a:p>
      </dsp:txBody>
      <dsp:txXfrm rot="-10800000">
        <a:off x="0" y="2162543"/>
        <a:ext cx="7458744" cy="766168"/>
      </dsp:txXfrm>
    </dsp:sp>
    <dsp:sp modelId="{37E108C5-A998-4D69-8107-86C57696A60F}">
      <dsp:nvSpPr>
        <dsp:cNvPr id="0" name=""/>
        <dsp:cNvSpPr/>
      </dsp:nvSpPr>
      <dsp:spPr>
        <a:xfrm>
          <a:off x="3641" y="2928711"/>
          <a:ext cx="2483820" cy="6526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the human, social, and organizational resources of the NTNU. </a:t>
          </a:r>
        </a:p>
      </dsp:txBody>
      <dsp:txXfrm>
        <a:off x="3641" y="2928711"/>
        <a:ext cx="2483820" cy="652662"/>
      </dsp:txXfrm>
    </dsp:sp>
    <dsp:sp modelId="{4946EAFF-CD89-4083-ACBF-261E828E8A76}">
      <dsp:nvSpPr>
        <dsp:cNvPr id="0" name=""/>
        <dsp:cNvSpPr/>
      </dsp:nvSpPr>
      <dsp:spPr>
        <a:xfrm>
          <a:off x="2487461" y="2928711"/>
          <a:ext cx="2483820" cy="6526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the connection of the NTNU with the extended local community and the global world (research, innovation, and education).</a:t>
          </a:r>
        </a:p>
      </dsp:txBody>
      <dsp:txXfrm>
        <a:off x="2487461" y="2928711"/>
        <a:ext cx="2483820" cy="652662"/>
      </dsp:txXfrm>
    </dsp:sp>
    <dsp:sp modelId="{D5630040-02EC-433D-928C-761522300B11}">
      <dsp:nvSpPr>
        <dsp:cNvPr id="0" name=""/>
        <dsp:cNvSpPr/>
      </dsp:nvSpPr>
      <dsp:spPr>
        <a:xfrm>
          <a:off x="4971282" y="2928711"/>
          <a:ext cx="2483820" cy="6526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the university community in times of change and uncertainty.</a:t>
          </a:r>
        </a:p>
      </dsp:txBody>
      <dsp:txXfrm>
        <a:off x="4971282" y="2928711"/>
        <a:ext cx="2483820" cy="652662"/>
      </dsp:txXfrm>
    </dsp:sp>
    <dsp:sp modelId="{F6D1AFAC-005E-4C13-8E13-5330A00E0AC0}">
      <dsp:nvSpPr>
        <dsp:cNvPr id="0" name=""/>
        <dsp:cNvSpPr/>
      </dsp:nvSpPr>
      <dsp:spPr>
        <a:xfrm rot="10800000">
          <a:off x="0" y="1015"/>
          <a:ext cx="7458744" cy="2182816"/>
        </a:xfrm>
        <a:prstGeom prst="upArrowCallou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University community resilience. </a:t>
          </a:r>
          <a:endParaRPr lang="en-US" sz="2400" b="1" kern="1200" dirty="0"/>
        </a:p>
      </dsp:txBody>
      <dsp:txXfrm rot="-10800000">
        <a:off x="0" y="1015"/>
        <a:ext cx="7458744" cy="766168"/>
      </dsp:txXfrm>
    </dsp:sp>
    <dsp:sp modelId="{08D92FDC-1729-43B8-95B0-FCF5758918D6}">
      <dsp:nvSpPr>
        <dsp:cNvPr id="0" name=""/>
        <dsp:cNvSpPr/>
      </dsp:nvSpPr>
      <dsp:spPr>
        <a:xfrm>
          <a:off x="0" y="767184"/>
          <a:ext cx="3729372" cy="6526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effectLst/>
              <a:latin typeface="+mj-lt"/>
              <a:ea typeface="Calibri" panose="020F0502020204030204" pitchFamily="34" charset="0"/>
            </a:rPr>
            <a:t>Organizational sustainability</a:t>
          </a:r>
          <a:r>
            <a:rPr lang="en-US" sz="1400" b="0" kern="1200" dirty="0">
              <a:effectLst/>
              <a:latin typeface="+mj-lt"/>
              <a:ea typeface="Calibri" panose="020F0502020204030204" pitchFamily="34" charset="0"/>
            </a:rPr>
            <a:t> of new </a:t>
          </a:r>
          <a:r>
            <a:rPr lang="en-US" sz="1400" b="0" i="1" kern="1200" dirty="0">
              <a:effectLst/>
              <a:latin typeface="+mj-lt"/>
              <a:ea typeface="Calibri" panose="020F0502020204030204" pitchFamily="34" charset="0"/>
            </a:rPr>
            <a:t>Campus of the Future</a:t>
          </a:r>
          <a:r>
            <a:rPr lang="en-US" sz="1400" b="0" i="1" kern="1200" dirty="0">
              <a:latin typeface="+mj-lt"/>
              <a:ea typeface="Calibri" panose="020F0502020204030204" pitchFamily="34" charset="0"/>
            </a:rPr>
            <a:t>.</a:t>
          </a:r>
        </a:p>
      </dsp:txBody>
      <dsp:txXfrm>
        <a:off x="0" y="767184"/>
        <a:ext cx="3729372" cy="652662"/>
      </dsp:txXfrm>
    </dsp:sp>
    <dsp:sp modelId="{E5576C70-CC9E-4CF3-B011-F24BA1AF7911}">
      <dsp:nvSpPr>
        <dsp:cNvPr id="0" name=""/>
        <dsp:cNvSpPr/>
      </dsp:nvSpPr>
      <dsp:spPr>
        <a:xfrm>
          <a:off x="3729372" y="767184"/>
          <a:ext cx="3729372" cy="6526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mj-lt"/>
            </a:rPr>
            <a:t>Inter-transdisciplinary work: psychology, pedagogy, health, management and organizational sciences.   </a:t>
          </a:r>
          <a:endParaRPr lang="en-US" sz="1400" kern="1200" dirty="0">
            <a:latin typeface="+mj-lt"/>
          </a:endParaRPr>
        </a:p>
      </dsp:txBody>
      <dsp:txXfrm>
        <a:off x="3729372" y="767184"/>
        <a:ext cx="3729372" cy="6526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E0EB3-4ABB-40E4-B030-3E7924BA215F}"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D250B-0775-4196-AD8E-720CD4F24004}" type="slidenum">
              <a:rPr lang="en-US" smtClean="0"/>
              <a:t>‹#›</a:t>
            </a:fld>
            <a:endParaRPr lang="en-US"/>
          </a:p>
        </p:txBody>
      </p:sp>
    </p:spTree>
    <p:extLst>
      <p:ext uri="{BB962C8B-B14F-4D97-AF65-F5344CB8AC3E}">
        <p14:creationId xmlns:p14="http://schemas.microsoft.com/office/powerpoint/2010/main" val="186579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72833"/>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7B6D250B-0775-4196-AD8E-720CD4F24004}" type="slidenum">
              <a:rPr lang="en-US" smtClean="0"/>
              <a:t>1</a:t>
            </a:fld>
            <a:endParaRPr lang="en-US"/>
          </a:p>
        </p:txBody>
      </p:sp>
    </p:spTree>
    <p:extLst>
      <p:ext uri="{BB962C8B-B14F-4D97-AF65-F5344CB8AC3E}">
        <p14:creationId xmlns:p14="http://schemas.microsoft.com/office/powerpoint/2010/main" val="175742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10</a:t>
            </a:fld>
            <a:endParaRPr lang="en-US"/>
          </a:p>
        </p:txBody>
      </p:sp>
    </p:spTree>
    <p:extLst>
      <p:ext uri="{BB962C8B-B14F-4D97-AF65-F5344CB8AC3E}">
        <p14:creationId xmlns:p14="http://schemas.microsoft.com/office/powerpoint/2010/main" val="196849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11</a:t>
            </a:fld>
            <a:endParaRPr lang="en-US"/>
          </a:p>
        </p:txBody>
      </p:sp>
    </p:spTree>
    <p:extLst>
      <p:ext uri="{BB962C8B-B14F-4D97-AF65-F5344CB8AC3E}">
        <p14:creationId xmlns:p14="http://schemas.microsoft.com/office/powerpoint/2010/main" val="1266426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12</a:t>
            </a:fld>
            <a:endParaRPr lang="en-US"/>
          </a:p>
        </p:txBody>
      </p:sp>
    </p:spTree>
    <p:extLst>
      <p:ext uri="{BB962C8B-B14F-4D97-AF65-F5344CB8AC3E}">
        <p14:creationId xmlns:p14="http://schemas.microsoft.com/office/powerpoint/2010/main" val="134330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D250B-0775-4196-AD8E-720CD4F240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841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14</a:t>
            </a:fld>
            <a:endParaRPr lang="en-US"/>
          </a:p>
        </p:txBody>
      </p:sp>
    </p:spTree>
    <p:extLst>
      <p:ext uri="{BB962C8B-B14F-4D97-AF65-F5344CB8AC3E}">
        <p14:creationId xmlns:p14="http://schemas.microsoft.com/office/powerpoint/2010/main" val="363500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D250B-0775-4196-AD8E-720CD4F240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162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16</a:t>
            </a:fld>
            <a:endParaRPr lang="en-US"/>
          </a:p>
        </p:txBody>
      </p:sp>
    </p:spTree>
    <p:extLst>
      <p:ext uri="{BB962C8B-B14F-4D97-AF65-F5344CB8AC3E}">
        <p14:creationId xmlns:p14="http://schemas.microsoft.com/office/powerpoint/2010/main" val="1223569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D250B-0775-4196-AD8E-720CD4F240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72833"/>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7B6D250B-0775-4196-AD8E-720CD4F24004}" type="slidenum">
              <a:rPr lang="en-US" smtClean="0"/>
              <a:t>18</a:t>
            </a:fld>
            <a:endParaRPr lang="en-US"/>
          </a:p>
        </p:txBody>
      </p:sp>
    </p:spTree>
    <p:extLst>
      <p:ext uri="{BB962C8B-B14F-4D97-AF65-F5344CB8AC3E}">
        <p14:creationId xmlns:p14="http://schemas.microsoft.com/office/powerpoint/2010/main" val="108611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2</a:t>
            </a:fld>
            <a:endParaRPr lang="en-US"/>
          </a:p>
        </p:txBody>
      </p:sp>
    </p:spTree>
    <p:extLst>
      <p:ext uri="{BB962C8B-B14F-4D97-AF65-F5344CB8AC3E}">
        <p14:creationId xmlns:p14="http://schemas.microsoft.com/office/powerpoint/2010/main" val="228106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3</a:t>
            </a:fld>
            <a:endParaRPr lang="en-US"/>
          </a:p>
        </p:txBody>
      </p:sp>
    </p:spTree>
    <p:extLst>
      <p:ext uri="{BB962C8B-B14F-4D97-AF65-F5344CB8AC3E}">
        <p14:creationId xmlns:p14="http://schemas.microsoft.com/office/powerpoint/2010/main" val="39895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4</a:t>
            </a:fld>
            <a:endParaRPr lang="en-US"/>
          </a:p>
        </p:txBody>
      </p:sp>
    </p:spTree>
    <p:extLst>
      <p:ext uri="{BB962C8B-B14F-4D97-AF65-F5344CB8AC3E}">
        <p14:creationId xmlns:p14="http://schemas.microsoft.com/office/powerpoint/2010/main" val="3223287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Tx/>
              <a:buChar char="-"/>
            </a:pPr>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5</a:t>
            </a:fld>
            <a:endParaRPr lang="en-US"/>
          </a:p>
        </p:txBody>
      </p:sp>
    </p:spTree>
    <p:extLst>
      <p:ext uri="{BB962C8B-B14F-4D97-AF65-F5344CB8AC3E}">
        <p14:creationId xmlns:p14="http://schemas.microsoft.com/office/powerpoint/2010/main" val="218806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6</a:t>
            </a:fld>
            <a:endParaRPr lang="en-US"/>
          </a:p>
        </p:txBody>
      </p:sp>
    </p:spTree>
    <p:extLst>
      <p:ext uri="{BB962C8B-B14F-4D97-AF65-F5344CB8AC3E}">
        <p14:creationId xmlns:p14="http://schemas.microsoft.com/office/powerpoint/2010/main" val="213828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7</a:t>
            </a:fld>
            <a:endParaRPr lang="en-US"/>
          </a:p>
        </p:txBody>
      </p:sp>
    </p:spTree>
    <p:extLst>
      <p:ext uri="{BB962C8B-B14F-4D97-AF65-F5344CB8AC3E}">
        <p14:creationId xmlns:p14="http://schemas.microsoft.com/office/powerpoint/2010/main" val="23011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8</a:t>
            </a:fld>
            <a:endParaRPr lang="en-US"/>
          </a:p>
        </p:txBody>
      </p:sp>
    </p:spTree>
    <p:extLst>
      <p:ext uri="{BB962C8B-B14F-4D97-AF65-F5344CB8AC3E}">
        <p14:creationId xmlns:p14="http://schemas.microsoft.com/office/powerpoint/2010/main" val="251663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250B-0775-4196-AD8E-720CD4F24004}" type="slidenum">
              <a:rPr lang="en-US" smtClean="0"/>
              <a:t>9</a:t>
            </a:fld>
            <a:endParaRPr lang="en-US"/>
          </a:p>
        </p:txBody>
      </p:sp>
    </p:spTree>
    <p:extLst>
      <p:ext uri="{BB962C8B-B14F-4D97-AF65-F5344CB8AC3E}">
        <p14:creationId xmlns:p14="http://schemas.microsoft.com/office/powerpoint/2010/main" val="58918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ntnu.edu/" TargetMode="External"/><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696D-C896-DAC7-959E-64DF1298DB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E6B014-DA70-2945-D1BA-BD2D47DA31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E096E0-E965-00C1-CB78-DF96932ECC09}"/>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5" name="Footer Placeholder 4">
            <a:extLst>
              <a:ext uri="{FF2B5EF4-FFF2-40B4-BE49-F238E27FC236}">
                <a16:creationId xmlns:a16="http://schemas.microsoft.com/office/drawing/2014/main" id="{AF002B75-D169-42EA-F11C-5FA306677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4AFED-B66A-FC5A-6E44-D4ECD3D5B4D9}"/>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145395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37AA-3D1F-182F-7D39-2EA3DD8D6D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65A3FB-6E8D-11E4-BC0F-2D6886212D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A8581-4B87-836B-BCA7-A81739511229}"/>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5" name="Footer Placeholder 4">
            <a:extLst>
              <a:ext uri="{FF2B5EF4-FFF2-40B4-BE49-F238E27FC236}">
                <a16:creationId xmlns:a16="http://schemas.microsoft.com/office/drawing/2014/main" id="{F989D2EC-33E8-9991-1C43-01A1F5B40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5C918-055E-9B0E-EFD9-A161C57DA2A3}"/>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411252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F7F3DF-0D7F-C428-28C4-F85C95314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018BD-9BBE-1B9D-67D5-82D5ED35B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2F52B-D7E0-5894-8419-D93C4F7BF185}"/>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5" name="Footer Placeholder 4">
            <a:extLst>
              <a:ext uri="{FF2B5EF4-FFF2-40B4-BE49-F238E27FC236}">
                <a16:creationId xmlns:a16="http://schemas.microsoft.com/office/drawing/2014/main" id="{FCC66BCC-CDBA-AA6F-C1D1-12FB45419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DCCA2-889C-5644-00CF-7DF0CD42E403}"/>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339565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 uri="{C183D7F6-B498-43B3-948B-1728B52AA6E4}">
                <adec:decorative xmlns:adec="http://schemas.microsoft.com/office/drawing/2017/decorative" val="1"/>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 uri="{C183D7F6-B498-43B3-948B-1728B52AA6E4}">
                <adec:decorative xmlns:adec="http://schemas.microsoft.com/office/drawing/2017/decorative" val="1"/>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lvl="0"/>
            <a:r>
              <a:rPr lang="nb-NO" dirty="0" err="1"/>
              <a:t>Theme</a:t>
            </a:r>
            <a:r>
              <a:rPr lang="nb-NO" dirty="0"/>
              <a:t>/heading</a:t>
            </a:r>
          </a:p>
        </p:txBody>
      </p:sp>
      <p:grpSp>
        <p:nvGrpSpPr>
          <p:cNvPr id="17" name="Group 16" descr="Picture of the Main building in Trondheim, Gjøvik and Ålesund">
            <a:extLst>
              <a:ext uri="{FF2B5EF4-FFF2-40B4-BE49-F238E27FC236}">
                <a16:creationId xmlns:a16="http://schemas.microsoft.com/office/drawing/2014/main" id="{EFE48AA9-33DE-0049-923F-811972B1BB9E}"/>
              </a:ext>
            </a:extLst>
          </p:cNvPr>
          <p:cNvGrpSpPr/>
          <p:nvPr userDrawn="1"/>
        </p:nvGrpSpPr>
        <p:grpSpPr>
          <a:xfrm>
            <a:off x="6850553" y="-11576"/>
            <a:ext cx="4353265" cy="6975914"/>
            <a:chOff x="6850553" y="-11576"/>
            <a:chExt cx="4353265" cy="6975914"/>
          </a:xfrm>
        </p:grpSpPr>
        <p:pic>
          <p:nvPicPr>
            <p:cNvPr id="9" name="Picture 8">
              <a:extLst>
                <a:ext uri="{FF2B5EF4-FFF2-40B4-BE49-F238E27FC236}">
                  <a16:creationId xmlns:a16="http://schemas.microsoft.com/office/drawing/2014/main" id="{0C75F9CF-9BFC-D849-9DC7-B8C7E29891BF}"/>
                </a:ext>
              </a:extLst>
            </p:cNvPr>
            <p:cNvPicPr>
              <a:picLocks noChangeAspect="1"/>
            </p:cNvPicPr>
            <p:nvPr userDrawn="1"/>
          </p:nvPicPr>
          <p:blipFill>
            <a:blip r:embed="rId2"/>
            <a:srcRect/>
            <a:stretch/>
          </p:blipFill>
          <p:spPr>
            <a:xfrm>
              <a:off x="6858340" y="4609"/>
              <a:ext cx="4345478" cy="6891507"/>
            </a:xfrm>
            <a:prstGeom prst="rect">
              <a:avLst/>
            </a:prstGeom>
          </p:spPr>
        </p:pic>
        <p:cxnSp>
          <p:nvCxnSpPr>
            <p:cNvPr id="10" name="Straight Connector 9">
              <a:extLst>
                <a:ext uri="{FF2B5EF4-FFF2-40B4-BE49-F238E27FC236}">
                  <a16:creationId xmlns:a16="http://schemas.microsoft.com/office/drawing/2014/main" id="{82889CAC-BCCA-2740-B035-B66AEC2C0D29}"/>
                </a:ext>
              </a:extLst>
            </p:cNvPr>
            <p:cNvCxnSpPr>
              <a:cxnSpLocks/>
            </p:cNvCxnSpPr>
            <p:nvPr userDrawn="1"/>
          </p:nvCxnSpPr>
          <p:spPr>
            <a:xfrm flipH="1">
              <a:off x="6850553" y="-11576"/>
              <a:ext cx="1758320" cy="69166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10452-FD0F-2446-ACB3-A546FA77C178}"/>
                </a:ext>
              </a:extLst>
            </p:cNvPr>
            <p:cNvCxnSpPr>
              <a:cxnSpLocks/>
            </p:cNvCxnSpPr>
            <p:nvPr userDrawn="1"/>
          </p:nvCxnSpPr>
          <p:spPr>
            <a:xfrm flipH="1">
              <a:off x="9426366" y="-1830"/>
              <a:ext cx="1758320" cy="69661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15" name="Graphic 14" descr="NTNU Knowledge for a better world">
            <a:extLst>
              <a:ext uri="{FF2B5EF4-FFF2-40B4-BE49-F238E27FC236}">
                <a16:creationId xmlns:a16="http://schemas.microsoft.com/office/drawing/2014/main" id="{FAC07F3F-A8AD-1F46-898D-569BBEFB82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8709" y="1448187"/>
            <a:ext cx="5375802" cy="1439947"/>
          </a:xfrm>
          <a:prstGeom prst="rect">
            <a:avLst/>
          </a:prstGeom>
        </p:spPr>
      </p:pic>
    </p:spTree>
    <p:extLst>
      <p:ext uri="{BB962C8B-B14F-4D97-AF65-F5344CB8AC3E}">
        <p14:creationId xmlns:p14="http://schemas.microsoft.com/office/powerpoint/2010/main" val="4207120663"/>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046681"/>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D111164C-74E9-CD42-8B94-00226077207E}"/>
              </a:ext>
            </a:extLst>
          </p:cNvPr>
          <p:cNvSpPr/>
          <p:nvPr userDrawn="1"/>
        </p:nvSpPr>
        <p:spPr>
          <a:xfrm>
            <a:off x="4581993" y="569725"/>
            <a:ext cx="828749" cy="5800153"/>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134 w 936944"/>
              <a:gd name="connsiteY0" fmla="*/ 2829966 h 5708078"/>
              <a:gd name="connsiteX1" fmla="*/ 875174 w 936944"/>
              <a:gd name="connsiteY1" fmla="*/ 0 h 5708078"/>
              <a:gd name="connsiteX2" fmla="*/ 548626 w 936944"/>
              <a:gd name="connsiteY2" fmla="*/ 2829966 h 5708078"/>
              <a:gd name="connsiteX3" fmla="*/ 936944 w 936944"/>
              <a:gd name="connsiteY3" fmla="*/ 5708078 h 5708078"/>
              <a:gd name="connsiteX4" fmla="*/ 134 w 936944"/>
              <a:gd name="connsiteY4" fmla="*/ 2829966 h 5708078"/>
              <a:gd name="connsiteX0" fmla="*/ 133 w 936943"/>
              <a:gd name="connsiteY0" fmla="*/ 2829966 h 5708078"/>
              <a:gd name="connsiteX1" fmla="*/ 875173 w 936943"/>
              <a:gd name="connsiteY1" fmla="*/ 0 h 5708078"/>
              <a:gd name="connsiteX2" fmla="*/ 548625 w 936943"/>
              <a:gd name="connsiteY2" fmla="*/ 2829966 h 5708078"/>
              <a:gd name="connsiteX3" fmla="*/ 936943 w 936943"/>
              <a:gd name="connsiteY3" fmla="*/ 5708078 h 5708078"/>
              <a:gd name="connsiteX4" fmla="*/ 133 w 936943"/>
              <a:gd name="connsiteY4" fmla="*/ 2829966 h 5708078"/>
              <a:gd name="connsiteX0" fmla="*/ 39 w 936849"/>
              <a:gd name="connsiteY0" fmla="*/ 2912516 h 5790628"/>
              <a:gd name="connsiteX1" fmla="*/ 903145 w 936849"/>
              <a:gd name="connsiteY1" fmla="*/ 0 h 5790628"/>
              <a:gd name="connsiteX2" fmla="*/ 548531 w 936849"/>
              <a:gd name="connsiteY2" fmla="*/ 2912516 h 5790628"/>
              <a:gd name="connsiteX3" fmla="*/ 936849 w 936849"/>
              <a:gd name="connsiteY3" fmla="*/ 5790628 h 5790628"/>
              <a:gd name="connsiteX4" fmla="*/ 39 w 936849"/>
              <a:gd name="connsiteY4" fmla="*/ 2912516 h 5790628"/>
              <a:gd name="connsiteX0" fmla="*/ 39 w 936849"/>
              <a:gd name="connsiteY0" fmla="*/ 2912516 h 5790628"/>
              <a:gd name="connsiteX1" fmla="*/ 903145 w 936849"/>
              <a:gd name="connsiteY1" fmla="*/ 0 h 5790628"/>
              <a:gd name="connsiteX2" fmla="*/ 534497 w 936849"/>
              <a:gd name="connsiteY2" fmla="*/ 2868066 h 5790628"/>
              <a:gd name="connsiteX3" fmla="*/ 936849 w 936849"/>
              <a:gd name="connsiteY3" fmla="*/ 5790628 h 5790628"/>
              <a:gd name="connsiteX4" fmla="*/ 39 w 936849"/>
              <a:gd name="connsiteY4" fmla="*/ 2912516 h 5790628"/>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02889 w 915766"/>
              <a:gd name="connsiteY2" fmla="*/ 2858541 h 5800153"/>
              <a:gd name="connsiteX3" fmla="*/ 915766 w 915766"/>
              <a:gd name="connsiteY3" fmla="*/ 5800153 h 5800153"/>
              <a:gd name="connsiteX4" fmla="*/ 6 w 915766"/>
              <a:gd name="connsiteY4" fmla="*/ 2912516 h 580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6" h="5800153">
                <a:moveTo>
                  <a:pt x="6" y="2912516"/>
                </a:moveTo>
                <a:cubicBezTo>
                  <a:pt x="-2103" y="1945824"/>
                  <a:pt x="612006" y="434715"/>
                  <a:pt x="903112" y="0"/>
                </a:cubicBezTo>
                <a:cubicBezTo>
                  <a:pt x="826515" y="351019"/>
                  <a:pt x="502889" y="1264864"/>
                  <a:pt x="502889" y="2858541"/>
                </a:cubicBezTo>
                <a:cubicBezTo>
                  <a:pt x="502889" y="4452218"/>
                  <a:pt x="761623" y="5250982"/>
                  <a:pt x="915766" y="5800153"/>
                </a:cubicBezTo>
                <a:cubicBezTo>
                  <a:pt x="602175" y="5297982"/>
                  <a:pt x="2115" y="3879208"/>
                  <a:pt x="6" y="2912516"/>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5" y="93421"/>
            <a:ext cx="5563625" cy="66298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625" h="6629886">
                <a:moveTo>
                  <a:pt x="0" y="235436"/>
                </a:moveTo>
                <a:cubicBezTo>
                  <a:pt x="1801879" y="36738"/>
                  <a:pt x="3376164" y="-22302"/>
                  <a:pt x="5563625" y="7118"/>
                </a:cubicBezTo>
                <a:cubicBezTo>
                  <a:pt x="4678334" y="2387094"/>
                  <a:pt x="4587523" y="4452277"/>
                  <a:pt x="5561013" y="6629886"/>
                </a:cubicBezTo>
                <a:cubicBezTo>
                  <a:pt x="3530600" y="6564872"/>
                  <a:pt x="1646238" y="6509384"/>
                  <a:pt x="3175" y="6511045"/>
                </a:cubicBezTo>
                <a:cubicBezTo>
                  <a:pt x="2117" y="4440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dirty="0"/>
            </a:br>
            <a:br>
              <a:rPr lang="nb-NO" dirty="0"/>
            </a:br>
            <a:br>
              <a:rPr lang="nb-NO" dirty="0"/>
            </a:br>
            <a:r>
              <a:rPr lang="nb-NO" dirty="0"/>
              <a:t>      Push </a:t>
            </a:r>
            <a:r>
              <a:rPr lang="nb-NO" dirty="0" err="1"/>
              <a:t>the</a:t>
            </a:r>
            <a:r>
              <a:rPr lang="nb-NO" dirty="0"/>
              <a:t> </a:t>
            </a:r>
            <a:r>
              <a:rPr lang="nb-NO" dirty="0" err="1"/>
              <a:t>icon</a:t>
            </a:r>
            <a:r>
              <a:rPr lang="nb-NO" dirty="0"/>
              <a:t> to</a:t>
            </a:r>
            <a:br>
              <a:rPr lang="nb-NO" dirty="0"/>
            </a:br>
            <a:r>
              <a:rPr lang="nb-NO" dirty="0"/>
              <a:t>      </a:t>
            </a:r>
            <a:r>
              <a:rPr lang="nb-NO" dirty="0" err="1"/>
              <a:t>insert</a:t>
            </a:r>
            <a:r>
              <a:rPr lang="nb-NO" dirty="0"/>
              <a:t> </a:t>
            </a:r>
            <a:r>
              <a:rPr lang="nb-NO" dirty="0" err="1"/>
              <a:t>picture</a:t>
            </a:r>
            <a:endParaRPr lang="nb-NO" dirty="0"/>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680638" y="2148369"/>
            <a:ext cx="5563625" cy="876378"/>
          </a:xfrm>
          <a:prstGeom prst="rect">
            <a:avLst/>
          </a:prstGeom>
        </p:spPr>
        <p:txBody>
          <a:bodyPr anchor="b"/>
          <a:lstStyle>
            <a:lvl1pPr marL="0" indent="0">
              <a:buNone/>
              <a:defRPr sz="5000" b="1">
                <a:solidFill>
                  <a:schemeClr val="accent1"/>
                </a:solidFill>
              </a:defRPr>
            </a:lvl1pPr>
          </a:lstStyle>
          <a:p>
            <a:pPr lvl="0"/>
            <a:r>
              <a:rPr lang="nb-NO" dirty="0"/>
              <a:t>Heading</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680638" y="3038552"/>
            <a:ext cx="5563625" cy="2017695"/>
          </a:xfrm>
          <a:prstGeom prst="rect">
            <a:avLst/>
          </a:prstGeom>
        </p:spPr>
        <p:txBody>
          <a:bodyPr/>
          <a:lstStyle>
            <a:lvl1pPr marL="0" indent="0">
              <a:buNone/>
              <a:defRPr lang="en-NO" sz="2000">
                <a:effectLst/>
              </a:defRPr>
            </a:lvl1pPr>
          </a:lstStyle>
          <a:p>
            <a:pPr lvl="0"/>
            <a:r>
              <a:rPr lang="en-GB" noProof="0" dirty="0"/>
              <a:t>The amount of text should be limited. Think about readability, preferably use no smaller font size than 20. Use note field for longer texts. Remember that the recipient should listen instead of reading. Also Remember alternative text and photo credit in the image.</a:t>
            </a:r>
          </a:p>
        </p:txBody>
      </p:sp>
    </p:spTree>
    <p:extLst>
      <p:ext uri="{BB962C8B-B14F-4D97-AF65-F5344CB8AC3E}">
        <p14:creationId xmlns:p14="http://schemas.microsoft.com/office/powerpoint/2010/main" val="2853503256"/>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D111164C-74E9-CD42-8B94-00226077207E}"/>
              </a:ext>
            </a:extLst>
          </p:cNvPr>
          <p:cNvSpPr/>
          <p:nvPr userDrawn="1"/>
        </p:nvSpPr>
        <p:spPr>
          <a:xfrm flipH="1">
            <a:off x="6698304" y="477498"/>
            <a:ext cx="902838" cy="5919734"/>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16867 w 998143"/>
              <a:gd name="connsiteY2" fmla="*/ 2734386 h 5703937"/>
              <a:gd name="connsiteX3" fmla="*/ 998143 w 998143"/>
              <a:gd name="connsiteY3" fmla="*/ 5703937 h 5703937"/>
              <a:gd name="connsiteX4" fmla="*/ 708 w 998143"/>
              <a:gd name="connsiteY4" fmla="*/ 2833141 h 5703937"/>
              <a:gd name="connsiteX0" fmla="*/ 410 w 997845"/>
              <a:gd name="connsiteY0" fmla="*/ 2928238 h 5799034"/>
              <a:gd name="connsiteX1" fmla="*/ 886731 w 997845"/>
              <a:gd name="connsiteY1" fmla="*/ 0 h 5799034"/>
              <a:gd name="connsiteX2" fmla="*/ 516569 w 997845"/>
              <a:gd name="connsiteY2" fmla="*/ 2829483 h 5799034"/>
              <a:gd name="connsiteX3" fmla="*/ 997845 w 997845"/>
              <a:gd name="connsiteY3" fmla="*/ 5799034 h 5799034"/>
              <a:gd name="connsiteX4" fmla="*/ 410 w 997845"/>
              <a:gd name="connsiteY4" fmla="*/ 2928238 h 5799034"/>
              <a:gd name="connsiteX0" fmla="*/ 511 w 997946"/>
              <a:gd name="connsiteY0" fmla="*/ 2928238 h 5799034"/>
              <a:gd name="connsiteX1" fmla="*/ 874707 w 997946"/>
              <a:gd name="connsiteY1" fmla="*/ 0 h 5799034"/>
              <a:gd name="connsiteX2" fmla="*/ 516670 w 997946"/>
              <a:gd name="connsiteY2" fmla="*/ 2829483 h 5799034"/>
              <a:gd name="connsiteX3" fmla="*/ 997946 w 997946"/>
              <a:gd name="connsiteY3" fmla="*/ 5799034 h 5799034"/>
              <a:gd name="connsiteX4" fmla="*/ 511 w 997946"/>
              <a:gd name="connsiteY4" fmla="*/ 2928238 h 57990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634" h="5919734">
                <a:moveTo>
                  <a:pt x="199" y="3048938"/>
                </a:moveTo>
                <a:cubicBezTo>
                  <a:pt x="-12931" y="2062316"/>
                  <a:pt x="627746" y="434715"/>
                  <a:pt x="918852" y="0"/>
                </a:cubicBezTo>
                <a:cubicBezTo>
                  <a:pt x="849889" y="324806"/>
                  <a:pt x="516358" y="1356506"/>
                  <a:pt x="516358" y="2950183"/>
                </a:cubicBezTo>
                <a:cubicBezTo>
                  <a:pt x="516358" y="4543860"/>
                  <a:pt x="838159" y="5413006"/>
                  <a:pt x="997634" y="5919734"/>
                </a:cubicBezTo>
                <a:cubicBezTo>
                  <a:pt x="684043" y="5417563"/>
                  <a:pt x="13329" y="4035560"/>
                  <a:pt x="199" y="3048938"/>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947738" y="1994946"/>
            <a:ext cx="5416241" cy="876378"/>
          </a:xfrm>
          <a:prstGeom prst="rect">
            <a:avLst/>
          </a:prstGeom>
        </p:spPr>
        <p:txBody>
          <a:bodyPr anchor="b"/>
          <a:lstStyle>
            <a:lvl1pPr marL="0" indent="0" algn="r">
              <a:buNone/>
              <a:defRPr sz="5000" b="1">
                <a:solidFill>
                  <a:schemeClr val="accent1"/>
                </a:solidFill>
              </a:defRPr>
            </a:lvl1pPr>
          </a:lstStyle>
          <a:p>
            <a:pPr lvl="0"/>
            <a:r>
              <a:rPr lang="nb-NO" dirty="0"/>
              <a:t>Heading</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947738" y="2885129"/>
            <a:ext cx="5416241" cy="2017695"/>
          </a:xfrm>
          <a:prstGeom prst="rect">
            <a:avLst/>
          </a:prstGeom>
        </p:spPr>
        <p:txBody>
          <a:bodyPr/>
          <a:lstStyle>
            <a:lvl1pPr marL="0" indent="0" algn="r">
              <a:buNone/>
              <a:defRPr sz="2000">
                <a:solidFill>
                  <a:schemeClr val="accent1"/>
                </a:solidFill>
              </a:defRPr>
            </a:lvl1pPr>
          </a:lstStyle>
          <a:p>
            <a:pPr lvl="0"/>
            <a:r>
              <a:rPr lang="en-GB" noProof="0" dirty="0"/>
              <a:t>The amount of text should be limited. Think about readability, preferably use no smaller font size than 20. Use note field for longer texts. Remember that the recipient should listen instead of reading. Also Remember alternative text and photo credit in the image.</a:t>
            </a:r>
          </a:p>
        </p:txBody>
      </p:sp>
      <p:sp>
        <p:nvSpPr>
          <p:cNvPr id="7" name="Picture Placeholder 6">
            <a:extLst>
              <a:ext uri="{FF2B5EF4-FFF2-40B4-BE49-F238E27FC236}">
                <a16:creationId xmlns:a16="http://schemas.microsoft.com/office/drawing/2014/main" id="{FDF7AC50-5F34-E246-B5AC-ECB2A589D24B}"/>
              </a:ext>
            </a:extLst>
          </p:cNvPr>
          <p:cNvSpPr>
            <a:spLocks noGrp="1"/>
          </p:cNvSpPr>
          <p:nvPr>
            <p:ph type="pic" sz="quarter" idx="13"/>
          </p:nvPr>
        </p:nvSpPr>
        <p:spPr>
          <a:xfrm>
            <a:off x="6554851" y="124588"/>
            <a:ext cx="5646674" cy="6631092"/>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6674" h="6631092">
                <a:moveTo>
                  <a:pt x="91440" y="0"/>
                </a:moveTo>
                <a:lnTo>
                  <a:pt x="4230624" y="81848"/>
                </a:lnTo>
                <a:lnTo>
                  <a:pt x="4230624" y="932104"/>
                </a:lnTo>
                <a:cubicBezTo>
                  <a:pt x="4230624" y="969065"/>
                  <a:pt x="4260587" y="999028"/>
                  <a:pt x="4297548" y="999028"/>
                </a:cubicBezTo>
                <a:lnTo>
                  <a:pt x="5079592" y="999028"/>
                </a:lnTo>
                <a:cubicBezTo>
                  <a:pt x="5116553" y="999028"/>
                  <a:pt x="5146516" y="969065"/>
                  <a:pt x="5146516" y="932104"/>
                </a:cubicBezTo>
                <a:lnTo>
                  <a:pt x="5146516" y="99959"/>
                </a:lnTo>
                <a:lnTo>
                  <a:pt x="5640578" y="109728"/>
                </a:lnTo>
                <a:lnTo>
                  <a:pt x="5646674" y="6407531"/>
                </a:lnTo>
                <a:cubicBezTo>
                  <a:pt x="4779899" y="6479582"/>
                  <a:pt x="4583684" y="6557730"/>
                  <a:pt x="2930525" y="6611493"/>
                </a:cubicBezTo>
                <a:cubicBezTo>
                  <a:pt x="1892723" y="6651202"/>
                  <a:pt x="976842" y="6617758"/>
                  <a:pt x="0" y="6620891"/>
                </a:cubicBezTo>
                <a:cubicBezTo>
                  <a:pt x="1048512" y="4176183"/>
                  <a:pt x="883920" y="2261828"/>
                  <a:pt x="91440"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a:t>Click icon to add picture</a:t>
            </a:r>
            <a:endParaRPr lang="nb-NO" dirty="0"/>
          </a:p>
        </p:txBody>
      </p:sp>
    </p:spTree>
    <p:extLst>
      <p:ext uri="{BB962C8B-B14F-4D97-AF65-F5344CB8AC3E}">
        <p14:creationId xmlns:p14="http://schemas.microsoft.com/office/powerpoint/2010/main" val="4053105230"/>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BF7113D-DE20-4946-8D6D-B9F333F05B63}"/>
              </a:ext>
            </a:extLst>
          </p:cNvPr>
          <p:cNvSpPr>
            <a:spLocks noGrp="1"/>
          </p:cNvSpPr>
          <p:nvPr>
            <p:ph type="pic" sz="quarter" idx="10" hasCustomPrompt="1"/>
          </p:nvPr>
        </p:nvSpPr>
        <p:spPr>
          <a:xfrm>
            <a:off x="-3173" y="89536"/>
            <a:ext cx="12213430" cy="6668949"/>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en-GB" noProof="0" dirty="0"/>
            </a:br>
            <a:r>
              <a:rPr lang="en-GB" noProof="0" dirty="0"/>
              <a:t>              Push the icon to insert picture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accent1"/>
                </a:solidFill>
              </a:defRPr>
            </a:lvl1pPr>
          </a:lstStyle>
          <a:p>
            <a:pPr lvl="0"/>
            <a:r>
              <a:rPr lang="nb-NO" dirty="0"/>
              <a:t>Heading</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lang="en-NO" sz="2000" smtClean="0">
                <a:effectLs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noProof="0" dirty="0"/>
              <a:t>The amount of text should be limited. Think about readability, preferably use no smaller font size than 20. Use note field for longer texts. Remember that the recipient should listen instead of reading. Remember that text on top of images affects contrast and readability. Place the text where it is appropriate. Also Remember alternative text and photo credit in the image.</a:t>
            </a:r>
          </a:p>
        </p:txBody>
      </p:sp>
    </p:spTree>
    <p:extLst>
      <p:ext uri="{BB962C8B-B14F-4D97-AF65-F5344CB8AC3E}">
        <p14:creationId xmlns:p14="http://schemas.microsoft.com/office/powerpoint/2010/main" val="1105665253"/>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6"/>
            <a:ext cx="12213430" cy="6668949"/>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en-GB" noProof="0" dirty="0"/>
              <a:t>		</a:t>
            </a:r>
          </a:p>
          <a:p>
            <a:endParaRPr lang="en-GB" noProof="0" dirty="0"/>
          </a:p>
          <a:p>
            <a:r>
              <a:rPr lang="en-GB" noProof="0" dirty="0"/>
              <a:t>		</a:t>
            </a:r>
          </a:p>
          <a:p>
            <a:endParaRPr lang="en-GB" noProof="0" dirty="0"/>
          </a:p>
          <a:p>
            <a:r>
              <a:rPr lang="en-GB" noProof="0" dirty="0"/>
              <a:t>					    Push the icon to insert video</a:t>
            </a:r>
          </a:p>
        </p:txBody>
      </p:sp>
    </p:spTree>
    <p:extLst>
      <p:ext uri="{BB962C8B-B14F-4D97-AF65-F5344CB8AC3E}">
        <p14:creationId xmlns:p14="http://schemas.microsoft.com/office/powerpoint/2010/main" val="3990094211"/>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436762" y="206093"/>
            <a:ext cx="4008947" cy="6557775"/>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8947" h="6557775">
                <a:moveTo>
                  <a:pt x="1671904" y="0"/>
                </a:moveTo>
                <a:lnTo>
                  <a:pt x="3194878" y="36537"/>
                </a:lnTo>
                <a:lnTo>
                  <a:pt x="3342363" y="37168"/>
                </a:lnTo>
                <a:cubicBezTo>
                  <a:pt x="3343421" y="304958"/>
                  <a:pt x="3347655" y="582273"/>
                  <a:pt x="3348713" y="850063"/>
                </a:cubicBezTo>
                <a:cubicBezTo>
                  <a:pt x="3348713" y="887320"/>
                  <a:pt x="3378916" y="917523"/>
                  <a:pt x="3416173" y="917523"/>
                </a:cubicBezTo>
                <a:lnTo>
                  <a:pt x="4008947" y="917523"/>
                </a:lnTo>
                <a:lnTo>
                  <a:pt x="3700290" y="2138772"/>
                </a:lnTo>
                <a:lnTo>
                  <a:pt x="3696964" y="2138772"/>
                </a:lnTo>
                <a:lnTo>
                  <a:pt x="3142479" y="4349958"/>
                </a:lnTo>
                <a:lnTo>
                  <a:pt x="3143397" y="4349958"/>
                </a:lnTo>
                <a:lnTo>
                  <a:pt x="2610068" y="6495080"/>
                </a:lnTo>
                <a:cubicBezTo>
                  <a:pt x="1682895" y="6517305"/>
                  <a:pt x="1060523" y="6580805"/>
                  <a:pt x="0" y="6549055"/>
                </a:cubicBezTo>
                <a:lnTo>
                  <a:pt x="562632" y="4349958"/>
                </a:lnTo>
                <a:lnTo>
                  <a:pt x="560986" y="4349958"/>
                </a:lnTo>
                <a:lnTo>
                  <a:pt x="1117268" y="2134509"/>
                </a:lnTo>
                <a:lnTo>
                  <a:pt x="1119891" y="2134509"/>
                </a:lnTo>
                <a:lnTo>
                  <a:pt x="1257371" y="1598721"/>
                </a:lnTo>
                <a:cubicBezTo>
                  <a:pt x="1395549" y="1065814"/>
                  <a:pt x="1532834" y="548981"/>
                  <a:pt x="16719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Push </a:t>
            </a:r>
            <a:r>
              <a:rPr lang="nb-NO" dirty="0" err="1"/>
              <a:t>the</a:t>
            </a:r>
            <a:r>
              <a:rPr lang="nb-NO" dirty="0"/>
              <a:t> </a:t>
            </a:r>
            <a:r>
              <a:rPr lang="nb-NO" dirty="0" err="1"/>
              <a:t>icon</a:t>
            </a:r>
            <a:r>
              <a:rPr lang="nb-NO" dirty="0"/>
              <a:t> to</a:t>
            </a:r>
            <a:br>
              <a:rPr lang="nb-NO" dirty="0"/>
            </a:br>
            <a:r>
              <a:rPr lang="nb-NO" dirty="0"/>
              <a:t>               </a:t>
            </a:r>
            <a:r>
              <a:rPr lang="nb-NO" dirty="0" err="1"/>
              <a:t>insert</a:t>
            </a:r>
            <a:r>
              <a:rPr lang="nb-NO" dirty="0"/>
              <a:t> </a:t>
            </a:r>
            <a:r>
              <a:rPr lang="nb-NO" dirty="0" err="1"/>
              <a:t>picture</a:t>
            </a:r>
            <a:endParaRPr lang="nb-NO" dirty="0"/>
          </a:p>
        </p:txBody>
      </p:sp>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accent1"/>
                </a:solidFill>
              </a:defRPr>
            </a:lvl1pPr>
          </a:lstStyle>
          <a:p>
            <a:pPr lvl="0"/>
            <a:r>
              <a:rPr lang="nb-NO" dirty="0"/>
              <a:t>Heading</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accent1"/>
                </a:solidFill>
              </a:defRPr>
            </a:lvl1pPr>
          </a:lstStyle>
          <a:p>
            <a:pPr lvl="0"/>
            <a:r>
              <a:rPr lang="en-GB" noProof="0" dirty="0"/>
              <a:t>The amount of text should be limited. Think about readability, preferably use no smaller font size than 20. Use note field for longer texts. Remember that the recipient should listen instead of reading. Also Remember alternative text and photo credit in the image.</a:t>
            </a:r>
          </a:p>
        </p:txBody>
      </p:sp>
    </p:spTree>
    <p:extLst>
      <p:ext uri="{BB962C8B-B14F-4D97-AF65-F5344CB8AC3E}">
        <p14:creationId xmlns:p14="http://schemas.microsoft.com/office/powerpoint/2010/main" val="2054581805"/>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 uri="{C183D7F6-B498-43B3-948B-1728B52AA6E4}">
                <adec:decorative xmlns:adec="http://schemas.microsoft.com/office/drawing/2017/decorative" val="1"/>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 uri="{C183D7F6-B498-43B3-948B-1728B52AA6E4}">
                <adec:decorative xmlns:adec="http://schemas.microsoft.com/office/drawing/2017/decorative" val="1"/>
              </a:ext>
            </a:extLst>
          </p:cNvPr>
          <p:cNvSpPr/>
          <p:nvPr userDrawn="1"/>
        </p:nvSpPr>
        <p:spPr>
          <a:xfrm>
            <a:off x="0" y="-3860"/>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en-GB" dirty="0"/>
              <a:t>Closing text or perhaps contact information.</a:t>
            </a:r>
            <a:endParaRPr lang="nb-NO" dirty="0"/>
          </a:p>
        </p:txBody>
      </p:sp>
      <p:sp>
        <p:nvSpPr>
          <p:cNvPr id="13" name="TextBox 12">
            <a:extLst>
              <a:ext uri="{FF2B5EF4-FFF2-40B4-BE49-F238E27FC236}">
                <a16:creationId xmlns:a16="http://schemas.microsoft.com/office/drawing/2014/main" id="{5D17A3FE-1B85-044F-8601-1722B646A412}"/>
              </a:ext>
            </a:extLst>
          </p:cNvPr>
          <p:cNvSpPr txBox="1"/>
          <p:nvPr userDrawn="1"/>
        </p:nvSpPr>
        <p:spPr>
          <a:xfrm>
            <a:off x="2907838" y="1564296"/>
            <a:ext cx="5466863" cy="1877437"/>
          </a:xfrm>
          <a:prstGeom prst="rect">
            <a:avLst/>
          </a:prstGeom>
          <a:noFill/>
        </p:spPr>
        <p:txBody>
          <a:bodyPr wrap="square" rtlCol="0">
            <a:spAutoFit/>
          </a:bodyPr>
          <a:lstStyle/>
          <a:p>
            <a:r>
              <a:rPr lang="en-GB" sz="4400" b="1" dirty="0">
                <a:solidFill>
                  <a:schemeClr val="bg1"/>
                </a:solidFill>
                <a:ea typeface="Open Sans" panose="020B0606030504020204" pitchFamily="34" charset="0"/>
                <a:cs typeface="Open Sans" panose="020B0606030504020204" pitchFamily="34" charset="0"/>
              </a:rPr>
              <a:t>For more information see </a:t>
            </a:r>
            <a:r>
              <a:rPr lang="en-NO" sz="4400" b="1" dirty="0">
                <a:solidFill>
                  <a:schemeClr val="bg1"/>
                </a:solidFill>
                <a:ea typeface="Open Sans" panose="020B0606030504020204" pitchFamily="34" charset="0"/>
                <a:cs typeface="Open Sans" panose="020B0606030504020204" pitchFamily="34" charset="0"/>
              </a:rPr>
              <a:t>:</a:t>
            </a:r>
            <a:br>
              <a:rPr lang="en-NO" sz="5400" b="1" dirty="0">
                <a:solidFill>
                  <a:schemeClr val="bg1"/>
                </a:solidFill>
                <a:ea typeface="Open Sans" panose="020B0606030504020204" pitchFamily="34" charset="0"/>
                <a:cs typeface="Open Sans" panose="020B0606030504020204" pitchFamily="34" charset="0"/>
              </a:rPr>
            </a:br>
            <a:r>
              <a:rPr lang="en-NO" sz="2800" dirty="0">
                <a:solidFill>
                  <a:schemeClr val="bg1"/>
                </a:solidFill>
                <a:ea typeface="Open Sans" panose="020B0606030504020204" pitchFamily="34" charset="0"/>
                <a:cs typeface="Open Sans" panose="020B0606030504020204" pitchFamily="34" charset="0"/>
              </a:rPr>
              <a:t>www.ntnu.edu</a:t>
            </a:r>
          </a:p>
        </p:txBody>
      </p:sp>
      <p:grpSp>
        <p:nvGrpSpPr>
          <p:cNvPr id="20" name="Group 19" descr="Picture of the Main building in Trondheim, Gjøvik and Ålesund">
            <a:extLst>
              <a:ext uri="{FF2B5EF4-FFF2-40B4-BE49-F238E27FC236}">
                <a16:creationId xmlns:a16="http://schemas.microsoft.com/office/drawing/2014/main" id="{EF2C9705-DF6A-E545-A00E-46A6E97CBDC9}"/>
              </a:ext>
              <a:ext uri="{C183D7F6-B498-43B3-948B-1728B52AA6E4}">
                <adec:decorative xmlns:adec="http://schemas.microsoft.com/office/drawing/2017/decorative" val="0"/>
              </a:ext>
            </a:extLst>
          </p:cNvPr>
          <p:cNvGrpSpPr/>
          <p:nvPr userDrawn="1"/>
        </p:nvGrpSpPr>
        <p:grpSpPr>
          <a:xfrm>
            <a:off x="6850553" y="-11576"/>
            <a:ext cx="4353265" cy="6975914"/>
            <a:chOff x="6850553" y="-11576"/>
            <a:chExt cx="4353265" cy="6975914"/>
          </a:xfrm>
        </p:grpSpPr>
        <p:pic>
          <p:nvPicPr>
            <p:cNvPr id="21" name="Picture 20">
              <a:extLst>
                <a:ext uri="{FF2B5EF4-FFF2-40B4-BE49-F238E27FC236}">
                  <a16:creationId xmlns:a16="http://schemas.microsoft.com/office/drawing/2014/main" id="{419E9650-7725-144B-92F4-A214A47A432B}"/>
                </a:ext>
              </a:extLst>
            </p:cNvPr>
            <p:cNvPicPr>
              <a:picLocks noChangeAspect="1"/>
            </p:cNvPicPr>
            <p:nvPr userDrawn="1"/>
          </p:nvPicPr>
          <p:blipFill>
            <a:blip r:embed="rId2"/>
            <a:srcRect/>
            <a:stretch/>
          </p:blipFill>
          <p:spPr>
            <a:xfrm>
              <a:off x="6858340" y="4609"/>
              <a:ext cx="4345478" cy="6891507"/>
            </a:xfrm>
            <a:prstGeom prst="rect">
              <a:avLst/>
            </a:prstGeom>
          </p:spPr>
        </p:pic>
        <p:cxnSp>
          <p:nvCxnSpPr>
            <p:cNvPr id="22" name="Straight Connector 21">
              <a:extLst>
                <a:ext uri="{FF2B5EF4-FFF2-40B4-BE49-F238E27FC236}">
                  <a16:creationId xmlns:a16="http://schemas.microsoft.com/office/drawing/2014/main" id="{9CC2325E-003E-A548-9F83-98A116DD3148}"/>
                </a:ext>
              </a:extLst>
            </p:cNvPr>
            <p:cNvCxnSpPr>
              <a:cxnSpLocks/>
            </p:cNvCxnSpPr>
            <p:nvPr userDrawn="1"/>
          </p:nvCxnSpPr>
          <p:spPr>
            <a:xfrm flipH="1">
              <a:off x="6850553" y="-11576"/>
              <a:ext cx="1758320" cy="69166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FCDC42B-0307-5B46-94D7-F05DACB7C353}"/>
                </a:ext>
              </a:extLst>
            </p:cNvPr>
            <p:cNvCxnSpPr>
              <a:cxnSpLocks/>
            </p:cNvCxnSpPr>
            <p:nvPr userDrawn="1"/>
          </p:nvCxnSpPr>
          <p:spPr>
            <a:xfrm flipH="1">
              <a:off x="9426366" y="-1830"/>
              <a:ext cx="1758320" cy="69661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16" name="Graphic 15" descr="QR-code to NTNU.edu">
            <a:hlinkClick r:id="rId3"/>
            <a:extLst>
              <a:ext uri="{FF2B5EF4-FFF2-40B4-BE49-F238E27FC236}">
                <a16:creationId xmlns:a16="http://schemas.microsoft.com/office/drawing/2014/main" id="{898AF912-DCA3-CA45-8991-009DDEDCA5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182" y="1735366"/>
            <a:ext cx="1586545" cy="1586545"/>
          </a:xfrm>
          <a:prstGeom prst="rect">
            <a:avLst/>
          </a:prstGeom>
        </p:spPr>
      </p:pic>
    </p:spTree>
    <p:extLst>
      <p:ext uri="{BB962C8B-B14F-4D97-AF65-F5344CB8AC3E}">
        <p14:creationId xmlns:p14="http://schemas.microsoft.com/office/powerpoint/2010/main" val="122379718"/>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BB1E-4420-734D-7C55-629F3363C1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AB628-B2A7-7803-26A3-6A7D690498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6A0F9-50C1-E945-DACA-8CC5DC845DC8}"/>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5" name="Footer Placeholder 4">
            <a:extLst>
              <a:ext uri="{FF2B5EF4-FFF2-40B4-BE49-F238E27FC236}">
                <a16:creationId xmlns:a16="http://schemas.microsoft.com/office/drawing/2014/main" id="{E820F552-E07E-65B2-A79C-D7C6D5360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E6A2D-D8B8-5DBF-40D0-117115602D9F}"/>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3267742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0740-9DEB-74B7-9AC1-9E2834A3D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B1C4E7-13E1-0698-619B-F5DF900134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3071CE-41BD-027E-243A-750769830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F8B0E-BB85-E2A9-1614-C26770E34E05}"/>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6" name="Footer Placeholder 5">
            <a:extLst>
              <a:ext uri="{FF2B5EF4-FFF2-40B4-BE49-F238E27FC236}">
                <a16:creationId xmlns:a16="http://schemas.microsoft.com/office/drawing/2014/main" id="{80514CCA-8731-BF1C-A008-9E262ECE14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36C1F-D451-EE45-EBC2-4C8E1CAA13D5}"/>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37765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C8C9-788F-802C-625F-EFE4A62D0E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81C96D-4314-7F43-CE33-064EF6AE6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FB4E04-0F92-51C7-9FFF-B8D752BDBAA2}"/>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5" name="Footer Placeholder 4">
            <a:extLst>
              <a:ext uri="{FF2B5EF4-FFF2-40B4-BE49-F238E27FC236}">
                <a16:creationId xmlns:a16="http://schemas.microsoft.com/office/drawing/2014/main" id="{41996A74-1F77-060E-D9BB-E41688890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CC329-D493-4567-D733-27BD9172D975}"/>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281042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BA8A-E9BD-4CC4-5CA4-3101E260B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7EAFE7-F232-D950-FCE0-ADFF5CF98A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ADE83-755F-844B-272F-6212E33833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22B121-FEB3-B50F-57D2-BBDE3E18A2D2}"/>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6" name="Footer Placeholder 5">
            <a:extLst>
              <a:ext uri="{FF2B5EF4-FFF2-40B4-BE49-F238E27FC236}">
                <a16:creationId xmlns:a16="http://schemas.microsoft.com/office/drawing/2014/main" id="{D23E7E0D-66E5-074E-321F-032E7E8F3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1A62F0-73FE-7AD7-7724-1A430974976B}"/>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3456531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28DD-AED0-E6CB-04B7-45BA59F2BB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93BDC8-438A-30FB-3D7D-8A2BA3B86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9E16B0-41C3-62DD-B95E-AE41183C1D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34DB16-B376-878F-716E-1CCB5C52E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F82C6-68F7-8911-C701-FCF2724E03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C19E1D-6220-2EE9-6799-AED60B8AAFB2}"/>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8" name="Footer Placeholder 7">
            <a:extLst>
              <a:ext uri="{FF2B5EF4-FFF2-40B4-BE49-F238E27FC236}">
                <a16:creationId xmlns:a16="http://schemas.microsoft.com/office/drawing/2014/main" id="{2729B42B-177E-C736-6158-1FA1DBDCEF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265AFD-DDD8-6AC5-269F-0188E18938D6}"/>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36775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1ADB-8EDC-0EE4-A023-38E62A2EB1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F964CC-A4BD-3E09-B2BF-0E8AC6F6BF0E}"/>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4" name="Footer Placeholder 3">
            <a:extLst>
              <a:ext uri="{FF2B5EF4-FFF2-40B4-BE49-F238E27FC236}">
                <a16:creationId xmlns:a16="http://schemas.microsoft.com/office/drawing/2014/main" id="{9E0F39D6-6F28-343D-6A5B-07BD0B20D3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B06348-E2B0-AA49-90FE-377AEF596F69}"/>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398022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9131F-EE64-FB33-C23D-9602365BEB03}"/>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3" name="Footer Placeholder 2">
            <a:extLst>
              <a:ext uri="{FF2B5EF4-FFF2-40B4-BE49-F238E27FC236}">
                <a16:creationId xmlns:a16="http://schemas.microsoft.com/office/drawing/2014/main" id="{315FF0E7-818A-7445-ABC0-32357A4B2A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3E62F5-8ADF-A1F8-2866-47C6100672E7}"/>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194082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C30D-911E-0D41-768B-E1786D477E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6361BD-D7DA-C1B1-FD50-BD365029C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110CF7-57BD-95A4-B6D3-2D1B976B3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5A7BB6-060F-7B1C-77C0-84799545AD96}"/>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6" name="Footer Placeholder 5">
            <a:extLst>
              <a:ext uri="{FF2B5EF4-FFF2-40B4-BE49-F238E27FC236}">
                <a16:creationId xmlns:a16="http://schemas.microsoft.com/office/drawing/2014/main" id="{62E9E1A8-3D57-5530-0CC4-BEF8FC933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1E192-FBA1-08E2-52A6-8FFCC4218ECD}"/>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367926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0740-9DEB-74B7-9AC1-9E2834A3D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B1C4E7-13E1-0698-619B-F5DF900134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3071CE-41BD-027E-243A-750769830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F8B0E-BB85-E2A9-1614-C26770E34E05}"/>
              </a:ext>
            </a:extLst>
          </p:cNvPr>
          <p:cNvSpPr>
            <a:spLocks noGrp="1"/>
          </p:cNvSpPr>
          <p:nvPr>
            <p:ph type="dt" sz="half" idx="10"/>
          </p:nvPr>
        </p:nvSpPr>
        <p:spPr/>
        <p:txBody>
          <a:bodyPr/>
          <a:lstStyle/>
          <a:p>
            <a:fld id="{2305249E-6BBD-4295-B0D3-9A6BD04FABAF}" type="datetimeFigureOut">
              <a:rPr lang="en-US" smtClean="0"/>
              <a:t>11/23/2023</a:t>
            </a:fld>
            <a:endParaRPr lang="en-US"/>
          </a:p>
        </p:txBody>
      </p:sp>
      <p:sp>
        <p:nvSpPr>
          <p:cNvPr id="6" name="Footer Placeholder 5">
            <a:extLst>
              <a:ext uri="{FF2B5EF4-FFF2-40B4-BE49-F238E27FC236}">
                <a16:creationId xmlns:a16="http://schemas.microsoft.com/office/drawing/2014/main" id="{80514CCA-8731-BF1C-A008-9E262ECE14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36C1F-D451-EE45-EBC2-4C8E1CAA13D5}"/>
              </a:ext>
            </a:extLst>
          </p:cNvPr>
          <p:cNvSpPr>
            <a:spLocks noGrp="1"/>
          </p:cNvSpPr>
          <p:nvPr>
            <p:ph type="sldNum" sz="quarter" idx="12"/>
          </p:nvPr>
        </p:nvSpPr>
        <p:spPr/>
        <p:txBody>
          <a:bodyPr/>
          <a:lstStyle/>
          <a:p>
            <a:fld id="{AD460EBD-7549-49C0-B47B-9996D5A55C8F}" type="slidenum">
              <a:rPr lang="en-US" smtClean="0"/>
              <a:t>‹#›</a:t>
            </a:fld>
            <a:endParaRPr lang="en-US"/>
          </a:p>
        </p:txBody>
      </p:sp>
    </p:spTree>
    <p:extLst>
      <p:ext uri="{BB962C8B-B14F-4D97-AF65-F5344CB8AC3E}">
        <p14:creationId xmlns:p14="http://schemas.microsoft.com/office/powerpoint/2010/main" val="168910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1602C9-8DCF-6832-3742-F38A25BCF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2DEF51-4624-3401-01C0-84FAF462EF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C1692-9560-F8E7-E1D4-51EC74699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5249E-6BBD-4295-B0D3-9A6BD04FABAF}" type="datetimeFigureOut">
              <a:rPr lang="en-US" smtClean="0"/>
              <a:t>11/23/2023</a:t>
            </a:fld>
            <a:endParaRPr lang="en-US"/>
          </a:p>
        </p:txBody>
      </p:sp>
      <p:sp>
        <p:nvSpPr>
          <p:cNvPr id="5" name="Footer Placeholder 4">
            <a:extLst>
              <a:ext uri="{FF2B5EF4-FFF2-40B4-BE49-F238E27FC236}">
                <a16:creationId xmlns:a16="http://schemas.microsoft.com/office/drawing/2014/main" id="{8CB1AE4A-82FE-589B-0776-E646C0234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C0D454-4379-A167-714B-9AD4C337A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60EBD-7549-49C0-B47B-9996D5A55C8F}" type="slidenum">
              <a:rPr lang="en-US" smtClean="0"/>
              <a:t>‹#›</a:t>
            </a:fld>
            <a:endParaRPr lang="en-US"/>
          </a:p>
        </p:txBody>
      </p:sp>
    </p:spTree>
    <p:extLst>
      <p:ext uri="{BB962C8B-B14F-4D97-AF65-F5344CB8AC3E}">
        <p14:creationId xmlns:p14="http://schemas.microsoft.com/office/powerpoint/2010/main" val="3992577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9" name="Rectangle 6">
            <a:extLst>
              <a:ext uri="{FF2B5EF4-FFF2-40B4-BE49-F238E27FC236}">
                <a16:creationId xmlns:a16="http://schemas.microsoft.com/office/drawing/2014/main" id="{19ABD9E8-43B4-EF43-A770-91272F2CC39E}"/>
              </a:ext>
              <a:ext uri="{C183D7F6-B498-43B3-948B-1728B52AA6E4}">
                <adec:decorative xmlns:adec="http://schemas.microsoft.com/office/drawing/2017/decorative" val="1"/>
              </a:ext>
            </a:extLst>
          </p:cNvPr>
          <p:cNvSpPr/>
          <p:nvPr userDrawn="1"/>
        </p:nvSpPr>
        <p:spPr>
          <a:xfrm rot="10800000">
            <a:off x="0" y="6520251"/>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4" name="TextBox 3" descr="Pagenumber">
            <a:extLst>
              <a:ext uri="{FF2B5EF4-FFF2-40B4-BE49-F238E27FC236}">
                <a16:creationId xmlns:a16="http://schemas.microsoft.com/office/drawing/2014/main" id="{FB94DF09-4857-DE42-8023-5A11DB4897A7}"/>
              </a:ext>
            </a:extLst>
          </p:cNvPr>
          <p:cNvSpPr txBox="1"/>
          <p:nvPr userDrawn="1"/>
        </p:nvSpPr>
        <p:spPr>
          <a:xfrm>
            <a:off x="10947083" y="6150919"/>
            <a:ext cx="594360" cy="369332"/>
          </a:xfrm>
          <a:prstGeom prst="rect">
            <a:avLst/>
          </a:prstGeom>
          <a:noFill/>
        </p:spPr>
        <p:txBody>
          <a:bodyPr wrap="square" rtlCol="0">
            <a:spAutoFit/>
          </a:bodyPr>
          <a:lstStyle/>
          <a:p>
            <a:pPr algn="ctr"/>
            <a:fld id="{724FCAE7-F3FB-8A47-8F25-E38F3A8BCB3B}" type="slidenum">
              <a:rPr lang="en-NO"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ctr"/>
              <a:t>‹#›</a:t>
            </a:fld>
            <a:endParaRPr lang="en-NO"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11"/>
          <a:stretch>
            <a:fillRect/>
          </a:stretch>
        </p:blipFill>
        <p:spPr>
          <a:xfrm>
            <a:off x="10649432" y="101007"/>
            <a:ext cx="1051935" cy="1022609"/>
          </a:xfrm>
          <a:prstGeom prst="rect">
            <a:avLst/>
          </a:prstGeom>
          <a:effectLst>
            <a:outerShdw blurRad="63500" sx="102000" sy="102000" algn="ctr" rotWithShape="0">
              <a:prstClr val="black">
                <a:alpha val="53093"/>
              </a:prstClr>
            </a:outerShdw>
          </a:effectLst>
        </p:spPr>
      </p:pic>
    </p:spTree>
    <p:extLst>
      <p:ext uri="{BB962C8B-B14F-4D97-AF65-F5344CB8AC3E}">
        <p14:creationId xmlns:p14="http://schemas.microsoft.com/office/powerpoint/2010/main" val="4106889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ntnu.edu/psychology/resilience-centr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80/13603116.2023.2230198"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hyperlink" Target="https://www.ntnu.edu/documents/1301444094/0/Utviklingsplan+for+likestilling+og+mangfold_2023-2025_engelsk_18.01.pdf/b855b593-11db-dc7f-aa77-1e88db096838?t=1674649652409"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ntnu.edu/psychology/resilience-centr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s://doi.org/10.1016/j.childyouth.2020.105589"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12557-8FF8-B9A0-84A3-747F06FAD2F7}"/>
              </a:ext>
            </a:extLst>
          </p:cNvPr>
          <p:cNvSpPr>
            <a:spLocks noGrp="1"/>
          </p:cNvSpPr>
          <p:nvPr>
            <p:ph type="ctrTitle"/>
          </p:nvPr>
        </p:nvSpPr>
        <p:spPr>
          <a:xfrm>
            <a:off x="643467" y="1002890"/>
            <a:ext cx="5582700" cy="3061830"/>
          </a:xfrm>
        </p:spPr>
        <p:txBody>
          <a:bodyPr vert="horz" lIns="91440" tIns="45720" rIns="91440" bIns="45720" rtlCol="0">
            <a:normAutofit/>
          </a:bodyPr>
          <a:lstStyle/>
          <a:p>
            <a:pPr algn="l"/>
            <a:r>
              <a:rPr lang="en-US" sz="3200" i="1" kern="1200" dirty="0">
                <a:effectLst>
                  <a:outerShdw blurRad="38100" dist="38100" dir="2700000" algn="tl">
                    <a:srgbClr val="000000">
                      <a:alpha val="43137"/>
                    </a:srgbClr>
                  </a:outerShdw>
                </a:effectLst>
                <a:latin typeface="+mj-lt"/>
                <a:ea typeface="+mj-ea"/>
                <a:cs typeface="+mj-cs"/>
              </a:rPr>
              <a:t>BUILDING TOGETHER UNIVERSITY COMMUNITY RESILIENCE</a:t>
            </a:r>
            <a:br>
              <a:rPr lang="en-US" sz="3200" kern="1200" dirty="0">
                <a:effectLst>
                  <a:outerShdw blurRad="38100" dist="38100" dir="2700000" algn="tl">
                    <a:srgbClr val="000000">
                      <a:alpha val="43137"/>
                    </a:srgbClr>
                  </a:outerShdw>
                </a:effectLst>
                <a:latin typeface="+mj-lt"/>
                <a:ea typeface="+mj-ea"/>
                <a:cs typeface="+mj-cs"/>
              </a:rPr>
            </a:br>
            <a:br>
              <a:rPr lang="en-US" sz="3200" kern="1200" dirty="0">
                <a:effectLst>
                  <a:outerShdw blurRad="38100" dist="38100" dir="2700000" algn="tl">
                    <a:srgbClr val="000000">
                      <a:alpha val="43137"/>
                    </a:srgbClr>
                  </a:outerShdw>
                </a:effectLst>
                <a:latin typeface="+mj-lt"/>
                <a:ea typeface="+mj-ea"/>
                <a:cs typeface="+mj-cs"/>
              </a:rPr>
            </a:br>
            <a:endParaRPr lang="en-US" sz="3200" kern="1200" dirty="0">
              <a:latin typeface="+mj-lt"/>
              <a:ea typeface="+mj-ea"/>
              <a:cs typeface="+mj-cs"/>
            </a:endParaRPr>
          </a:p>
        </p:txBody>
      </p:sp>
      <p:sp>
        <p:nvSpPr>
          <p:cNvPr id="3" name="Subtitle 2">
            <a:extLst>
              <a:ext uri="{FF2B5EF4-FFF2-40B4-BE49-F238E27FC236}">
                <a16:creationId xmlns:a16="http://schemas.microsoft.com/office/drawing/2014/main" id="{941E6DB4-98A3-390E-C4EE-967E465B6263}"/>
              </a:ext>
            </a:extLst>
          </p:cNvPr>
          <p:cNvSpPr>
            <a:spLocks noGrp="1"/>
          </p:cNvSpPr>
          <p:nvPr>
            <p:ph type="subTitle" idx="1"/>
          </p:nvPr>
        </p:nvSpPr>
        <p:spPr>
          <a:xfrm>
            <a:off x="643467" y="4710169"/>
            <a:ext cx="5582700" cy="1738255"/>
          </a:xfrm>
        </p:spPr>
        <p:txBody>
          <a:bodyPr vert="horz" lIns="91440" tIns="45720" rIns="91440" bIns="45720" rtlCol="0">
            <a:normAutofit fontScale="92500" lnSpcReduction="20000"/>
          </a:bodyPr>
          <a:lstStyle/>
          <a:p>
            <a:pPr algn="l">
              <a:spcBef>
                <a:spcPts val="0"/>
              </a:spcBef>
            </a:pPr>
            <a:r>
              <a:rPr lang="en-US" sz="1800" b="1" i="1" dirty="0">
                <a:latin typeface="+mj-lt"/>
              </a:rPr>
              <a:t>Roxanna Morote, </a:t>
            </a:r>
          </a:p>
          <a:p>
            <a:pPr algn="l">
              <a:spcBef>
                <a:spcPts val="0"/>
              </a:spcBef>
            </a:pPr>
            <a:r>
              <a:rPr lang="en-US" sz="1800" i="1" dirty="0">
                <a:latin typeface="+mj-lt"/>
              </a:rPr>
              <a:t>Associate Professor in Community Psychology </a:t>
            </a:r>
          </a:p>
          <a:p>
            <a:pPr algn="l">
              <a:spcBef>
                <a:spcPts val="0"/>
              </a:spcBef>
            </a:pPr>
            <a:r>
              <a:rPr lang="en-US" sz="1800" i="1" dirty="0">
                <a:latin typeface="+mj-lt"/>
              </a:rPr>
              <a:t>Resilience Centre NTNU</a:t>
            </a:r>
          </a:p>
          <a:p>
            <a:pPr algn="l">
              <a:spcBef>
                <a:spcPts val="0"/>
              </a:spcBef>
            </a:pPr>
            <a:r>
              <a:rPr lang="en-US" sz="1800" i="1" dirty="0">
                <a:latin typeface="+mj-lt"/>
                <a:hlinkClick r:id="rId3"/>
              </a:rPr>
              <a:t>https://www.ntnu.edu/psychology/resilience-centre</a:t>
            </a:r>
            <a:r>
              <a:rPr lang="en-US" sz="1800" i="1" dirty="0">
                <a:latin typeface="+mj-lt"/>
              </a:rPr>
              <a:t> </a:t>
            </a:r>
          </a:p>
          <a:p>
            <a:pPr algn="l">
              <a:spcBef>
                <a:spcPts val="0"/>
              </a:spcBef>
            </a:pPr>
            <a:endParaRPr lang="en-US" sz="1800" i="1" dirty="0">
              <a:latin typeface="+mj-lt"/>
            </a:endParaRPr>
          </a:p>
          <a:p>
            <a:pPr algn="l">
              <a:spcBef>
                <a:spcPts val="0"/>
              </a:spcBef>
            </a:pPr>
            <a:r>
              <a:rPr lang="en-US" sz="1800" b="1" i="1" dirty="0">
                <a:latin typeface="+mj-lt"/>
              </a:rPr>
              <a:t>Ann-Elen Leithaug </a:t>
            </a:r>
          </a:p>
          <a:p>
            <a:pPr algn="l">
              <a:spcBef>
                <a:spcPts val="0"/>
              </a:spcBef>
            </a:pPr>
            <a:r>
              <a:rPr lang="en-US" sz="1800" i="1" dirty="0">
                <a:latin typeface="+mj-lt"/>
              </a:rPr>
              <a:t>Research assistant</a:t>
            </a:r>
          </a:p>
          <a:p>
            <a:pPr algn="l">
              <a:spcBef>
                <a:spcPts val="0"/>
              </a:spcBef>
            </a:pPr>
            <a:r>
              <a:rPr lang="en-US" sz="1800" i="1" dirty="0">
                <a:latin typeface="+mj-lt"/>
              </a:rPr>
              <a:t>Department of Psychology</a:t>
            </a:r>
          </a:p>
          <a:p>
            <a:pPr algn="l">
              <a:spcBef>
                <a:spcPts val="0"/>
              </a:spcBef>
            </a:pPr>
            <a:endParaRPr lang="en-US" sz="1800" i="1" dirty="0">
              <a:latin typeface="+mj-lt"/>
            </a:endParaRPr>
          </a:p>
        </p:txBody>
      </p:sp>
      <p:pic>
        <p:nvPicPr>
          <p:cNvPr id="4" name="Picture 3" descr="A group of houses in a wooded area&#10;&#10;Description automatically generated with low confidence">
            <a:extLst>
              <a:ext uri="{FF2B5EF4-FFF2-40B4-BE49-F238E27FC236}">
                <a16:creationId xmlns:a16="http://schemas.microsoft.com/office/drawing/2014/main" id="{324CA50A-5C98-0E43-3D82-97CB24840A63}"/>
              </a:ext>
            </a:extLst>
          </p:cNvPr>
          <p:cNvPicPr>
            <a:picLocks noChangeAspect="1"/>
          </p:cNvPicPr>
          <p:nvPr/>
        </p:nvPicPr>
        <p:blipFill rotWithShape="1">
          <a:blip r:embed="rId4"/>
          <a:srcRect l="13447" r="3764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17991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EDCA4-C737-6867-DE83-603655089B98}"/>
              </a:ext>
            </a:extLst>
          </p:cNvPr>
          <p:cNvSpPr/>
          <p:nvPr/>
        </p:nvSpPr>
        <p:spPr>
          <a:xfrm>
            <a:off x="0" y="6199833"/>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4FFA12A9-172D-3511-2A6B-1A9391C6DD77}"/>
              </a:ext>
            </a:extLst>
          </p:cNvPr>
          <p:cNvSpPr txBox="1">
            <a:spLocks/>
          </p:cNvSpPr>
          <p:nvPr/>
        </p:nvSpPr>
        <p:spPr>
          <a:xfrm>
            <a:off x="838200" y="1825625"/>
            <a:ext cx="5084870" cy="1615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p:sp>
        <p:nvSpPr>
          <p:cNvPr id="4" name="Title 1">
            <a:extLst>
              <a:ext uri="{FF2B5EF4-FFF2-40B4-BE49-F238E27FC236}">
                <a16:creationId xmlns:a16="http://schemas.microsoft.com/office/drawing/2014/main" id="{5B07D705-2B67-B80D-049C-AE1B505173B7}"/>
              </a:ext>
            </a:extLst>
          </p:cNvPr>
          <p:cNvSpPr txBox="1">
            <a:spLocks/>
          </p:cNvSpPr>
          <p:nvPr/>
        </p:nvSpPr>
        <p:spPr>
          <a:xfrm>
            <a:off x="838200" y="197644"/>
            <a:ext cx="7842956" cy="1202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latin typeface="Calibri Light" panose="020F0302020204030204" pitchFamily="34" charset="0"/>
                <a:cs typeface="Calibri Light" panose="020F0302020204030204" pitchFamily="34" charset="0"/>
              </a:rPr>
              <a:t>University Community Resilience </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grpSp>
        <p:nvGrpSpPr>
          <p:cNvPr id="5" name="Group 4">
            <a:extLst>
              <a:ext uri="{FF2B5EF4-FFF2-40B4-BE49-F238E27FC236}">
                <a16:creationId xmlns:a16="http://schemas.microsoft.com/office/drawing/2014/main" id="{C6FF7F69-5BF4-0785-7273-39A052F6A132}"/>
              </a:ext>
            </a:extLst>
          </p:cNvPr>
          <p:cNvGrpSpPr/>
          <p:nvPr/>
        </p:nvGrpSpPr>
        <p:grpSpPr>
          <a:xfrm>
            <a:off x="3010566" y="1843198"/>
            <a:ext cx="5180010" cy="4789763"/>
            <a:chOff x="3010566" y="1843198"/>
            <a:chExt cx="5180010" cy="4789763"/>
          </a:xfrm>
        </p:grpSpPr>
        <p:sp>
          <p:nvSpPr>
            <p:cNvPr id="9" name="Freeform: Shape 8">
              <a:extLst>
                <a:ext uri="{FF2B5EF4-FFF2-40B4-BE49-F238E27FC236}">
                  <a16:creationId xmlns:a16="http://schemas.microsoft.com/office/drawing/2014/main" id="{0BF91C92-F748-001A-2693-9E09E2695CCF}"/>
                </a:ext>
              </a:extLst>
            </p:cNvPr>
            <p:cNvSpPr/>
            <p:nvPr/>
          </p:nvSpPr>
          <p:spPr>
            <a:xfrm>
              <a:off x="3010566" y="1843198"/>
              <a:ext cx="1579299" cy="1228481"/>
            </a:xfrm>
            <a:custGeom>
              <a:avLst/>
              <a:gdLst>
                <a:gd name="connsiteX0" fmla="*/ 0 w 1579299"/>
                <a:gd name="connsiteY0" fmla="*/ 0 h 1228481"/>
                <a:gd name="connsiteX1" fmla="*/ 1579299 w 1579299"/>
                <a:gd name="connsiteY1" fmla="*/ 0 h 1228481"/>
                <a:gd name="connsiteX2" fmla="*/ 1579299 w 1579299"/>
                <a:gd name="connsiteY2" fmla="*/ 1228481 h 1228481"/>
                <a:gd name="connsiteX3" fmla="*/ 0 w 1579299"/>
                <a:gd name="connsiteY3" fmla="*/ 1228481 h 1228481"/>
                <a:gd name="connsiteX4" fmla="*/ 0 w 1579299"/>
                <a:gd name="connsiteY4" fmla="*/ 0 h 122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299" h="1228481">
                  <a:moveTo>
                    <a:pt x="0" y="0"/>
                  </a:moveTo>
                  <a:lnTo>
                    <a:pt x="1579299" y="0"/>
                  </a:lnTo>
                  <a:lnTo>
                    <a:pt x="1579299" y="1228481"/>
                  </a:lnTo>
                  <a:lnTo>
                    <a:pt x="0" y="12284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p:txBody>
        </p:sp>
        <p:sp>
          <p:nvSpPr>
            <p:cNvPr id="12" name="Freeform: Shape 11">
              <a:extLst>
                <a:ext uri="{FF2B5EF4-FFF2-40B4-BE49-F238E27FC236}">
                  <a16:creationId xmlns:a16="http://schemas.microsoft.com/office/drawing/2014/main" id="{854FD95F-66DA-22BC-6C52-99961B43C747}"/>
                </a:ext>
              </a:extLst>
            </p:cNvPr>
            <p:cNvSpPr/>
            <p:nvPr/>
          </p:nvSpPr>
          <p:spPr>
            <a:xfrm>
              <a:off x="4810921" y="3550591"/>
              <a:ext cx="1579299" cy="1228481"/>
            </a:xfrm>
            <a:custGeom>
              <a:avLst/>
              <a:gdLst>
                <a:gd name="connsiteX0" fmla="*/ 0 w 1579299"/>
                <a:gd name="connsiteY0" fmla="*/ 0 h 1228481"/>
                <a:gd name="connsiteX1" fmla="*/ 1579299 w 1579299"/>
                <a:gd name="connsiteY1" fmla="*/ 0 h 1228481"/>
                <a:gd name="connsiteX2" fmla="*/ 1579299 w 1579299"/>
                <a:gd name="connsiteY2" fmla="*/ 1228481 h 1228481"/>
                <a:gd name="connsiteX3" fmla="*/ 0 w 1579299"/>
                <a:gd name="connsiteY3" fmla="*/ 1228481 h 1228481"/>
                <a:gd name="connsiteX4" fmla="*/ 0 w 1579299"/>
                <a:gd name="connsiteY4" fmla="*/ 0 h 122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299" h="1228481">
                  <a:moveTo>
                    <a:pt x="0" y="0"/>
                  </a:moveTo>
                  <a:lnTo>
                    <a:pt x="1579299" y="0"/>
                  </a:lnTo>
                  <a:lnTo>
                    <a:pt x="1579299" y="1228481"/>
                  </a:lnTo>
                  <a:lnTo>
                    <a:pt x="0" y="12284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p:txBody>
        </p:sp>
        <p:sp>
          <p:nvSpPr>
            <p:cNvPr id="13" name="Freeform: Shape 12">
              <a:extLst>
                <a:ext uri="{FF2B5EF4-FFF2-40B4-BE49-F238E27FC236}">
                  <a16:creationId xmlns:a16="http://schemas.microsoft.com/office/drawing/2014/main" id="{B7FCB0C3-96BA-B54B-259A-A09DFEAEEF60}"/>
                </a:ext>
              </a:extLst>
            </p:cNvPr>
            <p:cNvSpPr/>
            <p:nvPr/>
          </p:nvSpPr>
          <p:spPr>
            <a:xfrm>
              <a:off x="4439836" y="5113023"/>
              <a:ext cx="2171441" cy="1519938"/>
            </a:xfrm>
            <a:custGeom>
              <a:avLst/>
              <a:gdLst>
                <a:gd name="connsiteX0" fmla="*/ 0 w 2171441"/>
                <a:gd name="connsiteY0" fmla="*/ 253374 h 1519938"/>
                <a:gd name="connsiteX1" fmla="*/ 253374 w 2171441"/>
                <a:gd name="connsiteY1" fmla="*/ 0 h 1519938"/>
                <a:gd name="connsiteX2" fmla="*/ 1918067 w 2171441"/>
                <a:gd name="connsiteY2" fmla="*/ 0 h 1519938"/>
                <a:gd name="connsiteX3" fmla="*/ 2171441 w 2171441"/>
                <a:gd name="connsiteY3" fmla="*/ 253374 h 1519938"/>
                <a:gd name="connsiteX4" fmla="*/ 2171441 w 2171441"/>
                <a:gd name="connsiteY4" fmla="*/ 1266564 h 1519938"/>
                <a:gd name="connsiteX5" fmla="*/ 1918067 w 2171441"/>
                <a:gd name="connsiteY5" fmla="*/ 1519938 h 1519938"/>
                <a:gd name="connsiteX6" fmla="*/ 253374 w 2171441"/>
                <a:gd name="connsiteY6" fmla="*/ 1519938 h 1519938"/>
                <a:gd name="connsiteX7" fmla="*/ 0 w 2171441"/>
                <a:gd name="connsiteY7" fmla="*/ 1266564 h 1519938"/>
                <a:gd name="connsiteX8" fmla="*/ 0 w 2171441"/>
                <a:gd name="connsiteY8" fmla="*/ 253374 h 1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1441" h="1519938">
                  <a:moveTo>
                    <a:pt x="0" y="253374"/>
                  </a:moveTo>
                  <a:cubicBezTo>
                    <a:pt x="0" y="113439"/>
                    <a:pt x="113439" y="0"/>
                    <a:pt x="253374" y="0"/>
                  </a:cubicBezTo>
                  <a:lnTo>
                    <a:pt x="1918067" y="0"/>
                  </a:lnTo>
                  <a:cubicBezTo>
                    <a:pt x="2058002" y="0"/>
                    <a:pt x="2171441" y="113439"/>
                    <a:pt x="2171441" y="253374"/>
                  </a:cubicBezTo>
                  <a:lnTo>
                    <a:pt x="2171441" y="1266564"/>
                  </a:lnTo>
                  <a:cubicBezTo>
                    <a:pt x="2171441" y="1406499"/>
                    <a:pt x="2058002" y="1519938"/>
                    <a:pt x="1918067" y="1519938"/>
                  </a:cubicBezTo>
                  <a:lnTo>
                    <a:pt x="253374" y="1519938"/>
                  </a:lnTo>
                  <a:cubicBezTo>
                    <a:pt x="113439" y="1519938"/>
                    <a:pt x="0" y="1406499"/>
                    <a:pt x="0" y="1266564"/>
                  </a:cubicBezTo>
                  <a:lnTo>
                    <a:pt x="0" y="25337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2791" tIns="142791" rIns="142791" bIns="142791" numCol="1" spcCol="1270" anchor="ctr" anchorCtr="0">
              <a:noAutofit/>
            </a:bodyPr>
            <a:lstStyle/>
            <a:p>
              <a:pPr marL="0" lvl="0" indent="0" algn="ctr" defTabSz="800100">
                <a:lnSpc>
                  <a:spcPct val="90000"/>
                </a:lnSpc>
                <a:spcBef>
                  <a:spcPct val="0"/>
                </a:spcBef>
                <a:spcAft>
                  <a:spcPct val="35000"/>
                </a:spcAft>
                <a:buNone/>
              </a:pPr>
              <a:r>
                <a:rPr lang="en-US" sz="2000" kern="1200" dirty="0"/>
                <a:t>What are the main challenges in the future of the University?</a:t>
              </a:r>
            </a:p>
          </p:txBody>
        </p:sp>
        <p:sp>
          <p:nvSpPr>
            <p:cNvPr id="14" name="Freeform: Shape 13">
              <a:extLst>
                <a:ext uri="{FF2B5EF4-FFF2-40B4-BE49-F238E27FC236}">
                  <a16:creationId xmlns:a16="http://schemas.microsoft.com/office/drawing/2014/main" id="{50FBEA5E-3E6B-74BF-86C7-3AA5D1126426}"/>
                </a:ext>
              </a:extLst>
            </p:cNvPr>
            <p:cNvSpPr/>
            <p:nvPr/>
          </p:nvSpPr>
          <p:spPr>
            <a:xfrm>
              <a:off x="6611277" y="5257984"/>
              <a:ext cx="1579299" cy="1228481"/>
            </a:xfrm>
            <a:custGeom>
              <a:avLst/>
              <a:gdLst>
                <a:gd name="connsiteX0" fmla="*/ 0 w 1579299"/>
                <a:gd name="connsiteY0" fmla="*/ 0 h 1228481"/>
                <a:gd name="connsiteX1" fmla="*/ 1579299 w 1579299"/>
                <a:gd name="connsiteY1" fmla="*/ 0 h 1228481"/>
                <a:gd name="connsiteX2" fmla="*/ 1579299 w 1579299"/>
                <a:gd name="connsiteY2" fmla="*/ 1228481 h 1228481"/>
                <a:gd name="connsiteX3" fmla="*/ 0 w 1579299"/>
                <a:gd name="connsiteY3" fmla="*/ 1228481 h 1228481"/>
                <a:gd name="connsiteX4" fmla="*/ 0 w 1579299"/>
                <a:gd name="connsiteY4" fmla="*/ 0 h 122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299" h="1228481">
                  <a:moveTo>
                    <a:pt x="0" y="0"/>
                  </a:moveTo>
                  <a:lnTo>
                    <a:pt x="1579299" y="0"/>
                  </a:lnTo>
                  <a:lnTo>
                    <a:pt x="1579299" y="1228481"/>
                  </a:lnTo>
                  <a:lnTo>
                    <a:pt x="0" y="12284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p:txBody>
        </p:sp>
      </p:grpSp>
      <p:pic>
        <p:nvPicPr>
          <p:cNvPr id="6" name="Picture 5">
            <a:extLst>
              <a:ext uri="{FF2B5EF4-FFF2-40B4-BE49-F238E27FC236}">
                <a16:creationId xmlns:a16="http://schemas.microsoft.com/office/drawing/2014/main" id="{0C16ACE5-D953-5EFC-ACF7-251D24B9C0AE}"/>
              </a:ext>
            </a:extLst>
          </p:cNvPr>
          <p:cNvPicPr>
            <a:picLocks noChangeAspect="1"/>
          </p:cNvPicPr>
          <p:nvPr/>
        </p:nvPicPr>
        <p:blipFill>
          <a:blip r:embed="rId3"/>
          <a:stretch>
            <a:fillRect/>
          </a:stretch>
        </p:blipFill>
        <p:spPr>
          <a:xfrm rot="16200000">
            <a:off x="5103087" y="4304037"/>
            <a:ext cx="890093" cy="749873"/>
          </a:xfrm>
          <a:prstGeom prst="rect">
            <a:avLst/>
          </a:prstGeom>
        </p:spPr>
      </p:pic>
      <p:sp>
        <p:nvSpPr>
          <p:cNvPr id="16" name="TextBox 15">
            <a:extLst>
              <a:ext uri="{FF2B5EF4-FFF2-40B4-BE49-F238E27FC236}">
                <a16:creationId xmlns:a16="http://schemas.microsoft.com/office/drawing/2014/main" id="{5DC4A11C-F621-C56A-0E72-D740D4B8B3F1}"/>
              </a:ext>
            </a:extLst>
          </p:cNvPr>
          <p:cNvSpPr txBox="1"/>
          <p:nvPr/>
        </p:nvSpPr>
        <p:spPr>
          <a:xfrm>
            <a:off x="438412" y="1503976"/>
            <a:ext cx="2223131" cy="4417620"/>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defRPr/>
            </a:pPr>
            <a:r>
              <a:rPr lang="en-US" sz="2000" b="1" dirty="0">
                <a:solidFill>
                  <a:sysClr val="windowText" lastClr="000000"/>
                </a:solidFill>
                <a:latin typeface="Calibri Light" panose="020F0302020204030204"/>
              </a:rPr>
              <a:t>Social Justice</a:t>
            </a:r>
          </a:p>
          <a:p>
            <a:pPr>
              <a:lnSpc>
                <a:spcPct val="90000"/>
              </a:lnSpc>
              <a:spcBef>
                <a:spcPts val="1000"/>
              </a:spcBef>
              <a:defRPr/>
            </a:pPr>
            <a:endParaRPr lang="en-US" sz="1600" i="1" dirty="0">
              <a:solidFill>
                <a:sysClr val="windowText" lastClr="000000"/>
              </a:solidFill>
              <a:latin typeface="Calibri Light" panose="020F0302020204030204"/>
            </a:endParaRPr>
          </a:p>
          <a:p>
            <a:pPr>
              <a:lnSpc>
                <a:spcPct val="90000"/>
              </a:lnSpc>
              <a:spcBef>
                <a:spcPts val="1000"/>
              </a:spcBef>
              <a:defRPr/>
            </a:pPr>
            <a:r>
              <a:rPr lang="en-US" sz="1600" i="1" dirty="0">
                <a:solidFill>
                  <a:sysClr val="windowText" lastClr="000000"/>
                </a:solidFill>
                <a:latin typeface="Calibri Light" panose="020F0302020204030204"/>
              </a:rPr>
              <a:t>“We work from a shared understanding that the problems of climate change, racism and all social injustice, economic inequality, and our challenged democracy are connected, and so are the solutions”</a:t>
            </a:r>
            <a:r>
              <a:rPr lang="en-US" sz="1600" dirty="0">
                <a:solidFill>
                  <a:sysClr val="windowText" lastClr="000000"/>
                </a:solidFill>
                <a:latin typeface="Calibri Light" panose="020F0302020204030204"/>
              </a:rPr>
              <a:t> (U. California Irvine).</a:t>
            </a:r>
          </a:p>
          <a:p>
            <a:pPr marL="228600" indent="-228600">
              <a:lnSpc>
                <a:spcPct val="90000"/>
              </a:lnSpc>
              <a:spcBef>
                <a:spcPts val="1000"/>
              </a:spcBef>
              <a:buFont typeface="Arial" panose="020B0604020202020204" pitchFamily="34" charset="0"/>
              <a:buChar char="•"/>
              <a:defRPr/>
            </a:pPr>
            <a:endParaRPr lang="en-US" dirty="0">
              <a:solidFill>
                <a:sysClr val="windowText" lastClr="000000"/>
              </a:solidFill>
              <a:latin typeface="Calibri Light" panose="020F0302020204030204"/>
            </a:endParaRPr>
          </a:p>
          <a:p>
            <a:pPr marL="228600" indent="-228600">
              <a:lnSpc>
                <a:spcPct val="90000"/>
              </a:lnSpc>
              <a:spcBef>
                <a:spcPts val="1000"/>
              </a:spcBef>
              <a:buFont typeface="Arial" panose="020B0604020202020204" pitchFamily="34" charset="0"/>
              <a:buChar char="•"/>
              <a:defRPr/>
            </a:pPr>
            <a:endParaRPr lang="en-US" dirty="0">
              <a:solidFill>
                <a:sysClr val="windowText" lastClr="000000"/>
              </a:solidFill>
              <a:latin typeface="Calibri Light" panose="020F0302020204030204"/>
            </a:endParaRPr>
          </a:p>
          <a:p>
            <a:pPr marL="228600" indent="-228600">
              <a:lnSpc>
                <a:spcPct val="90000"/>
              </a:lnSpc>
              <a:spcBef>
                <a:spcPts val="1000"/>
              </a:spcBef>
              <a:buFont typeface="Arial" panose="020B0604020202020204" pitchFamily="34" charset="0"/>
              <a:buChar char="•"/>
              <a:defRPr/>
            </a:pPr>
            <a:endParaRPr lang="en-US" dirty="0">
              <a:solidFill>
                <a:sysClr val="windowText" lastClr="000000"/>
              </a:solidFill>
              <a:latin typeface="Calibri Light" panose="020F0302020204030204"/>
            </a:endParaRPr>
          </a:p>
        </p:txBody>
      </p:sp>
      <p:sp>
        <p:nvSpPr>
          <p:cNvPr id="18" name="TextBox 17">
            <a:extLst>
              <a:ext uri="{FF2B5EF4-FFF2-40B4-BE49-F238E27FC236}">
                <a16:creationId xmlns:a16="http://schemas.microsoft.com/office/drawing/2014/main" id="{98E60028-F3DC-9778-3E76-22378CB6BBF1}"/>
              </a:ext>
            </a:extLst>
          </p:cNvPr>
          <p:cNvSpPr txBox="1"/>
          <p:nvPr/>
        </p:nvSpPr>
        <p:spPr>
          <a:xfrm>
            <a:off x="3045395" y="1503976"/>
            <a:ext cx="2443690" cy="248170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Uncertainty and change</a:t>
            </a:r>
          </a:p>
          <a:p>
            <a:pPr marR="0" lvl="0" algn="l" defTabSz="914400" rtl="0" eaLnBrk="1" fontAlgn="auto" latinLnBrk="0" hangingPunct="1">
              <a:lnSpc>
                <a:spcPct val="90000"/>
              </a:lnSpc>
              <a:spcBef>
                <a:spcPts val="1000"/>
              </a:spcBef>
              <a:spcAft>
                <a:spcPts val="0"/>
              </a:spcAft>
              <a:buClrTx/>
              <a:buSzTx/>
              <a:tabLst/>
              <a:defRPr/>
            </a:pPr>
            <a:endParaRPr kumimoji="0" lang="en-US" sz="1600" i="1"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en-US" sz="1600"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“…we have to take the steps that prepare us for the challenges that our global way of living still has in store for us”</a:t>
            </a:r>
            <a:r>
              <a:rPr kumimoji="0" lang="en-US" sz="160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(Maastricht U.).</a:t>
            </a:r>
            <a:r>
              <a:rPr kumimoji="0" lang="en-US"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p>
        </p:txBody>
      </p:sp>
      <p:sp>
        <p:nvSpPr>
          <p:cNvPr id="20" name="TextBox 19">
            <a:extLst>
              <a:ext uri="{FF2B5EF4-FFF2-40B4-BE49-F238E27FC236}">
                <a16:creationId xmlns:a16="http://schemas.microsoft.com/office/drawing/2014/main" id="{8680BBE7-86C1-A7A2-26AC-C7181640F15C}"/>
              </a:ext>
            </a:extLst>
          </p:cNvPr>
          <p:cNvSpPr txBox="1"/>
          <p:nvPr/>
        </p:nvSpPr>
        <p:spPr>
          <a:xfrm>
            <a:off x="6005689" y="1471125"/>
            <a:ext cx="2822222" cy="3274743"/>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b="1" dirty="0">
                <a:solidFill>
                  <a:sysClr val="windowText" lastClr="000000"/>
                </a:solidFill>
                <a:latin typeface="Calibri Light" panose="020F0302020204030204"/>
              </a:rPr>
              <a:t>Pandemic and response to disasters</a:t>
            </a:r>
          </a:p>
          <a:p>
            <a:pPr marR="0" lvl="0" algn="l" defTabSz="914400" rtl="0" eaLnBrk="1" fontAlgn="auto" latinLnBrk="0" hangingPunct="1">
              <a:lnSpc>
                <a:spcPct val="90000"/>
              </a:lnSpc>
              <a:spcBef>
                <a:spcPts val="1000"/>
              </a:spcBef>
              <a:spcAft>
                <a:spcPts val="0"/>
              </a:spcAft>
              <a:buClrTx/>
              <a:buSzTx/>
              <a:tabLst/>
              <a:defRPr/>
            </a:pPr>
            <a:endParaRPr lang="en-US" sz="1600" i="1" dirty="0">
              <a:solidFill>
                <a:sysClr val="windowText" lastClr="000000"/>
              </a:solidFill>
              <a:latin typeface="Calibri Light" panose="020F0302020204030204"/>
            </a:endParaRPr>
          </a:p>
          <a:p>
            <a:pPr marR="0" lvl="0" algn="l" defTabSz="914400" rtl="0" eaLnBrk="1" fontAlgn="auto" latinLnBrk="0" hangingPunct="1">
              <a:lnSpc>
                <a:spcPct val="90000"/>
              </a:lnSpc>
              <a:spcBef>
                <a:spcPts val="1000"/>
              </a:spcBef>
              <a:spcAft>
                <a:spcPts val="0"/>
              </a:spcAft>
              <a:buClrTx/>
              <a:buSzTx/>
              <a:tabLst/>
              <a:defRPr/>
            </a:pPr>
            <a:r>
              <a:rPr lang="en-US" sz="1600" i="1" dirty="0">
                <a:solidFill>
                  <a:sysClr val="windowText" lastClr="000000"/>
                </a:solidFill>
                <a:latin typeface="Calibri Light" panose="020F0302020204030204"/>
              </a:rPr>
              <a:t>“The events of 2020 underscore the importance of building resilience as a community” </a:t>
            </a:r>
            <a:r>
              <a:rPr lang="en-US" sz="1600" dirty="0">
                <a:solidFill>
                  <a:sysClr val="windowText" lastClr="000000"/>
                </a:solidFill>
                <a:latin typeface="Calibri Light" panose="020F0302020204030204"/>
              </a:rPr>
              <a:t>(U. Washington).</a:t>
            </a:r>
          </a:p>
          <a:p>
            <a:pPr marR="0" lvl="0" algn="l" defTabSz="914400" rtl="0" eaLnBrk="1" fontAlgn="auto" latinLnBrk="0" hangingPunct="1">
              <a:lnSpc>
                <a:spcPct val="90000"/>
              </a:lnSpc>
              <a:spcBef>
                <a:spcPts val="1000"/>
              </a:spcBef>
              <a:spcAft>
                <a:spcPts val="0"/>
              </a:spcAft>
              <a:buClrTx/>
              <a:buSzTx/>
              <a:tabLst/>
              <a:defRPr/>
            </a:pPr>
            <a:r>
              <a:rPr lang="en-US" sz="1600" i="1" dirty="0">
                <a:solidFill>
                  <a:sysClr val="windowText" lastClr="000000"/>
                </a:solidFill>
                <a:latin typeface="Calibri Light" panose="020F0302020204030204"/>
              </a:rPr>
              <a:t>“ …address the Covid-19 pandemic as a stress test to see if our local, regional and global networks are functioning”</a:t>
            </a:r>
            <a:r>
              <a:rPr lang="en-US" sz="1600" dirty="0">
                <a:solidFill>
                  <a:sysClr val="windowText" lastClr="000000"/>
                </a:solidFill>
                <a:latin typeface="Calibri Light" panose="020F0302020204030204"/>
              </a:rPr>
              <a:t> (Maastricht U.).</a:t>
            </a:r>
            <a:r>
              <a:rPr lang="en-US" dirty="0">
                <a:solidFill>
                  <a:sysClr val="windowText" lastClr="000000"/>
                </a:solidFill>
                <a:latin typeface="Calibri Light" panose="020F0302020204030204"/>
              </a:rPr>
              <a:t>   </a:t>
            </a:r>
          </a:p>
        </p:txBody>
      </p:sp>
      <p:sp>
        <p:nvSpPr>
          <p:cNvPr id="22" name="TextBox 21">
            <a:extLst>
              <a:ext uri="{FF2B5EF4-FFF2-40B4-BE49-F238E27FC236}">
                <a16:creationId xmlns:a16="http://schemas.microsoft.com/office/drawing/2014/main" id="{8CBF20C3-39F3-FDAC-B590-B7BBBA9669F6}"/>
              </a:ext>
            </a:extLst>
          </p:cNvPr>
          <p:cNvSpPr txBox="1"/>
          <p:nvPr/>
        </p:nvSpPr>
        <p:spPr>
          <a:xfrm>
            <a:off x="9471245" y="1471125"/>
            <a:ext cx="2317171" cy="3118803"/>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rPr>
              <a:t>Digitalization and h</a:t>
            </a:r>
            <a:r>
              <a:rPr lang="en-US" sz="2000" b="1" dirty="0" err="1">
                <a:solidFill>
                  <a:sysClr val="windowText" lastClr="000000"/>
                </a:solidFill>
                <a:latin typeface="Calibri Light" panose="020F0302020204030204" pitchFamily="34" charset="0"/>
                <a:cs typeface="Calibri Light" panose="020F0302020204030204" pitchFamily="34" charset="0"/>
              </a:rPr>
              <a:t>ybrid</a:t>
            </a:r>
            <a:r>
              <a:rPr lang="en-US" sz="2000" b="1" dirty="0">
                <a:solidFill>
                  <a:sysClr val="windowText" lastClr="000000"/>
                </a:solidFill>
                <a:latin typeface="Calibri Light" panose="020F0302020204030204" pitchFamily="34" charset="0"/>
                <a:cs typeface="Calibri Light" panose="020F0302020204030204" pitchFamily="34" charset="0"/>
              </a:rPr>
              <a:t> education</a:t>
            </a:r>
          </a:p>
          <a:p>
            <a:pPr marR="0" lvl="0" algn="l" defTabSz="914400" rtl="0" eaLnBrk="1" fontAlgn="auto" latinLnBrk="0" hangingPunct="1">
              <a:lnSpc>
                <a:spcPct val="90000"/>
              </a:lnSpc>
              <a:spcBef>
                <a:spcPts val="1000"/>
              </a:spcBef>
              <a:spcAft>
                <a:spcPts val="0"/>
              </a:spcAft>
              <a:buClrTx/>
              <a:buSzTx/>
              <a:tabLst/>
              <a:defRPr/>
            </a:pPr>
            <a:endParaRPr lang="en-US" sz="1600" i="1" dirty="0">
              <a:latin typeface="Calibri Light" panose="020F0302020204030204" pitchFamily="34" charset="0"/>
              <a:cs typeface="Calibri Light" panose="020F0302020204030204" pitchFamily="34" charset="0"/>
            </a:endParaRPr>
          </a:p>
          <a:p>
            <a:pPr marR="0" lvl="0" algn="l" defTabSz="914400" rtl="0" eaLnBrk="1" fontAlgn="auto" latinLnBrk="0" hangingPunct="1">
              <a:lnSpc>
                <a:spcPct val="90000"/>
              </a:lnSpc>
              <a:spcBef>
                <a:spcPts val="1000"/>
              </a:spcBef>
              <a:spcAft>
                <a:spcPts val="0"/>
              </a:spcAft>
              <a:buClrTx/>
              <a:buSzTx/>
              <a:tabLst/>
              <a:defRPr/>
            </a:pPr>
            <a:r>
              <a:rPr lang="en-US" sz="1600" i="1" dirty="0">
                <a:latin typeface="Calibri Light" panose="020F0302020204030204" pitchFamily="34" charset="0"/>
                <a:cs typeface="Calibri Light" panose="020F0302020204030204" pitchFamily="34" charset="0"/>
              </a:rPr>
              <a:t>“Our hope is that together, we can utilize our interdisciplinary expertise to harness dynamic, equitable remote learning and research experiences for all our students” </a:t>
            </a:r>
            <a:r>
              <a:rPr lang="en-US" sz="1600" dirty="0">
                <a:latin typeface="Calibri Light" panose="020F0302020204030204" pitchFamily="34" charset="0"/>
                <a:cs typeface="Calibri Light" panose="020F0302020204030204" pitchFamily="34" charset="0"/>
              </a:rPr>
              <a:t>(U. Washington).</a:t>
            </a:r>
          </a:p>
        </p:txBody>
      </p:sp>
    </p:spTree>
    <p:extLst>
      <p:ext uri="{BB962C8B-B14F-4D97-AF65-F5344CB8AC3E}">
        <p14:creationId xmlns:p14="http://schemas.microsoft.com/office/powerpoint/2010/main" val="2989536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2"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2"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8" grpId="0"/>
      <p:bldP spid="18" grpId="1"/>
      <p:bldP spid="18" grpId="2"/>
      <p:bldP spid="20" grpId="0"/>
      <p:bldP spid="20" grpId="1"/>
      <p:bldP spid="20" grpId="2"/>
      <p:bldP spid="22" grpId="0"/>
      <p:bldP spid="2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6F6B16-57DE-39F8-AEAD-CFF82B9BC969}"/>
              </a:ext>
            </a:extLst>
          </p:cNvPr>
          <p:cNvSpPr/>
          <p:nvPr/>
        </p:nvSpPr>
        <p:spPr>
          <a:xfrm>
            <a:off x="0" y="6199833"/>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 name="Content Placeholder 3">
            <a:extLst>
              <a:ext uri="{FF2B5EF4-FFF2-40B4-BE49-F238E27FC236}">
                <a16:creationId xmlns:a16="http://schemas.microsoft.com/office/drawing/2014/main" id="{F15A0E8E-C9BC-91C8-CD02-FB8A7489FFE9}"/>
              </a:ext>
            </a:extLst>
          </p:cNvPr>
          <p:cNvGraphicFramePr>
            <a:graphicFrameLocks/>
          </p:cNvGraphicFramePr>
          <p:nvPr>
            <p:extLst>
              <p:ext uri="{D42A27DB-BD31-4B8C-83A1-F6EECF244321}">
                <p14:modId xmlns:p14="http://schemas.microsoft.com/office/powerpoint/2010/main" val="1129740918"/>
              </p:ext>
            </p:extLst>
          </p:nvPr>
        </p:nvGraphicFramePr>
        <p:xfrm>
          <a:off x="3505200" y="1069214"/>
          <a:ext cx="5181600" cy="4719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56E15C82-247E-899A-FDDF-C87B843D70BD}"/>
              </a:ext>
            </a:extLst>
          </p:cNvPr>
          <p:cNvSpPr txBox="1">
            <a:spLocks/>
          </p:cNvSpPr>
          <p:nvPr/>
        </p:nvSpPr>
        <p:spPr>
          <a:xfrm>
            <a:off x="618066" y="365125"/>
            <a:ext cx="9474202" cy="1222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Calibri Light" panose="020F0302020204030204" pitchFamily="34" charset="0"/>
                <a:cs typeface="Calibri Light" panose="020F0302020204030204" pitchFamily="34" charset="0"/>
              </a:rPr>
              <a:t>What builds university resilience?</a:t>
            </a:r>
            <a:r>
              <a:rPr lang="en-US" sz="2800" b="1"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731832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D82777F6-134C-6178-B5FC-36C4CD46B4B1}"/>
              </a:ext>
            </a:extLst>
          </p:cNvPr>
          <p:cNvGraphicFramePr>
            <a:graphicFrameLocks/>
          </p:cNvGraphicFramePr>
          <p:nvPr>
            <p:extLst>
              <p:ext uri="{D42A27DB-BD31-4B8C-83A1-F6EECF244321}">
                <p14:modId xmlns:p14="http://schemas.microsoft.com/office/powerpoint/2010/main" val="260228782"/>
              </p:ext>
            </p:extLst>
          </p:nvPr>
        </p:nvGraphicFramePr>
        <p:xfrm>
          <a:off x="3505200" y="1069214"/>
          <a:ext cx="5181600" cy="4719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F3CB438-B053-038A-7793-CFA7D54B5310}"/>
              </a:ext>
            </a:extLst>
          </p:cNvPr>
          <p:cNvSpPr txBox="1"/>
          <p:nvPr/>
        </p:nvSpPr>
        <p:spPr>
          <a:xfrm>
            <a:off x="8497923" y="3128321"/>
            <a:ext cx="3694077" cy="1569660"/>
          </a:xfrm>
          <a:prstGeom prst="rect">
            <a:avLst/>
          </a:prstGeom>
          <a:noFill/>
        </p:spPr>
        <p:txBody>
          <a:bodyPr wrap="square">
            <a:spAutoFit/>
          </a:bodyPr>
          <a:lstStyle/>
          <a:p>
            <a:r>
              <a:rPr lang="en-US" sz="1600" i="1" dirty="0">
                <a:effectLst/>
                <a:latin typeface="Calibri Light" panose="020F0302020204030204" pitchFamily="34" charset="0"/>
                <a:ea typeface="Calibri" panose="020F0502020204030204" pitchFamily="34" charset="0"/>
                <a:cs typeface="Calibri Light" panose="020F0302020204030204" pitchFamily="34" charset="0"/>
              </a:rPr>
              <a:t>“</a:t>
            </a:r>
            <a:r>
              <a:rPr lang="en-US" sz="1600" b="1" i="1" dirty="0">
                <a:effectLst/>
                <a:latin typeface="Calibri Light" panose="020F0302020204030204" pitchFamily="34" charset="0"/>
                <a:ea typeface="Calibri" panose="020F0502020204030204" pitchFamily="34" charset="0"/>
                <a:cs typeface="Calibri Light" panose="020F0302020204030204" pitchFamily="34" charset="0"/>
              </a:rPr>
              <a:t>Community</a:t>
            </a:r>
            <a:r>
              <a:rPr lang="en-US" sz="1600" i="1" dirty="0">
                <a:effectLst/>
                <a:latin typeface="Calibri Light" panose="020F0302020204030204" pitchFamily="34" charset="0"/>
                <a:ea typeface="Calibri" panose="020F0502020204030204" pitchFamily="34" charset="0"/>
                <a:cs typeface="Calibri Light" panose="020F0302020204030204" pitchFamily="34" charset="0"/>
              </a:rPr>
              <a:t> implies the presence of people who share and participate in a field of </a:t>
            </a:r>
            <a:r>
              <a:rPr lang="en-US" sz="1600" b="1" i="1" dirty="0">
                <a:solidFill>
                  <a:schemeClr val="accent2">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social interaction</a:t>
            </a:r>
            <a:r>
              <a:rPr lang="en-US" sz="1600" i="1" dirty="0">
                <a:effectLst/>
                <a:latin typeface="Calibri Light" panose="020F0302020204030204" pitchFamily="34" charset="0"/>
                <a:ea typeface="Calibri" panose="020F0502020204030204" pitchFamily="34" charset="0"/>
                <a:cs typeface="Calibri Light" panose="020F0302020204030204" pitchFamily="34" charset="0"/>
              </a:rPr>
              <a:t> …. … </a:t>
            </a:r>
            <a:r>
              <a:rPr lang="en-US" sz="1600" i="1" dirty="0">
                <a:latin typeface="Calibri Light" panose="020F0302020204030204" pitchFamily="34" charset="0"/>
                <a:ea typeface="Calibri" panose="020F0502020204030204" pitchFamily="34" charset="0"/>
                <a:cs typeface="Calibri Light" panose="020F0302020204030204" pitchFamily="34" charset="0"/>
              </a:rPr>
              <a:t>This awareness is developed by </a:t>
            </a:r>
            <a:r>
              <a:rPr lang="en-US" sz="1600" b="1" i="1" dirty="0">
                <a:latin typeface="Calibri Light" panose="020F0302020204030204" pitchFamily="34" charset="0"/>
                <a:ea typeface="Calibri" panose="020F0502020204030204" pitchFamily="34" charset="0"/>
                <a:cs typeface="Calibri Light" panose="020F0302020204030204" pitchFamily="34" charset="0"/>
              </a:rPr>
              <a:t>creating linkages among groups that otherwise would not interact</a:t>
            </a:r>
            <a:r>
              <a:rPr lang="en-US" sz="1600" i="1" dirty="0">
                <a:latin typeface="Calibri Light" panose="020F0302020204030204" pitchFamily="34" charset="0"/>
                <a:ea typeface="Calibri" panose="020F0502020204030204" pitchFamily="34" charset="0"/>
                <a:cs typeface="Calibri Light" panose="020F0302020204030204" pitchFamily="34" charset="0"/>
              </a:rPr>
              <a:t>… </a:t>
            </a:r>
            <a:r>
              <a:rPr lang="en-US" sz="1600" b="1" i="1" dirty="0">
                <a:latin typeface="Calibri Light" panose="020F0302020204030204" pitchFamily="34" charset="0"/>
                <a:ea typeface="Calibri" panose="020F0502020204030204" pitchFamily="34" charset="0"/>
                <a:cs typeface="Calibri Light" panose="020F0302020204030204" pitchFamily="34" charset="0"/>
              </a:rPr>
              <a:t>interest groups</a:t>
            </a:r>
            <a:r>
              <a:rPr lang="en-US" sz="1600" i="1" dirty="0">
                <a:latin typeface="Calibri Light" panose="020F0302020204030204" pitchFamily="34" charset="0"/>
                <a:ea typeface="Calibri" panose="020F0502020204030204" pitchFamily="34" charset="0"/>
                <a:cs typeface="Calibri Light" panose="020F0302020204030204" pitchFamily="34" charset="0"/>
              </a:rPr>
              <a:t>”</a:t>
            </a:r>
            <a:r>
              <a:rPr lang="en-US" sz="1600" dirty="0">
                <a:latin typeface="Calibri Light" panose="020F0302020204030204" pitchFamily="34" charset="0"/>
                <a:ea typeface="Calibri" panose="020F0502020204030204" pitchFamily="34" charset="0"/>
                <a:cs typeface="Calibri Light" panose="020F0302020204030204" pitchFamily="34" charset="0"/>
              </a:rPr>
              <a:t>  </a:t>
            </a:r>
            <a:r>
              <a:rPr lang="en-US" sz="1600" dirty="0">
                <a:effectLst/>
                <a:latin typeface="Calibri Light" panose="020F0302020204030204" pitchFamily="34" charset="0"/>
                <a:ea typeface="Calibri" panose="020F0502020204030204" pitchFamily="34" charset="0"/>
                <a:cs typeface="Calibri Light" panose="020F0302020204030204" pitchFamily="34" charset="0"/>
              </a:rPr>
              <a:t>(Penn U.)</a:t>
            </a:r>
          </a:p>
        </p:txBody>
      </p:sp>
      <p:sp>
        <p:nvSpPr>
          <p:cNvPr id="6" name="TextBox 5">
            <a:extLst>
              <a:ext uri="{FF2B5EF4-FFF2-40B4-BE49-F238E27FC236}">
                <a16:creationId xmlns:a16="http://schemas.microsoft.com/office/drawing/2014/main" id="{93514E31-6D46-CDC2-263E-DD76CF2AE5AD}"/>
              </a:ext>
            </a:extLst>
          </p:cNvPr>
          <p:cNvSpPr txBox="1"/>
          <p:nvPr/>
        </p:nvSpPr>
        <p:spPr>
          <a:xfrm>
            <a:off x="158075" y="344268"/>
            <a:ext cx="6094378" cy="1323439"/>
          </a:xfrm>
          <a:prstGeom prst="rect">
            <a:avLst/>
          </a:prstGeom>
          <a:noFill/>
        </p:spPr>
        <p:txBody>
          <a:bodyPr wrap="square">
            <a:spAutoFit/>
          </a:bodyPr>
          <a:lstStyle/>
          <a:p>
            <a:pPr algn="l"/>
            <a:r>
              <a:rPr lang="en-US" sz="1600" b="1" dirty="0">
                <a:solidFill>
                  <a:schemeClr val="accent2">
                    <a:lumMod val="75000"/>
                  </a:schemeClr>
                </a:solidFill>
                <a:latin typeface="Calibri Light" panose="020F0302020204030204" pitchFamily="34" charset="0"/>
                <a:ea typeface="Calibri" panose="020F0502020204030204" pitchFamily="34" charset="0"/>
                <a:cs typeface="Calibri Light" panose="020F0302020204030204" pitchFamily="34" charset="0"/>
              </a:rPr>
              <a:t>Diversity and Inclusion: </a:t>
            </a:r>
          </a:p>
          <a:p>
            <a:pPr algn="l"/>
            <a:r>
              <a:rPr lang="en-US" sz="16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Inequality, stereotypes, and bias are </a:t>
            </a:r>
            <a:r>
              <a:rPr lang="en-US" sz="1600" i="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“in the air we breathe. They are part of our societal fabric” we all “have to become </a:t>
            </a:r>
            <a:r>
              <a:rPr lang="en-US" sz="1600" b="1" i="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culturally aware and self-aware</a:t>
            </a:r>
            <a:r>
              <a:rPr lang="en-US" sz="1600" i="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in order to make our campus community more inclusive and just”</a:t>
            </a:r>
            <a:r>
              <a:rPr lang="en-US" sz="16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(U. Washington)</a:t>
            </a:r>
            <a:endParaRPr lang="en-US" sz="1600" dirty="0"/>
          </a:p>
        </p:txBody>
      </p:sp>
      <p:sp>
        <p:nvSpPr>
          <p:cNvPr id="8" name="TextBox 7">
            <a:extLst>
              <a:ext uri="{FF2B5EF4-FFF2-40B4-BE49-F238E27FC236}">
                <a16:creationId xmlns:a16="http://schemas.microsoft.com/office/drawing/2014/main" id="{DC4A75CE-81A2-122E-8310-9CE48A9CBEF5}"/>
              </a:ext>
            </a:extLst>
          </p:cNvPr>
          <p:cNvSpPr txBox="1"/>
          <p:nvPr/>
        </p:nvSpPr>
        <p:spPr>
          <a:xfrm>
            <a:off x="7068404" y="1298853"/>
            <a:ext cx="4965521" cy="1077218"/>
          </a:xfrm>
          <a:prstGeom prst="rect">
            <a:avLst/>
          </a:prstGeom>
          <a:noFill/>
        </p:spPr>
        <p:txBody>
          <a:bodyPr wrap="square">
            <a:spAutoFit/>
          </a:bodyPr>
          <a:lstStyle/>
          <a:p>
            <a:r>
              <a:rPr lang="en-US" sz="1600" i="1" dirty="0">
                <a:latin typeface="Calibri Light" panose="020F0302020204030204" pitchFamily="34" charset="0"/>
                <a:cs typeface="Calibri Light" panose="020F0302020204030204" pitchFamily="34" charset="0"/>
              </a:rPr>
              <a:t>“To build a </a:t>
            </a:r>
            <a:r>
              <a:rPr lang="en-US" sz="1600" b="1" i="1" dirty="0">
                <a:solidFill>
                  <a:schemeClr val="accent2">
                    <a:lumMod val="75000"/>
                  </a:schemeClr>
                </a:solidFill>
                <a:latin typeface="Calibri Light" panose="020F0302020204030204" pitchFamily="34" charset="0"/>
                <a:cs typeface="Calibri Light" panose="020F0302020204030204" pitchFamily="34" charset="0"/>
              </a:rPr>
              <a:t>sense of belonging</a:t>
            </a:r>
            <a:r>
              <a:rPr lang="en-US" sz="1600" i="1" dirty="0">
                <a:latin typeface="Calibri Light" panose="020F0302020204030204" pitchFamily="34" charset="0"/>
                <a:cs typeface="Calibri Light" panose="020F0302020204030204" pitchFamily="34" charset="0"/>
              </a:rPr>
              <a:t> takes active effort and practice. Rather than focusing on the ways that you are different … look for ways you are similar and celebrate your differences”</a:t>
            </a:r>
            <a:r>
              <a:rPr lang="en-US" sz="1600" dirty="0">
                <a:latin typeface="Calibri Light" panose="020F0302020204030204" pitchFamily="34" charset="0"/>
                <a:cs typeface="Calibri Light" panose="020F0302020204030204" pitchFamily="34" charset="0"/>
              </a:rPr>
              <a:t> (U. Virginia).</a:t>
            </a:r>
          </a:p>
        </p:txBody>
      </p:sp>
      <p:sp>
        <p:nvSpPr>
          <p:cNvPr id="10" name="TextBox 9">
            <a:extLst>
              <a:ext uri="{FF2B5EF4-FFF2-40B4-BE49-F238E27FC236}">
                <a16:creationId xmlns:a16="http://schemas.microsoft.com/office/drawing/2014/main" id="{0CD167E3-A729-1779-B03D-077868CE3ED4}"/>
              </a:ext>
            </a:extLst>
          </p:cNvPr>
          <p:cNvSpPr txBox="1"/>
          <p:nvPr/>
        </p:nvSpPr>
        <p:spPr>
          <a:xfrm>
            <a:off x="3110419" y="5341249"/>
            <a:ext cx="6284068" cy="1077218"/>
          </a:xfrm>
          <a:prstGeom prst="rect">
            <a:avLst/>
          </a:prstGeom>
          <a:noFill/>
        </p:spPr>
        <p:txBody>
          <a:bodyPr wrap="square">
            <a:spAutoFit/>
          </a:bodyPr>
          <a:lstStyle/>
          <a:p>
            <a:r>
              <a:rPr lang="en-US" sz="1600" dirty="0">
                <a:solidFill>
                  <a:schemeClr val="accent2">
                    <a:lumMod val="75000"/>
                  </a:schemeClr>
                </a:solidFill>
                <a:latin typeface="Calibri Light "/>
              </a:rPr>
              <a:t>Meaningful participation</a:t>
            </a:r>
            <a:r>
              <a:rPr lang="en-US" sz="1600" dirty="0">
                <a:latin typeface="Calibri Light "/>
              </a:rPr>
              <a:t> both </a:t>
            </a:r>
            <a:r>
              <a:rPr lang="en-US" sz="1600" b="1" dirty="0">
                <a:latin typeface="Calibri Light "/>
              </a:rPr>
              <a:t>on and off campus</a:t>
            </a:r>
            <a:r>
              <a:rPr lang="en-US" sz="1600" dirty="0">
                <a:latin typeface="Calibri Light "/>
              </a:rPr>
              <a:t> through initiatives that</a:t>
            </a:r>
            <a:r>
              <a:rPr lang="en-US" sz="1600" i="1" dirty="0">
                <a:latin typeface="Calibri Light "/>
              </a:rPr>
              <a:t> “are driven by teams that come together for meaningful exchange, education, research, and action for social transformation” (U. California) Irvine).</a:t>
            </a:r>
          </a:p>
        </p:txBody>
      </p:sp>
      <p:sp>
        <p:nvSpPr>
          <p:cNvPr id="12" name="TextBox 11">
            <a:extLst>
              <a:ext uri="{FF2B5EF4-FFF2-40B4-BE49-F238E27FC236}">
                <a16:creationId xmlns:a16="http://schemas.microsoft.com/office/drawing/2014/main" id="{95612573-67EA-BB58-4876-0710D17A03CF}"/>
              </a:ext>
            </a:extLst>
          </p:cNvPr>
          <p:cNvSpPr txBox="1"/>
          <p:nvPr/>
        </p:nvSpPr>
        <p:spPr>
          <a:xfrm>
            <a:off x="696278" y="2837236"/>
            <a:ext cx="2997800" cy="1569660"/>
          </a:xfrm>
          <a:prstGeom prst="rect">
            <a:avLst/>
          </a:prstGeom>
          <a:noFill/>
        </p:spPr>
        <p:txBody>
          <a:bodyPr wrap="square">
            <a:spAutoFit/>
          </a:bodyPr>
          <a:lstStyle/>
          <a:p>
            <a:r>
              <a:rPr lang="en-US" sz="1600" i="1" dirty="0">
                <a:effectLst/>
                <a:latin typeface="Calibri Light" panose="020F0302020204030204" pitchFamily="34" charset="0"/>
                <a:ea typeface="Calibri" panose="020F0502020204030204" pitchFamily="34" charset="0"/>
                <a:cs typeface="Calibri Light" panose="020F0302020204030204" pitchFamily="34" charset="0"/>
              </a:rPr>
              <a:t>“</a:t>
            </a:r>
            <a:r>
              <a:rPr lang="en-US" sz="1600" i="1" dirty="0">
                <a:solidFill>
                  <a:schemeClr val="accent2">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Wellness and </a:t>
            </a:r>
            <a:r>
              <a:rPr lang="en-US" sz="1600" b="1" i="1" dirty="0">
                <a:solidFill>
                  <a:schemeClr val="accent2">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well-being practices</a:t>
            </a:r>
            <a:r>
              <a:rPr lang="en-US" sz="1600" i="1" dirty="0">
                <a:effectLst/>
                <a:latin typeface="Calibri Light" panose="020F0302020204030204" pitchFamily="34" charset="0"/>
                <a:ea typeface="Calibri" panose="020F0502020204030204" pitchFamily="34" charset="0"/>
                <a:cs typeface="Calibri Light" panose="020F0302020204030204" pitchFamily="34" charset="0"/>
              </a:rPr>
              <a:t> are about grounding and fortification in </a:t>
            </a:r>
            <a:r>
              <a:rPr lang="en-US" sz="1600" b="1" i="1" dirty="0">
                <a:effectLst/>
                <a:latin typeface="Calibri Light" panose="020F0302020204030204" pitchFamily="34" charset="0"/>
                <a:ea typeface="Calibri" panose="020F0502020204030204" pitchFamily="34" charset="0"/>
                <a:cs typeface="Calibri Light" panose="020F0302020204030204" pitchFamily="34" charset="0"/>
              </a:rPr>
              <a:t>ourselves</a:t>
            </a:r>
            <a:r>
              <a:rPr lang="en-US" sz="1600" i="1" dirty="0">
                <a:effectLst/>
                <a:latin typeface="Calibri Light" panose="020F0302020204030204" pitchFamily="34" charset="0"/>
                <a:ea typeface="Calibri" panose="020F0502020204030204" pitchFamily="34" charset="0"/>
                <a:cs typeface="Calibri Light" panose="020F0302020204030204" pitchFamily="34" charset="0"/>
              </a:rPr>
              <a:t> and our </a:t>
            </a:r>
            <a:r>
              <a:rPr lang="en-US" sz="1600" b="1" i="1" dirty="0">
                <a:effectLst/>
                <a:latin typeface="Calibri Light" panose="020F0302020204030204" pitchFamily="34" charset="0"/>
                <a:ea typeface="Calibri" panose="020F0502020204030204" pitchFamily="34" charset="0"/>
                <a:cs typeface="Calibri Light" panose="020F0302020204030204" pitchFamily="34" charset="0"/>
              </a:rPr>
              <a:t>relationships</a:t>
            </a:r>
            <a:r>
              <a:rPr lang="en-US" sz="1600" i="1" dirty="0">
                <a:effectLst/>
                <a:latin typeface="Calibri Light" panose="020F0302020204030204" pitchFamily="34" charset="0"/>
                <a:ea typeface="Calibri" panose="020F0502020204030204" pitchFamily="34" charset="0"/>
                <a:cs typeface="Calibri Light" panose="020F0302020204030204" pitchFamily="34" charset="0"/>
              </a:rPr>
              <a:t>. They can sustain us as we pursue </a:t>
            </a:r>
            <a:r>
              <a:rPr lang="en-US" sz="1600" b="1" i="1" dirty="0">
                <a:effectLst/>
                <a:latin typeface="Calibri Light" panose="020F0302020204030204" pitchFamily="34" charset="0"/>
                <a:ea typeface="Calibri" panose="020F0502020204030204" pitchFamily="34" charset="0"/>
                <a:cs typeface="Calibri Light" panose="020F0302020204030204" pitchFamily="34" charset="0"/>
              </a:rPr>
              <a:t>policy and systems change</a:t>
            </a:r>
            <a:r>
              <a:rPr lang="en-US" sz="1600" i="1" dirty="0">
                <a:effectLst/>
                <a:latin typeface="Calibri Light" panose="020F0302020204030204" pitchFamily="34" charset="0"/>
                <a:ea typeface="Calibri" panose="020F0502020204030204" pitchFamily="34" charset="0"/>
                <a:cs typeface="Calibri Light" panose="020F0302020204030204" pitchFamily="34" charset="0"/>
              </a:rPr>
              <a:t>”</a:t>
            </a:r>
            <a:r>
              <a:rPr lang="en-US" sz="1600" dirty="0">
                <a:effectLst/>
                <a:latin typeface="Calibri Light" panose="020F0302020204030204" pitchFamily="34" charset="0"/>
                <a:ea typeface="Calibri" panose="020F0502020204030204" pitchFamily="34" charset="0"/>
                <a:cs typeface="Calibri Light" panose="020F0302020204030204" pitchFamily="34" charset="0"/>
              </a:rPr>
              <a:t> (U. Washington)</a:t>
            </a:r>
            <a:endParaRPr lang="en-US" sz="1600" dirty="0">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B00B4D3D-C921-34B0-F6C6-DEF14CEDC529}"/>
              </a:ext>
            </a:extLst>
          </p:cNvPr>
          <p:cNvSpPr/>
          <p:nvPr/>
        </p:nvSpPr>
        <p:spPr>
          <a:xfrm>
            <a:off x="0" y="6520846"/>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51235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2"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par>
                                <p:cTn id="61" presetID="10" presetClass="entr" presetSubtype="0" fill="hold" grpId="2"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grpId="2"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6" grpId="0"/>
      <p:bldP spid="6" grpId="1"/>
      <p:bldP spid="6" grpId="2"/>
      <p:bldP spid="8" grpId="0"/>
      <p:bldP spid="8" grpId="1"/>
      <p:bldP spid="8" grpId="2"/>
      <p:bldP spid="10" grpId="0"/>
      <p:bldP spid="10" grpId="1"/>
      <p:bldP spid="10" grpId="2"/>
      <p:bldP spid="12" grpId="0"/>
      <p:bldP spid="12" grpId="1"/>
      <p:bldP spid="1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15E4-49E5-E4B5-312B-9FCE8324E7B3}"/>
              </a:ext>
            </a:extLst>
          </p:cNvPr>
          <p:cNvSpPr txBox="1">
            <a:spLocks/>
          </p:cNvSpPr>
          <p:nvPr/>
        </p:nvSpPr>
        <p:spPr>
          <a:xfrm>
            <a:off x="465189" y="373884"/>
            <a:ext cx="9254067" cy="977291"/>
          </a:xfrm>
          <a:prstGeom prst="rect">
            <a:avLst/>
          </a:prstGeom>
          <a:solidFill>
            <a:srgbClr val="024EA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j-ea"/>
                <a:cs typeface="+mj-cs"/>
              </a:rPr>
              <a:t>Case 2: NTNU Students Organization - ROBUST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j-ea"/>
                <a:cs typeface="+mj-cs"/>
              </a:rPr>
              <a:t>and the Campus of the Future</a:t>
            </a:r>
          </a:p>
        </p:txBody>
      </p:sp>
      <p:sp>
        <p:nvSpPr>
          <p:cNvPr id="3" name="Rectangle 2">
            <a:extLst>
              <a:ext uri="{FF2B5EF4-FFF2-40B4-BE49-F238E27FC236}">
                <a16:creationId xmlns:a16="http://schemas.microsoft.com/office/drawing/2014/main" id="{92C57532-C33F-5379-1955-66C4C357AF67}"/>
              </a:ext>
            </a:extLst>
          </p:cNvPr>
          <p:cNvSpPr/>
          <p:nvPr/>
        </p:nvSpPr>
        <p:spPr>
          <a:xfrm>
            <a:off x="0" y="6520846"/>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73256302-3FAD-3F99-56CE-42D1DB3762E8}"/>
              </a:ext>
            </a:extLst>
          </p:cNvPr>
          <p:cNvSpPr txBox="1"/>
          <p:nvPr/>
        </p:nvSpPr>
        <p:spPr>
          <a:xfrm>
            <a:off x="114300" y="6484116"/>
            <a:ext cx="1196340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Bjørnerås</a:t>
            </a:r>
            <a:r>
              <a:rPr kumimoji="0" lang="en-US" sz="105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 B., </a:t>
            </a:r>
            <a:r>
              <a:rPr kumimoji="0" lang="en-US" sz="105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Langørgen</a:t>
            </a:r>
            <a:r>
              <a:rPr kumimoji="0" lang="en-US" sz="105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E., </a:t>
            </a:r>
            <a:r>
              <a:rPr kumimoji="0" lang="en-US" sz="105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Witsø</a:t>
            </a:r>
            <a:r>
              <a:rPr kumimoji="0" lang="en-US" sz="105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 E., </a:t>
            </a:r>
            <a:r>
              <a:rPr kumimoji="0" lang="en-US" sz="105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Kvam</a:t>
            </a:r>
            <a:r>
              <a:rPr kumimoji="0" lang="en-US" sz="105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L., Leithaug, A. E., &amp; </a:t>
            </a:r>
            <a:r>
              <a:rPr kumimoji="0" lang="en-US" sz="105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Horghagen</a:t>
            </a:r>
            <a:r>
              <a:rPr kumimoji="0" lang="en-US" sz="105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S. (2023). Aiming for inclusion: processes taking place in co-creation involving students with disabilities in higher education. </a:t>
            </a:r>
            <a:r>
              <a:rPr kumimoji="0" lang="en-US" sz="105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International Journal of Inclusive Education</a:t>
            </a:r>
            <a:r>
              <a:rPr kumimoji="0" lang="en-US" sz="105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1-17. </a:t>
            </a:r>
            <a:r>
              <a:rPr kumimoji="0" lang="en-US" sz="1050" b="0" i="0" u="none" strike="noStrike" kern="1200" cap="none" spc="0" normalizeH="0" baseline="0" noProof="0" dirty="0">
                <a:ln>
                  <a:noFill/>
                </a:ln>
                <a:solidFill>
                  <a:srgbClr val="006DB4"/>
                </a:solidFill>
                <a:effectLst/>
                <a:uLnTx/>
                <a:uFillTx/>
                <a:latin typeface="Open Sans" panose="020B0606030504020204" pitchFamily="34" charset="0"/>
                <a:ea typeface="+mn-ea"/>
                <a:cs typeface="+mn-cs"/>
                <a:hlinkClick r:id="rId3"/>
              </a:rPr>
              <a:t>https://doi.org/10.1080/13603116.2023.2230198</a:t>
            </a:r>
            <a:endParaRPr kumimoji="0" lang="en-US" sz="1050" b="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endParaRPr>
          </a:p>
        </p:txBody>
      </p:sp>
      <p:sp>
        <p:nvSpPr>
          <p:cNvPr id="6" name="Content Placeholder 2">
            <a:extLst>
              <a:ext uri="{FF2B5EF4-FFF2-40B4-BE49-F238E27FC236}">
                <a16:creationId xmlns:a16="http://schemas.microsoft.com/office/drawing/2014/main" id="{CB93AE00-8BBB-60EC-459D-DC275879B570}"/>
              </a:ext>
            </a:extLst>
          </p:cNvPr>
          <p:cNvSpPr txBox="1">
            <a:spLocks/>
          </p:cNvSpPr>
          <p:nvPr/>
        </p:nvSpPr>
        <p:spPr>
          <a:xfrm>
            <a:off x="658762" y="1825625"/>
            <a:ext cx="8514736" cy="4765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ROBUST</a:t>
            </a:r>
            <a:r>
              <a:rPr kumimoji="0" lang="en-US" sz="1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New NTNU organization of students with disabilities (2023).  </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Ambassador Intervention for Students with Disabilities in Higher Education (2020 - 2022)</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Participatory Action Research Process conducted in the Faculty of Medicine and Health Sciences,                           Department of </a:t>
            </a:r>
            <a:r>
              <a:rPr kumimoji="0" lang="en-US" sz="1600" b="0" i="0" u="none" strike="noStrike" kern="1200" cap="none" spc="0" normalizeH="0" baseline="0" noProof="0" dirty="0" err="1">
                <a:ln>
                  <a:noFill/>
                </a:ln>
                <a:solidFill>
                  <a:sysClr val="windowText" lastClr="000000"/>
                </a:solidFill>
                <a:effectLst/>
                <a:uLnTx/>
                <a:uFillTx/>
                <a:latin typeface="Calibri Light" panose="020F0302020204030204"/>
                <a:ea typeface="+mn-ea"/>
                <a:cs typeface="+mn-cs"/>
              </a:rPr>
              <a:t>Neuromedicine</a:t>
            </a: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and Movement Science (PhD. Anita </a:t>
            </a:r>
            <a:r>
              <a:rPr kumimoji="0" lang="en-US" sz="1600" b="0" i="0" u="none" strike="noStrike" kern="1200" cap="none" spc="0" normalizeH="0" baseline="0" noProof="0" dirty="0" err="1">
                <a:ln>
                  <a:noFill/>
                </a:ln>
                <a:solidFill>
                  <a:sysClr val="windowText" lastClr="000000"/>
                </a:solidFill>
                <a:effectLst/>
                <a:uLnTx/>
                <a:uFillTx/>
                <a:latin typeface="Calibri Light" panose="020F0302020204030204"/>
                <a:ea typeface="+mn-ea"/>
                <a:cs typeface="+mn-cs"/>
              </a:rPr>
              <a:t>Blakstad</a:t>
            </a: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r>
              <a:rPr kumimoji="0" lang="en-US" sz="1600" b="0" i="0" u="none" strike="noStrike" kern="1200" cap="none" spc="0" normalizeH="0" baseline="0" noProof="0" dirty="0" err="1">
                <a:ln>
                  <a:noFill/>
                </a:ln>
                <a:solidFill>
                  <a:sysClr val="windowText" lastClr="000000"/>
                </a:solidFill>
                <a:effectLst/>
                <a:uLnTx/>
                <a:uFillTx/>
                <a:latin typeface="Calibri Light" panose="020F0302020204030204"/>
                <a:ea typeface="+mn-ea"/>
                <a:cs typeface="+mn-cs"/>
              </a:rPr>
              <a:t>Bjørnerås</a:t>
            </a: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Co-creation – empowerment – commitment to actions – inclusion.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Invited to “Building Together” to reflect about their organization (</a:t>
            </a:r>
            <a:r>
              <a:rPr kumimoji="0" lang="en-US" sz="1800" b="0" i="0" u="none" strike="noStrike" kern="1200" cap="none" spc="0" normalizeH="0" baseline="0" noProof="0" dirty="0" err="1">
                <a:ln>
                  <a:noFill/>
                </a:ln>
                <a:solidFill>
                  <a:sysClr val="windowText" lastClr="000000"/>
                </a:solidFill>
                <a:effectLst/>
                <a:uLnTx/>
                <a:uFillTx/>
                <a:latin typeface="Calibri Light" panose="020F0302020204030204"/>
                <a:ea typeface="+mn-ea"/>
                <a:cs typeface="+mn-cs"/>
              </a:rPr>
              <a:t>SwD</a:t>
            </a:r>
            <a:r>
              <a:rPr kumimoji="0" lang="en-US" sz="1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in in the context of </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CAMPUS OF THE FUTURE </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“Building Together a Sustainable University Community” </a:t>
            </a:r>
            <a:r>
              <a:rPr lang="en-US" sz="1600" dirty="0">
                <a:solidFill>
                  <a:sysClr val="windowText" lastClr="000000"/>
                </a:solidFill>
                <a:latin typeface="Calibri Light" panose="020F0302020204030204"/>
              </a:rPr>
              <a:t>(</a:t>
            </a: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Resilience theory) </a:t>
            </a:r>
          </a:p>
          <a:p>
            <a:pPr marL="457200" marR="0" lvl="1" indent="0" algn="l" defTabSz="914400" rtl="0" eaLnBrk="1" fontAlgn="auto" latinLnBrk="0" hangingPunct="1">
              <a:lnSpc>
                <a:spcPct val="90000"/>
              </a:lnSpc>
              <a:spcBef>
                <a:spcPts val="1000"/>
              </a:spcBef>
              <a:spcAft>
                <a:spcPts val="0"/>
              </a:spcAft>
              <a:buClrTx/>
              <a:buSzTx/>
              <a:buNone/>
              <a:tabLst/>
              <a:defRPr/>
            </a:pPr>
            <a:endPar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647C490B-6A8C-B010-F14F-6DA865C8437F}"/>
              </a:ext>
            </a:extLst>
          </p:cNvPr>
          <p:cNvPicPr>
            <a:picLocks noChangeAspect="1"/>
          </p:cNvPicPr>
          <p:nvPr/>
        </p:nvPicPr>
        <p:blipFill>
          <a:blip r:embed="rId4"/>
          <a:stretch>
            <a:fillRect/>
          </a:stretch>
        </p:blipFill>
        <p:spPr>
          <a:xfrm>
            <a:off x="9719256" y="1932410"/>
            <a:ext cx="2100262" cy="2686049"/>
          </a:xfrm>
          <a:prstGeom prst="rect">
            <a:avLst/>
          </a:prstGeom>
        </p:spPr>
      </p:pic>
    </p:spTree>
    <p:extLst>
      <p:ext uri="{BB962C8B-B14F-4D97-AF65-F5344CB8AC3E}">
        <p14:creationId xmlns:p14="http://schemas.microsoft.com/office/powerpoint/2010/main" val="292415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7" dur="500"/>
                                        <p:tgtEl>
                                          <p:spTgt spid="6">
                                            <p:txEl>
                                              <p:pRg st="6" end="6"/>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randombar(horizontal)">
                                      <p:cBhvr>
                                        <p:cTn id="10" dur="500"/>
                                        <p:tgtEl>
                                          <p:spTgt spid="6">
                                            <p:txEl>
                                              <p:pRg st="7" end="7"/>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randombar(horizontal)">
                                      <p:cBhvr>
                                        <p:cTn id="1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4F73ED-442B-FBFE-BB9F-5F1512BDD47E}"/>
              </a:ext>
            </a:extLst>
          </p:cNvPr>
          <p:cNvPicPr>
            <a:picLocks noChangeAspect="1"/>
          </p:cNvPicPr>
          <p:nvPr/>
        </p:nvPicPr>
        <p:blipFill rotWithShape="1">
          <a:blip r:embed="rId3"/>
          <a:srcRect l="8106" r="2940" b="2"/>
          <a:stretch/>
        </p:blipFill>
        <p:spPr>
          <a:xfrm>
            <a:off x="5192673" y="537963"/>
            <a:ext cx="5372099" cy="5571066"/>
          </a:xfrm>
          <a:prstGeom prst="rect">
            <a:avLst/>
          </a:prstGeom>
        </p:spPr>
      </p:pic>
      <p:sp>
        <p:nvSpPr>
          <p:cNvPr id="2" name="Rectangle 1">
            <a:extLst>
              <a:ext uri="{FF2B5EF4-FFF2-40B4-BE49-F238E27FC236}">
                <a16:creationId xmlns:a16="http://schemas.microsoft.com/office/drawing/2014/main" id="{301B3754-54B8-3D2A-7E70-C3D307902A5A}"/>
              </a:ext>
            </a:extLst>
          </p:cNvPr>
          <p:cNvSpPr/>
          <p:nvPr/>
        </p:nvSpPr>
        <p:spPr>
          <a:xfrm>
            <a:off x="0" y="6214581"/>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865D20EF-74E6-9778-FF14-F40C44E5D73E}"/>
              </a:ext>
            </a:extLst>
          </p:cNvPr>
          <p:cNvSpPr txBox="1"/>
          <p:nvPr/>
        </p:nvSpPr>
        <p:spPr>
          <a:xfrm>
            <a:off x="5284924" y="6330463"/>
            <a:ext cx="5187596" cy="307777"/>
          </a:xfrm>
          <a:prstGeom prst="rect">
            <a:avLst/>
          </a:prstGeom>
          <a:noFill/>
        </p:spPr>
        <p:txBody>
          <a:bodyPr wrap="square">
            <a:spAutoFit/>
          </a:bodyPr>
          <a:lstStyle/>
          <a:p>
            <a:r>
              <a:rPr lang="en-US" sz="1400" dirty="0">
                <a:hlinkClick r:id="rId4"/>
              </a:rPr>
              <a:t>Development plan for gender equality and diversity 2023–2025 </a:t>
            </a:r>
            <a:endParaRPr lang="en-US" sz="1400" dirty="0"/>
          </a:p>
        </p:txBody>
      </p:sp>
      <p:sp>
        <p:nvSpPr>
          <p:cNvPr id="9" name="TextBox 8">
            <a:extLst>
              <a:ext uri="{FF2B5EF4-FFF2-40B4-BE49-F238E27FC236}">
                <a16:creationId xmlns:a16="http://schemas.microsoft.com/office/drawing/2014/main" id="{3C4FFB89-D0A4-17A1-2145-F5924F9FFB1A}"/>
              </a:ext>
            </a:extLst>
          </p:cNvPr>
          <p:cNvSpPr txBox="1"/>
          <p:nvPr/>
        </p:nvSpPr>
        <p:spPr>
          <a:xfrm>
            <a:off x="344129" y="1194540"/>
            <a:ext cx="4581832" cy="272792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Method: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Two workshops – 5 participants – Diverse health and mental health conditions.</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Researcher/participant.</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Analysis and proposals: </a:t>
            </a:r>
            <a:r>
              <a:rPr kumimoji="0" lang="en-US"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p>
          <a:p>
            <a:pPr marL="45720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(1) NTNU Equality and Diversity Policy document </a:t>
            </a:r>
          </a:p>
          <a:p>
            <a:pPr marL="45720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(2) University Resilience model. </a:t>
            </a:r>
          </a:p>
        </p:txBody>
      </p:sp>
    </p:spTree>
    <p:extLst>
      <p:ext uri="{BB962C8B-B14F-4D97-AF65-F5344CB8AC3E}">
        <p14:creationId xmlns:p14="http://schemas.microsoft.com/office/powerpoint/2010/main" val="80306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69B1DD-D6A5-4051-55BB-5DC125046568}"/>
              </a:ext>
            </a:extLst>
          </p:cNvPr>
          <p:cNvSpPr>
            <a:spLocks noGrp="1"/>
          </p:cNvSpPr>
          <p:nvPr>
            <p:ph type="title"/>
          </p:nvPr>
        </p:nvSpPr>
        <p:spPr>
          <a:xfrm>
            <a:off x="586478" y="1683756"/>
            <a:ext cx="3115265" cy="3640719"/>
          </a:xfrm>
        </p:spPr>
        <p:txBody>
          <a:bodyPr anchor="b">
            <a:noAutofit/>
          </a:bodyPr>
          <a:lstStyle/>
          <a:p>
            <a:r>
              <a:rPr lang="en-US" sz="3600" b="1" dirty="0">
                <a:solidFill>
                  <a:srgbClr val="FFFFFF"/>
                </a:solidFill>
                <a:latin typeface="+mj-lt"/>
              </a:rPr>
              <a:t>RESULTS</a:t>
            </a:r>
            <a:r>
              <a:rPr lang="en-US" sz="2000" dirty="0">
                <a:solidFill>
                  <a:srgbClr val="FFFFFF"/>
                </a:solidFill>
                <a:latin typeface="+mj-lt"/>
              </a:rPr>
              <a:t> </a:t>
            </a:r>
            <a:br>
              <a:rPr lang="en-US" sz="2000" dirty="0">
                <a:solidFill>
                  <a:srgbClr val="FFFFFF"/>
                </a:solidFill>
                <a:latin typeface="+mj-lt"/>
              </a:rPr>
            </a:br>
            <a:br>
              <a:rPr lang="en-US" sz="2000" dirty="0">
                <a:solidFill>
                  <a:srgbClr val="FFFFFF"/>
                </a:solidFill>
                <a:latin typeface="+mj-lt"/>
              </a:rPr>
            </a:br>
            <a:br>
              <a:rPr lang="en-US" sz="2000" dirty="0">
                <a:solidFill>
                  <a:srgbClr val="FFFFFF"/>
                </a:solidFill>
                <a:latin typeface="+mj-lt"/>
              </a:rPr>
            </a:br>
            <a:r>
              <a:rPr lang="en-US" sz="2000" dirty="0">
                <a:solidFill>
                  <a:srgbClr val="FFFFFF"/>
                </a:solidFill>
                <a:latin typeface="+mj-lt"/>
              </a:rPr>
              <a:t>Development plan for gender equality and diversity 2023–2025 </a:t>
            </a:r>
            <a:br>
              <a:rPr lang="en-US" sz="2000" dirty="0">
                <a:solidFill>
                  <a:srgbClr val="FFFFFF"/>
                </a:solidFill>
                <a:latin typeface="+mj-lt"/>
              </a:rPr>
            </a:br>
            <a:br>
              <a:rPr lang="en-US" sz="2000" dirty="0">
                <a:solidFill>
                  <a:srgbClr val="FFFFFF"/>
                </a:solidFill>
                <a:latin typeface="+mj-lt"/>
              </a:rPr>
            </a:br>
            <a:br>
              <a:rPr lang="en-US" sz="2000" dirty="0">
                <a:solidFill>
                  <a:srgbClr val="FFFFFF"/>
                </a:solidFill>
                <a:latin typeface="+mj-lt"/>
              </a:rPr>
            </a:br>
            <a:br>
              <a:rPr lang="en-US" sz="2000" dirty="0">
                <a:solidFill>
                  <a:srgbClr val="FFFFFF"/>
                </a:solidFill>
                <a:latin typeface="+mj-lt"/>
              </a:rPr>
            </a:br>
            <a:r>
              <a:rPr lang="en-US" sz="2000" dirty="0">
                <a:solidFill>
                  <a:srgbClr val="FFFFFF"/>
                </a:solidFill>
              </a:rPr>
              <a:t>5 dimensions of collective resilience</a:t>
            </a:r>
            <a:br>
              <a:rPr lang="en-US" sz="2000" dirty="0">
                <a:solidFill>
                  <a:srgbClr val="FFFFFF"/>
                </a:solidFill>
              </a:rPr>
            </a:br>
            <a:br>
              <a:rPr lang="en-US" sz="2000" dirty="0">
                <a:solidFill>
                  <a:srgbClr val="FFFFFF"/>
                </a:solidFill>
              </a:rPr>
            </a:br>
            <a:r>
              <a:rPr lang="en-US" sz="2000" dirty="0">
                <a:solidFill>
                  <a:srgbClr val="FFFFFF"/>
                </a:solidFill>
              </a:rPr>
              <a:t> </a:t>
            </a:r>
          </a:p>
        </p:txBody>
      </p:sp>
      <p:sp>
        <p:nvSpPr>
          <p:cNvPr id="6" name="Content Placeholder 2">
            <a:extLst>
              <a:ext uri="{FF2B5EF4-FFF2-40B4-BE49-F238E27FC236}">
                <a16:creationId xmlns:a16="http://schemas.microsoft.com/office/drawing/2014/main" id="{57E45742-2BBF-614C-0A99-FE131EB970A6}"/>
              </a:ext>
            </a:extLst>
          </p:cNvPr>
          <p:cNvSpPr txBox="1">
            <a:spLocks noGrp="1"/>
          </p:cNvSpPr>
          <p:nvPr>
            <p:ph idx="1"/>
          </p:nvPr>
        </p:nvSpPr>
        <p:spPr>
          <a:xfrm>
            <a:off x="4624388" y="511175"/>
            <a:ext cx="7445692" cy="57848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2000" dirty="0">
                <a:solidFill>
                  <a:sysClr val="windowText" lastClr="000000"/>
                </a:solidFill>
                <a:latin typeface="Calibri Light" panose="020F0302020204030204"/>
              </a:rPr>
              <a:t>NTNU policy document .</a:t>
            </a:r>
            <a:r>
              <a:rPr lang="en-US" sz="2000" b="1" dirty="0">
                <a:solidFill>
                  <a:sysClr val="windowText" lastClr="000000"/>
                </a:solidFill>
                <a:latin typeface="Calibri Light" panose="020F0302020204030204"/>
              </a:rPr>
              <a:t> </a:t>
            </a:r>
          </a:p>
          <a:p>
            <a:pPr lvl="1">
              <a:spcBef>
                <a:spcPts val="1000"/>
              </a:spcBef>
              <a:defRPr/>
            </a:pPr>
            <a:r>
              <a:rPr lang="en-US" sz="1800" dirty="0">
                <a:solidFill>
                  <a:sysClr val="windowText" lastClr="000000"/>
                </a:solidFill>
                <a:latin typeface="Calibri Light" panose="020F0302020204030204"/>
              </a:rPr>
              <a:t>Students with disabilities are not included in the process of </a:t>
            </a:r>
            <a:r>
              <a:rPr lang="en-US" sz="1800" b="1" dirty="0">
                <a:solidFill>
                  <a:sysClr val="windowText" lastClr="000000"/>
                </a:solidFill>
                <a:latin typeface="Calibri Light" panose="020F0302020204030204"/>
              </a:rPr>
              <a:t>making</a:t>
            </a:r>
            <a:r>
              <a:rPr lang="en-US" sz="1800" dirty="0">
                <a:solidFill>
                  <a:sysClr val="windowText" lastClr="000000"/>
                </a:solidFill>
                <a:latin typeface="Calibri Light" panose="020F0302020204030204"/>
              </a:rPr>
              <a:t> the policies.</a:t>
            </a:r>
          </a:p>
          <a:p>
            <a:pPr lvl="2">
              <a:spcBef>
                <a:spcPts val="1000"/>
              </a:spcBef>
              <a:defRPr/>
            </a:pPr>
            <a:r>
              <a:rPr lang="en-US" sz="1800" dirty="0">
                <a:solidFill>
                  <a:sysClr val="windowText" lastClr="000000"/>
                </a:solidFill>
                <a:latin typeface="Calibri Light" panose="020F0302020204030204"/>
              </a:rPr>
              <a:t>They say they are not being </a:t>
            </a:r>
            <a:r>
              <a:rPr lang="en-US" sz="1800" b="1" dirty="0">
                <a:solidFill>
                  <a:sysClr val="windowText" lastClr="000000"/>
                </a:solidFill>
                <a:latin typeface="Calibri Light" panose="020F0302020204030204"/>
              </a:rPr>
              <a:t>represented</a:t>
            </a:r>
            <a:r>
              <a:rPr lang="en-US" sz="1800" dirty="0">
                <a:solidFill>
                  <a:sysClr val="windowText" lastClr="000000"/>
                </a:solidFill>
                <a:latin typeface="Calibri Light" panose="020F0302020204030204"/>
              </a:rPr>
              <a:t> in the policy document.</a:t>
            </a:r>
          </a:p>
          <a:p>
            <a:pPr lvl="1">
              <a:spcBef>
                <a:spcPts val="1000"/>
              </a:spcBef>
              <a:defRPr/>
            </a:pPr>
            <a:r>
              <a:rPr lang="en-US" sz="1800" dirty="0">
                <a:solidFill>
                  <a:sysClr val="windowText" lastClr="000000"/>
                </a:solidFill>
                <a:latin typeface="Calibri Light" panose="020F0302020204030204"/>
              </a:rPr>
              <a:t>They feel that document developers don’t know and cannot show and respond to the </a:t>
            </a:r>
            <a:r>
              <a:rPr lang="en-US" sz="1800" b="1" dirty="0">
                <a:solidFill>
                  <a:sysClr val="windowText" lastClr="000000"/>
                </a:solidFill>
                <a:latin typeface="Calibri Light" panose="020F0302020204030204"/>
              </a:rPr>
              <a:t>experience</a:t>
            </a:r>
            <a:r>
              <a:rPr lang="en-US" sz="1800" dirty="0">
                <a:solidFill>
                  <a:sysClr val="windowText" lastClr="000000"/>
                </a:solidFill>
                <a:latin typeface="Calibri Light" panose="020F0302020204030204"/>
              </a:rPr>
              <a:t> of students with disabilities. </a:t>
            </a:r>
          </a:p>
          <a:p>
            <a:pPr lvl="2">
              <a:spcBef>
                <a:spcPts val="1000"/>
              </a:spcBef>
              <a:defRPr/>
            </a:pPr>
            <a:r>
              <a:rPr lang="en-US" sz="1600" dirty="0">
                <a:solidFill>
                  <a:sysClr val="windowText" lastClr="000000"/>
                </a:solidFill>
                <a:latin typeface="Calibri Light" panose="020F0302020204030204"/>
              </a:rPr>
              <a:t>For instance, experiences of limited mobility, lack of social interaction, effort and challenges in education, lack of flexibility in procedures and education, the need to ask for help/support constantly, etc.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Five relevant resilience factors, but stands out that the NTNU needs to work on </a:t>
            </a:r>
            <a:r>
              <a:rPr kumimoji="0" lang="en-US" sz="2000" b="1" i="0" u="none" strike="noStrike" kern="1200" cap="none" spc="0" normalizeH="0" baseline="0" noProof="0" dirty="0">
                <a:ln>
                  <a:noFill/>
                </a:ln>
                <a:solidFill>
                  <a:srgbClr val="024EA2"/>
                </a:solidFill>
                <a:effectLst/>
                <a:uLnTx/>
                <a:uFillTx/>
                <a:latin typeface="Calibri Light" panose="020F0302020204030204"/>
                <a:ea typeface="+mn-ea"/>
                <a:cs typeface="+mn-cs"/>
              </a:rPr>
              <a:t>inclusion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p>
          <a:p>
            <a:pPr lvl="1">
              <a:spcBef>
                <a:spcPts val="1000"/>
              </a:spcBef>
              <a:defRPr/>
            </a:pPr>
            <a:r>
              <a:rPr lang="en-US" sz="1800" dirty="0">
                <a:solidFill>
                  <a:sysClr val="windowText" lastClr="000000"/>
                </a:solidFill>
                <a:latin typeface="Calibri Light" panose="020F0302020204030204"/>
              </a:rPr>
              <a:t>If not included, students with disabilities cannot relate positively, feel belonging, participate meaningfully, and </a:t>
            </a:r>
          </a:p>
          <a:p>
            <a:pPr lvl="1">
              <a:spcBef>
                <a:spcPts val="1000"/>
              </a:spcBef>
              <a:defRPr/>
            </a:pPr>
            <a:r>
              <a:rPr lang="en-US" sz="1800" dirty="0">
                <a:solidFill>
                  <a:sysClr val="windowText" lastClr="000000"/>
                </a:solidFill>
                <a:latin typeface="Calibri Light" panose="020F0302020204030204"/>
              </a:rPr>
              <a:t>the lack of inclusion has negative consequences in their daily lives, education, and mental wellbeing.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a:p>
            <a:pPr marL="0" lvl="0" indent="0" algn="r">
              <a:buNone/>
              <a:defRPr/>
            </a:pPr>
            <a:r>
              <a:rPr lang="en-US" b="1" dirty="0">
                <a:solidFill>
                  <a:srgbClr val="024EA2"/>
                </a:solidFill>
                <a:latin typeface="Calibri Light" panose="020F0302020204030204"/>
              </a:rPr>
              <a:t>How could things get  better? Campus of the Future </a:t>
            </a:r>
            <a:r>
              <a:rPr lang="en-US" b="1" dirty="0">
                <a:solidFill>
                  <a:srgbClr val="024EA2"/>
                </a:solidFill>
                <a:latin typeface="Century Gothic" panose="020B0502020202020204" pitchFamily="34" charset="0"/>
              </a:rPr>
              <a:t>►</a:t>
            </a:r>
            <a:endParaRPr kumimoji="0" lang="en-US" b="0" i="0" u="none" strike="noStrike" kern="1200" cap="none" spc="0" normalizeH="0" baseline="0" noProof="0" dirty="0">
              <a:ln>
                <a:noFill/>
              </a:ln>
              <a:solidFill>
                <a:sysClr val="windowText" lastClr="000000"/>
              </a:solidFill>
              <a:effectLst/>
              <a:uLnTx/>
              <a:uFillTx/>
              <a:latin typeface="Calibri Light" panose="020F0302020204030204"/>
            </a:endParaRPr>
          </a:p>
          <a:p>
            <a:pPr lvl="2">
              <a:spcBef>
                <a:spcPts val="1000"/>
              </a:spcBef>
              <a:defRPr/>
            </a:pPr>
            <a:endPar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519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4" dur="500"/>
                                        <p:tgtEl>
                                          <p:spTgt spid="6">
                                            <p:txEl>
                                              <p:pRg st="6" end="6"/>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randombar(horizontal)">
                                      <p:cBhvr>
                                        <p:cTn id="27" dur="500"/>
                                        <p:tgtEl>
                                          <p:spTgt spid="6">
                                            <p:txEl>
                                              <p:pRg st="7" end="7"/>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0" dur="500"/>
                                        <p:tgtEl>
                                          <p:spTgt spid="6">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wipe(left)">
                                      <p:cBhvr>
                                        <p:cTn id="35" dur="1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C66B08-ACBF-ED68-3A28-F94EF5A6F8D9}"/>
              </a:ext>
            </a:extLst>
          </p:cNvPr>
          <p:cNvSpPr/>
          <p:nvPr/>
        </p:nvSpPr>
        <p:spPr>
          <a:xfrm>
            <a:off x="0" y="6520846"/>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2" name="Content Placeholder 3">
            <a:extLst>
              <a:ext uri="{FF2B5EF4-FFF2-40B4-BE49-F238E27FC236}">
                <a16:creationId xmlns:a16="http://schemas.microsoft.com/office/drawing/2014/main" id="{546C927A-7F03-25BB-21E8-41EF33CFAA8A}"/>
              </a:ext>
            </a:extLst>
          </p:cNvPr>
          <p:cNvGraphicFramePr>
            <a:graphicFrameLocks/>
          </p:cNvGraphicFramePr>
          <p:nvPr>
            <p:extLst>
              <p:ext uri="{D42A27DB-BD31-4B8C-83A1-F6EECF244321}">
                <p14:modId xmlns:p14="http://schemas.microsoft.com/office/powerpoint/2010/main" val="4233876933"/>
              </p:ext>
            </p:extLst>
          </p:nvPr>
        </p:nvGraphicFramePr>
        <p:xfrm>
          <a:off x="238124" y="767644"/>
          <a:ext cx="11400719" cy="6090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EFF92A9-4239-084F-2AA0-C52A01F11B2D}"/>
              </a:ext>
            </a:extLst>
          </p:cNvPr>
          <p:cNvSpPr txBox="1"/>
          <p:nvPr/>
        </p:nvSpPr>
        <p:spPr>
          <a:xfrm>
            <a:off x="2590800" y="220146"/>
            <a:ext cx="6096000" cy="461665"/>
          </a:xfrm>
          <a:prstGeom prst="rect">
            <a:avLst/>
          </a:prstGeom>
          <a:noFill/>
        </p:spPr>
        <p:txBody>
          <a:bodyPr wrap="square">
            <a:spAutoFit/>
          </a:bodyPr>
          <a:lstStyle/>
          <a:p>
            <a:r>
              <a:rPr lang="en-US" sz="2400" b="1" dirty="0">
                <a:solidFill>
                  <a:srgbClr val="024EA2"/>
                </a:solidFill>
              </a:rPr>
              <a:t>How could things get better? </a:t>
            </a:r>
          </a:p>
        </p:txBody>
      </p:sp>
    </p:spTree>
    <p:extLst>
      <p:ext uri="{BB962C8B-B14F-4D97-AF65-F5344CB8AC3E}">
        <p14:creationId xmlns:p14="http://schemas.microsoft.com/office/powerpoint/2010/main" val="313489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F3404BDA-7AAE-442D-B5E2-423AC16D82AB}"/>
                                            </p:graphicEl>
                                          </p:spTgt>
                                        </p:tgtEl>
                                        <p:attrNameLst>
                                          <p:attrName>style.visibility</p:attrName>
                                        </p:attrNameLst>
                                      </p:cBhvr>
                                      <p:to>
                                        <p:strVal val="visible"/>
                                      </p:to>
                                    </p:set>
                                    <p:animEffect transition="in" filter="wipe(left)">
                                      <p:cBhvr>
                                        <p:cTn id="7" dur="1250"/>
                                        <p:tgtEl>
                                          <p:spTgt spid="2">
                                            <p:graphicEl>
                                              <a:dgm id="{F3404BDA-7AAE-442D-B5E2-423AC16D82AB}"/>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dgm id="{D3146FC0-1194-4A86-BBDC-BD5E81C33837}"/>
                                            </p:graphicEl>
                                          </p:spTgt>
                                        </p:tgtEl>
                                        <p:attrNameLst>
                                          <p:attrName>style.visibility</p:attrName>
                                        </p:attrNameLst>
                                      </p:cBhvr>
                                      <p:to>
                                        <p:strVal val="visible"/>
                                      </p:to>
                                    </p:set>
                                    <p:animEffect transition="in" filter="wipe(left)">
                                      <p:cBhvr>
                                        <p:cTn id="10" dur="1250"/>
                                        <p:tgtEl>
                                          <p:spTgt spid="2">
                                            <p:graphicEl>
                                              <a:dgm id="{D3146FC0-1194-4A86-BBDC-BD5E81C3383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graphicEl>
                                              <a:dgm id="{AD32EEF8-29ED-4620-BF67-549E67904FF5}"/>
                                            </p:graphicEl>
                                          </p:spTgt>
                                        </p:tgtEl>
                                        <p:attrNameLst>
                                          <p:attrName>style.visibility</p:attrName>
                                        </p:attrNameLst>
                                      </p:cBhvr>
                                      <p:to>
                                        <p:strVal val="visible"/>
                                      </p:to>
                                    </p:set>
                                    <p:animEffect transition="in" filter="wipe(left)">
                                      <p:cBhvr>
                                        <p:cTn id="15" dur="1250"/>
                                        <p:tgtEl>
                                          <p:spTgt spid="2">
                                            <p:graphicEl>
                                              <a:dgm id="{AD32EEF8-29ED-4620-BF67-549E67904FF5}"/>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graphicEl>
                                              <a:dgm id="{40EB0E01-1E4C-432E-9376-5E285AD52BC6}"/>
                                            </p:graphicEl>
                                          </p:spTgt>
                                        </p:tgtEl>
                                        <p:attrNameLst>
                                          <p:attrName>style.visibility</p:attrName>
                                        </p:attrNameLst>
                                      </p:cBhvr>
                                      <p:to>
                                        <p:strVal val="visible"/>
                                      </p:to>
                                    </p:set>
                                    <p:animEffect transition="in" filter="wipe(left)">
                                      <p:cBhvr>
                                        <p:cTn id="18" dur="1250"/>
                                        <p:tgtEl>
                                          <p:spTgt spid="2">
                                            <p:graphicEl>
                                              <a:dgm id="{40EB0E01-1E4C-432E-9376-5E285AD52BC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graphicEl>
                                              <a:dgm id="{A8DCFBA5-7A19-4384-982D-7C9DCE94B197}"/>
                                            </p:graphicEl>
                                          </p:spTgt>
                                        </p:tgtEl>
                                        <p:attrNameLst>
                                          <p:attrName>style.visibility</p:attrName>
                                        </p:attrNameLst>
                                      </p:cBhvr>
                                      <p:to>
                                        <p:strVal val="visible"/>
                                      </p:to>
                                    </p:set>
                                    <p:animEffect transition="in" filter="wipe(left)">
                                      <p:cBhvr>
                                        <p:cTn id="23" dur="1250"/>
                                        <p:tgtEl>
                                          <p:spTgt spid="2">
                                            <p:graphicEl>
                                              <a:dgm id="{A8DCFBA5-7A19-4384-982D-7C9DCE94B197}"/>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graphicEl>
                                              <a:dgm id="{292C204A-A77D-4CAC-8C5A-05EA2A072C09}"/>
                                            </p:graphicEl>
                                          </p:spTgt>
                                        </p:tgtEl>
                                        <p:attrNameLst>
                                          <p:attrName>style.visibility</p:attrName>
                                        </p:attrNameLst>
                                      </p:cBhvr>
                                      <p:to>
                                        <p:strVal val="visible"/>
                                      </p:to>
                                    </p:set>
                                    <p:animEffect transition="in" filter="wipe(left)">
                                      <p:cBhvr>
                                        <p:cTn id="26" dur="1250"/>
                                        <p:tgtEl>
                                          <p:spTgt spid="2">
                                            <p:graphicEl>
                                              <a:dgm id="{292C204A-A77D-4CAC-8C5A-05EA2A072C0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graphicEl>
                                              <a:dgm id="{85711AD4-DCA0-4A72-81A0-B4ACF2ED9B10}"/>
                                            </p:graphicEl>
                                          </p:spTgt>
                                        </p:tgtEl>
                                        <p:attrNameLst>
                                          <p:attrName>style.visibility</p:attrName>
                                        </p:attrNameLst>
                                      </p:cBhvr>
                                      <p:to>
                                        <p:strVal val="visible"/>
                                      </p:to>
                                    </p:set>
                                    <p:animEffect transition="in" filter="wipe(left)">
                                      <p:cBhvr>
                                        <p:cTn id="31" dur="1250"/>
                                        <p:tgtEl>
                                          <p:spTgt spid="2">
                                            <p:graphicEl>
                                              <a:dgm id="{85711AD4-DCA0-4A72-81A0-B4ACF2ED9B10}"/>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graphicEl>
                                              <a:dgm id="{581156B9-8AC8-4450-97E8-00339BFD4A4F}"/>
                                            </p:graphicEl>
                                          </p:spTgt>
                                        </p:tgtEl>
                                        <p:attrNameLst>
                                          <p:attrName>style.visibility</p:attrName>
                                        </p:attrNameLst>
                                      </p:cBhvr>
                                      <p:to>
                                        <p:strVal val="visible"/>
                                      </p:to>
                                    </p:set>
                                    <p:animEffect transition="in" filter="wipe(left)">
                                      <p:cBhvr>
                                        <p:cTn id="34" dur="1250"/>
                                        <p:tgtEl>
                                          <p:spTgt spid="2">
                                            <p:graphicEl>
                                              <a:dgm id="{581156B9-8AC8-4450-97E8-00339BFD4A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69B1DD-D6A5-4051-55BB-5DC125046568}"/>
              </a:ext>
            </a:extLst>
          </p:cNvPr>
          <p:cNvSpPr>
            <a:spLocks noGrp="1"/>
          </p:cNvSpPr>
          <p:nvPr>
            <p:ph type="title"/>
          </p:nvPr>
        </p:nvSpPr>
        <p:spPr>
          <a:xfrm>
            <a:off x="586478" y="1683756"/>
            <a:ext cx="3115265" cy="3640719"/>
          </a:xfrm>
        </p:spPr>
        <p:txBody>
          <a:bodyPr anchor="b">
            <a:noAutofit/>
          </a:bodyPr>
          <a:lstStyle/>
          <a:p>
            <a:r>
              <a:rPr lang="en-US" sz="3600" b="1" i="1" dirty="0">
                <a:solidFill>
                  <a:srgbClr val="FFFFFF"/>
                </a:solidFill>
                <a:latin typeface="+mj-lt"/>
              </a:rPr>
              <a:t>To conclude …</a:t>
            </a:r>
            <a:r>
              <a:rPr lang="en-US" sz="3600" b="1" dirty="0">
                <a:solidFill>
                  <a:srgbClr val="FFFFFF"/>
                </a:solidFill>
                <a:latin typeface="+mj-lt"/>
              </a:rPr>
              <a:t> </a:t>
            </a:r>
            <a:br>
              <a:rPr lang="en-US" sz="3600" b="1" dirty="0">
                <a:solidFill>
                  <a:srgbClr val="FFFFFF"/>
                </a:solidFill>
                <a:latin typeface="+mj-lt"/>
              </a:rPr>
            </a:br>
            <a:br>
              <a:rPr lang="en-US" sz="3600" b="1" dirty="0">
                <a:solidFill>
                  <a:srgbClr val="FFFFFF"/>
                </a:solidFill>
                <a:latin typeface="+mj-lt"/>
              </a:rPr>
            </a:br>
            <a:br>
              <a:rPr lang="en-US" sz="3600" b="1" dirty="0">
                <a:solidFill>
                  <a:srgbClr val="FFFFFF"/>
                </a:solidFill>
                <a:latin typeface="+mj-lt"/>
              </a:rPr>
            </a:br>
            <a:br>
              <a:rPr lang="en-US" sz="2000" dirty="0">
                <a:solidFill>
                  <a:srgbClr val="FFFFFF"/>
                </a:solidFill>
              </a:rPr>
            </a:br>
            <a:br>
              <a:rPr lang="en-US" sz="2000" dirty="0">
                <a:solidFill>
                  <a:srgbClr val="FFFFFF"/>
                </a:solidFill>
              </a:rPr>
            </a:br>
            <a:r>
              <a:rPr lang="en-US" sz="2000" dirty="0">
                <a:solidFill>
                  <a:srgbClr val="FFFFFF"/>
                </a:solidFill>
              </a:rPr>
              <a:t> </a:t>
            </a:r>
          </a:p>
        </p:txBody>
      </p:sp>
      <p:graphicFrame>
        <p:nvGraphicFramePr>
          <p:cNvPr id="5" name="Content Placeholder 4">
            <a:extLst>
              <a:ext uri="{FF2B5EF4-FFF2-40B4-BE49-F238E27FC236}">
                <a16:creationId xmlns:a16="http://schemas.microsoft.com/office/drawing/2014/main" id="{B10889F3-1867-2E69-A2B0-8BFE7E8E1DDB}"/>
              </a:ext>
            </a:extLst>
          </p:cNvPr>
          <p:cNvGraphicFramePr>
            <a:graphicFrameLocks noGrp="1"/>
          </p:cNvGraphicFramePr>
          <p:nvPr>
            <p:ph idx="1"/>
            <p:extLst>
              <p:ext uri="{D42A27DB-BD31-4B8C-83A1-F6EECF244321}">
                <p14:modId xmlns:p14="http://schemas.microsoft.com/office/powerpoint/2010/main" val="3820677271"/>
              </p:ext>
            </p:extLst>
          </p:nvPr>
        </p:nvGraphicFramePr>
        <p:xfrm>
          <a:off x="4487450" y="432619"/>
          <a:ext cx="7458744" cy="5744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73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F6D1AFAC-005E-4C13-8E13-5330A00E0AC0}"/>
                                            </p:graphicEl>
                                          </p:spTgt>
                                        </p:tgtEl>
                                        <p:attrNameLst>
                                          <p:attrName>style.visibility</p:attrName>
                                        </p:attrNameLst>
                                      </p:cBhvr>
                                      <p:to>
                                        <p:strVal val="visible"/>
                                      </p:to>
                                    </p:set>
                                    <p:animEffect transition="in" filter="wipe(up)">
                                      <p:cBhvr>
                                        <p:cTn id="7" dur="1250"/>
                                        <p:tgtEl>
                                          <p:spTgt spid="5">
                                            <p:graphicEl>
                                              <a:dgm id="{F6D1AFAC-005E-4C13-8E13-5330A00E0AC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08D92FDC-1729-43B8-95B0-FCF5758918D6}"/>
                                            </p:graphicEl>
                                          </p:spTgt>
                                        </p:tgtEl>
                                        <p:attrNameLst>
                                          <p:attrName>style.visibility</p:attrName>
                                        </p:attrNameLst>
                                      </p:cBhvr>
                                      <p:to>
                                        <p:strVal val="visible"/>
                                      </p:to>
                                    </p:set>
                                    <p:animEffect transition="in" filter="wipe(up)">
                                      <p:cBhvr>
                                        <p:cTn id="12" dur="1250"/>
                                        <p:tgtEl>
                                          <p:spTgt spid="5">
                                            <p:graphicEl>
                                              <a:dgm id="{08D92FDC-1729-43B8-95B0-FCF5758918D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graphicEl>
                                              <a:dgm id="{E5576C70-CC9E-4CF3-B011-F24BA1AF7911}"/>
                                            </p:graphicEl>
                                          </p:spTgt>
                                        </p:tgtEl>
                                        <p:attrNameLst>
                                          <p:attrName>style.visibility</p:attrName>
                                        </p:attrNameLst>
                                      </p:cBhvr>
                                      <p:to>
                                        <p:strVal val="visible"/>
                                      </p:to>
                                    </p:set>
                                    <p:animEffect transition="in" filter="wipe(up)">
                                      <p:cBhvr>
                                        <p:cTn id="17" dur="1250"/>
                                        <p:tgtEl>
                                          <p:spTgt spid="5">
                                            <p:graphicEl>
                                              <a:dgm id="{E5576C70-CC9E-4CF3-B011-F24BA1AF791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graphicEl>
                                              <a:dgm id="{0C8CD089-5A09-4C5F-926D-316CBE5AB3F2}"/>
                                            </p:graphicEl>
                                          </p:spTgt>
                                        </p:tgtEl>
                                        <p:attrNameLst>
                                          <p:attrName>style.visibility</p:attrName>
                                        </p:attrNameLst>
                                      </p:cBhvr>
                                      <p:to>
                                        <p:strVal val="visible"/>
                                      </p:to>
                                    </p:set>
                                    <p:animEffect transition="in" filter="wipe(up)">
                                      <p:cBhvr>
                                        <p:cTn id="22" dur="1250"/>
                                        <p:tgtEl>
                                          <p:spTgt spid="5">
                                            <p:graphicEl>
                                              <a:dgm id="{0C8CD089-5A09-4C5F-926D-316CBE5AB3F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graphicEl>
                                              <a:dgm id="{37E108C5-A998-4D69-8107-86C57696A60F}"/>
                                            </p:graphicEl>
                                          </p:spTgt>
                                        </p:tgtEl>
                                        <p:attrNameLst>
                                          <p:attrName>style.visibility</p:attrName>
                                        </p:attrNameLst>
                                      </p:cBhvr>
                                      <p:to>
                                        <p:strVal val="visible"/>
                                      </p:to>
                                    </p:set>
                                    <p:animEffect transition="in" filter="wipe(up)">
                                      <p:cBhvr>
                                        <p:cTn id="27" dur="1250"/>
                                        <p:tgtEl>
                                          <p:spTgt spid="5">
                                            <p:graphicEl>
                                              <a:dgm id="{37E108C5-A998-4D69-8107-86C57696A60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graphicEl>
                                              <a:dgm id="{4946EAFF-CD89-4083-ACBF-261E828E8A76}"/>
                                            </p:graphicEl>
                                          </p:spTgt>
                                        </p:tgtEl>
                                        <p:attrNameLst>
                                          <p:attrName>style.visibility</p:attrName>
                                        </p:attrNameLst>
                                      </p:cBhvr>
                                      <p:to>
                                        <p:strVal val="visible"/>
                                      </p:to>
                                    </p:set>
                                    <p:animEffect transition="in" filter="wipe(up)">
                                      <p:cBhvr>
                                        <p:cTn id="32" dur="1250"/>
                                        <p:tgtEl>
                                          <p:spTgt spid="5">
                                            <p:graphicEl>
                                              <a:dgm id="{4946EAFF-CD89-4083-ACBF-261E828E8A7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graphicEl>
                                              <a:dgm id="{D5630040-02EC-433D-928C-761522300B11}"/>
                                            </p:graphicEl>
                                          </p:spTgt>
                                        </p:tgtEl>
                                        <p:attrNameLst>
                                          <p:attrName>style.visibility</p:attrName>
                                        </p:attrNameLst>
                                      </p:cBhvr>
                                      <p:to>
                                        <p:strVal val="visible"/>
                                      </p:to>
                                    </p:set>
                                    <p:animEffect transition="in" filter="wipe(up)">
                                      <p:cBhvr>
                                        <p:cTn id="37" dur="1250"/>
                                        <p:tgtEl>
                                          <p:spTgt spid="5">
                                            <p:graphicEl>
                                              <a:dgm id="{D5630040-02EC-433D-928C-761522300B1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graphicEl>
                                              <a:dgm id="{17E44CE7-6201-44E6-A833-622B52600611}"/>
                                            </p:graphicEl>
                                          </p:spTgt>
                                        </p:tgtEl>
                                        <p:attrNameLst>
                                          <p:attrName>style.visibility</p:attrName>
                                        </p:attrNameLst>
                                      </p:cBhvr>
                                      <p:to>
                                        <p:strVal val="visible"/>
                                      </p:to>
                                    </p:set>
                                    <p:animEffect transition="in" filter="wipe(up)">
                                      <p:cBhvr>
                                        <p:cTn id="42" dur="1250"/>
                                        <p:tgtEl>
                                          <p:spTgt spid="5">
                                            <p:graphicEl>
                                              <a:dgm id="{17E44CE7-6201-44E6-A833-622B5260061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
                                            <p:graphicEl>
                                              <a:dgm id="{E16CB27A-7606-48B3-986E-517F467A83E0}"/>
                                            </p:graphicEl>
                                          </p:spTgt>
                                        </p:tgtEl>
                                        <p:attrNameLst>
                                          <p:attrName>style.visibility</p:attrName>
                                        </p:attrNameLst>
                                      </p:cBhvr>
                                      <p:to>
                                        <p:strVal val="visible"/>
                                      </p:to>
                                    </p:set>
                                    <p:animEffect transition="in" filter="wipe(up)">
                                      <p:cBhvr>
                                        <p:cTn id="47" dur="1250"/>
                                        <p:tgtEl>
                                          <p:spTgt spid="5">
                                            <p:graphicEl>
                                              <a:dgm id="{E16CB27A-7606-48B3-986E-517F467A83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2557-8FF8-B9A0-84A3-747F06FAD2F7}"/>
              </a:ext>
            </a:extLst>
          </p:cNvPr>
          <p:cNvSpPr>
            <a:spLocks noGrp="1"/>
          </p:cNvSpPr>
          <p:nvPr>
            <p:ph type="ctrTitle"/>
          </p:nvPr>
        </p:nvSpPr>
        <p:spPr>
          <a:xfrm>
            <a:off x="643467" y="1002890"/>
            <a:ext cx="5582700" cy="3061830"/>
          </a:xfrm>
        </p:spPr>
        <p:txBody>
          <a:bodyPr vert="horz" lIns="91440" tIns="45720" rIns="91440" bIns="45720" rtlCol="0">
            <a:normAutofit/>
          </a:bodyPr>
          <a:lstStyle/>
          <a:p>
            <a:pPr algn="l"/>
            <a:r>
              <a:rPr lang="en-US" sz="3200" i="1" kern="1200" dirty="0">
                <a:effectLst>
                  <a:outerShdw blurRad="38100" dist="38100" dir="2700000" algn="tl">
                    <a:srgbClr val="000000">
                      <a:alpha val="43137"/>
                    </a:srgbClr>
                  </a:outerShdw>
                </a:effectLst>
                <a:latin typeface="+mj-lt"/>
                <a:ea typeface="+mj-ea"/>
                <a:cs typeface="+mj-cs"/>
              </a:rPr>
              <a:t>BUILDING TOGETHER UNIVERSITY COMMUNITY RESILIENCE</a:t>
            </a:r>
            <a:br>
              <a:rPr lang="en-US" sz="3200" kern="1200" dirty="0">
                <a:effectLst>
                  <a:outerShdw blurRad="38100" dist="38100" dir="2700000" algn="tl">
                    <a:srgbClr val="000000">
                      <a:alpha val="43137"/>
                    </a:srgbClr>
                  </a:outerShdw>
                </a:effectLst>
                <a:latin typeface="+mj-lt"/>
                <a:ea typeface="+mj-ea"/>
                <a:cs typeface="+mj-cs"/>
              </a:rPr>
            </a:br>
            <a:br>
              <a:rPr lang="en-US" sz="3200" kern="1200" dirty="0">
                <a:effectLst>
                  <a:outerShdw blurRad="38100" dist="38100" dir="2700000" algn="tl">
                    <a:srgbClr val="000000">
                      <a:alpha val="43137"/>
                    </a:srgbClr>
                  </a:outerShdw>
                </a:effectLst>
                <a:latin typeface="+mj-lt"/>
                <a:ea typeface="+mj-ea"/>
                <a:cs typeface="+mj-cs"/>
              </a:rPr>
            </a:br>
            <a:endParaRPr lang="en-US" sz="3200" kern="1200" dirty="0">
              <a:latin typeface="+mj-lt"/>
              <a:ea typeface="+mj-ea"/>
              <a:cs typeface="+mj-cs"/>
            </a:endParaRPr>
          </a:p>
        </p:txBody>
      </p:sp>
      <p:sp>
        <p:nvSpPr>
          <p:cNvPr id="3" name="Subtitle 2">
            <a:extLst>
              <a:ext uri="{FF2B5EF4-FFF2-40B4-BE49-F238E27FC236}">
                <a16:creationId xmlns:a16="http://schemas.microsoft.com/office/drawing/2014/main" id="{941E6DB4-98A3-390E-C4EE-967E465B6263}"/>
              </a:ext>
            </a:extLst>
          </p:cNvPr>
          <p:cNvSpPr>
            <a:spLocks noGrp="1"/>
          </p:cNvSpPr>
          <p:nvPr>
            <p:ph type="subTitle" idx="1"/>
          </p:nvPr>
        </p:nvSpPr>
        <p:spPr>
          <a:xfrm>
            <a:off x="643467" y="4710169"/>
            <a:ext cx="5582700" cy="1738255"/>
          </a:xfrm>
        </p:spPr>
        <p:txBody>
          <a:bodyPr vert="horz" lIns="91440" tIns="45720" rIns="91440" bIns="45720" rtlCol="0">
            <a:normAutofit fontScale="92500" lnSpcReduction="20000"/>
          </a:bodyPr>
          <a:lstStyle/>
          <a:p>
            <a:pPr algn="l">
              <a:spcBef>
                <a:spcPts val="0"/>
              </a:spcBef>
            </a:pPr>
            <a:r>
              <a:rPr lang="en-US" sz="1800" b="1" i="1" dirty="0">
                <a:latin typeface="+mj-lt"/>
              </a:rPr>
              <a:t>Roxanna Morote, </a:t>
            </a:r>
          </a:p>
          <a:p>
            <a:pPr algn="l">
              <a:spcBef>
                <a:spcPts val="0"/>
              </a:spcBef>
            </a:pPr>
            <a:r>
              <a:rPr lang="en-US" sz="1800" i="1" dirty="0">
                <a:latin typeface="+mj-lt"/>
              </a:rPr>
              <a:t>Associate Professor in Community Psychology </a:t>
            </a:r>
          </a:p>
          <a:p>
            <a:pPr algn="l">
              <a:spcBef>
                <a:spcPts val="0"/>
              </a:spcBef>
            </a:pPr>
            <a:r>
              <a:rPr lang="en-US" sz="1800" i="1" dirty="0">
                <a:latin typeface="+mj-lt"/>
              </a:rPr>
              <a:t>Resilience Centre NTNU</a:t>
            </a:r>
          </a:p>
          <a:p>
            <a:pPr algn="l">
              <a:spcBef>
                <a:spcPts val="0"/>
              </a:spcBef>
            </a:pPr>
            <a:r>
              <a:rPr lang="en-US" sz="1800" i="1" dirty="0">
                <a:latin typeface="+mj-lt"/>
                <a:hlinkClick r:id="rId3"/>
              </a:rPr>
              <a:t>https://www.ntnu.edu/psychology/resilience-centre</a:t>
            </a:r>
            <a:r>
              <a:rPr lang="en-US" sz="1800" i="1" dirty="0">
                <a:latin typeface="+mj-lt"/>
              </a:rPr>
              <a:t> </a:t>
            </a:r>
          </a:p>
          <a:p>
            <a:pPr algn="l">
              <a:spcBef>
                <a:spcPts val="0"/>
              </a:spcBef>
            </a:pPr>
            <a:endParaRPr lang="en-US" sz="1800" i="1" dirty="0">
              <a:latin typeface="+mj-lt"/>
            </a:endParaRPr>
          </a:p>
          <a:p>
            <a:pPr algn="l">
              <a:spcBef>
                <a:spcPts val="0"/>
              </a:spcBef>
            </a:pPr>
            <a:r>
              <a:rPr lang="en-US" sz="1800" b="1" i="1" dirty="0">
                <a:latin typeface="+mj-lt"/>
              </a:rPr>
              <a:t>Ann-Elen Leithaug </a:t>
            </a:r>
          </a:p>
          <a:p>
            <a:pPr algn="l">
              <a:spcBef>
                <a:spcPts val="0"/>
              </a:spcBef>
            </a:pPr>
            <a:r>
              <a:rPr lang="en-US" sz="1800" i="1" dirty="0">
                <a:latin typeface="+mj-lt"/>
              </a:rPr>
              <a:t>Research assistant</a:t>
            </a:r>
          </a:p>
          <a:p>
            <a:pPr algn="l">
              <a:spcBef>
                <a:spcPts val="0"/>
              </a:spcBef>
            </a:pPr>
            <a:r>
              <a:rPr lang="en-US" sz="1800" i="1" dirty="0">
                <a:latin typeface="+mj-lt"/>
              </a:rPr>
              <a:t>Department of Psychology</a:t>
            </a:r>
          </a:p>
          <a:p>
            <a:pPr algn="l">
              <a:spcBef>
                <a:spcPts val="0"/>
              </a:spcBef>
            </a:pPr>
            <a:endParaRPr lang="en-US" sz="1800" i="1" dirty="0">
              <a:latin typeface="+mj-lt"/>
            </a:endParaRPr>
          </a:p>
        </p:txBody>
      </p:sp>
      <p:pic>
        <p:nvPicPr>
          <p:cNvPr id="4" name="Picture 3" descr="A group of houses in a wooded area&#10;&#10;Description automatically generated with low confidence">
            <a:extLst>
              <a:ext uri="{FF2B5EF4-FFF2-40B4-BE49-F238E27FC236}">
                <a16:creationId xmlns:a16="http://schemas.microsoft.com/office/drawing/2014/main" id="{324CA50A-5C98-0E43-3D82-97CB24840A63}"/>
              </a:ext>
            </a:extLst>
          </p:cNvPr>
          <p:cNvPicPr>
            <a:picLocks noChangeAspect="1"/>
          </p:cNvPicPr>
          <p:nvPr/>
        </p:nvPicPr>
        <p:blipFill rotWithShape="1">
          <a:blip r:embed="rId4"/>
          <a:srcRect l="13447" r="3764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430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711D8A-5DCD-EE51-FA4B-AA2D5DCF11B7}"/>
              </a:ext>
            </a:extLst>
          </p:cNvPr>
          <p:cNvSpPr/>
          <p:nvPr/>
        </p:nvSpPr>
        <p:spPr>
          <a:xfrm>
            <a:off x="0" y="6199833"/>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1">
            <a:extLst>
              <a:ext uri="{FF2B5EF4-FFF2-40B4-BE49-F238E27FC236}">
                <a16:creationId xmlns:a16="http://schemas.microsoft.com/office/drawing/2014/main" id="{EC470EF6-957C-9278-3C91-F1969845081A}"/>
              </a:ext>
            </a:extLst>
          </p:cNvPr>
          <p:cNvSpPr txBox="1">
            <a:spLocks/>
          </p:cNvSpPr>
          <p:nvPr/>
        </p:nvSpPr>
        <p:spPr>
          <a:xfrm>
            <a:off x="591961" y="570353"/>
            <a:ext cx="4531808" cy="700000"/>
          </a:xfrm>
          <a:prstGeom prst="rect">
            <a:avLst/>
          </a:prstGeom>
        </p:spPr>
        <p:txBody>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r>
              <a:rPr lang="en-US" sz="3600" b="0" dirty="0">
                <a:latin typeface="Calibri Light" panose="020F0302020204030204" pitchFamily="34" charset="0"/>
                <a:cs typeface="Calibri Light" panose="020F0302020204030204" pitchFamily="34" charset="0"/>
              </a:rPr>
              <a:t>Project description </a:t>
            </a:r>
          </a:p>
        </p:txBody>
      </p:sp>
      <p:sp>
        <p:nvSpPr>
          <p:cNvPr id="4" name="Content Placeholder 2">
            <a:extLst>
              <a:ext uri="{FF2B5EF4-FFF2-40B4-BE49-F238E27FC236}">
                <a16:creationId xmlns:a16="http://schemas.microsoft.com/office/drawing/2014/main" id="{3C36255A-BC43-B5FD-18AB-501BEF9F2588}"/>
              </a:ext>
            </a:extLst>
          </p:cNvPr>
          <p:cNvSpPr txBox="1">
            <a:spLocks/>
          </p:cNvSpPr>
          <p:nvPr/>
        </p:nvSpPr>
        <p:spPr>
          <a:xfrm>
            <a:off x="591961" y="1487277"/>
            <a:ext cx="11008799" cy="4800370"/>
          </a:xfrm>
          <a:prstGeom prst="rect">
            <a:avLst/>
          </a:prstGeom>
        </p:spPr>
        <p:txBody>
          <a:bodyPr/>
          <a:lst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800" dirty="0">
                <a:latin typeface="Calibri Light" panose="020F0302020204030204" pitchFamily="34" charset="0"/>
                <a:ea typeface="Calibri" panose="020F0502020204030204" pitchFamily="34" charset="0"/>
              </a:rPr>
              <a:t>This is an interdisciplinary, multiple-case research project which </a:t>
            </a:r>
            <a:r>
              <a:rPr lang="en-US" sz="1800" b="1" dirty="0">
                <a:latin typeface="Calibri Light" panose="020F0302020204030204" pitchFamily="34" charset="0"/>
                <a:ea typeface="Calibri" panose="020F0502020204030204" pitchFamily="34" charset="0"/>
              </a:rPr>
              <a:t>investigates the organizational sustainability</a:t>
            </a:r>
            <a:r>
              <a:rPr lang="en-US" sz="1800" dirty="0">
                <a:latin typeface="Calibri Light" panose="020F0302020204030204" pitchFamily="34" charset="0"/>
                <a:ea typeface="Calibri" panose="020F0502020204030204" pitchFamily="34" charset="0"/>
              </a:rPr>
              <a:t> of the NTNU </a:t>
            </a:r>
            <a:r>
              <a:rPr lang="en-US" sz="1800" i="1" dirty="0">
                <a:latin typeface="Calibri Light" panose="020F0302020204030204" pitchFamily="34" charset="0"/>
                <a:ea typeface="Calibri" panose="020F0502020204030204" pitchFamily="34" charset="0"/>
              </a:rPr>
              <a:t>Campus of the Future</a:t>
            </a:r>
            <a:r>
              <a:rPr lang="en-US" sz="1800" dirty="0">
                <a:latin typeface="Calibri Light" panose="020F0302020204030204" pitchFamily="34" charset="0"/>
                <a:ea typeface="Calibri" panose="020F0502020204030204" pitchFamily="34" charset="0"/>
              </a:rPr>
              <a:t> in terms of </a:t>
            </a:r>
            <a:r>
              <a:rPr lang="en-US" sz="1800" b="1" dirty="0">
                <a:latin typeface="Calibri Light" panose="020F0302020204030204" pitchFamily="34" charset="0"/>
                <a:ea typeface="Calibri" panose="020F0502020204030204" pitchFamily="34" charset="0"/>
              </a:rPr>
              <a:t>systemic resilience</a:t>
            </a:r>
            <a:r>
              <a:rPr lang="en-US" sz="1800" dirty="0">
                <a:latin typeface="Calibri Light" panose="020F0302020204030204" pitchFamily="34" charset="0"/>
                <a:ea typeface="Calibri" panose="020F0502020204030204" pitchFamily="34" charset="0"/>
              </a:rPr>
              <a:t>.</a:t>
            </a:r>
          </a:p>
          <a:p>
            <a:endParaRPr lang="en-US" sz="1800" dirty="0">
              <a:latin typeface="Calibri Light" panose="020F0302020204030204" pitchFamily="34" charset="0"/>
              <a:ea typeface="Calibri" panose="020F0502020204030204" pitchFamily="34" charset="0"/>
            </a:endParaRPr>
          </a:p>
          <a:p>
            <a:r>
              <a:rPr lang="en-US" sz="1800" dirty="0">
                <a:latin typeface="Calibri Light" panose="020F0302020204030204" pitchFamily="34" charset="0"/>
                <a:ea typeface="Calibri" panose="020F0502020204030204" pitchFamily="34" charset="0"/>
              </a:rPr>
              <a:t>A </a:t>
            </a:r>
            <a:r>
              <a:rPr lang="en-US" sz="1800" dirty="0">
                <a:effectLst/>
                <a:latin typeface="Calibri Light" panose="020F0302020204030204" pitchFamily="34" charset="0"/>
                <a:ea typeface="Calibri" panose="020F0502020204030204" pitchFamily="34" charset="0"/>
              </a:rPr>
              <a:t>premise of the unification of </a:t>
            </a:r>
            <a:r>
              <a:rPr lang="en-US" sz="1800" i="1" dirty="0">
                <a:effectLst/>
                <a:latin typeface="Calibri Light" panose="020F0302020204030204" pitchFamily="34" charset="0"/>
                <a:ea typeface="Calibri" panose="020F0502020204030204" pitchFamily="34" charset="0"/>
              </a:rPr>
              <a:t>NTNU Campus of the Future</a:t>
            </a:r>
            <a:r>
              <a:rPr lang="en-US" sz="1800" dirty="0">
                <a:effectLst/>
                <a:latin typeface="Calibri Light" panose="020F0302020204030204" pitchFamily="34" charset="0"/>
                <a:ea typeface="Calibri" panose="020F0502020204030204" pitchFamily="34" charset="0"/>
              </a:rPr>
              <a:t> is that </a:t>
            </a:r>
            <a:r>
              <a:rPr lang="en-US" sz="1800" b="1" dirty="0">
                <a:effectLst/>
                <a:latin typeface="Calibri Light" panose="020F0302020204030204" pitchFamily="34" charset="0"/>
                <a:ea typeface="Calibri" panose="020F0502020204030204" pitchFamily="34" charset="0"/>
              </a:rPr>
              <a:t>the assembly of the diverse units of the university, will </a:t>
            </a:r>
            <a:r>
              <a:rPr lang="en-US" sz="1800" b="1" i="1" dirty="0">
                <a:effectLst/>
                <a:latin typeface="Calibri Light" panose="020F0302020204030204" pitchFamily="34" charset="0"/>
                <a:ea typeface="Calibri" panose="020F0502020204030204" pitchFamily="34" charset="0"/>
              </a:rPr>
              <a:t>“promote interaction, and a culture of sharing spaces with others</a:t>
            </a:r>
            <a:r>
              <a:rPr lang="en-US" sz="1800" dirty="0">
                <a:effectLst/>
                <a:latin typeface="Calibri Light" panose="020F0302020204030204" pitchFamily="34" charset="0"/>
                <a:ea typeface="Calibri" panose="020F0502020204030204" pitchFamily="34" charset="0"/>
              </a:rPr>
              <a:t>”*</a:t>
            </a:r>
          </a:p>
          <a:p>
            <a:endParaRPr lang="en-US" sz="1800" dirty="0">
              <a:latin typeface="Calibri Light" panose="020F0302020204030204" pitchFamily="34" charset="0"/>
              <a:ea typeface="Calibri" panose="020F0502020204030204" pitchFamily="34" charset="0"/>
            </a:endParaRPr>
          </a:p>
          <a:p>
            <a:r>
              <a:rPr lang="en-US" sz="1800" dirty="0">
                <a:latin typeface="Calibri Light" panose="020F0302020204030204" pitchFamily="34" charset="0"/>
                <a:ea typeface="Calibri" panose="020F0502020204030204" pitchFamily="34" charset="0"/>
              </a:rPr>
              <a:t>In this project :</a:t>
            </a:r>
          </a:p>
          <a:p>
            <a:pPr lvl="1"/>
            <a:r>
              <a:rPr lang="en-US" sz="1800" dirty="0">
                <a:latin typeface="Calibri Light" panose="020F0302020204030204" pitchFamily="34" charset="0"/>
                <a:ea typeface="Calibri" panose="020F0502020204030204" pitchFamily="34" charset="0"/>
              </a:rPr>
              <a:t>A sustainable university relies on its resources and capacity to </a:t>
            </a:r>
            <a:r>
              <a:rPr lang="en-US" sz="1800" b="1" dirty="0">
                <a:latin typeface="Calibri Light" panose="020F0302020204030204" pitchFamily="34" charset="0"/>
                <a:ea typeface="Calibri" panose="020F0502020204030204" pitchFamily="34" charset="0"/>
              </a:rPr>
              <a:t>respond as a community</a:t>
            </a:r>
            <a:r>
              <a:rPr lang="en-US" sz="1800" dirty="0">
                <a:latin typeface="Calibri Light" panose="020F0302020204030204" pitchFamily="34" charset="0"/>
                <a:ea typeface="Calibri" panose="020F0502020204030204" pitchFamily="34" charset="0"/>
              </a:rPr>
              <a:t> to internal or external challenges.</a:t>
            </a:r>
          </a:p>
          <a:p>
            <a:pPr lvl="1"/>
            <a:r>
              <a:rPr lang="en-US" sz="1800" dirty="0">
                <a:latin typeface="Calibri Light" panose="020F0302020204030204" pitchFamily="34" charset="0"/>
                <a:ea typeface="Calibri" panose="020F0502020204030204" pitchFamily="34" charset="0"/>
              </a:rPr>
              <a:t>Working hypothesis: </a:t>
            </a:r>
          </a:p>
          <a:p>
            <a:pPr marL="609585" lvl="1" indent="0" algn="ctr">
              <a:buNone/>
            </a:pPr>
            <a:endParaRPr lang="en-US" sz="1800" dirty="0">
              <a:solidFill>
                <a:schemeClr val="accent2">
                  <a:lumMod val="75000"/>
                </a:schemeClr>
              </a:solidFill>
              <a:latin typeface="Calibri Light" panose="020F0302020204030204" pitchFamily="34" charset="0"/>
              <a:ea typeface="Calibri" panose="020F0502020204030204" pitchFamily="34" charset="0"/>
            </a:endParaRPr>
          </a:p>
          <a:p>
            <a:pPr marL="609585" lvl="1" indent="0" algn="ctr">
              <a:buNone/>
            </a:pPr>
            <a:r>
              <a:rPr lang="en-US" sz="1800" dirty="0">
                <a:solidFill>
                  <a:schemeClr val="accent2">
                    <a:lumMod val="75000"/>
                  </a:schemeClr>
                </a:solidFill>
                <a:latin typeface="Calibri Light" panose="020F0302020204030204" pitchFamily="34" charset="0"/>
                <a:ea typeface="Calibri" panose="020F0502020204030204" pitchFamily="34" charset="0"/>
              </a:rPr>
              <a:t>When/if Universities are experienced as a community, the </a:t>
            </a:r>
            <a:r>
              <a:rPr lang="en-US" sz="1800" b="1" dirty="0">
                <a:solidFill>
                  <a:schemeClr val="accent2">
                    <a:lumMod val="75000"/>
                  </a:schemeClr>
                </a:solidFill>
                <a:latin typeface="Calibri Light" panose="020F0302020204030204" pitchFamily="34" charset="0"/>
                <a:ea typeface="Calibri" panose="020F0502020204030204" pitchFamily="34" charset="0"/>
              </a:rPr>
              <a:t>resilience of the university as a community</a:t>
            </a:r>
            <a:r>
              <a:rPr lang="en-US" sz="1800" dirty="0">
                <a:solidFill>
                  <a:schemeClr val="accent2">
                    <a:lumMod val="75000"/>
                  </a:schemeClr>
                </a:solidFill>
                <a:latin typeface="Calibri Light" panose="020F0302020204030204" pitchFamily="34" charset="0"/>
                <a:ea typeface="Calibri" panose="020F0502020204030204" pitchFamily="34" charset="0"/>
              </a:rPr>
              <a:t> is the existence, and engagement of </a:t>
            </a:r>
            <a:r>
              <a:rPr lang="en-US" sz="1800" b="1" dirty="0">
                <a:solidFill>
                  <a:schemeClr val="accent2">
                    <a:lumMod val="75000"/>
                  </a:schemeClr>
                </a:solidFill>
                <a:latin typeface="Calibri Light" panose="020F0302020204030204" pitchFamily="34" charset="0"/>
                <a:ea typeface="Calibri" panose="020F0502020204030204" pitchFamily="34" charset="0"/>
              </a:rPr>
              <a:t>community systems and resources</a:t>
            </a:r>
            <a:r>
              <a:rPr lang="en-US" sz="1800" dirty="0">
                <a:solidFill>
                  <a:schemeClr val="accent2">
                    <a:lumMod val="75000"/>
                  </a:schemeClr>
                </a:solidFill>
                <a:latin typeface="Calibri Light" panose="020F0302020204030204" pitchFamily="34" charset="0"/>
                <a:ea typeface="Calibri" panose="020F0502020204030204" pitchFamily="34" charset="0"/>
              </a:rPr>
              <a:t> to thrive in contexts of change and uncertainty;  and that is an indicator of university’s social sustainability </a:t>
            </a:r>
            <a:r>
              <a:rPr lang="en-US" sz="1000" dirty="0">
                <a:solidFill>
                  <a:schemeClr val="accent2">
                    <a:lumMod val="75000"/>
                  </a:schemeClr>
                </a:solidFill>
                <a:latin typeface="Calibri Light" panose="020F0302020204030204" pitchFamily="34" charset="0"/>
                <a:ea typeface="Calibri" panose="020F0502020204030204" pitchFamily="34" charset="0"/>
              </a:rPr>
              <a:t>(</a:t>
            </a:r>
            <a:r>
              <a:rPr lang="en-US" sz="1000" dirty="0" err="1">
                <a:solidFill>
                  <a:schemeClr val="accent2">
                    <a:lumMod val="75000"/>
                  </a:schemeClr>
                </a:solidFill>
                <a:latin typeface="Calibri Light" panose="020F0302020204030204" pitchFamily="34" charset="0"/>
                <a:ea typeface="Calibri" panose="020F0502020204030204" pitchFamily="34" charset="0"/>
              </a:rPr>
              <a:t>Magis</a:t>
            </a:r>
            <a:r>
              <a:rPr lang="en-US" sz="1000" dirty="0">
                <a:solidFill>
                  <a:schemeClr val="accent2">
                    <a:lumMod val="75000"/>
                  </a:schemeClr>
                </a:solidFill>
                <a:latin typeface="Calibri Light" panose="020F0302020204030204" pitchFamily="34" charset="0"/>
                <a:ea typeface="Calibri" panose="020F0502020204030204" pitchFamily="34" charset="0"/>
              </a:rPr>
              <a:t>, K 2010)</a:t>
            </a:r>
            <a:r>
              <a:rPr lang="en-US" sz="1800" dirty="0">
                <a:solidFill>
                  <a:schemeClr val="accent2">
                    <a:lumMod val="75000"/>
                  </a:schemeClr>
                </a:solidFill>
                <a:latin typeface="Calibri Light" panose="020F0302020204030204" pitchFamily="34" charset="0"/>
                <a:ea typeface="Calibri" panose="020F0502020204030204" pitchFamily="34" charset="0"/>
              </a:rPr>
              <a:t>, social capital, and economic development </a:t>
            </a:r>
            <a:r>
              <a:rPr lang="en-US" sz="1000" dirty="0">
                <a:solidFill>
                  <a:schemeClr val="accent2">
                    <a:lumMod val="75000"/>
                  </a:schemeClr>
                </a:solidFill>
                <a:latin typeface="Calibri Light" panose="020F0302020204030204" pitchFamily="34" charset="0"/>
                <a:ea typeface="Calibri" panose="020F0502020204030204" pitchFamily="34" charset="0"/>
              </a:rPr>
              <a:t>(Norris, FH, 2010)</a:t>
            </a:r>
            <a:r>
              <a:rPr lang="en-US" sz="1800" dirty="0">
                <a:solidFill>
                  <a:schemeClr val="accent2">
                    <a:lumMod val="75000"/>
                  </a:schemeClr>
                </a:solidFill>
                <a:latin typeface="Calibri Light" panose="020F0302020204030204" pitchFamily="34" charset="0"/>
                <a:ea typeface="Calibri" panose="020F0502020204030204" pitchFamily="34" charset="0"/>
              </a:rPr>
              <a:t>. </a:t>
            </a:r>
            <a:endParaRPr lang="en-US" sz="1800" dirty="0">
              <a:solidFill>
                <a:schemeClr val="accent2">
                  <a:lumMod val="75000"/>
                </a:schemeClr>
              </a:solidFill>
              <a:effectLst/>
              <a:latin typeface="Calibri Light" panose="020F03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6347892F-3415-C068-19F3-D8F7183F3A44}"/>
              </a:ext>
            </a:extLst>
          </p:cNvPr>
          <p:cNvSpPr txBox="1"/>
          <p:nvPr/>
        </p:nvSpPr>
        <p:spPr>
          <a:xfrm>
            <a:off x="0" y="6632118"/>
            <a:ext cx="11908134" cy="261610"/>
          </a:xfrm>
          <a:prstGeom prst="rect">
            <a:avLst/>
          </a:prstGeom>
          <a:noFill/>
        </p:spPr>
        <p:txBody>
          <a:bodyPr wrap="square">
            <a:spAutoFit/>
          </a:bodyPr>
          <a:lstStyle/>
          <a:p>
            <a:r>
              <a:rPr lang="en-US" sz="1050" dirty="0">
                <a:latin typeface="Calibri Light" panose="020F0302020204030204" pitchFamily="34" charset="0"/>
                <a:cs typeface="Calibri Light" panose="020F0302020204030204" pitchFamily="34" charset="0"/>
              </a:rPr>
              <a:t> * PRINSIPPLAN FORNTNU CAMPUS. NTNU </a:t>
            </a:r>
            <a:r>
              <a:rPr lang="en-US" sz="1050" dirty="0" err="1">
                <a:latin typeface="Calibri Light" panose="020F0302020204030204" pitchFamily="34" charset="0"/>
                <a:cs typeface="Calibri Light" panose="020F0302020204030204" pitchFamily="34" charset="0"/>
              </a:rPr>
              <a:t>Campussamling</a:t>
            </a:r>
            <a:r>
              <a:rPr lang="en-US" sz="1050" dirty="0">
                <a:latin typeface="Calibri Light" panose="020F0302020204030204" pitchFamily="34" charset="0"/>
                <a:cs typeface="Calibri Light" panose="020F0302020204030204" pitchFamily="34" charset="0"/>
              </a:rPr>
              <a:t>. </a:t>
            </a:r>
            <a:r>
              <a:rPr lang="en-US" sz="1050" dirty="0" err="1">
                <a:latin typeface="Calibri Light" panose="020F0302020204030204" pitchFamily="34" charset="0"/>
                <a:cs typeface="Calibri Light" panose="020F0302020204030204" pitchFamily="34" charset="0"/>
              </a:rPr>
              <a:t>Versjon</a:t>
            </a:r>
            <a:r>
              <a:rPr lang="en-US" sz="1050" dirty="0">
                <a:latin typeface="Calibri Light" panose="020F0302020204030204" pitchFamily="34" charset="0"/>
                <a:cs typeface="Calibri Light" panose="020F0302020204030204" pitchFamily="34" charset="0"/>
              </a:rPr>
              <a:t> 0.1 2019; </a:t>
            </a:r>
            <a:r>
              <a:rPr lang="en-US" sz="1050" dirty="0" err="1">
                <a:latin typeface="Calibri Light" panose="020F0302020204030204" pitchFamily="34" charset="0"/>
                <a:cs typeface="Calibri Light" panose="020F0302020204030204" pitchFamily="34" charset="0"/>
              </a:rPr>
              <a:t>Fremtidens</a:t>
            </a:r>
            <a:r>
              <a:rPr lang="en-US" sz="1050" dirty="0">
                <a:latin typeface="Calibri Light" panose="020F0302020204030204" pitchFamily="34" charset="0"/>
                <a:cs typeface="Calibri Light" panose="020F0302020204030204" pitchFamily="34" charset="0"/>
              </a:rPr>
              <a:t> campus: </a:t>
            </a:r>
            <a:r>
              <a:rPr lang="en-US" sz="1050" dirty="0" err="1">
                <a:latin typeface="Calibri Light" panose="020F0302020204030204" pitchFamily="34" charset="0"/>
                <a:cs typeface="Calibri Light" panose="020F0302020204030204" pitchFamily="34" charset="0"/>
              </a:rPr>
              <a:t>Utlysning</a:t>
            </a:r>
            <a:r>
              <a:rPr lang="en-US" sz="1050" dirty="0">
                <a:latin typeface="Calibri Light" panose="020F0302020204030204" pitchFamily="34" charset="0"/>
                <a:cs typeface="Calibri Light" panose="020F0302020204030204" pitchFamily="34" charset="0"/>
              </a:rPr>
              <a:t> av </a:t>
            </a:r>
            <a:r>
              <a:rPr lang="en-US" sz="1050" dirty="0" err="1">
                <a:latin typeface="Calibri Light" panose="020F0302020204030204" pitchFamily="34" charset="0"/>
                <a:cs typeface="Calibri Light" panose="020F0302020204030204" pitchFamily="34" charset="0"/>
              </a:rPr>
              <a:t>midler</a:t>
            </a:r>
            <a:r>
              <a:rPr lang="en-US" sz="1050" dirty="0">
                <a:latin typeface="Calibri Light" panose="020F0302020204030204" pitchFamily="34" charset="0"/>
                <a:cs typeface="Calibri Light" panose="020F0302020204030204" pitchFamily="34" charset="0"/>
              </a:rPr>
              <a:t> – </a:t>
            </a:r>
            <a:r>
              <a:rPr lang="en-US" sz="1050" dirty="0" err="1">
                <a:latin typeface="Calibri Light" panose="020F0302020204030204" pitchFamily="34" charset="0"/>
                <a:cs typeface="Calibri Light" panose="020F0302020204030204" pitchFamily="34" charset="0"/>
              </a:rPr>
              <a:t>en</a:t>
            </a:r>
            <a:r>
              <a:rPr lang="en-US" sz="1050" dirty="0">
                <a:latin typeface="Calibri Light" panose="020F0302020204030204" pitchFamily="34" charset="0"/>
                <a:cs typeface="Calibri Light" panose="020F0302020204030204" pitchFamily="34" charset="0"/>
              </a:rPr>
              <a:t> </a:t>
            </a:r>
            <a:r>
              <a:rPr lang="en-US" sz="1050" dirty="0" err="1">
                <a:latin typeface="Calibri Light" panose="020F0302020204030204" pitchFamily="34" charset="0"/>
                <a:cs typeface="Calibri Light" panose="020F0302020204030204" pitchFamily="34" charset="0"/>
              </a:rPr>
              <a:t>ny</a:t>
            </a:r>
            <a:r>
              <a:rPr lang="en-US" sz="1050" dirty="0">
                <a:latin typeface="Calibri Light" panose="020F0302020204030204" pitchFamily="34" charset="0"/>
                <a:cs typeface="Calibri Light" panose="020F0302020204030204" pitchFamily="34" charset="0"/>
              </a:rPr>
              <a:t> </a:t>
            </a:r>
            <a:r>
              <a:rPr lang="en-US" sz="1050" dirty="0" err="1">
                <a:latin typeface="Calibri Light" panose="020F0302020204030204" pitchFamily="34" charset="0"/>
                <a:cs typeface="Calibri Light" panose="020F0302020204030204" pitchFamily="34" charset="0"/>
              </a:rPr>
              <a:t>organisasjon</a:t>
            </a:r>
            <a:r>
              <a:rPr lang="en-US" sz="1050" dirty="0">
                <a:latin typeface="Calibri Light" panose="020F0302020204030204" pitchFamily="34" charset="0"/>
                <a:cs typeface="Calibri Light" panose="020F0302020204030204" pitchFamily="34" charset="0"/>
              </a:rPr>
              <a:t> i nye </a:t>
            </a:r>
            <a:r>
              <a:rPr lang="en-US" sz="1050" dirty="0" err="1">
                <a:latin typeface="Calibri Light" panose="020F0302020204030204" pitchFamily="34" charset="0"/>
                <a:cs typeface="Calibri Light" panose="020F0302020204030204" pitchFamily="34" charset="0"/>
              </a:rPr>
              <a:t>bygg</a:t>
            </a:r>
            <a:r>
              <a:rPr lang="en-US" sz="105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319056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2" dur="500"/>
                                        <p:tgtEl>
                                          <p:spTgt spid="4">
                                            <p:txEl>
                                              <p:pRg st="4" end="4"/>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5" dur="500"/>
                                        <p:tgtEl>
                                          <p:spTgt spid="4">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8" dur="500"/>
                                        <p:tgtEl>
                                          <p:spTgt spid="4">
                                            <p:txEl>
                                              <p:pRg st="6" end="6"/>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randombar(horizontal)">
                                      <p:cBhvr>
                                        <p:cTn id="2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6F6B16-57DE-39F8-AEAD-CFF82B9BC969}"/>
              </a:ext>
            </a:extLst>
          </p:cNvPr>
          <p:cNvSpPr/>
          <p:nvPr/>
        </p:nvSpPr>
        <p:spPr>
          <a:xfrm>
            <a:off x="0" y="6199833"/>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 name="Content Placeholder 3">
            <a:extLst>
              <a:ext uri="{FF2B5EF4-FFF2-40B4-BE49-F238E27FC236}">
                <a16:creationId xmlns:a16="http://schemas.microsoft.com/office/drawing/2014/main" id="{F15A0E8E-C9BC-91C8-CD02-FB8A7489FFE9}"/>
              </a:ext>
            </a:extLst>
          </p:cNvPr>
          <p:cNvGraphicFramePr>
            <a:graphicFrameLocks/>
          </p:cNvGraphicFramePr>
          <p:nvPr/>
        </p:nvGraphicFramePr>
        <p:xfrm>
          <a:off x="618066" y="2152240"/>
          <a:ext cx="5181600" cy="4719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a:extLst>
              <a:ext uri="{FF2B5EF4-FFF2-40B4-BE49-F238E27FC236}">
                <a16:creationId xmlns:a16="http://schemas.microsoft.com/office/drawing/2014/main" id="{2C87FDAB-CF56-AD72-481B-0F7861AD5537}"/>
              </a:ext>
            </a:extLst>
          </p:cNvPr>
          <p:cNvSpPr txBox="1">
            <a:spLocks/>
          </p:cNvSpPr>
          <p:nvPr/>
        </p:nvSpPr>
        <p:spPr>
          <a:xfrm>
            <a:off x="6392336" y="1744565"/>
            <a:ext cx="5461808" cy="4455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Calibri Light" panose="020F0302020204030204"/>
            </a:endParaRPr>
          </a:p>
          <a:p>
            <a:pPr marL="0" indent="0" algn="ctr">
              <a:buNone/>
              <a:defRPr/>
            </a:pPr>
            <a:r>
              <a:rPr kumimoji="0" lang="en-US" sz="1800" b="1" i="0" u="none" strike="noStrike" kern="1200" cap="none" spc="0" normalizeH="0" baseline="0" noProof="0" dirty="0">
                <a:ln>
                  <a:noFill/>
                </a:ln>
                <a:solidFill>
                  <a:sysClr val="windowText" lastClr="000000"/>
                </a:solidFill>
                <a:effectLst/>
                <a:uLnTx/>
                <a:uFillTx/>
                <a:latin typeface="Calibri Light" panose="020F0302020204030204"/>
              </a:rPr>
              <a:t>Research questions: </a:t>
            </a:r>
          </a:p>
          <a:p>
            <a:pPr algn="ctr">
              <a:defRPr/>
            </a:pPr>
            <a:r>
              <a:rPr kumimoji="0" lang="en-US" sz="1800" b="0" i="1" u="none" strike="noStrike" kern="1200" cap="none" spc="0" normalizeH="0" baseline="0" noProof="0" dirty="0">
                <a:ln>
                  <a:noFill/>
                </a:ln>
                <a:solidFill>
                  <a:sysClr val="windowText" lastClr="000000"/>
                </a:solidFill>
                <a:effectLst/>
                <a:uLnTx/>
                <a:uFillTx/>
                <a:latin typeface="Calibri Light" panose="020F0302020204030204"/>
              </a:rPr>
              <a:t>What is university community resilience? </a:t>
            </a:r>
          </a:p>
          <a:p>
            <a:pPr algn="ctr">
              <a:defRPr/>
            </a:pPr>
            <a:r>
              <a:rPr kumimoji="0" lang="en-US" sz="1800" b="0" i="0" u="none" strike="noStrike" kern="1200" cap="none" spc="0" normalizeH="0" baseline="0" noProof="0" dirty="0">
                <a:ln>
                  <a:noFill/>
                </a:ln>
                <a:solidFill>
                  <a:sysClr val="windowText" lastClr="000000"/>
                </a:solidFill>
                <a:effectLst/>
                <a:uLnTx/>
                <a:uFillTx/>
                <a:latin typeface="Calibri Light" panose="020F0302020204030204"/>
              </a:rPr>
              <a:t> </a:t>
            </a:r>
            <a:r>
              <a:rPr kumimoji="0" lang="en-US" sz="1800" b="0" i="1" u="none" strike="noStrike" kern="1200" cap="none" spc="0" normalizeH="0" baseline="0" noProof="0" dirty="0">
                <a:ln>
                  <a:noFill/>
                </a:ln>
                <a:solidFill>
                  <a:sysClr val="windowText" lastClr="000000"/>
                </a:solidFill>
                <a:effectLst/>
                <a:uLnTx/>
                <a:uFillTx/>
                <a:latin typeface="Calibri Light" panose="020F0302020204030204"/>
              </a:rPr>
              <a:t>Which </a:t>
            </a:r>
            <a:r>
              <a:rPr kumimoji="0" lang="en-US" sz="1800" b="1" i="1" u="none" strike="noStrike" kern="1200" cap="none" spc="0" normalizeH="0" baseline="0" noProof="0" dirty="0">
                <a:ln>
                  <a:noFill/>
                </a:ln>
                <a:solidFill>
                  <a:sysClr val="windowText" lastClr="000000"/>
                </a:solidFill>
                <a:effectLst/>
                <a:uLnTx/>
                <a:uFillTx/>
                <a:latin typeface="Calibri Light" panose="020F0302020204030204"/>
              </a:rPr>
              <a:t>practices, values, and policies</a:t>
            </a:r>
            <a:r>
              <a:rPr kumimoji="0" lang="en-US" sz="1800" b="0" i="1" u="none" strike="noStrike" kern="1200" cap="none" spc="0" normalizeH="0" baseline="0" noProof="0" dirty="0">
                <a:ln>
                  <a:noFill/>
                </a:ln>
                <a:solidFill>
                  <a:sysClr val="windowText" lastClr="000000"/>
                </a:solidFill>
                <a:effectLst/>
                <a:uLnTx/>
                <a:uFillTx/>
                <a:latin typeface="Calibri Light" panose="020F0302020204030204"/>
              </a:rPr>
              <a:t> develop the university’s resilience in contexts of adversity or change?</a:t>
            </a:r>
          </a:p>
          <a:p>
            <a:pPr algn="ctr">
              <a:defRPr/>
            </a:pPr>
            <a:r>
              <a:rPr lang="en-US" sz="1800" i="1" dirty="0">
                <a:solidFill>
                  <a:sysClr val="windowText" lastClr="000000"/>
                </a:solidFill>
                <a:latin typeface="Calibri Light" panose="020F0302020204030204"/>
              </a:rPr>
              <a:t>Can university community resilience be </a:t>
            </a:r>
            <a:r>
              <a:rPr lang="en-US" sz="1800" b="1" i="1" dirty="0">
                <a:solidFill>
                  <a:sysClr val="windowText" lastClr="000000"/>
                </a:solidFill>
                <a:latin typeface="Calibri Light" panose="020F0302020204030204"/>
              </a:rPr>
              <a:t>operationalized</a:t>
            </a:r>
            <a:r>
              <a:rPr lang="en-US" sz="1800" i="1" dirty="0">
                <a:solidFill>
                  <a:sysClr val="windowText" lastClr="000000"/>
                </a:solidFill>
                <a:latin typeface="Calibri Light" panose="020F0302020204030204"/>
              </a:rPr>
              <a:t> and </a:t>
            </a:r>
            <a:r>
              <a:rPr lang="en-US" sz="1800" b="1" i="1" dirty="0">
                <a:solidFill>
                  <a:sysClr val="windowText" lastClr="000000"/>
                </a:solidFill>
                <a:latin typeface="Calibri Light" panose="020F0302020204030204"/>
              </a:rPr>
              <a:t>evaluated</a:t>
            </a:r>
            <a:r>
              <a:rPr lang="en-US" sz="1800" i="1" dirty="0">
                <a:solidFill>
                  <a:sysClr val="windowText" lastClr="000000"/>
                </a:solidFill>
                <a:latin typeface="Calibri Light" panose="020F0302020204030204"/>
              </a:rPr>
              <a:t>?</a:t>
            </a:r>
            <a:r>
              <a:rPr kumimoji="0" lang="en-US" sz="1800" b="0" i="1" u="none" strike="noStrike" kern="1200" cap="none" spc="0" normalizeH="0" baseline="0" noProof="0" dirty="0">
                <a:ln>
                  <a:noFill/>
                </a:ln>
                <a:solidFill>
                  <a:sysClr val="windowText" lastClr="000000"/>
                </a:solidFill>
                <a:effectLst/>
                <a:uLnTx/>
                <a:uFillTx/>
                <a:latin typeface="Calibri Light" panose="020F0302020204030204"/>
              </a:rPr>
              <a:t> </a:t>
            </a:r>
          </a:p>
          <a:p>
            <a:pPr algn="ctr">
              <a:defRPr/>
            </a:pPr>
            <a:r>
              <a:rPr lang="en-US" sz="1800" i="1" dirty="0">
                <a:solidFill>
                  <a:sysClr val="windowText" lastClr="000000"/>
                </a:solidFill>
                <a:latin typeface="Calibri Light" panose="020F0302020204030204"/>
              </a:rPr>
              <a:t>Can university’s collective resilience </a:t>
            </a:r>
            <a:r>
              <a:rPr lang="en-US" sz="1800" b="1" i="1" dirty="0">
                <a:solidFill>
                  <a:sysClr val="windowText" lastClr="000000"/>
                </a:solidFill>
                <a:latin typeface="Calibri Light" panose="020F0302020204030204"/>
              </a:rPr>
              <a:t>predict</a:t>
            </a:r>
            <a:r>
              <a:rPr lang="en-US" sz="1800" i="1" dirty="0">
                <a:solidFill>
                  <a:sysClr val="windowText" lastClr="000000"/>
                </a:solidFill>
                <a:latin typeface="Calibri Light" panose="020F0302020204030204"/>
              </a:rPr>
              <a:t> individual, group, organizational, and social positive outcomes in the members of the university community?</a:t>
            </a:r>
            <a:endParaRPr kumimoji="0" lang="en-US" sz="1800" b="0" i="1" u="none" strike="noStrike" kern="1200" cap="none" spc="0" normalizeH="0" baseline="0" noProof="0" dirty="0">
              <a:ln>
                <a:noFill/>
              </a:ln>
              <a:solidFill>
                <a:sysClr val="windowText" lastClr="000000"/>
              </a:solidFill>
              <a:effectLst/>
              <a:uLnTx/>
              <a:uFillTx/>
              <a:latin typeface="Calibri Light" panose="020F0302020204030204"/>
            </a:endParaRPr>
          </a:p>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endParaRPr kumimoji="0" lang="en-US" sz="1800" b="0" i="0" u="none" strike="noStrike" kern="1200" cap="none" spc="0" normalizeH="0" baseline="0" noProof="0" dirty="0">
              <a:ln>
                <a:noFill/>
              </a:ln>
              <a:solidFill>
                <a:sysClr val="windowText" lastClr="000000"/>
              </a:solidFill>
              <a:effectLst/>
              <a:uLnTx/>
              <a:uFillTx/>
              <a:latin typeface="Calibri Light" panose="020F03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800" dirty="0">
              <a:solidFill>
                <a:sysClr val="windowText" lastClr="000000"/>
              </a:solidFill>
              <a:latin typeface="Calibri Light" panose="020F0302020204030204"/>
            </a:endParaRPr>
          </a:p>
        </p:txBody>
      </p:sp>
      <p:sp>
        <p:nvSpPr>
          <p:cNvPr id="5" name="Title 1">
            <a:extLst>
              <a:ext uri="{FF2B5EF4-FFF2-40B4-BE49-F238E27FC236}">
                <a16:creationId xmlns:a16="http://schemas.microsoft.com/office/drawing/2014/main" id="{56E15C82-247E-899A-FDDF-C87B843D70BD}"/>
              </a:ext>
            </a:extLst>
          </p:cNvPr>
          <p:cNvSpPr txBox="1">
            <a:spLocks/>
          </p:cNvSpPr>
          <p:nvPr/>
        </p:nvSpPr>
        <p:spPr>
          <a:xfrm>
            <a:off x="530158" y="274509"/>
            <a:ext cx="9474202" cy="1222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0" dirty="0">
                <a:latin typeface="Calibri Light" panose="020F0302020204030204" pitchFamily="34" charset="0"/>
                <a:cs typeface="Calibri Light" panose="020F0302020204030204" pitchFamily="34" charset="0"/>
              </a:rPr>
              <a:t>Project description </a:t>
            </a:r>
          </a:p>
        </p:txBody>
      </p:sp>
      <p:sp>
        <p:nvSpPr>
          <p:cNvPr id="7" name="TextBox 6">
            <a:extLst>
              <a:ext uri="{FF2B5EF4-FFF2-40B4-BE49-F238E27FC236}">
                <a16:creationId xmlns:a16="http://schemas.microsoft.com/office/drawing/2014/main" id="{24E7D198-3E41-B0F1-8CEA-CD3E048EC47B}"/>
              </a:ext>
            </a:extLst>
          </p:cNvPr>
          <p:cNvSpPr txBox="1"/>
          <p:nvPr/>
        </p:nvSpPr>
        <p:spPr>
          <a:xfrm>
            <a:off x="530158" y="1340531"/>
            <a:ext cx="6096000" cy="121776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800" b="0" i="0" u="none" strike="noStrike" kern="1200" cap="none" spc="0" normalizeH="0" baseline="0" noProof="0" dirty="0">
                <a:ln>
                  <a:noFill/>
                </a:ln>
                <a:solidFill>
                  <a:sysClr val="windowText" lastClr="000000"/>
                </a:solidFill>
                <a:effectLst/>
                <a:uLnTx/>
                <a:uFillTx/>
                <a:latin typeface="Calibri Light" panose="020F0302020204030204"/>
              </a:rPr>
              <a:t>Objective:</a:t>
            </a:r>
          </a:p>
          <a:p>
            <a:pPr marR="0" lvl="0" algn="l" defTabSz="914400" rtl="0" eaLnBrk="1" fontAlgn="auto" latinLnBrk="0" hangingPunct="1">
              <a:lnSpc>
                <a:spcPct val="90000"/>
              </a:lnSpc>
              <a:spcBef>
                <a:spcPts val="1000"/>
              </a:spcBef>
              <a:spcAft>
                <a:spcPts val="0"/>
              </a:spcAft>
              <a:buClrTx/>
              <a:buSzTx/>
              <a:tabLst/>
              <a:defRPr/>
            </a:pPr>
            <a:r>
              <a:rPr kumimoji="0" lang="en-US" sz="1800" b="0" i="0" u="none" strike="noStrike" kern="1200" cap="none" spc="0" normalizeH="0" baseline="0" noProof="0" dirty="0">
                <a:ln>
                  <a:noFill/>
                </a:ln>
                <a:solidFill>
                  <a:sysClr val="windowText" lastClr="000000"/>
                </a:solidFill>
                <a:effectLst/>
                <a:uLnTx/>
                <a:uFillTx/>
                <a:latin typeface="Calibri Light" panose="020F0302020204030204"/>
              </a:rPr>
              <a:t>Exploration, operationalization, and testing of </a:t>
            </a:r>
            <a:r>
              <a:rPr kumimoji="0" lang="en-US" sz="1800" b="1" i="0" u="none" strike="noStrike" kern="1200" cap="none" spc="0" normalizeH="0" baseline="0" noProof="0" dirty="0">
                <a:ln>
                  <a:noFill/>
                </a:ln>
                <a:solidFill>
                  <a:sysClr val="windowText" lastClr="000000"/>
                </a:solidFill>
                <a:effectLst/>
                <a:uLnTx/>
                <a:uFillTx/>
                <a:latin typeface="Calibri Light" panose="020F0302020204030204"/>
              </a:rPr>
              <a:t>five collective resilience systems </a:t>
            </a:r>
            <a:r>
              <a:rPr kumimoji="0" lang="en-US" sz="1800" b="0" i="0" u="none" strike="noStrike" kern="1200" cap="none" spc="0" normalizeH="0" baseline="0" noProof="0" dirty="0">
                <a:ln>
                  <a:noFill/>
                </a:ln>
                <a:solidFill>
                  <a:sysClr val="windowText" lastClr="000000"/>
                </a:solidFill>
                <a:effectLst/>
                <a:uLnTx/>
                <a:uFillTx/>
                <a:latin typeface="Calibri Light" panose="020F0302020204030204"/>
              </a:rPr>
              <a:t>acting together to foster well-being in educational settings </a:t>
            </a:r>
            <a:r>
              <a:rPr kumimoji="0" lang="en-US" sz="1400" b="0" i="0" u="none" strike="noStrike" kern="1200" cap="none" spc="0" normalizeH="0" baseline="0" noProof="0" dirty="0">
                <a:ln>
                  <a:noFill/>
                </a:ln>
                <a:solidFill>
                  <a:sysClr val="windowText" lastClr="000000"/>
                </a:solidFill>
                <a:effectLst/>
                <a:uLnTx/>
                <a:uFillTx/>
                <a:latin typeface="Calibri Light" panose="020F0302020204030204"/>
              </a:rPr>
              <a:t>(Morote, et al 2020).</a:t>
            </a:r>
          </a:p>
        </p:txBody>
      </p:sp>
      <p:sp>
        <p:nvSpPr>
          <p:cNvPr id="6" name="Rectangle 5">
            <a:extLst>
              <a:ext uri="{FF2B5EF4-FFF2-40B4-BE49-F238E27FC236}">
                <a16:creationId xmlns:a16="http://schemas.microsoft.com/office/drawing/2014/main" id="{DED54DA4-0C91-254C-A0DF-07C1CDDF930F}"/>
              </a:ext>
            </a:extLst>
          </p:cNvPr>
          <p:cNvSpPr/>
          <p:nvPr/>
        </p:nvSpPr>
        <p:spPr>
          <a:xfrm>
            <a:off x="0" y="6582681"/>
            <a:ext cx="12192000" cy="369332"/>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419" sz="900" i="0" u="none" strike="noStrike" kern="0" cap="none" spc="0" normalizeH="0" baseline="0" noProof="0" dirty="0">
                <a:ln>
                  <a:noFill/>
                </a:ln>
                <a:solidFill>
                  <a:prstClr val="black"/>
                </a:solidFill>
                <a:effectLst/>
                <a:uLnTx/>
                <a:uFillTx/>
                <a:latin typeface="Arial Nova Light" panose="020B0304020202020204" pitchFamily="34" charset="0"/>
              </a:rPr>
              <a:t>Morote R, Anyan F,  …. Hjemdal O., &amp; On behalf of UPRIGHT (2020) Development and validation of the theory-driven School Resilience Scale for Adults: preliminary results. Children and Youth Services Review 119. Elsevier. DOI: </a:t>
            </a:r>
            <a:r>
              <a:rPr kumimoji="0" lang="es-419" sz="900" i="0" u="none" strike="noStrike" kern="0" cap="none" spc="0" normalizeH="0" baseline="0" noProof="0" dirty="0">
                <a:ln>
                  <a:noFill/>
                </a:ln>
                <a:solidFill>
                  <a:prstClr val="black"/>
                </a:solidFill>
                <a:effectLst/>
                <a:uLnTx/>
                <a:uFillTx/>
                <a:latin typeface="Arial Nova Light" panose="020B0304020202020204" pitchFamily="34" charset="0"/>
                <a:hlinkClick r:id="rId8"/>
              </a:rPr>
              <a:t>https://doi.org/10.1016/j.childyouth.2020.105589</a:t>
            </a:r>
            <a:endParaRPr kumimoji="0" lang="es-419" sz="900" i="0" u="none" strike="noStrike" kern="0" cap="none" spc="0" normalizeH="0" baseline="0" noProof="0" dirty="0">
              <a:ln>
                <a:noFill/>
              </a:ln>
              <a:solidFill>
                <a:prstClr val="black"/>
              </a:solidFill>
              <a:effectLst/>
              <a:uLnTx/>
              <a:uFillTx/>
              <a:latin typeface="Arial Nova Light" panose="020B0304020202020204" pitchFamily="34" charset="0"/>
            </a:endParaRPr>
          </a:p>
        </p:txBody>
      </p:sp>
    </p:spTree>
    <p:extLst>
      <p:ext uri="{BB962C8B-B14F-4D97-AF65-F5344CB8AC3E}">
        <p14:creationId xmlns:p14="http://schemas.microsoft.com/office/powerpoint/2010/main" val="1604882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DB4D7-14A4-E3D9-665B-08772BEBEDED}"/>
              </a:ext>
            </a:extLst>
          </p:cNvPr>
          <p:cNvSpPr/>
          <p:nvPr/>
        </p:nvSpPr>
        <p:spPr>
          <a:xfrm>
            <a:off x="0" y="6199833"/>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itle 40">
            <a:extLst>
              <a:ext uri="{FF2B5EF4-FFF2-40B4-BE49-F238E27FC236}">
                <a16:creationId xmlns:a16="http://schemas.microsoft.com/office/drawing/2014/main" id="{97A996ED-10E2-3C3D-1839-5FD792936BB7}"/>
              </a:ext>
            </a:extLst>
          </p:cNvPr>
          <p:cNvSpPr txBox="1">
            <a:spLocks/>
          </p:cNvSpPr>
          <p:nvPr/>
        </p:nvSpPr>
        <p:spPr>
          <a:xfrm>
            <a:off x="711741" y="620889"/>
            <a:ext cx="10515600" cy="157247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Research design</a:t>
            </a:r>
            <a:br>
              <a:rPr kumimoji="0" lang="en-US" sz="3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Mixed methods (sequential) – Ql, Qt, participatory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Model development ad instrument testing</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12" name="Content Placeholder 42">
            <a:extLst>
              <a:ext uri="{FF2B5EF4-FFF2-40B4-BE49-F238E27FC236}">
                <a16:creationId xmlns:a16="http://schemas.microsoft.com/office/drawing/2014/main" id="{5C379FC9-EA04-0722-C7C7-A37ABE2D22C6}"/>
              </a:ext>
            </a:extLst>
          </p:cNvPr>
          <p:cNvGraphicFramePr>
            <a:graphicFrameLocks/>
          </p:cNvGraphicFramePr>
          <p:nvPr>
            <p:extLst>
              <p:ext uri="{D42A27DB-BD31-4B8C-83A1-F6EECF244321}">
                <p14:modId xmlns:p14="http://schemas.microsoft.com/office/powerpoint/2010/main" val="29183947"/>
              </p:ext>
            </p:extLst>
          </p:nvPr>
        </p:nvGraphicFramePr>
        <p:xfrm>
          <a:off x="223736" y="3257956"/>
          <a:ext cx="8484140" cy="2772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Rounded Corners 12">
            <a:extLst>
              <a:ext uri="{FF2B5EF4-FFF2-40B4-BE49-F238E27FC236}">
                <a16:creationId xmlns:a16="http://schemas.microsoft.com/office/drawing/2014/main" id="{EDDA8277-B261-BA3F-9E8D-CE0C75B13BED}"/>
              </a:ext>
            </a:extLst>
          </p:cNvPr>
          <p:cNvSpPr/>
          <p:nvPr/>
        </p:nvSpPr>
        <p:spPr>
          <a:xfrm>
            <a:off x="8707876" y="3729748"/>
            <a:ext cx="2256817" cy="2393004"/>
          </a:xfrm>
          <a:prstGeom prst="roundRect">
            <a:avLst/>
          </a:prstGeom>
          <a:solidFill>
            <a:srgbClr val="70AD47">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Survey Study </a:t>
            </a:r>
            <a:b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3-4 Norwegian Universities</a:t>
            </a:r>
          </a:p>
        </p:txBody>
      </p:sp>
      <p:graphicFrame>
        <p:nvGraphicFramePr>
          <p:cNvPr id="14" name="Diagram 13">
            <a:extLst>
              <a:ext uri="{FF2B5EF4-FFF2-40B4-BE49-F238E27FC236}">
                <a16:creationId xmlns:a16="http://schemas.microsoft.com/office/drawing/2014/main" id="{8362B75D-2BB0-FE5D-731A-E36560C4F5AE}"/>
              </a:ext>
            </a:extLst>
          </p:cNvPr>
          <p:cNvGraphicFramePr/>
          <p:nvPr>
            <p:extLst>
              <p:ext uri="{D42A27DB-BD31-4B8C-83A1-F6EECF244321}">
                <p14:modId xmlns:p14="http://schemas.microsoft.com/office/powerpoint/2010/main" val="2205971303"/>
              </p:ext>
            </p:extLst>
          </p:nvPr>
        </p:nvGraphicFramePr>
        <p:xfrm>
          <a:off x="711741" y="2527419"/>
          <a:ext cx="11001982" cy="6381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6211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animBg="1"/>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EDCA4-C737-6867-DE83-603655089B98}"/>
              </a:ext>
            </a:extLst>
          </p:cNvPr>
          <p:cNvSpPr/>
          <p:nvPr/>
        </p:nvSpPr>
        <p:spPr>
          <a:xfrm>
            <a:off x="0" y="6199833"/>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4FFA12A9-172D-3511-2A6B-1A9391C6DD77}"/>
              </a:ext>
            </a:extLst>
          </p:cNvPr>
          <p:cNvSpPr txBox="1">
            <a:spLocks/>
          </p:cNvSpPr>
          <p:nvPr/>
        </p:nvSpPr>
        <p:spPr>
          <a:xfrm>
            <a:off x="465189" y="1520697"/>
            <a:ext cx="4962845" cy="4679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dirty="0">
                <a:solidFill>
                  <a:sysClr val="windowText" lastClr="000000"/>
                </a:solidFill>
                <a:latin typeface="Calibri Light" panose="020F0302020204030204"/>
              </a:rPr>
              <a:t>Five international universities that </a:t>
            </a:r>
            <a:r>
              <a:rPr lang="en-US" sz="1800" b="1" dirty="0">
                <a:solidFill>
                  <a:sysClr val="windowText" lastClr="000000"/>
                </a:solidFill>
                <a:latin typeface="Calibri Light" panose="020F0302020204030204"/>
              </a:rPr>
              <a:t>define the </a:t>
            </a:r>
            <a:r>
              <a:rPr lang="en-US" sz="1800" b="1" u="sng" dirty="0">
                <a:solidFill>
                  <a:sysClr val="windowText" lastClr="000000"/>
                </a:solidFill>
                <a:latin typeface="Calibri Light" panose="020F0302020204030204"/>
              </a:rPr>
              <a:t>university as a community</a:t>
            </a:r>
            <a:r>
              <a:rPr lang="en-US" sz="1800" b="1" dirty="0">
                <a:solidFill>
                  <a:sysClr val="windowText" lastClr="000000"/>
                </a:solidFill>
                <a:latin typeface="Calibri Light" panose="020F0302020204030204"/>
              </a:rPr>
              <a:t> and implement actions to </a:t>
            </a:r>
            <a:r>
              <a:rPr lang="en-US" sz="1800" b="1" u="sng" dirty="0">
                <a:solidFill>
                  <a:sysClr val="windowText" lastClr="000000"/>
                </a:solidFill>
                <a:latin typeface="Calibri Light" panose="020F0302020204030204"/>
              </a:rPr>
              <a:t>build resilience</a:t>
            </a:r>
            <a:r>
              <a:rPr lang="en-US" sz="1800" dirty="0">
                <a:solidFill>
                  <a:sysClr val="windowText" lastClr="000000"/>
                </a:solidFill>
                <a:latin typeface="Calibri Light" panose="020F0302020204030204"/>
              </a:rPr>
              <a:t> with diverse actors, within and outside the university campuses. </a:t>
            </a:r>
          </a:p>
          <a:p>
            <a:pPr lvl="1">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Secondary sources of information: </a:t>
            </a:r>
          </a:p>
          <a:p>
            <a:pPr lvl="2">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policy documents, </a:t>
            </a:r>
          </a:p>
          <a:p>
            <a:pPr lvl="2">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resources for students and instructors, </a:t>
            </a:r>
          </a:p>
          <a:p>
            <a:pPr lvl="2">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dissemination of actions, </a:t>
            </a:r>
          </a:p>
          <a:p>
            <a:pPr lvl="2">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blogs.</a:t>
            </a:r>
            <a:r>
              <a:rPr kumimoji="0" lang="en-US" sz="12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p>
          <a:p>
            <a:pPr>
              <a:defRPr/>
            </a:pPr>
            <a:endParaRPr lang="en-US" sz="1800" dirty="0">
              <a:solidFill>
                <a:sysClr val="windowText" lastClr="000000"/>
              </a:solidFill>
              <a:latin typeface="Calibri Light" panose="020F0302020204030204"/>
            </a:endParaRPr>
          </a:p>
          <a:p>
            <a:pPr>
              <a:defRPr/>
            </a:pPr>
            <a:r>
              <a:rPr lang="en-US" sz="1800" dirty="0">
                <a:solidFill>
                  <a:sysClr val="windowText" lastClr="000000"/>
                </a:solidFill>
                <a:latin typeface="Calibri Light" panose="020F0302020204030204"/>
              </a:rPr>
              <a:t>Reflexive thematic analysis </a:t>
            </a:r>
            <a:br>
              <a:rPr lang="en-US" sz="1800" dirty="0">
                <a:solidFill>
                  <a:sysClr val="windowText" lastClr="000000"/>
                </a:solidFill>
                <a:latin typeface="Calibri Light" panose="020F0302020204030204"/>
              </a:rPr>
            </a:br>
            <a:r>
              <a:rPr lang="en-US" sz="1600" dirty="0">
                <a:solidFill>
                  <a:sysClr val="windowText" lastClr="000000"/>
                </a:solidFill>
                <a:latin typeface="Calibri Light" panose="020F0302020204030204"/>
              </a:rPr>
              <a:t>(Braun &amp;Clark, 2013 )</a:t>
            </a:r>
          </a:p>
          <a:p>
            <a:pPr>
              <a:defRPr/>
            </a:pPr>
            <a:endParaRPr lang="en-US" sz="1800" dirty="0">
              <a:solidFill>
                <a:sysClr val="windowText" lastClr="000000"/>
              </a:solidFill>
              <a:latin typeface="Calibri Light" panose="020F0302020204030204"/>
            </a:endParaRPr>
          </a:p>
          <a:p>
            <a:pPr>
              <a:defRPr/>
            </a:pPr>
            <a:r>
              <a:rPr lang="en-US" sz="1800" dirty="0">
                <a:solidFill>
                  <a:sysClr val="windowText" lastClr="000000"/>
                </a:solidFill>
                <a:latin typeface="Calibri Light" panose="020F0302020204030204"/>
              </a:rPr>
              <a:t>Deductive (five dimensions model)</a:t>
            </a:r>
          </a:p>
          <a:p>
            <a:pPr marL="0" indent="0">
              <a:buNone/>
              <a:defRPr/>
            </a:pPr>
            <a:r>
              <a:rPr lang="en-US" sz="1800" dirty="0">
                <a:solidFill>
                  <a:sysClr val="windowText" lastClr="000000"/>
                </a:solidFill>
                <a:latin typeface="Calibri Light" panose="020F0302020204030204"/>
              </a:rPr>
              <a:t> – inductive process </a:t>
            </a:r>
          </a:p>
          <a:p>
            <a:pPr lvl="1">
              <a:spcBef>
                <a:spcPts val="1000"/>
              </a:spcBef>
              <a:defRPr/>
            </a:pPr>
            <a:endPar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p:sp>
        <p:nvSpPr>
          <p:cNvPr id="4" name="Title 1">
            <a:extLst>
              <a:ext uri="{FF2B5EF4-FFF2-40B4-BE49-F238E27FC236}">
                <a16:creationId xmlns:a16="http://schemas.microsoft.com/office/drawing/2014/main" id="{5B07D705-2B67-B80D-049C-AE1B505173B7}"/>
              </a:ext>
            </a:extLst>
          </p:cNvPr>
          <p:cNvSpPr txBox="1">
            <a:spLocks/>
          </p:cNvSpPr>
          <p:nvPr/>
        </p:nvSpPr>
        <p:spPr>
          <a:xfrm>
            <a:off x="465189" y="373884"/>
            <a:ext cx="9254067" cy="977291"/>
          </a:xfrm>
          <a:prstGeom prst="rect">
            <a:avLst/>
          </a:prstGeom>
          <a:solidFill>
            <a:srgbClr val="024EA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Tx/>
              <a:buSzTx/>
              <a:buFontTx/>
              <a:buNone/>
            </a:pPr>
            <a:r>
              <a:rPr lang="en-US" sz="3200" b="1" dirty="0">
                <a:solidFill>
                  <a:schemeClr val="bg1"/>
                </a:solidFill>
                <a:latin typeface="Calibri" panose="020F0502020204030204"/>
                <a:ea typeface="+mn-ea"/>
                <a:cs typeface="+mn-cs"/>
              </a:rPr>
              <a:t> Case 1: University policy analysis </a:t>
            </a:r>
          </a:p>
        </p:txBody>
      </p:sp>
      <p:graphicFrame>
        <p:nvGraphicFramePr>
          <p:cNvPr id="10" name="Diagram 9">
            <a:extLst>
              <a:ext uri="{FF2B5EF4-FFF2-40B4-BE49-F238E27FC236}">
                <a16:creationId xmlns:a16="http://schemas.microsoft.com/office/drawing/2014/main" id="{DC86F62F-BF2B-65F6-0931-0905A156A0DC}"/>
              </a:ext>
            </a:extLst>
          </p:cNvPr>
          <p:cNvGraphicFramePr/>
          <p:nvPr>
            <p:extLst>
              <p:ext uri="{D42A27DB-BD31-4B8C-83A1-F6EECF244321}">
                <p14:modId xmlns:p14="http://schemas.microsoft.com/office/powerpoint/2010/main" val="2795662058"/>
              </p:ext>
            </p:extLst>
          </p:nvPr>
        </p:nvGraphicFramePr>
        <p:xfrm>
          <a:off x="3875815"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555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69B1DD-D6A5-4051-55BB-5DC125046568}"/>
              </a:ext>
            </a:extLst>
          </p:cNvPr>
          <p:cNvSpPr>
            <a:spLocks noGrp="1"/>
          </p:cNvSpPr>
          <p:nvPr>
            <p:ph type="title"/>
          </p:nvPr>
        </p:nvSpPr>
        <p:spPr>
          <a:xfrm>
            <a:off x="586478" y="1683756"/>
            <a:ext cx="3115265" cy="2396359"/>
          </a:xfrm>
        </p:spPr>
        <p:txBody>
          <a:bodyPr anchor="b">
            <a:normAutofit fontScale="90000"/>
          </a:bodyPr>
          <a:lstStyle/>
          <a:p>
            <a:r>
              <a:rPr lang="en-US" sz="4000" b="1" dirty="0">
                <a:solidFill>
                  <a:srgbClr val="FFFFFF"/>
                </a:solidFill>
                <a:latin typeface="+mj-lt"/>
              </a:rPr>
              <a:t>RESULTS</a:t>
            </a:r>
            <a:r>
              <a:rPr lang="en-US" sz="4000" dirty="0">
                <a:solidFill>
                  <a:srgbClr val="FFFFFF"/>
                </a:solidFill>
                <a:latin typeface="+mj-lt"/>
              </a:rPr>
              <a:t> </a:t>
            </a:r>
            <a:br>
              <a:rPr lang="en-US" sz="4000" dirty="0">
                <a:solidFill>
                  <a:srgbClr val="FFFFFF"/>
                </a:solidFill>
                <a:latin typeface="+mj-lt"/>
              </a:rPr>
            </a:br>
            <a:br>
              <a:rPr lang="en-US" sz="4000" dirty="0">
                <a:solidFill>
                  <a:srgbClr val="FFFFFF"/>
                </a:solidFill>
                <a:latin typeface="+mj-lt"/>
              </a:rPr>
            </a:br>
            <a:br>
              <a:rPr lang="en-US" sz="4000" dirty="0">
                <a:solidFill>
                  <a:srgbClr val="FFFFFF"/>
                </a:solidFill>
                <a:latin typeface="+mj-lt"/>
              </a:rPr>
            </a:br>
            <a:r>
              <a:rPr lang="en-US" sz="4000" dirty="0">
                <a:solidFill>
                  <a:srgbClr val="FFFFFF"/>
                </a:solidFill>
                <a:latin typeface="+mj-lt"/>
              </a:rPr>
              <a:t>The university as a community</a:t>
            </a:r>
            <a:r>
              <a:rPr lang="en-US" sz="4000" dirty="0">
                <a:solidFill>
                  <a:srgbClr val="FFFFFF"/>
                </a:solidFill>
              </a:rPr>
              <a:t> </a:t>
            </a:r>
          </a:p>
        </p:txBody>
      </p:sp>
      <p:sp>
        <p:nvSpPr>
          <p:cNvPr id="8" name="Content Placeholder 7">
            <a:extLst>
              <a:ext uri="{FF2B5EF4-FFF2-40B4-BE49-F238E27FC236}">
                <a16:creationId xmlns:a16="http://schemas.microsoft.com/office/drawing/2014/main" id="{FFF57E04-181F-8A9E-DA21-23962D374769}"/>
              </a:ext>
            </a:extLst>
          </p:cNvPr>
          <p:cNvSpPr>
            <a:spLocks noGrp="1"/>
          </p:cNvSpPr>
          <p:nvPr>
            <p:ph idx="1"/>
          </p:nvPr>
        </p:nvSpPr>
        <p:spPr>
          <a:xfrm>
            <a:off x="5103611" y="907583"/>
            <a:ext cx="6022592" cy="2542752"/>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txBody>
          <a:bodyPr anchor="t">
            <a:normAutofit/>
          </a:bodyPr>
          <a:lstStyle/>
          <a:p>
            <a:pPr marL="0" indent="0" algn="ctr" defTabSz="539496">
              <a:spcBef>
                <a:spcPts val="590"/>
              </a:spcBef>
              <a:buNone/>
            </a:pPr>
            <a:endParaRPr lang="en-US" sz="1800" kern="1200" dirty="0">
              <a:solidFill>
                <a:schemeClr val="tx1"/>
              </a:solidFill>
              <a:latin typeface="+mj-lt"/>
              <a:ea typeface="+mn-ea"/>
              <a:cs typeface="+mn-cs"/>
            </a:endParaRPr>
          </a:p>
          <a:p>
            <a:pPr marL="0" indent="0" algn="ctr" defTabSz="539496">
              <a:spcBef>
                <a:spcPts val="590"/>
              </a:spcBef>
              <a:buNone/>
            </a:pPr>
            <a:r>
              <a:rPr lang="en-US" sz="1800" kern="1200" dirty="0">
                <a:solidFill>
                  <a:schemeClr val="tx1"/>
                </a:solidFill>
                <a:latin typeface="+mj-lt"/>
                <a:ea typeface="+mn-ea"/>
                <a:cs typeface="+mn-cs"/>
              </a:rPr>
              <a:t>Thematic synthesis:</a:t>
            </a:r>
          </a:p>
          <a:p>
            <a:pPr marL="0" indent="0" algn="ctr" defTabSz="539496">
              <a:spcBef>
                <a:spcPts val="590"/>
              </a:spcBef>
              <a:buNone/>
            </a:pPr>
            <a:r>
              <a:rPr lang="en-US" sz="1800" kern="1200" dirty="0">
                <a:solidFill>
                  <a:schemeClr val="tx1"/>
                </a:solidFill>
                <a:latin typeface="+mj-lt"/>
                <a:ea typeface="+mn-ea"/>
                <a:cs typeface="+mn-cs"/>
              </a:rPr>
              <a:t>The university exists in concrete and virtual spaces, serves individuals, and fulfills goals in society (e.g., learning, research, innovation, sustainability), but the university </a:t>
            </a:r>
            <a:r>
              <a:rPr lang="en-US" sz="1800" b="1" kern="1200" dirty="0">
                <a:solidFill>
                  <a:schemeClr val="accent1">
                    <a:lumMod val="75000"/>
                  </a:schemeClr>
                </a:solidFill>
                <a:latin typeface="+mj-lt"/>
                <a:ea typeface="+mn-ea"/>
                <a:cs typeface="+mn-cs"/>
              </a:rPr>
              <a:t>is experienced as a community when its members acknowledge it as a safe and inclusive environment that nurtures their individual and collective growth and wellbeing </a:t>
            </a:r>
            <a:r>
              <a:rPr lang="en-US" sz="1800" b="1" dirty="0">
                <a:solidFill>
                  <a:schemeClr val="accent1">
                    <a:lumMod val="75000"/>
                  </a:schemeClr>
                </a:solidFill>
                <a:latin typeface="+mj-lt"/>
              </a:rPr>
              <a:t>                                                    </a:t>
            </a:r>
            <a:r>
              <a:rPr lang="en-US" sz="1800" b="1" kern="1200" dirty="0">
                <a:solidFill>
                  <a:schemeClr val="accent1">
                    <a:lumMod val="75000"/>
                  </a:schemeClr>
                </a:solidFill>
                <a:latin typeface="+mj-lt"/>
                <a:ea typeface="+mn-ea"/>
                <a:cs typeface="+mn-cs"/>
              </a:rPr>
              <a:t>and supports their meaningful contribution to society</a:t>
            </a:r>
            <a:r>
              <a:rPr lang="en-US" sz="1800" kern="1200" dirty="0">
                <a:solidFill>
                  <a:schemeClr val="accent1">
                    <a:lumMod val="75000"/>
                  </a:schemeClr>
                </a:solidFill>
                <a:latin typeface="+mj-lt"/>
                <a:ea typeface="+mn-ea"/>
                <a:cs typeface="+mn-cs"/>
              </a:rPr>
              <a:t>. </a:t>
            </a:r>
            <a:endParaRPr lang="en-US" sz="3600" dirty="0">
              <a:solidFill>
                <a:schemeClr val="accent1">
                  <a:lumMod val="75000"/>
                </a:schemeClr>
              </a:solidFill>
              <a:latin typeface="+mj-lt"/>
            </a:endParaRPr>
          </a:p>
        </p:txBody>
      </p:sp>
      <p:sp>
        <p:nvSpPr>
          <p:cNvPr id="5" name="TextBox 4">
            <a:extLst>
              <a:ext uri="{FF2B5EF4-FFF2-40B4-BE49-F238E27FC236}">
                <a16:creationId xmlns:a16="http://schemas.microsoft.com/office/drawing/2014/main" id="{B0376DE4-7510-570F-9E4C-130A6870265E}"/>
              </a:ext>
            </a:extLst>
          </p:cNvPr>
          <p:cNvSpPr txBox="1"/>
          <p:nvPr/>
        </p:nvSpPr>
        <p:spPr>
          <a:xfrm>
            <a:off x="5639627" y="4080115"/>
            <a:ext cx="5029082" cy="1323439"/>
          </a:xfrm>
          <a:prstGeom prst="rect">
            <a:avLst/>
          </a:prstGeom>
          <a:noFill/>
        </p:spPr>
        <p:txBody>
          <a:bodyPr wrap="square">
            <a:spAutoFit/>
          </a:bodyPr>
          <a:lstStyle/>
          <a:p>
            <a:pPr algn="ctr" defTabSz="539496">
              <a:spcAft>
                <a:spcPts val="600"/>
              </a:spcAft>
            </a:pPr>
            <a:r>
              <a:rPr lang="en-US" sz="1600" kern="1200" dirty="0">
                <a:solidFill>
                  <a:schemeClr val="tx1"/>
                </a:solidFill>
                <a:latin typeface="+mj-lt"/>
                <a:ea typeface="+mn-ea"/>
                <a:cs typeface="+mn-cs"/>
              </a:rPr>
              <a:t>…. is “</a:t>
            </a:r>
            <a:r>
              <a:rPr lang="en-US" sz="1600" i="1" kern="1200" dirty="0">
                <a:solidFill>
                  <a:schemeClr val="tx1"/>
                </a:solidFill>
                <a:latin typeface="+mj-lt"/>
                <a:ea typeface="+mn-ea"/>
                <a:cs typeface="+mn-cs"/>
              </a:rPr>
              <a:t>a </a:t>
            </a:r>
            <a:r>
              <a:rPr lang="en-US" sz="1600" b="1" i="1" kern="1200" dirty="0">
                <a:solidFill>
                  <a:schemeClr val="tx1"/>
                </a:solidFill>
                <a:latin typeface="+mj-lt"/>
                <a:ea typeface="+mn-ea"/>
                <a:cs typeface="+mn-cs"/>
              </a:rPr>
              <a:t>dynamic entity</a:t>
            </a:r>
            <a:r>
              <a:rPr lang="en-US" sz="1600" i="1" kern="1200" dirty="0">
                <a:solidFill>
                  <a:schemeClr val="tx1"/>
                </a:solidFill>
                <a:latin typeface="+mj-lt"/>
                <a:ea typeface="+mn-ea"/>
                <a:cs typeface="+mn-cs"/>
              </a:rPr>
              <a:t> that develops and is continually re-created through social interaction … in which </a:t>
            </a:r>
            <a:r>
              <a:rPr lang="en-US" sz="1600" b="1" i="1" kern="1200" dirty="0">
                <a:solidFill>
                  <a:schemeClr val="tx1"/>
                </a:solidFill>
                <a:latin typeface="+mj-lt"/>
                <a:ea typeface="+mn-ea"/>
                <a:cs typeface="+mn-cs"/>
              </a:rPr>
              <a:t>collective actions are directed purposively</a:t>
            </a:r>
            <a:r>
              <a:rPr lang="en-US" sz="1600" i="1" kern="1200" dirty="0">
                <a:solidFill>
                  <a:schemeClr val="tx1"/>
                </a:solidFill>
                <a:latin typeface="+mj-lt"/>
                <a:ea typeface="+mn-ea"/>
                <a:cs typeface="+mn-cs"/>
              </a:rPr>
              <a:t> to the creation and maintenance of the social system of which they are a part”</a:t>
            </a:r>
            <a:r>
              <a:rPr lang="en-US" sz="1600" kern="1200" dirty="0">
                <a:solidFill>
                  <a:schemeClr val="tx1"/>
                </a:solidFill>
                <a:latin typeface="+mj-lt"/>
                <a:ea typeface="+mn-ea"/>
                <a:cs typeface="+mn-cs"/>
              </a:rPr>
              <a:t> (Penn U., 2016). </a:t>
            </a:r>
            <a:endParaRPr lang="en-US" sz="3200" dirty="0">
              <a:latin typeface="+mj-lt"/>
            </a:endParaRPr>
          </a:p>
        </p:txBody>
      </p:sp>
    </p:spTree>
    <p:extLst>
      <p:ext uri="{BB962C8B-B14F-4D97-AF65-F5344CB8AC3E}">
        <p14:creationId xmlns:p14="http://schemas.microsoft.com/office/powerpoint/2010/main" val="233044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EDCA4-C737-6867-DE83-603655089B98}"/>
              </a:ext>
            </a:extLst>
          </p:cNvPr>
          <p:cNvSpPr/>
          <p:nvPr/>
        </p:nvSpPr>
        <p:spPr>
          <a:xfrm>
            <a:off x="0" y="6199833"/>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4FFA12A9-172D-3511-2A6B-1A9391C6DD7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p:sp>
        <p:nvSpPr>
          <p:cNvPr id="4" name="Title 1">
            <a:extLst>
              <a:ext uri="{FF2B5EF4-FFF2-40B4-BE49-F238E27FC236}">
                <a16:creationId xmlns:a16="http://schemas.microsoft.com/office/drawing/2014/main" id="{5B07D705-2B67-B80D-049C-AE1B505173B7}"/>
              </a:ext>
            </a:extLst>
          </p:cNvPr>
          <p:cNvSpPr txBox="1">
            <a:spLocks/>
          </p:cNvSpPr>
          <p:nvPr/>
        </p:nvSpPr>
        <p:spPr>
          <a:xfrm>
            <a:off x="838200" y="343558"/>
            <a:ext cx="8500353" cy="1202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latin typeface="Calibri Light" panose="020F0302020204030204" pitchFamily="34" charset="0"/>
                <a:cs typeface="Calibri Light" panose="020F0302020204030204" pitchFamily="34" charset="0"/>
              </a:rPr>
              <a:t>What is University Community Resilience? </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graphicFrame>
        <p:nvGraphicFramePr>
          <p:cNvPr id="6" name="Diagram 5">
            <a:extLst>
              <a:ext uri="{FF2B5EF4-FFF2-40B4-BE49-F238E27FC236}">
                <a16:creationId xmlns:a16="http://schemas.microsoft.com/office/drawing/2014/main" id="{54D99110-CCBB-516B-D59A-CBB5A48C8685}"/>
              </a:ext>
            </a:extLst>
          </p:cNvPr>
          <p:cNvGraphicFramePr/>
          <p:nvPr>
            <p:extLst>
              <p:ext uri="{D42A27DB-BD31-4B8C-83A1-F6EECF244321}">
                <p14:modId xmlns:p14="http://schemas.microsoft.com/office/powerpoint/2010/main" val="2777527387"/>
              </p:ext>
            </p:extLst>
          </p:nvPr>
        </p:nvGraphicFramePr>
        <p:xfrm>
          <a:off x="838200" y="1095022"/>
          <a:ext cx="7353302" cy="6141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45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EDCA4-C737-6867-DE83-603655089B98}"/>
              </a:ext>
            </a:extLst>
          </p:cNvPr>
          <p:cNvSpPr/>
          <p:nvPr/>
        </p:nvSpPr>
        <p:spPr>
          <a:xfrm>
            <a:off x="0" y="6199833"/>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1">
            <a:extLst>
              <a:ext uri="{FF2B5EF4-FFF2-40B4-BE49-F238E27FC236}">
                <a16:creationId xmlns:a16="http://schemas.microsoft.com/office/drawing/2014/main" id="{5B07D705-2B67-B80D-049C-AE1B505173B7}"/>
              </a:ext>
            </a:extLst>
          </p:cNvPr>
          <p:cNvSpPr txBox="1">
            <a:spLocks/>
          </p:cNvSpPr>
          <p:nvPr/>
        </p:nvSpPr>
        <p:spPr>
          <a:xfrm>
            <a:off x="838200" y="197644"/>
            <a:ext cx="7842956" cy="1202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latin typeface="Calibri Light" panose="020F0302020204030204" pitchFamily="34" charset="0"/>
                <a:cs typeface="Calibri Light" panose="020F0302020204030204" pitchFamily="34" charset="0"/>
              </a:rPr>
              <a:t>University Community Resilience </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grpSp>
        <p:nvGrpSpPr>
          <p:cNvPr id="5" name="Group 4">
            <a:extLst>
              <a:ext uri="{FF2B5EF4-FFF2-40B4-BE49-F238E27FC236}">
                <a16:creationId xmlns:a16="http://schemas.microsoft.com/office/drawing/2014/main" id="{C6FF7F69-5BF4-0785-7273-39A052F6A132}"/>
              </a:ext>
            </a:extLst>
          </p:cNvPr>
          <p:cNvGrpSpPr/>
          <p:nvPr/>
        </p:nvGrpSpPr>
        <p:grpSpPr>
          <a:xfrm>
            <a:off x="839124" y="1698238"/>
            <a:ext cx="7351452" cy="4788227"/>
            <a:chOff x="839124" y="1698238"/>
            <a:chExt cx="7351452" cy="4788227"/>
          </a:xfrm>
        </p:grpSpPr>
        <p:sp>
          <p:nvSpPr>
            <p:cNvPr id="7" name="Arrow: Bent-Up 6">
              <a:extLst>
                <a:ext uri="{FF2B5EF4-FFF2-40B4-BE49-F238E27FC236}">
                  <a16:creationId xmlns:a16="http://schemas.microsoft.com/office/drawing/2014/main" id="{BA08613E-6AE3-C0DA-847D-416E9D54DE6D}"/>
                </a:ext>
              </a:extLst>
            </p:cNvPr>
            <p:cNvSpPr/>
            <p:nvPr/>
          </p:nvSpPr>
          <p:spPr>
            <a:xfrm rot="5400000">
              <a:off x="1180871" y="3128124"/>
              <a:ext cx="1289905" cy="146851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nb-NO"/>
            </a:p>
          </p:txBody>
        </p:sp>
        <p:sp>
          <p:nvSpPr>
            <p:cNvPr id="8" name="Freeform: Shape 7">
              <a:extLst>
                <a:ext uri="{FF2B5EF4-FFF2-40B4-BE49-F238E27FC236}">
                  <a16:creationId xmlns:a16="http://schemas.microsoft.com/office/drawing/2014/main" id="{F8F105BE-A72C-42C1-EC1B-289C41CF4D4A}"/>
                </a:ext>
              </a:extLst>
            </p:cNvPr>
            <p:cNvSpPr/>
            <p:nvPr/>
          </p:nvSpPr>
          <p:spPr>
            <a:xfrm>
              <a:off x="839124" y="1698238"/>
              <a:ext cx="2171441" cy="1519938"/>
            </a:xfrm>
            <a:custGeom>
              <a:avLst/>
              <a:gdLst>
                <a:gd name="connsiteX0" fmla="*/ 0 w 2171441"/>
                <a:gd name="connsiteY0" fmla="*/ 253374 h 1519938"/>
                <a:gd name="connsiteX1" fmla="*/ 253374 w 2171441"/>
                <a:gd name="connsiteY1" fmla="*/ 0 h 1519938"/>
                <a:gd name="connsiteX2" fmla="*/ 1918067 w 2171441"/>
                <a:gd name="connsiteY2" fmla="*/ 0 h 1519938"/>
                <a:gd name="connsiteX3" fmla="*/ 2171441 w 2171441"/>
                <a:gd name="connsiteY3" fmla="*/ 253374 h 1519938"/>
                <a:gd name="connsiteX4" fmla="*/ 2171441 w 2171441"/>
                <a:gd name="connsiteY4" fmla="*/ 1266564 h 1519938"/>
                <a:gd name="connsiteX5" fmla="*/ 1918067 w 2171441"/>
                <a:gd name="connsiteY5" fmla="*/ 1519938 h 1519938"/>
                <a:gd name="connsiteX6" fmla="*/ 253374 w 2171441"/>
                <a:gd name="connsiteY6" fmla="*/ 1519938 h 1519938"/>
                <a:gd name="connsiteX7" fmla="*/ 0 w 2171441"/>
                <a:gd name="connsiteY7" fmla="*/ 1266564 h 1519938"/>
                <a:gd name="connsiteX8" fmla="*/ 0 w 2171441"/>
                <a:gd name="connsiteY8" fmla="*/ 253374 h 1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1441" h="1519938">
                  <a:moveTo>
                    <a:pt x="0" y="253374"/>
                  </a:moveTo>
                  <a:cubicBezTo>
                    <a:pt x="0" y="113439"/>
                    <a:pt x="113439" y="0"/>
                    <a:pt x="253374" y="0"/>
                  </a:cubicBezTo>
                  <a:lnTo>
                    <a:pt x="1918067" y="0"/>
                  </a:lnTo>
                  <a:cubicBezTo>
                    <a:pt x="2058002" y="0"/>
                    <a:pt x="2171441" y="113439"/>
                    <a:pt x="2171441" y="253374"/>
                  </a:cubicBezTo>
                  <a:lnTo>
                    <a:pt x="2171441" y="1266564"/>
                  </a:lnTo>
                  <a:cubicBezTo>
                    <a:pt x="2171441" y="1406499"/>
                    <a:pt x="2058002" y="1519938"/>
                    <a:pt x="1918067" y="1519938"/>
                  </a:cubicBezTo>
                  <a:lnTo>
                    <a:pt x="253374" y="1519938"/>
                  </a:lnTo>
                  <a:cubicBezTo>
                    <a:pt x="113439" y="1519938"/>
                    <a:pt x="0" y="1406499"/>
                    <a:pt x="0" y="1266564"/>
                  </a:cubicBezTo>
                  <a:lnTo>
                    <a:pt x="0" y="25337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2791" tIns="142791" rIns="142791" bIns="142791" numCol="1" spcCol="1270" anchor="ctr" anchorCtr="0">
              <a:noAutofit/>
            </a:bodyPr>
            <a:lstStyle/>
            <a:p>
              <a:pPr marL="0" lvl="0" indent="0" algn="ctr" defTabSz="800100">
                <a:lnSpc>
                  <a:spcPct val="90000"/>
                </a:lnSpc>
                <a:spcBef>
                  <a:spcPct val="0"/>
                </a:spcBef>
                <a:spcAft>
                  <a:spcPct val="35000"/>
                </a:spcAft>
                <a:buNone/>
              </a:pPr>
              <a:r>
                <a:rPr lang="en-US" sz="2000" kern="1200" dirty="0"/>
                <a:t>Resilience against what? </a:t>
              </a:r>
            </a:p>
          </p:txBody>
        </p:sp>
        <p:sp>
          <p:nvSpPr>
            <p:cNvPr id="9" name="Freeform: Shape 8">
              <a:extLst>
                <a:ext uri="{FF2B5EF4-FFF2-40B4-BE49-F238E27FC236}">
                  <a16:creationId xmlns:a16="http://schemas.microsoft.com/office/drawing/2014/main" id="{0BF91C92-F748-001A-2693-9E09E2695CCF}"/>
                </a:ext>
              </a:extLst>
            </p:cNvPr>
            <p:cNvSpPr/>
            <p:nvPr/>
          </p:nvSpPr>
          <p:spPr>
            <a:xfrm>
              <a:off x="3010566" y="1843198"/>
              <a:ext cx="1579299" cy="1228481"/>
            </a:xfrm>
            <a:custGeom>
              <a:avLst/>
              <a:gdLst>
                <a:gd name="connsiteX0" fmla="*/ 0 w 1579299"/>
                <a:gd name="connsiteY0" fmla="*/ 0 h 1228481"/>
                <a:gd name="connsiteX1" fmla="*/ 1579299 w 1579299"/>
                <a:gd name="connsiteY1" fmla="*/ 0 h 1228481"/>
                <a:gd name="connsiteX2" fmla="*/ 1579299 w 1579299"/>
                <a:gd name="connsiteY2" fmla="*/ 1228481 h 1228481"/>
                <a:gd name="connsiteX3" fmla="*/ 0 w 1579299"/>
                <a:gd name="connsiteY3" fmla="*/ 1228481 h 1228481"/>
                <a:gd name="connsiteX4" fmla="*/ 0 w 1579299"/>
                <a:gd name="connsiteY4" fmla="*/ 0 h 122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299" h="1228481">
                  <a:moveTo>
                    <a:pt x="0" y="0"/>
                  </a:moveTo>
                  <a:lnTo>
                    <a:pt x="1579299" y="0"/>
                  </a:lnTo>
                  <a:lnTo>
                    <a:pt x="1579299" y="1228481"/>
                  </a:lnTo>
                  <a:lnTo>
                    <a:pt x="0" y="12284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p:txBody>
        </p:sp>
        <p:sp>
          <p:nvSpPr>
            <p:cNvPr id="12" name="Freeform: Shape 11">
              <a:extLst>
                <a:ext uri="{FF2B5EF4-FFF2-40B4-BE49-F238E27FC236}">
                  <a16:creationId xmlns:a16="http://schemas.microsoft.com/office/drawing/2014/main" id="{854FD95F-66DA-22BC-6C52-99961B43C747}"/>
                </a:ext>
              </a:extLst>
            </p:cNvPr>
            <p:cNvSpPr/>
            <p:nvPr/>
          </p:nvSpPr>
          <p:spPr>
            <a:xfrm>
              <a:off x="4810921" y="3550591"/>
              <a:ext cx="1579299" cy="1228481"/>
            </a:xfrm>
            <a:custGeom>
              <a:avLst/>
              <a:gdLst>
                <a:gd name="connsiteX0" fmla="*/ 0 w 1579299"/>
                <a:gd name="connsiteY0" fmla="*/ 0 h 1228481"/>
                <a:gd name="connsiteX1" fmla="*/ 1579299 w 1579299"/>
                <a:gd name="connsiteY1" fmla="*/ 0 h 1228481"/>
                <a:gd name="connsiteX2" fmla="*/ 1579299 w 1579299"/>
                <a:gd name="connsiteY2" fmla="*/ 1228481 h 1228481"/>
                <a:gd name="connsiteX3" fmla="*/ 0 w 1579299"/>
                <a:gd name="connsiteY3" fmla="*/ 1228481 h 1228481"/>
                <a:gd name="connsiteX4" fmla="*/ 0 w 1579299"/>
                <a:gd name="connsiteY4" fmla="*/ 0 h 122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299" h="1228481">
                  <a:moveTo>
                    <a:pt x="0" y="0"/>
                  </a:moveTo>
                  <a:lnTo>
                    <a:pt x="1579299" y="0"/>
                  </a:lnTo>
                  <a:lnTo>
                    <a:pt x="1579299" y="1228481"/>
                  </a:lnTo>
                  <a:lnTo>
                    <a:pt x="0" y="12284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p:txBody>
        </p:sp>
        <p:sp>
          <p:nvSpPr>
            <p:cNvPr id="14" name="Freeform: Shape 13">
              <a:extLst>
                <a:ext uri="{FF2B5EF4-FFF2-40B4-BE49-F238E27FC236}">
                  <a16:creationId xmlns:a16="http://schemas.microsoft.com/office/drawing/2014/main" id="{50FBEA5E-3E6B-74BF-86C7-3AA5D1126426}"/>
                </a:ext>
              </a:extLst>
            </p:cNvPr>
            <p:cNvSpPr/>
            <p:nvPr/>
          </p:nvSpPr>
          <p:spPr>
            <a:xfrm>
              <a:off x="6611277" y="5257984"/>
              <a:ext cx="1579299" cy="1228481"/>
            </a:xfrm>
            <a:custGeom>
              <a:avLst/>
              <a:gdLst>
                <a:gd name="connsiteX0" fmla="*/ 0 w 1579299"/>
                <a:gd name="connsiteY0" fmla="*/ 0 h 1228481"/>
                <a:gd name="connsiteX1" fmla="*/ 1579299 w 1579299"/>
                <a:gd name="connsiteY1" fmla="*/ 0 h 1228481"/>
                <a:gd name="connsiteX2" fmla="*/ 1579299 w 1579299"/>
                <a:gd name="connsiteY2" fmla="*/ 1228481 h 1228481"/>
                <a:gd name="connsiteX3" fmla="*/ 0 w 1579299"/>
                <a:gd name="connsiteY3" fmla="*/ 1228481 h 1228481"/>
                <a:gd name="connsiteX4" fmla="*/ 0 w 1579299"/>
                <a:gd name="connsiteY4" fmla="*/ 0 h 122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299" h="1228481">
                  <a:moveTo>
                    <a:pt x="0" y="0"/>
                  </a:moveTo>
                  <a:lnTo>
                    <a:pt x="1579299" y="0"/>
                  </a:lnTo>
                  <a:lnTo>
                    <a:pt x="1579299" y="1228481"/>
                  </a:lnTo>
                  <a:lnTo>
                    <a:pt x="0" y="12284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p:txBody>
        </p:sp>
      </p:grpSp>
      <p:sp>
        <p:nvSpPr>
          <p:cNvPr id="15" name="Content Placeholder 2">
            <a:extLst>
              <a:ext uri="{FF2B5EF4-FFF2-40B4-BE49-F238E27FC236}">
                <a16:creationId xmlns:a16="http://schemas.microsoft.com/office/drawing/2014/main" id="{CA3C7E59-F5C0-AA2B-A717-3E1860C58204}"/>
              </a:ext>
            </a:extLst>
          </p:cNvPr>
          <p:cNvSpPr txBox="1">
            <a:spLocks/>
          </p:cNvSpPr>
          <p:nvPr/>
        </p:nvSpPr>
        <p:spPr>
          <a:xfrm>
            <a:off x="3815644" y="1825624"/>
            <a:ext cx="7538156" cy="196069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Individualistic values</a:t>
            </a:r>
            <a:r>
              <a:rPr kumimoji="0" lang="en-US" sz="2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in society, in education, and in wellbeing</a:t>
            </a:r>
          </a:p>
          <a:p>
            <a:pPr lvl="1">
              <a:spcBef>
                <a:spcPts val="1000"/>
              </a:spcBef>
              <a:defRPr/>
            </a:pPr>
            <a:r>
              <a:rPr lang="en-US" sz="2300" i="1" dirty="0">
                <a:solidFill>
                  <a:sysClr val="windowText" lastClr="000000"/>
                </a:solidFill>
                <a:latin typeface="Calibri Light" panose="020F0302020204030204"/>
              </a:rPr>
              <a:t>“… </a:t>
            </a:r>
            <a:r>
              <a:rPr kumimoji="0" lang="en-US" sz="2300" b="0" i="1" u="none" strike="noStrike" kern="1200" cap="none" spc="0" normalizeH="0" baseline="0" noProof="0" dirty="0">
                <a:ln>
                  <a:noFill/>
                </a:ln>
                <a:solidFill>
                  <a:sysClr val="windowText" lastClr="000000"/>
                </a:solidFill>
                <a:effectLst/>
                <a:uLnTx/>
                <a:uFillTx/>
                <a:latin typeface="Calibri Light" panose="020F0302020204030204"/>
              </a:rPr>
              <a:t>society today is increasingly less civically engaged, with fewer shared interactions, more divergent values,</a:t>
            </a:r>
            <a:r>
              <a:rPr kumimoji="0" lang="en-US" sz="2300" b="1" i="1" u="none" strike="noStrike" kern="1200" cap="none" spc="0" normalizeH="0" baseline="0" noProof="0" dirty="0">
                <a:ln>
                  <a:noFill/>
                </a:ln>
                <a:solidFill>
                  <a:sysClr val="windowText" lastClr="000000"/>
                </a:solidFill>
                <a:effectLst/>
                <a:uLnTx/>
                <a:uFillTx/>
                <a:latin typeface="Calibri Light" panose="020F0302020204030204"/>
              </a:rPr>
              <a:t> a lessening of community bonds</a:t>
            </a:r>
            <a:r>
              <a:rPr kumimoji="0" lang="en-US" sz="2300" b="0" i="1" u="none" strike="noStrike" kern="1200" cap="none" spc="0" normalizeH="0" baseline="0" noProof="0" dirty="0">
                <a:ln>
                  <a:noFill/>
                </a:ln>
                <a:solidFill>
                  <a:sysClr val="windowText" lastClr="000000"/>
                </a:solidFill>
                <a:effectLst/>
                <a:uLnTx/>
                <a:uFillTx/>
                <a:latin typeface="Calibri Light" panose="020F0302020204030204"/>
              </a:rPr>
              <a:t>, and a loss of social belongingness”</a:t>
            </a:r>
            <a:r>
              <a:rPr kumimoji="0" lang="en-US" sz="2300" b="0" i="0" u="none" strike="noStrike" kern="1200" cap="none" spc="0" normalizeH="0" baseline="0" noProof="0" dirty="0">
                <a:ln>
                  <a:noFill/>
                </a:ln>
                <a:solidFill>
                  <a:sysClr val="windowText" lastClr="000000"/>
                </a:solidFill>
                <a:effectLst/>
                <a:uLnTx/>
                <a:uFillTx/>
                <a:latin typeface="Calibri Light" panose="020F0302020204030204"/>
              </a:rPr>
              <a:t> (Penn U.).</a:t>
            </a:r>
          </a:p>
          <a:p>
            <a:pPr lvl="1">
              <a:spcBef>
                <a:spcPts val="1000"/>
              </a:spcBef>
              <a:defRPr/>
            </a:pPr>
            <a:r>
              <a:rPr kumimoji="0" lang="en-US" sz="2300" b="0"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The university should “… encourage curiosity and identify </a:t>
            </a:r>
            <a:r>
              <a:rPr kumimoji="0" lang="en-US" sz="2300" b="1"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opportunities</a:t>
            </a:r>
            <a:r>
              <a:rPr kumimoji="0" lang="en-US" sz="2300" b="0"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for students </a:t>
            </a:r>
            <a:r>
              <a:rPr kumimoji="0" lang="en-US" sz="2300" b="1"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to support each other</a:t>
            </a:r>
            <a:r>
              <a:rPr kumimoji="0" lang="en-US" sz="2300" b="0"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t>
            </a:r>
            <a:r>
              <a:rPr kumimoji="0" lang="en-US" sz="2300" b="1"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rather than put down or compete against each other</a:t>
            </a:r>
            <a:r>
              <a:rPr kumimoji="0" lang="en-US" sz="2300" b="0"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a:t>
            </a:r>
            <a:r>
              <a:rPr kumimoji="0" lang="en-US" sz="23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(U. Washington).</a:t>
            </a:r>
          </a:p>
        </p:txBody>
      </p:sp>
      <p:sp>
        <p:nvSpPr>
          <p:cNvPr id="16" name="Content Placeholder 2">
            <a:extLst>
              <a:ext uri="{FF2B5EF4-FFF2-40B4-BE49-F238E27FC236}">
                <a16:creationId xmlns:a16="http://schemas.microsoft.com/office/drawing/2014/main" id="{8658E62C-F75B-DCDA-3067-B4722F270DEE}"/>
              </a:ext>
            </a:extLst>
          </p:cNvPr>
          <p:cNvSpPr txBox="1">
            <a:spLocks/>
          </p:cNvSpPr>
          <p:nvPr/>
        </p:nvSpPr>
        <p:spPr>
          <a:xfrm>
            <a:off x="3821287" y="4337400"/>
            <a:ext cx="7538156" cy="196069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Reproduction of social </a:t>
            </a:r>
            <a:r>
              <a:rPr kumimoji="0" lang="en-US" sz="28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systems of exclusion and oppression </a:t>
            </a:r>
            <a:r>
              <a:rPr kumimoji="0" lang="en-US" sz="2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within the university campus</a:t>
            </a:r>
          </a:p>
          <a:p>
            <a:pPr lvl="1">
              <a:spcBef>
                <a:spcPts val="1000"/>
              </a:spcBef>
              <a:defRPr/>
            </a:pPr>
            <a:r>
              <a:rPr kumimoji="0" lang="en-US" sz="2300" b="0"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“Most of us were socialized into </a:t>
            </a:r>
            <a:r>
              <a:rPr kumimoji="0" lang="en-US" sz="2300" b="1"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dominant cultural norms and values </a:t>
            </a:r>
            <a:r>
              <a:rPr kumimoji="0" lang="en-US" sz="2300" b="0"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that privilege some identities and cultural practices above others. We are all impacted by this socialization and by </a:t>
            </a:r>
            <a:r>
              <a:rPr kumimoji="0" lang="en-US" sz="2300" b="1"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systems of power</a:t>
            </a:r>
            <a:r>
              <a:rPr kumimoji="0" lang="en-US" sz="2300" b="0"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a:t>
            </a:r>
            <a:r>
              <a:rPr kumimoji="0" lang="en-US" sz="23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(U. Washington) that are reproduced in the university, in classrooms, and in relationships as microaggressions, exclusion, and harm.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72557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EDCA4-C737-6867-DE83-603655089B98}"/>
              </a:ext>
            </a:extLst>
          </p:cNvPr>
          <p:cNvSpPr/>
          <p:nvPr/>
        </p:nvSpPr>
        <p:spPr>
          <a:xfrm>
            <a:off x="0" y="6199833"/>
            <a:ext cx="12192000" cy="658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4FFA12A9-172D-3511-2A6B-1A9391C6DD7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p:sp>
        <p:nvSpPr>
          <p:cNvPr id="4" name="Title 1">
            <a:extLst>
              <a:ext uri="{FF2B5EF4-FFF2-40B4-BE49-F238E27FC236}">
                <a16:creationId xmlns:a16="http://schemas.microsoft.com/office/drawing/2014/main" id="{5B07D705-2B67-B80D-049C-AE1B505173B7}"/>
              </a:ext>
            </a:extLst>
          </p:cNvPr>
          <p:cNvSpPr txBox="1">
            <a:spLocks/>
          </p:cNvSpPr>
          <p:nvPr/>
        </p:nvSpPr>
        <p:spPr>
          <a:xfrm>
            <a:off x="838200" y="197644"/>
            <a:ext cx="7842956" cy="1202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latin typeface="Calibri Light" panose="020F0302020204030204" pitchFamily="34" charset="0"/>
                <a:cs typeface="Calibri Light" panose="020F0302020204030204" pitchFamily="34" charset="0"/>
              </a:rPr>
              <a:t>University Community Resilience </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grpSp>
        <p:nvGrpSpPr>
          <p:cNvPr id="5" name="Group 4">
            <a:extLst>
              <a:ext uri="{FF2B5EF4-FFF2-40B4-BE49-F238E27FC236}">
                <a16:creationId xmlns:a16="http://schemas.microsoft.com/office/drawing/2014/main" id="{C6FF7F69-5BF4-0785-7273-39A052F6A132}"/>
              </a:ext>
            </a:extLst>
          </p:cNvPr>
          <p:cNvGrpSpPr/>
          <p:nvPr/>
        </p:nvGrpSpPr>
        <p:grpSpPr>
          <a:xfrm>
            <a:off x="2639480" y="1843198"/>
            <a:ext cx="5551096" cy="4643267"/>
            <a:chOff x="2639480" y="1843198"/>
            <a:chExt cx="5551096" cy="4643267"/>
          </a:xfrm>
        </p:grpSpPr>
        <p:sp>
          <p:nvSpPr>
            <p:cNvPr id="9" name="Freeform: Shape 8">
              <a:extLst>
                <a:ext uri="{FF2B5EF4-FFF2-40B4-BE49-F238E27FC236}">
                  <a16:creationId xmlns:a16="http://schemas.microsoft.com/office/drawing/2014/main" id="{0BF91C92-F748-001A-2693-9E09E2695CCF}"/>
                </a:ext>
              </a:extLst>
            </p:cNvPr>
            <p:cNvSpPr/>
            <p:nvPr/>
          </p:nvSpPr>
          <p:spPr>
            <a:xfrm>
              <a:off x="3010566" y="1843198"/>
              <a:ext cx="1579299" cy="1228481"/>
            </a:xfrm>
            <a:custGeom>
              <a:avLst/>
              <a:gdLst>
                <a:gd name="connsiteX0" fmla="*/ 0 w 1579299"/>
                <a:gd name="connsiteY0" fmla="*/ 0 h 1228481"/>
                <a:gd name="connsiteX1" fmla="*/ 1579299 w 1579299"/>
                <a:gd name="connsiteY1" fmla="*/ 0 h 1228481"/>
                <a:gd name="connsiteX2" fmla="*/ 1579299 w 1579299"/>
                <a:gd name="connsiteY2" fmla="*/ 1228481 h 1228481"/>
                <a:gd name="connsiteX3" fmla="*/ 0 w 1579299"/>
                <a:gd name="connsiteY3" fmla="*/ 1228481 h 1228481"/>
                <a:gd name="connsiteX4" fmla="*/ 0 w 1579299"/>
                <a:gd name="connsiteY4" fmla="*/ 0 h 122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299" h="1228481">
                  <a:moveTo>
                    <a:pt x="0" y="0"/>
                  </a:moveTo>
                  <a:lnTo>
                    <a:pt x="1579299" y="0"/>
                  </a:lnTo>
                  <a:lnTo>
                    <a:pt x="1579299" y="1228481"/>
                  </a:lnTo>
                  <a:lnTo>
                    <a:pt x="0" y="12284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p:txBody>
        </p:sp>
        <p:sp>
          <p:nvSpPr>
            <p:cNvPr id="11" name="Freeform: Shape 10">
              <a:extLst>
                <a:ext uri="{FF2B5EF4-FFF2-40B4-BE49-F238E27FC236}">
                  <a16:creationId xmlns:a16="http://schemas.microsoft.com/office/drawing/2014/main" id="{A551EA3D-C351-A3A3-1BF7-A162D39301E8}"/>
                </a:ext>
              </a:extLst>
            </p:cNvPr>
            <p:cNvSpPr/>
            <p:nvPr/>
          </p:nvSpPr>
          <p:spPr>
            <a:xfrm>
              <a:off x="2639480" y="3405630"/>
              <a:ext cx="2171441" cy="1519938"/>
            </a:xfrm>
            <a:custGeom>
              <a:avLst/>
              <a:gdLst>
                <a:gd name="connsiteX0" fmla="*/ 0 w 2171441"/>
                <a:gd name="connsiteY0" fmla="*/ 253374 h 1519938"/>
                <a:gd name="connsiteX1" fmla="*/ 253374 w 2171441"/>
                <a:gd name="connsiteY1" fmla="*/ 0 h 1519938"/>
                <a:gd name="connsiteX2" fmla="*/ 1918067 w 2171441"/>
                <a:gd name="connsiteY2" fmla="*/ 0 h 1519938"/>
                <a:gd name="connsiteX3" fmla="*/ 2171441 w 2171441"/>
                <a:gd name="connsiteY3" fmla="*/ 253374 h 1519938"/>
                <a:gd name="connsiteX4" fmla="*/ 2171441 w 2171441"/>
                <a:gd name="connsiteY4" fmla="*/ 1266564 h 1519938"/>
                <a:gd name="connsiteX5" fmla="*/ 1918067 w 2171441"/>
                <a:gd name="connsiteY5" fmla="*/ 1519938 h 1519938"/>
                <a:gd name="connsiteX6" fmla="*/ 253374 w 2171441"/>
                <a:gd name="connsiteY6" fmla="*/ 1519938 h 1519938"/>
                <a:gd name="connsiteX7" fmla="*/ 0 w 2171441"/>
                <a:gd name="connsiteY7" fmla="*/ 1266564 h 1519938"/>
                <a:gd name="connsiteX8" fmla="*/ 0 w 2171441"/>
                <a:gd name="connsiteY8" fmla="*/ 253374 h 1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1441" h="1519938">
                  <a:moveTo>
                    <a:pt x="0" y="253374"/>
                  </a:moveTo>
                  <a:cubicBezTo>
                    <a:pt x="0" y="113439"/>
                    <a:pt x="113439" y="0"/>
                    <a:pt x="253374" y="0"/>
                  </a:cubicBezTo>
                  <a:lnTo>
                    <a:pt x="1918067" y="0"/>
                  </a:lnTo>
                  <a:cubicBezTo>
                    <a:pt x="2058002" y="0"/>
                    <a:pt x="2171441" y="113439"/>
                    <a:pt x="2171441" y="253374"/>
                  </a:cubicBezTo>
                  <a:lnTo>
                    <a:pt x="2171441" y="1266564"/>
                  </a:lnTo>
                  <a:cubicBezTo>
                    <a:pt x="2171441" y="1406499"/>
                    <a:pt x="2058002" y="1519938"/>
                    <a:pt x="1918067" y="1519938"/>
                  </a:cubicBezTo>
                  <a:lnTo>
                    <a:pt x="253374" y="1519938"/>
                  </a:lnTo>
                  <a:cubicBezTo>
                    <a:pt x="113439" y="1519938"/>
                    <a:pt x="0" y="1406499"/>
                    <a:pt x="0" y="1266564"/>
                  </a:cubicBezTo>
                  <a:lnTo>
                    <a:pt x="0" y="25337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2791" tIns="142791" rIns="142791" bIns="142791" numCol="1" spcCol="1270" anchor="ctr" anchorCtr="0">
              <a:noAutofit/>
            </a:bodyPr>
            <a:lstStyle/>
            <a:p>
              <a:pPr marL="0" lvl="0" indent="0" algn="ctr" defTabSz="800100">
                <a:lnSpc>
                  <a:spcPct val="90000"/>
                </a:lnSpc>
                <a:spcBef>
                  <a:spcPct val="0"/>
                </a:spcBef>
                <a:spcAft>
                  <a:spcPct val="35000"/>
                </a:spcAft>
                <a:buNone/>
              </a:pPr>
              <a:r>
                <a:rPr lang="en-US" sz="1900" kern="1200" dirty="0"/>
                <a:t>Who is involved in building university community resilience?</a:t>
              </a:r>
            </a:p>
          </p:txBody>
        </p:sp>
        <p:sp>
          <p:nvSpPr>
            <p:cNvPr id="12" name="Freeform: Shape 11">
              <a:extLst>
                <a:ext uri="{FF2B5EF4-FFF2-40B4-BE49-F238E27FC236}">
                  <a16:creationId xmlns:a16="http://schemas.microsoft.com/office/drawing/2014/main" id="{854FD95F-66DA-22BC-6C52-99961B43C747}"/>
                </a:ext>
              </a:extLst>
            </p:cNvPr>
            <p:cNvSpPr/>
            <p:nvPr/>
          </p:nvSpPr>
          <p:spPr>
            <a:xfrm>
              <a:off x="4810921" y="3550591"/>
              <a:ext cx="1579299" cy="1228481"/>
            </a:xfrm>
            <a:custGeom>
              <a:avLst/>
              <a:gdLst>
                <a:gd name="connsiteX0" fmla="*/ 0 w 1579299"/>
                <a:gd name="connsiteY0" fmla="*/ 0 h 1228481"/>
                <a:gd name="connsiteX1" fmla="*/ 1579299 w 1579299"/>
                <a:gd name="connsiteY1" fmla="*/ 0 h 1228481"/>
                <a:gd name="connsiteX2" fmla="*/ 1579299 w 1579299"/>
                <a:gd name="connsiteY2" fmla="*/ 1228481 h 1228481"/>
                <a:gd name="connsiteX3" fmla="*/ 0 w 1579299"/>
                <a:gd name="connsiteY3" fmla="*/ 1228481 h 1228481"/>
                <a:gd name="connsiteX4" fmla="*/ 0 w 1579299"/>
                <a:gd name="connsiteY4" fmla="*/ 0 h 122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299" h="1228481">
                  <a:moveTo>
                    <a:pt x="0" y="0"/>
                  </a:moveTo>
                  <a:lnTo>
                    <a:pt x="1579299" y="0"/>
                  </a:lnTo>
                  <a:lnTo>
                    <a:pt x="1579299" y="1228481"/>
                  </a:lnTo>
                  <a:lnTo>
                    <a:pt x="0" y="12284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p:txBody>
        </p:sp>
        <p:sp>
          <p:nvSpPr>
            <p:cNvPr id="14" name="Freeform: Shape 13">
              <a:extLst>
                <a:ext uri="{FF2B5EF4-FFF2-40B4-BE49-F238E27FC236}">
                  <a16:creationId xmlns:a16="http://schemas.microsoft.com/office/drawing/2014/main" id="{50FBEA5E-3E6B-74BF-86C7-3AA5D1126426}"/>
                </a:ext>
              </a:extLst>
            </p:cNvPr>
            <p:cNvSpPr/>
            <p:nvPr/>
          </p:nvSpPr>
          <p:spPr>
            <a:xfrm>
              <a:off x="6611277" y="5257984"/>
              <a:ext cx="1579299" cy="1228481"/>
            </a:xfrm>
            <a:custGeom>
              <a:avLst/>
              <a:gdLst>
                <a:gd name="connsiteX0" fmla="*/ 0 w 1579299"/>
                <a:gd name="connsiteY0" fmla="*/ 0 h 1228481"/>
                <a:gd name="connsiteX1" fmla="*/ 1579299 w 1579299"/>
                <a:gd name="connsiteY1" fmla="*/ 0 h 1228481"/>
                <a:gd name="connsiteX2" fmla="*/ 1579299 w 1579299"/>
                <a:gd name="connsiteY2" fmla="*/ 1228481 h 1228481"/>
                <a:gd name="connsiteX3" fmla="*/ 0 w 1579299"/>
                <a:gd name="connsiteY3" fmla="*/ 1228481 h 1228481"/>
                <a:gd name="connsiteX4" fmla="*/ 0 w 1579299"/>
                <a:gd name="connsiteY4" fmla="*/ 0 h 122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299" h="1228481">
                  <a:moveTo>
                    <a:pt x="0" y="0"/>
                  </a:moveTo>
                  <a:lnTo>
                    <a:pt x="1579299" y="0"/>
                  </a:lnTo>
                  <a:lnTo>
                    <a:pt x="1579299" y="1228481"/>
                  </a:lnTo>
                  <a:lnTo>
                    <a:pt x="0" y="12284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p:txBody>
        </p:sp>
      </p:grpSp>
      <p:pic>
        <p:nvPicPr>
          <p:cNvPr id="15" name="Picture 14">
            <a:extLst>
              <a:ext uri="{FF2B5EF4-FFF2-40B4-BE49-F238E27FC236}">
                <a16:creationId xmlns:a16="http://schemas.microsoft.com/office/drawing/2014/main" id="{9761FB60-1970-BCCC-3EAD-37E144672F84}"/>
              </a:ext>
            </a:extLst>
          </p:cNvPr>
          <p:cNvPicPr>
            <a:picLocks noChangeAspect="1"/>
          </p:cNvPicPr>
          <p:nvPr/>
        </p:nvPicPr>
        <p:blipFill>
          <a:blip r:embed="rId3"/>
          <a:stretch>
            <a:fillRect/>
          </a:stretch>
        </p:blipFill>
        <p:spPr>
          <a:xfrm>
            <a:off x="4799632" y="3870104"/>
            <a:ext cx="885825" cy="752475"/>
          </a:xfrm>
          <a:prstGeom prst="rect">
            <a:avLst/>
          </a:prstGeom>
        </p:spPr>
      </p:pic>
      <p:sp>
        <p:nvSpPr>
          <p:cNvPr id="16" name="Content Placeholder 2">
            <a:extLst>
              <a:ext uri="{FF2B5EF4-FFF2-40B4-BE49-F238E27FC236}">
                <a16:creationId xmlns:a16="http://schemas.microsoft.com/office/drawing/2014/main" id="{47DDE59F-5640-42CC-ABCE-983E9BC41578}"/>
              </a:ext>
            </a:extLst>
          </p:cNvPr>
          <p:cNvSpPr txBox="1">
            <a:spLocks/>
          </p:cNvSpPr>
          <p:nvPr/>
        </p:nvSpPr>
        <p:spPr>
          <a:xfrm>
            <a:off x="6096000" y="1569156"/>
            <a:ext cx="5715709" cy="4771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Each member</a:t>
            </a:r>
            <a:r>
              <a:rPr kumimoji="0" lang="en-US" sz="1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of the community has a role to play in building resilience and a healthier future: </a:t>
            </a:r>
            <a:r>
              <a:rPr kumimoji="0" lang="en-US" sz="1800" b="0"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“academic units, colleges, administrative structures, service providers, and, of course, students and teachers”</a:t>
            </a:r>
            <a:r>
              <a:rPr kumimoji="0" lang="en-US" sz="1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(U. Penn), </a:t>
            </a:r>
            <a:r>
              <a:rPr kumimoji="0" lang="en-US" sz="1800" b="0"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“postdoctoral fellows, and graduate students”</a:t>
            </a:r>
            <a:r>
              <a:rPr kumimoji="0" lang="en-US" sz="18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(U. Washington).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The university as a community is defined in a </a:t>
            </a:r>
            <a:r>
              <a:rPr kumimoji="0" lang="en-US" sz="20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close connection with the extended society</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that serves and whose characteristics incorporates as part of its identity. </a:t>
            </a:r>
          </a:p>
          <a:p>
            <a:pPr lvl="1">
              <a:spcBef>
                <a:spcPts val="1000"/>
              </a:spcBef>
              <a:defRPr/>
            </a:pP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The extended community engages in social or environmental justice actions with students, teachers, or researchers. Although they have learning or research purposes, their core is </a:t>
            </a:r>
            <a:r>
              <a:rPr kumimoji="0" lang="en-US" sz="1600" b="1" i="1"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“fostering community-driven and equity-focused solutions”</a:t>
            </a:r>
            <a:r>
              <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 and involvement (U. California Irvine).</a:t>
            </a:r>
          </a:p>
        </p:txBody>
      </p:sp>
    </p:spTree>
    <p:extLst>
      <p:ext uri="{BB962C8B-B14F-4D97-AF65-F5344CB8AC3E}">
        <p14:creationId xmlns:p14="http://schemas.microsoft.com/office/powerpoint/2010/main" val="2292305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TNU Mal - 2021">
  <a:themeElements>
    <a:clrScheme name="NTNU farger">
      <a:dk1>
        <a:srgbClr val="000000"/>
      </a:dk1>
      <a:lt1>
        <a:srgbClr val="FFFFFF"/>
      </a:lt1>
      <a:dk2>
        <a:srgbClr val="014693"/>
      </a:dk2>
      <a:lt2>
        <a:srgbClr val="D6D7D6"/>
      </a:lt2>
      <a:accent1>
        <a:srgbClr val="59595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4474C84-FFC4-E94A-AA9D-2D8EEA4FF0E2}" vid="{E3C8DDFB-26BE-A545-B361-B3376453AF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DB9AA7E32DB6642B7334468D5F94369" ma:contentTypeVersion="14" ma:contentTypeDescription="Opprett et nytt dokument." ma:contentTypeScope="" ma:versionID="60283d1341bd5c410b5eecdce2ac1cc9">
  <xsd:schema xmlns:xsd="http://www.w3.org/2001/XMLSchema" xmlns:xs="http://www.w3.org/2001/XMLSchema" xmlns:p="http://schemas.microsoft.com/office/2006/metadata/properties" xmlns:ns2="3bcb2822-b318-4829-a79a-e2580a1b11e3" xmlns:ns3="2e6cf807-387c-415e-9a97-eee481b0bef1" targetNamespace="http://schemas.microsoft.com/office/2006/metadata/properties" ma:root="true" ma:fieldsID="a83fe69aa1872d6f0a4394a70888435e" ns2:_="" ns3:_="">
    <xsd:import namespace="3bcb2822-b318-4829-a79a-e2580a1b11e3"/>
    <xsd:import namespace="2e6cf807-387c-415e-9a97-eee481b0be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b2822-b318-4829-a79a-e2580a1b11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7bbfc824-dc3a-413a-ba08-99b8fb92bd8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6cf807-387c-415e-9a97-eee481b0bef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f6562e-6736-4df3-b261-51d7e7986c62}" ma:internalName="TaxCatchAll" ma:showField="CatchAllData" ma:web="2e6cf807-387c-415e-9a97-eee481b0bef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9DE847-15D8-475A-BC0D-77565ECF932C}">
  <ds:schemaRefs>
    <ds:schemaRef ds:uri="http://schemas.microsoft.com/sharepoint/v3/contenttype/forms"/>
  </ds:schemaRefs>
</ds:datastoreItem>
</file>

<file path=customXml/itemProps2.xml><?xml version="1.0" encoding="utf-8"?>
<ds:datastoreItem xmlns:ds="http://schemas.openxmlformats.org/officeDocument/2006/customXml" ds:itemID="{57059E80-6769-42F5-88B7-476874528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b2822-b318-4829-a79a-e2580a1b11e3"/>
    <ds:schemaRef ds:uri="2e6cf807-387c-415e-9a97-eee481b0b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2204</Words>
  <Application>Microsoft Office PowerPoint</Application>
  <PresentationFormat>Widescreen</PresentationFormat>
  <Paragraphs>203</Paragraphs>
  <Slides>18</Slides>
  <Notes>18</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18</vt:i4>
      </vt:variant>
    </vt:vector>
  </HeadingPairs>
  <TitlesOfParts>
    <vt:vector size="27" baseType="lpstr">
      <vt:lpstr>Arial</vt:lpstr>
      <vt:lpstr>Arial Nova Light</vt:lpstr>
      <vt:lpstr>Calibri</vt:lpstr>
      <vt:lpstr>Calibri Light</vt:lpstr>
      <vt:lpstr>Calibri Light </vt:lpstr>
      <vt:lpstr>Century Gothic</vt:lpstr>
      <vt:lpstr>Open Sans</vt:lpstr>
      <vt:lpstr>Office Theme</vt:lpstr>
      <vt:lpstr>NTNU Mal - 2021</vt:lpstr>
      <vt:lpstr>BUILDING TOGETHER UNIVERSITY COMMUNITY RESILIENCE  </vt:lpstr>
      <vt:lpstr>PowerPoint-presentasjon</vt:lpstr>
      <vt:lpstr>PowerPoint-presentasjon</vt:lpstr>
      <vt:lpstr>PowerPoint-presentasjon</vt:lpstr>
      <vt:lpstr>PowerPoint-presentasjon</vt:lpstr>
      <vt:lpstr>RESULTS    The university as a community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RESULTS    Development plan for gender equality and diversity 2023–2025     5 dimensions of collective resilience   </vt:lpstr>
      <vt:lpstr>PowerPoint-presentasjon</vt:lpstr>
      <vt:lpstr>To conclude …       </vt:lpstr>
      <vt:lpstr>BUILDING TOGETHER UNIVERSITY COMMUNITY RESILIENCE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TOGETHER A SUSTAINABLE UNIVERSITY COMMUNITY</dc:title>
  <dc:creator>Roxanna Morote</dc:creator>
  <cp:lastModifiedBy>Eli Skaug Rønning</cp:lastModifiedBy>
  <cp:revision>114</cp:revision>
  <dcterms:created xsi:type="dcterms:W3CDTF">2023-01-27T11:31:54Z</dcterms:created>
  <dcterms:modified xsi:type="dcterms:W3CDTF">2023-11-23T12:22:29Z</dcterms:modified>
</cp:coreProperties>
</file>