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notesMasterIdLst>
    <p:notesMasterId r:id="rId15"/>
  </p:notesMasterIdLst>
  <p:sldIdLst>
    <p:sldId id="257" r:id="rId4"/>
    <p:sldId id="258" r:id="rId5"/>
    <p:sldId id="274" r:id="rId6"/>
    <p:sldId id="272" r:id="rId7"/>
    <p:sldId id="262" r:id="rId8"/>
    <p:sldId id="273" r:id="rId9"/>
    <p:sldId id="283" r:id="rId10"/>
    <p:sldId id="275" r:id="rId11"/>
    <p:sldId id="276" r:id="rId12"/>
    <p:sldId id="277" r:id="rId13"/>
    <p:sldId id="261" r:id="rId14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712" autoAdjust="0"/>
  </p:normalViewPr>
  <p:slideViewPr>
    <p:cSldViewPr snapToGrid="0">
      <p:cViewPr varScale="1">
        <p:scale>
          <a:sx n="117" d="100"/>
          <a:sy n="117" d="100"/>
        </p:scale>
        <p:origin x="523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i Skaug Rønning" userId="5fdf545c-2225-4290-9f69-9e4ceb2698ad" providerId="ADAL" clId="{82B5F63F-3F2C-4315-9CD7-EB82115DBBB7}"/>
    <pc:docChg chg="delSld modSld">
      <pc:chgData name="Eli Skaug Rønning" userId="5fdf545c-2225-4290-9f69-9e4ceb2698ad" providerId="ADAL" clId="{82B5F63F-3F2C-4315-9CD7-EB82115DBBB7}" dt="2023-11-23T12:20:22.908" v="4" actId="2696"/>
      <pc:docMkLst>
        <pc:docMk/>
      </pc:docMkLst>
      <pc:sldChg chg="modNotesTx">
        <pc:chgData name="Eli Skaug Rønning" userId="5fdf545c-2225-4290-9f69-9e4ceb2698ad" providerId="ADAL" clId="{82B5F63F-3F2C-4315-9CD7-EB82115DBBB7}" dt="2023-11-23T12:19:06.979" v="0" actId="20577"/>
        <pc:sldMkLst>
          <pc:docMk/>
          <pc:sldMk cId="3523420006" sldId="262"/>
        </pc:sldMkLst>
      </pc:sldChg>
      <pc:sldChg chg="modNotesTx">
        <pc:chgData name="Eli Skaug Rønning" userId="5fdf545c-2225-4290-9f69-9e4ceb2698ad" providerId="ADAL" clId="{82B5F63F-3F2C-4315-9CD7-EB82115DBBB7}" dt="2023-11-23T12:19:14.206" v="1" actId="20577"/>
        <pc:sldMkLst>
          <pc:docMk/>
          <pc:sldMk cId="1104062252" sldId="275"/>
        </pc:sldMkLst>
      </pc:sldChg>
      <pc:sldChg chg="modNotesTx">
        <pc:chgData name="Eli Skaug Rønning" userId="5fdf545c-2225-4290-9f69-9e4ceb2698ad" providerId="ADAL" clId="{82B5F63F-3F2C-4315-9CD7-EB82115DBBB7}" dt="2023-11-23T12:19:18.183" v="2" actId="20577"/>
        <pc:sldMkLst>
          <pc:docMk/>
          <pc:sldMk cId="1334653802" sldId="276"/>
        </pc:sldMkLst>
      </pc:sldChg>
      <pc:sldChg chg="modNotesTx">
        <pc:chgData name="Eli Skaug Rønning" userId="5fdf545c-2225-4290-9f69-9e4ceb2698ad" providerId="ADAL" clId="{82B5F63F-3F2C-4315-9CD7-EB82115DBBB7}" dt="2023-11-23T12:19:22.424" v="3" actId="20577"/>
        <pc:sldMkLst>
          <pc:docMk/>
          <pc:sldMk cId="3653262734" sldId="277"/>
        </pc:sldMkLst>
      </pc:sldChg>
      <pc:sldChg chg="del">
        <pc:chgData name="Eli Skaug Rønning" userId="5fdf545c-2225-4290-9f69-9e4ceb2698ad" providerId="ADAL" clId="{82B5F63F-3F2C-4315-9CD7-EB82115DBBB7}" dt="2023-11-23T12:20:22.908" v="4" actId="2696"/>
        <pc:sldMkLst>
          <pc:docMk/>
          <pc:sldMk cId="134370693" sldId="278"/>
        </pc:sldMkLst>
      </pc:sldChg>
      <pc:sldChg chg="del">
        <pc:chgData name="Eli Skaug Rønning" userId="5fdf545c-2225-4290-9f69-9e4ceb2698ad" providerId="ADAL" clId="{82B5F63F-3F2C-4315-9CD7-EB82115DBBB7}" dt="2023-11-23T12:20:22.908" v="4" actId="2696"/>
        <pc:sldMkLst>
          <pc:docMk/>
          <pc:sldMk cId="1653384638" sldId="279"/>
        </pc:sldMkLst>
      </pc:sldChg>
      <pc:sldChg chg="del">
        <pc:chgData name="Eli Skaug Rønning" userId="5fdf545c-2225-4290-9f69-9e4ceb2698ad" providerId="ADAL" clId="{82B5F63F-3F2C-4315-9CD7-EB82115DBBB7}" dt="2023-11-23T12:20:22.908" v="4" actId="2696"/>
        <pc:sldMkLst>
          <pc:docMk/>
          <pc:sldMk cId="3153836746" sldId="280"/>
        </pc:sldMkLst>
      </pc:sldChg>
      <pc:sldChg chg="del">
        <pc:chgData name="Eli Skaug Rønning" userId="5fdf545c-2225-4290-9f69-9e4ceb2698ad" providerId="ADAL" clId="{82B5F63F-3F2C-4315-9CD7-EB82115DBBB7}" dt="2023-11-23T12:20:22.908" v="4" actId="2696"/>
        <pc:sldMkLst>
          <pc:docMk/>
          <pc:sldMk cId="2792905634" sldId="281"/>
        </pc:sldMkLst>
      </pc:sldChg>
      <pc:sldChg chg="del">
        <pc:chgData name="Eli Skaug Rønning" userId="5fdf545c-2225-4290-9f69-9e4ceb2698ad" providerId="ADAL" clId="{82B5F63F-3F2C-4315-9CD7-EB82115DBBB7}" dt="2023-11-23T12:20:22.908" v="4" actId="2696"/>
        <pc:sldMkLst>
          <pc:docMk/>
          <pc:sldMk cId="3623500509" sldId="282"/>
        </pc:sldMkLst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6120F4-88B7-42E5-A0C3-1BFD95220D7E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A49714AD-8CA8-44E6-A0AE-7D14885E9FD5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 noProof="0" dirty="0" err="1"/>
            <a:t>Undervisning</a:t>
          </a:r>
          <a:r>
            <a:rPr lang="nb-NO" dirty="0"/>
            <a:t> </a:t>
          </a:r>
          <a:endParaRPr lang="en-US" dirty="0"/>
        </a:p>
      </dgm:t>
    </dgm:pt>
    <dgm:pt modelId="{45B4D1FE-9901-4921-A6E6-A1D809E16D42}" type="parTrans" cxnId="{9D1ACA77-8148-4FD5-95F2-60CFB1F0BE24}">
      <dgm:prSet/>
      <dgm:spPr/>
      <dgm:t>
        <a:bodyPr/>
        <a:lstStyle/>
        <a:p>
          <a:endParaRPr lang="en-US"/>
        </a:p>
      </dgm:t>
    </dgm:pt>
    <dgm:pt modelId="{879240F2-0497-4EB9-812F-EE7C1296EB65}" type="sibTrans" cxnId="{9D1ACA77-8148-4FD5-95F2-60CFB1F0BE24}">
      <dgm:prSet/>
      <dgm:spPr/>
      <dgm:t>
        <a:bodyPr/>
        <a:lstStyle/>
        <a:p>
          <a:endParaRPr lang="en-US"/>
        </a:p>
      </dgm:t>
    </dgm:pt>
    <dgm:pt modelId="{53382AA4-C6A9-4CFB-823F-686D8A6C8F93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nb-NO" dirty="0"/>
            <a:t>Forskning </a:t>
          </a:r>
          <a:endParaRPr lang="en-US" dirty="0"/>
        </a:p>
      </dgm:t>
    </dgm:pt>
    <dgm:pt modelId="{4D290102-3A3A-44A2-8866-900ABF3A5BEB}" type="parTrans" cxnId="{183756DE-D030-4850-B221-3ED4322AFB1A}">
      <dgm:prSet/>
      <dgm:spPr/>
      <dgm:t>
        <a:bodyPr/>
        <a:lstStyle/>
        <a:p>
          <a:endParaRPr lang="en-US"/>
        </a:p>
      </dgm:t>
    </dgm:pt>
    <dgm:pt modelId="{190A3630-C65C-4348-9497-4ECE17174354}" type="sibTrans" cxnId="{183756DE-D030-4850-B221-3ED4322AFB1A}">
      <dgm:prSet/>
      <dgm:spPr/>
      <dgm:t>
        <a:bodyPr/>
        <a:lstStyle/>
        <a:p>
          <a:endParaRPr lang="en-US"/>
        </a:p>
      </dgm:t>
    </dgm:pt>
    <dgm:pt modelId="{BCB4A7CC-7318-49C3-89F3-91E0F6C808D2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nb-NO" dirty="0"/>
            <a:t>formidling </a:t>
          </a:r>
          <a:endParaRPr lang="en-US" dirty="0"/>
        </a:p>
      </dgm:t>
    </dgm:pt>
    <dgm:pt modelId="{B4FB4579-6F6E-483A-9A56-4EF1D3D33A60}" type="parTrans" cxnId="{D33E577E-E28B-46F8-9B76-CFF8D3768AC8}">
      <dgm:prSet/>
      <dgm:spPr/>
      <dgm:t>
        <a:bodyPr/>
        <a:lstStyle/>
        <a:p>
          <a:endParaRPr lang="en-US"/>
        </a:p>
      </dgm:t>
    </dgm:pt>
    <dgm:pt modelId="{C2F1DE4B-7D6D-40E4-BBED-077935B9BE2E}" type="sibTrans" cxnId="{D33E577E-E28B-46F8-9B76-CFF8D3768AC8}">
      <dgm:prSet/>
      <dgm:spPr/>
      <dgm:t>
        <a:bodyPr/>
        <a:lstStyle/>
        <a:p>
          <a:endParaRPr lang="en-US"/>
        </a:p>
      </dgm:t>
    </dgm:pt>
    <dgm:pt modelId="{E8936967-54A8-411F-95C4-1C14A33956BB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nb-NO" dirty="0"/>
            <a:t>administrasjon </a:t>
          </a:r>
          <a:endParaRPr lang="en-US" dirty="0"/>
        </a:p>
      </dgm:t>
    </dgm:pt>
    <dgm:pt modelId="{8FB24856-D41D-44EB-A9B5-5C9343FB064F}" type="parTrans" cxnId="{8409054F-2431-4D3F-B2B0-E363F60F0AEA}">
      <dgm:prSet/>
      <dgm:spPr/>
      <dgm:t>
        <a:bodyPr/>
        <a:lstStyle/>
        <a:p>
          <a:endParaRPr lang="en-US"/>
        </a:p>
      </dgm:t>
    </dgm:pt>
    <dgm:pt modelId="{E6287AE9-558D-4B5F-8736-B15D19C7F443}" type="sibTrans" cxnId="{8409054F-2431-4D3F-B2B0-E363F60F0AEA}">
      <dgm:prSet/>
      <dgm:spPr/>
      <dgm:t>
        <a:bodyPr/>
        <a:lstStyle/>
        <a:p>
          <a:endParaRPr lang="en-US"/>
        </a:p>
      </dgm:t>
    </dgm:pt>
    <dgm:pt modelId="{7556E2CB-E05E-4642-8D81-6F9771B597B8}" type="pres">
      <dgm:prSet presAssocID="{C56120F4-88B7-42E5-A0C3-1BFD95220D7E}" presName="root" presStyleCnt="0">
        <dgm:presLayoutVars>
          <dgm:dir/>
          <dgm:resizeHandles val="exact"/>
        </dgm:presLayoutVars>
      </dgm:prSet>
      <dgm:spPr/>
    </dgm:pt>
    <dgm:pt modelId="{55AEED6F-00EB-46E2-AA94-0AB661FFBEBD}" type="pres">
      <dgm:prSet presAssocID="{A49714AD-8CA8-44E6-A0AE-7D14885E9FD5}" presName="compNode" presStyleCnt="0"/>
      <dgm:spPr/>
    </dgm:pt>
    <dgm:pt modelId="{FC7035AE-65DB-4A6A-BDBA-4A094F3A13CD}" type="pres">
      <dgm:prSet presAssocID="{A49714AD-8CA8-44E6-A0AE-7D14885E9FD5}" presName="iconBgRect" presStyleLbl="bgShp" presStyleIdx="0" presStyleCnt="4"/>
      <dgm:spPr>
        <a:solidFill>
          <a:schemeClr val="accent1">
            <a:lumMod val="75000"/>
          </a:schemeClr>
        </a:solidFill>
      </dgm:spPr>
    </dgm:pt>
    <dgm:pt modelId="{66DCC5CA-945D-489D-B9F4-BAB9FBC3B7C4}" type="pres">
      <dgm:prSet presAssocID="{A49714AD-8CA8-44E6-A0AE-7D14885E9FD5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lasserom"/>
        </a:ext>
      </dgm:extLst>
    </dgm:pt>
    <dgm:pt modelId="{EDA10B5A-B059-4AAC-A9EA-4937B2741F91}" type="pres">
      <dgm:prSet presAssocID="{A49714AD-8CA8-44E6-A0AE-7D14885E9FD5}" presName="spaceRect" presStyleCnt="0"/>
      <dgm:spPr/>
    </dgm:pt>
    <dgm:pt modelId="{195980C4-7A97-41BF-B514-6797180B8972}" type="pres">
      <dgm:prSet presAssocID="{A49714AD-8CA8-44E6-A0AE-7D14885E9FD5}" presName="textRect" presStyleLbl="revTx" presStyleIdx="0" presStyleCnt="4">
        <dgm:presLayoutVars>
          <dgm:chMax val="1"/>
          <dgm:chPref val="1"/>
        </dgm:presLayoutVars>
      </dgm:prSet>
      <dgm:spPr/>
    </dgm:pt>
    <dgm:pt modelId="{85AF1F5E-AB65-4534-9256-819238094024}" type="pres">
      <dgm:prSet presAssocID="{879240F2-0497-4EB9-812F-EE7C1296EB65}" presName="sibTrans" presStyleCnt="0"/>
      <dgm:spPr/>
    </dgm:pt>
    <dgm:pt modelId="{A00DFD2B-6843-4331-9B05-C81CBE232ADD}" type="pres">
      <dgm:prSet presAssocID="{53382AA4-C6A9-4CFB-823F-686D8A6C8F93}" presName="compNode" presStyleCnt="0"/>
      <dgm:spPr/>
    </dgm:pt>
    <dgm:pt modelId="{D3083FCD-0BEA-4E1A-A447-8D2AC9A33733}" type="pres">
      <dgm:prSet presAssocID="{53382AA4-C6A9-4CFB-823F-686D8A6C8F93}" presName="iconBgRect" presStyleLbl="bgShp" presStyleIdx="1" presStyleCnt="4"/>
      <dgm:spPr>
        <a:solidFill>
          <a:schemeClr val="accent1">
            <a:lumMod val="75000"/>
          </a:schemeClr>
        </a:solidFill>
      </dgm:spPr>
    </dgm:pt>
    <dgm:pt modelId="{761B26D6-66B7-4230-BD9C-AD52445F68A8}" type="pres">
      <dgm:prSet presAssocID="{53382AA4-C6A9-4CFB-823F-686D8A6C8F93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orskning"/>
        </a:ext>
      </dgm:extLst>
    </dgm:pt>
    <dgm:pt modelId="{3C18462F-FD17-46B6-BED2-F3C10081285A}" type="pres">
      <dgm:prSet presAssocID="{53382AA4-C6A9-4CFB-823F-686D8A6C8F93}" presName="spaceRect" presStyleCnt="0"/>
      <dgm:spPr/>
    </dgm:pt>
    <dgm:pt modelId="{C6BBD762-C021-4E9A-8895-E65E62B550C9}" type="pres">
      <dgm:prSet presAssocID="{53382AA4-C6A9-4CFB-823F-686D8A6C8F93}" presName="textRect" presStyleLbl="revTx" presStyleIdx="1" presStyleCnt="4">
        <dgm:presLayoutVars>
          <dgm:chMax val="1"/>
          <dgm:chPref val="1"/>
        </dgm:presLayoutVars>
      </dgm:prSet>
      <dgm:spPr/>
    </dgm:pt>
    <dgm:pt modelId="{874C0B2F-918C-47F4-B311-6C12E25F2761}" type="pres">
      <dgm:prSet presAssocID="{190A3630-C65C-4348-9497-4ECE17174354}" presName="sibTrans" presStyleCnt="0"/>
      <dgm:spPr/>
    </dgm:pt>
    <dgm:pt modelId="{BFEC1478-25FC-4013-8B80-D9706CEBD742}" type="pres">
      <dgm:prSet presAssocID="{BCB4A7CC-7318-49C3-89F3-91E0F6C808D2}" presName="compNode" presStyleCnt="0"/>
      <dgm:spPr/>
    </dgm:pt>
    <dgm:pt modelId="{ABDB4D0C-0E42-4150-B083-694651E6B582}" type="pres">
      <dgm:prSet presAssocID="{BCB4A7CC-7318-49C3-89F3-91E0F6C808D2}" presName="iconBgRect" presStyleLbl="bgShp" presStyleIdx="2" presStyleCnt="4"/>
      <dgm:spPr>
        <a:solidFill>
          <a:schemeClr val="accent1">
            <a:lumMod val="75000"/>
          </a:schemeClr>
        </a:solidFill>
      </dgm:spPr>
    </dgm:pt>
    <dgm:pt modelId="{A60C6BDB-A67A-4115-8F46-B23B08219704}" type="pres">
      <dgm:prSet presAssocID="{BCB4A7CC-7318-49C3-89F3-91E0F6C808D2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istoriefortelling med heldekkende fyll"/>
        </a:ext>
      </dgm:extLst>
    </dgm:pt>
    <dgm:pt modelId="{9CB2998B-ABF1-4B47-95D5-5A1B41FE7886}" type="pres">
      <dgm:prSet presAssocID="{BCB4A7CC-7318-49C3-89F3-91E0F6C808D2}" presName="spaceRect" presStyleCnt="0"/>
      <dgm:spPr/>
    </dgm:pt>
    <dgm:pt modelId="{A8F60885-67CC-47FE-B037-24FE97C61A06}" type="pres">
      <dgm:prSet presAssocID="{BCB4A7CC-7318-49C3-89F3-91E0F6C808D2}" presName="textRect" presStyleLbl="revTx" presStyleIdx="2" presStyleCnt="4">
        <dgm:presLayoutVars>
          <dgm:chMax val="1"/>
          <dgm:chPref val="1"/>
        </dgm:presLayoutVars>
      </dgm:prSet>
      <dgm:spPr/>
    </dgm:pt>
    <dgm:pt modelId="{194C262F-D7C3-4961-92A1-438A0FB2C273}" type="pres">
      <dgm:prSet presAssocID="{C2F1DE4B-7D6D-40E4-BBED-077935B9BE2E}" presName="sibTrans" presStyleCnt="0"/>
      <dgm:spPr/>
    </dgm:pt>
    <dgm:pt modelId="{C768CD61-805A-4EFB-BF32-0041D180CF7C}" type="pres">
      <dgm:prSet presAssocID="{E8936967-54A8-411F-95C4-1C14A33956BB}" presName="compNode" presStyleCnt="0"/>
      <dgm:spPr/>
    </dgm:pt>
    <dgm:pt modelId="{0899B292-CD12-46CA-9747-235B665B3CBF}" type="pres">
      <dgm:prSet presAssocID="{E8936967-54A8-411F-95C4-1C14A33956BB}" presName="iconBgRect" presStyleLbl="bgShp" presStyleIdx="3" presStyleCnt="4"/>
      <dgm:spPr>
        <a:solidFill>
          <a:schemeClr val="accent1">
            <a:lumMod val="75000"/>
          </a:schemeClr>
        </a:solidFill>
      </dgm:spPr>
    </dgm:pt>
    <dgm:pt modelId="{35111C2F-6667-4E36-A31A-E1BA6BBE4485}" type="pres">
      <dgm:prSet presAssocID="{E8936967-54A8-411F-95C4-1C14A33956BB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ukere med heldekkende fyll"/>
        </a:ext>
      </dgm:extLst>
    </dgm:pt>
    <dgm:pt modelId="{E64AF757-18FD-46BF-A87C-6BCE4F193571}" type="pres">
      <dgm:prSet presAssocID="{E8936967-54A8-411F-95C4-1C14A33956BB}" presName="spaceRect" presStyleCnt="0"/>
      <dgm:spPr/>
    </dgm:pt>
    <dgm:pt modelId="{D32C8A47-3A48-46F1-AB25-1DDF0BCC7B86}" type="pres">
      <dgm:prSet presAssocID="{E8936967-54A8-411F-95C4-1C14A33956BB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0FCE0E04-3757-42B9-B339-73A6971DC30C}" type="presOf" srcId="{53382AA4-C6A9-4CFB-823F-686D8A6C8F93}" destId="{C6BBD762-C021-4E9A-8895-E65E62B550C9}" srcOrd="0" destOrd="0" presId="urn:microsoft.com/office/officeart/2018/5/layout/IconCircleLabelList"/>
    <dgm:cxn modelId="{7BEE2E09-D6C0-4F29-810A-F70AE7DFAEB0}" type="presOf" srcId="{C56120F4-88B7-42E5-A0C3-1BFD95220D7E}" destId="{7556E2CB-E05E-4642-8D81-6F9771B597B8}" srcOrd="0" destOrd="0" presId="urn:microsoft.com/office/officeart/2018/5/layout/IconCircleLabelList"/>
    <dgm:cxn modelId="{8409054F-2431-4D3F-B2B0-E363F60F0AEA}" srcId="{C56120F4-88B7-42E5-A0C3-1BFD95220D7E}" destId="{E8936967-54A8-411F-95C4-1C14A33956BB}" srcOrd="3" destOrd="0" parTransId="{8FB24856-D41D-44EB-A9B5-5C9343FB064F}" sibTransId="{E6287AE9-558D-4B5F-8736-B15D19C7F443}"/>
    <dgm:cxn modelId="{9D1ACA77-8148-4FD5-95F2-60CFB1F0BE24}" srcId="{C56120F4-88B7-42E5-A0C3-1BFD95220D7E}" destId="{A49714AD-8CA8-44E6-A0AE-7D14885E9FD5}" srcOrd="0" destOrd="0" parTransId="{45B4D1FE-9901-4921-A6E6-A1D809E16D42}" sibTransId="{879240F2-0497-4EB9-812F-EE7C1296EB65}"/>
    <dgm:cxn modelId="{D33E577E-E28B-46F8-9B76-CFF8D3768AC8}" srcId="{C56120F4-88B7-42E5-A0C3-1BFD95220D7E}" destId="{BCB4A7CC-7318-49C3-89F3-91E0F6C808D2}" srcOrd="2" destOrd="0" parTransId="{B4FB4579-6F6E-483A-9A56-4EF1D3D33A60}" sibTransId="{C2F1DE4B-7D6D-40E4-BBED-077935B9BE2E}"/>
    <dgm:cxn modelId="{62B7C7B0-CD3B-47F4-A0BC-C9D56C1BD5F9}" type="presOf" srcId="{BCB4A7CC-7318-49C3-89F3-91E0F6C808D2}" destId="{A8F60885-67CC-47FE-B037-24FE97C61A06}" srcOrd="0" destOrd="0" presId="urn:microsoft.com/office/officeart/2018/5/layout/IconCircleLabelList"/>
    <dgm:cxn modelId="{183756DE-D030-4850-B221-3ED4322AFB1A}" srcId="{C56120F4-88B7-42E5-A0C3-1BFD95220D7E}" destId="{53382AA4-C6A9-4CFB-823F-686D8A6C8F93}" srcOrd="1" destOrd="0" parTransId="{4D290102-3A3A-44A2-8866-900ABF3A5BEB}" sibTransId="{190A3630-C65C-4348-9497-4ECE17174354}"/>
    <dgm:cxn modelId="{3C7440EF-6365-425B-9B65-F69FDA1680CD}" type="presOf" srcId="{A49714AD-8CA8-44E6-A0AE-7D14885E9FD5}" destId="{195980C4-7A97-41BF-B514-6797180B8972}" srcOrd="0" destOrd="0" presId="urn:microsoft.com/office/officeart/2018/5/layout/IconCircleLabelList"/>
    <dgm:cxn modelId="{CA5CFDF9-2CB5-4E7B-81BB-4050D789ACBF}" type="presOf" srcId="{E8936967-54A8-411F-95C4-1C14A33956BB}" destId="{D32C8A47-3A48-46F1-AB25-1DDF0BCC7B86}" srcOrd="0" destOrd="0" presId="urn:microsoft.com/office/officeart/2018/5/layout/IconCircleLabelList"/>
    <dgm:cxn modelId="{CE3B041D-3DD0-4994-9294-CF385174E587}" type="presParOf" srcId="{7556E2CB-E05E-4642-8D81-6F9771B597B8}" destId="{55AEED6F-00EB-46E2-AA94-0AB661FFBEBD}" srcOrd="0" destOrd="0" presId="urn:microsoft.com/office/officeart/2018/5/layout/IconCircleLabelList"/>
    <dgm:cxn modelId="{A9F8FB32-1428-45C8-8E2A-D72621C8C117}" type="presParOf" srcId="{55AEED6F-00EB-46E2-AA94-0AB661FFBEBD}" destId="{FC7035AE-65DB-4A6A-BDBA-4A094F3A13CD}" srcOrd="0" destOrd="0" presId="urn:microsoft.com/office/officeart/2018/5/layout/IconCircleLabelList"/>
    <dgm:cxn modelId="{FC63C0DC-04B7-4F5A-A6B4-EF5C937B6A5B}" type="presParOf" srcId="{55AEED6F-00EB-46E2-AA94-0AB661FFBEBD}" destId="{66DCC5CA-945D-489D-B9F4-BAB9FBC3B7C4}" srcOrd="1" destOrd="0" presId="urn:microsoft.com/office/officeart/2018/5/layout/IconCircleLabelList"/>
    <dgm:cxn modelId="{4EBAEB6A-777D-4FC6-96D7-C6437B179A9A}" type="presParOf" srcId="{55AEED6F-00EB-46E2-AA94-0AB661FFBEBD}" destId="{EDA10B5A-B059-4AAC-A9EA-4937B2741F91}" srcOrd="2" destOrd="0" presId="urn:microsoft.com/office/officeart/2018/5/layout/IconCircleLabelList"/>
    <dgm:cxn modelId="{6A0A1296-8B54-41DF-991A-70B061BF0E05}" type="presParOf" srcId="{55AEED6F-00EB-46E2-AA94-0AB661FFBEBD}" destId="{195980C4-7A97-41BF-B514-6797180B8972}" srcOrd="3" destOrd="0" presId="urn:microsoft.com/office/officeart/2018/5/layout/IconCircleLabelList"/>
    <dgm:cxn modelId="{35DBEA27-0B68-43CF-94C9-43DE0FD7440F}" type="presParOf" srcId="{7556E2CB-E05E-4642-8D81-6F9771B597B8}" destId="{85AF1F5E-AB65-4534-9256-819238094024}" srcOrd="1" destOrd="0" presId="urn:microsoft.com/office/officeart/2018/5/layout/IconCircleLabelList"/>
    <dgm:cxn modelId="{8E664CA4-AA22-4DEE-B1CB-C4BF2CB2F930}" type="presParOf" srcId="{7556E2CB-E05E-4642-8D81-6F9771B597B8}" destId="{A00DFD2B-6843-4331-9B05-C81CBE232ADD}" srcOrd="2" destOrd="0" presId="urn:microsoft.com/office/officeart/2018/5/layout/IconCircleLabelList"/>
    <dgm:cxn modelId="{93A45436-C2B5-4407-B103-4A3B089B2A41}" type="presParOf" srcId="{A00DFD2B-6843-4331-9B05-C81CBE232ADD}" destId="{D3083FCD-0BEA-4E1A-A447-8D2AC9A33733}" srcOrd="0" destOrd="0" presId="urn:microsoft.com/office/officeart/2018/5/layout/IconCircleLabelList"/>
    <dgm:cxn modelId="{E0602EF9-584A-43E6-B76F-4EEFEF17174D}" type="presParOf" srcId="{A00DFD2B-6843-4331-9B05-C81CBE232ADD}" destId="{761B26D6-66B7-4230-BD9C-AD52445F68A8}" srcOrd="1" destOrd="0" presId="urn:microsoft.com/office/officeart/2018/5/layout/IconCircleLabelList"/>
    <dgm:cxn modelId="{7606FBE2-8829-422C-81B0-3DB165EB1364}" type="presParOf" srcId="{A00DFD2B-6843-4331-9B05-C81CBE232ADD}" destId="{3C18462F-FD17-46B6-BED2-F3C10081285A}" srcOrd="2" destOrd="0" presId="urn:microsoft.com/office/officeart/2018/5/layout/IconCircleLabelList"/>
    <dgm:cxn modelId="{93B15FE1-CEB8-4CFA-A831-FD97EE7F60A4}" type="presParOf" srcId="{A00DFD2B-6843-4331-9B05-C81CBE232ADD}" destId="{C6BBD762-C021-4E9A-8895-E65E62B550C9}" srcOrd="3" destOrd="0" presId="urn:microsoft.com/office/officeart/2018/5/layout/IconCircleLabelList"/>
    <dgm:cxn modelId="{82ECEAE7-BA32-4E93-81AA-5515927FA922}" type="presParOf" srcId="{7556E2CB-E05E-4642-8D81-6F9771B597B8}" destId="{874C0B2F-918C-47F4-B311-6C12E25F2761}" srcOrd="3" destOrd="0" presId="urn:microsoft.com/office/officeart/2018/5/layout/IconCircleLabelList"/>
    <dgm:cxn modelId="{F2306BE4-4061-463D-AA47-96F0DB6B8130}" type="presParOf" srcId="{7556E2CB-E05E-4642-8D81-6F9771B597B8}" destId="{BFEC1478-25FC-4013-8B80-D9706CEBD742}" srcOrd="4" destOrd="0" presId="urn:microsoft.com/office/officeart/2018/5/layout/IconCircleLabelList"/>
    <dgm:cxn modelId="{290AA7E4-3CEC-4622-B1AE-2739FFBA9B80}" type="presParOf" srcId="{BFEC1478-25FC-4013-8B80-D9706CEBD742}" destId="{ABDB4D0C-0E42-4150-B083-694651E6B582}" srcOrd="0" destOrd="0" presId="urn:microsoft.com/office/officeart/2018/5/layout/IconCircleLabelList"/>
    <dgm:cxn modelId="{CAFB360C-40E8-4532-BC0A-2BCA04E9962B}" type="presParOf" srcId="{BFEC1478-25FC-4013-8B80-D9706CEBD742}" destId="{A60C6BDB-A67A-4115-8F46-B23B08219704}" srcOrd="1" destOrd="0" presId="urn:microsoft.com/office/officeart/2018/5/layout/IconCircleLabelList"/>
    <dgm:cxn modelId="{4FD43107-34C4-45BC-AC74-261A85CE988D}" type="presParOf" srcId="{BFEC1478-25FC-4013-8B80-D9706CEBD742}" destId="{9CB2998B-ABF1-4B47-95D5-5A1B41FE7886}" srcOrd="2" destOrd="0" presId="urn:microsoft.com/office/officeart/2018/5/layout/IconCircleLabelList"/>
    <dgm:cxn modelId="{B2CBBFE5-D78B-49E2-94D2-24B73906599A}" type="presParOf" srcId="{BFEC1478-25FC-4013-8B80-D9706CEBD742}" destId="{A8F60885-67CC-47FE-B037-24FE97C61A06}" srcOrd="3" destOrd="0" presId="urn:microsoft.com/office/officeart/2018/5/layout/IconCircleLabelList"/>
    <dgm:cxn modelId="{CDD32A66-EC2C-45A5-B6F9-0205E556E48B}" type="presParOf" srcId="{7556E2CB-E05E-4642-8D81-6F9771B597B8}" destId="{194C262F-D7C3-4961-92A1-438A0FB2C273}" srcOrd="5" destOrd="0" presId="urn:microsoft.com/office/officeart/2018/5/layout/IconCircleLabelList"/>
    <dgm:cxn modelId="{19E3EF0D-6C65-4157-874F-374416795E19}" type="presParOf" srcId="{7556E2CB-E05E-4642-8D81-6F9771B597B8}" destId="{C768CD61-805A-4EFB-BF32-0041D180CF7C}" srcOrd="6" destOrd="0" presId="urn:microsoft.com/office/officeart/2018/5/layout/IconCircleLabelList"/>
    <dgm:cxn modelId="{E7DD3D57-6146-4725-AA9E-57CB4289461D}" type="presParOf" srcId="{C768CD61-805A-4EFB-BF32-0041D180CF7C}" destId="{0899B292-CD12-46CA-9747-235B665B3CBF}" srcOrd="0" destOrd="0" presId="urn:microsoft.com/office/officeart/2018/5/layout/IconCircleLabelList"/>
    <dgm:cxn modelId="{EE7025DC-8408-46A9-A855-01A3251711D9}" type="presParOf" srcId="{C768CD61-805A-4EFB-BF32-0041D180CF7C}" destId="{35111C2F-6667-4E36-A31A-E1BA6BBE4485}" srcOrd="1" destOrd="0" presId="urn:microsoft.com/office/officeart/2018/5/layout/IconCircleLabelList"/>
    <dgm:cxn modelId="{EFF10110-003F-4DFF-8F36-1FDA0CB36169}" type="presParOf" srcId="{C768CD61-805A-4EFB-BF32-0041D180CF7C}" destId="{E64AF757-18FD-46BF-A87C-6BCE4F193571}" srcOrd="2" destOrd="0" presId="urn:microsoft.com/office/officeart/2018/5/layout/IconCircleLabelList"/>
    <dgm:cxn modelId="{7D7AA5F1-DD44-4C0B-8968-68CEDEAAE541}" type="presParOf" srcId="{C768CD61-805A-4EFB-BF32-0041D180CF7C}" destId="{D32C8A47-3A48-46F1-AB25-1DDF0BCC7B86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7035AE-65DB-4A6A-BDBA-4A094F3A13CD}">
      <dsp:nvSpPr>
        <dsp:cNvPr id="0" name=""/>
        <dsp:cNvSpPr/>
      </dsp:nvSpPr>
      <dsp:spPr>
        <a:xfrm>
          <a:off x="562927" y="788206"/>
          <a:ext cx="1445998" cy="1445998"/>
        </a:xfrm>
        <a:prstGeom prst="ellipse">
          <a:avLst/>
        </a:prstGeom>
        <a:solidFill>
          <a:schemeClr val="accent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DCC5CA-945D-489D-B9F4-BAB9FBC3B7C4}">
      <dsp:nvSpPr>
        <dsp:cNvPr id="0" name=""/>
        <dsp:cNvSpPr/>
      </dsp:nvSpPr>
      <dsp:spPr>
        <a:xfrm>
          <a:off x="871091" y="1096370"/>
          <a:ext cx="829671" cy="82967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5980C4-7A97-41BF-B514-6797180B8972}">
      <dsp:nvSpPr>
        <dsp:cNvPr id="0" name=""/>
        <dsp:cNvSpPr/>
      </dsp:nvSpPr>
      <dsp:spPr>
        <a:xfrm>
          <a:off x="100682" y="2684598"/>
          <a:ext cx="237048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2500" kern="1200" noProof="0" dirty="0" err="1"/>
            <a:t>Undervisning</a:t>
          </a:r>
          <a:r>
            <a:rPr lang="nb-NO" sz="2500" kern="1200" dirty="0"/>
            <a:t> </a:t>
          </a:r>
          <a:endParaRPr lang="en-US" sz="2500" kern="1200" dirty="0"/>
        </a:p>
      </dsp:txBody>
      <dsp:txXfrm>
        <a:off x="100682" y="2684598"/>
        <a:ext cx="2370489" cy="720000"/>
      </dsp:txXfrm>
    </dsp:sp>
    <dsp:sp modelId="{D3083FCD-0BEA-4E1A-A447-8D2AC9A33733}">
      <dsp:nvSpPr>
        <dsp:cNvPr id="0" name=""/>
        <dsp:cNvSpPr/>
      </dsp:nvSpPr>
      <dsp:spPr>
        <a:xfrm>
          <a:off x="3348252" y="788206"/>
          <a:ext cx="1445998" cy="1445998"/>
        </a:xfrm>
        <a:prstGeom prst="ellipse">
          <a:avLst/>
        </a:prstGeom>
        <a:solidFill>
          <a:schemeClr val="accent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1B26D6-66B7-4230-BD9C-AD52445F68A8}">
      <dsp:nvSpPr>
        <dsp:cNvPr id="0" name=""/>
        <dsp:cNvSpPr/>
      </dsp:nvSpPr>
      <dsp:spPr>
        <a:xfrm>
          <a:off x="3656416" y="1096370"/>
          <a:ext cx="829671" cy="82967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BBD762-C021-4E9A-8895-E65E62B550C9}">
      <dsp:nvSpPr>
        <dsp:cNvPr id="0" name=""/>
        <dsp:cNvSpPr/>
      </dsp:nvSpPr>
      <dsp:spPr>
        <a:xfrm>
          <a:off x="2886007" y="2684598"/>
          <a:ext cx="237048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nb-NO" sz="2500" kern="1200" dirty="0"/>
            <a:t>Forskning </a:t>
          </a:r>
          <a:endParaRPr lang="en-US" sz="2500" kern="1200" dirty="0"/>
        </a:p>
      </dsp:txBody>
      <dsp:txXfrm>
        <a:off x="2886007" y="2684598"/>
        <a:ext cx="2370489" cy="720000"/>
      </dsp:txXfrm>
    </dsp:sp>
    <dsp:sp modelId="{ABDB4D0C-0E42-4150-B083-694651E6B582}">
      <dsp:nvSpPr>
        <dsp:cNvPr id="0" name=""/>
        <dsp:cNvSpPr/>
      </dsp:nvSpPr>
      <dsp:spPr>
        <a:xfrm>
          <a:off x="6133577" y="788206"/>
          <a:ext cx="1445998" cy="1445998"/>
        </a:xfrm>
        <a:prstGeom prst="ellipse">
          <a:avLst/>
        </a:prstGeom>
        <a:solidFill>
          <a:schemeClr val="accent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0C6BDB-A67A-4115-8F46-B23B08219704}">
      <dsp:nvSpPr>
        <dsp:cNvPr id="0" name=""/>
        <dsp:cNvSpPr/>
      </dsp:nvSpPr>
      <dsp:spPr>
        <a:xfrm>
          <a:off x="6441741" y="1096370"/>
          <a:ext cx="829671" cy="82967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F60885-67CC-47FE-B037-24FE97C61A06}">
      <dsp:nvSpPr>
        <dsp:cNvPr id="0" name=""/>
        <dsp:cNvSpPr/>
      </dsp:nvSpPr>
      <dsp:spPr>
        <a:xfrm>
          <a:off x="5671332" y="2684598"/>
          <a:ext cx="237048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nb-NO" sz="2500" kern="1200" dirty="0"/>
            <a:t>formidling </a:t>
          </a:r>
          <a:endParaRPr lang="en-US" sz="2500" kern="1200" dirty="0"/>
        </a:p>
      </dsp:txBody>
      <dsp:txXfrm>
        <a:off x="5671332" y="2684598"/>
        <a:ext cx="2370489" cy="720000"/>
      </dsp:txXfrm>
    </dsp:sp>
    <dsp:sp modelId="{0899B292-CD12-46CA-9747-235B665B3CBF}">
      <dsp:nvSpPr>
        <dsp:cNvPr id="0" name=""/>
        <dsp:cNvSpPr/>
      </dsp:nvSpPr>
      <dsp:spPr>
        <a:xfrm>
          <a:off x="8918902" y="788206"/>
          <a:ext cx="1445998" cy="1445998"/>
        </a:xfrm>
        <a:prstGeom prst="ellipse">
          <a:avLst/>
        </a:prstGeom>
        <a:solidFill>
          <a:schemeClr val="accent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111C2F-6667-4E36-A31A-E1BA6BBE4485}">
      <dsp:nvSpPr>
        <dsp:cNvPr id="0" name=""/>
        <dsp:cNvSpPr/>
      </dsp:nvSpPr>
      <dsp:spPr>
        <a:xfrm>
          <a:off x="9227066" y="1096370"/>
          <a:ext cx="829671" cy="82967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2C8A47-3A48-46F1-AB25-1DDF0BCC7B86}">
      <dsp:nvSpPr>
        <dsp:cNvPr id="0" name=""/>
        <dsp:cNvSpPr/>
      </dsp:nvSpPr>
      <dsp:spPr>
        <a:xfrm>
          <a:off x="8456657" y="2684598"/>
          <a:ext cx="237048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nb-NO" sz="2500" kern="1200" dirty="0"/>
            <a:t>administrasjon </a:t>
          </a:r>
          <a:endParaRPr lang="en-US" sz="2500" kern="1200" dirty="0"/>
        </a:p>
      </dsp:txBody>
      <dsp:txXfrm>
        <a:off x="8456657" y="2684598"/>
        <a:ext cx="2370489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EE793D-A2ED-405C-BC92-98D2456DEB7A}" type="datetimeFigureOut">
              <a:rPr lang="nb-NO" smtClean="0"/>
              <a:t>23.11.2023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DCCAFB-B291-4523-BFBA-842D16ECC99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61979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E1B81C-539E-4FC0-B826-6712B7D50DF6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497138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935392-7F15-4C0C-9653-859536B93CA8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250572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935392-7F15-4C0C-9653-859536B93CA8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140266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935392-7F15-4C0C-9653-859536B93CA8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956997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BA68747-5B6C-9B02-DA1D-47C6EDA9B6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AFB710AA-42C6-C734-1260-C6FB127115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A8EB03B-EE53-5D5E-DFD4-1E39ACB2D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E9F8E-8D67-453A-B646-0EBFECDBA284}" type="datetimeFigureOut">
              <a:rPr lang="nb-NO" smtClean="0"/>
              <a:t>23.11.2023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B675F71-F097-2E33-09B6-5B977404D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E824B30-A2EE-A87C-A51C-647F6C6CF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5B84F-0462-439D-B00E-D91B5BA9DB1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24046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A67FC01-8EBE-DF73-9DB1-5AE741363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06418A9B-D577-20DC-020E-6AB693695D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D4B29BA-BA85-2B25-2003-B186A26EE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E9F8E-8D67-453A-B646-0EBFECDBA284}" type="datetimeFigureOut">
              <a:rPr lang="nb-NO" smtClean="0"/>
              <a:t>23.11.2023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A9EA4E8-97DC-7D8F-E670-E81E0921B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6893E91-5C11-87D5-3D41-3548810CC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5B84F-0462-439D-B00E-D91B5BA9DB1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25352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CEA986B0-E521-DE3B-2018-9B85C89D49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5BD84933-EA1A-B037-0B94-A84E1B841B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50CD0BA-F8AC-4334-E72C-2A7FF6884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E9F8E-8D67-453A-B646-0EBFECDBA284}" type="datetimeFigureOut">
              <a:rPr lang="nb-NO" smtClean="0"/>
              <a:t>23.11.2023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67AD97A-1CB6-5F3F-CD2C-E8415A106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4D7840E-FF94-E7BA-8A23-DA94454A1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5B84F-0462-439D-B00E-D91B5BA9DB1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7909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DD5DE9E-D56D-9CFC-66A0-27CEFD736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C0A70C7-7A90-7473-BF80-E3AC6834F4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17F60BC-1F4D-2CB2-9202-921A20EFD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E9F8E-8D67-453A-B646-0EBFECDBA284}" type="datetimeFigureOut">
              <a:rPr lang="nb-NO" smtClean="0"/>
              <a:t>23.11.2023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8B41C80-5B3B-6C80-407A-1CE2D35A6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3E92C0F-CFA6-1332-0D7B-5F934EAB6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5B84F-0462-439D-B00E-D91B5BA9DB1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68390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D2E9130-01EB-FE90-9986-172E37E15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E7E3942-72EC-2411-9969-BCEEA3E353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D59C15A-1510-8594-0A3A-D41600D53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E9F8E-8D67-453A-B646-0EBFECDBA284}" type="datetimeFigureOut">
              <a:rPr lang="nb-NO" smtClean="0"/>
              <a:t>23.11.2023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8D5CC04-89B9-FC88-46ED-AEE4FE098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48B3EE5-03F3-F59A-AB5D-C1920439F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5B84F-0462-439D-B00E-D91B5BA9DB1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34286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2FD103C-AE7F-39C8-036C-B08384DC3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16D6CC1-C8B7-65CF-D323-804153186A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89442FB3-666C-869D-48C9-703CF79830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E5A8BDEA-7EF0-DAFD-30E6-B1127DCA6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E9F8E-8D67-453A-B646-0EBFECDBA284}" type="datetimeFigureOut">
              <a:rPr lang="nb-NO" smtClean="0"/>
              <a:t>23.11.2023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1E9ACCDB-965C-6D65-F55B-4E64893F0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D79931A9-7D66-796E-92D0-6D019FB88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5B84F-0462-439D-B00E-D91B5BA9DB1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79278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DDE6A57-0DA3-023D-57E5-3CA3EC774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D4F6684-D4E0-48D8-60EA-FDA0D5591E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38243F8F-1D7B-B0F1-9BCD-6CDA53AE4C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4045F05C-70E2-B26A-6773-F598BC3028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9177F617-521D-FAC0-E0DD-8342758F62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E31EC3E0-C0BB-A733-6DA3-E3F603AEF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E9F8E-8D67-453A-B646-0EBFECDBA284}" type="datetimeFigureOut">
              <a:rPr lang="nb-NO" smtClean="0"/>
              <a:t>23.11.2023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63825C8F-ED9F-3467-15C2-3631534F0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849263EC-660E-FBC2-8434-FE17FF76C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5B84F-0462-439D-B00E-D91B5BA9DB1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06205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E7E2ECA-5663-643B-AE28-95174FAA8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E65BF591-22D8-BF56-2E2C-CD2BE5E6C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E9F8E-8D67-453A-B646-0EBFECDBA284}" type="datetimeFigureOut">
              <a:rPr lang="nb-NO" smtClean="0"/>
              <a:t>23.11.2023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7829F5AB-CEA0-FAAC-C555-85E05C23D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1C0D9F2D-126C-8787-FFB8-88A2FF191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5B84F-0462-439D-B00E-D91B5BA9DB1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81770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B3724163-892D-3234-6635-E0FEEA008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E9F8E-8D67-453A-B646-0EBFECDBA284}" type="datetimeFigureOut">
              <a:rPr lang="nb-NO" smtClean="0"/>
              <a:t>23.11.2023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AA187C9D-5DE7-CFD6-EC4A-7CB215F84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4669E7B1-F83E-C21C-9800-E27438C94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5B84F-0462-439D-B00E-D91B5BA9DB1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63282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259BD56-EA12-F66F-E7AC-EA4788F15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5B5ED86-8205-F572-1D5F-F1A059245B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2FB19075-6CEF-AB30-40B4-78906FAF59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75B615F4-81C5-72D3-0810-5ABEC43D4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E9F8E-8D67-453A-B646-0EBFECDBA284}" type="datetimeFigureOut">
              <a:rPr lang="nb-NO" smtClean="0"/>
              <a:t>23.11.2023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D2E5D37-B852-E50D-42EE-6097BD8AF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E45A49D8-ED57-CDEC-68AF-C6F35CD06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5B84F-0462-439D-B00E-D91B5BA9DB1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56189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DFAF8EE-150A-707A-93EE-DCC1ED325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30D42081-2B54-BC5B-616A-C8EA374238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C0E44774-854C-98E5-FA0C-FFA23620B8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81438364-CC39-FF4D-8539-D4CECE125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E9F8E-8D67-453A-B646-0EBFECDBA284}" type="datetimeFigureOut">
              <a:rPr lang="nb-NO" smtClean="0"/>
              <a:t>23.11.2023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65556604-181C-5866-4DA4-FB796D12D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D6C8AC23-2A3D-4A94-B906-2D8BEA993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5B84F-0462-439D-B00E-D91B5BA9DB1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30963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529569E1-C9EE-5B8C-FBD7-310230200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63C1857-2491-E04B-4449-4755EC1CD1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D50159E-957E-D916-D946-41EDE740B2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0E9F8E-8D67-453A-B646-0EBFECDBA284}" type="datetimeFigureOut">
              <a:rPr lang="nb-NO" smtClean="0"/>
              <a:t>23.11.2023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13718BF-40E2-C8AD-1690-2925ACA166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9BBFF48-19ED-BD77-DE9F-A52A4B26EA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55B84F-0462-439D-B00E-D91B5BA9DB1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93437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yhjennä avoin suunnitelma Office">
            <a:extLst>
              <a:ext uri="{FF2B5EF4-FFF2-40B4-BE49-F238E27FC236}">
                <a16:creationId xmlns:a16="http://schemas.microsoft.com/office/drawing/2014/main" id="{A20A91C1-F4C4-AC75-E3DC-591FA8A79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387" b="1497"/>
          <a:stretch/>
        </p:blipFill>
        <p:spPr>
          <a:xfrm>
            <a:off x="3" y="10"/>
            <a:ext cx="12191997" cy="6857988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3C3AFF59-5FEF-3F8C-7779-651CD2F25E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30219" y="3067666"/>
            <a:ext cx="8873413" cy="1791774"/>
          </a:xfrm>
        </p:spPr>
        <p:txBody>
          <a:bodyPr>
            <a:normAutofit fontScale="90000"/>
          </a:bodyPr>
          <a:lstStyle/>
          <a:p>
            <a:r>
              <a:rPr lang="nb-NO" sz="3200" dirty="0">
                <a:solidFill>
                  <a:schemeClr val="bg1"/>
                </a:solidFill>
              </a:rPr>
              <a:t>Det akademiske fellesskap </a:t>
            </a:r>
            <a:br>
              <a:rPr lang="nb-NO" sz="3200" dirty="0">
                <a:solidFill>
                  <a:schemeClr val="bg1"/>
                </a:solidFill>
              </a:rPr>
            </a:br>
            <a:r>
              <a:rPr lang="nb-NO" sz="3200" dirty="0">
                <a:solidFill>
                  <a:schemeClr val="bg1"/>
                </a:solidFill>
              </a:rPr>
              <a:t>- arbeidsplassutforming for faglig kvalitet og samarbeid</a:t>
            </a:r>
            <a:br>
              <a:rPr lang="nb-NO" sz="3200" dirty="0">
                <a:solidFill>
                  <a:srgbClr val="FFFFFF"/>
                </a:solidFill>
              </a:rPr>
            </a:br>
            <a:endParaRPr lang="nb-NO" sz="3200" dirty="0">
              <a:solidFill>
                <a:srgbClr val="FFFFFF"/>
              </a:solidFill>
            </a:endParaRP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E192A08E-4493-61FD-9E91-33D0E59887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96091" y="4869186"/>
            <a:ext cx="7399822" cy="1112514"/>
          </a:xfrm>
        </p:spPr>
        <p:txBody>
          <a:bodyPr>
            <a:normAutofit/>
          </a:bodyPr>
          <a:lstStyle/>
          <a:p>
            <a:r>
              <a:rPr lang="nb-NO" sz="2000" dirty="0">
                <a:solidFill>
                  <a:srgbClr val="FFFFFF"/>
                </a:solidFill>
                <a:latin typeface="+mj-lt"/>
              </a:rPr>
              <a:t>Sluttkonferanse Fremtidens Campus 21.11.23</a:t>
            </a:r>
          </a:p>
          <a:p>
            <a:r>
              <a:rPr lang="nb-NO" sz="2000" dirty="0">
                <a:solidFill>
                  <a:srgbClr val="FFFFFF"/>
                </a:solidFill>
                <a:latin typeface="+mj-lt"/>
              </a:rPr>
              <a:t>Kaja Indergård</a:t>
            </a:r>
          </a:p>
        </p:txBody>
      </p:sp>
    </p:spTree>
    <p:extLst>
      <p:ext uri="{BB962C8B-B14F-4D97-AF65-F5344CB8AC3E}">
        <p14:creationId xmlns:p14="http://schemas.microsoft.com/office/powerpoint/2010/main" val="37242289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3ECBE1F1-D69B-4AFA-ABD5-8E41720E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lassholder for innhold 4" descr="Et bilde som inneholder innendørs, møbler, tak, skrivepult&#10;&#10;Automatisk generert beskrivelse">
            <a:extLst>
              <a:ext uri="{FF2B5EF4-FFF2-40B4-BE49-F238E27FC236}">
                <a16:creationId xmlns:a16="http://schemas.microsoft.com/office/drawing/2014/main" id="{357FF496-F1D7-D0A0-EB8F-3B61D8387A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7" b="983"/>
          <a:stretch/>
        </p:blipFill>
        <p:spPr>
          <a:xfrm>
            <a:off x="-1" y="-2"/>
            <a:ext cx="5410198" cy="6858002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197" y="-1"/>
            <a:ext cx="678180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1527A24D-929E-C930-3D6B-3FAC5D685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317" y="405685"/>
            <a:ext cx="5464968" cy="1559301"/>
          </a:xfrm>
        </p:spPr>
        <p:txBody>
          <a:bodyPr>
            <a:normAutofit/>
          </a:bodyPr>
          <a:lstStyle/>
          <a:p>
            <a:r>
              <a:rPr lang="nb-NO" sz="4000" dirty="0"/>
              <a:t>Åpent landskap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4906129-C38B-87D2-828C-CF51FE700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317" y="2743200"/>
            <a:ext cx="5247340" cy="3496878"/>
          </a:xfrm>
        </p:spPr>
        <p:txBody>
          <a:bodyPr anchor="ctr">
            <a:normAutofit/>
          </a:bodyPr>
          <a:lstStyle/>
          <a:p>
            <a:r>
              <a:rPr lang="nb-NO" sz="2000" dirty="0"/>
              <a:t>Støtter og oppmuntrer til interaksjon</a:t>
            </a:r>
          </a:p>
          <a:p>
            <a:r>
              <a:rPr lang="nb-NO" sz="2000" dirty="0"/>
              <a:t>Støtter samarbeid</a:t>
            </a:r>
          </a:p>
          <a:p>
            <a:r>
              <a:rPr lang="nb-NO" sz="2000" dirty="0"/>
              <a:t>Kan være vanskelig å konsentrere seg med forstyrrelser fra andre som snakker eller går rundt i arealet</a:t>
            </a:r>
          </a:p>
        </p:txBody>
      </p:sp>
    </p:spTree>
    <p:extLst>
      <p:ext uri="{BB962C8B-B14F-4D97-AF65-F5344CB8AC3E}">
        <p14:creationId xmlns:p14="http://schemas.microsoft.com/office/powerpoint/2010/main" val="36532627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09C0A72-E0D0-D2B8-D408-542CC0018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anchor="ctr">
            <a:normAutofit/>
          </a:bodyPr>
          <a:lstStyle/>
          <a:p>
            <a:r>
              <a:rPr lang="en-GB" sz="4000" dirty="0" err="1"/>
              <a:t>Noen</a:t>
            </a:r>
            <a:r>
              <a:rPr lang="en-GB" sz="4000" dirty="0"/>
              <a:t> takeaways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C15350C-1566-75DA-F20B-23254BA578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2" y="2400300"/>
            <a:ext cx="4646905" cy="3956049"/>
          </a:xfrm>
        </p:spPr>
        <p:txBody>
          <a:bodyPr anchor="ctr">
            <a:normAutofit/>
          </a:bodyPr>
          <a:lstStyle/>
          <a:p>
            <a:r>
              <a:rPr lang="nb-NO" sz="1900" dirty="0"/>
              <a:t>Man må prøve å forstå aktivitetene og tradisjonene innenfor de ulike disiplinene</a:t>
            </a:r>
          </a:p>
          <a:p>
            <a:pPr lvl="1"/>
            <a:r>
              <a:rPr lang="nb-NO" sz="1500" dirty="0"/>
              <a:t>Kan være store ulikheter i behov både innad i og mellom disiplinene!</a:t>
            </a:r>
          </a:p>
          <a:p>
            <a:pPr lvl="1"/>
            <a:r>
              <a:rPr lang="nb-NO" sz="1500" dirty="0"/>
              <a:t>Hyppige skift mellom aktivitetene krever fleksibilitet </a:t>
            </a:r>
          </a:p>
          <a:p>
            <a:r>
              <a:rPr lang="nb-NO" sz="1900" dirty="0"/>
              <a:t>Det er viktig å balansere behovet for interaksjon og behovet for konsentrasjon på arbeidsplassen</a:t>
            </a:r>
          </a:p>
          <a:p>
            <a:r>
              <a:rPr lang="nb-NO" sz="1900" dirty="0"/>
              <a:t>Vær tydelig med informasjonen som gis til brukerne så entusiasmen og troen på prosjektet opprettholdes</a:t>
            </a:r>
          </a:p>
          <a:p>
            <a:pPr lvl="1"/>
            <a:r>
              <a:rPr lang="nb-NO" sz="1500" dirty="0"/>
              <a:t>Uforventede ting kan skje, så man må prøve å ikke komme med for store lovnader </a:t>
            </a:r>
          </a:p>
        </p:txBody>
      </p:sp>
      <p:pic>
        <p:nvPicPr>
          <p:cNvPr id="5" name="Picture 4" descr="A digital balance scale using circles">
            <a:extLst>
              <a:ext uri="{FF2B5EF4-FFF2-40B4-BE49-F238E27FC236}">
                <a16:creationId xmlns:a16="http://schemas.microsoft.com/office/drawing/2014/main" id="{BBA7863D-0B0D-C61D-0AD7-7D8C0EECAE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390" r="21772" b="1"/>
          <a:stretch/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71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52AF66D-5FCF-5618-542C-48DFD6F2A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DC90B78-EBDB-04D7-B990-F1BEE1F6C9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800" dirty="0">
                <a:latin typeface="+mj-lt"/>
              </a:rPr>
              <a:t>Hvordan utforme arbeidsplasser for vitenskapelig ansatte for å fremme innovasjon, forskning, undervisning og samarbeid? 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910146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C2C9DBF-08D5-69B3-28B1-8CE7B34D6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Kort om den akademiske arbeidsplassen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3E10961-62C8-1601-8507-36A63A63EE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3050"/>
            <a:ext cx="10515600" cy="4633913"/>
          </a:xfrm>
        </p:spPr>
        <p:txBody>
          <a:bodyPr>
            <a:normAutofit/>
          </a:bodyPr>
          <a:lstStyle/>
          <a:p>
            <a:r>
              <a:rPr lang="nb-NO" sz="2000" dirty="0">
                <a:latin typeface="+mj-lt"/>
              </a:rPr>
              <a:t>Lang tradisjon med enekontor i akademia, men dette er nå i endring.</a:t>
            </a:r>
          </a:p>
          <a:p>
            <a:r>
              <a:rPr lang="nb-NO" sz="2000" dirty="0">
                <a:latin typeface="+mj-lt"/>
              </a:rPr>
              <a:t>Enekontoret omtales som allsidig, det støtter «alle» aktiviteter, eksempelvis individuell forskning, forberedelse til undervisning, møte med kolleger, digitale møter, veiledning med studenter, samt gjennomføring av administrative oppgaver. </a:t>
            </a:r>
          </a:p>
          <a:p>
            <a:pPr lvl="1"/>
            <a:r>
              <a:rPr lang="nb-NO" sz="1600" dirty="0">
                <a:latin typeface="+mj-lt"/>
              </a:rPr>
              <a:t>Kunnskapen i bokhylla!</a:t>
            </a:r>
          </a:p>
          <a:p>
            <a:pPr lvl="1"/>
            <a:r>
              <a:rPr lang="nb-NO" sz="1600" dirty="0">
                <a:latin typeface="+mj-lt"/>
              </a:rPr>
              <a:t>Døra som verktøy</a:t>
            </a:r>
          </a:p>
          <a:p>
            <a:pPr lvl="1"/>
            <a:r>
              <a:rPr lang="nb-NO" sz="1600" dirty="0">
                <a:latin typeface="+mj-lt"/>
              </a:rPr>
              <a:t>Personalisering og den enkeltes akademiske identitet </a:t>
            </a:r>
          </a:p>
          <a:p>
            <a:endParaRPr lang="nb-NO" sz="2000" dirty="0">
              <a:latin typeface="+mj-lt"/>
            </a:endParaRPr>
          </a:p>
          <a:p>
            <a:r>
              <a:rPr lang="nb-NO" sz="2000" dirty="0">
                <a:latin typeface="+mj-lt"/>
              </a:rPr>
              <a:t>Men hvorfor endre dette da?</a:t>
            </a:r>
          </a:p>
          <a:p>
            <a:pPr lvl="1"/>
            <a:r>
              <a:rPr lang="nb-NO" sz="1600" dirty="0">
                <a:latin typeface="+mj-lt"/>
              </a:rPr>
              <a:t>Det pågår et skifte i måten man jobber på, og det drives av blant annet: </a:t>
            </a:r>
          </a:p>
          <a:p>
            <a:pPr lvl="2"/>
            <a:r>
              <a:rPr lang="nb-NO" sz="1500" dirty="0">
                <a:latin typeface="+mj-lt"/>
              </a:rPr>
              <a:t>Kostnadsbesparinger og mer effektiv arealutnyttelse.</a:t>
            </a:r>
          </a:p>
          <a:p>
            <a:pPr lvl="2"/>
            <a:r>
              <a:rPr lang="nb-NO" sz="1500" dirty="0">
                <a:latin typeface="+mj-lt"/>
              </a:rPr>
              <a:t>Ønske om økt produktivitet, fleksibilitet, samarbeid og innovasjon gjennom mer interaksjon mellom de ansatte. </a:t>
            </a:r>
          </a:p>
          <a:p>
            <a:pPr lvl="1"/>
            <a:endParaRPr lang="nb-NO" sz="1600" dirty="0">
              <a:latin typeface="+mj-lt"/>
            </a:endParaRPr>
          </a:p>
          <a:p>
            <a:pPr marL="457200" lvl="1" indent="0">
              <a:buNone/>
            </a:pPr>
            <a:endParaRPr lang="nb-NO" sz="1300" dirty="0">
              <a:latin typeface="+mj-lt"/>
            </a:endParaRPr>
          </a:p>
          <a:p>
            <a:pPr marL="457200" lvl="1" indent="0">
              <a:buNone/>
            </a:pPr>
            <a:r>
              <a:rPr lang="nb-NO" sz="1300" dirty="0">
                <a:latin typeface="+mj-lt"/>
              </a:rPr>
              <a:t>(Backhouse et al., 2019; </a:t>
            </a:r>
            <a:r>
              <a:rPr lang="nb-NO" sz="1300" dirty="0" err="1">
                <a:latin typeface="+mj-lt"/>
              </a:rPr>
              <a:t>Weijs-Perrée</a:t>
            </a:r>
            <a:r>
              <a:rPr lang="nb-NO" sz="1300" dirty="0">
                <a:latin typeface="+mj-lt"/>
              </a:rPr>
              <a:t> et al., 2019; </a:t>
            </a:r>
            <a:r>
              <a:rPr lang="nb-NO" sz="1300" dirty="0" err="1">
                <a:latin typeface="+mj-lt"/>
              </a:rPr>
              <a:t>Huhtelin</a:t>
            </a:r>
            <a:r>
              <a:rPr lang="nb-NO" sz="1300" dirty="0">
                <a:latin typeface="+mj-lt"/>
              </a:rPr>
              <a:t> &amp; Nenonen, 2019; Hopland &amp; Kvamsdal, 2021; Indergård &amp; Hansen, 2023)</a:t>
            </a:r>
            <a:endParaRPr lang="nb-NO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42896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0">
            <a:extLst>
              <a:ext uri="{FF2B5EF4-FFF2-40B4-BE49-F238E27FC236}">
                <a16:creationId xmlns:a16="http://schemas.microsoft.com/office/drawing/2014/main" id="{8AC95BB7-C444-511E-3B1E-BA6D5DFC4E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201" r="25424"/>
          <a:stretch/>
        </p:blipFill>
        <p:spPr>
          <a:xfrm>
            <a:off x="-1" y="-2"/>
            <a:ext cx="5410198" cy="6858002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B54A938D-01E7-25A8-5A6B-0F3714487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317" y="405685"/>
            <a:ext cx="5464968" cy="1559301"/>
          </a:xfrm>
        </p:spPr>
        <p:txBody>
          <a:bodyPr>
            <a:normAutofit/>
          </a:bodyPr>
          <a:lstStyle/>
          <a:p>
            <a:r>
              <a:rPr lang="nb-NO" sz="4000" dirty="0"/>
              <a:t>Hva blir diskutert? </a:t>
            </a:r>
          </a:p>
        </p:txBody>
      </p:sp>
      <p:sp>
        <p:nvSpPr>
          <p:cNvPr id="9" name="Plassholder for innhold 8">
            <a:extLst>
              <a:ext uri="{FF2B5EF4-FFF2-40B4-BE49-F238E27FC236}">
                <a16:creationId xmlns:a16="http://schemas.microsoft.com/office/drawing/2014/main" id="{FBDA6C27-8D44-68D9-52FC-D7752F518E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317" y="2743200"/>
            <a:ext cx="5247340" cy="3496878"/>
          </a:xfrm>
        </p:spPr>
        <p:txBody>
          <a:bodyPr anchor="ctr">
            <a:normAutofit/>
          </a:bodyPr>
          <a:lstStyle/>
          <a:p>
            <a:r>
              <a:rPr lang="nb-NO" sz="1600" dirty="0"/>
              <a:t>Det individuelle cellekontoret er fremdeles det mest brukte i akademia. </a:t>
            </a:r>
          </a:p>
          <a:p>
            <a:r>
              <a:rPr lang="nb-NO" sz="1600" dirty="0"/>
              <a:t>Diskusjonene går rundt arbeidsplasskonsepter og mulige løsninger for utformingen. Fra enekontoret til hva?</a:t>
            </a:r>
          </a:p>
          <a:p>
            <a:pPr lvl="1"/>
            <a:r>
              <a:rPr lang="nb-NO" sz="1400" dirty="0"/>
              <a:t>Andre aspekter med akademisk arbeid havner litt i bakgrunnen.</a:t>
            </a:r>
          </a:p>
          <a:p>
            <a:pPr lvl="1"/>
            <a:r>
              <a:rPr lang="nb-NO" sz="1400" dirty="0"/>
              <a:t>Utformingsideer for aktiviteter som samarbeid og kreativ problemløsning diskuteres ikke I like stor grad. </a:t>
            </a:r>
          </a:p>
          <a:p>
            <a:pPr lvl="1"/>
            <a:r>
              <a:rPr lang="nb-NO" sz="1400" dirty="0"/>
              <a:t>Kunnskap skapes og utvikles sjelden i isolasjon, men heller i en kombinasjon av konsentrasjonsarbeid og interaksjon. Derfor er det nødvendig å løfte diskusjonen til noe mer enn bare den individuelle arbeidsplassen og se det I en større helhet.</a:t>
            </a:r>
          </a:p>
        </p:txBody>
      </p:sp>
    </p:spTree>
    <p:extLst>
      <p:ext uri="{BB962C8B-B14F-4D97-AF65-F5344CB8AC3E}">
        <p14:creationId xmlns:p14="http://schemas.microsoft.com/office/powerpoint/2010/main" val="36951711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2DDBCDA-F602-1AAF-8CBD-E84306AB8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Akademisk arbeid</a:t>
            </a:r>
          </a:p>
        </p:txBody>
      </p:sp>
      <p:sp>
        <p:nvSpPr>
          <p:cNvPr id="10" name="Plassholder for innhold 9">
            <a:extLst>
              <a:ext uri="{FF2B5EF4-FFF2-40B4-BE49-F238E27FC236}">
                <a16:creationId xmlns:a16="http://schemas.microsoft.com/office/drawing/2014/main" id="{8E7833E1-3A7D-5421-232B-04F87F94A6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graphicFrame>
        <p:nvGraphicFramePr>
          <p:cNvPr id="14" name="Plassholder for innhold 2">
            <a:extLst>
              <a:ext uri="{FF2B5EF4-FFF2-40B4-BE49-F238E27FC236}">
                <a16:creationId xmlns:a16="http://schemas.microsoft.com/office/drawing/2014/main" id="{3E99FE0E-298B-4456-5AB7-A029CA24621D}"/>
              </a:ext>
            </a:extLst>
          </p:cNvPr>
          <p:cNvGraphicFramePr>
            <a:graphicFrameLocks/>
          </p:cNvGraphicFramePr>
          <p:nvPr/>
        </p:nvGraphicFramePr>
        <p:xfrm>
          <a:off x="632085" y="1904891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23420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mplex maths formulae on a blackboard">
            <a:extLst>
              <a:ext uri="{FF2B5EF4-FFF2-40B4-BE49-F238E27FC236}">
                <a16:creationId xmlns:a16="http://schemas.microsoft.com/office/drawing/2014/main" id="{6993CBCA-51C8-6D78-8952-C4B6EEE91D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993" r="11192" b="-1"/>
          <a:stretch/>
        </p:blipFill>
        <p:spPr>
          <a:xfrm>
            <a:off x="6103027" y="10"/>
            <a:ext cx="6088971" cy="685799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88823498-8694-7CB0-FF7D-D748F05CD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328512"/>
            <a:ext cx="4778387" cy="1628970"/>
          </a:xfrm>
        </p:spPr>
        <p:txBody>
          <a:bodyPr anchor="ctr">
            <a:normAutofit/>
          </a:bodyPr>
          <a:lstStyle/>
          <a:p>
            <a:r>
              <a:rPr lang="nb-NO" sz="4000" dirty="0"/>
              <a:t>Aktiviteter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BB9D426-A828-F8A1-1F90-2C6F2FCE45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1" y="1885951"/>
            <a:ext cx="4659756" cy="4373116"/>
          </a:xfrm>
        </p:spPr>
        <p:txBody>
          <a:bodyPr anchor="ctr">
            <a:normAutofit/>
          </a:bodyPr>
          <a:lstStyle/>
          <a:p>
            <a:r>
              <a:rPr lang="nb-NO" sz="1300" dirty="0"/>
              <a:t>Aktiviteter</a:t>
            </a:r>
          </a:p>
          <a:p>
            <a:pPr lvl="1"/>
            <a:r>
              <a:rPr lang="nb-NO" sz="1300" dirty="0"/>
              <a:t>45% undervisning</a:t>
            </a:r>
          </a:p>
          <a:p>
            <a:pPr lvl="2"/>
            <a:r>
              <a:rPr lang="nb-NO" sz="1300" dirty="0"/>
              <a:t>Hva? Forberede og holde undervisning, veiledning, sensur osv. </a:t>
            </a:r>
          </a:p>
          <a:p>
            <a:pPr lvl="2"/>
            <a:r>
              <a:rPr lang="nb-NO" sz="1300" dirty="0"/>
              <a:t>Hvor? Ulike rom på campus, store eller små klasserom, auditorium, laboratorier, studio, andre spesialrom osv. </a:t>
            </a:r>
          </a:p>
          <a:p>
            <a:pPr lvl="1"/>
            <a:r>
              <a:rPr lang="nb-NO" sz="1300" dirty="0"/>
              <a:t>45% forskning </a:t>
            </a:r>
          </a:p>
          <a:p>
            <a:pPr lvl="2"/>
            <a:r>
              <a:rPr lang="nb-NO" sz="1300" dirty="0"/>
              <a:t>Hva? Lesning, skriving, refleksjon, datainnsamling, feltarbeid, workshops osv.</a:t>
            </a:r>
          </a:p>
          <a:p>
            <a:pPr lvl="2"/>
            <a:r>
              <a:rPr lang="nb-NO" sz="1300" dirty="0"/>
              <a:t>Hvor? Kontoret, biblioteket, studio, i felt, andre steder utenfor campus osv. </a:t>
            </a:r>
          </a:p>
          <a:p>
            <a:pPr lvl="1"/>
            <a:r>
              <a:rPr lang="nb-NO" sz="1300" dirty="0"/>
              <a:t>10% administrasjon</a:t>
            </a:r>
          </a:p>
          <a:p>
            <a:r>
              <a:rPr lang="nb-NO" sz="1300" dirty="0"/>
              <a:t>Store og små variasjoner i hvordan dette gir seg uttrykk avhengig av disiplinens tradisjoner og praksiser. </a:t>
            </a:r>
          </a:p>
        </p:txBody>
      </p:sp>
    </p:spTree>
    <p:extLst>
      <p:ext uri="{BB962C8B-B14F-4D97-AF65-F5344CB8AC3E}">
        <p14:creationId xmlns:p14="http://schemas.microsoft.com/office/powerpoint/2010/main" val="40978774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E491A8F-A37D-6317-84BB-CAB0367E8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Ulike disipliner, ulike behov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9F2DA16-E8B9-5B64-B723-8436EAA254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nb-NO" dirty="0">
              <a:sym typeface="Wingdings" panose="05000000000000000000" pitchFamily="2" charset="2"/>
            </a:endParaRPr>
          </a:p>
          <a:p>
            <a:r>
              <a:rPr lang="nb-NO" dirty="0">
                <a:latin typeface="Calibri Light" panose="020F0302020204030204" pitchFamily="34" charset="0"/>
                <a:cs typeface="Calibri Light" panose="020F0302020204030204" pitchFamily="34" charset="0"/>
              </a:rPr>
              <a:t>Noen eksempler på skalaer:</a:t>
            </a:r>
          </a:p>
          <a:p>
            <a:r>
              <a:rPr lang="nb-NO" dirty="0">
                <a:latin typeface="Calibri Light" panose="020F0302020204030204" pitchFamily="34" charset="0"/>
                <a:cs typeface="Calibri Light" panose="020F0302020204030204" pitchFamily="34" charset="0"/>
              </a:rPr>
              <a:t>Teoretisk tilnærming 				</a:t>
            </a:r>
            <a:r>
              <a:rPr lang="nb-NO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Praksisnær</a:t>
            </a:r>
            <a:r>
              <a:rPr lang="nb-NO" dirty="0">
                <a:latin typeface="Calibri Light" panose="020F0302020204030204" pitchFamily="34" charset="0"/>
                <a:cs typeface="Calibri Light" panose="020F0302020204030204" pitchFamily="34" charset="0"/>
              </a:rPr>
              <a:t> tilnærming </a:t>
            </a:r>
          </a:p>
          <a:p>
            <a:r>
              <a:rPr lang="nb-NO" dirty="0">
                <a:latin typeface="Calibri Light" panose="020F0302020204030204" pitchFamily="34" charset="0"/>
                <a:cs typeface="Calibri Light" panose="020F0302020204030204" pitchFamily="34" charset="0"/>
              </a:rPr>
              <a:t>Monodisiplinær 					Tverrfaglig</a:t>
            </a:r>
          </a:p>
          <a:p>
            <a:r>
              <a:rPr lang="nb-NO" dirty="0">
                <a:latin typeface="Calibri Light" panose="020F0302020204030204" pitchFamily="34" charset="0"/>
                <a:cs typeface="Calibri Light" panose="020F0302020204030204" pitchFamily="34" charset="0"/>
              </a:rPr>
              <a:t>Behov for konsentrasjon			Behov for interaksjon </a:t>
            </a:r>
          </a:p>
          <a:p>
            <a:endParaRPr lang="nb-NO" dirty="0">
              <a:sym typeface="Wingdings" panose="05000000000000000000" pitchFamily="2" charset="2"/>
            </a:endParaRPr>
          </a:p>
        </p:txBody>
      </p:sp>
      <p:sp>
        <p:nvSpPr>
          <p:cNvPr id="4" name="Pil: venstre og høyre 3">
            <a:extLst>
              <a:ext uri="{FF2B5EF4-FFF2-40B4-BE49-F238E27FC236}">
                <a16:creationId xmlns:a16="http://schemas.microsoft.com/office/drawing/2014/main" id="{829E79C4-334A-379B-3BA3-7DED68BB6BCA}"/>
              </a:ext>
            </a:extLst>
          </p:cNvPr>
          <p:cNvSpPr/>
          <p:nvPr/>
        </p:nvSpPr>
        <p:spPr>
          <a:xfrm>
            <a:off x="5116883" y="3553356"/>
            <a:ext cx="1367407" cy="132083"/>
          </a:xfrm>
          <a:prstGeom prst="left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il: venstre og høyre 4">
            <a:extLst>
              <a:ext uri="{FF2B5EF4-FFF2-40B4-BE49-F238E27FC236}">
                <a16:creationId xmlns:a16="http://schemas.microsoft.com/office/drawing/2014/main" id="{165D1F19-DAD6-BFF1-D525-BE137E38B6FC}"/>
              </a:ext>
            </a:extLst>
          </p:cNvPr>
          <p:cNvSpPr/>
          <p:nvPr/>
        </p:nvSpPr>
        <p:spPr>
          <a:xfrm>
            <a:off x="5116882" y="4048919"/>
            <a:ext cx="1367407" cy="132083"/>
          </a:xfrm>
          <a:prstGeom prst="left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Pil: venstre og høyre 5">
            <a:extLst>
              <a:ext uri="{FF2B5EF4-FFF2-40B4-BE49-F238E27FC236}">
                <a16:creationId xmlns:a16="http://schemas.microsoft.com/office/drawing/2014/main" id="{88D0E165-9226-BE8D-1754-EAB55AD72A58}"/>
              </a:ext>
            </a:extLst>
          </p:cNvPr>
          <p:cNvSpPr/>
          <p:nvPr/>
        </p:nvSpPr>
        <p:spPr>
          <a:xfrm>
            <a:off x="5116881" y="4544482"/>
            <a:ext cx="1367407" cy="132083"/>
          </a:xfrm>
          <a:prstGeom prst="left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189794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3ECBE1F1-D69B-4AFA-ABD5-8E41720E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lassholder for innhold 4" descr="Et bilde som inneholder innendørs, konstruksjon, Gulvmateriale, vegg&#10;&#10;Automatisk generert beskrivelse">
            <a:extLst>
              <a:ext uri="{FF2B5EF4-FFF2-40B4-BE49-F238E27FC236}">
                <a16:creationId xmlns:a16="http://schemas.microsoft.com/office/drawing/2014/main" id="{462990B3-1904-2D85-D95D-749ECC22EE5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0" b="2130"/>
          <a:stretch/>
        </p:blipFill>
        <p:spPr>
          <a:xfrm>
            <a:off x="-1" y="-2"/>
            <a:ext cx="5410198" cy="6858002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197" y="-1"/>
            <a:ext cx="678180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DE671577-C6A5-EE89-F194-2FDB54589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317" y="405685"/>
            <a:ext cx="5464968" cy="1559301"/>
          </a:xfrm>
        </p:spPr>
        <p:txBody>
          <a:bodyPr>
            <a:normAutofit/>
          </a:bodyPr>
          <a:lstStyle/>
          <a:p>
            <a:r>
              <a:rPr lang="nb-NO" sz="4000" dirty="0"/>
              <a:t>Individuelle kontorer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97B3A7C-8622-C7A3-EB2F-592CB066A1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317" y="2743200"/>
            <a:ext cx="5247340" cy="3496878"/>
          </a:xfrm>
        </p:spPr>
        <p:txBody>
          <a:bodyPr anchor="ctr">
            <a:normAutofit/>
          </a:bodyPr>
          <a:lstStyle/>
          <a:p>
            <a:r>
              <a:rPr lang="nb-NO" sz="2000" dirty="0"/>
              <a:t>Støtter individuelt konsentrasjonsarbeid</a:t>
            </a:r>
          </a:p>
          <a:p>
            <a:r>
              <a:rPr lang="nb-NO" sz="2000" dirty="0"/>
              <a:t>“</a:t>
            </a:r>
            <a:r>
              <a:rPr lang="nb-NO" sz="2000"/>
              <a:t>Provides</a:t>
            </a:r>
            <a:r>
              <a:rPr lang="nb-NO" sz="2000" dirty="0"/>
              <a:t> </a:t>
            </a:r>
            <a:r>
              <a:rPr lang="nb-NO" sz="2000"/>
              <a:t>visual</a:t>
            </a:r>
            <a:r>
              <a:rPr lang="nb-NO" sz="2000" dirty="0"/>
              <a:t> and </a:t>
            </a:r>
            <a:r>
              <a:rPr lang="nb-NO" sz="2000"/>
              <a:t>auditory</a:t>
            </a:r>
            <a:r>
              <a:rPr lang="nb-NO" sz="2000" dirty="0"/>
              <a:t> </a:t>
            </a:r>
            <a:r>
              <a:rPr lang="nb-NO" sz="2000"/>
              <a:t>privacy</a:t>
            </a:r>
            <a:r>
              <a:rPr lang="nb-NO" sz="2000" dirty="0"/>
              <a:t>” </a:t>
            </a:r>
          </a:p>
          <a:p>
            <a:r>
              <a:rPr lang="nb-NO" sz="2000" dirty="0"/>
              <a:t>Oppbevaring av bøker og annet utstyr</a:t>
            </a:r>
          </a:p>
          <a:p>
            <a:r>
              <a:rPr lang="nb-NO" sz="2000" dirty="0"/>
              <a:t>Fasiliteter og oppmuntrer dette til interaksjon og samarbeid? </a:t>
            </a:r>
          </a:p>
        </p:txBody>
      </p:sp>
    </p:spTree>
    <p:extLst>
      <p:ext uri="{BB962C8B-B14F-4D97-AF65-F5344CB8AC3E}">
        <p14:creationId xmlns:p14="http://schemas.microsoft.com/office/powerpoint/2010/main" val="11040622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innhold 4" descr="Et bilde som inneholder innendørs, vegg, møbler, skrivepult&#10;&#10;Automatisk generert beskrivelse">
            <a:extLst>
              <a:ext uri="{FF2B5EF4-FFF2-40B4-BE49-F238E27FC236}">
                <a16:creationId xmlns:a16="http://schemas.microsoft.com/office/drawing/2014/main" id="{B9C3B823-67BA-8C7B-9B40-F63D3DC1279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49" r="2" b="10680"/>
          <a:stretch/>
        </p:blipFill>
        <p:spPr>
          <a:xfrm>
            <a:off x="6103027" y="10"/>
            <a:ext cx="6088971" cy="685799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B27A5687-A017-ECE9-C302-8D44629E4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328512"/>
            <a:ext cx="4778387" cy="1628970"/>
          </a:xfrm>
        </p:spPr>
        <p:txBody>
          <a:bodyPr anchor="ctr">
            <a:normAutofit/>
          </a:bodyPr>
          <a:lstStyle/>
          <a:p>
            <a:r>
              <a:rPr lang="nb-NO" sz="4000" dirty="0"/>
              <a:t>Delt kontor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3361BDE-CA91-21B6-6197-04BFF0FFD1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1" y="2884929"/>
            <a:ext cx="4659756" cy="3374137"/>
          </a:xfrm>
        </p:spPr>
        <p:txBody>
          <a:bodyPr anchor="ctr">
            <a:normAutofit/>
          </a:bodyPr>
          <a:lstStyle/>
          <a:p>
            <a:r>
              <a:rPr lang="nb-NO" sz="2000" dirty="0"/>
              <a:t>Støtter individuell konsentrasjon</a:t>
            </a:r>
          </a:p>
          <a:p>
            <a:r>
              <a:rPr lang="nb-NO" sz="2000" dirty="0"/>
              <a:t>Støtter interaksjon</a:t>
            </a:r>
          </a:p>
          <a:p>
            <a:r>
              <a:rPr lang="nb-NO" sz="2000" dirty="0"/>
              <a:t>Legger til rette for samarbeid for brukerne av kontoret</a:t>
            </a:r>
          </a:p>
        </p:txBody>
      </p:sp>
    </p:spTree>
    <p:extLst>
      <p:ext uri="{BB962C8B-B14F-4D97-AF65-F5344CB8AC3E}">
        <p14:creationId xmlns:p14="http://schemas.microsoft.com/office/powerpoint/2010/main" val="13346538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DB9AA7E32DB6642B7334468D5F94369" ma:contentTypeVersion="14" ma:contentTypeDescription="Opprett et nytt dokument." ma:contentTypeScope="" ma:versionID="60283d1341bd5c410b5eecdce2ac1cc9">
  <xsd:schema xmlns:xsd="http://www.w3.org/2001/XMLSchema" xmlns:xs="http://www.w3.org/2001/XMLSchema" xmlns:p="http://schemas.microsoft.com/office/2006/metadata/properties" xmlns:ns2="3bcb2822-b318-4829-a79a-e2580a1b11e3" xmlns:ns3="2e6cf807-387c-415e-9a97-eee481b0bef1" targetNamespace="http://schemas.microsoft.com/office/2006/metadata/properties" ma:root="true" ma:fieldsID="a83fe69aa1872d6f0a4394a70888435e" ns2:_="" ns3:_="">
    <xsd:import namespace="3bcb2822-b318-4829-a79a-e2580a1b11e3"/>
    <xsd:import namespace="2e6cf807-387c-415e-9a97-eee481b0bef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cb2822-b318-4829-a79a-e2580a1b11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3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Bildemerkelapper" ma:readOnly="false" ma:fieldId="{5cf76f15-5ced-4ddc-b409-7134ff3c332f}" ma:taxonomyMulti="true" ma:sspId="7bbfc824-dc3a-413a-ba08-99b8fb92bd8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6cf807-387c-415e-9a97-eee481b0bef1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1ff6562e-6736-4df3-b261-51d7e7986c62}" ma:internalName="TaxCatchAll" ma:showField="CatchAllData" ma:web="2e6cf807-387c-415e-9a97-eee481b0bef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39C27F4-A2BD-4DA8-9C3E-2A33F5D23C7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46BD849-15B8-4600-88BB-3465DC2BE51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bcb2822-b318-4829-a79a-e2580a1b11e3"/>
    <ds:schemaRef ds:uri="2e6cf807-387c-415e-9a97-eee481b0bef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562</Words>
  <Application>Microsoft Office PowerPoint</Application>
  <PresentationFormat>Widescreen</PresentationFormat>
  <Paragraphs>70</Paragraphs>
  <Slides>11</Slides>
  <Notes>4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Office-tema</vt:lpstr>
      <vt:lpstr>Det akademiske fellesskap  - arbeidsplassutforming for faglig kvalitet og samarbeid </vt:lpstr>
      <vt:lpstr>PowerPoint-presentasjon</vt:lpstr>
      <vt:lpstr>Kort om den akademiske arbeidsplassen</vt:lpstr>
      <vt:lpstr>Hva blir diskutert? </vt:lpstr>
      <vt:lpstr>Akademisk arbeid</vt:lpstr>
      <vt:lpstr>Aktiviteter</vt:lpstr>
      <vt:lpstr>Ulike disipliner, ulike behov </vt:lpstr>
      <vt:lpstr>Individuelle kontorer</vt:lpstr>
      <vt:lpstr>Delt kontor</vt:lpstr>
      <vt:lpstr>Åpent landskap</vt:lpstr>
      <vt:lpstr>Noen takeaways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Det akademiske fellesskap  - arbeidsplassutforming for faglig kvalitet og samarbeid</dc:title>
  <dc:creator>Kaja Indergård</dc:creator>
  <cp:lastModifiedBy>Eli Skaug Rønning</cp:lastModifiedBy>
  <cp:revision>2</cp:revision>
  <dcterms:created xsi:type="dcterms:W3CDTF">2023-11-19T12:50:24Z</dcterms:created>
  <dcterms:modified xsi:type="dcterms:W3CDTF">2023-11-23T12:20:32Z</dcterms:modified>
</cp:coreProperties>
</file>