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74" r:id="rId5"/>
    <p:sldId id="257" r:id="rId6"/>
    <p:sldId id="275" r:id="rId7"/>
    <p:sldId id="258" r:id="rId8"/>
    <p:sldId id="259" r:id="rId9"/>
    <p:sldId id="260" r:id="rId10"/>
    <p:sldId id="261" r:id="rId11"/>
    <p:sldId id="265" r:id="rId12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5" autoAdjust="0"/>
    <p:restoredTop sz="94969"/>
  </p:normalViewPr>
  <p:slideViewPr>
    <p:cSldViewPr snapToGrid="0" snapToObjects="1">
      <p:cViewPr varScale="1">
        <p:scale>
          <a:sx n="154" d="100"/>
          <a:sy n="154" d="100"/>
        </p:scale>
        <p:origin x="271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56364-35F3-4CEB-882C-370877C2D443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0F294-EC99-49EE-B8C7-1C92B1D042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12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271FB-27A5-D246-A58F-7E71CD6EAA8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45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CB6E-B584-4E13-8080-CEBC3EF0DD4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455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988392" y="6421248"/>
            <a:ext cx="56928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8336"/>
            <a:ext cx="12192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8C9691-40D2-C051-E794-D3C94B8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b-NO" sz="1900" dirty="0"/>
              <a:t>Kontoret – idémiljø og minneteater</a:t>
            </a:r>
            <a:br>
              <a:rPr lang="nb-NO" sz="1900" dirty="0"/>
            </a:br>
            <a:br>
              <a:rPr lang="nb-NO" sz="1900" dirty="0"/>
            </a:br>
            <a:br>
              <a:rPr lang="nb-NO" sz="1900" dirty="0"/>
            </a:br>
            <a:endParaRPr lang="nb-NO" sz="1900" dirty="0"/>
          </a:p>
        </p:txBody>
      </p:sp>
      <p:pic>
        <p:nvPicPr>
          <p:cNvPr id="8" name="Picture 2" descr="Bildetekst: Professor i kjemi Marit Trætteberg (1930-2009) på sitt kontor på Rosenborg. Foto: Ukjent/NTNU UB">
            <a:extLst>
              <a:ext uri="{FF2B5EF4-FFF2-40B4-BE49-F238E27FC236}">
                <a16:creationId xmlns:a16="http://schemas.microsoft.com/office/drawing/2014/main" id="{0379B90C-5BD8-71BC-78C4-0A06D0E8B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26" b="28624"/>
          <a:stretch/>
        </p:blipFill>
        <p:spPr bwMode="auto">
          <a:xfrm>
            <a:off x="5001208" y="0"/>
            <a:ext cx="7190792" cy="617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4F7756B-B246-975E-E91A-02718FB5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latin typeface="+mn-lt"/>
              </a:rPr>
              <a:t>Pilotprosjekt</a:t>
            </a:r>
            <a:r>
              <a:rPr lang="en-US" dirty="0">
                <a:latin typeface="+mn-lt"/>
              </a:rPr>
              <a:t> 2021-2022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Mål</a:t>
            </a:r>
            <a:r>
              <a:rPr lang="en-US" dirty="0">
                <a:latin typeface="+mn-lt"/>
              </a:rPr>
              <a:t>: </a:t>
            </a:r>
            <a:r>
              <a:rPr lang="nb-NO" dirty="0">
                <a:solidFill>
                  <a:srgbClr val="000000"/>
                </a:solidFill>
                <a:latin typeface="+mn-lt"/>
              </a:rPr>
              <a:t>Å utvikle kunnskap, metoder og strategier for </a:t>
            </a:r>
            <a:endParaRPr lang="nb-NO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0" i="0" u="none" strike="noStrike" baseline="0" dirty="0">
                <a:solidFill>
                  <a:srgbClr val="000000"/>
                </a:solidFill>
                <a:latin typeface="+mn-lt"/>
              </a:rPr>
              <a:t>å forstå kontorets betydning som arbeidsplass før og nå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b="0" i="0" u="none" strike="noStrike" baseline="0" dirty="0">
                <a:solidFill>
                  <a:srgbClr val="000000"/>
                </a:solidFill>
                <a:latin typeface="+mn-lt"/>
              </a:rPr>
              <a:t>å forvalte NTNUs akademiske kulturarv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0" i="0" u="none" strike="noStrike" baseline="0" dirty="0">
                <a:solidFill>
                  <a:srgbClr val="000000"/>
                </a:solidFill>
                <a:latin typeface="+mn-lt"/>
              </a:rPr>
              <a:t>Hva har vi gjort?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Utforsket «dybdeintervjuer» som metode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Prøvd ut fotodokumentasjon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Skaffet oversikt over arkiv/dokumentasjon av arealforvaltning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Identifisert og undersøkt relevant eksisterende forskning om kontoret og akademiske arbeidsplasser i et historisk perspektiv.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Formidling og publisering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Konklusjon: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Vi vet for lite om hvorfor og hvordan kontoret har vært en viktig arbeidsplass ved universitetet.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Eget kontor er blitt en naturlig og selvsagt del av å arbeide på universitetet.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+mn-lt"/>
              </a:rPr>
              <a:t>Kontoret er et effektivt og fleksibelt rom for å ivareta ansvaret som fagpersoner har ved et universitet.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>
              <a:buAutoNum type="arabicParenR"/>
            </a:pPr>
            <a:endParaRPr lang="nb-NO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AutoNum type="arabicParenR"/>
            </a:pPr>
            <a:endParaRPr lang="nb-NO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0" name="TekstSylinder 7">
            <a:extLst>
              <a:ext uri="{FF2B5EF4-FFF2-40B4-BE49-F238E27FC236}">
                <a16:creationId xmlns:a16="http://schemas.microsoft.com/office/drawing/2014/main" id="{3DAD5501-0F09-D264-62BD-24D67461ECB5}"/>
              </a:ext>
            </a:extLst>
          </p:cNvPr>
          <p:cNvSpPr txBox="1"/>
          <p:nvPr/>
        </p:nvSpPr>
        <p:spPr>
          <a:xfrm>
            <a:off x="4912374" y="6175261"/>
            <a:ext cx="7279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0" i="0" dirty="0">
                <a:solidFill>
                  <a:srgbClr val="777777"/>
                </a:solidFill>
                <a:effectLst/>
                <a:latin typeface="Open Sans" panose="020B0606030504020204" pitchFamily="34" charset="0"/>
              </a:rPr>
              <a:t>Professor i kjemi Marit Trætteberg (1930-2009) på sitt kontor på Rosenborg. Foto: Ukjent/NTNU UB</a:t>
            </a:r>
            <a:endParaRPr lang="nb-NO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9BC4D-3EAB-DFD6-BBCF-84AEF54AC307}"/>
              </a:ext>
            </a:extLst>
          </p:cNvPr>
          <p:cNvSpPr txBox="1"/>
          <p:nvPr/>
        </p:nvSpPr>
        <p:spPr>
          <a:xfrm>
            <a:off x="547396" y="59905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Mer om prosjektet: </a:t>
            </a:r>
            <a:r>
              <a:rPr lang="nb-NO" sz="1800" b="0" dirty="0"/>
              <a:t>ntnu.no/</a:t>
            </a:r>
            <a:r>
              <a:rPr lang="nb-NO" sz="1800" b="0" dirty="0" err="1"/>
              <a:t>ihk</a:t>
            </a:r>
            <a:r>
              <a:rPr lang="nb-NO" sz="1800" b="0" dirty="0"/>
              <a:t>/kim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04B5E97-DAB6-2C4B-3090-95BD7FCF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0392" cy="650032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BC9C374-D690-D384-6974-6313A609211F}"/>
              </a:ext>
            </a:extLst>
          </p:cNvPr>
          <p:cNvSpPr txBox="1"/>
          <p:nvPr/>
        </p:nvSpPr>
        <p:spPr>
          <a:xfrm>
            <a:off x="5962646" y="6038662"/>
            <a:ext cx="328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historiker i arbeid på kontoret sitt. Universitetssentret på Dragvoll ca. 1978</a:t>
            </a:r>
          </a:p>
        </p:txBody>
      </p:sp>
    </p:spTree>
    <p:extLst>
      <p:ext uri="{BB962C8B-B14F-4D97-AF65-F5344CB8AC3E}">
        <p14:creationId xmlns:p14="http://schemas.microsoft.com/office/powerpoint/2010/main" val="144404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2A3797-4BB1-DE82-576E-B7D841FF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809315" cy="6505915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8FAC230-A792-A1CF-3BA5-9E23CE2D56C4}"/>
              </a:ext>
            </a:extLst>
          </p:cNvPr>
          <p:cNvSpPr txBox="1"/>
          <p:nvPr/>
        </p:nvSpPr>
        <p:spPr>
          <a:xfrm>
            <a:off x="4946242" y="6027862"/>
            <a:ext cx="4270555" cy="4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Møter på den glassoverdekte gaten.  </a:t>
            </a:r>
          </a:p>
          <a:p>
            <a:r>
              <a:rPr lang="nb-N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Universitetssentret på Dragvoll, ca. 1980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5E8C8C5-AE1C-B782-149B-E1D14EFD24B7}"/>
              </a:ext>
            </a:extLst>
          </p:cNvPr>
          <p:cNvSpPr txBox="1"/>
          <p:nvPr/>
        </p:nvSpPr>
        <p:spPr>
          <a:xfrm>
            <a:off x="6523719" y="1183202"/>
            <a:ext cx="4602480" cy="322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karreernes stueetager placeres blant andet fællesfunktioner som dagligvarebutik, boghandel, rejsebureau, reproduktionsanstalt, informationskontorer og auditorier. Studenter og lærere fra alle fakulteter </a:t>
            </a:r>
          </a:p>
          <a:p>
            <a:pPr>
              <a:lnSpc>
                <a:spcPts val="2000"/>
              </a:lnSpc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 jævnligt have ærinder disse steder, der kan give anledning til uformelle møder, bekendtskaber og samtaler, som kan modvirke den fakultetsisolation, </a:t>
            </a:r>
          </a:p>
          <a:p>
            <a:pPr>
              <a:lnSpc>
                <a:spcPts val="2000"/>
              </a:lnSpc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kendetegner mange af de gamle universiteter. </a:t>
            </a:r>
          </a:p>
          <a:p>
            <a:pPr>
              <a:lnSpc>
                <a:spcPts val="2000"/>
              </a:lnSpc>
              <a:tabLst>
                <a:tab pos="273050" algn="l"/>
              </a:tabLst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Universitetets rektor Eva Sivertsen, lærere og studerende bekræfter, at gaderne har denne virkning </a:t>
            </a:r>
          </a:p>
          <a:p>
            <a:pPr>
              <a:lnSpc>
                <a:spcPts val="2000"/>
              </a:lnSpc>
              <a:tabLst>
                <a:tab pos="273050" algn="l"/>
              </a:tabLst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på brugernes adfærd og indbyrdes samkvem.</a:t>
            </a:r>
          </a:p>
          <a:p>
            <a:pPr>
              <a:lnSpc>
                <a:spcPts val="1000"/>
              </a:lnSpc>
              <a:tabLst>
                <a:tab pos="273050" algn="l"/>
              </a:tabLst>
            </a:pPr>
            <a:endParaRPr lang="da-DK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tabLst>
                <a:tab pos="273050" algn="l"/>
              </a:tabLst>
            </a:pP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da-DK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Arkitektur DK</a:t>
            </a:r>
            <a:r>
              <a:rPr lang="da-DK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a-DK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nr. 4 1980</a:t>
            </a:r>
            <a:endParaRPr lang="da-DK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BD0370F-C746-8ECC-69D9-339772E52D89}"/>
              </a:ext>
            </a:extLst>
          </p:cNvPr>
          <p:cNvSpPr txBox="1"/>
          <p:nvPr/>
        </p:nvSpPr>
        <p:spPr>
          <a:xfrm>
            <a:off x="6096999" y="719885"/>
            <a:ext cx="5689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endParaRPr lang="nb-NO" sz="5000" dirty="0"/>
          </a:p>
        </p:txBody>
      </p:sp>
    </p:spTree>
    <p:extLst>
      <p:ext uri="{BB962C8B-B14F-4D97-AF65-F5344CB8AC3E}">
        <p14:creationId xmlns:p14="http://schemas.microsoft.com/office/powerpoint/2010/main" val="274316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F4C795-1C9F-E540-02FA-F1D32D17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87" y="329909"/>
            <a:ext cx="6308516" cy="935117"/>
          </a:xfrm>
        </p:spPr>
        <p:txBody>
          <a:bodyPr>
            <a:normAutofit fontScale="90000"/>
          </a:bodyPr>
          <a:lstStyle/>
          <a:p>
            <a:r>
              <a:rPr lang="nb-NO" dirty="0"/>
              <a:t>Kontorets mange meninger, funksjoner og budskap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B58D1B-BAB3-5906-FEEC-A46617530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74" y="1529685"/>
            <a:ext cx="6872415" cy="4880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«The human-</a:t>
            </a:r>
            <a:r>
              <a:rPr lang="nb-NO" dirty="0" err="1"/>
              <a:t>thing</a:t>
            </a:r>
            <a:r>
              <a:rPr lang="nb-NO" dirty="0"/>
              <a:t> </a:t>
            </a:r>
            <a:r>
              <a:rPr lang="nb-NO" dirty="0" err="1"/>
              <a:t>entanglement</a:t>
            </a:r>
            <a:r>
              <a:rPr lang="nb-NO" dirty="0"/>
              <a:t>»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Komplekse relasjoner mellom mennesker og materialiteten. </a:t>
            </a:r>
          </a:p>
          <a:p>
            <a:pPr lvl="2"/>
            <a:r>
              <a:rPr lang="nb-NO" dirty="0"/>
              <a:t>Rom og ting som verktøy</a:t>
            </a:r>
          </a:p>
          <a:p>
            <a:pPr lvl="2"/>
            <a:r>
              <a:rPr lang="nb-NO" dirty="0"/>
              <a:t>Rom og ting som kunnskap</a:t>
            </a:r>
          </a:p>
          <a:p>
            <a:pPr lvl="2"/>
            <a:r>
              <a:rPr lang="nb-NO" dirty="0"/>
              <a:t>Rom og ting som minner</a:t>
            </a:r>
          </a:p>
          <a:p>
            <a:pPr lvl="2"/>
            <a:r>
              <a:rPr lang="nb-NO" dirty="0"/>
              <a:t>Rom og ting som budskap</a:t>
            </a:r>
          </a:p>
          <a:p>
            <a:pPr lvl="2"/>
            <a:r>
              <a:rPr lang="nb-NO" dirty="0"/>
              <a:t>Rom og ting som identitetsmarkører</a:t>
            </a:r>
          </a:p>
          <a:p>
            <a:pPr lvl="2"/>
            <a:r>
              <a:rPr lang="nb-NO" dirty="0"/>
              <a:t>Og mye mer</a:t>
            </a:r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9720F3F-3B9E-2690-097A-F3755BC92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695" y="294874"/>
            <a:ext cx="4675618" cy="322932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E7B5F68-58BF-AD26-72E6-CE3D0BA227A2}"/>
              </a:ext>
            </a:extLst>
          </p:cNvPr>
          <p:cNvSpPr txBox="1"/>
          <p:nvPr/>
        </p:nvSpPr>
        <p:spPr>
          <a:xfrm>
            <a:off x="9686248" y="3734831"/>
            <a:ext cx="2447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Professor i arkitektur/byplanlegging Sverre Pedersen på kontoret, 1952</a:t>
            </a:r>
          </a:p>
          <a:p>
            <a:r>
              <a:rPr lang="nb-NO" sz="1400" dirty="0"/>
              <a:t>Foto: Schrøder/Sverresborg folkemuseum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6AD2B69-E75F-505F-3BD7-8DAB08555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318" y="3719287"/>
            <a:ext cx="4424930" cy="30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7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D3CBA-7307-B18C-C101-74053658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28" y="123567"/>
            <a:ext cx="7564395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Kontoret i skjæringspunktet mellom det offentlige og det private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EFA2C-7ACA-8F56-8A31-E3EEC120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21" y="1449130"/>
            <a:ext cx="5090784" cy="4351338"/>
          </a:xfrm>
        </p:spPr>
        <p:txBody>
          <a:bodyPr/>
          <a:lstStyle/>
          <a:p>
            <a:r>
              <a:rPr lang="nb-NO" dirty="0"/>
              <a:t>Et sted for å skape og uttrykke faglig og profesjonell identitet</a:t>
            </a:r>
          </a:p>
          <a:p>
            <a:r>
              <a:rPr lang="nb-NO" dirty="0"/>
              <a:t>Hvordan påvirkes dette av faglige tradisjoner?</a:t>
            </a:r>
          </a:p>
          <a:p>
            <a:r>
              <a:rPr lang="nb-NO" dirty="0"/>
              <a:t>Hvilke variasjoner kan vi se over tid?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11171F-74D6-F7DA-A4D5-4399D034F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567" y="28983"/>
            <a:ext cx="1922592" cy="303737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7B6BC07-3557-0DE8-4FE6-E9F3E790AB98}"/>
              </a:ext>
            </a:extLst>
          </p:cNvPr>
          <p:cNvSpPr txBox="1"/>
          <p:nvPr/>
        </p:nvSpPr>
        <p:spPr>
          <a:xfrm>
            <a:off x="7733823" y="3136779"/>
            <a:ext cx="4079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Plakater på kontoret til professor i sosiolingvistikk, Brit Mæhlum, 2022. </a:t>
            </a:r>
          </a:p>
          <a:p>
            <a:r>
              <a:rPr lang="nb-NO" dirty="0"/>
              <a:t>Foto: Ellen Grav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378377-DB6F-AA46-CE9A-81C3C4092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594" y="28983"/>
            <a:ext cx="2291649" cy="3037372"/>
          </a:xfrm>
          <a:prstGeom prst="rect">
            <a:avLst/>
          </a:prstGeom>
        </p:spPr>
      </p:pic>
      <p:pic>
        <p:nvPicPr>
          <p:cNvPr id="7" name="Bilde 5">
            <a:extLst>
              <a:ext uri="{FF2B5EF4-FFF2-40B4-BE49-F238E27FC236}">
                <a16:creationId xmlns:a16="http://schemas.microsoft.com/office/drawing/2014/main" id="{B3073CEF-3925-4D7B-9F67-73A790564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790" y="4060109"/>
            <a:ext cx="3624642" cy="2621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8D149-9F2E-3461-AB2D-DC391DAD34C3}"/>
              </a:ext>
            </a:extLst>
          </p:cNvPr>
          <p:cNvSpPr txBox="1"/>
          <p:nvPr/>
        </p:nvSpPr>
        <p:spPr>
          <a:xfrm>
            <a:off x="6009324" y="4733363"/>
            <a:ext cx="1658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Prof. i kjemi, Sigval Schmidt-Nielsen, 1927</a:t>
            </a:r>
          </a:p>
          <a:p>
            <a:r>
              <a:rPr lang="nb-NO" dirty="0"/>
              <a:t>Foto: </a:t>
            </a:r>
            <a:r>
              <a:rPr lang="nb-NO" dirty="0" err="1"/>
              <a:t>Hilfling</a:t>
            </a:r>
            <a:r>
              <a:rPr lang="nb-NO" dirty="0"/>
              <a:t>-Rasmussen/NTNU-UB</a:t>
            </a:r>
          </a:p>
        </p:txBody>
      </p:sp>
      <p:pic>
        <p:nvPicPr>
          <p:cNvPr id="9" name="Bilde 3">
            <a:extLst>
              <a:ext uri="{FF2B5EF4-FFF2-40B4-BE49-F238E27FC236}">
                <a16:creationId xmlns:a16="http://schemas.microsoft.com/office/drawing/2014/main" id="{8FF44E2A-D0BC-C6D9-663E-B0DAE7F39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38" y="4223021"/>
            <a:ext cx="3346800" cy="2592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DD5945-4D98-93C4-1142-A720DA4ADF54}"/>
              </a:ext>
            </a:extLst>
          </p:cNvPr>
          <p:cNvSpPr txBox="1"/>
          <p:nvPr/>
        </p:nvSpPr>
        <p:spPr>
          <a:xfrm>
            <a:off x="3725421" y="5107710"/>
            <a:ext cx="1755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Prof. i geologi Johan H.L. Vogt, 1928</a:t>
            </a:r>
          </a:p>
          <a:p>
            <a:r>
              <a:rPr lang="nb-NO" dirty="0"/>
              <a:t>Foto: NTNU-UB</a:t>
            </a:r>
          </a:p>
        </p:txBody>
      </p:sp>
    </p:spTree>
    <p:extLst>
      <p:ext uri="{BB962C8B-B14F-4D97-AF65-F5344CB8AC3E}">
        <p14:creationId xmlns:p14="http://schemas.microsoft.com/office/powerpoint/2010/main" val="303454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9186F40-56AF-31A0-72AD-498B8058B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950" y="19479"/>
            <a:ext cx="9873049" cy="6819041"/>
          </a:xfrm>
          <a:prstGeom prst="rect">
            <a:avLst/>
          </a:prstGeom>
        </p:spPr>
      </p:pic>
      <p:sp>
        <p:nvSpPr>
          <p:cNvPr id="7" name="Oppoverbøyd pil 6">
            <a:extLst>
              <a:ext uri="{FF2B5EF4-FFF2-40B4-BE49-F238E27FC236}">
                <a16:creationId xmlns:a16="http://schemas.microsoft.com/office/drawing/2014/main" id="{622EA734-C6C7-5EE3-48B3-8B99A3668B67}"/>
              </a:ext>
            </a:extLst>
          </p:cNvPr>
          <p:cNvSpPr/>
          <p:nvPr/>
        </p:nvSpPr>
        <p:spPr>
          <a:xfrm>
            <a:off x="4112740" y="2631989"/>
            <a:ext cx="1507524" cy="469557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ppoverbøyd pil 7">
            <a:extLst>
              <a:ext uri="{FF2B5EF4-FFF2-40B4-BE49-F238E27FC236}">
                <a16:creationId xmlns:a16="http://schemas.microsoft.com/office/drawing/2014/main" id="{CBD43F8A-F6CD-50D3-5FE3-B737EB4B4EE2}"/>
              </a:ext>
            </a:extLst>
          </p:cNvPr>
          <p:cNvSpPr/>
          <p:nvPr/>
        </p:nvSpPr>
        <p:spPr>
          <a:xfrm>
            <a:off x="4186880" y="3892378"/>
            <a:ext cx="1767016" cy="494271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nb-NO" b="1">
              <a:ln/>
              <a:solidFill>
                <a:schemeClr val="accent4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9175FCC-9FCA-E0AA-F6E2-537B24651962}"/>
              </a:ext>
            </a:extLst>
          </p:cNvPr>
          <p:cNvSpPr txBox="1"/>
          <p:nvPr/>
        </p:nvSpPr>
        <p:spPr>
          <a:xfrm>
            <a:off x="2518717" y="2866767"/>
            <a:ext cx="1767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Levninger fra tidligere faglige prosjekter</a:t>
            </a:r>
          </a:p>
        </p:txBody>
      </p:sp>
      <p:sp>
        <p:nvSpPr>
          <p:cNvPr id="10" name="Oppoverbøyd pil 9">
            <a:extLst>
              <a:ext uri="{FF2B5EF4-FFF2-40B4-BE49-F238E27FC236}">
                <a16:creationId xmlns:a16="http://schemas.microsoft.com/office/drawing/2014/main" id="{E99F86E5-9DA7-06CE-F780-989E4F2EE0F4}"/>
              </a:ext>
            </a:extLst>
          </p:cNvPr>
          <p:cNvSpPr/>
          <p:nvPr/>
        </p:nvSpPr>
        <p:spPr>
          <a:xfrm flipH="1">
            <a:off x="9265503" y="853217"/>
            <a:ext cx="766121" cy="837471"/>
          </a:xfrm>
          <a:prstGeom prst="bentUpArrow">
            <a:avLst>
              <a:gd name="adj1" fmla="val 25000"/>
              <a:gd name="adj2" fmla="val 25000"/>
              <a:gd name="adj3" fmla="val 3114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03CAEF5-45D1-D6EF-6F90-CAD2480E0553}"/>
              </a:ext>
            </a:extLst>
          </p:cNvPr>
          <p:cNvSpPr txBox="1"/>
          <p:nvPr/>
        </p:nvSpPr>
        <p:spPr>
          <a:xfrm>
            <a:off x="10155194" y="1183547"/>
            <a:ext cx="1507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Relieff av byplanlegger Johan Caspar de </a:t>
            </a:r>
            <a:r>
              <a:rPr lang="nb-NO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Cicignon</a:t>
            </a:r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(1625 – 1696)</a:t>
            </a:r>
          </a:p>
        </p:txBody>
      </p:sp>
      <p:sp>
        <p:nvSpPr>
          <p:cNvPr id="12" name="Oppoverbøyd pil 11">
            <a:extLst>
              <a:ext uri="{FF2B5EF4-FFF2-40B4-BE49-F238E27FC236}">
                <a16:creationId xmlns:a16="http://schemas.microsoft.com/office/drawing/2014/main" id="{A26C3487-B6A0-45E1-068B-3EF06E89A302}"/>
              </a:ext>
            </a:extLst>
          </p:cNvPr>
          <p:cNvSpPr/>
          <p:nvPr/>
        </p:nvSpPr>
        <p:spPr>
          <a:xfrm>
            <a:off x="8548815" y="4992129"/>
            <a:ext cx="3643184" cy="1470133"/>
          </a:xfrm>
          <a:prstGeom prst="bentUpArrow">
            <a:avLst>
              <a:gd name="adj1" fmla="val 12828"/>
              <a:gd name="adj2" fmla="val 25000"/>
              <a:gd name="adj3" fmla="val 1827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ppoverbøyd pil 12">
            <a:extLst>
              <a:ext uri="{FF2B5EF4-FFF2-40B4-BE49-F238E27FC236}">
                <a16:creationId xmlns:a16="http://schemas.microsoft.com/office/drawing/2014/main" id="{FC0232C4-9DC5-AC28-686E-1F370472A543}"/>
              </a:ext>
            </a:extLst>
          </p:cNvPr>
          <p:cNvSpPr/>
          <p:nvPr/>
        </p:nvSpPr>
        <p:spPr>
          <a:xfrm flipH="1">
            <a:off x="4928284" y="6257835"/>
            <a:ext cx="1309818" cy="343908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4615C9E-011D-35EF-F555-EC3493730F0F}"/>
              </a:ext>
            </a:extLst>
          </p:cNvPr>
          <p:cNvSpPr txBox="1"/>
          <p:nvPr/>
        </p:nvSpPr>
        <p:spPr>
          <a:xfrm>
            <a:off x="6351372" y="5657671"/>
            <a:ext cx="187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Arbeidsverktøy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Skrivemaskin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Penner, linjal, blyant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4E855A0-0C8B-32C2-8C03-D2D7AC38342D}"/>
              </a:ext>
            </a:extLst>
          </p:cNvPr>
          <p:cNvSpPr txBox="1"/>
          <p:nvPr/>
        </p:nvSpPr>
        <p:spPr>
          <a:xfrm>
            <a:off x="0" y="5576798"/>
            <a:ext cx="2010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Foto: Schrøder/Sverresborg folkemuseum</a:t>
            </a:r>
          </a:p>
        </p:txBody>
      </p:sp>
    </p:spTree>
    <p:extLst>
      <p:ext uri="{BB962C8B-B14F-4D97-AF65-F5344CB8AC3E}">
        <p14:creationId xmlns:p14="http://schemas.microsoft.com/office/powerpoint/2010/main" val="400928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2403CEC-30F5-553A-E058-210502BBB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30" y="11411"/>
            <a:ext cx="10526470" cy="6858000"/>
          </a:xfrm>
          <a:prstGeom prst="rect">
            <a:avLst/>
          </a:prstGeom>
        </p:spPr>
      </p:pic>
      <p:sp>
        <p:nvSpPr>
          <p:cNvPr id="5" name="Oppoverbøyd pil 4">
            <a:extLst>
              <a:ext uri="{FF2B5EF4-FFF2-40B4-BE49-F238E27FC236}">
                <a16:creationId xmlns:a16="http://schemas.microsoft.com/office/drawing/2014/main" id="{E7127639-F0D8-E080-8047-16760D4432E2}"/>
              </a:ext>
            </a:extLst>
          </p:cNvPr>
          <p:cNvSpPr/>
          <p:nvPr/>
        </p:nvSpPr>
        <p:spPr>
          <a:xfrm flipV="1">
            <a:off x="4676172" y="1237852"/>
            <a:ext cx="1186746" cy="346869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FF278A4-407F-95CE-74B2-56E5D4C9647C}"/>
              </a:ext>
            </a:extLst>
          </p:cNvPr>
          <p:cNvSpPr txBox="1"/>
          <p:nvPr/>
        </p:nvSpPr>
        <p:spPr>
          <a:xfrm>
            <a:off x="3480286" y="1092268"/>
            <a:ext cx="195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Arbeidsverktøy</a:t>
            </a:r>
          </a:p>
        </p:txBody>
      </p:sp>
      <p:sp>
        <p:nvSpPr>
          <p:cNvPr id="8" name="Pil ned 7">
            <a:extLst>
              <a:ext uri="{FF2B5EF4-FFF2-40B4-BE49-F238E27FC236}">
                <a16:creationId xmlns:a16="http://schemas.microsoft.com/office/drawing/2014/main" id="{3AFDFE10-2316-2624-0D1B-9D7502657E48}"/>
              </a:ext>
            </a:extLst>
          </p:cNvPr>
          <p:cNvSpPr/>
          <p:nvPr/>
        </p:nvSpPr>
        <p:spPr>
          <a:xfrm rot="20650712">
            <a:off x="9001762" y="1827160"/>
            <a:ext cx="190691" cy="8649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>
            <a:extLst>
              <a:ext uri="{FF2B5EF4-FFF2-40B4-BE49-F238E27FC236}">
                <a16:creationId xmlns:a16="http://schemas.microsoft.com/office/drawing/2014/main" id="{E1DF452F-1A72-BE60-C644-267646EFEDCE}"/>
              </a:ext>
            </a:extLst>
          </p:cNvPr>
          <p:cNvSpPr/>
          <p:nvPr/>
        </p:nvSpPr>
        <p:spPr>
          <a:xfrm rot="754506">
            <a:off x="9213780" y="1306570"/>
            <a:ext cx="609669" cy="1605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B7F3C1A-5D3C-B7AA-0BD6-B9D5102457CC}"/>
              </a:ext>
            </a:extLst>
          </p:cNvPr>
          <p:cNvSpPr txBox="1"/>
          <p:nvPr/>
        </p:nvSpPr>
        <p:spPr>
          <a:xfrm>
            <a:off x="7093673" y="272753"/>
            <a:ext cx="2061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Bøker: 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Arbeidsverktøy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Faglige identitetsmarkører</a:t>
            </a:r>
          </a:p>
          <a:p>
            <a:endParaRPr lang="nb-NO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Oppoverbøyd pil 11">
            <a:extLst>
              <a:ext uri="{FF2B5EF4-FFF2-40B4-BE49-F238E27FC236}">
                <a16:creationId xmlns:a16="http://schemas.microsoft.com/office/drawing/2014/main" id="{32123DB8-3BF3-F14C-D0ED-8E7782DC34B9}"/>
              </a:ext>
            </a:extLst>
          </p:cNvPr>
          <p:cNvSpPr/>
          <p:nvPr/>
        </p:nvSpPr>
        <p:spPr>
          <a:xfrm flipH="1">
            <a:off x="2302137" y="4484175"/>
            <a:ext cx="1586753" cy="551330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5A9020D-9940-6CBF-DC40-BF149B4C3BBA}"/>
              </a:ext>
            </a:extLst>
          </p:cNvPr>
          <p:cNvSpPr txBox="1"/>
          <p:nvPr/>
        </p:nvSpPr>
        <p:spPr>
          <a:xfrm>
            <a:off x="3888890" y="4498264"/>
            <a:ext cx="2151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Pyntegjenstander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«Pene å se på»</a:t>
            </a:r>
          </a:p>
          <a:p>
            <a:r>
              <a:rPr lang="nb-N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Minner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F800B0-83A8-17E3-D693-8BEEF7765209}"/>
              </a:ext>
            </a:extLst>
          </p:cNvPr>
          <p:cNvSpPr txBox="1"/>
          <p:nvPr/>
        </p:nvSpPr>
        <p:spPr>
          <a:xfrm>
            <a:off x="87150" y="4752126"/>
            <a:ext cx="1578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Kontoret til Brit Mæhlum, Institutt for språk og litteratur, Dragvoll (2022)</a:t>
            </a:r>
          </a:p>
          <a:p>
            <a:r>
              <a:rPr lang="nb-NO" sz="1400" dirty="0"/>
              <a:t>Foto: Ellen Grav</a:t>
            </a:r>
          </a:p>
        </p:txBody>
      </p:sp>
    </p:spTree>
    <p:extLst>
      <p:ext uri="{BB962C8B-B14F-4D97-AF65-F5344CB8AC3E}">
        <p14:creationId xmlns:p14="http://schemas.microsoft.com/office/powerpoint/2010/main" val="199725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FE1387D5-DCDE-407C-BE06-8260CFA43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r="-3" b="1009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erson stand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9748AC42-2B7B-42D2-B792-35F1CAD60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2" b="1688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text, indoor, floor, window&#10;&#10;Description automatically generated">
            <a:extLst>
              <a:ext uri="{FF2B5EF4-FFF2-40B4-BE49-F238E27FC236}">
                <a16:creationId xmlns:a16="http://schemas.microsoft.com/office/drawing/2014/main" id="{F03FF35B-BD32-4325-BE49-CE64D69C5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4" r="1" b="1583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217AC2-D019-4B18-8996-30046B92815B}"/>
              </a:ext>
            </a:extLst>
          </p:cNvPr>
          <p:cNvSpPr/>
          <p:nvPr/>
        </p:nvSpPr>
        <p:spPr>
          <a:xfrm>
            <a:off x="3425125" y="2448732"/>
            <a:ext cx="4819973" cy="2092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Takk for oppmerksomheten!</a:t>
            </a:r>
          </a:p>
          <a:p>
            <a:pPr algn="ctr"/>
            <a:r>
              <a:rPr lang="nb-NO" dirty="0">
                <a:solidFill>
                  <a:schemeClr val="tx1"/>
                </a:solidFill>
              </a:rPr>
              <a:t>For mer om prosjektet se </a:t>
            </a:r>
          </a:p>
          <a:p>
            <a:pPr algn="ctr"/>
            <a:r>
              <a:rPr lang="nb-NO" dirty="0">
                <a:solidFill>
                  <a:schemeClr val="tx1"/>
                </a:solidFill>
              </a:rPr>
              <a:t>Ntnu.no/</a:t>
            </a:r>
            <a:r>
              <a:rPr lang="nb-NO" dirty="0" err="1">
                <a:solidFill>
                  <a:schemeClr val="tx1"/>
                </a:solidFill>
              </a:rPr>
              <a:t>ihk</a:t>
            </a:r>
            <a:r>
              <a:rPr lang="nb-NO" dirty="0">
                <a:solidFill>
                  <a:schemeClr val="tx1"/>
                </a:solidFill>
              </a:rPr>
              <a:t>/kim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C13F6A-174A-41F3-9942-8F625087ACDA}"/>
              </a:ext>
            </a:extLst>
          </p:cNvPr>
          <p:cNvSpPr txBox="1"/>
          <p:nvPr/>
        </p:nvSpPr>
        <p:spPr>
          <a:xfrm>
            <a:off x="241738" y="6180083"/>
            <a:ext cx="254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Ellen Grav Ellingsen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98E98-F9C9-45A5-A41C-4C738DA4C528}"/>
              </a:ext>
            </a:extLst>
          </p:cNvPr>
          <p:cNvSpPr/>
          <p:nvPr/>
        </p:nvSpPr>
        <p:spPr>
          <a:xfrm>
            <a:off x="4391891" y="48491"/>
            <a:ext cx="2078182" cy="1122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«Tour of </a:t>
            </a:r>
            <a:r>
              <a:rPr lang="nb-NO" sz="1400" dirty="0" err="1">
                <a:solidFill>
                  <a:schemeClr val="tx1"/>
                </a:solidFill>
              </a:rPr>
              <a:t>office</a:t>
            </a:r>
            <a:r>
              <a:rPr lang="nb-NO" sz="1400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nb-NO" sz="1400" dirty="0">
                <a:solidFill>
                  <a:schemeClr val="tx1"/>
                </a:solidFill>
              </a:rPr>
              <a:t>Skjæringspunktet mellom det offentlige og det private</a:t>
            </a:r>
          </a:p>
        </p:txBody>
      </p:sp>
    </p:spTree>
    <p:extLst>
      <p:ext uri="{BB962C8B-B14F-4D97-AF65-F5344CB8AC3E}">
        <p14:creationId xmlns:p14="http://schemas.microsoft.com/office/powerpoint/2010/main" val="28735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cb2822-b318-4829-a79a-e2580a1b11e3">
      <Terms xmlns="http://schemas.microsoft.com/office/infopath/2007/PartnerControls"/>
    </lcf76f155ced4ddcb4097134ff3c332f>
    <TaxCatchAll xmlns="2e6cf807-387c-415e-9a97-eee481b0bef1" xsi:nil="true"/>
  </documentManagement>
</p:properties>
</file>

<file path=customXml/itemProps1.xml><?xml version="1.0" encoding="utf-8"?>
<ds:datastoreItem xmlns:ds="http://schemas.openxmlformats.org/officeDocument/2006/customXml" ds:itemID="{7AEE869A-82B5-4909-863F-C0F81BC4F213}"/>
</file>

<file path=customXml/itemProps2.xml><?xml version="1.0" encoding="utf-8"?>
<ds:datastoreItem xmlns:ds="http://schemas.openxmlformats.org/officeDocument/2006/customXml" ds:itemID="{F8EC32AF-60FD-47A3-945C-3F59DBEB0C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9CEA1-F7A9-4EDF-854E-71E3D6AF448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085418e-2b41-4bb5-bcdb-c3d7fa216f9a"/>
    <ds:schemaRef ds:uri="ebdfd1bb-ccfd-4e19-b5ea-61655217fef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ntnu_blaa_stripe_bunn</Template>
  <TotalTime>0</TotalTime>
  <Words>527</Words>
  <Application>Microsoft Office PowerPoint</Application>
  <PresentationFormat>Widescreen</PresentationFormat>
  <Paragraphs>75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Open Sans</vt:lpstr>
      <vt:lpstr>Office-tema</vt:lpstr>
      <vt:lpstr>Kontoret – idémiljø og minneteater   </vt:lpstr>
      <vt:lpstr>PowerPoint Presentation</vt:lpstr>
      <vt:lpstr>PowerPoint Presentation</vt:lpstr>
      <vt:lpstr>Kontorets mange meninger, funksjoner og budskap</vt:lpstr>
      <vt:lpstr>Kontoret i skjæringspunktet mellom det offentlige og det private</vt:lpstr>
      <vt:lpstr>PowerPoint Presentation</vt:lpstr>
      <vt:lpstr>PowerPoint Presentation</vt:lpstr>
      <vt:lpstr>PowerPoint Presentation</vt:lpstr>
    </vt:vector>
  </TitlesOfParts>
  <Company>ITHF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Thomas Brandt</dc:creator>
  <cp:lastModifiedBy>Thomas Brandt</cp:lastModifiedBy>
  <cp:revision>20</cp:revision>
  <dcterms:created xsi:type="dcterms:W3CDTF">2017-09-13T07:14:15Z</dcterms:created>
  <dcterms:modified xsi:type="dcterms:W3CDTF">2023-11-20T11:57:33Z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0x010100B272730A031E9A44AE7D831D453D2BA1</vt:lpwstr>
  </property>
</Properties>
</file>