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3"/>
  </p:sldMasterIdLst>
  <p:notesMasterIdLst>
    <p:notesMasterId r:id="rId12"/>
  </p:notesMasterIdLst>
  <p:sldIdLst>
    <p:sldId id="265" r:id="rId4"/>
    <p:sldId id="257" r:id="rId5"/>
    <p:sldId id="261" r:id="rId6"/>
    <p:sldId id="259" r:id="rId7"/>
    <p:sldId id="258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55" autoAdjust="0"/>
    <p:restoredTop sz="94660"/>
  </p:normalViewPr>
  <p:slideViewPr>
    <p:cSldViewPr snapToGrid="0">
      <p:cViewPr varScale="1">
        <p:scale>
          <a:sx n="56" d="100"/>
          <a:sy n="56" d="100"/>
        </p:scale>
        <p:origin x="27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 Skaug Rønning" userId="5fdf545c-2225-4290-9f69-9e4ceb2698ad" providerId="ADAL" clId="{C4A50623-E23B-4AD7-B6DE-2EAF8FBCFAB7}"/>
    <pc:docChg chg="modSld">
      <pc:chgData name="Eli Skaug Rønning" userId="5fdf545c-2225-4290-9f69-9e4ceb2698ad" providerId="ADAL" clId="{C4A50623-E23B-4AD7-B6DE-2EAF8FBCFAB7}" dt="2023-11-23T09:24:27.808" v="0" actId="20577"/>
      <pc:docMkLst>
        <pc:docMk/>
      </pc:docMkLst>
      <pc:sldChg chg="modNotesTx">
        <pc:chgData name="Eli Skaug Rønning" userId="5fdf545c-2225-4290-9f69-9e4ceb2698ad" providerId="ADAL" clId="{C4A50623-E23B-4AD7-B6DE-2EAF8FBCFAB7}" dt="2023-11-23T09:24:27.808" v="0" actId="20577"/>
        <pc:sldMkLst>
          <pc:docMk/>
          <pc:sldMk cId="3101294256" sldId="26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5A83D-D7B7-4F6B-8AAC-0CCF5AF5046F}" type="datetimeFigureOut">
              <a:rPr lang="nb-NO" smtClean="0"/>
              <a:t>23.11.2023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79D29-E70F-4CC1-9080-C6DABAE9E7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0569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Calibri"/>
              <a:buChar char="-"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60BCB-1AE8-46BF-A6E6-4A2B692B0A01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840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11/23/2023</a:t>
            </a:fld>
            <a:endParaRPr lang="en-US" spc="38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spc="38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821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11/23/2023</a:t>
            </a:fld>
            <a:endParaRPr lang="en-US" spc="38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38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148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11/23/2023</a:t>
            </a:fld>
            <a:endParaRPr lang="en-US" spc="38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38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399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11/23/2023</a:t>
            </a:fld>
            <a:endParaRPr lang="en-US" spc="38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38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133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11/23/2023</a:t>
            </a:fld>
            <a:endParaRPr lang="en-US" spc="38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38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668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11/23/2023</a:t>
            </a:fld>
            <a:endParaRPr lang="en-US" spc="38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38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829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11/23/2023</a:t>
            </a:fld>
            <a:endParaRPr lang="en-US" spc="38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38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341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11/23/2023</a:t>
            </a:fld>
            <a:endParaRPr lang="en-US" spc="38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38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108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11/23/2023</a:t>
            </a:fld>
            <a:endParaRPr lang="en-US" spc="38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38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420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11/23/2023</a:t>
            </a:fld>
            <a:endParaRPr lang="en-US" spc="38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38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408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11/23/2023</a:t>
            </a:fld>
            <a:endParaRPr lang="en-US" spc="38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spc="38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742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11/23/2023</a:t>
            </a:fld>
            <a:endParaRPr lang="en-US" spc="38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spc="38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350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3dyQ7GA_Gc?feature=oembe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996CBB6-8D24-4FA5-A518-D9D878A408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93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8857F7-F05F-4317-9D97-F35571819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41C59C-52F9-896F-AEFC-6922F61249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3" r="17060" b="-1"/>
          <a:stretch/>
        </p:blipFill>
        <p:spPr>
          <a:xfrm>
            <a:off x="950092" y="804333"/>
            <a:ext cx="10313985" cy="526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652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7BD5CDC-28B0-7E9A-92B1-5BB7FC4CC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542" y="54859"/>
            <a:ext cx="10772775" cy="1658198"/>
          </a:xfrm>
        </p:spPr>
        <p:txBody>
          <a:bodyPr/>
          <a:lstStyle/>
          <a:p>
            <a:r>
              <a:rPr lang="nb-NO" dirty="0"/>
              <a:t>Prosjektgruppe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484FE44-16A8-97E9-D1A9-3640C6EAC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4342" y="1788002"/>
            <a:ext cx="173355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0008F487-2D3C-504F-9CF9-68902CDB0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949" y="4342464"/>
            <a:ext cx="17430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A0E57B24-147A-C477-61EE-FD5673EFE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7979" y="1788002"/>
            <a:ext cx="17430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E61C164E-1FEB-50FD-2F47-8F92F6080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8820" y="1754665"/>
            <a:ext cx="151447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t bilde som inneholder himmel, person, fjell, utendørs&#10;&#10;Automatisk generert beskrivelse">
            <a:extLst>
              <a:ext uri="{FF2B5EF4-FFF2-40B4-BE49-F238E27FC236}">
                <a16:creationId xmlns:a16="http://schemas.microsoft.com/office/drawing/2014/main" id="{7F8D4E0E-8DD2-3E9F-1E95-28E6469C5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76765" y="1754665"/>
            <a:ext cx="16573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Kathinka Louisa Aalberg">
            <a:extLst>
              <a:ext uri="{FF2B5EF4-FFF2-40B4-BE49-F238E27FC236}">
                <a16:creationId xmlns:a16="http://schemas.microsoft.com/office/drawing/2014/main" id="{6F618F60-E192-51FD-5E14-605595F9D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2977" y="4607830"/>
            <a:ext cx="1521978" cy="152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Sylinder 3">
            <a:extLst>
              <a:ext uri="{FF2B5EF4-FFF2-40B4-BE49-F238E27FC236}">
                <a16:creationId xmlns:a16="http://schemas.microsoft.com/office/drawing/2014/main" id="{A14BB940-22C0-DA28-7407-0468EFD2F057}"/>
              </a:ext>
            </a:extLst>
          </p:cNvPr>
          <p:cNvSpPr txBox="1"/>
          <p:nvPr/>
        </p:nvSpPr>
        <p:spPr>
          <a:xfrm>
            <a:off x="7111207" y="3564416"/>
            <a:ext cx="19027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</a:pPr>
            <a:r>
              <a:rPr lang="nb-NO" sz="1200" dirty="0"/>
              <a:t>Astrid Seland (student og studentansatt)</a:t>
            </a:r>
            <a:endParaRPr lang="en-US" sz="1200" dirty="0"/>
          </a:p>
        </p:txBody>
      </p:sp>
      <p:sp>
        <p:nvSpPr>
          <p:cNvPr id="7" name="TekstSylinder 7">
            <a:extLst>
              <a:ext uri="{FF2B5EF4-FFF2-40B4-BE49-F238E27FC236}">
                <a16:creationId xmlns:a16="http://schemas.microsoft.com/office/drawing/2014/main" id="{F21297F8-1129-E6DA-8BDA-3891E80B432D}"/>
              </a:ext>
            </a:extLst>
          </p:cNvPr>
          <p:cNvSpPr txBox="1"/>
          <p:nvPr/>
        </p:nvSpPr>
        <p:spPr>
          <a:xfrm>
            <a:off x="9383050" y="3564415"/>
            <a:ext cx="23945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</a:pPr>
            <a:r>
              <a:rPr lang="nb-NO" sz="1200" dirty="0"/>
              <a:t>Malin Bergset   </a:t>
            </a:r>
          </a:p>
          <a:p>
            <a:pPr lvl="0">
              <a:lnSpc>
                <a:spcPct val="100000"/>
              </a:lnSpc>
            </a:pPr>
            <a:r>
              <a:rPr lang="nb-NO" sz="1200" dirty="0"/>
              <a:t>(student og studentansatt)</a:t>
            </a:r>
            <a:endParaRPr lang="en-US" sz="1200" dirty="0"/>
          </a:p>
        </p:txBody>
      </p:sp>
      <p:sp>
        <p:nvSpPr>
          <p:cNvPr id="8" name="TekstSylinder 5">
            <a:extLst>
              <a:ext uri="{FF2B5EF4-FFF2-40B4-BE49-F238E27FC236}">
                <a16:creationId xmlns:a16="http://schemas.microsoft.com/office/drawing/2014/main" id="{C00ECB88-AF37-C6E7-3DA6-D61EC32D6DFF}"/>
              </a:ext>
            </a:extLst>
          </p:cNvPr>
          <p:cNvSpPr txBox="1"/>
          <p:nvPr/>
        </p:nvSpPr>
        <p:spPr>
          <a:xfrm>
            <a:off x="8155466" y="6129809"/>
            <a:ext cx="20689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</a:pPr>
            <a:r>
              <a:rPr lang="nb-NO" sz="1200" dirty="0"/>
              <a:t>Kathinka Louisa </a:t>
            </a:r>
            <a:r>
              <a:rPr lang="nb-NO" sz="1200" dirty="0" err="1"/>
              <a:t>Yildirim</a:t>
            </a:r>
            <a:r>
              <a:rPr lang="nb-NO" sz="1200" dirty="0"/>
              <a:t> (student og studentansatt)</a:t>
            </a:r>
            <a:endParaRPr lang="en-US" sz="1200" dirty="0"/>
          </a:p>
        </p:txBody>
      </p:sp>
      <p:sp>
        <p:nvSpPr>
          <p:cNvPr id="9" name="TekstSylinder 9">
            <a:extLst>
              <a:ext uri="{FF2B5EF4-FFF2-40B4-BE49-F238E27FC236}">
                <a16:creationId xmlns:a16="http://schemas.microsoft.com/office/drawing/2014/main" id="{D7B8BFC3-5C1F-854D-889A-8F9CA5FFA091}"/>
              </a:ext>
            </a:extLst>
          </p:cNvPr>
          <p:cNvSpPr txBox="1"/>
          <p:nvPr/>
        </p:nvSpPr>
        <p:spPr>
          <a:xfrm>
            <a:off x="852746" y="3531078"/>
            <a:ext cx="32983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</a:pPr>
            <a:r>
              <a:rPr lang="nb-NO" sz="1200" dirty="0"/>
              <a:t>Jakob B. Cyvin </a:t>
            </a:r>
          </a:p>
          <a:p>
            <a:pPr lvl="0">
              <a:lnSpc>
                <a:spcPct val="100000"/>
              </a:lnSpc>
            </a:pPr>
            <a:r>
              <a:rPr lang="nb-NO" sz="1200" dirty="0"/>
              <a:t>(Ph.d.-kandidat ved </a:t>
            </a:r>
          </a:p>
          <a:p>
            <a:pPr lvl="0">
              <a:lnSpc>
                <a:spcPct val="100000"/>
              </a:lnSpc>
            </a:pPr>
            <a:r>
              <a:rPr lang="nb-NO" sz="1200" dirty="0"/>
              <a:t>Institutt for geografi) </a:t>
            </a:r>
            <a:endParaRPr lang="en-US" sz="1200" dirty="0"/>
          </a:p>
        </p:txBody>
      </p:sp>
      <p:sp>
        <p:nvSpPr>
          <p:cNvPr id="10" name="TekstSylinder 11">
            <a:extLst>
              <a:ext uri="{FF2B5EF4-FFF2-40B4-BE49-F238E27FC236}">
                <a16:creationId xmlns:a16="http://schemas.microsoft.com/office/drawing/2014/main" id="{A9AC5A5F-775C-68FA-4E9D-0457F73D39BF}"/>
              </a:ext>
            </a:extLst>
          </p:cNvPr>
          <p:cNvSpPr txBox="1"/>
          <p:nvPr/>
        </p:nvSpPr>
        <p:spPr>
          <a:xfrm>
            <a:off x="3201304" y="3564415"/>
            <a:ext cx="29928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</a:pPr>
            <a:r>
              <a:rPr lang="nb-NO" sz="1200" dirty="0"/>
              <a:t>Martin Callanan (førsteamanuensis og programleder ved arkeologi ved Institutt for historiske og klassiske studier) </a:t>
            </a:r>
            <a:endParaRPr lang="en-US" sz="1200" dirty="0"/>
          </a:p>
        </p:txBody>
      </p:sp>
      <p:sp>
        <p:nvSpPr>
          <p:cNvPr id="11" name="TekstSylinder 13">
            <a:extLst>
              <a:ext uri="{FF2B5EF4-FFF2-40B4-BE49-F238E27FC236}">
                <a16:creationId xmlns:a16="http://schemas.microsoft.com/office/drawing/2014/main" id="{65120B9B-6501-4D53-4A5A-DF1EDDA496C8}"/>
              </a:ext>
            </a:extLst>
          </p:cNvPr>
          <p:cNvSpPr txBox="1"/>
          <p:nvPr/>
        </p:nvSpPr>
        <p:spPr>
          <a:xfrm>
            <a:off x="2136000" y="6129809"/>
            <a:ext cx="32063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</a:pPr>
            <a:r>
              <a:rPr lang="nb-NO" sz="1200" dirty="0"/>
              <a:t>Heidrun Stebergløkken </a:t>
            </a:r>
          </a:p>
          <a:p>
            <a:pPr lvl="0">
              <a:lnSpc>
                <a:spcPct val="100000"/>
              </a:lnSpc>
            </a:pPr>
            <a:r>
              <a:rPr lang="nb-NO" sz="1200" dirty="0"/>
              <a:t>(prosjektleder, førsteamanuensis ved Institutt for historiske og klassiske studier)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06830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773C4426-563C-6FE8-FAB7-ED3544F114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9038" y="1341558"/>
            <a:ext cx="5193641" cy="2660649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1873532F-0354-1961-CEB7-A2E528F105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1074" y="768350"/>
            <a:ext cx="4698322" cy="3117849"/>
          </a:xfrm>
          <a:prstGeom prst="rect">
            <a:avLst/>
          </a:prstGeom>
        </p:spPr>
      </p:pic>
      <p:pic>
        <p:nvPicPr>
          <p:cNvPr id="14" name="Bilde 13" descr="Et bilde som inneholder skjermbilde, Grafikk, design&#10;&#10;Automatisk generert beskrivelse">
            <a:extLst>
              <a:ext uri="{FF2B5EF4-FFF2-40B4-BE49-F238E27FC236}">
                <a16:creationId xmlns:a16="http://schemas.microsoft.com/office/drawing/2014/main" id="{7B883EC9-E89E-55DA-121D-A1A94BCD896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1847" y="60026"/>
            <a:ext cx="1310751" cy="1310751"/>
          </a:xfrm>
          <a:prstGeom prst="rect">
            <a:avLst/>
          </a:prstGeom>
        </p:spPr>
      </p:pic>
      <p:pic>
        <p:nvPicPr>
          <p:cNvPr id="18" name="Bilde 17" descr="Et bilde som inneholder skjermbilde, Grafikk, design&#10;&#10;Automatisk generert beskrivelse">
            <a:extLst>
              <a:ext uri="{FF2B5EF4-FFF2-40B4-BE49-F238E27FC236}">
                <a16:creationId xmlns:a16="http://schemas.microsoft.com/office/drawing/2014/main" id="{C0C1B70C-E53D-155A-9EFC-44661A9C2F4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643" y="2597354"/>
            <a:ext cx="1404853" cy="1404853"/>
          </a:xfrm>
          <a:prstGeom prst="rect">
            <a:avLst/>
          </a:prstGeom>
        </p:spPr>
      </p:pic>
      <p:sp>
        <p:nvSpPr>
          <p:cNvPr id="9" name="Tittel 8">
            <a:extLst>
              <a:ext uri="{FF2B5EF4-FFF2-40B4-BE49-F238E27FC236}">
                <a16:creationId xmlns:a16="http://schemas.microsoft.com/office/drawing/2014/main" id="{D02100AB-1987-BFE0-FF55-F826CD408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402" y="-125181"/>
            <a:ext cx="10772775" cy="1658198"/>
          </a:xfrm>
        </p:spPr>
        <p:txBody>
          <a:bodyPr/>
          <a:lstStyle/>
          <a:p>
            <a:r>
              <a:rPr lang="nb-NO" dirty="0"/>
              <a:t>Samarbeid og </a:t>
            </a:r>
            <a:r>
              <a:rPr lang="nb-NO" dirty="0" err="1"/>
              <a:t>spin-off</a:t>
            </a:r>
            <a:endParaRPr lang="nb-NO" dirty="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43C634FC-A905-C35C-2713-B67906EBD7F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0876" y="4369159"/>
            <a:ext cx="2454814" cy="1842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 descr="QR Code">
            <a:extLst>
              <a:ext uri="{FF2B5EF4-FFF2-40B4-BE49-F238E27FC236}">
                <a16:creationId xmlns:a16="http://schemas.microsoft.com/office/drawing/2014/main" id="{23711867-7283-0B75-EB3A-55EC54D61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0817" y="4594523"/>
            <a:ext cx="2263477" cy="226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A black background with white squares&#10;&#10;Description automatically generated">
            <a:extLst>
              <a:ext uri="{FF2B5EF4-FFF2-40B4-BE49-F238E27FC236}">
                <a16:creationId xmlns:a16="http://schemas.microsoft.com/office/drawing/2014/main" id="{3BD94B63-0385-6BD5-CD7A-385C302FA40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2490" y="6213716"/>
            <a:ext cx="2743200" cy="422031"/>
          </a:xfrm>
          <a:prstGeom prst="rect">
            <a:avLst/>
          </a:prstGeom>
        </p:spPr>
      </p:pic>
      <p:sp>
        <p:nvSpPr>
          <p:cNvPr id="16" name="Oval 5">
            <a:extLst>
              <a:ext uri="{FF2B5EF4-FFF2-40B4-BE49-F238E27FC236}">
                <a16:creationId xmlns:a16="http://schemas.microsoft.com/office/drawing/2014/main" id="{6D5EEF0C-BD28-158A-CBEB-7D6E3DF47317}"/>
              </a:ext>
            </a:extLst>
          </p:cNvPr>
          <p:cNvSpPr/>
          <p:nvPr/>
        </p:nvSpPr>
        <p:spPr>
          <a:xfrm>
            <a:off x="8230819" y="6218567"/>
            <a:ext cx="502072" cy="41718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7240770B-F8F7-C4DF-3868-90EDF0258B1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287" y="4818976"/>
            <a:ext cx="5380267" cy="203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294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2907F4A-7CD0-6D79-7483-249D89732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499533"/>
            <a:ext cx="7115176" cy="1658198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95B1F"/>
                </a:solidFill>
              </a:rPr>
              <a:t>Målsetting for prosjektet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93C26D7-FFDA-0D36-CED8-853AC1806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6877083" cy="3766185"/>
          </a:xfrm>
        </p:spPr>
        <p:txBody>
          <a:bodyPr>
            <a:normAutofit fontScale="92500" lnSpcReduction="20000"/>
          </a:bodyPr>
          <a:lstStyle/>
          <a:p>
            <a:r>
              <a:rPr lang="nb-NO" dirty="0"/>
              <a:t>Prosjektet ønsker å avdekke hva som kreves for at større tverrfaglige prosjekter (som VR </a:t>
            </a:r>
            <a:r>
              <a:rPr lang="nb-NO" dirty="0" err="1"/>
              <a:t>Learn</a:t>
            </a:r>
            <a:r>
              <a:rPr lang="nb-NO" dirty="0"/>
              <a:t>) som arbeider med utforskning av teknologi som læringsverktøy og instituttorienterte initiativ kan bli implementert i læringspraksiser på campus. ​</a:t>
            </a:r>
          </a:p>
          <a:p>
            <a:endParaRPr lang="nb-NO" dirty="0"/>
          </a:p>
          <a:p>
            <a:r>
              <a:rPr lang="nb-NO" dirty="0"/>
              <a:t>Fra </a:t>
            </a:r>
            <a:r>
              <a:rPr lang="nb-NO" dirty="0" err="1"/>
              <a:t>personeid</a:t>
            </a:r>
            <a:r>
              <a:rPr lang="nb-NO" dirty="0"/>
              <a:t> til implementering</a:t>
            </a:r>
          </a:p>
          <a:p>
            <a:endParaRPr lang="nb-NO" dirty="0"/>
          </a:p>
          <a:p>
            <a:r>
              <a:rPr lang="nb-NO" dirty="0"/>
              <a:t>Lavkostnads VR som case​</a:t>
            </a:r>
          </a:p>
          <a:p>
            <a:endParaRPr lang="nb-NO" dirty="0"/>
          </a:p>
          <a:p>
            <a:r>
              <a:rPr lang="nb-NO" dirty="0"/>
              <a:t>​</a:t>
            </a:r>
          </a:p>
        </p:txBody>
      </p:sp>
      <p:pic>
        <p:nvPicPr>
          <p:cNvPr id="3074" name="Picture 2" descr="Google Cardboard and other VR Cardboard Headsets Explained | by VIAR |  Medium">
            <a:extLst>
              <a:ext uri="{FF2B5EF4-FFF2-40B4-BE49-F238E27FC236}">
                <a16:creationId xmlns:a16="http://schemas.microsoft.com/office/drawing/2014/main" id="{58DE480F-7302-22EF-18CE-806B14A4C4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07" r="2" b="9691"/>
          <a:stretch/>
        </p:blipFill>
        <p:spPr bwMode="auto">
          <a:xfrm>
            <a:off x="6185571" y="4972929"/>
            <a:ext cx="2736336" cy="177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t bilde som inneholder speil, grønn, rund&#10;&#10;Automatisk generert beskrivelse">
            <a:extLst>
              <a:ext uri="{FF2B5EF4-FFF2-40B4-BE49-F238E27FC236}">
                <a16:creationId xmlns:a16="http://schemas.microsoft.com/office/drawing/2014/main" id="{1E9D6FC1-4F64-A758-1B20-E3FA67662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2766" y="0"/>
            <a:ext cx="3459234" cy="690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975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2907F4A-7CD0-6D79-7483-249D89732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25" y="499533"/>
            <a:ext cx="6562726" cy="1658198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714F46"/>
                </a:solidFill>
              </a:rPr>
              <a:t>Tidslinje 2023</a:t>
            </a:r>
          </a:p>
        </p:txBody>
      </p:sp>
      <p:pic>
        <p:nvPicPr>
          <p:cNvPr id="5" name="Picture 4" descr="Kalender på bord">
            <a:extLst>
              <a:ext uri="{FF2B5EF4-FFF2-40B4-BE49-F238E27FC236}">
                <a16:creationId xmlns:a16="http://schemas.microsoft.com/office/drawing/2014/main" id="{36512F21-285C-C24B-F7B9-1F24DA2865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-6418"/>
            <a:ext cx="4077443" cy="6864418"/>
          </a:xfrm>
          <a:prstGeom prst="rect">
            <a:avLst/>
          </a:pr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93C26D7-FFDA-0D36-CED8-853AC1806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2557" y="2011679"/>
            <a:ext cx="6428994" cy="4346787"/>
          </a:xfrm>
        </p:spPr>
        <p:txBody>
          <a:bodyPr>
            <a:normAutofit/>
          </a:bodyPr>
          <a:lstStyle/>
          <a:p>
            <a:r>
              <a:rPr lang="nb-NO" sz="1700" dirty="0" err="1"/>
              <a:t>Kickoff</a:t>
            </a:r>
            <a:r>
              <a:rPr lang="nb-NO" sz="1700" dirty="0"/>
              <a:t> </a:t>
            </a:r>
            <a:r>
              <a:rPr lang="nb-NO" sz="1700" dirty="0">
                <a:solidFill>
                  <a:srgbClr val="7030A0"/>
                </a:solidFill>
              </a:rPr>
              <a:t>9.februar</a:t>
            </a:r>
          </a:p>
          <a:p>
            <a:r>
              <a:rPr lang="nb-NO" sz="1700" dirty="0"/>
              <a:t>Workshop/test med 10 BA- og 10 MA-studenter (</a:t>
            </a:r>
            <a:r>
              <a:rPr lang="nb-NO" sz="1700" dirty="0" err="1"/>
              <a:t>TeTL</a:t>
            </a:r>
            <a:r>
              <a:rPr lang="nb-NO" sz="1700" dirty="0"/>
              <a:t>-TI+VR </a:t>
            </a:r>
            <a:r>
              <a:rPr lang="nb-NO" sz="1700" dirty="0" err="1"/>
              <a:t>Learn</a:t>
            </a:r>
            <a:r>
              <a:rPr lang="nb-NO" sz="1700" dirty="0"/>
              <a:t>)</a:t>
            </a:r>
            <a:r>
              <a:rPr lang="nb-NO" sz="1700" dirty="0">
                <a:solidFill>
                  <a:srgbClr val="7030A0"/>
                </a:solidFill>
              </a:rPr>
              <a:t>1.mars</a:t>
            </a:r>
          </a:p>
          <a:p>
            <a:r>
              <a:rPr lang="nb-NO" sz="1700" dirty="0"/>
              <a:t>Workshop med undervisningsstaben på arkeologi (egenandel fra VR </a:t>
            </a:r>
            <a:r>
              <a:rPr lang="nb-NO" sz="1700" dirty="0" err="1"/>
              <a:t>Learn</a:t>
            </a:r>
            <a:r>
              <a:rPr lang="nb-NO" sz="1700" dirty="0"/>
              <a:t>)</a:t>
            </a:r>
            <a:r>
              <a:rPr lang="nb-NO" sz="1700" dirty="0">
                <a:solidFill>
                  <a:srgbClr val="7030A0"/>
                </a:solidFill>
              </a:rPr>
              <a:t>1.-2. juni</a:t>
            </a:r>
          </a:p>
          <a:p>
            <a:endParaRPr lang="nb-NO" sz="1700" dirty="0">
              <a:solidFill>
                <a:srgbClr val="7030A0"/>
              </a:solidFill>
            </a:endParaRPr>
          </a:p>
          <a:p>
            <a:r>
              <a:rPr lang="nb-NO" sz="1700" dirty="0"/>
              <a:t>Formidling av prosjektet:</a:t>
            </a:r>
          </a:p>
          <a:p>
            <a:pPr lvl="1"/>
            <a:r>
              <a:rPr lang="nb-NO" sz="1700" dirty="0"/>
              <a:t>- Læringsfestivalen </a:t>
            </a:r>
            <a:r>
              <a:rPr lang="nb-NO" sz="1700" dirty="0">
                <a:solidFill>
                  <a:srgbClr val="7030A0"/>
                </a:solidFill>
              </a:rPr>
              <a:t>8.-9. mai</a:t>
            </a:r>
          </a:p>
          <a:p>
            <a:pPr lvl="1"/>
            <a:r>
              <a:rPr lang="nb-NO" sz="1700" dirty="0"/>
              <a:t>- EMERGE workshop </a:t>
            </a:r>
            <a:r>
              <a:rPr lang="nb-NO" sz="1700" dirty="0">
                <a:solidFill>
                  <a:srgbClr val="7030A0"/>
                </a:solidFill>
              </a:rPr>
              <a:t>7.juni</a:t>
            </a:r>
          </a:p>
          <a:p>
            <a:pPr lvl="1"/>
            <a:r>
              <a:rPr lang="nb-NO" sz="1700" dirty="0"/>
              <a:t>- VR </a:t>
            </a:r>
            <a:r>
              <a:rPr lang="nb-NO" sz="1700" dirty="0" err="1"/>
              <a:t>Learn</a:t>
            </a:r>
            <a:r>
              <a:rPr lang="nb-NO" sz="1700" dirty="0"/>
              <a:t> møte </a:t>
            </a:r>
            <a:r>
              <a:rPr lang="nb-NO" sz="1700" dirty="0">
                <a:solidFill>
                  <a:srgbClr val="7030A0"/>
                </a:solidFill>
              </a:rPr>
              <a:t>28.august</a:t>
            </a:r>
          </a:p>
          <a:p>
            <a:pPr lvl="1"/>
            <a:r>
              <a:rPr lang="nb-NO" sz="1700" dirty="0"/>
              <a:t>- Konferansen: EAA European Association </a:t>
            </a:r>
            <a:r>
              <a:rPr lang="nb-NO" sz="1700" dirty="0" err="1"/>
              <a:t>of</a:t>
            </a:r>
            <a:r>
              <a:rPr lang="nb-NO" sz="1700" dirty="0"/>
              <a:t> </a:t>
            </a:r>
            <a:r>
              <a:rPr lang="nb-NO" sz="1700" dirty="0" err="1"/>
              <a:t>Archaeologists</a:t>
            </a:r>
            <a:r>
              <a:rPr lang="nb-NO" sz="1700" dirty="0"/>
              <a:t> </a:t>
            </a:r>
            <a:r>
              <a:rPr lang="nb-NO" sz="1700" dirty="0">
                <a:solidFill>
                  <a:srgbClr val="7030A0"/>
                </a:solidFill>
              </a:rPr>
              <a:t>30.aug-						2.sept</a:t>
            </a:r>
          </a:p>
          <a:p>
            <a:pPr lvl="1"/>
            <a:r>
              <a:rPr lang="nb-NO" sz="1700" dirty="0"/>
              <a:t>- Fremtidens Campus avslutning </a:t>
            </a:r>
            <a:r>
              <a:rPr lang="nb-NO" sz="1700" dirty="0">
                <a:solidFill>
                  <a:srgbClr val="7030A0"/>
                </a:solidFill>
              </a:rPr>
              <a:t>i dag </a:t>
            </a:r>
            <a:r>
              <a:rPr lang="nb-NO" sz="1700" dirty="0">
                <a:solidFill>
                  <a:srgbClr val="7030A0"/>
                </a:solidFill>
                <a:sym typeface="Wingdings" panose="05000000000000000000" pitchFamily="2" charset="2"/>
              </a:rPr>
              <a:t></a:t>
            </a:r>
          </a:p>
          <a:p>
            <a:pPr lvl="1"/>
            <a:r>
              <a:rPr lang="nb-NO" sz="1700" dirty="0">
                <a:sym typeface="Wingdings" panose="05000000000000000000" pitchFamily="2" charset="2"/>
              </a:rPr>
              <a:t>- Neon konferansen </a:t>
            </a:r>
            <a:r>
              <a:rPr lang="nb-NO" sz="1700" dirty="0">
                <a:solidFill>
                  <a:srgbClr val="7030A0"/>
                </a:solidFill>
                <a:sym typeface="Wingdings" panose="05000000000000000000" pitchFamily="2" charset="2"/>
              </a:rPr>
              <a:t>i morgen</a:t>
            </a:r>
          </a:p>
          <a:p>
            <a:pPr lvl="1"/>
            <a:endParaRPr lang="nb-NO" sz="1700" dirty="0"/>
          </a:p>
        </p:txBody>
      </p:sp>
    </p:spTree>
    <p:extLst>
      <p:ext uri="{BB962C8B-B14F-4D97-AF65-F5344CB8AC3E}">
        <p14:creationId xmlns:p14="http://schemas.microsoft.com/office/powerpoint/2010/main" val="1338104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5C3FE1E-0A7F-41BE-A568-1BF85E2E8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0840" y="0"/>
            <a:ext cx="5471160" cy="6858000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7CD73A8-D9E8-500C-047B-B0ED5F4C5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7213" y="499533"/>
            <a:ext cx="4345858" cy="1658198"/>
          </a:xfrm>
        </p:spPr>
        <p:txBody>
          <a:bodyPr>
            <a:normAutofit/>
          </a:bodyPr>
          <a:lstStyle/>
          <a:p>
            <a:r>
              <a:rPr lang="nb-NO" sz="4800"/>
              <a:t>Metode	</a:t>
            </a:r>
          </a:p>
        </p:txBody>
      </p:sp>
      <p:pic>
        <p:nvPicPr>
          <p:cNvPr id="6" name="Grafikk 5" descr="Styrerom kontur">
            <a:extLst>
              <a:ext uri="{FF2B5EF4-FFF2-40B4-BE49-F238E27FC236}">
                <a16:creationId xmlns:a16="http://schemas.microsoft.com/office/drawing/2014/main" id="{4ECACC04-D2AD-FFEE-3D4D-140F528373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5132" y="645106"/>
            <a:ext cx="5247747" cy="5247747"/>
          </a:xfrm>
          <a:prstGeom prst="rect">
            <a:avLst/>
          </a:pr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13639A3-082A-18F3-ADE2-4F8CD1921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7213" y="2011680"/>
            <a:ext cx="4345858" cy="4082232"/>
          </a:xfrm>
        </p:spPr>
        <p:txBody>
          <a:bodyPr>
            <a:normAutofit/>
          </a:bodyPr>
          <a:lstStyle/>
          <a:p>
            <a:r>
              <a:rPr lang="nb-NO" dirty="0"/>
              <a:t>15 intervju – 7 institutt NTNU</a:t>
            </a:r>
          </a:p>
          <a:p>
            <a:r>
              <a:rPr lang="nb-NO" dirty="0"/>
              <a:t>(alle transkribert)</a:t>
            </a:r>
          </a:p>
          <a:p>
            <a:endParaRPr lang="nb-NO" dirty="0"/>
          </a:p>
          <a:p>
            <a:r>
              <a:rPr lang="nb-NO" dirty="0"/>
              <a:t>Utfordringer</a:t>
            </a:r>
          </a:p>
          <a:p>
            <a:r>
              <a:rPr lang="nb-NO" dirty="0"/>
              <a:t>Barrierer </a:t>
            </a:r>
          </a:p>
          <a:p>
            <a:r>
              <a:rPr lang="nb-NO" dirty="0"/>
              <a:t>Muligheter</a:t>
            </a:r>
          </a:p>
          <a:p>
            <a:endParaRPr lang="nb-NO" dirty="0"/>
          </a:p>
          <a:p>
            <a:r>
              <a:rPr lang="nb-NO" dirty="0"/>
              <a:t>Fra test til implementering i hverdagen..?</a:t>
            </a:r>
          </a:p>
          <a:p>
            <a:endParaRPr lang="nb-NO" dirty="0"/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73462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8963654-3695-EEA2-3B45-8022840E7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631" y="-95454"/>
            <a:ext cx="10772775" cy="1658198"/>
          </a:xfrm>
        </p:spPr>
        <p:txBody>
          <a:bodyPr/>
          <a:lstStyle/>
          <a:p>
            <a:r>
              <a:rPr lang="nb-NO" dirty="0"/>
              <a:t>Resultat – Astrid og Malin forteller</a:t>
            </a:r>
          </a:p>
        </p:txBody>
      </p:sp>
      <p:pic>
        <p:nvPicPr>
          <p:cNvPr id="4" name="Media på Internett 3" title="TeTl-Ti">
            <a:hlinkClick r:id="" action="ppaction://media"/>
            <a:extLst>
              <a:ext uri="{FF2B5EF4-FFF2-40B4-BE49-F238E27FC236}">
                <a16:creationId xmlns:a16="http://schemas.microsoft.com/office/drawing/2014/main" id="{E167CBF3-DDBC-D334-F55C-0682C2B46DA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77655" y="1481333"/>
            <a:ext cx="8252537" cy="466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3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6EA1A26-163F-4F15-91F4-F2C51AC9C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rgbClr val="524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EE3CE36-6BF0-7C3A-FD32-87AF2C777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3212" y="499533"/>
            <a:ext cx="3401568" cy="1920240"/>
          </a:xfrm>
        </p:spPr>
        <p:txBody>
          <a:bodyPr anchor="b">
            <a:normAutofit/>
          </a:bodyPr>
          <a:lstStyle/>
          <a:p>
            <a:r>
              <a:rPr lang="nb-NO" sz="4000">
                <a:solidFill>
                  <a:srgbClr val="FFFFFF"/>
                </a:solidFill>
              </a:rPr>
              <a:t>Gjenstående arbeid	</a:t>
            </a:r>
          </a:p>
        </p:txBody>
      </p:sp>
      <p:pic>
        <p:nvPicPr>
          <p:cNvPr id="5" name="Picture 4" descr="Skrivebord med sollys">
            <a:extLst>
              <a:ext uri="{FF2B5EF4-FFF2-40B4-BE49-F238E27FC236}">
                <a16:creationId xmlns:a16="http://schemas.microsoft.com/office/drawing/2014/main" id="{F21B8D24-0B89-E6EE-6A34-6F39AAB9B6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0"/>
            <a:ext cx="7555971" cy="6857990"/>
          </a:xfrm>
          <a:prstGeom prst="rect">
            <a:avLst/>
          </a:pr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ADF28A3-259C-18D1-D3A7-F887FF70F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3212" y="2419773"/>
            <a:ext cx="3401568" cy="33580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800" dirty="0">
                <a:solidFill>
                  <a:srgbClr val="FFFFFF"/>
                </a:solidFill>
              </a:rPr>
              <a:t>Jobber nå videre med intervjudata Kvalitativ analyse</a:t>
            </a:r>
          </a:p>
          <a:p>
            <a:pPr marL="0" indent="0">
              <a:buNone/>
            </a:pPr>
            <a:r>
              <a:rPr lang="nb-NO" sz="1800" dirty="0">
                <a:solidFill>
                  <a:srgbClr val="FFFFFF"/>
                </a:solidFill>
              </a:rPr>
              <a:t>Vitenskapelig artikkel 2024</a:t>
            </a:r>
          </a:p>
          <a:p>
            <a:pPr marL="0" indent="0">
              <a:buNone/>
            </a:pPr>
            <a:endParaRPr lang="nb-NO" sz="18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nb-NO" sz="1800">
                <a:solidFill>
                  <a:srgbClr val="FFFFFF"/>
                </a:solidFill>
              </a:rPr>
              <a:t>Studioopptak 11.des</a:t>
            </a:r>
            <a:endParaRPr lang="nb-NO" sz="18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nb-NO" sz="18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nb-NO" sz="1800" dirty="0">
                <a:solidFill>
                  <a:srgbClr val="FFFFFF"/>
                </a:solidFill>
              </a:rPr>
              <a:t>Videre samarbeid med EMERGE</a:t>
            </a:r>
          </a:p>
          <a:p>
            <a:pPr marL="0" indent="0">
              <a:buNone/>
            </a:pPr>
            <a:r>
              <a:rPr lang="nb-NO" sz="1800" dirty="0">
                <a:solidFill>
                  <a:srgbClr val="FFFFFF"/>
                </a:solidFill>
              </a:rPr>
              <a:t>VR </a:t>
            </a:r>
            <a:r>
              <a:rPr lang="nb-NO" sz="1800" dirty="0" err="1">
                <a:solidFill>
                  <a:srgbClr val="FFFFFF"/>
                </a:solidFill>
              </a:rPr>
              <a:t>Learn</a:t>
            </a:r>
            <a:r>
              <a:rPr lang="nb-NO" sz="1800" dirty="0">
                <a:solidFill>
                  <a:srgbClr val="FFFFFF"/>
                </a:solidFill>
              </a:rPr>
              <a:t> ferdigstilles 2025</a:t>
            </a:r>
          </a:p>
        </p:txBody>
      </p:sp>
    </p:spTree>
    <p:extLst>
      <p:ext uri="{BB962C8B-B14F-4D97-AF65-F5344CB8AC3E}">
        <p14:creationId xmlns:p14="http://schemas.microsoft.com/office/powerpoint/2010/main" val="35084613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etropolitt">
  <a:themeElements>
    <a:clrScheme name="Metropolitt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DB9AA7E32DB6642B7334468D5F94369" ma:contentTypeVersion="14" ma:contentTypeDescription="Opprett et nytt dokument." ma:contentTypeScope="" ma:versionID="60283d1341bd5c410b5eecdce2ac1cc9">
  <xsd:schema xmlns:xsd="http://www.w3.org/2001/XMLSchema" xmlns:xs="http://www.w3.org/2001/XMLSchema" xmlns:p="http://schemas.microsoft.com/office/2006/metadata/properties" xmlns:ns2="3bcb2822-b318-4829-a79a-e2580a1b11e3" xmlns:ns3="2e6cf807-387c-415e-9a97-eee481b0bef1" targetNamespace="http://schemas.microsoft.com/office/2006/metadata/properties" ma:root="true" ma:fieldsID="a83fe69aa1872d6f0a4394a70888435e" ns2:_="" ns3:_="">
    <xsd:import namespace="3bcb2822-b318-4829-a79a-e2580a1b11e3"/>
    <xsd:import namespace="2e6cf807-387c-415e-9a97-eee481b0be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cb2822-b318-4829-a79a-e2580a1b11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ildemerkelapper" ma:readOnly="false" ma:fieldId="{5cf76f15-5ced-4ddc-b409-7134ff3c332f}" ma:taxonomyMulti="true" ma:sspId="7bbfc824-dc3a-413a-ba08-99b8fb92bd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6cf807-387c-415e-9a97-eee481b0bef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1ff6562e-6736-4df3-b261-51d7e7986c62}" ma:internalName="TaxCatchAll" ma:showField="CatchAllData" ma:web="2e6cf807-387c-415e-9a97-eee481b0be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088347D-F1C3-45EC-A777-90905AA1ED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0E425F-A2F8-4DCC-A93C-056F35B299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cb2822-b318-4829-a79a-e2580a1b11e3"/>
    <ds:schemaRef ds:uri="2e6cf807-387c-415e-9a97-eee481b0be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TM03457491[[fn=Metropolitt]]</Template>
  <TotalTime>0</TotalTime>
  <Words>271</Words>
  <Application>Microsoft Office PowerPoint</Application>
  <PresentationFormat>Widescreen</PresentationFormat>
  <Paragraphs>51</Paragraphs>
  <Slides>8</Slides>
  <Notes>1</Notes>
  <HiddenSlides>0</HiddenSlides>
  <MMClips>1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Metropolitt</vt:lpstr>
      <vt:lpstr>PowerPoint-presentasjon</vt:lpstr>
      <vt:lpstr>Prosjektgruppe</vt:lpstr>
      <vt:lpstr>Samarbeid og spin-off</vt:lpstr>
      <vt:lpstr>Målsetting for prosjektet</vt:lpstr>
      <vt:lpstr>Tidslinje 2023</vt:lpstr>
      <vt:lpstr>Metode </vt:lpstr>
      <vt:lpstr>Resultat – Astrid og Malin forteller</vt:lpstr>
      <vt:lpstr>Gjenstående arbeid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TeTL-TI  Teknologi for tverrfaglig læring Fra test til implementering</dc:title>
  <dc:creator>Heidrun M.V. Stebergløkken</dc:creator>
  <cp:lastModifiedBy>Eli Skaug Rønning</cp:lastModifiedBy>
  <cp:revision>8</cp:revision>
  <dcterms:created xsi:type="dcterms:W3CDTF">2023-11-13T14:27:33Z</dcterms:created>
  <dcterms:modified xsi:type="dcterms:W3CDTF">2023-11-23T09:24:36Z</dcterms:modified>
</cp:coreProperties>
</file>