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5" r:id="rId2"/>
    <p:sldId id="266" r:id="rId3"/>
    <p:sldId id="267" r:id="rId4"/>
    <p:sldId id="270" r:id="rId5"/>
    <p:sldId id="268" r:id="rId6"/>
    <p:sldId id="530" r:id="rId7"/>
    <p:sldId id="271" r:id="rId8"/>
    <p:sldId id="276" r:id="rId9"/>
    <p:sldId id="279" r:id="rId10"/>
    <p:sldId id="282" r:id="rId11"/>
    <p:sldId id="284" r:id="rId12"/>
    <p:sldId id="286" r:id="rId13"/>
    <p:sldId id="289" r:id="rId14"/>
    <p:sldId id="294" r:id="rId15"/>
    <p:sldId id="290" r:id="rId16"/>
    <p:sldId id="531" r:id="rId17"/>
    <p:sldId id="533" r:id="rId18"/>
    <p:sldId id="534" r:id="rId19"/>
    <p:sldId id="302" r:id="rId20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85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327"/>
  </p:normalViewPr>
  <p:slideViewPr>
    <p:cSldViewPr snapToGrid="0">
      <p:cViewPr>
        <p:scale>
          <a:sx n="75" d="100"/>
          <a:sy n="75" d="100"/>
        </p:scale>
        <p:origin x="3378" y="20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da Nilstad Pettersen" userId="d3bf7eb4-1a4d-4497-b9c4-eb5e56791023" providerId="ADAL" clId="{55902231-3DCB-4AAA-A9C6-A883163F81B8}"/>
    <pc:docChg chg="delSld modSld">
      <pc:chgData name="Ida Nilstad Pettersen" userId="d3bf7eb4-1a4d-4497-b9c4-eb5e56791023" providerId="ADAL" clId="{55902231-3DCB-4AAA-A9C6-A883163F81B8}" dt="2023-11-20T11:26:56.795" v="7" actId="47"/>
      <pc:docMkLst>
        <pc:docMk/>
      </pc:docMkLst>
      <pc:sldChg chg="modSp mod">
        <pc:chgData name="Ida Nilstad Pettersen" userId="d3bf7eb4-1a4d-4497-b9c4-eb5e56791023" providerId="ADAL" clId="{55902231-3DCB-4AAA-A9C6-A883163F81B8}" dt="2023-11-20T11:25:50.190" v="1" actId="20577"/>
        <pc:sldMkLst>
          <pc:docMk/>
          <pc:sldMk cId="1061076931" sldId="267"/>
        </pc:sldMkLst>
        <pc:spChg chg="mod">
          <ac:chgData name="Ida Nilstad Pettersen" userId="d3bf7eb4-1a4d-4497-b9c4-eb5e56791023" providerId="ADAL" clId="{55902231-3DCB-4AAA-A9C6-A883163F81B8}" dt="2023-11-20T11:25:50.190" v="1" actId="20577"/>
          <ac:spMkLst>
            <pc:docMk/>
            <pc:sldMk cId="1061076931" sldId="267"/>
            <ac:spMk id="4" creationId="{FCEC9642-FC36-B1F9-0A1C-0C37C8960CAB}"/>
          </ac:spMkLst>
        </pc:spChg>
      </pc:sldChg>
      <pc:sldChg chg="modSp mod">
        <pc:chgData name="Ida Nilstad Pettersen" userId="d3bf7eb4-1a4d-4497-b9c4-eb5e56791023" providerId="ADAL" clId="{55902231-3DCB-4AAA-A9C6-A883163F81B8}" dt="2023-11-20T11:25:58.757" v="5" actId="6549"/>
        <pc:sldMkLst>
          <pc:docMk/>
          <pc:sldMk cId="2705472348" sldId="270"/>
        </pc:sldMkLst>
        <pc:spChg chg="mod">
          <ac:chgData name="Ida Nilstad Pettersen" userId="d3bf7eb4-1a4d-4497-b9c4-eb5e56791023" providerId="ADAL" clId="{55902231-3DCB-4AAA-A9C6-A883163F81B8}" dt="2023-11-20T11:25:58.757" v="5" actId="6549"/>
          <ac:spMkLst>
            <pc:docMk/>
            <pc:sldMk cId="2705472348" sldId="270"/>
            <ac:spMk id="4" creationId="{11A24495-54F0-797A-F467-6163D8C79ED5}"/>
          </ac:spMkLst>
        </pc:spChg>
      </pc:sldChg>
      <pc:sldChg chg="modSp mod">
        <pc:chgData name="Ida Nilstad Pettersen" userId="d3bf7eb4-1a4d-4497-b9c4-eb5e56791023" providerId="ADAL" clId="{55902231-3DCB-4AAA-A9C6-A883163F81B8}" dt="2023-11-20T11:26:31.580" v="6" actId="207"/>
        <pc:sldMkLst>
          <pc:docMk/>
          <pc:sldMk cId="2125658778" sldId="276"/>
        </pc:sldMkLst>
        <pc:spChg chg="mod">
          <ac:chgData name="Ida Nilstad Pettersen" userId="d3bf7eb4-1a4d-4497-b9c4-eb5e56791023" providerId="ADAL" clId="{55902231-3DCB-4AAA-A9C6-A883163F81B8}" dt="2023-11-20T11:26:31.580" v="6" actId="207"/>
          <ac:spMkLst>
            <pc:docMk/>
            <pc:sldMk cId="2125658778" sldId="276"/>
            <ac:spMk id="4" creationId="{E473F784-CE1E-F850-6B91-3A0A81A40A8A}"/>
          </ac:spMkLst>
        </pc:spChg>
      </pc:sldChg>
      <pc:sldChg chg="del">
        <pc:chgData name="Ida Nilstad Pettersen" userId="d3bf7eb4-1a4d-4497-b9c4-eb5e56791023" providerId="ADAL" clId="{55902231-3DCB-4AAA-A9C6-A883163F81B8}" dt="2023-11-20T11:26:56.795" v="7" actId="47"/>
        <pc:sldMkLst>
          <pc:docMk/>
          <pc:sldMk cId="1285010013" sldId="29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400"/>
              <a:t>Elgeseterparken</a:t>
            </a:r>
          </a:p>
        </c:rich>
      </c:tx>
      <c:layout>
        <c:manualLayout>
          <c:xMode val="edge"/>
          <c:yMode val="edge"/>
          <c:x val="0.14865654998138531"/>
          <c:y val="2.46120930647191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'Ark1'!$E$3</c:f>
              <c:strCache>
                <c:ptCount val="1"/>
                <c:pt idx="0">
                  <c:v>Lepidoptera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'Ark1'!$B$4:$B$16</c:f>
              <c:numCache>
                <c:formatCode>m/d/yyyy</c:formatCode>
                <c:ptCount val="13"/>
                <c:pt idx="0">
                  <c:v>45049</c:v>
                </c:pt>
                <c:pt idx="1">
                  <c:v>45055</c:v>
                </c:pt>
                <c:pt idx="2">
                  <c:v>45061</c:v>
                </c:pt>
                <c:pt idx="3">
                  <c:v>45068</c:v>
                </c:pt>
                <c:pt idx="4">
                  <c:v>45076</c:v>
                </c:pt>
                <c:pt idx="5">
                  <c:v>45082</c:v>
                </c:pt>
                <c:pt idx="6">
                  <c:v>45089</c:v>
                </c:pt>
                <c:pt idx="7">
                  <c:v>45096</c:v>
                </c:pt>
                <c:pt idx="8">
                  <c:v>45103</c:v>
                </c:pt>
                <c:pt idx="9">
                  <c:v>45111</c:v>
                </c:pt>
                <c:pt idx="10">
                  <c:v>45117</c:v>
                </c:pt>
                <c:pt idx="11">
                  <c:v>45124</c:v>
                </c:pt>
                <c:pt idx="12">
                  <c:v>45131</c:v>
                </c:pt>
              </c:numCache>
            </c:numRef>
          </c:cat>
          <c:val>
            <c:numRef>
              <c:f>'Ark1'!$E$4:$E$16</c:f>
              <c:numCache>
                <c:formatCode>General</c:formatCode>
                <c:ptCount val="13"/>
                <c:pt idx="0">
                  <c:v>10</c:v>
                </c:pt>
                <c:pt idx="1">
                  <c:v>39</c:v>
                </c:pt>
                <c:pt idx="2">
                  <c:v>13</c:v>
                </c:pt>
                <c:pt idx="3">
                  <c:v>2</c:v>
                </c:pt>
                <c:pt idx="4">
                  <c:v>3</c:v>
                </c:pt>
                <c:pt idx="5">
                  <c:v>2</c:v>
                </c:pt>
                <c:pt idx="6">
                  <c:v>10</c:v>
                </c:pt>
                <c:pt idx="7">
                  <c:v>17</c:v>
                </c:pt>
                <c:pt idx="8">
                  <c:v>49</c:v>
                </c:pt>
                <c:pt idx="9">
                  <c:v>30</c:v>
                </c:pt>
                <c:pt idx="10">
                  <c:v>19</c:v>
                </c:pt>
                <c:pt idx="11">
                  <c:v>14</c:v>
                </c:pt>
                <c:pt idx="12">
                  <c:v>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F9-E94E-AFDB-D42275F7F667}"/>
            </c:ext>
          </c:extLst>
        </c:ser>
        <c:ser>
          <c:idx val="1"/>
          <c:order val="1"/>
          <c:tx>
            <c:strRef>
              <c:f>'Ark1'!$F$3</c:f>
              <c:strCache>
                <c:ptCount val="1"/>
                <c:pt idx="0">
                  <c:v>Apioidea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'Ark1'!$B$4:$B$16</c:f>
              <c:numCache>
                <c:formatCode>m/d/yyyy</c:formatCode>
                <c:ptCount val="13"/>
                <c:pt idx="0">
                  <c:v>45049</c:v>
                </c:pt>
                <c:pt idx="1">
                  <c:v>45055</c:v>
                </c:pt>
                <c:pt idx="2">
                  <c:v>45061</c:v>
                </c:pt>
                <c:pt idx="3">
                  <c:v>45068</c:v>
                </c:pt>
                <c:pt idx="4">
                  <c:v>45076</c:v>
                </c:pt>
                <c:pt idx="5">
                  <c:v>45082</c:v>
                </c:pt>
                <c:pt idx="6">
                  <c:v>45089</c:v>
                </c:pt>
                <c:pt idx="7">
                  <c:v>45096</c:v>
                </c:pt>
                <c:pt idx="8">
                  <c:v>45103</c:v>
                </c:pt>
                <c:pt idx="9">
                  <c:v>45111</c:v>
                </c:pt>
                <c:pt idx="10">
                  <c:v>45117</c:v>
                </c:pt>
                <c:pt idx="11">
                  <c:v>45124</c:v>
                </c:pt>
                <c:pt idx="12">
                  <c:v>45131</c:v>
                </c:pt>
              </c:numCache>
            </c:numRef>
          </c:cat>
          <c:val>
            <c:numRef>
              <c:f>'Ark1'!$F$4:$F$16</c:f>
              <c:numCache>
                <c:formatCode>General</c:formatCode>
                <c:ptCount val="13"/>
                <c:pt idx="0">
                  <c:v>2</c:v>
                </c:pt>
                <c:pt idx="1">
                  <c:v>6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6</c:v>
                </c:pt>
                <c:pt idx="6">
                  <c:v>3</c:v>
                </c:pt>
                <c:pt idx="7">
                  <c:v>9</c:v>
                </c:pt>
                <c:pt idx="8">
                  <c:v>11</c:v>
                </c:pt>
                <c:pt idx="9">
                  <c:v>13</c:v>
                </c:pt>
                <c:pt idx="10">
                  <c:v>28</c:v>
                </c:pt>
                <c:pt idx="11">
                  <c:v>24</c:v>
                </c:pt>
                <c:pt idx="12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F9-E94E-AFDB-D42275F7F667}"/>
            </c:ext>
          </c:extLst>
        </c:ser>
        <c:ser>
          <c:idx val="2"/>
          <c:order val="2"/>
          <c:tx>
            <c:strRef>
              <c:f>'Ark1'!$G$3</c:f>
              <c:strCache>
                <c:ptCount val="1"/>
                <c:pt idx="0">
                  <c:v>Vespinae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'Ark1'!$B$4:$B$16</c:f>
              <c:numCache>
                <c:formatCode>m/d/yyyy</c:formatCode>
                <c:ptCount val="13"/>
                <c:pt idx="0">
                  <c:v>45049</c:v>
                </c:pt>
                <c:pt idx="1">
                  <c:v>45055</c:v>
                </c:pt>
                <c:pt idx="2">
                  <c:v>45061</c:v>
                </c:pt>
                <c:pt idx="3">
                  <c:v>45068</c:v>
                </c:pt>
                <c:pt idx="4">
                  <c:v>45076</c:v>
                </c:pt>
                <c:pt idx="5">
                  <c:v>45082</c:v>
                </c:pt>
                <c:pt idx="6">
                  <c:v>45089</c:v>
                </c:pt>
                <c:pt idx="7">
                  <c:v>45096</c:v>
                </c:pt>
                <c:pt idx="8">
                  <c:v>45103</c:v>
                </c:pt>
                <c:pt idx="9">
                  <c:v>45111</c:v>
                </c:pt>
                <c:pt idx="10">
                  <c:v>45117</c:v>
                </c:pt>
                <c:pt idx="11">
                  <c:v>45124</c:v>
                </c:pt>
                <c:pt idx="12">
                  <c:v>45131</c:v>
                </c:pt>
              </c:numCache>
            </c:numRef>
          </c:cat>
          <c:val>
            <c:numRef>
              <c:f>'Ark1'!$G$4:$G$16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6</c:v>
                </c:pt>
                <c:pt idx="8">
                  <c:v>15</c:v>
                </c:pt>
                <c:pt idx="9">
                  <c:v>12</c:v>
                </c:pt>
                <c:pt idx="10">
                  <c:v>22</c:v>
                </c:pt>
                <c:pt idx="11">
                  <c:v>19</c:v>
                </c:pt>
                <c:pt idx="12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1F9-E94E-AFDB-D42275F7F667}"/>
            </c:ext>
          </c:extLst>
        </c:ser>
        <c:ser>
          <c:idx val="3"/>
          <c:order val="3"/>
          <c:tx>
            <c:strRef>
              <c:f>'Ark1'!$H$3</c:f>
              <c:strCache>
                <c:ptCount val="1"/>
                <c:pt idx="0">
                  <c:v>Syrphidae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'Ark1'!$B$4:$B$16</c:f>
              <c:numCache>
                <c:formatCode>m/d/yyyy</c:formatCode>
                <c:ptCount val="13"/>
                <c:pt idx="0">
                  <c:v>45049</c:v>
                </c:pt>
                <c:pt idx="1">
                  <c:v>45055</c:v>
                </c:pt>
                <c:pt idx="2">
                  <c:v>45061</c:v>
                </c:pt>
                <c:pt idx="3">
                  <c:v>45068</c:v>
                </c:pt>
                <c:pt idx="4">
                  <c:v>45076</c:v>
                </c:pt>
                <c:pt idx="5">
                  <c:v>45082</c:v>
                </c:pt>
                <c:pt idx="6">
                  <c:v>45089</c:v>
                </c:pt>
                <c:pt idx="7">
                  <c:v>45096</c:v>
                </c:pt>
                <c:pt idx="8">
                  <c:v>45103</c:v>
                </c:pt>
                <c:pt idx="9">
                  <c:v>45111</c:v>
                </c:pt>
                <c:pt idx="10">
                  <c:v>45117</c:v>
                </c:pt>
                <c:pt idx="11">
                  <c:v>45124</c:v>
                </c:pt>
                <c:pt idx="12">
                  <c:v>45131</c:v>
                </c:pt>
              </c:numCache>
            </c:numRef>
          </c:cat>
          <c:val>
            <c:numRef>
              <c:f>'Ark1'!$H$4:$H$16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5</c:v>
                </c:pt>
                <c:pt idx="6">
                  <c:v>9</c:v>
                </c:pt>
                <c:pt idx="7">
                  <c:v>22</c:v>
                </c:pt>
                <c:pt idx="8">
                  <c:v>35</c:v>
                </c:pt>
                <c:pt idx="9">
                  <c:v>39</c:v>
                </c:pt>
                <c:pt idx="10">
                  <c:v>165</c:v>
                </c:pt>
                <c:pt idx="11">
                  <c:v>91</c:v>
                </c:pt>
                <c:pt idx="1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1F9-E94E-AFDB-D42275F7F667}"/>
            </c:ext>
          </c:extLst>
        </c:ser>
        <c:ser>
          <c:idx val="4"/>
          <c:order val="4"/>
          <c:tx>
            <c:strRef>
              <c:f>'Ark1'!$I$3</c:f>
              <c:strCache>
                <c:ptCount val="1"/>
                <c:pt idx="0">
                  <c:v>Tipuloidea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'Ark1'!$B$4:$B$16</c:f>
              <c:numCache>
                <c:formatCode>m/d/yyyy</c:formatCode>
                <c:ptCount val="13"/>
                <c:pt idx="0">
                  <c:v>45049</c:v>
                </c:pt>
                <c:pt idx="1">
                  <c:v>45055</c:v>
                </c:pt>
                <c:pt idx="2">
                  <c:v>45061</c:v>
                </c:pt>
                <c:pt idx="3">
                  <c:v>45068</c:v>
                </c:pt>
                <c:pt idx="4">
                  <c:v>45076</c:v>
                </c:pt>
                <c:pt idx="5">
                  <c:v>45082</c:v>
                </c:pt>
                <c:pt idx="6">
                  <c:v>45089</c:v>
                </c:pt>
                <c:pt idx="7">
                  <c:v>45096</c:v>
                </c:pt>
                <c:pt idx="8">
                  <c:v>45103</c:v>
                </c:pt>
                <c:pt idx="9">
                  <c:v>45111</c:v>
                </c:pt>
                <c:pt idx="10">
                  <c:v>45117</c:v>
                </c:pt>
                <c:pt idx="11">
                  <c:v>45124</c:v>
                </c:pt>
                <c:pt idx="12">
                  <c:v>45131</c:v>
                </c:pt>
              </c:numCache>
            </c:numRef>
          </c:cat>
          <c:val>
            <c:numRef>
              <c:f>'Ark1'!$I$4:$I$16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7</c:v>
                </c:pt>
                <c:pt idx="3">
                  <c:v>18</c:v>
                </c:pt>
                <c:pt idx="4">
                  <c:v>9</c:v>
                </c:pt>
                <c:pt idx="5">
                  <c:v>15</c:v>
                </c:pt>
                <c:pt idx="6">
                  <c:v>8</c:v>
                </c:pt>
                <c:pt idx="7">
                  <c:v>17</c:v>
                </c:pt>
                <c:pt idx="8">
                  <c:v>100</c:v>
                </c:pt>
                <c:pt idx="9">
                  <c:v>52</c:v>
                </c:pt>
                <c:pt idx="10">
                  <c:v>82</c:v>
                </c:pt>
                <c:pt idx="11">
                  <c:v>45</c:v>
                </c:pt>
                <c:pt idx="12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1F9-E94E-AFDB-D42275F7F6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5750672"/>
        <c:axId val="1685981488"/>
      </c:lineChart>
      <c:dateAx>
        <c:axId val="545750672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1685981488"/>
        <c:crosses val="autoZero"/>
        <c:auto val="1"/>
        <c:lblOffset val="100"/>
        <c:baseTimeUnit val="days"/>
      </c:dateAx>
      <c:valAx>
        <c:axId val="1685981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545750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nb-NO" sz="2400"/>
              <a:t>Høgskoleparken</a:t>
            </a:r>
          </a:p>
        </c:rich>
      </c:tx>
      <c:layout>
        <c:manualLayout>
          <c:xMode val="edge"/>
          <c:yMode val="edge"/>
          <c:x val="0.15398615861017509"/>
          <c:y val="5.08497989030590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b-N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'Ark1'!$E$18</c:f>
              <c:strCache>
                <c:ptCount val="1"/>
                <c:pt idx="0">
                  <c:v>Lepidoptera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'Ark1'!$B$19:$B$31</c:f>
              <c:numCache>
                <c:formatCode>m/d/yyyy</c:formatCode>
                <c:ptCount val="13"/>
                <c:pt idx="0">
                  <c:v>45049</c:v>
                </c:pt>
                <c:pt idx="1">
                  <c:v>45055</c:v>
                </c:pt>
                <c:pt idx="2">
                  <c:v>45061</c:v>
                </c:pt>
                <c:pt idx="3">
                  <c:v>45068</c:v>
                </c:pt>
                <c:pt idx="4">
                  <c:v>45076</c:v>
                </c:pt>
                <c:pt idx="5">
                  <c:v>45082</c:v>
                </c:pt>
                <c:pt idx="6">
                  <c:v>45089</c:v>
                </c:pt>
                <c:pt idx="7">
                  <c:v>45096</c:v>
                </c:pt>
                <c:pt idx="8">
                  <c:v>45103</c:v>
                </c:pt>
                <c:pt idx="9">
                  <c:v>45111</c:v>
                </c:pt>
                <c:pt idx="10">
                  <c:v>45117</c:v>
                </c:pt>
                <c:pt idx="11">
                  <c:v>45124</c:v>
                </c:pt>
                <c:pt idx="12">
                  <c:v>45131</c:v>
                </c:pt>
              </c:numCache>
            </c:numRef>
          </c:cat>
          <c:val>
            <c:numRef>
              <c:f>'Ark1'!$E$19:$E$31</c:f>
              <c:numCache>
                <c:formatCode>General</c:formatCode>
                <c:ptCount val="13"/>
                <c:pt idx="0">
                  <c:v>10</c:v>
                </c:pt>
                <c:pt idx="1">
                  <c:v>12</c:v>
                </c:pt>
                <c:pt idx="2">
                  <c:v>8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25</c:v>
                </c:pt>
                <c:pt idx="7">
                  <c:v>41</c:v>
                </c:pt>
                <c:pt idx="8">
                  <c:v>63</c:v>
                </c:pt>
                <c:pt idx="9">
                  <c:v>39</c:v>
                </c:pt>
                <c:pt idx="10">
                  <c:v>34</c:v>
                </c:pt>
                <c:pt idx="11">
                  <c:v>29</c:v>
                </c:pt>
                <c:pt idx="12">
                  <c:v>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24-9B46-BBD1-95E85D902D2C}"/>
            </c:ext>
          </c:extLst>
        </c:ser>
        <c:ser>
          <c:idx val="1"/>
          <c:order val="1"/>
          <c:tx>
            <c:strRef>
              <c:f>'Ark1'!$F$18</c:f>
              <c:strCache>
                <c:ptCount val="1"/>
                <c:pt idx="0">
                  <c:v>Apioidea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'Ark1'!$B$19:$B$31</c:f>
              <c:numCache>
                <c:formatCode>m/d/yyyy</c:formatCode>
                <c:ptCount val="13"/>
                <c:pt idx="0">
                  <c:v>45049</c:v>
                </c:pt>
                <c:pt idx="1">
                  <c:v>45055</c:v>
                </c:pt>
                <c:pt idx="2">
                  <c:v>45061</c:v>
                </c:pt>
                <c:pt idx="3">
                  <c:v>45068</c:v>
                </c:pt>
                <c:pt idx="4">
                  <c:v>45076</c:v>
                </c:pt>
                <c:pt idx="5">
                  <c:v>45082</c:v>
                </c:pt>
                <c:pt idx="6">
                  <c:v>45089</c:v>
                </c:pt>
                <c:pt idx="7">
                  <c:v>45096</c:v>
                </c:pt>
                <c:pt idx="8">
                  <c:v>45103</c:v>
                </c:pt>
                <c:pt idx="9">
                  <c:v>45111</c:v>
                </c:pt>
                <c:pt idx="10">
                  <c:v>45117</c:v>
                </c:pt>
                <c:pt idx="11">
                  <c:v>45124</c:v>
                </c:pt>
                <c:pt idx="12">
                  <c:v>45131</c:v>
                </c:pt>
              </c:numCache>
            </c:numRef>
          </c:cat>
          <c:val>
            <c:numRef>
              <c:f>'Ark1'!$F$19:$F$31</c:f>
              <c:numCache>
                <c:formatCode>General</c:formatCode>
                <c:ptCount val="13"/>
                <c:pt idx="0">
                  <c:v>9</c:v>
                </c:pt>
                <c:pt idx="1">
                  <c:v>10</c:v>
                </c:pt>
                <c:pt idx="2">
                  <c:v>7</c:v>
                </c:pt>
                <c:pt idx="3">
                  <c:v>1</c:v>
                </c:pt>
                <c:pt idx="4">
                  <c:v>0</c:v>
                </c:pt>
                <c:pt idx="5">
                  <c:v>2</c:v>
                </c:pt>
                <c:pt idx="6">
                  <c:v>4</c:v>
                </c:pt>
                <c:pt idx="7">
                  <c:v>3</c:v>
                </c:pt>
                <c:pt idx="8">
                  <c:v>2</c:v>
                </c:pt>
                <c:pt idx="9">
                  <c:v>6</c:v>
                </c:pt>
                <c:pt idx="10">
                  <c:v>4</c:v>
                </c:pt>
                <c:pt idx="11">
                  <c:v>3</c:v>
                </c:pt>
                <c:pt idx="12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424-9B46-BBD1-95E85D902D2C}"/>
            </c:ext>
          </c:extLst>
        </c:ser>
        <c:ser>
          <c:idx val="2"/>
          <c:order val="2"/>
          <c:tx>
            <c:strRef>
              <c:f>'Ark1'!$G$18</c:f>
              <c:strCache>
                <c:ptCount val="1"/>
                <c:pt idx="0">
                  <c:v>Vespinae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'Ark1'!$B$19:$B$31</c:f>
              <c:numCache>
                <c:formatCode>m/d/yyyy</c:formatCode>
                <c:ptCount val="13"/>
                <c:pt idx="0">
                  <c:v>45049</c:v>
                </c:pt>
                <c:pt idx="1">
                  <c:v>45055</c:v>
                </c:pt>
                <c:pt idx="2">
                  <c:v>45061</c:v>
                </c:pt>
                <c:pt idx="3">
                  <c:v>45068</c:v>
                </c:pt>
                <c:pt idx="4">
                  <c:v>45076</c:v>
                </c:pt>
                <c:pt idx="5">
                  <c:v>45082</c:v>
                </c:pt>
                <c:pt idx="6">
                  <c:v>45089</c:v>
                </c:pt>
                <c:pt idx="7">
                  <c:v>45096</c:v>
                </c:pt>
                <c:pt idx="8">
                  <c:v>45103</c:v>
                </c:pt>
                <c:pt idx="9">
                  <c:v>45111</c:v>
                </c:pt>
                <c:pt idx="10">
                  <c:v>45117</c:v>
                </c:pt>
                <c:pt idx="11">
                  <c:v>45124</c:v>
                </c:pt>
                <c:pt idx="12">
                  <c:v>45131</c:v>
                </c:pt>
              </c:numCache>
            </c:numRef>
          </c:cat>
          <c:val>
            <c:numRef>
              <c:f>'Ark1'!$G$19:$G$31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2</c:v>
                </c:pt>
                <c:pt idx="10">
                  <c:v>2</c:v>
                </c:pt>
                <c:pt idx="11">
                  <c:v>1</c:v>
                </c:pt>
                <c:pt idx="12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424-9B46-BBD1-95E85D902D2C}"/>
            </c:ext>
          </c:extLst>
        </c:ser>
        <c:ser>
          <c:idx val="3"/>
          <c:order val="3"/>
          <c:tx>
            <c:strRef>
              <c:f>'Ark1'!$H$18</c:f>
              <c:strCache>
                <c:ptCount val="1"/>
                <c:pt idx="0">
                  <c:v>Syrphidae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'Ark1'!$B$19:$B$31</c:f>
              <c:numCache>
                <c:formatCode>m/d/yyyy</c:formatCode>
                <c:ptCount val="13"/>
                <c:pt idx="0">
                  <c:v>45049</c:v>
                </c:pt>
                <c:pt idx="1">
                  <c:v>45055</c:v>
                </c:pt>
                <c:pt idx="2">
                  <c:v>45061</c:v>
                </c:pt>
                <c:pt idx="3">
                  <c:v>45068</c:v>
                </c:pt>
                <c:pt idx="4">
                  <c:v>45076</c:v>
                </c:pt>
                <c:pt idx="5">
                  <c:v>45082</c:v>
                </c:pt>
                <c:pt idx="6">
                  <c:v>45089</c:v>
                </c:pt>
                <c:pt idx="7">
                  <c:v>45096</c:v>
                </c:pt>
                <c:pt idx="8">
                  <c:v>45103</c:v>
                </c:pt>
                <c:pt idx="9">
                  <c:v>45111</c:v>
                </c:pt>
                <c:pt idx="10">
                  <c:v>45117</c:v>
                </c:pt>
                <c:pt idx="11">
                  <c:v>45124</c:v>
                </c:pt>
                <c:pt idx="12">
                  <c:v>45131</c:v>
                </c:pt>
              </c:numCache>
            </c:numRef>
          </c:cat>
          <c:val>
            <c:numRef>
              <c:f>'Ark1'!$H$19:$H$31</c:f>
              <c:numCache>
                <c:formatCode>General</c:formatCode>
                <c:ptCount val="13"/>
                <c:pt idx="0">
                  <c:v>2</c:v>
                </c:pt>
                <c:pt idx="1">
                  <c:v>4</c:v>
                </c:pt>
                <c:pt idx="2">
                  <c:v>10</c:v>
                </c:pt>
                <c:pt idx="3">
                  <c:v>3</c:v>
                </c:pt>
                <c:pt idx="4">
                  <c:v>9</c:v>
                </c:pt>
                <c:pt idx="5">
                  <c:v>9</c:v>
                </c:pt>
                <c:pt idx="6">
                  <c:v>26</c:v>
                </c:pt>
                <c:pt idx="7">
                  <c:v>27</c:v>
                </c:pt>
                <c:pt idx="8">
                  <c:v>18</c:v>
                </c:pt>
                <c:pt idx="9">
                  <c:v>15</c:v>
                </c:pt>
                <c:pt idx="10">
                  <c:v>26</c:v>
                </c:pt>
                <c:pt idx="11">
                  <c:v>15</c:v>
                </c:pt>
                <c:pt idx="12">
                  <c:v>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424-9B46-BBD1-95E85D902D2C}"/>
            </c:ext>
          </c:extLst>
        </c:ser>
        <c:ser>
          <c:idx val="4"/>
          <c:order val="4"/>
          <c:tx>
            <c:strRef>
              <c:f>'Ark1'!$I$18</c:f>
              <c:strCache>
                <c:ptCount val="1"/>
                <c:pt idx="0">
                  <c:v>Tipuloidea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'Ark1'!$B$19:$B$31</c:f>
              <c:numCache>
                <c:formatCode>m/d/yyyy</c:formatCode>
                <c:ptCount val="13"/>
                <c:pt idx="0">
                  <c:v>45049</c:v>
                </c:pt>
                <c:pt idx="1">
                  <c:v>45055</c:v>
                </c:pt>
                <c:pt idx="2">
                  <c:v>45061</c:v>
                </c:pt>
                <c:pt idx="3">
                  <c:v>45068</c:v>
                </c:pt>
                <c:pt idx="4">
                  <c:v>45076</c:v>
                </c:pt>
                <c:pt idx="5">
                  <c:v>45082</c:v>
                </c:pt>
                <c:pt idx="6">
                  <c:v>45089</c:v>
                </c:pt>
                <c:pt idx="7">
                  <c:v>45096</c:v>
                </c:pt>
                <c:pt idx="8">
                  <c:v>45103</c:v>
                </c:pt>
                <c:pt idx="9">
                  <c:v>45111</c:v>
                </c:pt>
                <c:pt idx="10">
                  <c:v>45117</c:v>
                </c:pt>
                <c:pt idx="11">
                  <c:v>45124</c:v>
                </c:pt>
                <c:pt idx="12">
                  <c:v>45131</c:v>
                </c:pt>
              </c:numCache>
            </c:numRef>
          </c:cat>
          <c:val>
            <c:numRef>
              <c:f>'Ark1'!$I$19:$I$31</c:f>
              <c:numCache>
                <c:formatCode>General</c:formatCode>
                <c:ptCount val="13"/>
                <c:pt idx="0">
                  <c:v>1</c:v>
                </c:pt>
                <c:pt idx="1">
                  <c:v>1</c:v>
                </c:pt>
                <c:pt idx="2">
                  <c:v>4</c:v>
                </c:pt>
                <c:pt idx="3">
                  <c:v>5</c:v>
                </c:pt>
                <c:pt idx="4">
                  <c:v>3</c:v>
                </c:pt>
                <c:pt idx="5">
                  <c:v>7</c:v>
                </c:pt>
                <c:pt idx="6">
                  <c:v>14</c:v>
                </c:pt>
                <c:pt idx="7">
                  <c:v>30</c:v>
                </c:pt>
                <c:pt idx="8">
                  <c:v>19</c:v>
                </c:pt>
                <c:pt idx="9">
                  <c:v>17</c:v>
                </c:pt>
                <c:pt idx="10">
                  <c:v>15</c:v>
                </c:pt>
                <c:pt idx="11">
                  <c:v>31</c:v>
                </c:pt>
                <c:pt idx="12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424-9B46-BBD1-95E85D902D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4125328"/>
        <c:axId val="685597632"/>
      </c:lineChart>
      <c:dateAx>
        <c:axId val="694125328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85597632"/>
        <c:crosses val="autoZero"/>
        <c:auto val="1"/>
        <c:lblOffset val="100"/>
        <c:baseTimeUnit val="days"/>
      </c:dateAx>
      <c:valAx>
        <c:axId val="685597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nb-NO"/>
          </a:p>
        </c:txPr>
        <c:crossAx val="6941253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69912-0B66-36A0-5317-6B4DFAFE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E11007-E5B1-A6AC-639A-716B79062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E5DFE9-5E2A-96F3-CC9A-C1A052D14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B93C1-99D4-7479-A6E4-EA4A49F22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12E4B-D900-99E3-91D9-F684091CC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46150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A28CE-0803-987D-1B74-459612BBB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0F0D29-1DE7-496A-D64B-8E81029339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0F44A6-C79A-9DA7-64CA-7B0D2221D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E2604-0843-5A17-F49A-FC2512A0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8D5C9-F380-65D3-8C3D-F47F92715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33920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726246-EB7C-D536-1D84-E2465AA67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621EC-CAA3-61A9-7EF0-059779AC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31362-476E-A82F-A334-B714343A7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359BC-AE1E-E728-A91A-4648F135A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FA51A-53C1-EC57-F9B2-52ECCBC6A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59161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2F7AC-7AC5-73DF-5430-CF166ACE8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F43BD-C6E3-F89B-6715-46C96040C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067E1-1949-D3F3-A7EC-15818D7F0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FA34D-151F-F791-147F-FD52F3C0C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065AE-153A-CF8E-E7FC-1873F7565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63266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A460A-3FDF-3805-49FF-CDD00B686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8F7A8-088E-B41A-FCEE-1D08D16C77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E9EF4-59C2-264F-3164-EC4C6D09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8A290-D7A4-3FF9-A7F0-2FB3114B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6F257-8262-9C3B-86D2-EFA078F9E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09066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7A951-5289-7A1A-4EE7-353FDA55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A1638-4BB6-B0B9-AA0D-03ED504B61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D96098-22B0-E3F1-3CC9-80B8E15A3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59BB2-18E4-51E5-BDAC-EAAE06C44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4689C-5BB9-2493-D720-71ECFA0E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918EEF-179F-30EB-28C4-A4C74F7A7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89077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667E2-7991-5AAA-D573-812440BA6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0B8B2-2F42-45BC-46ED-33798C6484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47F24A-6663-6086-DF32-C2BA1FB385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F3C103-66A5-9B26-FAF5-92F0EEC6D8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62C82F-06F2-D325-A07E-07D5A8D1A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3B9E55-6314-A7FD-B43C-90DD781C8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48FBE0-1D5B-AE92-7855-666C8F9A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E1686-9DB0-AAA8-CBB4-563840F9E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741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57FFF-5F40-E6FC-DA0F-333DE9A36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9834CE-4D2A-1D2F-0E15-7C1CD45D9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303A94-F1D2-77DF-D6C7-21217CECF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FBF2AF-4D24-6847-CB20-0CA3FA720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729933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89CB6A-12BE-5F5C-76A3-CFA7F5FC89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708BE1-5CB4-CBDD-C70E-EDDF16FE9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2DD9D-9DBF-696E-3BC9-91608ADD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000437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4B4F2-945C-337D-6DC3-5C2D579F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1D149-5348-467C-F74E-3B61863DB4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DB40F-7932-C965-ABBB-B254E4DCB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8BF9F-665D-1CB6-DD1D-EA841FD90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8ABCC-812A-A375-71FD-E159272D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A42D1-7BF4-D152-55B2-D7106CC82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152265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E06EB-4056-0FF8-F1F3-43C1311B3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8A38CA-1BF6-3A24-1CBA-157969AB69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406177-E419-021D-7957-4D2145420F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E769DF-3662-53E2-9605-327E80D1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A4B558-16FB-4CC8-0BA0-047B24A5E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01074-5995-9AB7-11BC-9217219F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996603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4C09F3-2736-8CB2-5F0E-1CF01304E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7AF63-0B65-F463-59A3-7BE3E91208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A1D74E-E71F-37D5-FDA8-8D099CB5F6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CB35B-B405-F34A-BC1E-3E0193BE936B}" type="datetimeFigureOut">
              <a:rPr lang="en-NO" smtClean="0"/>
              <a:t>11/20/2023</a:t>
            </a:fld>
            <a:endParaRPr lang="en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B61B6-F89A-7302-FDD4-B201A478F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C3EF1-2E97-33BA-A211-F4D8106B9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2CFA9-D97D-A343-8872-AA5D43A5953C}" type="slidenum">
              <a:rPr lang="en-NO" smtClean="0"/>
              <a:t>‹#›</a:t>
            </a:fld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5711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5.png"/><Relationship Id="rId7" Type="http://schemas.openxmlformats.org/officeDocument/2006/relationships/image" Target="../media/image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9.jpeg"/><Relationship Id="rId4" Type="http://schemas.openxmlformats.org/officeDocument/2006/relationships/image" Target="../media/image3.png"/><Relationship Id="rId9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1.jpeg"/><Relationship Id="rId7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7.png"/><Relationship Id="rId7" Type="http://schemas.openxmlformats.org/officeDocument/2006/relationships/image" Target="../media/image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60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6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30.png"/><Relationship Id="rId3" Type="http://schemas.openxmlformats.org/officeDocument/2006/relationships/image" Target="../media/image24.jpeg"/><Relationship Id="rId7" Type="http://schemas.openxmlformats.org/officeDocument/2006/relationships/image" Target="../media/image4.jpeg"/><Relationship Id="rId12" Type="http://schemas.openxmlformats.org/officeDocument/2006/relationships/image" Target="../media/image29.jpeg"/><Relationship Id="rId2" Type="http://schemas.openxmlformats.org/officeDocument/2006/relationships/image" Target="../media/image23.jpeg"/><Relationship Id="rId16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32.png"/><Relationship Id="rId10" Type="http://schemas.openxmlformats.org/officeDocument/2006/relationships/chart" Target="../charts/chart2.xml"/><Relationship Id="rId4" Type="http://schemas.openxmlformats.org/officeDocument/2006/relationships/image" Target="../media/image25.png"/><Relationship Id="rId9" Type="http://schemas.openxmlformats.org/officeDocument/2006/relationships/chart" Target="../charts/chart1.xml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0FCAFB4-2695-3E9C-B189-2DE049FECFD0}"/>
              </a:ext>
            </a:extLst>
          </p:cNvPr>
          <p:cNvSpPr>
            <a:spLocks noGrp="1"/>
          </p:cNvSpPr>
          <p:nvPr/>
        </p:nvSpPr>
        <p:spPr>
          <a:xfrm>
            <a:off x="1768540" y="1108579"/>
            <a:ext cx="5427134" cy="1938992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4000" dirty="0">
                <a:solidFill>
                  <a:srgbClr val="1F8513"/>
                </a:solidFill>
                <a:latin typeface="Work Sans"/>
              </a:rPr>
              <a:t>Det Grønne Gløs – for </a:t>
            </a:r>
            <a:r>
              <a:rPr lang="en-NO" sz="4000" dirty="0">
                <a:solidFill>
                  <a:srgbClr val="1F8513"/>
                </a:solidFill>
                <a:latin typeface="Work Sans"/>
              </a:rPr>
              <a:t>mennesker og biomangfold</a:t>
            </a:r>
            <a:endParaRPr lang="nb-NO" sz="4000" dirty="0">
              <a:solidFill>
                <a:srgbClr val="1F8513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3740A95-80CB-F6EF-0A1F-F34D14C1DF6F}"/>
              </a:ext>
            </a:extLst>
          </p:cNvPr>
          <p:cNvSpPr/>
          <p:nvPr/>
        </p:nvSpPr>
        <p:spPr>
          <a:xfrm>
            <a:off x="6968359" y="1862263"/>
            <a:ext cx="3298481" cy="3224744"/>
          </a:xfrm>
          <a:prstGeom prst="ellipse">
            <a:avLst/>
          </a:prstGeom>
          <a:solidFill>
            <a:srgbClr val="1F851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200" b="1" dirty="0">
                <a:solidFill>
                  <a:srgbClr val="ABD498"/>
                </a:solidFill>
                <a:latin typeface="Work Sans"/>
              </a:rPr>
              <a:t>21.11.2023</a:t>
            </a:r>
            <a:r>
              <a:rPr lang="nb-NO" sz="3200" dirty="0">
                <a:solidFill>
                  <a:srgbClr val="ABD498"/>
                </a:solidFill>
                <a:latin typeface="Work Sans"/>
                <a:ea typeface="Work Sans"/>
                <a:cs typeface="Work Sans"/>
              </a:rPr>
              <a:t>​</a:t>
            </a:r>
            <a:endParaRPr lang="en-US" dirty="0">
              <a:solidFill>
                <a:srgbClr val="ABD498"/>
              </a:solidFill>
              <a:ea typeface="Calibri"/>
              <a:cs typeface="Calibri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0D0B9E3-2CD9-8C82-94F4-9FB54F6F2797}"/>
              </a:ext>
            </a:extLst>
          </p:cNvPr>
          <p:cNvSpPr>
            <a:spLocks noGrp="1"/>
          </p:cNvSpPr>
          <p:nvPr/>
        </p:nvSpPr>
        <p:spPr>
          <a:xfrm>
            <a:off x="1768541" y="3426445"/>
            <a:ext cx="4590314" cy="21611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nb-NO" sz="3600" b="1" dirty="0">
                <a:solidFill>
                  <a:srgbClr val="1F8513"/>
                </a:solidFill>
                <a:latin typeface="Work Sans"/>
              </a:rPr>
              <a:t>En del av </a:t>
            </a:r>
            <a:r>
              <a:rPr lang="nb-NO" sz="3600" b="1" dirty="0" err="1">
                <a:solidFill>
                  <a:srgbClr val="1F8513"/>
                </a:solidFill>
                <a:latin typeface="Work Sans"/>
              </a:rPr>
              <a:t>Fre</a:t>
            </a:r>
            <a:r>
              <a:rPr lang="en-NO" sz="3600" b="1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nb-NO" sz="3600" b="1" dirty="0">
                <a:solidFill>
                  <a:srgbClr val="1F8513"/>
                </a:solidFill>
                <a:latin typeface="Work Sans"/>
              </a:rPr>
              <a:t>tidens Campus</a:t>
            </a:r>
          </a:p>
        </p:txBody>
      </p:sp>
      <p:pic>
        <p:nvPicPr>
          <p:cNvPr id="8" name="Picture 7" descr="A green snake on a black background&#10;&#10;Description automatically generated">
            <a:extLst>
              <a:ext uri="{FF2B5EF4-FFF2-40B4-BE49-F238E27FC236}">
                <a16:creationId xmlns:a16="http://schemas.microsoft.com/office/drawing/2014/main" id="{51B86FB4-DEC9-20D6-8927-BADFDE129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555" y="4786425"/>
            <a:ext cx="4480278" cy="2111149"/>
          </a:xfrm>
          <a:prstGeom prst="rect">
            <a:avLst/>
          </a:prstGeom>
        </p:spPr>
      </p:pic>
      <p:pic>
        <p:nvPicPr>
          <p:cNvPr id="10" name="Picture 9" descr="A yellow wire on a black background&#10;&#10;Description automatically generated">
            <a:extLst>
              <a:ext uri="{FF2B5EF4-FFF2-40B4-BE49-F238E27FC236}">
                <a16:creationId xmlns:a16="http://schemas.microsoft.com/office/drawing/2014/main" id="{14333348-315E-4EC1-B834-C11077857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080" y="5505387"/>
            <a:ext cx="2609244" cy="1479527"/>
          </a:xfrm>
          <a:prstGeom prst="rect">
            <a:avLst/>
          </a:prstGeom>
        </p:spPr>
      </p:pic>
      <p:pic>
        <p:nvPicPr>
          <p:cNvPr id="12" name="Picture 11" descr="A yellow sun with rays&#10;&#10;Description automatically generated">
            <a:extLst>
              <a:ext uri="{FF2B5EF4-FFF2-40B4-BE49-F238E27FC236}">
                <a16:creationId xmlns:a16="http://schemas.microsoft.com/office/drawing/2014/main" id="{ADE1B3B3-7846-94C9-1BCC-AECE313F6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239" y="724317"/>
            <a:ext cx="2276945" cy="2310885"/>
          </a:xfrm>
          <a:prstGeom prst="rect">
            <a:avLst/>
          </a:prstGeom>
        </p:spPr>
      </p:pic>
      <p:pic>
        <p:nvPicPr>
          <p:cNvPr id="9" name="Picture 2" descr="Ist möglicherweise eine Grafik">
            <a:extLst>
              <a:ext uri="{FF2B5EF4-FFF2-40B4-BE49-F238E27FC236}">
                <a16:creationId xmlns:a16="http://schemas.microsoft.com/office/drawing/2014/main" id="{BAF95746-4031-9743-525E-9716CFE34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8D653D53-18B5-BCE0-86D3-BFD254EDE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528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4B843A5-C840-C063-17F3-D06E0B39D77C}"/>
              </a:ext>
            </a:extLst>
          </p:cNvPr>
          <p:cNvSpPr/>
          <p:nvPr/>
        </p:nvSpPr>
        <p:spPr>
          <a:xfrm>
            <a:off x="-264484" y="1404045"/>
            <a:ext cx="9624298" cy="985022"/>
          </a:xfrm>
          <a:prstGeom prst="roundRect">
            <a:avLst/>
          </a:prstGeom>
          <a:solidFill>
            <a:srgbClr val="E3FECE"/>
          </a:solidFill>
          <a:ln>
            <a:solidFill>
              <a:srgbClr val="E3F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C2E6B24-92D6-9904-3406-CC9C89D3E369}"/>
              </a:ext>
            </a:extLst>
          </p:cNvPr>
          <p:cNvSpPr>
            <a:spLocks noGrp="1"/>
          </p:cNvSpPr>
          <p:nvPr/>
        </p:nvSpPr>
        <p:spPr>
          <a:xfrm>
            <a:off x="667065" y="1596827"/>
            <a:ext cx="8229600" cy="5847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 dirty="0">
                <a:solidFill>
                  <a:srgbClr val="1F8513"/>
                </a:solidFill>
                <a:latin typeface="Work Sans"/>
              </a:rPr>
              <a:t>Gløshaugen </a:t>
            </a:r>
            <a:r>
              <a:rPr lang="en-US" sz="3200" dirty="0" err="1">
                <a:solidFill>
                  <a:srgbClr val="1F8513"/>
                </a:solidFill>
                <a:latin typeface="Work Sans"/>
              </a:rPr>
              <a:t>grønnsakshage</a:t>
            </a:r>
            <a:r>
              <a:rPr lang="en-US" sz="32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3200" dirty="0" err="1">
                <a:solidFill>
                  <a:srgbClr val="1F8513"/>
                </a:solidFill>
                <a:latin typeface="Work Sans"/>
              </a:rPr>
              <a:t>etablert</a:t>
            </a:r>
            <a:r>
              <a:rPr lang="en-US" sz="3200" dirty="0">
                <a:solidFill>
                  <a:srgbClr val="1F8513"/>
                </a:solidFill>
                <a:latin typeface="Work Sans"/>
              </a:rPr>
              <a:t>:</a:t>
            </a:r>
            <a:r>
              <a:rPr lang="en-US" sz="3200" dirty="0">
                <a:latin typeface="Work Sans"/>
              </a:rPr>
              <a:t>  </a:t>
            </a:r>
            <a:endParaRPr lang="en-US" sz="3200" dirty="0">
              <a:solidFill>
                <a:srgbClr val="F05838"/>
              </a:solidFill>
              <a:latin typeface="Work Sans"/>
            </a:endParaRPr>
          </a:p>
        </p:txBody>
      </p:sp>
      <p:pic>
        <p:nvPicPr>
          <p:cNvPr id="22" name="Picture 21" descr="A green leaf with black background&#10;&#10;Description automatically generated">
            <a:extLst>
              <a:ext uri="{FF2B5EF4-FFF2-40B4-BE49-F238E27FC236}">
                <a16:creationId xmlns:a16="http://schemas.microsoft.com/office/drawing/2014/main" id="{11220322-BDC2-9667-DFFF-449DE00CA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5152" y="3935486"/>
            <a:ext cx="977314" cy="999230"/>
          </a:xfrm>
          <a:prstGeom prst="rect">
            <a:avLst/>
          </a:prstGeom>
        </p:spPr>
      </p:pic>
      <p:pic>
        <p:nvPicPr>
          <p:cNvPr id="24" name="Picture 23" descr="A shovel with a wooden handle&#10;&#10;Description automatically generated">
            <a:extLst>
              <a:ext uri="{FF2B5EF4-FFF2-40B4-BE49-F238E27FC236}">
                <a16:creationId xmlns:a16="http://schemas.microsoft.com/office/drawing/2014/main" id="{C5CAC77B-2714-70A6-44AC-6FD178357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4622" y="1368115"/>
            <a:ext cx="970818" cy="949244"/>
          </a:xfrm>
          <a:prstGeom prst="rect">
            <a:avLst/>
          </a:prstGeom>
        </p:spPr>
      </p:pic>
      <p:pic>
        <p:nvPicPr>
          <p:cNvPr id="26" name="Picture 25" descr="A yellow sun with rays&#10;&#10;Description automatically generated">
            <a:extLst>
              <a:ext uri="{FF2B5EF4-FFF2-40B4-BE49-F238E27FC236}">
                <a16:creationId xmlns:a16="http://schemas.microsoft.com/office/drawing/2014/main" id="{524E26AF-EE01-8E9F-14C0-F7C3670C2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5117" y="1896556"/>
            <a:ext cx="1237762" cy="1250788"/>
          </a:xfrm>
          <a:prstGeom prst="rect">
            <a:avLst/>
          </a:prstGeom>
        </p:spPr>
      </p:pic>
      <p:pic>
        <p:nvPicPr>
          <p:cNvPr id="28" name="Picture 27" descr="A carrot with a green leaf&#10;&#10;Description automatically generated">
            <a:extLst>
              <a:ext uri="{FF2B5EF4-FFF2-40B4-BE49-F238E27FC236}">
                <a16:creationId xmlns:a16="http://schemas.microsoft.com/office/drawing/2014/main" id="{A045F638-E996-4AC3-E407-3CF04557D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849" y="314619"/>
            <a:ext cx="967154" cy="986204"/>
          </a:xfrm>
          <a:prstGeom prst="rect">
            <a:avLst/>
          </a:prstGeom>
        </p:spPr>
      </p:pic>
      <p:pic>
        <p:nvPicPr>
          <p:cNvPr id="30" name="Picture 29" descr="A carrot with green leaves&#10;&#10;Description automatically generated">
            <a:extLst>
              <a:ext uri="{FF2B5EF4-FFF2-40B4-BE49-F238E27FC236}">
                <a16:creationId xmlns:a16="http://schemas.microsoft.com/office/drawing/2014/main" id="{AFF92CF5-7FDB-DA55-2A18-CCC07176A4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22641" y="2559456"/>
            <a:ext cx="794810" cy="1319663"/>
          </a:xfrm>
          <a:prstGeom prst="rect">
            <a:avLst/>
          </a:prstGeom>
        </p:spPr>
      </p:pic>
      <p:pic>
        <p:nvPicPr>
          <p:cNvPr id="3" name="Picture 2" descr="Ist möglicherweise eine Grafik">
            <a:extLst>
              <a:ext uri="{FF2B5EF4-FFF2-40B4-BE49-F238E27FC236}">
                <a16:creationId xmlns:a16="http://schemas.microsoft.com/office/drawing/2014/main" id="{6732AA57-1653-DD7C-CD6A-BB0766C4D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883A19DA-F6DF-A8E9-F9DF-3C05C6DF6C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  <p:pic>
        <p:nvPicPr>
          <p:cNvPr id="2" name="Picture 2" descr="Keine Beschreibung verfügbar.">
            <a:extLst>
              <a:ext uri="{FF2B5EF4-FFF2-40B4-BE49-F238E27FC236}">
                <a16:creationId xmlns:a16="http://schemas.microsoft.com/office/drawing/2014/main" id="{0E948EBA-8930-35BB-2209-5BD242EEF5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4" r="539" b="64"/>
          <a:stretch/>
        </p:blipFill>
        <p:spPr bwMode="auto">
          <a:xfrm>
            <a:off x="878514" y="3071973"/>
            <a:ext cx="3309471" cy="334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group of men working in a field&#10;&#10;Description automatically generated">
            <a:extLst>
              <a:ext uri="{FF2B5EF4-FFF2-40B4-BE49-F238E27FC236}">
                <a16:creationId xmlns:a16="http://schemas.microsoft.com/office/drawing/2014/main" id="{BEE6064C-B90A-8008-D9CC-476FCF02C9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15517"/>
          <a:stretch/>
        </p:blipFill>
        <p:spPr>
          <a:xfrm>
            <a:off x="4502876" y="3071973"/>
            <a:ext cx="5252487" cy="29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61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A3681E-B61D-55AA-FEE1-7F7E468CD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31677" r="179" b="-268"/>
          <a:stretch/>
        </p:blipFill>
        <p:spPr bwMode="auto">
          <a:xfrm>
            <a:off x="7233178" y="1173821"/>
            <a:ext cx="4958822" cy="4558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Keine Fotobeschreibung verfügbar.">
            <a:extLst>
              <a:ext uri="{FF2B5EF4-FFF2-40B4-BE49-F238E27FC236}">
                <a16:creationId xmlns:a16="http://schemas.microsoft.com/office/drawing/2014/main" id="{86744BA0-580C-F963-6604-77A0C7BAD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9" t="20930"/>
          <a:stretch/>
        </p:blipFill>
        <p:spPr bwMode="auto">
          <a:xfrm>
            <a:off x="-83030" y="1413933"/>
            <a:ext cx="4153640" cy="30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tel 2">
            <a:extLst>
              <a:ext uri="{FF2B5EF4-FFF2-40B4-BE49-F238E27FC236}">
                <a16:creationId xmlns:a16="http://schemas.microsoft.com/office/drawing/2014/main" id="{0E3DD928-13EF-C2EE-B7C9-328C72DC5538}"/>
              </a:ext>
            </a:extLst>
          </p:cNvPr>
          <p:cNvSpPr>
            <a:spLocks noGrp="1"/>
          </p:cNvSpPr>
          <p:nvPr/>
        </p:nvSpPr>
        <p:spPr>
          <a:xfrm>
            <a:off x="1062209" y="622257"/>
            <a:ext cx="8229600" cy="5232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>
                <a:solidFill>
                  <a:srgbClr val="1F8513"/>
                </a:solidFill>
                <a:latin typeface="Work Sans"/>
              </a:rPr>
              <a:t>Har </a:t>
            </a:r>
            <a:r>
              <a:rPr lang="en-US" sz="2800" dirty="0" err="1">
                <a:solidFill>
                  <a:srgbClr val="1F8513"/>
                </a:solidFill>
                <a:latin typeface="Work Sans"/>
              </a:rPr>
              <a:t>involvert</a:t>
            </a:r>
            <a:r>
              <a:rPr lang="en-US" sz="28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800" dirty="0" err="1">
                <a:solidFill>
                  <a:srgbClr val="1F8513"/>
                </a:solidFill>
                <a:latin typeface="Work Sans"/>
              </a:rPr>
              <a:t>en</a:t>
            </a:r>
            <a:r>
              <a:rPr lang="en-US" sz="2800" dirty="0">
                <a:solidFill>
                  <a:srgbClr val="1F8513"/>
                </a:solidFill>
                <a:latin typeface="Work Sans"/>
              </a:rPr>
              <a:t> del </a:t>
            </a:r>
            <a:r>
              <a:rPr lang="en-US" sz="2800" dirty="0" err="1">
                <a:solidFill>
                  <a:srgbClr val="1F8513"/>
                </a:solidFill>
                <a:latin typeface="Work Sans"/>
              </a:rPr>
              <a:t>frivillige</a:t>
            </a:r>
            <a:endParaRPr lang="en-US" sz="2800" dirty="0">
              <a:solidFill>
                <a:srgbClr val="1F8513"/>
              </a:solidFill>
              <a:latin typeface="Work Sans"/>
            </a:endParaRPr>
          </a:p>
        </p:txBody>
      </p:sp>
      <p:pic>
        <p:nvPicPr>
          <p:cNvPr id="4" name="Picture 3" descr="Keine Fotobeschreibung verfügbar.">
            <a:extLst>
              <a:ext uri="{FF2B5EF4-FFF2-40B4-BE49-F238E27FC236}">
                <a16:creationId xmlns:a16="http://schemas.microsoft.com/office/drawing/2014/main" id="{9F9A28E7-51C4-7148-8A5F-E8DD73D624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4" b="8423"/>
          <a:stretch/>
        </p:blipFill>
        <p:spPr bwMode="auto">
          <a:xfrm>
            <a:off x="1298980" y="3955830"/>
            <a:ext cx="3154489" cy="297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Keine Fotobeschreibung verfügbar.">
            <a:extLst>
              <a:ext uri="{FF2B5EF4-FFF2-40B4-BE49-F238E27FC236}">
                <a16:creationId xmlns:a16="http://schemas.microsoft.com/office/drawing/2014/main" id="{3759108A-FB8B-4E61-055C-1008942B9A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8" b="11917"/>
          <a:stretch/>
        </p:blipFill>
        <p:spPr bwMode="auto">
          <a:xfrm>
            <a:off x="4305696" y="1502608"/>
            <a:ext cx="2633160" cy="289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een plant growing out of dirt&#10;&#10;Description automatically generated">
            <a:extLst>
              <a:ext uri="{FF2B5EF4-FFF2-40B4-BE49-F238E27FC236}">
                <a16:creationId xmlns:a16="http://schemas.microsoft.com/office/drawing/2014/main" id="{265254CF-3B99-596C-414B-813352F188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52" y="308155"/>
            <a:ext cx="714375" cy="647700"/>
          </a:xfrm>
          <a:prstGeom prst="rect">
            <a:avLst/>
          </a:prstGeom>
        </p:spPr>
      </p:pic>
      <p:pic>
        <p:nvPicPr>
          <p:cNvPr id="10" name="Picture 9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ECE5771E-0501-D3BF-0F3A-55786B368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1350" y="1595"/>
            <a:ext cx="2530415" cy="1069787"/>
          </a:xfrm>
          <a:prstGeom prst="rect">
            <a:avLst/>
          </a:prstGeom>
        </p:spPr>
      </p:pic>
      <p:pic>
        <p:nvPicPr>
          <p:cNvPr id="12" name="Picture 11" descr="A yellow wire on a black background&#10;&#10;Description automatically generated">
            <a:extLst>
              <a:ext uri="{FF2B5EF4-FFF2-40B4-BE49-F238E27FC236}">
                <a16:creationId xmlns:a16="http://schemas.microsoft.com/office/drawing/2014/main" id="{83071AF0-1CD0-A190-7905-CAB619F143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560000">
            <a:off x="9225618" y="54918"/>
            <a:ext cx="1773589" cy="9613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A74751-FF32-C8B5-C96D-C0919BE4FA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40702" y="4165599"/>
            <a:ext cx="2090921" cy="27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2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2">
            <a:extLst>
              <a:ext uri="{FF2B5EF4-FFF2-40B4-BE49-F238E27FC236}">
                <a16:creationId xmlns:a16="http://schemas.microsoft.com/office/drawing/2014/main" id="{C7A0D70B-A5C9-8584-696A-F9C36FDAE0F2}"/>
              </a:ext>
            </a:extLst>
          </p:cNvPr>
          <p:cNvSpPr>
            <a:spLocks noGrp="1"/>
          </p:cNvSpPr>
          <p:nvPr/>
        </p:nvSpPr>
        <p:spPr>
          <a:xfrm>
            <a:off x="1082548" y="530534"/>
            <a:ext cx="8229600" cy="5232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dirty="0" err="1">
                <a:solidFill>
                  <a:srgbClr val="1F8513"/>
                </a:solidFill>
                <a:latin typeface="Work Sans"/>
              </a:rPr>
              <a:t>Flere</a:t>
            </a:r>
            <a:r>
              <a:rPr lang="en-US" sz="28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800" dirty="0" err="1">
                <a:solidFill>
                  <a:srgbClr val="1F8513"/>
                </a:solidFill>
                <a:latin typeface="Work Sans"/>
              </a:rPr>
              <a:t>hageeksperienter</a:t>
            </a:r>
            <a:r>
              <a:rPr lang="en-US" sz="2800" dirty="0">
                <a:solidFill>
                  <a:srgbClr val="1F8513"/>
                </a:solidFill>
                <a:latin typeface="Work Sans"/>
              </a:rPr>
              <a:t> med </a:t>
            </a:r>
            <a:r>
              <a:rPr lang="en-US" sz="2800" dirty="0" err="1">
                <a:solidFill>
                  <a:srgbClr val="1F8513"/>
                </a:solidFill>
                <a:latin typeface="Work Sans"/>
              </a:rPr>
              <a:t>biologistudenter</a:t>
            </a:r>
            <a:r>
              <a:rPr lang="en-US" sz="2800" dirty="0">
                <a:solidFill>
                  <a:srgbClr val="1F8513"/>
                </a:solidFill>
                <a:latin typeface="Work Sans"/>
              </a:rPr>
              <a:t> </a:t>
            </a:r>
          </a:p>
        </p:txBody>
      </p:sp>
      <p:pic>
        <p:nvPicPr>
          <p:cNvPr id="3" name="Picture 2" descr="A plant growing in a garden&#10;&#10;Description automatically generated">
            <a:extLst>
              <a:ext uri="{FF2B5EF4-FFF2-40B4-BE49-F238E27FC236}">
                <a16:creationId xmlns:a16="http://schemas.microsoft.com/office/drawing/2014/main" id="{32790C92-4F38-675C-8ADA-649786363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13" b="19436"/>
          <a:stretch/>
        </p:blipFill>
        <p:spPr>
          <a:xfrm>
            <a:off x="866184" y="1322968"/>
            <a:ext cx="3899643" cy="5122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5C9F0-F5BE-680C-1F7C-34EC6E5655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13" t="75793" r="52965" b="10000"/>
          <a:stretch/>
        </p:blipFill>
        <p:spPr>
          <a:xfrm rot="16200000">
            <a:off x="5136173" y="1813404"/>
            <a:ext cx="2917489" cy="1947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1AE57-B2DF-B234-D7EB-89309C5ED0C6}"/>
              </a:ext>
            </a:extLst>
          </p:cNvPr>
          <p:cNvSpPr txBox="1"/>
          <p:nvPr/>
        </p:nvSpPr>
        <p:spPr>
          <a:xfrm>
            <a:off x="5381740" y="4671155"/>
            <a:ext cx="6353664" cy="707886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>
            <a:defPPr>
              <a:defRPr lang="nb-NO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1F8513"/>
                </a:solidFill>
                <a:latin typeface="Work Sans"/>
              </a:rPr>
              <a:t>Elias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har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undersøkt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effekten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av bruk av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forskjellige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typer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strø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på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utbyttet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av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reddiker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E4802-4132-64AD-D16D-555ED289BD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8" t="72694" r="54580" b="11598"/>
          <a:stretch/>
        </p:blipFill>
        <p:spPr>
          <a:xfrm>
            <a:off x="7711509" y="1343859"/>
            <a:ext cx="3666241" cy="2901022"/>
          </a:xfrm>
          <a:prstGeom prst="rect">
            <a:avLst/>
          </a:prstGeom>
        </p:spPr>
      </p:pic>
      <p:pic>
        <p:nvPicPr>
          <p:cNvPr id="8" name="Picture 7" descr="A green plant growing out of dirt&#10;&#10;Description automatically generated">
            <a:extLst>
              <a:ext uri="{FF2B5EF4-FFF2-40B4-BE49-F238E27FC236}">
                <a16:creationId xmlns:a16="http://schemas.microsoft.com/office/drawing/2014/main" id="{7BB713FC-F73F-8DEC-335F-385318F0F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148" y="406054"/>
            <a:ext cx="714375" cy="647700"/>
          </a:xfrm>
          <a:prstGeom prst="rect">
            <a:avLst/>
          </a:prstGeom>
        </p:spPr>
      </p:pic>
      <p:pic>
        <p:nvPicPr>
          <p:cNvPr id="13" name="Picture 12" descr="A green snake on a black background&#10;&#10;Description automatically generated">
            <a:extLst>
              <a:ext uri="{FF2B5EF4-FFF2-40B4-BE49-F238E27FC236}">
                <a16:creationId xmlns:a16="http://schemas.microsoft.com/office/drawing/2014/main" id="{A25312A8-D735-7132-DAEA-9D35D7C937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46" y="5965368"/>
            <a:ext cx="1877977" cy="889074"/>
          </a:xfrm>
          <a:prstGeom prst="rect">
            <a:avLst/>
          </a:prstGeom>
        </p:spPr>
      </p:pic>
      <p:pic>
        <p:nvPicPr>
          <p:cNvPr id="9" name="Picture 8" descr="Ist möglicherweise eine Grafik">
            <a:extLst>
              <a:ext uri="{FF2B5EF4-FFF2-40B4-BE49-F238E27FC236}">
                <a16:creationId xmlns:a16="http://schemas.microsoft.com/office/drawing/2014/main" id="{5C181929-097F-18AE-701A-64F70E6483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close-up of a logo&#10;&#10;Description automatically generated">
            <a:extLst>
              <a:ext uri="{FF2B5EF4-FFF2-40B4-BE49-F238E27FC236}">
                <a16:creationId xmlns:a16="http://schemas.microsoft.com/office/drawing/2014/main" id="{FBC25788-1A86-CE5D-8A32-59EEC1053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7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in a room with plants&#10;&#10;Description automatically generated">
            <a:extLst>
              <a:ext uri="{FF2B5EF4-FFF2-40B4-BE49-F238E27FC236}">
                <a16:creationId xmlns:a16="http://schemas.microsoft.com/office/drawing/2014/main" id="{B7A4EA94-B741-5917-15BA-80A0D6FB88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4" r="168" b="21635"/>
          <a:stretch/>
        </p:blipFill>
        <p:spPr>
          <a:xfrm>
            <a:off x="1010757" y="1279225"/>
            <a:ext cx="6105583" cy="4373984"/>
          </a:xfrm>
          <a:prstGeom prst="rect">
            <a:avLst/>
          </a:prstGeom>
        </p:spPr>
      </p:pic>
      <p:pic>
        <p:nvPicPr>
          <p:cNvPr id="3" name="Picture 2" descr="A person and person standing next to a table with plants&#10;&#10;Description automatically generated">
            <a:extLst>
              <a:ext uri="{FF2B5EF4-FFF2-40B4-BE49-F238E27FC236}">
                <a16:creationId xmlns:a16="http://schemas.microsoft.com/office/drawing/2014/main" id="{36C66A63-7D6D-26BF-EAC6-8C06AF20A8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539" y="1281998"/>
            <a:ext cx="3276297" cy="4361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B8C53D-A2C0-3CD0-A340-B22B8AF8CE80}"/>
              </a:ext>
            </a:extLst>
          </p:cNvPr>
          <p:cNvSpPr txBox="1"/>
          <p:nvPr/>
        </p:nvSpPr>
        <p:spPr>
          <a:xfrm>
            <a:off x="1110543" y="5801584"/>
            <a:ext cx="4816928" cy="400110"/>
          </a:xfrm>
          <a:prstGeom prst="rect">
            <a:avLst/>
          </a:prstGeom>
          <a:noFill/>
        </p:spPr>
        <p:txBody>
          <a:bodyPr wrap="square" lIns="0" tIns="45720" rIns="91440" bIns="45720" rtlCol="0" anchor="t">
            <a:spAutoFit/>
          </a:bodyPr>
          <a:lstStyle>
            <a:defPPr>
              <a:defRPr lang="nb-NO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1F8513"/>
                </a:solidFill>
                <a:latin typeface="Work Sans"/>
              </a:rPr>
              <a:t>Utdeling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av planter</a:t>
            </a:r>
            <a:endParaRPr lang="en-US" sz="2000" dirty="0">
              <a:solidFill>
                <a:srgbClr val="1F8513"/>
              </a:solidFill>
              <a:latin typeface="Work Sans"/>
              <a:ea typeface="Calibri"/>
              <a:cs typeface="Calibri"/>
            </a:endParaRPr>
          </a:p>
        </p:txBody>
      </p:sp>
      <p:pic>
        <p:nvPicPr>
          <p:cNvPr id="6" name="Picture 5" descr="A carrot with a green leaf&#10;&#10;Description automatically generated">
            <a:extLst>
              <a:ext uri="{FF2B5EF4-FFF2-40B4-BE49-F238E27FC236}">
                <a16:creationId xmlns:a16="http://schemas.microsoft.com/office/drawing/2014/main" id="{684DAF61-CEB5-2B48-E8F0-E3E7DD4F1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7" y="5506357"/>
            <a:ext cx="971550" cy="981075"/>
          </a:xfrm>
          <a:prstGeom prst="rect">
            <a:avLst/>
          </a:prstGeom>
        </p:spPr>
      </p:pic>
      <p:pic>
        <p:nvPicPr>
          <p:cNvPr id="10" name="Picture 9" descr="A yellow wire on a black background&#10;&#10;Description automatically generated">
            <a:extLst>
              <a:ext uri="{FF2B5EF4-FFF2-40B4-BE49-F238E27FC236}">
                <a16:creationId xmlns:a16="http://schemas.microsoft.com/office/drawing/2014/main" id="{033F3EEE-3426-DC58-79D6-6244D973B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60000" flipH="1">
            <a:off x="293038" y="-16354"/>
            <a:ext cx="1644827" cy="961353"/>
          </a:xfrm>
          <a:prstGeom prst="rect">
            <a:avLst/>
          </a:prstGeom>
        </p:spPr>
      </p:pic>
      <p:pic>
        <p:nvPicPr>
          <p:cNvPr id="12" name="Picture 11" descr="A green snake on a black background&#10;&#10;Description automatically generated">
            <a:extLst>
              <a:ext uri="{FF2B5EF4-FFF2-40B4-BE49-F238E27FC236}">
                <a16:creationId xmlns:a16="http://schemas.microsoft.com/office/drawing/2014/main" id="{E7B6E938-C7F0-4484-6459-0F3461CFD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749514" y="5997117"/>
            <a:ext cx="2440023" cy="8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65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3141C35-B140-5831-EBD2-FB72AF909052}"/>
              </a:ext>
            </a:extLst>
          </p:cNvPr>
          <p:cNvSpPr/>
          <p:nvPr/>
        </p:nvSpPr>
        <p:spPr>
          <a:xfrm>
            <a:off x="-220639" y="1519962"/>
            <a:ext cx="6181691" cy="672059"/>
          </a:xfrm>
          <a:prstGeom prst="roundRect">
            <a:avLst/>
          </a:prstGeom>
          <a:solidFill>
            <a:srgbClr val="E3FECE"/>
          </a:solidFill>
          <a:ln>
            <a:solidFill>
              <a:srgbClr val="E3F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98CBA44-7A2A-9E56-EDBC-EC6DCAAB4283}"/>
              </a:ext>
            </a:extLst>
          </p:cNvPr>
          <p:cNvSpPr>
            <a:spLocks noGrp="1"/>
          </p:cNvSpPr>
          <p:nvPr/>
        </p:nvSpPr>
        <p:spPr>
          <a:xfrm>
            <a:off x="465983" y="1655936"/>
            <a:ext cx="2839280" cy="40011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>
                <a:solidFill>
                  <a:srgbClr val="1F8513"/>
                </a:solidFill>
                <a:latin typeface="Work Sans"/>
              </a:rPr>
              <a:t>Design 6 – </a:t>
            </a:r>
            <a:r>
              <a:rPr lang="en-US" sz="2000" dirty="0" err="1">
                <a:solidFill>
                  <a:srgbClr val="F05838"/>
                </a:solidFill>
                <a:latin typeface="Work Sans"/>
              </a:rPr>
              <a:t>fremtider</a:t>
            </a:r>
            <a:endParaRPr lang="en-US" sz="2000" dirty="0">
              <a:solidFill>
                <a:srgbClr val="F05838"/>
              </a:solidFill>
              <a:latin typeface="Work San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5DE10B-471F-5046-8530-E6364AFA3CC7}"/>
              </a:ext>
            </a:extLst>
          </p:cNvPr>
          <p:cNvSpPr/>
          <p:nvPr/>
        </p:nvSpPr>
        <p:spPr>
          <a:xfrm>
            <a:off x="-465567" y="419795"/>
            <a:ext cx="9624298" cy="985022"/>
          </a:xfrm>
          <a:prstGeom prst="roundRect">
            <a:avLst/>
          </a:prstGeom>
          <a:solidFill>
            <a:srgbClr val="E3FECE"/>
          </a:solidFill>
          <a:ln>
            <a:solidFill>
              <a:srgbClr val="E3F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966F7C4-95A1-8A38-B51F-E9778D549A77}"/>
              </a:ext>
            </a:extLst>
          </p:cNvPr>
          <p:cNvSpPr>
            <a:spLocks noGrp="1"/>
          </p:cNvSpPr>
          <p:nvPr/>
        </p:nvSpPr>
        <p:spPr>
          <a:xfrm>
            <a:off x="451871" y="611902"/>
            <a:ext cx="82296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dirty="0">
                <a:solidFill>
                  <a:srgbClr val="1F8513"/>
                </a:solidFill>
                <a:latin typeface="Work Sans"/>
              </a:rPr>
              <a:t>Designprosjekter</a:t>
            </a:r>
            <a:endParaRPr lang="en-US" dirty="0">
              <a:solidFill>
                <a:srgbClr val="F05838"/>
              </a:solidFill>
              <a:latin typeface="Work Sans"/>
            </a:endParaRPr>
          </a:p>
        </p:txBody>
      </p:sp>
      <p:pic>
        <p:nvPicPr>
          <p:cNvPr id="2" name="Picture 1" descr="A logo for a garden company&#10;&#10;Description automatically generated">
            <a:extLst>
              <a:ext uri="{FF2B5EF4-FFF2-40B4-BE49-F238E27FC236}">
                <a16:creationId xmlns:a16="http://schemas.microsoft.com/office/drawing/2014/main" id="{43F5B197-9D51-1081-A947-109EB85F5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793" y="1469773"/>
            <a:ext cx="3148647" cy="22331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diagram of a garden&#10;&#10;Description automatically generated">
            <a:extLst>
              <a:ext uri="{FF2B5EF4-FFF2-40B4-BE49-F238E27FC236}">
                <a16:creationId xmlns:a16="http://schemas.microsoft.com/office/drawing/2014/main" id="{0BAB8813-1179-7910-FAC7-47E6262FB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19" y="3390880"/>
            <a:ext cx="4481094" cy="31626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A map of a building with red and green markings&#10;&#10;Description automatically generated">
            <a:extLst>
              <a:ext uri="{FF2B5EF4-FFF2-40B4-BE49-F238E27FC236}">
                <a16:creationId xmlns:a16="http://schemas.microsoft.com/office/drawing/2014/main" id="{175C4233-F813-CE95-7567-11404D49FF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36" y="1346818"/>
            <a:ext cx="3504052" cy="24803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2" descr="A page with text and a few people in a garden&#10;&#10;Description automatically generated">
            <a:extLst>
              <a:ext uri="{FF2B5EF4-FFF2-40B4-BE49-F238E27FC236}">
                <a16:creationId xmlns:a16="http://schemas.microsoft.com/office/drawing/2014/main" id="{3DF34296-A6E7-65F3-A900-3B290684F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738" y="3984719"/>
            <a:ext cx="3509093" cy="247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D96CE1C5-3F0B-032A-2A6A-13D5C1E5DD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1850" y="1595"/>
            <a:ext cx="2530415" cy="1069787"/>
          </a:xfrm>
          <a:prstGeom prst="rect">
            <a:avLst/>
          </a:prstGeom>
        </p:spPr>
      </p:pic>
      <p:pic>
        <p:nvPicPr>
          <p:cNvPr id="18" name="Picture 17" descr="A yellow wire on a black background&#10;&#10;Description automatically generated">
            <a:extLst>
              <a:ext uri="{FF2B5EF4-FFF2-40B4-BE49-F238E27FC236}">
                <a16:creationId xmlns:a16="http://schemas.microsoft.com/office/drawing/2014/main" id="{8A5A0B59-262C-7B59-2589-4C4EB17C8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996" y="6148854"/>
            <a:ext cx="1416703" cy="8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58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building&#10;&#10;Description automatically generated">
            <a:extLst>
              <a:ext uri="{FF2B5EF4-FFF2-40B4-BE49-F238E27FC236}">
                <a16:creationId xmlns:a16="http://schemas.microsoft.com/office/drawing/2014/main" id="{9A9C05B8-0D97-EC97-2C9B-298B166D1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352" y="1934764"/>
            <a:ext cx="4452429" cy="3818892"/>
          </a:xfrm>
          <a:prstGeom prst="rect">
            <a:avLst/>
          </a:prstGeom>
        </p:spPr>
      </p:pic>
      <p:pic>
        <p:nvPicPr>
          <p:cNvPr id="5" name="Picture 4" descr="A close-up of a book&#10;&#10;Description automatically generated">
            <a:extLst>
              <a:ext uri="{FF2B5EF4-FFF2-40B4-BE49-F238E27FC236}">
                <a16:creationId xmlns:a16="http://schemas.microsoft.com/office/drawing/2014/main" id="{82D6A8B1-0E5F-922C-9A14-F452945839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6549" y="1371245"/>
            <a:ext cx="3574285" cy="50956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9EA7596-0187-63B0-65A8-124E2BF79F4B}"/>
              </a:ext>
            </a:extLst>
          </p:cNvPr>
          <p:cNvSpPr/>
          <p:nvPr/>
        </p:nvSpPr>
        <p:spPr>
          <a:xfrm>
            <a:off x="-220639" y="501437"/>
            <a:ext cx="6181691" cy="672059"/>
          </a:xfrm>
          <a:prstGeom prst="roundRect">
            <a:avLst/>
          </a:prstGeom>
          <a:solidFill>
            <a:srgbClr val="E3FECE"/>
          </a:solidFill>
          <a:ln>
            <a:solidFill>
              <a:srgbClr val="E3F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5251663-0BA4-2D39-01DA-E2E80502B465}"/>
              </a:ext>
            </a:extLst>
          </p:cNvPr>
          <p:cNvSpPr>
            <a:spLocks noGrp="1"/>
          </p:cNvSpPr>
          <p:nvPr/>
        </p:nvSpPr>
        <p:spPr>
          <a:xfrm>
            <a:off x="465982" y="637411"/>
            <a:ext cx="9454242" cy="40011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 err="1">
                <a:solidFill>
                  <a:srgbClr val="1F8513"/>
                </a:solidFill>
                <a:latin typeface="Work Sans"/>
              </a:rPr>
              <a:t>Masteroppgave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>
                <a:solidFill>
                  <a:srgbClr val="F05838"/>
                </a:solidFill>
                <a:latin typeface="Work Sans"/>
              </a:rPr>
              <a:t>industriell design </a:t>
            </a:r>
          </a:p>
        </p:txBody>
      </p:sp>
      <p:pic>
        <p:nvPicPr>
          <p:cNvPr id="14" name="Picture 13" descr="A green snake on a black background&#10;&#10;Description automatically generated">
            <a:extLst>
              <a:ext uri="{FF2B5EF4-FFF2-40B4-BE49-F238E27FC236}">
                <a16:creationId xmlns:a16="http://schemas.microsoft.com/office/drawing/2014/main" id="{F1B1490B-0B6F-0D7B-CC22-69A58D3D5B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46" y="5965368"/>
            <a:ext cx="1877977" cy="889074"/>
          </a:xfrm>
          <a:prstGeom prst="rect">
            <a:avLst/>
          </a:prstGeom>
        </p:spPr>
      </p:pic>
      <p:pic>
        <p:nvPicPr>
          <p:cNvPr id="6" name="Picture 5" descr="Ist möglicherweise eine Grafik">
            <a:extLst>
              <a:ext uri="{FF2B5EF4-FFF2-40B4-BE49-F238E27FC236}">
                <a16:creationId xmlns:a16="http://schemas.microsoft.com/office/drawing/2014/main" id="{F748EBD3-E713-89A7-33E3-4BD55A18A0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close-up of a logo&#10;&#10;Description automatically generated">
            <a:extLst>
              <a:ext uri="{FF2B5EF4-FFF2-40B4-BE49-F238E27FC236}">
                <a16:creationId xmlns:a16="http://schemas.microsoft.com/office/drawing/2014/main" id="{8DEB7BEC-28AC-6E6E-0C7C-FAFD82486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441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B156A2-94E7-AC03-B056-11C80D90706D}"/>
              </a:ext>
            </a:extLst>
          </p:cNvPr>
          <p:cNvSpPr/>
          <p:nvPr/>
        </p:nvSpPr>
        <p:spPr>
          <a:xfrm>
            <a:off x="-220639" y="501437"/>
            <a:ext cx="6705329" cy="672059"/>
          </a:xfrm>
          <a:prstGeom prst="roundRect">
            <a:avLst/>
          </a:prstGeom>
          <a:solidFill>
            <a:srgbClr val="E3FECE"/>
          </a:solidFill>
          <a:ln>
            <a:solidFill>
              <a:srgbClr val="E3F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EA5097-8C5E-1D5A-AB64-59845737EFD7}"/>
              </a:ext>
            </a:extLst>
          </p:cNvPr>
          <p:cNvSpPr>
            <a:spLocks noGrp="1"/>
          </p:cNvSpPr>
          <p:nvPr/>
        </p:nvSpPr>
        <p:spPr>
          <a:xfrm>
            <a:off x="465982" y="637411"/>
            <a:ext cx="9454242" cy="40011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>
                <a:solidFill>
                  <a:srgbClr val="1F8513"/>
                </a:solidFill>
                <a:latin typeface="Work Sans"/>
              </a:rPr>
              <a:t>Design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i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tre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: </a:t>
            </a:r>
            <a:r>
              <a:rPr lang="en-US" sz="2000" dirty="0" err="1">
                <a:solidFill>
                  <a:srgbClr val="F05838"/>
                </a:solidFill>
                <a:latin typeface="Work Sans"/>
              </a:rPr>
              <a:t>Fuglekasser</a:t>
            </a:r>
            <a:r>
              <a:rPr lang="en-US" sz="2000" dirty="0">
                <a:solidFill>
                  <a:srgbClr val="F05838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F05838"/>
                </a:solidFill>
                <a:latin typeface="Work Sans"/>
              </a:rPr>
              <a:t>og</a:t>
            </a:r>
            <a:r>
              <a:rPr lang="en-US" sz="2000" dirty="0">
                <a:solidFill>
                  <a:srgbClr val="F05838"/>
                </a:solidFill>
                <a:latin typeface="Work Sans"/>
              </a:rPr>
              <a:t> “</a:t>
            </a:r>
            <a:r>
              <a:rPr lang="en-US" sz="2000" dirty="0" err="1">
                <a:solidFill>
                  <a:srgbClr val="F05838"/>
                </a:solidFill>
                <a:latin typeface="Work Sans"/>
              </a:rPr>
              <a:t>furnistructures</a:t>
            </a:r>
            <a:r>
              <a:rPr lang="en-US" sz="2000" dirty="0">
                <a:solidFill>
                  <a:srgbClr val="F05838"/>
                </a:solidFill>
                <a:latin typeface="Work Sans"/>
              </a:rPr>
              <a:t>”</a:t>
            </a:r>
          </a:p>
        </p:txBody>
      </p:sp>
      <p:pic>
        <p:nvPicPr>
          <p:cNvPr id="6" name="Picture 5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88255746-1A18-E1E5-BF98-BE3BE383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266" y="1595"/>
            <a:ext cx="1842499" cy="794621"/>
          </a:xfrm>
          <a:prstGeom prst="rect">
            <a:avLst/>
          </a:prstGeom>
        </p:spPr>
      </p:pic>
      <p:pic>
        <p:nvPicPr>
          <p:cNvPr id="7" name="Picture 6" descr="A yellow wire on a black background&#10;&#10;Description automatically generated">
            <a:extLst>
              <a:ext uri="{FF2B5EF4-FFF2-40B4-BE49-F238E27FC236}">
                <a16:creationId xmlns:a16="http://schemas.microsoft.com/office/drawing/2014/main" id="{5A3FC891-B677-F085-D28B-CB28393E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60000">
            <a:off x="9238937" y="52469"/>
            <a:ext cx="1350257" cy="728520"/>
          </a:xfrm>
          <a:prstGeom prst="rect">
            <a:avLst/>
          </a:prstGeom>
        </p:spPr>
      </p:pic>
      <p:pic>
        <p:nvPicPr>
          <p:cNvPr id="8" name="Picture 7" descr="A green snake on a black background&#10;&#10;Description automatically generated">
            <a:extLst>
              <a:ext uri="{FF2B5EF4-FFF2-40B4-BE49-F238E27FC236}">
                <a16:creationId xmlns:a16="http://schemas.microsoft.com/office/drawing/2014/main" id="{5582602E-3186-FD65-6EE9-0A73A1897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46" y="5965368"/>
            <a:ext cx="1877977" cy="889074"/>
          </a:xfrm>
          <a:prstGeom prst="rect">
            <a:avLst/>
          </a:prstGeom>
        </p:spPr>
      </p:pic>
      <p:pic>
        <p:nvPicPr>
          <p:cNvPr id="9" name="Picture 8" descr="Ist möglicherweise eine Grafik">
            <a:extLst>
              <a:ext uri="{FF2B5EF4-FFF2-40B4-BE49-F238E27FC236}">
                <a16:creationId xmlns:a16="http://schemas.microsoft.com/office/drawing/2014/main" id="{CB47EB7C-CB65-9EB2-B325-7FEB95C7C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A334BE75-991C-F4BC-B4E4-222A56917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  <p:pic>
        <p:nvPicPr>
          <p:cNvPr id="14" name="Picture 13" descr="A collage of a bird house&#10;&#10;Description automatically generated">
            <a:extLst>
              <a:ext uri="{FF2B5EF4-FFF2-40B4-BE49-F238E27FC236}">
                <a16:creationId xmlns:a16="http://schemas.microsoft.com/office/drawing/2014/main" id="{00070596-6632-E655-B091-C3B9CB427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2126" y="2120336"/>
            <a:ext cx="6082968" cy="3600000"/>
          </a:xfrm>
          <a:prstGeom prst="rect">
            <a:avLst/>
          </a:prstGeom>
        </p:spPr>
      </p:pic>
      <p:pic>
        <p:nvPicPr>
          <p:cNvPr id="16" name="Picture 15" descr="A birdhouse on a tree&#10;&#10;Description automatically generated">
            <a:extLst>
              <a:ext uri="{FF2B5EF4-FFF2-40B4-BE49-F238E27FC236}">
                <a16:creationId xmlns:a16="http://schemas.microsoft.com/office/drawing/2014/main" id="{AE837977-D490-7C1E-0B5D-5533DF606B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185" y="1624092"/>
            <a:ext cx="2379338" cy="3600000"/>
          </a:xfrm>
          <a:prstGeom prst="rect">
            <a:avLst/>
          </a:prstGeom>
        </p:spPr>
      </p:pic>
      <p:pic>
        <p:nvPicPr>
          <p:cNvPr id="22" name="Picture 21" descr="A birdhouse on a tree&#10;&#10;Description automatically generated">
            <a:extLst>
              <a:ext uri="{FF2B5EF4-FFF2-40B4-BE49-F238E27FC236}">
                <a16:creationId xmlns:a16="http://schemas.microsoft.com/office/drawing/2014/main" id="{931A9EB6-2A4A-80C4-93F7-CC33FFF3FE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7873" y="1624092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156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B156A2-94E7-AC03-B056-11C80D90706D}"/>
              </a:ext>
            </a:extLst>
          </p:cNvPr>
          <p:cNvSpPr/>
          <p:nvPr/>
        </p:nvSpPr>
        <p:spPr>
          <a:xfrm>
            <a:off x="-220639" y="501437"/>
            <a:ext cx="6705329" cy="672059"/>
          </a:xfrm>
          <a:prstGeom prst="roundRect">
            <a:avLst/>
          </a:prstGeom>
          <a:solidFill>
            <a:srgbClr val="E3FECE"/>
          </a:solidFill>
          <a:ln>
            <a:solidFill>
              <a:srgbClr val="E3F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9EA5097-8C5E-1D5A-AB64-59845737EFD7}"/>
              </a:ext>
            </a:extLst>
          </p:cNvPr>
          <p:cNvSpPr>
            <a:spLocks noGrp="1"/>
          </p:cNvSpPr>
          <p:nvPr/>
        </p:nvSpPr>
        <p:spPr>
          <a:xfrm>
            <a:off x="465982" y="637411"/>
            <a:ext cx="9454242" cy="40011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000" dirty="0">
                <a:solidFill>
                  <a:srgbClr val="1F8513"/>
                </a:solidFill>
                <a:latin typeface="Work Sans"/>
              </a:rPr>
              <a:t>Design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i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tre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: </a:t>
            </a:r>
            <a:r>
              <a:rPr lang="en-US" sz="2000" dirty="0" err="1">
                <a:solidFill>
                  <a:srgbClr val="F05838"/>
                </a:solidFill>
                <a:latin typeface="Work Sans"/>
              </a:rPr>
              <a:t>Fuglekasser</a:t>
            </a:r>
            <a:r>
              <a:rPr lang="en-US" sz="2000" dirty="0">
                <a:solidFill>
                  <a:srgbClr val="F05838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F05838"/>
                </a:solidFill>
                <a:latin typeface="Work Sans"/>
              </a:rPr>
              <a:t>og</a:t>
            </a:r>
            <a:r>
              <a:rPr lang="en-US" sz="2000" dirty="0">
                <a:solidFill>
                  <a:srgbClr val="F05838"/>
                </a:solidFill>
                <a:latin typeface="Work Sans"/>
              </a:rPr>
              <a:t> “</a:t>
            </a:r>
            <a:r>
              <a:rPr lang="en-US" sz="2000" dirty="0" err="1">
                <a:solidFill>
                  <a:srgbClr val="F05838"/>
                </a:solidFill>
                <a:latin typeface="Work Sans"/>
              </a:rPr>
              <a:t>furnistructures</a:t>
            </a:r>
            <a:r>
              <a:rPr lang="en-US" sz="2000" dirty="0">
                <a:solidFill>
                  <a:srgbClr val="F05838"/>
                </a:solidFill>
                <a:latin typeface="Work Sans"/>
              </a:rPr>
              <a:t>”</a:t>
            </a:r>
          </a:p>
        </p:txBody>
      </p:sp>
      <p:pic>
        <p:nvPicPr>
          <p:cNvPr id="6" name="Picture 5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88255746-1A18-E1E5-BF98-BE3BE3833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266" y="1595"/>
            <a:ext cx="1842499" cy="794621"/>
          </a:xfrm>
          <a:prstGeom prst="rect">
            <a:avLst/>
          </a:prstGeom>
        </p:spPr>
      </p:pic>
      <p:pic>
        <p:nvPicPr>
          <p:cNvPr id="7" name="Picture 6" descr="A yellow wire on a black background&#10;&#10;Description automatically generated">
            <a:extLst>
              <a:ext uri="{FF2B5EF4-FFF2-40B4-BE49-F238E27FC236}">
                <a16:creationId xmlns:a16="http://schemas.microsoft.com/office/drawing/2014/main" id="{5A3FC891-B677-F085-D28B-CB28393ED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60000">
            <a:off x="9238937" y="52469"/>
            <a:ext cx="1350257" cy="728520"/>
          </a:xfrm>
          <a:prstGeom prst="rect">
            <a:avLst/>
          </a:prstGeom>
        </p:spPr>
      </p:pic>
      <p:pic>
        <p:nvPicPr>
          <p:cNvPr id="8" name="Picture 7" descr="A green snake on a black background&#10;&#10;Description automatically generated">
            <a:extLst>
              <a:ext uri="{FF2B5EF4-FFF2-40B4-BE49-F238E27FC236}">
                <a16:creationId xmlns:a16="http://schemas.microsoft.com/office/drawing/2014/main" id="{5582602E-3186-FD65-6EE9-0A73A1897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46" y="5965368"/>
            <a:ext cx="1877977" cy="889074"/>
          </a:xfrm>
          <a:prstGeom prst="rect">
            <a:avLst/>
          </a:prstGeom>
        </p:spPr>
      </p:pic>
      <p:pic>
        <p:nvPicPr>
          <p:cNvPr id="9" name="Picture 8" descr="Ist möglicherweise eine Grafik">
            <a:extLst>
              <a:ext uri="{FF2B5EF4-FFF2-40B4-BE49-F238E27FC236}">
                <a16:creationId xmlns:a16="http://schemas.microsoft.com/office/drawing/2014/main" id="{CB47EB7C-CB65-9EB2-B325-7FEB95C7C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A334BE75-991C-F4BC-B4E4-222A56917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  <p:pic>
        <p:nvPicPr>
          <p:cNvPr id="2" name="Picture 1" descr="A bench on a hill&#10;&#10;Description automatically generated">
            <a:extLst>
              <a:ext uri="{FF2B5EF4-FFF2-40B4-BE49-F238E27FC236}">
                <a16:creationId xmlns:a16="http://schemas.microsoft.com/office/drawing/2014/main" id="{41782C17-02C6-D8C1-20FD-1293ABA42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1311" y="-16569"/>
            <a:ext cx="5020690" cy="6874569"/>
          </a:xfrm>
          <a:prstGeom prst="rect">
            <a:avLst/>
          </a:prstGeom>
        </p:spPr>
      </p:pic>
      <p:pic>
        <p:nvPicPr>
          <p:cNvPr id="3" name="Picture 2" descr="A wooden structure in a yard&#10;&#10;Description automatically generated">
            <a:extLst>
              <a:ext uri="{FF2B5EF4-FFF2-40B4-BE49-F238E27FC236}">
                <a16:creationId xmlns:a16="http://schemas.microsoft.com/office/drawing/2014/main" id="{23BD81FD-1594-995F-7085-2D956F9FEB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055" y="1451377"/>
            <a:ext cx="3336254" cy="5003074"/>
          </a:xfrm>
          <a:prstGeom prst="rect">
            <a:avLst/>
          </a:prstGeom>
        </p:spPr>
      </p:pic>
      <p:pic>
        <p:nvPicPr>
          <p:cNvPr id="12" name="Picture 11" descr="A tree with a staircase on it&#10;&#10;Description automatically generated with medium confidence">
            <a:extLst>
              <a:ext uri="{FF2B5EF4-FFF2-40B4-BE49-F238E27FC236}">
                <a16:creationId xmlns:a16="http://schemas.microsoft.com/office/drawing/2014/main" id="{ED043C37-0C95-81C7-9343-7D4970D6A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054" y="1451377"/>
            <a:ext cx="32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110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CFE5CD9-9F2E-8CEF-FC49-AE2EA000EFCE}"/>
              </a:ext>
            </a:extLst>
          </p:cNvPr>
          <p:cNvSpPr/>
          <p:nvPr/>
        </p:nvSpPr>
        <p:spPr>
          <a:xfrm>
            <a:off x="-465567" y="419795"/>
            <a:ext cx="9624298" cy="985022"/>
          </a:xfrm>
          <a:prstGeom prst="roundRect">
            <a:avLst/>
          </a:prstGeom>
          <a:solidFill>
            <a:srgbClr val="E3FECE"/>
          </a:solidFill>
          <a:ln>
            <a:solidFill>
              <a:srgbClr val="E3F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7D83F1B-2458-0BCE-9244-BF30C145AC72}"/>
              </a:ext>
            </a:extLst>
          </p:cNvPr>
          <p:cNvSpPr>
            <a:spLocks noGrp="1"/>
          </p:cNvSpPr>
          <p:nvPr/>
        </p:nvSpPr>
        <p:spPr>
          <a:xfrm>
            <a:off x="451871" y="611902"/>
            <a:ext cx="82296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dirty="0">
                <a:solidFill>
                  <a:srgbClr val="1F8513"/>
                </a:solidFill>
                <a:latin typeface="Work Sans"/>
              </a:rPr>
              <a:t>Formidling</a:t>
            </a:r>
            <a:endParaRPr lang="en-US" dirty="0">
              <a:solidFill>
                <a:srgbClr val="F05838"/>
              </a:solidFill>
              <a:latin typeface="Work Sans"/>
            </a:endParaRPr>
          </a:p>
        </p:txBody>
      </p:sp>
      <p:pic>
        <p:nvPicPr>
          <p:cNvPr id="8" name="Picture 7" descr="A green snake on a black background&#10;&#10;Description automatically generated">
            <a:extLst>
              <a:ext uri="{FF2B5EF4-FFF2-40B4-BE49-F238E27FC236}">
                <a16:creationId xmlns:a16="http://schemas.microsoft.com/office/drawing/2014/main" id="{5582602E-3186-FD65-6EE9-0A73A1897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046" y="5965368"/>
            <a:ext cx="1877977" cy="889074"/>
          </a:xfrm>
          <a:prstGeom prst="rect">
            <a:avLst/>
          </a:prstGeom>
        </p:spPr>
      </p:pic>
      <p:pic>
        <p:nvPicPr>
          <p:cNvPr id="9" name="Picture 8" descr="Ist möglicherweise eine Grafik">
            <a:extLst>
              <a:ext uri="{FF2B5EF4-FFF2-40B4-BE49-F238E27FC236}">
                <a16:creationId xmlns:a16="http://schemas.microsoft.com/office/drawing/2014/main" id="{CB47EB7C-CB65-9EB2-B325-7FEB95C7C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A334BE75-991C-F4BC-B4E4-222A56917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  <p:pic>
        <p:nvPicPr>
          <p:cNvPr id="11" name="Picture 10" descr="A screenshot of a web page&#10;&#10;Description automatically generated">
            <a:extLst>
              <a:ext uri="{FF2B5EF4-FFF2-40B4-BE49-F238E27FC236}">
                <a16:creationId xmlns:a16="http://schemas.microsoft.com/office/drawing/2014/main" id="{80288FD9-F768-8BD2-12E0-19395125CF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673" y="297992"/>
            <a:ext cx="4085273" cy="5400000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B55C1F46-5AEC-A920-3B4C-92352BCED9D9}"/>
              </a:ext>
            </a:extLst>
          </p:cNvPr>
          <p:cNvSpPr>
            <a:spLocks noGrp="1"/>
          </p:cNvSpPr>
          <p:nvPr/>
        </p:nvSpPr>
        <p:spPr>
          <a:xfrm>
            <a:off x="807763" y="1926045"/>
            <a:ext cx="8229600" cy="38279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u="sng" dirty="0">
              <a:solidFill>
                <a:srgbClr val="1F8513"/>
              </a:solidFill>
              <a:latin typeface="Work Sans"/>
            </a:endParaRPr>
          </a:p>
          <a:p>
            <a:pPr marL="0" indent="0">
              <a:buNone/>
            </a:pPr>
            <a:r>
              <a:rPr lang="en-US" sz="2000" u="sng" dirty="0">
                <a:solidFill>
                  <a:srgbClr val="1F8513"/>
                </a:solidFill>
                <a:latin typeface="Work Sans"/>
              </a:rPr>
              <a:t>ntnu.no/rewilding-campus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 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6" name="Picture 15" descr="A poster with text and images&#10;&#10;Description automatically generated">
            <a:extLst>
              <a:ext uri="{FF2B5EF4-FFF2-40B4-BE49-F238E27FC236}">
                <a16:creationId xmlns:a16="http://schemas.microsoft.com/office/drawing/2014/main" id="{1A97443A-83DD-A5E6-5F53-9EF3ED0DC5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936" y="1823017"/>
            <a:ext cx="3051912" cy="4320000"/>
          </a:xfrm>
          <a:prstGeom prst="rect">
            <a:avLst/>
          </a:prstGeom>
        </p:spPr>
      </p:pic>
      <p:pic>
        <p:nvPicPr>
          <p:cNvPr id="17" name="Picture 16" descr="A poster for a event&#10;&#10;Description automatically generated">
            <a:extLst>
              <a:ext uri="{FF2B5EF4-FFF2-40B4-BE49-F238E27FC236}">
                <a16:creationId xmlns:a16="http://schemas.microsoft.com/office/drawing/2014/main" id="{36365A56-4331-8B37-1A6F-63CE49729B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079" y="3558205"/>
            <a:ext cx="203995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590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615BE59-9AAB-C36D-A2F2-7581D09A973D}"/>
              </a:ext>
            </a:extLst>
          </p:cNvPr>
          <p:cNvSpPr>
            <a:spLocks noGrp="1"/>
          </p:cNvSpPr>
          <p:nvPr/>
        </p:nvSpPr>
        <p:spPr>
          <a:xfrm>
            <a:off x="5014369" y="1832882"/>
            <a:ext cx="7412166" cy="2923877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>
                <a:solidFill>
                  <a:srgbClr val="1F8513"/>
                </a:solidFill>
                <a:latin typeface="Work Sans"/>
              </a:rPr>
              <a:t>Spørsmål</a:t>
            </a:r>
            <a:r>
              <a:rPr lang="en-US" dirty="0">
                <a:solidFill>
                  <a:srgbClr val="1F8513"/>
                </a:solidFill>
                <a:latin typeface="Work Sans"/>
              </a:rPr>
              <a:t>? </a:t>
            </a:r>
          </a:p>
          <a:p>
            <a:r>
              <a:rPr lang="en-US" dirty="0" err="1">
                <a:solidFill>
                  <a:srgbClr val="1F8513"/>
                </a:solidFill>
                <a:latin typeface="Work Sans"/>
              </a:rPr>
              <a:t>Interessert</a:t>
            </a:r>
            <a:r>
              <a:rPr lang="en-US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</a:rPr>
              <a:t>i</a:t>
            </a:r>
            <a:r>
              <a:rPr lang="en-US" dirty="0">
                <a:solidFill>
                  <a:srgbClr val="1F8513"/>
                </a:solidFill>
                <a:latin typeface="Work Sans"/>
              </a:rPr>
              <a:t> å </a:t>
            </a:r>
            <a:r>
              <a:rPr lang="en-US" dirty="0" err="1">
                <a:solidFill>
                  <a:srgbClr val="1F8513"/>
                </a:solidFill>
                <a:latin typeface="Work Sans"/>
              </a:rPr>
              <a:t>bli</a:t>
            </a:r>
            <a:r>
              <a:rPr lang="en-US" dirty="0">
                <a:solidFill>
                  <a:srgbClr val="1F8513"/>
                </a:solidFill>
                <a:latin typeface="Work Sans"/>
              </a:rPr>
              <a:t> med?</a:t>
            </a:r>
          </a:p>
          <a:p>
            <a:endParaRPr lang="en-US" dirty="0">
              <a:solidFill>
                <a:srgbClr val="1F8513"/>
              </a:solidFill>
              <a:latin typeface="Work Sans"/>
            </a:endParaRPr>
          </a:p>
          <a:p>
            <a:endParaRPr lang="en-US" dirty="0">
              <a:solidFill>
                <a:srgbClr val="1F8513"/>
              </a:solidFill>
              <a:latin typeface="Work Sans"/>
            </a:endParaRPr>
          </a:p>
          <a:p>
            <a:r>
              <a:rPr lang="en-US" sz="2000" dirty="0" err="1">
                <a:solidFill>
                  <a:srgbClr val="1F8513"/>
                </a:solidFill>
                <a:latin typeface="Work Sans"/>
              </a:rPr>
              <a:t>Kontakt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oss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på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Facebook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eller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epost</a:t>
            </a:r>
            <a:endParaRPr lang="en-US" sz="2000" dirty="0">
              <a:solidFill>
                <a:srgbClr val="1F8513"/>
              </a:solidFill>
              <a:latin typeface="Work Sans"/>
            </a:endParaRPr>
          </a:p>
          <a:p>
            <a:r>
              <a:rPr lang="nb-NO" sz="2000" b="0" i="0" u="sng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rewilding@fremtidenscampus.ntnu.no</a:t>
            </a:r>
            <a:endParaRPr lang="en-US" sz="2000" u="sng" dirty="0"/>
          </a:p>
        </p:txBody>
      </p:sp>
      <p:pic>
        <p:nvPicPr>
          <p:cNvPr id="9" name="Picture 8" descr="A pattern of green leaves&#10;&#10;Description automatically generated">
            <a:extLst>
              <a:ext uri="{FF2B5EF4-FFF2-40B4-BE49-F238E27FC236}">
                <a16:creationId xmlns:a16="http://schemas.microsoft.com/office/drawing/2014/main" id="{8ECD320D-3E29-6769-544A-2F4530516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" y="55242"/>
            <a:ext cx="4924778" cy="3032765"/>
          </a:xfrm>
          <a:prstGeom prst="rect">
            <a:avLst/>
          </a:prstGeom>
        </p:spPr>
      </p:pic>
      <p:pic>
        <p:nvPicPr>
          <p:cNvPr id="10" name="Picture 9" descr="A pattern of green leaves&#10;&#10;Description automatically generated">
            <a:extLst>
              <a:ext uri="{FF2B5EF4-FFF2-40B4-BE49-F238E27FC236}">
                <a16:creationId xmlns:a16="http://schemas.microsoft.com/office/drawing/2014/main" id="{B59FE6B4-9E8F-5D79-2ACD-E3E08959D4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6" y="3780575"/>
            <a:ext cx="4924778" cy="3032765"/>
          </a:xfrm>
          <a:prstGeom prst="rect">
            <a:avLst/>
          </a:prstGeom>
        </p:spPr>
      </p:pic>
      <p:pic>
        <p:nvPicPr>
          <p:cNvPr id="4" name="Picture 3" descr="Ist möglicherweise eine Grafik">
            <a:extLst>
              <a:ext uri="{FF2B5EF4-FFF2-40B4-BE49-F238E27FC236}">
                <a16:creationId xmlns:a16="http://schemas.microsoft.com/office/drawing/2014/main" id="{44BE1071-B325-9367-44AD-08F4B71AFA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072832" y="5605627"/>
            <a:ext cx="1942114" cy="104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-up of a logo&#10;&#10;Description automatically generated">
            <a:extLst>
              <a:ext uri="{FF2B5EF4-FFF2-40B4-BE49-F238E27FC236}">
                <a16:creationId xmlns:a16="http://schemas.microsoft.com/office/drawing/2014/main" id="{897B4C90-3C54-CC0F-03AB-C3ED45706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6801" y="5723354"/>
            <a:ext cx="2553183" cy="91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3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1" descr="Et bilde som inneholder tekst, sirkel, diagram, tegnefilm&#10;&#10;Automatisk generert beskrivelse">
            <a:extLst>
              <a:ext uri="{FF2B5EF4-FFF2-40B4-BE49-F238E27FC236}">
                <a16:creationId xmlns:a16="http://schemas.microsoft.com/office/drawing/2014/main" id="{2C6575B2-08EB-9B04-EFB2-43F408320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28" b="8565"/>
          <a:stretch/>
        </p:blipFill>
        <p:spPr>
          <a:xfrm>
            <a:off x="6096000" y="0"/>
            <a:ext cx="4712351" cy="6082949"/>
          </a:xfrm>
          <a:prstGeom prst="rect">
            <a:avLst/>
          </a:prstGeom>
        </p:spPr>
      </p:pic>
      <p:sp>
        <p:nvSpPr>
          <p:cNvPr id="5" name="Plassholder for innhold 5">
            <a:extLst>
              <a:ext uri="{FF2B5EF4-FFF2-40B4-BE49-F238E27FC236}">
                <a16:creationId xmlns:a16="http://schemas.microsoft.com/office/drawing/2014/main" id="{89B6F120-D2F3-F097-E321-16EF50E5A9ED}"/>
              </a:ext>
            </a:extLst>
          </p:cNvPr>
          <p:cNvSpPr>
            <a:spLocks noGrp="1"/>
          </p:cNvSpPr>
          <p:nvPr/>
        </p:nvSpPr>
        <p:spPr>
          <a:xfrm>
            <a:off x="835181" y="2102808"/>
            <a:ext cx="3407510" cy="37279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>
                <a:solidFill>
                  <a:srgbClr val="1F8513"/>
                </a:solidFill>
                <a:latin typeface="Work Sans"/>
              </a:rPr>
              <a:t>En blanding av fast ansatte, </a:t>
            </a:r>
            <a:r>
              <a:rPr lang="nb-NO" sz="2000" dirty="0" err="1">
                <a:solidFill>
                  <a:srgbClr val="1F8513"/>
                </a:solidFill>
                <a:latin typeface="Work Sans"/>
              </a:rPr>
              <a:t>postdoker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, stipendiater og studenter</a:t>
            </a:r>
          </a:p>
          <a:p>
            <a:pPr marL="0" indent="0">
              <a:buNone/>
            </a:pPr>
            <a:endParaRPr lang="nb-NO" sz="2000" dirty="0">
              <a:solidFill>
                <a:srgbClr val="1F8513"/>
              </a:solidFill>
              <a:latin typeface="Work Sans"/>
            </a:endParaRPr>
          </a:p>
          <a:p>
            <a:r>
              <a:rPr lang="nb-NO" sz="2000" dirty="0">
                <a:solidFill>
                  <a:srgbClr val="1F8513"/>
                </a:solidFill>
                <a:latin typeface="Work Sans"/>
              </a:rPr>
              <a:t>Biologi, arkitektur og design – og vi vil gjerne bli enda fler</a:t>
            </a:r>
          </a:p>
          <a:p>
            <a:endParaRPr lang="nb-NO" sz="2000" dirty="0">
              <a:solidFill>
                <a:srgbClr val="1F8513"/>
              </a:solidFill>
              <a:latin typeface="Work Sans"/>
            </a:endParaRPr>
          </a:p>
          <a:p>
            <a:endParaRPr lang="nb-NO" sz="2000" dirty="0">
              <a:solidFill>
                <a:srgbClr val="1F8513"/>
              </a:solidFill>
              <a:latin typeface="Work Sans"/>
            </a:endParaRPr>
          </a:p>
        </p:txBody>
      </p:sp>
      <p:sp>
        <p:nvSpPr>
          <p:cNvPr id="6" name="Tittel 2">
            <a:extLst>
              <a:ext uri="{FF2B5EF4-FFF2-40B4-BE49-F238E27FC236}">
                <a16:creationId xmlns:a16="http://schemas.microsoft.com/office/drawing/2014/main" id="{7C22E8E1-2D07-0275-04A7-33719C48D49D}"/>
              </a:ext>
            </a:extLst>
          </p:cNvPr>
          <p:cNvSpPr>
            <a:spLocks noGrp="1"/>
          </p:cNvSpPr>
          <p:nvPr/>
        </p:nvSpPr>
        <p:spPr>
          <a:xfrm>
            <a:off x="716852" y="979751"/>
            <a:ext cx="82296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dirty="0" err="1">
                <a:solidFill>
                  <a:srgbClr val="1F8513"/>
                </a:solidFill>
                <a:latin typeface="Work Sans"/>
              </a:rPr>
              <a:t>Hve</a:t>
            </a:r>
            <a:r>
              <a:rPr lang="en-NO" sz="36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nb-NO" dirty="0">
                <a:solidFill>
                  <a:srgbClr val="1F8513"/>
                </a:solidFill>
                <a:latin typeface="Work Sans"/>
              </a:rPr>
              <a:t> er vi?</a:t>
            </a:r>
          </a:p>
        </p:txBody>
      </p:sp>
      <p:pic>
        <p:nvPicPr>
          <p:cNvPr id="2" name="Picture 2" descr="Ist möglicherweise eine Grafik">
            <a:extLst>
              <a:ext uri="{FF2B5EF4-FFF2-40B4-BE49-F238E27FC236}">
                <a16:creationId xmlns:a16="http://schemas.microsoft.com/office/drawing/2014/main" id="{9124E4A5-DBF2-962E-9C7A-14ED4173DD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00EC82AB-E102-A578-46DD-E5494B544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740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1">
            <a:extLst>
              <a:ext uri="{FF2B5EF4-FFF2-40B4-BE49-F238E27FC236}">
                <a16:creationId xmlns:a16="http://schemas.microsoft.com/office/drawing/2014/main" id="{FCEC9642-FC36-B1F9-0A1C-0C37C8960CAB}"/>
              </a:ext>
            </a:extLst>
          </p:cNvPr>
          <p:cNvSpPr>
            <a:spLocks noGrp="1"/>
          </p:cNvSpPr>
          <p:nvPr/>
        </p:nvSpPr>
        <p:spPr>
          <a:xfrm>
            <a:off x="1384551" y="1709114"/>
            <a:ext cx="8827625" cy="4734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2000" dirty="0">
                <a:solidFill>
                  <a:srgbClr val="1F8513"/>
                </a:solidFill>
                <a:latin typeface="Work Sans"/>
              </a:rPr>
              <a:t>Grønne Gløs startet med et 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nb-NO" sz="2000" dirty="0" err="1">
                <a:solidFill>
                  <a:srgbClr val="1F8513"/>
                </a:solidFill>
                <a:latin typeface="Work Sans"/>
              </a:rPr>
              <a:t>asterprosjekt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 hvor Martine brukte parken på Gløs som redningslokalitet for vegetasjon som ellers ville bli ødelagt av nye E6 </a:t>
            </a:r>
            <a:r>
              <a:rPr lang="nb-NO" sz="2000" dirty="0" err="1">
                <a:solidFill>
                  <a:srgbClr val="1F8513"/>
                </a:solidFill>
                <a:latin typeface="Work Sans"/>
              </a:rPr>
              <a:t>veibyggeri</a:t>
            </a:r>
            <a:endParaRPr lang="nb-NO" sz="2000" dirty="0">
              <a:solidFill>
                <a:srgbClr val="1F8513"/>
              </a:solidFill>
              <a:latin typeface="Work Sans"/>
            </a:endParaRPr>
          </a:p>
          <a:p>
            <a:endParaRPr lang="nb-NO" sz="2000" dirty="0">
              <a:solidFill>
                <a:srgbClr val="1F8513"/>
              </a:solidFill>
              <a:latin typeface="Work Sans"/>
            </a:endParaRPr>
          </a:p>
          <a:p>
            <a:r>
              <a:rPr lang="nb-NO" sz="2000" dirty="0">
                <a:solidFill>
                  <a:srgbClr val="1F8513"/>
                </a:solidFill>
                <a:latin typeface="Work Sans"/>
              </a:rPr>
              <a:t>Vi fikk 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asser av nye ideer so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 vi ville jobbe er 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ed.</a:t>
            </a:r>
          </a:p>
          <a:p>
            <a:pPr marL="0" indent="0">
              <a:buNone/>
            </a:pPr>
            <a:endParaRPr lang="nb-NO" sz="2000" dirty="0">
              <a:solidFill>
                <a:srgbClr val="1F8513"/>
              </a:solidFill>
              <a:latin typeface="Work Sans"/>
            </a:endParaRPr>
          </a:p>
          <a:p>
            <a:r>
              <a:rPr lang="nb-NO" sz="2000" dirty="0">
                <a:solidFill>
                  <a:srgbClr val="1F8513"/>
                </a:solidFill>
                <a:latin typeface="Work Sans"/>
              </a:rPr>
              <a:t>Vi 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nb-NO" sz="2000" dirty="0" err="1">
                <a:solidFill>
                  <a:srgbClr val="1F8513"/>
                </a:solidFill>
                <a:latin typeface="Work Sans"/>
              </a:rPr>
              <a:t>ottok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nb-NO" sz="2000" dirty="0" err="1">
                <a:solidFill>
                  <a:srgbClr val="1F8513"/>
                </a:solidFill>
                <a:latin typeface="Work Sans"/>
              </a:rPr>
              <a:t>idler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 fra </a:t>
            </a:r>
            <a:r>
              <a:rPr lang="nb-NO" sz="2000" b="1" dirty="0" err="1">
                <a:solidFill>
                  <a:srgbClr val="1F8513"/>
                </a:solidFill>
              </a:rPr>
              <a:t>Fre</a:t>
            </a:r>
            <a:r>
              <a:rPr lang="en-US" sz="2000" b="1" dirty="0">
                <a:solidFill>
                  <a:srgbClr val="1F8513"/>
                </a:solidFill>
              </a:rPr>
              <a:t>m</a:t>
            </a:r>
            <a:r>
              <a:rPr lang="nb-NO" sz="2000" b="1" dirty="0">
                <a:solidFill>
                  <a:srgbClr val="1F8513"/>
                </a:solidFill>
              </a:rPr>
              <a:t>tidens </a:t>
            </a:r>
            <a:r>
              <a:rPr lang="nb-NO" sz="2000" b="1" dirty="0" err="1">
                <a:solidFill>
                  <a:srgbClr val="1F8513"/>
                </a:solidFill>
              </a:rPr>
              <a:t>Ca</a:t>
            </a:r>
            <a:r>
              <a:rPr lang="en-US" sz="2000" b="1" dirty="0">
                <a:solidFill>
                  <a:srgbClr val="1F8513"/>
                </a:solidFill>
              </a:rPr>
              <a:t>m</a:t>
            </a:r>
            <a:r>
              <a:rPr lang="nb-NO" sz="2000" b="1" dirty="0">
                <a:solidFill>
                  <a:srgbClr val="1F8513"/>
                </a:solidFill>
              </a:rPr>
              <a:t>pus 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for å starte et prosjekt om hvordan lage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parken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o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kring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Gløs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grønnere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og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særlig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villere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sa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mt mer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attraktiv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for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både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biologisk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angfold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og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enneskene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so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bruker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parken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.</a:t>
            </a:r>
          </a:p>
          <a:p>
            <a:pPr marL="0" indent="0">
              <a:buNone/>
            </a:pPr>
            <a:endParaRPr lang="en-US" sz="2000" dirty="0">
              <a:solidFill>
                <a:srgbClr val="1F8513"/>
              </a:solidFill>
              <a:latin typeface="Work Sans"/>
            </a:endParaRPr>
          </a:p>
          <a:p>
            <a:r>
              <a:rPr lang="en-GB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idlene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fra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Fremtidens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Ca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pus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skal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brukes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i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2023, 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men vi ønsker å starte en rekke nye initiativ som kan fortsette 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i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 årene som kommer.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</a:p>
          <a:p>
            <a:endParaRPr lang="en-US" sz="2000" dirty="0">
              <a:solidFill>
                <a:srgbClr val="1F8513"/>
              </a:solidFill>
              <a:latin typeface="Work Sans"/>
            </a:endParaRPr>
          </a:p>
          <a:p>
            <a:endParaRPr lang="nb-NO" sz="2000" dirty="0">
              <a:solidFill>
                <a:srgbClr val="1F8513"/>
              </a:solidFill>
              <a:latin typeface="Work Sans"/>
            </a:endParaRPr>
          </a:p>
        </p:txBody>
      </p:sp>
      <p:sp>
        <p:nvSpPr>
          <p:cNvPr id="7" name="Tittel 2">
            <a:extLst>
              <a:ext uri="{FF2B5EF4-FFF2-40B4-BE49-F238E27FC236}">
                <a16:creationId xmlns:a16="http://schemas.microsoft.com/office/drawing/2014/main" id="{14A8D185-7074-33B6-5536-7680EB5A9DFF}"/>
              </a:ext>
            </a:extLst>
          </p:cNvPr>
          <p:cNvSpPr>
            <a:spLocks noGrp="1"/>
          </p:cNvSpPr>
          <p:nvPr/>
        </p:nvSpPr>
        <p:spPr>
          <a:xfrm>
            <a:off x="663728" y="508785"/>
            <a:ext cx="8229600" cy="12003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dirty="0">
                <a:solidFill>
                  <a:srgbClr val="1F8513"/>
                </a:solidFill>
                <a:latin typeface="Work Sans"/>
              </a:rPr>
              <a:t>Det Grønne Gløs – på engelsk </a:t>
            </a:r>
            <a:r>
              <a:rPr lang="nb-NO" dirty="0" err="1">
                <a:solidFill>
                  <a:srgbClr val="1F8513"/>
                </a:solidFill>
                <a:latin typeface="Work Sans"/>
              </a:rPr>
              <a:t>Rewilding</a:t>
            </a:r>
            <a:r>
              <a:rPr lang="nb-NO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nb-NO" dirty="0" err="1">
                <a:solidFill>
                  <a:srgbClr val="1F8513"/>
                </a:solidFill>
                <a:latin typeface="Work Sans"/>
              </a:rPr>
              <a:t>Ca</a:t>
            </a:r>
            <a:r>
              <a:rPr lang="en-NO" sz="3600" dirty="0">
                <a:solidFill>
                  <a:srgbClr val="1F8513"/>
                </a:solidFill>
                <a:latin typeface="Work Sans"/>
              </a:rPr>
              <a:t>mpus</a:t>
            </a:r>
            <a:endParaRPr lang="nb-NO" dirty="0">
              <a:solidFill>
                <a:srgbClr val="1F8513"/>
              </a:solidFill>
              <a:latin typeface="Work Sans"/>
            </a:endParaRPr>
          </a:p>
        </p:txBody>
      </p:sp>
      <p:pic>
        <p:nvPicPr>
          <p:cNvPr id="9" name="Picture 8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DDD5C430-F3FD-2E42-8C74-F45933676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1350" y="1595"/>
            <a:ext cx="2530415" cy="1069787"/>
          </a:xfrm>
          <a:prstGeom prst="rect">
            <a:avLst/>
          </a:prstGeom>
        </p:spPr>
      </p:pic>
      <p:pic>
        <p:nvPicPr>
          <p:cNvPr id="11" name="Picture 10" descr="A yellow wire on a black background&#10;&#10;Description automatically generated">
            <a:extLst>
              <a:ext uri="{FF2B5EF4-FFF2-40B4-BE49-F238E27FC236}">
                <a16:creationId xmlns:a16="http://schemas.microsoft.com/office/drawing/2014/main" id="{C6B9A741-45D4-008A-7672-DD44641A6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60000">
            <a:off x="9225618" y="54918"/>
            <a:ext cx="1773589" cy="961353"/>
          </a:xfrm>
          <a:prstGeom prst="rect">
            <a:avLst/>
          </a:prstGeom>
        </p:spPr>
      </p:pic>
      <p:pic>
        <p:nvPicPr>
          <p:cNvPr id="6" name="Picture 2" descr="Ist möglicherweise eine Grafik">
            <a:extLst>
              <a:ext uri="{FF2B5EF4-FFF2-40B4-BE49-F238E27FC236}">
                <a16:creationId xmlns:a16="http://schemas.microsoft.com/office/drawing/2014/main" id="{A62EF939-9BF3-767F-41C9-60811DBAA0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-up of a logo&#10;&#10;Description automatically generated">
            <a:extLst>
              <a:ext uri="{FF2B5EF4-FFF2-40B4-BE49-F238E27FC236}">
                <a16:creationId xmlns:a16="http://schemas.microsoft.com/office/drawing/2014/main" id="{898370BD-0439-235F-4639-D4099A381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076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A24495-54F0-797A-F467-6163D8C79ED5}"/>
              </a:ext>
            </a:extLst>
          </p:cNvPr>
          <p:cNvSpPr>
            <a:spLocks noGrp="1"/>
          </p:cNvSpPr>
          <p:nvPr/>
        </p:nvSpPr>
        <p:spPr>
          <a:xfrm>
            <a:off x="1053055" y="717540"/>
            <a:ext cx="8474930" cy="100381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NO" sz="2800" dirty="0">
                <a:solidFill>
                  <a:srgbClr val="1F8513"/>
                </a:solidFill>
                <a:latin typeface="Work Sans"/>
              </a:rPr>
              <a:t>NTNU Gløshaugen - grønt men ganske monotont d</a:t>
            </a:r>
            <a:r>
              <a:rPr lang="nb-NO" sz="2800" dirty="0">
                <a:solidFill>
                  <a:srgbClr val="1F8513"/>
                </a:solidFill>
                <a:latin typeface="Work Sans"/>
              </a:rPr>
              <a:t>om</a:t>
            </a:r>
            <a:r>
              <a:rPr lang="en-NO" sz="2800" dirty="0">
                <a:solidFill>
                  <a:srgbClr val="1F8513"/>
                </a:solidFill>
                <a:latin typeface="Work Sans"/>
              </a:rPr>
              <a:t>inert av gr</a:t>
            </a:r>
            <a:r>
              <a:rPr lang="nb-NO" sz="2800" dirty="0">
                <a:solidFill>
                  <a:srgbClr val="1F8513"/>
                </a:solidFill>
                <a:latin typeface="Work Sans"/>
              </a:rPr>
              <a:t>es</a:t>
            </a:r>
            <a:r>
              <a:rPr lang="en-NO" sz="2800" dirty="0">
                <a:solidFill>
                  <a:srgbClr val="1F8513"/>
                </a:solidFill>
                <a:latin typeface="Work Sans"/>
              </a:rPr>
              <a:t>s </a:t>
            </a:r>
            <a:r>
              <a:rPr lang="nb-NO" sz="2800" dirty="0">
                <a:solidFill>
                  <a:srgbClr val="1F8513"/>
                </a:solidFill>
                <a:latin typeface="Work Sans"/>
              </a:rPr>
              <a:t>og</a:t>
            </a:r>
            <a:r>
              <a:rPr lang="en-NO" sz="2800" dirty="0">
                <a:solidFill>
                  <a:srgbClr val="1F8513"/>
                </a:solidFill>
                <a:latin typeface="Work Sans"/>
              </a:rPr>
              <a:t> (introduserte) tre</a:t>
            </a:r>
            <a:r>
              <a:rPr lang="nb-NO" sz="2800" dirty="0">
                <a:solidFill>
                  <a:srgbClr val="1F8513"/>
                </a:solidFill>
                <a:latin typeface="Work Sans"/>
              </a:rPr>
              <a:t>slag</a:t>
            </a:r>
            <a:endParaRPr lang="en-US" sz="2800" dirty="0">
              <a:solidFill>
                <a:srgbClr val="1F8513"/>
              </a:solidFill>
              <a:latin typeface="Work Sans"/>
            </a:endParaRPr>
          </a:p>
        </p:txBody>
      </p:sp>
      <p:pic>
        <p:nvPicPr>
          <p:cNvPr id="5" name="Picture 4" descr="Foto NTNU drone Lars Strømmen">
            <a:extLst>
              <a:ext uri="{FF2B5EF4-FFF2-40B4-BE49-F238E27FC236}">
                <a16:creationId xmlns:a16="http://schemas.microsoft.com/office/drawing/2014/main" id="{FD686A51-C038-C0D9-105C-B4DD9EC7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95" y="1990453"/>
            <a:ext cx="6378191" cy="425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3">
            <a:extLst>
              <a:ext uri="{FF2B5EF4-FFF2-40B4-BE49-F238E27FC236}">
                <a16:creationId xmlns:a16="http://schemas.microsoft.com/office/drawing/2014/main" id="{137C1B78-8438-DE5C-0F76-0DD8407DF232}"/>
              </a:ext>
            </a:extLst>
          </p:cNvPr>
          <p:cNvSpPr txBox="1"/>
          <p:nvPr/>
        </p:nvSpPr>
        <p:spPr>
          <a:xfrm>
            <a:off x="7705538" y="1989704"/>
            <a:ext cx="3611929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nb-NO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O" sz="2000" dirty="0">
                <a:solidFill>
                  <a:srgbClr val="1F8513"/>
                </a:solidFill>
                <a:latin typeface="Work Sans"/>
              </a:rPr>
              <a:t>Vi ønsker parken skal 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inneholde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 mer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:</a:t>
            </a:r>
            <a:endParaRPr lang="en-US" sz="2000" dirty="0">
              <a:solidFill>
                <a:srgbClr val="1F8513"/>
              </a:solidFill>
              <a:latin typeface="Work Sans"/>
              <a:cs typeface="Arial"/>
            </a:endParaRPr>
          </a:p>
          <a:p>
            <a:endParaRPr lang="en-US" sz="2000" dirty="0">
              <a:solidFill>
                <a:srgbClr val="1F8513"/>
              </a:solidFill>
              <a:latin typeface="Work Sans"/>
              <a:cs typeface="Arial"/>
            </a:endParaRPr>
          </a:p>
          <a:p>
            <a:pPr marL="213995" indent="-213995">
              <a:buFont typeface="Arial"/>
              <a:buChar char="•"/>
            </a:pPr>
            <a:r>
              <a:rPr lang="en-GB" sz="2000" dirty="0" err="1">
                <a:solidFill>
                  <a:srgbClr val="1F8513"/>
                </a:solidFill>
                <a:latin typeface="Work Sans"/>
              </a:rPr>
              <a:t>biologisk</a:t>
            </a:r>
            <a:r>
              <a:rPr lang="en-GB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mangfold</a:t>
            </a:r>
            <a:endParaRPr lang="en-GB" sz="2000" dirty="0">
              <a:solidFill>
                <a:srgbClr val="1F8513"/>
              </a:solidFill>
              <a:latin typeface="Work Sans"/>
              <a:cs typeface="Arial"/>
            </a:endParaRPr>
          </a:p>
          <a:p>
            <a:pPr marL="213995" indent="-213995">
              <a:buFont typeface="Arial"/>
              <a:buChar char="•"/>
            </a:pPr>
            <a:r>
              <a:rPr lang="en-US" sz="2000" dirty="0" err="1">
                <a:solidFill>
                  <a:srgbClr val="1F8513"/>
                </a:solidFill>
                <a:latin typeface="Work Sans"/>
              </a:rPr>
              <a:t>variasjon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i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en-US" sz="2000" dirty="0" err="1">
                <a:solidFill>
                  <a:srgbClr val="1F8513"/>
                </a:solidFill>
                <a:latin typeface="Work Sans"/>
              </a:rPr>
              <a:t>vegetasjon</a:t>
            </a:r>
            <a:endParaRPr lang="en-US" sz="2000" dirty="0">
              <a:solidFill>
                <a:srgbClr val="1F8513"/>
              </a:solidFill>
              <a:latin typeface="Work Sans"/>
              <a:cs typeface="Arial"/>
            </a:endParaRPr>
          </a:p>
          <a:p>
            <a:pPr marL="213995" indent="-213995">
              <a:buFont typeface="Arial"/>
              <a:buChar char="•"/>
            </a:pPr>
            <a:r>
              <a:rPr lang="en-US" sz="2000" dirty="0" err="1">
                <a:solidFill>
                  <a:srgbClr val="1F8513"/>
                </a:solidFill>
                <a:latin typeface="Work Sans"/>
              </a:rPr>
              <a:t>undervisnings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mulighete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r</a:t>
            </a:r>
            <a:endParaRPr lang="en-NO" sz="2000" dirty="0">
              <a:solidFill>
                <a:srgbClr val="1F8513"/>
              </a:solidFill>
              <a:latin typeface="Work Sans"/>
            </a:endParaRPr>
          </a:p>
          <a:p>
            <a:pPr marL="213995" indent="-213995">
              <a:buFont typeface="Arial"/>
              <a:buChar char="•"/>
            </a:pPr>
            <a:r>
              <a:rPr lang="en-US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øteplasser</a:t>
            </a:r>
            <a:endParaRPr lang="en-NO" sz="2000" dirty="0">
              <a:solidFill>
                <a:srgbClr val="1F8513"/>
              </a:solidFill>
              <a:latin typeface="Work Sans"/>
              <a:cs typeface="Arial"/>
            </a:endParaRPr>
          </a:p>
          <a:p>
            <a:pPr marL="213995" indent="-213995">
              <a:buFont typeface="Arial"/>
              <a:buChar char="•"/>
            </a:pPr>
            <a:r>
              <a:rPr lang="nb-NO" sz="2000" dirty="0">
                <a:solidFill>
                  <a:srgbClr val="1F8513"/>
                </a:solidFill>
                <a:latin typeface="Work Sans"/>
              </a:rPr>
              <a:t>Innbydende </a:t>
            </a:r>
            <a:r>
              <a:rPr lang="en-GB" sz="2000" dirty="0">
                <a:solidFill>
                  <a:srgbClr val="1F8513"/>
                </a:solidFill>
                <a:latin typeface="Work Sans"/>
              </a:rPr>
              <a:t>at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en-GB" sz="2000" dirty="0" err="1">
                <a:solidFill>
                  <a:srgbClr val="1F8513"/>
                </a:solidFill>
                <a:latin typeface="Work Sans"/>
              </a:rPr>
              <a:t>osfære</a:t>
            </a:r>
            <a:r>
              <a:rPr lang="en-GB" sz="2000" dirty="0">
                <a:solidFill>
                  <a:srgbClr val="1F8513"/>
                </a:solidFill>
                <a:latin typeface="Work Sans"/>
              </a:rPr>
              <a:t> for NTNU</a:t>
            </a:r>
            <a:endParaRPr lang="en-NO" sz="2000" dirty="0">
              <a:solidFill>
                <a:srgbClr val="1F8513"/>
              </a:solidFill>
              <a:latin typeface="Work Sans"/>
              <a:cs typeface="Arial"/>
            </a:endParaRPr>
          </a:p>
          <a:p>
            <a:pPr marL="213995" indent="-213995">
              <a:buFont typeface="Arial"/>
              <a:buChar char="•"/>
            </a:pPr>
            <a:r>
              <a:rPr lang="en-GB" sz="2000" dirty="0" err="1">
                <a:solidFill>
                  <a:srgbClr val="1F8513"/>
                </a:solidFill>
                <a:latin typeface="Work Sans"/>
              </a:rPr>
              <a:t>Muligheter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 for </a:t>
            </a:r>
            <a:r>
              <a:rPr lang="nb-NO" sz="2000" dirty="0">
                <a:solidFill>
                  <a:srgbClr val="1F8513"/>
                </a:solidFill>
                <a:latin typeface="Work Sans"/>
              </a:rPr>
              <a:t>s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irkulærøkono</a:t>
            </a:r>
            <a:r>
              <a:rPr lang="en-US" sz="20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en-NO" sz="2000" dirty="0">
                <a:solidFill>
                  <a:srgbClr val="1F8513"/>
                </a:solidFill>
                <a:latin typeface="Work Sans"/>
              </a:rPr>
              <a:t>i – matproduksjon</a:t>
            </a:r>
            <a:endParaRPr lang="en-NO" sz="2000" dirty="0">
              <a:solidFill>
                <a:srgbClr val="1F8513"/>
              </a:solidFill>
              <a:latin typeface="Work Sans"/>
              <a:cs typeface="Arial"/>
            </a:endParaRPr>
          </a:p>
        </p:txBody>
      </p:sp>
      <p:pic>
        <p:nvPicPr>
          <p:cNvPr id="10" name="Picture 9" descr="A green snake on a black background&#10;&#10;Description automatically generated">
            <a:extLst>
              <a:ext uri="{FF2B5EF4-FFF2-40B4-BE49-F238E27FC236}">
                <a16:creationId xmlns:a16="http://schemas.microsoft.com/office/drawing/2014/main" id="{03AE3125-6C3B-1F8D-42D3-133F4E978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046" y="5965368"/>
            <a:ext cx="1877977" cy="889074"/>
          </a:xfrm>
          <a:prstGeom prst="rect">
            <a:avLst/>
          </a:prstGeom>
        </p:spPr>
      </p:pic>
      <p:pic>
        <p:nvPicPr>
          <p:cNvPr id="12" name="Picture 11" descr="A yellow wire on a black background&#10;&#10;Description automatically generated">
            <a:extLst>
              <a:ext uri="{FF2B5EF4-FFF2-40B4-BE49-F238E27FC236}">
                <a16:creationId xmlns:a16="http://schemas.microsoft.com/office/drawing/2014/main" id="{E667687F-879B-8849-CD98-9E949F656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920" y="6054493"/>
            <a:ext cx="1416703" cy="807024"/>
          </a:xfrm>
          <a:prstGeom prst="rect">
            <a:avLst/>
          </a:prstGeom>
        </p:spPr>
      </p:pic>
      <p:pic>
        <p:nvPicPr>
          <p:cNvPr id="3" name="Picture 2" descr="Ist möglicherweise eine Grafik">
            <a:extLst>
              <a:ext uri="{FF2B5EF4-FFF2-40B4-BE49-F238E27FC236}">
                <a16:creationId xmlns:a16="http://schemas.microsoft.com/office/drawing/2014/main" id="{F034AF33-ECD3-DECC-B072-865E74FCC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-up of a logo&#10;&#10;Description automatically generated">
            <a:extLst>
              <a:ext uri="{FF2B5EF4-FFF2-40B4-BE49-F238E27FC236}">
                <a16:creationId xmlns:a16="http://schemas.microsoft.com/office/drawing/2014/main" id="{47697D3E-8147-ED01-92AB-510539CCD5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72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EEAA03E-4D89-87B1-74AE-B2AE9DF44D0B}"/>
              </a:ext>
            </a:extLst>
          </p:cNvPr>
          <p:cNvSpPr>
            <a:spLocks noGrp="1"/>
          </p:cNvSpPr>
          <p:nvPr/>
        </p:nvSpPr>
        <p:spPr>
          <a:xfrm>
            <a:off x="6785990" y="78624"/>
            <a:ext cx="5167897" cy="9988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NO" sz="2800" dirty="0">
                <a:solidFill>
                  <a:srgbClr val="1F8513"/>
                </a:solidFill>
                <a:latin typeface="Work Sans"/>
              </a:rPr>
              <a:t>EiT</a:t>
            </a:r>
            <a:r>
              <a:rPr lang="nb-NO" sz="2800" dirty="0">
                <a:solidFill>
                  <a:srgbClr val="1F8513"/>
                </a:solidFill>
                <a:latin typeface="Work Sans"/>
              </a:rPr>
              <a:t>-</a:t>
            </a:r>
            <a:r>
              <a:rPr lang="en-NO" sz="2800" dirty="0">
                <a:solidFill>
                  <a:srgbClr val="1F8513"/>
                </a:solidFill>
                <a:latin typeface="Work Sans"/>
              </a:rPr>
              <a:t>landsby hadde allerede laget en rapport med ideer basert på intervju</a:t>
            </a:r>
            <a:r>
              <a:rPr lang="nb-NO" sz="2800" dirty="0">
                <a:solidFill>
                  <a:srgbClr val="1F8513"/>
                </a:solidFill>
                <a:latin typeface="Work Sans"/>
              </a:rPr>
              <a:t>er</a:t>
            </a:r>
            <a:r>
              <a:rPr lang="en-NO" sz="2800" dirty="0">
                <a:solidFill>
                  <a:srgbClr val="1F8513"/>
                </a:solidFill>
                <a:latin typeface="Work Sans"/>
              </a:rPr>
              <a:t> med brukere av parken</a:t>
            </a:r>
            <a:endParaRPr lang="en-US" sz="2800" dirty="0">
              <a:solidFill>
                <a:srgbClr val="1F8513"/>
              </a:solidFill>
              <a:latin typeface="Work Sans"/>
            </a:endParaRPr>
          </a:p>
        </p:txBody>
      </p:sp>
      <p:pic>
        <p:nvPicPr>
          <p:cNvPr id="5" name="Picture 4" descr="page41image37252272">
            <a:extLst>
              <a:ext uri="{FF2B5EF4-FFF2-40B4-BE49-F238E27FC236}">
                <a16:creationId xmlns:a16="http://schemas.microsoft.com/office/drawing/2014/main" id="{780B58D0-FEBC-FDD0-7125-D15C1344A607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90" y="2000731"/>
            <a:ext cx="4550206" cy="324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1A6B2825-3F44-1758-B39A-3476506AD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91" y="9710"/>
            <a:ext cx="6025424" cy="6849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A253EA-9650-2ACD-C1FE-10B082F1758D}"/>
              </a:ext>
            </a:extLst>
          </p:cNvPr>
          <p:cNvSpPr>
            <a:spLocks noGrp="1"/>
          </p:cNvSpPr>
          <p:nvPr/>
        </p:nvSpPr>
        <p:spPr>
          <a:xfrm>
            <a:off x="6675631" y="5244530"/>
            <a:ext cx="5167897" cy="99881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NO" sz="2800" dirty="0">
                <a:solidFill>
                  <a:srgbClr val="1F8513"/>
                </a:solidFill>
                <a:latin typeface="Work Sans"/>
              </a:rPr>
              <a:t>Vi har fortsa</a:t>
            </a:r>
            <a:r>
              <a:rPr lang="nb-NO" sz="2800" dirty="0">
                <a:solidFill>
                  <a:srgbClr val="1F8513"/>
                </a:solidFill>
                <a:latin typeface="Work Sans"/>
              </a:rPr>
              <a:t>t</a:t>
            </a:r>
            <a:r>
              <a:rPr lang="en-NO" sz="2800" dirty="0">
                <a:solidFill>
                  <a:srgbClr val="1F8513"/>
                </a:solidFill>
                <a:latin typeface="Work Sans"/>
              </a:rPr>
              <a:t>t dette arbeid med flere intervjuer og igangsetting av prosjekter</a:t>
            </a:r>
            <a:endParaRPr lang="en-US" sz="2800" dirty="0">
              <a:solidFill>
                <a:srgbClr val="1F8513"/>
              </a:solidFill>
              <a:latin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2806109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e 10">
            <a:extLst>
              <a:ext uri="{FF2B5EF4-FFF2-40B4-BE49-F238E27FC236}">
                <a16:creationId xmlns:a16="http://schemas.microsoft.com/office/drawing/2014/main" id="{EB572232-39F6-E049-F9DD-85349BC40D89}"/>
              </a:ext>
            </a:extLst>
          </p:cNvPr>
          <p:cNvGrpSpPr/>
          <p:nvPr/>
        </p:nvGrpSpPr>
        <p:grpSpPr>
          <a:xfrm>
            <a:off x="6096000" y="-95214"/>
            <a:ext cx="5949271" cy="7048427"/>
            <a:chOff x="7210425" y="59509"/>
            <a:chExt cx="4924778" cy="5994350"/>
          </a:xfrm>
        </p:grpSpPr>
        <p:pic>
          <p:nvPicPr>
            <p:cNvPr id="8" name="Picture 9" descr="A pattern of green leaves&#10;&#10;Description automatically generated">
              <a:extLst>
                <a:ext uri="{FF2B5EF4-FFF2-40B4-BE49-F238E27FC236}">
                  <a16:creationId xmlns:a16="http://schemas.microsoft.com/office/drawing/2014/main" id="{22A163B8-A234-59D2-4DD4-5282C3A17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0425" y="59509"/>
              <a:ext cx="4924778" cy="3032765"/>
            </a:xfrm>
            <a:prstGeom prst="rect">
              <a:avLst/>
            </a:prstGeom>
          </p:spPr>
        </p:pic>
        <p:pic>
          <p:nvPicPr>
            <p:cNvPr id="10" name="Picture 9" descr="A pattern of green leaves&#10;&#10;Description automatically generated">
              <a:extLst>
                <a:ext uri="{FF2B5EF4-FFF2-40B4-BE49-F238E27FC236}">
                  <a16:creationId xmlns:a16="http://schemas.microsoft.com/office/drawing/2014/main" id="{2976A8CF-4250-00AF-69D8-0479AED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10425" y="3021094"/>
              <a:ext cx="4924778" cy="303276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B49B2CC-6C54-55CB-AFE3-8E22D1AE2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21" y="51063"/>
            <a:ext cx="5152544" cy="1642956"/>
          </a:xfrm>
        </p:spPr>
        <p:txBody>
          <a:bodyPr anchor="b">
            <a:normAutofit/>
          </a:bodyPr>
          <a:lstStyle/>
          <a:p>
            <a:r>
              <a:rPr lang="nb-NO" sz="3600" b="1" dirty="0">
                <a:solidFill>
                  <a:srgbClr val="1F8513"/>
                </a:solidFill>
                <a:latin typeface="Work Sans" pitchFamily="2" charset="77"/>
              </a:rPr>
              <a:t>Eks</a:t>
            </a:r>
            <a:r>
              <a:rPr lang="en-NO" sz="3600" b="1" dirty="0">
                <a:solidFill>
                  <a:srgbClr val="1F8513"/>
                </a:solidFill>
                <a:latin typeface="Work Sans" pitchFamily="2" charset="77"/>
              </a:rPr>
              <a:t>perimentelle arealer </a:t>
            </a:r>
            <a:r>
              <a:rPr lang="nb-NO" sz="3600" b="1" dirty="0">
                <a:solidFill>
                  <a:srgbClr val="1F8513"/>
                </a:solidFill>
                <a:latin typeface="Work Sans" pitchFamily="2" charset="77"/>
              </a:rPr>
              <a:t>for masteroppgaver</a:t>
            </a:r>
            <a:endParaRPr lang="en-NO" sz="3600" b="1" dirty="0">
              <a:solidFill>
                <a:srgbClr val="1F8513"/>
              </a:solidFill>
              <a:latin typeface="Work Sans" pitchFamily="2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942F-6382-E127-5EB0-02430966D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748" y="1840295"/>
            <a:ext cx="5402252" cy="43073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1800" dirty="0">
                <a:solidFill>
                  <a:srgbClr val="1F8513"/>
                </a:solidFill>
                <a:latin typeface="Work Sans"/>
              </a:rPr>
              <a:t>Hvordan redde vegetasjon og bruke denne til å øke biologisk </a:t>
            </a:r>
            <a:r>
              <a:rPr lang="en-NO" sz="1800" dirty="0">
                <a:solidFill>
                  <a:srgbClr val="1F8513"/>
                </a:solidFill>
                <a:latin typeface="Work Sans"/>
              </a:rPr>
              <a:t>mangfold </a:t>
            </a:r>
            <a:r>
              <a:rPr lang="en-GB" sz="1800" dirty="0">
                <a:solidFill>
                  <a:srgbClr val="1F8513"/>
                </a:solidFill>
                <a:latin typeface="Work Sans"/>
              </a:rPr>
              <a:t>i</a:t>
            </a:r>
            <a:r>
              <a:rPr lang="en-NO" sz="1800" dirty="0">
                <a:solidFill>
                  <a:srgbClr val="1F8513"/>
                </a:solidFill>
                <a:latin typeface="Work Sans"/>
              </a:rPr>
              <a:t> urbane eller andre nedbygde områder</a:t>
            </a:r>
            <a:endParaRPr lang="nb-NO" sz="1400" dirty="0">
              <a:solidFill>
                <a:srgbClr val="1F8513"/>
              </a:solidFill>
              <a:latin typeface="Work Sans"/>
            </a:endParaRPr>
          </a:p>
          <a:p>
            <a:r>
              <a:rPr lang="nb-NO" sz="1800" dirty="0">
                <a:solidFill>
                  <a:srgbClr val="1F8513"/>
                </a:solidFill>
                <a:latin typeface="Work Sans"/>
              </a:rPr>
              <a:t>Prosjekter so</a:t>
            </a:r>
            <a:r>
              <a:rPr lang="en-NO" sz="1800" dirty="0">
                <a:solidFill>
                  <a:srgbClr val="1F8513"/>
                </a:solidFill>
                <a:latin typeface="Work Sans"/>
              </a:rPr>
              <a:t>m</a:t>
            </a:r>
            <a:r>
              <a:rPr lang="nb-NO" sz="1800" dirty="0">
                <a:solidFill>
                  <a:srgbClr val="1F8513"/>
                </a:solidFill>
                <a:latin typeface="Work Sans"/>
              </a:rPr>
              <a:t> går på restaureringsmetoder og «</a:t>
            </a:r>
            <a:r>
              <a:rPr lang="nb-NO" sz="1800" dirty="0" err="1">
                <a:solidFill>
                  <a:srgbClr val="1F8513"/>
                </a:solidFill>
                <a:latin typeface="Work Sans"/>
              </a:rPr>
              <a:t>rewilding</a:t>
            </a:r>
            <a:r>
              <a:rPr lang="nb-NO" sz="1800" dirty="0">
                <a:solidFill>
                  <a:srgbClr val="1F8513"/>
                </a:solidFill>
                <a:latin typeface="Work Sans"/>
              </a:rPr>
              <a:t>»-</a:t>
            </a:r>
            <a:r>
              <a:rPr lang="en-NO" sz="1800" dirty="0">
                <a:solidFill>
                  <a:srgbClr val="1F8513"/>
                </a:solidFill>
                <a:latin typeface="Work Sans"/>
              </a:rPr>
              <a:t>metoder</a:t>
            </a:r>
            <a:endParaRPr lang="nb-NO" sz="1800" dirty="0">
              <a:solidFill>
                <a:srgbClr val="1F8513"/>
              </a:solidFill>
              <a:latin typeface="Work Sans"/>
            </a:endParaRPr>
          </a:p>
        </p:txBody>
      </p:sp>
      <p:pic>
        <p:nvPicPr>
          <p:cNvPr id="7" name="Picture 6" descr="A patch of grass on a hill&#10;&#10;Description automatically generated">
            <a:extLst>
              <a:ext uri="{FF2B5EF4-FFF2-40B4-BE49-F238E27FC236}">
                <a16:creationId xmlns:a16="http://schemas.microsoft.com/office/drawing/2014/main" id="{0BCD92CA-5C56-D70D-28A2-0B4DBCCBE3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5069"/>
          <a:stretch/>
        </p:blipFill>
        <p:spPr>
          <a:xfrm>
            <a:off x="6803137" y="232926"/>
            <a:ext cx="4849560" cy="3084517"/>
          </a:xfrm>
          <a:prstGeom prst="rect">
            <a:avLst/>
          </a:prstGeom>
        </p:spPr>
      </p:pic>
      <p:pic>
        <p:nvPicPr>
          <p:cNvPr id="9" name="Picture 8" descr="A patch of grass on a hill&#10;&#10;Description automatically generated">
            <a:extLst>
              <a:ext uri="{FF2B5EF4-FFF2-40B4-BE49-F238E27FC236}">
                <a16:creationId xmlns:a16="http://schemas.microsoft.com/office/drawing/2014/main" id="{36B53EA5-2706-AF91-60DB-5131E9CC56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" r="1" b="4700"/>
          <a:stretch/>
        </p:blipFill>
        <p:spPr>
          <a:xfrm>
            <a:off x="6803137" y="3473259"/>
            <a:ext cx="4854982" cy="3087974"/>
          </a:xfrm>
          <a:prstGeom prst="rect">
            <a:avLst/>
          </a:prstGeom>
        </p:spPr>
      </p:pic>
      <p:pic>
        <p:nvPicPr>
          <p:cNvPr id="5" name="Picture 4" descr="A machine lifting a bucket of grass&#10;&#10;Description automatically generated">
            <a:extLst>
              <a:ext uri="{FF2B5EF4-FFF2-40B4-BE49-F238E27FC236}">
                <a16:creationId xmlns:a16="http://schemas.microsoft.com/office/drawing/2014/main" id="{69026285-8FD4-AC1C-142E-3B9C932D35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7" t="3962" r="118" b="3635"/>
          <a:stretch/>
        </p:blipFill>
        <p:spPr>
          <a:xfrm>
            <a:off x="6803137" y="232926"/>
            <a:ext cx="4853743" cy="3091673"/>
          </a:xfrm>
          <a:prstGeom prst="rect">
            <a:avLst/>
          </a:prstGeom>
        </p:spPr>
      </p:pic>
      <p:pic>
        <p:nvPicPr>
          <p:cNvPr id="4" name="Picture 3" descr="A road going through a grassy area&#10;&#10;Description automatically generated">
            <a:extLst>
              <a:ext uri="{FF2B5EF4-FFF2-40B4-BE49-F238E27FC236}">
                <a16:creationId xmlns:a16="http://schemas.microsoft.com/office/drawing/2014/main" id="{28B6D03A-A36E-EB7E-52A6-FBE2D2FD3C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6" t="5682" r="126" b="-257"/>
          <a:stretch/>
        </p:blipFill>
        <p:spPr>
          <a:xfrm>
            <a:off x="6803137" y="230836"/>
            <a:ext cx="4857242" cy="3090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6674BA-53BF-7086-5B58-2A948E8FC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3901" y="3350365"/>
            <a:ext cx="2282577" cy="3071456"/>
          </a:xfrm>
          <a:prstGeom prst="rect">
            <a:avLst/>
          </a:prstGeom>
        </p:spPr>
      </p:pic>
      <p:pic>
        <p:nvPicPr>
          <p:cNvPr id="12" name="Bilde 9" descr="Et bilde som inneholder utendørs, tre, bakke, person&#10;&#10;Automatisk generert beskrivelse">
            <a:extLst>
              <a:ext uri="{FF2B5EF4-FFF2-40B4-BE49-F238E27FC236}">
                <a16:creationId xmlns:a16="http://schemas.microsoft.com/office/drawing/2014/main" id="{0E28F839-BBDE-6C0B-ACCC-19DAC8B0FE0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4023"/>
          <a:stretch/>
        </p:blipFill>
        <p:spPr>
          <a:xfrm>
            <a:off x="780025" y="3317443"/>
            <a:ext cx="2426433" cy="31043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92A819-318E-5667-E8C0-4B6B433136AD}"/>
              </a:ext>
            </a:extLst>
          </p:cNvPr>
          <p:cNvSpPr txBox="1"/>
          <p:nvPr/>
        </p:nvSpPr>
        <p:spPr>
          <a:xfrm>
            <a:off x="780025" y="6454743"/>
            <a:ext cx="1902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</a:t>
            </a:r>
            <a:r>
              <a:rPr lang="en-NO" dirty="0"/>
              <a:t>rtine A. Hennig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3C969B-5F96-4B88-BE32-5777C786DD63}"/>
              </a:ext>
            </a:extLst>
          </p:cNvPr>
          <p:cNvSpPr txBox="1"/>
          <p:nvPr/>
        </p:nvSpPr>
        <p:spPr>
          <a:xfrm>
            <a:off x="3503901" y="6437605"/>
            <a:ext cx="129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Marie Digre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73811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0FFA68-1DAC-A84E-8462-7E3AE9244ECE}"/>
              </a:ext>
            </a:extLst>
          </p:cNvPr>
          <p:cNvSpPr/>
          <p:nvPr/>
        </p:nvSpPr>
        <p:spPr>
          <a:xfrm>
            <a:off x="-479678" y="476239"/>
            <a:ext cx="9597960" cy="1082731"/>
          </a:xfrm>
          <a:prstGeom prst="roundRect">
            <a:avLst/>
          </a:prstGeom>
          <a:solidFill>
            <a:srgbClr val="E3FECE"/>
          </a:solidFill>
          <a:ln>
            <a:solidFill>
              <a:srgbClr val="E3FEC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F130ED-E565-8876-4193-D347E92698AA}"/>
              </a:ext>
            </a:extLst>
          </p:cNvPr>
          <p:cNvSpPr>
            <a:spLocks noGrp="1"/>
          </p:cNvSpPr>
          <p:nvPr/>
        </p:nvSpPr>
        <p:spPr>
          <a:xfrm>
            <a:off x="451871" y="669022"/>
            <a:ext cx="8229600" cy="6463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err="1">
                <a:solidFill>
                  <a:srgbClr val="1F8513"/>
                </a:solidFill>
                <a:latin typeface="Work Sans"/>
              </a:rPr>
              <a:t>Biologisk</a:t>
            </a:r>
            <a:r>
              <a:rPr lang="en-US" dirty="0">
                <a:solidFill>
                  <a:srgbClr val="1F8513"/>
                </a:solidFill>
                <a:latin typeface="Work Sans"/>
              </a:rPr>
              <a:t> </a:t>
            </a:r>
            <a:r>
              <a:rPr lang="nb-NO" sz="3600" b="1" dirty="0">
                <a:solidFill>
                  <a:srgbClr val="1F8513"/>
                </a:solidFill>
                <a:latin typeface="Work Sans" pitchFamily="2" charset="77"/>
              </a:rPr>
              <a:t>m</a:t>
            </a:r>
            <a:r>
              <a:rPr lang="en-US" dirty="0" err="1">
                <a:solidFill>
                  <a:srgbClr val="1F8513"/>
                </a:solidFill>
                <a:latin typeface="Work Sans"/>
              </a:rPr>
              <a:t>angfold</a:t>
            </a:r>
            <a:r>
              <a:rPr lang="en-US" dirty="0">
                <a:solidFill>
                  <a:srgbClr val="1F8513"/>
                </a:solidFill>
                <a:latin typeface="Work Sans"/>
              </a:rPr>
              <a:t>:</a:t>
            </a:r>
            <a:r>
              <a:rPr lang="en-US" dirty="0">
                <a:latin typeface="Work Sans"/>
              </a:rPr>
              <a:t> </a:t>
            </a:r>
            <a:r>
              <a:rPr lang="en-US" dirty="0">
                <a:solidFill>
                  <a:srgbClr val="F05838"/>
                </a:solidFill>
                <a:latin typeface="Work Sans"/>
              </a:rPr>
              <a:t>Da</a:t>
            </a:r>
            <a:r>
              <a:rPr lang="nb-NO" sz="3600" b="1" dirty="0">
                <a:solidFill>
                  <a:srgbClr val="FF0000"/>
                </a:solidFill>
                <a:latin typeface="Work Sans" pitchFamily="2" charset="77"/>
              </a:rPr>
              <a:t>m</a:t>
            </a:r>
            <a:r>
              <a:rPr lang="en-US" dirty="0">
                <a:solidFill>
                  <a:srgbClr val="F05838"/>
                </a:solidFill>
                <a:latin typeface="Work Sans"/>
              </a:rPr>
              <a:t> </a:t>
            </a:r>
            <a:r>
              <a:rPr lang="en-US" dirty="0" err="1">
                <a:solidFill>
                  <a:srgbClr val="F05838"/>
                </a:solidFill>
                <a:latin typeface="Work Sans"/>
              </a:rPr>
              <a:t>og</a:t>
            </a:r>
            <a:r>
              <a:rPr lang="en-US" dirty="0">
                <a:solidFill>
                  <a:srgbClr val="F05838"/>
                </a:solidFill>
                <a:latin typeface="Work Sans"/>
              </a:rPr>
              <a:t> </a:t>
            </a:r>
            <a:r>
              <a:rPr lang="en-US" dirty="0" err="1">
                <a:solidFill>
                  <a:srgbClr val="F05838"/>
                </a:solidFill>
                <a:latin typeface="Work Sans"/>
              </a:rPr>
              <a:t>eng</a:t>
            </a:r>
            <a:endParaRPr lang="en-US" dirty="0">
              <a:solidFill>
                <a:srgbClr val="F05838"/>
              </a:solidFill>
              <a:latin typeface="Work Sans"/>
            </a:endParaRPr>
          </a:p>
        </p:txBody>
      </p:sp>
      <p:pic>
        <p:nvPicPr>
          <p:cNvPr id="5" name="Content Placeholder 3" descr="A grassy area with trees and a building in the background&#10;&#10;Description automatically generated">
            <a:extLst>
              <a:ext uri="{FF2B5EF4-FFF2-40B4-BE49-F238E27FC236}">
                <a16:creationId xmlns:a16="http://schemas.microsoft.com/office/drawing/2014/main" id="{1A5E17FA-6A44-594D-1540-E8D803273274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974" y="3332619"/>
            <a:ext cx="4905346" cy="3472462"/>
          </a:xfrm>
          <a:prstGeom prst="rect">
            <a:avLst/>
          </a:prstGeom>
        </p:spPr>
      </p:pic>
      <p:pic>
        <p:nvPicPr>
          <p:cNvPr id="6" name="Picture 5" descr="Ingen bildebeskrivelse er tilgjengelig.">
            <a:extLst>
              <a:ext uri="{FF2B5EF4-FFF2-40B4-BE49-F238E27FC236}">
                <a16:creationId xmlns:a16="http://schemas.microsoft.com/office/drawing/2014/main" id="{7C37E749-18C8-862A-EF52-58F810771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890"/>
          <a:stretch/>
        </p:blipFill>
        <p:spPr>
          <a:xfrm>
            <a:off x="9340449" y="726621"/>
            <a:ext cx="2272281" cy="2516326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4C55897-F3C8-4384-40E5-53A451BA1C8B}"/>
              </a:ext>
            </a:extLst>
          </p:cNvPr>
          <p:cNvSpPr txBox="1"/>
          <p:nvPr/>
        </p:nvSpPr>
        <p:spPr>
          <a:xfrm>
            <a:off x="579270" y="1650589"/>
            <a:ext cx="5528480" cy="175432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b-NO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Gjenskapte</a:t>
            </a:r>
            <a:r>
              <a:rPr lang="en-US" b="1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b="1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habitater</a:t>
            </a:r>
            <a:r>
              <a:rPr lang="en-US" b="1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for planter </a:t>
            </a:r>
            <a:r>
              <a:rPr lang="en-US" b="1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og</a:t>
            </a:r>
            <a:r>
              <a:rPr lang="en-US" b="1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b="1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dyr</a:t>
            </a:r>
            <a:endParaRPr lang="en-US" b="1" dirty="0">
              <a:solidFill>
                <a:srgbClr val="1F8513"/>
              </a:solidFill>
              <a:latin typeface="Work Sans"/>
              <a:cs typeface="Arial" panose="020B060402020202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To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slåtteenger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er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skapt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og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slås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med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ljå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en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gang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i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året</a:t>
            </a:r>
            <a:endParaRPr lang="en-US" dirty="0">
              <a:solidFill>
                <a:srgbClr val="1F8513"/>
              </a:solidFill>
              <a:latin typeface="Work Sans"/>
              <a:cs typeface="Arial" panose="020B0604020202020204"/>
            </a:endParaRPr>
          </a:p>
          <a:p>
            <a:pPr marL="171450" indent="-171450">
              <a:buFont typeface="Arial"/>
              <a:buChar char="•"/>
            </a:pPr>
            <a:endParaRPr lang="en-US" dirty="0">
              <a:solidFill>
                <a:srgbClr val="1F8513"/>
              </a:solidFill>
              <a:latin typeface="Work Sans"/>
              <a:cs typeface="Arial" panose="020B0604020202020204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En dam er under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utgraving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og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skal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neste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år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tilføres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våtmarksdyr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</a:t>
            </a:r>
            <a:r>
              <a:rPr lang="en-US" dirty="0" err="1">
                <a:solidFill>
                  <a:srgbClr val="1F8513"/>
                </a:solidFill>
                <a:latin typeface="Work Sans"/>
                <a:cs typeface="Arial" panose="020B0604020202020204"/>
              </a:rPr>
              <a:t>og</a:t>
            </a:r>
            <a:r>
              <a:rPr lang="en-US" dirty="0">
                <a:solidFill>
                  <a:srgbClr val="1F8513"/>
                </a:solidFill>
                <a:latin typeface="Work Sans"/>
                <a:cs typeface="Arial" panose="020B0604020202020204"/>
              </a:rPr>
              <a:t> -planter</a:t>
            </a:r>
            <a:endParaRPr lang="en-US" dirty="0">
              <a:solidFill>
                <a:srgbClr val="1F8513"/>
              </a:solidFill>
              <a:latin typeface="Work Sans"/>
            </a:endParaRPr>
          </a:p>
        </p:txBody>
      </p:sp>
      <p:pic>
        <p:nvPicPr>
          <p:cNvPr id="3" name="Picture 2" descr="A green line on a black background&#10;&#10;Description automatically generated">
            <a:extLst>
              <a:ext uri="{FF2B5EF4-FFF2-40B4-BE49-F238E27FC236}">
                <a16:creationId xmlns:a16="http://schemas.microsoft.com/office/drawing/2014/main" id="{848BDEA0-0EB5-8D86-4942-8885DB63C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6314" y="-202512"/>
            <a:ext cx="2530415" cy="1069787"/>
          </a:xfrm>
          <a:prstGeom prst="rect">
            <a:avLst/>
          </a:prstGeom>
        </p:spPr>
      </p:pic>
      <p:pic>
        <p:nvPicPr>
          <p:cNvPr id="11" name="Picture 10" descr="A yellow wire on a black background&#10;&#10;Description automatically generated">
            <a:extLst>
              <a:ext uri="{FF2B5EF4-FFF2-40B4-BE49-F238E27FC236}">
                <a16:creationId xmlns:a16="http://schemas.microsoft.com/office/drawing/2014/main" id="{5BB54C67-A9AA-7B88-514F-44E59B027F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560000">
            <a:off x="10055654" y="-244439"/>
            <a:ext cx="1773589" cy="961353"/>
          </a:xfrm>
          <a:prstGeom prst="rect">
            <a:avLst/>
          </a:prstGeom>
        </p:spPr>
      </p:pic>
      <p:pic>
        <p:nvPicPr>
          <p:cNvPr id="2" name="Content Placeholder 4" descr="A group of people working on a hillside&#10;&#10;Description automatically generated">
            <a:extLst>
              <a:ext uri="{FF2B5EF4-FFF2-40B4-BE49-F238E27FC236}">
                <a16:creationId xmlns:a16="http://schemas.microsoft.com/office/drawing/2014/main" id="{9747DB6A-A697-6B6D-8FE8-654DCED8F77F}"/>
              </a:ext>
            </a:extLst>
          </p:cNvPr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4" y="3503487"/>
            <a:ext cx="4125153" cy="309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95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473F784-CE1E-F850-6B91-3A0A81A40A8A}"/>
              </a:ext>
            </a:extLst>
          </p:cNvPr>
          <p:cNvSpPr>
            <a:spLocks noGrp="1"/>
          </p:cNvSpPr>
          <p:nvPr/>
        </p:nvSpPr>
        <p:spPr>
          <a:xfrm>
            <a:off x="533400" y="552790"/>
            <a:ext cx="8133741" cy="15656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sz="2800" dirty="0">
                <a:solidFill>
                  <a:srgbClr val="FF0000"/>
                </a:solidFill>
                <a:latin typeface="Work Sans"/>
              </a:rPr>
              <a:t>Fugleartslister</a:t>
            </a:r>
            <a:r>
              <a:rPr lang="nb-NO" sz="2800" dirty="0">
                <a:solidFill>
                  <a:srgbClr val="F05838"/>
                </a:solidFill>
                <a:latin typeface="Work Sans"/>
              </a:rPr>
              <a:t> </a:t>
            </a:r>
            <a:r>
              <a:rPr lang="nb-NO" sz="2800" dirty="0">
                <a:solidFill>
                  <a:srgbClr val="FF0000"/>
                </a:solidFill>
                <a:latin typeface="Work Sans"/>
              </a:rPr>
              <a:t>samlet fire morgener i mai og juni (4:00-8:00): </a:t>
            </a:r>
            <a:endParaRPr lang="en-US" sz="2800" dirty="0">
              <a:solidFill>
                <a:srgbClr val="FF0000"/>
              </a:solidFill>
            </a:endParaRPr>
          </a:p>
          <a:p>
            <a:r>
              <a:rPr lang="nb-NO" sz="2800" dirty="0">
                <a:solidFill>
                  <a:srgbClr val="909090"/>
                </a:solidFill>
                <a:latin typeface="Work Sans"/>
              </a:rPr>
              <a:t>Høgskoleparken og </a:t>
            </a:r>
            <a:r>
              <a:rPr lang="nb-NO" sz="2800" dirty="0" err="1">
                <a:solidFill>
                  <a:srgbClr val="909090"/>
                </a:solidFill>
                <a:latin typeface="Work Sans"/>
              </a:rPr>
              <a:t>Elgseter</a:t>
            </a:r>
            <a:r>
              <a:rPr lang="nb-NO" sz="2800" dirty="0">
                <a:solidFill>
                  <a:srgbClr val="909090"/>
                </a:solidFill>
                <a:latin typeface="Work Sans"/>
              </a:rPr>
              <a:t> park</a:t>
            </a:r>
            <a:endParaRPr lang="nb-NO" sz="2800" dirty="0">
              <a:solidFill>
                <a:srgbClr val="90909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FB841-E91D-A54F-B5D8-20BEE5DF9B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82" t="25891" r="34087" b="15062"/>
          <a:stretch/>
        </p:blipFill>
        <p:spPr>
          <a:xfrm>
            <a:off x="266593" y="2303718"/>
            <a:ext cx="3450130" cy="3389849"/>
          </a:xfrm>
          <a:prstGeom prst="rect">
            <a:avLst/>
          </a:prstGeom>
        </p:spPr>
      </p:pic>
      <p:pic>
        <p:nvPicPr>
          <p:cNvPr id="7" name="Picture 6" descr="A bird perched on a branch">
            <a:extLst>
              <a:ext uri="{FF2B5EF4-FFF2-40B4-BE49-F238E27FC236}">
                <a16:creationId xmlns:a16="http://schemas.microsoft.com/office/drawing/2014/main" id="{65A89FD6-10DA-4853-1FAA-01173F2D9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70" y="782680"/>
            <a:ext cx="4028892" cy="5015705"/>
          </a:xfrm>
          <a:prstGeom prst="rect">
            <a:avLst/>
          </a:prstGeom>
        </p:spPr>
      </p:pic>
      <p:pic>
        <p:nvPicPr>
          <p:cNvPr id="12" name="Picture 11" descr="Ist möglicherweise eine Grafik">
            <a:extLst>
              <a:ext uri="{FF2B5EF4-FFF2-40B4-BE49-F238E27FC236}">
                <a16:creationId xmlns:a16="http://schemas.microsoft.com/office/drawing/2014/main" id="{02B5E888-3FAA-37CE-6736-D7FD304B3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B9EA33B2-CBE0-826F-1C3B-B168CFE32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E61CF9-A564-CC0B-B248-90AEF71B7630}"/>
              </a:ext>
            </a:extLst>
          </p:cNvPr>
          <p:cNvSpPr>
            <a:spLocks noGrp="1"/>
          </p:cNvSpPr>
          <p:nvPr/>
        </p:nvSpPr>
        <p:spPr>
          <a:xfrm>
            <a:off x="3968096" y="1797248"/>
            <a:ext cx="2992759" cy="32635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House </a:t>
            </a: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sparrow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 / Gråspurv </a:t>
            </a:r>
            <a:endParaRPr lang="nb-NO" sz="1600" dirty="0">
              <a:solidFill>
                <a:srgbClr val="909090"/>
              </a:solidFill>
              <a:latin typeface="Work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Fieldfare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 / Gråtrost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Blackbird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 / Svarttrost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Song </a:t>
            </a:r>
            <a:r>
              <a:rPr lang="nb-NO" sz="1600" dirty="0" err="1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Trush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 / Måltrost 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Greenfinch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  / Grønnfink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Chaffinch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  / Bokfink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Chiffchaff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 / Gransanger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Redwing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 / Rødvingetrost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Nuthatch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 / Spettmeis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Wood </a:t>
            </a: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Pigeon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 / Ringdue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Blue tit / Blåmeis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Great tit / Kjøttmeis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Hooded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 </a:t>
            </a: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Crow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 / Kråke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Starling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 / </a:t>
            </a: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Stær</a:t>
            </a:r>
            <a:endParaRPr lang="nb-NO" sz="1600" dirty="0">
              <a:solidFill>
                <a:srgbClr val="909090"/>
              </a:solidFill>
              <a:latin typeface="Work Sans"/>
              <a:ea typeface="Times New Roman" panose="02020603050405020304" pitchFamily="18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909090"/>
                </a:solidFill>
                <a:latin typeface="Work Sans"/>
                <a:cs typeface="Times New Roman"/>
              </a:rPr>
              <a:t>Great </a:t>
            </a:r>
            <a:r>
              <a:rPr lang="nb-NO" sz="1600" dirty="0" err="1">
                <a:solidFill>
                  <a:srgbClr val="909090"/>
                </a:solidFill>
                <a:latin typeface="Work Sans"/>
                <a:cs typeface="Times New Roman"/>
              </a:rPr>
              <a:t>Spotted</a:t>
            </a:r>
            <a:r>
              <a:rPr lang="nb-NO" sz="1600" dirty="0">
                <a:solidFill>
                  <a:srgbClr val="909090"/>
                </a:solidFill>
                <a:latin typeface="Work Sans"/>
                <a:cs typeface="Times New Roman"/>
              </a:rPr>
              <a:t> </a:t>
            </a:r>
            <a:r>
              <a:rPr lang="nb-NO" sz="1600" dirty="0" err="1">
                <a:solidFill>
                  <a:srgbClr val="909090"/>
                </a:solidFill>
                <a:latin typeface="Work Sans"/>
                <a:cs typeface="Times New Roman"/>
              </a:rPr>
              <a:t>Woodpecker</a:t>
            </a:r>
            <a:r>
              <a:rPr lang="nb-NO" sz="1600" dirty="0">
                <a:solidFill>
                  <a:srgbClr val="909090"/>
                </a:solidFill>
                <a:latin typeface="Work Sans"/>
                <a:cs typeface="Times New Roman"/>
              </a:rPr>
              <a:t> / 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Flaggspett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Tree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 </a:t>
            </a:r>
            <a:r>
              <a:rPr lang="nb-NO" sz="1600" dirty="0" err="1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sparrow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Times New Roman" panose="02020603050405020304" pitchFamily="18" charset="0"/>
                <a:cs typeface="Times New Roman"/>
              </a:rPr>
              <a:t> / Pilfink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 err="1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Common</a:t>
            </a:r>
            <a:r>
              <a:rPr lang="nb-NO" sz="1600" dirty="0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 Gull / fiskemåke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nb-NO" sz="1600" dirty="0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Linnet / </a:t>
            </a:r>
            <a:r>
              <a:rPr lang="nb-NO" sz="1600" dirty="0" err="1">
                <a:solidFill>
                  <a:srgbClr val="909090"/>
                </a:solidFill>
                <a:latin typeface="Work Sans"/>
                <a:ea typeface="Calibri" panose="020F0502020204030204" pitchFamily="34" charset="0"/>
                <a:cs typeface="Times New Roman"/>
              </a:rPr>
              <a:t>Linerle</a:t>
            </a: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nb-NO" sz="1600" dirty="0">
              <a:solidFill>
                <a:srgbClr val="909090"/>
              </a:solidFill>
              <a:latin typeface="Work Sans"/>
              <a:ea typeface="Calibri" panose="020F0502020204030204" pitchFamily="34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5658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group of people standing on grass">
            <a:extLst>
              <a:ext uri="{FF2B5EF4-FFF2-40B4-BE49-F238E27FC236}">
                <a16:creationId xmlns:a16="http://schemas.microsoft.com/office/drawing/2014/main" id="{4EDEF50B-0AB6-18F5-8A18-E22D1674420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066"/>
          <a:stretch/>
        </p:blipFill>
        <p:spPr>
          <a:xfrm>
            <a:off x="3113456" y="1754481"/>
            <a:ext cx="5572789" cy="326350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D915A6-1A9E-3FBC-5065-25E59772AB28}"/>
              </a:ext>
            </a:extLst>
          </p:cNvPr>
          <p:cNvSpPr>
            <a:spLocks noGrp="1"/>
          </p:cNvSpPr>
          <p:nvPr/>
        </p:nvSpPr>
        <p:spPr>
          <a:xfrm>
            <a:off x="478971" y="511366"/>
            <a:ext cx="8065706" cy="99417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nb-NO" dirty="0">
                <a:solidFill>
                  <a:srgbClr val="FF0000"/>
                </a:solidFill>
                <a:latin typeface="Work Sans"/>
              </a:rPr>
              <a:t>Insektsa</a:t>
            </a:r>
            <a:r>
              <a:rPr lang="nb-NO" sz="3600" dirty="0">
                <a:solidFill>
                  <a:srgbClr val="FF0000"/>
                </a:solidFill>
                <a:latin typeface="Work Sans"/>
              </a:rPr>
              <a:t>m</a:t>
            </a:r>
            <a:r>
              <a:rPr lang="nb-NO" dirty="0">
                <a:solidFill>
                  <a:srgbClr val="FF0000"/>
                </a:solidFill>
                <a:latin typeface="Work Sans"/>
              </a:rPr>
              <a:t>funn undersøkt gjennom sommeren </a:t>
            </a:r>
            <a:r>
              <a:rPr lang="nb-NO" sz="3600" dirty="0">
                <a:solidFill>
                  <a:srgbClr val="FF0000"/>
                </a:solidFill>
                <a:latin typeface="Work Sans"/>
              </a:rPr>
              <a:t>m</a:t>
            </a:r>
            <a:r>
              <a:rPr lang="nb-NO" dirty="0">
                <a:solidFill>
                  <a:srgbClr val="FF0000"/>
                </a:solidFill>
                <a:latin typeface="Work Sans"/>
              </a:rPr>
              <a:t>ed </a:t>
            </a:r>
            <a:r>
              <a:rPr lang="nb-NO" sz="3600" dirty="0" err="1">
                <a:solidFill>
                  <a:srgbClr val="FF0000"/>
                </a:solidFill>
                <a:latin typeface="Work Sans"/>
              </a:rPr>
              <a:t>m</a:t>
            </a:r>
            <a:r>
              <a:rPr lang="nb-NO" dirty="0" err="1">
                <a:solidFill>
                  <a:srgbClr val="FF0000"/>
                </a:solidFill>
                <a:latin typeface="Work Sans"/>
              </a:rPr>
              <a:t>alaise</a:t>
            </a:r>
            <a:r>
              <a:rPr lang="nb-NO" dirty="0">
                <a:solidFill>
                  <a:srgbClr val="FF0000"/>
                </a:solidFill>
                <a:latin typeface="Work Sans"/>
              </a:rPr>
              <a:t>-feller</a:t>
            </a:r>
            <a:r>
              <a:rPr lang="nb-NO" dirty="0">
                <a:solidFill>
                  <a:srgbClr val="F05838"/>
                </a:solidFill>
                <a:latin typeface="Work Sans"/>
              </a:rPr>
              <a:t>: </a:t>
            </a:r>
            <a:endParaRPr lang="en-US" dirty="0">
              <a:latin typeface="Work Sans"/>
            </a:endParaRPr>
          </a:p>
          <a:p>
            <a:r>
              <a:rPr lang="nb-NO" dirty="0">
                <a:solidFill>
                  <a:srgbClr val="909090"/>
                </a:solidFill>
                <a:latin typeface="Work Sans"/>
              </a:rPr>
              <a:t>Høgskoleparken og </a:t>
            </a:r>
            <a:r>
              <a:rPr lang="nb-NO" dirty="0" err="1">
                <a:solidFill>
                  <a:srgbClr val="909090"/>
                </a:solidFill>
                <a:latin typeface="Work Sans"/>
              </a:rPr>
              <a:t>Elgseter</a:t>
            </a:r>
            <a:r>
              <a:rPr lang="nb-NO" dirty="0">
                <a:solidFill>
                  <a:srgbClr val="909090"/>
                </a:solidFill>
                <a:latin typeface="Work Sans"/>
              </a:rPr>
              <a:t> park</a:t>
            </a:r>
            <a:endParaRPr lang="nb-NO" dirty="0"/>
          </a:p>
        </p:txBody>
      </p:sp>
      <p:pic>
        <p:nvPicPr>
          <p:cNvPr id="4" name="Picture 3" descr="Ingen beskrivelse er tilgjengelig.">
            <a:extLst>
              <a:ext uri="{FF2B5EF4-FFF2-40B4-BE49-F238E27FC236}">
                <a16:creationId xmlns:a16="http://schemas.microsoft.com/office/drawing/2014/main" id="{CAFFC31D-5813-649F-F77F-06A591989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63" y="1754481"/>
            <a:ext cx="2571448" cy="192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D723A4-1632-4C75-695D-81C35419D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405268" y="2154939"/>
            <a:ext cx="3274968" cy="2451124"/>
          </a:xfrm>
          <a:prstGeom prst="rect">
            <a:avLst/>
          </a:prstGeom>
        </p:spPr>
      </p:pic>
      <p:pic>
        <p:nvPicPr>
          <p:cNvPr id="7" name="Picture 6" descr="Gjærevollsenteret – et senter for framtidsanalyser av naturmangfold - NTNU">
            <a:extLst>
              <a:ext uri="{FF2B5EF4-FFF2-40B4-BE49-F238E27FC236}">
                <a16:creationId xmlns:a16="http://schemas.microsoft.com/office/drawing/2014/main" id="{079CDC99-D1A6-C9A3-BF4C-8ED24943B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4375" y="5383658"/>
            <a:ext cx="2239026" cy="467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Myrstankelbein eller Tipula paludosa">
            <a:extLst>
              <a:ext uri="{FF2B5EF4-FFF2-40B4-BE49-F238E27FC236}">
                <a16:creationId xmlns:a16="http://schemas.microsoft.com/office/drawing/2014/main" id="{A756E1C5-5FF5-9138-CE7C-02EF012F4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190" y="37715"/>
            <a:ext cx="2686111" cy="168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st möglicherweise eine Grafik">
            <a:extLst>
              <a:ext uri="{FF2B5EF4-FFF2-40B4-BE49-F238E27FC236}">
                <a16:creationId xmlns:a16="http://schemas.microsoft.com/office/drawing/2014/main" id="{EA71CB27-06EF-B9DA-FB7C-33E71BEFC8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2" t="20478" r="17692" b="30261"/>
          <a:stretch/>
        </p:blipFill>
        <p:spPr bwMode="auto">
          <a:xfrm>
            <a:off x="10543730" y="5862480"/>
            <a:ext cx="1471216" cy="79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21EF8CC0-2AC2-33EE-FC04-1457CCAB3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3610" y="6082949"/>
            <a:ext cx="1551453" cy="548423"/>
          </a:xfrm>
          <a:prstGeom prst="rect">
            <a:avLst/>
          </a:prstGeom>
        </p:spPr>
      </p:pic>
      <p:graphicFrame>
        <p:nvGraphicFramePr>
          <p:cNvPr id="9" name="Diagram 2">
            <a:extLst>
              <a:ext uri="{FF2B5EF4-FFF2-40B4-BE49-F238E27FC236}">
                <a16:creationId xmlns:a16="http://schemas.microsoft.com/office/drawing/2014/main" id="{E7D21285-4889-4E9A-9931-A925B1D28C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98426"/>
              </p:ext>
            </p:extLst>
          </p:nvPr>
        </p:nvGraphicFramePr>
        <p:xfrm>
          <a:off x="167390" y="5031014"/>
          <a:ext cx="2815121" cy="1826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1" name="Diagram 3">
            <a:extLst>
              <a:ext uri="{FF2B5EF4-FFF2-40B4-BE49-F238E27FC236}">
                <a16:creationId xmlns:a16="http://schemas.microsoft.com/office/drawing/2014/main" id="{EE0BF57A-282D-9D2E-2744-EDE7DB7DDC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2500593"/>
              </p:ext>
            </p:extLst>
          </p:nvPr>
        </p:nvGraphicFramePr>
        <p:xfrm>
          <a:off x="3009430" y="4994114"/>
          <a:ext cx="2571448" cy="1828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3" name="TekstSylinder 20">
            <a:extLst>
              <a:ext uri="{FF2B5EF4-FFF2-40B4-BE49-F238E27FC236}">
                <a16:creationId xmlns:a16="http://schemas.microsoft.com/office/drawing/2014/main" id="{CFC58CF3-120F-1BE0-2084-996161189AB6}"/>
              </a:ext>
            </a:extLst>
          </p:cNvPr>
          <p:cNvSpPr txBox="1"/>
          <p:nvPr/>
        </p:nvSpPr>
        <p:spPr>
          <a:xfrm>
            <a:off x="6202334" y="5583976"/>
            <a:ext cx="1776815" cy="1015663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nb-NO" sz="1200" dirty="0">
                <a:cs typeface="Calibri"/>
              </a:rPr>
              <a:t>Sommerfugler</a:t>
            </a:r>
            <a:endParaRPr lang="nb-NO" sz="1200" dirty="0"/>
          </a:p>
          <a:p>
            <a:pPr algn="just"/>
            <a:r>
              <a:rPr lang="nb-NO" sz="1200" dirty="0">
                <a:cs typeface="Calibri"/>
              </a:rPr>
              <a:t>Bier og humler</a:t>
            </a:r>
          </a:p>
          <a:p>
            <a:pPr algn="just"/>
            <a:r>
              <a:rPr lang="nb-NO" sz="1200" dirty="0">
                <a:cs typeface="Calibri"/>
              </a:rPr>
              <a:t>Stikkeveps</a:t>
            </a:r>
          </a:p>
          <a:p>
            <a:pPr algn="just"/>
            <a:r>
              <a:rPr lang="nb-NO" sz="1200" dirty="0">
                <a:cs typeface="Calibri"/>
              </a:rPr>
              <a:t>Blomsterfluer</a:t>
            </a:r>
          </a:p>
          <a:p>
            <a:pPr algn="just"/>
            <a:r>
              <a:rPr lang="nb-NO" sz="1200" dirty="0">
                <a:cs typeface="Calibri"/>
              </a:rPr>
              <a:t>Stankelben</a:t>
            </a:r>
            <a:endParaRPr lang="nb-NO" sz="1200" dirty="0"/>
          </a:p>
        </p:txBody>
      </p:sp>
      <p:pic>
        <p:nvPicPr>
          <p:cNvPr id="14" name="Bilde 16">
            <a:extLst>
              <a:ext uri="{FF2B5EF4-FFF2-40B4-BE49-F238E27FC236}">
                <a16:creationId xmlns:a16="http://schemas.microsoft.com/office/drawing/2014/main" id="{6275BA57-2BAF-10A1-B64A-A4A33DCD66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5252" y="5596210"/>
            <a:ext cx="507082" cy="863318"/>
          </a:xfrm>
          <a:prstGeom prst="rect">
            <a:avLst/>
          </a:prstGeom>
        </p:spPr>
      </p:pic>
      <p:pic>
        <p:nvPicPr>
          <p:cNvPr id="18" name="Bilde 21" descr="Bier | En verdifull del av økosystemet">
            <a:extLst>
              <a:ext uri="{FF2B5EF4-FFF2-40B4-BE49-F238E27FC236}">
                <a16:creationId xmlns:a16="http://schemas.microsoft.com/office/drawing/2014/main" id="{413AA4A7-F3BE-B0E9-382B-6562EC593F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2720" y="5611256"/>
            <a:ext cx="606557" cy="530140"/>
          </a:xfrm>
          <a:prstGeom prst="rect">
            <a:avLst/>
          </a:prstGeom>
        </p:spPr>
      </p:pic>
      <p:pic>
        <p:nvPicPr>
          <p:cNvPr id="19" name="Bilde 13" descr="Et bilde som inneholder virvelløse dyr, skadedyr, Insekt med membranvinger, leddyr&#10;&#10;Automatisk generert beskrivelse">
            <a:extLst>
              <a:ext uri="{FF2B5EF4-FFF2-40B4-BE49-F238E27FC236}">
                <a16:creationId xmlns:a16="http://schemas.microsoft.com/office/drawing/2014/main" id="{9BA619EA-7C46-F4FA-513A-C6CB21D860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02213" y="5901914"/>
            <a:ext cx="586993" cy="362070"/>
          </a:xfrm>
          <a:prstGeom prst="rect">
            <a:avLst/>
          </a:prstGeom>
        </p:spPr>
      </p:pic>
      <p:pic>
        <p:nvPicPr>
          <p:cNvPr id="20" name="Bilde 6" descr="Et bilde som inneholder sommerfugl, Nattsommerfugler og sommerfugler, virvelløse dyr, insekt&#10;&#10;Automatisk generert beskrivelse">
            <a:extLst>
              <a:ext uri="{FF2B5EF4-FFF2-40B4-BE49-F238E27FC236}">
                <a16:creationId xmlns:a16="http://schemas.microsoft.com/office/drawing/2014/main" id="{8F5D2B9E-A7C8-5B57-BE94-E5D1416C39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15234" y="5453167"/>
            <a:ext cx="452301" cy="324822"/>
          </a:xfrm>
          <a:prstGeom prst="rect">
            <a:avLst/>
          </a:prstGeom>
        </p:spPr>
      </p:pic>
      <p:pic>
        <p:nvPicPr>
          <p:cNvPr id="21" name="Bilde 18" descr="Et bilde som inneholder Insekt med membranvinger, skadedyr, Nettvinger, pollinator&#10;&#10;Automatisk generert beskrivelse">
            <a:extLst>
              <a:ext uri="{FF2B5EF4-FFF2-40B4-BE49-F238E27FC236}">
                <a16:creationId xmlns:a16="http://schemas.microsoft.com/office/drawing/2014/main" id="{F1467D7E-FA4B-1AC8-5212-285492BF5D3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7837" y="6042115"/>
            <a:ext cx="481440" cy="348342"/>
          </a:xfrm>
          <a:prstGeom prst="rect">
            <a:avLst/>
          </a:prstGeom>
        </p:spPr>
      </p:pic>
      <p:pic>
        <p:nvPicPr>
          <p:cNvPr id="22" name="Bilde 19" descr="Stankelben spiser aldrig som voksen">
            <a:extLst>
              <a:ext uri="{FF2B5EF4-FFF2-40B4-BE49-F238E27FC236}">
                <a16:creationId xmlns:a16="http://schemas.microsoft.com/office/drawing/2014/main" id="{AFE97B62-3E38-B24D-D304-BA8C07CD42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85876" y="6278167"/>
            <a:ext cx="357884" cy="60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59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B9AA7E32DB6642B7334468D5F94369" ma:contentTypeVersion="14" ma:contentTypeDescription="Opprett et nytt dokument." ma:contentTypeScope="" ma:versionID="60283d1341bd5c410b5eecdce2ac1cc9">
  <xsd:schema xmlns:xsd="http://www.w3.org/2001/XMLSchema" xmlns:xs="http://www.w3.org/2001/XMLSchema" xmlns:p="http://schemas.microsoft.com/office/2006/metadata/properties" xmlns:ns2="3bcb2822-b318-4829-a79a-e2580a1b11e3" xmlns:ns3="2e6cf807-387c-415e-9a97-eee481b0bef1" targetNamespace="http://schemas.microsoft.com/office/2006/metadata/properties" ma:root="true" ma:fieldsID="a83fe69aa1872d6f0a4394a70888435e" ns2:_="" ns3:_="">
    <xsd:import namespace="3bcb2822-b318-4829-a79a-e2580a1b11e3"/>
    <xsd:import namespace="2e6cf807-387c-415e-9a97-eee481b0be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cb2822-b318-4829-a79a-e2580a1b11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Bildemerkelapper" ma:readOnly="false" ma:fieldId="{5cf76f15-5ced-4ddc-b409-7134ff3c332f}" ma:taxonomyMulti="true" ma:sspId="7bbfc824-dc3a-413a-ba08-99b8fb92bd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6cf807-387c-415e-9a97-eee481b0bef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1ff6562e-6736-4df3-b261-51d7e7986c62}" ma:internalName="TaxCatchAll" ma:showField="CatchAllData" ma:web="2e6cf807-387c-415e-9a97-eee481b0be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45EBD9-4F18-4082-B4FF-5ECB9CFB5FFF}"/>
</file>

<file path=customXml/itemProps2.xml><?xml version="1.0" encoding="utf-8"?>
<ds:datastoreItem xmlns:ds="http://schemas.openxmlformats.org/officeDocument/2006/customXml" ds:itemID="{BEF7797D-B19B-40DC-832A-4441DC8F179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517</Words>
  <Application>Microsoft Office PowerPoint</Application>
  <PresentationFormat>Widescreen</PresentationFormat>
  <Paragraphs>84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Segoe UI Historic</vt:lpstr>
      <vt:lpstr>Work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Eksperimentelle arealer for masteroppgaver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Bente Graae</dc:creator>
  <cp:lastModifiedBy>Ida Nilstad Pettersen</cp:lastModifiedBy>
  <cp:revision>4</cp:revision>
  <dcterms:created xsi:type="dcterms:W3CDTF">2023-11-19T17:09:09Z</dcterms:created>
  <dcterms:modified xsi:type="dcterms:W3CDTF">2023-11-20T11:27:07Z</dcterms:modified>
</cp:coreProperties>
</file>