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6"/>
  </p:notesMasterIdLst>
  <p:sldIdLst>
    <p:sldId id="594" r:id="rId3"/>
    <p:sldId id="260" r:id="rId4"/>
    <p:sldId id="379" r:id="rId5"/>
    <p:sldId id="593" r:id="rId6"/>
    <p:sldId id="595" r:id="rId7"/>
    <p:sldId id="653" r:id="rId8"/>
    <p:sldId id="596" r:id="rId9"/>
    <p:sldId id="661" r:id="rId10"/>
    <p:sldId id="5445" r:id="rId11"/>
    <p:sldId id="598" r:id="rId12"/>
    <p:sldId id="5446" r:id="rId13"/>
    <p:sldId id="373" r:id="rId14"/>
    <p:sldId id="652" r:id="rId15"/>
    <p:sldId id="654" r:id="rId16"/>
    <p:sldId id="655" r:id="rId17"/>
    <p:sldId id="656" r:id="rId18"/>
    <p:sldId id="657" r:id="rId19"/>
    <p:sldId id="658" r:id="rId20"/>
    <p:sldId id="659" r:id="rId21"/>
    <p:sldId id="374" r:id="rId22"/>
    <p:sldId id="375" r:id="rId23"/>
    <p:sldId id="660" r:id="rId24"/>
    <p:sldId id="583" r:id="rId25"/>
  </p:sldIdLst>
  <p:sldSz cx="9144000" cy="5143500" type="screen16x9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Next"/>
      </a:defRPr>
    </a:lvl1pPr>
    <a:lvl2pPr marL="0" marR="0" indent="4572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Next"/>
      </a:defRPr>
    </a:lvl2pPr>
    <a:lvl3pPr marL="0" marR="0" indent="9144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Next"/>
      </a:defRPr>
    </a:lvl3pPr>
    <a:lvl4pPr marL="0" marR="0" indent="13716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Next"/>
      </a:defRPr>
    </a:lvl4pPr>
    <a:lvl5pPr marL="0" marR="0" indent="18288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Next"/>
      </a:defRPr>
    </a:lvl5pPr>
    <a:lvl6pPr marL="0" marR="0" indent="22860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Next"/>
      </a:defRPr>
    </a:lvl6pPr>
    <a:lvl7pPr marL="0" marR="0" indent="27432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Next"/>
      </a:defRPr>
    </a:lvl7pPr>
    <a:lvl8pPr marL="0" marR="0" indent="32004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Next"/>
      </a:defRPr>
    </a:lvl8pPr>
    <a:lvl9pPr marL="0" marR="0" indent="36576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Nex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04F68B-8F22-4C8A-B720-DA563F1D4C16}" v="39" dt="2021-10-26T08:02:06.272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4" autoAdjust="0"/>
    <p:restoredTop sz="93792" autoAdjust="0"/>
  </p:normalViewPr>
  <p:slideViewPr>
    <p:cSldViewPr snapToGrid="0" snapToObjects="1">
      <p:cViewPr varScale="1">
        <p:scale>
          <a:sx n="83" d="100"/>
          <a:sy n="83" d="100"/>
        </p:scale>
        <p:origin x="580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Krogstie" userId="df3b767b-6fe2-463c-993e-751a3c2dd9f2" providerId="ADAL" clId="{DD04F68B-8F22-4C8A-B720-DA563F1D4C16}"/>
    <pc:docChg chg="custSel addSld modSld">
      <pc:chgData name="John Krogstie" userId="df3b767b-6fe2-463c-993e-751a3c2dd9f2" providerId="ADAL" clId="{DD04F68B-8F22-4C8A-B720-DA563F1D4C16}" dt="2021-10-26T08:57:21.437" v="214" actId="20577"/>
      <pc:docMkLst>
        <pc:docMk/>
      </pc:docMkLst>
      <pc:sldChg chg="delSp modSp add mod">
        <pc:chgData name="John Krogstie" userId="df3b767b-6fe2-463c-993e-751a3c2dd9f2" providerId="ADAL" clId="{DD04F68B-8F22-4C8A-B720-DA563F1D4C16}" dt="2021-10-26T08:02:37.553" v="187" actId="20577"/>
        <pc:sldMkLst>
          <pc:docMk/>
          <pc:sldMk cId="0" sldId="260"/>
        </pc:sldMkLst>
        <pc:spChg chg="mod">
          <ac:chgData name="John Krogstie" userId="df3b767b-6fe2-463c-993e-751a3c2dd9f2" providerId="ADAL" clId="{DD04F68B-8F22-4C8A-B720-DA563F1D4C16}" dt="2021-10-26T08:02:37.553" v="187" actId="20577"/>
          <ac:spMkLst>
            <pc:docMk/>
            <pc:sldMk cId="0" sldId="260"/>
            <ac:spMk id="232" creationId="{00000000-0000-0000-0000-000000000000}"/>
          </ac:spMkLst>
        </pc:spChg>
        <pc:picChg chg="del">
          <ac:chgData name="John Krogstie" userId="df3b767b-6fe2-463c-993e-751a3c2dd9f2" providerId="ADAL" clId="{DD04F68B-8F22-4C8A-B720-DA563F1D4C16}" dt="2021-10-26T08:02:20.477" v="172" actId="478"/>
          <ac:picMkLst>
            <pc:docMk/>
            <pc:sldMk cId="0" sldId="260"/>
            <ac:picMk id="231" creationId="{00000000-0000-0000-0000-000000000000}"/>
          </ac:picMkLst>
        </pc:picChg>
      </pc:sldChg>
      <pc:sldChg chg="modSp mod">
        <pc:chgData name="John Krogstie" userId="df3b767b-6fe2-463c-993e-751a3c2dd9f2" providerId="ADAL" clId="{DD04F68B-8F22-4C8A-B720-DA563F1D4C16}" dt="2021-10-26T08:57:21.437" v="214" actId="20577"/>
        <pc:sldMkLst>
          <pc:docMk/>
          <pc:sldMk cId="904185899" sldId="594"/>
        </pc:sldMkLst>
        <pc:spChg chg="mod">
          <ac:chgData name="John Krogstie" userId="df3b767b-6fe2-463c-993e-751a3c2dd9f2" providerId="ADAL" clId="{DD04F68B-8F22-4C8A-B720-DA563F1D4C16}" dt="2021-10-26T07:28:56.754" v="16" actId="20577"/>
          <ac:spMkLst>
            <pc:docMk/>
            <pc:sldMk cId="904185899" sldId="594"/>
            <ac:spMk id="2" creationId="{A25763C2-78F3-430E-ADAB-0A8CBB994242}"/>
          </ac:spMkLst>
        </pc:spChg>
        <pc:spChg chg="mod">
          <ac:chgData name="John Krogstie" userId="df3b767b-6fe2-463c-993e-751a3c2dd9f2" providerId="ADAL" clId="{DD04F68B-8F22-4C8A-B720-DA563F1D4C16}" dt="2021-10-26T08:57:21.437" v="214" actId="20577"/>
          <ac:spMkLst>
            <pc:docMk/>
            <pc:sldMk cId="904185899" sldId="594"/>
            <ac:spMk id="3" creationId="{5E755D14-5FF7-418B-8484-DDFF448A0F66}"/>
          </ac:spMkLst>
        </pc:spChg>
      </pc:sldChg>
      <pc:sldChg chg="modSp mod">
        <pc:chgData name="John Krogstie" userId="df3b767b-6fe2-463c-993e-751a3c2dd9f2" providerId="ADAL" clId="{DD04F68B-8F22-4C8A-B720-DA563F1D4C16}" dt="2021-10-26T07:33:11.373" v="128" actId="1076"/>
        <pc:sldMkLst>
          <pc:docMk/>
          <pc:sldMk cId="524604227" sldId="595"/>
        </pc:sldMkLst>
        <pc:spChg chg="mod">
          <ac:chgData name="John Krogstie" userId="df3b767b-6fe2-463c-993e-751a3c2dd9f2" providerId="ADAL" clId="{DD04F68B-8F22-4C8A-B720-DA563F1D4C16}" dt="2021-10-26T07:33:07.997" v="127" actId="404"/>
          <ac:spMkLst>
            <pc:docMk/>
            <pc:sldMk cId="524604227" sldId="595"/>
            <ac:spMk id="2" creationId="{BE56E862-C0B0-43DB-AE6A-90244D7B09E6}"/>
          </ac:spMkLst>
        </pc:spChg>
        <pc:picChg chg="mod">
          <ac:chgData name="John Krogstie" userId="df3b767b-6fe2-463c-993e-751a3c2dd9f2" providerId="ADAL" clId="{DD04F68B-8F22-4C8A-B720-DA563F1D4C16}" dt="2021-10-26T07:33:11.373" v="128" actId="1076"/>
          <ac:picMkLst>
            <pc:docMk/>
            <pc:sldMk cId="524604227" sldId="595"/>
            <ac:picMk id="5" creationId="{D965CB7F-0A23-44EF-AE2B-477FC3A6E64A}"/>
          </ac:picMkLst>
        </pc:picChg>
      </pc:sldChg>
      <pc:sldChg chg="modSp mod">
        <pc:chgData name="John Krogstie" userId="df3b767b-6fe2-463c-993e-751a3c2dd9f2" providerId="ADAL" clId="{DD04F68B-8F22-4C8A-B720-DA563F1D4C16}" dt="2021-10-26T07:37:18.147" v="167" actId="20577"/>
        <pc:sldMkLst>
          <pc:docMk/>
          <pc:sldMk cId="358416041" sldId="596"/>
        </pc:sldMkLst>
        <pc:spChg chg="mod">
          <ac:chgData name="John Krogstie" userId="df3b767b-6fe2-463c-993e-751a3c2dd9f2" providerId="ADAL" clId="{DD04F68B-8F22-4C8A-B720-DA563F1D4C16}" dt="2021-10-26T07:37:18.147" v="167" actId="20577"/>
          <ac:spMkLst>
            <pc:docMk/>
            <pc:sldMk cId="358416041" sldId="596"/>
            <ac:spMk id="3" creationId="{C4CC30C2-F410-415B-A814-096E77A49C29}"/>
          </ac:spMkLst>
        </pc:spChg>
      </pc:sldChg>
      <pc:sldChg chg="modSp mod">
        <pc:chgData name="John Krogstie" userId="df3b767b-6fe2-463c-993e-751a3c2dd9f2" providerId="ADAL" clId="{DD04F68B-8F22-4C8A-B720-DA563F1D4C16}" dt="2021-10-26T07:56:45.076" v="170" actId="5793"/>
        <pc:sldMkLst>
          <pc:docMk/>
          <pc:sldMk cId="2609374642" sldId="661"/>
        </pc:sldMkLst>
        <pc:spChg chg="mod">
          <ac:chgData name="John Krogstie" userId="df3b767b-6fe2-463c-993e-751a3c2dd9f2" providerId="ADAL" clId="{DD04F68B-8F22-4C8A-B720-DA563F1D4C16}" dt="2021-10-26T07:56:45.076" v="170" actId="5793"/>
          <ac:spMkLst>
            <pc:docMk/>
            <pc:sldMk cId="2609374642" sldId="661"/>
            <ac:spMk id="3" creationId="{359BD3EA-A356-4B8F-B7AC-AC223932C34A}"/>
          </ac:spMkLst>
        </pc:spChg>
      </pc:sldChg>
      <pc:sldChg chg="modSp new mod">
        <pc:chgData name="John Krogstie" userId="df3b767b-6fe2-463c-993e-751a3c2dd9f2" providerId="ADAL" clId="{DD04F68B-8F22-4C8A-B720-DA563F1D4C16}" dt="2021-10-26T08:50:42.255" v="200" actId="20577"/>
        <pc:sldMkLst>
          <pc:docMk/>
          <pc:sldMk cId="3165556761" sldId="5446"/>
        </pc:sldMkLst>
        <pc:spChg chg="mod">
          <ac:chgData name="John Krogstie" userId="df3b767b-6fe2-463c-993e-751a3c2dd9f2" providerId="ADAL" clId="{DD04F68B-8F22-4C8A-B720-DA563F1D4C16}" dt="2021-10-26T08:50:42.255" v="200" actId="20577"/>
          <ac:spMkLst>
            <pc:docMk/>
            <pc:sldMk cId="3165556761" sldId="5446"/>
            <ac:spMk id="2" creationId="{D52F16D9-5A04-44CA-A066-06ED28138D0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 lIns="94229" tIns="47114" rIns="94229" bIns="47114"/>
          <a:lstStyle/>
          <a:p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body" sz="quarter" idx="1"/>
          </p:nvPr>
        </p:nvSpPr>
        <p:spPr>
          <a:xfrm>
            <a:off x="906357" y="4715154"/>
            <a:ext cx="4984962" cy="4466987"/>
          </a:xfrm>
          <a:prstGeom prst="rect">
            <a:avLst/>
          </a:prstGeom>
        </p:spPr>
        <p:txBody>
          <a:bodyPr lIns="94229" tIns="47114" rIns="94229" bIns="47114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Avenir Next"/>
      </a:defRPr>
    </a:lvl1pPr>
    <a:lvl2pPr indent="228600" defTabSz="457200" latinLnBrk="0">
      <a:defRPr sz="1200">
        <a:latin typeface="+mn-lt"/>
        <a:ea typeface="+mn-ea"/>
        <a:cs typeface="+mn-cs"/>
        <a:sym typeface="Avenir Next"/>
      </a:defRPr>
    </a:lvl2pPr>
    <a:lvl3pPr indent="457200" defTabSz="457200" latinLnBrk="0">
      <a:defRPr sz="1200">
        <a:latin typeface="+mn-lt"/>
        <a:ea typeface="+mn-ea"/>
        <a:cs typeface="+mn-cs"/>
        <a:sym typeface="Avenir Next"/>
      </a:defRPr>
    </a:lvl3pPr>
    <a:lvl4pPr indent="685800" defTabSz="457200" latinLnBrk="0">
      <a:defRPr sz="1200">
        <a:latin typeface="+mn-lt"/>
        <a:ea typeface="+mn-ea"/>
        <a:cs typeface="+mn-cs"/>
        <a:sym typeface="Avenir Next"/>
      </a:defRPr>
    </a:lvl4pPr>
    <a:lvl5pPr indent="914400" defTabSz="457200" latinLnBrk="0">
      <a:defRPr sz="1200">
        <a:latin typeface="+mn-lt"/>
        <a:ea typeface="+mn-ea"/>
        <a:cs typeface="+mn-cs"/>
        <a:sym typeface="Avenir Next"/>
      </a:defRPr>
    </a:lvl5pPr>
    <a:lvl6pPr indent="1143000" defTabSz="457200" latinLnBrk="0">
      <a:defRPr sz="1200">
        <a:latin typeface="+mn-lt"/>
        <a:ea typeface="+mn-ea"/>
        <a:cs typeface="+mn-cs"/>
        <a:sym typeface="Avenir Next"/>
      </a:defRPr>
    </a:lvl6pPr>
    <a:lvl7pPr indent="1371600" defTabSz="457200" latinLnBrk="0">
      <a:defRPr sz="1200">
        <a:latin typeface="+mn-lt"/>
        <a:ea typeface="+mn-ea"/>
        <a:cs typeface="+mn-cs"/>
        <a:sym typeface="Avenir Next"/>
      </a:defRPr>
    </a:lvl7pPr>
    <a:lvl8pPr indent="1600200" defTabSz="457200" latinLnBrk="0">
      <a:defRPr sz="1200">
        <a:latin typeface="+mn-lt"/>
        <a:ea typeface="+mn-ea"/>
        <a:cs typeface="+mn-cs"/>
        <a:sym typeface="Avenir Next"/>
      </a:defRPr>
    </a:lvl8pPr>
    <a:lvl9pPr indent="1828800" defTabSz="457200" latinLnBrk="0">
      <a:defRPr sz="1200">
        <a:latin typeface="+mn-lt"/>
        <a:ea typeface="+mn-ea"/>
        <a:cs typeface="+mn-cs"/>
        <a:sym typeface="Avenir Next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96145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7" name="Shape 23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Hvis vi ser på figuren har jeg som informatiker plassert IT-systemet i midten.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forhold til utvikling og bruk av et IT-system vil dette ha en direkte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bærekraftseffekt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(det røde området). Hvis vi starter øverst til høyre og går mot klokka;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Så kan effekten være økonomisk, gjennom kostnader til utvikling og bruk av systemet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 kan være miljømessig, f.eks. ved uvettig bruk av sky-tjenester eller maskinlæring (Northstar)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 kan være sosial gjennom måter man involverer brukere av systemet i utviklingen 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 kan være individuelt, gjennom arbeidsvilkårene for utviklere og andre som er involvert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 den kan være teknisk ved at man lager et system som kan vedlikeholdes eller ikke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direkte effektene er ofte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bærekraftsmessige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negative, noe som bør kompenseres gjennom de </a:t>
            </a:r>
            <a:r>
              <a:rPr lang="nb-NO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muliggjørende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effektene av det nye IT-systemet for eksempel for å nå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bærekraftsmål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 figuren i grønt.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miljømessig effekt kan være at man understøtter en mer ressurs-effektiv forretningsprosess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mulig sosial effekt kan være at man lager løsninger for å sammen forbedre et nabolag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På det individuelle nivå, ved at brukeren får en løsning tilpasset sine behov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Teknisk, ved at man lager systemet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slik at andre kan bruke deler av det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 økonomisk, ved at prosessen som understøttes er mer kostnadseffektiv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 slutt har man langsiktige, strukturelle effekter (mørkeblått). Det er sjelden et enkelt system har strukturelle effekter, men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f.eks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AirBnB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kan sies å ha hatt det ved å gjøre det så enkelt å leie ut boliger at store deler av attraktive strøk i enkelte byer er dominert av utleie, noe som ikke er sosialt bærekraftig for et godt bymiljø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forhold til de umiddelbare effektene, kan vi utvide tradisjonelle IT fag, f.eks. med teknikker for eneregieffektiv systemarkitektur, valg av energieffektive programmeringsspråk og algoritmer,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privacy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design, metoder for å lage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vedlikeholdbar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software etc.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forhold til muliggjørende effekter, er det viktig med kompetanse til å arbeide tverrfaglig både med de som kjenner domenet som skal ha nye løsninger, og med de som har kompetanse på bærekraft mer generelt.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forhold til å forutse strukturelle effekter, må man ha annen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bærekraftskompetanse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så som system-tenkning, strategisk kompetanse, scenario-utvikling, og kritisk tenkning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 slutt vil man måtte gjøre avveininger mellom alle de ulike aspektene </a:t>
            </a:r>
          </a:p>
          <a:p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Så vi vet en del om IT-folk må kunne mer om, i tillegg til det de lærer allerede, en utfordring å få på plass alle disse aspektene i studier eller som del av etter og videreutdanning</a:t>
            </a:r>
          </a:p>
          <a:p>
            <a:endParaRPr lang="nb-NO" sz="18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sz="18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Grønn IT </a:t>
            </a:r>
            <a:r>
              <a:rPr lang="nb-NO" sz="1800" dirty="0" err="1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vs</a:t>
            </a:r>
            <a:r>
              <a:rPr lang="nb-NO" sz="18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Grønn IS   Smidig utvikling vs.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2747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73ECB-584D-4202-9DC2-0D1D18589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0EB09-3750-48EF-AEFB-513C6E726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9B7D3-1172-41F6-8891-2E7B6779C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6F07D-95CA-4B70-85F6-276151D80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9EBD8-E2A3-456C-A6A9-B7D3C82D6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8D2DB-244D-469B-96C7-93B970833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80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C9483-D982-42B6-A0EF-7B6C61D4F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07520-5A0B-4139-A845-625DAAB51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E4844-EB24-4649-A6E6-5645CCB6F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4435D-C898-46EB-A24F-905AE4449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12931-62ED-46E4-B2D8-F46374DF5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8D2DB-244D-469B-96C7-93B970833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55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26E7A-75C7-4569-A129-6874824E4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C11E8-67F6-4AF9-8E4E-B3AABA74EE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10C9D8-690D-4B75-9E53-097171720F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AC6749-6EBF-4F53-B955-29EEAE111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209960-E0EE-4B3B-AD67-6F843B6BD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C150D0-9A4B-4926-98E4-5E7B23D59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8D2DB-244D-469B-96C7-93B970833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91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11EA0-1DDE-478C-966C-45E03D008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715D60-289F-4B54-AE34-D9C5703F3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3B687-65E8-4A68-A6BB-90EA00685A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7DCC62-8D84-401F-BEAD-52C0145C84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7C164E-839D-41E4-8F55-F274DD57C8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BABA64-1606-4F81-8E6D-44A41A031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234A14-0C3C-44F6-BF1E-5D7E5E270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CC22EA-CFFF-4D30-B9B2-0B37F096C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8D2DB-244D-469B-96C7-93B970833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874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2BCE9-EC2E-4A44-BD82-5300AE122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BCAB18-3783-4291-95A6-B7BD6C525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6F76EA-587E-446B-AFD5-5D02AE81D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7F2A21-AD62-48EC-B309-0136DB958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8D2DB-244D-469B-96C7-93B970833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88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82820F-C07E-45B5-9464-289523C13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003287-59BA-49FD-8E96-E5E547866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CA940-CC13-4005-8A61-51ACE5B09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8D2DB-244D-469B-96C7-93B970833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988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4B376-685E-4D4C-8C80-A4CFBFC6D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47DD7-59AE-40F5-9ADC-6C7611506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3AAAAA-0499-4133-90C7-D9BCD4402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D44E17-261C-47ED-816E-ED946C99E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E03E5F-A512-446C-AF02-54877B27C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D1E026-F8D2-4D74-8874-2625B95B1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8D2DB-244D-469B-96C7-93B970833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03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AD630-F521-4FBC-9EE1-E962E592D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20F277-2EFF-40D0-8CD0-084BD528CD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AF4883-ECBE-4B64-88F9-13A4B444C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0207E1-84BA-4E78-BDDB-68E3FCDA8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65B10-58DC-46AC-B642-CE0220FFE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E65DE9-E6BF-4704-BDF0-FC3EE58B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8D2DB-244D-469B-96C7-93B970833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455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649E0-3891-438A-A145-76F6C34EF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7F4954-B906-4650-A3C8-4B57D615C2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9E215-B8A3-4C4A-9FB6-DA0934D3F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275AF-2743-41E1-8616-FEBF40186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18363-465A-418B-AB5C-3823798C8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8D2DB-244D-469B-96C7-93B970833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4650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F68A57-FB78-4C10-9E07-47D3FAE79B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A058DE-7DE5-4DAE-BF30-FCF5D01ECD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D85BC-8242-4874-8592-AF2BA693C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C7713-4591-41B7-9F7E-0D0F15168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EB1C3-2442-45EE-9ADF-60F66A2F8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8D2DB-244D-469B-96C7-93B970833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44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o innholdsdel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Bilde 4" descr="Bilde 4"/>
          <p:cNvPicPr>
            <a:picLocks noChangeAspect="1"/>
          </p:cNvPicPr>
          <p:nvPr/>
        </p:nvPicPr>
        <p:blipFill>
          <a:blip r:embed="rId2"/>
          <a:srcRect r="18451"/>
          <a:stretch>
            <a:fillRect/>
          </a:stretch>
        </p:blipFill>
        <p:spPr>
          <a:xfrm>
            <a:off x="7993702" y="379173"/>
            <a:ext cx="1151995" cy="1148516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200150"/>
            <a:ext cx="4038600" cy="33944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19942"/>
            <a:ext cx="2133600" cy="29464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17457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om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Bilde 4" descr="Bilde 4"/>
          <p:cNvPicPr>
            <a:picLocks noChangeAspect="1"/>
          </p:cNvPicPr>
          <p:nvPr/>
        </p:nvPicPr>
        <p:blipFill>
          <a:blip r:embed="rId2"/>
          <a:srcRect r="18451"/>
          <a:stretch>
            <a:fillRect/>
          </a:stretch>
        </p:blipFill>
        <p:spPr>
          <a:xfrm>
            <a:off x="7993702" y="379173"/>
            <a:ext cx="1151995" cy="1148516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19942"/>
            <a:ext cx="2133600" cy="29464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nhold med teks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Bilde 4" descr="Bilde 4"/>
          <p:cNvPicPr>
            <a:picLocks noChangeAspect="1"/>
          </p:cNvPicPr>
          <p:nvPr/>
        </p:nvPicPr>
        <p:blipFill>
          <a:blip r:embed="rId2"/>
          <a:srcRect r="18451"/>
          <a:stretch>
            <a:fillRect/>
          </a:stretch>
        </p:blipFill>
        <p:spPr>
          <a:xfrm>
            <a:off x="7993702" y="379173"/>
            <a:ext cx="1151995" cy="1148516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Title Text"/>
          <p:cNvSpPr txBox="1">
            <a:spLocks noGrp="1"/>
          </p:cNvSpPr>
          <p:nvPr>
            <p:ph type="title"/>
          </p:nvPr>
        </p:nvSpPr>
        <p:spPr>
          <a:xfrm>
            <a:off x="457209" y="204786"/>
            <a:ext cx="3008314" cy="871539"/>
          </a:xfrm>
          <a:prstGeom prst="rect">
            <a:avLst/>
          </a:prstGeom>
        </p:spPr>
        <p:txBody>
          <a:bodyPr anchor="b"/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04792"/>
            <a:ext cx="5111750" cy="4389836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3200"/>
            </a:lvl1pPr>
            <a:lvl2pPr marL="783771" indent="-326571">
              <a:spcBef>
                <a:spcPts val="700"/>
              </a:spcBef>
              <a:defRPr sz="3200"/>
            </a:lvl2pPr>
            <a:lvl3pPr>
              <a:spcBef>
                <a:spcPts val="700"/>
              </a:spcBef>
              <a:defRPr sz="3200"/>
            </a:lvl3pPr>
            <a:lvl4pPr marL="1737360" indent="-365760">
              <a:spcBef>
                <a:spcPts val="700"/>
              </a:spcBef>
              <a:defRPr sz="3200"/>
            </a:lvl4pPr>
            <a:lvl5pPr marL="2194560" indent="-365760">
              <a:spcBef>
                <a:spcPts val="7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Plassholder for tekst 3"/>
          <p:cNvSpPr>
            <a:spLocks noGrp="1"/>
          </p:cNvSpPr>
          <p:nvPr>
            <p:ph type="body" sz="half" idx="13"/>
          </p:nvPr>
        </p:nvSpPr>
        <p:spPr>
          <a:xfrm>
            <a:off x="457208" y="1076328"/>
            <a:ext cx="3008315" cy="3518297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300"/>
              </a:spcBef>
              <a:buSzTx/>
              <a:buFontTx/>
              <a:buNone/>
              <a:defRPr sz="1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19942"/>
            <a:ext cx="2133600" cy="29464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ilde med teks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Bilde 4" descr="Bilde 4"/>
          <p:cNvPicPr>
            <a:picLocks noChangeAspect="1"/>
          </p:cNvPicPr>
          <p:nvPr/>
        </p:nvPicPr>
        <p:blipFill>
          <a:blip r:embed="rId2"/>
          <a:srcRect r="18451"/>
          <a:stretch>
            <a:fillRect/>
          </a:stretch>
        </p:blipFill>
        <p:spPr>
          <a:xfrm>
            <a:off x="7993702" y="379173"/>
            <a:ext cx="1151995" cy="1148516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xfrm>
            <a:off x="1792288" y="3600451"/>
            <a:ext cx="5486401" cy="425055"/>
          </a:xfrm>
          <a:prstGeom prst="rect">
            <a:avLst/>
          </a:prstGeom>
        </p:spPr>
        <p:txBody>
          <a:bodyPr anchor="b"/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3" name="Plassholder for bilde 2"/>
          <p:cNvSpPr>
            <a:spLocks noGrp="1"/>
          </p:cNvSpPr>
          <p:nvPr>
            <p:ph type="pic" sz="half" idx="13"/>
          </p:nvPr>
        </p:nvSpPr>
        <p:spPr>
          <a:xfrm>
            <a:off x="1792288" y="459581"/>
            <a:ext cx="5486401" cy="30861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4025507"/>
            <a:ext cx="5486401" cy="6036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19942"/>
            <a:ext cx="2133600" cy="29464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oddrett tittel og teks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Bilde 4" descr="Bilde 4"/>
          <p:cNvPicPr>
            <a:picLocks noChangeAspect="1"/>
          </p:cNvPicPr>
          <p:nvPr/>
        </p:nvPicPr>
        <p:blipFill>
          <a:blip r:embed="rId2"/>
          <a:srcRect r="18451"/>
          <a:stretch>
            <a:fillRect/>
          </a:stretch>
        </p:blipFill>
        <p:spPr>
          <a:xfrm>
            <a:off x="7993702" y="379173"/>
            <a:ext cx="1151995" cy="1148516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Title Text"/>
          <p:cNvSpPr txBox="1">
            <a:spLocks noGrp="1"/>
          </p:cNvSpPr>
          <p:nvPr>
            <p:ph type="title"/>
          </p:nvPr>
        </p:nvSpPr>
        <p:spPr>
          <a:xfrm>
            <a:off x="6629400" y="205979"/>
            <a:ext cx="2057400" cy="438864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4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205979"/>
            <a:ext cx="6019800" cy="438864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19942"/>
            <a:ext cx="2133600" cy="29464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10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5" name="Rectangle 10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89597395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5" name="Rectangle 10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58874468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E19CA-B378-4FC0-A60C-9A852927CD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1F362-A1E5-4EBF-BFBF-652739ADB3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B8F8D-14BF-463F-9961-0469851A9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B2246-E910-466B-85EB-6FF89E486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A351E-193B-48AF-802B-301300234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8D2DB-244D-469B-96C7-93B970833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710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7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4" descr="Bilde 4"/>
          <p:cNvPicPr>
            <a:picLocks noChangeAspect="1"/>
          </p:cNvPicPr>
          <p:nvPr/>
        </p:nvPicPr>
        <p:blipFill>
          <a:blip r:embed="rId10"/>
          <a:srcRect r="18451"/>
          <a:stretch>
            <a:fillRect/>
          </a:stretch>
        </p:blipFill>
        <p:spPr>
          <a:xfrm>
            <a:off x="9898702" y="595073"/>
            <a:ext cx="1151995" cy="114851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5" name="Bilde 6" descr="Bild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50916" y="3448051"/>
            <a:ext cx="647701" cy="523876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20119" y="4815935"/>
            <a:ext cx="251461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1000" b="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5" r:id="rId3"/>
    <p:sldLayoutId id="2147483656" r:id="rId4"/>
    <p:sldLayoutId id="2147483657" r:id="rId5"/>
    <p:sldLayoutId id="2147483659" r:id="rId6"/>
    <p:sldLayoutId id="2147483673" r:id="rId7"/>
    <p:sldLayoutId id="2147483674" r:id="rId8"/>
  </p:sldLayoutIdLst>
  <p:transition spd="med"/>
  <p:hf hdr="0" ftr="0" dt="0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ln>
            <a:noFill/>
          </a:ln>
          <a:solidFill>
            <a:srgbClr val="1F497D"/>
          </a:solidFill>
          <a:uFillTx/>
          <a:latin typeface="+mn-lt"/>
          <a:ea typeface="+mn-ea"/>
          <a:cs typeface="+mn-cs"/>
          <a:sym typeface="Avenir Next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ln>
            <a:noFill/>
          </a:ln>
          <a:solidFill>
            <a:srgbClr val="1F497D"/>
          </a:solidFill>
          <a:uFillTx/>
          <a:latin typeface="+mn-lt"/>
          <a:ea typeface="+mn-ea"/>
          <a:cs typeface="+mn-cs"/>
          <a:sym typeface="Avenir Next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ln>
            <a:noFill/>
          </a:ln>
          <a:solidFill>
            <a:srgbClr val="1F497D"/>
          </a:solidFill>
          <a:uFillTx/>
          <a:latin typeface="+mn-lt"/>
          <a:ea typeface="+mn-ea"/>
          <a:cs typeface="+mn-cs"/>
          <a:sym typeface="Avenir Next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ln>
            <a:noFill/>
          </a:ln>
          <a:solidFill>
            <a:srgbClr val="1F497D"/>
          </a:solidFill>
          <a:uFillTx/>
          <a:latin typeface="+mn-lt"/>
          <a:ea typeface="+mn-ea"/>
          <a:cs typeface="+mn-cs"/>
          <a:sym typeface="Avenir Next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ln>
            <a:noFill/>
          </a:ln>
          <a:solidFill>
            <a:srgbClr val="1F497D"/>
          </a:solidFill>
          <a:uFillTx/>
          <a:latin typeface="+mn-lt"/>
          <a:ea typeface="+mn-ea"/>
          <a:cs typeface="+mn-cs"/>
          <a:sym typeface="Avenir Next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ln>
            <a:noFill/>
          </a:ln>
          <a:solidFill>
            <a:srgbClr val="1F497D"/>
          </a:solidFill>
          <a:uFillTx/>
          <a:latin typeface="+mn-lt"/>
          <a:ea typeface="+mn-ea"/>
          <a:cs typeface="+mn-cs"/>
          <a:sym typeface="Avenir Next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ln>
            <a:noFill/>
          </a:ln>
          <a:solidFill>
            <a:srgbClr val="1F497D"/>
          </a:solidFill>
          <a:uFillTx/>
          <a:latin typeface="+mn-lt"/>
          <a:ea typeface="+mn-ea"/>
          <a:cs typeface="+mn-cs"/>
          <a:sym typeface="Avenir Next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ln>
            <a:noFill/>
          </a:ln>
          <a:solidFill>
            <a:srgbClr val="1F497D"/>
          </a:solidFill>
          <a:uFillTx/>
          <a:latin typeface="+mn-lt"/>
          <a:ea typeface="+mn-ea"/>
          <a:cs typeface="+mn-cs"/>
          <a:sym typeface="Avenir Next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ln>
            <a:noFill/>
          </a:ln>
          <a:solidFill>
            <a:srgbClr val="1F497D"/>
          </a:solidFill>
          <a:uFillTx/>
          <a:latin typeface="+mn-lt"/>
          <a:ea typeface="+mn-ea"/>
          <a:cs typeface="+mn-cs"/>
          <a:sym typeface="Avenir Next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venir Next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venir Next"/>
        </a:defRPr>
      </a:lvl1pPr>
      <a:lvl2pPr marL="800100" marR="0" indent="-34290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venir Next"/>
        <a:buChar char="–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venir Next"/>
        </a:defRPr>
      </a:lvl2pPr>
      <a:lvl3pPr marL="1219200" marR="0" indent="-30480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venir Next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venir Next"/>
        </a:defRPr>
      </a:lvl3pPr>
      <a:lvl4pPr marL="1714500" marR="0" indent="-34290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venir Next"/>
        <a:buChar char="–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venir Next"/>
        </a:defRPr>
      </a:lvl4pPr>
      <a:lvl5pPr marL="2220685" marR="0" indent="-391885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venir Next"/>
        <a:buChar char="»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venir Next"/>
        </a:defRPr>
      </a:lvl5pPr>
      <a:lvl6pPr marL="2560320" marR="0" indent="-27432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venir Next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venir Next"/>
        </a:defRPr>
      </a:lvl6pPr>
      <a:lvl7pPr marL="3017520" marR="0" indent="-27432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venir Next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venir Next"/>
        </a:defRPr>
      </a:lvl7pPr>
      <a:lvl8pPr marL="3474720" marR="0" indent="-27432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venir Next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venir Next"/>
        </a:defRPr>
      </a:lvl8pPr>
      <a:lvl9pPr marL="3931920" marR="0" indent="-27432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venir Next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venir Next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Next"/>
        </a:defRPr>
      </a:lvl1pPr>
      <a:lvl2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Next"/>
        </a:defRPr>
      </a:lvl2pPr>
      <a:lvl3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Next"/>
        </a:defRPr>
      </a:lvl3pPr>
      <a:lvl4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Next"/>
        </a:defRPr>
      </a:lvl4pPr>
      <a:lvl5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Next"/>
        </a:defRPr>
      </a:lvl5pPr>
      <a:lvl6pPr marL="0" marR="0" indent="2286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Next"/>
        </a:defRPr>
      </a:lvl6pPr>
      <a:lvl7pPr marL="0" marR="0" indent="2743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Next"/>
        </a:defRPr>
      </a:lvl7pPr>
      <a:lvl8pPr marL="0" marR="0" indent="3200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Next"/>
        </a:defRPr>
      </a:lvl8pPr>
      <a:lvl9pPr marL="0" marR="0" indent="3657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Nex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C82E13-DC68-478F-AD32-988BB1BD4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64A43A-0AA3-4535-B13E-B5F3B86DB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B6A307-5B4A-4F0A-AA7B-6FAD781804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4B0F5-D93E-49D0-80B9-E87B2DBA17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37E61-B37A-495A-885E-86ABF069AC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8D2DB-244D-469B-96C7-93B970833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51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5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researchgate.net/publication/320281944_Sustainability_Quantification_in_Requirements_Informing_Design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320281944_Sustainability_Quantification_in_Requirements_Informing_Design" TargetMode="External"/><Relationship Id="rId2" Type="http://schemas.openxmlformats.org/officeDocument/2006/relationships/hyperlink" Target="https://scholar.google.com/scholar?oi=bibs&amp;cluster=2125996669634684768&amp;btnI=1&amp;hl=en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ntnu.no/web/eit/landsby/trondheim/-/asset_publisher/Ol26ljL4MNQg/content/it-for-en-bedre-verden?_com_liferay_asset_publisher_web_portlet_AssetPublisherPortlet_INSTANCE_Ol26ljL4MNQg_assetEntryId=39849706&amp;_com_liferay_asset_publisher_web_portlet_AssetPublisherPortlet_INSTANCE_Ol26ljL4MNQg_redirect=https%3A%2F%2Fwww.ntnu.no%2Fweb%2Feit%2Flandsby%2Ftrondheim%3Fp_p_id%3Dcom_liferay_asset_publisher_web_portlet_AssetPublisherPortlet_INSTANCE_Ol26ljL4MNQg%26p_p_lifecycle%3D0%26p_p_state%3Dnormal%26p_p_mode%3Dview%26_com_liferay_asset_publisher_web_portlet_AssetPublisherPortlet_INSTANCE_Ol26ljL4MNQg_cur%3D0%26p_r_p_resetCur%3Dfalse%26_com_liferay_asset_publisher_web_portlet_AssetPublisherPortlet_INSTANCE_Ol26ljL4MNQg_assetEntryId%3D39849706" TargetMode="External"/><Relationship Id="rId5" Type="http://schemas.openxmlformats.org/officeDocument/2006/relationships/hyperlink" Target="https://www.ntnu.no/web/eit/landsby/trondheim/-/asset_publisher/Ol26ljL4MNQg/content/baerekraftig-iot?_com_liferay_asset_publisher_web_portlet_AssetPublisherPortlet_INSTANCE_Ol26ljL4MNQg_assetEntryId=1295069592&amp;_com_liferay_asset_publisher_web_portlet_AssetPublisherPortlet_INSTANCE_Ol26ljL4MNQg_redirect=https%3A%2F%2Fwww.ntnu.no%2Fweb%2Feit%2Flandsby%2Ftrondheim%3Fp_p_id%3Dcom_liferay_asset_publisher_web_portlet_AssetPublisherPortlet_INSTANCE_Ol26ljL4MNQg%26p_p_lifecycle%3D0%26p_p_state%3Dnormal%26p_p_mode%3Dview%26_com_liferay_asset_publisher_web_portlet_AssetPublisherPortlet_INSTANCE_Ol26ljL4MNQg_cur%3D0%26p_r_p_resetCur%3Dfalse%26_com_liferay_asset_publisher_web_portlet_AssetPublisherPortlet_INSTANCE_Ol26ljL4MNQg_assetEntryId%3D1295069592" TargetMode="External"/><Relationship Id="rId4" Type="http://schemas.openxmlformats.org/officeDocument/2006/relationships/hyperlink" Target="https://www.ntnu.no/web/eit/tdt4861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tnu.edu/excited" TargetMode="Externa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763C2-78F3-430E-ADAB-0A8CBB994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Integrasjon av bærekraft (</a:t>
            </a:r>
            <a:r>
              <a:rPr lang="nb-NO" dirty="0" err="1"/>
              <a:t>hållbarthet</a:t>
            </a:r>
            <a:r>
              <a:rPr lang="nb-NO" dirty="0"/>
              <a:t>) i IT-studiene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55D14-5FF7-418B-8484-DDFF448A0F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Møte med KTH, 26/11-2021</a:t>
            </a:r>
          </a:p>
          <a:p>
            <a:endParaRPr lang="nb-NO" dirty="0"/>
          </a:p>
          <a:p>
            <a:r>
              <a:rPr lang="nb-NO" dirty="0"/>
              <a:t>John Krogstie, Professor i informasjonssystemer, IDI, NTNU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pPr marL="457200" lvl="1" indent="0">
              <a:buNone/>
            </a:pPr>
            <a:r>
              <a:rPr lang="nb-NO" dirty="0"/>
              <a:t> </a:t>
            </a:r>
          </a:p>
          <a:p>
            <a:pPr marL="457200" lvl="1" indent="0">
              <a:buNone/>
            </a:pPr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5911C0-E551-428B-8583-25CD60D3681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418589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96C42-7CD1-4B2D-BB6F-1B92FF6AC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/>
              <a:t>Activities</a:t>
            </a:r>
            <a:r>
              <a:rPr lang="nb-NO" dirty="0"/>
              <a:t> in </a:t>
            </a:r>
            <a:r>
              <a:rPr lang="nb-NO" dirty="0" err="1"/>
              <a:t>GoforIT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studies 2021-2022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92765-F450-4D3F-807C-DF2227509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Mapping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existing</a:t>
            </a:r>
            <a:r>
              <a:rPr lang="nb-NO" dirty="0"/>
              <a:t> </a:t>
            </a:r>
            <a:r>
              <a:rPr lang="nb-NO" dirty="0" err="1"/>
              <a:t>courses</a:t>
            </a:r>
            <a:r>
              <a:rPr lang="nb-NO" dirty="0"/>
              <a:t> and studies in Norway </a:t>
            </a:r>
            <a:r>
              <a:rPr lang="nb-NO" dirty="0" err="1"/>
              <a:t>within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areas </a:t>
            </a:r>
            <a:r>
              <a:rPr lang="nb-NO" dirty="0" err="1"/>
              <a:t>indicated</a:t>
            </a:r>
            <a:r>
              <a:rPr lang="nb-NO" dirty="0"/>
              <a:t>. </a:t>
            </a:r>
            <a:r>
              <a:rPr lang="nb-NO" dirty="0" err="1"/>
              <a:t>Use</a:t>
            </a:r>
            <a:r>
              <a:rPr lang="nb-NO" dirty="0"/>
              <a:t> </a:t>
            </a:r>
            <a:r>
              <a:rPr lang="nb-NO" dirty="0" err="1"/>
              <a:t>teaching</a:t>
            </a:r>
            <a:r>
              <a:rPr lang="nb-NO" dirty="0"/>
              <a:t>/</a:t>
            </a:r>
            <a:r>
              <a:rPr lang="nb-NO" dirty="0" err="1"/>
              <a:t>research</a:t>
            </a:r>
            <a:r>
              <a:rPr lang="nb-NO" dirty="0"/>
              <a:t> assistents </a:t>
            </a:r>
            <a:r>
              <a:rPr lang="nb-NO" dirty="0" err="1"/>
              <a:t>connected</a:t>
            </a:r>
            <a:r>
              <a:rPr lang="nb-NO" dirty="0"/>
              <a:t> to SFU </a:t>
            </a:r>
            <a:r>
              <a:rPr lang="nb-NO" dirty="0" err="1"/>
              <a:t>Excited</a:t>
            </a:r>
            <a:endParaRPr lang="nb-NO" dirty="0"/>
          </a:p>
          <a:p>
            <a:r>
              <a:rPr lang="nb-NO" dirty="0"/>
              <a:t>Collection and </a:t>
            </a:r>
            <a:r>
              <a:rPr lang="nb-NO" dirty="0" err="1"/>
              <a:t>write</a:t>
            </a:r>
            <a:r>
              <a:rPr lang="nb-NO" dirty="0"/>
              <a:t>-up </a:t>
            </a:r>
            <a:r>
              <a:rPr lang="nb-NO" dirty="0" err="1"/>
              <a:t>of</a:t>
            </a:r>
            <a:r>
              <a:rPr lang="nb-NO" dirty="0"/>
              <a:t> cases from </a:t>
            </a:r>
            <a:r>
              <a:rPr lang="nb-NO" dirty="0" err="1"/>
              <a:t>industry</a:t>
            </a:r>
            <a:r>
              <a:rPr lang="nb-NO" dirty="0"/>
              <a:t>, make </a:t>
            </a:r>
            <a:r>
              <a:rPr lang="nb-NO" dirty="0" err="1"/>
              <a:t>some</a:t>
            </a:r>
            <a:r>
              <a:rPr lang="nb-NO" dirty="0"/>
              <a:t> </a:t>
            </a:r>
            <a:r>
              <a:rPr lang="nb-NO" dirty="0" err="1"/>
              <a:t>into</a:t>
            </a:r>
            <a:r>
              <a:rPr lang="nb-NO" dirty="0"/>
              <a:t> </a:t>
            </a:r>
            <a:r>
              <a:rPr lang="nb-NO" dirty="0" err="1"/>
              <a:t>teaching</a:t>
            </a:r>
            <a:r>
              <a:rPr lang="nb-NO" dirty="0"/>
              <a:t> cases.</a:t>
            </a:r>
          </a:p>
          <a:p>
            <a:r>
              <a:rPr lang="nb-NO" dirty="0" err="1"/>
              <a:t>Develop</a:t>
            </a:r>
            <a:r>
              <a:rPr lang="nb-NO" dirty="0"/>
              <a:t> and </a:t>
            </a:r>
            <a:r>
              <a:rPr lang="nb-NO" dirty="0" err="1"/>
              <a:t>maintain</a:t>
            </a:r>
            <a:r>
              <a:rPr lang="nb-NO" dirty="0"/>
              <a:t> a pool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guest</a:t>
            </a:r>
            <a:r>
              <a:rPr lang="nb-NO" dirty="0"/>
              <a:t> </a:t>
            </a:r>
            <a:r>
              <a:rPr lang="nb-NO" dirty="0" err="1"/>
              <a:t>lecturers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can</a:t>
            </a:r>
            <a:r>
              <a:rPr lang="nb-NO" dirty="0"/>
              <a:t> be </a:t>
            </a:r>
            <a:r>
              <a:rPr lang="nb-NO" dirty="0" err="1"/>
              <a:t>invited</a:t>
            </a:r>
            <a:r>
              <a:rPr lang="nb-NO" dirty="0"/>
              <a:t> to different </a:t>
            </a:r>
            <a:r>
              <a:rPr lang="nb-NO" dirty="0" err="1"/>
              <a:t>courses</a:t>
            </a:r>
            <a:r>
              <a:rPr lang="nb-NO" dirty="0"/>
              <a:t> and </a:t>
            </a:r>
            <a:r>
              <a:rPr lang="nb-NO" dirty="0" err="1"/>
              <a:t>events</a:t>
            </a:r>
            <a:r>
              <a:rPr lang="nb-NO" dirty="0"/>
              <a:t> (</a:t>
            </a:r>
            <a:r>
              <a:rPr lang="nb-NO" dirty="0" err="1"/>
              <a:t>both</a:t>
            </a:r>
            <a:r>
              <a:rPr lang="nb-NO" dirty="0"/>
              <a:t> </a:t>
            </a:r>
            <a:r>
              <a:rPr lang="nb-NO" dirty="0" err="1"/>
              <a:t>ways</a:t>
            </a:r>
            <a:r>
              <a:rPr lang="nb-NO" dirty="0"/>
              <a:t>)</a:t>
            </a:r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C1E69-DB2E-42E3-B6E5-DE3F539DD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8D2DB-244D-469B-96C7-93B9708332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09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F16D9-5A04-44CA-A066-06ED28138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Extra</a:t>
            </a:r>
            <a:r>
              <a:rPr lang="nb-NO" dirty="0"/>
              <a:t>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0894E-8457-42F0-938C-078B30621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55954-C2AB-4936-AF92-4A7F743FF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8D2DB-244D-469B-96C7-93B9708332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56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7DDF469D-86AF-4AFE-A9EC-3725A214D2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766" y="175721"/>
            <a:ext cx="4752528" cy="4792059"/>
          </a:xfrm>
        </p:spPr>
      </p:pic>
    </p:spTree>
    <p:extLst>
      <p:ext uri="{BB962C8B-B14F-4D97-AF65-F5344CB8AC3E}">
        <p14:creationId xmlns:p14="http://schemas.microsoft.com/office/powerpoint/2010/main" val="155779004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5331A-05E0-40E6-8FBE-041E7744B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2B6EC-AC2D-4F37-951D-E1FE03475C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BB5CE55-9BCB-4DE5-B373-AF460276A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742" y="-1921"/>
            <a:ext cx="4644516" cy="514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86181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68D3A-54C5-4B7F-8CB9-96AF13BD1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From </a:t>
            </a:r>
            <a:r>
              <a:rPr lang="en-US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dirty="0">
                <a:hlinkClick r:id="rId2"/>
              </a:rPr>
              <a:t>(PDF) Sustainability Quantification in Requirements Informing Design (researchgate.net)</a:t>
            </a:r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89DF8D-63C2-4694-9492-7D44B8CFDB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69DC1-1049-4691-B5E3-266425D5161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14</a:t>
            </a:fld>
            <a:endParaRPr lang="nb-NO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FABCA8-BB1E-461C-9B3C-FED9DC023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6549" y="1257561"/>
            <a:ext cx="2772757" cy="403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12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245215-4767-4B29-99D4-84185C95AAA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15</a:t>
            </a:fld>
            <a:endParaRPr lang="nb-N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E478F5-445A-4C05-94E3-5862B746F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255" y="0"/>
            <a:ext cx="669349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97187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A8BFE7-9413-404F-85CF-797BE68CF2D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16</a:t>
            </a:fld>
            <a:endParaRPr lang="nb-N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55A26C-B018-4564-A382-8AC50C807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558" y="76200"/>
            <a:ext cx="745688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00952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6DE992-49DA-49E8-B111-A3EB5DC2B13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17</a:t>
            </a:fld>
            <a:endParaRPr lang="nb-N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C3FA5D-EA1D-4199-A436-508F1EE5F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73" y="1090406"/>
            <a:ext cx="8268854" cy="296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070172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A45D24-D04E-49C9-B1CB-FA8394FC775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18</a:t>
            </a:fld>
            <a:endParaRPr lang="nb-N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5DAE50-A9EE-45C3-A7E4-0238BB97C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755" y="0"/>
            <a:ext cx="624049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57409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61B532-B4AE-46A2-9058-B77F084E153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19</a:t>
            </a:fld>
            <a:endParaRPr lang="nb-N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3B874E-8952-461F-8852-537215821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282" y="0"/>
            <a:ext cx="475543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93441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itle 1"/>
          <p:cNvSpPr txBox="1">
            <a:spLocks noGrp="1"/>
          </p:cNvSpPr>
          <p:nvPr>
            <p:ph type="title"/>
          </p:nvPr>
        </p:nvSpPr>
        <p:spPr>
          <a:xfrm>
            <a:off x="323048" y="13670"/>
            <a:ext cx="8347644" cy="857251"/>
          </a:xfrm>
          <a:prstGeom prst="rect">
            <a:avLst/>
          </a:prstGeom>
        </p:spPr>
        <p:txBody>
          <a:bodyPr/>
          <a:lstStyle/>
          <a:p>
            <a:r>
              <a:rPr dirty="0"/>
              <a:t>Education at IDI</a:t>
            </a:r>
          </a:p>
        </p:txBody>
      </p:sp>
      <p:sp>
        <p:nvSpPr>
          <p:cNvPr id="232" name="2300 students…"/>
          <p:cNvSpPr txBox="1"/>
          <p:nvPr/>
        </p:nvSpPr>
        <p:spPr>
          <a:xfrm>
            <a:off x="323048" y="742295"/>
            <a:ext cx="6621492" cy="43088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  <a:defRPr sz="2500" b="0"/>
            </a:pPr>
            <a:r>
              <a:rPr lang="en-US" sz="2400" dirty="0"/>
              <a:t>3000</a:t>
            </a:r>
            <a:r>
              <a:rPr sz="2400" dirty="0"/>
              <a:t> </a:t>
            </a:r>
            <a:r>
              <a:rPr lang="en-US" sz="2400" dirty="0"/>
              <a:t>own </a:t>
            </a:r>
            <a:r>
              <a:rPr sz="2400" dirty="0"/>
              <a:t>students</a:t>
            </a:r>
            <a:r>
              <a:rPr lang="en-US" sz="2400" dirty="0"/>
              <a:t>, IT courses for around 9000</a:t>
            </a:r>
            <a:endParaRPr sz="2400" dirty="0"/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  <a:defRPr sz="2500" b="0"/>
            </a:pPr>
            <a:r>
              <a:rPr lang="en-US" sz="2400" dirty="0"/>
              <a:t>After merger more than 250</a:t>
            </a:r>
            <a:r>
              <a:rPr sz="2400" dirty="0"/>
              <a:t> courses </a:t>
            </a:r>
            <a:r>
              <a:rPr lang="en-US" sz="2400" dirty="0"/>
              <a:t>yearly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  <a:defRPr sz="2500" b="0"/>
            </a:pPr>
            <a:r>
              <a:rPr lang="en-US" sz="2400" dirty="0">
                <a:latin typeface="Times"/>
                <a:ea typeface="Times"/>
                <a:cs typeface="Times"/>
                <a:sym typeface="Times"/>
              </a:rPr>
              <a:t>7 bachelor studies, 6 master studies (1 integrated master)</a:t>
            </a:r>
            <a:endParaRPr sz="2400" dirty="0">
              <a:latin typeface="Times"/>
              <a:ea typeface="Times"/>
              <a:cs typeface="Times"/>
              <a:sym typeface="Times"/>
            </a:endParaRP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  <a:defRPr sz="2500" b="0"/>
            </a:pPr>
            <a:r>
              <a:rPr sz="2400" dirty="0"/>
              <a:t>4 active student organi</a:t>
            </a:r>
            <a:r>
              <a:rPr lang="en-US" sz="2400" dirty="0"/>
              <a:t>z</a:t>
            </a:r>
            <a:r>
              <a:rPr sz="2400" dirty="0"/>
              <a:t>ations</a:t>
            </a:r>
            <a:endParaRPr sz="2400" dirty="0">
              <a:latin typeface="Times"/>
              <a:ea typeface="Times"/>
              <a:cs typeface="Times"/>
              <a:sym typeface="Times"/>
            </a:endParaRP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  <a:defRPr sz="2500" b="0"/>
            </a:pPr>
            <a:r>
              <a:rPr lang="en-US" sz="2400" dirty="0"/>
              <a:t>Increasing number of own master students that want to start a PhD  </a:t>
            </a:r>
          </a:p>
          <a:p>
            <a:pPr algn="l">
              <a:spcBef>
                <a:spcPts val="600"/>
              </a:spcBef>
              <a:defRPr sz="2500" b="0"/>
            </a:pPr>
            <a:endParaRPr sz="2400" dirty="0">
              <a:latin typeface="Times"/>
              <a:ea typeface="Times"/>
              <a:cs typeface="Times"/>
              <a:sym typeface="Times"/>
            </a:endParaRPr>
          </a:p>
          <a:p>
            <a:pPr algn="l">
              <a:spcBef>
                <a:spcPts val="600"/>
              </a:spcBef>
              <a:defRPr sz="2800" b="0"/>
            </a:pPr>
            <a:r>
              <a:rPr lang="en-US" sz="2400" dirty="0"/>
              <a:t>SFU - </a:t>
            </a:r>
            <a:r>
              <a:rPr sz="2400" dirty="0"/>
              <a:t>Excited Center for Excellent IT education </a:t>
            </a:r>
            <a:br>
              <a:rPr sz="2400" dirty="0"/>
            </a:br>
            <a:r>
              <a:rPr dirty="0"/>
              <a:t>and other educational research projects</a:t>
            </a:r>
            <a:endParaRPr sz="1100" dirty="0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33" name="Graduation Cap"/>
          <p:cNvSpPr/>
          <p:nvPr/>
        </p:nvSpPr>
        <p:spPr>
          <a:xfrm>
            <a:off x="6918525" y="666000"/>
            <a:ext cx="1512096" cy="8277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0" y="6520"/>
                </a:lnTo>
                <a:lnTo>
                  <a:pt x="10800" y="13043"/>
                </a:lnTo>
                <a:lnTo>
                  <a:pt x="18745" y="8243"/>
                </a:lnTo>
                <a:lnTo>
                  <a:pt x="18745" y="10509"/>
                </a:lnTo>
                <a:cubicBezTo>
                  <a:pt x="18606" y="10673"/>
                  <a:pt x="18515" y="10958"/>
                  <a:pt x="18515" y="11282"/>
                </a:cubicBezTo>
                <a:cubicBezTo>
                  <a:pt x="18515" y="11519"/>
                  <a:pt x="18563" y="11733"/>
                  <a:pt x="18644" y="11896"/>
                </a:cubicBezTo>
                <a:cubicBezTo>
                  <a:pt x="18499" y="12008"/>
                  <a:pt x="18399" y="12270"/>
                  <a:pt x="18399" y="12574"/>
                </a:cubicBezTo>
                <a:lnTo>
                  <a:pt x="18399" y="21301"/>
                </a:lnTo>
                <a:cubicBezTo>
                  <a:pt x="18553" y="21484"/>
                  <a:pt x="18772" y="21600"/>
                  <a:pt x="19018" y="21600"/>
                </a:cubicBezTo>
                <a:cubicBezTo>
                  <a:pt x="19264" y="21600"/>
                  <a:pt x="19483" y="21484"/>
                  <a:pt x="19637" y="21301"/>
                </a:cubicBezTo>
                <a:lnTo>
                  <a:pt x="19637" y="12556"/>
                </a:lnTo>
                <a:cubicBezTo>
                  <a:pt x="19637" y="12255"/>
                  <a:pt x="19538" y="11998"/>
                  <a:pt x="19396" y="11887"/>
                </a:cubicBezTo>
                <a:cubicBezTo>
                  <a:pt x="19474" y="11725"/>
                  <a:pt x="19523" y="11515"/>
                  <a:pt x="19523" y="11282"/>
                </a:cubicBezTo>
                <a:cubicBezTo>
                  <a:pt x="19523" y="10958"/>
                  <a:pt x="19430" y="10673"/>
                  <a:pt x="19292" y="10509"/>
                </a:cubicBezTo>
                <a:lnTo>
                  <a:pt x="19292" y="7913"/>
                </a:lnTo>
                <a:lnTo>
                  <a:pt x="21600" y="6520"/>
                </a:lnTo>
                <a:lnTo>
                  <a:pt x="10800" y="0"/>
                </a:lnTo>
                <a:close/>
                <a:moveTo>
                  <a:pt x="10819" y="5598"/>
                </a:moveTo>
                <a:cubicBezTo>
                  <a:pt x="11223" y="5598"/>
                  <a:pt x="11551" y="5819"/>
                  <a:pt x="11551" y="6091"/>
                </a:cubicBezTo>
                <a:cubicBezTo>
                  <a:pt x="11551" y="6364"/>
                  <a:pt x="11223" y="6584"/>
                  <a:pt x="10819" y="6584"/>
                </a:cubicBezTo>
                <a:cubicBezTo>
                  <a:pt x="10414" y="6584"/>
                  <a:pt x="10084" y="6364"/>
                  <a:pt x="10084" y="6091"/>
                </a:cubicBezTo>
                <a:cubicBezTo>
                  <a:pt x="10084" y="5819"/>
                  <a:pt x="10414" y="5598"/>
                  <a:pt x="10819" y="5598"/>
                </a:cubicBezTo>
                <a:close/>
                <a:moveTo>
                  <a:pt x="16068" y="10691"/>
                </a:moveTo>
                <a:lnTo>
                  <a:pt x="10800" y="13872"/>
                </a:lnTo>
                <a:lnTo>
                  <a:pt x="5535" y="10694"/>
                </a:lnTo>
                <a:cubicBezTo>
                  <a:pt x="4861" y="12240"/>
                  <a:pt x="4431" y="14116"/>
                  <a:pt x="4188" y="16122"/>
                </a:cubicBezTo>
                <a:cubicBezTo>
                  <a:pt x="6908" y="16652"/>
                  <a:pt x="9240" y="18095"/>
                  <a:pt x="10748" y="20074"/>
                </a:cubicBezTo>
                <a:cubicBezTo>
                  <a:pt x="12275" y="18069"/>
                  <a:pt x="14648" y="16613"/>
                  <a:pt x="17413" y="16101"/>
                </a:cubicBezTo>
                <a:cubicBezTo>
                  <a:pt x="17170" y="14102"/>
                  <a:pt x="16740" y="12232"/>
                  <a:pt x="16068" y="10691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 b="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4" name="Computer"/>
          <p:cNvSpPr/>
          <p:nvPr/>
        </p:nvSpPr>
        <p:spPr>
          <a:xfrm>
            <a:off x="7184611" y="3185717"/>
            <a:ext cx="1160093" cy="9361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600" extrusionOk="0">
                <a:moveTo>
                  <a:pt x="464" y="0"/>
                </a:moveTo>
                <a:cubicBezTo>
                  <a:pt x="210" y="0"/>
                  <a:pt x="0" y="261"/>
                  <a:pt x="0" y="575"/>
                </a:cubicBezTo>
                <a:lnTo>
                  <a:pt x="0" y="17777"/>
                </a:lnTo>
                <a:cubicBezTo>
                  <a:pt x="0" y="18091"/>
                  <a:pt x="210" y="18354"/>
                  <a:pt x="464" y="18354"/>
                </a:cubicBezTo>
                <a:lnTo>
                  <a:pt x="9148" y="18354"/>
                </a:lnTo>
                <a:lnTo>
                  <a:pt x="9116" y="18513"/>
                </a:lnTo>
                <a:lnTo>
                  <a:pt x="8753" y="20763"/>
                </a:lnTo>
                <a:lnTo>
                  <a:pt x="7690" y="20763"/>
                </a:lnTo>
                <a:lnTo>
                  <a:pt x="7690" y="21600"/>
                </a:lnTo>
                <a:lnTo>
                  <a:pt x="10486" y="21600"/>
                </a:lnTo>
                <a:lnTo>
                  <a:pt x="11107" y="21600"/>
                </a:lnTo>
                <a:lnTo>
                  <a:pt x="13905" y="21600"/>
                </a:lnTo>
                <a:lnTo>
                  <a:pt x="13905" y="20763"/>
                </a:lnTo>
                <a:lnTo>
                  <a:pt x="12842" y="20763"/>
                </a:lnTo>
                <a:lnTo>
                  <a:pt x="12479" y="18513"/>
                </a:lnTo>
                <a:lnTo>
                  <a:pt x="12452" y="18354"/>
                </a:lnTo>
                <a:lnTo>
                  <a:pt x="21131" y="18354"/>
                </a:lnTo>
                <a:cubicBezTo>
                  <a:pt x="21384" y="18354"/>
                  <a:pt x="21595" y="18091"/>
                  <a:pt x="21595" y="17777"/>
                </a:cubicBezTo>
                <a:lnTo>
                  <a:pt x="21595" y="575"/>
                </a:lnTo>
                <a:cubicBezTo>
                  <a:pt x="21600" y="261"/>
                  <a:pt x="21389" y="0"/>
                  <a:pt x="21136" y="0"/>
                </a:cubicBezTo>
                <a:lnTo>
                  <a:pt x="464" y="0"/>
                </a:lnTo>
                <a:close/>
                <a:moveTo>
                  <a:pt x="10800" y="542"/>
                </a:moveTo>
                <a:cubicBezTo>
                  <a:pt x="10913" y="542"/>
                  <a:pt x="11006" y="650"/>
                  <a:pt x="11006" y="797"/>
                </a:cubicBezTo>
                <a:cubicBezTo>
                  <a:pt x="11006" y="937"/>
                  <a:pt x="10913" y="1052"/>
                  <a:pt x="10800" y="1052"/>
                </a:cubicBezTo>
                <a:cubicBezTo>
                  <a:pt x="10686" y="1052"/>
                  <a:pt x="10594" y="937"/>
                  <a:pt x="10594" y="797"/>
                </a:cubicBezTo>
                <a:cubicBezTo>
                  <a:pt x="10594" y="656"/>
                  <a:pt x="10686" y="542"/>
                  <a:pt x="10800" y="542"/>
                </a:cubicBezTo>
                <a:close/>
                <a:moveTo>
                  <a:pt x="1242" y="1734"/>
                </a:moveTo>
                <a:lnTo>
                  <a:pt x="20358" y="1734"/>
                </a:lnTo>
                <a:lnTo>
                  <a:pt x="20358" y="15233"/>
                </a:lnTo>
                <a:lnTo>
                  <a:pt x="1242" y="15233"/>
                </a:lnTo>
                <a:lnTo>
                  <a:pt x="1242" y="1734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 b="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35" name="Graphic 17" descr="Graphic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3800" y="1778963"/>
            <a:ext cx="1121546" cy="1121546"/>
          </a:xfrm>
          <a:prstGeom prst="rect">
            <a:avLst/>
          </a:prstGeom>
          <a:ln w="12700">
            <a:miter lim="400000"/>
          </a:ln>
          <a:effectLst>
            <a:outerShdw blurRad="76200" dist="43023" dir="16200000" rotWithShape="0">
              <a:srgbClr val="000000">
                <a:alpha val="15086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6422A7E-DE23-49D5-9F5A-BDBFFBEA3D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5018" y="3649746"/>
            <a:ext cx="2812024" cy="147840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5F3C8-7CFC-4D72-99A6-2294EF73D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 The </a:t>
            </a:r>
            <a:r>
              <a:rPr lang="en-US" dirty="0" err="1"/>
              <a:t>Karskrona</a:t>
            </a:r>
            <a:r>
              <a:rPr lang="en-US" dirty="0"/>
              <a:t> Manifesto for sustainability design - 2015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6DB96-5EA7-4FC2-AECB-F41F5B4F9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2575" y="1599643"/>
            <a:ext cx="5829300" cy="2574131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Sustainability</a:t>
            </a:r>
            <a:r>
              <a:rPr lang="en-US" dirty="0"/>
              <a:t> is fundamental to our society. </a:t>
            </a:r>
          </a:p>
          <a:p>
            <a:r>
              <a:rPr lang="en-US" dirty="0"/>
              <a:t>Information system and software practitioners are part of the group of people who design the software systems that run our world. </a:t>
            </a:r>
          </a:p>
          <a:p>
            <a:r>
              <a:rPr lang="en-US" dirty="0"/>
              <a:t>The current state of our world is unsustainable in more ways that we often recognize. </a:t>
            </a:r>
          </a:p>
          <a:p>
            <a:r>
              <a:rPr lang="en-US" dirty="0"/>
              <a:t>Technology is part of the dilemma and part of possible responses. </a:t>
            </a:r>
          </a:p>
          <a:p>
            <a:r>
              <a:rPr lang="en-US" dirty="0"/>
              <a:t>We often talk about the immediate impact of technology, but rarely acknowledge its </a:t>
            </a:r>
            <a:r>
              <a:rPr lang="en-US" b="1" dirty="0"/>
              <a:t>indirect</a:t>
            </a:r>
            <a:r>
              <a:rPr lang="en-US" dirty="0"/>
              <a:t> and </a:t>
            </a:r>
            <a:r>
              <a:rPr lang="en-US" b="1" dirty="0"/>
              <a:t>systemic</a:t>
            </a:r>
            <a:r>
              <a:rPr lang="en-US" dirty="0"/>
              <a:t> effects</a:t>
            </a:r>
          </a:p>
        </p:txBody>
      </p:sp>
    </p:spTree>
    <p:extLst>
      <p:ext uri="{BB962C8B-B14F-4D97-AF65-F5344CB8AC3E}">
        <p14:creationId xmlns:p14="http://schemas.microsoft.com/office/powerpoint/2010/main" val="298844255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64A11-CB16-4085-AEA1-1F981226E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 err="1"/>
              <a:t>Karskrona</a:t>
            </a:r>
            <a:r>
              <a:rPr lang="en-US" dirty="0"/>
              <a:t> Manifesto for sustainability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8B343-90FA-4C8B-96A0-55EF5DEF4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Software and information systems in particular plays a central role in sustainability.</a:t>
            </a:r>
          </a:p>
          <a:p>
            <a:r>
              <a:rPr lang="en-US" dirty="0"/>
              <a:t>It can push us towards growing consumption of resources, growing inequality in society, and lack of individual self- worth. </a:t>
            </a:r>
          </a:p>
          <a:p>
            <a:r>
              <a:rPr lang="en-US" dirty="0"/>
              <a:t>But it can also create communities and enable thriving of individual freedom, democratic processes, and resource conservation. </a:t>
            </a:r>
          </a:p>
          <a:p>
            <a:r>
              <a:rPr lang="en-US" dirty="0"/>
              <a:t>Designers of software technology are </a:t>
            </a:r>
            <a:r>
              <a:rPr lang="en-US" b="1" dirty="0"/>
              <a:t>responsible</a:t>
            </a:r>
            <a:r>
              <a:rPr lang="en-US" dirty="0"/>
              <a:t> for the </a:t>
            </a:r>
            <a:r>
              <a:rPr lang="en-US" b="1" dirty="0"/>
              <a:t>long-term consequences </a:t>
            </a:r>
            <a:r>
              <a:rPr lang="en-US" dirty="0"/>
              <a:t>of the designs.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86419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900F588-2AD5-8840-BA6F-CD37EF2E2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99969"/>
            <a:ext cx="7886700" cy="569612"/>
          </a:xfrm>
        </p:spPr>
        <p:txBody>
          <a:bodyPr>
            <a:noAutofit/>
          </a:bodyPr>
          <a:lstStyle/>
          <a:p>
            <a:r>
              <a:rPr lang="nb-NO" sz="2400" dirty="0"/>
              <a:t>Integrere bærekraft i IT-utdanningen: utfordringer for faglærere og studieprogramledelse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5FB3C74-E326-1342-A4A8-7DAD3B42F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7203"/>
            <a:ext cx="7886700" cy="3758187"/>
          </a:xfrm>
        </p:spPr>
        <p:txBody>
          <a:bodyPr>
            <a:normAutofit lnSpcReduction="10000"/>
          </a:bodyPr>
          <a:lstStyle/>
          <a:p>
            <a:r>
              <a:rPr lang="nb-NO" i="1" dirty="0"/>
              <a:t>«Kompetanse innen bærekraft er viktig for en dataingeniør og vi finner mange ulike koblingspunkter mellom bærekraft, systemutvikling og infrastruktur. Vi har på vårt studieprogram prøvd å legge inn bærekraft som en </a:t>
            </a:r>
            <a:r>
              <a:rPr lang="nb-NO" b="1" i="1" dirty="0">
                <a:solidFill>
                  <a:srgbClr val="00B0F0"/>
                </a:solidFill>
              </a:rPr>
              <a:t>langsgående streng </a:t>
            </a:r>
            <a:r>
              <a:rPr lang="nb-NO" i="1" dirty="0"/>
              <a:t>i studieløpet, tilsvarende etikk, digitalisering og innovasjonsstrengen. Disse finner vi alle igjen i læringsutbyttebeskrivelser for studieprogrammet. Som en del av denne prosessen har vi prøvd å </a:t>
            </a:r>
            <a:r>
              <a:rPr lang="nb-NO" b="1" i="1" dirty="0">
                <a:solidFill>
                  <a:srgbClr val="00B0F0"/>
                </a:solidFill>
              </a:rPr>
              <a:t>kartlegge de ulike emnene på studieprogrammet og hva de pr. i dag inneholder </a:t>
            </a:r>
            <a:r>
              <a:rPr lang="nb-NO" i="1" dirty="0"/>
              <a:t>av tema innen bærekraft.  Vi har nok fortsatt en god vei å gå, men vi er i gang.»</a:t>
            </a:r>
          </a:p>
          <a:p>
            <a:endParaRPr lang="nb-NO" i="1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D31EE2BD-5048-DB42-8BA1-E7ACF2A31C6F}"/>
              </a:ext>
            </a:extLst>
          </p:cNvPr>
          <p:cNvSpPr txBox="1"/>
          <p:nvPr/>
        </p:nvSpPr>
        <p:spPr>
          <a:xfrm>
            <a:off x="3931660" y="4865038"/>
            <a:ext cx="53014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350" dirty="0"/>
              <a:t>Grethe Sandstrak (studieprogramkoordinator for Bachelor Ingeniør i IT)</a:t>
            </a:r>
          </a:p>
        </p:txBody>
      </p:sp>
      <p:pic>
        <p:nvPicPr>
          <p:cNvPr id="1026" name="Picture 2" descr="profileimage">
            <a:extLst>
              <a:ext uri="{FF2B5EF4-FFF2-40B4-BE49-F238E27FC236}">
                <a16:creationId xmlns:a16="http://schemas.microsoft.com/office/drawing/2014/main" id="{C853A5B7-CC66-8D4D-9429-4EBACFB52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766" y="1"/>
            <a:ext cx="1127234" cy="112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374260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900F588-2AD5-8840-BA6F-CD37EF2E2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99969"/>
            <a:ext cx="7886700" cy="569612"/>
          </a:xfrm>
        </p:spPr>
        <p:txBody>
          <a:bodyPr>
            <a:noAutofit/>
          </a:bodyPr>
          <a:lstStyle/>
          <a:p>
            <a:r>
              <a:rPr lang="nb-NO" sz="2400" dirty="0"/>
              <a:t>Integrere bærekraft i IT-utdanningen: utfordringer for faglærere og studieprogramledelse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5FB3C74-E326-1342-A4A8-7DAD3B42F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70592"/>
            <a:ext cx="7886700" cy="4114799"/>
          </a:xfrm>
        </p:spPr>
        <p:txBody>
          <a:bodyPr>
            <a:normAutofit fontScale="85000" lnSpcReduction="20000"/>
          </a:bodyPr>
          <a:lstStyle/>
          <a:p>
            <a:r>
              <a:rPr lang="nb-NO" i="1" dirty="0"/>
              <a:t>«Den største utfordringen vi ser er </a:t>
            </a:r>
            <a:r>
              <a:rPr lang="nb-NO" b="1" i="1" dirty="0">
                <a:solidFill>
                  <a:srgbClr val="00B0F0"/>
                </a:solidFill>
              </a:rPr>
              <a:t>hvordan få dette implementert på emnenivå og forankre planene i fagstaben (</a:t>
            </a:r>
            <a:r>
              <a:rPr lang="nb-NO" b="1" i="1" dirty="0" err="1">
                <a:solidFill>
                  <a:srgbClr val="00B0F0"/>
                </a:solidFill>
              </a:rPr>
              <a:t>emneansvarlige</a:t>
            </a:r>
            <a:r>
              <a:rPr lang="nb-NO" b="1" i="1" dirty="0">
                <a:solidFill>
                  <a:srgbClr val="00B0F0"/>
                </a:solidFill>
              </a:rPr>
              <a:t> og faglærere). </a:t>
            </a:r>
            <a:r>
              <a:rPr lang="nb-NO" i="1" dirty="0"/>
              <a:t>Viktigheten av å </a:t>
            </a:r>
            <a:r>
              <a:rPr lang="nb-NO" b="1" i="1" dirty="0">
                <a:solidFill>
                  <a:srgbClr val="00B0F0"/>
                </a:solidFill>
              </a:rPr>
              <a:t>skape en kultur for å se koblingene i sine emner til temaet slik at det kan trekkes det inn der det er naturlig </a:t>
            </a:r>
            <a:r>
              <a:rPr lang="nb-NO" i="1" dirty="0"/>
              <a:t>– det vil også bidra til å skape mer </a:t>
            </a:r>
            <a:r>
              <a:rPr lang="nb-NO" b="1" i="1" dirty="0">
                <a:solidFill>
                  <a:srgbClr val="00B0F0"/>
                </a:solidFill>
              </a:rPr>
              <a:t>eieforhold og forankring ved at innspill/ endringer kommer nedenfra </a:t>
            </a:r>
            <a:r>
              <a:rPr lang="nb-NO" i="1" dirty="0"/>
              <a:t>og ikke bare ovenfra. </a:t>
            </a:r>
          </a:p>
          <a:p>
            <a:r>
              <a:rPr lang="nb-NO" i="1" dirty="0"/>
              <a:t>En annen utfordring vi ser er at innholdet i studiet er rimelig fullt opp og vel så det, slik at </a:t>
            </a:r>
            <a:r>
              <a:rPr lang="nb-NO" b="1" i="1" dirty="0">
                <a:solidFill>
                  <a:srgbClr val="00B0F0"/>
                </a:solidFill>
              </a:rPr>
              <a:t>når noe nytt skal inn så må noe ut </a:t>
            </a:r>
            <a:r>
              <a:rPr lang="nb-NO" i="1" dirty="0"/>
              <a:t>for å gjøre plass til det nye. </a:t>
            </a:r>
          </a:p>
          <a:p>
            <a:r>
              <a:rPr lang="nb-NO" i="1" dirty="0"/>
              <a:t>Videre må vi få på plass en </a:t>
            </a:r>
            <a:r>
              <a:rPr lang="nb-NO" b="1" i="1" dirty="0">
                <a:solidFill>
                  <a:srgbClr val="00B0F0"/>
                </a:solidFill>
              </a:rPr>
              <a:t>naturlig progresjon og rød tråd </a:t>
            </a:r>
            <a:r>
              <a:rPr lang="nb-NO" i="1" dirty="0"/>
              <a:t>for temaet bærekraft gjennom studiets tre år. Hvilke tema skal inn i hvilke emner i hvilke semestre, </a:t>
            </a:r>
            <a:r>
              <a:rPr lang="nb-NO" sz="2175" b="1" i="1" dirty="0">
                <a:solidFill>
                  <a:srgbClr val="00B0F0"/>
                </a:solidFill>
              </a:rPr>
              <a:t>hva kreves av modenhet, kompetanse og ferdigheter</a:t>
            </a:r>
            <a:r>
              <a:rPr lang="nb-NO" i="1" dirty="0">
                <a:solidFill>
                  <a:srgbClr val="00B0F0"/>
                </a:solidFill>
              </a:rPr>
              <a:t> </a:t>
            </a:r>
            <a:r>
              <a:rPr lang="nb-NO" i="1" dirty="0"/>
              <a:t>for de ulike bærekrafttemaene? </a:t>
            </a:r>
          </a:p>
          <a:p>
            <a:r>
              <a:rPr lang="nb-NO" i="1" dirty="0"/>
              <a:t>Er det forøvrig mulig å ha et felles tverrfaglig </a:t>
            </a:r>
            <a:r>
              <a:rPr lang="nb-NO" i="1" dirty="0" err="1"/>
              <a:t>valgemne</a:t>
            </a:r>
            <a:r>
              <a:rPr lang="nb-NO" i="1" dirty="0"/>
              <a:t> 5. semester innen Bærekraft?»</a:t>
            </a:r>
          </a:p>
          <a:p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D31EE2BD-5048-DB42-8BA1-E7ACF2A31C6F}"/>
              </a:ext>
            </a:extLst>
          </p:cNvPr>
          <p:cNvSpPr txBox="1"/>
          <p:nvPr/>
        </p:nvSpPr>
        <p:spPr>
          <a:xfrm>
            <a:off x="3931660" y="4866501"/>
            <a:ext cx="53014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350" dirty="0"/>
              <a:t>Grethe Sandstrak (studieprogramkoordinator for Bachelor Ingeniør i IT)</a:t>
            </a:r>
          </a:p>
        </p:txBody>
      </p:sp>
      <p:pic>
        <p:nvPicPr>
          <p:cNvPr id="1026" name="Picture 2" descr="profileimage">
            <a:extLst>
              <a:ext uri="{FF2B5EF4-FFF2-40B4-BE49-F238E27FC236}">
                <a16:creationId xmlns:a16="http://schemas.microsoft.com/office/drawing/2014/main" id="{C853A5B7-CC66-8D4D-9429-4EBACFB52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766" y="1"/>
            <a:ext cx="1127234" cy="112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53307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3D682-AD37-43CC-9B50-BC834A3BC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49061"/>
            <a:ext cx="7886700" cy="994172"/>
          </a:xfrm>
        </p:spPr>
        <p:txBody>
          <a:bodyPr/>
          <a:lstStyle/>
          <a:p>
            <a:r>
              <a:rPr lang="en-US" dirty="0"/>
              <a:t>Dimensions of sustainability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53362-377E-41C6-B170-C7F766A95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Technical</a:t>
            </a:r>
          </a:p>
          <a:p>
            <a:r>
              <a:rPr lang="en-US" b="1" dirty="0"/>
              <a:t>Economic</a:t>
            </a:r>
          </a:p>
          <a:p>
            <a:r>
              <a:rPr lang="en-US" b="1" dirty="0"/>
              <a:t>Social</a:t>
            </a:r>
          </a:p>
          <a:p>
            <a:r>
              <a:rPr lang="en-US" dirty="0"/>
              <a:t>Individual</a:t>
            </a:r>
          </a:p>
          <a:p>
            <a:r>
              <a:rPr lang="en-US" b="1" dirty="0"/>
              <a:t>Environmental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2D8C24-6962-4431-A475-1F0E5AD1D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1356" y="1268016"/>
            <a:ext cx="5462554" cy="28626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321A897-E3B3-4708-8792-908FBE0EE470}"/>
              </a:ext>
            </a:extLst>
          </p:cNvPr>
          <p:cNvSpPr/>
          <p:nvPr/>
        </p:nvSpPr>
        <p:spPr>
          <a:xfrm>
            <a:off x="4802521" y="2912249"/>
            <a:ext cx="1636699" cy="414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Individual</a:t>
            </a:r>
            <a:endParaRPr lang="nb-NO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30F002-6C75-48F6-8038-DE599B580B5C}"/>
              </a:ext>
            </a:extLst>
          </p:cNvPr>
          <p:cNvSpPr/>
          <p:nvPr/>
        </p:nvSpPr>
        <p:spPr>
          <a:xfrm>
            <a:off x="4725680" y="878886"/>
            <a:ext cx="1636699" cy="414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Technical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E376DD-E34F-4C04-BBEC-0F08D6001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8D2DB-244D-469B-96C7-93B9708332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0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08F223B-B944-4945-8B3F-C28677B8AC38}"/>
              </a:ext>
            </a:extLst>
          </p:cNvPr>
          <p:cNvSpPr txBox="1"/>
          <p:nvPr/>
        </p:nvSpPr>
        <p:spPr>
          <a:xfrm>
            <a:off x="2111189" y="1133549"/>
            <a:ext cx="148469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85800" hangingPunct="1"/>
            <a:r>
              <a:rPr lang="en-US" sz="1350" b="0" kern="1200" dirty="0">
                <a:solidFill>
                  <a:prstClr val="black"/>
                </a:solidFill>
                <a:latin typeface="Calibri" panose="020F0502020204030204"/>
              </a:rPr>
              <a:t>Environmental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06407D-A934-43F2-9D2D-CE89AF90AD78}"/>
              </a:ext>
            </a:extLst>
          </p:cNvPr>
          <p:cNvSpPr txBox="1"/>
          <p:nvPr/>
        </p:nvSpPr>
        <p:spPr>
          <a:xfrm>
            <a:off x="7020666" y="3879877"/>
            <a:ext cx="9286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85800" hangingPunct="1"/>
            <a:r>
              <a:rPr lang="en-US" sz="1350" b="0" kern="1200" dirty="0">
                <a:solidFill>
                  <a:prstClr val="black"/>
                </a:solidFill>
                <a:latin typeface="Calibri" panose="020F0502020204030204"/>
              </a:rPr>
              <a:t>Technical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1B5FA0-B878-42F1-99BF-26A32F5813A5}"/>
              </a:ext>
            </a:extLst>
          </p:cNvPr>
          <p:cNvSpPr txBox="1"/>
          <p:nvPr/>
        </p:nvSpPr>
        <p:spPr>
          <a:xfrm>
            <a:off x="6239407" y="1133549"/>
            <a:ext cx="170990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85800" hangingPunct="1"/>
            <a:r>
              <a:rPr lang="en-US" sz="1350" b="0" kern="1200" dirty="0">
                <a:solidFill>
                  <a:prstClr val="black"/>
                </a:solidFill>
                <a:latin typeface="Calibri" panose="020F0502020204030204"/>
              </a:rPr>
              <a:t>Economic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07C3C8-FD9C-4EA3-9D20-BDA2CEC5B33A}"/>
              </a:ext>
            </a:extLst>
          </p:cNvPr>
          <p:cNvSpPr txBox="1"/>
          <p:nvPr/>
        </p:nvSpPr>
        <p:spPr>
          <a:xfrm>
            <a:off x="4324848" y="4840482"/>
            <a:ext cx="11563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85800" hangingPunct="1"/>
            <a:r>
              <a:rPr lang="en-US" sz="1350" b="0" kern="1200" dirty="0">
                <a:solidFill>
                  <a:prstClr val="black"/>
                </a:solidFill>
                <a:latin typeface="Calibri" panose="020F0502020204030204"/>
              </a:rPr>
              <a:t>Individual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26CA6D-C2EA-4207-9596-AA1541ED2EC3}"/>
              </a:ext>
            </a:extLst>
          </p:cNvPr>
          <p:cNvSpPr txBox="1"/>
          <p:nvPr/>
        </p:nvSpPr>
        <p:spPr>
          <a:xfrm>
            <a:off x="1512772" y="3879877"/>
            <a:ext cx="133578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85800" hangingPunct="1"/>
            <a:r>
              <a:rPr lang="en-US" sz="1350" b="0" kern="1200" dirty="0">
                <a:solidFill>
                  <a:prstClr val="black"/>
                </a:solidFill>
                <a:latin typeface="Calibri" panose="020F0502020204030204"/>
              </a:rPr>
              <a:t>Social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03E0673-B079-44BA-917A-FB4B7B785F47}"/>
              </a:ext>
            </a:extLst>
          </p:cNvPr>
          <p:cNvGrpSpPr/>
          <p:nvPr/>
        </p:nvGrpSpPr>
        <p:grpSpPr>
          <a:xfrm>
            <a:off x="1894714" y="719418"/>
            <a:ext cx="5689209" cy="4224486"/>
            <a:chOff x="2526285" y="959224"/>
            <a:chExt cx="7585612" cy="5632647"/>
          </a:xfrm>
        </p:grpSpPr>
        <p:sp>
          <p:nvSpPr>
            <p:cNvPr id="7" name="Pentagon 6">
              <a:extLst>
                <a:ext uri="{FF2B5EF4-FFF2-40B4-BE49-F238E27FC236}">
                  <a16:creationId xmlns:a16="http://schemas.microsoft.com/office/drawing/2014/main" id="{B96E302E-30A4-4E25-AD87-129F2877FC8B}"/>
                </a:ext>
              </a:extLst>
            </p:cNvPr>
            <p:cNvSpPr/>
            <p:nvPr/>
          </p:nvSpPr>
          <p:spPr>
            <a:xfrm>
              <a:off x="2526285" y="959224"/>
              <a:ext cx="7585612" cy="5531805"/>
            </a:xfrm>
            <a:prstGeom prst="pentagon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hangingPunct="1"/>
              <a:endParaRPr lang="en-US" sz="1350" b="0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E1C8B3C-5DD8-4A38-8CBD-1ED0160142A5}"/>
                </a:ext>
              </a:extLst>
            </p:cNvPr>
            <p:cNvSpPr txBox="1"/>
            <p:nvPr/>
          </p:nvSpPr>
          <p:spPr>
            <a:xfrm>
              <a:off x="4184978" y="6222539"/>
              <a:ext cx="20365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685800" hangingPunct="1"/>
              <a:r>
                <a:rPr lang="en-US" sz="1200" b="0" kern="1200" dirty="0">
                  <a:solidFill>
                    <a:prstClr val="white"/>
                  </a:solidFill>
                  <a:latin typeface="Calibri" panose="020F0502020204030204"/>
                </a:rPr>
                <a:t>Structural effect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C6F781F-32CF-47D1-80BD-BEC392B73821}"/>
              </a:ext>
            </a:extLst>
          </p:cNvPr>
          <p:cNvSpPr txBox="1"/>
          <p:nvPr/>
        </p:nvSpPr>
        <p:spPr>
          <a:xfrm>
            <a:off x="668511" y="20679"/>
            <a:ext cx="7722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Effects of IT for sustainability  </a:t>
            </a:r>
          </a:p>
          <a:p>
            <a:r>
              <a:rPr lang="en-US" dirty="0"/>
              <a:t>(based on work by the persons behind the Karlskrona Manifesto)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5E22558-8B07-401F-949F-BA15E8A94FAB}"/>
              </a:ext>
            </a:extLst>
          </p:cNvPr>
          <p:cNvGrpSpPr/>
          <p:nvPr/>
        </p:nvGrpSpPr>
        <p:grpSpPr>
          <a:xfrm>
            <a:off x="2345430" y="1086964"/>
            <a:ext cx="4787777" cy="3527393"/>
            <a:chOff x="3135084" y="1494818"/>
            <a:chExt cx="6383703" cy="4703191"/>
          </a:xfrm>
        </p:grpSpPr>
        <p:sp>
          <p:nvSpPr>
            <p:cNvPr id="4" name="Pentagon 3">
              <a:extLst>
                <a:ext uri="{FF2B5EF4-FFF2-40B4-BE49-F238E27FC236}">
                  <a16:creationId xmlns:a16="http://schemas.microsoft.com/office/drawing/2014/main" id="{58D6E9CA-F515-4021-A06E-26AFF57A6F1F}"/>
                </a:ext>
              </a:extLst>
            </p:cNvPr>
            <p:cNvSpPr/>
            <p:nvPr/>
          </p:nvSpPr>
          <p:spPr>
            <a:xfrm>
              <a:off x="3135084" y="1494818"/>
              <a:ext cx="6383703" cy="4646848"/>
            </a:xfrm>
            <a:prstGeom prst="pentagon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hangingPunct="1"/>
              <a:endParaRPr lang="en-US" sz="1350" b="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5F9C574-9FD1-488B-863B-18E08D277227}"/>
                </a:ext>
              </a:extLst>
            </p:cNvPr>
            <p:cNvSpPr txBox="1"/>
            <p:nvPr/>
          </p:nvSpPr>
          <p:spPr>
            <a:xfrm>
              <a:off x="4520120" y="5828677"/>
              <a:ext cx="22285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685800" hangingPunct="1"/>
              <a:r>
                <a:rPr lang="en-US" sz="1200" b="0" kern="1200" dirty="0">
                  <a:solidFill>
                    <a:prstClr val="black"/>
                  </a:solidFill>
                  <a:latin typeface="Calibri" panose="020F0502020204030204"/>
                </a:rPr>
                <a:t>Enabling effect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E94215E-11E3-4317-8CB4-72E79AC5DED6}"/>
              </a:ext>
            </a:extLst>
          </p:cNvPr>
          <p:cNvGrpSpPr/>
          <p:nvPr/>
        </p:nvGrpSpPr>
        <p:grpSpPr>
          <a:xfrm>
            <a:off x="3041961" y="1643029"/>
            <a:ext cx="3493187" cy="2677902"/>
            <a:chOff x="3998143" y="2233610"/>
            <a:chExt cx="4657583" cy="3570536"/>
          </a:xfrm>
        </p:grpSpPr>
        <p:sp>
          <p:nvSpPr>
            <p:cNvPr id="5" name="Pentagon 4">
              <a:extLst>
                <a:ext uri="{FF2B5EF4-FFF2-40B4-BE49-F238E27FC236}">
                  <a16:creationId xmlns:a16="http://schemas.microsoft.com/office/drawing/2014/main" id="{F4055146-DBE4-4D1A-BC9E-F6F020870B55}"/>
                </a:ext>
              </a:extLst>
            </p:cNvPr>
            <p:cNvSpPr/>
            <p:nvPr/>
          </p:nvSpPr>
          <p:spPr>
            <a:xfrm>
              <a:off x="3998143" y="2233610"/>
              <a:ext cx="4657583" cy="3537941"/>
            </a:xfrm>
            <a:prstGeom prst="pentag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hangingPunct="1"/>
              <a:endParaRPr lang="en-US" sz="1350" b="0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2F5A648-617D-4150-9D84-2D5A44B8F65C}"/>
                </a:ext>
              </a:extLst>
            </p:cNvPr>
            <p:cNvSpPr txBox="1"/>
            <p:nvPr/>
          </p:nvSpPr>
          <p:spPr>
            <a:xfrm>
              <a:off x="4835458" y="5434814"/>
              <a:ext cx="21211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685800" hangingPunct="1"/>
              <a:r>
                <a:rPr lang="en-US" sz="1200" b="0" kern="1200" dirty="0">
                  <a:solidFill>
                    <a:prstClr val="white"/>
                  </a:solidFill>
                  <a:latin typeface="Calibri" panose="020F0502020204030204"/>
                </a:rPr>
                <a:t>Immediate effect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A63906BA-7805-4A0A-8CA7-46F0DEA23F8A}"/>
              </a:ext>
            </a:extLst>
          </p:cNvPr>
          <p:cNvSpPr/>
          <p:nvPr/>
        </p:nvSpPr>
        <p:spPr>
          <a:xfrm>
            <a:off x="4095923" y="2862744"/>
            <a:ext cx="1385261" cy="5979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hangingPunct="1"/>
            <a:r>
              <a:rPr lang="en-US" sz="1350" b="0" kern="1200" dirty="0">
                <a:solidFill>
                  <a:prstClr val="white"/>
                </a:solidFill>
                <a:latin typeface="Calibri" panose="020F0502020204030204"/>
              </a:rPr>
              <a:t>IT-SYSTEM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AC81EF-EB3B-4E7E-BC98-A43734FC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8D2DB-244D-469B-96C7-93B9708332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21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6E862-C0B0-43DB-AE6A-90244D7B0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878" y="273844"/>
            <a:ext cx="7831471" cy="994172"/>
          </a:xfrm>
        </p:spPr>
        <p:txBody>
          <a:bodyPr>
            <a:normAutofit fontScale="90000"/>
          </a:bodyPr>
          <a:lstStyle/>
          <a:p>
            <a:r>
              <a:rPr lang="nb-NO" dirty="0"/>
              <a:t>Key </a:t>
            </a:r>
            <a:r>
              <a:rPr lang="nb-NO" dirty="0" err="1"/>
              <a:t>sustainability</a:t>
            </a:r>
            <a:r>
              <a:rPr lang="nb-NO" dirty="0"/>
              <a:t> </a:t>
            </a:r>
            <a:r>
              <a:rPr lang="nb-NO" dirty="0" err="1"/>
              <a:t>competencies</a:t>
            </a:r>
            <a:r>
              <a:rPr lang="nb-NO" dirty="0"/>
              <a:t> </a:t>
            </a:r>
            <a:br>
              <a:rPr lang="nb-NO" dirty="0"/>
            </a:br>
            <a:r>
              <a:rPr lang="nb-NO" sz="2200" dirty="0"/>
              <a:t>Spesielt viktig for å få utløst de muliggjørende effektene og  forutsi strukturelle effekter</a:t>
            </a:r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03B03C-7C52-4AB1-A68E-4B4A622BF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8D2DB-244D-469B-96C7-93B9708332B7}" type="slidenum">
              <a:rPr lang="en-US" smtClean="0"/>
              <a:t>5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65CB7F-0A23-44EF-AE2B-477FC3A6E64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1822" y="1386483"/>
            <a:ext cx="6282042" cy="326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604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D503DE-118F-4645-AA3D-6A595472F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20329"/>
          </a:xfrm>
        </p:spPr>
        <p:txBody>
          <a:bodyPr>
            <a:normAutofit fontScale="90000"/>
          </a:bodyPr>
          <a:lstStyle/>
          <a:p>
            <a:r>
              <a:rPr lang="nb-NO" dirty="0"/>
              <a:t>Ønsket kompetanseprofil hos studentene i et </a:t>
            </a:r>
            <a:r>
              <a:rPr lang="nb-NO" dirty="0" err="1"/>
              <a:t>bærekraftsperspektiv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E62650-F7E8-114B-B038-E853E70D6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88354"/>
            <a:ext cx="2513056" cy="37043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T-formet</a:t>
            </a:r>
          </a:p>
          <a:p>
            <a:pPr lvl="1"/>
            <a:r>
              <a:rPr lang="nb-NO" dirty="0"/>
              <a:t>I dybden: disiplinkunnskap</a:t>
            </a:r>
          </a:p>
          <a:p>
            <a:pPr lvl="1"/>
            <a:r>
              <a:rPr lang="nb-NO" dirty="0"/>
              <a:t>I bredden: Evne til å samarbeide, også tverrfaglig; løse problemer under usikkerhet og stor kompleksitet; ha kunnskap om kultur, samfunn, normer; kjenne seg selv; .....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8465807-932C-E44F-B9EE-B0540F364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889" y="1202773"/>
            <a:ext cx="5652453" cy="3875484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83C0F471-7CD6-2244-AC14-A23152CC2581}"/>
              </a:ext>
            </a:extLst>
          </p:cNvPr>
          <p:cNvSpPr txBox="1"/>
          <p:nvPr/>
        </p:nvSpPr>
        <p:spPr>
          <a:xfrm>
            <a:off x="4347418" y="4801259"/>
            <a:ext cx="3781395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1350" dirty="0"/>
              <a:t>Bilde fra Fremtidens Teknologistudier, delrapport 1</a:t>
            </a:r>
          </a:p>
        </p:txBody>
      </p:sp>
    </p:spTree>
    <p:extLst>
      <p:ext uri="{BB962C8B-B14F-4D97-AF65-F5344CB8AC3E}">
        <p14:creationId xmlns:p14="http://schemas.microsoft.com/office/powerpoint/2010/main" val="759657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A7EF2-B55B-40B7-8DA1-646761C57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54856"/>
          </a:xfrm>
        </p:spPr>
        <p:txBody>
          <a:bodyPr>
            <a:normAutofit/>
          </a:bodyPr>
          <a:lstStyle/>
          <a:p>
            <a:r>
              <a:rPr lang="nb-NO" sz="2400" dirty="0" err="1"/>
              <a:t>Approaches</a:t>
            </a:r>
            <a:r>
              <a:rPr lang="nb-NO" sz="2400" dirty="0"/>
              <a:t> for </a:t>
            </a:r>
            <a:r>
              <a:rPr lang="nb-NO" sz="2400" dirty="0" err="1"/>
              <a:t>including</a:t>
            </a:r>
            <a:r>
              <a:rPr lang="nb-NO" sz="2400" dirty="0"/>
              <a:t> </a:t>
            </a:r>
            <a:r>
              <a:rPr lang="nb-NO" sz="2400" dirty="0" err="1"/>
              <a:t>sustainability</a:t>
            </a:r>
            <a:r>
              <a:rPr lang="nb-NO" sz="2400" dirty="0"/>
              <a:t> </a:t>
            </a:r>
            <a:r>
              <a:rPr lang="nb-NO" sz="2400" dirty="0" err="1"/>
              <a:t>aspects</a:t>
            </a:r>
            <a:r>
              <a:rPr lang="nb-NO" sz="2400" dirty="0"/>
              <a:t> in IT </a:t>
            </a:r>
            <a:r>
              <a:rPr lang="nb-NO" sz="2400" dirty="0" err="1"/>
              <a:t>education</a:t>
            </a:r>
            <a:endParaRPr lang="nb-NO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C30C2-F410-415B-A814-096E77A49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1028700"/>
            <a:ext cx="8315325" cy="3943349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Immediate effect  - introduce sustainability concerns in traditional courses, often linked to use of specialized techniques on example cases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2"/>
              </a:rPr>
              <a:t>Introducing sustainability in IT education: The case of a course in user-</a:t>
            </a:r>
            <a:r>
              <a:rPr lang="en-US" b="0" i="0" u="none" strike="noStrike" dirty="0" err="1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2"/>
              </a:rPr>
              <a:t>centred</a:t>
            </a:r>
            <a:r>
              <a:rPr lang="en-US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2"/>
              </a:rPr>
              <a:t> design</a:t>
            </a:r>
            <a:r>
              <a:rPr lang="en-US" u="none" strike="noStrike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 Krogstie, J Krogstie - 2020 IEEE Frontiers in Education Conference (FIE), 2020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Development and management of sustainability requirements in a  SE course (material from Birgit </a:t>
            </a:r>
            <a:r>
              <a:rPr lang="en-US" dirty="0" err="1"/>
              <a:t>Penzenstadler</a:t>
            </a:r>
            <a:r>
              <a:rPr lang="en-US" dirty="0"/>
              <a:t>) </a:t>
            </a:r>
            <a:r>
              <a:rPr lang="en-US" dirty="0">
                <a:hlinkClick r:id="rId3"/>
              </a:rPr>
              <a:t>(PDF) Sustainability Quantification in Requirements Informing Design (researchgate.net)</a:t>
            </a:r>
            <a:r>
              <a:rPr lang="en-US" dirty="0"/>
              <a:t> (TDT4140)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Use of sustainable business canvas rather than traditional business canvas in an IS/EA-course  (TDT4252) </a:t>
            </a:r>
          </a:p>
          <a:p>
            <a:r>
              <a:rPr lang="en-US" dirty="0"/>
              <a:t>Enabling effects – based on cases with sustainability goals e.g. in project courses </a:t>
            </a:r>
          </a:p>
          <a:p>
            <a:pPr lvl="1"/>
            <a:r>
              <a:rPr lang="en-US" dirty="0"/>
              <a:t>In </a:t>
            </a:r>
            <a:r>
              <a:rPr lang="en-US" dirty="0" err="1"/>
              <a:t>GoforIT</a:t>
            </a:r>
            <a:r>
              <a:rPr lang="en-US" dirty="0"/>
              <a:t> (</a:t>
            </a:r>
            <a:r>
              <a:rPr lang="en-US" dirty="0" err="1"/>
              <a:t>arbeidslivsnettverk</a:t>
            </a:r>
            <a:r>
              <a:rPr lang="en-US" dirty="0"/>
              <a:t>), structured approach for recruiting cases from partners  - Turn some into teaching cases for reuse</a:t>
            </a:r>
          </a:p>
          <a:p>
            <a:pPr lvl="1"/>
            <a:r>
              <a:rPr lang="en-US" dirty="0">
                <a:hlinkClick r:id="rId4"/>
              </a:rPr>
              <a:t>TDT4861 - Bruk av AI </a:t>
            </a:r>
            <a:r>
              <a:rPr lang="en-US" dirty="0" err="1">
                <a:hlinkClick r:id="rId4"/>
              </a:rPr>
              <a:t>og</a:t>
            </a:r>
            <a:r>
              <a:rPr lang="en-US" dirty="0">
                <a:hlinkClick r:id="rId4"/>
              </a:rPr>
              <a:t> </a:t>
            </a:r>
            <a:r>
              <a:rPr lang="en-US" dirty="0" err="1">
                <a:hlinkClick r:id="rId4"/>
              </a:rPr>
              <a:t>stordata</a:t>
            </a:r>
            <a:r>
              <a:rPr lang="en-US" dirty="0">
                <a:hlinkClick r:id="rId4"/>
              </a:rPr>
              <a:t> for </a:t>
            </a:r>
            <a:r>
              <a:rPr lang="en-US" dirty="0" err="1">
                <a:hlinkClick r:id="rId4"/>
              </a:rPr>
              <a:t>bærekraftig</a:t>
            </a:r>
            <a:r>
              <a:rPr lang="en-US" dirty="0">
                <a:hlinkClick r:id="rId4"/>
              </a:rPr>
              <a:t> </a:t>
            </a:r>
            <a:r>
              <a:rPr lang="en-US" dirty="0" err="1">
                <a:hlinkClick r:id="rId4"/>
              </a:rPr>
              <a:t>utvikling</a:t>
            </a:r>
            <a:r>
              <a:rPr lang="en-US" dirty="0">
                <a:hlinkClick r:id="rId4"/>
              </a:rPr>
              <a:t> - </a:t>
            </a:r>
            <a:r>
              <a:rPr lang="en-US" dirty="0" err="1">
                <a:hlinkClick r:id="rId4"/>
              </a:rPr>
              <a:t>Eksperter</a:t>
            </a:r>
            <a:r>
              <a:rPr lang="en-US" dirty="0">
                <a:hlinkClick r:id="rId4"/>
              </a:rPr>
              <a:t> </a:t>
            </a:r>
            <a:r>
              <a:rPr lang="en-US" dirty="0" err="1">
                <a:hlinkClick r:id="rId4"/>
              </a:rPr>
              <a:t>i</a:t>
            </a:r>
            <a:r>
              <a:rPr lang="en-US" dirty="0">
                <a:hlinkClick r:id="rId4"/>
              </a:rPr>
              <a:t> Team – NTNU</a:t>
            </a:r>
            <a:endParaRPr lang="en-US" dirty="0"/>
          </a:p>
          <a:p>
            <a:pPr lvl="1"/>
            <a:r>
              <a:rPr lang="nb-NO" dirty="0">
                <a:hlinkClick r:id="rId5"/>
              </a:rPr>
              <a:t>Bærekraftig </a:t>
            </a:r>
            <a:r>
              <a:rPr lang="nb-NO" dirty="0" err="1">
                <a:hlinkClick r:id="rId5"/>
              </a:rPr>
              <a:t>IoT</a:t>
            </a:r>
            <a:r>
              <a:rPr lang="nb-NO" dirty="0">
                <a:hlinkClick r:id="rId5"/>
              </a:rPr>
              <a:t> – NTNU</a:t>
            </a:r>
            <a:r>
              <a:rPr lang="en-US" dirty="0"/>
              <a:t>   </a:t>
            </a:r>
            <a:r>
              <a:rPr lang="en-US" dirty="0">
                <a:hlinkClick r:id="rId6"/>
              </a:rPr>
              <a:t>Responsible AI and welfare - NTNU</a:t>
            </a:r>
            <a:endParaRPr lang="en-US" dirty="0"/>
          </a:p>
          <a:p>
            <a:r>
              <a:rPr lang="en-US" dirty="0"/>
              <a:t>Structural effects </a:t>
            </a:r>
          </a:p>
          <a:p>
            <a:pPr lvl="1"/>
            <a:r>
              <a:rPr lang="en-US" dirty="0"/>
              <a:t>Build sustainability competences (in e.g. project courses such as KPRO and </a:t>
            </a:r>
            <a:r>
              <a:rPr lang="en-US" dirty="0" err="1"/>
              <a:t>EiT</a:t>
            </a:r>
            <a:r>
              <a:rPr lang="en-US" dirty="0"/>
              <a:t>, and through ‘minors’)</a:t>
            </a:r>
          </a:p>
          <a:p>
            <a:pPr lvl="1"/>
            <a:r>
              <a:rPr lang="en-US" dirty="0"/>
              <a:t>Pilot  on Minor in FTS (Future technology studies)  on Sustainable Development  (on Bachelor level,  3 existing courses + 1 signature-course)  Package to be offered to Bachelor informatics (have 1 year of unfilled courses)  </a:t>
            </a:r>
          </a:p>
          <a:p>
            <a:r>
              <a:rPr lang="en-US" dirty="0"/>
              <a:t>All levels : Specialization courses : TDT50 IT for sustainable development  (first held in 2019)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Integration in the study-program LUB (Learning outcomes)  – experience from the Engineering studies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6D0B4-4F41-4D9E-BC2F-4D7B66FFD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8D2DB-244D-469B-96C7-93B9708332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40DD9-38D1-476F-9685-2831800EC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Hvem gjør vi dette sammen med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BD3EA-A356-4B8F-B7AC-AC223932C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FTS</a:t>
            </a:r>
          </a:p>
          <a:p>
            <a:r>
              <a:rPr lang="nb-NO" dirty="0" err="1">
                <a:hlinkClick r:id="rId2"/>
              </a:rPr>
              <a:t>Excited</a:t>
            </a:r>
            <a:r>
              <a:rPr lang="nb-NO" dirty="0">
                <a:hlinkClick r:id="rId2"/>
              </a:rPr>
              <a:t> SFU – NTNU</a:t>
            </a:r>
            <a:r>
              <a:rPr lang="nb-NO" dirty="0"/>
              <a:t> – ny periode starter januar 2022 der å dekke </a:t>
            </a:r>
            <a:r>
              <a:rPr lang="nb-NO" dirty="0" err="1"/>
              <a:t>bærekraftsaspekter</a:t>
            </a:r>
            <a:r>
              <a:rPr lang="nb-NO" dirty="0"/>
              <a:t> i IT-utdanning er en viktig fokus</a:t>
            </a:r>
          </a:p>
          <a:p>
            <a:r>
              <a:rPr lang="nb-NO" dirty="0" err="1"/>
              <a:t>GoforIT</a:t>
            </a:r>
            <a:r>
              <a:rPr lang="nb-NO" dirty="0"/>
              <a:t> – grønn omstilling for IT  - Norsk nettverk på tvers av akademia og industri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9F385C-24AC-472D-8518-FC8F7270B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8D2DB-244D-469B-96C7-93B9708332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74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F08F-5A57-4611-9971-5FAF1E10B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8" y="1698470"/>
            <a:ext cx="7772401" cy="1021557"/>
          </a:xfrm>
        </p:spPr>
        <p:txBody>
          <a:bodyPr>
            <a:noAutofit/>
          </a:bodyPr>
          <a:lstStyle/>
          <a:p>
            <a:br>
              <a:rPr lang="en-US" sz="2000" b="0" cap="none" dirty="0"/>
            </a:br>
            <a:br>
              <a:rPr lang="en-US" sz="2000" b="0" cap="none" dirty="0"/>
            </a:br>
            <a:r>
              <a:rPr lang="nb-NO" sz="2000" b="0" cap="none" dirty="0"/>
              <a:t> </a:t>
            </a:r>
            <a:br>
              <a:rPr lang="en-US" sz="2000" b="0" cap="none" dirty="0"/>
            </a:br>
            <a:br>
              <a:rPr lang="en-US" sz="2000" b="0" cap="none" dirty="0"/>
            </a:br>
            <a:r>
              <a:rPr lang="en-US" sz="2000" b="0" cap="none" dirty="0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112A5C-76E2-47A7-A460-A9F1CCAD6F2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581118" y="441384"/>
            <a:ext cx="7772401" cy="112514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b="1" dirty="0" err="1"/>
              <a:t>GoforIT</a:t>
            </a:r>
            <a:r>
              <a:rPr lang="nb-NO" b="1" dirty="0"/>
              <a:t> – Grønn omstilling for IT</a:t>
            </a:r>
          </a:p>
          <a:p>
            <a:endParaRPr lang="nb-NO" b="1" dirty="0"/>
          </a:p>
          <a:p>
            <a:pPr marL="0" indent="0">
              <a:buNone/>
            </a:pPr>
            <a:r>
              <a:rPr lang="nb-NO" b="0" i="0" dirty="0" err="1">
                <a:solidFill>
                  <a:srgbClr val="000000"/>
                </a:solidFill>
                <a:effectLst/>
                <a:latin typeface="Dazzed-Medium"/>
              </a:rPr>
              <a:t>GoForIT</a:t>
            </a:r>
            <a:r>
              <a:rPr lang="nb-NO" b="0" i="0" dirty="0">
                <a:solidFill>
                  <a:srgbClr val="000000"/>
                </a:solidFill>
                <a:effectLst/>
                <a:latin typeface="Dazzed-Medium"/>
              </a:rPr>
              <a:t> er et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Dazzed-Medium"/>
              </a:rPr>
              <a:t>samarbeidnettverk</a:t>
            </a:r>
            <a:r>
              <a:rPr lang="nb-NO" b="0" i="0" dirty="0">
                <a:solidFill>
                  <a:srgbClr val="000000"/>
                </a:solidFill>
                <a:effectLst/>
                <a:latin typeface="Dazzed-Medium"/>
              </a:rPr>
              <a:t> for kunnskapsutvikling i skjæringspunktet mellom digitalisering og bærekraft. </a:t>
            </a:r>
            <a:r>
              <a:rPr lang="nb-NO" b="1" dirty="0"/>
              <a:t>  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B5CA3E-9312-4409-BAB1-6B37ECA78A2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9</a:t>
            </a:fld>
            <a:endParaRPr lang="nb-NO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52F076-065D-480A-BD04-90A5065F8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454" y="2652496"/>
            <a:ext cx="3674463" cy="2124171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CC20EDB-7A78-45F4-977C-90E766C226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72" y="2558279"/>
            <a:ext cx="4552864" cy="238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09697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-tema">
  <a:themeElements>
    <a:clrScheme name="Office-t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-tema">
      <a:majorFont>
        <a:latin typeface="Avenir Next"/>
        <a:ea typeface="Avenir Next"/>
        <a:cs typeface="Avenir Next"/>
      </a:majorFont>
      <a:minorFont>
        <a:latin typeface="Avenir Next"/>
        <a:ea typeface="Avenir Next"/>
        <a:cs typeface="Avenir Next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N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venir N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-t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-tema">
      <a:majorFont>
        <a:latin typeface="Avenir Next"/>
        <a:ea typeface="Avenir Next"/>
        <a:cs typeface="Avenir Next"/>
      </a:majorFont>
      <a:minorFont>
        <a:latin typeface="Avenir Next"/>
        <a:ea typeface="Avenir Next"/>
        <a:cs typeface="Avenir Next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N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venir N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1554</Words>
  <Application>Microsoft Office PowerPoint</Application>
  <PresentationFormat>On-screen Show (16:9)</PresentationFormat>
  <Paragraphs>128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Avenir Next</vt:lpstr>
      <vt:lpstr>Calibri</vt:lpstr>
      <vt:lpstr>Calibri Light</vt:lpstr>
      <vt:lpstr>Dazzed-Medium</vt:lpstr>
      <vt:lpstr>Roboto</vt:lpstr>
      <vt:lpstr>Symbol</vt:lpstr>
      <vt:lpstr>Times</vt:lpstr>
      <vt:lpstr>Office-tema</vt:lpstr>
      <vt:lpstr>Office Theme</vt:lpstr>
      <vt:lpstr>Integrasjon av bærekraft (hållbarthet) i IT-studiene</vt:lpstr>
      <vt:lpstr>Education at IDI</vt:lpstr>
      <vt:lpstr>Dimensions of sustainability</vt:lpstr>
      <vt:lpstr>PowerPoint Presentation</vt:lpstr>
      <vt:lpstr>Key sustainability competencies  Spesielt viktig for å få utløst de muliggjørende effektene og  forutsi strukturelle effekter</vt:lpstr>
      <vt:lpstr>Ønsket kompetanseprofil hos studentene i et bærekraftsperspektiv</vt:lpstr>
      <vt:lpstr>Approaches for including sustainability aspects in IT education</vt:lpstr>
      <vt:lpstr>Hvem gjør vi dette sammen med ?</vt:lpstr>
      <vt:lpstr>      </vt:lpstr>
      <vt:lpstr>Activities in GoforIT on studies 2021-2022  </vt:lpstr>
      <vt:lpstr>Extra slides</vt:lpstr>
      <vt:lpstr>PowerPoint Presentation</vt:lpstr>
      <vt:lpstr>PowerPoint Presentation</vt:lpstr>
      <vt:lpstr>From  (PDF) Sustainability Quantification in Requirements Informing Design (researchgate.net)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The Karskrona Manifesto for sustainability design - 2015</vt:lpstr>
      <vt:lpstr>The Karskrona Manifesto for sustainability design</vt:lpstr>
      <vt:lpstr>Integrere bærekraft i IT-utdanningen: utfordringer for faglærere og studieprogramledelse </vt:lpstr>
      <vt:lpstr>Integrere bærekraft i IT-utdanningen: utfordringer for faglærere og studieprogramledelse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</dc:title>
  <dc:creator>John Krogstie</dc:creator>
  <cp:lastModifiedBy>John Krogstie</cp:lastModifiedBy>
  <cp:revision>131</cp:revision>
  <cp:lastPrinted>2021-10-25T16:06:24Z</cp:lastPrinted>
  <dcterms:modified xsi:type="dcterms:W3CDTF">2021-10-26T09:03:04Z</dcterms:modified>
</cp:coreProperties>
</file>