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703" r:id="rId5"/>
    <p:sldId id="256" r:id="rId6"/>
    <p:sldId id="266" r:id="rId7"/>
    <p:sldId id="295" r:id="rId8"/>
    <p:sldId id="294" r:id="rId9"/>
    <p:sldId id="729" r:id="rId10"/>
    <p:sldId id="716" r:id="rId11"/>
    <p:sldId id="757" r:id="rId12"/>
    <p:sldId id="717" r:id="rId13"/>
    <p:sldId id="684" r:id="rId14"/>
    <p:sldId id="744" r:id="rId15"/>
    <p:sldId id="759" r:id="rId16"/>
    <p:sldId id="677" r:id="rId17"/>
    <p:sldId id="738" r:id="rId18"/>
    <p:sldId id="760" r:id="rId19"/>
    <p:sldId id="736" r:id="rId20"/>
    <p:sldId id="758" r:id="rId21"/>
    <p:sldId id="637" r:id="rId22"/>
  </p:sldIdLst>
  <p:sldSz cx="12192000" cy="6858000"/>
  <p:notesSz cx="6858000" cy="2505075"/>
  <p:custDataLst>
    <p:tags r:id="rId25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ir Egil Dahle Øien" initials="GEDØ" lastIdx="1" clrIdx="0">
    <p:extLst>
      <p:ext uri="{19B8F6BF-5375-455C-9EA6-DF929625EA0E}">
        <p15:presenceInfo xmlns:p15="http://schemas.microsoft.com/office/powerpoint/2012/main" userId="S::geiro@ntnu.no::d47b1cc6-0e06-491c-9c59-5a9e2cf5b5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64"/>
    <a:srgbClr val="0D4788"/>
    <a:srgbClr val="E9607E"/>
    <a:srgbClr val="2864D5"/>
    <a:srgbClr val="EF28E6"/>
    <a:srgbClr val="FFA1BD"/>
    <a:srgbClr val="ECA8A2"/>
    <a:srgbClr val="91A8C5"/>
    <a:srgbClr val="5B9BD5"/>
    <a:srgbClr val="005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35"/>
    <p:restoredTop sz="94683"/>
  </p:normalViewPr>
  <p:slideViewPr>
    <p:cSldViewPr snapToGrid="0">
      <p:cViewPr varScale="1">
        <p:scale>
          <a:sx n="79" d="100"/>
          <a:sy n="79" d="100"/>
        </p:scale>
        <p:origin x="240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nc\Fak\2021\Siste_regstud\Regstud_H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Studieprogram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88-4134-B236-0A98F1CB2D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88-4134-B236-0A98F1CB2D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88-4134-B236-0A98F1CB2D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88-4134-B236-0A98F1CB2D58}"/>
              </c:ext>
            </c:extLst>
          </c:dPt>
          <c:cat>
            <c:strRef>
              <c:f>'Ark1'!$A$2:$A$5</c:f>
              <c:strCache>
                <c:ptCount val="4"/>
                <c:pt idx="0">
                  <c:v>1. kvt.</c:v>
                </c:pt>
                <c:pt idx="1">
                  <c:v>2. kvt.</c:v>
                </c:pt>
                <c:pt idx="2">
                  <c:v>3. kvt.</c:v>
                </c:pt>
                <c:pt idx="3">
                  <c:v>4. kv.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0B-44D4-BF94-3953DA4B8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Sheet7!$A$1:$A$7</c:f>
              <c:strCache>
                <c:ptCount val="7"/>
                <c:pt idx="0">
                  <c:v>Helsefag</c:v>
                </c:pt>
                <c:pt idx="1">
                  <c:v>Samfunnsvitenskap</c:v>
                </c:pt>
                <c:pt idx="2">
                  <c:v>Økonomisk-administrativ utdanning</c:v>
                </c:pt>
                <c:pt idx="3">
                  <c:v>Ingeniørutdanning</c:v>
                </c:pt>
                <c:pt idx="4">
                  <c:v>Historisk-filosofiske fag</c:v>
                </c:pt>
                <c:pt idx="5">
                  <c:v>Matematisk-naturvitenskapelige fag</c:v>
                </c:pt>
                <c:pt idx="6">
                  <c:v>Teknologi</c:v>
                </c:pt>
              </c:strCache>
            </c:strRef>
          </c:cat>
          <c:val>
            <c:numRef>
              <c:f>Sheet7!$B$1:$B$7</c:f>
              <c:numCache>
                <c:formatCode>General</c:formatCode>
                <c:ptCount val="7"/>
                <c:pt idx="0">
                  <c:v>2017</c:v>
                </c:pt>
                <c:pt idx="1">
                  <c:v>2883</c:v>
                </c:pt>
                <c:pt idx="2">
                  <c:v>3274</c:v>
                </c:pt>
                <c:pt idx="3">
                  <c:v>3339</c:v>
                </c:pt>
                <c:pt idx="4">
                  <c:v>3457</c:v>
                </c:pt>
                <c:pt idx="5">
                  <c:v>3989</c:v>
                </c:pt>
                <c:pt idx="6">
                  <c:v>10529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20-4837-9B59-2D4A6DF3B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43902256"/>
        <c:axId val="643907832"/>
      </c:barChart>
      <c:catAx>
        <c:axId val="643902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3907832"/>
        <c:crosses val="autoZero"/>
        <c:auto val="1"/>
        <c:lblAlgn val="ctr"/>
        <c:lblOffset val="100"/>
        <c:noMultiLvlLbl val="0"/>
      </c:catAx>
      <c:valAx>
        <c:axId val="643907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390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CECD3E-22AA-49D9-B7B9-608966D6FD75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73D79DFB-1CDF-4D05-8105-F7446B521B2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 b="1" dirty="0"/>
            <a:t>Bærekraftig utvikling </a:t>
          </a:r>
          <a:r>
            <a:rPr lang="nb-NO" dirty="0"/>
            <a:t>og </a:t>
          </a:r>
          <a:r>
            <a:rPr lang="nb-NO" b="1" dirty="0"/>
            <a:t>grønt skifte</a:t>
          </a:r>
          <a:endParaRPr lang="en-US" dirty="0"/>
        </a:p>
      </dgm:t>
    </dgm:pt>
    <dgm:pt modelId="{4DB506C0-C0D5-4A55-83BD-B1EC6D052EAB}" type="parTrans" cxnId="{EB257E98-61E2-4D62-AB52-24E64AA53B3A}">
      <dgm:prSet/>
      <dgm:spPr/>
      <dgm:t>
        <a:bodyPr/>
        <a:lstStyle/>
        <a:p>
          <a:endParaRPr lang="en-US"/>
        </a:p>
      </dgm:t>
    </dgm:pt>
    <dgm:pt modelId="{9FED7AC0-2779-407F-965F-7F8B92FF5982}" type="sibTrans" cxnId="{EB257E98-61E2-4D62-AB52-24E64AA53B3A}">
      <dgm:prSet/>
      <dgm:spPr/>
      <dgm:t>
        <a:bodyPr/>
        <a:lstStyle/>
        <a:p>
          <a:endParaRPr lang="en-US"/>
        </a:p>
      </dgm:t>
    </dgm:pt>
    <dgm:pt modelId="{B00BEC41-6C6B-44E1-8768-0D5D60B219B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 b="1" dirty="0"/>
            <a:t>Økende kompleksitet, usikkerhet, uforutsigbarhet</a:t>
          </a:r>
          <a:endParaRPr lang="en-US" dirty="0"/>
        </a:p>
      </dgm:t>
    </dgm:pt>
    <dgm:pt modelId="{7A64BF6A-97F1-4F99-AD4E-D07F3EB9E1D5}" type="parTrans" cxnId="{467BAD34-F718-4814-8A82-0631098C9F0B}">
      <dgm:prSet/>
      <dgm:spPr/>
      <dgm:t>
        <a:bodyPr/>
        <a:lstStyle/>
        <a:p>
          <a:endParaRPr lang="en-US"/>
        </a:p>
      </dgm:t>
    </dgm:pt>
    <dgm:pt modelId="{26D91925-424F-4F29-BE18-04FC6A590F2F}" type="sibTrans" cxnId="{467BAD34-F718-4814-8A82-0631098C9F0B}">
      <dgm:prSet/>
      <dgm:spPr/>
      <dgm:t>
        <a:bodyPr/>
        <a:lstStyle/>
        <a:p>
          <a:endParaRPr lang="en-US"/>
        </a:p>
      </dgm:t>
    </dgm:pt>
    <dgm:pt modelId="{4A959589-92B4-4FF1-BE18-36BF3ABCD4B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 b="1"/>
            <a:t>Digital transformasjon </a:t>
          </a:r>
          <a:r>
            <a:rPr lang="nb-NO"/>
            <a:t>endrer samfunnet og alle fagfelt – i økende takt</a:t>
          </a:r>
          <a:endParaRPr lang="nb-NO" dirty="0"/>
        </a:p>
      </dgm:t>
    </dgm:pt>
    <dgm:pt modelId="{732ECC50-E4D1-41CD-99DD-FF438BC4A42A}" type="parTrans" cxnId="{2A12F70C-5D78-4E1C-A51F-DD2975A54ED7}">
      <dgm:prSet/>
      <dgm:spPr/>
      <dgm:t>
        <a:bodyPr/>
        <a:lstStyle/>
        <a:p>
          <a:endParaRPr lang="en-US"/>
        </a:p>
      </dgm:t>
    </dgm:pt>
    <dgm:pt modelId="{62BCDC11-52F3-4BD5-9CD4-F189FB7EA844}" type="sibTrans" cxnId="{2A12F70C-5D78-4E1C-A51F-DD2975A54ED7}">
      <dgm:prSet/>
      <dgm:spPr/>
      <dgm:t>
        <a:bodyPr/>
        <a:lstStyle/>
        <a:p>
          <a:endParaRPr lang="en-US"/>
        </a:p>
      </dgm:t>
    </dgm:pt>
    <dgm:pt modelId="{139ED71C-DD4A-4985-8533-5D7BA4AD013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 b="1" dirty="0"/>
            <a:t>Behov for </a:t>
          </a:r>
          <a:r>
            <a:rPr lang="nb-NO" b="1" dirty="0" err="1"/>
            <a:t>entreprenøriell</a:t>
          </a:r>
          <a:r>
            <a:rPr lang="nb-NO" b="1" dirty="0"/>
            <a:t> tankegang</a:t>
          </a:r>
          <a:r>
            <a:rPr lang="nb-NO" dirty="0"/>
            <a:t>, </a:t>
          </a:r>
          <a:r>
            <a:rPr lang="nb-NO" b="1" dirty="0"/>
            <a:t>brukerorientering, </a:t>
          </a:r>
          <a:r>
            <a:rPr lang="nb-NO" dirty="0"/>
            <a:t> </a:t>
          </a:r>
          <a:r>
            <a:rPr lang="nb-NO" b="1" dirty="0"/>
            <a:t>designtenkning – teknologer som endringsagenter</a:t>
          </a:r>
          <a:endParaRPr lang="nb-NO" dirty="0"/>
        </a:p>
      </dgm:t>
    </dgm:pt>
    <dgm:pt modelId="{90E17259-4B66-47D6-AA48-55248CE175B4}" type="parTrans" cxnId="{6500863D-A2FD-45F6-9F06-39F4FA1A9873}">
      <dgm:prSet/>
      <dgm:spPr/>
      <dgm:t>
        <a:bodyPr/>
        <a:lstStyle/>
        <a:p>
          <a:endParaRPr lang="en-US"/>
        </a:p>
      </dgm:t>
    </dgm:pt>
    <dgm:pt modelId="{48FC838E-8523-4CD9-BC09-F62AC7A0173F}" type="sibTrans" cxnId="{6500863D-A2FD-45F6-9F06-39F4FA1A9873}">
      <dgm:prSet/>
      <dgm:spPr/>
      <dgm:t>
        <a:bodyPr/>
        <a:lstStyle/>
        <a:p>
          <a:endParaRPr lang="en-US"/>
        </a:p>
      </dgm:t>
    </dgm:pt>
    <dgm:pt modelId="{D73AE629-EE55-4251-BA89-D4D041905E0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 b="1" dirty="0"/>
            <a:t>Evne til livslang læring </a:t>
          </a:r>
          <a:r>
            <a:rPr lang="nb-NO" dirty="0"/>
            <a:t>blir en sentral kompetanse for alle</a:t>
          </a:r>
          <a:endParaRPr lang="en-US" dirty="0"/>
        </a:p>
      </dgm:t>
    </dgm:pt>
    <dgm:pt modelId="{5AEE9EEB-8C3D-494A-B0F4-386F032C6F6D}" type="parTrans" cxnId="{958AF9FB-6B4C-4D62-AC19-71DF7C5E0E9F}">
      <dgm:prSet/>
      <dgm:spPr/>
      <dgm:t>
        <a:bodyPr/>
        <a:lstStyle/>
        <a:p>
          <a:endParaRPr lang="en-US"/>
        </a:p>
      </dgm:t>
    </dgm:pt>
    <dgm:pt modelId="{6F8E32D2-C290-4694-87B5-46D15CBFA76D}" type="sibTrans" cxnId="{958AF9FB-6B4C-4D62-AC19-71DF7C5E0E9F}">
      <dgm:prSet/>
      <dgm:spPr/>
      <dgm:t>
        <a:bodyPr/>
        <a:lstStyle/>
        <a:p>
          <a:endParaRPr lang="en-US"/>
        </a:p>
      </dgm:t>
    </dgm:pt>
    <dgm:pt modelId="{7DF28CFD-970A-48CE-A4AB-536946C126BA}" type="pres">
      <dgm:prSet presAssocID="{5ACECD3E-22AA-49D9-B7B9-608966D6FD75}" presName="root" presStyleCnt="0">
        <dgm:presLayoutVars>
          <dgm:dir/>
          <dgm:resizeHandles val="exact"/>
        </dgm:presLayoutVars>
      </dgm:prSet>
      <dgm:spPr/>
    </dgm:pt>
    <dgm:pt modelId="{DB0D9B3E-4A67-4001-9A7E-22D5195D494E}" type="pres">
      <dgm:prSet presAssocID="{73D79DFB-1CDF-4D05-8105-F7446B521B20}" presName="compNode" presStyleCnt="0"/>
      <dgm:spPr/>
    </dgm:pt>
    <dgm:pt modelId="{65EBE312-8609-473D-BCF8-F147EEB47A9B}" type="pres">
      <dgm:prSet presAssocID="{73D79DFB-1CDF-4D05-8105-F7446B521B20}" presName="iconRect" presStyleLbl="node1" presStyleIdx="0" presStyleCnt="5" custScaleX="105045" custLinFactNeighborX="-409" custLinFactNeighborY="-2179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kkelandskap"/>
        </a:ext>
      </dgm:extLst>
    </dgm:pt>
    <dgm:pt modelId="{891490CE-099D-4AA4-AEBD-B62C68698762}" type="pres">
      <dgm:prSet presAssocID="{73D79DFB-1CDF-4D05-8105-F7446B521B20}" presName="iconSpace" presStyleCnt="0"/>
      <dgm:spPr/>
    </dgm:pt>
    <dgm:pt modelId="{809655EB-0E2E-4621-B4F8-35AC433164BD}" type="pres">
      <dgm:prSet presAssocID="{73D79DFB-1CDF-4D05-8105-F7446B521B20}" presName="parTx" presStyleLbl="revTx" presStyleIdx="0" presStyleCnt="10">
        <dgm:presLayoutVars>
          <dgm:chMax val="0"/>
          <dgm:chPref val="0"/>
        </dgm:presLayoutVars>
      </dgm:prSet>
      <dgm:spPr/>
    </dgm:pt>
    <dgm:pt modelId="{D80B8E18-5B66-4838-8D8D-CD550C2DBB71}" type="pres">
      <dgm:prSet presAssocID="{73D79DFB-1CDF-4D05-8105-F7446B521B20}" presName="txSpace" presStyleCnt="0"/>
      <dgm:spPr/>
    </dgm:pt>
    <dgm:pt modelId="{4B38092D-6474-4F58-935E-109B553725B8}" type="pres">
      <dgm:prSet presAssocID="{73D79DFB-1CDF-4D05-8105-F7446B521B20}" presName="desTx" presStyleLbl="revTx" presStyleIdx="1" presStyleCnt="10" custLinFactNeighborX="-1305" custLinFactNeighborY="16211">
        <dgm:presLayoutVars/>
      </dgm:prSet>
      <dgm:spPr/>
    </dgm:pt>
    <dgm:pt modelId="{0BF7F78A-5BF9-444A-9AB1-6B3164F29824}" type="pres">
      <dgm:prSet presAssocID="{9FED7AC0-2779-407F-965F-7F8B92FF5982}" presName="sibTrans" presStyleCnt="0"/>
      <dgm:spPr/>
    </dgm:pt>
    <dgm:pt modelId="{426B6967-77A6-40DD-9993-479A6F3DBCCD}" type="pres">
      <dgm:prSet presAssocID="{B00BEC41-6C6B-44E1-8768-0D5D60B219BC}" presName="compNode" presStyleCnt="0"/>
      <dgm:spPr/>
    </dgm:pt>
    <dgm:pt modelId="{33D1B89C-4F56-4F8D-8106-C307432FDD0D}" type="pres">
      <dgm:prSet presAssocID="{B00BEC41-6C6B-44E1-8768-0D5D60B219BC}" presName="iconRect" presStyleLbl="node1" presStyleIdx="1" presStyleCnt="5" custLinFactNeighborY="-1842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byrint"/>
        </a:ext>
      </dgm:extLst>
    </dgm:pt>
    <dgm:pt modelId="{4037B92A-7A0E-4B64-852B-6603815A3837}" type="pres">
      <dgm:prSet presAssocID="{B00BEC41-6C6B-44E1-8768-0D5D60B219BC}" presName="iconSpace" presStyleCnt="0"/>
      <dgm:spPr/>
    </dgm:pt>
    <dgm:pt modelId="{18B0BDA4-3330-423C-A23F-06F6DF3A97DE}" type="pres">
      <dgm:prSet presAssocID="{B00BEC41-6C6B-44E1-8768-0D5D60B219BC}" presName="parTx" presStyleLbl="revTx" presStyleIdx="2" presStyleCnt="10">
        <dgm:presLayoutVars>
          <dgm:chMax val="0"/>
          <dgm:chPref val="0"/>
        </dgm:presLayoutVars>
      </dgm:prSet>
      <dgm:spPr/>
    </dgm:pt>
    <dgm:pt modelId="{2F47DDF7-0339-445B-92E4-A4E6FE8D876F}" type="pres">
      <dgm:prSet presAssocID="{B00BEC41-6C6B-44E1-8768-0D5D60B219BC}" presName="txSpace" presStyleCnt="0"/>
      <dgm:spPr/>
    </dgm:pt>
    <dgm:pt modelId="{9EBFCFF9-7AAA-4CED-9BCA-D066A09B5EF0}" type="pres">
      <dgm:prSet presAssocID="{B00BEC41-6C6B-44E1-8768-0D5D60B219BC}" presName="desTx" presStyleLbl="revTx" presStyleIdx="3" presStyleCnt="10" custLinFactNeighborX="3440" custLinFactNeighborY="14314">
        <dgm:presLayoutVars/>
      </dgm:prSet>
      <dgm:spPr/>
    </dgm:pt>
    <dgm:pt modelId="{C53E7BA9-E4B9-4619-A7E5-C6E38206F55F}" type="pres">
      <dgm:prSet presAssocID="{26D91925-424F-4F29-BE18-04FC6A590F2F}" presName="sibTrans" presStyleCnt="0"/>
      <dgm:spPr/>
    </dgm:pt>
    <dgm:pt modelId="{86A3F8E2-26C2-427D-9486-8613C634A1BE}" type="pres">
      <dgm:prSet presAssocID="{4A959589-92B4-4FF1-BE18-36BF3ABCD4BE}" presName="compNode" presStyleCnt="0"/>
      <dgm:spPr/>
    </dgm:pt>
    <dgm:pt modelId="{0CC25D46-0F60-4F0E-8274-340BBF7BA356}" type="pres">
      <dgm:prSet presAssocID="{4A959589-92B4-4FF1-BE18-36BF3ABCD4BE}" presName="iconRect" presStyleLbl="node1" presStyleIdx="2" presStyleCnt="5" custLinFactX="158706" custLinFactNeighborX="200000" custLinFactNeighborY="-18424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9EC02A47-6F37-420A-B5CC-8FABABBB6E45}" type="pres">
      <dgm:prSet presAssocID="{4A959589-92B4-4FF1-BE18-36BF3ABCD4BE}" presName="iconSpace" presStyleCnt="0"/>
      <dgm:spPr/>
    </dgm:pt>
    <dgm:pt modelId="{EEC89DDC-9848-4131-B7EB-DC0759418999}" type="pres">
      <dgm:prSet presAssocID="{4A959589-92B4-4FF1-BE18-36BF3ABCD4BE}" presName="parTx" presStyleLbl="revTx" presStyleIdx="4" presStyleCnt="10">
        <dgm:presLayoutVars>
          <dgm:chMax val="0"/>
          <dgm:chPref val="0"/>
        </dgm:presLayoutVars>
      </dgm:prSet>
      <dgm:spPr/>
    </dgm:pt>
    <dgm:pt modelId="{EAA0B849-F18C-4F85-BED5-B91DB1825142}" type="pres">
      <dgm:prSet presAssocID="{4A959589-92B4-4FF1-BE18-36BF3ABCD4BE}" presName="txSpace" presStyleCnt="0"/>
      <dgm:spPr/>
    </dgm:pt>
    <dgm:pt modelId="{B0984319-A407-4CA5-A26A-D28F73093409}" type="pres">
      <dgm:prSet presAssocID="{4A959589-92B4-4FF1-BE18-36BF3ABCD4BE}" presName="desTx" presStyleLbl="revTx" presStyleIdx="5" presStyleCnt="10">
        <dgm:presLayoutVars/>
      </dgm:prSet>
      <dgm:spPr/>
    </dgm:pt>
    <dgm:pt modelId="{438F39F5-9DBF-4846-A30B-57C669056519}" type="pres">
      <dgm:prSet presAssocID="{62BCDC11-52F3-4BD5-9CD4-F189FB7EA844}" presName="sibTrans" presStyleCnt="0"/>
      <dgm:spPr/>
    </dgm:pt>
    <dgm:pt modelId="{80D88F21-23E2-487E-BA82-1C0E194B3617}" type="pres">
      <dgm:prSet presAssocID="{139ED71C-DD4A-4985-8533-5D7BA4AD013C}" presName="compNode" presStyleCnt="0"/>
      <dgm:spPr/>
    </dgm:pt>
    <dgm:pt modelId="{A30B1910-6A06-400F-8DCA-BB77A650796C}" type="pres">
      <dgm:prSet presAssocID="{139ED71C-DD4A-4985-8533-5D7BA4AD013C}" presName="iconRect" presStyleLbl="node1" presStyleIdx="3" presStyleCnt="5" custLinFactX="-124812" custLinFactNeighborX="-200000" custLinFactNeighborY="-1842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511E879F-18BD-4AB2-AB54-BFBBAB128112}" type="pres">
      <dgm:prSet presAssocID="{139ED71C-DD4A-4985-8533-5D7BA4AD013C}" presName="iconSpace" presStyleCnt="0"/>
      <dgm:spPr/>
    </dgm:pt>
    <dgm:pt modelId="{5D0B1881-6202-4CF0-BBC9-66B046C85095}" type="pres">
      <dgm:prSet presAssocID="{139ED71C-DD4A-4985-8533-5D7BA4AD013C}" presName="parTx" presStyleLbl="revTx" presStyleIdx="6" presStyleCnt="10" custLinFactNeighborX="0" custLinFactNeighborY="-1694">
        <dgm:presLayoutVars>
          <dgm:chMax val="0"/>
          <dgm:chPref val="0"/>
        </dgm:presLayoutVars>
      </dgm:prSet>
      <dgm:spPr/>
    </dgm:pt>
    <dgm:pt modelId="{57235317-0E5E-4F80-B1E9-6C5E181A94BF}" type="pres">
      <dgm:prSet presAssocID="{139ED71C-DD4A-4985-8533-5D7BA4AD013C}" presName="txSpace" presStyleCnt="0"/>
      <dgm:spPr/>
    </dgm:pt>
    <dgm:pt modelId="{529374C5-8420-40A3-9102-0B9E75158AE4}" type="pres">
      <dgm:prSet presAssocID="{139ED71C-DD4A-4985-8533-5D7BA4AD013C}" presName="desTx" presStyleLbl="revTx" presStyleIdx="7" presStyleCnt="10" custLinFactX="-17631" custLinFactNeighborX="-100000" custLinFactNeighborY="17316">
        <dgm:presLayoutVars/>
      </dgm:prSet>
      <dgm:spPr/>
    </dgm:pt>
    <dgm:pt modelId="{261CD84C-5EA6-48C5-A446-944C36C9E568}" type="pres">
      <dgm:prSet presAssocID="{48FC838E-8523-4CD9-BC09-F62AC7A0173F}" presName="sibTrans" presStyleCnt="0"/>
      <dgm:spPr/>
    </dgm:pt>
    <dgm:pt modelId="{3471AF03-3DC1-4E87-9285-C6C30F91B420}" type="pres">
      <dgm:prSet presAssocID="{D73AE629-EE55-4251-BA89-D4D041905E0D}" presName="compNode" presStyleCnt="0"/>
      <dgm:spPr/>
    </dgm:pt>
    <dgm:pt modelId="{FB0B3C8F-FD6B-4987-85A1-D1E14FC8BBD5}" type="pres">
      <dgm:prSet presAssocID="{D73AE629-EE55-4251-BA89-D4D041905E0D}" presName="iconRect" presStyleLbl="node1" presStyleIdx="4" presStyleCnt="5" custLinFactNeighborX="-2825" custLinFactNeighborY="-1842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de med tannhjul"/>
        </a:ext>
      </dgm:extLst>
    </dgm:pt>
    <dgm:pt modelId="{6677D58C-9913-4265-A0F7-EE2D2D3864C3}" type="pres">
      <dgm:prSet presAssocID="{D73AE629-EE55-4251-BA89-D4D041905E0D}" presName="iconSpace" presStyleCnt="0"/>
      <dgm:spPr/>
    </dgm:pt>
    <dgm:pt modelId="{D918E625-EBF9-4501-B52C-8778388057F0}" type="pres">
      <dgm:prSet presAssocID="{D73AE629-EE55-4251-BA89-D4D041905E0D}" presName="parTx" presStyleLbl="revTx" presStyleIdx="8" presStyleCnt="10">
        <dgm:presLayoutVars>
          <dgm:chMax val="0"/>
          <dgm:chPref val="0"/>
        </dgm:presLayoutVars>
      </dgm:prSet>
      <dgm:spPr/>
    </dgm:pt>
    <dgm:pt modelId="{738C3F50-DC2B-490F-B558-297B48CB8ABD}" type="pres">
      <dgm:prSet presAssocID="{D73AE629-EE55-4251-BA89-D4D041905E0D}" presName="txSpace" presStyleCnt="0"/>
      <dgm:spPr/>
    </dgm:pt>
    <dgm:pt modelId="{05FD8B23-4314-4024-8460-0E771DDC8D0A}" type="pres">
      <dgm:prSet presAssocID="{D73AE629-EE55-4251-BA89-D4D041905E0D}" presName="desTx" presStyleLbl="revTx" presStyleIdx="9" presStyleCnt="10" custLinFactNeighborX="-2717" custLinFactNeighborY="14314">
        <dgm:presLayoutVars/>
      </dgm:prSet>
      <dgm:spPr/>
    </dgm:pt>
  </dgm:ptLst>
  <dgm:cxnLst>
    <dgm:cxn modelId="{2A12F70C-5D78-4E1C-A51F-DD2975A54ED7}" srcId="{5ACECD3E-22AA-49D9-B7B9-608966D6FD75}" destId="{4A959589-92B4-4FF1-BE18-36BF3ABCD4BE}" srcOrd="2" destOrd="0" parTransId="{732ECC50-E4D1-41CD-99DD-FF438BC4A42A}" sibTransId="{62BCDC11-52F3-4BD5-9CD4-F189FB7EA844}"/>
    <dgm:cxn modelId="{4AA51012-0FE4-6043-8EA7-43042D8B835F}" type="presOf" srcId="{B00BEC41-6C6B-44E1-8768-0D5D60B219BC}" destId="{18B0BDA4-3330-423C-A23F-06F6DF3A97DE}" srcOrd="0" destOrd="0" presId="urn:microsoft.com/office/officeart/2018/2/layout/IconLabelDescriptionList"/>
    <dgm:cxn modelId="{7EA5B22A-8565-6542-AC63-43EAAAE3E274}" type="presOf" srcId="{139ED71C-DD4A-4985-8533-5D7BA4AD013C}" destId="{5D0B1881-6202-4CF0-BBC9-66B046C85095}" srcOrd="0" destOrd="0" presId="urn:microsoft.com/office/officeart/2018/2/layout/IconLabelDescriptionList"/>
    <dgm:cxn modelId="{467BAD34-F718-4814-8A82-0631098C9F0B}" srcId="{5ACECD3E-22AA-49D9-B7B9-608966D6FD75}" destId="{B00BEC41-6C6B-44E1-8768-0D5D60B219BC}" srcOrd="1" destOrd="0" parTransId="{7A64BF6A-97F1-4F99-AD4E-D07F3EB9E1D5}" sibTransId="{26D91925-424F-4F29-BE18-04FC6A590F2F}"/>
    <dgm:cxn modelId="{6500863D-A2FD-45F6-9F06-39F4FA1A9873}" srcId="{5ACECD3E-22AA-49D9-B7B9-608966D6FD75}" destId="{139ED71C-DD4A-4985-8533-5D7BA4AD013C}" srcOrd="3" destOrd="0" parTransId="{90E17259-4B66-47D6-AA48-55248CE175B4}" sibTransId="{48FC838E-8523-4CD9-BC09-F62AC7A0173F}"/>
    <dgm:cxn modelId="{0E7ECE80-B303-7B42-BE48-0DD6EECEAF0A}" type="presOf" srcId="{5ACECD3E-22AA-49D9-B7B9-608966D6FD75}" destId="{7DF28CFD-970A-48CE-A4AB-536946C126BA}" srcOrd="0" destOrd="0" presId="urn:microsoft.com/office/officeart/2018/2/layout/IconLabelDescriptionList"/>
    <dgm:cxn modelId="{4E0CA388-ED0E-5B42-AE65-561BE92B979C}" type="presOf" srcId="{D73AE629-EE55-4251-BA89-D4D041905E0D}" destId="{D918E625-EBF9-4501-B52C-8778388057F0}" srcOrd="0" destOrd="0" presId="urn:microsoft.com/office/officeart/2018/2/layout/IconLabelDescriptionList"/>
    <dgm:cxn modelId="{D6AD4797-DD79-0A45-BA35-1FE28A5986EA}" type="presOf" srcId="{73D79DFB-1CDF-4D05-8105-F7446B521B20}" destId="{809655EB-0E2E-4621-B4F8-35AC433164BD}" srcOrd="0" destOrd="0" presId="urn:microsoft.com/office/officeart/2018/2/layout/IconLabelDescriptionList"/>
    <dgm:cxn modelId="{EB257E98-61E2-4D62-AB52-24E64AA53B3A}" srcId="{5ACECD3E-22AA-49D9-B7B9-608966D6FD75}" destId="{73D79DFB-1CDF-4D05-8105-F7446B521B20}" srcOrd="0" destOrd="0" parTransId="{4DB506C0-C0D5-4A55-83BD-B1EC6D052EAB}" sibTransId="{9FED7AC0-2779-407F-965F-7F8B92FF5982}"/>
    <dgm:cxn modelId="{595A5999-85DE-3045-B861-2E5F752B6D5F}" type="presOf" srcId="{4A959589-92B4-4FF1-BE18-36BF3ABCD4BE}" destId="{EEC89DDC-9848-4131-B7EB-DC0759418999}" srcOrd="0" destOrd="0" presId="urn:microsoft.com/office/officeart/2018/2/layout/IconLabelDescriptionList"/>
    <dgm:cxn modelId="{958AF9FB-6B4C-4D62-AC19-71DF7C5E0E9F}" srcId="{5ACECD3E-22AA-49D9-B7B9-608966D6FD75}" destId="{D73AE629-EE55-4251-BA89-D4D041905E0D}" srcOrd="4" destOrd="0" parTransId="{5AEE9EEB-8C3D-494A-B0F4-386F032C6F6D}" sibTransId="{6F8E32D2-C290-4694-87B5-46D15CBFA76D}"/>
    <dgm:cxn modelId="{388BD4F9-438D-9849-B8B1-D608213374E5}" type="presParOf" srcId="{7DF28CFD-970A-48CE-A4AB-536946C126BA}" destId="{DB0D9B3E-4A67-4001-9A7E-22D5195D494E}" srcOrd="0" destOrd="0" presId="urn:microsoft.com/office/officeart/2018/2/layout/IconLabelDescriptionList"/>
    <dgm:cxn modelId="{03698520-CB0A-2A4A-A7B5-B50C53071013}" type="presParOf" srcId="{DB0D9B3E-4A67-4001-9A7E-22D5195D494E}" destId="{65EBE312-8609-473D-BCF8-F147EEB47A9B}" srcOrd="0" destOrd="0" presId="urn:microsoft.com/office/officeart/2018/2/layout/IconLabelDescriptionList"/>
    <dgm:cxn modelId="{FDB2524C-4FA5-3B4B-9E90-88B0178CC81A}" type="presParOf" srcId="{DB0D9B3E-4A67-4001-9A7E-22D5195D494E}" destId="{891490CE-099D-4AA4-AEBD-B62C68698762}" srcOrd="1" destOrd="0" presId="urn:microsoft.com/office/officeart/2018/2/layout/IconLabelDescriptionList"/>
    <dgm:cxn modelId="{7C160026-D0B7-C847-AE3E-8D983C8D0EDA}" type="presParOf" srcId="{DB0D9B3E-4A67-4001-9A7E-22D5195D494E}" destId="{809655EB-0E2E-4621-B4F8-35AC433164BD}" srcOrd="2" destOrd="0" presId="urn:microsoft.com/office/officeart/2018/2/layout/IconLabelDescriptionList"/>
    <dgm:cxn modelId="{F4131FEC-3252-A44B-8EBF-63CB331CA278}" type="presParOf" srcId="{DB0D9B3E-4A67-4001-9A7E-22D5195D494E}" destId="{D80B8E18-5B66-4838-8D8D-CD550C2DBB71}" srcOrd="3" destOrd="0" presId="urn:microsoft.com/office/officeart/2018/2/layout/IconLabelDescriptionList"/>
    <dgm:cxn modelId="{7D7B1544-CED0-0545-A8FA-1D2BCB5669AE}" type="presParOf" srcId="{DB0D9B3E-4A67-4001-9A7E-22D5195D494E}" destId="{4B38092D-6474-4F58-935E-109B553725B8}" srcOrd="4" destOrd="0" presId="urn:microsoft.com/office/officeart/2018/2/layout/IconLabelDescriptionList"/>
    <dgm:cxn modelId="{A0E7F241-CD3E-9741-AD13-94FCFEB57E50}" type="presParOf" srcId="{7DF28CFD-970A-48CE-A4AB-536946C126BA}" destId="{0BF7F78A-5BF9-444A-9AB1-6B3164F29824}" srcOrd="1" destOrd="0" presId="urn:microsoft.com/office/officeart/2018/2/layout/IconLabelDescriptionList"/>
    <dgm:cxn modelId="{E2E4F747-7636-F24D-B791-4967DB67A1A8}" type="presParOf" srcId="{7DF28CFD-970A-48CE-A4AB-536946C126BA}" destId="{426B6967-77A6-40DD-9993-479A6F3DBCCD}" srcOrd="2" destOrd="0" presId="urn:microsoft.com/office/officeart/2018/2/layout/IconLabelDescriptionList"/>
    <dgm:cxn modelId="{E1B533AA-6712-FE4A-88A2-0A432686B36E}" type="presParOf" srcId="{426B6967-77A6-40DD-9993-479A6F3DBCCD}" destId="{33D1B89C-4F56-4F8D-8106-C307432FDD0D}" srcOrd="0" destOrd="0" presId="urn:microsoft.com/office/officeart/2018/2/layout/IconLabelDescriptionList"/>
    <dgm:cxn modelId="{FBF90154-710C-194A-B8AB-2E64D0CA2E66}" type="presParOf" srcId="{426B6967-77A6-40DD-9993-479A6F3DBCCD}" destId="{4037B92A-7A0E-4B64-852B-6603815A3837}" srcOrd="1" destOrd="0" presId="urn:microsoft.com/office/officeart/2018/2/layout/IconLabelDescriptionList"/>
    <dgm:cxn modelId="{0015F489-CBA7-2245-AFEB-43216F40E40A}" type="presParOf" srcId="{426B6967-77A6-40DD-9993-479A6F3DBCCD}" destId="{18B0BDA4-3330-423C-A23F-06F6DF3A97DE}" srcOrd="2" destOrd="0" presId="urn:microsoft.com/office/officeart/2018/2/layout/IconLabelDescriptionList"/>
    <dgm:cxn modelId="{B3B84FC2-7C61-054E-9428-932EE052BDB4}" type="presParOf" srcId="{426B6967-77A6-40DD-9993-479A6F3DBCCD}" destId="{2F47DDF7-0339-445B-92E4-A4E6FE8D876F}" srcOrd="3" destOrd="0" presId="urn:microsoft.com/office/officeart/2018/2/layout/IconLabelDescriptionList"/>
    <dgm:cxn modelId="{76F3C6DB-AE8E-214D-80AE-3E4C2555CC49}" type="presParOf" srcId="{426B6967-77A6-40DD-9993-479A6F3DBCCD}" destId="{9EBFCFF9-7AAA-4CED-9BCA-D066A09B5EF0}" srcOrd="4" destOrd="0" presId="urn:microsoft.com/office/officeart/2018/2/layout/IconLabelDescriptionList"/>
    <dgm:cxn modelId="{63210621-1299-8049-AC05-E231DE10388B}" type="presParOf" srcId="{7DF28CFD-970A-48CE-A4AB-536946C126BA}" destId="{C53E7BA9-E4B9-4619-A7E5-C6E38206F55F}" srcOrd="3" destOrd="0" presId="urn:microsoft.com/office/officeart/2018/2/layout/IconLabelDescriptionList"/>
    <dgm:cxn modelId="{FECED31B-E530-0647-8955-D55BD14BC853}" type="presParOf" srcId="{7DF28CFD-970A-48CE-A4AB-536946C126BA}" destId="{86A3F8E2-26C2-427D-9486-8613C634A1BE}" srcOrd="4" destOrd="0" presId="urn:microsoft.com/office/officeart/2018/2/layout/IconLabelDescriptionList"/>
    <dgm:cxn modelId="{B0AE54E1-9DE0-5748-BE66-57556EA8F9DC}" type="presParOf" srcId="{86A3F8E2-26C2-427D-9486-8613C634A1BE}" destId="{0CC25D46-0F60-4F0E-8274-340BBF7BA356}" srcOrd="0" destOrd="0" presId="urn:microsoft.com/office/officeart/2018/2/layout/IconLabelDescriptionList"/>
    <dgm:cxn modelId="{672E5204-9E08-5544-9B14-26991C3DF5EC}" type="presParOf" srcId="{86A3F8E2-26C2-427D-9486-8613C634A1BE}" destId="{9EC02A47-6F37-420A-B5CC-8FABABBB6E45}" srcOrd="1" destOrd="0" presId="urn:microsoft.com/office/officeart/2018/2/layout/IconLabelDescriptionList"/>
    <dgm:cxn modelId="{DDD6C980-1AFD-4643-A670-46AEB52DA225}" type="presParOf" srcId="{86A3F8E2-26C2-427D-9486-8613C634A1BE}" destId="{EEC89DDC-9848-4131-B7EB-DC0759418999}" srcOrd="2" destOrd="0" presId="urn:microsoft.com/office/officeart/2018/2/layout/IconLabelDescriptionList"/>
    <dgm:cxn modelId="{226975A4-F57D-9241-AEEE-0280443302BB}" type="presParOf" srcId="{86A3F8E2-26C2-427D-9486-8613C634A1BE}" destId="{EAA0B849-F18C-4F85-BED5-B91DB1825142}" srcOrd="3" destOrd="0" presId="urn:microsoft.com/office/officeart/2018/2/layout/IconLabelDescriptionList"/>
    <dgm:cxn modelId="{7E2D6DCF-F059-704D-A533-5719F92ECF4C}" type="presParOf" srcId="{86A3F8E2-26C2-427D-9486-8613C634A1BE}" destId="{B0984319-A407-4CA5-A26A-D28F73093409}" srcOrd="4" destOrd="0" presId="urn:microsoft.com/office/officeart/2018/2/layout/IconLabelDescriptionList"/>
    <dgm:cxn modelId="{E8960BE1-987A-2449-B86C-3A18832E5D74}" type="presParOf" srcId="{7DF28CFD-970A-48CE-A4AB-536946C126BA}" destId="{438F39F5-9DBF-4846-A30B-57C669056519}" srcOrd="5" destOrd="0" presId="urn:microsoft.com/office/officeart/2018/2/layout/IconLabelDescriptionList"/>
    <dgm:cxn modelId="{BD0088A8-8049-454E-973F-2045DFAA8C48}" type="presParOf" srcId="{7DF28CFD-970A-48CE-A4AB-536946C126BA}" destId="{80D88F21-23E2-487E-BA82-1C0E194B3617}" srcOrd="6" destOrd="0" presId="urn:microsoft.com/office/officeart/2018/2/layout/IconLabelDescriptionList"/>
    <dgm:cxn modelId="{54203067-D813-A246-B8B0-B05145018764}" type="presParOf" srcId="{80D88F21-23E2-487E-BA82-1C0E194B3617}" destId="{A30B1910-6A06-400F-8DCA-BB77A650796C}" srcOrd="0" destOrd="0" presId="urn:microsoft.com/office/officeart/2018/2/layout/IconLabelDescriptionList"/>
    <dgm:cxn modelId="{294D5BBC-1AB7-A44E-99DF-2C493518A0A6}" type="presParOf" srcId="{80D88F21-23E2-487E-BA82-1C0E194B3617}" destId="{511E879F-18BD-4AB2-AB54-BFBBAB128112}" srcOrd="1" destOrd="0" presId="urn:microsoft.com/office/officeart/2018/2/layout/IconLabelDescriptionList"/>
    <dgm:cxn modelId="{95A9F91A-29D3-534E-AA92-911ED283BCD2}" type="presParOf" srcId="{80D88F21-23E2-487E-BA82-1C0E194B3617}" destId="{5D0B1881-6202-4CF0-BBC9-66B046C85095}" srcOrd="2" destOrd="0" presId="urn:microsoft.com/office/officeart/2018/2/layout/IconLabelDescriptionList"/>
    <dgm:cxn modelId="{C5A2995F-5862-7244-8FE4-CA82DCEB0ECB}" type="presParOf" srcId="{80D88F21-23E2-487E-BA82-1C0E194B3617}" destId="{57235317-0E5E-4F80-B1E9-6C5E181A94BF}" srcOrd="3" destOrd="0" presId="urn:microsoft.com/office/officeart/2018/2/layout/IconLabelDescriptionList"/>
    <dgm:cxn modelId="{075A5EF2-2D1A-BA4E-A119-606D6A77DCC0}" type="presParOf" srcId="{80D88F21-23E2-487E-BA82-1C0E194B3617}" destId="{529374C5-8420-40A3-9102-0B9E75158AE4}" srcOrd="4" destOrd="0" presId="urn:microsoft.com/office/officeart/2018/2/layout/IconLabelDescriptionList"/>
    <dgm:cxn modelId="{0EBC2E50-5C0E-724B-B011-0E6A9A4340C3}" type="presParOf" srcId="{7DF28CFD-970A-48CE-A4AB-536946C126BA}" destId="{261CD84C-5EA6-48C5-A446-944C36C9E568}" srcOrd="7" destOrd="0" presId="urn:microsoft.com/office/officeart/2018/2/layout/IconLabelDescriptionList"/>
    <dgm:cxn modelId="{E1FBBD13-9855-C84B-B60E-6B590535F660}" type="presParOf" srcId="{7DF28CFD-970A-48CE-A4AB-536946C126BA}" destId="{3471AF03-3DC1-4E87-9285-C6C30F91B420}" srcOrd="8" destOrd="0" presId="urn:microsoft.com/office/officeart/2018/2/layout/IconLabelDescriptionList"/>
    <dgm:cxn modelId="{786C83B3-6443-B642-A883-EC189890F9C0}" type="presParOf" srcId="{3471AF03-3DC1-4E87-9285-C6C30F91B420}" destId="{FB0B3C8F-FD6B-4987-85A1-D1E14FC8BBD5}" srcOrd="0" destOrd="0" presId="urn:microsoft.com/office/officeart/2018/2/layout/IconLabelDescriptionList"/>
    <dgm:cxn modelId="{FF6B638C-85BD-5C4C-BCB7-14C7B6229D0A}" type="presParOf" srcId="{3471AF03-3DC1-4E87-9285-C6C30F91B420}" destId="{6677D58C-9913-4265-A0F7-EE2D2D3864C3}" srcOrd="1" destOrd="0" presId="urn:microsoft.com/office/officeart/2018/2/layout/IconLabelDescriptionList"/>
    <dgm:cxn modelId="{B86A1345-75F5-8642-A1EB-C392F3B9E49D}" type="presParOf" srcId="{3471AF03-3DC1-4E87-9285-C6C30F91B420}" destId="{D918E625-EBF9-4501-B52C-8778388057F0}" srcOrd="2" destOrd="0" presId="urn:microsoft.com/office/officeart/2018/2/layout/IconLabelDescriptionList"/>
    <dgm:cxn modelId="{07CC8489-6F68-7B4E-923B-8FAC185D6EE4}" type="presParOf" srcId="{3471AF03-3DC1-4E87-9285-C6C30F91B420}" destId="{738C3F50-DC2B-490F-B558-297B48CB8ABD}" srcOrd="3" destOrd="0" presId="urn:microsoft.com/office/officeart/2018/2/layout/IconLabelDescriptionList"/>
    <dgm:cxn modelId="{34B609F9-2A84-B649-BDB3-D1E534D103CD}" type="presParOf" srcId="{3471AF03-3DC1-4E87-9285-C6C30F91B420}" destId="{05FD8B23-4314-4024-8460-0E771DDC8D0A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EE0C54-95A5-40B8-8284-DF3B06EF84D0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FB93430-5A97-4963-A6D0-119B308C2B5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nb-NO" sz="2200" dirty="0"/>
            <a:t>Utredningsgruppe 1 – 4: SWOT-analyse, gap-analyse og veikart for videre utvikling for fire ulike studieprogramtyper</a:t>
          </a:r>
          <a:endParaRPr lang="en-US" sz="2200" dirty="0"/>
        </a:p>
      </dgm:t>
    </dgm:pt>
    <dgm:pt modelId="{04925E6D-7FDF-41DE-98DA-808940258EE3}" type="parTrans" cxnId="{E1D73D51-A586-4069-B04C-46D50E886964}">
      <dgm:prSet/>
      <dgm:spPr/>
      <dgm:t>
        <a:bodyPr/>
        <a:lstStyle/>
        <a:p>
          <a:endParaRPr lang="en-US"/>
        </a:p>
      </dgm:t>
    </dgm:pt>
    <dgm:pt modelId="{6EE50A7A-EDC6-430A-A36B-C5887BAACFAA}" type="sibTrans" cxnId="{E1D73D51-A586-4069-B04C-46D50E886964}">
      <dgm:prSet/>
      <dgm:spPr/>
      <dgm:t>
        <a:bodyPr/>
        <a:lstStyle/>
        <a:p>
          <a:endParaRPr lang="en-US"/>
        </a:p>
      </dgm:t>
    </dgm:pt>
    <dgm:pt modelId="{3849021F-F99F-47EA-8211-983526FF0E2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nb-NO" sz="2200" dirty="0"/>
            <a:t>Utredningsgruppe 5: Praktiske konsekvenser av og anbefalte tiltak for en mer «programdrevet» tilnærming til utvikling av våre utdanninger</a:t>
          </a:r>
          <a:endParaRPr lang="en-US" sz="2200" dirty="0"/>
        </a:p>
      </dgm:t>
    </dgm:pt>
    <dgm:pt modelId="{F014139F-4433-47DF-92C9-7CD3DAFB7F65}" type="parTrans" cxnId="{BA3806D5-BC08-42A1-8D8E-91ED528916DD}">
      <dgm:prSet/>
      <dgm:spPr/>
      <dgm:t>
        <a:bodyPr/>
        <a:lstStyle/>
        <a:p>
          <a:endParaRPr lang="en-US"/>
        </a:p>
      </dgm:t>
    </dgm:pt>
    <dgm:pt modelId="{E257E9F3-2AD2-4AB5-BFDD-652B52732F33}" type="sibTrans" cxnId="{BA3806D5-BC08-42A1-8D8E-91ED528916DD}">
      <dgm:prSet/>
      <dgm:spPr/>
      <dgm:t>
        <a:bodyPr/>
        <a:lstStyle/>
        <a:p>
          <a:endParaRPr lang="en-US"/>
        </a:p>
      </dgm:t>
    </dgm:pt>
    <dgm:pt modelId="{44A4A425-DB3C-4AE9-9D65-B3B08CCE919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nb-NO" sz="2200" dirty="0"/>
            <a:t>Utredningsgruppe 6: Pedagogiske virkemidler anbefalt for å kunne realisere FTS’ kompetansemål/-profiler</a:t>
          </a:r>
          <a:endParaRPr lang="en-US" sz="2200" dirty="0"/>
        </a:p>
      </dgm:t>
    </dgm:pt>
    <dgm:pt modelId="{9121563E-652A-4F19-BD46-2B14157EE07B}" type="parTrans" cxnId="{CBF83695-6147-4C9F-B419-2AAA6D380986}">
      <dgm:prSet/>
      <dgm:spPr/>
      <dgm:t>
        <a:bodyPr/>
        <a:lstStyle/>
        <a:p>
          <a:endParaRPr lang="en-US"/>
        </a:p>
      </dgm:t>
    </dgm:pt>
    <dgm:pt modelId="{45B250B1-04B3-4C5B-978A-0918B09CD1F2}" type="sibTrans" cxnId="{CBF83695-6147-4C9F-B419-2AAA6D380986}">
      <dgm:prSet/>
      <dgm:spPr/>
      <dgm:t>
        <a:bodyPr/>
        <a:lstStyle/>
        <a:p>
          <a:endParaRPr lang="en-US"/>
        </a:p>
      </dgm:t>
    </dgm:pt>
    <dgm:pt modelId="{10D5BAD2-707B-3249-8A65-2AD1C0B8E6C7}" type="pres">
      <dgm:prSet presAssocID="{BBEE0C54-95A5-40B8-8284-DF3B06EF84D0}" presName="linear" presStyleCnt="0">
        <dgm:presLayoutVars>
          <dgm:animLvl val="lvl"/>
          <dgm:resizeHandles val="exact"/>
        </dgm:presLayoutVars>
      </dgm:prSet>
      <dgm:spPr/>
    </dgm:pt>
    <dgm:pt modelId="{807F2983-A2FD-1643-AFFE-0007E84DA93B}" type="pres">
      <dgm:prSet presAssocID="{BFB93430-5A97-4963-A6D0-119B308C2B5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7D3D6F0-4E28-0C46-B85C-301213078651}" type="pres">
      <dgm:prSet presAssocID="{6EE50A7A-EDC6-430A-A36B-C5887BAACFAA}" presName="spacer" presStyleCnt="0"/>
      <dgm:spPr/>
    </dgm:pt>
    <dgm:pt modelId="{2F6A6994-625F-494C-BA2E-179C02B66E2F}" type="pres">
      <dgm:prSet presAssocID="{3849021F-F99F-47EA-8211-983526FF0E2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AE47F21-CBFA-A743-8F1A-5EEACA275D12}" type="pres">
      <dgm:prSet presAssocID="{E257E9F3-2AD2-4AB5-BFDD-652B52732F33}" presName="spacer" presStyleCnt="0"/>
      <dgm:spPr/>
    </dgm:pt>
    <dgm:pt modelId="{EA05C544-E463-7C4A-BABA-0A6770590150}" type="pres">
      <dgm:prSet presAssocID="{44A4A425-DB3C-4AE9-9D65-B3B08CCE919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1D73D51-A586-4069-B04C-46D50E886964}" srcId="{BBEE0C54-95A5-40B8-8284-DF3B06EF84D0}" destId="{BFB93430-5A97-4963-A6D0-119B308C2B5F}" srcOrd="0" destOrd="0" parTransId="{04925E6D-7FDF-41DE-98DA-808940258EE3}" sibTransId="{6EE50A7A-EDC6-430A-A36B-C5887BAACFAA}"/>
    <dgm:cxn modelId="{CBF83695-6147-4C9F-B419-2AAA6D380986}" srcId="{BBEE0C54-95A5-40B8-8284-DF3B06EF84D0}" destId="{44A4A425-DB3C-4AE9-9D65-B3B08CCE9193}" srcOrd="2" destOrd="0" parTransId="{9121563E-652A-4F19-BD46-2B14157EE07B}" sibTransId="{45B250B1-04B3-4C5B-978A-0918B09CD1F2}"/>
    <dgm:cxn modelId="{2012B1B6-52C5-E646-AD4F-5A2EA57DBBF5}" type="presOf" srcId="{44A4A425-DB3C-4AE9-9D65-B3B08CCE9193}" destId="{EA05C544-E463-7C4A-BABA-0A6770590150}" srcOrd="0" destOrd="0" presId="urn:microsoft.com/office/officeart/2005/8/layout/vList2"/>
    <dgm:cxn modelId="{BE14F5C0-B698-8842-81D2-069EF30E2E05}" type="presOf" srcId="{BBEE0C54-95A5-40B8-8284-DF3B06EF84D0}" destId="{10D5BAD2-707B-3249-8A65-2AD1C0B8E6C7}" srcOrd="0" destOrd="0" presId="urn:microsoft.com/office/officeart/2005/8/layout/vList2"/>
    <dgm:cxn modelId="{797B7DD2-6BBF-2544-A891-92453CA14028}" type="presOf" srcId="{BFB93430-5A97-4963-A6D0-119B308C2B5F}" destId="{807F2983-A2FD-1643-AFFE-0007E84DA93B}" srcOrd="0" destOrd="0" presId="urn:microsoft.com/office/officeart/2005/8/layout/vList2"/>
    <dgm:cxn modelId="{BA3806D5-BC08-42A1-8D8E-91ED528916DD}" srcId="{BBEE0C54-95A5-40B8-8284-DF3B06EF84D0}" destId="{3849021F-F99F-47EA-8211-983526FF0E21}" srcOrd="1" destOrd="0" parTransId="{F014139F-4433-47DF-92C9-7CD3DAFB7F65}" sibTransId="{E257E9F3-2AD2-4AB5-BFDD-652B52732F33}"/>
    <dgm:cxn modelId="{F6A0C6E5-6DBA-114F-A858-AF450FFE47FA}" type="presOf" srcId="{3849021F-F99F-47EA-8211-983526FF0E21}" destId="{2F6A6994-625F-494C-BA2E-179C02B66E2F}" srcOrd="0" destOrd="0" presId="urn:microsoft.com/office/officeart/2005/8/layout/vList2"/>
    <dgm:cxn modelId="{95F3205B-0C11-2B42-ADB7-C44C0DB5D6AF}" type="presParOf" srcId="{10D5BAD2-707B-3249-8A65-2AD1C0B8E6C7}" destId="{807F2983-A2FD-1643-AFFE-0007E84DA93B}" srcOrd="0" destOrd="0" presId="urn:microsoft.com/office/officeart/2005/8/layout/vList2"/>
    <dgm:cxn modelId="{4DDE796F-16C9-3540-A4E3-B2DFAB125CCA}" type="presParOf" srcId="{10D5BAD2-707B-3249-8A65-2AD1C0B8E6C7}" destId="{E7D3D6F0-4E28-0C46-B85C-301213078651}" srcOrd="1" destOrd="0" presId="urn:microsoft.com/office/officeart/2005/8/layout/vList2"/>
    <dgm:cxn modelId="{CBB62CC6-7CCE-AF45-9C2D-3A7D4F8F245C}" type="presParOf" srcId="{10D5BAD2-707B-3249-8A65-2AD1C0B8E6C7}" destId="{2F6A6994-625F-494C-BA2E-179C02B66E2F}" srcOrd="2" destOrd="0" presId="urn:microsoft.com/office/officeart/2005/8/layout/vList2"/>
    <dgm:cxn modelId="{3CB5C2FF-8928-9D4B-9A68-229BF4087830}" type="presParOf" srcId="{10D5BAD2-707B-3249-8A65-2AD1C0B8E6C7}" destId="{0AE47F21-CBFA-A743-8F1A-5EEACA275D12}" srcOrd="3" destOrd="0" presId="urn:microsoft.com/office/officeart/2005/8/layout/vList2"/>
    <dgm:cxn modelId="{7364F43C-7B15-2140-8048-91C7257A522A}" type="presParOf" srcId="{10D5BAD2-707B-3249-8A65-2AD1C0B8E6C7}" destId="{EA05C544-E463-7C4A-BABA-0A6770590150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E15B15-EEF9-4F97-A718-182814F2051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2809C57-04CB-458B-807B-AAB5BD508493}">
      <dgm:prSet/>
      <dgm:spPr/>
      <dgm:t>
        <a:bodyPr/>
        <a:lstStyle/>
        <a:p>
          <a:r>
            <a:rPr lang="nb-NO" b="1" dirty="0"/>
            <a:t>Campusutvikling: Læringsarealer og knutepunktareal</a:t>
          </a:r>
          <a:endParaRPr lang="en-US" dirty="0"/>
        </a:p>
      </dgm:t>
    </dgm:pt>
    <dgm:pt modelId="{F76F0724-B3FF-4FA2-A52D-9D556AC0FAA3}" type="parTrans" cxnId="{FB889795-137F-4ED2-B57C-44C62FC787E1}">
      <dgm:prSet/>
      <dgm:spPr/>
      <dgm:t>
        <a:bodyPr/>
        <a:lstStyle/>
        <a:p>
          <a:endParaRPr lang="en-US"/>
        </a:p>
      </dgm:t>
    </dgm:pt>
    <dgm:pt modelId="{6F27DEA4-3F30-4D13-8E88-1EBA78C2F578}" type="sibTrans" cxnId="{FB889795-137F-4ED2-B57C-44C62FC787E1}">
      <dgm:prSet/>
      <dgm:spPr/>
      <dgm:t>
        <a:bodyPr/>
        <a:lstStyle/>
        <a:p>
          <a:endParaRPr lang="en-US"/>
        </a:p>
      </dgm:t>
    </dgm:pt>
    <dgm:pt modelId="{DD1EF510-2E9E-4A88-90E1-1505A36C367F}">
      <dgm:prSet/>
      <dgm:spPr/>
      <dgm:t>
        <a:bodyPr/>
        <a:lstStyle/>
        <a:p>
          <a:r>
            <a:rPr lang="en-US" b="1" dirty="0"/>
            <a:t>Plan for </a:t>
          </a:r>
          <a:r>
            <a:rPr lang="en-US" b="1" dirty="0" err="1"/>
            <a:t>utdanningsfaglig</a:t>
          </a:r>
          <a:r>
            <a:rPr lang="en-US" b="1" dirty="0"/>
            <a:t> </a:t>
          </a:r>
          <a:r>
            <a:rPr lang="en-US" b="1" dirty="0" err="1"/>
            <a:t>kompetanseutvikling</a:t>
          </a:r>
          <a:endParaRPr lang="en-US" b="1" dirty="0"/>
        </a:p>
      </dgm:t>
    </dgm:pt>
    <dgm:pt modelId="{3A1842D1-3078-4250-BFB0-8FF609B6F8B9}" type="parTrans" cxnId="{A7691418-3082-43FD-B17A-CE936D6FF565}">
      <dgm:prSet/>
      <dgm:spPr/>
      <dgm:t>
        <a:bodyPr/>
        <a:lstStyle/>
        <a:p>
          <a:endParaRPr lang="en-US"/>
        </a:p>
      </dgm:t>
    </dgm:pt>
    <dgm:pt modelId="{56866F2D-0DDC-4DDB-9E2A-6A63DB3E29B8}" type="sibTrans" cxnId="{A7691418-3082-43FD-B17A-CE936D6FF565}">
      <dgm:prSet/>
      <dgm:spPr/>
      <dgm:t>
        <a:bodyPr/>
        <a:lstStyle/>
        <a:p>
          <a:endParaRPr lang="en-US"/>
        </a:p>
      </dgm:t>
    </dgm:pt>
    <dgm:pt modelId="{BB6114D8-B8B0-4AA1-9860-6B01BF519CDB}">
      <dgm:prSet/>
      <dgm:spPr/>
      <dgm:t>
        <a:bodyPr/>
        <a:lstStyle/>
        <a:p>
          <a:r>
            <a:rPr lang="nb-NO" b="1" dirty="0"/>
            <a:t>Plan for helhetlig læringsstøtte</a:t>
          </a:r>
          <a:endParaRPr lang="en-US" dirty="0"/>
        </a:p>
      </dgm:t>
    </dgm:pt>
    <dgm:pt modelId="{568B4E79-AA2B-49B8-A2CA-3BBE9FA1EF1E}" type="parTrans" cxnId="{8831AE2C-7547-4777-9180-78C8C6257DD6}">
      <dgm:prSet/>
      <dgm:spPr/>
      <dgm:t>
        <a:bodyPr/>
        <a:lstStyle/>
        <a:p>
          <a:endParaRPr lang="en-US"/>
        </a:p>
      </dgm:t>
    </dgm:pt>
    <dgm:pt modelId="{DFD3F473-EF26-402D-A75B-BFDB933B7E55}" type="sibTrans" cxnId="{8831AE2C-7547-4777-9180-78C8C6257DD6}">
      <dgm:prSet/>
      <dgm:spPr/>
      <dgm:t>
        <a:bodyPr/>
        <a:lstStyle/>
        <a:p>
          <a:endParaRPr lang="en-US"/>
        </a:p>
      </dgm:t>
    </dgm:pt>
    <dgm:pt modelId="{8FD7657F-DB72-4AC9-9AE8-F6AB68748683}" type="pres">
      <dgm:prSet presAssocID="{C5E15B15-EEF9-4F97-A718-182814F20511}" presName="root" presStyleCnt="0">
        <dgm:presLayoutVars>
          <dgm:dir/>
          <dgm:resizeHandles val="exact"/>
        </dgm:presLayoutVars>
      </dgm:prSet>
      <dgm:spPr/>
    </dgm:pt>
    <dgm:pt modelId="{1A9D1312-ED43-456C-8549-1D04171D47A3}" type="pres">
      <dgm:prSet presAssocID="{82809C57-04CB-458B-807B-AAB5BD508493}" presName="compNode" presStyleCnt="0"/>
      <dgm:spPr/>
    </dgm:pt>
    <dgm:pt modelId="{B334068E-D92D-4B28-8AE7-D266115C98A4}" type="pres">
      <dgm:prSet presAssocID="{82809C57-04CB-458B-807B-AAB5BD508493}" presName="bgRect" presStyleLbl="bgShp" presStyleIdx="0" presStyleCnt="3"/>
      <dgm:spPr/>
    </dgm:pt>
    <dgm:pt modelId="{04915621-1033-4F7A-BD59-CC3291982B82}" type="pres">
      <dgm:prSet presAssocID="{82809C57-04CB-458B-807B-AAB5BD50849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øker"/>
        </a:ext>
      </dgm:extLst>
    </dgm:pt>
    <dgm:pt modelId="{7BE1B01F-5072-4E46-9AED-456D5F2D40D9}" type="pres">
      <dgm:prSet presAssocID="{82809C57-04CB-458B-807B-AAB5BD508493}" presName="spaceRect" presStyleCnt="0"/>
      <dgm:spPr/>
    </dgm:pt>
    <dgm:pt modelId="{A74DBA14-EEDB-4FDA-9E72-2561894FD7F8}" type="pres">
      <dgm:prSet presAssocID="{82809C57-04CB-458B-807B-AAB5BD508493}" presName="parTx" presStyleLbl="revTx" presStyleIdx="0" presStyleCnt="3">
        <dgm:presLayoutVars>
          <dgm:chMax val="0"/>
          <dgm:chPref val="0"/>
        </dgm:presLayoutVars>
      </dgm:prSet>
      <dgm:spPr/>
    </dgm:pt>
    <dgm:pt modelId="{0876133B-49AE-4319-96F6-276363F47856}" type="pres">
      <dgm:prSet presAssocID="{6F27DEA4-3F30-4D13-8E88-1EBA78C2F578}" presName="sibTrans" presStyleCnt="0"/>
      <dgm:spPr/>
    </dgm:pt>
    <dgm:pt modelId="{6B2DCCA6-1611-4D70-8DBC-BD5E2D02C55D}" type="pres">
      <dgm:prSet presAssocID="{DD1EF510-2E9E-4A88-90E1-1505A36C367F}" presName="compNode" presStyleCnt="0"/>
      <dgm:spPr/>
    </dgm:pt>
    <dgm:pt modelId="{C585F973-6051-4F0D-ADD4-2B494392078E}" type="pres">
      <dgm:prSet presAssocID="{DD1EF510-2E9E-4A88-90E1-1505A36C367F}" presName="bgRect" presStyleLbl="bgShp" presStyleIdx="1" presStyleCnt="3"/>
      <dgm:spPr/>
    </dgm:pt>
    <dgm:pt modelId="{1FFAC75D-3E10-4069-BC37-B137C786E3F6}" type="pres">
      <dgm:prSet presAssocID="{DD1EF510-2E9E-4A88-90E1-1505A36C36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ærer"/>
        </a:ext>
      </dgm:extLst>
    </dgm:pt>
    <dgm:pt modelId="{94BF5013-1C9F-40EC-A201-37751D8EDDF0}" type="pres">
      <dgm:prSet presAssocID="{DD1EF510-2E9E-4A88-90E1-1505A36C367F}" presName="spaceRect" presStyleCnt="0"/>
      <dgm:spPr/>
    </dgm:pt>
    <dgm:pt modelId="{FFC3BF1C-8E4A-48C3-9493-9303010034E9}" type="pres">
      <dgm:prSet presAssocID="{DD1EF510-2E9E-4A88-90E1-1505A36C367F}" presName="parTx" presStyleLbl="revTx" presStyleIdx="1" presStyleCnt="3" custScaleX="99433">
        <dgm:presLayoutVars>
          <dgm:chMax val="0"/>
          <dgm:chPref val="0"/>
        </dgm:presLayoutVars>
      </dgm:prSet>
      <dgm:spPr/>
    </dgm:pt>
    <dgm:pt modelId="{93CB062B-652C-4134-BC3E-58F32694B427}" type="pres">
      <dgm:prSet presAssocID="{56866F2D-0DDC-4DDB-9E2A-6A63DB3E29B8}" presName="sibTrans" presStyleCnt="0"/>
      <dgm:spPr/>
    </dgm:pt>
    <dgm:pt modelId="{6469A584-B3AA-472E-ADDB-47493025991E}" type="pres">
      <dgm:prSet presAssocID="{BB6114D8-B8B0-4AA1-9860-6B01BF519CDB}" presName="compNode" presStyleCnt="0"/>
      <dgm:spPr/>
    </dgm:pt>
    <dgm:pt modelId="{12EC6107-3CB6-4239-B1D3-ACDA8EBD7F9D}" type="pres">
      <dgm:prSet presAssocID="{BB6114D8-B8B0-4AA1-9860-6B01BF519CDB}" presName="bgRect" presStyleLbl="bgShp" presStyleIdx="2" presStyleCnt="3"/>
      <dgm:spPr/>
    </dgm:pt>
    <dgm:pt modelId="{EA659FB2-5784-4FB9-B703-F7744907A3F4}" type="pres">
      <dgm:prSet presAssocID="{BB6114D8-B8B0-4AA1-9860-6B01BF519CD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DD47CF0-4CF5-4FF9-8F32-9EB688BEEB95}" type="pres">
      <dgm:prSet presAssocID="{BB6114D8-B8B0-4AA1-9860-6B01BF519CDB}" presName="spaceRect" presStyleCnt="0"/>
      <dgm:spPr/>
    </dgm:pt>
    <dgm:pt modelId="{1FF6E5C8-306C-47B3-BF0A-A5E6C5703F49}" type="pres">
      <dgm:prSet presAssocID="{BB6114D8-B8B0-4AA1-9860-6B01BF519CD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7691418-3082-43FD-B17A-CE936D6FF565}" srcId="{C5E15B15-EEF9-4F97-A718-182814F20511}" destId="{DD1EF510-2E9E-4A88-90E1-1505A36C367F}" srcOrd="1" destOrd="0" parTransId="{3A1842D1-3078-4250-BFB0-8FF609B6F8B9}" sibTransId="{56866F2D-0DDC-4DDB-9E2A-6A63DB3E29B8}"/>
    <dgm:cxn modelId="{8831AE2C-7547-4777-9180-78C8C6257DD6}" srcId="{C5E15B15-EEF9-4F97-A718-182814F20511}" destId="{BB6114D8-B8B0-4AA1-9860-6B01BF519CDB}" srcOrd="2" destOrd="0" parTransId="{568B4E79-AA2B-49B8-A2CA-3BBE9FA1EF1E}" sibTransId="{DFD3F473-EF26-402D-A75B-BFDB933B7E55}"/>
    <dgm:cxn modelId="{FB889795-137F-4ED2-B57C-44C62FC787E1}" srcId="{C5E15B15-EEF9-4F97-A718-182814F20511}" destId="{82809C57-04CB-458B-807B-AAB5BD508493}" srcOrd="0" destOrd="0" parTransId="{F76F0724-B3FF-4FA2-A52D-9D556AC0FAA3}" sibTransId="{6F27DEA4-3F30-4D13-8E88-1EBA78C2F578}"/>
    <dgm:cxn modelId="{49F02F99-1A75-497C-8DE6-E43B5BCDBF1B}" type="presOf" srcId="{82809C57-04CB-458B-807B-AAB5BD508493}" destId="{A74DBA14-EEDB-4FDA-9E72-2561894FD7F8}" srcOrd="0" destOrd="0" presId="urn:microsoft.com/office/officeart/2018/2/layout/IconVerticalSolidList"/>
    <dgm:cxn modelId="{427CCAB9-AFEC-4BD3-B419-D194C0B7B586}" type="presOf" srcId="{BB6114D8-B8B0-4AA1-9860-6B01BF519CDB}" destId="{1FF6E5C8-306C-47B3-BF0A-A5E6C5703F49}" srcOrd="0" destOrd="0" presId="urn:microsoft.com/office/officeart/2018/2/layout/IconVerticalSolidList"/>
    <dgm:cxn modelId="{6B1948FC-7467-41D1-B994-5AE11C9AECA0}" type="presOf" srcId="{DD1EF510-2E9E-4A88-90E1-1505A36C367F}" destId="{FFC3BF1C-8E4A-48C3-9493-9303010034E9}" srcOrd="0" destOrd="0" presId="urn:microsoft.com/office/officeart/2018/2/layout/IconVerticalSolidList"/>
    <dgm:cxn modelId="{71E4D1FD-39D6-4BD8-BF51-C4F8214520F0}" type="presOf" srcId="{C5E15B15-EEF9-4F97-A718-182814F20511}" destId="{8FD7657F-DB72-4AC9-9AE8-F6AB68748683}" srcOrd="0" destOrd="0" presId="urn:microsoft.com/office/officeart/2018/2/layout/IconVerticalSolidList"/>
    <dgm:cxn modelId="{1BF1EDEC-1F87-4A05-83B1-C8F745C9B59F}" type="presParOf" srcId="{8FD7657F-DB72-4AC9-9AE8-F6AB68748683}" destId="{1A9D1312-ED43-456C-8549-1D04171D47A3}" srcOrd="0" destOrd="0" presId="urn:microsoft.com/office/officeart/2018/2/layout/IconVerticalSolidList"/>
    <dgm:cxn modelId="{899C366A-E4B0-4E61-97BC-6BC35B475E81}" type="presParOf" srcId="{1A9D1312-ED43-456C-8549-1D04171D47A3}" destId="{B334068E-D92D-4B28-8AE7-D266115C98A4}" srcOrd="0" destOrd="0" presId="urn:microsoft.com/office/officeart/2018/2/layout/IconVerticalSolidList"/>
    <dgm:cxn modelId="{22E9E4E7-2870-462A-808B-A788A46399A6}" type="presParOf" srcId="{1A9D1312-ED43-456C-8549-1D04171D47A3}" destId="{04915621-1033-4F7A-BD59-CC3291982B82}" srcOrd="1" destOrd="0" presId="urn:microsoft.com/office/officeart/2018/2/layout/IconVerticalSolidList"/>
    <dgm:cxn modelId="{5C113C9E-B5A4-43CD-A832-C1769F419526}" type="presParOf" srcId="{1A9D1312-ED43-456C-8549-1D04171D47A3}" destId="{7BE1B01F-5072-4E46-9AED-456D5F2D40D9}" srcOrd="2" destOrd="0" presId="urn:microsoft.com/office/officeart/2018/2/layout/IconVerticalSolidList"/>
    <dgm:cxn modelId="{70DDC90D-6BB5-4309-BBAE-1BA662B67234}" type="presParOf" srcId="{1A9D1312-ED43-456C-8549-1D04171D47A3}" destId="{A74DBA14-EEDB-4FDA-9E72-2561894FD7F8}" srcOrd="3" destOrd="0" presId="urn:microsoft.com/office/officeart/2018/2/layout/IconVerticalSolidList"/>
    <dgm:cxn modelId="{15A4E1D0-35A3-43AB-B037-951EB47D3381}" type="presParOf" srcId="{8FD7657F-DB72-4AC9-9AE8-F6AB68748683}" destId="{0876133B-49AE-4319-96F6-276363F47856}" srcOrd="1" destOrd="0" presId="urn:microsoft.com/office/officeart/2018/2/layout/IconVerticalSolidList"/>
    <dgm:cxn modelId="{E091945E-9480-407F-B219-88A8167CC5E0}" type="presParOf" srcId="{8FD7657F-DB72-4AC9-9AE8-F6AB68748683}" destId="{6B2DCCA6-1611-4D70-8DBC-BD5E2D02C55D}" srcOrd="2" destOrd="0" presId="urn:microsoft.com/office/officeart/2018/2/layout/IconVerticalSolidList"/>
    <dgm:cxn modelId="{912593D2-8F02-4465-B7FC-718E6CC55E59}" type="presParOf" srcId="{6B2DCCA6-1611-4D70-8DBC-BD5E2D02C55D}" destId="{C585F973-6051-4F0D-ADD4-2B494392078E}" srcOrd="0" destOrd="0" presId="urn:microsoft.com/office/officeart/2018/2/layout/IconVerticalSolidList"/>
    <dgm:cxn modelId="{3CC58FDF-F1B8-4B3B-AC7D-2AF5B6243518}" type="presParOf" srcId="{6B2DCCA6-1611-4D70-8DBC-BD5E2D02C55D}" destId="{1FFAC75D-3E10-4069-BC37-B137C786E3F6}" srcOrd="1" destOrd="0" presId="urn:microsoft.com/office/officeart/2018/2/layout/IconVerticalSolidList"/>
    <dgm:cxn modelId="{AE1D9502-4F0E-48DC-BA00-28D109DB10F1}" type="presParOf" srcId="{6B2DCCA6-1611-4D70-8DBC-BD5E2D02C55D}" destId="{94BF5013-1C9F-40EC-A201-37751D8EDDF0}" srcOrd="2" destOrd="0" presId="urn:microsoft.com/office/officeart/2018/2/layout/IconVerticalSolidList"/>
    <dgm:cxn modelId="{B56B4E97-F056-4F63-A1D5-AE360E539477}" type="presParOf" srcId="{6B2DCCA6-1611-4D70-8DBC-BD5E2D02C55D}" destId="{FFC3BF1C-8E4A-48C3-9493-9303010034E9}" srcOrd="3" destOrd="0" presId="urn:microsoft.com/office/officeart/2018/2/layout/IconVerticalSolidList"/>
    <dgm:cxn modelId="{B5FECFF3-D68E-408D-B2D2-00BFB44E91A1}" type="presParOf" srcId="{8FD7657F-DB72-4AC9-9AE8-F6AB68748683}" destId="{93CB062B-652C-4134-BC3E-58F32694B427}" srcOrd="3" destOrd="0" presId="urn:microsoft.com/office/officeart/2018/2/layout/IconVerticalSolidList"/>
    <dgm:cxn modelId="{EE0218DC-1A01-4D19-B42C-04904DBF26A1}" type="presParOf" srcId="{8FD7657F-DB72-4AC9-9AE8-F6AB68748683}" destId="{6469A584-B3AA-472E-ADDB-47493025991E}" srcOrd="4" destOrd="0" presId="urn:microsoft.com/office/officeart/2018/2/layout/IconVerticalSolidList"/>
    <dgm:cxn modelId="{3BF93B9F-451E-4D79-B30B-9847C25AD591}" type="presParOf" srcId="{6469A584-B3AA-472E-ADDB-47493025991E}" destId="{12EC6107-3CB6-4239-B1D3-ACDA8EBD7F9D}" srcOrd="0" destOrd="0" presId="urn:microsoft.com/office/officeart/2018/2/layout/IconVerticalSolidList"/>
    <dgm:cxn modelId="{DD9D3315-97EB-4364-9E3A-1524CCCB86C6}" type="presParOf" srcId="{6469A584-B3AA-472E-ADDB-47493025991E}" destId="{EA659FB2-5784-4FB9-B703-F7744907A3F4}" srcOrd="1" destOrd="0" presId="urn:microsoft.com/office/officeart/2018/2/layout/IconVerticalSolidList"/>
    <dgm:cxn modelId="{D869FCBC-C6B8-4D75-BB42-CD322CFDDD30}" type="presParOf" srcId="{6469A584-B3AA-472E-ADDB-47493025991E}" destId="{1DD47CF0-4CF5-4FF9-8F32-9EB688BEEB95}" srcOrd="2" destOrd="0" presId="urn:microsoft.com/office/officeart/2018/2/layout/IconVerticalSolidList"/>
    <dgm:cxn modelId="{CA3ED765-DB12-4C94-8754-308D07B01775}" type="presParOf" srcId="{6469A584-B3AA-472E-ADDB-47493025991E}" destId="{1FF6E5C8-306C-47B3-BF0A-A5E6C5703F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BE312-8609-473D-BCF8-F147EEB47A9B}">
      <dsp:nvSpPr>
        <dsp:cNvPr id="0" name=""/>
        <dsp:cNvSpPr/>
      </dsp:nvSpPr>
      <dsp:spPr>
        <a:xfrm>
          <a:off x="1" y="1271218"/>
          <a:ext cx="722791" cy="6880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9655EB-0E2E-4621-B4F8-35AC433164BD}">
      <dsp:nvSpPr>
        <dsp:cNvPr id="0" name=""/>
        <dsp:cNvSpPr/>
      </dsp:nvSpPr>
      <dsp:spPr>
        <a:xfrm>
          <a:off x="20172" y="2209263"/>
          <a:ext cx="1965937" cy="143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1400" b="1" kern="1200" dirty="0"/>
            <a:t>Bærekraftig utvikling </a:t>
          </a:r>
          <a:r>
            <a:rPr lang="nb-NO" sz="1400" kern="1200" dirty="0"/>
            <a:t>og </a:t>
          </a:r>
          <a:r>
            <a:rPr lang="nb-NO" sz="1400" b="1" kern="1200" dirty="0"/>
            <a:t>grønt skifte</a:t>
          </a:r>
          <a:endParaRPr lang="en-US" sz="1400" kern="1200" dirty="0"/>
        </a:p>
      </dsp:txBody>
      <dsp:txXfrm>
        <a:off x="20172" y="2209263"/>
        <a:ext cx="1965937" cy="1436633"/>
      </dsp:txXfrm>
    </dsp:sp>
    <dsp:sp modelId="{4B38092D-6474-4F58-935E-109B553725B8}">
      <dsp:nvSpPr>
        <dsp:cNvPr id="0" name=""/>
        <dsp:cNvSpPr/>
      </dsp:nvSpPr>
      <dsp:spPr>
        <a:xfrm>
          <a:off x="0" y="3701219"/>
          <a:ext cx="1965937" cy="5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1B89C-4F56-4F8D-8106-C307432FDD0D}">
      <dsp:nvSpPr>
        <dsp:cNvPr id="0" name=""/>
        <dsp:cNvSpPr/>
      </dsp:nvSpPr>
      <dsp:spPr>
        <a:xfrm>
          <a:off x="2330149" y="1294413"/>
          <a:ext cx="688078" cy="6880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0BDA4-3330-423C-A23F-06F6DF3A97DE}">
      <dsp:nvSpPr>
        <dsp:cNvPr id="0" name=""/>
        <dsp:cNvSpPr/>
      </dsp:nvSpPr>
      <dsp:spPr>
        <a:xfrm>
          <a:off x="2330149" y="2209263"/>
          <a:ext cx="1965937" cy="143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1400" b="1" kern="1200" dirty="0"/>
            <a:t>Økende kompleksitet, usikkerhet, uforutsigbarhet</a:t>
          </a:r>
          <a:endParaRPr lang="en-US" sz="1400" kern="1200" dirty="0"/>
        </a:p>
      </dsp:txBody>
      <dsp:txXfrm>
        <a:off x="2330149" y="2209263"/>
        <a:ext cx="1965937" cy="1436633"/>
      </dsp:txXfrm>
    </dsp:sp>
    <dsp:sp modelId="{9EBFCFF9-7AAA-4CED-9BCA-D066A09B5EF0}">
      <dsp:nvSpPr>
        <dsp:cNvPr id="0" name=""/>
        <dsp:cNvSpPr/>
      </dsp:nvSpPr>
      <dsp:spPr>
        <a:xfrm>
          <a:off x="2397777" y="3700188"/>
          <a:ext cx="1965937" cy="5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25D46-0F60-4F0E-8274-340BBF7BA356}">
      <dsp:nvSpPr>
        <dsp:cNvPr id="0" name=""/>
        <dsp:cNvSpPr/>
      </dsp:nvSpPr>
      <dsp:spPr>
        <a:xfrm>
          <a:off x="7108303" y="1294413"/>
          <a:ext cx="688078" cy="688078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89DDC-9848-4131-B7EB-DC0759418999}">
      <dsp:nvSpPr>
        <dsp:cNvPr id="0" name=""/>
        <dsp:cNvSpPr/>
      </dsp:nvSpPr>
      <dsp:spPr>
        <a:xfrm>
          <a:off x="4640125" y="2209263"/>
          <a:ext cx="1965937" cy="143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1400" b="1" kern="1200"/>
            <a:t>Digital transformasjon </a:t>
          </a:r>
          <a:r>
            <a:rPr lang="nb-NO" sz="1400" kern="1200"/>
            <a:t>endrer samfunnet og alle fagfelt – i økende takt</a:t>
          </a:r>
          <a:endParaRPr lang="nb-NO" sz="1400" kern="1200" dirty="0"/>
        </a:p>
      </dsp:txBody>
      <dsp:txXfrm>
        <a:off x="4640125" y="2209263"/>
        <a:ext cx="1965937" cy="1436633"/>
      </dsp:txXfrm>
    </dsp:sp>
    <dsp:sp modelId="{B0984319-A407-4CA5-A26A-D28F73093409}">
      <dsp:nvSpPr>
        <dsp:cNvPr id="0" name=""/>
        <dsp:cNvSpPr/>
      </dsp:nvSpPr>
      <dsp:spPr>
        <a:xfrm>
          <a:off x="4640125" y="3692408"/>
          <a:ext cx="1965937" cy="5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0B1910-6A06-400F-8DCA-BB77A650796C}">
      <dsp:nvSpPr>
        <dsp:cNvPr id="0" name=""/>
        <dsp:cNvSpPr/>
      </dsp:nvSpPr>
      <dsp:spPr>
        <a:xfrm>
          <a:off x="4715141" y="1294413"/>
          <a:ext cx="688078" cy="6880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B1881-6202-4CF0-BBC9-66B046C85095}">
      <dsp:nvSpPr>
        <dsp:cNvPr id="0" name=""/>
        <dsp:cNvSpPr/>
      </dsp:nvSpPr>
      <dsp:spPr>
        <a:xfrm>
          <a:off x="6950102" y="2184926"/>
          <a:ext cx="1965937" cy="143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1400" b="1" kern="1200" dirty="0"/>
            <a:t>Behov for </a:t>
          </a:r>
          <a:r>
            <a:rPr lang="nb-NO" sz="1400" b="1" kern="1200" dirty="0" err="1"/>
            <a:t>entreprenøriell</a:t>
          </a:r>
          <a:r>
            <a:rPr lang="nb-NO" sz="1400" b="1" kern="1200" dirty="0"/>
            <a:t> tankegang</a:t>
          </a:r>
          <a:r>
            <a:rPr lang="nb-NO" sz="1400" kern="1200" dirty="0"/>
            <a:t>, </a:t>
          </a:r>
          <a:r>
            <a:rPr lang="nb-NO" sz="1400" b="1" kern="1200" dirty="0"/>
            <a:t>brukerorientering, </a:t>
          </a:r>
          <a:r>
            <a:rPr lang="nb-NO" sz="1400" kern="1200" dirty="0"/>
            <a:t> </a:t>
          </a:r>
          <a:r>
            <a:rPr lang="nb-NO" sz="1400" b="1" kern="1200" dirty="0"/>
            <a:t>designtenkning – teknologer som endringsagenter</a:t>
          </a:r>
          <a:endParaRPr lang="nb-NO" sz="1400" kern="1200" dirty="0"/>
        </a:p>
      </dsp:txBody>
      <dsp:txXfrm>
        <a:off x="6950102" y="2184926"/>
        <a:ext cx="1965937" cy="1436633"/>
      </dsp:txXfrm>
    </dsp:sp>
    <dsp:sp modelId="{529374C5-8420-40A3-9102-0B9E75158AE4}">
      <dsp:nvSpPr>
        <dsp:cNvPr id="0" name=""/>
        <dsp:cNvSpPr/>
      </dsp:nvSpPr>
      <dsp:spPr>
        <a:xfrm>
          <a:off x="4637550" y="3701820"/>
          <a:ext cx="1965937" cy="5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B3C8F-FD6B-4987-85A1-D1E14FC8BBD5}">
      <dsp:nvSpPr>
        <dsp:cNvPr id="0" name=""/>
        <dsp:cNvSpPr/>
      </dsp:nvSpPr>
      <dsp:spPr>
        <a:xfrm>
          <a:off x="9240640" y="1294413"/>
          <a:ext cx="688078" cy="6880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8E625-EBF9-4501-B52C-8778388057F0}">
      <dsp:nvSpPr>
        <dsp:cNvPr id="0" name=""/>
        <dsp:cNvSpPr/>
      </dsp:nvSpPr>
      <dsp:spPr>
        <a:xfrm>
          <a:off x="9260078" y="2209263"/>
          <a:ext cx="1965937" cy="1436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1400" b="1" kern="1200" dirty="0"/>
            <a:t>Evne til livslang læring </a:t>
          </a:r>
          <a:r>
            <a:rPr lang="nb-NO" sz="1400" kern="1200" dirty="0"/>
            <a:t>blir en sentral kompetanse for alle</a:t>
          </a:r>
          <a:endParaRPr lang="en-US" sz="1400" kern="1200" dirty="0"/>
        </a:p>
      </dsp:txBody>
      <dsp:txXfrm>
        <a:off x="9260078" y="2209263"/>
        <a:ext cx="1965937" cy="1436633"/>
      </dsp:txXfrm>
    </dsp:sp>
    <dsp:sp modelId="{05FD8B23-4314-4024-8460-0E771DDC8D0A}">
      <dsp:nvSpPr>
        <dsp:cNvPr id="0" name=""/>
        <dsp:cNvSpPr/>
      </dsp:nvSpPr>
      <dsp:spPr>
        <a:xfrm>
          <a:off x="9206664" y="3700188"/>
          <a:ext cx="1965937" cy="54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F2983-A2FD-1643-AFFE-0007E84DA93B}">
      <dsp:nvSpPr>
        <dsp:cNvPr id="0" name=""/>
        <dsp:cNvSpPr/>
      </dsp:nvSpPr>
      <dsp:spPr>
        <a:xfrm>
          <a:off x="0" y="1333"/>
          <a:ext cx="5611092" cy="148149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Utredningsgruppe 1 – 4: SWOT-analyse, gap-analyse og veikart for videre utvikling for fire ulike studieprogramtyper</a:t>
          </a:r>
          <a:endParaRPr lang="en-US" sz="2200" kern="1200" dirty="0"/>
        </a:p>
      </dsp:txBody>
      <dsp:txXfrm>
        <a:off x="72321" y="73654"/>
        <a:ext cx="5466450" cy="1336853"/>
      </dsp:txXfrm>
    </dsp:sp>
    <dsp:sp modelId="{2F6A6994-625F-494C-BA2E-179C02B66E2F}">
      <dsp:nvSpPr>
        <dsp:cNvPr id="0" name=""/>
        <dsp:cNvSpPr/>
      </dsp:nvSpPr>
      <dsp:spPr>
        <a:xfrm>
          <a:off x="0" y="1497060"/>
          <a:ext cx="5611092" cy="148149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Utredningsgruppe 5: Praktiske konsekvenser av og anbefalte tiltak for en mer «programdrevet» tilnærming til utvikling av våre utdanninger</a:t>
          </a:r>
          <a:endParaRPr lang="en-US" sz="2200" kern="1200" dirty="0"/>
        </a:p>
      </dsp:txBody>
      <dsp:txXfrm>
        <a:off x="72321" y="1569381"/>
        <a:ext cx="5466450" cy="1336853"/>
      </dsp:txXfrm>
    </dsp:sp>
    <dsp:sp modelId="{EA05C544-E463-7C4A-BABA-0A6770590150}">
      <dsp:nvSpPr>
        <dsp:cNvPr id="0" name=""/>
        <dsp:cNvSpPr/>
      </dsp:nvSpPr>
      <dsp:spPr>
        <a:xfrm>
          <a:off x="0" y="2992786"/>
          <a:ext cx="5611092" cy="1481495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Utredningsgruppe 6: Pedagogiske virkemidler anbefalt for å kunne realisere FTS’ kompetansemål/-profiler</a:t>
          </a:r>
          <a:endParaRPr lang="en-US" sz="2200" kern="1200" dirty="0"/>
        </a:p>
      </dsp:txBody>
      <dsp:txXfrm>
        <a:off x="72321" y="3065107"/>
        <a:ext cx="5466450" cy="13368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4068E-D92D-4B28-8AE7-D266115C98A4}">
      <dsp:nvSpPr>
        <dsp:cNvPr id="0" name=""/>
        <dsp:cNvSpPr/>
      </dsp:nvSpPr>
      <dsp:spPr>
        <a:xfrm>
          <a:off x="0" y="534"/>
          <a:ext cx="10025248" cy="125183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15621-1033-4F7A-BD59-CC3291982B82}">
      <dsp:nvSpPr>
        <dsp:cNvPr id="0" name=""/>
        <dsp:cNvSpPr/>
      </dsp:nvSpPr>
      <dsp:spPr>
        <a:xfrm>
          <a:off x="378680" y="282198"/>
          <a:ext cx="688509" cy="6885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DBA14-EEDB-4FDA-9E72-2561894FD7F8}">
      <dsp:nvSpPr>
        <dsp:cNvPr id="0" name=""/>
        <dsp:cNvSpPr/>
      </dsp:nvSpPr>
      <dsp:spPr>
        <a:xfrm>
          <a:off x="1445870" y="534"/>
          <a:ext cx="8579377" cy="1251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86" tIns="132486" rIns="132486" bIns="1324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b="1" kern="1200" dirty="0"/>
            <a:t>Campusutvikling: Læringsarealer og knutepunktareal</a:t>
          </a:r>
          <a:endParaRPr lang="en-US" sz="2500" kern="1200" dirty="0"/>
        </a:p>
      </dsp:txBody>
      <dsp:txXfrm>
        <a:off x="1445870" y="534"/>
        <a:ext cx="8579377" cy="1251836"/>
      </dsp:txXfrm>
    </dsp:sp>
    <dsp:sp modelId="{C585F973-6051-4F0D-ADD4-2B494392078E}">
      <dsp:nvSpPr>
        <dsp:cNvPr id="0" name=""/>
        <dsp:cNvSpPr/>
      </dsp:nvSpPr>
      <dsp:spPr>
        <a:xfrm>
          <a:off x="0" y="1565330"/>
          <a:ext cx="10025248" cy="125183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C75D-3E10-4069-BC37-B137C786E3F6}">
      <dsp:nvSpPr>
        <dsp:cNvPr id="0" name=""/>
        <dsp:cNvSpPr/>
      </dsp:nvSpPr>
      <dsp:spPr>
        <a:xfrm>
          <a:off x="378680" y="1846993"/>
          <a:ext cx="688509" cy="6885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3BF1C-8E4A-48C3-9493-9303010034E9}">
      <dsp:nvSpPr>
        <dsp:cNvPr id="0" name=""/>
        <dsp:cNvSpPr/>
      </dsp:nvSpPr>
      <dsp:spPr>
        <a:xfrm>
          <a:off x="1470193" y="1565330"/>
          <a:ext cx="8530732" cy="1251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86" tIns="132486" rIns="132486" bIns="1324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Plan for </a:t>
          </a:r>
          <a:r>
            <a:rPr lang="en-US" sz="2500" b="1" kern="1200" dirty="0" err="1"/>
            <a:t>utdanningsfaglig</a:t>
          </a:r>
          <a:r>
            <a:rPr lang="en-US" sz="2500" b="1" kern="1200" dirty="0"/>
            <a:t> </a:t>
          </a:r>
          <a:r>
            <a:rPr lang="en-US" sz="2500" b="1" kern="1200" dirty="0" err="1"/>
            <a:t>kompetanseutvikling</a:t>
          </a:r>
          <a:endParaRPr lang="en-US" sz="2500" b="1" kern="1200" dirty="0"/>
        </a:p>
      </dsp:txBody>
      <dsp:txXfrm>
        <a:off x="1470193" y="1565330"/>
        <a:ext cx="8530732" cy="1251836"/>
      </dsp:txXfrm>
    </dsp:sp>
    <dsp:sp modelId="{12EC6107-3CB6-4239-B1D3-ACDA8EBD7F9D}">
      <dsp:nvSpPr>
        <dsp:cNvPr id="0" name=""/>
        <dsp:cNvSpPr/>
      </dsp:nvSpPr>
      <dsp:spPr>
        <a:xfrm>
          <a:off x="0" y="3130125"/>
          <a:ext cx="10025248" cy="125183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59FB2-5784-4FB9-B703-F7744907A3F4}">
      <dsp:nvSpPr>
        <dsp:cNvPr id="0" name=""/>
        <dsp:cNvSpPr/>
      </dsp:nvSpPr>
      <dsp:spPr>
        <a:xfrm>
          <a:off x="378680" y="3411788"/>
          <a:ext cx="688509" cy="6885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6E5C8-306C-47B3-BF0A-A5E6C5703F49}">
      <dsp:nvSpPr>
        <dsp:cNvPr id="0" name=""/>
        <dsp:cNvSpPr/>
      </dsp:nvSpPr>
      <dsp:spPr>
        <a:xfrm>
          <a:off x="1445870" y="3130125"/>
          <a:ext cx="8579377" cy="1251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86" tIns="132486" rIns="132486" bIns="1324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b="1" kern="1200" dirty="0"/>
            <a:t>Plan for helhetlig læringsstøtte</a:t>
          </a:r>
          <a:endParaRPr lang="en-US" sz="2500" kern="1200" dirty="0"/>
        </a:p>
      </dsp:txBody>
      <dsp:txXfrm>
        <a:off x="1445870" y="3130125"/>
        <a:ext cx="8579377" cy="1251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8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8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ED97C-F219-42B6-AD25-99B95FCE4967}" type="datetimeFigureOut">
              <a:rPr lang="nb-NO" smtClean="0"/>
              <a:t>22.10.2021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45271"/>
            <a:ext cx="2949099" cy="4988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271"/>
            <a:ext cx="2949099" cy="4988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C06DA-7F4B-4D17-8309-8A9CE13850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B8358-F7BB-4EB2-83C5-580AD83508F6}" type="datetimeFigureOut">
              <a:rPr lang="nb-NO" smtClean="0"/>
              <a:t>22.10.2021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1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024A4-EF8F-4F95-9C4A-FBFE475D5F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Antall førsteprioritetssøkere totalt</a:t>
            </a:r>
            <a:r>
              <a:rPr lang="nb-NO" baseline="0"/>
              <a:t> (inkludert lokale opptak): 51 170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035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forbindelse med fusjonen ble det jobbet med faglig integrasjon, fokus var på å styrke utdanningene gjennom å samordning innenfor områder som flere av fusjonspartnerne drev med. Et av områdene var teknologi. Teknologigruppa konkluderte blant annet med at vi nå er i en ny situasjon med nye muligheter, og at det var på tide med en grundig og omfattende gjennomgang av teknologiutdanningene.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Teknologigruppa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anbefalte at vi skulle vente litt med en slik grundig og omfattende gjennomgang – dels fordi det når de leverte sin rapport gjensto mye arbeid med å fullføre fusjonen, og dels fordi ansatte både fra de tidligere høyskolene og gamle NTNU trengte tid til å bli kjent med de utdanningstypene som de tidligere ikke har hatt et nært forhold til. </a:t>
            </a:r>
            <a:b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Rapporten fra Teknologigruppa ble behandlet i dekanmøte i mars 2017, og det ble besluttet at det skulle gjennomføres et slikt arbeid. Dekanmøtet trakk spesielt fram behovet for å se på forholdet mellom de to studiemodellene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integrert 5-årig og 3+2.</a:t>
            </a:r>
            <a:b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 er vi klare til å starte 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 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prosjektet «Framtidens teknologistudier». </a:t>
            </a:r>
            <a:b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20DC8-4853-498A-9BBE-3825D97C567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793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24A4-EF8F-4F95-9C4A-FBFE475D5F4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415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88875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3571709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637309" y="1825625"/>
            <a:ext cx="5382491" cy="3871364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graphicFrame>
        <p:nvGraphicFramePr>
          <p:cNvPr id="12" name="Diagram 11"/>
          <p:cNvGraphicFramePr/>
          <p:nvPr userDrawn="1">
            <p:extLst>
              <p:ext uri="{D42A27DB-BD31-4B8C-83A1-F6EECF244321}">
                <p14:modId xmlns:p14="http://schemas.microsoft.com/office/powerpoint/2010/main" val="670165865"/>
              </p:ext>
            </p:extLst>
          </p:nvPr>
        </p:nvGraphicFramePr>
        <p:xfrm>
          <a:off x="6231064" y="1690690"/>
          <a:ext cx="5035452" cy="4006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71717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3935" y="365127"/>
            <a:ext cx="1070145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53935" y="1681163"/>
            <a:ext cx="5343641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2"/>
                </a:solidFill>
                <a:latin typeface="Opens an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3935" y="2505075"/>
            <a:ext cx="5343641" cy="3352627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4" name="Plassholder for bilde 13"/>
          <p:cNvSpPr>
            <a:spLocks noGrp="1"/>
          </p:cNvSpPr>
          <p:nvPr>
            <p:ph type="pic" sz="quarter" idx="10"/>
          </p:nvPr>
        </p:nvSpPr>
        <p:spPr>
          <a:xfrm>
            <a:off x="6107113" y="1812175"/>
            <a:ext cx="5248275" cy="4045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11308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6225" y="365127"/>
            <a:ext cx="10727575" cy="9261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26225" y="1435331"/>
            <a:ext cx="10727575" cy="44611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56540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3936" y="457200"/>
            <a:ext cx="411808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53936" y="2057400"/>
            <a:ext cx="4118090" cy="3811588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1871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5376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5EDA66-6BC0-3445-B696-91F09D71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F835C8-BB61-9B41-8F6F-639E516BE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F43F8C-840A-B44B-9631-A45772E39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C8B11DC-4E26-464F-8595-0EAD8EDE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C1FF-6014-4B43-9D09-62134D89A838}" type="datetimeFigureOut">
              <a:rPr lang="nb-NO" smtClean="0"/>
              <a:t>22.10.2021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FBAA58E-D28D-7B49-807A-0FE6F652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916247B-0C7C-ED4E-98CE-E9252DAB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5159-AC5A-CA4E-9B4C-1509578C4B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965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"/>
          <a:stretch/>
        </p:blipFill>
        <p:spPr>
          <a:xfrm>
            <a:off x="0" y="166255"/>
            <a:ext cx="12192000" cy="6722225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37309" y="365127"/>
            <a:ext cx="10716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7309" y="1825625"/>
            <a:ext cx="10716491" cy="4087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4654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5" r:id="rId7"/>
    <p:sldLayoutId id="2147483658" r:id="rId8"/>
  </p:sldLayoutIdLst>
  <p:transition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tnu.no/fremtidensteknologistudier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ntnu.no/documents/1286373847/1289915220/FTS+delrapport+2+Staastedsanalyse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nu.no/fremtidensteknologistudier/piloter/ais" TargetMode="External"/><Relationship Id="rId3" Type="http://schemas.openxmlformats.org/officeDocument/2006/relationships/hyperlink" Target="https://www.ntnu.no/fremtidensteknologistudier/matematikk-som-redskap-for-tanken" TargetMode="External"/><Relationship Id="rId7" Type="http://schemas.openxmlformats.org/officeDocument/2006/relationships/hyperlink" Target="https://www.ntnu.no/fremtidensteknologistudier/piloter/eldig" TargetMode="External"/><Relationship Id="rId2" Type="http://schemas.openxmlformats.org/officeDocument/2006/relationships/hyperlink" Target="https://www.ntnu.no/fremtidensteknologistudier/statistikk-for-ingeniore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tnu.no/fremtidensteknologistudier/piloter/designtenkning-for-teknologer" TargetMode="External"/><Relationship Id="rId11" Type="http://schemas.openxmlformats.org/officeDocument/2006/relationships/hyperlink" Target="https://www.ntnu.no/fremtidensteknologistudier/piloter" TargetMode="External"/><Relationship Id="rId5" Type="http://schemas.openxmlformats.org/officeDocument/2006/relationships/hyperlink" Target="https://www.ntnu.no/fremtidensteknologistudier/verktoykasse-for-baerekraft-i-siv.ing.-studiene" TargetMode="External"/><Relationship Id="rId10" Type="http://schemas.openxmlformats.org/officeDocument/2006/relationships/hyperlink" Target="https://www.ntnu.no/fremtidenshumsam" TargetMode="External"/><Relationship Id="rId4" Type="http://schemas.openxmlformats.org/officeDocument/2006/relationships/hyperlink" Target="https://www.ntnu.no/fremtidensteknologistudier/piloter/super" TargetMode="External"/><Relationship Id="rId9" Type="http://schemas.openxmlformats.org/officeDocument/2006/relationships/hyperlink" Target="https://www.ntnu.no/fremtidensteknologistudier/piloter/fremtidens-pup-og-maskin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hyperlink" Target="https://www.ntnu.no/fremtidensteknologistudier/utredningsgrupper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openxmlformats.org/officeDocument/2006/relationships/image" Target="../media/image36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ntnu.no/fremtidensteknologistudier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ed.edu.au/downloads/Engineering%20Futures%202035%20R2%20report%20to%20ACED.pdf" TargetMode="Externa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EF431E4-84A6-4323-80DE-4DA1A1C36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06" y="697772"/>
            <a:ext cx="3733992" cy="5296172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C36763A-E5E1-469C-AE1D-D557983E7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216" y="865324"/>
            <a:ext cx="3733992" cy="5296172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CB6331A-3B1B-4EB7-9B33-F76BF909C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076" y="1051927"/>
            <a:ext cx="3727642" cy="527712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E914C430-29D0-9C44-9F17-708C39C10AD7}"/>
              </a:ext>
            </a:extLst>
          </p:cNvPr>
          <p:cNvSpPr txBox="1"/>
          <p:nvPr/>
        </p:nvSpPr>
        <p:spPr>
          <a:xfrm>
            <a:off x="0" y="144231"/>
            <a:ext cx="1207720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2400" b="1" dirty="0"/>
              <a:t>NTNU og Fremtidens teknologistudier (FTS)</a:t>
            </a:r>
            <a:endParaRPr lang="nb-NO" sz="2000" i="1" dirty="0"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7CB5511-0668-A94C-8A50-88C709DA04E2}"/>
              </a:ext>
            </a:extLst>
          </p:cNvPr>
          <p:cNvSpPr txBox="1"/>
          <p:nvPr/>
        </p:nvSpPr>
        <p:spPr>
          <a:xfrm>
            <a:off x="86206" y="1969080"/>
            <a:ext cx="1802295" cy="181588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b-NO" sz="1400" i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b-NO" sz="1400" dirty="0">
                <a:ea typeface="Open Sans" panose="020B0606030504020204" pitchFamily="34" charset="0"/>
                <a:cs typeface="Open Sans" panose="020B0606030504020204" pitchFamily="34" charset="0"/>
              </a:rPr>
              <a:t>Møte med KTH, </a:t>
            </a:r>
          </a:p>
          <a:p>
            <a:pPr algn="ctr"/>
            <a:r>
              <a:rPr lang="nb-NO" sz="1400" dirty="0">
                <a:ea typeface="Open Sans" panose="020B0606030504020204" pitchFamily="34" charset="0"/>
                <a:cs typeface="Open Sans" panose="020B0606030504020204" pitchFamily="34" charset="0"/>
              </a:rPr>
              <a:t>26. oktober 2021</a:t>
            </a:r>
          </a:p>
          <a:p>
            <a:endParaRPr lang="nb-NO" sz="1400" i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400" i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b-NO" sz="1400" i="1" dirty="0">
                <a:ea typeface="Open Sans" panose="020B0606030504020204" pitchFamily="34" charset="0"/>
                <a:cs typeface="Open Sans" panose="020B0606030504020204" pitchFamily="34" charset="0"/>
              </a:rPr>
              <a:t>Geir E. D. Øien, prosjektleder FTS</a:t>
            </a:r>
          </a:p>
          <a:p>
            <a:endParaRPr lang="en-US" sz="1400" i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C9D7964-123A-0548-BB6D-ACBD58514571}"/>
              </a:ext>
            </a:extLst>
          </p:cNvPr>
          <p:cNvSpPr txBox="1"/>
          <p:nvPr/>
        </p:nvSpPr>
        <p:spPr>
          <a:xfrm>
            <a:off x="4607150" y="6393596"/>
            <a:ext cx="373399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www.ntnu.no/fremtidensteknologistudier</a:t>
            </a:r>
            <a:r>
              <a:rPr lang="nb-NO" sz="14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50490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160301F-D9A0-5A4A-8EF1-B08B1734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614"/>
            <a:ext cx="5561622" cy="41646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74EF893-72FD-A64B-B8D0-169C22E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012" y="1554800"/>
            <a:ext cx="6430988" cy="416469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F967902-B488-294B-80AA-540957174074}"/>
              </a:ext>
            </a:extLst>
          </p:cNvPr>
          <p:cNvSpPr txBox="1"/>
          <p:nvPr/>
        </p:nvSpPr>
        <p:spPr>
          <a:xfrm>
            <a:off x="170249" y="503245"/>
            <a:ext cx="1185150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3200" dirty="0"/>
              <a:t>Status, utdanningsfaglig kompetanse i NTNUs teknologistudier?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772E89D-B81A-EE43-9C14-FB2692172D56}"/>
              </a:ext>
            </a:extLst>
          </p:cNvPr>
          <p:cNvSpPr txBox="1"/>
          <p:nvPr/>
        </p:nvSpPr>
        <p:spPr>
          <a:xfrm>
            <a:off x="10007876" y="6488668"/>
            <a:ext cx="218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(se </a:t>
            </a:r>
            <a:r>
              <a:rPr lang="nb-NO" dirty="0">
                <a:hlinkClick r:id="rId4"/>
              </a:rPr>
              <a:t>FTS’ delrapport 2</a:t>
            </a:r>
            <a:r>
              <a:rPr lang="nb-NO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35504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D6BE16-945C-D54D-9699-CCE49046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08" y="115934"/>
            <a:ext cx="11632111" cy="1325563"/>
          </a:xfrm>
        </p:spPr>
        <p:txBody>
          <a:bodyPr>
            <a:normAutofit/>
          </a:bodyPr>
          <a:lstStyle/>
          <a:p>
            <a:r>
              <a:rPr lang="nb-NO" sz="4000" dirty="0">
                <a:latin typeface="+mj-lt"/>
              </a:rPr>
              <a:t>FTS’ visjon for NTNUs teknologistudier</a:t>
            </a:r>
            <a:endParaRPr lang="nb-NO" sz="2000" dirty="0">
              <a:latin typeface="+mj-lt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879C56A-7520-3047-BE64-1CB2DA03BB8C}"/>
              </a:ext>
            </a:extLst>
          </p:cNvPr>
          <p:cNvSpPr txBox="1"/>
          <p:nvPr/>
        </p:nvSpPr>
        <p:spPr>
          <a:xfrm>
            <a:off x="-38100" y="1441497"/>
            <a:ext cx="7266214" cy="42473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nb-NO" sz="2800" i="1" dirty="0"/>
          </a:p>
          <a:p>
            <a:pPr algn="ctr"/>
            <a:r>
              <a:rPr lang="nb-NO" sz="2800" b="1" i="1" dirty="0"/>
              <a:t>NTNUs teknologistudier utdanner</a:t>
            </a:r>
          </a:p>
          <a:p>
            <a:pPr algn="ctr"/>
            <a:endParaRPr lang="nb-NO" sz="2800" b="1" i="1" dirty="0"/>
          </a:p>
          <a:p>
            <a:pPr algn="ctr"/>
            <a:r>
              <a:rPr lang="nb-NO" sz="2800" b="1" i="1" dirty="0"/>
              <a:t>skapende kandidater i verdensklasse </a:t>
            </a:r>
          </a:p>
          <a:p>
            <a:pPr algn="ctr"/>
            <a:br>
              <a:rPr lang="nb-NO" sz="2800" b="1" i="1" dirty="0"/>
            </a:br>
            <a:r>
              <a:rPr lang="nb-NO" sz="2800" b="1" i="1" dirty="0"/>
              <a:t>– som kan og vil bidra </a:t>
            </a:r>
          </a:p>
          <a:p>
            <a:pPr algn="ctr"/>
            <a:br>
              <a:rPr lang="nb-NO" sz="2800" b="1" i="1" dirty="0"/>
            </a:br>
            <a:r>
              <a:rPr lang="nb-NO" sz="2800" b="1" i="1" dirty="0"/>
              <a:t>til en bedre verden og en bærekraftig fremtid</a:t>
            </a:r>
            <a:r>
              <a:rPr lang="nb-NO" sz="2800" i="1" dirty="0"/>
              <a:t> </a:t>
            </a:r>
          </a:p>
          <a:p>
            <a:r>
              <a:rPr lang="nb-NO" dirty="0"/>
              <a:t> </a:t>
            </a:r>
            <a:endParaRPr lang="nb-NO" sz="2800" dirty="0"/>
          </a:p>
        </p:txBody>
      </p:sp>
      <p:pic>
        <p:nvPicPr>
          <p:cNvPr id="11" name="Bilde 10" descr="Et bilde som inneholder person, kvinne&#10;&#10;Automatisk generert beskrivelse">
            <a:extLst>
              <a:ext uri="{FF2B5EF4-FFF2-40B4-BE49-F238E27FC236}">
                <a16:creationId xmlns:a16="http://schemas.microsoft.com/office/drawing/2014/main" id="{75F1F6EF-B308-E842-A306-81554C17C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014" y="1441497"/>
            <a:ext cx="5014161" cy="334277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D3203B4-CFCE-43F2-8BC9-56016FF4CE11}"/>
              </a:ext>
            </a:extLst>
          </p:cNvPr>
          <p:cNvSpPr txBox="1"/>
          <p:nvPr/>
        </p:nvSpPr>
        <p:spPr>
          <a:xfrm>
            <a:off x="10613675" y="4522661"/>
            <a:ext cx="1590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>
                <a:solidFill>
                  <a:schemeClr val="bg1"/>
                </a:solidFill>
              </a:rPr>
              <a:t>Photo: © Kai Dragland</a:t>
            </a:r>
          </a:p>
        </p:txBody>
      </p:sp>
    </p:spTree>
    <p:extLst>
      <p:ext uri="{BB962C8B-B14F-4D97-AF65-F5344CB8AC3E}">
        <p14:creationId xmlns:p14="http://schemas.microsoft.com/office/powerpoint/2010/main" val="198065770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F2848CC6-FD7B-4D33-B47F-C0D0C3B8F4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1531"/>
          <a:ext cx="12192000" cy="6088905"/>
        </p:xfrm>
        <a:graphic>
          <a:graphicData uri="http://schemas.openxmlformats.org/drawingml/2006/table">
            <a:tbl>
              <a:tblPr/>
              <a:tblGrid>
                <a:gridCol w="445497">
                  <a:extLst>
                    <a:ext uri="{9D8B030D-6E8A-4147-A177-3AD203B41FA5}">
                      <a16:colId xmlns:a16="http://schemas.microsoft.com/office/drawing/2014/main" val="4188557854"/>
                    </a:ext>
                  </a:extLst>
                </a:gridCol>
                <a:gridCol w="9322524">
                  <a:extLst>
                    <a:ext uri="{9D8B030D-6E8A-4147-A177-3AD203B41FA5}">
                      <a16:colId xmlns:a16="http://schemas.microsoft.com/office/drawing/2014/main" val="1713724983"/>
                    </a:ext>
                  </a:extLst>
                </a:gridCol>
                <a:gridCol w="2423979">
                  <a:extLst>
                    <a:ext uri="{9D8B030D-6E8A-4147-A177-3AD203B41FA5}">
                      <a16:colId xmlns:a16="http://schemas.microsoft.com/office/drawing/2014/main" val="2652405374"/>
                    </a:ext>
                  </a:extLst>
                </a:gridCol>
              </a:tblGrid>
              <a:tr h="574697">
                <a:tc>
                  <a:txBody>
                    <a:bodyPr/>
                    <a:lstStyle/>
                    <a:p>
                      <a:pPr algn="l" fontAlgn="b"/>
                      <a:endParaRPr lang="nb-NO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10 FTS-prinsippene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Område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009000"/>
                  </a:ext>
                </a:extLst>
              </a:tr>
              <a:tr h="69043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NTNUs teknologistudier skal legge aktivt til rette for at kandidatene, med utgangspunkt i et </a:t>
                      </a:r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solid faglig fundament,</a:t>
                      </a: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opparbeider </a:t>
                      </a:r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helhetlig og integrert kompetanse </a:t>
                      </a: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herunder </a:t>
                      </a:r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bærekraftkompetanse</a:t>
                      </a: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og </a:t>
                      </a:r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digital kompetanse </a:t>
                      </a: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på høyt nivå.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Kandidatens kompetanse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826816"/>
                  </a:ext>
                </a:extLst>
              </a:tr>
              <a:tr h="679027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NTNU skal legge aktivt til rette for at kandidater fra teknologistudiene opparbeider </a:t>
                      </a:r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solid tverrfaglig samhandlingskompetanse</a:t>
                      </a: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og for at man over den samlede studentpopulasjonen får et </a:t>
                      </a:r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mangfold i kunnskapsprofiler</a:t>
                      </a: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samtidig som den enkelte student oppnår </a:t>
                      </a:r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tilstrekkelig programfaglig dybde</a:t>
                      </a: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Kandidatens kompetanse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387574"/>
                  </a:ext>
                </a:extLst>
              </a:tr>
              <a:tr h="350047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Kontekstuell læring skal legges til grunn som gjennomgående pedagogisk prinsipp i NTNUs teknologistudier.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Pedagogisk læringsmiljø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496546"/>
                  </a:ext>
                </a:extLst>
              </a:tr>
              <a:tr h="679027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NTNUs teknologistudier skal benytte kunnskapsbaserte, studentaktive og engasjerende undervisnings- og vurderingsformer som er samstemt med utdanningenes overordnede kompetansemål, fremmer god læringskultur, og gir effektiv dybdelæring.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Pedagogisk læringsmiljø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324036"/>
                  </a:ext>
                </a:extLst>
              </a:tr>
              <a:tr h="350047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NTNU skal stille tydelige forventninger til, og gi solid støtte for, kompetanseutvikling for undervisningspersonell.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Pedagogisk læringsmiljø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259697"/>
                  </a:ext>
                </a:extLst>
              </a:tr>
              <a:tr h="455507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Kvaliteten i NTNUs teknologistudier skal utvikles gjennom en programdrevet tilnærming i kombinasjon med strategisk porteføljeutvikling og -forvaltning på tvers av programmer og programtyper.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Programdesign og kvalitetsutvikling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544664"/>
                  </a:ext>
                </a:extLst>
              </a:tr>
              <a:tr h="52506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VII</a:t>
                      </a: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NTNUs kvalitetsarbeid i teknologistudiene skal stimulere studieprogrammenes utvikling mot utdanningskvalitet i verdensklasse, ved å fokusere på kontinuerlig forbedring og systematisk utvikling av kvalitetskultur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Programdesign og kvalitetsutvikling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006633"/>
                  </a:ext>
                </a:extLst>
              </a:tr>
              <a:tr h="52506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VIII</a:t>
                      </a: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NTNU skal gi høy prioritet til strategisk og operativt internasjonalt samarbeid om utvikling av teknologistudier, med mål om å bli et internasjonalt synlig og anerkjent universitet også på dette området. 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Samarbeid og samhandling – nasjonalt og internasjonalt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928710"/>
                  </a:ext>
                </a:extLst>
              </a:tr>
              <a:tr h="679027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IX</a:t>
                      </a: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NTNUs teknologistudier skal vektlegge systematisk samhandling med arbeidsliv og samfunn, med mål om å fremme </a:t>
                      </a:r>
                      <a:r>
                        <a:rPr lang="nb-NO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arbeidsrelevans</a:t>
                      </a: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legge til rette for livslang læring, og sikre at studenter kan opparbeide relevant arbeidslivserfaring gjennom studiene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Samarbeid og samhandling – nasjonalt og internasjonalt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653517"/>
                  </a:ext>
                </a:extLst>
              </a:tr>
              <a:tr h="52506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37" marR="5737" marT="5737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NTNU skal utvikle sitt læringsmiljø, og spesielt sin campus og infrastruktur – både fysisk og digital - i en retning som understøtter de øvrige FTS-prinsippene I -IX og fremmer læring, helse og trivsel blant studenter og ansatte.</a:t>
                      </a:r>
                    </a:p>
                  </a:txBody>
                  <a:tcPr marL="8467" marR="8467" marT="846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Om læringsmiljø – fysisk, digitalt og psykososialt:</a:t>
                      </a:r>
                    </a:p>
                  </a:txBody>
                  <a:tcPr marL="5737" marR="5737" marT="573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319991"/>
                  </a:ext>
                </a:extLst>
              </a:tr>
            </a:tbl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039BA920-B816-CA4D-A380-F2D1F89AF6D7}"/>
              </a:ext>
            </a:extLst>
          </p:cNvPr>
          <p:cNvSpPr txBox="1"/>
          <p:nvPr/>
        </p:nvSpPr>
        <p:spPr>
          <a:xfrm>
            <a:off x="0" y="6583680"/>
            <a:ext cx="4115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(Lysark lånt fra (og lett justert </a:t>
            </a:r>
            <a:r>
              <a:rPr lang="nb-NO" sz="1200" dirty="0" err="1"/>
              <a:t>ihht</a:t>
            </a:r>
            <a:r>
              <a:rPr lang="nb-NO" sz="1200" dirty="0"/>
              <a:t>) Karina Mathisen, NV</a:t>
            </a:r>
            <a:r>
              <a:rPr lang="nb-NO" sz="1400" dirty="0"/>
              <a:t>.)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EEF6289-56DD-5A4A-A079-F824117984AC}"/>
              </a:ext>
            </a:extLst>
          </p:cNvPr>
          <p:cNvSpPr/>
          <p:nvPr/>
        </p:nvSpPr>
        <p:spPr>
          <a:xfrm>
            <a:off x="0" y="5583382"/>
            <a:ext cx="12192000" cy="985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FDE4D70-5148-EB48-864C-6567E105F5E6}"/>
              </a:ext>
            </a:extLst>
          </p:cNvPr>
          <p:cNvSpPr/>
          <p:nvPr/>
        </p:nvSpPr>
        <p:spPr>
          <a:xfrm>
            <a:off x="0" y="4391892"/>
            <a:ext cx="12192000" cy="11914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32D6DB-2E52-B740-A0DB-AB09B3AFFC5C}"/>
              </a:ext>
            </a:extLst>
          </p:cNvPr>
          <p:cNvSpPr/>
          <p:nvPr/>
        </p:nvSpPr>
        <p:spPr>
          <a:xfrm>
            <a:off x="0" y="3398520"/>
            <a:ext cx="12192000" cy="9933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7780B0D-3C4E-B741-A194-83ED987F5942}"/>
              </a:ext>
            </a:extLst>
          </p:cNvPr>
          <p:cNvSpPr/>
          <p:nvPr/>
        </p:nvSpPr>
        <p:spPr>
          <a:xfrm>
            <a:off x="0" y="1975757"/>
            <a:ext cx="12192000" cy="14227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3664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F7A9C832-B9C6-084D-9DE4-BE86FEB035AE}"/>
              </a:ext>
            </a:extLst>
          </p:cNvPr>
          <p:cNvSpPr/>
          <p:nvPr/>
        </p:nvSpPr>
        <p:spPr>
          <a:xfrm>
            <a:off x="1195938" y="404510"/>
            <a:ext cx="9906001" cy="32045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C3A53ECC-2648-E047-BA1F-92EE13D88A93}"/>
              </a:ext>
            </a:extLst>
          </p:cNvPr>
          <p:cNvSpPr/>
          <p:nvPr/>
        </p:nvSpPr>
        <p:spPr>
          <a:xfrm>
            <a:off x="609600" y="4548053"/>
            <a:ext cx="10956758" cy="230994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rgbClr val="FF0000"/>
                </a:solidFill>
              </a:rPr>
              <a:t>THE KNOWLEDGE FUNDAMENT</a:t>
            </a:r>
            <a:r>
              <a:rPr lang="nb-NO" b="1" dirty="0">
                <a:solidFill>
                  <a:schemeClr val="tx1"/>
                </a:solidFill>
              </a:rPr>
              <a:t>: </a:t>
            </a:r>
            <a:r>
              <a:rPr lang="nb-NO" dirty="0" err="1">
                <a:solidFill>
                  <a:schemeClr val="tx1"/>
                </a:solidFill>
              </a:rPr>
              <a:t>Demonstrate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strong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knowledge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dirty="0">
                <a:solidFill>
                  <a:schemeClr val="tx1"/>
                </a:solidFill>
              </a:rPr>
              <a:t>in, and </a:t>
            </a:r>
            <a:r>
              <a:rPr lang="nb-NO" b="1" dirty="0" err="1">
                <a:solidFill>
                  <a:schemeClr val="tx1"/>
                </a:solidFill>
              </a:rPr>
              <a:t>professional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perspective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based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on</a:t>
            </a:r>
            <a:r>
              <a:rPr lang="nb-NO" dirty="0">
                <a:solidFill>
                  <a:schemeClr val="tx1"/>
                </a:solidFill>
              </a:rPr>
              <a:t>,</a:t>
            </a:r>
          </a:p>
          <a:p>
            <a:endParaRPr lang="nb-NO" sz="1600" dirty="0">
              <a:solidFill>
                <a:schemeClr val="tx1"/>
              </a:solidFill>
            </a:endParaRPr>
          </a:p>
          <a:p>
            <a:pPr marL="742950" lvl="1" indent="-285750">
              <a:buFont typeface="System Font Regular"/>
              <a:buChar char="-"/>
            </a:pPr>
            <a:r>
              <a:rPr lang="nb-NO" dirty="0">
                <a:solidFill>
                  <a:schemeClr val="tx1"/>
                </a:solidFill>
              </a:rPr>
              <a:t>The </a:t>
            </a:r>
            <a:r>
              <a:rPr lang="nb-NO" b="1" dirty="0" err="1">
                <a:solidFill>
                  <a:schemeClr val="tx1"/>
                </a:solidFill>
              </a:rPr>
              <a:t>theoretical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tools</a:t>
            </a:r>
            <a:r>
              <a:rPr lang="nb-NO" b="1" dirty="0">
                <a:solidFill>
                  <a:schemeClr val="tx1"/>
                </a:solidFill>
              </a:rPr>
              <a:t> and </a:t>
            </a:r>
            <a:r>
              <a:rPr lang="nb-NO" b="1" dirty="0" err="1">
                <a:solidFill>
                  <a:schemeClr val="tx1"/>
                </a:solidFill>
              </a:rPr>
              <a:t>disciplinary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fundamentals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of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engineering</a:t>
            </a:r>
            <a:endParaRPr lang="nb-NO" dirty="0">
              <a:solidFill>
                <a:schemeClr val="tx1"/>
              </a:solidFill>
            </a:endParaRPr>
          </a:p>
          <a:p>
            <a:pPr marL="742950" lvl="1" indent="-285750">
              <a:buFont typeface="System Font Regular"/>
              <a:buChar char="-"/>
            </a:pPr>
            <a:r>
              <a:rPr lang="nb-NO" b="1" dirty="0">
                <a:solidFill>
                  <a:schemeClr val="tx1"/>
                </a:solidFill>
              </a:rPr>
              <a:t>In-</a:t>
            </a:r>
            <a:r>
              <a:rPr lang="nb-NO" b="1" dirty="0" err="1">
                <a:solidFill>
                  <a:schemeClr val="tx1"/>
                </a:solidFill>
              </a:rPr>
              <a:t>depth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knowledge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of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own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engineering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specialization</a:t>
            </a:r>
            <a:endParaRPr lang="nb-NO" b="1" dirty="0">
              <a:solidFill>
                <a:schemeClr val="tx1"/>
              </a:solidFill>
            </a:endParaRPr>
          </a:p>
          <a:p>
            <a:pPr marL="742950" lvl="1" indent="-285750">
              <a:buFont typeface="System Font Regular"/>
              <a:buChar char="-"/>
            </a:pPr>
            <a:r>
              <a:rPr lang="nb-NO" b="1" dirty="0" err="1">
                <a:solidFill>
                  <a:schemeClr val="tx1"/>
                </a:solidFill>
              </a:rPr>
              <a:t>Supplementary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knowledge</a:t>
            </a:r>
            <a:r>
              <a:rPr lang="nb-NO" dirty="0">
                <a:solidFill>
                  <a:schemeClr val="tx1"/>
                </a:solidFill>
              </a:rPr>
              <a:t> from </a:t>
            </a:r>
            <a:r>
              <a:rPr lang="nb-NO" b="1" dirty="0" err="1">
                <a:solidFill>
                  <a:schemeClr val="tx1"/>
                </a:solidFill>
              </a:rPr>
              <a:t>other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engineering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fields</a:t>
            </a:r>
            <a:endParaRPr lang="nb-NO" b="1" dirty="0">
              <a:solidFill>
                <a:schemeClr val="tx1"/>
              </a:solidFill>
            </a:endParaRPr>
          </a:p>
          <a:p>
            <a:pPr marL="742950" lvl="1" indent="-285750">
              <a:buFont typeface="System Font Regular"/>
              <a:buChar char="-"/>
            </a:pPr>
            <a:r>
              <a:rPr lang="nb-NO" b="1" dirty="0" err="1">
                <a:solidFill>
                  <a:schemeClr val="tx1"/>
                </a:solidFill>
              </a:rPr>
              <a:t>Complementary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knowledge</a:t>
            </a:r>
            <a:r>
              <a:rPr lang="nb-NO" dirty="0">
                <a:solidFill>
                  <a:schemeClr val="tx1"/>
                </a:solidFill>
              </a:rPr>
              <a:t> from </a:t>
            </a:r>
            <a:r>
              <a:rPr lang="nb-NO" b="1" dirty="0" err="1">
                <a:solidFill>
                  <a:schemeClr val="tx1"/>
                </a:solidFill>
              </a:rPr>
              <a:t>other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knowledge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fields</a:t>
            </a:r>
            <a:r>
              <a:rPr lang="nb-NO" dirty="0">
                <a:solidFill>
                  <a:schemeClr val="tx1"/>
                </a:solidFill>
              </a:rPr>
              <a:t>, giving a </a:t>
            </a:r>
            <a:r>
              <a:rPr lang="nb-NO" b="1" dirty="0" err="1">
                <a:solidFill>
                  <a:schemeClr val="tx1"/>
                </a:solidFill>
              </a:rPr>
              <a:t>broader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perspective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on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engineering</a:t>
            </a:r>
            <a:r>
              <a:rPr lang="nb-NO" dirty="0">
                <a:solidFill>
                  <a:schemeClr val="tx1"/>
                </a:solidFill>
              </a:rPr>
              <a:t> and </a:t>
            </a:r>
            <a:r>
              <a:rPr lang="nb-NO" dirty="0" err="1">
                <a:solidFill>
                  <a:schemeClr val="tx1"/>
                </a:solidFill>
              </a:rPr>
              <a:t>technology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85E3E93E-5EAB-3F4D-9CC2-DE8C8E58B58C}"/>
              </a:ext>
            </a:extLst>
          </p:cNvPr>
          <p:cNvSpPr/>
          <p:nvPr/>
        </p:nvSpPr>
        <p:spPr>
          <a:xfrm>
            <a:off x="13438" y="6988"/>
            <a:ext cx="12178562" cy="387038"/>
          </a:xfrm>
          <a:prstGeom prst="roundRect">
            <a:avLst/>
          </a:prstGeom>
          <a:solidFill>
            <a:srgbClr val="ECA8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rgbClr val="FF0000"/>
                </a:solidFill>
              </a:rPr>
              <a:t>THE ‘ROOF’</a:t>
            </a:r>
            <a:r>
              <a:rPr lang="nb-NO" sz="1600" b="1" dirty="0">
                <a:solidFill>
                  <a:schemeClr val="tx1"/>
                </a:solidFill>
              </a:rPr>
              <a:t>: </a:t>
            </a:r>
            <a:r>
              <a:rPr lang="nb-NO" sz="1600" dirty="0" err="1">
                <a:solidFill>
                  <a:schemeClr val="tx1"/>
                </a:solidFill>
              </a:rPr>
              <a:t>Demonstrate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dirty="0" err="1">
                <a:solidFill>
                  <a:schemeClr val="tx1"/>
                </a:solidFill>
              </a:rPr>
              <a:t>ability</a:t>
            </a:r>
            <a:r>
              <a:rPr lang="nb-NO" sz="1600" dirty="0">
                <a:solidFill>
                  <a:schemeClr val="tx1"/>
                </a:solidFill>
              </a:rPr>
              <a:t> to and </a:t>
            </a:r>
            <a:r>
              <a:rPr lang="nb-NO" sz="1600" dirty="0" err="1">
                <a:solidFill>
                  <a:schemeClr val="tx1"/>
                </a:solidFill>
              </a:rPr>
              <a:t>responsibility</a:t>
            </a:r>
            <a:r>
              <a:rPr lang="nb-NO" sz="1600" dirty="0">
                <a:solidFill>
                  <a:schemeClr val="tx1"/>
                </a:solidFill>
              </a:rPr>
              <a:t> for </a:t>
            </a:r>
            <a:r>
              <a:rPr lang="nb-NO" sz="1600" b="1" dirty="0" err="1">
                <a:solidFill>
                  <a:schemeClr val="tx1"/>
                </a:solidFill>
              </a:rPr>
              <a:t>lifelong</a:t>
            </a:r>
            <a:r>
              <a:rPr lang="nb-NO" sz="1600" b="1" dirty="0">
                <a:solidFill>
                  <a:schemeClr val="tx1"/>
                </a:solidFill>
              </a:rPr>
              <a:t> </a:t>
            </a:r>
            <a:r>
              <a:rPr lang="nb-NO" sz="1600" b="1" dirty="0" err="1">
                <a:solidFill>
                  <a:schemeClr val="tx1"/>
                </a:solidFill>
              </a:rPr>
              <a:t>learning</a:t>
            </a:r>
            <a:endParaRPr lang="nb-NO" sz="1600" b="1" dirty="0">
              <a:solidFill>
                <a:schemeClr val="tx1"/>
              </a:solidFill>
            </a:endParaRP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E87A32D1-50AF-854B-8A8C-3B8DE9EB8E75}"/>
              </a:ext>
            </a:extLst>
          </p:cNvPr>
          <p:cNvSpPr/>
          <p:nvPr/>
        </p:nvSpPr>
        <p:spPr>
          <a:xfrm>
            <a:off x="1195938" y="3604337"/>
            <a:ext cx="9905999" cy="94371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rgbClr val="FF0000"/>
                </a:solidFill>
              </a:rPr>
              <a:t>THE TOOLBOX</a:t>
            </a:r>
            <a:r>
              <a:rPr lang="nb-NO" sz="1600" dirty="0">
                <a:solidFill>
                  <a:schemeClr val="tx1"/>
                </a:solidFill>
              </a:rPr>
              <a:t>: </a:t>
            </a:r>
            <a:r>
              <a:rPr lang="nb-NO" sz="1600" dirty="0" err="1">
                <a:solidFill>
                  <a:schemeClr val="tx1"/>
                </a:solidFill>
              </a:rPr>
              <a:t>Demonstrate</a:t>
            </a:r>
            <a:endParaRPr lang="nb-NO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1"/>
                </a:solidFill>
              </a:rPr>
              <a:t>ability</a:t>
            </a:r>
            <a:r>
              <a:rPr lang="nb-NO" sz="1600" dirty="0">
                <a:solidFill>
                  <a:schemeClr val="tx1"/>
                </a:solidFill>
              </a:rPr>
              <a:t> to </a:t>
            </a:r>
            <a:r>
              <a:rPr lang="nb-NO" sz="1600" b="1" dirty="0" err="1">
                <a:solidFill>
                  <a:schemeClr val="tx1"/>
                </a:solidFill>
              </a:rPr>
              <a:t>analyze</a:t>
            </a:r>
            <a:r>
              <a:rPr lang="nb-NO" sz="1600" b="1" dirty="0">
                <a:solidFill>
                  <a:schemeClr val="tx1"/>
                </a:solidFill>
              </a:rPr>
              <a:t> </a:t>
            </a:r>
            <a:r>
              <a:rPr lang="nb-NO" sz="1600" b="1" dirty="0" err="1">
                <a:solidFill>
                  <a:schemeClr val="tx1"/>
                </a:solidFill>
              </a:rPr>
              <a:t>complex</a:t>
            </a:r>
            <a:r>
              <a:rPr lang="nb-NO" sz="1600" b="1" dirty="0">
                <a:solidFill>
                  <a:schemeClr val="tx1"/>
                </a:solidFill>
              </a:rPr>
              <a:t> problems and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1"/>
                </a:solidFill>
              </a:rPr>
              <a:t>ability</a:t>
            </a:r>
            <a:r>
              <a:rPr lang="nb-NO" sz="1600" dirty="0">
                <a:solidFill>
                  <a:schemeClr val="tx1"/>
                </a:solidFill>
              </a:rPr>
              <a:t> to </a:t>
            </a:r>
            <a:r>
              <a:rPr lang="nb-NO" sz="1600" dirty="0" err="1">
                <a:solidFill>
                  <a:schemeClr val="tx1"/>
                </a:solidFill>
              </a:rPr>
              <a:t>apply</a:t>
            </a:r>
            <a:r>
              <a:rPr lang="nb-NO" sz="1600" dirty="0">
                <a:solidFill>
                  <a:schemeClr val="tx1"/>
                </a:solidFill>
              </a:rPr>
              <a:t> relevant </a:t>
            </a:r>
            <a:r>
              <a:rPr lang="nb-NO" sz="1600" b="1" dirty="0" err="1">
                <a:solidFill>
                  <a:schemeClr val="tx1"/>
                </a:solidFill>
              </a:rPr>
              <a:t>practical</a:t>
            </a:r>
            <a:r>
              <a:rPr lang="nb-NO" sz="1600" b="1" dirty="0">
                <a:solidFill>
                  <a:schemeClr val="tx1"/>
                </a:solidFill>
              </a:rPr>
              <a:t> </a:t>
            </a:r>
            <a:r>
              <a:rPr lang="nb-NO" sz="1600" b="1" dirty="0" err="1">
                <a:solidFill>
                  <a:schemeClr val="tx1"/>
                </a:solidFill>
              </a:rPr>
              <a:t>methodologies</a:t>
            </a:r>
            <a:r>
              <a:rPr lang="nb-NO" sz="1600" b="1" dirty="0">
                <a:solidFill>
                  <a:schemeClr val="tx1"/>
                </a:solidFill>
              </a:rPr>
              <a:t> and </a:t>
            </a:r>
            <a:r>
              <a:rPr lang="nb-NO" sz="1600" b="1" dirty="0" err="1">
                <a:solidFill>
                  <a:schemeClr val="tx1"/>
                </a:solidFill>
              </a:rPr>
              <a:t>tools</a:t>
            </a:r>
            <a:endParaRPr lang="nb-NO" sz="1600" b="1" dirty="0">
              <a:solidFill>
                <a:schemeClr val="tx1"/>
              </a:solidFill>
            </a:endParaRP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EBC4B9BF-9780-534C-9C4B-1509264E080C}"/>
              </a:ext>
            </a:extLst>
          </p:cNvPr>
          <p:cNvSpPr/>
          <p:nvPr/>
        </p:nvSpPr>
        <p:spPr>
          <a:xfrm>
            <a:off x="7017617" y="3794323"/>
            <a:ext cx="3489962" cy="6059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1"/>
                </a:solidFill>
              </a:rPr>
              <a:t>ability</a:t>
            </a:r>
            <a:r>
              <a:rPr lang="nb-NO" sz="1600" dirty="0">
                <a:solidFill>
                  <a:schemeClr val="tx1"/>
                </a:solidFill>
              </a:rPr>
              <a:t> to </a:t>
            </a:r>
            <a:r>
              <a:rPr lang="nb-NO" sz="1600" dirty="0" err="1">
                <a:solidFill>
                  <a:schemeClr val="tx1"/>
                </a:solidFill>
              </a:rPr>
              <a:t>find</a:t>
            </a:r>
            <a:r>
              <a:rPr lang="nb-NO" sz="1600" dirty="0">
                <a:solidFill>
                  <a:schemeClr val="tx1"/>
                </a:solidFill>
              </a:rPr>
              <a:t> and </a:t>
            </a:r>
            <a:r>
              <a:rPr lang="nb-NO" sz="1600" b="1" dirty="0" err="1">
                <a:solidFill>
                  <a:schemeClr val="tx1"/>
                </a:solidFill>
              </a:rPr>
              <a:t>critically</a:t>
            </a:r>
            <a:r>
              <a:rPr lang="nb-NO" sz="1600" b="1" dirty="0">
                <a:solidFill>
                  <a:schemeClr val="tx1"/>
                </a:solidFill>
              </a:rPr>
              <a:t> </a:t>
            </a:r>
            <a:r>
              <a:rPr lang="nb-NO" sz="1600" b="1" dirty="0" err="1">
                <a:solidFill>
                  <a:schemeClr val="tx1"/>
                </a:solidFill>
              </a:rPr>
              <a:t>assess</a:t>
            </a:r>
            <a:r>
              <a:rPr lang="nb-NO" sz="1600" b="1" dirty="0">
                <a:solidFill>
                  <a:schemeClr val="tx1"/>
                </a:solidFill>
              </a:rPr>
              <a:t> relevant </a:t>
            </a:r>
            <a:r>
              <a:rPr lang="nb-NO" sz="1600" b="1" dirty="0" err="1">
                <a:solidFill>
                  <a:schemeClr val="tx1"/>
                </a:solidFill>
              </a:rPr>
              <a:t>information</a:t>
            </a:r>
            <a:endParaRPr lang="nb-NO" sz="1600" b="1" dirty="0">
              <a:solidFill>
                <a:schemeClr val="tx1"/>
              </a:solidFill>
            </a:endParaRPr>
          </a:p>
        </p:txBody>
      </p: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67668F3A-8877-6341-9B9E-EF86C82372AD}"/>
              </a:ext>
            </a:extLst>
          </p:cNvPr>
          <p:cNvSpPr/>
          <p:nvPr/>
        </p:nvSpPr>
        <p:spPr>
          <a:xfrm>
            <a:off x="1195938" y="822326"/>
            <a:ext cx="1722122" cy="24847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Ability to </a:t>
            </a:r>
            <a:r>
              <a:rPr lang="nb-NO" sz="1600" b="1" dirty="0" err="1">
                <a:solidFill>
                  <a:schemeClr val="tx1"/>
                </a:solidFill>
              </a:rPr>
              <a:t>communi-cate</a:t>
            </a:r>
            <a:r>
              <a:rPr lang="nb-NO" sz="1600" b="1" dirty="0">
                <a:solidFill>
                  <a:schemeClr val="tx1"/>
                </a:solidFill>
              </a:rPr>
              <a:t>, dis-</a:t>
            </a:r>
            <a:r>
              <a:rPr lang="nb-NO" sz="1600" b="1" dirty="0" err="1">
                <a:solidFill>
                  <a:schemeClr val="tx1"/>
                </a:solidFill>
              </a:rPr>
              <a:t>seminate</a:t>
            </a:r>
            <a:r>
              <a:rPr lang="nb-NO" sz="1600" b="1" dirty="0">
                <a:solidFill>
                  <a:schemeClr val="tx1"/>
                </a:solidFill>
              </a:rPr>
              <a:t>, </a:t>
            </a:r>
            <a:r>
              <a:rPr lang="nb-NO" sz="1600" b="1" dirty="0" err="1">
                <a:solidFill>
                  <a:schemeClr val="tx1"/>
                </a:solidFill>
              </a:rPr>
              <a:t>discuss</a:t>
            </a:r>
            <a:endParaRPr lang="nb-NO" sz="1600" b="1" dirty="0">
              <a:solidFill>
                <a:schemeClr val="tx1"/>
              </a:solidFill>
            </a:endParaRP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9C1DED86-4F37-7B47-AD8A-4B0103C20A75}"/>
              </a:ext>
            </a:extLst>
          </p:cNvPr>
          <p:cNvSpPr/>
          <p:nvPr/>
        </p:nvSpPr>
        <p:spPr>
          <a:xfrm>
            <a:off x="9075019" y="1168544"/>
            <a:ext cx="1958339" cy="21010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Skills at </a:t>
            </a:r>
            <a:r>
              <a:rPr lang="nb-NO" sz="1600" b="1" dirty="0" err="1">
                <a:solidFill>
                  <a:schemeClr val="tx1"/>
                </a:solidFill>
              </a:rPr>
              <a:t>consequence</a:t>
            </a:r>
            <a:r>
              <a:rPr lang="nb-NO" sz="1600" b="1" dirty="0">
                <a:solidFill>
                  <a:schemeClr val="tx1"/>
                </a:solidFill>
              </a:rPr>
              <a:t> </a:t>
            </a:r>
            <a:r>
              <a:rPr lang="nb-NO" sz="1600" b="1" dirty="0" err="1">
                <a:solidFill>
                  <a:schemeClr val="tx1"/>
                </a:solidFill>
              </a:rPr>
              <a:t>analysis</a:t>
            </a:r>
            <a:r>
              <a:rPr lang="nb-NO" sz="1600" b="1" dirty="0">
                <a:solidFill>
                  <a:schemeClr val="tx1"/>
                </a:solidFill>
              </a:rPr>
              <a:t>, scenario </a:t>
            </a:r>
            <a:r>
              <a:rPr lang="nb-NO" sz="1600" b="1" dirty="0" err="1">
                <a:solidFill>
                  <a:schemeClr val="tx1"/>
                </a:solidFill>
              </a:rPr>
              <a:t>thinking</a:t>
            </a:r>
            <a:r>
              <a:rPr lang="nb-NO" sz="1600" b="1" dirty="0">
                <a:solidFill>
                  <a:schemeClr val="tx1"/>
                </a:solidFill>
              </a:rPr>
              <a:t> </a:t>
            </a:r>
            <a:r>
              <a:rPr lang="nb-NO" sz="1600" dirty="0">
                <a:solidFill>
                  <a:schemeClr val="tx1"/>
                </a:solidFill>
              </a:rPr>
              <a:t>and </a:t>
            </a:r>
            <a:r>
              <a:rPr lang="nb-NO" sz="1600" b="1" dirty="0">
                <a:solidFill>
                  <a:schemeClr val="tx1"/>
                </a:solidFill>
              </a:rPr>
              <a:t>risk </a:t>
            </a:r>
            <a:r>
              <a:rPr lang="nb-NO" sz="1600" b="1" dirty="0" err="1">
                <a:solidFill>
                  <a:schemeClr val="tx1"/>
                </a:solidFill>
              </a:rPr>
              <a:t>assessment</a:t>
            </a:r>
            <a:endParaRPr lang="nb-NO" sz="1600" b="1" dirty="0">
              <a:solidFill>
                <a:schemeClr val="tx1"/>
              </a:solidFill>
            </a:endParaRP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A69AA6F6-8D33-9447-BA76-55E60420E287}"/>
              </a:ext>
            </a:extLst>
          </p:cNvPr>
          <p:cNvSpPr/>
          <p:nvPr/>
        </p:nvSpPr>
        <p:spPr>
          <a:xfrm>
            <a:off x="2226548" y="767843"/>
            <a:ext cx="7527052" cy="3902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Ability to </a:t>
            </a:r>
            <a:r>
              <a:rPr lang="nb-NO" sz="1600" dirty="0" err="1">
                <a:solidFill>
                  <a:schemeClr val="tx1"/>
                </a:solidFill>
              </a:rPr>
              <a:t>apply</a:t>
            </a:r>
            <a:r>
              <a:rPr lang="nb-NO" sz="1600" dirty="0">
                <a:solidFill>
                  <a:schemeClr val="tx1"/>
                </a:solidFill>
              </a:rPr>
              <a:t> and </a:t>
            </a:r>
            <a:r>
              <a:rPr lang="nb-NO" sz="1600" dirty="0" err="1">
                <a:solidFill>
                  <a:schemeClr val="tx1"/>
                </a:solidFill>
              </a:rPr>
              <a:t>reflect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dirty="0" err="1">
                <a:solidFill>
                  <a:schemeClr val="tx1"/>
                </a:solidFill>
              </a:rPr>
              <a:t>on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b="1" dirty="0" err="1">
                <a:solidFill>
                  <a:schemeClr val="tx1"/>
                </a:solidFill>
              </a:rPr>
              <a:t>ethics</a:t>
            </a:r>
            <a:r>
              <a:rPr lang="nb-NO" sz="1600" dirty="0">
                <a:solidFill>
                  <a:schemeClr val="tx1"/>
                </a:solidFill>
              </a:rPr>
              <a:t> and </a:t>
            </a:r>
            <a:r>
              <a:rPr lang="nb-NO" sz="1600" b="1" dirty="0" err="1">
                <a:solidFill>
                  <a:schemeClr val="tx1"/>
                </a:solidFill>
              </a:rPr>
              <a:t>sustainability</a:t>
            </a:r>
            <a:r>
              <a:rPr lang="nb-NO" sz="1600" dirty="0">
                <a:solidFill>
                  <a:schemeClr val="tx1"/>
                </a:solidFill>
              </a:rPr>
              <a:t> norms and standards</a:t>
            </a:r>
          </a:p>
          <a:p>
            <a:pPr algn="ctr"/>
            <a:endParaRPr lang="nb-NO" sz="1600" b="1" dirty="0">
              <a:solidFill>
                <a:schemeClr val="tx1"/>
              </a:solidFill>
            </a:endParaRP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4E5D32B4-13DF-1940-85CB-0437227F8EED}"/>
              </a:ext>
            </a:extLst>
          </p:cNvPr>
          <p:cNvSpPr/>
          <p:nvPr/>
        </p:nvSpPr>
        <p:spPr>
          <a:xfrm>
            <a:off x="2399903" y="3171837"/>
            <a:ext cx="7056117" cy="343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b-NO" sz="1600" b="1" dirty="0" err="1">
                <a:solidFill>
                  <a:schemeClr val="tx1"/>
                </a:solidFill>
              </a:rPr>
              <a:t>Determination</a:t>
            </a:r>
            <a:r>
              <a:rPr lang="nb-NO" sz="1600" dirty="0">
                <a:solidFill>
                  <a:schemeClr val="tx1"/>
                </a:solidFill>
              </a:rPr>
              <a:t>, </a:t>
            </a:r>
            <a:r>
              <a:rPr lang="nb-NO" sz="1600" b="1" dirty="0" err="1">
                <a:solidFill>
                  <a:schemeClr val="tx1"/>
                </a:solidFill>
              </a:rPr>
              <a:t>collaboration</a:t>
            </a:r>
            <a:r>
              <a:rPr lang="nb-NO" sz="1600" b="1" dirty="0">
                <a:solidFill>
                  <a:schemeClr val="tx1"/>
                </a:solidFill>
              </a:rPr>
              <a:t> skills </a:t>
            </a:r>
            <a:r>
              <a:rPr lang="nb-NO" sz="1600" dirty="0">
                <a:solidFill>
                  <a:schemeClr val="tx1"/>
                </a:solidFill>
              </a:rPr>
              <a:t>and </a:t>
            </a:r>
            <a:r>
              <a:rPr lang="nb-NO" sz="1600" b="1" dirty="0" err="1">
                <a:solidFill>
                  <a:schemeClr val="tx1"/>
                </a:solidFill>
              </a:rPr>
              <a:t>leadership</a:t>
            </a:r>
            <a:r>
              <a:rPr lang="nb-NO" sz="1600" dirty="0">
                <a:solidFill>
                  <a:schemeClr val="tx1"/>
                </a:solidFill>
              </a:rPr>
              <a:t> in diverse </a:t>
            </a:r>
            <a:r>
              <a:rPr lang="nb-NO" sz="1600" dirty="0" err="1">
                <a:solidFill>
                  <a:schemeClr val="tx1"/>
                </a:solidFill>
              </a:rPr>
              <a:t>environments</a:t>
            </a:r>
            <a:r>
              <a:rPr lang="nb-NO" sz="1600" dirty="0">
                <a:solidFill>
                  <a:schemeClr val="tx1"/>
                </a:solidFill>
              </a:rPr>
              <a:t> and teams</a:t>
            </a:r>
          </a:p>
        </p:txBody>
      </p:sp>
      <p:sp>
        <p:nvSpPr>
          <p:cNvPr id="14" name="Avrundet rektangel 13">
            <a:extLst>
              <a:ext uri="{FF2B5EF4-FFF2-40B4-BE49-F238E27FC236}">
                <a16:creationId xmlns:a16="http://schemas.microsoft.com/office/drawing/2014/main" id="{A98F27BF-6F2E-D149-954A-38D50181F07C}"/>
              </a:ext>
            </a:extLst>
          </p:cNvPr>
          <p:cNvSpPr/>
          <p:nvPr/>
        </p:nvSpPr>
        <p:spPr>
          <a:xfrm>
            <a:off x="2780896" y="459851"/>
            <a:ext cx="3989914" cy="296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600" b="1" dirty="0">
                <a:solidFill>
                  <a:srgbClr val="FF0000"/>
                </a:solidFill>
              </a:rPr>
              <a:t>THE SOCIETAL FRAME</a:t>
            </a:r>
            <a:r>
              <a:rPr lang="nb-NO" sz="1600" b="1" dirty="0">
                <a:solidFill>
                  <a:schemeClr val="tx1"/>
                </a:solidFill>
              </a:rPr>
              <a:t>: </a:t>
            </a:r>
            <a:r>
              <a:rPr lang="nb-NO" sz="1600" dirty="0" err="1">
                <a:solidFill>
                  <a:schemeClr val="tx1"/>
                </a:solidFill>
              </a:rPr>
              <a:t>Demonstrate</a:t>
            </a:r>
            <a:endParaRPr lang="nb-NO" sz="1600" b="1" dirty="0">
              <a:solidFill>
                <a:schemeClr val="tx1"/>
              </a:solidFill>
            </a:endParaRP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A269F9F5-9ECC-AF47-94DA-2CB04A599A64}"/>
              </a:ext>
            </a:extLst>
          </p:cNvPr>
          <p:cNvSpPr/>
          <p:nvPr/>
        </p:nvSpPr>
        <p:spPr>
          <a:xfrm>
            <a:off x="3085701" y="1168544"/>
            <a:ext cx="5920738" cy="19251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600" b="1" dirty="0">
                <a:solidFill>
                  <a:srgbClr val="FF0000"/>
                </a:solidFill>
              </a:rPr>
              <a:t>THE PROFESSIONAL CORE</a:t>
            </a:r>
            <a:r>
              <a:rPr lang="nb-NO" sz="1600" b="1" dirty="0">
                <a:solidFill>
                  <a:schemeClr val="tx1"/>
                </a:solidFill>
              </a:rPr>
              <a:t>: </a:t>
            </a:r>
            <a:r>
              <a:rPr lang="nb-NO" sz="1600" dirty="0" err="1">
                <a:solidFill>
                  <a:schemeClr val="tx1"/>
                </a:solidFill>
              </a:rPr>
              <a:t>Demonstrate</a:t>
            </a:r>
            <a:endParaRPr lang="nb-NO" sz="1600" b="1" dirty="0">
              <a:solidFill>
                <a:schemeClr val="tx1"/>
              </a:solidFill>
            </a:endParaRPr>
          </a:p>
          <a:p>
            <a:endParaRPr lang="nb-NO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1"/>
                </a:solidFill>
              </a:rPr>
              <a:t>ability</a:t>
            </a:r>
            <a:r>
              <a:rPr lang="nb-NO" sz="1600" dirty="0">
                <a:solidFill>
                  <a:schemeClr val="tx1"/>
                </a:solidFill>
              </a:rPr>
              <a:t> to design and </a:t>
            </a:r>
            <a:r>
              <a:rPr lang="nb-NO" sz="1600" dirty="0" err="1">
                <a:solidFill>
                  <a:schemeClr val="tx1"/>
                </a:solidFill>
              </a:rPr>
              <a:t>implement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dirty="0" err="1">
                <a:solidFill>
                  <a:schemeClr val="tx1"/>
                </a:solidFill>
              </a:rPr>
              <a:t>sustainable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dirty="0" err="1">
                <a:solidFill>
                  <a:schemeClr val="tx1"/>
                </a:solidFill>
              </a:rPr>
              <a:t>technical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dirty="0" err="1">
                <a:solidFill>
                  <a:schemeClr val="tx1"/>
                </a:solidFill>
              </a:rPr>
              <a:t>solutions</a:t>
            </a:r>
            <a:endParaRPr lang="nb-NO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1"/>
                </a:solidFill>
              </a:rPr>
              <a:t>innovation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dirty="0" err="1">
                <a:solidFill>
                  <a:schemeClr val="tx1"/>
                </a:solidFill>
              </a:rPr>
              <a:t>ability</a:t>
            </a:r>
            <a:r>
              <a:rPr lang="nb-NO" sz="1600" dirty="0">
                <a:solidFill>
                  <a:schemeClr val="tx1"/>
                </a:solidFill>
              </a:rPr>
              <a:t>, </a:t>
            </a:r>
            <a:r>
              <a:rPr lang="nb-NO" sz="1600" dirty="0" err="1">
                <a:solidFill>
                  <a:schemeClr val="tx1"/>
                </a:solidFill>
              </a:rPr>
              <a:t>entrepreneurial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dirty="0" err="1">
                <a:solidFill>
                  <a:schemeClr val="tx1"/>
                </a:solidFill>
              </a:rPr>
              <a:t>thinking</a:t>
            </a:r>
            <a:r>
              <a:rPr lang="nb-NO" sz="1600" dirty="0">
                <a:solidFill>
                  <a:schemeClr val="tx1"/>
                </a:solidFill>
              </a:rPr>
              <a:t>, and business </a:t>
            </a:r>
            <a:r>
              <a:rPr lang="nb-NO" sz="1600" dirty="0" err="1">
                <a:solidFill>
                  <a:schemeClr val="tx1"/>
                </a:solidFill>
              </a:rPr>
              <a:t>understanding</a:t>
            </a:r>
            <a:endParaRPr lang="nb-NO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1"/>
                </a:solidFill>
              </a:rPr>
              <a:t>ability</a:t>
            </a:r>
            <a:r>
              <a:rPr lang="nb-NO" sz="1600" dirty="0">
                <a:solidFill>
                  <a:schemeClr val="tx1"/>
                </a:solidFill>
              </a:rPr>
              <a:t> to </a:t>
            </a:r>
            <a:r>
              <a:rPr lang="nb-NO" sz="1600" dirty="0" err="1">
                <a:solidFill>
                  <a:schemeClr val="tx1"/>
                </a:solidFill>
              </a:rPr>
              <a:t>contribute</a:t>
            </a:r>
            <a:r>
              <a:rPr lang="nb-NO" sz="1600" dirty="0">
                <a:solidFill>
                  <a:schemeClr val="tx1"/>
                </a:solidFill>
              </a:rPr>
              <a:t> to </a:t>
            </a:r>
            <a:r>
              <a:rPr lang="nb-NO" sz="1600" dirty="0" err="1">
                <a:solidFill>
                  <a:schemeClr val="tx1"/>
                </a:solidFill>
              </a:rPr>
              <a:t>research</a:t>
            </a:r>
            <a:r>
              <a:rPr lang="nb-NO" sz="1600" dirty="0">
                <a:solidFill>
                  <a:schemeClr val="tx1"/>
                </a:solidFill>
              </a:rPr>
              <a:t> and </a:t>
            </a:r>
            <a:r>
              <a:rPr lang="nb-NO" sz="1600" dirty="0" err="1">
                <a:solidFill>
                  <a:schemeClr val="tx1"/>
                </a:solidFill>
              </a:rPr>
              <a:t>technical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dirty="0" err="1">
                <a:solidFill>
                  <a:schemeClr val="tx1"/>
                </a:solidFill>
              </a:rPr>
              <a:t>development</a:t>
            </a:r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8EABAF-84BD-2242-85A7-ECAFA24E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5992"/>
            <a:ext cx="1127357" cy="2513612"/>
          </a:xfrm>
          <a:solidFill>
            <a:schemeClr val="accent4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nb-NO" sz="1200" dirty="0">
                <a:latin typeface="+mj-lt"/>
              </a:rPr>
              <a:t>«Helhetlig og integrert» kompetanseprofil – </a:t>
            </a:r>
            <a:br>
              <a:rPr lang="nb-NO" sz="1200" dirty="0">
                <a:latin typeface="+mj-lt"/>
              </a:rPr>
            </a:br>
            <a:r>
              <a:rPr lang="nb-NO" sz="1200" dirty="0">
                <a:latin typeface="+mj-lt"/>
              </a:rPr>
              <a:t>eksempel, bachelor ingeniør</a:t>
            </a:r>
          </a:p>
        </p:txBody>
      </p:sp>
      <p:sp>
        <p:nvSpPr>
          <p:cNvPr id="3" name="Eksplosjon 2 2">
            <a:extLst>
              <a:ext uri="{FF2B5EF4-FFF2-40B4-BE49-F238E27FC236}">
                <a16:creationId xmlns:a16="http://schemas.microsoft.com/office/drawing/2014/main" id="{6B0FA39D-9A13-C349-B4A8-9140B764AF64}"/>
              </a:ext>
            </a:extLst>
          </p:cNvPr>
          <p:cNvSpPr/>
          <p:nvPr/>
        </p:nvSpPr>
        <p:spPr>
          <a:xfrm>
            <a:off x="429862" y="408208"/>
            <a:ext cx="11709400" cy="6420853"/>
          </a:xfrm>
          <a:prstGeom prst="irregularSeal2">
            <a:avLst/>
          </a:prstGeom>
          <a:solidFill>
            <a:schemeClr val="accent1">
              <a:alpha val="59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550" i="1" dirty="0"/>
              <a:t>Embedded </a:t>
            </a:r>
            <a:r>
              <a:rPr lang="nb-NO" sz="2550" i="1" dirty="0" err="1"/>
              <a:t>across</a:t>
            </a:r>
            <a:r>
              <a:rPr lang="nb-NO" sz="2550" i="1" dirty="0"/>
              <a:t> </a:t>
            </a:r>
            <a:r>
              <a:rPr lang="nb-NO" sz="2550" i="1" dirty="0" err="1"/>
              <a:t>profile</a:t>
            </a:r>
            <a:r>
              <a:rPr lang="nb-NO" sz="2550" i="1" dirty="0"/>
              <a:t>:</a:t>
            </a:r>
            <a:endParaRPr lang="nb-NO" sz="2550" dirty="0"/>
          </a:p>
          <a:p>
            <a:endParaRPr lang="nb-NO" sz="255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550" b="1" dirty="0" err="1"/>
              <a:t>Sustainability</a:t>
            </a:r>
            <a:r>
              <a:rPr lang="nb-NO" sz="2550" b="1" dirty="0"/>
              <a:t> </a:t>
            </a:r>
            <a:r>
              <a:rPr lang="nb-NO" sz="2550" b="1" dirty="0" err="1"/>
              <a:t>competence</a:t>
            </a:r>
            <a:endParaRPr lang="nb-NO" sz="255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55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550" b="1" dirty="0"/>
              <a:t>Digital </a:t>
            </a:r>
            <a:r>
              <a:rPr lang="nb-NO" sz="2550" b="1" dirty="0" err="1"/>
              <a:t>competence</a:t>
            </a:r>
            <a:endParaRPr lang="nb-NO" sz="2550" b="1" dirty="0"/>
          </a:p>
        </p:txBody>
      </p:sp>
    </p:spTree>
    <p:extLst>
      <p:ext uri="{BB962C8B-B14F-4D97-AF65-F5344CB8AC3E}">
        <p14:creationId xmlns:p14="http://schemas.microsoft.com/office/powerpoint/2010/main" val="149818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F40F3CD-4BBF-3349-998D-CDD21282C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957" y="1322763"/>
            <a:ext cx="7021285" cy="46863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E75B18-E651-B64D-9D0E-D6F0EF41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4" y="225370"/>
            <a:ext cx="10727575" cy="926117"/>
          </a:xfrm>
        </p:spPr>
        <p:txBody>
          <a:bodyPr anchor="ctr">
            <a:normAutofit/>
          </a:bodyPr>
          <a:lstStyle/>
          <a:p>
            <a:pPr algn="ctr"/>
            <a:r>
              <a:rPr lang="nb-NO" sz="3000" dirty="0"/>
              <a:t>Hvordan </a:t>
            </a:r>
            <a:r>
              <a:rPr lang="nb-NO" sz="3000" i="1" dirty="0"/>
              <a:t>implementere</a:t>
            </a:r>
            <a:r>
              <a:rPr lang="nb-NO" sz="3000" dirty="0"/>
              <a:t> visjon, prinsipper og kompetanseprofiler?</a:t>
            </a:r>
          </a:p>
        </p:txBody>
      </p:sp>
      <p:cxnSp>
        <p:nvCxnSpPr>
          <p:cNvPr id="6" name="Rett pil 5">
            <a:extLst>
              <a:ext uri="{FF2B5EF4-FFF2-40B4-BE49-F238E27FC236}">
                <a16:creationId xmlns:a16="http://schemas.microsoft.com/office/drawing/2014/main" id="{CCA6627B-ABC4-8B41-B35E-BBEAD0810026}"/>
              </a:ext>
            </a:extLst>
          </p:cNvPr>
          <p:cNvCxnSpPr>
            <a:cxnSpLocks/>
          </p:cNvCxnSpPr>
          <p:nvPr/>
        </p:nvCxnSpPr>
        <p:spPr>
          <a:xfrm flipV="1">
            <a:off x="2631770" y="3117689"/>
            <a:ext cx="3201538" cy="1440653"/>
          </a:xfrm>
          <a:prstGeom prst="straightConnector1">
            <a:avLst/>
          </a:prstGeom>
          <a:ln w="41275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62FBF09-6E7A-E04E-A043-9FD6D563DF30}"/>
              </a:ext>
            </a:extLst>
          </p:cNvPr>
          <p:cNvSpPr txBox="1"/>
          <p:nvPr/>
        </p:nvSpPr>
        <p:spPr>
          <a:xfrm>
            <a:off x="4376070" y="1426796"/>
            <a:ext cx="3102406" cy="17235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5B9B6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nb-NO" sz="2800" i="1" dirty="0"/>
          </a:p>
          <a:p>
            <a:pPr algn="ctr"/>
            <a:r>
              <a:rPr lang="nb-NO" sz="1200" b="1" i="1" dirty="0"/>
              <a:t>NTNUs teknologistudier utdanner</a:t>
            </a:r>
          </a:p>
          <a:p>
            <a:pPr algn="ctr"/>
            <a:r>
              <a:rPr lang="nb-NO" sz="1200" b="1" i="1" dirty="0"/>
              <a:t>skapende kandidater i verdensklasse </a:t>
            </a:r>
            <a:br>
              <a:rPr lang="nb-NO" sz="1200" b="1" i="1" dirty="0"/>
            </a:br>
            <a:r>
              <a:rPr lang="nb-NO" sz="1200" b="1" i="1" dirty="0"/>
              <a:t>– som kan og vil bidra </a:t>
            </a:r>
            <a:br>
              <a:rPr lang="nb-NO" sz="1200" b="1" i="1" dirty="0"/>
            </a:br>
            <a:r>
              <a:rPr lang="nb-NO" sz="1200" b="1" i="1" dirty="0"/>
              <a:t>til en bedre verden og en bærekraftig fremtid</a:t>
            </a:r>
            <a:r>
              <a:rPr lang="nb-NO" sz="1200" i="1" dirty="0"/>
              <a:t> </a:t>
            </a:r>
          </a:p>
          <a:p>
            <a:r>
              <a:rPr lang="nb-NO" dirty="0"/>
              <a:t> </a:t>
            </a:r>
            <a:endParaRPr lang="nb-NO" sz="2800" dirty="0"/>
          </a:p>
        </p:txBody>
      </p:sp>
      <p:cxnSp>
        <p:nvCxnSpPr>
          <p:cNvPr id="11" name="Rett pil 10">
            <a:extLst>
              <a:ext uri="{FF2B5EF4-FFF2-40B4-BE49-F238E27FC236}">
                <a16:creationId xmlns:a16="http://schemas.microsoft.com/office/drawing/2014/main" id="{437842CC-7B72-084A-A9C2-EF9286A74421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885542" y="3150345"/>
            <a:ext cx="41731" cy="2815994"/>
          </a:xfrm>
          <a:prstGeom prst="straightConnector1">
            <a:avLst/>
          </a:prstGeom>
          <a:ln w="41275">
            <a:solidFill>
              <a:srgbClr val="E9607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 12">
            <a:extLst>
              <a:ext uri="{FF2B5EF4-FFF2-40B4-BE49-F238E27FC236}">
                <a16:creationId xmlns:a16="http://schemas.microsoft.com/office/drawing/2014/main" id="{18A1CB78-E4C6-8741-B637-2C0ACCD27A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3150346"/>
            <a:ext cx="3325589" cy="1407995"/>
          </a:xfrm>
          <a:prstGeom prst="straightConnector1">
            <a:avLst/>
          </a:prstGeom>
          <a:ln w="4127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3AB0150-677A-1444-80DC-8EF42E0F7104}"/>
              </a:ext>
            </a:extLst>
          </p:cNvPr>
          <p:cNvSpPr txBox="1"/>
          <p:nvPr/>
        </p:nvSpPr>
        <p:spPr>
          <a:xfrm>
            <a:off x="474111" y="6113096"/>
            <a:ext cx="109389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3 </a:t>
            </a:r>
            <a:r>
              <a:rPr lang="nb-NO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</a:t>
            </a:r>
            <a:r>
              <a:rPr lang="nb-NO" b="1" dirty="0">
                <a:solidFill>
                  <a:srgbClr val="C00000"/>
                </a:solidFill>
              </a:rPr>
              <a:t>ved</a:t>
            </a:r>
            <a:r>
              <a:rPr lang="nb-NO" b="1" dirty="0">
                <a:solidFill>
                  <a:srgbClr val="FFC000"/>
                </a:solidFill>
              </a:rPr>
              <a:t>spor</a:t>
            </a:r>
          </a:p>
          <a:p>
            <a:pPr algn="ctr"/>
            <a:r>
              <a:rPr lang="nb-NO" b="1" dirty="0"/>
              <a:t>+ utvikling av skisse til implementeringsplan etter prosjektperioden</a:t>
            </a:r>
          </a:p>
        </p:txBody>
      </p:sp>
    </p:spTree>
    <p:extLst>
      <p:ext uri="{BB962C8B-B14F-4D97-AF65-F5344CB8AC3E}">
        <p14:creationId xmlns:p14="http://schemas.microsoft.com/office/powerpoint/2010/main" val="4005260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09B77-90F3-C344-B65B-C1516089F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6" y="84980"/>
            <a:ext cx="11844267" cy="720516"/>
          </a:xfrm>
        </p:spPr>
        <p:txBody>
          <a:bodyPr>
            <a:normAutofit/>
          </a:bodyPr>
          <a:lstStyle/>
          <a:p>
            <a:pPr algn="ctr"/>
            <a:r>
              <a:rPr lang="nb-NO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Spor 1</a:t>
            </a:r>
            <a:r>
              <a:rPr lang="nb-NO" sz="3600" b="0" dirty="0"/>
              <a:t>: </a:t>
            </a:r>
            <a:r>
              <a:rPr lang="nb-NO" sz="3600" dirty="0"/>
              <a:t>Pilotprosjekter</a:t>
            </a:r>
            <a:endParaRPr lang="nb-NO" sz="3600" b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82E7E3-DA2E-0548-AEC9-4E050EAAC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66" y="1010477"/>
            <a:ext cx="6346204" cy="5123556"/>
          </a:xfrm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200" b="1" dirty="0">
                <a:latin typeface="Calibri" panose="020F0502020204030204" pitchFamily="34" charset="0"/>
                <a:cs typeface="Calibri" panose="020F0502020204030204" pitchFamily="34" charset="0"/>
              </a:rPr>
              <a:t>Operative piloter:</a:t>
            </a:r>
          </a:p>
          <a:p>
            <a:pPr marL="0" indent="0">
              <a:buNone/>
            </a:pP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Statistikk for ingeniører</a:t>
            </a: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b-NO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MARTA – MAtematikk som Redskap for TAnken </a:t>
            </a:r>
            <a:endParaRPr lang="nb-NO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 – Studentaktiv læring gjennom umedgjørlige problemer </a:t>
            </a:r>
            <a:endParaRPr lang="nb-NO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200" dirty="0">
                <a:solidFill>
                  <a:srgbClr val="0D4788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Verktøykasse for integrasjon av bærekraft i siv. ing.-programm</a:t>
            </a:r>
            <a:r>
              <a:rPr lang="nb-NO" sz="2200" dirty="0">
                <a:solidFill>
                  <a:srgbClr val="0D47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  <a:p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Designtenkning for teknologer </a:t>
            </a:r>
            <a:endParaRPr lang="nb-NO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ELDIG</a:t>
            </a: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 – Nytt bachelorprogram i </a:t>
            </a:r>
            <a:r>
              <a:rPr lang="nb-NO" sz="2200" i="1" dirty="0">
                <a:latin typeface="Calibri" panose="020F0502020204030204" pitchFamily="34" charset="0"/>
                <a:cs typeface="Calibri" panose="020F0502020204030204" pitchFamily="34" charset="0"/>
              </a:rPr>
              <a:t>Elektrifisering og digitalisering</a:t>
            </a:r>
          </a:p>
          <a:p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AIS</a:t>
            </a: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 – Nytt ingeniørprogram i </a:t>
            </a:r>
            <a:r>
              <a:rPr lang="nb-NO" sz="2200" i="1" dirty="0">
                <a:latin typeface="Calibri" panose="020F0502020204030204" pitchFamily="34" charset="0"/>
                <a:cs typeface="Calibri" panose="020F0502020204030204" pitchFamily="34" charset="0"/>
              </a:rPr>
              <a:t>Automatisering og intelligente systemer </a:t>
            </a: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(Ålesund)</a:t>
            </a:r>
            <a:endParaRPr lang="nb-NO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Fremtidens PuP/Maskin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4CC70A0-4DCA-6C42-95DD-31D38924B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2835" y="1010477"/>
            <a:ext cx="5405299" cy="4714461"/>
          </a:xfrm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Piloter «under </a:t>
            </a:r>
            <a:r>
              <a:rPr lang="nb-NO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r>
              <a:rPr lang="nb-NO" sz="2000" b="1" dirty="0">
                <a:latin typeface="Calibri" panose="020F0502020204030204" pitchFamily="34" charset="0"/>
                <a:cs typeface="Calibri" panose="020F0502020204030204" pitchFamily="34" charset="0"/>
              </a:rPr>
              <a:t>»:</a:t>
            </a:r>
          </a:p>
          <a:p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Tverrfaglige «</a:t>
            </a:r>
            <a:r>
              <a:rPr lang="nb-NO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minors</a:t>
            </a: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» (</a:t>
            </a:r>
            <a:r>
              <a:rPr lang="nb-NO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tilleggsprofiler</a:t>
            </a: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) innen bærekraft og digitalisering (</a:t>
            </a:r>
            <a:r>
              <a:rPr lang="nb-NO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samarbeid med </a:t>
            </a:r>
            <a:r>
              <a:rPr lang="nb-NO" sz="2000" b="1" i="1" dirty="0">
                <a:latin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FHS</a:t>
            </a:r>
            <a:r>
              <a:rPr lang="nb-NO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Eksperter i Team (</a:t>
            </a:r>
            <a:r>
              <a:rPr lang="nb-NO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EiT</a:t>
            </a: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) som arena for </a:t>
            </a:r>
            <a:r>
              <a:rPr lang="nb-NO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studentidéer</a:t>
            </a: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 som understøtter utvikling av fremtidens studier (</a:t>
            </a:r>
            <a:r>
              <a:rPr lang="nb-NO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samarbeid med FHS</a:t>
            </a:r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A2AC6FB-6228-584C-AB60-6786161555A6}"/>
              </a:ext>
            </a:extLst>
          </p:cNvPr>
          <p:cNvSpPr txBox="1"/>
          <p:nvPr/>
        </p:nvSpPr>
        <p:spPr>
          <a:xfrm>
            <a:off x="3578087" y="6290177"/>
            <a:ext cx="3861506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>
                <a:hlinkClick r:id="rId11"/>
              </a:rPr>
              <a:t>https://www.ntnu.no/fremtidensteknologistudier/piloter</a:t>
            </a:r>
            <a:endParaRPr lang="nb-NO" sz="12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B95D436-45FE-8445-A733-4FCDD234251B}"/>
              </a:ext>
            </a:extLst>
          </p:cNvPr>
          <p:cNvSpPr txBox="1"/>
          <p:nvPr/>
        </p:nvSpPr>
        <p:spPr>
          <a:xfrm>
            <a:off x="7845287" y="5803244"/>
            <a:ext cx="2643672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/>
              <a:t>* FHS: Fremtidens </a:t>
            </a:r>
            <a:r>
              <a:rPr lang="nb-NO" sz="1200" dirty="0" err="1"/>
              <a:t>HumSam</a:t>
            </a:r>
            <a:r>
              <a:rPr lang="nb-NO" sz="1200" dirty="0"/>
              <a:t>-studier</a:t>
            </a:r>
          </a:p>
        </p:txBody>
      </p:sp>
    </p:spTree>
    <p:extLst>
      <p:ext uri="{BB962C8B-B14F-4D97-AF65-F5344CB8AC3E}">
        <p14:creationId xmlns:p14="http://schemas.microsoft.com/office/powerpoint/2010/main" val="329599201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747B08DA-5204-EB48-B541-F23512C1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185513"/>
            <a:ext cx="10838709" cy="1325563"/>
          </a:xfrm>
        </p:spPr>
        <p:txBody>
          <a:bodyPr anchor="ctr">
            <a:normAutofit/>
          </a:bodyPr>
          <a:lstStyle/>
          <a:p>
            <a:pPr algn="ctr"/>
            <a:r>
              <a:rPr lang="nb-NO" sz="3600" dirty="0">
                <a:solidFill>
                  <a:srgbClr val="C00000"/>
                </a:solidFill>
              </a:rPr>
              <a:t>Spor 2</a:t>
            </a:r>
            <a:r>
              <a:rPr lang="nb-NO" sz="3600" b="0" dirty="0"/>
              <a:t>: </a:t>
            </a:r>
            <a:r>
              <a:rPr lang="nb-NO" sz="3600" dirty="0"/>
              <a:t>Gap-analyse, veikart og virkemidler for implementering</a:t>
            </a:r>
          </a:p>
        </p:txBody>
      </p:sp>
      <p:graphicFrame>
        <p:nvGraphicFramePr>
          <p:cNvPr id="8" name="Plassholder for innhold 5">
            <a:extLst>
              <a:ext uri="{FF2B5EF4-FFF2-40B4-BE49-F238E27FC236}">
                <a16:creationId xmlns:a16="http://schemas.microsoft.com/office/drawing/2014/main" id="{FEAB0956-6AFD-4C80-8A56-B921F9C1F43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16969" y="1714500"/>
          <a:ext cx="5611093" cy="4475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profileimage">
            <a:extLst>
              <a:ext uri="{FF2B5EF4-FFF2-40B4-BE49-F238E27FC236}">
                <a16:creationId xmlns:a16="http://schemas.microsoft.com/office/drawing/2014/main" id="{8A8ED13A-DDE8-8747-A1E8-63FB23DC7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74382"/>
            <a:ext cx="1260929" cy="126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eimage">
            <a:extLst>
              <a:ext uri="{FF2B5EF4-FFF2-40B4-BE49-F238E27FC236}">
                <a16:creationId xmlns:a16="http://schemas.microsoft.com/office/drawing/2014/main" id="{DB97EC1D-62B1-3B49-9D5C-234D3490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128" y="1892183"/>
            <a:ext cx="1225326" cy="122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fileimage">
            <a:extLst>
              <a:ext uri="{FF2B5EF4-FFF2-40B4-BE49-F238E27FC236}">
                <a16:creationId xmlns:a16="http://schemas.microsoft.com/office/drawing/2014/main" id="{674C19D4-3306-9244-B60B-9CBEB10A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99" y="1892183"/>
            <a:ext cx="1225326" cy="122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ofileimage">
            <a:extLst>
              <a:ext uri="{FF2B5EF4-FFF2-40B4-BE49-F238E27FC236}">
                <a16:creationId xmlns:a16="http://schemas.microsoft.com/office/drawing/2014/main" id="{4D7D537F-A6BD-BB45-A5A7-B05E41AC5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892" y="1909984"/>
            <a:ext cx="1207525" cy="12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ofileimage">
            <a:extLst>
              <a:ext uri="{FF2B5EF4-FFF2-40B4-BE49-F238E27FC236}">
                <a16:creationId xmlns:a16="http://schemas.microsoft.com/office/drawing/2014/main" id="{62876D44-C24B-D146-AFB8-3B05EB90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374" y="3342254"/>
            <a:ext cx="1297555" cy="129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ofileimage">
            <a:extLst>
              <a:ext uri="{FF2B5EF4-FFF2-40B4-BE49-F238E27FC236}">
                <a16:creationId xmlns:a16="http://schemas.microsoft.com/office/drawing/2014/main" id="{0BF525A6-A25F-604D-A0EE-2478D81B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17" y="4809447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DCEDFAD-1B03-D449-915F-746FB9F29687}"/>
              </a:ext>
            </a:extLst>
          </p:cNvPr>
          <p:cNvSpPr/>
          <p:nvPr/>
        </p:nvSpPr>
        <p:spPr>
          <a:xfrm>
            <a:off x="7788729" y="3428777"/>
            <a:ext cx="3291246" cy="2580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Seks arbeidsgrupper – med i alt rundt 50 medlemmer, oppnevnt av fakultetene + studentmedlemmer</a:t>
            </a:r>
          </a:p>
          <a:p>
            <a:pPr algn="ctr"/>
            <a:r>
              <a:rPr lang="nb-NO" dirty="0"/>
              <a:t> </a:t>
            </a:r>
            <a:r>
              <a:rPr lang="nb-NO" sz="1400" dirty="0"/>
              <a:t>(avbildet: gruppelederne)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F52FF0C-BBEC-CD45-B9E6-5228EE55ADFA}"/>
              </a:ext>
            </a:extLst>
          </p:cNvPr>
          <p:cNvSpPr txBox="1"/>
          <p:nvPr/>
        </p:nvSpPr>
        <p:spPr>
          <a:xfrm>
            <a:off x="2038663" y="6368756"/>
            <a:ext cx="5386154" cy="30777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>
                <a:hlinkClick r:id="rId13"/>
              </a:rPr>
              <a:t>https://www.ntnu.no/fremtidensteknologistudier/utredningsgrupper</a:t>
            </a:r>
            <a:r>
              <a:rPr lang="nb-NO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413527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512EED-0193-4CA2-B19D-C45DED96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86" y="218171"/>
            <a:ext cx="10716491" cy="1088116"/>
          </a:xfrm>
        </p:spPr>
        <p:txBody>
          <a:bodyPr anchor="ctr">
            <a:normAutofit/>
          </a:bodyPr>
          <a:lstStyle/>
          <a:p>
            <a:pPr algn="ctr"/>
            <a:r>
              <a:rPr lang="nb-NO" sz="3600" dirty="0">
                <a:solidFill>
                  <a:srgbClr val="FFC000"/>
                </a:solidFill>
              </a:rPr>
              <a:t>Spor 3</a:t>
            </a:r>
            <a:r>
              <a:rPr lang="nb-NO" sz="3600" b="0" dirty="0"/>
              <a:t>: </a:t>
            </a:r>
            <a:r>
              <a:rPr lang="nb-NO" sz="3600" dirty="0"/>
              <a:t>Integrasjon av FTS-resultater </a:t>
            </a:r>
            <a:br>
              <a:rPr lang="nb-NO" sz="3600" dirty="0"/>
            </a:br>
            <a:r>
              <a:rPr lang="nb-NO" sz="3600" dirty="0"/>
              <a:t>inn i sentrale NTNU-prosesser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E1E439D7-DE05-49D4-B6D8-F5C6198681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10926"/>
              </p:ext>
            </p:extLst>
          </p:nvPr>
        </p:nvGraphicFramePr>
        <p:xfrm>
          <a:off x="637309" y="1530623"/>
          <a:ext cx="10025248" cy="438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709360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4A2A793-F597-4C3C-8FF6-528EFE015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774"/>
            <a:ext cx="12046226" cy="81214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nb-NO" sz="4000" dirty="0">
                <a:latin typeface="Arial"/>
              </a:rPr>
              <a:t>Takk for oppmerksomheten! </a:t>
            </a:r>
            <a:br>
              <a:rPr lang="nb-NO" sz="3400" b="0" dirty="0">
                <a:latin typeface="Arial"/>
              </a:rPr>
            </a:br>
            <a:br>
              <a:rPr lang="nb-NO" sz="3400" b="0" dirty="0">
                <a:latin typeface="Arial"/>
              </a:rPr>
            </a:br>
            <a:r>
              <a:rPr lang="nb-NO" sz="2700" b="0" dirty="0">
                <a:latin typeface="Arial"/>
              </a:rPr>
              <a:t>Følg FTS (og meld dere på nyhetsbrev!) på </a:t>
            </a:r>
            <a:r>
              <a:rPr lang="nb-NO" sz="2700" b="0" dirty="0">
                <a:latin typeface="Arial"/>
                <a:hlinkClick r:id="rId2"/>
              </a:rPr>
              <a:t>www.ntnu.no/fremtidensteknologistudier</a:t>
            </a:r>
            <a:r>
              <a:rPr lang="nb-NO" sz="2700" b="0" dirty="0">
                <a:latin typeface="Arial"/>
              </a:rPr>
              <a:t> </a:t>
            </a:r>
            <a:endParaRPr lang="nb-NO" sz="2700" dirty="0">
              <a:latin typeface="Arial"/>
            </a:endParaRPr>
          </a:p>
        </p:txBody>
      </p:sp>
      <p:pic>
        <p:nvPicPr>
          <p:cNvPr id="3" name="Bilde 3" descr="Et bilde som inneholder person, bygning, innendørs, kvinne&#10;&#10;Automatisk generert beskrivelse">
            <a:extLst>
              <a:ext uri="{FF2B5EF4-FFF2-40B4-BE49-F238E27FC236}">
                <a16:creationId xmlns:a16="http://schemas.microsoft.com/office/drawing/2014/main" id="{F278E9BA-F780-420A-96FC-F159658C4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699"/>
          <a:stretch/>
        </p:blipFill>
        <p:spPr>
          <a:xfrm>
            <a:off x="626223" y="1734876"/>
            <a:ext cx="10727575" cy="4461164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52A48ED-C851-4B78-9D5B-9E6CF45D1BA9}"/>
              </a:ext>
            </a:extLst>
          </p:cNvPr>
          <p:cNvSpPr txBox="1"/>
          <p:nvPr/>
        </p:nvSpPr>
        <p:spPr>
          <a:xfrm>
            <a:off x="9763298" y="5792541"/>
            <a:ext cx="1590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Photo: © Kai Dragland</a:t>
            </a:r>
          </a:p>
        </p:txBody>
      </p:sp>
    </p:spTree>
    <p:extLst>
      <p:ext uri="{BB962C8B-B14F-4D97-AF65-F5344CB8AC3E}">
        <p14:creationId xmlns:p14="http://schemas.microsoft.com/office/powerpoint/2010/main" val="305841372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86608" y="2367731"/>
            <a:ext cx="10818784" cy="861775"/>
          </a:xfrm>
        </p:spPr>
        <p:txBody>
          <a:bodyPr>
            <a:normAutofit fontScale="90000"/>
          </a:bodyPr>
          <a:lstStyle/>
          <a:p>
            <a:pPr algn="ctr"/>
            <a:r>
              <a:rPr lang="nb-NO">
                <a:solidFill>
                  <a:schemeClr val="bg1"/>
                </a:solidFill>
              </a:rPr>
              <a:t>KORT OM NTNU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89D61C2-2E0E-8541-A434-8E4817E38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754" y="1005618"/>
            <a:ext cx="7208479" cy="57772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BAEFC2D-481C-AE45-8000-F807FA93F64E}"/>
              </a:ext>
            </a:extLst>
          </p:cNvPr>
          <p:cNvSpPr txBox="1"/>
          <p:nvPr/>
        </p:nvSpPr>
        <p:spPr>
          <a:xfrm>
            <a:off x="4309607" y="5025607"/>
            <a:ext cx="3572787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67">
                <a:solidFill>
                  <a:schemeClr val="bg1"/>
                </a:solidFill>
              </a:rPr>
              <a:t>Trondheim  |  Gjøvik  |  Ålesund</a:t>
            </a:r>
          </a:p>
          <a:p>
            <a:pPr algn="ctr">
              <a:lnSpc>
                <a:spcPct val="200000"/>
              </a:lnSpc>
            </a:pPr>
            <a:r>
              <a:rPr lang="nb-NO" sz="1867">
                <a:solidFill>
                  <a:schemeClr val="bg1"/>
                </a:solidFill>
              </a:rPr>
              <a:t>NTNUs kontor i Brussel</a:t>
            </a:r>
            <a:endParaRPr lang="nb-NO" sz="1867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D3E5B6C-5FB1-B64E-85CE-2B4D77865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49" y="4427971"/>
            <a:ext cx="2627367" cy="460415"/>
          </a:xfrm>
          <a:prstGeom prst="rect">
            <a:avLst/>
          </a:prstGeom>
        </p:spPr>
      </p:pic>
      <p:sp>
        <p:nvSpPr>
          <p:cNvPr id="12" name="Undertittel 2">
            <a:extLst>
              <a:ext uri="{FF2B5EF4-FFF2-40B4-BE49-F238E27FC236}">
                <a16:creationId xmlns:a16="http://schemas.microsoft.com/office/drawing/2014/main" id="{C15A3A90-5814-6448-8310-2805F3C5F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09" y="3091689"/>
            <a:ext cx="10818785" cy="797463"/>
          </a:xfrm>
        </p:spPr>
        <p:txBody>
          <a:bodyPr>
            <a:normAutofit/>
          </a:bodyPr>
          <a:lstStyle/>
          <a:p>
            <a:pPr algn="ctr"/>
            <a:r>
              <a:rPr lang="nb-NO">
                <a:solidFill>
                  <a:schemeClr val="bg1">
                    <a:lumMod val="85000"/>
                  </a:schemeClr>
                </a:solidFill>
              </a:rPr>
              <a:t>Norges teknisk-naturvitenskapelige universitet</a:t>
            </a:r>
          </a:p>
        </p:txBody>
      </p:sp>
    </p:spTree>
    <p:extLst>
      <p:ext uri="{BB962C8B-B14F-4D97-AF65-F5344CB8AC3E}">
        <p14:creationId xmlns:p14="http://schemas.microsoft.com/office/powerpoint/2010/main" val="21604042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685894" y="707075"/>
            <a:ext cx="4594101" cy="929899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b-NO" sz="3600" b="1" dirty="0"/>
              <a:t>NTNU: Nøkkeltall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04733" y="1449897"/>
            <a:ext cx="8492051" cy="3956671"/>
          </a:xfrm>
          <a:prstGeom prst="rect">
            <a:avLst/>
          </a:prstGeom>
        </p:spPr>
        <p:txBody>
          <a:bodyPr lIns="121920" tIns="60960" rIns="121920" bIns="6096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2600" dirty="0"/>
              <a:t>8 fakulteter, 55 institutter og NTNU Vitenskapsmuseet</a:t>
            </a:r>
          </a:p>
          <a:p>
            <a:pPr>
              <a:lnSpc>
                <a:spcPct val="150000"/>
              </a:lnSpc>
            </a:pPr>
            <a:r>
              <a:rPr lang="nb-NO" sz="2600" dirty="0"/>
              <a:t>7761 årsverk (2020)</a:t>
            </a:r>
          </a:p>
          <a:p>
            <a:pPr>
              <a:lnSpc>
                <a:spcPct val="150000"/>
              </a:lnSpc>
            </a:pPr>
            <a:r>
              <a:rPr lang="nb-NO" sz="2600" dirty="0"/>
              <a:t>Over 42 000 registrerte studenter (H2020)</a:t>
            </a:r>
          </a:p>
          <a:p>
            <a:pPr>
              <a:lnSpc>
                <a:spcPct val="150000"/>
              </a:lnSpc>
            </a:pPr>
            <a:r>
              <a:rPr lang="nb-NO" sz="2600" dirty="0"/>
              <a:t>7586 med avsluttet bachelor- og mastergrad (2019)</a:t>
            </a:r>
          </a:p>
          <a:p>
            <a:pPr>
              <a:lnSpc>
                <a:spcPct val="150000"/>
              </a:lnSpc>
            </a:pPr>
            <a:r>
              <a:rPr lang="nb-NO" sz="2600" dirty="0"/>
              <a:t>406 doktorgrader (2020)</a:t>
            </a:r>
          </a:p>
          <a:p>
            <a:pPr>
              <a:lnSpc>
                <a:spcPct val="150000"/>
              </a:lnSpc>
            </a:pPr>
            <a:r>
              <a:rPr lang="nb-NO" sz="2600" dirty="0"/>
              <a:t>Eier eller leier 734 000 m</a:t>
            </a:r>
            <a:r>
              <a:rPr lang="nb-NO" sz="2667" baseline="30000" dirty="0"/>
              <a:t>2</a:t>
            </a:r>
            <a:endParaRPr lang="nb-NO" sz="2600" baseline="30000" dirty="0"/>
          </a:p>
        </p:txBody>
      </p:sp>
      <p:pic>
        <p:nvPicPr>
          <p:cNvPr id="6" name="Bilde 5" descr="hb_nordly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4425" y="0"/>
            <a:ext cx="3007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1853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47553" y="619849"/>
            <a:ext cx="2304495" cy="692459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nb-NO">
                <a:solidFill>
                  <a:srgbClr val="FF0000"/>
                </a:solidFill>
                <a:latin typeface="Arial MT Bold" charset="0"/>
              </a:rPr>
            </a:br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12853" y="319338"/>
            <a:ext cx="2649447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800" b="1" dirty="0"/>
              <a:t>NTNU: Studenter</a:t>
            </a:r>
          </a:p>
          <a:p>
            <a:r>
              <a:rPr lang="nb-NO" sz="2800" b="1" dirty="0"/>
              <a:t>2020</a:t>
            </a:r>
            <a:endParaRPr lang="nb-NO" sz="2800" b="1" dirty="0">
              <a:cs typeface="Arial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2662302" y="396693"/>
            <a:ext cx="2382383" cy="13849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nb-NO" dirty="0"/>
              <a:t>42 840 studenter: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 dirty="0"/>
              <a:t> Trondheim: 85 %</a:t>
            </a:r>
            <a:endParaRPr lang="nb-NO" sz="1600" dirty="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 dirty="0"/>
              <a:t> Gjøvik:        9 %</a:t>
            </a:r>
            <a:endParaRPr lang="nb-NO" sz="1600" dirty="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 dirty="0">
                <a:solidFill>
                  <a:prstClr val="black"/>
                </a:solidFill>
              </a:rPr>
              <a:t> Ålesund:       6 %</a:t>
            </a:r>
          </a:p>
          <a:p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307959" y="350115"/>
            <a:ext cx="3525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Litt over halvparten kvinner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6 % utenlandske, fra 121 land</a:t>
            </a:r>
          </a:p>
          <a:p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8743620" y="396691"/>
            <a:ext cx="3448380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Flest førsteprioritetssøkere, </a:t>
            </a:r>
            <a:br>
              <a:rPr lang="nb-NO" dirty="0"/>
            </a:br>
            <a:r>
              <a:rPr lang="nb-NO" dirty="0"/>
              <a:t>25 400 i 2021 (SO)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Universitetet som rekrutterer </a:t>
            </a:r>
            <a:br>
              <a:rPr lang="nb-NO" dirty="0"/>
            </a:br>
            <a:r>
              <a:rPr lang="nb-NO" dirty="0"/>
              <a:t>mest nasjonalt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2662301" y="1677837"/>
            <a:ext cx="441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 syv største utdanningene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1553500" y="2254552"/>
          <a:ext cx="9219133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374990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68" y="85678"/>
            <a:ext cx="11407534" cy="921489"/>
          </a:xfrm>
        </p:spPr>
        <p:txBody>
          <a:bodyPr>
            <a:normAutofit/>
          </a:bodyPr>
          <a:lstStyle/>
          <a:p>
            <a:r>
              <a:rPr lang="nb-NO" sz="2933" dirty="0"/>
              <a:t>Fremtidens Teknologistudier (FTS): «Teknologistudiene 3.0»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9005FB5-D289-7349-99DE-2847C3DAD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06" y="1382458"/>
            <a:ext cx="2954697" cy="4196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BE1C3-CC63-FF44-958A-36EA80BC1C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20" t="12377" r="33607" b="6797"/>
          <a:stretch/>
        </p:blipFill>
        <p:spPr>
          <a:xfrm>
            <a:off x="5027615" y="1382458"/>
            <a:ext cx="2961704" cy="41440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E19DFED-24AD-FA47-9F94-5BDC8C9FDAF2}"/>
              </a:ext>
            </a:extLst>
          </p:cNvPr>
          <p:cNvSpPr txBox="1"/>
          <p:nvPr/>
        </p:nvSpPr>
        <p:spPr>
          <a:xfrm>
            <a:off x="515867" y="5736328"/>
            <a:ext cx="374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1993: Virksomhetskomiteen, NTH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E75C0D3-2223-DA4F-BCC6-111D4EF7E4E4}"/>
              </a:ext>
            </a:extLst>
          </p:cNvPr>
          <p:cNvSpPr txBox="1"/>
          <p:nvPr/>
        </p:nvSpPr>
        <p:spPr>
          <a:xfrm>
            <a:off x="5378991" y="5628606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2016: Fusjon og faglig </a:t>
            </a:r>
          </a:p>
          <a:p>
            <a:r>
              <a:rPr lang="nb-NO" sz="1600" dirty="0"/>
              <a:t>integrasjon, NTNU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40F7633-5023-D74E-B329-9A5EB61BE507}"/>
              </a:ext>
            </a:extLst>
          </p:cNvPr>
          <p:cNvSpPr txBox="1"/>
          <p:nvPr/>
        </p:nvSpPr>
        <p:spPr>
          <a:xfrm>
            <a:off x="9681813" y="5718725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2019 - 2021: FTS</a:t>
            </a:r>
          </a:p>
        </p:txBody>
      </p:sp>
      <p:pic>
        <p:nvPicPr>
          <p:cNvPr id="11" name="Grafikk 10" descr="Pil: rett">
            <a:extLst>
              <a:ext uri="{FF2B5EF4-FFF2-40B4-BE49-F238E27FC236}">
                <a16:creationId xmlns:a16="http://schemas.microsoft.com/office/drawing/2014/main" id="{CDAD6001-1295-0F47-B52B-E5ABF1378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920353" y="3111376"/>
            <a:ext cx="1107263" cy="1219200"/>
          </a:xfrm>
          <a:prstGeom prst="rect">
            <a:avLst/>
          </a:prstGeom>
        </p:spPr>
      </p:pic>
      <p:pic>
        <p:nvPicPr>
          <p:cNvPr id="12" name="Grafikk 11" descr="Pil: rett">
            <a:extLst>
              <a:ext uri="{FF2B5EF4-FFF2-40B4-BE49-F238E27FC236}">
                <a16:creationId xmlns:a16="http://schemas.microsoft.com/office/drawing/2014/main" id="{0E9E7FA1-8E99-174E-95E4-2E2FB096C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825485" y="3145196"/>
            <a:ext cx="1271096" cy="12192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1C6DE67-19C6-C246-95E1-F5086E820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0431" y="1382458"/>
            <a:ext cx="2964022" cy="4196085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962932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A2DB253-EF15-C449-A44E-210F09CB9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230332"/>
            <a:ext cx="8415338" cy="5826004"/>
          </a:xfrm>
          <a:prstGeom prst="rect">
            <a:avLst/>
          </a:prstGeom>
        </p:spPr>
      </p:pic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7AD17293-51DD-5F43-B3DA-0F2F82AFA502}"/>
              </a:ext>
            </a:extLst>
          </p:cNvPr>
          <p:cNvSpPr/>
          <p:nvPr/>
        </p:nvSpPr>
        <p:spPr>
          <a:xfrm>
            <a:off x="1457325" y="3143334"/>
            <a:ext cx="8415337" cy="1028615"/>
          </a:xfrm>
          <a:prstGeom prst="round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highlight>
                <a:srgbClr val="FFFF00"/>
              </a:highlight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8CE8678-8DD9-1B4F-8B64-25119FBF467C}"/>
              </a:ext>
            </a:extLst>
          </p:cNvPr>
          <p:cNvCxnSpPr>
            <a:cxnSpLocks/>
          </p:cNvCxnSpPr>
          <p:nvPr/>
        </p:nvCxnSpPr>
        <p:spPr>
          <a:xfrm>
            <a:off x="1767444" y="4319215"/>
            <a:ext cx="66838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86A5F6C3-2B7A-3E4F-9957-E2F646FBF322}"/>
              </a:ext>
            </a:extLst>
          </p:cNvPr>
          <p:cNvCxnSpPr>
            <a:cxnSpLocks/>
          </p:cNvCxnSpPr>
          <p:nvPr/>
        </p:nvCxnSpPr>
        <p:spPr>
          <a:xfrm>
            <a:off x="2394857" y="4511448"/>
            <a:ext cx="16328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C8DB60C-D735-924C-8CD4-D25984095E76}"/>
              </a:ext>
            </a:extLst>
          </p:cNvPr>
          <p:cNvSpPr txBox="1"/>
          <p:nvPr/>
        </p:nvSpPr>
        <p:spPr>
          <a:xfrm>
            <a:off x="10232572" y="67513"/>
            <a:ext cx="1959428" cy="2246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dirty="0"/>
              <a:t>FTS-mandatet – formulert som resultatmål</a:t>
            </a:r>
          </a:p>
        </p:txBody>
      </p:sp>
      <p:sp>
        <p:nvSpPr>
          <p:cNvPr id="7" name="Avrundet rektangel 7">
            <a:extLst>
              <a:ext uri="{FF2B5EF4-FFF2-40B4-BE49-F238E27FC236}">
                <a16:creationId xmlns:a16="http://schemas.microsoft.com/office/drawing/2014/main" id="{7E79CCF5-CCB7-428C-AB16-120F72FC8724}"/>
              </a:ext>
            </a:extLst>
          </p:cNvPr>
          <p:cNvSpPr/>
          <p:nvPr/>
        </p:nvSpPr>
        <p:spPr>
          <a:xfrm>
            <a:off x="1457324" y="5141625"/>
            <a:ext cx="8415337" cy="519435"/>
          </a:xfrm>
          <a:prstGeom prst="round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318513E8-2EE5-5449-8DC0-02E5FFAB3E31}"/>
              </a:ext>
            </a:extLst>
          </p:cNvPr>
          <p:cNvSpPr/>
          <p:nvPr/>
        </p:nvSpPr>
        <p:spPr>
          <a:xfrm>
            <a:off x="1457323" y="1172526"/>
            <a:ext cx="8415337" cy="1970808"/>
          </a:xfrm>
          <a:prstGeom prst="round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A7BA485-B3FE-8146-943B-26FF18D7A44F}"/>
              </a:ext>
            </a:extLst>
          </p:cNvPr>
          <p:cNvSpPr txBox="1"/>
          <p:nvPr/>
        </p:nvSpPr>
        <p:spPr>
          <a:xfrm>
            <a:off x="210043" y="1892906"/>
            <a:ext cx="111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92D050"/>
                </a:solidFill>
              </a:rPr>
              <a:t>UTFØRT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28DECD7-6C0D-B444-B597-EBF148F6B91A}"/>
              </a:ext>
            </a:extLst>
          </p:cNvPr>
          <p:cNvSpPr txBox="1"/>
          <p:nvPr/>
        </p:nvSpPr>
        <p:spPr>
          <a:xfrm>
            <a:off x="231461" y="3334475"/>
            <a:ext cx="109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C000"/>
                </a:solidFill>
              </a:rPr>
              <a:t>UNDER</a:t>
            </a:r>
          </a:p>
          <a:p>
            <a:r>
              <a:rPr lang="nb-NO" dirty="0">
                <a:solidFill>
                  <a:srgbClr val="FFC000"/>
                </a:solidFill>
              </a:rPr>
              <a:t> ARBEID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6475BBC-B4AB-974C-B2DB-2CD24A6446B1}"/>
              </a:ext>
            </a:extLst>
          </p:cNvPr>
          <p:cNvSpPr txBox="1"/>
          <p:nvPr/>
        </p:nvSpPr>
        <p:spPr>
          <a:xfrm>
            <a:off x="231461" y="5053043"/>
            <a:ext cx="109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C000"/>
                </a:solidFill>
              </a:rPr>
              <a:t>UNDER</a:t>
            </a:r>
          </a:p>
          <a:p>
            <a:r>
              <a:rPr lang="nb-NO" dirty="0">
                <a:solidFill>
                  <a:srgbClr val="FFC000"/>
                </a:solidFill>
              </a:rPr>
              <a:t> ARBEID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DBB82F7-C22B-4E4B-BA06-60770F631DF1}"/>
              </a:ext>
            </a:extLst>
          </p:cNvPr>
          <p:cNvSpPr txBox="1"/>
          <p:nvPr/>
        </p:nvSpPr>
        <p:spPr>
          <a:xfrm>
            <a:off x="310394" y="4217428"/>
            <a:ext cx="98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TAS UT</a:t>
            </a:r>
          </a:p>
        </p:txBody>
      </p:sp>
      <p:sp>
        <p:nvSpPr>
          <p:cNvPr id="12" name="Høyre klammeparentes 11">
            <a:extLst>
              <a:ext uri="{FF2B5EF4-FFF2-40B4-BE49-F238E27FC236}">
                <a16:creationId xmlns:a16="http://schemas.microsoft.com/office/drawing/2014/main" id="{197975F0-E3E7-7C46-932E-6B04D3AC1A20}"/>
              </a:ext>
            </a:extLst>
          </p:cNvPr>
          <p:cNvSpPr/>
          <p:nvPr/>
        </p:nvSpPr>
        <p:spPr>
          <a:xfrm>
            <a:off x="9646276" y="4670759"/>
            <a:ext cx="915479" cy="48003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Høyre klammeparentes 14">
            <a:extLst>
              <a:ext uri="{FF2B5EF4-FFF2-40B4-BE49-F238E27FC236}">
                <a16:creationId xmlns:a16="http://schemas.microsoft.com/office/drawing/2014/main" id="{67A3EE77-4069-B548-8013-95D174FACBCC}"/>
              </a:ext>
            </a:extLst>
          </p:cNvPr>
          <p:cNvSpPr/>
          <p:nvPr/>
        </p:nvSpPr>
        <p:spPr>
          <a:xfrm>
            <a:off x="9646276" y="5699374"/>
            <a:ext cx="1266889" cy="236047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l mot venstre og opp 13">
            <a:extLst>
              <a:ext uri="{FF2B5EF4-FFF2-40B4-BE49-F238E27FC236}">
                <a16:creationId xmlns:a16="http://schemas.microsoft.com/office/drawing/2014/main" id="{56E99E82-20EF-834B-BB1D-FB4DABA58752}"/>
              </a:ext>
            </a:extLst>
          </p:cNvPr>
          <p:cNvSpPr/>
          <p:nvPr/>
        </p:nvSpPr>
        <p:spPr>
          <a:xfrm rot="16200000">
            <a:off x="10287709" y="5015073"/>
            <a:ext cx="1075815" cy="576034"/>
          </a:xfrm>
          <a:prstGeom prst="leftUpArrow">
            <a:avLst>
              <a:gd name="adj1" fmla="val 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B521DF3-8D9E-C44A-906F-54D3904D80D8}"/>
              </a:ext>
            </a:extLst>
          </p:cNvPr>
          <p:cNvSpPr txBox="1"/>
          <p:nvPr/>
        </p:nvSpPr>
        <p:spPr>
          <a:xfrm>
            <a:off x="10477654" y="5180170"/>
            <a:ext cx="115632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HØST 2021</a:t>
            </a:r>
          </a:p>
        </p:txBody>
      </p:sp>
    </p:spTree>
    <p:extLst>
      <p:ext uri="{BB962C8B-B14F-4D97-AF65-F5344CB8AC3E}">
        <p14:creationId xmlns:p14="http://schemas.microsoft.com/office/powerpoint/2010/main" val="1506223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  <p:bldP spid="2" grpId="0"/>
      <p:bldP spid="3" grpId="0"/>
      <p:bldP spid="11" grpId="0"/>
      <p:bldP spid="5" grpId="0"/>
      <p:bldP spid="12" grpId="0" animBg="1"/>
      <p:bldP spid="15" grpId="0" animBg="1"/>
      <p:bldP spid="1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49BDDCBA-793B-F844-806C-C60037C9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31" y="140930"/>
            <a:ext cx="11598069" cy="1325562"/>
          </a:xfrm>
        </p:spPr>
        <p:txBody>
          <a:bodyPr>
            <a:normAutofit/>
          </a:bodyPr>
          <a:lstStyle/>
          <a:p>
            <a:pPr algn="ctr"/>
            <a:r>
              <a:rPr lang="nb-NO" sz="3400" dirty="0">
                <a:latin typeface="+mj-lt"/>
              </a:rPr>
              <a:t>Viktigste trender og utviklingstrekk som vil påvirke kompetansebehov</a:t>
            </a:r>
            <a:r>
              <a:rPr lang="nb-NO" sz="3400" i="1" dirty="0">
                <a:latin typeface="+mj-lt"/>
              </a:rPr>
              <a:t> </a:t>
            </a:r>
            <a:r>
              <a:rPr lang="nb-NO" sz="3400" dirty="0">
                <a:latin typeface="+mj-lt"/>
              </a:rPr>
              <a:t>hos NTNUs fremtidige kandidater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28D99DE0-3624-8E45-8130-97435F7B3E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482581"/>
              </p:ext>
            </p:extLst>
          </p:nvPr>
        </p:nvGraphicFramePr>
        <p:xfrm>
          <a:off x="475488" y="1507807"/>
          <a:ext cx="11228832" cy="5167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Bilde 6">
            <a:extLst>
              <a:ext uri="{FF2B5EF4-FFF2-40B4-BE49-F238E27FC236}">
                <a16:creationId xmlns:a16="http://schemas.microsoft.com/office/drawing/2014/main" id="{893A540D-33B5-AC46-B6CB-9A3FDC5B9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287" y="2833369"/>
            <a:ext cx="656260" cy="65626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D299FEE-E5F1-9241-8B9A-D899C6352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39" y="1507807"/>
            <a:ext cx="7000415" cy="53501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7299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B2B2125-9B71-5540-926A-57C2E5CDA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76" y="608034"/>
            <a:ext cx="9011024" cy="524614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FD6C0D3-3250-D642-84E9-11A69C457E1D}"/>
              </a:ext>
            </a:extLst>
          </p:cNvPr>
          <p:cNvSpPr txBox="1"/>
          <p:nvPr/>
        </p:nvSpPr>
        <p:spPr>
          <a:xfrm>
            <a:off x="-234862" y="5934670"/>
            <a:ext cx="1182388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... fra </a:t>
            </a:r>
            <a:r>
              <a:rPr lang="en-US" dirty="0" err="1"/>
              <a:t>rapporten</a:t>
            </a:r>
            <a:r>
              <a:rPr lang="en-US" dirty="0"/>
              <a:t> (</a:t>
            </a:r>
            <a:r>
              <a:rPr lang="en-US" dirty="0" err="1"/>
              <a:t>kommisjonert</a:t>
            </a:r>
            <a:r>
              <a:rPr lang="en-US" dirty="0"/>
              <a:t> av ACED - Australian Council of Engineering Deans - </a:t>
            </a:r>
            <a:r>
              <a:rPr lang="en-US" dirty="0" err="1"/>
              <a:t>feb.</a:t>
            </a:r>
            <a:r>
              <a:rPr lang="en-US" dirty="0"/>
              <a:t> 2021)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>
                <a:hlinkClick r:id="rId3"/>
              </a:rPr>
              <a:t>Engineering Futures 2035: Engineering Education Programs, Priorities &amp; Pedagogies</a:t>
            </a:r>
            <a:r>
              <a:rPr lang="en-US" dirty="0"/>
              <a:t>”</a:t>
            </a:r>
            <a:r>
              <a:rPr lang="nb-NO" dirty="0"/>
              <a:t>.</a:t>
            </a:r>
          </a:p>
          <a:p>
            <a:pPr algn="ctr"/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E3000DB-FA21-D744-8CE7-13A7E37951E1}"/>
              </a:ext>
            </a:extLst>
          </p:cNvPr>
          <p:cNvSpPr/>
          <p:nvPr/>
        </p:nvSpPr>
        <p:spPr>
          <a:xfrm>
            <a:off x="1226136" y="1390337"/>
            <a:ext cx="2506415" cy="407732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512568F-19BB-BC42-AEF7-C3F65D4D9BBF}"/>
              </a:ext>
            </a:extLst>
          </p:cNvPr>
          <p:cNvSpPr/>
          <p:nvPr/>
        </p:nvSpPr>
        <p:spPr>
          <a:xfrm>
            <a:off x="3732551" y="1390337"/>
            <a:ext cx="6385484" cy="407732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01E1A52-C482-9A40-969F-B1429906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64775"/>
            <a:ext cx="10716491" cy="543260"/>
          </a:xfrm>
        </p:spPr>
        <p:txBody>
          <a:bodyPr>
            <a:noAutofit/>
          </a:bodyPr>
          <a:lstStyle/>
          <a:p>
            <a:pPr algn="ctr"/>
            <a:r>
              <a:rPr lang="nb-NO" sz="3600" dirty="0"/>
              <a:t>Hvordan ser fremtidens ingeniør/teknolog ut?</a:t>
            </a:r>
          </a:p>
        </p:txBody>
      </p:sp>
    </p:spTree>
    <p:extLst>
      <p:ext uri="{BB962C8B-B14F-4D97-AF65-F5344CB8AC3E}">
        <p14:creationId xmlns:p14="http://schemas.microsoft.com/office/powerpoint/2010/main" val="2567573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DD456DF-A8A0-4595-9218-BE7473CE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5" y="1782132"/>
            <a:ext cx="5950309" cy="416933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8781AD9-2584-4087-9120-BDD464F9E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82132"/>
            <a:ext cx="5950309" cy="4182687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2AD49525-1349-47AE-A555-C13B5678FB89}"/>
              </a:ext>
            </a:extLst>
          </p:cNvPr>
          <p:cNvSpPr txBox="1">
            <a:spLocks/>
          </p:cNvSpPr>
          <p:nvPr/>
        </p:nvSpPr>
        <p:spPr>
          <a:xfrm>
            <a:off x="324091" y="365125"/>
            <a:ext cx="1134319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600">
                <a:latin typeface="Calibri" panose="020F0502020204030204" pitchFamily="34" charset="0"/>
                <a:cs typeface="Calibri" panose="020F0502020204030204" pitchFamily="34" charset="0"/>
              </a:rPr>
              <a:t>Fra NTNUs Kandidatundersøkelse </a:t>
            </a:r>
            <a:r>
              <a:rPr lang="nb-NO" sz="3600" dirty="0">
                <a:latin typeface="Calibri" panose="020F0502020204030204" pitchFamily="34" charset="0"/>
                <a:cs typeface="Calibri" panose="020F0502020204030204" pitchFamily="34" charset="0"/>
              </a:rPr>
              <a:t>(2019): </a:t>
            </a:r>
          </a:p>
          <a:p>
            <a:pPr algn="ctr"/>
            <a:r>
              <a:rPr lang="nb-NO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Alumnis</a:t>
            </a:r>
            <a:r>
              <a:rPr lang="nb-NO" sz="3600" dirty="0">
                <a:latin typeface="Calibri" panose="020F0502020204030204" pitchFamily="34" charset="0"/>
                <a:cs typeface="Calibri" panose="020F0502020204030204" pitchFamily="34" charset="0"/>
              </a:rPr>
              <a:t> opplevde læringsutbytte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533CC1E-C9F7-B746-A14E-70A94E36FF09}"/>
              </a:ext>
            </a:extLst>
          </p:cNvPr>
          <p:cNvSpPr/>
          <p:nvPr/>
        </p:nvSpPr>
        <p:spPr>
          <a:xfrm>
            <a:off x="717631" y="3266954"/>
            <a:ext cx="914400" cy="3240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B7D7F5B-44FD-2647-A67C-247BD8DCCBBF}"/>
              </a:ext>
            </a:extLst>
          </p:cNvPr>
          <p:cNvSpPr/>
          <p:nvPr/>
        </p:nvSpPr>
        <p:spPr>
          <a:xfrm>
            <a:off x="431074" y="4609210"/>
            <a:ext cx="1200957" cy="3240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B79719-9C88-4E4F-B68C-62CD8A67A445}"/>
              </a:ext>
            </a:extLst>
          </p:cNvPr>
          <p:cNvSpPr/>
          <p:nvPr/>
        </p:nvSpPr>
        <p:spPr>
          <a:xfrm>
            <a:off x="6923314" y="2976457"/>
            <a:ext cx="749640" cy="3240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36C0D71-E2A6-0C49-BBDF-A6552BAB4C55}"/>
              </a:ext>
            </a:extLst>
          </p:cNvPr>
          <p:cNvSpPr/>
          <p:nvPr/>
        </p:nvSpPr>
        <p:spPr>
          <a:xfrm>
            <a:off x="6557554" y="3300548"/>
            <a:ext cx="1115400" cy="3240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165D8EE-80BB-5142-BCB6-2E48AA1D009D}"/>
              </a:ext>
            </a:extLst>
          </p:cNvPr>
          <p:cNvSpPr/>
          <p:nvPr/>
        </p:nvSpPr>
        <p:spPr>
          <a:xfrm>
            <a:off x="6283234" y="2606644"/>
            <a:ext cx="1389720" cy="3698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30A4F35-8C3E-8D43-8915-D95179425F3A}"/>
              </a:ext>
            </a:extLst>
          </p:cNvPr>
          <p:cNvSpPr/>
          <p:nvPr/>
        </p:nvSpPr>
        <p:spPr>
          <a:xfrm>
            <a:off x="6758554" y="4285119"/>
            <a:ext cx="914400" cy="3240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B5C60C7-6F6C-6D48-B6E4-98BC53216D82}"/>
              </a:ext>
            </a:extLst>
          </p:cNvPr>
          <p:cNvSpPr/>
          <p:nvPr/>
        </p:nvSpPr>
        <p:spPr>
          <a:xfrm>
            <a:off x="6758554" y="5269690"/>
            <a:ext cx="914400" cy="3240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556DFB6-0F42-674F-9CC4-E5DC632BE5B7}"/>
              </a:ext>
            </a:extLst>
          </p:cNvPr>
          <p:cNvSpPr/>
          <p:nvPr/>
        </p:nvSpPr>
        <p:spPr>
          <a:xfrm>
            <a:off x="2873829" y="6351009"/>
            <a:ext cx="4799125" cy="456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5666CDE-9822-DB40-AE20-74FC3B5B6FB1}"/>
              </a:ext>
            </a:extLst>
          </p:cNvPr>
          <p:cNvSpPr txBox="1"/>
          <p:nvPr/>
        </p:nvSpPr>
        <p:spPr>
          <a:xfrm>
            <a:off x="3108959" y="6449735"/>
            <a:ext cx="4402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Færre enn 50 % enige i at de fikk god kompetanse i...</a:t>
            </a:r>
          </a:p>
        </p:txBody>
      </p:sp>
    </p:spTree>
    <p:extLst>
      <p:ext uri="{BB962C8B-B14F-4D97-AF65-F5344CB8AC3E}">
        <p14:creationId xmlns:p14="http://schemas.microsoft.com/office/powerpoint/2010/main" val="341492812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4.10.24"/>
  <p:tag name="AS_TITLE" val="Aspose.Slides for .NET 4.0 Client Profile"/>
  <p:tag name="AS_VERSION" val="14.8.1.0"/>
</p:tagLst>
</file>

<file path=ppt/theme/theme1.xml><?xml version="1.0" encoding="utf-8"?>
<a:theme xmlns:a="http://schemas.openxmlformats.org/drawingml/2006/main" name="Office-tema">
  <a:themeElements>
    <a:clrScheme name="FTS_profil">
      <a:dk1>
        <a:sysClr val="windowText" lastClr="000000"/>
      </a:dk1>
      <a:lt1>
        <a:sysClr val="window" lastClr="FFFFFF"/>
      </a:lt1>
      <a:dk2>
        <a:srgbClr val="1F3C3F"/>
      </a:dk2>
      <a:lt2>
        <a:srgbClr val="E7E6E6"/>
      </a:lt2>
      <a:accent1>
        <a:srgbClr val="014694"/>
      </a:accent1>
      <a:accent2>
        <a:srgbClr val="45BABD"/>
      </a:accent2>
      <a:accent3>
        <a:srgbClr val="BCD025"/>
      </a:accent3>
      <a:accent4>
        <a:srgbClr val="EBF0C4"/>
      </a:accent4>
      <a:accent5>
        <a:srgbClr val="D5DF7C"/>
      </a:accent5>
      <a:accent6>
        <a:srgbClr val="ED8013"/>
      </a:accent6>
      <a:hlink>
        <a:srgbClr val="014694"/>
      </a:hlink>
      <a:folHlink>
        <a:srgbClr val="3A38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tidens teknologistudier_norsk.potx" id="{41240A34-AF41-41C0-B748-781A5279C35B}" vid="{3A73BB9A-670D-439F-9E5F-624B7F114DB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F55AD19E22774A9C448F529FA1BABF" ma:contentTypeVersion="2" ma:contentTypeDescription="Create a new document." ma:contentTypeScope="" ma:versionID="fafa354ba76443b782316ba9cb66c994">
  <xsd:schema xmlns:xsd="http://www.w3.org/2001/XMLSchema" xmlns:xs="http://www.w3.org/2001/XMLSchema" xmlns:p="http://schemas.microsoft.com/office/2006/metadata/properties" xmlns:ns2="1b4a62d9-e1af-4148-a34f-6d81cc02d1a8" targetNamespace="http://schemas.microsoft.com/office/2006/metadata/properties" ma:root="true" ma:fieldsID="4bcbc80da273dbe85f578e538f92ebf0" ns2:_="">
    <xsd:import namespace="1b4a62d9-e1af-4148-a34f-6d81cc02d1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a62d9-e1af-4148-a34f-6d81cc02d1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C678E2-3040-497E-B8C4-E3655F80F946}">
  <ds:schemaRefs>
    <ds:schemaRef ds:uri="http://purl.org/dc/elements/1.1/"/>
    <ds:schemaRef ds:uri="http://schemas.microsoft.com/office/2006/metadata/properties"/>
    <ds:schemaRef ds:uri="1b4a62d9-e1af-4148-a34f-6d81cc02d1a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0C0F55E-32F0-47F3-BC95-A786C40CFFDC}">
  <ds:schemaRefs>
    <ds:schemaRef ds:uri="1b4a62d9-e1af-4148-a34f-6d81cc02d1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7C4EA4-94A9-4EF3-9A93-4B00AF0A20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8114</TotalTime>
  <Words>1415</Words>
  <Application>Microsoft Macintosh PowerPoint</Application>
  <PresentationFormat>Widescreen</PresentationFormat>
  <Paragraphs>177</Paragraphs>
  <Slides>18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6" baseType="lpstr">
      <vt:lpstr>Arial</vt:lpstr>
      <vt:lpstr>Arial MT Bold</vt:lpstr>
      <vt:lpstr>Calibri</vt:lpstr>
      <vt:lpstr>Courier New</vt:lpstr>
      <vt:lpstr>Open Sans</vt:lpstr>
      <vt:lpstr>Opens ans</vt:lpstr>
      <vt:lpstr>System Font Regular</vt:lpstr>
      <vt:lpstr>Office-tema</vt:lpstr>
      <vt:lpstr>PowerPoint-presentasjon</vt:lpstr>
      <vt:lpstr>KORT OM NTNU</vt:lpstr>
      <vt:lpstr>PowerPoint-presentasjon</vt:lpstr>
      <vt:lpstr> </vt:lpstr>
      <vt:lpstr>Fremtidens Teknologistudier (FTS): «Teknologistudiene 3.0»</vt:lpstr>
      <vt:lpstr>PowerPoint-presentasjon</vt:lpstr>
      <vt:lpstr>Viktigste trender og utviklingstrekk som vil påvirke kompetansebehov hos NTNUs fremtidige kandidater</vt:lpstr>
      <vt:lpstr>Hvordan ser fremtidens ingeniør/teknolog ut?</vt:lpstr>
      <vt:lpstr>PowerPoint-presentasjon</vt:lpstr>
      <vt:lpstr>PowerPoint-presentasjon</vt:lpstr>
      <vt:lpstr>FTS’ visjon for NTNUs teknologistudier</vt:lpstr>
      <vt:lpstr>PowerPoint-presentasjon</vt:lpstr>
      <vt:lpstr>«Helhetlig og integrert» kompetanseprofil –  eksempel, bachelor ingeniør</vt:lpstr>
      <vt:lpstr>Hvordan implementere visjon, prinsipper og kompetanseprofiler?</vt:lpstr>
      <vt:lpstr>Spor 1: Pilotprosjekter</vt:lpstr>
      <vt:lpstr>Spor 2: Gap-analyse, veikart og virkemidler for implementering</vt:lpstr>
      <vt:lpstr>Spor 3: Integrasjon av FTS-resultater  inn i sentrale NTNU-prosesser</vt:lpstr>
      <vt:lpstr>Takk for oppmerksomheten!   Følg FTS (og meld dere på nyhetsbrev!) på www.ntnu.no/fremtidensteknologistudier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Geir Egil Dahle Øien</dc:creator>
  <cp:lastModifiedBy>Geir Egil Dahle Øien</cp:lastModifiedBy>
  <cp:revision>56</cp:revision>
  <dcterms:created xsi:type="dcterms:W3CDTF">2021-06-25T07:15:28Z</dcterms:created>
  <dcterms:modified xsi:type="dcterms:W3CDTF">2021-10-26T06:36:37Z</dcterms:modified>
</cp:coreProperties>
</file>