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612" r:id="rId3"/>
    <p:sldId id="614" r:id="rId4"/>
    <p:sldId id="604" r:id="rId5"/>
    <p:sldId id="257" r:id="rId6"/>
    <p:sldId id="617" r:id="rId7"/>
    <p:sldId id="615" r:id="rId8"/>
    <p:sldId id="608" r:id="rId9"/>
    <p:sldId id="603" r:id="rId10"/>
    <p:sldId id="618" r:id="rId11"/>
    <p:sldId id="609" r:id="rId12"/>
    <p:sldId id="619" r:id="rId13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788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2" autoAdjust="0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688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0596C0-A1A6-4F6A-B257-3D2C0C7980DF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nb-NO"/>
        </a:p>
      </dgm:t>
    </dgm:pt>
    <dgm:pt modelId="{86DD266F-2977-409C-88D9-CC606B385A89}">
      <dgm:prSet phldrT="[Text]"/>
      <dgm:spPr/>
      <dgm:t>
        <a:bodyPr/>
        <a:lstStyle/>
        <a:p>
          <a:r>
            <a:rPr lang="nb-NO" dirty="0"/>
            <a:t>NTNU</a:t>
          </a:r>
        </a:p>
      </dgm:t>
    </dgm:pt>
    <dgm:pt modelId="{2E699A76-48CB-4AD0-9D2D-71A89DB739F2}" type="parTrans" cxnId="{BF002287-607A-4096-A592-1C9ACB543D97}">
      <dgm:prSet/>
      <dgm:spPr/>
      <dgm:t>
        <a:bodyPr/>
        <a:lstStyle/>
        <a:p>
          <a:endParaRPr lang="nb-NO"/>
        </a:p>
      </dgm:t>
    </dgm:pt>
    <dgm:pt modelId="{496C1D86-7690-4E9A-991C-987949BB1E64}" type="sibTrans" cxnId="{BF002287-607A-4096-A592-1C9ACB543D97}">
      <dgm:prSet/>
      <dgm:spPr/>
      <dgm:t>
        <a:bodyPr/>
        <a:lstStyle/>
        <a:p>
          <a:endParaRPr lang="nb-NO"/>
        </a:p>
      </dgm:t>
    </dgm:pt>
    <dgm:pt modelId="{266F654E-67E1-40E1-A102-BD6CA3BFD698}">
      <dgm:prSet phldrT="[Text]"/>
      <dgm:spPr/>
      <dgm:t>
        <a:bodyPr/>
        <a:lstStyle/>
        <a:p>
          <a:r>
            <a:rPr lang="nb-NO" dirty="0"/>
            <a:t>Fagklynge</a:t>
          </a:r>
        </a:p>
      </dgm:t>
    </dgm:pt>
    <dgm:pt modelId="{B413FB48-3D9E-4025-A3C6-C7A9B6D7B74E}" type="parTrans" cxnId="{DA768520-976C-4A27-BA96-64A6AB33931A}">
      <dgm:prSet/>
      <dgm:spPr/>
      <dgm:t>
        <a:bodyPr/>
        <a:lstStyle/>
        <a:p>
          <a:endParaRPr lang="nb-NO"/>
        </a:p>
      </dgm:t>
    </dgm:pt>
    <dgm:pt modelId="{315F89F6-940B-49EF-B09C-23C26BC6E02B}" type="sibTrans" cxnId="{DA768520-976C-4A27-BA96-64A6AB33931A}">
      <dgm:prSet/>
      <dgm:spPr/>
      <dgm:t>
        <a:bodyPr/>
        <a:lstStyle/>
        <a:p>
          <a:endParaRPr lang="nb-NO"/>
        </a:p>
      </dgm:t>
    </dgm:pt>
    <dgm:pt modelId="{0D21BB6B-1D7E-4C5A-B556-23F74640124D}">
      <dgm:prSet phldrT="[Text]"/>
      <dgm:spPr/>
      <dgm:t>
        <a:bodyPr/>
        <a:lstStyle/>
        <a:p>
          <a:r>
            <a:rPr lang="nb-NO" dirty="0"/>
            <a:t>Program</a:t>
          </a:r>
        </a:p>
      </dgm:t>
    </dgm:pt>
    <dgm:pt modelId="{83B1BB69-CD81-4F18-A8B4-3B0A5548059A}" type="parTrans" cxnId="{A888187A-0745-4162-940C-2F2D86B1C988}">
      <dgm:prSet/>
      <dgm:spPr/>
      <dgm:t>
        <a:bodyPr/>
        <a:lstStyle/>
        <a:p>
          <a:endParaRPr lang="nb-NO"/>
        </a:p>
      </dgm:t>
    </dgm:pt>
    <dgm:pt modelId="{E1CCB98B-EB1B-46C6-95AD-EC5D372FA15B}" type="sibTrans" cxnId="{A888187A-0745-4162-940C-2F2D86B1C988}">
      <dgm:prSet/>
      <dgm:spPr/>
      <dgm:t>
        <a:bodyPr/>
        <a:lstStyle/>
        <a:p>
          <a:endParaRPr lang="nb-NO"/>
        </a:p>
      </dgm:t>
    </dgm:pt>
    <dgm:pt modelId="{D095D373-8927-43EC-82C8-6004078171A6}">
      <dgm:prSet phldrT="[Text]"/>
      <dgm:spPr/>
      <dgm:t>
        <a:bodyPr/>
        <a:lstStyle/>
        <a:p>
          <a:r>
            <a:rPr lang="nb-NO" dirty="0"/>
            <a:t>Klasse</a:t>
          </a:r>
        </a:p>
      </dgm:t>
    </dgm:pt>
    <dgm:pt modelId="{0F89E0CF-F92D-4ACE-B6CB-13E673C27792}" type="parTrans" cxnId="{AA9C650F-E78E-4682-8084-12F354AEC3CC}">
      <dgm:prSet/>
      <dgm:spPr/>
      <dgm:t>
        <a:bodyPr/>
        <a:lstStyle/>
        <a:p>
          <a:endParaRPr lang="nb-NO"/>
        </a:p>
      </dgm:t>
    </dgm:pt>
    <dgm:pt modelId="{CC1C78F2-8E32-4D07-A438-E35C85D2F540}" type="sibTrans" cxnId="{AA9C650F-E78E-4682-8084-12F354AEC3CC}">
      <dgm:prSet/>
      <dgm:spPr/>
      <dgm:t>
        <a:bodyPr/>
        <a:lstStyle/>
        <a:p>
          <a:endParaRPr lang="nb-NO"/>
        </a:p>
      </dgm:t>
    </dgm:pt>
    <dgm:pt modelId="{A9BB2414-1CD8-4B48-8463-A1B9A3FD82D4}" type="pres">
      <dgm:prSet presAssocID="{830596C0-A1A6-4F6A-B257-3D2C0C7980DF}" presName="Name0" presStyleCnt="0">
        <dgm:presLayoutVars>
          <dgm:chMax val="7"/>
          <dgm:resizeHandles val="exact"/>
        </dgm:presLayoutVars>
      </dgm:prSet>
      <dgm:spPr/>
    </dgm:pt>
    <dgm:pt modelId="{B997F3F7-648C-4890-BECF-24FAD317B3C3}" type="pres">
      <dgm:prSet presAssocID="{830596C0-A1A6-4F6A-B257-3D2C0C7980DF}" presName="comp1" presStyleCnt="0"/>
      <dgm:spPr/>
    </dgm:pt>
    <dgm:pt modelId="{609C1825-3D48-4A65-B5CB-E897A790FDDC}" type="pres">
      <dgm:prSet presAssocID="{830596C0-A1A6-4F6A-B257-3D2C0C7980DF}" presName="circle1" presStyleLbl="node1" presStyleIdx="0" presStyleCnt="4"/>
      <dgm:spPr/>
    </dgm:pt>
    <dgm:pt modelId="{F835A149-6F01-412E-AC6A-0AD2CEBB366A}" type="pres">
      <dgm:prSet presAssocID="{830596C0-A1A6-4F6A-B257-3D2C0C7980DF}" presName="c1text" presStyleLbl="node1" presStyleIdx="0" presStyleCnt="4">
        <dgm:presLayoutVars>
          <dgm:bulletEnabled val="1"/>
        </dgm:presLayoutVars>
      </dgm:prSet>
      <dgm:spPr/>
    </dgm:pt>
    <dgm:pt modelId="{8A2811ED-9860-43FD-8B32-78F39632C23C}" type="pres">
      <dgm:prSet presAssocID="{830596C0-A1A6-4F6A-B257-3D2C0C7980DF}" presName="comp2" presStyleCnt="0"/>
      <dgm:spPr/>
    </dgm:pt>
    <dgm:pt modelId="{52F2A501-EBFB-4180-A0EF-6ABA5540C5D9}" type="pres">
      <dgm:prSet presAssocID="{830596C0-A1A6-4F6A-B257-3D2C0C7980DF}" presName="circle2" presStyleLbl="node1" presStyleIdx="1" presStyleCnt="4"/>
      <dgm:spPr/>
    </dgm:pt>
    <dgm:pt modelId="{D60A776D-AC6C-4095-A26A-88FCC720F061}" type="pres">
      <dgm:prSet presAssocID="{830596C0-A1A6-4F6A-B257-3D2C0C7980DF}" presName="c2text" presStyleLbl="node1" presStyleIdx="1" presStyleCnt="4">
        <dgm:presLayoutVars>
          <dgm:bulletEnabled val="1"/>
        </dgm:presLayoutVars>
      </dgm:prSet>
      <dgm:spPr/>
    </dgm:pt>
    <dgm:pt modelId="{745FB20A-B277-4EDC-8116-CAEF72A38F0D}" type="pres">
      <dgm:prSet presAssocID="{830596C0-A1A6-4F6A-B257-3D2C0C7980DF}" presName="comp3" presStyleCnt="0"/>
      <dgm:spPr/>
    </dgm:pt>
    <dgm:pt modelId="{67AC42F4-7242-49DD-A8A8-57ADDDD32475}" type="pres">
      <dgm:prSet presAssocID="{830596C0-A1A6-4F6A-B257-3D2C0C7980DF}" presName="circle3" presStyleLbl="node1" presStyleIdx="2" presStyleCnt="4"/>
      <dgm:spPr/>
    </dgm:pt>
    <dgm:pt modelId="{54B7C38E-8989-43C0-853E-ABB0811ACDF6}" type="pres">
      <dgm:prSet presAssocID="{830596C0-A1A6-4F6A-B257-3D2C0C7980DF}" presName="c3text" presStyleLbl="node1" presStyleIdx="2" presStyleCnt="4">
        <dgm:presLayoutVars>
          <dgm:bulletEnabled val="1"/>
        </dgm:presLayoutVars>
      </dgm:prSet>
      <dgm:spPr/>
    </dgm:pt>
    <dgm:pt modelId="{811469F3-14AC-40D7-84A0-E8B5B34CFE09}" type="pres">
      <dgm:prSet presAssocID="{830596C0-A1A6-4F6A-B257-3D2C0C7980DF}" presName="comp4" presStyleCnt="0"/>
      <dgm:spPr/>
    </dgm:pt>
    <dgm:pt modelId="{DD58C4ED-AEC6-4058-A8B3-187C877FDCBD}" type="pres">
      <dgm:prSet presAssocID="{830596C0-A1A6-4F6A-B257-3D2C0C7980DF}" presName="circle4" presStyleLbl="node1" presStyleIdx="3" presStyleCnt="4"/>
      <dgm:spPr/>
    </dgm:pt>
    <dgm:pt modelId="{4440B474-D3B9-49BF-B2E6-9FAB8DCC852D}" type="pres">
      <dgm:prSet presAssocID="{830596C0-A1A6-4F6A-B257-3D2C0C7980DF}" presName="c4text" presStyleLbl="node1" presStyleIdx="3" presStyleCnt="4">
        <dgm:presLayoutVars>
          <dgm:bulletEnabled val="1"/>
        </dgm:presLayoutVars>
      </dgm:prSet>
      <dgm:spPr/>
    </dgm:pt>
  </dgm:ptLst>
  <dgm:cxnLst>
    <dgm:cxn modelId="{AA9C650F-E78E-4682-8084-12F354AEC3CC}" srcId="{830596C0-A1A6-4F6A-B257-3D2C0C7980DF}" destId="{D095D373-8927-43EC-82C8-6004078171A6}" srcOrd="3" destOrd="0" parTransId="{0F89E0CF-F92D-4ACE-B6CB-13E673C27792}" sibTransId="{CC1C78F2-8E32-4D07-A438-E35C85D2F540}"/>
    <dgm:cxn modelId="{DA768520-976C-4A27-BA96-64A6AB33931A}" srcId="{830596C0-A1A6-4F6A-B257-3D2C0C7980DF}" destId="{266F654E-67E1-40E1-A102-BD6CA3BFD698}" srcOrd="1" destOrd="0" parTransId="{B413FB48-3D9E-4025-A3C6-C7A9B6D7B74E}" sibTransId="{315F89F6-940B-49EF-B09C-23C26BC6E02B}"/>
    <dgm:cxn modelId="{D522F531-D90A-4A90-A507-2A5E313BEB41}" type="presOf" srcId="{86DD266F-2977-409C-88D9-CC606B385A89}" destId="{F835A149-6F01-412E-AC6A-0AD2CEBB366A}" srcOrd="1" destOrd="0" presId="urn:microsoft.com/office/officeart/2005/8/layout/venn2"/>
    <dgm:cxn modelId="{3AFA8566-2F3A-4051-9268-EB50AD25F840}" type="presOf" srcId="{0D21BB6B-1D7E-4C5A-B556-23F74640124D}" destId="{54B7C38E-8989-43C0-853E-ABB0811ACDF6}" srcOrd="1" destOrd="0" presId="urn:microsoft.com/office/officeart/2005/8/layout/venn2"/>
    <dgm:cxn modelId="{A888187A-0745-4162-940C-2F2D86B1C988}" srcId="{830596C0-A1A6-4F6A-B257-3D2C0C7980DF}" destId="{0D21BB6B-1D7E-4C5A-B556-23F74640124D}" srcOrd="2" destOrd="0" parTransId="{83B1BB69-CD81-4F18-A8B4-3B0A5548059A}" sibTransId="{E1CCB98B-EB1B-46C6-95AD-EC5D372FA15B}"/>
    <dgm:cxn modelId="{ED749E85-2BAA-488E-82AE-F8332131B65A}" type="presOf" srcId="{D095D373-8927-43EC-82C8-6004078171A6}" destId="{DD58C4ED-AEC6-4058-A8B3-187C877FDCBD}" srcOrd="0" destOrd="0" presId="urn:microsoft.com/office/officeart/2005/8/layout/venn2"/>
    <dgm:cxn modelId="{BF002287-607A-4096-A592-1C9ACB543D97}" srcId="{830596C0-A1A6-4F6A-B257-3D2C0C7980DF}" destId="{86DD266F-2977-409C-88D9-CC606B385A89}" srcOrd="0" destOrd="0" parTransId="{2E699A76-48CB-4AD0-9D2D-71A89DB739F2}" sibTransId="{496C1D86-7690-4E9A-991C-987949BB1E64}"/>
    <dgm:cxn modelId="{FC9C30A9-9AF3-43F9-A9C5-3505CD657EBE}" type="presOf" srcId="{86DD266F-2977-409C-88D9-CC606B385A89}" destId="{609C1825-3D48-4A65-B5CB-E897A790FDDC}" srcOrd="0" destOrd="0" presId="urn:microsoft.com/office/officeart/2005/8/layout/venn2"/>
    <dgm:cxn modelId="{B2667FC6-E6F3-4B92-86B4-67A165705CE4}" type="presOf" srcId="{0D21BB6B-1D7E-4C5A-B556-23F74640124D}" destId="{67AC42F4-7242-49DD-A8A8-57ADDDD32475}" srcOrd="0" destOrd="0" presId="urn:microsoft.com/office/officeart/2005/8/layout/venn2"/>
    <dgm:cxn modelId="{0F32D6CA-CC5C-43CC-92DD-591E9B26624C}" type="presOf" srcId="{D095D373-8927-43EC-82C8-6004078171A6}" destId="{4440B474-D3B9-49BF-B2E6-9FAB8DCC852D}" srcOrd="1" destOrd="0" presId="urn:microsoft.com/office/officeart/2005/8/layout/venn2"/>
    <dgm:cxn modelId="{D4EFE0D3-B751-48D3-9AA2-408BB53DB322}" type="presOf" srcId="{266F654E-67E1-40E1-A102-BD6CA3BFD698}" destId="{52F2A501-EBFB-4180-A0EF-6ABA5540C5D9}" srcOrd="0" destOrd="0" presId="urn:microsoft.com/office/officeart/2005/8/layout/venn2"/>
    <dgm:cxn modelId="{26E54DDC-890A-41E4-B65D-C503E1B73A92}" type="presOf" srcId="{830596C0-A1A6-4F6A-B257-3D2C0C7980DF}" destId="{A9BB2414-1CD8-4B48-8463-A1B9A3FD82D4}" srcOrd="0" destOrd="0" presId="urn:microsoft.com/office/officeart/2005/8/layout/venn2"/>
    <dgm:cxn modelId="{843DB7F2-4817-40B6-84C2-623C8CFAA1CF}" type="presOf" srcId="{266F654E-67E1-40E1-A102-BD6CA3BFD698}" destId="{D60A776D-AC6C-4095-A26A-88FCC720F061}" srcOrd="1" destOrd="0" presId="urn:microsoft.com/office/officeart/2005/8/layout/venn2"/>
    <dgm:cxn modelId="{6205329E-0354-48C7-82C4-E84C417854CE}" type="presParOf" srcId="{A9BB2414-1CD8-4B48-8463-A1B9A3FD82D4}" destId="{B997F3F7-648C-4890-BECF-24FAD317B3C3}" srcOrd="0" destOrd="0" presId="urn:microsoft.com/office/officeart/2005/8/layout/venn2"/>
    <dgm:cxn modelId="{13F7BBE4-88A7-4B0E-8C08-E87C45E7F586}" type="presParOf" srcId="{B997F3F7-648C-4890-BECF-24FAD317B3C3}" destId="{609C1825-3D48-4A65-B5CB-E897A790FDDC}" srcOrd="0" destOrd="0" presId="urn:microsoft.com/office/officeart/2005/8/layout/venn2"/>
    <dgm:cxn modelId="{E090C28C-6CA4-4234-904A-8ACDE6CEB07C}" type="presParOf" srcId="{B997F3F7-648C-4890-BECF-24FAD317B3C3}" destId="{F835A149-6F01-412E-AC6A-0AD2CEBB366A}" srcOrd="1" destOrd="0" presId="urn:microsoft.com/office/officeart/2005/8/layout/venn2"/>
    <dgm:cxn modelId="{C1100E0B-7F30-4B62-9548-02B0B1756B1C}" type="presParOf" srcId="{A9BB2414-1CD8-4B48-8463-A1B9A3FD82D4}" destId="{8A2811ED-9860-43FD-8B32-78F39632C23C}" srcOrd="1" destOrd="0" presId="urn:microsoft.com/office/officeart/2005/8/layout/venn2"/>
    <dgm:cxn modelId="{F94E6158-70D2-4689-B484-3FB6F4558386}" type="presParOf" srcId="{8A2811ED-9860-43FD-8B32-78F39632C23C}" destId="{52F2A501-EBFB-4180-A0EF-6ABA5540C5D9}" srcOrd="0" destOrd="0" presId="urn:microsoft.com/office/officeart/2005/8/layout/venn2"/>
    <dgm:cxn modelId="{0F4AB60F-9FEB-4C3F-B6C9-746767BC3E19}" type="presParOf" srcId="{8A2811ED-9860-43FD-8B32-78F39632C23C}" destId="{D60A776D-AC6C-4095-A26A-88FCC720F061}" srcOrd="1" destOrd="0" presId="urn:microsoft.com/office/officeart/2005/8/layout/venn2"/>
    <dgm:cxn modelId="{3465C2EA-9EA2-42FF-864E-0EC5DA0B19E2}" type="presParOf" srcId="{A9BB2414-1CD8-4B48-8463-A1B9A3FD82D4}" destId="{745FB20A-B277-4EDC-8116-CAEF72A38F0D}" srcOrd="2" destOrd="0" presId="urn:microsoft.com/office/officeart/2005/8/layout/venn2"/>
    <dgm:cxn modelId="{CF2D5FE5-D720-4E80-AECD-9E9798AEBDE8}" type="presParOf" srcId="{745FB20A-B277-4EDC-8116-CAEF72A38F0D}" destId="{67AC42F4-7242-49DD-A8A8-57ADDDD32475}" srcOrd="0" destOrd="0" presId="urn:microsoft.com/office/officeart/2005/8/layout/venn2"/>
    <dgm:cxn modelId="{D8938C94-7B18-465F-B009-EB9C44624EED}" type="presParOf" srcId="{745FB20A-B277-4EDC-8116-CAEF72A38F0D}" destId="{54B7C38E-8989-43C0-853E-ABB0811ACDF6}" srcOrd="1" destOrd="0" presId="urn:microsoft.com/office/officeart/2005/8/layout/venn2"/>
    <dgm:cxn modelId="{1D904B75-2AB8-4F47-A957-A528491C00B5}" type="presParOf" srcId="{A9BB2414-1CD8-4B48-8463-A1B9A3FD82D4}" destId="{811469F3-14AC-40D7-84A0-E8B5B34CFE09}" srcOrd="3" destOrd="0" presId="urn:microsoft.com/office/officeart/2005/8/layout/venn2"/>
    <dgm:cxn modelId="{EDC99008-1401-4BE8-BAA0-9B0DE4BE74F6}" type="presParOf" srcId="{811469F3-14AC-40D7-84A0-E8B5B34CFE09}" destId="{DD58C4ED-AEC6-4058-A8B3-187C877FDCBD}" srcOrd="0" destOrd="0" presId="urn:microsoft.com/office/officeart/2005/8/layout/venn2"/>
    <dgm:cxn modelId="{9127C0E2-7E63-4139-86B5-2F065A1CF42C}" type="presParOf" srcId="{811469F3-14AC-40D7-84A0-E8B5B34CFE09}" destId="{4440B474-D3B9-49BF-B2E6-9FAB8DCC852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C1825-3D48-4A65-B5CB-E897A790FDDC}">
      <dsp:nvSpPr>
        <dsp:cNvPr id="0" name=""/>
        <dsp:cNvSpPr/>
      </dsp:nvSpPr>
      <dsp:spPr>
        <a:xfrm>
          <a:off x="322262" y="0"/>
          <a:ext cx="3394075" cy="3394075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NTNU</a:t>
          </a:r>
        </a:p>
      </dsp:txBody>
      <dsp:txXfrm>
        <a:off x="1544808" y="169703"/>
        <a:ext cx="948983" cy="509111"/>
      </dsp:txXfrm>
    </dsp:sp>
    <dsp:sp modelId="{52F2A501-EBFB-4180-A0EF-6ABA5540C5D9}">
      <dsp:nvSpPr>
        <dsp:cNvPr id="0" name=""/>
        <dsp:cNvSpPr/>
      </dsp:nvSpPr>
      <dsp:spPr>
        <a:xfrm>
          <a:off x="661669" y="678814"/>
          <a:ext cx="2715260" cy="2715260"/>
        </a:xfrm>
        <a:prstGeom prst="ellipse">
          <a:avLst/>
        </a:prstGeom>
        <a:solidFill>
          <a:schemeClr val="accent2">
            <a:shade val="80000"/>
            <a:hueOff val="278467"/>
            <a:satOff val="-25359"/>
            <a:lumOff val="133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Fagklynge</a:t>
          </a:r>
        </a:p>
      </dsp:txBody>
      <dsp:txXfrm>
        <a:off x="1544808" y="841730"/>
        <a:ext cx="948983" cy="488746"/>
      </dsp:txXfrm>
    </dsp:sp>
    <dsp:sp modelId="{67AC42F4-7242-49DD-A8A8-57ADDDD32475}">
      <dsp:nvSpPr>
        <dsp:cNvPr id="0" name=""/>
        <dsp:cNvSpPr/>
      </dsp:nvSpPr>
      <dsp:spPr>
        <a:xfrm>
          <a:off x="1001077" y="1357629"/>
          <a:ext cx="2036445" cy="2036445"/>
        </a:xfrm>
        <a:prstGeom prst="ellipse">
          <a:avLst/>
        </a:prstGeom>
        <a:solidFill>
          <a:schemeClr val="accent2">
            <a:shade val="80000"/>
            <a:hueOff val="556933"/>
            <a:satOff val="-50718"/>
            <a:lumOff val="266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Program</a:t>
          </a:r>
        </a:p>
      </dsp:txBody>
      <dsp:txXfrm>
        <a:off x="1544808" y="1510363"/>
        <a:ext cx="948983" cy="458200"/>
      </dsp:txXfrm>
    </dsp:sp>
    <dsp:sp modelId="{DD58C4ED-AEC6-4058-A8B3-187C877FDCBD}">
      <dsp:nvSpPr>
        <dsp:cNvPr id="0" name=""/>
        <dsp:cNvSpPr/>
      </dsp:nvSpPr>
      <dsp:spPr>
        <a:xfrm>
          <a:off x="1340485" y="2036445"/>
          <a:ext cx="1357630" cy="1357630"/>
        </a:xfrm>
        <a:prstGeom prst="ellipse">
          <a:avLst/>
        </a:prstGeom>
        <a:solidFill>
          <a:schemeClr val="accent2">
            <a:shade val="80000"/>
            <a:hueOff val="835399"/>
            <a:satOff val="-76077"/>
            <a:lumOff val="399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Klasse</a:t>
          </a:r>
        </a:p>
      </dsp:txBody>
      <dsp:txXfrm>
        <a:off x="1539305" y="2375852"/>
        <a:ext cx="959989" cy="678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4538E-5DA7-4024-8F73-26130CAA76B7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86BE8-B59A-4CC8-9B18-E653A769DA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619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20" y="4838278"/>
            <a:ext cx="342081" cy="189077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DDF0375-0873-B843-9EC0-A06479A8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E8648CE-2671-CD47-B4B1-0ED8BB680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49043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40043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5AB0DDD-5101-CF40-8356-9C539FE9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34AFF7B-7C34-7B47-812A-63DDBA93A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7B44B46-B0BE-A64D-8CD4-1109D4692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1C4D38D1-6ECD-794C-8B46-83AEE2679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D8E673F-9EC8-124B-9ACB-8BF4AAF39D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49043" y="205979"/>
            <a:ext cx="855298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49043" y="952901"/>
            <a:ext cx="8552985" cy="3641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38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001374"/>
            <a:ext cx="7772400" cy="1200329"/>
          </a:xfrm>
        </p:spPr>
        <p:txBody>
          <a:bodyPr/>
          <a:lstStyle/>
          <a:p>
            <a:r>
              <a:rPr lang="nb-NO" dirty="0"/>
              <a:t>Campusutvikling som strategisk verktøy for utvikling av utdanning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5416" y="2308238"/>
            <a:ext cx="7772400" cy="1314450"/>
          </a:xfrm>
        </p:spPr>
        <p:txBody>
          <a:bodyPr>
            <a:normAutofit/>
          </a:bodyPr>
          <a:lstStyle/>
          <a:p>
            <a:r>
              <a:rPr lang="nb-NO" dirty="0"/>
              <a:t>Karina Mathisen</a:t>
            </a:r>
          </a:p>
          <a:p>
            <a:r>
              <a:rPr lang="nb-NO" dirty="0"/>
              <a:t>Prodekan utdanning, Fakultet for Naturvitenskap (NV)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E93105-4AEF-5144-BDE5-9DB9B1670EF5}"/>
              </a:ext>
            </a:extLst>
          </p:cNvPr>
          <p:cNvSpPr txBox="1"/>
          <p:nvPr/>
        </p:nvSpPr>
        <p:spPr>
          <a:xfrm rot="16200000">
            <a:off x="7128750" y="1687862"/>
            <a:ext cx="326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D4788"/>
                </a:solidFill>
              </a:rPr>
              <a:t>Kunnskap for en bedre verden</a:t>
            </a: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9D1D2-9BCC-43E1-BB1A-5E41B610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Bygge faglighet i klynger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14030A-1C24-4D9A-BD04-B57DE2689061}"/>
              </a:ext>
            </a:extLst>
          </p:cNvPr>
          <p:cNvSpPr/>
          <p:nvPr/>
        </p:nvSpPr>
        <p:spPr>
          <a:xfrm>
            <a:off x="4611474" y="1074056"/>
            <a:ext cx="4322957" cy="1364343"/>
          </a:xfrm>
          <a:prstGeom prst="round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800" dirty="0"/>
              <a:t>Fortsatt fokus på faglig spesialisering og tverrfaglig samarbeid. 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D5B72D-E50A-4B93-971F-83012C6541D3}"/>
              </a:ext>
            </a:extLst>
          </p:cNvPr>
          <p:cNvSpPr/>
          <p:nvPr/>
        </p:nvSpPr>
        <p:spPr>
          <a:xfrm>
            <a:off x="4357701" y="3439885"/>
            <a:ext cx="4484914" cy="1059543"/>
          </a:xfrm>
          <a:prstGeom prst="round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800" dirty="0"/>
              <a:t>Arealer på campus skal styrke tilhørighet og identitet, fordi disse er sentrale for læring. 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0041F9-1551-408A-B6E4-274A538DECB6}"/>
              </a:ext>
            </a:extLst>
          </p:cNvPr>
          <p:cNvSpPr/>
          <p:nvPr/>
        </p:nvSpPr>
        <p:spPr>
          <a:xfrm>
            <a:off x="141728" y="1074056"/>
            <a:ext cx="1712686" cy="154577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Høyere grads studenter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5D2B5F-C791-4D41-B8B8-62D540EE8253}"/>
              </a:ext>
            </a:extLst>
          </p:cNvPr>
          <p:cNvSpPr/>
          <p:nvPr/>
        </p:nvSpPr>
        <p:spPr>
          <a:xfrm>
            <a:off x="1520258" y="1074269"/>
            <a:ext cx="1712686" cy="154577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Lavere grads studenter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832AED-5C7F-451D-84FF-F64E4CFCBAC0}"/>
              </a:ext>
            </a:extLst>
          </p:cNvPr>
          <p:cNvSpPr/>
          <p:nvPr/>
        </p:nvSpPr>
        <p:spPr>
          <a:xfrm>
            <a:off x="141728" y="2359191"/>
            <a:ext cx="1712686" cy="154577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Viten-skapelige ansatte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207E24-1021-4D26-9CDD-0CBBE0B86A93}"/>
              </a:ext>
            </a:extLst>
          </p:cNvPr>
          <p:cNvSpPr/>
          <p:nvPr/>
        </p:nvSpPr>
        <p:spPr>
          <a:xfrm>
            <a:off x="1505530" y="2423885"/>
            <a:ext cx="1712686" cy="154577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Arbeidsliv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DC328-2FCF-4DAF-9D40-05D592234D65}"/>
              </a:ext>
            </a:extLst>
          </p:cNvPr>
          <p:cNvSpPr txBox="1"/>
          <p:nvPr/>
        </p:nvSpPr>
        <p:spPr>
          <a:xfrm>
            <a:off x="3232944" y="2620040"/>
            <a:ext cx="4572000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nb-NO" sz="1800" dirty="0">
                <a:solidFill>
                  <a:schemeClr val="bg1"/>
                </a:solidFill>
              </a:rPr>
              <a:t>tilhørighet og </a:t>
            </a:r>
            <a:r>
              <a:rPr lang="nb-NO" sz="1800" dirty="0" err="1">
                <a:solidFill>
                  <a:schemeClr val="bg1"/>
                </a:solidFill>
              </a:rPr>
              <a:t>inkludering</a:t>
            </a:r>
            <a:r>
              <a:rPr lang="nb-NO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nb-NO" sz="1800" dirty="0" err="1">
                <a:solidFill>
                  <a:schemeClr val="bg1"/>
                </a:solidFill>
              </a:rPr>
              <a:t>redusere</a:t>
            </a:r>
            <a:r>
              <a:rPr lang="nb-NO" sz="1800" dirty="0">
                <a:solidFill>
                  <a:schemeClr val="bg1"/>
                </a:solidFill>
              </a:rPr>
              <a:t> frafall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03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CA3C-103A-405C-A604-3B57C9C6C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 fagklynge: Identitetsskaping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8A4ADD-12A0-4FCE-8FA6-63D5604B40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4827292"/>
              </p:ext>
            </p:extLst>
          </p:nvPr>
        </p:nvGraphicFramePr>
        <p:xfrm>
          <a:off x="249238" y="1200150"/>
          <a:ext cx="4038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7D555F-A179-435D-8C97-6D1ACA992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43" y="1200151"/>
            <a:ext cx="4529786" cy="3394472"/>
          </a:xfrm>
        </p:spPr>
        <p:txBody>
          <a:bodyPr>
            <a:normAutofit/>
          </a:bodyPr>
          <a:lstStyle/>
          <a:p>
            <a:r>
              <a:rPr lang="nb-NO" dirty="0"/>
              <a:t>Fra elev til NTNU student</a:t>
            </a:r>
          </a:p>
          <a:p>
            <a:r>
              <a:rPr lang="nb-NO" dirty="0"/>
              <a:t>Hvem går i min klasse?</a:t>
            </a:r>
          </a:p>
          <a:p>
            <a:r>
              <a:rPr lang="nb-NO" dirty="0"/>
              <a:t>Bygge faglighet</a:t>
            </a:r>
          </a:p>
          <a:p>
            <a:r>
              <a:rPr lang="nb-NO" dirty="0"/>
              <a:t>Ansatte og arbeidsliv</a:t>
            </a:r>
          </a:p>
          <a:p>
            <a:r>
              <a:rPr lang="nb-NO" dirty="0" err="1"/>
              <a:t>Programvis</a:t>
            </a:r>
            <a:r>
              <a:rPr lang="nb-NO" dirty="0"/>
              <a:t> kontakt horisontalt og vertikalt</a:t>
            </a:r>
          </a:p>
        </p:txBody>
      </p:sp>
    </p:spTree>
    <p:extLst>
      <p:ext uri="{BB962C8B-B14F-4D97-AF65-F5344CB8AC3E}">
        <p14:creationId xmlns:p14="http://schemas.microsoft.com/office/powerpoint/2010/main" val="111453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4C949-A60F-4530-8AFB-719C3A54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28" y="87881"/>
            <a:ext cx="8418747" cy="648512"/>
          </a:xfrm>
        </p:spPr>
        <p:txBody>
          <a:bodyPr/>
          <a:lstStyle/>
          <a:p>
            <a:r>
              <a:rPr lang="nb-NO" dirty="0"/>
              <a:t>Fremtidens NTNU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14448-2698-4CD1-8423-8319A525B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774202"/>
            <a:ext cx="8418747" cy="3613774"/>
          </a:xfrm>
        </p:spPr>
        <p:txBody>
          <a:bodyPr/>
          <a:lstStyle/>
          <a:p>
            <a:r>
              <a:rPr lang="nb-NO" dirty="0"/>
              <a:t>Studentens læring i sentrum</a:t>
            </a:r>
          </a:p>
          <a:p>
            <a:endParaRPr lang="nb-NO" dirty="0"/>
          </a:p>
          <a:p>
            <a:r>
              <a:rPr lang="nb-NO" dirty="0"/>
              <a:t>Varierte areal – med mulighet for ytterligere </a:t>
            </a:r>
            <a:r>
              <a:rPr lang="nb-NO" dirty="0" err="1"/>
              <a:t>fleksibilisering</a:t>
            </a:r>
            <a:endParaRPr lang="nb-NO" dirty="0"/>
          </a:p>
          <a:p>
            <a:endParaRPr lang="nb-NO" dirty="0"/>
          </a:p>
          <a:p>
            <a:r>
              <a:rPr lang="nb-NO" dirty="0"/>
              <a:t>Glidende overgang mellom formelle og uformelle læringsareal</a:t>
            </a:r>
          </a:p>
          <a:p>
            <a:endParaRPr lang="nb-NO" dirty="0"/>
          </a:p>
          <a:p>
            <a:r>
              <a:rPr lang="nb-NO" dirty="0"/>
              <a:t>Identitetsbygging fra start; fra emne til programfokus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903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1B95-86F6-441D-9891-9A105A70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Campusprosjektet- campussamling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65ECEA-1837-4E0E-B755-7248B50ED7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9" y="946851"/>
            <a:ext cx="8418513" cy="280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2CDCBA-CCCA-4B70-8A2E-19AAB23B6C31}"/>
              </a:ext>
            </a:extLst>
          </p:cNvPr>
          <p:cNvSpPr txBox="1"/>
          <p:nvPr/>
        </p:nvSpPr>
        <p:spPr>
          <a:xfrm>
            <a:off x="239484" y="3750215"/>
            <a:ext cx="8342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I løpet av de neste ti årene skal alle NTNUs fagmiljø i Trondheim samles fra spredte lokasjoner til én samlet campus i området rundt Gløshaugen.</a:t>
            </a:r>
          </a:p>
        </p:txBody>
      </p:sp>
    </p:spTree>
    <p:extLst>
      <p:ext uri="{BB962C8B-B14F-4D97-AF65-F5344CB8AC3E}">
        <p14:creationId xmlns:p14="http://schemas.microsoft.com/office/powerpoint/2010/main" val="54732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B20E0-FB12-4731-8CB8-6F8864AE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Kvalitet, Bærekraft og Ett NTNU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A37C5-D886-476F-9731-6C27B75F6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b="1" dirty="0"/>
              <a:t>Effektmål</a:t>
            </a:r>
          </a:p>
          <a:p>
            <a:r>
              <a:rPr lang="nb-NO" sz="2000" dirty="0"/>
              <a:t>NTNU driver fremtidsrettede utdannings-, innovasjons- og forskningsaktiviteter med gode faglige og sosiale kvaliteter. </a:t>
            </a:r>
          </a:p>
          <a:p>
            <a:endParaRPr lang="nb-NO" sz="2000" dirty="0"/>
          </a:p>
          <a:p>
            <a:r>
              <a:rPr lang="nb-NO" sz="2000" dirty="0"/>
              <a:t>NTNU fremmer tverrfaglig samarbeid og synergier.</a:t>
            </a:r>
          </a:p>
          <a:p>
            <a:endParaRPr lang="nb-NO" sz="2000" dirty="0"/>
          </a:p>
          <a:p>
            <a:r>
              <a:rPr lang="nb-NO" sz="2000" dirty="0"/>
              <a:t>NTNU har en effektiv og bærekraftig campus.</a:t>
            </a:r>
          </a:p>
          <a:p>
            <a:endParaRPr lang="nb-NO" sz="2000" dirty="0"/>
          </a:p>
          <a:p>
            <a:r>
              <a:rPr lang="nb-NO" sz="2000" dirty="0"/>
              <a:t>NTNU er åpen og inviterende mot omgivelsene, og tilbyr formidling av høy klasse.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706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D735FA-3B82-4593-A2F8-35694481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NTNUs strategi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64FECA-D30C-4826-A8EB-51675069E3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58343" y="805443"/>
            <a:ext cx="4926467" cy="353261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1B1F5-CDCA-4532-9EC1-D440C64E2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183" y="1037828"/>
            <a:ext cx="4038600" cy="3394472"/>
          </a:xfrm>
        </p:spPr>
        <p:txBody>
          <a:bodyPr>
            <a:normAutofit/>
          </a:bodyPr>
          <a:lstStyle/>
          <a:p>
            <a:r>
              <a:rPr lang="nb-NO" sz="1800" dirty="0"/>
              <a:t>NTNU skal planlegge og videreutvikle det strategiske grunnlaget for framtidens campuser. </a:t>
            </a:r>
          </a:p>
          <a:p>
            <a:endParaRPr lang="nb-NO" sz="1800" dirty="0"/>
          </a:p>
          <a:p>
            <a:r>
              <a:rPr lang="nb-NO" sz="1800" dirty="0"/>
              <a:t>De skal sikre gode arbeidsplasser og godt og forsvarlig arbeidsmiljø for ansatte og studenter, tverrfaglig samhandling og sosiale kvaliteter.</a:t>
            </a:r>
          </a:p>
        </p:txBody>
      </p:sp>
    </p:spTree>
    <p:extLst>
      <p:ext uri="{BB962C8B-B14F-4D97-AF65-F5344CB8AC3E}">
        <p14:creationId xmlns:p14="http://schemas.microsoft.com/office/powerpoint/2010/main" val="359186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45A7A8-9705-43D3-B236-D011CEFBF057}"/>
              </a:ext>
            </a:extLst>
          </p:cNvPr>
          <p:cNvSpPr/>
          <p:nvPr/>
        </p:nvSpPr>
        <p:spPr>
          <a:xfrm>
            <a:off x="148985" y="3505200"/>
            <a:ext cx="2986101" cy="762000"/>
          </a:xfrm>
          <a:prstGeom prst="round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4B6F7FE-1C5B-314E-9EB6-C3D6F936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42" y="95139"/>
            <a:ext cx="8418747" cy="648512"/>
          </a:xfrm>
        </p:spPr>
        <p:txBody>
          <a:bodyPr/>
          <a:lstStyle/>
          <a:p>
            <a:r>
              <a:rPr lang="nb-NO" dirty="0"/>
              <a:t>Temagrupper campusprosjektet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10C514-EF45-4E45-AC21-B580BE9D8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85" y="764863"/>
            <a:ext cx="8418747" cy="3613774"/>
          </a:xfrm>
        </p:spPr>
        <p:txBody>
          <a:bodyPr/>
          <a:lstStyle/>
          <a:p>
            <a:r>
              <a:rPr lang="nb-NO" sz="1800" dirty="0"/>
              <a:t>Fem temagrupper har våren 2021 jobbet med å omsette NTNUs strategiske grunnlag til å bli forståelig og anvendelig for bygge- og brukerutstyrsprosjektet:</a:t>
            </a:r>
          </a:p>
          <a:p>
            <a:pPr lvl="1"/>
            <a:r>
              <a:rPr lang="nb-NO" sz="1600" b="1" dirty="0"/>
              <a:t>Læringsarealer </a:t>
            </a:r>
          </a:p>
          <a:p>
            <a:pPr lvl="1"/>
            <a:r>
              <a:rPr lang="nb-NO" sz="1600" b="1" dirty="0"/>
              <a:t>Knutepunkt </a:t>
            </a:r>
          </a:p>
          <a:p>
            <a:pPr lvl="1"/>
            <a:r>
              <a:rPr lang="nb-NO" sz="1600" dirty="0"/>
              <a:t>Spesialarealer </a:t>
            </a:r>
          </a:p>
          <a:p>
            <a:pPr lvl="1"/>
            <a:r>
              <a:rPr lang="nb-NO" sz="1600" dirty="0"/>
              <a:t>Arbeidsplasser </a:t>
            </a:r>
          </a:p>
          <a:p>
            <a:pPr lvl="1"/>
            <a:r>
              <a:rPr lang="nb-NO" sz="1600" dirty="0"/>
              <a:t>Drift og forvaltning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>
                <a:solidFill>
                  <a:schemeClr val="bg1"/>
                </a:solidFill>
              </a:rPr>
              <a:t>Utarbeidet 10 hypoteser</a:t>
            </a:r>
          </a:p>
          <a:p>
            <a:pPr marL="0" indent="0">
              <a:buNone/>
            </a:pPr>
            <a:r>
              <a:rPr lang="nb-NO" sz="2000" dirty="0">
                <a:solidFill>
                  <a:schemeClr val="bg1"/>
                </a:solidFill>
              </a:rPr>
              <a:t>om fremtidens læring</a:t>
            </a:r>
          </a:p>
          <a:p>
            <a:endParaRPr lang="nb-NO" sz="1800" dirty="0"/>
          </a:p>
          <a:p>
            <a:endParaRPr lang="nb-NO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BCA9B-2164-49BB-91E3-DDEB0E7C1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086" y="1463577"/>
            <a:ext cx="4318000" cy="37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9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49705-1341-4734-AF22-FB29B159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00" y="89281"/>
            <a:ext cx="8552985" cy="646331"/>
          </a:xfrm>
        </p:spPr>
        <p:txBody>
          <a:bodyPr/>
          <a:lstStyle/>
          <a:p>
            <a:r>
              <a:rPr lang="nb-NO" dirty="0"/>
              <a:t>Fremtidens læringsareal</a:t>
            </a:r>
          </a:p>
        </p:txBody>
      </p:sp>
      <p:pic>
        <p:nvPicPr>
          <p:cNvPr id="2050" name="Picture 2" descr="Hvor finner jeg informasjon som student ved NTNU? - NTNUs Studentblogg">
            <a:extLst>
              <a:ext uri="{FF2B5EF4-FFF2-40B4-BE49-F238E27FC236}">
                <a16:creationId xmlns:a16="http://schemas.microsoft.com/office/drawing/2014/main" id="{1380FB63-D454-4473-9F38-96AE16EE0A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" y="1297760"/>
            <a:ext cx="3505351" cy="23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F9CD75C-C6FC-41BC-B0D6-AFA655E4EA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33820" y="576799"/>
            <a:ext cx="4038600" cy="2022951"/>
          </a:xfrm>
        </p:spPr>
      </p:pic>
      <p:pic>
        <p:nvPicPr>
          <p:cNvPr id="7" name="Picture 8" descr="Hanna Knuutila lærer i auditorium R2. Photo">
            <a:extLst>
              <a:ext uri="{FF2B5EF4-FFF2-40B4-BE49-F238E27FC236}">
                <a16:creationId xmlns:a16="http://schemas.microsoft.com/office/drawing/2014/main" id="{2B23760C-ED2C-40B7-A869-0F610698D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803" y="3103726"/>
            <a:ext cx="2768671" cy="172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3A69A065-D3EA-423A-824B-CA4D1880F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347" y="2559376"/>
            <a:ext cx="2447491" cy="162861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70542AB-CE22-47D0-92F5-1CEE6E573DE2}"/>
              </a:ext>
            </a:extLst>
          </p:cNvPr>
          <p:cNvSpPr/>
          <p:nvPr/>
        </p:nvSpPr>
        <p:spPr>
          <a:xfrm>
            <a:off x="3052892" y="1623912"/>
            <a:ext cx="1880928" cy="64633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B1A531-6D6D-420B-83F3-881485B507A7}"/>
              </a:ext>
            </a:extLst>
          </p:cNvPr>
          <p:cNvSpPr/>
          <p:nvPr/>
        </p:nvSpPr>
        <p:spPr>
          <a:xfrm>
            <a:off x="718457" y="3381829"/>
            <a:ext cx="4320232" cy="1073856"/>
          </a:xfrm>
          <a:prstGeom prst="round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400" dirty="0"/>
              <a:t>Den tradisjonelle auditorieundervisningen kompletteres med nye læringsarealer som muliggjør tettere interaksjon mellom studenter og mellom undervisere og studenter. 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B2A0EA-319B-49C5-BD8D-277151D58210}"/>
              </a:ext>
            </a:extLst>
          </p:cNvPr>
          <p:cNvSpPr/>
          <p:nvPr/>
        </p:nvSpPr>
        <p:spPr>
          <a:xfrm>
            <a:off x="217209" y="1697222"/>
            <a:ext cx="4070435" cy="1184398"/>
          </a:xfrm>
          <a:prstGeom prst="round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400" dirty="0"/>
              <a:t>Studenten settes i sentrum, og fra å se underviseren som bæreren av faget, fungerer underviseren heller gjerne som tilrettelegger for læring og dialogpartner i læringsprosesser. 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4F3146-3F21-4DED-88DC-16FC3934245C}"/>
              </a:ext>
            </a:extLst>
          </p:cNvPr>
          <p:cNvSpPr/>
          <p:nvPr/>
        </p:nvSpPr>
        <p:spPr>
          <a:xfrm>
            <a:off x="537030" y="912656"/>
            <a:ext cx="3842732" cy="675619"/>
          </a:xfrm>
          <a:prstGeom prst="round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400" dirty="0"/>
              <a:t>Mer varierte læringsformer gir behov for variasjon/fleksibilitet i de fysiske rammene. </a:t>
            </a:r>
          </a:p>
        </p:txBody>
      </p:sp>
    </p:spTree>
    <p:extLst>
      <p:ext uri="{BB962C8B-B14F-4D97-AF65-F5344CB8AC3E}">
        <p14:creationId xmlns:p14="http://schemas.microsoft.com/office/powerpoint/2010/main" val="6518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82920-3EC3-44BC-9DFD-E506313F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Sentralt læringsstrøk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ECFF0-9095-4D27-AF0D-CDE61162E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5377" y="1127580"/>
            <a:ext cx="4038600" cy="3394472"/>
          </a:xfrm>
        </p:spPr>
        <p:txBody>
          <a:bodyPr/>
          <a:lstStyle/>
          <a:p>
            <a:r>
              <a:rPr lang="nb-NO" dirty="0"/>
              <a:t>NTNU identitet</a:t>
            </a:r>
          </a:p>
          <a:p>
            <a:r>
              <a:rPr lang="nb-NO" dirty="0"/>
              <a:t>Lavere grads studenter</a:t>
            </a:r>
          </a:p>
          <a:p>
            <a:r>
              <a:rPr lang="nb-NO" dirty="0"/>
              <a:t>Læring i sentrum</a:t>
            </a:r>
          </a:p>
          <a:p>
            <a:r>
              <a:rPr lang="nb-NO" dirty="0"/>
              <a:t>Tverrfaglig samhandling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7D7000-CA4F-4DD8-B91E-5E64A5D67040}"/>
              </a:ext>
            </a:extLst>
          </p:cNvPr>
          <p:cNvSpPr/>
          <p:nvPr/>
        </p:nvSpPr>
        <p:spPr>
          <a:xfrm>
            <a:off x="944577" y="2054678"/>
            <a:ext cx="2380343" cy="2329543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Formelle fleksible lærings-areal for studentaktiv undervisning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A5777E4-1CFF-451B-B988-B3D2D28B0909}"/>
              </a:ext>
            </a:extLst>
          </p:cNvPr>
          <p:cNvSpPr/>
          <p:nvPr/>
        </p:nvSpPr>
        <p:spPr>
          <a:xfrm>
            <a:off x="2781786" y="1395158"/>
            <a:ext cx="1596572" cy="1531258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 err="1"/>
              <a:t>Teaching</a:t>
            </a:r>
            <a:r>
              <a:rPr lang="nb-NO" dirty="0"/>
              <a:t> and Learning Centre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BE95D3-27A5-4B14-8577-7E12B66774A2}"/>
              </a:ext>
            </a:extLst>
          </p:cNvPr>
          <p:cNvSpPr/>
          <p:nvPr/>
        </p:nvSpPr>
        <p:spPr>
          <a:xfrm>
            <a:off x="2812629" y="3406263"/>
            <a:ext cx="1596572" cy="1531258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Maker </a:t>
            </a:r>
            <a:r>
              <a:rPr lang="nb-NO" dirty="0" err="1"/>
              <a:t>space</a:t>
            </a:r>
            <a:endParaRPr lang="nb-NO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B91EA9-D913-491E-83D2-3FBCC6648652}"/>
              </a:ext>
            </a:extLst>
          </p:cNvPr>
          <p:cNvSpPr/>
          <p:nvPr/>
        </p:nvSpPr>
        <p:spPr>
          <a:xfrm>
            <a:off x="59385" y="2393117"/>
            <a:ext cx="1211944" cy="121153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Servering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89323F-57AC-44AE-A576-990BAE3C3E40}"/>
              </a:ext>
            </a:extLst>
          </p:cNvPr>
          <p:cNvSpPr/>
          <p:nvPr/>
        </p:nvSpPr>
        <p:spPr>
          <a:xfrm>
            <a:off x="761089" y="1200151"/>
            <a:ext cx="1280890" cy="121153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Uformelle lærings-</a:t>
            </a:r>
            <a:r>
              <a:rPr lang="nb-NO" sz="1200" dirty="0" err="1"/>
              <a:t>aeal</a:t>
            </a:r>
            <a:endParaRPr lang="nb-NO" sz="1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0DDA55-3FEB-46D2-9F78-97036A6971D4}"/>
              </a:ext>
            </a:extLst>
          </p:cNvPr>
          <p:cNvSpPr/>
          <p:nvPr/>
        </p:nvSpPr>
        <p:spPr>
          <a:xfrm>
            <a:off x="243084" y="3709104"/>
            <a:ext cx="1211944" cy="128088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Student-organisasjoner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6994F4-F3F0-46A7-88D4-A7BE830DAE70}"/>
              </a:ext>
            </a:extLst>
          </p:cNvPr>
          <p:cNvSpPr txBox="1"/>
          <p:nvPr/>
        </p:nvSpPr>
        <p:spPr>
          <a:xfrm>
            <a:off x="4905828" y="4238597"/>
            <a:ext cx="3664857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Studentaktiv læring med digitale muligheter</a:t>
            </a:r>
          </a:p>
        </p:txBody>
      </p:sp>
    </p:spTree>
    <p:extLst>
      <p:ext uri="{BB962C8B-B14F-4D97-AF65-F5344CB8AC3E}">
        <p14:creationId xmlns:p14="http://schemas.microsoft.com/office/powerpoint/2010/main" val="124292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D0A8-EFCF-42AF-9476-9BED9611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Studentarbeidsplass: nye behov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281BCC-E368-4218-9175-9B35A8B1C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79" y="1103756"/>
            <a:ext cx="5546541" cy="293598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5E9C1D-E83C-4764-B36E-FD4B3FF03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49" y="1207966"/>
            <a:ext cx="2543530" cy="375337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778C972-8F39-476D-A41B-E093A4E8894E}"/>
              </a:ext>
            </a:extLst>
          </p:cNvPr>
          <p:cNvSpPr/>
          <p:nvPr/>
        </p:nvSpPr>
        <p:spPr>
          <a:xfrm>
            <a:off x="6932337" y="753152"/>
            <a:ext cx="2211663" cy="90962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Flercampus undervisning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278129-F031-4E40-9EC3-36357441083D}"/>
              </a:ext>
            </a:extLst>
          </p:cNvPr>
          <p:cNvSpPr/>
          <p:nvPr/>
        </p:nvSpPr>
        <p:spPr>
          <a:xfrm>
            <a:off x="6055987" y="4109066"/>
            <a:ext cx="2211663" cy="90962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 err="1"/>
              <a:t>Podcast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827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FCB4-35C0-4B2A-A7A9-BB929656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Kontekstuell læring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A342BA-05BD-49F7-AFC2-E8CB7FD63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112" y="1009650"/>
            <a:ext cx="5387539" cy="3614738"/>
          </a:xfr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E1C55E-7DE5-49A5-ABAB-F523DD97735A}"/>
              </a:ext>
            </a:extLst>
          </p:cNvPr>
          <p:cNvSpPr/>
          <p:nvPr/>
        </p:nvSpPr>
        <p:spPr>
          <a:xfrm>
            <a:off x="174171" y="1110343"/>
            <a:ext cx="3420941" cy="1037771"/>
          </a:xfrm>
          <a:prstGeom prst="round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800"/>
              <a:t>Høyere grad av praksisnær læring/kontekstuell læring.</a:t>
            </a:r>
            <a:endParaRPr lang="nb-NO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E27E58-1CA9-45CA-943F-120AB2AB2542}"/>
              </a:ext>
            </a:extLst>
          </p:cNvPr>
          <p:cNvSpPr txBox="1"/>
          <p:nvPr/>
        </p:nvSpPr>
        <p:spPr>
          <a:xfrm>
            <a:off x="301385" y="2358571"/>
            <a:ext cx="29425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Case/dilemma fra fremtidig arbeidsliv</a:t>
            </a:r>
          </a:p>
          <a:p>
            <a:endParaRPr lang="nb-NO" dirty="0"/>
          </a:p>
          <a:p>
            <a:r>
              <a:rPr lang="nb-NO" dirty="0"/>
              <a:t>Løses i grupper</a:t>
            </a:r>
          </a:p>
          <a:p>
            <a:endParaRPr lang="nb-NO" dirty="0"/>
          </a:p>
          <a:p>
            <a:r>
              <a:rPr lang="nb-NO" dirty="0"/>
              <a:t>Anvendelse av teori </a:t>
            </a:r>
          </a:p>
          <a:p>
            <a:endParaRPr lang="nb-NO" dirty="0"/>
          </a:p>
          <a:p>
            <a:r>
              <a:rPr lang="nb-NO" dirty="0"/>
              <a:t>Viktig fra første studieår</a:t>
            </a:r>
          </a:p>
        </p:txBody>
      </p:sp>
    </p:spTree>
    <p:extLst>
      <p:ext uri="{BB962C8B-B14F-4D97-AF65-F5344CB8AC3E}">
        <p14:creationId xmlns:p14="http://schemas.microsoft.com/office/powerpoint/2010/main" val="2727212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blaa_stripe_bunn_16_9" id="{06CDA077-D319-284F-8119-D9CA2608E69B}" vid="{5E773DD7-F7CF-F243-90E7-78EC275BD6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ntnu_blaa_stripe_bunn_16_9</Template>
  <TotalTime>0</TotalTime>
  <Words>410</Words>
  <Application>Microsoft Office PowerPoint</Application>
  <PresentationFormat>On-screen Show (16:9)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Office-tema</vt:lpstr>
      <vt:lpstr>Campusutvikling som strategisk verktøy for utvikling av utdanning</vt:lpstr>
      <vt:lpstr>Campusprosjektet- campussamling</vt:lpstr>
      <vt:lpstr>Kvalitet, Bærekraft og Ett NTNU</vt:lpstr>
      <vt:lpstr>NTNUs strategi</vt:lpstr>
      <vt:lpstr>Temagrupper campusprosjektet</vt:lpstr>
      <vt:lpstr>Fremtidens læringsareal</vt:lpstr>
      <vt:lpstr>Sentralt læringsstrøk</vt:lpstr>
      <vt:lpstr>Studentarbeidsplass: nye behov</vt:lpstr>
      <vt:lpstr>Kontekstuell læring</vt:lpstr>
      <vt:lpstr>Bygge faglighet i klynger</vt:lpstr>
      <vt:lpstr>I fagklynge: Identitetsskaping</vt:lpstr>
      <vt:lpstr>Fremtidens NTNU campus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Campusutvikling som strategisk verktøy</dc:title>
  <dc:creator>Karina Mathisen</dc:creator>
  <cp:lastModifiedBy>Karina Mathisen</cp:lastModifiedBy>
  <cp:revision>42</cp:revision>
  <dcterms:created xsi:type="dcterms:W3CDTF">2021-10-20T20:38:53Z</dcterms:created>
  <dcterms:modified xsi:type="dcterms:W3CDTF">2021-10-26T11:01:23Z</dcterms:modified>
</cp:coreProperties>
</file>