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4" r:id="rId3"/>
    <p:sldId id="265" r:id="rId4"/>
    <p:sldId id="277" r:id="rId5"/>
    <p:sldId id="289" r:id="rId6"/>
    <p:sldId id="278" r:id="rId7"/>
    <p:sldId id="279" r:id="rId8"/>
    <p:sldId id="270" r:id="rId9"/>
    <p:sldId id="275" r:id="rId10"/>
    <p:sldId id="273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90" r:id="rId2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F67F76-542C-4B68-A052-42D11662F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BA88ADD-D83C-4021-ACFE-B95E8A521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E0891E4-7E0E-436A-8BD8-01572E312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17E9B39-973A-4A28-A29C-26787672B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ED313A9-04BB-4BD9-8660-823CA561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109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3CA661-0891-4B45-8F25-9907CD159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191766B-DA84-4F4F-85E0-4A0F25455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7DC51ED-181C-406D-9917-D7B2AD3A5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1A7A21-9051-47BA-9DF7-E8C87BC7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D69F085-BE6C-41F9-9416-1D8953E27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004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AACCC5C-BCA2-4FDE-92BE-8236407C7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6173050-1339-49E4-8638-A089C9D13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22FF153-33F7-4ACF-BB2C-37D0EE718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6B0DBB-7F69-4802-B2A3-BFAD7AA6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7E1B73-8EBA-494B-984C-B8993275D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663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AC44AE-92BB-48B2-A344-9BC4A18B9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1B365A-ABB7-4561-A833-3947EAC2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C59C347-36D8-46F8-B256-DD8F9A14E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64F76C-26BA-423F-8E82-7F958974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87AD12-C6ED-45B2-8EC0-6D2B345F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646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5D76EA-53FB-4A67-9093-E4B94F90A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D65D994-3FD7-4D6C-A145-162E52A2E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5855C5-3097-48DA-82F6-E323F2E98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B6FE680-2790-45DB-BCF9-DA706BB05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9BAD35-12A2-4546-83DA-0095279A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478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CC26EF-BB37-4F19-BE52-3028AD74A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AFDFED0-3425-4FF4-A796-2B2D2477A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12FAFF5-9246-4C81-9772-E11263B53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8C40DE8-174C-4F1F-972A-5CFF4EC27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0322F7E-DFEF-4C8D-A25D-296116A0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5A23327-DCE1-4C5E-94EB-1BB43429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389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765069-8D98-45AA-9056-1F570ECB4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D64D87-350C-40C7-8D63-D20D22A83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F1B2749-DAF2-4D2F-9DD2-41C29FC7F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73DAB7F-A0B6-4E0A-A93F-9E1C709854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C0B4392-ACBF-420E-938D-1358BFC86E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B3525BE-4856-4AB3-AF83-7D2F7C92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4C04FE2-F615-4D7F-8DF2-F74DD1AA1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5642321-4584-4D18-89DA-0A7D81920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34EEFE-48BE-4C6E-8885-94044647F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D2B6C81-05D5-4B6D-A53A-F458E7DE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C00D5FF-F68D-4C46-B9A2-A1F29C352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1C8B72C-D7B8-4B85-BD11-F18729003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118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E720921-4C4B-4719-80DF-DF4EB2F1E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9666167-78E8-4828-B8B7-23B3E96C3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BCC6FFB-FA59-40AA-9F80-EE93A0385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65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9DAD7-37AA-4062-9335-237FC2D12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CD81BA3-3747-443A-857F-80489896E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12288F2-49F3-4779-857C-4D61C77BD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EB42CF4-276C-4A1F-BD3F-4E6AE12D4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03FF4AF-84DA-4B5D-8DC6-AB9FC83A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5BCA1D6-3091-4FC2-AA1B-C5F1F1420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105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D48983-1494-44C6-ABB2-580291096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7C7F6EA-AB02-440F-A559-CEB10C729E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D598E9C-4770-43F4-B78B-E49A12950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5EDA716-7568-4ED2-B691-238D39150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1C354D4-6A7F-4B17-A4FB-ECE7C586B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E1FD506-7EF4-4AEB-A980-3FF3C5E7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327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D624731-AB87-45B3-A18B-EF3DD5DC1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15B2F16-FABD-4C0E-A22F-B923566A1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513458-084E-4E90-AB9F-4407242D1D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3ACBD-956B-4525-A0B7-80AD07A93F71}" type="datetimeFigureOut">
              <a:rPr lang="nb-NO" smtClean="0"/>
              <a:t>19.11.2021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14ED8E-AFE9-4BF8-A04F-9F6ABE436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5725B22-1B21-4D08-8249-1BD056F7D4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EFDCC-6C99-416C-9E54-4A1752503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287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666710-4513-4CED-898E-7683AC699B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z="4000" dirty="0"/>
              <a:t>FTS, utredningsgruppe D</a:t>
            </a:r>
            <a:br>
              <a:rPr lang="nb-NO" dirty="0"/>
            </a:br>
            <a:r>
              <a:rPr lang="nb-NO" dirty="0"/>
              <a:t>Pedagogiske virkemidler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705833C-B856-40FB-B538-26CC68DABF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Sluttpresentasjon, 19. november 2021</a:t>
            </a:r>
          </a:p>
          <a:p>
            <a:r>
              <a:rPr lang="nb-NO" dirty="0"/>
              <a:t>Guttorm Sindre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7094DFE-D506-46DB-9853-D4B7ABF12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782" y="4825803"/>
            <a:ext cx="10288436" cy="195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065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Tiltak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«Meny» av pedagogiske virkemidler ble for begrensende</a:t>
            </a:r>
          </a:p>
          <a:p>
            <a:r>
              <a:rPr lang="nb-NO" dirty="0"/>
              <a:t>Foreslår tiltak på flere nivå: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/>
              <a:t>Organisatoriske tiltak</a:t>
            </a:r>
          </a:p>
          <a:p>
            <a:pPr lvl="2"/>
            <a:r>
              <a:rPr lang="nb-NO" dirty="0"/>
              <a:t>Ledelse, støtteenheter og -systemer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/>
              <a:t>Tiltak på studieprogramnivå</a:t>
            </a:r>
          </a:p>
          <a:p>
            <a:pPr lvl="2"/>
            <a:r>
              <a:rPr lang="nb-NO" dirty="0"/>
              <a:t>Programråd, programledere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/>
              <a:t>Tiltak på emne- og instituttnivå</a:t>
            </a:r>
            <a:endParaRPr lang="en-GB" dirty="0"/>
          </a:p>
          <a:p>
            <a:pPr lvl="2"/>
            <a:endParaRPr lang="en-NO" dirty="0"/>
          </a:p>
          <a:p>
            <a:r>
              <a:rPr lang="en-NO" dirty="0"/>
              <a:t>Avslutter med noen tanker om ressursmessig gjennomførbarhet</a:t>
            </a:r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015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463784" cy="737739"/>
          </a:xfrm>
        </p:spPr>
        <p:txBody>
          <a:bodyPr/>
          <a:lstStyle/>
          <a:p>
            <a:r>
              <a:rPr lang="en-NO" dirty="0"/>
              <a:t>Tiltak må ses </a:t>
            </a:r>
            <a:r>
              <a:rPr lang="en-GB" dirty="0"/>
              <a:t>i</a:t>
            </a:r>
            <a:r>
              <a:rPr lang="en-NO" dirty="0"/>
              <a:t> sammenheng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6100"/>
            <a:ext cx="5654040" cy="496951"/>
          </a:xfrm>
        </p:spPr>
        <p:txBody>
          <a:bodyPr>
            <a:normAutofit/>
          </a:bodyPr>
          <a:lstStyle/>
          <a:p>
            <a:r>
              <a:rPr lang="nb-NO" dirty="0"/>
              <a:t>Kvadrantmodellen</a:t>
            </a:r>
            <a:endParaRPr lang="en-NO" dirty="0"/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C3BA5C-9F33-0C4C-AE97-6F288E23DD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62920"/>
            <a:ext cx="7256604" cy="485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694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Organisatoriske tiltak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IT-systemer og infrastruktur</a:t>
            </a:r>
          </a:p>
          <a:p>
            <a:pPr lvl="1"/>
            <a:r>
              <a:rPr lang="en-NO" dirty="0"/>
              <a:t>Bedre støtte for kvalitetsforbedring på emnenivå</a:t>
            </a:r>
          </a:p>
          <a:p>
            <a:pPr lvl="2"/>
            <a:r>
              <a:rPr lang="en-GB" dirty="0"/>
              <a:t>A</a:t>
            </a:r>
            <a:r>
              <a:rPr lang="en-NO" dirty="0"/>
              <a:t>utomatisere faktainfo, forfattere bruke tid på refleksjon, forbedringsforslag</a:t>
            </a:r>
          </a:p>
          <a:p>
            <a:pPr lvl="2"/>
            <a:r>
              <a:rPr lang="en-NO" dirty="0"/>
              <a:t>Ta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bruk</a:t>
            </a:r>
            <a:r>
              <a:rPr lang="en-GB" dirty="0"/>
              <a:t> </a:t>
            </a:r>
            <a:r>
              <a:rPr lang="en-GB" dirty="0" err="1"/>
              <a:t>f.eks</a:t>
            </a:r>
            <a:r>
              <a:rPr lang="en-GB" dirty="0"/>
              <a:t>. Course Experience Questionnaire (CEQ)?</a:t>
            </a:r>
          </a:p>
          <a:p>
            <a:pPr lvl="3"/>
            <a:r>
              <a:rPr lang="en-GB" dirty="0" err="1"/>
              <a:t>Kombinasjon</a:t>
            </a:r>
            <a:r>
              <a:rPr lang="en-GB" dirty="0"/>
              <a:t> med </a:t>
            </a:r>
            <a:r>
              <a:rPr lang="en-GB" dirty="0" err="1"/>
              <a:t>referansegruppe</a:t>
            </a:r>
            <a:r>
              <a:rPr lang="en-GB" dirty="0"/>
              <a:t>, </a:t>
            </a:r>
            <a:r>
              <a:rPr lang="en-GB" dirty="0" err="1"/>
              <a:t>utfyller</a:t>
            </a:r>
            <a:r>
              <a:rPr lang="en-GB" dirty="0"/>
              <a:t> </a:t>
            </a:r>
            <a:r>
              <a:rPr lang="en-GB" dirty="0" err="1"/>
              <a:t>hverandre</a:t>
            </a:r>
            <a:endParaRPr lang="en-GB" dirty="0"/>
          </a:p>
          <a:p>
            <a:pPr lvl="1"/>
            <a:r>
              <a:rPr lang="en-GB" dirty="0" err="1"/>
              <a:t>Bedre</a:t>
            </a:r>
            <a:r>
              <a:rPr lang="en-GB" dirty="0"/>
              <a:t> </a:t>
            </a:r>
            <a:r>
              <a:rPr lang="en-GB" dirty="0" err="1"/>
              <a:t>støtte</a:t>
            </a:r>
            <a:r>
              <a:rPr lang="en-GB" dirty="0"/>
              <a:t> for </a:t>
            </a:r>
            <a:r>
              <a:rPr lang="en-GB" dirty="0" err="1"/>
              <a:t>kvalitetsforbedring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programnivå</a:t>
            </a:r>
            <a:endParaRPr lang="en-GB" dirty="0"/>
          </a:p>
          <a:p>
            <a:pPr lvl="2"/>
            <a:r>
              <a:rPr lang="en-GB" dirty="0"/>
              <a:t>Lett </a:t>
            </a:r>
            <a:r>
              <a:rPr lang="en-GB" dirty="0" err="1"/>
              <a:t>å</a:t>
            </a:r>
            <a:r>
              <a:rPr lang="en-GB" dirty="0"/>
              <a:t> se </a:t>
            </a:r>
            <a:r>
              <a:rPr lang="en-GB" dirty="0" err="1"/>
              <a:t>emnevegg</a:t>
            </a:r>
            <a:r>
              <a:rPr lang="en-GB" dirty="0"/>
              <a:t>, </a:t>
            </a:r>
            <a:r>
              <a:rPr lang="en-GB" dirty="0" err="1"/>
              <a:t>programmatrise</a:t>
            </a:r>
            <a:r>
              <a:rPr lang="en-GB" dirty="0"/>
              <a:t>, </a:t>
            </a:r>
          </a:p>
          <a:p>
            <a:pPr lvl="2"/>
            <a:r>
              <a:rPr lang="en-GB" dirty="0" err="1"/>
              <a:t>Aggregert</a:t>
            </a:r>
            <a:r>
              <a:rPr lang="en-GB" dirty="0"/>
              <a:t> info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emner</a:t>
            </a:r>
            <a:r>
              <a:rPr lang="en-GB" dirty="0"/>
              <a:t>: UV-</a:t>
            </a:r>
            <a:r>
              <a:rPr lang="en-GB" dirty="0" err="1"/>
              <a:t>praksis</a:t>
            </a:r>
            <a:r>
              <a:rPr lang="en-GB" dirty="0"/>
              <a:t>, LUB, </a:t>
            </a:r>
            <a:r>
              <a:rPr lang="en-GB" dirty="0" err="1"/>
              <a:t>studenttilfredshet</a:t>
            </a:r>
            <a:endParaRPr lang="en-GB" dirty="0"/>
          </a:p>
          <a:p>
            <a:pPr lvl="1"/>
            <a:r>
              <a:rPr lang="en-GB" dirty="0" err="1"/>
              <a:t>Bruk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timeplanen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pedagogisk</a:t>
            </a:r>
            <a:r>
              <a:rPr lang="en-GB" dirty="0"/>
              <a:t> </a:t>
            </a:r>
            <a:r>
              <a:rPr lang="en-GB" dirty="0" err="1"/>
              <a:t>virkemiddel</a:t>
            </a:r>
            <a:endParaRPr lang="en-GB" dirty="0"/>
          </a:p>
          <a:p>
            <a:pPr lvl="1"/>
            <a:r>
              <a:rPr lang="en-GB" dirty="0" err="1"/>
              <a:t>Bedre</a:t>
            </a:r>
            <a:r>
              <a:rPr lang="en-GB" dirty="0"/>
              <a:t> e-</a:t>
            </a:r>
            <a:r>
              <a:rPr lang="en-GB" dirty="0" err="1"/>
              <a:t>læringssystemer</a:t>
            </a:r>
            <a:r>
              <a:rPr lang="en-GB" dirty="0"/>
              <a:t> (LMS, digital </a:t>
            </a:r>
            <a:r>
              <a:rPr lang="en-GB" dirty="0" err="1"/>
              <a:t>eksamen</a:t>
            </a:r>
            <a:r>
              <a:rPr lang="en-GB" dirty="0"/>
              <a:t>, …)</a:t>
            </a:r>
          </a:p>
          <a:p>
            <a:pPr lvl="1"/>
            <a:r>
              <a:rPr lang="en-GB" dirty="0" err="1"/>
              <a:t>Flere</a:t>
            </a:r>
            <a:r>
              <a:rPr lang="en-GB" dirty="0"/>
              <a:t> </a:t>
            </a:r>
            <a:r>
              <a:rPr lang="en-GB" dirty="0" err="1"/>
              <a:t>arealer</a:t>
            </a:r>
            <a:r>
              <a:rPr lang="en-GB" dirty="0"/>
              <a:t> for </a:t>
            </a:r>
            <a:r>
              <a:rPr lang="en-GB" dirty="0" err="1"/>
              <a:t>studentaktiv</a:t>
            </a:r>
            <a:r>
              <a:rPr lang="en-GB" dirty="0"/>
              <a:t> </a:t>
            </a:r>
            <a:r>
              <a:rPr lang="en-GB" dirty="0" err="1"/>
              <a:t>læring</a:t>
            </a:r>
            <a:endParaRPr lang="en-GB" dirty="0"/>
          </a:p>
          <a:p>
            <a:endParaRPr lang="en-NO" dirty="0"/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231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Organisatoriske tiltak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Profesjonalisering av underviserrollen</a:t>
            </a:r>
          </a:p>
          <a:p>
            <a:pPr lvl="1"/>
            <a:r>
              <a:rPr lang="nb-NO" dirty="0"/>
              <a:t>Tydeligere forventninger til pedagogisk kompetanse</a:t>
            </a:r>
          </a:p>
          <a:p>
            <a:pPr lvl="2"/>
            <a:r>
              <a:rPr lang="nb-NO" dirty="0"/>
              <a:t>ved ansettelse, og utvikling over tid</a:t>
            </a:r>
          </a:p>
          <a:p>
            <a:pPr lvl="1"/>
            <a:r>
              <a:rPr lang="nb-NO" dirty="0"/>
              <a:t>Styrke UNIPED og SEED</a:t>
            </a:r>
          </a:p>
          <a:p>
            <a:r>
              <a:rPr lang="en-NO" dirty="0"/>
              <a:t>Tid til forbedring</a:t>
            </a:r>
          </a:p>
          <a:p>
            <a:pPr lvl="1"/>
            <a:r>
              <a:rPr lang="nb-NO" dirty="0"/>
              <a:t>Av kompetanse, a</a:t>
            </a:r>
            <a:r>
              <a:rPr lang="en-GB" dirty="0"/>
              <a:t>v </a:t>
            </a:r>
            <a:r>
              <a:rPr lang="en-GB" dirty="0" err="1"/>
              <a:t>undervisning</a:t>
            </a:r>
            <a:endParaRPr lang="en-GB" dirty="0"/>
          </a:p>
          <a:p>
            <a:r>
              <a:rPr lang="en-GB" dirty="0" err="1"/>
              <a:t>Tydeligere</a:t>
            </a:r>
            <a:r>
              <a:rPr lang="en-GB" dirty="0"/>
              <a:t> </a:t>
            </a:r>
            <a:r>
              <a:rPr lang="en-GB" dirty="0" err="1"/>
              <a:t>insentiver</a:t>
            </a:r>
            <a:r>
              <a:rPr lang="en-GB" dirty="0"/>
              <a:t> for </a:t>
            </a:r>
            <a:r>
              <a:rPr lang="en-GB" dirty="0" err="1"/>
              <a:t>forbedring</a:t>
            </a:r>
            <a:endParaRPr lang="en-GB" dirty="0"/>
          </a:p>
          <a:p>
            <a:r>
              <a:rPr lang="en-GB" dirty="0" err="1"/>
              <a:t>Styrke</a:t>
            </a:r>
            <a:r>
              <a:rPr lang="en-GB" dirty="0"/>
              <a:t> </a:t>
            </a:r>
            <a:r>
              <a:rPr lang="en-GB" dirty="0" err="1"/>
              <a:t>rollen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studieprogramleder</a:t>
            </a:r>
            <a:endParaRPr lang="en-GB" dirty="0"/>
          </a:p>
          <a:p>
            <a:pPr lvl="1"/>
            <a:r>
              <a:rPr lang="en-GB" dirty="0" err="1"/>
              <a:t>Ressurser</a:t>
            </a:r>
            <a:r>
              <a:rPr lang="en-GB" dirty="0"/>
              <a:t>, </a:t>
            </a:r>
            <a:r>
              <a:rPr lang="en-GB" dirty="0" err="1"/>
              <a:t>innflytelse</a:t>
            </a:r>
            <a:r>
              <a:rPr lang="en-GB" dirty="0"/>
              <a:t>, </a:t>
            </a:r>
            <a:r>
              <a:rPr lang="en-GB" dirty="0" err="1"/>
              <a:t>kompetanse</a:t>
            </a:r>
            <a:endParaRPr lang="en-GB" dirty="0"/>
          </a:p>
          <a:p>
            <a:r>
              <a:rPr lang="en-GB" dirty="0" err="1"/>
              <a:t>Fjerne</a:t>
            </a:r>
            <a:r>
              <a:rPr lang="en-GB" dirty="0"/>
              <a:t> </a:t>
            </a:r>
            <a:r>
              <a:rPr lang="en-GB" dirty="0" err="1"/>
              <a:t>byråkratiske</a:t>
            </a:r>
            <a:r>
              <a:rPr lang="en-GB" dirty="0"/>
              <a:t> </a:t>
            </a:r>
            <a:r>
              <a:rPr lang="en-GB" dirty="0" err="1"/>
              <a:t>hindringer</a:t>
            </a:r>
            <a:r>
              <a:rPr lang="en-GB" dirty="0"/>
              <a:t> for </a:t>
            </a:r>
            <a:r>
              <a:rPr lang="en-GB" dirty="0" err="1"/>
              <a:t>innovativ</a:t>
            </a:r>
            <a:r>
              <a:rPr lang="en-GB" dirty="0"/>
              <a:t> UV-</a:t>
            </a:r>
            <a:r>
              <a:rPr lang="en-GB" dirty="0" err="1"/>
              <a:t>praksis</a:t>
            </a:r>
            <a:endParaRPr lang="en-GB" dirty="0"/>
          </a:p>
          <a:p>
            <a:pPr lvl="1"/>
            <a:r>
              <a:rPr lang="en-GB" dirty="0" err="1"/>
              <a:t>Frister</a:t>
            </a:r>
            <a:r>
              <a:rPr lang="en-GB" dirty="0"/>
              <a:t> for </a:t>
            </a:r>
            <a:r>
              <a:rPr lang="en-GB" dirty="0" err="1"/>
              <a:t>endring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emner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4 x 7,5 ?</a:t>
            </a:r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51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Tiltak på programnivå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Skap entusiasme for endring</a:t>
            </a:r>
          </a:p>
          <a:p>
            <a:pPr lvl="1"/>
            <a:r>
              <a:rPr lang="nb-NO" dirty="0"/>
              <a:t>Studenter, undervisere, ledere, støttepersonell</a:t>
            </a:r>
          </a:p>
          <a:p>
            <a:r>
              <a:rPr lang="en-NO" dirty="0"/>
              <a:t>Konkretiser FTS for eget program</a:t>
            </a:r>
          </a:p>
          <a:p>
            <a:pPr lvl="1"/>
            <a:r>
              <a:rPr lang="nb-NO" dirty="0"/>
              <a:t>Utarbeid gode </a:t>
            </a:r>
            <a:r>
              <a:rPr lang="nb-NO" dirty="0" err="1"/>
              <a:t>LUB’er</a:t>
            </a:r>
            <a:r>
              <a:rPr lang="nb-NO" dirty="0"/>
              <a:t> på programnivå</a:t>
            </a:r>
            <a:endParaRPr lang="en-GB" dirty="0"/>
          </a:p>
          <a:p>
            <a:r>
              <a:rPr lang="en-GB" dirty="0" err="1"/>
              <a:t>Identfiser</a:t>
            </a:r>
            <a:r>
              <a:rPr lang="en-GB" dirty="0"/>
              <a:t> </a:t>
            </a:r>
            <a:r>
              <a:rPr lang="en-GB" dirty="0" err="1"/>
              <a:t>mulige</a:t>
            </a:r>
            <a:r>
              <a:rPr lang="en-GB" dirty="0"/>
              <a:t> </a:t>
            </a:r>
            <a:r>
              <a:rPr lang="en-GB" dirty="0" err="1"/>
              <a:t>internasjonale</a:t>
            </a:r>
            <a:r>
              <a:rPr lang="en-GB" dirty="0"/>
              <a:t> </a:t>
            </a:r>
            <a:r>
              <a:rPr lang="en-GB" dirty="0" err="1"/>
              <a:t>fyrtårn</a:t>
            </a:r>
            <a:endParaRPr lang="en-GB" dirty="0"/>
          </a:p>
          <a:p>
            <a:pPr lvl="1"/>
            <a:r>
              <a:rPr lang="en-GB" dirty="0" err="1"/>
              <a:t>Ikke</a:t>
            </a:r>
            <a:r>
              <a:rPr lang="en-GB" dirty="0"/>
              <a:t> for </a:t>
            </a:r>
            <a:r>
              <a:rPr lang="en-GB" dirty="0" err="1"/>
              <a:t>kopiering</a:t>
            </a:r>
            <a:r>
              <a:rPr lang="en-GB" dirty="0"/>
              <a:t>, men for </a:t>
            </a:r>
            <a:r>
              <a:rPr lang="en-GB" dirty="0" err="1"/>
              <a:t>inspirasjon</a:t>
            </a:r>
            <a:r>
              <a:rPr lang="en-GB" dirty="0"/>
              <a:t>, </a:t>
            </a:r>
            <a:r>
              <a:rPr lang="en-GB" dirty="0" err="1"/>
              <a:t>samarbeid</a:t>
            </a:r>
            <a:endParaRPr lang="en-GB" dirty="0"/>
          </a:p>
          <a:p>
            <a:pPr lvl="1"/>
            <a:r>
              <a:rPr lang="en-GB" dirty="0"/>
              <a:t>Mer </a:t>
            </a:r>
            <a:r>
              <a:rPr lang="en-GB" dirty="0" err="1"/>
              <a:t>aktiv</a:t>
            </a:r>
            <a:r>
              <a:rPr lang="en-GB" dirty="0"/>
              <a:t> </a:t>
            </a:r>
            <a:r>
              <a:rPr lang="en-GB" dirty="0" err="1"/>
              <a:t>medvirkning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CDIO</a:t>
            </a:r>
          </a:p>
          <a:p>
            <a:r>
              <a:rPr lang="en-GB" dirty="0" err="1"/>
              <a:t>Studenttilbakemelding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programnivå</a:t>
            </a:r>
            <a:endParaRPr lang="en-GB" dirty="0"/>
          </a:p>
          <a:p>
            <a:endParaRPr lang="en-NO" dirty="0"/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543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Tiltak på programnivå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Identifiser muligheter for emneoverskridende undervisning</a:t>
            </a:r>
          </a:p>
          <a:p>
            <a:pPr lvl="1"/>
            <a:r>
              <a:rPr lang="nb-NO" dirty="0"/>
              <a:t>Mål: Helhetlig kompetanse, tverrfaglig samarbeid</a:t>
            </a:r>
          </a:p>
          <a:p>
            <a:pPr lvl="1"/>
            <a:r>
              <a:rPr lang="nb-NO" dirty="0"/>
              <a:t>Vertikalt og horisontalt</a:t>
            </a:r>
          </a:p>
          <a:p>
            <a:r>
              <a:rPr lang="nb-NO" dirty="0"/>
              <a:t>Helhetsanalyse av UV-praksis i programmet</a:t>
            </a:r>
          </a:p>
          <a:p>
            <a:pPr lvl="1"/>
            <a:r>
              <a:rPr lang="nb-NO" dirty="0"/>
              <a:t>For ensidig?</a:t>
            </a:r>
          </a:p>
          <a:p>
            <a:pPr lvl="1"/>
            <a:r>
              <a:rPr lang="nb-NO" dirty="0"/>
              <a:t>Dekkes program-LUB i tilstrekkelig grad?</a:t>
            </a:r>
          </a:p>
          <a:p>
            <a:pPr lvl="1"/>
            <a:r>
              <a:rPr lang="nb-NO" dirty="0"/>
              <a:t>Bygges helhetlig kompetanse?</a:t>
            </a:r>
          </a:p>
          <a:p>
            <a:pPr lvl="1"/>
            <a:r>
              <a:rPr lang="nb-NO" dirty="0"/>
              <a:t>Hvordan påvirker UV-praksis studenters psykiske helse?</a:t>
            </a:r>
            <a:endParaRPr lang="en-GB" dirty="0"/>
          </a:p>
          <a:p>
            <a:endParaRPr lang="en-NO" dirty="0"/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551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Tiltak, institutt- og emnenivå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Fornuftig dimensjonering av arbeidsbelastning</a:t>
            </a:r>
          </a:p>
          <a:p>
            <a:pPr lvl="1"/>
            <a:r>
              <a:rPr lang="nb-NO" dirty="0"/>
              <a:t>Tid til kompetanseutvikling, forbedringer</a:t>
            </a:r>
          </a:p>
          <a:p>
            <a:r>
              <a:rPr lang="en-NO" dirty="0"/>
              <a:t>Økt fokus på utdanningskvalitet, kollektivt og individuelt</a:t>
            </a:r>
          </a:p>
          <a:p>
            <a:pPr lvl="1"/>
            <a:r>
              <a:rPr lang="nb-NO" dirty="0"/>
              <a:t>F.eks. Seminarer, medarbeidersamtaler</a:t>
            </a:r>
            <a:endParaRPr lang="en-GB" dirty="0"/>
          </a:p>
          <a:p>
            <a:r>
              <a:rPr lang="en-GB" dirty="0" err="1"/>
              <a:t>Bygge</a:t>
            </a:r>
            <a:r>
              <a:rPr lang="en-GB" dirty="0"/>
              <a:t> </a:t>
            </a:r>
            <a:r>
              <a:rPr lang="en-GB" dirty="0" err="1"/>
              <a:t>ekspertise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instituttets</a:t>
            </a:r>
            <a:r>
              <a:rPr lang="en-GB" dirty="0"/>
              <a:t> </a:t>
            </a:r>
            <a:r>
              <a:rPr lang="en-GB" dirty="0" err="1"/>
              <a:t>disiplinære</a:t>
            </a:r>
            <a:r>
              <a:rPr lang="en-GB" dirty="0"/>
              <a:t> </a:t>
            </a:r>
            <a:r>
              <a:rPr lang="en-GB" dirty="0" err="1"/>
              <a:t>didaktikk</a:t>
            </a:r>
            <a:endParaRPr lang="en-GB" dirty="0"/>
          </a:p>
          <a:p>
            <a:pPr lvl="1"/>
            <a:r>
              <a:rPr lang="en-GB" dirty="0" err="1"/>
              <a:t>Opprett</a:t>
            </a:r>
            <a:r>
              <a:rPr lang="en-GB" dirty="0"/>
              <a:t> </a:t>
            </a:r>
            <a:r>
              <a:rPr lang="en-GB" dirty="0" err="1"/>
              <a:t>førstestilling</a:t>
            </a:r>
            <a:r>
              <a:rPr lang="en-GB" dirty="0"/>
              <a:t>(er) – om </a:t>
            </a:r>
            <a:r>
              <a:rPr lang="en-GB" dirty="0" err="1"/>
              <a:t>ikke</a:t>
            </a:r>
            <a:r>
              <a:rPr lang="en-GB" dirty="0"/>
              <a:t> fins </a:t>
            </a:r>
            <a:r>
              <a:rPr lang="en-GB" dirty="0" err="1"/>
              <a:t>allerede</a:t>
            </a:r>
            <a:endParaRPr lang="en-GB" dirty="0"/>
          </a:p>
          <a:p>
            <a:r>
              <a:rPr lang="en-GB" dirty="0" err="1"/>
              <a:t>Bedre</a:t>
            </a:r>
            <a:r>
              <a:rPr lang="en-GB" dirty="0"/>
              <a:t> </a:t>
            </a:r>
            <a:r>
              <a:rPr lang="en-GB" dirty="0" err="1"/>
              <a:t>samarbeid</a:t>
            </a:r>
            <a:endParaRPr lang="en-GB" dirty="0"/>
          </a:p>
          <a:p>
            <a:pPr lvl="1"/>
            <a:r>
              <a:rPr lang="en-GB" dirty="0" err="1"/>
              <a:t>Internt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instituttet</a:t>
            </a:r>
            <a:endParaRPr lang="en-GB" dirty="0"/>
          </a:p>
          <a:p>
            <a:pPr lvl="1"/>
            <a:r>
              <a:rPr lang="en-GB" dirty="0" err="1"/>
              <a:t>Mellom</a:t>
            </a:r>
            <a:r>
              <a:rPr lang="en-GB" dirty="0"/>
              <a:t> </a:t>
            </a:r>
            <a:r>
              <a:rPr lang="en-GB" dirty="0" err="1"/>
              <a:t>emnenivå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programnivå</a:t>
            </a:r>
            <a:endParaRPr lang="en-GB" dirty="0"/>
          </a:p>
          <a:p>
            <a:pPr lvl="1"/>
            <a:r>
              <a:rPr lang="en-GB" dirty="0" err="1"/>
              <a:t>Fagstrenger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langs</a:t>
            </a:r>
            <a:r>
              <a:rPr lang="en-GB" dirty="0"/>
              <a:t>, </a:t>
            </a:r>
            <a:r>
              <a:rPr lang="en-GB" dirty="0" err="1"/>
              <a:t>samarbeid</a:t>
            </a:r>
            <a:r>
              <a:rPr lang="en-GB" dirty="0"/>
              <a:t> </a:t>
            </a:r>
            <a:r>
              <a:rPr lang="en-GB" dirty="0" err="1"/>
              <a:t>mellom</a:t>
            </a:r>
            <a:r>
              <a:rPr lang="en-GB" dirty="0"/>
              <a:t> </a:t>
            </a:r>
            <a:r>
              <a:rPr lang="en-GB" dirty="0" err="1"/>
              <a:t>emner</a:t>
            </a:r>
            <a:endParaRPr lang="en-GB" dirty="0"/>
          </a:p>
          <a:p>
            <a:pPr lvl="1"/>
            <a:r>
              <a:rPr lang="en-GB" dirty="0" err="1"/>
              <a:t>Lignende</a:t>
            </a:r>
            <a:r>
              <a:rPr lang="en-GB" dirty="0"/>
              <a:t> </a:t>
            </a:r>
            <a:r>
              <a:rPr lang="en-GB" dirty="0" err="1"/>
              <a:t>institutt</a:t>
            </a:r>
            <a:r>
              <a:rPr lang="en-GB" dirty="0"/>
              <a:t> </a:t>
            </a:r>
            <a:r>
              <a:rPr lang="en-GB" dirty="0" err="1"/>
              <a:t>andre</a:t>
            </a:r>
            <a:r>
              <a:rPr lang="en-GB" dirty="0"/>
              <a:t> univ.</a:t>
            </a:r>
          </a:p>
          <a:p>
            <a:endParaRPr lang="en-NO" dirty="0"/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08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Tiltak, institutt- og emnenivå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Mer tilpassede grunnlagsemner</a:t>
            </a:r>
          </a:p>
          <a:p>
            <a:pPr lvl="1"/>
            <a:r>
              <a:rPr lang="nb-NO" dirty="0"/>
              <a:t>Kan kreve endrede økonomiske insentiver</a:t>
            </a:r>
          </a:p>
          <a:p>
            <a:r>
              <a:rPr lang="en-NO" dirty="0"/>
              <a:t>Øke innslag av kontekstuell læring</a:t>
            </a:r>
          </a:p>
          <a:p>
            <a:pPr lvl="1"/>
            <a:r>
              <a:rPr lang="nb-NO" dirty="0"/>
              <a:t>Prosjekter, eldre studenter, </a:t>
            </a:r>
            <a:r>
              <a:rPr lang="nb-NO" dirty="0" err="1"/>
              <a:t>alumni</a:t>
            </a:r>
            <a:r>
              <a:rPr lang="nb-NO" dirty="0"/>
              <a:t>, yrkesliv...</a:t>
            </a:r>
            <a:endParaRPr lang="en-GB" dirty="0"/>
          </a:p>
          <a:p>
            <a:r>
              <a:rPr lang="en-GB" dirty="0"/>
              <a:t>Mer </a:t>
            </a:r>
            <a:r>
              <a:rPr lang="en-GB" dirty="0" err="1"/>
              <a:t>bruk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studentaktive</a:t>
            </a:r>
            <a:r>
              <a:rPr lang="en-GB" dirty="0"/>
              <a:t> </a:t>
            </a:r>
            <a:r>
              <a:rPr lang="en-GB" dirty="0" err="1"/>
              <a:t>læringsmetoder</a:t>
            </a:r>
            <a:endParaRPr lang="en-GB" dirty="0"/>
          </a:p>
          <a:p>
            <a:pPr lvl="1"/>
            <a:r>
              <a:rPr lang="en-GB" dirty="0"/>
              <a:t>PBL, </a:t>
            </a:r>
            <a:r>
              <a:rPr lang="en-GB" dirty="0" err="1"/>
              <a:t>PjBL</a:t>
            </a:r>
            <a:r>
              <a:rPr lang="en-GB" dirty="0"/>
              <a:t>, </a:t>
            </a:r>
            <a:r>
              <a:rPr lang="en-GB" dirty="0" err="1"/>
              <a:t>omvendt</a:t>
            </a:r>
            <a:r>
              <a:rPr lang="en-GB" dirty="0"/>
              <a:t>, TBL, PI, …</a:t>
            </a:r>
          </a:p>
          <a:p>
            <a:pPr lvl="1"/>
            <a:r>
              <a:rPr lang="en-GB" dirty="0" err="1"/>
              <a:t>Hvert</a:t>
            </a:r>
            <a:r>
              <a:rPr lang="en-GB" dirty="0"/>
              <a:t> program, </a:t>
            </a:r>
            <a:r>
              <a:rPr lang="en-GB" dirty="0" err="1"/>
              <a:t>emne</a:t>
            </a:r>
            <a:r>
              <a:rPr lang="en-GB" dirty="0"/>
              <a:t> </a:t>
            </a:r>
            <a:r>
              <a:rPr lang="en-GB" dirty="0" err="1"/>
              <a:t>må</a:t>
            </a:r>
            <a:r>
              <a:rPr lang="en-GB" dirty="0"/>
              <a:t> </a:t>
            </a: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hva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passer for seg</a:t>
            </a:r>
          </a:p>
          <a:p>
            <a:pPr lvl="1"/>
            <a:r>
              <a:rPr lang="en-GB" dirty="0" err="1"/>
              <a:t>Aksept</a:t>
            </a:r>
            <a:r>
              <a:rPr lang="en-GB" dirty="0"/>
              <a:t> for </a:t>
            </a:r>
            <a:r>
              <a:rPr lang="en-GB" dirty="0" err="1"/>
              <a:t>prøving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feiling</a:t>
            </a:r>
            <a:endParaRPr lang="en-GB" dirty="0"/>
          </a:p>
          <a:p>
            <a:r>
              <a:rPr lang="en-GB" dirty="0"/>
              <a:t>Mer </a:t>
            </a:r>
            <a:r>
              <a:rPr lang="en-GB" dirty="0" err="1"/>
              <a:t>formativ</a:t>
            </a:r>
            <a:r>
              <a:rPr lang="en-GB" dirty="0"/>
              <a:t> </a:t>
            </a:r>
            <a:r>
              <a:rPr lang="en-GB" dirty="0" err="1"/>
              <a:t>vurdering</a:t>
            </a:r>
            <a:r>
              <a:rPr lang="en-GB" dirty="0"/>
              <a:t>, </a:t>
            </a:r>
            <a:r>
              <a:rPr lang="en-GB" dirty="0" err="1"/>
              <a:t>studentmedvirkende</a:t>
            </a:r>
            <a:endParaRPr lang="en-GB" dirty="0"/>
          </a:p>
          <a:p>
            <a:r>
              <a:rPr lang="en-GB" dirty="0"/>
              <a:t>Mer </a:t>
            </a:r>
            <a:r>
              <a:rPr lang="en-GB" dirty="0" err="1"/>
              <a:t>variasjon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summativ</a:t>
            </a:r>
            <a:r>
              <a:rPr lang="en-GB" dirty="0"/>
              <a:t> </a:t>
            </a:r>
            <a:r>
              <a:rPr lang="en-GB" dirty="0" err="1"/>
              <a:t>vurdering</a:t>
            </a:r>
            <a:endParaRPr lang="en-GB" dirty="0"/>
          </a:p>
          <a:p>
            <a:endParaRPr lang="en-NO" dirty="0"/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932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Økonomisk bærekraft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Vil dette bli dyrt?</a:t>
            </a:r>
          </a:p>
          <a:p>
            <a:pPr lvl="1"/>
            <a:r>
              <a:rPr lang="nb-NO" dirty="0"/>
              <a:t>Bør NTNU bruke mer på utdanning? Eller nullsumspill??</a:t>
            </a:r>
          </a:p>
          <a:p>
            <a:r>
              <a:rPr lang="en-NO" dirty="0"/>
              <a:t>Oppnå mer kvalitet med mindre ressursbruk?</a:t>
            </a:r>
          </a:p>
          <a:p>
            <a:pPr lvl="1"/>
            <a:r>
              <a:rPr lang="en-GB" dirty="0" err="1"/>
              <a:t>Økt</a:t>
            </a:r>
            <a:r>
              <a:rPr lang="en-GB" dirty="0"/>
              <a:t> </a:t>
            </a:r>
            <a:r>
              <a:rPr lang="en-GB" dirty="0" err="1"/>
              <a:t>formativ</a:t>
            </a:r>
            <a:r>
              <a:rPr lang="en-GB" dirty="0"/>
              <a:t> </a:t>
            </a:r>
            <a:r>
              <a:rPr lang="en-GB" dirty="0" err="1"/>
              <a:t>bruk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medstudentvurdering</a:t>
            </a:r>
            <a:endParaRPr lang="en-GB" dirty="0"/>
          </a:p>
          <a:p>
            <a:pPr lvl="2"/>
            <a:r>
              <a:rPr lang="en-GB" dirty="0"/>
              <a:t>Men </a:t>
            </a:r>
            <a:r>
              <a:rPr lang="en-GB" dirty="0" err="1"/>
              <a:t>viktig</a:t>
            </a:r>
            <a:r>
              <a:rPr lang="en-GB" dirty="0"/>
              <a:t> at </a:t>
            </a:r>
            <a:r>
              <a:rPr lang="en-GB" dirty="0" err="1"/>
              <a:t>faglærer</a:t>
            </a:r>
            <a:r>
              <a:rPr lang="en-GB" dirty="0"/>
              <a:t> er </a:t>
            </a:r>
            <a:r>
              <a:rPr lang="en-GB" dirty="0" err="1"/>
              <a:t>involvert</a:t>
            </a:r>
            <a:endParaRPr lang="en-GB" dirty="0"/>
          </a:p>
          <a:p>
            <a:pPr lvl="1"/>
            <a:r>
              <a:rPr lang="en-GB" dirty="0" err="1"/>
              <a:t>Autoretting</a:t>
            </a:r>
            <a:r>
              <a:rPr lang="en-GB" dirty="0"/>
              <a:t> – for </a:t>
            </a:r>
            <a:r>
              <a:rPr lang="en-GB" dirty="0" err="1"/>
              <a:t>LU’er</a:t>
            </a:r>
            <a:r>
              <a:rPr lang="en-GB" dirty="0"/>
              <a:t> der det passer</a:t>
            </a:r>
          </a:p>
          <a:p>
            <a:pPr lvl="2"/>
            <a:r>
              <a:rPr lang="en-GB" dirty="0" err="1"/>
              <a:t>Formativt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summativt</a:t>
            </a:r>
            <a:endParaRPr lang="en-GB" dirty="0"/>
          </a:p>
          <a:p>
            <a:pPr lvl="1"/>
            <a:r>
              <a:rPr lang="en-GB" dirty="0" err="1"/>
              <a:t>Reduser</a:t>
            </a:r>
            <a:r>
              <a:rPr lang="en-GB" dirty="0"/>
              <a:t> </a:t>
            </a:r>
            <a:r>
              <a:rPr lang="en-GB" dirty="0" err="1"/>
              <a:t>materialet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sensor </a:t>
            </a:r>
            <a:r>
              <a:rPr lang="en-GB" dirty="0" err="1"/>
              <a:t>må</a:t>
            </a:r>
            <a:r>
              <a:rPr lang="en-GB" dirty="0"/>
              <a:t> se</a:t>
            </a:r>
          </a:p>
          <a:p>
            <a:pPr lvl="1"/>
            <a:r>
              <a:rPr lang="en-GB" dirty="0" err="1"/>
              <a:t>Bestått</a:t>
            </a:r>
            <a:r>
              <a:rPr lang="en-GB" dirty="0"/>
              <a:t> / </a:t>
            </a:r>
            <a:r>
              <a:rPr lang="en-GB" dirty="0" err="1"/>
              <a:t>Ikke</a:t>
            </a:r>
            <a:r>
              <a:rPr lang="en-GB" dirty="0"/>
              <a:t> </a:t>
            </a:r>
            <a:r>
              <a:rPr lang="en-GB" dirty="0" err="1"/>
              <a:t>bestått</a:t>
            </a:r>
            <a:r>
              <a:rPr lang="en-GB" dirty="0"/>
              <a:t> heller </a:t>
            </a:r>
            <a:r>
              <a:rPr lang="en-GB" dirty="0" err="1"/>
              <a:t>enn</a:t>
            </a:r>
            <a:r>
              <a:rPr lang="en-GB" dirty="0"/>
              <a:t> A-F</a:t>
            </a:r>
          </a:p>
          <a:p>
            <a:pPr lvl="1"/>
            <a:r>
              <a:rPr lang="en-GB" dirty="0" err="1"/>
              <a:t>Reduser</a:t>
            </a:r>
            <a:r>
              <a:rPr lang="en-GB" dirty="0"/>
              <a:t> </a:t>
            </a:r>
            <a:r>
              <a:rPr lang="en-GB" dirty="0" err="1"/>
              <a:t>emneportefølje</a:t>
            </a:r>
            <a:endParaRPr lang="en-GB" dirty="0"/>
          </a:p>
          <a:p>
            <a:pPr lvl="1"/>
            <a:r>
              <a:rPr lang="en-GB" dirty="0" err="1"/>
              <a:t>Reduser</a:t>
            </a:r>
            <a:r>
              <a:rPr lang="en-GB" dirty="0"/>
              <a:t> </a:t>
            </a:r>
            <a:r>
              <a:rPr lang="en-GB" dirty="0" err="1"/>
              <a:t>gamle</a:t>
            </a:r>
            <a:r>
              <a:rPr lang="en-GB" dirty="0"/>
              <a:t> </a:t>
            </a:r>
            <a:r>
              <a:rPr lang="en-GB" dirty="0" err="1"/>
              <a:t>aktiviteter</a:t>
            </a:r>
            <a:r>
              <a:rPr lang="en-GB" dirty="0"/>
              <a:t>, </a:t>
            </a:r>
            <a:r>
              <a:rPr lang="en-GB" dirty="0" err="1"/>
              <a:t>frigjør</a:t>
            </a:r>
            <a:r>
              <a:rPr lang="en-GB" dirty="0"/>
              <a:t> </a:t>
            </a:r>
            <a:r>
              <a:rPr lang="en-GB" dirty="0" err="1"/>
              <a:t>tid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nye</a:t>
            </a:r>
          </a:p>
          <a:p>
            <a:pPr lvl="1"/>
            <a:r>
              <a:rPr lang="en-GB" dirty="0" err="1"/>
              <a:t>Gjenbrukbare</a:t>
            </a:r>
            <a:r>
              <a:rPr lang="en-GB" dirty="0"/>
              <a:t> </a:t>
            </a:r>
            <a:r>
              <a:rPr lang="en-GB" dirty="0" err="1"/>
              <a:t>læringsressurser</a:t>
            </a:r>
            <a:endParaRPr lang="en-GB" dirty="0"/>
          </a:p>
          <a:p>
            <a:pPr lvl="2"/>
            <a:r>
              <a:rPr lang="en-GB" dirty="0" err="1"/>
              <a:t>f.eks</a:t>
            </a:r>
            <a:r>
              <a:rPr lang="en-GB" dirty="0"/>
              <a:t>. </a:t>
            </a:r>
            <a:r>
              <a:rPr lang="en-GB" dirty="0" err="1"/>
              <a:t>Tematiske</a:t>
            </a:r>
            <a:r>
              <a:rPr lang="en-GB" dirty="0"/>
              <a:t> </a:t>
            </a:r>
            <a:r>
              <a:rPr lang="en-GB" dirty="0" err="1"/>
              <a:t>videoer</a:t>
            </a:r>
            <a:r>
              <a:rPr lang="en-GB" dirty="0"/>
              <a:t> (</a:t>
            </a:r>
            <a:r>
              <a:rPr lang="en-GB" dirty="0" err="1"/>
              <a:t>jfr</a:t>
            </a:r>
            <a:r>
              <a:rPr lang="en-GB" dirty="0"/>
              <a:t>. </a:t>
            </a:r>
            <a:r>
              <a:rPr lang="en-GB" dirty="0" err="1"/>
              <a:t>VfK-prosjektet</a:t>
            </a:r>
            <a:r>
              <a:rPr lang="en-GB" dirty="0"/>
              <a:t>)</a:t>
            </a:r>
          </a:p>
          <a:p>
            <a:endParaRPr lang="en-NO" dirty="0"/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637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Økonomisk bærekraft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Samarbeid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tvers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universiteter</a:t>
            </a:r>
            <a:endParaRPr lang="en-GB" dirty="0"/>
          </a:p>
          <a:p>
            <a:pPr lvl="1"/>
            <a:r>
              <a:rPr lang="en-GB" dirty="0" err="1"/>
              <a:t>Spørsmålsbanker</a:t>
            </a:r>
            <a:r>
              <a:rPr lang="en-GB" dirty="0"/>
              <a:t> med auto-</a:t>
            </a:r>
            <a:r>
              <a:rPr lang="en-GB" dirty="0" err="1"/>
              <a:t>rettede</a:t>
            </a:r>
            <a:r>
              <a:rPr lang="en-GB" dirty="0"/>
              <a:t> </a:t>
            </a:r>
            <a:r>
              <a:rPr lang="en-GB" dirty="0" err="1"/>
              <a:t>oppgaver</a:t>
            </a:r>
            <a:endParaRPr lang="en-GB" dirty="0"/>
          </a:p>
          <a:p>
            <a:pPr lvl="1"/>
            <a:r>
              <a:rPr lang="en-GB" dirty="0"/>
              <a:t>Lage </a:t>
            </a:r>
            <a:r>
              <a:rPr lang="en-GB" dirty="0" err="1"/>
              <a:t>andre</a:t>
            </a:r>
            <a:r>
              <a:rPr lang="en-GB" dirty="0"/>
              <a:t> </a:t>
            </a:r>
            <a:r>
              <a:rPr lang="en-GB" dirty="0" err="1"/>
              <a:t>læringsressurser</a:t>
            </a:r>
            <a:endParaRPr lang="en-GB" dirty="0"/>
          </a:p>
          <a:p>
            <a:pPr lvl="2"/>
            <a:r>
              <a:rPr lang="en-GB" dirty="0" err="1"/>
              <a:t>Øvingsoppgver</a:t>
            </a:r>
            <a:endParaRPr lang="en-GB" dirty="0"/>
          </a:p>
          <a:p>
            <a:pPr lvl="2"/>
            <a:r>
              <a:rPr lang="en-GB" dirty="0"/>
              <a:t>Case, </a:t>
            </a:r>
            <a:r>
              <a:rPr lang="en-GB" dirty="0" err="1"/>
              <a:t>prosjektoppgaver</a:t>
            </a:r>
            <a:endParaRPr lang="en-GB" dirty="0"/>
          </a:p>
          <a:p>
            <a:pPr lvl="2"/>
            <a:r>
              <a:rPr lang="en-GB" dirty="0" err="1"/>
              <a:t>Videoer</a:t>
            </a:r>
            <a:r>
              <a:rPr lang="en-GB" dirty="0"/>
              <a:t>, </a:t>
            </a:r>
            <a:r>
              <a:rPr lang="en-GB" dirty="0" err="1"/>
              <a:t>wikier</a:t>
            </a:r>
            <a:r>
              <a:rPr lang="en-GB" dirty="0"/>
              <a:t>, </a:t>
            </a:r>
            <a:r>
              <a:rPr lang="en-GB" dirty="0" err="1"/>
              <a:t>kodeeksempler</a:t>
            </a:r>
            <a:endParaRPr lang="en-GB" dirty="0"/>
          </a:p>
          <a:p>
            <a:pPr lvl="1"/>
            <a:r>
              <a:rPr lang="en-GB" dirty="0" err="1"/>
              <a:t>Vurderingsoppgaver</a:t>
            </a:r>
            <a:r>
              <a:rPr lang="en-GB" dirty="0"/>
              <a:t>, </a:t>
            </a:r>
            <a:r>
              <a:rPr lang="en-GB" dirty="0" err="1"/>
              <a:t>rubrikker</a:t>
            </a:r>
            <a:r>
              <a:rPr lang="en-GB" dirty="0"/>
              <a:t>, </a:t>
            </a:r>
            <a:r>
              <a:rPr lang="en-GB" dirty="0" err="1"/>
              <a:t>sensur</a:t>
            </a:r>
            <a:endParaRPr lang="en-GB" dirty="0"/>
          </a:p>
          <a:p>
            <a:pPr lvl="1"/>
            <a:r>
              <a:rPr lang="en-GB" dirty="0" err="1"/>
              <a:t>Gjennomføring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læringsaktiviteter</a:t>
            </a:r>
            <a:endParaRPr lang="en-GB" dirty="0"/>
          </a:p>
          <a:p>
            <a:pPr lvl="2"/>
            <a:r>
              <a:rPr lang="en-GB" dirty="0" err="1"/>
              <a:t>Virtuelle</a:t>
            </a:r>
            <a:r>
              <a:rPr lang="en-GB" dirty="0"/>
              <a:t> team med </a:t>
            </a:r>
            <a:r>
              <a:rPr lang="en-GB" dirty="0" err="1"/>
              <a:t>studenter</a:t>
            </a:r>
            <a:r>
              <a:rPr lang="en-GB" dirty="0"/>
              <a:t>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ulike</a:t>
            </a:r>
            <a:r>
              <a:rPr lang="en-GB" dirty="0"/>
              <a:t> land?</a:t>
            </a:r>
          </a:p>
          <a:p>
            <a:pPr lvl="2"/>
            <a:r>
              <a:rPr lang="en-GB" dirty="0" err="1"/>
              <a:t>Virtuell</a:t>
            </a:r>
            <a:r>
              <a:rPr lang="en-GB" dirty="0"/>
              <a:t> </a:t>
            </a:r>
            <a:r>
              <a:rPr lang="en-GB" dirty="0" err="1"/>
              <a:t>utveksling</a:t>
            </a:r>
            <a:r>
              <a:rPr lang="en-GB" dirty="0"/>
              <a:t>?</a:t>
            </a:r>
          </a:p>
          <a:p>
            <a:pPr lvl="1"/>
            <a:r>
              <a:rPr lang="en-GB" dirty="0" err="1"/>
              <a:t>Spredning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erfaringer</a:t>
            </a:r>
            <a:r>
              <a:rPr lang="en-GB" dirty="0"/>
              <a:t>, </a:t>
            </a:r>
            <a:r>
              <a:rPr lang="en-GB" dirty="0" err="1"/>
              <a:t>ideer</a:t>
            </a:r>
            <a:endParaRPr lang="en-GB" dirty="0"/>
          </a:p>
          <a:p>
            <a:endParaRPr lang="en-GB" dirty="0"/>
          </a:p>
          <a:p>
            <a:pPr lvl="2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NO" dirty="0"/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1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8D0E20-07D2-43D2-90B3-25667DE1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Medlemmer av gruppa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4BE25D-C636-4A8A-BAA3-FFA6C5ED6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08224" cy="4351338"/>
          </a:xfrm>
        </p:spPr>
        <p:txBody>
          <a:bodyPr>
            <a:normAutofit fontScale="62500" lnSpcReduction="20000"/>
          </a:bodyPr>
          <a:lstStyle/>
          <a:p>
            <a:r>
              <a:rPr lang="nb-NO" dirty="0"/>
              <a:t>Anders S. Bendiksen (stud.)</a:t>
            </a:r>
          </a:p>
          <a:p>
            <a:r>
              <a:rPr lang="nb-NO" dirty="0"/>
              <a:t>Lukas O. </a:t>
            </a:r>
            <a:r>
              <a:rPr lang="nb-NO" dirty="0" err="1"/>
              <a:t>Hartnik</a:t>
            </a:r>
            <a:r>
              <a:rPr lang="nb-NO" dirty="0"/>
              <a:t> (stud.)</a:t>
            </a:r>
          </a:p>
          <a:p>
            <a:endParaRPr lang="nb-NO" dirty="0"/>
          </a:p>
          <a:p>
            <a:r>
              <a:rPr lang="nb-NO" dirty="0"/>
              <a:t>Bjørn Otto Braaten (AD)</a:t>
            </a:r>
          </a:p>
          <a:p>
            <a:r>
              <a:rPr lang="nb-NO" dirty="0"/>
              <a:t>Lars Lundheim (IE)</a:t>
            </a:r>
          </a:p>
          <a:p>
            <a:r>
              <a:rPr lang="nb-NO" dirty="0"/>
              <a:t>Magnus S. </a:t>
            </a:r>
            <a:r>
              <a:rPr lang="nb-NO"/>
              <a:t>Kahrs (NV)</a:t>
            </a:r>
            <a:endParaRPr lang="nb-NO" dirty="0"/>
          </a:p>
          <a:p>
            <a:r>
              <a:rPr lang="nb-NO" dirty="0"/>
              <a:t>Patric Wallin (SU)</a:t>
            </a:r>
          </a:p>
          <a:p>
            <a:r>
              <a:rPr lang="nb-NO" dirty="0"/>
              <a:t>Reidar Lyng (IV / SEED)</a:t>
            </a:r>
          </a:p>
          <a:p>
            <a:r>
              <a:rPr lang="nb-NO" dirty="0"/>
              <a:t>Gabrielle Hansen (SEED / </a:t>
            </a:r>
            <a:r>
              <a:rPr lang="nb-NO" dirty="0" err="1"/>
              <a:t>Excited</a:t>
            </a:r>
            <a:r>
              <a:rPr lang="nb-NO" dirty="0"/>
              <a:t>)</a:t>
            </a:r>
          </a:p>
          <a:p>
            <a:r>
              <a:rPr lang="nb-NO" dirty="0"/>
              <a:t>Øystein Widding (ØK)</a:t>
            </a:r>
          </a:p>
          <a:p>
            <a:endParaRPr lang="nb-NO" dirty="0"/>
          </a:p>
          <a:p>
            <a:r>
              <a:rPr lang="nb-NO" dirty="0"/>
              <a:t>Sara </a:t>
            </a:r>
            <a:r>
              <a:rPr lang="nb-NO" dirty="0" err="1"/>
              <a:t>Eitungjerde</a:t>
            </a:r>
            <a:r>
              <a:rPr lang="nb-NO" dirty="0"/>
              <a:t> (adm.)</a:t>
            </a:r>
          </a:p>
          <a:p>
            <a:r>
              <a:rPr lang="nb-NO" dirty="0"/>
              <a:t>Guttorm Sindre (leder)</a:t>
            </a: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56911B5-C2C9-409C-85B6-3E6C34AD06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852452" y="5451499"/>
            <a:ext cx="3202271" cy="882054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AA64F340-64C6-44F9-A6B9-E8556A5B1E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43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3CD9-7E7E-4249-8EA9-A08C0D1F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Veien videre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F995-B6A6-9148-9E1E-9717BB4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Det </a:t>
            </a:r>
            <a:r>
              <a:rPr lang="en-GB" dirty="0" err="1"/>
              <a:t>viktige</a:t>
            </a:r>
            <a:r>
              <a:rPr lang="en-GB" dirty="0"/>
              <a:t> er </a:t>
            </a:r>
            <a:r>
              <a:rPr lang="en-GB" dirty="0" err="1"/>
              <a:t>hva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skjer</a:t>
            </a:r>
            <a:r>
              <a:rPr lang="en-GB" dirty="0"/>
              <a:t>…</a:t>
            </a:r>
          </a:p>
          <a:p>
            <a:pPr lvl="1"/>
            <a:r>
              <a:rPr lang="en-GB" dirty="0"/>
              <a:t>…</a:t>
            </a:r>
            <a:r>
              <a:rPr lang="en-GB" dirty="0" err="1"/>
              <a:t>etter</a:t>
            </a:r>
            <a:r>
              <a:rPr lang="en-GB" dirty="0"/>
              <a:t> </a:t>
            </a:r>
            <a:r>
              <a:rPr lang="en-GB" dirty="0" err="1"/>
              <a:t>rapportene</a:t>
            </a:r>
            <a:endParaRPr lang="en-GB" dirty="0"/>
          </a:p>
          <a:p>
            <a:pPr lvl="1"/>
            <a:r>
              <a:rPr lang="en-GB" dirty="0"/>
              <a:t>…</a:t>
            </a:r>
            <a:r>
              <a:rPr lang="en-GB" dirty="0" err="1"/>
              <a:t>mellom</a:t>
            </a:r>
            <a:r>
              <a:rPr lang="en-GB" dirty="0"/>
              <a:t> </a:t>
            </a:r>
            <a:r>
              <a:rPr lang="en-GB" dirty="0" err="1"/>
              <a:t>møtene</a:t>
            </a:r>
            <a:endParaRPr lang="en-GB" dirty="0"/>
          </a:p>
          <a:p>
            <a:pPr lvl="1"/>
            <a:endParaRPr lang="en-GB" dirty="0"/>
          </a:p>
          <a:p>
            <a:r>
              <a:rPr lang="en-GB" dirty="0"/>
              <a:t>NTNU </a:t>
            </a:r>
            <a:r>
              <a:rPr lang="en-GB" dirty="0" err="1"/>
              <a:t>trenger</a:t>
            </a:r>
            <a:r>
              <a:rPr lang="en-GB" dirty="0"/>
              <a:t> </a:t>
            </a:r>
            <a:r>
              <a:rPr lang="en-GB" dirty="0" err="1"/>
              <a:t>bedre</a:t>
            </a:r>
            <a:r>
              <a:rPr lang="en-GB" dirty="0"/>
              <a:t> kultur for </a:t>
            </a:r>
            <a:r>
              <a:rPr lang="en-GB" dirty="0" err="1"/>
              <a:t>utdanningskvalitet</a:t>
            </a:r>
            <a:endParaRPr lang="en-GB" dirty="0"/>
          </a:p>
          <a:p>
            <a:pPr lvl="1"/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samspill</a:t>
            </a:r>
            <a:r>
              <a:rPr lang="en-GB" dirty="0"/>
              <a:t> </a:t>
            </a:r>
            <a:r>
              <a:rPr lang="en-GB" dirty="0" err="1"/>
              <a:t>mellom</a:t>
            </a:r>
            <a:r>
              <a:rPr lang="en-GB" dirty="0"/>
              <a:t> </a:t>
            </a:r>
            <a:r>
              <a:rPr lang="en-GB" dirty="0" err="1"/>
              <a:t>studenter</a:t>
            </a:r>
            <a:r>
              <a:rPr lang="en-GB" dirty="0"/>
              <a:t> og </a:t>
            </a:r>
            <a:r>
              <a:rPr lang="en-GB" dirty="0" err="1"/>
              <a:t>ansatte</a:t>
            </a:r>
            <a:endParaRPr lang="en-GB" dirty="0"/>
          </a:p>
          <a:p>
            <a:endParaRPr lang="en-GB" dirty="0"/>
          </a:p>
          <a:p>
            <a:pPr lvl="2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NO" dirty="0"/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287B276B-ACFE-0A44-9D01-8E551BEC5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35153DA5-8EAD-894A-B802-ECCBF4B00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6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8D0E20-07D2-43D2-90B3-25667DE19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417526" cy="1325563"/>
          </a:xfrm>
        </p:spPr>
        <p:txBody>
          <a:bodyPr/>
          <a:lstStyle/>
          <a:p>
            <a:r>
              <a:rPr lang="nb-NO" dirty="0"/>
              <a:t>Gruppe D sitt mandat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4BE25D-C636-4A8A-BAA3-FFA6C5ED6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08224" cy="4351338"/>
          </a:xfrm>
        </p:spPr>
        <p:txBody>
          <a:bodyPr>
            <a:normAutofit fontScale="92500" lnSpcReduction="10000"/>
          </a:bodyPr>
          <a:lstStyle/>
          <a:p>
            <a:r>
              <a:rPr lang="nb-NO" sz="3200" dirty="0"/>
              <a:t>Kartlegge dagens situasjon</a:t>
            </a:r>
          </a:p>
          <a:p>
            <a:pPr lvl="1"/>
            <a:r>
              <a:rPr lang="nb-NO" sz="2800" dirty="0"/>
              <a:t>Undervisnings- og vurderingspraksis i FTS-programmer</a:t>
            </a:r>
          </a:p>
          <a:p>
            <a:endParaRPr lang="nb-NO" sz="3200" dirty="0"/>
          </a:p>
          <a:p>
            <a:r>
              <a:rPr lang="nb-NO" sz="3200" dirty="0"/>
              <a:t>Gap-analyse, dagens situasjon vs.</a:t>
            </a:r>
          </a:p>
          <a:p>
            <a:pPr lvl="1"/>
            <a:r>
              <a:rPr lang="nb-NO" sz="2800" dirty="0"/>
              <a:t>Internasjonal læringsforskning &amp; praksis</a:t>
            </a:r>
          </a:p>
          <a:p>
            <a:pPr lvl="1"/>
            <a:r>
              <a:rPr lang="nb-NO" sz="2800" dirty="0"/>
              <a:t>Prinsippene i FTS</a:t>
            </a:r>
          </a:p>
          <a:p>
            <a:pPr lvl="1"/>
            <a:endParaRPr lang="nb-NO" sz="2800" dirty="0"/>
          </a:p>
          <a:p>
            <a:r>
              <a:rPr lang="nb-NO" sz="3200" dirty="0"/>
              <a:t>Foreslå tiltak</a:t>
            </a:r>
          </a:p>
          <a:p>
            <a:pPr lvl="1"/>
            <a:r>
              <a:rPr lang="nb-NO" sz="2800" dirty="0"/>
              <a:t>Mest mulig konkret</a:t>
            </a:r>
          </a:p>
          <a:p>
            <a:pPr lvl="1"/>
            <a:r>
              <a:rPr lang="nb-NO" sz="2800" dirty="0"/>
              <a:t>Inkludere kostnadsperspektiv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56911B5-C2C9-409C-85B6-3E6C34AD06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931064" y="5451499"/>
            <a:ext cx="3123659" cy="860401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AA64F340-64C6-44F9-A6B9-E8556A5B1E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84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97836-9DA7-8044-87A0-FEC1D835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Kartlegging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1ECF5-CA4F-B644-A82E-2D6B7620F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Undervisnings- og vurderingspraksis ved NTNU:</a:t>
            </a:r>
          </a:p>
          <a:p>
            <a:pPr lvl="1"/>
            <a:r>
              <a:rPr lang="nb-NO" sz="2800" dirty="0"/>
              <a:t>Mangfold, MEN i det store bildet:</a:t>
            </a:r>
          </a:p>
          <a:p>
            <a:pPr lvl="1"/>
            <a:endParaRPr lang="nb-NO" sz="2800" dirty="0"/>
          </a:p>
          <a:p>
            <a:r>
              <a:rPr lang="nb-NO" sz="3200" dirty="0"/>
              <a:t>Fremdeles dominerende</a:t>
            </a:r>
          </a:p>
          <a:p>
            <a:pPr lvl="1"/>
            <a:r>
              <a:rPr lang="nb-NO" sz="2800" dirty="0"/>
              <a:t>Forelesninger</a:t>
            </a:r>
          </a:p>
          <a:p>
            <a:pPr lvl="1"/>
            <a:r>
              <a:rPr lang="nb-NO" sz="2800" dirty="0"/>
              <a:t>Obligatoriske øvinger</a:t>
            </a:r>
          </a:p>
          <a:p>
            <a:pPr lvl="1"/>
            <a:r>
              <a:rPr lang="nb-NO" sz="2800" dirty="0"/>
              <a:t>Avsluttende skriftlig eksamen</a:t>
            </a:r>
          </a:p>
          <a:p>
            <a:pPr lvl="2"/>
            <a:r>
              <a:rPr lang="nb-NO" sz="2400" dirty="0"/>
              <a:t>Som eneste vurderingsform i emne</a:t>
            </a:r>
          </a:p>
          <a:p>
            <a:pPr lvl="2"/>
            <a:r>
              <a:rPr lang="nb-NO" sz="2400" dirty="0"/>
              <a:t>Eller en betydelig del</a:t>
            </a:r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86EEB4DC-5CF9-884B-B649-850C4B2AFD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C44327D0-E5A0-9043-B0AE-CE49155425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931064" y="5451499"/>
            <a:ext cx="3123659" cy="86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7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97836-9DA7-8044-87A0-FEC1D835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Hovedkonklusjoner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1ECF5-CA4F-B644-A82E-2D6B7620F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3200" dirty="0"/>
              <a:t>NTNU langt unna verdenstoppen på utdanningskvalitet</a:t>
            </a:r>
          </a:p>
          <a:p>
            <a:pPr lvl="1"/>
            <a:r>
              <a:rPr lang="nb-NO" dirty="0"/>
              <a:t>NB: Helhetsbilde – det fins unntak</a:t>
            </a:r>
          </a:p>
          <a:p>
            <a:r>
              <a:rPr lang="nb-NO" sz="3200" dirty="0"/>
              <a:t>Nåværende UV</a:t>
            </a:r>
            <a:r>
              <a:rPr lang="nb-NO" sz="3200" baseline="30000" dirty="0"/>
              <a:t>1</a:t>
            </a:r>
            <a:r>
              <a:rPr lang="nb-NO" sz="3200" dirty="0"/>
              <a:t>-praksis ikke i tråd med FTS-prinsipper</a:t>
            </a:r>
          </a:p>
          <a:p>
            <a:pPr lvl="1"/>
            <a:r>
              <a:rPr lang="nb-NO" dirty="0"/>
              <a:t>Emnedrevet mer enn programdrevet</a:t>
            </a:r>
          </a:p>
          <a:p>
            <a:pPr lvl="1"/>
            <a:r>
              <a:rPr lang="nb-NO" dirty="0"/>
              <a:t>Lite aktivisering av studentene</a:t>
            </a:r>
          </a:p>
          <a:p>
            <a:pPr lvl="1"/>
            <a:r>
              <a:rPr lang="nb-NO" dirty="0"/>
              <a:t>For lite fokus på helhetlig kompetanse, refleksjon, tverrfaglig samarbeid</a:t>
            </a:r>
          </a:p>
          <a:p>
            <a:pPr lvl="1"/>
            <a:endParaRPr lang="nb-NO" sz="2000" dirty="0"/>
          </a:p>
          <a:p>
            <a:r>
              <a:rPr lang="nb-NO" sz="3200" dirty="0"/>
              <a:t>Foreslår tiltak på flere nivå</a:t>
            </a:r>
          </a:p>
          <a:p>
            <a:pPr lvl="1"/>
            <a:r>
              <a:rPr lang="nb-NO" dirty="0"/>
              <a:t>Organisatoriske</a:t>
            </a:r>
          </a:p>
          <a:p>
            <a:pPr lvl="1"/>
            <a:r>
              <a:rPr lang="nb-NO" dirty="0"/>
              <a:t>Studieprogramnivå</a:t>
            </a:r>
          </a:p>
          <a:p>
            <a:pPr lvl="1"/>
            <a:r>
              <a:rPr lang="nb-NO" dirty="0"/>
              <a:t>Emne- og instituttnivå</a:t>
            </a:r>
          </a:p>
          <a:p>
            <a:pPr marL="457200" lvl="1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1700" dirty="0"/>
              <a:t>1) Undervisning og vurdering</a:t>
            </a:r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86EEB4DC-5CF9-884B-B649-850C4B2AFD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3">
            <a:extLst>
              <a:ext uri="{FF2B5EF4-FFF2-40B4-BE49-F238E27FC236}">
                <a16:creationId xmlns:a16="http://schemas.microsoft.com/office/drawing/2014/main" id="{C44327D0-E5A0-9043-B0AE-CE49155425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931064" y="5451499"/>
            <a:ext cx="3123659" cy="86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36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97836-9DA7-8044-87A0-FEC1D835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Eksamen (rød + svart)</a:t>
            </a:r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86EEB4DC-5CF9-884B-B649-850C4B2AFD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F4A2DC00-535C-BD48-B7A2-3FFB6892BE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16" b="2970"/>
          <a:stretch/>
        </p:blipFill>
        <p:spPr bwMode="auto">
          <a:xfrm>
            <a:off x="778542" y="1389653"/>
            <a:ext cx="9499314" cy="50748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50454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97836-9DA7-8044-87A0-FEC1D835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Korrelasjon med LU, StudBar2020</a:t>
            </a:r>
          </a:p>
        </p:txBody>
      </p:sp>
      <p:pic>
        <p:nvPicPr>
          <p:cNvPr id="4" name="Bilde 5">
            <a:extLst>
              <a:ext uri="{FF2B5EF4-FFF2-40B4-BE49-F238E27FC236}">
                <a16:creationId xmlns:a16="http://schemas.microsoft.com/office/drawing/2014/main" id="{86EEB4DC-5CF9-884B-B649-850C4B2AFD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5" name="Bilde 1921169436" descr="Chart, waterfall chart&#10;&#10;Description automatically generated">
            <a:extLst>
              <a:ext uri="{FF2B5EF4-FFF2-40B4-BE49-F238E27FC236}">
                <a16:creationId xmlns:a16="http://schemas.microsoft.com/office/drawing/2014/main" id="{25E4C8B5-D087-8448-A463-2B67CD2DF8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2" r="2505" b="12820"/>
          <a:stretch/>
        </p:blipFill>
        <p:spPr>
          <a:xfrm>
            <a:off x="838200" y="1472858"/>
            <a:ext cx="9476232" cy="519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61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8D0E20-07D2-43D2-90B3-25667DE1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Gap-analyse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4BE25D-C636-4A8A-BAA3-FFA6C5ED6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24257" cy="4351338"/>
          </a:xfrm>
        </p:spPr>
        <p:txBody>
          <a:bodyPr>
            <a:normAutofit/>
          </a:bodyPr>
          <a:lstStyle/>
          <a:p>
            <a:r>
              <a:rPr lang="nb-NO" dirty="0"/>
              <a:t>Internasjonal »best </a:t>
            </a:r>
            <a:r>
              <a:rPr lang="nb-NO" dirty="0" err="1"/>
              <a:t>practice</a:t>
            </a:r>
            <a:r>
              <a:rPr lang="nb-NO" dirty="0"/>
              <a:t>»</a:t>
            </a:r>
          </a:p>
          <a:p>
            <a:pPr lvl="1"/>
            <a:r>
              <a:rPr lang="nb-NO" dirty="0"/>
              <a:t>Brukes ved NTNU</a:t>
            </a:r>
          </a:p>
          <a:p>
            <a:pPr lvl="1"/>
            <a:r>
              <a:rPr lang="nb-NO" dirty="0"/>
              <a:t>Men i begrenset grad</a:t>
            </a:r>
          </a:p>
          <a:p>
            <a:pPr lvl="2"/>
            <a:r>
              <a:rPr lang="nb-NO" dirty="0"/>
              <a:t>Spesifikke fagmiljøer</a:t>
            </a:r>
          </a:p>
          <a:p>
            <a:pPr lvl="2"/>
            <a:r>
              <a:rPr lang="nb-NO" dirty="0"/>
              <a:t>Ildsjeler, piloter</a:t>
            </a:r>
          </a:p>
          <a:p>
            <a:r>
              <a:rPr lang="nb-NO" dirty="0"/>
              <a:t>NTNU vs. «</a:t>
            </a:r>
            <a:r>
              <a:rPr lang="nb-NO" dirty="0" err="1"/>
              <a:t>current</a:t>
            </a:r>
            <a:r>
              <a:rPr lang="nb-NO" dirty="0"/>
              <a:t> leaders», «</a:t>
            </a:r>
            <a:r>
              <a:rPr lang="nb-NO" dirty="0" err="1"/>
              <a:t>emerging</a:t>
            </a:r>
            <a:r>
              <a:rPr lang="nb-NO" dirty="0"/>
              <a:t> leaders»</a:t>
            </a:r>
          </a:p>
          <a:p>
            <a:pPr lvl="1"/>
            <a:r>
              <a:rPr lang="nb-NO" dirty="0"/>
              <a:t>Lenger mellom toppene, lommer av kvalitet er mindre</a:t>
            </a:r>
          </a:p>
          <a:p>
            <a:pPr lvl="1"/>
            <a:r>
              <a:rPr lang="nb-NO" dirty="0"/>
              <a:t>Mangler helhetlige, systemiske grep for utdanningsdesign</a:t>
            </a:r>
          </a:p>
          <a:p>
            <a:r>
              <a:rPr lang="nb-NO" dirty="0"/>
              <a:t>FTS : et steg på veien for å bli «</a:t>
            </a:r>
            <a:r>
              <a:rPr lang="nb-NO" dirty="0" err="1"/>
              <a:t>emerging</a:t>
            </a:r>
            <a:r>
              <a:rPr lang="nb-NO" dirty="0"/>
              <a:t>»</a:t>
            </a: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56911B5-C2C9-409C-85B6-3E6C34AD06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AA64F340-64C6-44F9-A6B9-E8556A5B1E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730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8D0E20-07D2-43D2-90B3-25667DE1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Gap-analyse </a:t>
            </a:r>
            <a:r>
              <a:rPr lang="nb-NO" dirty="0" err="1"/>
              <a:t>vs</a:t>
            </a:r>
            <a:r>
              <a:rPr lang="nb-NO" dirty="0"/>
              <a:t> FTS-prinsipper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4BE25D-C636-4A8A-BAA3-FFA6C5ED6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31211" cy="4351338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Kompetansen kandidatene utvikler	</a:t>
            </a:r>
          </a:p>
          <a:p>
            <a:pPr lvl="1"/>
            <a:r>
              <a:rPr lang="nb-NO" dirty="0"/>
              <a:t>For lite...</a:t>
            </a:r>
          </a:p>
          <a:p>
            <a:pPr lvl="2"/>
            <a:r>
              <a:rPr lang="nb-NO" dirty="0"/>
              <a:t>helhetlig kompetanse, </a:t>
            </a:r>
          </a:p>
          <a:p>
            <a:pPr lvl="2"/>
            <a:r>
              <a:rPr lang="nb-NO" dirty="0"/>
              <a:t>tverrfaglig samarbeidskompetanse</a:t>
            </a:r>
          </a:p>
          <a:p>
            <a:r>
              <a:rPr lang="nb-NO" dirty="0"/>
              <a:t>Undervisnings- og vurderingspraksis</a:t>
            </a:r>
          </a:p>
          <a:p>
            <a:pPr lvl="1"/>
            <a:r>
              <a:rPr lang="nb-NO" dirty="0"/>
              <a:t>For lite studentaktive metoder</a:t>
            </a:r>
          </a:p>
          <a:p>
            <a:pPr lvl="1"/>
            <a:r>
              <a:rPr lang="nb-NO" dirty="0"/>
              <a:t>For høy andel eksamen</a:t>
            </a:r>
          </a:p>
          <a:p>
            <a:pPr lvl="1"/>
            <a:r>
              <a:rPr lang="nb-NO" dirty="0"/>
              <a:t>For lite formativ vurdering</a:t>
            </a:r>
          </a:p>
          <a:p>
            <a:pPr lvl="2"/>
            <a:r>
              <a:rPr lang="nb-NO" dirty="0"/>
              <a:t>Tilbakemelding: Student ofte passiv mottager</a:t>
            </a:r>
          </a:p>
          <a:p>
            <a:pPr lvl="1"/>
            <a:r>
              <a:rPr lang="nb-NO" dirty="0"/>
              <a:t>Lite fokus på samarbeid, refleksjon, nytenkning</a:t>
            </a:r>
          </a:p>
          <a:p>
            <a:r>
              <a:rPr lang="nb-NO" dirty="0"/>
              <a:t>Sprik i underviseres pedagogiske kompetanse</a:t>
            </a:r>
          </a:p>
          <a:p>
            <a:pPr lvl="1"/>
            <a:r>
              <a:rPr lang="nb-NO" dirty="0"/>
              <a:t>Opplever mindre fokus på </a:t>
            </a:r>
            <a:r>
              <a:rPr lang="nb-NO" dirty="0" err="1"/>
              <a:t>utd.kvalitet</a:t>
            </a:r>
            <a:r>
              <a:rPr lang="nb-NO" dirty="0"/>
              <a:t> enn andre land</a:t>
            </a:r>
          </a:p>
          <a:p>
            <a:pPr lvl="1"/>
            <a:endParaRPr lang="nb-NO" dirty="0"/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56911B5-C2C9-409C-85B6-3E6C34AD06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1" t="20244" b="23903"/>
          <a:stretch/>
        </p:blipFill>
        <p:spPr>
          <a:xfrm>
            <a:off x="8094804" y="5451499"/>
            <a:ext cx="3959919" cy="1090746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AA64F340-64C6-44F9-A6B9-E8556A5B1E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39" r="46619" b="16075"/>
          <a:stretch/>
        </p:blipFill>
        <p:spPr>
          <a:xfrm>
            <a:off x="8386781" y="389611"/>
            <a:ext cx="3667942" cy="713253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E8AF55A9-2613-D840-9A07-DB64AADC8F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170" y="1561119"/>
            <a:ext cx="4238770" cy="239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95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</Words>
  <Application>Microsoft Office PowerPoint</Application>
  <PresentationFormat>Widescreen</PresentationFormat>
  <Paragraphs>194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Office-tema</vt:lpstr>
      <vt:lpstr>FTS, utredningsgruppe D Pedagogiske virkemidler</vt:lpstr>
      <vt:lpstr>Medlemmer av gruppa</vt:lpstr>
      <vt:lpstr>Gruppe D sitt mandat</vt:lpstr>
      <vt:lpstr>Kartlegging</vt:lpstr>
      <vt:lpstr>Hovedkonklusjoner</vt:lpstr>
      <vt:lpstr>Eksamen (rød + svart)</vt:lpstr>
      <vt:lpstr>Korrelasjon med LU, StudBar2020</vt:lpstr>
      <vt:lpstr>Gap-analyse</vt:lpstr>
      <vt:lpstr>Gap-analyse vs FTS-prinsipper</vt:lpstr>
      <vt:lpstr>Tiltak</vt:lpstr>
      <vt:lpstr>Tiltak må ses i sammenheng</vt:lpstr>
      <vt:lpstr>Organisatoriske tiltak (1)</vt:lpstr>
      <vt:lpstr>Organisatoriske tiltak (2)</vt:lpstr>
      <vt:lpstr>Tiltak på programnivå (1)</vt:lpstr>
      <vt:lpstr>Tiltak på programnivå (2)</vt:lpstr>
      <vt:lpstr>Tiltak, institutt- og emnenivå (1)</vt:lpstr>
      <vt:lpstr>Tiltak, institutt- og emnenivå (2)</vt:lpstr>
      <vt:lpstr>Økonomisk bærekraft (1)</vt:lpstr>
      <vt:lpstr>Økonomisk bærekraft (2)</vt:lpstr>
      <vt:lpstr>Veien videre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Guttorm Sindre</dc:creator>
  <cp:lastModifiedBy>Guttorm Sindre</cp:lastModifiedBy>
  <cp:revision>26</cp:revision>
  <dcterms:created xsi:type="dcterms:W3CDTF">2021-08-10T11:23:17Z</dcterms:created>
  <dcterms:modified xsi:type="dcterms:W3CDTF">2021-11-19T09:54:27Z</dcterms:modified>
</cp:coreProperties>
</file>