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73" r:id="rId4"/>
  </p:sldMasterIdLst>
  <p:notesMasterIdLst>
    <p:notesMasterId r:id="rId18"/>
  </p:notesMasterIdLst>
  <p:handoutMasterIdLst>
    <p:handoutMasterId r:id="rId19"/>
  </p:handoutMasterIdLst>
  <p:sldIdLst>
    <p:sldId id="258" r:id="rId5"/>
    <p:sldId id="479" r:id="rId6"/>
    <p:sldId id="464" r:id="rId7"/>
    <p:sldId id="470" r:id="rId8"/>
    <p:sldId id="476" r:id="rId9"/>
    <p:sldId id="477" r:id="rId10"/>
    <p:sldId id="460" r:id="rId11"/>
    <p:sldId id="478" r:id="rId12"/>
    <p:sldId id="480" r:id="rId13"/>
    <p:sldId id="481" r:id="rId14"/>
    <p:sldId id="482" r:id="rId15"/>
    <p:sldId id="475" r:id="rId16"/>
    <p:sldId id="483" r:id="rId17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F7C"/>
    <a:srgbClr val="CFB887"/>
    <a:srgbClr val="BCD024"/>
    <a:srgbClr val="43B7B0"/>
    <a:srgbClr val="EBEBEB"/>
    <a:srgbClr val="E6E6E6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D190E-B856-4065-A137-3D0BBAB73E68}" v="2" dt="2021-11-18T13:57:27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4DDDF-1EBD-439E-8A08-81FE73EA65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15EB6C1-1BB2-475C-94DC-0D8B9CBF750B}">
      <dgm:prSet phldrT="[Tekst]" custT="1"/>
      <dgm:spPr>
        <a:solidFill>
          <a:srgbClr val="0070C0"/>
        </a:solidFill>
      </dgm:spPr>
      <dgm:t>
        <a:bodyPr/>
        <a:lstStyle/>
        <a:p>
          <a:pPr algn="ctr"/>
          <a:r>
            <a:rPr lang="nb-NO" sz="2600" b="1" dirty="0"/>
            <a:t>FTS-prinsipp VI</a:t>
          </a:r>
        </a:p>
        <a:p>
          <a:pPr algn="ctr"/>
          <a:r>
            <a:rPr lang="nb-NO" sz="2600" dirty="0"/>
            <a:t>Kvaliteten i NTNUs teknologistudier skal utvikles gjennom en programdrevet tilnærming, i kombinasjon med strategisk porteføljeutvikling og -forvaltning </a:t>
          </a:r>
          <a:br>
            <a:rPr lang="nb-NO" sz="2600" dirty="0"/>
          </a:br>
          <a:r>
            <a:rPr lang="nb-NO" sz="2600" dirty="0"/>
            <a:t>på tvers av programmer og programtyper  </a:t>
          </a:r>
        </a:p>
      </dgm:t>
    </dgm:pt>
    <dgm:pt modelId="{55829246-5634-47DD-A1B3-DB5E4E2B3CF8}" type="parTrans" cxnId="{DFE52D50-21BF-4DB7-8954-9D3DB2EF59DB}">
      <dgm:prSet/>
      <dgm:spPr/>
      <dgm:t>
        <a:bodyPr/>
        <a:lstStyle/>
        <a:p>
          <a:endParaRPr lang="nb-NO"/>
        </a:p>
      </dgm:t>
    </dgm:pt>
    <dgm:pt modelId="{98419305-00D8-442F-8B11-2F67C0B89FE8}" type="sibTrans" cxnId="{DFE52D50-21BF-4DB7-8954-9D3DB2EF59DB}">
      <dgm:prSet/>
      <dgm:spPr/>
      <dgm:t>
        <a:bodyPr/>
        <a:lstStyle/>
        <a:p>
          <a:endParaRPr lang="nb-NO"/>
        </a:p>
      </dgm:t>
    </dgm:pt>
    <dgm:pt modelId="{0957A165-51EF-4ACE-A153-664D00869A8A}" type="pres">
      <dgm:prSet presAssocID="{4094DDDF-1EBD-439E-8A08-81FE73EA6502}" presName="linear" presStyleCnt="0">
        <dgm:presLayoutVars>
          <dgm:animLvl val="lvl"/>
          <dgm:resizeHandles val="exact"/>
        </dgm:presLayoutVars>
      </dgm:prSet>
      <dgm:spPr/>
    </dgm:pt>
    <dgm:pt modelId="{6DE833D2-A655-4D73-831E-55004B6C2FCC}" type="pres">
      <dgm:prSet presAssocID="{915EB6C1-1BB2-475C-94DC-0D8B9CBF750B}" presName="parentText" presStyleLbl="node1" presStyleIdx="0" presStyleCnt="1" custScaleY="442533" custLinFactY="33641" custLinFactNeighborX="10755" custLinFactNeighborY="100000">
        <dgm:presLayoutVars>
          <dgm:chMax val="0"/>
          <dgm:bulletEnabled val="1"/>
        </dgm:presLayoutVars>
      </dgm:prSet>
      <dgm:spPr/>
    </dgm:pt>
  </dgm:ptLst>
  <dgm:cxnLst>
    <dgm:cxn modelId="{0BEBAD0F-71DA-4306-B811-3341F31C0C24}" type="presOf" srcId="{4094DDDF-1EBD-439E-8A08-81FE73EA6502}" destId="{0957A165-51EF-4ACE-A153-664D00869A8A}" srcOrd="0" destOrd="0" presId="urn:microsoft.com/office/officeart/2005/8/layout/vList2"/>
    <dgm:cxn modelId="{DFE52D50-21BF-4DB7-8954-9D3DB2EF59DB}" srcId="{4094DDDF-1EBD-439E-8A08-81FE73EA6502}" destId="{915EB6C1-1BB2-475C-94DC-0D8B9CBF750B}" srcOrd="0" destOrd="0" parTransId="{55829246-5634-47DD-A1B3-DB5E4E2B3CF8}" sibTransId="{98419305-00D8-442F-8B11-2F67C0B89FE8}"/>
    <dgm:cxn modelId="{8BCF4EDF-6611-48C5-8950-7AE1C5DD907C}" type="presOf" srcId="{915EB6C1-1BB2-475C-94DC-0D8B9CBF750B}" destId="{6DE833D2-A655-4D73-831E-55004B6C2FCC}" srcOrd="0" destOrd="0" presId="urn:microsoft.com/office/officeart/2005/8/layout/vList2"/>
    <dgm:cxn modelId="{BB6D7045-5CD2-4569-8DBC-8FC76DC74040}" type="presParOf" srcId="{0957A165-51EF-4ACE-A153-664D00869A8A}" destId="{6DE833D2-A655-4D73-831E-55004B6C2F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833D2-A655-4D73-831E-55004B6C2FCC}">
      <dsp:nvSpPr>
        <dsp:cNvPr id="0" name=""/>
        <dsp:cNvSpPr/>
      </dsp:nvSpPr>
      <dsp:spPr>
        <a:xfrm>
          <a:off x="0" y="870678"/>
          <a:ext cx="10718800" cy="206903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b="1" kern="1200" dirty="0"/>
            <a:t>FTS-prinsipp VI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600" kern="1200" dirty="0"/>
            <a:t>Kvaliteten i NTNUs teknologistudier skal utvikles gjennom en programdrevet tilnærming, i kombinasjon med strategisk porteføljeutvikling og -forvaltning </a:t>
          </a:r>
          <a:br>
            <a:rPr lang="nb-NO" sz="2600" kern="1200" dirty="0"/>
          </a:br>
          <a:r>
            <a:rPr lang="nb-NO" sz="2600" kern="1200" dirty="0"/>
            <a:t>på tvers av programmer og programtyper  </a:t>
          </a:r>
        </a:p>
      </dsp:txBody>
      <dsp:txXfrm>
        <a:off x="101002" y="971680"/>
        <a:ext cx="10516796" cy="1867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8E4A57-0FE4-2D4C-A2A3-03B89BE22D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F375E-59A7-004D-9E35-DAEA249B13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2EF38-7CD7-2348-A742-408507303B09}" type="datetimeFigureOut">
              <a:rPr lang="en-NO" smtClean="0"/>
              <a:t>19/11/2021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C3FBC-6EEC-3B42-B638-71AE5045EE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C080F-DA8E-524A-A944-C2CD96DB21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A6532-9842-AB40-B4DB-5C382FE0FAE6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36673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07A-55DD-B847-8376-306FC873B9BF}" type="datetimeFigureOut">
              <a:rPr lang="en-NO" smtClean="0"/>
              <a:t>19/11/2021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BB302-9660-F344-8E4C-44B4ECEB709A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302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B302-9660-F344-8E4C-44B4ECEB709A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05762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53975" algn="just">
              <a:spcAft>
                <a:spcPts val="600"/>
              </a:spcAft>
            </a:pPr>
            <a:endParaRPr lang="nb-NO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817DA-B09E-4205-B765-A4B19D4479D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8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53975" algn="just">
              <a:spcAft>
                <a:spcPts val="600"/>
              </a:spcAft>
            </a:pPr>
            <a:endParaRPr lang="nb-NO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817DA-B09E-4205-B765-A4B19D4479D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98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B302-9660-F344-8E4C-44B4ECEB709A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44989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B302-9660-F344-8E4C-44B4ECEB709A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7376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B302-9660-F344-8E4C-44B4ECEB709A}" type="slidenum">
              <a:rPr lang="en-NO" smtClean="0"/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227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BB302-9660-F344-8E4C-44B4ECEB709A}" type="slidenum">
              <a:rPr lang="en-NO" smtClean="0"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0763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53975" algn="just">
              <a:spcAft>
                <a:spcPts val="600"/>
              </a:spcAft>
            </a:pPr>
            <a:endParaRPr lang="nb-NO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817DA-B09E-4205-B765-A4B19D4479D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430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53975" algn="just">
              <a:spcAft>
                <a:spcPts val="600"/>
              </a:spcAft>
            </a:pPr>
            <a:endParaRPr lang="nb-NO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817DA-B09E-4205-B765-A4B19D4479D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07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53975" algn="just">
              <a:spcAft>
                <a:spcPts val="600"/>
              </a:spcAft>
            </a:pPr>
            <a:endParaRPr lang="nb-NO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817DA-B09E-4205-B765-A4B19D4479D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66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53975" algn="just">
              <a:spcAft>
                <a:spcPts val="600"/>
              </a:spcAft>
            </a:pPr>
            <a:endParaRPr lang="nb-NO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D817DA-B09E-4205-B765-A4B19D4479D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43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720E-9728-9048-900E-3A6CB272C027}"/>
              </a:ext>
            </a:extLst>
          </p:cNvPr>
          <p:cNvSpPr/>
          <p:nvPr userDrawn="1"/>
        </p:nvSpPr>
        <p:spPr>
          <a:xfrm>
            <a:off x="9358411" y="0"/>
            <a:ext cx="2833589" cy="689353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46F71E2-D40A-B346-8644-1450E9BD33C2}"/>
              </a:ext>
            </a:extLst>
          </p:cNvPr>
          <p:cNvSpPr/>
          <p:nvPr userDrawn="1"/>
        </p:nvSpPr>
        <p:spPr>
          <a:xfrm>
            <a:off x="-5787" y="-11576"/>
            <a:ext cx="11145170" cy="6934049"/>
          </a:xfrm>
          <a:custGeom>
            <a:avLst/>
            <a:gdLst>
              <a:gd name="connsiteX0" fmla="*/ 0 w 12192000"/>
              <a:gd name="connsiteY0" fmla="*/ 0 h 6893538"/>
              <a:gd name="connsiteX1" fmla="*/ 12192000 w 12192000"/>
              <a:gd name="connsiteY1" fmla="*/ 0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2192000"/>
              <a:gd name="connsiteY0" fmla="*/ 0 h 6893538"/>
              <a:gd name="connsiteX1" fmla="*/ 11145170 w 12192000"/>
              <a:gd name="connsiteY1" fmla="*/ 6306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1145170"/>
              <a:gd name="connsiteY0" fmla="*/ 0 h 6893538"/>
              <a:gd name="connsiteX1" fmla="*/ 11145170 w 11145170"/>
              <a:gd name="connsiteY1" fmla="*/ 6306 h 6893538"/>
              <a:gd name="connsiteX2" fmla="*/ 9398350 w 11145170"/>
              <a:gd name="connsiteY2" fmla="*/ 6893538 h 6893538"/>
              <a:gd name="connsiteX3" fmla="*/ 0 w 11145170"/>
              <a:gd name="connsiteY3" fmla="*/ 6893538 h 6893538"/>
              <a:gd name="connsiteX4" fmla="*/ 0 w 11145170"/>
              <a:gd name="connsiteY4" fmla="*/ 0 h 68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5170" h="6893538">
                <a:moveTo>
                  <a:pt x="0" y="0"/>
                </a:moveTo>
                <a:lnTo>
                  <a:pt x="11145170" y="6306"/>
                </a:lnTo>
                <a:lnTo>
                  <a:pt x="9398350" y="6893538"/>
                </a:lnTo>
                <a:lnTo>
                  <a:pt x="0" y="6893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59000">
                <a:schemeClr val="tx2"/>
              </a:gs>
              <a:gs pos="99000">
                <a:schemeClr val="tx2">
                  <a:lumMod val="80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/>
          </a:p>
        </p:txBody>
      </p:sp>
      <p:grpSp>
        <p:nvGrpSpPr>
          <p:cNvPr id="5" name="Gruppe 16">
            <a:extLst>
              <a:ext uri="{FF2B5EF4-FFF2-40B4-BE49-F238E27FC236}">
                <a16:creationId xmlns:a16="http://schemas.microsoft.com/office/drawing/2014/main" id="{B268D7BA-31EF-1D42-8548-3CFBB01AA21D}"/>
              </a:ext>
            </a:extLst>
          </p:cNvPr>
          <p:cNvGrpSpPr/>
          <p:nvPr userDrawn="1"/>
        </p:nvGrpSpPr>
        <p:grpSpPr>
          <a:xfrm>
            <a:off x="6874403" y="0"/>
            <a:ext cx="4334194" cy="6893538"/>
            <a:chOff x="3804354" y="-43343"/>
            <a:chExt cx="3290731" cy="5233913"/>
          </a:xfrm>
          <a:effectLst>
            <a:outerShdw blurRad="404357" dist="50800" dir="5400000" algn="ctr" rotWithShape="0">
              <a:srgbClr val="000000">
                <a:alpha val="43137"/>
              </a:srgbClr>
            </a:outerShdw>
          </a:effectLst>
        </p:grpSpPr>
        <p:pic>
          <p:nvPicPr>
            <p:cNvPr id="6" name="Bilde 1">
              <a:extLst>
                <a:ext uri="{FF2B5EF4-FFF2-40B4-BE49-F238E27FC236}">
                  <a16:creationId xmlns:a16="http://schemas.microsoft.com/office/drawing/2014/main" id="{CC0C128F-B3BF-9D4C-9B26-637EDE473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45" r="15456" b="10545"/>
            <a:stretch/>
          </p:blipFill>
          <p:spPr>
            <a:xfrm>
              <a:off x="4657192" y="-43343"/>
              <a:ext cx="2437893" cy="1924241"/>
            </a:xfrm>
            <a:prstGeom prst="parallelogram">
              <a:avLst/>
            </a:prstGeom>
            <a:ln w="38100">
              <a:noFill/>
            </a:ln>
            <a:effectLst>
              <a:outerShdw blurRad="197606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D45F350-1334-6B4D-9ECD-8843BFAC5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995" r="995"/>
            <a:stretch/>
          </p:blipFill>
          <p:spPr bwMode="auto">
            <a:xfrm>
              <a:off x="4263292" y="1872625"/>
              <a:ext cx="2337085" cy="1489647"/>
            </a:xfrm>
            <a:prstGeom prst="parallelogram">
              <a:avLst/>
            </a:prstGeom>
            <a:noFill/>
            <a:ln w="38100">
              <a:noFill/>
            </a:ln>
            <a:effectLst>
              <a:outerShdw blurRad="231845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A7712B-D247-AD48-9065-D7A2E1E72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428" r="3428"/>
            <a:stretch/>
          </p:blipFill>
          <p:spPr>
            <a:xfrm>
              <a:off x="3804354" y="3356528"/>
              <a:ext cx="2419698" cy="1834042"/>
            </a:xfrm>
            <a:prstGeom prst="parallelogram">
              <a:avLst/>
            </a:prstGeom>
            <a:ln w="38100">
              <a:noFill/>
            </a:ln>
            <a:effectLst>
              <a:outerShdw blurRad="161263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EEAA77-DDCD-8044-A5B4-A10982D8A94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4103" y="2057665"/>
            <a:ext cx="5406881" cy="140272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889CAC-BCCA-2740-B035-B66AEC2C0D29}"/>
              </a:ext>
            </a:extLst>
          </p:cNvPr>
          <p:cNvCxnSpPr/>
          <p:nvPr userDrawn="1"/>
        </p:nvCxnSpPr>
        <p:spPr>
          <a:xfrm flipH="1">
            <a:off x="6874403" y="0"/>
            <a:ext cx="1758320" cy="68935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188A1F-4814-FE4E-AF70-22B66EFE7F43}"/>
              </a:ext>
            </a:extLst>
          </p:cNvPr>
          <p:cNvCxnSpPr/>
          <p:nvPr userDrawn="1"/>
        </p:nvCxnSpPr>
        <p:spPr>
          <a:xfrm>
            <a:off x="2081442" y="3726716"/>
            <a:ext cx="43395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C0CE6A-8767-8A41-8C5A-DE6C38FD5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2205" y="4083011"/>
            <a:ext cx="4339542" cy="9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Tema/overskrift</a:t>
            </a:r>
          </a:p>
        </p:txBody>
      </p:sp>
    </p:spTree>
    <p:extLst>
      <p:ext uri="{BB962C8B-B14F-4D97-AF65-F5344CB8AC3E}">
        <p14:creationId xmlns:p14="http://schemas.microsoft.com/office/powerpoint/2010/main" val="379326961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89266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>
            <a:extLst>
              <a:ext uri="{FF2B5EF4-FFF2-40B4-BE49-F238E27FC236}">
                <a16:creationId xmlns:a16="http://schemas.microsoft.com/office/drawing/2014/main" id="{D111164C-74E9-CD42-8B94-00226077207E}"/>
              </a:ext>
            </a:extLst>
          </p:cNvPr>
          <p:cNvSpPr/>
          <p:nvPr userDrawn="1"/>
        </p:nvSpPr>
        <p:spPr>
          <a:xfrm>
            <a:off x="4564602" y="693295"/>
            <a:ext cx="848015" cy="5711253"/>
          </a:xfrm>
          <a:custGeom>
            <a:avLst/>
            <a:gdLst>
              <a:gd name="connsiteX0" fmla="*/ 0 w 1244184"/>
              <a:gd name="connsiteY0" fmla="*/ 2885607 h 5771213"/>
              <a:gd name="connsiteX1" fmla="*/ 622092 w 1244184"/>
              <a:gd name="connsiteY1" fmla="*/ 0 h 5771213"/>
              <a:gd name="connsiteX2" fmla="*/ 1244184 w 1244184"/>
              <a:gd name="connsiteY2" fmla="*/ 2885607 h 5771213"/>
              <a:gd name="connsiteX3" fmla="*/ 622092 w 1244184"/>
              <a:gd name="connsiteY3" fmla="*/ 5771214 h 5771213"/>
              <a:gd name="connsiteX4" fmla="*/ 0 w 1244184"/>
              <a:gd name="connsiteY4" fmla="*/ 2885607 h 5771213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742865"/>
              <a:gd name="connsiteY0" fmla="*/ 2885607 h 5771214"/>
              <a:gd name="connsiteX1" fmla="*/ 622092 w 742865"/>
              <a:gd name="connsiteY1" fmla="*/ 0 h 5771214"/>
              <a:gd name="connsiteX2" fmla="*/ 639595 w 742865"/>
              <a:gd name="connsiteY2" fmla="*/ 2885607 h 5771214"/>
              <a:gd name="connsiteX3" fmla="*/ 622092 w 742865"/>
              <a:gd name="connsiteY3" fmla="*/ 5771214 h 5771214"/>
              <a:gd name="connsiteX4" fmla="*/ 0 w 742865"/>
              <a:gd name="connsiteY4" fmla="*/ 2885607 h 5771214"/>
              <a:gd name="connsiteX0" fmla="*/ 0 w 739540"/>
              <a:gd name="connsiteY0" fmla="*/ 2885607 h 5771214"/>
              <a:gd name="connsiteX1" fmla="*/ 622092 w 739540"/>
              <a:gd name="connsiteY1" fmla="*/ 0 h 5771214"/>
              <a:gd name="connsiteX2" fmla="*/ 639595 w 739540"/>
              <a:gd name="connsiteY2" fmla="*/ 2885607 h 5771214"/>
              <a:gd name="connsiteX3" fmla="*/ 622092 w 739540"/>
              <a:gd name="connsiteY3" fmla="*/ 5771214 h 5771214"/>
              <a:gd name="connsiteX4" fmla="*/ 0 w 739540"/>
              <a:gd name="connsiteY4" fmla="*/ 2885607 h 5771214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639839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054" h="5711253">
                <a:moveTo>
                  <a:pt x="244" y="2833141"/>
                </a:moveTo>
                <a:cubicBezTo>
                  <a:pt x="-13559" y="1881266"/>
                  <a:pt x="563127" y="434715"/>
                  <a:pt x="854233" y="0"/>
                </a:cubicBezTo>
                <a:cubicBezTo>
                  <a:pt x="833770" y="427219"/>
                  <a:pt x="548736" y="1239464"/>
                  <a:pt x="548736" y="2833141"/>
                </a:cubicBezTo>
                <a:cubicBezTo>
                  <a:pt x="548736" y="4426818"/>
                  <a:pt x="817995" y="5171607"/>
                  <a:pt x="937054" y="5711253"/>
                </a:cubicBezTo>
                <a:cubicBezTo>
                  <a:pt x="623463" y="5209082"/>
                  <a:pt x="14047" y="3785016"/>
                  <a:pt x="244" y="283314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FC2BC-32E9-144F-A493-1C7DD92781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175" y="93421"/>
            <a:ext cx="5563625" cy="6629886"/>
          </a:xfrm>
          <a:custGeom>
            <a:avLst/>
            <a:gdLst>
              <a:gd name="connsiteX0" fmla="*/ 0 w 5554663"/>
              <a:gd name="connsiteY0" fmla="*/ 0 h 4162425"/>
              <a:gd name="connsiteX1" fmla="*/ 5554663 w 5554663"/>
              <a:gd name="connsiteY1" fmla="*/ 0 h 4162425"/>
              <a:gd name="connsiteX2" fmla="*/ 5554663 w 5554663"/>
              <a:gd name="connsiteY2" fmla="*/ 4162425 h 4162425"/>
              <a:gd name="connsiteX3" fmla="*/ 0 w 5554663"/>
              <a:gd name="connsiteY3" fmla="*/ 4162425 h 4162425"/>
              <a:gd name="connsiteX4" fmla="*/ 0 w 5554663"/>
              <a:gd name="connsiteY4" fmla="*/ 0 h 4162425"/>
              <a:gd name="connsiteX0" fmla="*/ 0 w 5554663"/>
              <a:gd name="connsiteY0" fmla="*/ 0 h 6135909"/>
              <a:gd name="connsiteX1" fmla="*/ 5554663 w 5554663"/>
              <a:gd name="connsiteY1" fmla="*/ 0 h 6135909"/>
              <a:gd name="connsiteX2" fmla="*/ 5554663 w 5554663"/>
              <a:gd name="connsiteY2" fmla="*/ 4162425 h 6135909"/>
              <a:gd name="connsiteX3" fmla="*/ 0 w 5554663"/>
              <a:gd name="connsiteY3" fmla="*/ 6135909 h 6135909"/>
              <a:gd name="connsiteX4" fmla="*/ 0 w 5554663"/>
              <a:gd name="connsiteY4" fmla="*/ 0 h 6135909"/>
              <a:gd name="connsiteX0" fmla="*/ 0 w 5560450"/>
              <a:gd name="connsiteY0" fmla="*/ 231493 h 6367402"/>
              <a:gd name="connsiteX1" fmla="*/ 5560450 w 5560450"/>
              <a:gd name="connsiteY1" fmla="*/ 0 h 6367402"/>
              <a:gd name="connsiteX2" fmla="*/ 5554663 w 5560450"/>
              <a:gd name="connsiteY2" fmla="*/ 4393918 h 6367402"/>
              <a:gd name="connsiteX3" fmla="*/ 0 w 5560450"/>
              <a:gd name="connsiteY3" fmla="*/ 6367402 h 6367402"/>
              <a:gd name="connsiteX4" fmla="*/ 0 w 5560450"/>
              <a:gd name="connsiteY4" fmla="*/ 231493 h 6367402"/>
              <a:gd name="connsiteX0" fmla="*/ 0 w 5560450"/>
              <a:gd name="connsiteY0" fmla="*/ 244108 h 6380017"/>
              <a:gd name="connsiteX1" fmla="*/ 5560450 w 5560450"/>
              <a:gd name="connsiteY1" fmla="*/ 12615 h 6380017"/>
              <a:gd name="connsiteX2" fmla="*/ 5554663 w 5560450"/>
              <a:gd name="connsiteY2" fmla="*/ 4406533 h 6380017"/>
              <a:gd name="connsiteX3" fmla="*/ 0 w 5560450"/>
              <a:gd name="connsiteY3" fmla="*/ 6380017 h 6380017"/>
              <a:gd name="connsiteX4" fmla="*/ 0 w 5560450"/>
              <a:gd name="connsiteY4" fmla="*/ 244108 h 6380017"/>
              <a:gd name="connsiteX0" fmla="*/ 0 w 5560450"/>
              <a:gd name="connsiteY0" fmla="*/ 252469 h 6388378"/>
              <a:gd name="connsiteX1" fmla="*/ 5560450 w 5560450"/>
              <a:gd name="connsiteY1" fmla="*/ 20976 h 6388378"/>
              <a:gd name="connsiteX2" fmla="*/ 5554663 w 5560450"/>
              <a:gd name="connsiteY2" fmla="*/ 4414894 h 6388378"/>
              <a:gd name="connsiteX3" fmla="*/ 0 w 5560450"/>
              <a:gd name="connsiteY3" fmla="*/ 6388378 h 6388378"/>
              <a:gd name="connsiteX4" fmla="*/ 0 w 5560450"/>
              <a:gd name="connsiteY4" fmla="*/ 252469 h 6388378"/>
              <a:gd name="connsiteX0" fmla="*/ 0 w 5563625"/>
              <a:gd name="connsiteY0" fmla="*/ 189244 h 6401353"/>
              <a:gd name="connsiteX1" fmla="*/ 5563625 w 5563625"/>
              <a:gd name="connsiteY1" fmla="*/ 33951 h 6401353"/>
              <a:gd name="connsiteX2" fmla="*/ 5557838 w 5563625"/>
              <a:gd name="connsiteY2" fmla="*/ 4427869 h 6401353"/>
              <a:gd name="connsiteX3" fmla="*/ 3175 w 5563625"/>
              <a:gd name="connsiteY3" fmla="*/ 6401353 h 6401353"/>
              <a:gd name="connsiteX4" fmla="*/ 0 w 5563625"/>
              <a:gd name="connsiteY4" fmla="*/ 189244 h 6401353"/>
              <a:gd name="connsiteX0" fmla="*/ 0 w 5563625"/>
              <a:gd name="connsiteY0" fmla="*/ 249661 h 6461770"/>
              <a:gd name="connsiteX1" fmla="*/ 5563625 w 5563625"/>
              <a:gd name="connsiteY1" fmla="*/ 21343 h 6461770"/>
              <a:gd name="connsiteX2" fmla="*/ 5557838 w 5563625"/>
              <a:gd name="connsiteY2" fmla="*/ 4488286 h 6461770"/>
              <a:gd name="connsiteX3" fmla="*/ 3175 w 5563625"/>
              <a:gd name="connsiteY3" fmla="*/ 6461770 h 6461770"/>
              <a:gd name="connsiteX4" fmla="*/ 0 w 5563625"/>
              <a:gd name="connsiteY4" fmla="*/ 249661 h 6461770"/>
              <a:gd name="connsiteX0" fmla="*/ 0 w 5563625"/>
              <a:gd name="connsiteY0" fmla="*/ 228318 h 6440427"/>
              <a:gd name="connsiteX1" fmla="*/ 5563625 w 5563625"/>
              <a:gd name="connsiteY1" fmla="*/ 0 h 6440427"/>
              <a:gd name="connsiteX2" fmla="*/ 5557838 w 5563625"/>
              <a:gd name="connsiteY2" fmla="*/ 4466943 h 6440427"/>
              <a:gd name="connsiteX3" fmla="*/ 3175 w 5563625"/>
              <a:gd name="connsiteY3" fmla="*/ 6440427 h 6440427"/>
              <a:gd name="connsiteX4" fmla="*/ 0 w 5563625"/>
              <a:gd name="connsiteY4" fmla="*/ 228318 h 6440427"/>
              <a:gd name="connsiteX0" fmla="*/ 0 w 5563625"/>
              <a:gd name="connsiteY0" fmla="*/ 235436 h 6447545"/>
              <a:gd name="connsiteX1" fmla="*/ 5563625 w 5563625"/>
              <a:gd name="connsiteY1" fmla="*/ 7118 h 6447545"/>
              <a:gd name="connsiteX2" fmla="*/ 5557838 w 5563625"/>
              <a:gd name="connsiteY2" fmla="*/ 4474061 h 6447545"/>
              <a:gd name="connsiteX3" fmla="*/ 3175 w 5563625"/>
              <a:gd name="connsiteY3" fmla="*/ 6447545 h 6447545"/>
              <a:gd name="connsiteX4" fmla="*/ 0 w 5563625"/>
              <a:gd name="connsiteY4" fmla="*/ 235436 h 6447545"/>
              <a:gd name="connsiteX0" fmla="*/ 0 w 5563625"/>
              <a:gd name="connsiteY0" fmla="*/ 231804 h 6443913"/>
              <a:gd name="connsiteX1" fmla="*/ 5563625 w 5563625"/>
              <a:gd name="connsiteY1" fmla="*/ 3486 h 6443913"/>
              <a:gd name="connsiteX2" fmla="*/ 5557838 w 5563625"/>
              <a:gd name="connsiteY2" fmla="*/ 4470429 h 6443913"/>
              <a:gd name="connsiteX3" fmla="*/ 3175 w 5563625"/>
              <a:gd name="connsiteY3" fmla="*/ 6443913 h 6443913"/>
              <a:gd name="connsiteX4" fmla="*/ 0 w 5563625"/>
              <a:gd name="connsiteY4" fmla="*/ 231804 h 6443913"/>
              <a:gd name="connsiteX0" fmla="*/ 0 w 5563625"/>
              <a:gd name="connsiteY0" fmla="*/ 235436 h 6447545"/>
              <a:gd name="connsiteX1" fmla="*/ 5563625 w 5563625"/>
              <a:gd name="connsiteY1" fmla="*/ 7118 h 6447545"/>
              <a:gd name="connsiteX2" fmla="*/ 5557838 w 5563625"/>
              <a:gd name="connsiteY2" fmla="*/ 4474061 h 6447545"/>
              <a:gd name="connsiteX3" fmla="*/ 3175 w 5563625"/>
              <a:gd name="connsiteY3" fmla="*/ 6447545 h 6447545"/>
              <a:gd name="connsiteX4" fmla="*/ 0 w 5563625"/>
              <a:gd name="connsiteY4" fmla="*/ 235436 h 6447545"/>
              <a:gd name="connsiteX0" fmla="*/ 0 w 5563625"/>
              <a:gd name="connsiteY0" fmla="*/ 235436 h 6511045"/>
              <a:gd name="connsiteX1" fmla="*/ 5563625 w 5563625"/>
              <a:gd name="connsiteY1" fmla="*/ 7118 h 6511045"/>
              <a:gd name="connsiteX2" fmla="*/ 5557838 w 5563625"/>
              <a:gd name="connsiteY2" fmla="*/ 4474061 h 6511045"/>
              <a:gd name="connsiteX3" fmla="*/ 3175 w 5563625"/>
              <a:gd name="connsiteY3" fmla="*/ 6511045 h 6511045"/>
              <a:gd name="connsiteX4" fmla="*/ 0 w 5563625"/>
              <a:gd name="connsiteY4" fmla="*/ 235436 h 6511045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  <a:gd name="connsiteX0" fmla="*/ 0 w 5563625"/>
              <a:gd name="connsiteY0" fmla="*/ 235436 h 6629886"/>
              <a:gd name="connsiteX1" fmla="*/ 5563625 w 5563625"/>
              <a:gd name="connsiteY1" fmla="*/ 7118 h 6629886"/>
              <a:gd name="connsiteX2" fmla="*/ 5561013 w 5563625"/>
              <a:gd name="connsiteY2" fmla="*/ 6629886 h 6629886"/>
              <a:gd name="connsiteX3" fmla="*/ 3175 w 5563625"/>
              <a:gd name="connsiteY3" fmla="*/ 6511045 h 6629886"/>
              <a:gd name="connsiteX4" fmla="*/ 0 w 5563625"/>
              <a:gd name="connsiteY4" fmla="*/ 235436 h 662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3625" h="6629886">
                <a:moveTo>
                  <a:pt x="0" y="235436"/>
                </a:moveTo>
                <a:cubicBezTo>
                  <a:pt x="1801879" y="36738"/>
                  <a:pt x="3376164" y="-22302"/>
                  <a:pt x="5563625" y="7118"/>
                </a:cubicBezTo>
                <a:cubicBezTo>
                  <a:pt x="4678334" y="2387094"/>
                  <a:pt x="4587523" y="4452277"/>
                  <a:pt x="5561013" y="6629886"/>
                </a:cubicBezTo>
                <a:cubicBezTo>
                  <a:pt x="3530600" y="6564872"/>
                  <a:pt x="1646238" y="6509384"/>
                  <a:pt x="3175" y="6511045"/>
                </a:cubicBezTo>
                <a:cubicBezTo>
                  <a:pt x="2117" y="4440342"/>
                  <a:pt x="1058" y="2306139"/>
                  <a:pt x="0" y="235436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   Trykk på ikonet</a:t>
            </a:r>
            <a:br>
              <a:rPr lang="nb-NO"/>
            </a:br>
            <a:r>
              <a:rPr lang="nb-NO"/>
              <a:t>   får å sette inn bilde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AD7188-E77F-AE4D-97BE-DD42B6A83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0638" y="2148369"/>
            <a:ext cx="5563625" cy="8763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72A55-73BC-D24A-8AAD-88CEF13262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0638" y="3038552"/>
            <a:ext cx="5563625" cy="201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Mengde tekst bør begrenses. Brukt notatfeltet aktivt. Tenk på at mottaker skal lytte istedenfor å lese. Tenk også på lesbarheten, bruk helst ikke mindre skriftstørrelse enn 20.</a:t>
            </a:r>
          </a:p>
        </p:txBody>
      </p:sp>
    </p:spTree>
    <p:extLst>
      <p:ext uri="{BB962C8B-B14F-4D97-AF65-F5344CB8AC3E}">
        <p14:creationId xmlns:p14="http://schemas.microsoft.com/office/powerpoint/2010/main" val="256996286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venstre,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>
            <a:extLst>
              <a:ext uri="{FF2B5EF4-FFF2-40B4-BE49-F238E27FC236}">
                <a16:creationId xmlns:a16="http://schemas.microsoft.com/office/drawing/2014/main" id="{D111164C-74E9-CD42-8B94-00226077207E}"/>
              </a:ext>
            </a:extLst>
          </p:cNvPr>
          <p:cNvSpPr/>
          <p:nvPr userDrawn="1"/>
        </p:nvSpPr>
        <p:spPr>
          <a:xfrm flipH="1">
            <a:off x="6753167" y="693295"/>
            <a:ext cx="848015" cy="5711253"/>
          </a:xfrm>
          <a:custGeom>
            <a:avLst/>
            <a:gdLst>
              <a:gd name="connsiteX0" fmla="*/ 0 w 1244184"/>
              <a:gd name="connsiteY0" fmla="*/ 2885607 h 5771213"/>
              <a:gd name="connsiteX1" fmla="*/ 622092 w 1244184"/>
              <a:gd name="connsiteY1" fmla="*/ 0 h 5771213"/>
              <a:gd name="connsiteX2" fmla="*/ 1244184 w 1244184"/>
              <a:gd name="connsiteY2" fmla="*/ 2885607 h 5771213"/>
              <a:gd name="connsiteX3" fmla="*/ 622092 w 1244184"/>
              <a:gd name="connsiteY3" fmla="*/ 5771214 h 5771213"/>
              <a:gd name="connsiteX4" fmla="*/ 0 w 1244184"/>
              <a:gd name="connsiteY4" fmla="*/ 2885607 h 5771213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39 h 5771246"/>
              <a:gd name="connsiteX1" fmla="*/ 622092 w 1244184"/>
              <a:gd name="connsiteY1" fmla="*/ 32 h 5771246"/>
              <a:gd name="connsiteX2" fmla="*/ 1244184 w 1244184"/>
              <a:gd name="connsiteY2" fmla="*/ 2885639 h 5771246"/>
              <a:gd name="connsiteX3" fmla="*/ 622092 w 1244184"/>
              <a:gd name="connsiteY3" fmla="*/ 5771246 h 5771246"/>
              <a:gd name="connsiteX4" fmla="*/ 0 w 1244184"/>
              <a:gd name="connsiteY4" fmla="*/ 2885639 h 5771246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1244184"/>
              <a:gd name="connsiteY0" fmla="*/ 2885607 h 5771214"/>
              <a:gd name="connsiteX1" fmla="*/ 622092 w 1244184"/>
              <a:gd name="connsiteY1" fmla="*/ 0 h 5771214"/>
              <a:gd name="connsiteX2" fmla="*/ 1244184 w 1244184"/>
              <a:gd name="connsiteY2" fmla="*/ 2885607 h 5771214"/>
              <a:gd name="connsiteX3" fmla="*/ 622092 w 1244184"/>
              <a:gd name="connsiteY3" fmla="*/ 5771214 h 5771214"/>
              <a:gd name="connsiteX4" fmla="*/ 0 w 1244184"/>
              <a:gd name="connsiteY4" fmla="*/ 2885607 h 5771214"/>
              <a:gd name="connsiteX0" fmla="*/ 0 w 742865"/>
              <a:gd name="connsiteY0" fmla="*/ 2885607 h 5771214"/>
              <a:gd name="connsiteX1" fmla="*/ 622092 w 742865"/>
              <a:gd name="connsiteY1" fmla="*/ 0 h 5771214"/>
              <a:gd name="connsiteX2" fmla="*/ 639595 w 742865"/>
              <a:gd name="connsiteY2" fmla="*/ 2885607 h 5771214"/>
              <a:gd name="connsiteX3" fmla="*/ 622092 w 742865"/>
              <a:gd name="connsiteY3" fmla="*/ 5771214 h 5771214"/>
              <a:gd name="connsiteX4" fmla="*/ 0 w 742865"/>
              <a:gd name="connsiteY4" fmla="*/ 2885607 h 5771214"/>
              <a:gd name="connsiteX0" fmla="*/ 0 w 739540"/>
              <a:gd name="connsiteY0" fmla="*/ 2885607 h 5771214"/>
              <a:gd name="connsiteX1" fmla="*/ 622092 w 739540"/>
              <a:gd name="connsiteY1" fmla="*/ 0 h 5771214"/>
              <a:gd name="connsiteX2" fmla="*/ 639595 w 739540"/>
              <a:gd name="connsiteY2" fmla="*/ 2885607 h 5771214"/>
              <a:gd name="connsiteX3" fmla="*/ 622092 w 739540"/>
              <a:gd name="connsiteY3" fmla="*/ 5771214 h 5771214"/>
              <a:gd name="connsiteX4" fmla="*/ 0 w 739540"/>
              <a:gd name="connsiteY4" fmla="*/ 2885607 h 5771214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958 w 856947"/>
              <a:gd name="connsiteY0" fmla="*/ 2833141 h 5718748"/>
              <a:gd name="connsiteX1" fmla="*/ 856947 w 856947"/>
              <a:gd name="connsiteY1" fmla="*/ 0 h 5718748"/>
              <a:gd name="connsiteX2" fmla="*/ 642553 w 856947"/>
              <a:gd name="connsiteY2" fmla="*/ 2833141 h 5718748"/>
              <a:gd name="connsiteX3" fmla="*/ 625050 w 856947"/>
              <a:gd name="connsiteY3" fmla="*/ 5718748 h 5718748"/>
              <a:gd name="connsiteX4" fmla="*/ 2958 w 856947"/>
              <a:gd name="connsiteY4" fmla="*/ 2833141 h 5718748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639839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  <a:gd name="connsiteX0" fmla="*/ 244 w 937054"/>
              <a:gd name="connsiteY0" fmla="*/ 2833141 h 5711253"/>
              <a:gd name="connsiteX1" fmla="*/ 854233 w 937054"/>
              <a:gd name="connsiteY1" fmla="*/ 0 h 5711253"/>
              <a:gd name="connsiteX2" fmla="*/ 548736 w 937054"/>
              <a:gd name="connsiteY2" fmla="*/ 2833141 h 5711253"/>
              <a:gd name="connsiteX3" fmla="*/ 937054 w 937054"/>
              <a:gd name="connsiteY3" fmla="*/ 5711253 h 5711253"/>
              <a:gd name="connsiteX4" fmla="*/ 244 w 937054"/>
              <a:gd name="connsiteY4" fmla="*/ 2833141 h 571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054" h="5711253">
                <a:moveTo>
                  <a:pt x="244" y="2833141"/>
                </a:moveTo>
                <a:cubicBezTo>
                  <a:pt x="-13559" y="1881266"/>
                  <a:pt x="563127" y="434715"/>
                  <a:pt x="854233" y="0"/>
                </a:cubicBezTo>
                <a:cubicBezTo>
                  <a:pt x="833770" y="427219"/>
                  <a:pt x="548736" y="1239464"/>
                  <a:pt x="548736" y="2833141"/>
                </a:cubicBezTo>
                <a:cubicBezTo>
                  <a:pt x="548736" y="4426818"/>
                  <a:pt x="817995" y="5171607"/>
                  <a:pt x="937054" y="5711253"/>
                </a:cubicBezTo>
                <a:cubicBezTo>
                  <a:pt x="623463" y="5209082"/>
                  <a:pt x="14047" y="3785016"/>
                  <a:pt x="244" y="283314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8AD7188-E77F-AE4D-97BE-DD42B6A838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2148369"/>
            <a:ext cx="5563625" cy="87637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72A55-73BC-D24A-8AAD-88CEF13262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3038552"/>
            <a:ext cx="5563625" cy="201769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Mengde tekst bør begrenses. Brukt notatfeltet aktivt. Tenk på at mottaker skal lytte istedenfor å lese. Tenk også på lesbarheten, bruk helst ikke mindre skriftstørrelse enn 20.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F7AC50-5F34-E246-B5AC-ECB2A589D2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54851" y="124588"/>
            <a:ext cx="5646674" cy="6631092"/>
          </a:xfrm>
          <a:custGeom>
            <a:avLst/>
            <a:gdLst>
              <a:gd name="connsiteX0" fmla="*/ 91440 w 5646674"/>
              <a:gd name="connsiteY0" fmla="*/ 0 h 6631092"/>
              <a:gd name="connsiteX1" fmla="*/ 4230624 w 5646674"/>
              <a:gd name="connsiteY1" fmla="*/ 81848 h 6631092"/>
              <a:gd name="connsiteX2" fmla="*/ 4230624 w 5646674"/>
              <a:gd name="connsiteY2" fmla="*/ 932104 h 6631092"/>
              <a:gd name="connsiteX3" fmla="*/ 4297548 w 5646674"/>
              <a:gd name="connsiteY3" fmla="*/ 999028 h 6631092"/>
              <a:gd name="connsiteX4" fmla="*/ 5079592 w 5646674"/>
              <a:gd name="connsiteY4" fmla="*/ 999028 h 6631092"/>
              <a:gd name="connsiteX5" fmla="*/ 5146516 w 5646674"/>
              <a:gd name="connsiteY5" fmla="*/ 932104 h 6631092"/>
              <a:gd name="connsiteX6" fmla="*/ 5146516 w 5646674"/>
              <a:gd name="connsiteY6" fmla="*/ 99959 h 6631092"/>
              <a:gd name="connsiteX7" fmla="*/ 5640578 w 5646674"/>
              <a:gd name="connsiteY7" fmla="*/ 109728 h 6631092"/>
              <a:gd name="connsiteX8" fmla="*/ 5646674 w 5646674"/>
              <a:gd name="connsiteY8" fmla="*/ 6407531 h 6631092"/>
              <a:gd name="connsiteX9" fmla="*/ 2930525 w 5646674"/>
              <a:gd name="connsiteY9" fmla="*/ 6611493 h 6631092"/>
              <a:gd name="connsiteX10" fmla="*/ 0 w 5646674"/>
              <a:gd name="connsiteY10" fmla="*/ 6620891 h 6631092"/>
              <a:gd name="connsiteX11" fmla="*/ 91440 w 5646674"/>
              <a:gd name="connsiteY11" fmla="*/ 0 h 663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46674" h="6631092">
                <a:moveTo>
                  <a:pt x="91440" y="0"/>
                </a:moveTo>
                <a:lnTo>
                  <a:pt x="4230624" y="81848"/>
                </a:lnTo>
                <a:lnTo>
                  <a:pt x="4230624" y="932104"/>
                </a:lnTo>
                <a:cubicBezTo>
                  <a:pt x="4230624" y="969065"/>
                  <a:pt x="4260587" y="999028"/>
                  <a:pt x="4297548" y="999028"/>
                </a:cubicBezTo>
                <a:lnTo>
                  <a:pt x="5079592" y="999028"/>
                </a:lnTo>
                <a:cubicBezTo>
                  <a:pt x="5116553" y="999028"/>
                  <a:pt x="5146516" y="969065"/>
                  <a:pt x="5146516" y="932104"/>
                </a:cubicBezTo>
                <a:lnTo>
                  <a:pt x="5146516" y="99959"/>
                </a:lnTo>
                <a:lnTo>
                  <a:pt x="5640578" y="109728"/>
                </a:lnTo>
                <a:lnTo>
                  <a:pt x="5646674" y="6407531"/>
                </a:lnTo>
                <a:cubicBezTo>
                  <a:pt x="4779899" y="6479582"/>
                  <a:pt x="4583684" y="6557730"/>
                  <a:pt x="2930525" y="6611493"/>
                </a:cubicBezTo>
                <a:cubicBezTo>
                  <a:pt x="1892723" y="6651202"/>
                  <a:pt x="976842" y="6617758"/>
                  <a:pt x="0" y="6620891"/>
                </a:cubicBezTo>
                <a:cubicBezTo>
                  <a:pt x="1048512" y="4176183"/>
                  <a:pt x="883920" y="2261828"/>
                  <a:pt x="91440" y="0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nb-NO"/>
          </a:p>
          <a:p>
            <a:endParaRPr lang="nb-NO"/>
          </a:p>
          <a:p>
            <a:r>
              <a:rPr lang="nb-NO"/>
              <a:t>		Trykk på bildet får</a:t>
            </a:r>
          </a:p>
          <a:p>
            <a:r>
              <a:rPr lang="nb-NO"/>
              <a:t>		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3040926908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fullskj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F7113D-DE20-4946-8D6D-B9F333F05B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173" y="89536"/>
            <a:ext cx="12213430" cy="6668949"/>
          </a:xfrm>
          <a:custGeom>
            <a:avLst/>
            <a:gdLst>
              <a:gd name="connsiteX0" fmla="*/ 3846824 w 12206597"/>
              <a:gd name="connsiteY0" fmla="*/ 170 h 6647837"/>
              <a:gd name="connsiteX1" fmla="*/ 10334943 w 12206597"/>
              <a:gd name="connsiteY1" fmla="*/ 125535 h 6647837"/>
              <a:gd name="connsiteX2" fmla="*/ 10785474 w 12206597"/>
              <a:gd name="connsiteY2" fmla="*/ 131718 h 6647837"/>
              <a:gd name="connsiteX3" fmla="*/ 10785474 w 12206597"/>
              <a:gd name="connsiteY3" fmla="*/ 954097 h 6647837"/>
              <a:gd name="connsiteX4" fmla="*/ 10856104 w 12206597"/>
              <a:gd name="connsiteY4" fmla="*/ 1024727 h 6647837"/>
              <a:gd name="connsiteX5" fmla="*/ 11633911 w 12206597"/>
              <a:gd name="connsiteY5" fmla="*/ 1024727 h 6647837"/>
              <a:gd name="connsiteX6" fmla="*/ 11704541 w 12206597"/>
              <a:gd name="connsiteY6" fmla="*/ 954097 h 6647837"/>
              <a:gd name="connsiteX7" fmla="*/ 11704541 w 12206597"/>
              <a:gd name="connsiteY7" fmla="*/ 141117 h 6647837"/>
              <a:gd name="connsiteX8" fmla="*/ 12184919 w 12206597"/>
              <a:gd name="connsiteY8" fmla="*/ 144322 h 6647837"/>
              <a:gd name="connsiteX9" fmla="*/ 12200352 w 12206597"/>
              <a:gd name="connsiteY9" fmla="*/ 6417683 h 6647837"/>
              <a:gd name="connsiteX10" fmla="*/ 3175 w 12206597"/>
              <a:gd name="connsiteY10" fmla="*/ 6505576 h 6647837"/>
              <a:gd name="connsiteX11" fmla="*/ 0 w 12206597"/>
              <a:gd name="connsiteY11" fmla="*/ 229967 h 6647837"/>
              <a:gd name="connsiteX12" fmla="*/ 3846824 w 12206597"/>
              <a:gd name="connsiteY12" fmla="*/ 170 h 6647837"/>
              <a:gd name="connsiteX0" fmla="*/ 3846824 w 12207535"/>
              <a:gd name="connsiteY0" fmla="*/ 170 h 6647837"/>
              <a:gd name="connsiteX1" fmla="*/ 10334943 w 12207535"/>
              <a:gd name="connsiteY1" fmla="*/ 125535 h 6647837"/>
              <a:gd name="connsiteX2" fmla="*/ 10785474 w 12207535"/>
              <a:gd name="connsiteY2" fmla="*/ 131718 h 6647837"/>
              <a:gd name="connsiteX3" fmla="*/ 10785474 w 12207535"/>
              <a:gd name="connsiteY3" fmla="*/ 954097 h 6647837"/>
              <a:gd name="connsiteX4" fmla="*/ 10856104 w 12207535"/>
              <a:gd name="connsiteY4" fmla="*/ 1024727 h 6647837"/>
              <a:gd name="connsiteX5" fmla="*/ 11633911 w 12207535"/>
              <a:gd name="connsiteY5" fmla="*/ 1024727 h 6647837"/>
              <a:gd name="connsiteX6" fmla="*/ 11704541 w 12207535"/>
              <a:gd name="connsiteY6" fmla="*/ 954097 h 6647837"/>
              <a:gd name="connsiteX7" fmla="*/ 11704541 w 12207535"/>
              <a:gd name="connsiteY7" fmla="*/ 141117 h 6647837"/>
              <a:gd name="connsiteX8" fmla="*/ 12188094 w 12207535"/>
              <a:gd name="connsiteY8" fmla="*/ 147497 h 6647837"/>
              <a:gd name="connsiteX9" fmla="*/ 12200352 w 12207535"/>
              <a:gd name="connsiteY9" fmla="*/ 6417683 h 6647837"/>
              <a:gd name="connsiteX10" fmla="*/ 3175 w 12207535"/>
              <a:gd name="connsiteY10" fmla="*/ 6505576 h 6647837"/>
              <a:gd name="connsiteX11" fmla="*/ 0 w 12207535"/>
              <a:gd name="connsiteY11" fmla="*/ 229967 h 6647837"/>
              <a:gd name="connsiteX12" fmla="*/ 3846824 w 12207535"/>
              <a:gd name="connsiteY12" fmla="*/ 170 h 6647837"/>
              <a:gd name="connsiteX0" fmla="*/ 3846824 w 12213430"/>
              <a:gd name="connsiteY0" fmla="*/ 170 h 6647837"/>
              <a:gd name="connsiteX1" fmla="*/ 10334943 w 12213430"/>
              <a:gd name="connsiteY1" fmla="*/ 125535 h 6647837"/>
              <a:gd name="connsiteX2" fmla="*/ 10785474 w 12213430"/>
              <a:gd name="connsiteY2" fmla="*/ 131718 h 6647837"/>
              <a:gd name="connsiteX3" fmla="*/ 10785474 w 12213430"/>
              <a:gd name="connsiteY3" fmla="*/ 954097 h 6647837"/>
              <a:gd name="connsiteX4" fmla="*/ 10856104 w 12213430"/>
              <a:gd name="connsiteY4" fmla="*/ 1024727 h 6647837"/>
              <a:gd name="connsiteX5" fmla="*/ 11633911 w 12213430"/>
              <a:gd name="connsiteY5" fmla="*/ 1024727 h 6647837"/>
              <a:gd name="connsiteX6" fmla="*/ 11704541 w 12213430"/>
              <a:gd name="connsiteY6" fmla="*/ 954097 h 6647837"/>
              <a:gd name="connsiteX7" fmla="*/ 11704541 w 12213430"/>
              <a:gd name="connsiteY7" fmla="*/ 141117 h 6647837"/>
              <a:gd name="connsiteX8" fmla="*/ 12200794 w 12213430"/>
              <a:gd name="connsiteY8" fmla="*/ 141147 h 6647837"/>
              <a:gd name="connsiteX9" fmla="*/ 12200352 w 12213430"/>
              <a:gd name="connsiteY9" fmla="*/ 6417683 h 6647837"/>
              <a:gd name="connsiteX10" fmla="*/ 3175 w 12213430"/>
              <a:gd name="connsiteY10" fmla="*/ 6505576 h 6647837"/>
              <a:gd name="connsiteX11" fmla="*/ 0 w 12213430"/>
              <a:gd name="connsiteY11" fmla="*/ 229967 h 6647837"/>
              <a:gd name="connsiteX12" fmla="*/ 3846824 w 12213430"/>
              <a:gd name="connsiteY12" fmla="*/ 170 h 6647837"/>
              <a:gd name="connsiteX0" fmla="*/ 3846824 w 12213430"/>
              <a:gd name="connsiteY0" fmla="*/ 170 h 6656234"/>
              <a:gd name="connsiteX1" fmla="*/ 10334943 w 12213430"/>
              <a:gd name="connsiteY1" fmla="*/ 125535 h 6656234"/>
              <a:gd name="connsiteX2" fmla="*/ 10785474 w 12213430"/>
              <a:gd name="connsiteY2" fmla="*/ 131718 h 6656234"/>
              <a:gd name="connsiteX3" fmla="*/ 10785474 w 12213430"/>
              <a:gd name="connsiteY3" fmla="*/ 954097 h 6656234"/>
              <a:gd name="connsiteX4" fmla="*/ 10856104 w 12213430"/>
              <a:gd name="connsiteY4" fmla="*/ 1024727 h 6656234"/>
              <a:gd name="connsiteX5" fmla="*/ 11633911 w 12213430"/>
              <a:gd name="connsiteY5" fmla="*/ 1024727 h 6656234"/>
              <a:gd name="connsiteX6" fmla="*/ 11704541 w 12213430"/>
              <a:gd name="connsiteY6" fmla="*/ 954097 h 6656234"/>
              <a:gd name="connsiteX7" fmla="*/ 11704541 w 12213430"/>
              <a:gd name="connsiteY7" fmla="*/ 141117 h 6656234"/>
              <a:gd name="connsiteX8" fmla="*/ 12200794 w 12213430"/>
              <a:gd name="connsiteY8" fmla="*/ 141147 h 6656234"/>
              <a:gd name="connsiteX9" fmla="*/ 12200352 w 12213430"/>
              <a:gd name="connsiteY9" fmla="*/ 6417683 h 6656234"/>
              <a:gd name="connsiteX10" fmla="*/ 3175 w 12213430"/>
              <a:gd name="connsiteY10" fmla="*/ 6505576 h 6656234"/>
              <a:gd name="connsiteX11" fmla="*/ 0 w 12213430"/>
              <a:gd name="connsiteY11" fmla="*/ 229967 h 6656234"/>
              <a:gd name="connsiteX12" fmla="*/ 3846824 w 12213430"/>
              <a:gd name="connsiteY12" fmla="*/ 170 h 6656234"/>
              <a:gd name="connsiteX0" fmla="*/ 3846824 w 12213430"/>
              <a:gd name="connsiteY0" fmla="*/ 170 h 6657635"/>
              <a:gd name="connsiteX1" fmla="*/ 10334943 w 12213430"/>
              <a:gd name="connsiteY1" fmla="*/ 125535 h 6657635"/>
              <a:gd name="connsiteX2" fmla="*/ 10785474 w 12213430"/>
              <a:gd name="connsiteY2" fmla="*/ 131718 h 6657635"/>
              <a:gd name="connsiteX3" fmla="*/ 10785474 w 12213430"/>
              <a:gd name="connsiteY3" fmla="*/ 954097 h 6657635"/>
              <a:gd name="connsiteX4" fmla="*/ 10856104 w 12213430"/>
              <a:gd name="connsiteY4" fmla="*/ 1024727 h 6657635"/>
              <a:gd name="connsiteX5" fmla="*/ 11633911 w 12213430"/>
              <a:gd name="connsiteY5" fmla="*/ 1024727 h 6657635"/>
              <a:gd name="connsiteX6" fmla="*/ 11704541 w 12213430"/>
              <a:gd name="connsiteY6" fmla="*/ 954097 h 6657635"/>
              <a:gd name="connsiteX7" fmla="*/ 11704541 w 12213430"/>
              <a:gd name="connsiteY7" fmla="*/ 141117 h 6657635"/>
              <a:gd name="connsiteX8" fmla="*/ 12200794 w 12213430"/>
              <a:gd name="connsiteY8" fmla="*/ 141147 h 6657635"/>
              <a:gd name="connsiteX9" fmla="*/ 12200352 w 12213430"/>
              <a:gd name="connsiteY9" fmla="*/ 6417683 h 6657635"/>
              <a:gd name="connsiteX10" fmla="*/ 3175 w 12213430"/>
              <a:gd name="connsiteY10" fmla="*/ 6505576 h 6657635"/>
              <a:gd name="connsiteX11" fmla="*/ 0 w 12213430"/>
              <a:gd name="connsiteY11" fmla="*/ 229967 h 6657635"/>
              <a:gd name="connsiteX12" fmla="*/ 3846824 w 12213430"/>
              <a:gd name="connsiteY12" fmla="*/ 170 h 6657635"/>
              <a:gd name="connsiteX0" fmla="*/ 3846824 w 12213430"/>
              <a:gd name="connsiteY0" fmla="*/ 170 h 6659594"/>
              <a:gd name="connsiteX1" fmla="*/ 10334943 w 12213430"/>
              <a:gd name="connsiteY1" fmla="*/ 125535 h 6659594"/>
              <a:gd name="connsiteX2" fmla="*/ 10785474 w 12213430"/>
              <a:gd name="connsiteY2" fmla="*/ 131718 h 6659594"/>
              <a:gd name="connsiteX3" fmla="*/ 10785474 w 12213430"/>
              <a:gd name="connsiteY3" fmla="*/ 954097 h 6659594"/>
              <a:gd name="connsiteX4" fmla="*/ 10856104 w 12213430"/>
              <a:gd name="connsiteY4" fmla="*/ 1024727 h 6659594"/>
              <a:gd name="connsiteX5" fmla="*/ 11633911 w 12213430"/>
              <a:gd name="connsiteY5" fmla="*/ 1024727 h 6659594"/>
              <a:gd name="connsiteX6" fmla="*/ 11704541 w 12213430"/>
              <a:gd name="connsiteY6" fmla="*/ 954097 h 6659594"/>
              <a:gd name="connsiteX7" fmla="*/ 11704541 w 12213430"/>
              <a:gd name="connsiteY7" fmla="*/ 141117 h 6659594"/>
              <a:gd name="connsiteX8" fmla="*/ 12200794 w 12213430"/>
              <a:gd name="connsiteY8" fmla="*/ 141147 h 6659594"/>
              <a:gd name="connsiteX9" fmla="*/ 12200352 w 12213430"/>
              <a:gd name="connsiteY9" fmla="*/ 6417683 h 6659594"/>
              <a:gd name="connsiteX10" fmla="*/ 3175 w 12213430"/>
              <a:gd name="connsiteY10" fmla="*/ 6511926 h 6659594"/>
              <a:gd name="connsiteX11" fmla="*/ 0 w 12213430"/>
              <a:gd name="connsiteY11" fmla="*/ 229967 h 6659594"/>
              <a:gd name="connsiteX12" fmla="*/ 3846824 w 12213430"/>
              <a:gd name="connsiteY12" fmla="*/ 170 h 6659594"/>
              <a:gd name="connsiteX0" fmla="*/ 3846824 w 12213430"/>
              <a:gd name="connsiteY0" fmla="*/ 1364 h 6660788"/>
              <a:gd name="connsiteX1" fmla="*/ 10334943 w 12213430"/>
              <a:gd name="connsiteY1" fmla="*/ 126729 h 6660788"/>
              <a:gd name="connsiteX2" fmla="*/ 10785474 w 12213430"/>
              <a:gd name="connsiteY2" fmla="*/ 132912 h 6660788"/>
              <a:gd name="connsiteX3" fmla="*/ 10785474 w 12213430"/>
              <a:gd name="connsiteY3" fmla="*/ 955291 h 6660788"/>
              <a:gd name="connsiteX4" fmla="*/ 10856104 w 12213430"/>
              <a:gd name="connsiteY4" fmla="*/ 1025921 h 6660788"/>
              <a:gd name="connsiteX5" fmla="*/ 11633911 w 12213430"/>
              <a:gd name="connsiteY5" fmla="*/ 1025921 h 6660788"/>
              <a:gd name="connsiteX6" fmla="*/ 11704541 w 12213430"/>
              <a:gd name="connsiteY6" fmla="*/ 955291 h 6660788"/>
              <a:gd name="connsiteX7" fmla="*/ 11704541 w 12213430"/>
              <a:gd name="connsiteY7" fmla="*/ 142311 h 6660788"/>
              <a:gd name="connsiteX8" fmla="*/ 12200794 w 12213430"/>
              <a:gd name="connsiteY8" fmla="*/ 142341 h 6660788"/>
              <a:gd name="connsiteX9" fmla="*/ 12200352 w 12213430"/>
              <a:gd name="connsiteY9" fmla="*/ 6418877 h 6660788"/>
              <a:gd name="connsiteX10" fmla="*/ 3175 w 12213430"/>
              <a:gd name="connsiteY10" fmla="*/ 6513120 h 6660788"/>
              <a:gd name="connsiteX11" fmla="*/ 0 w 12213430"/>
              <a:gd name="connsiteY11" fmla="*/ 231161 h 6660788"/>
              <a:gd name="connsiteX12" fmla="*/ 3846824 w 12213430"/>
              <a:gd name="connsiteY12" fmla="*/ 1364 h 6660788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10334943 w 12213430"/>
              <a:gd name="connsiteY1" fmla="*/ 125365 h 6659424"/>
              <a:gd name="connsiteX2" fmla="*/ 10785474 w 12213430"/>
              <a:gd name="connsiteY2" fmla="*/ 131548 h 6659424"/>
              <a:gd name="connsiteX3" fmla="*/ 10785474 w 12213430"/>
              <a:gd name="connsiteY3" fmla="*/ 953927 h 6659424"/>
              <a:gd name="connsiteX4" fmla="*/ 10856104 w 12213430"/>
              <a:gd name="connsiteY4" fmla="*/ 1024557 h 6659424"/>
              <a:gd name="connsiteX5" fmla="*/ 11633911 w 12213430"/>
              <a:gd name="connsiteY5" fmla="*/ 1024557 h 6659424"/>
              <a:gd name="connsiteX6" fmla="*/ 11704541 w 12213430"/>
              <a:gd name="connsiteY6" fmla="*/ 953927 h 6659424"/>
              <a:gd name="connsiteX7" fmla="*/ 11704541 w 12213430"/>
              <a:gd name="connsiteY7" fmla="*/ 140947 h 6659424"/>
              <a:gd name="connsiteX8" fmla="*/ 12200794 w 12213430"/>
              <a:gd name="connsiteY8" fmla="*/ 140977 h 6659424"/>
              <a:gd name="connsiteX9" fmla="*/ 12200352 w 12213430"/>
              <a:gd name="connsiteY9" fmla="*/ 6417513 h 6659424"/>
              <a:gd name="connsiteX10" fmla="*/ 3175 w 12213430"/>
              <a:gd name="connsiteY10" fmla="*/ 6511756 h 6659424"/>
              <a:gd name="connsiteX11" fmla="*/ 0 w 12213430"/>
              <a:gd name="connsiteY11" fmla="*/ 229797 h 6659424"/>
              <a:gd name="connsiteX12" fmla="*/ 3846824 w 12213430"/>
              <a:gd name="connsiteY12" fmla="*/ 0 h 6659424"/>
              <a:gd name="connsiteX0" fmla="*/ 3846824 w 12213430"/>
              <a:gd name="connsiteY0" fmla="*/ 0 h 6659424"/>
              <a:gd name="connsiteX1" fmla="*/ 5864223 w 12213430"/>
              <a:gd name="connsiteY1" fmla="*/ 8888 h 6659424"/>
              <a:gd name="connsiteX2" fmla="*/ 10334943 w 12213430"/>
              <a:gd name="connsiteY2" fmla="*/ 125365 h 6659424"/>
              <a:gd name="connsiteX3" fmla="*/ 10785474 w 12213430"/>
              <a:gd name="connsiteY3" fmla="*/ 131548 h 6659424"/>
              <a:gd name="connsiteX4" fmla="*/ 10785474 w 12213430"/>
              <a:gd name="connsiteY4" fmla="*/ 953927 h 6659424"/>
              <a:gd name="connsiteX5" fmla="*/ 10856104 w 12213430"/>
              <a:gd name="connsiteY5" fmla="*/ 1024557 h 6659424"/>
              <a:gd name="connsiteX6" fmla="*/ 11633911 w 12213430"/>
              <a:gd name="connsiteY6" fmla="*/ 1024557 h 6659424"/>
              <a:gd name="connsiteX7" fmla="*/ 11704541 w 12213430"/>
              <a:gd name="connsiteY7" fmla="*/ 953927 h 6659424"/>
              <a:gd name="connsiteX8" fmla="*/ 11704541 w 12213430"/>
              <a:gd name="connsiteY8" fmla="*/ 140947 h 6659424"/>
              <a:gd name="connsiteX9" fmla="*/ 12200794 w 12213430"/>
              <a:gd name="connsiteY9" fmla="*/ 140977 h 6659424"/>
              <a:gd name="connsiteX10" fmla="*/ 12200352 w 12213430"/>
              <a:gd name="connsiteY10" fmla="*/ 6417513 h 6659424"/>
              <a:gd name="connsiteX11" fmla="*/ 3175 w 12213430"/>
              <a:gd name="connsiteY11" fmla="*/ 6511756 h 6659424"/>
              <a:gd name="connsiteX12" fmla="*/ 0 w 12213430"/>
              <a:gd name="connsiteY12" fmla="*/ 229797 h 6659424"/>
              <a:gd name="connsiteX13" fmla="*/ 3846824 w 12213430"/>
              <a:gd name="connsiteY13" fmla="*/ 0 h 6659424"/>
              <a:gd name="connsiteX0" fmla="*/ 4173849 w 12213430"/>
              <a:gd name="connsiteY0" fmla="*/ 0 h 6668949"/>
              <a:gd name="connsiteX1" fmla="*/ 5864223 w 12213430"/>
              <a:gd name="connsiteY1" fmla="*/ 18413 h 6668949"/>
              <a:gd name="connsiteX2" fmla="*/ 10334943 w 12213430"/>
              <a:gd name="connsiteY2" fmla="*/ 134890 h 6668949"/>
              <a:gd name="connsiteX3" fmla="*/ 10785474 w 12213430"/>
              <a:gd name="connsiteY3" fmla="*/ 141073 h 6668949"/>
              <a:gd name="connsiteX4" fmla="*/ 10785474 w 12213430"/>
              <a:gd name="connsiteY4" fmla="*/ 963452 h 6668949"/>
              <a:gd name="connsiteX5" fmla="*/ 10856104 w 12213430"/>
              <a:gd name="connsiteY5" fmla="*/ 1034082 h 6668949"/>
              <a:gd name="connsiteX6" fmla="*/ 11633911 w 12213430"/>
              <a:gd name="connsiteY6" fmla="*/ 1034082 h 6668949"/>
              <a:gd name="connsiteX7" fmla="*/ 11704541 w 12213430"/>
              <a:gd name="connsiteY7" fmla="*/ 963452 h 6668949"/>
              <a:gd name="connsiteX8" fmla="*/ 11704541 w 12213430"/>
              <a:gd name="connsiteY8" fmla="*/ 150472 h 6668949"/>
              <a:gd name="connsiteX9" fmla="*/ 12200794 w 12213430"/>
              <a:gd name="connsiteY9" fmla="*/ 150502 h 6668949"/>
              <a:gd name="connsiteX10" fmla="*/ 12200352 w 12213430"/>
              <a:gd name="connsiteY10" fmla="*/ 6427038 h 6668949"/>
              <a:gd name="connsiteX11" fmla="*/ 3175 w 12213430"/>
              <a:gd name="connsiteY11" fmla="*/ 6521281 h 6668949"/>
              <a:gd name="connsiteX12" fmla="*/ 0 w 12213430"/>
              <a:gd name="connsiteY12" fmla="*/ 239322 h 6668949"/>
              <a:gd name="connsiteX13" fmla="*/ 4173849 w 12213430"/>
              <a:gd name="connsiteY13" fmla="*/ 0 h 666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3430" h="6668949">
                <a:moveTo>
                  <a:pt x="4173849" y="0"/>
                </a:moveTo>
                <a:lnTo>
                  <a:pt x="5864223" y="18413"/>
                </a:lnTo>
                <a:lnTo>
                  <a:pt x="10334943" y="134890"/>
                </a:lnTo>
                <a:lnTo>
                  <a:pt x="10785474" y="141073"/>
                </a:lnTo>
                <a:lnTo>
                  <a:pt x="10785474" y="963452"/>
                </a:lnTo>
                <a:cubicBezTo>
                  <a:pt x="10785474" y="1002460"/>
                  <a:pt x="10817096" y="1034082"/>
                  <a:pt x="10856104" y="1034082"/>
                </a:cubicBezTo>
                <a:lnTo>
                  <a:pt x="11633911" y="1034082"/>
                </a:lnTo>
                <a:cubicBezTo>
                  <a:pt x="11672919" y="1034082"/>
                  <a:pt x="11704541" y="1002460"/>
                  <a:pt x="11704541" y="963452"/>
                </a:cubicBezTo>
                <a:lnTo>
                  <a:pt x="11704541" y="150472"/>
                </a:lnTo>
                <a:lnTo>
                  <a:pt x="12200794" y="150502"/>
                </a:lnTo>
                <a:cubicBezTo>
                  <a:pt x="12221951" y="2609991"/>
                  <a:pt x="12212824" y="4233526"/>
                  <a:pt x="12200352" y="6427038"/>
                </a:cubicBezTo>
                <a:cubicBezTo>
                  <a:pt x="8292381" y="6924937"/>
                  <a:pt x="3832847" y="6495765"/>
                  <a:pt x="3175" y="6521281"/>
                </a:cubicBezTo>
                <a:cubicBezTo>
                  <a:pt x="2117" y="4450578"/>
                  <a:pt x="1058" y="2310025"/>
                  <a:pt x="0" y="239322"/>
                </a:cubicBezTo>
                <a:cubicBezTo>
                  <a:pt x="1481354" y="69395"/>
                  <a:pt x="3313044" y="9793"/>
                  <a:pt x="4173849" y="0"/>
                </a:cubicBezTo>
                <a:close/>
              </a:path>
            </a:pathLst>
          </a:custGeom>
          <a:pattFill prst="lgCheck">
            <a:fgClr>
              <a:schemeClr val="bg2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br>
              <a:rPr lang="nb-NO"/>
            </a:br>
            <a:r>
              <a:rPr lang="nb-NO"/>
              <a:t>              Trykk på ikonet får å sette inn bilde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7B4EA86-E703-DC40-81E1-563572BAE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7736" y="1623379"/>
            <a:ext cx="10296525" cy="8763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4B741-2AD2-8F4D-996C-F33E5B10A7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276" y="3872435"/>
            <a:ext cx="8593137" cy="198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err="1"/>
              <a:t>Mengde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bør</a:t>
            </a:r>
            <a:r>
              <a:rPr lang="en-GB"/>
              <a:t> </a:t>
            </a:r>
            <a:r>
              <a:rPr lang="en-GB" err="1"/>
              <a:t>begrenses</a:t>
            </a:r>
            <a:r>
              <a:rPr lang="en-GB"/>
              <a:t>. </a:t>
            </a:r>
            <a:r>
              <a:rPr lang="en-GB" err="1"/>
              <a:t>Brukt</a:t>
            </a:r>
            <a:r>
              <a:rPr lang="en-GB"/>
              <a:t> </a:t>
            </a:r>
            <a:r>
              <a:rPr lang="en-GB" err="1"/>
              <a:t>notatfeltet</a:t>
            </a:r>
            <a:r>
              <a:rPr lang="en-GB"/>
              <a:t> </a:t>
            </a:r>
            <a:r>
              <a:rPr lang="en-GB" err="1"/>
              <a:t>aktivt</a:t>
            </a:r>
            <a:r>
              <a:rPr lang="en-GB"/>
              <a:t>. </a:t>
            </a:r>
            <a:r>
              <a:rPr lang="en-GB" err="1"/>
              <a:t>Tenk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at </a:t>
            </a:r>
            <a:r>
              <a:rPr lang="en-GB" err="1"/>
              <a:t>mottaker</a:t>
            </a:r>
            <a:r>
              <a:rPr lang="en-GB"/>
              <a:t> </a:t>
            </a:r>
            <a:r>
              <a:rPr lang="en-GB" err="1"/>
              <a:t>skal</a:t>
            </a:r>
            <a:r>
              <a:rPr lang="en-GB"/>
              <a:t> </a:t>
            </a:r>
            <a:r>
              <a:rPr lang="en-GB" err="1"/>
              <a:t>lytte</a:t>
            </a:r>
            <a:r>
              <a:rPr lang="en-GB"/>
              <a:t> </a:t>
            </a:r>
            <a:r>
              <a:rPr lang="en-GB" err="1"/>
              <a:t>istedenfor</a:t>
            </a:r>
            <a:r>
              <a:rPr lang="en-GB"/>
              <a:t> </a:t>
            </a:r>
            <a:r>
              <a:rPr lang="en-GB" err="1"/>
              <a:t>å</a:t>
            </a:r>
            <a:r>
              <a:rPr lang="en-GB"/>
              <a:t> lese. </a:t>
            </a:r>
            <a:r>
              <a:rPr lang="en-GB" err="1"/>
              <a:t>Tenk</a:t>
            </a:r>
            <a:r>
              <a:rPr lang="en-GB"/>
              <a:t> </a:t>
            </a:r>
            <a:r>
              <a:rPr lang="en-GB" err="1"/>
              <a:t>også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lesbarheten</a:t>
            </a:r>
            <a:r>
              <a:rPr lang="en-GB"/>
              <a:t>, </a:t>
            </a:r>
            <a:r>
              <a:rPr lang="en-GB" err="1"/>
              <a:t>bruk</a:t>
            </a:r>
            <a:r>
              <a:rPr lang="en-GB"/>
              <a:t> </a:t>
            </a:r>
            <a:r>
              <a:rPr lang="en-GB" err="1"/>
              <a:t>helst</a:t>
            </a:r>
            <a:r>
              <a:rPr lang="en-GB"/>
              <a:t> </a:t>
            </a:r>
            <a:r>
              <a:rPr lang="en-GB" err="1"/>
              <a:t>ikke</a:t>
            </a:r>
            <a:r>
              <a:rPr lang="en-GB"/>
              <a:t> </a:t>
            </a:r>
            <a:r>
              <a:rPr lang="en-GB" err="1"/>
              <a:t>mindre</a:t>
            </a:r>
            <a:r>
              <a:rPr lang="en-GB"/>
              <a:t> </a:t>
            </a:r>
            <a:r>
              <a:rPr lang="en-GB" err="1"/>
              <a:t>skriftstørrelse</a:t>
            </a:r>
            <a:r>
              <a:rPr lang="en-GB"/>
              <a:t> </a:t>
            </a:r>
            <a:r>
              <a:rPr lang="en-GB" err="1"/>
              <a:t>enn</a:t>
            </a:r>
            <a:r>
              <a:rPr lang="en-GB"/>
              <a:t> 20. Husk at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påvirker</a:t>
            </a:r>
            <a:r>
              <a:rPr lang="en-GB"/>
              <a:t> </a:t>
            </a:r>
            <a:r>
              <a:rPr lang="en-GB" err="1"/>
              <a:t>kontrast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lesbarhet</a:t>
            </a:r>
            <a:r>
              <a:rPr lang="en-GB"/>
              <a:t>. </a:t>
            </a:r>
            <a:r>
              <a:rPr lang="en-GB" err="1"/>
              <a:t>Tekst</a:t>
            </a:r>
            <a:r>
              <a:rPr lang="en-GB"/>
              <a:t> </a:t>
            </a:r>
            <a:r>
              <a:rPr lang="en-GB" err="1"/>
              <a:t>plasseres</a:t>
            </a:r>
            <a:r>
              <a:rPr lang="en-GB"/>
              <a:t> der det er </a:t>
            </a:r>
            <a:r>
              <a:rPr lang="en-GB" err="1"/>
              <a:t>hensiktsmessig</a:t>
            </a:r>
            <a:r>
              <a:rPr lang="en-GB"/>
              <a:t>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66417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rå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DA03E6DB-AB36-8C4C-97F9-B528D6C73C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97748" y="2340602"/>
            <a:ext cx="3137047" cy="2215449"/>
          </a:xfrm>
          <a:custGeom>
            <a:avLst/>
            <a:gdLst>
              <a:gd name="connsiteX0" fmla="*/ 556282 w 3137047"/>
              <a:gd name="connsiteY0" fmla="*/ 0 h 2195922"/>
              <a:gd name="connsiteX1" fmla="*/ 3137047 w 3137047"/>
              <a:gd name="connsiteY1" fmla="*/ 0 h 2195922"/>
              <a:gd name="connsiteX2" fmla="*/ 2581493 w 3137047"/>
              <a:gd name="connsiteY2" fmla="*/ 2195922 h 2195922"/>
              <a:gd name="connsiteX3" fmla="*/ 0 w 3137047"/>
              <a:gd name="connsiteY3" fmla="*/ 2195922 h 219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7047" h="2195922">
                <a:moveTo>
                  <a:pt x="556282" y="0"/>
                </a:moveTo>
                <a:lnTo>
                  <a:pt x="3137047" y="0"/>
                </a:lnTo>
                <a:lnTo>
                  <a:pt x="2581493" y="2195922"/>
                </a:lnTo>
                <a:lnTo>
                  <a:pt x="0" y="21959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Bilde 2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110408F1-CFA3-114C-9AB4-69C3D90ABE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55559" y="206093"/>
            <a:ext cx="2890150" cy="2138772"/>
          </a:xfrm>
          <a:custGeom>
            <a:avLst/>
            <a:gdLst>
              <a:gd name="connsiteX0" fmla="*/ 556282 w 2890150"/>
              <a:gd name="connsiteY0" fmla="*/ 0 h 2180047"/>
              <a:gd name="connsiteX1" fmla="*/ 2085606 w 2890150"/>
              <a:gd name="connsiteY1" fmla="*/ 49237 h 2180047"/>
              <a:gd name="connsiteX2" fmla="*/ 2229916 w 2890150"/>
              <a:gd name="connsiteY2" fmla="*/ 53043 h 2180047"/>
              <a:gd name="connsiteX3" fmla="*/ 2229916 w 2890150"/>
              <a:gd name="connsiteY3" fmla="*/ 891338 h 2180047"/>
              <a:gd name="connsiteX4" fmla="*/ 2297376 w 2890150"/>
              <a:gd name="connsiteY4" fmla="*/ 958798 h 2180047"/>
              <a:gd name="connsiteX5" fmla="*/ 2890150 w 2890150"/>
              <a:gd name="connsiteY5" fmla="*/ 958798 h 2180047"/>
              <a:gd name="connsiteX6" fmla="*/ 2581493 w 2890150"/>
              <a:gd name="connsiteY6" fmla="*/ 2180047 h 2180047"/>
              <a:gd name="connsiteX7" fmla="*/ 0 w 2890150"/>
              <a:gd name="connsiteY7" fmla="*/ 2180047 h 2180047"/>
              <a:gd name="connsiteX8" fmla="*/ 556282 w 2890150"/>
              <a:gd name="connsiteY8" fmla="*/ 0 h 2180047"/>
              <a:gd name="connsiteX0" fmla="*/ 549932 w 2890150"/>
              <a:gd name="connsiteY0" fmla="*/ 0 h 2141947"/>
              <a:gd name="connsiteX1" fmla="*/ 2085606 w 2890150"/>
              <a:gd name="connsiteY1" fmla="*/ 11137 h 2141947"/>
              <a:gd name="connsiteX2" fmla="*/ 2229916 w 2890150"/>
              <a:gd name="connsiteY2" fmla="*/ 14943 h 2141947"/>
              <a:gd name="connsiteX3" fmla="*/ 2229916 w 2890150"/>
              <a:gd name="connsiteY3" fmla="*/ 853238 h 2141947"/>
              <a:gd name="connsiteX4" fmla="*/ 2297376 w 2890150"/>
              <a:gd name="connsiteY4" fmla="*/ 920698 h 2141947"/>
              <a:gd name="connsiteX5" fmla="*/ 2890150 w 2890150"/>
              <a:gd name="connsiteY5" fmla="*/ 920698 h 2141947"/>
              <a:gd name="connsiteX6" fmla="*/ 2581493 w 2890150"/>
              <a:gd name="connsiteY6" fmla="*/ 2141947 h 2141947"/>
              <a:gd name="connsiteX7" fmla="*/ 0 w 2890150"/>
              <a:gd name="connsiteY7" fmla="*/ 2141947 h 2141947"/>
              <a:gd name="connsiteX8" fmla="*/ 549932 w 2890150"/>
              <a:gd name="connsiteY8" fmla="*/ 0 h 2141947"/>
              <a:gd name="connsiteX0" fmla="*/ 549932 w 2890150"/>
              <a:gd name="connsiteY0" fmla="*/ 0 h 2141947"/>
              <a:gd name="connsiteX1" fmla="*/ 2076081 w 2890150"/>
              <a:gd name="connsiteY1" fmla="*/ 58762 h 2141947"/>
              <a:gd name="connsiteX2" fmla="*/ 2229916 w 2890150"/>
              <a:gd name="connsiteY2" fmla="*/ 14943 h 2141947"/>
              <a:gd name="connsiteX3" fmla="*/ 2229916 w 2890150"/>
              <a:gd name="connsiteY3" fmla="*/ 853238 h 2141947"/>
              <a:gd name="connsiteX4" fmla="*/ 2297376 w 2890150"/>
              <a:gd name="connsiteY4" fmla="*/ 920698 h 2141947"/>
              <a:gd name="connsiteX5" fmla="*/ 2890150 w 2890150"/>
              <a:gd name="connsiteY5" fmla="*/ 920698 h 2141947"/>
              <a:gd name="connsiteX6" fmla="*/ 2581493 w 2890150"/>
              <a:gd name="connsiteY6" fmla="*/ 2141947 h 2141947"/>
              <a:gd name="connsiteX7" fmla="*/ 0 w 2890150"/>
              <a:gd name="connsiteY7" fmla="*/ 2141947 h 2141947"/>
              <a:gd name="connsiteX8" fmla="*/ 549932 w 2890150"/>
              <a:gd name="connsiteY8" fmla="*/ 0 h 2141947"/>
              <a:gd name="connsiteX0" fmla="*/ 549932 w 2890150"/>
              <a:gd name="connsiteY0" fmla="*/ 0 h 2141947"/>
              <a:gd name="connsiteX1" fmla="*/ 2076081 w 2890150"/>
              <a:gd name="connsiteY1" fmla="*/ 39712 h 2141947"/>
              <a:gd name="connsiteX2" fmla="*/ 2229916 w 2890150"/>
              <a:gd name="connsiteY2" fmla="*/ 14943 h 2141947"/>
              <a:gd name="connsiteX3" fmla="*/ 2229916 w 2890150"/>
              <a:gd name="connsiteY3" fmla="*/ 853238 h 2141947"/>
              <a:gd name="connsiteX4" fmla="*/ 2297376 w 2890150"/>
              <a:gd name="connsiteY4" fmla="*/ 920698 h 2141947"/>
              <a:gd name="connsiteX5" fmla="*/ 2890150 w 2890150"/>
              <a:gd name="connsiteY5" fmla="*/ 920698 h 2141947"/>
              <a:gd name="connsiteX6" fmla="*/ 2581493 w 2890150"/>
              <a:gd name="connsiteY6" fmla="*/ 2141947 h 2141947"/>
              <a:gd name="connsiteX7" fmla="*/ 0 w 2890150"/>
              <a:gd name="connsiteY7" fmla="*/ 2141947 h 2141947"/>
              <a:gd name="connsiteX8" fmla="*/ 549932 w 2890150"/>
              <a:gd name="connsiteY8" fmla="*/ 0 h 2141947"/>
              <a:gd name="connsiteX0" fmla="*/ 549932 w 2890150"/>
              <a:gd name="connsiteY0" fmla="*/ 0 h 2141947"/>
              <a:gd name="connsiteX1" fmla="*/ 2076081 w 2890150"/>
              <a:gd name="connsiteY1" fmla="*/ 39712 h 2141947"/>
              <a:gd name="connsiteX2" fmla="*/ 2226741 w 2890150"/>
              <a:gd name="connsiteY2" fmla="*/ 49868 h 2141947"/>
              <a:gd name="connsiteX3" fmla="*/ 2229916 w 2890150"/>
              <a:gd name="connsiteY3" fmla="*/ 853238 h 2141947"/>
              <a:gd name="connsiteX4" fmla="*/ 2297376 w 2890150"/>
              <a:gd name="connsiteY4" fmla="*/ 920698 h 2141947"/>
              <a:gd name="connsiteX5" fmla="*/ 2890150 w 2890150"/>
              <a:gd name="connsiteY5" fmla="*/ 920698 h 2141947"/>
              <a:gd name="connsiteX6" fmla="*/ 2581493 w 2890150"/>
              <a:gd name="connsiteY6" fmla="*/ 2141947 h 2141947"/>
              <a:gd name="connsiteX7" fmla="*/ 0 w 2890150"/>
              <a:gd name="connsiteY7" fmla="*/ 2141947 h 2141947"/>
              <a:gd name="connsiteX8" fmla="*/ 549932 w 2890150"/>
              <a:gd name="connsiteY8" fmla="*/ 0 h 2141947"/>
              <a:gd name="connsiteX0" fmla="*/ 549932 w 2890150"/>
              <a:gd name="connsiteY0" fmla="*/ 0 h 2141947"/>
              <a:gd name="connsiteX1" fmla="*/ 2076081 w 2890150"/>
              <a:gd name="connsiteY1" fmla="*/ 39712 h 2141947"/>
              <a:gd name="connsiteX2" fmla="*/ 2223566 w 2890150"/>
              <a:gd name="connsiteY2" fmla="*/ 40343 h 2141947"/>
              <a:gd name="connsiteX3" fmla="*/ 2229916 w 2890150"/>
              <a:gd name="connsiteY3" fmla="*/ 853238 h 2141947"/>
              <a:gd name="connsiteX4" fmla="*/ 2297376 w 2890150"/>
              <a:gd name="connsiteY4" fmla="*/ 920698 h 2141947"/>
              <a:gd name="connsiteX5" fmla="*/ 2890150 w 2890150"/>
              <a:gd name="connsiteY5" fmla="*/ 920698 h 2141947"/>
              <a:gd name="connsiteX6" fmla="*/ 2581493 w 2890150"/>
              <a:gd name="connsiteY6" fmla="*/ 2141947 h 2141947"/>
              <a:gd name="connsiteX7" fmla="*/ 0 w 2890150"/>
              <a:gd name="connsiteY7" fmla="*/ 2141947 h 2141947"/>
              <a:gd name="connsiteX8" fmla="*/ 549932 w 2890150"/>
              <a:gd name="connsiteY8" fmla="*/ 0 h 2141947"/>
              <a:gd name="connsiteX0" fmla="*/ 549932 w 2890150"/>
              <a:gd name="connsiteY0" fmla="*/ 0 h 2135597"/>
              <a:gd name="connsiteX1" fmla="*/ 2076081 w 2890150"/>
              <a:gd name="connsiteY1" fmla="*/ 33362 h 2135597"/>
              <a:gd name="connsiteX2" fmla="*/ 2223566 w 2890150"/>
              <a:gd name="connsiteY2" fmla="*/ 33993 h 2135597"/>
              <a:gd name="connsiteX3" fmla="*/ 2229916 w 2890150"/>
              <a:gd name="connsiteY3" fmla="*/ 846888 h 2135597"/>
              <a:gd name="connsiteX4" fmla="*/ 2297376 w 2890150"/>
              <a:gd name="connsiteY4" fmla="*/ 914348 h 2135597"/>
              <a:gd name="connsiteX5" fmla="*/ 2890150 w 2890150"/>
              <a:gd name="connsiteY5" fmla="*/ 914348 h 2135597"/>
              <a:gd name="connsiteX6" fmla="*/ 2581493 w 2890150"/>
              <a:gd name="connsiteY6" fmla="*/ 2135597 h 2135597"/>
              <a:gd name="connsiteX7" fmla="*/ 0 w 2890150"/>
              <a:gd name="connsiteY7" fmla="*/ 2135597 h 2135597"/>
              <a:gd name="connsiteX8" fmla="*/ 549932 w 2890150"/>
              <a:gd name="connsiteY8" fmla="*/ 0 h 2135597"/>
              <a:gd name="connsiteX0" fmla="*/ 553107 w 2890150"/>
              <a:gd name="connsiteY0" fmla="*/ 0 h 2138772"/>
              <a:gd name="connsiteX1" fmla="*/ 2076081 w 2890150"/>
              <a:gd name="connsiteY1" fmla="*/ 36537 h 2138772"/>
              <a:gd name="connsiteX2" fmla="*/ 2223566 w 2890150"/>
              <a:gd name="connsiteY2" fmla="*/ 37168 h 2138772"/>
              <a:gd name="connsiteX3" fmla="*/ 2229916 w 2890150"/>
              <a:gd name="connsiteY3" fmla="*/ 850063 h 2138772"/>
              <a:gd name="connsiteX4" fmla="*/ 2297376 w 2890150"/>
              <a:gd name="connsiteY4" fmla="*/ 917523 h 2138772"/>
              <a:gd name="connsiteX5" fmla="*/ 2890150 w 2890150"/>
              <a:gd name="connsiteY5" fmla="*/ 917523 h 2138772"/>
              <a:gd name="connsiteX6" fmla="*/ 2581493 w 2890150"/>
              <a:gd name="connsiteY6" fmla="*/ 2138772 h 2138772"/>
              <a:gd name="connsiteX7" fmla="*/ 0 w 2890150"/>
              <a:gd name="connsiteY7" fmla="*/ 2138772 h 2138772"/>
              <a:gd name="connsiteX8" fmla="*/ 553107 w 2890150"/>
              <a:gd name="connsiteY8" fmla="*/ 0 h 213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0150" h="2138772">
                <a:moveTo>
                  <a:pt x="553107" y="0"/>
                </a:moveTo>
                <a:lnTo>
                  <a:pt x="2076081" y="36537"/>
                </a:lnTo>
                <a:lnTo>
                  <a:pt x="2223566" y="37168"/>
                </a:lnTo>
                <a:cubicBezTo>
                  <a:pt x="2224624" y="304958"/>
                  <a:pt x="2228858" y="582273"/>
                  <a:pt x="2229916" y="850063"/>
                </a:cubicBezTo>
                <a:cubicBezTo>
                  <a:pt x="2229916" y="887320"/>
                  <a:pt x="2260119" y="917523"/>
                  <a:pt x="2297376" y="917523"/>
                </a:cubicBezTo>
                <a:lnTo>
                  <a:pt x="2890150" y="917523"/>
                </a:lnTo>
                <a:lnTo>
                  <a:pt x="2581493" y="2138772"/>
                </a:lnTo>
                <a:lnTo>
                  <a:pt x="0" y="2138772"/>
                </a:lnTo>
                <a:cubicBezTo>
                  <a:pt x="185427" y="1406798"/>
                  <a:pt x="367680" y="731974"/>
                  <a:pt x="55310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Bilde 1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DA8AB22D-BEB1-B54D-8E57-DDECD35512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36762" y="4556051"/>
            <a:ext cx="3143397" cy="2207817"/>
          </a:xfrm>
          <a:custGeom>
            <a:avLst/>
            <a:gdLst>
              <a:gd name="connsiteX0" fmla="*/ 556282 w 3137047"/>
              <a:gd name="connsiteY0" fmla="*/ 0 h 2195922"/>
              <a:gd name="connsiteX1" fmla="*/ 3137047 w 3137047"/>
              <a:gd name="connsiteY1" fmla="*/ 0 h 2195922"/>
              <a:gd name="connsiteX2" fmla="*/ 2581493 w 3137047"/>
              <a:gd name="connsiteY2" fmla="*/ 2195922 h 2195922"/>
              <a:gd name="connsiteX3" fmla="*/ 0 w 3137047"/>
              <a:gd name="connsiteY3" fmla="*/ 2195922 h 2195922"/>
              <a:gd name="connsiteX0" fmla="*/ 553107 w 3133872"/>
              <a:gd name="connsiteY0" fmla="*/ 0 h 2195922"/>
              <a:gd name="connsiteX1" fmla="*/ 3133872 w 3133872"/>
              <a:gd name="connsiteY1" fmla="*/ 0 h 2195922"/>
              <a:gd name="connsiteX2" fmla="*/ 2578318 w 3133872"/>
              <a:gd name="connsiteY2" fmla="*/ 2195922 h 2195922"/>
              <a:gd name="connsiteX3" fmla="*/ 0 w 3133872"/>
              <a:gd name="connsiteY3" fmla="*/ 2183222 h 2195922"/>
              <a:gd name="connsiteX4" fmla="*/ 553107 w 3133872"/>
              <a:gd name="connsiteY4" fmla="*/ 0 h 2195922"/>
              <a:gd name="connsiteX0" fmla="*/ 553107 w 3133872"/>
              <a:gd name="connsiteY0" fmla="*/ 0 h 2192747"/>
              <a:gd name="connsiteX1" fmla="*/ 3133872 w 3133872"/>
              <a:gd name="connsiteY1" fmla="*/ 0 h 2192747"/>
              <a:gd name="connsiteX2" fmla="*/ 2581493 w 3133872"/>
              <a:gd name="connsiteY2" fmla="*/ 2192747 h 2192747"/>
              <a:gd name="connsiteX3" fmla="*/ 0 w 3133872"/>
              <a:gd name="connsiteY3" fmla="*/ 2183222 h 2192747"/>
              <a:gd name="connsiteX4" fmla="*/ 553107 w 3133872"/>
              <a:gd name="connsiteY4" fmla="*/ 0 h 2192747"/>
              <a:gd name="connsiteX0" fmla="*/ 553107 w 3133872"/>
              <a:gd name="connsiteY0" fmla="*/ 0 h 2201142"/>
              <a:gd name="connsiteX1" fmla="*/ 3133872 w 3133872"/>
              <a:gd name="connsiteY1" fmla="*/ 0 h 2201142"/>
              <a:gd name="connsiteX2" fmla="*/ 2581493 w 3133872"/>
              <a:gd name="connsiteY2" fmla="*/ 2192747 h 2201142"/>
              <a:gd name="connsiteX3" fmla="*/ 0 w 3133872"/>
              <a:gd name="connsiteY3" fmla="*/ 2183222 h 2201142"/>
              <a:gd name="connsiteX4" fmla="*/ 553107 w 3133872"/>
              <a:gd name="connsiteY4" fmla="*/ 0 h 2201142"/>
              <a:gd name="connsiteX0" fmla="*/ 553107 w 3133872"/>
              <a:gd name="connsiteY0" fmla="*/ 0 h 2204523"/>
              <a:gd name="connsiteX1" fmla="*/ 3133872 w 3133872"/>
              <a:gd name="connsiteY1" fmla="*/ 0 h 2204523"/>
              <a:gd name="connsiteX2" fmla="*/ 2581493 w 3133872"/>
              <a:gd name="connsiteY2" fmla="*/ 2192747 h 2204523"/>
              <a:gd name="connsiteX3" fmla="*/ 0 w 3133872"/>
              <a:gd name="connsiteY3" fmla="*/ 2183222 h 2204523"/>
              <a:gd name="connsiteX4" fmla="*/ 553107 w 3133872"/>
              <a:gd name="connsiteY4" fmla="*/ 0 h 2204523"/>
              <a:gd name="connsiteX0" fmla="*/ 553107 w 3133872"/>
              <a:gd name="connsiteY0" fmla="*/ 0 h 2188708"/>
              <a:gd name="connsiteX1" fmla="*/ 3133872 w 3133872"/>
              <a:gd name="connsiteY1" fmla="*/ 0 h 2188708"/>
              <a:gd name="connsiteX2" fmla="*/ 2600543 w 3133872"/>
              <a:gd name="connsiteY2" fmla="*/ 2145122 h 2188708"/>
              <a:gd name="connsiteX3" fmla="*/ 0 w 3133872"/>
              <a:gd name="connsiteY3" fmla="*/ 2183222 h 2188708"/>
              <a:gd name="connsiteX4" fmla="*/ 553107 w 3133872"/>
              <a:gd name="connsiteY4" fmla="*/ 0 h 2188708"/>
              <a:gd name="connsiteX0" fmla="*/ 562632 w 3143397"/>
              <a:gd name="connsiteY0" fmla="*/ 0 h 2203288"/>
              <a:gd name="connsiteX1" fmla="*/ 3143397 w 3143397"/>
              <a:gd name="connsiteY1" fmla="*/ 0 h 2203288"/>
              <a:gd name="connsiteX2" fmla="*/ 2610068 w 3143397"/>
              <a:gd name="connsiteY2" fmla="*/ 2145122 h 2203288"/>
              <a:gd name="connsiteX3" fmla="*/ 0 w 3143397"/>
              <a:gd name="connsiteY3" fmla="*/ 2199097 h 2203288"/>
              <a:gd name="connsiteX4" fmla="*/ 562632 w 3143397"/>
              <a:gd name="connsiteY4" fmla="*/ 0 h 2203288"/>
              <a:gd name="connsiteX0" fmla="*/ 562632 w 3143397"/>
              <a:gd name="connsiteY0" fmla="*/ 0 h 2207817"/>
              <a:gd name="connsiteX1" fmla="*/ 3143397 w 3143397"/>
              <a:gd name="connsiteY1" fmla="*/ 0 h 2207817"/>
              <a:gd name="connsiteX2" fmla="*/ 2610068 w 3143397"/>
              <a:gd name="connsiteY2" fmla="*/ 2145122 h 2207817"/>
              <a:gd name="connsiteX3" fmla="*/ 0 w 3143397"/>
              <a:gd name="connsiteY3" fmla="*/ 2199097 h 2207817"/>
              <a:gd name="connsiteX4" fmla="*/ 562632 w 3143397"/>
              <a:gd name="connsiteY4" fmla="*/ 0 h 220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397" h="2207817">
                <a:moveTo>
                  <a:pt x="562632" y="0"/>
                </a:moveTo>
                <a:lnTo>
                  <a:pt x="3143397" y="0"/>
                </a:lnTo>
                <a:lnTo>
                  <a:pt x="2610068" y="2145122"/>
                </a:lnTo>
                <a:cubicBezTo>
                  <a:pt x="1682895" y="2167347"/>
                  <a:pt x="1060523" y="2230847"/>
                  <a:pt x="0" y="2199097"/>
                </a:cubicBezTo>
                <a:lnTo>
                  <a:pt x="5626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Bilde 3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CB75A9EE-34F2-C04E-A6AA-1C79900F16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7738" y="1906676"/>
            <a:ext cx="5563625" cy="8763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B413EE75-C434-F048-A403-D8E34533E7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2796859"/>
            <a:ext cx="5563625" cy="201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Mengde tekst bør begrenses. Brukt notatfeltet aktivt. Tenk på at mottaker skal lytte istedenfor å lese. Tenk også på lesbarheten, bruk helst ikke mindre skriftstørrelse enn 20.</a:t>
            </a:r>
          </a:p>
        </p:txBody>
      </p:sp>
    </p:spTree>
    <p:extLst>
      <p:ext uri="{BB962C8B-B14F-4D97-AF65-F5344CB8AC3E}">
        <p14:creationId xmlns:p14="http://schemas.microsoft.com/office/powerpoint/2010/main" val="293557806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8D720E-9728-9048-900E-3A6CB272C027}"/>
              </a:ext>
            </a:extLst>
          </p:cNvPr>
          <p:cNvSpPr/>
          <p:nvPr userDrawn="1"/>
        </p:nvSpPr>
        <p:spPr>
          <a:xfrm>
            <a:off x="9358411" y="0"/>
            <a:ext cx="2833589" cy="689353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46F71E2-D40A-B346-8644-1450E9BD33C2}"/>
              </a:ext>
            </a:extLst>
          </p:cNvPr>
          <p:cNvSpPr/>
          <p:nvPr userDrawn="1"/>
        </p:nvSpPr>
        <p:spPr>
          <a:xfrm>
            <a:off x="-5787" y="-11576"/>
            <a:ext cx="11145170" cy="6934049"/>
          </a:xfrm>
          <a:custGeom>
            <a:avLst/>
            <a:gdLst>
              <a:gd name="connsiteX0" fmla="*/ 0 w 12192000"/>
              <a:gd name="connsiteY0" fmla="*/ 0 h 6893538"/>
              <a:gd name="connsiteX1" fmla="*/ 12192000 w 12192000"/>
              <a:gd name="connsiteY1" fmla="*/ 0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2192000"/>
              <a:gd name="connsiteY0" fmla="*/ 0 h 6893538"/>
              <a:gd name="connsiteX1" fmla="*/ 11145170 w 12192000"/>
              <a:gd name="connsiteY1" fmla="*/ 6306 h 6893538"/>
              <a:gd name="connsiteX2" fmla="*/ 12192000 w 12192000"/>
              <a:gd name="connsiteY2" fmla="*/ 6893538 h 6893538"/>
              <a:gd name="connsiteX3" fmla="*/ 0 w 12192000"/>
              <a:gd name="connsiteY3" fmla="*/ 6893538 h 6893538"/>
              <a:gd name="connsiteX4" fmla="*/ 0 w 12192000"/>
              <a:gd name="connsiteY4" fmla="*/ 0 h 6893538"/>
              <a:gd name="connsiteX0" fmla="*/ 0 w 11145170"/>
              <a:gd name="connsiteY0" fmla="*/ 0 h 6893538"/>
              <a:gd name="connsiteX1" fmla="*/ 11145170 w 11145170"/>
              <a:gd name="connsiteY1" fmla="*/ 6306 h 6893538"/>
              <a:gd name="connsiteX2" fmla="*/ 9398350 w 11145170"/>
              <a:gd name="connsiteY2" fmla="*/ 6893538 h 6893538"/>
              <a:gd name="connsiteX3" fmla="*/ 0 w 11145170"/>
              <a:gd name="connsiteY3" fmla="*/ 6893538 h 6893538"/>
              <a:gd name="connsiteX4" fmla="*/ 0 w 11145170"/>
              <a:gd name="connsiteY4" fmla="*/ 0 h 689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5170" h="6893538">
                <a:moveTo>
                  <a:pt x="0" y="0"/>
                </a:moveTo>
                <a:lnTo>
                  <a:pt x="11145170" y="6306"/>
                </a:lnTo>
                <a:lnTo>
                  <a:pt x="9398350" y="6893538"/>
                </a:lnTo>
                <a:lnTo>
                  <a:pt x="0" y="68935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59000">
                <a:schemeClr val="tx2"/>
              </a:gs>
              <a:gs pos="99000">
                <a:schemeClr val="tx2">
                  <a:lumMod val="80000"/>
                </a:schemeClr>
              </a:gs>
            </a:gsLst>
            <a:lin ang="5400000" scaled="1"/>
          </a:gra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NO"/>
          </a:p>
        </p:txBody>
      </p:sp>
      <p:grpSp>
        <p:nvGrpSpPr>
          <p:cNvPr id="5" name="Gruppe 16">
            <a:extLst>
              <a:ext uri="{FF2B5EF4-FFF2-40B4-BE49-F238E27FC236}">
                <a16:creationId xmlns:a16="http://schemas.microsoft.com/office/drawing/2014/main" id="{B268D7BA-31EF-1D42-8548-3CFBB01AA21D}"/>
              </a:ext>
            </a:extLst>
          </p:cNvPr>
          <p:cNvGrpSpPr/>
          <p:nvPr userDrawn="1"/>
        </p:nvGrpSpPr>
        <p:grpSpPr>
          <a:xfrm>
            <a:off x="6874403" y="0"/>
            <a:ext cx="4334194" cy="6893538"/>
            <a:chOff x="3804354" y="-43343"/>
            <a:chExt cx="3290731" cy="5233913"/>
          </a:xfrm>
          <a:effectLst>
            <a:outerShdw blurRad="404357" dist="50800" dir="5400000" algn="ctr" rotWithShape="0">
              <a:srgbClr val="000000">
                <a:alpha val="43137"/>
              </a:srgbClr>
            </a:outerShdw>
          </a:effectLst>
        </p:grpSpPr>
        <p:pic>
          <p:nvPicPr>
            <p:cNvPr id="6" name="Bilde 1">
              <a:extLst>
                <a:ext uri="{FF2B5EF4-FFF2-40B4-BE49-F238E27FC236}">
                  <a16:creationId xmlns:a16="http://schemas.microsoft.com/office/drawing/2014/main" id="{CC0C128F-B3BF-9D4C-9B26-637EDE473E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720" r="12899" b="8435"/>
            <a:stretch/>
          </p:blipFill>
          <p:spPr>
            <a:xfrm>
              <a:off x="4657192" y="-43343"/>
              <a:ext cx="2437893" cy="1924241"/>
            </a:xfrm>
            <a:prstGeom prst="parallelogram">
              <a:avLst/>
            </a:prstGeom>
            <a:ln w="38100">
              <a:noFill/>
            </a:ln>
            <a:effectLst>
              <a:outerShdw blurRad="197606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D45F350-1334-6B4D-9ECD-8843BFAC5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995" r="995"/>
            <a:stretch/>
          </p:blipFill>
          <p:spPr bwMode="auto">
            <a:xfrm>
              <a:off x="4263292" y="1872625"/>
              <a:ext cx="2337085" cy="1489647"/>
            </a:xfrm>
            <a:prstGeom prst="parallelogram">
              <a:avLst/>
            </a:prstGeom>
            <a:noFill/>
            <a:ln w="38100">
              <a:noFill/>
            </a:ln>
            <a:effectLst>
              <a:outerShdw blurRad="231845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A7712B-D247-AD48-9065-D7A2E1E72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428" r="3428"/>
            <a:stretch/>
          </p:blipFill>
          <p:spPr>
            <a:xfrm>
              <a:off x="3804354" y="3356528"/>
              <a:ext cx="2419698" cy="1834042"/>
            </a:xfrm>
            <a:prstGeom prst="parallelogram">
              <a:avLst/>
            </a:prstGeom>
            <a:ln w="38100">
              <a:noFill/>
            </a:ln>
            <a:effectLst>
              <a:outerShdw blurRad="161263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889CAC-BCCA-2740-B035-B66AEC2C0D29}"/>
              </a:ext>
            </a:extLst>
          </p:cNvPr>
          <p:cNvCxnSpPr/>
          <p:nvPr userDrawn="1"/>
        </p:nvCxnSpPr>
        <p:spPr>
          <a:xfrm flipH="1">
            <a:off x="6874403" y="0"/>
            <a:ext cx="1758320" cy="689353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188A1F-4814-FE4E-AF70-22B66EFE7F43}"/>
              </a:ext>
            </a:extLst>
          </p:cNvPr>
          <p:cNvCxnSpPr>
            <a:cxnSpLocks/>
          </p:cNvCxnSpPr>
          <p:nvPr userDrawn="1"/>
        </p:nvCxnSpPr>
        <p:spPr>
          <a:xfrm>
            <a:off x="955119" y="3662651"/>
            <a:ext cx="615041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C0CE6A-8767-8A41-8C5A-DE6C38FD5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7738" y="4003392"/>
            <a:ext cx="4339542" cy="94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Avsluttende tekst eller kanskje kontaktinformasjon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F98765-4D04-A240-A1CA-4D22222578E7}"/>
              </a:ext>
            </a:extLst>
          </p:cNvPr>
          <p:cNvGrpSpPr/>
          <p:nvPr userDrawn="1"/>
        </p:nvGrpSpPr>
        <p:grpSpPr>
          <a:xfrm>
            <a:off x="707705" y="1534861"/>
            <a:ext cx="7666996" cy="2028014"/>
            <a:chOff x="600568" y="2449857"/>
            <a:chExt cx="7666996" cy="202801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17A3FE-1B85-044F-8601-1722B646A412}"/>
                </a:ext>
              </a:extLst>
            </p:cNvPr>
            <p:cNvSpPr txBox="1"/>
            <p:nvPr userDrawn="1"/>
          </p:nvSpPr>
          <p:spPr>
            <a:xfrm>
              <a:off x="2800701" y="2493760"/>
              <a:ext cx="5466863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O" sz="4400" b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For mye mer informasjon se:</a:t>
              </a:r>
              <a:br>
                <a:rPr lang="en-NO" sz="5400" b="1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NO" sz="280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www.ntnu.no</a:t>
              </a:r>
            </a:p>
          </p:txBody>
        </p:sp>
        <p:pic>
          <p:nvPicPr>
            <p:cNvPr id="15" name="Picture 14" descr="Qr code&#10;&#10;Description automatically generated">
              <a:extLst>
                <a:ext uri="{FF2B5EF4-FFF2-40B4-BE49-F238E27FC236}">
                  <a16:creationId xmlns:a16="http://schemas.microsoft.com/office/drawing/2014/main" id="{B3DD55C2-73F3-D64D-B847-73777262FB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00568" y="2449857"/>
              <a:ext cx="2028014" cy="2028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02499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08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E28842A-71EB-7348-B20C-4E2C6F14E39F}"/>
              </a:ext>
            </a:extLst>
          </p:cNvPr>
          <p:cNvSpPr/>
          <p:nvPr userDrawn="1"/>
        </p:nvSpPr>
        <p:spPr>
          <a:xfrm>
            <a:off x="0" y="-6519"/>
            <a:ext cx="12192000" cy="337749"/>
          </a:xfrm>
          <a:custGeom>
            <a:avLst/>
            <a:gdLst>
              <a:gd name="connsiteX0" fmla="*/ 0 w 12192000"/>
              <a:gd name="connsiteY0" fmla="*/ 0 h 247133"/>
              <a:gd name="connsiteX1" fmla="*/ 12192000 w 12192000"/>
              <a:gd name="connsiteY1" fmla="*/ 0 h 247133"/>
              <a:gd name="connsiteX2" fmla="*/ 12192000 w 12192000"/>
              <a:gd name="connsiteY2" fmla="*/ 247133 h 247133"/>
              <a:gd name="connsiteX3" fmla="*/ 0 w 12192000"/>
              <a:gd name="connsiteY3" fmla="*/ 247133 h 247133"/>
              <a:gd name="connsiteX4" fmla="*/ 0 w 12192000"/>
              <a:gd name="connsiteY4" fmla="*/ 0 h 247133"/>
              <a:gd name="connsiteX0" fmla="*/ 0 w 12192000"/>
              <a:gd name="connsiteY0" fmla="*/ 0 h 247133"/>
              <a:gd name="connsiteX1" fmla="*/ 12192000 w 12192000"/>
              <a:gd name="connsiteY1" fmla="*/ 0 h 247133"/>
              <a:gd name="connsiteX2" fmla="*/ 12192000 w 12192000"/>
              <a:gd name="connsiteY2" fmla="*/ 247133 h 247133"/>
              <a:gd name="connsiteX3" fmla="*/ 0 w 12192000"/>
              <a:gd name="connsiteY3" fmla="*/ 247133 h 247133"/>
              <a:gd name="connsiteX4" fmla="*/ 0 w 12192000"/>
              <a:gd name="connsiteY4" fmla="*/ 0 h 247133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7749">
                <a:moveTo>
                  <a:pt x="0" y="0"/>
                </a:moveTo>
                <a:lnTo>
                  <a:pt x="12192000" y="0"/>
                </a:lnTo>
                <a:lnTo>
                  <a:pt x="12192000" y="247133"/>
                </a:lnTo>
                <a:cubicBezTo>
                  <a:pt x="7971481" y="304798"/>
                  <a:pt x="4599459" y="-172998"/>
                  <a:pt x="0" y="3377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accent3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D9E8-43B4-EF43-A770-91272F2CC39E}"/>
              </a:ext>
            </a:extLst>
          </p:cNvPr>
          <p:cNvSpPr/>
          <p:nvPr userDrawn="1"/>
        </p:nvSpPr>
        <p:spPr>
          <a:xfrm rot="10800000">
            <a:off x="0" y="6520251"/>
            <a:ext cx="12192000" cy="337749"/>
          </a:xfrm>
          <a:custGeom>
            <a:avLst/>
            <a:gdLst>
              <a:gd name="connsiteX0" fmla="*/ 0 w 12192000"/>
              <a:gd name="connsiteY0" fmla="*/ 0 h 247133"/>
              <a:gd name="connsiteX1" fmla="*/ 12192000 w 12192000"/>
              <a:gd name="connsiteY1" fmla="*/ 0 h 247133"/>
              <a:gd name="connsiteX2" fmla="*/ 12192000 w 12192000"/>
              <a:gd name="connsiteY2" fmla="*/ 247133 h 247133"/>
              <a:gd name="connsiteX3" fmla="*/ 0 w 12192000"/>
              <a:gd name="connsiteY3" fmla="*/ 247133 h 247133"/>
              <a:gd name="connsiteX4" fmla="*/ 0 w 12192000"/>
              <a:gd name="connsiteY4" fmla="*/ 0 h 247133"/>
              <a:gd name="connsiteX0" fmla="*/ 0 w 12192000"/>
              <a:gd name="connsiteY0" fmla="*/ 0 h 247133"/>
              <a:gd name="connsiteX1" fmla="*/ 12192000 w 12192000"/>
              <a:gd name="connsiteY1" fmla="*/ 0 h 247133"/>
              <a:gd name="connsiteX2" fmla="*/ 12192000 w 12192000"/>
              <a:gd name="connsiteY2" fmla="*/ 247133 h 247133"/>
              <a:gd name="connsiteX3" fmla="*/ 0 w 12192000"/>
              <a:gd name="connsiteY3" fmla="*/ 247133 h 247133"/>
              <a:gd name="connsiteX4" fmla="*/ 0 w 12192000"/>
              <a:gd name="connsiteY4" fmla="*/ 0 h 247133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  <a:gd name="connsiteX0" fmla="*/ 0 w 12192000"/>
              <a:gd name="connsiteY0" fmla="*/ 0 h 337749"/>
              <a:gd name="connsiteX1" fmla="*/ 12192000 w 12192000"/>
              <a:gd name="connsiteY1" fmla="*/ 0 h 337749"/>
              <a:gd name="connsiteX2" fmla="*/ 12192000 w 12192000"/>
              <a:gd name="connsiteY2" fmla="*/ 247133 h 337749"/>
              <a:gd name="connsiteX3" fmla="*/ 0 w 12192000"/>
              <a:gd name="connsiteY3" fmla="*/ 337749 h 337749"/>
              <a:gd name="connsiteX4" fmla="*/ 0 w 12192000"/>
              <a:gd name="connsiteY4" fmla="*/ 0 h 33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37749">
                <a:moveTo>
                  <a:pt x="0" y="0"/>
                </a:moveTo>
                <a:lnTo>
                  <a:pt x="12192000" y="0"/>
                </a:lnTo>
                <a:lnTo>
                  <a:pt x="12192000" y="247133"/>
                </a:lnTo>
                <a:cubicBezTo>
                  <a:pt x="7971481" y="304798"/>
                  <a:pt x="4599459" y="-172998"/>
                  <a:pt x="0" y="33774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4DF09-4857-DE42-8023-5A11DB4897A7}"/>
              </a:ext>
            </a:extLst>
          </p:cNvPr>
          <p:cNvSpPr txBox="1"/>
          <p:nvPr userDrawn="1"/>
        </p:nvSpPr>
        <p:spPr>
          <a:xfrm>
            <a:off x="10947083" y="6150919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24FCAE7-F3FB-8A47-8F25-E38F3A8BCB3B}" type="slidenum">
              <a:rPr lang="en-NO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NO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B4324C8-2CD5-A04C-BEEC-EB40A21E85A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649432" y="101007"/>
            <a:ext cx="1051935" cy="1022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53093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53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1" r:id="rId2"/>
    <p:sldLayoutId id="2147483662" r:id="rId3"/>
    <p:sldLayoutId id="2147483668" r:id="rId4"/>
    <p:sldLayoutId id="2147483664" r:id="rId5"/>
    <p:sldLayoutId id="2147483669" r:id="rId6"/>
    <p:sldLayoutId id="2147483667" r:id="rId7"/>
    <p:sldLayoutId id="2147483670" r:id="rId8"/>
  </p:sldLayoutIdLst>
  <p:transition spd="slow">
    <p:cover/>
  </p:transition>
  <p:hf hdr="0" ftr="0" dt="0"/>
  <p:txStyles>
    <p:titleStyle>
      <a:lvl1pPr algn="l" defTabSz="609585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083" userDrawn="1">
          <p15:clr>
            <a:srgbClr val="F26B43"/>
          </p15:clr>
        </p15:guide>
        <p15:guide id="3" pos="597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  <p15:guide id="5" orient="horz" pos="55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7926E-BD6A-E445-A428-EFCB105E8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2205" y="4083011"/>
            <a:ext cx="5395748" cy="949091"/>
          </a:xfrm>
        </p:spPr>
        <p:txBody>
          <a:bodyPr/>
          <a:lstStyle/>
          <a:p>
            <a:r>
              <a:rPr lang="nb-NO" sz="2800" dirty="0"/>
              <a:t>Praktiske konsekvenser av prinsippet om sterkere programdrevet tilnærming</a:t>
            </a:r>
            <a:br>
              <a:rPr lang="nb-NO" sz="2800" dirty="0"/>
            </a:br>
            <a:br>
              <a:rPr lang="nb-NO" sz="2800" dirty="0"/>
            </a:br>
            <a:r>
              <a:rPr lang="nb-NO" sz="1800" dirty="0"/>
              <a:t>Utredningsgruppe FTS/C</a:t>
            </a:r>
          </a:p>
        </p:txBody>
      </p:sp>
    </p:spTree>
    <p:extLst>
      <p:ext uri="{BB962C8B-B14F-4D97-AF65-F5344CB8AC3E}">
        <p14:creationId xmlns:p14="http://schemas.microsoft.com/office/powerpoint/2010/main" val="260119847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74AF2D-3C5F-4B35-B510-EE99AF7CF386}"/>
              </a:ext>
            </a:extLst>
          </p:cNvPr>
          <p:cNvSpPr txBox="1">
            <a:spLocks/>
          </p:cNvSpPr>
          <p:nvPr/>
        </p:nvSpPr>
        <p:spPr>
          <a:xfrm>
            <a:off x="0" y="612039"/>
            <a:ext cx="9719733" cy="895027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609585">
              <a:defRPr/>
            </a:pPr>
            <a:r>
              <a:rPr lang="nb-NO" sz="2800" dirty="0">
                <a:solidFill>
                  <a:srgbClr val="FFFFFF"/>
                </a:solidFill>
                <a:latin typeface="Open Sans"/>
              </a:rPr>
              <a:t>4. Kvalitets-utvikling av studie-program og tilhørende emner</a:t>
            </a:r>
          </a:p>
          <a:p>
            <a:pPr defTabSz="609585">
              <a:defRPr/>
            </a:pPr>
            <a:endParaRPr lang="nb-NO" sz="2800" dirty="0">
              <a:solidFill>
                <a:srgbClr val="FFFFFF"/>
              </a:solidFill>
              <a:latin typeface="Open Sans"/>
            </a:endParaRPr>
          </a:p>
          <a:p>
            <a:pPr defTabSz="609585">
              <a:defRPr/>
            </a:pPr>
            <a:endParaRPr lang="nb-NO" sz="28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D37239-B1E7-4999-BD0E-DA13258AC27F}"/>
              </a:ext>
            </a:extLst>
          </p:cNvPr>
          <p:cNvSpPr txBox="1">
            <a:spLocks/>
          </p:cNvSpPr>
          <p:nvPr/>
        </p:nvSpPr>
        <p:spPr>
          <a:xfrm>
            <a:off x="338668" y="1714994"/>
            <a:ext cx="11734800" cy="453096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 anchor="t" anchorCtr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r>
              <a:rPr lang="nb-NO" b="1" dirty="0">
                <a:solidFill>
                  <a:srgbClr val="0C0C0C"/>
                </a:solidFill>
                <a:latin typeface="Open Sans"/>
                <a:ea typeface="Open Sans"/>
                <a:cs typeface="Open Sans"/>
              </a:rPr>
              <a:t>Det er en for svak sammenheng mellom evaluering og utvikling av emner og studieprogram. </a:t>
            </a:r>
            <a:r>
              <a:rPr lang="nb-NO" dirty="0">
                <a:solidFill>
                  <a:srgbClr val="0C0C0C"/>
                </a:solidFill>
                <a:latin typeface="Open Sans"/>
                <a:ea typeface="Open Sans"/>
                <a:cs typeface="Open Sans"/>
              </a:rPr>
              <a:t>Dette var bakteppe for en arbeidsgruppe som utarbeidet en rapport i 2020.</a:t>
            </a:r>
          </a:p>
          <a:p>
            <a:pPr defTabSz="609585">
              <a:defRPr/>
            </a:pPr>
            <a:endParaRPr lang="nb-NO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Rapporten foreslår et skifte i fokus i kvalitetsarbeidet fra rapportering til </a:t>
            </a:r>
            <a:r>
              <a:rPr lang="nb-NO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kulturbygging</a:t>
            </a: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. Den foreslår at NTNUs kvalitetssystem bør beskrive tre prosesser:</a:t>
            </a:r>
          </a:p>
          <a:p>
            <a:pPr lvl="1" defTabSz="609585">
              <a:defRPr/>
            </a:pPr>
            <a:r>
              <a:rPr lang="nb-NO" sz="1800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Fagstabens utvikling som undervisere</a:t>
            </a:r>
          </a:p>
          <a:p>
            <a:pPr lvl="1" defTabSz="609585">
              <a:defRPr/>
            </a:pPr>
            <a:r>
              <a:rPr lang="nb-NO" sz="1800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Emneutvikling; emnene må alltid sees i lys og gjensidig avhengighet av studieprogram</a:t>
            </a:r>
          </a:p>
          <a:p>
            <a:pPr lvl="1" defTabSz="609585">
              <a:defRPr/>
            </a:pPr>
            <a:r>
              <a:rPr lang="nb-NO" sz="1800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Studieprogramutvikling</a:t>
            </a:r>
          </a:p>
          <a:p>
            <a:pPr marL="457200" lvl="1" indent="0" defTabSz="609585">
              <a:buNone/>
              <a:defRPr/>
            </a:pPr>
            <a:endParaRPr lang="nb-NO" sz="1800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FTS/C foreslår at </a:t>
            </a:r>
            <a:r>
              <a:rPr lang="nb-NO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man implementerer prinsippene og prosessene for evaluering og kvalitetsutvikling som er foreslått i rapporten «Revisjon av kvalitetssystemet. Evaluering og kvalitetsutvikling av studieprogram og dets emner» </a:t>
            </a: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(desember 2020)</a:t>
            </a:r>
          </a:p>
        </p:txBody>
      </p:sp>
    </p:spTree>
    <p:extLst>
      <p:ext uri="{BB962C8B-B14F-4D97-AF65-F5344CB8AC3E}">
        <p14:creationId xmlns:p14="http://schemas.microsoft.com/office/powerpoint/2010/main" val="321522811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74AF2D-3C5F-4B35-B510-EE99AF7CF386}"/>
              </a:ext>
            </a:extLst>
          </p:cNvPr>
          <p:cNvSpPr txBox="1">
            <a:spLocks/>
          </p:cNvSpPr>
          <p:nvPr/>
        </p:nvSpPr>
        <p:spPr>
          <a:xfrm>
            <a:off x="0" y="612039"/>
            <a:ext cx="9719733" cy="895027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609585">
              <a:defRPr/>
            </a:pPr>
            <a:r>
              <a:rPr lang="nb-NO" sz="2800" dirty="0">
                <a:solidFill>
                  <a:srgbClr val="FFFFFF"/>
                </a:solidFill>
                <a:latin typeface="Open Sans"/>
              </a:rPr>
              <a:t>5. Finansiering og inntekts-fordeling</a:t>
            </a:r>
          </a:p>
          <a:p>
            <a:pPr defTabSz="609585">
              <a:defRPr/>
            </a:pPr>
            <a:endParaRPr lang="nb-NO" sz="2800" dirty="0">
              <a:solidFill>
                <a:srgbClr val="FFFFFF"/>
              </a:solidFill>
              <a:latin typeface="Open Sans"/>
            </a:endParaRPr>
          </a:p>
          <a:p>
            <a:pPr defTabSz="609585">
              <a:defRPr/>
            </a:pPr>
            <a:endParaRPr lang="nb-NO" sz="2800" dirty="0">
              <a:solidFill>
                <a:srgbClr val="FFFFFF"/>
              </a:solidFill>
              <a:latin typeface="Open Sans"/>
            </a:endParaRPr>
          </a:p>
          <a:p>
            <a:pPr defTabSz="609585">
              <a:defRPr/>
            </a:pPr>
            <a:endParaRPr lang="nb-NO" sz="28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D37239-B1E7-4999-BD0E-DA13258AC27F}"/>
              </a:ext>
            </a:extLst>
          </p:cNvPr>
          <p:cNvSpPr txBox="1">
            <a:spLocks/>
          </p:cNvSpPr>
          <p:nvPr/>
        </p:nvSpPr>
        <p:spPr>
          <a:xfrm>
            <a:off x="338668" y="1714994"/>
            <a:ext cx="11734800" cy="453096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Utrede hvordan mulighetene for samarbeid om emner på tvers av enheter kan forenkles gjennom endringer i økonomistyringssystem, </a:t>
            </a:r>
            <a:r>
              <a:rPr lang="nb-NO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modularisering</a:t>
            </a: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av emner i mindre enheter og/eller andre virkemidler</a:t>
            </a:r>
          </a:p>
          <a:p>
            <a:pPr defTabSz="609585">
              <a:defRPr/>
            </a:pPr>
            <a:endParaRPr lang="nb-NO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Utrede hvordan man kan sørge for langsiktig og kortsiktig finansiering av drift av aktiviteter på studieprogram- og forvaltningsutvalgsnivå</a:t>
            </a:r>
          </a:p>
          <a:p>
            <a:pPr defTabSz="609585">
              <a:defRPr/>
            </a:pPr>
            <a:endParaRPr lang="nb-NO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er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ønskelig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fakultetene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harmoniserer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viderefordelingsmodellene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for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studiepoengproduksjon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slik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at alle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emner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et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studieprogram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opererer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enhetlig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finansieringsmodell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nb-NO" dirty="0">
              <a:solidFill>
                <a:srgbClr val="0C0C0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endParaRPr lang="nb-NO" sz="2000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609585">
              <a:buNone/>
              <a:defRPr/>
            </a:pPr>
            <a:endParaRPr lang="nb-NO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4460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74AF2D-3C5F-4B35-B510-EE99AF7CF386}"/>
              </a:ext>
            </a:extLst>
          </p:cNvPr>
          <p:cNvSpPr txBox="1">
            <a:spLocks/>
          </p:cNvSpPr>
          <p:nvPr/>
        </p:nvSpPr>
        <p:spPr>
          <a:xfrm>
            <a:off x="323887" y="650632"/>
            <a:ext cx="2313805" cy="5633922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609585">
              <a:defRPr/>
            </a:pPr>
            <a:r>
              <a:rPr lang="nb-NO" sz="2100" dirty="0">
                <a:solidFill>
                  <a:srgbClr val="FFFFFF"/>
                </a:solidFill>
                <a:latin typeface="Open Sans"/>
              </a:rPr>
              <a:t>Dialog og møteplasser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D37239-B1E7-4999-BD0E-DA13258AC27F}"/>
              </a:ext>
            </a:extLst>
          </p:cNvPr>
          <p:cNvSpPr txBox="1">
            <a:spLocks/>
          </p:cNvSpPr>
          <p:nvPr/>
        </p:nvSpPr>
        <p:spPr>
          <a:xfrm>
            <a:off x="2875085" y="650632"/>
            <a:ext cx="7772401" cy="563392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None/>
              <a:defRPr/>
            </a:pPr>
            <a:r>
              <a:rPr lang="nb-NO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Utfordring</a:t>
            </a:r>
            <a:r>
              <a:rPr lang="nb-NO" sz="2000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nb-NO" sz="2000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2000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Der mangler i stor utstrekning både formelle og uformelle arenaer for dialog om utdanning og undervisning på tvers av emner, program og mellom innledende del og senere deler av studieprogrammene. </a:t>
            </a:r>
          </a:p>
          <a:p>
            <a:pPr defTabSz="609585">
              <a:defRPr/>
            </a:pPr>
            <a:endParaRPr lang="nb-NO" sz="2000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r>
              <a:rPr lang="nb-NO" sz="2000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Etablere uformelle møteplasser og dialogarenaer der aktørene innenfor et studieprogram, en hovedprogram-type e.l. kan diskutere problemstillinger og dele erfaringer på tvers</a:t>
            </a:r>
          </a:p>
          <a:p>
            <a:pPr defTabSz="609585">
              <a:defRPr/>
            </a:pPr>
            <a:endParaRPr lang="nb-NO" sz="2000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r>
              <a:rPr lang="nb-NO" sz="2000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Eksempel fra medisinstudiet ved NTNU: jevnlige allmøter der programledelsen inviterer alle faglærere, administratorer og evt. andre interessenter. Formålet er å skape et fellesskap, gi informasjon om utviklingsarbeid o.l. som pågår og diskutere aktuelle problemstillinger</a:t>
            </a:r>
            <a:endParaRPr lang="nb-NO" sz="1600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endParaRPr lang="nb-NO" sz="1700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0418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12172D-D1CC-2043-A491-6E02EF5673D9}"/>
              </a:ext>
            </a:extLst>
          </p:cNvPr>
          <p:cNvSpPr txBox="1">
            <a:spLocks/>
          </p:cNvSpPr>
          <p:nvPr/>
        </p:nvSpPr>
        <p:spPr>
          <a:xfrm>
            <a:off x="0" y="612039"/>
            <a:ext cx="9719733" cy="895027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609585">
              <a:defRPr/>
            </a:pPr>
            <a:r>
              <a:rPr lang="nb-NO" sz="2800" dirty="0">
                <a:solidFill>
                  <a:srgbClr val="FFFFFF"/>
                </a:solidFill>
                <a:latin typeface="Open Sans"/>
              </a:rPr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90338C-5AED-8142-A8E3-E80BCB2DC8F5}"/>
              </a:ext>
            </a:extLst>
          </p:cNvPr>
          <p:cNvSpPr txBox="1">
            <a:spLocks/>
          </p:cNvSpPr>
          <p:nvPr/>
        </p:nvSpPr>
        <p:spPr>
          <a:xfrm>
            <a:off x="660400" y="1714994"/>
            <a:ext cx="11006667" cy="453096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r>
              <a:rPr lang="sv-SE" b="1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Tydeliggjør</a:t>
            </a:r>
            <a:r>
              <a:rPr lang="sv-SE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ansvar, handlingsrom </a:t>
            </a:r>
            <a:r>
              <a:rPr lang="sv-SE" b="1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sv-SE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b="1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oppfølging</a:t>
            </a:r>
            <a:r>
              <a:rPr lang="sv-SE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på </a:t>
            </a:r>
            <a:r>
              <a:rPr lang="sv-SE" b="1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alle</a:t>
            </a:r>
            <a:r>
              <a:rPr lang="sv-SE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nivåer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defTabSz="609585">
              <a:defRPr/>
            </a:pPr>
            <a:r>
              <a:rPr lang="sv-SE" b="1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Virkemiddel</a:t>
            </a:r>
            <a:r>
              <a:rPr lang="sv-SE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lvl="1" defTabSz="609585">
              <a:defRPr/>
            </a:pP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formelle </a:t>
            </a: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uformelle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dialogarenaer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lvl="1" defTabSz="609585">
              <a:defRPr/>
            </a:pP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utviklingsplaner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lvl="1" defTabSz="609585">
              <a:defRPr/>
            </a:pP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kompetanseheving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undervisere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, </a:t>
            </a: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ledelse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adminsitrasjon</a:t>
            </a:r>
            <a:endParaRPr lang="sv-SE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609585">
              <a:defRPr/>
            </a:pP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rekruttering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lvl="1" defTabSz="609585">
              <a:defRPr/>
            </a:pP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utviklings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omstillingsmiddel</a:t>
            </a:r>
            <a:r>
              <a:rPr lang="sv-SE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sv-SE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programutvikling</a:t>
            </a:r>
            <a:endParaRPr lang="sv-SE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r>
              <a:rPr lang="sv-SE" b="1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Hensiktsmessige</a:t>
            </a:r>
            <a:r>
              <a:rPr lang="sv-SE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digitale </a:t>
            </a:r>
            <a:r>
              <a:rPr lang="sv-SE" b="1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prosess-verktøy</a:t>
            </a:r>
            <a:r>
              <a:rPr lang="sv-SE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v-SE" b="1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sv-SE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rutiner</a:t>
            </a:r>
          </a:p>
          <a:p>
            <a:pPr marL="0" indent="0" algn="r" defTabSz="609585">
              <a:buNone/>
              <a:defRPr/>
            </a:pPr>
            <a:endParaRPr lang="sv-SE" sz="2800" b="1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r" defTabSz="609585">
              <a:buNone/>
              <a:defRPr/>
            </a:pPr>
            <a:r>
              <a:rPr lang="sv-SE" sz="2800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 helhetlig programperspektiv!</a:t>
            </a:r>
            <a:endParaRPr lang="nb-NO" sz="3200" b="1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7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4EFAF8-09F6-064F-8428-8C5963324062}"/>
              </a:ext>
            </a:extLst>
          </p:cNvPr>
          <p:cNvSpPr txBox="1"/>
          <p:nvPr/>
        </p:nvSpPr>
        <p:spPr>
          <a:xfrm>
            <a:off x="1930400" y="1667868"/>
            <a:ext cx="959525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nb-NO" sz="2800" dirty="0"/>
              <a:t>Reidar Lyng (SEED) – leder  </a:t>
            </a:r>
          </a:p>
          <a:p>
            <a:pPr fontAlgn="base"/>
            <a:r>
              <a:rPr lang="nb-NO" sz="2800" dirty="0"/>
              <a:t>Petter Andreas Bergh (IE) </a:t>
            </a:r>
          </a:p>
          <a:p>
            <a:pPr fontAlgn="base"/>
            <a:r>
              <a:rPr lang="nb-NO" sz="2800" dirty="0"/>
              <a:t>Lars </a:t>
            </a:r>
            <a:r>
              <a:rPr lang="nb-NO" sz="2800" dirty="0" err="1"/>
              <a:t>Trovatten</a:t>
            </a:r>
            <a:r>
              <a:rPr lang="nb-NO" sz="2800" dirty="0"/>
              <a:t> Grønflaten (Avdeling for utdanningskvalitet) </a:t>
            </a:r>
          </a:p>
          <a:p>
            <a:pPr fontAlgn="base"/>
            <a:r>
              <a:rPr lang="nb-NO" sz="2800" dirty="0"/>
              <a:t>Marte Bratseth Johansen (SU) </a:t>
            </a:r>
          </a:p>
          <a:p>
            <a:pPr fontAlgn="base"/>
            <a:r>
              <a:rPr lang="nb-NO" sz="2800" dirty="0"/>
              <a:t>Øystein Moen (ØK) </a:t>
            </a:r>
          </a:p>
          <a:p>
            <a:pPr fontAlgn="base"/>
            <a:r>
              <a:rPr lang="nb-NO" sz="2800" dirty="0"/>
              <a:t>Geir Asle Owren (IV) </a:t>
            </a:r>
          </a:p>
          <a:p>
            <a:pPr fontAlgn="base"/>
            <a:r>
              <a:rPr lang="nb-NO" sz="2800" dirty="0"/>
              <a:t>Eilif Pedersen (IV) </a:t>
            </a:r>
          </a:p>
          <a:p>
            <a:pPr fontAlgn="base"/>
            <a:r>
              <a:rPr lang="nb-NO" sz="2800" dirty="0"/>
              <a:t>Mona </a:t>
            </a:r>
            <a:r>
              <a:rPr lang="nb-NO" sz="2800" dirty="0" err="1"/>
              <a:t>Rachou</a:t>
            </a:r>
            <a:r>
              <a:rPr lang="nb-NO" sz="2800" dirty="0"/>
              <a:t> (studentrepresentant) </a:t>
            </a:r>
          </a:p>
          <a:p>
            <a:pPr fontAlgn="base"/>
            <a:r>
              <a:rPr lang="nb-NO" sz="2800" dirty="0"/>
              <a:t>Bilal Ahmad Sheikh (studentrepresentant) </a:t>
            </a:r>
          </a:p>
          <a:p>
            <a:pPr fontAlgn="base"/>
            <a:r>
              <a:rPr lang="nb-NO" sz="2800" dirty="0"/>
              <a:t>Bjørn Torger Stokke (NV)  </a:t>
            </a:r>
          </a:p>
          <a:p>
            <a:pPr fontAlgn="base"/>
            <a:r>
              <a:rPr lang="nb-NO" sz="2800" dirty="0" err="1"/>
              <a:t>Halsten</a:t>
            </a:r>
            <a:r>
              <a:rPr lang="nb-NO" sz="2800" dirty="0"/>
              <a:t> </a:t>
            </a:r>
            <a:r>
              <a:rPr lang="nb-NO" sz="2800" dirty="0" err="1"/>
              <a:t>Aastebøl</a:t>
            </a:r>
            <a:r>
              <a:rPr lang="nb-NO" sz="2800" dirty="0"/>
              <a:t> (IE) </a:t>
            </a: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9D4DD0DF-E960-8444-91FB-649B918936DD}"/>
              </a:ext>
            </a:extLst>
          </p:cNvPr>
          <p:cNvSpPr txBox="1">
            <a:spLocks/>
          </p:cNvSpPr>
          <p:nvPr/>
        </p:nvSpPr>
        <p:spPr>
          <a:xfrm>
            <a:off x="0" y="419681"/>
            <a:ext cx="9719733" cy="106436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NO" dirty="0">
                <a:solidFill>
                  <a:schemeClr val="bg1"/>
                </a:solidFill>
              </a:rPr>
              <a:t>Utredningsgruppens sammensetning</a:t>
            </a:r>
          </a:p>
        </p:txBody>
      </p:sp>
    </p:spTree>
    <p:extLst>
      <p:ext uri="{BB962C8B-B14F-4D97-AF65-F5344CB8AC3E}">
        <p14:creationId xmlns:p14="http://schemas.microsoft.com/office/powerpoint/2010/main" val="52845297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75370B84-A45D-4C05-92E6-8420B22E1C48}"/>
              </a:ext>
            </a:extLst>
          </p:cNvPr>
          <p:cNvSpPr txBox="1"/>
          <p:nvPr/>
        </p:nvSpPr>
        <p:spPr>
          <a:xfrm>
            <a:off x="2628900" y="4570566"/>
            <a:ext cx="998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D8CE477-B2BC-43F8-9834-954D4A82D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32581"/>
              </p:ext>
            </p:extLst>
          </p:nvPr>
        </p:nvGraphicFramePr>
        <p:xfrm>
          <a:off x="914400" y="2224957"/>
          <a:ext cx="10718800" cy="2939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tel 1">
            <a:extLst>
              <a:ext uri="{FF2B5EF4-FFF2-40B4-BE49-F238E27FC236}">
                <a16:creationId xmlns:a16="http://schemas.microsoft.com/office/drawing/2014/main" id="{ECF99683-5155-014F-9CB5-34CD5A5484B5}"/>
              </a:ext>
            </a:extLst>
          </p:cNvPr>
          <p:cNvSpPr txBox="1">
            <a:spLocks/>
          </p:cNvSpPr>
          <p:nvPr/>
        </p:nvSpPr>
        <p:spPr>
          <a:xfrm>
            <a:off x="0" y="419681"/>
            <a:ext cx="9719733" cy="106436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NO" dirty="0">
                <a:solidFill>
                  <a:schemeClr val="bg1"/>
                </a:solidFill>
              </a:rPr>
              <a:t>Bakgrunn for utredningen</a:t>
            </a:r>
          </a:p>
        </p:txBody>
      </p:sp>
    </p:spTree>
    <p:extLst>
      <p:ext uri="{BB962C8B-B14F-4D97-AF65-F5344CB8AC3E}">
        <p14:creationId xmlns:p14="http://schemas.microsoft.com/office/powerpoint/2010/main" val="168052104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75370B84-A45D-4C05-92E6-8420B22E1C48}"/>
              </a:ext>
            </a:extLst>
          </p:cNvPr>
          <p:cNvSpPr txBox="1"/>
          <p:nvPr/>
        </p:nvSpPr>
        <p:spPr>
          <a:xfrm>
            <a:off x="793705" y="496362"/>
            <a:ext cx="108225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Bakgrunn: FTS foreslår bl.a. følgende i prinsipp VI:</a:t>
            </a:r>
          </a:p>
          <a:p>
            <a:endParaRPr lang="nb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Kvalitetsutviklingen innenfor et studieprogram bør være programdrevet</a:t>
            </a:r>
          </a:p>
          <a:p>
            <a:endParaRPr lang="nb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 på programnivå skal være utgangspunktet for programdesign </a:t>
            </a:r>
            <a:r>
              <a:rPr lang="nb-NO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og dermed en forpliktende føring for utforming, innhold og gjennomføring av programmet.</a:t>
            </a:r>
          </a:p>
          <a:p>
            <a:endParaRPr lang="nb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Programkvalitet må betraktes som et kollektivt ansvar for alle bidragsytere til et studieprogram.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Programmene bør så langt det er mulig designes med </a:t>
            </a:r>
            <a:r>
              <a:rPr lang="nb-NO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integrert curriculum </a:t>
            </a:r>
            <a:r>
              <a:rPr lang="nb-NO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det vil si med gjensidig støttende emner som er bevisste på sitt bidrag til helheten, og tar et medansvar for overordnet programkvalitet og programmets samlede læringsmål.</a:t>
            </a:r>
          </a:p>
          <a:p>
            <a:endParaRPr lang="nb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NTNU bør foreta strategisk porteføljeutvikling og -forvaltning på teknologiområdet, gjennom </a:t>
            </a:r>
            <a:r>
              <a:rPr lang="nb-NO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tydelig utdanningsledelse og hensiktsmessig organisert forvaltning</a:t>
            </a:r>
            <a:r>
              <a:rPr lang="nb-NO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med mål om å ivareta en NTNU-signatur og strategisk helhet på tvers av programtyper, studieprogrammer og organisatoriske grenser.</a:t>
            </a:r>
            <a:endParaRPr lang="nb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9009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75370B84-A45D-4C05-92E6-8420B22E1C48}"/>
              </a:ext>
            </a:extLst>
          </p:cNvPr>
          <p:cNvSpPr txBox="1"/>
          <p:nvPr/>
        </p:nvSpPr>
        <p:spPr>
          <a:xfrm>
            <a:off x="914400" y="1908707"/>
            <a:ext cx="9989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Gjennomført 14 samtaler med aktører i ulike roller ved AD, IE, IV, NV og ØK</a:t>
            </a:r>
          </a:p>
          <a:p>
            <a:endParaRPr lang="nb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Samtalene viser at de involverte utfører sitt arbeid med stort engasjement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Samtalene avdekker gap mellom </a:t>
            </a:r>
            <a:r>
              <a:rPr lang="nb-NO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nåsitusjonen</a:t>
            </a:r>
            <a:r>
              <a:rPr lang="nb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og FTS-prinsippet om programdrevet tilnærming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3E167A3E-DFC0-5444-A445-AED59A5DA9B3}"/>
              </a:ext>
            </a:extLst>
          </p:cNvPr>
          <p:cNvSpPr txBox="1">
            <a:spLocks/>
          </p:cNvSpPr>
          <p:nvPr/>
        </p:nvSpPr>
        <p:spPr>
          <a:xfrm>
            <a:off x="0" y="419681"/>
            <a:ext cx="9719733" cy="106436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NO" dirty="0">
                <a:solidFill>
                  <a:schemeClr val="bg1"/>
                </a:solidFill>
              </a:rPr>
              <a:t>Kartlegging av dagens situasjon</a:t>
            </a:r>
          </a:p>
        </p:txBody>
      </p:sp>
    </p:spTree>
    <p:extLst>
      <p:ext uri="{BB962C8B-B14F-4D97-AF65-F5344CB8AC3E}">
        <p14:creationId xmlns:p14="http://schemas.microsoft.com/office/powerpoint/2010/main" val="189496369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75370B84-A45D-4C05-92E6-8420B22E1C48}"/>
              </a:ext>
            </a:extLst>
          </p:cNvPr>
          <p:cNvSpPr txBox="1"/>
          <p:nvPr/>
        </p:nvSpPr>
        <p:spPr>
          <a:xfrm>
            <a:off x="914400" y="1472309"/>
            <a:ext cx="998912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Gruppen foreslår tiltak på fem tematiske områder</a:t>
            </a:r>
            <a:br>
              <a:rPr lang="nb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utdypende anbefalinger.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er lagt vekt på forslag som </a:t>
            </a:r>
            <a:r>
              <a:rPr lang="nb-NO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strukturelt og langsiktig bidrar til et system som gir mulighet for kontinuerlig utviklings- og forbedringsprosesser</a:t>
            </a:r>
            <a:r>
              <a:rPr lang="nb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Tiltakene svarer på utfordringer og behov som har kommet inn gjennom kartleggingssamtalene og diskusjonene i gruppen.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Forslagene har ulik grad av konkretisering. På noen områder har gruppen ikke konkrete løsningsforslag, men anbefaler sterkt videre utredning og arbeid.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5AAAE56C-1811-1342-9326-022A5533439A}"/>
              </a:ext>
            </a:extLst>
          </p:cNvPr>
          <p:cNvSpPr txBox="1">
            <a:spLocks/>
          </p:cNvSpPr>
          <p:nvPr/>
        </p:nvSpPr>
        <p:spPr>
          <a:xfrm>
            <a:off x="0" y="419681"/>
            <a:ext cx="9719733" cy="106436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NO" dirty="0">
                <a:solidFill>
                  <a:schemeClr val="bg1"/>
                </a:solidFill>
              </a:rPr>
              <a:t>Veikart: Forslag om tiltak</a:t>
            </a:r>
          </a:p>
        </p:txBody>
      </p:sp>
    </p:spTree>
    <p:extLst>
      <p:ext uri="{BB962C8B-B14F-4D97-AF65-F5344CB8AC3E}">
        <p14:creationId xmlns:p14="http://schemas.microsoft.com/office/powerpoint/2010/main" val="1512384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74AF2D-3C5F-4B35-B510-EE99AF7CF386}"/>
              </a:ext>
            </a:extLst>
          </p:cNvPr>
          <p:cNvSpPr txBox="1">
            <a:spLocks/>
          </p:cNvSpPr>
          <p:nvPr/>
        </p:nvSpPr>
        <p:spPr>
          <a:xfrm>
            <a:off x="0" y="612039"/>
            <a:ext cx="9719733" cy="895027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609585">
              <a:defRPr/>
            </a:pPr>
            <a:r>
              <a:rPr lang="nb-NO" sz="2800" dirty="0">
                <a:solidFill>
                  <a:srgbClr val="FFFFFF"/>
                </a:solidFill>
                <a:latin typeface="Open Sans"/>
              </a:rPr>
              <a:t>1. Kobling mellom program-ledelse og linjeledelse/ dekanat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D37239-B1E7-4999-BD0E-DA13258AC27F}"/>
              </a:ext>
            </a:extLst>
          </p:cNvPr>
          <p:cNvSpPr txBox="1">
            <a:spLocks/>
          </p:cNvSpPr>
          <p:nvPr/>
        </p:nvSpPr>
        <p:spPr>
          <a:xfrm>
            <a:off x="691804" y="1714994"/>
            <a:ext cx="10281792" cy="453096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 anchor="t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None/>
              <a:defRPr/>
            </a:pPr>
            <a:endParaRPr lang="nb-NO" sz="2000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r>
              <a:rPr lang="nb-NO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Nødvendig med en gjennomgang for å vurdere og </a:t>
            </a:r>
            <a:r>
              <a:rPr lang="nb-NO" sz="2000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sikre at organiseringen rundt samtlige studieprogram har en tilfredsstillende tilknytning til lederlinjen</a:t>
            </a:r>
          </a:p>
          <a:p>
            <a:pPr defTabSz="609585">
              <a:defRPr/>
            </a:pPr>
            <a:endParaRPr lang="nb-NO" sz="200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r>
              <a:rPr lang="nb-NO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Revidere mandatene til FUI/FUS for å </a:t>
            </a:r>
            <a:r>
              <a:rPr lang="nb-NO" sz="2000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sikre at utvalgene jevnlig følger opp at en slik tilknytning av programledelse til den ordinære lederlinjen er ivaretatt</a:t>
            </a:r>
          </a:p>
          <a:p>
            <a:pPr defTabSz="609585">
              <a:defRPr/>
            </a:pPr>
            <a:endParaRPr lang="nb-NO" sz="2000" dirty="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r>
              <a:rPr lang="nb-NO" sz="20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Sikre at </a:t>
            </a:r>
            <a:r>
              <a:rPr lang="nb-NO" sz="2000" b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programledelsen har tilstrekkelig autoritet til å sikre den nødvendige kvalitetsutvikling for enkeltemner og for hele studieprogram</a:t>
            </a:r>
            <a:endParaRPr lang="nb-NO" sz="1700" b="1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8948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74AF2D-3C5F-4B35-B510-EE99AF7CF386}"/>
              </a:ext>
            </a:extLst>
          </p:cNvPr>
          <p:cNvSpPr txBox="1">
            <a:spLocks/>
          </p:cNvSpPr>
          <p:nvPr/>
        </p:nvSpPr>
        <p:spPr>
          <a:xfrm>
            <a:off x="0" y="612039"/>
            <a:ext cx="9719733" cy="895027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609585">
              <a:defRPr/>
            </a:pPr>
            <a:r>
              <a:rPr lang="nb-NO" sz="2800" dirty="0">
                <a:solidFill>
                  <a:srgbClr val="FFFFFF"/>
                </a:solidFill>
                <a:latin typeface="Open Sans"/>
              </a:rPr>
              <a:t>2. Styrking og videre-utvikling av forvaltnings-utvalgene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D37239-B1E7-4999-BD0E-DA13258AC27F}"/>
              </a:ext>
            </a:extLst>
          </p:cNvPr>
          <p:cNvSpPr txBox="1">
            <a:spLocks/>
          </p:cNvSpPr>
          <p:nvPr/>
        </p:nvSpPr>
        <p:spPr>
          <a:xfrm>
            <a:off x="660400" y="1714994"/>
            <a:ext cx="11006667" cy="453096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 anchor="t" anchorCtr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Styrke </a:t>
            </a:r>
            <a:r>
              <a:rPr lang="nb-NO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utvalgene gjennom å tydeliggjøre mandat</a:t>
            </a: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, legge til rette for nok tid og bedre rammebetingelser for utvalgs-ledelse, og styrking av den administrative støttens kapasitet og kompetanse</a:t>
            </a:r>
          </a:p>
          <a:p>
            <a:pPr defTabSz="609585">
              <a:defRPr/>
            </a:pPr>
            <a:r>
              <a:rPr lang="nb-NO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Utvalgene får ansvar for at FTS-prinsippene og kompetanseprofilene operasjonaliseres, og at emner bestilles av fakultet eller institutt i dialog og samsvar med disse. </a:t>
            </a: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Dette inkluderer langtidsplaner for utvikling av læringskvalitet og gjennomføring</a:t>
            </a:r>
          </a:p>
          <a:p>
            <a:pPr defTabSz="609585">
              <a:defRPr/>
            </a:pP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Innføre en modell med </a:t>
            </a:r>
            <a:r>
              <a:rPr lang="nb-NO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overgripende strategisk koordinering og støtte også for studieprogram som i dag ikke ligger under forvaltningsutvalg</a:t>
            </a:r>
          </a:p>
          <a:p>
            <a:pPr defTabSz="609585">
              <a:defRPr/>
            </a:pPr>
            <a:r>
              <a:rPr lang="nb-NO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Styrke den </a:t>
            </a:r>
            <a:r>
              <a:rPr lang="nb-NO" b="1" dirty="0" err="1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fagnære</a:t>
            </a:r>
            <a:r>
              <a:rPr lang="nb-NO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pedagogiske støtten for utvalgene og fagmiljøene, gjennom utvikling av et SEED 2.0</a:t>
            </a:r>
          </a:p>
        </p:txBody>
      </p:sp>
    </p:spTree>
    <p:extLst>
      <p:ext uri="{BB962C8B-B14F-4D97-AF65-F5344CB8AC3E}">
        <p14:creationId xmlns:p14="http://schemas.microsoft.com/office/powerpoint/2010/main" val="65872721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74AF2D-3C5F-4B35-B510-EE99AF7CF386}"/>
              </a:ext>
            </a:extLst>
          </p:cNvPr>
          <p:cNvSpPr txBox="1">
            <a:spLocks/>
          </p:cNvSpPr>
          <p:nvPr/>
        </p:nvSpPr>
        <p:spPr>
          <a:xfrm>
            <a:off x="0" y="612039"/>
            <a:ext cx="9719733" cy="895027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609585">
              <a:defRPr/>
            </a:pPr>
            <a:r>
              <a:rPr lang="nb-NO" sz="2800" dirty="0">
                <a:solidFill>
                  <a:srgbClr val="FFFFFF"/>
                </a:solidFill>
                <a:latin typeface="Open Sans"/>
              </a:rPr>
              <a:t>3. Sterkere program-fokus i digitale prosess-verktøy og rutiner</a:t>
            </a:r>
          </a:p>
          <a:p>
            <a:pPr defTabSz="609585">
              <a:defRPr/>
            </a:pPr>
            <a:endParaRPr lang="nb-NO" sz="28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D37239-B1E7-4999-BD0E-DA13258AC27F}"/>
              </a:ext>
            </a:extLst>
          </p:cNvPr>
          <p:cNvSpPr txBox="1">
            <a:spLocks/>
          </p:cNvSpPr>
          <p:nvPr/>
        </p:nvSpPr>
        <p:spPr>
          <a:xfrm>
            <a:off x="660400" y="1714994"/>
            <a:ext cx="11006667" cy="453096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288000" rIns="288000" bIns="288000" anchor="t" anchorCtr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>
              <a:defRPr/>
            </a:pPr>
            <a:r>
              <a:rPr lang="nb-NO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De digitale prosessverktøyene som brukes må utvikles til å kunne generere en programmatrise som forbinder samtlige LUB på emnenivå med LUB på programnivå</a:t>
            </a:r>
          </a:p>
          <a:p>
            <a:pPr defTabSz="609585">
              <a:defRPr/>
            </a:pPr>
            <a:endParaRPr lang="nb-NO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Utarbeide rutiner som sikrer at programperspektivet legges til grunn ved endring av emners LUB, faglig innhold og undervisnings- og vurderingsformer. </a:t>
            </a:r>
            <a:r>
              <a:rPr lang="nb-NO" b="1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Emnenes LUB må kunne kvalitetssikres og revideres mellom hver gjennomføring, basert på innspill fra programledelsen</a:t>
            </a:r>
          </a:p>
          <a:p>
            <a:pPr defTabSz="609585">
              <a:defRPr/>
            </a:pPr>
            <a:endParaRPr lang="nb-NO" b="1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609585">
              <a:defRPr/>
            </a:pPr>
            <a:r>
              <a:rPr lang="nb-NO" dirty="0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Dataunderlag må kunne enkelt hentes ut for </a:t>
            </a:r>
            <a:r>
              <a:rPr lang="nb-NO">
                <a:solidFill>
                  <a:srgbClr val="0C0C0C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et studieprogram.</a:t>
            </a:r>
            <a:endParaRPr lang="nb-NO" dirty="0">
              <a:solidFill>
                <a:srgbClr val="0C0C0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478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NTNU Mal - 2021">
  <a:themeElements>
    <a:clrScheme name="NTNU farger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59595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 tema test" id="{8A5E007C-B1CF-4946-958F-9DFACE5458AA}" vid="{479B10EE-5C1D-0647-9C8E-F435BB9D72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BDF09DC9EC84A8ACB08C4BCACA282" ma:contentTypeVersion="10" ma:contentTypeDescription="Create a new document." ma:contentTypeScope="" ma:versionID="65dbaf78016f6776262bb125cdf1448c">
  <xsd:schema xmlns:xsd="http://www.w3.org/2001/XMLSchema" xmlns:xs="http://www.w3.org/2001/XMLSchema" xmlns:p="http://schemas.microsoft.com/office/2006/metadata/properties" xmlns:ns2="69b25dbc-3005-4da5-a642-0ec719bfb08b" targetNamespace="http://schemas.microsoft.com/office/2006/metadata/properties" ma:root="true" ma:fieldsID="2369e6a71a259d1b5a27f89de0b3bc38" ns2:_="">
    <xsd:import namespace="69b25dbc-3005-4da5-a642-0ec719bfb0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25dbc-3005-4da5-a642-0ec719bfb0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730278-8214-41FD-8701-84B09B6881A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69b25dbc-3005-4da5-a642-0ec719bfb08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969B56-9208-48E2-BAB9-367A2E0B80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9C31D7-46CE-4569-A6E9-12B59E59EA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b25dbc-3005-4da5-a642-0ec719bfb0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 tema</Template>
  <TotalTime>15</TotalTime>
  <Words>976</Words>
  <Application>Microsoft Macintosh PowerPoint</Application>
  <PresentationFormat>Widescreen</PresentationFormat>
  <Paragraphs>101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Open Sans</vt:lpstr>
      <vt:lpstr>NTNU Mal - 2021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 Westly Keiseraas</dc:creator>
  <cp:lastModifiedBy>Reidar Lyng</cp:lastModifiedBy>
  <cp:revision>16</cp:revision>
  <dcterms:created xsi:type="dcterms:W3CDTF">2021-06-24T18:59:39Z</dcterms:created>
  <dcterms:modified xsi:type="dcterms:W3CDTF">2021-11-19T10:31:17Z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0x010100AAEBDF09DC9EC84A8ACB08C4BCACA282</vt:lpwstr>
  </property>
</Properties>
</file>