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4"/>
  </p:notesMasterIdLst>
  <p:handoutMasterIdLst>
    <p:handoutMasterId r:id="rId15"/>
  </p:handoutMasterIdLst>
  <p:sldIdLst>
    <p:sldId id="716" r:id="rId5"/>
    <p:sldId id="720" r:id="rId6"/>
    <p:sldId id="721" r:id="rId7"/>
    <p:sldId id="725" r:id="rId8"/>
    <p:sldId id="724" r:id="rId9"/>
    <p:sldId id="722" r:id="rId10"/>
    <p:sldId id="726" r:id="rId11"/>
    <p:sldId id="723" r:id="rId12"/>
    <p:sldId id="727" r:id="rId13"/>
  </p:sldIdLst>
  <p:sldSz cx="12192000" cy="6858000"/>
  <p:notesSz cx="10234613" cy="70993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ir Egil Dahle Øien" initials="GEDØ" lastIdx="1" clrIdx="0">
    <p:extLst>
      <p:ext uri="{19B8F6BF-5375-455C-9EA6-DF929625EA0E}">
        <p15:presenceInfo xmlns:p15="http://schemas.microsoft.com/office/powerpoint/2012/main" userId="S::geiro@ntnu.no::d47b1cc6-0e06-491c-9c59-5a9e2cf5b5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64D5"/>
    <a:srgbClr val="E9607E"/>
    <a:srgbClr val="EF28E6"/>
    <a:srgbClr val="FFA1BD"/>
    <a:srgbClr val="5B9B64"/>
    <a:srgbClr val="ECA8A2"/>
    <a:srgbClr val="91A8C5"/>
    <a:srgbClr val="0D4788"/>
    <a:srgbClr val="5B9BD5"/>
    <a:srgbClr val="0050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/>
    <p:restoredTop sz="94613"/>
  </p:normalViewPr>
  <p:slideViewPr>
    <p:cSldViewPr snapToGrid="0">
      <p:cViewPr varScale="1">
        <p:scale>
          <a:sx n="80" d="100"/>
          <a:sy n="80" d="100"/>
        </p:scale>
        <p:origin x="132" y="7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tudntnu.sharepoint.com/sites/o365_FTSutredningsgrupper/Shared%20Documents/A4%20(veikart,%202-&#229;rig%20master)/Data/Program_egenart_studiebarometere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dirty="0"/>
              <a:t>Studieprogram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Salg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788-4134-B236-0A98F1CB2D5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788-4134-B236-0A98F1CB2D5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788-4134-B236-0A98F1CB2D5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788-4134-B236-0A98F1CB2D58}"/>
              </c:ext>
            </c:extLst>
          </c:dPt>
          <c:cat>
            <c:strRef>
              <c:f>'Ark1'!$A$2:$A$5</c:f>
              <c:strCache>
                <c:ptCount val="4"/>
                <c:pt idx="0">
                  <c:v>1. kvt.</c:v>
                </c:pt>
                <c:pt idx="1">
                  <c:v>2. kvt.</c:v>
                </c:pt>
                <c:pt idx="2">
                  <c:v>3. kvt.</c:v>
                </c:pt>
                <c:pt idx="3">
                  <c:v>4. kv.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0B-44D4-BF94-3953DA4B82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noProof="0" dirty="0"/>
              <a:t>Programmenes andel egne emner mot studiebarometerets faglige og</a:t>
            </a:r>
            <a:r>
              <a:rPr lang="nb-NO" baseline="0" noProof="0" dirty="0"/>
              <a:t> sosiale læringsmiljø</a:t>
            </a:r>
            <a:endParaRPr lang="nb-NO" noProof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Sheet2!$D$3:$D$41</c:f>
              <c:numCache>
                <c:formatCode>General</c:formatCode>
                <c:ptCount val="39"/>
                <c:pt idx="0">
                  <c:v>3.6296296119689941</c:v>
                </c:pt>
                <c:pt idx="1">
                  <c:v>3.3333332538604736</c:v>
                </c:pt>
                <c:pt idx="2">
                  <c:v>3.9000000953674316</c:v>
                </c:pt>
                <c:pt idx="3">
                  <c:v>3.0666666030883789</c:v>
                </c:pt>
                <c:pt idx="4">
                  <c:v>3.6666667461395264</c:v>
                </c:pt>
                <c:pt idx="5">
                  <c:v>4.1166667938232422</c:v>
                </c:pt>
                <c:pt idx="6">
                  <c:v>3.5714285373687744</c:v>
                </c:pt>
                <c:pt idx="7">
                  <c:v>4.7738094329833984</c:v>
                </c:pt>
                <c:pt idx="8">
                  <c:v>4.2727270126342773</c:v>
                </c:pt>
                <c:pt idx="9">
                  <c:v>4.0714287757873535</c:v>
                </c:pt>
                <c:pt idx="10">
                  <c:v>4.7575759887695313</c:v>
                </c:pt>
                <c:pt idx="11">
                  <c:v>2.9444444179534912</c:v>
                </c:pt>
                <c:pt idx="12">
                  <c:v>3.5370371341705322</c:v>
                </c:pt>
                <c:pt idx="13">
                  <c:v>3.153846263885498</c:v>
                </c:pt>
                <c:pt idx="14">
                  <c:v>4.0416665077209473</c:v>
                </c:pt>
                <c:pt idx="15">
                  <c:v>4</c:v>
                </c:pt>
                <c:pt idx="16">
                  <c:v>3.9722220897674561</c:v>
                </c:pt>
                <c:pt idx="17">
                  <c:v>3.6363637447357178</c:v>
                </c:pt>
                <c:pt idx="18">
                  <c:v>3.0666666030883789</c:v>
                </c:pt>
                <c:pt idx="19">
                  <c:v>3.8939394950866699</c:v>
                </c:pt>
                <c:pt idx="20">
                  <c:v>3.6166667938232422</c:v>
                </c:pt>
                <c:pt idx="21">
                  <c:v>3.846153736114502</c:v>
                </c:pt>
                <c:pt idx="22">
                  <c:v>4.0476188659667969</c:v>
                </c:pt>
                <c:pt idx="23">
                  <c:v>3.7999999523162842</c:v>
                </c:pt>
                <c:pt idx="24">
                  <c:v>3.9375</c:v>
                </c:pt>
                <c:pt idx="25">
                  <c:v>3.4000000953674316</c:v>
                </c:pt>
                <c:pt idx="26">
                  <c:v>3.2424242496490479</c:v>
                </c:pt>
                <c:pt idx="27">
                  <c:v>2.7407407760620117</c:v>
                </c:pt>
                <c:pt idx="28">
                  <c:v>3.4743590354919434</c:v>
                </c:pt>
                <c:pt idx="29">
                  <c:v>3.696969747543335</c:v>
                </c:pt>
                <c:pt idx="30">
                  <c:v>3.529411792755127</c:v>
                </c:pt>
                <c:pt idx="31">
                  <c:v>3.7037036418914795</c:v>
                </c:pt>
                <c:pt idx="32">
                  <c:v>3.9166667461395264</c:v>
                </c:pt>
                <c:pt idx="33">
                  <c:v>3.797619104385376</c:v>
                </c:pt>
                <c:pt idx="34">
                  <c:v>3.452380895614624</c:v>
                </c:pt>
                <c:pt idx="35">
                  <c:v>4.5555553436279297</c:v>
                </c:pt>
                <c:pt idx="36">
                  <c:v>3.2916667461395264</c:v>
                </c:pt>
                <c:pt idx="37">
                  <c:v>2.7619047164916992</c:v>
                </c:pt>
                <c:pt idx="38">
                  <c:v>3.75</c:v>
                </c:pt>
              </c:numCache>
            </c:numRef>
          </c:xVal>
          <c:yVal>
            <c:numRef>
              <c:f>Sheet2!$E$3:$E$41</c:f>
              <c:numCache>
                <c:formatCode>General</c:formatCode>
                <c:ptCount val="39"/>
                <c:pt idx="0">
                  <c:v>0</c:v>
                </c:pt>
                <c:pt idx="1">
                  <c:v>0.33333333333333331</c:v>
                </c:pt>
                <c:pt idx="2">
                  <c:v>1</c:v>
                </c:pt>
                <c:pt idx="3">
                  <c:v>0.16666666666666666</c:v>
                </c:pt>
                <c:pt idx="4">
                  <c:v>0.45454545454545453</c:v>
                </c:pt>
                <c:pt idx="5">
                  <c:v>9.0909090909090912E-2</c:v>
                </c:pt>
                <c:pt idx="6">
                  <c:v>0</c:v>
                </c:pt>
                <c:pt idx="7">
                  <c:v>0.14285714285714285</c:v>
                </c:pt>
                <c:pt idx="8">
                  <c:v>0.7</c:v>
                </c:pt>
                <c:pt idx="9">
                  <c:v>0.91666666666666663</c:v>
                </c:pt>
                <c:pt idx="10">
                  <c:v>0.5</c:v>
                </c:pt>
                <c:pt idx="11">
                  <c:v>0</c:v>
                </c:pt>
                <c:pt idx="12">
                  <c:v>0.25</c:v>
                </c:pt>
                <c:pt idx="13">
                  <c:v>0</c:v>
                </c:pt>
                <c:pt idx="14">
                  <c:v>0.25</c:v>
                </c:pt>
                <c:pt idx="15">
                  <c:v>0.2</c:v>
                </c:pt>
                <c:pt idx="16">
                  <c:v>0</c:v>
                </c:pt>
                <c:pt idx="17">
                  <c:v>0.11764705882352941</c:v>
                </c:pt>
                <c:pt idx="18">
                  <c:v>0.16666666666666666</c:v>
                </c:pt>
                <c:pt idx="19">
                  <c:v>0.5</c:v>
                </c:pt>
                <c:pt idx="20">
                  <c:v>0.75</c:v>
                </c:pt>
                <c:pt idx="21">
                  <c:v>0.55555555555555558</c:v>
                </c:pt>
                <c:pt idx="22">
                  <c:v>0.27272727272727271</c:v>
                </c:pt>
                <c:pt idx="23">
                  <c:v>0</c:v>
                </c:pt>
                <c:pt idx="24">
                  <c:v>0.13333333333333333</c:v>
                </c:pt>
                <c:pt idx="25">
                  <c:v>0</c:v>
                </c:pt>
                <c:pt idx="26">
                  <c:v>0.5</c:v>
                </c:pt>
                <c:pt idx="27">
                  <c:v>9.0909090909090912E-2</c:v>
                </c:pt>
                <c:pt idx="28">
                  <c:v>0.23076923076923078</c:v>
                </c:pt>
                <c:pt idx="29">
                  <c:v>0</c:v>
                </c:pt>
                <c:pt idx="30">
                  <c:v>0</c:v>
                </c:pt>
                <c:pt idx="31">
                  <c:v>0.1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7E0-4758-AC20-568993A583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32415688"/>
        <c:axId val="932414048"/>
      </c:scatterChart>
      <c:valAx>
        <c:axId val="932415688"/>
        <c:scaling>
          <c:orientation val="minMax"/>
          <c:min val="2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2414048"/>
        <c:crosses val="autoZero"/>
        <c:crossBetween val="midCat"/>
      </c:valAx>
      <c:valAx>
        <c:axId val="932414048"/>
        <c:scaling>
          <c:orientation val="minMax"/>
          <c:max val="1.100000000000000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241568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4401121" cy="1413668"/>
          </a:xfrm>
          <a:prstGeom prst="rect">
            <a:avLst/>
          </a:prstGeom>
        </p:spPr>
        <p:txBody>
          <a:bodyPr vert="horz" lIns="169283" tIns="84641" rIns="169283" bIns="84641" rtlCol="0"/>
          <a:lstStyle>
            <a:lvl1pPr algn="l">
              <a:defRPr sz="22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5752962" y="3"/>
            <a:ext cx="4401121" cy="1413668"/>
          </a:xfrm>
          <a:prstGeom prst="rect">
            <a:avLst/>
          </a:prstGeom>
        </p:spPr>
        <p:txBody>
          <a:bodyPr vert="horz" lIns="169283" tIns="84641" rIns="169283" bIns="84641" rtlCol="0"/>
          <a:lstStyle>
            <a:lvl1pPr algn="r">
              <a:defRPr sz="2200"/>
            </a:lvl1pPr>
          </a:lstStyle>
          <a:p>
            <a:fld id="{BDDED97C-F219-42B6-AD25-99B95FCE4967}" type="datetimeFigureOut">
              <a:rPr lang="nb-NO" smtClean="0"/>
              <a:t>19.11.2021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1" y="26767588"/>
            <a:ext cx="4401121" cy="1413665"/>
          </a:xfrm>
          <a:prstGeom prst="rect">
            <a:avLst/>
          </a:prstGeom>
        </p:spPr>
        <p:txBody>
          <a:bodyPr vert="horz" lIns="169283" tIns="84641" rIns="169283" bIns="84641" rtlCol="0" anchor="b"/>
          <a:lstStyle>
            <a:lvl1pPr algn="l">
              <a:defRPr sz="2200"/>
            </a:lvl1pPr>
          </a:lstStyle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5752962" y="26767588"/>
            <a:ext cx="4401121" cy="1413665"/>
          </a:xfrm>
          <a:prstGeom prst="rect">
            <a:avLst/>
          </a:prstGeom>
        </p:spPr>
        <p:txBody>
          <a:bodyPr vert="horz" lIns="169283" tIns="84641" rIns="169283" bIns="84641" rtlCol="0" anchor="b"/>
          <a:lstStyle>
            <a:lvl1pPr algn="r">
              <a:defRPr sz="2200"/>
            </a:lvl1pPr>
          </a:lstStyle>
          <a:p>
            <a:fld id="{F64C06DA-7F4B-4D17-8309-8A9CE1385033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401121" cy="1413957"/>
          </a:xfrm>
          <a:prstGeom prst="rect">
            <a:avLst/>
          </a:prstGeom>
        </p:spPr>
        <p:txBody>
          <a:bodyPr vert="horz" lIns="169283" tIns="84641" rIns="169283" bIns="84641" rtlCol="0"/>
          <a:lstStyle>
            <a:lvl1pPr algn="l">
              <a:defRPr sz="22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5752962" y="0"/>
            <a:ext cx="4401121" cy="1413957"/>
          </a:xfrm>
          <a:prstGeom prst="rect">
            <a:avLst/>
          </a:prstGeom>
        </p:spPr>
        <p:txBody>
          <a:bodyPr vert="horz" lIns="169283" tIns="84641" rIns="169283" bIns="84641" rtlCol="0"/>
          <a:lstStyle>
            <a:lvl1pPr algn="r">
              <a:defRPr sz="2200"/>
            </a:lvl1pPr>
          </a:lstStyle>
          <a:p>
            <a:fld id="{117B8358-F7BB-4EB2-83C5-580AD83508F6}" type="datetimeFigureOut">
              <a:rPr lang="nb-NO" smtClean="0"/>
              <a:t>19.11.2021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-3375025" y="3522663"/>
            <a:ext cx="16905288" cy="951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1015644" y="13562231"/>
            <a:ext cx="8125146" cy="11096367"/>
          </a:xfrm>
          <a:prstGeom prst="rect">
            <a:avLst/>
          </a:prstGeom>
        </p:spPr>
        <p:txBody>
          <a:bodyPr vert="horz" lIns="169283" tIns="84641" rIns="169283" bIns="84641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2" y="26767305"/>
            <a:ext cx="4401121" cy="1413954"/>
          </a:xfrm>
          <a:prstGeom prst="rect">
            <a:avLst/>
          </a:prstGeom>
        </p:spPr>
        <p:txBody>
          <a:bodyPr vert="horz" lIns="169283" tIns="84641" rIns="169283" bIns="84641" rtlCol="0" anchor="b"/>
          <a:lstStyle>
            <a:lvl1pPr algn="l">
              <a:defRPr sz="2200"/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5752962" y="26767305"/>
            <a:ext cx="4401121" cy="1413954"/>
          </a:xfrm>
          <a:prstGeom prst="rect">
            <a:avLst/>
          </a:prstGeom>
        </p:spPr>
        <p:txBody>
          <a:bodyPr vert="horz" lIns="169283" tIns="84641" rIns="169283" bIns="84641" rtlCol="0" anchor="b"/>
          <a:lstStyle>
            <a:lvl1pPr algn="r">
              <a:defRPr sz="2200"/>
            </a:lvl1pPr>
          </a:lstStyle>
          <a:p>
            <a:fld id="{C58024A4-EF8F-4F95-9C4A-FBFE475D5F48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346CA-45DC-43DC-8333-4AB94E4AAC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1207A6-3A71-4443-A577-E9BE8B4AC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5BCD0-5EF9-43EA-BC90-1F28B4716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3EC8-04AE-4802-BF5B-1A3B0D1EA9FF}" type="datetimeFigureOut">
              <a:rPr lang="nb-NO" smtClean="0"/>
              <a:t>19.11.2021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82C35-32F4-44A8-9AA5-2DBC31F4B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EE7874-EF2D-49E3-A640-F3AC88FC6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C404-E392-4AE7-A171-816EBA3E29D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96679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2792C-5E42-4E54-BCBF-2D14232AE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D5A01D-030E-448B-BE49-F7BB753693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8CF40-BA60-4BA0-8A1F-B9D16495D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3EC8-04AE-4802-BF5B-1A3B0D1EA9FF}" type="datetimeFigureOut">
              <a:rPr lang="nb-NO" smtClean="0"/>
              <a:t>19.11.2021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EE4BD-C295-436D-9F22-34A2FD249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91389-D141-4BAE-B145-0C177FE12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C404-E392-4AE7-A171-816EBA3E29D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7248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11C887-263C-434F-9050-2D64F127E8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48EA37-A11E-4DA9-8F1D-BAD27458B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0F049-7B25-4EA3-9BEB-B14CAACEB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3EC8-04AE-4802-BF5B-1A3B0D1EA9FF}" type="datetimeFigureOut">
              <a:rPr lang="nb-NO" smtClean="0"/>
              <a:t>19.11.2021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D757F-DD2D-4349-83C8-83F83064B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28B65-56C4-4E16-A769-2B70EB93D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C404-E392-4AE7-A171-816EBA3E29D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33425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 hasCustomPrompt="1"/>
          </p:nvPr>
        </p:nvSpPr>
        <p:spPr>
          <a:xfrm>
            <a:off x="637309" y="1825625"/>
            <a:ext cx="5382491" cy="3871364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</p:txBody>
      </p:sp>
      <p:graphicFrame>
        <p:nvGraphicFramePr>
          <p:cNvPr id="12" name="Diagram 11"/>
          <p:cNvGraphicFramePr/>
          <p:nvPr userDrawn="1">
            <p:extLst>
              <p:ext uri="{D42A27DB-BD31-4B8C-83A1-F6EECF244321}">
                <p14:modId xmlns:p14="http://schemas.microsoft.com/office/powerpoint/2010/main" val="670165865"/>
              </p:ext>
            </p:extLst>
          </p:nvPr>
        </p:nvGraphicFramePr>
        <p:xfrm>
          <a:off x="6231064" y="1690690"/>
          <a:ext cx="5035452" cy="4006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7171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53935" y="365127"/>
            <a:ext cx="1070145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53935" y="1681163"/>
            <a:ext cx="5343641" cy="82391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tx2"/>
                </a:solidFill>
                <a:latin typeface="Opens an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53935" y="2505075"/>
            <a:ext cx="5343641" cy="3352627"/>
          </a:xfrm>
        </p:spPr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14" name="Plassholder for bilde 13"/>
          <p:cNvSpPr>
            <a:spLocks noGrp="1"/>
          </p:cNvSpPr>
          <p:nvPr>
            <p:ph type="pic" sz="quarter" idx="10"/>
          </p:nvPr>
        </p:nvSpPr>
        <p:spPr>
          <a:xfrm>
            <a:off x="6107113" y="1812175"/>
            <a:ext cx="5248275" cy="40457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1411308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6225" y="365127"/>
            <a:ext cx="10727575" cy="9261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7" name="Plassholder for bilde 6"/>
          <p:cNvSpPr>
            <a:spLocks noGrp="1"/>
          </p:cNvSpPr>
          <p:nvPr>
            <p:ph type="pic" sz="quarter" idx="10"/>
          </p:nvPr>
        </p:nvSpPr>
        <p:spPr>
          <a:xfrm>
            <a:off x="626225" y="1435331"/>
            <a:ext cx="10727575" cy="4461164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175654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148AD-94C8-47B4-A4A2-A5252E621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59655-C76D-4B60-8887-C172A5F6A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48F47-E742-447D-9F5B-08EE5A242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3EC8-04AE-4802-BF5B-1A3B0D1EA9FF}" type="datetimeFigureOut">
              <a:rPr lang="nb-NO" smtClean="0"/>
              <a:t>19.11.2021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91311-C34B-4EED-91A2-355F52078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81095-1210-4686-8877-BA1580534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C404-E392-4AE7-A171-816EBA3E29D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59163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E40E0-C6E1-444B-84F0-92883E005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D961-B33F-4366-BBE5-BA570CBD0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91F98-8953-4D9B-A8CB-6072DB872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3EC8-04AE-4802-BF5B-1A3B0D1EA9FF}" type="datetimeFigureOut">
              <a:rPr lang="nb-NO" smtClean="0"/>
              <a:t>19.11.2021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4A47F-E632-4FDA-B5AB-A84758173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0ED7D0-0B63-423B-A2F4-AD4EF196D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C404-E392-4AE7-A171-816EBA3E29D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2120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7AE10-CF36-4F83-B830-5325A78F3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C93CF-7F7D-4E32-86E6-2A80596DFB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7B2043-5783-4523-A217-69BCB806A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4612D-EA1A-4446-9C2B-69120FBFF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3EC8-04AE-4802-BF5B-1A3B0D1EA9FF}" type="datetimeFigureOut">
              <a:rPr lang="nb-NO" smtClean="0"/>
              <a:t>19.11.2021</a:t>
            </a:fld>
            <a:endParaRPr lang="nb-NO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518D47-500D-4F9C-9E58-E61593C22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EDDACC-3D01-4FF3-961B-9473D12F6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C404-E392-4AE7-A171-816EBA3E29D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39388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D9B2-C1DB-4D39-95AF-26E19AC1D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C1131C-25EE-4DC5-A4EE-CDAD3CDA4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90F5E9-3227-4793-A8B3-6B0811CBC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D342C1-64B1-458C-8CD6-1AA80F7AB6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DA6B07-D90D-4C92-B9AC-77DF823120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7CD32A-9466-485F-9319-9F9BE8012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3EC8-04AE-4802-BF5B-1A3B0D1EA9FF}" type="datetimeFigureOut">
              <a:rPr lang="nb-NO" smtClean="0"/>
              <a:t>19.11.2021</a:t>
            </a:fld>
            <a:endParaRPr lang="nb-NO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57E0A-6BDB-4713-9F79-7D7E50881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7CE91D-D872-435F-98AF-F7B071E2F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C404-E392-4AE7-A171-816EBA3E29D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68247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03A59-6E63-4244-9ECD-E0F59F5D3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8DF03A-9B28-441C-8550-8DE8688B2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3EC8-04AE-4802-BF5B-1A3B0D1EA9FF}" type="datetimeFigureOut">
              <a:rPr lang="nb-NO" smtClean="0"/>
              <a:t>19.11.2021</a:t>
            </a:fld>
            <a:endParaRPr lang="nb-NO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E8D5B6-8115-43AB-A761-3E5A0333C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F84EAA-5062-489C-973B-F5B91CFAD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C404-E392-4AE7-A171-816EBA3E29D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58018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CE794D-12C1-46E5-B33F-9A6C8FBEE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3EC8-04AE-4802-BF5B-1A3B0D1EA9FF}" type="datetimeFigureOut">
              <a:rPr lang="nb-NO" smtClean="0"/>
              <a:t>19.11.2021</a:t>
            </a:fld>
            <a:endParaRPr lang="nb-NO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35EC68-6B26-4D93-AE57-D8029FDAD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99B11A-6194-43B9-876E-012899038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C404-E392-4AE7-A171-816EBA3E29D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4709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21F8A-D37F-429B-9F70-AC7A6E9EE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851D3-9EF5-4E41-9356-0C4BCFA58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E1D35F-1514-42F8-8048-79579CAB2E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C9EBC-F98A-4478-B561-B133C7AEF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3EC8-04AE-4802-BF5B-1A3B0D1EA9FF}" type="datetimeFigureOut">
              <a:rPr lang="nb-NO" smtClean="0"/>
              <a:t>19.11.2021</a:t>
            </a:fld>
            <a:endParaRPr lang="nb-NO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C26C82-C771-44C7-9BFA-C8CE17A9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9996C4-5F0B-4FA5-B870-ED11EDDE3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C404-E392-4AE7-A171-816EBA3E29D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46119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7796C-BD6C-4962-9261-67BE96DBB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7AC9E8-CA66-4C4A-B7E2-7F2F90F15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F231AB-2CA5-440C-B7A0-23740FFD8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3D2824-5BC4-4EFA-84C7-198FF7A1C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3EC8-04AE-4802-BF5B-1A3B0D1EA9FF}" type="datetimeFigureOut">
              <a:rPr lang="nb-NO" smtClean="0"/>
              <a:t>19.11.2021</a:t>
            </a:fld>
            <a:endParaRPr lang="nb-NO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EC434A-4842-42E9-9589-21E78B716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7ADB4F-A5CF-4A3A-B9EA-F91487B34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9C404-E392-4AE7-A171-816EBA3E29D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33130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0631C5-DA4B-49BC-9B89-519D4A02A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8F8A72-50CC-4DF1-B549-498C37AE0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16F8D-5182-4999-BDC8-782AC37C8B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33EC8-04AE-4802-BF5B-1A3B0D1EA9FF}" type="datetimeFigureOut">
              <a:rPr lang="nb-NO" smtClean="0"/>
              <a:t>19.11.2021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8AB0A-FDAB-4570-9ED7-A90609AA2C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9CCD8-DD3D-4023-A00F-6A600DA0FD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9C404-E392-4AE7-A171-816EBA3E29D5}" type="slidenum">
              <a:rPr lang="nb-NO" smtClean="0"/>
              <a:t>‹#›</a:t>
            </a:fld>
            <a:endParaRPr lang="nb-NO" dirty="0"/>
          </a:p>
        </p:txBody>
      </p:sp>
      <p:pic>
        <p:nvPicPr>
          <p:cNvPr id="7" name="Bilde 4">
            <a:extLst>
              <a:ext uri="{FF2B5EF4-FFF2-40B4-BE49-F238E27FC236}">
                <a16:creationId xmlns:a16="http://schemas.microsoft.com/office/drawing/2014/main" id="{EBC3DC32-6285-45E2-85CC-836B4DAE8A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80"/>
          <a:stretch/>
        </p:blipFill>
        <p:spPr>
          <a:xfrm>
            <a:off x="0" y="166255"/>
            <a:ext cx="12192000" cy="672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34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52" r:id="rId12"/>
    <p:sldLayoutId id="2147483653" r:id="rId13"/>
    <p:sldLayoutId id="214748365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067D99-1642-48D9-8A8F-1067229DC5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Rapportpresentasjon:</a:t>
            </a:r>
            <a:br>
              <a:rPr lang="nb-NO" dirty="0"/>
            </a:br>
            <a:r>
              <a:rPr lang="nb-NO" dirty="0"/>
              <a:t>Hovedprogramtypen </a:t>
            </a:r>
            <a:br>
              <a:rPr lang="nb-NO" dirty="0"/>
            </a:br>
            <a:r>
              <a:rPr lang="nb-NO" dirty="0"/>
              <a:t>«2-årig master»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A00F89D-3C7E-48BB-B8E3-E227185E0D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Torgeir Aadland</a:t>
            </a:r>
          </a:p>
          <a:p>
            <a:r>
              <a:rPr lang="nb-NO" dirty="0"/>
              <a:t>Anniken Langøigjelten, Arne Gussiås, Eirin Marie Skjøndal Bar, </a:t>
            </a:r>
            <a:br>
              <a:rPr lang="nb-NO" dirty="0"/>
            </a:br>
            <a:r>
              <a:rPr lang="nb-NO" dirty="0"/>
              <a:t>Elvira Aalerud, Morten Dinhoff Pedersen, Jóhannes Blöndal Sigurjónsson</a:t>
            </a:r>
          </a:p>
          <a:p>
            <a:r>
              <a:rPr lang="nb-NO" dirty="0"/>
              <a:t>19. november 2021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13913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425CE-D1B1-4413-A1D0-007F8016E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Hovedkonklusjoner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10067-FC36-4968-A680-02AF9C4A2C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sz="3200" dirty="0"/>
              <a:t>NTNU bør ha klarere mål og forvaltning av den 2-årige FTS-masterporteføljen</a:t>
            </a:r>
          </a:p>
          <a:p>
            <a:r>
              <a:rPr lang="nb-NO" sz="3200" dirty="0"/>
              <a:t>Programmene i den 2-årige FTS-masterporteføljen bør utvikle egenart og identitet</a:t>
            </a:r>
          </a:p>
          <a:p>
            <a:r>
              <a:rPr lang="nb-NO" sz="3200" dirty="0"/>
              <a:t>NTNU bør legge til rette for økt kvalitet i utdanninger gjennom sentrale tiltak</a:t>
            </a:r>
          </a:p>
          <a:p>
            <a:r>
              <a:rPr lang="nb-NO" sz="3200" dirty="0"/>
              <a:t>Krevende med langsgående innsats for kompetanseprofiler</a:t>
            </a:r>
          </a:p>
        </p:txBody>
      </p:sp>
      <p:pic>
        <p:nvPicPr>
          <p:cNvPr id="8" name="BIPLOT.png" descr="BIPLOT.png">
            <a:extLst>
              <a:ext uri="{FF2B5EF4-FFF2-40B4-BE49-F238E27FC236}">
                <a16:creationId xmlns:a16="http://schemas.microsoft.com/office/drawing/2014/main" id="{38834DDE-97A4-46F7-AA43-3EF0A8D571A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8127"/>
          <a:stretch/>
        </p:blipFill>
        <p:spPr>
          <a:xfrm>
            <a:off x="6172200" y="2309441"/>
            <a:ext cx="5181600" cy="3383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47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DA5D0-8EBF-44DE-967D-ED8741858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Porteføljeforvaltning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7FDD9-845A-4114-AC4D-EF63FE69AE6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/>
              <a:t>Målsetninger:</a:t>
            </a:r>
          </a:p>
          <a:p>
            <a:r>
              <a:rPr lang="nb-NO" dirty="0"/>
              <a:t>Tydeligere portefølje og visjon for 2-årige masterprogram i FTS-porteføljen</a:t>
            </a:r>
          </a:p>
          <a:p>
            <a:r>
              <a:rPr lang="nb-NO" dirty="0"/>
              <a:t>Fleksibel faglig tilpasning til behov, men med forankring i NTNUs strategi og politikk</a:t>
            </a:r>
          </a:p>
          <a:p>
            <a:endParaRPr lang="nb-NO" dirty="0"/>
          </a:p>
        </p:txBody>
      </p:sp>
      <p:pic>
        <p:nvPicPr>
          <p:cNvPr id="5" name="Content Placeholder 4" descr="Chart, treemap chart&#10;&#10;Description automatically generated">
            <a:extLst>
              <a:ext uri="{FF2B5EF4-FFF2-40B4-BE49-F238E27FC236}">
                <a16:creationId xmlns:a16="http://schemas.microsoft.com/office/drawing/2014/main" id="{D5ECBD59-06E9-48CF-A392-4DB7853895BE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50" t="9070" r="9206" b="12425"/>
          <a:stretch>
            <a:fillRect/>
          </a:stretch>
        </p:blipFill>
        <p:spPr>
          <a:xfrm>
            <a:off x="6547383" y="2663419"/>
            <a:ext cx="4431234" cy="267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130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DBE8F-DFD4-4648-9B6D-BAC7635AC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Porteføljeforvaltning – tiltak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E52C6-D68D-451C-B932-EF62A3CF4A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/>
              <a:t>Hovedtiltak i opprettelse av </a:t>
            </a:r>
            <a:r>
              <a:rPr lang="nb-NO" b="1" dirty="0"/>
              <a:t>nytt organ</a:t>
            </a:r>
            <a:r>
              <a:rPr lang="nb-NO" dirty="0"/>
              <a:t> for forvaltning av porteføljen, med ansvar for:</a:t>
            </a:r>
          </a:p>
          <a:p>
            <a:r>
              <a:rPr lang="nb-NO" dirty="0"/>
              <a:t>Overordnet styring og utvikling</a:t>
            </a:r>
          </a:p>
          <a:p>
            <a:r>
              <a:rPr lang="nb-NO" dirty="0"/>
              <a:t>Samhandling med bachelorprogram og 5-årige masterprogram</a:t>
            </a:r>
          </a:p>
          <a:p>
            <a:r>
              <a:rPr lang="nb-NO" dirty="0"/>
              <a:t>Opprettelse, drift og avvikling av program i porteføljen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46C0F-0982-4E87-B6B1-D2902DFA213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/>
              <a:t>Indikatorer for vurdering om avvikling:</a:t>
            </a:r>
          </a:p>
          <a:p>
            <a:r>
              <a:rPr lang="nb-NO" dirty="0"/>
              <a:t>Opptakstall</a:t>
            </a:r>
          </a:p>
          <a:p>
            <a:r>
              <a:rPr lang="nb-NO" dirty="0"/>
              <a:t>Karaktersnitt</a:t>
            </a:r>
          </a:p>
          <a:p>
            <a:r>
              <a:rPr lang="nb-NO" dirty="0"/>
              <a:t>Antall førsteprioritetssøkere</a:t>
            </a:r>
          </a:p>
          <a:p>
            <a:r>
              <a:rPr lang="nb-NO" dirty="0"/>
              <a:t>Utvikling i antall studieplasser</a:t>
            </a:r>
          </a:p>
          <a:p>
            <a:r>
              <a:rPr lang="nb-NO" dirty="0"/>
              <a:t>Gjennomføring og frafall</a:t>
            </a:r>
          </a:p>
          <a:p>
            <a:r>
              <a:rPr lang="nb-NO" dirty="0"/>
              <a:t>Studentenes tilfredshet</a:t>
            </a:r>
          </a:p>
          <a:p>
            <a:r>
              <a:rPr lang="nb-NO" dirty="0"/>
              <a:t>Yrkesaktivitet etter endt utdanning</a:t>
            </a:r>
          </a:p>
          <a:p>
            <a:r>
              <a:rPr lang="nb-NO" dirty="0"/>
              <a:t>Antall av programspesifikke emner</a:t>
            </a:r>
          </a:p>
        </p:txBody>
      </p:sp>
    </p:spTree>
    <p:extLst>
      <p:ext uri="{BB962C8B-B14F-4D97-AF65-F5344CB8AC3E}">
        <p14:creationId xmlns:p14="http://schemas.microsoft.com/office/powerpoint/2010/main" val="873997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CB20B-01DC-405B-AFFD-0A440069C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Egenart og identitet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EABF5-A2D2-4636-B3B0-BFD788AE0ED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/>
              <a:t>Målsetninger:</a:t>
            </a:r>
          </a:p>
          <a:p>
            <a:r>
              <a:rPr lang="nb-NO" dirty="0"/>
              <a:t>Ivareta brede grupper studenter (faglig bakgrunn, bakgrunn fra andre studiesteder, nasjonaliteter)</a:t>
            </a:r>
          </a:p>
          <a:p>
            <a:r>
              <a:rPr lang="nb-NO" dirty="0"/>
              <a:t>Skape en tydelig profil ovenfor studenter og interessenter</a:t>
            </a:r>
          </a:p>
          <a:p>
            <a:r>
              <a:rPr lang="nb-NO" dirty="0"/>
              <a:t>Skape tilhørighet og samhold blant studentene i programmene</a:t>
            </a:r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A4ACC8AF-5014-4A93-BF18-D2098FB8E24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26757202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8453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BDBFE-B900-47EC-9A59-F0116E0CE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Egenart og identitet – tiltak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24247-EE47-479B-B240-696D2D8B3EB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b="1" dirty="0"/>
              <a:t>Studentenes kompetanse</a:t>
            </a:r>
          </a:p>
          <a:p>
            <a:r>
              <a:rPr lang="nb-NO" dirty="0"/>
              <a:t>Samarbeid med </a:t>
            </a:r>
            <a:r>
              <a:rPr lang="nb-NO" dirty="0" err="1"/>
              <a:t>BSc</a:t>
            </a:r>
            <a:r>
              <a:rPr lang="nb-NO" dirty="0"/>
              <a:t>-utdanning</a:t>
            </a:r>
          </a:p>
          <a:p>
            <a:r>
              <a:rPr lang="nb-NO" dirty="0"/>
              <a:t>Evaluering av kandidatenes kompetanse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b="1" dirty="0"/>
              <a:t>Undervisning</a:t>
            </a:r>
            <a:endParaRPr lang="nb-NO" dirty="0"/>
          </a:p>
          <a:p>
            <a:r>
              <a:rPr lang="nb-NO" dirty="0"/>
              <a:t>Langsgående prosjekter</a:t>
            </a:r>
          </a:p>
          <a:p>
            <a:r>
              <a:rPr lang="nb-NO" dirty="0"/>
              <a:t>Introemner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24D3EC8-36C4-4A3E-ACC7-42A3AD0D30D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b-NO" dirty="0"/>
              <a:t>Medstudentlæring</a:t>
            </a:r>
          </a:p>
          <a:p>
            <a:r>
              <a:rPr lang="nb-NO" dirty="0"/>
              <a:t>Åpne problemstillinger</a:t>
            </a:r>
          </a:p>
          <a:p>
            <a:r>
              <a:rPr lang="nb-NO" dirty="0"/>
              <a:t>Samarbeid næringsliv</a:t>
            </a:r>
          </a:p>
          <a:p>
            <a:r>
              <a:rPr lang="nb-NO" dirty="0"/>
              <a:t>Implementering av arbeidslivserfaring</a:t>
            </a:r>
          </a:p>
        </p:txBody>
      </p:sp>
    </p:spTree>
    <p:extLst>
      <p:ext uri="{BB962C8B-B14F-4D97-AF65-F5344CB8AC3E}">
        <p14:creationId xmlns:p14="http://schemas.microsoft.com/office/powerpoint/2010/main" val="3379001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A08CD-F038-471D-BE53-6FF99AD44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Egenart og identitet – tiltak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D190D-93FC-4280-AC58-A0CB828E6DC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/>
              <a:t>Internasjonalisering</a:t>
            </a:r>
          </a:p>
          <a:p>
            <a:r>
              <a:rPr lang="nb-NO" dirty="0"/>
              <a:t>Pakkeløsning utveksling</a:t>
            </a:r>
          </a:p>
          <a:p>
            <a:r>
              <a:rPr lang="nb-NO" dirty="0"/>
              <a:t>Internasjonal sommerskole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b="1" dirty="0"/>
              <a:t>Kompetanseheving fagstab</a:t>
            </a:r>
          </a:p>
          <a:p>
            <a:r>
              <a:rPr lang="nb-NO" dirty="0"/>
              <a:t>Kompetanseheving entreprenørskap</a:t>
            </a:r>
          </a:p>
          <a:p>
            <a:r>
              <a:rPr lang="nb-NO" dirty="0"/>
              <a:t>Teamarbeid om emner blant undervisningspersonell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54CC9A-AE3F-40B4-98D9-2FE3687DF32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/>
              <a:t>Lokaler og areal</a:t>
            </a:r>
          </a:p>
          <a:p>
            <a:r>
              <a:rPr lang="nb-NO" dirty="0"/>
              <a:t>Utvikling av identitetsareal</a:t>
            </a:r>
          </a:p>
          <a:p>
            <a:r>
              <a:rPr lang="nb-NO" dirty="0"/>
              <a:t>Fagspesifikke lokaler</a:t>
            </a:r>
          </a:p>
        </p:txBody>
      </p:sp>
    </p:spTree>
    <p:extLst>
      <p:ext uri="{BB962C8B-B14F-4D97-AF65-F5344CB8AC3E}">
        <p14:creationId xmlns:p14="http://schemas.microsoft.com/office/powerpoint/2010/main" val="1139573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A08CD-F038-471D-BE53-6FF99AD44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Generelle NTNU-tiltak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D190D-93FC-4280-AC58-A0CB828E6D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b="1" dirty="0"/>
              <a:t>Tiltak</a:t>
            </a:r>
          </a:p>
          <a:p>
            <a:r>
              <a:rPr lang="nb-NO" dirty="0"/>
              <a:t>Lokaler for digitale læringsressurser</a:t>
            </a:r>
          </a:p>
          <a:p>
            <a:r>
              <a:rPr lang="nb-NO" dirty="0"/>
              <a:t>Sentrale ressursbanker</a:t>
            </a:r>
          </a:p>
          <a:p>
            <a:r>
              <a:rPr lang="nb-NO" dirty="0"/>
              <a:t>Mentorordning</a:t>
            </a:r>
          </a:p>
          <a:p>
            <a:r>
              <a:rPr lang="nb-NO" dirty="0"/>
              <a:t>Kompetanseheving gjennom seminar o.l.</a:t>
            </a:r>
          </a:p>
          <a:p>
            <a:r>
              <a:rPr lang="nb-NO" dirty="0"/>
              <a:t>Kvalitetssikring av utenlandsopphold</a:t>
            </a:r>
          </a:p>
          <a:p>
            <a:r>
              <a:rPr lang="nb-NO" dirty="0"/>
              <a:t>Plattform for publisering av fagspesifikke ressurser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AFAA503-72D5-49CF-A65B-A96A3F3147C7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88"/>
          <a:stretch>
            <a:fillRect/>
          </a:stretch>
        </p:blipFill>
        <p:spPr>
          <a:xfrm>
            <a:off x="6517105" y="2526505"/>
            <a:ext cx="5181600" cy="2949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635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FE622-2BE5-4411-869E-078C41D26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Kandidatenes kompetanseprofiler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6641D-853D-4112-9145-89A7112845A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nb-NO" sz="2700" dirty="0"/>
              <a:t>Sammenlignet med 5-årige master sine kompetanseprofiler; utfordrende med kompetanser som krever programlangsgående innsats</a:t>
            </a:r>
          </a:p>
          <a:p>
            <a:r>
              <a:rPr lang="nb-NO" sz="2700" dirty="0"/>
              <a:t>Spesielt gjeldene for kompetansene (FTS-delrapport 1):</a:t>
            </a:r>
          </a:p>
          <a:p>
            <a:pPr marL="914400" lvl="1" indent="-457200">
              <a:buFont typeface="+mj-lt"/>
              <a:buAutoNum type="arabicPeriod" startAt="4"/>
            </a:pPr>
            <a:r>
              <a:rPr lang="nb-NO" dirty="0"/>
              <a:t>Benytte avanserte metoder og verktøy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nb-NO" dirty="0"/>
              <a:t>Utnytte avansert FoU-kunnskap for å bidra til teknologiske forsknings- og utviklingsprosjekter</a:t>
            </a:r>
          </a:p>
        </p:txBody>
      </p:sp>
      <p:pic>
        <p:nvPicPr>
          <p:cNvPr id="5" name="Bilde 63">
            <a:extLst>
              <a:ext uri="{FF2B5EF4-FFF2-40B4-BE49-F238E27FC236}">
                <a16:creationId xmlns:a16="http://schemas.microsoft.com/office/drawing/2014/main" id="{DA673F2C-2F66-4BBB-A4A9-50B5547743BB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FF2B5EF4-FFF2-40B4-BE49-F238E27FC236}">
                <a16:creationId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id="http://schemas.microsoft.com/office/word/2016/wordml/cid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w16cex="http://schemas.microsoft.com/office/word/2018/wordml/cex" xmlns:w16="http://schemas.microsoft.com/office/word/2018/wordml" xmlns:w16sdtdh="http://schemas.microsoft.com/office/word/2020/wordml/sdtdatahash" xmlns:arto="http://schemas.microsoft.com/office/word/2006/arto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c="http://schemas.openxmlformats.org/drawingml/2006/chart" xmlns:a16="http://schemas.microsoft.com/office/drawing/2014/main" xmlns:lc="http://schemas.openxmlformats.org/drawingml/2006/lockedCanvas" id="{EB0C4009-B876-43AF-B11E-6F7F86E656A0}"/>
              </a:ext>
            </a:extLst>
          </a:blip>
          <a:stretch>
            <a:fillRect/>
          </a:stretch>
        </p:blipFill>
        <p:spPr>
          <a:xfrm>
            <a:off x="6172200" y="2931802"/>
            <a:ext cx="5181600" cy="2138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8454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4.10.24"/>
  <p:tag name="AS_TITLE" val="Aspose.Slides for .NET 4.0 Client Profile"/>
  <p:tag name="AS_VERSION" val="14.8.1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EBDF09DC9EC84A8ACB08C4BCACA282" ma:contentTypeVersion="2" ma:contentTypeDescription="Create a new document." ma:contentTypeScope="" ma:versionID="97a7789fec47bd53ea7c1a27fe14f830">
  <xsd:schema xmlns:xsd="http://www.w3.org/2001/XMLSchema" xmlns:xs="http://www.w3.org/2001/XMLSchema" xmlns:p="http://schemas.microsoft.com/office/2006/metadata/properties" xmlns:ns2="69b25dbc-3005-4da5-a642-0ec719bfb08b" targetNamespace="http://schemas.microsoft.com/office/2006/metadata/properties" ma:root="true" ma:fieldsID="b45eff0d3c68a23f41dcaf8e99a194df" ns2:_="">
    <xsd:import namespace="69b25dbc-3005-4da5-a642-0ec719bfb0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b25dbc-3005-4da5-a642-0ec719bfb0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7C4EA4-94A9-4EF3-9A93-4B00AF0A20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47E20C-3098-45A7-96CD-661F4B034B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b25dbc-3005-4da5-a642-0ec719bfb0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AC678E2-3040-497E-B8C4-E3655F80F946}">
  <ds:schemaRefs>
    <ds:schemaRef ds:uri="http://schemas.openxmlformats.org/package/2006/metadata/core-properties"/>
    <ds:schemaRef ds:uri="69b25dbc-3005-4da5-a642-0ec719bfb08b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333</Words>
  <Application>Microsoft Office PowerPoint</Application>
  <PresentationFormat>Widescreen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Open Sans</vt:lpstr>
      <vt:lpstr>Opens ans</vt:lpstr>
      <vt:lpstr>Office Theme</vt:lpstr>
      <vt:lpstr>Rapportpresentasjon: Hovedprogramtypen  «2-årig master»</vt:lpstr>
      <vt:lpstr>Hovedkonklusjoner</vt:lpstr>
      <vt:lpstr>Porteføljeforvaltning</vt:lpstr>
      <vt:lpstr>Porteføljeforvaltning – tiltak</vt:lpstr>
      <vt:lpstr>Egenart og identitet</vt:lpstr>
      <vt:lpstr>Egenart og identitet – tiltak</vt:lpstr>
      <vt:lpstr>Egenart og identitet – tiltak</vt:lpstr>
      <vt:lpstr>Generelle NTNU-tiltak</vt:lpstr>
      <vt:lpstr>Kandidatenes kompetanseprofiler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Tanja Mathiesen</dc:creator>
  <cp:lastModifiedBy>Torgeir Aadland</cp:lastModifiedBy>
  <cp:revision>952</cp:revision>
  <cp:lastPrinted>2021-11-19T08:51:04Z</cp:lastPrinted>
  <dcterms:created xsi:type="dcterms:W3CDTF">2020-09-28T12:10:54Z</dcterms:created>
  <dcterms:modified xsi:type="dcterms:W3CDTF">2021-11-19T09:38:25Z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0x010100AAEBDF09DC9EC84A8ACB08C4BCACA282</vt:lpwstr>
  </property>
</Properties>
</file>