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295" r:id="rId4"/>
    <p:sldId id="296" r:id="rId5"/>
    <p:sldId id="297" r:id="rId6"/>
    <p:sldId id="293" r:id="rId7"/>
    <p:sldId id="288" r:id="rId8"/>
    <p:sldId id="289" r:id="rId9"/>
    <p:sldId id="290" r:id="rId10"/>
    <p:sldId id="291" r:id="rId11"/>
    <p:sldId id="292" r:id="rId12"/>
    <p:sldId id="284" r:id="rId13"/>
    <p:sldId id="298" r:id="rId14"/>
  </p:sldIdLst>
  <p:sldSz cx="9144000" cy="6858000" type="screen4x3"/>
  <p:notesSz cx="7102475" cy="9388475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70AD47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6" autoAdjust="0"/>
    <p:restoredTop sz="95612" autoAdjust="0"/>
  </p:normalViewPr>
  <p:slideViewPr>
    <p:cSldViewPr snapToGrid="0" snapToObjects="1">
      <p:cViewPr varScale="1">
        <p:scale>
          <a:sx n="92" d="100"/>
          <a:sy n="92" d="100"/>
        </p:scale>
        <p:origin x="30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51125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505216"/>
            <a:ext cx="7772400" cy="901094"/>
          </a:xfrm>
        </p:spPr>
        <p:txBody>
          <a:bodyPr>
            <a:normAutofit fontScale="90000"/>
          </a:bodyPr>
          <a:lstStyle/>
          <a:p>
            <a:r>
              <a:rPr lang="nb-NO" dirty="0"/>
              <a:t>Ståstedsanalyse og veikart for 5-årig integrert masterprogram i teknologi</a:t>
            </a:r>
            <a:br>
              <a:rPr lang="nb-NO" dirty="0"/>
            </a:br>
            <a:r>
              <a:rPr lang="nb-NO" dirty="0"/>
              <a:t> </a:t>
            </a:r>
            <a:r>
              <a:rPr lang="nb-NO" sz="2700" dirty="0"/>
              <a:t>– FTS-arbeidsgruppe A3</a:t>
            </a:r>
            <a:br>
              <a:rPr lang="nb-NO" dirty="0"/>
            </a:br>
            <a:r>
              <a:rPr lang="nb-NO" dirty="0"/>
              <a:t> </a:t>
            </a:r>
          </a:p>
        </p:txBody>
      </p:sp>
      <p:grpSp>
        <p:nvGrpSpPr>
          <p:cNvPr id="6" name="Gruppe 5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5" name="Ellipse 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6" name="Bilde 15" descr="n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1" y="603260"/>
            <a:ext cx="3139440" cy="89306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BD82C6-986D-4E73-9625-1E6BA01F5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793748"/>
              </p:ext>
            </p:extLst>
          </p:nvPr>
        </p:nvGraphicFramePr>
        <p:xfrm>
          <a:off x="569601" y="4467949"/>
          <a:ext cx="775930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650">
                  <a:extLst>
                    <a:ext uri="{9D8B030D-6E8A-4147-A177-3AD203B41FA5}">
                      <a16:colId xmlns:a16="http://schemas.microsoft.com/office/drawing/2014/main" val="2736264385"/>
                    </a:ext>
                  </a:extLst>
                </a:gridCol>
                <a:gridCol w="3879650">
                  <a:extLst>
                    <a:ext uri="{9D8B030D-6E8A-4147-A177-3AD203B41FA5}">
                      <a16:colId xmlns:a16="http://schemas.microsoft.com/office/drawing/2014/main" val="20370143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sz="1400" dirty="0">
                          <a:solidFill>
                            <a:schemeClr val="tx1"/>
                          </a:solidFill>
                        </a:rPr>
                        <a:t>Deltagere: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4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929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200" dirty="0"/>
                        <a:t>Eilif Pedersen, IV (leder)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Lukas Okkenhaug Hartnik, </a:t>
                      </a:r>
                      <a:r>
                        <a:rPr lang="nb-NO" sz="1200" dirty="0" err="1"/>
                        <a:t>stud</a:t>
                      </a:r>
                      <a:endParaRPr lang="nb-NO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823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Jóhannes Blöndal Sigurjónsson</a:t>
                      </a:r>
                      <a:r>
                        <a:rPr lang="nb-NO" sz="1200" dirty="0"/>
                        <a:t>, AD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Ingeborg Nævdal Gundersen, </a:t>
                      </a:r>
                      <a:r>
                        <a:rPr lang="nb-NO" sz="1200" dirty="0" err="1"/>
                        <a:t>stud</a:t>
                      </a:r>
                      <a:endParaRPr lang="nb-NO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759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200" dirty="0"/>
                        <a:t>Frank Aleksander Kraemer, IE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Sara Eitungjerde, </a:t>
                      </a:r>
                      <a:r>
                        <a:rPr lang="nb-NO" sz="1200" dirty="0" err="1"/>
                        <a:t>adm</a:t>
                      </a:r>
                      <a:endParaRPr lang="nb-NO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783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200" dirty="0"/>
                        <a:t>Per Bruheim, NV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Anniken Langøigjelten, </a:t>
                      </a:r>
                      <a:r>
                        <a:rPr lang="nb-NO" sz="1200" dirty="0" err="1"/>
                        <a:t>adm</a:t>
                      </a:r>
                      <a:r>
                        <a:rPr lang="nb-NO" sz="1200" dirty="0"/>
                        <a:t> (til 01.09)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893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200" dirty="0"/>
                        <a:t>Tim Kristian Andreas Torvatn, ØK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Lars Trovatten </a:t>
                      </a:r>
                      <a:r>
                        <a:rPr lang="nb-NO" sz="1200" dirty="0" err="1"/>
                        <a:t>Grønfalten</a:t>
                      </a:r>
                      <a:r>
                        <a:rPr lang="nb-NO" sz="1200" dirty="0"/>
                        <a:t>, </a:t>
                      </a:r>
                      <a:r>
                        <a:rPr lang="nb-NO" sz="1200" dirty="0" err="1"/>
                        <a:t>adm</a:t>
                      </a:r>
                      <a:endParaRPr lang="nb-NO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59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Thea Harnes </a:t>
                      </a:r>
                      <a:r>
                        <a:rPr lang="nb-NO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André</a:t>
                      </a:r>
                      <a:r>
                        <a:rPr lang="nb-NO" sz="1200" dirty="0"/>
                        <a:t>, </a:t>
                      </a:r>
                      <a:r>
                        <a:rPr lang="nb-NO" sz="1200" dirty="0" err="1"/>
                        <a:t>adm</a:t>
                      </a:r>
                      <a:r>
                        <a:rPr lang="nb-NO" sz="1200" dirty="0"/>
                        <a:t> (fra 01.09)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514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7AF7-D5DB-474E-8C10-DC36D8D3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990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Veikart</a:t>
            </a:r>
            <a:r>
              <a:rPr lang="en-US" sz="2800" dirty="0"/>
              <a:t> for </a:t>
            </a:r>
            <a:r>
              <a:rPr lang="en-US" sz="2800" dirty="0" err="1"/>
              <a:t>utvikling</a:t>
            </a:r>
            <a:r>
              <a:rPr lang="en-US" sz="2800" dirty="0"/>
              <a:t> av 5-årige </a:t>
            </a:r>
            <a:r>
              <a:rPr lang="en-US" sz="2800" dirty="0" err="1"/>
              <a:t>masterprogrammer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71204-AF5E-4D78-B9D1-B82354A3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466"/>
            <a:ext cx="8279347" cy="522522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nb-NO" b="1" dirty="0"/>
              <a:t>Internasjonalisering – fokus på kvalitet </a:t>
            </a:r>
            <a:endParaRPr lang="nb-NO" dirty="0"/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Etablere systemer for bedre veiledning og oppfølging av studenter i utveksling samt kvalitetssikring av fagplaner 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Alle programmer skal ha anbefalte semestre/opplegg for utveksling gjerne gjennom avtaler med gode universiteter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Legge til rette for økt innveksling av internasjonale studenter gjennom</a:t>
            </a:r>
          </a:p>
          <a:p>
            <a:pPr marL="1314450" lvl="2" indent="-400050">
              <a:buFont typeface="+mj-lt"/>
              <a:buAutoNum type="romanLcPeriod"/>
            </a:pPr>
            <a:r>
              <a:rPr lang="nb-NO" dirty="0"/>
              <a:t>All undervisning f.o.m. syvende semester skal være tilgjengelig på engelsk ved behov.</a:t>
            </a:r>
          </a:p>
          <a:p>
            <a:pPr marL="1314450" lvl="2" indent="-400050">
              <a:buFont typeface="+mj-lt"/>
              <a:buAutoNum type="romanLcPeriod"/>
            </a:pPr>
            <a:r>
              <a:rPr lang="nb-NO" dirty="0"/>
              <a:t>Øke rekrutteringsinnsats for å øke antall innvekslingsstudenter</a:t>
            </a:r>
          </a:p>
          <a:p>
            <a:pPr marL="1314450" lvl="2" indent="-400050">
              <a:buFont typeface="+mj-lt"/>
              <a:buAutoNum type="romanLcPeriod"/>
            </a:pPr>
            <a:r>
              <a:rPr lang="nb-NO" dirty="0"/>
              <a:t>Samarbeid med beslektede studieprogram ved andre universiteter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Etablere/styrke systemer og aktiviteter for bedre integrasjon av innkommende internasjonale studenter i studieprogrammene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7AF7-D5DB-474E-8C10-DC36D8D3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990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Veikart</a:t>
            </a:r>
            <a:r>
              <a:rPr lang="en-US" sz="2800" dirty="0"/>
              <a:t> for </a:t>
            </a:r>
            <a:r>
              <a:rPr lang="en-US" sz="2800" dirty="0" err="1"/>
              <a:t>utvikling</a:t>
            </a:r>
            <a:r>
              <a:rPr lang="en-US" sz="2800" dirty="0"/>
              <a:t> av 5-årige </a:t>
            </a:r>
            <a:r>
              <a:rPr lang="en-US" sz="2800" dirty="0" err="1"/>
              <a:t>masterprogrammer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71204-AF5E-4D78-B9D1-B82354A3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466"/>
            <a:ext cx="8279347" cy="522522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nb-NO" b="1" dirty="0"/>
              <a:t>Legge CDIO-konseptene til grunn for utvikling av studieprogrammene i porteføljen</a:t>
            </a:r>
            <a:endParaRPr lang="nb-NO" dirty="0"/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CDIO-standardene legges til grunn for programdesign, drift og oppfølging av studieprogrammene i porteføljen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Bærekraft skal etableres som kontekst for alle programmer og bygges inn i læringsutbyttebeskrivelsene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Alle studieprogram skal ha en gjennomgående og sammenhengende program-/ingeniørstreng over minimum fire semester/to år.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Alle studieprogram skal ha en integrert og sammenhengende bærekraft- og digitaliseringsstreng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60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901D5B-32BA-4348-8CC8-5A4492C0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8784"/>
            <a:ext cx="7886700" cy="589084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Ny emnevegg for 5-årige programmer?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7F4B458-77C6-4CE5-977B-E38D21024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25947"/>
              </p:ext>
            </p:extLst>
          </p:nvPr>
        </p:nvGraphicFramePr>
        <p:xfrm>
          <a:off x="628650" y="1878806"/>
          <a:ext cx="7886700" cy="2564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68040052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684329790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4084007801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102202201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175922645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385369861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562846815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27669886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4049837745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9458998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/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02966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nb-NO" sz="1100" dirty="0"/>
                    </a:p>
                    <a:p>
                      <a:pPr algn="ctr"/>
                      <a:r>
                        <a:rPr lang="nb-NO" sz="1100" dirty="0"/>
                        <a:t>MAT 1</a:t>
                      </a:r>
                    </a:p>
                    <a:p>
                      <a:pPr algn="ctr"/>
                      <a:endParaRPr lang="nb-NO" sz="11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MAT 2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MAT 3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STATISTIKK 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MAT4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MATNAT 4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IKKETEK 3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EIT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IKKETEK 4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MASTER </a:t>
                      </a:r>
                    </a:p>
                  </a:txBody>
                  <a:tcPr marL="68580" marR="68580" marT="34290" marB="34290" vert="wordArtVert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9925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nb-NO" sz="1100" dirty="0"/>
                    </a:p>
                    <a:p>
                      <a:pPr algn="ctr"/>
                      <a:r>
                        <a:rPr lang="nb-NO" sz="1100" dirty="0"/>
                        <a:t>EXPHIL</a:t>
                      </a:r>
                    </a:p>
                    <a:p>
                      <a:pPr algn="ctr"/>
                      <a:endParaRPr lang="nb-NO" sz="11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MATNAT1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MATNAT2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MATNAT3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TEKNOLOGI LEDELSE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ING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/>
                        <a:t>TEKBAS 5</a:t>
                      </a:r>
                    </a:p>
                    <a:p>
                      <a:pPr algn="ctr"/>
                      <a:endParaRPr lang="nb-NO" sz="11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ING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FORDYPN</a:t>
                      </a:r>
                    </a:p>
                  </a:txBody>
                  <a:tcPr marL="68580" marR="68580" marT="34290" marB="34290" vert="wordArtVert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75769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nb-NO" sz="1100" dirty="0"/>
                    </a:p>
                    <a:p>
                      <a:pPr algn="ctr"/>
                      <a:r>
                        <a:rPr lang="nb-NO" sz="1100" dirty="0"/>
                        <a:t>IT GK</a:t>
                      </a:r>
                    </a:p>
                    <a:p>
                      <a:pPr algn="ctr"/>
                      <a:endParaRPr lang="nb-NO" sz="11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TEKBAS 2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TEKBAS3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TEKBAS4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ING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ING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ING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ING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21524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nb-NO" sz="1100" dirty="0"/>
                    </a:p>
                    <a:p>
                      <a:pPr algn="ctr"/>
                      <a:r>
                        <a:rPr lang="nb-NO" sz="1100" dirty="0"/>
                        <a:t>ING</a:t>
                      </a:r>
                    </a:p>
                    <a:p>
                      <a:pPr algn="ctr"/>
                      <a:endParaRPr lang="nb-NO" sz="11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INT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ING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ING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ING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ING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ING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BAS/ING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nb-NO" sz="1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319343"/>
                  </a:ext>
                </a:extLst>
              </a:tr>
            </a:tbl>
          </a:graphicData>
        </a:graphic>
      </p:graphicFrame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556CA76-D224-4DAA-B2C7-318CD3CB1F6E}"/>
              </a:ext>
            </a:extLst>
          </p:cNvPr>
          <p:cNvSpPr/>
          <p:nvPr/>
        </p:nvSpPr>
        <p:spPr>
          <a:xfrm>
            <a:off x="694775" y="3917204"/>
            <a:ext cx="3851381" cy="463256"/>
          </a:xfrm>
          <a:prstGeom prst="roundRect">
            <a:avLst/>
          </a:prstGeom>
          <a:solidFill>
            <a:srgbClr val="FFF2CC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PROGRAM-STRENG Bærekraftkontekst</a:t>
            </a:r>
          </a:p>
          <a:p>
            <a:pPr algn="ctr" defTabSz="685800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CDIO-prinsipp 3-8 fokus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AE8A3595-4A00-43AD-9818-7B5C561D01A9}"/>
              </a:ext>
            </a:extLst>
          </p:cNvPr>
          <p:cNvSpPr/>
          <p:nvPr/>
        </p:nvSpPr>
        <p:spPr>
          <a:xfrm>
            <a:off x="681260" y="4638810"/>
            <a:ext cx="7802627" cy="569890"/>
          </a:xfrm>
          <a:prstGeom prst="rightArrow">
            <a:avLst/>
          </a:prstGeom>
          <a:solidFill>
            <a:srgbClr val="70AD47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1350" dirty="0" err="1">
                <a:solidFill>
                  <a:prstClr val="white"/>
                </a:solidFill>
                <a:latin typeface="Calibri" panose="020F0502020204030204"/>
              </a:rPr>
              <a:t>Bærekraftsstreng</a:t>
            </a:r>
            <a:r>
              <a:rPr lang="nb-NO" sz="1350" dirty="0">
                <a:solidFill>
                  <a:prstClr val="white"/>
                </a:solidFill>
                <a:latin typeface="Calibri" panose="020F0502020204030204"/>
              </a:rPr>
              <a:t>/bærekraftkontekst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4ED8D4B-2B68-4BA6-8000-674D99A6B021}"/>
              </a:ext>
            </a:extLst>
          </p:cNvPr>
          <p:cNvSpPr/>
          <p:nvPr/>
        </p:nvSpPr>
        <p:spPr>
          <a:xfrm>
            <a:off x="681259" y="2197057"/>
            <a:ext cx="3851381" cy="46325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MATTESTRENG</a:t>
            </a:r>
          </a:p>
          <a:p>
            <a:pPr algn="ctr" defTabSz="685800"/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Beregningsorientert </a:t>
            </a:r>
            <a:r>
              <a:rPr lang="nb-NO" sz="900" dirty="0" err="1">
                <a:solidFill>
                  <a:prstClr val="black"/>
                </a:solidFill>
                <a:latin typeface="Calibri" panose="020F0502020204030204"/>
              </a:rPr>
              <a:t>mattematikk</a:t>
            </a:r>
            <a:r>
              <a:rPr lang="nb-NO" sz="900" dirty="0">
                <a:solidFill>
                  <a:prstClr val="black"/>
                </a:solidFill>
                <a:latin typeface="Calibri" panose="020F0502020204030204"/>
              </a:rPr>
              <a:t>/sekvenser av temaer tilpasset program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7E7F843-B9DF-487F-9E14-5E188A2B7858}"/>
              </a:ext>
            </a:extLst>
          </p:cNvPr>
          <p:cNvSpPr/>
          <p:nvPr/>
        </p:nvSpPr>
        <p:spPr>
          <a:xfrm>
            <a:off x="4546156" y="3905815"/>
            <a:ext cx="833915" cy="463256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1350" dirty="0">
                <a:solidFill>
                  <a:schemeClr val="tx1"/>
                </a:solidFill>
                <a:latin typeface="Calibri" panose="020F0502020204030204"/>
              </a:rPr>
              <a:t>Mega-prosjekt</a:t>
            </a:r>
          </a:p>
        </p:txBody>
      </p:sp>
      <p:sp>
        <p:nvSpPr>
          <p:cNvPr id="43" name="Arrow: Up-Down 42">
            <a:extLst>
              <a:ext uri="{FF2B5EF4-FFF2-40B4-BE49-F238E27FC236}">
                <a16:creationId xmlns:a16="http://schemas.microsoft.com/office/drawing/2014/main" id="{58175E3C-596E-43E6-9A9A-69B1D0975B73}"/>
              </a:ext>
            </a:extLst>
          </p:cNvPr>
          <p:cNvSpPr/>
          <p:nvPr/>
        </p:nvSpPr>
        <p:spPr>
          <a:xfrm>
            <a:off x="990454" y="2690831"/>
            <a:ext cx="160859" cy="1226372"/>
          </a:xfrm>
          <a:prstGeom prst="up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7091F8-8ABC-4D4E-90EF-785FB7E7922D}"/>
              </a:ext>
            </a:extLst>
          </p:cNvPr>
          <p:cNvGrpSpPr/>
          <p:nvPr/>
        </p:nvGrpSpPr>
        <p:grpSpPr>
          <a:xfrm>
            <a:off x="1681825" y="2671701"/>
            <a:ext cx="2772254" cy="1245503"/>
            <a:chOff x="2242433" y="2478968"/>
            <a:chExt cx="3696338" cy="1412585"/>
          </a:xfrm>
        </p:grpSpPr>
        <p:sp>
          <p:nvSpPr>
            <p:cNvPr id="44" name="Arrow: Up-Down 43">
              <a:extLst>
                <a:ext uri="{FF2B5EF4-FFF2-40B4-BE49-F238E27FC236}">
                  <a16:creationId xmlns:a16="http://schemas.microsoft.com/office/drawing/2014/main" id="{2F648FCA-FC37-42E8-A6AC-76240E1E8A86}"/>
                </a:ext>
              </a:extLst>
            </p:cNvPr>
            <p:cNvSpPr/>
            <p:nvPr/>
          </p:nvSpPr>
          <p:spPr>
            <a:xfrm>
              <a:off x="2242433" y="2478968"/>
              <a:ext cx="186743" cy="1412585"/>
            </a:xfrm>
            <a:prstGeom prst="upDownArrow">
              <a:avLst/>
            </a:prstGeom>
            <a:solidFill>
              <a:schemeClr val="accent1">
                <a:alpha val="21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Arrow: Up-Down 44">
              <a:extLst>
                <a:ext uri="{FF2B5EF4-FFF2-40B4-BE49-F238E27FC236}">
                  <a16:creationId xmlns:a16="http://schemas.microsoft.com/office/drawing/2014/main" id="{277A2554-9FD8-4D8E-AC79-9297FAC6C33C}"/>
                </a:ext>
              </a:extLst>
            </p:cNvPr>
            <p:cNvSpPr/>
            <p:nvPr/>
          </p:nvSpPr>
          <p:spPr>
            <a:xfrm>
              <a:off x="3363533" y="2478968"/>
              <a:ext cx="186743" cy="1412585"/>
            </a:xfrm>
            <a:prstGeom prst="upDownArrow">
              <a:avLst/>
            </a:prstGeom>
            <a:solidFill>
              <a:schemeClr val="accent1">
                <a:alpha val="2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Arrow: Up-Down 45">
              <a:extLst>
                <a:ext uri="{FF2B5EF4-FFF2-40B4-BE49-F238E27FC236}">
                  <a16:creationId xmlns:a16="http://schemas.microsoft.com/office/drawing/2014/main" id="{6C36D3AC-23DD-422C-810A-F366DA6B490B}"/>
                </a:ext>
              </a:extLst>
            </p:cNvPr>
            <p:cNvSpPr/>
            <p:nvPr/>
          </p:nvSpPr>
          <p:spPr>
            <a:xfrm>
              <a:off x="4412036" y="2478968"/>
              <a:ext cx="186743" cy="1412585"/>
            </a:xfrm>
            <a:prstGeom prst="upDownArrow">
              <a:avLst/>
            </a:prstGeom>
            <a:solidFill>
              <a:schemeClr val="accent1">
                <a:alpha val="2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" name="Arrow: Up-Down 46">
              <a:extLst>
                <a:ext uri="{FF2B5EF4-FFF2-40B4-BE49-F238E27FC236}">
                  <a16:creationId xmlns:a16="http://schemas.microsoft.com/office/drawing/2014/main" id="{51A81029-532F-4C35-805D-5A18157FB68F}"/>
                </a:ext>
              </a:extLst>
            </p:cNvPr>
            <p:cNvSpPr/>
            <p:nvPr/>
          </p:nvSpPr>
          <p:spPr>
            <a:xfrm>
              <a:off x="5752028" y="2478968"/>
              <a:ext cx="186743" cy="1412585"/>
            </a:xfrm>
            <a:prstGeom prst="upDownArrow">
              <a:avLst/>
            </a:prstGeom>
            <a:solidFill>
              <a:schemeClr val="accent1">
                <a:alpha val="14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8" name="Arrow: Up-Down 47">
            <a:extLst>
              <a:ext uri="{FF2B5EF4-FFF2-40B4-BE49-F238E27FC236}">
                <a16:creationId xmlns:a16="http://schemas.microsoft.com/office/drawing/2014/main" id="{D614B293-1B7F-458D-AF93-6EAA93519D32}"/>
              </a:ext>
            </a:extLst>
          </p:cNvPr>
          <p:cNvSpPr/>
          <p:nvPr/>
        </p:nvSpPr>
        <p:spPr>
          <a:xfrm>
            <a:off x="1259011" y="3514833"/>
            <a:ext cx="91462" cy="416437"/>
          </a:xfrm>
          <a:prstGeom prst="upDownArrow">
            <a:avLst/>
          </a:prstGeom>
          <a:solidFill>
            <a:srgbClr val="FFC00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303452-9D6B-48CE-8D81-FFE5652B4967}"/>
              </a:ext>
            </a:extLst>
          </p:cNvPr>
          <p:cNvGrpSpPr/>
          <p:nvPr/>
        </p:nvGrpSpPr>
        <p:grpSpPr>
          <a:xfrm>
            <a:off x="1916451" y="3109091"/>
            <a:ext cx="1788507" cy="808114"/>
            <a:chOff x="2555266" y="3002452"/>
            <a:chExt cx="2384676" cy="889102"/>
          </a:xfrm>
          <a:solidFill>
            <a:srgbClr val="FFC000"/>
          </a:solidFill>
        </p:grpSpPr>
        <p:sp>
          <p:nvSpPr>
            <p:cNvPr id="49" name="Arrow: Up-Down 48">
              <a:extLst>
                <a:ext uri="{FF2B5EF4-FFF2-40B4-BE49-F238E27FC236}">
                  <a16:creationId xmlns:a16="http://schemas.microsoft.com/office/drawing/2014/main" id="{F381CE3A-1C3C-45CE-99B9-BBD89E4880CD}"/>
                </a:ext>
              </a:extLst>
            </p:cNvPr>
            <p:cNvSpPr/>
            <p:nvPr/>
          </p:nvSpPr>
          <p:spPr>
            <a:xfrm>
              <a:off x="3664743" y="3363558"/>
              <a:ext cx="121949" cy="527996"/>
            </a:xfrm>
            <a:prstGeom prst="upDownArrow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0" name="Arrow: Up-Down 49">
              <a:extLst>
                <a:ext uri="{FF2B5EF4-FFF2-40B4-BE49-F238E27FC236}">
                  <a16:creationId xmlns:a16="http://schemas.microsoft.com/office/drawing/2014/main" id="{306C1640-288E-4F35-BFC1-C7BB0961D019}"/>
                </a:ext>
              </a:extLst>
            </p:cNvPr>
            <p:cNvSpPr/>
            <p:nvPr/>
          </p:nvSpPr>
          <p:spPr>
            <a:xfrm>
              <a:off x="4683613" y="3345178"/>
              <a:ext cx="121949" cy="527996"/>
            </a:xfrm>
            <a:prstGeom prst="upDownArrow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Arrow: Up-Down 50">
              <a:extLst>
                <a:ext uri="{FF2B5EF4-FFF2-40B4-BE49-F238E27FC236}">
                  <a16:creationId xmlns:a16="http://schemas.microsoft.com/office/drawing/2014/main" id="{508C9C1C-E67E-4E21-A28B-08812516C347}"/>
                </a:ext>
              </a:extLst>
            </p:cNvPr>
            <p:cNvSpPr/>
            <p:nvPr/>
          </p:nvSpPr>
          <p:spPr>
            <a:xfrm>
              <a:off x="4822940" y="3002452"/>
              <a:ext cx="117002" cy="870722"/>
            </a:xfrm>
            <a:prstGeom prst="upDownArrow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2" name="Arrow: Up-Down 51">
              <a:extLst>
                <a:ext uri="{FF2B5EF4-FFF2-40B4-BE49-F238E27FC236}">
                  <a16:creationId xmlns:a16="http://schemas.microsoft.com/office/drawing/2014/main" id="{CB348288-EE13-40F0-8AA5-CCF97C3E95E3}"/>
                </a:ext>
              </a:extLst>
            </p:cNvPr>
            <p:cNvSpPr/>
            <p:nvPr/>
          </p:nvSpPr>
          <p:spPr>
            <a:xfrm>
              <a:off x="3830465" y="3033656"/>
              <a:ext cx="121949" cy="857898"/>
            </a:xfrm>
            <a:prstGeom prst="upDownArrow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Arrow: Up-Down 52">
              <a:extLst>
                <a:ext uri="{FF2B5EF4-FFF2-40B4-BE49-F238E27FC236}">
                  <a16:creationId xmlns:a16="http://schemas.microsoft.com/office/drawing/2014/main" id="{2BADC809-1899-4C8B-8EF7-9D0A7B8F5FB0}"/>
                </a:ext>
              </a:extLst>
            </p:cNvPr>
            <p:cNvSpPr/>
            <p:nvPr/>
          </p:nvSpPr>
          <p:spPr>
            <a:xfrm>
              <a:off x="2555266" y="3363558"/>
              <a:ext cx="121949" cy="527996"/>
            </a:xfrm>
            <a:prstGeom prst="upDownArrow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Arrow: Up-Down 53">
              <a:extLst>
                <a:ext uri="{FF2B5EF4-FFF2-40B4-BE49-F238E27FC236}">
                  <a16:creationId xmlns:a16="http://schemas.microsoft.com/office/drawing/2014/main" id="{6CB6F083-841C-4C6E-9B75-E0ECD970B7D3}"/>
                </a:ext>
              </a:extLst>
            </p:cNvPr>
            <p:cNvSpPr/>
            <p:nvPr/>
          </p:nvSpPr>
          <p:spPr>
            <a:xfrm>
              <a:off x="2720988" y="3033656"/>
              <a:ext cx="121949" cy="857898"/>
            </a:xfrm>
            <a:prstGeom prst="upDownArrow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DA42545-2D29-4282-B5E2-C64EC37E8328}"/>
              </a:ext>
            </a:extLst>
          </p:cNvPr>
          <p:cNvSpPr/>
          <p:nvPr/>
        </p:nvSpPr>
        <p:spPr>
          <a:xfrm>
            <a:off x="724028" y="3938157"/>
            <a:ext cx="516812" cy="421350"/>
          </a:xfrm>
          <a:prstGeom prst="roundRect">
            <a:avLst/>
          </a:prstGeom>
          <a:solidFill>
            <a:srgbClr val="FFF2CC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b-NO" sz="1000" dirty="0">
                <a:solidFill>
                  <a:prstClr val="black"/>
                </a:solidFill>
                <a:latin typeface="Calibri" panose="020F0502020204030204"/>
              </a:rPr>
              <a:t>Intro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60645E-A8EF-484F-8916-6E414AE13C6E}"/>
              </a:ext>
            </a:extLst>
          </p:cNvPr>
          <p:cNvGrpSpPr/>
          <p:nvPr/>
        </p:nvGrpSpPr>
        <p:grpSpPr>
          <a:xfrm>
            <a:off x="5452680" y="4463109"/>
            <a:ext cx="2650928" cy="315653"/>
            <a:chOff x="7450181" y="4715838"/>
            <a:chExt cx="3534571" cy="485947"/>
          </a:xfrm>
          <a:solidFill>
            <a:srgbClr val="70AD47"/>
          </a:solidFill>
        </p:grpSpPr>
        <p:sp>
          <p:nvSpPr>
            <p:cNvPr id="55" name="Arrow: Up 54">
              <a:extLst>
                <a:ext uri="{FF2B5EF4-FFF2-40B4-BE49-F238E27FC236}">
                  <a16:creationId xmlns:a16="http://schemas.microsoft.com/office/drawing/2014/main" id="{4491446A-E110-4B93-B3D7-58A4F7CE2734}"/>
                </a:ext>
              </a:extLst>
            </p:cNvPr>
            <p:cNvSpPr/>
            <p:nvPr/>
          </p:nvSpPr>
          <p:spPr>
            <a:xfrm>
              <a:off x="7450181" y="4715838"/>
              <a:ext cx="457960" cy="485947"/>
            </a:xfrm>
            <a:prstGeom prst="up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Arrow: Up 55">
              <a:extLst>
                <a:ext uri="{FF2B5EF4-FFF2-40B4-BE49-F238E27FC236}">
                  <a16:creationId xmlns:a16="http://schemas.microsoft.com/office/drawing/2014/main" id="{F004A171-A696-457E-BE32-00D8AC8BC863}"/>
                </a:ext>
              </a:extLst>
            </p:cNvPr>
            <p:cNvSpPr/>
            <p:nvPr/>
          </p:nvSpPr>
          <p:spPr>
            <a:xfrm>
              <a:off x="8457155" y="4715838"/>
              <a:ext cx="457960" cy="485947"/>
            </a:xfrm>
            <a:prstGeom prst="up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Arrow: Up 56">
              <a:extLst>
                <a:ext uri="{FF2B5EF4-FFF2-40B4-BE49-F238E27FC236}">
                  <a16:creationId xmlns:a16="http://schemas.microsoft.com/office/drawing/2014/main" id="{59EF915F-5589-45C4-BE8F-0E7DE2BD882B}"/>
                </a:ext>
              </a:extLst>
            </p:cNvPr>
            <p:cNvSpPr/>
            <p:nvPr/>
          </p:nvSpPr>
          <p:spPr>
            <a:xfrm>
              <a:off x="9565784" y="4715838"/>
              <a:ext cx="457960" cy="485947"/>
            </a:xfrm>
            <a:prstGeom prst="up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Arrow: Up 57">
              <a:extLst>
                <a:ext uri="{FF2B5EF4-FFF2-40B4-BE49-F238E27FC236}">
                  <a16:creationId xmlns:a16="http://schemas.microsoft.com/office/drawing/2014/main" id="{315BE946-28C9-4729-AB9E-BB656FF76A26}"/>
                </a:ext>
              </a:extLst>
            </p:cNvPr>
            <p:cNvSpPr/>
            <p:nvPr/>
          </p:nvSpPr>
          <p:spPr>
            <a:xfrm>
              <a:off x="10526792" y="4715838"/>
              <a:ext cx="457960" cy="485947"/>
            </a:xfrm>
            <a:prstGeom prst="up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D205A76-A258-440F-B437-52012C835FCD}"/>
              </a:ext>
            </a:extLst>
          </p:cNvPr>
          <p:cNvGrpSpPr/>
          <p:nvPr/>
        </p:nvGrpSpPr>
        <p:grpSpPr>
          <a:xfrm>
            <a:off x="4685967" y="4387556"/>
            <a:ext cx="866882" cy="1430066"/>
            <a:chOff x="5821166" y="4584111"/>
            <a:chExt cx="1155843" cy="1906755"/>
          </a:xfrm>
        </p:grpSpPr>
        <p:sp>
          <p:nvSpPr>
            <p:cNvPr id="23" name="Arrow: Up 22">
              <a:extLst>
                <a:ext uri="{FF2B5EF4-FFF2-40B4-BE49-F238E27FC236}">
                  <a16:creationId xmlns:a16="http://schemas.microsoft.com/office/drawing/2014/main" id="{254645EF-439B-4A54-B55C-C0EEB882BDEA}"/>
                </a:ext>
              </a:extLst>
            </p:cNvPr>
            <p:cNvSpPr/>
            <p:nvPr/>
          </p:nvSpPr>
          <p:spPr>
            <a:xfrm>
              <a:off x="6268190" y="4584111"/>
              <a:ext cx="265882" cy="129784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62FBFF-3261-407A-88BE-C7A54BE6F94D}"/>
                </a:ext>
              </a:extLst>
            </p:cNvPr>
            <p:cNvSpPr/>
            <p:nvPr/>
          </p:nvSpPr>
          <p:spPr>
            <a:xfrm>
              <a:off x="5821166" y="5873192"/>
              <a:ext cx="1155843" cy="6176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nb-NO" sz="1350" dirty="0">
                  <a:solidFill>
                    <a:prstClr val="white"/>
                  </a:solidFill>
                  <a:latin typeface="Calibri" panose="020F0502020204030204"/>
                </a:rPr>
                <a:t>Industri-partnere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43CA08-251B-43B9-8F41-2DF8930263C8}"/>
              </a:ext>
            </a:extLst>
          </p:cNvPr>
          <p:cNvGrpSpPr/>
          <p:nvPr/>
        </p:nvGrpSpPr>
        <p:grpSpPr>
          <a:xfrm>
            <a:off x="715064" y="2650413"/>
            <a:ext cx="5986537" cy="2145276"/>
            <a:chOff x="838191" y="2613315"/>
            <a:chExt cx="5986537" cy="21452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4CDC69-C426-41F9-9539-36F744C44559}"/>
                </a:ext>
              </a:extLst>
            </p:cNvPr>
            <p:cNvGrpSpPr/>
            <p:nvPr/>
          </p:nvGrpSpPr>
          <p:grpSpPr>
            <a:xfrm>
              <a:off x="838191" y="3137453"/>
              <a:ext cx="4210407" cy="1621137"/>
              <a:chOff x="1117587" y="3200400"/>
              <a:chExt cx="5613876" cy="2001385"/>
            </a:xfrm>
            <a:solidFill>
              <a:srgbClr val="70AD47"/>
            </a:solidFill>
          </p:grpSpPr>
          <p:sp>
            <p:nvSpPr>
              <p:cNvPr id="35" name="Arrow: Up 34">
                <a:extLst>
                  <a:ext uri="{FF2B5EF4-FFF2-40B4-BE49-F238E27FC236}">
                    <a16:creationId xmlns:a16="http://schemas.microsoft.com/office/drawing/2014/main" id="{DDE7BBEB-3913-4BAC-9E73-3AD2BAD7AA1B}"/>
                  </a:ext>
                </a:extLst>
              </p:cNvPr>
              <p:cNvSpPr/>
              <p:nvPr/>
            </p:nvSpPr>
            <p:spPr>
              <a:xfrm>
                <a:off x="1117587" y="3251915"/>
                <a:ext cx="186743" cy="1949870"/>
              </a:xfrm>
              <a:prstGeom prst="upArrow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b-NO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Arrow: Up 35">
                <a:extLst>
                  <a:ext uri="{FF2B5EF4-FFF2-40B4-BE49-F238E27FC236}">
                    <a16:creationId xmlns:a16="http://schemas.microsoft.com/office/drawing/2014/main" id="{A323740D-6350-4E15-AB4E-427FA935158E}"/>
                  </a:ext>
                </a:extLst>
              </p:cNvPr>
              <p:cNvSpPr/>
              <p:nvPr/>
            </p:nvSpPr>
            <p:spPr>
              <a:xfrm>
                <a:off x="6544720" y="4584111"/>
                <a:ext cx="186743" cy="617674"/>
              </a:xfrm>
              <a:prstGeom prst="upArrow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b-NO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Arrow: Up 36">
                <a:extLst>
                  <a:ext uri="{FF2B5EF4-FFF2-40B4-BE49-F238E27FC236}">
                    <a16:creationId xmlns:a16="http://schemas.microsoft.com/office/drawing/2014/main" id="{9548EEF0-4729-43A0-8F8E-3D43CB37D3FA}"/>
                  </a:ext>
                </a:extLst>
              </p:cNvPr>
              <p:cNvSpPr/>
              <p:nvPr/>
            </p:nvSpPr>
            <p:spPr>
              <a:xfrm>
                <a:off x="5460538" y="3200400"/>
                <a:ext cx="186743" cy="2001385"/>
              </a:xfrm>
              <a:prstGeom prst="upArrow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b-NO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Arrow: Up 37">
                <a:extLst>
                  <a:ext uri="{FF2B5EF4-FFF2-40B4-BE49-F238E27FC236}">
                    <a16:creationId xmlns:a16="http://schemas.microsoft.com/office/drawing/2014/main" id="{6C253B2A-379F-4CAC-8FFD-5292201C7E19}"/>
                  </a:ext>
                </a:extLst>
              </p:cNvPr>
              <p:cNvSpPr/>
              <p:nvPr/>
            </p:nvSpPr>
            <p:spPr>
              <a:xfrm>
                <a:off x="1551358" y="4658995"/>
                <a:ext cx="182997" cy="542790"/>
              </a:xfrm>
              <a:prstGeom prst="upArrow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b-NO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Arrow: Up 38">
                <a:extLst>
                  <a:ext uri="{FF2B5EF4-FFF2-40B4-BE49-F238E27FC236}">
                    <a16:creationId xmlns:a16="http://schemas.microsoft.com/office/drawing/2014/main" id="{AAB39A38-2D75-4A62-8837-F70CAFD0F63A}"/>
                  </a:ext>
                </a:extLst>
              </p:cNvPr>
              <p:cNvSpPr/>
              <p:nvPr/>
            </p:nvSpPr>
            <p:spPr>
              <a:xfrm>
                <a:off x="3367279" y="4658995"/>
                <a:ext cx="182997" cy="542790"/>
              </a:xfrm>
              <a:prstGeom prst="upArrow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nb-NO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1" name="Arrow: Up 60">
              <a:extLst>
                <a:ext uri="{FF2B5EF4-FFF2-40B4-BE49-F238E27FC236}">
                  <a16:creationId xmlns:a16="http://schemas.microsoft.com/office/drawing/2014/main" id="{16BF67C5-6FC3-405C-93DE-043390EBA2EE}"/>
                </a:ext>
              </a:extLst>
            </p:cNvPr>
            <p:cNvSpPr/>
            <p:nvPr/>
          </p:nvSpPr>
          <p:spPr>
            <a:xfrm>
              <a:off x="6684671" y="2613315"/>
              <a:ext cx="140057" cy="2145276"/>
            </a:xfrm>
            <a:prstGeom prst="upArrow">
              <a:avLst/>
            </a:prstGeom>
            <a:solidFill>
              <a:srgbClr val="70AD47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65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40" grpId="0" animBg="1"/>
      <p:bldP spid="42" grpId="0" animBg="1"/>
      <p:bldP spid="43" grpId="0" animBg="1"/>
      <p:bldP spid="48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70193-AC04-4FD3-B9B8-0E891DC3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464C3-A109-4BC2-B9A4-45274C9F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Vil være kritisk nå hvordan en implementeringsfase legges an, gis ledelsesforankring på alle ledd og gis tilstrekkelig ressurser.</a:t>
            </a:r>
          </a:p>
          <a:p>
            <a:r>
              <a:rPr lang="nb-NO" dirty="0"/>
              <a:t>Legg vekt på å motivere grunnplanet – det er de som må gjøre jobben!</a:t>
            </a:r>
          </a:p>
          <a:p>
            <a:r>
              <a:rPr lang="nb-NO" dirty="0"/>
              <a:t>Dette vil ta noe tid – men vær ambisiøse!</a:t>
            </a:r>
          </a:p>
          <a:p>
            <a:r>
              <a:rPr lang="nb-NO" dirty="0"/>
              <a:t>Undervisningsledelse – må styrkes!</a:t>
            </a:r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/>
              <a:t>LYKKE TIL!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456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7AF7-D5DB-474E-8C10-DC36D8D3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990"/>
          </a:xfrm>
        </p:spPr>
        <p:txBody>
          <a:bodyPr>
            <a:normAutofit/>
          </a:bodyPr>
          <a:lstStyle/>
          <a:p>
            <a:r>
              <a:rPr lang="en-US" sz="2800" dirty="0" err="1"/>
              <a:t>Ståsted</a:t>
            </a:r>
            <a:r>
              <a:rPr lang="en-US" sz="2800" dirty="0"/>
              <a:t> ..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1F024C-E6B8-42F2-8980-2A1104D2D7B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52872054"/>
              </p:ext>
            </p:extLst>
          </p:nvPr>
        </p:nvGraphicFramePr>
        <p:xfrm>
          <a:off x="575568" y="1638141"/>
          <a:ext cx="5316662" cy="4023360"/>
        </p:xfrm>
        <a:graphic>
          <a:graphicData uri="http://schemas.openxmlformats.org/drawingml/2006/table">
            <a:tbl>
              <a:tblPr firstRow="1" firstCol="1" bandRow="1"/>
              <a:tblGrid>
                <a:gridCol w="3924921">
                  <a:extLst>
                    <a:ext uri="{9D8B030D-6E8A-4147-A177-3AD203B41FA5}">
                      <a16:colId xmlns:a16="http://schemas.microsoft.com/office/drawing/2014/main" val="3965367196"/>
                    </a:ext>
                  </a:extLst>
                </a:gridCol>
                <a:gridCol w="1391741">
                  <a:extLst>
                    <a:ext uri="{9D8B030D-6E8A-4147-A177-3AD203B41FA5}">
                      <a16:colId xmlns:a16="http://schemas.microsoft.com/office/drawing/2014/main" val="3321680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Studieprogram 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Antall studieplasser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56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Arkitektur (MAAR)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017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Bioteknologi (MBIOT5)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323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Bygg- og miljøteknikk (MTBYGG)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54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Datateknologi (MTDT)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345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Elektronisk systemdesign og innovasjon (MTELSYS)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039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Energi og miljø (MTENERG)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932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Fysikk og matematikk (MTFYMA)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90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Industriell design (MTDESIG)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629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Industriell kjemi og bioteknologi (MTKJ)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58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Industriell økonomi og teknologiledelse (MTIØT)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821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Ingeniørvitenskap og IKT (MTING)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212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Kommunikasjonsteknologi og digital sikkerhet (MTKOM)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425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Kybernetikk og robotikk (MTTK)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03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Marin teknikk (MTMART)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93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Materialteknologi (MTMT)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787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Nanoteknologi (MTNANO)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853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Petroleumsfag (MTPETR)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522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Produktutvikling og produksjon (MTPROD)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43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Tekniske geofag (MTTEKGEO)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273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 marR="53975" algn="just">
                        <a:spcAft>
                          <a:spcPts val="0"/>
                        </a:spcAft>
                      </a:pPr>
                      <a:r>
                        <a:rPr lang="nb-NO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Alle programmer totalt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marR="53975" algn="ctr">
                        <a:spcAft>
                          <a:spcPts val="0"/>
                        </a:spcAft>
                      </a:pPr>
                      <a:r>
                        <a:rPr lang="nb-NO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1883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464400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EACF39-BC13-4AFE-98BF-C34800E9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531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Store: opptak ~1900 studenter ≈ 7500 studenter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0BDB4-786A-4E67-8BAE-60F1100EA9B3}"/>
              </a:ext>
            </a:extLst>
          </p:cNvPr>
          <p:cNvSpPr txBox="1"/>
          <p:nvPr/>
        </p:nvSpPr>
        <p:spPr>
          <a:xfrm>
            <a:off x="6010598" y="1638141"/>
            <a:ext cx="29330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dominerende rolle i Norge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tar imot 44% av alle som er kvalifisert fra VGS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veldig høye karakterkrav for opptak  ~alle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tilfredse studenter</a:t>
            </a:r>
          </a:p>
          <a:p>
            <a:r>
              <a:rPr lang="nb-NO" sz="1600" b="1" dirty="0"/>
              <a:t>=    attraktive studier</a:t>
            </a:r>
          </a:p>
          <a:p>
            <a:endParaRPr lang="nb-NO" sz="1600" dirty="0"/>
          </a:p>
          <a:p>
            <a:r>
              <a:rPr lang="nb-NO" sz="1600" b="1" dirty="0"/>
              <a:t>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lav kvinneandel i noen </a:t>
            </a:r>
            <a:r>
              <a:rPr lang="nb-NO" sz="1600" dirty="0" err="1"/>
              <a:t>progr</a:t>
            </a:r>
            <a:r>
              <a:rPr lang="nb-NO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synkende antall 1. </a:t>
            </a:r>
            <a:r>
              <a:rPr lang="nb-NO" sz="1600" dirty="0" err="1"/>
              <a:t>pri</a:t>
            </a:r>
            <a:r>
              <a:rPr lang="nb-NO" sz="1600" dirty="0"/>
              <a:t>-søkere i mange programmer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høyt frafall i noen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lite bruk av studentaktive undervisningsformer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lav interesse/lite tid for utvikling av undervisningen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undervisningsledelse og kvalitetsutvikling lite fokusert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6E5E57-1286-49DB-8306-DC28063870E0}"/>
              </a:ext>
            </a:extLst>
          </p:cNvPr>
          <p:cNvSpPr txBox="1"/>
          <p:nvPr/>
        </p:nvSpPr>
        <p:spPr>
          <a:xfrm>
            <a:off x="1276211" y="5842687"/>
            <a:ext cx="364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«for store, tunge og gammeldagse?»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6C267-550B-4F6B-AA03-068797B7C370}"/>
              </a:ext>
            </a:extLst>
          </p:cNvPr>
          <p:cNvSpPr txBox="1"/>
          <p:nvPr/>
        </p:nvSpPr>
        <p:spPr>
          <a:xfrm>
            <a:off x="2129540" y="6284329"/>
            <a:ext cx="186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«men effektive?»</a:t>
            </a:r>
          </a:p>
        </p:txBody>
      </p:sp>
    </p:spTree>
    <p:extLst>
      <p:ext uri="{BB962C8B-B14F-4D97-AF65-F5344CB8AC3E}">
        <p14:creationId xmlns:p14="http://schemas.microsoft.com/office/powerpoint/2010/main" val="4894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7AF7-D5DB-474E-8C10-DC36D8D3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990"/>
          </a:xfrm>
        </p:spPr>
        <p:txBody>
          <a:bodyPr>
            <a:normAutofit/>
          </a:bodyPr>
          <a:lstStyle/>
          <a:p>
            <a:r>
              <a:rPr lang="en-US" sz="2800" dirty="0" err="1"/>
              <a:t>Vurderinger</a:t>
            </a:r>
            <a:r>
              <a:rPr lang="en-US" sz="2800" dirty="0"/>
              <a:t> og </a:t>
            </a:r>
            <a:r>
              <a:rPr lang="en-US" sz="2800" dirty="0" err="1"/>
              <a:t>oppsummering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71204-AF5E-4D78-B9D1-B82354A3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466"/>
            <a:ext cx="8279347" cy="522522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000" b="1" dirty="0"/>
              <a:t>Om </a:t>
            </a:r>
            <a:r>
              <a:rPr lang="en-US" sz="2000" b="1" dirty="0" err="1"/>
              <a:t>kandidatenes</a:t>
            </a:r>
            <a:r>
              <a:rPr lang="en-US" sz="2000" b="1" dirty="0"/>
              <a:t> </a:t>
            </a:r>
            <a:r>
              <a:rPr lang="en-US" sz="2000" b="1" dirty="0" err="1"/>
              <a:t>kompetanse</a:t>
            </a:r>
            <a:r>
              <a:rPr lang="en-US" sz="2000" b="1" dirty="0"/>
              <a:t>: FTS-</a:t>
            </a:r>
            <a:r>
              <a:rPr lang="en-US" sz="2000" b="1" dirty="0" err="1"/>
              <a:t>prinsipp</a:t>
            </a:r>
            <a:r>
              <a:rPr lang="en-US" sz="2000" b="1" dirty="0"/>
              <a:t> 1,2</a:t>
            </a:r>
          </a:p>
          <a:p>
            <a:pPr marL="400050"/>
            <a:r>
              <a:rPr lang="en-US" sz="1800" b="1" dirty="0" err="1"/>
              <a:t>Programdrevet</a:t>
            </a:r>
            <a:r>
              <a:rPr lang="en-US" sz="1800" b="1" dirty="0"/>
              <a:t> </a:t>
            </a:r>
            <a:r>
              <a:rPr lang="en-US" sz="1800" b="1" dirty="0" err="1"/>
              <a:t>tilnærming</a:t>
            </a:r>
            <a:r>
              <a:rPr lang="en-US" sz="1800" b="1" dirty="0"/>
              <a:t> </a:t>
            </a:r>
            <a:r>
              <a:rPr lang="en-US" sz="1800" dirty="0" err="1"/>
              <a:t>må</a:t>
            </a:r>
            <a:r>
              <a:rPr lang="en-US" sz="1800" dirty="0"/>
              <a:t> </a:t>
            </a:r>
            <a:r>
              <a:rPr lang="en-US" sz="1800" dirty="0" err="1"/>
              <a:t>legges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grunn</a:t>
            </a:r>
            <a:r>
              <a:rPr lang="en-US" sz="1800" dirty="0"/>
              <a:t> for design, drift og </a:t>
            </a:r>
            <a:r>
              <a:rPr lang="en-US" sz="1800" dirty="0" err="1"/>
              <a:t>oppfølging</a:t>
            </a:r>
            <a:r>
              <a:rPr lang="en-US" sz="1800" dirty="0"/>
              <a:t> – </a:t>
            </a:r>
            <a:r>
              <a:rPr lang="en-US" sz="1800" dirty="0" err="1"/>
              <a:t>fra</a:t>
            </a:r>
            <a:r>
              <a:rPr lang="en-US" sz="1800" dirty="0"/>
              <a:t> </a:t>
            </a:r>
            <a:r>
              <a:rPr lang="en-US" sz="1800" b="1" i="1" dirty="0" err="1"/>
              <a:t>emnebasert</a:t>
            </a:r>
            <a:r>
              <a:rPr lang="en-US" sz="1800" b="1" i="1" dirty="0"/>
              <a:t> </a:t>
            </a:r>
            <a:r>
              <a:rPr lang="en-US" sz="1800" b="1" i="1" dirty="0" err="1"/>
              <a:t>til</a:t>
            </a:r>
            <a:r>
              <a:rPr lang="en-US" sz="1800" b="1" i="1" dirty="0"/>
              <a:t> </a:t>
            </a:r>
            <a:r>
              <a:rPr lang="en-US" sz="1800" b="1" i="1" dirty="0" err="1"/>
              <a:t>programbasert</a:t>
            </a:r>
            <a:r>
              <a:rPr lang="en-US" sz="1800" b="1" i="1" dirty="0"/>
              <a:t> </a:t>
            </a:r>
            <a:r>
              <a:rPr lang="en-US" sz="1800" b="1" i="1" dirty="0" err="1"/>
              <a:t>programdesign</a:t>
            </a:r>
            <a:endParaRPr lang="en-US" sz="1800" b="1" i="1" dirty="0"/>
          </a:p>
          <a:p>
            <a:pPr marL="400050"/>
            <a:r>
              <a:rPr lang="en-US" sz="1800" dirty="0" err="1"/>
              <a:t>Programoppbygging</a:t>
            </a:r>
            <a:r>
              <a:rPr lang="en-US" sz="1800" dirty="0"/>
              <a:t> (</a:t>
            </a:r>
            <a:r>
              <a:rPr lang="en-US" sz="1800" dirty="0" err="1"/>
              <a:t>emnevegger</a:t>
            </a:r>
            <a:r>
              <a:rPr lang="en-US" sz="1800" dirty="0"/>
              <a:t>) </a:t>
            </a:r>
            <a:r>
              <a:rPr lang="en-US" sz="1800" dirty="0" err="1"/>
              <a:t>må</a:t>
            </a:r>
            <a:r>
              <a:rPr lang="en-US" sz="1800" dirty="0"/>
              <a:t> </a:t>
            </a:r>
            <a:r>
              <a:rPr lang="en-US" sz="1800" dirty="0" err="1"/>
              <a:t>revideres</a:t>
            </a:r>
            <a:r>
              <a:rPr lang="en-US" sz="1800" dirty="0"/>
              <a:t> </a:t>
            </a:r>
            <a:r>
              <a:rPr lang="en-US" sz="1800" dirty="0" err="1"/>
              <a:t>mht</a:t>
            </a:r>
            <a:r>
              <a:rPr lang="en-US" sz="1800" dirty="0"/>
              <a:t> </a:t>
            </a:r>
            <a:r>
              <a:rPr lang="en-US" sz="1800" b="1" dirty="0" err="1"/>
              <a:t>helhetlig</a:t>
            </a:r>
            <a:r>
              <a:rPr lang="en-US" sz="1800" b="1" dirty="0"/>
              <a:t> og </a:t>
            </a:r>
            <a:r>
              <a:rPr lang="en-US" sz="1800" b="1" dirty="0" err="1"/>
              <a:t>integrert</a:t>
            </a:r>
            <a:r>
              <a:rPr lang="en-US" sz="1800" b="1" dirty="0"/>
              <a:t> </a:t>
            </a:r>
            <a:r>
              <a:rPr lang="en-US" sz="1800" b="1" dirty="0" err="1"/>
              <a:t>kompetansebygging</a:t>
            </a:r>
            <a:r>
              <a:rPr lang="en-US" sz="1800" b="1" dirty="0"/>
              <a:t> </a:t>
            </a:r>
          </a:p>
          <a:p>
            <a:pPr marL="400050"/>
            <a:r>
              <a:rPr lang="en-US" sz="1800" dirty="0" err="1"/>
              <a:t>Bygging</a:t>
            </a:r>
            <a:r>
              <a:rPr lang="en-US" sz="1800" dirty="0"/>
              <a:t> av </a:t>
            </a:r>
            <a:r>
              <a:rPr lang="en-US" sz="1800" b="1" dirty="0" err="1"/>
              <a:t>bærekraftskompetanse</a:t>
            </a:r>
            <a:r>
              <a:rPr lang="en-US" sz="1800" dirty="0"/>
              <a:t> </a:t>
            </a:r>
            <a:r>
              <a:rPr lang="en-US" sz="1800" dirty="0" err="1"/>
              <a:t>må</a:t>
            </a:r>
            <a:r>
              <a:rPr lang="en-US" sz="1800" dirty="0"/>
              <a:t> </a:t>
            </a:r>
            <a:r>
              <a:rPr lang="en-US" sz="1800" dirty="0" err="1"/>
              <a:t>skje</a:t>
            </a:r>
            <a:r>
              <a:rPr lang="en-US" sz="1800" dirty="0"/>
              <a:t> </a:t>
            </a:r>
            <a:r>
              <a:rPr lang="en-US" sz="1800" dirty="0" err="1"/>
              <a:t>integrert</a:t>
            </a:r>
            <a:r>
              <a:rPr lang="en-US" sz="1800" dirty="0"/>
              <a:t> og </a:t>
            </a:r>
            <a:r>
              <a:rPr lang="en-US" sz="1800" dirty="0" err="1"/>
              <a:t>igjennom</a:t>
            </a:r>
            <a:r>
              <a:rPr lang="en-US" sz="1800" dirty="0"/>
              <a:t> </a:t>
            </a:r>
            <a:r>
              <a:rPr lang="en-US" sz="1800" dirty="0" err="1"/>
              <a:t>både</a:t>
            </a:r>
            <a:r>
              <a:rPr lang="en-US" sz="1800" dirty="0"/>
              <a:t> </a:t>
            </a:r>
            <a:r>
              <a:rPr lang="en-US" sz="1800" dirty="0" err="1"/>
              <a:t>felles</a:t>
            </a:r>
            <a:r>
              <a:rPr lang="en-US" sz="1800" dirty="0"/>
              <a:t>- og </a:t>
            </a:r>
            <a:r>
              <a:rPr lang="en-US" sz="1800" dirty="0" err="1"/>
              <a:t>programemner</a:t>
            </a:r>
            <a:r>
              <a:rPr lang="en-US" sz="1800" dirty="0"/>
              <a:t>.</a:t>
            </a:r>
          </a:p>
          <a:p>
            <a:pPr marL="400050"/>
            <a:r>
              <a:rPr lang="en-US" sz="1800" dirty="0" err="1"/>
              <a:t>Bygging</a:t>
            </a:r>
            <a:r>
              <a:rPr lang="en-US" sz="1800" dirty="0"/>
              <a:t> av </a:t>
            </a:r>
            <a:r>
              <a:rPr lang="en-US" sz="1800" b="1" dirty="0"/>
              <a:t>digital </a:t>
            </a:r>
            <a:r>
              <a:rPr lang="en-US" sz="1800" b="1" dirty="0" err="1"/>
              <a:t>komptanse</a:t>
            </a:r>
            <a:r>
              <a:rPr lang="en-US" sz="1800" b="1" dirty="0"/>
              <a:t> </a:t>
            </a:r>
            <a:r>
              <a:rPr lang="en-US" sz="1800" dirty="0"/>
              <a:t>og </a:t>
            </a:r>
            <a:r>
              <a:rPr lang="en-US" sz="1800" dirty="0" err="1"/>
              <a:t>bruk</a:t>
            </a:r>
            <a:r>
              <a:rPr lang="en-US" sz="1800" dirty="0"/>
              <a:t> av </a:t>
            </a:r>
            <a:r>
              <a:rPr lang="en-US" sz="1800" dirty="0" err="1"/>
              <a:t>digitale</a:t>
            </a:r>
            <a:r>
              <a:rPr lang="en-US" sz="1800" dirty="0"/>
              <a:t> </a:t>
            </a:r>
            <a:r>
              <a:rPr lang="en-US" sz="1800" dirty="0" err="1"/>
              <a:t>verktøy</a:t>
            </a:r>
            <a:r>
              <a:rPr lang="en-US" sz="1800" dirty="0"/>
              <a:t> </a:t>
            </a:r>
            <a:r>
              <a:rPr lang="en-US" sz="1800" dirty="0" err="1"/>
              <a:t>bør</a:t>
            </a:r>
            <a:r>
              <a:rPr lang="en-US" sz="1800" dirty="0"/>
              <a:t> </a:t>
            </a:r>
            <a:r>
              <a:rPr lang="en-US" sz="1800" dirty="0" err="1"/>
              <a:t>integreres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alle</a:t>
            </a:r>
            <a:r>
              <a:rPr lang="en-US" sz="1800" dirty="0"/>
              <a:t> </a:t>
            </a:r>
            <a:r>
              <a:rPr lang="en-US" sz="1800" dirty="0" err="1"/>
              <a:t>emner</a:t>
            </a:r>
            <a:r>
              <a:rPr lang="en-US" sz="1800" dirty="0"/>
              <a:t> med et focus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sammenheng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programnivå</a:t>
            </a:r>
            <a:r>
              <a:rPr lang="en-US" sz="1800" dirty="0"/>
              <a:t>.</a:t>
            </a:r>
          </a:p>
          <a:p>
            <a:pPr marL="400050"/>
            <a:r>
              <a:rPr lang="en-US" sz="1800" dirty="0" err="1"/>
              <a:t>Dagens</a:t>
            </a:r>
            <a:r>
              <a:rPr lang="en-US" sz="1800" dirty="0"/>
              <a:t> </a:t>
            </a:r>
            <a:r>
              <a:rPr lang="en-US" sz="1800" dirty="0" err="1"/>
              <a:t>programportefølje</a:t>
            </a:r>
            <a:r>
              <a:rPr lang="en-US" sz="1800" dirty="0"/>
              <a:t> og </a:t>
            </a:r>
            <a:r>
              <a:rPr lang="en-US" sz="1800" dirty="0" err="1"/>
              <a:t>programstruktur</a:t>
            </a:r>
            <a:r>
              <a:rPr lang="en-US" sz="1800" dirty="0"/>
              <a:t> </a:t>
            </a:r>
            <a:r>
              <a:rPr lang="en-US" sz="1800" dirty="0" err="1"/>
              <a:t>legger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rette</a:t>
            </a:r>
            <a:r>
              <a:rPr lang="en-US" sz="1800" dirty="0"/>
              <a:t> </a:t>
            </a:r>
            <a:r>
              <a:rPr lang="en-US" sz="1800" dirty="0" err="1"/>
              <a:t>bygging</a:t>
            </a:r>
            <a:r>
              <a:rPr lang="en-US" sz="1800" dirty="0"/>
              <a:t> av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b="1" dirty="0" err="1"/>
              <a:t>tverrfaglig</a:t>
            </a:r>
            <a:r>
              <a:rPr lang="en-US" sz="1800" b="1" dirty="0"/>
              <a:t> </a:t>
            </a:r>
            <a:r>
              <a:rPr lang="en-US" sz="1800" b="1" dirty="0" err="1"/>
              <a:t>samhandlingskompetanse</a:t>
            </a:r>
            <a:r>
              <a:rPr lang="en-US" sz="1800" b="1" dirty="0"/>
              <a:t> </a:t>
            </a:r>
            <a:r>
              <a:rPr lang="en-US" sz="1800" dirty="0"/>
              <a:t>– men </a:t>
            </a:r>
            <a:r>
              <a:rPr lang="en-US" sz="1800" dirty="0" err="1"/>
              <a:t>må</a:t>
            </a:r>
            <a:r>
              <a:rPr lang="en-US" sz="1800" dirty="0"/>
              <a:t> </a:t>
            </a:r>
            <a:r>
              <a:rPr lang="en-US" sz="1800" dirty="0" err="1"/>
              <a:t>styrkes</a:t>
            </a:r>
            <a:r>
              <a:rPr lang="en-US" sz="1800" dirty="0"/>
              <a:t>/</a:t>
            </a:r>
            <a:r>
              <a:rPr lang="en-US" sz="1800" dirty="0" err="1"/>
              <a:t>revitaliseres</a:t>
            </a:r>
            <a:endParaRPr lang="en-US" sz="18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5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7AF7-D5DB-474E-8C10-DC36D8D3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990"/>
          </a:xfrm>
        </p:spPr>
        <p:txBody>
          <a:bodyPr>
            <a:normAutofit/>
          </a:bodyPr>
          <a:lstStyle/>
          <a:p>
            <a:r>
              <a:rPr lang="en-US" sz="2800" dirty="0" err="1"/>
              <a:t>Vurderinger</a:t>
            </a:r>
            <a:r>
              <a:rPr lang="en-US" sz="2800" dirty="0"/>
              <a:t> og </a:t>
            </a:r>
            <a:r>
              <a:rPr lang="en-US" sz="2800" dirty="0" err="1"/>
              <a:t>oppsummering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71204-AF5E-4D78-B9D1-B82354A3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466"/>
            <a:ext cx="8279347" cy="5443060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US" sz="2000" b="1" dirty="0"/>
              <a:t>Om </a:t>
            </a:r>
            <a:r>
              <a:rPr lang="en-US" sz="2000" b="1" dirty="0" err="1"/>
              <a:t>pedagogisk</a:t>
            </a:r>
            <a:r>
              <a:rPr lang="en-US" sz="2000" b="1" dirty="0"/>
              <a:t> </a:t>
            </a:r>
            <a:r>
              <a:rPr lang="en-US" sz="2000" b="1" dirty="0" err="1"/>
              <a:t>læringsmilø</a:t>
            </a:r>
            <a:r>
              <a:rPr lang="en-US" sz="2000" b="1" dirty="0"/>
              <a:t>: FTS-</a:t>
            </a:r>
            <a:r>
              <a:rPr lang="en-US" sz="2000" b="1" dirty="0" err="1"/>
              <a:t>prinsipp</a:t>
            </a:r>
            <a:r>
              <a:rPr lang="en-US" sz="2000" b="1" dirty="0"/>
              <a:t> 3,4,5,6 og 7</a:t>
            </a:r>
          </a:p>
          <a:p>
            <a:pPr marL="400050"/>
            <a:r>
              <a:rPr lang="en-US" sz="1800" dirty="0" err="1"/>
              <a:t>Dagens</a:t>
            </a:r>
            <a:r>
              <a:rPr lang="en-US" sz="1800" dirty="0"/>
              <a:t> programmer og </a:t>
            </a:r>
            <a:r>
              <a:rPr lang="en-US" sz="1800" dirty="0" err="1"/>
              <a:t>emner</a:t>
            </a:r>
            <a:r>
              <a:rPr lang="en-US" sz="1800" dirty="0"/>
              <a:t> </a:t>
            </a:r>
            <a:r>
              <a:rPr lang="en-US" sz="1800" dirty="0" err="1"/>
              <a:t>utnytter</a:t>
            </a:r>
            <a:r>
              <a:rPr lang="en-US" sz="1800" dirty="0"/>
              <a:t> I for </a:t>
            </a:r>
            <a:r>
              <a:rPr lang="en-US" sz="1800" dirty="0" err="1"/>
              <a:t>liten</a:t>
            </a:r>
            <a:r>
              <a:rPr lang="en-US" sz="1800" dirty="0"/>
              <a:t> grad </a:t>
            </a:r>
            <a:r>
              <a:rPr lang="en-US" sz="1800" b="1" dirty="0" err="1"/>
              <a:t>kontekstuell</a:t>
            </a:r>
            <a:r>
              <a:rPr lang="en-US" sz="1800" b="1" dirty="0"/>
              <a:t> </a:t>
            </a:r>
            <a:r>
              <a:rPr lang="en-US" sz="1800" b="1" dirty="0" err="1"/>
              <a:t>læring</a:t>
            </a:r>
            <a:r>
              <a:rPr lang="en-US" sz="1800" b="1" dirty="0"/>
              <a:t>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pedagogisk</a:t>
            </a:r>
            <a:r>
              <a:rPr lang="en-US" sz="1800" dirty="0"/>
              <a:t> </a:t>
            </a:r>
            <a:r>
              <a:rPr lang="en-US" sz="1800" dirty="0" err="1"/>
              <a:t>prinsipp</a:t>
            </a:r>
            <a:r>
              <a:rPr lang="en-US" sz="1800" dirty="0"/>
              <a:t> og </a:t>
            </a:r>
            <a:r>
              <a:rPr lang="en-US" sz="1800" dirty="0" err="1"/>
              <a:t>kriterium</a:t>
            </a:r>
            <a:r>
              <a:rPr lang="en-US" sz="1800" dirty="0"/>
              <a:t> for </a:t>
            </a:r>
            <a:r>
              <a:rPr lang="en-US" sz="1800" dirty="0" err="1"/>
              <a:t>programdesign</a:t>
            </a:r>
            <a:endParaRPr lang="en-US" sz="1800" dirty="0"/>
          </a:p>
          <a:p>
            <a:pPr marL="400050"/>
            <a:r>
              <a:rPr lang="en-US" sz="1800" dirty="0" err="1"/>
              <a:t>Alle</a:t>
            </a:r>
            <a:r>
              <a:rPr lang="en-US" sz="1800" dirty="0"/>
              <a:t> programmer </a:t>
            </a:r>
            <a:r>
              <a:rPr lang="en-US" sz="1800" dirty="0" err="1"/>
              <a:t>bør</a:t>
            </a:r>
            <a:r>
              <a:rPr lang="en-US" sz="1800" dirty="0"/>
              <a:t> </a:t>
            </a:r>
            <a:r>
              <a:rPr lang="en-US" sz="1800" dirty="0" err="1"/>
              <a:t>adoptere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b="1" dirty="0"/>
              <a:t>CDIO-</a:t>
            </a:r>
            <a:r>
              <a:rPr lang="en-US" sz="1800" b="1" dirty="0" err="1"/>
              <a:t>basert</a:t>
            </a:r>
            <a:r>
              <a:rPr lang="en-US" sz="1800" b="1" dirty="0"/>
              <a:t> </a:t>
            </a:r>
            <a:r>
              <a:rPr lang="en-US" sz="1800" b="1" dirty="0" err="1"/>
              <a:t>struktur</a:t>
            </a:r>
            <a:r>
              <a:rPr lang="en-US" sz="1800" b="1" dirty="0"/>
              <a:t> </a:t>
            </a:r>
            <a:r>
              <a:rPr lang="en-US" sz="1800" dirty="0"/>
              <a:t>og </a:t>
            </a:r>
            <a:r>
              <a:rPr lang="en-US" sz="1800" dirty="0" err="1"/>
              <a:t>prinsipper</a:t>
            </a:r>
            <a:r>
              <a:rPr lang="en-US" sz="1800" dirty="0"/>
              <a:t> for </a:t>
            </a:r>
            <a:r>
              <a:rPr lang="en-US" sz="1800" dirty="0" err="1"/>
              <a:t>programoppbygging</a:t>
            </a:r>
            <a:r>
              <a:rPr lang="en-US" sz="1800" dirty="0"/>
              <a:t>.</a:t>
            </a:r>
          </a:p>
          <a:p>
            <a:pPr marL="400050"/>
            <a:r>
              <a:rPr lang="en-US" sz="1800" dirty="0" err="1"/>
              <a:t>Veldig</a:t>
            </a:r>
            <a:r>
              <a:rPr lang="en-US" sz="1800" dirty="0"/>
              <a:t> </a:t>
            </a:r>
            <a:r>
              <a:rPr lang="en-US" sz="1800" dirty="0" err="1"/>
              <a:t>varierende</a:t>
            </a:r>
            <a:r>
              <a:rPr lang="en-US" sz="1800" dirty="0"/>
              <a:t> grad av </a:t>
            </a:r>
            <a:r>
              <a:rPr lang="en-US" sz="1800" b="1" dirty="0" err="1"/>
              <a:t>studentaktive</a:t>
            </a:r>
            <a:r>
              <a:rPr lang="en-US" sz="1800" b="1" dirty="0"/>
              <a:t> </a:t>
            </a:r>
            <a:r>
              <a:rPr lang="en-US" sz="1800" b="1" dirty="0" err="1"/>
              <a:t>undervisnings</a:t>
            </a:r>
            <a:r>
              <a:rPr lang="en-US" sz="1800" b="1" dirty="0"/>
              <a:t>- og </a:t>
            </a:r>
            <a:r>
              <a:rPr lang="en-US" sz="1800" b="1" dirty="0" err="1"/>
              <a:t>vurderingsformer</a:t>
            </a:r>
            <a:r>
              <a:rPr lang="en-US" sz="1800" b="1" dirty="0"/>
              <a:t> </a:t>
            </a:r>
            <a:r>
              <a:rPr lang="en-US" sz="1800" dirty="0"/>
              <a:t>tatt </a:t>
            </a:r>
            <a:r>
              <a:rPr lang="en-US" sz="1800" dirty="0" err="1"/>
              <a:t>ibruk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programtypen</a:t>
            </a:r>
            <a:r>
              <a:rPr lang="en-US" sz="1800" dirty="0"/>
              <a:t> – </a:t>
            </a:r>
            <a:r>
              <a:rPr lang="en-US" sz="1800" dirty="0" err="1"/>
              <a:t>må</a:t>
            </a:r>
            <a:r>
              <a:rPr lang="en-US" sz="1800" dirty="0"/>
              <a:t> </a:t>
            </a:r>
            <a:r>
              <a:rPr lang="en-US" sz="1800" dirty="0" err="1"/>
              <a:t>være</a:t>
            </a:r>
            <a:r>
              <a:rPr lang="en-US" sz="1800" dirty="0"/>
              <a:t> et </a:t>
            </a:r>
            <a:r>
              <a:rPr lang="en-US" sz="1800" dirty="0" err="1"/>
              <a:t>satsingspunkt</a:t>
            </a:r>
            <a:r>
              <a:rPr lang="en-US" sz="1800" dirty="0"/>
              <a:t> </a:t>
            </a:r>
            <a:r>
              <a:rPr lang="en-US" sz="1800" dirty="0" err="1"/>
              <a:t>fremover</a:t>
            </a:r>
            <a:r>
              <a:rPr lang="en-US" sz="1800" dirty="0"/>
              <a:t>.</a:t>
            </a:r>
          </a:p>
          <a:p>
            <a:pPr marL="400050"/>
            <a:r>
              <a:rPr lang="en-US" sz="1800" dirty="0" err="1"/>
              <a:t>Faglærerstaben</a:t>
            </a:r>
            <a:r>
              <a:rPr lang="en-US" sz="1800" dirty="0"/>
              <a:t> </a:t>
            </a:r>
            <a:r>
              <a:rPr lang="en-US" sz="1800" dirty="0" err="1"/>
              <a:t>trenger</a:t>
            </a:r>
            <a:r>
              <a:rPr lang="en-US" sz="1800" dirty="0"/>
              <a:t> </a:t>
            </a:r>
            <a:r>
              <a:rPr lang="en-US" sz="1800" b="1" dirty="0" err="1"/>
              <a:t>kurs</a:t>
            </a:r>
            <a:r>
              <a:rPr lang="en-US" sz="1800" b="1" dirty="0"/>
              <a:t>, </a:t>
            </a:r>
            <a:r>
              <a:rPr lang="en-US" sz="1800" b="1" dirty="0" err="1"/>
              <a:t>støtte</a:t>
            </a:r>
            <a:r>
              <a:rPr lang="en-US" sz="1800" b="1" dirty="0"/>
              <a:t> og </a:t>
            </a:r>
            <a:r>
              <a:rPr lang="en-US" sz="1800" b="1" dirty="0" err="1"/>
              <a:t>tid</a:t>
            </a:r>
            <a:r>
              <a:rPr lang="en-US" sz="1800" b="1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mer</a:t>
            </a:r>
            <a:r>
              <a:rPr lang="en-US" sz="1800" dirty="0"/>
              <a:t> </a:t>
            </a:r>
            <a:r>
              <a:rPr lang="en-US" sz="1800" dirty="0" err="1"/>
              <a:t>omfattende</a:t>
            </a:r>
            <a:r>
              <a:rPr lang="en-US" sz="1800" dirty="0"/>
              <a:t> </a:t>
            </a:r>
            <a:r>
              <a:rPr lang="en-US" sz="1800" dirty="0" err="1"/>
              <a:t>omlegginger</a:t>
            </a:r>
            <a:endParaRPr lang="en-US" sz="1800" dirty="0"/>
          </a:p>
          <a:p>
            <a:pPr marL="400050"/>
            <a:r>
              <a:rPr lang="en-US" sz="1800" dirty="0" err="1"/>
              <a:t>Programmene</a:t>
            </a:r>
            <a:r>
              <a:rPr lang="en-US" sz="1800" dirty="0"/>
              <a:t> </a:t>
            </a:r>
            <a:r>
              <a:rPr lang="en-US" sz="1800" dirty="0" err="1"/>
              <a:t>bør</a:t>
            </a:r>
            <a:r>
              <a:rPr lang="en-US" sz="1800" dirty="0"/>
              <a:t> </a:t>
            </a:r>
            <a:r>
              <a:rPr lang="en-US" sz="1800" dirty="0" err="1"/>
              <a:t>adoptere</a:t>
            </a:r>
            <a:r>
              <a:rPr lang="en-US" sz="1800" dirty="0"/>
              <a:t> </a:t>
            </a:r>
            <a:r>
              <a:rPr lang="en-US" sz="1800" b="1" dirty="0"/>
              <a:t>CDIO-</a:t>
            </a:r>
            <a:r>
              <a:rPr lang="en-US" sz="1800" b="1" dirty="0" err="1"/>
              <a:t>baserte</a:t>
            </a:r>
            <a:r>
              <a:rPr lang="en-US" sz="1800" b="1" dirty="0"/>
              <a:t> </a:t>
            </a:r>
            <a:r>
              <a:rPr lang="en-US" sz="1800" b="1" dirty="0" err="1"/>
              <a:t>prinsipper</a:t>
            </a:r>
            <a:r>
              <a:rPr lang="en-US" sz="1800" b="1" dirty="0"/>
              <a:t> </a:t>
            </a:r>
            <a:r>
              <a:rPr lang="en-US" sz="1800" dirty="0"/>
              <a:t>for </a:t>
            </a:r>
            <a:r>
              <a:rPr lang="en-US" sz="1800" dirty="0" err="1"/>
              <a:t>implementering</a:t>
            </a:r>
            <a:r>
              <a:rPr lang="en-US" sz="1800" dirty="0"/>
              <a:t> av </a:t>
            </a:r>
            <a:r>
              <a:rPr lang="en-US" sz="1800" dirty="0" err="1"/>
              <a:t>mer</a:t>
            </a:r>
            <a:r>
              <a:rPr lang="en-US" sz="1800" dirty="0"/>
              <a:t> </a:t>
            </a:r>
            <a:r>
              <a:rPr lang="en-US" sz="1800" b="1" dirty="0" err="1"/>
              <a:t>studentaktive</a:t>
            </a:r>
            <a:r>
              <a:rPr lang="en-US" sz="1800" b="1" dirty="0"/>
              <a:t> </a:t>
            </a:r>
            <a:r>
              <a:rPr lang="en-US" sz="1800" b="1" dirty="0" err="1"/>
              <a:t>undervisningsformer</a:t>
            </a:r>
            <a:r>
              <a:rPr lang="en-US" sz="1800" dirty="0"/>
              <a:t>.</a:t>
            </a:r>
          </a:p>
          <a:p>
            <a:pPr marL="400050"/>
            <a:r>
              <a:rPr lang="en-US" sz="1800" dirty="0"/>
              <a:t>NTNU </a:t>
            </a:r>
            <a:r>
              <a:rPr lang="en-US" sz="1800" dirty="0" err="1"/>
              <a:t>bør</a:t>
            </a:r>
            <a:r>
              <a:rPr lang="en-US" sz="1800" dirty="0"/>
              <a:t> </a:t>
            </a:r>
            <a:r>
              <a:rPr lang="en-US" sz="1800" dirty="0" err="1"/>
              <a:t>heve</a:t>
            </a:r>
            <a:r>
              <a:rPr lang="en-US" sz="1800" dirty="0"/>
              <a:t> </a:t>
            </a:r>
            <a:r>
              <a:rPr lang="en-US" sz="1800" dirty="0" err="1"/>
              <a:t>kravene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b="1" dirty="0" err="1"/>
              <a:t>undervisningsfaglig</a:t>
            </a:r>
            <a:r>
              <a:rPr lang="en-US" sz="1800" b="1" dirty="0"/>
              <a:t> </a:t>
            </a:r>
            <a:r>
              <a:rPr lang="en-US" sz="1800" b="1" dirty="0" err="1"/>
              <a:t>kompetanse</a:t>
            </a:r>
            <a:r>
              <a:rPr lang="en-US" sz="1800" b="1" dirty="0"/>
              <a:t> </a:t>
            </a:r>
            <a:r>
              <a:rPr lang="en-US" sz="1800" dirty="0"/>
              <a:t>for vitenskapelige ansatte, </a:t>
            </a:r>
            <a:r>
              <a:rPr lang="en-US" sz="1800" dirty="0" err="1"/>
              <a:t>utvikle</a:t>
            </a:r>
            <a:r>
              <a:rPr lang="en-US" sz="1800" dirty="0"/>
              <a:t> basis og </a:t>
            </a:r>
            <a:r>
              <a:rPr lang="en-US" sz="1800" dirty="0" err="1"/>
              <a:t>videregående</a:t>
            </a:r>
            <a:r>
              <a:rPr lang="en-US" sz="1800" dirty="0"/>
              <a:t> </a:t>
            </a:r>
            <a:r>
              <a:rPr lang="en-US" sz="1800" dirty="0" err="1"/>
              <a:t>kurs</a:t>
            </a:r>
            <a:r>
              <a:rPr lang="en-US" sz="1800" dirty="0"/>
              <a:t> og </a:t>
            </a:r>
            <a:r>
              <a:rPr lang="en-US" sz="1800" dirty="0" err="1"/>
              <a:t>stille</a:t>
            </a:r>
            <a:r>
              <a:rPr lang="en-US" sz="1800" dirty="0"/>
              <a:t> </a:t>
            </a:r>
            <a:r>
              <a:rPr lang="en-US" sz="1800" dirty="0" err="1"/>
              <a:t>krav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kontinuerlig</a:t>
            </a:r>
            <a:r>
              <a:rPr lang="en-US" sz="1800" dirty="0"/>
              <a:t> </a:t>
            </a:r>
            <a:r>
              <a:rPr lang="en-US" sz="1800" dirty="0" err="1"/>
              <a:t>undervisningsutvikling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alle</a:t>
            </a:r>
            <a:r>
              <a:rPr lang="en-US" sz="1800" dirty="0"/>
              <a:t> </a:t>
            </a:r>
            <a:r>
              <a:rPr lang="en-US" sz="1800" dirty="0" err="1"/>
              <a:t>emner</a:t>
            </a:r>
            <a:r>
              <a:rPr lang="en-US" sz="1800" dirty="0"/>
              <a:t>.</a:t>
            </a:r>
          </a:p>
          <a:p>
            <a:pPr marL="400050"/>
            <a:r>
              <a:rPr lang="en-US" sz="1800" b="1" dirty="0" err="1"/>
              <a:t>Styrke</a:t>
            </a:r>
            <a:r>
              <a:rPr lang="en-US" sz="1800" b="1" dirty="0"/>
              <a:t> </a:t>
            </a:r>
            <a:r>
              <a:rPr lang="en-US" sz="1800" b="1" dirty="0" err="1"/>
              <a:t>undervisningsledelse</a:t>
            </a:r>
            <a:r>
              <a:rPr lang="en-US" sz="1800" b="1" dirty="0"/>
              <a:t> </a:t>
            </a:r>
            <a:r>
              <a:rPr lang="en-US" sz="1800" dirty="0" err="1"/>
              <a:t>generelt</a:t>
            </a:r>
            <a:r>
              <a:rPr lang="en-US" sz="1800" dirty="0"/>
              <a:t> og </a:t>
            </a:r>
            <a:r>
              <a:rPr lang="en-US" sz="1800" b="1" dirty="0" err="1"/>
              <a:t>studieprogramleder</a:t>
            </a:r>
            <a:r>
              <a:rPr lang="en-US" sz="1800" dirty="0"/>
              <a:t> </a:t>
            </a:r>
            <a:r>
              <a:rPr lang="en-US" sz="1800" dirty="0" err="1"/>
              <a:t>spesielt</a:t>
            </a:r>
            <a:r>
              <a:rPr lang="en-US" sz="1800" dirty="0"/>
              <a:t>.</a:t>
            </a:r>
          </a:p>
          <a:p>
            <a:pPr marL="400050"/>
            <a:r>
              <a:rPr lang="en-US" sz="1800" dirty="0" err="1"/>
              <a:t>Fortsette</a:t>
            </a:r>
            <a:r>
              <a:rPr lang="en-US" sz="1800" dirty="0"/>
              <a:t> </a:t>
            </a:r>
            <a:r>
              <a:rPr lang="en-US" sz="1800" b="1" dirty="0" err="1"/>
              <a:t>utvikling</a:t>
            </a:r>
            <a:r>
              <a:rPr lang="en-US" sz="1800" b="1" dirty="0"/>
              <a:t> av </a:t>
            </a:r>
            <a:r>
              <a:rPr lang="en-US" sz="1800" b="1" dirty="0" err="1"/>
              <a:t>kvalitetssystemene</a:t>
            </a:r>
            <a:r>
              <a:rPr lang="en-US" sz="1800" dirty="0"/>
              <a:t>, </a:t>
            </a:r>
            <a:r>
              <a:rPr lang="en-US" sz="1800" dirty="0" err="1"/>
              <a:t>prosessene</a:t>
            </a:r>
            <a:r>
              <a:rPr lang="en-US" sz="1800" dirty="0"/>
              <a:t> og </a:t>
            </a:r>
            <a:r>
              <a:rPr lang="en-US" sz="1800" dirty="0" err="1"/>
              <a:t>gode</a:t>
            </a:r>
            <a:r>
              <a:rPr lang="en-US" sz="1800" dirty="0"/>
              <a:t> </a:t>
            </a:r>
            <a:r>
              <a:rPr lang="en-US" sz="1800" dirty="0" err="1"/>
              <a:t>verktøy</a:t>
            </a:r>
            <a:r>
              <a:rPr lang="en-US" sz="1800" dirty="0"/>
              <a:t> med </a:t>
            </a:r>
            <a:r>
              <a:rPr lang="en-US" sz="1800" b="1" dirty="0" err="1"/>
              <a:t>fokus</a:t>
            </a:r>
            <a:r>
              <a:rPr lang="en-US" sz="1800" b="1" dirty="0"/>
              <a:t> </a:t>
            </a:r>
            <a:r>
              <a:rPr lang="en-US" sz="1800" b="1" dirty="0" err="1"/>
              <a:t>på</a:t>
            </a:r>
            <a:r>
              <a:rPr lang="en-US" sz="1800" b="1" dirty="0"/>
              <a:t> </a:t>
            </a:r>
            <a:r>
              <a:rPr lang="en-US" sz="1800" b="1" dirty="0" err="1"/>
              <a:t>kvalitetsanalyse</a:t>
            </a:r>
            <a:endParaRPr lang="en-US" sz="1800" b="1" dirty="0"/>
          </a:p>
          <a:p>
            <a:pPr marL="400050"/>
            <a:r>
              <a:rPr lang="en-US" sz="1800" b="1" dirty="0" err="1"/>
              <a:t>Økt</a:t>
            </a:r>
            <a:r>
              <a:rPr lang="en-US" sz="1800" b="1" dirty="0"/>
              <a:t> </a:t>
            </a:r>
            <a:r>
              <a:rPr lang="en-US" sz="1800" b="1" dirty="0" err="1"/>
              <a:t>fokus</a:t>
            </a:r>
            <a:r>
              <a:rPr lang="en-US" sz="1800" b="1" dirty="0"/>
              <a:t> </a:t>
            </a:r>
            <a:r>
              <a:rPr lang="en-US" sz="1800" b="1" dirty="0" err="1"/>
              <a:t>på</a:t>
            </a:r>
            <a:r>
              <a:rPr lang="en-US" sz="1800" b="1" dirty="0"/>
              <a:t> </a:t>
            </a:r>
            <a:r>
              <a:rPr lang="en-US" sz="1800" b="1" dirty="0" err="1"/>
              <a:t>kvalitetsoppfølging</a:t>
            </a:r>
            <a:r>
              <a:rPr lang="en-US" sz="1800" b="1" dirty="0"/>
              <a:t> </a:t>
            </a:r>
            <a:r>
              <a:rPr lang="en-US" sz="1800" dirty="0"/>
              <a:t>og </a:t>
            </a:r>
            <a:r>
              <a:rPr lang="en-US" sz="1800" dirty="0" err="1"/>
              <a:t>lukking</a:t>
            </a:r>
            <a:r>
              <a:rPr lang="en-US" sz="1800" dirty="0"/>
              <a:t> av </a:t>
            </a:r>
            <a:r>
              <a:rPr lang="en-US" sz="1800" dirty="0" err="1"/>
              <a:t>kvalitetssløyfen</a:t>
            </a:r>
            <a:r>
              <a:rPr lang="en-US" sz="1800" dirty="0"/>
              <a:t> I </a:t>
            </a:r>
            <a:r>
              <a:rPr lang="en-US" sz="1800" dirty="0" err="1"/>
              <a:t>alle</a:t>
            </a:r>
            <a:r>
              <a:rPr lang="en-US" sz="1800" dirty="0"/>
              <a:t> </a:t>
            </a:r>
            <a:r>
              <a:rPr lang="en-US" sz="1800" dirty="0" err="1"/>
              <a:t>ledd</a:t>
            </a:r>
            <a:endParaRPr lang="en-US" sz="1800" dirty="0"/>
          </a:p>
          <a:p>
            <a:pPr marL="4000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6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7AF7-D5DB-474E-8C10-DC36D8D3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990"/>
          </a:xfrm>
        </p:spPr>
        <p:txBody>
          <a:bodyPr>
            <a:normAutofit/>
          </a:bodyPr>
          <a:lstStyle/>
          <a:p>
            <a:r>
              <a:rPr lang="en-US" sz="2800" dirty="0" err="1"/>
              <a:t>Vurderinger</a:t>
            </a:r>
            <a:r>
              <a:rPr lang="en-US" sz="2800" dirty="0"/>
              <a:t> og </a:t>
            </a:r>
            <a:r>
              <a:rPr lang="en-US" sz="2800" dirty="0" err="1"/>
              <a:t>oppsummering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71204-AF5E-4D78-B9D1-B82354A3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466"/>
            <a:ext cx="8380268" cy="544306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000" b="1" dirty="0"/>
              <a:t>Om </a:t>
            </a:r>
            <a:r>
              <a:rPr lang="en-US" sz="2000" b="1" dirty="0" err="1"/>
              <a:t>samarbeid</a:t>
            </a:r>
            <a:r>
              <a:rPr lang="en-US" sz="2000" b="1" dirty="0"/>
              <a:t> og </a:t>
            </a:r>
            <a:r>
              <a:rPr lang="en-US" sz="2000" b="1" dirty="0" err="1"/>
              <a:t>samhandling</a:t>
            </a:r>
            <a:r>
              <a:rPr lang="en-US" sz="2000" b="1" dirty="0"/>
              <a:t> – </a:t>
            </a:r>
            <a:r>
              <a:rPr lang="en-US" sz="2000" b="1" dirty="0" err="1"/>
              <a:t>nasjonalt</a:t>
            </a:r>
            <a:r>
              <a:rPr lang="en-US" sz="2000" b="1" dirty="0"/>
              <a:t> og </a:t>
            </a:r>
            <a:r>
              <a:rPr lang="en-US" sz="2000" b="1" dirty="0" err="1"/>
              <a:t>internasjonalt</a:t>
            </a:r>
            <a:r>
              <a:rPr lang="en-US" sz="2000" b="1" dirty="0"/>
              <a:t>: (8,9)</a:t>
            </a:r>
          </a:p>
          <a:p>
            <a:pPr marL="400050"/>
            <a:r>
              <a:rPr lang="en-US" sz="1800" b="1" dirty="0" err="1"/>
              <a:t>Heving</a:t>
            </a:r>
            <a:r>
              <a:rPr lang="en-US" sz="1800" b="1" dirty="0"/>
              <a:t> av </a:t>
            </a:r>
            <a:r>
              <a:rPr lang="en-US" sz="1800" b="1" dirty="0" err="1"/>
              <a:t>undervisningsens</a:t>
            </a:r>
            <a:r>
              <a:rPr lang="en-US" sz="1800" b="1" dirty="0"/>
              <a:t> status </a:t>
            </a:r>
            <a:r>
              <a:rPr lang="en-US" sz="1800" dirty="0" err="1"/>
              <a:t>ved</a:t>
            </a:r>
            <a:r>
              <a:rPr lang="en-US" sz="1800" dirty="0"/>
              <a:t> </a:t>
            </a:r>
            <a:r>
              <a:rPr lang="en-US" sz="1800" dirty="0" err="1"/>
              <a:t>universitetet</a:t>
            </a:r>
            <a:r>
              <a:rPr lang="en-US" sz="1800" dirty="0"/>
              <a:t> </a:t>
            </a:r>
            <a:r>
              <a:rPr lang="en-US" sz="1800" dirty="0" err="1"/>
              <a:t>generelt</a:t>
            </a:r>
            <a:endParaRPr lang="en-US" sz="1800" dirty="0"/>
          </a:p>
          <a:p>
            <a:pPr marL="400050"/>
            <a:r>
              <a:rPr lang="en-US" sz="1800" dirty="0"/>
              <a:t>Krav </a:t>
            </a:r>
            <a:r>
              <a:rPr lang="en-US" sz="1800" dirty="0" err="1"/>
              <a:t>til</a:t>
            </a:r>
            <a:r>
              <a:rPr lang="en-US" sz="1800" dirty="0"/>
              <a:t> og </a:t>
            </a:r>
            <a:r>
              <a:rPr lang="en-US" sz="1800" b="1" dirty="0" err="1"/>
              <a:t>støtte</a:t>
            </a:r>
            <a:r>
              <a:rPr lang="en-US" sz="1800" b="1" dirty="0"/>
              <a:t> </a:t>
            </a:r>
            <a:r>
              <a:rPr lang="en-US" sz="1800" b="1" dirty="0" err="1"/>
              <a:t>til</a:t>
            </a:r>
            <a:r>
              <a:rPr lang="en-US" sz="1800" b="1" dirty="0"/>
              <a:t> </a:t>
            </a:r>
            <a:r>
              <a:rPr lang="en-US" sz="1800" b="1" dirty="0" err="1"/>
              <a:t>undervisningsutviklingstiltak</a:t>
            </a:r>
            <a:r>
              <a:rPr lang="en-US" sz="1800" b="1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emne</a:t>
            </a:r>
            <a:r>
              <a:rPr lang="en-US" sz="1800" dirty="0"/>
              <a:t>- og </a:t>
            </a:r>
            <a:r>
              <a:rPr lang="en-US" sz="1800" dirty="0" err="1"/>
              <a:t>programnivå</a:t>
            </a:r>
            <a:r>
              <a:rPr lang="en-US" sz="1800" dirty="0"/>
              <a:t>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også</a:t>
            </a:r>
            <a:r>
              <a:rPr lang="en-US" sz="1800" dirty="0"/>
              <a:t> </a:t>
            </a:r>
            <a:r>
              <a:rPr lang="en-US" sz="1800" dirty="0" err="1"/>
              <a:t>vil</a:t>
            </a:r>
            <a:r>
              <a:rPr lang="en-US" sz="1800" dirty="0"/>
              <a:t> </a:t>
            </a:r>
            <a:r>
              <a:rPr lang="en-US" sz="1800" dirty="0" err="1"/>
              <a:t>gi</a:t>
            </a:r>
            <a:r>
              <a:rPr lang="en-US" sz="1800" dirty="0"/>
              <a:t> </a:t>
            </a:r>
            <a:r>
              <a:rPr lang="en-US" sz="1800" dirty="0" err="1"/>
              <a:t>internasjonalt</a:t>
            </a:r>
            <a:r>
              <a:rPr lang="en-US" sz="1800" dirty="0"/>
              <a:t> </a:t>
            </a:r>
            <a:r>
              <a:rPr lang="en-US" sz="1800" dirty="0" err="1"/>
              <a:t>avtrykk</a:t>
            </a:r>
            <a:r>
              <a:rPr lang="en-US" sz="1800" dirty="0"/>
              <a:t> for NTNU </a:t>
            </a:r>
            <a:r>
              <a:rPr lang="en-US" sz="1800" dirty="0" err="1"/>
              <a:t>innen</a:t>
            </a:r>
            <a:r>
              <a:rPr lang="en-US" sz="1800" dirty="0"/>
              <a:t> </a:t>
            </a:r>
            <a:r>
              <a:rPr lang="en-US" sz="1800" dirty="0" err="1"/>
              <a:t>området</a:t>
            </a:r>
            <a:r>
              <a:rPr lang="en-US" sz="1800" dirty="0"/>
              <a:t>.</a:t>
            </a:r>
          </a:p>
          <a:p>
            <a:pPr marL="400050"/>
            <a:r>
              <a:rPr lang="en-US" sz="1800" dirty="0" err="1"/>
              <a:t>Legge</a:t>
            </a:r>
            <a:r>
              <a:rPr lang="en-US" sz="1800" dirty="0"/>
              <a:t> </a:t>
            </a:r>
            <a:r>
              <a:rPr lang="en-US" sz="1800" dirty="0" err="1"/>
              <a:t>tilrette</a:t>
            </a:r>
            <a:r>
              <a:rPr lang="en-US" sz="1800" dirty="0"/>
              <a:t> for </a:t>
            </a:r>
            <a:r>
              <a:rPr lang="en-US" sz="1800" dirty="0" err="1"/>
              <a:t>økt</a:t>
            </a:r>
            <a:r>
              <a:rPr lang="en-US" sz="1800" dirty="0"/>
              <a:t> </a:t>
            </a:r>
            <a:r>
              <a:rPr lang="en-US" sz="1800" dirty="0" err="1"/>
              <a:t>samarbeid</a:t>
            </a:r>
            <a:r>
              <a:rPr lang="en-US" sz="1800" dirty="0"/>
              <a:t> </a:t>
            </a:r>
            <a:r>
              <a:rPr lang="en-US" sz="1800" dirty="0" err="1"/>
              <a:t>innen</a:t>
            </a:r>
            <a:r>
              <a:rPr lang="en-US" sz="1800" dirty="0"/>
              <a:t> </a:t>
            </a:r>
            <a:r>
              <a:rPr lang="en-US" sz="1800" dirty="0" err="1"/>
              <a:t>utvikling</a:t>
            </a:r>
            <a:r>
              <a:rPr lang="en-US" sz="1800" dirty="0"/>
              <a:t> av </a:t>
            </a:r>
            <a:r>
              <a:rPr lang="en-US" sz="1800" dirty="0" err="1"/>
              <a:t>teknologistudier</a:t>
            </a:r>
            <a:r>
              <a:rPr lang="en-US" sz="1800" dirty="0"/>
              <a:t> </a:t>
            </a:r>
            <a:r>
              <a:rPr lang="en-US" sz="1800" dirty="0" err="1"/>
              <a:t>gjennom</a:t>
            </a:r>
            <a:r>
              <a:rPr lang="en-US" sz="1800" dirty="0"/>
              <a:t> </a:t>
            </a:r>
            <a:r>
              <a:rPr lang="en-US" sz="1800" dirty="0" err="1"/>
              <a:t>prioritering</a:t>
            </a:r>
            <a:r>
              <a:rPr lang="en-US" sz="1800" dirty="0"/>
              <a:t> av </a:t>
            </a:r>
            <a:r>
              <a:rPr lang="en-US" sz="1800" dirty="0" err="1"/>
              <a:t>ressurser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slik</a:t>
            </a:r>
            <a:r>
              <a:rPr lang="en-US" sz="1800" dirty="0"/>
              <a:t> </a:t>
            </a:r>
            <a:r>
              <a:rPr lang="en-US" sz="1800" dirty="0" err="1"/>
              <a:t>aktivitet</a:t>
            </a:r>
            <a:r>
              <a:rPr lang="en-US" sz="1800" dirty="0"/>
              <a:t>.</a:t>
            </a:r>
          </a:p>
          <a:p>
            <a:pPr marL="400050"/>
            <a:r>
              <a:rPr lang="en-US" sz="1800" dirty="0" err="1"/>
              <a:t>Søke</a:t>
            </a:r>
            <a:r>
              <a:rPr lang="en-US" sz="1800" dirty="0"/>
              <a:t> å </a:t>
            </a:r>
            <a:r>
              <a:rPr lang="en-US" sz="1800" dirty="0" err="1"/>
              <a:t>etablere</a:t>
            </a:r>
            <a:r>
              <a:rPr lang="en-US" sz="1800" dirty="0"/>
              <a:t> </a:t>
            </a:r>
            <a:r>
              <a:rPr lang="en-US" sz="1800" b="1" dirty="0" err="1"/>
              <a:t>samarbeidsfora</a:t>
            </a:r>
            <a:r>
              <a:rPr lang="en-US" sz="1800" dirty="0"/>
              <a:t> for </a:t>
            </a:r>
            <a:r>
              <a:rPr lang="en-US" sz="1800" dirty="0" err="1"/>
              <a:t>alle</a:t>
            </a:r>
            <a:r>
              <a:rPr lang="en-US" sz="1800" dirty="0"/>
              <a:t> programmer </a:t>
            </a:r>
            <a:r>
              <a:rPr lang="en-US" sz="1800" dirty="0" err="1"/>
              <a:t>hvor</a:t>
            </a:r>
            <a:r>
              <a:rPr lang="en-US" sz="1800" dirty="0"/>
              <a:t> </a:t>
            </a:r>
            <a:r>
              <a:rPr lang="en-US" sz="1800" b="1" dirty="0" err="1"/>
              <a:t>næringen</a:t>
            </a:r>
            <a:r>
              <a:rPr lang="en-US" sz="1800" b="1" dirty="0"/>
              <a:t> </a:t>
            </a:r>
            <a:r>
              <a:rPr lang="en-US" sz="1800" b="1" dirty="0" err="1"/>
              <a:t>integreres</a:t>
            </a:r>
            <a:r>
              <a:rPr lang="en-US" sz="1800" dirty="0"/>
              <a:t> og </a:t>
            </a:r>
            <a:r>
              <a:rPr lang="en-US" sz="1800" dirty="0" err="1"/>
              <a:t>kan</a:t>
            </a:r>
            <a:r>
              <a:rPr lang="en-US" sz="1800" dirty="0"/>
              <a:t> ha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b="1" dirty="0" err="1"/>
              <a:t>aktiv</a:t>
            </a:r>
            <a:r>
              <a:rPr lang="en-US" sz="1800" b="1" dirty="0"/>
              <a:t> </a:t>
            </a:r>
            <a:r>
              <a:rPr lang="en-US" sz="1800" b="1" dirty="0" err="1"/>
              <a:t>rolle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utviklingen</a:t>
            </a:r>
            <a:r>
              <a:rPr lang="en-US" sz="1800" b="1" dirty="0"/>
              <a:t> </a:t>
            </a:r>
            <a:r>
              <a:rPr lang="en-US" sz="1800" dirty="0"/>
              <a:t>av </a:t>
            </a:r>
            <a:r>
              <a:rPr lang="en-US" sz="1800" dirty="0" err="1"/>
              <a:t>programmene</a:t>
            </a:r>
            <a:endParaRPr lang="en-US" sz="1800" dirty="0"/>
          </a:p>
          <a:p>
            <a:pPr marL="400050"/>
            <a:r>
              <a:rPr lang="en-US" sz="1800" dirty="0" err="1"/>
              <a:t>Søke</a:t>
            </a:r>
            <a:r>
              <a:rPr lang="en-US" sz="1800" dirty="0"/>
              <a:t> å </a:t>
            </a:r>
            <a:r>
              <a:rPr lang="en-US" sz="1800" dirty="0" err="1"/>
              <a:t>utvikle</a:t>
            </a:r>
            <a:r>
              <a:rPr lang="en-US" sz="1800" dirty="0"/>
              <a:t> </a:t>
            </a:r>
            <a:r>
              <a:rPr lang="en-US" sz="1800" dirty="0" err="1"/>
              <a:t>undervisningsformer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samarbeid</a:t>
            </a:r>
            <a:r>
              <a:rPr lang="en-US" sz="1800" dirty="0"/>
              <a:t> med </a:t>
            </a:r>
            <a:r>
              <a:rPr lang="en-US" sz="1800" dirty="0" err="1"/>
              <a:t>industri</a:t>
            </a:r>
            <a:r>
              <a:rPr lang="en-US" sz="1800" dirty="0"/>
              <a:t> </a:t>
            </a:r>
            <a:r>
              <a:rPr lang="en-US" sz="1800" dirty="0" err="1"/>
              <a:t>hvor</a:t>
            </a:r>
            <a:r>
              <a:rPr lang="en-US" sz="1800" dirty="0"/>
              <a:t> </a:t>
            </a:r>
            <a:r>
              <a:rPr lang="en-US" sz="1800" dirty="0" err="1"/>
              <a:t>studentene</a:t>
            </a:r>
            <a:r>
              <a:rPr lang="en-US" sz="1800" dirty="0"/>
              <a:t> </a:t>
            </a:r>
            <a:r>
              <a:rPr lang="en-US" sz="1800" dirty="0" err="1"/>
              <a:t>opparbeider</a:t>
            </a:r>
            <a:r>
              <a:rPr lang="en-US" sz="1800" dirty="0"/>
              <a:t> </a:t>
            </a:r>
            <a:r>
              <a:rPr lang="en-US" sz="1800" b="1" dirty="0" err="1"/>
              <a:t>arbeidslivserfaring</a:t>
            </a:r>
            <a:r>
              <a:rPr lang="en-US" sz="1800" b="1" dirty="0"/>
              <a:t>/</a:t>
            </a:r>
            <a:r>
              <a:rPr lang="en-US" sz="1800" b="1" dirty="0" err="1"/>
              <a:t>praksis</a:t>
            </a:r>
            <a:r>
              <a:rPr lang="en-US" sz="1800" b="1" dirty="0"/>
              <a:t> </a:t>
            </a:r>
            <a:r>
              <a:rPr lang="en-US" sz="1800" b="1" dirty="0" err="1"/>
              <a:t>gjennom</a:t>
            </a:r>
            <a:r>
              <a:rPr lang="en-US" sz="1800" b="1" dirty="0"/>
              <a:t> </a:t>
            </a:r>
            <a:r>
              <a:rPr lang="en-US" sz="1800" b="1" dirty="0" err="1"/>
              <a:t>studiene</a:t>
            </a:r>
            <a:r>
              <a:rPr lang="en-US" sz="1800" dirty="0"/>
              <a:t>.</a:t>
            </a:r>
          </a:p>
          <a:p>
            <a:pPr marL="57150" indent="0">
              <a:buNone/>
            </a:pPr>
            <a:endParaRPr lang="en-US" sz="1800" dirty="0"/>
          </a:p>
          <a:p>
            <a:pPr marL="57150" indent="0">
              <a:buNone/>
            </a:pPr>
            <a:r>
              <a:rPr lang="en-US" sz="2000" b="1" dirty="0"/>
              <a:t>Om </a:t>
            </a:r>
            <a:r>
              <a:rPr lang="en-US" sz="2000" b="1" dirty="0" err="1"/>
              <a:t>læringsmiljø</a:t>
            </a:r>
            <a:r>
              <a:rPr lang="en-US" sz="2000" b="1" dirty="0"/>
              <a:t> – </a:t>
            </a:r>
            <a:r>
              <a:rPr lang="en-US" sz="2000" b="1" dirty="0" err="1"/>
              <a:t>fysisk</a:t>
            </a:r>
            <a:r>
              <a:rPr lang="en-US" sz="2000" b="1" dirty="0"/>
              <a:t>, digital og </a:t>
            </a:r>
            <a:r>
              <a:rPr lang="en-US" sz="2000" b="1" dirty="0" err="1"/>
              <a:t>psykososialt</a:t>
            </a:r>
            <a:r>
              <a:rPr lang="en-US" sz="2000" b="1" dirty="0"/>
              <a:t>: FTS-</a:t>
            </a:r>
            <a:r>
              <a:rPr lang="en-US" sz="2000" b="1" dirty="0" err="1"/>
              <a:t>prinsipp</a:t>
            </a:r>
            <a:r>
              <a:rPr lang="en-US" sz="2000" b="1" dirty="0"/>
              <a:t> 9</a:t>
            </a:r>
          </a:p>
          <a:p>
            <a:pPr indent="-285750"/>
            <a:r>
              <a:rPr lang="en-US" sz="1800" dirty="0" err="1"/>
              <a:t>Fokus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fleksible</a:t>
            </a:r>
            <a:r>
              <a:rPr lang="en-US" sz="1800" dirty="0"/>
              <a:t> </a:t>
            </a:r>
            <a:r>
              <a:rPr lang="en-US" sz="1800" b="1" dirty="0" err="1"/>
              <a:t>læringsarealer</a:t>
            </a:r>
            <a:r>
              <a:rPr lang="en-US" sz="1800" b="1" dirty="0"/>
              <a:t>, </a:t>
            </a:r>
            <a:r>
              <a:rPr lang="en-US" sz="1800" b="1" dirty="0" err="1"/>
              <a:t>verksteder</a:t>
            </a:r>
            <a:r>
              <a:rPr lang="en-US" sz="1800" b="1" dirty="0"/>
              <a:t> og </a:t>
            </a:r>
            <a:r>
              <a:rPr lang="en-US" sz="1800" b="1" dirty="0" err="1"/>
              <a:t>undervisningslaboratorier</a:t>
            </a:r>
            <a:r>
              <a:rPr lang="en-US" sz="1800" b="1" dirty="0"/>
              <a:t>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understøtte</a:t>
            </a:r>
            <a:r>
              <a:rPr lang="en-US" sz="1800" dirty="0"/>
              <a:t> FTS-</a:t>
            </a:r>
            <a:r>
              <a:rPr lang="en-US" sz="1800" dirty="0" err="1"/>
              <a:t>prinsippene</a:t>
            </a:r>
            <a:r>
              <a:rPr lang="en-US" sz="1800" dirty="0"/>
              <a:t> </a:t>
            </a:r>
            <a:r>
              <a:rPr lang="en-US" sz="1800" dirty="0" err="1"/>
              <a:t>generelt</a:t>
            </a:r>
            <a:r>
              <a:rPr lang="en-US" sz="1800" dirty="0"/>
              <a:t> og CDIO-</a:t>
            </a:r>
            <a:r>
              <a:rPr lang="en-US" sz="1800" dirty="0" err="1"/>
              <a:t>standardene</a:t>
            </a:r>
            <a:r>
              <a:rPr lang="en-US" sz="1800" dirty="0"/>
              <a:t> </a:t>
            </a:r>
            <a:r>
              <a:rPr lang="en-US" sz="1800" dirty="0" err="1"/>
              <a:t>spesielt</a:t>
            </a:r>
            <a:r>
              <a:rPr lang="en-US" sz="1800" dirty="0"/>
              <a:t>.</a:t>
            </a:r>
          </a:p>
          <a:p>
            <a:pPr indent="-285750"/>
            <a:r>
              <a:rPr lang="en-US" sz="1800" dirty="0" err="1"/>
              <a:t>Økt</a:t>
            </a:r>
            <a:r>
              <a:rPr lang="en-US" sz="1800" dirty="0"/>
              <a:t> </a:t>
            </a:r>
            <a:r>
              <a:rPr lang="en-US" sz="1800" dirty="0" err="1"/>
              <a:t>fokus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studenters</a:t>
            </a:r>
            <a:r>
              <a:rPr lang="en-US" sz="1800" dirty="0"/>
              <a:t> </a:t>
            </a:r>
            <a:r>
              <a:rPr lang="en-US" sz="1800" dirty="0" err="1"/>
              <a:t>kår</a:t>
            </a:r>
            <a:r>
              <a:rPr lang="en-US" sz="1800" dirty="0"/>
              <a:t> for </a:t>
            </a:r>
            <a:r>
              <a:rPr lang="en-US" sz="1800" dirty="0" err="1"/>
              <a:t>læring</a:t>
            </a:r>
            <a:r>
              <a:rPr lang="en-US" sz="1800" dirty="0"/>
              <a:t>, </a:t>
            </a:r>
            <a:r>
              <a:rPr lang="en-US" sz="1800" dirty="0" err="1"/>
              <a:t>helse</a:t>
            </a:r>
            <a:r>
              <a:rPr lang="en-US" sz="1800" dirty="0"/>
              <a:t> og </a:t>
            </a:r>
            <a:r>
              <a:rPr lang="en-US" sz="1800" dirty="0" err="1"/>
              <a:t>trivsel</a:t>
            </a:r>
            <a:r>
              <a:rPr lang="en-US" sz="1800" dirty="0"/>
              <a:t> og </a:t>
            </a:r>
            <a:r>
              <a:rPr lang="en-US" sz="1800" b="1" dirty="0" err="1"/>
              <a:t>sikre</a:t>
            </a:r>
            <a:r>
              <a:rPr lang="en-US" sz="1800" b="1" dirty="0"/>
              <a:t> </a:t>
            </a:r>
            <a:r>
              <a:rPr lang="en-US" sz="1800" b="1" dirty="0" err="1"/>
              <a:t>etablering</a:t>
            </a:r>
            <a:r>
              <a:rPr lang="en-US" sz="1800" b="1" dirty="0"/>
              <a:t> av </a:t>
            </a:r>
            <a:r>
              <a:rPr lang="en-US" sz="1800" b="1" dirty="0" err="1"/>
              <a:t>identitetsareal</a:t>
            </a:r>
            <a:r>
              <a:rPr lang="en-US" sz="1800" dirty="0"/>
              <a:t> for </a:t>
            </a:r>
            <a:r>
              <a:rPr lang="en-US" sz="1800" dirty="0" err="1"/>
              <a:t>alle</a:t>
            </a:r>
            <a:r>
              <a:rPr lang="en-US" sz="1800" dirty="0"/>
              <a:t> programmer.</a:t>
            </a:r>
          </a:p>
          <a:p>
            <a:pPr marL="57150" indent="0">
              <a:buNone/>
            </a:pPr>
            <a:endParaRPr lang="en-US" sz="1800" dirty="0"/>
          </a:p>
          <a:p>
            <a:pPr marL="40005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5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7AF7-D5DB-474E-8C10-DC36D8D3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990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Veikart</a:t>
            </a:r>
            <a:r>
              <a:rPr lang="en-US" sz="2800" dirty="0"/>
              <a:t> for </a:t>
            </a:r>
            <a:r>
              <a:rPr lang="en-US" sz="2800" dirty="0" err="1"/>
              <a:t>utvikling</a:t>
            </a:r>
            <a:r>
              <a:rPr lang="en-US" sz="2800" dirty="0"/>
              <a:t> av 5-årige </a:t>
            </a:r>
            <a:r>
              <a:rPr lang="en-US" sz="2800" dirty="0" err="1"/>
              <a:t>masterprogrammer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71204-AF5E-4D78-B9D1-B82354A3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466"/>
            <a:ext cx="8279347" cy="522522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nb-NO" b="1" dirty="0"/>
              <a:t>Styrke studieprogramledelse samt FUS</a:t>
            </a:r>
            <a:r>
              <a:rPr lang="nb-NO" dirty="0"/>
              <a:t> </a:t>
            </a:r>
            <a:r>
              <a:rPr lang="nb-NO" b="1" dirty="0"/>
              <a:t>sin rolle som forvaltningsorgan</a:t>
            </a:r>
            <a:r>
              <a:rPr lang="nb-NO" dirty="0"/>
              <a:t>, gjennom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å videreutvikle FUS som forvaltningsorgan og gi FUS koordinerende, strategisk og forvaltningsmessig evne med tilstrekkelige ressurser og status til å ivareta disse oppgavene 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å skape økt fokus på programdrevet tilnærming til design og drift av de femårige studieprogrammene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at man ser på mandatet og særlig myndighetsområdet for studieprogramledelse opp mot linjeledelsen, slik at studieprogramledelsen blir styrket uten nødvendigvis få fullt budsjett- og personalansvar.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å utrede hvordan man kan tilføre studieprogramledelsen økonomiske midler for oppfølging av programaktiviteter som ikke er del av et emne</a:t>
            </a:r>
            <a:r>
              <a:rPr lang="nb-NO" i="1" dirty="0"/>
              <a:t>.</a:t>
            </a:r>
            <a:endParaRPr lang="nb-NO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3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7AF7-D5DB-474E-8C10-DC36D8D3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990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Veikart</a:t>
            </a:r>
            <a:r>
              <a:rPr lang="en-US" sz="2800" dirty="0"/>
              <a:t> for </a:t>
            </a:r>
            <a:r>
              <a:rPr lang="en-US" sz="2800" dirty="0" err="1"/>
              <a:t>utvikling</a:t>
            </a:r>
            <a:r>
              <a:rPr lang="en-US" sz="2800" dirty="0"/>
              <a:t> av 5-årige </a:t>
            </a:r>
            <a:r>
              <a:rPr lang="en-US" sz="2800" dirty="0" err="1"/>
              <a:t>masterprogrammer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71204-AF5E-4D78-B9D1-B82354A3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466"/>
            <a:ext cx="8279347" cy="522522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nb-NO" b="1" dirty="0"/>
              <a:t>Sterkere satsing på utdanningsfaglig kompetanse </a:t>
            </a:r>
            <a:endParaRPr lang="nb-NO" dirty="0"/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Heve krav til utdanningsfaglig kompetanse ved ansettelse som professor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Stille krav til fast vitenskapelig ansatte om et minimum antall timer med utviklingstiltak innen egen undervisning i snitt pr. år.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Styrke/utvikle tilbud om kurs innen basis- og videregående </a:t>
            </a:r>
            <a:r>
              <a:rPr lang="nb-NO" dirty="0" err="1"/>
              <a:t>fagdidaktisk</a:t>
            </a:r>
            <a:r>
              <a:rPr lang="nb-NO" dirty="0"/>
              <a:t> undervisningskompetanse, inklusive digital kompetanse.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Etablere møteplasser for diskusjon/utveksling av pedagogiske spørsmål (for ingeniørfag)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Styrke tilbud om pedagogisk støtte/veiledning til utvikling av egen undervisning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5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7AF7-D5DB-474E-8C10-DC36D8D3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990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Veikart</a:t>
            </a:r>
            <a:r>
              <a:rPr lang="en-US" sz="2800" dirty="0"/>
              <a:t> for </a:t>
            </a:r>
            <a:r>
              <a:rPr lang="en-US" sz="2800" dirty="0" err="1"/>
              <a:t>utvikling</a:t>
            </a:r>
            <a:r>
              <a:rPr lang="en-US" sz="2800" dirty="0"/>
              <a:t> av 5-årige </a:t>
            </a:r>
            <a:r>
              <a:rPr lang="en-US" sz="2800" dirty="0" err="1"/>
              <a:t>masterprogrammer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71204-AF5E-4D78-B9D1-B82354A3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466"/>
            <a:ext cx="8279347" cy="522522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nb-NO" b="1" dirty="0"/>
              <a:t>Legge til rette for mer studentaktive lærings- og vurderingsformer</a:t>
            </a:r>
            <a:r>
              <a:rPr lang="nb-NO" dirty="0"/>
              <a:t> gjennom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Fokus på implementering av læringsformer inspirert av CDIO-standardene 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Anbefaler at FUS/programmene utreder og vurderer innføring av et programbasert tverrfaglig </a:t>
            </a:r>
            <a:r>
              <a:rPr lang="nb-NO" dirty="0" err="1"/>
              <a:t>prosjektemne</a:t>
            </a:r>
            <a:r>
              <a:rPr lang="nb-NO" dirty="0"/>
              <a:t>, “</a:t>
            </a:r>
            <a:r>
              <a:rPr lang="nb-NO" dirty="0" err="1"/>
              <a:t>Capstone</a:t>
            </a:r>
            <a:r>
              <a:rPr lang="nb-NO" dirty="0"/>
              <a:t>”-emne, med disiplinforankring i eksempelvis sjette semester for programtypen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Økt integrasjon av digitale verktøy/programmering i flere emner som en komponent i læringsaktivitetene i emnet, i.e. «</a:t>
            </a:r>
            <a:r>
              <a:rPr lang="nb-NO" dirty="0" err="1"/>
              <a:t>code</a:t>
            </a:r>
            <a:r>
              <a:rPr lang="nb-NO" dirty="0"/>
              <a:t> to </a:t>
            </a:r>
            <a:r>
              <a:rPr lang="nb-NO" dirty="0" err="1"/>
              <a:t>learn</a:t>
            </a:r>
            <a:r>
              <a:rPr lang="nb-NO" dirty="0"/>
              <a:t>»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Utvikle tilbud om kurs/seminar/støttesystemer for undervisere rundt mer studentaktive lærings- og vurderingsformer.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7AF7-D5DB-474E-8C10-DC36D8D3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990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Veikart</a:t>
            </a:r>
            <a:r>
              <a:rPr lang="en-US" sz="2800" dirty="0"/>
              <a:t> for </a:t>
            </a:r>
            <a:r>
              <a:rPr lang="en-US" sz="2800" dirty="0" err="1"/>
              <a:t>utvikling</a:t>
            </a:r>
            <a:r>
              <a:rPr lang="en-US" sz="2800" dirty="0"/>
              <a:t> av 5-årige </a:t>
            </a:r>
            <a:r>
              <a:rPr lang="en-US" sz="2800" dirty="0" err="1"/>
              <a:t>masterprogrammer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71204-AF5E-4D78-B9D1-B82354A3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466"/>
            <a:ext cx="8279347" cy="5225223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nb-NO" b="1" dirty="0"/>
              <a:t>Hvordan integrere relevant arbeidslivserfaring/praksis i studietilbudet?</a:t>
            </a:r>
            <a:endParaRPr lang="nb-NO" dirty="0"/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Utrede behovet for og effekten av arbeidslivserfaring/praksis i læringsutbytte for programporteføljen, samt hvilke systemer og ressurser som eventuelt må etableres hvis relevant faglig arbeidslivserfaring/praksis skal være et krav i utdanningen.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Utrede hvordan NTNU kan ta en klarere rolle i tilretteleggingen for faglig relevant arbeidslivserfaring.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/>
              <a:t>Utrede hvordan faglig relevant arbeidslivserfaring kan integreres som studiepoenggivende komponent i studieprogrammene?</a:t>
            </a:r>
          </a:p>
          <a:p>
            <a:pPr marL="1314450" lvl="2" indent="-400050">
              <a:buFont typeface="+mj-lt"/>
              <a:buAutoNum type="romanLcPeriod"/>
            </a:pPr>
            <a:r>
              <a:rPr lang="nb-NO" dirty="0"/>
              <a:t>Studiepoenggivende praksis i samarbeid med industri/arbeidsliv</a:t>
            </a:r>
          </a:p>
          <a:p>
            <a:pPr marL="1314450" lvl="2" indent="-400050">
              <a:buFont typeface="+mj-lt"/>
              <a:buAutoNum type="romanLcPeriod"/>
            </a:pPr>
            <a:r>
              <a:rPr lang="nb-NO" dirty="0"/>
              <a:t>Emner med industrideltagelse kan gi studiepoeng? (Mega </a:t>
            </a:r>
            <a:r>
              <a:rPr lang="nb-NO" dirty="0" err="1"/>
              <a:t>projects</a:t>
            </a:r>
            <a:r>
              <a:rPr lang="nb-NO" dirty="0"/>
              <a:t> osv. /industri er kunde/</a:t>
            </a:r>
            <a:r>
              <a:rPr lang="nb-NO" dirty="0" err="1"/>
              <a:t>EiT</a:t>
            </a:r>
            <a:r>
              <a:rPr lang="nb-NO" dirty="0"/>
              <a:t>) – eksempler kan være f.eks. innovasjonsprosjektet ved </a:t>
            </a:r>
            <a:r>
              <a:rPr lang="nb-NO" dirty="0" err="1"/>
              <a:t>Elsys</a:t>
            </a:r>
            <a:endParaRPr lang="nb-NO" dirty="0"/>
          </a:p>
          <a:p>
            <a:pPr marL="1314450" lvl="2" indent="-400050">
              <a:buFont typeface="+mj-lt"/>
              <a:buAutoNum type="romanLcPeriod"/>
            </a:pPr>
            <a:r>
              <a:rPr lang="nb-NO" dirty="0" err="1"/>
              <a:t>Internships</a:t>
            </a:r>
            <a:r>
              <a:rPr lang="nb-NO" dirty="0"/>
              <a:t> og internasjonal utveksling kan være en mulighet, lite promotert ved NTNU og bør utredes videre og promoteres sterkere.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79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</Template>
  <TotalTime>1163</TotalTime>
  <Words>1408</Words>
  <Application>Microsoft Office PowerPoint</Application>
  <PresentationFormat>On-screen Show (4:3)</PresentationFormat>
  <Paragraphs>228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Office-tema</vt:lpstr>
      <vt:lpstr>Ståstedsanalyse og veikart for 5-årig integrert masterprogram i teknologi  – FTS-arbeidsgruppe A3  </vt:lpstr>
      <vt:lpstr>Ståsted ..</vt:lpstr>
      <vt:lpstr>Vurderinger og oppsummering</vt:lpstr>
      <vt:lpstr>Vurderinger og oppsummering</vt:lpstr>
      <vt:lpstr>Vurderinger og oppsummering</vt:lpstr>
      <vt:lpstr>Veikart for utvikling av 5-årige masterprogrammer</vt:lpstr>
      <vt:lpstr>Veikart for utvikling av 5-årige masterprogrammer</vt:lpstr>
      <vt:lpstr>Veikart for utvikling av 5-årige masterprogrammer</vt:lpstr>
      <vt:lpstr>Veikart for utvikling av 5-årige masterprogrammer</vt:lpstr>
      <vt:lpstr>Veikart for utvikling av 5-årige masterprogrammer</vt:lpstr>
      <vt:lpstr>Veikart for utvikling av 5-årige masterprogrammer</vt:lpstr>
      <vt:lpstr>Ny emnevegg for 5-årige programmer?</vt:lpstr>
      <vt:lpstr>Videre: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Styrker og svakheter - oppsummering</dc:title>
  <dc:creator>Eilif Pedersen</dc:creator>
  <cp:lastModifiedBy>Eilif Pedersen</cp:lastModifiedBy>
  <cp:revision>125</cp:revision>
  <cp:lastPrinted>2021-11-19T06:59:44Z</cp:lastPrinted>
  <dcterms:created xsi:type="dcterms:W3CDTF">2021-05-19T10:21:17Z</dcterms:created>
  <dcterms:modified xsi:type="dcterms:W3CDTF">2021-11-19T09:20:12Z</dcterms:modified>
</cp:coreProperties>
</file>