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6" r:id="rId2"/>
    <p:sldId id="259" r:id="rId3"/>
    <p:sldId id="260" r:id="rId4"/>
    <p:sldId id="267" r:id="rId5"/>
    <p:sldId id="261" r:id="rId6"/>
    <p:sldId id="262" r:id="rId7"/>
    <p:sldId id="263" r:id="rId8"/>
    <p:sldId id="264" r:id="rId9"/>
    <p:sldId id="265" r:id="rId10"/>
    <p:sldId id="268" r:id="rId11"/>
    <p:sldId id="269" r:id="rId12"/>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D1EF8-1CDD-46FF-B102-24F9F24C3BB0}" v="22" dt="2021-11-18T21:13:19.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4"/>
  </p:normalViewPr>
  <p:slideViewPr>
    <p:cSldViewPr snapToGrid="0" snapToObjects="1">
      <p:cViewPr varScale="1">
        <p:scale>
          <a:sx n="130" d="100"/>
          <a:sy n="130" d="100"/>
        </p:scale>
        <p:origin x="1110"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DAFC3-7751-429D-9EFA-6600B079DB3C}" type="datetimeFigureOut">
              <a:rPr lang="nb-NO" smtClean="0"/>
              <a:t>19.11.2021</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5EA8-81EC-4EB3-86D8-4DC76256D881}" type="slidenum">
              <a:rPr lang="nb-NO" smtClean="0"/>
              <a:t>‹#›</a:t>
            </a:fld>
            <a:endParaRPr lang="nb-NO"/>
          </a:p>
        </p:txBody>
      </p:sp>
    </p:spTree>
    <p:extLst>
      <p:ext uri="{BB962C8B-B14F-4D97-AF65-F5344CB8AC3E}">
        <p14:creationId xmlns:p14="http://schemas.microsoft.com/office/powerpoint/2010/main" val="73703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5119" y="6537870"/>
            <a:ext cx="342081"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
        <p:nvSpPr>
          <p:cNvPr id="5" name="Tittel 1">
            <a:extLst>
              <a:ext uri="{FF2B5EF4-FFF2-40B4-BE49-F238E27FC236}">
                <a16:creationId xmlns:a16="http://schemas.microsoft.com/office/drawing/2014/main" id="{DE4972AE-3763-654A-B961-EBA891AAF444}"/>
              </a:ext>
            </a:extLst>
          </p:cNvPr>
          <p:cNvSpPr>
            <a:spLocks noGrp="1"/>
          </p:cNvSpPr>
          <p:nvPr>
            <p:ph type="title"/>
          </p:nvPr>
        </p:nvSpPr>
        <p:spPr>
          <a:xfrm>
            <a:off x="457200" y="274638"/>
            <a:ext cx="8229600" cy="646331"/>
          </a:xfrm>
        </p:spPr>
        <p:txBody>
          <a:bodyPr anchor="t" anchorCtr="0">
            <a:spAutoFit/>
          </a:body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7704B3B7-4AA5-0949-A8C8-0DC8AD58B438}"/>
              </a:ext>
            </a:extLst>
          </p:cNvPr>
          <p:cNvSpPr>
            <a:spLocks noGrp="1"/>
          </p:cNvSpPr>
          <p:nvPr>
            <p:ph idx="1"/>
          </p:nvPr>
        </p:nvSpPr>
        <p:spPr>
          <a:xfrm>
            <a:off x="457200" y="1073426"/>
            <a:ext cx="8229600" cy="50527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6421247"/>
            <a:ext cx="426966"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522972"/>
            <a:ext cx="82296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457200" y="1282148"/>
            <a:ext cx="8229600" cy="4844015"/>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983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Åpen motorvei vei">
            <a:extLst>
              <a:ext uri="{FF2B5EF4-FFF2-40B4-BE49-F238E27FC236}">
                <a16:creationId xmlns:a16="http://schemas.microsoft.com/office/drawing/2014/main" id="{ABF63F6D-B1FE-4C7B-804D-0F6AC0E6A824}"/>
              </a:ext>
            </a:extLst>
          </p:cNvPr>
          <p:cNvPicPr>
            <a:picLocks noGrp="1" noChangeAspect="1"/>
          </p:cNvPicPr>
          <p:nvPr>
            <p:ph idx="1"/>
          </p:nvPr>
        </p:nvPicPr>
        <p:blipFill rotWithShape="1">
          <a:blip r:embed="rId2"/>
          <a:srcRect l="237" r="10762" b="-1"/>
          <a:stretch/>
        </p:blipFill>
        <p:spPr>
          <a:xfrm>
            <a:off x="20" y="10"/>
            <a:ext cx="9143980" cy="6857990"/>
          </a:xfrm>
          <a:noFill/>
        </p:spPr>
      </p:pic>
      <p:pic>
        <p:nvPicPr>
          <p:cNvPr id="12" name="Bilde 11" descr="Unge jente som holder tegn">
            <a:extLst>
              <a:ext uri="{FF2B5EF4-FFF2-40B4-BE49-F238E27FC236}">
                <a16:creationId xmlns:a16="http://schemas.microsoft.com/office/drawing/2014/main" id="{6F6AC502-3E68-4644-BAFA-E83F107BF4F9}"/>
              </a:ext>
            </a:extLst>
          </p:cNvPr>
          <p:cNvPicPr>
            <a:picLocks noChangeAspect="1"/>
          </p:cNvPicPr>
          <p:nvPr/>
        </p:nvPicPr>
        <p:blipFill>
          <a:blip r:embed="rId3"/>
          <a:stretch>
            <a:fillRect/>
          </a:stretch>
        </p:blipFill>
        <p:spPr>
          <a:xfrm>
            <a:off x="3624171" y="726737"/>
            <a:ext cx="1278287" cy="2228354"/>
          </a:xfrm>
          <a:prstGeom prst="rect">
            <a:avLst/>
          </a:prstGeom>
        </p:spPr>
      </p:pic>
      <p:pic>
        <p:nvPicPr>
          <p:cNvPr id="13" name="Bilde 12">
            <a:extLst>
              <a:ext uri="{FF2B5EF4-FFF2-40B4-BE49-F238E27FC236}">
                <a16:creationId xmlns:a16="http://schemas.microsoft.com/office/drawing/2014/main" id="{6498FCAD-CE41-4B53-90FB-08DE7D3B2C7F}"/>
              </a:ext>
            </a:extLst>
          </p:cNvPr>
          <p:cNvPicPr>
            <a:picLocks noChangeAspect="1"/>
          </p:cNvPicPr>
          <p:nvPr/>
        </p:nvPicPr>
        <p:blipFill>
          <a:blip r:embed="rId4"/>
          <a:stretch>
            <a:fillRect/>
          </a:stretch>
        </p:blipFill>
        <p:spPr>
          <a:xfrm>
            <a:off x="3752910" y="1156989"/>
            <a:ext cx="1003446" cy="318612"/>
          </a:xfrm>
          <a:prstGeom prst="rect">
            <a:avLst/>
          </a:prstGeom>
        </p:spPr>
      </p:pic>
      <p:sp>
        <p:nvSpPr>
          <p:cNvPr id="14" name="TekstSylinder 13">
            <a:extLst>
              <a:ext uri="{FF2B5EF4-FFF2-40B4-BE49-F238E27FC236}">
                <a16:creationId xmlns:a16="http://schemas.microsoft.com/office/drawing/2014/main" id="{2439A76C-3A8F-4CC4-B7FA-C036E54E65BD}"/>
              </a:ext>
            </a:extLst>
          </p:cNvPr>
          <p:cNvSpPr txBox="1"/>
          <p:nvPr/>
        </p:nvSpPr>
        <p:spPr>
          <a:xfrm>
            <a:off x="3686175" y="1475601"/>
            <a:ext cx="1216283" cy="461665"/>
          </a:xfrm>
          <a:prstGeom prst="rect">
            <a:avLst/>
          </a:prstGeom>
          <a:noFill/>
        </p:spPr>
        <p:txBody>
          <a:bodyPr wrap="square" rtlCol="0">
            <a:spAutoFit/>
          </a:bodyPr>
          <a:lstStyle/>
          <a:p>
            <a:pPr algn="ctr"/>
            <a:r>
              <a:rPr lang="nb-NO" sz="1200" dirty="0"/>
              <a:t>Arbeidsgruppe A2</a:t>
            </a:r>
          </a:p>
        </p:txBody>
      </p:sp>
      <p:grpSp>
        <p:nvGrpSpPr>
          <p:cNvPr id="21" name="Gruppe 20">
            <a:extLst>
              <a:ext uri="{FF2B5EF4-FFF2-40B4-BE49-F238E27FC236}">
                <a16:creationId xmlns:a16="http://schemas.microsoft.com/office/drawing/2014/main" id="{88BC446B-63D8-4E65-8EC3-4A88172831AA}"/>
              </a:ext>
            </a:extLst>
          </p:cNvPr>
          <p:cNvGrpSpPr/>
          <p:nvPr/>
        </p:nvGrpSpPr>
        <p:grpSpPr>
          <a:xfrm>
            <a:off x="495299" y="5153026"/>
            <a:ext cx="2276475" cy="1257710"/>
            <a:chOff x="4135459" y="3160464"/>
            <a:chExt cx="874690" cy="545171"/>
          </a:xfrm>
        </p:grpSpPr>
        <p:sp>
          <p:nvSpPr>
            <p:cNvPr id="18" name="Frihåndsform: figur 17">
              <a:extLst>
                <a:ext uri="{FF2B5EF4-FFF2-40B4-BE49-F238E27FC236}">
                  <a16:creationId xmlns:a16="http://schemas.microsoft.com/office/drawing/2014/main" id="{B1F6A7D0-65AE-4D2B-BC9B-41C8AB4A8E62}"/>
                </a:ext>
              </a:extLst>
            </p:cNvPr>
            <p:cNvSpPr/>
            <p:nvPr/>
          </p:nvSpPr>
          <p:spPr>
            <a:xfrm>
              <a:off x="4620472" y="3195334"/>
              <a:ext cx="389677" cy="354327"/>
            </a:xfrm>
            <a:custGeom>
              <a:avLst/>
              <a:gdLst>
                <a:gd name="connsiteX0" fmla="*/ 190071 w 389677"/>
                <a:gd name="connsiteY0" fmla="*/ 13266 h 354327"/>
                <a:gd name="connsiteX1" fmla="*/ 129254 w 389677"/>
                <a:gd name="connsiteY1" fmla="*/ 36 h 354327"/>
                <a:gd name="connsiteX2" fmla="*/ 105165 w 389677"/>
                <a:gd name="connsiteY2" fmla="*/ 3170 h 354327"/>
                <a:gd name="connsiteX3" fmla="*/ 0 w 389677"/>
                <a:gd name="connsiteY3" fmla="*/ 259792 h 354327"/>
                <a:gd name="connsiteX4" fmla="*/ 23813 w 389677"/>
                <a:gd name="connsiteY4" fmla="*/ 256735 h 354327"/>
                <a:gd name="connsiteX5" fmla="*/ 84877 w 389677"/>
                <a:gd name="connsiteY5" fmla="*/ 270032 h 354327"/>
                <a:gd name="connsiteX6" fmla="*/ 266643 w 389677"/>
                <a:gd name="connsiteY6" fmla="*/ 354328 h 354327"/>
                <a:gd name="connsiteX7" fmla="*/ 284483 w 389677"/>
                <a:gd name="connsiteY7" fmla="*/ 353375 h 354327"/>
                <a:gd name="connsiteX8" fmla="*/ 389677 w 389677"/>
                <a:gd name="connsiteY8" fmla="*/ 96581 h 354327"/>
                <a:gd name="connsiteX9" fmla="*/ 190071 w 389677"/>
                <a:gd name="connsiteY9" fmla="*/ 13266 h 354327"/>
                <a:gd name="connsiteX10" fmla="*/ 160839 w 389677"/>
                <a:gd name="connsiteY10" fmla="*/ 281805 h 354327"/>
                <a:gd name="connsiteX11" fmla="*/ 155562 w 389677"/>
                <a:gd name="connsiteY11" fmla="*/ 278204 h 354327"/>
                <a:gd name="connsiteX12" fmla="*/ 181594 w 389677"/>
                <a:gd name="connsiteY12" fmla="*/ 214663 h 354327"/>
                <a:gd name="connsiteX13" fmla="*/ 174298 w 389677"/>
                <a:gd name="connsiteY13" fmla="*/ 210005 h 354327"/>
                <a:gd name="connsiteX14" fmla="*/ 123930 w 389677"/>
                <a:gd name="connsiteY14" fmla="*/ 180963 h 354327"/>
                <a:gd name="connsiteX15" fmla="*/ 97860 w 389677"/>
                <a:gd name="connsiteY15" fmla="*/ 244590 h 354327"/>
                <a:gd name="connsiteX16" fmla="*/ 95717 w 389677"/>
                <a:gd name="connsiteY16" fmla="*/ 243638 h 354327"/>
                <a:gd name="connsiteX17" fmla="*/ 43377 w 389677"/>
                <a:gd name="connsiteY17" fmla="*/ 229446 h 354327"/>
                <a:gd name="connsiteX18" fmla="*/ 69875 w 389677"/>
                <a:gd name="connsiteY18" fmla="*/ 164790 h 354327"/>
                <a:gd name="connsiteX19" fmla="*/ 114643 w 389677"/>
                <a:gd name="connsiteY19" fmla="*/ 176725 h 354327"/>
                <a:gd name="connsiteX20" fmla="*/ 123939 w 389677"/>
                <a:gd name="connsiteY20" fmla="*/ 181011 h 354327"/>
                <a:gd name="connsiteX21" fmla="*/ 151228 w 389677"/>
                <a:gd name="connsiteY21" fmla="*/ 114422 h 354327"/>
                <a:gd name="connsiteX22" fmla="*/ 141846 w 389677"/>
                <a:gd name="connsiteY22" fmla="*/ 110335 h 354327"/>
                <a:gd name="connsiteX23" fmla="*/ 97603 w 389677"/>
                <a:gd name="connsiteY23" fmla="*/ 97143 h 354327"/>
                <a:gd name="connsiteX24" fmla="*/ 125635 w 389677"/>
                <a:gd name="connsiteY24" fmla="*/ 28735 h 354327"/>
                <a:gd name="connsiteX25" fmla="*/ 129302 w 389677"/>
                <a:gd name="connsiteY25" fmla="*/ 28659 h 354327"/>
                <a:gd name="connsiteX26" fmla="*/ 179280 w 389677"/>
                <a:gd name="connsiteY26" fmla="*/ 39746 h 354327"/>
                <a:gd name="connsiteX27" fmla="*/ 181423 w 389677"/>
                <a:gd name="connsiteY27" fmla="*/ 40698 h 354327"/>
                <a:gd name="connsiteX28" fmla="*/ 151228 w 389677"/>
                <a:gd name="connsiteY28" fmla="*/ 114384 h 354327"/>
                <a:gd name="connsiteX29" fmla="*/ 209226 w 389677"/>
                <a:gd name="connsiteY29" fmla="*/ 147359 h 354327"/>
                <a:gd name="connsiteX30" fmla="*/ 238982 w 389677"/>
                <a:gd name="connsiteY30" fmla="*/ 74750 h 354327"/>
                <a:gd name="connsiteX31" fmla="*/ 297466 w 389677"/>
                <a:gd name="connsiteY31" fmla="*/ 106545 h 354327"/>
                <a:gd name="connsiteX32" fmla="*/ 267195 w 389677"/>
                <a:gd name="connsiteY32" fmla="*/ 180411 h 354327"/>
                <a:gd name="connsiteX33" fmla="*/ 211255 w 389677"/>
                <a:gd name="connsiteY33" fmla="*/ 148712 h 354327"/>
                <a:gd name="connsiteX34" fmla="*/ 209150 w 389677"/>
                <a:gd name="connsiteY34" fmla="*/ 147359 h 354327"/>
                <a:gd name="connsiteX35" fmla="*/ 181642 w 389677"/>
                <a:gd name="connsiteY35" fmla="*/ 214672 h 354327"/>
                <a:gd name="connsiteX36" fmla="*/ 239839 w 389677"/>
                <a:gd name="connsiteY36" fmla="*/ 247172 h 354327"/>
                <a:gd name="connsiteX37" fmla="*/ 212693 w 389677"/>
                <a:gd name="connsiteY37" fmla="*/ 313294 h 354327"/>
                <a:gd name="connsiteX38" fmla="*/ 160839 w 389677"/>
                <a:gd name="connsiteY38" fmla="*/ 281805 h 354327"/>
                <a:gd name="connsiteX39" fmla="*/ 249098 w 389677"/>
                <a:gd name="connsiteY39" fmla="*/ 251058 h 354327"/>
                <a:gd name="connsiteX40" fmla="*/ 240001 w 389677"/>
                <a:gd name="connsiteY40" fmla="*/ 246972 h 354327"/>
                <a:gd name="connsiteX41" fmla="*/ 267252 w 389677"/>
                <a:gd name="connsiteY41" fmla="*/ 180716 h 354327"/>
                <a:gd name="connsiteX42" fmla="*/ 317497 w 389677"/>
                <a:gd name="connsiteY42" fmla="*/ 197346 h 354327"/>
                <a:gd name="connsiteX43" fmla="*/ 289998 w 389677"/>
                <a:gd name="connsiteY43" fmla="*/ 264469 h 354327"/>
                <a:gd name="connsiteX44" fmla="*/ 249098 w 389677"/>
                <a:gd name="connsiteY44" fmla="*/ 251058 h 35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9677" h="354327">
                  <a:moveTo>
                    <a:pt x="190071" y="13266"/>
                  </a:moveTo>
                  <a:cubicBezTo>
                    <a:pt x="170854" y="4940"/>
                    <a:pt x="150194" y="446"/>
                    <a:pt x="129254" y="36"/>
                  </a:cubicBezTo>
                  <a:cubicBezTo>
                    <a:pt x="121108" y="-215"/>
                    <a:pt x="112976" y="844"/>
                    <a:pt x="105165" y="3170"/>
                  </a:cubicBezTo>
                  <a:lnTo>
                    <a:pt x="0" y="259792"/>
                  </a:lnTo>
                  <a:cubicBezTo>
                    <a:pt x="7725" y="257517"/>
                    <a:pt x="15763" y="256485"/>
                    <a:pt x="23813" y="256735"/>
                  </a:cubicBezTo>
                  <a:cubicBezTo>
                    <a:pt x="44839" y="257153"/>
                    <a:pt x="65581" y="261670"/>
                    <a:pt x="84877" y="270032"/>
                  </a:cubicBezTo>
                  <a:cubicBezTo>
                    <a:pt x="144551" y="294482"/>
                    <a:pt x="187395" y="354328"/>
                    <a:pt x="266643" y="354328"/>
                  </a:cubicBezTo>
                  <a:cubicBezTo>
                    <a:pt x="272603" y="354332"/>
                    <a:pt x="278558" y="354015"/>
                    <a:pt x="284483" y="353375"/>
                  </a:cubicBezTo>
                  <a:lnTo>
                    <a:pt x="389677" y="96581"/>
                  </a:lnTo>
                  <a:cubicBezTo>
                    <a:pt x="282445" y="91666"/>
                    <a:pt x="254070" y="39489"/>
                    <a:pt x="190071" y="13266"/>
                  </a:cubicBezTo>
                  <a:close/>
                  <a:moveTo>
                    <a:pt x="160839" y="281805"/>
                  </a:moveTo>
                  <a:cubicBezTo>
                    <a:pt x="159096" y="280604"/>
                    <a:pt x="157315" y="279404"/>
                    <a:pt x="155562" y="278204"/>
                  </a:cubicBezTo>
                  <a:lnTo>
                    <a:pt x="181594" y="214663"/>
                  </a:lnTo>
                  <a:lnTo>
                    <a:pt x="174298" y="210005"/>
                  </a:lnTo>
                  <a:cubicBezTo>
                    <a:pt x="158169" y="199222"/>
                    <a:pt x="141342" y="189520"/>
                    <a:pt x="123930" y="180963"/>
                  </a:cubicBezTo>
                  <a:lnTo>
                    <a:pt x="97860" y="244590"/>
                  </a:lnTo>
                  <a:cubicBezTo>
                    <a:pt x="97126" y="244286"/>
                    <a:pt x="96450" y="243895"/>
                    <a:pt x="95717" y="243638"/>
                  </a:cubicBezTo>
                  <a:cubicBezTo>
                    <a:pt x="78974" y="236616"/>
                    <a:pt x="61373" y="231843"/>
                    <a:pt x="43377" y="229446"/>
                  </a:cubicBezTo>
                  <a:lnTo>
                    <a:pt x="69875" y="164790"/>
                  </a:lnTo>
                  <a:cubicBezTo>
                    <a:pt x="85285" y="166642"/>
                    <a:pt x="100356" y="170659"/>
                    <a:pt x="114643" y="176725"/>
                  </a:cubicBezTo>
                  <a:cubicBezTo>
                    <a:pt x="117853" y="178039"/>
                    <a:pt x="120872" y="179582"/>
                    <a:pt x="123939" y="181011"/>
                  </a:cubicBezTo>
                  <a:lnTo>
                    <a:pt x="151228" y="114422"/>
                  </a:lnTo>
                  <a:cubicBezTo>
                    <a:pt x="148174" y="113012"/>
                    <a:pt x="145047" y="111650"/>
                    <a:pt x="141846" y="110335"/>
                  </a:cubicBezTo>
                  <a:cubicBezTo>
                    <a:pt x="127587" y="104440"/>
                    <a:pt x="112763" y="100019"/>
                    <a:pt x="97603" y="97143"/>
                  </a:cubicBezTo>
                  <a:lnTo>
                    <a:pt x="125635" y="28735"/>
                  </a:lnTo>
                  <a:cubicBezTo>
                    <a:pt x="126768" y="28735"/>
                    <a:pt x="127997" y="28659"/>
                    <a:pt x="129302" y="28659"/>
                  </a:cubicBezTo>
                  <a:cubicBezTo>
                    <a:pt x="146521" y="29086"/>
                    <a:pt x="163495" y="32852"/>
                    <a:pt x="179280" y="39746"/>
                  </a:cubicBezTo>
                  <a:cubicBezTo>
                    <a:pt x="180022" y="40051"/>
                    <a:pt x="180689" y="40432"/>
                    <a:pt x="181423" y="40698"/>
                  </a:cubicBezTo>
                  <a:lnTo>
                    <a:pt x="151228" y="114384"/>
                  </a:lnTo>
                  <a:cubicBezTo>
                    <a:pt x="171332" y="123960"/>
                    <a:pt x="190715" y="134980"/>
                    <a:pt x="209226" y="147359"/>
                  </a:cubicBezTo>
                  <a:lnTo>
                    <a:pt x="238982" y="74750"/>
                  </a:lnTo>
                  <a:cubicBezTo>
                    <a:pt x="257309" y="87368"/>
                    <a:pt x="276911" y="98024"/>
                    <a:pt x="297466" y="106545"/>
                  </a:cubicBezTo>
                  <a:lnTo>
                    <a:pt x="267195" y="180411"/>
                  </a:lnTo>
                  <a:cubicBezTo>
                    <a:pt x="247820" y="171185"/>
                    <a:pt x="229126" y="160592"/>
                    <a:pt x="211255" y="148712"/>
                  </a:cubicBezTo>
                  <a:lnTo>
                    <a:pt x="209150" y="147359"/>
                  </a:lnTo>
                  <a:lnTo>
                    <a:pt x="181642" y="214672"/>
                  </a:lnTo>
                  <a:cubicBezTo>
                    <a:pt x="200211" y="226929"/>
                    <a:pt x="219664" y="237791"/>
                    <a:pt x="239839" y="247172"/>
                  </a:cubicBezTo>
                  <a:lnTo>
                    <a:pt x="212693" y="313294"/>
                  </a:lnTo>
                  <a:cubicBezTo>
                    <a:pt x="194532" y="304315"/>
                    <a:pt x="177182" y="293778"/>
                    <a:pt x="160839" y="281805"/>
                  </a:cubicBezTo>
                  <a:close/>
                  <a:moveTo>
                    <a:pt x="249098" y="251058"/>
                  </a:moveTo>
                  <a:cubicBezTo>
                    <a:pt x="245926" y="249753"/>
                    <a:pt x="243030" y="248343"/>
                    <a:pt x="240001" y="246972"/>
                  </a:cubicBezTo>
                  <a:lnTo>
                    <a:pt x="267252" y="180716"/>
                  </a:lnTo>
                  <a:cubicBezTo>
                    <a:pt x="283368" y="188015"/>
                    <a:pt x="300209" y="193589"/>
                    <a:pt x="317497" y="197346"/>
                  </a:cubicBezTo>
                  <a:lnTo>
                    <a:pt x="289998" y="264469"/>
                  </a:lnTo>
                  <a:cubicBezTo>
                    <a:pt x="276070" y="260955"/>
                    <a:pt x="262403" y="256474"/>
                    <a:pt x="249098" y="251058"/>
                  </a:cubicBezTo>
                  <a:close/>
                </a:path>
              </a:pathLst>
            </a:custGeom>
            <a:solidFill>
              <a:schemeClr val="bg1"/>
            </a:solidFill>
            <a:ln w="9525"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3CD91E72-04E6-4C5F-8B93-DCB12F306736}"/>
                </a:ext>
              </a:extLst>
            </p:cNvPr>
            <p:cNvSpPr/>
            <p:nvPr/>
          </p:nvSpPr>
          <p:spPr>
            <a:xfrm>
              <a:off x="4135459" y="3195325"/>
              <a:ext cx="389667" cy="354308"/>
            </a:xfrm>
            <a:custGeom>
              <a:avLst/>
              <a:gdLst>
                <a:gd name="connsiteX0" fmla="*/ 389668 w 389667"/>
                <a:gd name="connsiteY0" fmla="*/ 259802 h 354308"/>
                <a:gd name="connsiteX1" fmla="*/ 284512 w 389667"/>
                <a:gd name="connsiteY1" fmla="*/ 3170 h 354308"/>
                <a:gd name="connsiteX2" fmla="*/ 260423 w 389667"/>
                <a:gd name="connsiteY2" fmla="*/ 36 h 354308"/>
                <a:gd name="connsiteX3" fmla="*/ 199606 w 389667"/>
                <a:gd name="connsiteY3" fmla="*/ 13266 h 354308"/>
                <a:gd name="connsiteX4" fmla="*/ 0 w 389667"/>
                <a:gd name="connsiteY4" fmla="*/ 96581 h 354308"/>
                <a:gd name="connsiteX5" fmla="*/ 105223 w 389667"/>
                <a:gd name="connsiteY5" fmla="*/ 353356 h 354308"/>
                <a:gd name="connsiteX6" fmla="*/ 123053 w 389667"/>
                <a:gd name="connsiteY6" fmla="*/ 354309 h 354308"/>
                <a:gd name="connsiteX7" fmla="*/ 304829 w 389667"/>
                <a:gd name="connsiteY7" fmla="*/ 270013 h 354308"/>
                <a:gd name="connsiteX8" fmla="*/ 365893 w 389667"/>
                <a:gd name="connsiteY8" fmla="*/ 256678 h 354308"/>
                <a:gd name="connsiteX9" fmla="*/ 389668 w 389667"/>
                <a:gd name="connsiteY9" fmla="*/ 259802 h 354308"/>
                <a:gd name="connsiteX10" fmla="*/ 99679 w 389667"/>
                <a:gd name="connsiteY10" fmla="*/ 264479 h 354308"/>
                <a:gd name="connsiteX11" fmla="*/ 72171 w 389667"/>
                <a:gd name="connsiteY11" fmla="*/ 197356 h 354308"/>
                <a:gd name="connsiteX12" fmla="*/ 122492 w 389667"/>
                <a:gd name="connsiteY12" fmla="*/ 180697 h 354308"/>
                <a:gd name="connsiteX13" fmla="*/ 149447 w 389667"/>
                <a:gd name="connsiteY13" fmla="*/ 247086 h 354308"/>
                <a:gd name="connsiteX14" fmla="*/ 140579 w 389667"/>
                <a:gd name="connsiteY14" fmla="*/ 251067 h 354308"/>
                <a:gd name="connsiteX15" fmla="*/ 99679 w 389667"/>
                <a:gd name="connsiteY15" fmla="*/ 264479 h 354308"/>
                <a:gd name="connsiteX16" fmla="*/ 293989 w 389667"/>
                <a:gd name="connsiteY16" fmla="*/ 243600 h 354308"/>
                <a:gd name="connsiteX17" fmla="*/ 291856 w 389667"/>
                <a:gd name="connsiteY17" fmla="*/ 244552 h 354308"/>
                <a:gd name="connsiteX18" fmla="*/ 265776 w 389667"/>
                <a:gd name="connsiteY18" fmla="*/ 180925 h 354308"/>
                <a:gd name="connsiteX19" fmla="*/ 215370 w 389667"/>
                <a:gd name="connsiteY19" fmla="*/ 209967 h 354308"/>
                <a:gd name="connsiteX20" fmla="*/ 208074 w 389667"/>
                <a:gd name="connsiteY20" fmla="*/ 214625 h 354308"/>
                <a:gd name="connsiteX21" fmla="*/ 234115 w 389667"/>
                <a:gd name="connsiteY21" fmla="*/ 278166 h 354308"/>
                <a:gd name="connsiteX22" fmla="*/ 228829 w 389667"/>
                <a:gd name="connsiteY22" fmla="*/ 281766 h 354308"/>
                <a:gd name="connsiteX23" fmla="*/ 176975 w 389667"/>
                <a:gd name="connsiteY23" fmla="*/ 313256 h 354308"/>
                <a:gd name="connsiteX24" fmla="*/ 149933 w 389667"/>
                <a:gd name="connsiteY24" fmla="*/ 247315 h 354308"/>
                <a:gd name="connsiteX25" fmla="*/ 208036 w 389667"/>
                <a:gd name="connsiteY25" fmla="*/ 214672 h 354308"/>
                <a:gd name="connsiteX26" fmla="*/ 180413 w 389667"/>
                <a:gd name="connsiteY26" fmla="*/ 147359 h 354308"/>
                <a:gd name="connsiteX27" fmla="*/ 178308 w 389667"/>
                <a:gd name="connsiteY27" fmla="*/ 148712 h 354308"/>
                <a:gd name="connsiteX28" fmla="*/ 122472 w 389667"/>
                <a:gd name="connsiteY28" fmla="*/ 180487 h 354308"/>
                <a:gd name="connsiteX29" fmla="*/ 92173 w 389667"/>
                <a:gd name="connsiteY29" fmla="*/ 106545 h 354308"/>
                <a:gd name="connsiteX30" fmla="*/ 150657 w 389667"/>
                <a:gd name="connsiteY30" fmla="*/ 74750 h 354308"/>
                <a:gd name="connsiteX31" fmla="*/ 180413 w 389667"/>
                <a:gd name="connsiteY31" fmla="*/ 147359 h 354308"/>
                <a:gd name="connsiteX32" fmla="*/ 238411 w 389667"/>
                <a:gd name="connsiteY32" fmla="*/ 114384 h 354308"/>
                <a:gd name="connsiteX33" fmla="*/ 208217 w 389667"/>
                <a:gd name="connsiteY33" fmla="*/ 40698 h 354308"/>
                <a:gd name="connsiteX34" fmla="*/ 210360 w 389667"/>
                <a:gd name="connsiteY34" fmla="*/ 39746 h 354308"/>
                <a:gd name="connsiteX35" fmla="*/ 260347 w 389667"/>
                <a:gd name="connsiteY35" fmla="*/ 28659 h 354308"/>
                <a:gd name="connsiteX36" fmla="*/ 264014 w 389667"/>
                <a:gd name="connsiteY36" fmla="*/ 28735 h 354308"/>
                <a:gd name="connsiteX37" fmla="*/ 292046 w 389667"/>
                <a:gd name="connsiteY37" fmla="*/ 97143 h 354308"/>
                <a:gd name="connsiteX38" fmla="*/ 247802 w 389667"/>
                <a:gd name="connsiteY38" fmla="*/ 110335 h 354308"/>
                <a:gd name="connsiteX39" fmla="*/ 238411 w 389667"/>
                <a:gd name="connsiteY39" fmla="*/ 114422 h 354308"/>
                <a:gd name="connsiteX40" fmla="*/ 265700 w 389667"/>
                <a:gd name="connsiteY40" fmla="*/ 181011 h 354308"/>
                <a:gd name="connsiteX41" fmla="*/ 275006 w 389667"/>
                <a:gd name="connsiteY41" fmla="*/ 176725 h 354308"/>
                <a:gd name="connsiteX42" fmla="*/ 319773 w 389667"/>
                <a:gd name="connsiteY42" fmla="*/ 164790 h 354308"/>
                <a:gd name="connsiteX43" fmla="*/ 346272 w 389667"/>
                <a:gd name="connsiteY43" fmla="*/ 229446 h 354308"/>
                <a:gd name="connsiteX44" fmla="*/ 293989 w 389667"/>
                <a:gd name="connsiteY44" fmla="*/ 243600 h 35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9667" h="354308">
                  <a:moveTo>
                    <a:pt x="389668" y="259802"/>
                  </a:moveTo>
                  <a:lnTo>
                    <a:pt x="284512" y="3170"/>
                  </a:lnTo>
                  <a:cubicBezTo>
                    <a:pt x="276701" y="844"/>
                    <a:pt x="268569" y="-215"/>
                    <a:pt x="260423" y="36"/>
                  </a:cubicBezTo>
                  <a:cubicBezTo>
                    <a:pt x="239483" y="446"/>
                    <a:pt x="218825" y="4940"/>
                    <a:pt x="199606" y="13266"/>
                  </a:cubicBezTo>
                  <a:cubicBezTo>
                    <a:pt x="135598" y="39489"/>
                    <a:pt x="107213" y="91666"/>
                    <a:pt x="0" y="96581"/>
                  </a:cubicBezTo>
                  <a:lnTo>
                    <a:pt x="105223" y="353356"/>
                  </a:lnTo>
                  <a:cubicBezTo>
                    <a:pt x="111144" y="353995"/>
                    <a:pt x="117097" y="354313"/>
                    <a:pt x="123053" y="354309"/>
                  </a:cubicBezTo>
                  <a:cubicBezTo>
                    <a:pt x="202301" y="354309"/>
                    <a:pt x="245154" y="294463"/>
                    <a:pt x="304829" y="270013"/>
                  </a:cubicBezTo>
                  <a:cubicBezTo>
                    <a:pt x="324121" y="261635"/>
                    <a:pt x="344864" y="257106"/>
                    <a:pt x="365893" y="256678"/>
                  </a:cubicBezTo>
                  <a:cubicBezTo>
                    <a:pt x="373933" y="256452"/>
                    <a:pt x="381958" y="257507"/>
                    <a:pt x="389668" y="259802"/>
                  </a:cubicBezTo>
                  <a:close/>
                  <a:moveTo>
                    <a:pt x="99679" y="264479"/>
                  </a:moveTo>
                  <a:lnTo>
                    <a:pt x="72171" y="197356"/>
                  </a:lnTo>
                  <a:cubicBezTo>
                    <a:pt x="89485" y="193591"/>
                    <a:pt x="106351" y="188006"/>
                    <a:pt x="122492" y="180697"/>
                  </a:cubicBezTo>
                  <a:lnTo>
                    <a:pt x="149447" y="247086"/>
                  </a:lnTo>
                  <a:cubicBezTo>
                    <a:pt x="146495" y="248419"/>
                    <a:pt x="143675" y="249801"/>
                    <a:pt x="140579" y="251067"/>
                  </a:cubicBezTo>
                  <a:cubicBezTo>
                    <a:pt x="127273" y="256480"/>
                    <a:pt x="113607" y="260962"/>
                    <a:pt x="99679" y="264479"/>
                  </a:cubicBezTo>
                  <a:close/>
                  <a:moveTo>
                    <a:pt x="293989" y="243600"/>
                  </a:moveTo>
                  <a:cubicBezTo>
                    <a:pt x="293256" y="243905"/>
                    <a:pt x="292579" y="244295"/>
                    <a:pt x="291856" y="244552"/>
                  </a:cubicBezTo>
                  <a:lnTo>
                    <a:pt x="265776" y="180925"/>
                  </a:lnTo>
                  <a:cubicBezTo>
                    <a:pt x="248351" y="189483"/>
                    <a:pt x="231513" y="199185"/>
                    <a:pt x="215370" y="209967"/>
                  </a:cubicBezTo>
                  <a:lnTo>
                    <a:pt x="208074" y="214625"/>
                  </a:lnTo>
                  <a:lnTo>
                    <a:pt x="234115" y="278166"/>
                  </a:lnTo>
                  <a:cubicBezTo>
                    <a:pt x="232362" y="279366"/>
                    <a:pt x="230572" y="280566"/>
                    <a:pt x="228829" y="281766"/>
                  </a:cubicBezTo>
                  <a:cubicBezTo>
                    <a:pt x="212487" y="293742"/>
                    <a:pt x="195137" y="304279"/>
                    <a:pt x="176975" y="313256"/>
                  </a:cubicBezTo>
                  <a:lnTo>
                    <a:pt x="149933" y="247315"/>
                  </a:lnTo>
                  <a:cubicBezTo>
                    <a:pt x="170074" y="237872"/>
                    <a:pt x="189494" y="226962"/>
                    <a:pt x="208036" y="214672"/>
                  </a:cubicBezTo>
                  <a:lnTo>
                    <a:pt x="180413" y="147359"/>
                  </a:lnTo>
                  <a:lnTo>
                    <a:pt x="178308" y="148712"/>
                  </a:lnTo>
                  <a:cubicBezTo>
                    <a:pt x="160478" y="160623"/>
                    <a:pt x="141819" y="171241"/>
                    <a:pt x="122472" y="180487"/>
                  </a:cubicBezTo>
                  <a:lnTo>
                    <a:pt x="92173" y="106545"/>
                  </a:lnTo>
                  <a:cubicBezTo>
                    <a:pt x="112729" y="98026"/>
                    <a:pt x="132332" y="87370"/>
                    <a:pt x="150657" y="74750"/>
                  </a:cubicBezTo>
                  <a:lnTo>
                    <a:pt x="180413" y="147359"/>
                  </a:lnTo>
                  <a:cubicBezTo>
                    <a:pt x="198925" y="134982"/>
                    <a:pt x="218308" y="123962"/>
                    <a:pt x="238411" y="114384"/>
                  </a:cubicBezTo>
                  <a:lnTo>
                    <a:pt x="208217" y="40698"/>
                  </a:lnTo>
                  <a:cubicBezTo>
                    <a:pt x="208950" y="40393"/>
                    <a:pt x="209626" y="40012"/>
                    <a:pt x="210360" y="39746"/>
                  </a:cubicBezTo>
                  <a:cubicBezTo>
                    <a:pt x="226148" y="32851"/>
                    <a:pt x="243124" y="29085"/>
                    <a:pt x="260347" y="28659"/>
                  </a:cubicBezTo>
                  <a:cubicBezTo>
                    <a:pt x="261652" y="28659"/>
                    <a:pt x="262871" y="28659"/>
                    <a:pt x="264014" y="28735"/>
                  </a:cubicBezTo>
                  <a:lnTo>
                    <a:pt x="292046" y="97143"/>
                  </a:lnTo>
                  <a:cubicBezTo>
                    <a:pt x="276886" y="100017"/>
                    <a:pt x="262060" y="104438"/>
                    <a:pt x="247802" y="110335"/>
                  </a:cubicBezTo>
                  <a:cubicBezTo>
                    <a:pt x="244590" y="111650"/>
                    <a:pt x="241459" y="113012"/>
                    <a:pt x="238411" y="114422"/>
                  </a:cubicBezTo>
                  <a:lnTo>
                    <a:pt x="265700" y="181011"/>
                  </a:lnTo>
                  <a:cubicBezTo>
                    <a:pt x="268776" y="179554"/>
                    <a:pt x="271796" y="178039"/>
                    <a:pt x="275006" y="176725"/>
                  </a:cubicBezTo>
                  <a:cubicBezTo>
                    <a:pt x="289291" y="170658"/>
                    <a:pt x="304363" y="166640"/>
                    <a:pt x="319773" y="164790"/>
                  </a:cubicBezTo>
                  <a:lnTo>
                    <a:pt x="346272" y="229446"/>
                  </a:lnTo>
                  <a:cubicBezTo>
                    <a:pt x="328295" y="231833"/>
                    <a:pt x="310715" y="236592"/>
                    <a:pt x="293989" y="243600"/>
                  </a:cubicBezTo>
                  <a:close/>
                </a:path>
              </a:pathLst>
            </a:custGeom>
            <a:solidFill>
              <a:schemeClr val="bg1"/>
            </a:solidFill>
            <a:ln w="9525" cap="flat">
              <a:noFill/>
              <a:prstDash val="solid"/>
              <a:miter/>
            </a:ln>
          </p:spPr>
          <p:txBody>
            <a:bodyPr rtlCol="0" anchor="ctr"/>
            <a:lstStyle/>
            <a:p>
              <a:endParaRPr lang="nb-NO"/>
            </a:p>
          </p:txBody>
        </p:sp>
        <p:sp>
          <p:nvSpPr>
            <p:cNvPr id="20" name="Frihåndsform: figur 19">
              <a:extLst>
                <a:ext uri="{FF2B5EF4-FFF2-40B4-BE49-F238E27FC236}">
                  <a16:creationId xmlns:a16="http://schemas.microsoft.com/office/drawing/2014/main" id="{CBCCC638-49E4-4B65-8E3D-9C3AB5EA189A}"/>
                </a:ext>
              </a:extLst>
            </p:cNvPr>
            <p:cNvSpPr/>
            <p:nvPr/>
          </p:nvSpPr>
          <p:spPr>
            <a:xfrm>
              <a:off x="4445592" y="3160464"/>
              <a:ext cx="254080" cy="545171"/>
            </a:xfrm>
            <a:custGeom>
              <a:avLst/>
              <a:gdLst>
                <a:gd name="connsiteX0" fmla="*/ 147800 w 254080"/>
                <a:gd name="connsiteY0" fmla="*/ 283051 h 545171"/>
                <a:gd name="connsiteX1" fmla="*/ 252842 w 254080"/>
                <a:gd name="connsiteY1" fmla="*/ 26724 h 545171"/>
                <a:gd name="connsiteX2" fmla="*/ 241767 w 254080"/>
                <a:gd name="connsiteY2" fmla="*/ 2165 h 545171"/>
                <a:gd name="connsiteX3" fmla="*/ 217599 w 254080"/>
                <a:gd name="connsiteY3" fmla="*/ 12284 h 545171"/>
                <a:gd name="connsiteX4" fmla="*/ 127207 w 254080"/>
                <a:gd name="connsiteY4" fmla="*/ 232817 h 545171"/>
                <a:gd name="connsiteX5" fmla="*/ 36872 w 254080"/>
                <a:gd name="connsiteY5" fmla="*/ 12313 h 545171"/>
                <a:gd name="connsiteX6" fmla="*/ 12313 w 254080"/>
                <a:gd name="connsiteY6" fmla="*/ 1238 h 545171"/>
                <a:gd name="connsiteX7" fmla="*/ 1238 w 254080"/>
                <a:gd name="connsiteY7" fmla="*/ 25797 h 545171"/>
                <a:gd name="connsiteX8" fmla="*/ 1630 w 254080"/>
                <a:gd name="connsiteY8" fmla="*/ 26753 h 545171"/>
                <a:gd name="connsiteX9" fmla="*/ 106624 w 254080"/>
                <a:gd name="connsiteY9" fmla="*/ 283051 h 545171"/>
                <a:gd name="connsiteX10" fmla="*/ 10145 w 254080"/>
                <a:gd name="connsiteY10" fmla="*/ 518481 h 545171"/>
                <a:gd name="connsiteX11" fmla="*/ 19961 w 254080"/>
                <a:gd name="connsiteY11" fmla="*/ 543570 h 545171"/>
                <a:gd name="connsiteX12" fmla="*/ 45050 w 254080"/>
                <a:gd name="connsiteY12" fmla="*/ 533753 h 545171"/>
                <a:gd name="connsiteX13" fmla="*/ 45387 w 254080"/>
                <a:gd name="connsiteY13" fmla="*/ 532930 h 545171"/>
                <a:gd name="connsiteX14" fmla="*/ 127207 w 254080"/>
                <a:gd name="connsiteY14" fmla="*/ 333305 h 545171"/>
                <a:gd name="connsiteX15" fmla="*/ 209027 w 254080"/>
                <a:gd name="connsiteY15" fmla="*/ 532949 h 545171"/>
                <a:gd name="connsiteX16" fmla="*/ 234116 w 254080"/>
                <a:gd name="connsiteY16" fmla="*/ 542766 h 545171"/>
                <a:gd name="connsiteX17" fmla="*/ 244269 w 254080"/>
                <a:gd name="connsiteY17" fmla="*/ 518500 h 54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080" h="545171">
                  <a:moveTo>
                    <a:pt x="147800" y="283051"/>
                  </a:moveTo>
                  <a:lnTo>
                    <a:pt x="252842" y="26724"/>
                  </a:lnTo>
                  <a:cubicBezTo>
                    <a:pt x="256565" y="16884"/>
                    <a:pt x="251608" y="5888"/>
                    <a:pt x="241767" y="2165"/>
                  </a:cubicBezTo>
                  <a:cubicBezTo>
                    <a:pt x="232302" y="-1417"/>
                    <a:pt x="221689" y="3027"/>
                    <a:pt x="217599" y="12284"/>
                  </a:cubicBezTo>
                  <a:lnTo>
                    <a:pt x="127207" y="232817"/>
                  </a:lnTo>
                  <a:lnTo>
                    <a:pt x="36872" y="12313"/>
                  </a:lnTo>
                  <a:cubicBezTo>
                    <a:pt x="33149" y="2473"/>
                    <a:pt x="22153" y="-2485"/>
                    <a:pt x="12313" y="1238"/>
                  </a:cubicBezTo>
                  <a:cubicBezTo>
                    <a:pt x="2473" y="4962"/>
                    <a:pt x="-2485" y="15957"/>
                    <a:pt x="1238" y="25797"/>
                  </a:cubicBezTo>
                  <a:cubicBezTo>
                    <a:pt x="1360" y="26119"/>
                    <a:pt x="1490" y="26438"/>
                    <a:pt x="1630" y="26753"/>
                  </a:cubicBezTo>
                  <a:lnTo>
                    <a:pt x="106624" y="283051"/>
                  </a:lnTo>
                  <a:lnTo>
                    <a:pt x="10145" y="518481"/>
                  </a:lnTo>
                  <a:cubicBezTo>
                    <a:pt x="5927" y="528119"/>
                    <a:pt x="10323" y="539352"/>
                    <a:pt x="19961" y="543570"/>
                  </a:cubicBezTo>
                  <a:cubicBezTo>
                    <a:pt x="29601" y="547786"/>
                    <a:pt x="40833" y="543392"/>
                    <a:pt x="45050" y="533753"/>
                  </a:cubicBezTo>
                  <a:cubicBezTo>
                    <a:pt x="45169" y="533481"/>
                    <a:pt x="45282" y="533207"/>
                    <a:pt x="45387" y="532930"/>
                  </a:cubicBezTo>
                  <a:lnTo>
                    <a:pt x="127207" y="333305"/>
                  </a:lnTo>
                  <a:lnTo>
                    <a:pt x="209027" y="532949"/>
                  </a:lnTo>
                  <a:cubicBezTo>
                    <a:pt x="213245" y="542588"/>
                    <a:pt x="224476" y="546983"/>
                    <a:pt x="234116" y="542766"/>
                  </a:cubicBezTo>
                  <a:cubicBezTo>
                    <a:pt x="243438" y="538687"/>
                    <a:pt x="247909" y="528002"/>
                    <a:pt x="244269" y="518500"/>
                  </a:cubicBezTo>
                  <a:close/>
                </a:path>
              </a:pathLst>
            </a:custGeom>
            <a:solidFill>
              <a:schemeClr val="bg1"/>
            </a:solidFill>
            <a:ln w="9525" cap="flat">
              <a:noFill/>
              <a:prstDash val="solid"/>
              <a:miter/>
            </a:ln>
          </p:spPr>
          <p:txBody>
            <a:bodyPr rtlCol="0" anchor="ctr"/>
            <a:lstStyle/>
            <a:p>
              <a:endParaRPr lang="nb-NO" dirty="0"/>
            </a:p>
          </p:txBody>
        </p:sp>
      </p:grpSp>
      <p:grpSp>
        <p:nvGrpSpPr>
          <p:cNvPr id="22" name="Gruppe 21">
            <a:extLst>
              <a:ext uri="{FF2B5EF4-FFF2-40B4-BE49-F238E27FC236}">
                <a16:creationId xmlns:a16="http://schemas.microsoft.com/office/drawing/2014/main" id="{086003FC-1A39-41EE-BB03-2BEBAC99B047}"/>
              </a:ext>
            </a:extLst>
          </p:cNvPr>
          <p:cNvGrpSpPr/>
          <p:nvPr/>
        </p:nvGrpSpPr>
        <p:grpSpPr>
          <a:xfrm>
            <a:off x="6703308" y="5233450"/>
            <a:ext cx="2276475" cy="1257710"/>
            <a:chOff x="4135459" y="3160464"/>
            <a:chExt cx="874690" cy="545171"/>
          </a:xfrm>
        </p:grpSpPr>
        <p:sp>
          <p:nvSpPr>
            <p:cNvPr id="23" name="Frihåndsform: figur 22">
              <a:extLst>
                <a:ext uri="{FF2B5EF4-FFF2-40B4-BE49-F238E27FC236}">
                  <a16:creationId xmlns:a16="http://schemas.microsoft.com/office/drawing/2014/main" id="{0CF6066B-CB87-4CF8-89C9-8A83EAD910FD}"/>
                </a:ext>
              </a:extLst>
            </p:cNvPr>
            <p:cNvSpPr/>
            <p:nvPr/>
          </p:nvSpPr>
          <p:spPr>
            <a:xfrm>
              <a:off x="4620472" y="3195334"/>
              <a:ext cx="389677" cy="354327"/>
            </a:xfrm>
            <a:custGeom>
              <a:avLst/>
              <a:gdLst>
                <a:gd name="connsiteX0" fmla="*/ 190071 w 389677"/>
                <a:gd name="connsiteY0" fmla="*/ 13266 h 354327"/>
                <a:gd name="connsiteX1" fmla="*/ 129254 w 389677"/>
                <a:gd name="connsiteY1" fmla="*/ 36 h 354327"/>
                <a:gd name="connsiteX2" fmla="*/ 105165 w 389677"/>
                <a:gd name="connsiteY2" fmla="*/ 3170 h 354327"/>
                <a:gd name="connsiteX3" fmla="*/ 0 w 389677"/>
                <a:gd name="connsiteY3" fmla="*/ 259792 h 354327"/>
                <a:gd name="connsiteX4" fmla="*/ 23813 w 389677"/>
                <a:gd name="connsiteY4" fmla="*/ 256735 h 354327"/>
                <a:gd name="connsiteX5" fmla="*/ 84877 w 389677"/>
                <a:gd name="connsiteY5" fmla="*/ 270032 h 354327"/>
                <a:gd name="connsiteX6" fmla="*/ 266643 w 389677"/>
                <a:gd name="connsiteY6" fmla="*/ 354328 h 354327"/>
                <a:gd name="connsiteX7" fmla="*/ 284483 w 389677"/>
                <a:gd name="connsiteY7" fmla="*/ 353375 h 354327"/>
                <a:gd name="connsiteX8" fmla="*/ 389677 w 389677"/>
                <a:gd name="connsiteY8" fmla="*/ 96581 h 354327"/>
                <a:gd name="connsiteX9" fmla="*/ 190071 w 389677"/>
                <a:gd name="connsiteY9" fmla="*/ 13266 h 354327"/>
                <a:gd name="connsiteX10" fmla="*/ 160839 w 389677"/>
                <a:gd name="connsiteY10" fmla="*/ 281805 h 354327"/>
                <a:gd name="connsiteX11" fmla="*/ 155562 w 389677"/>
                <a:gd name="connsiteY11" fmla="*/ 278204 h 354327"/>
                <a:gd name="connsiteX12" fmla="*/ 181594 w 389677"/>
                <a:gd name="connsiteY12" fmla="*/ 214663 h 354327"/>
                <a:gd name="connsiteX13" fmla="*/ 174298 w 389677"/>
                <a:gd name="connsiteY13" fmla="*/ 210005 h 354327"/>
                <a:gd name="connsiteX14" fmla="*/ 123930 w 389677"/>
                <a:gd name="connsiteY14" fmla="*/ 180963 h 354327"/>
                <a:gd name="connsiteX15" fmla="*/ 97860 w 389677"/>
                <a:gd name="connsiteY15" fmla="*/ 244590 h 354327"/>
                <a:gd name="connsiteX16" fmla="*/ 95717 w 389677"/>
                <a:gd name="connsiteY16" fmla="*/ 243638 h 354327"/>
                <a:gd name="connsiteX17" fmla="*/ 43377 w 389677"/>
                <a:gd name="connsiteY17" fmla="*/ 229446 h 354327"/>
                <a:gd name="connsiteX18" fmla="*/ 69875 w 389677"/>
                <a:gd name="connsiteY18" fmla="*/ 164790 h 354327"/>
                <a:gd name="connsiteX19" fmla="*/ 114643 w 389677"/>
                <a:gd name="connsiteY19" fmla="*/ 176725 h 354327"/>
                <a:gd name="connsiteX20" fmla="*/ 123939 w 389677"/>
                <a:gd name="connsiteY20" fmla="*/ 181011 h 354327"/>
                <a:gd name="connsiteX21" fmla="*/ 151228 w 389677"/>
                <a:gd name="connsiteY21" fmla="*/ 114422 h 354327"/>
                <a:gd name="connsiteX22" fmla="*/ 141846 w 389677"/>
                <a:gd name="connsiteY22" fmla="*/ 110335 h 354327"/>
                <a:gd name="connsiteX23" fmla="*/ 97603 w 389677"/>
                <a:gd name="connsiteY23" fmla="*/ 97143 h 354327"/>
                <a:gd name="connsiteX24" fmla="*/ 125635 w 389677"/>
                <a:gd name="connsiteY24" fmla="*/ 28735 h 354327"/>
                <a:gd name="connsiteX25" fmla="*/ 129302 w 389677"/>
                <a:gd name="connsiteY25" fmla="*/ 28659 h 354327"/>
                <a:gd name="connsiteX26" fmla="*/ 179280 w 389677"/>
                <a:gd name="connsiteY26" fmla="*/ 39746 h 354327"/>
                <a:gd name="connsiteX27" fmla="*/ 181423 w 389677"/>
                <a:gd name="connsiteY27" fmla="*/ 40698 h 354327"/>
                <a:gd name="connsiteX28" fmla="*/ 151228 w 389677"/>
                <a:gd name="connsiteY28" fmla="*/ 114384 h 354327"/>
                <a:gd name="connsiteX29" fmla="*/ 209226 w 389677"/>
                <a:gd name="connsiteY29" fmla="*/ 147359 h 354327"/>
                <a:gd name="connsiteX30" fmla="*/ 238982 w 389677"/>
                <a:gd name="connsiteY30" fmla="*/ 74750 h 354327"/>
                <a:gd name="connsiteX31" fmla="*/ 297466 w 389677"/>
                <a:gd name="connsiteY31" fmla="*/ 106545 h 354327"/>
                <a:gd name="connsiteX32" fmla="*/ 267195 w 389677"/>
                <a:gd name="connsiteY32" fmla="*/ 180411 h 354327"/>
                <a:gd name="connsiteX33" fmla="*/ 211255 w 389677"/>
                <a:gd name="connsiteY33" fmla="*/ 148712 h 354327"/>
                <a:gd name="connsiteX34" fmla="*/ 209150 w 389677"/>
                <a:gd name="connsiteY34" fmla="*/ 147359 h 354327"/>
                <a:gd name="connsiteX35" fmla="*/ 181642 w 389677"/>
                <a:gd name="connsiteY35" fmla="*/ 214672 h 354327"/>
                <a:gd name="connsiteX36" fmla="*/ 239839 w 389677"/>
                <a:gd name="connsiteY36" fmla="*/ 247172 h 354327"/>
                <a:gd name="connsiteX37" fmla="*/ 212693 w 389677"/>
                <a:gd name="connsiteY37" fmla="*/ 313294 h 354327"/>
                <a:gd name="connsiteX38" fmla="*/ 160839 w 389677"/>
                <a:gd name="connsiteY38" fmla="*/ 281805 h 354327"/>
                <a:gd name="connsiteX39" fmla="*/ 249098 w 389677"/>
                <a:gd name="connsiteY39" fmla="*/ 251058 h 354327"/>
                <a:gd name="connsiteX40" fmla="*/ 240001 w 389677"/>
                <a:gd name="connsiteY40" fmla="*/ 246972 h 354327"/>
                <a:gd name="connsiteX41" fmla="*/ 267252 w 389677"/>
                <a:gd name="connsiteY41" fmla="*/ 180716 h 354327"/>
                <a:gd name="connsiteX42" fmla="*/ 317497 w 389677"/>
                <a:gd name="connsiteY42" fmla="*/ 197346 h 354327"/>
                <a:gd name="connsiteX43" fmla="*/ 289998 w 389677"/>
                <a:gd name="connsiteY43" fmla="*/ 264469 h 354327"/>
                <a:gd name="connsiteX44" fmla="*/ 249098 w 389677"/>
                <a:gd name="connsiteY44" fmla="*/ 251058 h 35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9677" h="354327">
                  <a:moveTo>
                    <a:pt x="190071" y="13266"/>
                  </a:moveTo>
                  <a:cubicBezTo>
                    <a:pt x="170854" y="4940"/>
                    <a:pt x="150194" y="446"/>
                    <a:pt x="129254" y="36"/>
                  </a:cubicBezTo>
                  <a:cubicBezTo>
                    <a:pt x="121108" y="-215"/>
                    <a:pt x="112976" y="844"/>
                    <a:pt x="105165" y="3170"/>
                  </a:cubicBezTo>
                  <a:lnTo>
                    <a:pt x="0" y="259792"/>
                  </a:lnTo>
                  <a:cubicBezTo>
                    <a:pt x="7725" y="257517"/>
                    <a:pt x="15763" y="256485"/>
                    <a:pt x="23813" y="256735"/>
                  </a:cubicBezTo>
                  <a:cubicBezTo>
                    <a:pt x="44839" y="257153"/>
                    <a:pt x="65581" y="261670"/>
                    <a:pt x="84877" y="270032"/>
                  </a:cubicBezTo>
                  <a:cubicBezTo>
                    <a:pt x="144551" y="294482"/>
                    <a:pt x="187395" y="354328"/>
                    <a:pt x="266643" y="354328"/>
                  </a:cubicBezTo>
                  <a:cubicBezTo>
                    <a:pt x="272603" y="354332"/>
                    <a:pt x="278558" y="354015"/>
                    <a:pt x="284483" y="353375"/>
                  </a:cubicBezTo>
                  <a:lnTo>
                    <a:pt x="389677" y="96581"/>
                  </a:lnTo>
                  <a:cubicBezTo>
                    <a:pt x="282445" y="91666"/>
                    <a:pt x="254070" y="39489"/>
                    <a:pt x="190071" y="13266"/>
                  </a:cubicBezTo>
                  <a:close/>
                  <a:moveTo>
                    <a:pt x="160839" y="281805"/>
                  </a:moveTo>
                  <a:cubicBezTo>
                    <a:pt x="159096" y="280604"/>
                    <a:pt x="157315" y="279404"/>
                    <a:pt x="155562" y="278204"/>
                  </a:cubicBezTo>
                  <a:lnTo>
                    <a:pt x="181594" y="214663"/>
                  </a:lnTo>
                  <a:lnTo>
                    <a:pt x="174298" y="210005"/>
                  </a:lnTo>
                  <a:cubicBezTo>
                    <a:pt x="158169" y="199222"/>
                    <a:pt x="141342" y="189520"/>
                    <a:pt x="123930" y="180963"/>
                  </a:cubicBezTo>
                  <a:lnTo>
                    <a:pt x="97860" y="244590"/>
                  </a:lnTo>
                  <a:cubicBezTo>
                    <a:pt x="97126" y="244286"/>
                    <a:pt x="96450" y="243895"/>
                    <a:pt x="95717" y="243638"/>
                  </a:cubicBezTo>
                  <a:cubicBezTo>
                    <a:pt x="78974" y="236616"/>
                    <a:pt x="61373" y="231843"/>
                    <a:pt x="43377" y="229446"/>
                  </a:cubicBezTo>
                  <a:lnTo>
                    <a:pt x="69875" y="164790"/>
                  </a:lnTo>
                  <a:cubicBezTo>
                    <a:pt x="85285" y="166642"/>
                    <a:pt x="100356" y="170659"/>
                    <a:pt x="114643" y="176725"/>
                  </a:cubicBezTo>
                  <a:cubicBezTo>
                    <a:pt x="117853" y="178039"/>
                    <a:pt x="120872" y="179582"/>
                    <a:pt x="123939" y="181011"/>
                  </a:cubicBezTo>
                  <a:lnTo>
                    <a:pt x="151228" y="114422"/>
                  </a:lnTo>
                  <a:cubicBezTo>
                    <a:pt x="148174" y="113012"/>
                    <a:pt x="145047" y="111650"/>
                    <a:pt x="141846" y="110335"/>
                  </a:cubicBezTo>
                  <a:cubicBezTo>
                    <a:pt x="127587" y="104440"/>
                    <a:pt x="112763" y="100019"/>
                    <a:pt x="97603" y="97143"/>
                  </a:cubicBezTo>
                  <a:lnTo>
                    <a:pt x="125635" y="28735"/>
                  </a:lnTo>
                  <a:cubicBezTo>
                    <a:pt x="126768" y="28735"/>
                    <a:pt x="127997" y="28659"/>
                    <a:pt x="129302" y="28659"/>
                  </a:cubicBezTo>
                  <a:cubicBezTo>
                    <a:pt x="146521" y="29086"/>
                    <a:pt x="163495" y="32852"/>
                    <a:pt x="179280" y="39746"/>
                  </a:cubicBezTo>
                  <a:cubicBezTo>
                    <a:pt x="180022" y="40051"/>
                    <a:pt x="180689" y="40432"/>
                    <a:pt x="181423" y="40698"/>
                  </a:cubicBezTo>
                  <a:lnTo>
                    <a:pt x="151228" y="114384"/>
                  </a:lnTo>
                  <a:cubicBezTo>
                    <a:pt x="171332" y="123960"/>
                    <a:pt x="190715" y="134980"/>
                    <a:pt x="209226" y="147359"/>
                  </a:cubicBezTo>
                  <a:lnTo>
                    <a:pt x="238982" y="74750"/>
                  </a:lnTo>
                  <a:cubicBezTo>
                    <a:pt x="257309" y="87368"/>
                    <a:pt x="276911" y="98024"/>
                    <a:pt x="297466" y="106545"/>
                  </a:cubicBezTo>
                  <a:lnTo>
                    <a:pt x="267195" y="180411"/>
                  </a:lnTo>
                  <a:cubicBezTo>
                    <a:pt x="247820" y="171185"/>
                    <a:pt x="229126" y="160592"/>
                    <a:pt x="211255" y="148712"/>
                  </a:cubicBezTo>
                  <a:lnTo>
                    <a:pt x="209150" y="147359"/>
                  </a:lnTo>
                  <a:lnTo>
                    <a:pt x="181642" y="214672"/>
                  </a:lnTo>
                  <a:cubicBezTo>
                    <a:pt x="200211" y="226929"/>
                    <a:pt x="219664" y="237791"/>
                    <a:pt x="239839" y="247172"/>
                  </a:cubicBezTo>
                  <a:lnTo>
                    <a:pt x="212693" y="313294"/>
                  </a:lnTo>
                  <a:cubicBezTo>
                    <a:pt x="194532" y="304315"/>
                    <a:pt x="177182" y="293778"/>
                    <a:pt x="160839" y="281805"/>
                  </a:cubicBezTo>
                  <a:close/>
                  <a:moveTo>
                    <a:pt x="249098" y="251058"/>
                  </a:moveTo>
                  <a:cubicBezTo>
                    <a:pt x="245926" y="249753"/>
                    <a:pt x="243030" y="248343"/>
                    <a:pt x="240001" y="246972"/>
                  </a:cubicBezTo>
                  <a:lnTo>
                    <a:pt x="267252" y="180716"/>
                  </a:lnTo>
                  <a:cubicBezTo>
                    <a:pt x="283368" y="188015"/>
                    <a:pt x="300209" y="193589"/>
                    <a:pt x="317497" y="197346"/>
                  </a:cubicBezTo>
                  <a:lnTo>
                    <a:pt x="289998" y="264469"/>
                  </a:lnTo>
                  <a:cubicBezTo>
                    <a:pt x="276070" y="260955"/>
                    <a:pt x="262403" y="256474"/>
                    <a:pt x="249098" y="251058"/>
                  </a:cubicBezTo>
                  <a:close/>
                </a:path>
              </a:pathLst>
            </a:custGeom>
            <a:solidFill>
              <a:schemeClr val="bg1"/>
            </a:solidFill>
            <a:ln w="9525" cap="flat">
              <a:noFill/>
              <a:prstDash val="solid"/>
              <a:miter/>
            </a:ln>
          </p:spPr>
          <p:txBody>
            <a:bodyPr rtlCol="0" anchor="ctr"/>
            <a:lstStyle/>
            <a:p>
              <a:endParaRPr lang="nb-NO"/>
            </a:p>
          </p:txBody>
        </p:sp>
        <p:sp>
          <p:nvSpPr>
            <p:cNvPr id="24" name="Frihåndsform: figur 23">
              <a:extLst>
                <a:ext uri="{FF2B5EF4-FFF2-40B4-BE49-F238E27FC236}">
                  <a16:creationId xmlns:a16="http://schemas.microsoft.com/office/drawing/2014/main" id="{28AF6493-F476-4B9B-B10A-8B542B6DCDCC}"/>
                </a:ext>
              </a:extLst>
            </p:cNvPr>
            <p:cNvSpPr/>
            <p:nvPr/>
          </p:nvSpPr>
          <p:spPr>
            <a:xfrm>
              <a:off x="4135459" y="3195325"/>
              <a:ext cx="389667" cy="354308"/>
            </a:xfrm>
            <a:custGeom>
              <a:avLst/>
              <a:gdLst>
                <a:gd name="connsiteX0" fmla="*/ 389668 w 389667"/>
                <a:gd name="connsiteY0" fmla="*/ 259802 h 354308"/>
                <a:gd name="connsiteX1" fmla="*/ 284512 w 389667"/>
                <a:gd name="connsiteY1" fmla="*/ 3170 h 354308"/>
                <a:gd name="connsiteX2" fmla="*/ 260423 w 389667"/>
                <a:gd name="connsiteY2" fmla="*/ 36 h 354308"/>
                <a:gd name="connsiteX3" fmla="*/ 199606 w 389667"/>
                <a:gd name="connsiteY3" fmla="*/ 13266 h 354308"/>
                <a:gd name="connsiteX4" fmla="*/ 0 w 389667"/>
                <a:gd name="connsiteY4" fmla="*/ 96581 h 354308"/>
                <a:gd name="connsiteX5" fmla="*/ 105223 w 389667"/>
                <a:gd name="connsiteY5" fmla="*/ 353356 h 354308"/>
                <a:gd name="connsiteX6" fmla="*/ 123053 w 389667"/>
                <a:gd name="connsiteY6" fmla="*/ 354309 h 354308"/>
                <a:gd name="connsiteX7" fmla="*/ 304829 w 389667"/>
                <a:gd name="connsiteY7" fmla="*/ 270013 h 354308"/>
                <a:gd name="connsiteX8" fmla="*/ 365893 w 389667"/>
                <a:gd name="connsiteY8" fmla="*/ 256678 h 354308"/>
                <a:gd name="connsiteX9" fmla="*/ 389668 w 389667"/>
                <a:gd name="connsiteY9" fmla="*/ 259802 h 354308"/>
                <a:gd name="connsiteX10" fmla="*/ 99679 w 389667"/>
                <a:gd name="connsiteY10" fmla="*/ 264479 h 354308"/>
                <a:gd name="connsiteX11" fmla="*/ 72171 w 389667"/>
                <a:gd name="connsiteY11" fmla="*/ 197356 h 354308"/>
                <a:gd name="connsiteX12" fmla="*/ 122492 w 389667"/>
                <a:gd name="connsiteY12" fmla="*/ 180697 h 354308"/>
                <a:gd name="connsiteX13" fmla="*/ 149447 w 389667"/>
                <a:gd name="connsiteY13" fmla="*/ 247086 h 354308"/>
                <a:gd name="connsiteX14" fmla="*/ 140579 w 389667"/>
                <a:gd name="connsiteY14" fmla="*/ 251067 h 354308"/>
                <a:gd name="connsiteX15" fmla="*/ 99679 w 389667"/>
                <a:gd name="connsiteY15" fmla="*/ 264479 h 354308"/>
                <a:gd name="connsiteX16" fmla="*/ 293989 w 389667"/>
                <a:gd name="connsiteY16" fmla="*/ 243600 h 354308"/>
                <a:gd name="connsiteX17" fmla="*/ 291856 w 389667"/>
                <a:gd name="connsiteY17" fmla="*/ 244552 h 354308"/>
                <a:gd name="connsiteX18" fmla="*/ 265776 w 389667"/>
                <a:gd name="connsiteY18" fmla="*/ 180925 h 354308"/>
                <a:gd name="connsiteX19" fmla="*/ 215370 w 389667"/>
                <a:gd name="connsiteY19" fmla="*/ 209967 h 354308"/>
                <a:gd name="connsiteX20" fmla="*/ 208074 w 389667"/>
                <a:gd name="connsiteY20" fmla="*/ 214625 h 354308"/>
                <a:gd name="connsiteX21" fmla="*/ 234115 w 389667"/>
                <a:gd name="connsiteY21" fmla="*/ 278166 h 354308"/>
                <a:gd name="connsiteX22" fmla="*/ 228829 w 389667"/>
                <a:gd name="connsiteY22" fmla="*/ 281766 h 354308"/>
                <a:gd name="connsiteX23" fmla="*/ 176975 w 389667"/>
                <a:gd name="connsiteY23" fmla="*/ 313256 h 354308"/>
                <a:gd name="connsiteX24" fmla="*/ 149933 w 389667"/>
                <a:gd name="connsiteY24" fmla="*/ 247315 h 354308"/>
                <a:gd name="connsiteX25" fmla="*/ 208036 w 389667"/>
                <a:gd name="connsiteY25" fmla="*/ 214672 h 354308"/>
                <a:gd name="connsiteX26" fmla="*/ 180413 w 389667"/>
                <a:gd name="connsiteY26" fmla="*/ 147359 h 354308"/>
                <a:gd name="connsiteX27" fmla="*/ 178308 w 389667"/>
                <a:gd name="connsiteY27" fmla="*/ 148712 h 354308"/>
                <a:gd name="connsiteX28" fmla="*/ 122472 w 389667"/>
                <a:gd name="connsiteY28" fmla="*/ 180487 h 354308"/>
                <a:gd name="connsiteX29" fmla="*/ 92173 w 389667"/>
                <a:gd name="connsiteY29" fmla="*/ 106545 h 354308"/>
                <a:gd name="connsiteX30" fmla="*/ 150657 w 389667"/>
                <a:gd name="connsiteY30" fmla="*/ 74750 h 354308"/>
                <a:gd name="connsiteX31" fmla="*/ 180413 w 389667"/>
                <a:gd name="connsiteY31" fmla="*/ 147359 h 354308"/>
                <a:gd name="connsiteX32" fmla="*/ 238411 w 389667"/>
                <a:gd name="connsiteY32" fmla="*/ 114384 h 354308"/>
                <a:gd name="connsiteX33" fmla="*/ 208217 w 389667"/>
                <a:gd name="connsiteY33" fmla="*/ 40698 h 354308"/>
                <a:gd name="connsiteX34" fmla="*/ 210360 w 389667"/>
                <a:gd name="connsiteY34" fmla="*/ 39746 h 354308"/>
                <a:gd name="connsiteX35" fmla="*/ 260347 w 389667"/>
                <a:gd name="connsiteY35" fmla="*/ 28659 h 354308"/>
                <a:gd name="connsiteX36" fmla="*/ 264014 w 389667"/>
                <a:gd name="connsiteY36" fmla="*/ 28735 h 354308"/>
                <a:gd name="connsiteX37" fmla="*/ 292046 w 389667"/>
                <a:gd name="connsiteY37" fmla="*/ 97143 h 354308"/>
                <a:gd name="connsiteX38" fmla="*/ 247802 w 389667"/>
                <a:gd name="connsiteY38" fmla="*/ 110335 h 354308"/>
                <a:gd name="connsiteX39" fmla="*/ 238411 w 389667"/>
                <a:gd name="connsiteY39" fmla="*/ 114422 h 354308"/>
                <a:gd name="connsiteX40" fmla="*/ 265700 w 389667"/>
                <a:gd name="connsiteY40" fmla="*/ 181011 h 354308"/>
                <a:gd name="connsiteX41" fmla="*/ 275006 w 389667"/>
                <a:gd name="connsiteY41" fmla="*/ 176725 h 354308"/>
                <a:gd name="connsiteX42" fmla="*/ 319773 w 389667"/>
                <a:gd name="connsiteY42" fmla="*/ 164790 h 354308"/>
                <a:gd name="connsiteX43" fmla="*/ 346272 w 389667"/>
                <a:gd name="connsiteY43" fmla="*/ 229446 h 354308"/>
                <a:gd name="connsiteX44" fmla="*/ 293989 w 389667"/>
                <a:gd name="connsiteY44" fmla="*/ 243600 h 35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9667" h="354308">
                  <a:moveTo>
                    <a:pt x="389668" y="259802"/>
                  </a:moveTo>
                  <a:lnTo>
                    <a:pt x="284512" y="3170"/>
                  </a:lnTo>
                  <a:cubicBezTo>
                    <a:pt x="276701" y="844"/>
                    <a:pt x="268569" y="-215"/>
                    <a:pt x="260423" y="36"/>
                  </a:cubicBezTo>
                  <a:cubicBezTo>
                    <a:pt x="239483" y="446"/>
                    <a:pt x="218825" y="4940"/>
                    <a:pt x="199606" y="13266"/>
                  </a:cubicBezTo>
                  <a:cubicBezTo>
                    <a:pt x="135598" y="39489"/>
                    <a:pt x="107213" y="91666"/>
                    <a:pt x="0" y="96581"/>
                  </a:cubicBezTo>
                  <a:lnTo>
                    <a:pt x="105223" y="353356"/>
                  </a:lnTo>
                  <a:cubicBezTo>
                    <a:pt x="111144" y="353995"/>
                    <a:pt x="117097" y="354313"/>
                    <a:pt x="123053" y="354309"/>
                  </a:cubicBezTo>
                  <a:cubicBezTo>
                    <a:pt x="202301" y="354309"/>
                    <a:pt x="245154" y="294463"/>
                    <a:pt x="304829" y="270013"/>
                  </a:cubicBezTo>
                  <a:cubicBezTo>
                    <a:pt x="324121" y="261635"/>
                    <a:pt x="344864" y="257106"/>
                    <a:pt x="365893" y="256678"/>
                  </a:cubicBezTo>
                  <a:cubicBezTo>
                    <a:pt x="373933" y="256452"/>
                    <a:pt x="381958" y="257507"/>
                    <a:pt x="389668" y="259802"/>
                  </a:cubicBezTo>
                  <a:close/>
                  <a:moveTo>
                    <a:pt x="99679" y="264479"/>
                  </a:moveTo>
                  <a:lnTo>
                    <a:pt x="72171" y="197356"/>
                  </a:lnTo>
                  <a:cubicBezTo>
                    <a:pt x="89485" y="193591"/>
                    <a:pt x="106351" y="188006"/>
                    <a:pt x="122492" y="180697"/>
                  </a:cubicBezTo>
                  <a:lnTo>
                    <a:pt x="149447" y="247086"/>
                  </a:lnTo>
                  <a:cubicBezTo>
                    <a:pt x="146495" y="248419"/>
                    <a:pt x="143675" y="249801"/>
                    <a:pt x="140579" y="251067"/>
                  </a:cubicBezTo>
                  <a:cubicBezTo>
                    <a:pt x="127273" y="256480"/>
                    <a:pt x="113607" y="260962"/>
                    <a:pt x="99679" y="264479"/>
                  </a:cubicBezTo>
                  <a:close/>
                  <a:moveTo>
                    <a:pt x="293989" y="243600"/>
                  </a:moveTo>
                  <a:cubicBezTo>
                    <a:pt x="293256" y="243905"/>
                    <a:pt x="292579" y="244295"/>
                    <a:pt x="291856" y="244552"/>
                  </a:cubicBezTo>
                  <a:lnTo>
                    <a:pt x="265776" y="180925"/>
                  </a:lnTo>
                  <a:cubicBezTo>
                    <a:pt x="248351" y="189483"/>
                    <a:pt x="231513" y="199185"/>
                    <a:pt x="215370" y="209967"/>
                  </a:cubicBezTo>
                  <a:lnTo>
                    <a:pt x="208074" y="214625"/>
                  </a:lnTo>
                  <a:lnTo>
                    <a:pt x="234115" y="278166"/>
                  </a:lnTo>
                  <a:cubicBezTo>
                    <a:pt x="232362" y="279366"/>
                    <a:pt x="230572" y="280566"/>
                    <a:pt x="228829" y="281766"/>
                  </a:cubicBezTo>
                  <a:cubicBezTo>
                    <a:pt x="212487" y="293742"/>
                    <a:pt x="195137" y="304279"/>
                    <a:pt x="176975" y="313256"/>
                  </a:cubicBezTo>
                  <a:lnTo>
                    <a:pt x="149933" y="247315"/>
                  </a:lnTo>
                  <a:cubicBezTo>
                    <a:pt x="170074" y="237872"/>
                    <a:pt x="189494" y="226962"/>
                    <a:pt x="208036" y="214672"/>
                  </a:cubicBezTo>
                  <a:lnTo>
                    <a:pt x="180413" y="147359"/>
                  </a:lnTo>
                  <a:lnTo>
                    <a:pt x="178308" y="148712"/>
                  </a:lnTo>
                  <a:cubicBezTo>
                    <a:pt x="160478" y="160623"/>
                    <a:pt x="141819" y="171241"/>
                    <a:pt x="122472" y="180487"/>
                  </a:cubicBezTo>
                  <a:lnTo>
                    <a:pt x="92173" y="106545"/>
                  </a:lnTo>
                  <a:cubicBezTo>
                    <a:pt x="112729" y="98026"/>
                    <a:pt x="132332" y="87370"/>
                    <a:pt x="150657" y="74750"/>
                  </a:cubicBezTo>
                  <a:lnTo>
                    <a:pt x="180413" y="147359"/>
                  </a:lnTo>
                  <a:cubicBezTo>
                    <a:pt x="198925" y="134982"/>
                    <a:pt x="218308" y="123962"/>
                    <a:pt x="238411" y="114384"/>
                  </a:cubicBezTo>
                  <a:lnTo>
                    <a:pt x="208217" y="40698"/>
                  </a:lnTo>
                  <a:cubicBezTo>
                    <a:pt x="208950" y="40393"/>
                    <a:pt x="209626" y="40012"/>
                    <a:pt x="210360" y="39746"/>
                  </a:cubicBezTo>
                  <a:cubicBezTo>
                    <a:pt x="226148" y="32851"/>
                    <a:pt x="243124" y="29085"/>
                    <a:pt x="260347" y="28659"/>
                  </a:cubicBezTo>
                  <a:cubicBezTo>
                    <a:pt x="261652" y="28659"/>
                    <a:pt x="262871" y="28659"/>
                    <a:pt x="264014" y="28735"/>
                  </a:cubicBezTo>
                  <a:lnTo>
                    <a:pt x="292046" y="97143"/>
                  </a:lnTo>
                  <a:cubicBezTo>
                    <a:pt x="276886" y="100017"/>
                    <a:pt x="262060" y="104438"/>
                    <a:pt x="247802" y="110335"/>
                  </a:cubicBezTo>
                  <a:cubicBezTo>
                    <a:pt x="244590" y="111650"/>
                    <a:pt x="241459" y="113012"/>
                    <a:pt x="238411" y="114422"/>
                  </a:cubicBezTo>
                  <a:lnTo>
                    <a:pt x="265700" y="181011"/>
                  </a:lnTo>
                  <a:cubicBezTo>
                    <a:pt x="268776" y="179554"/>
                    <a:pt x="271796" y="178039"/>
                    <a:pt x="275006" y="176725"/>
                  </a:cubicBezTo>
                  <a:cubicBezTo>
                    <a:pt x="289291" y="170658"/>
                    <a:pt x="304363" y="166640"/>
                    <a:pt x="319773" y="164790"/>
                  </a:cubicBezTo>
                  <a:lnTo>
                    <a:pt x="346272" y="229446"/>
                  </a:lnTo>
                  <a:cubicBezTo>
                    <a:pt x="328295" y="231833"/>
                    <a:pt x="310715" y="236592"/>
                    <a:pt x="293989" y="243600"/>
                  </a:cubicBezTo>
                  <a:close/>
                </a:path>
              </a:pathLst>
            </a:custGeom>
            <a:solidFill>
              <a:schemeClr val="bg1"/>
            </a:solidFill>
            <a:ln w="9525" cap="flat">
              <a:noFill/>
              <a:prstDash val="solid"/>
              <a:miter/>
            </a:ln>
          </p:spPr>
          <p:txBody>
            <a:bodyPr rtlCol="0" anchor="ctr"/>
            <a:lstStyle/>
            <a:p>
              <a:endParaRPr lang="nb-NO"/>
            </a:p>
          </p:txBody>
        </p:sp>
        <p:sp>
          <p:nvSpPr>
            <p:cNvPr id="25" name="Frihåndsform: figur 24">
              <a:extLst>
                <a:ext uri="{FF2B5EF4-FFF2-40B4-BE49-F238E27FC236}">
                  <a16:creationId xmlns:a16="http://schemas.microsoft.com/office/drawing/2014/main" id="{09A6F2C5-9872-4C4C-8C20-C05FA982956B}"/>
                </a:ext>
              </a:extLst>
            </p:cNvPr>
            <p:cNvSpPr/>
            <p:nvPr/>
          </p:nvSpPr>
          <p:spPr>
            <a:xfrm>
              <a:off x="4445592" y="3160464"/>
              <a:ext cx="254080" cy="545171"/>
            </a:xfrm>
            <a:custGeom>
              <a:avLst/>
              <a:gdLst>
                <a:gd name="connsiteX0" fmla="*/ 147800 w 254080"/>
                <a:gd name="connsiteY0" fmla="*/ 283051 h 545171"/>
                <a:gd name="connsiteX1" fmla="*/ 252842 w 254080"/>
                <a:gd name="connsiteY1" fmla="*/ 26724 h 545171"/>
                <a:gd name="connsiteX2" fmla="*/ 241767 w 254080"/>
                <a:gd name="connsiteY2" fmla="*/ 2165 h 545171"/>
                <a:gd name="connsiteX3" fmla="*/ 217599 w 254080"/>
                <a:gd name="connsiteY3" fmla="*/ 12284 h 545171"/>
                <a:gd name="connsiteX4" fmla="*/ 127207 w 254080"/>
                <a:gd name="connsiteY4" fmla="*/ 232817 h 545171"/>
                <a:gd name="connsiteX5" fmla="*/ 36872 w 254080"/>
                <a:gd name="connsiteY5" fmla="*/ 12313 h 545171"/>
                <a:gd name="connsiteX6" fmla="*/ 12313 w 254080"/>
                <a:gd name="connsiteY6" fmla="*/ 1238 h 545171"/>
                <a:gd name="connsiteX7" fmla="*/ 1238 w 254080"/>
                <a:gd name="connsiteY7" fmla="*/ 25797 h 545171"/>
                <a:gd name="connsiteX8" fmla="*/ 1630 w 254080"/>
                <a:gd name="connsiteY8" fmla="*/ 26753 h 545171"/>
                <a:gd name="connsiteX9" fmla="*/ 106624 w 254080"/>
                <a:gd name="connsiteY9" fmla="*/ 283051 h 545171"/>
                <a:gd name="connsiteX10" fmla="*/ 10145 w 254080"/>
                <a:gd name="connsiteY10" fmla="*/ 518481 h 545171"/>
                <a:gd name="connsiteX11" fmla="*/ 19961 w 254080"/>
                <a:gd name="connsiteY11" fmla="*/ 543570 h 545171"/>
                <a:gd name="connsiteX12" fmla="*/ 45050 w 254080"/>
                <a:gd name="connsiteY12" fmla="*/ 533753 h 545171"/>
                <a:gd name="connsiteX13" fmla="*/ 45387 w 254080"/>
                <a:gd name="connsiteY13" fmla="*/ 532930 h 545171"/>
                <a:gd name="connsiteX14" fmla="*/ 127207 w 254080"/>
                <a:gd name="connsiteY14" fmla="*/ 333305 h 545171"/>
                <a:gd name="connsiteX15" fmla="*/ 209027 w 254080"/>
                <a:gd name="connsiteY15" fmla="*/ 532949 h 545171"/>
                <a:gd name="connsiteX16" fmla="*/ 234116 w 254080"/>
                <a:gd name="connsiteY16" fmla="*/ 542766 h 545171"/>
                <a:gd name="connsiteX17" fmla="*/ 244269 w 254080"/>
                <a:gd name="connsiteY17" fmla="*/ 518500 h 54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080" h="545171">
                  <a:moveTo>
                    <a:pt x="147800" y="283051"/>
                  </a:moveTo>
                  <a:lnTo>
                    <a:pt x="252842" y="26724"/>
                  </a:lnTo>
                  <a:cubicBezTo>
                    <a:pt x="256565" y="16884"/>
                    <a:pt x="251608" y="5888"/>
                    <a:pt x="241767" y="2165"/>
                  </a:cubicBezTo>
                  <a:cubicBezTo>
                    <a:pt x="232302" y="-1417"/>
                    <a:pt x="221689" y="3027"/>
                    <a:pt x="217599" y="12284"/>
                  </a:cubicBezTo>
                  <a:lnTo>
                    <a:pt x="127207" y="232817"/>
                  </a:lnTo>
                  <a:lnTo>
                    <a:pt x="36872" y="12313"/>
                  </a:lnTo>
                  <a:cubicBezTo>
                    <a:pt x="33149" y="2473"/>
                    <a:pt x="22153" y="-2485"/>
                    <a:pt x="12313" y="1238"/>
                  </a:cubicBezTo>
                  <a:cubicBezTo>
                    <a:pt x="2473" y="4962"/>
                    <a:pt x="-2485" y="15957"/>
                    <a:pt x="1238" y="25797"/>
                  </a:cubicBezTo>
                  <a:cubicBezTo>
                    <a:pt x="1360" y="26119"/>
                    <a:pt x="1490" y="26438"/>
                    <a:pt x="1630" y="26753"/>
                  </a:cubicBezTo>
                  <a:lnTo>
                    <a:pt x="106624" y="283051"/>
                  </a:lnTo>
                  <a:lnTo>
                    <a:pt x="10145" y="518481"/>
                  </a:lnTo>
                  <a:cubicBezTo>
                    <a:pt x="5927" y="528119"/>
                    <a:pt x="10323" y="539352"/>
                    <a:pt x="19961" y="543570"/>
                  </a:cubicBezTo>
                  <a:cubicBezTo>
                    <a:pt x="29601" y="547786"/>
                    <a:pt x="40833" y="543392"/>
                    <a:pt x="45050" y="533753"/>
                  </a:cubicBezTo>
                  <a:cubicBezTo>
                    <a:pt x="45169" y="533481"/>
                    <a:pt x="45282" y="533207"/>
                    <a:pt x="45387" y="532930"/>
                  </a:cubicBezTo>
                  <a:lnTo>
                    <a:pt x="127207" y="333305"/>
                  </a:lnTo>
                  <a:lnTo>
                    <a:pt x="209027" y="532949"/>
                  </a:lnTo>
                  <a:cubicBezTo>
                    <a:pt x="213245" y="542588"/>
                    <a:pt x="224476" y="546983"/>
                    <a:pt x="234116" y="542766"/>
                  </a:cubicBezTo>
                  <a:cubicBezTo>
                    <a:pt x="243438" y="538687"/>
                    <a:pt x="247909" y="528002"/>
                    <a:pt x="244269" y="518500"/>
                  </a:cubicBezTo>
                  <a:close/>
                </a:path>
              </a:pathLst>
            </a:custGeom>
            <a:solidFill>
              <a:schemeClr val="bg1"/>
            </a:solidFill>
            <a:ln w="9525" cap="flat">
              <a:noFill/>
              <a:prstDash val="solid"/>
              <a:miter/>
            </a:ln>
          </p:spPr>
          <p:txBody>
            <a:bodyPr rtlCol="0" anchor="ctr"/>
            <a:lstStyle/>
            <a:p>
              <a:endParaRPr lang="nb-NO" dirty="0"/>
            </a:p>
          </p:txBody>
        </p:sp>
      </p:grpSp>
      <p:cxnSp>
        <p:nvCxnSpPr>
          <p:cNvPr id="27" name="Rett linje 26">
            <a:extLst>
              <a:ext uri="{FF2B5EF4-FFF2-40B4-BE49-F238E27FC236}">
                <a16:creationId xmlns:a16="http://schemas.microsoft.com/office/drawing/2014/main" id="{39BDDF41-F35F-4804-A2E2-40EBB04759C0}"/>
              </a:ext>
            </a:extLst>
          </p:cNvPr>
          <p:cNvCxnSpPr/>
          <p:nvPr/>
        </p:nvCxnSpPr>
        <p:spPr>
          <a:xfrm>
            <a:off x="3095625" y="6131262"/>
            <a:ext cx="3607683" cy="0"/>
          </a:xfrm>
          <a:prstGeom prst="line">
            <a:avLst/>
          </a:prstGeom>
          <a:ln w="1873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5834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701782-2F57-4A95-8C99-89DD300B6005}"/>
              </a:ext>
            </a:extLst>
          </p:cNvPr>
          <p:cNvSpPr>
            <a:spLocks noGrp="1"/>
          </p:cNvSpPr>
          <p:nvPr>
            <p:ph type="title"/>
          </p:nvPr>
        </p:nvSpPr>
        <p:spPr>
          <a:xfrm>
            <a:off x="457200" y="274638"/>
            <a:ext cx="8229600" cy="461665"/>
          </a:xfrm>
        </p:spPr>
        <p:txBody>
          <a:bodyPr/>
          <a:lstStyle/>
          <a:p>
            <a:r>
              <a:rPr lang="nb-NO" sz="2400" b="1" kern="0" dirty="0">
                <a:effectLst/>
                <a:latin typeface="Arial" panose="020B0604020202020204" pitchFamily="34" charset="0"/>
                <a:ea typeface="Times New Roman" panose="02020603050405020304" pitchFamily="18" charset="0"/>
              </a:rPr>
              <a:t>Strategisk utvalg​ for fremtidig studieprogramutvikling </a:t>
            </a:r>
            <a:endParaRPr lang="nb-NO" sz="2400" dirty="0"/>
          </a:p>
        </p:txBody>
      </p:sp>
      <p:sp>
        <p:nvSpPr>
          <p:cNvPr id="3" name="Plassholder for innhold 2">
            <a:extLst>
              <a:ext uri="{FF2B5EF4-FFF2-40B4-BE49-F238E27FC236}">
                <a16:creationId xmlns:a16="http://schemas.microsoft.com/office/drawing/2014/main" id="{DA5768DC-5F46-4175-B068-E4DCAA6C7F25}"/>
              </a:ext>
            </a:extLst>
          </p:cNvPr>
          <p:cNvSpPr>
            <a:spLocks noGrp="1"/>
          </p:cNvSpPr>
          <p:nvPr>
            <p:ph idx="1"/>
          </p:nvPr>
        </p:nvSpPr>
        <p:spPr/>
        <p:txBody>
          <a:bodyPr/>
          <a:lstStyle/>
          <a:p>
            <a:pPr marL="0" indent="0">
              <a:lnSpc>
                <a:spcPct val="107000"/>
              </a:lnSpc>
              <a:buNone/>
            </a:pPr>
            <a:r>
              <a:rPr lang="nb-NO" sz="2800" b="1" i="1" u="sng" dirty="0">
                <a:solidFill>
                  <a:srgbClr val="4472C4"/>
                </a:solidFill>
                <a:effectLst/>
                <a:latin typeface="Calibri" panose="020F0502020204030204" pitchFamily="34" charset="0"/>
                <a:cs typeface="Arial" panose="020B0604020202020204" pitchFamily="34" charset="0"/>
              </a:rPr>
              <a:t>Veivalg </a:t>
            </a:r>
          </a:p>
          <a:p>
            <a:pPr marL="0" indent="0">
              <a:lnSpc>
                <a:spcPct val="107000"/>
              </a:lnSpc>
              <a:spcAft>
                <a:spcPts val="800"/>
              </a:spcAft>
              <a:buNone/>
            </a:pPr>
            <a:endPar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gap-analyse: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«Bachelor fri» programmene har ikke noe overfakultært forvaltningsorgan som koordinerer samarbeid om og legger til rette for strategisk utvikling og profilering av disse studiene og mulige 3+2-studieløp.</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Veikart:</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Etablere strategisk overfakultært utvalg som legger til rette for dialog og samarbeid om strategisk utvikling, merkevarebygging, samfunnstrender og kompetanse i 3+2 perspektiv, men samtidig respekterer og ivaretar fordelene med fakultetenes og studieprogrammenes autonomi i denne delen av FTS-studieporteføljen.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11132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Åpen motorvei vei">
            <a:extLst>
              <a:ext uri="{FF2B5EF4-FFF2-40B4-BE49-F238E27FC236}">
                <a16:creationId xmlns:a16="http://schemas.microsoft.com/office/drawing/2014/main" id="{ABF63F6D-B1FE-4C7B-804D-0F6AC0E6A824}"/>
              </a:ext>
            </a:extLst>
          </p:cNvPr>
          <p:cNvPicPr>
            <a:picLocks noGrp="1" noChangeAspect="1"/>
          </p:cNvPicPr>
          <p:nvPr>
            <p:ph idx="1"/>
          </p:nvPr>
        </p:nvPicPr>
        <p:blipFill rotWithShape="1">
          <a:blip r:embed="rId2"/>
          <a:srcRect l="237" r="10762" b="-1"/>
          <a:stretch/>
        </p:blipFill>
        <p:spPr>
          <a:xfrm>
            <a:off x="20" y="10"/>
            <a:ext cx="9143980" cy="6857990"/>
          </a:xfrm>
          <a:noFill/>
        </p:spPr>
      </p:pic>
      <p:pic>
        <p:nvPicPr>
          <p:cNvPr id="12" name="Bilde 11" descr="Unge jente som holder tegn">
            <a:extLst>
              <a:ext uri="{FF2B5EF4-FFF2-40B4-BE49-F238E27FC236}">
                <a16:creationId xmlns:a16="http://schemas.microsoft.com/office/drawing/2014/main" id="{6F6AC502-3E68-4644-BAFA-E83F107BF4F9}"/>
              </a:ext>
            </a:extLst>
          </p:cNvPr>
          <p:cNvPicPr>
            <a:picLocks noChangeAspect="1"/>
          </p:cNvPicPr>
          <p:nvPr/>
        </p:nvPicPr>
        <p:blipFill>
          <a:blip r:embed="rId3"/>
          <a:stretch>
            <a:fillRect/>
          </a:stretch>
        </p:blipFill>
        <p:spPr>
          <a:xfrm>
            <a:off x="2600202" y="0"/>
            <a:ext cx="3934067" cy="6858000"/>
          </a:xfrm>
          <a:prstGeom prst="rect">
            <a:avLst/>
          </a:prstGeom>
        </p:spPr>
      </p:pic>
      <p:pic>
        <p:nvPicPr>
          <p:cNvPr id="13" name="Bilde 12">
            <a:extLst>
              <a:ext uri="{FF2B5EF4-FFF2-40B4-BE49-F238E27FC236}">
                <a16:creationId xmlns:a16="http://schemas.microsoft.com/office/drawing/2014/main" id="{6498FCAD-CE41-4B53-90FB-08DE7D3B2C7F}"/>
              </a:ext>
            </a:extLst>
          </p:cNvPr>
          <p:cNvPicPr>
            <a:picLocks noChangeAspect="1"/>
          </p:cNvPicPr>
          <p:nvPr/>
        </p:nvPicPr>
        <p:blipFill>
          <a:blip r:embed="rId4"/>
          <a:stretch>
            <a:fillRect/>
          </a:stretch>
        </p:blipFill>
        <p:spPr>
          <a:xfrm>
            <a:off x="2847973" y="1576394"/>
            <a:ext cx="3448050" cy="920786"/>
          </a:xfrm>
          <a:prstGeom prst="rect">
            <a:avLst/>
          </a:prstGeom>
        </p:spPr>
      </p:pic>
      <p:sp>
        <p:nvSpPr>
          <p:cNvPr id="14" name="TekstSylinder 13">
            <a:extLst>
              <a:ext uri="{FF2B5EF4-FFF2-40B4-BE49-F238E27FC236}">
                <a16:creationId xmlns:a16="http://schemas.microsoft.com/office/drawing/2014/main" id="{2439A76C-3A8F-4CC4-B7FA-C036E54E65BD}"/>
              </a:ext>
            </a:extLst>
          </p:cNvPr>
          <p:cNvSpPr txBox="1"/>
          <p:nvPr/>
        </p:nvSpPr>
        <p:spPr>
          <a:xfrm>
            <a:off x="3433761" y="2566511"/>
            <a:ext cx="2276475" cy="400110"/>
          </a:xfrm>
          <a:prstGeom prst="rect">
            <a:avLst/>
          </a:prstGeom>
          <a:noFill/>
        </p:spPr>
        <p:txBody>
          <a:bodyPr wrap="square" rtlCol="0">
            <a:spAutoFit/>
          </a:bodyPr>
          <a:lstStyle/>
          <a:p>
            <a:r>
              <a:rPr lang="nb-NO" sz="2000" dirty="0"/>
              <a:t>Arbeidsgruppe A2</a:t>
            </a:r>
          </a:p>
        </p:txBody>
      </p:sp>
    </p:spTree>
    <p:extLst>
      <p:ext uri="{BB962C8B-B14F-4D97-AF65-F5344CB8AC3E}">
        <p14:creationId xmlns:p14="http://schemas.microsoft.com/office/powerpoint/2010/main" val="46618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DB0EAEC-664F-4E88-B84E-DE49F57B411F}"/>
              </a:ext>
            </a:extLst>
          </p:cNvPr>
          <p:cNvSpPr txBox="1">
            <a:spLocks noChangeArrowheads="1"/>
          </p:cNvSpPr>
          <p:nvPr/>
        </p:nvSpPr>
        <p:spPr bwMode="auto">
          <a:xfrm>
            <a:off x="542924" y="1073426"/>
            <a:ext cx="8372475" cy="519402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pPr>
            <a:r>
              <a:rPr lang="nb-NO" sz="2400" b="1" i="1" u="sng" dirty="0">
                <a:solidFill>
                  <a:srgbClr val="4472C4"/>
                </a:solidFill>
                <a:effectLst/>
                <a:latin typeface="Calibri" panose="020F0502020204030204" pitchFamily="34" charset="0"/>
                <a:cs typeface="Arial" panose="020B0604020202020204" pitchFamily="34" charset="0"/>
              </a:rPr>
              <a:t>Veivalg</a:t>
            </a:r>
            <a:r>
              <a:rPr lang="nb-NO" sz="2400" b="1" i="1" dirty="0">
                <a:solidFill>
                  <a:srgbClr val="4472C4"/>
                </a:solidFill>
                <a:effectLst/>
                <a:latin typeface="Calibri" panose="020F0502020204030204" pitchFamily="34" charset="0"/>
                <a:cs typeface="Arial" panose="020B0604020202020204" pitchFamily="34" charset="0"/>
              </a:rPr>
              <a:t> </a:t>
            </a:r>
          </a:p>
          <a:p>
            <a:pPr>
              <a:lnSpc>
                <a:spcPct val="107000"/>
              </a:lnSpc>
              <a:spcAft>
                <a:spcPts val="800"/>
              </a:spcAft>
            </a:pPr>
            <a:r>
              <a:rPr lang="nb-NO" sz="1600" b="1" i="1" dirty="0">
                <a:effectLst/>
                <a:latin typeface="Calibri" panose="020F0502020204030204" pitchFamily="34" charset="0"/>
                <a:ea typeface="Calibri" panose="020F0502020204030204" pitchFamily="34" charset="0"/>
                <a:cs typeface="Arial" panose="020B0604020202020204" pitchFamily="34" charset="0"/>
              </a:rPr>
              <a:t>Felles for programmene i «bachelor fri» er at studieprogrammene med noen unntak har stor akademisk frihet i oppbygningen og har handlingsrom til å gjennomføre emneutvikling som ikke begrenses av rammeplan. Dette handlingsrommet er det viktig at NTNU benytter for å løse samfunnsoppdraget på en god måte, både gjennom å tilby disiplinfag av høy kvalitet og breddestudium som gir arbeidslivet etterspurt kompetanse</a:t>
            </a:r>
            <a:r>
              <a:rPr lang="nb-NO" sz="1600" dirty="0">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endParaRPr lang="nb-NO"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6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gap-analyse: </a:t>
            </a:r>
            <a:r>
              <a:rPr lang="nb-NO" sz="16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Det er en relativt stor heterogenitet i hva slags kompetanse denne gruppen bachelorprogram gir kandidatene, grad av autonomi og veivalg videre etter endt bachelorstudium. Det kan av den grunn ikke uten videre utarbeides én generisk kompetanseprofil som omfatter alle programmene i «bachelor fri».</a:t>
            </a:r>
            <a:endParaRPr lang="nb-NO"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6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r>
              <a:rPr lang="nb-NO" sz="16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Veikart:</a:t>
            </a:r>
            <a:r>
              <a:rPr lang="nb-NO" sz="16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Identifisere fellesnevnere og ulikheter mellom programmene, og ut fra dette utarbeide eksempler på beskrivelser av kompetanseprofiler som verktøy for programledere i utformingen av LUB for programmene. Evaluere arbeidet med faglig integrasjon som grunnlag for videreutvikling av studieprogrammene i henhold til FTS prinsippene. Strategisk merkevarebygging for å synliggjøre studieprogrammenes styrker og muligheter for fremtidens studenter.</a:t>
            </a:r>
            <a:endParaRPr lang="nb-NO"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tel 1">
            <a:extLst>
              <a:ext uri="{FF2B5EF4-FFF2-40B4-BE49-F238E27FC236}">
                <a16:creationId xmlns:a16="http://schemas.microsoft.com/office/drawing/2014/main" id="{CA95AAE9-BC46-496E-AF4E-474D427D11D5}"/>
              </a:ext>
            </a:extLst>
          </p:cNvPr>
          <p:cNvSpPr>
            <a:spLocks noGrp="1"/>
          </p:cNvSpPr>
          <p:nvPr>
            <p:ph type="title"/>
          </p:nvPr>
        </p:nvSpPr>
        <p:spPr/>
        <p:txBody>
          <a:bodyPr/>
          <a:lstStyle/>
          <a:p>
            <a:r>
              <a:rPr lang="nb-NO" sz="3600" b="1" kern="0" dirty="0">
                <a:solidFill>
                  <a:srgbClr val="000000"/>
                </a:solidFill>
                <a:effectLst/>
                <a:latin typeface="Arial" panose="020B0604020202020204" pitchFamily="34" charset="0"/>
                <a:ea typeface="Times New Roman" panose="02020603050405020304" pitchFamily="18" charset="0"/>
              </a:rPr>
              <a:t>Studieprogrammene «Bachelor fri»</a:t>
            </a:r>
            <a:endParaRPr lang="nb-NO" dirty="0"/>
          </a:p>
        </p:txBody>
      </p:sp>
    </p:spTree>
    <p:extLst>
      <p:ext uri="{BB962C8B-B14F-4D97-AF65-F5344CB8AC3E}">
        <p14:creationId xmlns:p14="http://schemas.microsoft.com/office/powerpoint/2010/main" val="1118655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01F969-CE1D-45C6-8E2C-4E12B88460CD}"/>
              </a:ext>
            </a:extLst>
          </p:cNvPr>
          <p:cNvSpPr>
            <a:spLocks noGrp="1"/>
          </p:cNvSpPr>
          <p:nvPr>
            <p:ph type="title"/>
          </p:nvPr>
        </p:nvSpPr>
        <p:spPr>
          <a:xfrm>
            <a:off x="457200" y="274638"/>
            <a:ext cx="8229600" cy="830997"/>
          </a:xfrm>
        </p:spPr>
        <p:txBody>
          <a:bodyPr/>
          <a:lstStyle/>
          <a:p>
            <a:pPr algn="ctr"/>
            <a:r>
              <a:rPr lang="nb-NO" sz="2400" b="1" kern="0" dirty="0">
                <a:solidFill>
                  <a:srgbClr val="000000"/>
                </a:solidFill>
                <a:effectLst/>
                <a:latin typeface="Arial" panose="020B0604020202020204" pitchFamily="34" charset="0"/>
                <a:ea typeface="Times New Roman" panose="02020603050405020304" pitchFamily="18" charset="0"/>
              </a:rPr>
              <a:t>Studieprogrammene «Bachelor fri» </a:t>
            </a:r>
            <a:br>
              <a:rPr lang="nb-NO" sz="2400" b="1" kern="0" dirty="0">
                <a:solidFill>
                  <a:srgbClr val="000000"/>
                </a:solidFill>
                <a:effectLst/>
                <a:latin typeface="Arial" panose="020B0604020202020204" pitchFamily="34" charset="0"/>
                <a:ea typeface="Times New Roman" panose="02020603050405020304" pitchFamily="18" charset="0"/>
              </a:rPr>
            </a:br>
            <a:r>
              <a:rPr lang="nb-NO" sz="2400" b="1" kern="0" dirty="0">
                <a:solidFill>
                  <a:srgbClr val="000000"/>
                </a:solidFill>
                <a:effectLst/>
                <a:latin typeface="Arial" panose="020B0604020202020204" pitchFamily="34" charset="0"/>
                <a:ea typeface="Times New Roman" panose="02020603050405020304" pitchFamily="18" charset="0"/>
              </a:rPr>
              <a:t> Muligheter og utfordringer</a:t>
            </a:r>
            <a:endParaRPr lang="en-US" sz="2400" dirty="0"/>
          </a:p>
        </p:txBody>
      </p:sp>
      <p:pic>
        <p:nvPicPr>
          <p:cNvPr id="2" name="Bilde 1" descr="Et bilde som inneholder tekst&#10;&#10;Automatisk generert beskrivelse">
            <a:extLst>
              <a:ext uri="{FF2B5EF4-FFF2-40B4-BE49-F238E27FC236}">
                <a16:creationId xmlns:a16="http://schemas.microsoft.com/office/drawing/2014/main" id="{64C72982-A7DB-4731-BB35-B8909575DED2}"/>
              </a:ext>
            </a:extLst>
          </p:cNvPr>
          <p:cNvPicPr>
            <a:picLocks noChangeAspect="1"/>
          </p:cNvPicPr>
          <p:nvPr/>
        </p:nvPicPr>
        <p:blipFill>
          <a:blip r:embed="rId2"/>
          <a:stretch>
            <a:fillRect/>
          </a:stretch>
        </p:blipFill>
        <p:spPr>
          <a:xfrm>
            <a:off x="639910" y="1073426"/>
            <a:ext cx="7864179" cy="5052737"/>
          </a:xfrm>
          <a:prstGeom prst="rect">
            <a:avLst/>
          </a:prstGeom>
          <a:noFill/>
        </p:spPr>
      </p:pic>
    </p:spTree>
    <p:extLst>
      <p:ext uri="{BB962C8B-B14F-4D97-AF65-F5344CB8AC3E}">
        <p14:creationId xmlns:p14="http://schemas.microsoft.com/office/powerpoint/2010/main" val="101251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Åpen motorvei vei">
            <a:extLst>
              <a:ext uri="{FF2B5EF4-FFF2-40B4-BE49-F238E27FC236}">
                <a16:creationId xmlns:a16="http://schemas.microsoft.com/office/drawing/2014/main" id="{ABF63F6D-B1FE-4C7B-804D-0F6AC0E6A824}"/>
              </a:ext>
            </a:extLst>
          </p:cNvPr>
          <p:cNvPicPr>
            <a:picLocks noGrp="1" noChangeAspect="1"/>
          </p:cNvPicPr>
          <p:nvPr>
            <p:ph idx="1"/>
          </p:nvPr>
        </p:nvPicPr>
        <p:blipFill rotWithShape="1">
          <a:blip r:embed="rId2"/>
          <a:srcRect l="237" r="10762" b="-1"/>
          <a:stretch/>
        </p:blipFill>
        <p:spPr>
          <a:xfrm>
            <a:off x="20" y="10"/>
            <a:ext cx="9143980" cy="6857990"/>
          </a:xfrm>
          <a:noFill/>
          <a:scene3d>
            <a:camera prst="orthographicFront">
              <a:rot lat="0" lon="10800000" rev="0"/>
            </a:camera>
            <a:lightRig rig="threePt" dir="t"/>
          </a:scene3d>
        </p:spPr>
      </p:pic>
      <p:pic>
        <p:nvPicPr>
          <p:cNvPr id="6" name="Bilde 5">
            <a:extLst>
              <a:ext uri="{FF2B5EF4-FFF2-40B4-BE49-F238E27FC236}">
                <a16:creationId xmlns:a16="http://schemas.microsoft.com/office/drawing/2014/main" id="{FABCE0D2-E407-497A-A620-1195AAF6016D}"/>
              </a:ext>
            </a:extLst>
          </p:cNvPr>
          <p:cNvPicPr>
            <a:picLocks noChangeAspect="1"/>
          </p:cNvPicPr>
          <p:nvPr/>
        </p:nvPicPr>
        <p:blipFill>
          <a:blip r:embed="rId3"/>
          <a:stretch>
            <a:fillRect/>
          </a:stretch>
        </p:blipFill>
        <p:spPr>
          <a:xfrm>
            <a:off x="419120" y="1333501"/>
            <a:ext cx="9015412" cy="6010274"/>
          </a:xfrm>
          <a:prstGeom prst="rect">
            <a:avLst/>
          </a:prstGeom>
          <a:noFill/>
        </p:spPr>
      </p:pic>
    </p:spTree>
    <p:extLst>
      <p:ext uri="{BB962C8B-B14F-4D97-AF65-F5344CB8AC3E}">
        <p14:creationId xmlns:p14="http://schemas.microsoft.com/office/powerpoint/2010/main" val="58579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1E0EF7-1CFC-41F5-AE0F-66959F1A2096}"/>
              </a:ext>
            </a:extLst>
          </p:cNvPr>
          <p:cNvSpPr>
            <a:spLocks noGrp="1"/>
          </p:cNvSpPr>
          <p:nvPr>
            <p:ph type="title"/>
          </p:nvPr>
        </p:nvSpPr>
        <p:spPr/>
        <p:txBody>
          <a:bodyPr/>
          <a:lstStyle/>
          <a:p>
            <a:r>
              <a:rPr lang="nb-NO" dirty="0"/>
              <a:t>Kandidatens kompetanse </a:t>
            </a:r>
            <a:endParaRPr lang="en-US" dirty="0"/>
          </a:p>
        </p:txBody>
      </p:sp>
      <p:sp>
        <p:nvSpPr>
          <p:cNvPr id="3" name="Plassholder for innhold 2">
            <a:extLst>
              <a:ext uri="{FF2B5EF4-FFF2-40B4-BE49-F238E27FC236}">
                <a16:creationId xmlns:a16="http://schemas.microsoft.com/office/drawing/2014/main" id="{A8B8CBE3-D877-4796-8B65-445A6E0885B2}"/>
              </a:ext>
            </a:extLst>
          </p:cNvPr>
          <p:cNvSpPr>
            <a:spLocks noGrp="1"/>
          </p:cNvSpPr>
          <p:nvPr>
            <p:ph idx="1"/>
          </p:nvPr>
        </p:nvSpPr>
        <p:spPr/>
        <p:txBody>
          <a:bodyPr>
            <a:normAutofit lnSpcReduction="10000"/>
          </a:bodyPr>
          <a:lstStyle/>
          <a:p>
            <a:pPr marL="0" indent="0">
              <a:lnSpc>
                <a:spcPct val="107000"/>
              </a:lnSpc>
              <a:buNone/>
            </a:pPr>
            <a:r>
              <a:rPr lang="nb-NO" sz="2000" b="1" i="1" u="sng" dirty="0">
                <a:solidFill>
                  <a:srgbClr val="4472C4"/>
                </a:solidFill>
                <a:effectLst/>
                <a:latin typeface="Calibri" panose="020F0502020204030204" pitchFamily="34" charset="0"/>
                <a:cs typeface="Arial" panose="020B0604020202020204" pitchFamily="34" charset="0"/>
              </a:rPr>
              <a:t>Veivalg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 analyse: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Studieprogrammene har handlingsrom og erfaring med kontinuerlig kvalitetsarbeid for å designe og utvikle studieprogram som er i tråd med FTS prinsippene. Disiplinfagene har en særskilt rolle og tilbyr realfag til en bred portefølje av studieprogrammer i tillegg til egne studieprogrammer. Studieprogrammene i «bachelor fri» har ulikt ståsted i kvalitetsutviklingen og ulike erfaringer knyttet til sine fagområder.</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Veivalg: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Identifisere ressurspersoner fra ulike fagområder blant studieprogrammene som kan bidra med sin erfaring i prosessen med implementering av FTS prinsippene for å bidra til synliggjøring av muligheter og egenart innenfor ulike fagområder. Det er behov for ressurser til å etablere en mentorordning mellom studieprogram og de identifiserte ressurspersonene.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8239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F8E8E4-8CEC-41B8-A687-9E5037CF144E}"/>
              </a:ext>
            </a:extLst>
          </p:cNvPr>
          <p:cNvSpPr>
            <a:spLocks noGrp="1"/>
          </p:cNvSpPr>
          <p:nvPr>
            <p:ph type="title"/>
          </p:nvPr>
        </p:nvSpPr>
        <p:spPr/>
        <p:txBody>
          <a:bodyPr/>
          <a:lstStyle/>
          <a:p>
            <a:r>
              <a:rPr lang="en-US" dirty="0" err="1"/>
              <a:t>Pedagogisk</a:t>
            </a:r>
            <a:r>
              <a:rPr lang="en-US" dirty="0"/>
              <a:t> </a:t>
            </a:r>
            <a:r>
              <a:rPr lang="en-US" dirty="0" err="1"/>
              <a:t>læringsmiljø</a:t>
            </a:r>
            <a:r>
              <a:rPr lang="en-US" dirty="0"/>
              <a:t> </a:t>
            </a:r>
          </a:p>
        </p:txBody>
      </p:sp>
      <p:sp>
        <p:nvSpPr>
          <p:cNvPr id="3" name="Plassholder for innhold 2">
            <a:extLst>
              <a:ext uri="{FF2B5EF4-FFF2-40B4-BE49-F238E27FC236}">
                <a16:creationId xmlns:a16="http://schemas.microsoft.com/office/drawing/2014/main" id="{2A09150A-99B4-430F-8BFC-FD45798EC0AF}"/>
              </a:ext>
            </a:extLst>
          </p:cNvPr>
          <p:cNvSpPr>
            <a:spLocks noGrp="1"/>
          </p:cNvSpPr>
          <p:nvPr>
            <p:ph idx="1"/>
          </p:nvPr>
        </p:nvSpPr>
        <p:spPr/>
        <p:txBody>
          <a:bodyPr>
            <a:normAutofit lnSpcReduction="10000"/>
          </a:bodyPr>
          <a:lstStyle/>
          <a:p>
            <a:pPr marL="0" indent="0">
              <a:lnSpc>
                <a:spcPct val="107000"/>
              </a:lnSpc>
              <a:buNone/>
            </a:pPr>
            <a:r>
              <a:rPr lang="nb-NO" sz="2000" b="1" i="1" u="sng" dirty="0">
                <a:solidFill>
                  <a:srgbClr val="4472C4"/>
                </a:solidFill>
                <a:effectLst/>
                <a:latin typeface="Calibri" panose="020F0502020204030204" pitchFamily="34" charset="0"/>
                <a:cs typeface="Arial" panose="020B0604020202020204" pitchFamily="34" charset="0"/>
              </a:rPr>
              <a:t>Veivalg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 analyse: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Studieprogrammene har høy andel arbeidskrav og alternative vurderingsformer, men det mangler gode beskrivelser av innholdet i flere av emnene. Studieprogrammene har gitt innspill til flere gode eksempler som kan anvendes innenfor flere fagområder, men det er ikke lett å identifisere hvordan man kan finne og dele gode beskrivelser av studentaktive lærings og vurderingsformer.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Veivalg: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Opprette en idebank under FTS med gode beskrivelser av pedagogiske metoder for bedre kontekstuell læring og arbeidslivsrelevans, og erfaringer med gjennomføring av studentaktive lærings- og vurderingsformer. Det bør settes av ressurser til FTS workshoper i en 3 til 5 års periode for å øke formidlingen av gode prosjekter fra FTS arbeidet. NTNU bør prioritere strategisk arbeid for bedre finansieringskategorien for FTS studieprogrammene.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2808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DFB831-2D9F-4A43-9656-9418AD57501D}"/>
              </a:ext>
            </a:extLst>
          </p:cNvPr>
          <p:cNvSpPr>
            <a:spLocks noGrp="1"/>
          </p:cNvSpPr>
          <p:nvPr>
            <p:ph type="title"/>
          </p:nvPr>
        </p:nvSpPr>
        <p:spPr/>
        <p:txBody>
          <a:bodyPr/>
          <a:lstStyle/>
          <a:p>
            <a:r>
              <a:rPr lang="en-US" dirty="0" err="1"/>
              <a:t>Programdesign</a:t>
            </a:r>
            <a:r>
              <a:rPr lang="en-US" dirty="0"/>
              <a:t> og </a:t>
            </a:r>
            <a:r>
              <a:rPr lang="en-US" dirty="0" err="1"/>
              <a:t>kvalitetsutvikling</a:t>
            </a:r>
            <a:endParaRPr lang="en-US" dirty="0"/>
          </a:p>
        </p:txBody>
      </p:sp>
      <p:sp>
        <p:nvSpPr>
          <p:cNvPr id="3" name="Plassholder for innhold 2">
            <a:extLst>
              <a:ext uri="{FF2B5EF4-FFF2-40B4-BE49-F238E27FC236}">
                <a16:creationId xmlns:a16="http://schemas.microsoft.com/office/drawing/2014/main" id="{F1A8570D-C6FF-4D5B-9043-40CBF1D7B74C}"/>
              </a:ext>
            </a:extLst>
          </p:cNvPr>
          <p:cNvSpPr>
            <a:spLocks noGrp="1"/>
          </p:cNvSpPr>
          <p:nvPr>
            <p:ph idx="1"/>
          </p:nvPr>
        </p:nvSpPr>
        <p:spPr/>
        <p:txBody>
          <a:bodyPr>
            <a:normAutofit fontScale="85000" lnSpcReduction="10000"/>
          </a:bodyPr>
          <a:lstStyle/>
          <a:p>
            <a:pPr marL="0" indent="0">
              <a:lnSpc>
                <a:spcPct val="107000"/>
              </a:lnSpc>
              <a:buNone/>
            </a:pPr>
            <a:r>
              <a:rPr lang="nb-NO" sz="2600" b="1" i="1" u="sng" dirty="0">
                <a:solidFill>
                  <a:srgbClr val="4472C4"/>
                </a:solidFill>
                <a:effectLst/>
                <a:latin typeface="Calibri" panose="020F0502020204030204" pitchFamily="34" charset="0"/>
                <a:cs typeface="Arial" panose="020B0604020202020204" pitchFamily="34" charset="0"/>
              </a:rPr>
              <a:t>Veivalg </a:t>
            </a:r>
          </a:p>
          <a:p>
            <a:pPr marL="0" indent="0">
              <a:lnSpc>
                <a:spcPct val="107000"/>
              </a:lnSpc>
              <a:spcAft>
                <a:spcPts val="800"/>
              </a:spcAft>
              <a:buNone/>
            </a:pPr>
            <a:r>
              <a:rPr lang="nb-NO"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Diversitet ser ut til å prege samfunnsutviklingen og noe som øker både samfunnets og fremtidige søkere sin forventning om at universitetet skal ha et bredt og komplementært studietilbud. Samfunnstrender endrer seg raskt og nye teknologiske løsninger kan være utdatert før man har fått opprettet et nytt studieprogram, og strategisk utnyttelse av «frie» studieprogram er en god plan for å møte samfunnets utfordringer.</a:t>
            </a:r>
            <a:r>
              <a:rPr lang="nb-NO"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marL="0" indent="0">
              <a:lnSpc>
                <a:spcPct val="107000"/>
              </a:lnSpc>
              <a:spcAft>
                <a:spcPts val="800"/>
              </a:spcAft>
              <a:buNone/>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Muligheten til å u</a:t>
            </a:r>
            <a:r>
              <a:rPr lang="nb-NO" sz="18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tnytte de frie bachelorstudiene sin fleksibilitet til kontinuerlig utvikling og fornying kan adressere samfunnsbehovene innen et teknologifelt i rask utvikling.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Fleksibilitet og handlingsrom har vært viktige faktorer for å jobbe med programdrevet design og studiekvalitet innenfor studieprogrammene. Her er variasjon stor mellom de ulike studieprogrammene. Utfordringen er å formidle styrker, egenart og programdesign innenfor dagens systemer, enten det gjelder profesjonsstudier, disiplinfag eller øvrige studieprogram.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Veivalg</a:t>
            </a:r>
            <a:r>
              <a:rPr lang="nb-NO" sz="18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nb-NO" sz="18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Kartlegge hvordan implementeringen av FTS prinsippene passer sammen med studieadministrative- systemer. En arbeidsgruppe bestående av vitenskapelige- og administrativt ansatte bør gjennomgå hvilke systemer som kan bedre formidling av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styrker, egenart og programdesign. Strategisk utnyttelse av fleksibiliteten og handlingsrommet i «bachelor fri» for å møte endringer i samfunnsbehovet raskere.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55573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586122-E648-46E9-98A3-D68C44437940}"/>
              </a:ext>
            </a:extLst>
          </p:cNvPr>
          <p:cNvSpPr>
            <a:spLocks noGrp="1"/>
          </p:cNvSpPr>
          <p:nvPr>
            <p:ph type="title"/>
          </p:nvPr>
        </p:nvSpPr>
        <p:spPr/>
        <p:txBody>
          <a:bodyPr/>
          <a:lstStyle/>
          <a:p>
            <a:r>
              <a:rPr lang="nb-NO" dirty="0"/>
              <a:t>Samarbeid og samhandling</a:t>
            </a:r>
          </a:p>
        </p:txBody>
      </p:sp>
      <p:sp>
        <p:nvSpPr>
          <p:cNvPr id="3" name="Plassholder for innhold 2">
            <a:extLst>
              <a:ext uri="{FF2B5EF4-FFF2-40B4-BE49-F238E27FC236}">
                <a16:creationId xmlns:a16="http://schemas.microsoft.com/office/drawing/2014/main" id="{AECEFE7A-482C-452E-928A-44A7B0483E93}"/>
              </a:ext>
            </a:extLst>
          </p:cNvPr>
          <p:cNvSpPr>
            <a:spLocks noGrp="1"/>
          </p:cNvSpPr>
          <p:nvPr>
            <p:ph idx="1"/>
          </p:nvPr>
        </p:nvSpPr>
        <p:spPr/>
        <p:txBody>
          <a:bodyPr>
            <a:normAutofit/>
          </a:bodyPr>
          <a:lstStyle/>
          <a:p>
            <a:pPr marL="0" indent="0">
              <a:lnSpc>
                <a:spcPct val="107000"/>
              </a:lnSpc>
              <a:buNone/>
            </a:pPr>
            <a:r>
              <a:rPr lang="nb-NO" sz="2800" b="1" i="1" u="sng" dirty="0">
                <a:solidFill>
                  <a:srgbClr val="4472C4"/>
                </a:solidFill>
                <a:effectLst/>
                <a:latin typeface="Calibri" panose="020F0502020204030204" pitchFamily="34" charset="0"/>
                <a:cs typeface="Arial" panose="020B0604020202020204" pitchFamily="34" charset="0"/>
              </a:rPr>
              <a:t>Veivalg</a:t>
            </a:r>
            <a:r>
              <a:rPr lang="nb-NO" sz="1800" b="1" i="1" dirty="0">
                <a:solidFill>
                  <a:srgbClr val="4472C4"/>
                </a:solidFill>
                <a:effectLst/>
                <a:latin typeface="Calibri" panose="020F0502020204030204" pitchFamily="34" charset="0"/>
                <a:cs typeface="Arial" panose="020B0604020202020204" pitchFamily="34" charset="0"/>
              </a:rPr>
              <a:t> </a:t>
            </a: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Bachelor fri er studieprogram som utdanner kandidater både til arbeidsliv og til masterstudium. Studentens kompetanse etter fullført bachelorstudium gir de et stort handlingsrom i egne veivalg. Studieprogrammene har varierende informasjon om veien videre etter endt studium, og for studentene er det fragmentert på nettsiden i jobbmuligheter og videre studier. Prinsippet om livslang læring, hvor arbeid og videre utdanning er en kontinuerlig prosess, er det lite informasjon om.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Veivalg: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Etablere strategisk samarbeid for å synliggjøre muligheter innenfor porteføljen «bachelor fri» som ivaretar autonomi og handlingsrom som kan kartlegge overgangsmuligheter til masterstudium etter endt bachelorstudium og styrke felles merkevarebygging og livslang læring. Samarbeidet kan tilrettelegge for økende grad av felles internasjonalt samarbeid og styrke internasjonale nettverk.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2553687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4A71B1-3F11-4DE7-9D1D-016686DEE6F1}"/>
              </a:ext>
            </a:extLst>
          </p:cNvPr>
          <p:cNvSpPr>
            <a:spLocks noGrp="1"/>
          </p:cNvSpPr>
          <p:nvPr>
            <p:ph type="title"/>
          </p:nvPr>
        </p:nvSpPr>
        <p:spPr>
          <a:xfrm>
            <a:off x="457200" y="274638"/>
            <a:ext cx="8229600" cy="523220"/>
          </a:xfrm>
        </p:spPr>
        <p:txBody>
          <a:bodyPr/>
          <a:lstStyle/>
          <a:p>
            <a:r>
              <a:rPr lang="nb-NO" sz="2800" b="1" kern="0" dirty="0">
                <a:effectLst/>
                <a:latin typeface="Arial" panose="020B0604020202020204" pitchFamily="34" charset="0"/>
                <a:ea typeface="Arial" panose="020B0604020202020204" pitchFamily="34" charset="0"/>
              </a:rPr>
              <a:t>Læringsmiljø - fysisk, digitalt og psykososialt </a:t>
            </a:r>
            <a:endParaRPr lang="nb-NO" sz="2800" dirty="0"/>
          </a:p>
        </p:txBody>
      </p:sp>
      <p:sp>
        <p:nvSpPr>
          <p:cNvPr id="3" name="Plassholder for innhold 2">
            <a:extLst>
              <a:ext uri="{FF2B5EF4-FFF2-40B4-BE49-F238E27FC236}">
                <a16:creationId xmlns:a16="http://schemas.microsoft.com/office/drawing/2014/main" id="{1469A71D-EFFD-4AF5-BFF1-B899EA3176E7}"/>
              </a:ext>
            </a:extLst>
          </p:cNvPr>
          <p:cNvSpPr>
            <a:spLocks noGrp="1"/>
          </p:cNvSpPr>
          <p:nvPr>
            <p:ph idx="1"/>
          </p:nvPr>
        </p:nvSpPr>
        <p:spPr/>
        <p:txBody>
          <a:bodyPr/>
          <a:lstStyle/>
          <a:p>
            <a:pPr marL="0" indent="0">
              <a:lnSpc>
                <a:spcPct val="107000"/>
              </a:lnSpc>
              <a:buNone/>
            </a:pPr>
            <a:r>
              <a:rPr lang="nb-NO" sz="2800" b="1" i="1" u="sng" dirty="0">
                <a:solidFill>
                  <a:srgbClr val="4472C4"/>
                </a:solidFill>
                <a:effectLst/>
                <a:latin typeface="Calibri" panose="020F0502020204030204" pitchFamily="34" charset="0"/>
                <a:cs typeface="Arial" panose="020B0604020202020204" pitchFamily="34" charset="0"/>
              </a:rPr>
              <a:t>Veivalg </a:t>
            </a: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Ståsted og GAP analyse</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De ti FTS prinsippene inkluderer kompetanser som utvikles gjennom både faglige og sosiale studentaktiviteter. Studenter har veldig ulikt ståsted for læring, og en god balanse av læringsaktiviteter med tydelig målbeskrivelse er viktig. Studentene har behov for å føle seg hjemme på campus og det er en relasjon mellom visjon om mer studentaktivlæring og utforming av lærings- og oppholdsareal på campus.</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r>
              <a:rPr lang="nb-NO" sz="1800" b="1"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Veivalg: </a:t>
            </a:r>
            <a:r>
              <a:rPr lang="nb-NO" sz="1800" i="1" dirty="0">
                <a:solidFill>
                  <a:srgbClr val="4472C4"/>
                </a:solidFill>
                <a:effectLst/>
                <a:latin typeface="Calibri" panose="020F0502020204030204" pitchFamily="34" charset="0"/>
                <a:ea typeface="Calibri" panose="020F0502020204030204" pitchFamily="34" charset="0"/>
                <a:cs typeface="Arial" panose="020B0604020202020204" pitchFamily="34" charset="0"/>
              </a:rPr>
              <a:t>Prioritere læringsareal som er tilrettelagt for både faglige og sosiale aktiviteter. Fleksible flerbruksarealer er et viktig virkemiddel for at flere studenter skal kunne arbeide med studentaktive læringsaktiviteter i fellesskap på campus.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2467565940"/>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blaa_stripe_bunn" id="{4B90BD4C-DE70-6D43-8D02-F37BE7851624}" vid="{EF34D3D8-002B-E042-A216-D5603915BD6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TM03090434[[fn=Tretype]]</Template>
  <TotalTime>0</TotalTime>
  <Words>996</Words>
  <Application>Microsoft Office PowerPoint</Application>
  <PresentationFormat>Skjermfremvisning (4:3)</PresentationFormat>
  <Paragraphs>45</Paragraphs>
  <Slides>11</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11</vt:i4>
      </vt:variant>
    </vt:vector>
  </HeadingPairs>
  <TitlesOfParts>
    <vt:vector size="15" baseType="lpstr">
      <vt:lpstr>Arial</vt:lpstr>
      <vt:lpstr>Calibri</vt:lpstr>
      <vt:lpstr>Times New Roman</vt:lpstr>
      <vt:lpstr>Office-tema</vt:lpstr>
      <vt:lpstr>PowerPoint-presentasjon</vt:lpstr>
      <vt:lpstr>Studieprogrammene «Bachelor fri»</vt:lpstr>
      <vt:lpstr>Studieprogrammene «Bachelor fri»   Muligheter og utfordringer</vt:lpstr>
      <vt:lpstr>PowerPoint-presentasjon</vt:lpstr>
      <vt:lpstr>Kandidatens kompetanse </vt:lpstr>
      <vt:lpstr>Pedagogisk læringsmiljø </vt:lpstr>
      <vt:lpstr>Programdesign og kvalitetsutvikling</vt:lpstr>
      <vt:lpstr>Samarbeid og samhandling</vt:lpstr>
      <vt:lpstr>Læringsmiljø - fysisk, digitalt og psykososialt </vt:lpstr>
      <vt:lpstr>Strategisk utvalg​ for fremtidig studieprogramutvikling </vt:lpstr>
      <vt:lpstr>PowerPoint-presentasjon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Fremtidens teknologistudier</dc:title>
  <dc:creator>Ann-Kristin Tveten</dc:creator>
  <cp:lastModifiedBy>Ann-Kristin Tveten</cp:lastModifiedBy>
  <cp:revision>3</cp:revision>
  <dcterms:created xsi:type="dcterms:W3CDTF">2021-11-15T15:56:48Z</dcterms:created>
  <dcterms:modified xsi:type="dcterms:W3CDTF">2021-11-19T10:52:18Z</dcterms:modified>
</cp:coreProperties>
</file>