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58" r:id="rId3"/>
    <p:sldId id="260" r:id="rId4"/>
    <p:sldId id="259" r:id="rId5"/>
    <p:sldId id="261" r:id="rId6"/>
    <p:sldId id="262" r:id="rId7"/>
    <p:sldId id="274" r:id="rId8"/>
    <p:sldId id="264" r:id="rId9"/>
    <p:sldId id="265" r:id="rId10"/>
    <p:sldId id="266" r:id="rId11"/>
    <p:sldId id="267" r:id="rId12"/>
    <p:sldId id="268" r:id="rId13"/>
    <p:sldId id="269" r:id="rId14"/>
    <p:sldId id="271" r:id="rId15"/>
    <p:sldId id="273" r:id="rId16"/>
    <p:sldId id="272" r:id="rId17"/>
  </p:sldIdLst>
  <p:sldSz cx="12192000" cy="6858000"/>
  <p:notesSz cx="6797675" cy="9926638"/>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523" autoAdjust="0"/>
    <p:restoredTop sz="80903" autoAdjust="0"/>
  </p:normalViewPr>
  <p:slideViewPr>
    <p:cSldViewPr snapToGrid="0" showGuides="1">
      <p:cViewPr varScale="1">
        <p:scale>
          <a:sx n="65" d="100"/>
          <a:sy n="65" d="100"/>
        </p:scale>
        <p:origin x="58" y="5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BBCDC2B-A1FB-4CE5-8C14-CD8E742D75BE}" type="doc">
      <dgm:prSet loTypeId="urn:microsoft.com/office/officeart/2005/8/layout/pyramid1" loCatId="pyramid" qsTypeId="urn:microsoft.com/office/officeart/2005/8/quickstyle/simple1" qsCatId="simple" csTypeId="urn:microsoft.com/office/officeart/2005/8/colors/accent1_2" csCatId="accent1" phldr="1"/>
      <dgm:spPr/>
    </dgm:pt>
    <dgm:pt modelId="{50B6C2D9-2D46-43E2-B429-23F5DDE87827}">
      <dgm:prSet phldrT="[Tekst]"/>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nb-NO" dirty="0" smtClean="0"/>
            <a:t>3. Bærekraft</a:t>
          </a:r>
          <a:endParaRPr lang="nb-NO" dirty="0"/>
        </a:p>
      </dgm:t>
    </dgm:pt>
    <dgm:pt modelId="{46621E06-0A9D-46FD-A090-E51362EA325D}" type="parTrans" cxnId="{19504A9B-C150-4B85-98AC-175BD63BD94E}">
      <dgm:prSet/>
      <dgm:spPr/>
      <dgm:t>
        <a:bodyPr/>
        <a:lstStyle/>
        <a:p>
          <a:endParaRPr lang="nb-NO"/>
        </a:p>
      </dgm:t>
    </dgm:pt>
    <dgm:pt modelId="{653C7DB8-5E67-47F2-84D3-BD3ECCF293E1}" type="sibTrans" cxnId="{19504A9B-C150-4B85-98AC-175BD63BD94E}">
      <dgm:prSet/>
      <dgm:spPr/>
      <dgm:t>
        <a:bodyPr/>
        <a:lstStyle/>
        <a:p>
          <a:endParaRPr lang="nb-NO"/>
        </a:p>
      </dgm:t>
    </dgm:pt>
    <dgm:pt modelId="{5687B2ED-20EA-4632-ACEF-347BB7CF38B0}">
      <dgm:prSet phldrT="[Tekst]"/>
      <dgm:spPr/>
      <dgm:t>
        <a:bodyPr/>
        <a:lstStyle/>
        <a:p>
          <a:r>
            <a:rPr lang="nb-NO" dirty="0" smtClean="0"/>
            <a:t>4. Systematisk utvikling av kvalitetskultur</a:t>
          </a:r>
          <a:endParaRPr lang="nb-NO" dirty="0"/>
        </a:p>
      </dgm:t>
    </dgm:pt>
    <dgm:pt modelId="{010A5BBB-4E90-4C8A-8563-63267BCC7952}" type="parTrans" cxnId="{9C1D1D62-AC27-4BBB-88D5-B49452377543}">
      <dgm:prSet/>
      <dgm:spPr/>
      <dgm:t>
        <a:bodyPr/>
        <a:lstStyle/>
        <a:p>
          <a:endParaRPr lang="nb-NO"/>
        </a:p>
      </dgm:t>
    </dgm:pt>
    <dgm:pt modelId="{A7F976D1-071E-4A0B-BEB2-5A856B71C9FB}" type="sibTrans" cxnId="{9C1D1D62-AC27-4BBB-88D5-B49452377543}">
      <dgm:prSet/>
      <dgm:spPr/>
      <dgm:t>
        <a:bodyPr/>
        <a:lstStyle/>
        <a:p>
          <a:endParaRPr lang="nb-NO"/>
        </a:p>
      </dgm:t>
    </dgm:pt>
    <dgm:pt modelId="{22D6C815-0525-4C9D-B072-9A38DB23EC36}">
      <dgm:prSet phldrT="[Tekst]" custT="1"/>
      <dgm:spPr/>
      <dgm:t>
        <a:bodyPr/>
        <a:lstStyle/>
        <a:p>
          <a:r>
            <a:rPr lang="nb-NO" sz="3200" dirty="0" smtClean="0"/>
            <a:t>1. Større anerkjennelse av utdanning</a:t>
          </a:r>
          <a:endParaRPr lang="nb-NO" sz="3200" dirty="0"/>
        </a:p>
      </dgm:t>
    </dgm:pt>
    <dgm:pt modelId="{72BE48A6-2CB6-42C1-A580-EEDA36BE91AB}" type="parTrans" cxnId="{5938FE97-20C2-45EE-832A-55FB937DCE5F}">
      <dgm:prSet/>
      <dgm:spPr/>
      <dgm:t>
        <a:bodyPr/>
        <a:lstStyle/>
        <a:p>
          <a:endParaRPr lang="nb-NO"/>
        </a:p>
      </dgm:t>
    </dgm:pt>
    <dgm:pt modelId="{7E23AE9D-DE7B-4080-A8D3-8423B36CDA09}" type="sibTrans" cxnId="{5938FE97-20C2-45EE-832A-55FB937DCE5F}">
      <dgm:prSet/>
      <dgm:spPr/>
      <dgm:t>
        <a:bodyPr/>
        <a:lstStyle/>
        <a:p>
          <a:endParaRPr lang="nb-NO"/>
        </a:p>
      </dgm:t>
    </dgm:pt>
    <dgm:pt modelId="{DED540E7-82AA-48D0-8E18-92AF50140A17}">
      <dgm:prSet phldrT="[Tekst]" custT="1"/>
      <dgm:spPr/>
      <dgm:t>
        <a:bodyPr/>
        <a:lstStyle/>
        <a:p>
          <a:r>
            <a:rPr lang="nb-NO" sz="2800" dirty="0" smtClean="0"/>
            <a:t>2</a:t>
          </a:r>
          <a:r>
            <a:rPr lang="nb-NO" sz="2400" dirty="0" smtClean="0"/>
            <a:t>. Videreutvikle verktøykasse for  SPL</a:t>
          </a:r>
          <a:endParaRPr lang="nb-NO" sz="2400" dirty="0"/>
        </a:p>
      </dgm:t>
    </dgm:pt>
    <dgm:pt modelId="{9BC731CA-7552-4CD1-A768-EE3ED64469CE}" type="parTrans" cxnId="{7EF8F54B-E4A5-42F3-9012-FA73E0CC06C8}">
      <dgm:prSet/>
      <dgm:spPr/>
      <dgm:t>
        <a:bodyPr/>
        <a:lstStyle/>
        <a:p>
          <a:endParaRPr lang="nb-NO"/>
        </a:p>
      </dgm:t>
    </dgm:pt>
    <dgm:pt modelId="{18206BA1-6145-4D0F-8D7A-3384678BDA97}" type="sibTrans" cxnId="{7EF8F54B-E4A5-42F3-9012-FA73E0CC06C8}">
      <dgm:prSet/>
      <dgm:spPr/>
      <dgm:t>
        <a:bodyPr/>
        <a:lstStyle/>
        <a:p>
          <a:endParaRPr lang="nb-NO"/>
        </a:p>
      </dgm:t>
    </dgm:pt>
    <dgm:pt modelId="{09EDA004-53A9-4E63-AC51-83DA3F4ADD62}">
      <dgm:prSet phldrT="[Tekst]"/>
      <dgm:spPr/>
      <dgm:t>
        <a:bodyPr/>
        <a:lstStyle/>
        <a:p>
          <a:r>
            <a:rPr lang="nb-NO" dirty="0" smtClean="0"/>
            <a:t>6. Motivasjon av studentene og bedre praktisk tilrettelegging av studiene</a:t>
          </a:r>
          <a:endParaRPr lang="nb-NO" dirty="0"/>
        </a:p>
      </dgm:t>
    </dgm:pt>
    <dgm:pt modelId="{7FC13005-9F26-4BA6-BC79-FF2A1B3913A3}" type="parTrans" cxnId="{9CBBCAD1-8FB7-4E50-9B22-3C6C7B2EC0A0}">
      <dgm:prSet/>
      <dgm:spPr/>
      <dgm:t>
        <a:bodyPr/>
        <a:lstStyle/>
        <a:p>
          <a:endParaRPr lang="nb-NO"/>
        </a:p>
      </dgm:t>
    </dgm:pt>
    <dgm:pt modelId="{F467CA1B-5202-4C78-9E45-2593B9669B6B}" type="sibTrans" cxnId="{9CBBCAD1-8FB7-4E50-9B22-3C6C7B2EC0A0}">
      <dgm:prSet/>
      <dgm:spPr/>
      <dgm:t>
        <a:bodyPr/>
        <a:lstStyle/>
        <a:p>
          <a:endParaRPr lang="nb-NO"/>
        </a:p>
      </dgm:t>
    </dgm:pt>
    <dgm:pt modelId="{B32F7E83-879F-41BC-AC1C-FC753FE0F082}">
      <dgm:prSet phldrT="[Tekst]"/>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nb-NO" dirty="0" smtClean="0"/>
            <a:t>5. Tydelig arbeidslivsrelevans</a:t>
          </a:r>
          <a:endParaRPr lang="nb-NO" dirty="0"/>
        </a:p>
      </dgm:t>
    </dgm:pt>
    <dgm:pt modelId="{B86C62F5-7363-44BF-9D0A-94D2DBB0BB59}" type="parTrans" cxnId="{46611314-2CC1-4EF3-8A9D-08CAE3FE6EB2}">
      <dgm:prSet/>
      <dgm:spPr/>
      <dgm:t>
        <a:bodyPr/>
        <a:lstStyle/>
        <a:p>
          <a:endParaRPr lang="nb-NO"/>
        </a:p>
      </dgm:t>
    </dgm:pt>
    <dgm:pt modelId="{956C56D8-F124-4233-9E5C-66699C0ECA8D}" type="sibTrans" cxnId="{46611314-2CC1-4EF3-8A9D-08CAE3FE6EB2}">
      <dgm:prSet/>
      <dgm:spPr/>
      <dgm:t>
        <a:bodyPr/>
        <a:lstStyle/>
        <a:p>
          <a:endParaRPr lang="nb-NO"/>
        </a:p>
      </dgm:t>
    </dgm:pt>
    <dgm:pt modelId="{2B65B333-F15A-4D69-A2F1-138946A25859}" type="pres">
      <dgm:prSet presAssocID="{0BBCDC2B-A1FB-4CE5-8C14-CD8E742D75BE}" presName="Name0" presStyleCnt="0">
        <dgm:presLayoutVars>
          <dgm:dir/>
          <dgm:animLvl val="lvl"/>
          <dgm:resizeHandles val="exact"/>
        </dgm:presLayoutVars>
      </dgm:prSet>
      <dgm:spPr/>
    </dgm:pt>
    <dgm:pt modelId="{7FA5AF77-3F53-41C0-9DAE-95CB22435EA6}" type="pres">
      <dgm:prSet presAssocID="{50B6C2D9-2D46-43E2-B429-23F5DDE87827}" presName="Name8" presStyleCnt="0"/>
      <dgm:spPr/>
    </dgm:pt>
    <dgm:pt modelId="{C192D764-3459-4331-9AF7-277B177B5850}" type="pres">
      <dgm:prSet presAssocID="{50B6C2D9-2D46-43E2-B429-23F5DDE87827}" presName="level" presStyleLbl="node1" presStyleIdx="0" presStyleCnt="6">
        <dgm:presLayoutVars>
          <dgm:chMax val="1"/>
          <dgm:bulletEnabled val="1"/>
        </dgm:presLayoutVars>
      </dgm:prSet>
      <dgm:spPr/>
      <dgm:t>
        <a:bodyPr/>
        <a:lstStyle/>
        <a:p>
          <a:endParaRPr lang="nb-NO"/>
        </a:p>
      </dgm:t>
    </dgm:pt>
    <dgm:pt modelId="{1FE9287A-9873-4824-BA35-CE5CCD779F42}" type="pres">
      <dgm:prSet presAssocID="{50B6C2D9-2D46-43E2-B429-23F5DDE87827}" presName="levelTx" presStyleLbl="revTx" presStyleIdx="0" presStyleCnt="0">
        <dgm:presLayoutVars>
          <dgm:chMax val="1"/>
          <dgm:bulletEnabled val="1"/>
        </dgm:presLayoutVars>
      </dgm:prSet>
      <dgm:spPr/>
      <dgm:t>
        <a:bodyPr/>
        <a:lstStyle/>
        <a:p>
          <a:endParaRPr lang="nb-NO"/>
        </a:p>
      </dgm:t>
    </dgm:pt>
    <dgm:pt modelId="{156C4626-BD85-4159-9ED8-A021BB3137D8}" type="pres">
      <dgm:prSet presAssocID="{B32F7E83-879F-41BC-AC1C-FC753FE0F082}" presName="Name8" presStyleCnt="0"/>
      <dgm:spPr/>
    </dgm:pt>
    <dgm:pt modelId="{5C29CE6E-8831-4AA7-8DC4-22C6A95EDC79}" type="pres">
      <dgm:prSet presAssocID="{B32F7E83-879F-41BC-AC1C-FC753FE0F082}" presName="level" presStyleLbl="node1" presStyleIdx="1" presStyleCnt="6">
        <dgm:presLayoutVars>
          <dgm:chMax val="1"/>
          <dgm:bulletEnabled val="1"/>
        </dgm:presLayoutVars>
      </dgm:prSet>
      <dgm:spPr/>
      <dgm:t>
        <a:bodyPr/>
        <a:lstStyle/>
        <a:p>
          <a:endParaRPr lang="nb-NO"/>
        </a:p>
      </dgm:t>
    </dgm:pt>
    <dgm:pt modelId="{D1DCF72A-5F0E-43FB-A8B0-635449E2A1B7}" type="pres">
      <dgm:prSet presAssocID="{B32F7E83-879F-41BC-AC1C-FC753FE0F082}" presName="levelTx" presStyleLbl="revTx" presStyleIdx="0" presStyleCnt="0">
        <dgm:presLayoutVars>
          <dgm:chMax val="1"/>
          <dgm:bulletEnabled val="1"/>
        </dgm:presLayoutVars>
      </dgm:prSet>
      <dgm:spPr/>
      <dgm:t>
        <a:bodyPr/>
        <a:lstStyle/>
        <a:p>
          <a:endParaRPr lang="nb-NO"/>
        </a:p>
      </dgm:t>
    </dgm:pt>
    <dgm:pt modelId="{555CAB17-7D4F-44D8-A470-387192787256}" type="pres">
      <dgm:prSet presAssocID="{5687B2ED-20EA-4632-ACEF-347BB7CF38B0}" presName="Name8" presStyleCnt="0"/>
      <dgm:spPr/>
    </dgm:pt>
    <dgm:pt modelId="{7F79CFFF-69BB-4F02-9258-D532ECEA8170}" type="pres">
      <dgm:prSet presAssocID="{5687B2ED-20EA-4632-ACEF-347BB7CF38B0}" presName="level" presStyleLbl="node1" presStyleIdx="2" presStyleCnt="6">
        <dgm:presLayoutVars>
          <dgm:chMax val="1"/>
          <dgm:bulletEnabled val="1"/>
        </dgm:presLayoutVars>
      </dgm:prSet>
      <dgm:spPr/>
      <dgm:t>
        <a:bodyPr/>
        <a:lstStyle/>
        <a:p>
          <a:endParaRPr lang="nb-NO"/>
        </a:p>
      </dgm:t>
    </dgm:pt>
    <dgm:pt modelId="{14EC29FA-6AC7-4E01-821D-95CAC4EE7257}" type="pres">
      <dgm:prSet presAssocID="{5687B2ED-20EA-4632-ACEF-347BB7CF38B0}" presName="levelTx" presStyleLbl="revTx" presStyleIdx="0" presStyleCnt="0">
        <dgm:presLayoutVars>
          <dgm:chMax val="1"/>
          <dgm:bulletEnabled val="1"/>
        </dgm:presLayoutVars>
      </dgm:prSet>
      <dgm:spPr/>
      <dgm:t>
        <a:bodyPr/>
        <a:lstStyle/>
        <a:p>
          <a:endParaRPr lang="nb-NO"/>
        </a:p>
      </dgm:t>
    </dgm:pt>
    <dgm:pt modelId="{067375AA-13B9-4932-BB7B-F157824F0EB9}" type="pres">
      <dgm:prSet presAssocID="{09EDA004-53A9-4E63-AC51-83DA3F4ADD62}" presName="Name8" presStyleCnt="0"/>
      <dgm:spPr/>
    </dgm:pt>
    <dgm:pt modelId="{95BEEC5D-8C36-47C6-A6AE-00BF64DA035B}" type="pres">
      <dgm:prSet presAssocID="{09EDA004-53A9-4E63-AC51-83DA3F4ADD62}" presName="level" presStyleLbl="node1" presStyleIdx="3" presStyleCnt="6">
        <dgm:presLayoutVars>
          <dgm:chMax val="1"/>
          <dgm:bulletEnabled val="1"/>
        </dgm:presLayoutVars>
      </dgm:prSet>
      <dgm:spPr/>
      <dgm:t>
        <a:bodyPr/>
        <a:lstStyle/>
        <a:p>
          <a:endParaRPr lang="nb-NO"/>
        </a:p>
      </dgm:t>
    </dgm:pt>
    <dgm:pt modelId="{1D3AB378-5E9C-4982-A7EE-1591574C9F4C}" type="pres">
      <dgm:prSet presAssocID="{09EDA004-53A9-4E63-AC51-83DA3F4ADD62}" presName="levelTx" presStyleLbl="revTx" presStyleIdx="0" presStyleCnt="0">
        <dgm:presLayoutVars>
          <dgm:chMax val="1"/>
          <dgm:bulletEnabled val="1"/>
        </dgm:presLayoutVars>
      </dgm:prSet>
      <dgm:spPr/>
      <dgm:t>
        <a:bodyPr/>
        <a:lstStyle/>
        <a:p>
          <a:endParaRPr lang="nb-NO"/>
        </a:p>
      </dgm:t>
    </dgm:pt>
    <dgm:pt modelId="{5E3A065C-F7CD-4277-80E7-9ACB532C3E99}" type="pres">
      <dgm:prSet presAssocID="{DED540E7-82AA-48D0-8E18-92AF50140A17}" presName="Name8" presStyleCnt="0"/>
      <dgm:spPr/>
    </dgm:pt>
    <dgm:pt modelId="{4FCAE48E-9931-40E5-95A2-A350BD1C4932}" type="pres">
      <dgm:prSet presAssocID="{DED540E7-82AA-48D0-8E18-92AF50140A17}" presName="level" presStyleLbl="node1" presStyleIdx="4" presStyleCnt="6" custScaleY="84127">
        <dgm:presLayoutVars>
          <dgm:chMax val="1"/>
          <dgm:bulletEnabled val="1"/>
        </dgm:presLayoutVars>
      </dgm:prSet>
      <dgm:spPr/>
      <dgm:t>
        <a:bodyPr/>
        <a:lstStyle/>
        <a:p>
          <a:endParaRPr lang="nb-NO"/>
        </a:p>
      </dgm:t>
    </dgm:pt>
    <dgm:pt modelId="{C8734721-1E6A-424B-9867-7E80B621A520}" type="pres">
      <dgm:prSet presAssocID="{DED540E7-82AA-48D0-8E18-92AF50140A17}" presName="levelTx" presStyleLbl="revTx" presStyleIdx="0" presStyleCnt="0">
        <dgm:presLayoutVars>
          <dgm:chMax val="1"/>
          <dgm:bulletEnabled val="1"/>
        </dgm:presLayoutVars>
      </dgm:prSet>
      <dgm:spPr/>
      <dgm:t>
        <a:bodyPr/>
        <a:lstStyle/>
        <a:p>
          <a:endParaRPr lang="nb-NO"/>
        </a:p>
      </dgm:t>
    </dgm:pt>
    <dgm:pt modelId="{4100EDEB-4E21-4081-9AC9-CEEBF3D0963A}" type="pres">
      <dgm:prSet presAssocID="{22D6C815-0525-4C9D-B072-9A38DB23EC36}" presName="Name8" presStyleCnt="0"/>
      <dgm:spPr/>
    </dgm:pt>
    <dgm:pt modelId="{F76E4B8E-0DFC-4C4C-BCE3-097ED8476B44}" type="pres">
      <dgm:prSet presAssocID="{22D6C815-0525-4C9D-B072-9A38DB23EC36}" presName="level" presStyleLbl="node1" presStyleIdx="5" presStyleCnt="6">
        <dgm:presLayoutVars>
          <dgm:chMax val="1"/>
          <dgm:bulletEnabled val="1"/>
        </dgm:presLayoutVars>
      </dgm:prSet>
      <dgm:spPr/>
      <dgm:t>
        <a:bodyPr/>
        <a:lstStyle/>
        <a:p>
          <a:endParaRPr lang="nb-NO"/>
        </a:p>
      </dgm:t>
    </dgm:pt>
    <dgm:pt modelId="{48C0567A-C6AD-452A-82C9-A8E02318231F}" type="pres">
      <dgm:prSet presAssocID="{22D6C815-0525-4C9D-B072-9A38DB23EC36}" presName="levelTx" presStyleLbl="revTx" presStyleIdx="0" presStyleCnt="0">
        <dgm:presLayoutVars>
          <dgm:chMax val="1"/>
          <dgm:bulletEnabled val="1"/>
        </dgm:presLayoutVars>
      </dgm:prSet>
      <dgm:spPr/>
      <dgm:t>
        <a:bodyPr/>
        <a:lstStyle/>
        <a:p>
          <a:endParaRPr lang="nb-NO"/>
        </a:p>
      </dgm:t>
    </dgm:pt>
  </dgm:ptLst>
  <dgm:cxnLst>
    <dgm:cxn modelId="{7C6D6D56-A710-4FCC-A9F8-45D818DF9E84}" type="presOf" srcId="{09EDA004-53A9-4E63-AC51-83DA3F4ADD62}" destId="{1D3AB378-5E9C-4982-A7EE-1591574C9F4C}" srcOrd="1" destOrd="0" presId="urn:microsoft.com/office/officeart/2005/8/layout/pyramid1"/>
    <dgm:cxn modelId="{13251C6A-4720-4E12-B185-9336109224AE}" type="presOf" srcId="{0BBCDC2B-A1FB-4CE5-8C14-CD8E742D75BE}" destId="{2B65B333-F15A-4D69-A2F1-138946A25859}" srcOrd="0" destOrd="0" presId="urn:microsoft.com/office/officeart/2005/8/layout/pyramid1"/>
    <dgm:cxn modelId="{147EB598-0449-4D5A-9281-F7E8113C96C6}" type="presOf" srcId="{09EDA004-53A9-4E63-AC51-83DA3F4ADD62}" destId="{95BEEC5D-8C36-47C6-A6AE-00BF64DA035B}" srcOrd="0" destOrd="0" presId="urn:microsoft.com/office/officeart/2005/8/layout/pyramid1"/>
    <dgm:cxn modelId="{9B0A9580-99AF-4F94-B994-DFC34079F0E4}" type="presOf" srcId="{50B6C2D9-2D46-43E2-B429-23F5DDE87827}" destId="{1FE9287A-9873-4824-BA35-CE5CCD779F42}" srcOrd="1" destOrd="0" presId="urn:microsoft.com/office/officeart/2005/8/layout/pyramid1"/>
    <dgm:cxn modelId="{7CEC84BE-89F3-45D4-8884-01A6C79168DA}" type="presOf" srcId="{B32F7E83-879F-41BC-AC1C-FC753FE0F082}" destId="{5C29CE6E-8831-4AA7-8DC4-22C6A95EDC79}" srcOrd="0" destOrd="0" presId="urn:microsoft.com/office/officeart/2005/8/layout/pyramid1"/>
    <dgm:cxn modelId="{37503514-A937-453B-8EE8-F9EB8CAFBBFC}" type="presOf" srcId="{22D6C815-0525-4C9D-B072-9A38DB23EC36}" destId="{F76E4B8E-0DFC-4C4C-BCE3-097ED8476B44}" srcOrd="0" destOrd="0" presId="urn:microsoft.com/office/officeart/2005/8/layout/pyramid1"/>
    <dgm:cxn modelId="{3E854A24-70F0-4280-BA78-03859F29BE0F}" type="presOf" srcId="{B32F7E83-879F-41BC-AC1C-FC753FE0F082}" destId="{D1DCF72A-5F0E-43FB-A8B0-635449E2A1B7}" srcOrd="1" destOrd="0" presId="urn:microsoft.com/office/officeart/2005/8/layout/pyramid1"/>
    <dgm:cxn modelId="{63C96FB2-44B1-47D0-B695-292A5C70F064}" type="presOf" srcId="{DED540E7-82AA-48D0-8E18-92AF50140A17}" destId="{4FCAE48E-9931-40E5-95A2-A350BD1C4932}" srcOrd="0" destOrd="0" presId="urn:microsoft.com/office/officeart/2005/8/layout/pyramid1"/>
    <dgm:cxn modelId="{5938FE97-20C2-45EE-832A-55FB937DCE5F}" srcId="{0BBCDC2B-A1FB-4CE5-8C14-CD8E742D75BE}" destId="{22D6C815-0525-4C9D-B072-9A38DB23EC36}" srcOrd="5" destOrd="0" parTransId="{72BE48A6-2CB6-42C1-A580-EEDA36BE91AB}" sibTransId="{7E23AE9D-DE7B-4080-A8D3-8423B36CDA09}"/>
    <dgm:cxn modelId="{972E5460-A7A0-4DA8-B2FD-F07B742D9187}" type="presOf" srcId="{22D6C815-0525-4C9D-B072-9A38DB23EC36}" destId="{48C0567A-C6AD-452A-82C9-A8E02318231F}" srcOrd="1" destOrd="0" presId="urn:microsoft.com/office/officeart/2005/8/layout/pyramid1"/>
    <dgm:cxn modelId="{46611314-2CC1-4EF3-8A9D-08CAE3FE6EB2}" srcId="{0BBCDC2B-A1FB-4CE5-8C14-CD8E742D75BE}" destId="{B32F7E83-879F-41BC-AC1C-FC753FE0F082}" srcOrd="1" destOrd="0" parTransId="{B86C62F5-7363-44BF-9D0A-94D2DBB0BB59}" sibTransId="{956C56D8-F124-4233-9E5C-66699C0ECA8D}"/>
    <dgm:cxn modelId="{6C6B31D7-773F-438C-8584-474763930DB8}" type="presOf" srcId="{5687B2ED-20EA-4632-ACEF-347BB7CF38B0}" destId="{14EC29FA-6AC7-4E01-821D-95CAC4EE7257}" srcOrd="1" destOrd="0" presId="urn:microsoft.com/office/officeart/2005/8/layout/pyramid1"/>
    <dgm:cxn modelId="{253E0702-28BA-41FC-8803-AAB2B50150BC}" type="presOf" srcId="{DED540E7-82AA-48D0-8E18-92AF50140A17}" destId="{C8734721-1E6A-424B-9867-7E80B621A520}" srcOrd="1" destOrd="0" presId="urn:microsoft.com/office/officeart/2005/8/layout/pyramid1"/>
    <dgm:cxn modelId="{9C1D1D62-AC27-4BBB-88D5-B49452377543}" srcId="{0BBCDC2B-A1FB-4CE5-8C14-CD8E742D75BE}" destId="{5687B2ED-20EA-4632-ACEF-347BB7CF38B0}" srcOrd="2" destOrd="0" parTransId="{010A5BBB-4E90-4C8A-8563-63267BCC7952}" sibTransId="{A7F976D1-071E-4A0B-BEB2-5A856B71C9FB}"/>
    <dgm:cxn modelId="{17331EEF-92B4-4B39-8221-F69DBD63DDDB}" type="presOf" srcId="{50B6C2D9-2D46-43E2-B429-23F5DDE87827}" destId="{C192D764-3459-4331-9AF7-277B177B5850}" srcOrd="0" destOrd="0" presId="urn:microsoft.com/office/officeart/2005/8/layout/pyramid1"/>
    <dgm:cxn modelId="{3B5EE212-A71B-434F-B56B-4ED6D692F920}" type="presOf" srcId="{5687B2ED-20EA-4632-ACEF-347BB7CF38B0}" destId="{7F79CFFF-69BB-4F02-9258-D532ECEA8170}" srcOrd="0" destOrd="0" presId="urn:microsoft.com/office/officeart/2005/8/layout/pyramid1"/>
    <dgm:cxn modelId="{9CBBCAD1-8FB7-4E50-9B22-3C6C7B2EC0A0}" srcId="{0BBCDC2B-A1FB-4CE5-8C14-CD8E742D75BE}" destId="{09EDA004-53A9-4E63-AC51-83DA3F4ADD62}" srcOrd="3" destOrd="0" parTransId="{7FC13005-9F26-4BA6-BC79-FF2A1B3913A3}" sibTransId="{F467CA1B-5202-4C78-9E45-2593B9669B6B}"/>
    <dgm:cxn modelId="{19504A9B-C150-4B85-98AC-175BD63BD94E}" srcId="{0BBCDC2B-A1FB-4CE5-8C14-CD8E742D75BE}" destId="{50B6C2D9-2D46-43E2-B429-23F5DDE87827}" srcOrd="0" destOrd="0" parTransId="{46621E06-0A9D-46FD-A090-E51362EA325D}" sibTransId="{653C7DB8-5E67-47F2-84D3-BD3ECCF293E1}"/>
    <dgm:cxn modelId="{7EF8F54B-E4A5-42F3-9012-FA73E0CC06C8}" srcId="{0BBCDC2B-A1FB-4CE5-8C14-CD8E742D75BE}" destId="{DED540E7-82AA-48D0-8E18-92AF50140A17}" srcOrd="4" destOrd="0" parTransId="{9BC731CA-7552-4CD1-A768-EE3ED64469CE}" sibTransId="{18206BA1-6145-4D0F-8D7A-3384678BDA97}"/>
    <dgm:cxn modelId="{2586F189-426F-4806-AD69-81C435925198}" type="presParOf" srcId="{2B65B333-F15A-4D69-A2F1-138946A25859}" destId="{7FA5AF77-3F53-41C0-9DAE-95CB22435EA6}" srcOrd="0" destOrd="0" presId="urn:microsoft.com/office/officeart/2005/8/layout/pyramid1"/>
    <dgm:cxn modelId="{3298E1FF-4DFF-41D7-AEB8-7A1A4BAF187B}" type="presParOf" srcId="{7FA5AF77-3F53-41C0-9DAE-95CB22435EA6}" destId="{C192D764-3459-4331-9AF7-277B177B5850}" srcOrd="0" destOrd="0" presId="urn:microsoft.com/office/officeart/2005/8/layout/pyramid1"/>
    <dgm:cxn modelId="{6130E346-0277-4E0F-B5CE-57FC230C95BC}" type="presParOf" srcId="{7FA5AF77-3F53-41C0-9DAE-95CB22435EA6}" destId="{1FE9287A-9873-4824-BA35-CE5CCD779F42}" srcOrd="1" destOrd="0" presId="urn:microsoft.com/office/officeart/2005/8/layout/pyramid1"/>
    <dgm:cxn modelId="{6E96D470-0578-4EB3-B799-5A7467E289B2}" type="presParOf" srcId="{2B65B333-F15A-4D69-A2F1-138946A25859}" destId="{156C4626-BD85-4159-9ED8-A021BB3137D8}" srcOrd="1" destOrd="0" presId="urn:microsoft.com/office/officeart/2005/8/layout/pyramid1"/>
    <dgm:cxn modelId="{4888D2A3-A062-4B39-9FAE-7E841BD4C8A6}" type="presParOf" srcId="{156C4626-BD85-4159-9ED8-A021BB3137D8}" destId="{5C29CE6E-8831-4AA7-8DC4-22C6A95EDC79}" srcOrd="0" destOrd="0" presId="urn:microsoft.com/office/officeart/2005/8/layout/pyramid1"/>
    <dgm:cxn modelId="{27FBD780-144E-4A11-A8D2-FA742B85FB6F}" type="presParOf" srcId="{156C4626-BD85-4159-9ED8-A021BB3137D8}" destId="{D1DCF72A-5F0E-43FB-A8B0-635449E2A1B7}" srcOrd="1" destOrd="0" presId="urn:microsoft.com/office/officeart/2005/8/layout/pyramid1"/>
    <dgm:cxn modelId="{BC69EB75-740A-4291-82D2-0F6627C10F34}" type="presParOf" srcId="{2B65B333-F15A-4D69-A2F1-138946A25859}" destId="{555CAB17-7D4F-44D8-A470-387192787256}" srcOrd="2" destOrd="0" presId="urn:microsoft.com/office/officeart/2005/8/layout/pyramid1"/>
    <dgm:cxn modelId="{05AC3F95-988D-488D-8076-31BA1642BB10}" type="presParOf" srcId="{555CAB17-7D4F-44D8-A470-387192787256}" destId="{7F79CFFF-69BB-4F02-9258-D532ECEA8170}" srcOrd="0" destOrd="0" presId="urn:microsoft.com/office/officeart/2005/8/layout/pyramid1"/>
    <dgm:cxn modelId="{ACFDEF37-60DE-4918-9C90-6EB377D9231C}" type="presParOf" srcId="{555CAB17-7D4F-44D8-A470-387192787256}" destId="{14EC29FA-6AC7-4E01-821D-95CAC4EE7257}" srcOrd="1" destOrd="0" presId="urn:microsoft.com/office/officeart/2005/8/layout/pyramid1"/>
    <dgm:cxn modelId="{341045A1-1A84-4D82-B02D-8DA7B1E23E2E}" type="presParOf" srcId="{2B65B333-F15A-4D69-A2F1-138946A25859}" destId="{067375AA-13B9-4932-BB7B-F157824F0EB9}" srcOrd="3" destOrd="0" presId="urn:microsoft.com/office/officeart/2005/8/layout/pyramid1"/>
    <dgm:cxn modelId="{8E6E9E57-805F-4F5B-A542-FF7587197ACC}" type="presParOf" srcId="{067375AA-13B9-4932-BB7B-F157824F0EB9}" destId="{95BEEC5D-8C36-47C6-A6AE-00BF64DA035B}" srcOrd="0" destOrd="0" presId="urn:microsoft.com/office/officeart/2005/8/layout/pyramid1"/>
    <dgm:cxn modelId="{6D8BC3A7-822A-454F-A026-E20A6FE28A36}" type="presParOf" srcId="{067375AA-13B9-4932-BB7B-F157824F0EB9}" destId="{1D3AB378-5E9C-4982-A7EE-1591574C9F4C}" srcOrd="1" destOrd="0" presId="urn:microsoft.com/office/officeart/2005/8/layout/pyramid1"/>
    <dgm:cxn modelId="{05A338C4-9F0A-485E-81A7-606268A8D364}" type="presParOf" srcId="{2B65B333-F15A-4D69-A2F1-138946A25859}" destId="{5E3A065C-F7CD-4277-80E7-9ACB532C3E99}" srcOrd="4" destOrd="0" presId="urn:microsoft.com/office/officeart/2005/8/layout/pyramid1"/>
    <dgm:cxn modelId="{9DC029AB-1F2D-408A-AB14-89AB26DD2797}" type="presParOf" srcId="{5E3A065C-F7CD-4277-80E7-9ACB532C3E99}" destId="{4FCAE48E-9931-40E5-95A2-A350BD1C4932}" srcOrd="0" destOrd="0" presId="urn:microsoft.com/office/officeart/2005/8/layout/pyramid1"/>
    <dgm:cxn modelId="{AFE939A4-C28D-467A-9871-9186C494838E}" type="presParOf" srcId="{5E3A065C-F7CD-4277-80E7-9ACB532C3E99}" destId="{C8734721-1E6A-424B-9867-7E80B621A520}" srcOrd="1" destOrd="0" presId="urn:microsoft.com/office/officeart/2005/8/layout/pyramid1"/>
    <dgm:cxn modelId="{02D69CDE-F3AD-4A0E-92FB-45B7837E0923}" type="presParOf" srcId="{2B65B333-F15A-4D69-A2F1-138946A25859}" destId="{4100EDEB-4E21-4081-9AC9-CEEBF3D0963A}" srcOrd="5" destOrd="0" presId="urn:microsoft.com/office/officeart/2005/8/layout/pyramid1"/>
    <dgm:cxn modelId="{329DA915-20AA-4D44-B74E-8CEDC87D4AD7}" type="presParOf" srcId="{4100EDEB-4E21-4081-9AC9-CEEBF3D0963A}" destId="{F76E4B8E-0DFC-4C4C-BCE3-097ED8476B44}" srcOrd="0" destOrd="0" presId="urn:microsoft.com/office/officeart/2005/8/layout/pyramid1"/>
    <dgm:cxn modelId="{4B5D152B-58B5-4BFD-A8A0-4F7AF00DC00D}" type="presParOf" srcId="{4100EDEB-4E21-4081-9AC9-CEEBF3D0963A}" destId="{48C0567A-C6AD-452A-82C9-A8E02318231F}" srcOrd="1" destOrd="0" presId="urn:microsoft.com/office/officeart/2005/8/layout/pyramid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92D764-3459-4331-9AF7-277B177B5850}">
      <dsp:nvSpPr>
        <dsp:cNvPr id="0" name=""/>
        <dsp:cNvSpPr/>
      </dsp:nvSpPr>
      <dsp:spPr>
        <a:xfrm>
          <a:off x="4357687" y="0"/>
          <a:ext cx="1800224" cy="845486"/>
        </a:xfrm>
        <a:prstGeom prst="trapezoid">
          <a:avLst>
            <a:gd name="adj" fmla="val 106461"/>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nb-NO" sz="2300" kern="1200" dirty="0" smtClean="0"/>
            <a:t>3. Bærekraft</a:t>
          </a:r>
          <a:endParaRPr lang="nb-NO" sz="2300" kern="1200" dirty="0"/>
        </a:p>
      </dsp:txBody>
      <dsp:txXfrm>
        <a:off x="4357687" y="0"/>
        <a:ext cx="1800224" cy="845486"/>
      </dsp:txXfrm>
    </dsp:sp>
    <dsp:sp modelId="{5C29CE6E-8831-4AA7-8DC4-22C6A95EDC79}">
      <dsp:nvSpPr>
        <dsp:cNvPr id="0" name=""/>
        <dsp:cNvSpPr/>
      </dsp:nvSpPr>
      <dsp:spPr>
        <a:xfrm>
          <a:off x="3457575" y="845486"/>
          <a:ext cx="3600449" cy="845486"/>
        </a:xfrm>
        <a:prstGeom prst="trapezoid">
          <a:avLst>
            <a:gd name="adj" fmla="val 106461"/>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nb-NO" sz="2300" kern="1200" dirty="0" smtClean="0"/>
            <a:t>5. Tydelig arbeidslivsrelevans</a:t>
          </a:r>
          <a:endParaRPr lang="nb-NO" sz="2300" kern="1200" dirty="0"/>
        </a:p>
      </dsp:txBody>
      <dsp:txXfrm>
        <a:off x="4087653" y="845486"/>
        <a:ext cx="2340292" cy="845486"/>
      </dsp:txXfrm>
    </dsp:sp>
    <dsp:sp modelId="{7F79CFFF-69BB-4F02-9258-D532ECEA8170}">
      <dsp:nvSpPr>
        <dsp:cNvPr id="0" name=""/>
        <dsp:cNvSpPr/>
      </dsp:nvSpPr>
      <dsp:spPr>
        <a:xfrm>
          <a:off x="2557462" y="1690972"/>
          <a:ext cx="5400674" cy="845486"/>
        </a:xfrm>
        <a:prstGeom prst="trapezoid">
          <a:avLst>
            <a:gd name="adj" fmla="val 106461"/>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r>
            <a:rPr lang="nb-NO" sz="2300" kern="1200" dirty="0" smtClean="0"/>
            <a:t>4. Systematisk utvikling av kvalitetskultur</a:t>
          </a:r>
          <a:endParaRPr lang="nb-NO" sz="2300" kern="1200" dirty="0"/>
        </a:p>
      </dsp:txBody>
      <dsp:txXfrm>
        <a:off x="3502580" y="1690972"/>
        <a:ext cx="3510438" cy="845486"/>
      </dsp:txXfrm>
    </dsp:sp>
    <dsp:sp modelId="{95BEEC5D-8C36-47C6-A6AE-00BF64DA035B}">
      <dsp:nvSpPr>
        <dsp:cNvPr id="0" name=""/>
        <dsp:cNvSpPr/>
      </dsp:nvSpPr>
      <dsp:spPr>
        <a:xfrm>
          <a:off x="1657350" y="2536458"/>
          <a:ext cx="7200899" cy="845486"/>
        </a:xfrm>
        <a:prstGeom prst="trapezoid">
          <a:avLst>
            <a:gd name="adj" fmla="val 106461"/>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r>
            <a:rPr lang="nb-NO" sz="2300" kern="1200" dirty="0" smtClean="0"/>
            <a:t>6. Motivasjon av studentene og bedre praktisk tilrettelegging av studiene</a:t>
          </a:r>
          <a:endParaRPr lang="nb-NO" sz="2300" kern="1200" dirty="0"/>
        </a:p>
      </dsp:txBody>
      <dsp:txXfrm>
        <a:off x="2917507" y="2536458"/>
        <a:ext cx="4680584" cy="845486"/>
      </dsp:txXfrm>
    </dsp:sp>
    <dsp:sp modelId="{4FCAE48E-9931-40E5-95A2-A350BD1C4932}">
      <dsp:nvSpPr>
        <dsp:cNvPr id="0" name=""/>
        <dsp:cNvSpPr/>
      </dsp:nvSpPr>
      <dsp:spPr>
        <a:xfrm>
          <a:off x="900112" y="3381944"/>
          <a:ext cx="8715375" cy="711282"/>
        </a:xfrm>
        <a:prstGeom prst="trapezoid">
          <a:avLst>
            <a:gd name="adj" fmla="val 106461"/>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nb-NO" sz="2800" kern="1200" dirty="0" smtClean="0"/>
            <a:t>2</a:t>
          </a:r>
          <a:r>
            <a:rPr lang="nb-NO" sz="2400" kern="1200" dirty="0" smtClean="0"/>
            <a:t>. Videreutvikle verktøykasse for  SPL</a:t>
          </a:r>
          <a:endParaRPr lang="nb-NO" sz="2400" kern="1200" dirty="0"/>
        </a:p>
      </dsp:txBody>
      <dsp:txXfrm>
        <a:off x="2425303" y="3381944"/>
        <a:ext cx="5664993" cy="711282"/>
      </dsp:txXfrm>
    </dsp:sp>
    <dsp:sp modelId="{F76E4B8E-0DFC-4C4C-BCE3-097ED8476B44}">
      <dsp:nvSpPr>
        <dsp:cNvPr id="0" name=""/>
        <dsp:cNvSpPr/>
      </dsp:nvSpPr>
      <dsp:spPr>
        <a:xfrm>
          <a:off x="0" y="4093226"/>
          <a:ext cx="10515600" cy="845486"/>
        </a:xfrm>
        <a:prstGeom prst="trapezoid">
          <a:avLst>
            <a:gd name="adj" fmla="val 106461"/>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lvl="0" algn="ctr" defTabSz="1422400">
            <a:lnSpc>
              <a:spcPct val="90000"/>
            </a:lnSpc>
            <a:spcBef>
              <a:spcPct val="0"/>
            </a:spcBef>
            <a:spcAft>
              <a:spcPct val="35000"/>
            </a:spcAft>
          </a:pPr>
          <a:r>
            <a:rPr lang="nb-NO" sz="3200" kern="1200" dirty="0" smtClean="0"/>
            <a:t>1. Større anerkjennelse av utdanning</a:t>
          </a:r>
          <a:endParaRPr lang="nb-NO" sz="3200" kern="1200" dirty="0"/>
        </a:p>
      </dsp:txBody>
      <dsp:txXfrm>
        <a:off x="1840229" y="4093226"/>
        <a:ext cx="6835140" cy="845486"/>
      </dsp:txXfrm>
    </dsp:sp>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B3D0EBD9-0AC2-4D6A-9390-CB0AC8636172}" type="datetimeFigureOut">
              <a:rPr lang="nb-NO" smtClean="0"/>
              <a:t>19.11.2021</a:t>
            </a:fld>
            <a:endParaRPr lang="nb-NO"/>
          </a:p>
        </p:txBody>
      </p:sp>
      <p:sp>
        <p:nvSpPr>
          <p:cNvPr id="4" name="Plassholder for lysbilde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nb-NO" smtClean="0"/>
              <a:t>Rediger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6" name="Plassholder for bunntekst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A7C748AD-8CB0-4636-9AFE-03FAC261B131}" type="slidenum">
              <a:rPr lang="nb-NO" smtClean="0"/>
              <a:t>‹#›</a:t>
            </a:fld>
            <a:endParaRPr lang="nb-NO"/>
          </a:p>
        </p:txBody>
      </p:sp>
    </p:spTree>
    <p:extLst>
      <p:ext uri="{BB962C8B-B14F-4D97-AF65-F5344CB8AC3E}">
        <p14:creationId xmlns:p14="http://schemas.microsoft.com/office/powerpoint/2010/main" val="11578711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A7C748AD-8CB0-4636-9AFE-03FAC261B131}" type="slidenum">
              <a:rPr lang="nb-NO" smtClean="0"/>
              <a:t>1</a:t>
            </a:fld>
            <a:endParaRPr lang="nb-NO"/>
          </a:p>
        </p:txBody>
      </p:sp>
    </p:spTree>
    <p:extLst>
      <p:ext uri="{BB962C8B-B14F-4D97-AF65-F5344CB8AC3E}">
        <p14:creationId xmlns:p14="http://schemas.microsoft.com/office/powerpoint/2010/main" val="398881968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A7C748AD-8CB0-4636-9AFE-03FAC261B131}" type="slidenum">
              <a:rPr lang="nb-NO" smtClean="0"/>
              <a:t>10</a:t>
            </a:fld>
            <a:endParaRPr lang="nb-NO"/>
          </a:p>
        </p:txBody>
      </p:sp>
    </p:spTree>
    <p:extLst>
      <p:ext uri="{BB962C8B-B14F-4D97-AF65-F5344CB8AC3E}">
        <p14:creationId xmlns:p14="http://schemas.microsoft.com/office/powerpoint/2010/main" val="4787526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A7C748AD-8CB0-4636-9AFE-03FAC261B131}" type="slidenum">
              <a:rPr lang="nb-NO" smtClean="0"/>
              <a:t>11</a:t>
            </a:fld>
            <a:endParaRPr lang="nb-NO"/>
          </a:p>
        </p:txBody>
      </p:sp>
    </p:spTree>
    <p:extLst>
      <p:ext uri="{BB962C8B-B14F-4D97-AF65-F5344CB8AC3E}">
        <p14:creationId xmlns:p14="http://schemas.microsoft.com/office/powerpoint/2010/main" val="21095343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A7C748AD-8CB0-4636-9AFE-03FAC261B131}" type="slidenum">
              <a:rPr lang="nb-NO" smtClean="0"/>
              <a:t>12</a:t>
            </a:fld>
            <a:endParaRPr lang="nb-NO"/>
          </a:p>
        </p:txBody>
      </p:sp>
    </p:spTree>
    <p:extLst>
      <p:ext uri="{BB962C8B-B14F-4D97-AF65-F5344CB8AC3E}">
        <p14:creationId xmlns:p14="http://schemas.microsoft.com/office/powerpoint/2010/main" val="21007173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A7C748AD-8CB0-4636-9AFE-03FAC261B131}" type="slidenum">
              <a:rPr lang="nb-NO" smtClean="0"/>
              <a:t>13</a:t>
            </a:fld>
            <a:endParaRPr lang="nb-NO"/>
          </a:p>
        </p:txBody>
      </p:sp>
    </p:spTree>
    <p:extLst>
      <p:ext uri="{BB962C8B-B14F-4D97-AF65-F5344CB8AC3E}">
        <p14:creationId xmlns:p14="http://schemas.microsoft.com/office/powerpoint/2010/main" val="6804004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A7C748AD-8CB0-4636-9AFE-03FAC261B131}" type="slidenum">
              <a:rPr lang="nb-NO" smtClean="0"/>
              <a:t>14</a:t>
            </a:fld>
            <a:endParaRPr lang="nb-NO"/>
          </a:p>
        </p:txBody>
      </p:sp>
    </p:spTree>
    <p:extLst>
      <p:ext uri="{BB962C8B-B14F-4D97-AF65-F5344CB8AC3E}">
        <p14:creationId xmlns:p14="http://schemas.microsoft.com/office/powerpoint/2010/main" val="226689503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A7C748AD-8CB0-4636-9AFE-03FAC261B131}" type="slidenum">
              <a:rPr lang="nb-NO" smtClean="0"/>
              <a:t>15</a:t>
            </a:fld>
            <a:endParaRPr lang="nb-NO"/>
          </a:p>
        </p:txBody>
      </p:sp>
    </p:spTree>
    <p:extLst>
      <p:ext uri="{BB962C8B-B14F-4D97-AF65-F5344CB8AC3E}">
        <p14:creationId xmlns:p14="http://schemas.microsoft.com/office/powerpoint/2010/main" val="39122264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smtClean="0"/>
              <a:t>Takk for oss!</a:t>
            </a:r>
            <a:endParaRPr lang="nb-NO" dirty="0"/>
          </a:p>
        </p:txBody>
      </p:sp>
      <p:sp>
        <p:nvSpPr>
          <p:cNvPr id="4" name="Plassholder for lysbildenummer 3"/>
          <p:cNvSpPr>
            <a:spLocks noGrp="1"/>
          </p:cNvSpPr>
          <p:nvPr>
            <p:ph type="sldNum" sz="quarter" idx="10"/>
          </p:nvPr>
        </p:nvSpPr>
        <p:spPr/>
        <p:txBody>
          <a:bodyPr/>
          <a:lstStyle/>
          <a:p>
            <a:fld id="{A7C748AD-8CB0-4636-9AFE-03FAC261B131}" type="slidenum">
              <a:rPr lang="nb-NO" smtClean="0"/>
              <a:t>16</a:t>
            </a:fld>
            <a:endParaRPr lang="nb-NO"/>
          </a:p>
        </p:txBody>
      </p:sp>
    </p:spTree>
    <p:extLst>
      <p:ext uri="{BB962C8B-B14F-4D97-AF65-F5344CB8AC3E}">
        <p14:creationId xmlns:p14="http://schemas.microsoft.com/office/powerpoint/2010/main" val="13920498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A7C748AD-8CB0-4636-9AFE-03FAC261B131}" type="slidenum">
              <a:rPr lang="nb-NO" smtClean="0"/>
              <a:t>2</a:t>
            </a:fld>
            <a:endParaRPr lang="nb-NO"/>
          </a:p>
        </p:txBody>
      </p:sp>
    </p:spTree>
    <p:extLst>
      <p:ext uri="{BB962C8B-B14F-4D97-AF65-F5344CB8AC3E}">
        <p14:creationId xmlns:p14="http://schemas.microsoft.com/office/powerpoint/2010/main" val="8222252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A7C748AD-8CB0-4636-9AFE-03FAC261B131}" type="slidenum">
              <a:rPr lang="nb-NO" smtClean="0"/>
              <a:t>3</a:t>
            </a:fld>
            <a:endParaRPr lang="nb-NO"/>
          </a:p>
        </p:txBody>
      </p:sp>
    </p:spTree>
    <p:extLst>
      <p:ext uri="{BB962C8B-B14F-4D97-AF65-F5344CB8AC3E}">
        <p14:creationId xmlns:p14="http://schemas.microsoft.com/office/powerpoint/2010/main" val="10271365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A7C748AD-8CB0-4636-9AFE-03FAC261B131}" type="slidenum">
              <a:rPr lang="nb-NO" smtClean="0"/>
              <a:t>4</a:t>
            </a:fld>
            <a:endParaRPr lang="nb-NO"/>
          </a:p>
        </p:txBody>
      </p:sp>
    </p:spTree>
    <p:extLst>
      <p:ext uri="{BB962C8B-B14F-4D97-AF65-F5344CB8AC3E}">
        <p14:creationId xmlns:p14="http://schemas.microsoft.com/office/powerpoint/2010/main" val="24002880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A7C748AD-8CB0-4636-9AFE-03FAC261B131}" type="slidenum">
              <a:rPr lang="nb-NO" smtClean="0"/>
              <a:t>5</a:t>
            </a:fld>
            <a:endParaRPr lang="nb-NO"/>
          </a:p>
        </p:txBody>
      </p:sp>
    </p:spTree>
    <p:extLst>
      <p:ext uri="{BB962C8B-B14F-4D97-AF65-F5344CB8AC3E}">
        <p14:creationId xmlns:p14="http://schemas.microsoft.com/office/powerpoint/2010/main" val="25591409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smtClean="0"/>
              <a:t>L</a:t>
            </a:r>
            <a:endParaRPr lang="nb-NO" dirty="0"/>
          </a:p>
        </p:txBody>
      </p:sp>
      <p:sp>
        <p:nvSpPr>
          <p:cNvPr id="4" name="Plassholder for lysbildenummer 3"/>
          <p:cNvSpPr>
            <a:spLocks noGrp="1"/>
          </p:cNvSpPr>
          <p:nvPr>
            <p:ph type="sldNum" sz="quarter" idx="10"/>
          </p:nvPr>
        </p:nvSpPr>
        <p:spPr/>
        <p:txBody>
          <a:bodyPr/>
          <a:lstStyle/>
          <a:p>
            <a:fld id="{A7C748AD-8CB0-4636-9AFE-03FAC261B131}" type="slidenum">
              <a:rPr lang="nb-NO" smtClean="0"/>
              <a:t>6</a:t>
            </a:fld>
            <a:endParaRPr lang="nb-NO"/>
          </a:p>
        </p:txBody>
      </p:sp>
    </p:spTree>
    <p:extLst>
      <p:ext uri="{BB962C8B-B14F-4D97-AF65-F5344CB8AC3E}">
        <p14:creationId xmlns:p14="http://schemas.microsoft.com/office/powerpoint/2010/main" val="34426379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A7C748AD-8CB0-4636-9AFE-03FAC261B131}" type="slidenum">
              <a:rPr lang="nb-NO" smtClean="0"/>
              <a:t>7</a:t>
            </a:fld>
            <a:endParaRPr lang="nb-NO"/>
          </a:p>
        </p:txBody>
      </p:sp>
    </p:spTree>
    <p:extLst>
      <p:ext uri="{BB962C8B-B14F-4D97-AF65-F5344CB8AC3E}">
        <p14:creationId xmlns:p14="http://schemas.microsoft.com/office/powerpoint/2010/main" val="29021284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A7C748AD-8CB0-4636-9AFE-03FAC261B131}" type="slidenum">
              <a:rPr lang="nb-NO" smtClean="0"/>
              <a:t>8</a:t>
            </a:fld>
            <a:endParaRPr lang="nb-NO"/>
          </a:p>
        </p:txBody>
      </p:sp>
    </p:spTree>
    <p:extLst>
      <p:ext uri="{BB962C8B-B14F-4D97-AF65-F5344CB8AC3E}">
        <p14:creationId xmlns:p14="http://schemas.microsoft.com/office/powerpoint/2010/main" val="33474147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A7C748AD-8CB0-4636-9AFE-03FAC261B131}" type="slidenum">
              <a:rPr lang="nb-NO" smtClean="0"/>
              <a:t>9</a:t>
            </a:fld>
            <a:endParaRPr lang="nb-NO"/>
          </a:p>
        </p:txBody>
      </p:sp>
    </p:spTree>
    <p:extLst>
      <p:ext uri="{BB962C8B-B14F-4D97-AF65-F5344CB8AC3E}">
        <p14:creationId xmlns:p14="http://schemas.microsoft.com/office/powerpoint/2010/main" val="13444872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p:cNvSpPr>
            <a:spLocks noGrp="1"/>
          </p:cNvSpPr>
          <p:nvPr>
            <p:ph type="ctrTitle"/>
          </p:nvPr>
        </p:nvSpPr>
        <p:spPr>
          <a:xfrm>
            <a:off x="1524000" y="1122363"/>
            <a:ext cx="9144000" cy="2387600"/>
          </a:xfrm>
        </p:spPr>
        <p:txBody>
          <a:bodyPr anchor="b"/>
          <a:lstStyle>
            <a:lvl1pPr algn="ctr">
              <a:defRPr sz="6000"/>
            </a:lvl1pPr>
          </a:lstStyle>
          <a:p>
            <a:r>
              <a:rPr lang="nb-NO" smtClean="0"/>
              <a:t>Klikk for å redigere tittelstil</a:t>
            </a:r>
            <a:endParaRPr lang="nb-NO"/>
          </a:p>
        </p:txBody>
      </p:sp>
      <p:sp>
        <p:nvSpPr>
          <p:cNvPr id="3" name="Undertit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smtClean="0"/>
              <a:t>Klikk for å redigere undertittelstil i malen</a:t>
            </a:r>
            <a:endParaRPr lang="nb-NO"/>
          </a:p>
        </p:txBody>
      </p:sp>
      <p:sp>
        <p:nvSpPr>
          <p:cNvPr id="4" name="Plassholder for dato 3"/>
          <p:cNvSpPr>
            <a:spLocks noGrp="1"/>
          </p:cNvSpPr>
          <p:nvPr>
            <p:ph type="dt" sz="half" idx="10"/>
          </p:nvPr>
        </p:nvSpPr>
        <p:spPr/>
        <p:txBody>
          <a:bodyPr/>
          <a:lstStyle/>
          <a:p>
            <a:fld id="{205FD633-3610-4586-B923-0BF9706F6B79}" type="datetimeFigureOut">
              <a:rPr lang="nb-NO" smtClean="0"/>
              <a:t>19.11.2021</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87E28EAA-C25A-4BC0-8CD4-AD0089613420}" type="slidenum">
              <a:rPr lang="nb-NO" smtClean="0"/>
              <a:t>‹#›</a:t>
            </a:fld>
            <a:endParaRPr lang="nb-NO"/>
          </a:p>
        </p:txBody>
      </p:sp>
    </p:spTree>
    <p:extLst>
      <p:ext uri="{BB962C8B-B14F-4D97-AF65-F5344CB8AC3E}">
        <p14:creationId xmlns:p14="http://schemas.microsoft.com/office/powerpoint/2010/main" val="17448617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loddrett tekst 2"/>
          <p:cNvSpPr>
            <a:spLocks noGrp="1"/>
          </p:cNvSpPr>
          <p:nvPr>
            <p:ph type="body" orient="vert" idx="1"/>
          </p:nvPr>
        </p:nvSpPr>
        <p:spPr/>
        <p:txBody>
          <a:bodyPr vert="eaVert"/>
          <a:lstStyle/>
          <a:p>
            <a:pPr lvl="0"/>
            <a:r>
              <a:rPr lang="nb-NO" smtClean="0"/>
              <a:t>Rediger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10"/>
          </p:nvPr>
        </p:nvSpPr>
        <p:spPr/>
        <p:txBody>
          <a:bodyPr/>
          <a:lstStyle/>
          <a:p>
            <a:fld id="{205FD633-3610-4586-B923-0BF9706F6B79}" type="datetimeFigureOut">
              <a:rPr lang="nb-NO" smtClean="0"/>
              <a:t>19.11.2021</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87E28EAA-C25A-4BC0-8CD4-AD0089613420}" type="slidenum">
              <a:rPr lang="nb-NO" smtClean="0"/>
              <a:t>‹#›</a:t>
            </a:fld>
            <a:endParaRPr lang="nb-NO"/>
          </a:p>
        </p:txBody>
      </p:sp>
    </p:spTree>
    <p:extLst>
      <p:ext uri="{BB962C8B-B14F-4D97-AF65-F5344CB8AC3E}">
        <p14:creationId xmlns:p14="http://schemas.microsoft.com/office/powerpoint/2010/main" val="4925470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p:cNvSpPr>
            <a:spLocks noGrp="1"/>
          </p:cNvSpPr>
          <p:nvPr>
            <p:ph type="title" orient="vert"/>
          </p:nvPr>
        </p:nvSpPr>
        <p:spPr>
          <a:xfrm>
            <a:off x="8724900" y="365125"/>
            <a:ext cx="2628900" cy="5811838"/>
          </a:xfrm>
        </p:spPr>
        <p:txBody>
          <a:bodyPr vert="eaVert"/>
          <a:lstStyle/>
          <a:p>
            <a:r>
              <a:rPr lang="nb-NO" smtClean="0"/>
              <a:t>Klikk for å redigere tittelstil</a:t>
            </a:r>
            <a:endParaRPr lang="nb-NO"/>
          </a:p>
        </p:txBody>
      </p:sp>
      <p:sp>
        <p:nvSpPr>
          <p:cNvPr id="3" name="Plassholder for loddrett tekst 2"/>
          <p:cNvSpPr>
            <a:spLocks noGrp="1"/>
          </p:cNvSpPr>
          <p:nvPr>
            <p:ph type="body" orient="vert" idx="1"/>
          </p:nvPr>
        </p:nvSpPr>
        <p:spPr>
          <a:xfrm>
            <a:off x="838200" y="365125"/>
            <a:ext cx="7734300" cy="5811838"/>
          </a:xfrm>
        </p:spPr>
        <p:txBody>
          <a:bodyPr vert="eaVert"/>
          <a:lstStyle/>
          <a:p>
            <a:pPr lvl="0"/>
            <a:r>
              <a:rPr lang="nb-NO" smtClean="0"/>
              <a:t>Rediger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10"/>
          </p:nvPr>
        </p:nvSpPr>
        <p:spPr/>
        <p:txBody>
          <a:bodyPr/>
          <a:lstStyle/>
          <a:p>
            <a:fld id="{205FD633-3610-4586-B923-0BF9706F6B79}" type="datetimeFigureOut">
              <a:rPr lang="nb-NO" smtClean="0"/>
              <a:t>19.11.2021</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87E28EAA-C25A-4BC0-8CD4-AD0089613420}" type="slidenum">
              <a:rPr lang="nb-NO" smtClean="0"/>
              <a:t>‹#›</a:t>
            </a:fld>
            <a:endParaRPr lang="nb-NO"/>
          </a:p>
        </p:txBody>
      </p:sp>
    </p:spTree>
    <p:extLst>
      <p:ext uri="{BB962C8B-B14F-4D97-AF65-F5344CB8AC3E}">
        <p14:creationId xmlns:p14="http://schemas.microsoft.com/office/powerpoint/2010/main" val="16777678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idx="1"/>
          </p:nvPr>
        </p:nvSpPr>
        <p:spPr/>
        <p:txBody>
          <a:bodyPr/>
          <a:lstStyle/>
          <a:p>
            <a:pPr lvl="0"/>
            <a:r>
              <a:rPr lang="nb-NO" smtClean="0"/>
              <a:t>Rediger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10"/>
          </p:nvPr>
        </p:nvSpPr>
        <p:spPr/>
        <p:txBody>
          <a:bodyPr/>
          <a:lstStyle/>
          <a:p>
            <a:fld id="{205FD633-3610-4586-B923-0BF9706F6B79}" type="datetimeFigureOut">
              <a:rPr lang="nb-NO" smtClean="0"/>
              <a:t>19.11.2021</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87E28EAA-C25A-4BC0-8CD4-AD0089613420}" type="slidenum">
              <a:rPr lang="nb-NO" smtClean="0"/>
              <a:t>‹#›</a:t>
            </a:fld>
            <a:endParaRPr lang="nb-NO"/>
          </a:p>
        </p:txBody>
      </p:sp>
    </p:spTree>
    <p:extLst>
      <p:ext uri="{BB962C8B-B14F-4D97-AF65-F5344CB8AC3E}">
        <p14:creationId xmlns:p14="http://schemas.microsoft.com/office/powerpoint/2010/main" val="21587827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tel 1"/>
          <p:cNvSpPr>
            <a:spLocks noGrp="1"/>
          </p:cNvSpPr>
          <p:nvPr>
            <p:ph type="title"/>
          </p:nvPr>
        </p:nvSpPr>
        <p:spPr>
          <a:xfrm>
            <a:off x="831850" y="1709738"/>
            <a:ext cx="10515600" cy="2852737"/>
          </a:xfrm>
        </p:spPr>
        <p:txBody>
          <a:bodyPr anchor="b"/>
          <a:lstStyle>
            <a:lvl1pPr>
              <a:defRPr sz="6000"/>
            </a:lvl1pPr>
          </a:lstStyle>
          <a:p>
            <a:r>
              <a:rPr lang="nb-NO" smtClean="0"/>
              <a:t>Klikk for å redigere tittelstil</a:t>
            </a:r>
            <a:endParaRPr lang="nb-NO"/>
          </a:p>
        </p:txBody>
      </p:sp>
      <p:sp>
        <p:nvSpPr>
          <p:cNvPr id="3" name="Plassholder f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b-NO" smtClean="0"/>
              <a:t>Rediger tekststiler i malen</a:t>
            </a:r>
          </a:p>
        </p:txBody>
      </p:sp>
      <p:sp>
        <p:nvSpPr>
          <p:cNvPr id="4" name="Plassholder for dato 3"/>
          <p:cNvSpPr>
            <a:spLocks noGrp="1"/>
          </p:cNvSpPr>
          <p:nvPr>
            <p:ph type="dt" sz="half" idx="10"/>
          </p:nvPr>
        </p:nvSpPr>
        <p:spPr/>
        <p:txBody>
          <a:bodyPr/>
          <a:lstStyle/>
          <a:p>
            <a:fld id="{205FD633-3610-4586-B923-0BF9706F6B79}" type="datetimeFigureOut">
              <a:rPr lang="nb-NO" smtClean="0"/>
              <a:t>19.11.2021</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87E28EAA-C25A-4BC0-8CD4-AD0089613420}" type="slidenum">
              <a:rPr lang="nb-NO" smtClean="0"/>
              <a:t>‹#›</a:t>
            </a:fld>
            <a:endParaRPr lang="nb-NO"/>
          </a:p>
        </p:txBody>
      </p:sp>
    </p:spTree>
    <p:extLst>
      <p:ext uri="{BB962C8B-B14F-4D97-AF65-F5344CB8AC3E}">
        <p14:creationId xmlns:p14="http://schemas.microsoft.com/office/powerpoint/2010/main" val="39022084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sz="half" idx="1"/>
          </p:nvPr>
        </p:nvSpPr>
        <p:spPr>
          <a:xfrm>
            <a:off x="838200" y="1825625"/>
            <a:ext cx="5181600" cy="4351338"/>
          </a:xfrm>
        </p:spPr>
        <p:txBody>
          <a:bodyPr/>
          <a:lstStyle/>
          <a:p>
            <a:pPr lvl="0"/>
            <a:r>
              <a:rPr lang="nb-NO" smtClean="0"/>
              <a:t>Rediger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innhold 3"/>
          <p:cNvSpPr>
            <a:spLocks noGrp="1"/>
          </p:cNvSpPr>
          <p:nvPr>
            <p:ph sz="half" idx="2"/>
          </p:nvPr>
        </p:nvSpPr>
        <p:spPr>
          <a:xfrm>
            <a:off x="6172200" y="1825625"/>
            <a:ext cx="5181600" cy="4351338"/>
          </a:xfrm>
        </p:spPr>
        <p:txBody>
          <a:bodyPr/>
          <a:lstStyle/>
          <a:p>
            <a:pPr lvl="0"/>
            <a:r>
              <a:rPr lang="nb-NO" smtClean="0"/>
              <a:t>Rediger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Plassholder for dato 4"/>
          <p:cNvSpPr>
            <a:spLocks noGrp="1"/>
          </p:cNvSpPr>
          <p:nvPr>
            <p:ph type="dt" sz="half" idx="10"/>
          </p:nvPr>
        </p:nvSpPr>
        <p:spPr/>
        <p:txBody>
          <a:bodyPr/>
          <a:lstStyle/>
          <a:p>
            <a:fld id="{205FD633-3610-4586-B923-0BF9706F6B79}" type="datetimeFigureOut">
              <a:rPr lang="nb-NO" smtClean="0"/>
              <a:t>19.11.2021</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87E28EAA-C25A-4BC0-8CD4-AD0089613420}" type="slidenum">
              <a:rPr lang="nb-NO" smtClean="0"/>
              <a:t>‹#›</a:t>
            </a:fld>
            <a:endParaRPr lang="nb-NO"/>
          </a:p>
        </p:txBody>
      </p:sp>
    </p:spTree>
    <p:extLst>
      <p:ext uri="{BB962C8B-B14F-4D97-AF65-F5344CB8AC3E}">
        <p14:creationId xmlns:p14="http://schemas.microsoft.com/office/powerpoint/2010/main" val="41395419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p:cNvSpPr>
            <a:spLocks noGrp="1"/>
          </p:cNvSpPr>
          <p:nvPr>
            <p:ph type="title"/>
          </p:nvPr>
        </p:nvSpPr>
        <p:spPr>
          <a:xfrm>
            <a:off x="839788" y="365125"/>
            <a:ext cx="10515600" cy="1325563"/>
          </a:xfrm>
        </p:spPr>
        <p:txBody>
          <a:bodyPr/>
          <a:lstStyle/>
          <a:p>
            <a:r>
              <a:rPr lang="nb-NO" smtClean="0"/>
              <a:t>Klikk for å redigere tittelstil</a:t>
            </a:r>
            <a:endParaRPr lang="nb-NO"/>
          </a:p>
        </p:txBody>
      </p:sp>
      <p:sp>
        <p:nvSpPr>
          <p:cNvPr id="3" name="Plassholder f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Rediger tekststiler i malen</a:t>
            </a:r>
          </a:p>
        </p:txBody>
      </p:sp>
      <p:sp>
        <p:nvSpPr>
          <p:cNvPr id="4" name="Plassholder for innhold 3"/>
          <p:cNvSpPr>
            <a:spLocks noGrp="1"/>
          </p:cNvSpPr>
          <p:nvPr>
            <p:ph sz="half" idx="2"/>
          </p:nvPr>
        </p:nvSpPr>
        <p:spPr>
          <a:xfrm>
            <a:off x="839788" y="2505075"/>
            <a:ext cx="5157787" cy="3684588"/>
          </a:xfrm>
        </p:spPr>
        <p:txBody>
          <a:bodyPr/>
          <a:lstStyle/>
          <a:p>
            <a:pPr lvl="0"/>
            <a:r>
              <a:rPr lang="nb-NO" smtClean="0"/>
              <a:t>Rediger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Plassholder f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Rediger tekststiler i malen</a:t>
            </a:r>
          </a:p>
        </p:txBody>
      </p:sp>
      <p:sp>
        <p:nvSpPr>
          <p:cNvPr id="6" name="Plassholder for innhold 5"/>
          <p:cNvSpPr>
            <a:spLocks noGrp="1"/>
          </p:cNvSpPr>
          <p:nvPr>
            <p:ph sz="quarter" idx="4"/>
          </p:nvPr>
        </p:nvSpPr>
        <p:spPr>
          <a:xfrm>
            <a:off x="6172200" y="2505075"/>
            <a:ext cx="5183188" cy="3684588"/>
          </a:xfrm>
        </p:spPr>
        <p:txBody>
          <a:bodyPr/>
          <a:lstStyle/>
          <a:p>
            <a:pPr lvl="0"/>
            <a:r>
              <a:rPr lang="nb-NO" smtClean="0"/>
              <a:t>Rediger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7" name="Plassholder for dato 6"/>
          <p:cNvSpPr>
            <a:spLocks noGrp="1"/>
          </p:cNvSpPr>
          <p:nvPr>
            <p:ph type="dt" sz="half" idx="10"/>
          </p:nvPr>
        </p:nvSpPr>
        <p:spPr/>
        <p:txBody>
          <a:bodyPr/>
          <a:lstStyle/>
          <a:p>
            <a:fld id="{205FD633-3610-4586-B923-0BF9706F6B79}" type="datetimeFigureOut">
              <a:rPr lang="nb-NO" smtClean="0"/>
              <a:t>19.11.2021</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87E28EAA-C25A-4BC0-8CD4-AD0089613420}" type="slidenum">
              <a:rPr lang="nb-NO" smtClean="0"/>
              <a:t>‹#›</a:t>
            </a:fld>
            <a:endParaRPr lang="nb-NO"/>
          </a:p>
        </p:txBody>
      </p:sp>
    </p:spTree>
    <p:extLst>
      <p:ext uri="{BB962C8B-B14F-4D97-AF65-F5344CB8AC3E}">
        <p14:creationId xmlns:p14="http://schemas.microsoft.com/office/powerpoint/2010/main" val="21989475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dato 2"/>
          <p:cNvSpPr>
            <a:spLocks noGrp="1"/>
          </p:cNvSpPr>
          <p:nvPr>
            <p:ph type="dt" sz="half" idx="10"/>
          </p:nvPr>
        </p:nvSpPr>
        <p:spPr/>
        <p:txBody>
          <a:bodyPr/>
          <a:lstStyle/>
          <a:p>
            <a:fld id="{205FD633-3610-4586-B923-0BF9706F6B79}" type="datetimeFigureOut">
              <a:rPr lang="nb-NO" smtClean="0"/>
              <a:t>19.11.2021</a:t>
            </a:fld>
            <a:endParaRPr lang="nb-NO"/>
          </a:p>
        </p:txBody>
      </p:sp>
      <p:sp>
        <p:nvSpPr>
          <p:cNvPr id="4" name="Plassholder for bunntekst 3"/>
          <p:cNvSpPr>
            <a:spLocks noGrp="1"/>
          </p:cNvSpPr>
          <p:nvPr>
            <p:ph type="ftr" sz="quarter" idx="11"/>
          </p:nvPr>
        </p:nvSpPr>
        <p:spPr/>
        <p:txBody>
          <a:bodyPr/>
          <a:lstStyle/>
          <a:p>
            <a:endParaRPr lang="nb-NO"/>
          </a:p>
        </p:txBody>
      </p:sp>
      <p:sp>
        <p:nvSpPr>
          <p:cNvPr id="5" name="Plassholder for lysbildenummer 4"/>
          <p:cNvSpPr>
            <a:spLocks noGrp="1"/>
          </p:cNvSpPr>
          <p:nvPr>
            <p:ph type="sldNum" sz="quarter" idx="12"/>
          </p:nvPr>
        </p:nvSpPr>
        <p:spPr/>
        <p:txBody>
          <a:bodyPr/>
          <a:lstStyle/>
          <a:p>
            <a:fld id="{87E28EAA-C25A-4BC0-8CD4-AD0089613420}" type="slidenum">
              <a:rPr lang="nb-NO" smtClean="0"/>
              <a:t>‹#›</a:t>
            </a:fld>
            <a:endParaRPr lang="nb-NO"/>
          </a:p>
        </p:txBody>
      </p:sp>
    </p:spTree>
    <p:extLst>
      <p:ext uri="{BB962C8B-B14F-4D97-AF65-F5344CB8AC3E}">
        <p14:creationId xmlns:p14="http://schemas.microsoft.com/office/powerpoint/2010/main" val="19994073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p:cNvSpPr>
            <a:spLocks noGrp="1"/>
          </p:cNvSpPr>
          <p:nvPr>
            <p:ph type="dt" sz="half" idx="10"/>
          </p:nvPr>
        </p:nvSpPr>
        <p:spPr/>
        <p:txBody>
          <a:bodyPr/>
          <a:lstStyle/>
          <a:p>
            <a:fld id="{205FD633-3610-4586-B923-0BF9706F6B79}" type="datetimeFigureOut">
              <a:rPr lang="nb-NO" smtClean="0"/>
              <a:t>19.11.2021</a:t>
            </a:fld>
            <a:endParaRPr lang="nb-NO"/>
          </a:p>
        </p:txBody>
      </p:sp>
      <p:sp>
        <p:nvSpPr>
          <p:cNvPr id="3" name="Plassholder for bunntekst 2"/>
          <p:cNvSpPr>
            <a:spLocks noGrp="1"/>
          </p:cNvSpPr>
          <p:nvPr>
            <p:ph type="ftr" sz="quarter" idx="11"/>
          </p:nvPr>
        </p:nvSpPr>
        <p:spPr/>
        <p:txBody>
          <a:bodyPr/>
          <a:lstStyle/>
          <a:p>
            <a:endParaRPr lang="nb-NO"/>
          </a:p>
        </p:txBody>
      </p:sp>
      <p:sp>
        <p:nvSpPr>
          <p:cNvPr id="4" name="Plassholder for lysbildenummer 3"/>
          <p:cNvSpPr>
            <a:spLocks noGrp="1"/>
          </p:cNvSpPr>
          <p:nvPr>
            <p:ph type="sldNum" sz="quarter" idx="12"/>
          </p:nvPr>
        </p:nvSpPr>
        <p:spPr/>
        <p:txBody>
          <a:bodyPr/>
          <a:lstStyle/>
          <a:p>
            <a:fld id="{87E28EAA-C25A-4BC0-8CD4-AD0089613420}" type="slidenum">
              <a:rPr lang="nb-NO" smtClean="0"/>
              <a:t>‹#›</a:t>
            </a:fld>
            <a:endParaRPr lang="nb-NO"/>
          </a:p>
        </p:txBody>
      </p:sp>
    </p:spTree>
    <p:extLst>
      <p:ext uri="{BB962C8B-B14F-4D97-AF65-F5344CB8AC3E}">
        <p14:creationId xmlns:p14="http://schemas.microsoft.com/office/powerpoint/2010/main" val="29154866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p:cNvSpPr>
            <a:spLocks noGrp="1"/>
          </p:cNvSpPr>
          <p:nvPr>
            <p:ph type="title"/>
          </p:nvPr>
        </p:nvSpPr>
        <p:spPr>
          <a:xfrm>
            <a:off x="839788" y="457200"/>
            <a:ext cx="3932237" cy="1600200"/>
          </a:xfrm>
        </p:spPr>
        <p:txBody>
          <a:bodyPr anchor="b"/>
          <a:lstStyle>
            <a:lvl1pPr>
              <a:defRPr sz="3200"/>
            </a:lvl1pPr>
          </a:lstStyle>
          <a:p>
            <a:r>
              <a:rPr lang="nb-NO" smtClean="0"/>
              <a:t>Klikk for å redigere tittelstil</a:t>
            </a:r>
            <a:endParaRPr lang="nb-NO"/>
          </a:p>
        </p:txBody>
      </p:sp>
      <p:sp>
        <p:nvSpPr>
          <p:cNvPr id="3" name="Plassholder for innhol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smtClean="0"/>
              <a:t>Rediger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smtClean="0"/>
              <a:t>Rediger tekststiler i malen</a:t>
            </a:r>
          </a:p>
        </p:txBody>
      </p:sp>
      <p:sp>
        <p:nvSpPr>
          <p:cNvPr id="5" name="Plassholder for dato 4"/>
          <p:cNvSpPr>
            <a:spLocks noGrp="1"/>
          </p:cNvSpPr>
          <p:nvPr>
            <p:ph type="dt" sz="half" idx="10"/>
          </p:nvPr>
        </p:nvSpPr>
        <p:spPr/>
        <p:txBody>
          <a:bodyPr/>
          <a:lstStyle/>
          <a:p>
            <a:fld id="{205FD633-3610-4586-B923-0BF9706F6B79}" type="datetimeFigureOut">
              <a:rPr lang="nb-NO" smtClean="0"/>
              <a:t>19.11.2021</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87E28EAA-C25A-4BC0-8CD4-AD0089613420}" type="slidenum">
              <a:rPr lang="nb-NO" smtClean="0"/>
              <a:t>‹#›</a:t>
            </a:fld>
            <a:endParaRPr lang="nb-NO"/>
          </a:p>
        </p:txBody>
      </p:sp>
    </p:spTree>
    <p:extLst>
      <p:ext uri="{BB962C8B-B14F-4D97-AF65-F5344CB8AC3E}">
        <p14:creationId xmlns:p14="http://schemas.microsoft.com/office/powerpoint/2010/main" val="5693135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a:spLocks noGrp="1"/>
          </p:cNvSpPr>
          <p:nvPr>
            <p:ph type="title"/>
          </p:nvPr>
        </p:nvSpPr>
        <p:spPr>
          <a:xfrm>
            <a:off x="839788" y="457200"/>
            <a:ext cx="3932237" cy="1600200"/>
          </a:xfrm>
        </p:spPr>
        <p:txBody>
          <a:bodyPr anchor="b"/>
          <a:lstStyle>
            <a:lvl1pPr>
              <a:defRPr sz="3200"/>
            </a:lvl1pPr>
          </a:lstStyle>
          <a:p>
            <a:r>
              <a:rPr lang="nb-NO" smtClean="0"/>
              <a:t>Klikk for å redigere tittelstil</a:t>
            </a:r>
            <a:endParaRPr lang="nb-NO"/>
          </a:p>
        </p:txBody>
      </p:sp>
      <p:sp>
        <p:nvSpPr>
          <p:cNvPr id="3" name="Plassholder for bild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b-NO"/>
          </a:p>
        </p:txBody>
      </p:sp>
      <p:sp>
        <p:nvSpPr>
          <p:cNvPr id="4" name="Plassholder f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smtClean="0"/>
              <a:t>Rediger tekststiler i malen</a:t>
            </a:r>
          </a:p>
        </p:txBody>
      </p:sp>
      <p:sp>
        <p:nvSpPr>
          <p:cNvPr id="5" name="Plassholder for dato 4"/>
          <p:cNvSpPr>
            <a:spLocks noGrp="1"/>
          </p:cNvSpPr>
          <p:nvPr>
            <p:ph type="dt" sz="half" idx="10"/>
          </p:nvPr>
        </p:nvSpPr>
        <p:spPr/>
        <p:txBody>
          <a:bodyPr/>
          <a:lstStyle/>
          <a:p>
            <a:fld id="{205FD633-3610-4586-B923-0BF9706F6B79}" type="datetimeFigureOut">
              <a:rPr lang="nb-NO" smtClean="0"/>
              <a:t>19.11.2021</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87E28EAA-C25A-4BC0-8CD4-AD0089613420}" type="slidenum">
              <a:rPr lang="nb-NO" smtClean="0"/>
              <a:t>‹#›</a:t>
            </a:fld>
            <a:endParaRPr lang="nb-NO"/>
          </a:p>
        </p:txBody>
      </p:sp>
    </p:spTree>
    <p:extLst>
      <p:ext uri="{BB962C8B-B14F-4D97-AF65-F5344CB8AC3E}">
        <p14:creationId xmlns:p14="http://schemas.microsoft.com/office/powerpoint/2010/main" val="19002039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b-NO" smtClean="0"/>
              <a:t>Klikk for å redigere tittelstil</a:t>
            </a:r>
            <a:endParaRPr lang="nb-NO"/>
          </a:p>
        </p:txBody>
      </p:sp>
      <p:sp>
        <p:nvSpPr>
          <p:cNvPr id="3" name="Plassholder f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b-NO" smtClean="0"/>
              <a:t>Rediger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5FD633-3610-4586-B923-0BF9706F6B79}" type="datetimeFigureOut">
              <a:rPr lang="nb-NO" smtClean="0"/>
              <a:t>19.11.2021</a:t>
            </a:fld>
            <a:endParaRPr lang="nb-NO"/>
          </a:p>
        </p:txBody>
      </p:sp>
      <p:sp>
        <p:nvSpPr>
          <p:cNvPr id="5" name="Plassholder for bunn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b-NO"/>
          </a:p>
        </p:txBody>
      </p:sp>
      <p:sp>
        <p:nvSpPr>
          <p:cNvPr id="6" name="Plassholder for lysbilde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E28EAA-C25A-4BC0-8CD4-AD0089613420}" type="slidenum">
              <a:rPr lang="nb-NO" smtClean="0"/>
              <a:t>‹#›</a:t>
            </a:fld>
            <a:endParaRPr lang="nb-NO"/>
          </a:p>
        </p:txBody>
      </p:sp>
    </p:spTree>
    <p:extLst>
      <p:ext uri="{BB962C8B-B14F-4D97-AF65-F5344CB8AC3E}">
        <p14:creationId xmlns:p14="http://schemas.microsoft.com/office/powerpoint/2010/main" val="19373033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ctrTitle"/>
          </p:nvPr>
        </p:nvSpPr>
        <p:spPr>
          <a:xfrm>
            <a:off x="1235766" y="824948"/>
            <a:ext cx="9144000" cy="2111168"/>
          </a:xfrm>
        </p:spPr>
        <p:txBody>
          <a:bodyPr>
            <a:normAutofit fontScale="90000"/>
          </a:bodyPr>
          <a:lstStyle/>
          <a:p>
            <a:r>
              <a:rPr lang="nb-NO" sz="6700" b="1" dirty="0" smtClean="0"/>
              <a:t>FTS - Gruppe A1</a:t>
            </a:r>
            <a:r>
              <a:rPr lang="nb-NO" dirty="0" smtClean="0"/>
              <a:t/>
            </a:r>
            <a:br>
              <a:rPr lang="nb-NO" dirty="0" smtClean="0"/>
            </a:br>
            <a:r>
              <a:rPr lang="nb-NO" dirty="0" smtClean="0"/>
              <a:t/>
            </a:r>
            <a:br>
              <a:rPr lang="nb-NO" dirty="0" smtClean="0"/>
            </a:br>
            <a:r>
              <a:rPr lang="nb-NO" sz="4400" dirty="0" smtClean="0"/>
              <a:t>Halgeir Leiknes/Marit Svendsen</a:t>
            </a:r>
            <a:endParaRPr lang="nb-NO" dirty="0"/>
          </a:p>
        </p:txBody>
      </p:sp>
      <p:sp>
        <p:nvSpPr>
          <p:cNvPr id="3" name="Undertittel 2"/>
          <p:cNvSpPr>
            <a:spLocks noGrp="1"/>
          </p:cNvSpPr>
          <p:nvPr>
            <p:ph type="subTitle" idx="1"/>
          </p:nvPr>
        </p:nvSpPr>
        <p:spPr/>
        <p:txBody>
          <a:bodyPr/>
          <a:lstStyle/>
          <a:p>
            <a:pPr algn="l"/>
            <a:r>
              <a:rPr lang="nb-NO" b="1" dirty="0" smtClean="0"/>
              <a:t>Formål: </a:t>
            </a:r>
            <a:r>
              <a:rPr lang="nb-NO" dirty="0" smtClean="0"/>
              <a:t/>
            </a:r>
            <a:br>
              <a:rPr lang="nb-NO" dirty="0" smtClean="0"/>
            </a:br>
            <a:r>
              <a:rPr lang="nb-NO" dirty="0" smtClean="0"/>
              <a:t>Legge grunnlag for videre utvikling av NTNUs portefølje av studieprogrammer innen programtypen «Bachelor i ingeniørfag» i henhold til FTS-prinsippene, fra 2023 og fremover</a:t>
            </a:r>
            <a:endParaRPr lang="nb-NO" dirty="0"/>
          </a:p>
        </p:txBody>
      </p:sp>
    </p:spTree>
    <p:extLst>
      <p:ext uri="{BB962C8B-B14F-4D97-AF65-F5344CB8AC3E}">
        <p14:creationId xmlns:p14="http://schemas.microsoft.com/office/powerpoint/2010/main" val="235274704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838200" y="365125"/>
            <a:ext cx="10515600" cy="968375"/>
          </a:xfrm>
        </p:spPr>
        <p:txBody>
          <a:bodyPr/>
          <a:lstStyle/>
          <a:p>
            <a:r>
              <a:rPr lang="nb-NO" b="1" dirty="0" smtClean="0"/>
              <a:t>3. Bærekraft </a:t>
            </a:r>
            <a:endParaRPr lang="nb-NO" dirty="0"/>
          </a:p>
        </p:txBody>
      </p:sp>
      <p:sp>
        <p:nvSpPr>
          <p:cNvPr id="3" name="Plassholder for innhold 2"/>
          <p:cNvSpPr>
            <a:spLocks noGrp="1"/>
          </p:cNvSpPr>
          <p:nvPr>
            <p:ph idx="1"/>
          </p:nvPr>
        </p:nvSpPr>
        <p:spPr>
          <a:xfrm>
            <a:off x="838200" y="1435100"/>
            <a:ext cx="10515600" cy="4741863"/>
          </a:xfrm>
        </p:spPr>
        <p:txBody>
          <a:bodyPr>
            <a:normAutofit fontScale="77500" lnSpcReduction="20000"/>
          </a:bodyPr>
          <a:lstStyle/>
          <a:p>
            <a:pPr lvl="0"/>
            <a:r>
              <a:rPr lang="nb-NO" dirty="0"/>
              <a:t>Etablere felles forståelse (på fakultetsnivå?) for hva “bærekraft” skal bety for ingeniør-utdanningene som gir føringer til institutt/studieprogramråd.</a:t>
            </a:r>
          </a:p>
          <a:p>
            <a:pPr lvl="1"/>
            <a:r>
              <a:rPr lang="nb-NO" dirty="0"/>
              <a:t>Studieprogrammenes dokumentering av arbeidet som planlegges og utføres i forbindelse med implementering av bærekraft kan </a:t>
            </a:r>
            <a:r>
              <a:rPr lang="nb-NO" dirty="0" err="1"/>
              <a:t>f.eks</a:t>
            </a:r>
            <a:r>
              <a:rPr lang="nb-NO" dirty="0"/>
              <a:t> gjøres via den årlige kvalitetsmeldingen og handlingsplanen som studieprogramråd levere (</a:t>
            </a:r>
            <a:r>
              <a:rPr lang="nb-NO" dirty="0" err="1"/>
              <a:t>jfr</a:t>
            </a:r>
            <a:r>
              <a:rPr lang="nb-NO" dirty="0"/>
              <a:t> tema i NV fakultets kvalitetsmelding som ble levert av SP nå).</a:t>
            </a:r>
          </a:p>
          <a:p>
            <a:pPr lvl="0"/>
            <a:r>
              <a:rPr lang="nb-NO" dirty="0"/>
              <a:t>Bærekraft bør innlemmes i alle emner hvor det naturlig passer inn, i alle tre års trinnene.</a:t>
            </a:r>
          </a:p>
          <a:p>
            <a:pPr lvl="1"/>
            <a:r>
              <a:rPr lang="nb-NO" b="1" dirty="0">
                <a:solidFill>
                  <a:srgbClr val="92D050"/>
                </a:solidFill>
              </a:rPr>
              <a:t>Tydeliggjøres i emnebeskrivelsene og læringsutbyttebeskrivelsene (LUB), </a:t>
            </a:r>
            <a:r>
              <a:rPr lang="nb-NO" b="1" dirty="0" smtClean="0">
                <a:solidFill>
                  <a:srgbClr val="92D050"/>
                </a:solidFill>
              </a:rPr>
              <a:t>og fremgå </a:t>
            </a:r>
            <a:r>
              <a:rPr lang="nb-NO" b="1" dirty="0">
                <a:solidFill>
                  <a:srgbClr val="92D050"/>
                </a:solidFill>
              </a:rPr>
              <a:t>i program </a:t>
            </a:r>
            <a:r>
              <a:rPr lang="nb-NO" b="1" dirty="0" err="1">
                <a:solidFill>
                  <a:srgbClr val="92D050"/>
                </a:solidFill>
              </a:rPr>
              <a:t>LUBer</a:t>
            </a:r>
            <a:r>
              <a:rPr lang="nb-NO" b="1" dirty="0">
                <a:solidFill>
                  <a:srgbClr val="92D050"/>
                </a:solidFill>
              </a:rPr>
              <a:t>.</a:t>
            </a:r>
          </a:p>
          <a:p>
            <a:pPr lvl="1"/>
            <a:r>
              <a:rPr lang="nb-NO" dirty="0"/>
              <a:t>Behov for etablering av nye emner.</a:t>
            </a:r>
          </a:p>
          <a:p>
            <a:pPr lvl="1"/>
            <a:r>
              <a:rPr lang="nb-NO" dirty="0"/>
              <a:t>Innføres via ulike små og store prosjekter som kan være enkeltstående prosjekter, prosjekter på tvers av emner og/eller </a:t>
            </a:r>
            <a:r>
              <a:rPr lang="nb-NO" dirty="0" err="1"/>
              <a:t>evt</a:t>
            </a:r>
            <a:r>
              <a:rPr lang="nb-NO" dirty="0"/>
              <a:t> større prosjekt som videreføres over flere semester med en naturlig progresjon.</a:t>
            </a:r>
          </a:p>
          <a:p>
            <a:pPr lvl="1"/>
            <a:r>
              <a:rPr lang="nb-NO" dirty="0"/>
              <a:t>Avslutning av “strengen” i siste semester gjennom emnet Ingeniørfaglig systemtenkning og ikke minst gjennom bacheloroppgaven.  Pr i dag blir noen studentgrupper introdusert til viktige tema relatert til bærekraft for første gang i Ingeniørfaglig systemtenkning. Dette er uheldig, og gjør det vanskelig å få til en naturlig progresjon i studiet. I dette emnet bør det være slik at studentene skal vise hva de har lært i de foregående semestrene og benytte dette i </a:t>
            </a:r>
            <a:r>
              <a:rPr lang="nb-NO" dirty="0" err="1"/>
              <a:t>f.eks</a:t>
            </a:r>
            <a:r>
              <a:rPr lang="nb-NO" dirty="0"/>
              <a:t> et prosjekt, slik at det blir en fullføring av strengen.</a:t>
            </a:r>
          </a:p>
          <a:p>
            <a:endParaRPr lang="nb-NO" dirty="0"/>
          </a:p>
        </p:txBody>
      </p:sp>
    </p:spTree>
    <p:extLst>
      <p:ext uri="{BB962C8B-B14F-4D97-AF65-F5344CB8AC3E}">
        <p14:creationId xmlns:p14="http://schemas.microsoft.com/office/powerpoint/2010/main" val="12033333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b="1" dirty="0" smtClean="0"/>
              <a:t>4. Systematisk </a:t>
            </a:r>
            <a:r>
              <a:rPr lang="nb-NO" b="1" dirty="0"/>
              <a:t>utvikling av kvalitetskultur</a:t>
            </a:r>
          </a:p>
        </p:txBody>
      </p:sp>
      <p:sp>
        <p:nvSpPr>
          <p:cNvPr id="3" name="Plassholder for innhold 2"/>
          <p:cNvSpPr>
            <a:spLocks noGrp="1"/>
          </p:cNvSpPr>
          <p:nvPr>
            <p:ph idx="1"/>
          </p:nvPr>
        </p:nvSpPr>
        <p:spPr/>
        <p:txBody>
          <a:bodyPr>
            <a:normAutofit lnSpcReduction="10000"/>
          </a:bodyPr>
          <a:lstStyle/>
          <a:p>
            <a:pPr lvl="0"/>
            <a:r>
              <a:rPr lang="nb-NO" b="1" dirty="0">
                <a:solidFill>
                  <a:srgbClr val="92D050"/>
                </a:solidFill>
              </a:rPr>
              <a:t>Utvikle “systemer” hvor en kan se på kvaliteten i hele studiet under ett, hvor enkeltemner bygger opp under studiet</a:t>
            </a:r>
          </a:p>
          <a:p>
            <a:pPr lvl="0"/>
            <a:r>
              <a:rPr lang="nb-NO" b="1" dirty="0">
                <a:solidFill>
                  <a:srgbClr val="92D050"/>
                </a:solidFill>
              </a:rPr>
              <a:t>Verktøy må støtte kvalitetsendringer</a:t>
            </a:r>
            <a:r>
              <a:rPr lang="nb-NO" dirty="0"/>
              <a:t>:</a:t>
            </a:r>
          </a:p>
          <a:p>
            <a:pPr lvl="1"/>
            <a:r>
              <a:rPr lang="nb-NO" dirty="0"/>
              <a:t>Emner i EPN må kunne justeres to ganger i året (desember og juni), slik at en ikke får et </a:t>
            </a:r>
            <a:r>
              <a:rPr lang="nb-NO" dirty="0" err="1"/>
              <a:t>årshjul</a:t>
            </a:r>
            <a:r>
              <a:rPr lang="nb-NO" dirty="0"/>
              <a:t> på to år for våremner.</a:t>
            </a:r>
          </a:p>
          <a:p>
            <a:pPr lvl="1"/>
            <a:r>
              <a:rPr lang="nb-NO" dirty="0"/>
              <a:t>Kasper må også kunne implementere evaluering/tilbakemeldinger fra industri/næringsliv/offentlig sektor og ikke bare student evalueringer.</a:t>
            </a:r>
          </a:p>
          <a:p>
            <a:pPr lvl="0"/>
            <a:r>
              <a:rPr lang="nb-NO" dirty="0"/>
              <a:t>“</a:t>
            </a:r>
            <a:r>
              <a:rPr lang="nb-NO" dirty="0" err="1"/>
              <a:t>Flercampus</a:t>
            </a:r>
            <a:r>
              <a:rPr lang="nb-NO" dirty="0"/>
              <a:t> emner” krever at det gjøres god forankring mellom/på alle campus med eierskap i emner.</a:t>
            </a:r>
          </a:p>
          <a:p>
            <a:pPr lvl="0"/>
            <a:r>
              <a:rPr lang="nb-NO" dirty="0"/>
              <a:t>Utvikle arenaer for dialog og utvikling av kvalitet (tverrfaglig). Se </a:t>
            </a:r>
            <a:r>
              <a:rPr lang="nb-NO" dirty="0" err="1"/>
              <a:t>f.eks</a:t>
            </a:r>
            <a:r>
              <a:rPr lang="nb-NO" dirty="0"/>
              <a:t> på Kvalitetsseminarene ved campus NTNU Gjøvik.</a:t>
            </a:r>
          </a:p>
          <a:p>
            <a:endParaRPr lang="nb-NO" dirty="0"/>
          </a:p>
        </p:txBody>
      </p:sp>
    </p:spTree>
    <p:extLst>
      <p:ext uri="{BB962C8B-B14F-4D97-AF65-F5344CB8AC3E}">
        <p14:creationId xmlns:p14="http://schemas.microsoft.com/office/powerpoint/2010/main" val="147979331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838200" y="365125"/>
            <a:ext cx="10515600" cy="1031875"/>
          </a:xfrm>
        </p:spPr>
        <p:txBody>
          <a:bodyPr/>
          <a:lstStyle/>
          <a:p>
            <a:r>
              <a:rPr lang="nb-NO" dirty="0" smtClean="0"/>
              <a:t>5. </a:t>
            </a:r>
            <a:r>
              <a:rPr lang="nb-NO" dirty="0"/>
              <a:t>Tydeligere på arbeidslivsrelevans</a:t>
            </a:r>
          </a:p>
        </p:txBody>
      </p:sp>
      <p:sp>
        <p:nvSpPr>
          <p:cNvPr id="3" name="Plassholder for innhold 2"/>
          <p:cNvSpPr>
            <a:spLocks noGrp="1"/>
          </p:cNvSpPr>
          <p:nvPr>
            <p:ph idx="1"/>
          </p:nvPr>
        </p:nvSpPr>
        <p:spPr>
          <a:xfrm>
            <a:off x="838200" y="1536700"/>
            <a:ext cx="10515600" cy="5092699"/>
          </a:xfrm>
        </p:spPr>
        <p:txBody>
          <a:bodyPr>
            <a:normAutofit fontScale="85000" lnSpcReduction="10000"/>
          </a:bodyPr>
          <a:lstStyle/>
          <a:p>
            <a:pPr lvl="0"/>
            <a:r>
              <a:rPr lang="nb-NO" dirty="0"/>
              <a:t>Inviterte foredrag (gjesteforelesninger) fra næringsliv for å tydeliggjøre studieprogram relevans (en gang i måned).</a:t>
            </a:r>
          </a:p>
          <a:p>
            <a:pPr lvl="0"/>
            <a:r>
              <a:rPr lang="nb-NO" dirty="0"/>
              <a:t>Gode kontakter med </a:t>
            </a:r>
            <a:r>
              <a:rPr lang="nb-NO" dirty="0" err="1"/>
              <a:t>Alumni</a:t>
            </a:r>
            <a:r>
              <a:rPr lang="nb-NO" dirty="0"/>
              <a:t> og bruke nettverkene aktivt </a:t>
            </a:r>
          </a:p>
          <a:p>
            <a:pPr lvl="0"/>
            <a:r>
              <a:rPr lang="nb-NO" b="1" dirty="0">
                <a:solidFill>
                  <a:srgbClr val="92D050"/>
                </a:solidFill>
              </a:rPr>
              <a:t>Opprette egne emner med praksis/hospitering </a:t>
            </a:r>
            <a:r>
              <a:rPr lang="nb-NO" dirty="0"/>
              <a:t>(i og med bedrifter)</a:t>
            </a:r>
          </a:p>
          <a:p>
            <a:pPr lvl="0"/>
            <a:r>
              <a:rPr lang="nb-NO" dirty="0"/>
              <a:t>Få til ordninger med mulighet for hospitering/</a:t>
            </a:r>
            <a:r>
              <a:rPr lang="nb-NO" dirty="0" err="1"/>
              <a:t>internship</a:t>
            </a:r>
            <a:r>
              <a:rPr lang="nb-NO" dirty="0"/>
              <a:t> i bedrifter for studentene</a:t>
            </a:r>
          </a:p>
          <a:p>
            <a:pPr lvl="0"/>
            <a:r>
              <a:rPr lang="nb-NO" dirty="0"/>
              <a:t>Bruke konkrete oppgaver/case/prosjekt fra bedrifter inn i aktuelle emner</a:t>
            </a:r>
          </a:p>
          <a:p>
            <a:pPr lvl="0"/>
            <a:r>
              <a:rPr lang="nb-NO" dirty="0"/>
              <a:t>Få case/prosjekter fra næringslivet, med veiledning fra næringslivet</a:t>
            </a:r>
          </a:p>
          <a:p>
            <a:pPr lvl="0"/>
            <a:r>
              <a:rPr lang="nb-NO" dirty="0"/>
              <a:t>Få Bachelor oppgaver fra bedrifter</a:t>
            </a:r>
          </a:p>
          <a:p>
            <a:pPr lvl="0"/>
            <a:r>
              <a:rPr lang="nb-NO" dirty="0"/>
              <a:t>Formidle sommerjobber/deltidsjobber fra bedriftene til studentene</a:t>
            </a:r>
          </a:p>
          <a:p>
            <a:pPr lvl="0"/>
            <a:r>
              <a:rPr lang="nb-NO" b="1" dirty="0">
                <a:solidFill>
                  <a:srgbClr val="92D050"/>
                </a:solidFill>
              </a:rPr>
              <a:t>Forklare studentene koblingen mellom lab utførelse og arbeidslivsrelevans</a:t>
            </a:r>
          </a:p>
          <a:p>
            <a:pPr lvl="0"/>
            <a:r>
              <a:rPr lang="nb-NO" b="1" dirty="0">
                <a:solidFill>
                  <a:srgbClr val="92D050"/>
                </a:solidFill>
              </a:rPr>
              <a:t>Tenke på ordninger for arbeidslivstermin (på lik linje med forskningstermin) for ansatte</a:t>
            </a:r>
          </a:p>
          <a:p>
            <a:endParaRPr lang="nb-NO" dirty="0"/>
          </a:p>
        </p:txBody>
      </p:sp>
    </p:spTree>
    <p:extLst>
      <p:ext uri="{BB962C8B-B14F-4D97-AF65-F5344CB8AC3E}">
        <p14:creationId xmlns:p14="http://schemas.microsoft.com/office/powerpoint/2010/main" val="283126740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704850" y="149225"/>
            <a:ext cx="10782300" cy="1325563"/>
          </a:xfrm>
        </p:spPr>
        <p:txBody>
          <a:bodyPr>
            <a:normAutofit/>
          </a:bodyPr>
          <a:lstStyle/>
          <a:p>
            <a:r>
              <a:rPr lang="nb-NO" sz="3600" dirty="0" smtClean="0"/>
              <a:t>6. </a:t>
            </a:r>
            <a:r>
              <a:rPr lang="nb-NO" sz="3600" b="1" dirty="0"/>
              <a:t>Motivasjon og bedre praktisk tilrettelegging av </a:t>
            </a:r>
            <a:r>
              <a:rPr lang="nb-NO" sz="3600" b="1" dirty="0" smtClean="0"/>
              <a:t>studiene</a:t>
            </a:r>
            <a:endParaRPr lang="nb-NO" dirty="0"/>
          </a:p>
        </p:txBody>
      </p:sp>
      <p:sp>
        <p:nvSpPr>
          <p:cNvPr id="3" name="Plassholder for innhold 2"/>
          <p:cNvSpPr>
            <a:spLocks noGrp="1"/>
          </p:cNvSpPr>
          <p:nvPr>
            <p:ph idx="1"/>
          </p:nvPr>
        </p:nvSpPr>
        <p:spPr>
          <a:xfrm>
            <a:off x="838200" y="1079500"/>
            <a:ext cx="10515600" cy="5308599"/>
          </a:xfrm>
        </p:spPr>
        <p:txBody>
          <a:bodyPr>
            <a:normAutofit fontScale="85000" lnSpcReduction="20000"/>
          </a:bodyPr>
          <a:lstStyle/>
          <a:p>
            <a:pPr marL="0" indent="0">
              <a:buNone/>
            </a:pPr>
            <a:r>
              <a:rPr lang="nb-NO" b="1" dirty="0" smtClean="0"/>
              <a:t>Øke </a:t>
            </a:r>
            <a:r>
              <a:rPr lang="nb-NO" b="1" dirty="0"/>
              <a:t>motivasjonen ved å benytte:</a:t>
            </a:r>
            <a:endParaRPr lang="nb-NO" dirty="0"/>
          </a:p>
          <a:p>
            <a:pPr lvl="0"/>
            <a:r>
              <a:rPr lang="nb-NO" dirty="0"/>
              <a:t>Dagsaktuelle tema i undervisningen, relevante praktiske oppgaver/målinger, og tydeliggjøre arbeidslivsrelevansen av disse</a:t>
            </a:r>
          </a:p>
          <a:p>
            <a:pPr lvl="0"/>
            <a:r>
              <a:rPr lang="nb-NO" dirty="0">
                <a:solidFill>
                  <a:srgbClr val="92D050"/>
                </a:solidFill>
              </a:rPr>
              <a:t>Arbeidslivsrelevante digitale verktøy</a:t>
            </a:r>
          </a:p>
          <a:p>
            <a:pPr lvl="0"/>
            <a:r>
              <a:rPr lang="nb-NO" dirty="0"/>
              <a:t>Varierte og relevante vurderingsformer i </a:t>
            </a:r>
            <a:r>
              <a:rPr lang="nb-NO" dirty="0" smtClean="0"/>
              <a:t>emnene</a:t>
            </a:r>
          </a:p>
          <a:p>
            <a:pPr marL="0" indent="0">
              <a:buNone/>
            </a:pPr>
            <a:r>
              <a:rPr lang="nb-NO" b="1" dirty="0" smtClean="0"/>
              <a:t>Bedre </a:t>
            </a:r>
            <a:r>
              <a:rPr lang="nb-NO" b="1" dirty="0"/>
              <a:t>praktisk tilrettelegging av studiene: </a:t>
            </a:r>
            <a:endParaRPr lang="nb-NO" dirty="0"/>
          </a:p>
          <a:p>
            <a:pPr lvl="0"/>
            <a:r>
              <a:rPr lang="nb-NO" dirty="0"/>
              <a:t>Bedre programvare (SW) </a:t>
            </a:r>
            <a:r>
              <a:rPr lang="nb-NO" dirty="0" smtClean="0"/>
              <a:t>løsninger</a:t>
            </a:r>
          </a:p>
          <a:p>
            <a:pPr lvl="0"/>
            <a:r>
              <a:rPr lang="nb-NO" dirty="0"/>
              <a:t>Bedre utstyrs (HW) </a:t>
            </a:r>
            <a:r>
              <a:rPr lang="nb-NO" dirty="0" smtClean="0"/>
              <a:t>løsninger</a:t>
            </a:r>
            <a:endParaRPr lang="nb-NO" dirty="0"/>
          </a:p>
          <a:p>
            <a:pPr lvl="0"/>
            <a:r>
              <a:rPr lang="nb-NO" dirty="0"/>
              <a:t>Bedre tilrettelegging av studiemiljø</a:t>
            </a:r>
          </a:p>
          <a:p>
            <a:pPr lvl="0"/>
            <a:r>
              <a:rPr lang="nb-NO" dirty="0">
                <a:solidFill>
                  <a:srgbClr val="92D050"/>
                </a:solidFill>
              </a:rPr>
              <a:t>Et eget fysisk </a:t>
            </a:r>
            <a:r>
              <a:rPr lang="nb-NO" dirty="0" err="1">
                <a:solidFill>
                  <a:srgbClr val="92D050"/>
                </a:solidFill>
              </a:rPr>
              <a:t>baserom</a:t>
            </a:r>
            <a:r>
              <a:rPr lang="nb-NO" dirty="0">
                <a:solidFill>
                  <a:srgbClr val="92D050"/>
                </a:solidFill>
              </a:rPr>
              <a:t> for hvert studieprogram</a:t>
            </a:r>
            <a:r>
              <a:rPr lang="nb-NO" dirty="0"/>
              <a:t>, hvor de kunne sitte og jobbe sammen, </a:t>
            </a:r>
            <a:r>
              <a:rPr lang="nb-NO" dirty="0" err="1"/>
              <a:t>f.eks</a:t>
            </a:r>
            <a:r>
              <a:rPr lang="nb-NO" dirty="0"/>
              <a:t>, et rom med skjermer og annet teknisk utstyr. Dette skaper tilhørighet, men begrenses </a:t>
            </a:r>
            <a:r>
              <a:rPr lang="nb-NO" dirty="0" err="1"/>
              <a:t>pga</a:t>
            </a:r>
            <a:r>
              <a:rPr lang="nb-NO" dirty="0"/>
              <a:t> arealtilgang.  </a:t>
            </a:r>
          </a:p>
          <a:p>
            <a:pPr lvl="0"/>
            <a:r>
              <a:rPr lang="nb-NO" dirty="0"/>
              <a:t>Mer bruk av heledagsbolker, studentaktive lærings- og undervisningsformer. </a:t>
            </a:r>
          </a:p>
          <a:p>
            <a:pPr lvl="0"/>
            <a:r>
              <a:rPr lang="nb-NO" dirty="0"/>
              <a:t>Digitalt materiale </a:t>
            </a:r>
            <a:r>
              <a:rPr lang="nb-NO" dirty="0" err="1"/>
              <a:t>tilgjengeliggjøres</a:t>
            </a:r>
            <a:r>
              <a:rPr lang="nb-NO" dirty="0"/>
              <a:t> bla </a:t>
            </a:r>
            <a:r>
              <a:rPr lang="nb-NO" dirty="0" err="1"/>
              <a:t>pga</a:t>
            </a:r>
            <a:r>
              <a:rPr lang="nb-NO" dirty="0"/>
              <a:t> fravær ved sykdom, deltidsstudier ol.  </a:t>
            </a:r>
          </a:p>
          <a:p>
            <a:pPr lvl="0"/>
            <a:endParaRPr lang="nb-NO" dirty="0"/>
          </a:p>
          <a:p>
            <a:pPr lvl="0"/>
            <a:endParaRPr lang="nb-NO" dirty="0"/>
          </a:p>
          <a:p>
            <a:pPr lvl="0"/>
            <a:endParaRPr lang="nb-NO" dirty="0"/>
          </a:p>
          <a:p>
            <a:endParaRPr lang="nb-NO" dirty="0"/>
          </a:p>
        </p:txBody>
      </p:sp>
    </p:spTree>
    <p:extLst>
      <p:ext uri="{BB962C8B-B14F-4D97-AF65-F5344CB8AC3E}">
        <p14:creationId xmlns:p14="http://schemas.microsoft.com/office/powerpoint/2010/main" val="1146708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a:bodyPr>
          <a:lstStyle/>
          <a:p>
            <a:r>
              <a:rPr lang="nb-NO" sz="4000" dirty="0" smtClean="0"/>
              <a:t>7. </a:t>
            </a:r>
            <a:r>
              <a:rPr lang="nb-NO" sz="4000" b="1" dirty="0" smtClean="0"/>
              <a:t>Andre </a:t>
            </a:r>
            <a:r>
              <a:rPr lang="nb-NO" sz="4000" b="1" dirty="0"/>
              <a:t>øvrige anbefalte tiltak fra </a:t>
            </a:r>
            <a:r>
              <a:rPr lang="nb-NO" sz="4000" b="1" dirty="0" smtClean="0"/>
              <a:t>arbeidsgruppen</a:t>
            </a:r>
            <a:endParaRPr lang="nb-NO" sz="4000" dirty="0"/>
          </a:p>
        </p:txBody>
      </p:sp>
      <p:sp>
        <p:nvSpPr>
          <p:cNvPr id="11" name="Plassholder for innhold 10"/>
          <p:cNvSpPr>
            <a:spLocks noGrp="1"/>
          </p:cNvSpPr>
          <p:nvPr>
            <p:ph idx="1"/>
          </p:nvPr>
        </p:nvSpPr>
        <p:spPr/>
        <p:txBody>
          <a:bodyPr>
            <a:normAutofit fontScale="77500" lnSpcReduction="20000"/>
          </a:bodyPr>
          <a:lstStyle/>
          <a:p>
            <a:r>
              <a:rPr lang="nb-NO" b="1" dirty="0" smtClean="0"/>
              <a:t>Tiltak for å øke andel kvinner:</a:t>
            </a:r>
          </a:p>
          <a:p>
            <a:pPr lvl="1"/>
            <a:r>
              <a:rPr lang="nb-NO" dirty="0">
                <a:solidFill>
                  <a:srgbClr val="92D050"/>
                </a:solidFill>
              </a:rPr>
              <a:t>Kompetanseutvikling gjennom bransjeprogram spesielt rettet mot kvinner</a:t>
            </a:r>
            <a:r>
              <a:rPr lang="nb-NO" dirty="0"/>
              <a:t>.</a:t>
            </a:r>
            <a:endParaRPr lang="nb-NO" dirty="0" smtClean="0"/>
          </a:p>
          <a:p>
            <a:pPr lvl="1"/>
            <a:r>
              <a:rPr lang="nb-NO" dirty="0" err="1" smtClean="0"/>
              <a:t>Diku</a:t>
            </a:r>
            <a:r>
              <a:rPr lang="nb-NO" dirty="0" smtClean="0"/>
              <a:t> </a:t>
            </a:r>
            <a:r>
              <a:rPr lang="nb-NO" dirty="0"/>
              <a:t>midler og interne midler til utvikling av undervisningsaktiviteter.</a:t>
            </a:r>
          </a:p>
          <a:p>
            <a:pPr lvl="1"/>
            <a:r>
              <a:rPr lang="nb-NO" dirty="0"/>
              <a:t>Benytte kvinnelige rollemodeller i “reklame” videoer.</a:t>
            </a:r>
          </a:p>
          <a:p>
            <a:pPr lvl="1"/>
            <a:r>
              <a:rPr lang="nb-NO" dirty="0"/>
              <a:t>IEEE-</a:t>
            </a:r>
            <a:r>
              <a:rPr lang="nb-NO" dirty="0" err="1"/>
              <a:t>Women</a:t>
            </a:r>
            <a:r>
              <a:rPr lang="nb-NO" dirty="0"/>
              <a:t> in </a:t>
            </a:r>
            <a:r>
              <a:rPr lang="nb-NO" dirty="0" smtClean="0"/>
              <a:t>Science - </a:t>
            </a:r>
            <a:r>
              <a:rPr lang="nb-NO" dirty="0" err="1" smtClean="0"/>
              <a:t>aktig</a:t>
            </a:r>
            <a:r>
              <a:rPr lang="nb-NO" dirty="0" smtClean="0"/>
              <a:t> </a:t>
            </a:r>
            <a:r>
              <a:rPr lang="nb-NO" dirty="0"/>
              <a:t>nettverk for kvinnelige studentene kan rekrutteres som ambassadører. </a:t>
            </a:r>
          </a:p>
          <a:p>
            <a:pPr lvl="1"/>
            <a:r>
              <a:rPr lang="nb-NO" dirty="0"/>
              <a:t>Bruke erfaringer fra ADA-prosjektene inn i andre studieprogram</a:t>
            </a:r>
            <a:r>
              <a:rPr lang="nb-NO" dirty="0" smtClean="0"/>
              <a:t>.</a:t>
            </a:r>
          </a:p>
          <a:p>
            <a:pPr marL="0" indent="0">
              <a:buNone/>
            </a:pPr>
            <a:r>
              <a:rPr lang="nb-NO" b="1" dirty="0"/>
              <a:t>Tiltak </a:t>
            </a:r>
            <a:r>
              <a:rPr lang="nb-NO" b="1" dirty="0" smtClean="0"/>
              <a:t>for bedre internasjonalisering: </a:t>
            </a:r>
            <a:endParaRPr lang="nb-NO" dirty="0"/>
          </a:p>
          <a:p>
            <a:pPr lvl="0"/>
            <a:r>
              <a:rPr lang="nb-NO" dirty="0"/>
              <a:t>Generelt bedre tilrettelegging - for eksempel gjennom å tilby emnepakker/opplegg for studentene hvor alt mer forberedt for utreise til forskjellige steder). Slike emnepakker er for eksempel utviklet ved IE-Elektro (Trondheim).</a:t>
            </a:r>
          </a:p>
          <a:p>
            <a:r>
              <a:rPr lang="nb-NO" dirty="0">
                <a:solidFill>
                  <a:srgbClr val="92D050"/>
                </a:solidFill>
              </a:rPr>
              <a:t>Mini-utvekslinger for eksempel på 1 </a:t>
            </a:r>
            <a:r>
              <a:rPr lang="nb-NO" dirty="0" err="1">
                <a:solidFill>
                  <a:srgbClr val="92D050"/>
                </a:solidFill>
              </a:rPr>
              <a:t>mnd</a:t>
            </a:r>
            <a:r>
              <a:rPr lang="nb-NO" dirty="0"/>
              <a:t>, i stedet for krav om lengre utvekslingsperioder. Mini-utveksling møter ikke målet om ett semesters varighet, men kan kanskje øke prosentdelen som velger </a:t>
            </a:r>
            <a:r>
              <a:rPr lang="nb-NO" dirty="0" smtClean="0"/>
              <a:t>utveksling</a:t>
            </a:r>
          </a:p>
          <a:p>
            <a:r>
              <a:rPr lang="nb-NO" dirty="0" smtClean="0"/>
              <a:t>….</a:t>
            </a:r>
            <a:endParaRPr lang="nb-NO" dirty="0"/>
          </a:p>
          <a:p>
            <a:pPr lvl="1"/>
            <a:endParaRPr lang="nb-NO" dirty="0"/>
          </a:p>
        </p:txBody>
      </p:sp>
    </p:spTree>
    <p:extLst>
      <p:ext uri="{BB962C8B-B14F-4D97-AF65-F5344CB8AC3E}">
        <p14:creationId xmlns:p14="http://schemas.microsoft.com/office/powerpoint/2010/main" val="31333055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a:bodyPr>
          <a:lstStyle/>
          <a:p>
            <a:pPr algn="ctr"/>
            <a:r>
              <a:rPr lang="nb-NO" sz="7200" b="1" dirty="0" smtClean="0"/>
              <a:t>Takk for oss!</a:t>
            </a:r>
            <a:endParaRPr lang="nb-NO" sz="7200" b="1" dirty="0"/>
          </a:p>
        </p:txBody>
      </p:sp>
      <p:sp>
        <p:nvSpPr>
          <p:cNvPr id="3" name="Plassholder for innhold 2"/>
          <p:cNvSpPr>
            <a:spLocks noGrp="1"/>
          </p:cNvSpPr>
          <p:nvPr>
            <p:ph idx="1"/>
          </p:nvPr>
        </p:nvSpPr>
        <p:spPr/>
        <p:txBody>
          <a:bodyPr/>
          <a:lstStyle/>
          <a:p>
            <a:endParaRPr lang="nb-NO"/>
          </a:p>
        </p:txBody>
      </p:sp>
    </p:spTree>
    <p:extLst>
      <p:ext uri="{BB962C8B-B14F-4D97-AF65-F5344CB8AC3E}">
        <p14:creationId xmlns:p14="http://schemas.microsoft.com/office/powerpoint/2010/main" val="208834603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a:bodyPr>
          <a:lstStyle/>
          <a:p>
            <a:pPr algn="ctr"/>
            <a:r>
              <a:rPr lang="nb-NO" sz="8800" b="1" dirty="0" smtClean="0"/>
              <a:t>Spørsmål</a:t>
            </a:r>
            <a:endParaRPr lang="nb-NO" sz="8800" b="1" dirty="0"/>
          </a:p>
        </p:txBody>
      </p:sp>
      <p:sp>
        <p:nvSpPr>
          <p:cNvPr id="3" name="Plassholder for innhold 2"/>
          <p:cNvSpPr>
            <a:spLocks noGrp="1"/>
          </p:cNvSpPr>
          <p:nvPr>
            <p:ph idx="1"/>
          </p:nvPr>
        </p:nvSpPr>
        <p:spPr>
          <a:xfrm>
            <a:off x="965200" y="2676525"/>
            <a:ext cx="10515600" cy="4351338"/>
          </a:xfrm>
        </p:spPr>
        <p:txBody>
          <a:bodyPr>
            <a:noAutofit/>
          </a:bodyPr>
          <a:lstStyle/>
          <a:p>
            <a:pPr marL="0" indent="0" algn="ctr">
              <a:buNone/>
            </a:pPr>
            <a:r>
              <a:rPr lang="nb-NO" sz="34400" dirty="0" smtClean="0"/>
              <a:t>?</a:t>
            </a:r>
            <a:endParaRPr lang="nb-NO" sz="34400" dirty="0"/>
          </a:p>
        </p:txBody>
      </p:sp>
    </p:spTree>
    <p:extLst>
      <p:ext uri="{BB962C8B-B14F-4D97-AF65-F5344CB8AC3E}">
        <p14:creationId xmlns:p14="http://schemas.microsoft.com/office/powerpoint/2010/main" val="17360332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Arbeidsgruppens </a:t>
            </a:r>
            <a:r>
              <a:rPr lang="nb-NO" dirty="0" smtClean="0"/>
              <a:t>medlemmer:</a:t>
            </a:r>
            <a:endParaRPr lang="nb-NO" dirty="0"/>
          </a:p>
        </p:txBody>
      </p:sp>
      <p:sp>
        <p:nvSpPr>
          <p:cNvPr id="3" name="Plassholder for innhold 2"/>
          <p:cNvSpPr>
            <a:spLocks noGrp="1"/>
          </p:cNvSpPr>
          <p:nvPr>
            <p:ph idx="1"/>
          </p:nvPr>
        </p:nvSpPr>
        <p:spPr/>
        <p:txBody>
          <a:bodyPr>
            <a:normAutofit/>
          </a:bodyPr>
          <a:lstStyle/>
          <a:p>
            <a:pPr lvl="0"/>
            <a:r>
              <a:rPr lang="nb-NO" dirty="0"/>
              <a:t>Halgeir Leiknes (leder), Faggruppeleder Elektro Gjøvik, </a:t>
            </a:r>
            <a:r>
              <a:rPr lang="nb-NO" dirty="0" smtClean="0"/>
              <a:t>IES</a:t>
            </a:r>
            <a:endParaRPr lang="nb-NO" dirty="0"/>
          </a:p>
          <a:p>
            <a:r>
              <a:rPr lang="nb-NO" dirty="0"/>
              <a:t>Marit Svendsen, Seniorrådgiver, Avd. UK (</a:t>
            </a:r>
            <a:r>
              <a:rPr lang="nb-NO" dirty="0" err="1"/>
              <a:t>adm.støtte</a:t>
            </a:r>
            <a:r>
              <a:rPr lang="nb-NO" dirty="0"/>
              <a:t>), Trondheim</a:t>
            </a:r>
          </a:p>
          <a:p>
            <a:pPr lvl="0"/>
            <a:r>
              <a:rPr lang="nb-NO" dirty="0" smtClean="0"/>
              <a:t>Ottar </a:t>
            </a:r>
            <a:r>
              <a:rPr lang="nb-NO" dirty="0"/>
              <a:t>Osen, Dosent, Automatiseringsteknikk, </a:t>
            </a:r>
            <a:r>
              <a:rPr lang="nb-NO" dirty="0" smtClean="0"/>
              <a:t>IIR </a:t>
            </a:r>
            <a:r>
              <a:rPr lang="nb-NO" dirty="0"/>
              <a:t>Ålesund</a:t>
            </a:r>
          </a:p>
          <a:p>
            <a:pPr lvl="0"/>
            <a:r>
              <a:rPr lang="nb-NO" dirty="0"/>
              <a:t>Kiran Raja, Førsteamanuensis, </a:t>
            </a:r>
            <a:r>
              <a:rPr lang="nb-NO" dirty="0" smtClean="0"/>
              <a:t>IDI, </a:t>
            </a:r>
            <a:r>
              <a:rPr lang="nb-NO" dirty="0"/>
              <a:t>Gjøvik</a:t>
            </a:r>
          </a:p>
          <a:p>
            <a:pPr lvl="0"/>
            <a:r>
              <a:rPr lang="nb-NO" dirty="0"/>
              <a:t>Alemayehu Gebremedhin, Professor, </a:t>
            </a:r>
            <a:r>
              <a:rPr lang="nb-NO" dirty="0" smtClean="0"/>
              <a:t>IVB, Gjøvik</a:t>
            </a:r>
            <a:endParaRPr lang="nb-NO" dirty="0"/>
          </a:p>
          <a:p>
            <a:pPr lvl="0"/>
            <a:r>
              <a:rPr lang="nb-NO" dirty="0"/>
              <a:t>Ina Merete Stuen, Universitetslektor, </a:t>
            </a:r>
            <a:r>
              <a:rPr lang="nb-NO" dirty="0" smtClean="0"/>
              <a:t>IMT, </a:t>
            </a:r>
            <a:r>
              <a:rPr lang="nb-NO" dirty="0"/>
              <a:t>Trondheim</a:t>
            </a:r>
          </a:p>
          <a:p>
            <a:pPr lvl="0"/>
            <a:r>
              <a:rPr lang="nb-NO" dirty="0"/>
              <a:t>Tim Kristian Andreas Torvatn, Førsteamanuensis, </a:t>
            </a:r>
            <a:r>
              <a:rPr lang="nb-NO" dirty="0" smtClean="0"/>
              <a:t>IØT, </a:t>
            </a:r>
            <a:r>
              <a:rPr lang="nb-NO" dirty="0"/>
              <a:t>Trondheim </a:t>
            </a:r>
          </a:p>
          <a:p>
            <a:pPr lvl="0"/>
            <a:r>
              <a:rPr lang="nb-NO" dirty="0"/>
              <a:t>Simen Killi, Student, Fakultet </a:t>
            </a:r>
            <a:r>
              <a:rPr lang="nb-NO" dirty="0" smtClean="0"/>
              <a:t>IE, </a:t>
            </a:r>
            <a:r>
              <a:rPr lang="nb-NO" dirty="0"/>
              <a:t>Trondheim</a:t>
            </a:r>
          </a:p>
          <a:p>
            <a:endParaRPr lang="nb-NO" dirty="0"/>
          </a:p>
        </p:txBody>
      </p:sp>
    </p:spTree>
    <p:extLst>
      <p:ext uri="{BB962C8B-B14F-4D97-AF65-F5344CB8AC3E}">
        <p14:creationId xmlns:p14="http://schemas.microsoft.com/office/powerpoint/2010/main" val="29192540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977900" y="198437"/>
            <a:ext cx="10515600" cy="1325563"/>
          </a:xfrm>
        </p:spPr>
        <p:txBody>
          <a:bodyPr/>
          <a:lstStyle/>
          <a:p>
            <a:r>
              <a:rPr lang="nb-NO" dirty="0" smtClean="0"/>
              <a:t>Emnevegg – BA-</a:t>
            </a:r>
            <a:r>
              <a:rPr lang="nb-NO" dirty="0" err="1" smtClean="0"/>
              <a:t>ing</a:t>
            </a:r>
            <a:r>
              <a:rPr lang="nb-NO" dirty="0" smtClean="0"/>
              <a:t> nytt fra 2019</a:t>
            </a:r>
            <a:endParaRPr lang="nb-NO" dirty="0"/>
          </a:p>
        </p:txBody>
      </p:sp>
      <p:pic>
        <p:nvPicPr>
          <p:cNvPr id="4" name="Plassholder for innhold 3"/>
          <p:cNvPicPr>
            <a:picLocks noGrp="1"/>
          </p:cNvPicPr>
          <p:nvPr>
            <p:ph idx="1"/>
          </p:nvPr>
        </p:nvPicPr>
        <p:blipFill rotWithShape="1">
          <a:blip r:embed="rId3" cstate="print">
            <a:extLst>
              <a:ext uri="{28A0092B-C50C-407E-A947-70E740481C1C}">
                <a14:useLocalDpi xmlns:a14="http://schemas.microsoft.com/office/drawing/2010/main" val="0"/>
              </a:ext>
            </a:extLst>
          </a:blip>
          <a:srcRect l="19145" t="21586" r="20940" b="8766"/>
          <a:stretch/>
        </p:blipFill>
        <p:spPr bwMode="auto">
          <a:xfrm>
            <a:off x="2114550" y="1282700"/>
            <a:ext cx="7683499" cy="5143499"/>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3041175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b="1" dirty="0" smtClean="0"/>
              <a:t>Prosessen</a:t>
            </a:r>
            <a:endParaRPr lang="nb-NO" b="1" dirty="0"/>
          </a:p>
        </p:txBody>
      </p:sp>
      <p:sp>
        <p:nvSpPr>
          <p:cNvPr id="3" name="Plassholder for innhold 2"/>
          <p:cNvSpPr>
            <a:spLocks noGrp="1"/>
          </p:cNvSpPr>
          <p:nvPr>
            <p:ph idx="1"/>
          </p:nvPr>
        </p:nvSpPr>
        <p:spPr/>
        <p:txBody>
          <a:bodyPr>
            <a:normAutofit fontScale="92500" lnSpcReduction="10000"/>
          </a:bodyPr>
          <a:lstStyle/>
          <a:p>
            <a:r>
              <a:rPr lang="nb-NO" dirty="0" smtClean="0"/>
              <a:t>FTS delrapporter 1, 2 og 3</a:t>
            </a:r>
          </a:p>
          <a:p>
            <a:pPr lvl="1"/>
            <a:r>
              <a:rPr lang="nb-NO" dirty="0" smtClean="0"/>
              <a:t>Utarbeidet 10 prinsipper (generelle) og 12 kompetansemål (egen for BA-</a:t>
            </a:r>
            <a:r>
              <a:rPr lang="nb-NO" dirty="0" err="1" smtClean="0"/>
              <a:t>ing</a:t>
            </a:r>
            <a:r>
              <a:rPr lang="nb-NO" dirty="0" smtClean="0"/>
              <a:t>)</a:t>
            </a:r>
          </a:p>
          <a:p>
            <a:r>
              <a:rPr lang="nb-NO" dirty="0" smtClean="0"/>
              <a:t>Datakilder: Studiebarometer, DBH, FS, SO, LUB, Kandidatundersøkelse, kompetansebarometer, …</a:t>
            </a:r>
          </a:p>
          <a:p>
            <a:r>
              <a:rPr lang="nb-NO" dirty="0" smtClean="0"/>
              <a:t>Mye diskusjon og vurdering rundt innspillene og prioritering</a:t>
            </a:r>
          </a:p>
          <a:p>
            <a:r>
              <a:rPr lang="nb-NO" dirty="0" smtClean="0"/>
              <a:t>Ståstedsanalyse</a:t>
            </a:r>
          </a:p>
          <a:p>
            <a:pPr lvl="1"/>
            <a:r>
              <a:rPr lang="nb-NO" dirty="0"/>
              <a:t>SWOT </a:t>
            </a:r>
            <a:r>
              <a:rPr lang="nb-NO" dirty="0" smtClean="0"/>
              <a:t>analyse</a:t>
            </a:r>
          </a:p>
          <a:p>
            <a:r>
              <a:rPr lang="nb-NO" dirty="0" smtClean="0"/>
              <a:t>GAP-analyse</a:t>
            </a:r>
          </a:p>
          <a:p>
            <a:pPr lvl="1"/>
            <a:r>
              <a:rPr lang="nb-NO" dirty="0"/>
              <a:t>Egen spørreundersøkelse til 30 SPL/LPA ved </a:t>
            </a:r>
            <a:r>
              <a:rPr lang="nb-NO" dirty="0" err="1"/>
              <a:t>ing.utd</a:t>
            </a:r>
            <a:r>
              <a:rPr lang="nb-NO" dirty="0" smtClean="0"/>
              <a:t>.</a:t>
            </a:r>
          </a:p>
          <a:p>
            <a:r>
              <a:rPr lang="nb-NO" dirty="0" smtClean="0"/>
              <a:t>Utkast til Veivalg for utvikling av Bachelor i ingeniørfag (BA-</a:t>
            </a:r>
            <a:r>
              <a:rPr lang="nb-NO" dirty="0" err="1" smtClean="0"/>
              <a:t>ing</a:t>
            </a:r>
            <a:r>
              <a:rPr lang="nb-NO" dirty="0" smtClean="0"/>
              <a:t>)</a:t>
            </a:r>
          </a:p>
          <a:p>
            <a:pPr lvl="1"/>
            <a:r>
              <a:rPr lang="nb-NO" dirty="0" smtClean="0"/>
              <a:t> Oppsummering av funn etter GAP analysen.</a:t>
            </a:r>
            <a:endParaRPr lang="nb-NO" dirty="0"/>
          </a:p>
        </p:txBody>
      </p:sp>
    </p:spTree>
    <p:extLst>
      <p:ext uri="{BB962C8B-B14F-4D97-AF65-F5344CB8AC3E}">
        <p14:creationId xmlns:p14="http://schemas.microsoft.com/office/powerpoint/2010/main" val="15834953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826982574"/>
          <p:cNvPicPr>
            <a:picLocks noGrp="1"/>
          </p:cNvPicPr>
          <p:nvPr>
            <p:ph idx="1"/>
          </p:nvPr>
        </p:nvPicPr>
        <p:blipFill rotWithShape="1">
          <a:blip r:embed="rId3">
            <a:extLst>
              <a:ext uri="{28A0092B-C50C-407E-A947-70E740481C1C}">
                <a14:useLocalDpi xmlns:a14="http://schemas.microsoft.com/office/drawing/2010/main" val="0"/>
              </a:ext>
            </a:extLst>
          </a:blip>
          <a:srcRect l="25683" r="26138"/>
          <a:stretch/>
        </p:blipFill>
        <p:spPr>
          <a:xfrm>
            <a:off x="685800" y="641350"/>
            <a:ext cx="9931400" cy="5575300"/>
          </a:xfrm>
          <a:prstGeom prst="rect">
            <a:avLst/>
          </a:prstGeom>
        </p:spPr>
      </p:pic>
    </p:spTree>
    <p:extLst>
      <p:ext uri="{BB962C8B-B14F-4D97-AF65-F5344CB8AC3E}">
        <p14:creationId xmlns:p14="http://schemas.microsoft.com/office/powerpoint/2010/main" val="10053380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762000" y="200025"/>
            <a:ext cx="10515600" cy="904875"/>
          </a:xfrm>
        </p:spPr>
        <p:txBody>
          <a:bodyPr/>
          <a:lstStyle/>
          <a:p>
            <a:r>
              <a:rPr lang="nb-NO" dirty="0" smtClean="0"/>
              <a:t>De 10 prinsipper og 12 Kompetansemål</a:t>
            </a:r>
            <a:endParaRPr lang="nb-NO" dirty="0"/>
          </a:p>
        </p:txBody>
      </p:sp>
      <p:sp>
        <p:nvSpPr>
          <p:cNvPr id="4" name="Plassholder for innhold 3"/>
          <p:cNvSpPr>
            <a:spLocks noGrp="1"/>
          </p:cNvSpPr>
          <p:nvPr>
            <p:ph sz="half" idx="1"/>
          </p:nvPr>
        </p:nvSpPr>
        <p:spPr>
          <a:xfrm>
            <a:off x="215900" y="1282700"/>
            <a:ext cx="5168900" cy="5194300"/>
          </a:xfrm>
        </p:spPr>
        <p:txBody>
          <a:bodyPr>
            <a:normAutofit lnSpcReduction="10000"/>
          </a:bodyPr>
          <a:lstStyle/>
          <a:p>
            <a:pPr marL="0" indent="0">
              <a:buNone/>
            </a:pPr>
            <a:r>
              <a:rPr lang="en-US" b="1" dirty="0" smtClean="0"/>
              <a:t>   </a:t>
            </a:r>
            <a:r>
              <a:rPr lang="en-US" b="1" dirty="0" err="1" smtClean="0"/>
              <a:t>Prinsipp</a:t>
            </a:r>
            <a:r>
              <a:rPr lang="en-US" b="1" dirty="0" smtClean="0"/>
              <a:t>: </a:t>
            </a:r>
          </a:p>
          <a:p>
            <a:pPr marL="914400" lvl="1" indent="-457200">
              <a:buFont typeface="+mj-lt"/>
              <a:buAutoNum type="arabicPeriod"/>
            </a:pPr>
            <a:r>
              <a:rPr lang="en-US" sz="2200" b="1" dirty="0" err="1" smtClean="0"/>
              <a:t>Bærekraft</a:t>
            </a:r>
            <a:r>
              <a:rPr lang="en-US" sz="2200" b="1" dirty="0" smtClean="0"/>
              <a:t> </a:t>
            </a:r>
            <a:r>
              <a:rPr lang="en-US" sz="2200" b="1" dirty="0" err="1" smtClean="0">
                <a:solidFill>
                  <a:srgbClr val="92D050"/>
                </a:solidFill>
              </a:rPr>
              <a:t>kompetanse</a:t>
            </a:r>
            <a:endParaRPr lang="en-US" sz="2200" b="1" dirty="0" smtClean="0">
              <a:solidFill>
                <a:srgbClr val="92D050"/>
              </a:solidFill>
            </a:endParaRPr>
          </a:p>
          <a:p>
            <a:pPr marL="914400" lvl="1" indent="-457200">
              <a:buFont typeface="+mj-lt"/>
              <a:buAutoNum type="arabicPeriod"/>
            </a:pPr>
            <a:r>
              <a:rPr lang="en-US" sz="2200" b="1" dirty="0" err="1" smtClean="0"/>
              <a:t>Tverrfaglig</a:t>
            </a:r>
            <a:r>
              <a:rPr lang="en-US" sz="2200" b="1" dirty="0" smtClean="0"/>
              <a:t> </a:t>
            </a:r>
            <a:r>
              <a:rPr lang="en-US" sz="2200" b="1" dirty="0" err="1">
                <a:solidFill>
                  <a:srgbClr val="92D050"/>
                </a:solidFill>
              </a:rPr>
              <a:t>samhandlings</a:t>
            </a:r>
            <a:r>
              <a:rPr lang="en-US" sz="2200" b="1" dirty="0">
                <a:solidFill>
                  <a:srgbClr val="92D050"/>
                </a:solidFill>
              </a:rPr>
              <a:t> </a:t>
            </a:r>
            <a:r>
              <a:rPr lang="en-US" sz="2200" b="1" dirty="0" err="1">
                <a:solidFill>
                  <a:srgbClr val="92D050"/>
                </a:solidFill>
              </a:rPr>
              <a:t>kompetanse</a:t>
            </a:r>
            <a:r>
              <a:rPr lang="en-US" sz="2200" b="1" dirty="0"/>
              <a:t>​. </a:t>
            </a:r>
            <a:r>
              <a:rPr lang="en-US" sz="2200" b="1" dirty="0" err="1"/>
              <a:t>Mangfold</a:t>
            </a:r>
            <a:r>
              <a:rPr lang="en-US" sz="2200" b="1" dirty="0"/>
              <a:t>​ – </a:t>
            </a:r>
            <a:r>
              <a:rPr lang="en-US" sz="2200" b="1" i="1" dirty="0" err="1" smtClean="0"/>
              <a:t>Kjønnsbalansen</a:t>
            </a:r>
            <a:endParaRPr lang="en-US" sz="2200" b="1" i="1" dirty="0"/>
          </a:p>
          <a:p>
            <a:pPr marL="914400" lvl="1" indent="-457200">
              <a:buAutoNum type="arabicPeriod" startAt="5"/>
            </a:pPr>
            <a:r>
              <a:rPr lang="en-US" sz="2200" b="1" dirty="0" smtClean="0"/>
              <a:t>Stiller </a:t>
            </a:r>
            <a:r>
              <a:rPr lang="en-US" sz="2200" b="1" dirty="0" err="1">
                <a:solidFill>
                  <a:srgbClr val="92D050"/>
                </a:solidFill>
              </a:rPr>
              <a:t>tydelige</a:t>
            </a:r>
            <a:r>
              <a:rPr lang="en-US" sz="2200" b="1" dirty="0">
                <a:solidFill>
                  <a:srgbClr val="92D050"/>
                </a:solidFill>
              </a:rPr>
              <a:t> </a:t>
            </a:r>
            <a:r>
              <a:rPr lang="en-US" sz="2200" b="1" dirty="0" err="1" smtClean="0">
                <a:solidFill>
                  <a:srgbClr val="92D050"/>
                </a:solidFill>
              </a:rPr>
              <a:t>forventninger</a:t>
            </a:r>
            <a:r>
              <a:rPr lang="en-US" sz="2200" b="1" dirty="0" smtClean="0">
                <a:solidFill>
                  <a:srgbClr val="92D050"/>
                </a:solidFill>
              </a:rPr>
              <a:t> </a:t>
            </a:r>
            <a:r>
              <a:rPr lang="en-US" sz="2200" b="1" dirty="0" err="1"/>
              <a:t>overfor</a:t>
            </a:r>
            <a:r>
              <a:rPr lang="en-US" sz="2200" b="1" dirty="0"/>
              <a:t> </a:t>
            </a:r>
            <a:r>
              <a:rPr lang="en-US" sz="2200" b="1" dirty="0" err="1"/>
              <a:t>ansatte</a:t>
            </a:r>
            <a:r>
              <a:rPr lang="en-US" sz="2200" b="1" dirty="0"/>
              <a:t>​. </a:t>
            </a:r>
            <a:r>
              <a:rPr lang="en-US" sz="2200" b="1" dirty="0" smtClean="0"/>
              <a:t>Solid </a:t>
            </a:r>
            <a:r>
              <a:rPr lang="en-US" sz="2200" b="1" dirty="0" err="1"/>
              <a:t>støtte</a:t>
            </a:r>
            <a:r>
              <a:rPr lang="en-US" sz="2200" b="1" dirty="0"/>
              <a:t> </a:t>
            </a:r>
            <a:r>
              <a:rPr lang="en-US" sz="2200" b="1" dirty="0" err="1"/>
              <a:t>til</a:t>
            </a:r>
            <a:r>
              <a:rPr lang="en-US" sz="2200" b="1" dirty="0"/>
              <a:t> </a:t>
            </a:r>
            <a:r>
              <a:rPr lang="en-US" sz="2200" b="1" dirty="0" err="1" smtClean="0"/>
              <a:t>ansatte</a:t>
            </a:r>
            <a:endParaRPr lang="en-US" sz="2200" b="1" dirty="0" smtClean="0"/>
          </a:p>
          <a:p>
            <a:pPr marL="914400" lvl="1" indent="-457200">
              <a:buAutoNum type="arabicPeriod" startAt="5"/>
            </a:pPr>
            <a:r>
              <a:rPr lang="en-US" sz="2200" b="1" dirty="0" err="1"/>
              <a:t>Strategisk</a:t>
            </a:r>
            <a:r>
              <a:rPr lang="en-US" sz="2200" b="1" dirty="0"/>
              <a:t> </a:t>
            </a:r>
            <a:r>
              <a:rPr lang="en-US" sz="2200" b="1" dirty="0" err="1"/>
              <a:t>portefølje-utvikling</a:t>
            </a:r>
            <a:r>
              <a:rPr lang="en-US" sz="2200" b="1" dirty="0"/>
              <a:t> </a:t>
            </a:r>
            <a:r>
              <a:rPr lang="en-US" sz="2200" b="1" dirty="0" err="1">
                <a:solidFill>
                  <a:srgbClr val="92D050"/>
                </a:solidFill>
              </a:rPr>
              <a:t>og</a:t>
            </a:r>
            <a:r>
              <a:rPr lang="en-US" sz="2200" b="1" dirty="0"/>
              <a:t> –</a:t>
            </a:r>
            <a:r>
              <a:rPr lang="en-US" sz="2200" b="1" dirty="0" err="1" smtClean="0"/>
              <a:t>forvaltning</a:t>
            </a:r>
            <a:endParaRPr lang="en-US" sz="2200" b="1" dirty="0" smtClean="0"/>
          </a:p>
          <a:p>
            <a:pPr marL="914400" lvl="1" indent="-457200">
              <a:buAutoNum type="arabicPeriod" startAt="5"/>
            </a:pPr>
            <a:r>
              <a:rPr lang="en-US" sz="2200" b="1" dirty="0"/>
              <a:t>Å </a:t>
            </a:r>
            <a:r>
              <a:rPr lang="en-US" sz="2200" b="1" dirty="0" err="1"/>
              <a:t>fokusere</a:t>
            </a:r>
            <a:r>
              <a:rPr lang="en-US" sz="2200" b="1" dirty="0"/>
              <a:t> </a:t>
            </a:r>
            <a:r>
              <a:rPr lang="en-US" sz="2200" b="1" dirty="0" err="1"/>
              <a:t>på</a:t>
            </a:r>
            <a:r>
              <a:rPr lang="en-US" sz="2200" b="1" dirty="0"/>
              <a:t> </a:t>
            </a:r>
            <a:r>
              <a:rPr lang="en-US" sz="2200" b="1" dirty="0" err="1">
                <a:solidFill>
                  <a:srgbClr val="92D050"/>
                </a:solidFill>
              </a:rPr>
              <a:t>kontinuerlig</a:t>
            </a:r>
            <a:r>
              <a:rPr lang="en-US" sz="2200" b="1" dirty="0"/>
              <a:t> </a:t>
            </a:r>
            <a:r>
              <a:rPr lang="en-US" sz="2200" b="1" dirty="0" err="1"/>
              <a:t>forbedring</a:t>
            </a:r>
            <a:r>
              <a:rPr lang="en-US" sz="2200" b="1" dirty="0"/>
              <a:t>.​ </a:t>
            </a:r>
            <a:r>
              <a:rPr lang="en-US" sz="2200" b="1" dirty="0" err="1"/>
              <a:t>Systematisk</a:t>
            </a:r>
            <a:r>
              <a:rPr lang="en-US" sz="2200" b="1" dirty="0"/>
              <a:t> </a:t>
            </a:r>
            <a:r>
              <a:rPr lang="en-US" sz="2200" b="1" dirty="0" err="1"/>
              <a:t>utvikling</a:t>
            </a:r>
            <a:r>
              <a:rPr lang="en-US" sz="2200" b="1" dirty="0"/>
              <a:t> </a:t>
            </a:r>
            <a:r>
              <a:rPr lang="en-US" sz="2200" b="1" dirty="0" err="1"/>
              <a:t>av</a:t>
            </a:r>
            <a:r>
              <a:rPr lang="en-US" sz="2200" b="1" dirty="0"/>
              <a:t> </a:t>
            </a:r>
            <a:r>
              <a:rPr lang="en-US" sz="2200" b="1" dirty="0" err="1" smtClean="0"/>
              <a:t>kvalitetskultur</a:t>
            </a:r>
            <a:endParaRPr lang="en-US" sz="2200" b="1" dirty="0" smtClean="0"/>
          </a:p>
          <a:p>
            <a:pPr marL="914400" lvl="1" indent="-457200">
              <a:buAutoNum type="arabicPeriod" startAt="5"/>
            </a:pPr>
            <a:r>
              <a:rPr lang="en-US" sz="2200" b="1" i="1" dirty="0"/>
              <a:t>NTNU </a:t>
            </a:r>
            <a:r>
              <a:rPr lang="en-US" sz="2200" b="1" i="1" dirty="0" err="1"/>
              <a:t>skal</a:t>
            </a:r>
            <a:r>
              <a:rPr lang="en-US" sz="2200" b="1" i="1" dirty="0"/>
              <a:t> </a:t>
            </a:r>
            <a:r>
              <a:rPr lang="en-US" sz="2200" b="1" i="1" dirty="0" err="1"/>
              <a:t>gi</a:t>
            </a:r>
            <a:r>
              <a:rPr lang="en-US" sz="2200" b="1" i="1" dirty="0"/>
              <a:t> </a:t>
            </a:r>
            <a:r>
              <a:rPr lang="en-US" sz="2200" b="1" i="1" dirty="0" err="1"/>
              <a:t>høy</a:t>
            </a:r>
            <a:r>
              <a:rPr lang="en-US" sz="2200" b="1" i="1" dirty="0"/>
              <a:t> </a:t>
            </a:r>
            <a:r>
              <a:rPr lang="en-US" sz="2200" b="1" i="1" dirty="0" err="1"/>
              <a:t>prioritet</a:t>
            </a:r>
            <a:r>
              <a:rPr lang="en-US" sz="2200" b="1" i="1" dirty="0"/>
              <a:t> </a:t>
            </a:r>
            <a:r>
              <a:rPr lang="en-US" sz="2200" b="1" i="1" dirty="0" err="1"/>
              <a:t>til</a:t>
            </a:r>
            <a:r>
              <a:rPr lang="en-US" sz="2200" b="1" i="1" dirty="0"/>
              <a:t> </a:t>
            </a:r>
            <a:r>
              <a:rPr lang="en-US" sz="2200" b="1" i="1" dirty="0" err="1"/>
              <a:t>strategisk</a:t>
            </a:r>
            <a:r>
              <a:rPr lang="en-US" sz="2200" b="1" i="1" dirty="0"/>
              <a:t> </a:t>
            </a:r>
            <a:r>
              <a:rPr lang="en-US" sz="2200" b="1" i="1" dirty="0" err="1"/>
              <a:t>og</a:t>
            </a:r>
            <a:r>
              <a:rPr lang="en-US" sz="2200" b="1" i="1" dirty="0"/>
              <a:t> </a:t>
            </a:r>
            <a:r>
              <a:rPr lang="en-US" sz="2200" b="1" i="1" dirty="0" err="1"/>
              <a:t>operativt</a:t>
            </a:r>
            <a:r>
              <a:rPr lang="en-US" sz="2200" b="1" i="1" dirty="0"/>
              <a:t> </a:t>
            </a:r>
            <a:r>
              <a:rPr lang="en-US" sz="2200" b="1" i="1" dirty="0" err="1">
                <a:solidFill>
                  <a:srgbClr val="92D050"/>
                </a:solidFill>
              </a:rPr>
              <a:t>internasjonalt</a:t>
            </a:r>
            <a:r>
              <a:rPr lang="en-US" sz="2200" b="1" i="1" dirty="0">
                <a:solidFill>
                  <a:srgbClr val="92D050"/>
                </a:solidFill>
              </a:rPr>
              <a:t> </a:t>
            </a:r>
            <a:r>
              <a:rPr lang="en-US" sz="2200" b="1" i="1" dirty="0" err="1">
                <a:solidFill>
                  <a:srgbClr val="92D050"/>
                </a:solidFill>
              </a:rPr>
              <a:t>samarbeid</a:t>
            </a:r>
            <a:r>
              <a:rPr lang="en-US" sz="2200" b="1" i="1" dirty="0">
                <a:solidFill>
                  <a:srgbClr val="92D050"/>
                </a:solidFill>
              </a:rPr>
              <a:t> </a:t>
            </a:r>
            <a:endParaRPr lang="en-US" sz="2200" b="1" i="1" dirty="0" smtClean="0">
              <a:solidFill>
                <a:srgbClr val="92D050"/>
              </a:solidFill>
            </a:endParaRPr>
          </a:p>
          <a:p>
            <a:pPr marL="914400" lvl="1" indent="-457200">
              <a:buAutoNum type="arabicPeriod" startAt="5"/>
            </a:pPr>
            <a:r>
              <a:rPr lang="en-US" sz="2200" b="1" i="1" dirty="0" err="1"/>
              <a:t>Tilrettelegge</a:t>
            </a:r>
            <a:r>
              <a:rPr lang="en-US" sz="2200" b="1" i="1" dirty="0"/>
              <a:t> for </a:t>
            </a:r>
            <a:r>
              <a:rPr lang="en-US" sz="2200" b="1" i="1" dirty="0" err="1"/>
              <a:t>livslang</a:t>
            </a:r>
            <a:r>
              <a:rPr lang="en-US" sz="2200" b="1" i="1" dirty="0"/>
              <a:t> </a:t>
            </a:r>
            <a:r>
              <a:rPr lang="en-US" sz="2200" b="1" i="1" dirty="0" err="1"/>
              <a:t>læring</a:t>
            </a:r>
            <a:endParaRPr lang="nb-NO" sz="2200" dirty="0"/>
          </a:p>
        </p:txBody>
      </p:sp>
      <p:sp>
        <p:nvSpPr>
          <p:cNvPr id="5" name="Plassholder for innhold 4"/>
          <p:cNvSpPr>
            <a:spLocks noGrp="1"/>
          </p:cNvSpPr>
          <p:nvPr>
            <p:ph sz="half" idx="2"/>
          </p:nvPr>
        </p:nvSpPr>
        <p:spPr>
          <a:xfrm>
            <a:off x="5562600" y="1282700"/>
            <a:ext cx="6248400" cy="5194300"/>
          </a:xfrm>
        </p:spPr>
        <p:txBody>
          <a:bodyPr>
            <a:normAutofit lnSpcReduction="10000"/>
          </a:bodyPr>
          <a:lstStyle/>
          <a:p>
            <a:pPr marL="0" indent="0">
              <a:buNone/>
            </a:pPr>
            <a:r>
              <a:rPr lang="nb-NO" sz="2600" b="1" dirty="0" smtClean="0"/>
              <a:t>Kompetansemål:</a:t>
            </a:r>
          </a:p>
          <a:p>
            <a:pPr marL="0" indent="0">
              <a:buNone/>
            </a:pPr>
            <a:r>
              <a:rPr lang="en-US" sz="2200" b="1" dirty="0" smtClean="0"/>
              <a:t>  K1 </a:t>
            </a:r>
            <a:r>
              <a:rPr lang="en-US" sz="2200" b="1" dirty="0"/>
              <a:t>– </a:t>
            </a:r>
            <a:r>
              <a:rPr lang="en-US" sz="2200" b="1" dirty="0" smtClean="0"/>
              <a:t>Vise </a:t>
            </a:r>
            <a:r>
              <a:rPr lang="en-US" sz="2200" b="1" dirty="0" err="1"/>
              <a:t>fagkunnskaper</a:t>
            </a:r>
            <a:r>
              <a:rPr lang="en-US" sz="2200" b="1" dirty="0"/>
              <a:t> </a:t>
            </a:r>
            <a:r>
              <a:rPr lang="en-US" sz="2200" b="1" dirty="0" err="1"/>
              <a:t>og</a:t>
            </a:r>
            <a:r>
              <a:rPr lang="en-US" sz="2200" b="1" dirty="0">
                <a:solidFill>
                  <a:srgbClr val="92D050"/>
                </a:solidFill>
              </a:rPr>
              <a:t> </a:t>
            </a:r>
            <a:r>
              <a:rPr lang="en-US" sz="2200" b="1" dirty="0" err="1">
                <a:solidFill>
                  <a:srgbClr val="92D050"/>
                </a:solidFill>
              </a:rPr>
              <a:t>faglig</a:t>
            </a:r>
            <a:r>
              <a:rPr lang="en-US" sz="2200" b="1" dirty="0">
                <a:solidFill>
                  <a:srgbClr val="92D050"/>
                </a:solidFill>
              </a:rPr>
              <a:t> </a:t>
            </a:r>
            <a:r>
              <a:rPr lang="en-US" sz="2200" b="1" dirty="0" err="1" smtClean="0">
                <a:solidFill>
                  <a:srgbClr val="92D050"/>
                </a:solidFill>
              </a:rPr>
              <a:t>funderte</a:t>
            </a:r>
            <a:r>
              <a:rPr lang="en-US" sz="2200" b="1" dirty="0" smtClean="0">
                <a:solidFill>
                  <a:srgbClr val="92D050"/>
                </a:solidFill>
              </a:rPr>
              <a:t> </a:t>
            </a:r>
            <a:br>
              <a:rPr lang="en-US" sz="2200" b="1" dirty="0" smtClean="0">
                <a:solidFill>
                  <a:srgbClr val="92D050"/>
                </a:solidFill>
              </a:rPr>
            </a:br>
            <a:r>
              <a:rPr lang="en-US" sz="2200" b="1" dirty="0" smtClean="0">
                <a:solidFill>
                  <a:srgbClr val="92D050"/>
                </a:solidFill>
              </a:rPr>
              <a:t>           </a:t>
            </a:r>
            <a:r>
              <a:rPr lang="en-US" sz="2200" b="1" dirty="0" err="1" smtClean="0">
                <a:solidFill>
                  <a:srgbClr val="92D050"/>
                </a:solidFill>
              </a:rPr>
              <a:t>perspektiv</a:t>
            </a:r>
            <a:r>
              <a:rPr lang="en-US" sz="2200" b="1" dirty="0" smtClean="0"/>
              <a:t/>
            </a:r>
            <a:br>
              <a:rPr lang="en-US" sz="2200" b="1" dirty="0" smtClean="0"/>
            </a:br>
            <a:r>
              <a:rPr lang="en-US" sz="2200" b="1" dirty="0" smtClean="0"/>
              <a:t>  K2 </a:t>
            </a:r>
            <a:r>
              <a:rPr lang="en-US" sz="2200" b="1" dirty="0"/>
              <a:t>– </a:t>
            </a:r>
            <a:r>
              <a:rPr lang="en-US" sz="2200" b="1" dirty="0" err="1"/>
              <a:t>Analysere</a:t>
            </a:r>
            <a:r>
              <a:rPr lang="en-US" sz="2200" b="1" dirty="0"/>
              <a:t> </a:t>
            </a:r>
            <a:r>
              <a:rPr lang="en-US" sz="2200" b="1" dirty="0" err="1">
                <a:solidFill>
                  <a:srgbClr val="92D050"/>
                </a:solidFill>
              </a:rPr>
              <a:t>ingeniørfaglige</a:t>
            </a:r>
            <a:r>
              <a:rPr lang="en-US" sz="2200" b="1" dirty="0">
                <a:solidFill>
                  <a:srgbClr val="92D050"/>
                </a:solidFill>
              </a:rPr>
              <a:t> </a:t>
            </a:r>
            <a:r>
              <a:rPr lang="en-US" sz="2200" b="1" dirty="0" err="1" smtClean="0">
                <a:solidFill>
                  <a:srgbClr val="92D050"/>
                </a:solidFill>
              </a:rPr>
              <a:t>problemstillinger</a:t>
            </a:r>
            <a:r>
              <a:rPr lang="en-US" sz="2200" b="1" dirty="0" smtClean="0"/>
              <a:t/>
            </a:r>
            <a:br>
              <a:rPr lang="en-US" sz="2200" b="1" dirty="0" smtClean="0"/>
            </a:br>
            <a:r>
              <a:rPr lang="en-US" sz="2200" b="1" dirty="0" smtClean="0"/>
              <a:t>  </a:t>
            </a:r>
            <a:r>
              <a:rPr lang="nb-NO" sz="2200" b="1" dirty="0" smtClean="0"/>
              <a:t>K3 </a:t>
            </a:r>
            <a:r>
              <a:rPr lang="nb-NO" sz="2200" b="1" dirty="0"/>
              <a:t>– Designe </a:t>
            </a:r>
            <a:r>
              <a:rPr lang="nb-NO" sz="2200" b="1" dirty="0" smtClean="0"/>
              <a:t>og</a:t>
            </a:r>
            <a:r>
              <a:rPr lang="nb-NO" sz="2200" b="1" dirty="0"/>
              <a:t> </a:t>
            </a:r>
            <a:r>
              <a:rPr lang="nb-NO" sz="2200" b="1" dirty="0">
                <a:solidFill>
                  <a:srgbClr val="92D050"/>
                </a:solidFill>
              </a:rPr>
              <a:t>implementere</a:t>
            </a:r>
            <a:r>
              <a:rPr lang="nb-NO" sz="2200" b="1" dirty="0"/>
              <a:t> </a:t>
            </a:r>
            <a:r>
              <a:rPr lang="nb-NO" sz="2200" b="1" dirty="0" smtClean="0"/>
              <a:t>bærekraftige </a:t>
            </a:r>
            <a:br>
              <a:rPr lang="nb-NO" sz="2200" b="1" dirty="0" smtClean="0"/>
            </a:br>
            <a:r>
              <a:rPr lang="nb-NO" sz="2200" b="1" dirty="0" smtClean="0"/>
              <a:t>           løsninger</a:t>
            </a:r>
            <a:br>
              <a:rPr lang="nb-NO" sz="2200" b="1" dirty="0" smtClean="0"/>
            </a:br>
            <a:r>
              <a:rPr lang="nb-NO" sz="2200" b="1" dirty="0" smtClean="0"/>
              <a:t>  </a:t>
            </a:r>
            <a:r>
              <a:rPr lang="en-US" sz="2200" b="1" dirty="0" smtClean="0"/>
              <a:t>K4</a:t>
            </a:r>
            <a:r>
              <a:rPr lang="en-US" sz="2200" b="1" dirty="0"/>
              <a:t> – </a:t>
            </a:r>
            <a:r>
              <a:rPr lang="en-US" sz="2200" b="1" dirty="0" err="1"/>
              <a:t>Benytte</a:t>
            </a:r>
            <a:r>
              <a:rPr lang="en-US" sz="2200" b="1" dirty="0"/>
              <a:t> </a:t>
            </a:r>
            <a:r>
              <a:rPr lang="en-US" sz="2200" b="1" dirty="0" err="1">
                <a:solidFill>
                  <a:srgbClr val="92D050"/>
                </a:solidFill>
              </a:rPr>
              <a:t>relevante</a:t>
            </a:r>
            <a:r>
              <a:rPr lang="en-US" sz="2200" b="1" dirty="0">
                <a:solidFill>
                  <a:srgbClr val="92D050"/>
                </a:solidFill>
              </a:rPr>
              <a:t> </a:t>
            </a:r>
            <a:r>
              <a:rPr lang="en-US" sz="2200" b="1" dirty="0" err="1">
                <a:solidFill>
                  <a:srgbClr val="92D050"/>
                </a:solidFill>
              </a:rPr>
              <a:t>metoder</a:t>
            </a:r>
            <a:r>
              <a:rPr lang="en-US" sz="2200" b="1" dirty="0">
                <a:solidFill>
                  <a:srgbClr val="92D050"/>
                </a:solidFill>
              </a:rPr>
              <a:t> </a:t>
            </a:r>
            <a:r>
              <a:rPr lang="en-US" sz="2200" b="1" dirty="0" err="1">
                <a:solidFill>
                  <a:srgbClr val="92D050"/>
                </a:solidFill>
              </a:rPr>
              <a:t>og</a:t>
            </a:r>
            <a:r>
              <a:rPr lang="en-US" sz="2200" b="1" dirty="0">
                <a:solidFill>
                  <a:srgbClr val="92D050"/>
                </a:solidFill>
              </a:rPr>
              <a:t> </a:t>
            </a:r>
            <a:r>
              <a:rPr lang="en-US" sz="2200" b="1" dirty="0" err="1" smtClean="0">
                <a:solidFill>
                  <a:srgbClr val="92D050"/>
                </a:solidFill>
              </a:rPr>
              <a:t>verktøy</a:t>
            </a:r>
            <a:r>
              <a:rPr lang="en-US" sz="2200" b="1" dirty="0" smtClean="0"/>
              <a:t/>
            </a:r>
            <a:br>
              <a:rPr lang="en-US" sz="2200" b="1" dirty="0" smtClean="0"/>
            </a:br>
            <a:r>
              <a:rPr lang="en-US" sz="2200" b="1" dirty="0" smtClean="0"/>
              <a:t>  </a:t>
            </a:r>
            <a:r>
              <a:rPr lang="nb-NO" sz="2200" b="1" dirty="0" smtClean="0"/>
              <a:t>K5 </a:t>
            </a:r>
            <a:r>
              <a:rPr lang="nb-NO" sz="2200" b="1" dirty="0"/>
              <a:t>– Drøfte </a:t>
            </a:r>
            <a:r>
              <a:rPr lang="nb-NO" sz="2200" b="1" dirty="0">
                <a:solidFill>
                  <a:srgbClr val="92D050"/>
                </a:solidFill>
              </a:rPr>
              <a:t>konsekvenser</a:t>
            </a:r>
            <a:r>
              <a:rPr lang="nb-NO" sz="2200" b="1" dirty="0"/>
              <a:t> og </a:t>
            </a:r>
            <a:r>
              <a:rPr lang="nb-NO" sz="2200" b="1" dirty="0" smtClean="0"/>
              <a:t>fremtidsscenarier</a:t>
            </a:r>
            <a:br>
              <a:rPr lang="nb-NO" sz="2200" b="1" dirty="0" smtClean="0"/>
            </a:br>
            <a:r>
              <a:rPr lang="nb-NO" sz="2200" b="1" dirty="0" smtClean="0"/>
              <a:t>  </a:t>
            </a:r>
            <a:r>
              <a:rPr lang="en-US" sz="2200" b="1" dirty="0" smtClean="0"/>
              <a:t>K6 </a:t>
            </a:r>
            <a:r>
              <a:rPr lang="en-US" sz="2200" b="1" dirty="0"/>
              <a:t>– </a:t>
            </a:r>
            <a:r>
              <a:rPr lang="en-US" sz="2200" b="1" dirty="0" err="1"/>
              <a:t>Kjenne</a:t>
            </a:r>
            <a:r>
              <a:rPr lang="en-US" sz="2200" b="1" dirty="0"/>
              <a:t> </a:t>
            </a:r>
            <a:r>
              <a:rPr lang="en-US" sz="2200" b="1" dirty="0" err="1"/>
              <a:t>til</a:t>
            </a:r>
            <a:r>
              <a:rPr lang="en-US" sz="2200" b="1" dirty="0"/>
              <a:t> </a:t>
            </a:r>
            <a:r>
              <a:rPr lang="en-US" sz="2200" b="1" dirty="0" err="1">
                <a:solidFill>
                  <a:srgbClr val="92D050"/>
                </a:solidFill>
              </a:rPr>
              <a:t>forskning</a:t>
            </a:r>
            <a:r>
              <a:rPr lang="en-US" sz="2200" b="1" dirty="0">
                <a:solidFill>
                  <a:srgbClr val="92D050"/>
                </a:solidFill>
              </a:rPr>
              <a:t> </a:t>
            </a:r>
            <a:r>
              <a:rPr lang="en-US" sz="2200" b="1" dirty="0" err="1">
                <a:solidFill>
                  <a:srgbClr val="92D050"/>
                </a:solidFill>
              </a:rPr>
              <a:t>og</a:t>
            </a:r>
            <a:r>
              <a:rPr lang="en-US" sz="2200" b="1" dirty="0">
                <a:solidFill>
                  <a:srgbClr val="92D050"/>
                </a:solidFill>
              </a:rPr>
              <a:t> </a:t>
            </a:r>
            <a:r>
              <a:rPr lang="en-US" sz="2200" b="1" dirty="0" err="1">
                <a:solidFill>
                  <a:srgbClr val="92D050"/>
                </a:solidFill>
              </a:rPr>
              <a:t>bidra</a:t>
            </a:r>
            <a:r>
              <a:rPr lang="en-US" sz="2200" b="1" dirty="0">
                <a:solidFill>
                  <a:srgbClr val="92D050"/>
                </a:solidFill>
              </a:rPr>
              <a:t> </a:t>
            </a:r>
            <a:r>
              <a:rPr lang="en-US" sz="2200" b="1" dirty="0" err="1"/>
              <a:t>til</a:t>
            </a:r>
            <a:r>
              <a:rPr lang="en-US" sz="2200" b="1" dirty="0"/>
              <a:t> </a:t>
            </a:r>
            <a:r>
              <a:rPr lang="en-US" sz="2200" b="1" dirty="0" err="1" smtClean="0"/>
              <a:t>teknologisk</a:t>
            </a:r>
            <a:r>
              <a:rPr lang="en-US" sz="2200" b="1" dirty="0" smtClean="0"/>
              <a:t> </a:t>
            </a:r>
            <a:br>
              <a:rPr lang="en-US" sz="2200" b="1" dirty="0" smtClean="0"/>
            </a:br>
            <a:r>
              <a:rPr lang="en-US" sz="2200" b="1" dirty="0" smtClean="0"/>
              <a:t>           </a:t>
            </a:r>
            <a:r>
              <a:rPr lang="en-US" sz="2200" b="1" dirty="0" err="1" smtClean="0"/>
              <a:t>utvikling</a:t>
            </a:r>
            <a:r>
              <a:rPr lang="en-US" sz="2200" b="1" dirty="0" smtClean="0"/>
              <a:t/>
            </a:r>
            <a:br>
              <a:rPr lang="en-US" sz="2200" b="1" dirty="0" smtClean="0"/>
            </a:br>
            <a:r>
              <a:rPr lang="en-US" sz="2200" b="1" dirty="0" smtClean="0"/>
              <a:t>  </a:t>
            </a:r>
            <a:r>
              <a:rPr lang="nb-NO" sz="2200" b="1" dirty="0" smtClean="0"/>
              <a:t>K7 </a:t>
            </a:r>
            <a:r>
              <a:rPr lang="nb-NO" sz="2200" b="1" dirty="0"/>
              <a:t>– Innhente og </a:t>
            </a:r>
            <a:r>
              <a:rPr lang="nb-NO" sz="2200" b="1" dirty="0">
                <a:solidFill>
                  <a:srgbClr val="92D050"/>
                </a:solidFill>
              </a:rPr>
              <a:t>kritisk</a:t>
            </a:r>
            <a:r>
              <a:rPr lang="nb-NO" sz="2200" b="1" dirty="0"/>
              <a:t> </a:t>
            </a:r>
            <a:r>
              <a:rPr lang="nb-NO" sz="2200" b="1" dirty="0">
                <a:solidFill>
                  <a:srgbClr val="92D050"/>
                </a:solidFill>
              </a:rPr>
              <a:t>vurdere</a:t>
            </a:r>
            <a:r>
              <a:rPr lang="nb-NO" sz="2200" b="1" dirty="0"/>
              <a:t> </a:t>
            </a:r>
            <a:r>
              <a:rPr lang="nb-NO" sz="2200" b="1" dirty="0" smtClean="0"/>
              <a:t>informasjon.</a:t>
            </a:r>
            <a:br>
              <a:rPr lang="nb-NO" sz="2200" b="1" dirty="0" smtClean="0"/>
            </a:br>
            <a:r>
              <a:rPr lang="nb-NO" sz="2200" b="1" dirty="0" smtClean="0"/>
              <a:t>  K8 </a:t>
            </a:r>
            <a:r>
              <a:rPr lang="nb-NO" sz="2200" b="1" dirty="0"/>
              <a:t>– Evne og vilje til livslang </a:t>
            </a:r>
            <a:r>
              <a:rPr lang="nb-NO" sz="2200" b="1" dirty="0" smtClean="0">
                <a:solidFill>
                  <a:srgbClr val="92D050"/>
                </a:solidFill>
              </a:rPr>
              <a:t>læring</a:t>
            </a:r>
            <a:r>
              <a:rPr lang="nb-NO" sz="2200" b="1" dirty="0" smtClean="0"/>
              <a:t/>
            </a:r>
            <a:br>
              <a:rPr lang="nb-NO" sz="2200" b="1" dirty="0" smtClean="0"/>
            </a:br>
            <a:r>
              <a:rPr lang="nb-NO" sz="2200" b="1" dirty="0" smtClean="0"/>
              <a:t>  </a:t>
            </a:r>
            <a:r>
              <a:rPr lang="en-US" sz="2200" b="1" dirty="0" smtClean="0"/>
              <a:t>K9 </a:t>
            </a:r>
            <a:r>
              <a:rPr lang="en-US" sz="2200" b="1" dirty="0"/>
              <a:t>– </a:t>
            </a:r>
            <a:r>
              <a:rPr lang="en-US" sz="2200" b="1" dirty="0" err="1"/>
              <a:t>Anvende</a:t>
            </a:r>
            <a:r>
              <a:rPr lang="en-US" sz="2200" b="1" dirty="0"/>
              <a:t> </a:t>
            </a:r>
            <a:r>
              <a:rPr lang="en-US" sz="2200" b="1" dirty="0" err="1"/>
              <a:t>og</a:t>
            </a:r>
            <a:r>
              <a:rPr lang="en-US" sz="2200" b="1" dirty="0"/>
              <a:t> </a:t>
            </a:r>
            <a:r>
              <a:rPr lang="en-US" sz="2200" b="1" dirty="0" err="1"/>
              <a:t>reflektere</a:t>
            </a:r>
            <a:r>
              <a:rPr lang="en-US" sz="2200" b="1" dirty="0"/>
              <a:t> </a:t>
            </a:r>
            <a:r>
              <a:rPr lang="en-US" sz="2200" b="1" dirty="0" err="1"/>
              <a:t>rundt</a:t>
            </a:r>
            <a:r>
              <a:rPr lang="en-US" sz="2200" b="1" dirty="0"/>
              <a:t> </a:t>
            </a:r>
            <a:r>
              <a:rPr lang="en-US" sz="2200" b="1" dirty="0" err="1"/>
              <a:t>normer</a:t>
            </a:r>
            <a:r>
              <a:rPr lang="en-US" sz="2200" b="1" dirty="0"/>
              <a:t> </a:t>
            </a:r>
            <a:r>
              <a:rPr lang="en-US" sz="2200" b="1" dirty="0">
                <a:solidFill>
                  <a:srgbClr val="92D050"/>
                </a:solidFill>
              </a:rPr>
              <a:t>for </a:t>
            </a:r>
            <a:r>
              <a:rPr lang="en-US" sz="2200" b="1" dirty="0" err="1" smtClean="0">
                <a:solidFill>
                  <a:srgbClr val="92D050"/>
                </a:solidFill>
              </a:rPr>
              <a:t>etikk</a:t>
            </a:r>
            <a:r>
              <a:rPr lang="en-US" sz="2200" b="1" dirty="0" smtClean="0">
                <a:solidFill>
                  <a:srgbClr val="92D050"/>
                </a:solidFill>
              </a:rPr>
              <a:t/>
            </a:r>
            <a:br>
              <a:rPr lang="en-US" sz="2200" b="1" dirty="0" smtClean="0">
                <a:solidFill>
                  <a:srgbClr val="92D050"/>
                </a:solidFill>
              </a:rPr>
            </a:br>
            <a:r>
              <a:rPr lang="en-US" sz="2200" b="1" dirty="0" smtClean="0">
                <a:solidFill>
                  <a:srgbClr val="92D050"/>
                </a:solidFill>
              </a:rPr>
              <a:t>           </a:t>
            </a:r>
            <a:r>
              <a:rPr lang="en-US" sz="2200" b="1" dirty="0" err="1">
                <a:solidFill>
                  <a:srgbClr val="92D050"/>
                </a:solidFill>
              </a:rPr>
              <a:t>og</a:t>
            </a:r>
            <a:r>
              <a:rPr lang="en-US" sz="2200" b="1" dirty="0">
                <a:solidFill>
                  <a:srgbClr val="92D050"/>
                </a:solidFill>
              </a:rPr>
              <a:t> </a:t>
            </a:r>
            <a:r>
              <a:rPr lang="en-US" sz="2200" b="1" dirty="0" err="1">
                <a:solidFill>
                  <a:srgbClr val="92D050"/>
                </a:solidFill>
              </a:rPr>
              <a:t>bærekraft</a:t>
            </a:r>
            <a:r>
              <a:rPr lang="en-US" sz="2200" b="1" dirty="0">
                <a:solidFill>
                  <a:srgbClr val="92D050"/>
                </a:solidFill>
              </a:rPr>
              <a:t>.</a:t>
            </a:r>
            <a:r>
              <a:rPr lang="en-US" sz="2200" dirty="0">
                <a:solidFill>
                  <a:srgbClr val="92D050"/>
                </a:solidFill>
              </a:rPr>
              <a:t> </a:t>
            </a:r>
            <a:r>
              <a:rPr lang="en-US" sz="2200" dirty="0" smtClean="0"/>
              <a:t/>
            </a:r>
            <a:br>
              <a:rPr lang="en-US" sz="2200" dirty="0" smtClean="0"/>
            </a:br>
            <a:r>
              <a:rPr lang="nb-NO" sz="2200" b="1" dirty="0" smtClean="0"/>
              <a:t>K10 </a:t>
            </a:r>
            <a:r>
              <a:rPr lang="nb-NO" sz="2200" b="1" dirty="0"/>
              <a:t>– Arbeide målrettet og samhandle </a:t>
            </a:r>
            <a:r>
              <a:rPr lang="nb-NO" sz="2200" b="1" dirty="0">
                <a:solidFill>
                  <a:srgbClr val="92D050"/>
                </a:solidFill>
              </a:rPr>
              <a:t>godt i </a:t>
            </a:r>
            <a:r>
              <a:rPr lang="nb-NO" sz="2200" b="1" dirty="0" smtClean="0">
                <a:solidFill>
                  <a:srgbClr val="92D050"/>
                </a:solidFill>
              </a:rPr>
              <a:t>team</a:t>
            </a:r>
            <a:r>
              <a:rPr lang="nb-NO" sz="2200" b="1" dirty="0" smtClean="0"/>
              <a:t/>
            </a:r>
            <a:br>
              <a:rPr lang="nb-NO" sz="2200" b="1" dirty="0" smtClean="0"/>
            </a:br>
            <a:r>
              <a:rPr lang="en-US" sz="2200" b="1" dirty="0" smtClean="0"/>
              <a:t>K11 </a:t>
            </a:r>
            <a:r>
              <a:rPr lang="en-US" sz="2200" b="1" dirty="0"/>
              <a:t>– </a:t>
            </a:r>
            <a:r>
              <a:rPr lang="en-US" sz="2200" b="1" dirty="0" err="1"/>
              <a:t>F</a:t>
            </a:r>
            <a:r>
              <a:rPr lang="en-US" sz="2200" b="1" dirty="0" err="1" smtClean="0"/>
              <a:t>ormidle</a:t>
            </a:r>
            <a:r>
              <a:rPr lang="en-US" sz="2200" b="1" dirty="0"/>
              <a:t>, </a:t>
            </a:r>
            <a:r>
              <a:rPr lang="en-US" sz="2200" b="1" dirty="0" err="1"/>
              <a:t>føre</a:t>
            </a:r>
            <a:r>
              <a:rPr lang="en-US" sz="2200" b="1" dirty="0"/>
              <a:t> dialog, </a:t>
            </a:r>
            <a:r>
              <a:rPr lang="en-US" sz="2200" b="1" dirty="0" err="1"/>
              <a:t>og</a:t>
            </a:r>
            <a:r>
              <a:rPr lang="en-US" sz="2200" b="1" dirty="0"/>
              <a:t> </a:t>
            </a:r>
            <a:r>
              <a:rPr lang="en-US" sz="2200" b="1" dirty="0" err="1">
                <a:solidFill>
                  <a:srgbClr val="92D050"/>
                </a:solidFill>
              </a:rPr>
              <a:t>diskutere</a:t>
            </a:r>
            <a:r>
              <a:rPr lang="en-US" sz="2200" b="1" dirty="0">
                <a:solidFill>
                  <a:srgbClr val="92D050"/>
                </a:solidFill>
              </a:rPr>
              <a:t> </a:t>
            </a:r>
            <a:r>
              <a:rPr lang="en-US" sz="2200" b="1" dirty="0" err="1" smtClean="0">
                <a:solidFill>
                  <a:srgbClr val="92D050"/>
                </a:solidFill>
              </a:rPr>
              <a:t>faglig</a:t>
            </a:r>
            <a:r>
              <a:rPr lang="en-US" sz="2200" b="1" dirty="0" smtClean="0"/>
              <a:t/>
            </a:r>
            <a:br>
              <a:rPr lang="en-US" sz="2200" b="1" dirty="0" smtClean="0"/>
            </a:br>
            <a:r>
              <a:rPr lang="nb-NO" sz="2200" b="1" dirty="0" smtClean="0"/>
              <a:t>K12 </a:t>
            </a:r>
            <a:r>
              <a:rPr lang="nb-NO" sz="2200" b="1" dirty="0"/>
              <a:t>– Bidra til </a:t>
            </a:r>
            <a:r>
              <a:rPr lang="nb-NO" sz="2200" b="1" dirty="0">
                <a:solidFill>
                  <a:srgbClr val="92D050"/>
                </a:solidFill>
              </a:rPr>
              <a:t>nyskapning</a:t>
            </a:r>
            <a:r>
              <a:rPr lang="nb-NO" sz="2200" b="1" dirty="0"/>
              <a:t>. </a:t>
            </a:r>
            <a:endParaRPr lang="nb-NO" sz="2200" dirty="0"/>
          </a:p>
          <a:p>
            <a:pPr marL="0" indent="0">
              <a:buNone/>
            </a:pPr>
            <a:endParaRPr lang="nb-NO" sz="2300" dirty="0"/>
          </a:p>
          <a:p>
            <a:pPr marL="0" indent="0">
              <a:buNone/>
            </a:pPr>
            <a:endParaRPr lang="en-US" dirty="0" smtClean="0"/>
          </a:p>
          <a:p>
            <a:pPr marL="0" indent="0">
              <a:buNone/>
            </a:pPr>
            <a:endParaRPr lang="nb-NO" sz="2200" dirty="0"/>
          </a:p>
          <a:p>
            <a:pPr marL="0" indent="0">
              <a:buNone/>
            </a:pPr>
            <a:endParaRPr lang="nb-NO" dirty="0"/>
          </a:p>
          <a:p>
            <a:pPr marL="0" indent="0">
              <a:buNone/>
            </a:pPr>
            <a:endParaRPr lang="nb-NO" dirty="0"/>
          </a:p>
          <a:p>
            <a:pPr marL="0" indent="0">
              <a:buNone/>
            </a:pPr>
            <a:endParaRPr lang="en-US" b="1" dirty="0" smtClean="0"/>
          </a:p>
          <a:p>
            <a:pPr marL="0" indent="0">
              <a:buNone/>
            </a:pPr>
            <a:endParaRPr lang="nb-NO" dirty="0"/>
          </a:p>
        </p:txBody>
      </p:sp>
    </p:spTree>
    <p:extLst>
      <p:ext uri="{BB962C8B-B14F-4D97-AF65-F5344CB8AC3E}">
        <p14:creationId xmlns:p14="http://schemas.microsoft.com/office/powerpoint/2010/main" val="31881720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838200" y="365125"/>
            <a:ext cx="10515600" cy="663575"/>
          </a:xfrm>
        </p:spPr>
        <p:txBody>
          <a:bodyPr>
            <a:normAutofit fontScale="90000"/>
          </a:bodyPr>
          <a:lstStyle/>
          <a:p>
            <a:r>
              <a:rPr lang="nb-NO" b="1" dirty="0" smtClean="0"/>
              <a:t>Viktigste veivalg for BA-</a:t>
            </a:r>
            <a:r>
              <a:rPr lang="nb-NO" b="1" dirty="0" err="1" smtClean="0"/>
              <a:t>ing</a:t>
            </a:r>
            <a:r>
              <a:rPr lang="nb-NO" b="1" dirty="0" smtClean="0"/>
              <a:t> utdanningene</a:t>
            </a:r>
            <a:endParaRPr lang="nb-NO" b="1" dirty="0"/>
          </a:p>
        </p:txBody>
      </p:sp>
      <p:graphicFrame>
        <p:nvGraphicFramePr>
          <p:cNvPr id="4" name="Plassholder for innhold 3"/>
          <p:cNvGraphicFramePr>
            <a:graphicFrameLocks noGrp="1"/>
          </p:cNvGraphicFramePr>
          <p:nvPr>
            <p:ph idx="1"/>
            <p:extLst>
              <p:ext uri="{D42A27DB-BD31-4B8C-83A1-F6EECF244321}">
                <p14:modId xmlns:p14="http://schemas.microsoft.com/office/powerpoint/2010/main" val="1430184345"/>
              </p:ext>
            </p:extLst>
          </p:nvPr>
        </p:nvGraphicFramePr>
        <p:xfrm>
          <a:off x="838200" y="1238250"/>
          <a:ext cx="10515600" cy="493871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Rektangel 4"/>
          <p:cNvSpPr/>
          <p:nvPr/>
        </p:nvSpPr>
        <p:spPr>
          <a:xfrm>
            <a:off x="704850" y="2381250"/>
            <a:ext cx="2133600" cy="1047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dirty="0" smtClean="0"/>
              <a:t>Øke andel kvinner</a:t>
            </a:r>
            <a:endParaRPr lang="nb-NO" dirty="0"/>
          </a:p>
        </p:txBody>
      </p:sp>
      <p:sp>
        <p:nvSpPr>
          <p:cNvPr id="6" name="Rektangel 5"/>
          <p:cNvSpPr/>
          <p:nvPr/>
        </p:nvSpPr>
        <p:spPr>
          <a:xfrm>
            <a:off x="8953500" y="2343150"/>
            <a:ext cx="2133600" cy="1047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dirty="0" smtClean="0"/>
              <a:t>Tilrettelegge for deltakelse i internasjonalisering</a:t>
            </a:r>
            <a:endParaRPr lang="nb-NO" dirty="0"/>
          </a:p>
        </p:txBody>
      </p:sp>
    </p:spTree>
    <p:extLst>
      <p:ext uri="{BB962C8B-B14F-4D97-AF65-F5344CB8AC3E}">
        <p14:creationId xmlns:p14="http://schemas.microsoft.com/office/powerpoint/2010/main" val="12870944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838200" y="365125"/>
            <a:ext cx="10820400" cy="1082675"/>
          </a:xfrm>
        </p:spPr>
        <p:txBody>
          <a:bodyPr>
            <a:normAutofit fontScale="90000"/>
          </a:bodyPr>
          <a:lstStyle/>
          <a:p>
            <a:r>
              <a:rPr lang="nb-NO" dirty="0" smtClean="0"/>
              <a:t>1. </a:t>
            </a:r>
            <a:r>
              <a:rPr lang="nb-NO" b="1" dirty="0"/>
              <a:t>Tiltak anerkjennelse – pedagogisk utvikling </a:t>
            </a:r>
            <a:r>
              <a:rPr lang="nb-NO" b="1" dirty="0" smtClean="0"/>
              <a:t>ansatte</a:t>
            </a:r>
            <a:endParaRPr lang="nb-NO" dirty="0"/>
          </a:p>
        </p:txBody>
      </p:sp>
      <p:sp>
        <p:nvSpPr>
          <p:cNvPr id="3" name="Plassholder for innhold 2"/>
          <p:cNvSpPr>
            <a:spLocks noGrp="1"/>
          </p:cNvSpPr>
          <p:nvPr>
            <p:ph idx="1"/>
          </p:nvPr>
        </p:nvSpPr>
        <p:spPr>
          <a:ln>
            <a:solidFill>
              <a:schemeClr val="accent1"/>
            </a:solidFill>
          </a:ln>
        </p:spPr>
        <p:txBody>
          <a:bodyPr>
            <a:normAutofit fontScale="70000" lnSpcReduction="20000"/>
          </a:bodyPr>
          <a:lstStyle/>
          <a:p>
            <a:pPr lvl="0"/>
            <a:r>
              <a:rPr lang="nb-NO" dirty="0"/>
              <a:t>Undervisere bør få sin UH-pedagogiske kompetanse vurdert uavhengig av ansettelse eller opprykk, opp mot forskriftskravene til utdanningsfaglig basiskompetanse. Bla. som følge av fusjonen mellom NTNU og høgskolene, hvor ansatte har ulike kurs og kompetanser med seg inn i NTNU. Det samme gjelder også II-stillinger, utenlandske ansatte, midlertidige m.fl.</a:t>
            </a:r>
          </a:p>
          <a:p>
            <a:pPr lvl="0"/>
            <a:r>
              <a:rPr lang="nb-NO" b="1" dirty="0">
                <a:solidFill>
                  <a:srgbClr val="92D050"/>
                </a:solidFill>
              </a:rPr>
              <a:t>Innføre ordning med </a:t>
            </a:r>
            <a:r>
              <a:rPr lang="nb-NO" b="1" i="1" dirty="0">
                <a:solidFill>
                  <a:srgbClr val="92D050"/>
                </a:solidFill>
              </a:rPr>
              <a:t>arbeidslivstermin</a:t>
            </a:r>
            <a:r>
              <a:rPr lang="nb-NO" b="1" dirty="0">
                <a:solidFill>
                  <a:srgbClr val="92D050"/>
                </a:solidFill>
              </a:rPr>
              <a:t> på samme måte som forskningstermin</a:t>
            </a:r>
          </a:p>
          <a:p>
            <a:pPr lvl="0"/>
            <a:r>
              <a:rPr lang="nb-NO" b="1" dirty="0">
                <a:solidFill>
                  <a:srgbClr val="92D050"/>
                </a:solidFill>
              </a:rPr>
              <a:t>Økt anerkjennelse av undervisning</a:t>
            </a:r>
            <a:r>
              <a:rPr lang="nb-NO" dirty="0"/>
              <a:t>. Det er viktig at ledelsen anerkjenner at ansatte bruker nødvendig tid på utdanning. Ofte er det slik at de som henter forskningsmidler får tydelig anerkjennelse, mens de som jobber med utdanning får lite anerkjennelse, hverken hos instituttet eller utenfor. I dagens løsning er det lite tid og rom for utvikling av egen kompetanse. Et emne gis ofte 20% tid, det er ikke nok til utvikling av emnet. Kan bidra til å fremme større helse og trivsel blant vitenskapelige ansatte.  </a:t>
            </a:r>
          </a:p>
          <a:p>
            <a:pPr lvl="0"/>
            <a:r>
              <a:rPr lang="nb-NO" b="1" dirty="0">
                <a:solidFill>
                  <a:srgbClr val="92D050"/>
                </a:solidFill>
              </a:rPr>
              <a:t>Kompetanseutvikling for ansatte er viktig</a:t>
            </a:r>
            <a:r>
              <a:rPr lang="nb-NO" dirty="0"/>
              <a:t>, både når det gjelder undervisningskompetanse og undervisningsopplegg for studentaktiv læring. For å drive undervisning fremover er det viktig for undervisere å beherske ulike typer undervisningsformer digitalt, på campus, hybrid mm. </a:t>
            </a:r>
          </a:p>
          <a:p>
            <a:pPr lvl="0"/>
            <a:r>
              <a:rPr lang="nb-NO" b="1" dirty="0">
                <a:solidFill>
                  <a:srgbClr val="92D050"/>
                </a:solidFill>
              </a:rPr>
              <a:t>Økt tilgang på prosjektmidler til utvikling av studentaktiv undervisning</a:t>
            </a:r>
            <a:r>
              <a:rPr lang="nb-NO" dirty="0"/>
              <a:t>, som fagmiljøene oppfordres til å søke for eksempel DIKU midler til utvikling av studentaktiv undervisning (tiltak).</a:t>
            </a:r>
          </a:p>
          <a:p>
            <a:endParaRPr lang="nb-NO" dirty="0"/>
          </a:p>
        </p:txBody>
      </p:sp>
    </p:spTree>
    <p:extLst>
      <p:ext uri="{BB962C8B-B14F-4D97-AF65-F5344CB8AC3E}">
        <p14:creationId xmlns:p14="http://schemas.microsoft.com/office/powerpoint/2010/main" val="37722693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533400" y="365125"/>
            <a:ext cx="11264900" cy="1044575"/>
          </a:xfrm>
        </p:spPr>
        <p:txBody>
          <a:bodyPr>
            <a:normAutofit/>
          </a:bodyPr>
          <a:lstStyle/>
          <a:p>
            <a:r>
              <a:rPr lang="nb-NO" sz="3600" b="1" dirty="0" smtClean="0"/>
              <a:t>2. Videreutvikle </a:t>
            </a:r>
            <a:r>
              <a:rPr lang="nb-NO" sz="3600" b="1" dirty="0"/>
              <a:t>verktøykasse for </a:t>
            </a:r>
            <a:r>
              <a:rPr lang="nb-NO" sz="3600" b="1" dirty="0" smtClean="0"/>
              <a:t>Studieprogramleder </a:t>
            </a:r>
            <a:r>
              <a:rPr lang="nb-NO" sz="3600" b="1" dirty="0"/>
              <a:t>(SPL) </a:t>
            </a:r>
            <a:endParaRPr lang="nb-NO" sz="3600" dirty="0"/>
          </a:p>
        </p:txBody>
      </p:sp>
      <p:sp>
        <p:nvSpPr>
          <p:cNvPr id="3" name="Plassholder for innhold 2"/>
          <p:cNvSpPr>
            <a:spLocks noGrp="1"/>
          </p:cNvSpPr>
          <p:nvPr>
            <p:ph idx="1"/>
          </p:nvPr>
        </p:nvSpPr>
        <p:spPr/>
        <p:txBody>
          <a:bodyPr>
            <a:normAutofit/>
          </a:bodyPr>
          <a:lstStyle/>
          <a:p>
            <a:pPr marL="0" indent="0">
              <a:buNone/>
            </a:pPr>
            <a:r>
              <a:rPr lang="nb-NO" b="1" dirty="0"/>
              <a:t>D</a:t>
            </a:r>
            <a:r>
              <a:rPr lang="nb-NO" b="1" dirty="0" smtClean="0"/>
              <a:t>eler </a:t>
            </a:r>
            <a:r>
              <a:rPr lang="nb-NO" b="1" dirty="0"/>
              <a:t>verktøyene inn i tre deler:</a:t>
            </a:r>
            <a:endParaRPr lang="nb-NO" dirty="0"/>
          </a:p>
          <a:p>
            <a:r>
              <a:rPr lang="nb-NO" dirty="0"/>
              <a:t>Klarere forståelse av studieprogramlederens plass i </a:t>
            </a:r>
            <a:r>
              <a:rPr lang="nb-NO" dirty="0" smtClean="0"/>
              <a:t>hierarkiet</a:t>
            </a:r>
          </a:p>
          <a:p>
            <a:r>
              <a:rPr lang="nb-NO" dirty="0"/>
              <a:t>God administrativ støtte for å håndtere prosedyrer og sikre at man følger rutiner og </a:t>
            </a:r>
            <a:r>
              <a:rPr lang="nb-NO" dirty="0" smtClean="0"/>
              <a:t>regler</a:t>
            </a:r>
          </a:p>
          <a:p>
            <a:r>
              <a:rPr lang="nb-NO" dirty="0"/>
              <a:t>Støtte rundt studieprogramlederens rolle som motivator og </a:t>
            </a:r>
            <a:r>
              <a:rPr lang="nb-NO" dirty="0" err="1"/>
              <a:t>coach</a:t>
            </a:r>
            <a:endParaRPr lang="nb-NO" dirty="0"/>
          </a:p>
          <a:p>
            <a:endParaRPr lang="nb-NO" dirty="0"/>
          </a:p>
        </p:txBody>
      </p:sp>
    </p:spTree>
    <p:extLst>
      <p:ext uri="{BB962C8B-B14F-4D97-AF65-F5344CB8AC3E}">
        <p14:creationId xmlns:p14="http://schemas.microsoft.com/office/powerpoint/2010/main" val="268318761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1469</Words>
  <Application>Microsoft Office PowerPoint</Application>
  <PresentationFormat>Widescreen</PresentationFormat>
  <Paragraphs>131</Paragraphs>
  <Slides>16</Slides>
  <Notes>16</Notes>
  <HiddenSlides>0</HiddenSlides>
  <MMClips>0</MMClips>
  <ScaleCrop>false</ScaleCrop>
  <HeadingPairs>
    <vt:vector size="6" baseType="variant">
      <vt:variant>
        <vt:lpstr>Brukte skrifter</vt:lpstr>
      </vt:variant>
      <vt:variant>
        <vt:i4>3</vt:i4>
      </vt:variant>
      <vt:variant>
        <vt:lpstr>Tema</vt:lpstr>
      </vt:variant>
      <vt:variant>
        <vt:i4>1</vt:i4>
      </vt:variant>
      <vt:variant>
        <vt:lpstr>Lysbildetitler</vt:lpstr>
      </vt:variant>
      <vt:variant>
        <vt:i4>16</vt:i4>
      </vt:variant>
    </vt:vector>
  </HeadingPairs>
  <TitlesOfParts>
    <vt:vector size="20" baseType="lpstr">
      <vt:lpstr>Arial</vt:lpstr>
      <vt:lpstr>Calibri</vt:lpstr>
      <vt:lpstr>Calibri Light</vt:lpstr>
      <vt:lpstr>Office-tema</vt:lpstr>
      <vt:lpstr>FTS - Gruppe A1  Halgeir Leiknes/Marit Svendsen</vt:lpstr>
      <vt:lpstr>Arbeidsgruppens medlemmer:</vt:lpstr>
      <vt:lpstr>Emnevegg – BA-ing nytt fra 2019</vt:lpstr>
      <vt:lpstr>Prosessen</vt:lpstr>
      <vt:lpstr>PowerPoint-presentasjon</vt:lpstr>
      <vt:lpstr>De 10 prinsipper og 12 Kompetansemål</vt:lpstr>
      <vt:lpstr>Viktigste veivalg for BA-ing utdanningene</vt:lpstr>
      <vt:lpstr>1. Tiltak anerkjennelse – pedagogisk utvikling ansatte</vt:lpstr>
      <vt:lpstr>2. Videreutvikle verktøykasse for Studieprogramleder (SPL) </vt:lpstr>
      <vt:lpstr>3. Bærekraft </vt:lpstr>
      <vt:lpstr>4. Systematisk utvikling av kvalitetskultur</vt:lpstr>
      <vt:lpstr>5. Tydeligere på arbeidslivsrelevans</vt:lpstr>
      <vt:lpstr>6. Motivasjon og bedre praktisk tilrettelegging av studiene</vt:lpstr>
      <vt:lpstr>7. Andre øvrige anbefalte tiltak fra arbeidsgruppen</vt:lpstr>
      <vt:lpstr>Takk for oss!</vt:lpstr>
      <vt:lpstr>Spørsmål</vt:lpstr>
    </vt:vector>
  </TitlesOfParts>
  <Company>NTNU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Gruppe A1</dc:title>
  <dc:creator>Halgeir Leiknes</dc:creator>
  <cp:lastModifiedBy>Halgeir Leiknes</cp:lastModifiedBy>
  <cp:revision>33</cp:revision>
  <cp:lastPrinted>2021-11-19T09:02:27Z</cp:lastPrinted>
  <dcterms:created xsi:type="dcterms:W3CDTF">2021-11-14T20:20:58Z</dcterms:created>
  <dcterms:modified xsi:type="dcterms:W3CDTF">2021-11-19T10:41:21Z</dcterms:modified>
</cp:coreProperties>
</file>