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1.jpg" ContentType="image/pn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59" r:id="rId5"/>
    <p:sldMasterId id="2147483671" r:id="rId6"/>
    <p:sldMasterId id="2147483686" r:id="rId7"/>
    <p:sldMasterId id="2147483698" r:id="rId8"/>
    <p:sldMasterId id="2147483710" r:id="rId9"/>
    <p:sldMasterId id="2147483722" r:id="rId10"/>
    <p:sldMasterId id="2147483742" r:id="rId11"/>
    <p:sldMasterId id="2147483754" r:id="rId12"/>
    <p:sldMasterId id="2147483766" r:id="rId13"/>
  </p:sldMasterIdLst>
  <p:notesMasterIdLst>
    <p:notesMasterId r:id="rId119"/>
  </p:notesMasterIdLst>
  <p:handoutMasterIdLst>
    <p:handoutMasterId r:id="rId120"/>
  </p:handoutMasterIdLst>
  <p:sldIdLst>
    <p:sldId id="747" r:id="rId14"/>
    <p:sldId id="748" r:id="rId15"/>
    <p:sldId id="749" r:id="rId16"/>
    <p:sldId id="703" r:id="rId17"/>
    <p:sldId id="729" r:id="rId18"/>
    <p:sldId id="744" r:id="rId19"/>
    <p:sldId id="745" r:id="rId20"/>
    <p:sldId id="743" r:id="rId21"/>
    <p:sldId id="738" r:id="rId22"/>
    <p:sldId id="746" r:id="rId23"/>
    <p:sldId id="736" r:id="rId24"/>
    <p:sldId id="733" r:id="rId25"/>
    <p:sldId id="739" r:id="rId26"/>
    <p:sldId id="637" r:id="rId27"/>
    <p:sldId id="751" r:id="rId28"/>
    <p:sldId id="770" r:id="rId29"/>
    <p:sldId id="283" r:id="rId30"/>
    <p:sldId id="298" r:id="rId31"/>
    <p:sldId id="771" r:id="rId32"/>
    <p:sldId id="772" r:id="rId33"/>
    <p:sldId id="297" r:id="rId34"/>
    <p:sldId id="288" r:id="rId35"/>
    <p:sldId id="287" r:id="rId36"/>
    <p:sldId id="773" r:id="rId37"/>
    <p:sldId id="289" r:id="rId38"/>
    <p:sldId id="290" r:id="rId39"/>
    <p:sldId id="291" r:id="rId40"/>
    <p:sldId id="300" r:id="rId41"/>
    <p:sldId id="301" r:id="rId42"/>
    <p:sldId id="774" r:id="rId43"/>
    <p:sldId id="775" r:id="rId44"/>
    <p:sldId id="259" r:id="rId45"/>
    <p:sldId id="776" r:id="rId46"/>
    <p:sldId id="256" r:id="rId47"/>
    <p:sldId id="262" r:id="rId48"/>
    <p:sldId id="280" r:id="rId49"/>
    <p:sldId id="281" r:id="rId50"/>
    <p:sldId id="282" r:id="rId51"/>
    <p:sldId id="284" r:id="rId52"/>
    <p:sldId id="285" r:id="rId53"/>
    <p:sldId id="716" r:id="rId54"/>
    <p:sldId id="720" r:id="rId55"/>
    <p:sldId id="717" r:id="rId56"/>
    <p:sldId id="718" r:id="rId57"/>
    <p:sldId id="721" r:id="rId58"/>
    <p:sldId id="722" r:id="rId59"/>
    <p:sldId id="723" r:id="rId60"/>
    <p:sldId id="719" r:id="rId61"/>
    <p:sldId id="752" r:id="rId62"/>
    <p:sldId id="754" r:id="rId63"/>
    <p:sldId id="779" r:id="rId64"/>
    <p:sldId id="504" r:id="rId65"/>
    <p:sldId id="506" r:id="rId66"/>
    <p:sldId id="507" r:id="rId67"/>
    <p:sldId id="508" r:id="rId68"/>
    <p:sldId id="505" r:id="rId69"/>
    <p:sldId id="502" r:id="rId70"/>
    <p:sldId id="503" r:id="rId71"/>
    <p:sldId id="264" r:id="rId72"/>
    <p:sldId id="778" r:id="rId73"/>
    <p:sldId id="265" r:id="rId74"/>
    <p:sldId id="266" r:id="rId75"/>
    <p:sldId id="267" r:id="rId76"/>
    <p:sldId id="268" r:id="rId77"/>
    <p:sldId id="269" r:id="rId78"/>
    <p:sldId id="270" r:id="rId79"/>
    <p:sldId id="272" r:id="rId80"/>
    <p:sldId id="271" r:id="rId81"/>
    <p:sldId id="273" r:id="rId82"/>
    <p:sldId id="761" r:id="rId83"/>
    <p:sldId id="753" r:id="rId84"/>
    <p:sldId id="781" r:id="rId85"/>
    <p:sldId id="258" r:id="rId86"/>
    <p:sldId id="260" r:id="rId87"/>
    <p:sldId id="277" r:id="rId88"/>
    <p:sldId id="763" r:id="rId89"/>
    <p:sldId id="764" r:id="rId90"/>
    <p:sldId id="765" r:id="rId91"/>
    <p:sldId id="279" r:id="rId92"/>
    <p:sldId id="766" r:id="rId93"/>
    <p:sldId id="275" r:id="rId94"/>
    <p:sldId id="274" r:id="rId95"/>
    <p:sldId id="278" r:id="rId96"/>
    <p:sldId id="767" r:id="rId97"/>
    <p:sldId id="768" r:id="rId98"/>
    <p:sldId id="769" r:id="rId99"/>
    <p:sldId id="261" r:id="rId100"/>
    <p:sldId id="780" r:id="rId101"/>
    <p:sldId id="756" r:id="rId102"/>
    <p:sldId id="321" r:id="rId103"/>
    <p:sldId id="356" r:id="rId104"/>
    <p:sldId id="351" r:id="rId105"/>
    <p:sldId id="355" r:id="rId106"/>
    <p:sldId id="334" r:id="rId107"/>
    <p:sldId id="359" r:id="rId108"/>
    <p:sldId id="357" r:id="rId109"/>
    <p:sldId id="360" r:id="rId110"/>
    <p:sldId id="349" r:id="rId111"/>
    <p:sldId id="353" r:id="rId112"/>
    <p:sldId id="358" r:id="rId113"/>
    <p:sldId id="757" r:id="rId114"/>
    <p:sldId id="758" r:id="rId115"/>
    <p:sldId id="759" r:id="rId116"/>
    <p:sldId id="760" r:id="rId117"/>
    <p:sldId id="762" r:id="rId118"/>
  </p:sldIdLst>
  <p:sldSz cx="12192000" cy="6858000"/>
  <p:notesSz cx="6858000" cy="2505075"/>
  <p:custDataLst>
    <p:tags r:id="rId121"/>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ir Egil Dahle Øien" initials="GEDØ" lastIdx="1" clrIdx="0">
    <p:extLst>
      <p:ext uri="{19B8F6BF-5375-455C-9EA6-DF929625EA0E}">
        <p15:presenceInfo xmlns:p15="http://schemas.microsoft.com/office/powerpoint/2012/main" userId="S::geiro@ntnu.no::d47b1cc6-0e06-491c-9c59-5a9e2cf5b5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A8C5"/>
    <a:srgbClr val="5B9B64"/>
    <a:srgbClr val="0D4788"/>
    <a:srgbClr val="E9607E"/>
    <a:srgbClr val="2864D5"/>
    <a:srgbClr val="EF28E6"/>
    <a:srgbClr val="FFA1BD"/>
    <a:srgbClr val="ECA8A2"/>
    <a:srgbClr val="5B9BD5"/>
    <a:srgbClr val="005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5333D7-5EF5-40D5-AE27-7A2606A42C6C}" v="699" dt="2021-09-10T10:32:18.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2"/>
    <p:restoredTop sz="94658"/>
  </p:normalViewPr>
  <p:slideViewPr>
    <p:cSldViewPr snapToGrid="0">
      <p:cViewPr varScale="1">
        <p:scale>
          <a:sx n="62" d="100"/>
          <a:sy n="62" d="100"/>
        </p:scale>
        <p:origin x="568" y="56"/>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318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slide" Target="slides/slide105.xml"/><Relationship Id="rId12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notesMaster" Target="notesMasters/notesMaster1.xml"/><Relationship Id="rId12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handoutMaster" Target="handoutMasters/handoutMaster1.xml"/><Relationship Id="rId125"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61" Type="http://schemas.openxmlformats.org/officeDocument/2006/relationships/slide" Target="slides/slide48.xml"/><Relationship Id="rId82" Type="http://schemas.openxmlformats.org/officeDocument/2006/relationships/slide" Target="slides/slide6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ls Rune Bodsberg" userId="9779d9a4-30c1-4ba6-8f83-de31d96cd150" providerId="ADAL" clId="{EC5333D7-5EF5-40D5-AE27-7A2606A42C6C}"/>
    <pc:docChg chg="undo custSel addSld delSld modSld sldOrd">
      <pc:chgData name="Nils Rune Bodsberg" userId="9779d9a4-30c1-4ba6-8f83-de31d96cd150" providerId="ADAL" clId="{EC5333D7-5EF5-40D5-AE27-7A2606A42C6C}" dt="2021-09-10T10:43:21.988" v="1891" actId="20577"/>
      <pc:docMkLst>
        <pc:docMk/>
      </pc:docMkLst>
      <pc:sldChg chg="addSp delSp modSp add del mod ord modTransition">
        <pc:chgData name="Nils Rune Bodsberg" userId="9779d9a4-30c1-4ba6-8f83-de31d96cd150" providerId="ADAL" clId="{EC5333D7-5EF5-40D5-AE27-7A2606A42C6C}" dt="2021-09-09T13:54:07.603" v="1720"/>
        <pc:sldMkLst>
          <pc:docMk/>
          <pc:sldMk cId="3243102052" sldId="256"/>
        </pc:sldMkLst>
        <pc:spChg chg="mod">
          <ac:chgData name="Nils Rune Bodsberg" userId="9779d9a4-30c1-4ba6-8f83-de31d96cd150" providerId="ADAL" clId="{EC5333D7-5EF5-40D5-AE27-7A2606A42C6C}" dt="2021-09-09T13:50:32.406" v="1713" actId="14100"/>
          <ac:spMkLst>
            <pc:docMk/>
            <pc:sldMk cId="3243102052" sldId="256"/>
            <ac:spMk id="2" creationId="{00000000-0000-0000-0000-000000000000}"/>
          </ac:spMkLst>
        </pc:spChg>
        <pc:grpChg chg="del">
          <ac:chgData name="Nils Rune Bodsberg" userId="9779d9a4-30c1-4ba6-8f83-de31d96cd150" providerId="ADAL" clId="{EC5333D7-5EF5-40D5-AE27-7A2606A42C6C}" dt="2021-09-09T13:50:44.497" v="1714" actId="478"/>
          <ac:grpSpMkLst>
            <pc:docMk/>
            <pc:sldMk cId="3243102052" sldId="256"/>
            <ac:grpSpMk id="6" creationId="{00000000-0000-0000-0000-000000000000}"/>
          </ac:grpSpMkLst>
        </pc:grpChg>
        <pc:picChg chg="add del">
          <ac:chgData name="Nils Rune Bodsberg" userId="9779d9a4-30c1-4ba6-8f83-de31d96cd150" providerId="ADAL" clId="{EC5333D7-5EF5-40D5-AE27-7A2606A42C6C}" dt="2021-09-09T13:51:03.878" v="1716" actId="478"/>
          <ac:picMkLst>
            <pc:docMk/>
            <pc:sldMk cId="3243102052" sldId="256"/>
            <ac:picMk id="16" creationId="{00000000-0000-0000-0000-000000000000}"/>
          </ac:picMkLst>
        </pc:picChg>
      </pc:sldChg>
      <pc:sldChg chg="add del">
        <pc:chgData name="Nils Rune Bodsberg" userId="9779d9a4-30c1-4ba6-8f83-de31d96cd150" providerId="ADAL" clId="{EC5333D7-5EF5-40D5-AE27-7A2606A42C6C}" dt="2021-09-09T14:06:32.836" v="1725"/>
        <pc:sldMkLst>
          <pc:docMk/>
          <pc:sldMk cId="186780988" sldId="258"/>
        </pc:sldMkLst>
      </pc:sldChg>
      <pc:sldChg chg="add del">
        <pc:chgData name="Nils Rune Bodsberg" userId="9779d9a4-30c1-4ba6-8f83-de31d96cd150" providerId="ADAL" clId="{EC5333D7-5EF5-40D5-AE27-7A2606A42C6C}" dt="2021-09-09T14:06:37.431" v="1726" actId="47"/>
        <pc:sldMkLst>
          <pc:docMk/>
          <pc:sldMk cId="562043059" sldId="259"/>
        </pc:sldMkLst>
      </pc:sldChg>
      <pc:sldChg chg="add">
        <pc:chgData name="Nils Rune Bodsberg" userId="9779d9a4-30c1-4ba6-8f83-de31d96cd150" providerId="ADAL" clId="{EC5333D7-5EF5-40D5-AE27-7A2606A42C6C}" dt="2021-09-09T22:11:19.297" v="1733"/>
        <pc:sldMkLst>
          <pc:docMk/>
          <pc:sldMk cId="3138253592" sldId="259"/>
        </pc:sldMkLst>
      </pc:sldChg>
      <pc:sldChg chg="add del">
        <pc:chgData name="Nils Rune Bodsberg" userId="9779d9a4-30c1-4ba6-8f83-de31d96cd150" providerId="ADAL" clId="{EC5333D7-5EF5-40D5-AE27-7A2606A42C6C}" dt="2021-09-09T14:06:32.836" v="1725"/>
        <pc:sldMkLst>
          <pc:docMk/>
          <pc:sldMk cId="1877122932" sldId="260"/>
        </pc:sldMkLst>
      </pc:sldChg>
      <pc:sldChg chg="addSp delSp modSp add del mod modAnim">
        <pc:chgData name="Nils Rune Bodsberg" userId="9779d9a4-30c1-4ba6-8f83-de31d96cd150" providerId="ADAL" clId="{EC5333D7-5EF5-40D5-AE27-7A2606A42C6C}" dt="2021-09-10T10:31:40.605" v="1876"/>
        <pc:sldMkLst>
          <pc:docMk/>
          <pc:sldMk cId="325479106" sldId="261"/>
        </pc:sldMkLst>
        <pc:spChg chg="add mod">
          <ac:chgData name="Nils Rune Bodsberg" userId="9779d9a4-30c1-4ba6-8f83-de31d96cd150" providerId="ADAL" clId="{EC5333D7-5EF5-40D5-AE27-7A2606A42C6C}" dt="2021-09-10T10:31:17.822" v="1873" actId="20577"/>
          <ac:spMkLst>
            <pc:docMk/>
            <pc:sldMk cId="325479106" sldId="261"/>
            <ac:spMk id="3" creationId="{4BD1E22E-3E3C-43D1-A26D-7CD5CA00AAEE}"/>
          </ac:spMkLst>
        </pc:spChg>
        <pc:spChg chg="mod">
          <ac:chgData name="Nils Rune Bodsberg" userId="9779d9a4-30c1-4ba6-8f83-de31d96cd150" providerId="ADAL" clId="{EC5333D7-5EF5-40D5-AE27-7A2606A42C6C}" dt="2021-09-10T10:31:29.403" v="1875" actId="14100"/>
          <ac:spMkLst>
            <pc:docMk/>
            <pc:sldMk cId="325479106" sldId="261"/>
            <ac:spMk id="7" creationId="{00000000-0000-0000-0000-000000000000}"/>
          </ac:spMkLst>
        </pc:spChg>
        <pc:picChg chg="mod">
          <ac:chgData name="Nils Rune Bodsberg" userId="9779d9a4-30c1-4ba6-8f83-de31d96cd150" providerId="ADAL" clId="{EC5333D7-5EF5-40D5-AE27-7A2606A42C6C}" dt="2021-09-10T10:29:06.319" v="1739" actId="1076"/>
          <ac:picMkLst>
            <pc:docMk/>
            <pc:sldMk cId="325479106" sldId="261"/>
            <ac:picMk id="4" creationId="{00000000-0000-0000-0000-000000000000}"/>
          </ac:picMkLst>
        </pc:picChg>
        <pc:picChg chg="mod">
          <ac:chgData name="Nils Rune Bodsberg" userId="9779d9a4-30c1-4ba6-8f83-de31d96cd150" providerId="ADAL" clId="{EC5333D7-5EF5-40D5-AE27-7A2606A42C6C}" dt="2021-09-10T10:29:06.319" v="1739" actId="1076"/>
          <ac:picMkLst>
            <pc:docMk/>
            <pc:sldMk cId="325479106" sldId="261"/>
            <ac:picMk id="5" creationId="{00000000-0000-0000-0000-000000000000}"/>
          </ac:picMkLst>
        </pc:picChg>
        <pc:picChg chg="del">
          <ac:chgData name="Nils Rune Bodsberg" userId="9779d9a4-30c1-4ba6-8f83-de31d96cd150" providerId="ADAL" clId="{EC5333D7-5EF5-40D5-AE27-7A2606A42C6C}" dt="2021-09-10T10:28:58.308" v="1738" actId="478"/>
          <ac:picMkLst>
            <pc:docMk/>
            <pc:sldMk cId="325479106" sldId="261"/>
            <ac:picMk id="6" creationId="{00000000-0000-0000-0000-000000000000}"/>
          </ac:picMkLst>
        </pc:picChg>
      </pc:sldChg>
      <pc:sldChg chg="modSp add del mod ord modTransition">
        <pc:chgData name="Nils Rune Bodsberg" userId="9779d9a4-30c1-4ba6-8f83-de31d96cd150" providerId="ADAL" clId="{EC5333D7-5EF5-40D5-AE27-7A2606A42C6C}" dt="2021-09-09T13:54:07.603" v="1720"/>
        <pc:sldMkLst>
          <pc:docMk/>
          <pc:sldMk cId="934889572" sldId="262"/>
        </pc:sldMkLst>
        <pc:spChg chg="mod">
          <ac:chgData name="Nils Rune Bodsberg" userId="9779d9a4-30c1-4ba6-8f83-de31d96cd150" providerId="ADAL" clId="{EC5333D7-5EF5-40D5-AE27-7A2606A42C6C}" dt="2021-09-09T13:50:08.348" v="1704" actId="27636"/>
          <ac:spMkLst>
            <pc:docMk/>
            <pc:sldMk cId="934889572" sldId="262"/>
            <ac:spMk id="2" creationId="{C8447259-2998-49BB-8B65-83D587FBDA3F}"/>
          </ac:spMkLst>
        </pc:spChg>
      </pc:sldChg>
      <pc:sldChg chg="add">
        <pc:chgData name="Nils Rune Bodsberg" userId="9779d9a4-30c1-4ba6-8f83-de31d96cd150" providerId="ADAL" clId="{EC5333D7-5EF5-40D5-AE27-7A2606A42C6C}" dt="2021-09-09T14:04:09.130" v="1722"/>
        <pc:sldMkLst>
          <pc:docMk/>
          <pc:sldMk cId="3511065498" sldId="264"/>
        </pc:sldMkLst>
      </pc:sldChg>
      <pc:sldChg chg="add">
        <pc:chgData name="Nils Rune Bodsberg" userId="9779d9a4-30c1-4ba6-8f83-de31d96cd150" providerId="ADAL" clId="{EC5333D7-5EF5-40D5-AE27-7A2606A42C6C}" dt="2021-09-09T14:04:09.130" v="1722"/>
        <pc:sldMkLst>
          <pc:docMk/>
          <pc:sldMk cId="3407846177" sldId="265"/>
        </pc:sldMkLst>
      </pc:sldChg>
      <pc:sldChg chg="add">
        <pc:chgData name="Nils Rune Bodsberg" userId="9779d9a4-30c1-4ba6-8f83-de31d96cd150" providerId="ADAL" clId="{EC5333D7-5EF5-40D5-AE27-7A2606A42C6C}" dt="2021-09-09T14:04:09.130" v="1722"/>
        <pc:sldMkLst>
          <pc:docMk/>
          <pc:sldMk cId="1325589301" sldId="266"/>
        </pc:sldMkLst>
      </pc:sldChg>
      <pc:sldChg chg="add">
        <pc:chgData name="Nils Rune Bodsberg" userId="9779d9a4-30c1-4ba6-8f83-de31d96cd150" providerId="ADAL" clId="{EC5333D7-5EF5-40D5-AE27-7A2606A42C6C}" dt="2021-09-09T14:04:09.130" v="1722"/>
        <pc:sldMkLst>
          <pc:docMk/>
          <pc:sldMk cId="930663485" sldId="267"/>
        </pc:sldMkLst>
      </pc:sldChg>
      <pc:sldChg chg="add">
        <pc:chgData name="Nils Rune Bodsberg" userId="9779d9a4-30c1-4ba6-8f83-de31d96cd150" providerId="ADAL" clId="{EC5333D7-5EF5-40D5-AE27-7A2606A42C6C}" dt="2021-09-09T14:04:09.130" v="1722"/>
        <pc:sldMkLst>
          <pc:docMk/>
          <pc:sldMk cId="3760956708" sldId="268"/>
        </pc:sldMkLst>
      </pc:sldChg>
      <pc:sldChg chg="add">
        <pc:chgData name="Nils Rune Bodsberg" userId="9779d9a4-30c1-4ba6-8f83-de31d96cd150" providerId="ADAL" clId="{EC5333D7-5EF5-40D5-AE27-7A2606A42C6C}" dt="2021-09-09T14:04:09.130" v="1722"/>
        <pc:sldMkLst>
          <pc:docMk/>
          <pc:sldMk cId="1108584772" sldId="269"/>
        </pc:sldMkLst>
      </pc:sldChg>
      <pc:sldChg chg="add">
        <pc:chgData name="Nils Rune Bodsberg" userId="9779d9a4-30c1-4ba6-8f83-de31d96cd150" providerId="ADAL" clId="{EC5333D7-5EF5-40D5-AE27-7A2606A42C6C}" dt="2021-09-09T14:04:09.130" v="1722"/>
        <pc:sldMkLst>
          <pc:docMk/>
          <pc:sldMk cId="3842730546" sldId="270"/>
        </pc:sldMkLst>
      </pc:sldChg>
      <pc:sldChg chg="add">
        <pc:chgData name="Nils Rune Bodsberg" userId="9779d9a4-30c1-4ba6-8f83-de31d96cd150" providerId="ADAL" clId="{EC5333D7-5EF5-40D5-AE27-7A2606A42C6C}" dt="2021-09-09T14:04:09.130" v="1722"/>
        <pc:sldMkLst>
          <pc:docMk/>
          <pc:sldMk cId="2948232438" sldId="271"/>
        </pc:sldMkLst>
      </pc:sldChg>
      <pc:sldChg chg="add">
        <pc:chgData name="Nils Rune Bodsberg" userId="9779d9a4-30c1-4ba6-8f83-de31d96cd150" providerId="ADAL" clId="{EC5333D7-5EF5-40D5-AE27-7A2606A42C6C}" dt="2021-09-09T14:04:09.130" v="1722"/>
        <pc:sldMkLst>
          <pc:docMk/>
          <pc:sldMk cId="3837878237" sldId="272"/>
        </pc:sldMkLst>
      </pc:sldChg>
      <pc:sldChg chg="add">
        <pc:chgData name="Nils Rune Bodsberg" userId="9779d9a4-30c1-4ba6-8f83-de31d96cd150" providerId="ADAL" clId="{EC5333D7-5EF5-40D5-AE27-7A2606A42C6C}" dt="2021-09-09T14:04:09.130" v="1722"/>
        <pc:sldMkLst>
          <pc:docMk/>
          <pc:sldMk cId="3086015499" sldId="273"/>
        </pc:sldMkLst>
      </pc:sldChg>
      <pc:sldChg chg="add del">
        <pc:chgData name="Nils Rune Bodsberg" userId="9779d9a4-30c1-4ba6-8f83-de31d96cd150" providerId="ADAL" clId="{EC5333D7-5EF5-40D5-AE27-7A2606A42C6C}" dt="2021-09-09T14:06:32.836" v="1725"/>
        <pc:sldMkLst>
          <pc:docMk/>
          <pc:sldMk cId="590230313" sldId="274"/>
        </pc:sldMkLst>
      </pc:sldChg>
      <pc:sldChg chg="add del">
        <pc:chgData name="Nils Rune Bodsberg" userId="9779d9a4-30c1-4ba6-8f83-de31d96cd150" providerId="ADAL" clId="{EC5333D7-5EF5-40D5-AE27-7A2606A42C6C}" dt="2021-09-09T14:06:32.836" v="1725"/>
        <pc:sldMkLst>
          <pc:docMk/>
          <pc:sldMk cId="996812778" sldId="275"/>
        </pc:sldMkLst>
      </pc:sldChg>
      <pc:sldChg chg="add del">
        <pc:chgData name="Nils Rune Bodsberg" userId="9779d9a4-30c1-4ba6-8f83-de31d96cd150" providerId="ADAL" clId="{EC5333D7-5EF5-40D5-AE27-7A2606A42C6C}" dt="2021-09-09T14:06:32.836" v="1725"/>
        <pc:sldMkLst>
          <pc:docMk/>
          <pc:sldMk cId="1637010207" sldId="277"/>
        </pc:sldMkLst>
      </pc:sldChg>
      <pc:sldChg chg="add del">
        <pc:chgData name="Nils Rune Bodsberg" userId="9779d9a4-30c1-4ba6-8f83-de31d96cd150" providerId="ADAL" clId="{EC5333D7-5EF5-40D5-AE27-7A2606A42C6C}" dt="2021-09-09T14:06:32.836" v="1725"/>
        <pc:sldMkLst>
          <pc:docMk/>
          <pc:sldMk cId="755038251" sldId="278"/>
        </pc:sldMkLst>
      </pc:sldChg>
      <pc:sldChg chg="add del">
        <pc:chgData name="Nils Rune Bodsberg" userId="9779d9a4-30c1-4ba6-8f83-de31d96cd150" providerId="ADAL" clId="{EC5333D7-5EF5-40D5-AE27-7A2606A42C6C}" dt="2021-09-09T14:06:32.836" v="1725"/>
        <pc:sldMkLst>
          <pc:docMk/>
          <pc:sldMk cId="1147076772" sldId="279"/>
        </pc:sldMkLst>
      </pc:sldChg>
      <pc:sldChg chg="modSp add del mod ord modTransition">
        <pc:chgData name="Nils Rune Bodsberg" userId="9779d9a4-30c1-4ba6-8f83-de31d96cd150" providerId="ADAL" clId="{EC5333D7-5EF5-40D5-AE27-7A2606A42C6C}" dt="2021-09-09T13:54:07.603" v="1720"/>
        <pc:sldMkLst>
          <pc:docMk/>
          <pc:sldMk cId="38922370" sldId="280"/>
        </pc:sldMkLst>
        <pc:spChg chg="mod">
          <ac:chgData name="Nils Rune Bodsberg" userId="9779d9a4-30c1-4ba6-8f83-de31d96cd150" providerId="ADAL" clId="{EC5333D7-5EF5-40D5-AE27-7A2606A42C6C}" dt="2021-09-09T13:50:08.352" v="1705" actId="27636"/>
          <ac:spMkLst>
            <pc:docMk/>
            <pc:sldMk cId="38922370" sldId="280"/>
            <ac:spMk id="2" creationId="{DA5A7AF7-D5DB-474E-8C10-DC36D8D32917}"/>
          </ac:spMkLst>
        </pc:spChg>
        <pc:spChg chg="mod">
          <ac:chgData name="Nils Rune Bodsberg" userId="9779d9a4-30c1-4ba6-8f83-de31d96cd150" providerId="ADAL" clId="{EC5333D7-5EF5-40D5-AE27-7A2606A42C6C}" dt="2021-09-09T13:50:08.398" v="1706" actId="27636"/>
          <ac:spMkLst>
            <pc:docMk/>
            <pc:sldMk cId="38922370" sldId="280"/>
            <ac:spMk id="3" creationId="{79C71204-AF5E-4D78-B9D1-B82354A34742}"/>
          </ac:spMkLst>
        </pc:spChg>
      </pc:sldChg>
      <pc:sldChg chg="modSp add del mod ord modTransition">
        <pc:chgData name="Nils Rune Bodsberg" userId="9779d9a4-30c1-4ba6-8f83-de31d96cd150" providerId="ADAL" clId="{EC5333D7-5EF5-40D5-AE27-7A2606A42C6C}" dt="2021-09-09T13:54:07.603" v="1720"/>
        <pc:sldMkLst>
          <pc:docMk/>
          <pc:sldMk cId="4178262255" sldId="281"/>
        </pc:sldMkLst>
        <pc:spChg chg="mod">
          <ac:chgData name="Nils Rune Bodsberg" userId="9779d9a4-30c1-4ba6-8f83-de31d96cd150" providerId="ADAL" clId="{EC5333D7-5EF5-40D5-AE27-7A2606A42C6C}" dt="2021-09-09T13:50:08.404" v="1707" actId="27636"/>
          <ac:spMkLst>
            <pc:docMk/>
            <pc:sldMk cId="4178262255" sldId="281"/>
            <ac:spMk id="2" creationId="{DA5A7AF7-D5DB-474E-8C10-DC36D8D32917}"/>
          </ac:spMkLst>
        </pc:spChg>
        <pc:spChg chg="mod">
          <ac:chgData name="Nils Rune Bodsberg" userId="9779d9a4-30c1-4ba6-8f83-de31d96cd150" providerId="ADAL" clId="{EC5333D7-5EF5-40D5-AE27-7A2606A42C6C}" dt="2021-09-09T13:50:08.435" v="1708" actId="27636"/>
          <ac:spMkLst>
            <pc:docMk/>
            <pc:sldMk cId="4178262255" sldId="281"/>
            <ac:spMk id="3" creationId="{79C71204-AF5E-4D78-B9D1-B82354A34742}"/>
          </ac:spMkLst>
        </pc:spChg>
      </pc:sldChg>
      <pc:sldChg chg="modSp add del mod ord modTransition">
        <pc:chgData name="Nils Rune Bodsberg" userId="9779d9a4-30c1-4ba6-8f83-de31d96cd150" providerId="ADAL" clId="{EC5333D7-5EF5-40D5-AE27-7A2606A42C6C}" dt="2021-09-09T13:54:07.603" v="1720"/>
        <pc:sldMkLst>
          <pc:docMk/>
          <pc:sldMk cId="2083042072" sldId="282"/>
        </pc:sldMkLst>
        <pc:spChg chg="mod">
          <ac:chgData name="Nils Rune Bodsberg" userId="9779d9a4-30c1-4ba6-8f83-de31d96cd150" providerId="ADAL" clId="{EC5333D7-5EF5-40D5-AE27-7A2606A42C6C}" dt="2021-09-09T13:50:08.468" v="1710" actId="27636"/>
          <ac:spMkLst>
            <pc:docMk/>
            <pc:sldMk cId="2083042072" sldId="282"/>
            <ac:spMk id="2" creationId="{DA5A7AF7-D5DB-474E-8C10-DC36D8D32917}"/>
          </ac:spMkLst>
        </pc:spChg>
        <pc:spChg chg="mod">
          <ac:chgData name="Nils Rune Bodsberg" userId="9779d9a4-30c1-4ba6-8f83-de31d96cd150" providerId="ADAL" clId="{EC5333D7-5EF5-40D5-AE27-7A2606A42C6C}" dt="2021-09-09T13:50:08.467" v="1709" actId="27636"/>
          <ac:spMkLst>
            <pc:docMk/>
            <pc:sldMk cId="2083042072" sldId="282"/>
            <ac:spMk id="3" creationId="{79C71204-AF5E-4D78-B9D1-B82354A34742}"/>
          </ac:spMkLst>
        </pc:spChg>
      </pc:sldChg>
      <pc:sldChg chg="add">
        <pc:chgData name="Nils Rune Bodsberg" userId="9779d9a4-30c1-4ba6-8f83-de31d96cd150" providerId="ADAL" clId="{EC5333D7-5EF5-40D5-AE27-7A2606A42C6C}" dt="2021-09-09T22:07:22.435" v="1732"/>
        <pc:sldMkLst>
          <pc:docMk/>
          <pc:sldMk cId="1245723873" sldId="283"/>
        </pc:sldMkLst>
      </pc:sldChg>
      <pc:sldChg chg="add del ord modTransition">
        <pc:chgData name="Nils Rune Bodsberg" userId="9779d9a4-30c1-4ba6-8f83-de31d96cd150" providerId="ADAL" clId="{EC5333D7-5EF5-40D5-AE27-7A2606A42C6C}" dt="2021-09-09T13:54:07.603" v="1720"/>
        <pc:sldMkLst>
          <pc:docMk/>
          <pc:sldMk cId="2898653536" sldId="284"/>
        </pc:sldMkLst>
      </pc:sldChg>
      <pc:sldChg chg="add del ord">
        <pc:chgData name="Nils Rune Bodsberg" userId="9779d9a4-30c1-4ba6-8f83-de31d96cd150" providerId="ADAL" clId="{EC5333D7-5EF5-40D5-AE27-7A2606A42C6C}" dt="2021-09-09T13:54:07.603" v="1720"/>
        <pc:sldMkLst>
          <pc:docMk/>
          <pc:sldMk cId="4158007447" sldId="285"/>
        </pc:sldMkLst>
      </pc:sldChg>
      <pc:sldChg chg="add">
        <pc:chgData name="Nils Rune Bodsberg" userId="9779d9a4-30c1-4ba6-8f83-de31d96cd150" providerId="ADAL" clId="{EC5333D7-5EF5-40D5-AE27-7A2606A42C6C}" dt="2021-09-09T22:07:22.435" v="1732"/>
        <pc:sldMkLst>
          <pc:docMk/>
          <pc:sldMk cId="2517801177" sldId="287"/>
        </pc:sldMkLst>
      </pc:sldChg>
      <pc:sldChg chg="add">
        <pc:chgData name="Nils Rune Bodsberg" userId="9779d9a4-30c1-4ba6-8f83-de31d96cd150" providerId="ADAL" clId="{EC5333D7-5EF5-40D5-AE27-7A2606A42C6C}" dt="2021-09-09T22:07:22.435" v="1732"/>
        <pc:sldMkLst>
          <pc:docMk/>
          <pc:sldMk cId="2856949787" sldId="288"/>
        </pc:sldMkLst>
      </pc:sldChg>
      <pc:sldChg chg="add">
        <pc:chgData name="Nils Rune Bodsberg" userId="9779d9a4-30c1-4ba6-8f83-de31d96cd150" providerId="ADAL" clId="{EC5333D7-5EF5-40D5-AE27-7A2606A42C6C}" dt="2021-09-09T22:07:22.435" v="1732"/>
        <pc:sldMkLst>
          <pc:docMk/>
          <pc:sldMk cId="1334578558" sldId="289"/>
        </pc:sldMkLst>
      </pc:sldChg>
      <pc:sldChg chg="modSp add mod">
        <pc:chgData name="Nils Rune Bodsberg" userId="9779d9a4-30c1-4ba6-8f83-de31d96cd150" providerId="ADAL" clId="{EC5333D7-5EF5-40D5-AE27-7A2606A42C6C}" dt="2021-09-10T10:29:19.452" v="1741" actId="27636"/>
        <pc:sldMkLst>
          <pc:docMk/>
          <pc:sldMk cId="2539960926" sldId="290"/>
        </pc:sldMkLst>
        <pc:spChg chg="mod">
          <ac:chgData name="Nils Rune Bodsberg" userId="9779d9a4-30c1-4ba6-8f83-de31d96cd150" providerId="ADAL" clId="{EC5333D7-5EF5-40D5-AE27-7A2606A42C6C}" dt="2021-09-10T10:29:19.452" v="1741" actId="27636"/>
          <ac:spMkLst>
            <pc:docMk/>
            <pc:sldMk cId="2539960926" sldId="290"/>
            <ac:spMk id="4" creationId="{00000000-0000-0000-0000-000000000000}"/>
          </ac:spMkLst>
        </pc:spChg>
      </pc:sldChg>
      <pc:sldChg chg="add">
        <pc:chgData name="Nils Rune Bodsberg" userId="9779d9a4-30c1-4ba6-8f83-de31d96cd150" providerId="ADAL" clId="{EC5333D7-5EF5-40D5-AE27-7A2606A42C6C}" dt="2021-09-09T22:07:22.435" v="1732"/>
        <pc:sldMkLst>
          <pc:docMk/>
          <pc:sldMk cId="1786144615" sldId="291"/>
        </pc:sldMkLst>
      </pc:sldChg>
      <pc:sldChg chg="add">
        <pc:chgData name="Nils Rune Bodsberg" userId="9779d9a4-30c1-4ba6-8f83-de31d96cd150" providerId="ADAL" clId="{EC5333D7-5EF5-40D5-AE27-7A2606A42C6C}" dt="2021-09-09T22:07:22.435" v="1732"/>
        <pc:sldMkLst>
          <pc:docMk/>
          <pc:sldMk cId="3289914727" sldId="297"/>
        </pc:sldMkLst>
      </pc:sldChg>
      <pc:sldChg chg="add">
        <pc:chgData name="Nils Rune Bodsberg" userId="9779d9a4-30c1-4ba6-8f83-de31d96cd150" providerId="ADAL" clId="{EC5333D7-5EF5-40D5-AE27-7A2606A42C6C}" dt="2021-09-09T22:07:22.435" v="1732"/>
        <pc:sldMkLst>
          <pc:docMk/>
          <pc:sldMk cId="1615950687" sldId="298"/>
        </pc:sldMkLst>
      </pc:sldChg>
      <pc:sldChg chg="add">
        <pc:chgData name="Nils Rune Bodsberg" userId="9779d9a4-30c1-4ba6-8f83-de31d96cd150" providerId="ADAL" clId="{EC5333D7-5EF5-40D5-AE27-7A2606A42C6C}" dt="2021-09-09T22:07:22.435" v="1732"/>
        <pc:sldMkLst>
          <pc:docMk/>
          <pc:sldMk cId="1801916039" sldId="300"/>
        </pc:sldMkLst>
      </pc:sldChg>
      <pc:sldChg chg="add">
        <pc:chgData name="Nils Rune Bodsberg" userId="9779d9a4-30c1-4ba6-8f83-de31d96cd150" providerId="ADAL" clId="{EC5333D7-5EF5-40D5-AE27-7A2606A42C6C}" dt="2021-09-09T22:07:22.435" v="1732"/>
        <pc:sldMkLst>
          <pc:docMk/>
          <pc:sldMk cId="4125975632" sldId="301"/>
        </pc:sldMkLst>
      </pc:sldChg>
      <pc:sldChg chg="add">
        <pc:chgData name="Nils Rune Bodsberg" userId="9779d9a4-30c1-4ba6-8f83-de31d96cd150" providerId="ADAL" clId="{EC5333D7-5EF5-40D5-AE27-7A2606A42C6C}" dt="2021-09-09T14:07:28.203" v="1727"/>
        <pc:sldMkLst>
          <pc:docMk/>
          <pc:sldMk cId="1786791223" sldId="321"/>
        </pc:sldMkLst>
      </pc:sldChg>
      <pc:sldChg chg="add">
        <pc:chgData name="Nils Rune Bodsberg" userId="9779d9a4-30c1-4ba6-8f83-de31d96cd150" providerId="ADAL" clId="{EC5333D7-5EF5-40D5-AE27-7A2606A42C6C}" dt="2021-09-09T14:07:28.203" v="1727"/>
        <pc:sldMkLst>
          <pc:docMk/>
          <pc:sldMk cId="1191106079" sldId="334"/>
        </pc:sldMkLst>
      </pc:sldChg>
      <pc:sldChg chg="add">
        <pc:chgData name="Nils Rune Bodsberg" userId="9779d9a4-30c1-4ba6-8f83-de31d96cd150" providerId="ADAL" clId="{EC5333D7-5EF5-40D5-AE27-7A2606A42C6C}" dt="2021-09-09T14:07:28.203" v="1727"/>
        <pc:sldMkLst>
          <pc:docMk/>
          <pc:sldMk cId="1209011637" sldId="349"/>
        </pc:sldMkLst>
      </pc:sldChg>
      <pc:sldChg chg="add">
        <pc:chgData name="Nils Rune Bodsberg" userId="9779d9a4-30c1-4ba6-8f83-de31d96cd150" providerId="ADAL" clId="{EC5333D7-5EF5-40D5-AE27-7A2606A42C6C}" dt="2021-09-09T14:07:28.203" v="1727"/>
        <pc:sldMkLst>
          <pc:docMk/>
          <pc:sldMk cId="2736126974" sldId="351"/>
        </pc:sldMkLst>
      </pc:sldChg>
      <pc:sldChg chg="add">
        <pc:chgData name="Nils Rune Bodsberg" userId="9779d9a4-30c1-4ba6-8f83-de31d96cd150" providerId="ADAL" clId="{EC5333D7-5EF5-40D5-AE27-7A2606A42C6C}" dt="2021-09-09T14:07:28.203" v="1727"/>
        <pc:sldMkLst>
          <pc:docMk/>
          <pc:sldMk cId="2961494980" sldId="353"/>
        </pc:sldMkLst>
      </pc:sldChg>
      <pc:sldChg chg="add">
        <pc:chgData name="Nils Rune Bodsberg" userId="9779d9a4-30c1-4ba6-8f83-de31d96cd150" providerId="ADAL" clId="{EC5333D7-5EF5-40D5-AE27-7A2606A42C6C}" dt="2021-09-09T14:07:28.203" v="1727"/>
        <pc:sldMkLst>
          <pc:docMk/>
          <pc:sldMk cId="178779023" sldId="355"/>
        </pc:sldMkLst>
      </pc:sldChg>
      <pc:sldChg chg="add">
        <pc:chgData name="Nils Rune Bodsberg" userId="9779d9a4-30c1-4ba6-8f83-de31d96cd150" providerId="ADAL" clId="{EC5333D7-5EF5-40D5-AE27-7A2606A42C6C}" dt="2021-09-09T14:07:28.203" v="1727"/>
        <pc:sldMkLst>
          <pc:docMk/>
          <pc:sldMk cId="3649322753" sldId="356"/>
        </pc:sldMkLst>
      </pc:sldChg>
      <pc:sldChg chg="add">
        <pc:chgData name="Nils Rune Bodsberg" userId="9779d9a4-30c1-4ba6-8f83-de31d96cd150" providerId="ADAL" clId="{EC5333D7-5EF5-40D5-AE27-7A2606A42C6C}" dt="2021-09-09T14:07:28.203" v="1727"/>
        <pc:sldMkLst>
          <pc:docMk/>
          <pc:sldMk cId="3380147002" sldId="357"/>
        </pc:sldMkLst>
      </pc:sldChg>
      <pc:sldChg chg="add">
        <pc:chgData name="Nils Rune Bodsberg" userId="9779d9a4-30c1-4ba6-8f83-de31d96cd150" providerId="ADAL" clId="{EC5333D7-5EF5-40D5-AE27-7A2606A42C6C}" dt="2021-09-09T14:07:28.203" v="1727"/>
        <pc:sldMkLst>
          <pc:docMk/>
          <pc:sldMk cId="598088440" sldId="358"/>
        </pc:sldMkLst>
      </pc:sldChg>
      <pc:sldChg chg="add">
        <pc:chgData name="Nils Rune Bodsberg" userId="9779d9a4-30c1-4ba6-8f83-de31d96cd150" providerId="ADAL" clId="{EC5333D7-5EF5-40D5-AE27-7A2606A42C6C}" dt="2021-09-09T14:07:28.203" v="1727"/>
        <pc:sldMkLst>
          <pc:docMk/>
          <pc:sldMk cId="3181969034" sldId="359"/>
        </pc:sldMkLst>
      </pc:sldChg>
      <pc:sldChg chg="add">
        <pc:chgData name="Nils Rune Bodsberg" userId="9779d9a4-30c1-4ba6-8f83-de31d96cd150" providerId="ADAL" clId="{EC5333D7-5EF5-40D5-AE27-7A2606A42C6C}" dt="2021-09-09T14:07:28.203" v="1727"/>
        <pc:sldMkLst>
          <pc:docMk/>
          <pc:sldMk cId="3616942837" sldId="360"/>
        </pc:sldMkLst>
      </pc:sldChg>
      <pc:sldChg chg="add">
        <pc:chgData name="Nils Rune Bodsberg" userId="9779d9a4-30c1-4ba6-8f83-de31d96cd150" providerId="ADAL" clId="{EC5333D7-5EF5-40D5-AE27-7A2606A42C6C}" dt="2021-09-10T06:50:40.100" v="1734"/>
        <pc:sldMkLst>
          <pc:docMk/>
          <pc:sldMk cId="1067569589" sldId="502"/>
        </pc:sldMkLst>
      </pc:sldChg>
      <pc:sldChg chg="add">
        <pc:chgData name="Nils Rune Bodsberg" userId="9779d9a4-30c1-4ba6-8f83-de31d96cd150" providerId="ADAL" clId="{EC5333D7-5EF5-40D5-AE27-7A2606A42C6C}" dt="2021-09-10T06:50:40.100" v="1734"/>
        <pc:sldMkLst>
          <pc:docMk/>
          <pc:sldMk cId="1332891383" sldId="503"/>
        </pc:sldMkLst>
      </pc:sldChg>
      <pc:sldChg chg="add">
        <pc:chgData name="Nils Rune Bodsberg" userId="9779d9a4-30c1-4ba6-8f83-de31d96cd150" providerId="ADAL" clId="{EC5333D7-5EF5-40D5-AE27-7A2606A42C6C}" dt="2021-09-10T06:50:40.100" v="1734"/>
        <pc:sldMkLst>
          <pc:docMk/>
          <pc:sldMk cId="2455265364" sldId="504"/>
        </pc:sldMkLst>
      </pc:sldChg>
      <pc:sldChg chg="add">
        <pc:chgData name="Nils Rune Bodsberg" userId="9779d9a4-30c1-4ba6-8f83-de31d96cd150" providerId="ADAL" clId="{EC5333D7-5EF5-40D5-AE27-7A2606A42C6C}" dt="2021-09-10T06:50:40.100" v="1734"/>
        <pc:sldMkLst>
          <pc:docMk/>
          <pc:sldMk cId="628001118" sldId="505"/>
        </pc:sldMkLst>
      </pc:sldChg>
      <pc:sldChg chg="add">
        <pc:chgData name="Nils Rune Bodsberg" userId="9779d9a4-30c1-4ba6-8f83-de31d96cd150" providerId="ADAL" clId="{EC5333D7-5EF5-40D5-AE27-7A2606A42C6C}" dt="2021-09-10T06:50:40.100" v="1734"/>
        <pc:sldMkLst>
          <pc:docMk/>
          <pc:sldMk cId="1037124465" sldId="506"/>
        </pc:sldMkLst>
      </pc:sldChg>
      <pc:sldChg chg="add">
        <pc:chgData name="Nils Rune Bodsberg" userId="9779d9a4-30c1-4ba6-8f83-de31d96cd150" providerId="ADAL" clId="{EC5333D7-5EF5-40D5-AE27-7A2606A42C6C}" dt="2021-09-10T06:50:40.100" v="1734"/>
        <pc:sldMkLst>
          <pc:docMk/>
          <pc:sldMk cId="1024435008" sldId="507"/>
        </pc:sldMkLst>
      </pc:sldChg>
      <pc:sldChg chg="add">
        <pc:chgData name="Nils Rune Bodsberg" userId="9779d9a4-30c1-4ba6-8f83-de31d96cd150" providerId="ADAL" clId="{EC5333D7-5EF5-40D5-AE27-7A2606A42C6C}" dt="2021-09-10T06:50:40.100" v="1734"/>
        <pc:sldMkLst>
          <pc:docMk/>
          <pc:sldMk cId="3466301490" sldId="508"/>
        </pc:sldMkLst>
      </pc:sldChg>
      <pc:sldChg chg="add">
        <pc:chgData name="Nils Rune Bodsberg" userId="9779d9a4-30c1-4ba6-8f83-de31d96cd150" providerId="ADAL" clId="{EC5333D7-5EF5-40D5-AE27-7A2606A42C6C}" dt="2021-09-09T13:57:45.953" v="1721"/>
        <pc:sldMkLst>
          <pc:docMk/>
          <pc:sldMk cId="1413913712" sldId="716"/>
        </pc:sldMkLst>
      </pc:sldChg>
      <pc:sldChg chg="add">
        <pc:chgData name="Nils Rune Bodsberg" userId="9779d9a4-30c1-4ba6-8f83-de31d96cd150" providerId="ADAL" clId="{EC5333D7-5EF5-40D5-AE27-7A2606A42C6C}" dt="2021-09-09T13:57:45.953" v="1721"/>
        <pc:sldMkLst>
          <pc:docMk/>
          <pc:sldMk cId="1720521774" sldId="717"/>
        </pc:sldMkLst>
      </pc:sldChg>
      <pc:sldChg chg="add">
        <pc:chgData name="Nils Rune Bodsberg" userId="9779d9a4-30c1-4ba6-8f83-de31d96cd150" providerId="ADAL" clId="{EC5333D7-5EF5-40D5-AE27-7A2606A42C6C}" dt="2021-09-09T13:57:45.953" v="1721"/>
        <pc:sldMkLst>
          <pc:docMk/>
          <pc:sldMk cId="1746677287" sldId="718"/>
        </pc:sldMkLst>
      </pc:sldChg>
      <pc:sldChg chg="add">
        <pc:chgData name="Nils Rune Bodsberg" userId="9779d9a4-30c1-4ba6-8f83-de31d96cd150" providerId="ADAL" clId="{EC5333D7-5EF5-40D5-AE27-7A2606A42C6C}" dt="2021-09-09T13:57:45.953" v="1721"/>
        <pc:sldMkLst>
          <pc:docMk/>
          <pc:sldMk cId="804367708" sldId="719"/>
        </pc:sldMkLst>
      </pc:sldChg>
      <pc:sldChg chg="add">
        <pc:chgData name="Nils Rune Bodsberg" userId="9779d9a4-30c1-4ba6-8f83-de31d96cd150" providerId="ADAL" clId="{EC5333D7-5EF5-40D5-AE27-7A2606A42C6C}" dt="2021-09-09T13:57:45.953" v="1721"/>
        <pc:sldMkLst>
          <pc:docMk/>
          <pc:sldMk cId="429147360" sldId="720"/>
        </pc:sldMkLst>
      </pc:sldChg>
      <pc:sldChg chg="add">
        <pc:chgData name="Nils Rune Bodsberg" userId="9779d9a4-30c1-4ba6-8f83-de31d96cd150" providerId="ADAL" clId="{EC5333D7-5EF5-40D5-AE27-7A2606A42C6C}" dt="2021-09-09T13:57:45.953" v="1721"/>
        <pc:sldMkLst>
          <pc:docMk/>
          <pc:sldMk cId="1374322730" sldId="721"/>
        </pc:sldMkLst>
      </pc:sldChg>
      <pc:sldChg chg="add">
        <pc:chgData name="Nils Rune Bodsberg" userId="9779d9a4-30c1-4ba6-8f83-de31d96cd150" providerId="ADAL" clId="{EC5333D7-5EF5-40D5-AE27-7A2606A42C6C}" dt="2021-09-09T13:57:45.953" v="1721"/>
        <pc:sldMkLst>
          <pc:docMk/>
          <pc:sldMk cId="1291728884" sldId="722"/>
        </pc:sldMkLst>
      </pc:sldChg>
      <pc:sldChg chg="add">
        <pc:chgData name="Nils Rune Bodsberg" userId="9779d9a4-30c1-4ba6-8f83-de31d96cd150" providerId="ADAL" clId="{EC5333D7-5EF5-40D5-AE27-7A2606A42C6C}" dt="2021-09-09T13:57:45.953" v="1721"/>
        <pc:sldMkLst>
          <pc:docMk/>
          <pc:sldMk cId="3211122153" sldId="723"/>
        </pc:sldMkLst>
      </pc:sldChg>
      <pc:sldChg chg="modSp new mod ord">
        <pc:chgData name="Nils Rune Bodsberg" userId="9779d9a4-30c1-4ba6-8f83-de31d96cd150" providerId="ADAL" clId="{EC5333D7-5EF5-40D5-AE27-7A2606A42C6C}" dt="2021-09-09T08:09:41.102" v="96"/>
        <pc:sldMkLst>
          <pc:docMk/>
          <pc:sldMk cId="759601754" sldId="747"/>
        </pc:sldMkLst>
        <pc:spChg chg="mod">
          <ac:chgData name="Nils Rune Bodsberg" userId="9779d9a4-30c1-4ba6-8f83-de31d96cd150" providerId="ADAL" clId="{EC5333D7-5EF5-40D5-AE27-7A2606A42C6C}" dt="2021-09-09T08:08:56.583" v="29" actId="20577"/>
          <ac:spMkLst>
            <pc:docMk/>
            <pc:sldMk cId="759601754" sldId="747"/>
            <ac:spMk id="2" creationId="{3CFE367F-16F5-4B8A-AD10-2454F51F56B8}"/>
          </ac:spMkLst>
        </pc:spChg>
        <pc:spChg chg="mod">
          <ac:chgData name="Nils Rune Bodsberg" userId="9779d9a4-30c1-4ba6-8f83-de31d96cd150" providerId="ADAL" clId="{EC5333D7-5EF5-40D5-AE27-7A2606A42C6C}" dt="2021-09-09T08:09:31.102" v="94" actId="20577"/>
          <ac:spMkLst>
            <pc:docMk/>
            <pc:sldMk cId="759601754" sldId="747"/>
            <ac:spMk id="3" creationId="{3402AA5A-6E17-418C-A102-BB3B528A74A0}"/>
          </ac:spMkLst>
        </pc:spChg>
      </pc:sldChg>
      <pc:sldChg chg="modSp new mod">
        <pc:chgData name="Nils Rune Bodsberg" userId="9779d9a4-30c1-4ba6-8f83-de31d96cd150" providerId="ADAL" clId="{EC5333D7-5EF5-40D5-AE27-7A2606A42C6C}" dt="2021-09-09T08:11:15.536" v="138" actId="20577"/>
        <pc:sldMkLst>
          <pc:docMk/>
          <pc:sldMk cId="4140900681" sldId="748"/>
        </pc:sldMkLst>
        <pc:spChg chg="mod">
          <ac:chgData name="Nils Rune Bodsberg" userId="9779d9a4-30c1-4ba6-8f83-de31d96cd150" providerId="ADAL" clId="{EC5333D7-5EF5-40D5-AE27-7A2606A42C6C}" dt="2021-09-09T08:11:04.959" v="112" actId="20577"/>
          <ac:spMkLst>
            <pc:docMk/>
            <pc:sldMk cId="4140900681" sldId="748"/>
            <ac:spMk id="2" creationId="{69EC5226-014F-48B8-B9DB-E02C695C92A6}"/>
          </ac:spMkLst>
        </pc:spChg>
        <pc:spChg chg="mod">
          <ac:chgData name="Nils Rune Bodsberg" userId="9779d9a4-30c1-4ba6-8f83-de31d96cd150" providerId="ADAL" clId="{EC5333D7-5EF5-40D5-AE27-7A2606A42C6C}" dt="2021-09-09T08:11:15.536" v="138" actId="20577"/>
          <ac:spMkLst>
            <pc:docMk/>
            <pc:sldMk cId="4140900681" sldId="748"/>
            <ac:spMk id="3" creationId="{9368EAF8-574B-4813-B9A1-AD48731BCC69}"/>
          </ac:spMkLst>
        </pc:spChg>
      </pc:sldChg>
      <pc:sldChg chg="addSp delSp modSp new mod ord">
        <pc:chgData name="Nils Rune Bodsberg" userId="9779d9a4-30c1-4ba6-8f83-de31d96cd150" providerId="ADAL" clId="{EC5333D7-5EF5-40D5-AE27-7A2606A42C6C}" dt="2021-09-09T08:45:24.826" v="1230" actId="20577"/>
        <pc:sldMkLst>
          <pc:docMk/>
          <pc:sldMk cId="2968062333" sldId="749"/>
        </pc:sldMkLst>
        <pc:spChg chg="mod">
          <ac:chgData name="Nils Rune Bodsberg" userId="9779d9a4-30c1-4ba6-8f83-de31d96cd150" providerId="ADAL" clId="{EC5333D7-5EF5-40D5-AE27-7A2606A42C6C}" dt="2021-09-09T08:15:11.183" v="225" actId="20577"/>
          <ac:spMkLst>
            <pc:docMk/>
            <pc:sldMk cId="2968062333" sldId="749"/>
            <ac:spMk id="2" creationId="{840AC99A-42FE-4BB6-808F-BB00B69503E1}"/>
          </ac:spMkLst>
        </pc:spChg>
        <pc:spChg chg="del">
          <ac:chgData name="Nils Rune Bodsberg" userId="9779d9a4-30c1-4ba6-8f83-de31d96cd150" providerId="ADAL" clId="{EC5333D7-5EF5-40D5-AE27-7A2606A42C6C}" dt="2021-09-09T08:12:14.583" v="159" actId="3680"/>
          <ac:spMkLst>
            <pc:docMk/>
            <pc:sldMk cId="2968062333" sldId="749"/>
            <ac:spMk id="3" creationId="{560D9B7C-E52D-451B-BD22-CB9F4BF24F96}"/>
          </ac:spMkLst>
        </pc:spChg>
        <pc:graphicFrameChg chg="add mod ord modGraphic">
          <ac:chgData name="Nils Rune Bodsberg" userId="9779d9a4-30c1-4ba6-8f83-de31d96cd150" providerId="ADAL" clId="{EC5333D7-5EF5-40D5-AE27-7A2606A42C6C}" dt="2021-09-09T08:45:24.826" v="1230" actId="20577"/>
          <ac:graphicFrameMkLst>
            <pc:docMk/>
            <pc:sldMk cId="2968062333" sldId="749"/>
            <ac:graphicFrameMk id="4" creationId="{038C7407-CFCD-474C-B5FB-DD7404B8DAF7}"/>
          </ac:graphicFrameMkLst>
        </pc:graphicFrameChg>
      </pc:sldChg>
      <pc:sldChg chg="new del">
        <pc:chgData name="Nils Rune Bodsberg" userId="9779d9a4-30c1-4ba6-8f83-de31d96cd150" providerId="ADAL" clId="{EC5333D7-5EF5-40D5-AE27-7A2606A42C6C}" dt="2021-09-09T08:46:05.351" v="1255" actId="47"/>
        <pc:sldMkLst>
          <pc:docMk/>
          <pc:sldMk cId="4265395157" sldId="750"/>
        </pc:sldMkLst>
      </pc:sldChg>
      <pc:sldChg chg="modSp new mod">
        <pc:chgData name="Nils Rune Bodsberg" userId="9779d9a4-30c1-4ba6-8f83-de31d96cd150" providerId="ADAL" clId="{EC5333D7-5EF5-40D5-AE27-7A2606A42C6C}" dt="2021-09-09T08:46:16.614" v="1256" actId="20577"/>
        <pc:sldMkLst>
          <pc:docMk/>
          <pc:sldMk cId="3151893762" sldId="751"/>
        </pc:sldMkLst>
        <pc:spChg chg="mod">
          <ac:chgData name="Nils Rune Bodsberg" userId="9779d9a4-30c1-4ba6-8f83-de31d96cd150" providerId="ADAL" clId="{EC5333D7-5EF5-40D5-AE27-7A2606A42C6C}" dt="2021-09-09T08:46:16.614" v="1256" actId="20577"/>
          <ac:spMkLst>
            <pc:docMk/>
            <pc:sldMk cId="3151893762" sldId="751"/>
            <ac:spMk id="2" creationId="{30872A4A-F025-4C55-8ACA-0592B8C081AA}"/>
          </ac:spMkLst>
        </pc:spChg>
      </pc:sldChg>
      <pc:sldChg chg="modSp new mod">
        <pc:chgData name="Nils Rune Bodsberg" userId="9779d9a4-30c1-4ba6-8f83-de31d96cd150" providerId="ADAL" clId="{EC5333D7-5EF5-40D5-AE27-7A2606A42C6C}" dt="2021-09-09T08:46:46.097" v="1269" actId="20577"/>
        <pc:sldMkLst>
          <pc:docMk/>
          <pc:sldMk cId="1852367092" sldId="752"/>
        </pc:sldMkLst>
        <pc:spChg chg="mod">
          <ac:chgData name="Nils Rune Bodsberg" userId="9779d9a4-30c1-4ba6-8f83-de31d96cd150" providerId="ADAL" clId="{EC5333D7-5EF5-40D5-AE27-7A2606A42C6C}" dt="2021-09-09T08:46:46.097" v="1269" actId="20577"/>
          <ac:spMkLst>
            <pc:docMk/>
            <pc:sldMk cId="1852367092" sldId="752"/>
            <ac:spMk id="2" creationId="{B6493FEC-E284-4F10-A3D8-AAE5BF992219}"/>
          </ac:spMkLst>
        </pc:spChg>
      </pc:sldChg>
      <pc:sldChg chg="new del">
        <pc:chgData name="Nils Rune Bodsberg" userId="9779d9a4-30c1-4ba6-8f83-de31d96cd150" providerId="ADAL" clId="{EC5333D7-5EF5-40D5-AE27-7A2606A42C6C}" dt="2021-09-09T08:46:32.660" v="1258" actId="680"/>
        <pc:sldMkLst>
          <pc:docMk/>
          <pc:sldMk cId="2916431377" sldId="752"/>
        </pc:sldMkLst>
      </pc:sldChg>
      <pc:sldChg chg="modSp new mod">
        <pc:chgData name="Nils Rune Bodsberg" userId="9779d9a4-30c1-4ba6-8f83-de31d96cd150" providerId="ADAL" clId="{EC5333D7-5EF5-40D5-AE27-7A2606A42C6C}" dt="2021-09-09T08:47:36.760" v="1288" actId="20577"/>
        <pc:sldMkLst>
          <pc:docMk/>
          <pc:sldMk cId="3190683032" sldId="753"/>
        </pc:sldMkLst>
        <pc:spChg chg="mod">
          <ac:chgData name="Nils Rune Bodsberg" userId="9779d9a4-30c1-4ba6-8f83-de31d96cd150" providerId="ADAL" clId="{EC5333D7-5EF5-40D5-AE27-7A2606A42C6C}" dt="2021-09-09T08:47:36.760" v="1288" actId="20577"/>
          <ac:spMkLst>
            <pc:docMk/>
            <pc:sldMk cId="3190683032" sldId="753"/>
            <ac:spMk id="2" creationId="{1A5B5698-E332-4CEF-B129-C52805711E3D}"/>
          </ac:spMkLst>
        </pc:spChg>
      </pc:sldChg>
      <pc:sldChg chg="modSp add mod ord">
        <pc:chgData name="Nils Rune Bodsberg" userId="9779d9a4-30c1-4ba6-8f83-de31d96cd150" providerId="ADAL" clId="{EC5333D7-5EF5-40D5-AE27-7A2606A42C6C}" dt="2021-09-09T08:47:26.936" v="1283"/>
        <pc:sldMkLst>
          <pc:docMk/>
          <pc:sldMk cId="1838897144" sldId="754"/>
        </pc:sldMkLst>
        <pc:spChg chg="mod">
          <ac:chgData name="Nils Rune Bodsberg" userId="9779d9a4-30c1-4ba6-8f83-de31d96cd150" providerId="ADAL" clId="{EC5333D7-5EF5-40D5-AE27-7A2606A42C6C}" dt="2021-09-09T08:47:23.436" v="1281" actId="20577"/>
          <ac:spMkLst>
            <pc:docMk/>
            <pc:sldMk cId="1838897144" sldId="754"/>
            <ac:spMk id="2" creationId="{30872A4A-F025-4C55-8ACA-0592B8C081AA}"/>
          </ac:spMkLst>
        </pc:spChg>
      </pc:sldChg>
      <pc:sldChg chg="new del">
        <pc:chgData name="Nils Rune Bodsberg" userId="9779d9a4-30c1-4ba6-8f83-de31d96cd150" providerId="ADAL" clId="{EC5333D7-5EF5-40D5-AE27-7A2606A42C6C}" dt="2021-09-09T08:48:51.615" v="1292" actId="47"/>
        <pc:sldMkLst>
          <pc:docMk/>
          <pc:sldMk cId="1177652670" sldId="755"/>
        </pc:sldMkLst>
      </pc:sldChg>
      <pc:sldChg chg="add">
        <pc:chgData name="Nils Rune Bodsberg" userId="9779d9a4-30c1-4ba6-8f83-de31d96cd150" providerId="ADAL" clId="{EC5333D7-5EF5-40D5-AE27-7A2606A42C6C}" dt="2021-09-09T08:48:28.537" v="1290"/>
        <pc:sldMkLst>
          <pc:docMk/>
          <pc:sldMk cId="623032273" sldId="756"/>
        </pc:sldMkLst>
      </pc:sldChg>
      <pc:sldChg chg="add">
        <pc:chgData name="Nils Rune Bodsberg" userId="9779d9a4-30c1-4ba6-8f83-de31d96cd150" providerId="ADAL" clId="{EC5333D7-5EF5-40D5-AE27-7A2606A42C6C}" dt="2021-09-09T08:48:46.463" v="1291"/>
        <pc:sldMkLst>
          <pc:docMk/>
          <pc:sldMk cId="2665186104" sldId="757"/>
        </pc:sldMkLst>
      </pc:sldChg>
      <pc:sldChg chg="modSp new mod">
        <pc:chgData name="Nils Rune Bodsberg" userId="9779d9a4-30c1-4ba6-8f83-de31d96cd150" providerId="ADAL" clId="{EC5333D7-5EF5-40D5-AE27-7A2606A42C6C}" dt="2021-09-09T14:08:10.058" v="1731" actId="1076"/>
        <pc:sldMkLst>
          <pc:docMk/>
          <pc:sldMk cId="4267217438" sldId="758"/>
        </pc:sldMkLst>
        <pc:spChg chg="mod">
          <ac:chgData name="Nils Rune Bodsberg" userId="9779d9a4-30c1-4ba6-8f83-de31d96cd150" providerId="ADAL" clId="{EC5333D7-5EF5-40D5-AE27-7A2606A42C6C}" dt="2021-09-09T14:08:04.765" v="1730" actId="1076"/>
          <ac:spMkLst>
            <pc:docMk/>
            <pc:sldMk cId="4267217438" sldId="758"/>
            <ac:spMk id="2" creationId="{34FFC1E2-C8F2-4311-BAB6-318D5B30417B}"/>
          </ac:spMkLst>
        </pc:spChg>
        <pc:spChg chg="mod">
          <ac:chgData name="Nils Rune Bodsberg" userId="9779d9a4-30c1-4ba6-8f83-de31d96cd150" providerId="ADAL" clId="{EC5333D7-5EF5-40D5-AE27-7A2606A42C6C}" dt="2021-09-09T14:08:10.058" v="1731" actId="1076"/>
          <ac:spMkLst>
            <pc:docMk/>
            <pc:sldMk cId="4267217438" sldId="758"/>
            <ac:spMk id="3" creationId="{C01E4580-D914-4033-B58A-43CB39A5FFAA}"/>
          </ac:spMkLst>
        </pc:spChg>
      </pc:sldChg>
      <pc:sldChg chg="modSp new mod">
        <pc:chgData name="Nils Rune Bodsberg" userId="9779d9a4-30c1-4ba6-8f83-de31d96cd150" providerId="ADAL" clId="{EC5333D7-5EF5-40D5-AE27-7A2606A42C6C}" dt="2021-09-09T08:57:27.652" v="1548" actId="27636"/>
        <pc:sldMkLst>
          <pc:docMk/>
          <pc:sldMk cId="2180771494" sldId="759"/>
        </pc:sldMkLst>
        <pc:spChg chg="mod">
          <ac:chgData name="Nils Rune Bodsberg" userId="9779d9a4-30c1-4ba6-8f83-de31d96cd150" providerId="ADAL" clId="{EC5333D7-5EF5-40D5-AE27-7A2606A42C6C}" dt="2021-09-09T08:55:14.263" v="1496" actId="20577"/>
          <ac:spMkLst>
            <pc:docMk/>
            <pc:sldMk cId="2180771494" sldId="759"/>
            <ac:spMk id="2" creationId="{8D2B7A7D-D003-490A-92FC-AA47E16E5A0E}"/>
          </ac:spMkLst>
        </pc:spChg>
        <pc:spChg chg="mod">
          <ac:chgData name="Nils Rune Bodsberg" userId="9779d9a4-30c1-4ba6-8f83-de31d96cd150" providerId="ADAL" clId="{EC5333D7-5EF5-40D5-AE27-7A2606A42C6C}" dt="2021-09-09T08:57:27.652" v="1548" actId="27636"/>
          <ac:spMkLst>
            <pc:docMk/>
            <pc:sldMk cId="2180771494" sldId="759"/>
            <ac:spMk id="3" creationId="{421AE6D5-2179-4752-8716-1A2E50EC3B08}"/>
          </ac:spMkLst>
        </pc:spChg>
      </pc:sldChg>
      <pc:sldChg chg="modSp new mod">
        <pc:chgData name="Nils Rune Bodsberg" userId="9779d9a4-30c1-4ba6-8f83-de31d96cd150" providerId="ADAL" clId="{EC5333D7-5EF5-40D5-AE27-7A2606A42C6C}" dt="2021-09-09T08:57:47.087" v="1573" actId="20577"/>
        <pc:sldMkLst>
          <pc:docMk/>
          <pc:sldMk cId="1988453007" sldId="760"/>
        </pc:sldMkLst>
        <pc:spChg chg="mod">
          <ac:chgData name="Nils Rune Bodsberg" userId="9779d9a4-30c1-4ba6-8f83-de31d96cd150" providerId="ADAL" clId="{EC5333D7-5EF5-40D5-AE27-7A2606A42C6C}" dt="2021-09-09T08:57:47.087" v="1573" actId="20577"/>
          <ac:spMkLst>
            <pc:docMk/>
            <pc:sldMk cId="1988453007" sldId="760"/>
            <ac:spMk id="2" creationId="{18655DC3-2829-4E0E-8813-5FA7E434F0EB}"/>
          </ac:spMkLst>
        </pc:spChg>
      </pc:sldChg>
      <pc:sldChg chg="modSp new mod ord">
        <pc:chgData name="Nils Rune Bodsberg" userId="9779d9a4-30c1-4ba6-8f83-de31d96cd150" providerId="ADAL" clId="{EC5333D7-5EF5-40D5-AE27-7A2606A42C6C}" dt="2021-09-09T09:09:41.541" v="1673"/>
        <pc:sldMkLst>
          <pc:docMk/>
          <pc:sldMk cId="3004912246" sldId="761"/>
        </pc:sldMkLst>
        <pc:spChg chg="mod">
          <ac:chgData name="Nils Rune Bodsberg" userId="9779d9a4-30c1-4ba6-8f83-de31d96cd150" providerId="ADAL" clId="{EC5333D7-5EF5-40D5-AE27-7A2606A42C6C}" dt="2021-09-09T08:59:54.998" v="1607" actId="20577"/>
          <ac:spMkLst>
            <pc:docMk/>
            <pc:sldMk cId="3004912246" sldId="761"/>
            <ac:spMk id="2" creationId="{00A360BC-5CCE-4351-9473-9C8AF2F23FA1}"/>
          </ac:spMkLst>
        </pc:spChg>
        <pc:spChg chg="mod">
          <ac:chgData name="Nils Rune Bodsberg" userId="9779d9a4-30c1-4ba6-8f83-de31d96cd150" providerId="ADAL" clId="{EC5333D7-5EF5-40D5-AE27-7A2606A42C6C}" dt="2021-09-09T09:03:00.121" v="1671" actId="115"/>
          <ac:spMkLst>
            <pc:docMk/>
            <pc:sldMk cId="3004912246" sldId="761"/>
            <ac:spMk id="3" creationId="{FD6437B8-A942-4853-8BED-2358369543AC}"/>
          </ac:spMkLst>
        </pc:spChg>
      </pc:sldChg>
      <pc:sldChg chg="modSp new mod">
        <pc:chgData name="Nils Rune Bodsberg" userId="9779d9a4-30c1-4ba6-8f83-de31d96cd150" providerId="ADAL" clId="{EC5333D7-5EF5-40D5-AE27-7A2606A42C6C}" dt="2021-09-09T09:10:19.433" v="1691" actId="20577"/>
        <pc:sldMkLst>
          <pc:docMk/>
          <pc:sldMk cId="2197724144" sldId="762"/>
        </pc:sldMkLst>
        <pc:spChg chg="mod">
          <ac:chgData name="Nils Rune Bodsberg" userId="9779d9a4-30c1-4ba6-8f83-de31d96cd150" providerId="ADAL" clId="{EC5333D7-5EF5-40D5-AE27-7A2606A42C6C}" dt="2021-09-09T09:10:19.433" v="1691" actId="20577"/>
          <ac:spMkLst>
            <pc:docMk/>
            <pc:sldMk cId="2197724144" sldId="762"/>
            <ac:spMk id="2" creationId="{4E8665B0-8BE2-4D09-A182-E9F4B15527CF}"/>
          </ac:spMkLst>
        </pc:spChg>
      </pc:sldChg>
      <pc:sldChg chg="new del">
        <pc:chgData name="Nils Rune Bodsberg" userId="9779d9a4-30c1-4ba6-8f83-de31d96cd150" providerId="ADAL" clId="{EC5333D7-5EF5-40D5-AE27-7A2606A42C6C}" dt="2021-09-09T09:10:03.713" v="1675" actId="680"/>
        <pc:sldMkLst>
          <pc:docMk/>
          <pc:sldMk cId="4112278089" sldId="762"/>
        </pc:sldMkLst>
      </pc:sldChg>
      <pc:sldChg chg="add del">
        <pc:chgData name="Nils Rune Bodsberg" userId="9779d9a4-30c1-4ba6-8f83-de31d96cd150" providerId="ADAL" clId="{EC5333D7-5EF5-40D5-AE27-7A2606A42C6C}" dt="2021-09-09T14:06:32.836" v="1725"/>
        <pc:sldMkLst>
          <pc:docMk/>
          <pc:sldMk cId="268164396" sldId="763"/>
        </pc:sldMkLst>
      </pc:sldChg>
      <pc:sldChg chg="add del">
        <pc:chgData name="Nils Rune Bodsberg" userId="9779d9a4-30c1-4ba6-8f83-de31d96cd150" providerId="ADAL" clId="{EC5333D7-5EF5-40D5-AE27-7A2606A42C6C}" dt="2021-09-09T14:06:32.836" v="1725"/>
        <pc:sldMkLst>
          <pc:docMk/>
          <pc:sldMk cId="677910775" sldId="764"/>
        </pc:sldMkLst>
      </pc:sldChg>
      <pc:sldChg chg="add del">
        <pc:chgData name="Nils Rune Bodsberg" userId="9779d9a4-30c1-4ba6-8f83-de31d96cd150" providerId="ADAL" clId="{EC5333D7-5EF5-40D5-AE27-7A2606A42C6C}" dt="2021-09-09T14:06:32.836" v="1725"/>
        <pc:sldMkLst>
          <pc:docMk/>
          <pc:sldMk cId="1320265675" sldId="765"/>
        </pc:sldMkLst>
      </pc:sldChg>
      <pc:sldChg chg="add del">
        <pc:chgData name="Nils Rune Bodsberg" userId="9779d9a4-30c1-4ba6-8f83-de31d96cd150" providerId="ADAL" clId="{EC5333D7-5EF5-40D5-AE27-7A2606A42C6C}" dt="2021-09-09T14:06:32.836" v="1725"/>
        <pc:sldMkLst>
          <pc:docMk/>
          <pc:sldMk cId="594294575" sldId="766"/>
        </pc:sldMkLst>
      </pc:sldChg>
      <pc:sldChg chg="add del">
        <pc:chgData name="Nils Rune Bodsberg" userId="9779d9a4-30c1-4ba6-8f83-de31d96cd150" providerId="ADAL" clId="{EC5333D7-5EF5-40D5-AE27-7A2606A42C6C}" dt="2021-09-09T14:06:32.836" v="1725"/>
        <pc:sldMkLst>
          <pc:docMk/>
          <pc:sldMk cId="1353714873" sldId="767"/>
        </pc:sldMkLst>
      </pc:sldChg>
      <pc:sldChg chg="add del">
        <pc:chgData name="Nils Rune Bodsberg" userId="9779d9a4-30c1-4ba6-8f83-de31d96cd150" providerId="ADAL" clId="{EC5333D7-5EF5-40D5-AE27-7A2606A42C6C}" dt="2021-09-09T14:06:32.836" v="1725"/>
        <pc:sldMkLst>
          <pc:docMk/>
          <pc:sldMk cId="1660806915" sldId="768"/>
        </pc:sldMkLst>
      </pc:sldChg>
      <pc:sldChg chg="add del">
        <pc:chgData name="Nils Rune Bodsberg" userId="9779d9a4-30c1-4ba6-8f83-de31d96cd150" providerId="ADAL" clId="{EC5333D7-5EF5-40D5-AE27-7A2606A42C6C}" dt="2021-09-09T14:06:32.836" v="1725"/>
        <pc:sldMkLst>
          <pc:docMk/>
          <pc:sldMk cId="648883041" sldId="769"/>
        </pc:sldMkLst>
      </pc:sldChg>
      <pc:sldChg chg="add">
        <pc:chgData name="Nils Rune Bodsberg" userId="9779d9a4-30c1-4ba6-8f83-de31d96cd150" providerId="ADAL" clId="{EC5333D7-5EF5-40D5-AE27-7A2606A42C6C}" dt="2021-09-09T22:07:22.435" v="1732"/>
        <pc:sldMkLst>
          <pc:docMk/>
          <pc:sldMk cId="3782731761" sldId="770"/>
        </pc:sldMkLst>
      </pc:sldChg>
      <pc:sldChg chg="add">
        <pc:chgData name="Nils Rune Bodsberg" userId="9779d9a4-30c1-4ba6-8f83-de31d96cd150" providerId="ADAL" clId="{EC5333D7-5EF5-40D5-AE27-7A2606A42C6C}" dt="2021-09-09T22:07:22.435" v="1732"/>
        <pc:sldMkLst>
          <pc:docMk/>
          <pc:sldMk cId="2251721090" sldId="771"/>
        </pc:sldMkLst>
      </pc:sldChg>
      <pc:sldChg chg="add">
        <pc:chgData name="Nils Rune Bodsberg" userId="9779d9a4-30c1-4ba6-8f83-de31d96cd150" providerId="ADAL" clId="{EC5333D7-5EF5-40D5-AE27-7A2606A42C6C}" dt="2021-09-09T22:07:22.435" v="1732"/>
        <pc:sldMkLst>
          <pc:docMk/>
          <pc:sldMk cId="203232260" sldId="772"/>
        </pc:sldMkLst>
      </pc:sldChg>
      <pc:sldChg chg="add">
        <pc:chgData name="Nils Rune Bodsberg" userId="9779d9a4-30c1-4ba6-8f83-de31d96cd150" providerId="ADAL" clId="{EC5333D7-5EF5-40D5-AE27-7A2606A42C6C}" dt="2021-09-09T22:07:22.435" v="1732"/>
        <pc:sldMkLst>
          <pc:docMk/>
          <pc:sldMk cId="2364271392" sldId="773"/>
        </pc:sldMkLst>
      </pc:sldChg>
      <pc:sldChg chg="add">
        <pc:chgData name="Nils Rune Bodsberg" userId="9779d9a4-30c1-4ba6-8f83-de31d96cd150" providerId="ADAL" clId="{EC5333D7-5EF5-40D5-AE27-7A2606A42C6C}" dt="2021-09-09T22:11:19.297" v="1733"/>
        <pc:sldMkLst>
          <pc:docMk/>
          <pc:sldMk cId="3236059474" sldId="774"/>
        </pc:sldMkLst>
      </pc:sldChg>
      <pc:sldChg chg="add">
        <pc:chgData name="Nils Rune Bodsberg" userId="9779d9a4-30c1-4ba6-8f83-de31d96cd150" providerId="ADAL" clId="{EC5333D7-5EF5-40D5-AE27-7A2606A42C6C}" dt="2021-09-09T22:11:19.297" v="1733"/>
        <pc:sldMkLst>
          <pc:docMk/>
          <pc:sldMk cId="488927545" sldId="775"/>
        </pc:sldMkLst>
      </pc:sldChg>
      <pc:sldChg chg="modSp add mod">
        <pc:chgData name="Nils Rune Bodsberg" userId="9779d9a4-30c1-4ba6-8f83-de31d96cd150" providerId="ADAL" clId="{EC5333D7-5EF5-40D5-AE27-7A2606A42C6C}" dt="2021-09-10T10:29:19.486" v="1743" actId="27636"/>
        <pc:sldMkLst>
          <pc:docMk/>
          <pc:sldMk cId="4219010871" sldId="776"/>
        </pc:sldMkLst>
        <pc:spChg chg="mod">
          <ac:chgData name="Nils Rune Bodsberg" userId="9779d9a4-30c1-4ba6-8f83-de31d96cd150" providerId="ADAL" clId="{EC5333D7-5EF5-40D5-AE27-7A2606A42C6C}" dt="2021-09-10T10:29:19.486" v="1743" actId="27636"/>
          <ac:spMkLst>
            <pc:docMk/>
            <pc:sldMk cId="4219010871" sldId="776"/>
            <ac:spMk id="3" creationId="{AC59C951-50B7-419B-9702-84961365FBC5}"/>
          </ac:spMkLst>
        </pc:spChg>
        <pc:spChg chg="mod">
          <ac:chgData name="Nils Rune Bodsberg" userId="9779d9a4-30c1-4ba6-8f83-de31d96cd150" providerId="ADAL" clId="{EC5333D7-5EF5-40D5-AE27-7A2606A42C6C}" dt="2021-09-10T10:29:19.486" v="1742" actId="27636"/>
          <ac:spMkLst>
            <pc:docMk/>
            <pc:sldMk cId="4219010871" sldId="776"/>
            <ac:spMk id="4" creationId="{DEE2E5BC-C5EB-470F-B6EE-C82833EA0651}"/>
          </ac:spMkLst>
        </pc:spChg>
      </pc:sldChg>
      <pc:sldChg chg="add del">
        <pc:chgData name="Nils Rune Bodsberg" userId="9779d9a4-30c1-4ba6-8f83-de31d96cd150" providerId="ADAL" clId="{EC5333D7-5EF5-40D5-AE27-7A2606A42C6C}" dt="2021-09-10T09:16:05.949" v="1737" actId="47"/>
        <pc:sldMkLst>
          <pc:docMk/>
          <pc:sldMk cId="762227531" sldId="777"/>
        </pc:sldMkLst>
      </pc:sldChg>
      <pc:sldChg chg="add">
        <pc:chgData name="Nils Rune Bodsberg" userId="9779d9a4-30c1-4ba6-8f83-de31d96cd150" providerId="ADAL" clId="{EC5333D7-5EF5-40D5-AE27-7A2606A42C6C}" dt="2021-09-10T09:14:54.381" v="1735"/>
        <pc:sldMkLst>
          <pc:docMk/>
          <pc:sldMk cId="3537143853" sldId="778"/>
        </pc:sldMkLst>
      </pc:sldChg>
      <pc:sldChg chg="add">
        <pc:chgData name="Nils Rune Bodsberg" userId="9779d9a4-30c1-4ba6-8f83-de31d96cd150" providerId="ADAL" clId="{EC5333D7-5EF5-40D5-AE27-7A2606A42C6C}" dt="2021-09-10T09:16:01.694" v="1736"/>
        <pc:sldMkLst>
          <pc:docMk/>
          <pc:sldMk cId="2726593223" sldId="779"/>
        </pc:sldMkLst>
      </pc:sldChg>
      <pc:sldChg chg="addSp delSp modSp add mod">
        <pc:chgData name="Nils Rune Bodsberg" userId="9779d9a4-30c1-4ba6-8f83-de31d96cd150" providerId="ADAL" clId="{EC5333D7-5EF5-40D5-AE27-7A2606A42C6C}" dt="2021-09-10T10:32:28.458" v="1878" actId="478"/>
        <pc:sldMkLst>
          <pc:docMk/>
          <pc:sldMk cId="4107421184" sldId="780"/>
        </pc:sldMkLst>
        <pc:spChg chg="add mod">
          <ac:chgData name="Nils Rune Bodsberg" userId="9779d9a4-30c1-4ba6-8f83-de31d96cd150" providerId="ADAL" clId="{EC5333D7-5EF5-40D5-AE27-7A2606A42C6C}" dt="2021-09-10T10:32:28.458" v="1878" actId="478"/>
          <ac:spMkLst>
            <pc:docMk/>
            <pc:sldMk cId="4107421184" sldId="780"/>
            <ac:spMk id="3" creationId="{1FE76C73-9CCB-46D6-BE16-53DFB08E67B7}"/>
          </ac:spMkLst>
        </pc:spChg>
        <pc:spChg chg="del">
          <ac:chgData name="Nils Rune Bodsberg" userId="9779d9a4-30c1-4ba6-8f83-de31d96cd150" providerId="ADAL" clId="{EC5333D7-5EF5-40D5-AE27-7A2606A42C6C}" dt="2021-09-10T10:32:28.458" v="1878" actId="478"/>
          <ac:spMkLst>
            <pc:docMk/>
            <pc:sldMk cId="4107421184" sldId="780"/>
            <ac:spMk id="8" creationId="{00000000-0000-0000-0000-000000000000}"/>
          </ac:spMkLst>
        </pc:spChg>
      </pc:sldChg>
      <pc:sldChg chg="modSp new mod">
        <pc:chgData name="Nils Rune Bodsberg" userId="9779d9a4-30c1-4ba6-8f83-de31d96cd150" providerId="ADAL" clId="{EC5333D7-5EF5-40D5-AE27-7A2606A42C6C}" dt="2021-09-10T10:43:21.988" v="1891" actId="20577"/>
        <pc:sldMkLst>
          <pc:docMk/>
          <pc:sldMk cId="509548862" sldId="781"/>
        </pc:sldMkLst>
        <pc:spChg chg="mod">
          <ac:chgData name="Nils Rune Bodsberg" userId="9779d9a4-30c1-4ba6-8f83-de31d96cd150" providerId="ADAL" clId="{EC5333D7-5EF5-40D5-AE27-7A2606A42C6C}" dt="2021-09-10T10:43:21.988" v="1891" actId="20577"/>
          <ac:spMkLst>
            <pc:docMk/>
            <pc:sldMk cId="509548862" sldId="781"/>
            <ac:spMk id="2" creationId="{EB59A098-DB0B-43EE-87F8-BE48874AC85F}"/>
          </ac:spMkLst>
        </pc:spChg>
      </pc:sldChg>
      <pc:sldMasterChg chg="delSldLayout">
        <pc:chgData name="Nils Rune Bodsberg" userId="9779d9a4-30c1-4ba6-8f83-de31d96cd150" providerId="ADAL" clId="{EC5333D7-5EF5-40D5-AE27-7A2606A42C6C}" dt="2021-09-09T13:51:24.004" v="1717" actId="47"/>
        <pc:sldMasterMkLst>
          <pc:docMk/>
          <pc:sldMasterMk cId="1346549893" sldId="2147483648"/>
        </pc:sldMasterMkLst>
        <pc:sldLayoutChg chg="del">
          <pc:chgData name="Nils Rune Bodsberg" userId="9779d9a4-30c1-4ba6-8f83-de31d96cd150" providerId="ADAL" clId="{EC5333D7-5EF5-40D5-AE27-7A2606A42C6C}" dt="2021-09-09T13:51:24.004" v="1717" actId="47"/>
          <pc:sldLayoutMkLst>
            <pc:docMk/>
            <pc:sldMasterMk cId="1346549893" sldId="2147483648"/>
            <pc:sldLayoutMk cId="2980074299" sldId="2147483659"/>
          </pc:sldLayoutMkLst>
        </pc:sldLayoutChg>
      </pc:sldMasterChg>
    </pc:docChg>
  </pc:docChgLst>
  <pc:docChgLst>
    <pc:chgData name="Geir Egil Dahle Øien" userId="S::geiro@ntnu.no::d47b1cc6-0e06-491c-9c59-5a9e2cf5b596" providerId="AD" clId="Web-{68BC37DE-4587-908A-C092-4A9A22176960}"/>
    <pc:docChg chg="modSld">
      <pc:chgData name="Geir Egil Dahle Øien" userId="S::geiro@ntnu.no::d47b1cc6-0e06-491c-9c59-5a9e2cf5b596" providerId="AD" clId="Web-{68BC37DE-4587-908A-C092-4A9A22176960}" dt="2021-09-09T08:35:22.700" v="138" actId="20577"/>
      <pc:docMkLst>
        <pc:docMk/>
      </pc:docMkLst>
      <pc:sldChg chg="modSp">
        <pc:chgData name="Geir Egil Dahle Øien" userId="S::geiro@ntnu.no::d47b1cc6-0e06-491c-9c59-5a9e2cf5b596" providerId="AD" clId="Web-{68BC37DE-4587-908A-C092-4A9A22176960}" dt="2021-09-09T08:35:22.700" v="138" actId="20577"/>
        <pc:sldMkLst>
          <pc:docMk/>
          <pc:sldMk cId="4140900681" sldId="748"/>
        </pc:sldMkLst>
        <pc:spChg chg="mod">
          <ac:chgData name="Geir Egil Dahle Øien" userId="S::geiro@ntnu.no::d47b1cc6-0e06-491c-9c59-5a9e2cf5b596" providerId="AD" clId="Web-{68BC37DE-4587-908A-C092-4A9A22176960}" dt="2021-09-09T08:35:22.700" v="138" actId="20577"/>
          <ac:spMkLst>
            <pc:docMk/>
            <pc:sldMk cId="4140900681" sldId="748"/>
            <ac:spMk id="3" creationId="{9368EAF8-574B-4813-B9A1-AD48731BCC6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a:t>Studieprogram</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88-4134-B236-0A98F1CB2D5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88-4134-B236-0A98F1CB2D5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88-4134-B236-0A98F1CB2D5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788-4134-B236-0A98F1CB2D58}"/>
              </c:ext>
            </c:extLst>
          </c:dPt>
          <c:cat>
            <c:strRef>
              <c:f>'Ark1'!$A$2:$A$5</c:f>
              <c:strCache>
                <c:ptCount val="4"/>
                <c:pt idx="0">
                  <c:v>1. kvt.</c:v>
                </c:pt>
                <c:pt idx="1">
                  <c:v>2. kvt.</c:v>
                </c:pt>
                <c:pt idx="2">
                  <c:v>3. kvt.</c:v>
                </c:pt>
                <c:pt idx="3">
                  <c:v>4. kv.</c:v>
                </c:pt>
              </c:strCache>
            </c:strRef>
          </c:cat>
          <c:val>
            <c:numRef>
              <c:f>'Ark1'!$B$2:$B$5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30B-44D4-BF94-3953DA4B829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a:t>Studieprogram</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tx>
            <c:strRef>
              <c:f>'Ark1'!$B$1</c:f>
              <c:strCache>
                <c:ptCount val="1"/>
                <c:pt idx="0">
                  <c:v>Salg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88-4134-B236-0A98F1CB2D5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88-4134-B236-0A98F1CB2D5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88-4134-B236-0A98F1CB2D5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788-4134-B236-0A98F1CB2D58}"/>
              </c:ext>
            </c:extLst>
          </c:dPt>
          <c:cat>
            <c:strRef>
              <c:f>'Ark1'!$A$2:$A$5</c:f>
              <c:strCache>
                <c:ptCount val="4"/>
                <c:pt idx="0">
                  <c:v>1. kvt.</c:v>
                </c:pt>
                <c:pt idx="1">
                  <c:v>2. kvt.</c:v>
                </c:pt>
                <c:pt idx="2">
                  <c:v>3. kvt.</c:v>
                </c:pt>
                <c:pt idx="3">
                  <c:v>4. kv.</c:v>
                </c:pt>
              </c:strCache>
            </c:strRef>
          </c:cat>
          <c:val>
            <c:numRef>
              <c:f>'Ark1'!$B$2:$B$5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30B-44D4-BF94-3953DA4B829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EE0C54-95A5-40B8-8284-DF3B06EF84D0}"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BFB93430-5A97-4963-A6D0-119B308C2B5F}">
      <dgm:prSet custT="1"/>
      <dgm:spPr>
        <a:solidFill>
          <a:schemeClr val="accent3">
            <a:lumMod val="75000"/>
          </a:schemeClr>
        </a:solidFill>
      </dgm:spPr>
      <dgm:t>
        <a:bodyPr/>
        <a:lstStyle/>
        <a:p>
          <a:r>
            <a:rPr lang="nb-NO" sz="2200" dirty="0"/>
            <a:t>Utredningsgruppe 1 – 4: SWOT-analyse, gap-analyse og veikart for videre utvikling for fire ulike studieprogramtyper</a:t>
          </a:r>
          <a:endParaRPr lang="en-US" sz="2200" dirty="0"/>
        </a:p>
      </dgm:t>
    </dgm:pt>
    <dgm:pt modelId="{04925E6D-7FDF-41DE-98DA-808940258EE3}" type="parTrans" cxnId="{E1D73D51-A586-4069-B04C-46D50E886964}">
      <dgm:prSet/>
      <dgm:spPr/>
      <dgm:t>
        <a:bodyPr/>
        <a:lstStyle/>
        <a:p>
          <a:endParaRPr lang="en-US"/>
        </a:p>
      </dgm:t>
    </dgm:pt>
    <dgm:pt modelId="{6EE50A7A-EDC6-430A-A36B-C5887BAACFAA}" type="sibTrans" cxnId="{E1D73D51-A586-4069-B04C-46D50E886964}">
      <dgm:prSet/>
      <dgm:spPr/>
      <dgm:t>
        <a:bodyPr/>
        <a:lstStyle/>
        <a:p>
          <a:endParaRPr lang="en-US"/>
        </a:p>
      </dgm:t>
    </dgm:pt>
    <dgm:pt modelId="{3849021F-F99F-47EA-8211-983526FF0E21}">
      <dgm:prSet custT="1"/>
      <dgm:spPr>
        <a:solidFill>
          <a:schemeClr val="accent3">
            <a:lumMod val="75000"/>
          </a:schemeClr>
        </a:solidFill>
      </dgm:spPr>
      <dgm:t>
        <a:bodyPr/>
        <a:lstStyle/>
        <a:p>
          <a:r>
            <a:rPr lang="nb-NO" sz="2200" dirty="0"/>
            <a:t>Utredningsgruppe 5: Praktiske konsekvenser av og anbefalte tiltak for en mer «programdrevet» tilnærming til utvikling av våre utdanninger</a:t>
          </a:r>
          <a:endParaRPr lang="en-US" sz="2200" dirty="0"/>
        </a:p>
      </dgm:t>
    </dgm:pt>
    <dgm:pt modelId="{F014139F-4433-47DF-92C9-7CD3DAFB7F65}" type="parTrans" cxnId="{BA3806D5-BC08-42A1-8D8E-91ED528916DD}">
      <dgm:prSet/>
      <dgm:spPr/>
      <dgm:t>
        <a:bodyPr/>
        <a:lstStyle/>
        <a:p>
          <a:endParaRPr lang="en-US"/>
        </a:p>
      </dgm:t>
    </dgm:pt>
    <dgm:pt modelId="{E257E9F3-2AD2-4AB5-BFDD-652B52732F33}" type="sibTrans" cxnId="{BA3806D5-BC08-42A1-8D8E-91ED528916DD}">
      <dgm:prSet/>
      <dgm:spPr/>
      <dgm:t>
        <a:bodyPr/>
        <a:lstStyle/>
        <a:p>
          <a:endParaRPr lang="en-US"/>
        </a:p>
      </dgm:t>
    </dgm:pt>
    <dgm:pt modelId="{44A4A425-DB3C-4AE9-9D65-B3B08CCE9193}">
      <dgm:prSet custT="1"/>
      <dgm:spPr>
        <a:solidFill>
          <a:schemeClr val="accent3">
            <a:lumMod val="75000"/>
          </a:schemeClr>
        </a:solidFill>
      </dgm:spPr>
      <dgm:t>
        <a:bodyPr/>
        <a:lstStyle/>
        <a:p>
          <a:r>
            <a:rPr lang="nb-NO" sz="2200" dirty="0"/>
            <a:t>Utredningsgruppe 6: Pedagogiske virkemidler anbefalt for å kunne realisere FTS’ kompetansemål/-profiler</a:t>
          </a:r>
          <a:endParaRPr lang="en-US" sz="2200" dirty="0"/>
        </a:p>
      </dgm:t>
    </dgm:pt>
    <dgm:pt modelId="{9121563E-652A-4F19-BD46-2B14157EE07B}" type="parTrans" cxnId="{CBF83695-6147-4C9F-B419-2AAA6D380986}">
      <dgm:prSet/>
      <dgm:spPr/>
      <dgm:t>
        <a:bodyPr/>
        <a:lstStyle/>
        <a:p>
          <a:endParaRPr lang="en-US"/>
        </a:p>
      </dgm:t>
    </dgm:pt>
    <dgm:pt modelId="{45B250B1-04B3-4C5B-978A-0918B09CD1F2}" type="sibTrans" cxnId="{CBF83695-6147-4C9F-B419-2AAA6D380986}">
      <dgm:prSet/>
      <dgm:spPr/>
      <dgm:t>
        <a:bodyPr/>
        <a:lstStyle/>
        <a:p>
          <a:endParaRPr lang="en-US"/>
        </a:p>
      </dgm:t>
    </dgm:pt>
    <dgm:pt modelId="{10D5BAD2-707B-3249-8A65-2AD1C0B8E6C7}" type="pres">
      <dgm:prSet presAssocID="{BBEE0C54-95A5-40B8-8284-DF3B06EF84D0}" presName="linear" presStyleCnt="0">
        <dgm:presLayoutVars>
          <dgm:animLvl val="lvl"/>
          <dgm:resizeHandles val="exact"/>
        </dgm:presLayoutVars>
      </dgm:prSet>
      <dgm:spPr/>
    </dgm:pt>
    <dgm:pt modelId="{807F2983-A2FD-1643-AFFE-0007E84DA93B}" type="pres">
      <dgm:prSet presAssocID="{BFB93430-5A97-4963-A6D0-119B308C2B5F}" presName="parentText" presStyleLbl="node1" presStyleIdx="0" presStyleCnt="3">
        <dgm:presLayoutVars>
          <dgm:chMax val="0"/>
          <dgm:bulletEnabled val="1"/>
        </dgm:presLayoutVars>
      </dgm:prSet>
      <dgm:spPr/>
    </dgm:pt>
    <dgm:pt modelId="{E7D3D6F0-4E28-0C46-B85C-301213078651}" type="pres">
      <dgm:prSet presAssocID="{6EE50A7A-EDC6-430A-A36B-C5887BAACFAA}" presName="spacer" presStyleCnt="0"/>
      <dgm:spPr/>
    </dgm:pt>
    <dgm:pt modelId="{2F6A6994-625F-494C-BA2E-179C02B66E2F}" type="pres">
      <dgm:prSet presAssocID="{3849021F-F99F-47EA-8211-983526FF0E21}" presName="parentText" presStyleLbl="node1" presStyleIdx="1" presStyleCnt="3">
        <dgm:presLayoutVars>
          <dgm:chMax val="0"/>
          <dgm:bulletEnabled val="1"/>
        </dgm:presLayoutVars>
      </dgm:prSet>
      <dgm:spPr/>
    </dgm:pt>
    <dgm:pt modelId="{0AE47F21-CBFA-A743-8F1A-5EEACA275D12}" type="pres">
      <dgm:prSet presAssocID="{E257E9F3-2AD2-4AB5-BFDD-652B52732F33}" presName="spacer" presStyleCnt="0"/>
      <dgm:spPr/>
    </dgm:pt>
    <dgm:pt modelId="{EA05C544-E463-7C4A-BABA-0A6770590150}" type="pres">
      <dgm:prSet presAssocID="{44A4A425-DB3C-4AE9-9D65-B3B08CCE9193}" presName="parentText" presStyleLbl="node1" presStyleIdx="2" presStyleCnt="3">
        <dgm:presLayoutVars>
          <dgm:chMax val="0"/>
          <dgm:bulletEnabled val="1"/>
        </dgm:presLayoutVars>
      </dgm:prSet>
      <dgm:spPr/>
    </dgm:pt>
  </dgm:ptLst>
  <dgm:cxnLst>
    <dgm:cxn modelId="{E1D73D51-A586-4069-B04C-46D50E886964}" srcId="{BBEE0C54-95A5-40B8-8284-DF3B06EF84D0}" destId="{BFB93430-5A97-4963-A6D0-119B308C2B5F}" srcOrd="0" destOrd="0" parTransId="{04925E6D-7FDF-41DE-98DA-808940258EE3}" sibTransId="{6EE50A7A-EDC6-430A-A36B-C5887BAACFAA}"/>
    <dgm:cxn modelId="{CBF83695-6147-4C9F-B419-2AAA6D380986}" srcId="{BBEE0C54-95A5-40B8-8284-DF3B06EF84D0}" destId="{44A4A425-DB3C-4AE9-9D65-B3B08CCE9193}" srcOrd="2" destOrd="0" parTransId="{9121563E-652A-4F19-BD46-2B14157EE07B}" sibTransId="{45B250B1-04B3-4C5B-978A-0918B09CD1F2}"/>
    <dgm:cxn modelId="{2012B1B6-52C5-E646-AD4F-5A2EA57DBBF5}" type="presOf" srcId="{44A4A425-DB3C-4AE9-9D65-B3B08CCE9193}" destId="{EA05C544-E463-7C4A-BABA-0A6770590150}" srcOrd="0" destOrd="0" presId="urn:microsoft.com/office/officeart/2005/8/layout/vList2"/>
    <dgm:cxn modelId="{BE14F5C0-B698-8842-81D2-069EF30E2E05}" type="presOf" srcId="{BBEE0C54-95A5-40B8-8284-DF3B06EF84D0}" destId="{10D5BAD2-707B-3249-8A65-2AD1C0B8E6C7}" srcOrd="0" destOrd="0" presId="urn:microsoft.com/office/officeart/2005/8/layout/vList2"/>
    <dgm:cxn modelId="{797B7DD2-6BBF-2544-A891-92453CA14028}" type="presOf" srcId="{BFB93430-5A97-4963-A6D0-119B308C2B5F}" destId="{807F2983-A2FD-1643-AFFE-0007E84DA93B}" srcOrd="0" destOrd="0" presId="urn:microsoft.com/office/officeart/2005/8/layout/vList2"/>
    <dgm:cxn modelId="{BA3806D5-BC08-42A1-8D8E-91ED528916DD}" srcId="{BBEE0C54-95A5-40B8-8284-DF3B06EF84D0}" destId="{3849021F-F99F-47EA-8211-983526FF0E21}" srcOrd="1" destOrd="0" parTransId="{F014139F-4433-47DF-92C9-7CD3DAFB7F65}" sibTransId="{E257E9F3-2AD2-4AB5-BFDD-652B52732F33}"/>
    <dgm:cxn modelId="{F6A0C6E5-6DBA-114F-A858-AF450FFE47FA}" type="presOf" srcId="{3849021F-F99F-47EA-8211-983526FF0E21}" destId="{2F6A6994-625F-494C-BA2E-179C02B66E2F}" srcOrd="0" destOrd="0" presId="urn:microsoft.com/office/officeart/2005/8/layout/vList2"/>
    <dgm:cxn modelId="{95F3205B-0C11-2B42-ADB7-C44C0DB5D6AF}" type="presParOf" srcId="{10D5BAD2-707B-3249-8A65-2AD1C0B8E6C7}" destId="{807F2983-A2FD-1643-AFFE-0007E84DA93B}" srcOrd="0" destOrd="0" presId="urn:microsoft.com/office/officeart/2005/8/layout/vList2"/>
    <dgm:cxn modelId="{4DDE796F-16C9-3540-A4E3-B2DFAB125CCA}" type="presParOf" srcId="{10D5BAD2-707B-3249-8A65-2AD1C0B8E6C7}" destId="{E7D3D6F0-4E28-0C46-B85C-301213078651}" srcOrd="1" destOrd="0" presId="urn:microsoft.com/office/officeart/2005/8/layout/vList2"/>
    <dgm:cxn modelId="{CBB62CC6-7CCE-AF45-9C2D-3A7D4F8F245C}" type="presParOf" srcId="{10D5BAD2-707B-3249-8A65-2AD1C0B8E6C7}" destId="{2F6A6994-625F-494C-BA2E-179C02B66E2F}" srcOrd="2" destOrd="0" presId="urn:microsoft.com/office/officeart/2005/8/layout/vList2"/>
    <dgm:cxn modelId="{3CB5C2FF-8928-9D4B-9A68-229BF4087830}" type="presParOf" srcId="{10D5BAD2-707B-3249-8A65-2AD1C0B8E6C7}" destId="{0AE47F21-CBFA-A743-8F1A-5EEACA275D12}" srcOrd="3" destOrd="0" presId="urn:microsoft.com/office/officeart/2005/8/layout/vList2"/>
    <dgm:cxn modelId="{7364F43C-7B15-2140-8048-91C7257A522A}" type="presParOf" srcId="{10D5BAD2-707B-3249-8A65-2AD1C0B8E6C7}" destId="{EA05C544-E463-7C4A-BABA-0A6770590150}" srcOrd="4"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E15B15-EEF9-4F97-A718-182814F2051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2809C57-04CB-458B-807B-AAB5BD508493}">
      <dgm:prSet/>
      <dgm:spPr/>
      <dgm:t>
        <a:bodyPr/>
        <a:lstStyle/>
        <a:p>
          <a:r>
            <a:rPr lang="nb-NO" b="1" dirty="0"/>
            <a:t>Campusutvikling: Føringer og prinsipper for læringsarealer og knutepunktareal</a:t>
          </a:r>
          <a:endParaRPr lang="en-US" dirty="0"/>
        </a:p>
      </dgm:t>
    </dgm:pt>
    <dgm:pt modelId="{F76F0724-B3FF-4FA2-A52D-9D556AC0FAA3}" type="parTrans" cxnId="{FB889795-137F-4ED2-B57C-44C62FC787E1}">
      <dgm:prSet/>
      <dgm:spPr/>
      <dgm:t>
        <a:bodyPr/>
        <a:lstStyle/>
        <a:p>
          <a:endParaRPr lang="en-US"/>
        </a:p>
      </dgm:t>
    </dgm:pt>
    <dgm:pt modelId="{6F27DEA4-3F30-4D13-8E88-1EBA78C2F578}" type="sibTrans" cxnId="{FB889795-137F-4ED2-B57C-44C62FC787E1}">
      <dgm:prSet/>
      <dgm:spPr/>
      <dgm:t>
        <a:bodyPr/>
        <a:lstStyle/>
        <a:p>
          <a:endParaRPr lang="en-US"/>
        </a:p>
      </dgm:t>
    </dgm:pt>
    <dgm:pt modelId="{DD1EF510-2E9E-4A88-90E1-1505A36C367F}">
      <dgm:prSet/>
      <dgm:spPr/>
      <dgm:t>
        <a:bodyPr/>
        <a:lstStyle/>
        <a:p>
          <a:r>
            <a:rPr lang="en-US" b="1" dirty="0" err="1"/>
            <a:t>Helhetlig</a:t>
          </a:r>
          <a:r>
            <a:rPr lang="en-US" b="1" dirty="0"/>
            <a:t> NTNU-plan for </a:t>
          </a:r>
          <a:r>
            <a:rPr lang="en-US" b="1" dirty="0" err="1"/>
            <a:t>utdanningsfaglig</a:t>
          </a:r>
          <a:r>
            <a:rPr lang="en-US" b="1" dirty="0"/>
            <a:t> </a:t>
          </a:r>
          <a:r>
            <a:rPr lang="en-US" b="1" dirty="0" err="1"/>
            <a:t>kompetanseutvikling</a:t>
          </a:r>
          <a:endParaRPr lang="en-US" b="1" dirty="0"/>
        </a:p>
      </dgm:t>
    </dgm:pt>
    <dgm:pt modelId="{3A1842D1-3078-4250-BFB0-8FF609B6F8B9}" type="parTrans" cxnId="{A7691418-3082-43FD-B17A-CE936D6FF565}">
      <dgm:prSet/>
      <dgm:spPr/>
      <dgm:t>
        <a:bodyPr/>
        <a:lstStyle/>
        <a:p>
          <a:endParaRPr lang="en-US"/>
        </a:p>
      </dgm:t>
    </dgm:pt>
    <dgm:pt modelId="{56866F2D-0DDC-4DDB-9E2A-6A63DB3E29B8}" type="sibTrans" cxnId="{A7691418-3082-43FD-B17A-CE936D6FF565}">
      <dgm:prSet/>
      <dgm:spPr/>
      <dgm:t>
        <a:bodyPr/>
        <a:lstStyle/>
        <a:p>
          <a:endParaRPr lang="en-US"/>
        </a:p>
      </dgm:t>
    </dgm:pt>
    <dgm:pt modelId="{BB6114D8-B8B0-4AA1-9860-6B01BF519CDB}">
      <dgm:prSet/>
      <dgm:spPr/>
      <dgm:t>
        <a:bodyPr/>
        <a:lstStyle/>
        <a:p>
          <a:r>
            <a:rPr lang="nb-NO" b="1" dirty="0"/>
            <a:t>NTNU-plan for helhetlig læringsstøtte</a:t>
          </a:r>
          <a:endParaRPr lang="en-US" dirty="0"/>
        </a:p>
      </dgm:t>
    </dgm:pt>
    <dgm:pt modelId="{568B4E79-AA2B-49B8-A2CA-3BBE9FA1EF1E}" type="parTrans" cxnId="{8831AE2C-7547-4777-9180-78C8C6257DD6}">
      <dgm:prSet/>
      <dgm:spPr/>
      <dgm:t>
        <a:bodyPr/>
        <a:lstStyle/>
        <a:p>
          <a:endParaRPr lang="en-US"/>
        </a:p>
      </dgm:t>
    </dgm:pt>
    <dgm:pt modelId="{DFD3F473-EF26-402D-A75B-BFDB933B7E55}" type="sibTrans" cxnId="{8831AE2C-7547-4777-9180-78C8C6257DD6}">
      <dgm:prSet/>
      <dgm:spPr/>
      <dgm:t>
        <a:bodyPr/>
        <a:lstStyle/>
        <a:p>
          <a:endParaRPr lang="en-US"/>
        </a:p>
      </dgm:t>
    </dgm:pt>
    <dgm:pt modelId="{8FD7657F-DB72-4AC9-9AE8-F6AB68748683}" type="pres">
      <dgm:prSet presAssocID="{C5E15B15-EEF9-4F97-A718-182814F20511}" presName="root" presStyleCnt="0">
        <dgm:presLayoutVars>
          <dgm:dir/>
          <dgm:resizeHandles val="exact"/>
        </dgm:presLayoutVars>
      </dgm:prSet>
      <dgm:spPr/>
    </dgm:pt>
    <dgm:pt modelId="{1A9D1312-ED43-456C-8549-1D04171D47A3}" type="pres">
      <dgm:prSet presAssocID="{82809C57-04CB-458B-807B-AAB5BD508493}" presName="compNode" presStyleCnt="0"/>
      <dgm:spPr/>
    </dgm:pt>
    <dgm:pt modelId="{B334068E-D92D-4B28-8AE7-D266115C98A4}" type="pres">
      <dgm:prSet presAssocID="{82809C57-04CB-458B-807B-AAB5BD508493}" presName="bgRect" presStyleLbl="bgShp" presStyleIdx="0" presStyleCnt="3"/>
      <dgm:spPr/>
    </dgm:pt>
    <dgm:pt modelId="{04915621-1033-4F7A-BD59-CC3291982B82}" type="pres">
      <dgm:prSet presAssocID="{82809C57-04CB-458B-807B-AAB5BD50849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øker"/>
        </a:ext>
      </dgm:extLst>
    </dgm:pt>
    <dgm:pt modelId="{7BE1B01F-5072-4E46-9AED-456D5F2D40D9}" type="pres">
      <dgm:prSet presAssocID="{82809C57-04CB-458B-807B-AAB5BD508493}" presName="spaceRect" presStyleCnt="0"/>
      <dgm:spPr/>
    </dgm:pt>
    <dgm:pt modelId="{A74DBA14-EEDB-4FDA-9E72-2561894FD7F8}" type="pres">
      <dgm:prSet presAssocID="{82809C57-04CB-458B-807B-AAB5BD508493}" presName="parTx" presStyleLbl="revTx" presStyleIdx="0" presStyleCnt="3">
        <dgm:presLayoutVars>
          <dgm:chMax val="0"/>
          <dgm:chPref val="0"/>
        </dgm:presLayoutVars>
      </dgm:prSet>
      <dgm:spPr/>
    </dgm:pt>
    <dgm:pt modelId="{0876133B-49AE-4319-96F6-276363F47856}" type="pres">
      <dgm:prSet presAssocID="{6F27DEA4-3F30-4D13-8E88-1EBA78C2F578}" presName="sibTrans" presStyleCnt="0"/>
      <dgm:spPr/>
    </dgm:pt>
    <dgm:pt modelId="{6B2DCCA6-1611-4D70-8DBC-BD5E2D02C55D}" type="pres">
      <dgm:prSet presAssocID="{DD1EF510-2E9E-4A88-90E1-1505A36C367F}" presName="compNode" presStyleCnt="0"/>
      <dgm:spPr/>
    </dgm:pt>
    <dgm:pt modelId="{C585F973-6051-4F0D-ADD4-2B494392078E}" type="pres">
      <dgm:prSet presAssocID="{DD1EF510-2E9E-4A88-90E1-1505A36C367F}" presName="bgRect" presStyleLbl="bgShp" presStyleIdx="1" presStyleCnt="3"/>
      <dgm:spPr/>
    </dgm:pt>
    <dgm:pt modelId="{1FFAC75D-3E10-4069-BC37-B137C786E3F6}" type="pres">
      <dgm:prSet presAssocID="{DD1EF510-2E9E-4A88-90E1-1505A36C367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ærer"/>
        </a:ext>
      </dgm:extLst>
    </dgm:pt>
    <dgm:pt modelId="{94BF5013-1C9F-40EC-A201-37751D8EDDF0}" type="pres">
      <dgm:prSet presAssocID="{DD1EF510-2E9E-4A88-90E1-1505A36C367F}" presName="spaceRect" presStyleCnt="0"/>
      <dgm:spPr/>
    </dgm:pt>
    <dgm:pt modelId="{FFC3BF1C-8E4A-48C3-9493-9303010034E9}" type="pres">
      <dgm:prSet presAssocID="{DD1EF510-2E9E-4A88-90E1-1505A36C367F}" presName="parTx" presStyleLbl="revTx" presStyleIdx="1" presStyleCnt="3" custScaleX="99433">
        <dgm:presLayoutVars>
          <dgm:chMax val="0"/>
          <dgm:chPref val="0"/>
        </dgm:presLayoutVars>
      </dgm:prSet>
      <dgm:spPr/>
    </dgm:pt>
    <dgm:pt modelId="{93CB062B-652C-4134-BC3E-58F32694B427}" type="pres">
      <dgm:prSet presAssocID="{56866F2D-0DDC-4DDB-9E2A-6A63DB3E29B8}" presName="sibTrans" presStyleCnt="0"/>
      <dgm:spPr/>
    </dgm:pt>
    <dgm:pt modelId="{6469A584-B3AA-472E-ADDB-47493025991E}" type="pres">
      <dgm:prSet presAssocID="{BB6114D8-B8B0-4AA1-9860-6B01BF519CDB}" presName="compNode" presStyleCnt="0"/>
      <dgm:spPr/>
    </dgm:pt>
    <dgm:pt modelId="{12EC6107-3CB6-4239-B1D3-ACDA8EBD7F9D}" type="pres">
      <dgm:prSet presAssocID="{BB6114D8-B8B0-4AA1-9860-6B01BF519CDB}" presName="bgRect" presStyleLbl="bgShp" presStyleIdx="2" presStyleCnt="3"/>
      <dgm:spPr/>
    </dgm:pt>
    <dgm:pt modelId="{EA659FB2-5784-4FB9-B703-F7744907A3F4}" type="pres">
      <dgm:prSet presAssocID="{BB6114D8-B8B0-4AA1-9860-6B01BF519CD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1DD47CF0-4CF5-4FF9-8F32-9EB688BEEB95}" type="pres">
      <dgm:prSet presAssocID="{BB6114D8-B8B0-4AA1-9860-6B01BF519CDB}" presName="spaceRect" presStyleCnt="0"/>
      <dgm:spPr/>
    </dgm:pt>
    <dgm:pt modelId="{1FF6E5C8-306C-47B3-BF0A-A5E6C5703F49}" type="pres">
      <dgm:prSet presAssocID="{BB6114D8-B8B0-4AA1-9860-6B01BF519CDB}" presName="parTx" presStyleLbl="revTx" presStyleIdx="2" presStyleCnt="3">
        <dgm:presLayoutVars>
          <dgm:chMax val="0"/>
          <dgm:chPref val="0"/>
        </dgm:presLayoutVars>
      </dgm:prSet>
      <dgm:spPr/>
    </dgm:pt>
  </dgm:ptLst>
  <dgm:cxnLst>
    <dgm:cxn modelId="{A7691418-3082-43FD-B17A-CE936D6FF565}" srcId="{C5E15B15-EEF9-4F97-A718-182814F20511}" destId="{DD1EF510-2E9E-4A88-90E1-1505A36C367F}" srcOrd="1" destOrd="0" parTransId="{3A1842D1-3078-4250-BFB0-8FF609B6F8B9}" sibTransId="{56866F2D-0DDC-4DDB-9E2A-6A63DB3E29B8}"/>
    <dgm:cxn modelId="{8831AE2C-7547-4777-9180-78C8C6257DD6}" srcId="{C5E15B15-EEF9-4F97-A718-182814F20511}" destId="{BB6114D8-B8B0-4AA1-9860-6B01BF519CDB}" srcOrd="2" destOrd="0" parTransId="{568B4E79-AA2B-49B8-A2CA-3BBE9FA1EF1E}" sibTransId="{DFD3F473-EF26-402D-A75B-BFDB933B7E55}"/>
    <dgm:cxn modelId="{FB889795-137F-4ED2-B57C-44C62FC787E1}" srcId="{C5E15B15-EEF9-4F97-A718-182814F20511}" destId="{82809C57-04CB-458B-807B-AAB5BD508493}" srcOrd="0" destOrd="0" parTransId="{F76F0724-B3FF-4FA2-A52D-9D556AC0FAA3}" sibTransId="{6F27DEA4-3F30-4D13-8E88-1EBA78C2F578}"/>
    <dgm:cxn modelId="{49F02F99-1A75-497C-8DE6-E43B5BCDBF1B}" type="presOf" srcId="{82809C57-04CB-458B-807B-AAB5BD508493}" destId="{A74DBA14-EEDB-4FDA-9E72-2561894FD7F8}" srcOrd="0" destOrd="0" presId="urn:microsoft.com/office/officeart/2018/2/layout/IconVerticalSolidList"/>
    <dgm:cxn modelId="{427CCAB9-AFEC-4BD3-B419-D194C0B7B586}" type="presOf" srcId="{BB6114D8-B8B0-4AA1-9860-6B01BF519CDB}" destId="{1FF6E5C8-306C-47B3-BF0A-A5E6C5703F49}" srcOrd="0" destOrd="0" presId="urn:microsoft.com/office/officeart/2018/2/layout/IconVerticalSolidList"/>
    <dgm:cxn modelId="{6B1948FC-7467-41D1-B994-5AE11C9AECA0}" type="presOf" srcId="{DD1EF510-2E9E-4A88-90E1-1505A36C367F}" destId="{FFC3BF1C-8E4A-48C3-9493-9303010034E9}" srcOrd="0" destOrd="0" presId="urn:microsoft.com/office/officeart/2018/2/layout/IconVerticalSolidList"/>
    <dgm:cxn modelId="{71E4D1FD-39D6-4BD8-BF51-C4F8214520F0}" type="presOf" srcId="{C5E15B15-EEF9-4F97-A718-182814F20511}" destId="{8FD7657F-DB72-4AC9-9AE8-F6AB68748683}" srcOrd="0" destOrd="0" presId="urn:microsoft.com/office/officeart/2018/2/layout/IconVerticalSolidList"/>
    <dgm:cxn modelId="{1BF1EDEC-1F87-4A05-83B1-C8F745C9B59F}" type="presParOf" srcId="{8FD7657F-DB72-4AC9-9AE8-F6AB68748683}" destId="{1A9D1312-ED43-456C-8549-1D04171D47A3}" srcOrd="0" destOrd="0" presId="urn:microsoft.com/office/officeart/2018/2/layout/IconVerticalSolidList"/>
    <dgm:cxn modelId="{899C366A-E4B0-4E61-97BC-6BC35B475E81}" type="presParOf" srcId="{1A9D1312-ED43-456C-8549-1D04171D47A3}" destId="{B334068E-D92D-4B28-8AE7-D266115C98A4}" srcOrd="0" destOrd="0" presId="urn:microsoft.com/office/officeart/2018/2/layout/IconVerticalSolidList"/>
    <dgm:cxn modelId="{22E9E4E7-2870-462A-808B-A788A46399A6}" type="presParOf" srcId="{1A9D1312-ED43-456C-8549-1D04171D47A3}" destId="{04915621-1033-4F7A-BD59-CC3291982B82}" srcOrd="1" destOrd="0" presId="urn:microsoft.com/office/officeart/2018/2/layout/IconVerticalSolidList"/>
    <dgm:cxn modelId="{5C113C9E-B5A4-43CD-A832-C1769F419526}" type="presParOf" srcId="{1A9D1312-ED43-456C-8549-1D04171D47A3}" destId="{7BE1B01F-5072-4E46-9AED-456D5F2D40D9}" srcOrd="2" destOrd="0" presId="urn:microsoft.com/office/officeart/2018/2/layout/IconVerticalSolidList"/>
    <dgm:cxn modelId="{70DDC90D-6BB5-4309-BBAE-1BA662B67234}" type="presParOf" srcId="{1A9D1312-ED43-456C-8549-1D04171D47A3}" destId="{A74DBA14-EEDB-4FDA-9E72-2561894FD7F8}" srcOrd="3" destOrd="0" presId="urn:microsoft.com/office/officeart/2018/2/layout/IconVerticalSolidList"/>
    <dgm:cxn modelId="{15A4E1D0-35A3-43AB-B037-951EB47D3381}" type="presParOf" srcId="{8FD7657F-DB72-4AC9-9AE8-F6AB68748683}" destId="{0876133B-49AE-4319-96F6-276363F47856}" srcOrd="1" destOrd="0" presId="urn:microsoft.com/office/officeart/2018/2/layout/IconVerticalSolidList"/>
    <dgm:cxn modelId="{E091945E-9480-407F-B219-88A8167CC5E0}" type="presParOf" srcId="{8FD7657F-DB72-4AC9-9AE8-F6AB68748683}" destId="{6B2DCCA6-1611-4D70-8DBC-BD5E2D02C55D}" srcOrd="2" destOrd="0" presId="urn:microsoft.com/office/officeart/2018/2/layout/IconVerticalSolidList"/>
    <dgm:cxn modelId="{912593D2-8F02-4465-B7FC-718E6CC55E59}" type="presParOf" srcId="{6B2DCCA6-1611-4D70-8DBC-BD5E2D02C55D}" destId="{C585F973-6051-4F0D-ADD4-2B494392078E}" srcOrd="0" destOrd="0" presId="urn:microsoft.com/office/officeart/2018/2/layout/IconVerticalSolidList"/>
    <dgm:cxn modelId="{3CC58FDF-F1B8-4B3B-AC7D-2AF5B6243518}" type="presParOf" srcId="{6B2DCCA6-1611-4D70-8DBC-BD5E2D02C55D}" destId="{1FFAC75D-3E10-4069-BC37-B137C786E3F6}" srcOrd="1" destOrd="0" presId="urn:microsoft.com/office/officeart/2018/2/layout/IconVerticalSolidList"/>
    <dgm:cxn modelId="{AE1D9502-4F0E-48DC-BA00-28D109DB10F1}" type="presParOf" srcId="{6B2DCCA6-1611-4D70-8DBC-BD5E2D02C55D}" destId="{94BF5013-1C9F-40EC-A201-37751D8EDDF0}" srcOrd="2" destOrd="0" presId="urn:microsoft.com/office/officeart/2018/2/layout/IconVerticalSolidList"/>
    <dgm:cxn modelId="{B56B4E97-F056-4F63-A1D5-AE360E539477}" type="presParOf" srcId="{6B2DCCA6-1611-4D70-8DBC-BD5E2D02C55D}" destId="{FFC3BF1C-8E4A-48C3-9493-9303010034E9}" srcOrd="3" destOrd="0" presId="urn:microsoft.com/office/officeart/2018/2/layout/IconVerticalSolidList"/>
    <dgm:cxn modelId="{B5FECFF3-D68E-408D-B2D2-00BFB44E91A1}" type="presParOf" srcId="{8FD7657F-DB72-4AC9-9AE8-F6AB68748683}" destId="{93CB062B-652C-4134-BC3E-58F32694B427}" srcOrd="3" destOrd="0" presId="urn:microsoft.com/office/officeart/2018/2/layout/IconVerticalSolidList"/>
    <dgm:cxn modelId="{EE0218DC-1A01-4D19-B42C-04904DBF26A1}" type="presParOf" srcId="{8FD7657F-DB72-4AC9-9AE8-F6AB68748683}" destId="{6469A584-B3AA-472E-ADDB-47493025991E}" srcOrd="4" destOrd="0" presId="urn:microsoft.com/office/officeart/2018/2/layout/IconVerticalSolidList"/>
    <dgm:cxn modelId="{3BF93B9F-451E-4D79-B30B-9847C25AD591}" type="presParOf" srcId="{6469A584-B3AA-472E-ADDB-47493025991E}" destId="{12EC6107-3CB6-4239-B1D3-ACDA8EBD7F9D}" srcOrd="0" destOrd="0" presId="urn:microsoft.com/office/officeart/2018/2/layout/IconVerticalSolidList"/>
    <dgm:cxn modelId="{DD9D3315-97EB-4364-9E3A-1524CCCB86C6}" type="presParOf" srcId="{6469A584-B3AA-472E-ADDB-47493025991E}" destId="{EA659FB2-5784-4FB9-B703-F7744907A3F4}" srcOrd="1" destOrd="0" presId="urn:microsoft.com/office/officeart/2018/2/layout/IconVerticalSolidList"/>
    <dgm:cxn modelId="{D869FCBC-C6B8-4D75-BB42-CD322CFDDD30}" type="presParOf" srcId="{6469A584-B3AA-472E-ADDB-47493025991E}" destId="{1DD47CF0-4CF5-4FF9-8F32-9EB688BEEB95}" srcOrd="2" destOrd="0" presId="urn:microsoft.com/office/officeart/2018/2/layout/IconVerticalSolidList"/>
    <dgm:cxn modelId="{CA3ED765-DB12-4C94-8754-308D07B01775}" type="presParOf" srcId="{6469A584-B3AA-472E-ADDB-47493025991E}" destId="{1FF6E5C8-306C-47B3-BF0A-A5E6C5703F4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91C1D0-3497-4741-9435-8C5571FA54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74D99F-8BEE-48A1-A966-7ABE8C9EA26E}">
      <dgm:prSet custT="1"/>
      <dgm:spPr/>
      <dgm:t>
        <a:bodyPr/>
        <a:lstStyle/>
        <a:p>
          <a:r>
            <a:rPr lang="nb-NO" sz="3400" dirty="0"/>
            <a:t>15. november: Delrapporter fra de seks utredningsgruppene </a:t>
          </a:r>
          <a:endParaRPr lang="en-US" sz="3400" dirty="0"/>
        </a:p>
      </dgm:t>
    </dgm:pt>
    <dgm:pt modelId="{BDDC17A8-800B-4DA7-A940-61452F4A0FB4}" type="parTrans" cxnId="{5C3542EC-3399-47DB-AF64-9942F2AE2AA2}">
      <dgm:prSet/>
      <dgm:spPr/>
      <dgm:t>
        <a:bodyPr/>
        <a:lstStyle/>
        <a:p>
          <a:endParaRPr lang="en-US"/>
        </a:p>
      </dgm:t>
    </dgm:pt>
    <dgm:pt modelId="{DB192782-5242-46A2-84AD-4C351AFEA686}" type="sibTrans" cxnId="{5C3542EC-3399-47DB-AF64-9942F2AE2AA2}">
      <dgm:prSet/>
      <dgm:spPr/>
      <dgm:t>
        <a:bodyPr/>
        <a:lstStyle/>
        <a:p>
          <a:endParaRPr lang="en-US"/>
        </a:p>
      </dgm:t>
    </dgm:pt>
    <dgm:pt modelId="{FFF3888B-3952-4771-804A-FCBC3560C23F}">
      <dgm:prSet custT="1"/>
      <dgm:spPr/>
      <dgm:t>
        <a:bodyPr/>
        <a:lstStyle/>
        <a:p>
          <a:r>
            <a:rPr lang="nb-NO" sz="3400" dirty="0"/>
            <a:t>Ultimo desember: Sluttrapport FTS leveres (inkl. skisse til implementeringsplan)</a:t>
          </a:r>
        </a:p>
      </dgm:t>
    </dgm:pt>
    <dgm:pt modelId="{161DC390-28A9-498B-AEA0-97C733B8BA19}" type="parTrans" cxnId="{39E7FCD6-B2D8-4CCF-A131-5E80907248C8}">
      <dgm:prSet/>
      <dgm:spPr/>
      <dgm:t>
        <a:bodyPr/>
        <a:lstStyle/>
        <a:p>
          <a:endParaRPr lang="en-US"/>
        </a:p>
      </dgm:t>
    </dgm:pt>
    <dgm:pt modelId="{6A08B944-55BE-4B40-80C9-33EEA9F1DD3A}" type="sibTrans" cxnId="{39E7FCD6-B2D8-4CCF-A131-5E80907248C8}">
      <dgm:prSet/>
      <dgm:spPr/>
      <dgm:t>
        <a:bodyPr/>
        <a:lstStyle/>
        <a:p>
          <a:endParaRPr lang="en-US"/>
        </a:p>
      </dgm:t>
    </dgm:pt>
    <dgm:pt modelId="{D996A6F5-9F30-6444-8179-7328C7ED0999}">
      <dgm:prSet custT="1"/>
      <dgm:spPr/>
      <dgm:t>
        <a:bodyPr/>
        <a:lstStyle/>
        <a:p>
          <a:r>
            <a:rPr lang="nb-NO" sz="3400" dirty="0"/>
            <a:t>10. desember: Seminar med arbeidslivet</a:t>
          </a:r>
        </a:p>
      </dgm:t>
    </dgm:pt>
    <dgm:pt modelId="{613DD44A-E744-594F-B8B1-C0DEE7E53522}" type="parTrans" cxnId="{DC1D9352-CCA0-D044-8C16-A39D92A7B85F}">
      <dgm:prSet/>
      <dgm:spPr/>
      <dgm:t>
        <a:bodyPr/>
        <a:lstStyle/>
        <a:p>
          <a:endParaRPr lang="nb-NO"/>
        </a:p>
      </dgm:t>
    </dgm:pt>
    <dgm:pt modelId="{2F6A3D5C-4E98-9C48-B856-F80FC715ABA7}" type="sibTrans" cxnId="{DC1D9352-CCA0-D044-8C16-A39D92A7B85F}">
      <dgm:prSet/>
      <dgm:spPr/>
      <dgm:t>
        <a:bodyPr/>
        <a:lstStyle/>
        <a:p>
          <a:endParaRPr lang="nb-NO"/>
        </a:p>
      </dgm:t>
    </dgm:pt>
    <dgm:pt modelId="{82A9ADCD-A10D-0C4F-8B06-CC90A911AE84}" type="pres">
      <dgm:prSet presAssocID="{3E91C1D0-3497-4741-9435-8C5571FA547F}" presName="linear" presStyleCnt="0">
        <dgm:presLayoutVars>
          <dgm:animLvl val="lvl"/>
          <dgm:resizeHandles val="exact"/>
        </dgm:presLayoutVars>
      </dgm:prSet>
      <dgm:spPr/>
    </dgm:pt>
    <dgm:pt modelId="{B7A39EA8-D8C8-9B4A-9DAA-FF1D99695A43}" type="pres">
      <dgm:prSet presAssocID="{3774D99F-8BEE-48A1-A966-7ABE8C9EA26E}" presName="parentText" presStyleLbl="node1" presStyleIdx="0" presStyleCnt="3" custLinFactY="6163" custLinFactNeighborX="-1888" custLinFactNeighborY="100000">
        <dgm:presLayoutVars>
          <dgm:chMax val="0"/>
          <dgm:bulletEnabled val="1"/>
        </dgm:presLayoutVars>
      </dgm:prSet>
      <dgm:spPr/>
    </dgm:pt>
    <dgm:pt modelId="{3820FF19-EF98-184E-8023-A3ADD8426734}" type="pres">
      <dgm:prSet presAssocID="{DB192782-5242-46A2-84AD-4C351AFEA686}" presName="spacer" presStyleCnt="0"/>
      <dgm:spPr/>
    </dgm:pt>
    <dgm:pt modelId="{D29C84C7-3DCB-2D48-B792-A942EF6C3C43}" type="pres">
      <dgm:prSet presAssocID="{D996A6F5-9F30-6444-8179-7328C7ED0999}" presName="parentText" presStyleLbl="node1" presStyleIdx="1" presStyleCnt="3" custLinFactY="569" custLinFactNeighborX="-1888" custLinFactNeighborY="100000">
        <dgm:presLayoutVars>
          <dgm:chMax val="0"/>
          <dgm:bulletEnabled val="1"/>
        </dgm:presLayoutVars>
      </dgm:prSet>
      <dgm:spPr/>
    </dgm:pt>
    <dgm:pt modelId="{95A4ACB8-A27C-514B-8CB4-8EB52014FC5B}" type="pres">
      <dgm:prSet presAssocID="{2F6A3D5C-4E98-9C48-B856-F80FC715ABA7}" presName="spacer" presStyleCnt="0"/>
      <dgm:spPr/>
    </dgm:pt>
    <dgm:pt modelId="{D700A59D-4F3F-BD4C-898A-13B51CE17F26}" type="pres">
      <dgm:prSet presAssocID="{FFF3888B-3952-4771-804A-FCBC3560C23F}" presName="parentText" presStyleLbl="node1" presStyleIdx="2" presStyleCnt="3" custScaleY="128160" custLinFactY="2975" custLinFactNeighborX="-1888" custLinFactNeighborY="100000">
        <dgm:presLayoutVars>
          <dgm:chMax val="0"/>
          <dgm:bulletEnabled val="1"/>
        </dgm:presLayoutVars>
      </dgm:prSet>
      <dgm:spPr/>
    </dgm:pt>
  </dgm:ptLst>
  <dgm:cxnLst>
    <dgm:cxn modelId="{3C26F149-8C02-804B-83DE-747C32F80BC4}" type="presOf" srcId="{3E91C1D0-3497-4741-9435-8C5571FA547F}" destId="{82A9ADCD-A10D-0C4F-8B06-CC90A911AE84}" srcOrd="0" destOrd="0" presId="urn:microsoft.com/office/officeart/2005/8/layout/vList2"/>
    <dgm:cxn modelId="{DC1D9352-CCA0-D044-8C16-A39D92A7B85F}" srcId="{3E91C1D0-3497-4741-9435-8C5571FA547F}" destId="{D996A6F5-9F30-6444-8179-7328C7ED0999}" srcOrd="1" destOrd="0" parTransId="{613DD44A-E744-594F-B8B1-C0DEE7E53522}" sibTransId="{2F6A3D5C-4E98-9C48-B856-F80FC715ABA7}"/>
    <dgm:cxn modelId="{058F1E53-2E15-3040-86EB-2F537CD9CCE0}" type="presOf" srcId="{FFF3888B-3952-4771-804A-FCBC3560C23F}" destId="{D700A59D-4F3F-BD4C-898A-13B51CE17F26}" srcOrd="0" destOrd="0" presId="urn:microsoft.com/office/officeart/2005/8/layout/vList2"/>
    <dgm:cxn modelId="{6147C8C9-2188-D146-AEF8-ACD9152077F8}" type="presOf" srcId="{D996A6F5-9F30-6444-8179-7328C7ED0999}" destId="{D29C84C7-3DCB-2D48-B792-A942EF6C3C43}" srcOrd="0" destOrd="0" presId="urn:microsoft.com/office/officeart/2005/8/layout/vList2"/>
    <dgm:cxn modelId="{39E7FCD6-B2D8-4CCF-A131-5E80907248C8}" srcId="{3E91C1D0-3497-4741-9435-8C5571FA547F}" destId="{FFF3888B-3952-4771-804A-FCBC3560C23F}" srcOrd="2" destOrd="0" parTransId="{161DC390-28A9-498B-AEA0-97C733B8BA19}" sibTransId="{6A08B944-55BE-4B40-80C9-33EEA9F1DD3A}"/>
    <dgm:cxn modelId="{6BC146D7-207C-2843-B70C-993D1A06C6EA}" type="presOf" srcId="{3774D99F-8BEE-48A1-A966-7ABE8C9EA26E}" destId="{B7A39EA8-D8C8-9B4A-9DAA-FF1D99695A43}" srcOrd="0" destOrd="0" presId="urn:microsoft.com/office/officeart/2005/8/layout/vList2"/>
    <dgm:cxn modelId="{5C3542EC-3399-47DB-AF64-9942F2AE2AA2}" srcId="{3E91C1D0-3497-4741-9435-8C5571FA547F}" destId="{3774D99F-8BEE-48A1-A966-7ABE8C9EA26E}" srcOrd="0" destOrd="0" parTransId="{BDDC17A8-800B-4DA7-A940-61452F4A0FB4}" sibTransId="{DB192782-5242-46A2-84AD-4C351AFEA686}"/>
    <dgm:cxn modelId="{0DFA2CD5-3877-AD47-B029-3D943D84F8D9}" type="presParOf" srcId="{82A9ADCD-A10D-0C4F-8B06-CC90A911AE84}" destId="{B7A39EA8-D8C8-9B4A-9DAA-FF1D99695A43}" srcOrd="0" destOrd="0" presId="urn:microsoft.com/office/officeart/2005/8/layout/vList2"/>
    <dgm:cxn modelId="{405EF7D7-C3DF-E049-972B-AE0AF410EBFB}" type="presParOf" srcId="{82A9ADCD-A10D-0C4F-8B06-CC90A911AE84}" destId="{3820FF19-EF98-184E-8023-A3ADD8426734}" srcOrd="1" destOrd="0" presId="urn:microsoft.com/office/officeart/2005/8/layout/vList2"/>
    <dgm:cxn modelId="{646F05F1-8202-9E48-8BF6-AF8DF63B0D00}" type="presParOf" srcId="{82A9ADCD-A10D-0C4F-8B06-CC90A911AE84}" destId="{D29C84C7-3DCB-2D48-B792-A942EF6C3C43}" srcOrd="2" destOrd="0" presId="urn:microsoft.com/office/officeart/2005/8/layout/vList2"/>
    <dgm:cxn modelId="{EDD19B06-D16D-4E4B-9684-4DC9226117C2}" type="presParOf" srcId="{82A9ADCD-A10D-0C4F-8B06-CC90A911AE84}" destId="{95A4ACB8-A27C-514B-8CB4-8EB52014FC5B}" srcOrd="3" destOrd="0" presId="urn:microsoft.com/office/officeart/2005/8/layout/vList2"/>
    <dgm:cxn modelId="{096DFEEB-EC21-B940-8862-89CF9756088C}" type="presParOf" srcId="{82A9ADCD-A10D-0C4F-8B06-CC90A911AE84}" destId="{D700A59D-4F3F-BD4C-898A-13B51CE17F2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F2983-A2FD-1643-AFFE-0007E84DA93B}">
      <dsp:nvSpPr>
        <dsp:cNvPr id="0" name=""/>
        <dsp:cNvSpPr/>
      </dsp:nvSpPr>
      <dsp:spPr>
        <a:xfrm>
          <a:off x="0" y="1333"/>
          <a:ext cx="5611092" cy="1481495"/>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dirty="0"/>
            <a:t>Utredningsgruppe 1 – 4: SWOT-analyse, gap-analyse og veikart for videre utvikling for fire ulike studieprogramtyper</a:t>
          </a:r>
          <a:endParaRPr lang="en-US" sz="2200" kern="1200" dirty="0"/>
        </a:p>
      </dsp:txBody>
      <dsp:txXfrm>
        <a:off x="72321" y="73654"/>
        <a:ext cx="5466450" cy="1336853"/>
      </dsp:txXfrm>
    </dsp:sp>
    <dsp:sp modelId="{2F6A6994-625F-494C-BA2E-179C02B66E2F}">
      <dsp:nvSpPr>
        <dsp:cNvPr id="0" name=""/>
        <dsp:cNvSpPr/>
      </dsp:nvSpPr>
      <dsp:spPr>
        <a:xfrm>
          <a:off x="0" y="1497060"/>
          <a:ext cx="5611092" cy="1481495"/>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dirty="0"/>
            <a:t>Utredningsgruppe 5: Praktiske konsekvenser av og anbefalte tiltak for en mer «programdrevet» tilnærming til utvikling av våre utdanninger</a:t>
          </a:r>
          <a:endParaRPr lang="en-US" sz="2200" kern="1200" dirty="0"/>
        </a:p>
      </dsp:txBody>
      <dsp:txXfrm>
        <a:off x="72321" y="1569381"/>
        <a:ext cx="5466450" cy="1336853"/>
      </dsp:txXfrm>
    </dsp:sp>
    <dsp:sp modelId="{EA05C544-E463-7C4A-BABA-0A6770590150}">
      <dsp:nvSpPr>
        <dsp:cNvPr id="0" name=""/>
        <dsp:cNvSpPr/>
      </dsp:nvSpPr>
      <dsp:spPr>
        <a:xfrm>
          <a:off x="0" y="2992786"/>
          <a:ext cx="5611092" cy="1481495"/>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b-NO" sz="2200" kern="1200" dirty="0"/>
            <a:t>Utredningsgruppe 6: Pedagogiske virkemidler anbefalt for å kunne realisere FTS’ kompetansemål/-profiler</a:t>
          </a:r>
          <a:endParaRPr lang="en-US" sz="2200" kern="1200" dirty="0"/>
        </a:p>
      </dsp:txBody>
      <dsp:txXfrm>
        <a:off x="72321" y="3065107"/>
        <a:ext cx="5466450" cy="1336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4068E-D92D-4B28-8AE7-D266115C98A4}">
      <dsp:nvSpPr>
        <dsp:cNvPr id="0" name=""/>
        <dsp:cNvSpPr/>
      </dsp:nvSpPr>
      <dsp:spPr>
        <a:xfrm>
          <a:off x="0" y="534"/>
          <a:ext cx="10025248" cy="12518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915621-1033-4F7A-BD59-CC3291982B82}">
      <dsp:nvSpPr>
        <dsp:cNvPr id="0" name=""/>
        <dsp:cNvSpPr/>
      </dsp:nvSpPr>
      <dsp:spPr>
        <a:xfrm>
          <a:off x="378680" y="282198"/>
          <a:ext cx="688509" cy="688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4DBA14-EEDB-4FDA-9E72-2561894FD7F8}">
      <dsp:nvSpPr>
        <dsp:cNvPr id="0" name=""/>
        <dsp:cNvSpPr/>
      </dsp:nvSpPr>
      <dsp:spPr>
        <a:xfrm>
          <a:off x="1445870" y="534"/>
          <a:ext cx="8579377" cy="125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86" tIns="132486" rIns="132486" bIns="132486" numCol="1" spcCol="1270" anchor="ctr" anchorCtr="0">
          <a:noAutofit/>
        </a:bodyPr>
        <a:lstStyle/>
        <a:p>
          <a:pPr marL="0" lvl="0" indent="0" algn="l" defTabSz="1111250">
            <a:lnSpc>
              <a:spcPct val="90000"/>
            </a:lnSpc>
            <a:spcBef>
              <a:spcPct val="0"/>
            </a:spcBef>
            <a:spcAft>
              <a:spcPct val="35000"/>
            </a:spcAft>
            <a:buNone/>
          </a:pPr>
          <a:r>
            <a:rPr lang="nb-NO" sz="2500" b="1" kern="1200" dirty="0"/>
            <a:t>Campusutvikling: Føringer og prinsipper for læringsarealer og knutepunktareal</a:t>
          </a:r>
          <a:endParaRPr lang="en-US" sz="2500" kern="1200" dirty="0"/>
        </a:p>
      </dsp:txBody>
      <dsp:txXfrm>
        <a:off x="1445870" y="534"/>
        <a:ext cx="8579377" cy="1251836"/>
      </dsp:txXfrm>
    </dsp:sp>
    <dsp:sp modelId="{C585F973-6051-4F0D-ADD4-2B494392078E}">
      <dsp:nvSpPr>
        <dsp:cNvPr id="0" name=""/>
        <dsp:cNvSpPr/>
      </dsp:nvSpPr>
      <dsp:spPr>
        <a:xfrm>
          <a:off x="0" y="1565330"/>
          <a:ext cx="10025248" cy="12518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FAC75D-3E10-4069-BC37-B137C786E3F6}">
      <dsp:nvSpPr>
        <dsp:cNvPr id="0" name=""/>
        <dsp:cNvSpPr/>
      </dsp:nvSpPr>
      <dsp:spPr>
        <a:xfrm>
          <a:off x="378680" y="1846993"/>
          <a:ext cx="688509" cy="6885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C3BF1C-8E4A-48C3-9493-9303010034E9}">
      <dsp:nvSpPr>
        <dsp:cNvPr id="0" name=""/>
        <dsp:cNvSpPr/>
      </dsp:nvSpPr>
      <dsp:spPr>
        <a:xfrm>
          <a:off x="1470193" y="1565330"/>
          <a:ext cx="8530732" cy="125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86" tIns="132486" rIns="132486" bIns="132486" numCol="1" spcCol="1270" anchor="ctr" anchorCtr="0">
          <a:noAutofit/>
        </a:bodyPr>
        <a:lstStyle/>
        <a:p>
          <a:pPr marL="0" lvl="0" indent="0" algn="l" defTabSz="1111250">
            <a:lnSpc>
              <a:spcPct val="90000"/>
            </a:lnSpc>
            <a:spcBef>
              <a:spcPct val="0"/>
            </a:spcBef>
            <a:spcAft>
              <a:spcPct val="35000"/>
            </a:spcAft>
            <a:buNone/>
          </a:pPr>
          <a:r>
            <a:rPr lang="en-US" sz="2500" b="1" kern="1200" dirty="0" err="1"/>
            <a:t>Helhetlig</a:t>
          </a:r>
          <a:r>
            <a:rPr lang="en-US" sz="2500" b="1" kern="1200" dirty="0"/>
            <a:t> NTNU-plan for </a:t>
          </a:r>
          <a:r>
            <a:rPr lang="en-US" sz="2500" b="1" kern="1200" dirty="0" err="1"/>
            <a:t>utdanningsfaglig</a:t>
          </a:r>
          <a:r>
            <a:rPr lang="en-US" sz="2500" b="1" kern="1200" dirty="0"/>
            <a:t> </a:t>
          </a:r>
          <a:r>
            <a:rPr lang="en-US" sz="2500" b="1" kern="1200" dirty="0" err="1"/>
            <a:t>kompetanseutvikling</a:t>
          </a:r>
          <a:endParaRPr lang="en-US" sz="2500" b="1" kern="1200" dirty="0"/>
        </a:p>
      </dsp:txBody>
      <dsp:txXfrm>
        <a:off x="1470193" y="1565330"/>
        <a:ext cx="8530732" cy="1251836"/>
      </dsp:txXfrm>
    </dsp:sp>
    <dsp:sp modelId="{12EC6107-3CB6-4239-B1D3-ACDA8EBD7F9D}">
      <dsp:nvSpPr>
        <dsp:cNvPr id="0" name=""/>
        <dsp:cNvSpPr/>
      </dsp:nvSpPr>
      <dsp:spPr>
        <a:xfrm>
          <a:off x="0" y="3130125"/>
          <a:ext cx="10025248" cy="12518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59FB2-5784-4FB9-B703-F7744907A3F4}">
      <dsp:nvSpPr>
        <dsp:cNvPr id="0" name=""/>
        <dsp:cNvSpPr/>
      </dsp:nvSpPr>
      <dsp:spPr>
        <a:xfrm>
          <a:off x="378680" y="3411788"/>
          <a:ext cx="688509" cy="6885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F6E5C8-306C-47B3-BF0A-A5E6C5703F49}">
      <dsp:nvSpPr>
        <dsp:cNvPr id="0" name=""/>
        <dsp:cNvSpPr/>
      </dsp:nvSpPr>
      <dsp:spPr>
        <a:xfrm>
          <a:off x="1445870" y="3130125"/>
          <a:ext cx="8579377" cy="125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86" tIns="132486" rIns="132486" bIns="132486" numCol="1" spcCol="1270" anchor="ctr" anchorCtr="0">
          <a:noAutofit/>
        </a:bodyPr>
        <a:lstStyle/>
        <a:p>
          <a:pPr marL="0" lvl="0" indent="0" algn="l" defTabSz="1111250">
            <a:lnSpc>
              <a:spcPct val="90000"/>
            </a:lnSpc>
            <a:spcBef>
              <a:spcPct val="0"/>
            </a:spcBef>
            <a:spcAft>
              <a:spcPct val="35000"/>
            </a:spcAft>
            <a:buNone/>
          </a:pPr>
          <a:r>
            <a:rPr lang="nb-NO" sz="2500" b="1" kern="1200" dirty="0"/>
            <a:t>NTNU-plan for helhetlig læringsstøtte</a:t>
          </a:r>
          <a:endParaRPr lang="en-US" sz="2500" kern="1200" dirty="0"/>
        </a:p>
      </dsp:txBody>
      <dsp:txXfrm>
        <a:off x="1445870" y="3130125"/>
        <a:ext cx="8579377" cy="12518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39EA8-D8C8-9B4A-9DAA-FF1D99695A43}">
      <dsp:nvSpPr>
        <dsp:cNvPr id="0" name=""/>
        <dsp:cNvSpPr/>
      </dsp:nvSpPr>
      <dsp:spPr>
        <a:xfrm>
          <a:off x="0" y="433979"/>
          <a:ext cx="6829199" cy="17776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b-NO" sz="3400" kern="1200" dirty="0"/>
            <a:t>15. november: Delrapporter fra de seks utredningsgruppene </a:t>
          </a:r>
          <a:endParaRPr lang="en-US" sz="3400" kern="1200" dirty="0"/>
        </a:p>
      </dsp:txBody>
      <dsp:txXfrm>
        <a:off x="86779" y="520758"/>
        <a:ext cx="6655641" cy="1604110"/>
      </dsp:txXfrm>
    </dsp:sp>
    <dsp:sp modelId="{D29C84C7-3DCB-2D48-B792-A942EF6C3C43}">
      <dsp:nvSpPr>
        <dsp:cNvPr id="0" name=""/>
        <dsp:cNvSpPr/>
      </dsp:nvSpPr>
      <dsp:spPr>
        <a:xfrm>
          <a:off x="0" y="2299405"/>
          <a:ext cx="6829199" cy="17776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b-NO" sz="3400" kern="1200" dirty="0"/>
            <a:t>10. desember: Seminar med arbeidslivet</a:t>
          </a:r>
        </a:p>
      </dsp:txBody>
      <dsp:txXfrm>
        <a:off x="86779" y="2386184"/>
        <a:ext cx="6655641" cy="1604110"/>
      </dsp:txXfrm>
    </dsp:sp>
    <dsp:sp modelId="{D700A59D-4F3F-BD4C-898A-13B51CE17F26}">
      <dsp:nvSpPr>
        <dsp:cNvPr id="0" name=""/>
        <dsp:cNvSpPr/>
      </dsp:nvSpPr>
      <dsp:spPr>
        <a:xfrm>
          <a:off x="0" y="4204181"/>
          <a:ext cx="6829199" cy="2278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b-NO" sz="3400" kern="1200" dirty="0"/>
            <a:t>Ultimo desember: Sluttrapport FTS leveres (inkl. skisse til implementeringsplan)</a:t>
          </a:r>
        </a:p>
      </dsp:txBody>
      <dsp:txXfrm>
        <a:off x="111215" y="4315396"/>
        <a:ext cx="6606769" cy="20558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2949099" cy="49883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4939" y="1"/>
            <a:ext cx="2949099" cy="498830"/>
          </a:xfrm>
          <a:prstGeom prst="rect">
            <a:avLst/>
          </a:prstGeom>
        </p:spPr>
        <p:txBody>
          <a:bodyPr vert="horz" lIns="91440" tIns="45720" rIns="91440" bIns="45720" rtlCol="0"/>
          <a:lstStyle>
            <a:lvl1pPr algn="r">
              <a:defRPr sz="1200"/>
            </a:lvl1pPr>
          </a:lstStyle>
          <a:p>
            <a:fld id="{BDDED97C-F219-42B6-AD25-99B95FCE4967}" type="datetimeFigureOut">
              <a:rPr lang="nb-NO" smtClean="0"/>
              <a:t>10.09.2021</a:t>
            </a:fld>
            <a:endParaRPr lang="nb-NO"/>
          </a:p>
        </p:txBody>
      </p:sp>
      <p:sp>
        <p:nvSpPr>
          <p:cNvPr id="4" name="Plassholder for bunntekst 3"/>
          <p:cNvSpPr>
            <a:spLocks noGrp="1"/>
          </p:cNvSpPr>
          <p:nvPr>
            <p:ph type="ftr" sz="quarter" idx="2"/>
          </p:nvPr>
        </p:nvSpPr>
        <p:spPr>
          <a:xfrm>
            <a:off x="0" y="9445271"/>
            <a:ext cx="2949099" cy="498829"/>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4939" y="9445271"/>
            <a:ext cx="2949099" cy="498829"/>
          </a:xfrm>
          <a:prstGeom prst="rect">
            <a:avLst/>
          </a:prstGeom>
        </p:spPr>
        <p:txBody>
          <a:bodyPr vert="horz" lIns="91440" tIns="45720" rIns="91440" bIns="45720" rtlCol="0" anchor="b"/>
          <a:lstStyle>
            <a:lvl1pPr algn="r">
              <a:defRPr sz="1200"/>
            </a:lvl1pPr>
          </a:lstStyle>
          <a:p>
            <a:fld id="{F64C06DA-7F4B-4D17-8309-8A9CE1385033}" type="slidenum">
              <a:rPr lang="nb-NO" smtClean="0"/>
              <a:t>‹#›</a:t>
            </a:fld>
            <a:endParaRPr lang="nb-NO"/>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49099" cy="4989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117B8358-F7BB-4EB2-83C5-580AD83508F6}" type="datetimeFigureOut">
              <a:rPr lang="nb-NO" smtClean="0"/>
              <a:t>10.09.2021</a:t>
            </a:fld>
            <a:endParaRPr lang="nb-NO"/>
          </a:p>
        </p:txBody>
      </p:sp>
      <p:sp>
        <p:nvSpPr>
          <p:cNvPr id="4" name="Plassholder for lysbilde 3"/>
          <p:cNvSpPr>
            <a:spLocks noGrp="1" noRot="1" noChangeAspect="1"/>
          </p:cNvSpPr>
          <p:nvPr>
            <p:ph type="sldImg" idx="2"/>
          </p:nvPr>
        </p:nvSpPr>
        <p:spPr>
          <a:xfrm>
            <a:off x="420688" y="1243013"/>
            <a:ext cx="5964237" cy="3355975"/>
          </a:xfrm>
          <a:prstGeom prst="rect">
            <a:avLst/>
          </a:prstGeom>
          <a:noFill/>
          <a:ln w="12700">
            <a:solidFill>
              <a:prstClr val="black"/>
            </a:solidFill>
          </a:ln>
        </p:spPr>
      </p:sp>
      <p:sp>
        <p:nvSpPr>
          <p:cNvPr id="5" name="Plassholder for notater 4"/>
          <p:cNvSpPr>
            <a:spLocks noGrp="1"/>
          </p:cNvSpPr>
          <p:nvPr>
            <p:ph type="body" sz="quarter" idx="3"/>
          </p:nvPr>
        </p:nvSpPr>
        <p:spPr>
          <a:xfrm>
            <a:off x="680562" y="4785599"/>
            <a:ext cx="5444490" cy="391548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445171"/>
            <a:ext cx="2949099" cy="498931"/>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4939" y="9445171"/>
            <a:ext cx="2949099" cy="498931"/>
          </a:xfrm>
          <a:prstGeom prst="rect">
            <a:avLst/>
          </a:prstGeom>
        </p:spPr>
        <p:txBody>
          <a:bodyPr vert="horz" lIns="91440" tIns="45720" rIns="91440" bIns="45720" rtlCol="0" anchor="b"/>
          <a:lstStyle>
            <a:lvl1pPr algn="r">
              <a:defRPr sz="1200"/>
            </a:lvl1pPr>
          </a:lstStyle>
          <a:p>
            <a:fld id="{C58024A4-EF8F-4F95-9C4A-FBFE475D5F48}" type="slidenum">
              <a:rPr lang="nb-NO" smtClean="0"/>
              <a:t>‹#›</a:t>
            </a:fld>
            <a:endParaRPr 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274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rPr>
              <a:t>Svakheter at </a:t>
            </a:r>
            <a:r>
              <a:rPr lang="nb-NO" sz="1200" dirty="0" err="1">
                <a:effectLst/>
              </a:rPr>
              <a:t>stud</a:t>
            </a:r>
            <a:r>
              <a:rPr lang="nb-NO" sz="1200" dirty="0">
                <a:effectLst/>
              </a:rPr>
              <a:t> ikke opplever at de får tilstrekkelig bredde- og tverrfagligkompetanse </a:t>
            </a:r>
            <a:r>
              <a:rPr lang="nb-NO" sz="1200" dirty="0" err="1">
                <a:effectLst/>
              </a:rPr>
              <a:t>jfr</a:t>
            </a:r>
            <a:r>
              <a:rPr lang="nb-NO" sz="1200" dirty="0">
                <a:effectLst/>
              </a:rPr>
              <a:t> kandidatundersøkelse.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rPr>
              <a:t>Hvordan legge til rette for mer tverrfaglig kompetanse?</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rPr>
              <a:t>Lære</a:t>
            </a:r>
            <a:r>
              <a:rPr lang="nb-NO" sz="1200" baseline="0" dirty="0">
                <a:effectLst/>
              </a:rPr>
              <a:t> av Eksperter i Team (</a:t>
            </a:r>
            <a:r>
              <a:rPr lang="nb-NO" sz="1200" baseline="0" dirty="0" err="1">
                <a:effectLst/>
              </a:rPr>
              <a:t>EiT</a:t>
            </a:r>
            <a:r>
              <a:rPr lang="nb-NO" sz="1200" baseline="0" dirty="0">
                <a:effectLst/>
              </a:rPr>
              <a:t>)</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27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2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rPr>
              <a:t>Få </a:t>
            </a:r>
            <a:r>
              <a:rPr lang="nb-NO" sz="1200" dirty="0" err="1">
                <a:effectLst/>
              </a:rPr>
              <a:t>stud</a:t>
            </a:r>
            <a:r>
              <a:rPr lang="nb-NO" sz="1200" dirty="0">
                <a:effectLst/>
              </a:rPr>
              <a:t> som reiser ut. Færre som kommer inn. Økt internasjonalisering hjemme.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rPr>
              <a:t>Hvordan øke mobiliteten både blant ansatte og studentene?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rPr>
              <a:t>Muligheter for korte video forelesninger</a:t>
            </a:r>
            <a:r>
              <a:rPr lang="nb-NO" sz="1200" baseline="0" dirty="0">
                <a:effectLst/>
              </a:rPr>
              <a:t> fra mange steder</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193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46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739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A2 gruppen er en heterogen gruppe og vi har valgt å innlede med en generisk oversikt over muligheter og utfordringer som inneholder noe karakteristikker som studieprogrammene kjenner seg igjen i. Alle karakteristikkene passer ikke for alle studieprogrammene men viser hvilke punkter som er viktige for A2 gruppen å trekke frem. </a:t>
            </a:r>
          </a:p>
          <a:p>
            <a:r>
              <a:rPr lang="nb-NO" dirty="0"/>
              <a:t>Videre har vi sett på hvordan forholder vi oss til FTS prinsippene og begynte med å undersøke </a:t>
            </a:r>
            <a:r>
              <a:rPr lang="nb-NO" dirty="0" err="1"/>
              <a:t>studieprogramstuktur</a:t>
            </a:r>
            <a:r>
              <a:rPr lang="nb-NO" dirty="0"/>
              <a:t>, o – emner </a:t>
            </a:r>
            <a:r>
              <a:rPr lang="nb-NO" dirty="0" err="1"/>
              <a:t>vs</a:t>
            </a:r>
            <a:r>
              <a:rPr lang="nb-NO" dirty="0"/>
              <a:t> v emner, arbeidskrav og vurderingsformer. Neste alle o emner har et forkrav og kun 40% skriftlig eksamen men stor variasjon i vurderingsform. </a:t>
            </a:r>
          </a:p>
          <a:p>
            <a:r>
              <a:rPr lang="nb-NO" dirty="0"/>
              <a:t>A2 gruppen har også jobbet med bachelor fri sin rolle og en av punktene som vi har diskutert mye er hvor mange studenter begynner å jobbe etter studiene og hvor mange velger master. Ved NTNU kan vi hente tall på interne overganger som viser interessante kombinasjoner av bachelor og master. Dette mulighetsrommet for tverrfaglig kompetanse har vi diskutert mye. I samme runde har vi undersøkt om vi kan finne data på antall studenter som starter på et disiplinfagstudium mens som avslutter før endt grad for å fortsette ved andre studium.  Det snakkes mye om behovet for tverrfagligkompetanse og tallene viser at her er det et stor potensiale for unike kunnskapskombinasjoner som kan møte fremtidens behov</a:t>
            </a:r>
            <a:r>
              <a:rPr lang="en-US" dirty="0"/>
              <a:t>.</a:t>
            </a:r>
          </a:p>
          <a:p>
            <a:r>
              <a:rPr lang="en-US" dirty="0" err="1"/>
              <a:t>Videre</a:t>
            </a:r>
            <a:r>
              <a:rPr lang="en-US" dirty="0"/>
              <a:t> </a:t>
            </a:r>
            <a:r>
              <a:rPr lang="en-US" dirty="0" err="1"/>
              <a:t>så</a:t>
            </a:r>
            <a:r>
              <a:rPr lang="en-US" dirty="0"/>
              <a:t> </a:t>
            </a:r>
            <a:r>
              <a:rPr lang="en-US" dirty="0" err="1"/>
              <a:t>har</a:t>
            </a:r>
            <a:r>
              <a:rPr lang="en-US" dirty="0"/>
              <a:t> vi sett </a:t>
            </a:r>
            <a:r>
              <a:rPr lang="en-US" dirty="0" err="1"/>
              <a:t>på</a:t>
            </a:r>
            <a:r>
              <a:rPr lang="en-US" dirty="0"/>
              <a:t> </a:t>
            </a:r>
            <a:r>
              <a:rPr lang="en-US" dirty="0" err="1"/>
              <a:t>hvor</a:t>
            </a:r>
            <a:r>
              <a:rPr lang="en-US" dirty="0"/>
              <a:t> </a:t>
            </a:r>
            <a:r>
              <a:rPr lang="en-US" dirty="0" err="1"/>
              <a:t>programmene</a:t>
            </a:r>
            <a:r>
              <a:rPr lang="en-US" dirty="0"/>
              <a:t> </a:t>
            </a:r>
            <a:r>
              <a:rPr lang="en-US" dirty="0" err="1"/>
              <a:t>kom</a:t>
            </a:r>
            <a:r>
              <a:rPr lang="en-US" dirty="0"/>
              <a:t> inn </a:t>
            </a:r>
            <a:r>
              <a:rPr lang="en-US" dirty="0" err="1"/>
              <a:t>i</a:t>
            </a:r>
            <a:r>
              <a:rPr lang="en-US" dirty="0"/>
              <a:t> NTNU, og her er det et </a:t>
            </a:r>
            <a:r>
              <a:rPr lang="en-US" dirty="0" err="1"/>
              <a:t>skille</a:t>
            </a:r>
            <a:r>
              <a:rPr lang="en-US" dirty="0"/>
              <a:t> </a:t>
            </a:r>
            <a:r>
              <a:rPr lang="en-US" dirty="0" err="1"/>
              <a:t>mellom</a:t>
            </a:r>
            <a:r>
              <a:rPr lang="en-US" dirty="0"/>
              <a:t> program </a:t>
            </a:r>
            <a:r>
              <a:rPr lang="en-US" dirty="0" err="1"/>
              <a:t>som</a:t>
            </a:r>
            <a:r>
              <a:rPr lang="en-US" dirty="0"/>
              <a:t> </a:t>
            </a:r>
            <a:r>
              <a:rPr lang="en-US" dirty="0" err="1"/>
              <a:t>kom</a:t>
            </a:r>
            <a:r>
              <a:rPr lang="en-US" dirty="0"/>
              <a:t> inn </a:t>
            </a:r>
            <a:r>
              <a:rPr lang="en-US" dirty="0" err="1"/>
              <a:t>i</a:t>
            </a:r>
            <a:r>
              <a:rPr lang="en-US" dirty="0"/>
              <a:t> </a:t>
            </a:r>
            <a:r>
              <a:rPr lang="en-US" dirty="0" err="1"/>
              <a:t>studieproteføljen</a:t>
            </a:r>
            <a:r>
              <a:rPr lang="en-US" dirty="0"/>
              <a:t> via </a:t>
            </a:r>
            <a:r>
              <a:rPr lang="en-US" dirty="0" err="1"/>
              <a:t>fusjon</a:t>
            </a:r>
            <a:r>
              <a:rPr lang="en-US" dirty="0"/>
              <a:t> og de </a:t>
            </a:r>
            <a:r>
              <a:rPr lang="en-US" dirty="0" err="1"/>
              <a:t>som</a:t>
            </a:r>
            <a:r>
              <a:rPr lang="en-US" dirty="0"/>
              <a:t> </a:t>
            </a:r>
            <a:r>
              <a:rPr lang="en-US" dirty="0" err="1"/>
              <a:t>har</a:t>
            </a:r>
            <a:r>
              <a:rPr lang="en-US" dirty="0"/>
              <a:t> </a:t>
            </a:r>
            <a:r>
              <a:rPr lang="en-US" dirty="0" err="1"/>
              <a:t>vært</a:t>
            </a:r>
            <a:r>
              <a:rPr lang="en-US" dirty="0"/>
              <a:t> </a:t>
            </a:r>
            <a:r>
              <a:rPr lang="en-US" dirty="0" err="1"/>
              <a:t>grunnstein</a:t>
            </a:r>
            <a:r>
              <a:rPr lang="en-US" dirty="0"/>
              <a:t> </a:t>
            </a:r>
            <a:r>
              <a:rPr lang="en-US" dirty="0" err="1"/>
              <a:t>i</a:t>
            </a:r>
            <a:r>
              <a:rPr lang="en-US" dirty="0"/>
              <a:t> NTNU </a:t>
            </a:r>
            <a:r>
              <a:rPr lang="en-US" dirty="0" err="1"/>
              <a:t>siden</a:t>
            </a:r>
            <a:r>
              <a:rPr lang="en-US" dirty="0"/>
              <a:t> NTNU </a:t>
            </a:r>
            <a:r>
              <a:rPr lang="en-US" dirty="0" err="1"/>
              <a:t>ble</a:t>
            </a:r>
            <a:r>
              <a:rPr lang="en-US" dirty="0"/>
              <a:t> </a:t>
            </a:r>
            <a:r>
              <a:rPr lang="en-US" dirty="0" err="1"/>
              <a:t>etablert</a:t>
            </a:r>
            <a:r>
              <a:rPr lang="en-US" dirty="0"/>
              <a:t>. Vi </a:t>
            </a:r>
            <a:r>
              <a:rPr lang="en-US" dirty="0" err="1"/>
              <a:t>har</a:t>
            </a:r>
            <a:r>
              <a:rPr lang="en-US" dirty="0"/>
              <a:t> </a:t>
            </a:r>
            <a:r>
              <a:rPr lang="en-US" dirty="0" err="1"/>
              <a:t>valgt</a:t>
            </a:r>
            <a:r>
              <a:rPr lang="en-US" dirty="0"/>
              <a:t> med </a:t>
            </a:r>
            <a:r>
              <a:rPr lang="en-US" dirty="0" err="1"/>
              <a:t>litt</a:t>
            </a:r>
            <a:r>
              <a:rPr lang="en-US" dirty="0"/>
              <a:t> </a:t>
            </a:r>
            <a:r>
              <a:rPr lang="en-US" dirty="0" err="1"/>
              <a:t>ulike</a:t>
            </a:r>
            <a:r>
              <a:rPr lang="en-US" dirty="0"/>
              <a:t> </a:t>
            </a:r>
            <a:r>
              <a:rPr lang="en-US" dirty="0" err="1"/>
              <a:t>persktiver</a:t>
            </a:r>
            <a:r>
              <a:rPr lang="en-US" dirty="0"/>
              <a:t> </a:t>
            </a:r>
            <a:r>
              <a:rPr lang="en-US" dirty="0" err="1"/>
              <a:t>på</a:t>
            </a:r>
            <a:r>
              <a:rPr lang="en-US" dirty="0"/>
              <a:t> </a:t>
            </a:r>
            <a:r>
              <a:rPr lang="en-US" dirty="0" err="1"/>
              <a:t>disse</a:t>
            </a:r>
            <a:r>
              <a:rPr lang="en-US" dirty="0"/>
              <a:t> </a:t>
            </a:r>
            <a:r>
              <a:rPr lang="en-US" dirty="0" err="1"/>
              <a:t>programmene</a:t>
            </a:r>
            <a:r>
              <a:rPr lang="en-US" dirty="0"/>
              <a:t> </a:t>
            </a:r>
            <a:r>
              <a:rPr lang="en-US" dirty="0" err="1"/>
              <a:t>fordi</a:t>
            </a:r>
            <a:r>
              <a:rPr lang="en-US" dirty="0"/>
              <a:t> det er et </a:t>
            </a:r>
            <a:r>
              <a:rPr lang="en-US" dirty="0" err="1"/>
              <a:t>skille</a:t>
            </a:r>
            <a:r>
              <a:rPr lang="en-US" dirty="0"/>
              <a:t> </a:t>
            </a:r>
            <a:r>
              <a:rPr lang="en-US" dirty="0" err="1"/>
              <a:t>i</a:t>
            </a:r>
            <a:r>
              <a:rPr lang="en-US" dirty="0"/>
              <a:t> </a:t>
            </a:r>
            <a:r>
              <a:rPr lang="en-US" dirty="0" err="1"/>
              <a:t>programmenes</a:t>
            </a:r>
            <a:r>
              <a:rPr lang="en-US" dirty="0"/>
              <a:t> </a:t>
            </a:r>
            <a:r>
              <a:rPr lang="en-US" dirty="0" err="1"/>
              <a:t>thistorie</a:t>
            </a:r>
            <a:r>
              <a:rPr lang="en-US" dirty="0"/>
              <a:t>. </a:t>
            </a:r>
          </a:p>
          <a:p>
            <a:r>
              <a:rPr lang="en-US" dirty="0" err="1"/>
              <a:t>En</a:t>
            </a:r>
            <a:r>
              <a:rPr lang="en-US" dirty="0"/>
              <a:t> </a:t>
            </a:r>
            <a:r>
              <a:rPr lang="en-US" dirty="0" err="1"/>
              <a:t>felles</a:t>
            </a:r>
            <a:r>
              <a:rPr lang="en-US" dirty="0"/>
              <a:t> </a:t>
            </a:r>
            <a:r>
              <a:rPr lang="en-US" dirty="0" err="1"/>
              <a:t>nevner</a:t>
            </a:r>
            <a:r>
              <a:rPr lang="en-US" dirty="0"/>
              <a:t> for </a:t>
            </a:r>
            <a:r>
              <a:rPr lang="en-US" dirty="0" err="1"/>
              <a:t>studieprogrammene</a:t>
            </a:r>
            <a:r>
              <a:rPr lang="en-US" dirty="0"/>
              <a:t> </a:t>
            </a:r>
            <a:r>
              <a:rPr lang="en-US" dirty="0" err="1"/>
              <a:t>har</a:t>
            </a:r>
            <a:r>
              <a:rPr lang="en-US" dirty="0"/>
              <a:t> </a:t>
            </a:r>
            <a:r>
              <a:rPr lang="en-US" dirty="0" err="1"/>
              <a:t>også</a:t>
            </a:r>
            <a:r>
              <a:rPr lang="en-US" dirty="0"/>
              <a:t> </a:t>
            </a:r>
            <a:r>
              <a:rPr lang="en-US" dirty="0" err="1"/>
              <a:t>vært</a:t>
            </a:r>
            <a:r>
              <a:rPr lang="en-US" dirty="0"/>
              <a:t> at </a:t>
            </a:r>
            <a:r>
              <a:rPr lang="en-US" dirty="0" err="1"/>
              <a:t>studieprogrammet</a:t>
            </a:r>
            <a:r>
              <a:rPr lang="en-US" dirty="0"/>
              <a:t> </a:t>
            </a:r>
            <a:r>
              <a:rPr lang="en-US" dirty="0" err="1"/>
              <a:t>har</a:t>
            </a:r>
            <a:r>
              <a:rPr lang="en-US" dirty="0"/>
              <a:t> </a:t>
            </a:r>
            <a:r>
              <a:rPr lang="en-US" dirty="0" err="1"/>
              <a:t>høy</a:t>
            </a:r>
            <a:r>
              <a:rPr lang="en-US" dirty="0"/>
              <a:t> </a:t>
            </a:r>
            <a:r>
              <a:rPr lang="en-US" dirty="0" err="1"/>
              <a:t>andel</a:t>
            </a:r>
            <a:r>
              <a:rPr lang="en-US" dirty="0"/>
              <a:t> </a:t>
            </a:r>
            <a:r>
              <a:rPr lang="en-US" dirty="0" err="1"/>
              <a:t>emner</a:t>
            </a:r>
            <a:r>
              <a:rPr lang="en-US" dirty="0"/>
              <a:t> </a:t>
            </a:r>
            <a:r>
              <a:rPr lang="en-US" dirty="0" err="1"/>
              <a:t>levert</a:t>
            </a:r>
            <a:r>
              <a:rPr lang="en-US" dirty="0"/>
              <a:t> </a:t>
            </a:r>
            <a:r>
              <a:rPr lang="en-US" dirty="0" err="1"/>
              <a:t>fra</a:t>
            </a:r>
            <a:r>
              <a:rPr lang="en-US" dirty="0"/>
              <a:t> </a:t>
            </a:r>
            <a:r>
              <a:rPr lang="en-US" dirty="0" err="1"/>
              <a:t>eget</a:t>
            </a:r>
            <a:r>
              <a:rPr lang="en-US" dirty="0"/>
              <a:t> </a:t>
            </a:r>
            <a:r>
              <a:rPr lang="en-US" dirty="0" err="1"/>
              <a:t>insitutt</a:t>
            </a:r>
            <a:r>
              <a:rPr lang="en-US" dirty="0"/>
              <a:t> og </a:t>
            </a:r>
            <a:r>
              <a:rPr lang="en-US" dirty="0" err="1"/>
              <a:t>programmet</a:t>
            </a:r>
            <a:r>
              <a:rPr lang="en-US" dirty="0"/>
              <a:t> </a:t>
            </a:r>
            <a:r>
              <a:rPr lang="en-US" dirty="0" err="1"/>
              <a:t>som</a:t>
            </a:r>
            <a:r>
              <a:rPr lang="en-US" dirty="0"/>
              <a:t> </a:t>
            </a:r>
            <a:r>
              <a:rPr lang="en-US" dirty="0" err="1"/>
              <a:t>helhet</a:t>
            </a:r>
            <a:r>
              <a:rPr lang="en-US" dirty="0"/>
              <a:t> er </a:t>
            </a:r>
            <a:r>
              <a:rPr lang="en-US" dirty="0" err="1"/>
              <a:t>utformet</a:t>
            </a:r>
            <a:r>
              <a:rPr lang="en-US" dirty="0"/>
              <a:t> </a:t>
            </a:r>
            <a:r>
              <a:rPr lang="en-US" dirty="0" err="1"/>
              <a:t>rundt</a:t>
            </a:r>
            <a:r>
              <a:rPr lang="en-US" dirty="0"/>
              <a:t> et </a:t>
            </a:r>
            <a:r>
              <a:rPr lang="en-US" dirty="0" err="1"/>
              <a:t>samfunnsbehov</a:t>
            </a:r>
            <a:r>
              <a:rPr lang="en-US" dirty="0"/>
              <a:t> og </a:t>
            </a:r>
            <a:r>
              <a:rPr lang="en-US" dirty="0" err="1"/>
              <a:t>en</a:t>
            </a:r>
            <a:r>
              <a:rPr lang="en-US" dirty="0"/>
              <a:t> </a:t>
            </a:r>
            <a:r>
              <a:rPr lang="en-US" dirty="0" err="1"/>
              <a:t>egenart</a:t>
            </a:r>
            <a:r>
              <a:rPr lang="en-US" dirty="0"/>
              <a:t>. </a:t>
            </a:r>
          </a:p>
          <a:p>
            <a:r>
              <a:rPr lang="en-US" dirty="0" err="1"/>
              <a:t>Til</a:t>
            </a:r>
            <a:r>
              <a:rPr lang="en-US" dirty="0"/>
              <a:t> </a:t>
            </a:r>
            <a:r>
              <a:rPr lang="en-US" dirty="0" err="1"/>
              <a:t>slutt</a:t>
            </a:r>
            <a:r>
              <a:rPr lang="en-US" dirty="0"/>
              <a:t> </a:t>
            </a:r>
            <a:r>
              <a:rPr lang="en-US" dirty="0" err="1"/>
              <a:t>sier</a:t>
            </a:r>
            <a:r>
              <a:rPr lang="en-US" dirty="0"/>
              <a:t> vi </a:t>
            </a:r>
            <a:r>
              <a:rPr lang="en-US" dirty="0" err="1"/>
              <a:t>noe</a:t>
            </a:r>
            <a:r>
              <a:rPr lang="en-US" dirty="0"/>
              <a:t> om </a:t>
            </a:r>
            <a:r>
              <a:rPr lang="en-US" dirty="0" err="1"/>
              <a:t>disiplinfagenes</a:t>
            </a:r>
            <a:r>
              <a:rPr lang="en-US" dirty="0"/>
              <a:t> </a:t>
            </a:r>
            <a:r>
              <a:rPr lang="en-US" dirty="0" err="1"/>
              <a:t>særskilte</a:t>
            </a:r>
            <a:r>
              <a:rPr lang="en-US" dirty="0"/>
              <a:t> </a:t>
            </a:r>
            <a:r>
              <a:rPr lang="en-US" dirty="0" err="1"/>
              <a:t>rolle</a:t>
            </a:r>
            <a:r>
              <a:rPr lang="en-US" dirty="0"/>
              <a:t> – </a:t>
            </a:r>
            <a:r>
              <a:rPr lang="en-US" dirty="0" err="1"/>
              <a:t>som</a:t>
            </a:r>
            <a:r>
              <a:rPr lang="en-US" dirty="0"/>
              <a:t> </a:t>
            </a:r>
            <a:r>
              <a:rPr lang="en-US" dirty="0" err="1"/>
              <a:t>også</a:t>
            </a:r>
            <a:r>
              <a:rPr lang="en-US" dirty="0"/>
              <a:t> er </a:t>
            </a:r>
            <a:r>
              <a:rPr lang="en-US" dirty="0" err="1"/>
              <a:t>fremhevet</a:t>
            </a:r>
            <a:r>
              <a:rPr lang="en-US" dirty="0"/>
              <a:t> </a:t>
            </a:r>
            <a:r>
              <a:rPr lang="en-US" dirty="0" err="1"/>
              <a:t>i</a:t>
            </a:r>
            <a:r>
              <a:rPr lang="en-US" dirty="0"/>
              <a:t> </a:t>
            </a:r>
            <a:r>
              <a:rPr lang="en-US" dirty="0" err="1"/>
              <a:t>tidligere</a:t>
            </a:r>
            <a:r>
              <a:rPr lang="en-US" dirty="0"/>
              <a:t> FTS </a:t>
            </a:r>
            <a:r>
              <a:rPr lang="en-US" dirty="0" err="1"/>
              <a:t>rapporter</a:t>
            </a:r>
            <a:r>
              <a:rPr lang="en-US" dirty="0"/>
              <a:t>. </a:t>
            </a:r>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C7BA66-732B-435F-B48F-A722C2275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191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Arbeidet i studieprogramråd må knyttes opp mot den ordinære </a:t>
            </a:r>
            <a:r>
              <a:rPr lang="nb-NO" dirty="0" err="1"/>
              <a:t>lederlinje</a:t>
            </a:r>
            <a:r>
              <a:rPr lang="nb-NO" dirty="0"/>
              <a:t> på en hensiktsmessig måte. Normalt vil det innebære at studieprogramledere har en formalisert og reell kobling til lederlinjen. </a:t>
            </a:r>
            <a:endParaRPr lang="en-NO" dirty="0"/>
          </a:p>
          <a:p>
            <a:endParaRPr lang="en-NO"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1AFAB6-B8A2-5340-A6C8-0A3A0AF432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55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sv-SE">
              <a:latin typeface="Arial" charset="0"/>
              <a:ea typeface="ＭＳ Ｐゴシック"/>
              <a:cs typeface="Arial" charset="0"/>
            </a:endParaRPr>
          </a:p>
        </p:txBody>
      </p:sp>
      <p:sp>
        <p:nvSpPr>
          <p:cNvPr id="109571"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61611-84D8-489A-A4B7-E64B061702A4}"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ＭＳ Ｐゴシック"/>
                <a:cs typeface="ＭＳ Ｐゴシック"/>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Calibri" panose="020F0502020204030204"/>
              <a:ea typeface="ＭＳ Ｐゴシック"/>
              <a:cs typeface="ＭＳ Ｐゴシック"/>
            </a:endParaRPr>
          </a:p>
        </p:txBody>
      </p:sp>
    </p:spTree>
    <p:extLst>
      <p:ext uri="{BB962C8B-B14F-4D97-AF65-F5344CB8AC3E}">
        <p14:creationId xmlns:p14="http://schemas.microsoft.com/office/powerpoint/2010/main" val="958607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p:spPr>
        <p:txBody>
          <a:bodyPr/>
          <a:lstStyle/>
          <a:p>
            <a:endParaRPr lang="en-US" altLang="en-US" sz="1200" dirty="0"/>
          </a:p>
        </p:txBody>
      </p:sp>
    </p:spTree>
    <p:extLst>
      <p:ext uri="{BB962C8B-B14F-4D97-AF65-F5344CB8AC3E}">
        <p14:creationId xmlns:p14="http://schemas.microsoft.com/office/powerpoint/2010/main" val="1444114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ECE3E-CEDD-A347-8423-C839C7ACC8D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41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898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ECE3E-CEDD-A347-8423-C839C7ACC8D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7653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15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492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94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167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i="1" dirty="0"/>
              <a:t>Bachelor i ingeniørfag har en gjennomsnittlig fullføringsprosent på </a:t>
            </a:r>
            <a:r>
              <a:rPr lang="nb-NO" sz="2400" i="1" dirty="0" err="1"/>
              <a:t>ca</a:t>
            </a:r>
            <a:r>
              <a:rPr lang="nb-NO" sz="2400" i="1" dirty="0"/>
              <a:t> 56%. Dette er noe høyere en 5 </a:t>
            </a:r>
            <a:r>
              <a:rPr lang="nb-NO" sz="2400" i="1" dirty="0" err="1"/>
              <a:t>årig</a:t>
            </a:r>
            <a:r>
              <a:rPr lang="nb-NO" sz="2400" i="1" dirty="0"/>
              <a:t> </a:t>
            </a:r>
            <a:r>
              <a:rPr lang="nb-NO" sz="2400" i="1" dirty="0" err="1"/>
              <a:t>siv.ing</a:t>
            </a:r>
            <a:r>
              <a:rPr lang="nb-NO" sz="2400" i="1" dirty="0"/>
              <a:t>, men litt lavere enn 2-årig </a:t>
            </a:r>
            <a:r>
              <a:rPr lang="nb-NO" sz="2400" i="1" dirty="0" err="1"/>
              <a:t>siv.ing</a:t>
            </a:r>
            <a:r>
              <a:rPr lang="nb-NO" sz="2400" i="1" dirty="0"/>
              <a:t>. </a:t>
            </a:r>
          </a:p>
          <a:p>
            <a:pPr lvl="1"/>
            <a:r>
              <a:rPr lang="nb-NO" sz="2000" i="1" dirty="0"/>
              <a:t>Er en gjennomføringsprosent under 60 % lavt? </a:t>
            </a:r>
          </a:p>
          <a:p>
            <a:r>
              <a:rPr lang="nb-NO" sz="2400" i="1" dirty="0"/>
              <a:t>Tilfredsheten til ingeniør-studentene er også god, med litt over 4 i snitt, mens gjennomsnitt er 4 for NV-teknologi bachelor</a:t>
            </a:r>
            <a:endParaRPr lang="nb-NO" sz="2400"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65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err="1">
                <a:solidFill>
                  <a:srgbClr val="FFC000"/>
                </a:solidFill>
                <a:effectLst/>
              </a:rPr>
              <a:t>Vitenskapelig</a:t>
            </a:r>
            <a:r>
              <a:rPr lang="en-US" sz="1200" dirty="0">
                <a:solidFill>
                  <a:srgbClr val="FFC000"/>
                </a:solidFill>
                <a:effectLst/>
              </a:rPr>
              <a:t> </a:t>
            </a:r>
            <a:r>
              <a:rPr lang="en-US" sz="1200" dirty="0" err="1">
                <a:solidFill>
                  <a:srgbClr val="FFC000"/>
                </a:solidFill>
                <a:effectLst/>
              </a:rPr>
              <a:t>kompetanse</a:t>
            </a:r>
            <a:r>
              <a:rPr lang="nb-NO" sz="1200" dirty="0">
                <a:solidFill>
                  <a:schemeClr val="tx1"/>
                </a:solidFill>
                <a:effectLst/>
              </a:rPr>
              <a:t>,</a:t>
            </a:r>
            <a:r>
              <a:rPr lang="nb-NO" sz="1200" baseline="0" dirty="0">
                <a:solidFill>
                  <a:schemeClr val="tx1"/>
                </a:solidFill>
                <a:effectLst/>
              </a:rPr>
              <a:t> </a:t>
            </a:r>
            <a:r>
              <a:rPr lang="en-US" sz="1200" dirty="0" err="1">
                <a:solidFill>
                  <a:srgbClr val="FFC000"/>
                </a:solidFill>
                <a:effectLst/>
              </a:rPr>
              <a:t>Utd.faglig</a:t>
            </a:r>
            <a:r>
              <a:rPr lang="en-US" sz="1200" dirty="0">
                <a:solidFill>
                  <a:srgbClr val="FFC000"/>
                </a:solidFill>
                <a:effectLst/>
              </a:rPr>
              <a:t> </a:t>
            </a:r>
            <a:r>
              <a:rPr lang="en-US" sz="1200" dirty="0" err="1">
                <a:solidFill>
                  <a:srgbClr val="FFC000"/>
                </a:solidFill>
                <a:effectLst/>
              </a:rPr>
              <a:t>kompetanse</a:t>
            </a:r>
            <a:r>
              <a:rPr lang="nb-NO" sz="1200" dirty="0">
                <a:solidFill>
                  <a:srgbClr val="FFC000"/>
                </a:solidFill>
                <a:effectLst/>
                <a:latin typeface="Calibri" panose="020F0502020204030204" pitchFamily="34" charset="0"/>
                <a:cs typeface="Times New Roman" panose="02020603050405020304" pitchFamily="18" charset="0"/>
              </a:rPr>
              <a:t>,</a:t>
            </a:r>
            <a:r>
              <a:rPr lang="nb-NO" sz="1200" baseline="0" dirty="0">
                <a:solidFill>
                  <a:srgbClr val="FFC000"/>
                </a:solidFill>
                <a:effectLst/>
                <a:latin typeface="Calibri" panose="020F0502020204030204" pitchFamily="34" charset="0"/>
                <a:cs typeface="Times New Roman" panose="02020603050405020304" pitchFamily="18" charset="0"/>
              </a:rPr>
              <a:t> </a:t>
            </a:r>
            <a:r>
              <a:rPr lang="en-US" sz="1200" dirty="0" err="1">
                <a:solidFill>
                  <a:srgbClr val="FFC000"/>
                </a:solidFill>
                <a:effectLst/>
              </a:rPr>
              <a:t>Profesjonsrelatert</a:t>
            </a:r>
            <a:r>
              <a:rPr lang="en-US" sz="1200" dirty="0">
                <a:solidFill>
                  <a:srgbClr val="FFC000"/>
                </a:solidFill>
                <a:effectLst/>
              </a:rPr>
              <a:t> </a:t>
            </a:r>
            <a:r>
              <a:rPr lang="en-US" sz="1200" dirty="0" err="1">
                <a:solidFill>
                  <a:srgbClr val="FFC000"/>
                </a:solidFill>
                <a:effectLst/>
              </a:rPr>
              <a:t>komptanse</a:t>
            </a:r>
            <a:r>
              <a:rPr lang="en-US" sz="1200" dirty="0">
                <a:solidFill>
                  <a:srgbClr val="FFC000"/>
                </a:solidFill>
                <a:effectLst/>
              </a:rPr>
              <a:t>, </a:t>
            </a:r>
            <a:r>
              <a:rPr lang="nb-NO" sz="1200" dirty="0">
                <a:solidFill>
                  <a:srgbClr val="FFC000"/>
                </a:solidFill>
                <a:effectLst/>
              </a:rPr>
              <a:t>Systematisk kompetanse utvikling av ansatte, </a:t>
            </a:r>
            <a:r>
              <a:rPr lang="en-US" sz="1200" dirty="0" err="1">
                <a:solidFill>
                  <a:srgbClr val="FFC000"/>
                </a:solidFill>
                <a:effectLst/>
              </a:rPr>
              <a:t>Fagmiljøer</a:t>
            </a:r>
            <a:r>
              <a:rPr lang="en-US" sz="1200" dirty="0">
                <a:solidFill>
                  <a:srgbClr val="FFC000"/>
                </a:solidFill>
                <a:effectLst/>
              </a:rPr>
              <a:t> </a:t>
            </a:r>
            <a:r>
              <a:rPr lang="en-US" sz="1200" dirty="0" err="1">
                <a:solidFill>
                  <a:srgbClr val="FFC000"/>
                </a:solidFill>
                <a:effectLst/>
              </a:rPr>
              <a:t>tverrcampus</a:t>
            </a:r>
            <a:r>
              <a:rPr lang="en-US" sz="1200" dirty="0">
                <a:solidFill>
                  <a:srgbClr val="FFC000"/>
                </a:solidFill>
                <a:effectLst/>
              </a:rPr>
              <a:t> </a:t>
            </a:r>
            <a:r>
              <a:rPr lang="en-US" sz="1200" dirty="0" err="1">
                <a:solidFill>
                  <a:srgbClr val="FFC000"/>
                </a:solidFill>
                <a:effectLst/>
              </a:rPr>
              <a:t>perspektiv</a:t>
            </a:r>
            <a:r>
              <a:rPr lang="en-US" sz="1200" dirty="0">
                <a:solidFill>
                  <a:srgbClr val="FFC000"/>
                </a:solidFill>
                <a:effectLst/>
              </a:rPr>
              <a:t>, </a:t>
            </a:r>
            <a:endParaRPr lang="nb-NO"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b-NO"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505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rPr>
              <a:t>Lite bruk av studentaktiv læring, noe variasjoner. </a:t>
            </a:r>
            <a:r>
              <a:rPr lang="en-US" sz="1200" dirty="0">
                <a:effectLst/>
              </a:rPr>
              <a:t>Ligger under landsgj.sn.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rPr>
              <a:t>Hvordan øke bruk av studentaktiv læring.</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C515A-51E8-4000-817F-BA356FE52DE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088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nb-NO"/>
          </a:p>
        </p:txBody>
      </p:sp>
    </p:spTree>
    <p:extLst>
      <p:ext uri="{BB962C8B-B14F-4D97-AF65-F5344CB8AC3E}">
        <p14:creationId xmlns:p14="http://schemas.microsoft.com/office/powerpoint/2010/main" val="38888875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7" name="Bilde 6"/>
          <p:cNvPicPr>
            <a:picLocks noChangeAspect="1"/>
          </p:cNvPicPr>
          <p:nvPr userDrawn="1"/>
        </p:nvPicPr>
        <p:blipFill>
          <a:blip r:embed="rId2"/>
          <a:stretch>
            <a:fillRect/>
          </a:stretch>
        </p:blipFill>
        <p:spPr>
          <a:xfrm>
            <a:off x="5655733" y="3073400"/>
            <a:ext cx="863600" cy="698500"/>
          </a:xfrm>
          <a:prstGeom prst="rect">
            <a:avLst/>
          </a:prstGeom>
        </p:spPr>
      </p:pic>
      <p:pic>
        <p:nvPicPr>
          <p:cNvPr id="8" name="Bilde 7"/>
          <p:cNvPicPr>
            <a:picLocks noChangeAspect="1"/>
          </p:cNvPicPr>
          <p:nvPr userDrawn="1"/>
        </p:nvPicPr>
        <p:blipFill>
          <a:blip r:embed="rId2"/>
          <a:stretch>
            <a:fillRect/>
          </a:stretch>
        </p:blipFill>
        <p:spPr>
          <a:xfrm>
            <a:off x="5655733" y="3073400"/>
            <a:ext cx="863600" cy="698500"/>
          </a:xfrm>
          <a:prstGeom prst="rect">
            <a:avLst/>
          </a:prstGeom>
        </p:spPr>
      </p:pic>
      <p:sp>
        <p:nvSpPr>
          <p:cNvPr id="14" name="Plassholder for lysbildenummer 5"/>
          <p:cNvSpPr txBox="1">
            <a:spLocks/>
          </p:cNvSpPr>
          <p:nvPr userDrawn="1"/>
        </p:nvSpPr>
        <p:spPr>
          <a:xfrm>
            <a:off x="11299734"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000" b="0" i="0" smtClean="0">
                <a:solidFill>
                  <a:schemeClr val="tx1"/>
                </a:solidFill>
                <a:latin typeface="Arial"/>
                <a:cs typeface="Arial"/>
              </a:rPr>
              <a:pPr algn="ctr"/>
              <a:t>‹#›</a:t>
            </a:fld>
            <a:endParaRPr lang="nb-NO" sz="1000" b="0" i="0" dirty="0">
              <a:solidFill>
                <a:schemeClr val="tx1"/>
              </a:solidFill>
              <a:latin typeface="Arial"/>
              <a:cs typeface="Arial"/>
            </a:endParaRPr>
          </a:p>
        </p:txBody>
      </p:sp>
    </p:spTree>
    <p:extLst>
      <p:ext uri="{BB962C8B-B14F-4D97-AF65-F5344CB8AC3E}">
        <p14:creationId xmlns:p14="http://schemas.microsoft.com/office/powerpoint/2010/main" val="32703961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577620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926584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6646033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7671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1034990"/>
            <a:ext cx="4011084" cy="40011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6142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967228"/>
            <a:ext cx="7315200" cy="400110"/>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27557008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643244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10289738" y="274639"/>
            <a:ext cx="1292662"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74599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901095"/>
          </a:xfrm>
        </p:spPr>
        <p:txBody>
          <a:bodyPr anchor="t" anchorCtr="0"/>
          <a:lstStyle/>
          <a:p>
            <a:r>
              <a:rPr lang="en-US"/>
              <a:t>Click to edit Master title style</a:t>
            </a:r>
            <a:endParaRPr lang="nb-NO" dirty="0"/>
          </a:p>
        </p:txBody>
      </p:sp>
      <p:sp>
        <p:nvSpPr>
          <p:cNvPr id="3" name="Undertittel 2"/>
          <p:cNvSpPr>
            <a:spLocks noGrp="1"/>
          </p:cNvSpPr>
          <p:nvPr>
            <p:ph type="subTitle" idx="1"/>
          </p:nvPr>
        </p:nvSpPr>
        <p:spPr>
          <a:xfrm>
            <a:off x="491087" y="3645155"/>
            <a:ext cx="10363200"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b-NO" dirty="0"/>
          </a:p>
        </p:txBody>
      </p:sp>
    </p:spTree>
    <p:extLst>
      <p:ext uri="{BB962C8B-B14F-4D97-AF65-F5344CB8AC3E}">
        <p14:creationId xmlns:p14="http://schemas.microsoft.com/office/powerpoint/2010/main" val="11320657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Plassholder for lysbildenummer 5"/>
          <p:cNvSpPr txBox="1">
            <a:spLocks/>
          </p:cNvSpPr>
          <p:nvPr userDrawn="1"/>
        </p:nvSpPr>
        <p:spPr>
          <a:xfrm>
            <a:off x="153494" y="6450278"/>
            <a:ext cx="456108" cy="252103"/>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solidFill>
                  <a:schemeClr val="bg1"/>
                </a:solidFill>
                <a:latin typeface="Arial"/>
                <a:cs typeface="Arial"/>
              </a:rPr>
              <a:pPr algn="ctr"/>
              <a:t>‹#›</a:t>
            </a:fld>
            <a:endParaRPr lang="nb-NO" sz="1333" b="1" i="0" dirty="0">
              <a:solidFill>
                <a:schemeClr val="bg1"/>
              </a:solidFill>
              <a:latin typeface="Arial"/>
              <a:cs typeface="Arial"/>
            </a:endParaRPr>
          </a:p>
        </p:txBody>
      </p:sp>
    </p:spTree>
    <p:extLst>
      <p:ext uri="{BB962C8B-B14F-4D97-AF65-F5344CB8AC3E}">
        <p14:creationId xmlns:p14="http://schemas.microsoft.com/office/powerpoint/2010/main" val="6118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193056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249220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3809033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a:t>Click to edit Master title style</a:t>
            </a:r>
            <a:endParaRPr lang="nb-NO"/>
          </a:p>
        </p:txBody>
      </p:sp>
      <p:sp>
        <p:nvSpPr>
          <p:cNvPr id="3" name="Plassholder for tekst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Plassholder for innhold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Plassholder for innhold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1800810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11036714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4189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nb-NO"/>
          </a:p>
        </p:txBody>
      </p:sp>
      <p:sp>
        <p:nvSpPr>
          <p:cNvPr id="3" name="Plassholder for innhold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tekst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41138751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nb-NO"/>
          </a:p>
        </p:txBody>
      </p:sp>
      <p:sp>
        <p:nvSpPr>
          <p:cNvPr id="4" name="Plassholder for tekst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6033727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loddrett tekst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4913469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en-US"/>
              <a:t>Click to edit Master title style</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52910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904095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a:t>Click to edit Master title style</a:t>
            </a:r>
            <a:endParaRPr lang="nb-NO"/>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592222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797214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808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b-NO"/>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163948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841955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loddrett tekst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4271257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en-US"/>
              <a:t>Click to edit Master title style</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4039674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hasCustomPrompt="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335717099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346CA-45DC-43DC-8333-4AB94E4AAC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DC1207A6-3A71-4443-A577-E9BE8B4ACA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7385BCD0-5EF9-43EA-BC90-1F28B4716425}"/>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5" name="Footer Placeholder 4">
            <a:extLst>
              <a:ext uri="{FF2B5EF4-FFF2-40B4-BE49-F238E27FC236}">
                <a16:creationId xmlns:a16="http://schemas.microsoft.com/office/drawing/2014/main" id="{3A582C35-32F4-44A8-9AA5-2DBC31F4B15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BEE7874-EF2D-49E3-A640-F3AC88FC62F1}"/>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1999349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48AD-94C8-47B4-A4A2-A5252E6214DF}"/>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85259655-C76D-4B60-8887-C172A5F6A5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2448F47-E742-447D-9F5B-08EE5A242BEA}"/>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5" name="Footer Placeholder 4">
            <a:extLst>
              <a:ext uri="{FF2B5EF4-FFF2-40B4-BE49-F238E27FC236}">
                <a16:creationId xmlns:a16="http://schemas.microsoft.com/office/drawing/2014/main" id="{EEF91311-C34B-4EED-91A2-355F52078918}"/>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B181095-1210-4686-8877-BA1580534306}"/>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2909756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40E0-C6E1-444B-84F0-92883E0051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8171D961-B33F-4366-BBE5-BA570CBD0A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591F98-8953-4D9B-A8CB-6072DB8728BA}"/>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5" name="Footer Placeholder 4">
            <a:extLst>
              <a:ext uri="{FF2B5EF4-FFF2-40B4-BE49-F238E27FC236}">
                <a16:creationId xmlns:a16="http://schemas.microsoft.com/office/drawing/2014/main" id="{9CF4A47F-E632-4FDA-B5AB-A847581736E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00ED7D0-0B63-423B-A2F4-AD4EF196DEA2}"/>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383897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7AE10-CF36-4F83-B830-5325A78F3CE0}"/>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A3CC93CF-7F7D-4E32-86E6-2A80596DFB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FF7B2043-5783-4523-A217-69BCB806A2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5544612D-EA1A-4446-9C2B-69120FBFF35F}"/>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6" name="Footer Placeholder 5">
            <a:extLst>
              <a:ext uri="{FF2B5EF4-FFF2-40B4-BE49-F238E27FC236}">
                <a16:creationId xmlns:a16="http://schemas.microsoft.com/office/drawing/2014/main" id="{9C518D47-500D-4F9C-9E58-E61593C22A4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DEDDACC-3D01-4FF3-961B-9473D12F6CCD}"/>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665681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D9B2-C1DB-4D39-95AF-26E19AC1D96C}"/>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32C1131C-25EE-4DC5-A4EE-CDAD3CDA44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90F5E9-3227-4793-A8B3-6B0811CBC6C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F6D342C1-64B1-458C-8CD6-1AA80F7AB6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3DA6B07-D90D-4C92-B9AC-77DF8231206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8C7CD32A-9466-485F-9319-9F9BE8012BAD}"/>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8" name="Footer Placeholder 7">
            <a:extLst>
              <a:ext uri="{FF2B5EF4-FFF2-40B4-BE49-F238E27FC236}">
                <a16:creationId xmlns:a16="http://schemas.microsoft.com/office/drawing/2014/main" id="{76757E0A-6BDB-4713-9F79-7D7E508812E9}"/>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427CE91D-D872-435F-98AF-F7B071E2F708}"/>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593799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3A59-6E63-4244-9ECD-E0F59F5D3E4F}"/>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1F8DF03A-9B28-441C-8550-8DE8688B252E}"/>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4" name="Footer Placeholder 3">
            <a:extLst>
              <a:ext uri="{FF2B5EF4-FFF2-40B4-BE49-F238E27FC236}">
                <a16:creationId xmlns:a16="http://schemas.microsoft.com/office/drawing/2014/main" id="{68E8D5B6-8115-43AB-A761-3E5A0333C2B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82F84EAA-5062-489C-973B-F5B91CFADA95}"/>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903916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E794D-12C1-46E5-B33F-9A6C8FBEE897}"/>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3" name="Footer Placeholder 2">
            <a:extLst>
              <a:ext uri="{FF2B5EF4-FFF2-40B4-BE49-F238E27FC236}">
                <a16:creationId xmlns:a16="http://schemas.microsoft.com/office/drawing/2014/main" id="{F635EC68-6B26-4D93-AE57-D8029FDAD341}"/>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499B11A-6194-43B9-876E-0128990389D6}"/>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978918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1F8A-D37F-429B-9F70-AC7A6E9EE9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C46851D3-9EF5-4E41-9356-0C4BCFA58E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3EE1D35F-1514-42F8-8048-79579CAB2E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7C9EBC-F98A-4478-B561-B133C7AEF7E0}"/>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6" name="Footer Placeholder 5">
            <a:extLst>
              <a:ext uri="{FF2B5EF4-FFF2-40B4-BE49-F238E27FC236}">
                <a16:creationId xmlns:a16="http://schemas.microsoft.com/office/drawing/2014/main" id="{A5C26C82-C771-44C7-9BFA-C8CE17A94FE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99996C4-5F0B-4FA5-B870-ED11EDDE3B96}"/>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2115380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796C-BD6C-4962-9261-67BE96DBB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347AC9E8-CA66-4C4A-B7E2-7F2F90F150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8EF231AB-2CA5-440C-B7A0-23740FFD8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3D2824-5BC4-4EFA-84C7-198FF7A1C35B}"/>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6" name="Footer Placeholder 5">
            <a:extLst>
              <a:ext uri="{FF2B5EF4-FFF2-40B4-BE49-F238E27FC236}">
                <a16:creationId xmlns:a16="http://schemas.microsoft.com/office/drawing/2014/main" id="{C3EC434A-4842-42E9-9589-21E78B71638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F7ADB4F-A5CF-4A3A-B9EA-F91487B34C3E}"/>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2015438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792C-5E42-4E54-BCBF-2D14232AEBFF}"/>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63D5A01D-030E-448B-BE49-F7BB753693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578CF40-BA60-4BA0-8A1F-B9D16495DAF5}"/>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5" name="Footer Placeholder 4">
            <a:extLst>
              <a:ext uri="{FF2B5EF4-FFF2-40B4-BE49-F238E27FC236}">
                <a16:creationId xmlns:a16="http://schemas.microsoft.com/office/drawing/2014/main" id="{859EE4BD-C295-436D-9F22-34A2FD24967E}"/>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A791389-D141-4BAE-B145-0C177FE12798}"/>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271908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hasCustomPrompt="1"/>
          </p:nvPr>
        </p:nvSpPr>
        <p:spPr>
          <a:xfrm>
            <a:off x="637309" y="1825625"/>
            <a:ext cx="5382491" cy="3871364"/>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a:t>Klikk for å redigere tekststiler i malen</a:t>
            </a:r>
          </a:p>
          <a:p>
            <a:pPr lvl="1"/>
            <a:r>
              <a:rPr lang="nb-NO"/>
              <a:t>Andre nivå</a:t>
            </a:r>
          </a:p>
          <a:p>
            <a:pPr lvl="2"/>
            <a:r>
              <a:rPr lang="nb-NO"/>
              <a:t>Tredje nivå</a:t>
            </a:r>
          </a:p>
        </p:txBody>
      </p:sp>
      <p:graphicFrame>
        <p:nvGraphicFramePr>
          <p:cNvPr id="12" name="Diagram 11"/>
          <p:cNvGraphicFramePr/>
          <p:nvPr userDrawn="1">
            <p:extLst>
              <p:ext uri="{D42A27DB-BD31-4B8C-83A1-F6EECF244321}">
                <p14:modId xmlns:p14="http://schemas.microsoft.com/office/powerpoint/2010/main" val="670165865"/>
              </p:ext>
            </p:extLst>
          </p:nvPr>
        </p:nvGraphicFramePr>
        <p:xfrm>
          <a:off x="6231064" y="1690690"/>
          <a:ext cx="5035452" cy="40062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717175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11C887-263C-434F-9050-2D64F127E8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8848EA37-A11E-4DA9-8F1D-BAD27458B3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240F049-7B25-4EA3-9BEB-B14CAACEBDD2}"/>
              </a:ext>
            </a:extLst>
          </p:cNvPr>
          <p:cNvSpPr>
            <a:spLocks noGrp="1"/>
          </p:cNvSpPr>
          <p:nvPr>
            <p:ph type="dt" sz="half" idx="10"/>
          </p:nvPr>
        </p:nvSpPr>
        <p:spPr/>
        <p:txBody>
          <a:bodyPr/>
          <a:lstStyle/>
          <a:p>
            <a:fld id="{A0F33EC8-04AE-4802-BF5B-1A3B0D1EA9FF}" type="datetimeFigureOut">
              <a:rPr lang="nb-NO" smtClean="0"/>
              <a:t>10.09.2021</a:t>
            </a:fld>
            <a:endParaRPr lang="nb-NO"/>
          </a:p>
        </p:txBody>
      </p:sp>
      <p:sp>
        <p:nvSpPr>
          <p:cNvPr id="5" name="Footer Placeholder 4">
            <a:extLst>
              <a:ext uri="{FF2B5EF4-FFF2-40B4-BE49-F238E27FC236}">
                <a16:creationId xmlns:a16="http://schemas.microsoft.com/office/drawing/2014/main" id="{08ED757F-DD2D-4349-83C8-83F83064BCF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0A28B65-56C4-4E16-A769-2B70EB93DD53}"/>
              </a:ext>
            </a:extLst>
          </p:cNvPr>
          <p:cNvSpPr>
            <a:spLocks noGrp="1"/>
          </p:cNvSpPr>
          <p:nvPr>
            <p:ph type="sldNum" sz="quarter" idx="12"/>
          </p:nvPr>
        </p:nvSpPr>
        <p:spPr/>
        <p:txBody>
          <a:bodyPr/>
          <a:lstStyle/>
          <a:p>
            <a:fld id="{AA49C404-E392-4AE7-A171-816EBA3E29D5}" type="slidenum">
              <a:rPr lang="nb-NO" smtClean="0"/>
              <a:t>‹#›</a:t>
            </a:fld>
            <a:endParaRPr lang="nb-NO"/>
          </a:p>
        </p:txBody>
      </p:sp>
    </p:spTree>
    <p:extLst>
      <p:ext uri="{BB962C8B-B14F-4D97-AF65-F5344CB8AC3E}">
        <p14:creationId xmlns:p14="http://schemas.microsoft.com/office/powerpoint/2010/main" val="2885554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sz="half" idx="1" hasCustomPrompt="1"/>
          </p:nvPr>
        </p:nvSpPr>
        <p:spPr>
          <a:xfrm>
            <a:off x="637309" y="1825625"/>
            <a:ext cx="5382491" cy="3871364"/>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a:t>Klikk for å redigere tekststiler i malen</a:t>
            </a:r>
          </a:p>
          <a:p>
            <a:pPr lvl="1"/>
            <a:r>
              <a:rPr lang="nb-NO"/>
              <a:t>Andre nivå</a:t>
            </a:r>
          </a:p>
          <a:p>
            <a:pPr lvl="2"/>
            <a:r>
              <a:rPr lang="nb-NO"/>
              <a:t>Tredje nivå</a:t>
            </a:r>
          </a:p>
        </p:txBody>
      </p:sp>
      <p:graphicFrame>
        <p:nvGraphicFramePr>
          <p:cNvPr id="12" name="Diagram 11"/>
          <p:cNvGraphicFramePr/>
          <p:nvPr userDrawn="1">
            <p:extLst>
              <p:ext uri="{D42A27DB-BD31-4B8C-83A1-F6EECF244321}">
                <p14:modId xmlns:p14="http://schemas.microsoft.com/office/powerpoint/2010/main" val="887235173"/>
              </p:ext>
            </p:extLst>
          </p:nvPr>
        </p:nvGraphicFramePr>
        <p:xfrm>
          <a:off x="6231064" y="1690690"/>
          <a:ext cx="5035452" cy="40062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9690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53935" y="365127"/>
            <a:ext cx="10701453" cy="1325563"/>
          </a:xfrm>
        </p:spPr>
        <p:txBody>
          <a:bodyPr/>
          <a:lstStyle/>
          <a:p>
            <a:r>
              <a:rPr lang="en-US"/>
              <a:t>Click to edit Master title style</a:t>
            </a:r>
            <a:endParaRPr lang="nb-NO"/>
          </a:p>
        </p:txBody>
      </p:sp>
      <p:sp>
        <p:nvSpPr>
          <p:cNvPr id="3" name="Plassholder for tekst 2"/>
          <p:cNvSpPr>
            <a:spLocks noGrp="1"/>
          </p:cNvSpPr>
          <p:nvPr>
            <p:ph type="body" idx="1"/>
          </p:nvPr>
        </p:nvSpPr>
        <p:spPr>
          <a:xfrm>
            <a:off x="653935" y="1681163"/>
            <a:ext cx="5343641" cy="823912"/>
          </a:xfrm>
        </p:spPr>
        <p:txBody>
          <a:bodyPr anchor="b"/>
          <a:lstStyle>
            <a:lvl1pPr marL="0" indent="0">
              <a:buNone/>
              <a:defRPr sz="2400" b="0">
                <a:solidFill>
                  <a:schemeClr val="tx2"/>
                </a:solidFill>
                <a:latin typeface="Opens an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653935" y="2505075"/>
            <a:ext cx="5343641" cy="3352627"/>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Plassholder for bilde 13"/>
          <p:cNvSpPr>
            <a:spLocks noGrp="1"/>
          </p:cNvSpPr>
          <p:nvPr>
            <p:ph type="pic" sz="quarter" idx="10"/>
          </p:nvPr>
        </p:nvSpPr>
        <p:spPr>
          <a:xfrm>
            <a:off x="6107113" y="1812175"/>
            <a:ext cx="5248275" cy="4045700"/>
          </a:xfrm>
        </p:spPr>
        <p:txBody>
          <a:bodyPr/>
          <a:lstStyle/>
          <a:p>
            <a:r>
              <a:rPr lang="en-US"/>
              <a:t>Click icon to add picture</a:t>
            </a:r>
          </a:p>
        </p:txBody>
      </p:sp>
    </p:spTree>
    <p:extLst>
      <p:ext uri="{BB962C8B-B14F-4D97-AF65-F5344CB8AC3E}">
        <p14:creationId xmlns:p14="http://schemas.microsoft.com/office/powerpoint/2010/main" val="1355555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26225" y="365127"/>
            <a:ext cx="10727575" cy="926117"/>
          </a:xfrm>
        </p:spPr>
        <p:txBody>
          <a:bodyPr/>
          <a:lstStyle/>
          <a:p>
            <a:r>
              <a:rPr lang="en-US"/>
              <a:t>Click to edit Master title style</a:t>
            </a:r>
            <a:endParaRPr lang="nb-NO"/>
          </a:p>
        </p:txBody>
      </p:sp>
      <p:sp>
        <p:nvSpPr>
          <p:cNvPr id="7" name="Plassholder for bilde 6"/>
          <p:cNvSpPr>
            <a:spLocks noGrp="1"/>
          </p:cNvSpPr>
          <p:nvPr>
            <p:ph type="pic" sz="quarter" idx="10"/>
          </p:nvPr>
        </p:nvSpPr>
        <p:spPr>
          <a:xfrm>
            <a:off x="626225" y="1435331"/>
            <a:ext cx="10727575" cy="4461164"/>
          </a:xfrm>
        </p:spPr>
        <p:txBody>
          <a:bodyPr/>
          <a:lstStyle/>
          <a:p>
            <a:r>
              <a:rPr lang="en-US"/>
              <a:t>Click icon to add picture</a:t>
            </a:r>
          </a:p>
        </p:txBody>
      </p:sp>
    </p:spTree>
    <p:extLst>
      <p:ext uri="{BB962C8B-B14F-4D97-AF65-F5344CB8AC3E}">
        <p14:creationId xmlns:p14="http://schemas.microsoft.com/office/powerpoint/2010/main" val="2563026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F67F76-542C-4B68-A052-42D11662FAE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BA88ADD-D83C-4021-ACFE-B95E8A521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E0891E4-7E0E-436A-8BD8-01572E312EF0}"/>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5" name="Plassholder for bunntekst 4">
            <a:extLst>
              <a:ext uri="{FF2B5EF4-FFF2-40B4-BE49-F238E27FC236}">
                <a16:creationId xmlns:a16="http://schemas.microsoft.com/office/drawing/2014/main" id="{F17E9B39-973A-4A28-A29C-26787672B6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ED313A9-04BB-4BD9-8660-823CA561FCD8}"/>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2974641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AC44AE-92BB-48B2-A344-9BC4A18B97E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41B365A-ABB7-4561-A833-3947EAC2737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C59C347-36D8-46F8-B256-DD8F9A14E487}"/>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5" name="Plassholder for bunntekst 4">
            <a:extLst>
              <a:ext uri="{FF2B5EF4-FFF2-40B4-BE49-F238E27FC236}">
                <a16:creationId xmlns:a16="http://schemas.microsoft.com/office/drawing/2014/main" id="{7964F76C-26BA-423F-8E82-7F958974B62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87AD12-C6ED-45B2-8EC0-6D2B345F35A9}"/>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3737602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5D76EA-53FB-4A67-9093-E4B94F90AC2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D65D994-3FD7-4D6C-A145-162E52A2EF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D5855C5-3097-48DA-82F6-E323F2E98DEB}"/>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5" name="Plassholder for bunntekst 4">
            <a:extLst>
              <a:ext uri="{FF2B5EF4-FFF2-40B4-BE49-F238E27FC236}">
                <a16:creationId xmlns:a16="http://schemas.microsoft.com/office/drawing/2014/main" id="{EB6FE680-2790-45DB-BCF9-DA706BB0569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09BAD35-12A2-4546-83DA-0095279A1847}"/>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3583353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CC26EF-BB37-4F19-BE52-3028AD74A49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AFDFED0-3425-4FF4-A796-2B2D2477AAF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12FAFF5-9246-4C81-9772-E11263B53D9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8C40DE8-174C-4F1F-972A-5CFF4EC276A4}"/>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6" name="Plassholder for bunntekst 5">
            <a:extLst>
              <a:ext uri="{FF2B5EF4-FFF2-40B4-BE49-F238E27FC236}">
                <a16:creationId xmlns:a16="http://schemas.microsoft.com/office/drawing/2014/main" id="{50322F7E-DFEF-4C8D-A25D-296116A06F6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5A23327-DCE1-4C5E-94EB-1BB434297761}"/>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3220811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765069-8D98-45AA-9056-1F570ECB478E}"/>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AD64D87-350C-40C7-8D63-D20D22A83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F1B2749-DAF2-4D2F-9DD2-41C29FC7FFA2}"/>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73DAB7F-A0B6-4E0A-A93F-9E1C70985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2C0B4392-ACBF-420E-938D-1358BFC86E3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B3525BE-4856-4AB3-AF83-7D2F7C92261E}"/>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8" name="Plassholder for bunntekst 7">
            <a:extLst>
              <a:ext uri="{FF2B5EF4-FFF2-40B4-BE49-F238E27FC236}">
                <a16:creationId xmlns:a16="http://schemas.microsoft.com/office/drawing/2014/main" id="{14C04FE2-F615-4D7F-8DF2-F74DD1AA126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5642321-4584-4D18-89DA-0A7D819201EA}"/>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2666349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34EEFE-48BE-4C6E-8885-94044647FAF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D2B6C81-05D5-4B6D-A53A-F458E7DEABF2}"/>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4" name="Plassholder for bunntekst 3">
            <a:extLst>
              <a:ext uri="{FF2B5EF4-FFF2-40B4-BE49-F238E27FC236}">
                <a16:creationId xmlns:a16="http://schemas.microsoft.com/office/drawing/2014/main" id="{0C00D5FF-F68D-4C46-B9A2-A1F29C352996}"/>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1C8B72C-D7B8-4B85-BD11-F187290035D5}"/>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515663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53935" y="365127"/>
            <a:ext cx="10701453" cy="1325563"/>
          </a:xfrm>
        </p:spPr>
        <p:txBody>
          <a:bodyPr/>
          <a:lstStyle/>
          <a:p>
            <a:r>
              <a:rPr lang="en-US"/>
              <a:t>Click to edit Master title style</a:t>
            </a:r>
            <a:endParaRPr lang="nb-NO"/>
          </a:p>
        </p:txBody>
      </p:sp>
      <p:sp>
        <p:nvSpPr>
          <p:cNvPr id="3" name="Plassholder for tekst 2"/>
          <p:cNvSpPr>
            <a:spLocks noGrp="1"/>
          </p:cNvSpPr>
          <p:nvPr>
            <p:ph type="body" idx="1"/>
          </p:nvPr>
        </p:nvSpPr>
        <p:spPr>
          <a:xfrm>
            <a:off x="653935" y="1681163"/>
            <a:ext cx="5343641" cy="823912"/>
          </a:xfrm>
        </p:spPr>
        <p:txBody>
          <a:bodyPr anchor="b"/>
          <a:lstStyle>
            <a:lvl1pPr marL="0" indent="0">
              <a:buNone/>
              <a:defRPr sz="2400" b="0">
                <a:solidFill>
                  <a:schemeClr val="tx2"/>
                </a:solidFill>
                <a:latin typeface="Opens an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653935" y="2505075"/>
            <a:ext cx="5343641" cy="3352627"/>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Plassholder for bilde 13"/>
          <p:cNvSpPr>
            <a:spLocks noGrp="1"/>
          </p:cNvSpPr>
          <p:nvPr>
            <p:ph type="pic" sz="quarter" idx="10"/>
          </p:nvPr>
        </p:nvSpPr>
        <p:spPr>
          <a:xfrm>
            <a:off x="6107113" y="1812175"/>
            <a:ext cx="5248275" cy="4045700"/>
          </a:xfrm>
        </p:spPr>
        <p:txBody>
          <a:bodyPr/>
          <a:lstStyle/>
          <a:p>
            <a:r>
              <a:rPr lang="en-US"/>
              <a:t>Click icon to add picture</a:t>
            </a:r>
          </a:p>
        </p:txBody>
      </p:sp>
    </p:spTree>
    <p:extLst>
      <p:ext uri="{BB962C8B-B14F-4D97-AF65-F5344CB8AC3E}">
        <p14:creationId xmlns:p14="http://schemas.microsoft.com/office/powerpoint/2010/main" val="214113086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E720921-4C4B-4719-80DF-DF4EB2F1E676}"/>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3" name="Plassholder for bunntekst 2">
            <a:extLst>
              <a:ext uri="{FF2B5EF4-FFF2-40B4-BE49-F238E27FC236}">
                <a16:creationId xmlns:a16="http://schemas.microsoft.com/office/drawing/2014/main" id="{39666167-78E8-4828-B8B7-23B3E96C336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5BCC6FFB-FA59-40AA-9F80-EE93A038537D}"/>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4048437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A9DAD7-37AA-4062-9335-237FC2D1285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CD81BA3-3747-443A-857F-80489896EE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12288F2-49F3-4779-857C-4D61C77BD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EB42CF4-276C-4A1F-BD3F-4E6AE12D47C5}"/>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6" name="Plassholder for bunntekst 5">
            <a:extLst>
              <a:ext uri="{FF2B5EF4-FFF2-40B4-BE49-F238E27FC236}">
                <a16:creationId xmlns:a16="http://schemas.microsoft.com/office/drawing/2014/main" id="{203FF4AF-84DA-4B5D-8DC6-AB9FC83A803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5BCA1D6-3091-4FC2-AA1B-C5F1F142019F}"/>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3319826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D48983-1494-44C6-ABB2-58029109674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7C7F6EA-AB02-440F-A559-CEB10C729E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D598E9C-4770-43F4-B78B-E49A12950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EDA716-7568-4ED2-B691-238D391500F9}"/>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6" name="Plassholder for bunntekst 5">
            <a:extLst>
              <a:ext uri="{FF2B5EF4-FFF2-40B4-BE49-F238E27FC236}">
                <a16:creationId xmlns:a16="http://schemas.microsoft.com/office/drawing/2014/main" id="{F1C354D4-6A7F-4B17-A4FB-ECE7C586B6B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E1FD506-7EF4-4AEB-A980-3FF3C5E74726}"/>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514746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3CA661-0891-4B45-8F25-9907CD159A2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191766B-DA84-4F4F-85E0-4A0F25455C39}"/>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7DC51ED-181C-406D-9917-D7B2AD3A5E9F}"/>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5" name="Plassholder for bunntekst 4">
            <a:extLst>
              <a:ext uri="{FF2B5EF4-FFF2-40B4-BE49-F238E27FC236}">
                <a16:creationId xmlns:a16="http://schemas.microsoft.com/office/drawing/2014/main" id="{461A7A21-9051-47BA-9DF7-E8C87BC7EAB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D69F085-BE6C-41F9-9416-1D8953E2752B}"/>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777625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AACCC5C-BCA2-4FDE-92BE-8236407C7C4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6173050-1339-49E4-8638-A089C9D1344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22FF153-33F7-4ACF-BB2C-37D0EE718C49}"/>
              </a:ext>
            </a:extLst>
          </p:cNvPr>
          <p:cNvSpPr>
            <a:spLocks noGrp="1"/>
          </p:cNvSpPr>
          <p:nvPr>
            <p:ph type="dt" sz="half" idx="10"/>
          </p:nvPr>
        </p:nvSpPr>
        <p:spPr/>
        <p:txBody>
          <a:bodyPr/>
          <a:lstStyle/>
          <a:p>
            <a:fld id="{7A23ACBD-956B-4525-A0B7-80AD07A93F71}" type="datetimeFigureOut">
              <a:rPr lang="nb-NO" smtClean="0"/>
              <a:t>10.09.2021</a:t>
            </a:fld>
            <a:endParaRPr lang="nb-NO"/>
          </a:p>
        </p:txBody>
      </p:sp>
      <p:sp>
        <p:nvSpPr>
          <p:cNvPr id="5" name="Plassholder for bunntekst 4">
            <a:extLst>
              <a:ext uri="{FF2B5EF4-FFF2-40B4-BE49-F238E27FC236}">
                <a16:creationId xmlns:a16="http://schemas.microsoft.com/office/drawing/2014/main" id="{AC6B0DBB-7F69-4802-B2A3-BFAD7AA6D0C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E7E1B73-8EBA-494B-984C-B8993275D8AF}"/>
              </a:ext>
            </a:extLst>
          </p:cNvPr>
          <p:cNvSpPr>
            <a:spLocks noGrp="1"/>
          </p:cNvSpPr>
          <p:nvPr>
            <p:ph type="sldNum" sz="quarter" idx="12"/>
          </p:nvPr>
        </p:nvSpPr>
        <p:spPr/>
        <p:txBody>
          <a:bodyPr/>
          <a:lstStyle/>
          <a:p>
            <a:fld id="{BD9EFDCC-6C99-416C-9E54-4A17525039F0}" type="slidenum">
              <a:rPr lang="nb-NO" smtClean="0"/>
              <a:t>‹#›</a:t>
            </a:fld>
            <a:endParaRPr lang="nb-NO"/>
          </a:p>
        </p:txBody>
      </p:sp>
    </p:spTree>
    <p:extLst>
      <p:ext uri="{BB962C8B-B14F-4D97-AF65-F5344CB8AC3E}">
        <p14:creationId xmlns:p14="http://schemas.microsoft.com/office/powerpoint/2010/main" val="745143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normAutofit/>
          </a:bodyPr>
          <a:lstStyle>
            <a:lvl1pPr algn="ctr">
              <a:defRPr sz="4400" b="1">
                <a:solidFill>
                  <a:srgbClr val="C00000"/>
                </a:solidFill>
                <a:latin typeface="Helvetica" charset="0"/>
                <a:ea typeface="Helvetica" charset="0"/>
                <a:cs typeface="Helvetica" charset="0"/>
              </a:defRPr>
            </a:lvl1pPr>
          </a:lstStyle>
          <a:p>
            <a:r>
              <a:rPr lang="en-GB" noProof="0"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4" name="Date Placeholder 3"/>
          <p:cNvSpPr>
            <a:spLocks noGrp="1"/>
          </p:cNvSpPr>
          <p:nvPr>
            <p:ph type="dt" sz="half" idx="10"/>
          </p:nvPr>
        </p:nvSpPr>
        <p:spPr/>
        <p:txBody>
          <a:bodyPr/>
          <a:lstStyle/>
          <a:p>
            <a:fld id="{623C330B-D617-7B4C-B991-C2BD0CB19B61}" type="datetimeFigureOut">
              <a:rPr lang="en-GB" noProof="0" smtClean="0"/>
              <a:t>10/09/2021</a:t>
            </a:fld>
            <a:endParaRPr lang="en-GB" noProof="0"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noProof="0" dirty="0"/>
          </a:p>
        </p:txBody>
      </p:sp>
      <p:sp>
        <p:nvSpPr>
          <p:cNvPr id="6" name="Slide Number Placeholder 5"/>
          <p:cNvSpPr>
            <a:spLocks noGrp="1"/>
          </p:cNvSpPr>
          <p:nvPr>
            <p:ph type="sldNum" sz="quarter" idx="12"/>
          </p:nvPr>
        </p:nvSpPr>
        <p:spPr/>
        <p:txBody>
          <a:bodyPr/>
          <a:lstStyle/>
          <a:p>
            <a:fld id="{9CCE1C5D-9C18-1640-8318-72944A786E13}" type="slidenum">
              <a:rPr lang="en-GB" noProof="0" smtClean="0"/>
              <a:t>‹#›</a:t>
            </a:fld>
            <a:endParaRPr lang="en-GB" noProof="0" dirty="0"/>
          </a:p>
        </p:txBody>
      </p:sp>
    </p:spTree>
    <p:extLst>
      <p:ext uri="{BB962C8B-B14F-4D97-AF65-F5344CB8AC3E}">
        <p14:creationId xmlns:p14="http://schemas.microsoft.com/office/powerpoint/2010/main" val="962289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rgbClr val="C00000"/>
                </a:solidFill>
                <a:latin typeface="Helvetica" charset="0"/>
                <a:ea typeface="Helvetica" charset="0"/>
                <a:cs typeface="Helvetica"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3C330B-D617-7B4C-B991-C2BD0CB19B61}" type="datetimeFigureOut">
              <a:rPr lang="sv-SE" smtClean="0"/>
              <a:t>2021-09-10</a:t>
            </a:fld>
            <a:endParaRPr lang="sv-SE"/>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sv-SE"/>
          </a:p>
        </p:txBody>
      </p:sp>
      <p:sp>
        <p:nvSpPr>
          <p:cNvPr id="6" name="Slide Number Placeholder 5"/>
          <p:cNvSpPr>
            <a:spLocks noGrp="1"/>
          </p:cNvSpPr>
          <p:nvPr>
            <p:ph type="sldNum" sz="quarter" idx="12"/>
          </p:nvPr>
        </p:nvSpPr>
        <p:spPr/>
        <p:txBody>
          <a:bodyPr/>
          <a:lstStyle/>
          <a:p>
            <a:fld id="{9CCE1C5D-9C18-1640-8318-72944A786E13}" type="slidenum">
              <a:rPr lang="sv-SE" smtClean="0"/>
              <a:t>‹#›</a:t>
            </a:fld>
            <a:endParaRPr lang="sv-SE"/>
          </a:p>
        </p:txBody>
      </p:sp>
    </p:spTree>
    <p:extLst>
      <p:ext uri="{BB962C8B-B14F-4D97-AF65-F5344CB8AC3E}">
        <p14:creationId xmlns:p14="http://schemas.microsoft.com/office/powerpoint/2010/main" val="1443267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23C330B-D617-7B4C-B991-C2BD0CB19B61}" type="datetimeFigureOut">
              <a:rPr lang="sv-SE" smtClean="0"/>
              <a:t>2021-09-10</a:t>
            </a:fld>
            <a:endParaRPr lang="sv-SE"/>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sv-SE"/>
          </a:p>
        </p:txBody>
      </p:sp>
      <p:sp>
        <p:nvSpPr>
          <p:cNvPr id="6" name="Slide Number Placeholder 5"/>
          <p:cNvSpPr>
            <a:spLocks noGrp="1"/>
          </p:cNvSpPr>
          <p:nvPr>
            <p:ph type="sldNum" sz="quarter" idx="12"/>
          </p:nvPr>
        </p:nvSpPr>
        <p:spPr/>
        <p:txBody>
          <a:bodyPr/>
          <a:lstStyle/>
          <a:p>
            <a:fld id="{9CCE1C5D-9C18-1640-8318-72944A786E13}" type="slidenum">
              <a:rPr lang="sv-SE" smtClean="0"/>
              <a:t>‹#›</a:t>
            </a:fld>
            <a:endParaRPr lang="sv-SE"/>
          </a:p>
        </p:txBody>
      </p:sp>
    </p:spTree>
    <p:extLst>
      <p:ext uri="{BB962C8B-B14F-4D97-AF65-F5344CB8AC3E}">
        <p14:creationId xmlns:p14="http://schemas.microsoft.com/office/powerpoint/2010/main" val="502701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3C330B-D617-7B4C-B991-C2BD0CB19B61}" type="datetimeFigureOut">
              <a:rPr lang="sv-SE" smtClean="0"/>
              <a:t>2021-09-10</a:t>
            </a:fld>
            <a:endParaRPr lang="sv-SE"/>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sv-SE"/>
          </a:p>
        </p:txBody>
      </p:sp>
      <p:sp>
        <p:nvSpPr>
          <p:cNvPr id="7" name="Slide Number Placeholder 6"/>
          <p:cNvSpPr>
            <a:spLocks noGrp="1"/>
          </p:cNvSpPr>
          <p:nvPr>
            <p:ph type="sldNum" sz="quarter" idx="12"/>
          </p:nvPr>
        </p:nvSpPr>
        <p:spPr/>
        <p:txBody>
          <a:bodyPr/>
          <a:lstStyle/>
          <a:p>
            <a:fld id="{9CCE1C5D-9C18-1640-8318-72944A786E13}" type="slidenum">
              <a:rPr lang="sv-SE" smtClean="0"/>
              <a:t>‹#›</a:t>
            </a:fld>
            <a:endParaRPr lang="sv-SE"/>
          </a:p>
        </p:txBody>
      </p:sp>
    </p:spTree>
    <p:extLst>
      <p:ext uri="{BB962C8B-B14F-4D97-AF65-F5344CB8AC3E}">
        <p14:creationId xmlns:p14="http://schemas.microsoft.com/office/powerpoint/2010/main" val="2771359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3C330B-D617-7B4C-B991-C2BD0CB19B61}" type="datetimeFigureOut">
              <a:rPr lang="sv-SE" smtClean="0"/>
              <a:t>2021-09-10</a:t>
            </a:fld>
            <a:endParaRPr lang="sv-SE"/>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sv-SE"/>
          </a:p>
        </p:txBody>
      </p:sp>
      <p:sp>
        <p:nvSpPr>
          <p:cNvPr id="9" name="Slide Number Placeholder 8"/>
          <p:cNvSpPr>
            <a:spLocks noGrp="1"/>
          </p:cNvSpPr>
          <p:nvPr>
            <p:ph type="sldNum" sz="quarter" idx="12"/>
          </p:nvPr>
        </p:nvSpPr>
        <p:spPr/>
        <p:txBody>
          <a:bodyPr/>
          <a:lstStyle/>
          <a:p>
            <a:fld id="{9CCE1C5D-9C18-1640-8318-72944A786E13}" type="slidenum">
              <a:rPr lang="sv-SE" smtClean="0"/>
              <a:t>‹#›</a:t>
            </a:fld>
            <a:endParaRPr lang="sv-SE"/>
          </a:p>
        </p:txBody>
      </p:sp>
    </p:spTree>
    <p:extLst>
      <p:ext uri="{BB962C8B-B14F-4D97-AF65-F5344CB8AC3E}">
        <p14:creationId xmlns:p14="http://schemas.microsoft.com/office/powerpoint/2010/main" val="114446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26225" y="365127"/>
            <a:ext cx="10727575" cy="926117"/>
          </a:xfrm>
        </p:spPr>
        <p:txBody>
          <a:bodyPr/>
          <a:lstStyle/>
          <a:p>
            <a:r>
              <a:rPr lang="en-US"/>
              <a:t>Click to edit Master title style</a:t>
            </a:r>
            <a:endParaRPr lang="nb-NO"/>
          </a:p>
        </p:txBody>
      </p:sp>
      <p:sp>
        <p:nvSpPr>
          <p:cNvPr id="7" name="Plassholder for bilde 6"/>
          <p:cNvSpPr>
            <a:spLocks noGrp="1"/>
          </p:cNvSpPr>
          <p:nvPr>
            <p:ph type="pic" sz="quarter" idx="10"/>
          </p:nvPr>
        </p:nvSpPr>
        <p:spPr>
          <a:xfrm>
            <a:off x="626225" y="1435331"/>
            <a:ext cx="10727575" cy="4461164"/>
          </a:xfrm>
        </p:spPr>
        <p:txBody>
          <a:bodyPr/>
          <a:lstStyle/>
          <a:p>
            <a:r>
              <a:rPr lang="en-US"/>
              <a:t>Click icon to add picture</a:t>
            </a:r>
          </a:p>
        </p:txBody>
      </p:sp>
    </p:spTree>
    <p:extLst>
      <p:ext uri="{BB962C8B-B14F-4D97-AF65-F5344CB8AC3E}">
        <p14:creationId xmlns:p14="http://schemas.microsoft.com/office/powerpoint/2010/main" val="417565401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Date Placeholder 8"/>
          <p:cNvSpPr>
            <a:spLocks noGrp="1"/>
          </p:cNvSpPr>
          <p:nvPr>
            <p:ph type="dt" sz="half" idx="10"/>
          </p:nvPr>
        </p:nvSpPr>
        <p:spPr/>
        <p:txBody>
          <a:bodyPr/>
          <a:lstStyle/>
          <a:p>
            <a:fld id="{623C330B-D617-7B4C-B991-C2BD0CB19B61}" type="datetimeFigureOut">
              <a:rPr lang="sv-SE" smtClean="0"/>
              <a:t>2021-09-10</a:t>
            </a:fld>
            <a:endParaRPr lang="sv-SE"/>
          </a:p>
        </p:txBody>
      </p:sp>
      <p:sp>
        <p:nvSpPr>
          <p:cNvPr id="10" name="Footer Placeholder 9"/>
          <p:cNvSpPr>
            <a:spLocks noGrp="1"/>
          </p:cNvSpPr>
          <p:nvPr>
            <p:ph type="ftr" sz="quarter" idx="11"/>
          </p:nvPr>
        </p:nvSpPr>
        <p:spPr>
          <a:xfrm>
            <a:off x="4038600" y="6356352"/>
            <a:ext cx="4114800" cy="365125"/>
          </a:xfrm>
          <a:prstGeom prst="rect">
            <a:avLst/>
          </a:prstGeom>
        </p:spPr>
        <p:txBody>
          <a:bodyPr/>
          <a:lstStyle/>
          <a:p>
            <a:endParaRPr lang="sv-SE"/>
          </a:p>
        </p:txBody>
      </p:sp>
      <p:sp>
        <p:nvSpPr>
          <p:cNvPr id="11" name="Slide Number Placeholder 10"/>
          <p:cNvSpPr>
            <a:spLocks noGrp="1"/>
          </p:cNvSpPr>
          <p:nvPr>
            <p:ph type="sldNum" sz="quarter" idx="12"/>
          </p:nvPr>
        </p:nvSpPr>
        <p:spPr/>
        <p:txBody>
          <a:bodyPr/>
          <a:lstStyle/>
          <a:p>
            <a:fld id="{9CCE1C5D-9C18-1640-8318-72944A786E13}" type="slidenum">
              <a:rPr lang="sv-SE" smtClean="0"/>
              <a:t>‹#›</a:t>
            </a:fld>
            <a:endParaRPr lang="sv-SE"/>
          </a:p>
        </p:txBody>
      </p:sp>
    </p:spTree>
    <p:extLst>
      <p:ext uri="{BB962C8B-B14F-4D97-AF65-F5344CB8AC3E}">
        <p14:creationId xmlns:p14="http://schemas.microsoft.com/office/powerpoint/2010/main" val="1341942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C330B-D617-7B4C-B991-C2BD0CB19B61}" type="datetimeFigureOut">
              <a:rPr lang="sv-SE" smtClean="0"/>
              <a:t>2021-09-10</a:t>
            </a:fld>
            <a:endParaRPr lang="sv-SE"/>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sv-SE"/>
          </a:p>
        </p:txBody>
      </p:sp>
      <p:sp>
        <p:nvSpPr>
          <p:cNvPr id="4" name="Slide Number Placeholder 3"/>
          <p:cNvSpPr>
            <a:spLocks noGrp="1"/>
          </p:cNvSpPr>
          <p:nvPr>
            <p:ph type="sldNum" sz="quarter" idx="12"/>
          </p:nvPr>
        </p:nvSpPr>
        <p:spPr/>
        <p:txBody>
          <a:bodyPr/>
          <a:lstStyle/>
          <a:p>
            <a:fld id="{9CCE1C5D-9C18-1640-8318-72944A786E13}" type="slidenum">
              <a:rPr lang="sv-SE" smtClean="0"/>
              <a:t>‹#›</a:t>
            </a:fld>
            <a:endParaRPr lang="sv-SE"/>
          </a:p>
        </p:txBody>
      </p:sp>
    </p:spTree>
    <p:extLst>
      <p:ext uri="{BB962C8B-B14F-4D97-AF65-F5344CB8AC3E}">
        <p14:creationId xmlns:p14="http://schemas.microsoft.com/office/powerpoint/2010/main" val="335413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3C330B-D617-7B4C-B991-C2BD0CB19B61}" type="datetimeFigureOut">
              <a:rPr lang="sv-SE" smtClean="0"/>
              <a:t>2021-09-10</a:t>
            </a:fld>
            <a:endParaRPr lang="sv-SE"/>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sv-SE"/>
          </a:p>
        </p:txBody>
      </p:sp>
      <p:sp>
        <p:nvSpPr>
          <p:cNvPr id="7" name="Slide Number Placeholder 6"/>
          <p:cNvSpPr>
            <a:spLocks noGrp="1"/>
          </p:cNvSpPr>
          <p:nvPr>
            <p:ph type="sldNum" sz="quarter" idx="12"/>
          </p:nvPr>
        </p:nvSpPr>
        <p:spPr/>
        <p:txBody>
          <a:bodyPr/>
          <a:lstStyle/>
          <a:p>
            <a:fld id="{9CCE1C5D-9C18-1640-8318-72944A786E13}" type="slidenum">
              <a:rPr lang="sv-SE" smtClean="0"/>
              <a:t>‹#›</a:t>
            </a:fld>
            <a:endParaRPr lang="sv-SE"/>
          </a:p>
        </p:txBody>
      </p:sp>
    </p:spTree>
    <p:extLst>
      <p:ext uri="{BB962C8B-B14F-4D97-AF65-F5344CB8AC3E}">
        <p14:creationId xmlns:p14="http://schemas.microsoft.com/office/powerpoint/2010/main" val="363374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3C330B-D617-7B4C-B991-C2BD0CB19B61}" type="datetimeFigureOut">
              <a:rPr lang="sv-SE" smtClean="0"/>
              <a:t>2021-09-10</a:t>
            </a:fld>
            <a:endParaRPr lang="sv-SE"/>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sv-SE"/>
          </a:p>
        </p:txBody>
      </p:sp>
      <p:sp>
        <p:nvSpPr>
          <p:cNvPr id="7" name="Slide Number Placeholder 6"/>
          <p:cNvSpPr>
            <a:spLocks noGrp="1"/>
          </p:cNvSpPr>
          <p:nvPr>
            <p:ph type="sldNum" sz="quarter" idx="12"/>
          </p:nvPr>
        </p:nvSpPr>
        <p:spPr/>
        <p:txBody>
          <a:bodyPr/>
          <a:lstStyle/>
          <a:p>
            <a:fld id="{9CCE1C5D-9C18-1640-8318-72944A786E13}" type="slidenum">
              <a:rPr lang="sv-SE" smtClean="0"/>
              <a:t>‹#›</a:t>
            </a:fld>
            <a:endParaRPr lang="sv-SE"/>
          </a:p>
        </p:txBody>
      </p:sp>
    </p:spTree>
    <p:extLst>
      <p:ext uri="{BB962C8B-B14F-4D97-AF65-F5344CB8AC3E}">
        <p14:creationId xmlns:p14="http://schemas.microsoft.com/office/powerpoint/2010/main" val="27736408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3C330B-D617-7B4C-B991-C2BD0CB19B61}" type="datetimeFigureOut">
              <a:rPr lang="sv-SE" smtClean="0"/>
              <a:t>2021-09-10</a:t>
            </a:fld>
            <a:endParaRPr lang="sv-SE"/>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sv-SE"/>
          </a:p>
        </p:txBody>
      </p:sp>
      <p:sp>
        <p:nvSpPr>
          <p:cNvPr id="6" name="Slide Number Placeholder 5"/>
          <p:cNvSpPr>
            <a:spLocks noGrp="1"/>
          </p:cNvSpPr>
          <p:nvPr>
            <p:ph type="sldNum" sz="quarter" idx="12"/>
          </p:nvPr>
        </p:nvSpPr>
        <p:spPr/>
        <p:txBody>
          <a:bodyPr/>
          <a:lstStyle/>
          <a:p>
            <a:fld id="{9CCE1C5D-9C18-1640-8318-72944A786E13}" type="slidenum">
              <a:rPr lang="sv-SE" smtClean="0"/>
              <a:t>‹#›</a:t>
            </a:fld>
            <a:endParaRPr lang="sv-SE"/>
          </a:p>
        </p:txBody>
      </p:sp>
    </p:spTree>
    <p:extLst>
      <p:ext uri="{BB962C8B-B14F-4D97-AF65-F5344CB8AC3E}">
        <p14:creationId xmlns:p14="http://schemas.microsoft.com/office/powerpoint/2010/main" val="9598822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3C330B-D617-7B4C-B991-C2BD0CB19B61}" type="datetimeFigureOut">
              <a:rPr lang="sv-SE" smtClean="0"/>
              <a:t>2021-09-10</a:t>
            </a:fld>
            <a:endParaRPr lang="sv-SE"/>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sv-SE"/>
          </a:p>
        </p:txBody>
      </p:sp>
      <p:sp>
        <p:nvSpPr>
          <p:cNvPr id="6" name="Slide Number Placeholder 5"/>
          <p:cNvSpPr>
            <a:spLocks noGrp="1"/>
          </p:cNvSpPr>
          <p:nvPr>
            <p:ph type="sldNum" sz="quarter" idx="12"/>
          </p:nvPr>
        </p:nvSpPr>
        <p:spPr/>
        <p:txBody>
          <a:bodyPr/>
          <a:lstStyle/>
          <a:p>
            <a:fld id="{9CCE1C5D-9C18-1640-8318-72944A786E13}" type="slidenum">
              <a:rPr lang="sv-SE" smtClean="0"/>
              <a:t>‹#›</a:t>
            </a:fld>
            <a:endParaRPr lang="sv-SE"/>
          </a:p>
        </p:txBody>
      </p:sp>
    </p:spTree>
    <p:extLst>
      <p:ext uri="{BB962C8B-B14F-4D97-AF65-F5344CB8AC3E}">
        <p14:creationId xmlns:p14="http://schemas.microsoft.com/office/powerpoint/2010/main" val="4250757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27291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4pPr>
              <a:defRPr b="0" i="0">
                <a:latin typeface="Arial" charset="0"/>
                <a:cs typeface="Arial" charset="0"/>
              </a:defRPr>
            </a:lvl4pPr>
            <a:lvl5pPr>
              <a:defRPr b="0" i="0">
                <a:latin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69982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644477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b="0" i="0">
                <a:latin typeface="Arial" charset="0"/>
                <a:cs typeface="Arial" charset="0"/>
              </a:defRPr>
            </a:lvl4pPr>
            <a:lvl5pPr>
              <a:defRPr sz="1800" b="0" i="0">
                <a:latin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b="0" i="0">
                <a:latin typeface="Arial" charset="0"/>
                <a:cs typeface="Arial" charset="0"/>
              </a:defRPr>
            </a:lvl4pPr>
            <a:lvl5pPr>
              <a:defRPr sz="1800" b="0" i="0">
                <a:latin typeface="Arial" charset="0"/>
                <a:cs typeface="Arial"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70881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53936" y="457200"/>
            <a:ext cx="4118089" cy="1600200"/>
          </a:xfrm>
        </p:spPr>
        <p:txBody>
          <a:bodyPr anchor="b"/>
          <a:lstStyle>
            <a:lvl1pPr>
              <a:defRPr sz="3200"/>
            </a:lvl1pPr>
          </a:lstStyle>
          <a:p>
            <a:r>
              <a:rPr lang="en-US"/>
              <a:t>Click to edit Master title style</a:t>
            </a:r>
            <a:endParaRPr lang="nb-NO"/>
          </a:p>
        </p:txBody>
      </p:sp>
      <p:sp>
        <p:nvSpPr>
          <p:cNvPr id="3" name="Plassholder for innhold 2"/>
          <p:cNvSpPr>
            <a:spLocks noGrp="1"/>
          </p:cNvSpPr>
          <p:nvPr>
            <p:ph idx="1"/>
          </p:nvPr>
        </p:nvSpPr>
        <p:spPr>
          <a:xfrm>
            <a:off x="5183188" y="987427"/>
            <a:ext cx="6172200" cy="4873625"/>
          </a:xfrm>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vl2pPr>
              <a:defRPr sz="28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000">
                <a:latin typeface="Open Sans" panose="020B0606030504020204" pitchFamily="34" charset="0"/>
                <a:ea typeface="Open Sans" panose="020B0606030504020204" pitchFamily="34" charset="0"/>
                <a:cs typeface="Open Sans" panose="020B0606030504020204" pitchFamily="34" charset="0"/>
              </a:defRPr>
            </a:lvl4pPr>
            <a:lvl5pPr>
              <a:defRPr sz="200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tekst 3"/>
          <p:cNvSpPr>
            <a:spLocks noGrp="1"/>
          </p:cNvSpPr>
          <p:nvPr>
            <p:ph type="body" sz="half" idx="2"/>
          </p:nvPr>
        </p:nvSpPr>
        <p:spPr>
          <a:xfrm>
            <a:off x="653936" y="2057400"/>
            <a:ext cx="4118090" cy="3811588"/>
          </a:xfr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53418710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b="0" i="0">
                <a:latin typeface="Arial" charset="0"/>
                <a:cs typeface="Arial" charset="0"/>
              </a:defRPr>
            </a:lvl4pPr>
            <a:lvl5pPr>
              <a:defRPr sz="1600" b="0" i="0">
                <a:latin typeface="Arial" charset="0"/>
                <a:cs typeface="Arial"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b="0" i="0">
                <a:latin typeface="Arial" charset="0"/>
                <a:cs typeface="Arial" charset="0"/>
              </a:defRPr>
            </a:lvl4pPr>
            <a:lvl5pPr>
              <a:defRPr sz="1600" b="0" i="0">
                <a:latin typeface="Arial" charset="0"/>
                <a:cs typeface="Arial"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0336317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659552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2401186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b="0" i="0">
                <a:latin typeface="Arial" charset="0"/>
                <a:cs typeface="Arial" charset="0"/>
              </a:defRPr>
            </a:lvl4pPr>
            <a:lvl5pPr>
              <a:defRPr sz="2000" b="0" i="0">
                <a:latin typeface="Arial" charset="0"/>
                <a:cs typeface="Arial"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971154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4542790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4pPr>
              <a:defRPr b="0" i="0">
                <a:latin typeface="Arial" charset="0"/>
                <a:cs typeface="Arial" charset="0"/>
              </a:defRPr>
            </a:lvl4pPr>
            <a:lvl5pPr>
              <a:defRPr b="0" i="0">
                <a:latin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19410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4pPr>
              <a:defRPr b="0" i="0">
                <a:latin typeface="Arial" charset="0"/>
                <a:cs typeface="Arial" charset="0"/>
              </a:defRPr>
            </a:lvl4pPr>
            <a:lvl5pPr>
              <a:defRPr b="0" i="0">
                <a:latin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01CBE202-9CA9-644F-A852-73219CD7A79F}" type="datetimeFigureOut">
              <a:rPr lang="en-US" smtClean="0">
                <a:solidFill>
                  <a:prstClr val="black"/>
                </a:solidFill>
              </a:rPr>
              <a:pPr defTabSz="457200"/>
              <a:t>9/10/2021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575AABDC-09F8-9448-A7A1-B46C8F0ADEE8}"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0797711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1 line pink">
    <p:spTree>
      <p:nvGrpSpPr>
        <p:cNvPr id="1" name=""/>
        <p:cNvGrpSpPr/>
        <p:nvPr/>
      </p:nvGrpSpPr>
      <p:grpSpPr>
        <a:xfrm>
          <a:off x="0" y="0"/>
          <a:ext cx="0" cy="0"/>
          <a:chOff x="0" y="0"/>
          <a:chExt cx="0" cy="0"/>
        </a:xfrm>
      </p:grpSpPr>
      <p:pic>
        <p:nvPicPr>
          <p:cNvPr id="25" name="Bildobjekt 24" descr="huset-rosa_1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282" y="180502"/>
            <a:ext cx="11827973" cy="6498098"/>
          </a:xfrm>
          <a:prstGeom prst="rect">
            <a:avLst/>
          </a:prstGeom>
        </p:spPr>
      </p:pic>
      <p:sp>
        <p:nvSpPr>
          <p:cNvPr id="6" name="Rektangel 5"/>
          <p:cNvSpPr/>
          <p:nvPr userDrawn="1"/>
        </p:nvSpPr>
        <p:spPr bwMode="auto">
          <a:xfrm>
            <a:off x="4116305" y="1472087"/>
            <a:ext cx="8075695" cy="1299610"/>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marL="0" marR="0" indent="0" algn="l" defTabSz="906413" rtl="0" eaLnBrk="1" fontAlgn="base" latinLnBrk="0" hangingPunct="1">
              <a:lnSpc>
                <a:spcPct val="100000"/>
              </a:lnSpc>
              <a:spcBef>
                <a:spcPct val="0"/>
              </a:spcBef>
              <a:spcAft>
                <a:spcPct val="0"/>
              </a:spcAft>
              <a:buClrTx/>
              <a:buSzTx/>
              <a:buFontTx/>
              <a:buNone/>
              <a:tabLst/>
            </a:pPr>
            <a:endParaRPr kumimoji="0" lang="sv-SE" sz="1803" b="1" i="0" u="none" strike="noStrike" cap="none" normalizeH="0" baseline="0" dirty="0">
              <a:ln>
                <a:noFill/>
              </a:ln>
              <a:solidFill>
                <a:schemeClr val="tx1"/>
              </a:solidFill>
              <a:effectLst/>
              <a:latin typeface="Arial" charset="0"/>
            </a:endParaRPr>
          </a:p>
        </p:txBody>
      </p:sp>
      <p:sp>
        <p:nvSpPr>
          <p:cNvPr id="9" name="Rubrik 1"/>
          <p:cNvSpPr>
            <a:spLocks noGrp="1"/>
          </p:cNvSpPr>
          <p:nvPr>
            <p:ph type="ctrTitle" hasCustomPrompt="1"/>
          </p:nvPr>
        </p:nvSpPr>
        <p:spPr>
          <a:xfrm>
            <a:off x="4391031" y="1588088"/>
            <a:ext cx="7503603" cy="716370"/>
          </a:xfrm>
        </p:spPr>
        <p:txBody>
          <a:bodyPr lIns="0" tIns="97200" rIns="0" bIns="82800"/>
          <a:lstStyle>
            <a:lvl1pPr>
              <a:defRPr sz="4007" baseline="0"/>
            </a:lvl1pPr>
          </a:lstStyle>
          <a:p>
            <a:r>
              <a:rPr lang="en-GB" noProof="0" dirty="0"/>
              <a:t>Single-line title</a:t>
            </a:r>
          </a:p>
        </p:txBody>
      </p:sp>
      <p:sp>
        <p:nvSpPr>
          <p:cNvPr id="10" name="Underrubrik 2"/>
          <p:cNvSpPr>
            <a:spLocks noGrp="1"/>
          </p:cNvSpPr>
          <p:nvPr>
            <p:ph type="subTitle" idx="1" hasCustomPrompt="1"/>
          </p:nvPr>
        </p:nvSpPr>
        <p:spPr>
          <a:xfrm>
            <a:off x="4391031" y="2406986"/>
            <a:ext cx="7503603" cy="212804"/>
          </a:xfrm>
        </p:spPr>
        <p:txBody>
          <a:bodyPr lIns="0" tIns="0" rIns="0" bIns="0" anchor="t" anchorCtr="0"/>
          <a:lstStyle>
            <a:lvl1pPr marL="0" indent="0" algn="l">
              <a:buNone/>
              <a:defRPr sz="1202" b="1" kern="1200" cap="all" spc="50" baseline="0">
                <a:solidFill>
                  <a:schemeClr val="tx1"/>
                </a:solidFill>
              </a:defRPr>
            </a:lvl1pPr>
            <a:lvl2pPr marL="457977" indent="0" algn="ctr">
              <a:buNone/>
              <a:defRPr/>
            </a:lvl2pPr>
            <a:lvl3pPr marL="915954" indent="0" algn="ctr">
              <a:buNone/>
              <a:defRPr/>
            </a:lvl3pPr>
            <a:lvl4pPr marL="1373932" indent="0" algn="ctr">
              <a:buNone/>
              <a:defRPr/>
            </a:lvl4pPr>
            <a:lvl5pPr marL="1831909" indent="0" algn="ctr">
              <a:buNone/>
              <a:defRPr/>
            </a:lvl5pPr>
            <a:lvl6pPr marL="2289886" indent="0" algn="ctr">
              <a:buNone/>
              <a:defRPr/>
            </a:lvl6pPr>
            <a:lvl7pPr marL="2747863" indent="0" algn="ctr">
              <a:buNone/>
              <a:defRPr/>
            </a:lvl7pPr>
            <a:lvl8pPr marL="3205841" indent="0" algn="ctr">
              <a:buNone/>
              <a:defRPr/>
            </a:lvl8pPr>
            <a:lvl9pPr marL="3663818" indent="0" algn="ctr">
              <a:buNone/>
              <a:defRPr/>
            </a:lvl9pPr>
          </a:lstStyle>
          <a:p>
            <a:r>
              <a:rPr lang="en-GB" noProof="0" dirty="0"/>
              <a:t>Subtitle or name</a:t>
            </a:r>
          </a:p>
        </p:txBody>
      </p:sp>
      <p:cxnSp>
        <p:nvCxnSpPr>
          <p:cNvPr id="11" name="Rak 10"/>
          <p:cNvCxnSpPr/>
          <p:nvPr userDrawn="1"/>
        </p:nvCxnSpPr>
        <p:spPr bwMode="auto">
          <a:xfrm>
            <a:off x="4387605" y="2288445"/>
            <a:ext cx="7618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9269545" y="4053383"/>
            <a:ext cx="2922455" cy="2804617"/>
          </a:xfrm>
          <a:prstGeom prst="rect">
            <a:avLst/>
          </a:prstGeom>
          <a:noFill/>
          <a:ln>
            <a:noFill/>
          </a:ln>
        </p:spPr>
      </p:pic>
      <p:pic>
        <p:nvPicPr>
          <p:cNvPr id="12" name="Bildobjekt 11" descr="Dubbellogotyp-LU350-ENG-RGB-för-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625" y="334304"/>
            <a:ext cx="1595557" cy="1007414"/>
          </a:xfrm>
          <a:prstGeom prst="rect">
            <a:avLst/>
          </a:prstGeom>
        </p:spPr>
      </p:pic>
    </p:spTree>
    <p:extLst>
      <p:ext uri="{BB962C8B-B14F-4D97-AF65-F5344CB8AC3E}">
        <p14:creationId xmlns:p14="http://schemas.microsoft.com/office/powerpoint/2010/main" val="34248920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2 lines pink">
    <p:spTree>
      <p:nvGrpSpPr>
        <p:cNvPr id="1" name=""/>
        <p:cNvGrpSpPr/>
        <p:nvPr/>
      </p:nvGrpSpPr>
      <p:grpSpPr>
        <a:xfrm>
          <a:off x="0" y="0"/>
          <a:ext cx="0" cy="0"/>
          <a:chOff x="0" y="0"/>
          <a:chExt cx="0" cy="0"/>
        </a:xfrm>
      </p:grpSpPr>
      <p:pic>
        <p:nvPicPr>
          <p:cNvPr id="25" name="Bildobjekt 24" descr="huset-rosa_1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282" y="180502"/>
            <a:ext cx="11827973" cy="6498098"/>
          </a:xfrm>
          <a:prstGeom prst="rect">
            <a:avLst/>
          </a:prstGeom>
        </p:spPr>
      </p:pic>
      <p:sp>
        <p:nvSpPr>
          <p:cNvPr id="6" name="Rektangel 5"/>
          <p:cNvSpPr/>
          <p:nvPr userDrawn="1"/>
        </p:nvSpPr>
        <p:spPr bwMode="auto">
          <a:xfrm>
            <a:off x="4116305" y="1472087"/>
            <a:ext cx="8075695" cy="1891454"/>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marL="0" marR="0" indent="0" algn="l" defTabSz="906413" rtl="0" eaLnBrk="1" fontAlgn="base" latinLnBrk="0" hangingPunct="1">
              <a:lnSpc>
                <a:spcPct val="100000"/>
              </a:lnSpc>
              <a:spcBef>
                <a:spcPct val="0"/>
              </a:spcBef>
              <a:spcAft>
                <a:spcPct val="0"/>
              </a:spcAft>
              <a:buClrTx/>
              <a:buSzTx/>
              <a:buFontTx/>
              <a:buNone/>
              <a:tabLst/>
            </a:pPr>
            <a:endParaRPr kumimoji="0" lang="sv-SE" sz="1803" b="1" i="0" u="none" strike="noStrike" cap="none" normalizeH="0" baseline="0" dirty="0">
              <a:ln>
                <a:noFill/>
              </a:ln>
              <a:solidFill>
                <a:schemeClr val="tx1"/>
              </a:solidFill>
              <a:effectLst/>
              <a:latin typeface="Arial" charset="0"/>
            </a:endParaRPr>
          </a:p>
        </p:txBody>
      </p:sp>
      <p:sp>
        <p:nvSpPr>
          <p:cNvPr id="9" name="Rubrik 1"/>
          <p:cNvSpPr>
            <a:spLocks noGrp="1"/>
          </p:cNvSpPr>
          <p:nvPr>
            <p:ph type="ctrTitle" hasCustomPrompt="1"/>
          </p:nvPr>
        </p:nvSpPr>
        <p:spPr>
          <a:xfrm>
            <a:off x="4391031" y="1626294"/>
            <a:ext cx="7503603" cy="1235242"/>
          </a:xfrm>
        </p:spPr>
        <p:txBody>
          <a:bodyPr lIns="0" tIns="97200" rIns="0" bIns="82800"/>
          <a:lstStyle>
            <a:lvl1pPr>
              <a:lnSpc>
                <a:spcPts val="4407"/>
              </a:lnSpc>
              <a:defRPr sz="4007" baseline="0"/>
            </a:lvl1pPr>
          </a:lstStyle>
          <a:p>
            <a:r>
              <a:rPr lang="en-GB" noProof="0" dirty="0"/>
              <a:t>Two-line title</a:t>
            </a:r>
            <a:br>
              <a:rPr lang="en-GB" noProof="0" dirty="0"/>
            </a:br>
            <a:r>
              <a:rPr lang="en-GB" noProof="0" dirty="0"/>
              <a:t>– if one line isn’t enough</a:t>
            </a:r>
          </a:p>
        </p:txBody>
      </p:sp>
      <p:sp>
        <p:nvSpPr>
          <p:cNvPr id="10" name="Underrubrik 2"/>
          <p:cNvSpPr>
            <a:spLocks noGrp="1"/>
          </p:cNvSpPr>
          <p:nvPr>
            <p:ph type="subTitle" idx="1" hasCustomPrompt="1"/>
          </p:nvPr>
        </p:nvSpPr>
        <p:spPr>
          <a:xfrm>
            <a:off x="4391031" y="2980078"/>
            <a:ext cx="7503603" cy="212804"/>
          </a:xfrm>
        </p:spPr>
        <p:txBody>
          <a:bodyPr lIns="0" tIns="0" rIns="0" bIns="0" anchor="t" anchorCtr="0"/>
          <a:lstStyle>
            <a:lvl1pPr marL="0" indent="0" algn="l">
              <a:buNone/>
              <a:defRPr sz="1202" b="1" kern="1200" cap="all" spc="50" baseline="0">
                <a:solidFill>
                  <a:schemeClr val="tx1"/>
                </a:solidFill>
              </a:defRPr>
            </a:lvl1pPr>
            <a:lvl2pPr marL="457977" indent="0" algn="ctr">
              <a:buNone/>
              <a:defRPr/>
            </a:lvl2pPr>
            <a:lvl3pPr marL="915954" indent="0" algn="ctr">
              <a:buNone/>
              <a:defRPr/>
            </a:lvl3pPr>
            <a:lvl4pPr marL="1373932" indent="0" algn="ctr">
              <a:buNone/>
              <a:defRPr/>
            </a:lvl4pPr>
            <a:lvl5pPr marL="1831909" indent="0" algn="ctr">
              <a:buNone/>
              <a:defRPr/>
            </a:lvl5pPr>
            <a:lvl6pPr marL="2289886" indent="0" algn="ctr">
              <a:buNone/>
              <a:defRPr/>
            </a:lvl6pPr>
            <a:lvl7pPr marL="2747863" indent="0" algn="ctr">
              <a:buNone/>
              <a:defRPr/>
            </a:lvl7pPr>
            <a:lvl8pPr marL="3205841" indent="0" algn="ctr">
              <a:buNone/>
              <a:defRPr/>
            </a:lvl8pPr>
            <a:lvl9pPr marL="3663818" indent="0" algn="ctr">
              <a:buNone/>
              <a:defRPr/>
            </a:lvl9pPr>
          </a:lstStyle>
          <a:p>
            <a:r>
              <a:rPr lang="en-GB" noProof="0" dirty="0"/>
              <a:t>Subtitle or name</a:t>
            </a:r>
          </a:p>
        </p:txBody>
      </p:sp>
      <p:cxnSp>
        <p:nvCxnSpPr>
          <p:cNvPr id="11" name="Rak 10"/>
          <p:cNvCxnSpPr/>
          <p:nvPr userDrawn="1"/>
        </p:nvCxnSpPr>
        <p:spPr bwMode="auto">
          <a:xfrm>
            <a:off x="4387605" y="2861537"/>
            <a:ext cx="7618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9269545" y="4053383"/>
            <a:ext cx="2922455" cy="2804617"/>
          </a:xfrm>
          <a:prstGeom prst="rect">
            <a:avLst/>
          </a:prstGeom>
          <a:noFill/>
          <a:ln>
            <a:noFill/>
          </a:ln>
        </p:spPr>
      </p:pic>
      <p:pic>
        <p:nvPicPr>
          <p:cNvPr id="12" name="Bildobjekt 11" descr="Dubbellogotyp-LU350-ENG-RGB-för-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625" y="334304"/>
            <a:ext cx="1595557" cy="1007414"/>
          </a:xfrm>
          <a:prstGeom prst="rect">
            <a:avLst/>
          </a:prstGeom>
        </p:spPr>
      </p:pic>
    </p:spTree>
    <p:extLst>
      <p:ext uri="{BB962C8B-B14F-4D97-AF65-F5344CB8AC3E}">
        <p14:creationId xmlns:p14="http://schemas.microsoft.com/office/powerpoint/2010/main" val="31172213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1 line green">
    <p:spTree>
      <p:nvGrpSpPr>
        <p:cNvPr id="1" name=""/>
        <p:cNvGrpSpPr/>
        <p:nvPr/>
      </p:nvGrpSpPr>
      <p:grpSpPr>
        <a:xfrm>
          <a:off x="0" y="0"/>
          <a:ext cx="0" cy="0"/>
          <a:chOff x="0" y="0"/>
          <a:chExt cx="0" cy="0"/>
        </a:xfrm>
      </p:grpSpPr>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282" y="180502"/>
            <a:ext cx="11827973" cy="6498098"/>
          </a:xfrm>
          <a:prstGeom prst="rect">
            <a:avLst/>
          </a:prstGeom>
        </p:spPr>
      </p:pic>
      <p:sp>
        <p:nvSpPr>
          <p:cNvPr id="6" name="Rektangel 5"/>
          <p:cNvSpPr/>
          <p:nvPr userDrawn="1"/>
        </p:nvSpPr>
        <p:spPr bwMode="auto">
          <a:xfrm>
            <a:off x="4116305" y="1472087"/>
            <a:ext cx="8075695" cy="1299610"/>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marL="0" marR="0" indent="0" algn="l" defTabSz="906413" rtl="0" eaLnBrk="1" fontAlgn="base" latinLnBrk="0" hangingPunct="1">
              <a:lnSpc>
                <a:spcPct val="100000"/>
              </a:lnSpc>
              <a:spcBef>
                <a:spcPct val="0"/>
              </a:spcBef>
              <a:spcAft>
                <a:spcPct val="0"/>
              </a:spcAft>
              <a:buClrTx/>
              <a:buSzTx/>
              <a:buFontTx/>
              <a:buNone/>
              <a:tabLst/>
            </a:pPr>
            <a:endParaRPr kumimoji="0" lang="sv-SE" sz="1803" b="1" i="0" u="none" strike="noStrike" cap="none" normalizeH="0" baseline="0" dirty="0">
              <a:ln>
                <a:noFill/>
              </a:ln>
              <a:solidFill>
                <a:schemeClr val="tx1"/>
              </a:solidFill>
              <a:effectLst/>
              <a:latin typeface="Arial" charset="0"/>
            </a:endParaRPr>
          </a:p>
        </p:txBody>
      </p:sp>
      <p:cxnSp>
        <p:nvCxnSpPr>
          <p:cNvPr id="11" name="Rak 10"/>
          <p:cNvCxnSpPr/>
          <p:nvPr userDrawn="1"/>
        </p:nvCxnSpPr>
        <p:spPr bwMode="auto">
          <a:xfrm>
            <a:off x="4387605" y="2288445"/>
            <a:ext cx="7618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9269545" y="4053383"/>
            <a:ext cx="2922455" cy="2804617"/>
          </a:xfrm>
          <a:prstGeom prst="rect">
            <a:avLst/>
          </a:prstGeom>
          <a:noFill/>
          <a:ln>
            <a:noFill/>
          </a:ln>
        </p:spPr>
      </p:pic>
      <p:sp>
        <p:nvSpPr>
          <p:cNvPr id="12" name="Rubrik 1"/>
          <p:cNvSpPr>
            <a:spLocks noGrp="1"/>
          </p:cNvSpPr>
          <p:nvPr>
            <p:ph type="ctrTitle" hasCustomPrompt="1"/>
          </p:nvPr>
        </p:nvSpPr>
        <p:spPr>
          <a:xfrm>
            <a:off x="4391031" y="1588088"/>
            <a:ext cx="7503603" cy="716370"/>
          </a:xfrm>
        </p:spPr>
        <p:txBody>
          <a:bodyPr lIns="0" tIns="97200" rIns="0" bIns="82800"/>
          <a:lstStyle>
            <a:lvl1pPr>
              <a:defRPr sz="4007" baseline="0"/>
            </a:lvl1pPr>
          </a:lstStyle>
          <a:p>
            <a:r>
              <a:rPr lang="en-GB" noProof="0" dirty="0"/>
              <a:t>Single-line title</a:t>
            </a:r>
          </a:p>
        </p:txBody>
      </p:sp>
      <p:sp>
        <p:nvSpPr>
          <p:cNvPr id="15" name="Underrubrik 2"/>
          <p:cNvSpPr>
            <a:spLocks noGrp="1"/>
          </p:cNvSpPr>
          <p:nvPr>
            <p:ph type="subTitle" idx="1" hasCustomPrompt="1"/>
          </p:nvPr>
        </p:nvSpPr>
        <p:spPr>
          <a:xfrm>
            <a:off x="4391031" y="2406986"/>
            <a:ext cx="7503603" cy="212804"/>
          </a:xfrm>
        </p:spPr>
        <p:txBody>
          <a:bodyPr lIns="0" tIns="0" rIns="0" bIns="0" anchor="t" anchorCtr="0"/>
          <a:lstStyle>
            <a:lvl1pPr marL="0" indent="0" algn="l">
              <a:buNone/>
              <a:defRPr sz="1202" b="1" kern="1200" cap="all" spc="50" baseline="0">
                <a:solidFill>
                  <a:schemeClr val="tx1"/>
                </a:solidFill>
              </a:defRPr>
            </a:lvl1pPr>
            <a:lvl2pPr marL="457977" indent="0" algn="ctr">
              <a:buNone/>
              <a:defRPr/>
            </a:lvl2pPr>
            <a:lvl3pPr marL="915954" indent="0" algn="ctr">
              <a:buNone/>
              <a:defRPr/>
            </a:lvl3pPr>
            <a:lvl4pPr marL="1373932" indent="0" algn="ctr">
              <a:buNone/>
              <a:defRPr/>
            </a:lvl4pPr>
            <a:lvl5pPr marL="1831909" indent="0" algn="ctr">
              <a:buNone/>
              <a:defRPr/>
            </a:lvl5pPr>
            <a:lvl6pPr marL="2289886" indent="0" algn="ctr">
              <a:buNone/>
              <a:defRPr/>
            </a:lvl6pPr>
            <a:lvl7pPr marL="2747863" indent="0" algn="ctr">
              <a:buNone/>
              <a:defRPr/>
            </a:lvl7pPr>
            <a:lvl8pPr marL="3205841" indent="0" algn="ctr">
              <a:buNone/>
              <a:defRPr/>
            </a:lvl8pPr>
            <a:lvl9pPr marL="3663818" indent="0" algn="ctr">
              <a:buNone/>
              <a:defRPr/>
            </a:lvl9pPr>
          </a:lstStyle>
          <a:p>
            <a:r>
              <a:rPr lang="en-GB" noProof="0" dirty="0"/>
              <a:t>Subtitle or name</a:t>
            </a:r>
          </a:p>
        </p:txBody>
      </p:sp>
      <p:pic>
        <p:nvPicPr>
          <p:cNvPr id="9" name="Bildobjekt 8" descr="Dubbellogotyp-LU350-ENG-RGB-för-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625" y="334304"/>
            <a:ext cx="1595557" cy="1007414"/>
          </a:xfrm>
          <a:prstGeom prst="rect">
            <a:avLst/>
          </a:prstGeom>
        </p:spPr>
      </p:pic>
    </p:spTree>
    <p:extLst>
      <p:ext uri="{BB962C8B-B14F-4D97-AF65-F5344CB8AC3E}">
        <p14:creationId xmlns:p14="http://schemas.microsoft.com/office/powerpoint/2010/main" val="543740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3765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2 lines green">
    <p:spTree>
      <p:nvGrpSpPr>
        <p:cNvPr id="1" name=""/>
        <p:cNvGrpSpPr/>
        <p:nvPr/>
      </p:nvGrpSpPr>
      <p:grpSpPr>
        <a:xfrm>
          <a:off x="0" y="0"/>
          <a:ext cx="0" cy="0"/>
          <a:chOff x="0" y="0"/>
          <a:chExt cx="0" cy="0"/>
        </a:xfrm>
      </p:grpSpPr>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282" y="180502"/>
            <a:ext cx="11827973" cy="6498098"/>
          </a:xfrm>
          <a:prstGeom prst="rect">
            <a:avLst/>
          </a:prstGeom>
        </p:spPr>
      </p:pic>
      <p:sp>
        <p:nvSpPr>
          <p:cNvPr id="6" name="Rektangel 5"/>
          <p:cNvSpPr/>
          <p:nvPr userDrawn="1"/>
        </p:nvSpPr>
        <p:spPr bwMode="auto">
          <a:xfrm>
            <a:off x="4116305" y="1472087"/>
            <a:ext cx="8075695" cy="1891454"/>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marL="0" marR="0" indent="0" algn="l" defTabSz="906413" rtl="0" eaLnBrk="1" fontAlgn="base" latinLnBrk="0" hangingPunct="1">
              <a:lnSpc>
                <a:spcPct val="100000"/>
              </a:lnSpc>
              <a:spcBef>
                <a:spcPct val="0"/>
              </a:spcBef>
              <a:spcAft>
                <a:spcPct val="0"/>
              </a:spcAft>
              <a:buClrTx/>
              <a:buSzTx/>
              <a:buFontTx/>
              <a:buNone/>
              <a:tabLst/>
            </a:pPr>
            <a:endParaRPr kumimoji="0" lang="sv-SE" sz="1803" b="1" i="0" u="none" strike="noStrike" cap="none" normalizeH="0" baseline="0" dirty="0">
              <a:ln>
                <a:noFill/>
              </a:ln>
              <a:solidFill>
                <a:schemeClr val="tx1"/>
              </a:solidFill>
              <a:effectLst/>
              <a:latin typeface="Arial" charset="0"/>
            </a:endParaRPr>
          </a:p>
        </p:txBody>
      </p:sp>
      <p:cxnSp>
        <p:nvCxnSpPr>
          <p:cNvPr id="11" name="Rak 10"/>
          <p:cNvCxnSpPr/>
          <p:nvPr userDrawn="1"/>
        </p:nvCxnSpPr>
        <p:spPr bwMode="auto">
          <a:xfrm>
            <a:off x="4387605" y="2861537"/>
            <a:ext cx="7618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9269545" y="4053383"/>
            <a:ext cx="2922455" cy="2804617"/>
          </a:xfrm>
          <a:prstGeom prst="rect">
            <a:avLst/>
          </a:prstGeom>
          <a:noFill/>
          <a:ln>
            <a:noFill/>
          </a:ln>
        </p:spPr>
      </p:pic>
      <p:sp>
        <p:nvSpPr>
          <p:cNvPr id="12" name="Rubrik 1"/>
          <p:cNvSpPr>
            <a:spLocks noGrp="1"/>
          </p:cNvSpPr>
          <p:nvPr>
            <p:ph type="ctrTitle" hasCustomPrompt="1"/>
          </p:nvPr>
        </p:nvSpPr>
        <p:spPr>
          <a:xfrm>
            <a:off x="4391031" y="1626294"/>
            <a:ext cx="7503603" cy="1235242"/>
          </a:xfrm>
        </p:spPr>
        <p:txBody>
          <a:bodyPr lIns="0" tIns="97200" rIns="0" bIns="82800"/>
          <a:lstStyle>
            <a:lvl1pPr>
              <a:lnSpc>
                <a:spcPts val="4407"/>
              </a:lnSpc>
              <a:defRPr sz="4007" baseline="0"/>
            </a:lvl1pPr>
          </a:lstStyle>
          <a:p>
            <a:r>
              <a:rPr lang="en-GB" noProof="0" dirty="0"/>
              <a:t>Two-line title</a:t>
            </a:r>
            <a:br>
              <a:rPr lang="en-GB" noProof="0" dirty="0"/>
            </a:br>
            <a:r>
              <a:rPr lang="en-GB" noProof="0" dirty="0"/>
              <a:t>– if one line isn’t enough</a:t>
            </a:r>
          </a:p>
        </p:txBody>
      </p:sp>
      <p:sp>
        <p:nvSpPr>
          <p:cNvPr id="15" name="Underrubrik 2"/>
          <p:cNvSpPr>
            <a:spLocks noGrp="1"/>
          </p:cNvSpPr>
          <p:nvPr>
            <p:ph type="subTitle" idx="1" hasCustomPrompt="1"/>
          </p:nvPr>
        </p:nvSpPr>
        <p:spPr>
          <a:xfrm>
            <a:off x="4391031" y="2980078"/>
            <a:ext cx="7503603" cy="212804"/>
          </a:xfrm>
        </p:spPr>
        <p:txBody>
          <a:bodyPr lIns="0" tIns="0" rIns="0" bIns="0" anchor="t" anchorCtr="0"/>
          <a:lstStyle>
            <a:lvl1pPr marL="0" marR="0" indent="0" algn="l" defTabSz="457977" rtl="0" eaLnBrk="1" fontAlgn="auto" latinLnBrk="0" hangingPunct="1">
              <a:lnSpc>
                <a:spcPct val="100000"/>
              </a:lnSpc>
              <a:spcBef>
                <a:spcPct val="20000"/>
              </a:spcBef>
              <a:spcAft>
                <a:spcPts val="0"/>
              </a:spcAft>
              <a:buClr>
                <a:schemeClr val="tx2"/>
              </a:buClr>
              <a:buSzTx/>
              <a:buFont typeface="Arial"/>
              <a:buNone/>
              <a:tabLst/>
              <a:defRPr sz="1202" b="1" kern="1200" cap="all" spc="50" baseline="0">
                <a:solidFill>
                  <a:schemeClr val="tx1"/>
                </a:solidFill>
              </a:defRPr>
            </a:lvl1pPr>
            <a:lvl2pPr marL="457977" indent="0" algn="ctr">
              <a:buNone/>
              <a:defRPr/>
            </a:lvl2pPr>
            <a:lvl3pPr marL="915954" indent="0" algn="ctr">
              <a:buNone/>
              <a:defRPr/>
            </a:lvl3pPr>
            <a:lvl4pPr marL="1373932" indent="0" algn="ctr">
              <a:buNone/>
              <a:defRPr/>
            </a:lvl4pPr>
            <a:lvl5pPr marL="1831909" indent="0" algn="ctr">
              <a:buNone/>
              <a:defRPr/>
            </a:lvl5pPr>
            <a:lvl6pPr marL="2289886" indent="0" algn="ctr">
              <a:buNone/>
              <a:defRPr/>
            </a:lvl6pPr>
            <a:lvl7pPr marL="2747863" indent="0" algn="ctr">
              <a:buNone/>
              <a:defRPr/>
            </a:lvl7pPr>
            <a:lvl8pPr marL="3205841" indent="0" algn="ctr">
              <a:buNone/>
              <a:defRPr/>
            </a:lvl8pPr>
            <a:lvl9pPr marL="3663818" indent="0" algn="ctr">
              <a:buNone/>
              <a:defRPr/>
            </a:lvl9pPr>
          </a:lstStyle>
          <a:p>
            <a:r>
              <a:rPr lang="en-GB" noProof="0" dirty="0"/>
              <a:t>Subtitle or name</a:t>
            </a:r>
          </a:p>
        </p:txBody>
      </p:sp>
      <p:pic>
        <p:nvPicPr>
          <p:cNvPr id="9" name="Bildobjekt 8" descr="Dubbellogotyp-LU350-ENG-RGB-för-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625" y="334304"/>
            <a:ext cx="1595557" cy="1007414"/>
          </a:xfrm>
          <a:prstGeom prst="rect">
            <a:avLst/>
          </a:prstGeom>
        </p:spPr>
      </p:pic>
    </p:spTree>
    <p:extLst>
      <p:ext uri="{BB962C8B-B14F-4D97-AF65-F5344CB8AC3E}">
        <p14:creationId xmlns:p14="http://schemas.microsoft.com/office/powerpoint/2010/main" val="3814814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1 line blue">
    <p:spTree>
      <p:nvGrpSpPr>
        <p:cNvPr id="1" name=""/>
        <p:cNvGrpSpPr/>
        <p:nvPr/>
      </p:nvGrpSpPr>
      <p:grpSpPr>
        <a:xfrm>
          <a:off x="0" y="0"/>
          <a:ext cx="0" cy="0"/>
          <a:chOff x="0" y="0"/>
          <a:chExt cx="0" cy="0"/>
        </a:xfrm>
      </p:grpSpPr>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282" y="180502"/>
            <a:ext cx="11827973" cy="6498098"/>
          </a:xfrm>
          <a:prstGeom prst="rect">
            <a:avLst/>
          </a:prstGeom>
        </p:spPr>
      </p:pic>
      <p:sp>
        <p:nvSpPr>
          <p:cNvPr id="6" name="Rektangel 5"/>
          <p:cNvSpPr/>
          <p:nvPr userDrawn="1"/>
        </p:nvSpPr>
        <p:spPr bwMode="auto">
          <a:xfrm>
            <a:off x="4116305" y="1472087"/>
            <a:ext cx="8075695" cy="1299610"/>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marL="0" marR="0" indent="0" algn="l" defTabSz="906413" rtl="0" eaLnBrk="1" fontAlgn="base" latinLnBrk="0" hangingPunct="1">
              <a:lnSpc>
                <a:spcPct val="100000"/>
              </a:lnSpc>
              <a:spcBef>
                <a:spcPct val="0"/>
              </a:spcBef>
              <a:spcAft>
                <a:spcPct val="0"/>
              </a:spcAft>
              <a:buClrTx/>
              <a:buSzTx/>
              <a:buFontTx/>
              <a:buNone/>
              <a:tabLst/>
            </a:pPr>
            <a:endParaRPr kumimoji="0" lang="sv-SE" sz="1803" b="1" i="0" u="none" strike="noStrike" cap="none" normalizeH="0" baseline="0" dirty="0">
              <a:ln>
                <a:noFill/>
              </a:ln>
              <a:solidFill>
                <a:schemeClr val="tx1"/>
              </a:solidFill>
              <a:effectLst/>
              <a:latin typeface="Arial" charset="0"/>
            </a:endParaRPr>
          </a:p>
        </p:txBody>
      </p:sp>
      <p:sp>
        <p:nvSpPr>
          <p:cNvPr id="9" name="Rubrik 1"/>
          <p:cNvSpPr>
            <a:spLocks noGrp="1"/>
          </p:cNvSpPr>
          <p:nvPr>
            <p:ph type="ctrTitle" hasCustomPrompt="1"/>
          </p:nvPr>
        </p:nvSpPr>
        <p:spPr>
          <a:xfrm>
            <a:off x="4391031" y="1588088"/>
            <a:ext cx="7503603" cy="716370"/>
          </a:xfrm>
        </p:spPr>
        <p:txBody>
          <a:bodyPr lIns="0" tIns="97200" rIns="0" bIns="82800"/>
          <a:lstStyle>
            <a:lvl1pPr>
              <a:defRPr sz="4007" baseline="0"/>
            </a:lvl1pPr>
          </a:lstStyle>
          <a:p>
            <a:r>
              <a:rPr lang="en-GB" noProof="0" dirty="0"/>
              <a:t>Single-line title</a:t>
            </a:r>
          </a:p>
        </p:txBody>
      </p:sp>
      <p:sp>
        <p:nvSpPr>
          <p:cNvPr id="10" name="Underrubrik 2"/>
          <p:cNvSpPr>
            <a:spLocks noGrp="1"/>
          </p:cNvSpPr>
          <p:nvPr>
            <p:ph type="subTitle" idx="1" hasCustomPrompt="1"/>
          </p:nvPr>
        </p:nvSpPr>
        <p:spPr>
          <a:xfrm>
            <a:off x="4391031" y="2406986"/>
            <a:ext cx="7503603" cy="212804"/>
          </a:xfrm>
        </p:spPr>
        <p:txBody>
          <a:bodyPr lIns="0" tIns="0" rIns="0" bIns="0" anchor="t" anchorCtr="0"/>
          <a:lstStyle>
            <a:lvl1pPr marL="0" indent="0" algn="l">
              <a:buNone/>
              <a:defRPr sz="1202" b="1" kern="1200" cap="all" spc="50" baseline="0">
                <a:solidFill>
                  <a:schemeClr val="tx1"/>
                </a:solidFill>
              </a:defRPr>
            </a:lvl1pPr>
            <a:lvl2pPr marL="457977" indent="0" algn="ctr">
              <a:buNone/>
              <a:defRPr/>
            </a:lvl2pPr>
            <a:lvl3pPr marL="915954" indent="0" algn="ctr">
              <a:buNone/>
              <a:defRPr/>
            </a:lvl3pPr>
            <a:lvl4pPr marL="1373932" indent="0" algn="ctr">
              <a:buNone/>
              <a:defRPr/>
            </a:lvl4pPr>
            <a:lvl5pPr marL="1831909" indent="0" algn="ctr">
              <a:buNone/>
              <a:defRPr/>
            </a:lvl5pPr>
            <a:lvl6pPr marL="2289886" indent="0" algn="ctr">
              <a:buNone/>
              <a:defRPr/>
            </a:lvl6pPr>
            <a:lvl7pPr marL="2747863" indent="0" algn="ctr">
              <a:buNone/>
              <a:defRPr/>
            </a:lvl7pPr>
            <a:lvl8pPr marL="3205841" indent="0" algn="ctr">
              <a:buNone/>
              <a:defRPr/>
            </a:lvl8pPr>
            <a:lvl9pPr marL="3663818" indent="0" algn="ctr">
              <a:buNone/>
              <a:defRPr/>
            </a:lvl9pPr>
          </a:lstStyle>
          <a:p>
            <a:r>
              <a:rPr lang="en-GB" noProof="0" dirty="0"/>
              <a:t>Subtitle or name</a:t>
            </a:r>
          </a:p>
        </p:txBody>
      </p:sp>
      <p:cxnSp>
        <p:nvCxnSpPr>
          <p:cNvPr id="11" name="Rak 10"/>
          <p:cNvCxnSpPr/>
          <p:nvPr userDrawn="1"/>
        </p:nvCxnSpPr>
        <p:spPr bwMode="auto">
          <a:xfrm>
            <a:off x="4387605" y="2288445"/>
            <a:ext cx="7618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9269545" y="4053383"/>
            <a:ext cx="2922455" cy="2804617"/>
          </a:xfrm>
          <a:prstGeom prst="rect">
            <a:avLst/>
          </a:prstGeom>
          <a:noFill/>
          <a:ln>
            <a:noFill/>
          </a:ln>
        </p:spPr>
      </p:pic>
      <p:pic>
        <p:nvPicPr>
          <p:cNvPr id="12" name="Bildobjekt 11" descr="Dubbellogotyp-LU350-ENG-RGB-för-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625" y="334304"/>
            <a:ext cx="1595557" cy="1007414"/>
          </a:xfrm>
          <a:prstGeom prst="rect">
            <a:avLst/>
          </a:prstGeom>
        </p:spPr>
      </p:pic>
    </p:spTree>
    <p:extLst>
      <p:ext uri="{BB962C8B-B14F-4D97-AF65-F5344CB8AC3E}">
        <p14:creationId xmlns:p14="http://schemas.microsoft.com/office/powerpoint/2010/main" val="26620534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2 lines blue">
    <p:spTree>
      <p:nvGrpSpPr>
        <p:cNvPr id="1" name=""/>
        <p:cNvGrpSpPr/>
        <p:nvPr/>
      </p:nvGrpSpPr>
      <p:grpSpPr>
        <a:xfrm>
          <a:off x="0" y="0"/>
          <a:ext cx="0" cy="0"/>
          <a:chOff x="0" y="0"/>
          <a:chExt cx="0" cy="0"/>
        </a:xfrm>
      </p:grpSpPr>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282" y="180502"/>
            <a:ext cx="11827973" cy="6498098"/>
          </a:xfrm>
          <a:prstGeom prst="rect">
            <a:avLst/>
          </a:prstGeom>
        </p:spPr>
      </p:pic>
      <p:sp>
        <p:nvSpPr>
          <p:cNvPr id="6" name="Rektangel 5"/>
          <p:cNvSpPr/>
          <p:nvPr userDrawn="1"/>
        </p:nvSpPr>
        <p:spPr bwMode="auto">
          <a:xfrm>
            <a:off x="4116305" y="1472087"/>
            <a:ext cx="8075695" cy="1891454"/>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marL="0" marR="0" indent="0" algn="l" defTabSz="906413" rtl="0" eaLnBrk="1" fontAlgn="base" latinLnBrk="0" hangingPunct="1">
              <a:lnSpc>
                <a:spcPct val="100000"/>
              </a:lnSpc>
              <a:spcBef>
                <a:spcPct val="0"/>
              </a:spcBef>
              <a:spcAft>
                <a:spcPct val="0"/>
              </a:spcAft>
              <a:buClrTx/>
              <a:buSzTx/>
              <a:buFontTx/>
              <a:buNone/>
              <a:tabLst/>
            </a:pPr>
            <a:endParaRPr kumimoji="0" lang="sv-SE" sz="1803" b="1" i="0" u="none" strike="noStrike" cap="none" normalizeH="0" baseline="0" dirty="0">
              <a:ln>
                <a:noFill/>
              </a:ln>
              <a:solidFill>
                <a:schemeClr val="tx1"/>
              </a:solidFill>
              <a:effectLst/>
              <a:latin typeface="Arial" charset="0"/>
            </a:endParaRPr>
          </a:p>
        </p:txBody>
      </p:sp>
      <p:sp>
        <p:nvSpPr>
          <p:cNvPr id="9" name="Rubrik 1"/>
          <p:cNvSpPr>
            <a:spLocks noGrp="1"/>
          </p:cNvSpPr>
          <p:nvPr>
            <p:ph type="ctrTitle" hasCustomPrompt="1"/>
          </p:nvPr>
        </p:nvSpPr>
        <p:spPr>
          <a:xfrm>
            <a:off x="4391031" y="1626294"/>
            <a:ext cx="7503603" cy="1235242"/>
          </a:xfrm>
        </p:spPr>
        <p:txBody>
          <a:bodyPr lIns="0" tIns="97200" rIns="0" bIns="82800"/>
          <a:lstStyle>
            <a:lvl1pPr>
              <a:lnSpc>
                <a:spcPts val="4407"/>
              </a:lnSpc>
              <a:defRPr sz="4007" baseline="0"/>
            </a:lvl1pPr>
          </a:lstStyle>
          <a:p>
            <a:r>
              <a:rPr lang="en-GB" noProof="0" dirty="0"/>
              <a:t>Two-line title</a:t>
            </a:r>
            <a:br>
              <a:rPr lang="en-GB" noProof="0" dirty="0"/>
            </a:br>
            <a:r>
              <a:rPr lang="en-GB" noProof="0" dirty="0"/>
              <a:t>– if one line isn’t enough</a:t>
            </a:r>
          </a:p>
        </p:txBody>
      </p:sp>
      <p:sp>
        <p:nvSpPr>
          <p:cNvPr id="10" name="Underrubrik 2"/>
          <p:cNvSpPr>
            <a:spLocks noGrp="1"/>
          </p:cNvSpPr>
          <p:nvPr>
            <p:ph type="subTitle" idx="1" hasCustomPrompt="1"/>
          </p:nvPr>
        </p:nvSpPr>
        <p:spPr>
          <a:xfrm>
            <a:off x="4391031" y="2980078"/>
            <a:ext cx="7503603" cy="212804"/>
          </a:xfrm>
        </p:spPr>
        <p:txBody>
          <a:bodyPr lIns="0" tIns="0" rIns="0" bIns="0" anchor="t" anchorCtr="0"/>
          <a:lstStyle>
            <a:lvl1pPr marL="0" indent="0" algn="l">
              <a:buNone/>
              <a:defRPr sz="1202" b="1" kern="1200" cap="all" spc="50" baseline="0">
                <a:solidFill>
                  <a:schemeClr val="tx1"/>
                </a:solidFill>
              </a:defRPr>
            </a:lvl1pPr>
            <a:lvl2pPr marL="457977" indent="0" algn="ctr">
              <a:buNone/>
              <a:defRPr/>
            </a:lvl2pPr>
            <a:lvl3pPr marL="915954" indent="0" algn="ctr">
              <a:buNone/>
              <a:defRPr/>
            </a:lvl3pPr>
            <a:lvl4pPr marL="1373932" indent="0" algn="ctr">
              <a:buNone/>
              <a:defRPr/>
            </a:lvl4pPr>
            <a:lvl5pPr marL="1831909" indent="0" algn="ctr">
              <a:buNone/>
              <a:defRPr/>
            </a:lvl5pPr>
            <a:lvl6pPr marL="2289886" indent="0" algn="ctr">
              <a:buNone/>
              <a:defRPr/>
            </a:lvl6pPr>
            <a:lvl7pPr marL="2747863" indent="0" algn="ctr">
              <a:buNone/>
              <a:defRPr/>
            </a:lvl7pPr>
            <a:lvl8pPr marL="3205841" indent="0" algn="ctr">
              <a:buNone/>
              <a:defRPr/>
            </a:lvl8pPr>
            <a:lvl9pPr marL="3663818" indent="0" algn="ctr">
              <a:buNone/>
              <a:defRPr/>
            </a:lvl9pPr>
          </a:lstStyle>
          <a:p>
            <a:r>
              <a:rPr lang="en-GB" noProof="0" dirty="0"/>
              <a:t>Subtitle or name</a:t>
            </a:r>
          </a:p>
        </p:txBody>
      </p:sp>
      <p:cxnSp>
        <p:nvCxnSpPr>
          <p:cNvPr id="11" name="Rak 10"/>
          <p:cNvCxnSpPr/>
          <p:nvPr userDrawn="1"/>
        </p:nvCxnSpPr>
        <p:spPr bwMode="auto">
          <a:xfrm>
            <a:off x="4387605" y="2861537"/>
            <a:ext cx="7618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9269545" y="4053383"/>
            <a:ext cx="2922455" cy="2804617"/>
          </a:xfrm>
          <a:prstGeom prst="rect">
            <a:avLst/>
          </a:prstGeom>
          <a:noFill/>
          <a:ln>
            <a:noFill/>
          </a:ln>
        </p:spPr>
      </p:pic>
      <p:pic>
        <p:nvPicPr>
          <p:cNvPr id="12" name="Bildobjekt 11" descr="Dubbellogotyp-LU350-ENG-RGB-för-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625" y="334304"/>
            <a:ext cx="1595557" cy="1007414"/>
          </a:xfrm>
          <a:prstGeom prst="rect">
            <a:avLst/>
          </a:prstGeom>
        </p:spPr>
      </p:pic>
    </p:spTree>
    <p:extLst>
      <p:ext uri="{BB962C8B-B14F-4D97-AF65-F5344CB8AC3E}">
        <p14:creationId xmlns:p14="http://schemas.microsoft.com/office/powerpoint/2010/main" val="2606618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1 line beige">
    <p:spTree>
      <p:nvGrpSpPr>
        <p:cNvPr id="1" name=""/>
        <p:cNvGrpSpPr/>
        <p:nvPr/>
      </p:nvGrpSpPr>
      <p:grpSpPr>
        <a:xfrm>
          <a:off x="0" y="0"/>
          <a:ext cx="0" cy="0"/>
          <a:chOff x="0" y="0"/>
          <a:chExt cx="0" cy="0"/>
        </a:xfrm>
      </p:grpSpPr>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282" y="180502"/>
            <a:ext cx="11827973" cy="6498098"/>
          </a:xfrm>
          <a:prstGeom prst="rect">
            <a:avLst/>
          </a:prstGeom>
        </p:spPr>
      </p:pic>
      <p:sp>
        <p:nvSpPr>
          <p:cNvPr id="6" name="Rektangel 5"/>
          <p:cNvSpPr/>
          <p:nvPr userDrawn="1"/>
        </p:nvSpPr>
        <p:spPr bwMode="auto">
          <a:xfrm>
            <a:off x="4116305" y="1472087"/>
            <a:ext cx="8075695" cy="1299610"/>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marL="0" marR="0" indent="0" algn="l" defTabSz="906413" rtl="0" eaLnBrk="1" fontAlgn="base" latinLnBrk="0" hangingPunct="1">
              <a:lnSpc>
                <a:spcPct val="100000"/>
              </a:lnSpc>
              <a:spcBef>
                <a:spcPct val="0"/>
              </a:spcBef>
              <a:spcAft>
                <a:spcPct val="0"/>
              </a:spcAft>
              <a:buClrTx/>
              <a:buSzTx/>
              <a:buFontTx/>
              <a:buNone/>
              <a:tabLst/>
            </a:pPr>
            <a:endParaRPr kumimoji="0" lang="sv-SE" sz="1803" b="1" i="0" u="none" strike="noStrike" cap="none" normalizeH="0" baseline="0" dirty="0">
              <a:ln>
                <a:noFill/>
              </a:ln>
              <a:solidFill>
                <a:schemeClr val="tx1"/>
              </a:solidFill>
              <a:effectLst/>
              <a:latin typeface="Arial" charset="0"/>
            </a:endParaRPr>
          </a:p>
        </p:txBody>
      </p:sp>
      <p:cxnSp>
        <p:nvCxnSpPr>
          <p:cNvPr id="11" name="Rak 10"/>
          <p:cNvCxnSpPr/>
          <p:nvPr userDrawn="1"/>
        </p:nvCxnSpPr>
        <p:spPr bwMode="auto">
          <a:xfrm>
            <a:off x="4387605" y="2288445"/>
            <a:ext cx="7618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9269545" y="4053383"/>
            <a:ext cx="2922455" cy="2804617"/>
          </a:xfrm>
          <a:prstGeom prst="rect">
            <a:avLst/>
          </a:prstGeom>
          <a:noFill/>
          <a:ln>
            <a:noFill/>
          </a:ln>
        </p:spPr>
      </p:pic>
      <p:sp>
        <p:nvSpPr>
          <p:cNvPr id="12" name="Rubrik 1"/>
          <p:cNvSpPr>
            <a:spLocks noGrp="1"/>
          </p:cNvSpPr>
          <p:nvPr>
            <p:ph type="ctrTitle" hasCustomPrompt="1"/>
          </p:nvPr>
        </p:nvSpPr>
        <p:spPr>
          <a:xfrm>
            <a:off x="4391031" y="1588088"/>
            <a:ext cx="7503603" cy="716370"/>
          </a:xfrm>
        </p:spPr>
        <p:txBody>
          <a:bodyPr lIns="0" tIns="97200" rIns="0" bIns="82800"/>
          <a:lstStyle>
            <a:lvl1pPr>
              <a:defRPr sz="4007" baseline="0"/>
            </a:lvl1pPr>
          </a:lstStyle>
          <a:p>
            <a:r>
              <a:rPr lang="en-GB" noProof="0" dirty="0"/>
              <a:t>Single-line title</a:t>
            </a:r>
          </a:p>
        </p:txBody>
      </p:sp>
      <p:sp>
        <p:nvSpPr>
          <p:cNvPr id="15" name="Underrubrik 2"/>
          <p:cNvSpPr>
            <a:spLocks noGrp="1"/>
          </p:cNvSpPr>
          <p:nvPr>
            <p:ph type="subTitle" idx="1" hasCustomPrompt="1"/>
          </p:nvPr>
        </p:nvSpPr>
        <p:spPr>
          <a:xfrm>
            <a:off x="4391031" y="2406986"/>
            <a:ext cx="7503603" cy="212804"/>
          </a:xfrm>
        </p:spPr>
        <p:txBody>
          <a:bodyPr lIns="0" tIns="0" rIns="0" bIns="0" anchor="t" anchorCtr="0"/>
          <a:lstStyle>
            <a:lvl1pPr marL="0" indent="0" algn="l">
              <a:buNone/>
              <a:defRPr sz="1202" b="1" kern="1200" cap="all" spc="50" baseline="0">
                <a:solidFill>
                  <a:schemeClr val="tx1"/>
                </a:solidFill>
              </a:defRPr>
            </a:lvl1pPr>
            <a:lvl2pPr marL="457977" indent="0" algn="ctr">
              <a:buNone/>
              <a:defRPr/>
            </a:lvl2pPr>
            <a:lvl3pPr marL="915954" indent="0" algn="ctr">
              <a:buNone/>
              <a:defRPr/>
            </a:lvl3pPr>
            <a:lvl4pPr marL="1373932" indent="0" algn="ctr">
              <a:buNone/>
              <a:defRPr/>
            </a:lvl4pPr>
            <a:lvl5pPr marL="1831909" indent="0" algn="ctr">
              <a:buNone/>
              <a:defRPr/>
            </a:lvl5pPr>
            <a:lvl6pPr marL="2289886" indent="0" algn="ctr">
              <a:buNone/>
              <a:defRPr/>
            </a:lvl6pPr>
            <a:lvl7pPr marL="2747863" indent="0" algn="ctr">
              <a:buNone/>
              <a:defRPr/>
            </a:lvl7pPr>
            <a:lvl8pPr marL="3205841" indent="0" algn="ctr">
              <a:buNone/>
              <a:defRPr/>
            </a:lvl8pPr>
            <a:lvl9pPr marL="3663818" indent="0" algn="ctr">
              <a:buNone/>
              <a:defRPr/>
            </a:lvl9pPr>
          </a:lstStyle>
          <a:p>
            <a:r>
              <a:rPr lang="en-GB" noProof="0" dirty="0"/>
              <a:t>Subtitle or name</a:t>
            </a:r>
          </a:p>
        </p:txBody>
      </p:sp>
      <p:pic>
        <p:nvPicPr>
          <p:cNvPr id="9" name="Bildobjekt 8" descr="Dubbellogotyp-LU350-ENG-RGB-för-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625" y="334304"/>
            <a:ext cx="1595557" cy="1007414"/>
          </a:xfrm>
          <a:prstGeom prst="rect">
            <a:avLst/>
          </a:prstGeom>
        </p:spPr>
      </p:pic>
    </p:spTree>
    <p:extLst>
      <p:ext uri="{BB962C8B-B14F-4D97-AF65-F5344CB8AC3E}">
        <p14:creationId xmlns:p14="http://schemas.microsoft.com/office/powerpoint/2010/main" val="3130212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2 lines beige">
    <p:spTree>
      <p:nvGrpSpPr>
        <p:cNvPr id="1" name=""/>
        <p:cNvGrpSpPr/>
        <p:nvPr/>
      </p:nvGrpSpPr>
      <p:grpSpPr>
        <a:xfrm>
          <a:off x="0" y="0"/>
          <a:ext cx="0" cy="0"/>
          <a:chOff x="0" y="0"/>
          <a:chExt cx="0" cy="0"/>
        </a:xfrm>
      </p:grpSpPr>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282" y="180502"/>
            <a:ext cx="11827973" cy="6498098"/>
          </a:xfrm>
          <a:prstGeom prst="rect">
            <a:avLst/>
          </a:prstGeom>
        </p:spPr>
      </p:pic>
      <p:sp>
        <p:nvSpPr>
          <p:cNvPr id="6" name="Rektangel 5"/>
          <p:cNvSpPr/>
          <p:nvPr userDrawn="1"/>
        </p:nvSpPr>
        <p:spPr bwMode="auto">
          <a:xfrm>
            <a:off x="4116305" y="1472087"/>
            <a:ext cx="8075695" cy="1891454"/>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marL="0" marR="0" indent="0" algn="l" defTabSz="906413" rtl="0" eaLnBrk="1" fontAlgn="base" latinLnBrk="0" hangingPunct="1">
              <a:lnSpc>
                <a:spcPct val="100000"/>
              </a:lnSpc>
              <a:spcBef>
                <a:spcPct val="0"/>
              </a:spcBef>
              <a:spcAft>
                <a:spcPct val="0"/>
              </a:spcAft>
              <a:buClrTx/>
              <a:buSzTx/>
              <a:buFontTx/>
              <a:buNone/>
              <a:tabLst/>
            </a:pPr>
            <a:endParaRPr kumimoji="0" lang="sv-SE" sz="1803" b="1" i="0" u="none" strike="noStrike" cap="none" normalizeH="0" baseline="0" dirty="0">
              <a:ln>
                <a:noFill/>
              </a:ln>
              <a:solidFill>
                <a:schemeClr val="tx1"/>
              </a:solidFill>
              <a:effectLst/>
              <a:latin typeface="Arial" charset="0"/>
            </a:endParaRPr>
          </a:p>
        </p:txBody>
      </p:sp>
      <p:cxnSp>
        <p:nvCxnSpPr>
          <p:cNvPr id="11" name="Rak 10"/>
          <p:cNvCxnSpPr/>
          <p:nvPr userDrawn="1"/>
        </p:nvCxnSpPr>
        <p:spPr bwMode="auto">
          <a:xfrm>
            <a:off x="4387605" y="2861537"/>
            <a:ext cx="7618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9269545" y="4053383"/>
            <a:ext cx="2922455" cy="2804617"/>
          </a:xfrm>
          <a:prstGeom prst="rect">
            <a:avLst/>
          </a:prstGeom>
          <a:noFill/>
          <a:ln>
            <a:noFill/>
          </a:ln>
        </p:spPr>
      </p:pic>
      <p:sp>
        <p:nvSpPr>
          <p:cNvPr id="12" name="Rubrik 1"/>
          <p:cNvSpPr>
            <a:spLocks noGrp="1"/>
          </p:cNvSpPr>
          <p:nvPr>
            <p:ph type="ctrTitle" hasCustomPrompt="1"/>
          </p:nvPr>
        </p:nvSpPr>
        <p:spPr>
          <a:xfrm>
            <a:off x="4391031" y="1626294"/>
            <a:ext cx="7503603" cy="1235242"/>
          </a:xfrm>
        </p:spPr>
        <p:txBody>
          <a:bodyPr lIns="0" tIns="97200" rIns="0" bIns="82800"/>
          <a:lstStyle>
            <a:lvl1pPr>
              <a:lnSpc>
                <a:spcPts val="4407"/>
              </a:lnSpc>
              <a:defRPr sz="4007" baseline="0"/>
            </a:lvl1pPr>
          </a:lstStyle>
          <a:p>
            <a:r>
              <a:rPr lang="en-GB" noProof="0" dirty="0"/>
              <a:t>Two-line title</a:t>
            </a:r>
            <a:br>
              <a:rPr lang="en-GB" noProof="0" dirty="0"/>
            </a:br>
            <a:r>
              <a:rPr lang="en-GB" noProof="0" dirty="0"/>
              <a:t>– if one line isn’t enough</a:t>
            </a:r>
          </a:p>
        </p:txBody>
      </p:sp>
      <p:sp>
        <p:nvSpPr>
          <p:cNvPr id="15" name="Underrubrik 2"/>
          <p:cNvSpPr>
            <a:spLocks noGrp="1"/>
          </p:cNvSpPr>
          <p:nvPr>
            <p:ph type="subTitle" idx="1" hasCustomPrompt="1"/>
          </p:nvPr>
        </p:nvSpPr>
        <p:spPr>
          <a:xfrm>
            <a:off x="4391031" y="2980078"/>
            <a:ext cx="7503603" cy="212804"/>
          </a:xfrm>
        </p:spPr>
        <p:txBody>
          <a:bodyPr lIns="0" tIns="0" rIns="0" bIns="0" anchor="t" anchorCtr="0"/>
          <a:lstStyle>
            <a:lvl1pPr marL="0" marR="0" indent="0" algn="l" defTabSz="457977" rtl="0" eaLnBrk="1" fontAlgn="auto" latinLnBrk="0" hangingPunct="1">
              <a:lnSpc>
                <a:spcPct val="100000"/>
              </a:lnSpc>
              <a:spcBef>
                <a:spcPct val="20000"/>
              </a:spcBef>
              <a:spcAft>
                <a:spcPts val="0"/>
              </a:spcAft>
              <a:buClr>
                <a:schemeClr val="tx2"/>
              </a:buClr>
              <a:buSzTx/>
              <a:buFont typeface="Arial"/>
              <a:buNone/>
              <a:tabLst/>
              <a:defRPr sz="1202" b="1" kern="1200" cap="all" spc="50" baseline="0">
                <a:solidFill>
                  <a:schemeClr val="tx1"/>
                </a:solidFill>
              </a:defRPr>
            </a:lvl1pPr>
            <a:lvl2pPr marL="457977" indent="0" algn="ctr">
              <a:buNone/>
              <a:defRPr/>
            </a:lvl2pPr>
            <a:lvl3pPr marL="915954" indent="0" algn="ctr">
              <a:buNone/>
              <a:defRPr/>
            </a:lvl3pPr>
            <a:lvl4pPr marL="1373932" indent="0" algn="ctr">
              <a:buNone/>
              <a:defRPr/>
            </a:lvl4pPr>
            <a:lvl5pPr marL="1831909" indent="0" algn="ctr">
              <a:buNone/>
              <a:defRPr/>
            </a:lvl5pPr>
            <a:lvl6pPr marL="2289886" indent="0" algn="ctr">
              <a:buNone/>
              <a:defRPr/>
            </a:lvl6pPr>
            <a:lvl7pPr marL="2747863" indent="0" algn="ctr">
              <a:buNone/>
              <a:defRPr/>
            </a:lvl7pPr>
            <a:lvl8pPr marL="3205841" indent="0" algn="ctr">
              <a:buNone/>
              <a:defRPr/>
            </a:lvl8pPr>
            <a:lvl9pPr marL="3663818" indent="0" algn="ctr">
              <a:buNone/>
              <a:defRPr/>
            </a:lvl9pPr>
          </a:lstStyle>
          <a:p>
            <a:r>
              <a:rPr lang="en-GB" noProof="0" dirty="0"/>
              <a:t>Subtitle or name</a:t>
            </a:r>
          </a:p>
        </p:txBody>
      </p:sp>
      <p:pic>
        <p:nvPicPr>
          <p:cNvPr id="9" name="Bildobjekt 8" descr="Dubbellogotyp-LU350-ENG-RGB-för-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625" y="334304"/>
            <a:ext cx="1595557" cy="1007414"/>
          </a:xfrm>
          <a:prstGeom prst="rect">
            <a:avLst/>
          </a:prstGeom>
        </p:spPr>
      </p:pic>
    </p:spTree>
    <p:extLst>
      <p:ext uri="{BB962C8B-B14F-4D97-AF65-F5344CB8AC3E}">
        <p14:creationId xmlns:p14="http://schemas.microsoft.com/office/powerpoint/2010/main" val="683577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1 line grey">
    <p:spTree>
      <p:nvGrpSpPr>
        <p:cNvPr id="1" name=""/>
        <p:cNvGrpSpPr/>
        <p:nvPr/>
      </p:nvGrpSpPr>
      <p:grpSpPr>
        <a:xfrm>
          <a:off x="0" y="0"/>
          <a:ext cx="0" cy="0"/>
          <a:chOff x="0" y="0"/>
          <a:chExt cx="0" cy="0"/>
        </a:xfrm>
      </p:grpSpPr>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282" y="180502"/>
            <a:ext cx="11827973" cy="6498098"/>
          </a:xfrm>
          <a:prstGeom prst="rect">
            <a:avLst/>
          </a:prstGeom>
        </p:spPr>
      </p:pic>
      <p:sp>
        <p:nvSpPr>
          <p:cNvPr id="6" name="Rektangel 5"/>
          <p:cNvSpPr/>
          <p:nvPr userDrawn="1"/>
        </p:nvSpPr>
        <p:spPr bwMode="auto">
          <a:xfrm>
            <a:off x="4116305" y="1472087"/>
            <a:ext cx="8075695" cy="1299610"/>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marL="0" marR="0" indent="0" algn="l" defTabSz="906413" rtl="0" eaLnBrk="1" fontAlgn="base" latinLnBrk="0" hangingPunct="1">
              <a:lnSpc>
                <a:spcPct val="100000"/>
              </a:lnSpc>
              <a:spcBef>
                <a:spcPct val="0"/>
              </a:spcBef>
              <a:spcAft>
                <a:spcPct val="0"/>
              </a:spcAft>
              <a:buClrTx/>
              <a:buSzTx/>
              <a:buFontTx/>
              <a:buNone/>
              <a:tabLst/>
            </a:pPr>
            <a:endParaRPr kumimoji="0" lang="sv-SE" sz="1803" b="1" i="0" u="none" strike="noStrike" cap="none" normalizeH="0" baseline="0" dirty="0">
              <a:ln>
                <a:noFill/>
              </a:ln>
              <a:solidFill>
                <a:schemeClr val="tx1"/>
              </a:solidFill>
              <a:effectLst/>
              <a:latin typeface="Arial" charset="0"/>
            </a:endParaRPr>
          </a:p>
        </p:txBody>
      </p:sp>
      <p:cxnSp>
        <p:nvCxnSpPr>
          <p:cNvPr id="11" name="Rak 10"/>
          <p:cNvCxnSpPr/>
          <p:nvPr userDrawn="1"/>
        </p:nvCxnSpPr>
        <p:spPr bwMode="auto">
          <a:xfrm>
            <a:off x="4387605" y="2288445"/>
            <a:ext cx="7618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9269545" y="4053383"/>
            <a:ext cx="2922455" cy="2804617"/>
          </a:xfrm>
          <a:prstGeom prst="rect">
            <a:avLst/>
          </a:prstGeom>
          <a:noFill/>
          <a:ln>
            <a:noFill/>
          </a:ln>
        </p:spPr>
      </p:pic>
      <p:sp>
        <p:nvSpPr>
          <p:cNvPr id="12" name="Rubrik 1"/>
          <p:cNvSpPr>
            <a:spLocks noGrp="1"/>
          </p:cNvSpPr>
          <p:nvPr>
            <p:ph type="ctrTitle" hasCustomPrompt="1"/>
          </p:nvPr>
        </p:nvSpPr>
        <p:spPr>
          <a:xfrm>
            <a:off x="4391031" y="1588088"/>
            <a:ext cx="7503603" cy="716370"/>
          </a:xfrm>
        </p:spPr>
        <p:txBody>
          <a:bodyPr lIns="0" tIns="97200" rIns="0" bIns="82800"/>
          <a:lstStyle>
            <a:lvl1pPr>
              <a:defRPr sz="4007" baseline="0"/>
            </a:lvl1pPr>
          </a:lstStyle>
          <a:p>
            <a:r>
              <a:rPr lang="en-GB" noProof="0" dirty="0"/>
              <a:t>Single-line title</a:t>
            </a:r>
          </a:p>
        </p:txBody>
      </p:sp>
      <p:sp>
        <p:nvSpPr>
          <p:cNvPr id="15" name="Underrubrik 2"/>
          <p:cNvSpPr>
            <a:spLocks noGrp="1"/>
          </p:cNvSpPr>
          <p:nvPr>
            <p:ph type="subTitle" idx="1" hasCustomPrompt="1"/>
          </p:nvPr>
        </p:nvSpPr>
        <p:spPr>
          <a:xfrm>
            <a:off x="4391031" y="2406986"/>
            <a:ext cx="7503603" cy="212804"/>
          </a:xfrm>
        </p:spPr>
        <p:txBody>
          <a:bodyPr lIns="0" tIns="0" rIns="0" bIns="0" anchor="t" anchorCtr="0"/>
          <a:lstStyle>
            <a:lvl1pPr marL="0" indent="0" algn="l">
              <a:buNone/>
              <a:defRPr sz="1202" b="1" kern="1200" cap="all" spc="50" baseline="0">
                <a:solidFill>
                  <a:schemeClr val="tx1"/>
                </a:solidFill>
              </a:defRPr>
            </a:lvl1pPr>
            <a:lvl2pPr marL="457977" indent="0" algn="ctr">
              <a:buNone/>
              <a:defRPr/>
            </a:lvl2pPr>
            <a:lvl3pPr marL="915954" indent="0" algn="ctr">
              <a:buNone/>
              <a:defRPr/>
            </a:lvl3pPr>
            <a:lvl4pPr marL="1373932" indent="0" algn="ctr">
              <a:buNone/>
              <a:defRPr/>
            </a:lvl4pPr>
            <a:lvl5pPr marL="1831909" indent="0" algn="ctr">
              <a:buNone/>
              <a:defRPr/>
            </a:lvl5pPr>
            <a:lvl6pPr marL="2289886" indent="0" algn="ctr">
              <a:buNone/>
              <a:defRPr/>
            </a:lvl6pPr>
            <a:lvl7pPr marL="2747863" indent="0" algn="ctr">
              <a:buNone/>
              <a:defRPr/>
            </a:lvl7pPr>
            <a:lvl8pPr marL="3205841" indent="0" algn="ctr">
              <a:buNone/>
              <a:defRPr/>
            </a:lvl8pPr>
            <a:lvl9pPr marL="3663818" indent="0" algn="ctr">
              <a:buNone/>
              <a:defRPr/>
            </a:lvl9pPr>
          </a:lstStyle>
          <a:p>
            <a:r>
              <a:rPr lang="en-GB" noProof="0" dirty="0"/>
              <a:t>Subtitle or name</a:t>
            </a:r>
          </a:p>
        </p:txBody>
      </p:sp>
      <p:pic>
        <p:nvPicPr>
          <p:cNvPr id="9" name="Bildobjekt 8" descr="Dubbellogotyp-LU350-ENG-RGB-för-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625" y="334304"/>
            <a:ext cx="1595557" cy="1007414"/>
          </a:xfrm>
          <a:prstGeom prst="rect">
            <a:avLst/>
          </a:prstGeom>
        </p:spPr>
      </p:pic>
    </p:spTree>
    <p:extLst>
      <p:ext uri="{BB962C8B-B14F-4D97-AF65-F5344CB8AC3E}">
        <p14:creationId xmlns:p14="http://schemas.microsoft.com/office/powerpoint/2010/main" val="36866276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2 lines grey">
    <p:spTree>
      <p:nvGrpSpPr>
        <p:cNvPr id="1" name=""/>
        <p:cNvGrpSpPr/>
        <p:nvPr/>
      </p:nvGrpSpPr>
      <p:grpSpPr>
        <a:xfrm>
          <a:off x="0" y="0"/>
          <a:ext cx="0" cy="0"/>
          <a:chOff x="0" y="0"/>
          <a:chExt cx="0" cy="0"/>
        </a:xfrm>
      </p:grpSpPr>
      <p:pic>
        <p:nvPicPr>
          <p:cNvPr id="25" name="Bildobjekt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282" y="180502"/>
            <a:ext cx="11827973" cy="6498098"/>
          </a:xfrm>
          <a:prstGeom prst="rect">
            <a:avLst/>
          </a:prstGeom>
        </p:spPr>
      </p:pic>
      <p:sp>
        <p:nvSpPr>
          <p:cNvPr id="6" name="Rektangel 5"/>
          <p:cNvSpPr/>
          <p:nvPr userDrawn="1"/>
        </p:nvSpPr>
        <p:spPr bwMode="auto">
          <a:xfrm>
            <a:off x="4116305" y="1472087"/>
            <a:ext cx="8075695" cy="1891454"/>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marL="0" marR="0" indent="0" algn="l" defTabSz="906413" rtl="0" eaLnBrk="1" fontAlgn="base" latinLnBrk="0" hangingPunct="1">
              <a:lnSpc>
                <a:spcPct val="100000"/>
              </a:lnSpc>
              <a:spcBef>
                <a:spcPct val="0"/>
              </a:spcBef>
              <a:spcAft>
                <a:spcPct val="0"/>
              </a:spcAft>
              <a:buClrTx/>
              <a:buSzTx/>
              <a:buFontTx/>
              <a:buNone/>
              <a:tabLst/>
            </a:pPr>
            <a:endParaRPr kumimoji="0" lang="sv-SE" sz="1803" b="1" i="0" u="none" strike="noStrike" cap="none" normalizeH="0" baseline="0" dirty="0">
              <a:ln>
                <a:noFill/>
              </a:ln>
              <a:solidFill>
                <a:schemeClr val="tx1"/>
              </a:solidFill>
              <a:effectLst/>
              <a:latin typeface="Arial" charset="0"/>
            </a:endParaRPr>
          </a:p>
        </p:txBody>
      </p:sp>
      <p:cxnSp>
        <p:nvCxnSpPr>
          <p:cNvPr id="11" name="Rak 10"/>
          <p:cNvCxnSpPr/>
          <p:nvPr userDrawn="1"/>
        </p:nvCxnSpPr>
        <p:spPr bwMode="auto">
          <a:xfrm>
            <a:off x="4387605" y="2861537"/>
            <a:ext cx="761834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Bildobjekt 12" descr="Lunds sigill RGB 150.png"/>
          <p:cNvPicPr>
            <a:picLocks noChangeAspect="1"/>
          </p:cNvPicPr>
          <p:nvPr userDrawn="1"/>
        </p:nvPicPr>
        <p:blipFill>
          <a:blip r:embed="rId3"/>
          <a:srcRect r="17691" b="21541"/>
          <a:stretch>
            <a:fillRect/>
          </a:stretch>
        </p:blipFill>
        <p:spPr>
          <a:xfrm>
            <a:off x="9269545" y="4053383"/>
            <a:ext cx="2922455" cy="2804617"/>
          </a:xfrm>
          <a:prstGeom prst="rect">
            <a:avLst/>
          </a:prstGeom>
          <a:noFill/>
          <a:ln>
            <a:noFill/>
          </a:ln>
        </p:spPr>
      </p:pic>
      <p:sp>
        <p:nvSpPr>
          <p:cNvPr id="12" name="Rubrik 1"/>
          <p:cNvSpPr>
            <a:spLocks noGrp="1"/>
          </p:cNvSpPr>
          <p:nvPr>
            <p:ph type="ctrTitle" hasCustomPrompt="1"/>
          </p:nvPr>
        </p:nvSpPr>
        <p:spPr>
          <a:xfrm>
            <a:off x="4391031" y="1626294"/>
            <a:ext cx="7503603" cy="1235242"/>
          </a:xfrm>
        </p:spPr>
        <p:txBody>
          <a:bodyPr lIns="0" tIns="97200" rIns="0" bIns="82800"/>
          <a:lstStyle>
            <a:lvl1pPr>
              <a:lnSpc>
                <a:spcPts val="4407"/>
              </a:lnSpc>
              <a:defRPr sz="4007" baseline="0"/>
            </a:lvl1pPr>
          </a:lstStyle>
          <a:p>
            <a:r>
              <a:rPr lang="en-GB" noProof="0" dirty="0"/>
              <a:t>Two-line title</a:t>
            </a:r>
            <a:br>
              <a:rPr lang="en-GB" noProof="0" dirty="0"/>
            </a:br>
            <a:r>
              <a:rPr lang="en-GB" noProof="0" dirty="0"/>
              <a:t>– if one line isn’t enough</a:t>
            </a:r>
          </a:p>
        </p:txBody>
      </p:sp>
      <p:sp>
        <p:nvSpPr>
          <p:cNvPr id="15" name="Underrubrik 2"/>
          <p:cNvSpPr>
            <a:spLocks noGrp="1"/>
          </p:cNvSpPr>
          <p:nvPr>
            <p:ph type="subTitle" idx="1" hasCustomPrompt="1"/>
          </p:nvPr>
        </p:nvSpPr>
        <p:spPr>
          <a:xfrm>
            <a:off x="4391031" y="2980078"/>
            <a:ext cx="7503603" cy="212804"/>
          </a:xfrm>
        </p:spPr>
        <p:txBody>
          <a:bodyPr lIns="0" tIns="0" rIns="0" bIns="0" anchor="t" anchorCtr="0"/>
          <a:lstStyle>
            <a:lvl1pPr marL="0" marR="0" indent="0" algn="l" defTabSz="457977" rtl="0" eaLnBrk="1" fontAlgn="auto" latinLnBrk="0" hangingPunct="1">
              <a:lnSpc>
                <a:spcPct val="100000"/>
              </a:lnSpc>
              <a:spcBef>
                <a:spcPct val="20000"/>
              </a:spcBef>
              <a:spcAft>
                <a:spcPts val="0"/>
              </a:spcAft>
              <a:buClr>
                <a:schemeClr val="tx2"/>
              </a:buClr>
              <a:buSzTx/>
              <a:buFont typeface="Arial"/>
              <a:buNone/>
              <a:tabLst/>
              <a:defRPr sz="1202" b="1" kern="1200" cap="all" spc="50" baseline="0">
                <a:solidFill>
                  <a:schemeClr val="tx1"/>
                </a:solidFill>
              </a:defRPr>
            </a:lvl1pPr>
            <a:lvl2pPr marL="457977" indent="0" algn="ctr">
              <a:buNone/>
              <a:defRPr/>
            </a:lvl2pPr>
            <a:lvl3pPr marL="915954" indent="0" algn="ctr">
              <a:buNone/>
              <a:defRPr/>
            </a:lvl3pPr>
            <a:lvl4pPr marL="1373932" indent="0" algn="ctr">
              <a:buNone/>
              <a:defRPr/>
            </a:lvl4pPr>
            <a:lvl5pPr marL="1831909" indent="0" algn="ctr">
              <a:buNone/>
              <a:defRPr/>
            </a:lvl5pPr>
            <a:lvl6pPr marL="2289886" indent="0" algn="ctr">
              <a:buNone/>
              <a:defRPr/>
            </a:lvl6pPr>
            <a:lvl7pPr marL="2747863" indent="0" algn="ctr">
              <a:buNone/>
              <a:defRPr/>
            </a:lvl7pPr>
            <a:lvl8pPr marL="3205841" indent="0" algn="ctr">
              <a:buNone/>
              <a:defRPr/>
            </a:lvl8pPr>
            <a:lvl9pPr marL="3663818" indent="0" algn="ctr">
              <a:buNone/>
              <a:defRPr/>
            </a:lvl9pPr>
          </a:lstStyle>
          <a:p>
            <a:r>
              <a:rPr lang="en-GB" noProof="0" dirty="0"/>
              <a:t>Subtitle or name</a:t>
            </a:r>
          </a:p>
        </p:txBody>
      </p:sp>
      <p:pic>
        <p:nvPicPr>
          <p:cNvPr id="9" name="Bildobjekt 8" descr="Dubbellogotyp-LU350-ENG-RGB-för-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625" y="334304"/>
            <a:ext cx="1595557" cy="1007414"/>
          </a:xfrm>
          <a:prstGeom prst="rect">
            <a:avLst/>
          </a:prstGeom>
        </p:spPr>
      </p:pic>
    </p:spTree>
    <p:extLst>
      <p:ext uri="{BB962C8B-B14F-4D97-AF65-F5344CB8AC3E}">
        <p14:creationId xmlns:p14="http://schemas.microsoft.com/office/powerpoint/2010/main" val="39457817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en-GB" noProof="0" dirty="0"/>
              <a:t>Header</a:t>
            </a:r>
          </a:p>
        </p:txBody>
      </p:sp>
      <p:sp>
        <p:nvSpPr>
          <p:cNvPr id="6" name="Rectangle 3"/>
          <p:cNvSpPr>
            <a:spLocks noGrp="1" noChangeArrowheads="1"/>
          </p:cNvSpPr>
          <p:nvPr>
            <p:ph idx="1" hasCustomPrompt="1"/>
          </p:nvPr>
        </p:nvSpPr>
        <p:spPr bwMode="auto">
          <a:xfrm>
            <a:off x="807817" y="1849044"/>
            <a:ext cx="10476183" cy="3573084"/>
          </a:xfrm>
          <a:prstGeom prst="rect">
            <a:avLst/>
          </a:prstGeom>
          <a:noFill/>
          <a:ln w="9525">
            <a:noFill/>
            <a:miter lim="800000"/>
            <a:headEnd/>
            <a:tailEnd/>
          </a:ln>
        </p:spPr>
        <p:txBody>
          <a:bodyPr vert="horz" wrap="square" lIns="90516" tIns="45258" rIns="90516" bIns="45258" numCol="1" anchor="t" anchorCtr="0" compatLnSpc="1">
            <a:prstTxWarp prst="textNoShape">
              <a:avLst/>
            </a:prstTxWarp>
          </a:bodyPr>
          <a:lstStyle>
            <a:lvl1pPr>
              <a:defRPr/>
            </a:lvl1pPr>
          </a:lstStyle>
          <a:p>
            <a:pPr lvl="0"/>
            <a:r>
              <a:rPr lang="en-GB" noProof="0" dirty="0"/>
              <a:t>Add text</a:t>
            </a:r>
          </a:p>
          <a:p>
            <a:pPr lvl="1"/>
            <a:r>
              <a:rPr lang="en-GB" noProof="0" dirty="0"/>
              <a:t>Level two</a:t>
            </a:r>
          </a:p>
          <a:p>
            <a:pPr lvl="2"/>
            <a:r>
              <a:rPr lang="en-GB" noProof="0" dirty="0"/>
              <a:t>Level three</a:t>
            </a:r>
          </a:p>
          <a:p>
            <a:pPr lvl="3"/>
            <a:r>
              <a:rPr lang="en-GB" noProof="0" dirty="0"/>
              <a:t>Level four</a:t>
            </a:r>
          </a:p>
          <a:p>
            <a:pPr lvl="0"/>
            <a:endParaRPr lang="en-GB" noProof="0" dirty="0"/>
          </a:p>
        </p:txBody>
      </p:sp>
    </p:spTree>
    <p:extLst>
      <p:ext uri="{BB962C8B-B14F-4D97-AF65-F5344CB8AC3E}">
        <p14:creationId xmlns:p14="http://schemas.microsoft.com/office/powerpoint/2010/main" val="3483877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en-GB" noProof="0" dirty="0"/>
              <a:t>Header</a:t>
            </a:r>
          </a:p>
        </p:txBody>
      </p:sp>
      <p:sp>
        <p:nvSpPr>
          <p:cNvPr id="6" name="Rectangle 3"/>
          <p:cNvSpPr>
            <a:spLocks noGrp="1" noChangeArrowheads="1"/>
          </p:cNvSpPr>
          <p:nvPr>
            <p:ph idx="1" hasCustomPrompt="1"/>
          </p:nvPr>
        </p:nvSpPr>
        <p:spPr bwMode="auto">
          <a:xfrm>
            <a:off x="4732410" y="1849044"/>
            <a:ext cx="6551590" cy="3573084"/>
          </a:xfrm>
          <a:prstGeom prst="rect">
            <a:avLst/>
          </a:prstGeom>
          <a:noFill/>
          <a:ln w="9525">
            <a:noFill/>
            <a:miter lim="800000"/>
            <a:headEnd/>
            <a:tailEnd/>
          </a:ln>
        </p:spPr>
        <p:txBody>
          <a:bodyPr vert="horz" wrap="square" lIns="90516" tIns="45258" rIns="90516" bIns="45258" numCol="1" anchor="t" anchorCtr="0" compatLnSpc="1">
            <a:prstTxWarp prst="textNoShape">
              <a:avLst/>
            </a:prstTxWarp>
          </a:bodyPr>
          <a:lstStyle/>
          <a:p>
            <a:pPr lvl="0"/>
            <a:r>
              <a:rPr lang="en-GB" noProof="0" dirty="0"/>
              <a:t>Add text</a:t>
            </a:r>
          </a:p>
          <a:p>
            <a:pPr lvl="1"/>
            <a:r>
              <a:rPr lang="en-GB" noProof="0" dirty="0"/>
              <a:t>Level two</a:t>
            </a:r>
          </a:p>
          <a:p>
            <a:pPr lvl="2"/>
            <a:r>
              <a:rPr lang="en-GB" noProof="0" dirty="0"/>
              <a:t>Level three</a:t>
            </a:r>
          </a:p>
          <a:p>
            <a:pPr lvl="3"/>
            <a:r>
              <a:rPr lang="en-GB" noProof="0" dirty="0"/>
              <a:t>Level four</a:t>
            </a:r>
          </a:p>
          <a:p>
            <a:pPr lvl="0"/>
            <a:endParaRPr lang="en-GB" noProof="0" dirty="0"/>
          </a:p>
        </p:txBody>
      </p:sp>
      <p:sp>
        <p:nvSpPr>
          <p:cNvPr id="4" name="Platshållare för bild 3"/>
          <p:cNvSpPr>
            <a:spLocks noGrp="1"/>
          </p:cNvSpPr>
          <p:nvPr>
            <p:ph type="pic" sz="quarter" idx="10" hasCustomPrompt="1"/>
          </p:nvPr>
        </p:nvSpPr>
        <p:spPr>
          <a:xfrm>
            <a:off x="900050" y="1767034"/>
            <a:ext cx="3571569" cy="3655052"/>
          </a:xfrm>
        </p:spPr>
        <p:txBody>
          <a:bodyPr/>
          <a:lstStyle>
            <a:lvl1pPr marL="0" indent="0">
              <a:buFontTx/>
              <a:buNone/>
              <a:defRPr baseline="0"/>
            </a:lvl1pPr>
          </a:lstStyle>
          <a:p>
            <a:r>
              <a:rPr lang="en-GB" noProof="0" dirty="0"/>
              <a:t>Drag and drop your picture here, or click the icon to place it</a:t>
            </a:r>
          </a:p>
        </p:txBody>
      </p:sp>
    </p:spTree>
    <p:extLst>
      <p:ext uri="{BB962C8B-B14F-4D97-AF65-F5344CB8AC3E}">
        <p14:creationId xmlns:p14="http://schemas.microsoft.com/office/powerpoint/2010/main" val="31023942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and text 2">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en-GB" noProof="0" dirty="0"/>
              <a:t>Header</a:t>
            </a:r>
          </a:p>
        </p:txBody>
      </p:sp>
      <p:sp>
        <p:nvSpPr>
          <p:cNvPr id="6" name="Rectangle 3"/>
          <p:cNvSpPr>
            <a:spLocks noGrp="1" noChangeArrowheads="1"/>
          </p:cNvSpPr>
          <p:nvPr>
            <p:ph idx="1" hasCustomPrompt="1"/>
          </p:nvPr>
        </p:nvSpPr>
        <p:spPr bwMode="auto">
          <a:xfrm>
            <a:off x="7365768" y="1849044"/>
            <a:ext cx="3918232" cy="3573084"/>
          </a:xfrm>
          <a:prstGeom prst="rect">
            <a:avLst/>
          </a:prstGeom>
          <a:noFill/>
          <a:ln w="9525">
            <a:noFill/>
            <a:miter lim="800000"/>
            <a:headEnd/>
            <a:tailEnd/>
          </a:ln>
        </p:spPr>
        <p:txBody>
          <a:bodyPr vert="horz" wrap="square" lIns="90516" tIns="45258" rIns="90516" bIns="45258" numCol="1" anchor="t" anchorCtr="0" compatLnSpc="1">
            <a:prstTxWarp prst="textNoShape">
              <a:avLst/>
            </a:prstTxWarp>
          </a:bodyPr>
          <a:lstStyle/>
          <a:p>
            <a:pPr lvl="0"/>
            <a:r>
              <a:rPr lang="en-GB" noProof="0" dirty="0"/>
              <a:t>Add text</a:t>
            </a:r>
          </a:p>
          <a:p>
            <a:pPr lvl="1"/>
            <a:r>
              <a:rPr lang="en-GB" noProof="0" dirty="0"/>
              <a:t>Level two</a:t>
            </a:r>
          </a:p>
          <a:p>
            <a:pPr lvl="2"/>
            <a:r>
              <a:rPr lang="en-GB" noProof="0" dirty="0"/>
              <a:t>Level three</a:t>
            </a:r>
          </a:p>
          <a:p>
            <a:pPr lvl="3"/>
            <a:r>
              <a:rPr lang="en-GB" noProof="0" dirty="0"/>
              <a:t>Level four</a:t>
            </a:r>
          </a:p>
          <a:p>
            <a:pPr lvl="0"/>
            <a:endParaRPr lang="en-GB" noProof="0" dirty="0"/>
          </a:p>
        </p:txBody>
      </p:sp>
      <p:sp>
        <p:nvSpPr>
          <p:cNvPr id="4" name="Platshållare för bild 3"/>
          <p:cNvSpPr>
            <a:spLocks noGrp="1"/>
          </p:cNvSpPr>
          <p:nvPr>
            <p:ph type="pic" sz="quarter" idx="10" hasCustomPrompt="1"/>
          </p:nvPr>
        </p:nvSpPr>
        <p:spPr>
          <a:xfrm>
            <a:off x="900049" y="1767034"/>
            <a:ext cx="6201746" cy="3655052"/>
          </a:xfrm>
        </p:spPr>
        <p:txBody>
          <a:bodyPr/>
          <a:lstStyle>
            <a:lvl1pPr marL="0" indent="0">
              <a:buFontTx/>
              <a:buNone/>
              <a:defRPr/>
            </a:lvl1pPr>
          </a:lstStyle>
          <a:p>
            <a:r>
              <a:rPr lang="en-GB" noProof="0" dirty="0"/>
              <a:t>Drag and drop your picture here, or click the icon to place it</a:t>
            </a:r>
          </a:p>
        </p:txBody>
      </p:sp>
    </p:spTree>
    <p:extLst>
      <p:ext uri="{BB962C8B-B14F-4D97-AF65-F5344CB8AC3E}">
        <p14:creationId xmlns:p14="http://schemas.microsoft.com/office/powerpoint/2010/main" val="3338956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5EDA66-6BC0-3445-B696-91F09D717D7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6F835C8-BB61-9B41-8F6F-639E516BE8B7}"/>
              </a:ext>
            </a:extLst>
          </p:cNvPr>
          <p:cNvSpPr>
            <a:spLocks noGrp="1"/>
          </p:cNvSpPr>
          <p:nvPr>
            <p:ph sz="half" idx="1"/>
          </p:nvPr>
        </p:nvSpPr>
        <p:spPr>
          <a:xfrm>
            <a:off x="838200" y="1825625"/>
            <a:ext cx="5181600" cy="4351338"/>
          </a:xfrm>
        </p:spPr>
        <p:txBody>
          <a:bodyPr/>
          <a:lstStyle/>
          <a:p>
            <a:r>
              <a:rPr lang="nb-NO"/>
              <a:t>Rediger tekststiler i malen
Andre nivå
Tredje nivå
Fjerde nivå
Femte nivå</a:t>
            </a:r>
          </a:p>
        </p:txBody>
      </p:sp>
      <p:sp>
        <p:nvSpPr>
          <p:cNvPr id="4" name="Plassholder for innhold 3">
            <a:extLst>
              <a:ext uri="{FF2B5EF4-FFF2-40B4-BE49-F238E27FC236}">
                <a16:creationId xmlns:a16="http://schemas.microsoft.com/office/drawing/2014/main" id="{DCF43F8C-840A-B44B-9631-A45772E3957A}"/>
              </a:ext>
            </a:extLst>
          </p:cNvPr>
          <p:cNvSpPr>
            <a:spLocks noGrp="1"/>
          </p:cNvSpPr>
          <p:nvPr>
            <p:ph sz="half" idx="2"/>
          </p:nvPr>
        </p:nvSpPr>
        <p:spPr>
          <a:xfrm>
            <a:off x="6172200" y="1825625"/>
            <a:ext cx="5181600" cy="4351338"/>
          </a:xfrm>
        </p:spPr>
        <p:txBody>
          <a:bodyPr/>
          <a:lstStyle/>
          <a:p>
            <a:r>
              <a:rPr lang="nb-NO"/>
              <a:t>Rediger tekststiler i malen
Andre nivå
Tredje nivå
Fjerde nivå
Femte nivå</a:t>
            </a:r>
          </a:p>
        </p:txBody>
      </p:sp>
      <p:sp>
        <p:nvSpPr>
          <p:cNvPr id="5" name="Plassholder for dato 4">
            <a:extLst>
              <a:ext uri="{FF2B5EF4-FFF2-40B4-BE49-F238E27FC236}">
                <a16:creationId xmlns:a16="http://schemas.microsoft.com/office/drawing/2014/main" id="{CC8B11DC-4E26-464F-8595-0EAD8EDE7952}"/>
              </a:ext>
            </a:extLst>
          </p:cNvPr>
          <p:cNvSpPr>
            <a:spLocks noGrp="1"/>
          </p:cNvSpPr>
          <p:nvPr>
            <p:ph type="dt" sz="half" idx="10"/>
          </p:nvPr>
        </p:nvSpPr>
        <p:spPr/>
        <p:txBody>
          <a:bodyPr/>
          <a:lstStyle/>
          <a:p>
            <a:fld id="{0C81C1FF-6014-4B43-9D09-62134D89A838}" type="datetimeFigureOut">
              <a:rPr lang="nb-NO" smtClean="0"/>
              <a:t>10.09.2021</a:t>
            </a:fld>
            <a:endParaRPr lang="nb-NO"/>
          </a:p>
        </p:txBody>
      </p:sp>
      <p:sp>
        <p:nvSpPr>
          <p:cNvPr id="6" name="Plassholder for bunntekst 5">
            <a:extLst>
              <a:ext uri="{FF2B5EF4-FFF2-40B4-BE49-F238E27FC236}">
                <a16:creationId xmlns:a16="http://schemas.microsoft.com/office/drawing/2014/main" id="{DFBAA58E-D28D-7B49-807A-0FE6F652E4E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916247B-0C7C-ED4E-98CE-E9252DAB83B9}"/>
              </a:ext>
            </a:extLst>
          </p:cNvPr>
          <p:cNvSpPr>
            <a:spLocks noGrp="1"/>
          </p:cNvSpPr>
          <p:nvPr>
            <p:ph type="sldNum" sz="quarter" idx="12"/>
          </p:nvPr>
        </p:nvSpPr>
        <p:spPr/>
        <p:txBody>
          <a:bodyPr/>
          <a:lstStyle/>
          <a:p>
            <a:fld id="{E09B5159-AC5A-CA4E-9B4C-1509578C4B79}" type="slidenum">
              <a:rPr lang="nb-NO" smtClean="0"/>
              <a:t>‹#›</a:t>
            </a:fld>
            <a:endParaRPr lang="nb-NO"/>
          </a:p>
        </p:txBody>
      </p:sp>
    </p:spTree>
    <p:extLst>
      <p:ext uri="{BB962C8B-B14F-4D97-AF65-F5344CB8AC3E}">
        <p14:creationId xmlns:p14="http://schemas.microsoft.com/office/powerpoint/2010/main" val="24596562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r large images">
    <p:spTree>
      <p:nvGrpSpPr>
        <p:cNvPr id="1" name=""/>
        <p:cNvGrpSpPr/>
        <p:nvPr/>
      </p:nvGrpSpPr>
      <p:grpSpPr>
        <a:xfrm>
          <a:off x="0" y="0"/>
          <a:ext cx="0" cy="0"/>
          <a:chOff x="0" y="0"/>
          <a:chExt cx="0" cy="0"/>
        </a:xfrm>
      </p:grpSpPr>
      <p:sp>
        <p:nvSpPr>
          <p:cNvPr id="4" name="Platshållare för bild 3"/>
          <p:cNvSpPr>
            <a:spLocks noGrp="1"/>
          </p:cNvSpPr>
          <p:nvPr>
            <p:ph type="pic" sz="quarter" idx="10" hasCustomPrompt="1"/>
          </p:nvPr>
        </p:nvSpPr>
        <p:spPr>
          <a:xfrm>
            <a:off x="181282" y="178294"/>
            <a:ext cx="11824664" cy="6498226"/>
          </a:xfrm>
          <a:solidFill>
            <a:schemeClr val="bg1"/>
          </a:solidFill>
        </p:spPr>
        <p:txBody>
          <a:bodyPr/>
          <a:lstStyle>
            <a:lvl1pPr marL="0" marR="0" indent="0" algn="l" defTabSz="457977" rtl="0" eaLnBrk="1" fontAlgn="auto" latinLnBrk="0" hangingPunct="1">
              <a:lnSpc>
                <a:spcPct val="100000"/>
              </a:lnSpc>
              <a:spcBef>
                <a:spcPct val="20000"/>
              </a:spcBef>
              <a:spcAft>
                <a:spcPts val="0"/>
              </a:spcAft>
              <a:buClr>
                <a:schemeClr val="tx2"/>
              </a:buClr>
              <a:buSzTx/>
              <a:buFontTx/>
              <a:buNone/>
              <a:tabLst/>
              <a:defRPr/>
            </a:lvl1pPr>
          </a:lstStyle>
          <a:p>
            <a:r>
              <a:rPr lang="en-GB" noProof="0" dirty="0"/>
              <a:t>Drag and drop your picture here, or click the icon to place it</a:t>
            </a:r>
          </a:p>
        </p:txBody>
      </p:sp>
    </p:spTree>
    <p:extLst>
      <p:ext uri="{BB962C8B-B14F-4D97-AF65-F5344CB8AC3E}">
        <p14:creationId xmlns:p14="http://schemas.microsoft.com/office/powerpoint/2010/main" val="8285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50-logo">
    <p:spTree>
      <p:nvGrpSpPr>
        <p:cNvPr id="1" name=""/>
        <p:cNvGrpSpPr/>
        <p:nvPr/>
      </p:nvGrpSpPr>
      <p:grpSpPr>
        <a:xfrm>
          <a:off x="0" y="0"/>
          <a:ext cx="0" cy="0"/>
          <a:chOff x="0" y="0"/>
          <a:chExt cx="0" cy="0"/>
        </a:xfrm>
      </p:grpSpPr>
      <p:sp>
        <p:nvSpPr>
          <p:cNvPr id="2" name="Rektangel 1"/>
          <p:cNvSpPr/>
          <p:nvPr userDrawn="1"/>
        </p:nvSpPr>
        <p:spPr>
          <a:xfrm>
            <a:off x="441378" y="771025"/>
            <a:ext cx="11311406" cy="1195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3"/>
          </a:p>
        </p:txBody>
      </p:sp>
      <p:pic>
        <p:nvPicPr>
          <p:cNvPr id="5" name="Bildobjekt 4" descr="Jubileumslogotyp-gron-ENG-RGB-för-PP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4481" y="1217827"/>
            <a:ext cx="3857340" cy="3861537"/>
          </a:xfrm>
          <a:prstGeom prst="rect">
            <a:avLst/>
          </a:prstGeom>
        </p:spPr>
      </p:pic>
    </p:spTree>
    <p:extLst>
      <p:ext uri="{BB962C8B-B14F-4D97-AF65-F5344CB8AC3E}">
        <p14:creationId xmlns:p14="http://schemas.microsoft.com/office/powerpoint/2010/main" val="30195361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image background">
    <p:spTree>
      <p:nvGrpSpPr>
        <p:cNvPr id="1" name=""/>
        <p:cNvGrpSpPr/>
        <p:nvPr/>
      </p:nvGrpSpPr>
      <p:grpSpPr>
        <a:xfrm>
          <a:off x="0" y="0"/>
          <a:ext cx="0" cy="0"/>
          <a:chOff x="0" y="0"/>
          <a:chExt cx="0" cy="0"/>
        </a:xfrm>
      </p:grpSpPr>
      <p:sp>
        <p:nvSpPr>
          <p:cNvPr id="4" name="Platshållare för bild 3"/>
          <p:cNvSpPr>
            <a:spLocks noGrp="1"/>
          </p:cNvSpPr>
          <p:nvPr>
            <p:ph type="pic" sz="quarter" idx="10" hasCustomPrompt="1"/>
          </p:nvPr>
        </p:nvSpPr>
        <p:spPr>
          <a:xfrm>
            <a:off x="181282" y="178294"/>
            <a:ext cx="11824664" cy="6498226"/>
          </a:xfrm>
          <a:solidFill>
            <a:schemeClr val="tx2"/>
          </a:solidFill>
        </p:spPr>
        <p:txBody>
          <a:bodyPr/>
          <a:lstStyle>
            <a:lvl1pPr marL="0" marR="0" indent="0" algn="l" defTabSz="457977" rtl="0" eaLnBrk="1" fontAlgn="auto" latinLnBrk="0" hangingPunct="1">
              <a:lnSpc>
                <a:spcPct val="100000"/>
              </a:lnSpc>
              <a:spcBef>
                <a:spcPct val="20000"/>
              </a:spcBef>
              <a:spcAft>
                <a:spcPts val="0"/>
              </a:spcAft>
              <a:buClr>
                <a:schemeClr val="tx2"/>
              </a:buClr>
              <a:buSzTx/>
              <a:buFontTx/>
              <a:buNone/>
              <a:tabLst/>
              <a:defRPr>
                <a:solidFill>
                  <a:schemeClr val="bg1"/>
                </a:solidFill>
              </a:defRPr>
            </a:lvl1pPr>
          </a:lstStyle>
          <a:p>
            <a:r>
              <a:rPr lang="en-GB" noProof="0" dirty="0"/>
              <a:t>Drag and drop your picture here, or click the icon to place it</a:t>
            </a:r>
          </a:p>
        </p:txBody>
      </p:sp>
    </p:spTree>
    <p:extLst>
      <p:ext uri="{BB962C8B-B14F-4D97-AF65-F5344CB8AC3E}">
        <p14:creationId xmlns:p14="http://schemas.microsoft.com/office/powerpoint/2010/main" val="41330234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aph and tex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en-GB" noProof="0"/>
              <a:t>Header</a:t>
            </a:r>
          </a:p>
        </p:txBody>
      </p:sp>
      <p:sp>
        <p:nvSpPr>
          <p:cNvPr id="6" name="Rectangle 3"/>
          <p:cNvSpPr>
            <a:spLocks noGrp="1" noChangeArrowheads="1"/>
          </p:cNvSpPr>
          <p:nvPr>
            <p:ph idx="1" hasCustomPrompt="1"/>
          </p:nvPr>
        </p:nvSpPr>
        <p:spPr bwMode="auto">
          <a:xfrm>
            <a:off x="6182665" y="1849044"/>
            <a:ext cx="5101335" cy="3573084"/>
          </a:xfrm>
          <a:prstGeom prst="rect">
            <a:avLst/>
          </a:prstGeom>
          <a:noFill/>
          <a:ln w="9525">
            <a:noFill/>
            <a:miter lim="800000"/>
            <a:headEnd/>
            <a:tailEnd/>
          </a:ln>
        </p:spPr>
        <p:txBody>
          <a:bodyPr vert="horz" wrap="square" lIns="90516" tIns="45258" rIns="90516" bIns="45258" numCol="1" anchor="t" anchorCtr="0" compatLnSpc="1">
            <a:prstTxWarp prst="textNoShape">
              <a:avLst/>
            </a:prstTxWarp>
          </a:bodyPr>
          <a:lstStyle/>
          <a:p>
            <a:pPr lvl="0"/>
            <a:r>
              <a:rPr lang="en-GB" noProof="0"/>
              <a:t>Add text</a:t>
            </a:r>
          </a:p>
          <a:p>
            <a:pPr lvl="1"/>
            <a:r>
              <a:rPr lang="en-GB" noProof="0"/>
              <a:t>Level two</a:t>
            </a:r>
          </a:p>
          <a:p>
            <a:pPr lvl="2"/>
            <a:r>
              <a:rPr lang="en-GB" noProof="0"/>
              <a:t>Level three</a:t>
            </a:r>
          </a:p>
          <a:p>
            <a:pPr lvl="3"/>
            <a:r>
              <a:rPr lang="en-GB" noProof="0"/>
              <a:t>Level four</a:t>
            </a:r>
          </a:p>
          <a:p>
            <a:pPr lvl="0"/>
            <a:endParaRPr lang="en-GB" noProof="0"/>
          </a:p>
        </p:txBody>
      </p:sp>
      <p:sp>
        <p:nvSpPr>
          <p:cNvPr id="5" name="Platshållare för diagram 4"/>
          <p:cNvSpPr>
            <a:spLocks noGrp="1"/>
          </p:cNvSpPr>
          <p:nvPr>
            <p:ph type="chart" sz="quarter" idx="10" hasCustomPrompt="1"/>
          </p:nvPr>
        </p:nvSpPr>
        <p:spPr>
          <a:xfrm>
            <a:off x="900049" y="1767033"/>
            <a:ext cx="4862806" cy="3655053"/>
          </a:xfrm>
        </p:spPr>
        <p:txBody>
          <a:bodyPr/>
          <a:lstStyle>
            <a:lvl1pPr marL="0" indent="0">
              <a:buFontTx/>
              <a:buNone/>
              <a:defRPr/>
            </a:lvl1pPr>
          </a:lstStyle>
          <a:p>
            <a:r>
              <a:rPr lang="en-GB" noProof="0"/>
              <a:t>Click the icon to add a graph</a:t>
            </a:r>
          </a:p>
        </p:txBody>
      </p:sp>
    </p:spTree>
    <p:extLst>
      <p:ext uri="{BB962C8B-B14F-4D97-AF65-F5344CB8AC3E}">
        <p14:creationId xmlns:p14="http://schemas.microsoft.com/office/powerpoint/2010/main" val="12932551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ader and table">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en-GB" noProof="0" dirty="0"/>
              <a:t>Header</a:t>
            </a:r>
          </a:p>
        </p:txBody>
      </p:sp>
      <p:sp>
        <p:nvSpPr>
          <p:cNvPr id="4" name="Platshållare för tabell 3"/>
          <p:cNvSpPr>
            <a:spLocks noGrp="1"/>
          </p:cNvSpPr>
          <p:nvPr>
            <p:ph type="tbl" sz="quarter" idx="10" hasCustomPrompt="1"/>
          </p:nvPr>
        </p:nvSpPr>
        <p:spPr>
          <a:xfrm>
            <a:off x="900049" y="1754299"/>
            <a:ext cx="10383952" cy="3670972"/>
          </a:xfrm>
        </p:spPr>
        <p:txBody>
          <a:bodyPr/>
          <a:lstStyle>
            <a:lvl1pPr marL="0" indent="0">
              <a:buFontTx/>
              <a:buNone/>
              <a:defRPr/>
            </a:lvl1pPr>
          </a:lstStyle>
          <a:p>
            <a:r>
              <a:rPr lang="en-GB" noProof="0" dirty="0"/>
              <a:t>Click the icon to add a table</a:t>
            </a:r>
          </a:p>
        </p:txBody>
      </p:sp>
    </p:spTree>
    <p:extLst>
      <p:ext uri="{BB962C8B-B14F-4D97-AF65-F5344CB8AC3E}">
        <p14:creationId xmlns:p14="http://schemas.microsoft.com/office/powerpoint/2010/main" val="36904831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Rektangel 1"/>
          <p:cNvSpPr/>
          <p:nvPr userDrawn="1"/>
        </p:nvSpPr>
        <p:spPr>
          <a:xfrm>
            <a:off x="381646" y="382062"/>
            <a:ext cx="11624301" cy="62944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3"/>
          </a:p>
        </p:txBody>
      </p:sp>
      <p:pic>
        <p:nvPicPr>
          <p:cNvPr id="5" name="Bildobjekt 4" descr="LundUniversity_C2line RGB 150.png"/>
          <p:cNvPicPr>
            <a:picLocks noChangeAspect="1"/>
          </p:cNvPicPr>
          <p:nvPr userDrawn="1"/>
        </p:nvPicPr>
        <p:blipFill>
          <a:blip r:embed="rId2"/>
          <a:stretch>
            <a:fillRect/>
          </a:stretch>
        </p:blipFill>
        <p:spPr>
          <a:xfrm>
            <a:off x="4497062" y="1115354"/>
            <a:ext cx="3213215" cy="4297181"/>
          </a:xfrm>
          <a:prstGeom prst="rect">
            <a:avLst/>
          </a:prstGeom>
        </p:spPr>
      </p:pic>
    </p:spTree>
    <p:extLst>
      <p:ext uri="{BB962C8B-B14F-4D97-AF65-F5344CB8AC3E}">
        <p14:creationId xmlns:p14="http://schemas.microsoft.com/office/powerpoint/2010/main" val="22288157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8EDE0E63-CDAE-4332-B9DF-20DCF2F18A07}" type="datetimeFigureOut">
              <a:rPr lang="nb-NO" smtClean="0"/>
              <a:t>10.09.2021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922812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EDE0E63-CDAE-4332-B9DF-20DCF2F18A07}" type="datetimeFigureOut">
              <a:rPr lang="nb-NO" smtClean="0"/>
              <a:t>10.09.2021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34902635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8EDE0E63-CDAE-4332-B9DF-20DCF2F18A07}" type="datetimeFigureOut">
              <a:rPr lang="nb-NO" smtClean="0"/>
              <a:t>10.09.2021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38872950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EDE0E63-CDAE-4332-B9DF-20DCF2F18A07}" type="datetimeFigureOut">
              <a:rPr lang="nb-NO" smtClean="0"/>
              <a:t>10.09.2021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3166761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901094"/>
          </a:xfrm>
        </p:spPr>
        <p:txBody>
          <a:bodyPr anchor="t" anchorCtr="0"/>
          <a:lstStyle/>
          <a:p>
            <a:r>
              <a:rPr lang="en-US"/>
              <a:t>Click to edit Master title style</a:t>
            </a:r>
            <a:endParaRPr lang="nb-NO" dirty="0"/>
          </a:p>
        </p:txBody>
      </p:sp>
      <p:sp>
        <p:nvSpPr>
          <p:cNvPr id="3" name="Undertittel 2"/>
          <p:cNvSpPr>
            <a:spLocks noGrp="1"/>
          </p:cNvSpPr>
          <p:nvPr>
            <p:ph type="subTitle" idx="1"/>
          </p:nvPr>
        </p:nvSpPr>
        <p:spPr>
          <a:xfrm>
            <a:off x="491087" y="3645154"/>
            <a:ext cx="103632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dirty="0"/>
          </a:p>
        </p:txBody>
      </p:sp>
    </p:spTree>
    <p:extLst>
      <p:ext uri="{BB962C8B-B14F-4D97-AF65-F5344CB8AC3E}">
        <p14:creationId xmlns:p14="http://schemas.microsoft.com/office/powerpoint/2010/main" val="13440449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EDE0E63-CDAE-4332-B9DF-20DCF2F18A07}" type="datetimeFigureOut">
              <a:rPr lang="nb-NO" smtClean="0"/>
              <a:t>10.09.2021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1935059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EDE0E63-CDAE-4332-B9DF-20DCF2F18A07}" type="datetimeFigureOut">
              <a:rPr lang="nb-NO" smtClean="0"/>
              <a:t>10.09.2021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1738818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EDE0E63-CDAE-4332-B9DF-20DCF2F18A07}" type="datetimeFigureOut">
              <a:rPr lang="nb-NO" smtClean="0"/>
              <a:t>10.09.2021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14974474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8EDE0E63-CDAE-4332-B9DF-20DCF2F18A07}" type="datetimeFigureOut">
              <a:rPr lang="nb-NO" smtClean="0"/>
              <a:t>10.09.2021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38215658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8EDE0E63-CDAE-4332-B9DF-20DCF2F18A07}" type="datetimeFigureOut">
              <a:rPr lang="nb-NO" smtClean="0"/>
              <a:t>10.09.2021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9974063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EDE0E63-CDAE-4332-B9DF-20DCF2F18A07}" type="datetimeFigureOut">
              <a:rPr lang="nb-NO" smtClean="0"/>
              <a:t>10.09.2021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38595909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EDE0E63-CDAE-4332-B9DF-20DCF2F18A07}" type="datetimeFigureOut">
              <a:rPr lang="nb-NO" smtClean="0"/>
              <a:t>10.09.2021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D5307D4-0185-437C-949E-D72C97BCD590}" type="slidenum">
              <a:rPr lang="nb-NO" smtClean="0"/>
              <a:t>‹#›</a:t>
            </a:fld>
            <a:endParaRPr lang="nb-NO"/>
          </a:p>
        </p:txBody>
      </p:sp>
    </p:spTree>
    <p:extLst>
      <p:ext uri="{BB962C8B-B14F-4D97-AF65-F5344CB8AC3E}">
        <p14:creationId xmlns:p14="http://schemas.microsoft.com/office/powerpoint/2010/main" val="33192077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646331"/>
          </a:xfrm>
        </p:spPr>
        <p:txBody>
          <a:bodyPr anchor="t" anchorCtr="0"/>
          <a:lstStyle/>
          <a:p>
            <a:r>
              <a:rPr lang="nb-NO"/>
              <a:t>Klikk for å redigere tittelstil</a:t>
            </a:r>
            <a:endParaRPr lang="nb-NO" dirty="0"/>
          </a:p>
        </p:txBody>
      </p:sp>
      <p:sp>
        <p:nvSpPr>
          <p:cNvPr id="3" name="Undertittel 2"/>
          <p:cNvSpPr>
            <a:spLocks noGrp="1"/>
          </p:cNvSpPr>
          <p:nvPr>
            <p:ph type="subTitle" idx="1"/>
          </p:nvPr>
        </p:nvSpPr>
        <p:spPr>
          <a:xfrm>
            <a:off x="491087" y="3645154"/>
            <a:ext cx="103632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36671172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stretch>
            <a:fillRect/>
          </a:stretch>
        </p:blipFill>
        <p:spPr>
          <a:xfrm>
            <a:off x="5655733" y="3073400"/>
            <a:ext cx="863600" cy="698500"/>
          </a:xfrm>
          <a:prstGeom prst="rect">
            <a:avLst/>
          </a:prstGeom>
        </p:spPr>
      </p:pic>
      <p:pic>
        <p:nvPicPr>
          <p:cNvPr id="8" name="Bilde 7"/>
          <p:cNvPicPr>
            <a:picLocks noChangeAspect="1"/>
          </p:cNvPicPr>
          <p:nvPr userDrawn="1"/>
        </p:nvPicPr>
        <p:blipFill>
          <a:blip r:embed="rId2"/>
          <a:stretch>
            <a:fillRect/>
          </a:stretch>
        </p:blipFill>
        <p:spPr>
          <a:xfrm>
            <a:off x="5655733" y="3073400"/>
            <a:ext cx="863600" cy="698500"/>
          </a:xfrm>
          <a:prstGeom prst="rect">
            <a:avLst/>
          </a:prstGeom>
        </p:spPr>
      </p:pic>
      <p:sp>
        <p:nvSpPr>
          <p:cNvPr id="14" name="Plassholder for lysbildenummer 5"/>
          <p:cNvSpPr txBox="1">
            <a:spLocks/>
          </p:cNvSpPr>
          <p:nvPr userDrawn="1"/>
        </p:nvSpPr>
        <p:spPr>
          <a:xfrm>
            <a:off x="11299734"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000" b="0" i="0" smtClean="0">
                <a:solidFill>
                  <a:schemeClr val="tx1"/>
                </a:solidFill>
                <a:latin typeface="Arial"/>
                <a:cs typeface="Arial"/>
              </a:rPr>
              <a:pPr algn="ctr"/>
              <a:t>‹#›</a:t>
            </a:fld>
            <a:endParaRPr lang="nb-NO" sz="1000" b="0" i="0" dirty="0">
              <a:solidFill>
                <a:schemeClr val="tx1"/>
              </a:solidFill>
              <a:latin typeface="Arial"/>
              <a:cs typeface="Arial"/>
            </a:endParaRPr>
          </a:p>
        </p:txBody>
      </p:sp>
      <p:sp>
        <p:nvSpPr>
          <p:cNvPr id="9" name="Tittel 1">
            <a:extLst>
              <a:ext uri="{FF2B5EF4-FFF2-40B4-BE49-F238E27FC236}">
                <a16:creationId xmlns:a16="http://schemas.microsoft.com/office/drawing/2014/main" id="{DB00AE52-E9C6-4743-97C1-BA307B77BA34}"/>
              </a:ext>
            </a:extLst>
          </p:cNvPr>
          <p:cNvSpPr>
            <a:spLocks noGrp="1"/>
          </p:cNvSpPr>
          <p:nvPr>
            <p:ph type="title"/>
          </p:nvPr>
        </p:nvSpPr>
        <p:spPr>
          <a:xfrm>
            <a:off x="543340" y="274639"/>
            <a:ext cx="10972800" cy="646331"/>
          </a:xfrm>
        </p:spPr>
        <p:txBody>
          <a:bodyPr/>
          <a:lstStyle/>
          <a:p>
            <a:r>
              <a:rPr lang="nb-NO"/>
              <a:t>Klikk for å redigere tittelstil</a:t>
            </a:r>
            <a:endParaRPr lang="nb-NO" dirty="0"/>
          </a:p>
        </p:txBody>
      </p:sp>
      <p:sp>
        <p:nvSpPr>
          <p:cNvPr id="10" name="Plassholder for innhold 2">
            <a:extLst>
              <a:ext uri="{FF2B5EF4-FFF2-40B4-BE49-F238E27FC236}">
                <a16:creationId xmlns:a16="http://schemas.microsoft.com/office/drawing/2014/main" id="{AD591F58-54D5-E14F-820C-12FC2A7C391B}"/>
              </a:ext>
            </a:extLst>
          </p:cNvPr>
          <p:cNvSpPr>
            <a:spLocks noGrp="1"/>
          </p:cNvSpPr>
          <p:nvPr>
            <p:ph idx="1"/>
          </p:nvPr>
        </p:nvSpPr>
        <p:spPr>
          <a:xfrm>
            <a:off x="543340" y="1053549"/>
            <a:ext cx="10972800" cy="536769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165579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70788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887221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4.jp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image" Target="../media/image4.pn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2.jp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Bilde 4"/>
          <p:cNvPicPr>
            <a:picLocks noChangeAspect="1"/>
          </p:cNvPicPr>
          <p:nvPr userDrawn="1"/>
        </p:nvPicPr>
        <p:blipFill rotWithShape="1">
          <a:blip r:embed="rId10" cstate="print">
            <a:extLst>
              <a:ext uri="{28A0092B-C50C-407E-A947-70E740481C1C}">
                <a14:useLocalDpi xmlns:a14="http://schemas.microsoft.com/office/drawing/2010/main" val="0"/>
              </a:ext>
            </a:extLst>
          </a:blip>
          <a:srcRect b="1980"/>
          <a:stretch/>
        </p:blipFill>
        <p:spPr>
          <a:xfrm>
            <a:off x="0" y="166255"/>
            <a:ext cx="12192000" cy="6722225"/>
          </a:xfrm>
          <a:prstGeom prst="rect">
            <a:avLst/>
          </a:prstGeom>
        </p:spPr>
      </p:pic>
      <p:sp>
        <p:nvSpPr>
          <p:cNvPr id="2" name="Plassholder for tittel 1"/>
          <p:cNvSpPr>
            <a:spLocks noGrp="1"/>
          </p:cNvSpPr>
          <p:nvPr>
            <p:ph type="title"/>
          </p:nvPr>
        </p:nvSpPr>
        <p:spPr>
          <a:xfrm>
            <a:off x="637309" y="365127"/>
            <a:ext cx="10716491"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37309" y="1825625"/>
            <a:ext cx="10716491" cy="408749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46549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5" r:id="rId7"/>
    <p:sldLayoutId id="2147483658" r:id="rId8"/>
  </p:sldLayoutIdLst>
  <p:transition/>
  <p:txStyles>
    <p:titleStyle>
      <a:lvl1pPr algn="l" defTabSz="914377" rtl="0" eaLnBrk="1" latinLnBrk="0" hangingPunct="1">
        <a:lnSpc>
          <a:spcPct val="90000"/>
        </a:lnSpc>
        <a:spcBef>
          <a:spcPct val="0"/>
        </a:spcBef>
        <a:buNone/>
        <a:defRPr sz="5400" b="1"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78448"/>
            <a:ext cx="12192000" cy="479552"/>
          </a:xfrm>
          <a:prstGeom prst="rect">
            <a:avLst/>
          </a:prstGeom>
        </p:spPr>
      </p:pic>
    </p:spTree>
    <p:extLst>
      <p:ext uri="{BB962C8B-B14F-4D97-AF65-F5344CB8AC3E}">
        <p14:creationId xmlns:p14="http://schemas.microsoft.com/office/powerpoint/2010/main" val="354924870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609585" rtl="0" eaLnBrk="1" latinLnBrk="0" hangingPunct="1">
        <a:spcBef>
          <a:spcPct val="0"/>
        </a:spcBef>
        <a:buNone/>
        <a:defRPr sz="4800" b="1"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descr="sirkler.jpg"/>
          <p:cNvPicPr>
            <a:picLocks noChangeAspect="1"/>
          </p:cNvPicPr>
          <p:nvPr userDrawn="1"/>
        </p:nvPicPr>
        <p:blipFill rotWithShape="1">
          <a:blip r:embed="rId13">
            <a:extLst>
              <a:ext uri="{28A0092B-C50C-407E-A947-70E740481C1C}">
                <a14:useLocalDpi xmlns:a14="http://schemas.microsoft.com/office/drawing/2010/main" val="0"/>
              </a:ext>
            </a:extLst>
          </a:blip>
          <a:srcRect r="18451"/>
          <a:stretch/>
        </p:blipFill>
        <p:spPr>
          <a:xfrm>
            <a:off x="10658271" y="511251"/>
            <a:ext cx="1535992" cy="1148515"/>
          </a:xfrm>
          <a:prstGeom prst="rect">
            <a:avLst/>
          </a:prstGeom>
        </p:spPr>
      </p:pic>
    </p:spTree>
    <p:extLst>
      <p:ext uri="{BB962C8B-B14F-4D97-AF65-F5344CB8AC3E}">
        <p14:creationId xmlns:p14="http://schemas.microsoft.com/office/powerpoint/2010/main" val="258740778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631C5-DA4B-49BC-9B89-519D4A02A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E58F8A72-50CC-4DF1-B549-498C37AE0C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70516F8D-5182-4999-BDC8-782AC37C8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33EC8-04AE-4802-BF5B-1A3B0D1EA9FF}" type="datetimeFigureOut">
              <a:rPr lang="nb-NO" smtClean="0"/>
              <a:t>10.09.2021</a:t>
            </a:fld>
            <a:endParaRPr lang="nb-NO"/>
          </a:p>
        </p:txBody>
      </p:sp>
      <p:sp>
        <p:nvSpPr>
          <p:cNvPr id="5" name="Footer Placeholder 4">
            <a:extLst>
              <a:ext uri="{FF2B5EF4-FFF2-40B4-BE49-F238E27FC236}">
                <a16:creationId xmlns:a16="http://schemas.microsoft.com/office/drawing/2014/main" id="{F958AB0A-FDAB-4570-9ED7-A90609AA2C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1909CCD8-DD3D-4023-A00F-6A600DA0FD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9C404-E392-4AE7-A171-816EBA3E29D5}" type="slidenum">
              <a:rPr lang="nb-NO" smtClean="0"/>
              <a:t>‹#›</a:t>
            </a:fld>
            <a:endParaRPr lang="nb-NO"/>
          </a:p>
        </p:txBody>
      </p:sp>
      <p:pic>
        <p:nvPicPr>
          <p:cNvPr id="7" name="Bilde 4">
            <a:extLst>
              <a:ext uri="{FF2B5EF4-FFF2-40B4-BE49-F238E27FC236}">
                <a16:creationId xmlns:a16="http://schemas.microsoft.com/office/drawing/2014/main" id="{EBC3DC32-6285-45E2-85CC-836B4DAE8A0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b="1980"/>
          <a:stretch/>
        </p:blipFill>
        <p:spPr>
          <a:xfrm>
            <a:off x="0" y="166255"/>
            <a:ext cx="12192000" cy="6722225"/>
          </a:xfrm>
          <a:prstGeom prst="rect">
            <a:avLst/>
          </a:prstGeom>
        </p:spPr>
      </p:pic>
    </p:spTree>
    <p:extLst>
      <p:ext uri="{BB962C8B-B14F-4D97-AF65-F5344CB8AC3E}">
        <p14:creationId xmlns:p14="http://schemas.microsoft.com/office/powerpoint/2010/main" val="389708147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D624731-AB87-45B3-A18B-EF3DD5DC13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115B2F16-FABD-4C0E-A22F-B923566A11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5513458-084E-4E90-AB9F-4407242D1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3ACBD-956B-4525-A0B7-80AD07A93F71}" type="datetimeFigureOut">
              <a:rPr lang="nb-NO" smtClean="0"/>
              <a:t>10.09.2021</a:t>
            </a:fld>
            <a:endParaRPr lang="nb-NO"/>
          </a:p>
        </p:txBody>
      </p:sp>
      <p:sp>
        <p:nvSpPr>
          <p:cNvPr id="5" name="Plassholder for bunntekst 4">
            <a:extLst>
              <a:ext uri="{FF2B5EF4-FFF2-40B4-BE49-F238E27FC236}">
                <a16:creationId xmlns:a16="http://schemas.microsoft.com/office/drawing/2014/main" id="{4D14ED8E-AFE9-4BF8-A04F-9F6ABE436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25725B22-1B21-4D08-8249-1BD056F7D4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EFDCC-6C99-416C-9E54-4A17525039F0}" type="slidenum">
              <a:rPr lang="nb-NO" smtClean="0"/>
              <a:t>‹#›</a:t>
            </a:fld>
            <a:endParaRPr lang="nb-NO"/>
          </a:p>
        </p:txBody>
      </p:sp>
    </p:spTree>
    <p:extLst>
      <p:ext uri="{BB962C8B-B14F-4D97-AF65-F5344CB8AC3E}">
        <p14:creationId xmlns:p14="http://schemas.microsoft.com/office/powerpoint/2010/main" val="684228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noProof="0"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C330B-D617-7B4C-B991-C2BD0CB19B61}" type="datetimeFigureOut">
              <a:rPr lang="sv-SE" smtClean="0"/>
              <a:t>2021-09-10</a:t>
            </a:fld>
            <a:endParaRPr lang="sv-S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E1C5D-9C18-1640-8318-72944A786E13}" type="slidenum">
              <a:rPr lang="sv-SE" smtClean="0"/>
              <a:t>‹#›</a:t>
            </a:fld>
            <a:endParaRPr lang="sv-SE"/>
          </a:p>
        </p:txBody>
      </p:sp>
    </p:spTree>
    <p:extLst>
      <p:ext uri="{BB962C8B-B14F-4D97-AF65-F5344CB8AC3E}">
        <p14:creationId xmlns:p14="http://schemas.microsoft.com/office/powerpoint/2010/main" val="129854725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3200" b="1" kern="1200">
          <a:solidFill>
            <a:srgbClr val="C00000"/>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Clr>
          <a:srgbClr val="C00000"/>
        </a:buClr>
        <a:buFont typeface="Wingdings" charset="2"/>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ppleSystemUIFont" charset="-12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7905" y="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97460"/>
            <a:ext cx="10972800" cy="4828704"/>
          </a:xfrm>
          <a:prstGeom prst="rect">
            <a:avLst/>
          </a:prstGeom>
        </p:spPr>
        <p:txBody>
          <a:bodyPr vert="horz" lIns="91440" tIns="45720" rIns="91440" bIns="45720" rtlCol="0">
            <a:normAutofit/>
          </a:body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p:txBody>
      </p:sp>
    </p:spTree>
    <p:extLst>
      <p:ext uri="{BB962C8B-B14F-4D97-AF65-F5344CB8AC3E}">
        <p14:creationId xmlns:p14="http://schemas.microsoft.com/office/powerpoint/2010/main" val="298742766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457200" rtl="0" eaLnBrk="1" latinLnBrk="0" hangingPunct="1">
        <a:spcBef>
          <a:spcPct val="0"/>
        </a:spcBef>
        <a:buNone/>
        <a:defRPr sz="3200" b="0" i="0" kern="1200">
          <a:solidFill>
            <a:srgbClr val="C00000"/>
          </a:solidFill>
          <a:latin typeface="Arial" charset="0"/>
          <a:ea typeface="+mj-ea"/>
          <a:cs typeface="Arial" charset="0"/>
        </a:defRPr>
      </a:lvl1pPr>
    </p:titleStyle>
    <p:bodyStyle>
      <a:lvl1pPr marL="342900" indent="-342900" algn="l" defTabSz="457200" rtl="0" eaLnBrk="1" latinLnBrk="0" hangingPunct="1">
        <a:spcBef>
          <a:spcPct val="20000"/>
        </a:spcBef>
        <a:buClr>
          <a:srgbClr val="AE0010"/>
        </a:buClr>
        <a:buFont typeface="Wingdings" charset="2"/>
        <a:buChar char="§"/>
        <a:defRPr sz="2400" b="0" i="0" kern="1200">
          <a:solidFill>
            <a:schemeClr val="tx1"/>
          </a:solidFill>
          <a:latin typeface="Arial" charset="0"/>
          <a:ea typeface="+mn-ea"/>
          <a:cs typeface="Arial" charset="0"/>
        </a:defRPr>
      </a:lvl1pPr>
      <a:lvl2pPr marL="742950" indent="-285750" algn="l" defTabSz="457200" rtl="0" eaLnBrk="1" latinLnBrk="0" hangingPunct="1">
        <a:spcBef>
          <a:spcPct val="20000"/>
        </a:spcBef>
        <a:buClr>
          <a:srgbClr val="AE0010"/>
        </a:buClr>
        <a:buFont typeface="Lucida Grande"/>
        <a:buChar char="-"/>
        <a:defRPr sz="2000" b="0" i="0" kern="1200">
          <a:solidFill>
            <a:schemeClr val="tx1"/>
          </a:solidFill>
          <a:latin typeface="Arial" charset="0"/>
          <a:ea typeface="+mn-ea"/>
          <a:cs typeface="Arial" charset="0"/>
        </a:defRPr>
      </a:lvl2pPr>
      <a:lvl3pPr marL="1143000" indent="-228600" algn="l" defTabSz="457200" rtl="0" eaLnBrk="1" latinLnBrk="0" hangingPunct="1">
        <a:spcBef>
          <a:spcPct val="20000"/>
        </a:spcBef>
        <a:buFont typeface="Arial"/>
        <a:buChar char="•"/>
        <a:defRPr sz="1800" b="0" i="0" kern="1200">
          <a:solidFill>
            <a:schemeClr val="tx1"/>
          </a:solidFill>
          <a:latin typeface="Arial" charset="0"/>
          <a:ea typeface="+mn-ea"/>
          <a:cs typeface="Arial" charset="0"/>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122" y="-72201"/>
            <a:ext cx="12331237" cy="7003452"/>
          </a:xfrm>
          <a:prstGeom prst="rect">
            <a:avLst/>
          </a:prstGeom>
        </p:spPr>
      </p:pic>
      <p:sp>
        <p:nvSpPr>
          <p:cNvPr id="5" name="Rectangle 2"/>
          <p:cNvSpPr>
            <a:spLocks noGrp="1" noChangeArrowheads="1"/>
          </p:cNvSpPr>
          <p:nvPr>
            <p:ph type="title"/>
          </p:nvPr>
        </p:nvSpPr>
        <p:spPr bwMode="auto">
          <a:xfrm>
            <a:off x="807817" y="257270"/>
            <a:ext cx="10476183" cy="1143000"/>
          </a:xfrm>
          <a:prstGeom prst="rect">
            <a:avLst/>
          </a:prstGeom>
          <a:noFill/>
          <a:ln w="9525">
            <a:noFill/>
            <a:miter lim="800000"/>
            <a:headEnd/>
            <a:tailEnd/>
          </a:ln>
        </p:spPr>
        <p:txBody>
          <a:bodyPr vert="horz" wrap="square" lIns="90516" tIns="45258" rIns="90516" bIns="45258" numCol="1" anchor="b" anchorCtr="0" compatLnSpc="1">
            <a:prstTxWarp prst="textNoShape">
              <a:avLst/>
            </a:prstTxWarp>
          </a:bodyPr>
          <a:lstStyle/>
          <a:p>
            <a:pPr lvl="0"/>
            <a:r>
              <a:rPr lang="en-GB" noProof="0" dirty="0"/>
              <a:t>Header</a:t>
            </a:r>
          </a:p>
        </p:txBody>
      </p:sp>
      <p:sp>
        <p:nvSpPr>
          <p:cNvPr id="6" name="Rectangle 3"/>
          <p:cNvSpPr>
            <a:spLocks noGrp="1" noChangeArrowheads="1"/>
          </p:cNvSpPr>
          <p:nvPr>
            <p:ph type="body" idx="1"/>
          </p:nvPr>
        </p:nvSpPr>
        <p:spPr bwMode="auto">
          <a:xfrm>
            <a:off x="807817" y="1849044"/>
            <a:ext cx="10476183" cy="3573084"/>
          </a:xfrm>
          <a:prstGeom prst="rect">
            <a:avLst/>
          </a:prstGeom>
          <a:noFill/>
          <a:ln w="9525">
            <a:noFill/>
            <a:miter lim="800000"/>
            <a:headEnd/>
            <a:tailEnd/>
          </a:ln>
        </p:spPr>
        <p:txBody>
          <a:bodyPr vert="horz" wrap="square" lIns="90516" tIns="45258" rIns="90516" bIns="45258" numCol="1" anchor="t" anchorCtr="0" compatLnSpc="1">
            <a:prstTxWarp prst="textNoShape">
              <a:avLst/>
            </a:prstTxWarp>
          </a:bodyPr>
          <a:lstStyle/>
          <a:p>
            <a:pPr lvl="0"/>
            <a:r>
              <a:rPr lang="en-GB" noProof="0" dirty="0"/>
              <a:t>Add text</a:t>
            </a:r>
          </a:p>
          <a:p>
            <a:pPr lvl="1"/>
            <a:r>
              <a:rPr lang="en-GB" noProof="0" dirty="0"/>
              <a:t>Level two</a:t>
            </a:r>
          </a:p>
          <a:p>
            <a:pPr lvl="2"/>
            <a:r>
              <a:rPr lang="en-GB" noProof="0" dirty="0"/>
              <a:t>Level three</a:t>
            </a:r>
          </a:p>
          <a:p>
            <a:pPr lvl="3"/>
            <a:r>
              <a:rPr lang="en-GB" noProof="0" dirty="0"/>
              <a:t>Level four</a:t>
            </a:r>
          </a:p>
        </p:txBody>
      </p:sp>
      <p:cxnSp>
        <p:nvCxnSpPr>
          <p:cNvPr id="8" name="Rak 7"/>
          <p:cNvCxnSpPr/>
          <p:nvPr/>
        </p:nvCxnSpPr>
        <p:spPr bwMode="auto">
          <a:xfrm>
            <a:off x="900049" y="1503560"/>
            <a:ext cx="10383952" cy="0"/>
          </a:xfrm>
          <a:prstGeom prst="line">
            <a:avLst/>
          </a:prstGeom>
          <a:solidFill>
            <a:schemeClr val="accent1"/>
          </a:solidFill>
          <a:ln w="9525" cap="flat" cmpd="sng" algn="ctr">
            <a:solidFill>
              <a:srgbClr val="9C6114"/>
            </a:solidFill>
            <a:prstDash val="solid"/>
            <a:round/>
            <a:headEnd type="none" w="med" len="med"/>
            <a:tailEnd type="none" w="med" len="med"/>
          </a:ln>
          <a:effectLst/>
        </p:spPr>
      </p:cxnSp>
      <p:pic>
        <p:nvPicPr>
          <p:cNvPr id="11" name="Bildobjekt 10" descr="LundUniversity_C2line RGB 150.png"/>
          <p:cNvPicPr>
            <a:picLocks noChangeAspect="1"/>
          </p:cNvPicPr>
          <p:nvPr/>
        </p:nvPicPr>
        <p:blipFill>
          <a:blip r:embed="rId22"/>
          <a:stretch>
            <a:fillRect/>
          </a:stretch>
        </p:blipFill>
        <p:spPr>
          <a:xfrm>
            <a:off x="10987710" y="5556943"/>
            <a:ext cx="709942" cy="949437"/>
          </a:xfrm>
          <a:prstGeom prst="rect">
            <a:avLst/>
          </a:prstGeom>
        </p:spPr>
      </p:pic>
    </p:spTree>
    <p:extLst>
      <p:ext uri="{BB962C8B-B14F-4D97-AF65-F5344CB8AC3E}">
        <p14:creationId xmlns:p14="http://schemas.microsoft.com/office/powerpoint/2010/main" val="33423819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Lst>
  <p:txStyles>
    <p:titleStyle>
      <a:lvl1pPr algn="l" defTabSz="457977" rtl="0" eaLnBrk="1" latinLnBrk="0" hangingPunct="1">
        <a:spcBef>
          <a:spcPct val="0"/>
        </a:spcBef>
        <a:buNone/>
        <a:defRPr sz="4007" kern="1200">
          <a:solidFill>
            <a:schemeClr val="tx1"/>
          </a:solidFill>
          <a:latin typeface="Times New Roman"/>
          <a:ea typeface="+mj-ea"/>
          <a:cs typeface="+mj-cs"/>
        </a:defRPr>
      </a:lvl1pPr>
    </p:titleStyle>
    <p:bodyStyle>
      <a:lvl1pPr marL="230792" indent="-230792" algn="l" defTabSz="457977" rtl="0" eaLnBrk="1" latinLnBrk="0" hangingPunct="1">
        <a:spcBef>
          <a:spcPct val="20000"/>
        </a:spcBef>
        <a:buClr>
          <a:schemeClr val="tx2"/>
        </a:buClr>
        <a:buFont typeface="Arial"/>
        <a:buChar char="•"/>
        <a:defRPr sz="2204" kern="1200" baseline="0">
          <a:solidFill>
            <a:schemeClr val="tx2"/>
          </a:solidFill>
          <a:latin typeface="Arial"/>
          <a:ea typeface="+mn-ea"/>
          <a:cs typeface="+mn-cs"/>
        </a:defRPr>
      </a:lvl1pPr>
      <a:lvl2pPr marL="744213" indent="-286236" algn="l" defTabSz="457977" rtl="0" eaLnBrk="1" latinLnBrk="0" hangingPunct="1">
        <a:spcBef>
          <a:spcPct val="20000"/>
        </a:spcBef>
        <a:buClr>
          <a:srgbClr val="9C6114"/>
        </a:buClr>
        <a:buFont typeface="Arial"/>
        <a:buChar char="–"/>
        <a:defRPr sz="2204" kern="1200">
          <a:solidFill>
            <a:schemeClr val="tx2"/>
          </a:solidFill>
          <a:latin typeface="Arial"/>
          <a:ea typeface="+mn-ea"/>
          <a:cs typeface="+mn-cs"/>
        </a:defRPr>
      </a:lvl2pPr>
      <a:lvl3pPr marL="1144943" indent="-228989" algn="l" defTabSz="457977" rtl="0" eaLnBrk="1" latinLnBrk="0" hangingPunct="1">
        <a:spcBef>
          <a:spcPct val="20000"/>
        </a:spcBef>
        <a:buClr>
          <a:srgbClr val="9C6114"/>
        </a:buClr>
        <a:buFont typeface="Lucida Grande"/>
        <a:buChar char="»"/>
        <a:defRPr sz="2003" kern="1200">
          <a:solidFill>
            <a:schemeClr val="tx2"/>
          </a:solidFill>
          <a:latin typeface="Arial"/>
          <a:ea typeface="+mn-ea"/>
          <a:cs typeface="+mn-cs"/>
        </a:defRPr>
      </a:lvl3pPr>
      <a:lvl4pPr marL="1602920" indent="-228989" algn="l" defTabSz="457977" rtl="0" eaLnBrk="1" latinLnBrk="0" hangingPunct="1">
        <a:spcBef>
          <a:spcPct val="20000"/>
        </a:spcBef>
        <a:buClr>
          <a:srgbClr val="9C6114"/>
        </a:buClr>
        <a:buFont typeface="Arial"/>
        <a:buChar char="–"/>
        <a:defRPr sz="2003" kern="1200">
          <a:solidFill>
            <a:schemeClr val="tx2"/>
          </a:solidFill>
          <a:latin typeface="Arial"/>
          <a:ea typeface="+mn-ea"/>
          <a:cs typeface="+mn-cs"/>
        </a:defRPr>
      </a:lvl4pPr>
      <a:lvl5pPr marL="2060898" indent="-228989" algn="l" defTabSz="457977" rtl="0" eaLnBrk="1" latinLnBrk="0" hangingPunct="1">
        <a:spcBef>
          <a:spcPct val="20000"/>
        </a:spcBef>
        <a:buFont typeface="Arial"/>
        <a:buChar char="»"/>
        <a:defRPr sz="2003" kern="1200">
          <a:solidFill>
            <a:schemeClr val="tx1"/>
          </a:solidFill>
          <a:latin typeface="+mn-lt"/>
          <a:ea typeface="+mn-ea"/>
          <a:cs typeface="+mn-cs"/>
        </a:defRPr>
      </a:lvl5pPr>
      <a:lvl6pPr marL="2518875" indent="-228989" algn="l" defTabSz="457977" rtl="0" eaLnBrk="1" latinLnBrk="0" hangingPunct="1">
        <a:spcBef>
          <a:spcPct val="20000"/>
        </a:spcBef>
        <a:buFont typeface="Arial"/>
        <a:buChar char="•"/>
        <a:defRPr sz="2003" kern="1200">
          <a:solidFill>
            <a:schemeClr val="tx1"/>
          </a:solidFill>
          <a:latin typeface="+mn-lt"/>
          <a:ea typeface="+mn-ea"/>
          <a:cs typeface="+mn-cs"/>
        </a:defRPr>
      </a:lvl6pPr>
      <a:lvl7pPr marL="2976852" indent="-228989" algn="l" defTabSz="457977" rtl="0" eaLnBrk="1" latinLnBrk="0" hangingPunct="1">
        <a:spcBef>
          <a:spcPct val="20000"/>
        </a:spcBef>
        <a:buFont typeface="Arial"/>
        <a:buChar char="•"/>
        <a:defRPr sz="2003" kern="1200">
          <a:solidFill>
            <a:schemeClr val="tx1"/>
          </a:solidFill>
          <a:latin typeface="+mn-lt"/>
          <a:ea typeface="+mn-ea"/>
          <a:cs typeface="+mn-cs"/>
        </a:defRPr>
      </a:lvl7pPr>
      <a:lvl8pPr marL="3434829" indent="-228989" algn="l" defTabSz="457977" rtl="0" eaLnBrk="1" latinLnBrk="0" hangingPunct="1">
        <a:spcBef>
          <a:spcPct val="20000"/>
        </a:spcBef>
        <a:buFont typeface="Arial"/>
        <a:buChar char="•"/>
        <a:defRPr sz="2003" kern="1200">
          <a:solidFill>
            <a:schemeClr val="tx1"/>
          </a:solidFill>
          <a:latin typeface="+mn-lt"/>
          <a:ea typeface="+mn-ea"/>
          <a:cs typeface="+mn-cs"/>
        </a:defRPr>
      </a:lvl8pPr>
      <a:lvl9pPr marL="3892807" indent="-228989" algn="l" defTabSz="457977" rtl="0" eaLnBrk="1" latinLnBrk="0" hangingPunct="1">
        <a:spcBef>
          <a:spcPct val="20000"/>
        </a:spcBef>
        <a:buFont typeface="Arial"/>
        <a:buChar char="•"/>
        <a:defRPr sz="2003" kern="1200">
          <a:solidFill>
            <a:schemeClr val="tx1"/>
          </a:solidFill>
          <a:latin typeface="+mn-lt"/>
          <a:ea typeface="+mn-ea"/>
          <a:cs typeface="+mn-cs"/>
        </a:defRPr>
      </a:lvl9pPr>
    </p:bodyStyle>
    <p:otherStyle>
      <a:defPPr>
        <a:defRPr lang="sv-SE"/>
      </a:defPPr>
      <a:lvl1pPr marL="0" algn="l" defTabSz="457977" rtl="0" eaLnBrk="1" latinLnBrk="0" hangingPunct="1">
        <a:defRPr sz="1803" kern="1200">
          <a:solidFill>
            <a:schemeClr val="tx1"/>
          </a:solidFill>
          <a:latin typeface="+mn-lt"/>
          <a:ea typeface="+mn-ea"/>
          <a:cs typeface="+mn-cs"/>
        </a:defRPr>
      </a:lvl1pPr>
      <a:lvl2pPr marL="457977" algn="l" defTabSz="457977" rtl="0" eaLnBrk="1" latinLnBrk="0" hangingPunct="1">
        <a:defRPr sz="1803" kern="1200">
          <a:solidFill>
            <a:schemeClr val="tx1"/>
          </a:solidFill>
          <a:latin typeface="+mn-lt"/>
          <a:ea typeface="+mn-ea"/>
          <a:cs typeface="+mn-cs"/>
        </a:defRPr>
      </a:lvl2pPr>
      <a:lvl3pPr marL="915954" algn="l" defTabSz="457977" rtl="0" eaLnBrk="1" latinLnBrk="0" hangingPunct="1">
        <a:defRPr sz="1803" kern="1200">
          <a:solidFill>
            <a:schemeClr val="tx1"/>
          </a:solidFill>
          <a:latin typeface="+mn-lt"/>
          <a:ea typeface="+mn-ea"/>
          <a:cs typeface="+mn-cs"/>
        </a:defRPr>
      </a:lvl3pPr>
      <a:lvl4pPr marL="1373932" algn="l" defTabSz="457977" rtl="0" eaLnBrk="1" latinLnBrk="0" hangingPunct="1">
        <a:defRPr sz="1803" kern="1200">
          <a:solidFill>
            <a:schemeClr val="tx1"/>
          </a:solidFill>
          <a:latin typeface="+mn-lt"/>
          <a:ea typeface="+mn-ea"/>
          <a:cs typeface="+mn-cs"/>
        </a:defRPr>
      </a:lvl4pPr>
      <a:lvl5pPr marL="1831909" algn="l" defTabSz="457977" rtl="0" eaLnBrk="1" latinLnBrk="0" hangingPunct="1">
        <a:defRPr sz="1803" kern="1200">
          <a:solidFill>
            <a:schemeClr val="tx1"/>
          </a:solidFill>
          <a:latin typeface="+mn-lt"/>
          <a:ea typeface="+mn-ea"/>
          <a:cs typeface="+mn-cs"/>
        </a:defRPr>
      </a:lvl5pPr>
      <a:lvl6pPr marL="2289886" algn="l" defTabSz="457977" rtl="0" eaLnBrk="1" latinLnBrk="0" hangingPunct="1">
        <a:defRPr sz="1803" kern="1200">
          <a:solidFill>
            <a:schemeClr val="tx1"/>
          </a:solidFill>
          <a:latin typeface="+mn-lt"/>
          <a:ea typeface="+mn-ea"/>
          <a:cs typeface="+mn-cs"/>
        </a:defRPr>
      </a:lvl6pPr>
      <a:lvl7pPr marL="2747863" algn="l" defTabSz="457977" rtl="0" eaLnBrk="1" latinLnBrk="0" hangingPunct="1">
        <a:defRPr sz="1803" kern="1200">
          <a:solidFill>
            <a:schemeClr val="tx1"/>
          </a:solidFill>
          <a:latin typeface="+mn-lt"/>
          <a:ea typeface="+mn-ea"/>
          <a:cs typeface="+mn-cs"/>
        </a:defRPr>
      </a:lvl7pPr>
      <a:lvl8pPr marL="3205841" algn="l" defTabSz="457977" rtl="0" eaLnBrk="1" latinLnBrk="0" hangingPunct="1">
        <a:defRPr sz="1803" kern="1200">
          <a:solidFill>
            <a:schemeClr val="tx1"/>
          </a:solidFill>
          <a:latin typeface="+mn-lt"/>
          <a:ea typeface="+mn-ea"/>
          <a:cs typeface="+mn-cs"/>
        </a:defRPr>
      </a:lvl8pPr>
      <a:lvl9pPr marL="3663818" algn="l" defTabSz="457977" rtl="0" eaLnBrk="1" latinLnBrk="0" hangingPunct="1">
        <a:defRPr sz="180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E0E63-CDAE-4332-B9DF-20DCF2F18A07}" type="datetimeFigureOut">
              <a:rPr lang="nb-NO" smtClean="0"/>
              <a:t>10.09.2021</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307D4-0185-437C-949E-D72C97BCD590}" type="slidenum">
              <a:rPr lang="nb-NO" smtClean="0"/>
              <a:t>‹#›</a:t>
            </a:fld>
            <a:endParaRPr lang="nb-NO"/>
          </a:p>
        </p:txBody>
      </p:sp>
    </p:spTree>
    <p:extLst>
      <p:ext uri="{BB962C8B-B14F-4D97-AF65-F5344CB8AC3E}">
        <p14:creationId xmlns:p14="http://schemas.microsoft.com/office/powerpoint/2010/main" val="206434115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609600" y="1043610"/>
            <a:ext cx="10972800" cy="5387007"/>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descr="sirkler.jpg"/>
          <p:cNvPicPr>
            <a:picLocks noChangeAspect="1"/>
          </p:cNvPicPr>
          <p:nvPr userDrawn="1"/>
        </p:nvPicPr>
        <p:blipFill rotWithShape="1">
          <a:blip r:embed="rId13">
            <a:extLst>
              <a:ext uri="{28A0092B-C50C-407E-A947-70E740481C1C}">
                <a14:useLocalDpi xmlns:a14="http://schemas.microsoft.com/office/drawing/2010/main" val="0"/>
              </a:ext>
            </a:extLst>
          </a:blip>
          <a:srcRect r="18451"/>
          <a:stretch/>
        </p:blipFill>
        <p:spPr>
          <a:xfrm>
            <a:off x="10658271" y="511251"/>
            <a:ext cx="1535992" cy="1148515"/>
          </a:xfrm>
          <a:prstGeom prst="rect">
            <a:avLst/>
          </a:prstGeom>
        </p:spPr>
      </p:pic>
    </p:spTree>
    <p:extLst>
      <p:ext uri="{BB962C8B-B14F-4D97-AF65-F5344CB8AC3E}">
        <p14:creationId xmlns:p14="http://schemas.microsoft.com/office/powerpoint/2010/main" val="187918634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ntnu.no/fremtidensteknologistudier/piloter/ais" TargetMode="External"/><Relationship Id="rId3" Type="http://schemas.openxmlformats.org/officeDocument/2006/relationships/hyperlink" Target="https://www.ntnu.no/fremtidensteknologistudier/matematikk-som-redskap-for-tanken" TargetMode="External"/><Relationship Id="rId7" Type="http://schemas.openxmlformats.org/officeDocument/2006/relationships/hyperlink" Target="https://www.ntnu.no/fremtidensteknologistudier/piloter/eldig" TargetMode="External"/><Relationship Id="rId2" Type="http://schemas.openxmlformats.org/officeDocument/2006/relationships/hyperlink" Target="https://www.ntnu.no/fremtidensteknologistudier/statistikk-for-ingeniorer" TargetMode="External"/><Relationship Id="rId1" Type="http://schemas.openxmlformats.org/officeDocument/2006/relationships/slideLayout" Target="../slideLayouts/slideLayout6.xml"/><Relationship Id="rId6" Type="http://schemas.openxmlformats.org/officeDocument/2006/relationships/hyperlink" Target="https://www.ntnu.no/fremtidensteknologistudier/piloter/designtenkning-for-teknologer" TargetMode="External"/><Relationship Id="rId11" Type="http://schemas.openxmlformats.org/officeDocument/2006/relationships/hyperlink" Target="https://www.ntnu.no/fremtidensteknologistudier/piloter" TargetMode="External"/><Relationship Id="rId5" Type="http://schemas.openxmlformats.org/officeDocument/2006/relationships/hyperlink" Target="https://www.ntnu.no/fremtidensteknologistudier/verktoykasse-for-baerekraft-i-siv.ing.-studiene" TargetMode="External"/><Relationship Id="rId10" Type="http://schemas.openxmlformats.org/officeDocument/2006/relationships/hyperlink" Target="https://www.ntnu.no/fremtidenshumsam" TargetMode="External"/><Relationship Id="rId4" Type="http://schemas.openxmlformats.org/officeDocument/2006/relationships/hyperlink" Target="https://www.ntnu.no/fremtidensteknologistudier/piloter/super" TargetMode="External"/><Relationship Id="rId9" Type="http://schemas.openxmlformats.org/officeDocument/2006/relationships/hyperlink" Target="https://www.ntnu.no/fremtidensteknologistudier/piloter/fremtidens-pup-og-maskin"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hyperlink" Target="https://www.ntnu.no/fremtidensteknologistudier/utredningsgrupper" TargetMode="External"/><Relationship Id="rId3" Type="http://schemas.openxmlformats.org/officeDocument/2006/relationships/diagramLayout" Target="../diagrams/layout1.xml"/><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11" Type="http://schemas.openxmlformats.org/officeDocument/2006/relationships/image" Target="../media/image26.jpeg"/><Relationship Id="rId5" Type="http://schemas.openxmlformats.org/officeDocument/2006/relationships/diagramColors" Target="../diagrams/colors1.xml"/><Relationship Id="rId10" Type="http://schemas.openxmlformats.org/officeDocument/2006/relationships/image" Target="../media/image25.jpeg"/><Relationship Id="rId4" Type="http://schemas.openxmlformats.org/officeDocument/2006/relationships/diagramQuickStyle" Target="../diagrams/quickStyle1.xml"/><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4.jpe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ntnu.no/fremtidensteknologistudier"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89.xml"/><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7.xml"/><Relationship Id="rId1" Type="http://schemas.openxmlformats.org/officeDocument/2006/relationships/slideLayout" Target="../slideLayouts/slideLayout89.xml"/><Relationship Id="rId5" Type="http://schemas.openxmlformats.org/officeDocument/2006/relationships/image" Target="../media/image41.emf"/><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hyperlink" Target="http://www.ntnu.no/fremtidensteknologistudier" TargetMode="Externa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jpg"/><Relationship Id="rId1" Type="http://schemas.openxmlformats.org/officeDocument/2006/relationships/slideLayout" Target="../slideLayouts/slideLayout10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35.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hyperlink" Target="http://www.cdio.org/" TargetMode="External"/><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80.xml"/><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7.xml"/></Relationships>
</file>

<file path=ppt/slides/_rels/slide9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7.xml"/></Relationships>
</file>

<file path=ppt/slides/_rels/slide95.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77.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s>
</file>

<file path=ppt/slides/_rels/slide9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7.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6.tiff"/><Relationship Id="rId1" Type="http://schemas.openxmlformats.org/officeDocument/2006/relationships/slideLayout" Target="../slideLayouts/slideLayout77.xml"/><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FE367F-16F5-4B8A-AD10-2454F51F56B8}"/>
              </a:ext>
            </a:extLst>
          </p:cNvPr>
          <p:cNvSpPr>
            <a:spLocks noGrp="1"/>
          </p:cNvSpPr>
          <p:nvPr>
            <p:ph type="ctrTitle"/>
          </p:nvPr>
        </p:nvSpPr>
        <p:spPr/>
        <p:txBody>
          <a:bodyPr/>
          <a:lstStyle/>
          <a:p>
            <a:r>
              <a:rPr lang="nb-NO" dirty="0"/>
              <a:t>Velkommen!</a:t>
            </a:r>
          </a:p>
        </p:txBody>
      </p:sp>
      <p:sp>
        <p:nvSpPr>
          <p:cNvPr id="3" name="Undertittel 2">
            <a:extLst>
              <a:ext uri="{FF2B5EF4-FFF2-40B4-BE49-F238E27FC236}">
                <a16:creationId xmlns:a16="http://schemas.microsoft.com/office/drawing/2014/main" id="{3402AA5A-6E17-418C-A102-BB3B528A74A0}"/>
              </a:ext>
            </a:extLst>
          </p:cNvPr>
          <p:cNvSpPr>
            <a:spLocks noGrp="1"/>
          </p:cNvSpPr>
          <p:nvPr>
            <p:ph type="subTitle" idx="1"/>
          </p:nvPr>
        </p:nvSpPr>
        <p:spPr>
          <a:xfrm>
            <a:off x="1524000" y="4105072"/>
            <a:ext cx="9144000" cy="1152728"/>
          </a:xfrm>
        </p:spPr>
        <p:txBody>
          <a:bodyPr>
            <a:normAutofit fontScale="92500" lnSpcReduction="20000"/>
          </a:bodyPr>
          <a:lstStyle/>
          <a:p>
            <a:r>
              <a:rPr lang="nb-NO" dirty="0"/>
              <a:t>Åpent FTS-seminar</a:t>
            </a:r>
          </a:p>
          <a:p>
            <a:r>
              <a:rPr lang="nb-NO" dirty="0"/>
              <a:t>Scandic Lerkendal</a:t>
            </a:r>
          </a:p>
          <a:p>
            <a:r>
              <a:rPr lang="nb-NO" dirty="0"/>
              <a:t>10. september 2021</a:t>
            </a:r>
          </a:p>
        </p:txBody>
      </p:sp>
    </p:spTree>
    <p:extLst>
      <p:ext uri="{BB962C8B-B14F-4D97-AF65-F5344CB8AC3E}">
        <p14:creationId xmlns:p14="http://schemas.microsoft.com/office/powerpoint/2010/main" val="7596017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309B77-90F3-C344-B65B-C1516089F535}"/>
              </a:ext>
            </a:extLst>
          </p:cNvPr>
          <p:cNvSpPr>
            <a:spLocks noGrp="1"/>
          </p:cNvSpPr>
          <p:nvPr>
            <p:ph type="title"/>
          </p:nvPr>
        </p:nvSpPr>
        <p:spPr>
          <a:xfrm>
            <a:off x="173866" y="84980"/>
            <a:ext cx="11844267" cy="720516"/>
          </a:xfrm>
        </p:spPr>
        <p:txBody>
          <a:bodyPr>
            <a:normAutofit fontScale="90000"/>
          </a:bodyPr>
          <a:lstStyle/>
          <a:p>
            <a:pPr algn="ctr"/>
            <a:r>
              <a:rPr lang="nb-NO" sz="3600" dirty="0">
                <a:solidFill>
                  <a:schemeClr val="accent1">
                    <a:lumMod val="60000"/>
                    <a:lumOff val="40000"/>
                  </a:schemeClr>
                </a:solidFill>
              </a:rPr>
              <a:t>Spor 1</a:t>
            </a:r>
            <a:r>
              <a:rPr lang="nb-NO" sz="3600" b="0" dirty="0"/>
              <a:t>: </a:t>
            </a:r>
            <a:r>
              <a:rPr lang="nb-NO" sz="3600" dirty="0"/>
              <a:t>Pilotprosjekter – utprøving av nye virkemidler</a:t>
            </a:r>
            <a:endParaRPr lang="nb-NO" sz="3600" b="0" dirty="0"/>
          </a:p>
        </p:txBody>
      </p:sp>
      <p:sp>
        <p:nvSpPr>
          <p:cNvPr id="3" name="Plassholder for innhold 2">
            <a:extLst>
              <a:ext uri="{FF2B5EF4-FFF2-40B4-BE49-F238E27FC236}">
                <a16:creationId xmlns:a16="http://schemas.microsoft.com/office/drawing/2014/main" id="{C082E7E3-DA2E-0548-AEC9-4E050EAAC2DD}"/>
              </a:ext>
            </a:extLst>
          </p:cNvPr>
          <p:cNvSpPr>
            <a:spLocks noGrp="1"/>
          </p:cNvSpPr>
          <p:nvPr>
            <p:ph idx="1"/>
          </p:nvPr>
        </p:nvSpPr>
        <p:spPr>
          <a:xfrm>
            <a:off x="173866" y="1010477"/>
            <a:ext cx="6346204" cy="5123556"/>
          </a:xfrm>
          <a:ln>
            <a:solidFill>
              <a:schemeClr val="accent1">
                <a:shade val="50000"/>
              </a:schemeClr>
            </a:solidFill>
          </a:ln>
        </p:spPr>
        <p:txBody>
          <a:bodyPr>
            <a:normAutofit lnSpcReduction="10000"/>
          </a:bodyPr>
          <a:lstStyle/>
          <a:p>
            <a:pPr marL="0" indent="0">
              <a:buNone/>
            </a:pPr>
            <a:r>
              <a:rPr lang="nb-NO" sz="2200" b="1" dirty="0">
                <a:latin typeface="Calibri" panose="020F0502020204030204" pitchFamily="34" charset="0"/>
                <a:cs typeface="Calibri" panose="020F0502020204030204" pitchFamily="34" charset="0"/>
              </a:rPr>
              <a:t>Operative piloter:</a:t>
            </a:r>
          </a:p>
          <a:p>
            <a:pPr marL="0" indent="0">
              <a:buNone/>
            </a:pPr>
            <a:r>
              <a:rPr lang="nb-NO" sz="2200" dirty="0">
                <a:latin typeface="Calibri" panose="020F0502020204030204" pitchFamily="34" charset="0"/>
                <a:cs typeface="Calibri" panose="020F0502020204030204" pitchFamily="34" charset="0"/>
              </a:rPr>
              <a:t> </a:t>
            </a:r>
          </a:p>
          <a:p>
            <a:r>
              <a:rPr lang="nb-NO" sz="2200" dirty="0">
                <a:latin typeface="Calibri" panose="020F0502020204030204" pitchFamily="34" charset="0"/>
                <a:cs typeface="Calibri" panose="020F0502020204030204" pitchFamily="34" charset="0"/>
                <a:hlinkClick r:id="rId2"/>
              </a:rPr>
              <a:t>Statistikk for ingeniører</a:t>
            </a:r>
            <a:r>
              <a:rPr lang="nb-NO" sz="2200" dirty="0">
                <a:latin typeface="Calibri" panose="020F0502020204030204" pitchFamily="34" charset="0"/>
                <a:cs typeface="Calibri" panose="020F0502020204030204" pitchFamily="34" charset="0"/>
              </a:rPr>
              <a:t> </a:t>
            </a:r>
          </a:p>
          <a:p>
            <a:r>
              <a:rPr lang="nb-NO" sz="2200" dirty="0">
                <a:latin typeface="Calibri" panose="020F0502020204030204" pitchFamily="34" charset="0"/>
                <a:cs typeface="Calibri" panose="020F0502020204030204" pitchFamily="34" charset="0"/>
                <a:hlinkClick r:id="rId3"/>
              </a:rPr>
              <a:t>MARTA – MAtematikk som Redskap for TAnken </a:t>
            </a:r>
            <a:endParaRPr lang="nb-NO" sz="2200" dirty="0">
              <a:latin typeface="Calibri" panose="020F0502020204030204" pitchFamily="34" charset="0"/>
              <a:cs typeface="Calibri" panose="020F0502020204030204" pitchFamily="34" charset="0"/>
            </a:endParaRPr>
          </a:p>
          <a:p>
            <a:r>
              <a:rPr lang="nb-NO" sz="2200" dirty="0">
                <a:latin typeface="Calibri" panose="020F0502020204030204" pitchFamily="34" charset="0"/>
                <a:cs typeface="Calibri" panose="020F0502020204030204" pitchFamily="34" charset="0"/>
                <a:hlinkClick r:id="rId4"/>
              </a:rPr>
              <a:t>SUPER – Studentaktiv læring gjennom umedgjørlige problemer </a:t>
            </a:r>
            <a:endParaRPr lang="nb-NO" sz="2200" dirty="0">
              <a:latin typeface="Calibri" panose="020F0502020204030204" pitchFamily="34" charset="0"/>
              <a:cs typeface="Calibri" panose="020F0502020204030204" pitchFamily="34" charset="0"/>
            </a:endParaRPr>
          </a:p>
          <a:p>
            <a:r>
              <a:rPr lang="nb-NO" sz="2200" dirty="0">
                <a:solidFill>
                  <a:srgbClr val="0D4788"/>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Verktøykasse for integrasjon av bærekraft i siv. ing.-programm</a:t>
            </a:r>
            <a:r>
              <a:rPr lang="nb-NO" sz="2200" dirty="0">
                <a:solidFill>
                  <a:srgbClr val="0D4788"/>
                </a:solidFill>
                <a:latin typeface="Calibri" panose="020F0502020204030204" pitchFamily="34" charset="0"/>
                <a:cs typeface="Calibri" panose="020F0502020204030204" pitchFamily="34" charset="0"/>
              </a:rPr>
              <a:t>er</a:t>
            </a:r>
          </a:p>
          <a:p>
            <a:r>
              <a:rPr lang="nb-NO" sz="2200" dirty="0">
                <a:latin typeface="Calibri" panose="020F0502020204030204" pitchFamily="34" charset="0"/>
                <a:cs typeface="Calibri" panose="020F0502020204030204" pitchFamily="34" charset="0"/>
                <a:hlinkClick r:id="rId6"/>
              </a:rPr>
              <a:t>Designtenkning for teknologer </a:t>
            </a:r>
            <a:endParaRPr lang="nb-NO" sz="2200" dirty="0">
              <a:latin typeface="Calibri" panose="020F0502020204030204" pitchFamily="34" charset="0"/>
              <a:cs typeface="Calibri" panose="020F0502020204030204" pitchFamily="34" charset="0"/>
            </a:endParaRPr>
          </a:p>
          <a:p>
            <a:r>
              <a:rPr lang="nb-NO" sz="2200" dirty="0">
                <a:latin typeface="Calibri" panose="020F0502020204030204" pitchFamily="34" charset="0"/>
                <a:cs typeface="Calibri" panose="020F0502020204030204" pitchFamily="34" charset="0"/>
                <a:hlinkClick r:id="rId7"/>
              </a:rPr>
              <a:t>ELDIG</a:t>
            </a:r>
            <a:r>
              <a:rPr lang="nb-NO" sz="2200" dirty="0">
                <a:latin typeface="Calibri" panose="020F0502020204030204" pitchFamily="34" charset="0"/>
                <a:cs typeface="Calibri" panose="020F0502020204030204" pitchFamily="34" charset="0"/>
              </a:rPr>
              <a:t> – Nytt bachelorprogram i </a:t>
            </a:r>
            <a:r>
              <a:rPr lang="nb-NO" sz="2200" i="1" dirty="0">
                <a:latin typeface="Calibri" panose="020F0502020204030204" pitchFamily="34" charset="0"/>
                <a:cs typeface="Calibri" panose="020F0502020204030204" pitchFamily="34" charset="0"/>
              </a:rPr>
              <a:t>Elektrifisering og digitalisering</a:t>
            </a:r>
          </a:p>
          <a:p>
            <a:r>
              <a:rPr lang="nb-NO" sz="2200" dirty="0">
                <a:latin typeface="Calibri" panose="020F0502020204030204" pitchFamily="34" charset="0"/>
                <a:cs typeface="Calibri" panose="020F0502020204030204" pitchFamily="34" charset="0"/>
                <a:hlinkClick r:id="rId8"/>
              </a:rPr>
              <a:t>AIS</a:t>
            </a:r>
            <a:r>
              <a:rPr lang="nb-NO" sz="2200" dirty="0">
                <a:latin typeface="Calibri" panose="020F0502020204030204" pitchFamily="34" charset="0"/>
                <a:cs typeface="Calibri" panose="020F0502020204030204" pitchFamily="34" charset="0"/>
              </a:rPr>
              <a:t> – Nytt ingeniørprogram i </a:t>
            </a:r>
            <a:r>
              <a:rPr lang="nb-NO" sz="2200" i="1" dirty="0">
                <a:latin typeface="Calibri" panose="020F0502020204030204" pitchFamily="34" charset="0"/>
                <a:cs typeface="Calibri" panose="020F0502020204030204" pitchFamily="34" charset="0"/>
              </a:rPr>
              <a:t>Automatisering og intelligente systemer</a:t>
            </a:r>
          </a:p>
          <a:p>
            <a:r>
              <a:rPr lang="nb-NO" sz="2200" dirty="0">
                <a:latin typeface="Calibri" panose="020F0502020204030204" pitchFamily="34" charset="0"/>
                <a:cs typeface="Calibri" panose="020F0502020204030204" pitchFamily="34" charset="0"/>
                <a:hlinkClick r:id="rId9"/>
              </a:rPr>
              <a:t>Fremtidens PuP/Maskin</a:t>
            </a:r>
            <a:endParaRPr lang="nb-NO" dirty="0"/>
          </a:p>
        </p:txBody>
      </p:sp>
      <p:sp>
        <p:nvSpPr>
          <p:cNvPr id="4" name="Plassholder for tekst 3">
            <a:extLst>
              <a:ext uri="{FF2B5EF4-FFF2-40B4-BE49-F238E27FC236}">
                <a16:creationId xmlns:a16="http://schemas.microsoft.com/office/drawing/2014/main" id="{D4CC70A0-4DCA-6C42-95DD-31D38924B1DB}"/>
              </a:ext>
            </a:extLst>
          </p:cNvPr>
          <p:cNvSpPr>
            <a:spLocks noGrp="1"/>
          </p:cNvSpPr>
          <p:nvPr>
            <p:ph type="body" sz="half" idx="2"/>
          </p:nvPr>
        </p:nvSpPr>
        <p:spPr>
          <a:xfrm>
            <a:off x="6612835" y="1010477"/>
            <a:ext cx="5405299" cy="4714461"/>
          </a:xfrm>
          <a:ln>
            <a:solidFill>
              <a:schemeClr val="accent1">
                <a:shade val="50000"/>
              </a:schemeClr>
            </a:solidFill>
          </a:ln>
        </p:spPr>
        <p:txBody>
          <a:bodyPr>
            <a:normAutofit/>
          </a:bodyPr>
          <a:lstStyle/>
          <a:p>
            <a:r>
              <a:rPr lang="nb-NO" sz="2000" b="1" dirty="0">
                <a:latin typeface="Calibri" panose="020F0502020204030204" pitchFamily="34" charset="0"/>
                <a:cs typeface="Calibri" panose="020F0502020204030204" pitchFamily="34" charset="0"/>
              </a:rPr>
              <a:t>Piloter «under </a:t>
            </a:r>
            <a:r>
              <a:rPr lang="nb-NO" sz="2000" b="1" dirty="0" err="1">
                <a:latin typeface="Calibri" panose="020F0502020204030204" pitchFamily="34" charset="0"/>
                <a:cs typeface="Calibri" panose="020F0502020204030204" pitchFamily="34" charset="0"/>
              </a:rPr>
              <a:t>construction</a:t>
            </a:r>
            <a:r>
              <a:rPr lang="nb-NO" sz="2000" b="1" dirty="0">
                <a:latin typeface="Calibri" panose="020F0502020204030204" pitchFamily="34" charset="0"/>
                <a:cs typeface="Calibri" panose="020F0502020204030204" pitchFamily="34" charset="0"/>
              </a:rPr>
              <a:t>»:</a:t>
            </a:r>
          </a:p>
          <a:p>
            <a:endParaRPr lang="nb-NO"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b-NO" sz="2000" dirty="0">
                <a:latin typeface="Calibri" panose="020F0502020204030204" pitchFamily="34" charset="0"/>
                <a:cs typeface="Calibri" panose="020F0502020204030204" pitchFamily="34" charset="0"/>
              </a:rPr>
              <a:t>Formulering av læringsmål for bærekraft og digitalisering for alle programmer i IV-fakultetets studieprogramportefølje</a:t>
            </a:r>
            <a:endParaRPr lang="nb-NO" sz="2000" dirty="0"/>
          </a:p>
          <a:p>
            <a:pPr marL="342900" indent="-342900">
              <a:buFont typeface="Arial" panose="020B0604020202020204" pitchFamily="34" charset="0"/>
              <a:buChar char="•"/>
            </a:pPr>
            <a:endParaRPr lang="nb-NO"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b-NO" sz="2000" dirty="0">
                <a:latin typeface="Calibri" panose="020F0502020204030204" pitchFamily="34" charset="0"/>
                <a:cs typeface="Calibri" panose="020F0502020204030204" pitchFamily="34" charset="0"/>
              </a:rPr>
              <a:t>Tverrfaglige </a:t>
            </a:r>
            <a:r>
              <a:rPr lang="nb-NO" sz="2000" dirty="0" err="1">
                <a:latin typeface="Calibri" panose="020F0502020204030204" pitchFamily="34" charset="0"/>
                <a:cs typeface="Calibri" panose="020F0502020204030204" pitchFamily="34" charset="0"/>
              </a:rPr>
              <a:t>minors</a:t>
            </a:r>
            <a:r>
              <a:rPr lang="nb-NO" sz="2000" dirty="0">
                <a:latin typeface="Calibri" panose="020F0502020204030204" pitchFamily="34" charset="0"/>
                <a:cs typeface="Calibri" panose="020F0502020204030204" pitchFamily="34" charset="0"/>
              </a:rPr>
              <a:t> (</a:t>
            </a:r>
            <a:r>
              <a:rPr lang="nb-NO" sz="2000" dirty="0" err="1">
                <a:latin typeface="Calibri" panose="020F0502020204030204" pitchFamily="34" charset="0"/>
                <a:cs typeface="Calibri" panose="020F0502020204030204" pitchFamily="34" charset="0"/>
              </a:rPr>
              <a:t>tilleggsprofiler</a:t>
            </a:r>
            <a:r>
              <a:rPr lang="nb-NO" sz="2000" dirty="0">
                <a:latin typeface="Calibri" panose="020F0502020204030204" pitchFamily="34" charset="0"/>
                <a:cs typeface="Calibri" panose="020F0502020204030204" pitchFamily="34" charset="0"/>
              </a:rPr>
              <a:t>) innen bærekraft og digitalisering (</a:t>
            </a:r>
            <a:r>
              <a:rPr lang="nb-NO" sz="2000" b="1" i="1" dirty="0">
                <a:latin typeface="Calibri" panose="020F0502020204030204" pitchFamily="34" charset="0"/>
                <a:cs typeface="Calibri" panose="020F0502020204030204" pitchFamily="34" charset="0"/>
              </a:rPr>
              <a:t>samarbeid med </a:t>
            </a:r>
            <a:r>
              <a:rPr lang="nb-NO" sz="2000" b="1" i="1" dirty="0">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FHS</a:t>
            </a:r>
            <a:r>
              <a:rPr lang="nb-NO"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nb-NO"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b-NO" sz="2000" dirty="0">
                <a:latin typeface="Calibri" panose="020F0502020204030204" pitchFamily="34" charset="0"/>
                <a:cs typeface="Calibri" panose="020F0502020204030204" pitchFamily="34" charset="0"/>
              </a:rPr>
              <a:t>Eksperter i Team (</a:t>
            </a:r>
            <a:r>
              <a:rPr lang="nb-NO" sz="2000" dirty="0" err="1">
                <a:latin typeface="Calibri" panose="020F0502020204030204" pitchFamily="34" charset="0"/>
                <a:cs typeface="Calibri" panose="020F0502020204030204" pitchFamily="34" charset="0"/>
              </a:rPr>
              <a:t>EiT</a:t>
            </a:r>
            <a:r>
              <a:rPr lang="nb-NO" sz="2000" dirty="0">
                <a:latin typeface="Calibri" panose="020F0502020204030204" pitchFamily="34" charset="0"/>
                <a:cs typeface="Calibri" panose="020F0502020204030204" pitchFamily="34" charset="0"/>
              </a:rPr>
              <a:t>) som arena for </a:t>
            </a:r>
            <a:r>
              <a:rPr lang="nb-NO" sz="2000" dirty="0" err="1">
                <a:latin typeface="Calibri" panose="020F0502020204030204" pitchFamily="34" charset="0"/>
                <a:cs typeface="Calibri" panose="020F0502020204030204" pitchFamily="34" charset="0"/>
              </a:rPr>
              <a:t>studentidéer</a:t>
            </a:r>
            <a:r>
              <a:rPr lang="nb-NO" sz="2000" dirty="0">
                <a:latin typeface="Calibri" panose="020F0502020204030204" pitchFamily="34" charset="0"/>
                <a:cs typeface="Calibri" panose="020F0502020204030204" pitchFamily="34" charset="0"/>
              </a:rPr>
              <a:t> som understøtter utvikling av fremtidens studier (</a:t>
            </a:r>
            <a:r>
              <a:rPr lang="nb-NO" sz="2000" b="1" i="1" dirty="0">
                <a:latin typeface="Calibri" panose="020F0502020204030204" pitchFamily="34" charset="0"/>
                <a:cs typeface="Calibri" panose="020F0502020204030204" pitchFamily="34" charset="0"/>
              </a:rPr>
              <a:t>samarbeid med FHS</a:t>
            </a:r>
            <a:r>
              <a:rPr lang="nb-NO" sz="2000" dirty="0">
                <a:latin typeface="Calibri" panose="020F0502020204030204" pitchFamily="34" charset="0"/>
                <a:cs typeface="Calibri" panose="020F0502020204030204" pitchFamily="34" charset="0"/>
              </a:rPr>
              <a:t>)</a:t>
            </a:r>
          </a:p>
          <a:p>
            <a:endParaRPr lang="nb-NO" dirty="0"/>
          </a:p>
        </p:txBody>
      </p:sp>
      <p:sp>
        <p:nvSpPr>
          <p:cNvPr id="5" name="TekstSylinder 4">
            <a:extLst>
              <a:ext uri="{FF2B5EF4-FFF2-40B4-BE49-F238E27FC236}">
                <a16:creationId xmlns:a16="http://schemas.microsoft.com/office/drawing/2014/main" id="{0A2AC6FB-6228-584C-AB60-6786161555A6}"/>
              </a:ext>
            </a:extLst>
          </p:cNvPr>
          <p:cNvSpPr txBox="1"/>
          <p:nvPr/>
        </p:nvSpPr>
        <p:spPr>
          <a:xfrm>
            <a:off x="3578087" y="6290177"/>
            <a:ext cx="3861506" cy="276999"/>
          </a:xfrm>
          <a:prstGeom prst="rect">
            <a:avLst/>
          </a:prstGeom>
          <a:noFill/>
          <a:ln>
            <a:solidFill>
              <a:schemeClr val="accent1">
                <a:shade val="50000"/>
              </a:schemeClr>
            </a:solidFill>
          </a:ln>
        </p:spPr>
        <p:txBody>
          <a:bodyPr wrap="none" rtlCol="0">
            <a:spAutoFit/>
          </a:bodyPr>
          <a:lstStyle/>
          <a:p>
            <a:r>
              <a:rPr lang="nb-NO" sz="1200" dirty="0">
                <a:hlinkClick r:id="rId11"/>
              </a:rPr>
              <a:t>https://www.ntnu.no/fremtidensteknologistudier/piloter</a:t>
            </a:r>
            <a:endParaRPr lang="nb-NO" sz="1200" dirty="0"/>
          </a:p>
        </p:txBody>
      </p:sp>
      <p:sp>
        <p:nvSpPr>
          <p:cNvPr id="6" name="Eksplosjon 2 5">
            <a:extLst>
              <a:ext uri="{FF2B5EF4-FFF2-40B4-BE49-F238E27FC236}">
                <a16:creationId xmlns:a16="http://schemas.microsoft.com/office/drawing/2014/main" id="{4971E871-EC55-3F46-8F8C-12CFE476EE48}"/>
              </a:ext>
            </a:extLst>
          </p:cNvPr>
          <p:cNvSpPr/>
          <p:nvPr/>
        </p:nvSpPr>
        <p:spPr>
          <a:xfrm>
            <a:off x="2655322" y="884002"/>
            <a:ext cx="7315200" cy="512355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a:t>Presenterer seg i dag gjennom </a:t>
            </a:r>
            <a:r>
              <a:rPr lang="nb-NO" sz="2800" dirty="0" err="1"/>
              <a:t>pitcher</a:t>
            </a:r>
            <a:r>
              <a:rPr lang="nb-NO" sz="2800" dirty="0"/>
              <a:t>, posters og intervjusesjon!</a:t>
            </a:r>
          </a:p>
        </p:txBody>
      </p:sp>
    </p:spTree>
    <p:extLst>
      <p:ext uri="{BB962C8B-B14F-4D97-AF65-F5344CB8AC3E}">
        <p14:creationId xmlns:p14="http://schemas.microsoft.com/office/powerpoint/2010/main" val="3236801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66EC28A-50AB-574C-919D-8696AED0F0D0}"/>
              </a:ext>
            </a:extLst>
          </p:cNvPr>
          <p:cNvSpPr/>
          <p:nvPr/>
        </p:nvSpPr>
        <p:spPr>
          <a:xfrm>
            <a:off x="10273014" y="5346771"/>
            <a:ext cx="1778021" cy="1364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2" name="Rubrik 1"/>
          <p:cNvSpPr>
            <a:spLocks noGrp="1"/>
          </p:cNvSpPr>
          <p:nvPr>
            <p:ph type="title"/>
          </p:nvPr>
        </p:nvSpPr>
        <p:spPr/>
        <p:txBody>
          <a:bodyPr/>
          <a:lstStyle/>
          <a:p>
            <a:r>
              <a:rPr lang="sv-SE" dirty="0"/>
              <a:t>Fungerar strategin bra?</a:t>
            </a:r>
          </a:p>
        </p:txBody>
      </p:sp>
      <p:sp>
        <p:nvSpPr>
          <p:cNvPr id="3" name="Platshållare för innehåll 2"/>
          <p:cNvSpPr>
            <a:spLocks noGrp="1"/>
          </p:cNvSpPr>
          <p:nvPr>
            <p:ph idx="1"/>
          </p:nvPr>
        </p:nvSpPr>
        <p:spPr>
          <a:xfrm>
            <a:off x="807817" y="1850761"/>
            <a:ext cx="6964293" cy="3874338"/>
          </a:xfrm>
        </p:spPr>
        <p:txBody>
          <a:bodyPr/>
          <a:lstStyle/>
          <a:p>
            <a:pPr>
              <a:lnSpc>
                <a:spcPct val="150000"/>
              </a:lnSpc>
            </a:pPr>
            <a:r>
              <a:rPr lang="sv-SE" sz="2404" dirty="0"/>
              <a:t>Ja:</a:t>
            </a:r>
          </a:p>
          <a:p>
            <a:pPr lvl="1">
              <a:buClr>
                <a:schemeClr val="tx2"/>
              </a:buClr>
            </a:pPr>
            <a:r>
              <a:rPr lang="sv-SE" sz="2404" dirty="0"/>
              <a:t>Utvecklat lärarnas professionella kompetens och omdöme</a:t>
            </a:r>
          </a:p>
          <a:p>
            <a:pPr lvl="1">
              <a:buClr>
                <a:schemeClr val="tx2"/>
              </a:buClr>
            </a:pPr>
            <a:r>
              <a:rPr lang="sv-SE" sz="2404" dirty="0"/>
              <a:t>Skapat en bestående normförskjutning</a:t>
            </a:r>
          </a:p>
          <a:p>
            <a:pPr lvl="1">
              <a:buClr>
                <a:schemeClr val="tx2"/>
              </a:buClr>
            </a:pPr>
            <a:r>
              <a:rPr lang="sv-SE" sz="2404" dirty="0"/>
              <a:t>Beslut på ledningsnivå är konsekventa sedan länge</a:t>
            </a:r>
          </a:p>
          <a:p>
            <a:pPr lvl="1">
              <a:buClr>
                <a:schemeClr val="tx2"/>
              </a:buClr>
            </a:pPr>
            <a:endParaRPr lang="sv-SE" sz="2404" dirty="0"/>
          </a:p>
          <a:p>
            <a:r>
              <a:rPr lang="sv-SE" sz="2404" dirty="0"/>
              <a:t>Nej:</a:t>
            </a:r>
          </a:p>
          <a:p>
            <a:pPr lvl="1">
              <a:buClr>
                <a:schemeClr val="tx2"/>
              </a:buClr>
            </a:pPr>
            <a:r>
              <a:rPr lang="sv-SE" sz="2404" dirty="0"/>
              <a:t>Svag systematik i curriculumutveckling</a:t>
            </a:r>
          </a:p>
          <a:p>
            <a:pPr lvl="1">
              <a:buClr>
                <a:schemeClr val="tx2"/>
              </a:buClr>
            </a:pPr>
            <a:r>
              <a:rPr lang="sv-SE" sz="2404" dirty="0"/>
              <a:t>Några miljöer motstår det diskursiva trycket</a:t>
            </a:r>
          </a:p>
          <a:p>
            <a:pPr lvl="1">
              <a:buClr>
                <a:schemeClr val="tx2"/>
              </a:buClr>
            </a:pPr>
            <a:endParaRPr lang="sv-SE" sz="2404" dirty="0"/>
          </a:p>
          <a:p>
            <a:pPr lvl="1"/>
            <a:endParaRPr lang="sv-SE" sz="2404" dirty="0"/>
          </a:p>
        </p:txBody>
      </p:sp>
      <p:pic>
        <p:nvPicPr>
          <p:cNvPr id="6" name="Bildobjekt 5">
            <a:extLst>
              <a:ext uri="{FF2B5EF4-FFF2-40B4-BE49-F238E27FC236}">
                <a16:creationId xmlns:a16="http://schemas.microsoft.com/office/drawing/2014/main" id="{2785F55D-BBA7-3142-BF5A-B4A24A5F6961}"/>
              </a:ext>
            </a:extLst>
          </p:cNvPr>
          <p:cNvPicPr>
            <a:picLocks noChangeAspect="1"/>
          </p:cNvPicPr>
          <p:nvPr/>
        </p:nvPicPr>
        <p:blipFill>
          <a:blip r:embed="rId2"/>
          <a:stretch>
            <a:fillRect/>
          </a:stretch>
        </p:blipFill>
        <p:spPr>
          <a:xfrm>
            <a:off x="7650122" y="3831835"/>
            <a:ext cx="4131514" cy="2765449"/>
          </a:xfrm>
          <a:prstGeom prst="rect">
            <a:avLst/>
          </a:prstGeom>
        </p:spPr>
      </p:pic>
    </p:spTree>
    <p:extLst>
      <p:ext uri="{BB962C8B-B14F-4D97-AF65-F5344CB8AC3E}">
        <p14:creationId xmlns:p14="http://schemas.microsoft.com/office/powerpoint/2010/main" val="59808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493FEC-E284-4F10-A3D8-AAE5BF992219}"/>
              </a:ext>
            </a:extLst>
          </p:cNvPr>
          <p:cNvSpPr>
            <a:spLocks noGrp="1"/>
          </p:cNvSpPr>
          <p:nvPr>
            <p:ph type="ctrTitle"/>
          </p:nvPr>
        </p:nvSpPr>
        <p:spPr/>
        <p:txBody>
          <a:bodyPr/>
          <a:lstStyle/>
          <a:p>
            <a:r>
              <a:rPr lang="nb-NO" dirty="0"/>
              <a:t>Kaffepause</a:t>
            </a:r>
          </a:p>
        </p:txBody>
      </p:sp>
      <p:sp>
        <p:nvSpPr>
          <p:cNvPr id="3" name="Undertittel 2">
            <a:extLst>
              <a:ext uri="{FF2B5EF4-FFF2-40B4-BE49-F238E27FC236}">
                <a16:creationId xmlns:a16="http://schemas.microsoft.com/office/drawing/2014/main" id="{326F3036-E1D0-4F06-AC9F-705A2CE0D24D}"/>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66518610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FFC1E2-C8F2-4311-BAB6-318D5B30417B}"/>
              </a:ext>
            </a:extLst>
          </p:cNvPr>
          <p:cNvSpPr>
            <a:spLocks noGrp="1"/>
          </p:cNvSpPr>
          <p:nvPr>
            <p:ph type="ctrTitle"/>
          </p:nvPr>
        </p:nvSpPr>
        <p:spPr>
          <a:xfrm>
            <a:off x="1426724" y="240389"/>
            <a:ext cx="9144000" cy="2387600"/>
          </a:xfrm>
        </p:spPr>
        <p:txBody>
          <a:bodyPr>
            <a:normAutofit/>
          </a:bodyPr>
          <a:lstStyle/>
          <a:p>
            <a:r>
              <a:rPr lang="nb-NO" dirty="0"/>
              <a:t>Intervju med ledere for tre FTS-piloter</a:t>
            </a:r>
          </a:p>
        </p:txBody>
      </p:sp>
      <p:sp>
        <p:nvSpPr>
          <p:cNvPr id="3" name="Undertittel 2">
            <a:extLst>
              <a:ext uri="{FF2B5EF4-FFF2-40B4-BE49-F238E27FC236}">
                <a16:creationId xmlns:a16="http://schemas.microsoft.com/office/drawing/2014/main" id="{C01E4580-D914-4033-B58A-43CB39A5FFAA}"/>
              </a:ext>
            </a:extLst>
          </p:cNvPr>
          <p:cNvSpPr>
            <a:spLocks noGrp="1"/>
          </p:cNvSpPr>
          <p:nvPr>
            <p:ph type="subTitle" idx="1"/>
          </p:nvPr>
        </p:nvSpPr>
        <p:spPr>
          <a:xfrm>
            <a:off x="862519" y="3618689"/>
            <a:ext cx="9876817" cy="1425102"/>
          </a:xfrm>
        </p:spPr>
        <p:txBody>
          <a:bodyPr>
            <a:normAutofit fontScale="92500"/>
          </a:bodyPr>
          <a:lstStyle/>
          <a:p>
            <a:pPr marL="342900" indent="-342900">
              <a:buFont typeface="Arial" panose="020B0604020202020204" pitchFamily="34" charset="0"/>
              <a:buChar char="•"/>
            </a:pPr>
            <a:r>
              <a:rPr lang="nb-NO" dirty="0"/>
              <a:t>ELDIG:  Nytt bachelorprogram i elektrifisering og digitalisering</a:t>
            </a:r>
          </a:p>
          <a:p>
            <a:pPr marL="342900" indent="-342900">
              <a:buFont typeface="Arial" panose="020B0604020202020204" pitchFamily="34" charset="0"/>
              <a:buChar char="•"/>
            </a:pPr>
            <a:r>
              <a:rPr lang="nb-NO" dirty="0"/>
              <a:t>AIS: Nytt bachelorprogram i automatisering og intelligente systemer </a:t>
            </a:r>
          </a:p>
          <a:p>
            <a:pPr marL="342900" indent="-342900">
              <a:buFont typeface="Arial" panose="020B0604020202020204" pitchFamily="34" charset="0"/>
              <a:buChar char="•"/>
            </a:pPr>
            <a:r>
              <a:rPr lang="nb-NO" dirty="0"/>
              <a:t>Fremtidens PUP og maskinstudier</a:t>
            </a:r>
          </a:p>
        </p:txBody>
      </p:sp>
    </p:spTree>
    <p:extLst>
      <p:ext uri="{BB962C8B-B14F-4D97-AF65-F5344CB8AC3E}">
        <p14:creationId xmlns:p14="http://schemas.microsoft.com/office/powerpoint/2010/main" val="426721743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2B7A7D-D003-490A-92FC-AA47E16E5A0E}"/>
              </a:ext>
            </a:extLst>
          </p:cNvPr>
          <p:cNvSpPr>
            <a:spLocks noGrp="1"/>
          </p:cNvSpPr>
          <p:nvPr>
            <p:ph type="title"/>
          </p:nvPr>
        </p:nvSpPr>
        <p:spPr/>
        <p:txBody>
          <a:bodyPr/>
          <a:lstStyle/>
          <a:p>
            <a:r>
              <a:rPr lang="nb-NO" dirty="0"/>
              <a:t>Paneldebatt	</a:t>
            </a:r>
          </a:p>
        </p:txBody>
      </p:sp>
      <p:sp>
        <p:nvSpPr>
          <p:cNvPr id="3" name="Plassholder for innhold 2">
            <a:extLst>
              <a:ext uri="{FF2B5EF4-FFF2-40B4-BE49-F238E27FC236}">
                <a16:creationId xmlns:a16="http://schemas.microsoft.com/office/drawing/2014/main" id="{421AE6D5-2179-4752-8716-1A2E50EC3B08}"/>
              </a:ext>
            </a:extLst>
          </p:cNvPr>
          <p:cNvSpPr>
            <a:spLocks noGrp="1"/>
          </p:cNvSpPr>
          <p:nvPr>
            <p:ph idx="1"/>
          </p:nvPr>
        </p:nvSpPr>
        <p:spPr/>
        <p:txBody>
          <a:bodyPr>
            <a:normAutofit fontScale="92500" lnSpcReduction="20000"/>
          </a:bodyPr>
          <a:lstStyle/>
          <a:p>
            <a:pPr marL="0" indent="0">
              <a:buNone/>
            </a:pPr>
            <a:r>
              <a:rPr lang="nb-NO" b="0" i="1" dirty="0">
                <a:solidFill>
                  <a:srgbClr val="272833"/>
                </a:solidFill>
                <a:effectLst/>
                <a:latin typeface="Open Sans" panose="020B0606030504020204" pitchFamily="34" charset="0"/>
              </a:rPr>
              <a:t>Hva har vi hørt, og hva tenker vi om veien videre? </a:t>
            </a:r>
          </a:p>
          <a:p>
            <a:pPr marL="0" indent="0">
              <a:buNone/>
            </a:pPr>
            <a:r>
              <a:rPr lang="nb-NO" b="0" i="1" dirty="0">
                <a:solidFill>
                  <a:srgbClr val="272833"/>
                </a:solidFill>
                <a:effectLst/>
                <a:latin typeface="Open Sans" panose="020B0606030504020204" pitchFamily="34" charset="0"/>
              </a:rPr>
              <a:t>Hvordan bør NTNU følge opp? </a:t>
            </a:r>
            <a:endParaRPr lang="nb-NO" i="1" dirty="0"/>
          </a:p>
          <a:p>
            <a:endParaRPr lang="nb-NO" dirty="0"/>
          </a:p>
          <a:p>
            <a:endParaRPr lang="nb-NO" dirty="0"/>
          </a:p>
          <a:p>
            <a:pPr marL="0" indent="0">
              <a:buNone/>
            </a:pPr>
            <a:r>
              <a:rPr lang="nb-NO" sz="1900" dirty="0"/>
              <a:t>Deltagere:</a:t>
            </a:r>
          </a:p>
          <a:p>
            <a:r>
              <a:rPr lang="nb-NO" sz="1900" dirty="0"/>
              <a:t>Professor/prorektor Jan Gulliksen (KTH)</a:t>
            </a:r>
          </a:p>
          <a:p>
            <a:r>
              <a:rPr lang="nb-NO" sz="1900" dirty="0"/>
              <a:t>Professor Kristina Edström (KTH)</a:t>
            </a:r>
          </a:p>
          <a:p>
            <a:r>
              <a:rPr lang="nb-NO" sz="1900" dirty="0"/>
              <a:t>Prosjekteier og prorektor for utdanning, Marit Reitan</a:t>
            </a:r>
          </a:p>
          <a:p>
            <a:r>
              <a:rPr lang="nb-NO" sz="1900" dirty="0"/>
              <a:t>FUS-leder Mads Nygård</a:t>
            </a:r>
          </a:p>
          <a:p>
            <a:r>
              <a:rPr lang="nb-NO" sz="1900" dirty="0"/>
              <a:t>Studentrepresentant Nina Salvesen</a:t>
            </a:r>
          </a:p>
          <a:p>
            <a:r>
              <a:rPr lang="nb-NO" sz="1900" dirty="0"/>
              <a:t>Leder av studenttinget NTNU, Andreas Knudsen Sund</a:t>
            </a:r>
          </a:p>
        </p:txBody>
      </p:sp>
    </p:spTree>
    <p:extLst>
      <p:ext uri="{BB962C8B-B14F-4D97-AF65-F5344CB8AC3E}">
        <p14:creationId xmlns:p14="http://schemas.microsoft.com/office/powerpoint/2010/main" val="218077149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655DC3-2829-4E0E-8813-5FA7E434F0EB}"/>
              </a:ext>
            </a:extLst>
          </p:cNvPr>
          <p:cNvSpPr>
            <a:spLocks noGrp="1"/>
          </p:cNvSpPr>
          <p:nvPr>
            <p:ph type="ctrTitle"/>
          </p:nvPr>
        </p:nvSpPr>
        <p:spPr/>
        <p:txBody>
          <a:bodyPr/>
          <a:lstStyle/>
          <a:p>
            <a:r>
              <a:rPr lang="nb-NO" dirty="0"/>
              <a:t>Oppsummering og avrunding</a:t>
            </a:r>
          </a:p>
        </p:txBody>
      </p:sp>
      <p:sp>
        <p:nvSpPr>
          <p:cNvPr id="3" name="Undertittel 2">
            <a:extLst>
              <a:ext uri="{FF2B5EF4-FFF2-40B4-BE49-F238E27FC236}">
                <a16:creationId xmlns:a16="http://schemas.microsoft.com/office/drawing/2014/main" id="{E56080A0-3CCA-4DA8-93BA-C9FD3FD9FBCD}"/>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98845300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8665B0-8BE2-4D09-A182-E9F4B15527CF}"/>
              </a:ext>
            </a:extLst>
          </p:cNvPr>
          <p:cNvSpPr>
            <a:spLocks noGrp="1"/>
          </p:cNvSpPr>
          <p:nvPr>
            <p:ph type="ctrTitle"/>
          </p:nvPr>
        </p:nvSpPr>
        <p:spPr/>
        <p:txBody>
          <a:bodyPr/>
          <a:lstStyle/>
          <a:p>
            <a:r>
              <a:rPr lang="nb-NO" dirty="0"/>
              <a:t>Takk for i dag!</a:t>
            </a:r>
          </a:p>
        </p:txBody>
      </p:sp>
      <p:sp>
        <p:nvSpPr>
          <p:cNvPr id="3" name="Undertittel 2">
            <a:extLst>
              <a:ext uri="{FF2B5EF4-FFF2-40B4-BE49-F238E27FC236}">
                <a16:creationId xmlns:a16="http://schemas.microsoft.com/office/drawing/2014/main" id="{0BCE13E7-DF79-4630-8006-04F538F0590E}"/>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1977241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47B08DA-5204-EB48-B541-F23512C14BB0}"/>
              </a:ext>
            </a:extLst>
          </p:cNvPr>
          <p:cNvSpPr>
            <a:spLocks noGrp="1"/>
          </p:cNvSpPr>
          <p:nvPr>
            <p:ph type="title"/>
          </p:nvPr>
        </p:nvSpPr>
        <p:spPr>
          <a:xfrm>
            <a:off x="408708" y="185513"/>
            <a:ext cx="10838709" cy="1325563"/>
          </a:xfrm>
        </p:spPr>
        <p:txBody>
          <a:bodyPr anchor="ctr">
            <a:normAutofit/>
          </a:bodyPr>
          <a:lstStyle/>
          <a:p>
            <a:pPr algn="ctr"/>
            <a:r>
              <a:rPr lang="nb-NO" sz="3600" dirty="0">
                <a:solidFill>
                  <a:srgbClr val="C00000"/>
                </a:solidFill>
              </a:rPr>
              <a:t>Spor 2</a:t>
            </a:r>
            <a:r>
              <a:rPr lang="nb-NO" sz="3600" b="0" dirty="0"/>
              <a:t>: </a:t>
            </a:r>
            <a:r>
              <a:rPr lang="nb-NO" sz="3600" dirty="0"/>
              <a:t>Gap-analyse, veikart og virkemidler for implementering</a:t>
            </a:r>
          </a:p>
        </p:txBody>
      </p:sp>
      <p:graphicFrame>
        <p:nvGraphicFramePr>
          <p:cNvPr id="8" name="Plassholder for innhold 5">
            <a:extLst>
              <a:ext uri="{FF2B5EF4-FFF2-40B4-BE49-F238E27FC236}">
                <a16:creationId xmlns:a16="http://schemas.microsoft.com/office/drawing/2014/main" id="{FEAB0956-6AFD-4C80-8A56-B921F9C1F43A}"/>
              </a:ext>
            </a:extLst>
          </p:cNvPr>
          <p:cNvGraphicFramePr>
            <a:graphicFrameLocks noGrp="1"/>
          </p:cNvGraphicFramePr>
          <p:nvPr>
            <p:ph sz="half" idx="1"/>
            <p:extLst>
              <p:ext uri="{D42A27DB-BD31-4B8C-83A1-F6EECF244321}">
                <p14:modId xmlns:p14="http://schemas.microsoft.com/office/powerpoint/2010/main" val="472330719"/>
              </p:ext>
            </p:extLst>
          </p:nvPr>
        </p:nvGraphicFramePr>
        <p:xfrm>
          <a:off x="216969" y="1714500"/>
          <a:ext cx="5611093" cy="4475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profileimage">
            <a:extLst>
              <a:ext uri="{FF2B5EF4-FFF2-40B4-BE49-F238E27FC236}">
                <a16:creationId xmlns:a16="http://schemas.microsoft.com/office/drawing/2014/main" id="{8A8ED13A-DDE8-8747-A1E8-63FB23DC77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874382"/>
            <a:ext cx="1260929" cy="12609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fileimage">
            <a:extLst>
              <a:ext uri="{FF2B5EF4-FFF2-40B4-BE49-F238E27FC236}">
                <a16:creationId xmlns:a16="http://schemas.microsoft.com/office/drawing/2014/main" id="{DB97EC1D-62B1-3B49-9D5C-234D3490E2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3128" y="1892183"/>
            <a:ext cx="1225326" cy="12253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fileimage">
            <a:extLst>
              <a:ext uri="{FF2B5EF4-FFF2-40B4-BE49-F238E27FC236}">
                <a16:creationId xmlns:a16="http://schemas.microsoft.com/office/drawing/2014/main" id="{674C19D4-3306-9244-B60B-9CBEB10AB8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4299" y="1892183"/>
            <a:ext cx="1225326" cy="12253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ofileimage">
            <a:extLst>
              <a:ext uri="{FF2B5EF4-FFF2-40B4-BE49-F238E27FC236}">
                <a16:creationId xmlns:a16="http://schemas.microsoft.com/office/drawing/2014/main" id="{4D7D537F-A6BD-BB45-A5A7-B05E41AC50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39892" y="1909984"/>
            <a:ext cx="1207525" cy="12075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rofileimage">
            <a:extLst>
              <a:ext uri="{FF2B5EF4-FFF2-40B4-BE49-F238E27FC236}">
                <a16:creationId xmlns:a16="http://schemas.microsoft.com/office/drawing/2014/main" id="{62876D44-C24B-D146-AFB8-3B05EB900F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9374" y="3342254"/>
            <a:ext cx="1297555" cy="129755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rofileimage">
            <a:extLst>
              <a:ext uri="{FF2B5EF4-FFF2-40B4-BE49-F238E27FC236}">
                <a16:creationId xmlns:a16="http://schemas.microsoft.com/office/drawing/2014/main" id="{0BF525A6-A25F-604D-A0EE-2478D81B79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4817" y="4809447"/>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3DCEDFAD-1B03-D449-915F-746FB9F29687}"/>
              </a:ext>
            </a:extLst>
          </p:cNvPr>
          <p:cNvSpPr/>
          <p:nvPr/>
        </p:nvSpPr>
        <p:spPr>
          <a:xfrm>
            <a:off x="7788729" y="3428777"/>
            <a:ext cx="3291246" cy="2580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Seks arbeidsgrupper – med i alt rundt 50 medlemmer, oppnevnt av fakultetene + studentmedlemmer</a:t>
            </a:r>
          </a:p>
          <a:p>
            <a:pPr algn="ctr"/>
            <a:r>
              <a:rPr lang="nb-NO" dirty="0"/>
              <a:t> </a:t>
            </a:r>
            <a:r>
              <a:rPr lang="nb-NO" sz="1400" dirty="0"/>
              <a:t>(avbildet: gruppelederne)</a:t>
            </a:r>
          </a:p>
        </p:txBody>
      </p:sp>
      <p:sp>
        <p:nvSpPr>
          <p:cNvPr id="9" name="TekstSylinder 8">
            <a:extLst>
              <a:ext uri="{FF2B5EF4-FFF2-40B4-BE49-F238E27FC236}">
                <a16:creationId xmlns:a16="http://schemas.microsoft.com/office/drawing/2014/main" id="{3F52FF0C-BBEC-CD45-B9E6-5228EE55ADFA}"/>
              </a:ext>
            </a:extLst>
          </p:cNvPr>
          <p:cNvSpPr txBox="1"/>
          <p:nvPr/>
        </p:nvSpPr>
        <p:spPr>
          <a:xfrm>
            <a:off x="2038663" y="6368756"/>
            <a:ext cx="5386154" cy="307777"/>
          </a:xfrm>
          <a:prstGeom prst="rect">
            <a:avLst/>
          </a:prstGeom>
          <a:noFill/>
          <a:ln>
            <a:solidFill>
              <a:schemeClr val="accent1">
                <a:shade val="50000"/>
              </a:schemeClr>
            </a:solidFill>
          </a:ln>
        </p:spPr>
        <p:txBody>
          <a:bodyPr wrap="none" rtlCol="0">
            <a:spAutoFit/>
          </a:bodyPr>
          <a:lstStyle/>
          <a:p>
            <a:r>
              <a:rPr lang="nb-NO" sz="1400" dirty="0">
                <a:hlinkClick r:id="rId13"/>
              </a:rPr>
              <a:t>https://www.ntnu.no/fremtidensteknologistudier/utredningsgrupper</a:t>
            </a:r>
            <a:r>
              <a:rPr lang="nb-NO" sz="1400" dirty="0"/>
              <a:t> </a:t>
            </a:r>
          </a:p>
        </p:txBody>
      </p:sp>
      <p:sp>
        <p:nvSpPr>
          <p:cNvPr id="12" name="Eksplosjon 2 11">
            <a:extLst>
              <a:ext uri="{FF2B5EF4-FFF2-40B4-BE49-F238E27FC236}">
                <a16:creationId xmlns:a16="http://schemas.microsoft.com/office/drawing/2014/main" id="{AEE9A48F-5E65-A949-8CD9-957B5894977B}"/>
              </a:ext>
            </a:extLst>
          </p:cNvPr>
          <p:cNvSpPr/>
          <p:nvPr/>
        </p:nvSpPr>
        <p:spPr>
          <a:xfrm>
            <a:off x="1112025" y="1011454"/>
            <a:ext cx="7315200" cy="512355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a:t>Alle presenterer foreløpige funn og ideer fra scenen i dag!</a:t>
            </a:r>
          </a:p>
        </p:txBody>
      </p:sp>
    </p:spTree>
    <p:extLst>
      <p:ext uri="{BB962C8B-B14F-4D97-AF65-F5344CB8AC3E}">
        <p14:creationId xmlns:p14="http://schemas.microsoft.com/office/powerpoint/2010/main" val="2316870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512EED-0193-4CA2-B19D-C45DED96E962}"/>
              </a:ext>
            </a:extLst>
          </p:cNvPr>
          <p:cNvSpPr>
            <a:spLocks noGrp="1"/>
          </p:cNvSpPr>
          <p:nvPr>
            <p:ph type="title"/>
          </p:nvPr>
        </p:nvSpPr>
        <p:spPr>
          <a:xfrm>
            <a:off x="243186" y="218171"/>
            <a:ext cx="10716491" cy="1088116"/>
          </a:xfrm>
        </p:spPr>
        <p:txBody>
          <a:bodyPr anchor="ctr">
            <a:normAutofit/>
          </a:bodyPr>
          <a:lstStyle/>
          <a:p>
            <a:pPr algn="ctr"/>
            <a:r>
              <a:rPr lang="nb-NO" sz="3600" dirty="0">
                <a:solidFill>
                  <a:srgbClr val="FFC000"/>
                </a:solidFill>
              </a:rPr>
              <a:t>Spor 3</a:t>
            </a:r>
            <a:r>
              <a:rPr lang="nb-NO" sz="3600" b="0" dirty="0"/>
              <a:t>: </a:t>
            </a:r>
            <a:r>
              <a:rPr lang="nb-NO" sz="3600" dirty="0"/>
              <a:t>Integrasjon av FTS-resultater </a:t>
            </a:r>
            <a:br>
              <a:rPr lang="nb-NO" sz="3600" dirty="0"/>
            </a:br>
            <a:r>
              <a:rPr lang="nb-NO" sz="3600" dirty="0"/>
              <a:t>inn i sentrale NTNU-prosesser</a:t>
            </a:r>
          </a:p>
        </p:txBody>
      </p:sp>
      <p:graphicFrame>
        <p:nvGraphicFramePr>
          <p:cNvPr id="5" name="Plassholder for innhold 2">
            <a:extLst>
              <a:ext uri="{FF2B5EF4-FFF2-40B4-BE49-F238E27FC236}">
                <a16:creationId xmlns:a16="http://schemas.microsoft.com/office/drawing/2014/main" id="{E1E439D7-DE05-49D4-B6D8-F5C619868183}"/>
              </a:ext>
            </a:extLst>
          </p:cNvPr>
          <p:cNvGraphicFramePr>
            <a:graphicFrameLocks noGrp="1"/>
          </p:cNvGraphicFramePr>
          <p:nvPr>
            <p:ph idx="1"/>
            <p:extLst>
              <p:ext uri="{D42A27DB-BD31-4B8C-83A1-F6EECF244321}">
                <p14:modId xmlns:p14="http://schemas.microsoft.com/office/powerpoint/2010/main" val="3549029809"/>
              </p:ext>
            </p:extLst>
          </p:nvPr>
        </p:nvGraphicFramePr>
        <p:xfrm>
          <a:off x="637309" y="1530623"/>
          <a:ext cx="10025248" cy="4382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kstSylinder 7">
            <a:extLst>
              <a:ext uri="{FF2B5EF4-FFF2-40B4-BE49-F238E27FC236}">
                <a16:creationId xmlns:a16="http://schemas.microsoft.com/office/drawing/2014/main" id="{01204B44-4A77-0243-8B39-973C7762B69C}"/>
              </a:ext>
            </a:extLst>
          </p:cNvPr>
          <p:cNvSpPr txBox="1"/>
          <p:nvPr/>
        </p:nvSpPr>
        <p:spPr>
          <a:xfrm>
            <a:off x="9974472" y="5991587"/>
            <a:ext cx="1970411" cy="307777"/>
          </a:xfrm>
          <a:prstGeom prst="rect">
            <a:avLst/>
          </a:prstGeom>
          <a:noFill/>
        </p:spPr>
        <p:txBody>
          <a:bodyPr wrap="none" rtlCol="0">
            <a:spAutoFit/>
          </a:bodyPr>
          <a:lstStyle/>
          <a:p>
            <a:r>
              <a:rPr lang="nb-NO" sz="1400" dirty="0"/>
              <a:t>Photo: © Kai Dragland</a:t>
            </a:r>
          </a:p>
        </p:txBody>
      </p:sp>
    </p:spTree>
    <p:extLst>
      <p:ext uri="{BB962C8B-B14F-4D97-AF65-F5344CB8AC3E}">
        <p14:creationId xmlns:p14="http://schemas.microsoft.com/office/powerpoint/2010/main" val="163306079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141091-9AB3-6447-9841-26F2B5FBA044}"/>
              </a:ext>
            </a:extLst>
          </p:cNvPr>
          <p:cNvSpPr>
            <a:spLocks noGrp="1"/>
          </p:cNvSpPr>
          <p:nvPr>
            <p:ph type="title"/>
          </p:nvPr>
        </p:nvSpPr>
        <p:spPr>
          <a:xfrm>
            <a:off x="0" y="167485"/>
            <a:ext cx="5054225" cy="1012371"/>
          </a:xfrm>
        </p:spPr>
        <p:txBody>
          <a:bodyPr anchor="b">
            <a:normAutofit/>
          </a:bodyPr>
          <a:lstStyle/>
          <a:p>
            <a:pPr algn="ctr"/>
            <a:r>
              <a:rPr lang="nb-NO" dirty="0"/>
              <a:t>Utvalgte milepæler H2021</a:t>
            </a:r>
          </a:p>
        </p:txBody>
      </p:sp>
      <p:graphicFrame>
        <p:nvGraphicFramePr>
          <p:cNvPr id="5" name="Plassholder for innhold 2">
            <a:extLst>
              <a:ext uri="{FF2B5EF4-FFF2-40B4-BE49-F238E27FC236}">
                <a16:creationId xmlns:a16="http://schemas.microsoft.com/office/drawing/2014/main" id="{AD7D10AF-AC81-4242-94E8-975068DE02FD}"/>
              </a:ext>
            </a:extLst>
          </p:cNvPr>
          <p:cNvGraphicFramePr>
            <a:graphicFrameLocks noGrp="1"/>
          </p:cNvGraphicFramePr>
          <p:nvPr>
            <p:ph idx="1"/>
            <p:extLst>
              <p:ext uri="{D42A27DB-BD31-4B8C-83A1-F6EECF244321}">
                <p14:modId xmlns:p14="http://schemas.microsoft.com/office/powerpoint/2010/main" val="1682861655"/>
              </p:ext>
            </p:extLst>
          </p:nvPr>
        </p:nvGraphicFramePr>
        <p:xfrm>
          <a:off x="5183187" y="54184"/>
          <a:ext cx="6829199" cy="6482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Bilde 5" descr="Et bilde som inneholder person, automat&#10;&#10;Automatisk generert beskrivelse">
            <a:extLst>
              <a:ext uri="{FF2B5EF4-FFF2-40B4-BE49-F238E27FC236}">
                <a16:creationId xmlns:a16="http://schemas.microsoft.com/office/drawing/2014/main" id="{35D91C09-7A2F-D044-BF4A-E1BAC12771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6755" y="1179856"/>
            <a:ext cx="7840980" cy="5356770"/>
          </a:xfrm>
          <a:prstGeom prst="rect">
            <a:avLst/>
          </a:prstGeom>
        </p:spPr>
      </p:pic>
      <p:sp>
        <p:nvSpPr>
          <p:cNvPr id="7" name="TekstSylinder 6">
            <a:extLst>
              <a:ext uri="{FF2B5EF4-FFF2-40B4-BE49-F238E27FC236}">
                <a16:creationId xmlns:a16="http://schemas.microsoft.com/office/drawing/2014/main" id="{FFF67ACD-28A0-1845-8AC0-B88EBB637A7B}"/>
              </a:ext>
            </a:extLst>
          </p:cNvPr>
          <p:cNvSpPr txBox="1"/>
          <p:nvPr/>
        </p:nvSpPr>
        <p:spPr>
          <a:xfrm>
            <a:off x="3083814" y="6491839"/>
            <a:ext cx="1970411" cy="307777"/>
          </a:xfrm>
          <a:prstGeom prst="rect">
            <a:avLst/>
          </a:prstGeom>
          <a:noFill/>
        </p:spPr>
        <p:txBody>
          <a:bodyPr wrap="none" rtlCol="0">
            <a:spAutoFit/>
          </a:bodyPr>
          <a:lstStyle/>
          <a:p>
            <a:r>
              <a:rPr lang="nb-NO" sz="1400" dirty="0"/>
              <a:t>Photo: © Kai Dragland</a:t>
            </a:r>
          </a:p>
        </p:txBody>
      </p:sp>
    </p:spTree>
    <p:extLst>
      <p:ext uri="{BB962C8B-B14F-4D97-AF65-F5344CB8AC3E}">
        <p14:creationId xmlns:p14="http://schemas.microsoft.com/office/powerpoint/2010/main" val="12826573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A2A793-F597-4C3C-8FF6-528EFE0155E2}"/>
              </a:ext>
            </a:extLst>
          </p:cNvPr>
          <p:cNvSpPr>
            <a:spLocks noGrp="1"/>
          </p:cNvSpPr>
          <p:nvPr>
            <p:ph type="title"/>
          </p:nvPr>
        </p:nvSpPr>
        <p:spPr>
          <a:xfrm>
            <a:off x="0" y="397774"/>
            <a:ext cx="12046226" cy="812149"/>
          </a:xfrm>
        </p:spPr>
        <p:txBody>
          <a:bodyPr anchor="ctr">
            <a:normAutofit fontScale="90000"/>
          </a:bodyPr>
          <a:lstStyle/>
          <a:p>
            <a:pPr algn="ctr"/>
            <a:r>
              <a:rPr lang="nb-NO" sz="4000" dirty="0">
                <a:latin typeface="Arial"/>
              </a:rPr>
              <a:t>Takk for oppmerksomheten! </a:t>
            </a:r>
            <a:br>
              <a:rPr lang="nb-NO" sz="3400" b="0" dirty="0">
                <a:latin typeface="Arial"/>
              </a:rPr>
            </a:br>
            <a:br>
              <a:rPr lang="nb-NO" sz="3400" b="0" dirty="0">
                <a:latin typeface="Arial"/>
              </a:rPr>
            </a:br>
            <a:r>
              <a:rPr lang="nb-NO" sz="2700" b="0" dirty="0">
                <a:latin typeface="Arial"/>
              </a:rPr>
              <a:t>Følg FTS (og meld dere på nyhetsbrev!) på </a:t>
            </a:r>
            <a:r>
              <a:rPr lang="nb-NO" sz="2700" b="0" dirty="0">
                <a:latin typeface="Arial"/>
                <a:hlinkClick r:id="rId2"/>
              </a:rPr>
              <a:t>www.ntnu.no/fremtidensteknologistudier</a:t>
            </a:r>
            <a:r>
              <a:rPr lang="nb-NO" sz="2700" b="0" dirty="0">
                <a:latin typeface="Arial"/>
              </a:rPr>
              <a:t> </a:t>
            </a:r>
            <a:endParaRPr lang="nb-NO" sz="2700" dirty="0">
              <a:latin typeface="Arial"/>
            </a:endParaRPr>
          </a:p>
        </p:txBody>
      </p:sp>
      <p:pic>
        <p:nvPicPr>
          <p:cNvPr id="3" name="Bilde 3" descr="Et bilde som inneholder person, bygning, innendørs, kvinne&#10;&#10;Automatisk generert beskrivelse">
            <a:extLst>
              <a:ext uri="{FF2B5EF4-FFF2-40B4-BE49-F238E27FC236}">
                <a16:creationId xmlns:a16="http://schemas.microsoft.com/office/drawing/2014/main" id="{F278E9BA-F780-420A-96FC-F159658C46FB}"/>
              </a:ext>
            </a:extLst>
          </p:cNvPr>
          <p:cNvPicPr>
            <a:picLocks noChangeAspect="1"/>
          </p:cNvPicPr>
          <p:nvPr/>
        </p:nvPicPr>
        <p:blipFill rotWithShape="1">
          <a:blip r:embed="rId3"/>
          <a:srcRect b="37699"/>
          <a:stretch/>
        </p:blipFill>
        <p:spPr>
          <a:xfrm>
            <a:off x="626223" y="1734876"/>
            <a:ext cx="10727575" cy="4461164"/>
          </a:xfrm>
          <a:prstGeom prst="rect">
            <a:avLst/>
          </a:prstGeom>
          <a:noFill/>
        </p:spPr>
      </p:pic>
      <p:sp>
        <p:nvSpPr>
          <p:cNvPr id="5" name="TekstSylinder 4">
            <a:extLst>
              <a:ext uri="{FF2B5EF4-FFF2-40B4-BE49-F238E27FC236}">
                <a16:creationId xmlns:a16="http://schemas.microsoft.com/office/drawing/2014/main" id="{D52A48ED-C851-4B78-9D5B-9E6CF45D1BA9}"/>
              </a:ext>
            </a:extLst>
          </p:cNvPr>
          <p:cNvSpPr txBox="1"/>
          <p:nvPr/>
        </p:nvSpPr>
        <p:spPr>
          <a:xfrm>
            <a:off x="9763298" y="5792541"/>
            <a:ext cx="1590500" cy="261610"/>
          </a:xfrm>
          <a:prstGeom prst="rect">
            <a:avLst/>
          </a:prstGeom>
          <a:noFill/>
        </p:spPr>
        <p:txBody>
          <a:bodyPr wrap="none" rtlCol="0">
            <a:spAutoFit/>
          </a:bodyPr>
          <a:lstStyle/>
          <a:p>
            <a:r>
              <a:rPr lang="nb-NO" sz="1100" dirty="0"/>
              <a:t>Photo: © Kai Dragland</a:t>
            </a:r>
          </a:p>
        </p:txBody>
      </p:sp>
    </p:spTree>
    <p:extLst>
      <p:ext uri="{BB962C8B-B14F-4D97-AF65-F5344CB8AC3E}">
        <p14:creationId xmlns:p14="http://schemas.microsoft.com/office/powerpoint/2010/main" val="91103755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872A4A-F025-4C55-8ACA-0592B8C081AA}"/>
              </a:ext>
            </a:extLst>
          </p:cNvPr>
          <p:cNvSpPr>
            <a:spLocks noGrp="1"/>
          </p:cNvSpPr>
          <p:nvPr>
            <p:ph type="ctrTitle"/>
          </p:nvPr>
        </p:nvSpPr>
        <p:spPr/>
        <p:txBody>
          <a:bodyPr>
            <a:normAutofit fontScale="90000"/>
          </a:bodyPr>
          <a:lstStyle/>
          <a:p>
            <a:r>
              <a:rPr lang="nb-NO" dirty="0"/>
              <a:t>Status fra utredningsgruppene </a:t>
            </a:r>
            <a:br>
              <a:rPr lang="nb-NO" dirty="0"/>
            </a:br>
            <a:r>
              <a:rPr lang="nb-NO" dirty="0"/>
              <a:t>A1, A2, A3 og A4 </a:t>
            </a:r>
          </a:p>
        </p:txBody>
      </p:sp>
      <p:sp>
        <p:nvSpPr>
          <p:cNvPr id="3" name="Undertittel 2">
            <a:extLst>
              <a:ext uri="{FF2B5EF4-FFF2-40B4-BE49-F238E27FC236}">
                <a16:creationId xmlns:a16="http://schemas.microsoft.com/office/drawing/2014/main" id="{5BECD743-4057-4F69-A3B5-E3C2080C5F98}"/>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15189376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A1 – Bachelor i ingeniørfag</a:t>
            </a:r>
          </a:p>
        </p:txBody>
      </p:sp>
      <p:sp>
        <p:nvSpPr>
          <p:cNvPr id="3" name="Undertittel 2"/>
          <p:cNvSpPr>
            <a:spLocks noGrp="1"/>
          </p:cNvSpPr>
          <p:nvPr>
            <p:ph type="subTitle" idx="1"/>
          </p:nvPr>
        </p:nvSpPr>
        <p:spPr/>
        <p:txBody>
          <a:bodyPr/>
          <a:lstStyle/>
          <a:p>
            <a:r>
              <a:rPr lang="nb-NO" dirty="0"/>
              <a:t>Seminar Lerkendal Hotell</a:t>
            </a:r>
          </a:p>
          <a:p>
            <a:r>
              <a:rPr lang="nb-NO" dirty="0"/>
              <a:t>10/9-2021</a:t>
            </a:r>
          </a:p>
        </p:txBody>
      </p:sp>
    </p:spTree>
    <p:extLst>
      <p:ext uri="{BB962C8B-B14F-4D97-AF65-F5344CB8AC3E}">
        <p14:creationId xmlns:p14="http://schemas.microsoft.com/office/powerpoint/2010/main" val="3782731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Arbeidsgruppe – A1</a:t>
            </a:r>
          </a:p>
        </p:txBody>
      </p:sp>
      <p:sp>
        <p:nvSpPr>
          <p:cNvPr id="3" name="Plassholder for innhold 2"/>
          <p:cNvSpPr>
            <a:spLocks noGrp="1"/>
          </p:cNvSpPr>
          <p:nvPr>
            <p:ph idx="1"/>
          </p:nvPr>
        </p:nvSpPr>
        <p:spPr>
          <a:xfrm>
            <a:off x="838200" y="1825625"/>
            <a:ext cx="10310446" cy="4351338"/>
          </a:xfrm>
        </p:spPr>
        <p:txBody>
          <a:bodyPr>
            <a:normAutofit fontScale="92500"/>
          </a:bodyPr>
          <a:lstStyle/>
          <a:p>
            <a:pPr marL="0" indent="0">
              <a:buNone/>
            </a:pPr>
            <a:r>
              <a:rPr lang="nb-NO" dirty="0"/>
              <a:t>Formålet med gruppens arbeid er å legge grunnlag for videre utvikling av NTNUs portefølje av studieprogrammer innen programtypen «Bachelor i ingeniørfag» i henhold til FTS-prinsippene, fra 2023 og fremover.</a:t>
            </a:r>
          </a:p>
          <a:p>
            <a:pPr marL="0" indent="0">
              <a:buNone/>
            </a:pPr>
            <a:endParaRPr lang="nb-NO" dirty="0"/>
          </a:p>
          <a:p>
            <a:pPr marL="0" indent="0">
              <a:buNone/>
            </a:pPr>
            <a:r>
              <a:rPr lang="nb-NO" b="1" dirty="0">
                <a:solidFill>
                  <a:srgbClr val="00B0F0"/>
                </a:solidFill>
              </a:rPr>
              <a:t>Ståstedsanalyse</a:t>
            </a:r>
            <a:r>
              <a:rPr lang="nb-NO" dirty="0"/>
              <a:t> – Styrker og muligheter, svakheter og utfordringer</a:t>
            </a:r>
          </a:p>
          <a:p>
            <a:pPr marL="0" indent="0">
              <a:buNone/>
            </a:pPr>
            <a:r>
              <a:rPr lang="nb-NO" b="1" dirty="0"/>
              <a:t>Gapanalyse</a:t>
            </a:r>
            <a:r>
              <a:rPr lang="nb-NO" dirty="0"/>
              <a:t> - de viktigste utviklingsområdene med utgangspunkt i delrapport 3, og foreslått kompetanseprofil for «Bachelor i ingeniørfag».</a:t>
            </a:r>
          </a:p>
          <a:p>
            <a:pPr marL="0" indent="0">
              <a:buNone/>
            </a:pPr>
            <a:endParaRPr lang="nb-NO" dirty="0"/>
          </a:p>
          <a:p>
            <a:pPr marL="0" indent="0">
              <a:buNone/>
            </a:pPr>
            <a:r>
              <a:rPr lang="nb-NO" dirty="0"/>
              <a:t>Utkast til </a:t>
            </a:r>
            <a:r>
              <a:rPr lang="nb-NO" b="1" dirty="0"/>
              <a:t>veikart</a:t>
            </a:r>
            <a:r>
              <a:rPr lang="nb-NO" dirty="0"/>
              <a:t> - for programtypens videre utvikling</a:t>
            </a:r>
          </a:p>
          <a:p>
            <a:pPr marL="0" indent="0">
              <a:buNone/>
            </a:pPr>
            <a:endParaRPr lang="nb-NO" dirty="0"/>
          </a:p>
          <a:p>
            <a:pPr marL="0" indent="0">
              <a:buNone/>
            </a:pPr>
            <a:endParaRPr lang="nb-NO" dirty="0"/>
          </a:p>
        </p:txBody>
      </p:sp>
    </p:spTree>
    <p:extLst>
      <p:ext uri="{BB962C8B-B14F-4D97-AF65-F5344CB8AC3E}">
        <p14:creationId xmlns:p14="http://schemas.microsoft.com/office/powerpoint/2010/main" val="1245723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Arbeidsgruppens medlemmer</a:t>
            </a:r>
          </a:p>
        </p:txBody>
      </p:sp>
      <p:sp>
        <p:nvSpPr>
          <p:cNvPr id="3" name="Plassholder for innhold 2"/>
          <p:cNvSpPr>
            <a:spLocks noGrp="1"/>
          </p:cNvSpPr>
          <p:nvPr>
            <p:ph idx="1"/>
          </p:nvPr>
        </p:nvSpPr>
        <p:spPr/>
        <p:txBody>
          <a:bodyPr>
            <a:normAutofit/>
          </a:bodyPr>
          <a:lstStyle/>
          <a:p>
            <a:r>
              <a:rPr lang="nb-NO" dirty="0"/>
              <a:t>Halgeir Leiknes </a:t>
            </a:r>
            <a:r>
              <a:rPr lang="nb-NO" sz="2000" dirty="0"/>
              <a:t>(leder)</a:t>
            </a:r>
          </a:p>
          <a:p>
            <a:r>
              <a:rPr lang="nb-NO" dirty="0"/>
              <a:t>Ottar Osen </a:t>
            </a:r>
            <a:r>
              <a:rPr lang="nb-NO" sz="2000" dirty="0"/>
              <a:t>(Ålesund)</a:t>
            </a:r>
          </a:p>
          <a:p>
            <a:r>
              <a:rPr lang="nb-NO" dirty="0"/>
              <a:t>Kiran Raja </a:t>
            </a:r>
            <a:r>
              <a:rPr lang="nb-NO" sz="2000" dirty="0"/>
              <a:t>(Gjøvik)</a:t>
            </a:r>
          </a:p>
          <a:p>
            <a:r>
              <a:rPr lang="nb-NO" dirty="0"/>
              <a:t>Alemayehu Gebremedhin </a:t>
            </a:r>
            <a:r>
              <a:rPr lang="nb-NO" sz="2000" dirty="0"/>
              <a:t>(Gjøvik)</a:t>
            </a:r>
            <a:endParaRPr lang="nb-NO" dirty="0"/>
          </a:p>
          <a:p>
            <a:r>
              <a:rPr lang="nb-NO" dirty="0"/>
              <a:t>Ina Merethe Stuen </a:t>
            </a:r>
            <a:r>
              <a:rPr lang="nb-NO" sz="2000" dirty="0"/>
              <a:t>(Trondheim)</a:t>
            </a:r>
          </a:p>
          <a:p>
            <a:r>
              <a:rPr lang="nb-NO" dirty="0"/>
              <a:t>Tim Torvatn </a:t>
            </a:r>
            <a:r>
              <a:rPr lang="nb-NO" sz="2000" dirty="0"/>
              <a:t>(Trondheim)</a:t>
            </a:r>
          </a:p>
          <a:p>
            <a:r>
              <a:rPr lang="nb-NO" dirty="0"/>
              <a:t>Simen Killi </a:t>
            </a:r>
            <a:r>
              <a:rPr lang="nb-NO" sz="2000" dirty="0"/>
              <a:t>(student - Trondheim)</a:t>
            </a:r>
          </a:p>
          <a:p>
            <a:r>
              <a:rPr lang="nb-NO" dirty="0"/>
              <a:t>Marit Svendsen </a:t>
            </a:r>
            <a:r>
              <a:rPr lang="nb-NO" sz="2000" dirty="0"/>
              <a:t>(adm.)</a:t>
            </a:r>
          </a:p>
          <a:p>
            <a:endParaRPr lang="nb-NO" dirty="0"/>
          </a:p>
        </p:txBody>
      </p:sp>
    </p:spTree>
    <p:extLst>
      <p:ext uri="{BB962C8B-B14F-4D97-AF65-F5344CB8AC3E}">
        <p14:creationId xmlns:p14="http://schemas.microsoft.com/office/powerpoint/2010/main" val="1615950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 nye ingeniørutdanningene ved NTNU</a:t>
            </a:r>
          </a:p>
        </p:txBody>
      </p:sp>
      <p:graphicFrame>
        <p:nvGraphicFramePr>
          <p:cNvPr id="7" name="Plassholder for innhold 6"/>
          <p:cNvGraphicFramePr>
            <a:graphicFrameLocks noGrp="1"/>
          </p:cNvGraphicFramePr>
          <p:nvPr>
            <p:ph sz="half" idx="1"/>
          </p:nvPr>
        </p:nvGraphicFramePr>
        <p:xfrm>
          <a:off x="8008409" y="1463304"/>
          <a:ext cx="3590925" cy="828675"/>
        </p:xfrm>
        <a:graphic>
          <a:graphicData uri="http://schemas.openxmlformats.org/drawingml/2006/table">
            <a:tbl>
              <a:tblPr/>
              <a:tblGrid>
                <a:gridCol w="1390650">
                  <a:extLst>
                    <a:ext uri="{9D8B030D-6E8A-4147-A177-3AD203B41FA5}">
                      <a16:colId xmlns:a16="http://schemas.microsoft.com/office/drawing/2014/main" val="742246309"/>
                    </a:ext>
                  </a:extLst>
                </a:gridCol>
                <a:gridCol w="2200275">
                  <a:extLst>
                    <a:ext uri="{9D8B030D-6E8A-4147-A177-3AD203B41FA5}">
                      <a16:colId xmlns:a16="http://schemas.microsoft.com/office/drawing/2014/main" val="2318716300"/>
                    </a:ext>
                  </a:extLst>
                </a:gridCol>
              </a:tblGrid>
              <a:tr h="190500">
                <a:tc gridSpan="2">
                  <a:txBody>
                    <a:bodyPr/>
                    <a:lstStyle/>
                    <a:p>
                      <a:pPr algn="l" rtl="0" fontAlgn="base"/>
                      <a:r>
                        <a:rPr lang="nn-NO" sz="700" b="1" i="0">
                          <a:effectLst/>
                          <a:latin typeface="Calibri" panose="020F0502020204030204" pitchFamily="34" charset="0"/>
                        </a:rPr>
                        <a:t>Krav i nye rammeplan (2018)</a:t>
                      </a:r>
                      <a:r>
                        <a:rPr lang="nn-NO" sz="700" b="0" i="0">
                          <a:effectLst/>
                          <a:latin typeface="Calibri" panose="020F0502020204030204" pitchFamily="34" charset="0"/>
                        </a:rPr>
                        <a:t> </a:t>
                      </a:r>
                      <a:endParaRPr lang="nn-NO"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nb-NO"/>
                    </a:p>
                  </a:txBody>
                  <a:tcPr/>
                </a:tc>
                <a:extLst>
                  <a:ext uri="{0D108BD9-81ED-4DB2-BD59-A6C34878D82A}">
                    <a16:rowId xmlns:a16="http://schemas.microsoft.com/office/drawing/2014/main" val="406517025"/>
                  </a:ext>
                </a:extLst>
              </a:tr>
              <a:tr h="219075">
                <a:tc>
                  <a:txBody>
                    <a:bodyPr/>
                    <a:lstStyle/>
                    <a:p>
                      <a:pPr algn="l" rtl="0" fontAlgn="base"/>
                      <a:r>
                        <a:rPr lang="en-US" sz="700" b="1" i="0">
                          <a:effectLst/>
                          <a:latin typeface="Calibri" panose="020F0502020204030204" pitchFamily="34" charset="0"/>
                        </a:rPr>
                        <a:t>30 stp ingeniørfaglig basis</a:t>
                      </a:r>
                      <a:r>
                        <a:rPr lang="en-US" sz="700" b="0" i="0">
                          <a:effectLst/>
                          <a:latin typeface="Calibri" panose="020F0502020204030204" pitchFamily="34" charset="0"/>
                        </a:rPr>
                        <a: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l" rtl="0" fontAlgn="base"/>
                      <a:r>
                        <a:rPr lang="en-US" sz="700" b="1" i="0">
                          <a:effectLst/>
                          <a:latin typeface="Calibri" panose="020F0502020204030204" pitchFamily="34" charset="0"/>
                        </a:rPr>
                        <a:t>20-30 stp valgfrie emner</a:t>
                      </a:r>
                      <a:r>
                        <a:rPr lang="en-US" sz="700" b="0" i="0">
                          <a:effectLst/>
                          <a:latin typeface="Calibri" panose="020F0502020204030204" pitchFamily="34" charset="0"/>
                        </a:rPr>
                        <a: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122681808"/>
                  </a:ext>
                </a:extLst>
              </a:tr>
              <a:tr h="276225">
                <a:tc>
                  <a:txBody>
                    <a:bodyPr/>
                    <a:lstStyle/>
                    <a:p>
                      <a:pPr algn="l" rtl="0" fontAlgn="base"/>
                      <a:r>
                        <a:rPr lang="en-US" sz="700" b="1" i="0">
                          <a:effectLst/>
                          <a:latin typeface="Calibri" panose="020F0502020204030204" pitchFamily="34" charset="0"/>
                        </a:rPr>
                        <a:t>50-70  stp programfaglig basis</a:t>
                      </a:r>
                      <a:r>
                        <a:rPr lang="en-US" sz="700" b="0" i="0">
                          <a:effectLst/>
                          <a:latin typeface="Calibri" panose="020F0502020204030204" pitchFamily="34" charset="0"/>
                        </a:rPr>
                        <a:t> </a:t>
                      </a:r>
                      <a:endParaRPr lang="en-US" b="0" i="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D9F1"/>
                    </a:solidFill>
                  </a:tcPr>
                </a:tc>
                <a:tc>
                  <a:txBody>
                    <a:bodyPr/>
                    <a:lstStyle/>
                    <a:p>
                      <a:pPr algn="l" rtl="0" fontAlgn="base"/>
                      <a:r>
                        <a:rPr lang="en-US" sz="700" b="1" i="0" dirty="0">
                          <a:effectLst/>
                          <a:latin typeface="Calibri" panose="020F0502020204030204" pitchFamily="34" charset="0"/>
                        </a:rPr>
                        <a:t>50-70 </a:t>
                      </a:r>
                      <a:r>
                        <a:rPr lang="en-US" sz="700" b="1" i="0" dirty="0" err="1">
                          <a:effectLst/>
                          <a:latin typeface="Calibri" panose="020F0502020204030204" pitchFamily="34" charset="0"/>
                        </a:rPr>
                        <a:t>stp</a:t>
                      </a:r>
                      <a:r>
                        <a:rPr lang="en-US" sz="700" b="1" i="0" dirty="0">
                          <a:effectLst/>
                          <a:latin typeface="Calibri" panose="020F0502020204030204" pitchFamily="34" charset="0"/>
                        </a:rPr>
                        <a:t> </a:t>
                      </a:r>
                      <a:r>
                        <a:rPr lang="en-US" sz="700" b="1" i="0" dirty="0" err="1">
                          <a:effectLst/>
                          <a:latin typeface="Calibri" panose="020F0502020204030204" pitchFamily="34" charset="0"/>
                        </a:rPr>
                        <a:t>teknisk</a:t>
                      </a:r>
                      <a:r>
                        <a:rPr lang="en-US" sz="700" b="1" i="0" dirty="0">
                          <a:effectLst/>
                          <a:latin typeface="Calibri" panose="020F0502020204030204" pitchFamily="34" charset="0"/>
                        </a:rPr>
                        <a:t> </a:t>
                      </a:r>
                      <a:r>
                        <a:rPr lang="en-US" sz="700" b="1" i="0" dirty="0" err="1">
                          <a:effectLst/>
                          <a:latin typeface="Calibri" panose="020F0502020204030204" pitchFamily="34" charset="0"/>
                        </a:rPr>
                        <a:t>spesialiseringsemne</a:t>
                      </a:r>
                      <a:r>
                        <a:rPr lang="en-US" sz="700" b="1" i="0" dirty="0">
                          <a:effectLst/>
                          <a:latin typeface="Calibri" panose="020F0502020204030204" pitchFamily="34" charset="0"/>
                        </a:rPr>
                        <a:t> (</a:t>
                      </a:r>
                      <a:r>
                        <a:rPr lang="en-US" sz="700" b="1" i="0" dirty="0" err="1">
                          <a:effectLst/>
                          <a:latin typeface="Calibri" panose="020F0502020204030204" pitchFamily="34" charset="0"/>
                        </a:rPr>
                        <a:t>inkl</a:t>
                      </a:r>
                      <a:r>
                        <a:rPr lang="en-US" sz="700" b="1" i="0" dirty="0">
                          <a:effectLst/>
                          <a:latin typeface="Calibri" panose="020F0502020204030204" pitchFamily="34" charset="0"/>
                        </a:rPr>
                        <a:t> </a:t>
                      </a:r>
                      <a:r>
                        <a:rPr lang="en-US" sz="700" b="1" i="0" dirty="0" err="1">
                          <a:effectLst/>
                          <a:latin typeface="Calibri" panose="020F0502020204030204" pitchFamily="34" charset="0"/>
                        </a:rPr>
                        <a:t>bacheloroppgave</a:t>
                      </a:r>
                      <a:r>
                        <a:rPr lang="en-US" sz="700" b="1" i="0" dirty="0">
                          <a:effectLst/>
                          <a:latin typeface="Calibri" panose="020F0502020204030204" pitchFamily="34" charset="0"/>
                        </a:rPr>
                        <a:t>)</a:t>
                      </a:r>
                      <a:r>
                        <a:rPr lang="en-US" sz="700" b="0" i="0" dirty="0">
                          <a:effectLst/>
                          <a:latin typeface="Calibri" panose="020F0502020204030204" pitchFamily="34" charset="0"/>
                        </a:rPr>
                        <a:t> </a:t>
                      </a:r>
                      <a:endParaRPr lang="en-US"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6367663"/>
                  </a:ext>
                </a:extLst>
              </a:tr>
            </a:tbl>
          </a:graphicData>
        </a:graphic>
      </p:graphicFrame>
      <p:graphicFrame>
        <p:nvGraphicFramePr>
          <p:cNvPr id="6" name="Plassholder for innhold 5"/>
          <p:cNvGraphicFramePr>
            <a:graphicFrameLocks noGrp="1"/>
          </p:cNvGraphicFramePr>
          <p:nvPr>
            <p:ph sz="half" idx="2"/>
          </p:nvPr>
        </p:nvGraphicFramePr>
        <p:xfrm>
          <a:off x="5960534" y="2639113"/>
          <a:ext cx="5638800" cy="3320415"/>
        </p:xfrm>
        <a:graphic>
          <a:graphicData uri="http://schemas.openxmlformats.org/drawingml/2006/table">
            <a:tbl>
              <a:tblPr/>
              <a:tblGrid>
                <a:gridCol w="542873">
                  <a:extLst>
                    <a:ext uri="{9D8B030D-6E8A-4147-A177-3AD203B41FA5}">
                      <a16:colId xmlns:a16="http://schemas.microsoft.com/office/drawing/2014/main" val="1558984876"/>
                    </a:ext>
                  </a:extLst>
                </a:gridCol>
                <a:gridCol w="1451873">
                  <a:extLst>
                    <a:ext uri="{9D8B030D-6E8A-4147-A177-3AD203B41FA5}">
                      <a16:colId xmlns:a16="http://schemas.microsoft.com/office/drawing/2014/main" val="391733711"/>
                    </a:ext>
                  </a:extLst>
                </a:gridCol>
                <a:gridCol w="513327">
                  <a:extLst>
                    <a:ext uri="{9D8B030D-6E8A-4147-A177-3AD203B41FA5}">
                      <a16:colId xmlns:a16="http://schemas.microsoft.com/office/drawing/2014/main" val="3861089724"/>
                    </a:ext>
                  </a:extLst>
                </a:gridCol>
                <a:gridCol w="513327">
                  <a:extLst>
                    <a:ext uri="{9D8B030D-6E8A-4147-A177-3AD203B41FA5}">
                      <a16:colId xmlns:a16="http://schemas.microsoft.com/office/drawing/2014/main" val="3157857338"/>
                    </a:ext>
                  </a:extLst>
                </a:gridCol>
                <a:gridCol w="513327">
                  <a:extLst>
                    <a:ext uri="{9D8B030D-6E8A-4147-A177-3AD203B41FA5}">
                      <a16:colId xmlns:a16="http://schemas.microsoft.com/office/drawing/2014/main" val="1571984554"/>
                    </a:ext>
                  </a:extLst>
                </a:gridCol>
                <a:gridCol w="513327">
                  <a:extLst>
                    <a:ext uri="{9D8B030D-6E8A-4147-A177-3AD203B41FA5}">
                      <a16:colId xmlns:a16="http://schemas.microsoft.com/office/drawing/2014/main" val="2119554749"/>
                    </a:ext>
                  </a:extLst>
                </a:gridCol>
                <a:gridCol w="1590746">
                  <a:extLst>
                    <a:ext uri="{9D8B030D-6E8A-4147-A177-3AD203B41FA5}">
                      <a16:colId xmlns:a16="http://schemas.microsoft.com/office/drawing/2014/main" val="2296918913"/>
                    </a:ext>
                  </a:extLst>
                </a:gridCol>
              </a:tblGrid>
              <a:tr h="466725">
                <a:tc>
                  <a:txBody>
                    <a:bodyPr/>
                    <a:lstStyle/>
                    <a:p>
                      <a:pPr algn="ctr" rtl="0" fontAlgn="base"/>
                      <a:r>
                        <a:rPr lang="en-US" sz="1200" b="0" i="0">
                          <a:solidFill>
                            <a:srgbClr val="000000"/>
                          </a:solidFill>
                          <a:effectLst/>
                          <a:latin typeface="Calibri" panose="020F0502020204030204" pitchFamily="34" charset="0"/>
                        </a:rPr>
                        <a:t>6 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2">
                  <a:txBody>
                    <a:bodyPr/>
                    <a:lstStyle/>
                    <a:p>
                      <a:pPr algn="ctr" rtl="0" fontAlgn="base"/>
                      <a:r>
                        <a:rPr lang="en-US" sz="1200" b="0" i="0">
                          <a:solidFill>
                            <a:srgbClr val="000000"/>
                          </a:solidFill>
                          <a:effectLst/>
                          <a:latin typeface="Calibri" panose="020F0502020204030204" pitchFamily="34" charset="0"/>
                        </a:rPr>
                        <a:t>Systememne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hMerge="1">
                  <a:txBody>
                    <a:bodyPr/>
                    <a:lstStyle/>
                    <a:p>
                      <a:endParaRPr lang="nb-NO"/>
                    </a:p>
                  </a:txBody>
                  <a:tcPr/>
                </a:tc>
                <a:tc gridSpan="4">
                  <a:txBody>
                    <a:bodyPr/>
                    <a:lstStyle/>
                    <a:p>
                      <a:pPr algn="ctr" rtl="0" fontAlgn="base"/>
                      <a:r>
                        <a:rPr lang="en-US" sz="1200" b="0" i="0" dirty="0" err="1">
                          <a:solidFill>
                            <a:srgbClr val="000000"/>
                          </a:solidFill>
                          <a:effectLst/>
                          <a:latin typeface="Calibri" panose="020F0502020204030204" pitchFamily="34" charset="0"/>
                        </a:rPr>
                        <a:t>Bacheloroppgave</a:t>
                      </a:r>
                      <a:r>
                        <a:rPr lang="en-US" sz="1200" b="0" i="0" dirty="0">
                          <a:solidFill>
                            <a:srgbClr val="000000"/>
                          </a:solidFill>
                          <a:effectLst/>
                          <a:latin typeface="Calibri" panose="020F0502020204030204" pitchFamily="34" charset="0"/>
                        </a:rPr>
                        <a:t> </a:t>
                      </a:r>
                      <a:endParaRPr lang="en-US" b="0" i="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2D050"/>
                    </a:solid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916272048"/>
                  </a:ext>
                </a:extLst>
              </a:tr>
              <a:tr h="466725">
                <a:tc>
                  <a:txBody>
                    <a:bodyPr/>
                    <a:lstStyle/>
                    <a:p>
                      <a:pPr algn="ctr" rtl="0" fontAlgn="base"/>
                      <a:r>
                        <a:rPr lang="en-US" sz="1200" b="0" i="0">
                          <a:solidFill>
                            <a:srgbClr val="000000"/>
                          </a:solidFill>
                          <a:effectLst/>
                          <a:latin typeface="Calibri" panose="020F0502020204030204" pitchFamily="34" charset="0"/>
                        </a:rPr>
                        <a:t>5 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200" b="0" i="0">
                          <a:solidFill>
                            <a:srgbClr val="000000"/>
                          </a:solidFill>
                          <a:effectLst/>
                          <a:latin typeface="Calibri" panose="020F0502020204030204" pitchFamily="34" charset="0"/>
                        </a:rPr>
                        <a:t>Valgemne </a:t>
                      </a:r>
                      <a:endParaRPr lang="en-US" b="0" i="0">
                        <a:effectLst/>
                      </a:endParaRPr>
                    </a:p>
                    <a:p>
                      <a:pPr algn="ctr" rtl="0" fontAlgn="base"/>
                      <a:r>
                        <a:rPr lang="en-US" sz="1100" b="0" i="0">
                          <a:solidFill>
                            <a:srgbClr val="000000"/>
                          </a:solidFill>
                          <a:effectLst/>
                          <a:latin typeface="Calibri" panose="020F0502020204030204" pitchFamily="34" charset="0"/>
                        </a:rPr>
                        <a:t>(Matematikk 3)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FBFBF"/>
                    </a:solidFill>
                  </a:tcPr>
                </a:tc>
                <a:tc gridSpan="2">
                  <a:txBody>
                    <a:bodyPr/>
                    <a:lstStyle/>
                    <a:p>
                      <a:pPr algn="ctr" rtl="0" fontAlgn="base"/>
                      <a:r>
                        <a:rPr lang="en-US" sz="1200" b="0" i="0">
                          <a:solidFill>
                            <a:srgbClr val="000000"/>
                          </a:solidFill>
                          <a:effectLst/>
                          <a:latin typeface="Calibri" panose="020F0502020204030204" pitchFamily="34" charset="0"/>
                        </a:rPr>
                        <a:t>Valgemne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FBFBF"/>
                    </a:solidFill>
                  </a:tcPr>
                </a:tc>
                <a:tc hMerge="1">
                  <a:txBody>
                    <a:bodyPr/>
                    <a:lstStyle/>
                    <a:p>
                      <a:endParaRPr lang="nb-NO"/>
                    </a:p>
                  </a:txBody>
                  <a:tcPr/>
                </a:tc>
                <a:tc gridSpan="2">
                  <a:txBody>
                    <a:bodyPr/>
                    <a:lstStyle/>
                    <a:p>
                      <a:pPr algn="ctr" rtl="0" fontAlgn="base"/>
                      <a:r>
                        <a:rPr lang="en-US" sz="1200" b="0" i="0">
                          <a:solidFill>
                            <a:srgbClr val="000000"/>
                          </a:solidFill>
                          <a:effectLst/>
                          <a:latin typeface="Calibri" panose="020F0502020204030204" pitchFamily="34" charset="0"/>
                        </a:rPr>
                        <a:t>Valgemne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FBFBF"/>
                    </a:solidFill>
                  </a:tcPr>
                </a:tc>
                <a:tc hMerge="1">
                  <a:txBody>
                    <a:bodyPr/>
                    <a:lstStyle/>
                    <a:p>
                      <a:endParaRPr lang="nb-NO"/>
                    </a:p>
                  </a:txBody>
                  <a:tcPr/>
                </a:tc>
                <a:tc>
                  <a:txBody>
                    <a:bodyPr/>
                    <a:lstStyle/>
                    <a:p>
                      <a:pPr algn="ctr" rtl="0" fontAlgn="base"/>
                      <a:r>
                        <a:rPr lang="en-US" sz="1200" b="0" i="0">
                          <a:solidFill>
                            <a:srgbClr val="000000"/>
                          </a:solidFill>
                          <a:effectLst/>
                          <a:latin typeface="Calibri" panose="020F0502020204030204" pitchFamily="34" charset="0"/>
                        </a:rPr>
                        <a:t>Valgemne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967408939"/>
                  </a:ext>
                </a:extLst>
              </a:tr>
              <a:tr h="466725">
                <a:tc>
                  <a:txBody>
                    <a:bodyPr/>
                    <a:lstStyle/>
                    <a:p>
                      <a:pPr algn="ctr" rtl="0" fontAlgn="base"/>
                      <a:r>
                        <a:rPr lang="en-US" sz="1200" b="0" i="0" dirty="0">
                          <a:solidFill>
                            <a:srgbClr val="000000"/>
                          </a:solidFill>
                          <a:effectLst/>
                          <a:latin typeface="Calibri" panose="020F0502020204030204" pitchFamily="34" charset="0"/>
                        </a:rPr>
                        <a:t>4 </a:t>
                      </a:r>
                      <a:endParaRPr lang="en-US" b="0" i="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200" b="0" i="0">
                          <a:solidFill>
                            <a:srgbClr val="000000"/>
                          </a:solidFill>
                          <a:effectLst/>
                          <a:latin typeface="Calibri" panose="020F0502020204030204" pitchFamily="34" charset="0"/>
                        </a:rPr>
                        <a:t>Teknisk </a:t>
                      </a:r>
                      <a:endParaRPr lang="en-US" b="0" i="0">
                        <a:effectLst/>
                      </a:endParaRPr>
                    </a:p>
                    <a:p>
                      <a:pPr algn="ctr" rtl="0" fontAlgn="base"/>
                      <a:r>
                        <a:rPr lang="en-US" sz="1200" b="0" i="0">
                          <a:solidFill>
                            <a:srgbClr val="000000"/>
                          </a:solidFill>
                          <a:effectLst/>
                          <a:latin typeface="Calibri" panose="020F0502020204030204" pitchFamily="34" charset="0"/>
                        </a:rPr>
                        <a:t>spesialisering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2D050"/>
                    </a:solidFill>
                  </a:tcPr>
                </a:tc>
                <a:tc gridSpan="2">
                  <a:txBody>
                    <a:bodyPr/>
                    <a:lstStyle/>
                    <a:p>
                      <a:pPr algn="ctr" rtl="0" fontAlgn="base"/>
                      <a:r>
                        <a:rPr lang="en-US" sz="1200" b="0" i="0">
                          <a:solidFill>
                            <a:srgbClr val="000000"/>
                          </a:solidFill>
                          <a:effectLst/>
                          <a:latin typeface="Calibri" panose="020F0502020204030204" pitchFamily="34" charset="0"/>
                        </a:rPr>
                        <a:t>Teknisk </a:t>
                      </a:r>
                      <a:endParaRPr lang="en-US" b="0" i="0">
                        <a:effectLst/>
                      </a:endParaRPr>
                    </a:p>
                    <a:p>
                      <a:pPr algn="ctr" rtl="0" fontAlgn="base"/>
                      <a:r>
                        <a:rPr lang="en-US" sz="1200" b="0" i="0">
                          <a:solidFill>
                            <a:srgbClr val="000000"/>
                          </a:solidFill>
                          <a:effectLst/>
                          <a:latin typeface="Calibri" panose="020F0502020204030204" pitchFamily="34" charset="0"/>
                        </a:rPr>
                        <a:t>spesialisering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2D050"/>
                    </a:solidFill>
                  </a:tcPr>
                </a:tc>
                <a:tc hMerge="1">
                  <a:txBody>
                    <a:bodyPr/>
                    <a:lstStyle/>
                    <a:p>
                      <a:endParaRPr lang="nb-NO"/>
                    </a:p>
                  </a:txBody>
                  <a:tcPr/>
                </a:tc>
                <a:tc gridSpan="2">
                  <a:txBody>
                    <a:bodyPr/>
                    <a:lstStyle/>
                    <a:p>
                      <a:pPr algn="ctr" rtl="0" fontAlgn="base"/>
                      <a:r>
                        <a:rPr lang="en-US" sz="1200" b="0" i="0">
                          <a:solidFill>
                            <a:srgbClr val="000000"/>
                          </a:solidFill>
                          <a:effectLst/>
                          <a:latin typeface="Calibri" panose="020F0502020204030204" pitchFamily="34" charset="0"/>
                        </a:rPr>
                        <a:t>Teknisk </a:t>
                      </a:r>
                      <a:endParaRPr lang="en-US" b="0" i="0">
                        <a:effectLst/>
                      </a:endParaRPr>
                    </a:p>
                    <a:p>
                      <a:pPr algn="ctr" rtl="0" fontAlgn="base"/>
                      <a:r>
                        <a:rPr lang="en-US" sz="1200" b="0" i="0">
                          <a:solidFill>
                            <a:srgbClr val="000000"/>
                          </a:solidFill>
                          <a:effectLst/>
                          <a:latin typeface="Calibri" panose="020F0502020204030204" pitchFamily="34" charset="0"/>
                        </a:rPr>
                        <a:t>spesialisering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2D050"/>
                    </a:solidFill>
                  </a:tcPr>
                </a:tc>
                <a:tc hMerge="1">
                  <a:txBody>
                    <a:bodyPr/>
                    <a:lstStyle/>
                    <a:p>
                      <a:endParaRPr lang="nb-NO"/>
                    </a:p>
                  </a:txBody>
                  <a:tcPr/>
                </a:tc>
                <a:tc>
                  <a:txBody>
                    <a:bodyPr/>
                    <a:lstStyle/>
                    <a:p>
                      <a:pPr algn="ctr" rtl="0" fontAlgn="base"/>
                      <a:r>
                        <a:rPr lang="en-US" sz="1200" b="0" i="0">
                          <a:solidFill>
                            <a:srgbClr val="000000"/>
                          </a:solidFill>
                          <a:effectLst/>
                          <a:latin typeface="Calibri" panose="020F0502020204030204" pitchFamily="34" charset="0"/>
                        </a:rPr>
                        <a:t>Teknisk </a:t>
                      </a:r>
                      <a:endParaRPr lang="en-US" b="0" i="0">
                        <a:effectLst/>
                      </a:endParaRPr>
                    </a:p>
                    <a:p>
                      <a:pPr algn="ctr" rtl="0" fontAlgn="base"/>
                      <a:r>
                        <a:rPr lang="en-US" sz="1200" b="0" i="0">
                          <a:solidFill>
                            <a:srgbClr val="000000"/>
                          </a:solidFill>
                          <a:effectLst/>
                          <a:latin typeface="Calibri" panose="020F0502020204030204" pitchFamily="34" charset="0"/>
                        </a:rPr>
                        <a:t>spesialisering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75762017"/>
                  </a:ext>
                </a:extLst>
              </a:tr>
              <a:tr h="466725">
                <a:tc>
                  <a:txBody>
                    <a:bodyPr/>
                    <a:lstStyle/>
                    <a:p>
                      <a:pPr algn="ctr" rtl="0" fontAlgn="base"/>
                      <a:r>
                        <a:rPr lang="en-US" sz="1200" b="0" i="0">
                          <a:solidFill>
                            <a:srgbClr val="000000"/>
                          </a:solidFill>
                          <a:effectLst/>
                          <a:latin typeface="Calibri" panose="020F0502020204030204" pitchFamily="34" charset="0"/>
                        </a:rPr>
                        <a:t>3 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ase"/>
                      <a:r>
                        <a:rPr lang="en-US" sz="1200" b="0" i="0">
                          <a:solidFill>
                            <a:srgbClr val="000000"/>
                          </a:solidFill>
                          <a:effectLst/>
                          <a:latin typeface="Calibri" panose="020F0502020204030204" pitchFamily="34" charset="0"/>
                        </a:rPr>
                        <a:t>Statistikk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DEE8"/>
                    </a:solidFill>
                  </a:tcPr>
                </a:tc>
                <a:tc gridSpan="2">
                  <a:txBody>
                    <a:bodyPr/>
                    <a:lstStyle/>
                    <a:p>
                      <a:pPr algn="ctr" rtl="0" fontAlgn="base"/>
                      <a:r>
                        <a:rPr lang="en-US" sz="1200" b="0" i="0">
                          <a:solidFill>
                            <a:srgbClr val="000000"/>
                          </a:solidFill>
                          <a:effectLst/>
                          <a:latin typeface="Calibri" panose="020F0502020204030204" pitchFamily="34" charset="0"/>
                        </a:rPr>
                        <a:t>Teknisk </a:t>
                      </a:r>
                      <a:endParaRPr lang="en-US" b="0" i="0">
                        <a:effectLst/>
                      </a:endParaRPr>
                    </a:p>
                    <a:p>
                      <a:pPr algn="ctr" rtl="0" fontAlgn="base"/>
                      <a:r>
                        <a:rPr lang="en-US" sz="1200" b="0" i="0">
                          <a:solidFill>
                            <a:srgbClr val="000000"/>
                          </a:solidFill>
                          <a:effectLst/>
                          <a:latin typeface="Calibri" panose="020F0502020204030204" pitchFamily="34" charset="0"/>
                        </a:rPr>
                        <a:t>spesialisering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2D050"/>
                    </a:solidFill>
                  </a:tcPr>
                </a:tc>
                <a:tc hMerge="1">
                  <a:txBody>
                    <a:bodyPr/>
                    <a:lstStyle/>
                    <a:p>
                      <a:endParaRPr lang="nb-NO"/>
                    </a:p>
                  </a:txBody>
                  <a:tcPr/>
                </a:tc>
                <a:tc gridSpan="2">
                  <a:txBody>
                    <a:bodyPr/>
                    <a:lstStyle/>
                    <a:p>
                      <a:pPr algn="ctr" rtl="0" fontAlgn="base"/>
                      <a:r>
                        <a:rPr lang="en-US" sz="1200" b="0" i="0">
                          <a:solidFill>
                            <a:srgbClr val="000000"/>
                          </a:solidFill>
                          <a:effectLst/>
                          <a:latin typeface="Calibri" panose="020F0502020204030204" pitchFamily="34" charset="0"/>
                        </a:rPr>
                        <a:t>Teknisk </a:t>
                      </a:r>
                      <a:endParaRPr lang="en-US" b="0" i="0">
                        <a:effectLst/>
                      </a:endParaRPr>
                    </a:p>
                    <a:p>
                      <a:pPr algn="ctr" rtl="0" fontAlgn="base"/>
                      <a:r>
                        <a:rPr lang="en-US" sz="1200" b="0" i="0">
                          <a:solidFill>
                            <a:srgbClr val="000000"/>
                          </a:solidFill>
                          <a:effectLst/>
                          <a:latin typeface="Calibri" panose="020F0502020204030204" pitchFamily="34" charset="0"/>
                        </a:rPr>
                        <a:t>spesialisering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92D050"/>
                    </a:solidFill>
                  </a:tcPr>
                </a:tc>
                <a:tc hMerge="1">
                  <a:txBody>
                    <a:bodyPr/>
                    <a:lstStyle/>
                    <a:p>
                      <a:endParaRPr lang="nb-NO"/>
                    </a:p>
                  </a:txBody>
                  <a:tcPr/>
                </a:tc>
                <a:tc>
                  <a:txBody>
                    <a:bodyPr/>
                    <a:lstStyle/>
                    <a:p>
                      <a:pPr algn="ctr" rtl="0" fontAlgn="base"/>
                      <a:r>
                        <a:rPr lang="en-US" sz="1200" b="0" i="0">
                          <a:solidFill>
                            <a:srgbClr val="000000"/>
                          </a:solidFill>
                          <a:effectLst/>
                          <a:latin typeface="Calibri" panose="020F0502020204030204" pitchFamily="34" charset="0"/>
                        </a:rPr>
                        <a:t>Programemne 3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389363494"/>
                  </a:ext>
                </a:extLst>
              </a:tr>
              <a:tr h="533400">
                <a:tc>
                  <a:txBody>
                    <a:bodyPr/>
                    <a:lstStyle/>
                    <a:p>
                      <a:pPr algn="ctr" rtl="0" fontAlgn="base"/>
                      <a:r>
                        <a:rPr lang="en-US" sz="1200" b="0" i="0">
                          <a:solidFill>
                            <a:srgbClr val="000000"/>
                          </a:solidFill>
                          <a:effectLst/>
                          <a:latin typeface="Calibri" panose="020F0502020204030204" pitchFamily="34" charset="0"/>
                        </a:rPr>
                        <a:t>2 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2">
                  <a:txBody>
                    <a:bodyPr/>
                    <a:lstStyle/>
                    <a:p>
                      <a:pPr algn="ctr" rtl="0" fontAlgn="base"/>
                      <a:r>
                        <a:rPr lang="en-US" sz="1200" b="0" i="0">
                          <a:solidFill>
                            <a:srgbClr val="000000"/>
                          </a:solidFill>
                          <a:effectLst/>
                          <a:latin typeface="Calibri" panose="020F0502020204030204" pitchFamily="34" charset="0"/>
                        </a:rPr>
                        <a:t>Matematikk 2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DEE8"/>
                    </a:solidFill>
                  </a:tcPr>
                </a:tc>
                <a:tc hMerge="1">
                  <a:txBody>
                    <a:bodyPr/>
                    <a:lstStyle/>
                    <a:p>
                      <a:endParaRPr lang="nb-NO"/>
                    </a:p>
                  </a:txBody>
                  <a:tcPr/>
                </a:tc>
                <a:tc gridSpan="2">
                  <a:txBody>
                    <a:bodyPr/>
                    <a:lstStyle/>
                    <a:p>
                      <a:pPr algn="ctr" rtl="0" fontAlgn="base"/>
                      <a:r>
                        <a:rPr lang="en-US" sz="1200" b="0" i="0" dirty="0" err="1">
                          <a:solidFill>
                            <a:srgbClr val="000000"/>
                          </a:solidFill>
                          <a:effectLst/>
                          <a:latin typeface="Calibri" panose="020F0502020204030204" pitchFamily="34" charset="0"/>
                        </a:rPr>
                        <a:t>Fysikk</a:t>
                      </a:r>
                      <a:r>
                        <a:rPr lang="en-US" sz="1200" b="0" i="0" dirty="0">
                          <a:solidFill>
                            <a:srgbClr val="000000"/>
                          </a:solidFill>
                          <a:effectLst/>
                          <a:latin typeface="Calibri" panose="020F0502020204030204" pitchFamily="34" charset="0"/>
                        </a:rPr>
                        <a:t> (7,5)</a:t>
                      </a:r>
                      <a:endParaRPr lang="en-US" b="0" i="0" dirty="0">
                        <a:effectLst/>
                      </a:endParaRPr>
                    </a:p>
                    <a:p>
                      <a:pPr algn="ctr" rtl="0" fontAlgn="base"/>
                      <a:r>
                        <a:rPr lang="en-US" sz="1200" b="0" i="0" dirty="0">
                          <a:solidFill>
                            <a:srgbClr val="000000"/>
                          </a:solidFill>
                          <a:effectLst/>
                          <a:latin typeface="Calibri" panose="020F0502020204030204" pitchFamily="34" charset="0"/>
                        </a:rPr>
                        <a:t>+ </a:t>
                      </a:r>
                    </a:p>
                    <a:p>
                      <a:pPr algn="ctr" rtl="0" fontAlgn="base"/>
                      <a:r>
                        <a:rPr lang="en-US" sz="1200" b="0" i="0" dirty="0" err="1">
                          <a:solidFill>
                            <a:srgbClr val="000000"/>
                          </a:solidFill>
                          <a:effectLst/>
                          <a:latin typeface="Calibri" panose="020F0502020204030204" pitchFamily="34" charset="0"/>
                        </a:rPr>
                        <a:t>Kjemi</a:t>
                      </a:r>
                      <a:r>
                        <a:rPr lang="en-US" sz="1200" b="0" i="0" dirty="0">
                          <a:solidFill>
                            <a:srgbClr val="000000"/>
                          </a:solidFill>
                          <a:effectLst/>
                          <a:latin typeface="Calibri" panose="020F0502020204030204" pitchFamily="34" charset="0"/>
                        </a:rPr>
                        <a:t> (2,5) </a:t>
                      </a:r>
                      <a:endParaRPr lang="en-US" b="0" i="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DEE8"/>
                    </a:solidFill>
                  </a:tcPr>
                </a:tc>
                <a:tc hMerge="1">
                  <a:txBody>
                    <a:bodyPr/>
                    <a:lstStyle/>
                    <a:p>
                      <a:endParaRPr lang="nb-NO"/>
                    </a:p>
                  </a:txBody>
                  <a:tcPr/>
                </a:tc>
                <a:tc gridSpan="2">
                  <a:txBody>
                    <a:bodyPr/>
                    <a:lstStyle/>
                    <a:p>
                      <a:pPr algn="ctr" rtl="0" fontAlgn="base"/>
                      <a:r>
                        <a:rPr lang="en-US" sz="1200" b="0" i="0">
                          <a:solidFill>
                            <a:srgbClr val="000000"/>
                          </a:solidFill>
                          <a:effectLst/>
                          <a:latin typeface="Calibri" panose="020F0502020204030204" pitchFamily="34" charset="0"/>
                        </a:rPr>
                        <a:t>Programemne 2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DEE8"/>
                    </a:solidFill>
                  </a:tcPr>
                </a:tc>
                <a:tc hMerge="1">
                  <a:txBody>
                    <a:bodyPr/>
                    <a:lstStyle/>
                    <a:p>
                      <a:endParaRPr lang="nb-NO"/>
                    </a:p>
                  </a:txBody>
                  <a:tcPr/>
                </a:tc>
                <a:extLst>
                  <a:ext uri="{0D108BD9-81ED-4DB2-BD59-A6C34878D82A}">
                    <a16:rowId xmlns:a16="http://schemas.microsoft.com/office/drawing/2014/main" val="2420314765"/>
                  </a:ext>
                </a:extLst>
              </a:tr>
              <a:tr h="466725">
                <a:tc>
                  <a:txBody>
                    <a:bodyPr/>
                    <a:lstStyle/>
                    <a:p>
                      <a:pPr algn="ctr" rtl="0" fontAlgn="base"/>
                      <a:r>
                        <a:rPr lang="en-US" sz="1200" b="0" i="0">
                          <a:solidFill>
                            <a:srgbClr val="000000"/>
                          </a:solidFill>
                          <a:effectLst/>
                          <a:latin typeface="Calibri" panose="020F0502020204030204" pitchFamily="34" charset="0"/>
                        </a:rPr>
                        <a:t>1 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2">
                  <a:txBody>
                    <a:bodyPr/>
                    <a:lstStyle/>
                    <a:p>
                      <a:pPr algn="ctr" rtl="0" fontAlgn="base"/>
                      <a:r>
                        <a:rPr lang="en-US" sz="1200" b="0" i="0">
                          <a:solidFill>
                            <a:srgbClr val="000000"/>
                          </a:solidFill>
                          <a:effectLst/>
                          <a:latin typeface="Calibri" panose="020F0502020204030204" pitchFamily="34" charset="0"/>
                        </a:rPr>
                        <a:t>Matematikk 1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hMerge="1">
                  <a:txBody>
                    <a:bodyPr/>
                    <a:lstStyle/>
                    <a:p>
                      <a:endParaRPr lang="nb-NO"/>
                    </a:p>
                  </a:txBody>
                  <a:tcPr/>
                </a:tc>
                <a:tc gridSpan="2">
                  <a:txBody>
                    <a:bodyPr/>
                    <a:lstStyle/>
                    <a:p>
                      <a:pPr algn="ctr" rtl="0" fontAlgn="base"/>
                      <a:r>
                        <a:rPr lang="en-US" sz="1200" b="0" i="0">
                          <a:solidFill>
                            <a:srgbClr val="000000"/>
                          </a:solidFill>
                          <a:effectLst/>
                          <a:latin typeface="Calibri" panose="020F0502020204030204" pitchFamily="34" charset="0"/>
                        </a:rPr>
                        <a:t>Innføringsemne </a:t>
                      </a:r>
                      <a:endParaRPr lang="en-US" b="0" i="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hMerge="1">
                  <a:txBody>
                    <a:bodyPr/>
                    <a:lstStyle/>
                    <a:p>
                      <a:endParaRPr lang="nb-NO"/>
                    </a:p>
                  </a:txBody>
                  <a:tcPr/>
                </a:tc>
                <a:tc gridSpan="2">
                  <a:txBody>
                    <a:bodyPr/>
                    <a:lstStyle/>
                    <a:p>
                      <a:pPr algn="ctr" rtl="0" fontAlgn="base"/>
                      <a:r>
                        <a:rPr lang="en-US" sz="1200" b="0" i="0" dirty="0">
                          <a:solidFill>
                            <a:srgbClr val="000000"/>
                          </a:solidFill>
                          <a:effectLst/>
                          <a:latin typeface="Calibri" panose="020F0502020204030204" pitchFamily="34" charset="0"/>
                        </a:rPr>
                        <a:t>Programemne 1 </a:t>
                      </a:r>
                      <a:endParaRPr lang="en-US" b="0" i="0" dirty="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7DEE8"/>
                    </a:solidFill>
                  </a:tcPr>
                </a:tc>
                <a:tc hMerge="1">
                  <a:txBody>
                    <a:bodyPr/>
                    <a:lstStyle/>
                    <a:p>
                      <a:endParaRPr lang="nb-NO"/>
                    </a:p>
                  </a:txBody>
                  <a:tcPr/>
                </a:tc>
                <a:extLst>
                  <a:ext uri="{0D108BD9-81ED-4DB2-BD59-A6C34878D82A}">
                    <a16:rowId xmlns:a16="http://schemas.microsoft.com/office/drawing/2014/main" val="1884578131"/>
                  </a:ext>
                </a:extLst>
              </a:tr>
            </a:tbl>
          </a:graphicData>
        </a:graphic>
      </p:graphicFrame>
      <p:sp>
        <p:nvSpPr>
          <p:cNvPr id="8" name="TekstSylinder 7"/>
          <p:cNvSpPr txBox="1"/>
          <p:nvPr/>
        </p:nvSpPr>
        <p:spPr>
          <a:xfrm>
            <a:off x="696798" y="1721118"/>
            <a:ext cx="4667054"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rPr>
              <a:t>Oppstart nye ingeniørutdanninger 2019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Nye inndelinger/prinsipper/metoder: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Innføringsemnet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Programmeringskunnskap</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Etikk kunnskap</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Prosjektjobbing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Tre strenger i sin emnevegg: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Etikk (</a:t>
            </a:r>
            <a:r>
              <a:rPr kumimoji="0" lang="nb-NO" sz="2000" b="0" i="1" u="none" strike="noStrike" kern="1200" cap="none" spc="0" normalizeH="0" baseline="0" noProof="0" dirty="0" err="1">
                <a:ln>
                  <a:noFill/>
                </a:ln>
                <a:solidFill>
                  <a:prstClr val="black"/>
                </a:solidFill>
                <a:effectLst/>
                <a:uLnTx/>
                <a:uFillTx/>
                <a:latin typeface="Calibri" panose="020F0502020204030204"/>
                <a:ea typeface="+mn-ea"/>
                <a:cs typeface="+mn-cs"/>
              </a:rPr>
              <a:t>exPhil</a:t>
            </a: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Digitalisering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Innovasjon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1" u="none" strike="noStrike" kern="1200" cap="none" spc="0" normalizeH="0" baseline="0" noProof="0" dirty="0">
                <a:ln>
                  <a:noFill/>
                </a:ln>
                <a:solidFill>
                  <a:prstClr val="black"/>
                </a:solidFill>
                <a:effectLst/>
                <a:uLnTx/>
                <a:uFillTx/>
                <a:latin typeface="Calibri" panose="020F0502020204030204"/>
                <a:ea typeface="+mn-ea"/>
                <a:cs typeface="+mn-cs"/>
              </a:rPr>
              <a:t>Område-emne dekkes gjennom Systememnet, med blant annet tema om innovasjon og nyskaping.</a:t>
            </a: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721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EC5226-014F-48B8-B9DB-E02C695C92A6}"/>
              </a:ext>
            </a:extLst>
          </p:cNvPr>
          <p:cNvSpPr>
            <a:spLocks noGrp="1"/>
          </p:cNvSpPr>
          <p:nvPr>
            <p:ph type="title"/>
          </p:nvPr>
        </p:nvSpPr>
        <p:spPr/>
        <p:txBody>
          <a:bodyPr/>
          <a:lstStyle/>
          <a:p>
            <a:r>
              <a:rPr lang="nb-NO" dirty="0"/>
              <a:t>Praktisk info</a:t>
            </a:r>
          </a:p>
        </p:txBody>
      </p:sp>
      <p:sp>
        <p:nvSpPr>
          <p:cNvPr id="3" name="Plassholder for innhold 2">
            <a:extLst>
              <a:ext uri="{FF2B5EF4-FFF2-40B4-BE49-F238E27FC236}">
                <a16:creationId xmlns:a16="http://schemas.microsoft.com/office/drawing/2014/main" id="{9368EAF8-574B-4813-B9A1-AD48731BCC69}"/>
              </a:ext>
            </a:extLst>
          </p:cNvPr>
          <p:cNvSpPr>
            <a:spLocks noGrp="1"/>
          </p:cNvSpPr>
          <p:nvPr>
            <p:ph idx="1"/>
          </p:nvPr>
        </p:nvSpPr>
        <p:spPr/>
        <p:txBody>
          <a:bodyPr vert="horz" lIns="91440" tIns="45720" rIns="91440" bIns="45720" rtlCol="0" anchor="t">
            <a:normAutofit/>
          </a:bodyPr>
          <a:lstStyle/>
          <a:p>
            <a:pPr marL="227965" indent="-227965"/>
            <a:r>
              <a:rPr lang="nb-NO">
                <a:latin typeface="Open Sans"/>
                <a:ea typeface="Open Sans"/>
                <a:cs typeface="Open Sans"/>
              </a:rPr>
              <a:t>Nødutganger</a:t>
            </a:r>
            <a:endParaRPr lang="en-US">
              <a:latin typeface="Open Sans"/>
              <a:ea typeface="Open Sans"/>
              <a:cs typeface="Open Sans"/>
            </a:endParaRPr>
          </a:p>
          <a:p>
            <a:pPr marL="227965" indent="-227965"/>
            <a:r>
              <a:rPr lang="nb-NO">
                <a:latin typeface="Open Sans"/>
                <a:ea typeface="Open Sans"/>
                <a:cs typeface="Open Sans"/>
              </a:rPr>
              <a:t>Smittevernregler</a:t>
            </a:r>
            <a:endParaRPr lang="en-US">
              <a:latin typeface="Open Sans"/>
              <a:ea typeface="Open Sans"/>
              <a:cs typeface="Open Sans"/>
            </a:endParaRPr>
          </a:p>
          <a:p>
            <a:pPr marL="227965" indent="-227965"/>
            <a:r>
              <a:rPr lang="nb-NO">
                <a:latin typeface="Open Sans"/>
                <a:ea typeface="Open Sans"/>
                <a:cs typeface="Open Sans"/>
              </a:rPr>
              <a:t>Kaffe og vann</a:t>
            </a:r>
          </a:p>
          <a:p>
            <a:pPr marL="227965" indent="-227965"/>
            <a:r>
              <a:rPr lang="nb-NO">
                <a:latin typeface="Open Sans"/>
                <a:ea typeface="Open Sans"/>
                <a:cs typeface="Open Sans"/>
              </a:rPr>
              <a:t>Pauser og lunsj</a:t>
            </a:r>
          </a:p>
          <a:p>
            <a:pPr marL="227965" indent="-227965"/>
            <a:r>
              <a:rPr lang="nb-NO">
                <a:latin typeface="Open Sans"/>
                <a:ea typeface="Open Sans"/>
                <a:cs typeface="Open Sans"/>
              </a:rPr>
              <a:t>Delrapport 3 – ta gjerne et eksemplar!</a:t>
            </a:r>
          </a:p>
        </p:txBody>
      </p:sp>
    </p:spTree>
    <p:extLst>
      <p:ext uri="{BB962C8B-B14F-4D97-AF65-F5344CB8AC3E}">
        <p14:creationId xmlns:p14="http://schemas.microsoft.com/office/powerpoint/2010/main" val="414090068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5537200" cy="1325563"/>
          </a:xfrm>
        </p:spPr>
        <p:txBody>
          <a:bodyPr>
            <a:normAutofit fontScale="90000"/>
          </a:bodyPr>
          <a:lstStyle/>
          <a:p>
            <a:r>
              <a:rPr lang="nb-NO" dirty="0"/>
              <a:t>2.2 Posisjon, attraktivitet og omdømme</a:t>
            </a:r>
          </a:p>
        </p:txBody>
      </p:sp>
      <p:graphicFrame>
        <p:nvGraphicFramePr>
          <p:cNvPr id="3" name="Plassholder for innhold 2"/>
          <p:cNvGraphicFramePr>
            <a:graphicFrameLocks noGrp="1"/>
          </p:cNvGraphicFramePr>
          <p:nvPr>
            <p:ph sz="half" idx="2"/>
          </p:nvPr>
        </p:nvGraphicFramePr>
        <p:xfrm>
          <a:off x="6874934" y="365125"/>
          <a:ext cx="4512733" cy="6082324"/>
        </p:xfrm>
        <a:graphic>
          <a:graphicData uri="http://schemas.openxmlformats.org/drawingml/2006/table">
            <a:tbl>
              <a:tblPr firstRow="1" firstCol="1">
                <a:tableStyleId>{5C22544A-7EE6-4342-B048-85BDC9FD1C3A}</a:tableStyleId>
              </a:tblPr>
              <a:tblGrid>
                <a:gridCol w="818664">
                  <a:extLst>
                    <a:ext uri="{9D8B030D-6E8A-4147-A177-3AD203B41FA5}">
                      <a16:colId xmlns:a16="http://schemas.microsoft.com/office/drawing/2014/main" val="3799652960"/>
                    </a:ext>
                  </a:extLst>
                </a:gridCol>
                <a:gridCol w="1035009">
                  <a:extLst>
                    <a:ext uri="{9D8B030D-6E8A-4147-A177-3AD203B41FA5}">
                      <a16:colId xmlns:a16="http://schemas.microsoft.com/office/drawing/2014/main" val="2989118470"/>
                    </a:ext>
                  </a:extLst>
                </a:gridCol>
                <a:gridCol w="855541">
                  <a:extLst>
                    <a:ext uri="{9D8B030D-6E8A-4147-A177-3AD203B41FA5}">
                      <a16:colId xmlns:a16="http://schemas.microsoft.com/office/drawing/2014/main" val="1471270469"/>
                    </a:ext>
                  </a:extLst>
                </a:gridCol>
                <a:gridCol w="755727">
                  <a:extLst>
                    <a:ext uri="{9D8B030D-6E8A-4147-A177-3AD203B41FA5}">
                      <a16:colId xmlns:a16="http://schemas.microsoft.com/office/drawing/2014/main" val="360030019"/>
                    </a:ext>
                  </a:extLst>
                </a:gridCol>
                <a:gridCol w="1047792">
                  <a:extLst>
                    <a:ext uri="{9D8B030D-6E8A-4147-A177-3AD203B41FA5}">
                      <a16:colId xmlns:a16="http://schemas.microsoft.com/office/drawing/2014/main" val="2326713510"/>
                    </a:ext>
                  </a:extLst>
                </a:gridCol>
              </a:tblGrid>
              <a:tr h="305238">
                <a:tc>
                  <a:txBody>
                    <a:bodyPr/>
                    <a:lstStyle/>
                    <a:p>
                      <a:pPr>
                        <a:lnSpc>
                          <a:spcPct val="107000"/>
                        </a:lnSpc>
                        <a:spcAft>
                          <a:spcPts val="0"/>
                        </a:spcAft>
                      </a:pPr>
                      <a:r>
                        <a:rPr lang="nb-NO" sz="800" dirty="0">
                          <a:effectLst/>
                        </a:rPr>
                        <a:t>Hovedtematikk - hvilke er de viktigste</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tc>
                <a:tc>
                  <a:txBody>
                    <a:bodyPr/>
                    <a:lstStyle/>
                    <a:p>
                      <a:pPr>
                        <a:lnSpc>
                          <a:spcPct val="107000"/>
                        </a:lnSpc>
                        <a:spcAft>
                          <a:spcPts val="0"/>
                        </a:spcAft>
                      </a:pPr>
                      <a:r>
                        <a:rPr lang="nb-NO" sz="800">
                          <a:effectLst/>
                        </a:rPr>
                        <a:t>Svakheter</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tc>
                <a:tc>
                  <a:txBody>
                    <a:bodyPr/>
                    <a:lstStyle/>
                    <a:p>
                      <a:pPr>
                        <a:lnSpc>
                          <a:spcPct val="107000"/>
                        </a:lnSpc>
                        <a:spcAft>
                          <a:spcPts val="0"/>
                        </a:spcAft>
                      </a:pPr>
                      <a:r>
                        <a:rPr lang="nb-NO" sz="800">
                          <a:effectLst/>
                        </a:rPr>
                        <a:t>Utfordringer</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tc>
                <a:tc>
                  <a:txBody>
                    <a:bodyPr/>
                    <a:lstStyle/>
                    <a:p>
                      <a:pPr>
                        <a:lnSpc>
                          <a:spcPct val="107000"/>
                        </a:lnSpc>
                        <a:spcAft>
                          <a:spcPts val="0"/>
                        </a:spcAft>
                      </a:pPr>
                      <a:r>
                        <a:rPr lang="nb-NO" sz="800">
                          <a:effectLst/>
                        </a:rPr>
                        <a:t>Styrker</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tc>
                <a:tc>
                  <a:txBody>
                    <a:bodyPr/>
                    <a:lstStyle/>
                    <a:p>
                      <a:pPr>
                        <a:lnSpc>
                          <a:spcPct val="107000"/>
                        </a:lnSpc>
                        <a:spcAft>
                          <a:spcPts val="0"/>
                        </a:spcAft>
                      </a:pPr>
                      <a:r>
                        <a:rPr lang="nb-NO" sz="800">
                          <a:effectLst/>
                        </a:rPr>
                        <a:t>Muligheter</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tc>
                <a:extLst>
                  <a:ext uri="{0D108BD9-81ED-4DB2-BD59-A6C34878D82A}">
                    <a16:rowId xmlns:a16="http://schemas.microsoft.com/office/drawing/2014/main" val="3250851882"/>
                  </a:ext>
                </a:extLst>
              </a:tr>
              <a:tr h="712221">
                <a:tc>
                  <a:txBody>
                    <a:bodyPr/>
                    <a:lstStyle/>
                    <a:p>
                      <a:pPr>
                        <a:lnSpc>
                          <a:spcPct val="107000"/>
                        </a:lnSpc>
                        <a:spcAft>
                          <a:spcPts val="0"/>
                        </a:spcAft>
                      </a:pPr>
                      <a:r>
                        <a:rPr lang="nb-NO" sz="800" dirty="0">
                          <a:solidFill>
                            <a:srgbClr val="FFFF00"/>
                          </a:solidFill>
                          <a:effectLst/>
                        </a:rPr>
                        <a:t>Posisjon, attraktivitet og omdømme</a:t>
                      </a:r>
                      <a:endParaRPr lang="nb-NO" sz="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ctr"/>
                </a:tc>
                <a:tc>
                  <a:txBody>
                    <a:bodyPr/>
                    <a:lstStyle/>
                    <a:p>
                      <a:pPr>
                        <a:lnSpc>
                          <a:spcPct val="107000"/>
                        </a:lnSpc>
                        <a:spcAft>
                          <a:spcPts val="0"/>
                        </a:spcAft>
                      </a:pPr>
                      <a:r>
                        <a:rPr lang="nb-NO" sz="800">
                          <a:effectLst/>
                        </a:rPr>
                        <a:t>Ålesund og Gjøvik kan lære av Trondheim for å skape bedre studiebytilbud. Skape mindre forskjeller.</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dirty="0">
                          <a:effectLst/>
                        </a:rPr>
                        <a:t> </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Største ingeniørutd. i Norge!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Attraktiv, den største i Norge</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extLst>
                  <a:ext uri="{0D108BD9-81ED-4DB2-BD59-A6C34878D82A}">
                    <a16:rowId xmlns:a16="http://schemas.microsoft.com/office/drawing/2014/main" val="3498371815"/>
                  </a:ext>
                </a:extLst>
              </a:tr>
              <a:tr h="813967">
                <a:tc>
                  <a:txBody>
                    <a:bodyPr/>
                    <a:lstStyle/>
                    <a:p>
                      <a:pPr>
                        <a:lnSpc>
                          <a:spcPct val="107000"/>
                        </a:lnSpc>
                        <a:spcAft>
                          <a:spcPts val="0"/>
                        </a:spcAft>
                      </a:pPr>
                      <a:r>
                        <a:rPr lang="en-US" sz="800" dirty="0">
                          <a:effectLst/>
                        </a:rPr>
                        <a:t> </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Emner har blitt slått sammen - effektivitet går foran emnekvalitet.</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Studentby Trondheim trekker til seg flere stud. - kan utgjøre 5-10 stp høyere snitt ved opptak.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extLst>
                  <a:ext uri="{0D108BD9-81ED-4DB2-BD59-A6C34878D82A}">
                    <a16:rowId xmlns:a16="http://schemas.microsoft.com/office/drawing/2014/main" val="2679342129"/>
                  </a:ext>
                </a:extLst>
              </a:tr>
              <a:tr h="216097">
                <a:tc>
                  <a:txBody>
                    <a:bodyPr/>
                    <a:lstStyle/>
                    <a:p>
                      <a:pPr>
                        <a:lnSpc>
                          <a:spcPct val="107000"/>
                        </a:lnSpc>
                        <a:spcAft>
                          <a:spcPts val="0"/>
                        </a:spcAft>
                      </a:pPr>
                      <a:r>
                        <a:rPr lang="en-US"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Kulturelle forskjeller BA og MA.</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Høyt nivå</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extLst>
                  <a:ext uri="{0D108BD9-81ED-4DB2-BD59-A6C34878D82A}">
                    <a16:rowId xmlns:a16="http://schemas.microsoft.com/office/drawing/2014/main" val="54460637"/>
                  </a:ext>
                </a:extLst>
              </a:tr>
              <a:tr h="1215548">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dirty="0">
                          <a:effectLst/>
                        </a:rPr>
                        <a:t> </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Økonomi - SP-produksjon ikke samme uttelling! Finansiering av ing.utd lavere enn hva. stud. trenger til f.eks lab, kjemikalier, dyre instrumenter.</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Fullt integrert fagstab og tilgang på totale ressurser og kompetanse</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extLst>
                  <a:ext uri="{0D108BD9-81ED-4DB2-BD59-A6C34878D82A}">
                    <a16:rowId xmlns:a16="http://schemas.microsoft.com/office/drawing/2014/main" val="835685332"/>
                  </a:ext>
                </a:extLst>
              </a:tr>
              <a:tr h="804963">
                <a:tc>
                  <a:txBody>
                    <a:bodyPr/>
                    <a:lstStyle/>
                    <a:p>
                      <a:pPr>
                        <a:lnSpc>
                          <a:spcPct val="107000"/>
                        </a:lnSpc>
                        <a:spcAft>
                          <a:spcPts val="0"/>
                        </a:spcAft>
                      </a:pPr>
                      <a:r>
                        <a:rPr lang="en-US"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Synkende andel søkere til vg studiespesialisering, kan påvirke Baing - holde oss andelen hvordan?</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extLst>
                  <a:ext uri="{0D108BD9-81ED-4DB2-BD59-A6C34878D82A}">
                    <a16:rowId xmlns:a16="http://schemas.microsoft.com/office/drawing/2014/main" val="1763540523"/>
                  </a:ext>
                </a:extLst>
              </a:tr>
              <a:tr h="508729">
                <a:tc>
                  <a:txBody>
                    <a:bodyPr/>
                    <a:lstStyle/>
                    <a:p>
                      <a:pPr>
                        <a:lnSpc>
                          <a:spcPct val="107000"/>
                        </a:lnSpc>
                        <a:spcAft>
                          <a:spcPts val="0"/>
                        </a:spcAft>
                      </a:pPr>
                      <a:r>
                        <a:rPr lang="nb-NO" sz="800" dirty="0">
                          <a:solidFill>
                            <a:srgbClr val="FFFF00"/>
                          </a:solidFill>
                          <a:effectLst/>
                        </a:rPr>
                        <a:t>Attraktivitet som </a:t>
                      </a:r>
                      <a:r>
                        <a:rPr lang="nb-NO" sz="800" dirty="0" err="1">
                          <a:solidFill>
                            <a:srgbClr val="FFFF00"/>
                          </a:solidFill>
                          <a:effectLst/>
                        </a:rPr>
                        <a:t>arb.giver</a:t>
                      </a:r>
                      <a:r>
                        <a:rPr lang="nb-NO" sz="800" dirty="0">
                          <a:solidFill>
                            <a:srgbClr val="FFFF00"/>
                          </a:solidFill>
                          <a:effectLst/>
                        </a:rPr>
                        <a:t> for teknologer - Rekruttere/beholde ansatte</a:t>
                      </a:r>
                      <a:endParaRPr lang="nb-NO" sz="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dirty="0" err="1">
                          <a:effectLst/>
                        </a:rPr>
                        <a:t>Ing.utdannede</a:t>
                      </a:r>
                      <a:r>
                        <a:rPr lang="nb-NO" sz="800" dirty="0">
                          <a:effectLst/>
                        </a:rPr>
                        <a:t> kan ikke hoppe mellom </a:t>
                      </a:r>
                      <a:r>
                        <a:rPr lang="nb-NO" sz="800" dirty="0" err="1">
                          <a:effectLst/>
                        </a:rPr>
                        <a:t>arb.liv</a:t>
                      </a:r>
                      <a:r>
                        <a:rPr lang="nb-NO" sz="800" dirty="0">
                          <a:effectLst/>
                        </a:rPr>
                        <a:t> og akademia, slik de med høyere grad kan.</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a:effectLst/>
                        </a:rPr>
                        <a:t> </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r>
                        <a:rPr lang="nb-NO" sz="800" dirty="0">
                          <a:effectLst/>
                        </a:rPr>
                        <a:t> </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extLst>
                  <a:ext uri="{0D108BD9-81ED-4DB2-BD59-A6C34878D82A}">
                    <a16:rowId xmlns:a16="http://schemas.microsoft.com/office/drawing/2014/main" val="8422107"/>
                  </a:ext>
                </a:extLst>
              </a:tr>
              <a:tr h="508729">
                <a:tc>
                  <a:txBody>
                    <a:bodyPr/>
                    <a:lstStyle/>
                    <a:p>
                      <a:pPr>
                        <a:lnSpc>
                          <a:spcPct val="107000"/>
                        </a:lnSpc>
                        <a:spcAft>
                          <a:spcPts val="0"/>
                        </a:spcAft>
                      </a:pPr>
                      <a:r>
                        <a:rPr lang="nb-NO"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nb-NO"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Store lønnsforskjeller i forhold til privat sektor</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extLst>
                  <a:ext uri="{0D108BD9-81ED-4DB2-BD59-A6C34878D82A}">
                    <a16:rowId xmlns:a16="http://schemas.microsoft.com/office/drawing/2014/main" val="2984085466"/>
                  </a:ext>
                </a:extLst>
              </a:tr>
              <a:tr h="508729">
                <a:tc>
                  <a:txBody>
                    <a:bodyPr/>
                    <a:lstStyle/>
                    <a:p>
                      <a:pPr>
                        <a:lnSpc>
                          <a:spcPct val="107000"/>
                        </a:lnSpc>
                        <a:spcAft>
                          <a:spcPts val="0"/>
                        </a:spcAft>
                      </a:pPr>
                      <a:r>
                        <a:rPr lang="nb-NO"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r>
                        <a:rPr lang="nb-NO"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Ulik forskningstid for de ulike kategorier </a:t>
                      </a:r>
                      <a:r>
                        <a:rPr lang="nb-NO" sz="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vit.ansatte</a:t>
                      </a:r>
                      <a:r>
                        <a:rPr lang="nb-NO"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 det mål at alle skal ha førstekompetanse?</a:t>
                      </a: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spcAft>
                          <a:spcPts val="0"/>
                        </a:spcAft>
                      </a:pP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endParaRPr lang="nb-NO" sz="80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tc>
                  <a:txBody>
                    <a:bodyPr/>
                    <a:lstStyle/>
                    <a:p>
                      <a:pPr>
                        <a:lnSpc>
                          <a:spcPct val="107000"/>
                        </a:lnSpc>
                        <a:spcAft>
                          <a:spcPts val="0"/>
                        </a:spcAft>
                      </a:pPr>
                      <a:endParaRPr lang="nb-N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8898" marR="38898" marT="0" marB="0" anchor="b"/>
                </a:tc>
                <a:extLst>
                  <a:ext uri="{0D108BD9-81ED-4DB2-BD59-A6C34878D82A}">
                    <a16:rowId xmlns:a16="http://schemas.microsoft.com/office/drawing/2014/main" val="3149128455"/>
                  </a:ext>
                </a:extLst>
              </a:tr>
            </a:tbl>
          </a:graphicData>
        </a:graphic>
      </p:graphicFrame>
      <p:pic>
        <p:nvPicPr>
          <p:cNvPr id="7" name="Plassholder for innhold 10"/>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079992"/>
            <a:ext cx="5181600" cy="3114472"/>
          </a:xfrm>
          <a:prstGeom prst="rect">
            <a:avLst/>
          </a:prstGeom>
          <a:noFill/>
          <a:ln>
            <a:noFill/>
          </a:ln>
        </p:spPr>
      </p:pic>
      <p:sp>
        <p:nvSpPr>
          <p:cNvPr id="8" name="TekstSylinder 7"/>
          <p:cNvSpPr txBox="1"/>
          <p:nvPr/>
        </p:nvSpPr>
        <p:spPr>
          <a:xfrm>
            <a:off x="1002477" y="5322158"/>
            <a:ext cx="39285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1" u="none" strike="noStrike" kern="1200" cap="none" spc="0" normalizeH="0" baseline="0" noProof="0" dirty="0">
                <a:ln>
                  <a:noFill/>
                </a:ln>
                <a:solidFill>
                  <a:prstClr val="black"/>
                </a:solidFill>
                <a:effectLst/>
                <a:uLnTx/>
                <a:uFillTx/>
                <a:latin typeface="Calibri" panose="020F0502020204030204"/>
                <a:ea typeface="+mn-ea"/>
                <a:cs typeface="+mn-cs"/>
              </a:rPr>
              <a:t>Fordeling av teknologistudenter pr institusjon studieåret 2020/2021. Kilde: DBH-statistikkene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32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1058" y="424206"/>
            <a:ext cx="5665177" cy="819049"/>
          </a:xfrm>
        </p:spPr>
        <p:txBody>
          <a:bodyPr/>
          <a:lstStyle/>
          <a:p>
            <a:r>
              <a:rPr lang="nb-NO" dirty="0"/>
              <a:t>2.3 Studentrekruttering</a:t>
            </a:r>
          </a:p>
        </p:txBody>
      </p:sp>
      <p:sp>
        <p:nvSpPr>
          <p:cNvPr id="4" name="Plassholder for innhold 3"/>
          <p:cNvSpPr>
            <a:spLocks noGrp="1"/>
          </p:cNvSpPr>
          <p:nvPr>
            <p:ph sz="half" idx="2"/>
          </p:nvPr>
        </p:nvSpPr>
        <p:spPr>
          <a:xfrm>
            <a:off x="7010400" y="424206"/>
            <a:ext cx="5181600" cy="4351338"/>
          </a:xfrm>
        </p:spPr>
        <p:txBody>
          <a:bodyPr>
            <a:normAutofit fontScale="85000" lnSpcReduction="10000"/>
          </a:bodyPr>
          <a:lstStyle/>
          <a:p>
            <a:r>
              <a:rPr lang="nb-NO" dirty="0"/>
              <a:t>NTNU er den største ingeniørutdanningen i Norge</a:t>
            </a:r>
          </a:p>
          <a:p>
            <a:r>
              <a:rPr lang="nb-NO" dirty="0"/>
              <a:t>Størst gjennomsnittlig konkurransepoeng ved SO for ingeniørutdanningene i Norge</a:t>
            </a:r>
          </a:p>
          <a:p>
            <a:pPr lvl="1"/>
            <a:r>
              <a:rPr lang="nb-NO" dirty="0"/>
              <a:t>Store variasjoner mellom studieprogram og campus</a:t>
            </a:r>
          </a:p>
          <a:p>
            <a:pPr lvl="1"/>
            <a:r>
              <a:rPr lang="nb-NO" dirty="0"/>
              <a:t>Synkende antall elever i videregående som tar studiespesialisering</a:t>
            </a:r>
          </a:p>
          <a:p>
            <a:pPr lvl="1"/>
            <a:r>
              <a:rPr lang="nb-NO" dirty="0"/>
              <a:t>Generelt lavt antall kvinner som tar ingeniørutdanning (unntak kjemi, fornybar, havbruk). 25% i snitt.</a:t>
            </a:r>
          </a:p>
          <a:p>
            <a:r>
              <a:rPr lang="nb-NO" dirty="0"/>
              <a:t>NTNU oppleves som attraktivt og har et godt omdømme hos studentene</a:t>
            </a:r>
          </a:p>
          <a:p>
            <a:endParaRPr lang="nb-NO" dirty="0"/>
          </a:p>
        </p:txBody>
      </p:sp>
      <p:pic>
        <p:nvPicPr>
          <p:cNvPr id="6" name="Plassholder for innhold 5"/>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586419" y="1380081"/>
            <a:ext cx="4012344" cy="2439588"/>
          </a:xfrm>
          <a:prstGeom prst="rect">
            <a:avLst/>
          </a:prstGeom>
          <a:noFill/>
          <a:ln>
            <a:noFill/>
          </a:ln>
        </p:spPr>
      </p:pic>
      <p:sp>
        <p:nvSpPr>
          <p:cNvPr id="7" name="TekstSylinder 6"/>
          <p:cNvSpPr txBox="1"/>
          <p:nvPr/>
        </p:nvSpPr>
        <p:spPr>
          <a:xfrm>
            <a:off x="203131" y="2711673"/>
            <a:ext cx="21774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prstClr val="black"/>
                </a:solidFill>
                <a:effectLst/>
                <a:uLnTx/>
                <a:uFillTx/>
                <a:latin typeface="Calibri" panose="020F0502020204030204"/>
                <a:ea typeface="+mn-ea"/>
                <a:cs typeface="+mn-cs"/>
              </a:rPr>
              <a:t>Gjennomsnittlig konkurransepoeng ved opptaket høsten 2020 pr institusjon for DBH-kategoriene «ingeniørutdanning». Gjennomsnittet gjelder søkere med status «møtt».</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lassholder for innhold 4"/>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235807" y="4007850"/>
            <a:ext cx="4713568" cy="2560474"/>
          </a:xfrm>
          <a:prstGeom prst="rect">
            <a:avLst/>
          </a:prstGeom>
          <a:noFill/>
          <a:ln>
            <a:noFill/>
          </a:ln>
        </p:spPr>
      </p:pic>
      <p:sp>
        <p:nvSpPr>
          <p:cNvPr id="9" name="TekstSylinder 8"/>
          <p:cNvSpPr txBox="1"/>
          <p:nvPr/>
        </p:nvSpPr>
        <p:spPr>
          <a:xfrm>
            <a:off x="348793" y="5475926"/>
            <a:ext cx="16873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prstClr val="black"/>
                </a:solidFill>
                <a:effectLst/>
                <a:uLnTx/>
                <a:uFillTx/>
                <a:latin typeface="Calibri" panose="020F0502020204030204"/>
                <a:ea typeface="+mn-ea"/>
                <a:cs typeface="+mn-cs"/>
              </a:rPr>
              <a:t>Kvinneandeler pr programtype ved opptaket 2020. Tallene er basert på "møtt"-tall.</a:t>
            </a: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914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2.5 Studentenes gjennomføring og tilfredshet</a:t>
            </a:r>
            <a:br>
              <a:rPr lang="nb-NO" dirty="0"/>
            </a:br>
            <a:endParaRPr lang="nb-NO" dirty="0"/>
          </a:p>
        </p:txBody>
      </p:sp>
      <p:pic>
        <p:nvPicPr>
          <p:cNvPr id="7" name="Bilde 6"/>
          <p:cNvPicPr/>
          <p:nvPr/>
        </p:nvPicPr>
        <p:blipFill>
          <a:blip r:embed="rId3">
            <a:extLst>
              <a:ext uri="{28A0092B-C50C-407E-A947-70E740481C1C}">
                <a14:useLocalDpi xmlns:a14="http://schemas.microsoft.com/office/drawing/2010/main" val="0"/>
              </a:ext>
            </a:extLst>
          </a:blip>
          <a:srcRect/>
          <a:stretch>
            <a:fillRect/>
          </a:stretch>
        </p:blipFill>
        <p:spPr bwMode="auto">
          <a:xfrm>
            <a:off x="6924878" y="1137383"/>
            <a:ext cx="5267122" cy="3795009"/>
          </a:xfrm>
          <a:prstGeom prst="rect">
            <a:avLst/>
          </a:prstGeom>
          <a:noFill/>
          <a:ln>
            <a:noFill/>
          </a:ln>
        </p:spPr>
      </p:pic>
      <p:sp>
        <p:nvSpPr>
          <p:cNvPr id="8" name="TekstSylinder 7"/>
          <p:cNvSpPr txBox="1"/>
          <p:nvPr/>
        </p:nvSpPr>
        <p:spPr>
          <a:xfrm>
            <a:off x="9118451" y="4932392"/>
            <a:ext cx="26300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1" u="none" strike="noStrike" kern="1200" cap="none" spc="0" normalizeH="0" baseline="0" noProof="0" dirty="0">
                <a:ln>
                  <a:noFill/>
                </a:ln>
                <a:solidFill>
                  <a:prstClr val="black"/>
                </a:solidFill>
                <a:effectLst/>
                <a:uLnTx/>
                <a:uFillTx/>
                <a:latin typeface="Calibri" panose="020F0502020204030204"/>
                <a:ea typeface="+mn-ea"/>
                <a:cs typeface="+mn-cs"/>
              </a:rPr>
              <a:t>Faglig tidsbruk i timer pr uke – gjennomsnitt pr programtype (</a:t>
            </a:r>
            <a:r>
              <a:rPr kumimoji="0" lang="nb-NO" sz="1400" b="0" i="0" u="none" strike="noStrike" kern="1200" cap="none" spc="0" normalizeH="0" baseline="0" noProof="0" dirty="0">
                <a:ln>
                  <a:noFill/>
                </a:ln>
                <a:solidFill>
                  <a:prstClr val="black"/>
                </a:solidFill>
                <a:effectLst/>
                <a:uLnTx/>
                <a:uFillTx/>
                <a:latin typeface="Calibri" panose="020F0502020204030204"/>
                <a:ea typeface="+mn-ea"/>
                <a:cs typeface="+mn-cs"/>
              </a:rPr>
              <a:t>Studiebarometer 2019?)</a:t>
            </a:r>
          </a:p>
        </p:txBody>
      </p:sp>
      <p:pic>
        <p:nvPicPr>
          <p:cNvPr id="9" name="Plassholder for innhold 6"/>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26263" y="1027906"/>
            <a:ext cx="5030877" cy="2869008"/>
          </a:xfrm>
          <a:prstGeom prst="rect">
            <a:avLst/>
          </a:prstGeom>
          <a:noFill/>
          <a:ln>
            <a:noFill/>
          </a:ln>
        </p:spPr>
      </p:pic>
      <p:sp>
        <p:nvSpPr>
          <p:cNvPr id="10" name="TekstSylinder 9"/>
          <p:cNvSpPr txBox="1"/>
          <p:nvPr/>
        </p:nvSpPr>
        <p:spPr>
          <a:xfrm>
            <a:off x="173199" y="4006391"/>
            <a:ext cx="320159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prstClr val="black"/>
                </a:solidFill>
                <a:effectLst/>
                <a:uLnTx/>
                <a:uFillTx/>
                <a:latin typeface="Calibri" panose="020F0502020204030204"/>
                <a:ea typeface="+mn-ea"/>
                <a:cs typeface="+mn-cs"/>
              </a:rPr>
              <a:t>Andel fullført på normert tid, andel frafalt pr programtype og andel som studerer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prstClr val="black"/>
                </a:solidFill>
                <a:effectLst/>
                <a:uLnTx/>
                <a:uFillTx/>
                <a:latin typeface="Calibri" panose="020F0502020204030204"/>
                <a:ea typeface="+mn-ea"/>
                <a:cs typeface="+mn-cs"/>
              </a:rPr>
              <a:t>Sektorsnittene er basert på </a:t>
            </a:r>
            <a:r>
              <a:rPr kumimoji="0" lang="nb-NO" sz="1100" b="0" i="1" u="none" strike="noStrike" kern="1200" cap="none" spc="0" normalizeH="0" baseline="0" noProof="0" dirty="0" err="1">
                <a:ln>
                  <a:noFill/>
                </a:ln>
                <a:solidFill>
                  <a:prstClr val="black"/>
                </a:solidFill>
                <a:effectLst/>
                <a:uLnTx/>
                <a:uFillTx/>
                <a:latin typeface="Calibri" panose="020F0502020204030204"/>
                <a:ea typeface="+mn-ea"/>
                <a:cs typeface="+mn-cs"/>
              </a:rPr>
              <a:t>DBHs</a:t>
            </a:r>
            <a:r>
              <a:rPr kumimoji="0" lang="nb-NO" sz="1100" b="0" i="1" u="none" strike="noStrike" kern="1200" cap="none" spc="0" normalizeH="0" baseline="0" noProof="0" dirty="0">
                <a:ln>
                  <a:noFill/>
                </a:ln>
                <a:solidFill>
                  <a:prstClr val="black"/>
                </a:solidFill>
                <a:effectLst/>
                <a:uLnTx/>
                <a:uFillTx/>
                <a:latin typeface="Calibri" panose="020F0502020204030204"/>
                <a:ea typeface="+mn-ea"/>
                <a:cs typeface="+mn-cs"/>
              </a:rPr>
              <a:t> «studium»-kategorisering.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prstClr val="black"/>
                </a:solidFill>
                <a:effectLst/>
                <a:uLnTx/>
                <a:uFillTx/>
                <a:latin typeface="Calibri" panose="020F0502020204030204"/>
                <a:ea typeface="+mn-ea"/>
                <a:cs typeface="+mn-cs"/>
              </a:rPr>
              <a:t>Kilde: DBH-statistikken «Gjennomføring på samme institusjon» - Figur fra FTS delrapport 1</a:t>
            </a:r>
            <a:endParaRPr kumimoji="0" lang="nb-NO"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Bilde 10"/>
          <p:cNvPicPr/>
          <p:nvPr/>
        </p:nvPicPr>
        <p:blipFill>
          <a:blip r:embed="rId5">
            <a:extLst>
              <a:ext uri="{28A0092B-C50C-407E-A947-70E740481C1C}">
                <a14:useLocalDpi xmlns:a14="http://schemas.microsoft.com/office/drawing/2010/main" val="0"/>
              </a:ext>
            </a:extLst>
          </a:blip>
          <a:srcRect/>
          <a:stretch>
            <a:fillRect/>
          </a:stretch>
        </p:blipFill>
        <p:spPr bwMode="auto">
          <a:xfrm>
            <a:off x="3789403" y="3893271"/>
            <a:ext cx="4081977" cy="2918666"/>
          </a:xfrm>
          <a:prstGeom prst="rect">
            <a:avLst/>
          </a:prstGeom>
          <a:noFill/>
          <a:ln>
            <a:noFill/>
          </a:ln>
        </p:spPr>
      </p:pic>
      <p:sp>
        <p:nvSpPr>
          <p:cNvPr id="12" name="TekstSylinder 11"/>
          <p:cNvSpPr txBox="1"/>
          <p:nvPr/>
        </p:nvSpPr>
        <p:spPr>
          <a:xfrm>
            <a:off x="615842" y="6099497"/>
            <a:ext cx="31735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prstClr val="black"/>
                </a:solidFill>
                <a:effectLst/>
                <a:uLnTx/>
                <a:uFillTx/>
                <a:latin typeface="Calibri" panose="020F0502020204030204"/>
                <a:ea typeface="+mn-ea"/>
                <a:cs typeface="+mn-cs"/>
              </a:rPr>
              <a:t>Studentenes tilfredshet med studieprogrammet man går på – gjennomsnitt pr programtype. Skala 1—5, der 5 er best</a:t>
            </a: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949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3930" y="322764"/>
            <a:ext cx="5366238" cy="689168"/>
          </a:xfrm>
        </p:spPr>
        <p:txBody>
          <a:bodyPr>
            <a:normAutofit fontScale="90000"/>
          </a:bodyPr>
          <a:lstStyle/>
          <a:p>
            <a:r>
              <a:rPr lang="nb-NO" dirty="0"/>
              <a:t>2.6 Fagmiljøene </a:t>
            </a:r>
          </a:p>
        </p:txBody>
      </p:sp>
      <p:sp>
        <p:nvSpPr>
          <p:cNvPr id="4" name="Plassholder for innhold 3"/>
          <p:cNvSpPr>
            <a:spLocks noGrp="1"/>
          </p:cNvSpPr>
          <p:nvPr>
            <p:ph sz="half" idx="2"/>
          </p:nvPr>
        </p:nvSpPr>
        <p:spPr>
          <a:xfrm>
            <a:off x="299967" y="1419048"/>
            <a:ext cx="5181600" cy="3915752"/>
          </a:xfrm>
        </p:spPr>
        <p:txBody>
          <a:bodyPr>
            <a:normAutofit/>
          </a:bodyPr>
          <a:lstStyle/>
          <a:p>
            <a:r>
              <a:rPr lang="en-US" sz="1800" dirty="0" err="1"/>
              <a:t>Utdanning</a:t>
            </a:r>
            <a:r>
              <a:rPr lang="en-US" sz="1800" dirty="0"/>
              <a:t> </a:t>
            </a:r>
            <a:r>
              <a:rPr lang="en-US" sz="1800" dirty="0" err="1"/>
              <a:t>er</a:t>
            </a:r>
            <a:r>
              <a:rPr lang="en-US" sz="1800" dirty="0"/>
              <a:t> </a:t>
            </a:r>
            <a:r>
              <a:rPr lang="en-US" sz="1800" dirty="0" err="1"/>
              <a:t>ikke</a:t>
            </a:r>
            <a:r>
              <a:rPr lang="en-US" sz="1800" dirty="0"/>
              <a:t> like </a:t>
            </a:r>
            <a:r>
              <a:rPr lang="en-US" sz="1800" dirty="0" err="1"/>
              <a:t>mye</a:t>
            </a:r>
            <a:r>
              <a:rPr lang="en-US" sz="1800" dirty="0"/>
              <a:t> </a:t>
            </a:r>
            <a:r>
              <a:rPr lang="en-US" sz="1800" dirty="0" err="1"/>
              <a:t>prioritert</a:t>
            </a:r>
            <a:r>
              <a:rPr lang="en-US" sz="1800" dirty="0"/>
              <a:t> </a:t>
            </a:r>
            <a:r>
              <a:rPr lang="en-US" sz="1800" dirty="0" err="1"/>
              <a:t>som</a:t>
            </a:r>
            <a:r>
              <a:rPr lang="en-US" sz="1800" dirty="0"/>
              <a:t> </a:t>
            </a:r>
            <a:r>
              <a:rPr lang="en-US" sz="1800" dirty="0" err="1"/>
              <a:t>forskning</a:t>
            </a:r>
            <a:endParaRPr lang="en-US" sz="1800" dirty="0"/>
          </a:p>
          <a:p>
            <a:r>
              <a:rPr lang="nb-NO" sz="1800" dirty="0"/>
              <a:t>Manglende systematikk i at ansatte kan få vurdering (og dokumentert) </a:t>
            </a:r>
            <a:r>
              <a:rPr lang="nb-NO" sz="1800" dirty="0" err="1"/>
              <a:t>utd.faglig</a:t>
            </a:r>
            <a:r>
              <a:rPr lang="nb-NO" sz="1800" dirty="0"/>
              <a:t> kompetanse uavhengig av ansettelse</a:t>
            </a:r>
          </a:p>
          <a:p>
            <a:r>
              <a:rPr lang="nb-NO" sz="1800" dirty="0"/>
              <a:t>Ikke lyktes med å tilsette II-stillinger - bistillinger. </a:t>
            </a:r>
            <a:endParaRPr lang="nb-NO" sz="1800" dirty="0">
              <a:latin typeface="Calibri" panose="020F0502020204030204" pitchFamily="34" charset="0"/>
              <a:ea typeface="Calibri" panose="020F0502020204030204" pitchFamily="34" charset="0"/>
              <a:cs typeface="Times New Roman" panose="02020603050405020304" pitchFamily="18" charset="0"/>
            </a:endParaRPr>
          </a:p>
          <a:p>
            <a:r>
              <a:rPr lang="nb-NO" sz="1800" dirty="0"/>
              <a:t>Mulighet for frigjøring av tid, kommer i tillegg til andre oppgaver. </a:t>
            </a:r>
          </a:p>
          <a:p>
            <a:r>
              <a:rPr lang="en-US" sz="1800" dirty="0" err="1"/>
              <a:t>Støtte</a:t>
            </a:r>
            <a:r>
              <a:rPr lang="en-US" sz="1800" dirty="0"/>
              <a:t> </a:t>
            </a:r>
            <a:r>
              <a:rPr lang="en-US" sz="1800" dirty="0" err="1"/>
              <a:t>til</a:t>
            </a:r>
            <a:r>
              <a:rPr lang="en-US" sz="1800" dirty="0"/>
              <a:t>, </a:t>
            </a:r>
            <a:r>
              <a:rPr lang="en-US" sz="1800" dirty="0" err="1"/>
              <a:t>og</a:t>
            </a:r>
            <a:r>
              <a:rPr lang="en-US" sz="1800" dirty="0"/>
              <a:t> </a:t>
            </a:r>
            <a:r>
              <a:rPr lang="en-US" sz="1800" dirty="0" err="1"/>
              <a:t>anerkjennelse</a:t>
            </a:r>
            <a:r>
              <a:rPr lang="en-US" sz="1800" dirty="0"/>
              <a:t> </a:t>
            </a:r>
            <a:r>
              <a:rPr lang="en-US" sz="1800" dirty="0" err="1"/>
              <a:t>av</a:t>
            </a:r>
            <a:r>
              <a:rPr lang="en-US" sz="1800" dirty="0"/>
              <a:t> </a:t>
            </a:r>
            <a:r>
              <a:rPr lang="en-US" sz="1800" dirty="0" err="1"/>
              <a:t>utvikling</a:t>
            </a:r>
            <a:r>
              <a:rPr lang="en-US" sz="1800" dirty="0"/>
              <a:t> </a:t>
            </a:r>
            <a:r>
              <a:rPr lang="en-US" sz="1800" dirty="0" err="1"/>
              <a:t>av</a:t>
            </a:r>
            <a:r>
              <a:rPr lang="en-US" sz="1800" dirty="0"/>
              <a:t> </a:t>
            </a:r>
            <a:r>
              <a:rPr lang="en-US" sz="1800" dirty="0" err="1"/>
              <a:t>egen</a:t>
            </a:r>
            <a:r>
              <a:rPr lang="en-US" sz="1800" dirty="0"/>
              <a:t> </a:t>
            </a:r>
            <a:r>
              <a:rPr lang="en-US" sz="1800" dirty="0" err="1"/>
              <a:t>undervisning</a:t>
            </a:r>
            <a:r>
              <a:rPr lang="en-US" sz="1800" dirty="0"/>
              <a:t>. Teaching culture survey </a:t>
            </a:r>
            <a:r>
              <a:rPr lang="en-US" sz="1800" dirty="0" err="1"/>
              <a:t>viser</a:t>
            </a:r>
            <a:r>
              <a:rPr lang="en-US" sz="1800" dirty="0"/>
              <a:t> at NTNU </a:t>
            </a:r>
            <a:r>
              <a:rPr lang="en-US" sz="1800" dirty="0" err="1"/>
              <a:t>har</a:t>
            </a:r>
            <a:r>
              <a:rPr lang="en-US" sz="1800" dirty="0"/>
              <a:t> </a:t>
            </a:r>
            <a:r>
              <a:rPr lang="en-US" sz="1800" dirty="0" err="1"/>
              <a:t>lav</a:t>
            </a:r>
            <a:r>
              <a:rPr lang="en-US" sz="1800" dirty="0"/>
              <a:t> </a:t>
            </a:r>
            <a:r>
              <a:rPr lang="en-US" sz="1800" dirty="0" err="1"/>
              <a:t>støtte</a:t>
            </a:r>
            <a:r>
              <a:rPr lang="en-US" sz="1800" dirty="0"/>
              <a:t> </a:t>
            </a:r>
            <a:r>
              <a:rPr lang="en-US" sz="1800" dirty="0" err="1"/>
              <a:t>til</a:t>
            </a:r>
            <a:r>
              <a:rPr lang="en-US" sz="1800" dirty="0"/>
              <a:t> </a:t>
            </a:r>
            <a:r>
              <a:rPr lang="en-US" sz="1800" dirty="0" err="1"/>
              <a:t>utvikling</a:t>
            </a:r>
            <a:r>
              <a:rPr lang="en-US" sz="1800" dirty="0"/>
              <a:t> </a:t>
            </a:r>
            <a:r>
              <a:rPr lang="en-US" sz="1800" dirty="0" err="1"/>
              <a:t>av</a:t>
            </a:r>
            <a:r>
              <a:rPr lang="en-US" sz="1800" dirty="0"/>
              <a:t> </a:t>
            </a:r>
            <a:r>
              <a:rPr lang="en-US" sz="1800" dirty="0" err="1"/>
              <a:t>undervisning</a:t>
            </a:r>
            <a:r>
              <a:rPr lang="en-US" sz="1800" dirty="0"/>
              <a:t>.</a:t>
            </a:r>
            <a:endParaRPr lang="nb-NO" sz="1800" dirty="0">
              <a:latin typeface="Calibri" panose="020F0502020204030204" pitchFamily="34" charset="0"/>
              <a:ea typeface="Calibri" panose="020F0502020204030204" pitchFamily="34" charset="0"/>
              <a:cs typeface="Times New Roman" panose="02020603050405020304" pitchFamily="18" charset="0"/>
            </a:endParaRPr>
          </a:p>
          <a:p>
            <a:r>
              <a:rPr lang="nb-NO" sz="1800" dirty="0"/>
              <a:t>Ikke helt klart å tilrettelegge for økt samarbeid på tvers av campus</a:t>
            </a:r>
          </a:p>
        </p:txBody>
      </p:sp>
      <p:pic>
        <p:nvPicPr>
          <p:cNvPr id="6" name="Bilde 5"/>
          <p:cNvPicPr/>
          <p:nvPr/>
        </p:nvPicPr>
        <p:blipFill>
          <a:blip r:embed="rId3">
            <a:extLst>
              <a:ext uri="{28A0092B-C50C-407E-A947-70E740481C1C}">
                <a14:useLocalDpi xmlns:a14="http://schemas.microsoft.com/office/drawing/2010/main" val="0"/>
              </a:ext>
            </a:extLst>
          </a:blip>
          <a:srcRect/>
          <a:stretch>
            <a:fillRect/>
          </a:stretch>
        </p:blipFill>
        <p:spPr bwMode="auto">
          <a:xfrm>
            <a:off x="5637229" y="1419049"/>
            <a:ext cx="6391193" cy="2367536"/>
          </a:xfrm>
          <a:prstGeom prst="rect">
            <a:avLst/>
          </a:prstGeom>
          <a:noFill/>
          <a:ln>
            <a:noFill/>
          </a:ln>
        </p:spPr>
      </p:pic>
      <p:sp>
        <p:nvSpPr>
          <p:cNvPr id="3" name="TekstSylinder 2"/>
          <p:cNvSpPr txBox="1"/>
          <p:nvPr/>
        </p:nvSpPr>
        <p:spPr>
          <a:xfrm>
            <a:off x="6366847" y="3921006"/>
            <a:ext cx="4591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prstClr val="black"/>
                </a:solidFill>
                <a:effectLst/>
                <a:uLnTx/>
                <a:uFillTx/>
                <a:latin typeface="Calibri" panose="020F0502020204030204"/>
                <a:ea typeface="+mn-ea"/>
                <a:cs typeface="+mn-cs"/>
              </a:rPr>
              <a:t>Tre spørsmål fra </a:t>
            </a:r>
            <a:r>
              <a:rPr kumimoji="0" lang="nb-NO" sz="1800" b="0" i="1" u="none" strike="noStrike" kern="1200" cap="none" spc="0" normalizeH="0" baseline="0" noProof="0" dirty="0" err="1">
                <a:ln>
                  <a:noFill/>
                </a:ln>
                <a:solidFill>
                  <a:prstClr val="black"/>
                </a:solidFill>
                <a:effectLst/>
                <a:uLnTx/>
                <a:uFillTx/>
                <a:latin typeface="Calibri" panose="020F0502020204030204"/>
                <a:ea typeface="+mn-ea"/>
                <a:cs typeface="+mn-cs"/>
              </a:rPr>
              <a:t>Teaching</a:t>
            </a:r>
            <a:r>
              <a:rPr kumimoji="0" lang="nb-NO"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800" b="0" i="1" u="none" strike="noStrike" kern="1200" cap="none" spc="0" normalizeH="0" baseline="0" noProof="0" dirty="0" err="1">
                <a:ln>
                  <a:noFill/>
                </a:ln>
                <a:solidFill>
                  <a:prstClr val="black"/>
                </a:solidFill>
                <a:effectLst/>
                <a:uLnTx/>
                <a:uFillTx/>
                <a:latin typeface="Calibri" panose="020F0502020204030204"/>
                <a:ea typeface="+mn-ea"/>
                <a:cs typeface="+mn-cs"/>
              </a:rPr>
              <a:t>Cultures</a:t>
            </a:r>
            <a:r>
              <a:rPr kumimoji="0" lang="nb-NO" sz="1800" b="0" i="1" u="none" strike="noStrike" kern="1200" cap="none" spc="0" normalizeH="0" baseline="0" noProof="0" dirty="0">
                <a:ln>
                  <a:noFill/>
                </a:ln>
                <a:solidFill>
                  <a:prstClr val="black"/>
                </a:solidFill>
                <a:effectLst/>
                <a:uLnTx/>
                <a:uFillTx/>
                <a:latin typeface="Calibri" panose="020F0502020204030204"/>
                <a:ea typeface="+mn-ea"/>
                <a:cs typeface="+mn-cs"/>
              </a:rPr>
              <a:t> Survey 2019</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801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2.7 Læringsmiljø</a:t>
            </a:r>
            <a:br>
              <a:rPr lang="nb-NO" dirty="0"/>
            </a:br>
            <a:endParaRPr lang="nb-NO" dirty="0"/>
          </a:p>
        </p:txBody>
      </p:sp>
      <p:pic>
        <p:nvPicPr>
          <p:cNvPr id="5" name="Plassholder for innhold 4"/>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762783" y="1420000"/>
            <a:ext cx="6542231" cy="4320924"/>
          </a:xfrm>
          <a:prstGeom prst="rect">
            <a:avLst/>
          </a:prstGeom>
          <a:noFill/>
          <a:ln>
            <a:noFill/>
          </a:ln>
        </p:spPr>
      </p:pic>
      <p:sp>
        <p:nvSpPr>
          <p:cNvPr id="3" name="TekstSylinder 2"/>
          <p:cNvSpPr txBox="1"/>
          <p:nvPr/>
        </p:nvSpPr>
        <p:spPr>
          <a:xfrm>
            <a:off x="1762783" y="5815097"/>
            <a:ext cx="54285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1" u="none" strike="noStrike" kern="1200" cap="none" spc="0" normalizeH="0" baseline="0" noProof="0" dirty="0">
                <a:ln>
                  <a:noFill/>
                </a:ln>
                <a:solidFill>
                  <a:prstClr val="black"/>
                </a:solidFill>
                <a:effectLst/>
                <a:uLnTx/>
                <a:uFillTx/>
                <a:latin typeface="Calibri" panose="020F0502020204030204"/>
                <a:ea typeface="+mn-ea"/>
                <a:cs typeface="+mn-cs"/>
              </a:rPr>
              <a:t>Svar pr programtype på Studiebarometerets utsagn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1" u="none" strike="noStrike" kern="1200" cap="none" spc="0" normalizeH="0" baseline="0" noProof="0" dirty="0">
                <a:ln>
                  <a:noFill/>
                </a:ln>
                <a:solidFill>
                  <a:prstClr val="black"/>
                </a:solidFill>
                <a:effectLst/>
                <a:uLnTx/>
                <a:uFillTx/>
                <a:latin typeface="Calibri" panose="020F0502020204030204"/>
                <a:ea typeface="+mn-ea"/>
                <a:cs typeface="+mn-cs"/>
              </a:rPr>
              <a:t> «Undervisningen er lagt opp til at studentene skal delta aktivt»</a:t>
            </a: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271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2.8 Læringsutbytte</a:t>
            </a:r>
          </a:p>
        </p:txBody>
      </p:sp>
      <p:pic>
        <p:nvPicPr>
          <p:cNvPr id="6" name="Plassholder for innhold 5"/>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014302" y="0"/>
            <a:ext cx="5855314" cy="6858000"/>
          </a:xfrm>
          <a:prstGeom prst="rect">
            <a:avLst/>
          </a:prstGeom>
          <a:noFill/>
          <a:ln>
            <a:noFill/>
          </a:ln>
        </p:spPr>
      </p:pic>
      <p:sp>
        <p:nvSpPr>
          <p:cNvPr id="3" name="TekstSylinder 2"/>
          <p:cNvSpPr txBox="1"/>
          <p:nvPr/>
        </p:nvSpPr>
        <p:spPr>
          <a:xfrm>
            <a:off x="668517" y="5200441"/>
            <a:ext cx="5082866"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err="1">
                <a:ln>
                  <a:noFill/>
                </a:ln>
                <a:solidFill>
                  <a:prstClr val="black"/>
                </a:solidFill>
                <a:effectLst/>
                <a:uLnTx/>
                <a:uFillTx/>
                <a:latin typeface="Calibri" panose="020F0502020204030204"/>
                <a:ea typeface="+mn-ea"/>
                <a:cs typeface="+mn-cs"/>
              </a:rPr>
              <a:t>Alumnis</a:t>
            </a:r>
            <a:r>
              <a:rPr kumimoji="0" lang="nb-NO" sz="1800" b="0" i="1" u="none" strike="noStrike" kern="1200" cap="none" spc="0" normalizeH="0" baseline="0" noProof="0" dirty="0">
                <a:ln>
                  <a:noFill/>
                </a:ln>
                <a:solidFill>
                  <a:prstClr val="black"/>
                </a:solidFill>
                <a:effectLst/>
                <a:uLnTx/>
                <a:uFillTx/>
                <a:latin typeface="Calibri" panose="020F0502020204030204"/>
                <a:ea typeface="+mn-ea"/>
                <a:cs typeface="+mn-cs"/>
              </a:rPr>
              <a:t> oppfatning av hva de lærte under studiet,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prstClr val="black"/>
                </a:solidFill>
                <a:effectLst/>
                <a:uLnTx/>
                <a:uFillTx/>
                <a:latin typeface="Calibri" panose="020F0502020204030204"/>
                <a:ea typeface="+mn-ea"/>
                <a:cs typeface="+mn-cs"/>
              </a:rPr>
              <a:t>pr kompetanseområde og programtype.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prstClr val="black"/>
                </a:solidFill>
                <a:effectLst/>
                <a:uLnTx/>
                <a:uFillTx/>
                <a:latin typeface="Calibri" panose="020F0502020204030204"/>
                <a:ea typeface="+mn-ea"/>
                <a:cs typeface="+mn-cs"/>
              </a:rPr>
              <a:t>Andel som er helt enig eller ganske enig i påstanden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prstClr val="black"/>
                </a:solidFill>
                <a:effectLst/>
                <a:uLnTx/>
                <a:uFillTx/>
                <a:latin typeface="Calibri" panose="020F0502020204030204"/>
                <a:ea typeface="+mn-ea"/>
                <a:cs typeface="+mn-cs"/>
              </a:rPr>
              <a:t>«Jeg fikk god kompetanse i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Kilde</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Kandidatundersøkelsen</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ved</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NTNU (2019)</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Pil høyre 6"/>
          <p:cNvSpPr/>
          <p:nvPr/>
        </p:nvSpPr>
        <p:spPr>
          <a:xfrm>
            <a:off x="4166647" y="1783783"/>
            <a:ext cx="2281287" cy="310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l høyre 7"/>
          <p:cNvSpPr/>
          <p:nvPr/>
        </p:nvSpPr>
        <p:spPr>
          <a:xfrm>
            <a:off x="4166646" y="2362419"/>
            <a:ext cx="1847656" cy="310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il høyre 8"/>
          <p:cNvSpPr/>
          <p:nvPr/>
        </p:nvSpPr>
        <p:spPr>
          <a:xfrm>
            <a:off x="4166646" y="3541631"/>
            <a:ext cx="2281287" cy="310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578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6181" y="365125"/>
            <a:ext cx="10972800" cy="1325563"/>
          </a:xfrm>
        </p:spPr>
        <p:txBody>
          <a:bodyPr>
            <a:normAutofit/>
          </a:bodyPr>
          <a:lstStyle/>
          <a:p>
            <a:r>
              <a:rPr lang="nb-NO" dirty="0"/>
              <a:t>2.9 </a:t>
            </a:r>
            <a:r>
              <a:rPr lang="nb-NO" sz="3600" dirty="0" err="1"/>
              <a:t>Arbeidsrelevans</a:t>
            </a:r>
            <a:r>
              <a:rPr lang="nb-NO" sz="3600" dirty="0"/>
              <a:t>, praksis og samspill med arbeidslivet</a:t>
            </a:r>
            <a:endParaRPr lang="nb-NO" sz="4800" dirty="0"/>
          </a:p>
        </p:txBody>
      </p:sp>
      <p:sp>
        <p:nvSpPr>
          <p:cNvPr id="4" name="Plassholder for innhold 3"/>
          <p:cNvSpPr>
            <a:spLocks noGrp="1"/>
          </p:cNvSpPr>
          <p:nvPr>
            <p:ph sz="half" idx="2"/>
          </p:nvPr>
        </p:nvSpPr>
        <p:spPr>
          <a:xfrm>
            <a:off x="2222368" y="1693978"/>
            <a:ext cx="8260238" cy="5017843"/>
          </a:xfrm>
        </p:spPr>
        <p:txBody>
          <a:bodyPr>
            <a:normAutofit fontScale="62500" lnSpcReduction="20000"/>
          </a:bodyPr>
          <a:lstStyle/>
          <a:p>
            <a:r>
              <a:rPr lang="nb-NO" b="1" i="1" dirty="0"/>
              <a:t>Relevans:</a:t>
            </a:r>
          </a:p>
          <a:p>
            <a:pPr lvl="1"/>
            <a:r>
              <a:rPr lang="nb-NO" i="1" dirty="0"/>
              <a:t>Kandidatundersøkelsen ved NTNU </a:t>
            </a:r>
            <a:r>
              <a:rPr lang="nb-NO" dirty="0"/>
              <a:t>(2019), som henvendte seg til 7000 NTNU-kandidater som hadde vært i jobb i 1—3 år, inneholdt flere spørsmål som angikk relevans:</a:t>
            </a:r>
          </a:p>
          <a:p>
            <a:pPr lvl="1"/>
            <a:r>
              <a:rPr lang="nb-NO" dirty="0"/>
              <a:t>71% (429/602) opplevde at utdanningen sin var etterspurt i Bachelor i ingeniørfag.</a:t>
            </a:r>
          </a:p>
          <a:p>
            <a:pPr lvl="1"/>
            <a:r>
              <a:rPr lang="nb-NO" dirty="0"/>
              <a:t>Av antall – 473 som svarte på undersøkelsen var det 383 fikk jobb før 6 måneder etter utdanning ble fullført eller før - 81%. </a:t>
            </a:r>
          </a:p>
          <a:p>
            <a:pPr lvl="1"/>
            <a:r>
              <a:rPr lang="nb-NO" dirty="0"/>
              <a:t>347 av 446 kandidater har fått en jobb som enten er relevant eller svært relevant som tilsvarer 78%.  </a:t>
            </a:r>
          </a:p>
          <a:p>
            <a:pPr lvl="1"/>
            <a:r>
              <a:rPr lang="nb-NO" dirty="0"/>
              <a:t>I sum indikerer dette at NTNUs teknologistudier absolutt er arbeidsrelevante, hvilket må sies å være en styrke for NTNU</a:t>
            </a:r>
          </a:p>
          <a:p>
            <a:r>
              <a:rPr lang="nb-NO" b="1" dirty="0"/>
              <a:t>Praksis</a:t>
            </a:r>
          </a:p>
          <a:p>
            <a:r>
              <a:rPr lang="nb-NO" dirty="0"/>
              <a:t>Kandidatundersøkelsen ved NTNU (2019) stilte spørsmålet «Hvordan skulle utdanningen vært lagt opp for å gjøre deg bedre rustet til arbeidslivet?»:</a:t>
            </a:r>
          </a:p>
          <a:p>
            <a:pPr lvl="1"/>
            <a:r>
              <a:rPr lang="nb-NO" dirty="0"/>
              <a:t>«Bedre mulighet for praksis i utdanningen» (40%)</a:t>
            </a:r>
          </a:p>
          <a:p>
            <a:pPr lvl="1"/>
            <a:r>
              <a:rPr lang="nb-NO" dirty="0"/>
              <a:t>«Flere praktiske caser eller simuleringer i undervisningen» (39%)</a:t>
            </a:r>
          </a:p>
          <a:p>
            <a:pPr lvl="1"/>
            <a:r>
              <a:rPr lang="nb-NO" dirty="0"/>
              <a:t>«Flere gjesteundervisere fra arbeidslivet» (35%)</a:t>
            </a:r>
          </a:p>
          <a:p>
            <a:r>
              <a:rPr lang="nb-NO" b="1" dirty="0"/>
              <a:t>Samspill med arbeidslivet</a:t>
            </a:r>
          </a:p>
          <a:p>
            <a:pPr lvl="1"/>
            <a:r>
              <a:rPr lang="nb-NO" dirty="0"/>
              <a:t>Det er viktig å understreke at de tidligere høgskolemiljøenes lokale samarbeidspartnere av mange grunner er viktige å fortsette å ta vare på – også for at intensjonene med fusjonen skal realiseres</a:t>
            </a:r>
          </a:p>
        </p:txBody>
      </p:sp>
    </p:spTree>
    <p:extLst>
      <p:ext uri="{BB962C8B-B14F-4D97-AF65-F5344CB8AC3E}">
        <p14:creationId xmlns:p14="http://schemas.microsoft.com/office/powerpoint/2010/main" val="2539960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2.11 Internasjonalisering</a:t>
            </a:r>
          </a:p>
        </p:txBody>
      </p:sp>
      <p:sp>
        <p:nvSpPr>
          <p:cNvPr id="4" name="Plassholder for innhold 3"/>
          <p:cNvSpPr>
            <a:spLocks noGrp="1"/>
          </p:cNvSpPr>
          <p:nvPr>
            <p:ph sz="half" idx="2"/>
          </p:nvPr>
        </p:nvSpPr>
        <p:spPr>
          <a:xfrm>
            <a:off x="1272346" y="1921071"/>
            <a:ext cx="6702729" cy="4376034"/>
          </a:xfrm>
        </p:spPr>
        <p:txBody>
          <a:bodyPr>
            <a:normAutofit/>
          </a:bodyPr>
          <a:lstStyle/>
          <a:p>
            <a:r>
              <a:rPr lang="nb-NO" sz="2400" dirty="0"/>
              <a:t>For lite i dag av studentutveksling (utreise)</a:t>
            </a:r>
          </a:p>
          <a:p>
            <a:r>
              <a:rPr lang="nb-NO" sz="2400" dirty="0"/>
              <a:t>Målene i handlingsplan er </a:t>
            </a:r>
            <a:r>
              <a:rPr lang="nb-NO" sz="2400" i="1" dirty="0"/>
              <a:t>minst 40% av NTNUs masterstudenter og 20% av NTNUs bachelorstudenter bør ha et opphold ved et lærested i utlandet av minst ett semesters varighet. </a:t>
            </a:r>
          </a:p>
          <a:p>
            <a:r>
              <a:rPr lang="nb-NO" sz="2400" i="1" dirty="0"/>
              <a:t>Det er tilrettelagt i emneveggen fra FUI at 5. semester kan være et utvekslingssemester ved at det bare er valgemner og praksis. </a:t>
            </a:r>
          </a:p>
          <a:p>
            <a:r>
              <a:rPr lang="nb-NO" sz="2400" i="1" dirty="0"/>
              <a:t>NTNU er langt fra å nå målsettingen om 20% studentutveksling for ingeniørstudiene (5%?)</a:t>
            </a:r>
            <a:endParaRPr lang="nb-NO" sz="2400" dirty="0"/>
          </a:p>
        </p:txBody>
      </p:sp>
    </p:spTree>
    <p:extLst>
      <p:ext uri="{BB962C8B-B14F-4D97-AF65-F5344CB8AC3E}">
        <p14:creationId xmlns:p14="http://schemas.microsoft.com/office/powerpoint/2010/main" val="1786144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tekst 6"/>
          <p:cNvSpPr>
            <a:spLocks noGrp="1"/>
          </p:cNvSpPr>
          <p:nvPr>
            <p:ph type="body" sz="quarter" idx="3"/>
          </p:nvPr>
        </p:nvSpPr>
        <p:spPr>
          <a:xfrm>
            <a:off x="413976" y="535535"/>
            <a:ext cx="7815623" cy="823912"/>
          </a:xfrm>
        </p:spPr>
        <p:txBody>
          <a:bodyPr/>
          <a:lstStyle/>
          <a:p>
            <a:pPr algn="ctr"/>
            <a:r>
              <a:rPr lang="nb-NO" dirty="0"/>
              <a:t>Internasjonalisering av studietilbudet:</a:t>
            </a:r>
          </a:p>
        </p:txBody>
      </p:sp>
      <p:sp>
        <p:nvSpPr>
          <p:cNvPr id="8" name="Plassholder for innhold 7"/>
          <p:cNvSpPr>
            <a:spLocks noGrp="1"/>
          </p:cNvSpPr>
          <p:nvPr>
            <p:ph sz="quarter" idx="4"/>
          </p:nvPr>
        </p:nvSpPr>
        <p:spPr>
          <a:xfrm>
            <a:off x="1044017" y="1590402"/>
            <a:ext cx="7402399" cy="4555873"/>
          </a:xfrm>
        </p:spPr>
        <p:txBody>
          <a:bodyPr>
            <a:normAutofit fontScale="92500" lnSpcReduction="20000"/>
          </a:bodyPr>
          <a:lstStyle/>
          <a:p>
            <a:pPr marL="0" indent="0">
              <a:buNone/>
            </a:pPr>
            <a:r>
              <a:rPr lang="nb-NO" dirty="0"/>
              <a:t>NTNU har ingen internasjonale programmer på bachelornivå.</a:t>
            </a:r>
          </a:p>
          <a:p>
            <a:pPr marL="0" indent="0">
              <a:buNone/>
            </a:pPr>
            <a:r>
              <a:rPr lang="nb-NO" dirty="0"/>
              <a:t>Internasjonalisering betyr ikke bare utveksling av studentene, det er flere perspektiver:</a:t>
            </a:r>
          </a:p>
          <a:p>
            <a:pPr lvl="0"/>
            <a:r>
              <a:rPr lang="nb-NO" dirty="0"/>
              <a:t>Professor-II stilling for utenlandske kollegaer for å øke læringsutbytte, ulike praksis</a:t>
            </a:r>
          </a:p>
          <a:p>
            <a:pPr lvl="0"/>
            <a:r>
              <a:rPr lang="nb-NO" dirty="0"/>
              <a:t>Å delta aktivt i konferanser, </a:t>
            </a:r>
            <a:r>
              <a:rPr lang="nb-NO" dirty="0" err="1"/>
              <a:t>hackhaton</a:t>
            </a:r>
            <a:r>
              <a:rPr lang="nb-NO" dirty="0"/>
              <a:t>, konkurrenser – ikke bare på lærer-nivå, men også på student-nivå (kanskje kostnader må tas i hensyn)</a:t>
            </a:r>
          </a:p>
          <a:p>
            <a:pPr lvl="0"/>
            <a:r>
              <a:rPr lang="nb-NO" dirty="0"/>
              <a:t>Felles kurs innenfor et rammeverk når det gjelder vanlige fag (for eksempel, datafag).</a:t>
            </a:r>
          </a:p>
          <a:p>
            <a:r>
              <a:rPr lang="nb-NO" dirty="0"/>
              <a:t>Valgfag (5 semester) bør være enkelt å få til som fjernundervisning</a:t>
            </a:r>
          </a:p>
        </p:txBody>
      </p:sp>
    </p:spTree>
    <p:extLst>
      <p:ext uri="{BB962C8B-B14F-4D97-AF65-F5344CB8AC3E}">
        <p14:creationId xmlns:p14="http://schemas.microsoft.com/office/powerpoint/2010/main" val="1801916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39775" y="0"/>
            <a:ext cx="10515600" cy="1011115"/>
          </a:xfrm>
        </p:spPr>
        <p:txBody>
          <a:bodyPr/>
          <a:lstStyle/>
          <a:p>
            <a:r>
              <a:rPr lang="nb-NO" dirty="0"/>
              <a:t>Hva har vi prioritert som de viktigste «funn»:</a:t>
            </a:r>
          </a:p>
        </p:txBody>
      </p:sp>
      <p:sp>
        <p:nvSpPr>
          <p:cNvPr id="6" name="Plassholder for tekst 5"/>
          <p:cNvSpPr>
            <a:spLocks noGrp="1"/>
          </p:cNvSpPr>
          <p:nvPr>
            <p:ph type="body" idx="1"/>
          </p:nvPr>
        </p:nvSpPr>
        <p:spPr>
          <a:xfrm>
            <a:off x="839788" y="890771"/>
            <a:ext cx="5157787" cy="455368"/>
          </a:xfrm>
          <a:solidFill>
            <a:srgbClr val="FFFF00"/>
          </a:solidFill>
        </p:spPr>
        <p:txBody>
          <a:bodyPr/>
          <a:lstStyle/>
          <a:p>
            <a:r>
              <a:rPr lang="nb-NO" dirty="0"/>
              <a:t>Styrker og Muligheter</a:t>
            </a:r>
          </a:p>
        </p:txBody>
      </p:sp>
      <p:sp>
        <p:nvSpPr>
          <p:cNvPr id="7" name="Plassholder for innhold 6"/>
          <p:cNvSpPr>
            <a:spLocks noGrp="1"/>
          </p:cNvSpPr>
          <p:nvPr>
            <p:ph sz="half" idx="2"/>
          </p:nvPr>
        </p:nvSpPr>
        <p:spPr>
          <a:xfrm>
            <a:off x="839788" y="1346138"/>
            <a:ext cx="5157787" cy="4984323"/>
          </a:xfrm>
        </p:spPr>
        <p:txBody>
          <a:bodyPr>
            <a:normAutofit fontScale="77500" lnSpcReduction="20000"/>
          </a:bodyPr>
          <a:lstStyle/>
          <a:p>
            <a:r>
              <a:rPr lang="nb-NO" dirty="0"/>
              <a:t>Relevans</a:t>
            </a:r>
          </a:p>
          <a:p>
            <a:pPr lvl="1"/>
            <a:r>
              <a:rPr lang="nb-NO" dirty="0"/>
              <a:t>Studentene er tilfreds med </a:t>
            </a:r>
            <a:r>
              <a:rPr lang="nb-NO" dirty="0" err="1"/>
              <a:t>studieprogr</a:t>
            </a:r>
            <a:r>
              <a:rPr lang="nb-NO" dirty="0"/>
              <a:t> relevans for </a:t>
            </a:r>
            <a:r>
              <a:rPr lang="nb-NO" dirty="0" err="1"/>
              <a:t>arb.livet</a:t>
            </a:r>
            <a:r>
              <a:rPr lang="nb-NO" dirty="0"/>
              <a:t>.</a:t>
            </a:r>
          </a:p>
          <a:p>
            <a:r>
              <a:rPr lang="nb-NO" dirty="0"/>
              <a:t>Attraktivitet som </a:t>
            </a:r>
            <a:r>
              <a:rPr lang="nb-NO" dirty="0" err="1"/>
              <a:t>arb.giver</a:t>
            </a:r>
            <a:r>
              <a:rPr lang="nb-NO" dirty="0"/>
              <a:t> for teknologer - Rekrutter/beholde ansatte</a:t>
            </a:r>
          </a:p>
          <a:p>
            <a:pPr lvl="1"/>
            <a:r>
              <a:rPr lang="nb-NO" dirty="0" err="1"/>
              <a:t>Ing.utdannede</a:t>
            </a:r>
            <a:r>
              <a:rPr lang="nb-NO" dirty="0"/>
              <a:t> kan ikke hoppe mellom </a:t>
            </a:r>
            <a:r>
              <a:rPr lang="nb-NO" dirty="0" err="1"/>
              <a:t>arb.liv</a:t>
            </a:r>
            <a:r>
              <a:rPr lang="nb-NO" dirty="0"/>
              <a:t> og akademia, slik de med høyere grad kan.</a:t>
            </a:r>
          </a:p>
          <a:p>
            <a:r>
              <a:rPr lang="nb-NO" dirty="0"/>
              <a:t>Posisjon, attraktivitet og omdømme</a:t>
            </a:r>
          </a:p>
          <a:p>
            <a:pPr lvl="1"/>
            <a:r>
              <a:rPr lang="nb-NO" dirty="0"/>
              <a:t>Største </a:t>
            </a:r>
            <a:r>
              <a:rPr lang="nb-NO" dirty="0" err="1"/>
              <a:t>ing.utd</a:t>
            </a:r>
            <a:r>
              <a:rPr lang="nb-NO" dirty="0"/>
              <a:t> i Norge! Attraktiv, den største i Norge. Ålesund og Gjøvik bør lære av Trondheim for å skape bedre </a:t>
            </a:r>
            <a:r>
              <a:rPr lang="nb-NO" dirty="0" err="1"/>
              <a:t>studieby</a:t>
            </a:r>
            <a:r>
              <a:rPr lang="nb-NO" dirty="0"/>
              <a:t> - tilbud. Skape mindre forskjeller.</a:t>
            </a:r>
          </a:p>
          <a:p>
            <a:r>
              <a:rPr lang="nb-NO" dirty="0"/>
              <a:t>Rammeplaner</a:t>
            </a:r>
          </a:p>
          <a:p>
            <a:pPr lvl="1"/>
            <a:r>
              <a:rPr lang="nb-NO" dirty="0"/>
              <a:t>Styrke - arbeidsgivere vet nivå - hva de får. Rammeplan og emnevegg gjør det enkelt med livslang læring. Modulert og digitalt. Slik at det er mulig</a:t>
            </a:r>
          </a:p>
          <a:p>
            <a:endParaRPr lang="nb-NO" dirty="0"/>
          </a:p>
          <a:p>
            <a:endParaRPr lang="nb-NO" dirty="0"/>
          </a:p>
          <a:p>
            <a:pPr lvl="1"/>
            <a:endParaRPr lang="nb-NO" dirty="0"/>
          </a:p>
        </p:txBody>
      </p:sp>
      <p:sp>
        <p:nvSpPr>
          <p:cNvPr id="8" name="Plassholder for tekst 7"/>
          <p:cNvSpPr>
            <a:spLocks noGrp="1"/>
          </p:cNvSpPr>
          <p:nvPr>
            <p:ph type="body" sz="quarter" idx="3"/>
          </p:nvPr>
        </p:nvSpPr>
        <p:spPr>
          <a:xfrm>
            <a:off x="6172200" y="890771"/>
            <a:ext cx="5183188" cy="455368"/>
          </a:xfrm>
          <a:solidFill>
            <a:srgbClr val="FFC000"/>
          </a:solidFill>
        </p:spPr>
        <p:txBody>
          <a:bodyPr/>
          <a:lstStyle/>
          <a:p>
            <a:r>
              <a:rPr lang="nb-NO" dirty="0"/>
              <a:t>Svakheter og utfordringer</a:t>
            </a:r>
          </a:p>
        </p:txBody>
      </p:sp>
      <p:sp>
        <p:nvSpPr>
          <p:cNvPr id="9" name="Plassholder for innhold 8"/>
          <p:cNvSpPr>
            <a:spLocks noGrp="1"/>
          </p:cNvSpPr>
          <p:nvPr>
            <p:ph sz="quarter" idx="4"/>
          </p:nvPr>
        </p:nvSpPr>
        <p:spPr>
          <a:xfrm>
            <a:off x="6172200" y="1346139"/>
            <a:ext cx="5183188" cy="4984322"/>
          </a:xfrm>
        </p:spPr>
        <p:txBody>
          <a:bodyPr>
            <a:normAutofit fontScale="77500" lnSpcReduction="20000"/>
          </a:bodyPr>
          <a:lstStyle/>
          <a:p>
            <a:r>
              <a:rPr lang="nb-NO" dirty="0"/>
              <a:t>Vitenskapelig kompetanse</a:t>
            </a:r>
          </a:p>
          <a:p>
            <a:pPr lvl="1"/>
            <a:r>
              <a:rPr lang="nb-NO" dirty="0"/>
              <a:t>Utdanning er ikke like mye prioritert som forskning. Hvordan </a:t>
            </a:r>
            <a:r>
              <a:rPr lang="nb-NO" dirty="0" err="1"/>
              <a:t>dokum</a:t>
            </a:r>
            <a:r>
              <a:rPr lang="nb-NO" dirty="0"/>
              <a:t>. fagmiljøets kompetanse ved tilsyn? Vet vi sikkert at vi oppfyller </a:t>
            </a:r>
            <a:r>
              <a:rPr lang="nb-NO" dirty="0" err="1"/>
              <a:t>forskriftens</a:t>
            </a:r>
            <a:r>
              <a:rPr lang="nb-NO" dirty="0"/>
              <a:t> krav?</a:t>
            </a:r>
          </a:p>
          <a:p>
            <a:r>
              <a:rPr lang="nb-NO" dirty="0"/>
              <a:t>Pedagogisk - studentaktiv læring</a:t>
            </a:r>
          </a:p>
          <a:p>
            <a:pPr lvl="1"/>
            <a:r>
              <a:rPr lang="nb-NO" dirty="0"/>
              <a:t>Lite bruk av studentaktiv læring, noe variasjoner. Ligger under landsgj.sn. Hvordan øke bruk av studentaktiv læring?</a:t>
            </a:r>
          </a:p>
          <a:p>
            <a:r>
              <a:rPr lang="nb-NO" dirty="0"/>
              <a:t>Tidsbruk</a:t>
            </a:r>
          </a:p>
          <a:p>
            <a:pPr lvl="1"/>
            <a:r>
              <a:rPr lang="nb-NO" dirty="0" err="1"/>
              <a:t>Ing.stud</a:t>
            </a:r>
            <a:r>
              <a:rPr lang="nb-NO" dirty="0"/>
              <a:t> bruker for lite tid på studier. Lands gj.sn ligger høyere. Hvordan få studentene til å bruke mer egenstudietid?</a:t>
            </a:r>
          </a:p>
          <a:p>
            <a:r>
              <a:rPr lang="nb-NO" dirty="0"/>
              <a:t>Systematisk kompetanse utvikling av ansatte</a:t>
            </a:r>
          </a:p>
          <a:p>
            <a:pPr lvl="1"/>
            <a:r>
              <a:rPr lang="nb-NO" dirty="0"/>
              <a:t>Tidkrevende, lite mulighet for frigjøring av tid, kommer i tillegg til andre oppgaver. </a:t>
            </a:r>
            <a:r>
              <a:rPr lang="nb-NO" dirty="0" err="1"/>
              <a:t>Teaching</a:t>
            </a:r>
            <a:r>
              <a:rPr lang="nb-NO" dirty="0"/>
              <a:t> </a:t>
            </a:r>
            <a:r>
              <a:rPr lang="nb-NO" dirty="0" err="1"/>
              <a:t>culture</a:t>
            </a:r>
            <a:r>
              <a:rPr lang="nb-NO" dirty="0"/>
              <a:t> survey viser mindre </a:t>
            </a:r>
            <a:r>
              <a:rPr lang="nb-NO" dirty="0" err="1"/>
              <a:t>inst</a:t>
            </a:r>
            <a:r>
              <a:rPr lang="nb-NO" dirty="0"/>
              <a:t>. Støtte til, og anerkjennelse av utvikling av egen undervisning.</a:t>
            </a:r>
          </a:p>
        </p:txBody>
      </p:sp>
    </p:spTree>
    <p:extLst>
      <p:ext uri="{BB962C8B-B14F-4D97-AF65-F5344CB8AC3E}">
        <p14:creationId xmlns:p14="http://schemas.microsoft.com/office/powerpoint/2010/main" val="412597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0AC99A-42FE-4BB6-808F-BB00B69503E1}"/>
              </a:ext>
            </a:extLst>
          </p:cNvPr>
          <p:cNvSpPr>
            <a:spLocks noGrp="1"/>
          </p:cNvSpPr>
          <p:nvPr>
            <p:ph type="title"/>
          </p:nvPr>
        </p:nvSpPr>
        <p:spPr/>
        <p:txBody>
          <a:bodyPr/>
          <a:lstStyle/>
          <a:p>
            <a:r>
              <a:rPr lang="nb-NO" dirty="0"/>
              <a:t>Program for seminaret</a:t>
            </a:r>
          </a:p>
        </p:txBody>
      </p:sp>
      <p:graphicFrame>
        <p:nvGraphicFramePr>
          <p:cNvPr id="4" name="Tabell 4">
            <a:extLst>
              <a:ext uri="{FF2B5EF4-FFF2-40B4-BE49-F238E27FC236}">
                <a16:creationId xmlns:a16="http://schemas.microsoft.com/office/drawing/2014/main" id="{038C7407-CFCD-474C-B5FB-DD7404B8DAF7}"/>
              </a:ext>
            </a:extLst>
          </p:cNvPr>
          <p:cNvGraphicFramePr>
            <a:graphicFrameLocks noGrp="1"/>
          </p:cNvGraphicFramePr>
          <p:nvPr>
            <p:ph idx="1"/>
            <p:extLst>
              <p:ext uri="{D42A27DB-BD31-4B8C-83A1-F6EECF244321}">
                <p14:modId xmlns:p14="http://schemas.microsoft.com/office/powerpoint/2010/main" val="2171339377"/>
              </p:ext>
            </p:extLst>
          </p:nvPr>
        </p:nvGraphicFramePr>
        <p:xfrm>
          <a:off x="544751" y="1524002"/>
          <a:ext cx="11348936" cy="4494180"/>
        </p:xfrm>
        <a:graphic>
          <a:graphicData uri="http://schemas.openxmlformats.org/drawingml/2006/table">
            <a:tbl>
              <a:tblPr>
                <a:tableStyleId>{5C22544A-7EE6-4342-B048-85BDC9FD1C3A}</a:tableStyleId>
              </a:tblPr>
              <a:tblGrid>
                <a:gridCol w="2067217">
                  <a:extLst>
                    <a:ext uri="{9D8B030D-6E8A-4147-A177-3AD203B41FA5}">
                      <a16:colId xmlns:a16="http://schemas.microsoft.com/office/drawing/2014/main" val="630404996"/>
                    </a:ext>
                  </a:extLst>
                </a:gridCol>
                <a:gridCol w="9281719">
                  <a:extLst>
                    <a:ext uri="{9D8B030D-6E8A-4147-A177-3AD203B41FA5}">
                      <a16:colId xmlns:a16="http://schemas.microsoft.com/office/drawing/2014/main" val="1942264209"/>
                    </a:ext>
                  </a:extLst>
                </a:gridCol>
              </a:tblGrid>
              <a:tr h="299612">
                <a:tc>
                  <a:txBody>
                    <a:bodyPr/>
                    <a:lstStyle/>
                    <a:p>
                      <a:r>
                        <a:rPr lang="nb-NO" sz="1200" dirty="0"/>
                        <a:t>1000-1010</a:t>
                      </a:r>
                    </a:p>
                  </a:txBody>
                  <a:tcPr>
                    <a:solidFill>
                      <a:schemeClr val="accent3">
                        <a:lumMod val="60000"/>
                        <a:lumOff val="40000"/>
                      </a:schemeClr>
                    </a:solidFill>
                  </a:tcPr>
                </a:tc>
                <a:tc>
                  <a:txBody>
                    <a:bodyPr/>
                    <a:lstStyle/>
                    <a:p>
                      <a:r>
                        <a:rPr lang="nb-NO" sz="1200" dirty="0"/>
                        <a:t>Velkommen v/ Geir Øien.  Hilsen fra prorektor Marit Reitan</a:t>
                      </a:r>
                    </a:p>
                  </a:txBody>
                  <a:tcPr>
                    <a:solidFill>
                      <a:schemeClr val="accent3">
                        <a:lumMod val="60000"/>
                        <a:lumOff val="40000"/>
                      </a:schemeClr>
                    </a:solidFill>
                  </a:tcPr>
                </a:tc>
                <a:extLst>
                  <a:ext uri="{0D108BD9-81ED-4DB2-BD59-A6C34878D82A}">
                    <a16:rowId xmlns:a16="http://schemas.microsoft.com/office/drawing/2014/main" val="246080861"/>
                  </a:ext>
                </a:extLst>
              </a:tr>
              <a:tr h="299612">
                <a:tc>
                  <a:txBody>
                    <a:bodyPr/>
                    <a:lstStyle/>
                    <a:p>
                      <a:r>
                        <a:rPr lang="nb-NO" sz="1200" dirty="0"/>
                        <a:t>1010-1110</a:t>
                      </a:r>
                    </a:p>
                  </a:txBody>
                  <a:tcPr>
                    <a:solidFill>
                      <a:schemeClr val="accent3">
                        <a:lumMod val="60000"/>
                        <a:lumOff val="40000"/>
                      </a:schemeClr>
                    </a:solidFill>
                  </a:tcPr>
                </a:tc>
                <a:tc>
                  <a:txBody>
                    <a:bodyPr/>
                    <a:lstStyle/>
                    <a:p>
                      <a:r>
                        <a:rPr lang="nb-NO" sz="1200" dirty="0"/>
                        <a:t>FTS-prosjektet:  Status og videre arbeid v/ Geir Øien</a:t>
                      </a:r>
                    </a:p>
                  </a:txBody>
                  <a:tcPr>
                    <a:solidFill>
                      <a:schemeClr val="accent3">
                        <a:lumMod val="60000"/>
                        <a:lumOff val="40000"/>
                      </a:schemeClr>
                    </a:solidFill>
                  </a:tcPr>
                </a:tc>
                <a:extLst>
                  <a:ext uri="{0D108BD9-81ED-4DB2-BD59-A6C34878D82A}">
                    <a16:rowId xmlns:a16="http://schemas.microsoft.com/office/drawing/2014/main" val="1421167371"/>
                  </a:ext>
                </a:extLst>
              </a:tr>
              <a:tr h="299612">
                <a:tc>
                  <a:txBody>
                    <a:bodyPr/>
                    <a:lstStyle/>
                    <a:p>
                      <a:r>
                        <a:rPr lang="nb-NO" sz="1200" dirty="0"/>
                        <a:t>1020-1110</a:t>
                      </a:r>
                    </a:p>
                  </a:txBody>
                  <a:tcPr>
                    <a:solidFill>
                      <a:schemeClr val="accent3">
                        <a:lumMod val="60000"/>
                        <a:lumOff val="40000"/>
                      </a:schemeClr>
                    </a:solidFill>
                  </a:tcPr>
                </a:tc>
                <a:tc>
                  <a:txBody>
                    <a:bodyPr/>
                    <a:lstStyle/>
                    <a:p>
                      <a:r>
                        <a:rPr lang="nb-NO" sz="1200" dirty="0"/>
                        <a:t>Status fra utredningsgruppene A1, A2, A3 og A4</a:t>
                      </a:r>
                    </a:p>
                  </a:txBody>
                  <a:tcPr>
                    <a:solidFill>
                      <a:schemeClr val="accent3">
                        <a:lumMod val="60000"/>
                        <a:lumOff val="40000"/>
                      </a:schemeClr>
                    </a:solidFill>
                  </a:tcPr>
                </a:tc>
                <a:extLst>
                  <a:ext uri="{0D108BD9-81ED-4DB2-BD59-A6C34878D82A}">
                    <a16:rowId xmlns:a16="http://schemas.microsoft.com/office/drawing/2014/main" val="32643782"/>
                  </a:ext>
                </a:extLst>
              </a:tr>
              <a:tr h="299612">
                <a:tc>
                  <a:txBody>
                    <a:bodyPr/>
                    <a:lstStyle/>
                    <a:p>
                      <a:r>
                        <a:rPr lang="nb-NO" sz="1200" i="1" dirty="0">
                          <a:solidFill>
                            <a:schemeClr val="bg1">
                              <a:lumMod val="50000"/>
                            </a:schemeClr>
                          </a:solidFill>
                        </a:rPr>
                        <a:t>1110-1125</a:t>
                      </a:r>
                    </a:p>
                  </a:txBody>
                  <a:tcPr>
                    <a:solidFill>
                      <a:schemeClr val="bg1">
                        <a:lumMod val="85000"/>
                      </a:schemeClr>
                    </a:solidFill>
                  </a:tcPr>
                </a:tc>
                <a:tc>
                  <a:txBody>
                    <a:bodyPr/>
                    <a:lstStyle/>
                    <a:p>
                      <a:r>
                        <a:rPr lang="nb-NO" sz="1200" i="1" dirty="0">
                          <a:solidFill>
                            <a:schemeClr val="bg1">
                              <a:lumMod val="50000"/>
                            </a:schemeClr>
                          </a:solidFill>
                        </a:rPr>
                        <a:t>Kaffepause</a:t>
                      </a:r>
                    </a:p>
                  </a:txBody>
                  <a:tcPr>
                    <a:solidFill>
                      <a:schemeClr val="bg1">
                        <a:lumMod val="85000"/>
                      </a:schemeClr>
                    </a:solidFill>
                  </a:tcPr>
                </a:tc>
                <a:extLst>
                  <a:ext uri="{0D108BD9-81ED-4DB2-BD59-A6C34878D82A}">
                    <a16:rowId xmlns:a16="http://schemas.microsoft.com/office/drawing/2014/main" val="1268415205"/>
                  </a:ext>
                </a:extLst>
              </a:tr>
              <a:tr h="299612">
                <a:tc>
                  <a:txBody>
                    <a:bodyPr/>
                    <a:lstStyle/>
                    <a:p>
                      <a:r>
                        <a:rPr lang="nb-NO" sz="1200" dirty="0"/>
                        <a:t>1125-1155</a:t>
                      </a:r>
                    </a:p>
                  </a:txBody>
                  <a:tcPr>
                    <a:solidFill>
                      <a:schemeClr val="accent3">
                        <a:lumMod val="60000"/>
                        <a:lumOff val="40000"/>
                      </a:schemeClr>
                    </a:solidFill>
                  </a:tcPr>
                </a:tc>
                <a:tc>
                  <a:txBody>
                    <a:bodyPr/>
                    <a:lstStyle/>
                    <a:p>
                      <a:r>
                        <a:rPr lang="nb-NO" sz="1200" dirty="0"/>
                        <a:t>Status fra utredningsgruppene C og D</a:t>
                      </a:r>
                    </a:p>
                  </a:txBody>
                  <a:tcPr>
                    <a:solidFill>
                      <a:schemeClr val="accent3">
                        <a:lumMod val="60000"/>
                        <a:lumOff val="40000"/>
                      </a:schemeClr>
                    </a:solidFill>
                  </a:tcPr>
                </a:tc>
                <a:extLst>
                  <a:ext uri="{0D108BD9-81ED-4DB2-BD59-A6C34878D82A}">
                    <a16:rowId xmlns:a16="http://schemas.microsoft.com/office/drawing/2014/main" val="3899221604"/>
                  </a:ext>
                </a:extLst>
              </a:tr>
              <a:tr h="299612">
                <a:tc>
                  <a:txBody>
                    <a:bodyPr/>
                    <a:lstStyle/>
                    <a:p>
                      <a:r>
                        <a:rPr lang="nb-NO" sz="1200" dirty="0"/>
                        <a:t>1155-1230</a:t>
                      </a:r>
                    </a:p>
                  </a:txBody>
                  <a:tcPr>
                    <a:solidFill>
                      <a:schemeClr val="accent3">
                        <a:lumMod val="60000"/>
                        <a:lumOff val="40000"/>
                      </a:schemeClr>
                    </a:solidFill>
                  </a:tcPr>
                </a:tc>
                <a:tc>
                  <a:txBody>
                    <a:bodyPr/>
                    <a:lstStyle/>
                    <a:p>
                      <a:r>
                        <a:rPr lang="nb-NO" sz="1200" dirty="0"/>
                        <a:t>Innlegg fra alle FTS-pilotene</a:t>
                      </a:r>
                    </a:p>
                  </a:txBody>
                  <a:tcPr>
                    <a:solidFill>
                      <a:schemeClr val="accent3">
                        <a:lumMod val="60000"/>
                        <a:lumOff val="40000"/>
                      </a:schemeClr>
                    </a:solidFill>
                  </a:tcPr>
                </a:tc>
                <a:extLst>
                  <a:ext uri="{0D108BD9-81ED-4DB2-BD59-A6C34878D82A}">
                    <a16:rowId xmlns:a16="http://schemas.microsoft.com/office/drawing/2014/main" val="3391685963"/>
                  </a:ext>
                </a:extLst>
              </a:tr>
              <a:tr h="299612">
                <a:tc>
                  <a:txBody>
                    <a:bodyPr/>
                    <a:lstStyle/>
                    <a:p>
                      <a:r>
                        <a:rPr lang="nb-NO" sz="1200" i="1" dirty="0">
                          <a:solidFill>
                            <a:schemeClr val="bg1">
                              <a:lumMod val="50000"/>
                            </a:schemeClr>
                          </a:solidFill>
                        </a:rPr>
                        <a:t>1230-1300</a:t>
                      </a:r>
                    </a:p>
                  </a:txBody>
                  <a:tcPr>
                    <a:solidFill>
                      <a:schemeClr val="bg1">
                        <a:lumMod val="85000"/>
                      </a:schemeClr>
                    </a:solidFill>
                  </a:tcPr>
                </a:tc>
                <a:tc>
                  <a:txBody>
                    <a:bodyPr/>
                    <a:lstStyle/>
                    <a:p>
                      <a:r>
                        <a:rPr lang="nb-NO" sz="1200" i="1" dirty="0">
                          <a:solidFill>
                            <a:schemeClr val="bg1">
                              <a:lumMod val="50000"/>
                            </a:schemeClr>
                          </a:solidFill>
                        </a:rPr>
                        <a:t>Lunsj</a:t>
                      </a:r>
                    </a:p>
                  </a:txBody>
                  <a:tcPr>
                    <a:solidFill>
                      <a:schemeClr val="bg1">
                        <a:lumMod val="85000"/>
                      </a:schemeClr>
                    </a:solidFill>
                  </a:tcPr>
                </a:tc>
                <a:extLst>
                  <a:ext uri="{0D108BD9-81ED-4DB2-BD59-A6C34878D82A}">
                    <a16:rowId xmlns:a16="http://schemas.microsoft.com/office/drawing/2014/main" val="1718956880"/>
                  </a:ext>
                </a:extLst>
              </a:tr>
              <a:tr h="299612">
                <a:tc>
                  <a:txBody>
                    <a:bodyPr/>
                    <a:lstStyle/>
                    <a:p>
                      <a:r>
                        <a:rPr lang="nb-NO" sz="1200" dirty="0"/>
                        <a:t>1300-1345</a:t>
                      </a:r>
                    </a:p>
                  </a:txBody>
                  <a:tcPr>
                    <a:solidFill>
                      <a:schemeClr val="accent3">
                        <a:lumMod val="60000"/>
                        <a:lumOff val="40000"/>
                      </a:schemeClr>
                    </a:solidFill>
                  </a:tcPr>
                </a:tc>
                <a:tc>
                  <a:txBody>
                    <a:bodyPr/>
                    <a:lstStyle/>
                    <a:p>
                      <a:r>
                        <a:rPr lang="nb-NO" sz="1200" dirty="0"/>
                        <a:t>Postersesjon med pilotene</a:t>
                      </a:r>
                    </a:p>
                  </a:txBody>
                  <a:tcPr>
                    <a:solidFill>
                      <a:schemeClr val="accent3">
                        <a:lumMod val="60000"/>
                        <a:lumOff val="40000"/>
                      </a:schemeClr>
                    </a:solidFill>
                  </a:tcPr>
                </a:tc>
                <a:extLst>
                  <a:ext uri="{0D108BD9-81ED-4DB2-BD59-A6C34878D82A}">
                    <a16:rowId xmlns:a16="http://schemas.microsoft.com/office/drawing/2014/main" val="2549849618"/>
                  </a:ext>
                </a:extLst>
              </a:tr>
              <a:tr h="299612">
                <a:tc>
                  <a:txBody>
                    <a:bodyPr/>
                    <a:lstStyle/>
                    <a:p>
                      <a:r>
                        <a:rPr lang="nb-NO" sz="1200" dirty="0"/>
                        <a:t>1345-1405</a:t>
                      </a:r>
                    </a:p>
                  </a:txBody>
                  <a:tcPr>
                    <a:solidFill>
                      <a:schemeClr val="accent3">
                        <a:lumMod val="60000"/>
                        <a:lumOff val="40000"/>
                      </a:schemeClr>
                    </a:solidFill>
                  </a:tcPr>
                </a:tc>
                <a:tc>
                  <a:txBody>
                    <a:bodyPr/>
                    <a:lstStyle/>
                    <a:p>
                      <a:r>
                        <a:rPr lang="nb-NO" sz="1200" dirty="0"/>
                        <a:t>«Om internasjonale arenaer for utviklings av teknologistudier» v/ Kristina Edström</a:t>
                      </a:r>
                    </a:p>
                  </a:txBody>
                  <a:tcPr>
                    <a:solidFill>
                      <a:schemeClr val="accent3">
                        <a:lumMod val="60000"/>
                        <a:lumOff val="40000"/>
                      </a:schemeClr>
                    </a:solidFill>
                  </a:tcPr>
                </a:tc>
                <a:extLst>
                  <a:ext uri="{0D108BD9-81ED-4DB2-BD59-A6C34878D82A}">
                    <a16:rowId xmlns:a16="http://schemas.microsoft.com/office/drawing/2014/main" val="3808816208"/>
                  </a:ext>
                </a:extLst>
              </a:tr>
              <a:tr h="299612">
                <a:tc>
                  <a:txBody>
                    <a:bodyPr/>
                    <a:lstStyle/>
                    <a:p>
                      <a:r>
                        <a:rPr lang="nb-NO" sz="1200" i="1" dirty="0">
                          <a:solidFill>
                            <a:schemeClr val="bg1">
                              <a:lumMod val="50000"/>
                            </a:schemeClr>
                          </a:solidFill>
                        </a:rPr>
                        <a:t>1407-1422</a:t>
                      </a:r>
                    </a:p>
                  </a:txBody>
                  <a:tcPr>
                    <a:solidFill>
                      <a:schemeClr val="bg1">
                        <a:lumMod val="85000"/>
                      </a:schemeClr>
                    </a:solidFill>
                  </a:tcPr>
                </a:tc>
                <a:tc>
                  <a:txBody>
                    <a:bodyPr/>
                    <a:lstStyle/>
                    <a:p>
                      <a:r>
                        <a:rPr lang="nb-NO" sz="1200" i="1" dirty="0">
                          <a:solidFill>
                            <a:schemeClr val="bg1">
                              <a:lumMod val="50000"/>
                            </a:schemeClr>
                          </a:solidFill>
                        </a:rPr>
                        <a:t>Kaffepause</a:t>
                      </a:r>
                    </a:p>
                  </a:txBody>
                  <a:tcPr>
                    <a:solidFill>
                      <a:schemeClr val="bg1">
                        <a:lumMod val="85000"/>
                      </a:schemeClr>
                    </a:solidFill>
                  </a:tcPr>
                </a:tc>
                <a:extLst>
                  <a:ext uri="{0D108BD9-81ED-4DB2-BD59-A6C34878D82A}">
                    <a16:rowId xmlns:a16="http://schemas.microsoft.com/office/drawing/2014/main" val="2251116755"/>
                  </a:ext>
                </a:extLst>
              </a:tr>
              <a:tr h="299612">
                <a:tc>
                  <a:txBody>
                    <a:bodyPr/>
                    <a:lstStyle/>
                    <a:p>
                      <a:r>
                        <a:rPr lang="nb-NO" sz="1200" dirty="0"/>
                        <a:t>1422-1442</a:t>
                      </a:r>
                    </a:p>
                  </a:txBody>
                  <a:tcPr>
                    <a:solidFill>
                      <a:schemeClr val="accent3">
                        <a:lumMod val="60000"/>
                        <a:lumOff val="40000"/>
                      </a:schemeClr>
                    </a:solidFill>
                  </a:tcPr>
                </a:tc>
                <a:tc>
                  <a:txBody>
                    <a:bodyPr/>
                    <a:lstStyle/>
                    <a:p>
                      <a:r>
                        <a:rPr lang="nb-NO" sz="1200" dirty="0"/>
                        <a:t>«Om strategier for pedagogisk/akademisk utvikling ved LTH, og faktorer som påvirker slik utvikling» v/ Per Warfvinge</a:t>
                      </a:r>
                    </a:p>
                  </a:txBody>
                  <a:tcPr>
                    <a:solidFill>
                      <a:schemeClr val="accent3">
                        <a:lumMod val="60000"/>
                        <a:lumOff val="40000"/>
                      </a:schemeClr>
                    </a:solidFill>
                  </a:tcPr>
                </a:tc>
                <a:extLst>
                  <a:ext uri="{0D108BD9-81ED-4DB2-BD59-A6C34878D82A}">
                    <a16:rowId xmlns:a16="http://schemas.microsoft.com/office/drawing/2014/main" val="3884890137"/>
                  </a:ext>
                </a:extLst>
              </a:tr>
              <a:tr h="299612">
                <a:tc>
                  <a:txBody>
                    <a:bodyPr/>
                    <a:lstStyle/>
                    <a:p>
                      <a:r>
                        <a:rPr lang="nb-NO" sz="1200" i="1" dirty="0">
                          <a:solidFill>
                            <a:schemeClr val="bg1">
                              <a:lumMod val="50000"/>
                            </a:schemeClr>
                          </a:solidFill>
                        </a:rPr>
                        <a:t>1445-1500</a:t>
                      </a:r>
                    </a:p>
                  </a:txBody>
                  <a:tcPr>
                    <a:solidFill>
                      <a:schemeClr val="bg1">
                        <a:lumMod val="85000"/>
                      </a:schemeClr>
                    </a:solidFill>
                  </a:tcPr>
                </a:tc>
                <a:tc>
                  <a:txBody>
                    <a:bodyPr/>
                    <a:lstStyle/>
                    <a:p>
                      <a:r>
                        <a:rPr lang="nb-NO" sz="1200" i="1" dirty="0">
                          <a:solidFill>
                            <a:schemeClr val="bg1">
                              <a:lumMod val="50000"/>
                            </a:schemeClr>
                          </a:solidFill>
                        </a:rPr>
                        <a:t>Kaffepause</a:t>
                      </a:r>
                    </a:p>
                  </a:txBody>
                  <a:tcPr>
                    <a:solidFill>
                      <a:schemeClr val="bg1">
                        <a:lumMod val="85000"/>
                      </a:schemeClr>
                    </a:solidFill>
                  </a:tcPr>
                </a:tc>
                <a:extLst>
                  <a:ext uri="{0D108BD9-81ED-4DB2-BD59-A6C34878D82A}">
                    <a16:rowId xmlns:a16="http://schemas.microsoft.com/office/drawing/2014/main" val="2713903348"/>
                  </a:ext>
                </a:extLst>
              </a:tr>
              <a:tr h="299612">
                <a:tc>
                  <a:txBody>
                    <a:bodyPr/>
                    <a:lstStyle/>
                    <a:p>
                      <a:r>
                        <a:rPr lang="nb-NO" sz="1200" dirty="0"/>
                        <a:t>1500-1530</a:t>
                      </a:r>
                    </a:p>
                  </a:txBody>
                  <a:tcPr>
                    <a:solidFill>
                      <a:schemeClr val="accent3">
                        <a:lumMod val="60000"/>
                        <a:lumOff val="40000"/>
                      </a:schemeClr>
                    </a:solidFill>
                  </a:tcPr>
                </a:tc>
                <a:tc>
                  <a:txBody>
                    <a:bodyPr/>
                    <a:lstStyle/>
                    <a:p>
                      <a:r>
                        <a:rPr lang="nb-NO" sz="1200" dirty="0"/>
                        <a:t>Intervju med pilot-lederne</a:t>
                      </a:r>
                    </a:p>
                  </a:txBody>
                  <a:tcPr>
                    <a:solidFill>
                      <a:schemeClr val="accent3">
                        <a:lumMod val="60000"/>
                        <a:lumOff val="40000"/>
                      </a:schemeClr>
                    </a:solidFill>
                  </a:tcPr>
                </a:tc>
                <a:extLst>
                  <a:ext uri="{0D108BD9-81ED-4DB2-BD59-A6C34878D82A}">
                    <a16:rowId xmlns:a16="http://schemas.microsoft.com/office/drawing/2014/main" val="1662597509"/>
                  </a:ext>
                </a:extLst>
              </a:tr>
              <a:tr h="299612">
                <a:tc>
                  <a:txBody>
                    <a:bodyPr/>
                    <a:lstStyle/>
                    <a:p>
                      <a:r>
                        <a:rPr lang="nb-NO" sz="1200" dirty="0"/>
                        <a:t>1530-1555</a:t>
                      </a:r>
                    </a:p>
                  </a:txBody>
                  <a:tcPr>
                    <a:solidFill>
                      <a:schemeClr val="accent3">
                        <a:lumMod val="60000"/>
                        <a:lumOff val="40000"/>
                      </a:schemeClr>
                    </a:solidFill>
                  </a:tcPr>
                </a:tc>
                <a:tc>
                  <a:txBody>
                    <a:bodyPr/>
                    <a:lstStyle/>
                    <a:p>
                      <a:r>
                        <a:rPr lang="nb-NO" sz="1200" dirty="0"/>
                        <a:t>Paneldebatt</a:t>
                      </a:r>
                    </a:p>
                  </a:txBody>
                  <a:tcPr>
                    <a:solidFill>
                      <a:schemeClr val="accent3">
                        <a:lumMod val="60000"/>
                        <a:lumOff val="40000"/>
                      </a:schemeClr>
                    </a:solidFill>
                  </a:tcPr>
                </a:tc>
                <a:extLst>
                  <a:ext uri="{0D108BD9-81ED-4DB2-BD59-A6C34878D82A}">
                    <a16:rowId xmlns:a16="http://schemas.microsoft.com/office/drawing/2014/main" val="194088061"/>
                  </a:ext>
                </a:extLst>
              </a:tr>
              <a:tr h="299612">
                <a:tc>
                  <a:txBody>
                    <a:bodyPr/>
                    <a:lstStyle/>
                    <a:p>
                      <a:r>
                        <a:rPr lang="nb-NO" sz="1200" dirty="0"/>
                        <a:t>1555-1600</a:t>
                      </a:r>
                    </a:p>
                  </a:txBody>
                  <a:tcPr>
                    <a:solidFill>
                      <a:schemeClr val="accent3">
                        <a:lumMod val="60000"/>
                        <a:lumOff val="40000"/>
                      </a:schemeClr>
                    </a:solidFill>
                  </a:tcPr>
                </a:tc>
                <a:tc>
                  <a:txBody>
                    <a:bodyPr/>
                    <a:lstStyle/>
                    <a:p>
                      <a:r>
                        <a:rPr lang="nb-NO" sz="1200" dirty="0"/>
                        <a:t>Avrunding</a:t>
                      </a:r>
                    </a:p>
                  </a:txBody>
                  <a:tcPr>
                    <a:solidFill>
                      <a:schemeClr val="accent3">
                        <a:lumMod val="60000"/>
                        <a:lumOff val="40000"/>
                      </a:schemeClr>
                    </a:solidFill>
                  </a:tcPr>
                </a:tc>
                <a:extLst>
                  <a:ext uri="{0D108BD9-81ED-4DB2-BD59-A6C34878D82A}">
                    <a16:rowId xmlns:a16="http://schemas.microsoft.com/office/drawing/2014/main" val="1445395816"/>
                  </a:ext>
                </a:extLst>
              </a:tr>
            </a:tbl>
          </a:graphicData>
        </a:graphic>
      </p:graphicFrame>
    </p:spTree>
    <p:extLst>
      <p:ext uri="{BB962C8B-B14F-4D97-AF65-F5344CB8AC3E}">
        <p14:creationId xmlns:p14="http://schemas.microsoft.com/office/powerpoint/2010/main" val="296806233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152400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dirty="0">
              <a:solidFill>
                <a:srgbClr val="FFFFFF"/>
              </a:solidFill>
              <a:latin typeface="Arial" panose="020B0604020202020204"/>
            </a:endParaRPr>
          </a:p>
        </p:txBody>
      </p:sp>
      <p:sp>
        <p:nvSpPr>
          <p:cNvPr id="2" name="Tittel 1"/>
          <p:cNvSpPr>
            <a:spLocks noGrp="1"/>
          </p:cNvSpPr>
          <p:nvPr>
            <p:ph type="ctrTitle"/>
          </p:nvPr>
        </p:nvSpPr>
        <p:spPr>
          <a:xfrm>
            <a:off x="2041126" y="2505217"/>
            <a:ext cx="7772400" cy="1200329"/>
          </a:xfrm>
        </p:spPr>
        <p:txBody>
          <a:bodyPr/>
          <a:lstStyle/>
          <a:p>
            <a:pPr algn="ctr"/>
            <a:r>
              <a:rPr lang="nb-NO" dirty="0"/>
              <a:t>Fremtidens teknologistudier </a:t>
            </a:r>
            <a:br>
              <a:rPr lang="nb-NO" dirty="0"/>
            </a:br>
            <a:r>
              <a:rPr lang="nb-NO" dirty="0"/>
              <a:t>Utredningsgruppe A2</a:t>
            </a:r>
          </a:p>
        </p:txBody>
      </p:sp>
      <p:sp>
        <p:nvSpPr>
          <p:cNvPr id="3" name="Undertittel 2"/>
          <p:cNvSpPr>
            <a:spLocks noGrp="1"/>
          </p:cNvSpPr>
          <p:nvPr>
            <p:ph type="subTitle" idx="1"/>
          </p:nvPr>
        </p:nvSpPr>
        <p:spPr>
          <a:xfrm>
            <a:off x="2041126" y="3810984"/>
            <a:ext cx="7772400" cy="2342043"/>
          </a:xfrm>
        </p:spPr>
        <p:txBody>
          <a:bodyPr>
            <a:normAutofit fontScale="70000" lnSpcReduction="20000"/>
          </a:bodyPr>
          <a:lstStyle/>
          <a:p>
            <a:pPr algn="ctr">
              <a:lnSpc>
                <a:spcPct val="90000"/>
              </a:lnSpc>
              <a:buFont typeface="Arial" panose="020B0604020202020204" pitchFamily="34" charset="0"/>
              <a:buChar char="•"/>
            </a:pPr>
            <a:r>
              <a:rPr lang="en-US" dirty="0"/>
              <a:t>Kjell Are </a:t>
            </a:r>
            <a:r>
              <a:rPr lang="en-US" dirty="0" err="1"/>
              <a:t>Refsvik</a:t>
            </a:r>
            <a:r>
              <a:rPr lang="en-US" dirty="0"/>
              <a:t> (AD)</a:t>
            </a:r>
          </a:p>
          <a:p>
            <a:pPr algn="ctr">
              <a:lnSpc>
                <a:spcPct val="90000"/>
              </a:lnSpc>
              <a:buFont typeface="Arial" panose="020B0604020202020204" pitchFamily="34" charset="0"/>
              <a:buChar char="•"/>
            </a:pPr>
            <a:r>
              <a:rPr lang="en-US" dirty="0" err="1"/>
              <a:t>Aslak</a:t>
            </a:r>
            <a:r>
              <a:rPr lang="en-US" dirty="0"/>
              <a:t> Bakke </a:t>
            </a:r>
            <a:r>
              <a:rPr lang="en-US" dirty="0" err="1"/>
              <a:t>Buan</a:t>
            </a:r>
            <a:r>
              <a:rPr lang="en-US" dirty="0"/>
              <a:t> (IE)</a:t>
            </a:r>
          </a:p>
          <a:p>
            <a:pPr algn="ctr">
              <a:lnSpc>
                <a:spcPct val="90000"/>
              </a:lnSpc>
              <a:buFont typeface="Arial" panose="020B0604020202020204" pitchFamily="34" charset="0"/>
              <a:buChar char="•"/>
            </a:pPr>
            <a:r>
              <a:rPr lang="en-US" dirty="0"/>
              <a:t>Tom </a:t>
            </a:r>
            <a:r>
              <a:rPr lang="en-US" dirty="0" err="1"/>
              <a:t>Røise</a:t>
            </a:r>
            <a:r>
              <a:rPr lang="en-US" dirty="0"/>
              <a:t> (IE)</a:t>
            </a:r>
          </a:p>
          <a:p>
            <a:pPr algn="ctr">
              <a:lnSpc>
                <a:spcPct val="90000"/>
              </a:lnSpc>
              <a:buFont typeface="Arial" panose="020B0604020202020204" pitchFamily="34" charset="0"/>
              <a:buChar char="•"/>
            </a:pPr>
            <a:r>
              <a:rPr lang="en-US" dirty="0"/>
              <a:t>Arnt </a:t>
            </a:r>
            <a:r>
              <a:rPr lang="en-US" dirty="0" err="1"/>
              <a:t>Myrheim</a:t>
            </a:r>
            <a:r>
              <a:rPr lang="en-US" dirty="0"/>
              <a:t> Holm (IV)</a:t>
            </a:r>
          </a:p>
          <a:p>
            <a:pPr algn="ctr">
              <a:lnSpc>
                <a:spcPct val="90000"/>
              </a:lnSpc>
              <a:buFont typeface="Arial" panose="020B0604020202020204" pitchFamily="34" charset="0"/>
              <a:buChar char="•"/>
            </a:pPr>
            <a:r>
              <a:rPr lang="en-US" dirty="0"/>
              <a:t>Anita Nordeng Jacobsen (NV)</a:t>
            </a:r>
          </a:p>
          <a:p>
            <a:pPr algn="ctr">
              <a:lnSpc>
                <a:spcPct val="90000"/>
              </a:lnSpc>
              <a:buFont typeface="Arial" panose="020B0604020202020204" pitchFamily="34" charset="0"/>
              <a:buChar char="•"/>
            </a:pPr>
            <a:r>
              <a:rPr lang="en-US" b="1" dirty="0"/>
              <a:t>Ann-Kristin Tveten (NV)</a:t>
            </a:r>
          </a:p>
          <a:p>
            <a:pPr algn="ctr">
              <a:lnSpc>
                <a:spcPct val="90000"/>
              </a:lnSpc>
              <a:buFont typeface="Arial" panose="020B0604020202020204" pitchFamily="34" charset="0"/>
              <a:buChar char="•"/>
            </a:pPr>
            <a:r>
              <a:rPr lang="en-US" dirty="0"/>
              <a:t>Simen </a:t>
            </a:r>
            <a:r>
              <a:rPr lang="en-US" dirty="0" err="1"/>
              <a:t>Killi</a:t>
            </a:r>
            <a:r>
              <a:rPr lang="en-US" dirty="0"/>
              <a:t> (student)</a:t>
            </a:r>
          </a:p>
          <a:p>
            <a:pPr algn="ctr">
              <a:lnSpc>
                <a:spcPct val="90000"/>
              </a:lnSpc>
              <a:buFont typeface="Arial" panose="020B0604020202020204" pitchFamily="34" charset="0"/>
              <a:buChar char="•"/>
            </a:pPr>
            <a:r>
              <a:rPr lang="en-US" dirty="0"/>
              <a:t>Erik </a:t>
            </a:r>
            <a:r>
              <a:rPr lang="en-US" dirty="0" err="1"/>
              <a:t>Hvid</a:t>
            </a:r>
            <a:r>
              <a:rPr lang="en-US" dirty="0"/>
              <a:t> </a:t>
            </a:r>
            <a:r>
              <a:rPr lang="en-US" dirty="0" err="1"/>
              <a:t>Hundstad</a:t>
            </a:r>
            <a:r>
              <a:rPr lang="en-US" dirty="0"/>
              <a:t> (student)</a:t>
            </a:r>
          </a:p>
          <a:p>
            <a:pPr algn="ctr">
              <a:lnSpc>
                <a:spcPct val="90000"/>
              </a:lnSpc>
              <a:buFont typeface="Arial" panose="020B0604020202020204" pitchFamily="34" charset="0"/>
              <a:buChar char="•"/>
            </a:pPr>
            <a:r>
              <a:rPr lang="en-US" dirty="0"/>
              <a:t>Lillian Hansen (NV, </a:t>
            </a:r>
            <a:r>
              <a:rPr lang="en-US" dirty="0" err="1"/>
              <a:t>administrativ</a:t>
            </a:r>
            <a:r>
              <a:rPr lang="en-US" dirty="0"/>
              <a:t> </a:t>
            </a:r>
            <a:r>
              <a:rPr lang="en-US" dirty="0" err="1"/>
              <a:t>støtte</a:t>
            </a:r>
            <a:r>
              <a:rPr lang="en-US" dirty="0"/>
              <a:t>)</a:t>
            </a:r>
          </a:p>
          <a:p>
            <a:endParaRPr lang="en-US" b="0" i="0" dirty="0">
              <a:solidFill>
                <a:srgbClr val="272833"/>
              </a:solidFill>
              <a:effectLst/>
              <a:latin typeface="Open Sans" panose="020B0606030504020204" pitchFamily="34" charset="0"/>
            </a:endParaRPr>
          </a:p>
        </p:txBody>
      </p:sp>
      <p:grpSp>
        <p:nvGrpSpPr>
          <p:cNvPr id="6" name="Gruppe 5"/>
          <p:cNvGrpSpPr/>
          <p:nvPr/>
        </p:nvGrpSpPr>
        <p:grpSpPr>
          <a:xfrm>
            <a:off x="8041095" y="359679"/>
            <a:ext cx="2155389" cy="1751325"/>
            <a:chOff x="6429510" y="337780"/>
            <a:chExt cx="2155389" cy="1751325"/>
          </a:xfrm>
        </p:grpSpPr>
        <p:sp>
          <p:nvSpPr>
            <p:cNvPr id="5" name="Ellipse 4"/>
            <p:cNvSpPr/>
            <p:nvPr/>
          </p:nvSpPr>
          <p:spPr>
            <a:xfrm>
              <a:off x="7596009" y="337780"/>
              <a:ext cx="988890" cy="988890"/>
            </a:xfrm>
            <a:prstGeom prst="ellipse">
              <a:avLst/>
            </a:prstGeom>
            <a:solidFill>
              <a:srgbClr val="0D3475">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srgbClr val="FFFFFF"/>
                </a:solidFill>
                <a:latin typeface="Arial" panose="020B0604020202020204"/>
              </a:endParaRPr>
            </a:p>
          </p:txBody>
        </p:sp>
        <p:sp>
          <p:nvSpPr>
            <p:cNvPr id="12" name="Ellipse 11"/>
            <p:cNvSpPr/>
            <p:nvPr/>
          </p:nvSpPr>
          <p:spPr>
            <a:xfrm>
              <a:off x="6815720" y="641606"/>
              <a:ext cx="475240" cy="475240"/>
            </a:xfrm>
            <a:prstGeom prst="ellipse">
              <a:avLst/>
            </a:prstGeom>
            <a:solidFill>
              <a:srgbClr val="0D34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srgbClr val="FFFFFF"/>
                </a:solidFill>
                <a:latin typeface="Arial" panose="020B0604020202020204"/>
              </a:endParaRPr>
            </a:p>
          </p:txBody>
        </p:sp>
        <p:sp>
          <p:nvSpPr>
            <p:cNvPr id="14" name="Ellipse 13"/>
            <p:cNvSpPr/>
            <p:nvPr/>
          </p:nvSpPr>
          <p:spPr>
            <a:xfrm>
              <a:off x="6995176" y="1326670"/>
              <a:ext cx="762435" cy="762435"/>
            </a:xfrm>
            <a:prstGeom prst="ellipse">
              <a:avLst/>
            </a:prstGeom>
            <a:solidFill>
              <a:srgbClr val="BBAC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srgbClr val="FFFFFF"/>
                </a:solidFill>
                <a:latin typeface="Arial" panose="020B0604020202020204"/>
              </a:endParaRPr>
            </a:p>
          </p:txBody>
        </p:sp>
        <p:sp>
          <p:nvSpPr>
            <p:cNvPr id="15" name="Ellipse 14"/>
            <p:cNvSpPr/>
            <p:nvPr/>
          </p:nvSpPr>
          <p:spPr>
            <a:xfrm>
              <a:off x="6429510" y="1339986"/>
              <a:ext cx="218266" cy="218266"/>
            </a:xfrm>
            <a:prstGeom prst="ellipse">
              <a:avLst/>
            </a:prstGeom>
            <a:solidFill>
              <a:srgbClr val="BBAC7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srgbClr val="FFFFFF"/>
                </a:solidFill>
                <a:latin typeface="Arial" panose="020B0604020202020204"/>
              </a:endParaRPr>
            </a:p>
          </p:txBody>
        </p:sp>
      </p:grpSp>
      <p:pic>
        <p:nvPicPr>
          <p:cNvPr id="13" name="Bilde 12">
            <a:extLst>
              <a:ext uri="{FF2B5EF4-FFF2-40B4-BE49-F238E27FC236}">
                <a16:creationId xmlns:a16="http://schemas.microsoft.com/office/drawing/2014/main" id="{2302874F-91E4-2C4F-95FC-E62146C4C391}"/>
              </a:ext>
            </a:extLst>
          </p:cNvPr>
          <p:cNvPicPr>
            <a:picLocks noChangeAspect="1"/>
          </p:cNvPicPr>
          <p:nvPr/>
        </p:nvPicPr>
        <p:blipFill>
          <a:blip r:embed="rId2"/>
          <a:stretch>
            <a:fillRect/>
          </a:stretch>
        </p:blipFill>
        <p:spPr>
          <a:xfrm>
            <a:off x="2109679" y="625996"/>
            <a:ext cx="3214264" cy="829121"/>
          </a:xfrm>
          <a:prstGeom prst="rect">
            <a:avLst/>
          </a:prstGeom>
        </p:spPr>
      </p:pic>
    </p:spTree>
    <p:extLst>
      <p:ext uri="{BB962C8B-B14F-4D97-AF65-F5344CB8AC3E}">
        <p14:creationId xmlns:p14="http://schemas.microsoft.com/office/powerpoint/2010/main" val="3236059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4434239A-A699-4848-8C1D-06E4BE00F986}"/>
              </a:ext>
            </a:extLst>
          </p:cNvPr>
          <p:cNvSpPr>
            <a:spLocks noGrp="1"/>
          </p:cNvSpPr>
          <p:nvPr>
            <p:ph type="title"/>
          </p:nvPr>
        </p:nvSpPr>
        <p:spPr/>
        <p:txBody>
          <a:bodyPr/>
          <a:lstStyle/>
          <a:p>
            <a:r>
              <a:rPr lang="nb-NO" dirty="0"/>
              <a:t>«Bachelor fri» - hvem er vi?</a:t>
            </a:r>
            <a:endParaRPr lang="en-US" dirty="0"/>
          </a:p>
        </p:txBody>
      </p:sp>
      <p:pic>
        <p:nvPicPr>
          <p:cNvPr id="15" name="Plassholder for innhold 14">
            <a:extLst>
              <a:ext uri="{FF2B5EF4-FFF2-40B4-BE49-F238E27FC236}">
                <a16:creationId xmlns:a16="http://schemas.microsoft.com/office/drawing/2014/main" id="{75BD418A-2822-4738-996D-EA868CD3B2C9}"/>
              </a:ext>
            </a:extLst>
          </p:cNvPr>
          <p:cNvPicPr>
            <a:picLocks noGrp="1" noChangeAspect="1"/>
          </p:cNvPicPr>
          <p:nvPr>
            <p:ph idx="1"/>
          </p:nvPr>
        </p:nvPicPr>
        <p:blipFill>
          <a:blip r:embed="rId2"/>
          <a:stretch>
            <a:fillRect/>
          </a:stretch>
        </p:blipFill>
        <p:spPr>
          <a:xfrm>
            <a:off x="1931988" y="2101078"/>
            <a:ext cx="8229600" cy="3273383"/>
          </a:xfrm>
          <a:prstGeom prst="rect">
            <a:avLst/>
          </a:prstGeom>
        </p:spPr>
      </p:pic>
    </p:spTree>
    <p:extLst>
      <p:ext uri="{BB962C8B-B14F-4D97-AF65-F5344CB8AC3E}">
        <p14:creationId xmlns:p14="http://schemas.microsoft.com/office/powerpoint/2010/main" val="488927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99CAE6-42A0-49F6-A611-AA6F0802F903}"/>
              </a:ext>
            </a:extLst>
          </p:cNvPr>
          <p:cNvSpPr>
            <a:spLocks noGrp="1"/>
          </p:cNvSpPr>
          <p:nvPr>
            <p:ph type="title"/>
          </p:nvPr>
        </p:nvSpPr>
        <p:spPr>
          <a:xfrm>
            <a:off x="1981200" y="274639"/>
            <a:ext cx="8229600" cy="646331"/>
          </a:xfrm>
        </p:spPr>
        <p:txBody>
          <a:bodyPr anchor="t">
            <a:normAutofit/>
          </a:bodyPr>
          <a:lstStyle/>
          <a:p>
            <a:pPr>
              <a:lnSpc>
                <a:spcPct val="90000"/>
              </a:lnSpc>
            </a:pPr>
            <a:r>
              <a:rPr lang="nb-NO" sz="3100" dirty="0"/>
              <a:t>«Bachelor fri» - hvordan går det med oss?</a:t>
            </a:r>
            <a:endParaRPr lang="en-US" sz="3100" dirty="0"/>
          </a:p>
        </p:txBody>
      </p:sp>
      <p:sp>
        <p:nvSpPr>
          <p:cNvPr id="3" name="Plassholder for innhold 2">
            <a:extLst>
              <a:ext uri="{FF2B5EF4-FFF2-40B4-BE49-F238E27FC236}">
                <a16:creationId xmlns:a16="http://schemas.microsoft.com/office/drawing/2014/main" id="{3ADC071D-748D-4184-BC59-7DB3108B85C9}"/>
              </a:ext>
            </a:extLst>
          </p:cNvPr>
          <p:cNvSpPr>
            <a:spLocks noGrp="1"/>
          </p:cNvSpPr>
          <p:nvPr>
            <p:ph sz="half" idx="1"/>
          </p:nvPr>
        </p:nvSpPr>
        <p:spPr>
          <a:xfrm>
            <a:off x="1981200" y="1600201"/>
            <a:ext cx="4038600" cy="4525963"/>
          </a:xfrm>
        </p:spPr>
        <p:txBody>
          <a:bodyPr>
            <a:normAutofit/>
          </a:bodyPr>
          <a:lstStyle/>
          <a:p>
            <a:pPr>
              <a:lnSpc>
                <a:spcPct val="90000"/>
              </a:lnSpc>
            </a:pPr>
            <a:r>
              <a:rPr lang="en-US" sz="2000" dirty="0" err="1"/>
              <a:t>Ståstedsanalyse</a:t>
            </a:r>
            <a:r>
              <a:rPr lang="en-US" sz="2000" dirty="0"/>
              <a:t>/ GAP </a:t>
            </a:r>
            <a:r>
              <a:rPr lang="en-US" sz="2000" dirty="0" err="1"/>
              <a:t>analyse</a:t>
            </a:r>
            <a:r>
              <a:rPr lang="en-US" sz="2000" dirty="0"/>
              <a:t>	</a:t>
            </a:r>
          </a:p>
          <a:p>
            <a:pPr lvl="1">
              <a:lnSpc>
                <a:spcPct val="90000"/>
              </a:lnSpc>
            </a:pPr>
            <a:r>
              <a:rPr lang="en-US" sz="2000" dirty="0" err="1"/>
              <a:t>Muligheter</a:t>
            </a:r>
            <a:r>
              <a:rPr lang="en-US" sz="2000" dirty="0"/>
              <a:t> og </a:t>
            </a:r>
            <a:r>
              <a:rPr lang="en-US" sz="2000" dirty="0" err="1"/>
              <a:t>utfordringer</a:t>
            </a:r>
            <a:r>
              <a:rPr lang="en-US" sz="2000" dirty="0"/>
              <a:t>	</a:t>
            </a:r>
          </a:p>
          <a:p>
            <a:pPr lvl="1">
              <a:lnSpc>
                <a:spcPct val="90000"/>
              </a:lnSpc>
            </a:pPr>
            <a:r>
              <a:rPr lang="en-US" sz="2000" dirty="0" err="1"/>
              <a:t>Studentaktivlæring</a:t>
            </a:r>
            <a:r>
              <a:rPr lang="en-US" sz="2000" dirty="0"/>
              <a:t> – </a:t>
            </a:r>
            <a:r>
              <a:rPr lang="en-US" sz="2000" dirty="0" err="1"/>
              <a:t>obligatoriske</a:t>
            </a:r>
            <a:r>
              <a:rPr lang="en-US" sz="2000" dirty="0"/>
              <a:t> </a:t>
            </a:r>
            <a:r>
              <a:rPr lang="en-US" sz="2000" dirty="0" err="1"/>
              <a:t>arbeidskrav</a:t>
            </a:r>
            <a:r>
              <a:rPr lang="en-US" sz="2000" dirty="0"/>
              <a:t> og </a:t>
            </a:r>
            <a:r>
              <a:rPr lang="en-US" sz="2000" dirty="0" err="1"/>
              <a:t>vurderingsformer</a:t>
            </a:r>
            <a:r>
              <a:rPr lang="en-US" sz="2000" dirty="0"/>
              <a:t>	</a:t>
            </a:r>
          </a:p>
          <a:p>
            <a:pPr lvl="1">
              <a:lnSpc>
                <a:spcPct val="90000"/>
              </a:lnSpc>
            </a:pPr>
            <a:r>
              <a:rPr lang="en-US" sz="2000" dirty="0" err="1"/>
              <a:t>Fleksibilitet</a:t>
            </a:r>
            <a:r>
              <a:rPr lang="en-US" sz="2000" dirty="0"/>
              <a:t>, </a:t>
            </a:r>
            <a:r>
              <a:rPr lang="en-US" sz="2000" dirty="0" err="1"/>
              <a:t>frihet</a:t>
            </a:r>
            <a:r>
              <a:rPr lang="en-US" sz="2000" dirty="0"/>
              <a:t> og </a:t>
            </a:r>
            <a:r>
              <a:rPr lang="en-US" sz="2000" dirty="0" err="1"/>
              <a:t>tverrfaglighet</a:t>
            </a:r>
            <a:r>
              <a:rPr lang="en-US" sz="2000" dirty="0"/>
              <a:t> </a:t>
            </a:r>
            <a:r>
              <a:rPr lang="en-US" sz="2000" dirty="0" err="1"/>
              <a:t>gjennom</a:t>
            </a:r>
            <a:r>
              <a:rPr lang="en-US" sz="2000" dirty="0"/>
              <a:t> </a:t>
            </a:r>
            <a:r>
              <a:rPr lang="en-US" sz="2000" dirty="0" err="1"/>
              <a:t>videre</a:t>
            </a:r>
            <a:r>
              <a:rPr lang="en-US" sz="2000" dirty="0"/>
              <a:t> </a:t>
            </a:r>
            <a:r>
              <a:rPr lang="en-US" sz="2000" dirty="0" err="1"/>
              <a:t>masterstudier</a:t>
            </a:r>
            <a:endParaRPr lang="en-US" sz="2000" dirty="0"/>
          </a:p>
          <a:p>
            <a:pPr lvl="1">
              <a:lnSpc>
                <a:spcPct val="90000"/>
              </a:lnSpc>
            </a:pPr>
            <a:r>
              <a:rPr lang="en-US" sz="2000" dirty="0" err="1"/>
              <a:t>Programdrevet</a:t>
            </a:r>
            <a:r>
              <a:rPr lang="en-US" sz="2000" dirty="0"/>
              <a:t> design og </a:t>
            </a:r>
            <a:r>
              <a:rPr lang="en-US" sz="2000" dirty="0" err="1"/>
              <a:t>egenart</a:t>
            </a:r>
            <a:r>
              <a:rPr lang="en-US" sz="2000" dirty="0"/>
              <a:t>	 </a:t>
            </a:r>
          </a:p>
          <a:p>
            <a:pPr lvl="1">
              <a:lnSpc>
                <a:spcPct val="90000"/>
              </a:lnSpc>
            </a:pPr>
            <a:r>
              <a:rPr lang="en-US" sz="2000" dirty="0"/>
              <a:t>​</a:t>
            </a:r>
            <a:r>
              <a:rPr lang="en-US" sz="2000" dirty="0" err="1"/>
              <a:t>Disiplinfagenes</a:t>
            </a:r>
            <a:r>
              <a:rPr lang="en-US" sz="2000" dirty="0"/>
              <a:t> </a:t>
            </a:r>
            <a:r>
              <a:rPr lang="en-US" sz="2000" dirty="0" err="1"/>
              <a:t>særskilte</a:t>
            </a:r>
            <a:r>
              <a:rPr lang="en-US" sz="2000" dirty="0"/>
              <a:t> </a:t>
            </a:r>
            <a:r>
              <a:rPr lang="en-US" sz="2000" dirty="0" err="1"/>
              <a:t>rolle</a:t>
            </a:r>
            <a:endParaRPr lang="en-US" sz="2000" dirty="0"/>
          </a:p>
        </p:txBody>
      </p:sp>
      <p:pic>
        <p:nvPicPr>
          <p:cNvPr id="2051" name="Picture 3">
            <a:extLst>
              <a:ext uri="{FF2B5EF4-FFF2-40B4-BE49-F238E27FC236}">
                <a16:creationId xmlns:a16="http://schemas.microsoft.com/office/drawing/2014/main" id="{F69A8275-974D-4D21-8BEB-E29E4BF25C0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838169"/>
            <a:ext cx="4038600" cy="405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253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6741A8-D54E-4A49-825E-594F85E168A5}"/>
              </a:ext>
            </a:extLst>
          </p:cNvPr>
          <p:cNvSpPr>
            <a:spLocks noGrp="1"/>
          </p:cNvSpPr>
          <p:nvPr>
            <p:ph type="title"/>
          </p:nvPr>
        </p:nvSpPr>
        <p:spPr>
          <a:xfrm>
            <a:off x="1981200" y="274639"/>
            <a:ext cx="8229600" cy="646331"/>
          </a:xfrm>
        </p:spPr>
        <p:txBody>
          <a:bodyPr/>
          <a:lstStyle/>
          <a:p>
            <a:r>
              <a:rPr lang="nb-NO" dirty="0"/>
              <a:t>«Bachelor fri» - veien videre</a:t>
            </a:r>
            <a:endParaRPr lang="en-US" dirty="0"/>
          </a:p>
        </p:txBody>
      </p:sp>
      <p:sp>
        <p:nvSpPr>
          <p:cNvPr id="3" name="Plassholder for innhold 2">
            <a:extLst>
              <a:ext uri="{FF2B5EF4-FFF2-40B4-BE49-F238E27FC236}">
                <a16:creationId xmlns:a16="http://schemas.microsoft.com/office/drawing/2014/main" id="{AC59C951-50B7-419B-9702-84961365FBC5}"/>
              </a:ext>
            </a:extLst>
          </p:cNvPr>
          <p:cNvSpPr>
            <a:spLocks noGrp="1"/>
          </p:cNvSpPr>
          <p:nvPr>
            <p:ph sz="half" idx="1"/>
          </p:nvPr>
        </p:nvSpPr>
        <p:spPr/>
        <p:txBody>
          <a:bodyPr>
            <a:normAutofit lnSpcReduction="10000"/>
          </a:bodyPr>
          <a:lstStyle/>
          <a:p>
            <a:r>
              <a:rPr lang="nb-NO" dirty="0"/>
              <a:t>Relasjon til de ti FTS prinsippene </a:t>
            </a:r>
          </a:p>
          <a:p>
            <a:pPr lvl="1"/>
            <a:r>
              <a:rPr lang="nb-NO" dirty="0"/>
              <a:t>Gruppen har flere gode eksempler på hvordan FTS prinsippene jobbes med i ulike studieprogrammer som vi vil inkludere i rapporten som et virkemiddel vi kaller «idebank» </a:t>
            </a:r>
          </a:p>
          <a:p>
            <a:r>
              <a:rPr lang="en-US" dirty="0" err="1"/>
              <a:t>Tverrfaglig</a:t>
            </a:r>
            <a:r>
              <a:rPr lang="en-US" dirty="0"/>
              <a:t> </a:t>
            </a:r>
            <a:r>
              <a:rPr lang="en-US" dirty="0" err="1"/>
              <a:t>utdanning</a:t>
            </a:r>
            <a:r>
              <a:rPr lang="en-US" dirty="0"/>
              <a:t> – </a:t>
            </a:r>
            <a:r>
              <a:rPr lang="en-US" dirty="0" err="1"/>
              <a:t>overgang</a:t>
            </a:r>
            <a:r>
              <a:rPr lang="en-US" dirty="0"/>
              <a:t> </a:t>
            </a:r>
            <a:r>
              <a:rPr lang="en-US" dirty="0" err="1"/>
              <a:t>fra</a:t>
            </a:r>
            <a:r>
              <a:rPr lang="en-US" dirty="0"/>
              <a:t> bachelor </a:t>
            </a:r>
            <a:r>
              <a:rPr lang="en-US" dirty="0" err="1"/>
              <a:t>til</a:t>
            </a:r>
            <a:r>
              <a:rPr lang="en-US" dirty="0"/>
              <a:t> </a:t>
            </a:r>
            <a:r>
              <a:rPr lang="en-US"/>
              <a:t>master </a:t>
            </a:r>
            <a:endParaRPr lang="en-US" dirty="0"/>
          </a:p>
        </p:txBody>
      </p:sp>
      <p:sp>
        <p:nvSpPr>
          <p:cNvPr id="4" name="Plassholder for innhold 3">
            <a:extLst>
              <a:ext uri="{FF2B5EF4-FFF2-40B4-BE49-F238E27FC236}">
                <a16:creationId xmlns:a16="http://schemas.microsoft.com/office/drawing/2014/main" id="{DEE2E5BC-C5EB-470F-B6EE-C82833EA0651}"/>
              </a:ext>
            </a:extLst>
          </p:cNvPr>
          <p:cNvSpPr>
            <a:spLocks noGrp="1"/>
          </p:cNvSpPr>
          <p:nvPr>
            <p:ph sz="half" idx="2"/>
          </p:nvPr>
        </p:nvSpPr>
        <p:spPr/>
        <p:txBody>
          <a:bodyPr>
            <a:normAutofit lnSpcReduction="10000"/>
          </a:bodyPr>
          <a:lstStyle/>
          <a:p>
            <a:r>
              <a:rPr lang="en-US" dirty="0" err="1"/>
              <a:t>Kompetanseprofiler</a:t>
            </a:r>
            <a:r>
              <a:rPr lang="en-US" dirty="0"/>
              <a:t> </a:t>
            </a:r>
            <a:r>
              <a:rPr lang="en-US" dirty="0" err="1"/>
              <a:t>som</a:t>
            </a:r>
            <a:r>
              <a:rPr lang="en-US" dirty="0"/>
              <a:t> </a:t>
            </a:r>
            <a:r>
              <a:rPr lang="en-US" dirty="0" err="1"/>
              <a:t>verktøy</a:t>
            </a:r>
            <a:r>
              <a:rPr lang="en-US" dirty="0"/>
              <a:t> for å </a:t>
            </a:r>
            <a:r>
              <a:rPr lang="en-US" dirty="0" err="1"/>
              <a:t>bedre</a:t>
            </a:r>
            <a:r>
              <a:rPr lang="en-US" dirty="0"/>
              <a:t> </a:t>
            </a:r>
            <a:r>
              <a:rPr lang="en-US" dirty="0" err="1"/>
              <a:t>utforme</a:t>
            </a:r>
            <a:r>
              <a:rPr lang="en-US" dirty="0"/>
              <a:t> og </a:t>
            </a:r>
            <a:r>
              <a:rPr lang="en-US" dirty="0" err="1"/>
              <a:t>formidle</a:t>
            </a:r>
            <a:r>
              <a:rPr lang="en-US" dirty="0"/>
              <a:t> </a:t>
            </a:r>
            <a:r>
              <a:rPr lang="en-US" dirty="0" err="1"/>
              <a:t>studieprogram</a:t>
            </a:r>
            <a:r>
              <a:rPr lang="en-US" dirty="0"/>
              <a:t> design og </a:t>
            </a:r>
            <a:r>
              <a:rPr lang="en-US" dirty="0" err="1"/>
              <a:t>egenart</a:t>
            </a:r>
            <a:r>
              <a:rPr lang="en-US" dirty="0"/>
              <a:t> </a:t>
            </a:r>
          </a:p>
          <a:p>
            <a:pPr lvl="1"/>
            <a:r>
              <a:rPr lang="en-US" dirty="0"/>
              <a:t>Kan FTS </a:t>
            </a:r>
            <a:r>
              <a:rPr lang="en-US" dirty="0" err="1"/>
              <a:t>bidra</a:t>
            </a:r>
            <a:r>
              <a:rPr lang="en-US" dirty="0"/>
              <a:t> </a:t>
            </a:r>
            <a:r>
              <a:rPr lang="en-US" dirty="0" err="1"/>
              <a:t>til</a:t>
            </a:r>
            <a:r>
              <a:rPr lang="en-US" dirty="0"/>
              <a:t> et </a:t>
            </a:r>
            <a:r>
              <a:rPr lang="en-US" dirty="0" err="1"/>
              <a:t>bedre</a:t>
            </a:r>
            <a:r>
              <a:rPr lang="en-US" dirty="0"/>
              <a:t> </a:t>
            </a:r>
            <a:r>
              <a:rPr lang="en-US" dirty="0" err="1"/>
              <a:t>vektøy</a:t>
            </a:r>
            <a:r>
              <a:rPr lang="en-US" dirty="0"/>
              <a:t> for å </a:t>
            </a:r>
            <a:r>
              <a:rPr lang="en-US" dirty="0" err="1"/>
              <a:t>jobbe</a:t>
            </a:r>
            <a:r>
              <a:rPr lang="en-US" dirty="0"/>
              <a:t> med </a:t>
            </a:r>
            <a:r>
              <a:rPr lang="en-US" dirty="0" err="1"/>
              <a:t>studieprogramdesing</a:t>
            </a:r>
            <a:r>
              <a:rPr lang="en-US" dirty="0"/>
              <a:t> og </a:t>
            </a:r>
            <a:r>
              <a:rPr lang="en-US" dirty="0" err="1"/>
              <a:t>samtidig</a:t>
            </a:r>
            <a:r>
              <a:rPr lang="en-US" dirty="0"/>
              <a:t> dele </a:t>
            </a:r>
            <a:r>
              <a:rPr lang="en-US" dirty="0" err="1"/>
              <a:t>erfaringer</a:t>
            </a:r>
            <a:r>
              <a:rPr lang="en-US" dirty="0"/>
              <a:t> </a:t>
            </a:r>
            <a:r>
              <a:rPr lang="en-US" dirty="0" err="1"/>
              <a:t>som</a:t>
            </a:r>
            <a:r>
              <a:rPr lang="en-US" dirty="0"/>
              <a:t> </a:t>
            </a:r>
            <a:r>
              <a:rPr lang="en-US" dirty="0" err="1"/>
              <a:t>kan</a:t>
            </a:r>
            <a:r>
              <a:rPr lang="en-US" dirty="0"/>
              <a:t> </a:t>
            </a:r>
            <a:r>
              <a:rPr lang="en-US" dirty="0" err="1"/>
              <a:t>skape</a:t>
            </a:r>
            <a:r>
              <a:rPr lang="en-US" dirty="0"/>
              <a:t> </a:t>
            </a:r>
            <a:r>
              <a:rPr lang="en-US" dirty="0" err="1"/>
              <a:t>felles</a:t>
            </a:r>
            <a:r>
              <a:rPr lang="en-US" dirty="0"/>
              <a:t> </a:t>
            </a:r>
            <a:r>
              <a:rPr lang="en-US" dirty="0" err="1"/>
              <a:t>forståelse</a:t>
            </a:r>
            <a:r>
              <a:rPr lang="en-US" dirty="0"/>
              <a:t> for </a:t>
            </a:r>
            <a:r>
              <a:rPr lang="en-US" dirty="0" err="1"/>
              <a:t>innovasjon</a:t>
            </a:r>
            <a:r>
              <a:rPr lang="en-US" dirty="0"/>
              <a:t>, </a:t>
            </a:r>
            <a:r>
              <a:rPr lang="en-US" dirty="0" err="1"/>
              <a:t>bærekraft</a:t>
            </a:r>
            <a:r>
              <a:rPr lang="en-US" dirty="0"/>
              <a:t>, </a:t>
            </a:r>
            <a:r>
              <a:rPr lang="en-US" dirty="0" err="1"/>
              <a:t>digitaliering</a:t>
            </a:r>
            <a:r>
              <a:rPr lang="en-US" dirty="0"/>
              <a:t> etc. </a:t>
            </a:r>
          </a:p>
        </p:txBody>
      </p:sp>
    </p:spTree>
    <p:extLst>
      <p:ext uri="{BB962C8B-B14F-4D97-AF65-F5344CB8AC3E}">
        <p14:creationId xmlns:p14="http://schemas.microsoft.com/office/powerpoint/2010/main" val="4219010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152400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dirty="0">
              <a:solidFill>
                <a:prstClr val="white"/>
              </a:solidFill>
              <a:latin typeface="Calibri"/>
            </a:endParaRPr>
          </a:p>
        </p:txBody>
      </p:sp>
      <p:sp>
        <p:nvSpPr>
          <p:cNvPr id="2" name="Tittel 1"/>
          <p:cNvSpPr>
            <a:spLocks noGrp="1"/>
          </p:cNvSpPr>
          <p:nvPr>
            <p:ph type="ctrTitle"/>
          </p:nvPr>
        </p:nvSpPr>
        <p:spPr>
          <a:xfrm>
            <a:off x="2041126" y="2505216"/>
            <a:ext cx="7772400" cy="901094"/>
          </a:xfrm>
        </p:spPr>
        <p:txBody>
          <a:bodyPr>
            <a:normAutofit fontScale="90000"/>
          </a:bodyPr>
          <a:lstStyle/>
          <a:p>
            <a:r>
              <a:rPr lang="nb-NO" dirty="0"/>
              <a:t>Gap-/ståstedsanalyse og veikart for programtypen 5-årig integrert master</a:t>
            </a:r>
            <a:br>
              <a:rPr lang="nb-NO" dirty="0"/>
            </a:br>
            <a:r>
              <a:rPr lang="nb-NO" dirty="0"/>
              <a:t> – FTS-arbeidsgruppe A3</a:t>
            </a:r>
            <a:br>
              <a:rPr lang="nb-NO" dirty="0"/>
            </a:br>
            <a:r>
              <a:rPr lang="nb-NO" dirty="0"/>
              <a:t> </a:t>
            </a:r>
          </a:p>
        </p:txBody>
      </p:sp>
      <p:sp>
        <p:nvSpPr>
          <p:cNvPr id="3" name="Undertittel 2"/>
          <p:cNvSpPr>
            <a:spLocks noGrp="1"/>
          </p:cNvSpPr>
          <p:nvPr>
            <p:ph type="subTitle" idx="1"/>
          </p:nvPr>
        </p:nvSpPr>
        <p:spPr>
          <a:xfrm>
            <a:off x="2093601" y="4263639"/>
            <a:ext cx="7772400" cy="2088716"/>
          </a:xfrm>
        </p:spPr>
        <p:txBody>
          <a:bodyPr>
            <a:normAutofit lnSpcReduction="10000"/>
          </a:bodyPr>
          <a:lstStyle/>
          <a:p>
            <a:r>
              <a:rPr lang="nb-NO" dirty="0"/>
              <a:t>Løypemelding 10.09.2021 – FTS seminar</a:t>
            </a:r>
          </a:p>
          <a:p>
            <a:r>
              <a:rPr lang="nb-NO" dirty="0"/>
              <a:t>- Funn så langt, mulig forslag til tiltak i veikart</a:t>
            </a:r>
          </a:p>
          <a:p>
            <a:endParaRPr lang="nb-NO" dirty="0"/>
          </a:p>
          <a:p>
            <a:endParaRPr lang="nb-NO" dirty="0"/>
          </a:p>
          <a:p>
            <a:pPr algn="r"/>
            <a:r>
              <a:rPr lang="nb-NO" dirty="0"/>
              <a:t>Professor Eilif Pedersen</a:t>
            </a:r>
          </a:p>
        </p:txBody>
      </p:sp>
      <p:grpSp>
        <p:nvGrpSpPr>
          <p:cNvPr id="6" name="Gruppe 5"/>
          <p:cNvGrpSpPr/>
          <p:nvPr/>
        </p:nvGrpSpPr>
        <p:grpSpPr>
          <a:xfrm>
            <a:off x="8041095" y="359679"/>
            <a:ext cx="2155389" cy="1751325"/>
            <a:chOff x="6429510" y="337780"/>
            <a:chExt cx="2155389" cy="1751325"/>
          </a:xfrm>
        </p:grpSpPr>
        <p:sp>
          <p:nvSpPr>
            <p:cNvPr id="5" name="Ellipse 4"/>
            <p:cNvSpPr/>
            <p:nvPr/>
          </p:nvSpPr>
          <p:spPr>
            <a:xfrm>
              <a:off x="7596009" y="337780"/>
              <a:ext cx="988890" cy="988890"/>
            </a:xfrm>
            <a:prstGeom prst="ellipse">
              <a:avLst/>
            </a:prstGeom>
            <a:solidFill>
              <a:srgbClr val="0D3475">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prstClr val="white"/>
                </a:solidFill>
                <a:latin typeface="Calibri"/>
              </a:endParaRPr>
            </a:p>
          </p:txBody>
        </p:sp>
        <p:sp>
          <p:nvSpPr>
            <p:cNvPr id="12" name="Ellipse 11"/>
            <p:cNvSpPr/>
            <p:nvPr/>
          </p:nvSpPr>
          <p:spPr>
            <a:xfrm>
              <a:off x="6815720" y="641606"/>
              <a:ext cx="475240" cy="475240"/>
            </a:xfrm>
            <a:prstGeom prst="ellipse">
              <a:avLst/>
            </a:prstGeom>
            <a:solidFill>
              <a:srgbClr val="0D347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prstClr val="white"/>
                </a:solidFill>
                <a:latin typeface="Calibri"/>
              </a:endParaRPr>
            </a:p>
          </p:txBody>
        </p:sp>
        <p:sp>
          <p:nvSpPr>
            <p:cNvPr id="14" name="Ellipse 13"/>
            <p:cNvSpPr/>
            <p:nvPr/>
          </p:nvSpPr>
          <p:spPr>
            <a:xfrm>
              <a:off x="6995176" y="1326670"/>
              <a:ext cx="762435" cy="762435"/>
            </a:xfrm>
            <a:prstGeom prst="ellipse">
              <a:avLst/>
            </a:prstGeom>
            <a:solidFill>
              <a:srgbClr val="BBAC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prstClr val="white"/>
                </a:solidFill>
                <a:latin typeface="Calibri"/>
              </a:endParaRPr>
            </a:p>
          </p:txBody>
        </p:sp>
        <p:sp>
          <p:nvSpPr>
            <p:cNvPr id="15" name="Ellipse 14"/>
            <p:cNvSpPr/>
            <p:nvPr/>
          </p:nvSpPr>
          <p:spPr>
            <a:xfrm>
              <a:off x="6429510" y="1339986"/>
              <a:ext cx="218266" cy="218266"/>
            </a:xfrm>
            <a:prstGeom prst="ellipse">
              <a:avLst/>
            </a:prstGeom>
            <a:solidFill>
              <a:srgbClr val="BBAC7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a:solidFill>
                  <a:prstClr val="white"/>
                </a:solidFill>
                <a:latin typeface="Calibri"/>
              </a:endParaRPr>
            </a:p>
          </p:txBody>
        </p:sp>
      </p:grpSp>
      <p:pic>
        <p:nvPicPr>
          <p:cNvPr id="16" name="Bilde 15" descr="ny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601" y="603260"/>
            <a:ext cx="3139440" cy="893064"/>
          </a:xfrm>
          <a:prstGeom prst="rect">
            <a:avLst/>
          </a:prstGeom>
        </p:spPr>
      </p:pic>
    </p:spTree>
    <p:extLst>
      <p:ext uri="{BB962C8B-B14F-4D97-AF65-F5344CB8AC3E}">
        <p14:creationId xmlns:p14="http://schemas.microsoft.com/office/powerpoint/2010/main" val="3243102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7259-2998-49BB-8B65-83D587FBDA3F}"/>
              </a:ext>
            </a:extLst>
          </p:cNvPr>
          <p:cNvSpPr>
            <a:spLocks noGrp="1"/>
          </p:cNvSpPr>
          <p:nvPr>
            <p:ph type="title"/>
          </p:nvPr>
        </p:nvSpPr>
        <p:spPr/>
        <p:txBody>
          <a:bodyPr>
            <a:normAutofit/>
          </a:bodyPr>
          <a:lstStyle/>
          <a:p>
            <a:r>
              <a:rPr lang="en-US" dirty="0"/>
              <a:t>5-årige </a:t>
            </a:r>
            <a:r>
              <a:rPr lang="en-US" dirty="0" err="1"/>
              <a:t>siv.ing</a:t>
            </a:r>
            <a:r>
              <a:rPr lang="en-US" dirty="0"/>
              <a:t> programmer NTNU</a:t>
            </a:r>
            <a:br>
              <a:rPr lang="en-US" dirty="0"/>
            </a:br>
            <a:r>
              <a:rPr lang="en-US" sz="2000" dirty="0"/>
              <a:t>17 </a:t>
            </a:r>
            <a:r>
              <a:rPr lang="en-US" sz="2000" dirty="0" err="1"/>
              <a:t>siv.ing</a:t>
            </a:r>
            <a:r>
              <a:rPr lang="en-US" sz="2000" dirty="0"/>
              <a:t> / 2 </a:t>
            </a:r>
            <a:r>
              <a:rPr lang="en-US" sz="2000" dirty="0" err="1"/>
              <a:t>frie</a:t>
            </a:r>
            <a:endParaRPr lang="en-US" sz="2000" dirty="0"/>
          </a:p>
        </p:txBody>
      </p:sp>
      <p:graphicFrame>
        <p:nvGraphicFramePr>
          <p:cNvPr id="4" name="Content Placeholder 3">
            <a:extLst>
              <a:ext uri="{FF2B5EF4-FFF2-40B4-BE49-F238E27FC236}">
                <a16:creationId xmlns:a16="http://schemas.microsoft.com/office/drawing/2014/main" id="{9751BF63-46D7-4012-B52C-2AF05A81E8E3}"/>
              </a:ext>
            </a:extLst>
          </p:cNvPr>
          <p:cNvGraphicFramePr>
            <a:graphicFrameLocks noGrp="1"/>
          </p:cNvGraphicFramePr>
          <p:nvPr>
            <p:ph idx="1"/>
          </p:nvPr>
        </p:nvGraphicFramePr>
        <p:xfrm>
          <a:off x="2155652" y="1600199"/>
          <a:ext cx="7880696" cy="4525966"/>
        </p:xfrm>
        <a:graphic>
          <a:graphicData uri="http://schemas.openxmlformats.org/drawingml/2006/table">
            <a:tbl>
              <a:tblPr/>
              <a:tblGrid>
                <a:gridCol w="664783">
                  <a:extLst>
                    <a:ext uri="{9D8B030D-6E8A-4147-A177-3AD203B41FA5}">
                      <a16:colId xmlns:a16="http://schemas.microsoft.com/office/drawing/2014/main" val="264826436"/>
                    </a:ext>
                  </a:extLst>
                </a:gridCol>
                <a:gridCol w="1112000">
                  <a:extLst>
                    <a:ext uri="{9D8B030D-6E8A-4147-A177-3AD203B41FA5}">
                      <a16:colId xmlns:a16="http://schemas.microsoft.com/office/drawing/2014/main" val="3076910867"/>
                    </a:ext>
                  </a:extLst>
                </a:gridCol>
                <a:gridCol w="3626087">
                  <a:extLst>
                    <a:ext uri="{9D8B030D-6E8A-4147-A177-3AD203B41FA5}">
                      <a16:colId xmlns:a16="http://schemas.microsoft.com/office/drawing/2014/main" val="3037679258"/>
                    </a:ext>
                  </a:extLst>
                </a:gridCol>
                <a:gridCol w="1402087">
                  <a:extLst>
                    <a:ext uri="{9D8B030D-6E8A-4147-A177-3AD203B41FA5}">
                      <a16:colId xmlns:a16="http://schemas.microsoft.com/office/drawing/2014/main" val="863208723"/>
                    </a:ext>
                  </a:extLst>
                </a:gridCol>
                <a:gridCol w="1075739">
                  <a:extLst>
                    <a:ext uri="{9D8B030D-6E8A-4147-A177-3AD203B41FA5}">
                      <a16:colId xmlns:a16="http://schemas.microsoft.com/office/drawing/2014/main" val="3979571178"/>
                    </a:ext>
                  </a:extLst>
                </a:gridCol>
              </a:tblGrid>
              <a:tr h="367706">
                <a:tc>
                  <a:txBody>
                    <a:bodyPr/>
                    <a:lstStyle/>
                    <a:p>
                      <a:pPr algn="l" fontAlgn="b"/>
                      <a:r>
                        <a:rPr lang="en-US" sz="1000" b="1" i="0" u="none" strike="noStrike">
                          <a:solidFill>
                            <a:srgbClr val="FFFFFF"/>
                          </a:solidFill>
                          <a:effectLst/>
                          <a:latin typeface="Calibri" panose="020F0502020204030204" pitchFamily="34" charset="0"/>
                        </a:rPr>
                        <a:t>Fakultet</a:t>
                      </a:r>
                    </a:p>
                  </a:txBody>
                  <a:tcPr marL="4540" marR="4540" marT="4540" marB="43580" anchor="b">
                    <a:lnL>
                      <a:noFill/>
                    </a:lnL>
                    <a:lnR>
                      <a:noFill/>
                    </a:lnR>
                    <a:lnT>
                      <a:noFill/>
                    </a:lnT>
                    <a:lnB>
                      <a:noFill/>
                    </a:lnB>
                    <a:solidFill>
                      <a:srgbClr val="4472C4"/>
                    </a:solidFill>
                  </a:tcPr>
                </a:tc>
                <a:tc>
                  <a:txBody>
                    <a:bodyPr/>
                    <a:lstStyle/>
                    <a:p>
                      <a:pPr algn="l" fontAlgn="b"/>
                      <a:r>
                        <a:rPr lang="en-US" sz="1000" b="1" i="0" u="none" strike="noStrike">
                          <a:solidFill>
                            <a:srgbClr val="FFFFFF"/>
                          </a:solidFill>
                          <a:effectLst/>
                          <a:latin typeface="Calibri" panose="020F0502020204030204" pitchFamily="34" charset="0"/>
                        </a:rPr>
                        <a:t>Studieprogramkode</a:t>
                      </a:r>
                    </a:p>
                  </a:txBody>
                  <a:tcPr marL="4540" marR="4540" marT="4540" marB="43580" anchor="b">
                    <a:lnL>
                      <a:noFill/>
                    </a:lnL>
                    <a:lnR>
                      <a:noFill/>
                    </a:lnR>
                    <a:lnT>
                      <a:noFill/>
                    </a:lnT>
                    <a:lnB>
                      <a:noFill/>
                    </a:lnB>
                    <a:solidFill>
                      <a:srgbClr val="4472C4"/>
                    </a:solidFill>
                  </a:tcPr>
                </a:tc>
                <a:tc>
                  <a:txBody>
                    <a:bodyPr/>
                    <a:lstStyle/>
                    <a:p>
                      <a:pPr algn="l" fontAlgn="b"/>
                      <a:r>
                        <a:rPr lang="en-US" sz="1000" b="1" i="0" u="none" strike="noStrike">
                          <a:solidFill>
                            <a:srgbClr val="FFFFFF"/>
                          </a:solidFill>
                          <a:effectLst/>
                          <a:latin typeface="Calibri" panose="020F0502020204030204" pitchFamily="34" charset="0"/>
                        </a:rPr>
                        <a:t>Studieprogramnavn</a:t>
                      </a:r>
                    </a:p>
                  </a:txBody>
                  <a:tcPr marL="4540" marR="4540" marT="4540" marB="43580" anchor="b">
                    <a:lnL>
                      <a:noFill/>
                    </a:lnL>
                    <a:lnR>
                      <a:noFill/>
                    </a:lnR>
                    <a:lnT>
                      <a:noFill/>
                    </a:lnT>
                    <a:lnB>
                      <a:noFill/>
                    </a:lnB>
                    <a:solidFill>
                      <a:srgbClr val="4472C4"/>
                    </a:solidFill>
                  </a:tcPr>
                </a:tc>
                <a:tc>
                  <a:txBody>
                    <a:bodyPr/>
                    <a:lstStyle/>
                    <a:p>
                      <a:pPr algn="l" fontAlgn="b"/>
                      <a:r>
                        <a:rPr lang="en-US" sz="1000" b="1" i="0" u="none" strike="noStrike">
                          <a:solidFill>
                            <a:srgbClr val="FFFFFF"/>
                          </a:solidFill>
                          <a:effectLst/>
                          <a:latin typeface="Calibri" panose="020F0502020204030204" pitchFamily="34" charset="0"/>
                        </a:rPr>
                        <a:t>Programtype</a:t>
                      </a:r>
                    </a:p>
                  </a:txBody>
                  <a:tcPr marL="4540" marR="4540" marT="4540" marB="43580" anchor="b">
                    <a:lnL>
                      <a:noFill/>
                    </a:lnL>
                    <a:lnR>
                      <a:noFill/>
                    </a:lnR>
                    <a:lnT>
                      <a:noFill/>
                    </a:lnT>
                    <a:lnB>
                      <a:noFill/>
                    </a:lnB>
                    <a:solidFill>
                      <a:srgbClr val="4472C4"/>
                    </a:solidFill>
                  </a:tcPr>
                </a:tc>
                <a:tc>
                  <a:txBody>
                    <a:bodyPr/>
                    <a:lstStyle/>
                    <a:p>
                      <a:pPr algn="ctr" fontAlgn="b"/>
                      <a:r>
                        <a:rPr lang="en-US" sz="1000" b="1" i="0" u="none" strike="noStrike" dirty="0" err="1">
                          <a:solidFill>
                            <a:srgbClr val="FFFFFF"/>
                          </a:solidFill>
                          <a:effectLst/>
                          <a:latin typeface="Calibri" panose="020F0502020204030204" pitchFamily="34" charset="0"/>
                        </a:rPr>
                        <a:t>Opptaksramme</a:t>
                      </a:r>
                      <a:r>
                        <a:rPr lang="en-US" sz="1000" b="1" i="0" u="none" strike="noStrike" dirty="0">
                          <a:solidFill>
                            <a:srgbClr val="FFFFFF"/>
                          </a:solidFill>
                          <a:effectLst/>
                          <a:latin typeface="Calibri" panose="020F0502020204030204" pitchFamily="34" charset="0"/>
                        </a:rPr>
                        <a:t> 2020</a:t>
                      </a:r>
                    </a:p>
                  </a:txBody>
                  <a:tcPr marL="4540" marR="4540" marT="4540" marB="43580" anchor="b">
                    <a:lnL>
                      <a:noFill/>
                    </a:lnL>
                    <a:lnR>
                      <a:noFill/>
                    </a:lnR>
                    <a:lnT>
                      <a:noFill/>
                    </a:lnT>
                    <a:lnB>
                      <a:noFill/>
                    </a:lnB>
                    <a:solidFill>
                      <a:srgbClr val="4472C4"/>
                    </a:solidFill>
                  </a:tcPr>
                </a:tc>
                <a:extLst>
                  <a:ext uri="{0D108BD9-81ED-4DB2-BD59-A6C34878D82A}">
                    <a16:rowId xmlns:a16="http://schemas.microsoft.com/office/drawing/2014/main" val="3794901596"/>
                  </a:ext>
                </a:extLst>
              </a:tr>
              <a:tr h="207913">
                <a:tc>
                  <a:txBody>
                    <a:bodyPr/>
                    <a:lstStyle/>
                    <a:p>
                      <a:pPr algn="l" fontAlgn="b"/>
                      <a:r>
                        <a:rPr lang="en-US" sz="1000" b="0" i="0" u="none" strike="noStrike" dirty="0">
                          <a:solidFill>
                            <a:srgbClr val="000000"/>
                          </a:solidFill>
                          <a:effectLst/>
                          <a:latin typeface="Calibri" panose="020F0502020204030204" pitchFamily="34" charset="0"/>
                        </a:rPr>
                        <a:t>AD</a:t>
                      </a:r>
                    </a:p>
                  </a:txBody>
                  <a:tcPr marL="4540" marR="4540" marT="4540" marB="43580" anchor="b">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MAAR</a:t>
                      </a:r>
                    </a:p>
                  </a:txBody>
                  <a:tcPr marL="4540" marR="4540" marT="4540" marB="43580" anchor="b">
                    <a:lnL>
                      <a:noFill/>
                    </a:lnL>
                    <a:lnR>
                      <a:noFill/>
                    </a:lnR>
                    <a:lnT>
                      <a:noFill/>
                    </a:lnT>
                    <a:lnB>
                      <a:noFill/>
                    </a:lnB>
                    <a:solidFill>
                      <a:srgbClr val="D9E1F2"/>
                    </a:solidFill>
                  </a:tcPr>
                </a:tc>
                <a:tc>
                  <a:txBody>
                    <a:bodyPr/>
                    <a:lstStyle/>
                    <a:p>
                      <a:pPr algn="l" fontAlgn="ctr"/>
                      <a:r>
                        <a:rPr lang="en-US" sz="1000" b="0" i="0" u="none" strike="noStrike">
                          <a:solidFill>
                            <a:srgbClr val="000000"/>
                          </a:solidFill>
                          <a:effectLst/>
                          <a:latin typeface="Calibri" panose="020F0502020204030204" pitchFamily="34" charset="0"/>
                        </a:rPr>
                        <a:t>Arkitektur - masterstudium (5-årig)</a:t>
                      </a:r>
                    </a:p>
                  </a:txBody>
                  <a:tcPr marL="4540" marR="4540" marT="4540" marB="43580" anchor="ctr">
                    <a:lnL>
                      <a:noFill/>
                    </a:lnL>
                    <a:lnR>
                      <a:noFill/>
                    </a:lnR>
                    <a:lnT>
                      <a:noFill/>
                    </a:lnT>
                    <a:lnB>
                      <a:noFill/>
                    </a:lnB>
                    <a:solidFill>
                      <a:srgbClr val="D9E1F2"/>
                    </a:solidFill>
                  </a:tcPr>
                </a:tc>
                <a:tc>
                  <a:txBody>
                    <a:bodyPr/>
                    <a:lstStyle/>
                    <a:p>
                      <a:pPr algn="l" fontAlgn="b"/>
                      <a:r>
                        <a:rPr lang="en-US" sz="1000" b="1" i="0" u="none" strike="noStrike" dirty="0">
                          <a:solidFill>
                            <a:srgbClr val="FF0000"/>
                          </a:solidFill>
                          <a:effectLst/>
                          <a:latin typeface="Calibri" panose="020F0502020204030204" pitchFamily="34" charset="0"/>
                        </a:rPr>
                        <a:t>Master 5-årig </a:t>
                      </a:r>
                      <a:r>
                        <a:rPr lang="en-US" sz="1000" b="1" i="0" u="none" strike="noStrike" dirty="0" err="1">
                          <a:solidFill>
                            <a:srgbClr val="FF0000"/>
                          </a:solidFill>
                          <a:effectLst/>
                          <a:latin typeface="Calibri" panose="020F0502020204030204" pitchFamily="34" charset="0"/>
                        </a:rPr>
                        <a:t>fri</a:t>
                      </a:r>
                      <a:endParaRPr lang="en-US" sz="1000" b="1" i="0" u="none" strike="noStrike" dirty="0">
                        <a:solidFill>
                          <a:srgbClr val="FF0000"/>
                        </a:solidFill>
                        <a:effectLst/>
                        <a:latin typeface="Calibri" panose="020F0502020204030204" pitchFamily="34" charset="0"/>
                      </a:endParaRPr>
                    </a:p>
                  </a:txBody>
                  <a:tcPr marL="4540" marR="4540" marT="4540" marB="43580" anchor="b">
                    <a:lnL>
                      <a:noFill/>
                    </a:lnL>
                    <a:lnR>
                      <a:noFill/>
                    </a:lnR>
                    <a:lnT>
                      <a:noFill/>
                    </a:lnT>
                    <a:lnB>
                      <a:noFill/>
                    </a:lnB>
                    <a:solidFill>
                      <a:srgbClr val="D9E1F2"/>
                    </a:solidFill>
                  </a:tcPr>
                </a:tc>
                <a:tc>
                  <a:txBody>
                    <a:bodyPr/>
                    <a:lstStyle/>
                    <a:p>
                      <a:pPr algn="r" fontAlgn="b"/>
                      <a:r>
                        <a:rPr lang="en-US" sz="1000" b="0" i="0" u="none" strike="noStrike">
                          <a:solidFill>
                            <a:srgbClr val="000000"/>
                          </a:solidFill>
                          <a:effectLst/>
                          <a:latin typeface="Calibri" panose="020F0502020204030204" pitchFamily="34" charset="0"/>
                        </a:rPr>
                        <a:t>100</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1708523673"/>
                  </a:ext>
                </a:extLst>
              </a:tr>
              <a:tr h="207913">
                <a:tc>
                  <a:txBody>
                    <a:bodyPr/>
                    <a:lstStyle/>
                    <a:p>
                      <a:pPr algn="l" fontAlgn="b"/>
                      <a:r>
                        <a:rPr lang="en-US" sz="1000" b="0" i="0" u="none" strike="noStrike" dirty="0">
                          <a:solidFill>
                            <a:srgbClr val="000000"/>
                          </a:solidFill>
                          <a:effectLst/>
                          <a:latin typeface="Calibri" panose="020F0502020204030204" pitchFamily="34" charset="0"/>
                        </a:rPr>
                        <a:t>AD</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MTDESIG</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Industriell design - masterstudium (5-årig)</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42</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2653442230"/>
                  </a:ext>
                </a:extLst>
              </a:tr>
              <a:tr h="207913">
                <a:tc>
                  <a:txBody>
                    <a:bodyPr/>
                    <a:lstStyle/>
                    <a:p>
                      <a:pPr algn="l" fontAlgn="b"/>
                      <a:r>
                        <a:rPr lang="en-US" sz="1000" b="0" i="0" u="none" strike="noStrike" dirty="0">
                          <a:solidFill>
                            <a:srgbClr val="000000"/>
                          </a:solidFill>
                          <a:effectLst/>
                          <a:latin typeface="Calibri" panose="020F0502020204030204" pitchFamily="34" charset="0"/>
                        </a:rPr>
                        <a:t>IE</a:t>
                      </a:r>
                    </a:p>
                  </a:txBody>
                  <a:tcPr marL="4540" marR="4540" marT="4540" marB="43580" anchor="b">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MTDT</a:t>
                      </a:r>
                    </a:p>
                  </a:txBody>
                  <a:tcPr marL="4540" marR="4540" marT="4540" marB="43580" anchor="b">
                    <a:lnL>
                      <a:noFill/>
                    </a:lnL>
                    <a:lnR>
                      <a:noFill/>
                    </a:lnR>
                    <a:lnT>
                      <a:noFill/>
                    </a:lnT>
                    <a:lnB>
                      <a:noFill/>
                    </a:lnB>
                    <a:solidFill>
                      <a:srgbClr val="D9E1F2"/>
                    </a:solidFill>
                  </a:tcPr>
                </a:tc>
                <a:tc>
                  <a:txBody>
                    <a:bodyPr/>
                    <a:lstStyle/>
                    <a:p>
                      <a:pPr algn="l" fontAlgn="ctr"/>
                      <a:r>
                        <a:rPr lang="en-US" sz="1000" b="0" i="0" u="none" strike="noStrike">
                          <a:solidFill>
                            <a:srgbClr val="000000"/>
                          </a:solidFill>
                          <a:effectLst/>
                          <a:latin typeface="Calibri" panose="020F0502020204030204" pitchFamily="34" charset="0"/>
                        </a:rPr>
                        <a:t>Datateknologi - masterstudium (5-årig)</a:t>
                      </a:r>
                    </a:p>
                  </a:txBody>
                  <a:tcPr marL="4540" marR="4540" marT="4540" marB="43580" anchor="ctr">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solidFill>
                      <a:srgbClr val="D9E1F2"/>
                    </a:solidFill>
                  </a:tcPr>
                </a:tc>
                <a:tc>
                  <a:txBody>
                    <a:bodyPr/>
                    <a:lstStyle/>
                    <a:p>
                      <a:pPr algn="r" fontAlgn="b"/>
                      <a:r>
                        <a:rPr lang="en-US" sz="1000" b="0" i="0" u="none" strike="noStrike">
                          <a:solidFill>
                            <a:srgbClr val="000000"/>
                          </a:solidFill>
                          <a:effectLst/>
                          <a:latin typeface="Calibri" panose="020F0502020204030204" pitchFamily="34" charset="0"/>
                        </a:rPr>
                        <a:t>155</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2722421153"/>
                  </a:ext>
                </a:extLst>
              </a:tr>
              <a:tr h="207913">
                <a:tc>
                  <a:txBody>
                    <a:bodyPr/>
                    <a:lstStyle/>
                    <a:p>
                      <a:pPr algn="l" fontAlgn="b"/>
                      <a:r>
                        <a:rPr lang="en-US" sz="1000" b="0" i="0" u="none" strike="noStrike" dirty="0">
                          <a:solidFill>
                            <a:srgbClr val="000000"/>
                          </a:solidFill>
                          <a:effectLst/>
                          <a:latin typeface="Calibri" panose="020F0502020204030204" pitchFamily="34" charset="0"/>
                        </a:rPr>
                        <a:t>IE</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MTELSYS</a:t>
                      </a:r>
                    </a:p>
                  </a:txBody>
                  <a:tcPr marL="4540" marR="4540" marT="4540" marB="43580" anchor="b">
                    <a:lnL>
                      <a:noFill/>
                    </a:lnL>
                    <a:lnR>
                      <a:noFill/>
                    </a:lnR>
                    <a:lnT>
                      <a:noFill/>
                    </a:lnT>
                    <a:lnB>
                      <a:noFill/>
                    </a:lnB>
                  </a:tcPr>
                </a:tc>
                <a:tc>
                  <a:txBody>
                    <a:bodyPr/>
                    <a:lstStyle/>
                    <a:p>
                      <a:pPr algn="l" fontAlgn="ctr"/>
                      <a:r>
                        <a:rPr lang="nn-NO" sz="1000" b="0" i="0" u="none" strike="noStrike">
                          <a:solidFill>
                            <a:srgbClr val="000000"/>
                          </a:solidFill>
                          <a:effectLst/>
                          <a:latin typeface="Calibri" panose="020F0502020204030204" pitchFamily="34" charset="0"/>
                        </a:rPr>
                        <a:t>Elektronisk systemdesign og innovasjon - masterstudium (5-årig)</a:t>
                      </a:r>
                    </a:p>
                  </a:txBody>
                  <a:tcPr marL="4540" marR="4540" marT="4540" marB="43580" anchor="ctr">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115</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4198853753"/>
                  </a:ext>
                </a:extLst>
              </a:tr>
              <a:tr h="207913">
                <a:tc>
                  <a:txBody>
                    <a:bodyPr/>
                    <a:lstStyle/>
                    <a:p>
                      <a:pPr algn="l" fontAlgn="b"/>
                      <a:r>
                        <a:rPr lang="en-US" sz="1000" b="0" i="0" u="none" strike="noStrike" dirty="0">
                          <a:solidFill>
                            <a:srgbClr val="000000"/>
                          </a:solidFill>
                          <a:effectLst/>
                          <a:latin typeface="Calibri" panose="020F0502020204030204" pitchFamily="34" charset="0"/>
                        </a:rPr>
                        <a:t>IE</a:t>
                      </a:r>
                    </a:p>
                  </a:txBody>
                  <a:tcPr marL="4540" marR="4540" marT="4540" marB="43580" anchor="b">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MTENERG</a:t>
                      </a:r>
                    </a:p>
                  </a:txBody>
                  <a:tcPr marL="4540" marR="4540" marT="4540" marB="43580" anchor="b">
                    <a:lnL>
                      <a:noFill/>
                    </a:lnL>
                    <a:lnR>
                      <a:noFill/>
                    </a:lnR>
                    <a:lnT>
                      <a:noFill/>
                    </a:lnT>
                    <a:lnB>
                      <a:noFill/>
                    </a:lnB>
                    <a:solidFill>
                      <a:srgbClr val="D9E1F2"/>
                    </a:solidFill>
                  </a:tcPr>
                </a:tc>
                <a:tc>
                  <a:txBody>
                    <a:bodyPr/>
                    <a:lstStyle/>
                    <a:p>
                      <a:pPr algn="l" fontAlgn="ctr"/>
                      <a:r>
                        <a:rPr lang="da-DK" sz="1000" b="0" i="0" u="none" strike="noStrike">
                          <a:solidFill>
                            <a:srgbClr val="000000"/>
                          </a:solidFill>
                          <a:effectLst/>
                          <a:latin typeface="Calibri" panose="020F0502020204030204" pitchFamily="34" charset="0"/>
                        </a:rPr>
                        <a:t>Energi og miljø - masterstudium (5-årig)</a:t>
                      </a:r>
                    </a:p>
                  </a:txBody>
                  <a:tcPr marL="4540" marR="4540" marT="4540" marB="43580" anchor="ctr">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solidFill>
                      <a:srgbClr val="D9E1F2"/>
                    </a:solidFill>
                  </a:tcPr>
                </a:tc>
                <a:tc>
                  <a:txBody>
                    <a:bodyPr/>
                    <a:lstStyle/>
                    <a:p>
                      <a:pPr algn="r" fontAlgn="b"/>
                      <a:r>
                        <a:rPr lang="en-US" sz="1000" b="0" i="0" u="none" strike="noStrike">
                          <a:solidFill>
                            <a:srgbClr val="000000"/>
                          </a:solidFill>
                          <a:effectLst/>
                          <a:latin typeface="Calibri" panose="020F0502020204030204" pitchFamily="34" charset="0"/>
                        </a:rPr>
                        <a:t>145</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541159867"/>
                  </a:ext>
                </a:extLst>
              </a:tr>
              <a:tr h="207913">
                <a:tc>
                  <a:txBody>
                    <a:bodyPr/>
                    <a:lstStyle/>
                    <a:p>
                      <a:pPr algn="l" fontAlgn="b"/>
                      <a:r>
                        <a:rPr lang="en-US" sz="1000" b="0" i="0" u="none" strike="noStrike" dirty="0">
                          <a:solidFill>
                            <a:srgbClr val="000000"/>
                          </a:solidFill>
                          <a:effectLst/>
                          <a:latin typeface="Calibri" panose="020F0502020204030204" pitchFamily="34" charset="0"/>
                        </a:rPr>
                        <a:t>IE</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MTKOM</a:t>
                      </a:r>
                    </a:p>
                  </a:txBody>
                  <a:tcPr marL="4540" marR="4540" marT="4540" marB="43580" anchor="b">
                    <a:lnL>
                      <a:noFill/>
                    </a:lnL>
                    <a:lnR>
                      <a:noFill/>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Kommunikasjonsteknologi - masterstudium (5-årig)</a:t>
                      </a:r>
                    </a:p>
                  </a:txBody>
                  <a:tcPr marL="4540" marR="4540" marT="4540" marB="43580" anchor="ctr">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62</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2680572304"/>
                  </a:ext>
                </a:extLst>
              </a:tr>
              <a:tr h="207913">
                <a:tc>
                  <a:txBody>
                    <a:bodyPr/>
                    <a:lstStyle/>
                    <a:p>
                      <a:pPr algn="l" fontAlgn="b"/>
                      <a:r>
                        <a:rPr lang="en-US" sz="1000" b="0" i="0" u="none" strike="noStrike" dirty="0">
                          <a:solidFill>
                            <a:srgbClr val="000000"/>
                          </a:solidFill>
                          <a:effectLst/>
                          <a:latin typeface="Calibri" panose="020F0502020204030204" pitchFamily="34" charset="0"/>
                        </a:rPr>
                        <a:t>IE</a:t>
                      </a:r>
                    </a:p>
                  </a:txBody>
                  <a:tcPr marL="4540" marR="4540" marT="4540" marB="43580" anchor="b">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MTTK</a:t>
                      </a:r>
                    </a:p>
                  </a:txBody>
                  <a:tcPr marL="4540" marR="4540" marT="4540" marB="43580" anchor="b">
                    <a:lnL>
                      <a:noFill/>
                    </a:lnL>
                    <a:lnR>
                      <a:noFill/>
                    </a:lnR>
                    <a:lnT>
                      <a:noFill/>
                    </a:lnT>
                    <a:lnB>
                      <a:noFill/>
                    </a:lnB>
                    <a:solidFill>
                      <a:srgbClr val="D9E1F2"/>
                    </a:solidFill>
                  </a:tcPr>
                </a:tc>
                <a:tc>
                  <a:txBody>
                    <a:bodyPr/>
                    <a:lstStyle/>
                    <a:p>
                      <a:pPr algn="l" fontAlgn="ctr"/>
                      <a:r>
                        <a:rPr lang="en-US" sz="1000" b="0" i="0" u="none" strike="noStrike">
                          <a:solidFill>
                            <a:srgbClr val="000000"/>
                          </a:solidFill>
                          <a:effectLst/>
                          <a:latin typeface="Calibri" panose="020F0502020204030204" pitchFamily="34" charset="0"/>
                        </a:rPr>
                        <a:t>Kybernetikk og robotikk - masterstudium (5-årig)</a:t>
                      </a:r>
                    </a:p>
                  </a:txBody>
                  <a:tcPr marL="4540" marR="4540" marT="4540" marB="43580" anchor="ctr">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solidFill>
                      <a:srgbClr val="D9E1F2"/>
                    </a:solidFill>
                  </a:tcPr>
                </a:tc>
                <a:tc>
                  <a:txBody>
                    <a:bodyPr/>
                    <a:lstStyle/>
                    <a:p>
                      <a:pPr algn="r" fontAlgn="b"/>
                      <a:r>
                        <a:rPr lang="en-US" sz="1000" b="0" i="0" u="none" strike="noStrike">
                          <a:solidFill>
                            <a:srgbClr val="000000"/>
                          </a:solidFill>
                          <a:effectLst/>
                          <a:latin typeface="Calibri" panose="020F0502020204030204" pitchFamily="34" charset="0"/>
                        </a:rPr>
                        <a:t>140</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821617777"/>
                  </a:ext>
                </a:extLst>
              </a:tr>
              <a:tr h="207913">
                <a:tc>
                  <a:txBody>
                    <a:bodyPr/>
                    <a:lstStyle/>
                    <a:p>
                      <a:pPr algn="l" fontAlgn="b"/>
                      <a:r>
                        <a:rPr lang="en-US" sz="1000" b="0" i="0" u="none" strike="noStrike" dirty="0">
                          <a:solidFill>
                            <a:srgbClr val="000000"/>
                          </a:solidFill>
                          <a:effectLst/>
                          <a:latin typeface="Calibri" panose="020F0502020204030204" pitchFamily="34" charset="0"/>
                        </a:rPr>
                        <a:t>IV</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MTBYGG</a:t>
                      </a:r>
                    </a:p>
                  </a:txBody>
                  <a:tcPr marL="4540" marR="4540" marT="4540" marB="43580" anchor="b">
                    <a:lnL>
                      <a:noFill/>
                    </a:lnL>
                    <a:lnR>
                      <a:noFill/>
                    </a:lnR>
                    <a:lnT>
                      <a:noFill/>
                    </a:lnT>
                    <a:lnB>
                      <a:noFill/>
                    </a:lnB>
                  </a:tcPr>
                </a:tc>
                <a:tc>
                  <a:txBody>
                    <a:bodyPr/>
                    <a:lstStyle/>
                    <a:p>
                      <a:pPr algn="l" fontAlgn="ctr"/>
                      <a:r>
                        <a:rPr lang="nn-NO" sz="1000" b="0" i="0" u="none" strike="noStrike">
                          <a:solidFill>
                            <a:srgbClr val="000000"/>
                          </a:solidFill>
                          <a:effectLst/>
                          <a:latin typeface="Calibri" panose="020F0502020204030204" pitchFamily="34" charset="0"/>
                        </a:rPr>
                        <a:t>Bygg- og miljøteknikk - masterstudium (5-årig)</a:t>
                      </a:r>
                    </a:p>
                  </a:txBody>
                  <a:tcPr marL="4540" marR="4540" marT="4540" marB="43580" anchor="ctr">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215</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3328062492"/>
                  </a:ext>
                </a:extLst>
              </a:tr>
              <a:tr h="207913">
                <a:tc>
                  <a:txBody>
                    <a:bodyPr/>
                    <a:lstStyle/>
                    <a:p>
                      <a:pPr algn="l" fontAlgn="b"/>
                      <a:r>
                        <a:rPr lang="en-US" sz="1000" b="0" i="0" u="none" strike="noStrike" dirty="0">
                          <a:solidFill>
                            <a:srgbClr val="000000"/>
                          </a:solidFill>
                          <a:effectLst/>
                          <a:latin typeface="Calibri" panose="020F0502020204030204" pitchFamily="34" charset="0"/>
                        </a:rPr>
                        <a:t>IV</a:t>
                      </a:r>
                    </a:p>
                  </a:txBody>
                  <a:tcPr marL="4540" marR="4540" marT="4540" marB="43580" anchor="b">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MTING</a:t>
                      </a:r>
                    </a:p>
                  </a:txBody>
                  <a:tcPr marL="4540" marR="4540" marT="4540" marB="43580" anchor="b">
                    <a:lnL>
                      <a:noFill/>
                    </a:lnL>
                    <a:lnR>
                      <a:noFill/>
                    </a:lnR>
                    <a:lnT>
                      <a:noFill/>
                    </a:lnT>
                    <a:lnB>
                      <a:noFill/>
                    </a:lnB>
                    <a:solidFill>
                      <a:srgbClr val="D9E1F2"/>
                    </a:solidFill>
                  </a:tcPr>
                </a:tc>
                <a:tc>
                  <a:txBody>
                    <a:bodyPr/>
                    <a:lstStyle/>
                    <a:p>
                      <a:pPr algn="l" fontAlgn="ctr"/>
                      <a:r>
                        <a:rPr lang="en-US" sz="1000" b="0" i="0" u="none" strike="noStrike">
                          <a:solidFill>
                            <a:srgbClr val="000000"/>
                          </a:solidFill>
                          <a:effectLst/>
                          <a:latin typeface="Calibri" panose="020F0502020204030204" pitchFamily="34" charset="0"/>
                        </a:rPr>
                        <a:t>Ingeniørvitenskap og IKT - masterstudium (5-årig)</a:t>
                      </a:r>
                    </a:p>
                  </a:txBody>
                  <a:tcPr marL="4540" marR="4540" marT="4540" marB="43580" anchor="ctr">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solidFill>
                      <a:srgbClr val="D9E1F2"/>
                    </a:solidFill>
                  </a:tcPr>
                </a:tc>
                <a:tc>
                  <a:txBody>
                    <a:bodyPr/>
                    <a:lstStyle/>
                    <a:p>
                      <a:pPr algn="r" fontAlgn="b"/>
                      <a:r>
                        <a:rPr lang="en-US" sz="1000" b="0" i="0" u="none" strike="noStrike">
                          <a:solidFill>
                            <a:srgbClr val="000000"/>
                          </a:solidFill>
                          <a:effectLst/>
                          <a:latin typeface="Calibri" panose="020F0502020204030204" pitchFamily="34" charset="0"/>
                        </a:rPr>
                        <a:t>66</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1002630105"/>
                  </a:ext>
                </a:extLst>
              </a:tr>
              <a:tr h="207913">
                <a:tc>
                  <a:txBody>
                    <a:bodyPr/>
                    <a:lstStyle/>
                    <a:p>
                      <a:pPr algn="l" fontAlgn="b"/>
                      <a:r>
                        <a:rPr lang="en-US" sz="1000" b="0" i="0" u="none" strike="noStrike" dirty="0">
                          <a:solidFill>
                            <a:srgbClr val="000000"/>
                          </a:solidFill>
                          <a:effectLst/>
                          <a:latin typeface="Calibri" panose="020F0502020204030204" pitchFamily="34" charset="0"/>
                        </a:rPr>
                        <a:t>IV</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MTMART</a:t>
                      </a:r>
                    </a:p>
                  </a:txBody>
                  <a:tcPr marL="4540" marR="4540" marT="4540" marB="43580" anchor="b">
                    <a:lnL>
                      <a:noFill/>
                    </a:lnL>
                    <a:lnR>
                      <a:noFill/>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Marin teknikk - masterstudium (5-årig)</a:t>
                      </a:r>
                    </a:p>
                  </a:txBody>
                  <a:tcPr marL="4540" marR="4540" marT="4540" marB="43580" anchor="ctr">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101</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3888073720"/>
                  </a:ext>
                </a:extLst>
              </a:tr>
              <a:tr h="207913">
                <a:tc>
                  <a:txBody>
                    <a:bodyPr/>
                    <a:lstStyle/>
                    <a:p>
                      <a:pPr algn="l" fontAlgn="b"/>
                      <a:r>
                        <a:rPr lang="en-US" sz="1000" b="0" i="0" u="none" strike="noStrike" dirty="0">
                          <a:solidFill>
                            <a:srgbClr val="000000"/>
                          </a:solidFill>
                          <a:effectLst/>
                          <a:latin typeface="Calibri" panose="020F0502020204030204" pitchFamily="34" charset="0"/>
                        </a:rPr>
                        <a:t>IV</a:t>
                      </a:r>
                    </a:p>
                  </a:txBody>
                  <a:tcPr marL="4540" marR="4540" marT="4540" marB="43580" anchor="b">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MTPETR</a:t>
                      </a:r>
                    </a:p>
                  </a:txBody>
                  <a:tcPr marL="4540" marR="4540" marT="4540" marB="43580" anchor="b">
                    <a:lnL>
                      <a:noFill/>
                    </a:lnL>
                    <a:lnR>
                      <a:noFill/>
                    </a:lnR>
                    <a:lnT>
                      <a:noFill/>
                    </a:lnT>
                    <a:lnB>
                      <a:noFill/>
                    </a:lnB>
                    <a:solidFill>
                      <a:srgbClr val="D9E1F2"/>
                    </a:solidFill>
                  </a:tcPr>
                </a:tc>
                <a:tc>
                  <a:txBody>
                    <a:bodyPr/>
                    <a:lstStyle/>
                    <a:p>
                      <a:pPr algn="l" fontAlgn="ctr"/>
                      <a:r>
                        <a:rPr lang="en-US" sz="1000" b="0" i="0" u="none" strike="noStrike">
                          <a:solidFill>
                            <a:srgbClr val="000000"/>
                          </a:solidFill>
                          <a:effectLst/>
                          <a:latin typeface="Calibri" panose="020F0502020204030204" pitchFamily="34" charset="0"/>
                        </a:rPr>
                        <a:t>Petroleumsfag - masterstudium (5-årig)</a:t>
                      </a:r>
                    </a:p>
                  </a:txBody>
                  <a:tcPr marL="4540" marR="4540" marT="4540" marB="43580" anchor="ctr">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solidFill>
                      <a:srgbClr val="D9E1F2"/>
                    </a:solidFill>
                  </a:tcPr>
                </a:tc>
                <a:tc>
                  <a:txBody>
                    <a:bodyPr/>
                    <a:lstStyle/>
                    <a:p>
                      <a:pPr algn="r" fontAlgn="b"/>
                      <a:r>
                        <a:rPr lang="en-US" sz="1000" b="0" i="0" u="none" strike="noStrike">
                          <a:solidFill>
                            <a:srgbClr val="000000"/>
                          </a:solidFill>
                          <a:effectLst/>
                          <a:latin typeface="Calibri" panose="020F0502020204030204" pitchFamily="34" charset="0"/>
                        </a:rPr>
                        <a:t>22</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2536168771"/>
                  </a:ext>
                </a:extLst>
              </a:tr>
              <a:tr h="207913">
                <a:tc>
                  <a:txBody>
                    <a:bodyPr/>
                    <a:lstStyle/>
                    <a:p>
                      <a:pPr algn="l" fontAlgn="b"/>
                      <a:r>
                        <a:rPr lang="en-US" sz="1000" b="0" i="0" u="none" strike="noStrike" dirty="0">
                          <a:solidFill>
                            <a:srgbClr val="000000"/>
                          </a:solidFill>
                          <a:effectLst/>
                          <a:latin typeface="Calibri" panose="020F0502020204030204" pitchFamily="34" charset="0"/>
                        </a:rPr>
                        <a:t>IV</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MTPROD</a:t>
                      </a:r>
                    </a:p>
                  </a:txBody>
                  <a:tcPr marL="4540" marR="4540" marT="4540" marB="43580" anchor="b">
                    <a:lnL>
                      <a:noFill/>
                    </a:lnL>
                    <a:lnR>
                      <a:noFill/>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Produktutvikling og produksjon - masterstudium (5-årig)</a:t>
                      </a:r>
                    </a:p>
                  </a:txBody>
                  <a:tcPr marL="4540" marR="4540" marT="4540" marB="43580" anchor="ctr">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142</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1744854033"/>
                  </a:ext>
                </a:extLst>
              </a:tr>
              <a:tr h="207913">
                <a:tc>
                  <a:txBody>
                    <a:bodyPr/>
                    <a:lstStyle/>
                    <a:p>
                      <a:pPr algn="l" fontAlgn="b"/>
                      <a:r>
                        <a:rPr lang="en-US" sz="1000" b="0" i="0" u="none" strike="noStrike" dirty="0">
                          <a:solidFill>
                            <a:srgbClr val="000000"/>
                          </a:solidFill>
                          <a:effectLst/>
                          <a:latin typeface="Calibri" panose="020F0502020204030204" pitchFamily="34" charset="0"/>
                        </a:rPr>
                        <a:t>IV</a:t>
                      </a:r>
                    </a:p>
                  </a:txBody>
                  <a:tcPr marL="4540" marR="4540" marT="4540" marB="43580" anchor="b">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MTTEKGEO</a:t>
                      </a:r>
                    </a:p>
                  </a:txBody>
                  <a:tcPr marL="4540" marR="4540" marT="4540" marB="43580" anchor="b">
                    <a:lnL>
                      <a:noFill/>
                    </a:lnL>
                    <a:lnR>
                      <a:noFill/>
                    </a:lnR>
                    <a:lnT>
                      <a:noFill/>
                    </a:lnT>
                    <a:lnB>
                      <a:noFill/>
                    </a:lnB>
                    <a:solidFill>
                      <a:srgbClr val="D9E1F2"/>
                    </a:solidFill>
                  </a:tcPr>
                </a:tc>
                <a:tc>
                  <a:txBody>
                    <a:bodyPr/>
                    <a:lstStyle/>
                    <a:p>
                      <a:pPr algn="l" fontAlgn="ctr"/>
                      <a:r>
                        <a:rPr lang="en-US" sz="1000" b="0" i="0" u="none" strike="noStrike">
                          <a:solidFill>
                            <a:srgbClr val="000000"/>
                          </a:solidFill>
                          <a:effectLst/>
                          <a:latin typeface="Calibri" panose="020F0502020204030204" pitchFamily="34" charset="0"/>
                        </a:rPr>
                        <a:t>Tekniske geofag - masterstudium (5-årig)</a:t>
                      </a:r>
                    </a:p>
                  </a:txBody>
                  <a:tcPr marL="4540" marR="4540" marT="4540" marB="43580" anchor="ctr">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solidFill>
                      <a:srgbClr val="D9E1F2"/>
                    </a:solidFill>
                  </a:tcPr>
                </a:tc>
                <a:tc>
                  <a:txBody>
                    <a:bodyPr/>
                    <a:lstStyle/>
                    <a:p>
                      <a:pPr algn="r" fontAlgn="b"/>
                      <a:r>
                        <a:rPr lang="en-US" sz="1000" b="0" i="0" u="none" strike="noStrike">
                          <a:solidFill>
                            <a:srgbClr val="000000"/>
                          </a:solidFill>
                          <a:effectLst/>
                          <a:latin typeface="Calibri" panose="020F0502020204030204" pitchFamily="34" charset="0"/>
                        </a:rPr>
                        <a:t>36</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1443462699"/>
                  </a:ext>
                </a:extLst>
              </a:tr>
              <a:tr h="207913">
                <a:tc>
                  <a:txBody>
                    <a:bodyPr/>
                    <a:lstStyle/>
                    <a:p>
                      <a:pPr algn="l" fontAlgn="b"/>
                      <a:r>
                        <a:rPr lang="en-US" sz="1000" b="0" i="0" u="none" strike="noStrike" dirty="0">
                          <a:solidFill>
                            <a:srgbClr val="000000"/>
                          </a:solidFill>
                          <a:effectLst/>
                          <a:latin typeface="Calibri" panose="020F0502020204030204" pitchFamily="34" charset="0"/>
                        </a:rPr>
                        <a:t>NV</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MBIOT5</a:t>
                      </a:r>
                    </a:p>
                  </a:txBody>
                  <a:tcPr marL="4540" marR="4540" marT="4540" marB="43580" anchor="b">
                    <a:lnL>
                      <a:noFill/>
                    </a:lnL>
                    <a:lnR>
                      <a:noFill/>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Bioteknologi (5-årig) - masterstudium</a:t>
                      </a:r>
                    </a:p>
                  </a:txBody>
                  <a:tcPr marL="4540" marR="4540" marT="4540" marB="43580" anchor="ctr">
                    <a:lnL>
                      <a:noFill/>
                    </a:lnL>
                    <a:lnR>
                      <a:noFill/>
                    </a:lnR>
                    <a:lnT>
                      <a:noFill/>
                    </a:lnT>
                    <a:lnB>
                      <a:noFill/>
                    </a:lnB>
                  </a:tcPr>
                </a:tc>
                <a:tc>
                  <a:txBody>
                    <a:bodyPr/>
                    <a:lstStyle/>
                    <a:p>
                      <a:pPr algn="l" fontAlgn="b"/>
                      <a:r>
                        <a:rPr lang="en-US" sz="1000" b="1" i="0" u="none" strike="noStrike" dirty="0">
                          <a:solidFill>
                            <a:srgbClr val="FF0000"/>
                          </a:solidFill>
                          <a:effectLst/>
                          <a:latin typeface="Calibri" panose="020F0502020204030204" pitchFamily="34" charset="0"/>
                        </a:rPr>
                        <a:t>Master 5-årig </a:t>
                      </a:r>
                      <a:r>
                        <a:rPr lang="en-US" sz="1000" b="1" i="0" u="none" strike="noStrike" dirty="0" err="1">
                          <a:solidFill>
                            <a:srgbClr val="FF0000"/>
                          </a:solidFill>
                          <a:effectLst/>
                          <a:latin typeface="Calibri" panose="020F0502020204030204" pitchFamily="34" charset="0"/>
                        </a:rPr>
                        <a:t>fri</a:t>
                      </a:r>
                      <a:endParaRPr lang="en-US" sz="1000" b="1" i="0" u="none" strike="noStrike" dirty="0">
                        <a:solidFill>
                          <a:srgbClr val="FF0000"/>
                        </a:solidFill>
                        <a:effectLst/>
                        <a:latin typeface="Calibri" panose="020F0502020204030204" pitchFamily="34" charset="0"/>
                      </a:endParaRPr>
                    </a:p>
                  </a:txBody>
                  <a:tcPr marL="4540" marR="4540" marT="4540" marB="4358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45</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2638788304"/>
                  </a:ext>
                </a:extLst>
              </a:tr>
              <a:tr h="207913">
                <a:tc>
                  <a:txBody>
                    <a:bodyPr/>
                    <a:lstStyle/>
                    <a:p>
                      <a:pPr algn="l" fontAlgn="b"/>
                      <a:r>
                        <a:rPr lang="en-US" sz="1000" b="0" i="0" u="none" strike="noStrike" dirty="0">
                          <a:solidFill>
                            <a:srgbClr val="000000"/>
                          </a:solidFill>
                          <a:effectLst/>
                          <a:latin typeface="Calibri" panose="020F0502020204030204" pitchFamily="34" charset="0"/>
                        </a:rPr>
                        <a:t>NV</a:t>
                      </a:r>
                    </a:p>
                  </a:txBody>
                  <a:tcPr marL="4540" marR="4540" marT="4540" marB="43580" anchor="b">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MTFYMA</a:t>
                      </a:r>
                    </a:p>
                  </a:txBody>
                  <a:tcPr marL="4540" marR="4540" marT="4540" marB="43580" anchor="b">
                    <a:lnL>
                      <a:noFill/>
                    </a:lnL>
                    <a:lnR>
                      <a:noFill/>
                    </a:lnR>
                    <a:lnT>
                      <a:noFill/>
                    </a:lnT>
                    <a:lnB>
                      <a:noFill/>
                    </a:lnB>
                    <a:solidFill>
                      <a:srgbClr val="D9E1F2"/>
                    </a:solidFill>
                  </a:tcPr>
                </a:tc>
                <a:tc>
                  <a:txBody>
                    <a:bodyPr/>
                    <a:lstStyle/>
                    <a:p>
                      <a:pPr algn="l" fontAlgn="ctr"/>
                      <a:r>
                        <a:rPr lang="en-US" sz="1000" b="0" i="0" u="none" strike="noStrike">
                          <a:solidFill>
                            <a:srgbClr val="000000"/>
                          </a:solidFill>
                          <a:effectLst/>
                          <a:latin typeface="Calibri" panose="020F0502020204030204" pitchFamily="34" charset="0"/>
                        </a:rPr>
                        <a:t>Fysikk og matematikk - masterstudium (5-årig)</a:t>
                      </a:r>
                    </a:p>
                  </a:txBody>
                  <a:tcPr marL="4540" marR="4540" marT="4540" marB="43580" anchor="ctr">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solidFill>
                      <a:srgbClr val="D9E1F2"/>
                    </a:solidFill>
                  </a:tcPr>
                </a:tc>
                <a:tc>
                  <a:txBody>
                    <a:bodyPr/>
                    <a:lstStyle/>
                    <a:p>
                      <a:pPr algn="r" fontAlgn="b"/>
                      <a:r>
                        <a:rPr lang="en-US" sz="1000" b="0" i="0" u="none" strike="noStrike">
                          <a:solidFill>
                            <a:srgbClr val="000000"/>
                          </a:solidFill>
                          <a:effectLst/>
                          <a:latin typeface="Calibri" panose="020F0502020204030204" pitchFamily="34" charset="0"/>
                        </a:rPr>
                        <a:t>120</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3527537323"/>
                  </a:ext>
                </a:extLst>
              </a:tr>
              <a:tr h="207913">
                <a:tc>
                  <a:txBody>
                    <a:bodyPr/>
                    <a:lstStyle/>
                    <a:p>
                      <a:pPr algn="l" fontAlgn="b"/>
                      <a:r>
                        <a:rPr lang="en-US" sz="1000" b="0" i="0" u="none" strike="noStrike" dirty="0">
                          <a:solidFill>
                            <a:srgbClr val="000000"/>
                          </a:solidFill>
                          <a:effectLst/>
                          <a:latin typeface="Calibri" panose="020F0502020204030204" pitchFamily="34" charset="0"/>
                        </a:rPr>
                        <a:t>NV</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MTKJ</a:t>
                      </a:r>
                    </a:p>
                  </a:txBody>
                  <a:tcPr marL="4540" marR="4540" marT="4540" marB="43580" anchor="b">
                    <a:lnL>
                      <a:noFill/>
                    </a:lnL>
                    <a:lnR>
                      <a:noFill/>
                    </a:lnR>
                    <a:lnT>
                      <a:noFill/>
                    </a:lnT>
                    <a:lnB>
                      <a:noFill/>
                    </a:lnB>
                  </a:tcPr>
                </a:tc>
                <a:tc>
                  <a:txBody>
                    <a:bodyPr/>
                    <a:lstStyle/>
                    <a:p>
                      <a:pPr algn="l" fontAlgn="ctr"/>
                      <a:r>
                        <a:rPr lang="nn-NO" sz="1000" b="0" i="0" u="none" strike="noStrike">
                          <a:solidFill>
                            <a:srgbClr val="000000"/>
                          </a:solidFill>
                          <a:effectLst/>
                          <a:latin typeface="Calibri" panose="020F0502020204030204" pitchFamily="34" charset="0"/>
                        </a:rPr>
                        <a:t>Industriell kjemi og bioteknologi - masterstudium (5-årig)</a:t>
                      </a:r>
                    </a:p>
                  </a:txBody>
                  <a:tcPr marL="4540" marR="4540" marT="4540" marB="43580" anchor="ctr">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115</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669265979"/>
                  </a:ext>
                </a:extLst>
              </a:tr>
              <a:tr h="207913">
                <a:tc>
                  <a:txBody>
                    <a:bodyPr/>
                    <a:lstStyle/>
                    <a:p>
                      <a:pPr algn="l" fontAlgn="b"/>
                      <a:r>
                        <a:rPr lang="en-US" sz="1000" b="0" i="0" u="none" strike="noStrike" dirty="0">
                          <a:solidFill>
                            <a:srgbClr val="000000"/>
                          </a:solidFill>
                          <a:effectLst/>
                          <a:latin typeface="Calibri" panose="020F0502020204030204" pitchFamily="34" charset="0"/>
                        </a:rPr>
                        <a:t>NV</a:t>
                      </a:r>
                    </a:p>
                  </a:txBody>
                  <a:tcPr marL="4540" marR="4540" marT="4540" marB="43580" anchor="b">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MTMT</a:t>
                      </a:r>
                    </a:p>
                  </a:txBody>
                  <a:tcPr marL="4540" marR="4540" marT="4540" marB="43580" anchor="b">
                    <a:lnL>
                      <a:noFill/>
                    </a:lnL>
                    <a:lnR>
                      <a:noFill/>
                    </a:lnR>
                    <a:lnT>
                      <a:noFill/>
                    </a:lnT>
                    <a:lnB>
                      <a:noFill/>
                    </a:lnB>
                    <a:solidFill>
                      <a:srgbClr val="D9E1F2"/>
                    </a:solidFill>
                  </a:tcPr>
                </a:tc>
                <a:tc>
                  <a:txBody>
                    <a:bodyPr/>
                    <a:lstStyle/>
                    <a:p>
                      <a:pPr algn="l" fontAlgn="ctr"/>
                      <a:r>
                        <a:rPr lang="en-US" sz="1000" b="0" i="0" u="none" strike="noStrike">
                          <a:solidFill>
                            <a:srgbClr val="000000"/>
                          </a:solidFill>
                          <a:effectLst/>
                          <a:latin typeface="Calibri" panose="020F0502020204030204" pitchFamily="34" charset="0"/>
                        </a:rPr>
                        <a:t>Materialteknologi - masterstudium (5-årig)</a:t>
                      </a:r>
                    </a:p>
                  </a:txBody>
                  <a:tcPr marL="4540" marR="4540" marT="4540" marB="43580" anchor="ctr">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solidFill>
                      <a:srgbClr val="D9E1F2"/>
                    </a:solidFill>
                  </a:tcPr>
                </a:tc>
                <a:tc>
                  <a:txBody>
                    <a:bodyPr/>
                    <a:lstStyle/>
                    <a:p>
                      <a:pPr algn="r" fontAlgn="b"/>
                      <a:r>
                        <a:rPr lang="en-US" sz="1000" b="0" i="0" u="none" strike="noStrike">
                          <a:solidFill>
                            <a:srgbClr val="000000"/>
                          </a:solidFill>
                          <a:effectLst/>
                          <a:latin typeface="Calibri" panose="020F0502020204030204" pitchFamily="34" charset="0"/>
                        </a:rPr>
                        <a:t>42</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3418529550"/>
                  </a:ext>
                </a:extLst>
              </a:tr>
              <a:tr h="207913">
                <a:tc>
                  <a:txBody>
                    <a:bodyPr/>
                    <a:lstStyle/>
                    <a:p>
                      <a:pPr algn="l" fontAlgn="b"/>
                      <a:r>
                        <a:rPr lang="en-US" sz="1000" b="0" i="0" u="none" strike="noStrike" dirty="0">
                          <a:solidFill>
                            <a:srgbClr val="000000"/>
                          </a:solidFill>
                          <a:effectLst/>
                          <a:latin typeface="Calibri" panose="020F0502020204030204" pitchFamily="34" charset="0"/>
                        </a:rPr>
                        <a:t>NV</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MTNANO</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Nanoteknologi - masterstudium (5-årig)</a:t>
                      </a:r>
                    </a:p>
                  </a:txBody>
                  <a:tcPr marL="4540" marR="4540" marT="4540" marB="43580" anchor="b">
                    <a:lnL>
                      <a:noFill/>
                    </a:lnL>
                    <a:lnR>
                      <a:noFill/>
                    </a:lnR>
                    <a:lnT>
                      <a:noFill/>
                    </a:lnT>
                    <a:lnB>
                      <a:noFill/>
                    </a:lnB>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tcPr>
                </a:tc>
                <a:tc>
                  <a:txBody>
                    <a:bodyPr/>
                    <a:lstStyle/>
                    <a:p>
                      <a:pPr algn="r" fontAlgn="b"/>
                      <a:r>
                        <a:rPr lang="en-US" sz="1000" b="0" i="0" u="none" strike="noStrike">
                          <a:solidFill>
                            <a:srgbClr val="000000"/>
                          </a:solidFill>
                          <a:effectLst/>
                          <a:latin typeface="Calibri" panose="020F0502020204030204" pitchFamily="34" charset="0"/>
                        </a:rPr>
                        <a:t>40</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1187331774"/>
                  </a:ext>
                </a:extLst>
              </a:tr>
              <a:tr h="207913">
                <a:tc>
                  <a:txBody>
                    <a:bodyPr/>
                    <a:lstStyle/>
                    <a:p>
                      <a:pPr algn="l" fontAlgn="b"/>
                      <a:r>
                        <a:rPr lang="en-US" sz="1000" b="0" i="0" u="none" strike="noStrike" dirty="0">
                          <a:solidFill>
                            <a:srgbClr val="000000"/>
                          </a:solidFill>
                          <a:effectLst/>
                          <a:latin typeface="Calibri" panose="020F0502020204030204" pitchFamily="34" charset="0"/>
                        </a:rPr>
                        <a:t>ØK</a:t>
                      </a:r>
                    </a:p>
                  </a:txBody>
                  <a:tcPr marL="4540" marR="4540" marT="4540" marB="43580" anchor="b">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MTIØT</a:t>
                      </a:r>
                    </a:p>
                  </a:txBody>
                  <a:tcPr marL="4540" marR="4540" marT="4540" marB="43580" anchor="b">
                    <a:lnL>
                      <a:noFill/>
                    </a:lnL>
                    <a:lnR>
                      <a:noFill/>
                    </a:lnR>
                    <a:lnT>
                      <a:noFill/>
                    </a:lnT>
                    <a:lnB>
                      <a:noFill/>
                    </a:lnB>
                    <a:solidFill>
                      <a:srgbClr val="D9E1F2"/>
                    </a:solidFill>
                  </a:tcPr>
                </a:tc>
                <a:tc>
                  <a:txBody>
                    <a:bodyPr/>
                    <a:lstStyle/>
                    <a:p>
                      <a:pPr algn="l" fontAlgn="ctr"/>
                      <a:r>
                        <a:rPr lang="en-US" sz="1000" b="0" i="0" u="none" strike="noStrike">
                          <a:solidFill>
                            <a:srgbClr val="000000"/>
                          </a:solidFill>
                          <a:effectLst/>
                          <a:latin typeface="Calibri" panose="020F0502020204030204" pitchFamily="34" charset="0"/>
                        </a:rPr>
                        <a:t>Industriell økonomi og teknologiledelse - masterstudium (5-årig)</a:t>
                      </a:r>
                    </a:p>
                  </a:txBody>
                  <a:tcPr marL="4540" marR="4540" marT="4540" marB="43580" anchor="ctr">
                    <a:lnL>
                      <a:noFill/>
                    </a:lnL>
                    <a:lnR>
                      <a:noFill/>
                    </a:lnR>
                    <a:lnT>
                      <a:noFill/>
                    </a:lnT>
                    <a:lnB>
                      <a:noFill/>
                    </a:lnB>
                    <a:solidFill>
                      <a:srgbClr val="D9E1F2"/>
                    </a:solidFill>
                  </a:tcPr>
                </a:tc>
                <a:tc>
                  <a:txBody>
                    <a:bodyPr/>
                    <a:lstStyle/>
                    <a:p>
                      <a:pPr algn="l" fontAlgn="b"/>
                      <a:r>
                        <a:rPr lang="en-US" sz="1000" b="0" i="0" u="none" strike="noStrike">
                          <a:solidFill>
                            <a:srgbClr val="000000"/>
                          </a:solidFill>
                          <a:effectLst/>
                          <a:latin typeface="Calibri" panose="020F0502020204030204" pitchFamily="34" charset="0"/>
                        </a:rPr>
                        <a:t>Master 5-årig siv.ing.</a:t>
                      </a:r>
                    </a:p>
                  </a:txBody>
                  <a:tcPr marL="4540" marR="4540" marT="4540" marB="43580" anchor="b">
                    <a:lnL>
                      <a:noFill/>
                    </a:lnL>
                    <a:lnR>
                      <a:noFill/>
                    </a:lnR>
                    <a:lnT>
                      <a:noFill/>
                    </a:lnT>
                    <a:lnB>
                      <a:noFill/>
                    </a:lnB>
                    <a:solidFill>
                      <a:srgbClr val="D9E1F2"/>
                    </a:solidFill>
                  </a:tcPr>
                </a:tc>
                <a:tc>
                  <a:txBody>
                    <a:bodyPr/>
                    <a:lstStyle/>
                    <a:p>
                      <a:pPr algn="r" fontAlgn="b"/>
                      <a:r>
                        <a:rPr lang="en-US" sz="1000" b="0" i="0" u="none" strike="noStrike">
                          <a:solidFill>
                            <a:srgbClr val="000000"/>
                          </a:solidFill>
                          <a:effectLst/>
                          <a:latin typeface="Calibri" panose="020F0502020204030204" pitchFamily="34" charset="0"/>
                        </a:rPr>
                        <a:t>180</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4074010847"/>
                  </a:ext>
                </a:extLst>
              </a:tr>
              <a:tr h="207913">
                <a:tc>
                  <a:txBody>
                    <a:bodyPr/>
                    <a:lstStyle/>
                    <a:p>
                      <a:pPr algn="l" fontAlgn="b"/>
                      <a:endParaRPr lang="en-US" sz="1000" b="1" i="0" u="none" strike="noStrike">
                        <a:solidFill>
                          <a:srgbClr val="000000"/>
                        </a:solidFill>
                        <a:effectLst/>
                        <a:latin typeface="Calibri" panose="020F0502020204030204" pitchFamily="34" charset="0"/>
                      </a:endParaRPr>
                    </a:p>
                  </a:txBody>
                  <a:tcPr marL="4540" marR="4540" marT="4540" marB="43580" anchor="b">
                    <a:lnL>
                      <a:noFill/>
                    </a:lnL>
                    <a:lnR>
                      <a:noFill/>
                    </a:lnR>
                    <a:lnT>
                      <a:noFill/>
                    </a:lnT>
                    <a:lnB>
                      <a:noFill/>
                    </a:lnB>
                  </a:tcPr>
                </a:tc>
                <a:tc>
                  <a:txBody>
                    <a:bodyPr/>
                    <a:lstStyle/>
                    <a:p>
                      <a:pPr algn="l" fontAlgn="b"/>
                      <a:endParaRPr lang="en-US" sz="1000" b="1" i="0" u="none" strike="noStrike">
                        <a:solidFill>
                          <a:srgbClr val="000000"/>
                        </a:solidFill>
                        <a:effectLst/>
                        <a:latin typeface="Calibri" panose="020F0502020204030204" pitchFamily="34" charset="0"/>
                      </a:endParaRPr>
                    </a:p>
                  </a:txBody>
                  <a:tcPr marL="4540" marR="4540" marT="4540" marB="43580" anchor="b">
                    <a:lnL>
                      <a:noFill/>
                    </a:lnL>
                    <a:lnR>
                      <a:noFill/>
                    </a:lnR>
                    <a:lnT>
                      <a:noFill/>
                    </a:lnT>
                    <a:lnB>
                      <a:noFill/>
                    </a:lnB>
                  </a:tcPr>
                </a:tc>
                <a:tc>
                  <a:txBody>
                    <a:bodyPr/>
                    <a:lstStyle/>
                    <a:p>
                      <a:pPr algn="l" fontAlgn="b"/>
                      <a:endParaRPr lang="en-US" sz="1000" b="1" i="0" u="none" strike="noStrike">
                        <a:solidFill>
                          <a:srgbClr val="000000"/>
                        </a:solidFill>
                        <a:effectLst/>
                        <a:latin typeface="Calibri" panose="020F0502020204030204" pitchFamily="34" charset="0"/>
                      </a:endParaRPr>
                    </a:p>
                  </a:txBody>
                  <a:tcPr marL="4540" marR="4540" marT="4540" marB="43580" anchor="b">
                    <a:lnL>
                      <a:noFill/>
                    </a:lnL>
                    <a:lnR>
                      <a:noFill/>
                    </a:lnR>
                    <a:lnT>
                      <a:noFill/>
                    </a:lnT>
                    <a:lnB>
                      <a:noFill/>
                    </a:lnB>
                  </a:tcPr>
                </a:tc>
                <a:tc>
                  <a:txBody>
                    <a:bodyPr/>
                    <a:lstStyle/>
                    <a:p>
                      <a:pPr algn="l" fontAlgn="b"/>
                      <a:endParaRPr lang="en-US" sz="1000" b="1" i="0" u="none" strike="noStrike">
                        <a:solidFill>
                          <a:srgbClr val="000000"/>
                        </a:solidFill>
                        <a:effectLst/>
                        <a:latin typeface="Calibri" panose="020F0502020204030204" pitchFamily="34" charset="0"/>
                      </a:endParaRPr>
                    </a:p>
                  </a:txBody>
                  <a:tcPr marL="4540" marR="4540" marT="4540" marB="43580" anchor="b">
                    <a:lnL>
                      <a:noFill/>
                    </a:lnL>
                    <a:lnR>
                      <a:noFill/>
                    </a:lnR>
                    <a:lnT>
                      <a:noFill/>
                    </a:lnT>
                    <a:lnB>
                      <a:noFill/>
                    </a:lnB>
                  </a:tcPr>
                </a:tc>
                <a:tc>
                  <a:txBody>
                    <a:bodyPr/>
                    <a:lstStyle/>
                    <a:p>
                      <a:pPr algn="r" fontAlgn="b"/>
                      <a:r>
                        <a:rPr lang="en-US" sz="1000" b="1" i="0" u="none" strike="noStrike" dirty="0">
                          <a:solidFill>
                            <a:srgbClr val="000000"/>
                          </a:solidFill>
                          <a:effectLst/>
                          <a:latin typeface="Calibri" panose="020F0502020204030204" pitchFamily="34" charset="0"/>
                        </a:rPr>
                        <a:t>1883</a:t>
                      </a:r>
                    </a:p>
                  </a:txBody>
                  <a:tcPr marL="4540" marR="4540" marT="4540" marB="43580" anchor="b">
                    <a:lnL>
                      <a:noFill/>
                    </a:lnL>
                    <a:lnR>
                      <a:noFill/>
                    </a:lnR>
                    <a:lnT>
                      <a:noFill/>
                    </a:lnT>
                    <a:lnB>
                      <a:noFill/>
                    </a:lnB>
                    <a:solidFill>
                      <a:srgbClr val="E2EFDA"/>
                    </a:solidFill>
                  </a:tcPr>
                </a:tc>
                <a:extLst>
                  <a:ext uri="{0D108BD9-81ED-4DB2-BD59-A6C34878D82A}">
                    <a16:rowId xmlns:a16="http://schemas.microsoft.com/office/drawing/2014/main" val="1298895509"/>
                  </a:ext>
                </a:extLst>
              </a:tr>
            </a:tbl>
          </a:graphicData>
        </a:graphic>
      </p:graphicFrame>
      <p:graphicFrame>
        <p:nvGraphicFramePr>
          <p:cNvPr id="5" name="Table 4">
            <a:extLst>
              <a:ext uri="{FF2B5EF4-FFF2-40B4-BE49-F238E27FC236}">
                <a16:creationId xmlns:a16="http://schemas.microsoft.com/office/drawing/2014/main" id="{6F887541-EB48-4E30-BDE2-EAF2B07AADD2}"/>
              </a:ext>
            </a:extLst>
          </p:cNvPr>
          <p:cNvGraphicFramePr>
            <a:graphicFrameLocks noGrp="1"/>
          </p:cNvGraphicFramePr>
          <p:nvPr/>
        </p:nvGraphicFramePr>
        <p:xfrm>
          <a:off x="6825019" y="1600199"/>
          <a:ext cx="2146300" cy="1085850"/>
        </p:xfrm>
        <a:graphic>
          <a:graphicData uri="http://schemas.openxmlformats.org/drawingml/2006/table">
            <a:tbl>
              <a:tblPr>
                <a:tableStyleId>{5C22544A-7EE6-4342-B048-85BDC9FD1C3A}</a:tableStyleId>
              </a:tblPr>
              <a:tblGrid>
                <a:gridCol w="838200">
                  <a:extLst>
                    <a:ext uri="{9D8B030D-6E8A-4147-A177-3AD203B41FA5}">
                      <a16:colId xmlns:a16="http://schemas.microsoft.com/office/drawing/2014/main" val="2690890427"/>
                    </a:ext>
                  </a:extLst>
                </a:gridCol>
                <a:gridCol w="660400">
                  <a:extLst>
                    <a:ext uri="{9D8B030D-6E8A-4147-A177-3AD203B41FA5}">
                      <a16:colId xmlns:a16="http://schemas.microsoft.com/office/drawing/2014/main" val="2964422133"/>
                    </a:ext>
                  </a:extLst>
                </a:gridCol>
                <a:gridCol w="647700">
                  <a:extLst>
                    <a:ext uri="{9D8B030D-6E8A-4147-A177-3AD203B41FA5}">
                      <a16:colId xmlns:a16="http://schemas.microsoft.com/office/drawing/2014/main" val="1608439930"/>
                    </a:ext>
                  </a:extLst>
                </a:gridCol>
              </a:tblGrid>
              <a:tr h="180975">
                <a:tc>
                  <a:txBody>
                    <a:bodyPr/>
                    <a:lstStyle/>
                    <a:p>
                      <a:pPr algn="l" fontAlgn="b"/>
                      <a:r>
                        <a:rPr lang="nb-NO" sz="1100" u="none" strike="noStrike" dirty="0">
                          <a:effectLst/>
                        </a:rPr>
                        <a:t>MIDDEL ALLE</a:t>
                      </a:r>
                      <a:endParaRPr lang="nb-NO" sz="1100" b="0" i="0" u="none" strike="noStrike" dirty="0">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a:effectLst/>
                        </a:rPr>
                        <a:t>58.1</a:t>
                      </a:r>
                      <a:endParaRPr lang="nb-NO" sz="1100" b="0" i="0" u="none" strike="noStrike">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a:effectLst/>
                        </a:rPr>
                        <a:t>56.3</a:t>
                      </a:r>
                      <a:endParaRPr lang="nb-NO" sz="1100" b="0" i="0" u="none" strike="noStrike">
                        <a:solidFill>
                          <a:srgbClr val="000000"/>
                        </a:solidFill>
                        <a:effectLst/>
                        <a:latin typeface="Calibri" panose="020F0502020204030204" pitchFamily="34" charset="0"/>
                      </a:endParaRPr>
                    </a:p>
                  </a:txBody>
                  <a:tcPr marL="4763" marR="4763" marT="4763" marB="0" anchor="b">
                    <a:solidFill>
                      <a:schemeClr val="bg1"/>
                    </a:solidFill>
                  </a:tcPr>
                </a:tc>
                <a:extLst>
                  <a:ext uri="{0D108BD9-81ED-4DB2-BD59-A6C34878D82A}">
                    <a16:rowId xmlns:a16="http://schemas.microsoft.com/office/drawing/2014/main" val="4287034888"/>
                  </a:ext>
                </a:extLst>
              </a:tr>
              <a:tr h="180975">
                <a:tc>
                  <a:txBody>
                    <a:bodyPr/>
                    <a:lstStyle/>
                    <a:p>
                      <a:pPr algn="l" fontAlgn="b"/>
                      <a:r>
                        <a:rPr lang="nb-NO" sz="1100" u="none" strike="noStrike" dirty="0">
                          <a:effectLst/>
                        </a:rPr>
                        <a:t>MIDDEL AD</a:t>
                      </a:r>
                      <a:endParaRPr lang="nb-NO" sz="1100" b="0" i="0" u="none" strike="noStrike" dirty="0">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a:effectLst/>
                        </a:rPr>
                        <a:t>60.8</a:t>
                      </a:r>
                      <a:endParaRPr lang="nb-NO" sz="1100" b="0" i="0" u="none" strike="noStrike">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dirty="0">
                          <a:effectLst/>
                        </a:rPr>
                        <a:t>56.35</a:t>
                      </a:r>
                      <a:endParaRPr lang="nb-NO" sz="1100" b="0" i="0" u="none" strike="noStrike" dirty="0">
                        <a:solidFill>
                          <a:srgbClr val="000000"/>
                        </a:solidFill>
                        <a:effectLst/>
                        <a:latin typeface="Calibri" panose="020F0502020204030204" pitchFamily="34" charset="0"/>
                      </a:endParaRPr>
                    </a:p>
                  </a:txBody>
                  <a:tcPr marL="4763" marR="4763" marT="4763" marB="0" anchor="b">
                    <a:solidFill>
                      <a:schemeClr val="bg1"/>
                    </a:solidFill>
                  </a:tcPr>
                </a:tc>
                <a:extLst>
                  <a:ext uri="{0D108BD9-81ED-4DB2-BD59-A6C34878D82A}">
                    <a16:rowId xmlns:a16="http://schemas.microsoft.com/office/drawing/2014/main" val="90180868"/>
                  </a:ext>
                </a:extLst>
              </a:tr>
              <a:tr h="180975">
                <a:tc>
                  <a:txBody>
                    <a:bodyPr/>
                    <a:lstStyle/>
                    <a:p>
                      <a:pPr algn="l" fontAlgn="b"/>
                      <a:r>
                        <a:rPr lang="nb-NO" sz="1100" u="none" strike="noStrike" dirty="0">
                          <a:effectLst/>
                        </a:rPr>
                        <a:t>MIDDEL IV</a:t>
                      </a:r>
                      <a:endParaRPr lang="nb-NO" sz="1100" b="0" i="0" u="none" strike="noStrike" dirty="0">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a:effectLst/>
                        </a:rPr>
                        <a:t>54.7</a:t>
                      </a:r>
                      <a:endParaRPr lang="nb-NO" sz="1100" b="0" i="0" u="none" strike="noStrike">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a:effectLst/>
                        </a:rPr>
                        <a:t>53.3</a:t>
                      </a:r>
                      <a:endParaRPr lang="nb-NO" sz="1100" b="0" i="0" u="none" strike="noStrike">
                        <a:solidFill>
                          <a:srgbClr val="000000"/>
                        </a:solidFill>
                        <a:effectLst/>
                        <a:latin typeface="Calibri" panose="020F0502020204030204" pitchFamily="34" charset="0"/>
                      </a:endParaRPr>
                    </a:p>
                  </a:txBody>
                  <a:tcPr marL="4763" marR="4763" marT="4763" marB="0" anchor="b">
                    <a:solidFill>
                      <a:schemeClr val="bg1"/>
                    </a:solidFill>
                  </a:tcPr>
                </a:tc>
                <a:extLst>
                  <a:ext uri="{0D108BD9-81ED-4DB2-BD59-A6C34878D82A}">
                    <a16:rowId xmlns:a16="http://schemas.microsoft.com/office/drawing/2014/main" val="156335571"/>
                  </a:ext>
                </a:extLst>
              </a:tr>
              <a:tr h="180975">
                <a:tc>
                  <a:txBody>
                    <a:bodyPr/>
                    <a:lstStyle/>
                    <a:p>
                      <a:pPr algn="l" fontAlgn="b"/>
                      <a:r>
                        <a:rPr lang="nb-NO" sz="1100" u="none" strike="noStrike" dirty="0">
                          <a:effectLst/>
                        </a:rPr>
                        <a:t>MIDDEL IE</a:t>
                      </a:r>
                      <a:endParaRPr lang="nb-NO" sz="1100" b="0" i="0" u="none" strike="noStrike" dirty="0">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dirty="0">
                          <a:effectLst/>
                        </a:rPr>
                        <a:t>59.6</a:t>
                      </a:r>
                      <a:endParaRPr lang="nb-NO" sz="1100" b="0" i="0" u="none" strike="noStrike" dirty="0">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a:effectLst/>
                        </a:rPr>
                        <a:t>57.8</a:t>
                      </a:r>
                      <a:endParaRPr lang="nb-NO" sz="1100" b="0" i="0" u="none" strike="noStrike">
                        <a:solidFill>
                          <a:srgbClr val="000000"/>
                        </a:solidFill>
                        <a:effectLst/>
                        <a:latin typeface="Calibri" panose="020F0502020204030204" pitchFamily="34" charset="0"/>
                      </a:endParaRPr>
                    </a:p>
                  </a:txBody>
                  <a:tcPr marL="4763" marR="4763" marT="4763" marB="0" anchor="b">
                    <a:solidFill>
                      <a:schemeClr val="bg1"/>
                    </a:solidFill>
                  </a:tcPr>
                </a:tc>
                <a:extLst>
                  <a:ext uri="{0D108BD9-81ED-4DB2-BD59-A6C34878D82A}">
                    <a16:rowId xmlns:a16="http://schemas.microsoft.com/office/drawing/2014/main" val="8372628"/>
                  </a:ext>
                </a:extLst>
              </a:tr>
              <a:tr h="180975">
                <a:tc>
                  <a:txBody>
                    <a:bodyPr/>
                    <a:lstStyle/>
                    <a:p>
                      <a:pPr algn="l" fontAlgn="b"/>
                      <a:r>
                        <a:rPr lang="nb-NO" sz="1100" u="none" strike="noStrike">
                          <a:effectLst/>
                        </a:rPr>
                        <a:t>MIDDEL NV</a:t>
                      </a:r>
                      <a:endParaRPr lang="nb-NO" sz="1100" b="0" i="0" u="none" strike="noStrike">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dirty="0">
                          <a:effectLst/>
                        </a:rPr>
                        <a:t>58.0</a:t>
                      </a:r>
                      <a:endParaRPr lang="nb-NO" sz="1100" b="0" i="0" u="none" strike="noStrike" dirty="0">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dirty="0">
                          <a:effectLst/>
                        </a:rPr>
                        <a:t>57.0</a:t>
                      </a:r>
                      <a:endParaRPr lang="nb-NO" sz="1100" b="0" i="0" u="none" strike="noStrike" dirty="0">
                        <a:solidFill>
                          <a:srgbClr val="000000"/>
                        </a:solidFill>
                        <a:effectLst/>
                        <a:latin typeface="Calibri" panose="020F0502020204030204" pitchFamily="34" charset="0"/>
                      </a:endParaRPr>
                    </a:p>
                  </a:txBody>
                  <a:tcPr marL="4763" marR="4763" marT="4763" marB="0" anchor="b">
                    <a:solidFill>
                      <a:schemeClr val="bg1"/>
                    </a:solidFill>
                  </a:tcPr>
                </a:tc>
                <a:extLst>
                  <a:ext uri="{0D108BD9-81ED-4DB2-BD59-A6C34878D82A}">
                    <a16:rowId xmlns:a16="http://schemas.microsoft.com/office/drawing/2014/main" val="911607124"/>
                  </a:ext>
                </a:extLst>
              </a:tr>
              <a:tr h="180975">
                <a:tc>
                  <a:txBody>
                    <a:bodyPr/>
                    <a:lstStyle/>
                    <a:p>
                      <a:pPr algn="l" fontAlgn="b"/>
                      <a:r>
                        <a:rPr lang="nb-NO" sz="1100" u="none" strike="noStrike">
                          <a:effectLst/>
                        </a:rPr>
                        <a:t>MIDDEL ØK</a:t>
                      </a:r>
                      <a:endParaRPr lang="nb-NO" sz="1100" b="0" i="0" u="none" strike="noStrike">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a:effectLst/>
                        </a:rPr>
                        <a:t>65.9</a:t>
                      </a:r>
                      <a:endParaRPr lang="nb-NO" sz="1100" b="0" i="0" u="none" strike="noStrike">
                        <a:solidFill>
                          <a:srgbClr val="000000"/>
                        </a:solidFill>
                        <a:effectLst/>
                        <a:latin typeface="Calibri" panose="020F0502020204030204" pitchFamily="34" charset="0"/>
                      </a:endParaRPr>
                    </a:p>
                  </a:txBody>
                  <a:tcPr marL="4763" marR="4763" marT="4763" marB="0" anchor="b">
                    <a:solidFill>
                      <a:schemeClr val="bg1"/>
                    </a:solidFill>
                  </a:tcPr>
                </a:tc>
                <a:tc>
                  <a:txBody>
                    <a:bodyPr/>
                    <a:lstStyle/>
                    <a:p>
                      <a:pPr algn="r" fontAlgn="b"/>
                      <a:r>
                        <a:rPr lang="nb-NO" sz="1100" u="none" strike="noStrike" dirty="0">
                          <a:effectLst/>
                        </a:rPr>
                        <a:t>61.6</a:t>
                      </a:r>
                      <a:endParaRPr lang="nb-NO" sz="1100" b="0" i="0" u="none" strike="noStrike" dirty="0">
                        <a:solidFill>
                          <a:srgbClr val="000000"/>
                        </a:solidFill>
                        <a:effectLst/>
                        <a:latin typeface="Calibri" panose="020F0502020204030204" pitchFamily="34" charset="0"/>
                      </a:endParaRPr>
                    </a:p>
                  </a:txBody>
                  <a:tcPr marL="4763" marR="4763" marT="4763" marB="0" anchor="b">
                    <a:solidFill>
                      <a:schemeClr val="bg1"/>
                    </a:solidFill>
                  </a:tcPr>
                </a:tc>
                <a:extLst>
                  <a:ext uri="{0D108BD9-81ED-4DB2-BD59-A6C34878D82A}">
                    <a16:rowId xmlns:a16="http://schemas.microsoft.com/office/drawing/2014/main" val="1677283419"/>
                  </a:ext>
                </a:extLst>
              </a:tr>
            </a:tbl>
          </a:graphicData>
        </a:graphic>
      </p:graphicFrame>
      <p:pic>
        <p:nvPicPr>
          <p:cNvPr id="6" name="Picture 5">
            <a:extLst>
              <a:ext uri="{FF2B5EF4-FFF2-40B4-BE49-F238E27FC236}">
                <a16:creationId xmlns:a16="http://schemas.microsoft.com/office/drawing/2014/main" id="{AE745496-0A56-48ED-98AC-31DC34D975AC}"/>
              </a:ext>
            </a:extLst>
          </p:cNvPr>
          <p:cNvPicPr>
            <a:picLocks noChangeAspect="1"/>
          </p:cNvPicPr>
          <p:nvPr/>
        </p:nvPicPr>
        <p:blipFill>
          <a:blip r:embed="rId2"/>
          <a:stretch>
            <a:fillRect/>
          </a:stretch>
        </p:blipFill>
        <p:spPr>
          <a:xfrm>
            <a:off x="2155653" y="1600199"/>
            <a:ext cx="4584589" cy="2725148"/>
          </a:xfrm>
          <a:prstGeom prst="rect">
            <a:avLst/>
          </a:prstGeom>
        </p:spPr>
      </p:pic>
      <p:sp>
        <p:nvSpPr>
          <p:cNvPr id="3" name="TextBox 2">
            <a:extLst>
              <a:ext uri="{FF2B5EF4-FFF2-40B4-BE49-F238E27FC236}">
                <a16:creationId xmlns:a16="http://schemas.microsoft.com/office/drawing/2014/main" id="{4FBC4885-11B3-466A-BCC6-23F7C652C06A}"/>
              </a:ext>
            </a:extLst>
          </p:cNvPr>
          <p:cNvSpPr txBox="1"/>
          <p:nvPr/>
        </p:nvSpPr>
        <p:spPr>
          <a:xfrm>
            <a:off x="2712721" y="6144095"/>
            <a:ext cx="6174383" cy="369332"/>
          </a:xfrm>
          <a:prstGeom prst="rect">
            <a:avLst/>
          </a:prstGeom>
          <a:noFill/>
        </p:spPr>
        <p:txBody>
          <a:bodyPr wrap="none" rtlCol="0">
            <a:spAutoFit/>
          </a:bodyPr>
          <a:lstStyle/>
          <a:p>
            <a:pPr defTabSz="457200"/>
            <a:r>
              <a:rPr lang="en-US" dirty="0" err="1">
                <a:solidFill>
                  <a:prstClr val="black"/>
                </a:solidFill>
                <a:latin typeface="Calibri"/>
              </a:rPr>
              <a:t>Attraktive</a:t>
            </a:r>
            <a:r>
              <a:rPr lang="en-US" dirty="0">
                <a:solidFill>
                  <a:prstClr val="black"/>
                </a:solidFill>
                <a:latin typeface="Calibri"/>
              </a:rPr>
              <a:t> programmer – men med et </a:t>
            </a:r>
            <a:r>
              <a:rPr lang="en-US" dirty="0" err="1">
                <a:solidFill>
                  <a:prstClr val="black"/>
                </a:solidFill>
                <a:latin typeface="Calibri"/>
              </a:rPr>
              <a:t>potensial</a:t>
            </a:r>
            <a:r>
              <a:rPr lang="en-US" dirty="0">
                <a:solidFill>
                  <a:prstClr val="black"/>
                </a:solidFill>
                <a:latin typeface="Calibri"/>
              </a:rPr>
              <a:t> for </a:t>
            </a:r>
            <a:r>
              <a:rPr lang="en-US" dirty="0" err="1">
                <a:solidFill>
                  <a:prstClr val="black"/>
                </a:solidFill>
                <a:latin typeface="Calibri"/>
              </a:rPr>
              <a:t>forbedring</a:t>
            </a:r>
            <a:r>
              <a:rPr lang="en-US" dirty="0">
                <a:solidFill>
                  <a:prstClr val="black"/>
                </a:solidFill>
                <a:latin typeface="Calibri"/>
              </a:rPr>
              <a:t> !!</a:t>
            </a:r>
            <a:endParaRPr lang="nb-NO" dirty="0">
              <a:solidFill>
                <a:prstClr val="black"/>
              </a:solidFill>
              <a:latin typeface="Calibri"/>
            </a:endParaRPr>
          </a:p>
        </p:txBody>
      </p:sp>
    </p:spTree>
    <p:extLst>
      <p:ext uri="{BB962C8B-B14F-4D97-AF65-F5344CB8AC3E}">
        <p14:creationId xmlns:p14="http://schemas.microsoft.com/office/powerpoint/2010/main" val="9348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7AF7-D5DB-474E-8C10-DC36D8D32917}"/>
              </a:ext>
            </a:extLst>
          </p:cNvPr>
          <p:cNvSpPr>
            <a:spLocks noGrp="1"/>
          </p:cNvSpPr>
          <p:nvPr>
            <p:ph type="title"/>
          </p:nvPr>
        </p:nvSpPr>
        <p:spPr>
          <a:xfrm>
            <a:off x="1981200" y="274638"/>
            <a:ext cx="8229600" cy="669990"/>
          </a:xfrm>
        </p:spPr>
        <p:txBody>
          <a:bodyPr>
            <a:normAutofit/>
          </a:bodyPr>
          <a:lstStyle/>
          <a:p>
            <a:r>
              <a:rPr lang="en-US" sz="2800" dirty="0" err="1"/>
              <a:t>Veikart</a:t>
            </a:r>
            <a:r>
              <a:rPr lang="en-US" sz="2800" dirty="0"/>
              <a:t>: 5-årige </a:t>
            </a:r>
            <a:r>
              <a:rPr lang="en-US" sz="2800" dirty="0" err="1"/>
              <a:t>integrerte</a:t>
            </a:r>
            <a:r>
              <a:rPr lang="en-US" sz="2800" dirty="0"/>
              <a:t> </a:t>
            </a:r>
            <a:r>
              <a:rPr lang="en-US" sz="2800" dirty="0" err="1"/>
              <a:t>masterprogrammer</a:t>
            </a:r>
            <a:endParaRPr lang="en-US" sz="2800" dirty="0"/>
          </a:p>
        </p:txBody>
      </p:sp>
      <p:sp>
        <p:nvSpPr>
          <p:cNvPr id="3" name="Content Placeholder 2">
            <a:extLst>
              <a:ext uri="{FF2B5EF4-FFF2-40B4-BE49-F238E27FC236}">
                <a16:creationId xmlns:a16="http://schemas.microsoft.com/office/drawing/2014/main" id="{79C71204-AF5E-4D78-B9D1-B82354A34742}"/>
              </a:ext>
            </a:extLst>
          </p:cNvPr>
          <p:cNvSpPr>
            <a:spLocks noGrp="1"/>
          </p:cNvSpPr>
          <p:nvPr>
            <p:ph idx="1"/>
          </p:nvPr>
        </p:nvSpPr>
        <p:spPr>
          <a:xfrm>
            <a:off x="1981200" y="1254467"/>
            <a:ext cx="8751346" cy="5225223"/>
          </a:xfrm>
        </p:spPr>
        <p:txBody>
          <a:bodyPr>
            <a:normAutofit fontScale="70000" lnSpcReduction="20000"/>
          </a:bodyPr>
          <a:lstStyle/>
          <a:p>
            <a:pPr marL="0" indent="0">
              <a:buNone/>
            </a:pPr>
            <a:r>
              <a:rPr lang="en-US" dirty="0" err="1"/>
              <a:t>Forslag</a:t>
            </a:r>
            <a:r>
              <a:rPr lang="en-US" dirty="0"/>
              <a:t>/</a:t>
            </a:r>
            <a:r>
              <a:rPr lang="en-US" dirty="0" err="1"/>
              <a:t>diskusjon</a:t>
            </a:r>
            <a:r>
              <a:rPr lang="en-US" dirty="0"/>
              <a:t> mot </a:t>
            </a:r>
            <a:r>
              <a:rPr lang="en-US" dirty="0" err="1"/>
              <a:t>veikart</a:t>
            </a:r>
            <a:r>
              <a:rPr lang="en-US" dirty="0"/>
              <a:t>/</a:t>
            </a:r>
            <a:r>
              <a:rPr lang="en-US" dirty="0" err="1"/>
              <a:t>tiltak</a:t>
            </a:r>
            <a:r>
              <a:rPr lang="en-US" dirty="0"/>
              <a:t> (</a:t>
            </a:r>
            <a:r>
              <a:rPr lang="en-US" dirty="0" err="1"/>
              <a:t>foreløpig</a:t>
            </a:r>
            <a:r>
              <a:rPr lang="en-US" dirty="0"/>
              <a:t> </a:t>
            </a:r>
            <a:r>
              <a:rPr lang="en-US" dirty="0" err="1"/>
              <a:t>identifiserte</a:t>
            </a:r>
            <a:r>
              <a:rPr lang="en-US" dirty="0"/>
              <a:t> </a:t>
            </a:r>
            <a:r>
              <a:rPr lang="en-US" dirty="0" err="1"/>
              <a:t>områder</a:t>
            </a:r>
            <a:r>
              <a:rPr lang="en-US" dirty="0"/>
              <a:t>)</a:t>
            </a:r>
          </a:p>
          <a:p>
            <a:endParaRPr lang="en-US" dirty="0"/>
          </a:p>
          <a:p>
            <a:r>
              <a:rPr lang="en-US" b="1" dirty="0" err="1"/>
              <a:t>Styrke</a:t>
            </a:r>
            <a:r>
              <a:rPr lang="en-US" b="1" dirty="0"/>
              <a:t> FUS </a:t>
            </a:r>
            <a:r>
              <a:rPr lang="en-US" dirty="0"/>
              <a:t>sin </a:t>
            </a:r>
            <a:r>
              <a:rPr lang="en-US" dirty="0" err="1"/>
              <a:t>strategiske</a:t>
            </a:r>
            <a:r>
              <a:rPr lang="en-US" dirty="0"/>
              <a:t> og </a:t>
            </a:r>
            <a:r>
              <a:rPr lang="en-US" dirty="0" err="1"/>
              <a:t>koordinerende</a:t>
            </a:r>
            <a:r>
              <a:rPr lang="en-US" dirty="0"/>
              <a:t> </a:t>
            </a:r>
            <a:r>
              <a:rPr lang="en-US" dirty="0" err="1"/>
              <a:t>rolle</a:t>
            </a:r>
            <a:r>
              <a:rPr lang="en-US" dirty="0"/>
              <a:t> </a:t>
            </a:r>
          </a:p>
          <a:p>
            <a:pPr lvl="1"/>
            <a:r>
              <a:rPr lang="en-US" b="1" dirty="0" err="1"/>
              <a:t>Sterkt</a:t>
            </a:r>
            <a:r>
              <a:rPr lang="en-US" b="1" dirty="0"/>
              <a:t> </a:t>
            </a:r>
            <a:r>
              <a:rPr lang="en-US" b="1" dirty="0" err="1"/>
              <a:t>behov</a:t>
            </a:r>
            <a:r>
              <a:rPr lang="en-US" b="1" dirty="0"/>
              <a:t> </a:t>
            </a:r>
            <a:r>
              <a:rPr lang="en-US" dirty="0"/>
              <a:t>for FUS sin </a:t>
            </a:r>
            <a:r>
              <a:rPr lang="en-US" dirty="0" err="1"/>
              <a:t>koordinerende</a:t>
            </a:r>
            <a:r>
              <a:rPr lang="en-US" dirty="0"/>
              <a:t> </a:t>
            </a:r>
            <a:r>
              <a:rPr lang="en-US" dirty="0" err="1"/>
              <a:t>rolle</a:t>
            </a:r>
            <a:r>
              <a:rPr lang="en-US" dirty="0"/>
              <a:t> (</a:t>
            </a:r>
            <a:r>
              <a:rPr lang="en-US" dirty="0" err="1"/>
              <a:t>stort</a:t>
            </a:r>
            <a:r>
              <a:rPr lang="en-US" dirty="0"/>
              <a:t> </a:t>
            </a:r>
            <a:r>
              <a:rPr lang="en-US" dirty="0" err="1"/>
              <a:t>antall</a:t>
            </a:r>
            <a:r>
              <a:rPr lang="en-US" dirty="0"/>
              <a:t> </a:t>
            </a:r>
            <a:r>
              <a:rPr lang="en-US" dirty="0" err="1"/>
              <a:t>fellesemner</a:t>
            </a:r>
            <a:r>
              <a:rPr lang="en-US" dirty="0"/>
              <a:t>/</a:t>
            </a:r>
            <a:r>
              <a:rPr lang="en-US" dirty="0" err="1"/>
              <a:t>emnevegg</a:t>
            </a:r>
            <a:r>
              <a:rPr lang="en-US" dirty="0"/>
              <a:t> </a:t>
            </a:r>
            <a:r>
              <a:rPr lang="en-US" dirty="0" err="1"/>
              <a:t>i</a:t>
            </a:r>
            <a:r>
              <a:rPr lang="en-US" dirty="0"/>
              <a:t> </a:t>
            </a:r>
            <a:r>
              <a:rPr lang="en-US" dirty="0" err="1"/>
              <a:t>programtypen</a:t>
            </a:r>
            <a:r>
              <a:rPr lang="en-US" dirty="0"/>
              <a:t>)</a:t>
            </a:r>
          </a:p>
          <a:p>
            <a:pPr lvl="1"/>
            <a:r>
              <a:rPr lang="en-US" b="1" dirty="0" err="1"/>
              <a:t>Forvalte</a:t>
            </a:r>
            <a:r>
              <a:rPr lang="en-US" b="1" dirty="0"/>
              <a:t> et </a:t>
            </a:r>
            <a:r>
              <a:rPr lang="en-US" b="1" dirty="0" err="1"/>
              <a:t>rammeverk</a:t>
            </a:r>
            <a:r>
              <a:rPr lang="en-US" dirty="0"/>
              <a:t>/</a:t>
            </a:r>
            <a:r>
              <a:rPr lang="en-US" dirty="0" err="1"/>
              <a:t>mindre</a:t>
            </a:r>
            <a:r>
              <a:rPr lang="en-US" dirty="0"/>
              <a:t> focus </a:t>
            </a:r>
            <a:r>
              <a:rPr lang="en-US" dirty="0" err="1"/>
              <a:t>på</a:t>
            </a:r>
            <a:r>
              <a:rPr lang="en-US" dirty="0"/>
              <a:t> </a:t>
            </a:r>
            <a:r>
              <a:rPr lang="en-US" dirty="0" err="1"/>
              <a:t>kontroll</a:t>
            </a:r>
            <a:r>
              <a:rPr lang="en-US" dirty="0"/>
              <a:t> (</a:t>
            </a:r>
            <a:r>
              <a:rPr lang="en-US" dirty="0" err="1"/>
              <a:t>heller</a:t>
            </a:r>
            <a:r>
              <a:rPr lang="en-US" dirty="0"/>
              <a:t> </a:t>
            </a:r>
            <a:r>
              <a:rPr lang="en-US" dirty="0" err="1"/>
              <a:t>veiledende</a:t>
            </a:r>
            <a:r>
              <a:rPr lang="en-US" dirty="0"/>
              <a:t>)</a:t>
            </a:r>
          </a:p>
          <a:p>
            <a:pPr lvl="1"/>
            <a:r>
              <a:rPr lang="en-US" b="1" dirty="0" err="1"/>
              <a:t>Må</a:t>
            </a:r>
            <a:r>
              <a:rPr lang="en-US" b="1" dirty="0"/>
              <a:t> </a:t>
            </a:r>
            <a:r>
              <a:rPr lang="en-US" b="1" dirty="0" err="1"/>
              <a:t>tilføres</a:t>
            </a:r>
            <a:r>
              <a:rPr lang="en-US" b="1" dirty="0"/>
              <a:t> </a:t>
            </a:r>
            <a:r>
              <a:rPr lang="en-US" b="1" dirty="0" err="1"/>
              <a:t>ressurser</a:t>
            </a:r>
            <a:r>
              <a:rPr lang="en-US" b="1" dirty="0"/>
              <a:t> </a:t>
            </a:r>
            <a:r>
              <a:rPr lang="en-US" dirty="0"/>
              <a:t>og </a:t>
            </a:r>
            <a:r>
              <a:rPr lang="en-US" dirty="0" err="1"/>
              <a:t>strategisk</a:t>
            </a:r>
            <a:r>
              <a:rPr lang="en-US" dirty="0"/>
              <a:t> </a:t>
            </a:r>
            <a:r>
              <a:rPr lang="en-US" b="1" dirty="0" err="1"/>
              <a:t>kraft</a:t>
            </a:r>
            <a:r>
              <a:rPr lang="en-US" b="1" dirty="0"/>
              <a:t> for </a:t>
            </a:r>
            <a:r>
              <a:rPr lang="en-US" b="1" dirty="0" err="1"/>
              <a:t>utvikling</a:t>
            </a:r>
            <a:endParaRPr lang="en-US" b="1" dirty="0"/>
          </a:p>
          <a:p>
            <a:endParaRPr lang="en-US" dirty="0"/>
          </a:p>
          <a:p>
            <a:r>
              <a:rPr lang="en-US" b="1" dirty="0" err="1"/>
              <a:t>Styrke</a:t>
            </a:r>
            <a:r>
              <a:rPr lang="en-US" b="1" dirty="0"/>
              <a:t> </a:t>
            </a:r>
            <a:r>
              <a:rPr lang="en-US" b="1" dirty="0" err="1"/>
              <a:t>studieprogramledelse</a:t>
            </a:r>
            <a:r>
              <a:rPr lang="en-US" b="1" dirty="0"/>
              <a:t> </a:t>
            </a:r>
            <a:r>
              <a:rPr lang="en-US" dirty="0"/>
              <a:t>– </a:t>
            </a:r>
            <a:r>
              <a:rPr lang="en-US" dirty="0" err="1"/>
              <a:t>programdrevet</a:t>
            </a:r>
            <a:r>
              <a:rPr lang="en-US" dirty="0"/>
              <a:t> design og drift av programmer (PDT) </a:t>
            </a:r>
          </a:p>
          <a:p>
            <a:pPr lvl="1"/>
            <a:r>
              <a:rPr lang="en-US" dirty="0"/>
              <a:t>Se </a:t>
            </a:r>
            <a:r>
              <a:rPr lang="en-US" dirty="0" err="1"/>
              <a:t>på</a:t>
            </a:r>
            <a:r>
              <a:rPr lang="en-US" dirty="0"/>
              <a:t> </a:t>
            </a:r>
            <a:r>
              <a:rPr lang="en-US" dirty="0" err="1"/>
              <a:t>mandat</a:t>
            </a:r>
            <a:r>
              <a:rPr lang="en-US" dirty="0"/>
              <a:t> og </a:t>
            </a:r>
            <a:r>
              <a:rPr lang="en-US" dirty="0" err="1"/>
              <a:t>myndighet</a:t>
            </a:r>
            <a:r>
              <a:rPr lang="en-US" dirty="0"/>
              <a:t>/</a:t>
            </a:r>
            <a:r>
              <a:rPr lang="en-US" dirty="0" err="1"/>
              <a:t>organisering</a:t>
            </a:r>
            <a:r>
              <a:rPr lang="en-US" dirty="0"/>
              <a:t> av programmer – </a:t>
            </a:r>
            <a:r>
              <a:rPr lang="en-US" dirty="0" err="1"/>
              <a:t>programleder</a:t>
            </a:r>
            <a:r>
              <a:rPr lang="en-US" dirty="0"/>
              <a:t>/</a:t>
            </a:r>
            <a:r>
              <a:rPr lang="en-US" dirty="0" err="1"/>
              <a:t>råd</a:t>
            </a:r>
            <a:r>
              <a:rPr lang="en-US" dirty="0"/>
              <a:t> og </a:t>
            </a:r>
            <a:r>
              <a:rPr lang="en-US" dirty="0" err="1"/>
              <a:t>kobling</a:t>
            </a:r>
            <a:r>
              <a:rPr lang="en-US" dirty="0"/>
              <a:t> mot </a:t>
            </a:r>
            <a:r>
              <a:rPr lang="en-US" dirty="0" err="1"/>
              <a:t>linje</a:t>
            </a:r>
            <a:r>
              <a:rPr lang="en-US" dirty="0"/>
              <a:t> </a:t>
            </a:r>
          </a:p>
          <a:p>
            <a:pPr lvl="1"/>
            <a:r>
              <a:rPr lang="en-US" dirty="0" err="1"/>
              <a:t>Tilføre</a:t>
            </a:r>
            <a:r>
              <a:rPr lang="en-US" dirty="0"/>
              <a:t> </a:t>
            </a:r>
            <a:r>
              <a:rPr lang="en-US" dirty="0" err="1"/>
              <a:t>ressurser</a:t>
            </a:r>
            <a:r>
              <a:rPr lang="en-US" dirty="0"/>
              <a:t> for PDT – </a:t>
            </a:r>
            <a:r>
              <a:rPr lang="en-US" dirty="0" err="1"/>
              <a:t>oppfølging</a:t>
            </a:r>
            <a:r>
              <a:rPr lang="en-US" dirty="0"/>
              <a:t> av “</a:t>
            </a:r>
            <a:r>
              <a:rPr lang="en-US" dirty="0" err="1"/>
              <a:t>sammenheng</a:t>
            </a:r>
            <a:r>
              <a:rPr lang="en-US" dirty="0"/>
              <a:t> </a:t>
            </a:r>
            <a:r>
              <a:rPr lang="en-US" dirty="0" err="1"/>
              <a:t>i</a:t>
            </a:r>
            <a:r>
              <a:rPr lang="en-US" dirty="0"/>
              <a:t> </a:t>
            </a:r>
            <a:r>
              <a:rPr lang="en-US" dirty="0" err="1"/>
              <a:t>studiet</a:t>
            </a:r>
            <a:r>
              <a:rPr lang="en-US" dirty="0"/>
              <a:t>”, </a:t>
            </a:r>
            <a:r>
              <a:rPr lang="en-US" dirty="0" err="1"/>
              <a:t>kvalitet</a:t>
            </a:r>
            <a:r>
              <a:rPr lang="en-US" dirty="0"/>
              <a:t> og </a:t>
            </a:r>
            <a:r>
              <a:rPr lang="en-US" b="1" dirty="0" err="1"/>
              <a:t>kraft</a:t>
            </a:r>
            <a:r>
              <a:rPr lang="en-US" b="1" dirty="0"/>
              <a:t> for </a:t>
            </a:r>
            <a:r>
              <a:rPr lang="en-US" b="1" dirty="0" err="1"/>
              <a:t>utvikling</a:t>
            </a:r>
            <a:endParaRPr lang="en-US" b="1" dirty="0"/>
          </a:p>
          <a:p>
            <a:endParaRPr lang="en-US" dirty="0"/>
          </a:p>
          <a:p>
            <a:r>
              <a:rPr lang="en-US" b="1" dirty="0" err="1"/>
              <a:t>Implementere</a:t>
            </a:r>
            <a:r>
              <a:rPr lang="en-US" b="1" dirty="0"/>
              <a:t> CDIO-</a:t>
            </a:r>
            <a:r>
              <a:rPr lang="en-US" b="1" dirty="0" err="1"/>
              <a:t>konseptene</a:t>
            </a:r>
            <a:r>
              <a:rPr lang="en-US" dirty="0"/>
              <a:t> </a:t>
            </a:r>
            <a:r>
              <a:rPr lang="en-US" dirty="0" err="1"/>
              <a:t>i</a:t>
            </a:r>
            <a:r>
              <a:rPr lang="en-US" dirty="0"/>
              <a:t> </a:t>
            </a:r>
            <a:r>
              <a:rPr lang="en-US" dirty="0" err="1"/>
              <a:t>alle</a:t>
            </a:r>
            <a:r>
              <a:rPr lang="en-US" dirty="0"/>
              <a:t> programmer ( ~= FTS-</a:t>
            </a:r>
            <a:r>
              <a:rPr lang="en-US" dirty="0" err="1"/>
              <a:t>prinsipper</a:t>
            </a:r>
            <a:r>
              <a:rPr lang="en-US" dirty="0"/>
              <a:t>/</a:t>
            </a:r>
            <a:r>
              <a:rPr lang="en-US" dirty="0" err="1"/>
              <a:t>komp.prof</a:t>
            </a:r>
            <a:r>
              <a:rPr lang="en-US" dirty="0"/>
              <a:t>)</a:t>
            </a:r>
          </a:p>
          <a:p>
            <a:pPr lvl="1"/>
            <a:r>
              <a:rPr lang="en-US" dirty="0"/>
              <a:t>CDIO-</a:t>
            </a:r>
            <a:r>
              <a:rPr lang="en-US" dirty="0" err="1"/>
              <a:t>standardene</a:t>
            </a:r>
            <a:r>
              <a:rPr lang="en-US" dirty="0"/>
              <a:t> </a:t>
            </a:r>
            <a:r>
              <a:rPr lang="en-US" dirty="0" err="1"/>
              <a:t>legges</a:t>
            </a:r>
            <a:r>
              <a:rPr lang="en-US" dirty="0"/>
              <a:t> </a:t>
            </a:r>
            <a:r>
              <a:rPr lang="en-US" dirty="0" err="1"/>
              <a:t>til</a:t>
            </a:r>
            <a:r>
              <a:rPr lang="en-US" dirty="0"/>
              <a:t> </a:t>
            </a:r>
            <a:r>
              <a:rPr lang="en-US" dirty="0" err="1"/>
              <a:t>grunn</a:t>
            </a:r>
            <a:r>
              <a:rPr lang="en-US" dirty="0"/>
              <a:t> for </a:t>
            </a:r>
            <a:r>
              <a:rPr lang="en-US" b="1" dirty="0" err="1"/>
              <a:t>programdesign</a:t>
            </a:r>
            <a:r>
              <a:rPr lang="en-US" b="1" dirty="0"/>
              <a:t> og drift </a:t>
            </a:r>
            <a:r>
              <a:rPr lang="en-US" dirty="0"/>
              <a:t>(</a:t>
            </a:r>
            <a:r>
              <a:rPr lang="en-US" dirty="0" err="1"/>
              <a:t>integrert</a:t>
            </a:r>
            <a:r>
              <a:rPr lang="en-US" dirty="0"/>
              <a:t> </a:t>
            </a:r>
            <a:r>
              <a:rPr lang="en-US" dirty="0" err="1"/>
              <a:t>kompetanse</a:t>
            </a:r>
            <a:r>
              <a:rPr lang="en-US" dirty="0"/>
              <a:t>)</a:t>
            </a:r>
          </a:p>
          <a:p>
            <a:pPr lvl="1"/>
            <a:r>
              <a:rPr lang="en-US" dirty="0" err="1"/>
              <a:t>Bærekraft</a:t>
            </a:r>
            <a:r>
              <a:rPr lang="en-US" dirty="0"/>
              <a:t> </a:t>
            </a:r>
            <a:r>
              <a:rPr lang="en-US" dirty="0" err="1"/>
              <a:t>som</a:t>
            </a:r>
            <a:r>
              <a:rPr lang="en-US" dirty="0"/>
              <a:t> </a:t>
            </a:r>
            <a:r>
              <a:rPr lang="en-US" b="1" dirty="0" err="1"/>
              <a:t>kontekst</a:t>
            </a:r>
            <a:r>
              <a:rPr lang="en-US" b="1" dirty="0"/>
              <a:t> for </a:t>
            </a:r>
            <a:r>
              <a:rPr lang="en-US" b="1" dirty="0" err="1"/>
              <a:t>alle</a:t>
            </a:r>
            <a:r>
              <a:rPr lang="en-US" b="1" dirty="0"/>
              <a:t> programmer </a:t>
            </a:r>
            <a:r>
              <a:rPr lang="en-US" dirty="0"/>
              <a:t>(</a:t>
            </a:r>
            <a:r>
              <a:rPr lang="en-US" dirty="0" err="1"/>
              <a:t>Bærekraft</a:t>
            </a:r>
            <a:r>
              <a:rPr lang="en-US" dirty="0"/>
              <a:t> </a:t>
            </a:r>
            <a:r>
              <a:rPr lang="en-US" dirty="0" err="1"/>
              <a:t>eksplisitt</a:t>
            </a:r>
            <a:r>
              <a:rPr lang="en-US" dirty="0"/>
              <a:t> inn </a:t>
            </a:r>
            <a:r>
              <a:rPr lang="en-US" dirty="0" err="1"/>
              <a:t>i</a:t>
            </a:r>
            <a:r>
              <a:rPr lang="en-US" dirty="0"/>
              <a:t> LUB) </a:t>
            </a:r>
          </a:p>
          <a:p>
            <a:pPr lvl="1"/>
            <a:r>
              <a:rPr lang="en-US" dirty="0" err="1"/>
              <a:t>Alle</a:t>
            </a:r>
            <a:r>
              <a:rPr lang="en-US" dirty="0"/>
              <a:t> program </a:t>
            </a:r>
            <a:r>
              <a:rPr lang="en-US" dirty="0" err="1"/>
              <a:t>skal</a:t>
            </a:r>
            <a:r>
              <a:rPr lang="en-US" dirty="0"/>
              <a:t> ha </a:t>
            </a:r>
            <a:r>
              <a:rPr lang="en-US" dirty="0" err="1"/>
              <a:t>gjennomgående</a:t>
            </a:r>
            <a:r>
              <a:rPr lang="en-US" dirty="0"/>
              <a:t> </a:t>
            </a:r>
            <a:r>
              <a:rPr lang="en-US" b="1" dirty="0" err="1"/>
              <a:t>sammenhengende</a:t>
            </a:r>
            <a:r>
              <a:rPr lang="en-US" dirty="0"/>
              <a:t> </a:t>
            </a:r>
            <a:r>
              <a:rPr lang="en-US" b="1" dirty="0"/>
              <a:t>program/</a:t>
            </a:r>
            <a:r>
              <a:rPr lang="en-US" b="1" dirty="0" err="1"/>
              <a:t>ingeniør-streng</a:t>
            </a:r>
            <a:r>
              <a:rPr lang="en-US" b="1" dirty="0"/>
              <a:t> </a:t>
            </a:r>
            <a:r>
              <a:rPr lang="en-US" dirty="0"/>
              <a:t>(5-6 </a:t>
            </a:r>
            <a:r>
              <a:rPr lang="en-US" dirty="0" err="1"/>
              <a:t>emner</a:t>
            </a:r>
            <a:r>
              <a:rPr lang="en-US" dirty="0"/>
              <a:t>) </a:t>
            </a:r>
          </a:p>
          <a:p>
            <a:pPr lvl="1"/>
            <a:r>
              <a:rPr lang="en-US" dirty="0" err="1"/>
              <a:t>Alle</a:t>
            </a:r>
            <a:r>
              <a:rPr lang="en-US" dirty="0"/>
              <a:t> program </a:t>
            </a:r>
            <a:r>
              <a:rPr lang="en-US" dirty="0" err="1"/>
              <a:t>skal</a:t>
            </a:r>
            <a:r>
              <a:rPr lang="en-US" dirty="0"/>
              <a:t> ha </a:t>
            </a:r>
            <a:r>
              <a:rPr lang="en-US" dirty="0" err="1"/>
              <a:t>en</a:t>
            </a:r>
            <a:r>
              <a:rPr lang="en-US" dirty="0"/>
              <a:t> </a:t>
            </a:r>
            <a:r>
              <a:rPr lang="en-US" b="1" dirty="0" err="1"/>
              <a:t>integrert</a:t>
            </a:r>
            <a:r>
              <a:rPr lang="en-US" b="1" dirty="0"/>
              <a:t> og </a:t>
            </a:r>
            <a:r>
              <a:rPr lang="en-US" b="1" dirty="0" err="1"/>
              <a:t>sammenhengde</a:t>
            </a:r>
            <a:r>
              <a:rPr lang="en-US" b="1" dirty="0"/>
              <a:t> </a:t>
            </a:r>
            <a:r>
              <a:rPr lang="en-US" b="1" dirty="0" err="1"/>
              <a:t>bærekraft</a:t>
            </a:r>
            <a:r>
              <a:rPr lang="en-US" b="1" dirty="0"/>
              <a:t>- og </a:t>
            </a:r>
            <a:r>
              <a:rPr lang="en-US" b="1" dirty="0" err="1"/>
              <a:t>digitaliseringsstreng</a:t>
            </a:r>
            <a:r>
              <a:rPr lang="en-US" b="1" dirty="0"/>
              <a:t> </a:t>
            </a:r>
            <a:r>
              <a:rPr lang="en-US" dirty="0"/>
              <a:t>(</a:t>
            </a:r>
            <a:r>
              <a:rPr lang="en-US" dirty="0" err="1"/>
              <a:t>krever</a:t>
            </a:r>
            <a:r>
              <a:rPr lang="en-US" dirty="0"/>
              <a:t> </a:t>
            </a:r>
            <a:r>
              <a:rPr lang="en-US" dirty="0" err="1"/>
              <a:t>beregningsorienterte</a:t>
            </a:r>
            <a:r>
              <a:rPr lang="en-US" dirty="0"/>
              <a:t> matte-</a:t>
            </a:r>
            <a:r>
              <a:rPr lang="en-US" dirty="0" err="1"/>
              <a:t>emner</a:t>
            </a:r>
            <a:r>
              <a:rPr lang="en-US" dirty="0"/>
              <a:t>, </a:t>
            </a:r>
            <a:r>
              <a:rPr lang="en-US" dirty="0" err="1"/>
              <a:t>m.m.</a:t>
            </a:r>
            <a:r>
              <a:rPr lang="en-US" dirty="0"/>
              <a:t>, </a:t>
            </a:r>
            <a:r>
              <a:rPr lang="en-US" dirty="0" err="1"/>
              <a:t>hvordan</a:t>
            </a:r>
            <a:r>
              <a:rPr lang="en-US" dirty="0"/>
              <a:t>?)</a:t>
            </a:r>
          </a:p>
          <a:p>
            <a:pPr lvl="1"/>
            <a:r>
              <a:rPr lang="en-US" dirty="0" err="1"/>
              <a:t>Alle</a:t>
            </a:r>
            <a:r>
              <a:rPr lang="en-US" dirty="0"/>
              <a:t> program </a:t>
            </a:r>
            <a:r>
              <a:rPr lang="en-US" dirty="0" err="1"/>
              <a:t>skal</a:t>
            </a:r>
            <a:r>
              <a:rPr lang="en-US" dirty="0"/>
              <a:t> ha et </a:t>
            </a:r>
            <a:r>
              <a:rPr lang="en-US" b="1" dirty="0" err="1"/>
              <a:t>programorientert</a:t>
            </a:r>
            <a:r>
              <a:rPr lang="en-US" b="1" dirty="0"/>
              <a:t> </a:t>
            </a:r>
            <a:r>
              <a:rPr lang="en-US" b="1" dirty="0" err="1"/>
              <a:t>tverrfaglig</a:t>
            </a:r>
            <a:r>
              <a:rPr lang="en-US" b="1" dirty="0"/>
              <a:t> </a:t>
            </a:r>
            <a:r>
              <a:rPr lang="en-US" b="1" dirty="0" err="1"/>
              <a:t>prosjektemne</a:t>
            </a:r>
            <a:r>
              <a:rPr lang="en-US" b="1" dirty="0"/>
              <a:t> </a:t>
            </a:r>
            <a:r>
              <a:rPr lang="en-US" dirty="0"/>
              <a:t>(</a:t>
            </a:r>
            <a:r>
              <a:rPr lang="en-US" dirty="0" err="1"/>
              <a:t>modell</a:t>
            </a:r>
            <a:r>
              <a:rPr lang="en-US" dirty="0"/>
              <a:t> </a:t>
            </a:r>
            <a:r>
              <a:rPr lang="en-US" dirty="0" err="1"/>
              <a:t>etter</a:t>
            </a:r>
            <a:r>
              <a:rPr lang="en-US" dirty="0"/>
              <a:t> Megaprojects, AAU) - </a:t>
            </a:r>
            <a:r>
              <a:rPr lang="en-US" dirty="0" err="1"/>
              <a:t>fortrinnsvis</a:t>
            </a:r>
            <a:r>
              <a:rPr lang="en-US" dirty="0"/>
              <a:t> </a:t>
            </a:r>
            <a:r>
              <a:rPr lang="en-US" dirty="0" err="1"/>
              <a:t>i</a:t>
            </a:r>
            <a:r>
              <a:rPr lang="en-US" dirty="0"/>
              <a:t> 6. semester (</a:t>
            </a:r>
            <a:r>
              <a:rPr lang="en-US" dirty="0" err="1"/>
              <a:t>kan</a:t>
            </a:r>
            <a:r>
              <a:rPr lang="en-US" dirty="0"/>
              <a:t> det </a:t>
            </a:r>
            <a:r>
              <a:rPr lang="en-US" dirty="0" err="1"/>
              <a:t>erstattte</a:t>
            </a:r>
            <a:r>
              <a:rPr lang="en-US" dirty="0"/>
              <a:t> </a:t>
            </a:r>
            <a:r>
              <a:rPr lang="en-US" dirty="0" err="1"/>
              <a:t>EiT</a:t>
            </a:r>
            <a:r>
              <a:rPr lang="en-US" dirty="0"/>
              <a:t>?)</a:t>
            </a:r>
          </a:p>
          <a:p>
            <a:pPr lvl="1"/>
            <a:r>
              <a:rPr lang="en-US" dirty="0" err="1"/>
              <a:t>Vurdere</a:t>
            </a:r>
            <a:r>
              <a:rPr lang="en-US" dirty="0"/>
              <a:t> </a:t>
            </a:r>
            <a:r>
              <a:rPr lang="en-US" dirty="0" err="1"/>
              <a:t>Eksperter</a:t>
            </a:r>
            <a:r>
              <a:rPr lang="en-US" dirty="0"/>
              <a:t> </a:t>
            </a:r>
            <a:r>
              <a:rPr lang="en-US" dirty="0" err="1"/>
              <a:t>i</a:t>
            </a:r>
            <a:r>
              <a:rPr lang="en-US" dirty="0"/>
              <a:t> Team – </a:t>
            </a:r>
            <a:r>
              <a:rPr lang="en-US" dirty="0" err="1"/>
              <a:t>mer</a:t>
            </a:r>
            <a:r>
              <a:rPr lang="en-US" dirty="0"/>
              <a:t> </a:t>
            </a:r>
            <a:r>
              <a:rPr lang="en-US" dirty="0" err="1"/>
              <a:t>programnært</a:t>
            </a:r>
            <a:r>
              <a:rPr lang="en-US" dirty="0"/>
              <a:t>, </a:t>
            </a:r>
            <a:r>
              <a:rPr lang="en-US" dirty="0" err="1"/>
              <a:t>mer</a:t>
            </a:r>
            <a:r>
              <a:rPr lang="en-US" dirty="0"/>
              <a:t> </a:t>
            </a:r>
            <a:r>
              <a:rPr lang="en-US" dirty="0" err="1"/>
              <a:t>bærekraftkontekst</a:t>
            </a:r>
            <a:r>
              <a:rPr lang="en-US" dirty="0"/>
              <a:t>, </a:t>
            </a:r>
            <a:r>
              <a:rPr lang="en-US" dirty="0" err="1"/>
              <a:t>når</a:t>
            </a:r>
            <a:r>
              <a:rPr lang="en-US" dirty="0"/>
              <a:t>, </a:t>
            </a:r>
            <a:r>
              <a:rPr lang="en-US" dirty="0" err="1"/>
              <a:t>osv</a:t>
            </a:r>
            <a:r>
              <a:rPr lang="en-US" dirty="0"/>
              <a:t>? Kan </a:t>
            </a:r>
            <a:r>
              <a:rPr lang="en-US" dirty="0" err="1"/>
              <a:t>visjonen</a:t>
            </a:r>
            <a:r>
              <a:rPr lang="en-US" dirty="0"/>
              <a:t> I </a:t>
            </a:r>
            <a:r>
              <a:rPr lang="en-US" dirty="0" err="1"/>
              <a:t>EiT</a:t>
            </a:r>
            <a:r>
              <a:rPr lang="en-US" dirty="0"/>
              <a:t> </a:t>
            </a:r>
            <a:r>
              <a:rPr lang="en-US" dirty="0" err="1"/>
              <a:t>integreres</a:t>
            </a:r>
            <a:r>
              <a:rPr lang="en-US" dirty="0"/>
              <a:t> </a:t>
            </a:r>
            <a:r>
              <a:rPr lang="en-US" dirty="0" err="1"/>
              <a:t>i</a:t>
            </a:r>
            <a:r>
              <a:rPr lang="en-US" dirty="0"/>
              <a:t> </a:t>
            </a:r>
            <a:r>
              <a:rPr lang="en-US" dirty="0" err="1"/>
              <a:t>programmet</a:t>
            </a:r>
            <a:r>
              <a:rPr lang="en-US" dirty="0"/>
              <a:t> </a:t>
            </a:r>
            <a:r>
              <a:rPr lang="en-US" dirty="0" err="1"/>
              <a:t>i</a:t>
            </a:r>
            <a:r>
              <a:rPr lang="en-US" dirty="0"/>
              <a:t> </a:t>
            </a:r>
            <a:r>
              <a:rPr lang="en-US" dirty="0" err="1"/>
              <a:t>større</a:t>
            </a:r>
            <a:r>
              <a:rPr lang="en-US" dirty="0"/>
              <a:t> grad – </a:t>
            </a:r>
            <a:r>
              <a:rPr lang="en-US" dirty="0" err="1"/>
              <a:t>hvordan</a:t>
            </a:r>
            <a:r>
              <a:rPr lang="en-US" dirty="0"/>
              <a:t>? </a:t>
            </a:r>
          </a:p>
          <a:p>
            <a:pPr lvl="1"/>
            <a:r>
              <a:rPr lang="en-US" dirty="0" err="1"/>
              <a:t>Økt</a:t>
            </a:r>
            <a:r>
              <a:rPr lang="en-US" dirty="0"/>
              <a:t> </a:t>
            </a:r>
            <a:r>
              <a:rPr lang="en-US" dirty="0" err="1"/>
              <a:t>fokus</a:t>
            </a:r>
            <a:r>
              <a:rPr lang="en-US" dirty="0"/>
              <a:t> </a:t>
            </a:r>
            <a:r>
              <a:rPr lang="en-US" dirty="0" err="1"/>
              <a:t>på</a:t>
            </a:r>
            <a:r>
              <a:rPr lang="en-US" dirty="0"/>
              <a:t> </a:t>
            </a:r>
            <a:r>
              <a:rPr lang="en-US" dirty="0" err="1"/>
              <a:t>prosjektbaserte</a:t>
            </a:r>
            <a:r>
              <a:rPr lang="en-US" dirty="0"/>
              <a:t>, problem-,  </a:t>
            </a:r>
            <a:r>
              <a:rPr lang="en-US" dirty="0" err="1"/>
              <a:t>samarbeids</a:t>
            </a:r>
            <a:r>
              <a:rPr lang="en-US" dirty="0"/>
              <a:t>- og </a:t>
            </a:r>
            <a:r>
              <a:rPr lang="en-US" dirty="0" err="1"/>
              <a:t>gruppeorienterte</a:t>
            </a:r>
            <a:r>
              <a:rPr lang="en-US" dirty="0"/>
              <a:t> </a:t>
            </a:r>
            <a:r>
              <a:rPr lang="en-US" dirty="0" err="1"/>
              <a:t>læringsformer</a:t>
            </a:r>
            <a:r>
              <a:rPr lang="en-US" dirty="0"/>
              <a:t> (</a:t>
            </a:r>
            <a:r>
              <a:rPr lang="en-US" dirty="0" err="1"/>
              <a:t>implisitt</a:t>
            </a:r>
            <a:r>
              <a:rPr lang="en-US" dirty="0"/>
              <a:t> I CDIO)</a:t>
            </a:r>
          </a:p>
          <a:p>
            <a:pPr lvl="1"/>
            <a:endParaRPr lang="en-US" dirty="0"/>
          </a:p>
          <a:p>
            <a:endParaRPr lang="en-US" dirty="0"/>
          </a:p>
          <a:p>
            <a:pPr lvl="1"/>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38922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7AF7-D5DB-474E-8C10-DC36D8D32917}"/>
              </a:ext>
            </a:extLst>
          </p:cNvPr>
          <p:cNvSpPr>
            <a:spLocks noGrp="1"/>
          </p:cNvSpPr>
          <p:nvPr>
            <p:ph type="title"/>
          </p:nvPr>
        </p:nvSpPr>
        <p:spPr>
          <a:xfrm>
            <a:off x="1981200" y="274638"/>
            <a:ext cx="8229600" cy="669990"/>
          </a:xfrm>
        </p:spPr>
        <p:txBody>
          <a:bodyPr>
            <a:normAutofit/>
          </a:bodyPr>
          <a:lstStyle/>
          <a:p>
            <a:r>
              <a:rPr lang="en-US" sz="2800" dirty="0" err="1"/>
              <a:t>Veikart</a:t>
            </a:r>
            <a:r>
              <a:rPr lang="en-US" sz="2800" dirty="0"/>
              <a:t>: 5-årige </a:t>
            </a:r>
            <a:r>
              <a:rPr lang="en-US" sz="2800" dirty="0" err="1"/>
              <a:t>integrerte</a:t>
            </a:r>
            <a:r>
              <a:rPr lang="en-US" sz="2800" dirty="0"/>
              <a:t> </a:t>
            </a:r>
            <a:r>
              <a:rPr lang="en-US" sz="2800" dirty="0" err="1"/>
              <a:t>masterprogrammer</a:t>
            </a:r>
            <a:endParaRPr lang="en-US" sz="2800" dirty="0"/>
          </a:p>
        </p:txBody>
      </p:sp>
      <p:sp>
        <p:nvSpPr>
          <p:cNvPr id="3" name="Content Placeholder 2">
            <a:extLst>
              <a:ext uri="{FF2B5EF4-FFF2-40B4-BE49-F238E27FC236}">
                <a16:creationId xmlns:a16="http://schemas.microsoft.com/office/drawing/2014/main" id="{79C71204-AF5E-4D78-B9D1-B82354A34742}"/>
              </a:ext>
            </a:extLst>
          </p:cNvPr>
          <p:cNvSpPr>
            <a:spLocks noGrp="1"/>
          </p:cNvSpPr>
          <p:nvPr>
            <p:ph idx="1"/>
          </p:nvPr>
        </p:nvSpPr>
        <p:spPr>
          <a:xfrm>
            <a:off x="1981200" y="1252728"/>
            <a:ext cx="8489576" cy="5245340"/>
          </a:xfrm>
        </p:spPr>
        <p:txBody>
          <a:bodyPr>
            <a:normAutofit lnSpcReduction="10000"/>
          </a:bodyPr>
          <a:lstStyle/>
          <a:p>
            <a:pPr marL="0" indent="0">
              <a:buNone/>
            </a:pPr>
            <a:r>
              <a:rPr lang="en-US" sz="1700" dirty="0" err="1"/>
              <a:t>Forslag</a:t>
            </a:r>
            <a:r>
              <a:rPr lang="en-US" sz="1700" dirty="0"/>
              <a:t> </a:t>
            </a:r>
            <a:r>
              <a:rPr lang="en-US" sz="1700" dirty="0" err="1"/>
              <a:t>til</a:t>
            </a:r>
            <a:r>
              <a:rPr lang="en-US" sz="1700" dirty="0"/>
              <a:t> </a:t>
            </a:r>
            <a:r>
              <a:rPr lang="en-US" sz="1700" dirty="0" err="1"/>
              <a:t>veikart</a:t>
            </a:r>
            <a:r>
              <a:rPr lang="en-US" sz="1700" dirty="0"/>
              <a:t>/</a:t>
            </a:r>
            <a:r>
              <a:rPr lang="en-US" sz="1700" dirty="0" err="1"/>
              <a:t>tiltak</a:t>
            </a:r>
            <a:r>
              <a:rPr lang="en-US" sz="1700" dirty="0"/>
              <a:t> (</a:t>
            </a:r>
            <a:r>
              <a:rPr lang="en-US" sz="1700" dirty="0" err="1"/>
              <a:t>foreløpig</a:t>
            </a:r>
            <a:r>
              <a:rPr lang="en-US" sz="1700" dirty="0"/>
              <a:t> </a:t>
            </a:r>
            <a:r>
              <a:rPr lang="en-US" sz="1700" dirty="0" err="1"/>
              <a:t>identifiserte</a:t>
            </a:r>
            <a:r>
              <a:rPr lang="en-US" sz="1700" dirty="0"/>
              <a:t> </a:t>
            </a:r>
            <a:r>
              <a:rPr lang="en-US" sz="1700" dirty="0" err="1"/>
              <a:t>områder</a:t>
            </a:r>
            <a:r>
              <a:rPr lang="en-US" sz="1700" dirty="0"/>
              <a:t>) … </a:t>
            </a:r>
          </a:p>
          <a:p>
            <a:endParaRPr lang="en-US" sz="1700" dirty="0"/>
          </a:p>
          <a:p>
            <a:r>
              <a:rPr lang="en-US" sz="1700" b="1" dirty="0" err="1"/>
              <a:t>Styrke</a:t>
            </a:r>
            <a:r>
              <a:rPr lang="en-US" sz="1700" b="1" dirty="0"/>
              <a:t> </a:t>
            </a:r>
            <a:r>
              <a:rPr lang="en-US" sz="1700" b="1" dirty="0" err="1"/>
              <a:t>pedagogisk</a:t>
            </a:r>
            <a:r>
              <a:rPr lang="en-US" sz="1700" b="1" dirty="0"/>
              <a:t> </a:t>
            </a:r>
            <a:r>
              <a:rPr lang="en-US" sz="1700" b="1" dirty="0" err="1"/>
              <a:t>kompetanse</a:t>
            </a:r>
            <a:r>
              <a:rPr lang="en-US" sz="1700" b="1" dirty="0"/>
              <a:t> </a:t>
            </a:r>
            <a:r>
              <a:rPr lang="en-US" sz="1700" dirty="0"/>
              <a:t>hos </a:t>
            </a:r>
            <a:r>
              <a:rPr lang="en-US" sz="1700" dirty="0" err="1"/>
              <a:t>lærerstab</a:t>
            </a:r>
            <a:r>
              <a:rPr lang="en-US" sz="1700" dirty="0"/>
              <a:t> (for </a:t>
            </a:r>
            <a:r>
              <a:rPr lang="en-US" sz="1700" dirty="0" err="1"/>
              <a:t>ingeniørstudiene</a:t>
            </a:r>
            <a:r>
              <a:rPr lang="en-US" sz="1700" dirty="0"/>
              <a:t>)</a:t>
            </a:r>
            <a:endParaRPr lang="en-US" sz="1400" dirty="0"/>
          </a:p>
          <a:p>
            <a:pPr lvl="1"/>
            <a:r>
              <a:rPr lang="en-US" sz="1400" dirty="0"/>
              <a:t>Krav </a:t>
            </a:r>
            <a:r>
              <a:rPr lang="en-US" sz="1400" dirty="0" err="1"/>
              <a:t>til</a:t>
            </a:r>
            <a:r>
              <a:rPr lang="en-US" sz="1400" dirty="0"/>
              <a:t> </a:t>
            </a:r>
            <a:r>
              <a:rPr lang="en-US" sz="1400" dirty="0" err="1"/>
              <a:t>pedagogisk</a:t>
            </a:r>
            <a:r>
              <a:rPr lang="en-US" sz="1400" dirty="0"/>
              <a:t> </a:t>
            </a:r>
            <a:r>
              <a:rPr lang="en-US" sz="1400" dirty="0" err="1"/>
              <a:t>kompetanse</a:t>
            </a:r>
            <a:r>
              <a:rPr lang="en-US" sz="1400" dirty="0"/>
              <a:t> for </a:t>
            </a:r>
            <a:r>
              <a:rPr lang="en-US" sz="1400" dirty="0" err="1"/>
              <a:t>ansettelse</a:t>
            </a:r>
            <a:r>
              <a:rPr lang="en-US" sz="1400" dirty="0"/>
              <a:t> av </a:t>
            </a:r>
            <a:r>
              <a:rPr lang="en-US" sz="1400" dirty="0" err="1"/>
              <a:t>professorer</a:t>
            </a:r>
            <a:endParaRPr lang="en-US" sz="1400" dirty="0"/>
          </a:p>
          <a:p>
            <a:pPr lvl="1"/>
            <a:r>
              <a:rPr lang="en-US" sz="1400" dirty="0" err="1"/>
              <a:t>Styrke</a:t>
            </a:r>
            <a:r>
              <a:rPr lang="en-US" sz="1400" dirty="0"/>
              <a:t> </a:t>
            </a:r>
            <a:r>
              <a:rPr lang="en-US" sz="1400" dirty="0" err="1"/>
              <a:t>opplæringen</a:t>
            </a:r>
            <a:r>
              <a:rPr lang="en-US" sz="1400" dirty="0"/>
              <a:t> av </a:t>
            </a:r>
            <a:r>
              <a:rPr lang="en-US" sz="1400" dirty="0" err="1"/>
              <a:t>undervisere</a:t>
            </a:r>
            <a:r>
              <a:rPr lang="en-US" sz="1400" dirty="0"/>
              <a:t> (PEDUP1 og 200 timers (PEDUP2)-</a:t>
            </a:r>
            <a:r>
              <a:rPr lang="en-US" sz="1400" dirty="0" err="1"/>
              <a:t>opplæring</a:t>
            </a:r>
            <a:r>
              <a:rPr lang="en-US" sz="1400" dirty="0"/>
              <a:t>)</a:t>
            </a:r>
          </a:p>
          <a:p>
            <a:pPr lvl="2"/>
            <a:r>
              <a:rPr lang="en-US" sz="1200" dirty="0"/>
              <a:t>Mer </a:t>
            </a:r>
            <a:r>
              <a:rPr lang="en-US" sz="1200" dirty="0" err="1"/>
              <a:t>tilpasset</a:t>
            </a:r>
            <a:r>
              <a:rPr lang="en-US" sz="1200" dirty="0"/>
              <a:t> </a:t>
            </a:r>
            <a:r>
              <a:rPr lang="en-US" sz="1200" dirty="0" err="1"/>
              <a:t>fagområder</a:t>
            </a:r>
            <a:r>
              <a:rPr lang="en-US" sz="1200" dirty="0"/>
              <a:t> /</a:t>
            </a:r>
            <a:r>
              <a:rPr lang="en-US" sz="1200" dirty="0" err="1"/>
              <a:t>fagdidaktikk</a:t>
            </a:r>
            <a:r>
              <a:rPr lang="en-US" sz="1200" dirty="0"/>
              <a:t> / </a:t>
            </a:r>
            <a:r>
              <a:rPr lang="en-US" sz="1200" dirty="0" err="1"/>
              <a:t>ingeniøremner</a:t>
            </a:r>
            <a:r>
              <a:rPr lang="en-US" sz="1200" dirty="0"/>
              <a:t> / </a:t>
            </a:r>
            <a:r>
              <a:rPr lang="en-US" sz="1200" dirty="0" err="1"/>
              <a:t>labemner</a:t>
            </a:r>
            <a:r>
              <a:rPr lang="en-US" sz="1200" dirty="0"/>
              <a:t> / </a:t>
            </a:r>
            <a:r>
              <a:rPr lang="en-US" sz="1200" dirty="0" err="1"/>
              <a:t>veiledning</a:t>
            </a:r>
            <a:r>
              <a:rPr lang="en-US" sz="1200" dirty="0"/>
              <a:t> …</a:t>
            </a:r>
          </a:p>
          <a:p>
            <a:pPr lvl="2"/>
            <a:r>
              <a:rPr lang="en-US" sz="1200" dirty="0" err="1"/>
              <a:t>Tilbud</a:t>
            </a:r>
            <a:r>
              <a:rPr lang="en-US" sz="1200" dirty="0"/>
              <a:t> for II-</a:t>
            </a:r>
            <a:r>
              <a:rPr lang="en-US" sz="1200" dirty="0" err="1"/>
              <a:t>er</a:t>
            </a:r>
            <a:r>
              <a:rPr lang="en-US" sz="1200" dirty="0"/>
              <a:t> </a:t>
            </a:r>
            <a:r>
              <a:rPr lang="en-US" sz="1200" dirty="0" err="1"/>
              <a:t>stillinger</a:t>
            </a:r>
            <a:r>
              <a:rPr lang="en-US" sz="1200" dirty="0"/>
              <a:t>?</a:t>
            </a:r>
          </a:p>
          <a:p>
            <a:pPr lvl="1"/>
            <a:r>
              <a:rPr lang="en-US" sz="1400" dirty="0"/>
              <a:t>Krav </a:t>
            </a:r>
            <a:r>
              <a:rPr lang="en-US" sz="1400" dirty="0" err="1"/>
              <a:t>til</a:t>
            </a:r>
            <a:r>
              <a:rPr lang="en-US" sz="1400" dirty="0"/>
              <a:t> </a:t>
            </a:r>
            <a:r>
              <a:rPr lang="en-US" sz="1400" dirty="0" err="1"/>
              <a:t>alle</a:t>
            </a:r>
            <a:r>
              <a:rPr lang="en-US" sz="1400" dirty="0"/>
              <a:t> FVA om </a:t>
            </a:r>
            <a:r>
              <a:rPr lang="en-US" sz="1400" dirty="0" err="1"/>
              <a:t>minst</a:t>
            </a:r>
            <a:r>
              <a:rPr lang="en-US" sz="1400" dirty="0"/>
              <a:t> </a:t>
            </a:r>
            <a:r>
              <a:rPr lang="en-US" sz="1400" dirty="0" err="1"/>
              <a:t>ett</a:t>
            </a:r>
            <a:r>
              <a:rPr lang="en-US" sz="1400" dirty="0"/>
              <a:t> </a:t>
            </a:r>
            <a:r>
              <a:rPr lang="en-US" sz="1400" dirty="0" err="1"/>
              <a:t>utviklingstiltak</a:t>
            </a:r>
            <a:r>
              <a:rPr lang="en-US" sz="1400" dirty="0"/>
              <a:t> </a:t>
            </a:r>
            <a:r>
              <a:rPr lang="en-US" sz="1400" dirty="0" err="1"/>
              <a:t>innen</a:t>
            </a:r>
            <a:r>
              <a:rPr lang="en-US" sz="1400" dirty="0"/>
              <a:t> </a:t>
            </a:r>
            <a:r>
              <a:rPr lang="en-US" sz="1400" dirty="0" err="1"/>
              <a:t>undervisning</a:t>
            </a:r>
            <a:r>
              <a:rPr lang="en-US" sz="1400" dirty="0"/>
              <a:t> </a:t>
            </a:r>
            <a:r>
              <a:rPr lang="en-US" sz="1400" dirty="0" err="1"/>
              <a:t>hvert</a:t>
            </a:r>
            <a:r>
              <a:rPr lang="en-US" sz="1400" dirty="0"/>
              <a:t> x </a:t>
            </a:r>
            <a:r>
              <a:rPr lang="en-US" sz="1400" dirty="0" err="1"/>
              <a:t>år</a:t>
            </a:r>
            <a:r>
              <a:rPr lang="en-US" sz="1400" dirty="0"/>
              <a:t> / </a:t>
            </a:r>
            <a:r>
              <a:rPr lang="en-US" sz="1400" dirty="0" err="1"/>
              <a:t>omfang</a:t>
            </a:r>
            <a:r>
              <a:rPr lang="en-US" sz="1400" dirty="0"/>
              <a:t> </a:t>
            </a:r>
            <a:r>
              <a:rPr lang="en-US" sz="1400" dirty="0" err="1"/>
              <a:t>yyy</a:t>
            </a:r>
            <a:r>
              <a:rPr lang="en-US" sz="1400" dirty="0"/>
              <a:t>(100 t)?</a:t>
            </a:r>
          </a:p>
          <a:p>
            <a:pPr lvl="1"/>
            <a:r>
              <a:rPr lang="en-US" sz="1400" dirty="0" err="1"/>
              <a:t>Etablere</a:t>
            </a:r>
            <a:r>
              <a:rPr lang="en-US" sz="1400" dirty="0"/>
              <a:t> </a:t>
            </a:r>
            <a:r>
              <a:rPr lang="en-US" sz="1400" dirty="0" err="1"/>
              <a:t>møteplasser</a:t>
            </a:r>
            <a:r>
              <a:rPr lang="en-US" sz="1400" dirty="0"/>
              <a:t> for </a:t>
            </a:r>
            <a:r>
              <a:rPr lang="en-US" sz="1400" dirty="0" err="1"/>
              <a:t>diskusjon</a:t>
            </a:r>
            <a:r>
              <a:rPr lang="en-US" sz="1400" dirty="0"/>
              <a:t>/</a:t>
            </a:r>
            <a:r>
              <a:rPr lang="en-US" sz="1400" dirty="0" err="1"/>
              <a:t>utveksling</a:t>
            </a:r>
            <a:r>
              <a:rPr lang="en-US" sz="1400" dirty="0"/>
              <a:t> av </a:t>
            </a:r>
            <a:r>
              <a:rPr lang="en-US" sz="1400" dirty="0" err="1"/>
              <a:t>pedagogiske</a:t>
            </a:r>
            <a:r>
              <a:rPr lang="en-US" sz="1400" dirty="0"/>
              <a:t> </a:t>
            </a:r>
            <a:r>
              <a:rPr lang="en-US" sz="1400" dirty="0" err="1"/>
              <a:t>spørsmål</a:t>
            </a:r>
            <a:r>
              <a:rPr lang="en-US" sz="1400" dirty="0"/>
              <a:t> (for </a:t>
            </a:r>
            <a:r>
              <a:rPr lang="en-US" sz="1400" dirty="0" err="1"/>
              <a:t>ingeniørfag</a:t>
            </a:r>
            <a:r>
              <a:rPr lang="en-US" sz="1400" dirty="0"/>
              <a:t>)</a:t>
            </a:r>
          </a:p>
          <a:p>
            <a:pPr lvl="1"/>
            <a:r>
              <a:rPr lang="en-US" sz="1400" dirty="0" err="1"/>
              <a:t>Styrke</a:t>
            </a:r>
            <a:r>
              <a:rPr lang="en-US" sz="1400" dirty="0"/>
              <a:t> </a:t>
            </a:r>
            <a:r>
              <a:rPr lang="en-US" sz="1400" dirty="0" err="1"/>
              <a:t>pedagogisk</a:t>
            </a:r>
            <a:r>
              <a:rPr lang="en-US" sz="1400" dirty="0"/>
              <a:t> </a:t>
            </a:r>
            <a:r>
              <a:rPr lang="en-US" sz="1400" dirty="0" err="1"/>
              <a:t>støtte</a:t>
            </a:r>
            <a:r>
              <a:rPr lang="en-US" sz="1400" dirty="0"/>
              <a:t> </a:t>
            </a:r>
            <a:r>
              <a:rPr lang="en-US" sz="1400" dirty="0" err="1"/>
              <a:t>til</a:t>
            </a:r>
            <a:r>
              <a:rPr lang="en-US" sz="1400" dirty="0"/>
              <a:t> </a:t>
            </a:r>
            <a:r>
              <a:rPr lang="en-US" sz="1400" dirty="0" err="1"/>
              <a:t>undervisere</a:t>
            </a:r>
            <a:r>
              <a:rPr lang="en-US" sz="1400" dirty="0"/>
              <a:t> (SEED </a:t>
            </a:r>
            <a:r>
              <a:rPr lang="en-US" sz="1400" dirty="0" err="1"/>
              <a:t>eller</a:t>
            </a:r>
            <a:r>
              <a:rPr lang="en-US" sz="1400" dirty="0"/>
              <a:t> </a:t>
            </a:r>
            <a:r>
              <a:rPr lang="en-US" sz="1400" dirty="0" err="1"/>
              <a:t>tilsvarende</a:t>
            </a:r>
            <a:r>
              <a:rPr lang="en-US" sz="1400" dirty="0"/>
              <a:t>, </a:t>
            </a:r>
            <a:r>
              <a:rPr lang="en-US" sz="1400" dirty="0" err="1"/>
              <a:t>kan</a:t>
            </a:r>
            <a:r>
              <a:rPr lang="en-US" sz="1400" dirty="0"/>
              <a:t> </a:t>
            </a:r>
            <a:r>
              <a:rPr lang="en-US" sz="1400" dirty="0" err="1"/>
              <a:t>ligge</a:t>
            </a:r>
            <a:r>
              <a:rPr lang="en-US" sz="1400" dirty="0"/>
              <a:t> hos FUS?)</a:t>
            </a:r>
          </a:p>
          <a:p>
            <a:endParaRPr lang="en-US" sz="1700" dirty="0"/>
          </a:p>
          <a:p>
            <a:r>
              <a:rPr lang="en-US" sz="1700" b="1" dirty="0"/>
              <a:t>Ta </a:t>
            </a:r>
            <a:r>
              <a:rPr lang="en-US" sz="1700" b="1" dirty="0" err="1"/>
              <a:t>ibruk</a:t>
            </a:r>
            <a:r>
              <a:rPr lang="en-US" sz="1700" b="1" dirty="0"/>
              <a:t> </a:t>
            </a:r>
            <a:r>
              <a:rPr lang="en-US" sz="1700" b="1" dirty="0" err="1"/>
              <a:t>mer</a:t>
            </a:r>
            <a:r>
              <a:rPr lang="en-US" sz="1700" b="1" dirty="0"/>
              <a:t> </a:t>
            </a:r>
            <a:r>
              <a:rPr lang="en-US" sz="1700" b="1" dirty="0" err="1"/>
              <a:t>studentaktive</a:t>
            </a:r>
            <a:r>
              <a:rPr lang="en-US" sz="1700" b="1" dirty="0"/>
              <a:t> </a:t>
            </a:r>
            <a:r>
              <a:rPr lang="en-US" sz="1700" b="1" dirty="0" err="1"/>
              <a:t>læringsformer</a:t>
            </a:r>
            <a:r>
              <a:rPr lang="en-US" sz="1700" b="1" dirty="0"/>
              <a:t>/</a:t>
            </a:r>
            <a:r>
              <a:rPr lang="en-US" sz="1700" b="1" dirty="0" err="1"/>
              <a:t>vurderingformer</a:t>
            </a:r>
            <a:endParaRPr lang="en-US" sz="1700" b="1" dirty="0"/>
          </a:p>
          <a:p>
            <a:pPr lvl="1"/>
            <a:r>
              <a:rPr lang="en-US" sz="1300" dirty="0" err="1"/>
              <a:t>Følge</a:t>
            </a:r>
            <a:r>
              <a:rPr lang="en-US" sz="1300" dirty="0"/>
              <a:t> </a:t>
            </a:r>
            <a:r>
              <a:rPr lang="en-US" sz="1300" dirty="0" err="1"/>
              <a:t>opp</a:t>
            </a:r>
            <a:r>
              <a:rPr lang="en-US" sz="1300" dirty="0"/>
              <a:t> CDIO </a:t>
            </a:r>
            <a:r>
              <a:rPr lang="en-US" sz="1300" dirty="0" err="1"/>
              <a:t>standardene</a:t>
            </a:r>
            <a:r>
              <a:rPr lang="en-US" sz="1300" dirty="0"/>
              <a:t> </a:t>
            </a:r>
            <a:r>
              <a:rPr lang="en-US" sz="1300" dirty="0" err="1"/>
              <a:t>mht</a:t>
            </a:r>
            <a:r>
              <a:rPr lang="en-US" sz="1300" dirty="0"/>
              <a:t> </a:t>
            </a:r>
            <a:r>
              <a:rPr lang="en-US" sz="1300" dirty="0" err="1"/>
              <a:t>dette</a:t>
            </a:r>
            <a:r>
              <a:rPr lang="en-US" sz="1300" dirty="0"/>
              <a:t> (Standard 3, 4, 5, 6, 7 og 8) (</a:t>
            </a:r>
            <a:r>
              <a:rPr lang="en-US" sz="1300" dirty="0" err="1"/>
              <a:t>Eksempel</a:t>
            </a:r>
            <a:r>
              <a:rPr lang="en-US" sz="1300" dirty="0"/>
              <a:t> </a:t>
            </a:r>
            <a:r>
              <a:rPr lang="en-US" sz="1300" dirty="0" err="1"/>
              <a:t>Elsys</a:t>
            </a:r>
            <a:r>
              <a:rPr lang="en-US" sz="1300" dirty="0"/>
              <a:t>)</a:t>
            </a:r>
          </a:p>
          <a:p>
            <a:pPr lvl="1"/>
            <a:r>
              <a:rPr lang="en-US" sz="1300" dirty="0" err="1"/>
              <a:t>Innføre</a:t>
            </a:r>
            <a:r>
              <a:rPr lang="en-US" sz="1300" dirty="0"/>
              <a:t> “bachelor”-</a:t>
            </a:r>
            <a:r>
              <a:rPr lang="en-US" sz="1300" dirty="0" err="1"/>
              <a:t>oppgave</a:t>
            </a:r>
            <a:r>
              <a:rPr lang="en-US" sz="1300" dirty="0"/>
              <a:t> </a:t>
            </a:r>
            <a:r>
              <a:rPr lang="en-US" sz="1300" dirty="0" err="1"/>
              <a:t>i</a:t>
            </a:r>
            <a:r>
              <a:rPr lang="en-US" sz="1300" dirty="0"/>
              <a:t> 6. semester – program/</a:t>
            </a:r>
            <a:r>
              <a:rPr lang="en-US" sz="1300" dirty="0" err="1"/>
              <a:t>disiplin-orientert</a:t>
            </a:r>
            <a:r>
              <a:rPr lang="en-US" sz="1300" dirty="0"/>
              <a:t> </a:t>
            </a:r>
            <a:r>
              <a:rPr lang="en-US" sz="1300" dirty="0" err="1"/>
              <a:t>prosjektemne</a:t>
            </a:r>
            <a:r>
              <a:rPr lang="en-US" sz="1300" dirty="0"/>
              <a:t>? (Mega-projects?)</a:t>
            </a:r>
          </a:p>
          <a:p>
            <a:pPr lvl="1"/>
            <a:r>
              <a:rPr lang="en-US" sz="1300" dirty="0" err="1"/>
              <a:t>Utvikle</a:t>
            </a:r>
            <a:r>
              <a:rPr lang="en-US" sz="1300" dirty="0"/>
              <a:t> </a:t>
            </a:r>
            <a:r>
              <a:rPr lang="en-US" sz="1300" dirty="0" err="1"/>
              <a:t>læringsformer</a:t>
            </a:r>
            <a:r>
              <a:rPr lang="en-US" sz="1300" dirty="0"/>
              <a:t> med </a:t>
            </a:r>
            <a:r>
              <a:rPr lang="en-US" sz="1300" dirty="0" err="1"/>
              <a:t>større</a:t>
            </a:r>
            <a:r>
              <a:rPr lang="en-US" sz="1300" dirty="0"/>
              <a:t> digital </a:t>
            </a:r>
            <a:r>
              <a:rPr lang="en-US" sz="1300" dirty="0" err="1"/>
              <a:t>undervisningskomponent</a:t>
            </a:r>
            <a:r>
              <a:rPr lang="en-US" sz="1300" dirty="0"/>
              <a:t> - </a:t>
            </a:r>
            <a:r>
              <a:rPr lang="en-US" sz="1300" dirty="0" err="1"/>
              <a:t>mer</a:t>
            </a:r>
            <a:r>
              <a:rPr lang="en-US" sz="1300" dirty="0"/>
              <a:t> focus </a:t>
            </a:r>
            <a:r>
              <a:rPr lang="en-US" sz="1300" dirty="0" err="1"/>
              <a:t>på</a:t>
            </a:r>
            <a:r>
              <a:rPr lang="en-US" sz="1300" dirty="0"/>
              <a:t> </a:t>
            </a:r>
            <a:r>
              <a:rPr lang="en-US" sz="1300" dirty="0" err="1"/>
              <a:t>refleksjon</a:t>
            </a:r>
            <a:r>
              <a:rPr lang="en-US" sz="1300" dirty="0"/>
              <a:t>/</a:t>
            </a:r>
            <a:r>
              <a:rPr lang="en-US" sz="1300" dirty="0" err="1"/>
              <a:t>gruppediskusjoner</a:t>
            </a:r>
            <a:r>
              <a:rPr lang="en-US" sz="1300" dirty="0"/>
              <a:t> </a:t>
            </a:r>
            <a:r>
              <a:rPr lang="en-US" sz="1300" dirty="0" err="1"/>
              <a:t>i</a:t>
            </a:r>
            <a:r>
              <a:rPr lang="en-US" sz="1300" dirty="0"/>
              <a:t> </a:t>
            </a:r>
            <a:r>
              <a:rPr lang="en-US" sz="1300" dirty="0" err="1"/>
              <a:t>noen</a:t>
            </a:r>
            <a:r>
              <a:rPr lang="en-US" sz="1300" dirty="0"/>
              <a:t> </a:t>
            </a:r>
            <a:r>
              <a:rPr lang="en-US" sz="1300" dirty="0" err="1"/>
              <a:t>emner</a:t>
            </a:r>
            <a:r>
              <a:rPr lang="en-US" sz="1300" dirty="0"/>
              <a:t> </a:t>
            </a:r>
          </a:p>
          <a:p>
            <a:pPr lvl="1"/>
            <a:r>
              <a:rPr lang="en-US" sz="1300" dirty="0" err="1"/>
              <a:t>Kurs</a:t>
            </a:r>
            <a:r>
              <a:rPr lang="en-US" sz="1300" dirty="0"/>
              <a:t>/seminar for </a:t>
            </a:r>
            <a:r>
              <a:rPr lang="en-US" sz="1300" dirty="0" err="1"/>
              <a:t>undervisere</a:t>
            </a:r>
            <a:r>
              <a:rPr lang="en-US" sz="1300" dirty="0"/>
              <a:t> </a:t>
            </a:r>
            <a:r>
              <a:rPr lang="en-US" sz="1300" dirty="0" err="1"/>
              <a:t>rundt</a:t>
            </a:r>
            <a:r>
              <a:rPr lang="en-US" sz="1300" dirty="0"/>
              <a:t> </a:t>
            </a:r>
            <a:r>
              <a:rPr lang="en-US" sz="1300" dirty="0" err="1"/>
              <a:t>mer</a:t>
            </a:r>
            <a:r>
              <a:rPr lang="en-US" sz="1300" dirty="0"/>
              <a:t> </a:t>
            </a:r>
            <a:r>
              <a:rPr lang="en-US" sz="1300" dirty="0" err="1"/>
              <a:t>studentaktive</a:t>
            </a:r>
            <a:r>
              <a:rPr lang="en-US" sz="1300" dirty="0"/>
              <a:t> </a:t>
            </a:r>
            <a:r>
              <a:rPr lang="en-US" sz="1300" dirty="0" err="1"/>
              <a:t>læringsformer</a:t>
            </a:r>
            <a:endParaRPr lang="en-US" sz="1300" dirty="0"/>
          </a:p>
          <a:p>
            <a:pPr lvl="1"/>
            <a:endParaRPr lang="en-US" sz="1300" dirty="0"/>
          </a:p>
          <a:p>
            <a:r>
              <a:rPr lang="en-US" sz="1700" b="1" dirty="0" err="1"/>
              <a:t>Relasjon</a:t>
            </a:r>
            <a:r>
              <a:rPr lang="en-US" sz="1700" b="1" dirty="0"/>
              <a:t> </a:t>
            </a:r>
            <a:r>
              <a:rPr lang="en-US" sz="1700" b="1" dirty="0" err="1"/>
              <a:t>til</a:t>
            </a:r>
            <a:r>
              <a:rPr lang="en-US" sz="1700" b="1" dirty="0"/>
              <a:t> 2-årige programmer</a:t>
            </a:r>
          </a:p>
          <a:p>
            <a:pPr lvl="1"/>
            <a:r>
              <a:rPr lang="en-US" sz="1300" dirty="0" err="1"/>
              <a:t>Hva</a:t>
            </a:r>
            <a:r>
              <a:rPr lang="en-US" sz="1300" dirty="0"/>
              <a:t> </a:t>
            </a:r>
            <a:r>
              <a:rPr lang="en-US" sz="1300" dirty="0" err="1"/>
              <a:t>betyr</a:t>
            </a:r>
            <a:r>
              <a:rPr lang="en-US" sz="1300" dirty="0"/>
              <a:t> det at det </a:t>
            </a:r>
            <a:r>
              <a:rPr lang="en-US" sz="1300" dirty="0" err="1"/>
              <a:t>skal</a:t>
            </a:r>
            <a:r>
              <a:rPr lang="en-US" sz="1300" dirty="0"/>
              <a:t> </a:t>
            </a:r>
            <a:r>
              <a:rPr lang="en-US" sz="1300" dirty="0" err="1"/>
              <a:t>være</a:t>
            </a:r>
            <a:r>
              <a:rPr lang="en-US" sz="1300" dirty="0"/>
              <a:t> </a:t>
            </a:r>
            <a:r>
              <a:rPr lang="en-US" sz="1300" dirty="0" err="1"/>
              <a:t>en</a:t>
            </a:r>
            <a:r>
              <a:rPr lang="en-US" sz="1300" dirty="0"/>
              <a:t> </a:t>
            </a:r>
            <a:r>
              <a:rPr lang="en-US" sz="1300" dirty="0" err="1"/>
              <a:t>forskjell</a:t>
            </a:r>
            <a:r>
              <a:rPr lang="en-US" sz="1300" dirty="0"/>
              <a:t>?</a:t>
            </a:r>
          </a:p>
          <a:p>
            <a:pPr lvl="1"/>
            <a:r>
              <a:rPr lang="en-US" sz="1300" dirty="0"/>
              <a:t>Har vi </a:t>
            </a:r>
            <a:r>
              <a:rPr lang="en-US" sz="1300" dirty="0" err="1"/>
              <a:t>riktig</a:t>
            </a:r>
            <a:r>
              <a:rPr lang="en-US" sz="1300" dirty="0"/>
              <a:t> </a:t>
            </a:r>
            <a:r>
              <a:rPr lang="en-US" sz="1300" dirty="0" err="1"/>
              <a:t>gradsstruktur</a:t>
            </a:r>
            <a:r>
              <a:rPr lang="en-US" sz="1300" dirty="0"/>
              <a:t>?</a:t>
            </a:r>
          </a:p>
          <a:p>
            <a:pPr lvl="1"/>
            <a:endParaRPr lang="en-US" sz="1300" dirty="0"/>
          </a:p>
          <a:p>
            <a:pPr lvl="1"/>
            <a:endParaRPr lang="en-US" sz="1300" dirty="0"/>
          </a:p>
          <a:p>
            <a:pPr lvl="1"/>
            <a:endParaRPr lang="en-US" sz="1700" dirty="0"/>
          </a:p>
          <a:p>
            <a:pPr lvl="1"/>
            <a:endParaRPr lang="en-US" dirty="0"/>
          </a:p>
          <a:p>
            <a:pPr marL="457200" lvl="1" indent="0">
              <a:buNone/>
            </a:pPr>
            <a:endParaRPr lang="en-US" dirty="0"/>
          </a:p>
        </p:txBody>
      </p:sp>
    </p:spTree>
    <p:extLst>
      <p:ext uri="{BB962C8B-B14F-4D97-AF65-F5344CB8AC3E}">
        <p14:creationId xmlns:p14="http://schemas.microsoft.com/office/powerpoint/2010/main" val="4178262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7AF7-D5DB-474E-8C10-DC36D8D32917}"/>
              </a:ext>
            </a:extLst>
          </p:cNvPr>
          <p:cNvSpPr>
            <a:spLocks noGrp="1"/>
          </p:cNvSpPr>
          <p:nvPr>
            <p:ph type="title"/>
          </p:nvPr>
        </p:nvSpPr>
        <p:spPr>
          <a:xfrm>
            <a:off x="1981200" y="274638"/>
            <a:ext cx="8229600" cy="669990"/>
          </a:xfrm>
        </p:spPr>
        <p:txBody>
          <a:bodyPr>
            <a:normAutofit/>
          </a:bodyPr>
          <a:lstStyle/>
          <a:p>
            <a:r>
              <a:rPr lang="en-US" sz="2800" dirty="0" err="1"/>
              <a:t>Veikart</a:t>
            </a:r>
            <a:r>
              <a:rPr lang="en-US" sz="2800" dirty="0"/>
              <a:t>: 5-årige </a:t>
            </a:r>
            <a:r>
              <a:rPr lang="en-US" sz="2800" dirty="0" err="1"/>
              <a:t>integrerte</a:t>
            </a:r>
            <a:r>
              <a:rPr lang="en-US" sz="2800" dirty="0"/>
              <a:t> </a:t>
            </a:r>
            <a:r>
              <a:rPr lang="en-US" sz="2800" dirty="0" err="1"/>
              <a:t>masterprogrammer</a:t>
            </a:r>
            <a:endParaRPr lang="en-US" sz="2800" dirty="0"/>
          </a:p>
        </p:txBody>
      </p:sp>
      <p:sp>
        <p:nvSpPr>
          <p:cNvPr id="3" name="Content Placeholder 2">
            <a:extLst>
              <a:ext uri="{FF2B5EF4-FFF2-40B4-BE49-F238E27FC236}">
                <a16:creationId xmlns:a16="http://schemas.microsoft.com/office/drawing/2014/main" id="{79C71204-AF5E-4D78-B9D1-B82354A34742}"/>
              </a:ext>
            </a:extLst>
          </p:cNvPr>
          <p:cNvSpPr>
            <a:spLocks noGrp="1"/>
          </p:cNvSpPr>
          <p:nvPr>
            <p:ph idx="1"/>
          </p:nvPr>
        </p:nvSpPr>
        <p:spPr>
          <a:xfrm>
            <a:off x="1981200" y="1254466"/>
            <a:ext cx="8531458" cy="5328896"/>
          </a:xfrm>
        </p:spPr>
        <p:txBody>
          <a:bodyPr>
            <a:normAutofit/>
          </a:bodyPr>
          <a:lstStyle/>
          <a:p>
            <a:pPr marL="0" indent="0">
              <a:buNone/>
            </a:pPr>
            <a:r>
              <a:rPr lang="en-US" sz="1700" dirty="0" err="1"/>
              <a:t>Forslag</a:t>
            </a:r>
            <a:r>
              <a:rPr lang="en-US" sz="1700" dirty="0"/>
              <a:t> </a:t>
            </a:r>
            <a:r>
              <a:rPr lang="en-US" sz="1700" dirty="0" err="1"/>
              <a:t>til</a:t>
            </a:r>
            <a:r>
              <a:rPr lang="en-US" sz="1700" dirty="0"/>
              <a:t> </a:t>
            </a:r>
            <a:r>
              <a:rPr lang="en-US" sz="1700" dirty="0" err="1"/>
              <a:t>veikart</a:t>
            </a:r>
            <a:r>
              <a:rPr lang="en-US" sz="1700" dirty="0"/>
              <a:t>/</a:t>
            </a:r>
            <a:r>
              <a:rPr lang="en-US" sz="1700" dirty="0" err="1"/>
              <a:t>tiltak</a:t>
            </a:r>
            <a:r>
              <a:rPr lang="en-US" sz="1700" dirty="0"/>
              <a:t> (</a:t>
            </a:r>
            <a:r>
              <a:rPr lang="en-US" sz="1700" dirty="0" err="1"/>
              <a:t>foreløpig</a:t>
            </a:r>
            <a:r>
              <a:rPr lang="en-US" sz="1700" dirty="0"/>
              <a:t> </a:t>
            </a:r>
            <a:r>
              <a:rPr lang="en-US" sz="1700" dirty="0" err="1"/>
              <a:t>identifiserte</a:t>
            </a:r>
            <a:r>
              <a:rPr lang="en-US" sz="1700" dirty="0"/>
              <a:t> </a:t>
            </a:r>
            <a:r>
              <a:rPr lang="en-US" sz="1700" dirty="0" err="1"/>
              <a:t>områder</a:t>
            </a:r>
            <a:r>
              <a:rPr lang="en-US" sz="1700" dirty="0"/>
              <a:t>) … </a:t>
            </a:r>
          </a:p>
          <a:p>
            <a:endParaRPr lang="en-US" sz="1700" dirty="0"/>
          </a:p>
          <a:p>
            <a:r>
              <a:rPr lang="en-US" sz="1700" b="1" dirty="0" err="1"/>
              <a:t>Arbeidslivserfaring</a:t>
            </a:r>
            <a:r>
              <a:rPr lang="en-US" sz="1700" b="1" dirty="0"/>
              <a:t>/</a:t>
            </a:r>
            <a:r>
              <a:rPr lang="en-US" sz="1700" b="1" dirty="0" err="1"/>
              <a:t>praksis</a:t>
            </a:r>
            <a:endParaRPr lang="en-US" sz="1700" b="1" dirty="0"/>
          </a:p>
          <a:p>
            <a:pPr lvl="1"/>
            <a:r>
              <a:rPr lang="en-US" sz="1400" dirty="0" err="1"/>
              <a:t>Siv.ing-programmenes</a:t>
            </a:r>
            <a:r>
              <a:rPr lang="en-US" sz="1400" dirty="0"/>
              <a:t> </a:t>
            </a:r>
            <a:r>
              <a:rPr lang="en-US" sz="1400" dirty="0" err="1"/>
              <a:t>krav</a:t>
            </a:r>
            <a:r>
              <a:rPr lang="en-US" sz="1400" dirty="0"/>
              <a:t> </a:t>
            </a:r>
            <a:r>
              <a:rPr lang="en-US" sz="1400" dirty="0" err="1"/>
              <a:t>til</a:t>
            </a:r>
            <a:r>
              <a:rPr lang="en-US" sz="1400" dirty="0"/>
              <a:t> relevant (</a:t>
            </a:r>
            <a:r>
              <a:rPr lang="en-US" sz="1400" dirty="0" err="1"/>
              <a:t>faglig</a:t>
            </a:r>
            <a:r>
              <a:rPr lang="en-US" sz="1400" dirty="0"/>
              <a:t>) </a:t>
            </a:r>
            <a:r>
              <a:rPr lang="en-US" sz="1400" dirty="0" err="1"/>
              <a:t>praksis</a:t>
            </a:r>
            <a:r>
              <a:rPr lang="en-US" sz="1400" dirty="0"/>
              <a:t> </a:t>
            </a:r>
            <a:r>
              <a:rPr lang="en-US" sz="1400" dirty="0" err="1"/>
              <a:t>vanskelig</a:t>
            </a:r>
            <a:r>
              <a:rPr lang="en-US" sz="1400" dirty="0"/>
              <a:t> å </a:t>
            </a:r>
            <a:r>
              <a:rPr lang="en-US" sz="1400" dirty="0" err="1"/>
              <a:t>få</a:t>
            </a:r>
            <a:r>
              <a:rPr lang="en-US" sz="1400" dirty="0"/>
              <a:t> </a:t>
            </a:r>
            <a:r>
              <a:rPr lang="en-US" sz="1400" dirty="0" err="1"/>
              <a:t>til</a:t>
            </a:r>
            <a:r>
              <a:rPr lang="en-US" sz="1400" dirty="0"/>
              <a:t> </a:t>
            </a:r>
          </a:p>
          <a:p>
            <a:pPr lvl="1"/>
            <a:r>
              <a:rPr lang="en-US" sz="1400" dirty="0"/>
              <a:t>NTNU </a:t>
            </a:r>
            <a:r>
              <a:rPr lang="en-US" sz="1400" dirty="0" err="1"/>
              <a:t>bør</a:t>
            </a:r>
            <a:r>
              <a:rPr lang="en-US" sz="1400" dirty="0"/>
              <a:t> ta et </a:t>
            </a:r>
            <a:r>
              <a:rPr lang="en-US" sz="1400" dirty="0" err="1"/>
              <a:t>større</a:t>
            </a:r>
            <a:r>
              <a:rPr lang="en-US" sz="1400" dirty="0"/>
              <a:t> </a:t>
            </a:r>
            <a:r>
              <a:rPr lang="en-US" sz="1400" dirty="0" err="1"/>
              <a:t>ansvar</a:t>
            </a:r>
            <a:r>
              <a:rPr lang="en-US" sz="1400" dirty="0"/>
              <a:t> her </a:t>
            </a:r>
            <a:r>
              <a:rPr lang="en-US" sz="1400" dirty="0" err="1"/>
              <a:t>eller</a:t>
            </a:r>
            <a:r>
              <a:rPr lang="en-US" sz="1400" dirty="0"/>
              <a:t> </a:t>
            </a:r>
            <a:r>
              <a:rPr lang="en-US" sz="1400" dirty="0" err="1"/>
              <a:t>legge</a:t>
            </a:r>
            <a:r>
              <a:rPr lang="en-US" sz="1400" dirty="0"/>
              <a:t> </a:t>
            </a:r>
            <a:r>
              <a:rPr lang="en-US" sz="1400" dirty="0" err="1"/>
              <a:t>ned</a:t>
            </a:r>
            <a:r>
              <a:rPr lang="en-US" sz="1400" dirty="0"/>
              <a:t> (</a:t>
            </a:r>
            <a:r>
              <a:rPr lang="en-US" sz="1400" dirty="0" err="1"/>
              <a:t>gode</a:t>
            </a:r>
            <a:r>
              <a:rPr lang="en-US" sz="1400" dirty="0"/>
              <a:t> </a:t>
            </a:r>
            <a:r>
              <a:rPr lang="en-US" sz="1400" dirty="0" err="1"/>
              <a:t>eksmpler</a:t>
            </a:r>
            <a:r>
              <a:rPr lang="en-US" sz="1400" dirty="0"/>
              <a:t> </a:t>
            </a:r>
            <a:r>
              <a:rPr lang="en-US" sz="1400" dirty="0" err="1"/>
              <a:t>finnes</a:t>
            </a:r>
            <a:r>
              <a:rPr lang="en-US" sz="1400" dirty="0"/>
              <a:t>, men </a:t>
            </a:r>
            <a:r>
              <a:rPr lang="en-US" sz="1400" dirty="0" err="1"/>
              <a:t>ressurskrevende</a:t>
            </a:r>
            <a:r>
              <a:rPr lang="en-US" sz="1400" dirty="0"/>
              <a:t>)</a:t>
            </a:r>
          </a:p>
          <a:p>
            <a:pPr lvl="1"/>
            <a:r>
              <a:rPr lang="en-US" sz="1400" dirty="0" err="1"/>
              <a:t>Generell</a:t>
            </a:r>
            <a:r>
              <a:rPr lang="en-US" sz="1400" dirty="0"/>
              <a:t> </a:t>
            </a:r>
            <a:r>
              <a:rPr lang="en-US" sz="1400" dirty="0" err="1"/>
              <a:t>arbeidslivserfaring</a:t>
            </a:r>
            <a:r>
              <a:rPr lang="en-US" sz="1400" dirty="0"/>
              <a:t> </a:t>
            </a:r>
            <a:r>
              <a:rPr lang="en-US" sz="1400" dirty="0" err="1"/>
              <a:t>ikke</a:t>
            </a:r>
            <a:r>
              <a:rPr lang="en-US" sz="1400" dirty="0"/>
              <a:t> </a:t>
            </a:r>
            <a:r>
              <a:rPr lang="en-US" sz="1400" dirty="0" err="1"/>
              <a:t>så</a:t>
            </a:r>
            <a:r>
              <a:rPr lang="en-US" sz="1400" dirty="0"/>
              <a:t> </a:t>
            </a:r>
            <a:r>
              <a:rPr lang="en-US" sz="1400" dirty="0" err="1"/>
              <a:t>viktig</a:t>
            </a:r>
            <a:r>
              <a:rPr lang="en-US" sz="1400" dirty="0"/>
              <a:t>?</a:t>
            </a:r>
          </a:p>
          <a:p>
            <a:pPr lvl="1"/>
            <a:r>
              <a:rPr lang="en-US" sz="1400" dirty="0" err="1"/>
              <a:t>Bør</a:t>
            </a:r>
            <a:r>
              <a:rPr lang="en-US" sz="1400" dirty="0"/>
              <a:t> </a:t>
            </a:r>
            <a:r>
              <a:rPr lang="en-US" sz="1400" dirty="0" err="1"/>
              <a:t>utredes</a:t>
            </a:r>
            <a:r>
              <a:rPr lang="en-US" sz="1400" dirty="0"/>
              <a:t> </a:t>
            </a:r>
            <a:r>
              <a:rPr lang="en-US" sz="1400" dirty="0" err="1"/>
              <a:t>hvordan</a:t>
            </a:r>
            <a:r>
              <a:rPr lang="en-US" sz="1400" dirty="0"/>
              <a:t> relevant </a:t>
            </a:r>
            <a:r>
              <a:rPr lang="en-US" sz="1400" dirty="0" err="1"/>
              <a:t>faglig</a:t>
            </a:r>
            <a:r>
              <a:rPr lang="en-US" sz="1400" dirty="0"/>
              <a:t> </a:t>
            </a:r>
            <a:r>
              <a:rPr lang="en-US" sz="1400" dirty="0" err="1"/>
              <a:t>erfaring</a:t>
            </a:r>
            <a:r>
              <a:rPr lang="en-US" sz="1400" dirty="0"/>
              <a:t> </a:t>
            </a:r>
            <a:r>
              <a:rPr lang="en-US" sz="1400" dirty="0" err="1"/>
              <a:t>kan</a:t>
            </a:r>
            <a:r>
              <a:rPr lang="en-US" sz="1400" dirty="0"/>
              <a:t> </a:t>
            </a:r>
            <a:r>
              <a:rPr lang="en-US" sz="1400" dirty="0" err="1"/>
              <a:t>integreres</a:t>
            </a:r>
            <a:r>
              <a:rPr lang="en-US" sz="1400" dirty="0"/>
              <a:t> </a:t>
            </a:r>
            <a:r>
              <a:rPr lang="en-US" sz="1400" dirty="0" err="1"/>
              <a:t>i</a:t>
            </a:r>
            <a:r>
              <a:rPr lang="en-US" sz="1400" dirty="0"/>
              <a:t> </a:t>
            </a:r>
            <a:r>
              <a:rPr lang="en-US" sz="1400" dirty="0" err="1"/>
              <a:t>fagplan</a:t>
            </a:r>
            <a:r>
              <a:rPr lang="en-US" sz="1400" dirty="0"/>
              <a:t> </a:t>
            </a:r>
          </a:p>
          <a:p>
            <a:pPr lvl="2"/>
            <a:r>
              <a:rPr lang="en-US" sz="1200" dirty="0" err="1"/>
              <a:t>Studiepoenggivende</a:t>
            </a:r>
            <a:r>
              <a:rPr lang="en-US" sz="1200" dirty="0"/>
              <a:t> </a:t>
            </a:r>
            <a:r>
              <a:rPr lang="en-US" sz="1200" dirty="0" err="1"/>
              <a:t>praksiskurs</a:t>
            </a:r>
            <a:r>
              <a:rPr lang="en-US" sz="1200" dirty="0"/>
              <a:t>/</a:t>
            </a:r>
            <a:r>
              <a:rPr lang="en-US" sz="1200" dirty="0" err="1"/>
              <a:t>praksis</a:t>
            </a:r>
            <a:r>
              <a:rPr lang="en-US" sz="1200" dirty="0"/>
              <a:t> (</a:t>
            </a:r>
            <a:r>
              <a:rPr lang="en-US" sz="1200" dirty="0" err="1"/>
              <a:t>samarbeid</a:t>
            </a:r>
            <a:r>
              <a:rPr lang="en-US" sz="1200" dirty="0"/>
              <a:t> med </a:t>
            </a:r>
            <a:r>
              <a:rPr lang="en-US" sz="1200" dirty="0" err="1"/>
              <a:t>industri</a:t>
            </a:r>
            <a:r>
              <a:rPr lang="en-US" sz="1200" dirty="0"/>
              <a:t>) (</a:t>
            </a:r>
            <a:r>
              <a:rPr lang="en-US" sz="1200" dirty="0" err="1"/>
              <a:t>vanlig</a:t>
            </a:r>
            <a:r>
              <a:rPr lang="en-US" sz="1200" dirty="0"/>
              <a:t> </a:t>
            </a:r>
            <a:r>
              <a:rPr lang="en-US" sz="1200" dirty="0" err="1"/>
              <a:t>på</a:t>
            </a:r>
            <a:r>
              <a:rPr lang="en-US" sz="1200" dirty="0"/>
              <a:t> bachelor-programmer)</a:t>
            </a:r>
          </a:p>
          <a:p>
            <a:pPr lvl="2"/>
            <a:r>
              <a:rPr lang="en-US" sz="1200" dirty="0" err="1"/>
              <a:t>Emner</a:t>
            </a:r>
            <a:r>
              <a:rPr lang="en-US" sz="1200" dirty="0"/>
              <a:t> med </a:t>
            </a:r>
            <a:r>
              <a:rPr lang="en-US" sz="1200" dirty="0" err="1"/>
              <a:t>industrideltagelse</a:t>
            </a:r>
            <a:r>
              <a:rPr lang="en-US" sz="1200" dirty="0"/>
              <a:t> </a:t>
            </a:r>
            <a:r>
              <a:rPr lang="en-US" sz="1200" dirty="0" err="1"/>
              <a:t>kan</a:t>
            </a:r>
            <a:r>
              <a:rPr lang="en-US" sz="1200" dirty="0"/>
              <a:t> </a:t>
            </a:r>
            <a:r>
              <a:rPr lang="en-US" sz="1200" dirty="0" err="1"/>
              <a:t>gi</a:t>
            </a:r>
            <a:r>
              <a:rPr lang="en-US" sz="1200" dirty="0"/>
              <a:t> </a:t>
            </a:r>
            <a:r>
              <a:rPr lang="en-US" sz="1200" dirty="0" err="1"/>
              <a:t>praksispoeng</a:t>
            </a:r>
            <a:r>
              <a:rPr lang="en-US" sz="1200" dirty="0"/>
              <a:t>? (Megaprojects </a:t>
            </a:r>
            <a:r>
              <a:rPr lang="en-US" sz="1200" dirty="0" err="1"/>
              <a:t>osv</a:t>
            </a:r>
            <a:r>
              <a:rPr lang="en-US" sz="1200" dirty="0"/>
              <a:t>. /</a:t>
            </a:r>
            <a:r>
              <a:rPr lang="en-US" sz="1200" dirty="0" err="1"/>
              <a:t>industri</a:t>
            </a:r>
            <a:r>
              <a:rPr lang="en-US" sz="1200" dirty="0"/>
              <a:t> </a:t>
            </a:r>
            <a:r>
              <a:rPr lang="en-US" sz="1200" dirty="0" err="1"/>
              <a:t>er</a:t>
            </a:r>
            <a:r>
              <a:rPr lang="en-US" sz="1200" dirty="0"/>
              <a:t> </a:t>
            </a:r>
            <a:r>
              <a:rPr lang="en-US" sz="1200" dirty="0" err="1"/>
              <a:t>kunde</a:t>
            </a:r>
            <a:r>
              <a:rPr lang="en-US" sz="1200" dirty="0"/>
              <a:t>/</a:t>
            </a:r>
            <a:r>
              <a:rPr lang="en-US" sz="1200" dirty="0" err="1"/>
              <a:t>EiT</a:t>
            </a:r>
            <a:r>
              <a:rPr lang="en-US" sz="1200" dirty="0"/>
              <a:t>?) – </a:t>
            </a:r>
            <a:r>
              <a:rPr lang="en-US" sz="1200" dirty="0" err="1"/>
              <a:t>eksempler</a:t>
            </a:r>
            <a:r>
              <a:rPr lang="en-US" sz="1200" dirty="0"/>
              <a:t> </a:t>
            </a:r>
            <a:r>
              <a:rPr lang="en-US" sz="1200" dirty="0" err="1"/>
              <a:t>kan</a:t>
            </a:r>
            <a:r>
              <a:rPr lang="en-US" sz="1200" dirty="0"/>
              <a:t> </a:t>
            </a:r>
            <a:r>
              <a:rPr lang="en-US" sz="1200" dirty="0" err="1"/>
              <a:t>være</a:t>
            </a:r>
            <a:r>
              <a:rPr lang="en-US" sz="1200" dirty="0"/>
              <a:t> </a:t>
            </a:r>
            <a:r>
              <a:rPr lang="en-US" sz="1200" dirty="0" err="1"/>
              <a:t>f.eks</a:t>
            </a:r>
            <a:r>
              <a:rPr lang="en-US" sz="1200" dirty="0"/>
              <a:t> </a:t>
            </a:r>
            <a:r>
              <a:rPr lang="en-US" sz="1200" dirty="0" err="1"/>
              <a:t>innovasjonsprosjektet</a:t>
            </a:r>
            <a:r>
              <a:rPr lang="en-US" sz="1200" dirty="0"/>
              <a:t> </a:t>
            </a:r>
            <a:r>
              <a:rPr lang="en-US" sz="1200" dirty="0" err="1"/>
              <a:t>ved</a:t>
            </a:r>
            <a:r>
              <a:rPr lang="en-US" sz="1200" dirty="0"/>
              <a:t> </a:t>
            </a:r>
            <a:r>
              <a:rPr lang="en-US" sz="1200" dirty="0" err="1"/>
              <a:t>Elsys</a:t>
            </a:r>
            <a:endParaRPr lang="en-US" sz="1200" dirty="0"/>
          </a:p>
          <a:p>
            <a:pPr lvl="2"/>
            <a:r>
              <a:rPr lang="en-US" sz="1200" dirty="0" err="1"/>
              <a:t>Interships</a:t>
            </a:r>
            <a:r>
              <a:rPr lang="en-US" sz="1200" dirty="0"/>
              <a:t> og </a:t>
            </a:r>
            <a:r>
              <a:rPr lang="en-US" sz="1200" dirty="0" err="1"/>
              <a:t>internasjonal</a:t>
            </a:r>
            <a:r>
              <a:rPr lang="en-US" sz="1200" dirty="0"/>
              <a:t> </a:t>
            </a:r>
            <a:r>
              <a:rPr lang="en-US" sz="1200" dirty="0" err="1"/>
              <a:t>utveksling</a:t>
            </a:r>
            <a:r>
              <a:rPr lang="en-US" sz="1200" dirty="0"/>
              <a:t> </a:t>
            </a:r>
            <a:r>
              <a:rPr lang="en-US" sz="1200" dirty="0" err="1"/>
              <a:t>en</a:t>
            </a:r>
            <a:r>
              <a:rPr lang="en-US" sz="1200" dirty="0"/>
              <a:t> </a:t>
            </a:r>
            <a:r>
              <a:rPr lang="en-US" sz="1200" dirty="0" err="1"/>
              <a:t>mulighet</a:t>
            </a:r>
            <a:r>
              <a:rPr lang="en-US" sz="1200" dirty="0"/>
              <a:t>?</a:t>
            </a:r>
          </a:p>
          <a:p>
            <a:pPr lvl="1"/>
            <a:r>
              <a:rPr lang="en-US" sz="1400" dirty="0" err="1"/>
              <a:t>Oppfattes</a:t>
            </a:r>
            <a:r>
              <a:rPr lang="en-US" sz="1400" dirty="0"/>
              <a:t> </a:t>
            </a:r>
            <a:r>
              <a:rPr lang="en-US" sz="1400" dirty="0" err="1"/>
              <a:t>som</a:t>
            </a:r>
            <a:r>
              <a:rPr lang="en-US" sz="1400" dirty="0"/>
              <a:t> </a:t>
            </a:r>
            <a:r>
              <a:rPr lang="en-US" sz="1400" dirty="0" err="1"/>
              <a:t>svært</a:t>
            </a:r>
            <a:r>
              <a:rPr lang="en-US" sz="1400" dirty="0"/>
              <a:t> </a:t>
            </a:r>
            <a:r>
              <a:rPr lang="en-US" sz="1400" dirty="0" err="1"/>
              <a:t>viktig</a:t>
            </a:r>
            <a:r>
              <a:rPr lang="en-US" sz="1400" dirty="0"/>
              <a:t> av </a:t>
            </a:r>
            <a:r>
              <a:rPr lang="en-US" sz="1400" dirty="0" err="1"/>
              <a:t>gruppen</a:t>
            </a:r>
            <a:endParaRPr lang="en-US" sz="1400" dirty="0"/>
          </a:p>
          <a:p>
            <a:pPr lvl="1"/>
            <a:endParaRPr lang="en-US" sz="1400" dirty="0"/>
          </a:p>
          <a:p>
            <a:r>
              <a:rPr lang="en-US" sz="1700" b="1" dirty="0" err="1"/>
              <a:t>Internasjonalisering</a:t>
            </a:r>
            <a:r>
              <a:rPr lang="en-US" sz="1700" b="1" dirty="0"/>
              <a:t> </a:t>
            </a:r>
          </a:p>
          <a:p>
            <a:pPr lvl="1"/>
            <a:r>
              <a:rPr lang="en-US" sz="1300" dirty="0"/>
              <a:t>Her </a:t>
            </a:r>
            <a:r>
              <a:rPr lang="en-US" sz="1300" dirty="0" err="1"/>
              <a:t>er</a:t>
            </a:r>
            <a:r>
              <a:rPr lang="en-US" sz="1300" dirty="0"/>
              <a:t> vi </a:t>
            </a:r>
            <a:r>
              <a:rPr lang="en-US" sz="1300" dirty="0" err="1"/>
              <a:t>ganske</a:t>
            </a:r>
            <a:r>
              <a:rPr lang="en-US" sz="1300" dirty="0"/>
              <a:t> </a:t>
            </a:r>
            <a:r>
              <a:rPr lang="en-US" sz="1300" dirty="0" err="1"/>
              <a:t>gode</a:t>
            </a:r>
            <a:r>
              <a:rPr lang="en-US" sz="1300" dirty="0"/>
              <a:t>, men ..</a:t>
            </a:r>
          </a:p>
          <a:p>
            <a:pPr lvl="1"/>
            <a:r>
              <a:rPr lang="en-US" sz="1300" dirty="0" err="1"/>
              <a:t>Bedre</a:t>
            </a:r>
            <a:r>
              <a:rPr lang="en-US" sz="1300" dirty="0"/>
              <a:t> </a:t>
            </a:r>
            <a:r>
              <a:rPr lang="en-US" sz="1300" dirty="0" err="1"/>
              <a:t>oppfølging</a:t>
            </a:r>
            <a:r>
              <a:rPr lang="en-US" sz="1300" dirty="0"/>
              <a:t> av </a:t>
            </a:r>
            <a:r>
              <a:rPr lang="en-US" sz="1300" dirty="0" err="1"/>
              <a:t>studenter</a:t>
            </a:r>
            <a:r>
              <a:rPr lang="en-US" sz="1300" dirty="0"/>
              <a:t> </a:t>
            </a:r>
            <a:r>
              <a:rPr lang="en-US" sz="1300" dirty="0" err="1"/>
              <a:t>i</a:t>
            </a:r>
            <a:r>
              <a:rPr lang="en-US" sz="1300" dirty="0"/>
              <a:t> </a:t>
            </a:r>
            <a:r>
              <a:rPr lang="en-US" sz="1300" dirty="0" err="1"/>
              <a:t>utveksling</a:t>
            </a:r>
            <a:r>
              <a:rPr lang="en-US" sz="1300" dirty="0"/>
              <a:t> / </a:t>
            </a:r>
            <a:r>
              <a:rPr lang="en-US" sz="1300" dirty="0" err="1"/>
              <a:t>kvalitetssikring</a:t>
            </a:r>
            <a:r>
              <a:rPr lang="en-US" sz="1300" dirty="0"/>
              <a:t> av </a:t>
            </a:r>
            <a:r>
              <a:rPr lang="en-US" sz="1300" dirty="0" err="1"/>
              <a:t>fagplaner</a:t>
            </a:r>
            <a:r>
              <a:rPr lang="en-US" sz="1300" dirty="0"/>
              <a:t> etc. (</a:t>
            </a:r>
            <a:r>
              <a:rPr lang="en-US" sz="1300" b="1" dirty="0" err="1"/>
              <a:t>må</a:t>
            </a:r>
            <a:r>
              <a:rPr lang="en-US" sz="1300" b="1" dirty="0"/>
              <a:t> </a:t>
            </a:r>
            <a:r>
              <a:rPr lang="en-US" sz="1300" b="1" dirty="0" err="1"/>
              <a:t>bidra</a:t>
            </a:r>
            <a:r>
              <a:rPr lang="en-US" sz="1300" b="1" dirty="0"/>
              <a:t> </a:t>
            </a:r>
            <a:r>
              <a:rPr lang="en-US" sz="1300" b="1" dirty="0" err="1"/>
              <a:t>relativt</a:t>
            </a:r>
            <a:r>
              <a:rPr lang="en-US" sz="1300" b="1" dirty="0"/>
              <a:t> </a:t>
            </a:r>
            <a:r>
              <a:rPr lang="en-US" sz="1300" b="1" dirty="0" err="1"/>
              <a:t>til</a:t>
            </a:r>
            <a:r>
              <a:rPr lang="en-US" sz="1300" b="1" dirty="0"/>
              <a:t> LUB</a:t>
            </a:r>
            <a:r>
              <a:rPr lang="en-US" sz="1300" dirty="0"/>
              <a:t>)</a:t>
            </a:r>
          </a:p>
          <a:p>
            <a:pPr lvl="1"/>
            <a:r>
              <a:rPr lang="en-US" sz="1300" dirty="0" err="1"/>
              <a:t>Alle</a:t>
            </a:r>
            <a:r>
              <a:rPr lang="en-US" sz="1300" dirty="0"/>
              <a:t> programmer </a:t>
            </a:r>
            <a:r>
              <a:rPr lang="en-US" sz="1300" dirty="0" err="1"/>
              <a:t>bør</a:t>
            </a:r>
            <a:r>
              <a:rPr lang="en-US" sz="1300" dirty="0"/>
              <a:t> ha </a:t>
            </a:r>
            <a:r>
              <a:rPr lang="en-US" sz="1300" dirty="0" err="1"/>
              <a:t>anbefalte</a:t>
            </a:r>
            <a:r>
              <a:rPr lang="en-US" sz="1300" dirty="0"/>
              <a:t> </a:t>
            </a:r>
            <a:r>
              <a:rPr lang="en-US" sz="1300" dirty="0" err="1"/>
              <a:t>semestre</a:t>
            </a:r>
            <a:r>
              <a:rPr lang="en-US" sz="1300" dirty="0"/>
              <a:t>/</a:t>
            </a:r>
            <a:r>
              <a:rPr lang="en-US" sz="1300" dirty="0" err="1"/>
              <a:t>opplegg</a:t>
            </a:r>
            <a:r>
              <a:rPr lang="en-US" sz="1300" dirty="0"/>
              <a:t> for </a:t>
            </a:r>
            <a:r>
              <a:rPr lang="en-US" sz="1300" dirty="0" err="1"/>
              <a:t>utveksling</a:t>
            </a:r>
            <a:r>
              <a:rPr lang="en-US" sz="1300" dirty="0"/>
              <a:t>/</a:t>
            </a:r>
            <a:r>
              <a:rPr lang="en-US" sz="1300" dirty="0" err="1"/>
              <a:t>ulik</a:t>
            </a:r>
            <a:r>
              <a:rPr lang="en-US" sz="1300" dirty="0"/>
              <a:t> </a:t>
            </a:r>
            <a:r>
              <a:rPr lang="en-US" sz="1300" dirty="0" err="1"/>
              <a:t>erfaring</a:t>
            </a:r>
            <a:r>
              <a:rPr lang="en-US" sz="1300" dirty="0"/>
              <a:t>/</a:t>
            </a:r>
            <a:r>
              <a:rPr lang="en-US" sz="1300" dirty="0" err="1"/>
              <a:t>ressurskrevende</a:t>
            </a:r>
            <a:endParaRPr lang="en-US" sz="1300" dirty="0"/>
          </a:p>
          <a:p>
            <a:pPr lvl="1"/>
            <a:r>
              <a:rPr lang="en-US" sz="1300" dirty="0" err="1"/>
              <a:t>Veiledningstjeneste</a:t>
            </a:r>
            <a:r>
              <a:rPr lang="en-US" sz="1300" dirty="0"/>
              <a:t> hos </a:t>
            </a:r>
            <a:r>
              <a:rPr lang="en-US" sz="1300" dirty="0" err="1"/>
              <a:t>oss</a:t>
            </a:r>
            <a:r>
              <a:rPr lang="en-US" sz="1300" dirty="0"/>
              <a:t> </a:t>
            </a:r>
            <a:r>
              <a:rPr lang="en-US" sz="1300" dirty="0" err="1"/>
              <a:t>må</a:t>
            </a:r>
            <a:r>
              <a:rPr lang="en-US" sz="1300" dirty="0"/>
              <a:t> </a:t>
            </a:r>
            <a:r>
              <a:rPr lang="en-US" sz="1300" dirty="0" err="1"/>
              <a:t>styrkes</a:t>
            </a:r>
            <a:r>
              <a:rPr lang="en-US" sz="1300" dirty="0"/>
              <a:t> (</a:t>
            </a:r>
            <a:r>
              <a:rPr lang="en-US" sz="1300" dirty="0" err="1"/>
              <a:t>særlig</a:t>
            </a:r>
            <a:r>
              <a:rPr lang="en-US" sz="1300" dirty="0"/>
              <a:t> den </a:t>
            </a:r>
            <a:r>
              <a:rPr lang="en-US" sz="1300" dirty="0" err="1"/>
              <a:t>faglige</a:t>
            </a:r>
            <a:r>
              <a:rPr lang="en-US" sz="1300" dirty="0"/>
              <a:t>)</a:t>
            </a:r>
          </a:p>
          <a:p>
            <a:pPr lvl="1"/>
            <a:r>
              <a:rPr lang="en-US" sz="1300" dirty="0"/>
              <a:t>For </a:t>
            </a:r>
            <a:r>
              <a:rPr lang="en-US" sz="1300" dirty="0" err="1"/>
              <a:t>internasjonale</a:t>
            </a:r>
            <a:r>
              <a:rPr lang="en-US" sz="1300" dirty="0"/>
              <a:t> </a:t>
            </a:r>
            <a:r>
              <a:rPr lang="en-US" sz="1300" dirty="0" err="1"/>
              <a:t>studenter</a:t>
            </a:r>
            <a:r>
              <a:rPr lang="en-US" sz="1300" dirty="0"/>
              <a:t>: All </a:t>
            </a:r>
            <a:r>
              <a:rPr lang="en-US" sz="1300" dirty="0" err="1"/>
              <a:t>undervisning</a:t>
            </a:r>
            <a:r>
              <a:rPr lang="en-US" sz="1300" dirty="0"/>
              <a:t> </a:t>
            </a:r>
            <a:r>
              <a:rPr lang="en-US" sz="1300" dirty="0" err="1"/>
              <a:t>fom</a:t>
            </a:r>
            <a:r>
              <a:rPr lang="en-US" sz="1300" dirty="0"/>
              <a:t> 6. semester </a:t>
            </a:r>
            <a:r>
              <a:rPr lang="en-US" sz="1300" dirty="0" err="1"/>
              <a:t>skal</a:t>
            </a:r>
            <a:r>
              <a:rPr lang="en-US" sz="1300" dirty="0"/>
              <a:t> </a:t>
            </a:r>
            <a:r>
              <a:rPr lang="en-US" sz="1300" dirty="0" err="1"/>
              <a:t>være</a:t>
            </a:r>
            <a:r>
              <a:rPr lang="en-US" sz="1300" dirty="0"/>
              <a:t> </a:t>
            </a:r>
            <a:r>
              <a:rPr lang="en-US" sz="1300" dirty="0" err="1"/>
              <a:t>på</a:t>
            </a:r>
            <a:r>
              <a:rPr lang="en-US" sz="1300" dirty="0"/>
              <a:t> </a:t>
            </a:r>
            <a:r>
              <a:rPr lang="en-US" sz="1300" dirty="0" err="1"/>
              <a:t>engelsk</a:t>
            </a:r>
            <a:r>
              <a:rPr lang="en-US" sz="1300" dirty="0"/>
              <a:t>? (</a:t>
            </a:r>
            <a:r>
              <a:rPr lang="en-US" sz="1300" dirty="0" err="1"/>
              <a:t>problematisk</a:t>
            </a:r>
            <a:r>
              <a:rPr lang="en-US" sz="1300" dirty="0"/>
              <a:t>?)</a:t>
            </a:r>
          </a:p>
          <a:p>
            <a:pPr lvl="1"/>
            <a:r>
              <a:rPr lang="en-US" sz="1300" dirty="0" err="1"/>
              <a:t>Må</a:t>
            </a:r>
            <a:r>
              <a:rPr lang="en-US" sz="1300" dirty="0"/>
              <a:t> </a:t>
            </a:r>
            <a:r>
              <a:rPr lang="en-US" sz="1300" dirty="0" err="1"/>
              <a:t>integrere</a:t>
            </a:r>
            <a:r>
              <a:rPr lang="en-US" sz="1300" dirty="0"/>
              <a:t> </a:t>
            </a:r>
            <a:r>
              <a:rPr lang="en-US" sz="1300" dirty="0" err="1"/>
              <a:t>innkommende</a:t>
            </a:r>
            <a:r>
              <a:rPr lang="en-US" sz="1300" dirty="0"/>
              <a:t> </a:t>
            </a:r>
            <a:r>
              <a:rPr lang="en-US" sz="1300" dirty="0" err="1"/>
              <a:t>internasjonale</a:t>
            </a:r>
            <a:r>
              <a:rPr lang="en-US" sz="1300" dirty="0"/>
              <a:t> </a:t>
            </a:r>
            <a:r>
              <a:rPr lang="en-US" sz="1300" dirty="0" err="1"/>
              <a:t>studenter</a:t>
            </a:r>
            <a:r>
              <a:rPr lang="en-US" sz="1300" dirty="0"/>
              <a:t> </a:t>
            </a:r>
            <a:r>
              <a:rPr lang="en-US" sz="1300" dirty="0" err="1"/>
              <a:t>bedre</a:t>
            </a:r>
            <a:r>
              <a:rPr lang="en-US" sz="1300" dirty="0"/>
              <a:t> – </a:t>
            </a:r>
            <a:r>
              <a:rPr lang="en-US" sz="1300" dirty="0" err="1"/>
              <a:t>hvordan</a:t>
            </a:r>
            <a:r>
              <a:rPr lang="en-US" sz="1300" dirty="0"/>
              <a:t> og </a:t>
            </a:r>
            <a:r>
              <a:rPr lang="en-US" sz="1300" dirty="0" err="1"/>
              <a:t>hvem</a:t>
            </a:r>
            <a:r>
              <a:rPr lang="en-US" sz="1300" dirty="0"/>
              <a:t> har </a:t>
            </a:r>
            <a:r>
              <a:rPr lang="en-US" sz="1300" dirty="0" err="1"/>
              <a:t>ansvar</a:t>
            </a:r>
            <a:r>
              <a:rPr lang="en-US" sz="1300" dirty="0"/>
              <a:t>?</a:t>
            </a:r>
          </a:p>
          <a:p>
            <a:pPr lvl="1"/>
            <a:endParaRPr lang="en-US" sz="1700" dirty="0"/>
          </a:p>
          <a:p>
            <a:pPr lvl="1"/>
            <a:endParaRPr lang="en-US" dirty="0"/>
          </a:p>
          <a:p>
            <a:pPr marL="457200" lvl="1" indent="0">
              <a:buNone/>
            </a:pPr>
            <a:endParaRPr lang="en-US" dirty="0"/>
          </a:p>
        </p:txBody>
      </p:sp>
    </p:spTree>
    <p:extLst>
      <p:ext uri="{BB962C8B-B14F-4D97-AF65-F5344CB8AC3E}">
        <p14:creationId xmlns:p14="http://schemas.microsoft.com/office/powerpoint/2010/main" val="2083042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901D5B-32BA-4348-8CC8-5A4492C0FE41}"/>
              </a:ext>
            </a:extLst>
          </p:cNvPr>
          <p:cNvSpPr>
            <a:spLocks noGrp="1"/>
          </p:cNvSpPr>
          <p:nvPr>
            <p:ph type="title"/>
          </p:nvPr>
        </p:nvSpPr>
        <p:spPr>
          <a:xfrm>
            <a:off x="2152650" y="678784"/>
            <a:ext cx="7886700" cy="589084"/>
          </a:xfrm>
        </p:spPr>
        <p:txBody>
          <a:bodyPr>
            <a:normAutofit fontScale="90000"/>
          </a:bodyPr>
          <a:lstStyle/>
          <a:p>
            <a:r>
              <a:rPr lang="nb-NO" b="1" dirty="0"/>
              <a:t>Ny emnevegg for 5-årige programmer</a:t>
            </a:r>
          </a:p>
        </p:txBody>
      </p:sp>
      <p:graphicFrame>
        <p:nvGraphicFramePr>
          <p:cNvPr id="6" name="Content Placeholder 5">
            <a:extLst>
              <a:ext uri="{FF2B5EF4-FFF2-40B4-BE49-F238E27FC236}">
                <a16:creationId xmlns:a16="http://schemas.microsoft.com/office/drawing/2014/main" id="{C7F4B458-77C6-4CE5-977B-E38D210242BF}"/>
              </a:ext>
            </a:extLst>
          </p:cNvPr>
          <p:cNvGraphicFramePr>
            <a:graphicFrameLocks noGrp="1"/>
          </p:cNvGraphicFramePr>
          <p:nvPr>
            <p:ph idx="1"/>
          </p:nvPr>
        </p:nvGraphicFramePr>
        <p:xfrm>
          <a:off x="2152650" y="1878806"/>
          <a:ext cx="7886700" cy="2564130"/>
        </p:xfrm>
        <a:graphic>
          <a:graphicData uri="http://schemas.openxmlformats.org/drawingml/2006/table">
            <a:tbl>
              <a:tblPr firstRow="1" bandRow="1">
                <a:tableStyleId>{5C22544A-7EE6-4342-B048-85BDC9FD1C3A}</a:tableStyleId>
              </a:tblPr>
              <a:tblGrid>
                <a:gridCol w="788670">
                  <a:extLst>
                    <a:ext uri="{9D8B030D-6E8A-4147-A177-3AD203B41FA5}">
                      <a16:colId xmlns:a16="http://schemas.microsoft.com/office/drawing/2014/main" val="680400524"/>
                    </a:ext>
                  </a:extLst>
                </a:gridCol>
                <a:gridCol w="788670">
                  <a:extLst>
                    <a:ext uri="{9D8B030D-6E8A-4147-A177-3AD203B41FA5}">
                      <a16:colId xmlns:a16="http://schemas.microsoft.com/office/drawing/2014/main" val="3684329790"/>
                    </a:ext>
                  </a:extLst>
                </a:gridCol>
                <a:gridCol w="788670">
                  <a:extLst>
                    <a:ext uri="{9D8B030D-6E8A-4147-A177-3AD203B41FA5}">
                      <a16:colId xmlns:a16="http://schemas.microsoft.com/office/drawing/2014/main" val="4084007801"/>
                    </a:ext>
                  </a:extLst>
                </a:gridCol>
                <a:gridCol w="788670">
                  <a:extLst>
                    <a:ext uri="{9D8B030D-6E8A-4147-A177-3AD203B41FA5}">
                      <a16:colId xmlns:a16="http://schemas.microsoft.com/office/drawing/2014/main" val="2102202201"/>
                    </a:ext>
                  </a:extLst>
                </a:gridCol>
                <a:gridCol w="788670">
                  <a:extLst>
                    <a:ext uri="{9D8B030D-6E8A-4147-A177-3AD203B41FA5}">
                      <a16:colId xmlns:a16="http://schemas.microsoft.com/office/drawing/2014/main" val="3175922645"/>
                    </a:ext>
                  </a:extLst>
                </a:gridCol>
                <a:gridCol w="788670">
                  <a:extLst>
                    <a:ext uri="{9D8B030D-6E8A-4147-A177-3AD203B41FA5}">
                      <a16:colId xmlns:a16="http://schemas.microsoft.com/office/drawing/2014/main" val="2385369861"/>
                    </a:ext>
                  </a:extLst>
                </a:gridCol>
                <a:gridCol w="788670">
                  <a:extLst>
                    <a:ext uri="{9D8B030D-6E8A-4147-A177-3AD203B41FA5}">
                      <a16:colId xmlns:a16="http://schemas.microsoft.com/office/drawing/2014/main" val="562846815"/>
                    </a:ext>
                  </a:extLst>
                </a:gridCol>
                <a:gridCol w="788670">
                  <a:extLst>
                    <a:ext uri="{9D8B030D-6E8A-4147-A177-3AD203B41FA5}">
                      <a16:colId xmlns:a16="http://schemas.microsoft.com/office/drawing/2014/main" val="1276698864"/>
                    </a:ext>
                  </a:extLst>
                </a:gridCol>
                <a:gridCol w="788670">
                  <a:extLst>
                    <a:ext uri="{9D8B030D-6E8A-4147-A177-3AD203B41FA5}">
                      <a16:colId xmlns:a16="http://schemas.microsoft.com/office/drawing/2014/main" val="4049837745"/>
                    </a:ext>
                  </a:extLst>
                </a:gridCol>
                <a:gridCol w="788670">
                  <a:extLst>
                    <a:ext uri="{9D8B030D-6E8A-4147-A177-3AD203B41FA5}">
                      <a16:colId xmlns:a16="http://schemas.microsoft.com/office/drawing/2014/main" val="194589989"/>
                    </a:ext>
                  </a:extLst>
                </a:gridCol>
              </a:tblGrid>
              <a:tr h="278130">
                <a:tc>
                  <a:txBody>
                    <a:bodyPr/>
                    <a:lstStyle/>
                    <a:p>
                      <a:pPr algn="ctr"/>
                      <a:r>
                        <a:rPr lang="nb-NO" sz="1000" dirty="0"/>
                        <a:t>1</a:t>
                      </a:r>
                    </a:p>
                  </a:txBody>
                  <a:tcPr marL="68580" marR="68580" marT="34290" marB="34290"/>
                </a:tc>
                <a:tc>
                  <a:txBody>
                    <a:bodyPr/>
                    <a:lstStyle/>
                    <a:p>
                      <a:pPr algn="ctr"/>
                      <a:r>
                        <a:rPr lang="nb-NO" sz="1000" dirty="0"/>
                        <a:t>2</a:t>
                      </a:r>
                    </a:p>
                  </a:txBody>
                  <a:tcPr marL="68580" marR="68580" marT="34290" marB="34290"/>
                </a:tc>
                <a:tc>
                  <a:txBody>
                    <a:bodyPr/>
                    <a:lstStyle/>
                    <a:p>
                      <a:pPr algn="ctr"/>
                      <a:r>
                        <a:rPr lang="nb-NO" sz="1000" dirty="0"/>
                        <a:t>3</a:t>
                      </a:r>
                    </a:p>
                  </a:txBody>
                  <a:tcPr marL="68580" marR="68580" marT="34290" marB="34290"/>
                </a:tc>
                <a:tc>
                  <a:txBody>
                    <a:bodyPr/>
                    <a:lstStyle/>
                    <a:p>
                      <a:pPr algn="ctr"/>
                      <a:r>
                        <a:rPr lang="nb-NO" sz="1000" dirty="0"/>
                        <a:t>4</a:t>
                      </a:r>
                    </a:p>
                  </a:txBody>
                  <a:tcPr marL="68580" marR="68580" marT="34290" marB="34290"/>
                </a:tc>
                <a:tc>
                  <a:txBody>
                    <a:bodyPr/>
                    <a:lstStyle/>
                    <a:p>
                      <a:pPr algn="ctr"/>
                      <a:r>
                        <a:rPr lang="nb-NO" sz="1000" dirty="0"/>
                        <a:t>5</a:t>
                      </a:r>
                    </a:p>
                  </a:txBody>
                  <a:tcPr marL="68580" marR="68580" marT="34290" marB="34290"/>
                </a:tc>
                <a:tc>
                  <a:txBody>
                    <a:bodyPr/>
                    <a:lstStyle/>
                    <a:p>
                      <a:pPr algn="ctr"/>
                      <a:r>
                        <a:rPr lang="nb-NO" sz="1000" dirty="0"/>
                        <a:t>6</a:t>
                      </a:r>
                    </a:p>
                  </a:txBody>
                  <a:tcPr marL="68580" marR="68580" marT="34290" marB="34290"/>
                </a:tc>
                <a:tc>
                  <a:txBody>
                    <a:bodyPr/>
                    <a:lstStyle/>
                    <a:p>
                      <a:pPr algn="ctr"/>
                      <a:r>
                        <a:rPr lang="nb-NO" sz="1000" dirty="0"/>
                        <a:t>7</a:t>
                      </a:r>
                    </a:p>
                  </a:txBody>
                  <a:tcPr marL="68580" marR="68580" marT="34290" marB="34290"/>
                </a:tc>
                <a:tc>
                  <a:txBody>
                    <a:bodyPr/>
                    <a:lstStyle/>
                    <a:p>
                      <a:pPr algn="ctr"/>
                      <a:r>
                        <a:rPr lang="nb-NO" sz="1000" dirty="0"/>
                        <a:t>8</a:t>
                      </a:r>
                    </a:p>
                  </a:txBody>
                  <a:tcPr marL="68580" marR="68580" marT="34290" marB="34290"/>
                </a:tc>
                <a:tc>
                  <a:txBody>
                    <a:bodyPr/>
                    <a:lstStyle/>
                    <a:p>
                      <a:pPr algn="ctr"/>
                      <a:r>
                        <a:rPr lang="nb-NO" sz="1000" dirty="0"/>
                        <a:t>9</a:t>
                      </a:r>
                    </a:p>
                  </a:txBody>
                  <a:tcPr marL="68580" marR="68580" marT="34290" marB="34290"/>
                </a:tc>
                <a:tc>
                  <a:txBody>
                    <a:bodyPr/>
                    <a:lstStyle/>
                    <a:p>
                      <a:pPr algn="ctr"/>
                      <a:r>
                        <a:rPr lang="nb-NO" sz="1000" dirty="0"/>
                        <a:t>10</a:t>
                      </a:r>
                    </a:p>
                  </a:txBody>
                  <a:tcPr marL="68580" marR="68580" marT="34290" marB="34290"/>
                </a:tc>
                <a:extLst>
                  <a:ext uri="{0D108BD9-81ED-4DB2-BD59-A6C34878D82A}">
                    <a16:rowId xmlns:a16="http://schemas.microsoft.com/office/drawing/2014/main" val="1960296667"/>
                  </a:ext>
                </a:extLst>
              </a:tr>
              <a:tr h="548640">
                <a:tc>
                  <a:txBody>
                    <a:bodyPr/>
                    <a:lstStyle/>
                    <a:p>
                      <a:pPr algn="ctr"/>
                      <a:endParaRPr lang="nb-NO" sz="1100" dirty="0"/>
                    </a:p>
                    <a:p>
                      <a:pPr algn="ctr"/>
                      <a:r>
                        <a:rPr lang="nb-NO" sz="1100" dirty="0"/>
                        <a:t>MAT 1</a:t>
                      </a:r>
                    </a:p>
                    <a:p>
                      <a:pPr algn="ctr"/>
                      <a:endParaRPr lang="nb-NO" sz="1100" dirty="0"/>
                    </a:p>
                  </a:txBody>
                  <a:tcPr marL="68580" marR="68580" marT="34290" marB="34290" anchor="ctr">
                    <a:solidFill>
                      <a:schemeClr val="bg1">
                        <a:lumMod val="85000"/>
                      </a:schemeClr>
                    </a:solidFill>
                  </a:tcPr>
                </a:tc>
                <a:tc>
                  <a:txBody>
                    <a:bodyPr/>
                    <a:lstStyle/>
                    <a:p>
                      <a:pPr algn="ctr"/>
                      <a:r>
                        <a:rPr lang="nb-NO" sz="1100" dirty="0"/>
                        <a:t>MAT 2</a:t>
                      </a:r>
                    </a:p>
                  </a:txBody>
                  <a:tcPr marL="68580" marR="68580" marT="34290" marB="34290" anchor="ctr">
                    <a:solidFill>
                      <a:schemeClr val="bg1">
                        <a:lumMod val="85000"/>
                      </a:schemeClr>
                    </a:solidFill>
                  </a:tcPr>
                </a:tc>
                <a:tc>
                  <a:txBody>
                    <a:bodyPr/>
                    <a:lstStyle/>
                    <a:p>
                      <a:pPr algn="ctr"/>
                      <a:r>
                        <a:rPr lang="nb-NO" sz="1100" dirty="0"/>
                        <a:t>MAT 3</a:t>
                      </a:r>
                    </a:p>
                  </a:txBody>
                  <a:tcPr marL="68580" marR="68580" marT="34290" marB="34290" anchor="ctr">
                    <a:solidFill>
                      <a:schemeClr val="bg1">
                        <a:lumMod val="85000"/>
                      </a:schemeClr>
                    </a:solidFill>
                  </a:tcPr>
                </a:tc>
                <a:tc>
                  <a:txBody>
                    <a:bodyPr/>
                    <a:lstStyle/>
                    <a:p>
                      <a:pPr algn="ctr"/>
                      <a:r>
                        <a:rPr lang="nb-NO" sz="1100" dirty="0"/>
                        <a:t>STATISTIKK </a:t>
                      </a:r>
                    </a:p>
                  </a:txBody>
                  <a:tcPr marL="68580" marR="68580" marT="34290" marB="34290" anchor="ctr">
                    <a:solidFill>
                      <a:schemeClr val="bg1">
                        <a:lumMod val="85000"/>
                      </a:schemeClr>
                    </a:solidFill>
                  </a:tcPr>
                </a:tc>
                <a:tc>
                  <a:txBody>
                    <a:bodyPr/>
                    <a:lstStyle/>
                    <a:p>
                      <a:pPr algn="ctr"/>
                      <a:r>
                        <a:rPr lang="nb-NO" sz="1100" dirty="0"/>
                        <a:t>MAT4</a:t>
                      </a:r>
                    </a:p>
                  </a:txBody>
                  <a:tcPr marL="68580" marR="68580" marT="34290" marB="34290" anchor="ctr">
                    <a:solidFill>
                      <a:schemeClr val="bg1">
                        <a:lumMod val="85000"/>
                      </a:schemeClr>
                    </a:solidFill>
                  </a:tcPr>
                </a:tc>
                <a:tc>
                  <a:txBody>
                    <a:bodyPr/>
                    <a:lstStyle/>
                    <a:p>
                      <a:pPr algn="ctr"/>
                      <a:r>
                        <a:rPr lang="nb-NO" sz="1100" dirty="0"/>
                        <a:t>MATNAT 4</a:t>
                      </a:r>
                    </a:p>
                  </a:txBody>
                  <a:tcPr marL="68580" marR="68580" marT="34290" marB="34290" anchor="ctr">
                    <a:solidFill>
                      <a:schemeClr val="bg1">
                        <a:lumMod val="85000"/>
                      </a:schemeClr>
                    </a:solidFill>
                  </a:tcPr>
                </a:tc>
                <a:tc>
                  <a:txBody>
                    <a:bodyPr/>
                    <a:lstStyle/>
                    <a:p>
                      <a:pPr algn="ctr"/>
                      <a:r>
                        <a:rPr lang="nb-NO" sz="1100" dirty="0"/>
                        <a:t>IKKETEK 3</a:t>
                      </a:r>
                    </a:p>
                  </a:txBody>
                  <a:tcPr marL="68580" marR="68580" marT="34290" marB="34290" anchor="ctr">
                    <a:solidFill>
                      <a:schemeClr val="bg1">
                        <a:lumMod val="85000"/>
                      </a:schemeClr>
                    </a:solidFill>
                  </a:tcPr>
                </a:tc>
                <a:tc>
                  <a:txBody>
                    <a:bodyPr/>
                    <a:lstStyle/>
                    <a:p>
                      <a:pPr algn="ctr"/>
                      <a:r>
                        <a:rPr lang="nb-NO" sz="1100" dirty="0"/>
                        <a:t>EIT</a:t>
                      </a:r>
                    </a:p>
                  </a:txBody>
                  <a:tcPr marL="68580" marR="68580" marT="34290" marB="34290" anchor="ctr">
                    <a:solidFill>
                      <a:schemeClr val="bg1">
                        <a:lumMod val="85000"/>
                      </a:schemeClr>
                    </a:solidFill>
                  </a:tcPr>
                </a:tc>
                <a:tc>
                  <a:txBody>
                    <a:bodyPr/>
                    <a:lstStyle/>
                    <a:p>
                      <a:pPr algn="ctr"/>
                      <a:r>
                        <a:rPr lang="nb-NO" sz="1100" dirty="0"/>
                        <a:t>IKKETEK 4</a:t>
                      </a:r>
                    </a:p>
                  </a:txBody>
                  <a:tcPr marL="68580" marR="68580" marT="34290" marB="34290" anchor="ctr">
                    <a:solidFill>
                      <a:schemeClr val="bg1">
                        <a:lumMod val="85000"/>
                      </a:schemeClr>
                    </a:solidFill>
                  </a:tcPr>
                </a:tc>
                <a:tc rowSpan="4">
                  <a:txBody>
                    <a:bodyPr/>
                    <a:lstStyle/>
                    <a:p>
                      <a:pPr algn="ctr"/>
                      <a:r>
                        <a:rPr lang="nb-NO" sz="1100" dirty="0"/>
                        <a:t>MASTER </a:t>
                      </a:r>
                    </a:p>
                  </a:txBody>
                  <a:tcPr marL="68580" marR="68580" marT="34290" marB="34290" vert="wordArtVert" anchor="ctr">
                    <a:solidFill>
                      <a:schemeClr val="bg1">
                        <a:lumMod val="85000"/>
                      </a:schemeClr>
                    </a:solidFill>
                  </a:tcPr>
                </a:tc>
                <a:extLst>
                  <a:ext uri="{0D108BD9-81ED-4DB2-BD59-A6C34878D82A}">
                    <a16:rowId xmlns:a16="http://schemas.microsoft.com/office/drawing/2014/main" val="309299254"/>
                  </a:ext>
                </a:extLst>
              </a:tr>
              <a:tr h="548640">
                <a:tc>
                  <a:txBody>
                    <a:bodyPr/>
                    <a:lstStyle/>
                    <a:p>
                      <a:pPr algn="ctr"/>
                      <a:endParaRPr lang="nb-NO" sz="1100" dirty="0"/>
                    </a:p>
                    <a:p>
                      <a:pPr algn="ctr"/>
                      <a:r>
                        <a:rPr lang="nb-NO" sz="1100" dirty="0"/>
                        <a:t>EXPHIL</a:t>
                      </a:r>
                    </a:p>
                    <a:p>
                      <a:pPr algn="ctr"/>
                      <a:endParaRPr lang="nb-NO" sz="1100" dirty="0"/>
                    </a:p>
                  </a:txBody>
                  <a:tcPr marL="68580" marR="68580" marT="34290" marB="34290" anchor="ctr">
                    <a:solidFill>
                      <a:schemeClr val="bg1">
                        <a:lumMod val="85000"/>
                      </a:schemeClr>
                    </a:solidFill>
                  </a:tcPr>
                </a:tc>
                <a:tc>
                  <a:txBody>
                    <a:bodyPr/>
                    <a:lstStyle/>
                    <a:p>
                      <a:pPr algn="ctr"/>
                      <a:r>
                        <a:rPr lang="nb-NO" sz="1100" dirty="0"/>
                        <a:t>MATNAT1</a:t>
                      </a:r>
                    </a:p>
                  </a:txBody>
                  <a:tcPr marL="68580" marR="68580" marT="34290" marB="34290" anchor="ctr">
                    <a:solidFill>
                      <a:schemeClr val="bg1">
                        <a:lumMod val="85000"/>
                      </a:schemeClr>
                    </a:solidFill>
                  </a:tcPr>
                </a:tc>
                <a:tc>
                  <a:txBody>
                    <a:bodyPr/>
                    <a:lstStyle/>
                    <a:p>
                      <a:pPr algn="ctr"/>
                      <a:r>
                        <a:rPr lang="nb-NO" sz="1100" dirty="0"/>
                        <a:t>MATNAT2</a:t>
                      </a:r>
                    </a:p>
                  </a:txBody>
                  <a:tcPr marL="68580" marR="68580" marT="34290" marB="34290" anchor="ctr">
                    <a:solidFill>
                      <a:schemeClr val="bg1">
                        <a:lumMod val="85000"/>
                      </a:schemeClr>
                    </a:solidFill>
                  </a:tcPr>
                </a:tc>
                <a:tc>
                  <a:txBody>
                    <a:bodyPr/>
                    <a:lstStyle/>
                    <a:p>
                      <a:pPr algn="ctr"/>
                      <a:r>
                        <a:rPr lang="nb-NO" sz="1100" dirty="0"/>
                        <a:t>MATNAT3</a:t>
                      </a:r>
                    </a:p>
                  </a:txBody>
                  <a:tcPr marL="68580" marR="68580" marT="34290" marB="34290" anchor="ctr">
                    <a:solidFill>
                      <a:schemeClr val="bg1">
                        <a:lumMod val="85000"/>
                      </a:schemeClr>
                    </a:solidFill>
                  </a:tcPr>
                </a:tc>
                <a:tc>
                  <a:txBody>
                    <a:bodyPr/>
                    <a:lstStyle/>
                    <a:p>
                      <a:pPr algn="ctr"/>
                      <a:r>
                        <a:rPr lang="nb-NO" sz="1100" dirty="0"/>
                        <a:t>TEKNOLOGI LEDELSE</a:t>
                      </a:r>
                    </a:p>
                  </a:txBody>
                  <a:tcPr marL="68580" marR="68580" marT="34290" marB="34290" anchor="ctr">
                    <a:solidFill>
                      <a:schemeClr val="bg1">
                        <a:lumMod val="85000"/>
                      </a:schemeClr>
                    </a:solidFill>
                  </a:tcPr>
                </a:tc>
                <a:tc>
                  <a:txBody>
                    <a:bodyPr/>
                    <a:lstStyle/>
                    <a:p>
                      <a:pPr algn="ctr"/>
                      <a:r>
                        <a:rPr lang="nb-NO" sz="1100" dirty="0"/>
                        <a:t>ING</a:t>
                      </a: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100" dirty="0"/>
                        <a:t>TEKBAS 5</a:t>
                      </a:r>
                    </a:p>
                    <a:p>
                      <a:pPr algn="ctr"/>
                      <a:endParaRPr lang="nb-NO" sz="1100" dirty="0"/>
                    </a:p>
                  </a:txBody>
                  <a:tcPr marL="68580" marR="68580" marT="34290" marB="34290" anchor="ctr">
                    <a:solidFill>
                      <a:schemeClr val="bg1">
                        <a:lumMod val="85000"/>
                      </a:schemeClr>
                    </a:solidFill>
                  </a:tcPr>
                </a:tc>
                <a:tc>
                  <a:txBody>
                    <a:bodyPr/>
                    <a:lstStyle/>
                    <a:p>
                      <a:pPr algn="ctr"/>
                      <a:r>
                        <a:rPr lang="nb-NO" sz="1100" dirty="0"/>
                        <a:t>ING</a:t>
                      </a:r>
                    </a:p>
                  </a:txBody>
                  <a:tcPr marL="68580" marR="68580" marT="34290" marB="34290" anchor="ctr">
                    <a:solidFill>
                      <a:schemeClr val="bg1">
                        <a:lumMod val="85000"/>
                      </a:schemeClr>
                    </a:solidFill>
                  </a:tcPr>
                </a:tc>
                <a:tc rowSpan="3">
                  <a:txBody>
                    <a:bodyPr/>
                    <a:lstStyle/>
                    <a:p>
                      <a:pPr algn="ctr"/>
                      <a:r>
                        <a:rPr lang="nb-NO" sz="1100" dirty="0"/>
                        <a:t>FORDYPN</a:t>
                      </a:r>
                    </a:p>
                  </a:txBody>
                  <a:tcPr marL="68580" marR="68580" marT="34290" marB="34290" vert="wordArtVert" anchor="ctr">
                    <a:solidFill>
                      <a:schemeClr val="bg1">
                        <a:lumMod val="85000"/>
                      </a:schemeClr>
                    </a:solidFill>
                  </a:tcPr>
                </a:tc>
                <a:tc vMerge="1">
                  <a:txBody>
                    <a:bodyPr/>
                    <a:lstStyle/>
                    <a:p>
                      <a:pPr algn="ctr"/>
                      <a:endParaRPr lang="nb-NO" sz="1400" dirty="0"/>
                    </a:p>
                  </a:txBody>
                  <a:tcPr anchor="ctr">
                    <a:solidFill>
                      <a:schemeClr val="bg1">
                        <a:lumMod val="85000"/>
                      </a:schemeClr>
                    </a:solidFill>
                  </a:tcPr>
                </a:tc>
                <a:extLst>
                  <a:ext uri="{0D108BD9-81ED-4DB2-BD59-A6C34878D82A}">
                    <a16:rowId xmlns:a16="http://schemas.microsoft.com/office/drawing/2014/main" val="3966757699"/>
                  </a:ext>
                </a:extLst>
              </a:tr>
              <a:tr h="548640">
                <a:tc>
                  <a:txBody>
                    <a:bodyPr/>
                    <a:lstStyle/>
                    <a:p>
                      <a:pPr algn="ctr"/>
                      <a:endParaRPr lang="nb-NO" sz="1100" dirty="0"/>
                    </a:p>
                    <a:p>
                      <a:pPr algn="ctr"/>
                      <a:r>
                        <a:rPr lang="nb-NO" sz="1100" dirty="0"/>
                        <a:t>IT GK</a:t>
                      </a:r>
                    </a:p>
                    <a:p>
                      <a:pPr algn="ctr"/>
                      <a:endParaRPr lang="nb-NO" sz="1100" dirty="0"/>
                    </a:p>
                  </a:txBody>
                  <a:tcPr marL="68580" marR="68580" marT="34290" marB="34290" anchor="ctr">
                    <a:solidFill>
                      <a:schemeClr val="bg1">
                        <a:lumMod val="85000"/>
                      </a:schemeClr>
                    </a:solidFill>
                  </a:tcPr>
                </a:tc>
                <a:tc>
                  <a:txBody>
                    <a:bodyPr/>
                    <a:lstStyle/>
                    <a:p>
                      <a:pPr algn="ctr"/>
                      <a:r>
                        <a:rPr lang="nb-NO" sz="1100" dirty="0"/>
                        <a:t>TEKBAS 2</a:t>
                      </a:r>
                    </a:p>
                  </a:txBody>
                  <a:tcPr marL="68580" marR="68580" marT="34290" marB="34290" anchor="ctr">
                    <a:solidFill>
                      <a:schemeClr val="bg1">
                        <a:lumMod val="85000"/>
                      </a:schemeClr>
                    </a:solidFill>
                  </a:tcPr>
                </a:tc>
                <a:tc>
                  <a:txBody>
                    <a:bodyPr/>
                    <a:lstStyle/>
                    <a:p>
                      <a:pPr algn="ctr"/>
                      <a:r>
                        <a:rPr lang="nb-NO" sz="1100" dirty="0"/>
                        <a:t>TEKBAS3</a:t>
                      </a:r>
                    </a:p>
                  </a:txBody>
                  <a:tcPr marL="68580" marR="68580" marT="34290" marB="34290" anchor="ctr">
                    <a:solidFill>
                      <a:schemeClr val="bg1">
                        <a:lumMod val="85000"/>
                      </a:schemeClr>
                    </a:solidFill>
                  </a:tcPr>
                </a:tc>
                <a:tc>
                  <a:txBody>
                    <a:bodyPr/>
                    <a:lstStyle/>
                    <a:p>
                      <a:pPr algn="ctr"/>
                      <a:r>
                        <a:rPr lang="nb-NO" sz="1100" dirty="0"/>
                        <a:t>TEKBAS4</a:t>
                      </a:r>
                    </a:p>
                  </a:txBody>
                  <a:tcPr marL="68580" marR="68580" marT="34290" marB="34290" anchor="ctr">
                    <a:solidFill>
                      <a:schemeClr val="bg1">
                        <a:lumMod val="85000"/>
                      </a:schemeClr>
                    </a:solidFill>
                  </a:tcPr>
                </a:tc>
                <a:tc>
                  <a:txBody>
                    <a:bodyPr/>
                    <a:lstStyle/>
                    <a:p>
                      <a:pPr algn="ctr"/>
                      <a:r>
                        <a:rPr lang="nb-NO" sz="1100" dirty="0"/>
                        <a:t>ING</a:t>
                      </a:r>
                    </a:p>
                  </a:txBody>
                  <a:tcPr marL="68580" marR="68580" marT="34290" marB="34290" anchor="ctr">
                    <a:solidFill>
                      <a:schemeClr val="bg1">
                        <a:lumMod val="85000"/>
                      </a:schemeClr>
                    </a:solidFill>
                  </a:tcPr>
                </a:tc>
                <a:tc>
                  <a:txBody>
                    <a:bodyPr/>
                    <a:lstStyle/>
                    <a:p>
                      <a:pPr algn="ctr"/>
                      <a:r>
                        <a:rPr lang="nb-NO" sz="1100" dirty="0"/>
                        <a:t>ING</a:t>
                      </a:r>
                    </a:p>
                  </a:txBody>
                  <a:tcPr marL="68580" marR="68580" marT="34290" marB="34290" anchor="ctr">
                    <a:solidFill>
                      <a:schemeClr val="bg1">
                        <a:lumMod val="85000"/>
                      </a:schemeClr>
                    </a:solidFill>
                  </a:tcPr>
                </a:tc>
                <a:tc>
                  <a:txBody>
                    <a:bodyPr/>
                    <a:lstStyle/>
                    <a:p>
                      <a:pPr algn="ctr"/>
                      <a:endParaRPr lang="nb-NO" sz="1100" dirty="0"/>
                    </a:p>
                  </a:txBody>
                  <a:tcPr marL="68580" marR="68580" marT="34290" marB="34290" anchor="ctr">
                    <a:solidFill>
                      <a:schemeClr val="bg1">
                        <a:lumMod val="85000"/>
                      </a:schemeClr>
                    </a:solidFill>
                  </a:tcPr>
                </a:tc>
                <a:tc>
                  <a:txBody>
                    <a:bodyPr/>
                    <a:lstStyle/>
                    <a:p>
                      <a:pPr algn="ctr"/>
                      <a:r>
                        <a:rPr lang="nb-NO" sz="1100" dirty="0"/>
                        <a:t>ING</a:t>
                      </a:r>
                    </a:p>
                  </a:txBody>
                  <a:tcPr marL="68580" marR="68580" marT="34290" marB="34290" anchor="ctr">
                    <a:solidFill>
                      <a:schemeClr val="bg1">
                        <a:lumMod val="85000"/>
                      </a:schemeClr>
                    </a:solidFill>
                  </a:tcPr>
                </a:tc>
                <a:tc vMerge="1">
                  <a:txBody>
                    <a:bodyPr/>
                    <a:lstStyle/>
                    <a:p>
                      <a:pPr algn="ctr"/>
                      <a:endParaRPr lang="nb-NO" sz="1400" dirty="0"/>
                    </a:p>
                  </a:txBody>
                  <a:tcPr anchor="ctr">
                    <a:solidFill>
                      <a:schemeClr val="bg1">
                        <a:lumMod val="85000"/>
                      </a:schemeClr>
                    </a:solidFill>
                  </a:tcPr>
                </a:tc>
                <a:tc vMerge="1">
                  <a:txBody>
                    <a:bodyPr/>
                    <a:lstStyle/>
                    <a:p>
                      <a:pPr algn="ctr"/>
                      <a:endParaRPr lang="nb-NO" sz="1400" dirty="0"/>
                    </a:p>
                  </a:txBody>
                  <a:tcPr anchor="ctr">
                    <a:solidFill>
                      <a:schemeClr val="bg1">
                        <a:lumMod val="85000"/>
                      </a:schemeClr>
                    </a:solidFill>
                  </a:tcPr>
                </a:tc>
                <a:extLst>
                  <a:ext uri="{0D108BD9-81ED-4DB2-BD59-A6C34878D82A}">
                    <a16:rowId xmlns:a16="http://schemas.microsoft.com/office/drawing/2014/main" val="1951215246"/>
                  </a:ext>
                </a:extLst>
              </a:tr>
              <a:tr h="548640">
                <a:tc>
                  <a:txBody>
                    <a:bodyPr/>
                    <a:lstStyle/>
                    <a:p>
                      <a:pPr algn="ctr"/>
                      <a:endParaRPr lang="nb-NO" sz="1100" dirty="0"/>
                    </a:p>
                    <a:p>
                      <a:pPr algn="ctr"/>
                      <a:r>
                        <a:rPr lang="nb-NO" sz="1100" dirty="0"/>
                        <a:t>ING</a:t>
                      </a:r>
                    </a:p>
                    <a:p>
                      <a:pPr algn="ctr"/>
                      <a:endParaRPr lang="nb-NO" sz="1100" dirty="0"/>
                    </a:p>
                  </a:txBody>
                  <a:tcPr marL="68580" marR="68580" marT="34290" marB="34290" anchor="ctr">
                    <a:solidFill>
                      <a:schemeClr val="bg1">
                        <a:lumMod val="85000"/>
                      </a:schemeClr>
                    </a:solidFill>
                  </a:tcPr>
                </a:tc>
                <a:tc>
                  <a:txBody>
                    <a:bodyPr/>
                    <a:lstStyle/>
                    <a:p>
                      <a:pPr algn="ctr"/>
                      <a:r>
                        <a:rPr lang="nb-NO" sz="1100" dirty="0"/>
                        <a:t>INT</a:t>
                      </a:r>
                    </a:p>
                  </a:txBody>
                  <a:tcPr marL="68580" marR="68580" marT="34290" marB="34290" anchor="ctr">
                    <a:solidFill>
                      <a:schemeClr val="bg1">
                        <a:lumMod val="85000"/>
                      </a:schemeClr>
                    </a:solidFill>
                  </a:tcPr>
                </a:tc>
                <a:tc>
                  <a:txBody>
                    <a:bodyPr/>
                    <a:lstStyle/>
                    <a:p>
                      <a:pPr algn="ctr"/>
                      <a:r>
                        <a:rPr lang="nb-NO" sz="1100" dirty="0"/>
                        <a:t>ING</a:t>
                      </a:r>
                    </a:p>
                  </a:txBody>
                  <a:tcPr marL="68580" marR="68580" marT="34290" marB="34290" anchor="ctr">
                    <a:solidFill>
                      <a:schemeClr val="bg1">
                        <a:lumMod val="85000"/>
                      </a:schemeClr>
                    </a:solidFill>
                  </a:tcPr>
                </a:tc>
                <a:tc>
                  <a:txBody>
                    <a:bodyPr/>
                    <a:lstStyle/>
                    <a:p>
                      <a:pPr algn="ctr"/>
                      <a:r>
                        <a:rPr lang="nb-NO" sz="1100" dirty="0"/>
                        <a:t>ING</a:t>
                      </a:r>
                    </a:p>
                  </a:txBody>
                  <a:tcPr marL="68580" marR="68580" marT="34290" marB="34290" anchor="ctr">
                    <a:solidFill>
                      <a:schemeClr val="bg1">
                        <a:lumMod val="85000"/>
                      </a:schemeClr>
                    </a:solidFill>
                  </a:tcPr>
                </a:tc>
                <a:tc>
                  <a:txBody>
                    <a:bodyPr/>
                    <a:lstStyle/>
                    <a:p>
                      <a:pPr algn="ctr"/>
                      <a:r>
                        <a:rPr lang="nb-NO" sz="1100" dirty="0"/>
                        <a:t>ING</a:t>
                      </a:r>
                    </a:p>
                  </a:txBody>
                  <a:tcPr marL="68580" marR="68580" marT="34290" marB="34290" anchor="ctr">
                    <a:solidFill>
                      <a:schemeClr val="bg1">
                        <a:lumMod val="85000"/>
                      </a:schemeClr>
                    </a:solidFill>
                  </a:tcPr>
                </a:tc>
                <a:tc>
                  <a:txBody>
                    <a:bodyPr/>
                    <a:lstStyle/>
                    <a:p>
                      <a:pPr algn="ctr"/>
                      <a:r>
                        <a:rPr lang="nb-NO" sz="1100" dirty="0"/>
                        <a:t>ING</a:t>
                      </a:r>
                    </a:p>
                  </a:txBody>
                  <a:tcPr marL="68580" marR="68580" marT="34290" marB="34290" anchor="ctr">
                    <a:solidFill>
                      <a:schemeClr val="bg1">
                        <a:lumMod val="85000"/>
                      </a:schemeClr>
                    </a:solidFill>
                  </a:tcPr>
                </a:tc>
                <a:tc>
                  <a:txBody>
                    <a:bodyPr/>
                    <a:lstStyle/>
                    <a:p>
                      <a:pPr algn="ctr"/>
                      <a:r>
                        <a:rPr lang="nb-NO" sz="1100" dirty="0"/>
                        <a:t>ING</a:t>
                      </a:r>
                    </a:p>
                  </a:txBody>
                  <a:tcPr marL="68580" marR="68580" marT="34290" marB="34290" anchor="ctr">
                    <a:solidFill>
                      <a:schemeClr val="bg1">
                        <a:lumMod val="85000"/>
                      </a:schemeClr>
                    </a:solidFill>
                  </a:tcPr>
                </a:tc>
                <a:tc>
                  <a:txBody>
                    <a:bodyPr/>
                    <a:lstStyle/>
                    <a:p>
                      <a:pPr algn="ctr"/>
                      <a:r>
                        <a:rPr lang="nb-NO" sz="1100" dirty="0"/>
                        <a:t>BAS/ING</a:t>
                      </a:r>
                    </a:p>
                  </a:txBody>
                  <a:tcPr marL="68580" marR="68580" marT="34290" marB="34290" anchor="ctr">
                    <a:solidFill>
                      <a:schemeClr val="bg1">
                        <a:lumMod val="85000"/>
                      </a:schemeClr>
                    </a:solidFill>
                  </a:tcPr>
                </a:tc>
                <a:tc vMerge="1">
                  <a:txBody>
                    <a:bodyPr/>
                    <a:lstStyle/>
                    <a:p>
                      <a:pPr algn="ctr"/>
                      <a:endParaRPr lang="nb-NO" sz="1400" dirty="0"/>
                    </a:p>
                  </a:txBody>
                  <a:tcPr anchor="ctr">
                    <a:solidFill>
                      <a:schemeClr val="bg1">
                        <a:lumMod val="85000"/>
                      </a:schemeClr>
                    </a:solidFill>
                  </a:tcPr>
                </a:tc>
                <a:tc vMerge="1">
                  <a:txBody>
                    <a:bodyPr/>
                    <a:lstStyle/>
                    <a:p>
                      <a:pPr algn="ctr"/>
                      <a:endParaRPr lang="nb-NO" sz="1400" dirty="0"/>
                    </a:p>
                  </a:txBody>
                  <a:tcPr anchor="ctr">
                    <a:solidFill>
                      <a:schemeClr val="bg1">
                        <a:lumMod val="85000"/>
                      </a:schemeClr>
                    </a:solidFill>
                  </a:tcPr>
                </a:tc>
                <a:extLst>
                  <a:ext uri="{0D108BD9-81ED-4DB2-BD59-A6C34878D82A}">
                    <a16:rowId xmlns:a16="http://schemas.microsoft.com/office/drawing/2014/main" val="775319343"/>
                  </a:ext>
                </a:extLst>
              </a:tr>
            </a:tbl>
          </a:graphicData>
        </a:graphic>
      </p:graphicFrame>
      <p:sp>
        <p:nvSpPr>
          <p:cNvPr id="30" name="Rectangle: Rounded Corners 29">
            <a:extLst>
              <a:ext uri="{FF2B5EF4-FFF2-40B4-BE49-F238E27FC236}">
                <a16:creationId xmlns:a16="http://schemas.microsoft.com/office/drawing/2014/main" id="{C556CA76-D224-4DAA-B2C7-318CD3CB1F6E}"/>
              </a:ext>
            </a:extLst>
          </p:cNvPr>
          <p:cNvSpPr/>
          <p:nvPr/>
        </p:nvSpPr>
        <p:spPr>
          <a:xfrm>
            <a:off x="2218776" y="3917204"/>
            <a:ext cx="3851381" cy="463256"/>
          </a:xfrm>
          <a:prstGeom prst="roundRect">
            <a:avLst/>
          </a:prstGeom>
          <a:solidFill>
            <a:srgbClr val="FFF2CC"/>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black"/>
                </a:solidFill>
                <a:latin typeface="Calibri" panose="020F0502020204030204"/>
              </a:rPr>
              <a:t>PROGRAM-STRENG Bærekraftkontekst</a:t>
            </a:r>
          </a:p>
          <a:p>
            <a:pPr algn="ctr" defTabSz="685800"/>
            <a:r>
              <a:rPr lang="nb-NO" sz="900" dirty="0" err="1">
                <a:solidFill>
                  <a:prstClr val="black"/>
                </a:solidFill>
                <a:latin typeface="Calibri" panose="020F0502020204030204"/>
              </a:rPr>
              <a:t>Introemne</a:t>
            </a:r>
            <a:r>
              <a:rPr lang="nb-NO" sz="900" dirty="0">
                <a:solidFill>
                  <a:prstClr val="black"/>
                </a:solidFill>
                <a:latin typeface="Calibri" panose="020F0502020204030204"/>
              </a:rPr>
              <a:t>, CDIO-prinsipp 3-8 fokus, gjennomgående prosjekt</a:t>
            </a:r>
          </a:p>
        </p:txBody>
      </p:sp>
      <p:sp>
        <p:nvSpPr>
          <p:cNvPr id="34" name="Arrow: Right 33">
            <a:extLst>
              <a:ext uri="{FF2B5EF4-FFF2-40B4-BE49-F238E27FC236}">
                <a16:creationId xmlns:a16="http://schemas.microsoft.com/office/drawing/2014/main" id="{AE8A3595-4A00-43AD-9818-7B5C561D01A9}"/>
              </a:ext>
            </a:extLst>
          </p:cNvPr>
          <p:cNvSpPr/>
          <p:nvPr/>
        </p:nvSpPr>
        <p:spPr>
          <a:xfrm>
            <a:off x="2205261" y="4638810"/>
            <a:ext cx="7802627" cy="569890"/>
          </a:xfrm>
          <a:prstGeom prst="rightArrow">
            <a:avLst/>
          </a:prstGeom>
          <a:solidFill>
            <a:srgbClr val="70AD47"/>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nb-NO" sz="1350" dirty="0" err="1">
                <a:solidFill>
                  <a:prstClr val="white"/>
                </a:solidFill>
                <a:latin typeface="Calibri" panose="020F0502020204030204"/>
              </a:rPr>
              <a:t>Bærekraftsstreng</a:t>
            </a:r>
            <a:r>
              <a:rPr lang="nb-NO" sz="1350" dirty="0">
                <a:solidFill>
                  <a:prstClr val="white"/>
                </a:solidFill>
                <a:latin typeface="Calibri" panose="020F0502020204030204"/>
              </a:rPr>
              <a:t>/bærekraftkontekst</a:t>
            </a:r>
          </a:p>
        </p:txBody>
      </p:sp>
      <p:grpSp>
        <p:nvGrpSpPr>
          <p:cNvPr id="3" name="Group 2">
            <a:extLst>
              <a:ext uri="{FF2B5EF4-FFF2-40B4-BE49-F238E27FC236}">
                <a16:creationId xmlns:a16="http://schemas.microsoft.com/office/drawing/2014/main" id="{3B4CDC69-C426-41F9-9539-36F744C44559}"/>
              </a:ext>
            </a:extLst>
          </p:cNvPr>
          <p:cNvGrpSpPr/>
          <p:nvPr/>
        </p:nvGrpSpPr>
        <p:grpSpPr>
          <a:xfrm>
            <a:off x="2362192" y="3137454"/>
            <a:ext cx="4210407" cy="1621137"/>
            <a:chOff x="1117587" y="3200400"/>
            <a:chExt cx="5613876" cy="2001385"/>
          </a:xfrm>
          <a:solidFill>
            <a:srgbClr val="70AD47"/>
          </a:solidFill>
        </p:grpSpPr>
        <p:sp>
          <p:nvSpPr>
            <p:cNvPr id="35" name="Arrow: Up 34">
              <a:extLst>
                <a:ext uri="{FF2B5EF4-FFF2-40B4-BE49-F238E27FC236}">
                  <a16:creationId xmlns:a16="http://schemas.microsoft.com/office/drawing/2014/main" id="{DDE7BBEB-3913-4BAC-9E73-3AD2BAD7AA1B}"/>
                </a:ext>
              </a:extLst>
            </p:cNvPr>
            <p:cNvSpPr/>
            <p:nvPr/>
          </p:nvSpPr>
          <p:spPr>
            <a:xfrm>
              <a:off x="1117587" y="3251915"/>
              <a:ext cx="186743" cy="1949870"/>
            </a:xfrm>
            <a:prstGeom prst="upArrow">
              <a:avLst/>
            </a:prstGeom>
            <a:grp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36" name="Arrow: Up 35">
              <a:extLst>
                <a:ext uri="{FF2B5EF4-FFF2-40B4-BE49-F238E27FC236}">
                  <a16:creationId xmlns:a16="http://schemas.microsoft.com/office/drawing/2014/main" id="{A323740D-6350-4E15-AB4E-427FA935158E}"/>
                </a:ext>
              </a:extLst>
            </p:cNvPr>
            <p:cNvSpPr/>
            <p:nvPr/>
          </p:nvSpPr>
          <p:spPr>
            <a:xfrm>
              <a:off x="6544720" y="4584111"/>
              <a:ext cx="186743" cy="617674"/>
            </a:xfrm>
            <a:prstGeom prst="upArrow">
              <a:avLst/>
            </a:prstGeom>
            <a:grp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37" name="Arrow: Up 36">
              <a:extLst>
                <a:ext uri="{FF2B5EF4-FFF2-40B4-BE49-F238E27FC236}">
                  <a16:creationId xmlns:a16="http://schemas.microsoft.com/office/drawing/2014/main" id="{9548EEF0-4729-43A0-8F8E-3D43CB37D3FA}"/>
                </a:ext>
              </a:extLst>
            </p:cNvPr>
            <p:cNvSpPr/>
            <p:nvPr/>
          </p:nvSpPr>
          <p:spPr>
            <a:xfrm>
              <a:off x="5460538" y="3200400"/>
              <a:ext cx="186743" cy="2001385"/>
            </a:xfrm>
            <a:prstGeom prst="upArrow">
              <a:avLst/>
            </a:prstGeom>
            <a:grp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38" name="Arrow: Up 37">
              <a:extLst>
                <a:ext uri="{FF2B5EF4-FFF2-40B4-BE49-F238E27FC236}">
                  <a16:creationId xmlns:a16="http://schemas.microsoft.com/office/drawing/2014/main" id="{6C253B2A-379F-4CAC-8FFD-5292201C7E19}"/>
                </a:ext>
              </a:extLst>
            </p:cNvPr>
            <p:cNvSpPr/>
            <p:nvPr/>
          </p:nvSpPr>
          <p:spPr>
            <a:xfrm>
              <a:off x="1551358" y="4658995"/>
              <a:ext cx="182997" cy="542790"/>
            </a:xfrm>
            <a:prstGeom prst="upArrow">
              <a:avLst/>
            </a:prstGeom>
            <a:grp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39" name="Arrow: Up 38">
              <a:extLst>
                <a:ext uri="{FF2B5EF4-FFF2-40B4-BE49-F238E27FC236}">
                  <a16:creationId xmlns:a16="http://schemas.microsoft.com/office/drawing/2014/main" id="{AAB39A38-2D75-4A62-8837-F70CAFD0F63A}"/>
                </a:ext>
              </a:extLst>
            </p:cNvPr>
            <p:cNvSpPr/>
            <p:nvPr/>
          </p:nvSpPr>
          <p:spPr>
            <a:xfrm>
              <a:off x="3367279" y="4658995"/>
              <a:ext cx="182997" cy="542790"/>
            </a:xfrm>
            <a:prstGeom prst="upArrow">
              <a:avLst/>
            </a:prstGeom>
            <a:grp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grpSp>
      <p:sp>
        <p:nvSpPr>
          <p:cNvPr id="40" name="Rectangle: Rounded Corners 39">
            <a:extLst>
              <a:ext uri="{FF2B5EF4-FFF2-40B4-BE49-F238E27FC236}">
                <a16:creationId xmlns:a16="http://schemas.microsoft.com/office/drawing/2014/main" id="{44ED8D4B-2B68-4BA6-8000-674D99A6B021}"/>
              </a:ext>
            </a:extLst>
          </p:cNvPr>
          <p:cNvSpPr/>
          <p:nvPr/>
        </p:nvSpPr>
        <p:spPr>
          <a:xfrm>
            <a:off x="2205260" y="2197057"/>
            <a:ext cx="3851381" cy="463256"/>
          </a:xfrm>
          <a:prstGeom prst="roundRect">
            <a:avLst/>
          </a:prstGeom>
          <a:solidFill>
            <a:schemeClr val="accent1">
              <a:lumMod val="40000"/>
              <a:lumOff val="6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nb-NO" sz="1350" dirty="0">
                <a:solidFill>
                  <a:prstClr val="black"/>
                </a:solidFill>
                <a:latin typeface="Calibri" panose="020F0502020204030204"/>
              </a:rPr>
              <a:t>MATTESTRENG</a:t>
            </a:r>
          </a:p>
          <a:p>
            <a:pPr algn="ctr" defTabSz="685800"/>
            <a:r>
              <a:rPr lang="nb-NO" sz="900" dirty="0">
                <a:solidFill>
                  <a:prstClr val="black"/>
                </a:solidFill>
                <a:latin typeface="Calibri" panose="020F0502020204030204"/>
              </a:rPr>
              <a:t>Beregningsorientert </a:t>
            </a:r>
            <a:r>
              <a:rPr lang="nb-NO" sz="900" dirty="0" err="1">
                <a:solidFill>
                  <a:prstClr val="black"/>
                </a:solidFill>
                <a:latin typeface="Calibri" panose="020F0502020204030204"/>
              </a:rPr>
              <a:t>mattematikk</a:t>
            </a:r>
            <a:r>
              <a:rPr lang="nb-NO" sz="900" dirty="0">
                <a:solidFill>
                  <a:prstClr val="black"/>
                </a:solidFill>
                <a:latin typeface="Calibri" panose="020F0502020204030204"/>
              </a:rPr>
              <a:t>/sekvenser av temaer tilpasset program</a:t>
            </a:r>
          </a:p>
        </p:txBody>
      </p:sp>
      <p:sp>
        <p:nvSpPr>
          <p:cNvPr id="42" name="Rectangle: Rounded Corners 41">
            <a:extLst>
              <a:ext uri="{FF2B5EF4-FFF2-40B4-BE49-F238E27FC236}">
                <a16:creationId xmlns:a16="http://schemas.microsoft.com/office/drawing/2014/main" id="{A7E7F843-B9DF-487F-9E14-5E188A2B7858}"/>
              </a:ext>
            </a:extLst>
          </p:cNvPr>
          <p:cNvSpPr/>
          <p:nvPr/>
        </p:nvSpPr>
        <p:spPr>
          <a:xfrm>
            <a:off x="6070157" y="3905815"/>
            <a:ext cx="833915" cy="463256"/>
          </a:xfrm>
          <a:prstGeom prst="roundRect">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nb-NO" sz="1350" dirty="0">
                <a:solidFill>
                  <a:prstClr val="black"/>
                </a:solidFill>
                <a:latin typeface="Calibri" panose="020F0502020204030204"/>
              </a:rPr>
              <a:t>Mega-prosjekt</a:t>
            </a:r>
          </a:p>
        </p:txBody>
      </p:sp>
      <p:sp>
        <p:nvSpPr>
          <p:cNvPr id="43" name="Arrow: Up-Down 42">
            <a:extLst>
              <a:ext uri="{FF2B5EF4-FFF2-40B4-BE49-F238E27FC236}">
                <a16:creationId xmlns:a16="http://schemas.microsoft.com/office/drawing/2014/main" id="{58175E3C-596E-43E6-9A9A-69B1D0975B73}"/>
              </a:ext>
            </a:extLst>
          </p:cNvPr>
          <p:cNvSpPr/>
          <p:nvPr/>
        </p:nvSpPr>
        <p:spPr>
          <a:xfrm>
            <a:off x="2514455" y="2690831"/>
            <a:ext cx="160859" cy="1226372"/>
          </a:xfrm>
          <a:prstGeom prst="upDown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grpSp>
        <p:nvGrpSpPr>
          <p:cNvPr id="5" name="Group 4">
            <a:extLst>
              <a:ext uri="{FF2B5EF4-FFF2-40B4-BE49-F238E27FC236}">
                <a16:creationId xmlns:a16="http://schemas.microsoft.com/office/drawing/2014/main" id="{847091F8-8ABC-4D4E-90EF-785FB7E7922D}"/>
              </a:ext>
            </a:extLst>
          </p:cNvPr>
          <p:cNvGrpSpPr/>
          <p:nvPr/>
        </p:nvGrpSpPr>
        <p:grpSpPr>
          <a:xfrm>
            <a:off x="3205825" y="2671702"/>
            <a:ext cx="2772254" cy="1245503"/>
            <a:chOff x="2242433" y="2478968"/>
            <a:chExt cx="3696338" cy="1412585"/>
          </a:xfrm>
        </p:grpSpPr>
        <p:sp>
          <p:nvSpPr>
            <p:cNvPr id="44" name="Arrow: Up-Down 43">
              <a:extLst>
                <a:ext uri="{FF2B5EF4-FFF2-40B4-BE49-F238E27FC236}">
                  <a16:creationId xmlns:a16="http://schemas.microsoft.com/office/drawing/2014/main" id="{2F648FCA-FC37-42E8-A6AC-76240E1E8A86}"/>
                </a:ext>
              </a:extLst>
            </p:cNvPr>
            <p:cNvSpPr/>
            <p:nvPr/>
          </p:nvSpPr>
          <p:spPr>
            <a:xfrm>
              <a:off x="2242433" y="2478968"/>
              <a:ext cx="186743" cy="1412585"/>
            </a:xfrm>
            <a:prstGeom prst="upDownArrow">
              <a:avLst/>
            </a:prstGeom>
            <a:solidFill>
              <a:schemeClr val="accent1">
                <a:alpha val="2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45" name="Arrow: Up-Down 44">
              <a:extLst>
                <a:ext uri="{FF2B5EF4-FFF2-40B4-BE49-F238E27FC236}">
                  <a16:creationId xmlns:a16="http://schemas.microsoft.com/office/drawing/2014/main" id="{277A2554-9FD8-4D8E-AC79-9297FAC6C33C}"/>
                </a:ext>
              </a:extLst>
            </p:cNvPr>
            <p:cNvSpPr/>
            <p:nvPr/>
          </p:nvSpPr>
          <p:spPr>
            <a:xfrm>
              <a:off x="3363533" y="2478968"/>
              <a:ext cx="186743" cy="1412585"/>
            </a:xfrm>
            <a:prstGeom prst="upDownArrow">
              <a:avLst/>
            </a:prstGeom>
            <a:solidFill>
              <a:schemeClr val="accent1">
                <a:alpha val="2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46" name="Arrow: Up-Down 45">
              <a:extLst>
                <a:ext uri="{FF2B5EF4-FFF2-40B4-BE49-F238E27FC236}">
                  <a16:creationId xmlns:a16="http://schemas.microsoft.com/office/drawing/2014/main" id="{6C36D3AC-23DD-422C-810A-F366DA6B490B}"/>
                </a:ext>
              </a:extLst>
            </p:cNvPr>
            <p:cNvSpPr/>
            <p:nvPr/>
          </p:nvSpPr>
          <p:spPr>
            <a:xfrm>
              <a:off x="4412036" y="2478968"/>
              <a:ext cx="186743" cy="1412585"/>
            </a:xfrm>
            <a:prstGeom prst="upDownArrow">
              <a:avLst/>
            </a:prstGeom>
            <a:solidFill>
              <a:schemeClr val="accent1">
                <a:alpha val="2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47" name="Arrow: Up-Down 46">
              <a:extLst>
                <a:ext uri="{FF2B5EF4-FFF2-40B4-BE49-F238E27FC236}">
                  <a16:creationId xmlns:a16="http://schemas.microsoft.com/office/drawing/2014/main" id="{51A81029-532F-4C35-805D-5A18157FB68F}"/>
                </a:ext>
              </a:extLst>
            </p:cNvPr>
            <p:cNvSpPr/>
            <p:nvPr/>
          </p:nvSpPr>
          <p:spPr>
            <a:xfrm>
              <a:off x="5752028" y="2478968"/>
              <a:ext cx="186743" cy="1412585"/>
            </a:xfrm>
            <a:prstGeom prst="upDownArrow">
              <a:avLst/>
            </a:prstGeom>
            <a:solidFill>
              <a:schemeClr val="accent1">
                <a:alpha val="14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grpSp>
      <p:sp>
        <p:nvSpPr>
          <p:cNvPr id="48" name="Arrow: Up-Down 47">
            <a:extLst>
              <a:ext uri="{FF2B5EF4-FFF2-40B4-BE49-F238E27FC236}">
                <a16:creationId xmlns:a16="http://schemas.microsoft.com/office/drawing/2014/main" id="{D614B293-1B7F-458D-AF93-6EAA93519D32}"/>
              </a:ext>
            </a:extLst>
          </p:cNvPr>
          <p:cNvSpPr/>
          <p:nvPr/>
        </p:nvSpPr>
        <p:spPr>
          <a:xfrm>
            <a:off x="2783011" y="3514834"/>
            <a:ext cx="91462" cy="416437"/>
          </a:xfrm>
          <a:prstGeom prst="upDownArrow">
            <a:avLst/>
          </a:prstGeom>
          <a:solidFill>
            <a:srgbClr val="FFC000"/>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C8303452-9D6B-48CE-8D81-FFE5652B4967}"/>
              </a:ext>
            </a:extLst>
          </p:cNvPr>
          <p:cNvGrpSpPr/>
          <p:nvPr/>
        </p:nvGrpSpPr>
        <p:grpSpPr>
          <a:xfrm>
            <a:off x="3440452" y="3109091"/>
            <a:ext cx="1788507" cy="808114"/>
            <a:chOff x="2555266" y="3002452"/>
            <a:chExt cx="2384676" cy="889102"/>
          </a:xfrm>
          <a:solidFill>
            <a:srgbClr val="FFC000"/>
          </a:solidFill>
        </p:grpSpPr>
        <p:sp>
          <p:nvSpPr>
            <p:cNvPr id="49" name="Arrow: Up-Down 48">
              <a:extLst>
                <a:ext uri="{FF2B5EF4-FFF2-40B4-BE49-F238E27FC236}">
                  <a16:creationId xmlns:a16="http://schemas.microsoft.com/office/drawing/2014/main" id="{F381CE3A-1C3C-45CE-99B9-BBD89E4880CD}"/>
                </a:ext>
              </a:extLst>
            </p:cNvPr>
            <p:cNvSpPr/>
            <p:nvPr/>
          </p:nvSpPr>
          <p:spPr>
            <a:xfrm>
              <a:off x="3664743" y="3363558"/>
              <a:ext cx="121949" cy="527996"/>
            </a:xfrm>
            <a:prstGeom prst="upDownArrow">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50" name="Arrow: Up-Down 49">
              <a:extLst>
                <a:ext uri="{FF2B5EF4-FFF2-40B4-BE49-F238E27FC236}">
                  <a16:creationId xmlns:a16="http://schemas.microsoft.com/office/drawing/2014/main" id="{306C1640-288E-4F35-BFC1-C7BB0961D019}"/>
                </a:ext>
              </a:extLst>
            </p:cNvPr>
            <p:cNvSpPr/>
            <p:nvPr/>
          </p:nvSpPr>
          <p:spPr>
            <a:xfrm>
              <a:off x="4683613" y="3345178"/>
              <a:ext cx="121949" cy="527996"/>
            </a:xfrm>
            <a:prstGeom prst="upDownArrow">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51" name="Arrow: Up-Down 50">
              <a:extLst>
                <a:ext uri="{FF2B5EF4-FFF2-40B4-BE49-F238E27FC236}">
                  <a16:creationId xmlns:a16="http://schemas.microsoft.com/office/drawing/2014/main" id="{508C9C1C-E67E-4E21-A28B-08812516C347}"/>
                </a:ext>
              </a:extLst>
            </p:cNvPr>
            <p:cNvSpPr/>
            <p:nvPr/>
          </p:nvSpPr>
          <p:spPr>
            <a:xfrm>
              <a:off x="4822940" y="3002452"/>
              <a:ext cx="117002" cy="870722"/>
            </a:xfrm>
            <a:prstGeom prst="upDownArrow">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52" name="Arrow: Up-Down 51">
              <a:extLst>
                <a:ext uri="{FF2B5EF4-FFF2-40B4-BE49-F238E27FC236}">
                  <a16:creationId xmlns:a16="http://schemas.microsoft.com/office/drawing/2014/main" id="{CB348288-EE13-40F0-8AA5-CCF97C3E95E3}"/>
                </a:ext>
              </a:extLst>
            </p:cNvPr>
            <p:cNvSpPr/>
            <p:nvPr/>
          </p:nvSpPr>
          <p:spPr>
            <a:xfrm>
              <a:off x="3830465" y="3033656"/>
              <a:ext cx="121949" cy="857898"/>
            </a:xfrm>
            <a:prstGeom prst="upDownArrow">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53" name="Arrow: Up-Down 52">
              <a:extLst>
                <a:ext uri="{FF2B5EF4-FFF2-40B4-BE49-F238E27FC236}">
                  <a16:creationId xmlns:a16="http://schemas.microsoft.com/office/drawing/2014/main" id="{2BADC809-1899-4C8B-8EF7-9D0A7B8F5FB0}"/>
                </a:ext>
              </a:extLst>
            </p:cNvPr>
            <p:cNvSpPr/>
            <p:nvPr/>
          </p:nvSpPr>
          <p:spPr>
            <a:xfrm>
              <a:off x="2555266" y="3363558"/>
              <a:ext cx="121949" cy="527996"/>
            </a:xfrm>
            <a:prstGeom prst="upDownArrow">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54" name="Arrow: Up-Down 53">
              <a:extLst>
                <a:ext uri="{FF2B5EF4-FFF2-40B4-BE49-F238E27FC236}">
                  <a16:creationId xmlns:a16="http://schemas.microsoft.com/office/drawing/2014/main" id="{6CB6F083-841C-4C6E-9B75-E0ECD970B7D3}"/>
                </a:ext>
              </a:extLst>
            </p:cNvPr>
            <p:cNvSpPr/>
            <p:nvPr/>
          </p:nvSpPr>
          <p:spPr>
            <a:xfrm>
              <a:off x="2720988" y="3033656"/>
              <a:ext cx="121949" cy="857898"/>
            </a:xfrm>
            <a:prstGeom prst="upDownArrow">
              <a:avLst/>
            </a:prstGeom>
            <a:grp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grpSp>
      <p:grpSp>
        <p:nvGrpSpPr>
          <p:cNvPr id="13" name="Group 12">
            <a:extLst>
              <a:ext uri="{FF2B5EF4-FFF2-40B4-BE49-F238E27FC236}">
                <a16:creationId xmlns:a16="http://schemas.microsoft.com/office/drawing/2014/main" id="{7060645E-A8EF-484F-8916-6E414AE13C6E}"/>
              </a:ext>
            </a:extLst>
          </p:cNvPr>
          <p:cNvGrpSpPr/>
          <p:nvPr/>
        </p:nvGrpSpPr>
        <p:grpSpPr>
          <a:xfrm>
            <a:off x="7111636" y="4442936"/>
            <a:ext cx="2650928" cy="315653"/>
            <a:chOff x="7450181" y="4715838"/>
            <a:chExt cx="3534571" cy="485947"/>
          </a:xfrm>
          <a:solidFill>
            <a:srgbClr val="70AD47"/>
          </a:solidFill>
        </p:grpSpPr>
        <p:sp>
          <p:nvSpPr>
            <p:cNvPr id="55" name="Arrow: Up 54">
              <a:extLst>
                <a:ext uri="{FF2B5EF4-FFF2-40B4-BE49-F238E27FC236}">
                  <a16:creationId xmlns:a16="http://schemas.microsoft.com/office/drawing/2014/main" id="{4491446A-E110-4B93-B3D7-58A4F7CE2734}"/>
                </a:ext>
              </a:extLst>
            </p:cNvPr>
            <p:cNvSpPr/>
            <p:nvPr/>
          </p:nvSpPr>
          <p:spPr>
            <a:xfrm>
              <a:off x="7450181" y="4715838"/>
              <a:ext cx="457960" cy="485947"/>
            </a:xfrm>
            <a:prstGeom prst="upArrow">
              <a:avLst/>
            </a:prstGeom>
            <a:grp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56" name="Arrow: Up 55">
              <a:extLst>
                <a:ext uri="{FF2B5EF4-FFF2-40B4-BE49-F238E27FC236}">
                  <a16:creationId xmlns:a16="http://schemas.microsoft.com/office/drawing/2014/main" id="{F004A171-A696-457E-BE32-00D8AC8BC863}"/>
                </a:ext>
              </a:extLst>
            </p:cNvPr>
            <p:cNvSpPr/>
            <p:nvPr/>
          </p:nvSpPr>
          <p:spPr>
            <a:xfrm>
              <a:off x="8457155" y="4715838"/>
              <a:ext cx="457960" cy="485947"/>
            </a:xfrm>
            <a:prstGeom prst="upArrow">
              <a:avLst/>
            </a:prstGeom>
            <a:grp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57" name="Arrow: Up 56">
              <a:extLst>
                <a:ext uri="{FF2B5EF4-FFF2-40B4-BE49-F238E27FC236}">
                  <a16:creationId xmlns:a16="http://schemas.microsoft.com/office/drawing/2014/main" id="{59EF915F-5589-45C4-BE8F-0E7DE2BD882B}"/>
                </a:ext>
              </a:extLst>
            </p:cNvPr>
            <p:cNvSpPr/>
            <p:nvPr/>
          </p:nvSpPr>
          <p:spPr>
            <a:xfrm>
              <a:off x="9565784" y="4715838"/>
              <a:ext cx="457960" cy="485947"/>
            </a:xfrm>
            <a:prstGeom prst="upArrow">
              <a:avLst/>
            </a:prstGeom>
            <a:grp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sp>
          <p:nvSpPr>
            <p:cNvPr id="58" name="Arrow: Up 57">
              <a:extLst>
                <a:ext uri="{FF2B5EF4-FFF2-40B4-BE49-F238E27FC236}">
                  <a16:creationId xmlns:a16="http://schemas.microsoft.com/office/drawing/2014/main" id="{315BE946-28C9-4729-AB9E-BB656FF76A26}"/>
                </a:ext>
              </a:extLst>
            </p:cNvPr>
            <p:cNvSpPr/>
            <p:nvPr/>
          </p:nvSpPr>
          <p:spPr>
            <a:xfrm>
              <a:off x="10526792" y="4715838"/>
              <a:ext cx="457960" cy="485947"/>
            </a:xfrm>
            <a:prstGeom prst="upArrow">
              <a:avLst/>
            </a:prstGeom>
            <a:grp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nb-NO" sz="1350">
                <a:solidFill>
                  <a:prstClr val="white"/>
                </a:solidFill>
                <a:latin typeface="Calibri" panose="020F0502020204030204"/>
              </a:endParaRPr>
            </a:p>
          </p:txBody>
        </p:sp>
      </p:grpSp>
      <p:grpSp>
        <p:nvGrpSpPr>
          <p:cNvPr id="60" name="Group 59">
            <a:extLst>
              <a:ext uri="{FF2B5EF4-FFF2-40B4-BE49-F238E27FC236}">
                <a16:creationId xmlns:a16="http://schemas.microsoft.com/office/drawing/2014/main" id="{7D205A76-A258-440F-B437-52012C835FCD}"/>
              </a:ext>
            </a:extLst>
          </p:cNvPr>
          <p:cNvGrpSpPr/>
          <p:nvPr/>
        </p:nvGrpSpPr>
        <p:grpSpPr>
          <a:xfrm>
            <a:off x="5877105" y="4387556"/>
            <a:ext cx="866882" cy="1430066"/>
            <a:chOff x="5821166" y="4584111"/>
            <a:chExt cx="1155843" cy="1906755"/>
          </a:xfrm>
        </p:grpSpPr>
        <p:sp>
          <p:nvSpPr>
            <p:cNvPr id="23" name="Arrow: Up 22">
              <a:extLst>
                <a:ext uri="{FF2B5EF4-FFF2-40B4-BE49-F238E27FC236}">
                  <a16:creationId xmlns:a16="http://schemas.microsoft.com/office/drawing/2014/main" id="{254645EF-439B-4A54-B55C-C0EEB882BDEA}"/>
                </a:ext>
              </a:extLst>
            </p:cNvPr>
            <p:cNvSpPr/>
            <p:nvPr/>
          </p:nvSpPr>
          <p:spPr>
            <a:xfrm>
              <a:off x="6268190" y="4584111"/>
              <a:ext cx="265882" cy="129784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nb-NO" sz="1350">
                <a:solidFill>
                  <a:prstClr val="white"/>
                </a:solidFill>
                <a:latin typeface="Calibri" panose="020F0502020204030204"/>
              </a:endParaRPr>
            </a:p>
          </p:txBody>
        </p:sp>
        <p:sp>
          <p:nvSpPr>
            <p:cNvPr id="59" name="Rectangle 58">
              <a:extLst>
                <a:ext uri="{FF2B5EF4-FFF2-40B4-BE49-F238E27FC236}">
                  <a16:creationId xmlns:a16="http://schemas.microsoft.com/office/drawing/2014/main" id="{5E62FBFF-3261-407A-88BE-C7A54BE6F94D}"/>
                </a:ext>
              </a:extLst>
            </p:cNvPr>
            <p:cNvSpPr/>
            <p:nvPr/>
          </p:nvSpPr>
          <p:spPr>
            <a:xfrm>
              <a:off x="5821166" y="5873192"/>
              <a:ext cx="1155843" cy="617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nb-NO" sz="1350" dirty="0">
                  <a:solidFill>
                    <a:prstClr val="white"/>
                  </a:solidFill>
                  <a:latin typeface="Calibri" panose="020F0502020204030204"/>
                </a:rPr>
                <a:t>Industri-partnere</a:t>
              </a:r>
            </a:p>
          </p:txBody>
        </p:sp>
      </p:grpSp>
    </p:spTree>
    <p:extLst>
      <p:ext uri="{BB962C8B-B14F-4D97-AF65-F5344CB8AC3E}">
        <p14:creationId xmlns:p14="http://schemas.microsoft.com/office/powerpoint/2010/main" val="289865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40" grpId="0" animBg="1"/>
      <p:bldP spid="42" grpId="0" animBg="1"/>
      <p:bldP spid="43"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EF431E4-84A6-4323-80DE-4DA1A1C36304}"/>
              </a:ext>
            </a:extLst>
          </p:cNvPr>
          <p:cNvPicPr>
            <a:picLocks noChangeAspect="1"/>
          </p:cNvPicPr>
          <p:nvPr/>
        </p:nvPicPr>
        <p:blipFill>
          <a:blip r:embed="rId2"/>
          <a:stretch>
            <a:fillRect/>
          </a:stretch>
        </p:blipFill>
        <p:spPr>
          <a:xfrm>
            <a:off x="1974706" y="697772"/>
            <a:ext cx="3733992" cy="5296172"/>
          </a:xfrm>
          <a:prstGeom prst="rect">
            <a:avLst/>
          </a:prstGeom>
          <a:ln w="19050">
            <a:solidFill>
              <a:schemeClr val="bg1">
                <a:lumMod val="75000"/>
              </a:schemeClr>
            </a:solidFill>
          </a:ln>
        </p:spPr>
      </p:pic>
      <p:pic>
        <p:nvPicPr>
          <p:cNvPr id="5" name="Bilde 4">
            <a:extLst>
              <a:ext uri="{FF2B5EF4-FFF2-40B4-BE49-F238E27FC236}">
                <a16:creationId xmlns:a16="http://schemas.microsoft.com/office/drawing/2014/main" id="{0C36763A-E5E1-469C-AE1D-D557983E7EC6}"/>
              </a:ext>
            </a:extLst>
          </p:cNvPr>
          <p:cNvPicPr>
            <a:picLocks noChangeAspect="1"/>
          </p:cNvPicPr>
          <p:nvPr/>
        </p:nvPicPr>
        <p:blipFill>
          <a:blip r:embed="rId3"/>
          <a:stretch>
            <a:fillRect/>
          </a:stretch>
        </p:blipFill>
        <p:spPr>
          <a:xfrm>
            <a:off x="4972216" y="865324"/>
            <a:ext cx="3733992" cy="5296172"/>
          </a:xfrm>
          <a:prstGeom prst="rect">
            <a:avLst/>
          </a:prstGeom>
          <a:ln w="19050">
            <a:solidFill>
              <a:schemeClr val="bg1">
                <a:lumMod val="75000"/>
              </a:schemeClr>
            </a:solidFill>
          </a:ln>
        </p:spPr>
      </p:pic>
      <p:pic>
        <p:nvPicPr>
          <p:cNvPr id="6" name="Bilde 5">
            <a:extLst>
              <a:ext uri="{FF2B5EF4-FFF2-40B4-BE49-F238E27FC236}">
                <a16:creationId xmlns:a16="http://schemas.microsoft.com/office/drawing/2014/main" id="{FCB6331A-3B1B-4EB7-9B33-F76BF909CEAB}"/>
              </a:ext>
            </a:extLst>
          </p:cNvPr>
          <p:cNvPicPr>
            <a:picLocks noChangeAspect="1"/>
          </p:cNvPicPr>
          <p:nvPr/>
        </p:nvPicPr>
        <p:blipFill>
          <a:blip r:embed="rId4"/>
          <a:stretch>
            <a:fillRect/>
          </a:stretch>
        </p:blipFill>
        <p:spPr>
          <a:xfrm>
            <a:off x="7976076" y="1051927"/>
            <a:ext cx="3727642" cy="5277121"/>
          </a:xfrm>
          <a:prstGeom prst="rect">
            <a:avLst/>
          </a:prstGeom>
          <a:ln w="19050">
            <a:solidFill>
              <a:schemeClr val="bg1">
                <a:lumMod val="75000"/>
              </a:schemeClr>
            </a:solidFill>
          </a:ln>
        </p:spPr>
      </p:pic>
      <p:sp>
        <p:nvSpPr>
          <p:cNvPr id="9" name="TekstSylinder 8">
            <a:extLst>
              <a:ext uri="{FF2B5EF4-FFF2-40B4-BE49-F238E27FC236}">
                <a16:creationId xmlns:a16="http://schemas.microsoft.com/office/drawing/2014/main" id="{E914C430-29D0-9C44-9F17-708C39C10AD7}"/>
              </a:ext>
            </a:extLst>
          </p:cNvPr>
          <p:cNvSpPr txBox="1"/>
          <p:nvPr/>
        </p:nvSpPr>
        <p:spPr>
          <a:xfrm>
            <a:off x="0" y="144231"/>
            <a:ext cx="12077205" cy="769441"/>
          </a:xfrm>
          <a:prstGeom prst="rect">
            <a:avLst/>
          </a:prstGeom>
          <a:noFill/>
        </p:spPr>
        <p:txBody>
          <a:bodyPr wrap="square" lIns="91440" tIns="45720" rIns="91440" bIns="45720" rtlCol="0" anchor="t">
            <a:spAutoFit/>
          </a:bodyPr>
          <a:lstStyle/>
          <a:p>
            <a:pPr algn="ctr"/>
            <a:r>
              <a:rPr lang="nb-NO" sz="2400" b="1" dirty="0"/>
              <a:t>Fremtidens teknologistudier (FTS): Status – Hva er vedtatt – Hva jobbes det med?</a:t>
            </a:r>
          </a:p>
          <a:p>
            <a:endParaRPr lang="nb-NO" sz="2000" i="1" dirty="0">
              <a:latin typeface="Arial"/>
              <a:ea typeface="Open Sans" panose="020B0606030504020204" pitchFamily="34" charset="0"/>
              <a:cs typeface="Open Sans" panose="020B0606030504020204" pitchFamily="34" charset="0"/>
            </a:endParaRPr>
          </a:p>
        </p:txBody>
      </p:sp>
      <p:sp>
        <p:nvSpPr>
          <p:cNvPr id="2" name="TekstSylinder 1">
            <a:extLst>
              <a:ext uri="{FF2B5EF4-FFF2-40B4-BE49-F238E27FC236}">
                <a16:creationId xmlns:a16="http://schemas.microsoft.com/office/drawing/2014/main" id="{67CB5511-0668-A94C-8A50-88C709DA04E2}"/>
              </a:ext>
            </a:extLst>
          </p:cNvPr>
          <p:cNvSpPr txBox="1"/>
          <p:nvPr/>
        </p:nvSpPr>
        <p:spPr>
          <a:xfrm>
            <a:off x="254850" y="1930980"/>
            <a:ext cx="1547445" cy="2462213"/>
          </a:xfrm>
          <a:prstGeom prst="rect">
            <a:avLst/>
          </a:prstGeom>
          <a:noFill/>
          <a:ln>
            <a:solidFill>
              <a:schemeClr val="bg1">
                <a:lumMod val="75000"/>
              </a:schemeClr>
            </a:solidFill>
          </a:ln>
        </p:spPr>
        <p:txBody>
          <a:bodyPr wrap="square" rtlCol="0">
            <a:spAutoFit/>
          </a:bodyPr>
          <a:lstStyle/>
          <a:p>
            <a:endParaRPr lang="nb-NO" sz="1400" i="1" dirty="0">
              <a:ea typeface="Open Sans" panose="020B0606030504020204" pitchFamily="34" charset="0"/>
              <a:cs typeface="Open Sans" panose="020B0606030504020204" pitchFamily="34" charset="0"/>
            </a:endParaRPr>
          </a:p>
          <a:p>
            <a:pPr algn="ctr"/>
            <a:r>
              <a:rPr lang="nb-NO" sz="1400" dirty="0">
                <a:ea typeface="Open Sans" panose="020B0606030504020204" pitchFamily="34" charset="0"/>
                <a:cs typeface="Open Sans" panose="020B0606030504020204" pitchFamily="34" charset="0"/>
              </a:rPr>
              <a:t>NTNU-internt FTS-seminar</a:t>
            </a:r>
          </a:p>
          <a:p>
            <a:pPr algn="ctr"/>
            <a:r>
              <a:rPr lang="nb-NO" sz="1400" dirty="0">
                <a:ea typeface="Open Sans" panose="020B0606030504020204" pitchFamily="34" charset="0"/>
                <a:cs typeface="Open Sans" panose="020B0606030504020204" pitchFamily="34" charset="0"/>
              </a:rPr>
              <a:t>10. september, 2021</a:t>
            </a:r>
          </a:p>
          <a:p>
            <a:endParaRPr lang="nb-NO" sz="1400" i="1" dirty="0">
              <a:ea typeface="Open Sans" panose="020B0606030504020204" pitchFamily="34" charset="0"/>
              <a:cs typeface="Open Sans" panose="020B0606030504020204" pitchFamily="34" charset="0"/>
            </a:endParaRPr>
          </a:p>
          <a:p>
            <a:endParaRPr lang="nb-NO" sz="1400" i="1" dirty="0">
              <a:ea typeface="Open Sans" panose="020B0606030504020204" pitchFamily="34" charset="0"/>
              <a:cs typeface="Open Sans" panose="020B0606030504020204" pitchFamily="34" charset="0"/>
            </a:endParaRPr>
          </a:p>
          <a:p>
            <a:pPr algn="ctr"/>
            <a:r>
              <a:rPr lang="nb-NO" sz="1400" i="1" dirty="0">
                <a:ea typeface="Open Sans" panose="020B0606030504020204" pitchFamily="34" charset="0"/>
                <a:cs typeface="Open Sans" panose="020B0606030504020204" pitchFamily="34" charset="0"/>
              </a:rPr>
              <a:t>Geir E. D. Øien, prosjektleder FTS</a:t>
            </a:r>
          </a:p>
          <a:p>
            <a:endParaRPr lang="en-US" sz="1400" i="1" dirty="0">
              <a:ea typeface="Open Sans" panose="020B0606030504020204" pitchFamily="34" charset="0"/>
              <a:cs typeface="Open Sans" panose="020B0606030504020204" pitchFamily="34" charset="0"/>
            </a:endParaRPr>
          </a:p>
        </p:txBody>
      </p:sp>
      <p:sp>
        <p:nvSpPr>
          <p:cNvPr id="10" name="TekstSylinder 9">
            <a:extLst>
              <a:ext uri="{FF2B5EF4-FFF2-40B4-BE49-F238E27FC236}">
                <a16:creationId xmlns:a16="http://schemas.microsoft.com/office/drawing/2014/main" id="{CC9D7964-123A-0548-BB6D-ACBD58514571}"/>
              </a:ext>
            </a:extLst>
          </p:cNvPr>
          <p:cNvSpPr txBox="1"/>
          <p:nvPr/>
        </p:nvSpPr>
        <p:spPr>
          <a:xfrm>
            <a:off x="4607150" y="6393596"/>
            <a:ext cx="3733992" cy="307777"/>
          </a:xfrm>
          <a:prstGeom prst="rect">
            <a:avLst/>
          </a:prstGeom>
          <a:noFill/>
          <a:ln>
            <a:solidFill>
              <a:schemeClr val="bg1"/>
            </a:solidFill>
          </a:ln>
        </p:spPr>
        <p:txBody>
          <a:bodyPr wrap="square" rtlCol="0">
            <a:spAutoFit/>
          </a:bodyPr>
          <a:lstStyle/>
          <a:p>
            <a:r>
              <a:rPr lang="nb-NO" sz="1400" dirty="0">
                <a:solidFill>
                  <a:srgbClr val="0070C0"/>
                </a:solidFill>
                <a:hlinkClick r:id="rId5">
                  <a:extLst>
                    <a:ext uri="{A12FA001-AC4F-418D-AE19-62706E023703}">
                      <ahyp:hlinkClr xmlns:ahyp="http://schemas.microsoft.com/office/drawing/2018/hyperlinkcolor" val="tx"/>
                    </a:ext>
                  </a:extLst>
                </a:hlinkClick>
              </a:rPr>
              <a:t>www.ntnu.no/fremtidensteknologistudier</a:t>
            </a:r>
            <a:r>
              <a:rPr lang="nb-NO" sz="1400" dirty="0">
                <a:solidFill>
                  <a:srgbClr val="0070C0"/>
                </a:solidFill>
              </a:rPr>
              <a:t> </a:t>
            </a:r>
          </a:p>
        </p:txBody>
      </p:sp>
    </p:spTree>
    <p:extLst>
      <p:ext uri="{BB962C8B-B14F-4D97-AF65-F5344CB8AC3E}">
        <p14:creationId xmlns:p14="http://schemas.microsoft.com/office/powerpoint/2010/main" val="52950490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0B2BBA-4FDB-4B66-971F-3B47B091B2F9}"/>
              </a:ext>
            </a:extLst>
          </p:cNvPr>
          <p:cNvSpPr txBox="1"/>
          <p:nvPr/>
        </p:nvSpPr>
        <p:spPr>
          <a:xfrm>
            <a:off x="3328498" y="2567004"/>
            <a:ext cx="5586979" cy="646331"/>
          </a:xfrm>
          <a:prstGeom prst="rect">
            <a:avLst/>
          </a:prstGeom>
          <a:noFill/>
        </p:spPr>
        <p:txBody>
          <a:bodyPr wrap="none" rtlCol="0">
            <a:spAutoFit/>
          </a:bodyPr>
          <a:lstStyle/>
          <a:p>
            <a:pPr defTabSz="457200"/>
            <a:r>
              <a:rPr lang="nb-NO" sz="3600" dirty="0">
                <a:solidFill>
                  <a:prstClr val="black"/>
                </a:solidFill>
                <a:latin typeface="Calibri"/>
              </a:rPr>
              <a:t>Takk for oppmerksomheten !</a:t>
            </a:r>
          </a:p>
        </p:txBody>
      </p:sp>
    </p:spTree>
    <p:extLst>
      <p:ext uri="{BB962C8B-B14F-4D97-AF65-F5344CB8AC3E}">
        <p14:creationId xmlns:p14="http://schemas.microsoft.com/office/powerpoint/2010/main" val="4158007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067D99-1642-48D9-8A8F-1067229DC537}"/>
              </a:ext>
            </a:extLst>
          </p:cNvPr>
          <p:cNvSpPr>
            <a:spLocks noGrp="1"/>
          </p:cNvSpPr>
          <p:nvPr>
            <p:ph type="ctrTitle"/>
          </p:nvPr>
        </p:nvSpPr>
        <p:spPr/>
        <p:txBody>
          <a:bodyPr/>
          <a:lstStyle/>
          <a:p>
            <a:r>
              <a:rPr lang="nb-NO" dirty="0"/>
              <a:t>Hovedprogramtypen </a:t>
            </a:r>
            <a:br>
              <a:rPr lang="nb-NO" dirty="0"/>
            </a:br>
            <a:r>
              <a:rPr lang="nb-NO" dirty="0"/>
              <a:t>«2-årig master»</a:t>
            </a:r>
          </a:p>
        </p:txBody>
      </p:sp>
      <p:sp>
        <p:nvSpPr>
          <p:cNvPr id="5" name="Subtitle 4">
            <a:extLst>
              <a:ext uri="{FF2B5EF4-FFF2-40B4-BE49-F238E27FC236}">
                <a16:creationId xmlns:a16="http://schemas.microsoft.com/office/drawing/2014/main" id="{6A00F89D-3C7E-48BB-B8E3-E227185E0D5A}"/>
              </a:ext>
            </a:extLst>
          </p:cNvPr>
          <p:cNvSpPr>
            <a:spLocks noGrp="1"/>
          </p:cNvSpPr>
          <p:nvPr>
            <p:ph type="subTitle" idx="1"/>
          </p:nvPr>
        </p:nvSpPr>
        <p:spPr/>
        <p:txBody>
          <a:bodyPr/>
          <a:lstStyle/>
          <a:p>
            <a:r>
              <a:rPr lang="nb-NO" dirty="0"/>
              <a:t>Torgeir Aadland</a:t>
            </a:r>
          </a:p>
          <a:p>
            <a:r>
              <a:rPr lang="nb-NO" dirty="0"/>
              <a:t>Internt seminar om fremtidens teknologistudier (FTS)</a:t>
            </a:r>
          </a:p>
          <a:p>
            <a:r>
              <a:rPr lang="nb-NO" dirty="0"/>
              <a:t>10. September 2021</a:t>
            </a:r>
          </a:p>
          <a:p>
            <a:endParaRPr lang="nb-NO" dirty="0"/>
          </a:p>
        </p:txBody>
      </p:sp>
    </p:spTree>
    <p:extLst>
      <p:ext uri="{BB962C8B-B14F-4D97-AF65-F5344CB8AC3E}">
        <p14:creationId xmlns:p14="http://schemas.microsoft.com/office/powerpoint/2010/main" val="1413913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25CE-D1B1-4413-A1D0-007F8016EBDA}"/>
              </a:ext>
            </a:extLst>
          </p:cNvPr>
          <p:cNvSpPr>
            <a:spLocks noGrp="1"/>
          </p:cNvSpPr>
          <p:nvPr>
            <p:ph type="title"/>
          </p:nvPr>
        </p:nvSpPr>
        <p:spPr/>
        <p:txBody>
          <a:bodyPr/>
          <a:lstStyle/>
          <a:p>
            <a:r>
              <a:rPr lang="nb-NO" dirty="0"/>
              <a:t>Porteføljeoversikt</a:t>
            </a:r>
          </a:p>
        </p:txBody>
      </p:sp>
      <p:sp>
        <p:nvSpPr>
          <p:cNvPr id="3" name="Content Placeholder 2">
            <a:extLst>
              <a:ext uri="{FF2B5EF4-FFF2-40B4-BE49-F238E27FC236}">
                <a16:creationId xmlns:a16="http://schemas.microsoft.com/office/drawing/2014/main" id="{27110067-FC36-4968-A680-02AF9C4A2C0B}"/>
              </a:ext>
            </a:extLst>
          </p:cNvPr>
          <p:cNvSpPr>
            <a:spLocks noGrp="1"/>
          </p:cNvSpPr>
          <p:nvPr>
            <p:ph sz="half" idx="1"/>
          </p:nvPr>
        </p:nvSpPr>
        <p:spPr/>
        <p:txBody>
          <a:bodyPr>
            <a:normAutofit lnSpcReduction="10000"/>
          </a:bodyPr>
          <a:lstStyle/>
          <a:p>
            <a:r>
              <a:rPr lang="nb-NO" sz="3200" dirty="0"/>
              <a:t>Over 70 2-årig master-program i FTS-porteføljen</a:t>
            </a:r>
          </a:p>
          <a:p>
            <a:r>
              <a:rPr lang="nb-NO" sz="3200" dirty="0"/>
              <a:t>Inndelt i kategoriene:</a:t>
            </a:r>
          </a:p>
          <a:p>
            <a:pPr lvl="1"/>
            <a:r>
              <a:rPr lang="nb-NO" sz="2800" dirty="0" err="1"/>
              <a:t>Siv.ing</a:t>
            </a:r>
            <a:r>
              <a:rPr lang="nb-NO" sz="2800" dirty="0"/>
              <a:t>.</a:t>
            </a:r>
          </a:p>
          <a:p>
            <a:pPr lvl="1"/>
            <a:r>
              <a:rPr lang="nb-NO" sz="2800" dirty="0"/>
              <a:t>Fri</a:t>
            </a:r>
          </a:p>
          <a:p>
            <a:pPr lvl="1"/>
            <a:r>
              <a:rPr lang="nb-NO" sz="2800" dirty="0"/>
              <a:t>Erfaringsbasert</a:t>
            </a:r>
          </a:p>
          <a:p>
            <a:pPr lvl="1"/>
            <a:r>
              <a:rPr lang="nb-NO" sz="2800" dirty="0"/>
              <a:t>Internasjonal</a:t>
            </a:r>
          </a:p>
          <a:p>
            <a:r>
              <a:rPr lang="nb-NO" sz="3200" dirty="0"/>
              <a:t>Egen gruppering viser likhet og overlapp mellom kategoriene</a:t>
            </a:r>
          </a:p>
        </p:txBody>
      </p:sp>
      <p:pic>
        <p:nvPicPr>
          <p:cNvPr id="8" name="BIPLOT.png" descr="BIPLOT.png">
            <a:extLst>
              <a:ext uri="{FF2B5EF4-FFF2-40B4-BE49-F238E27FC236}">
                <a16:creationId xmlns:a16="http://schemas.microsoft.com/office/drawing/2014/main" id="{38834DDE-97A4-46F7-AA43-3EF0A8D571A6}"/>
              </a:ext>
            </a:extLst>
          </p:cNvPr>
          <p:cNvPicPr>
            <a:picLocks noGrp="1" noChangeAspect="1"/>
          </p:cNvPicPr>
          <p:nvPr>
            <p:ph sz="half" idx="2"/>
          </p:nvPr>
        </p:nvPicPr>
        <p:blipFill rotWithShape="1">
          <a:blip r:embed="rId2"/>
          <a:srcRect l="8127"/>
          <a:stretch/>
        </p:blipFill>
        <p:spPr>
          <a:xfrm>
            <a:off x="6172200" y="2309441"/>
            <a:ext cx="5181600" cy="3383705"/>
          </a:xfrm>
          <a:prstGeom prst="rect">
            <a:avLst/>
          </a:prstGeom>
        </p:spPr>
      </p:pic>
    </p:spTree>
    <p:extLst>
      <p:ext uri="{BB962C8B-B14F-4D97-AF65-F5344CB8AC3E}">
        <p14:creationId xmlns:p14="http://schemas.microsoft.com/office/powerpoint/2010/main" val="429147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F2F049-4EB0-4A2F-88DC-7A42613C9C8C}"/>
              </a:ext>
            </a:extLst>
          </p:cNvPr>
          <p:cNvSpPr>
            <a:spLocks noGrp="1"/>
          </p:cNvSpPr>
          <p:nvPr>
            <p:ph type="title"/>
          </p:nvPr>
        </p:nvSpPr>
        <p:spPr/>
        <p:txBody>
          <a:bodyPr/>
          <a:lstStyle/>
          <a:p>
            <a:r>
              <a:rPr lang="nb-NO" dirty="0"/>
              <a:t>Kandidatenes kompetanse</a:t>
            </a:r>
          </a:p>
        </p:txBody>
      </p:sp>
      <p:sp>
        <p:nvSpPr>
          <p:cNvPr id="3" name="Plassholder for innhold 2">
            <a:extLst>
              <a:ext uri="{FF2B5EF4-FFF2-40B4-BE49-F238E27FC236}">
                <a16:creationId xmlns:a16="http://schemas.microsoft.com/office/drawing/2014/main" id="{5250FDE2-FA33-474A-843A-8A42FC6D1823}"/>
              </a:ext>
            </a:extLst>
          </p:cNvPr>
          <p:cNvSpPr>
            <a:spLocks noGrp="1"/>
          </p:cNvSpPr>
          <p:nvPr>
            <p:ph idx="1"/>
          </p:nvPr>
        </p:nvSpPr>
        <p:spPr/>
        <p:txBody>
          <a:bodyPr>
            <a:normAutofit/>
          </a:bodyPr>
          <a:lstStyle/>
          <a:p>
            <a:r>
              <a:rPr lang="nb-NO" sz="3200" dirty="0"/>
              <a:t>Bred bakgrunn og sammensetning blant studentene </a:t>
            </a:r>
          </a:p>
          <a:p>
            <a:pPr lvl="1"/>
            <a:r>
              <a:rPr lang="nb-NO" sz="2800" dirty="0"/>
              <a:t>Fra tverrfaglig til «lik» studentsammensetning</a:t>
            </a:r>
          </a:p>
          <a:p>
            <a:pPr lvl="1"/>
            <a:r>
              <a:rPr lang="nb-NO" sz="2800" dirty="0"/>
              <a:t>Hvordan ivareta bredden?</a:t>
            </a:r>
          </a:p>
          <a:p>
            <a:r>
              <a:rPr lang="nb-NO" sz="3200" dirty="0"/>
              <a:t>Ulike kompetanseprofiler mellom 2årige og 5årige program</a:t>
            </a:r>
          </a:p>
          <a:p>
            <a:pPr lvl="1"/>
            <a:r>
              <a:rPr lang="nb-NO" sz="2800" dirty="0"/>
              <a:t>Unike? På hvilke områder? </a:t>
            </a:r>
          </a:p>
          <a:p>
            <a:r>
              <a:rPr lang="nb-NO" sz="3200" dirty="0"/>
              <a:t>Forskjeller mellom ulike program i kompetanseoppnåelse</a:t>
            </a:r>
          </a:p>
          <a:p>
            <a:pPr lvl="1"/>
            <a:r>
              <a:rPr lang="nb-NO" sz="2800" dirty="0"/>
              <a:t>Like ambisjonsnivåer for alle på ulike kompetanseområder?</a:t>
            </a:r>
            <a:endParaRPr lang="nb-NO" sz="3200" dirty="0"/>
          </a:p>
          <a:p>
            <a:endParaRPr lang="nb-NO" sz="3200" dirty="0"/>
          </a:p>
        </p:txBody>
      </p:sp>
    </p:spTree>
    <p:extLst>
      <p:ext uri="{BB962C8B-B14F-4D97-AF65-F5344CB8AC3E}">
        <p14:creationId xmlns:p14="http://schemas.microsoft.com/office/powerpoint/2010/main" val="1720521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BAD6A5-09F3-4AB0-8274-753ACDB037D3}"/>
              </a:ext>
            </a:extLst>
          </p:cNvPr>
          <p:cNvSpPr>
            <a:spLocks noGrp="1"/>
          </p:cNvSpPr>
          <p:nvPr>
            <p:ph type="title"/>
          </p:nvPr>
        </p:nvSpPr>
        <p:spPr/>
        <p:txBody>
          <a:bodyPr/>
          <a:lstStyle/>
          <a:p>
            <a:r>
              <a:rPr lang="nb-NO" dirty="0"/>
              <a:t>Pedagogisk læringsmiljø</a:t>
            </a:r>
          </a:p>
        </p:txBody>
      </p:sp>
      <p:sp>
        <p:nvSpPr>
          <p:cNvPr id="3" name="Plassholder for innhold 2">
            <a:extLst>
              <a:ext uri="{FF2B5EF4-FFF2-40B4-BE49-F238E27FC236}">
                <a16:creationId xmlns:a16="http://schemas.microsoft.com/office/drawing/2014/main" id="{5ED1DF3B-82AB-4464-AFD6-DA24749DF7D2}"/>
              </a:ext>
            </a:extLst>
          </p:cNvPr>
          <p:cNvSpPr>
            <a:spLocks noGrp="1"/>
          </p:cNvSpPr>
          <p:nvPr>
            <p:ph idx="1"/>
          </p:nvPr>
        </p:nvSpPr>
        <p:spPr/>
        <p:txBody>
          <a:bodyPr>
            <a:normAutofit/>
          </a:bodyPr>
          <a:lstStyle/>
          <a:p>
            <a:r>
              <a:rPr lang="nb-NO" sz="3200" dirty="0"/>
              <a:t>Programmenes identitet</a:t>
            </a:r>
          </a:p>
          <a:p>
            <a:pPr lvl="1"/>
            <a:r>
              <a:rPr lang="nb-NO" sz="2800" dirty="0"/>
              <a:t>«</a:t>
            </a:r>
            <a:r>
              <a:rPr lang="nb-NO" sz="2800" dirty="0" err="1"/>
              <a:t>Utenomfaglig</a:t>
            </a:r>
            <a:r>
              <a:rPr lang="nb-NO" sz="2800" dirty="0"/>
              <a:t>» aktivitet, egenart?</a:t>
            </a:r>
          </a:p>
          <a:p>
            <a:r>
              <a:rPr lang="nb-NO" sz="3200" dirty="0"/>
              <a:t>Tverrfaglig bakgrunn</a:t>
            </a:r>
          </a:p>
          <a:p>
            <a:r>
              <a:rPr lang="nb-NO" sz="3200" dirty="0"/>
              <a:t>Sambruk av emner mellom 2- og 5-årig masterprogrammer</a:t>
            </a:r>
          </a:p>
          <a:p>
            <a:pPr lvl="1"/>
            <a:r>
              <a:rPr lang="nb-NO" sz="2800" dirty="0"/>
              <a:t>Hensyn til ulike bakgrunner blant studentene?</a:t>
            </a:r>
          </a:p>
          <a:p>
            <a:r>
              <a:rPr lang="nb-NO" sz="3200" dirty="0"/>
              <a:t>Behov for kontinuerlig utvikling og utnytting av kompetansen i fagmiljøene</a:t>
            </a:r>
          </a:p>
        </p:txBody>
      </p:sp>
    </p:spTree>
    <p:extLst>
      <p:ext uri="{BB962C8B-B14F-4D97-AF65-F5344CB8AC3E}">
        <p14:creationId xmlns:p14="http://schemas.microsoft.com/office/powerpoint/2010/main" val="1746677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999E4-661F-467A-9DBB-CB61FE40B0BD}"/>
              </a:ext>
            </a:extLst>
          </p:cNvPr>
          <p:cNvSpPr>
            <a:spLocks noGrp="1"/>
          </p:cNvSpPr>
          <p:nvPr>
            <p:ph type="title"/>
          </p:nvPr>
        </p:nvSpPr>
        <p:spPr/>
        <p:txBody>
          <a:bodyPr>
            <a:normAutofit/>
          </a:bodyPr>
          <a:lstStyle/>
          <a:p>
            <a:r>
              <a:rPr lang="nb-NO" sz="4800" dirty="0"/>
              <a:t>Programdesign og kvalitetsutvikling</a:t>
            </a:r>
          </a:p>
        </p:txBody>
      </p:sp>
      <p:sp>
        <p:nvSpPr>
          <p:cNvPr id="3" name="Content Placeholder 2">
            <a:extLst>
              <a:ext uri="{FF2B5EF4-FFF2-40B4-BE49-F238E27FC236}">
                <a16:creationId xmlns:a16="http://schemas.microsoft.com/office/drawing/2014/main" id="{3B12904D-1696-417D-A5E5-92C0280B5363}"/>
              </a:ext>
            </a:extLst>
          </p:cNvPr>
          <p:cNvSpPr>
            <a:spLocks noGrp="1"/>
          </p:cNvSpPr>
          <p:nvPr>
            <p:ph idx="1"/>
          </p:nvPr>
        </p:nvSpPr>
        <p:spPr/>
        <p:txBody>
          <a:bodyPr>
            <a:normAutofit/>
          </a:bodyPr>
          <a:lstStyle/>
          <a:p>
            <a:r>
              <a:rPr lang="nb-NO" sz="3200" dirty="0"/>
              <a:t>Uklar strategi for porteføljen</a:t>
            </a:r>
          </a:p>
          <a:p>
            <a:pPr lvl="1"/>
            <a:r>
              <a:rPr lang="nb-NO" sz="2800" dirty="0"/>
              <a:t>Hvilke beslutninger ligger bak opprettelsen av program, og hvordan forvaltes helheten?</a:t>
            </a:r>
          </a:p>
          <a:p>
            <a:r>
              <a:rPr lang="nb-NO" sz="3200" dirty="0"/>
              <a:t>Ulike tradisjoner for programutvikling og kvalitetsarbeid</a:t>
            </a:r>
          </a:p>
        </p:txBody>
      </p:sp>
    </p:spTree>
    <p:extLst>
      <p:ext uri="{BB962C8B-B14F-4D97-AF65-F5344CB8AC3E}">
        <p14:creationId xmlns:p14="http://schemas.microsoft.com/office/powerpoint/2010/main" val="1374322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9E90-CFC7-455A-BDA7-EC300C3957DA}"/>
              </a:ext>
            </a:extLst>
          </p:cNvPr>
          <p:cNvSpPr>
            <a:spLocks noGrp="1"/>
          </p:cNvSpPr>
          <p:nvPr>
            <p:ph type="title"/>
          </p:nvPr>
        </p:nvSpPr>
        <p:spPr/>
        <p:txBody>
          <a:bodyPr/>
          <a:lstStyle/>
          <a:p>
            <a:r>
              <a:rPr lang="nb-NO" dirty="0"/>
              <a:t>Samarbeid og samhandling</a:t>
            </a:r>
          </a:p>
        </p:txBody>
      </p:sp>
      <p:sp>
        <p:nvSpPr>
          <p:cNvPr id="3" name="Content Placeholder 2">
            <a:extLst>
              <a:ext uri="{FF2B5EF4-FFF2-40B4-BE49-F238E27FC236}">
                <a16:creationId xmlns:a16="http://schemas.microsoft.com/office/drawing/2014/main" id="{21B8601C-CC6A-4A5C-BF42-B2859FAF6646}"/>
              </a:ext>
            </a:extLst>
          </p:cNvPr>
          <p:cNvSpPr>
            <a:spLocks noGrp="1"/>
          </p:cNvSpPr>
          <p:nvPr>
            <p:ph idx="1"/>
          </p:nvPr>
        </p:nvSpPr>
        <p:spPr/>
        <p:txBody>
          <a:bodyPr>
            <a:normAutofit/>
          </a:bodyPr>
          <a:lstStyle/>
          <a:p>
            <a:r>
              <a:rPr lang="nb-NO" sz="3200" dirty="0"/>
              <a:t>Få studenter reiser på utveksling (&lt; 12%)</a:t>
            </a:r>
          </a:p>
          <a:p>
            <a:r>
              <a:rPr lang="nb-NO" sz="3200" dirty="0"/>
              <a:t>Flere studenter mener det </a:t>
            </a:r>
            <a:r>
              <a:rPr lang="nb-NO" sz="3200" u="sng" dirty="0"/>
              <a:t>ikke</a:t>
            </a:r>
            <a:r>
              <a:rPr lang="nb-NO" sz="3200" dirty="0"/>
              <a:t> er aktuelt (&gt; 65%)</a:t>
            </a:r>
          </a:p>
          <a:p>
            <a:pPr lvl="1"/>
            <a:r>
              <a:rPr lang="nb-NO" sz="2800" dirty="0"/>
              <a:t>Mer aktuelt blant studenter i 5-årig program (</a:t>
            </a:r>
            <a:r>
              <a:rPr lang="nb-NO" sz="2800" u="sng" dirty="0"/>
              <a:t>ikke</a:t>
            </a:r>
            <a:r>
              <a:rPr lang="nb-NO" sz="2800" dirty="0"/>
              <a:t> aktuelt for </a:t>
            </a:r>
            <a:r>
              <a:rPr lang="nb-NO" sz="2800" dirty="0" err="1"/>
              <a:t>siv.ing</a:t>
            </a:r>
            <a:r>
              <a:rPr lang="nb-NO" sz="2800" dirty="0"/>
              <a:t>.: &lt; 26 %)</a:t>
            </a:r>
          </a:p>
          <a:p>
            <a:r>
              <a:rPr lang="nb-NO" sz="3200" dirty="0"/>
              <a:t>Marginalt økende trend for utveksling, men lavt – hvorfor?</a:t>
            </a:r>
          </a:p>
          <a:p>
            <a:pPr lvl="1"/>
            <a:r>
              <a:rPr lang="nb-NO" sz="2800" dirty="0"/>
              <a:t>Utfordrende å få til i en tett studieplan?</a:t>
            </a:r>
          </a:p>
          <a:p>
            <a:pPr lvl="1"/>
            <a:r>
              <a:rPr lang="nb-NO" sz="2800" dirty="0"/>
              <a:t>Lav tilrettelegging?</a:t>
            </a:r>
          </a:p>
        </p:txBody>
      </p:sp>
    </p:spTree>
    <p:extLst>
      <p:ext uri="{BB962C8B-B14F-4D97-AF65-F5344CB8AC3E}">
        <p14:creationId xmlns:p14="http://schemas.microsoft.com/office/powerpoint/2010/main" val="1291728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3360-F58C-4DE6-AB86-52A18ADFE061}"/>
              </a:ext>
            </a:extLst>
          </p:cNvPr>
          <p:cNvSpPr>
            <a:spLocks noGrp="1"/>
          </p:cNvSpPr>
          <p:nvPr>
            <p:ph type="title"/>
          </p:nvPr>
        </p:nvSpPr>
        <p:spPr/>
        <p:txBody>
          <a:bodyPr/>
          <a:lstStyle/>
          <a:p>
            <a:r>
              <a:rPr lang="nb-NO" dirty="0"/>
              <a:t>Læringsmiljø</a:t>
            </a:r>
          </a:p>
        </p:txBody>
      </p:sp>
      <p:sp>
        <p:nvSpPr>
          <p:cNvPr id="3" name="Content Placeholder 2">
            <a:extLst>
              <a:ext uri="{FF2B5EF4-FFF2-40B4-BE49-F238E27FC236}">
                <a16:creationId xmlns:a16="http://schemas.microsoft.com/office/drawing/2014/main" id="{FE05A4AB-A35F-49F1-B8F5-17EA9CEAE89F}"/>
              </a:ext>
            </a:extLst>
          </p:cNvPr>
          <p:cNvSpPr>
            <a:spLocks noGrp="1"/>
          </p:cNvSpPr>
          <p:nvPr>
            <p:ph idx="1"/>
          </p:nvPr>
        </p:nvSpPr>
        <p:spPr/>
        <p:txBody>
          <a:bodyPr>
            <a:normAutofit/>
          </a:bodyPr>
          <a:lstStyle/>
          <a:p>
            <a:r>
              <a:rPr lang="nb-NO" sz="3200" dirty="0"/>
              <a:t>Spredning i studentenes overordnede tilfredshet</a:t>
            </a:r>
          </a:p>
          <a:p>
            <a:r>
              <a:rPr lang="nb-NO" sz="3200" dirty="0"/>
              <a:t>Rom for forbedring i lys av faglig og sosialt læringsmiljø </a:t>
            </a:r>
          </a:p>
          <a:p>
            <a:r>
              <a:rPr lang="nb-NO" sz="3200" dirty="0"/>
              <a:t>Identitetsarealer viktig for studentene</a:t>
            </a:r>
          </a:p>
          <a:p>
            <a:r>
              <a:rPr lang="nb-NO" sz="3200" dirty="0"/>
              <a:t>Lavere score vedr. bruk av digitale verktøy i læringssituasjoner, spesielt sammenlignet med landsbasis</a:t>
            </a:r>
          </a:p>
          <a:p>
            <a:endParaRPr lang="nb-NO" sz="3200" dirty="0"/>
          </a:p>
        </p:txBody>
      </p:sp>
    </p:spTree>
    <p:extLst>
      <p:ext uri="{BB962C8B-B14F-4D97-AF65-F5344CB8AC3E}">
        <p14:creationId xmlns:p14="http://schemas.microsoft.com/office/powerpoint/2010/main" val="3211122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7FC28C-1BB4-423A-85F3-6BF3F1635FFB}"/>
              </a:ext>
            </a:extLst>
          </p:cNvPr>
          <p:cNvSpPr>
            <a:spLocks noGrp="1"/>
          </p:cNvSpPr>
          <p:nvPr>
            <p:ph type="title"/>
          </p:nvPr>
        </p:nvSpPr>
        <p:spPr/>
        <p:txBody>
          <a:bodyPr/>
          <a:lstStyle/>
          <a:p>
            <a:r>
              <a:rPr lang="nb-NO" dirty="0"/>
              <a:t>Veikart (tidlige ideer)</a:t>
            </a:r>
          </a:p>
        </p:txBody>
      </p:sp>
      <p:sp>
        <p:nvSpPr>
          <p:cNvPr id="3" name="Plassholder for innhold 2">
            <a:extLst>
              <a:ext uri="{FF2B5EF4-FFF2-40B4-BE49-F238E27FC236}">
                <a16:creationId xmlns:a16="http://schemas.microsoft.com/office/drawing/2014/main" id="{4B37400D-AF0A-4934-AC52-C360AEE41F6B}"/>
              </a:ext>
            </a:extLst>
          </p:cNvPr>
          <p:cNvSpPr>
            <a:spLocks noGrp="1"/>
          </p:cNvSpPr>
          <p:nvPr>
            <p:ph idx="1"/>
          </p:nvPr>
        </p:nvSpPr>
        <p:spPr/>
        <p:txBody>
          <a:bodyPr>
            <a:normAutofit/>
          </a:bodyPr>
          <a:lstStyle/>
          <a:p>
            <a:r>
              <a:rPr lang="nb-NO" sz="3200" dirty="0"/>
              <a:t>Fokus på helhetlig porteføljeforvaltning med felles grunnlag</a:t>
            </a:r>
          </a:p>
          <a:p>
            <a:r>
              <a:rPr lang="nb-NO" sz="3200" dirty="0"/>
              <a:t>Egne emner knyttet til programmene</a:t>
            </a:r>
          </a:p>
          <a:p>
            <a:r>
              <a:rPr lang="nb-NO" sz="3200" dirty="0"/>
              <a:t>Høyere integrering/tilrettelegging for utveksling</a:t>
            </a:r>
          </a:p>
          <a:p>
            <a:r>
              <a:rPr lang="nb-NO" sz="3200" dirty="0"/>
              <a:t>Ivareta og utnytte identitetsarealer</a:t>
            </a:r>
          </a:p>
          <a:p>
            <a:r>
              <a:rPr lang="nb-NO" sz="3200" dirty="0"/>
              <a:t>Økt bruk av programtilpasset, digitale læringsverktøy og </a:t>
            </a:r>
            <a:br>
              <a:rPr lang="nb-NO" sz="3200" dirty="0"/>
            </a:br>
            <a:r>
              <a:rPr lang="nb-NO" sz="3200" dirty="0"/>
              <a:t>-resurser</a:t>
            </a:r>
          </a:p>
          <a:p>
            <a:r>
              <a:rPr lang="nb-NO" sz="3200" dirty="0"/>
              <a:t>Danne felles forståelse og verktøy for program- og emneutvikling</a:t>
            </a:r>
          </a:p>
          <a:p>
            <a:endParaRPr lang="nb-NO" sz="3200" dirty="0"/>
          </a:p>
        </p:txBody>
      </p:sp>
    </p:spTree>
    <p:extLst>
      <p:ext uri="{BB962C8B-B14F-4D97-AF65-F5344CB8AC3E}">
        <p14:creationId xmlns:p14="http://schemas.microsoft.com/office/powerpoint/2010/main" val="804367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493FEC-E284-4F10-A3D8-AAE5BF992219}"/>
              </a:ext>
            </a:extLst>
          </p:cNvPr>
          <p:cNvSpPr>
            <a:spLocks noGrp="1"/>
          </p:cNvSpPr>
          <p:nvPr>
            <p:ph type="ctrTitle"/>
          </p:nvPr>
        </p:nvSpPr>
        <p:spPr/>
        <p:txBody>
          <a:bodyPr/>
          <a:lstStyle/>
          <a:p>
            <a:r>
              <a:rPr lang="nb-NO" dirty="0"/>
              <a:t>Kaffepause</a:t>
            </a:r>
          </a:p>
        </p:txBody>
      </p:sp>
      <p:sp>
        <p:nvSpPr>
          <p:cNvPr id="3" name="Undertittel 2">
            <a:extLst>
              <a:ext uri="{FF2B5EF4-FFF2-40B4-BE49-F238E27FC236}">
                <a16:creationId xmlns:a16="http://schemas.microsoft.com/office/drawing/2014/main" id="{326F3036-E1D0-4F06-AC9F-705A2CE0D24D}"/>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85236709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A2DB253-EF15-C449-A44E-210F09CB9653}"/>
              </a:ext>
            </a:extLst>
          </p:cNvPr>
          <p:cNvPicPr>
            <a:picLocks noChangeAspect="1"/>
          </p:cNvPicPr>
          <p:nvPr/>
        </p:nvPicPr>
        <p:blipFill>
          <a:blip r:embed="rId2"/>
          <a:stretch>
            <a:fillRect/>
          </a:stretch>
        </p:blipFill>
        <p:spPr>
          <a:xfrm>
            <a:off x="1457325" y="230332"/>
            <a:ext cx="8415338" cy="5826004"/>
          </a:xfrm>
          <a:prstGeom prst="rect">
            <a:avLst/>
          </a:prstGeom>
        </p:spPr>
      </p:pic>
      <p:sp>
        <p:nvSpPr>
          <p:cNvPr id="8" name="Avrundet rektangel 7">
            <a:extLst>
              <a:ext uri="{FF2B5EF4-FFF2-40B4-BE49-F238E27FC236}">
                <a16:creationId xmlns:a16="http://schemas.microsoft.com/office/drawing/2014/main" id="{7AD17293-51DD-5F43-B3DA-0F2F82AFA502}"/>
              </a:ext>
            </a:extLst>
          </p:cNvPr>
          <p:cNvSpPr/>
          <p:nvPr/>
        </p:nvSpPr>
        <p:spPr>
          <a:xfrm>
            <a:off x="1457325" y="3143334"/>
            <a:ext cx="8415337" cy="1028615"/>
          </a:xfrm>
          <a:prstGeom prst="roundRect">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highlight>
                <a:srgbClr val="FFFF00"/>
              </a:highlight>
            </a:endParaRPr>
          </a:p>
        </p:txBody>
      </p:sp>
      <p:cxnSp>
        <p:nvCxnSpPr>
          <p:cNvPr id="9" name="Rett linje 8">
            <a:extLst>
              <a:ext uri="{FF2B5EF4-FFF2-40B4-BE49-F238E27FC236}">
                <a16:creationId xmlns:a16="http://schemas.microsoft.com/office/drawing/2014/main" id="{A8CE8678-8DD9-1B4F-8B64-25119FBF467C}"/>
              </a:ext>
            </a:extLst>
          </p:cNvPr>
          <p:cNvCxnSpPr>
            <a:cxnSpLocks/>
          </p:cNvCxnSpPr>
          <p:nvPr/>
        </p:nvCxnSpPr>
        <p:spPr>
          <a:xfrm>
            <a:off x="1767444" y="4319215"/>
            <a:ext cx="66838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86A5F6C3-2B7A-3E4F-9957-E2F646FBF322}"/>
              </a:ext>
            </a:extLst>
          </p:cNvPr>
          <p:cNvCxnSpPr>
            <a:cxnSpLocks/>
          </p:cNvCxnSpPr>
          <p:nvPr/>
        </p:nvCxnSpPr>
        <p:spPr>
          <a:xfrm>
            <a:off x="2394857" y="4511448"/>
            <a:ext cx="16328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kstSylinder 15">
            <a:extLst>
              <a:ext uri="{FF2B5EF4-FFF2-40B4-BE49-F238E27FC236}">
                <a16:creationId xmlns:a16="http://schemas.microsoft.com/office/drawing/2014/main" id="{5C8DB60C-D735-924C-8CD4-D25984095E76}"/>
              </a:ext>
            </a:extLst>
          </p:cNvPr>
          <p:cNvSpPr txBox="1"/>
          <p:nvPr/>
        </p:nvSpPr>
        <p:spPr>
          <a:xfrm>
            <a:off x="10232572" y="67513"/>
            <a:ext cx="1959428" cy="2246769"/>
          </a:xfrm>
          <a:prstGeom prst="rect">
            <a:avLst/>
          </a:prstGeom>
          <a:noFill/>
          <a:ln>
            <a:solidFill>
              <a:schemeClr val="accent1"/>
            </a:solidFill>
          </a:ln>
        </p:spPr>
        <p:txBody>
          <a:bodyPr wrap="square" rtlCol="0">
            <a:spAutoFit/>
          </a:bodyPr>
          <a:lstStyle/>
          <a:p>
            <a:r>
              <a:rPr lang="nb-NO" sz="2800" dirty="0"/>
              <a:t>FTS-mandatet – formulert som resultatmål</a:t>
            </a:r>
          </a:p>
        </p:txBody>
      </p:sp>
      <p:sp>
        <p:nvSpPr>
          <p:cNvPr id="7" name="Avrundet rektangel 7">
            <a:extLst>
              <a:ext uri="{FF2B5EF4-FFF2-40B4-BE49-F238E27FC236}">
                <a16:creationId xmlns:a16="http://schemas.microsoft.com/office/drawing/2014/main" id="{7E79CCF5-CCB7-428C-AB16-120F72FC8724}"/>
              </a:ext>
            </a:extLst>
          </p:cNvPr>
          <p:cNvSpPr/>
          <p:nvPr/>
        </p:nvSpPr>
        <p:spPr>
          <a:xfrm>
            <a:off x="1457324" y="5141625"/>
            <a:ext cx="8415337" cy="519435"/>
          </a:xfrm>
          <a:prstGeom prst="roundRect">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Avrundet rektangel 9">
            <a:extLst>
              <a:ext uri="{FF2B5EF4-FFF2-40B4-BE49-F238E27FC236}">
                <a16:creationId xmlns:a16="http://schemas.microsoft.com/office/drawing/2014/main" id="{318513E8-2EE5-5449-8DC0-02E5FFAB3E31}"/>
              </a:ext>
            </a:extLst>
          </p:cNvPr>
          <p:cNvSpPr/>
          <p:nvPr/>
        </p:nvSpPr>
        <p:spPr>
          <a:xfrm>
            <a:off x="1457323" y="1172526"/>
            <a:ext cx="8415337" cy="1970808"/>
          </a:xfrm>
          <a:prstGeom prst="round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3A7BA485-B3FE-8146-943B-26FF18D7A44F}"/>
              </a:ext>
            </a:extLst>
          </p:cNvPr>
          <p:cNvSpPr txBox="1"/>
          <p:nvPr/>
        </p:nvSpPr>
        <p:spPr>
          <a:xfrm>
            <a:off x="210043" y="1892906"/>
            <a:ext cx="1116652" cy="369332"/>
          </a:xfrm>
          <a:prstGeom prst="rect">
            <a:avLst/>
          </a:prstGeom>
          <a:noFill/>
        </p:spPr>
        <p:txBody>
          <a:bodyPr wrap="none" rtlCol="0">
            <a:spAutoFit/>
          </a:bodyPr>
          <a:lstStyle/>
          <a:p>
            <a:r>
              <a:rPr lang="nb-NO" dirty="0">
                <a:solidFill>
                  <a:srgbClr val="92D050"/>
                </a:solidFill>
              </a:rPr>
              <a:t>UTFØRT</a:t>
            </a:r>
          </a:p>
        </p:txBody>
      </p:sp>
      <p:sp>
        <p:nvSpPr>
          <p:cNvPr id="3" name="TekstSylinder 2">
            <a:extLst>
              <a:ext uri="{FF2B5EF4-FFF2-40B4-BE49-F238E27FC236}">
                <a16:creationId xmlns:a16="http://schemas.microsoft.com/office/drawing/2014/main" id="{728DECD7-6C0D-B444-B597-EBF148F6B91A}"/>
              </a:ext>
            </a:extLst>
          </p:cNvPr>
          <p:cNvSpPr txBox="1"/>
          <p:nvPr/>
        </p:nvSpPr>
        <p:spPr>
          <a:xfrm>
            <a:off x="231461" y="3334475"/>
            <a:ext cx="1095236" cy="646331"/>
          </a:xfrm>
          <a:prstGeom prst="rect">
            <a:avLst/>
          </a:prstGeom>
          <a:noFill/>
        </p:spPr>
        <p:txBody>
          <a:bodyPr wrap="none" rtlCol="0">
            <a:spAutoFit/>
          </a:bodyPr>
          <a:lstStyle/>
          <a:p>
            <a:r>
              <a:rPr lang="nb-NO" dirty="0">
                <a:solidFill>
                  <a:srgbClr val="FFC000"/>
                </a:solidFill>
              </a:rPr>
              <a:t>UNDER</a:t>
            </a:r>
          </a:p>
          <a:p>
            <a:r>
              <a:rPr lang="nb-NO" dirty="0">
                <a:solidFill>
                  <a:srgbClr val="FFC000"/>
                </a:solidFill>
              </a:rPr>
              <a:t> ARBEID</a:t>
            </a:r>
          </a:p>
        </p:txBody>
      </p:sp>
      <p:sp>
        <p:nvSpPr>
          <p:cNvPr id="11" name="TekstSylinder 10">
            <a:extLst>
              <a:ext uri="{FF2B5EF4-FFF2-40B4-BE49-F238E27FC236}">
                <a16:creationId xmlns:a16="http://schemas.microsoft.com/office/drawing/2014/main" id="{16475BBC-B4AB-974C-B2DB-2CD24A6446B1}"/>
              </a:ext>
            </a:extLst>
          </p:cNvPr>
          <p:cNvSpPr txBox="1"/>
          <p:nvPr/>
        </p:nvSpPr>
        <p:spPr>
          <a:xfrm>
            <a:off x="231461" y="5053043"/>
            <a:ext cx="1095236" cy="646331"/>
          </a:xfrm>
          <a:prstGeom prst="rect">
            <a:avLst/>
          </a:prstGeom>
          <a:noFill/>
        </p:spPr>
        <p:txBody>
          <a:bodyPr wrap="none" rtlCol="0">
            <a:spAutoFit/>
          </a:bodyPr>
          <a:lstStyle/>
          <a:p>
            <a:r>
              <a:rPr lang="nb-NO" dirty="0">
                <a:solidFill>
                  <a:srgbClr val="FFC000"/>
                </a:solidFill>
              </a:rPr>
              <a:t>UNDER</a:t>
            </a:r>
          </a:p>
          <a:p>
            <a:r>
              <a:rPr lang="nb-NO" dirty="0">
                <a:solidFill>
                  <a:srgbClr val="FFC000"/>
                </a:solidFill>
              </a:rPr>
              <a:t> ARBEID</a:t>
            </a:r>
          </a:p>
        </p:txBody>
      </p:sp>
      <p:sp>
        <p:nvSpPr>
          <p:cNvPr id="5" name="TekstSylinder 4">
            <a:extLst>
              <a:ext uri="{FF2B5EF4-FFF2-40B4-BE49-F238E27FC236}">
                <a16:creationId xmlns:a16="http://schemas.microsoft.com/office/drawing/2014/main" id="{4DBB82F7-C22B-4E4B-BA06-60770F631DF1}"/>
              </a:ext>
            </a:extLst>
          </p:cNvPr>
          <p:cNvSpPr txBox="1"/>
          <p:nvPr/>
        </p:nvSpPr>
        <p:spPr>
          <a:xfrm>
            <a:off x="310394" y="4217428"/>
            <a:ext cx="988284" cy="369332"/>
          </a:xfrm>
          <a:prstGeom prst="rect">
            <a:avLst/>
          </a:prstGeom>
          <a:noFill/>
        </p:spPr>
        <p:txBody>
          <a:bodyPr wrap="none" rtlCol="0">
            <a:spAutoFit/>
          </a:bodyPr>
          <a:lstStyle/>
          <a:p>
            <a:r>
              <a:rPr lang="nb-NO" dirty="0">
                <a:solidFill>
                  <a:srgbClr val="FF0000"/>
                </a:solidFill>
              </a:rPr>
              <a:t>TAS UT</a:t>
            </a:r>
          </a:p>
        </p:txBody>
      </p:sp>
      <p:sp>
        <p:nvSpPr>
          <p:cNvPr id="12" name="Høyre klammeparentes 11">
            <a:extLst>
              <a:ext uri="{FF2B5EF4-FFF2-40B4-BE49-F238E27FC236}">
                <a16:creationId xmlns:a16="http://schemas.microsoft.com/office/drawing/2014/main" id="{197975F0-E3E7-7C46-932E-6B04D3AC1A20}"/>
              </a:ext>
            </a:extLst>
          </p:cNvPr>
          <p:cNvSpPr/>
          <p:nvPr/>
        </p:nvSpPr>
        <p:spPr>
          <a:xfrm>
            <a:off x="9646276" y="4670759"/>
            <a:ext cx="915479" cy="480030"/>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5" name="Høyre klammeparentes 14">
            <a:extLst>
              <a:ext uri="{FF2B5EF4-FFF2-40B4-BE49-F238E27FC236}">
                <a16:creationId xmlns:a16="http://schemas.microsoft.com/office/drawing/2014/main" id="{67A3EE77-4069-B548-8013-95D174FACBCC}"/>
              </a:ext>
            </a:extLst>
          </p:cNvPr>
          <p:cNvSpPr/>
          <p:nvPr/>
        </p:nvSpPr>
        <p:spPr>
          <a:xfrm>
            <a:off x="9646276" y="5699374"/>
            <a:ext cx="1266889" cy="236047"/>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4" name="Pil mot venstre og opp 13">
            <a:extLst>
              <a:ext uri="{FF2B5EF4-FFF2-40B4-BE49-F238E27FC236}">
                <a16:creationId xmlns:a16="http://schemas.microsoft.com/office/drawing/2014/main" id="{56E99E82-20EF-834B-BB1D-FB4DABA58752}"/>
              </a:ext>
            </a:extLst>
          </p:cNvPr>
          <p:cNvSpPr/>
          <p:nvPr/>
        </p:nvSpPr>
        <p:spPr>
          <a:xfrm rot="16200000">
            <a:off x="10287709" y="5015073"/>
            <a:ext cx="1075815" cy="576034"/>
          </a:xfrm>
          <a:prstGeom prst="leftUpArrow">
            <a:avLst>
              <a:gd name="adj1" fmla="val 0"/>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DB521DF3-8D9E-C44A-906F-54D3904D80D8}"/>
              </a:ext>
            </a:extLst>
          </p:cNvPr>
          <p:cNvSpPr txBox="1"/>
          <p:nvPr/>
        </p:nvSpPr>
        <p:spPr>
          <a:xfrm>
            <a:off x="10332852" y="5114598"/>
            <a:ext cx="1727966" cy="523220"/>
          </a:xfrm>
          <a:prstGeom prst="rect">
            <a:avLst/>
          </a:prstGeom>
          <a:solidFill>
            <a:schemeClr val="bg1"/>
          </a:solidFill>
          <a:ln>
            <a:solidFill>
              <a:schemeClr val="tx1"/>
            </a:solidFill>
          </a:ln>
        </p:spPr>
        <p:txBody>
          <a:bodyPr wrap="square" rtlCol="0">
            <a:spAutoFit/>
          </a:bodyPr>
          <a:lstStyle/>
          <a:p>
            <a:pPr algn="ctr"/>
            <a:r>
              <a:rPr lang="nb-NO" sz="1400" dirty="0"/>
              <a:t>RESTEN AV HØSTEN 2021</a:t>
            </a:r>
          </a:p>
        </p:txBody>
      </p:sp>
    </p:spTree>
    <p:extLst>
      <p:ext uri="{BB962C8B-B14F-4D97-AF65-F5344CB8AC3E}">
        <p14:creationId xmlns:p14="http://schemas.microsoft.com/office/powerpoint/2010/main" val="1145331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animBg="1"/>
      <p:bldP spid="2" grpId="0"/>
      <p:bldP spid="3" grpId="0"/>
      <p:bldP spid="11" grpId="0"/>
      <p:bldP spid="5" grpId="0"/>
      <p:bldP spid="12" grpId="0" animBg="1"/>
      <p:bldP spid="15" grpId="0" animBg="1"/>
      <p:bldP spid="14"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872A4A-F025-4C55-8ACA-0592B8C081AA}"/>
              </a:ext>
            </a:extLst>
          </p:cNvPr>
          <p:cNvSpPr>
            <a:spLocks noGrp="1"/>
          </p:cNvSpPr>
          <p:nvPr>
            <p:ph type="ctrTitle"/>
          </p:nvPr>
        </p:nvSpPr>
        <p:spPr/>
        <p:txBody>
          <a:bodyPr>
            <a:normAutofit fontScale="90000"/>
          </a:bodyPr>
          <a:lstStyle/>
          <a:p>
            <a:r>
              <a:rPr lang="nb-NO" dirty="0"/>
              <a:t>Status fra utredningsgruppene </a:t>
            </a:r>
            <a:br>
              <a:rPr lang="nb-NO" dirty="0"/>
            </a:br>
            <a:r>
              <a:rPr lang="nb-NO" dirty="0"/>
              <a:t>C og D</a:t>
            </a:r>
          </a:p>
        </p:txBody>
      </p:sp>
      <p:sp>
        <p:nvSpPr>
          <p:cNvPr id="3" name="Undertittel 2">
            <a:extLst>
              <a:ext uri="{FF2B5EF4-FFF2-40B4-BE49-F238E27FC236}">
                <a16:creationId xmlns:a16="http://schemas.microsoft.com/office/drawing/2014/main" id="{5BECD743-4057-4F69-A3B5-E3C2080C5F98}"/>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83889714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ekst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2592" y="289459"/>
            <a:ext cx="317931" cy="5521051"/>
          </a:xfrm>
          <a:prstGeom prst="rect">
            <a:avLst/>
          </a:prstGeom>
        </p:spPr>
      </p:pic>
      <p:sp>
        <p:nvSpPr>
          <p:cNvPr id="7" name="Title 1"/>
          <p:cNvSpPr>
            <a:spLocks noGrp="1"/>
          </p:cNvSpPr>
          <p:nvPr>
            <p:ph type="ctrTitle"/>
          </p:nvPr>
        </p:nvSpPr>
        <p:spPr>
          <a:xfrm>
            <a:off x="981268" y="2491467"/>
            <a:ext cx="5697829" cy="1759823"/>
          </a:xfrm>
        </p:spPr>
        <p:txBody>
          <a:bodyPr anchor="ctr">
            <a:normAutofit/>
          </a:bodyPr>
          <a:lstStyle/>
          <a:p>
            <a:r>
              <a:rPr lang="nb-NO" dirty="0">
                <a:latin typeface="NTNU-DIN NTNU-DIN-Regular" panose="02000503000000000000" pitchFamily="2" charset="0"/>
              </a:rPr>
              <a:t>FTS-C Programdrevet </a:t>
            </a:r>
            <a:br>
              <a:rPr lang="nb-NO" dirty="0">
                <a:latin typeface="NTNU-DIN NTNU-DIN-Regular" panose="02000503000000000000" pitchFamily="2" charset="0"/>
              </a:rPr>
            </a:br>
            <a:r>
              <a:rPr lang="nb-NO" dirty="0">
                <a:latin typeface="NTNU-DIN NTNU-DIN-Regular" panose="02000503000000000000" pitchFamily="2" charset="0"/>
              </a:rPr>
              <a:t>tilnærming</a:t>
            </a:r>
            <a:endParaRPr lang="en-GB" dirty="0">
              <a:latin typeface="NTNU-DIN NTNU-DIN-Regular" panose="02000503000000000000" pitchFamily="2" charset="0"/>
            </a:endParaRPr>
          </a:p>
        </p:txBody>
      </p:sp>
      <p:sp>
        <p:nvSpPr>
          <p:cNvPr id="8" name="Subtitle 2"/>
          <p:cNvSpPr>
            <a:spLocks noGrp="1"/>
          </p:cNvSpPr>
          <p:nvPr>
            <p:ph type="subTitle" idx="1"/>
          </p:nvPr>
        </p:nvSpPr>
        <p:spPr>
          <a:xfrm>
            <a:off x="981269" y="4230361"/>
            <a:ext cx="8534441" cy="1220408"/>
          </a:xfrm>
        </p:spPr>
        <p:txBody>
          <a:bodyPr>
            <a:normAutofit fontScale="62500" lnSpcReduction="20000"/>
          </a:bodyPr>
          <a:lstStyle/>
          <a:p>
            <a:r>
              <a:rPr lang="nb-NO" sz="2400" dirty="0">
                <a:solidFill>
                  <a:schemeClr val="bg1">
                    <a:lumMod val="50000"/>
                  </a:schemeClr>
                </a:solidFill>
                <a:latin typeface="NTNU-DIN NTNU-DIN-Regular" panose="02000503000000000000" pitchFamily="2" charset="0"/>
              </a:rPr>
              <a:t>10 september 2021</a:t>
            </a:r>
          </a:p>
          <a:p>
            <a:r>
              <a:rPr lang="nb-NO" sz="2400" dirty="0">
                <a:solidFill>
                  <a:schemeClr val="bg1">
                    <a:lumMod val="50000"/>
                  </a:schemeClr>
                </a:solidFill>
                <a:latin typeface="NTNU-DIN NTNU-DIN-Regular" panose="02000503000000000000" pitchFamily="2" charset="0"/>
              </a:rPr>
              <a:t>Reidar Lyng </a:t>
            </a:r>
          </a:p>
          <a:p>
            <a:r>
              <a:rPr lang="nb-NO" sz="2400" dirty="0" err="1">
                <a:solidFill>
                  <a:schemeClr val="bg1">
                    <a:lumMod val="50000"/>
                  </a:schemeClr>
                </a:solidFill>
                <a:latin typeface="NTNU-DIN NTNU-DIN-Regular" panose="02000503000000000000" pitchFamily="2" charset="0"/>
              </a:rPr>
              <a:t>MSc</a:t>
            </a:r>
            <a:r>
              <a:rPr lang="nb-NO" sz="2400" dirty="0">
                <a:solidFill>
                  <a:schemeClr val="bg1">
                    <a:lumMod val="50000"/>
                  </a:schemeClr>
                </a:solidFill>
                <a:latin typeface="NTNU-DIN NTNU-DIN-Regular" panose="02000503000000000000" pitchFamily="2" charset="0"/>
              </a:rPr>
              <a:t> </a:t>
            </a:r>
            <a:r>
              <a:rPr lang="nb-NO" sz="2400" dirty="0" err="1">
                <a:solidFill>
                  <a:schemeClr val="bg1">
                    <a:lumMod val="50000"/>
                  </a:schemeClr>
                </a:solidFill>
                <a:latin typeface="NTNU-DIN NTNU-DIN-Regular" panose="02000503000000000000" pitchFamily="2" charset="0"/>
              </a:rPr>
              <a:t>Chem</a:t>
            </a:r>
            <a:r>
              <a:rPr lang="nb-NO" sz="2400" dirty="0">
                <a:solidFill>
                  <a:schemeClr val="bg1">
                    <a:lumMod val="50000"/>
                  </a:schemeClr>
                </a:solidFill>
                <a:latin typeface="NTNU-DIN NTNU-DIN-Regular" panose="02000503000000000000" pitchFamily="2" charset="0"/>
              </a:rPr>
              <a:t> Eng, </a:t>
            </a:r>
            <a:r>
              <a:rPr lang="nb-NO" sz="2400" dirty="0" err="1">
                <a:solidFill>
                  <a:schemeClr val="bg1">
                    <a:lumMod val="50000"/>
                  </a:schemeClr>
                </a:solidFill>
                <a:latin typeface="NTNU-DIN NTNU-DIN-Regular" panose="02000503000000000000" pitchFamily="2" charset="0"/>
              </a:rPr>
              <a:t>PhD</a:t>
            </a:r>
            <a:r>
              <a:rPr lang="nb-NO" sz="2400" dirty="0">
                <a:solidFill>
                  <a:schemeClr val="bg1">
                    <a:lumMod val="50000"/>
                  </a:schemeClr>
                </a:solidFill>
                <a:latin typeface="NTNU-DIN NTNU-DIN-Regular" panose="02000503000000000000" pitchFamily="2" charset="0"/>
              </a:rPr>
              <a:t> </a:t>
            </a:r>
            <a:r>
              <a:rPr lang="nb-NO" sz="2400" dirty="0" err="1">
                <a:solidFill>
                  <a:schemeClr val="bg1">
                    <a:lumMod val="50000"/>
                  </a:schemeClr>
                </a:solidFill>
                <a:latin typeface="NTNU-DIN NTNU-DIN-Regular" panose="02000503000000000000" pitchFamily="2" charset="0"/>
              </a:rPr>
              <a:t>Phys</a:t>
            </a:r>
            <a:r>
              <a:rPr lang="nb-NO" sz="2400" dirty="0">
                <a:solidFill>
                  <a:schemeClr val="bg1">
                    <a:lumMod val="50000"/>
                  </a:schemeClr>
                </a:solidFill>
                <a:latin typeface="NTNU-DIN NTNU-DIN-Regular" panose="02000503000000000000" pitchFamily="2" charset="0"/>
              </a:rPr>
              <a:t> </a:t>
            </a:r>
            <a:r>
              <a:rPr lang="nb-NO" sz="2400" dirty="0" err="1">
                <a:solidFill>
                  <a:schemeClr val="bg1">
                    <a:lumMod val="50000"/>
                  </a:schemeClr>
                </a:solidFill>
                <a:latin typeface="NTNU-DIN NTNU-DIN-Regular" panose="02000503000000000000" pitchFamily="2" charset="0"/>
              </a:rPr>
              <a:t>Chem</a:t>
            </a:r>
            <a:endParaRPr lang="nb-NO" sz="2400" dirty="0">
              <a:solidFill>
                <a:schemeClr val="bg1">
                  <a:lumMod val="50000"/>
                </a:schemeClr>
              </a:solidFill>
              <a:latin typeface="NTNU-DIN NTNU-DIN-Regular" panose="02000503000000000000" pitchFamily="2" charset="0"/>
            </a:endParaRPr>
          </a:p>
          <a:p>
            <a:r>
              <a:rPr lang="nb-NO" sz="2400" dirty="0" err="1">
                <a:solidFill>
                  <a:schemeClr val="bg1">
                    <a:lumMod val="50000"/>
                  </a:schemeClr>
                </a:solidFill>
                <a:latin typeface="NTNU-DIN NTNU-DIN-Regular" panose="02000503000000000000" pitchFamily="2" charset="0"/>
              </a:rPr>
              <a:t>Associate</a:t>
            </a:r>
            <a:r>
              <a:rPr lang="nb-NO" sz="2400" dirty="0">
                <a:solidFill>
                  <a:schemeClr val="bg1">
                    <a:lumMod val="50000"/>
                  </a:schemeClr>
                </a:solidFill>
                <a:latin typeface="NTNU-DIN NTNU-DIN-Regular" panose="02000503000000000000" pitchFamily="2" charset="0"/>
              </a:rPr>
              <a:t> Professor Dept. </a:t>
            </a:r>
            <a:r>
              <a:rPr lang="nb-NO" sz="2400" dirty="0" err="1">
                <a:solidFill>
                  <a:schemeClr val="bg1">
                    <a:lumMod val="50000"/>
                  </a:schemeClr>
                </a:solidFill>
                <a:latin typeface="NTNU-DIN NTNU-DIN-Regular" panose="02000503000000000000" pitchFamily="2" charset="0"/>
              </a:rPr>
              <a:t>of</a:t>
            </a:r>
            <a:r>
              <a:rPr lang="nb-NO" sz="2400" dirty="0">
                <a:solidFill>
                  <a:schemeClr val="bg1">
                    <a:lumMod val="50000"/>
                  </a:schemeClr>
                </a:solidFill>
                <a:latin typeface="NTNU-DIN NTNU-DIN-Regular" panose="02000503000000000000" pitchFamily="2" charset="0"/>
              </a:rPr>
              <a:t> </a:t>
            </a:r>
            <a:r>
              <a:rPr lang="nb-NO" sz="2400" dirty="0" err="1">
                <a:solidFill>
                  <a:schemeClr val="bg1">
                    <a:lumMod val="50000"/>
                  </a:schemeClr>
                </a:solidFill>
                <a:latin typeface="NTNU-DIN NTNU-DIN-Regular" panose="02000503000000000000" pitchFamily="2" charset="0"/>
              </a:rPr>
              <a:t>Education</a:t>
            </a:r>
            <a:r>
              <a:rPr lang="nb-NO" sz="2400" dirty="0">
                <a:solidFill>
                  <a:schemeClr val="bg1">
                    <a:lumMod val="50000"/>
                  </a:schemeClr>
                </a:solidFill>
                <a:latin typeface="NTNU-DIN NTNU-DIN-Regular" panose="02000503000000000000" pitchFamily="2" charset="0"/>
              </a:rPr>
              <a:t> &amp; </a:t>
            </a:r>
            <a:r>
              <a:rPr lang="nb-NO" sz="2400" dirty="0" err="1">
                <a:solidFill>
                  <a:schemeClr val="bg1">
                    <a:lumMod val="50000"/>
                  </a:schemeClr>
                </a:solidFill>
                <a:latin typeface="NTNU-DIN NTNU-DIN-Regular" panose="02000503000000000000" pitchFamily="2" charset="0"/>
              </a:rPr>
              <a:t>Lifelong</a:t>
            </a:r>
            <a:r>
              <a:rPr lang="nb-NO" sz="2400" dirty="0">
                <a:solidFill>
                  <a:schemeClr val="bg1">
                    <a:lumMod val="50000"/>
                  </a:schemeClr>
                </a:solidFill>
                <a:latin typeface="NTNU-DIN NTNU-DIN-Regular" panose="02000503000000000000" pitchFamily="2" charset="0"/>
              </a:rPr>
              <a:t> </a:t>
            </a:r>
            <a:r>
              <a:rPr lang="nb-NO" sz="2400" dirty="0" err="1">
                <a:solidFill>
                  <a:schemeClr val="bg1">
                    <a:lumMod val="50000"/>
                  </a:schemeClr>
                </a:solidFill>
                <a:latin typeface="NTNU-DIN NTNU-DIN-Regular" panose="02000503000000000000" pitchFamily="2" charset="0"/>
              </a:rPr>
              <a:t>learning</a:t>
            </a:r>
            <a:endParaRPr lang="nb-NO" sz="2400" dirty="0">
              <a:solidFill>
                <a:schemeClr val="bg1">
                  <a:lumMod val="50000"/>
                </a:schemeClr>
              </a:solidFill>
              <a:latin typeface="NTNU-DIN NTNU-DIN-Regular" panose="02000503000000000000" pitchFamily="2" charset="0"/>
            </a:endParaRPr>
          </a:p>
          <a:p>
            <a:r>
              <a:rPr lang="nb-NO" sz="2400" dirty="0">
                <a:solidFill>
                  <a:schemeClr val="bg1">
                    <a:lumMod val="50000"/>
                  </a:schemeClr>
                </a:solidFill>
                <a:latin typeface="NTNU-DIN NTNU-DIN-Regular" panose="02000503000000000000" pitchFamily="2" charset="0"/>
              </a:rPr>
              <a:t>Chair Center for Science &amp; Engineering </a:t>
            </a:r>
            <a:r>
              <a:rPr lang="nb-NO" sz="2400" dirty="0" err="1">
                <a:solidFill>
                  <a:schemeClr val="bg1">
                    <a:lumMod val="50000"/>
                  </a:schemeClr>
                </a:solidFill>
                <a:latin typeface="NTNU-DIN NTNU-DIN-Regular" panose="02000503000000000000" pitchFamily="2" charset="0"/>
              </a:rPr>
              <a:t>Education</a:t>
            </a:r>
            <a:r>
              <a:rPr lang="nb-NO" sz="2400" dirty="0">
                <a:solidFill>
                  <a:schemeClr val="bg1">
                    <a:lumMod val="50000"/>
                  </a:schemeClr>
                </a:solidFill>
                <a:latin typeface="NTNU-DIN NTNU-DIN-Regular" panose="02000503000000000000" pitchFamily="2" charset="0"/>
              </a:rPr>
              <a:t> Development at NTNU (SEED@NTNU)</a:t>
            </a:r>
            <a:endParaRPr lang="en-GB" sz="2400" dirty="0">
              <a:solidFill>
                <a:schemeClr val="bg1">
                  <a:lumMod val="50000"/>
                </a:schemeClr>
              </a:solidFill>
              <a:latin typeface="NTNU-DIN NTNU-DIN-Regular" panose="02000503000000000000" pitchFamily="2" charset="0"/>
            </a:endParaRPr>
          </a:p>
        </p:txBody>
      </p:sp>
      <p:pic>
        <p:nvPicPr>
          <p:cNvPr id="12" name="Picture 11">
            <a:extLst>
              <a:ext uri="{FF2B5EF4-FFF2-40B4-BE49-F238E27FC236}">
                <a16:creationId xmlns:a16="http://schemas.microsoft.com/office/drawing/2014/main" id="{0465F38D-4B1F-A643-A993-DCFB5BE84E8B}"/>
              </a:ext>
            </a:extLst>
          </p:cNvPr>
          <p:cNvPicPr>
            <a:picLocks noChangeAspect="1"/>
          </p:cNvPicPr>
          <p:nvPr/>
        </p:nvPicPr>
        <p:blipFill>
          <a:blip r:embed="rId3"/>
          <a:stretch>
            <a:fillRect/>
          </a:stretch>
        </p:blipFill>
        <p:spPr>
          <a:xfrm>
            <a:off x="673989" y="289459"/>
            <a:ext cx="4097867" cy="1625600"/>
          </a:xfrm>
          <a:prstGeom prst="rect">
            <a:avLst/>
          </a:prstGeom>
        </p:spPr>
      </p:pic>
      <p:sp>
        <p:nvSpPr>
          <p:cNvPr id="2" name="textruta 1">
            <a:extLst>
              <a:ext uri="{FF2B5EF4-FFF2-40B4-BE49-F238E27FC236}">
                <a16:creationId xmlns:a16="http://schemas.microsoft.com/office/drawing/2014/main" id="{6F4FF361-4DF3-3C44-88E9-63E459B06B7F}"/>
              </a:ext>
            </a:extLst>
          </p:cNvPr>
          <p:cNvSpPr txBox="1"/>
          <p:nvPr/>
        </p:nvSpPr>
        <p:spPr>
          <a:xfrm>
            <a:off x="7163959" y="952584"/>
            <a:ext cx="3735318" cy="3046988"/>
          </a:xfrm>
          <a:prstGeom prst="rect">
            <a:avLst/>
          </a:prstGeom>
          <a:noFill/>
        </p:spPr>
        <p:txBody>
          <a:bodyPr wrap="none" rtlCol="0">
            <a:spAutoFit/>
          </a:bodyPr>
          <a:lstStyle/>
          <a:p>
            <a:pPr marL="228594" indent="-228594" defTabSz="609585">
              <a:buFont typeface="Systemtypsnitt normalt"/>
              <a:buChar char="-"/>
            </a:pPr>
            <a:r>
              <a:rPr lang="sv-SE" sz="1600" i="1" dirty="0">
                <a:solidFill>
                  <a:prstClr val="black"/>
                </a:solidFill>
                <a:latin typeface="Arial" panose="020B0604020202020204"/>
              </a:rPr>
              <a:t>Petter Bergh (IE) </a:t>
            </a:r>
          </a:p>
          <a:p>
            <a:pPr marL="228594" indent="-228594" defTabSz="609585">
              <a:buFont typeface="Systemtypsnitt normalt"/>
              <a:buChar char="-"/>
            </a:pPr>
            <a:r>
              <a:rPr lang="sv-SE" sz="1600" i="1" dirty="0" err="1">
                <a:solidFill>
                  <a:prstClr val="black"/>
                </a:solidFill>
                <a:latin typeface="Arial" panose="020B0604020202020204"/>
              </a:rPr>
              <a:t>Halsten</a:t>
            </a:r>
            <a:r>
              <a:rPr lang="sv-SE" sz="1600" i="1" dirty="0">
                <a:solidFill>
                  <a:prstClr val="black"/>
                </a:solidFill>
                <a:latin typeface="Arial" panose="020B0604020202020204"/>
              </a:rPr>
              <a:t> </a:t>
            </a:r>
            <a:r>
              <a:rPr lang="sv-SE" sz="1600" i="1" dirty="0" err="1">
                <a:solidFill>
                  <a:prstClr val="black"/>
                </a:solidFill>
                <a:latin typeface="Arial" panose="020B0604020202020204"/>
              </a:rPr>
              <a:t>Aastebøl</a:t>
            </a:r>
            <a:r>
              <a:rPr lang="sv-SE" sz="1600" i="1" dirty="0">
                <a:solidFill>
                  <a:prstClr val="black"/>
                </a:solidFill>
                <a:latin typeface="Arial" panose="020B0604020202020204"/>
              </a:rPr>
              <a:t> (IE) </a:t>
            </a:r>
          </a:p>
          <a:p>
            <a:pPr marL="228594" indent="-228594" defTabSz="609585">
              <a:buFont typeface="Systemtypsnitt normalt"/>
              <a:buChar char="-"/>
            </a:pPr>
            <a:r>
              <a:rPr lang="sv-SE" sz="1600" i="1" dirty="0">
                <a:solidFill>
                  <a:prstClr val="black"/>
                </a:solidFill>
                <a:latin typeface="Arial" panose="020B0604020202020204"/>
              </a:rPr>
              <a:t>Geir </a:t>
            </a:r>
            <a:r>
              <a:rPr lang="sv-SE" sz="1600" i="1" dirty="0" err="1">
                <a:solidFill>
                  <a:prstClr val="black"/>
                </a:solidFill>
                <a:latin typeface="Arial" panose="020B0604020202020204"/>
              </a:rPr>
              <a:t>Owren</a:t>
            </a:r>
            <a:r>
              <a:rPr lang="sv-SE" sz="1600" i="1" dirty="0">
                <a:solidFill>
                  <a:prstClr val="black"/>
                </a:solidFill>
                <a:latin typeface="Arial" panose="020B0604020202020204"/>
              </a:rPr>
              <a:t> (IV) </a:t>
            </a:r>
          </a:p>
          <a:p>
            <a:pPr marL="228594" indent="-228594" defTabSz="609585">
              <a:buFont typeface="Systemtypsnitt normalt"/>
              <a:buChar char="-"/>
            </a:pPr>
            <a:r>
              <a:rPr lang="sv-SE" sz="1600" i="1" dirty="0" err="1">
                <a:solidFill>
                  <a:prstClr val="black"/>
                </a:solidFill>
                <a:latin typeface="Arial" panose="020B0604020202020204"/>
              </a:rPr>
              <a:t>Eilif</a:t>
            </a:r>
            <a:r>
              <a:rPr lang="sv-SE" sz="1600" i="1" dirty="0">
                <a:solidFill>
                  <a:prstClr val="black"/>
                </a:solidFill>
                <a:latin typeface="Arial" panose="020B0604020202020204"/>
              </a:rPr>
              <a:t> Pedersen (IV) </a:t>
            </a:r>
          </a:p>
          <a:p>
            <a:pPr marL="228594" indent="-228594" defTabSz="609585">
              <a:buFont typeface="Systemtypsnitt normalt"/>
              <a:buChar char="-"/>
            </a:pPr>
            <a:r>
              <a:rPr lang="sv-SE" sz="1600" i="1" dirty="0" err="1">
                <a:solidFill>
                  <a:prstClr val="black"/>
                </a:solidFill>
                <a:latin typeface="Arial" panose="020B0604020202020204"/>
              </a:rPr>
              <a:t>Bjørn</a:t>
            </a:r>
            <a:r>
              <a:rPr lang="sv-SE" sz="1600" i="1" dirty="0">
                <a:solidFill>
                  <a:prstClr val="black"/>
                </a:solidFill>
                <a:latin typeface="Arial" panose="020B0604020202020204"/>
              </a:rPr>
              <a:t> </a:t>
            </a:r>
            <a:r>
              <a:rPr lang="sv-SE" sz="1600" i="1" dirty="0" err="1">
                <a:solidFill>
                  <a:prstClr val="black"/>
                </a:solidFill>
                <a:latin typeface="Arial" panose="020B0604020202020204"/>
              </a:rPr>
              <a:t>Torger</a:t>
            </a:r>
            <a:r>
              <a:rPr lang="sv-SE" sz="1600" i="1" dirty="0">
                <a:solidFill>
                  <a:prstClr val="black"/>
                </a:solidFill>
                <a:latin typeface="Arial" panose="020B0604020202020204"/>
              </a:rPr>
              <a:t> </a:t>
            </a:r>
            <a:r>
              <a:rPr lang="sv-SE" sz="1600" i="1" dirty="0" err="1">
                <a:solidFill>
                  <a:prstClr val="black"/>
                </a:solidFill>
                <a:latin typeface="Arial" panose="020B0604020202020204"/>
              </a:rPr>
              <a:t>Stokke</a:t>
            </a:r>
            <a:r>
              <a:rPr lang="sv-SE" sz="1600" i="1" dirty="0">
                <a:solidFill>
                  <a:prstClr val="black"/>
                </a:solidFill>
                <a:latin typeface="Arial" panose="020B0604020202020204"/>
              </a:rPr>
              <a:t> (NV) </a:t>
            </a:r>
          </a:p>
          <a:p>
            <a:pPr marL="228594" indent="-228594" defTabSz="609585">
              <a:buFont typeface="Systemtypsnitt normalt"/>
              <a:buChar char="-"/>
            </a:pPr>
            <a:r>
              <a:rPr lang="sv-SE" sz="1600" i="1" dirty="0" err="1">
                <a:solidFill>
                  <a:prstClr val="black"/>
                </a:solidFill>
                <a:latin typeface="Arial" panose="020B0604020202020204"/>
              </a:rPr>
              <a:t>Øystein</a:t>
            </a:r>
            <a:r>
              <a:rPr lang="sv-SE" sz="1600" i="1" dirty="0">
                <a:solidFill>
                  <a:prstClr val="black"/>
                </a:solidFill>
                <a:latin typeface="Arial" panose="020B0604020202020204"/>
              </a:rPr>
              <a:t> Moen (ØK) </a:t>
            </a:r>
          </a:p>
          <a:p>
            <a:pPr marL="228594" indent="-228594" defTabSz="609585">
              <a:buFont typeface="Systemtypsnitt normalt"/>
              <a:buChar char="-"/>
            </a:pPr>
            <a:r>
              <a:rPr lang="sv-SE" sz="1600" b="1" i="1" dirty="0">
                <a:solidFill>
                  <a:prstClr val="black"/>
                </a:solidFill>
                <a:latin typeface="Arial" panose="020B0604020202020204"/>
              </a:rPr>
              <a:t>Reidar </a:t>
            </a:r>
            <a:r>
              <a:rPr lang="sv-SE" sz="1600" b="1" i="1" dirty="0" err="1">
                <a:solidFill>
                  <a:prstClr val="black"/>
                </a:solidFill>
                <a:latin typeface="Arial" panose="020B0604020202020204"/>
              </a:rPr>
              <a:t>Lyng</a:t>
            </a:r>
            <a:r>
              <a:rPr lang="sv-SE" sz="1600" b="1" i="1" dirty="0">
                <a:solidFill>
                  <a:prstClr val="black"/>
                </a:solidFill>
                <a:latin typeface="Arial" panose="020B0604020202020204"/>
              </a:rPr>
              <a:t> (SEED) </a:t>
            </a:r>
          </a:p>
          <a:p>
            <a:pPr marL="228594" indent="-228594" defTabSz="609585">
              <a:buFont typeface="Systemtypsnitt normalt"/>
              <a:buChar char="-"/>
            </a:pPr>
            <a:r>
              <a:rPr lang="sv-SE" sz="1600" i="1" dirty="0" err="1">
                <a:solidFill>
                  <a:prstClr val="black"/>
                </a:solidFill>
                <a:latin typeface="Arial" panose="020B0604020202020204"/>
              </a:rPr>
              <a:t>Marte</a:t>
            </a:r>
            <a:r>
              <a:rPr lang="sv-SE" sz="1600" i="1" dirty="0">
                <a:solidFill>
                  <a:prstClr val="black"/>
                </a:solidFill>
                <a:latin typeface="Arial" panose="020B0604020202020204"/>
              </a:rPr>
              <a:t> </a:t>
            </a:r>
            <a:r>
              <a:rPr lang="sv-SE" sz="1600" i="1" dirty="0" err="1">
                <a:solidFill>
                  <a:prstClr val="black"/>
                </a:solidFill>
                <a:latin typeface="Arial" panose="020B0604020202020204"/>
              </a:rPr>
              <a:t>Bratseth</a:t>
            </a:r>
            <a:r>
              <a:rPr lang="sv-SE" sz="1600" i="1" dirty="0">
                <a:solidFill>
                  <a:prstClr val="black"/>
                </a:solidFill>
                <a:latin typeface="Arial" panose="020B0604020202020204"/>
              </a:rPr>
              <a:t> Johansen (UNIPED) </a:t>
            </a:r>
          </a:p>
          <a:p>
            <a:pPr marL="228594" indent="-228594" defTabSz="609585">
              <a:buFont typeface="Systemtypsnitt normalt"/>
              <a:buChar char="-"/>
            </a:pPr>
            <a:r>
              <a:rPr lang="sv-SE" sz="1600" i="1" dirty="0">
                <a:solidFill>
                  <a:prstClr val="black"/>
                </a:solidFill>
                <a:latin typeface="Arial" panose="020B0604020202020204"/>
              </a:rPr>
              <a:t>Mona </a:t>
            </a:r>
            <a:r>
              <a:rPr lang="sv-SE" sz="1600" i="1" dirty="0" err="1">
                <a:solidFill>
                  <a:prstClr val="black"/>
                </a:solidFill>
                <a:latin typeface="Arial" panose="020B0604020202020204"/>
              </a:rPr>
              <a:t>Rachou</a:t>
            </a:r>
            <a:r>
              <a:rPr lang="sv-SE" sz="1600" i="1" dirty="0">
                <a:solidFill>
                  <a:prstClr val="black"/>
                </a:solidFill>
                <a:latin typeface="Arial" panose="020B0604020202020204"/>
              </a:rPr>
              <a:t> (student) </a:t>
            </a:r>
          </a:p>
          <a:p>
            <a:pPr marL="228594" indent="-228594" defTabSz="609585">
              <a:buFont typeface="Systemtypsnitt normalt"/>
              <a:buChar char="-"/>
            </a:pPr>
            <a:r>
              <a:rPr lang="sv-SE" sz="1600" i="1" dirty="0" err="1">
                <a:solidFill>
                  <a:prstClr val="black"/>
                </a:solidFill>
                <a:latin typeface="Arial" panose="020B0604020202020204"/>
              </a:rPr>
              <a:t>Bilal</a:t>
            </a:r>
            <a:r>
              <a:rPr lang="sv-SE" sz="1600" i="1" dirty="0">
                <a:solidFill>
                  <a:prstClr val="black"/>
                </a:solidFill>
                <a:latin typeface="Arial" panose="020B0604020202020204"/>
              </a:rPr>
              <a:t> Sheikh (student) </a:t>
            </a:r>
          </a:p>
          <a:p>
            <a:pPr marL="228594" indent="-228594" defTabSz="609585">
              <a:buFont typeface="Systemtypsnitt normalt"/>
              <a:buChar char="-"/>
            </a:pPr>
            <a:r>
              <a:rPr lang="sv-SE" sz="1600" i="1" dirty="0">
                <a:solidFill>
                  <a:prstClr val="black"/>
                </a:solidFill>
                <a:latin typeface="Arial" panose="020B0604020202020204"/>
              </a:rPr>
              <a:t>Lars </a:t>
            </a:r>
            <a:r>
              <a:rPr lang="sv-SE" sz="1600" i="1" dirty="0" err="1">
                <a:solidFill>
                  <a:prstClr val="black"/>
                </a:solidFill>
                <a:latin typeface="Arial" panose="020B0604020202020204"/>
              </a:rPr>
              <a:t>Trovatten</a:t>
            </a:r>
            <a:r>
              <a:rPr lang="sv-SE" sz="1600" i="1" dirty="0">
                <a:solidFill>
                  <a:prstClr val="black"/>
                </a:solidFill>
                <a:latin typeface="Arial" panose="020B0604020202020204"/>
              </a:rPr>
              <a:t> </a:t>
            </a:r>
            <a:r>
              <a:rPr lang="sv-SE" sz="1600" i="1" dirty="0" err="1">
                <a:solidFill>
                  <a:prstClr val="black"/>
                </a:solidFill>
                <a:latin typeface="Arial" panose="020B0604020202020204"/>
              </a:rPr>
              <a:t>Grønflaten</a:t>
            </a:r>
            <a:br>
              <a:rPr lang="sv-SE" sz="1600" i="1" dirty="0">
                <a:solidFill>
                  <a:prstClr val="black"/>
                </a:solidFill>
                <a:latin typeface="Arial" panose="020B0604020202020204"/>
              </a:rPr>
            </a:br>
            <a:r>
              <a:rPr lang="sv-SE" sz="1600" i="1" dirty="0">
                <a:solidFill>
                  <a:prstClr val="black"/>
                </a:solidFill>
                <a:latin typeface="Arial" panose="020B0604020202020204"/>
              </a:rPr>
              <a:t>(</a:t>
            </a:r>
            <a:r>
              <a:rPr lang="sv-SE" sz="1600" i="1" dirty="0" err="1">
                <a:solidFill>
                  <a:prstClr val="black"/>
                </a:solidFill>
                <a:latin typeface="Arial" panose="020B0604020202020204"/>
              </a:rPr>
              <a:t>Avdeling</a:t>
            </a:r>
            <a:r>
              <a:rPr lang="sv-SE" sz="1600" i="1" dirty="0">
                <a:solidFill>
                  <a:prstClr val="black"/>
                </a:solidFill>
                <a:latin typeface="Arial" panose="020B0604020202020204"/>
              </a:rPr>
              <a:t> for </a:t>
            </a:r>
            <a:r>
              <a:rPr lang="sv-SE" sz="1600" i="1" dirty="0" err="1">
                <a:solidFill>
                  <a:prstClr val="black"/>
                </a:solidFill>
                <a:latin typeface="Arial" panose="020B0604020202020204"/>
              </a:rPr>
              <a:t>utdanningskvalitet</a:t>
            </a:r>
            <a:r>
              <a:rPr lang="sv-SE" sz="1600" i="1" dirty="0">
                <a:solidFill>
                  <a:prstClr val="black"/>
                </a:solidFill>
                <a:latin typeface="Arial" panose="020B0604020202020204"/>
              </a:rPr>
              <a:t>)</a:t>
            </a:r>
            <a:endParaRPr lang="sv-NO" sz="1600" i="1" dirty="0">
              <a:solidFill>
                <a:prstClr val="black"/>
              </a:solidFill>
              <a:latin typeface="Arial" panose="020B0604020202020204"/>
            </a:endParaRPr>
          </a:p>
        </p:txBody>
      </p:sp>
    </p:spTree>
    <p:extLst>
      <p:ext uri="{BB962C8B-B14F-4D97-AF65-F5344CB8AC3E}">
        <p14:creationId xmlns:p14="http://schemas.microsoft.com/office/powerpoint/2010/main" val="2726593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0913C-3E65-484A-873D-A8523436BA7D}"/>
              </a:ext>
            </a:extLst>
          </p:cNvPr>
          <p:cNvSpPr>
            <a:spLocks noGrp="1"/>
          </p:cNvSpPr>
          <p:nvPr>
            <p:ph type="title"/>
          </p:nvPr>
        </p:nvSpPr>
        <p:spPr/>
        <p:txBody>
          <a:bodyPr/>
          <a:lstStyle/>
          <a:p>
            <a:r>
              <a:rPr lang="en-NO" dirty="0"/>
              <a:t>Mandat</a:t>
            </a:r>
          </a:p>
        </p:txBody>
      </p:sp>
      <p:sp>
        <p:nvSpPr>
          <p:cNvPr id="3" name="Content Placeholder 2">
            <a:extLst>
              <a:ext uri="{FF2B5EF4-FFF2-40B4-BE49-F238E27FC236}">
                <a16:creationId xmlns:a16="http://schemas.microsoft.com/office/drawing/2014/main" id="{AB06E16D-8937-C342-B9E6-662A6F11D3B5}"/>
              </a:ext>
            </a:extLst>
          </p:cNvPr>
          <p:cNvSpPr>
            <a:spLocks noGrp="1"/>
          </p:cNvSpPr>
          <p:nvPr>
            <p:ph idx="1"/>
          </p:nvPr>
        </p:nvSpPr>
        <p:spPr/>
        <p:txBody>
          <a:bodyPr>
            <a:normAutofit fontScale="70000" lnSpcReduction="20000"/>
          </a:bodyPr>
          <a:lstStyle/>
          <a:p>
            <a:pPr fontAlgn="base"/>
            <a:r>
              <a:rPr lang="nb-NO" b="1" i="1" dirty="0"/>
              <a:t>Kartlegge</a:t>
            </a:r>
            <a:r>
              <a:rPr lang="nb-NO" b="1" dirty="0"/>
              <a:t> dagens praksis</a:t>
            </a:r>
            <a:r>
              <a:rPr lang="nb-NO" dirty="0"/>
              <a:t>, dvs. beskrive i hvilken grad og på hvilken måte programnivået legges til grunn ved utvikling, styring og forvaltning av teknologistudiene ved NTNU i dag. </a:t>
            </a:r>
          </a:p>
          <a:p>
            <a:pPr marL="0" indent="0" fontAlgn="base">
              <a:buNone/>
            </a:pPr>
            <a:r>
              <a:rPr lang="nb-NO" dirty="0"/>
              <a:t> </a:t>
            </a:r>
          </a:p>
          <a:p>
            <a:pPr fontAlgn="base"/>
            <a:r>
              <a:rPr lang="nb-NO" b="1" i="1" dirty="0"/>
              <a:t>Evaluere</a:t>
            </a:r>
            <a:r>
              <a:rPr lang="nb-NO" b="1" dirty="0"/>
              <a:t> dagens praksis </a:t>
            </a:r>
            <a:r>
              <a:rPr lang="nb-NO" dirty="0"/>
              <a:t>i a) opp mot fremtidsbildet som tegnes i FTS delrapport 1: Bærekraftig kompetanse og FTS delrapport 3: Visjon og anbefalte prinsipper </a:t>
            </a:r>
          </a:p>
          <a:p>
            <a:pPr marL="0" indent="0" fontAlgn="base">
              <a:buNone/>
            </a:pPr>
            <a:r>
              <a:rPr lang="nb-NO" dirty="0"/>
              <a:t> </a:t>
            </a:r>
          </a:p>
          <a:p>
            <a:pPr fontAlgn="base"/>
            <a:r>
              <a:rPr lang="nb-NO" dirty="0"/>
              <a:t>Med utgangspunkt i prinsipp VI – men også slik at helheten i FTS-prinsippene ivaretas – </a:t>
            </a:r>
            <a:r>
              <a:rPr lang="nb-NO" b="1" i="1" dirty="0"/>
              <a:t>foreslå konkrete endringer</a:t>
            </a:r>
            <a:r>
              <a:rPr lang="nb-NO" b="1" dirty="0"/>
              <a:t> som kan styrke programperspektivet i videre utvikling av teknologistudiene</a:t>
            </a:r>
            <a:r>
              <a:rPr lang="nb-NO" dirty="0"/>
              <a:t>. Forslagene skal være basert på evalueringen i b), og skal også beskrive hvilke </a:t>
            </a:r>
            <a:r>
              <a:rPr lang="nb-NO" i="1" dirty="0"/>
              <a:t>konsekvenser</a:t>
            </a:r>
            <a:r>
              <a:rPr lang="nb-NO" dirty="0"/>
              <a:t> de vil eller bør få med hensyn på ressursbruk, organisering og kompetansebehov i organisasjonen </a:t>
            </a:r>
          </a:p>
          <a:p>
            <a:endParaRPr lang="en-NO" dirty="0"/>
          </a:p>
        </p:txBody>
      </p:sp>
    </p:spTree>
    <p:extLst>
      <p:ext uri="{BB962C8B-B14F-4D97-AF65-F5344CB8AC3E}">
        <p14:creationId xmlns:p14="http://schemas.microsoft.com/office/powerpoint/2010/main" val="2455265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F313-2BCA-ED44-99C0-010870C787A1}"/>
              </a:ext>
            </a:extLst>
          </p:cNvPr>
          <p:cNvSpPr>
            <a:spLocks noGrp="1"/>
          </p:cNvSpPr>
          <p:nvPr>
            <p:ph type="title"/>
          </p:nvPr>
        </p:nvSpPr>
        <p:spPr/>
        <p:txBody>
          <a:bodyPr/>
          <a:lstStyle/>
          <a:p>
            <a:r>
              <a:rPr lang="en-NO" dirty="0"/>
              <a:t>Gjennomførte samtaler (15)</a:t>
            </a:r>
          </a:p>
        </p:txBody>
      </p:sp>
      <p:sp>
        <p:nvSpPr>
          <p:cNvPr id="3" name="Content Placeholder 2">
            <a:extLst>
              <a:ext uri="{FF2B5EF4-FFF2-40B4-BE49-F238E27FC236}">
                <a16:creationId xmlns:a16="http://schemas.microsoft.com/office/drawing/2014/main" id="{BA8C2AE8-87DC-4C43-8040-18FC2DBCC6E0}"/>
              </a:ext>
            </a:extLst>
          </p:cNvPr>
          <p:cNvSpPr>
            <a:spLocks noGrp="1"/>
          </p:cNvSpPr>
          <p:nvPr>
            <p:ph idx="1"/>
          </p:nvPr>
        </p:nvSpPr>
        <p:spPr/>
        <p:txBody>
          <a:bodyPr/>
          <a:lstStyle/>
          <a:p>
            <a:pPr marL="0" indent="0">
              <a:buNone/>
            </a:pPr>
            <a:r>
              <a:rPr lang="en-NO" dirty="0"/>
              <a:t>Lærere, Programledere (3- , 2-, 5-årige pgm og PhD-pgm; tre campus; IE, IV, NV, ØK, AD), Instituttledere, Prodekan.</a:t>
            </a:r>
          </a:p>
          <a:p>
            <a:pPr marL="0" indent="0">
              <a:buNone/>
            </a:pPr>
            <a:endParaRPr lang="en-NO" dirty="0"/>
          </a:p>
          <a:p>
            <a:r>
              <a:rPr lang="en-NO" dirty="0"/>
              <a:t>Hva forstås med programdrevet tilnærmning: </a:t>
            </a:r>
            <a:br>
              <a:rPr lang="en-NO" dirty="0"/>
            </a:br>
            <a:r>
              <a:rPr lang="en-NO" dirty="0"/>
              <a:t>muligheter og ris</a:t>
            </a:r>
            <a:r>
              <a:rPr lang="nb-NO" dirty="0" err="1"/>
              <a:t>iki</a:t>
            </a:r>
            <a:r>
              <a:rPr lang="en-NO" dirty="0"/>
              <a:t>?</a:t>
            </a:r>
          </a:p>
          <a:p>
            <a:r>
              <a:rPr lang="en-NO" dirty="0"/>
              <a:t>Hva treng</a:t>
            </a:r>
            <a:r>
              <a:rPr lang="nb-NO" dirty="0"/>
              <a:t>s</a:t>
            </a:r>
            <a:r>
              <a:rPr lang="en-NO" dirty="0"/>
              <a:t> å forbedres?</a:t>
            </a:r>
          </a:p>
          <a:p>
            <a:r>
              <a:rPr lang="en-NO" dirty="0"/>
              <a:t>Hvilke endringer </a:t>
            </a:r>
            <a:r>
              <a:rPr lang="nb-NO" dirty="0"/>
              <a:t>kan forsterke </a:t>
            </a:r>
            <a:r>
              <a:rPr lang="en-NO" dirty="0"/>
              <a:t>programperspektiv</a:t>
            </a:r>
            <a:r>
              <a:rPr lang="nb-NO" dirty="0"/>
              <a:t>et</a:t>
            </a:r>
            <a:r>
              <a:rPr lang="en-NO" dirty="0"/>
              <a:t>?</a:t>
            </a:r>
          </a:p>
        </p:txBody>
      </p:sp>
    </p:spTree>
    <p:extLst>
      <p:ext uri="{BB962C8B-B14F-4D97-AF65-F5344CB8AC3E}">
        <p14:creationId xmlns:p14="http://schemas.microsoft.com/office/powerpoint/2010/main" val="1037124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6B89-2841-554D-96CA-4ED3A3A7418E}"/>
              </a:ext>
            </a:extLst>
          </p:cNvPr>
          <p:cNvSpPr>
            <a:spLocks noGrp="1"/>
          </p:cNvSpPr>
          <p:nvPr>
            <p:ph type="title"/>
          </p:nvPr>
        </p:nvSpPr>
        <p:spPr/>
        <p:txBody>
          <a:bodyPr/>
          <a:lstStyle/>
          <a:p>
            <a:r>
              <a:rPr lang="en-NO" dirty="0"/>
              <a:t>Program: mangelfull helhet</a:t>
            </a:r>
          </a:p>
        </p:txBody>
      </p:sp>
      <p:sp>
        <p:nvSpPr>
          <p:cNvPr id="3" name="Content Placeholder 2">
            <a:extLst>
              <a:ext uri="{FF2B5EF4-FFF2-40B4-BE49-F238E27FC236}">
                <a16:creationId xmlns:a16="http://schemas.microsoft.com/office/drawing/2014/main" id="{72144857-B4CE-8647-B336-048CA98F78D9}"/>
              </a:ext>
            </a:extLst>
          </p:cNvPr>
          <p:cNvSpPr>
            <a:spLocks noGrp="1"/>
          </p:cNvSpPr>
          <p:nvPr>
            <p:ph idx="1"/>
          </p:nvPr>
        </p:nvSpPr>
        <p:spPr/>
        <p:txBody>
          <a:bodyPr>
            <a:normAutofit fontScale="70000" lnSpcReduction="20000"/>
          </a:bodyPr>
          <a:lstStyle/>
          <a:p>
            <a:r>
              <a:rPr lang="en-NO" b="1" dirty="0"/>
              <a:t>Kommunikasjon mellom </a:t>
            </a:r>
            <a:r>
              <a:rPr lang="nb-NO" b="1" dirty="0"/>
              <a:t>t</a:t>
            </a:r>
            <a:r>
              <a:rPr lang="en-NO" b="1" dirty="0"/>
              <a:t>idligere deler </a:t>
            </a:r>
            <a:r>
              <a:rPr lang="en-NO" dirty="0"/>
              <a:t>(matematikk, grunnfag, fellesfag) </a:t>
            </a:r>
            <a:r>
              <a:rPr lang="en-NO" b="1" dirty="0"/>
              <a:t>og senere deler</a:t>
            </a:r>
            <a:r>
              <a:rPr lang="en-NO" dirty="0"/>
              <a:t> </a:t>
            </a:r>
            <a:r>
              <a:rPr lang="nb-NO" dirty="0"/>
              <a:t>(utdanningens kjerneområde) </a:t>
            </a:r>
            <a:r>
              <a:rPr lang="nb-NO" b="1" dirty="0"/>
              <a:t>kan utvikles og er ofte mangelfull. </a:t>
            </a:r>
            <a:r>
              <a:rPr lang="nb-NO" dirty="0"/>
              <a:t>Kommunikasjonen mellom nivåer er enda svakere (</a:t>
            </a:r>
            <a:r>
              <a:rPr lang="nb-NO" dirty="0" err="1"/>
              <a:t>BSc</a:t>
            </a:r>
            <a:r>
              <a:rPr lang="nb-NO" dirty="0"/>
              <a:t> til </a:t>
            </a:r>
            <a:r>
              <a:rPr lang="nb-NO" dirty="0" err="1"/>
              <a:t>MSc</a:t>
            </a:r>
            <a:r>
              <a:rPr lang="nb-NO" dirty="0"/>
              <a:t> til </a:t>
            </a:r>
            <a:r>
              <a:rPr lang="nb-NO" dirty="0" err="1"/>
              <a:t>PhD</a:t>
            </a:r>
            <a:r>
              <a:rPr lang="nb-NO" dirty="0"/>
              <a:t>).</a:t>
            </a:r>
          </a:p>
          <a:p>
            <a:r>
              <a:rPr lang="nb-NO" dirty="0"/>
              <a:t>Delt programansvar mellom ulike fagmiljøer særlig problematisk</a:t>
            </a:r>
            <a:endParaRPr lang="en-NO" dirty="0"/>
          </a:p>
          <a:p>
            <a:r>
              <a:rPr lang="en-NO" dirty="0"/>
              <a:t>De tidlige delene forventes å dekke mange forskjellige behov til forskjellige programmer og oppfatter tilpasning til individuelle programmer som nødvendigvis kostbar, selv om viljen eksisterer.</a:t>
            </a:r>
          </a:p>
          <a:p>
            <a:r>
              <a:rPr lang="nb-NO" dirty="0"/>
              <a:t>S</a:t>
            </a:r>
            <a:r>
              <a:rPr lang="en-NO" dirty="0"/>
              <a:t>vakt samarbeid om innhold og forventning; senere emner bidrar ikke </a:t>
            </a:r>
            <a:r>
              <a:rPr lang="nb-NO" dirty="0"/>
              <a:t>betydelig </a:t>
            </a:r>
            <a:r>
              <a:rPr lang="en-NO" dirty="0"/>
              <a:t>til utviklingen av de tidlige delene</a:t>
            </a:r>
            <a:r>
              <a:rPr lang="nb-NO" dirty="0"/>
              <a:t>, de tidligere fagmiljøene deltar ikke i de senere emnene. Fokus er på emnekunnskaper og emneferdigheter, ikke på kompetanser og </a:t>
            </a:r>
            <a:r>
              <a:rPr lang="nb-NO" dirty="0" err="1"/>
              <a:t>programmål</a:t>
            </a:r>
            <a:r>
              <a:rPr lang="nb-NO" dirty="0"/>
              <a:t>, særlig i tidligere deler. </a:t>
            </a:r>
          </a:p>
          <a:p>
            <a:r>
              <a:rPr lang="en-NO" dirty="0"/>
              <a:t>Det er ikke mye samarbeid eller samtale mellom lærere i tidlige</a:t>
            </a:r>
            <a:r>
              <a:rPr lang="nb-NO" dirty="0"/>
              <a:t>re</a:t>
            </a:r>
            <a:r>
              <a:rPr lang="en-NO" dirty="0"/>
              <a:t> og sene</a:t>
            </a:r>
            <a:r>
              <a:rPr lang="nb-NO" dirty="0"/>
              <a:t>re</a:t>
            </a:r>
            <a:r>
              <a:rPr lang="en-NO" dirty="0"/>
              <a:t> del av </a:t>
            </a:r>
            <a:r>
              <a:rPr lang="nb-NO" dirty="0"/>
              <a:t>utdanningen</a:t>
            </a:r>
            <a:r>
              <a:rPr lang="en-NO" dirty="0"/>
              <a:t> og få arenaer for det</a:t>
            </a:r>
            <a:r>
              <a:rPr lang="nb-NO" dirty="0"/>
              <a:t>.</a:t>
            </a:r>
            <a:endParaRPr lang="en-NO" dirty="0"/>
          </a:p>
        </p:txBody>
      </p:sp>
    </p:spTree>
    <p:extLst>
      <p:ext uri="{BB962C8B-B14F-4D97-AF65-F5344CB8AC3E}">
        <p14:creationId xmlns:p14="http://schemas.microsoft.com/office/powerpoint/2010/main" val="1024435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75CE-F007-D747-9EE3-52447E8F8FC1}"/>
              </a:ext>
            </a:extLst>
          </p:cNvPr>
          <p:cNvSpPr>
            <a:spLocks noGrp="1"/>
          </p:cNvSpPr>
          <p:nvPr>
            <p:ph type="title"/>
          </p:nvPr>
        </p:nvSpPr>
        <p:spPr/>
        <p:txBody>
          <a:bodyPr/>
          <a:lstStyle/>
          <a:p>
            <a:r>
              <a:rPr lang="nb-NO" dirty="0"/>
              <a:t>Kommentarer</a:t>
            </a:r>
            <a:endParaRPr lang="en-NO" dirty="0"/>
          </a:p>
        </p:txBody>
      </p:sp>
      <p:sp>
        <p:nvSpPr>
          <p:cNvPr id="3" name="Content Placeholder 2">
            <a:extLst>
              <a:ext uri="{FF2B5EF4-FFF2-40B4-BE49-F238E27FC236}">
                <a16:creationId xmlns:a16="http://schemas.microsoft.com/office/drawing/2014/main" id="{0412215D-24A2-7D49-A817-C2C2DE68CF1F}"/>
              </a:ext>
            </a:extLst>
          </p:cNvPr>
          <p:cNvSpPr>
            <a:spLocks noGrp="1"/>
          </p:cNvSpPr>
          <p:nvPr>
            <p:ph idx="1"/>
          </p:nvPr>
        </p:nvSpPr>
        <p:spPr/>
        <p:txBody>
          <a:bodyPr>
            <a:normAutofit lnSpcReduction="10000"/>
          </a:bodyPr>
          <a:lstStyle/>
          <a:p>
            <a:r>
              <a:rPr lang="en-NO" dirty="0"/>
              <a:t>Emnene fokuserer </a:t>
            </a:r>
            <a:r>
              <a:rPr lang="en-GB" dirty="0" err="1"/>
              <a:t>som</a:t>
            </a:r>
            <a:r>
              <a:rPr lang="en-NO" dirty="0"/>
              <a:t> regel kun på kunnskap og ferdigheter i faget, snarere enn utviklingen av kompetanser som er grenseoverskridende. </a:t>
            </a:r>
          </a:p>
          <a:p>
            <a:r>
              <a:rPr lang="en-NO" dirty="0"/>
              <a:t>En refleksjon er at "emne" ofte blir sett på som synonymt med "fag" og "disiplin", og er vanskelig å </a:t>
            </a:r>
            <a:r>
              <a:rPr lang="nb-NO" dirty="0"/>
              <a:t>relatere</a:t>
            </a:r>
            <a:r>
              <a:rPr lang="en-NO" dirty="0"/>
              <a:t> til kompetanse og til yrke. </a:t>
            </a:r>
          </a:p>
          <a:p>
            <a:r>
              <a:rPr lang="en-NO" dirty="0"/>
              <a:t>Emnestrukturen gir</a:t>
            </a:r>
            <a:r>
              <a:rPr lang="nb-NO" dirty="0"/>
              <a:t> i </a:t>
            </a:r>
            <a:r>
              <a:rPr lang="en-NO" dirty="0"/>
              <a:t>liten </a:t>
            </a:r>
            <a:r>
              <a:rPr lang="nb-NO" dirty="0"/>
              <a:t>grad </a:t>
            </a:r>
            <a:r>
              <a:rPr lang="en-NO" dirty="0"/>
              <a:t>støtte </a:t>
            </a:r>
            <a:r>
              <a:rPr lang="nb-NO" dirty="0"/>
              <a:t>til </a:t>
            </a:r>
            <a:r>
              <a:rPr lang="en-NO" dirty="0"/>
              <a:t>studenten </a:t>
            </a:r>
            <a:r>
              <a:rPr lang="nb-NO" dirty="0"/>
              <a:t>i </a:t>
            </a:r>
            <a:r>
              <a:rPr lang="en-NO" dirty="0"/>
              <a:t>å praktisere bruk av kunnskap og ferdigheter </a:t>
            </a:r>
            <a:r>
              <a:rPr lang="nb-NO" dirty="0"/>
              <a:t>som man</a:t>
            </a:r>
            <a:r>
              <a:rPr lang="en-NO" dirty="0"/>
              <a:t> har lært i ett emne i et annet emne.</a:t>
            </a:r>
          </a:p>
        </p:txBody>
      </p:sp>
    </p:spTree>
    <p:extLst>
      <p:ext uri="{BB962C8B-B14F-4D97-AF65-F5344CB8AC3E}">
        <p14:creationId xmlns:p14="http://schemas.microsoft.com/office/powerpoint/2010/main" val="3466301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C2731-BC62-6A49-AAE8-0F14276D9D80}"/>
              </a:ext>
            </a:extLst>
          </p:cNvPr>
          <p:cNvSpPr>
            <a:spLocks noGrp="1"/>
          </p:cNvSpPr>
          <p:nvPr>
            <p:ph type="title"/>
          </p:nvPr>
        </p:nvSpPr>
        <p:spPr/>
        <p:txBody>
          <a:bodyPr/>
          <a:lstStyle/>
          <a:p>
            <a:r>
              <a:rPr lang="en-NO" dirty="0"/>
              <a:t>Utkast til forslag</a:t>
            </a:r>
          </a:p>
        </p:txBody>
      </p:sp>
      <p:sp>
        <p:nvSpPr>
          <p:cNvPr id="3" name="Content Placeholder 2">
            <a:extLst>
              <a:ext uri="{FF2B5EF4-FFF2-40B4-BE49-F238E27FC236}">
                <a16:creationId xmlns:a16="http://schemas.microsoft.com/office/drawing/2014/main" id="{EB0CB5F7-AB39-C94A-AE97-169D1374A995}"/>
              </a:ext>
            </a:extLst>
          </p:cNvPr>
          <p:cNvSpPr>
            <a:spLocks noGrp="1"/>
          </p:cNvSpPr>
          <p:nvPr>
            <p:ph idx="1"/>
          </p:nvPr>
        </p:nvSpPr>
        <p:spPr/>
        <p:txBody>
          <a:bodyPr/>
          <a:lstStyle/>
          <a:p>
            <a:r>
              <a:rPr lang="nb-NO" dirty="0"/>
              <a:t>Basert på intervjuene, gjennomgang av eksisterende data og diskusjoner i gruppen legger vi vekt på forslag som strukturelt og langsiktig bidrar til et system som gir mulighet for kontinuerlige utviklings- og forbedringsprosesser</a:t>
            </a:r>
            <a:endParaRPr lang="en-NO" dirty="0"/>
          </a:p>
        </p:txBody>
      </p:sp>
    </p:spTree>
    <p:extLst>
      <p:ext uri="{BB962C8B-B14F-4D97-AF65-F5344CB8AC3E}">
        <p14:creationId xmlns:p14="http://schemas.microsoft.com/office/powerpoint/2010/main" val="628001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6E07E-EB7B-E24D-B92F-942BD13003DF}"/>
              </a:ext>
            </a:extLst>
          </p:cNvPr>
          <p:cNvSpPr>
            <a:spLocks noGrp="1"/>
          </p:cNvSpPr>
          <p:nvPr>
            <p:ph type="title"/>
          </p:nvPr>
        </p:nvSpPr>
        <p:spPr/>
        <p:txBody>
          <a:bodyPr>
            <a:normAutofit/>
          </a:bodyPr>
          <a:lstStyle/>
          <a:p>
            <a:r>
              <a:rPr lang="nb-NO" dirty="0"/>
              <a:t>To spesifikke anbefalinger</a:t>
            </a:r>
            <a:endParaRPr lang="en-NO" dirty="0"/>
          </a:p>
        </p:txBody>
      </p:sp>
      <p:sp>
        <p:nvSpPr>
          <p:cNvPr id="3" name="Content Placeholder 2">
            <a:extLst>
              <a:ext uri="{FF2B5EF4-FFF2-40B4-BE49-F238E27FC236}">
                <a16:creationId xmlns:a16="http://schemas.microsoft.com/office/drawing/2014/main" id="{0C105CDF-9C90-F843-9883-8D0A675F6253}"/>
              </a:ext>
            </a:extLst>
          </p:cNvPr>
          <p:cNvSpPr>
            <a:spLocks noGrp="1"/>
          </p:cNvSpPr>
          <p:nvPr>
            <p:ph idx="1"/>
          </p:nvPr>
        </p:nvSpPr>
        <p:spPr/>
        <p:txBody>
          <a:bodyPr>
            <a:normAutofit/>
          </a:bodyPr>
          <a:lstStyle/>
          <a:p>
            <a:r>
              <a:rPr lang="nb-NO" b="1" dirty="0"/>
              <a:t>Studieprogramledere- og råd må knyttes opp mot lederlinjen</a:t>
            </a:r>
            <a:r>
              <a:rPr lang="en-NO" b="1" dirty="0"/>
              <a:t> </a:t>
            </a:r>
            <a:r>
              <a:rPr lang="nb-NO" b="1" dirty="0"/>
              <a:t>på en hensiktsmessig måte. </a:t>
            </a:r>
            <a:r>
              <a:rPr lang="nb-NO" dirty="0"/>
              <a:t>Normalt vil det innebære at studieprogramledere har en formalisert og reell kobling til lederlinjen. </a:t>
            </a:r>
            <a:endParaRPr lang="en-NO" dirty="0"/>
          </a:p>
          <a:p>
            <a:pPr lvl="0"/>
            <a:r>
              <a:rPr lang="nb-NO" b="1" dirty="0"/>
              <a:t>De overordnede, koordinerende organ som FUS, FUI [og andre – FU(x)] må styrkes slik at de er i stand til å håndtere den kompleksitet dette medfører</a:t>
            </a:r>
            <a:r>
              <a:rPr lang="nb-NO" dirty="0"/>
              <a:t>. </a:t>
            </a:r>
            <a:endParaRPr lang="en-NO" dirty="0"/>
          </a:p>
        </p:txBody>
      </p:sp>
    </p:spTree>
    <p:extLst>
      <p:ext uri="{BB962C8B-B14F-4D97-AF65-F5344CB8AC3E}">
        <p14:creationId xmlns:p14="http://schemas.microsoft.com/office/powerpoint/2010/main" val="1067569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0C370-223D-424F-AC61-5F14B3D51171}"/>
              </a:ext>
            </a:extLst>
          </p:cNvPr>
          <p:cNvSpPr>
            <a:spLocks noGrp="1"/>
          </p:cNvSpPr>
          <p:nvPr>
            <p:ph type="title"/>
          </p:nvPr>
        </p:nvSpPr>
        <p:spPr/>
        <p:txBody>
          <a:bodyPr>
            <a:normAutofit fontScale="90000"/>
          </a:bodyPr>
          <a:lstStyle/>
          <a:p>
            <a:r>
              <a:rPr lang="en-NO" dirty="0"/>
              <a:t>Å styrke FUS, FUI, F</a:t>
            </a:r>
            <a:r>
              <a:rPr lang="en-GB" dirty="0"/>
              <a:t>u(</a:t>
            </a:r>
            <a:r>
              <a:rPr lang="en-NO" dirty="0"/>
              <a:t>x)-</a:t>
            </a:r>
            <a:br>
              <a:rPr lang="en-NO" dirty="0"/>
            </a:br>
            <a:r>
              <a:rPr lang="en-NO" sz="3600" dirty="0"/>
              <a:t>til diskus</a:t>
            </a:r>
            <a:r>
              <a:rPr lang="nb-NO" sz="3600"/>
              <a:t>j</a:t>
            </a:r>
            <a:r>
              <a:rPr lang="en-NO" sz="3600"/>
              <a:t>on </a:t>
            </a:r>
            <a:r>
              <a:rPr lang="en-GB" sz="3600" dirty="0"/>
              <a:t>i</a:t>
            </a:r>
            <a:r>
              <a:rPr lang="en-NO" sz="3600" dirty="0"/>
              <a:t> FTS-C</a:t>
            </a:r>
            <a:endParaRPr lang="en-NO" dirty="0"/>
          </a:p>
        </p:txBody>
      </p:sp>
      <p:sp>
        <p:nvSpPr>
          <p:cNvPr id="3" name="Content Placeholder 2">
            <a:extLst>
              <a:ext uri="{FF2B5EF4-FFF2-40B4-BE49-F238E27FC236}">
                <a16:creationId xmlns:a16="http://schemas.microsoft.com/office/drawing/2014/main" id="{2A82EA0A-44ED-FF44-B877-0272D82CE1DF}"/>
              </a:ext>
            </a:extLst>
          </p:cNvPr>
          <p:cNvSpPr>
            <a:spLocks noGrp="1"/>
          </p:cNvSpPr>
          <p:nvPr>
            <p:ph idx="1"/>
          </p:nvPr>
        </p:nvSpPr>
        <p:spPr/>
        <p:txBody>
          <a:bodyPr>
            <a:normAutofit lnSpcReduction="10000"/>
          </a:bodyPr>
          <a:lstStyle/>
          <a:p>
            <a:pPr marL="0" indent="0">
              <a:buNone/>
            </a:pPr>
            <a:r>
              <a:rPr lang="en-NO" dirty="0"/>
              <a:t>Forpliktende møteplasser, tyd</a:t>
            </a:r>
            <a:r>
              <a:rPr lang="nb-NO" dirty="0" err="1"/>
              <a:t>elige</a:t>
            </a:r>
            <a:r>
              <a:rPr lang="en-NO" dirty="0"/>
              <a:t> ansvar</a:t>
            </a:r>
            <a:r>
              <a:rPr lang="nb-NO" dirty="0" err="1"/>
              <a:t>sforhold</a:t>
            </a:r>
            <a:r>
              <a:rPr lang="en-NO" dirty="0"/>
              <a:t>, tyd</a:t>
            </a:r>
            <a:r>
              <a:rPr lang="nb-NO" dirty="0"/>
              <a:t>e</a:t>
            </a:r>
            <a:r>
              <a:rPr lang="en-NO" dirty="0"/>
              <a:t>lig mandat</a:t>
            </a:r>
          </a:p>
          <a:p>
            <a:pPr marL="0" indent="0">
              <a:buNone/>
            </a:pPr>
            <a:r>
              <a:rPr lang="en-NO" dirty="0"/>
              <a:t>Støtteapparat for FUS, FUI, F</a:t>
            </a:r>
            <a:r>
              <a:rPr lang="en-GB" dirty="0"/>
              <a:t>u(</a:t>
            </a:r>
            <a:r>
              <a:rPr lang="en-NO" dirty="0"/>
              <a:t>x)</a:t>
            </a:r>
            <a:br>
              <a:rPr lang="en-NO" dirty="0"/>
            </a:br>
            <a:r>
              <a:rPr lang="en-NO" dirty="0"/>
              <a:t>- administrativ</a:t>
            </a:r>
            <a:r>
              <a:rPr lang="nb-NO" dirty="0"/>
              <a:t>t</a:t>
            </a:r>
            <a:r>
              <a:rPr lang="en-NO" dirty="0"/>
              <a:t>, infrastruktur, pedagogisk</a:t>
            </a:r>
          </a:p>
          <a:p>
            <a:pPr marL="0" indent="0">
              <a:buNone/>
            </a:pPr>
            <a:r>
              <a:rPr lang="en-NO" dirty="0"/>
              <a:t>FUS, FUI, FU(x) disponerer midler for å støtte utviklingsprosjekter</a:t>
            </a:r>
          </a:p>
          <a:p>
            <a:pPr marL="0" indent="0">
              <a:buNone/>
            </a:pPr>
            <a:r>
              <a:rPr lang="en-NO" dirty="0"/>
              <a:t>Langsiktige kvalitetsutviklingsplaner</a:t>
            </a:r>
          </a:p>
          <a:p>
            <a:pPr marL="0" indent="0">
              <a:buNone/>
            </a:pPr>
            <a:r>
              <a:rPr lang="en-NO" dirty="0"/>
              <a:t>Kompetanseutvikling for alle, inkludert ledelse og administrativ støtte.</a:t>
            </a:r>
          </a:p>
        </p:txBody>
      </p:sp>
    </p:spTree>
    <p:extLst>
      <p:ext uri="{BB962C8B-B14F-4D97-AF65-F5344CB8AC3E}">
        <p14:creationId xmlns:p14="http://schemas.microsoft.com/office/powerpoint/2010/main" val="13328913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666710-4513-4CED-898E-7683AC699B2E}"/>
              </a:ext>
            </a:extLst>
          </p:cNvPr>
          <p:cNvSpPr>
            <a:spLocks noGrp="1"/>
          </p:cNvSpPr>
          <p:nvPr>
            <p:ph type="ctrTitle"/>
          </p:nvPr>
        </p:nvSpPr>
        <p:spPr/>
        <p:txBody>
          <a:bodyPr/>
          <a:lstStyle/>
          <a:p>
            <a:r>
              <a:rPr lang="nb-NO" sz="4000" dirty="0"/>
              <a:t>FTS, utredningsgruppe D</a:t>
            </a:r>
            <a:br>
              <a:rPr lang="nb-NO" dirty="0"/>
            </a:br>
            <a:r>
              <a:rPr lang="nb-NO" dirty="0"/>
              <a:t>Pedagogiske virkemidler</a:t>
            </a:r>
          </a:p>
        </p:txBody>
      </p:sp>
      <p:sp>
        <p:nvSpPr>
          <p:cNvPr id="3" name="Undertittel 2">
            <a:extLst>
              <a:ext uri="{FF2B5EF4-FFF2-40B4-BE49-F238E27FC236}">
                <a16:creationId xmlns:a16="http://schemas.microsoft.com/office/drawing/2014/main" id="{4705833C-B856-40FB-B538-26CC68DABFAE}"/>
              </a:ext>
            </a:extLst>
          </p:cNvPr>
          <p:cNvSpPr>
            <a:spLocks noGrp="1"/>
          </p:cNvSpPr>
          <p:nvPr>
            <p:ph type="subTitle" idx="1"/>
          </p:nvPr>
        </p:nvSpPr>
        <p:spPr/>
        <p:txBody>
          <a:bodyPr/>
          <a:lstStyle/>
          <a:p>
            <a:r>
              <a:rPr lang="nb-NO" dirty="0"/>
              <a:t>Status og planer videre</a:t>
            </a:r>
          </a:p>
          <a:p>
            <a:r>
              <a:rPr lang="nb-NO" dirty="0"/>
              <a:t>Guttorm Sindre, 10. sept. 2021</a:t>
            </a:r>
          </a:p>
        </p:txBody>
      </p:sp>
      <p:pic>
        <p:nvPicPr>
          <p:cNvPr id="5" name="Bilde 4">
            <a:extLst>
              <a:ext uri="{FF2B5EF4-FFF2-40B4-BE49-F238E27FC236}">
                <a16:creationId xmlns:a16="http://schemas.microsoft.com/office/drawing/2014/main" id="{67094DFE-D506-46DB-9853-D4B7ABF12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782" y="4825803"/>
            <a:ext cx="10288436" cy="1952898"/>
          </a:xfrm>
          <a:prstGeom prst="rect">
            <a:avLst/>
          </a:prstGeom>
        </p:spPr>
      </p:pic>
    </p:spTree>
    <p:extLst>
      <p:ext uri="{BB962C8B-B14F-4D97-AF65-F5344CB8AC3E}">
        <p14:creationId xmlns:p14="http://schemas.microsoft.com/office/powerpoint/2010/main" val="3511065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D6BE16-945C-D54D-9699-CCE49046747B}"/>
              </a:ext>
            </a:extLst>
          </p:cNvPr>
          <p:cNvSpPr>
            <a:spLocks noGrp="1"/>
          </p:cNvSpPr>
          <p:nvPr>
            <p:ph type="title"/>
          </p:nvPr>
        </p:nvSpPr>
        <p:spPr>
          <a:xfrm>
            <a:off x="225108" y="115934"/>
            <a:ext cx="11632111" cy="1325563"/>
          </a:xfrm>
        </p:spPr>
        <p:txBody>
          <a:bodyPr>
            <a:normAutofit/>
          </a:bodyPr>
          <a:lstStyle/>
          <a:p>
            <a:r>
              <a:rPr lang="nb-NO" sz="4000" b="0" dirty="0">
                <a:latin typeface="+mj-lt"/>
              </a:rPr>
              <a:t>FTS’ visjon for NTNUs teknologistudier</a:t>
            </a:r>
            <a:endParaRPr lang="nb-NO" sz="2000" b="0" dirty="0">
              <a:latin typeface="+mj-lt"/>
            </a:endParaRPr>
          </a:p>
        </p:txBody>
      </p:sp>
      <p:sp>
        <p:nvSpPr>
          <p:cNvPr id="4" name="TekstSylinder 3">
            <a:extLst>
              <a:ext uri="{FF2B5EF4-FFF2-40B4-BE49-F238E27FC236}">
                <a16:creationId xmlns:a16="http://schemas.microsoft.com/office/drawing/2014/main" id="{E879C56A-7520-3047-BE64-1CB2DA03BB8C}"/>
              </a:ext>
            </a:extLst>
          </p:cNvPr>
          <p:cNvSpPr txBox="1"/>
          <p:nvPr/>
        </p:nvSpPr>
        <p:spPr>
          <a:xfrm>
            <a:off x="-38100" y="1441497"/>
            <a:ext cx="7266214" cy="4247317"/>
          </a:xfrm>
          <a:prstGeom prst="rect">
            <a:avLst/>
          </a:prstGeom>
          <a:solidFill>
            <a:schemeClr val="accent3">
              <a:lumMod val="40000"/>
              <a:lumOff val="60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nb-NO" sz="2800" i="1" dirty="0"/>
          </a:p>
          <a:p>
            <a:pPr algn="ctr"/>
            <a:r>
              <a:rPr lang="nb-NO" sz="2800" b="1" i="1" dirty="0"/>
              <a:t>NTNUs teknologistudier utdanner</a:t>
            </a:r>
          </a:p>
          <a:p>
            <a:pPr algn="ctr"/>
            <a:endParaRPr lang="nb-NO" sz="2800" b="1" i="1" dirty="0"/>
          </a:p>
          <a:p>
            <a:pPr algn="ctr"/>
            <a:r>
              <a:rPr lang="nb-NO" sz="2800" b="1" i="1" dirty="0"/>
              <a:t>skapende kandidater i verdensklasse </a:t>
            </a:r>
          </a:p>
          <a:p>
            <a:pPr algn="ctr"/>
            <a:br>
              <a:rPr lang="nb-NO" sz="2800" b="1" i="1" dirty="0"/>
            </a:br>
            <a:r>
              <a:rPr lang="nb-NO" sz="2800" b="1" i="1" dirty="0"/>
              <a:t>– som kan og vil bidra </a:t>
            </a:r>
          </a:p>
          <a:p>
            <a:pPr algn="ctr"/>
            <a:br>
              <a:rPr lang="nb-NO" sz="2800" b="1" i="1" dirty="0"/>
            </a:br>
            <a:r>
              <a:rPr lang="nb-NO" sz="2800" b="1" i="1" dirty="0"/>
              <a:t>til en bedre verden og en bærekraftig fremtid</a:t>
            </a:r>
            <a:r>
              <a:rPr lang="nb-NO" sz="2800" i="1" dirty="0"/>
              <a:t> </a:t>
            </a:r>
          </a:p>
          <a:p>
            <a:r>
              <a:rPr lang="nb-NO" dirty="0"/>
              <a:t> </a:t>
            </a:r>
            <a:endParaRPr lang="nb-NO" sz="2800" dirty="0"/>
          </a:p>
        </p:txBody>
      </p:sp>
      <p:pic>
        <p:nvPicPr>
          <p:cNvPr id="11" name="Bilde 10" descr="Et bilde som inneholder person, kvinne&#10;&#10;Automatisk generert beskrivelse">
            <a:extLst>
              <a:ext uri="{FF2B5EF4-FFF2-40B4-BE49-F238E27FC236}">
                <a16:creationId xmlns:a16="http://schemas.microsoft.com/office/drawing/2014/main" id="{75F1F6EF-B308-E842-A306-81554C17C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0014" y="1441497"/>
            <a:ext cx="5014161" cy="3342774"/>
          </a:xfrm>
          <a:prstGeom prst="rect">
            <a:avLst/>
          </a:prstGeom>
        </p:spPr>
      </p:pic>
      <p:sp>
        <p:nvSpPr>
          <p:cNvPr id="6" name="TekstSylinder 5">
            <a:extLst>
              <a:ext uri="{FF2B5EF4-FFF2-40B4-BE49-F238E27FC236}">
                <a16:creationId xmlns:a16="http://schemas.microsoft.com/office/drawing/2014/main" id="{8D3203B4-CFCE-43F2-8BC9-56016FF4CE11}"/>
              </a:ext>
            </a:extLst>
          </p:cNvPr>
          <p:cNvSpPr txBox="1"/>
          <p:nvPr/>
        </p:nvSpPr>
        <p:spPr>
          <a:xfrm>
            <a:off x="10613675" y="4522661"/>
            <a:ext cx="1590500" cy="261610"/>
          </a:xfrm>
          <a:prstGeom prst="rect">
            <a:avLst/>
          </a:prstGeom>
          <a:noFill/>
        </p:spPr>
        <p:txBody>
          <a:bodyPr wrap="none" rtlCol="0">
            <a:spAutoFit/>
          </a:bodyPr>
          <a:lstStyle/>
          <a:p>
            <a:r>
              <a:rPr lang="nb-NO" sz="1100" dirty="0">
                <a:solidFill>
                  <a:schemeClr val="bg1"/>
                </a:solidFill>
              </a:rPr>
              <a:t>Photo: © Kai Dragland</a:t>
            </a:r>
          </a:p>
        </p:txBody>
      </p:sp>
    </p:spTree>
    <p:extLst>
      <p:ext uri="{BB962C8B-B14F-4D97-AF65-F5344CB8AC3E}">
        <p14:creationId xmlns:p14="http://schemas.microsoft.com/office/powerpoint/2010/main" val="19806577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D0E20-07D2-43D2-90B3-25667DE192F8}"/>
              </a:ext>
            </a:extLst>
          </p:cNvPr>
          <p:cNvSpPr>
            <a:spLocks noGrp="1"/>
          </p:cNvSpPr>
          <p:nvPr>
            <p:ph type="title"/>
          </p:nvPr>
        </p:nvSpPr>
        <p:spPr/>
        <p:txBody>
          <a:bodyPr/>
          <a:lstStyle/>
          <a:p>
            <a:r>
              <a:rPr lang="nb-NO" dirty="0"/>
              <a:t>Medlemmer av gruppa</a:t>
            </a:r>
          </a:p>
        </p:txBody>
      </p:sp>
      <p:sp>
        <p:nvSpPr>
          <p:cNvPr id="3" name="Plassholder for innhold 2">
            <a:extLst>
              <a:ext uri="{FF2B5EF4-FFF2-40B4-BE49-F238E27FC236}">
                <a16:creationId xmlns:a16="http://schemas.microsoft.com/office/drawing/2014/main" id="{7B4BE25D-C636-4A8A-BAA3-FFA6C5ED6857}"/>
              </a:ext>
            </a:extLst>
          </p:cNvPr>
          <p:cNvSpPr>
            <a:spLocks noGrp="1"/>
          </p:cNvSpPr>
          <p:nvPr>
            <p:ph idx="1"/>
          </p:nvPr>
        </p:nvSpPr>
        <p:spPr>
          <a:xfrm>
            <a:off x="838200" y="1825625"/>
            <a:ext cx="8508224" cy="4351338"/>
          </a:xfrm>
        </p:spPr>
        <p:txBody>
          <a:bodyPr>
            <a:normAutofit fontScale="62500" lnSpcReduction="20000"/>
          </a:bodyPr>
          <a:lstStyle/>
          <a:p>
            <a:r>
              <a:rPr lang="nb-NO" dirty="0"/>
              <a:t>Anders S. Bendiksen (stud.)</a:t>
            </a:r>
          </a:p>
          <a:p>
            <a:r>
              <a:rPr lang="nb-NO" dirty="0"/>
              <a:t>Lukas O. </a:t>
            </a:r>
            <a:r>
              <a:rPr lang="nb-NO" dirty="0" err="1"/>
              <a:t>Hartnik</a:t>
            </a:r>
            <a:r>
              <a:rPr lang="nb-NO" dirty="0"/>
              <a:t> (stud.)</a:t>
            </a:r>
          </a:p>
          <a:p>
            <a:endParaRPr lang="nb-NO" dirty="0"/>
          </a:p>
          <a:p>
            <a:r>
              <a:rPr lang="nb-NO" dirty="0"/>
              <a:t>Bjørn Otto Braaten (AD)</a:t>
            </a:r>
          </a:p>
          <a:p>
            <a:r>
              <a:rPr lang="nb-NO" dirty="0"/>
              <a:t>Lars Lundheim (IE)</a:t>
            </a:r>
          </a:p>
          <a:p>
            <a:r>
              <a:rPr lang="nb-NO" dirty="0"/>
              <a:t>Magnus S. </a:t>
            </a:r>
            <a:r>
              <a:rPr lang="nb-NO"/>
              <a:t>Kahrs (NV)</a:t>
            </a:r>
            <a:endParaRPr lang="nb-NO" dirty="0"/>
          </a:p>
          <a:p>
            <a:r>
              <a:rPr lang="nb-NO" dirty="0"/>
              <a:t>Patric Wallin (SU)</a:t>
            </a:r>
          </a:p>
          <a:p>
            <a:r>
              <a:rPr lang="nb-NO" dirty="0"/>
              <a:t>Reidar Lyng (IV / SEED)</a:t>
            </a:r>
          </a:p>
          <a:p>
            <a:r>
              <a:rPr lang="nb-NO" dirty="0"/>
              <a:t>Gabrielle Hansen (SEED / </a:t>
            </a:r>
            <a:r>
              <a:rPr lang="nb-NO" dirty="0" err="1"/>
              <a:t>Excited</a:t>
            </a:r>
            <a:r>
              <a:rPr lang="nb-NO" dirty="0"/>
              <a:t>)</a:t>
            </a:r>
          </a:p>
          <a:p>
            <a:r>
              <a:rPr lang="nb-NO" dirty="0"/>
              <a:t>Øystein Widding (ØK)</a:t>
            </a:r>
          </a:p>
          <a:p>
            <a:endParaRPr lang="nb-NO" dirty="0"/>
          </a:p>
          <a:p>
            <a:r>
              <a:rPr lang="nb-NO" dirty="0"/>
              <a:t>Sara </a:t>
            </a:r>
            <a:r>
              <a:rPr lang="nb-NO" dirty="0" err="1"/>
              <a:t>Eitungjerde</a:t>
            </a:r>
            <a:r>
              <a:rPr lang="nb-NO" dirty="0"/>
              <a:t> (adm.)</a:t>
            </a:r>
          </a:p>
          <a:p>
            <a:r>
              <a:rPr lang="nb-NO" dirty="0"/>
              <a:t>Guttorm Sindre (leder)</a:t>
            </a:r>
          </a:p>
          <a:p>
            <a:endParaRPr lang="nb-NO" dirty="0"/>
          </a:p>
        </p:txBody>
      </p:sp>
      <p:pic>
        <p:nvPicPr>
          <p:cNvPr id="4" name="Bilde 3">
            <a:extLst>
              <a:ext uri="{FF2B5EF4-FFF2-40B4-BE49-F238E27FC236}">
                <a16:creationId xmlns:a16="http://schemas.microsoft.com/office/drawing/2014/main" id="{E56911B5-C2C9-409C-85B6-3E6C34AD067B}"/>
              </a:ext>
            </a:extLst>
          </p:cNvPr>
          <p:cNvPicPr>
            <a:picLocks noChangeAspect="1"/>
          </p:cNvPicPr>
          <p:nvPr/>
        </p:nvPicPr>
        <p:blipFill rotWithShape="1">
          <a:blip r:embed="rId2">
            <a:extLst>
              <a:ext uri="{28A0092B-C50C-407E-A947-70E740481C1C}">
                <a14:useLocalDpi xmlns:a14="http://schemas.microsoft.com/office/drawing/2010/main" val="0"/>
              </a:ext>
            </a:extLst>
          </a:blip>
          <a:srcRect l="61511" t="20244" b="23903"/>
          <a:stretch/>
        </p:blipFill>
        <p:spPr>
          <a:xfrm>
            <a:off x="8852452" y="5451499"/>
            <a:ext cx="3202271" cy="882054"/>
          </a:xfrm>
          <a:prstGeom prst="rect">
            <a:avLst/>
          </a:prstGeom>
        </p:spPr>
      </p:pic>
      <p:pic>
        <p:nvPicPr>
          <p:cNvPr id="6" name="Bilde 5">
            <a:extLst>
              <a:ext uri="{FF2B5EF4-FFF2-40B4-BE49-F238E27FC236}">
                <a16:creationId xmlns:a16="http://schemas.microsoft.com/office/drawing/2014/main" id="{AA64F340-64C6-44F9-A6B9-E8556A5B1ECE}"/>
              </a:ext>
            </a:extLst>
          </p:cNvPr>
          <p:cNvPicPr>
            <a:picLocks noChangeAspect="1"/>
          </p:cNvPicPr>
          <p:nvPr/>
        </p:nvPicPr>
        <p:blipFill rotWithShape="1">
          <a:blip r:embed="rId2">
            <a:extLst>
              <a:ext uri="{28A0092B-C50C-407E-A947-70E740481C1C}">
                <a14:useLocalDpi xmlns:a14="http://schemas.microsoft.com/office/drawing/2010/main" val="0"/>
              </a:ext>
            </a:extLst>
          </a:blip>
          <a:srcRect t="29239" r="46619" b="16075"/>
          <a:stretch/>
        </p:blipFill>
        <p:spPr>
          <a:xfrm>
            <a:off x="8386781" y="389611"/>
            <a:ext cx="3667942" cy="713253"/>
          </a:xfrm>
          <a:prstGeom prst="rect">
            <a:avLst/>
          </a:prstGeom>
        </p:spPr>
      </p:pic>
    </p:spTree>
    <p:extLst>
      <p:ext uri="{BB962C8B-B14F-4D97-AF65-F5344CB8AC3E}">
        <p14:creationId xmlns:p14="http://schemas.microsoft.com/office/powerpoint/2010/main" val="35371438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D0E20-07D2-43D2-90B3-25667DE192F8}"/>
              </a:ext>
            </a:extLst>
          </p:cNvPr>
          <p:cNvSpPr>
            <a:spLocks noGrp="1"/>
          </p:cNvSpPr>
          <p:nvPr>
            <p:ph type="title"/>
          </p:nvPr>
        </p:nvSpPr>
        <p:spPr/>
        <p:txBody>
          <a:bodyPr/>
          <a:lstStyle/>
          <a:p>
            <a:r>
              <a:rPr lang="nb-NO" dirty="0"/>
              <a:t>Gruppe D sitt mandat</a:t>
            </a:r>
          </a:p>
        </p:txBody>
      </p:sp>
      <p:sp>
        <p:nvSpPr>
          <p:cNvPr id="3" name="Plassholder for innhold 2">
            <a:extLst>
              <a:ext uri="{FF2B5EF4-FFF2-40B4-BE49-F238E27FC236}">
                <a16:creationId xmlns:a16="http://schemas.microsoft.com/office/drawing/2014/main" id="{7B4BE25D-C636-4A8A-BAA3-FFA6C5ED6857}"/>
              </a:ext>
            </a:extLst>
          </p:cNvPr>
          <p:cNvSpPr>
            <a:spLocks noGrp="1"/>
          </p:cNvSpPr>
          <p:nvPr>
            <p:ph idx="1"/>
          </p:nvPr>
        </p:nvSpPr>
        <p:spPr>
          <a:xfrm>
            <a:off x="838200" y="1825625"/>
            <a:ext cx="8508224" cy="4351338"/>
          </a:xfrm>
        </p:spPr>
        <p:txBody>
          <a:bodyPr>
            <a:normAutofit lnSpcReduction="10000"/>
          </a:bodyPr>
          <a:lstStyle/>
          <a:p>
            <a:r>
              <a:rPr lang="nb-NO" dirty="0"/>
              <a:t>Kartlegge dagens situasjon</a:t>
            </a:r>
          </a:p>
          <a:p>
            <a:pPr lvl="1"/>
            <a:r>
              <a:rPr lang="nb-NO" dirty="0"/>
              <a:t>Vurderingsformer, undervisningsmetoder i FTS-programmer</a:t>
            </a:r>
          </a:p>
          <a:p>
            <a:pPr lvl="1"/>
            <a:r>
              <a:rPr lang="nb-NO" dirty="0"/>
              <a:t>IKKE bruke for mye tid på dette, mest mulig auto-info</a:t>
            </a:r>
          </a:p>
          <a:p>
            <a:pPr lvl="1"/>
            <a:endParaRPr lang="nb-NO" dirty="0"/>
          </a:p>
          <a:p>
            <a:r>
              <a:rPr lang="nb-NO" dirty="0"/>
              <a:t>Gap-analyse, dagens situasjon vs.</a:t>
            </a:r>
          </a:p>
          <a:p>
            <a:pPr lvl="1"/>
            <a:r>
              <a:rPr lang="nb-NO" dirty="0"/>
              <a:t>Prinsippene i FTS</a:t>
            </a:r>
          </a:p>
          <a:p>
            <a:pPr lvl="1"/>
            <a:r>
              <a:rPr lang="nb-NO" dirty="0"/>
              <a:t>Internasjonal god praksis</a:t>
            </a:r>
          </a:p>
          <a:p>
            <a:pPr lvl="1"/>
            <a:endParaRPr lang="nb-NO" dirty="0"/>
          </a:p>
          <a:p>
            <a:r>
              <a:rPr lang="nb-NO" dirty="0"/>
              <a:t>Foreslå tiltak</a:t>
            </a:r>
          </a:p>
          <a:p>
            <a:pPr lvl="1"/>
            <a:r>
              <a:rPr lang="nb-NO" dirty="0"/>
              <a:t>Mest mulig konkret</a:t>
            </a:r>
          </a:p>
          <a:p>
            <a:pPr lvl="1"/>
            <a:r>
              <a:rPr lang="nb-NO" dirty="0"/>
              <a:t>Inkludere kostnadsperspektiv</a:t>
            </a:r>
          </a:p>
        </p:txBody>
      </p:sp>
      <p:pic>
        <p:nvPicPr>
          <p:cNvPr id="4" name="Bilde 3">
            <a:extLst>
              <a:ext uri="{FF2B5EF4-FFF2-40B4-BE49-F238E27FC236}">
                <a16:creationId xmlns:a16="http://schemas.microsoft.com/office/drawing/2014/main" id="{E56911B5-C2C9-409C-85B6-3E6C34AD067B}"/>
              </a:ext>
            </a:extLst>
          </p:cNvPr>
          <p:cNvPicPr>
            <a:picLocks noChangeAspect="1"/>
          </p:cNvPicPr>
          <p:nvPr/>
        </p:nvPicPr>
        <p:blipFill rotWithShape="1">
          <a:blip r:embed="rId2">
            <a:extLst>
              <a:ext uri="{28A0092B-C50C-407E-A947-70E740481C1C}">
                <a14:useLocalDpi xmlns:a14="http://schemas.microsoft.com/office/drawing/2010/main" val="0"/>
              </a:ext>
            </a:extLst>
          </a:blip>
          <a:srcRect l="61511" t="20244" b="23903"/>
          <a:stretch/>
        </p:blipFill>
        <p:spPr>
          <a:xfrm>
            <a:off x="8692978" y="5576051"/>
            <a:ext cx="3507733" cy="966193"/>
          </a:xfrm>
          <a:prstGeom prst="rect">
            <a:avLst/>
          </a:prstGeom>
        </p:spPr>
      </p:pic>
      <p:pic>
        <p:nvPicPr>
          <p:cNvPr id="6" name="Bilde 5">
            <a:extLst>
              <a:ext uri="{FF2B5EF4-FFF2-40B4-BE49-F238E27FC236}">
                <a16:creationId xmlns:a16="http://schemas.microsoft.com/office/drawing/2014/main" id="{AA64F340-64C6-44F9-A6B9-E8556A5B1ECE}"/>
              </a:ext>
            </a:extLst>
          </p:cNvPr>
          <p:cNvPicPr>
            <a:picLocks noChangeAspect="1"/>
          </p:cNvPicPr>
          <p:nvPr/>
        </p:nvPicPr>
        <p:blipFill rotWithShape="1">
          <a:blip r:embed="rId2">
            <a:extLst>
              <a:ext uri="{28A0092B-C50C-407E-A947-70E740481C1C}">
                <a14:useLocalDpi xmlns:a14="http://schemas.microsoft.com/office/drawing/2010/main" val="0"/>
              </a:ext>
            </a:extLst>
          </a:blip>
          <a:srcRect t="29239" r="46619" b="16075"/>
          <a:stretch/>
        </p:blipFill>
        <p:spPr>
          <a:xfrm>
            <a:off x="8386781" y="389611"/>
            <a:ext cx="3667942" cy="713253"/>
          </a:xfrm>
          <a:prstGeom prst="rect">
            <a:avLst/>
          </a:prstGeom>
        </p:spPr>
      </p:pic>
    </p:spTree>
    <p:extLst>
      <p:ext uri="{BB962C8B-B14F-4D97-AF65-F5344CB8AC3E}">
        <p14:creationId xmlns:p14="http://schemas.microsoft.com/office/powerpoint/2010/main" val="3407846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D0E20-07D2-43D2-90B3-25667DE192F8}"/>
              </a:ext>
            </a:extLst>
          </p:cNvPr>
          <p:cNvSpPr>
            <a:spLocks noGrp="1"/>
          </p:cNvSpPr>
          <p:nvPr>
            <p:ph type="title"/>
          </p:nvPr>
        </p:nvSpPr>
        <p:spPr>
          <a:xfrm>
            <a:off x="838200" y="365125"/>
            <a:ext cx="5556422" cy="1325563"/>
          </a:xfrm>
        </p:spPr>
        <p:txBody>
          <a:bodyPr/>
          <a:lstStyle/>
          <a:p>
            <a:r>
              <a:rPr lang="nb-NO" dirty="0"/>
              <a:t>Kartlegging, </a:t>
            </a:r>
            <a:br>
              <a:rPr lang="nb-NO" dirty="0"/>
            </a:br>
            <a:r>
              <a:rPr lang="nb-NO" dirty="0"/>
              <a:t>vurderingsformer</a:t>
            </a:r>
          </a:p>
        </p:txBody>
      </p:sp>
      <p:sp>
        <p:nvSpPr>
          <p:cNvPr id="3" name="Plassholder for innhold 2">
            <a:extLst>
              <a:ext uri="{FF2B5EF4-FFF2-40B4-BE49-F238E27FC236}">
                <a16:creationId xmlns:a16="http://schemas.microsoft.com/office/drawing/2014/main" id="{7B4BE25D-C636-4A8A-BAA3-FFA6C5ED6857}"/>
              </a:ext>
            </a:extLst>
          </p:cNvPr>
          <p:cNvSpPr>
            <a:spLocks noGrp="1"/>
          </p:cNvSpPr>
          <p:nvPr>
            <p:ph idx="1"/>
          </p:nvPr>
        </p:nvSpPr>
        <p:spPr>
          <a:xfrm>
            <a:off x="838199" y="1825625"/>
            <a:ext cx="10573265" cy="985537"/>
          </a:xfrm>
        </p:spPr>
        <p:txBody>
          <a:bodyPr>
            <a:normAutofit lnSpcReduction="10000"/>
          </a:bodyPr>
          <a:lstStyle/>
          <a:p>
            <a:r>
              <a:rPr lang="nb-NO" dirty="0"/>
              <a:t>Eksamen dominerer, men variasjon mellom programmer</a:t>
            </a:r>
          </a:p>
          <a:p>
            <a:r>
              <a:rPr lang="nb-NO" dirty="0"/>
              <a:t>Eksempel her: 5-årige studier</a:t>
            </a:r>
          </a:p>
        </p:txBody>
      </p:sp>
      <p:pic>
        <p:nvPicPr>
          <p:cNvPr id="4" name="Bilde 3">
            <a:extLst>
              <a:ext uri="{FF2B5EF4-FFF2-40B4-BE49-F238E27FC236}">
                <a16:creationId xmlns:a16="http://schemas.microsoft.com/office/drawing/2014/main" id="{E56911B5-C2C9-409C-85B6-3E6C34AD067B}"/>
              </a:ext>
            </a:extLst>
          </p:cNvPr>
          <p:cNvPicPr>
            <a:picLocks noChangeAspect="1"/>
          </p:cNvPicPr>
          <p:nvPr/>
        </p:nvPicPr>
        <p:blipFill rotWithShape="1">
          <a:blip r:embed="rId2">
            <a:extLst>
              <a:ext uri="{28A0092B-C50C-407E-A947-70E740481C1C}">
                <a14:useLocalDpi xmlns:a14="http://schemas.microsoft.com/office/drawing/2010/main" val="0"/>
              </a:ext>
            </a:extLst>
          </a:blip>
          <a:srcRect l="61511" t="20244" b="23903"/>
          <a:stretch/>
        </p:blipFill>
        <p:spPr>
          <a:xfrm>
            <a:off x="8673443" y="5451500"/>
            <a:ext cx="3381280" cy="931362"/>
          </a:xfrm>
          <a:prstGeom prst="rect">
            <a:avLst/>
          </a:prstGeom>
        </p:spPr>
      </p:pic>
      <p:pic>
        <p:nvPicPr>
          <p:cNvPr id="5" name="Bilde 4">
            <a:extLst>
              <a:ext uri="{FF2B5EF4-FFF2-40B4-BE49-F238E27FC236}">
                <a16:creationId xmlns:a16="http://schemas.microsoft.com/office/drawing/2014/main" id="{4A500D17-7B46-4B07-B1EA-CE9B6968416B}"/>
              </a:ext>
            </a:extLst>
          </p:cNvPr>
          <p:cNvPicPr>
            <a:picLocks noChangeAspect="1"/>
          </p:cNvPicPr>
          <p:nvPr/>
        </p:nvPicPr>
        <p:blipFill rotWithShape="1">
          <a:blip r:embed="rId2">
            <a:extLst>
              <a:ext uri="{28A0092B-C50C-407E-A947-70E740481C1C}">
                <a14:useLocalDpi xmlns:a14="http://schemas.microsoft.com/office/drawing/2010/main" val="0"/>
              </a:ext>
            </a:extLst>
          </a:blip>
          <a:srcRect t="29239" r="46619" b="16075"/>
          <a:stretch/>
        </p:blipFill>
        <p:spPr>
          <a:xfrm>
            <a:off x="8386781" y="389611"/>
            <a:ext cx="3667942" cy="713253"/>
          </a:xfrm>
          <a:prstGeom prst="rect">
            <a:avLst/>
          </a:prstGeom>
        </p:spPr>
      </p:pic>
      <p:pic>
        <p:nvPicPr>
          <p:cNvPr id="6" name="Picture 4" descr="Chart&#10;&#10;Description automatically generated">
            <a:extLst>
              <a:ext uri="{FF2B5EF4-FFF2-40B4-BE49-F238E27FC236}">
                <a16:creationId xmlns:a16="http://schemas.microsoft.com/office/drawing/2014/main" id="{8824D59E-7412-4E14-AFC5-284A5C403C3A}"/>
              </a:ext>
            </a:extLst>
          </p:cNvPr>
          <p:cNvPicPr/>
          <p:nvPr/>
        </p:nvPicPr>
        <p:blipFill>
          <a:blip r:embed="rId3">
            <a:extLst>
              <a:ext uri="{28A0092B-C50C-407E-A947-70E740481C1C}">
                <a14:useLocalDpi xmlns:a14="http://schemas.microsoft.com/office/drawing/2010/main" val="0"/>
              </a:ext>
            </a:extLst>
          </a:blip>
          <a:stretch>
            <a:fillRect/>
          </a:stretch>
        </p:blipFill>
        <p:spPr>
          <a:xfrm>
            <a:off x="1021715" y="2946099"/>
            <a:ext cx="5074285" cy="3436762"/>
          </a:xfrm>
          <a:prstGeom prst="rect">
            <a:avLst/>
          </a:prstGeom>
        </p:spPr>
      </p:pic>
    </p:spTree>
    <p:extLst>
      <p:ext uri="{BB962C8B-B14F-4D97-AF65-F5344CB8AC3E}">
        <p14:creationId xmlns:p14="http://schemas.microsoft.com/office/powerpoint/2010/main" val="1325589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D0E20-07D2-43D2-90B3-25667DE192F8}"/>
              </a:ext>
            </a:extLst>
          </p:cNvPr>
          <p:cNvSpPr>
            <a:spLocks noGrp="1"/>
          </p:cNvSpPr>
          <p:nvPr>
            <p:ph type="title"/>
          </p:nvPr>
        </p:nvSpPr>
        <p:spPr>
          <a:xfrm>
            <a:off x="838200" y="365125"/>
            <a:ext cx="5556422" cy="1325563"/>
          </a:xfrm>
        </p:spPr>
        <p:txBody>
          <a:bodyPr/>
          <a:lstStyle/>
          <a:p>
            <a:r>
              <a:rPr lang="nb-NO" dirty="0"/>
              <a:t>Kartlegging, </a:t>
            </a:r>
            <a:br>
              <a:rPr lang="nb-NO" dirty="0"/>
            </a:br>
            <a:r>
              <a:rPr lang="nb-NO" dirty="0"/>
              <a:t>obligatoriske aktiviteter</a:t>
            </a:r>
          </a:p>
        </p:txBody>
      </p:sp>
      <p:sp>
        <p:nvSpPr>
          <p:cNvPr id="3" name="Plassholder for innhold 2">
            <a:extLst>
              <a:ext uri="{FF2B5EF4-FFF2-40B4-BE49-F238E27FC236}">
                <a16:creationId xmlns:a16="http://schemas.microsoft.com/office/drawing/2014/main" id="{7B4BE25D-C636-4A8A-BAA3-FFA6C5ED6857}"/>
              </a:ext>
            </a:extLst>
          </p:cNvPr>
          <p:cNvSpPr>
            <a:spLocks noGrp="1"/>
          </p:cNvSpPr>
          <p:nvPr>
            <p:ph idx="1"/>
          </p:nvPr>
        </p:nvSpPr>
        <p:spPr>
          <a:xfrm>
            <a:off x="838199" y="1825625"/>
            <a:ext cx="10573265" cy="985537"/>
          </a:xfrm>
        </p:spPr>
        <p:txBody>
          <a:bodyPr>
            <a:normAutofit lnSpcReduction="10000"/>
          </a:bodyPr>
          <a:lstStyle/>
          <a:p>
            <a:r>
              <a:rPr lang="nb-NO" dirty="0"/>
              <a:t>Eksamen dominerer, men variasjon mellom programmer</a:t>
            </a:r>
          </a:p>
          <a:p>
            <a:r>
              <a:rPr lang="nb-NO" dirty="0"/>
              <a:t>Eksempel her: bachelor</a:t>
            </a:r>
          </a:p>
        </p:txBody>
      </p:sp>
      <p:pic>
        <p:nvPicPr>
          <p:cNvPr id="4" name="Bilde 3">
            <a:extLst>
              <a:ext uri="{FF2B5EF4-FFF2-40B4-BE49-F238E27FC236}">
                <a16:creationId xmlns:a16="http://schemas.microsoft.com/office/drawing/2014/main" id="{E56911B5-C2C9-409C-85B6-3E6C34AD067B}"/>
              </a:ext>
            </a:extLst>
          </p:cNvPr>
          <p:cNvPicPr>
            <a:picLocks noChangeAspect="1"/>
          </p:cNvPicPr>
          <p:nvPr/>
        </p:nvPicPr>
        <p:blipFill rotWithShape="1">
          <a:blip r:embed="rId2">
            <a:extLst>
              <a:ext uri="{28A0092B-C50C-407E-A947-70E740481C1C}">
                <a14:useLocalDpi xmlns:a14="http://schemas.microsoft.com/office/drawing/2010/main" val="0"/>
              </a:ext>
            </a:extLst>
          </a:blip>
          <a:srcRect l="61511" t="20244" b="23903"/>
          <a:stretch/>
        </p:blipFill>
        <p:spPr>
          <a:xfrm>
            <a:off x="8673443" y="5451500"/>
            <a:ext cx="3381280" cy="931362"/>
          </a:xfrm>
          <a:prstGeom prst="rect">
            <a:avLst/>
          </a:prstGeom>
        </p:spPr>
      </p:pic>
      <p:pic>
        <p:nvPicPr>
          <p:cNvPr id="5" name="Bilde 4">
            <a:extLst>
              <a:ext uri="{FF2B5EF4-FFF2-40B4-BE49-F238E27FC236}">
                <a16:creationId xmlns:a16="http://schemas.microsoft.com/office/drawing/2014/main" id="{4A500D17-7B46-4B07-B1EA-CE9B6968416B}"/>
              </a:ext>
            </a:extLst>
          </p:cNvPr>
          <p:cNvPicPr>
            <a:picLocks noChangeAspect="1"/>
          </p:cNvPicPr>
          <p:nvPr/>
        </p:nvPicPr>
        <p:blipFill rotWithShape="1">
          <a:blip r:embed="rId2">
            <a:extLst>
              <a:ext uri="{28A0092B-C50C-407E-A947-70E740481C1C}">
                <a14:useLocalDpi xmlns:a14="http://schemas.microsoft.com/office/drawing/2010/main" val="0"/>
              </a:ext>
            </a:extLst>
          </a:blip>
          <a:srcRect t="29239" r="46619" b="16075"/>
          <a:stretch/>
        </p:blipFill>
        <p:spPr>
          <a:xfrm>
            <a:off x="8386781" y="389611"/>
            <a:ext cx="3667942" cy="713253"/>
          </a:xfrm>
          <a:prstGeom prst="rect">
            <a:avLst/>
          </a:prstGeom>
        </p:spPr>
      </p:pic>
      <p:pic>
        <p:nvPicPr>
          <p:cNvPr id="7" name="Picture 14" descr="Chart&#10;&#10;Description automatically generated with medium confidence">
            <a:extLst>
              <a:ext uri="{FF2B5EF4-FFF2-40B4-BE49-F238E27FC236}">
                <a16:creationId xmlns:a16="http://schemas.microsoft.com/office/drawing/2014/main" id="{850F8A63-5E30-461D-A466-EA789C4351A3}"/>
              </a:ext>
            </a:extLst>
          </p:cNvPr>
          <p:cNvPicPr/>
          <p:nvPr/>
        </p:nvPicPr>
        <p:blipFill>
          <a:blip r:embed="rId3">
            <a:extLst>
              <a:ext uri="{28A0092B-C50C-407E-A947-70E740481C1C}">
                <a14:useLocalDpi xmlns:a14="http://schemas.microsoft.com/office/drawing/2010/main" val="0"/>
              </a:ext>
            </a:extLst>
          </a:blip>
          <a:stretch>
            <a:fillRect/>
          </a:stretch>
        </p:blipFill>
        <p:spPr>
          <a:xfrm>
            <a:off x="1080073" y="2880536"/>
            <a:ext cx="5837259" cy="3502326"/>
          </a:xfrm>
          <a:prstGeom prst="rect">
            <a:avLst/>
          </a:prstGeom>
        </p:spPr>
      </p:pic>
    </p:spTree>
    <p:extLst>
      <p:ext uri="{BB962C8B-B14F-4D97-AF65-F5344CB8AC3E}">
        <p14:creationId xmlns:p14="http://schemas.microsoft.com/office/powerpoint/2010/main" val="930663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D0E20-07D2-43D2-90B3-25667DE192F8}"/>
              </a:ext>
            </a:extLst>
          </p:cNvPr>
          <p:cNvSpPr>
            <a:spLocks noGrp="1"/>
          </p:cNvSpPr>
          <p:nvPr>
            <p:ph type="title"/>
          </p:nvPr>
        </p:nvSpPr>
        <p:spPr>
          <a:xfrm>
            <a:off x="838200" y="365125"/>
            <a:ext cx="6274576" cy="1325563"/>
          </a:xfrm>
        </p:spPr>
        <p:txBody>
          <a:bodyPr>
            <a:normAutofit/>
          </a:bodyPr>
          <a:lstStyle/>
          <a:p>
            <a:r>
              <a:rPr lang="nb-NO" dirty="0"/>
              <a:t>Kartlegging, Studiebarometeret 2020</a:t>
            </a:r>
          </a:p>
        </p:txBody>
      </p:sp>
      <p:sp>
        <p:nvSpPr>
          <p:cNvPr id="3" name="Plassholder for innhold 2">
            <a:extLst>
              <a:ext uri="{FF2B5EF4-FFF2-40B4-BE49-F238E27FC236}">
                <a16:creationId xmlns:a16="http://schemas.microsoft.com/office/drawing/2014/main" id="{7B4BE25D-C636-4A8A-BAA3-FFA6C5ED6857}"/>
              </a:ext>
            </a:extLst>
          </p:cNvPr>
          <p:cNvSpPr>
            <a:spLocks noGrp="1"/>
          </p:cNvSpPr>
          <p:nvPr>
            <p:ph idx="1"/>
          </p:nvPr>
        </p:nvSpPr>
        <p:spPr>
          <a:xfrm>
            <a:off x="838199" y="1825625"/>
            <a:ext cx="10573265" cy="985537"/>
          </a:xfrm>
        </p:spPr>
        <p:txBody>
          <a:bodyPr>
            <a:normAutofit lnSpcReduction="10000"/>
          </a:bodyPr>
          <a:lstStyle/>
          <a:p>
            <a:r>
              <a:rPr lang="nb-NO" dirty="0"/>
              <a:t>%</a:t>
            </a:r>
            <a:r>
              <a:rPr lang="nb-NO" dirty="0" err="1"/>
              <a:t>Oblig</a:t>
            </a:r>
            <a:r>
              <a:rPr lang="nb-NO" dirty="0"/>
              <a:t>, %Eksamen, %A-F korrelerer negativt med fleste indekser i SB</a:t>
            </a:r>
          </a:p>
          <a:p>
            <a:r>
              <a:rPr lang="nb-NO" dirty="0"/>
              <a:t>NB: Vanskelig å trekke bastante konklusjoner (fisketur, </a:t>
            </a:r>
            <a:r>
              <a:rPr lang="nb-NO" dirty="0" err="1"/>
              <a:t>Covid</a:t>
            </a:r>
            <a:r>
              <a:rPr lang="nb-NO" dirty="0"/>
              <a:t>, ...)</a:t>
            </a:r>
          </a:p>
        </p:txBody>
      </p:sp>
      <p:pic>
        <p:nvPicPr>
          <p:cNvPr id="4" name="Bilde 3">
            <a:extLst>
              <a:ext uri="{FF2B5EF4-FFF2-40B4-BE49-F238E27FC236}">
                <a16:creationId xmlns:a16="http://schemas.microsoft.com/office/drawing/2014/main" id="{E56911B5-C2C9-409C-85B6-3E6C34AD067B}"/>
              </a:ext>
            </a:extLst>
          </p:cNvPr>
          <p:cNvPicPr>
            <a:picLocks noChangeAspect="1"/>
          </p:cNvPicPr>
          <p:nvPr/>
        </p:nvPicPr>
        <p:blipFill rotWithShape="1">
          <a:blip r:embed="rId2">
            <a:extLst>
              <a:ext uri="{28A0092B-C50C-407E-A947-70E740481C1C}">
                <a14:useLocalDpi xmlns:a14="http://schemas.microsoft.com/office/drawing/2010/main" val="0"/>
              </a:ext>
            </a:extLst>
          </a:blip>
          <a:srcRect l="61511" t="20244" b="23903"/>
          <a:stretch/>
        </p:blipFill>
        <p:spPr>
          <a:xfrm>
            <a:off x="8673443" y="5451500"/>
            <a:ext cx="3381280" cy="931362"/>
          </a:xfrm>
          <a:prstGeom prst="rect">
            <a:avLst/>
          </a:prstGeom>
        </p:spPr>
      </p:pic>
      <p:pic>
        <p:nvPicPr>
          <p:cNvPr id="5" name="Bilde 4">
            <a:extLst>
              <a:ext uri="{FF2B5EF4-FFF2-40B4-BE49-F238E27FC236}">
                <a16:creationId xmlns:a16="http://schemas.microsoft.com/office/drawing/2014/main" id="{4A500D17-7B46-4B07-B1EA-CE9B6968416B}"/>
              </a:ext>
            </a:extLst>
          </p:cNvPr>
          <p:cNvPicPr>
            <a:picLocks noChangeAspect="1"/>
          </p:cNvPicPr>
          <p:nvPr/>
        </p:nvPicPr>
        <p:blipFill rotWithShape="1">
          <a:blip r:embed="rId2">
            <a:extLst>
              <a:ext uri="{28A0092B-C50C-407E-A947-70E740481C1C}">
                <a14:useLocalDpi xmlns:a14="http://schemas.microsoft.com/office/drawing/2010/main" val="0"/>
              </a:ext>
            </a:extLst>
          </a:blip>
          <a:srcRect t="29239" r="46619" b="16075"/>
          <a:stretch/>
        </p:blipFill>
        <p:spPr>
          <a:xfrm>
            <a:off x="8386781" y="389611"/>
            <a:ext cx="3667942" cy="713253"/>
          </a:xfrm>
          <a:prstGeom prst="rect">
            <a:avLst/>
          </a:prstGeom>
        </p:spPr>
      </p:pic>
      <p:pic>
        <p:nvPicPr>
          <p:cNvPr id="8" name="Picture 4" descr="Chart, waterfall chart&#10;&#10;Description automatically generated">
            <a:extLst>
              <a:ext uri="{FF2B5EF4-FFF2-40B4-BE49-F238E27FC236}">
                <a16:creationId xmlns:a16="http://schemas.microsoft.com/office/drawing/2014/main" id="{D545919F-6620-4682-ACC6-C020486CD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366" y="2946099"/>
            <a:ext cx="5539866" cy="3575375"/>
          </a:xfrm>
          <a:prstGeom prst="rect">
            <a:avLst/>
          </a:prstGeom>
        </p:spPr>
      </p:pic>
    </p:spTree>
    <p:extLst>
      <p:ext uri="{BB962C8B-B14F-4D97-AF65-F5344CB8AC3E}">
        <p14:creationId xmlns:p14="http://schemas.microsoft.com/office/powerpoint/2010/main" val="3760956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D0E20-07D2-43D2-90B3-25667DE192F8}"/>
              </a:ext>
            </a:extLst>
          </p:cNvPr>
          <p:cNvSpPr>
            <a:spLocks noGrp="1"/>
          </p:cNvSpPr>
          <p:nvPr>
            <p:ph type="title"/>
          </p:nvPr>
        </p:nvSpPr>
        <p:spPr>
          <a:xfrm>
            <a:off x="838200" y="365125"/>
            <a:ext cx="6274576" cy="1325563"/>
          </a:xfrm>
        </p:spPr>
        <p:txBody>
          <a:bodyPr>
            <a:normAutofit/>
          </a:bodyPr>
          <a:lstStyle/>
          <a:p>
            <a:r>
              <a:rPr lang="nb-NO" dirty="0"/>
              <a:t>Kartlegging, Studiebarometeret 2020</a:t>
            </a:r>
          </a:p>
        </p:txBody>
      </p:sp>
      <p:sp>
        <p:nvSpPr>
          <p:cNvPr id="3" name="Plassholder for innhold 2">
            <a:extLst>
              <a:ext uri="{FF2B5EF4-FFF2-40B4-BE49-F238E27FC236}">
                <a16:creationId xmlns:a16="http://schemas.microsoft.com/office/drawing/2014/main" id="{7B4BE25D-C636-4A8A-BAA3-FFA6C5ED6857}"/>
              </a:ext>
            </a:extLst>
          </p:cNvPr>
          <p:cNvSpPr>
            <a:spLocks noGrp="1"/>
          </p:cNvSpPr>
          <p:nvPr>
            <p:ph idx="1"/>
          </p:nvPr>
        </p:nvSpPr>
        <p:spPr>
          <a:xfrm>
            <a:off x="838199" y="1825625"/>
            <a:ext cx="10573265" cy="985537"/>
          </a:xfrm>
        </p:spPr>
        <p:txBody>
          <a:bodyPr>
            <a:normAutofit/>
          </a:bodyPr>
          <a:lstStyle/>
          <a:p>
            <a:r>
              <a:rPr lang="nb-NO" dirty="0"/>
              <a:t>%</a:t>
            </a:r>
            <a:r>
              <a:rPr lang="nb-NO" dirty="0" err="1"/>
              <a:t>Oblig</a:t>
            </a:r>
            <a:r>
              <a:rPr lang="nb-NO" dirty="0"/>
              <a:t>, %Eksamen, %A-F korrelerer negativt med fleste spørsmål om </a:t>
            </a:r>
            <a:r>
              <a:rPr lang="nb-NO" dirty="0" err="1"/>
              <a:t>egenrapportert</a:t>
            </a:r>
            <a:r>
              <a:rPr lang="nb-NO" dirty="0"/>
              <a:t> læringsutbytte hos studentene</a:t>
            </a:r>
          </a:p>
        </p:txBody>
      </p:sp>
      <p:pic>
        <p:nvPicPr>
          <p:cNvPr id="4" name="Bilde 3">
            <a:extLst>
              <a:ext uri="{FF2B5EF4-FFF2-40B4-BE49-F238E27FC236}">
                <a16:creationId xmlns:a16="http://schemas.microsoft.com/office/drawing/2014/main" id="{E56911B5-C2C9-409C-85B6-3E6C34AD067B}"/>
              </a:ext>
            </a:extLst>
          </p:cNvPr>
          <p:cNvPicPr>
            <a:picLocks noChangeAspect="1"/>
          </p:cNvPicPr>
          <p:nvPr/>
        </p:nvPicPr>
        <p:blipFill rotWithShape="1">
          <a:blip r:embed="rId2">
            <a:extLst>
              <a:ext uri="{28A0092B-C50C-407E-A947-70E740481C1C}">
                <a14:useLocalDpi xmlns:a14="http://schemas.microsoft.com/office/drawing/2010/main" val="0"/>
              </a:ext>
            </a:extLst>
          </a:blip>
          <a:srcRect l="61511" t="20244" b="23903"/>
          <a:stretch/>
        </p:blipFill>
        <p:spPr>
          <a:xfrm>
            <a:off x="8673443" y="5451500"/>
            <a:ext cx="3381280" cy="931362"/>
          </a:xfrm>
          <a:prstGeom prst="rect">
            <a:avLst/>
          </a:prstGeom>
        </p:spPr>
      </p:pic>
      <p:pic>
        <p:nvPicPr>
          <p:cNvPr id="5" name="Bilde 4">
            <a:extLst>
              <a:ext uri="{FF2B5EF4-FFF2-40B4-BE49-F238E27FC236}">
                <a16:creationId xmlns:a16="http://schemas.microsoft.com/office/drawing/2014/main" id="{4A500D17-7B46-4B07-B1EA-CE9B6968416B}"/>
              </a:ext>
            </a:extLst>
          </p:cNvPr>
          <p:cNvPicPr>
            <a:picLocks noChangeAspect="1"/>
          </p:cNvPicPr>
          <p:nvPr/>
        </p:nvPicPr>
        <p:blipFill rotWithShape="1">
          <a:blip r:embed="rId2">
            <a:extLst>
              <a:ext uri="{28A0092B-C50C-407E-A947-70E740481C1C}">
                <a14:useLocalDpi xmlns:a14="http://schemas.microsoft.com/office/drawing/2010/main" val="0"/>
              </a:ext>
            </a:extLst>
          </a:blip>
          <a:srcRect t="29239" r="46619" b="16075"/>
          <a:stretch/>
        </p:blipFill>
        <p:spPr>
          <a:xfrm>
            <a:off x="8386781" y="389611"/>
            <a:ext cx="3667942" cy="713253"/>
          </a:xfrm>
          <a:prstGeom prst="rect">
            <a:avLst/>
          </a:prstGeom>
        </p:spPr>
      </p:pic>
      <p:pic>
        <p:nvPicPr>
          <p:cNvPr id="7" name="Content Placeholder 4" descr="Chart, waterfall chart&#10;&#10;Description automatically generated">
            <a:extLst>
              <a:ext uri="{FF2B5EF4-FFF2-40B4-BE49-F238E27FC236}">
                <a16:creationId xmlns:a16="http://schemas.microsoft.com/office/drawing/2014/main" id="{ACC15E01-D5AA-4624-B818-26F3234BE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734" y="2784986"/>
            <a:ext cx="5965551" cy="3953442"/>
          </a:xfrm>
          <a:prstGeom prst="rect">
            <a:avLst/>
          </a:prstGeom>
        </p:spPr>
      </p:pic>
    </p:spTree>
    <p:extLst>
      <p:ext uri="{BB962C8B-B14F-4D97-AF65-F5344CB8AC3E}">
        <p14:creationId xmlns:p14="http://schemas.microsoft.com/office/powerpoint/2010/main" val="11085847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D0E20-07D2-43D2-90B3-25667DE192F8}"/>
              </a:ext>
            </a:extLst>
          </p:cNvPr>
          <p:cNvSpPr>
            <a:spLocks noGrp="1"/>
          </p:cNvSpPr>
          <p:nvPr>
            <p:ph type="title"/>
          </p:nvPr>
        </p:nvSpPr>
        <p:spPr/>
        <p:txBody>
          <a:bodyPr/>
          <a:lstStyle/>
          <a:p>
            <a:r>
              <a:rPr lang="nb-NO" dirty="0"/>
              <a:t>Gap-analyse (tentativt)</a:t>
            </a:r>
          </a:p>
        </p:txBody>
      </p:sp>
      <p:sp>
        <p:nvSpPr>
          <p:cNvPr id="3" name="Plassholder for innhold 2">
            <a:extLst>
              <a:ext uri="{FF2B5EF4-FFF2-40B4-BE49-F238E27FC236}">
                <a16:creationId xmlns:a16="http://schemas.microsoft.com/office/drawing/2014/main" id="{7B4BE25D-C636-4A8A-BAA3-FFA6C5ED6857}"/>
              </a:ext>
            </a:extLst>
          </p:cNvPr>
          <p:cNvSpPr>
            <a:spLocks noGrp="1"/>
          </p:cNvSpPr>
          <p:nvPr>
            <p:ph idx="1"/>
          </p:nvPr>
        </p:nvSpPr>
        <p:spPr>
          <a:xfrm>
            <a:off x="838200" y="1825625"/>
            <a:ext cx="7731211" cy="4351338"/>
          </a:xfrm>
        </p:spPr>
        <p:txBody>
          <a:bodyPr>
            <a:normAutofit/>
          </a:bodyPr>
          <a:lstStyle/>
          <a:p>
            <a:r>
              <a:rPr lang="nb-NO" dirty="0"/>
              <a:t>Kompetansen kandidatene utvikler	</a:t>
            </a:r>
          </a:p>
          <a:p>
            <a:pPr lvl="1"/>
            <a:r>
              <a:rPr lang="nb-NO" dirty="0"/>
              <a:t>For lite fokus på helhetlig kompetanse</a:t>
            </a:r>
          </a:p>
          <a:p>
            <a:pPr lvl="2"/>
            <a:r>
              <a:rPr lang="nb-NO" dirty="0"/>
              <a:t>Emner dominerer</a:t>
            </a:r>
          </a:p>
          <a:p>
            <a:pPr lvl="2"/>
            <a:r>
              <a:rPr lang="nb-NO" dirty="0"/>
              <a:t>Lite emneoverskridende undervisning og vurdering</a:t>
            </a:r>
          </a:p>
          <a:p>
            <a:pPr lvl="2"/>
            <a:endParaRPr lang="nb-NO" dirty="0"/>
          </a:p>
          <a:p>
            <a:pPr lvl="1"/>
            <a:r>
              <a:rPr lang="nb-NO" dirty="0"/>
              <a:t>Tverrfaglig samarbeidskompetanse?</a:t>
            </a:r>
          </a:p>
        </p:txBody>
      </p:sp>
      <p:pic>
        <p:nvPicPr>
          <p:cNvPr id="6" name="Bilde 5">
            <a:extLst>
              <a:ext uri="{FF2B5EF4-FFF2-40B4-BE49-F238E27FC236}">
                <a16:creationId xmlns:a16="http://schemas.microsoft.com/office/drawing/2014/main" id="{AA64F340-64C6-44F9-A6B9-E8556A5B1ECE}"/>
              </a:ext>
            </a:extLst>
          </p:cNvPr>
          <p:cNvPicPr>
            <a:picLocks noChangeAspect="1"/>
          </p:cNvPicPr>
          <p:nvPr/>
        </p:nvPicPr>
        <p:blipFill rotWithShape="1">
          <a:blip r:embed="rId2">
            <a:extLst>
              <a:ext uri="{28A0092B-C50C-407E-A947-70E740481C1C}">
                <a14:useLocalDpi xmlns:a14="http://schemas.microsoft.com/office/drawing/2010/main" val="0"/>
              </a:ext>
            </a:extLst>
          </a:blip>
          <a:srcRect t="29239" r="46619" b="16075"/>
          <a:stretch/>
        </p:blipFill>
        <p:spPr>
          <a:xfrm>
            <a:off x="8386781" y="389611"/>
            <a:ext cx="3667942" cy="713253"/>
          </a:xfrm>
          <a:prstGeom prst="rect">
            <a:avLst/>
          </a:prstGeom>
        </p:spPr>
      </p:pic>
      <p:pic>
        <p:nvPicPr>
          <p:cNvPr id="7" name="Bilde 6">
            <a:extLst>
              <a:ext uri="{FF2B5EF4-FFF2-40B4-BE49-F238E27FC236}">
                <a16:creationId xmlns:a16="http://schemas.microsoft.com/office/drawing/2014/main" id="{35B32451-BD3A-441A-9983-FE8D6CD44FC4}"/>
              </a:ext>
            </a:extLst>
          </p:cNvPr>
          <p:cNvPicPr>
            <a:picLocks noChangeAspect="1"/>
          </p:cNvPicPr>
          <p:nvPr/>
        </p:nvPicPr>
        <p:blipFill rotWithShape="1">
          <a:blip r:embed="rId2">
            <a:extLst>
              <a:ext uri="{28A0092B-C50C-407E-A947-70E740481C1C}">
                <a14:useLocalDpi xmlns:a14="http://schemas.microsoft.com/office/drawing/2010/main" val="0"/>
              </a:ext>
            </a:extLst>
          </a:blip>
          <a:srcRect l="61511" t="20244" b="23903"/>
          <a:stretch/>
        </p:blipFill>
        <p:spPr>
          <a:xfrm>
            <a:off x="8692978" y="5576051"/>
            <a:ext cx="3507733" cy="966193"/>
          </a:xfrm>
          <a:prstGeom prst="rect">
            <a:avLst/>
          </a:prstGeom>
        </p:spPr>
      </p:pic>
    </p:spTree>
    <p:extLst>
      <p:ext uri="{BB962C8B-B14F-4D97-AF65-F5344CB8AC3E}">
        <p14:creationId xmlns:p14="http://schemas.microsoft.com/office/powerpoint/2010/main" val="3842730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D0E20-07D2-43D2-90B3-25667DE192F8}"/>
              </a:ext>
            </a:extLst>
          </p:cNvPr>
          <p:cNvSpPr>
            <a:spLocks noGrp="1"/>
          </p:cNvSpPr>
          <p:nvPr>
            <p:ph type="title"/>
          </p:nvPr>
        </p:nvSpPr>
        <p:spPr/>
        <p:txBody>
          <a:bodyPr/>
          <a:lstStyle/>
          <a:p>
            <a:r>
              <a:rPr lang="nb-NO" dirty="0"/>
              <a:t>Gap-analyse (tentativt)</a:t>
            </a:r>
          </a:p>
        </p:txBody>
      </p:sp>
      <p:sp>
        <p:nvSpPr>
          <p:cNvPr id="3" name="Plassholder for innhold 2">
            <a:extLst>
              <a:ext uri="{FF2B5EF4-FFF2-40B4-BE49-F238E27FC236}">
                <a16:creationId xmlns:a16="http://schemas.microsoft.com/office/drawing/2014/main" id="{7B4BE25D-C636-4A8A-BAA3-FFA6C5ED6857}"/>
              </a:ext>
            </a:extLst>
          </p:cNvPr>
          <p:cNvSpPr>
            <a:spLocks noGrp="1"/>
          </p:cNvSpPr>
          <p:nvPr>
            <p:ph idx="1"/>
          </p:nvPr>
        </p:nvSpPr>
        <p:spPr>
          <a:xfrm>
            <a:off x="838200" y="1825625"/>
            <a:ext cx="7731211" cy="4351338"/>
          </a:xfrm>
        </p:spPr>
        <p:txBody>
          <a:bodyPr>
            <a:normAutofit/>
          </a:bodyPr>
          <a:lstStyle/>
          <a:p>
            <a:r>
              <a:rPr lang="nb-NO" dirty="0"/>
              <a:t>Læringsmetoder, vurderingsformer</a:t>
            </a:r>
          </a:p>
          <a:p>
            <a:pPr lvl="1"/>
            <a:r>
              <a:rPr lang="nb-NO" dirty="0"/>
              <a:t>Undervisningsmetoder som i liten grad aktiviserer</a:t>
            </a:r>
          </a:p>
          <a:p>
            <a:pPr lvl="2"/>
            <a:r>
              <a:rPr lang="nb-NO" dirty="0"/>
              <a:t>Dog kom obligatoriske øvinger positivt ut her:</a:t>
            </a:r>
          </a:p>
          <a:p>
            <a:pPr lvl="1"/>
            <a:r>
              <a:rPr lang="nb-NO" dirty="0"/>
              <a:t>For mye bruk av avsluttende skriftlig eksamen</a:t>
            </a:r>
          </a:p>
          <a:p>
            <a:pPr lvl="2"/>
            <a:r>
              <a:rPr lang="nb-NO" dirty="0"/>
              <a:t>Med de begrensninger i testing av kompetanse som det medfører</a:t>
            </a:r>
          </a:p>
          <a:p>
            <a:pPr lvl="1"/>
            <a:r>
              <a:rPr lang="nb-NO" dirty="0"/>
              <a:t>For lite bruk av læringsmetoder og vurderingsformer som krever samarbeid, refleksjon, nytenkning</a:t>
            </a:r>
          </a:p>
          <a:p>
            <a:pPr lvl="1"/>
            <a:endParaRPr lang="nb-NO" dirty="0"/>
          </a:p>
        </p:txBody>
      </p:sp>
      <p:pic>
        <p:nvPicPr>
          <p:cNvPr id="6" name="Bilde 5">
            <a:extLst>
              <a:ext uri="{FF2B5EF4-FFF2-40B4-BE49-F238E27FC236}">
                <a16:creationId xmlns:a16="http://schemas.microsoft.com/office/drawing/2014/main" id="{AA64F340-64C6-44F9-A6B9-E8556A5B1ECE}"/>
              </a:ext>
            </a:extLst>
          </p:cNvPr>
          <p:cNvPicPr>
            <a:picLocks noChangeAspect="1"/>
          </p:cNvPicPr>
          <p:nvPr/>
        </p:nvPicPr>
        <p:blipFill rotWithShape="1">
          <a:blip r:embed="rId2">
            <a:extLst>
              <a:ext uri="{28A0092B-C50C-407E-A947-70E740481C1C}">
                <a14:useLocalDpi xmlns:a14="http://schemas.microsoft.com/office/drawing/2010/main" val="0"/>
              </a:ext>
            </a:extLst>
          </a:blip>
          <a:srcRect t="29239" r="46619" b="16075"/>
          <a:stretch/>
        </p:blipFill>
        <p:spPr>
          <a:xfrm>
            <a:off x="8386781" y="389611"/>
            <a:ext cx="3667942" cy="713253"/>
          </a:xfrm>
          <a:prstGeom prst="rect">
            <a:avLst/>
          </a:prstGeom>
        </p:spPr>
      </p:pic>
      <p:pic>
        <p:nvPicPr>
          <p:cNvPr id="9" name="Bilde 8">
            <a:extLst>
              <a:ext uri="{FF2B5EF4-FFF2-40B4-BE49-F238E27FC236}">
                <a16:creationId xmlns:a16="http://schemas.microsoft.com/office/drawing/2014/main" id="{50B59CC6-F270-4E23-8C2C-94B6E3BE6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781" y="2328574"/>
            <a:ext cx="2767315" cy="1897215"/>
          </a:xfrm>
          <a:prstGeom prst="rect">
            <a:avLst/>
          </a:prstGeom>
        </p:spPr>
      </p:pic>
      <p:sp>
        <p:nvSpPr>
          <p:cNvPr id="5" name="Pil: høyre 4">
            <a:extLst>
              <a:ext uri="{FF2B5EF4-FFF2-40B4-BE49-F238E27FC236}">
                <a16:creationId xmlns:a16="http://schemas.microsoft.com/office/drawing/2014/main" id="{8528D13D-146E-4664-94AF-F8FF930F2A22}"/>
              </a:ext>
            </a:extLst>
          </p:cNvPr>
          <p:cNvSpPr/>
          <p:nvPr/>
        </p:nvSpPr>
        <p:spPr>
          <a:xfrm>
            <a:off x="7049530" y="2823519"/>
            <a:ext cx="1337251" cy="928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a:extLst>
              <a:ext uri="{FF2B5EF4-FFF2-40B4-BE49-F238E27FC236}">
                <a16:creationId xmlns:a16="http://schemas.microsoft.com/office/drawing/2014/main" id="{9571613F-F4A2-4FD4-B95D-90513FBE4439}"/>
              </a:ext>
            </a:extLst>
          </p:cNvPr>
          <p:cNvPicPr>
            <a:picLocks noChangeAspect="1"/>
          </p:cNvPicPr>
          <p:nvPr/>
        </p:nvPicPr>
        <p:blipFill rotWithShape="1">
          <a:blip r:embed="rId2">
            <a:extLst>
              <a:ext uri="{28A0092B-C50C-407E-A947-70E740481C1C}">
                <a14:useLocalDpi xmlns:a14="http://schemas.microsoft.com/office/drawing/2010/main" val="0"/>
              </a:ext>
            </a:extLst>
          </a:blip>
          <a:srcRect l="61511" t="20244" b="23903"/>
          <a:stretch/>
        </p:blipFill>
        <p:spPr>
          <a:xfrm>
            <a:off x="8692978" y="5576051"/>
            <a:ext cx="3507733" cy="966193"/>
          </a:xfrm>
          <a:prstGeom prst="rect">
            <a:avLst/>
          </a:prstGeom>
        </p:spPr>
      </p:pic>
    </p:spTree>
    <p:extLst>
      <p:ext uri="{BB962C8B-B14F-4D97-AF65-F5344CB8AC3E}">
        <p14:creationId xmlns:p14="http://schemas.microsoft.com/office/powerpoint/2010/main" val="3837878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8D0E20-07D2-43D2-90B3-25667DE192F8}"/>
              </a:ext>
            </a:extLst>
          </p:cNvPr>
          <p:cNvSpPr>
            <a:spLocks noGrp="1"/>
          </p:cNvSpPr>
          <p:nvPr>
            <p:ph type="title"/>
          </p:nvPr>
        </p:nvSpPr>
        <p:spPr/>
        <p:txBody>
          <a:bodyPr/>
          <a:lstStyle/>
          <a:p>
            <a:r>
              <a:rPr lang="nb-NO" dirty="0"/>
              <a:t>Gap-analyse (tentativt)</a:t>
            </a:r>
          </a:p>
        </p:txBody>
      </p:sp>
      <p:sp>
        <p:nvSpPr>
          <p:cNvPr id="3" name="Plassholder for innhold 2">
            <a:extLst>
              <a:ext uri="{FF2B5EF4-FFF2-40B4-BE49-F238E27FC236}">
                <a16:creationId xmlns:a16="http://schemas.microsoft.com/office/drawing/2014/main" id="{7B4BE25D-C636-4A8A-BAA3-FFA6C5ED6857}"/>
              </a:ext>
            </a:extLst>
          </p:cNvPr>
          <p:cNvSpPr>
            <a:spLocks noGrp="1"/>
          </p:cNvSpPr>
          <p:nvPr>
            <p:ph idx="1"/>
          </p:nvPr>
        </p:nvSpPr>
        <p:spPr>
          <a:xfrm>
            <a:off x="838200" y="1825625"/>
            <a:ext cx="7484076" cy="2925548"/>
          </a:xfrm>
        </p:spPr>
        <p:txBody>
          <a:bodyPr>
            <a:normAutofit/>
          </a:bodyPr>
          <a:lstStyle/>
          <a:p>
            <a:r>
              <a:rPr lang="nb-NO" dirty="0"/>
              <a:t>Undervisernes pedagogiske kompetanse…</a:t>
            </a:r>
          </a:p>
          <a:p>
            <a:endParaRPr lang="nb-NO" dirty="0"/>
          </a:p>
          <a:p>
            <a:endParaRPr lang="nb-NO" dirty="0"/>
          </a:p>
          <a:p>
            <a:r>
              <a:rPr lang="nb-NO" dirty="0"/>
              <a:t>Og følelse av støtte/fokus på </a:t>
            </a:r>
            <a:r>
              <a:rPr lang="nb-NO" dirty="0" err="1"/>
              <a:t>utd.kvalitet</a:t>
            </a:r>
            <a:r>
              <a:rPr lang="nb-NO" dirty="0"/>
              <a:t>…</a:t>
            </a:r>
          </a:p>
          <a:p>
            <a:endParaRPr lang="nb-NO" dirty="0"/>
          </a:p>
          <a:p>
            <a:pPr lvl="1"/>
            <a:endParaRPr lang="nb-NO" dirty="0"/>
          </a:p>
        </p:txBody>
      </p:sp>
      <p:pic>
        <p:nvPicPr>
          <p:cNvPr id="6" name="Bilde 5">
            <a:extLst>
              <a:ext uri="{FF2B5EF4-FFF2-40B4-BE49-F238E27FC236}">
                <a16:creationId xmlns:a16="http://schemas.microsoft.com/office/drawing/2014/main" id="{AA64F340-64C6-44F9-A6B9-E8556A5B1ECE}"/>
              </a:ext>
            </a:extLst>
          </p:cNvPr>
          <p:cNvPicPr>
            <a:picLocks noChangeAspect="1"/>
          </p:cNvPicPr>
          <p:nvPr/>
        </p:nvPicPr>
        <p:blipFill rotWithShape="1">
          <a:blip r:embed="rId2">
            <a:extLst>
              <a:ext uri="{28A0092B-C50C-407E-A947-70E740481C1C}">
                <a14:useLocalDpi xmlns:a14="http://schemas.microsoft.com/office/drawing/2010/main" val="0"/>
              </a:ext>
            </a:extLst>
          </a:blip>
          <a:srcRect t="29239" r="46619" b="16075"/>
          <a:stretch/>
        </p:blipFill>
        <p:spPr>
          <a:xfrm>
            <a:off x="8386781" y="389611"/>
            <a:ext cx="3667942" cy="713253"/>
          </a:xfrm>
          <a:prstGeom prst="rect">
            <a:avLst/>
          </a:prstGeom>
        </p:spPr>
      </p:pic>
      <p:pic>
        <p:nvPicPr>
          <p:cNvPr id="7" name="Bilde 6">
            <a:extLst>
              <a:ext uri="{FF2B5EF4-FFF2-40B4-BE49-F238E27FC236}">
                <a16:creationId xmlns:a16="http://schemas.microsoft.com/office/drawing/2014/main" id="{ADC7D491-B700-4F61-AF0D-300A8CD41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492" y="1038018"/>
            <a:ext cx="4238770" cy="2390982"/>
          </a:xfrm>
          <a:prstGeom prst="rect">
            <a:avLst/>
          </a:prstGeom>
        </p:spPr>
      </p:pic>
      <p:pic>
        <p:nvPicPr>
          <p:cNvPr id="8" name="Bilde 7">
            <a:extLst>
              <a:ext uri="{FF2B5EF4-FFF2-40B4-BE49-F238E27FC236}">
                <a16:creationId xmlns:a16="http://schemas.microsoft.com/office/drawing/2014/main" id="{972A0784-A700-4D34-A96F-2812363F3DA0}"/>
              </a:ext>
            </a:extLst>
          </p:cNvPr>
          <p:cNvPicPr>
            <a:picLocks noChangeAspect="1"/>
          </p:cNvPicPr>
          <p:nvPr/>
        </p:nvPicPr>
        <p:blipFill rotWithShape="1">
          <a:blip r:embed="rId4">
            <a:extLst>
              <a:ext uri="{28A0092B-C50C-407E-A947-70E740481C1C}">
                <a14:useLocalDpi xmlns:a14="http://schemas.microsoft.com/office/drawing/2010/main" val="0"/>
              </a:ext>
            </a:extLst>
          </a:blip>
          <a:srcRect l="13250" r="12824" b="27408"/>
          <a:stretch/>
        </p:blipFill>
        <p:spPr>
          <a:xfrm>
            <a:off x="782359" y="3952101"/>
            <a:ext cx="6449970" cy="2255612"/>
          </a:xfrm>
          <a:prstGeom prst="rect">
            <a:avLst/>
          </a:prstGeom>
        </p:spPr>
      </p:pic>
      <p:pic>
        <p:nvPicPr>
          <p:cNvPr id="9" name="Bilde 8">
            <a:extLst>
              <a:ext uri="{FF2B5EF4-FFF2-40B4-BE49-F238E27FC236}">
                <a16:creationId xmlns:a16="http://schemas.microsoft.com/office/drawing/2014/main" id="{408E83F3-4B79-414F-B7CF-2E48E0F383B6}"/>
              </a:ext>
            </a:extLst>
          </p:cNvPr>
          <p:cNvPicPr>
            <a:picLocks noChangeAspect="1"/>
          </p:cNvPicPr>
          <p:nvPr/>
        </p:nvPicPr>
        <p:blipFill rotWithShape="1">
          <a:blip r:embed="rId2">
            <a:extLst>
              <a:ext uri="{28A0092B-C50C-407E-A947-70E740481C1C}">
                <a14:useLocalDpi xmlns:a14="http://schemas.microsoft.com/office/drawing/2010/main" val="0"/>
              </a:ext>
            </a:extLst>
          </a:blip>
          <a:srcRect l="61511" t="20244" b="23903"/>
          <a:stretch/>
        </p:blipFill>
        <p:spPr>
          <a:xfrm>
            <a:off x="8692978" y="5576051"/>
            <a:ext cx="3507733" cy="966193"/>
          </a:xfrm>
          <a:prstGeom prst="rect">
            <a:avLst/>
          </a:prstGeom>
        </p:spPr>
      </p:pic>
    </p:spTree>
    <p:extLst>
      <p:ext uri="{BB962C8B-B14F-4D97-AF65-F5344CB8AC3E}">
        <p14:creationId xmlns:p14="http://schemas.microsoft.com/office/powerpoint/2010/main" val="2948232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D3CD9-7E7E-4249-8EA9-A08C0D1F96ED}"/>
              </a:ext>
            </a:extLst>
          </p:cNvPr>
          <p:cNvSpPr>
            <a:spLocks noGrp="1"/>
          </p:cNvSpPr>
          <p:nvPr>
            <p:ph type="title"/>
          </p:nvPr>
        </p:nvSpPr>
        <p:spPr/>
        <p:txBody>
          <a:bodyPr/>
          <a:lstStyle/>
          <a:p>
            <a:r>
              <a:rPr lang="en-NO" dirty="0"/>
              <a:t>Tiltak (svært tentativt)</a:t>
            </a:r>
          </a:p>
        </p:txBody>
      </p:sp>
      <p:sp>
        <p:nvSpPr>
          <p:cNvPr id="3" name="Content Placeholder 2">
            <a:extLst>
              <a:ext uri="{FF2B5EF4-FFF2-40B4-BE49-F238E27FC236}">
                <a16:creationId xmlns:a16="http://schemas.microsoft.com/office/drawing/2014/main" id="{D090F995-B6A6-9148-9E1E-9717BB454290}"/>
              </a:ext>
            </a:extLst>
          </p:cNvPr>
          <p:cNvSpPr>
            <a:spLocks noGrp="1"/>
          </p:cNvSpPr>
          <p:nvPr>
            <p:ph idx="1"/>
          </p:nvPr>
        </p:nvSpPr>
        <p:spPr/>
        <p:txBody>
          <a:bodyPr>
            <a:normAutofit fontScale="92500" lnSpcReduction="20000"/>
          </a:bodyPr>
          <a:lstStyle/>
          <a:p>
            <a:r>
              <a:rPr lang="en-GB" dirty="0"/>
              <a:t>S</a:t>
            </a:r>
            <a:r>
              <a:rPr lang="en-NO" dirty="0"/>
              <a:t>ystemiske tiltak</a:t>
            </a:r>
          </a:p>
          <a:p>
            <a:pPr lvl="1"/>
            <a:r>
              <a:rPr lang="en-GB" dirty="0" err="1"/>
              <a:t>Øke</a:t>
            </a:r>
            <a:r>
              <a:rPr lang="en-GB" dirty="0"/>
              <a:t> </a:t>
            </a:r>
            <a:r>
              <a:rPr lang="en-GB" dirty="0" err="1"/>
              <a:t>organisasjonens</a:t>
            </a:r>
            <a:r>
              <a:rPr lang="en-GB" dirty="0"/>
              <a:t> </a:t>
            </a:r>
            <a:r>
              <a:rPr lang="en-GB" dirty="0" err="1"/>
              <a:t>kapabilitet</a:t>
            </a:r>
            <a:endParaRPr lang="en-GB" dirty="0"/>
          </a:p>
          <a:p>
            <a:pPr lvl="1"/>
            <a:r>
              <a:rPr lang="en-GB" dirty="0" err="1"/>
              <a:t>Ledelsesfokus</a:t>
            </a:r>
            <a:r>
              <a:rPr lang="en-GB" dirty="0"/>
              <a:t> </a:t>
            </a:r>
            <a:r>
              <a:rPr lang="en-GB" dirty="0" err="1"/>
              <a:t>på</a:t>
            </a:r>
            <a:r>
              <a:rPr lang="en-GB" dirty="0"/>
              <a:t> </a:t>
            </a:r>
            <a:r>
              <a:rPr lang="en-GB" dirty="0" err="1"/>
              <a:t>utdanningskvalitet</a:t>
            </a:r>
            <a:endParaRPr lang="en-GB" dirty="0"/>
          </a:p>
          <a:p>
            <a:pPr lvl="1"/>
            <a:r>
              <a:rPr lang="en-GB" dirty="0"/>
              <a:t>Kultur for </a:t>
            </a:r>
            <a:r>
              <a:rPr lang="en-GB" dirty="0" err="1"/>
              <a:t>utdanningskvalitet</a:t>
            </a:r>
            <a:endParaRPr lang="en-GB" dirty="0"/>
          </a:p>
          <a:p>
            <a:pPr lvl="1"/>
            <a:r>
              <a:rPr lang="en-GB" dirty="0" err="1"/>
              <a:t>Timeplan</a:t>
            </a:r>
            <a:r>
              <a:rPr lang="en-GB" dirty="0"/>
              <a:t> , </a:t>
            </a:r>
            <a:r>
              <a:rPr lang="en-GB" dirty="0" err="1"/>
              <a:t>arealer</a:t>
            </a:r>
            <a:r>
              <a:rPr lang="en-GB" dirty="0"/>
              <a:t>, </a:t>
            </a:r>
            <a:r>
              <a:rPr lang="en-GB" dirty="0" err="1"/>
              <a:t>infrastruktur</a:t>
            </a:r>
            <a:r>
              <a:rPr lang="en-GB" dirty="0"/>
              <a:t> </a:t>
            </a:r>
            <a:r>
              <a:rPr lang="en-GB" dirty="0" err="1"/>
              <a:t>som</a:t>
            </a:r>
            <a:r>
              <a:rPr lang="en-GB" dirty="0"/>
              <a:t> </a:t>
            </a:r>
            <a:r>
              <a:rPr lang="en-GB" dirty="0" err="1"/>
              <a:t>pedagogiske</a:t>
            </a:r>
            <a:r>
              <a:rPr lang="en-GB" dirty="0"/>
              <a:t> </a:t>
            </a:r>
            <a:r>
              <a:rPr lang="en-GB" dirty="0" err="1"/>
              <a:t>virkemidler</a:t>
            </a:r>
            <a:endParaRPr lang="en-GB" dirty="0"/>
          </a:p>
          <a:p>
            <a:r>
              <a:rPr lang="en-GB" dirty="0" err="1"/>
              <a:t>Programnivå-tiltak</a:t>
            </a:r>
            <a:r>
              <a:rPr lang="en-GB" dirty="0"/>
              <a:t> (</a:t>
            </a:r>
            <a:r>
              <a:rPr lang="en-GB" dirty="0" err="1"/>
              <a:t>og</a:t>
            </a:r>
            <a:r>
              <a:rPr lang="en-GB" dirty="0"/>
              <a:t> </a:t>
            </a:r>
            <a:r>
              <a:rPr lang="en-GB" dirty="0" err="1"/>
              <a:t>implisitt</a:t>
            </a:r>
            <a:r>
              <a:rPr lang="en-GB" dirty="0"/>
              <a:t> </a:t>
            </a:r>
            <a:r>
              <a:rPr lang="en-GB" dirty="0" err="1"/>
              <a:t>emnenivå</a:t>
            </a:r>
            <a:r>
              <a:rPr lang="en-GB" dirty="0"/>
              <a:t>)</a:t>
            </a:r>
          </a:p>
          <a:p>
            <a:pPr lvl="1"/>
            <a:r>
              <a:rPr lang="en-GB" dirty="0" err="1"/>
              <a:t>Bedre</a:t>
            </a:r>
            <a:r>
              <a:rPr lang="en-GB" dirty="0"/>
              <a:t> </a:t>
            </a:r>
            <a:r>
              <a:rPr lang="en-GB" dirty="0" err="1"/>
              <a:t>samstemthet</a:t>
            </a:r>
            <a:r>
              <a:rPr lang="en-GB" dirty="0"/>
              <a:t>, LU -&gt; </a:t>
            </a:r>
            <a:r>
              <a:rPr lang="en-GB" dirty="0" err="1"/>
              <a:t>vurderingsformer</a:t>
            </a:r>
            <a:r>
              <a:rPr lang="en-GB" dirty="0"/>
              <a:t>, </a:t>
            </a:r>
            <a:r>
              <a:rPr lang="en-GB" dirty="0" err="1"/>
              <a:t>læringsressurser</a:t>
            </a:r>
            <a:endParaRPr lang="en-GB" dirty="0"/>
          </a:p>
          <a:p>
            <a:pPr lvl="1"/>
            <a:r>
              <a:rPr lang="en-GB" dirty="0" err="1"/>
              <a:t>Helhetstenkning</a:t>
            </a:r>
            <a:r>
              <a:rPr lang="en-GB" dirty="0"/>
              <a:t> </a:t>
            </a:r>
            <a:r>
              <a:rPr lang="en-GB" dirty="0" err="1"/>
              <a:t>i</a:t>
            </a:r>
            <a:r>
              <a:rPr lang="en-GB" dirty="0"/>
              <a:t> </a:t>
            </a:r>
            <a:r>
              <a:rPr lang="en-GB" dirty="0" err="1"/>
              <a:t>programmene</a:t>
            </a:r>
            <a:r>
              <a:rPr lang="en-GB" dirty="0"/>
              <a:t>, </a:t>
            </a:r>
            <a:r>
              <a:rPr lang="en-GB" dirty="0" err="1"/>
              <a:t>sammenheng</a:t>
            </a:r>
            <a:r>
              <a:rPr lang="en-GB" dirty="0"/>
              <a:t>, </a:t>
            </a:r>
            <a:r>
              <a:rPr lang="en-GB" dirty="0" err="1"/>
              <a:t>progresjon</a:t>
            </a:r>
            <a:endParaRPr lang="en-GB" dirty="0"/>
          </a:p>
          <a:p>
            <a:pPr lvl="1"/>
            <a:r>
              <a:rPr lang="en-GB" dirty="0"/>
              <a:t>Mer </a:t>
            </a:r>
            <a:r>
              <a:rPr lang="en-GB" dirty="0" err="1"/>
              <a:t>variasjon</a:t>
            </a:r>
            <a:r>
              <a:rPr lang="en-GB" dirty="0"/>
              <a:t> </a:t>
            </a:r>
            <a:r>
              <a:rPr lang="en-GB" dirty="0" err="1"/>
              <a:t>i</a:t>
            </a:r>
            <a:r>
              <a:rPr lang="en-GB" dirty="0"/>
              <a:t> </a:t>
            </a:r>
            <a:r>
              <a:rPr lang="en-GB" dirty="0" err="1"/>
              <a:t>læringsmetoder</a:t>
            </a:r>
            <a:r>
              <a:rPr lang="en-GB" dirty="0"/>
              <a:t>, </a:t>
            </a:r>
            <a:r>
              <a:rPr lang="en-GB" dirty="0" err="1"/>
              <a:t>vurderingsformer</a:t>
            </a:r>
            <a:endParaRPr lang="en-GB" dirty="0"/>
          </a:p>
          <a:p>
            <a:pPr lvl="2"/>
            <a:r>
              <a:rPr lang="en-GB" dirty="0" err="1"/>
              <a:t>F.eks</a:t>
            </a:r>
            <a:r>
              <a:rPr lang="en-GB" dirty="0"/>
              <a:t>. </a:t>
            </a:r>
            <a:r>
              <a:rPr lang="en-GB" dirty="0" err="1"/>
              <a:t>Økt</a:t>
            </a:r>
            <a:r>
              <a:rPr lang="en-GB" dirty="0"/>
              <a:t> </a:t>
            </a:r>
            <a:r>
              <a:rPr lang="en-GB" dirty="0" err="1"/>
              <a:t>fokus</a:t>
            </a:r>
            <a:r>
              <a:rPr lang="en-GB" dirty="0"/>
              <a:t> </a:t>
            </a:r>
            <a:r>
              <a:rPr lang="en-GB" dirty="0" err="1"/>
              <a:t>på</a:t>
            </a:r>
            <a:r>
              <a:rPr lang="en-GB" dirty="0"/>
              <a:t> </a:t>
            </a:r>
            <a:r>
              <a:rPr lang="en-GB" dirty="0" err="1"/>
              <a:t>formativ</a:t>
            </a:r>
            <a:r>
              <a:rPr lang="en-GB" dirty="0"/>
              <a:t> </a:t>
            </a:r>
            <a:r>
              <a:rPr lang="en-GB" dirty="0" err="1"/>
              <a:t>vurdering</a:t>
            </a:r>
            <a:r>
              <a:rPr lang="en-GB" dirty="0"/>
              <a:t>, </a:t>
            </a:r>
            <a:r>
              <a:rPr lang="en-GB" dirty="0" err="1"/>
              <a:t>refleksjon</a:t>
            </a:r>
            <a:r>
              <a:rPr lang="en-GB" dirty="0"/>
              <a:t>, </a:t>
            </a:r>
            <a:r>
              <a:rPr lang="en-GB" dirty="0" err="1"/>
              <a:t>diskusjon</a:t>
            </a:r>
            <a:endParaRPr lang="en-GB" dirty="0"/>
          </a:p>
          <a:p>
            <a:pPr lvl="2"/>
            <a:r>
              <a:rPr lang="en-GB" dirty="0"/>
              <a:t>Mer </a:t>
            </a:r>
            <a:r>
              <a:rPr lang="en-GB" dirty="0" err="1"/>
              <a:t>bruk</a:t>
            </a:r>
            <a:r>
              <a:rPr lang="en-GB" dirty="0"/>
              <a:t> </a:t>
            </a:r>
            <a:r>
              <a:rPr lang="en-GB" dirty="0" err="1"/>
              <a:t>av</a:t>
            </a:r>
            <a:r>
              <a:rPr lang="en-GB" dirty="0"/>
              <a:t> auto-</a:t>
            </a:r>
            <a:r>
              <a:rPr lang="en-GB" dirty="0" err="1"/>
              <a:t>vurdering</a:t>
            </a:r>
            <a:r>
              <a:rPr lang="en-GB" dirty="0"/>
              <a:t> </a:t>
            </a:r>
            <a:r>
              <a:rPr lang="en-GB" i="1" dirty="0"/>
              <a:t>for LU der det </a:t>
            </a:r>
            <a:r>
              <a:rPr lang="en-GB" i="1" dirty="0" err="1"/>
              <a:t>egner</a:t>
            </a:r>
            <a:r>
              <a:rPr lang="en-GB" i="1" dirty="0"/>
              <a:t> seg</a:t>
            </a:r>
          </a:p>
          <a:p>
            <a:pPr lvl="2"/>
            <a:r>
              <a:rPr lang="en-GB" dirty="0"/>
              <a:t>Mer </a:t>
            </a:r>
            <a:r>
              <a:rPr lang="en-GB" dirty="0" err="1"/>
              <a:t>prosjektbasert</a:t>
            </a:r>
            <a:r>
              <a:rPr lang="en-GB" dirty="0"/>
              <a:t> </a:t>
            </a:r>
            <a:r>
              <a:rPr lang="en-GB" dirty="0" err="1"/>
              <a:t>undervisning</a:t>
            </a:r>
            <a:r>
              <a:rPr lang="en-GB" dirty="0"/>
              <a:t>?</a:t>
            </a:r>
          </a:p>
          <a:p>
            <a:pPr lvl="1"/>
            <a:r>
              <a:rPr lang="en-GB" dirty="0" err="1"/>
              <a:t>Skalerbarhet</a:t>
            </a:r>
            <a:r>
              <a:rPr lang="en-GB" dirty="0"/>
              <a:t> </a:t>
            </a:r>
            <a:r>
              <a:rPr lang="en-GB" dirty="0" err="1"/>
              <a:t>innen</a:t>
            </a:r>
            <a:r>
              <a:rPr lang="en-GB" dirty="0"/>
              <a:t> </a:t>
            </a:r>
            <a:r>
              <a:rPr lang="en-GB" dirty="0" err="1"/>
              <a:t>akseptable</a:t>
            </a:r>
            <a:r>
              <a:rPr lang="en-GB" dirty="0"/>
              <a:t> </a:t>
            </a:r>
            <a:r>
              <a:rPr lang="en-GB" dirty="0" err="1"/>
              <a:t>kostnadsrammer</a:t>
            </a:r>
            <a:r>
              <a:rPr lang="en-GB" dirty="0"/>
              <a:t>…</a:t>
            </a:r>
          </a:p>
          <a:p>
            <a:pPr lvl="2"/>
            <a:endParaRPr lang="en-NO" dirty="0"/>
          </a:p>
        </p:txBody>
      </p:sp>
      <p:pic>
        <p:nvPicPr>
          <p:cNvPr id="4" name="Bilde 5">
            <a:extLst>
              <a:ext uri="{FF2B5EF4-FFF2-40B4-BE49-F238E27FC236}">
                <a16:creationId xmlns:a16="http://schemas.microsoft.com/office/drawing/2014/main" id="{287B276B-ACFE-0A44-9D01-8E551BEC5F51}"/>
              </a:ext>
            </a:extLst>
          </p:cNvPr>
          <p:cNvPicPr>
            <a:picLocks noChangeAspect="1"/>
          </p:cNvPicPr>
          <p:nvPr/>
        </p:nvPicPr>
        <p:blipFill rotWithShape="1">
          <a:blip r:embed="rId2">
            <a:extLst>
              <a:ext uri="{28A0092B-C50C-407E-A947-70E740481C1C}">
                <a14:useLocalDpi xmlns:a14="http://schemas.microsoft.com/office/drawing/2010/main" val="0"/>
              </a:ext>
            </a:extLst>
          </a:blip>
          <a:srcRect t="29239" r="46619" b="16075"/>
          <a:stretch/>
        </p:blipFill>
        <p:spPr>
          <a:xfrm>
            <a:off x="8386781" y="389611"/>
            <a:ext cx="3667942" cy="713253"/>
          </a:xfrm>
          <a:prstGeom prst="rect">
            <a:avLst/>
          </a:prstGeom>
        </p:spPr>
      </p:pic>
      <p:pic>
        <p:nvPicPr>
          <p:cNvPr id="6" name="Bilde 5">
            <a:extLst>
              <a:ext uri="{FF2B5EF4-FFF2-40B4-BE49-F238E27FC236}">
                <a16:creationId xmlns:a16="http://schemas.microsoft.com/office/drawing/2014/main" id="{512F403A-EE0E-421E-9B96-A224E2799D22}"/>
              </a:ext>
            </a:extLst>
          </p:cNvPr>
          <p:cNvPicPr>
            <a:picLocks noChangeAspect="1"/>
          </p:cNvPicPr>
          <p:nvPr/>
        </p:nvPicPr>
        <p:blipFill rotWithShape="1">
          <a:blip r:embed="rId2">
            <a:extLst>
              <a:ext uri="{28A0092B-C50C-407E-A947-70E740481C1C}">
                <a14:useLocalDpi xmlns:a14="http://schemas.microsoft.com/office/drawing/2010/main" val="0"/>
              </a:ext>
            </a:extLst>
          </a:blip>
          <a:srcRect l="61511" t="20244" b="23903"/>
          <a:stretch/>
        </p:blipFill>
        <p:spPr>
          <a:xfrm>
            <a:off x="8692978" y="5576051"/>
            <a:ext cx="3507733" cy="966193"/>
          </a:xfrm>
          <a:prstGeom prst="rect">
            <a:avLst/>
          </a:prstGeom>
        </p:spPr>
      </p:pic>
    </p:spTree>
    <p:extLst>
      <p:ext uri="{BB962C8B-B14F-4D97-AF65-F5344CB8AC3E}">
        <p14:creationId xmlns:p14="http://schemas.microsoft.com/office/powerpoint/2010/main" val="3086015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F2848CC6-FD7B-4D33-B47F-C0D0C3B8F441}"/>
              </a:ext>
            </a:extLst>
          </p:cNvPr>
          <p:cNvGraphicFramePr>
            <a:graphicFrameLocks noGrp="1"/>
          </p:cNvGraphicFramePr>
          <p:nvPr>
            <p:ph idx="1"/>
          </p:nvPr>
        </p:nvGraphicFramePr>
        <p:xfrm>
          <a:off x="0" y="11531"/>
          <a:ext cx="12192001" cy="6556909"/>
        </p:xfrm>
        <a:graphic>
          <a:graphicData uri="http://schemas.openxmlformats.org/drawingml/2006/table">
            <a:tbl>
              <a:tblPr/>
              <a:tblGrid>
                <a:gridCol w="410566">
                  <a:extLst>
                    <a:ext uri="{9D8B030D-6E8A-4147-A177-3AD203B41FA5}">
                      <a16:colId xmlns:a16="http://schemas.microsoft.com/office/drawing/2014/main" val="4188557854"/>
                    </a:ext>
                  </a:extLst>
                </a:gridCol>
                <a:gridCol w="8591553">
                  <a:extLst>
                    <a:ext uri="{9D8B030D-6E8A-4147-A177-3AD203B41FA5}">
                      <a16:colId xmlns:a16="http://schemas.microsoft.com/office/drawing/2014/main" val="1713724983"/>
                    </a:ext>
                  </a:extLst>
                </a:gridCol>
                <a:gridCol w="2233917">
                  <a:extLst>
                    <a:ext uri="{9D8B030D-6E8A-4147-A177-3AD203B41FA5}">
                      <a16:colId xmlns:a16="http://schemas.microsoft.com/office/drawing/2014/main" val="2652405374"/>
                    </a:ext>
                  </a:extLst>
                </a:gridCol>
                <a:gridCol w="955965">
                  <a:extLst>
                    <a:ext uri="{9D8B030D-6E8A-4147-A177-3AD203B41FA5}">
                      <a16:colId xmlns:a16="http://schemas.microsoft.com/office/drawing/2014/main" val="206392152"/>
                    </a:ext>
                  </a:extLst>
                </a:gridCol>
              </a:tblGrid>
              <a:tr h="574697">
                <a:tc>
                  <a:txBody>
                    <a:bodyPr/>
                    <a:lstStyle/>
                    <a:p>
                      <a:pPr algn="l" fontAlgn="b"/>
                      <a:endParaRPr lang="nb-NO" sz="1900" b="1" i="0" u="none" strike="noStrike" dirty="0">
                        <a:solidFill>
                          <a:srgbClr val="FFFFFF"/>
                        </a:solidFill>
                        <a:effectLst/>
                        <a:latin typeface="Calibri" panose="020F0502020204030204" pitchFamily="34" charset="0"/>
                        <a:cs typeface="Calibri" panose="020F0502020204030204" pitchFamily="34" charset="0"/>
                      </a:endParaRP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nb-NO" sz="1900" b="1" i="0" u="none" strike="noStrike" dirty="0">
                          <a:solidFill>
                            <a:srgbClr val="FFFFFF"/>
                          </a:solidFill>
                          <a:effectLst/>
                          <a:latin typeface="Calibri" panose="020F0502020204030204" pitchFamily="34" charset="0"/>
                          <a:cs typeface="Calibri" panose="020F0502020204030204" pitchFamily="34" charset="0"/>
                        </a:rPr>
                        <a:t>De 10 FTS-prinsippene</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l" fontAlgn="b"/>
                      <a:r>
                        <a:rPr lang="nb-NO" sz="1900" b="1" i="0" u="none" strike="noStrike">
                          <a:solidFill>
                            <a:srgbClr val="FFFFFF"/>
                          </a:solidFill>
                          <a:effectLst/>
                          <a:latin typeface="Calibri" panose="020F0502020204030204" pitchFamily="34" charset="0"/>
                          <a:cs typeface="Calibri" panose="020F0502020204030204" pitchFamily="34" charset="0"/>
                        </a:rPr>
                        <a:t>Område</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tc>
                  <a:txBody>
                    <a:bodyPr/>
                    <a:lstStyle/>
                    <a:p>
                      <a:pPr algn="ctr" fontAlgn="b"/>
                      <a:r>
                        <a:rPr lang="nb-NO" sz="1900" b="1" i="0" u="none" strike="noStrike" dirty="0">
                          <a:solidFill>
                            <a:srgbClr val="FFFFFF"/>
                          </a:solidFill>
                          <a:effectLst/>
                          <a:latin typeface="Calibri" panose="020F0502020204030204" pitchFamily="34" charset="0"/>
                          <a:cs typeface="Calibri" panose="020F0502020204030204" pitchFamily="34" charset="0"/>
                        </a:rPr>
                        <a:t>Ansvars-nivå</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3899009000"/>
                  </a:ext>
                </a:extLst>
              </a:tr>
              <a:tr h="690439">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I</a:t>
                      </a: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tc>
                  <a:txBody>
                    <a:bodyPr/>
                    <a:lstStyle/>
                    <a:p>
                      <a:pPr algn="l" fontAlgn="b">
                        <a:buClr>
                          <a:srgbClr val="000000"/>
                        </a:buClr>
                        <a:buSzPts val="1100"/>
                        <a:buFont typeface="Calibri" panose="020F0502020204030204" pitchFamily="34" charset="0"/>
                        <a:buNone/>
                      </a:pPr>
                      <a:r>
                        <a:rPr lang="nb-NO" sz="1500" b="0" i="0" u="none" strike="noStrike" dirty="0">
                          <a:solidFill>
                            <a:srgbClr val="000000"/>
                          </a:solidFill>
                          <a:effectLst/>
                          <a:latin typeface="Calibri" panose="020F0502020204030204" pitchFamily="34" charset="0"/>
                          <a:cs typeface="Calibri" panose="020F0502020204030204" pitchFamily="34" charset="0"/>
                        </a:rPr>
                        <a:t>NTNUs teknologistudier skal legge aktivt til rette for at kandidatene, med utgangspunkt i et solid faglig fundament, opparbeider helhetlig og integrert kompetanse , herunder bærekraftkompetanse og digital kompetanse på høyt nivå.</a:t>
                      </a:r>
                    </a:p>
                  </a:txBody>
                  <a:tcPr marL="8467" marR="8467" marT="846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tc>
                  <a:txBody>
                    <a:bodyPr/>
                    <a:lstStyle/>
                    <a:p>
                      <a:pPr algn="l" fontAlgn="b"/>
                      <a:r>
                        <a:rPr lang="nb-NO" sz="1500" b="0" i="0" u="none" strike="noStrike">
                          <a:solidFill>
                            <a:srgbClr val="000000"/>
                          </a:solidFill>
                          <a:effectLst/>
                          <a:latin typeface="Calibri" panose="020F0502020204030204" pitchFamily="34" charset="0"/>
                          <a:cs typeface="Calibri" panose="020F0502020204030204" pitchFamily="34" charset="0"/>
                        </a:rPr>
                        <a:t>Kandidatens kompetanse</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2, 3</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extLst>
                  <a:ext uri="{0D108BD9-81ED-4DB2-BD59-A6C34878D82A}">
                    <a16:rowId xmlns:a16="http://schemas.microsoft.com/office/drawing/2014/main" val="757826816"/>
                  </a:ext>
                </a:extLst>
              </a:tr>
              <a:tr h="679027">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II</a:t>
                      </a: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tc>
                  <a:txBody>
                    <a:bodyPr/>
                    <a:lstStyle/>
                    <a:p>
                      <a:pPr algn="l" fontAlgn="b">
                        <a:buClr>
                          <a:srgbClr val="000000"/>
                        </a:buClr>
                        <a:buSzPts val="1100"/>
                        <a:buFont typeface="Calibri" panose="020F0502020204030204" pitchFamily="34" charset="0"/>
                        <a:buNone/>
                      </a:pPr>
                      <a:r>
                        <a:rPr lang="nb-NO" sz="1500" b="0" i="0" u="none" strike="noStrike" dirty="0">
                          <a:solidFill>
                            <a:srgbClr val="000000"/>
                          </a:solidFill>
                          <a:effectLst/>
                          <a:latin typeface="Calibri" panose="020F0502020204030204" pitchFamily="34" charset="0"/>
                          <a:cs typeface="Calibri" panose="020F0502020204030204" pitchFamily="34" charset="0"/>
                        </a:rPr>
                        <a:t>NTNU skal legge aktivt til rette for at kandidater fra teknologistudiene opparbeider solid tverrfaglig samhandlingskompetanse, og for at man over den samlede studentpopulasjonen får et mangfold i kunnskapsprofiler, samtidig som den enkelte student oppnår tilstrekkelig programfaglig dybde.</a:t>
                      </a:r>
                    </a:p>
                  </a:txBody>
                  <a:tcPr marL="8467" marR="8467" marT="846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tc>
                  <a:txBody>
                    <a:bodyPr/>
                    <a:lstStyle/>
                    <a:p>
                      <a:pPr algn="l" fontAlgn="b"/>
                      <a:r>
                        <a:rPr lang="nb-NO" sz="1500" b="0" i="0" u="none" strike="noStrike" dirty="0">
                          <a:solidFill>
                            <a:srgbClr val="000000"/>
                          </a:solidFill>
                          <a:effectLst/>
                          <a:latin typeface="Calibri" panose="020F0502020204030204" pitchFamily="34" charset="0"/>
                          <a:cs typeface="Calibri" panose="020F0502020204030204" pitchFamily="34" charset="0"/>
                        </a:rPr>
                        <a:t>Kandidatens kompetanse</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2, 3</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extLst>
                  <a:ext uri="{0D108BD9-81ED-4DB2-BD59-A6C34878D82A}">
                    <a16:rowId xmlns:a16="http://schemas.microsoft.com/office/drawing/2014/main" val="838387574"/>
                  </a:ext>
                </a:extLst>
              </a:tr>
              <a:tr h="350047">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III</a:t>
                      </a: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tc>
                  <a:txBody>
                    <a:bodyPr/>
                    <a:lstStyle/>
                    <a:p>
                      <a:pPr algn="l" fontAlgn="b">
                        <a:buClr>
                          <a:srgbClr val="000000"/>
                        </a:buClr>
                        <a:buSzPts val="1100"/>
                        <a:buFont typeface="Calibri" panose="020F0502020204030204" pitchFamily="34" charset="0"/>
                        <a:buNone/>
                      </a:pPr>
                      <a:r>
                        <a:rPr lang="nb-NO" sz="1500" b="0" i="0" u="none" strike="noStrike" dirty="0">
                          <a:solidFill>
                            <a:srgbClr val="000000"/>
                          </a:solidFill>
                          <a:effectLst/>
                          <a:latin typeface="Calibri" panose="020F0502020204030204" pitchFamily="34" charset="0"/>
                          <a:cs typeface="Calibri" panose="020F0502020204030204" pitchFamily="34" charset="0"/>
                        </a:rPr>
                        <a:t>Kontekstuell læring skal legges til grunn som gjennomgående pedagogisk prinsipp i NTNUs teknologistudier.</a:t>
                      </a:r>
                    </a:p>
                  </a:txBody>
                  <a:tcPr marL="8467" marR="8467" marT="846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tc>
                  <a:txBody>
                    <a:bodyPr/>
                    <a:lstStyle/>
                    <a:p>
                      <a:pPr algn="l" fontAlgn="b"/>
                      <a:r>
                        <a:rPr lang="nb-NO" sz="1500" b="0" i="0" u="none" strike="noStrike" dirty="0">
                          <a:solidFill>
                            <a:srgbClr val="000000"/>
                          </a:solidFill>
                          <a:effectLst/>
                          <a:latin typeface="Calibri" panose="020F0502020204030204" pitchFamily="34" charset="0"/>
                          <a:cs typeface="Calibri" panose="020F0502020204030204" pitchFamily="34" charset="0"/>
                        </a:rPr>
                        <a:t>Pedagogisk læringsmiljø</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2, 3</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extLst>
                  <a:ext uri="{0D108BD9-81ED-4DB2-BD59-A6C34878D82A}">
                    <a16:rowId xmlns:a16="http://schemas.microsoft.com/office/drawing/2014/main" val="2684496546"/>
                  </a:ext>
                </a:extLst>
              </a:tr>
              <a:tr h="679027">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IV</a:t>
                      </a: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tc>
                  <a:txBody>
                    <a:bodyPr/>
                    <a:lstStyle/>
                    <a:p>
                      <a:pPr algn="l" fontAlgn="b">
                        <a:buClr>
                          <a:srgbClr val="000000"/>
                        </a:buClr>
                        <a:buSzPts val="1100"/>
                        <a:buFont typeface="Calibri" panose="020F0502020204030204" pitchFamily="34" charset="0"/>
                        <a:buNone/>
                      </a:pPr>
                      <a:r>
                        <a:rPr lang="nb-NO" sz="1500" b="0" i="0" u="none" strike="noStrike" dirty="0">
                          <a:solidFill>
                            <a:srgbClr val="000000"/>
                          </a:solidFill>
                          <a:effectLst/>
                          <a:latin typeface="Calibri" panose="020F0502020204030204" pitchFamily="34" charset="0"/>
                          <a:cs typeface="Calibri" panose="020F0502020204030204" pitchFamily="34" charset="0"/>
                        </a:rPr>
                        <a:t>NTNUs teknologistudier skal benytte kunnskapsbaserte, studentaktive og engasjerende undervisnings- og vurderingsformer som er samstemt med utdanningenes overordnede kompetansemål, fremmer god læringskultur, og gir effektiv dybdelæring.</a:t>
                      </a:r>
                    </a:p>
                  </a:txBody>
                  <a:tcPr marL="8467" marR="8467" marT="846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tc>
                  <a:txBody>
                    <a:bodyPr/>
                    <a:lstStyle/>
                    <a:p>
                      <a:pPr algn="l" fontAlgn="b"/>
                      <a:r>
                        <a:rPr lang="nb-NO" sz="1500" b="0" i="0" u="none" strike="noStrike" dirty="0">
                          <a:solidFill>
                            <a:srgbClr val="000000"/>
                          </a:solidFill>
                          <a:effectLst/>
                          <a:latin typeface="Calibri" panose="020F0502020204030204" pitchFamily="34" charset="0"/>
                          <a:cs typeface="Calibri" panose="020F0502020204030204" pitchFamily="34" charset="0"/>
                        </a:rPr>
                        <a:t>Pedagogisk læringsmiljø</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1, 2, 3</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extLst>
                  <a:ext uri="{0D108BD9-81ED-4DB2-BD59-A6C34878D82A}">
                    <a16:rowId xmlns:a16="http://schemas.microsoft.com/office/drawing/2014/main" val="2552324036"/>
                  </a:ext>
                </a:extLst>
              </a:tr>
              <a:tr h="350047">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V</a:t>
                      </a: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tc>
                  <a:txBody>
                    <a:bodyPr/>
                    <a:lstStyle/>
                    <a:p>
                      <a:pPr algn="l" fontAlgn="b">
                        <a:buClr>
                          <a:srgbClr val="000000"/>
                        </a:buClr>
                        <a:buSzPts val="1100"/>
                        <a:buFont typeface="Calibri" panose="020F0502020204030204" pitchFamily="34" charset="0"/>
                        <a:buNone/>
                      </a:pPr>
                      <a:r>
                        <a:rPr lang="nb-NO" sz="1500" b="0" i="0" u="none" strike="noStrike" dirty="0">
                          <a:solidFill>
                            <a:srgbClr val="000000"/>
                          </a:solidFill>
                          <a:effectLst/>
                          <a:latin typeface="Calibri" panose="020F0502020204030204" pitchFamily="34" charset="0"/>
                          <a:cs typeface="Calibri" panose="020F0502020204030204" pitchFamily="34" charset="0"/>
                        </a:rPr>
                        <a:t>NTNU skal stille tydelige forventninger til, og gi solid støtte for, kompetanseutvikling for undervisningspersonell.</a:t>
                      </a:r>
                    </a:p>
                  </a:txBody>
                  <a:tcPr marL="8467" marR="8467" marT="846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tc>
                  <a:txBody>
                    <a:bodyPr/>
                    <a:lstStyle/>
                    <a:p>
                      <a:pPr algn="l" fontAlgn="b"/>
                      <a:r>
                        <a:rPr lang="nb-NO" sz="1500" b="0" i="0" u="none" strike="noStrike" dirty="0">
                          <a:solidFill>
                            <a:srgbClr val="000000"/>
                          </a:solidFill>
                          <a:effectLst/>
                          <a:latin typeface="Calibri" panose="020F0502020204030204" pitchFamily="34" charset="0"/>
                          <a:cs typeface="Calibri" panose="020F0502020204030204" pitchFamily="34" charset="0"/>
                        </a:rPr>
                        <a:t>Pedagogisk læringsmiljø</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1</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E2EFDA"/>
                    </a:solidFill>
                  </a:tcPr>
                </a:tc>
                <a:extLst>
                  <a:ext uri="{0D108BD9-81ED-4DB2-BD59-A6C34878D82A}">
                    <a16:rowId xmlns:a16="http://schemas.microsoft.com/office/drawing/2014/main" val="3640259697"/>
                  </a:ext>
                </a:extLst>
              </a:tr>
              <a:tr h="455507">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VI</a:t>
                      </a: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2CC"/>
                    </a:solidFill>
                  </a:tcPr>
                </a:tc>
                <a:tc>
                  <a:txBody>
                    <a:bodyPr/>
                    <a:lstStyle/>
                    <a:p>
                      <a:pPr algn="l" fontAlgn="b">
                        <a:buClr>
                          <a:srgbClr val="000000"/>
                        </a:buClr>
                        <a:buSzPts val="1100"/>
                        <a:buFont typeface="Calibri" panose="020F0502020204030204" pitchFamily="34" charset="0"/>
                        <a:buNone/>
                      </a:pPr>
                      <a:r>
                        <a:rPr lang="nb-NO" sz="1500" b="0" i="0" u="none" strike="noStrike" dirty="0">
                          <a:solidFill>
                            <a:srgbClr val="000000"/>
                          </a:solidFill>
                          <a:effectLst/>
                          <a:latin typeface="Calibri" panose="020F0502020204030204" pitchFamily="34" charset="0"/>
                          <a:cs typeface="Calibri" panose="020F0502020204030204" pitchFamily="34" charset="0"/>
                        </a:rPr>
                        <a:t>Kvaliteten i NTNUs teknologistudier skal utvikles gjennom en programdrevet tilnærming i kombinasjon med strategisk porteføljeutvikling og -forvaltning på tvers av programmer og programtyper.</a:t>
                      </a:r>
                    </a:p>
                  </a:txBody>
                  <a:tcPr marL="8467" marR="8467" marT="846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2CC"/>
                    </a:solidFill>
                  </a:tcPr>
                </a:tc>
                <a:tc>
                  <a:txBody>
                    <a:bodyPr/>
                    <a:lstStyle/>
                    <a:p>
                      <a:pPr algn="l" fontAlgn="b"/>
                      <a:r>
                        <a:rPr lang="nb-NO" sz="1500" b="0" i="0" u="none" strike="noStrike" dirty="0">
                          <a:solidFill>
                            <a:srgbClr val="000000"/>
                          </a:solidFill>
                          <a:effectLst/>
                          <a:latin typeface="Calibri" panose="020F0502020204030204" pitchFamily="34" charset="0"/>
                          <a:cs typeface="Calibri" panose="020F0502020204030204" pitchFamily="34" charset="0"/>
                        </a:rPr>
                        <a:t>Programdesign og kvalitetsutvikling</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2CC"/>
                    </a:solidFill>
                  </a:tcPr>
                </a:tc>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1, 2</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2269544664"/>
                  </a:ext>
                </a:extLst>
              </a:tr>
              <a:tr h="525069">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VII</a:t>
                      </a: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2CC"/>
                    </a:solidFill>
                  </a:tcPr>
                </a:tc>
                <a:tc>
                  <a:txBody>
                    <a:bodyPr/>
                    <a:lstStyle/>
                    <a:p>
                      <a:pPr algn="l" fontAlgn="b">
                        <a:buClr>
                          <a:srgbClr val="000000"/>
                        </a:buClr>
                        <a:buSzPts val="1100"/>
                        <a:buFont typeface="Calibri" panose="020F0502020204030204" pitchFamily="34" charset="0"/>
                        <a:buNone/>
                      </a:pPr>
                      <a:r>
                        <a:rPr lang="nb-NO" sz="1500" b="0" i="0" u="none" strike="noStrike" dirty="0">
                          <a:solidFill>
                            <a:srgbClr val="000000"/>
                          </a:solidFill>
                          <a:effectLst/>
                          <a:latin typeface="Calibri" panose="020F0502020204030204" pitchFamily="34" charset="0"/>
                          <a:cs typeface="Calibri" panose="020F0502020204030204" pitchFamily="34" charset="0"/>
                        </a:rPr>
                        <a:t>NTNUs kvalitetsarbeid i teknologistudiene skal stimulere studieprogrammenes utvikling mot utdanningskvalitet i verdensklasse, ved å fokusere på kontinuerlig forbedring og systematisk utvikling av kvalitetskultur</a:t>
                      </a:r>
                    </a:p>
                  </a:txBody>
                  <a:tcPr marL="8467" marR="8467" marT="846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2CC"/>
                    </a:solidFill>
                  </a:tcPr>
                </a:tc>
                <a:tc>
                  <a:txBody>
                    <a:bodyPr/>
                    <a:lstStyle/>
                    <a:p>
                      <a:pPr algn="l" fontAlgn="b"/>
                      <a:r>
                        <a:rPr lang="nb-NO" sz="1500" b="0" i="0" u="none" strike="noStrike" dirty="0">
                          <a:solidFill>
                            <a:srgbClr val="000000"/>
                          </a:solidFill>
                          <a:effectLst/>
                          <a:latin typeface="Calibri" panose="020F0502020204030204" pitchFamily="34" charset="0"/>
                          <a:cs typeface="Calibri" panose="020F0502020204030204" pitchFamily="34" charset="0"/>
                        </a:rPr>
                        <a:t>Programdesign og kvalitetsutvikling</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2CC"/>
                    </a:solidFill>
                  </a:tcPr>
                </a:tc>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1, 2</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3216006633"/>
                  </a:ext>
                </a:extLst>
              </a:tr>
              <a:tr h="525069">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VIII</a:t>
                      </a: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CE4D6"/>
                    </a:solidFill>
                  </a:tcPr>
                </a:tc>
                <a:tc>
                  <a:txBody>
                    <a:bodyPr/>
                    <a:lstStyle/>
                    <a:p>
                      <a:pPr algn="l" fontAlgn="b">
                        <a:buClr>
                          <a:srgbClr val="000000"/>
                        </a:buClr>
                        <a:buSzPts val="1100"/>
                        <a:buFont typeface="Calibri" panose="020F0502020204030204" pitchFamily="34" charset="0"/>
                        <a:buNone/>
                      </a:pPr>
                      <a:r>
                        <a:rPr lang="nb-NO" sz="1500" b="0" i="0" u="none" strike="noStrike" dirty="0">
                          <a:solidFill>
                            <a:srgbClr val="000000"/>
                          </a:solidFill>
                          <a:effectLst/>
                          <a:latin typeface="Calibri" panose="020F0502020204030204" pitchFamily="34" charset="0"/>
                          <a:cs typeface="Calibri" panose="020F0502020204030204" pitchFamily="34" charset="0"/>
                        </a:rPr>
                        <a:t>NTNU skal gi høy prioritet til strategisk og operativt internasjonalt samarbeid om utvikling av teknologistudier, med mål om å bli et internasjonalt synlig og anerkjent universitet også på dette området. </a:t>
                      </a:r>
                    </a:p>
                  </a:txBody>
                  <a:tcPr marL="8467" marR="8467" marT="846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CE4D6"/>
                    </a:solidFill>
                  </a:tcPr>
                </a:tc>
                <a:tc>
                  <a:txBody>
                    <a:bodyPr/>
                    <a:lstStyle/>
                    <a:p>
                      <a:pPr algn="l" fontAlgn="b"/>
                      <a:r>
                        <a:rPr lang="nb-NO" sz="1500" b="0" i="0" u="none" strike="noStrike" dirty="0">
                          <a:solidFill>
                            <a:srgbClr val="000000"/>
                          </a:solidFill>
                          <a:effectLst/>
                          <a:latin typeface="Calibri" panose="020F0502020204030204" pitchFamily="34" charset="0"/>
                          <a:cs typeface="Calibri" panose="020F0502020204030204" pitchFamily="34" charset="0"/>
                        </a:rPr>
                        <a:t>Samarbeid og samhandling – nasjonalt og internasjonalt</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CE4D6"/>
                    </a:solidFill>
                  </a:tcPr>
                </a:tc>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1</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CE4D6"/>
                    </a:solidFill>
                  </a:tcPr>
                </a:tc>
                <a:extLst>
                  <a:ext uri="{0D108BD9-81ED-4DB2-BD59-A6C34878D82A}">
                    <a16:rowId xmlns:a16="http://schemas.microsoft.com/office/drawing/2014/main" val="3097928710"/>
                  </a:ext>
                </a:extLst>
              </a:tr>
              <a:tr h="679027">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IX</a:t>
                      </a: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CE4D6"/>
                    </a:solidFill>
                  </a:tcPr>
                </a:tc>
                <a:tc>
                  <a:txBody>
                    <a:bodyPr/>
                    <a:lstStyle/>
                    <a:p>
                      <a:pPr algn="l" fontAlgn="b">
                        <a:buClr>
                          <a:srgbClr val="000000"/>
                        </a:buClr>
                        <a:buSzPts val="1100"/>
                        <a:buFont typeface="Calibri" panose="020F0502020204030204" pitchFamily="34" charset="0"/>
                        <a:buNone/>
                      </a:pPr>
                      <a:r>
                        <a:rPr lang="nb-NO" sz="1500" b="0" i="0" u="none" strike="noStrike" dirty="0">
                          <a:solidFill>
                            <a:srgbClr val="000000"/>
                          </a:solidFill>
                          <a:effectLst/>
                          <a:latin typeface="Calibri" panose="020F0502020204030204" pitchFamily="34" charset="0"/>
                          <a:cs typeface="Calibri" panose="020F0502020204030204" pitchFamily="34" charset="0"/>
                        </a:rPr>
                        <a:t>NTNUs teknologistudier skal vektlegge systematisk samhandling med arbeidsliv og samfunn, med mål om å fremme </a:t>
                      </a:r>
                      <a:r>
                        <a:rPr lang="nb-NO" sz="1500" b="0" i="0" u="none" strike="noStrike" dirty="0" err="1">
                          <a:solidFill>
                            <a:srgbClr val="000000"/>
                          </a:solidFill>
                          <a:effectLst/>
                          <a:latin typeface="Calibri" panose="020F0502020204030204" pitchFamily="34" charset="0"/>
                          <a:cs typeface="Calibri" panose="020F0502020204030204" pitchFamily="34" charset="0"/>
                        </a:rPr>
                        <a:t>arbeidsrelevans</a:t>
                      </a:r>
                      <a:r>
                        <a:rPr lang="nb-NO" sz="1500" b="0" i="0" u="none" strike="noStrike" dirty="0">
                          <a:solidFill>
                            <a:srgbClr val="000000"/>
                          </a:solidFill>
                          <a:effectLst/>
                          <a:latin typeface="Calibri" panose="020F0502020204030204" pitchFamily="34" charset="0"/>
                          <a:cs typeface="Calibri" panose="020F0502020204030204" pitchFamily="34" charset="0"/>
                        </a:rPr>
                        <a:t>, legge til rette for livslang læring, og sikre at studenter kan opparbeide relevant arbeidslivserfaring gjennom studiene</a:t>
                      </a:r>
                    </a:p>
                  </a:txBody>
                  <a:tcPr marL="8467" marR="8467" marT="846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CE4D6"/>
                    </a:solidFill>
                  </a:tcPr>
                </a:tc>
                <a:tc>
                  <a:txBody>
                    <a:bodyPr/>
                    <a:lstStyle/>
                    <a:p>
                      <a:pPr algn="l" fontAlgn="b"/>
                      <a:r>
                        <a:rPr lang="nb-NO" sz="1500" b="0" i="0" u="none" strike="noStrike" dirty="0">
                          <a:solidFill>
                            <a:srgbClr val="000000"/>
                          </a:solidFill>
                          <a:effectLst/>
                          <a:latin typeface="Calibri" panose="020F0502020204030204" pitchFamily="34" charset="0"/>
                          <a:cs typeface="Calibri" panose="020F0502020204030204" pitchFamily="34" charset="0"/>
                        </a:rPr>
                        <a:t>Samarbeid og samhandling – nasjonalt og internasjonalt</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CE4D6"/>
                    </a:solidFill>
                  </a:tcPr>
                </a:tc>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2, 3</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CE4D6"/>
                    </a:solidFill>
                  </a:tcPr>
                </a:tc>
                <a:extLst>
                  <a:ext uri="{0D108BD9-81ED-4DB2-BD59-A6C34878D82A}">
                    <a16:rowId xmlns:a16="http://schemas.microsoft.com/office/drawing/2014/main" val="4011653517"/>
                  </a:ext>
                </a:extLst>
              </a:tr>
              <a:tr h="525069">
                <a:tc>
                  <a:txBody>
                    <a:bodyPr/>
                    <a:lstStyle/>
                    <a:p>
                      <a:pPr algn="ctr" fontAlgn="b"/>
                      <a:r>
                        <a:rPr lang="nb-NO" sz="1500" b="1" i="0" u="none" strike="noStrike" dirty="0" err="1">
                          <a:solidFill>
                            <a:srgbClr val="000000"/>
                          </a:solidFill>
                          <a:effectLst/>
                          <a:latin typeface="Calibri" panose="020F0502020204030204" pitchFamily="34" charset="0"/>
                          <a:cs typeface="Calibri" panose="020F0502020204030204" pitchFamily="34" charset="0"/>
                        </a:rPr>
                        <a:t>X</a:t>
                      </a:r>
                      <a:endParaRPr lang="nb-NO" sz="1500" b="1" i="0" u="none" strike="noStrike" dirty="0">
                        <a:solidFill>
                          <a:srgbClr val="000000"/>
                        </a:solidFill>
                        <a:effectLst/>
                        <a:latin typeface="Calibri" panose="020F0502020204030204" pitchFamily="34" charset="0"/>
                        <a:cs typeface="Calibri" panose="020F0502020204030204" pitchFamily="34" charset="0"/>
                      </a:endParaRPr>
                    </a:p>
                  </a:txBody>
                  <a:tcPr marL="5737" marR="5737" marT="5737" marB="0" anchor="ctr">
                    <a:lnL w="6350" cap="flat" cmpd="sng" algn="ctr">
                      <a:solidFill>
                        <a:srgbClr val="4472C4"/>
                      </a:solidFill>
                      <a:prstDash val="solid"/>
                      <a:round/>
                      <a:headEnd type="none" w="med" len="med"/>
                      <a:tailEnd type="none" w="med" len="med"/>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tc>
                  <a:txBody>
                    <a:bodyPr/>
                    <a:lstStyle/>
                    <a:p>
                      <a:pPr algn="l" fontAlgn="b">
                        <a:buClr>
                          <a:srgbClr val="000000"/>
                        </a:buClr>
                        <a:buSzPts val="1100"/>
                        <a:buFont typeface="Calibri" panose="020F0502020204030204" pitchFamily="34" charset="0"/>
                        <a:buNone/>
                      </a:pPr>
                      <a:r>
                        <a:rPr lang="nb-NO" sz="1500" b="0" i="0" u="none" strike="noStrike" dirty="0">
                          <a:solidFill>
                            <a:srgbClr val="000000"/>
                          </a:solidFill>
                          <a:effectLst/>
                          <a:latin typeface="Calibri" panose="020F0502020204030204" pitchFamily="34" charset="0"/>
                          <a:cs typeface="Calibri" panose="020F0502020204030204" pitchFamily="34" charset="0"/>
                        </a:rPr>
                        <a:t>NTNU skal utvikle sitt læringsmiljø, og spesielt sin campus og infrastruktur – både fysisk og digital - i en retning som understøtter de øvrige FTS-prinsippene I -IX og fremmer læring, helse og trivsel blant studenter og ansatte.</a:t>
                      </a:r>
                    </a:p>
                  </a:txBody>
                  <a:tcPr marL="8467" marR="8467" marT="846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tc>
                  <a:txBody>
                    <a:bodyPr/>
                    <a:lstStyle/>
                    <a:p>
                      <a:pPr algn="l" fontAlgn="b"/>
                      <a:r>
                        <a:rPr lang="nb-NO" sz="1500" b="0" i="0" u="none" strike="noStrike" dirty="0">
                          <a:solidFill>
                            <a:srgbClr val="000000"/>
                          </a:solidFill>
                          <a:effectLst/>
                          <a:latin typeface="Calibri" panose="020F0502020204030204" pitchFamily="34" charset="0"/>
                          <a:cs typeface="Calibri" panose="020F0502020204030204" pitchFamily="34" charset="0"/>
                        </a:rPr>
                        <a:t>Om læringsmiljø – fysisk, digitalt og psykososialt:</a:t>
                      </a:r>
                    </a:p>
                  </a:txBody>
                  <a:tcPr marL="5737" marR="5737" marT="5737" marB="0" anchor="ctr">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tc>
                  <a:txBody>
                    <a:bodyPr/>
                    <a:lstStyle/>
                    <a:p>
                      <a:pPr algn="ctr" fontAlgn="b"/>
                      <a:r>
                        <a:rPr lang="nb-NO" sz="1500" b="1" i="0" u="none" strike="noStrike" dirty="0">
                          <a:solidFill>
                            <a:srgbClr val="000000"/>
                          </a:solidFill>
                          <a:effectLst/>
                          <a:latin typeface="Calibri" panose="020F0502020204030204" pitchFamily="34" charset="0"/>
                          <a:cs typeface="Calibri" panose="020F0502020204030204" pitchFamily="34" charset="0"/>
                        </a:rPr>
                        <a:t>1, 2</a:t>
                      </a:r>
                    </a:p>
                  </a:txBody>
                  <a:tcPr marL="5737" marR="5737" marT="5737" marB="0" anchor="ctr">
                    <a:lnL>
                      <a:noFill/>
                    </a:lnL>
                    <a:lnR w="6350" cap="flat" cmpd="sng" algn="ctr">
                      <a:solidFill>
                        <a:srgbClr val="4472C4"/>
                      </a:solidFill>
                      <a:prstDash val="solid"/>
                      <a:round/>
                      <a:headEnd type="none" w="med" len="med"/>
                      <a:tailEnd type="none" w="med" len="med"/>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D9E1F2"/>
                    </a:solidFill>
                  </a:tcPr>
                </a:tc>
                <a:extLst>
                  <a:ext uri="{0D108BD9-81ED-4DB2-BD59-A6C34878D82A}">
                    <a16:rowId xmlns:a16="http://schemas.microsoft.com/office/drawing/2014/main" val="3406319991"/>
                  </a:ext>
                </a:extLst>
              </a:tr>
            </a:tbl>
          </a:graphicData>
        </a:graphic>
      </p:graphicFrame>
      <p:sp>
        <p:nvSpPr>
          <p:cNvPr id="3" name="TekstSylinder 2">
            <a:extLst>
              <a:ext uri="{FF2B5EF4-FFF2-40B4-BE49-F238E27FC236}">
                <a16:creationId xmlns:a16="http://schemas.microsoft.com/office/drawing/2014/main" id="{039BA920-B816-CA4D-A380-F2D1F89AF6D7}"/>
              </a:ext>
            </a:extLst>
          </p:cNvPr>
          <p:cNvSpPr txBox="1"/>
          <p:nvPr/>
        </p:nvSpPr>
        <p:spPr>
          <a:xfrm>
            <a:off x="0" y="6583680"/>
            <a:ext cx="4115935" cy="307777"/>
          </a:xfrm>
          <a:prstGeom prst="rect">
            <a:avLst/>
          </a:prstGeom>
          <a:noFill/>
        </p:spPr>
        <p:txBody>
          <a:bodyPr wrap="none" rtlCol="0">
            <a:spAutoFit/>
          </a:bodyPr>
          <a:lstStyle/>
          <a:p>
            <a:r>
              <a:rPr lang="nb-NO" sz="1200" dirty="0"/>
              <a:t>(Lysark lånt fra (og lett justert </a:t>
            </a:r>
            <a:r>
              <a:rPr lang="nb-NO" sz="1200" dirty="0" err="1"/>
              <a:t>ihht</a:t>
            </a:r>
            <a:r>
              <a:rPr lang="nb-NO" sz="1200" dirty="0"/>
              <a:t>) Karina Mathisen, NV</a:t>
            </a:r>
            <a:r>
              <a:rPr lang="nb-NO" sz="1400" dirty="0"/>
              <a:t>.)</a:t>
            </a:r>
          </a:p>
        </p:txBody>
      </p:sp>
      <p:sp>
        <p:nvSpPr>
          <p:cNvPr id="2" name="Rektangel 1">
            <a:extLst>
              <a:ext uri="{FF2B5EF4-FFF2-40B4-BE49-F238E27FC236}">
                <a16:creationId xmlns:a16="http://schemas.microsoft.com/office/drawing/2014/main" id="{6EEF6289-56DD-5A4A-A079-F824117984AC}"/>
              </a:ext>
            </a:extLst>
          </p:cNvPr>
          <p:cNvSpPr/>
          <p:nvPr/>
        </p:nvSpPr>
        <p:spPr>
          <a:xfrm>
            <a:off x="0" y="5846618"/>
            <a:ext cx="12192000" cy="721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0FDE4D70-5148-EB48-864C-6567E105F5E6}"/>
              </a:ext>
            </a:extLst>
          </p:cNvPr>
          <p:cNvSpPr/>
          <p:nvPr/>
        </p:nvSpPr>
        <p:spPr>
          <a:xfrm>
            <a:off x="0" y="4682836"/>
            <a:ext cx="12192000" cy="11485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8632D6DB-2E52-B740-A0DB-AB09B3AFFC5C}"/>
              </a:ext>
            </a:extLst>
          </p:cNvPr>
          <p:cNvSpPr/>
          <p:nvPr/>
        </p:nvSpPr>
        <p:spPr>
          <a:xfrm>
            <a:off x="0" y="3429001"/>
            <a:ext cx="12192000" cy="12538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87780B0D-3C4E-B741-A194-83ED987F5942}"/>
              </a:ext>
            </a:extLst>
          </p:cNvPr>
          <p:cNvSpPr/>
          <p:nvPr/>
        </p:nvSpPr>
        <p:spPr>
          <a:xfrm>
            <a:off x="0" y="1975757"/>
            <a:ext cx="12192000" cy="14532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89181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A360BC-5CCE-4351-9473-9C8AF2F23FA1}"/>
              </a:ext>
            </a:extLst>
          </p:cNvPr>
          <p:cNvSpPr>
            <a:spLocks noGrp="1"/>
          </p:cNvSpPr>
          <p:nvPr>
            <p:ph type="title"/>
          </p:nvPr>
        </p:nvSpPr>
        <p:spPr/>
        <p:txBody>
          <a:bodyPr/>
          <a:lstStyle/>
          <a:p>
            <a:r>
              <a:rPr lang="nb-NO" dirty="0"/>
              <a:t>Innlegg fra FTS-piloter</a:t>
            </a:r>
          </a:p>
        </p:txBody>
      </p:sp>
      <p:sp>
        <p:nvSpPr>
          <p:cNvPr id="3" name="Plassholder for innhold 2">
            <a:extLst>
              <a:ext uri="{FF2B5EF4-FFF2-40B4-BE49-F238E27FC236}">
                <a16:creationId xmlns:a16="http://schemas.microsoft.com/office/drawing/2014/main" id="{FD6437B8-A942-4853-8BED-2358369543AC}"/>
              </a:ext>
            </a:extLst>
          </p:cNvPr>
          <p:cNvSpPr>
            <a:spLocks noGrp="1"/>
          </p:cNvSpPr>
          <p:nvPr>
            <p:ph idx="1"/>
          </p:nvPr>
        </p:nvSpPr>
        <p:spPr/>
        <p:txBody>
          <a:bodyPr/>
          <a:lstStyle/>
          <a:p>
            <a:r>
              <a:rPr lang="nb-NO" dirty="0"/>
              <a:t>Statistikk for ingeniører</a:t>
            </a:r>
          </a:p>
          <a:p>
            <a:r>
              <a:rPr lang="nb-NO" dirty="0"/>
              <a:t>MARTA </a:t>
            </a:r>
            <a:r>
              <a:rPr lang="nb-NO" sz="1800" dirty="0"/>
              <a:t>(</a:t>
            </a:r>
            <a:r>
              <a:rPr lang="nb-NO" sz="1800" u="sng" dirty="0"/>
              <a:t>ma</a:t>
            </a:r>
            <a:r>
              <a:rPr lang="nb-NO" sz="1800" dirty="0"/>
              <a:t>tematikk som </a:t>
            </a:r>
            <a:r>
              <a:rPr lang="nb-NO" sz="1800" u="sng" dirty="0"/>
              <a:t>r</a:t>
            </a:r>
            <a:r>
              <a:rPr lang="nb-NO" sz="1800" dirty="0"/>
              <a:t>edskap for </a:t>
            </a:r>
            <a:r>
              <a:rPr lang="nb-NO" sz="1800" u="sng" dirty="0"/>
              <a:t>ta</a:t>
            </a:r>
            <a:r>
              <a:rPr lang="nb-NO" sz="1800" dirty="0"/>
              <a:t>nken)</a:t>
            </a:r>
          </a:p>
          <a:p>
            <a:r>
              <a:rPr lang="nb-NO" dirty="0"/>
              <a:t>SUPER </a:t>
            </a:r>
            <a:r>
              <a:rPr lang="nb-NO" sz="1800" dirty="0"/>
              <a:t>(</a:t>
            </a:r>
            <a:r>
              <a:rPr lang="nb-NO" sz="1800" u="sng" dirty="0"/>
              <a:t>s</a:t>
            </a:r>
            <a:r>
              <a:rPr lang="nb-NO" sz="1800" dirty="0"/>
              <a:t>tudentaktiv læring gjennom </a:t>
            </a:r>
            <a:r>
              <a:rPr lang="nb-NO" sz="1800" u="sng" dirty="0"/>
              <a:t>u</a:t>
            </a:r>
            <a:r>
              <a:rPr lang="nb-NO" sz="1800" dirty="0"/>
              <a:t>medgjørlige </a:t>
            </a:r>
            <a:r>
              <a:rPr lang="nb-NO" sz="1800" u="sng" dirty="0"/>
              <a:t>p</a:t>
            </a:r>
            <a:r>
              <a:rPr lang="nb-NO" sz="1800" dirty="0"/>
              <a:t>roblem</a:t>
            </a:r>
            <a:r>
              <a:rPr lang="nb-NO" sz="1800" u="sng" dirty="0"/>
              <a:t>er</a:t>
            </a:r>
            <a:r>
              <a:rPr lang="nb-NO" sz="1800" dirty="0"/>
              <a:t>)</a:t>
            </a:r>
          </a:p>
          <a:p>
            <a:r>
              <a:rPr lang="nb-NO" dirty="0"/>
              <a:t>Bærekraft i siv.ing.-utdanning</a:t>
            </a:r>
          </a:p>
          <a:p>
            <a:r>
              <a:rPr lang="nb-NO" dirty="0"/>
              <a:t>Designkompetanse i siv.ing.-utdanning</a:t>
            </a:r>
          </a:p>
          <a:p>
            <a:r>
              <a:rPr lang="nb-NO" dirty="0"/>
              <a:t>Minors-piloter i bærekraft og digitalisering</a:t>
            </a:r>
          </a:p>
          <a:p>
            <a:r>
              <a:rPr lang="nb-NO" dirty="0" err="1"/>
              <a:t>EiT</a:t>
            </a:r>
            <a:r>
              <a:rPr lang="nb-NO" dirty="0"/>
              <a:t> som idéverksted for fremtidens studier</a:t>
            </a:r>
          </a:p>
        </p:txBody>
      </p:sp>
    </p:spTree>
    <p:extLst>
      <p:ext uri="{BB962C8B-B14F-4D97-AF65-F5344CB8AC3E}">
        <p14:creationId xmlns:p14="http://schemas.microsoft.com/office/powerpoint/2010/main" val="30049122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5B5698-E332-4CEF-B129-C52805711E3D}"/>
              </a:ext>
            </a:extLst>
          </p:cNvPr>
          <p:cNvSpPr>
            <a:spLocks noGrp="1"/>
          </p:cNvSpPr>
          <p:nvPr>
            <p:ph type="ctrTitle"/>
          </p:nvPr>
        </p:nvSpPr>
        <p:spPr/>
        <p:txBody>
          <a:bodyPr/>
          <a:lstStyle/>
          <a:p>
            <a:r>
              <a:rPr lang="nb-NO" dirty="0"/>
              <a:t>Lunsj</a:t>
            </a:r>
          </a:p>
        </p:txBody>
      </p:sp>
      <p:sp>
        <p:nvSpPr>
          <p:cNvPr id="3" name="Undertittel 2">
            <a:extLst>
              <a:ext uri="{FF2B5EF4-FFF2-40B4-BE49-F238E27FC236}">
                <a16:creationId xmlns:a16="http://schemas.microsoft.com/office/drawing/2014/main" id="{4AC93E00-6928-4FA3-BAE0-C43945C57B27}"/>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19068303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59A098-DB0B-43EE-87F8-BE48874AC85F}"/>
              </a:ext>
            </a:extLst>
          </p:cNvPr>
          <p:cNvSpPr>
            <a:spLocks noGrp="1"/>
          </p:cNvSpPr>
          <p:nvPr>
            <p:ph type="ctrTitle"/>
          </p:nvPr>
        </p:nvSpPr>
        <p:spPr/>
        <p:txBody>
          <a:bodyPr/>
          <a:lstStyle/>
          <a:p>
            <a:r>
              <a:rPr lang="nb-NO" dirty="0"/>
              <a:t>Postersesjon</a:t>
            </a:r>
          </a:p>
        </p:txBody>
      </p:sp>
      <p:sp>
        <p:nvSpPr>
          <p:cNvPr id="3" name="Undertittel 2">
            <a:extLst>
              <a:ext uri="{FF2B5EF4-FFF2-40B4-BE49-F238E27FC236}">
                <a16:creationId xmlns:a16="http://schemas.microsoft.com/office/drawing/2014/main" id="{B096C96D-0C55-4689-9A15-C65BE30204B3}"/>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5095488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b-NO" dirty="0"/>
              <a:t>Om internasjonale arenaer for utvikling av teknologistudier</a:t>
            </a:r>
          </a:p>
        </p:txBody>
      </p:sp>
      <p:sp>
        <p:nvSpPr>
          <p:cNvPr id="3" name="Subtitle 2"/>
          <p:cNvSpPr>
            <a:spLocks noGrp="1"/>
          </p:cNvSpPr>
          <p:nvPr>
            <p:ph type="subTitle" idx="1"/>
          </p:nvPr>
        </p:nvSpPr>
        <p:spPr/>
        <p:txBody>
          <a:bodyPr/>
          <a:lstStyle/>
          <a:p>
            <a:r>
              <a:rPr lang="en-GB" dirty="0"/>
              <a:t>Kristina Edström, KTH</a:t>
            </a:r>
          </a:p>
        </p:txBody>
      </p:sp>
    </p:spTree>
    <p:extLst>
      <p:ext uri="{BB962C8B-B14F-4D97-AF65-F5344CB8AC3E}">
        <p14:creationId xmlns:p14="http://schemas.microsoft.com/office/powerpoint/2010/main" val="186780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i="1" dirty="0"/>
              <a:t>FTS Prinsipp VIII</a:t>
            </a:r>
            <a:endParaRPr lang="nb-NO" dirty="0"/>
          </a:p>
        </p:txBody>
      </p:sp>
      <p:sp>
        <p:nvSpPr>
          <p:cNvPr id="3" name="Content Placeholder 2"/>
          <p:cNvSpPr>
            <a:spLocks noGrp="1"/>
          </p:cNvSpPr>
          <p:nvPr>
            <p:ph idx="1"/>
          </p:nvPr>
        </p:nvSpPr>
        <p:spPr>
          <a:xfrm>
            <a:off x="2152651" y="1825626"/>
            <a:ext cx="7580853" cy="2063087"/>
          </a:xfrm>
          <a:ln w="3175">
            <a:solidFill>
              <a:schemeClr val="tx1">
                <a:lumMod val="50000"/>
                <a:lumOff val="50000"/>
              </a:schemeClr>
            </a:solidFill>
          </a:ln>
        </p:spPr>
        <p:txBody>
          <a:bodyPr/>
          <a:lstStyle/>
          <a:p>
            <a:pPr marL="0" indent="0">
              <a:buNone/>
            </a:pPr>
            <a:r>
              <a:rPr lang="nb-NO" dirty="0"/>
              <a:t>NTNU skal gi høy prioritet til strategisk og operativt internasjonalt samarbeid om utvikling av teknologistudier, med mål om å bli et internasjonalt synlig og anerkjent universitet også på dette området. </a:t>
            </a:r>
          </a:p>
          <a:p>
            <a:endParaRPr lang="nb-NO" dirty="0"/>
          </a:p>
        </p:txBody>
      </p:sp>
    </p:spTree>
    <p:extLst>
      <p:ext uri="{BB962C8B-B14F-4D97-AF65-F5344CB8AC3E}">
        <p14:creationId xmlns:p14="http://schemas.microsoft.com/office/powerpoint/2010/main" val="18771229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1072" y="1065125"/>
            <a:ext cx="5246272" cy="5902056"/>
          </a:xfrm>
          <a:prstGeom prst="rect">
            <a:avLst/>
          </a:prstGeom>
        </p:spPr>
      </p:pic>
      <p:sp>
        <p:nvSpPr>
          <p:cNvPr id="8" name="Content Placeholder 7"/>
          <p:cNvSpPr>
            <a:spLocks noGrp="1"/>
          </p:cNvSpPr>
          <p:nvPr>
            <p:ph idx="1"/>
          </p:nvPr>
        </p:nvSpPr>
        <p:spPr>
          <a:xfrm>
            <a:off x="1790910" y="452177"/>
            <a:ext cx="4420163" cy="5724787"/>
          </a:xfrm>
        </p:spPr>
        <p:txBody>
          <a:bodyPr>
            <a:normAutofit/>
          </a:bodyPr>
          <a:lstStyle/>
          <a:p>
            <a:pPr marL="0" indent="0">
              <a:buNone/>
            </a:pPr>
            <a:r>
              <a:rPr lang="sv-SE" dirty="0"/>
              <a:t>FTS är </a:t>
            </a:r>
          </a:p>
          <a:p>
            <a:r>
              <a:rPr lang="sv-SE" dirty="0"/>
              <a:t>ett övertygande koncept </a:t>
            </a:r>
          </a:p>
          <a:p>
            <a:r>
              <a:rPr lang="sv-SE" dirty="0"/>
              <a:t>grundat i en djup och ärlig analys </a:t>
            </a:r>
          </a:p>
          <a:p>
            <a:r>
              <a:rPr lang="sv-SE" dirty="0"/>
              <a:t>skapat i en rigorös, transparent och väldokumenterad process</a:t>
            </a:r>
          </a:p>
          <a:p>
            <a:pPr marL="0" indent="0">
              <a:buNone/>
            </a:pPr>
            <a:br>
              <a:rPr lang="sv-SE" dirty="0"/>
            </a:br>
            <a:br>
              <a:rPr lang="sv-SE" dirty="0"/>
            </a:br>
            <a:r>
              <a:rPr lang="sv-SE" dirty="0"/>
              <a:t>Nu väntar världen på att få se vad NTNU gör!</a:t>
            </a:r>
          </a:p>
        </p:txBody>
      </p:sp>
    </p:spTree>
    <p:extLst>
      <p:ext uri="{BB962C8B-B14F-4D97-AF65-F5344CB8AC3E}">
        <p14:creationId xmlns:p14="http://schemas.microsoft.com/office/powerpoint/2010/main" val="16370102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91544" y="2023234"/>
            <a:ext cx="8676457" cy="4618931"/>
          </a:xfrm>
        </p:spPr>
        <p:txBody>
          <a:bodyPr>
            <a:normAutofit/>
          </a:bodyPr>
          <a:lstStyle/>
          <a:p>
            <a:pPr marL="514350" indent="-514350">
              <a:buAutoNum type="arabicPeriod"/>
            </a:pPr>
            <a:r>
              <a:rPr lang="en-US" sz="2400" b="1" dirty="0">
                <a:solidFill>
                  <a:srgbClr val="C00000"/>
                </a:solidFill>
              </a:rPr>
              <a:t>CDIO </a:t>
            </a:r>
            <a:r>
              <a:rPr lang="en-US" sz="2400" b="1" dirty="0" err="1">
                <a:solidFill>
                  <a:srgbClr val="C00000"/>
                </a:solidFill>
              </a:rPr>
              <a:t>är</a:t>
            </a:r>
            <a:r>
              <a:rPr lang="en-US" sz="2400" b="1" dirty="0">
                <a:solidFill>
                  <a:srgbClr val="C00000"/>
                </a:solidFill>
              </a:rPr>
              <a:t> </a:t>
            </a:r>
            <a:r>
              <a:rPr lang="en-US" sz="2400" b="1" dirty="0" err="1">
                <a:solidFill>
                  <a:srgbClr val="C00000"/>
                </a:solidFill>
              </a:rPr>
              <a:t>en</a:t>
            </a:r>
            <a:r>
              <a:rPr lang="en-US" sz="2400" b="1" dirty="0">
                <a:solidFill>
                  <a:srgbClr val="C00000"/>
                </a:solidFill>
              </a:rPr>
              <a:t> </a:t>
            </a:r>
            <a:r>
              <a:rPr lang="en-US" sz="2400" b="1" u="sng" dirty="0" err="1">
                <a:solidFill>
                  <a:srgbClr val="C00000"/>
                </a:solidFill>
              </a:rPr>
              <a:t>idé</a:t>
            </a:r>
            <a:r>
              <a:rPr lang="en-US" sz="2400" b="1" dirty="0">
                <a:solidFill>
                  <a:srgbClr val="C00000"/>
                </a:solidFill>
              </a:rPr>
              <a:t> </a:t>
            </a:r>
            <a:r>
              <a:rPr lang="en-US" sz="2400" dirty="0"/>
              <a:t>om </a:t>
            </a:r>
            <a:r>
              <a:rPr lang="en-US" sz="2400" dirty="0" err="1"/>
              <a:t>vad</a:t>
            </a:r>
            <a:r>
              <a:rPr lang="en-US" sz="2400" dirty="0"/>
              <a:t> </a:t>
            </a:r>
            <a:r>
              <a:rPr lang="en-US" sz="2400" dirty="0" err="1"/>
              <a:t>ingenjörsstudenterna</a:t>
            </a:r>
            <a:r>
              <a:rPr lang="en-US" sz="2400" dirty="0"/>
              <a:t> </a:t>
            </a:r>
            <a:r>
              <a:rPr lang="en-US" sz="2400" dirty="0" err="1"/>
              <a:t>ska</a:t>
            </a:r>
            <a:r>
              <a:rPr lang="en-US" sz="2400" dirty="0"/>
              <a:t> </a:t>
            </a:r>
            <a:r>
              <a:rPr lang="en-US" sz="2400" dirty="0" err="1"/>
              <a:t>lära</a:t>
            </a:r>
            <a:r>
              <a:rPr lang="en-US" sz="2400" dirty="0"/>
              <a:t> sig – </a:t>
            </a:r>
            <a:r>
              <a:rPr lang="en-US" sz="2400" dirty="0" err="1"/>
              <a:t>och</a:t>
            </a:r>
            <a:r>
              <a:rPr lang="en-US" sz="2400" dirty="0"/>
              <a:t> </a:t>
            </a:r>
            <a:r>
              <a:rPr lang="en-US" sz="2400" dirty="0" err="1"/>
              <a:t>varför</a:t>
            </a:r>
            <a:endParaRPr lang="en-US" sz="2400" dirty="0"/>
          </a:p>
          <a:p>
            <a:pPr marL="514350" indent="-514350">
              <a:buAutoNum type="arabicPeriod"/>
            </a:pPr>
            <a:endParaRPr lang="en-US" sz="2400" b="1" dirty="0">
              <a:solidFill>
                <a:srgbClr val="CC0000"/>
              </a:solidFill>
            </a:endParaRPr>
          </a:p>
          <a:p>
            <a:pPr marL="514350" indent="-514350">
              <a:buAutoNum type="arabicPeriod"/>
            </a:pPr>
            <a:endParaRPr lang="en-US" sz="2400" b="1" dirty="0">
              <a:solidFill>
                <a:srgbClr val="CC0000"/>
              </a:solidFill>
            </a:endParaRPr>
          </a:p>
          <a:p>
            <a:pPr marL="514350" indent="-514350">
              <a:buFont typeface="Wingdings" charset="2"/>
              <a:buAutoNum type="arabicPeriod"/>
            </a:pPr>
            <a:r>
              <a:rPr lang="en-GB" sz="2400" b="1" dirty="0">
                <a:solidFill>
                  <a:srgbClr val="C00000"/>
                </a:solidFill>
              </a:rPr>
              <a:t>CDIO </a:t>
            </a:r>
            <a:r>
              <a:rPr lang="en-GB" sz="2400" b="1" dirty="0" err="1">
                <a:solidFill>
                  <a:srgbClr val="C00000"/>
                </a:solidFill>
              </a:rPr>
              <a:t>är</a:t>
            </a:r>
            <a:r>
              <a:rPr lang="en-GB" sz="2400" b="1" dirty="0">
                <a:solidFill>
                  <a:srgbClr val="C00000"/>
                </a:solidFill>
              </a:rPr>
              <a:t> </a:t>
            </a:r>
            <a:r>
              <a:rPr lang="en-GB" sz="2400" b="1" dirty="0" err="1">
                <a:solidFill>
                  <a:srgbClr val="C00000"/>
                </a:solidFill>
              </a:rPr>
              <a:t>ett</a:t>
            </a:r>
            <a:r>
              <a:rPr lang="en-GB" sz="2400" b="1" dirty="0">
                <a:solidFill>
                  <a:srgbClr val="C00000"/>
                </a:solidFill>
              </a:rPr>
              <a:t> </a:t>
            </a:r>
            <a:r>
              <a:rPr lang="en-GB" sz="2400" b="1" dirty="0" err="1">
                <a:solidFill>
                  <a:srgbClr val="C00000"/>
                </a:solidFill>
              </a:rPr>
              <a:t>ramverk</a:t>
            </a:r>
            <a:r>
              <a:rPr lang="en-GB" sz="2400" b="1" dirty="0">
                <a:solidFill>
                  <a:srgbClr val="C00000"/>
                </a:solidFill>
              </a:rPr>
              <a:t> </a:t>
            </a:r>
            <a:r>
              <a:rPr lang="en-GB" sz="2400" b="1" dirty="0" err="1">
                <a:solidFill>
                  <a:srgbClr val="C00000"/>
                </a:solidFill>
              </a:rPr>
              <a:t>och</a:t>
            </a:r>
            <a:r>
              <a:rPr lang="en-GB" sz="2400" b="1" dirty="0">
                <a:solidFill>
                  <a:srgbClr val="C00000"/>
                </a:solidFill>
              </a:rPr>
              <a:t> </a:t>
            </a:r>
            <a:r>
              <a:rPr lang="en-GB" sz="2400" b="1" dirty="0" err="1">
                <a:solidFill>
                  <a:srgbClr val="C00000"/>
                </a:solidFill>
              </a:rPr>
              <a:t>metoder</a:t>
            </a:r>
            <a:r>
              <a:rPr lang="en-GB" sz="2400" dirty="0">
                <a:solidFill>
                  <a:srgbClr val="C00000"/>
                </a:solidFill>
              </a:rPr>
              <a:t> </a:t>
            </a:r>
            <a:r>
              <a:rPr lang="en-GB" sz="2400" dirty="0" err="1"/>
              <a:t>för</a:t>
            </a:r>
            <a:r>
              <a:rPr lang="en-GB" sz="2400" dirty="0"/>
              <a:t> </a:t>
            </a:r>
            <a:r>
              <a:rPr lang="en-GB" sz="2400" dirty="0" err="1"/>
              <a:t>utveckling</a:t>
            </a:r>
            <a:r>
              <a:rPr lang="en-GB" sz="2400" dirty="0"/>
              <a:t> </a:t>
            </a:r>
            <a:r>
              <a:rPr lang="en-GB" sz="2400" dirty="0" err="1"/>
              <a:t>av</a:t>
            </a:r>
            <a:r>
              <a:rPr lang="en-GB" sz="2400" dirty="0"/>
              <a:t> </a:t>
            </a:r>
            <a:r>
              <a:rPr lang="en-GB" sz="2400" dirty="0" err="1"/>
              <a:t>ingenjörsutbildning</a:t>
            </a:r>
            <a:endParaRPr lang="en-GB" sz="2400" dirty="0"/>
          </a:p>
          <a:p>
            <a:pPr marL="514350" indent="-514350">
              <a:buAutoNum type="arabicPeriod"/>
            </a:pPr>
            <a:endParaRPr lang="en-US" sz="2400" b="1" dirty="0">
              <a:solidFill>
                <a:srgbClr val="CC0000"/>
              </a:solidFill>
            </a:endParaRPr>
          </a:p>
          <a:p>
            <a:pPr marL="514350" indent="-514350">
              <a:buAutoNum type="arabicPeriod"/>
            </a:pPr>
            <a:endParaRPr lang="en-US" sz="2400" b="1" dirty="0">
              <a:solidFill>
                <a:srgbClr val="CC0000"/>
              </a:solidFill>
            </a:endParaRPr>
          </a:p>
          <a:p>
            <a:pPr marL="514350" indent="-514350">
              <a:buFont typeface="Wingdings" charset="2"/>
              <a:buAutoNum type="arabicPeriod"/>
            </a:pPr>
            <a:r>
              <a:rPr lang="en-US" sz="2400" b="1" dirty="0">
                <a:solidFill>
                  <a:srgbClr val="CC0000"/>
                </a:solidFill>
              </a:rPr>
              <a:t>CDIO </a:t>
            </a:r>
            <a:r>
              <a:rPr lang="en-US" sz="2400" b="1" dirty="0" err="1">
                <a:solidFill>
                  <a:srgbClr val="CC0000"/>
                </a:solidFill>
              </a:rPr>
              <a:t>är</a:t>
            </a:r>
            <a:r>
              <a:rPr lang="en-US" sz="2400" b="1" dirty="0">
                <a:solidFill>
                  <a:srgbClr val="CC0000"/>
                </a:solidFill>
              </a:rPr>
              <a:t> </a:t>
            </a:r>
            <a:r>
              <a:rPr lang="en-US" sz="2400" b="1" dirty="0" err="1">
                <a:solidFill>
                  <a:srgbClr val="CC0000"/>
                </a:solidFill>
              </a:rPr>
              <a:t>en</a:t>
            </a:r>
            <a:r>
              <a:rPr lang="en-US" sz="2400" b="1" dirty="0">
                <a:solidFill>
                  <a:srgbClr val="CC0000"/>
                </a:solidFill>
              </a:rPr>
              <a:t> </a:t>
            </a:r>
            <a:r>
              <a:rPr lang="en-US" sz="2400" b="1" dirty="0" err="1">
                <a:solidFill>
                  <a:srgbClr val="CC0000"/>
                </a:solidFill>
              </a:rPr>
              <a:t>gemenskap</a:t>
            </a:r>
            <a:r>
              <a:rPr lang="en-US" sz="2400" b="1" dirty="0">
                <a:solidFill>
                  <a:srgbClr val="CC0000"/>
                </a:solidFill>
              </a:rPr>
              <a:t> </a:t>
            </a:r>
            <a:r>
              <a:rPr lang="en-US" sz="2400" dirty="0" err="1"/>
              <a:t>för</a:t>
            </a:r>
            <a:r>
              <a:rPr lang="en-US" sz="2400" dirty="0"/>
              <a:t> </a:t>
            </a:r>
            <a:r>
              <a:rPr lang="en-US" sz="2400" dirty="0" err="1"/>
              <a:t>att</a:t>
            </a:r>
            <a:r>
              <a:rPr lang="en-US" sz="2400" dirty="0"/>
              <a:t> </a:t>
            </a:r>
            <a:r>
              <a:rPr lang="en-US" sz="2400" dirty="0" err="1"/>
              <a:t>lära</a:t>
            </a:r>
            <a:r>
              <a:rPr lang="en-US" sz="2400" dirty="0"/>
              <a:t> </a:t>
            </a:r>
            <a:r>
              <a:rPr lang="en-US" sz="2400" dirty="0" err="1"/>
              <a:t>tillsammans</a:t>
            </a:r>
            <a:r>
              <a:rPr lang="en-US" sz="2400" dirty="0"/>
              <a:t> </a:t>
            </a:r>
            <a:r>
              <a:rPr lang="en-US" sz="2400" dirty="0" err="1"/>
              <a:t>och</a:t>
            </a:r>
            <a:r>
              <a:rPr lang="en-US" sz="2400" dirty="0"/>
              <a:t> </a:t>
            </a:r>
            <a:r>
              <a:rPr lang="en-US" sz="2400" dirty="0" err="1"/>
              <a:t>dela</a:t>
            </a:r>
            <a:r>
              <a:rPr lang="en-US" sz="2400" dirty="0"/>
              <a:t> </a:t>
            </a:r>
            <a:r>
              <a:rPr lang="en-US" sz="2400" dirty="0" err="1"/>
              <a:t>erfarenheter</a:t>
            </a:r>
            <a:r>
              <a:rPr lang="en-US" sz="2400" dirty="0"/>
              <a:t> </a:t>
            </a:r>
            <a:br>
              <a:rPr lang="en-US" sz="2400" b="1" dirty="0">
                <a:solidFill>
                  <a:srgbClr val="CC0000"/>
                </a:solidFill>
              </a:rPr>
            </a:br>
            <a:endParaRPr lang="en-US" sz="2400" b="1" dirty="0">
              <a:solidFill>
                <a:srgbClr val="CC0000"/>
              </a:solidFill>
            </a:endParaRPr>
          </a:p>
        </p:txBody>
      </p:sp>
      <p:pic>
        <p:nvPicPr>
          <p:cNvPr id="5" name="Picture 6" descr="CDIO_reportcov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57699" y="278653"/>
            <a:ext cx="3315831" cy="1509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4971210" y="2588358"/>
            <a:ext cx="4661854" cy="461665"/>
          </a:xfrm>
          <a:prstGeom prst="rect">
            <a:avLst/>
          </a:prstGeom>
          <a:ln w="28575" cmpd="sng">
            <a:solidFill>
              <a:srgbClr val="CC0000"/>
            </a:solidFill>
          </a:ln>
        </p:spPr>
        <p:txBody>
          <a:bodyPr wrap="none">
            <a:spAutoFit/>
          </a:bodyPr>
          <a:lstStyle/>
          <a:p>
            <a:r>
              <a:rPr lang="en-US" sz="2400" b="1" dirty="0">
                <a:solidFill>
                  <a:srgbClr val="C00000"/>
                </a:solidFill>
                <a:latin typeface="Arial" charset="0"/>
                <a:ea typeface="Arial" charset="0"/>
                <a:cs typeface="Arial" charset="0"/>
              </a:rPr>
              <a:t>“Engineers who can engineer”</a:t>
            </a:r>
          </a:p>
        </p:txBody>
      </p:sp>
      <p:sp>
        <p:nvSpPr>
          <p:cNvPr id="6" name="Rectangle 5"/>
          <p:cNvSpPr/>
          <p:nvPr/>
        </p:nvSpPr>
        <p:spPr>
          <a:xfrm>
            <a:off x="6660776" y="4323189"/>
            <a:ext cx="2972289" cy="461665"/>
          </a:xfrm>
          <a:prstGeom prst="rect">
            <a:avLst/>
          </a:prstGeom>
          <a:ln w="28575" cmpd="sng">
            <a:solidFill>
              <a:srgbClr val="CC0000"/>
            </a:solidFill>
          </a:ln>
        </p:spPr>
        <p:txBody>
          <a:bodyPr wrap="none">
            <a:spAutoFit/>
          </a:bodyPr>
          <a:lstStyle/>
          <a:p>
            <a:r>
              <a:rPr lang="en-US" sz="2400" b="1" dirty="0">
                <a:solidFill>
                  <a:srgbClr val="C00000"/>
                </a:solidFill>
                <a:latin typeface="Arial" charset="0"/>
                <a:ea typeface="Arial" charset="0"/>
                <a:cs typeface="Arial" charset="0"/>
              </a:rPr>
              <a:t>12 CDIO Standards</a:t>
            </a:r>
          </a:p>
        </p:txBody>
      </p:sp>
      <p:sp>
        <p:nvSpPr>
          <p:cNvPr id="7" name="Rectangle 6"/>
          <p:cNvSpPr/>
          <p:nvPr/>
        </p:nvSpPr>
        <p:spPr>
          <a:xfrm>
            <a:off x="6660775" y="6058020"/>
            <a:ext cx="2972289" cy="461665"/>
          </a:xfrm>
          <a:prstGeom prst="rect">
            <a:avLst/>
          </a:prstGeom>
          <a:ln w="38100" cmpd="sng">
            <a:solidFill>
              <a:srgbClr val="CC0000"/>
            </a:solidFill>
          </a:ln>
        </p:spPr>
        <p:txBody>
          <a:bodyPr wrap="square" anchor="ctr">
            <a:spAutoFit/>
          </a:bodyPr>
          <a:lstStyle/>
          <a:p>
            <a:pPr algn="ctr"/>
            <a:r>
              <a:rPr lang="sv-SE" sz="2400" b="1" dirty="0">
                <a:solidFill>
                  <a:srgbClr val="C00000"/>
                </a:solidFill>
                <a:latin typeface="Arial" charset="0"/>
                <a:ea typeface="Arial" charset="0"/>
                <a:cs typeface="Arial" charset="0"/>
              </a:rPr>
              <a:t>The</a:t>
            </a:r>
            <a:r>
              <a:rPr lang="sv-SE" sz="2400" dirty="0">
                <a:solidFill>
                  <a:srgbClr val="C00000"/>
                </a:solidFill>
                <a:latin typeface="Arial" charset="0"/>
                <a:ea typeface="Arial" charset="0"/>
                <a:cs typeface="Arial" charset="0"/>
              </a:rPr>
              <a:t> </a:t>
            </a:r>
            <a:r>
              <a:rPr lang="sv-SE" sz="2400" b="1" dirty="0">
                <a:solidFill>
                  <a:srgbClr val="C00000"/>
                </a:solidFill>
                <a:latin typeface="Arial" charset="0"/>
                <a:ea typeface="Arial" charset="0"/>
                <a:cs typeface="Arial" charset="0"/>
              </a:rPr>
              <a:t>CDIO </a:t>
            </a:r>
            <a:r>
              <a:rPr lang="sv-SE" sz="2400" b="1" dirty="0" err="1">
                <a:solidFill>
                  <a:srgbClr val="C00000"/>
                </a:solidFill>
                <a:latin typeface="Arial" charset="0"/>
                <a:ea typeface="Arial" charset="0"/>
                <a:cs typeface="Arial" charset="0"/>
              </a:rPr>
              <a:t>Initiative</a:t>
            </a:r>
            <a:endParaRPr lang="sv-SE" sz="2400" b="1" dirty="0">
              <a:solidFill>
                <a:srgbClr val="C00000"/>
              </a:solidFill>
              <a:latin typeface="Arial" charset="0"/>
              <a:ea typeface="Arial" charset="0"/>
              <a:cs typeface="Arial" charset="0"/>
            </a:endParaRPr>
          </a:p>
        </p:txBody>
      </p:sp>
    </p:spTree>
    <p:extLst>
      <p:ext uri="{BB962C8B-B14F-4D97-AF65-F5344CB8AC3E}">
        <p14:creationId xmlns:p14="http://schemas.microsoft.com/office/powerpoint/2010/main" val="26816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063552" y="980728"/>
            <a:ext cx="8172369" cy="5877272"/>
          </a:xfrm>
        </p:spPr>
        <p:txBody>
          <a:bodyPr>
            <a:noAutofit/>
          </a:bodyPr>
          <a:lstStyle/>
          <a:p>
            <a:pPr marL="228600" lvl="1">
              <a:spcBef>
                <a:spcPts val="1200"/>
              </a:spcBef>
              <a:buClr>
                <a:srgbClr val="C00000"/>
              </a:buClr>
              <a:buSzPct val="100000"/>
              <a:buFont typeface="Wingdings" charset="0"/>
              <a:buChar char="§"/>
            </a:pPr>
            <a:r>
              <a:rPr lang="sv-SE" sz="2000" dirty="0"/>
              <a:t>Startat år 2000 av MIT, KTH, Chalmers, Linköpings universitet</a:t>
            </a:r>
          </a:p>
          <a:p>
            <a:pPr>
              <a:spcBef>
                <a:spcPts val="1200"/>
              </a:spcBef>
              <a:buSzPct val="100000"/>
              <a:buFont typeface="Wingdings" charset="0"/>
              <a:buChar char="§"/>
            </a:pPr>
            <a:r>
              <a:rPr lang="sv-SE" sz="2000" dirty="0"/>
              <a:t>Snart ville andra lärosäten få vara med</a:t>
            </a:r>
          </a:p>
          <a:p>
            <a:pPr>
              <a:spcBef>
                <a:spcPts val="1200"/>
              </a:spcBef>
              <a:buSzPct val="100000"/>
              <a:buFont typeface="Wingdings" charset="0"/>
              <a:buChar char="§"/>
            </a:pPr>
            <a:r>
              <a:rPr lang="sv-SE" sz="2000" dirty="0"/>
              <a:t>Idag finns över 180 </a:t>
            </a:r>
            <a:r>
              <a:rPr lang="sv-SE" sz="2000" b="1" dirty="0">
                <a:solidFill>
                  <a:srgbClr val="C00000"/>
                </a:solidFill>
              </a:rPr>
              <a:t>CDIO </a:t>
            </a:r>
            <a:r>
              <a:rPr lang="sv-SE" sz="2000" b="1" dirty="0" err="1">
                <a:solidFill>
                  <a:srgbClr val="C00000"/>
                </a:solidFill>
              </a:rPr>
              <a:t>Collaborators</a:t>
            </a:r>
            <a:r>
              <a:rPr lang="sv-SE" sz="2000" b="1" dirty="0">
                <a:solidFill>
                  <a:srgbClr val="C00000"/>
                </a:solidFill>
              </a:rPr>
              <a:t> </a:t>
            </a:r>
            <a:r>
              <a:rPr lang="sv-SE" sz="2000" dirty="0"/>
              <a:t>i hela världen</a:t>
            </a:r>
          </a:p>
          <a:p>
            <a:pPr>
              <a:spcBef>
                <a:spcPts val="1200"/>
              </a:spcBef>
              <a:buSzPct val="100000"/>
              <a:buFont typeface="Wingdings" charset="0"/>
              <a:buChar char="§"/>
            </a:pPr>
            <a:r>
              <a:rPr lang="sv-SE" sz="2000" dirty="0"/>
              <a:t>NTNU gick med 2016</a:t>
            </a:r>
          </a:p>
          <a:p>
            <a:pPr eaLnBrk="1" hangingPunct="1">
              <a:buSzPct val="100000"/>
              <a:buFont typeface="Wingdings" charset="0"/>
              <a:buChar char="§"/>
            </a:pPr>
            <a:endParaRPr lang="sv-SE" sz="2000" dirty="0"/>
          </a:p>
          <a:p>
            <a:endParaRPr lang="en-US" sz="2000" dirty="0"/>
          </a:p>
        </p:txBody>
      </p:sp>
      <p:sp>
        <p:nvSpPr>
          <p:cNvPr id="5" name="Rectangle 2"/>
          <p:cNvSpPr>
            <a:spLocks noGrp="1" noChangeArrowheads="1"/>
          </p:cNvSpPr>
          <p:nvPr>
            <p:ph type="title"/>
          </p:nvPr>
        </p:nvSpPr>
        <p:spPr>
          <a:xfrm>
            <a:off x="1981200" y="-26988"/>
            <a:ext cx="7467600" cy="1143001"/>
          </a:xfrm>
        </p:spPr>
        <p:txBody>
          <a:bodyPr/>
          <a:lstStyle/>
          <a:p>
            <a:pPr eaLnBrk="1" hangingPunct="1"/>
            <a:r>
              <a:rPr lang="sv-SE" dirty="0">
                <a:solidFill>
                  <a:srgbClr val="C00000"/>
                </a:solidFill>
              </a:rPr>
              <a:t>The CDIO </a:t>
            </a:r>
            <a:r>
              <a:rPr lang="sv-SE" dirty="0" err="1">
                <a:solidFill>
                  <a:srgbClr val="C00000"/>
                </a:solidFill>
              </a:rPr>
              <a:t>Initiative</a:t>
            </a:r>
            <a:endParaRPr lang="sv-SE" dirty="0">
              <a:solidFill>
                <a:srgbClr val="C00000"/>
              </a:solidFill>
            </a:endParaRPr>
          </a:p>
        </p:txBody>
      </p:sp>
      <p:sp>
        <p:nvSpPr>
          <p:cNvPr id="7" name="Rectangle 6"/>
          <p:cNvSpPr/>
          <p:nvPr/>
        </p:nvSpPr>
        <p:spPr>
          <a:xfrm>
            <a:off x="8832305" y="6093296"/>
            <a:ext cx="1797543" cy="369332"/>
          </a:xfrm>
          <a:prstGeom prst="rect">
            <a:avLst/>
          </a:prstGeom>
        </p:spPr>
        <p:txBody>
          <a:bodyPr wrap="none">
            <a:spAutoFit/>
          </a:bodyPr>
          <a:lstStyle/>
          <a:p>
            <a:pPr marL="309563">
              <a:spcBef>
                <a:spcPts val="600"/>
              </a:spcBef>
              <a:buSzPct val="100000"/>
            </a:pPr>
            <a:r>
              <a:rPr lang="sv-SE" dirty="0">
                <a:solidFill>
                  <a:prstClr val="black"/>
                </a:solidFill>
                <a:latin typeface="Calibri" charset="0"/>
                <a:hlinkClick r:id="rId2"/>
              </a:rPr>
              <a:t>www.cdio.org</a:t>
            </a:r>
            <a:endParaRPr lang="sv-SE" dirty="0">
              <a:solidFill>
                <a:prstClr val="black"/>
              </a:solidFill>
              <a:latin typeface="Calibri" charset="0"/>
            </a:endParaRPr>
          </a:p>
        </p:txBody>
      </p:sp>
      <p:pic>
        <p:nvPicPr>
          <p:cNvPr id="2" name="Picture 1"/>
          <p:cNvPicPr>
            <a:picLocks noChangeAspect="1"/>
          </p:cNvPicPr>
          <p:nvPr/>
        </p:nvPicPr>
        <p:blipFill>
          <a:blip r:embed="rId3"/>
          <a:stretch>
            <a:fillRect/>
          </a:stretch>
        </p:blipFill>
        <p:spPr>
          <a:xfrm>
            <a:off x="3873500" y="4068162"/>
            <a:ext cx="3683000" cy="2209800"/>
          </a:xfrm>
          <a:prstGeom prst="rect">
            <a:avLst/>
          </a:prstGeom>
        </p:spPr>
      </p:pic>
    </p:spTree>
    <p:extLst>
      <p:ext uri="{BB962C8B-B14F-4D97-AF65-F5344CB8AC3E}">
        <p14:creationId xmlns:p14="http://schemas.microsoft.com/office/powerpoint/2010/main" val="6779107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CDIO </a:t>
            </a:r>
            <a:r>
              <a:rPr lang="en-US" dirty="0" err="1"/>
              <a:t>på</a:t>
            </a:r>
            <a:r>
              <a:rPr lang="en-US" dirty="0"/>
              <a:t> </a:t>
            </a:r>
            <a:r>
              <a:rPr lang="en-US" dirty="0" err="1"/>
              <a:t>världskartan</a:t>
            </a:r>
            <a:endParaRPr lang="en-US" dirty="0"/>
          </a:p>
        </p:txBody>
      </p:sp>
      <p:sp>
        <p:nvSpPr>
          <p:cNvPr id="4"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panose="020F0502020204030204"/>
            </a:endParaRPr>
          </a:p>
        </p:txBody>
      </p:sp>
      <p:sp>
        <p:nvSpPr>
          <p:cNvPr id="5" name="Rectangle 3"/>
          <p:cNvSpPr>
            <a:spLocks noChangeArrowheads="1"/>
          </p:cNvSpPr>
          <p:nvPr/>
        </p:nvSpPr>
        <p:spPr bwMode="auto">
          <a:xfrm>
            <a:off x="8609102" y="6509900"/>
            <a:ext cx="193033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100" dirty="0">
                <a:solidFill>
                  <a:prstClr val="black"/>
                </a:solidFill>
                <a:latin typeface="Arial" charset="0"/>
              </a:rPr>
              <a:t>Made with Google </a:t>
            </a:r>
            <a:r>
              <a:rPr lang="en-US" altLang="en-US" sz="1100">
                <a:solidFill>
                  <a:prstClr val="black"/>
                </a:solidFill>
                <a:latin typeface="Arial" charset="0"/>
              </a:rPr>
              <a:t>My Maps</a:t>
            </a:r>
            <a:endParaRPr lang="en-US" altLang="en-US" sz="1100" dirty="0">
              <a:solidFill>
                <a:prstClr val="black"/>
              </a:solidFill>
              <a:latin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270" y="1379293"/>
            <a:ext cx="8118908" cy="4470124"/>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13202656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703512" y="-243407"/>
            <a:ext cx="7467600" cy="1143001"/>
          </a:xfrm>
        </p:spPr>
        <p:txBody>
          <a:bodyPr>
            <a:normAutofit/>
          </a:bodyPr>
          <a:lstStyle/>
          <a:p>
            <a:pPr algn="l">
              <a:spcBef>
                <a:spcPct val="20000"/>
              </a:spcBef>
              <a:buClr>
                <a:srgbClr val="C00000"/>
              </a:buClr>
              <a:defRPr/>
            </a:pPr>
            <a:r>
              <a:rPr lang="sv-SE" sz="2400" dirty="0">
                <a:solidFill>
                  <a:schemeClr val="tx1">
                    <a:lumMod val="75000"/>
                    <a:lumOff val="25000"/>
                  </a:schemeClr>
                </a:solidFill>
                <a:ea typeface="ＭＳ Ｐゴシック" charset="0"/>
                <a:cs typeface="Arial Unicode MS" pitchFamily="34" charset="-128"/>
              </a:rPr>
              <a:t>CDIO </a:t>
            </a:r>
            <a:r>
              <a:rPr lang="sv-SE" sz="2400" dirty="0" err="1">
                <a:solidFill>
                  <a:schemeClr val="tx1">
                    <a:lumMod val="75000"/>
                    <a:lumOff val="25000"/>
                  </a:schemeClr>
                </a:solidFill>
                <a:ea typeface="ＭＳ Ｐゴシック" charset="0"/>
                <a:cs typeface="Arial Unicode MS" pitchFamily="34" charset="-128"/>
              </a:rPr>
              <a:t>collaborators</a:t>
            </a:r>
            <a:endParaRPr lang="en-US" sz="2400" dirty="0">
              <a:solidFill>
                <a:schemeClr val="tx1">
                  <a:lumMod val="75000"/>
                  <a:lumOff val="25000"/>
                </a:schemeClr>
              </a:solidFill>
              <a:ea typeface="ＭＳ Ｐゴシック" charset="0"/>
              <a:cs typeface="Arial Unicode MS" pitchFamily="34" charset="-128"/>
            </a:endParaRPr>
          </a:p>
        </p:txBody>
      </p:sp>
      <p:sp>
        <p:nvSpPr>
          <p:cNvPr id="108546" name="Rectangle 3"/>
          <p:cNvSpPr>
            <a:spLocks noGrp="1" noChangeArrowheads="1"/>
          </p:cNvSpPr>
          <p:nvPr>
            <p:ph sz="half" idx="1"/>
          </p:nvPr>
        </p:nvSpPr>
        <p:spPr>
          <a:xfrm>
            <a:off x="1703513" y="620880"/>
            <a:ext cx="2663975" cy="6292653"/>
          </a:xfrm>
        </p:spPr>
        <p:txBody>
          <a:bodyPr>
            <a:noAutofit/>
          </a:bodyPr>
          <a:lstStyle/>
          <a:p>
            <a:pPr marL="187302" indent="-187302">
              <a:lnSpc>
                <a:spcPct val="100000"/>
              </a:lnSpc>
              <a:spcBef>
                <a:spcPts val="0"/>
              </a:spcBef>
              <a:buNone/>
              <a:tabLst>
                <a:tab pos="93652" algn="l"/>
              </a:tabLst>
            </a:pPr>
            <a:r>
              <a:rPr lang="sv-SE" sz="1000" b="1" dirty="0">
                <a:solidFill>
                  <a:srgbClr val="C00000"/>
                </a:solidFill>
                <a:cs typeface="Arial"/>
              </a:rPr>
              <a:t>North </a:t>
            </a:r>
            <a:r>
              <a:rPr lang="sv-SE" sz="1000" b="1" dirty="0" err="1">
                <a:solidFill>
                  <a:srgbClr val="C00000"/>
                </a:solidFill>
                <a:cs typeface="Arial"/>
              </a:rPr>
              <a:t>America</a:t>
            </a:r>
            <a:endParaRPr lang="sv-SE" sz="1000" dirty="0">
              <a:solidFill>
                <a:srgbClr val="C00000"/>
              </a:solidFill>
              <a:cs typeface="Arial"/>
            </a:endParaRPr>
          </a:p>
          <a:p>
            <a:pPr marL="185738" indent="-185738">
              <a:lnSpc>
                <a:spcPct val="100000"/>
              </a:lnSpc>
              <a:spcBef>
                <a:spcPts val="0"/>
              </a:spcBef>
            </a:pPr>
            <a:r>
              <a:rPr lang="sv-SE" sz="600" dirty="0"/>
              <a:t>Arizona State University</a:t>
            </a:r>
          </a:p>
          <a:p>
            <a:pPr marL="185738" indent="-185738">
              <a:lnSpc>
                <a:spcPct val="100000"/>
              </a:lnSpc>
              <a:spcBef>
                <a:spcPts val="0"/>
              </a:spcBef>
            </a:pPr>
            <a:r>
              <a:rPr lang="sv-SE" sz="600" dirty="0"/>
              <a:t>California State University, </a:t>
            </a:r>
            <a:r>
              <a:rPr lang="sv-SE" sz="600" dirty="0" err="1"/>
              <a:t>Northridge</a:t>
            </a:r>
            <a:endParaRPr lang="sv-SE" sz="600" dirty="0"/>
          </a:p>
          <a:p>
            <a:pPr marL="185738" indent="-185738">
              <a:lnSpc>
                <a:spcPct val="100000"/>
              </a:lnSpc>
              <a:spcBef>
                <a:spcPts val="0"/>
              </a:spcBef>
            </a:pPr>
            <a:r>
              <a:rPr lang="sv-SE" sz="600" dirty="0"/>
              <a:t>Duke University</a:t>
            </a:r>
          </a:p>
          <a:p>
            <a:pPr marL="185738" indent="-185738">
              <a:lnSpc>
                <a:spcPct val="100000"/>
              </a:lnSpc>
              <a:spcBef>
                <a:spcPts val="0"/>
              </a:spcBef>
            </a:pPr>
            <a:r>
              <a:rPr lang="sv-SE" sz="600" dirty="0" err="1"/>
              <a:t>École</a:t>
            </a:r>
            <a:r>
              <a:rPr lang="sv-SE" sz="600" dirty="0"/>
              <a:t> </a:t>
            </a:r>
            <a:r>
              <a:rPr lang="sv-SE" sz="600" dirty="0" err="1"/>
              <a:t>Polytechnique</a:t>
            </a:r>
            <a:r>
              <a:rPr lang="sv-SE" sz="600" dirty="0"/>
              <a:t> de Montréal</a:t>
            </a:r>
          </a:p>
          <a:p>
            <a:pPr marL="185738" indent="-185738">
              <a:lnSpc>
                <a:spcPct val="100000"/>
              </a:lnSpc>
              <a:spcBef>
                <a:spcPts val="0"/>
              </a:spcBef>
            </a:pPr>
            <a:r>
              <a:rPr lang="sv-SE" sz="600" dirty="0" err="1"/>
              <a:t>Embry-Riddle</a:t>
            </a:r>
            <a:r>
              <a:rPr lang="sv-SE" sz="600" dirty="0"/>
              <a:t> </a:t>
            </a:r>
            <a:r>
              <a:rPr lang="sv-SE" sz="600" dirty="0" err="1"/>
              <a:t>Aeronautical</a:t>
            </a:r>
            <a:r>
              <a:rPr lang="sv-SE" sz="600" dirty="0"/>
              <a:t> University</a:t>
            </a:r>
          </a:p>
          <a:p>
            <a:pPr marL="185738" indent="-185738">
              <a:lnSpc>
                <a:spcPct val="100000"/>
              </a:lnSpc>
              <a:spcBef>
                <a:spcPts val="0"/>
              </a:spcBef>
            </a:pPr>
            <a:r>
              <a:rPr lang="sv-SE" sz="600" dirty="0" err="1"/>
              <a:t>Laspau</a:t>
            </a:r>
            <a:endParaRPr lang="sv-SE" sz="600" dirty="0"/>
          </a:p>
          <a:p>
            <a:pPr marL="185738" indent="-185738">
              <a:lnSpc>
                <a:spcPct val="100000"/>
              </a:lnSpc>
              <a:spcBef>
                <a:spcPts val="0"/>
              </a:spcBef>
            </a:pPr>
            <a:r>
              <a:rPr lang="sv-SE" sz="600" dirty="0"/>
              <a:t>Massachusetts </a:t>
            </a:r>
            <a:r>
              <a:rPr lang="sv-SE" sz="600" dirty="0" err="1"/>
              <a:t>Institute</a:t>
            </a:r>
            <a:r>
              <a:rPr lang="sv-SE" sz="600" dirty="0"/>
              <a:t> </a:t>
            </a:r>
            <a:r>
              <a:rPr lang="sv-SE" sz="600" dirty="0" err="1"/>
              <a:t>of</a:t>
            </a:r>
            <a:r>
              <a:rPr lang="sv-SE" sz="600" dirty="0"/>
              <a:t> </a:t>
            </a:r>
            <a:r>
              <a:rPr lang="sv-SE" sz="600" dirty="0" err="1"/>
              <a:t>Technology</a:t>
            </a:r>
            <a:endParaRPr lang="sv-SE" sz="600" dirty="0"/>
          </a:p>
          <a:p>
            <a:pPr marL="185738" indent="-185738">
              <a:lnSpc>
                <a:spcPct val="100000"/>
              </a:lnSpc>
              <a:spcBef>
                <a:spcPts val="0"/>
              </a:spcBef>
            </a:pPr>
            <a:r>
              <a:rPr lang="sv-SE" sz="600" dirty="0"/>
              <a:t>Naval </a:t>
            </a:r>
            <a:r>
              <a:rPr lang="sv-SE" sz="600" dirty="0" err="1"/>
              <a:t>Postgraduate</a:t>
            </a:r>
            <a:r>
              <a:rPr lang="sv-SE" sz="600" dirty="0"/>
              <a:t> </a:t>
            </a:r>
            <a:r>
              <a:rPr lang="sv-SE" sz="600" dirty="0" err="1"/>
              <a:t>School</a:t>
            </a:r>
            <a:r>
              <a:rPr lang="sv-SE" sz="600" dirty="0"/>
              <a:t> (U.S.)</a:t>
            </a:r>
          </a:p>
          <a:p>
            <a:pPr marL="185738" indent="-185738">
              <a:lnSpc>
                <a:spcPct val="100000"/>
              </a:lnSpc>
              <a:spcBef>
                <a:spcPts val="0"/>
              </a:spcBef>
            </a:pPr>
            <a:r>
              <a:rPr lang="sv-SE" sz="600" dirty="0"/>
              <a:t>Pennsylvania State University</a:t>
            </a:r>
          </a:p>
          <a:p>
            <a:pPr marL="185738" indent="-185738">
              <a:lnSpc>
                <a:spcPct val="100000"/>
              </a:lnSpc>
              <a:spcBef>
                <a:spcPts val="0"/>
              </a:spcBef>
            </a:pPr>
            <a:r>
              <a:rPr lang="sv-SE" sz="600" dirty="0" err="1"/>
              <a:t>Queen's</a:t>
            </a:r>
            <a:r>
              <a:rPr lang="sv-SE" sz="600" dirty="0"/>
              <a:t> University (Canada)</a:t>
            </a:r>
          </a:p>
          <a:p>
            <a:pPr marL="185738" indent="-185738">
              <a:lnSpc>
                <a:spcPct val="100000"/>
              </a:lnSpc>
              <a:spcBef>
                <a:spcPts val="0"/>
              </a:spcBef>
            </a:pPr>
            <a:r>
              <a:rPr lang="sv-SE" sz="600" dirty="0"/>
              <a:t>Sheridan College</a:t>
            </a:r>
          </a:p>
          <a:p>
            <a:pPr marL="185738" indent="-185738">
              <a:lnSpc>
                <a:spcPct val="100000"/>
              </a:lnSpc>
              <a:spcBef>
                <a:spcPts val="0"/>
              </a:spcBef>
            </a:pPr>
            <a:r>
              <a:rPr lang="sv-SE" sz="600" dirty="0"/>
              <a:t>Stanford University</a:t>
            </a:r>
          </a:p>
          <a:p>
            <a:pPr marL="185738" indent="-185738">
              <a:lnSpc>
                <a:spcPct val="100000"/>
              </a:lnSpc>
              <a:spcBef>
                <a:spcPts val="0"/>
              </a:spcBef>
            </a:pPr>
            <a:r>
              <a:rPr lang="sv-SE" sz="600" dirty="0"/>
              <a:t>United States Naval Academy</a:t>
            </a:r>
          </a:p>
          <a:p>
            <a:pPr marL="185738" indent="-185738">
              <a:lnSpc>
                <a:spcPct val="100000"/>
              </a:lnSpc>
              <a:spcBef>
                <a:spcPts val="0"/>
              </a:spcBef>
            </a:pPr>
            <a:r>
              <a:rPr lang="sv-SE" sz="600" dirty="0"/>
              <a:t>University </a:t>
            </a:r>
            <a:r>
              <a:rPr lang="sv-SE" sz="600" dirty="0" err="1"/>
              <a:t>of</a:t>
            </a:r>
            <a:r>
              <a:rPr lang="sv-SE" sz="600" dirty="0"/>
              <a:t> Arkansas</a:t>
            </a:r>
          </a:p>
          <a:p>
            <a:pPr marL="185738" indent="-185738">
              <a:lnSpc>
                <a:spcPct val="100000"/>
              </a:lnSpc>
              <a:spcBef>
                <a:spcPts val="0"/>
              </a:spcBef>
            </a:pPr>
            <a:r>
              <a:rPr lang="sv-SE" sz="600" dirty="0"/>
              <a:t>University </a:t>
            </a:r>
            <a:r>
              <a:rPr lang="sv-SE" sz="600" dirty="0" err="1"/>
              <a:t>of</a:t>
            </a:r>
            <a:r>
              <a:rPr lang="sv-SE" sz="600" dirty="0"/>
              <a:t> Calgary</a:t>
            </a:r>
          </a:p>
          <a:p>
            <a:pPr marL="185738" indent="-185738">
              <a:lnSpc>
                <a:spcPct val="100000"/>
              </a:lnSpc>
              <a:spcBef>
                <a:spcPts val="0"/>
              </a:spcBef>
            </a:pPr>
            <a:r>
              <a:rPr lang="sv-SE" sz="600" dirty="0"/>
              <a:t>University </a:t>
            </a:r>
            <a:r>
              <a:rPr lang="sv-SE" sz="600" dirty="0" err="1"/>
              <a:t>of</a:t>
            </a:r>
            <a:r>
              <a:rPr lang="sv-SE" sz="600" dirty="0"/>
              <a:t> Colorado</a:t>
            </a:r>
          </a:p>
          <a:p>
            <a:pPr marL="185738" indent="-185738">
              <a:lnSpc>
                <a:spcPct val="100000"/>
              </a:lnSpc>
              <a:spcBef>
                <a:spcPts val="0"/>
              </a:spcBef>
            </a:pPr>
            <a:r>
              <a:rPr lang="sv-SE" sz="600" dirty="0"/>
              <a:t>University </a:t>
            </a:r>
            <a:r>
              <a:rPr lang="sv-SE" sz="600" dirty="0" err="1"/>
              <a:t>of</a:t>
            </a:r>
            <a:r>
              <a:rPr lang="sv-SE" sz="600" dirty="0"/>
              <a:t> Manitoba</a:t>
            </a:r>
          </a:p>
          <a:p>
            <a:pPr marL="185738" indent="-185738">
              <a:lnSpc>
                <a:spcPct val="100000"/>
              </a:lnSpc>
              <a:spcBef>
                <a:spcPts val="0"/>
              </a:spcBef>
            </a:pPr>
            <a:r>
              <a:rPr lang="sv-SE" sz="600" dirty="0"/>
              <a:t>University </a:t>
            </a:r>
            <a:r>
              <a:rPr lang="sv-SE" sz="600" dirty="0" err="1"/>
              <a:t>of</a:t>
            </a:r>
            <a:r>
              <a:rPr lang="sv-SE" sz="600" dirty="0"/>
              <a:t> Michigan</a:t>
            </a:r>
          </a:p>
          <a:p>
            <a:pPr marL="185738" indent="-185738">
              <a:lnSpc>
                <a:spcPct val="100000"/>
              </a:lnSpc>
              <a:spcBef>
                <a:spcPts val="0"/>
              </a:spcBef>
            </a:pPr>
            <a:r>
              <a:rPr lang="sv-SE" sz="600" dirty="0"/>
              <a:t>University </a:t>
            </a:r>
            <a:r>
              <a:rPr lang="sv-SE" sz="600" dirty="0" err="1"/>
              <a:t>of</a:t>
            </a:r>
            <a:r>
              <a:rPr lang="sv-SE" sz="600" dirty="0"/>
              <a:t> Notre Dame</a:t>
            </a:r>
          </a:p>
          <a:p>
            <a:pPr marL="185738" indent="-185738">
              <a:lnSpc>
                <a:spcPct val="100000"/>
              </a:lnSpc>
              <a:spcBef>
                <a:spcPts val="0"/>
              </a:spcBef>
            </a:pPr>
            <a:endParaRPr lang="sv-SE" sz="600" dirty="0"/>
          </a:p>
          <a:p>
            <a:pPr marL="187302" indent="-187302">
              <a:lnSpc>
                <a:spcPct val="100000"/>
              </a:lnSpc>
              <a:spcBef>
                <a:spcPts val="0"/>
              </a:spcBef>
              <a:buNone/>
              <a:tabLst>
                <a:tab pos="93652" algn="l"/>
              </a:tabLst>
            </a:pPr>
            <a:r>
              <a:rPr lang="sv-SE" sz="1000" b="1" dirty="0">
                <a:solidFill>
                  <a:srgbClr val="C00000"/>
                </a:solidFill>
                <a:cs typeface="Arial"/>
              </a:rPr>
              <a:t>Latin </a:t>
            </a:r>
            <a:r>
              <a:rPr lang="sv-SE" sz="1000" b="1" dirty="0" err="1">
                <a:solidFill>
                  <a:srgbClr val="C00000"/>
                </a:solidFill>
                <a:cs typeface="Arial"/>
              </a:rPr>
              <a:t>America</a:t>
            </a:r>
            <a:endParaRPr lang="sv-SE" sz="1000" b="1" dirty="0">
              <a:solidFill>
                <a:srgbClr val="C00000"/>
              </a:solidFill>
              <a:cs typeface="Arial"/>
            </a:endParaRPr>
          </a:p>
          <a:p>
            <a:pPr marL="187302" indent="-187302">
              <a:lnSpc>
                <a:spcPct val="100000"/>
              </a:lnSpc>
              <a:spcBef>
                <a:spcPts val="0"/>
              </a:spcBef>
              <a:tabLst>
                <a:tab pos="93652" algn="l"/>
              </a:tabLst>
            </a:pPr>
            <a:r>
              <a:rPr lang="sv-SE" sz="600" dirty="0">
                <a:cs typeface="Arial"/>
              </a:rPr>
              <a:t>CESUPA - Pará State University Center</a:t>
            </a:r>
          </a:p>
          <a:p>
            <a:pPr marL="187302" indent="-187302">
              <a:lnSpc>
                <a:spcPct val="100000"/>
              </a:lnSpc>
              <a:spcBef>
                <a:spcPts val="0"/>
              </a:spcBef>
              <a:tabLst>
                <a:tab pos="93652" algn="l"/>
              </a:tabLst>
            </a:pPr>
            <a:r>
              <a:rPr lang="sv-SE" sz="600" dirty="0" err="1">
                <a:cs typeface="Arial"/>
              </a:rPr>
              <a:t>Escola</a:t>
            </a:r>
            <a:r>
              <a:rPr lang="sv-SE" sz="600" dirty="0">
                <a:cs typeface="Arial"/>
              </a:rPr>
              <a:t> de </a:t>
            </a:r>
            <a:r>
              <a:rPr lang="sv-SE" sz="600" dirty="0" err="1">
                <a:cs typeface="Arial"/>
              </a:rPr>
              <a:t>Engenharia</a:t>
            </a:r>
            <a:r>
              <a:rPr lang="sv-SE" sz="600" dirty="0">
                <a:cs typeface="Arial"/>
              </a:rPr>
              <a:t> de </a:t>
            </a:r>
            <a:r>
              <a:rPr lang="sv-SE" sz="600" dirty="0" err="1">
                <a:cs typeface="Arial"/>
              </a:rPr>
              <a:t>Lorena</a:t>
            </a:r>
            <a:r>
              <a:rPr lang="sv-SE" sz="600" dirty="0">
                <a:cs typeface="Arial"/>
              </a:rPr>
              <a:t> (EEL-USP)</a:t>
            </a:r>
          </a:p>
          <a:p>
            <a:pPr marL="187302" indent="-187302">
              <a:lnSpc>
                <a:spcPct val="100000"/>
              </a:lnSpc>
              <a:spcBef>
                <a:spcPts val="0"/>
              </a:spcBef>
              <a:tabLst>
                <a:tab pos="93652" algn="l"/>
              </a:tabLst>
            </a:pPr>
            <a:r>
              <a:rPr lang="sv-SE" sz="600" dirty="0" err="1">
                <a:cs typeface="Arial"/>
              </a:rPr>
              <a:t>Instituto</a:t>
            </a:r>
            <a:r>
              <a:rPr lang="sv-SE" sz="600" dirty="0">
                <a:cs typeface="Arial"/>
              </a:rPr>
              <a:t> </a:t>
            </a:r>
            <a:r>
              <a:rPr lang="sv-SE" sz="600" dirty="0" err="1">
                <a:cs typeface="Arial"/>
              </a:rPr>
              <a:t>Nacional</a:t>
            </a:r>
            <a:r>
              <a:rPr lang="sv-SE" sz="600" dirty="0">
                <a:cs typeface="Arial"/>
              </a:rPr>
              <a:t> de </a:t>
            </a:r>
            <a:r>
              <a:rPr lang="sv-SE" sz="600" dirty="0" err="1">
                <a:cs typeface="Arial"/>
              </a:rPr>
              <a:t>Telecomunicações</a:t>
            </a:r>
            <a:r>
              <a:rPr lang="sv-SE" sz="600" dirty="0">
                <a:cs typeface="Arial"/>
              </a:rPr>
              <a:t> (</a:t>
            </a:r>
            <a:r>
              <a:rPr lang="sv-SE" sz="600" dirty="0" err="1">
                <a:cs typeface="Arial"/>
              </a:rPr>
              <a:t>Inatel</a:t>
            </a:r>
            <a:r>
              <a:rPr lang="sv-SE" sz="600" dirty="0">
                <a:cs typeface="Arial"/>
              </a:rPr>
              <a:t>)</a:t>
            </a:r>
          </a:p>
          <a:p>
            <a:pPr marL="187302" indent="-187302">
              <a:lnSpc>
                <a:spcPct val="100000"/>
              </a:lnSpc>
              <a:spcBef>
                <a:spcPts val="0"/>
              </a:spcBef>
              <a:tabLst>
                <a:tab pos="93652" algn="l"/>
              </a:tabLst>
            </a:pPr>
            <a:r>
              <a:rPr lang="sv-SE" sz="600" dirty="0" err="1">
                <a:cs typeface="Arial"/>
              </a:rPr>
              <a:t>Military</a:t>
            </a:r>
            <a:r>
              <a:rPr lang="sv-SE" sz="600" dirty="0">
                <a:cs typeface="Arial"/>
              </a:rPr>
              <a:t> </a:t>
            </a:r>
            <a:r>
              <a:rPr lang="sv-SE" sz="600" dirty="0" err="1">
                <a:cs typeface="Arial"/>
              </a:rPr>
              <a:t>Institute</a:t>
            </a:r>
            <a:r>
              <a:rPr lang="sv-SE" sz="600" dirty="0">
                <a:cs typeface="Arial"/>
              </a:rPr>
              <a:t> </a:t>
            </a:r>
            <a:r>
              <a:rPr lang="sv-SE" sz="600" dirty="0" err="1">
                <a:cs typeface="Arial"/>
              </a:rPr>
              <a:t>of</a:t>
            </a:r>
            <a:r>
              <a:rPr lang="sv-SE" sz="600" dirty="0">
                <a:cs typeface="Arial"/>
              </a:rPr>
              <a:t> </a:t>
            </a:r>
            <a:r>
              <a:rPr lang="sv-SE" sz="600" dirty="0" err="1">
                <a:cs typeface="Arial"/>
              </a:rPr>
              <a:t>Engineering</a:t>
            </a:r>
            <a:r>
              <a:rPr lang="sv-SE" sz="600" dirty="0">
                <a:cs typeface="Arial"/>
              </a:rPr>
              <a:t> (IME)</a:t>
            </a:r>
          </a:p>
          <a:p>
            <a:pPr marL="187302" indent="-187302">
              <a:lnSpc>
                <a:spcPct val="100000"/>
              </a:lnSpc>
              <a:spcBef>
                <a:spcPts val="0"/>
              </a:spcBef>
              <a:tabLst>
                <a:tab pos="93652" algn="l"/>
              </a:tabLst>
            </a:pPr>
            <a:r>
              <a:rPr lang="sv-SE" sz="600" dirty="0" err="1">
                <a:cs typeface="Arial"/>
              </a:rPr>
              <a:t>Pontificia</a:t>
            </a:r>
            <a:r>
              <a:rPr lang="sv-SE" sz="600" dirty="0">
                <a:cs typeface="Arial"/>
              </a:rPr>
              <a:t> </a:t>
            </a:r>
            <a:r>
              <a:rPr lang="sv-SE" sz="600" dirty="0" err="1">
                <a:cs typeface="Arial"/>
              </a:rPr>
              <a:t>Universidad</a:t>
            </a:r>
            <a:r>
              <a:rPr lang="sv-SE" sz="600" dirty="0">
                <a:cs typeface="Arial"/>
              </a:rPr>
              <a:t> </a:t>
            </a:r>
            <a:r>
              <a:rPr lang="sv-SE" sz="600" dirty="0" err="1">
                <a:cs typeface="Arial"/>
              </a:rPr>
              <a:t>Javeriana</a:t>
            </a:r>
            <a:endParaRPr lang="sv-SE" sz="600" dirty="0">
              <a:cs typeface="Arial"/>
            </a:endParaRPr>
          </a:p>
          <a:p>
            <a:pPr marL="187302" indent="-187302">
              <a:lnSpc>
                <a:spcPct val="100000"/>
              </a:lnSpc>
              <a:spcBef>
                <a:spcPts val="0"/>
              </a:spcBef>
              <a:tabLst>
                <a:tab pos="93652" algn="l"/>
              </a:tabLst>
            </a:pPr>
            <a:r>
              <a:rPr lang="sv-SE" sz="600" dirty="0">
                <a:cs typeface="Arial"/>
              </a:rPr>
              <a:t>Santo </a:t>
            </a:r>
            <a:r>
              <a:rPr lang="sv-SE" sz="600" dirty="0" err="1">
                <a:cs typeface="Arial"/>
              </a:rPr>
              <a:t>Tomás</a:t>
            </a:r>
            <a:r>
              <a:rPr lang="sv-SE" sz="600" dirty="0">
                <a:cs typeface="Arial"/>
              </a:rPr>
              <a:t> University</a:t>
            </a:r>
          </a:p>
          <a:p>
            <a:pPr marL="187302" indent="-187302">
              <a:lnSpc>
                <a:spcPct val="100000"/>
              </a:lnSpc>
              <a:spcBef>
                <a:spcPts val="0"/>
              </a:spcBef>
              <a:tabLst>
                <a:tab pos="93652" algn="l"/>
              </a:tabLst>
            </a:pPr>
            <a:r>
              <a:rPr lang="sv-SE" sz="600" dirty="0" err="1">
                <a:cs typeface="Arial"/>
              </a:rPr>
              <a:t>School</a:t>
            </a:r>
            <a:r>
              <a:rPr lang="sv-SE" sz="600" dirty="0">
                <a:cs typeface="Arial"/>
              </a:rPr>
              <a:t> </a:t>
            </a:r>
            <a:r>
              <a:rPr lang="sv-SE" sz="600" dirty="0" err="1">
                <a:cs typeface="Arial"/>
              </a:rPr>
              <a:t>of</a:t>
            </a:r>
            <a:r>
              <a:rPr lang="sv-SE" sz="600" dirty="0">
                <a:cs typeface="Arial"/>
              </a:rPr>
              <a:t> </a:t>
            </a:r>
            <a:r>
              <a:rPr lang="sv-SE" sz="600" dirty="0" err="1">
                <a:cs typeface="Arial"/>
              </a:rPr>
              <a:t>Engineering</a:t>
            </a:r>
            <a:r>
              <a:rPr lang="sv-SE" sz="600" dirty="0">
                <a:cs typeface="Arial"/>
              </a:rPr>
              <a:t> </a:t>
            </a:r>
            <a:r>
              <a:rPr lang="sv-SE" sz="600" dirty="0" err="1">
                <a:cs typeface="Arial"/>
              </a:rPr>
              <a:t>of</a:t>
            </a:r>
            <a:r>
              <a:rPr lang="sv-SE" sz="600" dirty="0">
                <a:cs typeface="Arial"/>
              </a:rPr>
              <a:t> Antioquia (EIA)</a:t>
            </a:r>
          </a:p>
          <a:p>
            <a:pPr marL="187302" indent="-187302">
              <a:lnSpc>
                <a:spcPct val="100000"/>
              </a:lnSpc>
              <a:spcBef>
                <a:spcPts val="0"/>
              </a:spcBef>
              <a:tabLst>
                <a:tab pos="93652" algn="l"/>
              </a:tabLst>
            </a:pPr>
            <a:r>
              <a:rPr lang="sv-SE" sz="600" dirty="0">
                <a:cs typeface="Arial"/>
              </a:rPr>
              <a:t>UNISAL – </a:t>
            </a:r>
            <a:r>
              <a:rPr lang="sv-SE" sz="600" dirty="0" err="1">
                <a:cs typeface="Arial"/>
              </a:rPr>
              <a:t>Salesian</a:t>
            </a:r>
            <a:r>
              <a:rPr lang="sv-SE" sz="600" dirty="0">
                <a:cs typeface="Arial"/>
              </a:rPr>
              <a:t> University Center </a:t>
            </a:r>
            <a:r>
              <a:rPr lang="sv-SE" sz="600" dirty="0" err="1">
                <a:cs typeface="Arial"/>
              </a:rPr>
              <a:t>of</a:t>
            </a:r>
            <a:r>
              <a:rPr lang="sv-SE" sz="600" dirty="0">
                <a:cs typeface="Arial"/>
              </a:rPr>
              <a:t> Sao Paulo</a:t>
            </a:r>
          </a:p>
          <a:p>
            <a:pPr marL="187302" indent="-187302">
              <a:lnSpc>
                <a:spcPct val="100000"/>
              </a:lnSpc>
              <a:spcBef>
                <a:spcPts val="0"/>
              </a:spcBef>
              <a:tabLst>
                <a:tab pos="93652" algn="l"/>
              </a:tabLst>
            </a:pPr>
            <a:r>
              <a:rPr lang="sv-SE" sz="600" dirty="0">
                <a:cs typeface="Arial"/>
              </a:rPr>
              <a:t>UNITEC </a:t>
            </a:r>
            <a:r>
              <a:rPr lang="sv-SE" sz="600" dirty="0" err="1">
                <a:cs typeface="Arial"/>
              </a:rPr>
              <a:t>Laureate</a:t>
            </a:r>
            <a:r>
              <a:rPr lang="sv-SE" sz="600" dirty="0">
                <a:cs typeface="Arial"/>
              </a:rPr>
              <a:t> International </a:t>
            </a:r>
            <a:r>
              <a:rPr lang="sv-SE" sz="600" dirty="0" err="1">
                <a:cs typeface="Arial"/>
              </a:rPr>
              <a:t>Universities</a:t>
            </a:r>
            <a:endParaRPr lang="sv-SE" sz="600" dirty="0">
              <a:cs typeface="Arial"/>
            </a:endParaRPr>
          </a:p>
          <a:p>
            <a:pPr marL="187302" indent="-187302">
              <a:lnSpc>
                <a:spcPct val="100000"/>
              </a:lnSpc>
              <a:spcBef>
                <a:spcPts val="0"/>
              </a:spcBef>
              <a:tabLst>
                <a:tab pos="93652" algn="l"/>
              </a:tabLst>
            </a:pPr>
            <a:r>
              <a:rPr lang="sv-SE" sz="600" dirty="0" err="1">
                <a:cs typeface="Arial"/>
              </a:rPr>
              <a:t>Universidad</a:t>
            </a:r>
            <a:r>
              <a:rPr lang="sv-SE" sz="600" dirty="0">
                <a:cs typeface="Arial"/>
              </a:rPr>
              <a:t> </a:t>
            </a:r>
            <a:r>
              <a:rPr lang="sv-SE" sz="600" dirty="0" err="1">
                <a:cs typeface="Arial"/>
              </a:rPr>
              <a:t>Autónoma</a:t>
            </a:r>
            <a:r>
              <a:rPr lang="sv-SE" sz="600" dirty="0">
                <a:cs typeface="Arial"/>
              </a:rPr>
              <a:t> del </a:t>
            </a:r>
            <a:r>
              <a:rPr lang="sv-SE" sz="600" dirty="0" err="1">
                <a:cs typeface="Arial"/>
              </a:rPr>
              <a:t>Caribe</a:t>
            </a:r>
            <a:r>
              <a:rPr lang="sv-SE" sz="600" dirty="0">
                <a:cs typeface="Arial"/>
              </a:rPr>
              <a:t> (UAC)</a:t>
            </a:r>
          </a:p>
          <a:p>
            <a:pPr marL="187302" indent="-187302">
              <a:lnSpc>
                <a:spcPct val="100000"/>
              </a:lnSpc>
              <a:spcBef>
                <a:spcPts val="0"/>
              </a:spcBef>
              <a:tabLst>
                <a:tab pos="93652" algn="l"/>
              </a:tabLst>
            </a:pPr>
            <a:r>
              <a:rPr lang="sv-SE" sz="600" dirty="0" err="1">
                <a:cs typeface="Arial"/>
              </a:rPr>
              <a:t>Universidad</a:t>
            </a:r>
            <a:r>
              <a:rPr lang="sv-SE" sz="600" dirty="0">
                <a:cs typeface="Arial"/>
              </a:rPr>
              <a:t> </a:t>
            </a:r>
            <a:r>
              <a:rPr lang="sv-SE" sz="600" dirty="0" err="1">
                <a:cs typeface="Arial"/>
              </a:rPr>
              <a:t>Católica</a:t>
            </a:r>
            <a:r>
              <a:rPr lang="sv-SE" sz="600" dirty="0">
                <a:cs typeface="Arial"/>
              </a:rPr>
              <a:t> de la </a:t>
            </a:r>
            <a:r>
              <a:rPr lang="sv-SE" sz="600" dirty="0" err="1">
                <a:cs typeface="Arial"/>
              </a:rPr>
              <a:t>Santísima</a:t>
            </a:r>
            <a:r>
              <a:rPr lang="sv-SE" sz="600" dirty="0">
                <a:cs typeface="Arial"/>
              </a:rPr>
              <a:t> </a:t>
            </a:r>
            <a:r>
              <a:rPr lang="sv-SE" sz="600" dirty="0" err="1">
                <a:cs typeface="Arial"/>
              </a:rPr>
              <a:t>Concepción</a:t>
            </a:r>
            <a:endParaRPr lang="sv-SE" sz="600" dirty="0">
              <a:cs typeface="Arial"/>
            </a:endParaRPr>
          </a:p>
          <a:p>
            <a:pPr marL="187302" indent="-187302">
              <a:lnSpc>
                <a:spcPct val="100000"/>
              </a:lnSpc>
              <a:spcBef>
                <a:spcPts val="0"/>
              </a:spcBef>
              <a:tabLst>
                <a:tab pos="93652" algn="l"/>
              </a:tabLst>
            </a:pPr>
            <a:r>
              <a:rPr lang="sv-SE" sz="600" dirty="0" err="1">
                <a:cs typeface="Arial"/>
              </a:rPr>
              <a:t>Universidad</a:t>
            </a:r>
            <a:r>
              <a:rPr lang="sv-SE" sz="600" dirty="0">
                <a:cs typeface="Arial"/>
              </a:rPr>
              <a:t> de Chile</a:t>
            </a:r>
          </a:p>
          <a:p>
            <a:pPr marL="187302" indent="-187302">
              <a:lnSpc>
                <a:spcPct val="100000"/>
              </a:lnSpc>
              <a:spcBef>
                <a:spcPts val="0"/>
              </a:spcBef>
              <a:tabLst>
                <a:tab pos="93652" algn="l"/>
              </a:tabLst>
            </a:pPr>
            <a:r>
              <a:rPr lang="sv-SE" sz="600" dirty="0" err="1">
                <a:cs typeface="Arial"/>
              </a:rPr>
              <a:t>Universidad</a:t>
            </a:r>
            <a:r>
              <a:rPr lang="sv-SE" sz="600" dirty="0">
                <a:cs typeface="Arial"/>
              </a:rPr>
              <a:t> de Los Lagos</a:t>
            </a:r>
          </a:p>
          <a:p>
            <a:pPr marL="187302" indent="-187302">
              <a:lnSpc>
                <a:spcPct val="100000"/>
              </a:lnSpc>
              <a:spcBef>
                <a:spcPts val="0"/>
              </a:spcBef>
              <a:tabLst>
                <a:tab pos="93652" algn="l"/>
              </a:tabLst>
            </a:pPr>
            <a:r>
              <a:rPr lang="sv-SE" sz="600" dirty="0" err="1">
                <a:cs typeface="Arial"/>
              </a:rPr>
              <a:t>Universidad</a:t>
            </a:r>
            <a:r>
              <a:rPr lang="sv-SE" sz="600" dirty="0">
                <a:cs typeface="Arial"/>
              </a:rPr>
              <a:t> de Santiago de Chile</a:t>
            </a:r>
          </a:p>
          <a:p>
            <a:pPr marL="187302" indent="-187302">
              <a:lnSpc>
                <a:spcPct val="100000"/>
              </a:lnSpc>
              <a:spcBef>
                <a:spcPts val="0"/>
              </a:spcBef>
              <a:tabLst>
                <a:tab pos="93652" algn="l"/>
              </a:tabLst>
            </a:pPr>
            <a:r>
              <a:rPr lang="sv-SE" sz="600" dirty="0" err="1">
                <a:cs typeface="Arial"/>
              </a:rPr>
              <a:t>Universidad</a:t>
            </a:r>
            <a:r>
              <a:rPr lang="sv-SE" sz="600" dirty="0">
                <a:cs typeface="Arial"/>
              </a:rPr>
              <a:t> del Quindio</a:t>
            </a:r>
          </a:p>
          <a:p>
            <a:pPr marL="187302" indent="-187302">
              <a:lnSpc>
                <a:spcPct val="100000"/>
              </a:lnSpc>
              <a:spcBef>
                <a:spcPts val="0"/>
              </a:spcBef>
              <a:tabLst>
                <a:tab pos="93652" algn="l"/>
              </a:tabLst>
            </a:pPr>
            <a:r>
              <a:rPr lang="sv-SE" sz="600" dirty="0" err="1">
                <a:cs typeface="Arial"/>
              </a:rPr>
              <a:t>Universidad</a:t>
            </a:r>
            <a:r>
              <a:rPr lang="sv-SE" sz="600" dirty="0">
                <a:cs typeface="Arial"/>
              </a:rPr>
              <a:t> del </a:t>
            </a:r>
            <a:r>
              <a:rPr lang="sv-SE" sz="600" dirty="0" err="1">
                <a:cs typeface="Arial"/>
              </a:rPr>
              <a:t>Quindío</a:t>
            </a:r>
            <a:endParaRPr lang="sv-SE" sz="600" dirty="0">
              <a:cs typeface="Arial"/>
            </a:endParaRPr>
          </a:p>
          <a:p>
            <a:pPr marL="187302" indent="-187302">
              <a:lnSpc>
                <a:spcPct val="100000"/>
              </a:lnSpc>
              <a:spcBef>
                <a:spcPts val="0"/>
              </a:spcBef>
              <a:tabLst>
                <a:tab pos="93652" algn="l"/>
              </a:tabLst>
            </a:pPr>
            <a:r>
              <a:rPr lang="sv-SE" sz="600" dirty="0" err="1">
                <a:cs typeface="Arial"/>
              </a:rPr>
              <a:t>Universidad</a:t>
            </a:r>
            <a:r>
              <a:rPr lang="sv-SE" sz="600" dirty="0">
                <a:cs typeface="Arial"/>
              </a:rPr>
              <a:t> ICESI, Cali</a:t>
            </a:r>
          </a:p>
          <a:p>
            <a:pPr marL="187302" indent="-187302">
              <a:lnSpc>
                <a:spcPct val="100000"/>
              </a:lnSpc>
              <a:spcBef>
                <a:spcPts val="0"/>
              </a:spcBef>
              <a:tabLst>
                <a:tab pos="93652" algn="l"/>
              </a:tabLst>
            </a:pPr>
            <a:r>
              <a:rPr lang="sv-SE" sz="600" dirty="0" err="1">
                <a:cs typeface="Arial"/>
              </a:rPr>
              <a:t>Universidad</a:t>
            </a:r>
            <a:r>
              <a:rPr lang="sv-SE" sz="600" dirty="0">
                <a:cs typeface="Arial"/>
              </a:rPr>
              <a:t> </a:t>
            </a:r>
            <a:r>
              <a:rPr lang="sv-SE" sz="600" dirty="0" err="1">
                <a:cs typeface="Arial"/>
              </a:rPr>
              <a:t>Nacional</a:t>
            </a:r>
            <a:r>
              <a:rPr lang="sv-SE" sz="600" dirty="0">
                <a:cs typeface="Arial"/>
              </a:rPr>
              <a:t> de Colombia, Bogota</a:t>
            </a:r>
          </a:p>
          <a:p>
            <a:pPr marL="187302" indent="-187302">
              <a:lnSpc>
                <a:spcPct val="100000"/>
              </a:lnSpc>
              <a:spcBef>
                <a:spcPts val="0"/>
              </a:spcBef>
              <a:tabLst>
                <a:tab pos="93652" algn="l"/>
              </a:tabLst>
            </a:pPr>
            <a:r>
              <a:rPr lang="sv-SE" sz="600" dirty="0" err="1">
                <a:cs typeface="Arial"/>
              </a:rPr>
              <a:t>Universidad</a:t>
            </a:r>
            <a:r>
              <a:rPr lang="sv-SE" sz="600" dirty="0">
                <a:cs typeface="Arial"/>
              </a:rPr>
              <a:t> </a:t>
            </a:r>
            <a:r>
              <a:rPr lang="sv-SE" sz="600" dirty="0" err="1">
                <a:cs typeface="Arial"/>
              </a:rPr>
              <a:t>Tecnológica</a:t>
            </a:r>
            <a:r>
              <a:rPr lang="sv-SE" sz="600" dirty="0">
                <a:cs typeface="Arial"/>
              </a:rPr>
              <a:t> de Chile INACAP</a:t>
            </a:r>
          </a:p>
          <a:p>
            <a:pPr marL="187302" indent="-187302">
              <a:lnSpc>
                <a:spcPct val="100000"/>
              </a:lnSpc>
              <a:spcBef>
                <a:spcPts val="0"/>
              </a:spcBef>
              <a:tabLst>
                <a:tab pos="93652" algn="l"/>
              </a:tabLst>
            </a:pPr>
            <a:r>
              <a:rPr lang="sv-SE" sz="600" dirty="0" err="1">
                <a:cs typeface="Arial"/>
              </a:rPr>
              <a:t>Universidade</a:t>
            </a:r>
            <a:r>
              <a:rPr lang="sv-SE" sz="600" dirty="0">
                <a:cs typeface="Arial"/>
              </a:rPr>
              <a:t> Federal da Grande </a:t>
            </a:r>
            <a:r>
              <a:rPr lang="sv-SE" sz="600" dirty="0" err="1">
                <a:cs typeface="Arial"/>
              </a:rPr>
              <a:t>Dourados</a:t>
            </a:r>
            <a:r>
              <a:rPr lang="sv-SE" sz="600" dirty="0">
                <a:cs typeface="Arial"/>
              </a:rPr>
              <a:t> (UFGD)</a:t>
            </a:r>
          </a:p>
          <a:p>
            <a:pPr marL="187302" indent="-187302">
              <a:lnSpc>
                <a:spcPct val="100000"/>
              </a:lnSpc>
              <a:spcBef>
                <a:spcPts val="0"/>
              </a:spcBef>
              <a:tabLst>
                <a:tab pos="93652" algn="l"/>
              </a:tabLst>
            </a:pPr>
            <a:r>
              <a:rPr lang="sv-SE" sz="600" dirty="0" err="1">
                <a:cs typeface="Arial"/>
              </a:rPr>
              <a:t>Universidade</a:t>
            </a:r>
            <a:r>
              <a:rPr lang="sv-SE" sz="600" dirty="0">
                <a:cs typeface="Arial"/>
              </a:rPr>
              <a:t> </a:t>
            </a:r>
            <a:r>
              <a:rPr lang="sv-SE" sz="600" dirty="0" err="1">
                <a:cs typeface="Arial"/>
              </a:rPr>
              <a:t>Estadual</a:t>
            </a:r>
            <a:r>
              <a:rPr lang="sv-SE" sz="600" dirty="0">
                <a:cs typeface="Arial"/>
              </a:rPr>
              <a:t> Paulista </a:t>
            </a:r>
            <a:r>
              <a:rPr lang="sv-SE" sz="600" dirty="0" err="1">
                <a:cs typeface="Arial"/>
              </a:rPr>
              <a:t>Júlio</a:t>
            </a:r>
            <a:r>
              <a:rPr lang="sv-SE" sz="600" dirty="0">
                <a:cs typeface="Arial"/>
              </a:rPr>
              <a:t> de </a:t>
            </a:r>
            <a:r>
              <a:rPr lang="sv-SE" sz="600" dirty="0" err="1">
                <a:cs typeface="Arial"/>
              </a:rPr>
              <a:t>Mesquita</a:t>
            </a:r>
            <a:r>
              <a:rPr lang="sv-SE" sz="600" dirty="0">
                <a:cs typeface="Arial"/>
              </a:rPr>
              <a:t> </a:t>
            </a:r>
            <a:r>
              <a:rPr lang="sv-SE" sz="600" dirty="0" err="1">
                <a:cs typeface="Arial"/>
              </a:rPr>
              <a:t>Filho</a:t>
            </a:r>
            <a:r>
              <a:rPr lang="sv-SE" sz="600" dirty="0">
                <a:cs typeface="Arial"/>
              </a:rPr>
              <a:t>-UNESP</a:t>
            </a:r>
          </a:p>
          <a:p>
            <a:pPr marL="187302" indent="-187302">
              <a:lnSpc>
                <a:spcPct val="100000"/>
              </a:lnSpc>
              <a:spcBef>
                <a:spcPts val="0"/>
              </a:spcBef>
              <a:tabLst>
                <a:tab pos="93652" algn="l"/>
              </a:tabLst>
            </a:pPr>
            <a:r>
              <a:rPr lang="sv-SE" sz="600" dirty="0" err="1">
                <a:cs typeface="Arial"/>
              </a:rPr>
              <a:t>Universidade</a:t>
            </a:r>
            <a:r>
              <a:rPr lang="sv-SE" sz="600" dirty="0">
                <a:cs typeface="Arial"/>
              </a:rPr>
              <a:t> Federal de Santa Maria (UFSM)</a:t>
            </a:r>
          </a:p>
          <a:p>
            <a:pPr marL="187302" indent="-187302">
              <a:lnSpc>
                <a:spcPct val="100000"/>
              </a:lnSpc>
              <a:spcBef>
                <a:spcPts val="0"/>
              </a:spcBef>
              <a:tabLst>
                <a:tab pos="93652" algn="l"/>
              </a:tabLst>
            </a:pPr>
            <a:r>
              <a:rPr lang="sv-SE" sz="600" dirty="0">
                <a:cs typeface="Arial"/>
              </a:rPr>
              <a:t>University center </a:t>
            </a:r>
            <a:r>
              <a:rPr lang="sv-SE" sz="600" dirty="0" err="1">
                <a:cs typeface="Arial"/>
              </a:rPr>
              <a:t>toledo</a:t>
            </a:r>
            <a:r>
              <a:rPr lang="sv-SE" sz="600" dirty="0">
                <a:cs typeface="Arial"/>
              </a:rPr>
              <a:t> </a:t>
            </a:r>
            <a:r>
              <a:rPr lang="sv-SE" sz="600" dirty="0" err="1">
                <a:cs typeface="Arial"/>
              </a:rPr>
              <a:t>araçatuba</a:t>
            </a:r>
            <a:r>
              <a:rPr lang="sv-SE" sz="600" dirty="0">
                <a:cs typeface="Arial"/>
              </a:rPr>
              <a:t> - UNITOLEDO</a:t>
            </a:r>
          </a:p>
          <a:p>
            <a:pPr marL="187302" indent="-187302">
              <a:lnSpc>
                <a:spcPct val="100000"/>
              </a:lnSpc>
              <a:spcBef>
                <a:spcPts val="0"/>
              </a:spcBef>
              <a:tabLst>
                <a:tab pos="93652" algn="l"/>
              </a:tabLst>
            </a:pPr>
            <a:r>
              <a:rPr lang="sv-SE" sz="600" dirty="0">
                <a:cs typeface="Arial"/>
              </a:rPr>
              <a:t>University </a:t>
            </a:r>
            <a:r>
              <a:rPr lang="sv-SE" sz="600" dirty="0" err="1">
                <a:cs typeface="Arial"/>
              </a:rPr>
              <a:t>of</a:t>
            </a:r>
            <a:r>
              <a:rPr lang="sv-SE" sz="600" dirty="0">
                <a:cs typeface="Arial"/>
              </a:rPr>
              <a:t> Vale do </a:t>
            </a:r>
            <a:r>
              <a:rPr lang="sv-SE" sz="600" dirty="0" err="1">
                <a:cs typeface="Arial"/>
              </a:rPr>
              <a:t>Taquari</a:t>
            </a:r>
            <a:r>
              <a:rPr lang="sv-SE" sz="600" dirty="0">
                <a:cs typeface="Arial"/>
              </a:rPr>
              <a:t> - </a:t>
            </a:r>
            <a:r>
              <a:rPr lang="sv-SE" sz="600" dirty="0" err="1">
                <a:cs typeface="Arial"/>
              </a:rPr>
              <a:t>Univates</a:t>
            </a:r>
            <a:endParaRPr lang="sv-SE" sz="600" dirty="0">
              <a:cs typeface="Arial"/>
            </a:endParaRPr>
          </a:p>
          <a:p>
            <a:pPr marL="187302" indent="-187302">
              <a:lnSpc>
                <a:spcPct val="100000"/>
              </a:lnSpc>
              <a:spcBef>
                <a:spcPts val="0"/>
              </a:spcBef>
              <a:tabLst>
                <a:tab pos="93652" algn="l"/>
              </a:tabLst>
            </a:pPr>
            <a:endParaRPr lang="sv-SE" sz="600" dirty="0">
              <a:cs typeface="Arial"/>
            </a:endParaRPr>
          </a:p>
          <a:p>
            <a:pPr marL="187302" indent="-187302">
              <a:lnSpc>
                <a:spcPct val="100000"/>
              </a:lnSpc>
              <a:spcBef>
                <a:spcPts val="0"/>
              </a:spcBef>
              <a:buNone/>
              <a:tabLst>
                <a:tab pos="93652" algn="l"/>
              </a:tabLst>
            </a:pPr>
            <a:r>
              <a:rPr lang="sv-SE" sz="1000" b="1" dirty="0" err="1">
                <a:solidFill>
                  <a:srgbClr val="C00000"/>
                </a:solidFill>
                <a:cs typeface="Arial"/>
              </a:rPr>
              <a:t>Africa</a:t>
            </a:r>
            <a:endParaRPr lang="sv-SE" sz="1000" dirty="0">
              <a:solidFill>
                <a:srgbClr val="C00000"/>
              </a:solidFill>
              <a:cs typeface="Arial"/>
            </a:endParaRPr>
          </a:p>
          <a:p>
            <a:pPr marL="187302" indent="-187302">
              <a:lnSpc>
                <a:spcPct val="100000"/>
              </a:lnSpc>
              <a:spcBef>
                <a:spcPts val="0"/>
              </a:spcBef>
              <a:tabLst>
                <a:tab pos="93652" algn="l"/>
              </a:tabLst>
            </a:pPr>
            <a:r>
              <a:rPr lang="en-US" sz="600" dirty="0">
                <a:cs typeface="Arial"/>
              </a:rPr>
              <a:t>University of Johannesburg</a:t>
            </a:r>
          </a:p>
          <a:p>
            <a:pPr marL="187302" indent="-187302">
              <a:lnSpc>
                <a:spcPct val="100000"/>
              </a:lnSpc>
              <a:spcBef>
                <a:spcPts val="0"/>
              </a:spcBef>
              <a:tabLst>
                <a:tab pos="93652" algn="l"/>
              </a:tabLst>
            </a:pPr>
            <a:r>
              <a:rPr lang="en-US" sz="600" dirty="0">
                <a:cs typeface="Arial"/>
              </a:rPr>
              <a:t>University of Pretoria </a:t>
            </a:r>
          </a:p>
          <a:p>
            <a:pPr marL="187302" indent="-187302">
              <a:lnSpc>
                <a:spcPct val="100000"/>
              </a:lnSpc>
              <a:spcBef>
                <a:spcPts val="0"/>
              </a:spcBef>
              <a:tabLst>
                <a:tab pos="93652" algn="l"/>
              </a:tabLst>
            </a:pPr>
            <a:r>
              <a:rPr lang="en-US" sz="600" dirty="0">
                <a:cs typeface="Arial"/>
              </a:rPr>
              <a:t>ESPRIT, Tunisia</a:t>
            </a:r>
          </a:p>
          <a:p>
            <a:pPr marL="187302" indent="-187302">
              <a:lnSpc>
                <a:spcPct val="100000"/>
              </a:lnSpc>
              <a:spcBef>
                <a:spcPts val="0"/>
              </a:spcBef>
              <a:tabLst>
                <a:tab pos="93652" algn="l"/>
              </a:tabLst>
            </a:pPr>
            <a:endParaRPr lang="en-US" sz="600" dirty="0">
              <a:cs typeface="Arial"/>
            </a:endParaRPr>
          </a:p>
          <a:p>
            <a:pPr marL="0" indent="0">
              <a:lnSpc>
                <a:spcPct val="100000"/>
              </a:lnSpc>
              <a:spcBef>
                <a:spcPts val="0"/>
              </a:spcBef>
              <a:buClr>
                <a:srgbClr val="9A3D01"/>
              </a:buClr>
              <a:buSzPct val="100000"/>
              <a:buNone/>
              <a:defRPr/>
            </a:pPr>
            <a:r>
              <a:rPr lang="sv-SE" sz="1000" b="1" dirty="0">
                <a:solidFill>
                  <a:srgbClr val="C00000"/>
                </a:solidFill>
                <a:latin typeface="Arial"/>
                <a:cs typeface="Arial"/>
              </a:rPr>
              <a:t>Australia/New Zealand</a:t>
            </a:r>
            <a:endParaRPr lang="sv-SE" sz="1000" dirty="0">
              <a:solidFill>
                <a:srgbClr val="C00000"/>
              </a:solidFill>
              <a:latin typeface="Arial"/>
              <a:cs typeface="Arial"/>
            </a:endParaRPr>
          </a:p>
          <a:p>
            <a:pPr marL="187302" indent="-187302">
              <a:lnSpc>
                <a:spcPct val="100000"/>
              </a:lnSpc>
              <a:spcBef>
                <a:spcPts val="0"/>
              </a:spcBef>
              <a:buSzPct val="100000"/>
              <a:buFont typeface="Wingdings" pitchFamily="2" charset="2"/>
              <a:buChar char="§"/>
              <a:defRPr/>
            </a:pPr>
            <a:r>
              <a:rPr lang="sv-SE" sz="600" dirty="0" err="1">
                <a:solidFill>
                  <a:srgbClr val="000000"/>
                </a:solidFill>
                <a:latin typeface="Arial"/>
                <a:cs typeface="Arial"/>
              </a:rPr>
              <a:t>Australasian</a:t>
            </a:r>
            <a:r>
              <a:rPr lang="sv-SE" sz="600" dirty="0">
                <a:solidFill>
                  <a:srgbClr val="000000"/>
                </a:solidFill>
                <a:latin typeface="Arial"/>
                <a:cs typeface="Arial"/>
              </a:rPr>
              <a:t> Association for </a:t>
            </a:r>
            <a:r>
              <a:rPr lang="sv-SE" sz="600" dirty="0" err="1">
                <a:solidFill>
                  <a:srgbClr val="000000"/>
                </a:solidFill>
                <a:latin typeface="Arial"/>
                <a:cs typeface="Arial"/>
              </a:rPr>
              <a:t>Engineering</a:t>
            </a:r>
            <a:r>
              <a:rPr lang="sv-SE" sz="600" dirty="0">
                <a:solidFill>
                  <a:srgbClr val="000000"/>
                </a:solidFill>
                <a:latin typeface="Arial"/>
                <a:cs typeface="Arial"/>
              </a:rPr>
              <a:t> </a:t>
            </a:r>
            <a:r>
              <a:rPr lang="sv-SE" sz="600" dirty="0" err="1">
                <a:solidFill>
                  <a:srgbClr val="000000"/>
                </a:solidFill>
                <a:latin typeface="Arial"/>
                <a:cs typeface="Arial"/>
              </a:rPr>
              <a:t>Education</a:t>
            </a:r>
            <a:r>
              <a:rPr lang="sv-SE" sz="600" dirty="0">
                <a:solidFill>
                  <a:srgbClr val="000000"/>
                </a:solidFill>
                <a:latin typeface="Arial"/>
                <a:cs typeface="Arial"/>
              </a:rPr>
              <a:t> (</a:t>
            </a:r>
            <a:r>
              <a:rPr lang="sv-SE" sz="600" dirty="0" err="1">
                <a:solidFill>
                  <a:srgbClr val="000000"/>
                </a:solidFill>
                <a:latin typeface="Arial"/>
                <a:cs typeface="Arial"/>
              </a:rPr>
              <a:t>Affiliated</a:t>
            </a:r>
            <a:r>
              <a:rPr lang="sv-SE" sz="600" dirty="0">
                <a:solidFill>
                  <a:srgbClr val="000000"/>
                </a:solidFill>
                <a:latin typeface="Arial"/>
                <a:cs typeface="Arial"/>
              </a:rPr>
              <a:t> </a:t>
            </a:r>
            <a:r>
              <a:rPr lang="sv-SE" sz="600" dirty="0" err="1">
                <a:solidFill>
                  <a:srgbClr val="000000"/>
                </a:solidFill>
                <a:latin typeface="Arial"/>
                <a:cs typeface="Arial"/>
              </a:rPr>
              <a:t>organization</a:t>
            </a:r>
            <a:r>
              <a:rPr lang="sv-SE" sz="600" dirty="0">
                <a:solidFill>
                  <a:srgbClr val="000000"/>
                </a:solidFill>
                <a:latin typeface="Arial"/>
                <a:cs typeface="Arial"/>
              </a:rPr>
              <a:t>)</a:t>
            </a:r>
          </a:p>
          <a:p>
            <a:pPr marL="187302" indent="-187302">
              <a:lnSpc>
                <a:spcPct val="100000"/>
              </a:lnSpc>
              <a:spcBef>
                <a:spcPts val="0"/>
              </a:spcBef>
              <a:buSzPct val="100000"/>
              <a:buFont typeface="Wingdings" pitchFamily="2" charset="2"/>
              <a:buChar char="§"/>
              <a:defRPr/>
            </a:pPr>
            <a:r>
              <a:rPr lang="sv-SE" sz="600" dirty="0">
                <a:solidFill>
                  <a:srgbClr val="000000"/>
                </a:solidFill>
                <a:latin typeface="Arial"/>
                <a:cs typeface="Arial"/>
              </a:rPr>
              <a:t>Chisholm </a:t>
            </a:r>
            <a:r>
              <a:rPr lang="sv-SE" sz="600" dirty="0" err="1">
                <a:solidFill>
                  <a:srgbClr val="000000"/>
                </a:solidFill>
                <a:latin typeface="Arial"/>
                <a:cs typeface="Arial"/>
              </a:rPr>
              <a:t>Institute</a:t>
            </a:r>
            <a:r>
              <a:rPr lang="sv-SE" sz="600" dirty="0">
                <a:solidFill>
                  <a:srgbClr val="000000"/>
                </a:solidFill>
                <a:latin typeface="Arial"/>
                <a:cs typeface="Arial"/>
              </a:rPr>
              <a:t>, Centre for </a:t>
            </a:r>
            <a:r>
              <a:rPr lang="sv-SE" sz="600" dirty="0" err="1">
                <a:solidFill>
                  <a:srgbClr val="000000"/>
                </a:solidFill>
                <a:latin typeface="Arial"/>
                <a:cs typeface="Arial"/>
              </a:rPr>
              <a:t>Integrated</a:t>
            </a:r>
            <a:r>
              <a:rPr lang="sv-SE" sz="600" dirty="0">
                <a:solidFill>
                  <a:srgbClr val="000000"/>
                </a:solidFill>
                <a:latin typeface="Arial"/>
                <a:cs typeface="Arial"/>
              </a:rPr>
              <a:t> </a:t>
            </a:r>
            <a:r>
              <a:rPr lang="sv-SE" sz="600" dirty="0" err="1">
                <a:solidFill>
                  <a:srgbClr val="000000"/>
                </a:solidFill>
                <a:latin typeface="Arial"/>
                <a:cs typeface="Arial"/>
              </a:rPr>
              <a:t>Engineering</a:t>
            </a:r>
            <a:r>
              <a:rPr lang="sv-SE" sz="600" dirty="0">
                <a:solidFill>
                  <a:srgbClr val="000000"/>
                </a:solidFill>
                <a:latin typeface="Arial"/>
                <a:cs typeface="Arial"/>
              </a:rPr>
              <a:t> &amp; Science</a:t>
            </a:r>
          </a:p>
          <a:p>
            <a:pPr marL="187302" indent="-187302">
              <a:lnSpc>
                <a:spcPct val="100000"/>
              </a:lnSpc>
              <a:spcBef>
                <a:spcPts val="0"/>
              </a:spcBef>
              <a:buSzPct val="100000"/>
              <a:buFont typeface="Wingdings" pitchFamily="2" charset="2"/>
              <a:buChar char="§"/>
              <a:defRPr/>
            </a:pPr>
            <a:r>
              <a:rPr lang="sv-SE" sz="600" dirty="0">
                <a:solidFill>
                  <a:srgbClr val="000000"/>
                </a:solidFill>
                <a:latin typeface="Arial"/>
                <a:cs typeface="Arial"/>
              </a:rPr>
              <a:t>Curtin University</a:t>
            </a:r>
          </a:p>
          <a:p>
            <a:pPr marL="187302" indent="-187302">
              <a:lnSpc>
                <a:spcPct val="100000"/>
              </a:lnSpc>
              <a:spcBef>
                <a:spcPts val="0"/>
              </a:spcBef>
              <a:buSzPct val="100000"/>
              <a:buFont typeface="Wingdings" pitchFamily="2" charset="2"/>
              <a:buChar char="§"/>
              <a:defRPr/>
            </a:pPr>
            <a:r>
              <a:rPr lang="sv-SE" sz="600" dirty="0">
                <a:solidFill>
                  <a:srgbClr val="000000"/>
                </a:solidFill>
                <a:latin typeface="Arial"/>
                <a:cs typeface="Arial"/>
              </a:rPr>
              <a:t>Queensland University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endParaRPr lang="sv-SE" sz="600" dirty="0">
              <a:solidFill>
                <a:srgbClr val="000000"/>
              </a:solidFill>
              <a:latin typeface="Arial"/>
              <a:cs typeface="Arial"/>
            </a:endParaRPr>
          </a:p>
          <a:p>
            <a:pPr marL="187302" indent="-187302">
              <a:lnSpc>
                <a:spcPct val="100000"/>
              </a:lnSpc>
              <a:spcBef>
                <a:spcPts val="0"/>
              </a:spcBef>
              <a:buSzPct val="100000"/>
              <a:buFont typeface="Wingdings" pitchFamily="2" charset="2"/>
              <a:buChar char="§"/>
              <a:defRPr/>
            </a:pPr>
            <a:r>
              <a:rPr lang="sv-SE" sz="600" dirty="0">
                <a:solidFill>
                  <a:srgbClr val="000000"/>
                </a:solidFill>
                <a:latin typeface="Arial"/>
                <a:cs typeface="Arial"/>
              </a:rPr>
              <a:t>Royal Melbourne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 RMIT</a:t>
            </a:r>
          </a:p>
          <a:p>
            <a:pPr marL="187302" indent="-187302">
              <a:lnSpc>
                <a:spcPct val="100000"/>
              </a:lnSpc>
              <a:spcBef>
                <a:spcPts val="0"/>
              </a:spcBef>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Auckland</a:t>
            </a:r>
          </a:p>
          <a:p>
            <a:pPr marL="187302" indent="-187302">
              <a:lnSpc>
                <a:spcPct val="100000"/>
              </a:lnSpc>
              <a:spcBef>
                <a:spcPts val="0"/>
              </a:spcBef>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Sydney</a:t>
            </a:r>
          </a:p>
          <a:p>
            <a:pPr marL="187302" indent="-187302">
              <a:lnSpc>
                <a:spcPct val="100000"/>
              </a:lnSpc>
              <a:spcBef>
                <a:spcPts val="0"/>
              </a:spcBef>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the </a:t>
            </a:r>
            <a:r>
              <a:rPr lang="sv-SE" sz="600" dirty="0" err="1">
                <a:solidFill>
                  <a:srgbClr val="000000"/>
                </a:solidFill>
                <a:latin typeface="Arial"/>
                <a:cs typeface="Arial"/>
              </a:rPr>
              <a:t>Sunshine</a:t>
            </a:r>
            <a:r>
              <a:rPr lang="sv-SE" sz="600" dirty="0">
                <a:solidFill>
                  <a:srgbClr val="000000"/>
                </a:solidFill>
                <a:latin typeface="Arial"/>
                <a:cs typeface="Arial"/>
              </a:rPr>
              <a:t> Coast</a:t>
            </a:r>
            <a:endParaRPr lang="sv-SE" sz="600" dirty="0">
              <a:cs typeface="Arial"/>
            </a:endParaRPr>
          </a:p>
        </p:txBody>
      </p:sp>
      <p:sp>
        <p:nvSpPr>
          <p:cNvPr id="108547" name="Content Placeholder 5"/>
          <p:cNvSpPr>
            <a:spLocks noGrp="1"/>
          </p:cNvSpPr>
          <p:nvPr>
            <p:ph sz="half" idx="2"/>
          </p:nvPr>
        </p:nvSpPr>
        <p:spPr>
          <a:xfrm>
            <a:off x="7175801" y="493258"/>
            <a:ext cx="3178531" cy="6259234"/>
          </a:xfrm>
        </p:spPr>
        <p:txBody>
          <a:bodyPr>
            <a:noAutofit/>
          </a:bodyPr>
          <a:lstStyle/>
          <a:p>
            <a:pPr marL="0" indent="0" fontAlgn="base">
              <a:spcBef>
                <a:spcPts val="0"/>
              </a:spcBef>
              <a:spcAft>
                <a:spcPct val="0"/>
              </a:spcAft>
              <a:buClr>
                <a:srgbClr val="9A3D01"/>
              </a:buClr>
              <a:buSzPct val="100000"/>
              <a:buNone/>
              <a:defRPr/>
            </a:pPr>
            <a:r>
              <a:rPr lang="sv-SE" sz="1000" b="1" dirty="0" err="1">
                <a:solidFill>
                  <a:srgbClr val="C00000"/>
                </a:solidFill>
                <a:latin typeface="Arial"/>
                <a:cs typeface="Arial"/>
              </a:rPr>
              <a:t>Europe</a:t>
            </a:r>
            <a:endParaRPr lang="sv-SE" sz="1000" dirty="0">
              <a:solidFill>
                <a:srgbClr val="C00000"/>
              </a:solidFill>
              <a:latin typeface="Arial"/>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Aalborg University</a:t>
            </a:r>
          </a:p>
          <a:p>
            <a:pPr marL="187302" indent="-187302" fontAlgn="base">
              <a:spcBef>
                <a:spcPts val="0"/>
              </a:spcBef>
              <a:spcAft>
                <a:spcPct val="0"/>
              </a:spcAft>
              <a:buSzPct val="100000"/>
              <a:buFont typeface="Wingdings" pitchFamily="2" charset="2"/>
              <a:buChar char="§"/>
              <a:defRPr/>
            </a:pPr>
            <a:r>
              <a:rPr lang="sv-SE" sz="600" dirty="0">
                <a:cs typeface="Arial"/>
              </a:rPr>
              <a:t>Aarhus University</a:t>
            </a:r>
          </a:p>
          <a:p>
            <a:pPr marL="187302" indent="-187302" fontAlgn="base">
              <a:spcBef>
                <a:spcPts val="0"/>
              </a:spcBef>
              <a:spcAft>
                <a:spcPct val="0"/>
              </a:spcAft>
              <a:buSzPct val="100000"/>
              <a:buFont typeface="Wingdings" pitchFamily="2" charset="2"/>
              <a:buChar char="§"/>
              <a:defRPr/>
            </a:pPr>
            <a:r>
              <a:rPr lang="sv-SE" sz="600" dirty="0">
                <a:cs typeface="Arial"/>
              </a:rPr>
              <a:t>AFEKA Tel Aviv </a:t>
            </a:r>
            <a:r>
              <a:rPr lang="sv-SE" sz="600" dirty="0" err="1">
                <a:cs typeface="Arial"/>
              </a:rPr>
              <a:t>Academic</a:t>
            </a:r>
            <a:r>
              <a:rPr lang="sv-SE" sz="600" dirty="0">
                <a:cs typeface="Arial"/>
              </a:rPr>
              <a:t> College </a:t>
            </a:r>
            <a:r>
              <a:rPr lang="sv-SE" sz="600" dirty="0" err="1">
                <a:cs typeface="Arial"/>
              </a:rPr>
              <a:t>of</a:t>
            </a:r>
            <a:r>
              <a:rPr lang="sv-SE" sz="600" dirty="0">
                <a:cs typeface="Arial"/>
              </a:rPr>
              <a:t> </a:t>
            </a:r>
            <a:r>
              <a:rPr lang="sv-SE" sz="600" dirty="0" err="1">
                <a:cs typeface="Arial"/>
              </a:rPr>
              <a:t>Engineering</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Arts et </a:t>
            </a:r>
            <a:r>
              <a:rPr lang="sv-SE" sz="600" dirty="0" err="1">
                <a:cs typeface="Arial"/>
              </a:rPr>
              <a:t>Métiers</a:t>
            </a:r>
            <a:r>
              <a:rPr lang="sv-SE" sz="600" dirty="0">
                <a:cs typeface="Arial"/>
              </a:rPr>
              <a:t> </a:t>
            </a:r>
            <a:r>
              <a:rPr lang="sv-SE" sz="600" dirty="0" err="1">
                <a:cs typeface="Arial"/>
              </a:rPr>
              <a:t>Institute</a:t>
            </a:r>
            <a:r>
              <a:rPr lang="sv-SE" sz="600" dirty="0">
                <a:cs typeface="Arial"/>
              </a:rPr>
              <a:t> </a:t>
            </a:r>
            <a:r>
              <a:rPr lang="sv-SE" sz="600" dirty="0" err="1">
                <a:cs typeface="Arial"/>
              </a:rPr>
              <a:t>of</a:t>
            </a:r>
            <a:r>
              <a:rPr lang="sv-SE" sz="600" dirty="0">
                <a:cs typeface="Arial"/>
              </a:rPr>
              <a:t> </a:t>
            </a:r>
            <a:r>
              <a:rPr lang="sv-SE" sz="600" dirty="0" err="1">
                <a:cs typeface="Arial"/>
              </a:rPr>
              <a:t>Technology</a:t>
            </a:r>
            <a:r>
              <a:rPr lang="sv-SE" sz="600" dirty="0">
                <a:cs typeface="Arial"/>
              </a:rPr>
              <a:t> (</a:t>
            </a:r>
            <a:r>
              <a:rPr lang="sv-SE" sz="600" dirty="0" err="1">
                <a:cs typeface="Arial"/>
              </a:rPr>
              <a:t>Ecole</a:t>
            </a:r>
            <a:r>
              <a:rPr lang="sv-SE" sz="600" dirty="0">
                <a:cs typeface="Arial"/>
              </a:rPr>
              <a:t> </a:t>
            </a:r>
            <a:r>
              <a:rPr lang="sv-SE" sz="600" dirty="0" err="1">
                <a:cs typeface="Arial"/>
              </a:rPr>
              <a:t>Nationale</a:t>
            </a:r>
            <a:r>
              <a:rPr lang="sv-SE" sz="600" dirty="0">
                <a:cs typeface="Arial"/>
              </a:rPr>
              <a:t> </a:t>
            </a:r>
            <a:r>
              <a:rPr lang="sv-SE" sz="600" dirty="0" err="1">
                <a:cs typeface="Arial"/>
              </a:rPr>
              <a:t>Supérieure</a:t>
            </a:r>
            <a:r>
              <a:rPr lang="sv-SE" sz="600" dirty="0">
                <a:cs typeface="Arial"/>
              </a:rPr>
              <a:t> </a:t>
            </a:r>
            <a:r>
              <a:rPr lang="sv-SE" sz="600" dirty="0" err="1">
                <a:cs typeface="Arial"/>
              </a:rPr>
              <a:t>d’Arts</a:t>
            </a:r>
            <a:r>
              <a:rPr lang="sv-SE" sz="600" dirty="0">
                <a:cs typeface="Arial"/>
              </a:rPr>
              <a:t> et </a:t>
            </a:r>
            <a:r>
              <a:rPr lang="sv-SE" sz="600" dirty="0" err="1">
                <a:cs typeface="Arial"/>
              </a:rPr>
              <a:t>Métiers</a:t>
            </a:r>
            <a:r>
              <a:rPr lang="sv-SE" sz="600" dirty="0">
                <a:cs typeface="Arial"/>
              </a:rPr>
              <a:t>)</a:t>
            </a:r>
          </a:p>
          <a:p>
            <a:pPr marL="187302" indent="-187302" fontAlgn="base">
              <a:spcBef>
                <a:spcPts val="0"/>
              </a:spcBef>
              <a:spcAft>
                <a:spcPct val="0"/>
              </a:spcAft>
              <a:buSzPct val="100000"/>
              <a:buFont typeface="Wingdings" pitchFamily="2" charset="2"/>
              <a:buChar char="§"/>
              <a:defRPr/>
            </a:pPr>
            <a:r>
              <a:rPr lang="sv-SE" sz="600" dirty="0">
                <a:cs typeface="Arial"/>
              </a:rPr>
              <a:t>Astrakhan State University</a:t>
            </a:r>
          </a:p>
          <a:p>
            <a:pPr marL="187302" indent="-187302" fontAlgn="base">
              <a:spcBef>
                <a:spcPts val="0"/>
              </a:spcBef>
              <a:spcAft>
                <a:spcPct val="0"/>
              </a:spcAft>
              <a:buSzPct val="100000"/>
              <a:buFont typeface="Wingdings" pitchFamily="2" charset="2"/>
              <a:buChar char="§"/>
              <a:defRPr/>
            </a:pPr>
            <a:r>
              <a:rPr lang="sv-SE" sz="600" dirty="0">
                <a:cs typeface="Arial"/>
              </a:rPr>
              <a:t>Bauman </a:t>
            </a:r>
            <a:r>
              <a:rPr lang="sv-SE" sz="600" dirty="0" err="1">
                <a:cs typeface="Arial"/>
              </a:rPr>
              <a:t>Moscow</a:t>
            </a:r>
            <a:r>
              <a:rPr lang="sv-SE" sz="600" dirty="0">
                <a:cs typeface="Arial"/>
              </a:rPr>
              <a:t> State </a:t>
            </a:r>
            <a:r>
              <a:rPr lang="sv-SE" sz="600" dirty="0" err="1">
                <a:cs typeface="Arial"/>
              </a:rPr>
              <a:t>Technical</a:t>
            </a:r>
            <a:r>
              <a:rPr lang="sv-SE" sz="600" dirty="0">
                <a:cs typeface="Arial"/>
              </a:rPr>
              <a:t> University</a:t>
            </a:r>
          </a:p>
          <a:p>
            <a:pPr marL="187302" indent="-187302" fontAlgn="base">
              <a:spcBef>
                <a:spcPts val="0"/>
              </a:spcBef>
              <a:spcAft>
                <a:spcPct val="0"/>
              </a:spcAft>
              <a:buSzPct val="100000"/>
              <a:buFont typeface="Wingdings" pitchFamily="2" charset="2"/>
              <a:buChar char="§"/>
              <a:defRPr/>
            </a:pPr>
            <a:r>
              <a:rPr lang="sv-SE" sz="600" dirty="0">
                <a:cs typeface="Arial"/>
              </a:rPr>
              <a:t>Blekinge </a:t>
            </a:r>
            <a:r>
              <a:rPr lang="sv-SE" sz="600" dirty="0" err="1">
                <a:cs typeface="Arial"/>
              </a:rPr>
              <a:t>Institute</a:t>
            </a:r>
            <a:r>
              <a:rPr lang="sv-SE" sz="600" dirty="0">
                <a:cs typeface="Arial"/>
              </a:rPr>
              <a:t> </a:t>
            </a:r>
            <a:r>
              <a:rPr lang="sv-SE" sz="600" dirty="0" err="1">
                <a:cs typeface="Arial"/>
              </a:rPr>
              <a:t>of</a:t>
            </a:r>
            <a:r>
              <a:rPr lang="sv-SE" sz="600" dirty="0">
                <a:cs typeface="Arial"/>
              </a:rPr>
              <a:t> </a:t>
            </a:r>
            <a:r>
              <a:rPr lang="sv-SE" sz="600" dirty="0" err="1">
                <a:cs typeface="Arial"/>
              </a:rPr>
              <a:t>Technology</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Chalmers University </a:t>
            </a:r>
            <a:r>
              <a:rPr lang="sv-SE" sz="600" dirty="0" err="1">
                <a:cs typeface="Arial"/>
              </a:rPr>
              <a:t>of</a:t>
            </a:r>
            <a:r>
              <a:rPr lang="sv-SE" sz="600" dirty="0">
                <a:cs typeface="Arial"/>
              </a:rPr>
              <a:t> </a:t>
            </a:r>
            <a:r>
              <a:rPr lang="sv-SE" sz="600" dirty="0" err="1">
                <a:cs typeface="Arial"/>
              </a:rPr>
              <a:t>Technology</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err="1">
                <a:cs typeface="Arial"/>
              </a:rPr>
              <a:t>Cherepovets</a:t>
            </a:r>
            <a:r>
              <a:rPr lang="sv-SE" sz="600" dirty="0">
                <a:cs typeface="Arial"/>
              </a:rPr>
              <a:t> State University</a:t>
            </a:r>
          </a:p>
          <a:p>
            <a:pPr marL="187302" indent="-187302" fontAlgn="base">
              <a:spcBef>
                <a:spcPts val="0"/>
              </a:spcBef>
              <a:spcAft>
                <a:spcPct val="0"/>
              </a:spcAft>
              <a:buSzPct val="100000"/>
              <a:buFont typeface="Wingdings" pitchFamily="2" charset="2"/>
              <a:buChar char="§"/>
              <a:defRPr/>
            </a:pPr>
            <a:r>
              <a:rPr lang="sv-SE" sz="600" dirty="0" err="1">
                <a:cs typeface="Arial"/>
              </a:rPr>
              <a:t>Delft</a:t>
            </a:r>
            <a:r>
              <a:rPr lang="sv-SE" sz="600" dirty="0">
                <a:cs typeface="Arial"/>
              </a:rPr>
              <a:t> University </a:t>
            </a:r>
            <a:r>
              <a:rPr lang="sv-SE" sz="600" dirty="0" err="1">
                <a:cs typeface="Arial"/>
              </a:rPr>
              <a:t>of</a:t>
            </a:r>
            <a:r>
              <a:rPr lang="sv-SE" sz="600" dirty="0">
                <a:cs typeface="Arial"/>
              </a:rPr>
              <a:t> </a:t>
            </a:r>
            <a:r>
              <a:rPr lang="sv-SE" sz="600" dirty="0" err="1">
                <a:cs typeface="Arial"/>
              </a:rPr>
              <a:t>Technology</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Don State </a:t>
            </a:r>
            <a:r>
              <a:rPr lang="sv-SE" sz="600" dirty="0" err="1">
                <a:cs typeface="Arial"/>
              </a:rPr>
              <a:t>Technical</a:t>
            </a:r>
            <a:r>
              <a:rPr lang="sv-SE" sz="600" dirty="0">
                <a:cs typeface="Arial"/>
              </a:rPr>
              <a:t> University</a:t>
            </a:r>
          </a:p>
          <a:p>
            <a:pPr marL="187302" indent="-187302" fontAlgn="base">
              <a:spcBef>
                <a:spcPts val="0"/>
              </a:spcBef>
              <a:spcAft>
                <a:spcPct val="0"/>
              </a:spcAft>
              <a:buSzPct val="100000"/>
              <a:buFont typeface="Wingdings" pitchFamily="2" charset="2"/>
              <a:buChar char="§"/>
              <a:defRPr/>
            </a:pPr>
            <a:r>
              <a:rPr lang="sv-SE" sz="600" dirty="0">
                <a:cs typeface="Arial"/>
              </a:rPr>
              <a:t>Eindhoven University </a:t>
            </a:r>
            <a:r>
              <a:rPr lang="sv-SE" sz="600" dirty="0" err="1">
                <a:cs typeface="Arial"/>
              </a:rPr>
              <a:t>of</a:t>
            </a:r>
            <a:r>
              <a:rPr lang="sv-SE" sz="600" dirty="0">
                <a:cs typeface="Arial"/>
              </a:rPr>
              <a:t> </a:t>
            </a:r>
            <a:r>
              <a:rPr lang="sv-SE" sz="600" dirty="0" err="1">
                <a:cs typeface="Arial"/>
              </a:rPr>
              <a:t>Technology</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Ernst-Abbe-University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 Jena (EAH Jena)</a:t>
            </a:r>
          </a:p>
          <a:p>
            <a:pPr marL="187302" indent="-187302" fontAlgn="base">
              <a:spcBef>
                <a:spcPts val="0"/>
              </a:spcBef>
              <a:spcAft>
                <a:spcPct val="0"/>
              </a:spcAft>
              <a:buSzPct val="100000"/>
              <a:buFont typeface="Wingdings" pitchFamily="2" charset="2"/>
              <a:buChar char="§"/>
              <a:defRPr/>
            </a:pPr>
            <a:r>
              <a:rPr lang="sv-SE" sz="600" dirty="0" err="1">
                <a:cs typeface="Arial"/>
              </a:rPr>
              <a:t>Escola</a:t>
            </a:r>
            <a:r>
              <a:rPr lang="sv-SE" sz="600" dirty="0">
                <a:cs typeface="Arial"/>
              </a:rPr>
              <a:t> </a:t>
            </a:r>
            <a:r>
              <a:rPr lang="sv-SE" sz="600" dirty="0" err="1">
                <a:cs typeface="Arial"/>
              </a:rPr>
              <a:t>Tecnica</a:t>
            </a:r>
            <a:r>
              <a:rPr lang="sv-SE" sz="600" dirty="0">
                <a:cs typeface="Arial"/>
              </a:rPr>
              <a:t> </a:t>
            </a:r>
            <a:r>
              <a:rPr lang="sv-SE" sz="600" dirty="0" err="1">
                <a:cs typeface="Arial"/>
              </a:rPr>
              <a:t>Superior</a:t>
            </a:r>
            <a:r>
              <a:rPr lang="sv-SE" sz="600" dirty="0">
                <a:cs typeface="Arial"/>
              </a:rPr>
              <a:t> </a:t>
            </a:r>
            <a:r>
              <a:rPr lang="sv-SE" sz="600" dirty="0" err="1">
                <a:cs typeface="Arial"/>
              </a:rPr>
              <a:t>d'Enginyeria</a:t>
            </a:r>
            <a:r>
              <a:rPr lang="sv-SE" sz="600" dirty="0">
                <a:cs typeface="Arial"/>
              </a:rPr>
              <a:t> </a:t>
            </a:r>
            <a:r>
              <a:rPr lang="sv-SE" sz="600" dirty="0" err="1">
                <a:cs typeface="Arial"/>
              </a:rPr>
              <a:t>Quimica</a:t>
            </a:r>
            <a:r>
              <a:rPr lang="sv-SE" sz="600" dirty="0">
                <a:cs typeface="Arial"/>
              </a:rPr>
              <a:t> (ETSEQ)</a:t>
            </a:r>
          </a:p>
          <a:p>
            <a:pPr marL="187302" indent="-187302" fontAlgn="base">
              <a:spcBef>
                <a:spcPts val="0"/>
              </a:spcBef>
              <a:spcAft>
                <a:spcPct val="0"/>
              </a:spcAft>
              <a:buSzPct val="100000"/>
              <a:buFont typeface="Wingdings" pitchFamily="2" charset="2"/>
              <a:buChar char="§"/>
              <a:defRPr/>
            </a:pPr>
            <a:r>
              <a:rPr lang="sv-SE" sz="600" dirty="0">
                <a:cs typeface="Arial"/>
              </a:rPr>
              <a:t>ESPRIT</a:t>
            </a:r>
          </a:p>
          <a:p>
            <a:pPr marL="187302" indent="-187302" fontAlgn="base">
              <a:spcBef>
                <a:spcPts val="0"/>
              </a:spcBef>
              <a:spcAft>
                <a:spcPct val="0"/>
              </a:spcAft>
              <a:buSzPct val="100000"/>
              <a:buFont typeface="Wingdings" pitchFamily="2" charset="2"/>
              <a:buChar char="§"/>
              <a:defRPr/>
            </a:pPr>
            <a:r>
              <a:rPr lang="sv-SE" sz="600" dirty="0">
                <a:cs typeface="Arial"/>
              </a:rPr>
              <a:t>Gdansk University </a:t>
            </a:r>
            <a:r>
              <a:rPr lang="sv-SE" sz="600" dirty="0" err="1">
                <a:cs typeface="Arial"/>
              </a:rPr>
              <a:t>of</a:t>
            </a:r>
            <a:r>
              <a:rPr lang="sv-SE" sz="600" dirty="0">
                <a:cs typeface="Arial"/>
              </a:rPr>
              <a:t> </a:t>
            </a:r>
            <a:r>
              <a:rPr lang="sv-SE" sz="600" dirty="0" err="1">
                <a:cs typeface="Arial"/>
              </a:rPr>
              <a:t>Technology</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err="1">
                <a:cs typeface="Arial"/>
              </a:rPr>
              <a:t>Ghent</a:t>
            </a:r>
            <a:r>
              <a:rPr lang="sv-SE" sz="600" dirty="0">
                <a:cs typeface="Arial"/>
              </a:rPr>
              <a:t> University</a:t>
            </a:r>
          </a:p>
          <a:p>
            <a:pPr marL="187302" indent="-187302" fontAlgn="base">
              <a:spcBef>
                <a:spcPts val="0"/>
              </a:spcBef>
              <a:spcAft>
                <a:spcPct val="0"/>
              </a:spcAft>
              <a:buSzPct val="100000"/>
              <a:buFont typeface="Wingdings" pitchFamily="2" charset="2"/>
              <a:buChar char="§"/>
              <a:defRPr/>
            </a:pPr>
            <a:r>
              <a:rPr lang="sv-SE" sz="600" dirty="0" err="1">
                <a:cs typeface="Arial"/>
              </a:rPr>
              <a:t>Graduate</a:t>
            </a:r>
            <a:r>
              <a:rPr lang="sv-SE" sz="600" dirty="0">
                <a:cs typeface="Arial"/>
              </a:rPr>
              <a:t> </a:t>
            </a:r>
            <a:r>
              <a:rPr lang="sv-SE" sz="600" dirty="0" err="1">
                <a:cs typeface="Arial"/>
              </a:rPr>
              <a:t>School</a:t>
            </a:r>
            <a:r>
              <a:rPr lang="sv-SE" sz="600" dirty="0">
                <a:cs typeface="Arial"/>
              </a:rPr>
              <a:t> </a:t>
            </a:r>
            <a:r>
              <a:rPr lang="sv-SE" sz="600" dirty="0" err="1">
                <a:cs typeface="Arial"/>
              </a:rPr>
              <a:t>of</a:t>
            </a:r>
            <a:r>
              <a:rPr lang="sv-SE" sz="600" dirty="0">
                <a:cs typeface="Arial"/>
              </a:rPr>
              <a:t> </a:t>
            </a:r>
            <a:r>
              <a:rPr lang="sv-SE" sz="600" dirty="0" err="1">
                <a:cs typeface="Arial"/>
              </a:rPr>
              <a:t>Engineering</a:t>
            </a:r>
            <a:r>
              <a:rPr lang="sv-SE" sz="600" dirty="0">
                <a:cs typeface="Arial"/>
              </a:rPr>
              <a:t> CESI</a:t>
            </a:r>
          </a:p>
          <a:p>
            <a:pPr marL="187302" indent="-187302" fontAlgn="base">
              <a:spcBef>
                <a:spcPts val="0"/>
              </a:spcBef>
              <a:spcAft>
                <a:spcPct val="0"/>
              </a:spcAft>
              <a:buSzPct val="100000"/>
              <a:buFont typeface="Wingdings" pitchFamily="2" charset="2"/>
              <a:buChar char="§"/>
              <a:defRPr/>
            </a:pPr>
            <a:r>
              <a:rPr lang="sv-SE" sz="600" dirty="0">
                <a:cs typeface="Arial"/>
              </a:rPr>
              <a:t>Group T - International University College Leuven</a:t>
            </a:r>
          </a:p>
          <a:p>
            <a:pPr marL="187302" indent="-187302" fontAlgn="base">
              <a:spcBef>
                <a:spcPts val="0"/>
              </a:spcBef>
              <a:spcAft>
                <a:spcPct val="0"/>
              </a:spcAft>
              <a:buSzPct val="100000"/>
              <a:buFont typeface="Wingdings" pitchFamily="2" charset="2"/>
              <a:buChar char="§"/>
              <a:defRPr/>
            </a:pPr>
            <a:r>
              <a:rPr lang="sv-SE" sz="600" dirty="0">
                <a:cs typeface="Arial"/>
              </a:rPr>
              <a:t>Hague 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a:t>
            </a:r>
          </a:p>
          <a:p>
            <a:pPr marL="187302" indent="-187302" fontAlgn="base">
              <a:spcBef>
                <a:spcPts val="0"/>
              </a:spcBef>
              <a:spcAft>
                <a:spcPct val="0"/>
              </a:spcAft>
              <a:buSzPct val="100000"/>
              <a:buFont typeface="Wingdings" pitchFamily="2" charset="2"/>
              <a:buChar char="§"/>
              <a:defRPr/>
            </a:pPr>
            <a:r>
              <a:rPr lang="sv-SE" sz="600" dirty="0" err="1">
                <a:cs typeface="Arial"/>
              </a:rPr>
              <a:t>Hochschule</a:t>
            </a:r>
            <a:r>
              <a:rPr lang="sv-SE" sz="600" dirty="0">
                <a:cs typeface="Arial"/>
              </a:rPr>
              <a:t> Wismar</a:t>
            </a:r>
          </a:p>
          <a:p>
            <a:pPr marL="187302" indent="-187302" fontAlgn="base">
              <a:spcBef>
                <a:spcPts val="0"/>
              </a:spcBef>
              <a:spcAft>
                <a:spcPct val="0"/>
              </a:spcAft>
              <a:buSzPct val="100000"/>
              <a:buFont typeface="Wingdings" pitchFamily="2" charset="2"/>
              <a:buChar char="§"/>
              <a:defRPr/>
            </a:pPr>
            <a:r>
              <a:rPr lang="sv-SE" sz="600" dirty="0">
                <a:cs typeface="Arial"/>
              </a:rPr>
              <a:t>IMT </a:t>
            </a:r>
            <a:r>
              <a:rPr lang="sv-SE" sz="600" dirty="0" err="1">
                <a:cs typeface="Arial"/>
              </a:rPr>
              <a:t>Atlantique</a:t>
            </a:r>
            <a:r>
              <a:rPr lang="sv-SE" sz="600" dirty="0">
                <a:cs typeface="Arial"/>
              </a:rPr>
              <a:t> (</a:t>
            </a:r>
            <a:r>
              <a:rPr lang="sv-SE" sz="600" dirty="0" err="1">
                <a:cs typeface="Arial"/>
              </a:rPr>
              <a:t>formerly</a:t>
            </a:r>
            <a:r>
              <a:rPr lang="sv-SE" sz="600" dirty="0">
                <a:cs typeface="Arial"/>
              </a:rPr>
              <a:t> Telecom Bretagne &amp; EMN)</a:t>
            </a:r>
          </a:p>
          <a:p>
            <a:pPr marL="187302" indent="-187302" fontAlgn="base">
              <a:spcBef>
                <a:spcPts val="0"/>
              </a:spcBef>
              <a:spcAft>
                <a:spcPct val="0"/>
              </a:spcAft>
              <a:buSzPct val="100000"/>
              <a:buFont typeface="Wingdings" pitchFamily="2" charset="2"/>
              <a:buChar char="§"/>
              <a:defRPr/>
            </a:pPr>
            <a:r>
              <a:rPr lang="sv-SE" sz="600" dirty="0" err="1">
                <a:cs typeface="Arial"/>
              </a:rPr>
              <a:t>Instituto</a:t>
            </a:r>
            <a:r>
              <a:rPr lang="sv-SE" sz="600" dirty="0">
                <a:cs typeface="Arial"/>
              </a:rPr>
              <a:t> </a:t>
            </a:r>
            <a:r>
              <a:rPr lang="sv-SE" sz="600" dirty="0" err="1">
                <a:cs typeface="Arial"/>
              </a:rPr>
              <a:t>Superior</a:t>
            </a:r>
            <a:r>
              <a:rPr lang="sv-SE" sz="600" dirty="0">
                <a:cs typeface="Arial"/>
              </a:rPr>
              <a:t> de </a:t>
            </a:r>
            <a:r>
              <a:rPr lang="sv-SE" sz="600" dirty="0" err="1">
                <a:cs typeface="Arial"/>
              </a:rPr>
              <a:t>Engenharia</a:t>
            </a:r>
            <a:r>
              <a:rPr lang="sv-SE" sz="600" dirty="0">
                <a:cs typeface="Arial"/>
              </a:rPr>
              <a:t> do Porto</a:t>
            </a:r>
          </a:p>
          <a:p>
            <a:pPr marL="187302" indent="-187302" fontAlgn="base">
              <a:spcBef>
                <a:spcPts val="0"/>
              </a:spcBef>
              <a:spcAft>
                <a:spcPct val="0"/>
              </a:spcAft>
              <a:buSzPct val="100000"/>
              <a:buFont typeface="Wingdings" pitchFamily="2" charset="2"/>
              <a:buChar char="§"/>
              <a:defRPr/>
            </a:pPr>
            <a:r>
              <a:rPr lang="sv-SE" sz="600" dirty="0">
                <a:cs typeface="Arial"/>
              </a:rPr>
              <a:t>Israel </a:t>
            </a:r>
            <a:r>
              <a:rPr lang="sv-SE" sz="600" dirty="0" err="1">
                <a:cs typeface="Arial"/>
              </a:rPr>
              <a:t>Institute</a:t>
            </a:r>
            <a:r>
              <a:rPr lang="sv-SE" sz="600" dirty="0">
                <a:cs typeface="Arial"/>
              </a:rPr>
              <a:t> for </a:t>
            </a:r>
            <a:r>
              <a:rPr lang="sv-SE" sz="600" dirty="0" err="1">
                <a:cs typeface="Arial"/>
              </a:rPr>
              <a:t>Empowering</a:t>
            </a:r>
            <a:r>
              <a:rPr lang="sv-SE" sz="600" dirty="0">
                <a:cs typeface="Arial"/>
              </a:rPr>
              <a:t> </a:t>
            </a:r>
            <a:r>
              <a:rPr lang="sv-SE" sz="600" dirty="0" err="1">
                <a:cs typeface="Arial"/>
              </a:rPr>
              <a:t>Ingenuity</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Jönköping University</a:t>
            </a:r>
          </a:p>
          <a:p>
            <a:pPr marL="187302" indent="-187302" fontAlgn="base">
              <a:spcBef>
                <a:spcPts val="0"/>
              </a:spcBef>
              <a:spcAft>
                <a:spcPct val="0"/>
              </a:spcAft>
              <a:buSzPct val="100000"/>
              <a:buFont typeface="Wingdings" pitchFamily="2" charset="2"/>
              <a:buChar char="§"/>
              <a:defRPr/>
            </a:pPr>
            <a:r>
              <a:rPr lang="sv-SE" sz="600" dirty="0">
                <a:cs typeface="Arial"/>
              </a:rPr>
              <a:t>Kazan Federal University</a:t>
            </a:r>
          </a:p>
          <a:p>
            <a:pPr marL="187302" indent="-187302" fontAlgn="base">
              <a:spcBef>
                <a:spcPts val="0"/>
              </a:spcBef>
              <a:spcAft>
                <a:spcPct val="0"/>
              </a:spcAft>
              <a:buSzPct val="100000"/>
              <a:buFont typeface="Wingdings" pitchFamily="2" charset="2"/>
              <a:buChar char="§"/>
              <a:defRPr/>
            </a:pPr>
            <a:r>
              <a:rPr lang="sv-SE" sz="600" dirty="0">
                <a:cs typeface="Arial"/>
              </a:rPr>
              <a:t>Kristianstad University</a:t>
            </a:r>
          </a:p>
          <a:p>
            <a:pPr marL="187302" indent="-187302" fontAlgn="base">
              <a:spcBef>
                <a:spcPts val="0"/>
              </a:spcBef>
              <a:spcAft>
                <a:spcPct val="0"/>
              </a:spcAft>
              <a:buSzPct val="100000"/>
              <a:buFont typeface="Wingdings" pitchFamily="2" charset="2"/>
              <a:buChar char="§"/>
              <a:defRPr/>
            </a:pPr>
            <a:r>
              <a:rPr lang="sv-SE" sz="600" dirty="0">
                <a:cs typeface="Arial"/>
              </a:rPr>
              <a:t>KTH Royal </a:t>
            </a:r>
            <a:r>
              <a:rPr lang="sv-SE" sz="600" dirty="0" err="1">
                <a:cs typeface="Arial"/>
              </a:rPr>
              <a:t>Institute</a:t>
            </a:r>
            <a:r>
              <a:rPr lang="sv-SE" sz="600" dirty="0">
                <a:cs typeface="Arial"/>
              </a:rPr>
              <a:t> </a:t>
            </a:r>
            <a:r>
              <a:rPr lang="sv-SE" sz="600" dirty="0" err="1">
                <a:cs typeface="Arial"/>
              </a:rPr>
              <a:t>of</a:t>
            </a:r>
            <a:r>
              <a:rPr lang="sv-SE" sz="600" dirty="0">
                <a:cs typeface="Arial"/>
              </a:rPr>
              <a:t> </a:t>
            </a:r>
            <a:r>
              <a:rPr lang="sv-SE" sz="600" dirty="0" err="1">
                <a:cs typeface="Arial"/>
              </a:rPr>
              <a:t>Technology</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Kuban State </a:t>
            </a:r>
            <a:r>
              <a:rPr lang="sv-SE" sz="600" dirty="0" err="1">
                <a:cs typeface="Arial"/>
              </a:rPr>
              <a:t>Technological</a:t>
            </a:r>
            <a:r>
              <a:rPr lang="sv-SE" sz="600" dirty="0">
                <a:cs typeface="Arial"/>
              </a:rPr>
              <a:t> University</a:t>
            </a:r>
          </a:p>
          <a:p>
            <a:pPr marL="187302" indent="-187302" fontAlgn="base">
              <a:spcBef>
                <a:spcPts val="0"/>
              </a:spcBef>
              <a:spcAft>
                <a:spcPct val="0"/>
              </a:spcAft>
              <a:buSzPct val="100000"/>
              <a:buFont typeface="Wingdings" pitchFamily="2" charset="2"/>
              <a:buChar char="§"/>
              <a:defRPr/>
            </a:pPr>
            <a:r>
              <a:rPr lang="sv-SE" sz="600" dirty="0">
                <a:cs typeface="Arial"/>
              </a:rPr>
              <a:t>LAB 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a:t>
            </a:r>
          </a:p>
          <a:p>
            <a:pPr marL="187302" indent="-187302" fontAlgn="base">
              <a:spcBef>
                <a:spcPts val="0"/>
              </a:spcBef>
              <a:spcAft>
                <a:spcPct val="0"/>
              </a:spcAft>
              <a:buSzPct val="100000"/>
              <a:buFont typeface="Wingdings" pitchFamily="2" charset="2"/>
              <a:buChar char="§"/>
              <a:defRPr/>
            </a:pPr>
            <a:r>
              <a:rPr lang="sv-SE" sz="600" dirty="0" err="1">
                <a:cs typeface="Arial"/>
              </a:rPr>
              <a:t>Lapland</a:t>
            </a:r>
            <a:r>
              <a:rPr lang="sv-SE" sz="600" dirty="0">
                <a:cs typeface="Arial"/>
              </a:rPr>
              <a:t> 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a:t>
            </a:r>
          </a:p>
          <a:p>
            <a:pPr marL="187302" indent="-187302" fontAlgn="base">
              <a:spcBef>
                <a:spcPts val="0"/>
              </a:spcBef>
              <a:spcAft>
                <a:spcPct val="0"/>
              </a:spcAft>
              <a:buSzPct val="100000"/>
              <a:buFont typeface="Wingdings" pitchFamily="2" charset="2"/>
              <a:buChar char="§"/>
              <a:defRPr/>
            </a:pPr>
            <a:r>
              <a:rPr lang="sv-SE" sz="600" dirty="0">
                <a:cs typeface="Arial"/>
              </a:rPr>
              <a:t>Linköping University</a:t>
            </a:r>
          </a:p>
          <a:p>
            <a:pPr marL="187302" indent="-187302" fontAlgn="base">
              <a:spcBef>
                <a:spcPts val="0"/>
              </a:spcBef>
              <a:spcAft>
                <a:spcPct val="0"/>
              </a:spcAft>
              <a:buSzPct val="100000"/>
              <a:buFont typeface="Wingdings" pitchFamily="2" charset="2"/>
              <a:buChar char="§"/>
              <a:defRPr/>
            </a:pPr>
            <a:r>
              <a:rPr lang="sv-SE" sz="600" dirty="0" err="1">
                <a:cs typeface="Arial"/>
              </a:rPr>
              <a:t>Linnaeus</a:t>
            </a:r>
            <a:r>
              <a:rPr lang="sv-SE" sz="600" dirty="0">
                <a:cs typeface="Arial"/>
              </a:rPr>
              <a:t> University</a:t>
            </a:r>
          </a:p>
          <a:p>
            <a:pPr marL="187302" indent="-187302" fontAlgn="base">
              <a:spcBef>
                <a:spcPts val="0"/>
              </a:spcBef>
              <a:spcAft>
                <a:spcPct val="0"/>
              </a:spcAft>
              <a:buSzPct val="100000"/>
              <a:buFont typeface="Wingdings" pitchFamily="2" charset="2"/>
              <a:buChar char="§"/>
              <a:defRPr/>
            </a:pPr>
            <a:r>
              <a:rPr lang="sv-SE" sz="600" dirty="0">
                <a:cs typeface="Arial"/>
              </a:rPr>
              <a:t>Luleå University </a:t>
            </a:r>
            <a:r>
              <a:rPr lang="sv-SE" sz="600" dirty="0" err="1">
                <a:cs typeface="Arial"/>
              </a:rPr>
              <a:t>of</a:t>
            </a:r>
            <a:r>
              <a:rPr lang="sv-SE" sz="600" dirty="0">
                <a:cs typeface="Arial"/>
              </a:rPr>
              <a:t> </a:t>
            </a:r>
            <a:r>
              <a:rPr lang="sv-SE" sz="600" dirty="0" err="1">
                <a:cs typeface="Arial"/>
              </a:rPr>
              <a:t>Technology</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err="1">
                <a:cs typeface="Arial"/>
              </a:rPr>
              <a:t>Metropolia</a:t>
            </a:r>
            <a:r>
              <a:rPr lang="sv-SE" sz="600" dirty="0">
                <a:cs typeface="Arial"/>
              </a:rPr>
              <a:t> 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a:t>
            </a:r>
          </a:p>
          <a:p>
            <a:pPr marL="187302" indent="-187302" fontAlgn="base">
              <a:spcBef>
                <a:spcPts val="0"/>
              </a:spcBef>
              <a:spcAft>
                <a:spcPct val="0"/>
              </a:spcAft>
              <a:buSzPct val="100000"/>
              <a:buFont typeface="Wingdings" pitchFamily="2" charset="2"/>
              <a:buChar char="§"/>
              <a:defRPr/>
            </a:pPr>
            <a:r>
              <a:rPr lang="sv-SE" sz="600" dirty="0" err="1">
                <a:cs typeface="Arial"/>
              </a:rPr>
              <a:t>Moscow</a:t>
            </a:r>
            <a:r>
              <a:rPr lang="sv-SE" sz="600" dirty="0">
                <a:cs typeface="Arial"/>
              </a:rPr>
              <a:t> Aviation </a:t>
            </a:r>
            <a:r>
              <a:rPr lang="sv-SE" sz="600" dirty="0" err="1">
                <a:cs typeface="Arial"/>
              </a:rPr>
              <a:t>Institute</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err="1">
                <a:cs typeface="Arial"/>
              </a:rPr>
              <a:t>Moscow</a:t>
            </a:r>
            <a:r>
              <a:rPr lang="sv-SE" sz="600" dirty="0">
                <a:cs typeface="Arial"/>
              </a:rPr>
              <a:t> </a:t>
            </a:r>
            <a:r>
              <a:rPr lang="sv-SE" sz="600" dirty="0" err="1">
                <a:cs typeface="Arial"/>
              </a:rPr>
              <a:t>Institute</a:t>
            </a:r>
            <a:r>
              <a:rPr lang="sv-SE" sz="600" dirty="0">
                <a:cs typeface="Arial"/>
              </a:rPr>
              <a:t> </a:t>
            </a:r>
            <a:r>
              <a:rPr lang="sv-SE" sz="600" dirty="0" err="1">
                <a:cs typeface="Arial"/>
              </a:rPr>
              <a:t>of</a:t>
            </a:r>
            <a:r>
              <a:rPr lang="sv-SE" sz="600" dirty="0">
                <a:cs typeface="Arial"/>
              </a:rPr>
              <a:t> </a:t>
            </a:r>
            <a:r>
              <a:rPr lang="sv-SE" sz="600" dirty="0" err="1">
                <a:cs typeface="Arial"/>
              </a:rPr>
              <a:t>Physics</a:t>
            </a:r>
            <a:r>
              <a:rPr lang="sv-SE" sz="600" dirty="0">
                <a:cs typeface="Arial"/>
              </a:rPr>
              <a:t> and </a:t>
            </a:r>
            <a:r>
              <a:rPr lang="sv-SE" sz="600" dirty="0" err="1">
                <a:cs typeface="Arial"/>
              </a:rPr>
              <a:t>Technology</a:t>
            </a:r>
            <a:r>
              <a:rPr lang="sv-SE" sz="600" dirty="0">
                <a:cs typeface="Arial"/>
              </a:rPr>
              <a:t> (MIPT)</a:t>
            </a:r>
          </a:p>
          <a:p>
            <a:pPr marL="187302" indent="-187302" fontAlgn="base">
              <a:spcBef>
                <a:spcPts val="0"/>
              </a:spcBef>
              <a:spcAft>
                <a:spcPct val="0"/>
              </a:spcAft>
              <a:buSzPct val="100000"/>
              <a:buFont typeface="Wingdings" pitchFamily="2" charset="2"/>
              <a:buChar char="§"/>
              <a:defRPr/>
            </a:pPr>
            <a:r>
              <a:rPr lang="sv-SE" sz="600" dirty="0">
                <a:cs typeface="Arial"/>
              </a:rPr>
              <a:t>National Research </a:t>
            </a:r>
            <a:r>
              <a:rPr lang="sv-SE" sz="600" dirty="0" err="1">
                <a:cs typeface="Arial"/>
              </a:rPr>
              <a:t>Nuclear</a:t>
            </a:r>
            <a:r>
              <a:rPr lang="sv-SE" sz="600" dirty="0">
                <a:cs typeface="Arial"/>
              </a:rPr>
              <a:t> University - NRNU </a:t>
            </a:r>
            <a:r>
              <a:rPr lang="sv-SE" sz="600" dirty="0" err="1">
                <a:cs typeface="Arial"/>
              </a:rPr>
              <a:t>MEPhI</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North-Eastern Federal University</a:t>
            </a:r>
          </a:p>
          <a:p>
            <a:pPr marL="187302" indent="-187302" fontAlgn="base">
              <a:spcBef>
                <a:spcPts val="0"/>
              </a:spcBef>
              <a:spcAft>
                <a:spcPct val="0"/>
              </a:spcAft>
              <a:buSzPct val="100000"/>
              <a:buFont typeface="Wingdings" pitchFamily="2" charset="2"/>
              <a:buChar char="§"/>
              <a:defRPr/>
            </a:pPr>
            <a:r>
              <a:rPr lang="sv-SE" sz="600" dirty="0" err="1">
                <a:cs typeface="Arial"/>
              </a:rPr>
              <a:t>Novia</a:t>
            </a:r>
            <a:r>
              <a:rPr lang="sv-SE" sz="600" dirty="0">
                <a:cs typeface="Arial"/>
              </a:rPr>
              <a:t> 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a:t>
            </a:r>
          </a:p>
          <a:p>
            <a:pPr marL="187302" indent="-187302" fontAlgn="base">
              <a:spcBef>
                <a:spcPts val="0"/>
              </a:spcBef>
              <a:spcAft>
                <a:spcPct val="0"/>
              </a:spcAft>
              <a:buSzPct val="100000"/>
              <a:buFont typeface="Wingdings" pitchFamily="2" charset="2"/>
              <a:buChar char="§"/>
              <a:defRPr/>
            </a:pPr>
            <a:r>
              <a:rPr lang="sv-SE" sz="600" dirty="0">
                <a:cs typeface="Arial"/>
              </a:rPr>
              <a:t>NTNU - </a:t>
            </a:r>
            <a:r>
              <a:rPr lang="sv-SE" sz="600" dirty="0" err="1">
                <a:cs typeface="Arial"/>
              </a:rPr>
              <a:t>Norweigian</a:t>
            </a:r>
            <a:r>
              <a:rPr lang="sv-SE" sz="600" dirty="0">
                <a:cs typeface="Arial"/>
              </a:rPr>
              <a:t> University </a:t>
            </a:r>
            <a:r>
              <a:rPr lang="sv-SE" sz="600" dirty="0" err="1">
                <a:cs typeface="Arial"/>
              </a:rPr>
              <a:t>of</a:t>
            </a:r>
            <a:r>
              <a:rPr lang="sv-SE" sz="600" dirty="0">
                <a:cs typeface="Arial"/>
              </a:rPr>
              <a:t> Science and </a:t>
            </a:r>
            <a:r>
              <a:rPr lang="sv-SE" sz="600" dirty="0" err="1">
                <a:cs typeface="Arial"/>
              </a:rPr>
              <a:t>Technology</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err="1">
                <a:cs typeface="Arial"/>
              </a:rPr>
              <a:t>Orel</a:t>
            </a:r>
            <a:r>
              <a:rPr lang="sv-SE" sz="600" dirty="0">
                <a:cs typeface="Arial"/>
              </a:rPr>
              <a:t> State University (Federal State-</a:t>
            </a:r>
            <a:r>
              <a:rPr lang="sv-SE" sz="600" dirty="0" err="1">
                <a:cs typeface="Arial"/>
              </a:rPr>
              <a:t>Funded</a:t>
            </a:r>
            <a:r>
              <a:rPr lang="sv-SE" sz="600" dirty="0">
                <a:cs typeface="Arial"/>
              </a:rPr>
              <a:t> </a:t>
            </a:r>
            <a:r>
              <a:rPr lang="sv-SE" sz="600" dirty="0" err="1">
                <a:cs typeface="Arial"/>
              </a:rPr>
              <a:t>Educational</a:t>
            </a:r>
            <a:r>
              <a:rPr lang="sv-SE" sz="600" dirty="0">
                <a:cs typeface="Arial"/>
              </a:rPr>
              <a:t> Institution </a:t>
            </a:r>
            <a:r>
              <a:rPr lang="sv-SE" sz="600" dirty="0" err="1">
                <a:cs typeface="Arial"/>
              </a:rPr>
              <a:t>of</a:t>
            </a:r>
            <a:r>
              <a:rPr lang="sv-SE" sz="600" dirty="0">
                <a:cs typeface="Arial"/>
              </a:rPr>
              <a:t> </a:t>
            </a:r>
            <a:r>
              <a:rPr lang="sv-SE" sz="600" dirty="0" err="1">
                <a:cs typeface="Arial"/>
              </a:rPr>
              <a:t>Higher</a:t>
            </a:r>
            <a:r>
              <a:rPr lang="sv-SE" sz="600" dirty="0">
                <a:cs typeface="Arial"/>
              </a:rPr>
              <a:t> </a:t>
            </a:r>
            <a:r>
              <a:rPr lang="sv-SE" sz="600" dirty="0" err="1">
                <a:cs typeface="Arial"/>
              </a:rPr>
              <a:t>Professional</a:t>
            </a:r>
            <a:r>
              <a:rPr lang="sv-SE" sz="600" dirty="0">
                <a:cs typeface="Arial"/>
              </a:rPr>
              <a:t> </a:t>
            </a:r>
            <a:r>
              <a:rPr lang="sv-SE" sz="600" dirty="0" err="1">
                <a:cs typeface="Arial"/>
              </a:rPr>
              <a:t>Education</a:t>
            </a:r>
            <a:r>
              <a:rPr lang="sv-SE" sz="600" dirty="0">
                <a:cs typeface="Arial"/>
              </a:rPr>
              <a:t>)</a:t>
            </a:r>
          </a:p>
          <a:p>
            <a:pPr marL="187302" indent="-187302" fontAlgn="base">
              <a:spcBef>
                <a:spcPts val="0"/>
              </a:spcBef>
              <a:spcAft>
                <a:spcPct val="0"/>
              </a:spcAft>
              <a:buSzPct val="100000"/>
              <a:buFont typeface="Wingdings" pitchFamily="2" charset="2"/>
              <a:buChar char="§"/>
              <a:defRPr/>
            </a:pPr>
            <a:r>
              <a:rPr lang="sv-SE" sz="600" dirty="0" err="1">
                <a:cs typeface="Arial"/>
              </a:rPr>
              <a:t>Politecnico</a:t>
            </a:r>
            <a:r>
              <a:rPr lang="sv-SE" sz="600" dirty="0">
                <a:cs typeface="Arial"/>
              </a:rPr>
              <a:t> di Milano</a:t>
            </a:r>
          </a:p>
          <a:p>
            <a:pPr marL="187302" indent="-187302" fontAlgn="base">
              <a:spcBef>
                <a:spcPts val="0"/>
              </a:spcBef>
              <a:spcAft>
                <a:spcPct val="0"/>
              </a:spcAft>
              <a:buSzPct val="100000"/>
              <a:buFont typeface="Wingdings" pitchFamily="2" charset="2"/>
              <a:buChar char="§"/>
              <a:defRPr/>
            </a:pPr>
            <a:r>
              <a:rPr lang="sv-SE" sz="600" dirty="0">
                <a:cs typeface="Arial"/>
              </a:rPr>
              <a:t>Reykjavik University</a:t>
            </a:r>
          </a:p>
          <a:p>
            <a:pPr marL="187302" indent="-187302" fontAlgn="base">
              <a:spcBef>
                <a:spcPts val="0"/>
              </a:spcBef>
              <a:spcAft>
                <a:spcPct val="0"/>
              </a:spcAft>
              <a:buSzPct val="100000"/>
              <a:buFont typeface="Wingdings" pitchFamily="2" charset="2"/>
              <a:buChar char="§"/>
              <a:defRPr/>
            </a:pPr>
            <a:r>
              <a:rPr lang="sv-SE" sz="600" dirty="0">
                <a:cs typeface="Arial"/>
              </a:rPr>
              <a:t>RWTH Aachen</a:t>
            </a:r>
          </a:p>
          <a:p>
            <a:pPr marL="187302" indent="-187302" fontAlgn="base">
              <a:spcBef>
                <a:spcPts val="0"/>
              </a:spcBef>
              <a:spcAft>
                <a:spcPct val="0"/>
              </a:spcAft>
              <a:buSzPct val="100000"/>
              <a:buFont typeface="Wingdings" pitchFamily="2" charset="2"/>
              <a:buChar char="§"/>
              <a:defRPr/>
            </a:pPr>
            <a:r>
              <a:rPr lang="sv-SE" sz="600" dirty="0">
                <a:cs typeface="Arial"/>
              </a:rPr>
              <a:t>Saint Petersburg State University </a:t>
            </a:r>
            <a:r>
              <a:rPr lang="sv-SE" sz="600" dirty="0" err="1">
                <a:cs typeface="Arial"/>
              </a:rPr>
              <a:t>of</a:t>
            </a:r>
            <a:r>
              <a:rPr lang="sv-SE" sz="600" dirty="0">
                <a:cs typeface="Arial"/>
              </a:rPr>
              <a:t> Aerospace Instrumentation</a:t>
            </a:r>
          </a:p>
          <a:p>
            <a:pPr marL="187302" indent="-187302" fontAlgn="base">
              <a:spcBef>
                <a:spcPts val="0"/>
              </a:spcBef>
              <a:spcAft>
                <a:spcPct val="0"/>
              </a:spcAft>
              <a:buSzPct val="100000"/>
              <a:buFont typeface="Wingdings" pitchFamily="2" charset="2"/>
              <a:buChar char="§"/>
              <a:defRPr/>
            </a:pPr>
            <a:r>
              <a:rPr lang="sv-SE" sz="600" dirty="0" err="1">
                <a:cs typeface="Arial"/>
              </a:rPr>
              <a:t>Savonia</a:t>
            </a:r>
            <a:r>
              <a:rPr lang="sv-SE" sz="600" dirty="0">
                <a:cs typeface="Arial"/>
              </a:rPr>
              <a:t> 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a:t>
            </a:r>
          </a:p>
          <a:p>
            <a:pPr marL="187302" indent="-187302" fontAlgn="base">
              <a:spcBef>
                <a:spcPts val="0"/>
              </a:spcBef>
              <a:spcAft>
                <a:spcPct val="0"/>
              </a:spcAft>
              <a:buSzPct val="100000"/>
              <a:buFont typeface="Wingdings" pitchFamily="2" charset="2"/>
              <a:buChar char="§"/>
              <a:defRPr/>
            </a:pPr>
            <a:r>
              <a:rPr lang="sv-SE" sz="600" dirty="0">
                <a:cs typeface="Arial"/>
              </a:rPr>
              <a:t>Seinäjoki 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a:t>
            </a:r>
          </a:p>
          <a:p>
            <a:pPr marL="187302" indent="-187302" fontAlgn="base">
              <a:spcBef>
                <a:spcPts val="0"/>
              </a:spcBef>
              <a:spcAft>
                <a:spcPct val="0"/>
              </a:spcAft>
              <a:buSzPct val="100000"/>
              <a:buFont typeface="Wingdings" pitchFamily="2" charset="2"/>
              <a:buChar char="§"/>
              <a:defRPr/>
            </a:pPr>
            <a:r>
              <a:rPr lang="sv-SE" sz="600" dirty="0" err="1">
                <a:cs typeface="Arial"/>
              </a:rPr>
              <a:t>Siberian</a:t>
            </a:r>
            <a:r>
              <a:rPr lang="sv-SE" sz="600" dirty="0">
                <a:cs typeface="Arial"/>
              </a:rPr>
              <a:t> Federal University</a:t>
            </a:r>
          </a:p>
          <a:p>
            <a:pPr marL="187302" indent="-187302" fontAlgn="base">
              <a:spcBef>
                <a:spcPts val="0"/>
              </a:spcBef>
              <a:spcAft>
                <a:spcPct val="0"/>
              </a:spcAft>
              <a:buSzPct val="100000"/>
              <a:buFont typeface="Wingdings" pitchFamily="2" charset="2"/>
              <a:buChar char="§"/>
              <a:defRPr/>
            </a:pPr>
            <a:r>
              <a:rPr lang="sv-SE" sz="600" dirty="0" err="1">
                <a:cs typeface="Arial"/>
              </a:rPr>
              <a:t>Skolkovo</a:t>
            </a:r>
            <a:r>
              <a:rPr lang="sv-SE" sz="600" dirty="0">
                <a:cs typeface="Arial"/>
              </a:rPr>
              <a:t> </a:t>
            </a:r>
            <a:r>
              <a:rPr lang="sv-SE" sz="600" dirty="0" err="1">
                <a:cs typeface="Arial"/>
              </a:rPr>
              <a:t>Institute</a:t>
            </a:r>
            <a:r>
              <a:rPr lang="sv-SE" sz="600" dirty="0">
                <a:cs typeface="Arial"/>
              </a:rPr>
              <a:t> for Science and </a:t>
            </a:r>
            <a:r>
              <a:rPr lang="sv-SE" sz="600" dirty="0" err="1">
                <a:cs typeface="Arial"/>
              </a:rPr>
              <a:t>Technology</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Surgut State University, </a:t>
            </a:r>
            <a:r>
              <a:rPr lang="sv-SE" sz="600" dirty="0" err="1">
                <a:cs typeface="Arial"/>
              </a:rPr>
              <a:t>SurSU</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Tallinn University </a:t>
            </a:r>
            <a:r>
              <a:rPr lang="sv-SE" sz="600" dirty="0" err="1">
                <a:cs typeface="Arial"/>
              </a:rPr>
              <a:t>of</a:t>
            </a:r>
            <a:r>
              <a:rPr lang="sv-SE" sz="600" dirty="0">
                <a:cs typeface="Arial"/>
              </a:rPr>
              <a:t> </a:t>
            </a:r>
            <a:r>
              <a:rPr lang="sv-SE" sz="600" dirty="0" err="1">
                <a:cs typeface="Arial"/>
              </a:rPr>
              <a:t>Technology</a:t>
            </a:r>
            <a:r>
              <a:rPr lang="sv-SE" sz="600" dirty="0">
                <a:cs typeface="Arial"/>
              </a:rPr>
              <a:t> (</a:t>
            </a:r>
            <a:r>
              <a:rPr lang="sv-SE" sz="600" dirty="0" err="1">
                <a:cs typeface="Arial"/>
              </a:rPr>
              <a:t>TalTech</a:t>
            </a:r>
            <a:r>
              <a:rPr lang="sv-SE" sz="600" dirty="0">
                <a:cs typeface="Arial"/>
              </a:rPr>
              <a:t>)</a:t>
            </a:r>
          </a:p>
          <a:p>
            <a:pPr marL="187302" indent="-187302" fontAlgn="base">
              <a:spcBef>
                <a:spcPts val="0"/>
              </a:spcBef>
              <a:spcAft>
                <a:spcPct val="0"/>
              </a:spcAft>
              <a:buSzPct val="100000"/>
              <a:buFont typeface="Wingdings" pitchFamily="2" charset="2"/>
              <a:buChar char="§"/>
              <a:defRPr/>
            </a:pPr>
            <a:r>
              <a:rPr lang="sv-SE" sz="600" dirty="0">
                <a:cs typeface="Arial"/>
              </a:rPr>
              <a:t>Tampere 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 (TAMK)</a:t>
            </a:r>
          </a:p>
          <a:p>
            <a:pPr marL="187302" indent="-187302" fontAlgn="base">
              <a:spcBef>
                <a:spcPts val="0"/>
              </a:spcBef>
              <a:spcAft>
                <a:spcPct val="0"/>
              </a:spcAft>
              <a:buSzPct val="100000"/>
              <a:buFont typeface="Wingdings" pitchFamily="2" charset="2"/>
              <a:buChar char="§"/>
              <a:defRPr/>
            </a:pPr>
            <a:r>
              <a:rPr lang="sv-SE" sz="600" dirty="0" err="1">
                <a:cs typeface="Arial"/>
              </a:rPr>
              <a:t>Technical</a:t>
            </a:r>
            <a:r>
              <a:rPr lang="sv-SE" sz="600" dirty="0">
                <a:cs typeface="Arial"/>
              </a:rPr>
              <a:t> University </a:t>
            </a:r>
            <a:r>
              <a:rPr lang="sv-SE" sz="600" dirty="0" err="1">
                <a:cs typeface="Arial"/>
              </a:rPr>
              <a:t>of</a:t>
            </a:r>
            <a:r>
              <a:rPr lang="sv-SE" sz="600" dirty="0">
                <a:cs typeface="Arial"/>
              </a:rPr>
              <a:t> </a:t>
            </a:r>
            <a:r>
              <a:rPr lang="sv-SE" sz="600" dirty="0" err="1">
                <a:cs typeface="Arial"/>
              </a:rPr>
              <a:t>Denmark</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err="1">
                <a:cs typeface="Arial"/>
              </a:rPr>
              <a:t>Technical</a:t>
            </a:r>
            <a:r>
              <a:rPr lang="sv-SE" sz="600" dirty="0">
                <a:cs typeface="Arial"/>
              </a:rPr>
              <a:t> University </a:t>
            </a:r>
            <a:r>
              <a:rPr lang="sv-SE" sz="600" dirty="0" err="1">
                <a:cs typeface="Arial"/>
              </a:rPr>
              <a:t>of</a:t>
            </a:r>
            <a:r>
              <a:rPr lang="sv-SE" sz="600" dirty="0">
                <a:cs typeface="Arial"/>
              </a:rPr>
              <a:t> Madrid</a:t>
            </a:r>
          </a:p>
          <a:p>
            <a:pPr marL="187302" indent="-187302" fontAlgn="base">
              <a:spcBef>
                <a:spcPts val="0"/>
              </a:spcBef>
              <a:spcAft>
                <a:spcPct val="0"/>
              </a:spcAft>
              <a:buSzPct val="100000"/>
              <a:buFont typeface="Wingdings" pitchFamily="2" charset="2"/>
              <a:buChar char="§"/>
              <a:defRPr/>
            </a:pPr>
            <a:r>
              <a:rPr lang="sv-SE" sz="600" dirty="0">
                <a:cs typeface="Arial"/>
              </a:rPr>
              <a:t>Tomsk </a:t>
            </a:r>
            <a:r>
              <a:rPr lang="sv-SE" sz="600" dirty="0" err="1">
                <a:cs typeface="Arial"/>
              </a:rPr>
              <a:t>Polytechnic</a:t>
            </a:r>
            <a:r>
              <a:rPr lang="sv-SE" sz="600" dirty="0">
                <a:cs typeface="Arial"/>
              </a:rPr>
              <a:t> University</a:t>
            </a:r>
          </a:p>
          <a:p>
            <a:pPr marL="187302" indent="-187302" fontAlgn="base">
              <a:spcBef>
                <a:spcPts val="0"/>
              </a:spcBef>
              <a:spcAft>
                <a:spcPct val="0"/>
              </a:spcAft>
              <a:buSzPct val="100000"/>
              <a:buFont typeface="Wingdings" pitchFamily="2" charset="2"/>
              <a:buChar char="§"/>
              <a:defRPr/>
            </a:pPr>
            <a:r>
              <a:rPr lang="sv-SE" sz="600" dirty="0">
                <a:cs typeface="Arial"/>
              </a:rPr>
              <a:t>Tomsk State University </a:t>
            </a:r>
            <a:r>
              <a:rPr lang="sv-SE" sz="600" dirty="0" err="1">
                <a:cs typeface="Arial"/>
              </a:rPr>
              <a:t>of</a:t>
            </a:r>
            <a:r>
              <a:rPr lang="sv-SE" sz="600" dirty="0">
                <a:cs typeface="Arial"/>
              </a:rPr>
              <a:t> Control Systems and </a:t>
            </a:r>
            <a:r>
              <a:rPr lang="sv-SE" sz="600" dirty="0" err="1">
                <a:cs typeface="Arial"/>
              </a:rPr>
              <a:t>Radioelectronics</a:t>
            </a:r>
            <a:r>
              <a:rPr lang="sv-SE" sz="600" dirty="0">
                <a:cs typeface="Arial"/>
              </a:rPr>
              <a:t> (TUSUR)</a:t>
            </a:r>
          </a:p>
          <a:p>
            <a:pPr marL="187302" indent="-187302" fontAlgn="base">
              <a:spcBef>
                <a:spcPts val="0"/>
              </a:spcBef>
              <a:spcAft>
                <a:spcPct val="0"/>
              </a:spcAft>
              <a:buSzPct val="100000"/>
              <a:buFont typeface="Wingdings" pitchFamily="2" charset="2"/>
              <a:buChar char="§"/>
              <a:defRPr/>
            </a:pPr>
            <a:r>
              <a:rPr lang="sv-SE" sz="600" dirty="0">
                <a:cs typeface="Arial"/>
              </a:rPr>
              <a:t>Turku 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a:t>
            </a:r>
          </a:p>
          <a:p>
            <a:pPr marL="187302" indent="-187302" fontAlgn="base">
              <a:spcBef>
                <a:spcPts val="0"/>
              </a:spcBef>
              <a:spcAft>
                <a:spcPct val="0"/>
              </a:spcAft>
              <a:buSzPct val="100000"/>
              <a:buFont typeface="Wingdings" pitchFamily="2" charset="2"/>
              <a:buChar char="§"/>
              <a:defRPr/>
            </a:pPr>
            <a:r>
              <a:rPr lang="sv-SE" sz="600" dirty="0">
                <a:cs typeface="Arial"/>
              </a:rPr>
              <a:t>Umeå University</a:t>
            </a:r>
          </a:p>
          <a:p>
            <a:pPr marL="187302" indent="-187302" fontAlgn="base">
              <a:spcBef>
                <a:spcPts val="0"/>
              </a:spcBef>
              <a:spcAft>
                <a:spcPct val="0"/>
              </a:spcAft>
              <a:buSzPct val="100000"/>
              <a:buFont typeface="Wingdings" pitchFamily="2" charset="2"/>
              <a:buChar char="§"/>
              <a:defRPr/>
            </a:pPr>
            <a:r>
              <a:rPr lang="sv-SE" sz="600" dirty="0" err="1">
                <a:cs typeface="Arial"/>
              </a:rPr>
              <a:t>Universitat</a:t>
            </a:r>
            <a:r>
              <a:rPr lang="sv-SE" sz="600" dirty="0">
                <a:cs typeface="Arial"/>
              </a:rPr>
              <a:t> </a:t>
            </a:r>
            <a:r>
              <a:rPr lang="sv-SE" sz="600" dirty="0" err="1">
                <a:cs typeface="Arial"/>
              </a:rPr>
              <a:t>Politècnica</a:t>
            </a:r>
            <a:r>
              <a:rPr lang="sv-SE" sz="600" dirty="0">
                <a:cs typeface="Arial"/>
              </a:rPr>
              <a:t> de </a:t>
            </a:r>
            <a:r>
              <a:rPr lang="sv-SE" sz="600" dirty="0" err="1">
                <a:cs typeface="Arial"/>
              </a:rPr>
              <a:t>Catalunya</a:t>
            </a:r>
            <a:r>
              <a:rPr lang="sv-SE" sz="600" dirty="0">
                <a:cs typeface="Arial"/>
              </a:rPr>
              <a:t> (Telecom BCN)</a:t>
            </a:r>
          </a:p>
          <a:p>
            <a:pPr marL="187302" indent="-187302" fontAlgn="base">
              <a:spcBef>
                <a:spcPts val="0"/>
              </a:spcBef>
              <a:spcAft>
                <a:spcPct val="0"/>
              </a:spcAft>
              <a:buSzPct val="100000"/>
              <a:buFont typeface="Wingdings" pitchFamily="2" charset="2"/>
              <a:buChar char="§"/>
              <a:defRPr/>
            </a:pPr>
            <a:r>
              <a:rPr lang="sv-SE" sz="600" dirty="0">
                <a:cs typeface="Arial"/>
              </a:rPr>
              <a:t>University </a:t>
            </a:r>
            <a:r>
              <a:rPr lang="sv-SE" sz="600" dirty="0" err="1">
                <a:cs typeface="Arial"/>
              </a:rPr>
              <a:t>of</a:t>
            </a:r>
            <a:r>
              <a:rPr lang="sv-SE" sz="600" dirty="0">
                <a:cs typeface="Arial"/>
              </a:rPr>
              <a:t> Navarra. TECNUN – </a:t>
            </a:r>
            <a:r>
              <a:rPr lang="sv-SE" sz="600" dirty="0" err="1">
                <a:cs typeface="Arial"/>
              </a:rPr>
              <a:t>School</a:t>
            </a:r>
            <a:r>
              <a:rPr lang="sv-SE" sz="600" dirty="0">
                <a:cs typeface="Arial"/>
              </a:rPr>
              <a:t> </a:t>
            </a:r>
            <a:r>
              <a:rPr lang="sv-SE" sz="600" dirty="0" err="1">
                <a:cs typeface="Arial"/>
              </a:rPr>
              <a:t>of</a:t>
            </a:r>
            <a:r>
              <a:rPr lang="sv-SE" sz="600" dirty="0">
                <a:cs typeface="Arial"/>
              </a:rPr>
              <a:t> </a:t>
            </a:r>
            <a:r>
              <a:rPr lang="sv-SE" sz="600" dirty="0" err="1">
                <a:cs typeface="Arial"/>
              </a:rPr>
              <a:t>Engineering</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University </a:t>
            </a:r>
            <a:r>
              <a:rPr lang="sv-SE" sz="600" dirty="0" err="1">
                <a:cs typeface="Arial"/>
              </a:rPr>
              <a:t>of</a:t>
            </a:r>
            <a:r>
              <a:rPr lang="sv-SE" sz="600" dirty="0">
                <a:cs typeface="Arial"/>
              </a:rPr>
              <a:t> Skövde</a:t>
            </a:r>
          </a:p>
          <a:p>
            <a:pPr marL="187302" indent="-187302" fontAlgn="base">
              <a:spcBef>
                <a:spcPts val="0"/>
              </a:spcBef>
              <a:spcAft>
                <a:spcPct val="0"/>
              </a:spcAft>
              <a:buSzPct val="100000"/>
              <a:buFont typeface="Wingdings" pitchFamily="2" charset="2"/>
              <a:buChar char="§"/>
              <a:defRPr/>
            </a:pPr>
            <a:r>
              <a:rPr lang="sv-SE" sz="600" dirty="0">
                <a:cs typeface="Arial"/>
              </a:rPr>
              <a:t>University </a:t>
            </a:r>
            <a:r>
              <a:rPr lang="sv-SE" sz="600" dirty="0" err="1">
                <a:cs typeface="Arial"/>
              </a:rPr>
              <a:t>of</a:t>
            </a:r>
            <a:r>
              <a:rPr lang="sv-SE" sz="600" dirty="0">
                <a:cs typeface="Arial"/>
              </a:rPr>
              <a:t> Turku</a:t>
            </a:r>
          </a:p>
          <a:p>
            <a:pPr marL="187302" indent="-187302" fontAlgn="base">
              <a:spcBef>
                <a:spcPts val="0"/>
              </a:spcBef>
              <a:spcAft>
                <a:spcPct val="0"/>
              </a:spcAft>
              <a:buSzPct val="100000"/>
              <a:buFont typeface="Wingdings" pitchFamily="2" charset="2"/>
              <a:buChar char="§"/>
              <a:defRPr/>
            </a:pPr>
            <a:r>
              <a:rPr lang="sv-SE" sz="600" dirty="0">
                <a:cs typeface="Arial"/>
              </a:rPr>
              <a:t>University </a:t>
            </a:r>
            <a:r>
              <a:rPr lang="sv-SE" sz="600" dirty="0" err="1">
                <a:cs typeface="Arial"/>
              </a:rPr>
              <a:t>of</a:t>
            </a:r>
            <a:r>
              <a:rPr lang="sv-SE" sz="600" dirty="0">
                <a:cs typeface="Arial"/>
              </a:rPr>
              <a:t> </a:t>
            </a:r>
            <a:r>
              <a:rPr lang="sv-SE" sz="600" dirty="0" err="1">
                <a:cs typeface="Arial"/>
              </a:rPr>
              <a:t>Twente</a:t>
            </a:r>
            <a:endParaRPr lang="sv-SE" sz="600" dirty="0">
              <a:cs typeface="Arial"/>
            </a:endParaRPr>
          </a:p>
          <a:p>
            <a:pPr marL="187302" indent="-187302" fontAlgn="base">
              <a:spcBef>
                <a:spcPts val="0"/>
              </a:spcBef>
              <a:spcAft>
                <a:spcPct val="0"/>
              </a:spcAft>
              <a:buSzPct val="100000"/>
              <a:buFont typeface="Wingdings" pitchFamily="2" charset="2"/>
              <a:buChar char="§"/>
              <a:defRPr/>
            </a:pPr>
            <a:r>
              <a:rPr lang="sv-SE" sz="600" dirty="0">
                <a:cs typeface="Arial"/>
              </a:rPr>
              <a:t>University West</a:t>
            </a:r>
          </a:p>
          <a:p>
            <a:pPr marL="187302" indent="-187302" fontAlgn="base">
              <a:spcBef>
                <a:spcPts val="0"/>
              </a:spcBef>
              <a:spcAft>
                <a:spcPct val="0"/>
              </a:spcAft>
              <a:buSzPct val="100000"/>
              <a:buFont typeface="Wingdings" pitchFamily="2" charset="2"/>
              <a:buChar char="§"/>
              <a:defRPr/>
            </a:pPr>
            <a:r>
              <a:rPr lang="sv-SE" sz="600" dirty="0">
                <a:cs typeface="Arial"/>
              </a:rPr>
              <a:t>Ural Federal University</a:t>
            </a:r>
          </a:p>
          <a:p>
            <a:pPr marL="187302" indent="-187302" fontAlgn="base">
              <a:spcBef>
                <a:spcPts val="0"/>
              </a:spcBef>
              <a:spcAft>
                <a:spcPct val="0"/>
              </a:spcAft>
              <a:buSzPct val="100000"/>
              <a:buFont typeface="Wingdings" pitchFamily="2" charset="2"/>
              <a:buChar char="§"/>
              <a:defRPr/>
            </a:pPr>
            <a:r>
              <a:rPr lang="sv-SE" sz="600" dirty="0">
                <a:cs typeface="Arial"/>
              </a:rPr>
              <a:t>Ural State University </a:t>
            </a:r>
            <a:r>
              <a:rPr lang="sv-SE" sz="600" dirty="0" err="1">
                <a:cs typeface="Arial"/>
              </a:rPr>
              <a:t>of</a:t>
            </a:r>
            <a:r>
              <a:rPr lang="sv-SE" sz="600" dirty="0">
                <a:cs typeface="Arial"/>
              </a:rPr>
              <a:t> Railway Transport, USURT</a:t>
            </a:r>
          </a:p>
          <a:p>
            <a:pPr marL="187302" indent="-187302" fontAlgn="base">
              <a:spcBef>
                <a:spcPts val="0"/>
              </a:spcBef>
              <a:spcAft>
                <a:spcPct val="0"/>
              </a:spcAft>
              <a:buSzPct val="100000"/>
              <a:buFont typeface="Wingdings" pitchFamily="2" charset="2"/>
              <a:buChar char="§"/>
              <a:defRPr/>
            </a:pPr>
            <a:r>
              <a:rPr lang="sv-SE" sz="600" dirty="0">
                <a:cs typeface="Arial"/>
              </a:rPr>
              <a:t>VIA University College</a:t>
            </a:r>
          </a:p>
          <a:p>
            <a:pPr marL="187302" indent="-187302" fontAlgn="base">
              <a:spcBef>
                <a:spcPts val="0"/>
              </a:spcBef>
              <a:spcAft>
                <a:spcPct val="0"/>
              </a:spcAft>
              <a:buSzPct val="100000"/>
              <a:buFont typeface="Wingdings" pitchFamily="2" charset="2"/>
              <a:buChar char="§"/>
              <a:defRPr/>
            </a:pPr>
            <a:r>
              <a:rPr lang="sv-SE" sz="600" dirty="0" err="1">
                <a:cs typeface="Arial"/>
              </a:rPr>
              <a:t>Vilniaus</a:t>
            </a:r>
            <a:r>
              <a:rPr lang="sv-SE" sz="600" dirty="0">
                <a:cs typeface="Arial"/>
              </a:rPr>
              <a:t> </a:t>
            </a:r>
            <a:r>
              <a:rPr lang="sv-SE" sz="600" dirty="0" err="1">
                <a:cs typeface="Arial"/>
              </a:rPr>
              <a:t>Kolegija</a:t>
            </a:r>
            <a:r>
              <a:rPr lang="sv-SE" sz="600" dirty="0">
                <a:cs typeface="Arial"/>
              </a:rPr>
              <a:t>/University </a:t>
            </a:r>
            <a:r>
              <a:rPr lang="sv-SE" sz="600" dirty="0" err="1">
                <a:cs typeface="Arial"/>
              </a:rPr>
              <a:t>of</a:t>
            </a:r>
            <a:r>
              <a:rPr lang="sv-SE" sz="600" dirty="0">
                <a:cs typeface="Arial"/>
              </a:rPr>
              <a:t> </a:t>
            </a:r>
            <a:r>
              <a:rPr lang="sv-SE" sz="600" dirty="0" err="1">
                <a:cs typeface="Arial"/>
              </a:rPr>
              <a:t>Applied</a:t>
            </a:r>
            <a:r>
              <a:rPr lang="sv-SE" sz="600" dirty="0">
                <a:cs typeface="Arial"/>
              </a:rPr>
              <a:t> Sciences</a:t>
            </a:r>
          </a:p>
          <a:p>
            <a:pPr marL="187302" indent="-187302" fontAlgn="base">
              <a:spcBef>
                <a:spcPts val="0"/>
              </a:spcBef>
              <a:spcAft>
                <a:spcPct val="0"/>
              </a:spcAft>
              <a:buSzPct val="100000"/>
              <a:buFont typeface="Wingdings" pitchFamily="2" charset="2"/>
              <a:buChar char="§"/>
              <a:defRPr/>
            </a:pPr>
            <a:r>
              <a:rPr lang="sv-SE" sz="600" dirty="0" err="1">
                <a:cs typeface="Arial"/>
              </a:rPr>
              <a:t>Wageningen</a:t>
            </a:r>
            <a:r>
              <a:rPr lang="sv-SE" sz="600" dirty="0">
                <a:cs typeface="Arial"/>
              </a:rPr>
              <a:t> University &amp; Research</a:t>
            </a:r>
          </a:p>
          <a:p>
            <a:pPr marL="187302" indent="-187302" fontAlgn="base">
              <a:spcBef>
                <a:spcPts val="0"/>
              </a:spcBef>
              <a:spcAft>
                <a:spcPct val="0"/>
              </a:spcAft>
              <a:buSzPct val="100000"/>
              <a:buFont typeface="Wingdings" pitchFamily="2" charset="2"/>
              <a:buChar char="§"/>
              <a:defRPr/>
            </a:pPr>
            <a:r>
              <a:rPr lang="sv-SE" sz="600" dirty="0" err="1">
                <a:cs typeface="Arial"/>
              </a:rPr>
              <a:t>Østfold</a:t>
            </a:r>
            <a:r>
              <a:rPr lang="sv-SE" sz="600" dirty="0">
                <a:cs typeface="Arial"/>
              </a:rPr>
              <a:t> University College</a:t>
            </a:r>
          </a:p>
          <a:p>
            <a:pPr marL="187302" indent="-187302" fontAlgn="base">
              <a:spcBef>
                <a:spcPts val="0"/>
              </a:spcBef>
              <a:spcAft>
                <a:spcPct val="0"/>
              </a:spcAft>
              <a:buClr>
                <a:srgbClr val="9A3D01"/>
              </a:buClr>
              <a:buSzPct val="100000"/>
              <a:buFont typeface="Wingdings" pitchFamily="2" charset="2"/>
              <a:buChar char="§"/>
              <a:defRPr/>
            </a:pPr>
            <a:endParaRPr lang="sv-SE" sz="600" dirty="0">
              <a:cs typeface="Arial"/>
            </a:endParaRPr>
          </a:p>
          <a:p>
            <a:pPr marL="187302" indent="-187302" fontAlgn="base">
              <a:spcBef>
                <a:spcPts val="0"/>
              </a:spcBef>
              <a:spcAft>
                <a:spcPct val="0"/>
              </a:spcAft>
              <a:buClr>
                <a:srgbClr val="9A3D01"/>
              </a:buClr>
              <a:buSzPct val="100000"/>
              <a:buFont typeface="Wingdings" pitchFamily="2" charset="2"/>
              <a:buChar char="§"/>
              <a:defRPr/>
            </a:pPr>
            <a:endParaRPr lang="sv-SE" sz="600" dirty="0">
              <a:cs typeface="Arial"/>
            </a:endParaRPr>
          </a:p>
          <a:p>
            <a:pPr marL="187302" indent="-187302">
              <a:spcBef>
                <a:spcPts val="0"/>
              </a:spcBef>
              <a:buNone/>
            </a:pPr>
            <a:endParaRPr lang="sv-SE" sz="600" dirty="0">
              <a:cs typeface="Arial"/>
            </a:endParaRPr>
          </a:p>
        </p:txBody>
      </p:sp>
      <p:sp>
        <p:nvSpPr>
          <p:cNvPr id="137221" name="Content Placeholder 5"/>
          <p:cNvSpPr txBox="1">
            <a:spLocks/>
          </p:cNvSpPr>
          <p:nvPr/>
        </p:nvSpPr>
        <p:spPr bwMode="auto">
          <a:xfrm>
            <a:off x="4461585" y="570348"/>
            <a:ext cx="2808311" cy="6343185"/>
          </a:xfrm>
          <a:prstGeom prst="rect">
            <a:avLst/>
          </a:prstGeom>
          <a:noFill/>
          <a:ln w="9525">
            <a:noFill/>
            <a:miter lim="800000"/>
            <a:headEnd/>
            <a:tailEnd/>
          </a:ln>
        </p:spPr>
        <p:txBody>
          <a:bodyPr lIns="91428" tIns="45715" rIns="91428" bIns="45715"/>
          <a:lstStyle/>
          <a:p>
            <a:pPr marL="187302" indent="-187302">
              <a:lnSpc>
                <a:spcPct val="90000"/>
              </a:lnSpc>
              <a:buClr>
                <a:srgbClr val="9A3D01"/>
              </a:buClr>
              <a:buSzPct val="100000"/>
              <a:defRPr/>
            </a:pPr>
            <a:r>
              <a:rPr lang="sv-SE" sz="1000" b="1" dirty="0" err="1">
                <a:solidFill>
                  <a:srgbClr val="C00000"/>
                </a:solidFill>
                <a:latin typeface="Arial"/>
                <a:cs typeface="Arial"/>
              </a:rPr>
              <a:t>Asia</a:t>
            </a:r>
            <a:endParaRPr lang="sv-SE" sz="1000" dirty="0">
              <a:solidFill>
                <a:srgbClr val="C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Australian</a:t>
            </a:r>
            <a:r>
              <a:rPr lang="sv-SE" sz="600" dirty="0">
                <a:solidFill>
                  <a:srgbClr val="000000"/>
                </a:solidFill>
                <a:latin typeface="Arial"/>
                <a:cs typeface="Arial"/>
              </a:rPr>
              <a:t> College </a:t>
            </a:r>
            <a:r>
              <a:rPr lang="sv-SE" sz="600" dirty="0" err="1">
                <a:solidFill>
                  <a:srgbClr val="000000"/>
                </a:solidFill>
                <a:latin typeface="Arial"/>
                <a:cs typeface="Arial"/>
              </a:rPr>
              <a:t>of</a:t>
            </a:r>
            <a:r>
              <a:rPr lang="sv-SE" sz="600" dirty="0">
                <a:solidFill>
                  <a:srgbClr val="000000"/>
                </a:solidFill>
                <a:latin typeface="Arial"/>
                <a:cs typeface="Arial"/>
              </a:rPr>
              <a:t> Kuwait</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Beijing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Petrochemical</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(BIPT)</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Beijing </a:t>
            </a:r>
            <a:r>
              <a:rPr lang="sv-SE" sz="600" dirty="0" err="1">
                <a:solidFill>
                  <a:srgbClr val="000000"/>
                </a:solidFill>
                <a:latin typeface="Arial"/>
                <a:cs typeface="Arial"/>
              </a:rPr>
              <a:t>Jiaotong</a:t>
            </a:r>
            <a:r>
              <a:rPr lang="sv-SE" sz="600" dirty="0">
                <a:solidFill>
                  <a:srgbClr val="000000"/>
                </a:solidFill>
                <a:latin typeface="Arial"/>
                <a:cs typeface="Arial"/>
              </a:rPr>
              <a:t> University</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Bulacan</a:t>
            </a:r>
            <a:r>
              <a:rPr lang="sv-SE" sz="600" dirty="0">
                <a:solidFill>
                  <a:srgbClr val="000000"/>
                </a:solidFill>
                <a:latin typeface="Arial"/>
                <a:cs typeface="Arial"/>
              </a:rPr>
              <a:t> State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Chengdu University </a:t>
            </a:r>
            <a:r>
              <a:rPr lang="sv-SE" sz="600" dirty="0" err="1">
                <a:solidFill>
                  <a:srgbClr val="000000"/>
                </a:solidFill>
                <a:latin typeface="Arial"/>
                <a:cs typeface="Arial"/>
              </a:rPr>
              <a:t>of</a:t>
            </a:r>
            <a:r>
              <a:rPr lang="sv-SE" sz="600" dirty="0">
                <a:solidFill>
                  <a:srgbClr val="000000"/>
                </a:solidFill>
                <a:latin typeface="Arial"/>
                <a:cs typeface="Arial"/>
              </a:rPr>
              <a:t> Information </a:t>
            </a:r>
            <a:r>
              <a:rPr lang="sv-SE" sz="600" dirty="0" err="1">
                <a:solidFill>
                  <a:srgbClr val="000000"/>
                </a:solidFill>
                <a:latin typeface="Arial"/>
                <a:cs typeface="Arial"/>
              </a:rPr>
              <a:t>Technology</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Chulalongkorn</a:t>
            </a:r>
            <a:r>
              <a:rPr lang="sv-SE" sz="600" dirty="0">
                <a:solidFill>
                  <a:srgbClr val="000000"/>
                </a:solidFill>
                <a:latin typeface="Arial"/>
                <a:cs typeface="Arial"/>
              </a:rPr>
              <a:t> University (</a:t>
            </a:r>
            <a:r>
              <a:rPr lang="sv-SE" sz="600" dirty="0" err="1">
                <a:solidFill>
                  <a:srgbClr val="000000"/>
                </a:solidFill>
                <a:latin typeface="Arial"/>
                <a:cs typeface="Arial"/>
              </a:rPr>
              <a:t>Faculty</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Engineering</a:t>
            </a:r>
            <a:r>
              <a:rPr lang="sv-SE" sz="600" dirty="0">
                <a:solidFill>
                  <a:srgbClr val="000000"/>
                </a:solidFill>
                <a:latin typeface="Arial"/>
                <a:cs typeface="Arial"/>
              </a:rPr>
              <a:t>)</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Dalat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Dalian </a:t>
            </a:r>
            <a:r>
              <a:rPr lang="sv-SE" sz="600" dirty="0" err="1">
                <a:solidFill>
                  <a:srgbClr val="000000"/>
                </a:solidFill>
                <a:latin typeface="Arial"/>
                <a:cs typeface="Arial"/>
              </a:rPr>
              <a:t>Neusoft</a:t>
            </a:r>
            <a:r>
              <a:rPr lang="sv-SE" sz="600" dirty="0">
                <a:solidFill>
                  <a:srgbClr val="000000"/>
                </a:solidFill>
                <a:latin typeface="Arial"/>
                <a:cs typeface="Arial"/>
              </a:rPr>
              <a:t> University </a:t>
            </a:r>
            <a:r>
              <a:rPr lang="sv-SE" sz="600" dirty="0" err="1">
                <a:solidFill>
                  <a:srgbClr val="000000"/>
                </a:solidFill>
                <a:latin typeface="Arial"/>
                <a:cs typeface="Arial"/>
              </a:rPr>
              <a:t>of</a:t>
            </a:r>
            <a:r>
              <a:rPr lang="sv-SE" sz="600" dirty="0">
                <a:solidFill>
                  <a:srgbClr val="000000"/>
                </a:solidFill>
                <a:latin typeface="Arial"/>
                <a:cs typeface="Arial"/>
              </a:rPr>
              <a:t> Information</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Dong </a:t>
            </a:r>
            <a:r>
              <a:rPr lang="sv-SE" sz="600" dirty="0" err="1">
                <a:solidFill>
                  <a:srgbClr val="000000"/>
                </a:solidFill>
                <a:latin typeface="Arial"/>
                <a:cs typeface="Arial"/>
              </a:rPr>
              <a:t>Nai</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University (DNTU)</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Duy</a:t>
            </a:r>
            <a:r>
              <a:rPr lang="sv-SE" sz="600" dirty="0">
                <a:solidFill>
                  <a:srgbClr val="000000"/>
                </a:solidFill>
                <a:latin typeface="Arial"/>
                <a:cs typeface="Arial"/>
              </a:rPr>
              <a:t> Tan University</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Feng</a:t>
            </a:r>
            <a:r>
              <a:rPr lang="sv-SE" sz="600" dirty="0">
                <a:solidFill>
                  <a:srgbClr val="000000"/>
                </a:solidFill>
                <a:latin typeface="Arial"/>
                <a:cs typeface="Arial"/>
              </a:rPr>
              <a:t> </a:t>
            </a:r>
            <a:r>
              <a:rPr lang="sv-SE" sz="600" dirty="0" err="1">
                <a:solidFill>
                  <a:srgbClr val="000000"/>
                </a:solidFill>
                <a:latin typeface="Arial"/>
                <a:cs typeface="Arial"/>
              </a:rPr>
              <a:t>Chia</a:t>
            </a:r>
            <a:r>
              <a:rPr lang="sv-SE" sz="600" dirty="0">
                <a:solidFill>
                  <a:srgbClr val="000000"/>
                </a:solidFill>
                <a:latin typeface="Arial"/>
                <a:cs typeface="Arial"/>
              </a:rPr>
              <a:t>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FPT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Hokkaido Information University</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Inje</a:t>
            </a:r>
            <a:r>
              <a:rPr lang="sv-SE" sz="600" dirty="0">
                <a:solidFill>
                  <a:srgbClr val="000000"/>
                </a:solidFill>
                <a:latin typeface="Arial"/>
                <a:cs typeface="Arial"/>
              </a:rPr>
              <a:t> University</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Engineering</a:t>
            </a:r>
            <a:r>
              <a:rPr lang="sv-SE" sz="600" dirty="0">
                <a:solidFill>
                  <a:srgbClr val="000000"/>
                </a:solidFill>
                <a:latin typeface="Arial"/>
                <a:cs typeface="Arial"/>
              </a:rPr>
              <a:t> and </a:t>
            </a:r>
            <a:r>
              <a:rPr lang="sv-SE" sz="600" dirty="0" err="1">
                <a:solidFill>
                  <a:srgbClr val="000000"/>
                </a:solidFill>
                <a:latin typeface="Arial"/>
                <a:cs typeface="Arial"/>
              </a:rPr>
              <a:t>Technology</a:t>
            </a:r>
            <a:r>
              <a:rPr lang="sv-SE" sz="600" dirty="0">
                <a:solidFill>
                  <a:srgbClr val="000000"/>
                </a:solidFill>
                <a:latin typeface="Arial"/>
                <a:cs typeface="Arial"/>
              </a:rPr>
              <a:t> (IET)</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International College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Kanazawa</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Kanazawa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Mongolian</a:t>
            </a:r>
            <a:r>
              <a:rPr lang="sv-SE" sz="600" dirty="0">
                <a:solidFill>
                  <a:srgbClr val="000000"/>
                </a:solidFill>
                <a:latin typeface="Arial"/>
                <a:cs typeface="Arial"/>
              </a:rPr>
              <a:t> University </a:t>
            </a:r>
            <a:r>
              <a:rPr lang="sv-SE" sz="600" dirty="0" err="1">
                <a:solidFill>
                  <a:srgbClr val="000000"/>
                </a:solidFill>
                <a:latin typeface="Arial"/>
                <a:cs typeface="Arial"/>
              </a:rPr>
              <a:t>of</a:t>
            </a:r>
            <a:r>
              <a:rPr lang="sv-SE" sz="600" dirty="0">
                <a:solidFill>
                  <a:srgbClr val="000000"/>
                </a:solidFill>
                <a:latin typeface="Arial"/>
                <a:cs typeface="Arial"/>
              </a:rPr>
              <a:t> Science and </a:t>
            </a:r>
            <a:r>
              <a:rPr lang="sv-SE" sz="600" dirty="0" err="1">
                <a:solidFill>
                  <a:srgbClr val="000000"/>
                </a:solidFill>
                <a:latin typeface="Arial"/>
                <a:cs typeface="Arial"/>
              </a:rPr>
              <a:t>Technology</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Nanyang </a:t>
            </a:r>
            <a:r>
              <a:rPr lang="sv-SE" sz="600" dirty="0" err="1">
                <a:solidFill>
                  <a:srgbClr val="000000"/>
                </a:solidFill>
                <a:latin typeface="Arial"/>
                <a:cs typeface="Arial"/>
              </a:rPr>
              <a:t>Polytechnic</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National University </a:t>
            </a:r>
            <a:r>
              <a:rPr lang="sv-SE" sz="600" dirty="0" err="1">
                <a:solidFill>
                  <a:srgbClr val="000000"/>
                </a:solidFill>
                <a:latin typeface="Arial"/>
                <a:cs typeface="Arial"/>
              </a:rPr>
              <a:t>of</a:t>
            </a:r>
            <a:r>
              <a:rPr lang="sv-SE" sz="600" dirty="0">
                <a:solidFill>
                  <a:srgbClr val="000000"/>
                </a:solidFill>
                <a:latin typeface="Arial"/>
                <a:cs typeface="Arial"/>
              </a:rPr>
              <a:t> Civil </a:t>
            </a:r>
            <a:r>
              <a:rPr lang="sv-SE" sz="600" dirty="0" err="1">
                <a:solidFill>
                  <a:srgbClr val="000000"/>
                </a:solidFill>
                <a:latin typeface="Arial"/>
                <a:cs typeface="Arial"/>
              </a:rPr>
              <a:t>Engineering</a:t>
            </a:r>
            <a:r>
              <a:rPr lang="sv-SE" sz="600" dirty="0">
                <a:solidFill>
                  <a:srgbClr val="000000"/>
                </a:solidFill>
                <a:latin typeface="Arial"/>
                <a:cs typeface="Arial"/>
              </a:rPr>
              <a:t> (NUCE)</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NIT </a:t>
            </a:r>
            <a:r>
              <a:rPr lang="sv-SE" sz="600" dirty="0" err="1">
                <a:solidFill>
                  <a:srgbClr val="000000"/>
                </a:solidFill>
                <a:latin typeface="Arial"/>
                <a:cs typeface="Arial"/>
              </a:rPr>
              <a:t>Anan</a:t>
            </a:r>
            <a:r>
              <a:rPr lang="sv-SE" sz="600" dirty="0">
                <a:solidFill>
                  <a:srgbClr val="000000"/>
                </a:solidFill>
                <a:latin typeface="Arial"/>
                <a:cs typeface="Arial"/>
              </a:rPr>
              <a:t> College, National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NIT Ibaraki College, (NITIC)</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NIT </a:t>
            </a:r>
            <a:r>
              <a:rPr lang="sv-SE" sz="600" dirty="0" err="1">
                <a:solidFill>
                  <a:srgbClr val="000000"/>
                </a:solidFill>
                <a:latin typeface="Arial"/>
                <a:cs typeface="Arial"/>
              </a:rPr>
              <a:t>Kisarazu</a:t>
            </a:r>
            <a:r>
              <a:rPr lang="sv-SE" sz="600" dirty="0">
                <a:solidFill>
                  <a:srgbClr val="000000"/>
                </a:solidFill>
                <a:latin typeface="Arial"/>
                <a:cs typeface="Arial"/>
              </a:rPr>
              <a:t>, National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a:t>
            </a:r>
            <a:r>
              <a:rPr lang="sv-SE" sz="600" dirty="0" err="1">
                <a:solidFill>
                  <a:srgbClr val="000000"/>
                </a:solidFill>
                <a:latin typeface="Arial"/>
                <a:cs typeface="Arial"/>
              </a:rPr>
              <a:t>Kisarazu</a:t>
            </a:r>
            <a:r>
              <a:rPr lang="sv-SE" sz="600" dirty="0">
                <a:solidFill>
                  <a:srgbClr val="000000"/>
                </a:solidFill>
                <a:latin typeface="Arial"/>
                <a:cs typeface="Arial"/>
              </a:rPr>
              <a:t> College</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NIT Kumamoto College, National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(KOSEN)</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NIT Nagano, National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Nagano College</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NIT Nagaoka, National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Nagaoka College</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NIT Sendai, National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Sendai College</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NIT </a:t>
            </a:r>
            <a:r>
              <a:rPr lang="sv-SE" sz="600" dirty="0" err="1">
                <a:solidFill>
                  <a:srgbClr val="000000"/>
                </a:solidFill>
                <a:latin typeface="Arial"/>
                <a:cs typeface="Arial"/>
              </a:rPr>
              <a:t>Tsuruoka</a:t>
            </a:r>
            <a:r>
              <a:rPr lang="sv-SE" sz="600" dirty="0">
                <a:solidFill>
                  <a:srgbClr val="000000"/>
                </a:solidFill>
                <a:latin typeface="Arial"/>
                <a:cs typeface="Arial"/>
              </a:rPr>
              <a:t> College</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NIT </a:t>
            </a:r>
            <a:r>
              <a:rPr lang="sv-SE" sz="600" dirty="0" err="1">
                <a:solidFill>
                  <a:srgbClr val="000000"/>
                </a:solidFill>
                <a:latin typeface="Arial"/>
                <a:cs typeface="Arial"/>
              </a:rPr>
              <a:t>Tsuyama</a:t>
            </a:r>
            <a:r>
              <a:rPr lang="sv-SE" sz="600" dirty="0">
                <a:solidFill>
                  <a:srgbClr val="000000"/>
                </a:solidFill>
                <a:latin typeface="Arial"/>
                <a:cs typeface="Arial"/>
              </a:rPr>
              <a:t>, National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a:t>
            </a:r>
            <a:r>
              <a:rPr lang="sv-SE" sz="600" dirty="0" err="1">
                <a:solidFill>
                  <a:srgbClr val="000000"/>
                </a:solidFill>
                <a:latin typeface="Arial"/>
                <a:cs typeface="Arial"/>
              </a:rPr>
              <a:t>Tsuyama</a:t>
            </a:r>
            <a:r>
              <a:rPr lang="sv-SE" sz="600" dirty="0">
                <a:solidFill>
                  <a:srgbClr val="000000"/>
                </a:solidFill>
                <a:latin typeface="Arial"/>
                <a:cs typeface="Arial"/>
              </a:rPr>
              <a:t> College</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Politeknik</a:t>
            </a:r>
            <a:r>
              <a:rPr lang="sv-SE" sz="600" dirty="0">
                <a:solidFill>
                  <a:srgbClr val="000000"/>
                </a:solidFill>
                <a:latin typeface="Arial"/>
                <a:cs typeface="Arial"/>
              </a:rPr>
              <a:t> Ibrahim Sultan</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Politeknik</a:t>
            </a:r>
            <a:r>
              <a:rPr lang="sv-SE" sz="600" dirty="0">
                <a:solidFill>
                  <a:srgbClr val="000000"/>
                </a:solidFill>
                <a:latin typeface="Arial"/>
                <a:cs typeface="Arial"/>
              </a:rPr>
              <a:t> </a:t>
            </a:r>
            <a:r>
              <a:rPr lang="sv-SE" sz="600" dirty="0" err="1">
                <a:solidFill>
                  <a:srgbClr val="000000"/>
                </a:solidFill>
                <a:latin typeface="Arial"/>
                <a:cs typeface="Arial"/>
              </a:rPr>
              <a:t>Ungku</a:t>
            </a:r>
            <a:r>
              <a:rPr lang="sv-SE" sz="600" dirty="0">
                <a:solidFill>
                  <a:srgbClr val="000000"/>
                </a:solidFill>
                <a:latin typeface="Arial"/>
                <a:cs typeface="Arial"/>
              </a:rPr>
              <a:t> Omar</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Rajamangala University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a:t>
            </a:r>
            <a:r>
              <a:rPr lang="sv-SE" sz="600" dirty="0" err="1">
                <a:solidFill>
                  <a:srgbClr val="000000"/>
                </a:solidFill>
                <a:latin typeface="Arial"/>
                <a:cs typeface="Arial"/>
              </a:rPr>
              <a:t>Isan</a:t>
            </a:r>
            <a:r>
              <a:rPr lang="sv-SE" sz="600" dirty="0">
                <a:solidFill>
                  <a:srgbClr val="000000"/>
                </a:solidFill>
                <a:latin typeface="Arial"/>
                <a:cs typeface="Arial"/>
              </a:rPr>
              <a:t> (RMUTI)</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Rajamangala University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Technology</a:t>
            </a:r>
            <a:r>
              <a:rPr lang="sv-SE" sz="600" dirty="0">
                <a:solidFill>
                  <a:srgbClr val="000000"/>
                </a:solidFill>
                <a:latin typeface="Arial"/>
                <a:cs typeface="Arial"/>
              </a:rPr>
              <a:t> </a:t>
            </a:r>
            <a:r>
              <a:rPr lang="sv-SE" sz="600" dirty="0" err="1">
                <a:solidFill>
                  <a:srgbClr val="000000"/>
                </a:solidFill>
                <a:latin typeface="Arial"/>
                <a:cs typeface="Arial"/>
              </a:rPr>
              <a:t>Thanyaburi</a:t>
            </a:r>
            <a:r>
              <a:rPr lang="sv-SE" sz="600" dirty="0">
                <a:solidFill>
                  <a:srgbClr val="000000"/>
                </a:solidFill>
                <a:latin typeface="Arial"/>
                <a:cs typeface="Arial"/>
              </a:rPr>
              <a:t> (RMUTT)</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Sathyabama</a:t>
            </a:r>
            <a:r>
              <a:rPr lang="sv-SE" sz="600" dirty="0">
                <a:solidFill>
                  <a:srgbClr val="000000"/>
                </a:solidFill>
                <a:latin typeface="Arial"/>
                <a:cs typeface="Arial"/>
              </a:rPr>
              <a:t>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Science and </a:t>
            </a:r>
            <a:r>
              <a:rPr lang="sv-SE" sz="600" dirty="0" err="1">
                <a:solidFill>
                  <a:srgbClr val="000000"/>
                </a:solidFill>
                <a:latin typeface="Arial"/>
                <a:cs typeface="Arial"/>
              </a:rPr>
              <a:t>Technology</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Shantou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Singapore </a:t>
            </a:r>
            <a:r>
              <a:rPr lang="sv-SE" sz="600" dirty="0" err="1">
                <a:solidFill>
                  <a:srgbClr val="000000"/>
                </a:solidFill>
                <a:latin typeface="Arial"/>
                <a:cs typeface="Arial"/>
              </a:rPr>
              <a:t>Polytechnic</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SRM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Science and </a:t>
            </a:r>
            <a:r>
              <a:rPr lang="sv-SE" sz="600" dirty="0" err="1">
                <a:solidFill>
                  <a:srgbClr val="000000"/>
                </a:solidFill>
                <a:latin typeface="Arial"/>
                <a:cs typeface="Arial"/>
              </a:rPr>
              <a:t>Technology</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Suzhou Industrial Park </a:t>
            </a:r>
            <a:r>
              <a:rPr lang="sv-SE" sz="600" dirty="0" err="1">
                <a:solidFill>
                  <a:srgbClr val="000000"/>
                </a:solidFill>
                <a:latin typeface="Arial"/>
                <a:cs typeface="Arial"/>
              </a:rPr>
              <a:t>Institute</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Vocational</a:t>
            </a:r>
            <a:r>
              <a:rPr lang="sv-SE" sz="600" dirty="0">
                <a:solidFill>
                  <a:srgbClr val="000000"/>
                </a:solidFill>
                <a:latin typeface="Arial"/>
                <a:cs typeface="Arial"/>
              </a:rPr>
              <a:t> </a:t>
            </a:r>
            <a:r>
              <a:rPr lang="sv-SE" sz="600" dirty="0" err="1">
                <a:solidFill>
                  <a:srgbClr val="000000"/>
                </a:solidFill>
                <a:latin typeface="Arial"/>
                <a:cs typeface="Arial"/>
              </a:rPr>
              <a:t>Technology</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Taylor's</a:t>
            </a:r>
            <a:r>
              <a:rPr lang="sv-SE" sz="600" dirty="0">
                <a:solidFill>
                  <a:srgbClr val="000000"/>
                </a:solidFill>
                <a:latin typeface="Arial"/>
                <a:cs typeface="Arial"/>
              </a:rPr>
              <a:t> University, </a:t>
            </a:r>
            <a:r>
              <a:rPr lang="sv-SE" sz="600" dirty="0" err="1">
                <a:solidFill>
                  <a:srgbClr val="000000"/>
                </a:solidFill>
                <a:latin typeface="Arial"/>
                <a:cs typeface="Arial"/>
              </a:rPr>
              <a:t>School</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Engineering</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Thiagarajar</a:t>
            </a:r>
            <a:r>
              <a:rPr lang="sv-SE" sz="600" dirty="0">
                <a:solidFill>
                  <a:srgbClr val="000000"/>
                </a:solidFill>
                <a:latin typeface="Arial"/>
                <a:cs typeface="Arial"/>
              </a:rPr>
              <a:t> College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Engineering</a:t>
            </a:r>
            <a:r>
              <a:rPr lang="sv-SE" sz="600" dirty="0">
                <a:solidFill>
                  <a:srgbClr val="000000"/>
                </a:solidFill>
                <a:latin typeface="Arial"/>
                <a:cs typeface="Arial"/>
              </a:rPr>
              <a:t> (TCE)</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Thu Dau Mot University</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Tra</a:t>
            </a:r>
            <a:r>
              <a:rPr lang="sv-SE" sz="600" dirty="0">
                <a:solidFill>
                  <a:srgbClr val="000000"/>
                </a:solidFill>
                <a:latin typeface="Arial"/>
                <a:cs typeface="Arial"/>
              </a:rPr>
              <a:t> Vinh University, TVU</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Tsinghua</a:t>
            </a:r>
            <a:r>
              <a:rPr lang="sv-SE" sz="600" dirty="0">
                <a:solidFill>
                  <a:srgbClr val="000000"/>
                </a:solidFill>
                <a:latin typeface="Arial"/>
                <a:cs typeface="Arial"/>
              </a:rPr>
              <a:t> University</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Universiti</a:t>
            </a:r>
            <a:r>
              <a:rPr lang="sv-SE" sz="600" dirty="0">
                <a:solidFill>
                  <a:srgbClr val="000000"/>
                </a:solidFill>
                <a:latin typeface="Arial"/>
                <a:cs typeface="Arial"/>
              </a:rPr>
              <a:t> Teknologi MARA (</a:t>
            </a:r>
            <a:r>
              <a:rPr lang="sv-SE" sz="600" dirty="0" err="1">
                <a:solidFill>
                  <a:srgbClr val="000000"/>
                </a:solidFill>
                <a:latin typeface="Arial"/>
                <a:cs typeface="Arial"/>
              </a:rPr>
              <a:t>UiTM</a:t>
            </a:r>
            <a:r>
              <a:rPr lang="sv-SE" sz="600" dirty="0">
                <a:solidFill>
                  <a:srgbClr val="000000"/>
                </a:solidFill>
                <a:latin typeface="Arial"/>
                <a:cs typeface="Arial"/>
              </a:rPr>
              <a:t>)</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Electronic Science and </a:t>
            </a:r>
            <a:r>
              <a:rPr lang="sv-SE" sz="600" dirty="0" err="1">
                <a:solidFill>
                  <a:srgbClr val="000000"/>
                </a:solidFill>
                <a:latin typeface="Arial"/>
                <a:cs typeface="Arial"/>
              </a:rPr>
              <a:t>Technology</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China (UESTC)</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Science and </a:t>
            </a:r>
            <a:r>
              <a:rPr lang="sv-SE" sz="600" dirty="0" err="1">
                <a:solidFill>
                  <a:srgbClr val="000000"/>
                </a:solidFill>
                <a:latin typeface="Arial"/>
                <a:cs typeface="Arial"/>
              </a:rPr>
              <a:t>Technology</a:t>
            </a:r>
            <a:r>
              <a:rPr lang="sv-SE" sz="600" dirty="0">
                <a:solidFill>
                  <a:srgbClr val="000000"/>
                </a:solidFill>
                <a:latin typeface="Arial"/>
                <a:cs typeface="Arial"/>
              </a:rPr>
              <a:t> </a:t>
            </a:r>
            <a:r>
              <a:rPr lang="sv-SE" sz="600" dirty="0" err="1">
                <a:solidFill>
                  <a:srgbClr val="000000"/>
                </a:solidFill>
                <a:latin typeface="Arial"/>
                <a:cs typeface="Arial"/>
              </a:rPr>
              <a:t>of</a:t>
            </a:r>
            <a:r>
              <a:rPr lang="sv-SE" sz="600" dirty="0">
                <a:solidFill>
                  <a:srgbClr val="000000"/>
                </a:solidFill>
                <a:latin typeface="Arial"/>
                <a:cs typeface="Arial"/>
              </a:rPr>
              <a:t> Southern Philippines, Cagayan de Oro Campus (USTP CDO)</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Vel</a:t>
            </a:r>
            <a:r>
              <a:rPr lang="sv-SE" sz="600" dirty="0">
                <a:solidFill>
                  <a:srgbClr val="000000"/>
                </a:solidFill>
                <a:latin typeface="Arial"/>
                <a:cs typeface="Arial"/>
              </a:rPr>
              <a:t> Tech </a:t>
            </a:r>
            <a:r>
              <a:rPr lang="sv-SE" sz="600" dirty="0" err="1">
                <a:solidFill>
                  <a:srgbClr val="000000"/>
                </a:solidFill>
                <a:latin typeface="Arial"/>
                <a:cs typeface="Arial"/>
              </a:rPr>
              <a:t>Dr.RR</a:t>
            </a:r>
            <a:r>
              <a:rPr lang="sv-SE" sz="600" dirty="0">
                <a:solidFill>
                  <a:srgbClr val="000000"/>
                </a:solidFill>
                <a:latin typeface="Arial"/>
                <a:cs typeface="Arial"/>
              </a:rPr>
              <a:t> &amp; </a:t>
            </a:r>
            <a:r>
              <a:rPr lang="sv-SE" sz="600" dirty="0" err="1">
                <a:solidFill>
                  <a:srgbClr val="000000"/>
                </a:solidFill>
                <a:latin typeface="Arial"/>
                <a:cs typeface="Arial"/>
              </a:rPr>
              <a:t>Dr.SR</a:t>
            </a:r>
            <a:r>
              <a:rPr lang="sv-SE" sz="600" dirty="0">
                <a:solidFill>
                  <a:srgbClr val="000000"/>
                </a:solidFill>
                <a:latin typeface="Arial"/>
                <a:cs typeface="Arial"/>
              </a:rPr>
              <a:t> </a:t>
            </a:r>
            <a:r>
              <a:rPr lang="sv-SE" sz="600" dirty="0" err="1">
                <a:solidFill>
                  <a:srgbClr val="000000"/>
                </a:solidFill>
                <a:latin typeface="Arial"/>
                <a:cs typeface="Arial"/>
              </a:rPr>
              <a:t>Technical</a:t>
            </a:r>
            <a:r>
              <a:rPr lang="sv-SE" sz="600" dirty="0">
                <a:solidFill>
                  <a:srgbClr val="000000"/>
                </a:solidFill>
                <a:latin typeface="Arial"/>
                <a:cs typeface="Arial"/>
              </a:rPr>
              <a:t>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Vietnam National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Vinh University</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Yanshan</a:t>
            </a:r>
            <a:r>
              <a:rPr lang="sv-SE" sz="600" dirty="0">
                <a:solidFill>
                  <a:srgbClr val="000000"/>
                </a:solidFill>
                <a:latin typeface="Arial"/>
                <a:cs typeface="Arial"/>
              </a:rPr>
              <a:t> University</a:t>
            </a:r>
          </a:p>
          <a:p>
            <a:pPr marL="187302" indent="-187302">
              <a:lnSpc>
                <a:spcPct val="90000"/>
              </a:lnSpc>
              <a:buClr>
                <a:srgbClr val="9A3D01"/>
              </a:buClr>
              <a:buSzPct val="100000"/>
              <a:defRPr/>
            </a:pPr>
            <a:endParaRPr lang="sv-SE" sz="600" b="1" dirty="0">
              <a:solidFill>
                <a:srgbClr val="CC0000"/>
              </a:solidFill>
              <a:latin typeface="Arial"/>
              <a:cs typeface="Arial"/>
            </a:endParaRPr>
          </a:p>
          <a:p>
            <a:pPr marL="187302" indent="-187302">
              <a:lnSpc>
                <a:spcPct val="90000"/>
              </a:lnSpc>
              <a:buClr>
                <a:srgbClr val="9A3D01"/>
              </a:buClr>
              <a:buSzPct val="100000"/>
              <a:defRPr/>
            </a:pPr>
            <a:r>
              <a:rPr lang="sv-SE" sz="1000" b="1" dirty="0">
                <a:solidFill>
                  <a:srgbClr val="C00000"/>
                </a:solidFill>
                <a:latin typeface="Arial"/>
                <a:cs typeface="Arial"/>
              </a:rPr>
              <a:t>UK-</a:t>
            </a:r>
            <a:r>
              <a:rPr lang="sv-SE" sz="1000" b="1" dirty="0" err="1">
                <a:solidFill>
                  <a:srgbClr val="C00000"/>
                </a:solidFill>
                <a:latin typeface="Arial"/>
                <a:cs typeface="Arial"/>
              </a:rPr>
              <a:t>Ireland</a:t>
            </a:r>
            <a:endParaRPr lang="sv-SE" sz="1000" b="1" dirty="0">
              <a:solidFill>
                <a:srgbClr val="C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Aston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Birmingham City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Canterbury Christ Church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Lancaster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Nottingham Trent University (NTU)</a:t>
            </a:r>
          </a:p>
          <a:p>
            <a:pPr marL="187302" indent="-187302">
              <a:lnSpc>
                <a:spcPct val="90000"/>
              </a:lnSpc>
              <a:buClr>
                <a:srgbClr val="C00000"/>
              </a:buClr>
              <a:buSzPct val="100000"/>
              <a:buFont typeface="Wingdings" pitchFamily="2" charset="2"/>
              <a:buChar char="§"/>
              <a:defRPr/>
            </a:pPr>
            <a:r>
              <a:rPr lang="sv-SE" sz="600" dirty="0" err="1">
                <a:solidFill>
                  <a:srgbClr val="000000"/>
                </a:solidFill>
                <a:latin typeface="Arial"/>
                <a:cs typeface="Arial"/>
              </a:rPr>
              <a:t>Queen's</a:t>
            </a:r>
            <a:r>
              <a:rPr lang="sv-SE" sz="600" dirty="0">
                <a:solidFill>
                  <a:srgbClr val="000000"/>
                </a:solidFill>
                <a:latin typeface="Arial"/>
                <a:cs typeface="Arial"/>
              </a:rPr>
              <a:t> University (Belfast)</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South Eastern Regional College (SERC)</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South West College</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Trinity College Dublin</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Ulster University</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Bristol</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Chichester</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Hertfordshire</a:t>
            </a:r>
            <a:endParaRPr lang="sv-SE" sz="600" dirty="0">
              <a:solidFill>
                <a:srgbClr val="000000"/>
              </a:solidFill>
              <a:latin typeface="Arial"/>
              <a:cs typeface="Arial"/>
            </a:endParaRP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Leeds</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Leicester</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Limerick</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Liverpool</a:t>
            </a:r>
          </a:p>
          <a:p>
            <a:pPr marL="187302" indent="-187302">
              <a:lnSpc>
                <a:spcPct val="90000"/>
              </a:lnSpc>
              <a:buClr>
                <a:srgbClr val="C00000"/>
              </a:buClr>
              <a:buSzPct val="100000"/>
              <a:buFont typeface="Wingdings" pitchFamily="2" charset="2"/>
              <a:buChar char="§"/>
              <a:defRPr/>
            </a:pPr>
            <a:r>
              <a:rPr lang="sv-SE" sz="600" dirty="0">
                <a:solidFill>
                  <a:srgbClr val="000000"/>
                </a:solidFill>
                <a:latin typeface="Arial"/>
                <a:cs typeface="Arial"/>
              </a:rPr>
              <a:t>University </a:t>
            </a:r>
            <a:r>
              <a:rPr lang="sv-SE" sz="600" dirty="0" err="1">
                <a:solidFill>
                  <a:srgbClr val="000000"/>
                </a:solidFill>
                <a:latin typeface="Arial"/>
                <a:cs typeface="Arial"/>
              </a:rPr>
              <a:t>of</a:t>
            </a:r>
            <a:r>
              <a:rPr lang="sv-SE" sz="600" dirty="0">
                <a:solidFill>
                  <a:srgbClr val="000000"/>
                </a:solidFill>
                <a:latin typeface="Arial"/>
                <a:cs typeface="Arial"/>
              </a:rPr>
              <a:t> </a:t>
            </a:r>
            <a:r>
              <a:rPr lang="sv-SE" sz="600" dirty="0" err="1">
                <a:solidFill>
                  <a:srgbClr val="000000"/>
                </a:solidFill>
                <a:latin typeface="Arial"/>
                <a:cs typeface="Arial"/>
              </a:rPr>
              <a:t>Strathclyde</a:t>
            </a:r>
            <a:endParaRPr lang="sv-SE" sz="600" dirty="0">
              <a:solidFill>
                <a:srgbClr val="000000"/>
              </a:solidFill>
              <a:latin typeface="Arial"/>
              <a:cs typeface="Arial"/>
            </a:endParaRPr>
          </a:p>
          <a:p>
            <a:pPr>
              <a:lnSpc>
                <a:spcPct val="90000"/>
              </a:lnSpc>
              <a:buClr>
                <a:srgbClr val="9A3D01"/>
              </a:buClr>
              <a:buSzPct val="100000"/>
              <a:defRPr/>
            </a:pPr>
            <a:endParaRPr lang="sv-SE" sz="600" dirty="0">
              <a:solidFill>
                <a:srgbClr val="000000"/>
              </a:solidFill>
              <a:latin typeface="Arial"/>
              <a:cs typeface="Arial"/>
            </a:endParaRPr>
          </a:p>
          <a:p>
            <a:pPr marL="187302" indent="-187302">
              <a:lnSpc>
                <a:spcPct val="90000"/>
              </a:lnSpc>
              <a:buClr>
                <a:srgbClr val="9A3D01"/>
              </a:buClr>
              <a:buSzPct val="100000"/>
              <a:buFont typeface="Wingdings" pitchFamily="2" charset="2"/>
              <a:buChar char="§"/>
              <a:defRPr/>
            </a:pPr>
            <a:endParaRPr lang="sv-SE" sz="600" dirty="0">
              <a:solidFill>
                <a:srgbClr val="000000"/>
              </a:solidFill>
              <a:latin typeface="Arial"/>
              <a:cs typeface="Arial"/>
            </a:endParaRPr>
          </a:p>
          <a:p>
            <a:pPr marL="187302" indent="-187302">
              <a:lnSpc>
                <a:spcPct val="90000"/>
              </a:lnSpc>
              <a:buClr>
                <a:srgbClr val="9A3D01"/>
              </a:buClr>
              <a:buSzPct val="100000"/>
              <a:buFont typeface="Wingdings" pitchFamily="2" charset="2"/>
              <a:buChar char="§"/>
              <a:defRPr/>
            </a:pPr>
            <a:endParaRPr lang="sv-SE" sz="600" dirty="0">
              <a:solidFill>
                <a:srgbClr val="000000"/>
              </a:solidFill>
              <a:latin typeface="Arial"/>
              <a:cs typeface="Arial"/>
            </a:endParaRPr>
          </a:p>
          <a:p>
            <a:pPr marL="187302" indent="-187302">
              <a:lnSpc>
                <a:spcPct val="90000"/>
              </a:lnSpc>
              <a:buClr>
                <a:srgbClr val="9A3D01"/>
              </a:buClr>
              <a:buSzPct val="100000"/>
              <a:defRPr/>
            </a:pPr>
            <a:endParaRPr lang="sv-SE" sz="600" dirty="0">
              <a:solidFill>
                <a:srgbClr val="000000"/>
              </a:solidFill>
              <a:latin typeface="Arial"/>
              <a:cs typeface="Arial"/>
            </a:endParaRPr>
          </a:p>
        </p:txBody>
      </p:sp>
      <p:sp>
        <p:nvSpPr>
          <p:cNvPr id="2" name="Rectangle 1"/>
          <p:cNvSpPr/>
          <p:nvPr/>
        </p:nvSpPr>
        <p:spPr>
          <a:xfrm>
            <a:off x="9485091" y="97261"/>
            <a:ext cx="1050288" cy="230832"/>
          </a:xfrm>
          <a:prstGeom prst="rect">
            <a:avLst/>
          </a:prstGeom>
        </p:spPr>
        <p:txBody>
          <a:bodyPr wrap="none">
            <a:spAutoFit/>
          </a:bodyPr>
          <a:lstStyle/>
          <a:p>
            <a:r>
              <a:rPr lang="en-US" sz="900" dirty="0">
                <a:solidFill>
                  <a:prstClr val="black"/>
                </a:solidFill>
                <a:latin typeface="Arial" charset="0"/>
                <a:ea typeface="Arial" charset="0"/>
                <a:cs typeface="Arial" charset="0"/>
              </a:rPr>
              <a:t>Se </a:t>
            </a:r>
            <a:r>
              <a:rPr lang="en-US" sz="900" dirty="0" err="1">
                <a:solidFill>
                  <a:prstClr val="black"/>
                </a:solidFill>
                <a:latin typeface="Arial" charset="0"/>
                <a:ea typeface="Arial" charset="0"/>
                <a:cs typeface="Arial" charset="0"/>
              </a:rPr>
              <a:t>www.cdio.org</a:t>
            </a:r>
            <a:endParaRPr lang="en-GB" dirty="0">
              <a:solidFill>
                <a:prstClr val="black"/>
              </a:solidFill>
              <a:latin typeface="Calibri" panose="020F0502020204030204"/>
            </a:endParaRPr>
          </a:p>
        </p:txBody>
      </p:sp>
    </p:spTree>
    <p:extLst>
      <p:ext uri="{BB962C8B-B14F-4D97-AF65-F5344CB8AC3E}">
        <p14:creationId xmlns:p14="http://schemas.microsoft.com/office/powerpoint/2010/main" val="114707677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62147E-0FB1-FD4F-8E7A-7FAF4D5EBEF6}"/>
              </a:ext>
            </a:extLst>
          </p:cNvPr>
          <p:cNvSpPr>
            <a:spLocks noGrp="1"/>
          </p:cNvSpPr>
          <p:nvPr>
            <p:ph type="title"/>
          </p:nvPr>
        </p:nvSpPr>
        <p:spPr>
          <a:xfrm>
            <a:off x="1218588" y="538720"/>
            <a:ext cx="11523490" cy="414456"/>
          </a:xfrm>
        </p:spPr>
        <p:txBody>
          <a:bodyPr>
            <a:noAutofit/>
          </a:bodyPr>
          <a:lstStyle/>
          <a:p>
            <a:r>
              <a:rPr lang="nb-NO" sz="2800" dirty="0"/>
              <a:t>Rektorvedtak på FTS-prinsippene gjort 25. juni 2021!</a:t>
            </a:r>
          </a:p>
        </p:txBody>
      </p:sp>
      <p:sp>
        <p:nvSpPr>
          <p:cNvPr id="3" name="Avrundet rektangel 2">
            <a:extLst>
              <a:ext uri="{FF2B5EF4-FFF2-40B4-BE49-F238E27FC236}">
                <a16:creationId xmlns:a16="http://schemas.microsoft.com/office/drawing/2014/main" id="{E849F2AE-A1B9-8447-B8A0-6EBFAAC56A4D}"/>
              </a:ext>
            </a:extLst>
          </p:cNvPr>
          <p:cNvSpPr/>
          <p:nvPr/>
        </p:nvSpPr>
        <p:spPr>
          <a:xfrm>
            <a:off x="806673" y="1524000"/>
            <a:ext cx="10578651" cy="279861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F72BB800-62D9-ED43-A930-88D28E9905DD}"/>
              </a:ext>
            </a:extLst>
          </p:cNvPr>
          <p:cNvPicPr>
            <a:picLocks noChangeAspect="1"/>
          </p:cNvPicPr>
          <p:nvPr/>
        </p:nvPicPr>
        <p:blipFill>
          <a:blip r:embed="rId2"/>
          <a:stretch>
            <a:fillRect/>
          </a:stretch>
        </p:blipFill>
        <p:spPr>
          <a:xfrm>
            <a:off x="1218588" y="1807847"/>
            <a:ext cx="9754823" cy="2230924"/>
          </a:xfrm>
          <a:prstGeom prst="rect">
            <a:avLst/>
          </a:prstGeom>
        </p:spPr>
      </p:pic>
    </p:spTree>
    <p:extLst>
      <p:ext uri="{BB962C8B-B14F-4D97-AF65-F5344CB8AC3E}">
        <p14:creationId xmlns:p14="http://schemas.microsoft.com/office/powerpoint/2010/main" val="407999121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702009" y="981145"/>
            <a:ext cx="3888432" cy="3672406"/>
          </a:xfrm>
          <a:prstGeom prst="rect">
            <a:avLst/>
          </a:prstGeom>
          <a:noFill/>
          <a:ln w="9525">
            <a:noFill/>
            <a:miter lim="800000"/>
            <a:headEnd/>
            <a:tailEnd/>
          </a:ln>
        </p:spPr>
        <p:txBody>
          <a:bodyPr vert="horz" wrap="square" lIns="91428" tIns="45715" rIns="91428" bIns="45715"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lr>
                <a:srgbClr val="CC0000"/>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Clr>
                <a:srgbClr val="C00000"/>
              </a:buClr>
              <a:buSzPct val="100000"/>
              <a:buNone/>
            </a:pPr>
            <a:r>
              <a:rPr lang="en-GB" sz="2000" b="1" dirty="0">
                <a:solidFill>
                  <a:srgbClr val="C00000"/>
                </a:solidFill>
                <a:latin typeface="Arial" charset="0"/>
                <a:ea typeface="Arial" charset="0"/>
                <a:cs typeface="Arial" charset="0"/>
              </a:rPr>
              <a:t>18</a:t>
            </a:r>
            <a:r>
              <a:rPr lang="en-GB" sz="2000" b="1" baseline="30000" dirty="0">
                <a:solidFill>
                  <a:srgbClr val="C00000"/>
                </a:solidFill>
                <a:latin typeface="Arial" charset="0"/>
                <a:ea typeface="Arial" charset="0"/>
                <a:cs typeface="Arial" charset="0"/>
              </a:rPr>
              <a:t>th</a:t>
            </a:r>
            <a:r>
              <a:rPr lang="en-GB" sz="2000" b="1" dirty="0">
                <a:solidFill>
                  <a:srgbClr val="C00000"/>
                </a:solidFill>
                <a:latin typeface="Arial" charset="0"/>
                <a:ea typeface="Arial" charset="0"/>
                <a:cs typeface="Arial" charset="0"/>
              </a:rPr>
              <a:t> International CDIO Conference</a:t>
            </a:r>
            <a:br>
              <a:rPr lang="en-GB" sz="1800" dirty="0">
                <a:solidFill>
                  <a:srgbClr val="C00000"/>
                </a:solidFill>
                <a:latin typeface="Arial" charset="0"/>
                <a:ea typeface="Arial" charset="0"/>
                <a:cs typeface="Arial" charset="0"/>
              </a:rPr>
            </a:br>
            <a:r>
              <a:rPr lang="en-GB" sz="1800" dirty="0">
                <a:solidFill>
                  <a:prstClr val="black"/>
                </a:solidFill>
                <a:latin typeface="Arial" charset="0"/>
                <a:ea typeface="Arial" charset="0"/>
                <a:cs typeface="Arial" charset="0"/>
              </a:rPr>
              <a:t>13-15 </a:t>
            </a:r>
            <a:r>
              <a:rPr lang="en-GB" sz="1800" dirty="0">
                <a:solidFill>
                  <a:prstClr val="black"/>
                </a:solidFill>
                <a:latin typeface="Arial" charset="0"/>
                <a:cs typeface="Arial" charset="0"/>
              </a:rPr>
              <a:t>June 2022, Reykjavik, Iceland</a:t>
            </a:r>
            <a:br>
              <a:rPr lang="en-GB" sz="1800" dirty="0">
                <a:solidFill>
                  <a:prstClr val="black"/>
                </a:solidFill>
                <a:latin typeface="Arial" charset="0"/>
                <a:cs typeface="Arial" charset="0"/>
              </a:rPr>
            </a:br>
            <a:br>
              <a:rPr lang="en-GB" sz="800" dirty="0">
                <a:solidFill>
                  <a:prstClr val="black"/>
                </a:solidFill>
                <a:latin typeface="Arial" charset="0"/>
                <a:cs typeface="Arial" charset="0"/>
              </a:rPr>
            </a:br>
            <a:r>
              <a:rPr lang="en-GB" sz="1400" dirty="0">
                <a:solidFill>
                  <a:prstClr val="black"/>
                </a:solidFill>
                <a:latin typeface="Arial" charset="0"/>
                <a:cs typeface="Arial" charset="0"/>
              </a:rPr>
              <a:t>Call for papers open now, deadline for abstracts is 15 November!</a:t>
            </a:r>
          </a:p>
          <a:p>
            <a:pPr marL="549275" indent="0">
              <a:buClr>
                <a:srgbClr val="C00000"/>
              </a:buClr>
              <a:buSzPct val="100000"/>
              <a:buNone/>
            </a:pPr>
            <a:endParaRPr lang="en-GB" sz="200" dirty="0">
              <a:solidFill>
                <a:prstClr val="black"/>
              </a:solidFill>
              <a:latin typeface="Arial" charset="0"/>
              <a:cs typeface="Arial" charset="0"/>
            </a:endParaRPr>
          </a:p>
          <a:p>
            <a:pPr marL="409575" indent="-169863">
              <a:buClr>
                <a:srgbClr val="C00000"/>
              </a:buClr>
              <a:buSzPct val="100000"/>
              <a:buNone/>
            </a:pPr>
            <a:r>
              <a:rPr lang="en-GB" sz="1400" dirty="0">
                <a:solidFill>
                  <a:prstClr val="black"/>
                </a:solidFill>
                <a:latin typeface="Arial" charset="0"/>
                <a:cs typeface="Arial" charset="0"/>
              </a:rPr>
              <a:t>Tracks:</a:t>
            </a:r>
          </a:p>
          <a:p>
            <a:pPr marL="409575" indent="-169863">
              <a:buClr>
                <a:srgbClr val="C00000"/>
              </a:buClr>
              <a:buSzPct val="100000"/>
            </a:pPr>
            <a:r>
              <a:rPr lang="en-GB" sz="1400" dirty="0">
                <a:solidFill>
                  <a:prstClr val="black"/>
                </a:solidFill>
                <a:latin typeface="Arial" charset="0"/>
                <a:cs typeface="Arial" charset="0"/>
              </a:rPr>
              <a:t>CDIO Implementation</a:t>
            </a:r>
          </a:p>
          <a:p>
            <a:pPr marL="409575" indent="-169863">
              <a:buClr>
                <a:srgbClr val="C00000"/>
              </a:buClr>
              <a:buSzPct val="100000"/>
            </a:pPr>
            <a:r>
              <a:rPr lang="en-GB" sz="1400" dirty="0">
                <a:solidFill>
                  <a:prstClr val="black"/>
                </a:solidFill>
                <a:latin typeface="Arial" charset="0"/>
                <a:cs typeface="Arial" charset="0"/>
              </a:rPr>
              <a:t>Advances in CDIO</a:t>
            </a:r>
          </a:p>
          <a:p>
            <a:pPr marL="409575" indent="-169863">
              <a:buClr>
                <a:srgbClr val="C00000"/>
              </a:buClr>
              <a:buSzPct val="100000"/>
            </a:pPr>
            <a:r>
              <a:rPr lang="en-GB" sz="1400" dirty="0">
                <a:solidFill>
                  <a:prstClr val="black"/>
                </a:solidFill>
                <a:latin typeface="Arial" charset="0"/>
                <a:cs typeface="Arial" charset="0"/>
              </a:rPr>
              <a:t>Engineering Education Research</a:t>
            </a:r>
          </a:p>
          <a:p>
            <a:pPr marL="409575" indent="-169863">
              <a:buClr>
                <a:srgbClr val="C00000"/>
              </a:buClr>
              <a:buSzPct val="100000"/>
            </a:pPr>
            <a:r>
              <a:rPr lang="en-GB" sz="1400" dirty="0">
                <a:solidFill>
                  <a:prstClr val="black"/>
                </a:solidFill>
                <a:latin typeface="Arial" charset="0"/>
                <a:cs typeface="Arial" charset="0"/>
              </a:rPr>
              <a:t>Projects-in-Progress</a:t>
            </a:r>
          </a:p>
          <a:p>
            <a:pPr marL="187302" indent="-187302">
              <a:buClr>
                <a:srgbClr val="C00000"/>
              </a:buClr>
              <a:buSzPct val="100000"/>
            </a:pPr>
            <a:endParaRPr lang="en-GB" sz="1800" dirty="0">
              <a:solidFill>
                <a:prstClr val="black"/>
              </a:solidFill>
              <a:latin typeface="Arial" charset="0"/>
              <a:cs typeface="Arial" charset="0"/>
            </a:endParaRPr>
          </a:p>
          <a:p>
            <a:pPr marL="187302" indent="-187302">
              <a:buClr>
                <a:srgbClr val="C00000"/>
              </a:buClr>
              <a:buSzPct val="100000"/>
            </a:pPr>
            <a:endParaRPr lang="en-GB" sz="2000" dirty="0">
              <a:solidFill>
                <a:prstClr val="black"/>
              </a:solidFill>
              <a:latin typeface="Arial" charset="0"/>
            </a:endParaRPr>
          </a:p>
          <a:p>
            <a:pPr marL="187302" indent="-187302">
              <a:buClr>
                <a:srgbClr val="C00000"/>
              </a:buClr>
              <a:buSzPct val="100000"/>
            </a:pPr>
            <a:endParaRPr lang="en-GB" sz="2000" dirty="0">
              <a:solidFill>
                <a:prstClr val="black"/>
              </a:solidFill>
              <a:latin typeface="Arial" charset="0"/>
            </a:endParaRPr>
          </a:p>
          <a:p>
            <a:pPr marL="187302" indent="-187302">
              <a:buClr>
                <a:srgbClr val="C00000"/>
              </a:buClr>
              <a:buSzPct val="100000"/>
            </a:pPr>
            <a:endParaRPr lang="en-GB" sz="2000" dirty="0">
              <a:solidFill>
                <a:prstClr val="black"/>
              </a:solidFill>
              <a:latin typeface="Arial" charset="0"/>
            </a:endParaRPr>
          </a:p>
        </p:txBody>
      </p:sp>
      <p:sp>
        <p:nvSpPr>
          <p:cNvPr id="2" name="Rectangle 1"/>
          <p:cNvSpPr/>
          <p:nvPr/>
        </p:nvSpPr>
        <p:spPr>
          <a:xfrm>
            <a:off x="1631504" y="221294"/>
            <a:ext cx="9036496" cy="646321"/>
          </a:xfrm>
          <a:prstGeom prst="rect">
            <a:avLst/>
          </a:prstGeom>
        </p:spPr>
        <p:txBody>
          <a:bodyPr wrap="square" lIns="91428" tIns="45715" rIns="91428" bIns="45715">
            <a:spAutoFit/>
          </a:bodyPr>
          <a:lstStyle/>
          <a:p>
            <a:pPr>
              <a:buClr>
                <a:srgbClr val="CC0000"/>
              </a:buClr>
              <a:buSzPct val="100000"/>
            </a:pPr>
            <a:r>
              <a:rPr lang="en-GB" sz="3600" b="1" dirty="0">
                <a:solidFill>
                  <a:srgbClr val="C00000"/>
                </a:solidFill>
                <a:latin typeface="Arial" charset="0"/>
              </a:rPr>
              <a:t>Annual International CDIO Conference </a:t>
            </a:r>
          </a:p>
        </p:txBody>
      </p:sp>
      <p:sp>
        <p:nvSpPr>
          <p:cNvPr id="7" name="Rectangle 6"/>
          <p:cNvSpPr/>
          <p:nvPr/>
        </p:nvSpPr>
        <p:spPr>
          <a:xfrm>
            <a:off x="1751243" y="4380689"/>
            <a:ext cx="4213013" cy="2554535"/>
          </a:xfrm>
          <a:prstGeom prst="rect">
            <a:avLst/>
          </a:prstGeom>
        </p:spPr>
        <p:txBody>
          <a:bodyPr wrap="square" lIns="91428" tIns="45715" rIns="91428" bIns="45715">
            <a:spAutoFit/>
          </a:bodyPr>
          <a:lstStyle/>
          <a:p>
            <a:pPr indent="-90475">
              <a:spcBef>
                <a:spcPts val="600"/>
              </a:spcBef>
              <a:buSzPct val="100000"/>
            </a:pPr>
            <a:r>
              <a:rPr lang="en-GB" sz="1200" dirty="0">
                <a:solidFill>
                  <a:prstClr val="black"/>
                </a:solidFill>
                <a:latin typeface="Arial" charset="0"/>
              </a:rPr>
              <a:t>2005 Queen’s University, Kingston, Canada</a:t>
            </a:r>
          </a:p>
          <a:p>
            <a:pPr indent="-90475">
              <a:spcBef>
                <a:spcPts val="600"/>
              </a:spcBef>
              <a:buSzPct val="100000"/>
            </a:pPr>
            <a:r>
              <a:rPr lang="en-GB" sz="1200" dirty="0">
                <a:solidFill>
                  <a:prstClr val="black"/>
                </a:solidFill>
                <a:latin typeface="Arial" charset="0"/>
              </a:rPr>
              <a:t>2006 Linköping University, Linköping, Sweden</a:t>
            </a:r>
          </a:p>
          <a:p>
            <a:pPr indent="-90475">
              <a:spcBef>
                <a:spcPts val="600"/>
              </a:spcBef>
              <a:buSzPct val="100000"/>
            </a:pPr>
            <a:r>
              <a:rPr lang="en-GB" sz="1200" dirty="0">
                <a:solidFill>
                  <a:prstClr val="black"/>
                </a:solidFill>
                <a:latin typeface="Arial" charset="0"/>
              </a:rPr>
              <a:t>2007 </a:t>
            </a:r>
            <a:r>
              <a:rPr lang="en-GB" sz="1200" dirty="0" err="1">
                <a:solidFill>
                  <a:prstClr val="black"/>
                </a:solidFill>
                <a:latin typeface="Arial" charset="0"/>
              </a:rPr>
              <a:t>Hogeschool</a:t>
            </a:r>
            <a:r>
              <a:rPr lang="en-GB" sz="1200" dirty="0">
                <a:solidFill>
                  <a:prstClr val="black"/>
                </a:solidFill>
                <a:latin typeface="Arial" charset="0"/>
              </a:rPr>
              <a:t> Gent, Gent, Belgium </a:t>
            </a:r>
          </a:p>
          <a:p>
            <a:pPr indent="-90475">
              <a:spcBef>
                <a:spcPts val="600"/>
              </a:spcBef>
              <a:buSzPct val="100000"/>
            </a:pPr>
            <a:r>
              <a:rPr lang="en-GB" sz="1200" dirty="0">
                <a:solidFill>
                  <a:prstClr val="black"/>
                </a:solidFill>
                <a:latin typeface="Arial" charset="0"/>
              </a:rPr>
              <a:t>2008 MIT, Cambridge MA, USA</a:t>
            </a:r>
          </a:p>
          <a:p>
            <a:pPr indent="-90475">
              <a:spcBef>
                <a:spcPts val="600"/>
              </a:spcBef>
              <a:buSzPct val="100000"/>
            </a:pPr>
            <a:r>
              <a:rPr lang="en-GB" sz="1200" dirty="0">
                <a:solidFill>
                  <a:prstClr val="black"/>
                </a:solidFill>
                <a:latin typeface="Arial" charset="0"/>
              </a:rPr>
              <a:t>2009 Singapore Polytechnic, Singapore</a:t>
            </a:r>
          </a:p>
          <a:p>
            <a:pPr indent="-90475">
              <a:spcBef>
                <a:spcPts val="600"/>
              </a:spcBef>
              <a:buSzPct val="100000"/>
            </a:pPr>
            <a:r>
              <a:rPr lang="en-GB" sz="1200" dirty="0">
                <a:solidFill>
                  <a:prstClr val="black"/>
                </a:solidFill>
                <a:latin typeface="Arial" charset="0"/>
              </a:rPr>
              <a:t>2010 </a:t>
            </a:r>
            <a:r>
              <a:rPr lang="en-GB" sz="1200" dirty="0" err="1">
                <a:solidFill>
                  <a:prstClr val="black"/>
                </a:solidFill>
                <a:latin typeface="Arial" charset="0"/>
              </a:rPr>
              <a:t>École</a:t>
            </a:r>
            <a:r>
              <a:rPr lang="en-GB" sz="1200" dirty="0">
                <a:solidFill>
                  <a:prstClr val="black"/>
                </a:solidFill>
                <a:latin typeface="Arial" charset="0"/>
              </a:rPr>
              <a:t> </a:t>
            </a:r>
            <a:r>
              <a:rPr lang="en-GB" sz="1200" dirty="0" err="1">
                <a:solidFill>
                  <a:prstClr val="black"/>
                </a:solidFill>
                <a:latin typeface="Arial" charset="0"/>
              </a:rPr>
              <a:t>Polytéchnique</a:t>
            </a:r>
            <a:r>
              <a:rPr lang="en-GB" sz="1200" dirty="0">
                <a:solidFill>
                  <a:prstClr val="black"/>
                </a:solidFill>
                <a:latin typeface="Arial" charset="0"/>
              </a:rPr>
              <a:t>, Montreal, Canada </a:t>
            </a:r>
          </a:p>
          <a:p>
            <a:pPr indent="-90475">
              <a:spcBef>
                <a:spcPts val="600"/>
              </a:spcBef>
              <a:buSzPct val="100000"/>
            </a:pPr>
            <a:r>
              <a:rPr lang="en-GB" sz="1200" dirty="0">
                <a:solidFill>
                  <a:prstClr val="black"/>
                </a:solidFill>
                <a:latin typeface="Arial" charset="0"/>
              </a:rPr>
              <a:t>2011 Denmark Technical University, Copenhagen, Denmark</a:t>
            </a:r>
          </a:p>
          <a:p>
            <a:pPr indent="-90475">
              <a:spcBef>
                <a:spcPts val="600"/>
              </a:spcBef>
              <a:buSzPct val="100000"/>
            </a:pPr>
            <a:r>
              <a:rPr lang="en-GB" sz="1200" dirty="0">
                <a:solidFill>
                  <a:prstClr val="black"/>
                </a:solidFill>
                <a:latin typeface="Arial" charset="0"/>
              </a:rPr>
              <a:t>2012 Queensland University of Technology, Brisbane, Australia</a:t>
            </a:r>
          </a:p>
          <a:p>
            <a:pPr indent="-90475">
              <a:spcBef>
                <a:spcPts val="600"/>
              </a:spcBef>
              <a:buSzPct val="100000"/>
            </a:pPr>
            <a:endParaRPr lang="en-GB" sz="1200" dirty="0">
              <a:solidFill>
                <a:prstClr val="black"/>
              </a:solidFill>
              <a:latin typeface="Arial" charset="0"/>
            </a:endParaRPr>
          </a:p>
        </p:txBody>
      </p:sp>
      <p:sp>
        <p:nvSpPr>
          <p:cNvPr id="9" name="Rectangle 8"/>
          <p:cNvSpPr/>
          <p:nvPr/>
        </p:nvSpPr>
        <p:spPr>
          <a:xfrm>
            <a:off x="6281879" y="4380689"/>
            <a:ext cx="4308563" cy="2369869"/>
          </a:xfrm>
          <a:prstGeom prst="rect">
            <a:avLst/>
          </a:prstGeom>
        </p:spPr>
        <p:txBody>
          <a:bodyPr wrap="square" lIns="91428" tIns="45715" rIns="91428" bIns="45715">
            <a:spAutoFit/>
          </a:bodyPr>
          <a:lstStyle/>
          <a:p>
            <a:pPr indent="-90475">
              <a:spcBef>
                <a:spcPts val="600"/>
              </a:spcBef>
              <a:buSzPct val="100000"/>
            </a:pPr>
            <a:r>
              <a:rPr lang="en-GB" sz="1200" dirty="0">
                <a:solidFill>
                  <a:prstClr val="black"/>
                </a:solidFill>
                <a:latin typeface="Arial" charset="0"/>
              </a:rPr>
              <a:t>2013 Harvard/MIT, Cambridge MA, USA</a:t>
            </a:r>
          </a:p>
          <a:p>
            <a:pPr indent="-90475">
              <a:spcBef>
                <a:spcPts val="600"/>
              </a:spcBef>
              <a:buSzPct val="100000"/>
            </a:pPr>
            <a:r>
              <a:rPr lang="en-GB" sz="1200" dirty="0">
                <a:solidFill>
                  <a:prstClr val="black"/>
                </a:solidFill>
                <a:latin typeface="Arial" charset="0"/>
              </a:rPr>
              <a:t>2014 UPC, Barcelona, Spain</a:t>
            </a:r>
          </a:p>
          <a:p>
            <a:pPr indent="-90475">
              <a:spcBef>
                <a:spcPts val="600"/>
              </a:spcBef>
              <a:buSzPct val="100000"/>
            </a:pPr>
            <a:r>
              <a:rPr lang="en-GB" sz="1200" dirty="0">
                <a:solidFill>
                  <a:prstClr val="black"/>
                </a:solidFill>
                <a:latin typeface="Arial" charset="0"/>
              </a:rPr>
              <a:t>2015 CUIT, Chengdu, China</a:t>
            </a:r>
          </a:p>
          <a:p>
            <a:pPr indent="-90475">
              <a:spcBef>
                <a:spcPts val="600"/>
              </a:spcBef>
              <a:buSzPct val="100000"/>
            </a:pPr>
            <a:r>
              <a:rPr lang="en-GB" sz="1200" dirty="0">
                <a:solidFill>
                  <a:prstClr val="black"/>
                </a:solidFill>
                <a:latin typeface="Arial" charset="0"/>
              </a:rPr>
              <a:t>2016 Turku UAS, Turku, Finland</a:t>
            </a:r>
          </a:p>
          <a:p>
            <a:pPr indent="-90475">
              <a:spcBef>
                <a:spcPts val="600"/>
              </a:spcBef>
              <a:buSzPct val="100000"/>
            </a:pPr>
            <a:r>
              <a:rPr lang="en-GB" sz="1200" dirty="0">
                <a:solidFill>
                  <a:prstClr val="black"/>
                </a:solidFill>
                <a:latin typeface="Arial" charset="0"/>
              </a:rPr>
              <a:t>2017 University of Calgary, Canada</a:t>
            </a:r>
          </a:p>
          <a:p>
            <a:pPr indent="-90475">
              <a:spcBef>
                <a:spcPts val="600"/>
              </a:spcBef>
              <a:buSzPct val="100000"/>
            </a:pPr>
            <a:r>
              <a:rPr lang="en-GB" sz="1200" dirty="0">
                <a:solidFill>
                  <a:prstClr val="black"/>
                </a:solidFill>
                <a:latin typeface="Arial" charset="0"/>
                <a:cs typeface="Arial" charset="0"/>
              </a:rPr>
              <a:t>2018 Kanazawa, Japan</a:t>
            </a:r>
          </a:p>
          <a:p>
            <a:pPr marL="252425" indent="-342900">
              <a:spcBef>
                <a:spcPts val="600"/>
              </a:spcBef>
              <a:buSzPct val="100000"/>
              <a:buFontTx/>
              <a:buAutoNum type="arabicPlain" startAt="2019"/>
            </a:pPr>
            <a:r>
              <a:rPr lang="en-GB" sz="1200" dirty="0">
                <a:solidFill>
                  <a:prstClr val="black"/>
                </a:solidFill>
                <a:latin typeface="Arial" charset="0"/>
                <a:cs typeface="Arial" charset="0"/>
              </a:rPr>
              <a:t> Aarhus University, Denmark</a:t>
            </a:r>
          </a:p>
          <a:p>
            <a:pPr marL="252425" indent="-342900">
              <a:spcBef>
                <a:spcPts val="600"/>
              </a:spcBef>
              <a:buSzPct val="100000"/>
              <a:buFontTx/>
              <a:buAutoNum type="arabicPlain" startAt="2019"/>
            </a:pPr>
            <a:r>
              <a:rPr lang="en-GB" sz="1200" dirty="0">
                <a:solidFill>
                  <a:prstClr val="black"/>
                </a:solidFill>
                <a:latin typeface="Arial" charset="0"/>
                <a:cs typeface="Arial" charset="0"/>
              </a:rPr>
              <a:t> Chalmers University of Technology, Sweden</a:t>
            </a:r>
          </a:p>
          <a:p>
            <a:pPr marL="252425" indent="-342900">
              <a:spcBef>
                <a:spcPts val="600"/>
              </a:spcBef>
              <a:buSzPct val="100000"/>
              <a:buFontTx/>
              <a:buAutoNum type="arabicPlain" startAt="2019"/>
            </a:pPr>
            <a:r>
              <a:rPr lang="en-GB" sz="1200" dirty="0">
                <a:solidFill>
                  <a:prstClr val="black"/>
                </a:solidFill>
                <a:latin typeface="Arial" charset="0"/>
                <a:cs typeface="Arial" charset="0"/>
              </a:rPr>
              <a:t> </a:t>
            </a:r>
            <a:r>
              <a:rPr lang="en-GB" sz="1200" dirty="0" err="1">
                <a:solidFill>
                  <a:prstClr val="black"/>
                </a:solidFill>
                <a:latin typeface="Arial" charset="0"/>
                <a:cs typeface="Arial" charset="0"/>
              </a:rPr>
              <a:t>Chulalongkorn</a:t>
            </a:r>
            <a:r>
              <a:rPr lang="en-GB" sz="1200" dirty="0">
                <a:solidFill>
                  <a:prstClr val="black"/>
                </a:solidFill>
                <a:latin typeface="Arial" charset="0"/>
                <a:cs typeface="Arial" charset="0"/>
              </a:rPr>
              <a:t> University &amp; RMUTT, Bangkok, Thailand</a:t>
            </a:r>
            <a:endParaRPr lang="en-GB" sz="1200" dirty="0">
              <a:solidFill>
                <a:prstClr val="black"/>
              </a:solidFill>
              <a:latin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218" y="1135464"/>
            <a:ext cx="4350660" cy="2456682"/>
          </a:xfrm>
          <a:prstGeom prst="rect">
            <a:avLst/>
          </a:prstGeom>
        </p:spPr>
      </p:pic>
    </p:spTree>
    <p:extLst>
      <p:ext uri="{BB962C8B-B14F-4D97-AF65-F5344CB8AC3E}">
        <p14:creationId xmlns:p14="http://schemas.microsoft.com/office/powerpoint/2010/main" val="594294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553" y="211016"/>
            <a:ext cx="7886700" cy="1325563"/>
          </a:xfrm>
        </p:spPr>
        <p:txBody>
          <a:bodyPr>
            <a:normAutofit/>
          </a:bodyPr>
          <a:lstStyle/>
          <a:p>
            <a:pPr lvl="1" algn="l" rtl="0">
              <a:lnSpc>
                <a:spcPct val="90000"/>
              </a:lnSpc>
              <a:spcBef>
                <a:spcPct val="0"/>
              </a:spcBef>
            </a:pPr>
            <a:r>
              <a:rPr lang="sv-SE" sz="2400" b="1" dirty="0">
                <a:solidFill>
                  <a:srgbClr val="C00000"/>
                </a:solidFill>
                <a:latin typeface="Helvetica" charset="0"/>
                <a:ea typeface="Helvetica" charset="0"/>
                <a:cs typeface="Helvetica" charset="0"/>
              </a:rPr>
              <a:t>CDIO som verktygslåda för att stödja den egna utvecklingen</a:t>
            </a:r>
          </a:p>
        </p:txBody>
      </p:sp>
      <p:sp>
        <p:nvSpPr>
          <p:cNvPr id="3" name="Content Placeholder 2"/>
          <p:cNvSpPr>
            <a:spLocks noGrp="1"/>
          </p:cNvSpPr>
          <p:nvPr>
            <p:ph idx="1"/>
          </p:nvPr>
        </p:nvSpPr>
        <p:spPr>
          <a:xfrm>
            <a:off x="2132553" y="1536578"/>
            <a:ext cx="7886700" cy="4851400"/>
          </a:xfrm>
        </p:spPr>
        <p:txBody>
          <a:bodyPr>
            <a:normAutofit fontScale="92500" lnSpcReduction="10000"/>
          </a:bodyPr>
          <a:lstStyle/>
          <a:p>
            <a:r>
              <a:rPr lang="sv-SE" sz="1900" b="1" dirty="0">
                <a:solidFill>
                  <a:srgbClr val="C00000"/>
                </a:solidFill>
              </a:rPr>
              <a:t>Referensram och metodinspiration </a:t>
            </a:r>
          </a:p>
          <a:p>
            <a:pPr lvl="1"/>
            <a:r>
              <a:rPr lang="sv-SE" sz="1500" dirty="0"/>
              <a:t>Total harmoni med FTS</a:t>
            </a:r>
          </a:p>
          <a:p>
            <a:r>
              <a:rPr lang="sv-SE" sz="1900" b="1" dirty="0">
                <a:solidFill>
                  <a:srgbClr val="C00000"/>
                </a:solidFill>
              </a:rPr>
              <a:t>Dela erfarenheter</a:t>
            </a:r>
          </a:p>
          <a:p>
            <a:pPr lvl="1"/>
            <a:r>
              <a:rPr lang="sv-SE" sz="1500" dirty="0"/>
              <a:t>Formellt genom konferensbidrag</a:t>
            </a:r>
          </a:p>
          <a:p>
            <a:pPr lvl="1"/>
            <a:r>
              <a:rPr lang="sv-SE" sz="1500" dirty="0"/>
              <a:t>Informellt mellan vänner</a:t>
            </a:r>
          </a:p>
          <a:p>
            <a:pPr lvl="1"/>
            <a:r>
              <a:rPr lang="sv-SE" sz="1500" dirty="0"/>
              <a:t>Reflektera och dokumentera det egna arbetet – skapa synlighet även hemma</a:t>
            </a:r>
          </a:p>
          <a:p>
            <a:pPr lvl="1"/>
            <a:r>
              <a:rPr lang="sv-SE" sz="1500" dirty="0"/>
              <a:t>Skriva tillsammans, både med egna (ett sätt att involvera) och internationella </a:t>
            </a:r>
          </a:p>
          <a:p>
            <a:r>
              <a:rPr lang="sv-SE" sz="1900" b="1" dirty="0">
                <a:solidFill>
                  <a:srgbClr val="C00000"/>
                </a:solidFill>
              </a:rPr>
              <a:t>Internationellt samarbete </a:t>
            </a:r>
          </a:p>
          <a:p>
            <a:pPr lvl="1"/>
            <a:r>
              <a:rPr lang="sv-SE" sz="1500" dirty="0"/>
              <a:t>Flera livaktiga samarbeten som det går att ta sig in i, och lätt att starta nya</a:t>
            </a:r>
          </a:p>
          <a:p>
            <a:pPr lvl="1"/>
            <a:r>
              <a:rPr lang="sv-SE" sz="1500" dirty="0"/>
              <a:t>Riktigt heta teman just nu</a:t>
            </a:r>
          </a:p>
          <a:p>
            <a:pPr lvl="2"/>
            <a:r>
              <a:rPr lang="sv-SE" sz="1100" dirty="0"/>
              <a:t>Integrering av hållbar utveckling (Anders Rosén et al, 2021)</a:t>
            </a:r>
          </a:p>
          <a:p>
            <a:pPr lvl="2"/>
            <a:r>
              <a:rPr lang="sv-SE" sz="1100" dirty="0"/>
              <a:t>Curriculum agility (Suzanne Brink et al, 2020)</a:t>
            </a:r>
          </a:p>
          <a:p>
            <a:pPr lvl="2"/>
            <a:r>
              <a:rPr lang="sv-SE" sz="1100" dirty="0"/>
              <a:t>Uppdatering till CDIO Standards 3.0 (Johan Malmqvist et al, 2020a)</a:t>
            </a:r>
          </a:p>
          <a:p>
            <a:pPr lvl="2"/>
            <a:r>
              <a:rPr lang="sv-SE" sz="1100" dirty="0" err="1"/>
              <a:t>Optional</a:t>
            </a:r>
            <a:r>
              <a:rPr lang="sv-SE" sz="1100" dirty="0"/>
              <a:t> standards (Johan Malmqvist et al, 2020b)</a:t>
            </a:r>
          </a:p>
          <a:p>
            <a:r>
              <a:rPr lang="sv-SE" sz="1900" b="1" dirty="0">
                <a:solidFill>
                  <a:srgbClr val="C00000"/>
                </a:solidFill>
              </a:rPr>
              <a:t>Stärka de inblandade personerna</a:t>
            </a:r>
          </a:p>
          <a:p>
            <a:pPr lvl="1"/>
            <a:r>
              <a:rPr lang="sv-SE" sz="1500" dirty="0"/>
              <a:t>Kapacitet och skicklighet</a:t>
            </a:r>
          </a:p>
          <a:p>
            <a:pPr lvl="1"/>
            <a:r>
              <a:rPr lang="sv-SE" sz="1500" dirty="0"/>
              <a:t>Rollförståelse</a:t>
            </a:r>
          </a:p>
          <a:p>
            <a:pPr lvl="1"/>
            <a:r>
              <a:rPr lang="sv-SE" sz="1500" dirty="0"/>
              <a:t>Se variation</a:t>
            </a:r>
          </a:p>
          <a:p>
            <a:pPr lvl="1"/>
            <a:r>
              <a:rPr lang="sv-SE" sz="1500" dirty="0"/>
              <a:t>Meritvärde</a:t>
            </a:r>
          </a:p>
          <a:p>
            <a:endParaRPr lang="sv-SE" dirty="0"/>
          </a:p>
        </p:txBody>
      </p:sp>
    </p:spTree>
    <p:extLst>
      <p:ext uri="{BB962C8B-B14F-4D97-AF65-F5344CB8AC3E}">
        <p14:creationId xmlns:p14="http://schemas.microsoft.com/office/powerpoint/2010/main" val="9968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7" end="1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NTNU tar nu en ledande roll i CDIO</a:t>
            </a:r>
          </a:p>
        </p:txBody>
      </p:sp>
      <p:sp>
        <p:nvSpPr>
          <p:cNvPr id="3" name="Content Placeholder 2"/>
          <p:cNvSpPr>
            <a:spLocks noGrp="1"/>
          </p:cNvSpPr>
          <p:nvPr>
            <p:ph idx="1"/>
          </p:nvPr>
        </p:nvSpPr>
        <p:spPr>
          <a:xfrm>
            <a:off x="2152650" y="1554319"/>
            <a:ext cx="7886700" cy="4351338"/>
          </a:xfrm>
        </p:spPr>
        <p:txBody>
          <a:bodyPr>
            <a:noAutofit/>
          </a:bodyPr>
          <a:lstStyle/>
          <a:p>
            <a:pPr marL="0" indent="0">
              <a:lnSpc>
                <a:spcPct val="100000"/>
              </a:lnSpc>
              <a:buNone/>
            </a:pPr>
            <a:r>
              <a:rPr lang="sv-SE" sz="2000" dirty="0"/>
              <a:t>NTNU var värd för ett mycket uppskattat möte 6-8 januari 2021, för CDIO Europa/UK-</a:t>
            </a:r>
            <a:r>
              <a:rPr lang="sv-SE" sz="2000" dirty="0" err="1"/>
              <a:t>Ireland</a:t>
            </a:r>
            <a:r>
              <a:rPr lang="sv-SE" sz="2000" dirty="0"/>
              <a:t> region </a:t>
            </a:r>
          </a:p>
          <a:p>
            <a:pPr>
              <a:lnSpc>
                <a:spcPct val="100000"/>
              </a:lnSpc>
            </a:pPr>
            <a:r>
              <a:rPr lang="sv-SE" sz="1800" dirty="0"/>
              <a:t>Perfekt organisation av Reidar </a:t>
            </a:r>
            <a:r>
              <a:rPr lang="sv-SE" sz="1800" dirty="0" err="1"/>
              <a:t>Lyng</a:t>
            </a:r>
            <a:r>
              <a:rPr lang="sv-SE" sz="1800" dirty="0"/>
              <a:t> et al. </a:t>
            </a:r>
          </a:p>
          <a:p>
            <a:pPr>
              <a:lnSpc>
                <a:spcPct val="100000"/>
              </a:lnSpc>
            </a:pPr>
            <a:r>
              <a:rPr lang="sv-SE" sz="1800" dirty="0"/>
              <a:t>Sensationellt bra </a:t>
            </a:r>
            <a:r>
              <a:rPr lang="sv-SE" sz="1800" dirty="0" err="1"/>
              <a:t>keynotes</a:t>
            </a:r>
            <a:r>
              <a:rPr lang="sv-SE" sz="1800" dirty="0"/>
              <a:t> av Geir </a:t>
            </a:r>
            <a:r>
              <a:rPr lang="sv-SE" sz="1800" dirty="0" err="1"/>
              <a:t>Øien</a:t>
            </a:r>
            <a:r>
              <a:rPr lang="sv-SE" sz="1800" dirty="0"/>
              <a:t> och Lars </a:t>
            </a:r>
            <a:r>
              <a:rPr lang="sv-SE" sz="1800" dirty="0" err="1"/>
              <a:t>Lundheim</a:t>
            </a:r>
            <a:endParaRPr lang="sv-SE" sz="1800" dirty="0"/>
          </a:p>
          <a:p>
            <a:pPr>
              <a:lnSpc>
                <a:spcPct val="100000"/>
              </a:lnSpc>
            </a:pPr>
            <a:endParaRPr lang="sv-SE" sz="2000" dirty="0"/>
          </a:p>
          <a:p>
            <a:pPr>
              <a:lnSpc>
                <a:spcPct val="100000"/>
              </a:lnSpc>
            </a:pPr>
            <a:endParaRPr lang="sv-SE" sz="2000" dirty="0"/>
          </a:p>
          <a:p>
            <a:pPr>
              <a:lnSpc>
                <a:spcPct val="100000"/>
              </a:lnSpc>
            </a:pPr>
            <a:endParaRPr lang="sv-SE" sz="2000" dirty="0"/>
          </a:p>
          <a:p>
            <a:pPr>
              <a:lnSpc>
                <a:spcPct val="100000"/>
              </a:lnSpc>
            </a:pPr>
            <a:endParaRPr lang="sv-SE" sz="2000" dirty="0"/>
          </a:p>
          <a:p>
            <a:pPr>
              <a:lnSpc>
                <a:spcPct val="100000"/>
              </a:lnSpc>
            </a:pPr>
            <a:endParaRPr lang="sv-SE" sz="2000" dirty="0"/>
          </a:p>
          <a:p>
            <a:pPr>
              <a:lnSpc>
                <a:spcPct val="100000"/>
              </a:lnSpc>
            </a:pPr>
            <a:r>
              <a:rPr lang="sv-SE" sz="2000" dirty="0"/>
              <a:t>CDIO kommer snart tillbaka till Trondheim!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6361" y="3285808"/>
            <a:ext cx="3061908" cy="16373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384" y="3285809"/>
            <a:ext cx="3258031" cy="1637703"/>
          </a:xfrm>
          <a:prstGeom prst="rect">
            <a:avLst/>
          </a:prstGeom>
        </p:spPr>
      </p:pic>
    </p:spTree>
    <p:extLst>
      <p:ext uri="{BB962C8B-B14F-4D97-AF65-F5344CB8AC3E}">
        <p14:creationId xmlns:p14="http://schemas.microsoft.com/office/powerpoint/2010/main" val="5902303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1825625"/>
            <a:ext cx="8113416" cy="4351338"/>
          </a:xfrm>
        </p:spPr>
        <p:txBody>
          <a:bodyPr>
            <a:noAutofit/>
          </a:bodyPr>
          <a:lstStyle/>
          <a:p>
            <a:r>
              <a:rPr lang="sv-SE" sz="2000" dirty="0"/>
              <a:t>Ett allmänt europeiskt nätverk, grundat 1973</a:t>
            </a:r>
          </a:p>
          <a:p>
            <a:pPr lvl="1"/>
            <a:r>
              <a:rPr lang="sv-SE" sz="1800" dirty="0"/>
              <a:t>NTNU (NTH) en av grundarna</a:t>
            </a:r>
          </a:p>
          <a:p>
            <a:r>
              <a:rPr lang="sv-SE" sz="2000" dirty="0"/>
              <a:t>Årlig konferens </a:t>
            </a:r>
          </a:p>
          <a:p>
            <a:pPr lvl="1"/>
            <a:r>
              <a:rPr lang="sv-SE" sz="1800" dirty="0"/>
              <a:t>2021 startar på söndag, TU Berlin (online)</a:t>
            </a:r>
          </a:p>
          <a:p>
            <a:pPr lvl="1"/>
            <a:r>
              <a:rPr lang="sv-SE" sz="1800" dirty="0"/>
              <a:t>2022 Barcelona</a:t>
            </a:r>
          </a:p>
          <a:p>
            <a:r>
              <a:rPr lang="sv-SE" sz="2000" dirty="0"/>
              <a:t>Livaktig </a:t>
            </a:r>
            <a:r>
              <a:rPr lang="sv-SE" sz="2000" dirty="0" err="1"/>
              <a:t>community</a:t>
            </a:r>
            <a:r>
              <a:rPr lang="sv-SE" sz="2000" dirty="0"/>
              <a:t> kring </a:t>
            </a:r>
            <a:r>
              <a:rPr lang="sv-SE" sz="2000" dirty="0" err="1"/>
              <a:t>Engineering</a:t>
            </a:r>
            <a:r>
              <a:rPr lang="sv-SE" sz="2000" dirty="0"/>
              <a:t> </a:t>
            </a:r>
            <a:r>
              <a:rPr lang="sv-SE" sz="2000" dirty="0" err="1"/>
              <a:t>Education</a:t>
            </a:r>
            <a:r>
              <a:rPr lang="sv-SE" sz="2000" dirty="0"/>
              <a:t> Research</a:t>
            </a:r>
          </a:p>
          <a:p>
            <a:pPr lvl="1"/>
            <a:r>
              <a:rPr lang="sv-SE" sz="1800" dirty="0"/>
              <a:t>Special </a:t>
            </a:r>
            <a:r>
              <a:rPr lang="sv-SE" sz="1800" dirty="0" err="1"/>
              <a:t>Interest</a:t>
            </a:r>
            <a:r>
              <a:rPr lang="sv-SE" sz="1800" dirty="0"/>
              <a:t> Group, ordförande Tinne De </a:t>
            </a:r>
            <a:r>
              <a:rPr lang="sv-SE" sz="1800" dirty="0" err="1"/>
              <a:t>Laet</a:t>
            </a:r>
            <a:r>
              <a:rPr lang="sv-SE" sz="1800" dirty="0"/>
              <a:t>, KU Leuven</a:t>
            </a:r>
          </a:p>
          <a:p>
            <a:pPr lvl="1"/>
            <a:r>
              <a:rPr lang="sv-SE" sz="1800" dirty="0" err="1"/>
              <a:t>Doctoral</a:t>
            </a:r>
            <a:r>
              <a:rPr lang="sv-SE" sz="1800" dirty="0"/>
              <a:t> Symposium för doktorander inom </a:t>
            </a:r>
            <a:r>
              <a:rPr lang="sv-SE" sz="1800" dirty="0" err="1"/>
              <a:t>engineering</a:t>
            </a:r>
            <a:r>
              <a:rPr lang="sv-SE" sz="1800" dirty="0"/>
              <a:t> </a:t>
            </a:r>
            <a:r>
              <a:rPr lang="sv-SE" sz="1800" dirty="0" err="1"/>
              <a:t>education</a:t>
            </a:r>
            <a:endParaRPr lang="sv-SE" sz="1800" dirty="0"/>
          </a:p>
          <a:p>
            <a:r>
              <a:rPr lang="sv-SE" sz="2000" dirty="0"/>
              <a:t>SEFI ger ut </a:t>
            </a:r>
            <a:r>
              <a:rPr lang="sv-SE" sz="2000" i="1" dirty="0" err="1"/>
              <a:t>European</a:t>
            </a:r>
            <a:r>
              <a:rPr lang="sv-SE" sz="2000" i="1" dirty="0"/>
              <a:t> Journal </a:t>
            </a:r>
            <a:r>
              <a:rPr lang="sv-SE" sz="2000" i="1" dirty="0" err="1"/>
              <a:t>of</a:t>
            </a:r>
            <a:r>
              <a:rPr lang="sv-SE" sz="2000" i="1" dirty="0"/>
              <a:t> </a:t>
            </a:r>
            <a:r>
              <a:rPr lang="sv-SE" sz="2000" i="1" dirty="0" err="1"/>
              <a:t>Engineering</a:t>
            </a:r>
            <a:r>
              <a:rPr lang="sv-SE" sz="2000" i="1" dirty="0"/>
              <a:t> </a:t>
            </a:r>
            <a:r>
              <a:rPr lang="sv-SE" sz="2000" i="1" dirty="0" err="1"/>
              <a:t>Education</a:t>
            </a:r>
            <a:endParaRPr lang="sv-SE" sz="2000" i="1" dirty="0"/>
          </a:p>
          <a:p>
            <a:pPr lvl="1"/>
            <a:r>
              <a:rPr lang="sv-SE" sz="1800" dirty="0"/>
              <a:t>Chefredaktör Kristina Edström, KTH</a:t>
            </a:r>
          </a:p>
        </p:txBody>
      </p:sp>
      <p:pic>
        <p:nvPicPr>
          <p:cNvPr id="4" name="Picture 3"/>
          <p:cNvPicPr>
            <a:picLocks noChangeAspect="1"/>
          </p:cNvPicPr>
          <p:nvPr/>
        </p:nvPicPr>
        <p:blipFill>
          <a:blip r:embed="rId2"/>
          <a:stretch>
            <a:fillRect/>
          </a:stretch>
        </p:blipFill>
        <p:spPr>
          <a:xfrm>
            <a:off x="2152650" y="703594"/>
            <a:ext cx="6057900" cy="647700"/>
          </a:xfrm>
          <a:prstGeom prst="rect">
            <a:avLst/>
          </a:prstGeom>
        </p:spPr>
      </p:pic>
    </p:spTree>
    <p:extLst>
      <p:ext uri="{BB962C8B-B14F-4D97-AF65-F5344CB8AC3E}">
        <p14:creationId xmlns:p14="http://schemas.microsoft.com/office/powerpoint/2010/main" val="7550382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r>
              <a:rPr lang="en-US" altLang="en-US" sz="2800" b="1" dirty="0"/>
              <a:t>European Journal of Engineering Education</a:t>
            </a:r>
            <a:br>
              <a:rPr lang="en-US" altLang="en-US" sz="2800" b="1" dirty="0"/>
            </a:br>
            <a:r>
              <a:rPr lang="sv-SE" sz="2000" dirty="0">
                <a:solidFill>
                  <a:prstClr val="black"/>
                </a:solidFill>
                <a:latin typeface="Arial" panose="020B0604020202020204" pitchFamily="34" charset="0"/>
                <a:cs typeface="Arial" panose="020B0604020202020204" pitchFamily="34" charset="0"/>
              </a:rPr>
              <a:t>a forum for </a:t>
            </a:r>
            <a:r>
              <a:rPr lang="sv-SE" sz="2000" dirty="0" err="1">
                <a:solidFill>
                  <a:prstClr val="black"/>
                </a:solidFill>
                <a:latin typeface="Arial" panose="020B0604020202020204" pitchFamily="34" charset="0"/>
                <a:cs typeface="Arial" panose="020B0604020202020204" pitchFamily="34" charset="0"/>
              </a:rPr>
              <a:t>scholarly</a:t>
            </a:r>
            <a:r>
              <a:rPr lang="sv-SE" sz="2000" dirty="0">
                <a:solidFill>
                  <a:prstClr val="black"/>
                </a:solidFill>
                <a:latin typeface="Arial" panose="020B0604020202020204" pitchFamily="34" charset="0"/>
                <a:cs typeface="Arial" panose="020B0604020202020204" pitchFamily="34" charset="0"/>
              </a:rPr>
              <a:t> </a:t>
            </a:r>
            <a:r>
              <a:rPr lang="sv-SE" sz="2000" dirty="0" err="1">
                <a:solidFill>
                  <a:prstClr val="black"/>
                </a:solidFill>
                <a:latin typeface="Arial" panose="020B0604020202020204" pitchFamily="34" charset="0"/>
                <a:cs typeface="Arial" panose="020B0604020202020204" pitchFamily="34" charset="0"/>
              </a:rPr>
              <a:t>dialogue</a:t>
            </a:r>
            <a:r>
              <a:rPr lang="sv-SE" sz="2000" dirty="0">
                <a:solidFill>
                  <a:prstClr val="black"/>
                </a:solidFill>
                <a:latin typeface="Arial" panose="020B0604020202020204" pitchFamily="34" charset="0"/>
                <a:cs typeface="Arial" panose="020B0604020202020204" pitchFamily="34" charset="0"/>
              </a:rPr>
              <a:t> to </a:t>
            </a:r>
            <a:r>
              <a:rPr lang="sv-SE" sz="2000" dirty="0" err="1">
                <a:solidFill>
                  <a:prstClr val="black"/>
                </a:solidFill>
                <a:latin typeface="Arial" panose="020B0604020202020204" pitchFamily="34" charset="0"/>
                <a:cs typeface="Arial" panose="020B0604020202020204" pitchFamily="34" charset="0"/>
              </a:rPr>
              <a:t>further</a:t>
            </a:r>
            <a:r>
              <a:rPr lang="sv-SE" sz="2000" dirty="0">
                <a:solidFill>
                  <a:prstClr val="black"/>
                </a:solidFill>
                <a:latin typeface="Arial" panose="020B0604020202020204" pitchFamily="34" charset="0"/>
                <a:cs typeface="Arial" panose="020B0604020202020204" pitchFamily="34" charset="0"/>
              </a:rPr>
              <a:t> </a:t>
            </a:r>
            <a:r>
              <a:rPr lang="sv-SE" sz="2000" dirty="0" err="1">
                <a:solidFill>
                  <a:prstClr val="black"/>
                </a:solidFill>
                <a:latin typeface="Arial" panose="020B0604020202020204" pitchFamily="34" charset="0"/>
                <a:cs typeface="Arial" panose="020B0604020202020204" pitchFamily="34" charset="0"/>
              </a:rPr>
              <a:t>engineering</a:t>
            </a:r>
            <a:r>
              <a:rPr lang="sv-SE" sz="2000" dirty="0">
                <a:solidFill>
                  <a:prstClr val="black"/>
                </a:solidFill>
                <a:latin typeface="Arial" panose="020B0604020202020204" pitchFamily="34" charset="0"/>
                <a:cs typeface="Arial" panose="020B0604020202020204" pitchFamily="34" charset="0"/>
              </a:rPr>
              <a:t> </a:t>
            </a:r>
            <a:r>
              <a:rPr lang="sv-SE" sz="2000" dirty="0" err="1">
                <a:solidFill>
                  <a:prstClr val="black"/>
                </a:solidFill>
                <a:latin typeface="Arial" panose="020B0604020202020204" pitchFamily="34" charset="0"/>
                <a:cs typeface="Arial" panose="020B0604020202020204" pitchFamily="34" charset="0"/>
              </a:rPr>
              <a:t>education</a:t>
            </a:r>
            <a:r>
              <a:rPr lang="en-US" altLang="en-US" sz="2000" b="1" dirty="0"/>
              <a:t> </a:t>
            </a:r>
            <a:endParaRPr lang="en-US" altLang="en-US" sz="2800" b="1" dirty="0"/>
          </a:p>
        </p:txBody>
      </p:sp>
      <p:sp>
        <p:nvSpPr>
          <p:cNvPr id="5124" name="Rectangle 3"/>
          <p:cNvSpPr>
            <a:spLocks noGrp="1" noChangeArrowheads="1"/>
          </p:cNvSpPr>
          <p:nvPr>
            <p:ph type="body" idx="1"/>
          </p:nvPr>
        </p:nvSpPr>
        <p:spPr>
          <a:xfrm>
            <a:off x="5864889" y="2434018"/>
            <a:ext cx="4662435" cy="5321300"/>
          </a:xfrm>
          <a:noFill/>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r>
              <a:rPr lang="en-US" altLang="en-US" sz="2000" dirty="0">
                <a:latin typeface="Arial" panose="020B0604020202020204" pitchFamily="34" charset="0"/>
                <a:cs typeface="Arial" panose="020B0604020202020204" pitchFamily="34" charset="0"/>
              </a:rPr>
              <a:t>Global authors and readers</a:t>
            </a:r>
          </a:p>
          <a:p>
            <a:r>
              <a:rPr lang="en-US" altLang="en-US" sz="2000" dirty="0">
                <a:latin typeface="Arial" panose="020B0604020202020204" pitchFamily="34" charset="0"/>
                <a:cs typeface="Arial" panose="020B0604020202020204" pitchFamily="34" charset="0"/>
              </a:rPr>
              <a:t>Double blind peer review</a:t>
            </a:r>
          </a:p>
          <a:p>
            <a:r>
              <a:rPr lang="en-US" altLang="en-US" sz="2000" dirty="0">
                <a:latin typeface="Arial" panose="020B0604020202020204" pitchFamily="34" charset="0"/>
                <a:cs typeface="Arial" panose="020B0604020202020204" pitchFamily="34" charset="0"/>
              </a:rPr>
              <a:t>Published by Taylor &amp; Francis</a:t>
            </a:r>
          </a:p>
          <a:p>
            <a:r>
              <a:rPr lang="en-US" altLang="en-US" sz="2000" dirty="0">
                <a:latin typeface="Arial" panose="020B0604020202020204" pitchFamily="34" charset="0"/>
                <a:cs typeface="Arial" panose="020B0604020202020204" pitchFamily="34" charset="0"/>
              </a:rPr>
              <a:t>6 issues / year</a:t>
            </a:r>
          </a:p>
          <a:p>
            <a:r>
              <a:rPr lang="en-US" altLang="en-US" sz="2000" dirty="0">
                <a:latin typeface="Arial" panose="020B0604020202020204" pitchFamily="34" charset="0"/>
                <a:cs typeface="Arial" panose="020B0604020202020204" pitchFamily="34" charset="0"/>
              </a:rPr>
              <a:t>300 – 350 new manuscripts submitted per year</a:t>
            </a:r>
          </a:p>
          <a:p>
            <a:r>
              <a:rPr lang="en-US" altLang="en-US" sz="2000" dirty="0">
                <a:latin typeface="Arial" panose="020B0604020202020204" pitchFamily="34" charset="0"/>
                <a:cs typeface="Arial" panose="020B0604020202020204" pitchFamily="34" charset="0"/>
              </a:rPr>
              <a:t>50 – 60 papers published per year</a:t>
            </a:r>
          </a:p>
          <a:p>
            <a:r>
              <a:rPr lang="en-US" altLang="en-US" sz="2000" dirty="0">
                <a:latin typeface="Arial" panose="020B0604020202020204" pitchFamily="34" charset="0"/>
                <a:cs typeface="Arial" panose="020B0604020202020204" pitchFamily="34" charset="0"/>
              </a:rPr>
              <a:t>No page charge</a:t>
            </a:r>
          </a:p>
          <a:p>
            <a:r>
              <a:rPr lang="en-US" altLang="en-US" sz="2000" dirty="0">
                <a:latin typeface="Arial" panose="020B0604020202020204" pitchFamily="34" charset="0"/>
                <a:cs typeface="Arial" panose="020B0604020202020204" pitchFamily="34" charset="0"/>
              </a:rPr>
              <a:t>Open access charge for SEFI members is 510 USD/paper</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1614"/>
          <a:stretch/>
        </p:blipFill>
        <p:spPr>
          <a:xfrm>
            <a:off x="2278726" y="2311421"/>
            <a:ext cx="3171730" cy="4317077"/>
          </a:xfrm>
          <a:prstGeom prst="rect">
            <a:avLst/>
          </a:prstGeom>
          <a:ln>
            <a:noFill/>
          </a:ln>
          <a:effectLst>
            <a:outerShdw blurRad="292100" dist="139700" dir="2700000" algn="tl" rotWithShape="0">
              <a:srgbClr val="333333">
                <a:alpha val="65000"/>
              </a:srgbClr>
            </a:outerShdw>
          </a:effectLst>
        </p:spPr>
      </p:pic>
      <p:sp>
        <p:nvSpPr>
          <p:cNvPr id="10" name="Content Placeholder 7"/>
          <p:cNvSpPr txBox="1">
            <a:spLocks/>
          </p:cNvSpPr>
          <p:nvPr/>
        </p:nvSpPr>
        <p:spPr>
          <a:xfrm>
            <a:off x="1994930" y="969614"/>
            <a:ext cx="5143685" cy="10439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AE0010"/>
              </a:buClr>
              <a:buFont typeface="Wingdings" charset="2"/>
              <a:buChar char="§"/>
              <a:defRPr sz="2400" kern="1200">
                <a:solidFill>
                  <a:schemeClr val="tx1"/>
                </a:solidFill>
                <a:latin typeface="Helvetica"/>
                <a:ea typeface="+mn-ea"/>
                <a:cs typeface="Helvetica"/>
              </a:defRPr>
            </a:lvl1pPr>
            <a:lvl2pPr marL="742950" indent="-285750" algn="l" defTabSz="457200" rtl="0" eaLnBrk="1" latinLnBrk="0" hangingPunct="1">
              <a:spcBef>
                <a:spcPct val="20000"/>
              </a:spcBef>
              <a:buClr>
                <a:srgbClr val="AE0010"/>
              </a:buClr>
              <a:buFont typeface="Lucida Grande"/>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b="1" dirty="0">
              <a:solidFill>
                <a:srgbClr val="AE0010"/>
              </a:solidFill>
            </a:endParaRPr>
          </a:p>
        </p:txBody>
      </p:sp>
      <p:sp>
        <p:nvSpPr>
          <p:cNvPr id="6" name="Content Placeholder 7">
            <a:extLst>
              <a:ext uri="{FF2B5EF4-FFF2-40B4-BE49-F238E27FC236}">
                <a16:creationId xmlns:a16="http://schemas.microsoft.com/office/drawing/2014/main" id="{53A49A7A-BEA0-324B-9782-DD679B439131}"/>
              </a:ext>
            </a:extLst>
          </p:cNvPr>
          <p:cNvSpPr txBox="1">
            <a:spLocks/>
          </p:cNvSpPr>
          <p:nvPr/>
        </p:nvSpPr>
        <p:spPr>
          <a:xfrm>
            <a:off x="1994929" y="1274505"/>
            <a:ext cx="8095002" cy="78281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AE0010"/>
              </a:buClr>
              <a:buFont typeface="Wingdings" charset="2"/>
              <a:buChar char="§"/>
              <a:defRPr sz="2400" kern="1200">
                <a:solidFill>
                  <a:schemeClr val="tx1"/>
                </a:solidFill>
                <a:latin typeface="Helvetica"/>
                <a:ea typeface="+mn-ea"/>
                <a:cs typeface="Helvetica"/>
              </a:defRPr>
            </a:lvl1pPr>
            <a:lvl2pPr marL="742950" indent="-285750" algn="l" defTabSz="457200" rtl="0" eaLnBrk="1" latinLnBrk="0" hangingPunct="1">
              <a:spcBef>
                <a:spcPct val="20000"/>
              </a:spcBef>
              <a:buClr>
                <a:srgbClr val="AE0010"/>
              </a:buClr>
              <a:buFont typeface="Lucida Grande"/>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1900">
                <a:solidFill>
                  <a:prstClr val="black"/>
                </a:solidFill>
                <a:latin typeface="Arial" panose="020B0604020202020204" pitchFamily="34" charset="0"/>
                <a:cs typeface="Arial" panose="020B0604020202020204" pitchFamily="34" charset="0"/>
              </a:rPr>
              <a:t>The </a:t>
            </a:r>
            <a:r>
              <a:rPr lang="sv-SE" sz="1900" dirty="0" err="1">
                <a:solidFill>
                  <a:prstClr val="black"/>
                </a:solidFill>
                <a:latin typeface="Arial" panose="020B0604020202020204" pitchFamily="34" charset="0"/>
                <a:cs typeface="Arial" panose="020B0604020202020204" pitchFamily="34" charset="0"/>
              </a:rPr>
              <a:t>official</a:t>
            </a:r>
            <a:r>
              <a:rPr lang="sv-SE" sz="1900" dirty="0">
                <a:solidFill>
                  <a:prstClr val="black"/>
                </a:solidFill>
                <a:latin typeface="Arial" panose="020B0604020202020204" pitchFamily="34" charset="0"/>
                <a:cs typeface="Arial" panose="020B0604020202020204" pitchFamily="34" charset="0"/>
              </a:rPr>
              <a:t> journal </a:t>
            </a:r>
            <a:r>
              <a:rPr lang="sv-SE" sz="1900" dirty="0" err="1">
                <a:solidFill>
                  <a:prstClr val="black"/>
                </a:solidFill>
                <a:latin typeface="Arial" panose="020B0604020202020204" pitchFamily="34" charset="0"/>
                <a:cs typeface="Arial" panose="020B0604020202020204" pitchFamily="34" charset="0"/>
              </a:rPr>
              <a:t>of</a:t>
            </a:r>
            <a:r>
              <a:rPr lang="sv-SE" sz="1900" dirty="0">
                <a:solidFill>
                  <a:prstClr val="black"/>
                </a:solidFill>
                <a:latin typeface="Arial" panose="020B0604020202020204" pitchFamily="34" charset="0"/>
                <a:cs typeface="Arial" panose="020B0604020202020204" pitchFamily="34" charset="0"/>
              </a:rPr>
              <a:t> SEFI, the </a:t>
            </a:r>
            <a:r>
              <a:rPr lang="sv-SE" sz="1900" dirty="0" err="1">
                <a:solidFill>
                  <a:prstClr val="black"/>
                </a:solidFill>
                <a:latin typeface="Arial" panose="020B0604020202020204" pitchFamily="34" charset="0"/>
                <a:cs typeface="Arial" panose="020B0604020202020204" pitchFamily="34" charset="0"/>
              </a:rPr>
              <a:t>European</a:t>
            </a:r>
            <a:r>
              <a:rPr lang="sv-SE" sz="1900" dirty="0">
                <a:solidFill>
                  <a:prstClr val="black"/>
                </a:solidFill>
                <a:latin typeface="Arial" panose="020B0604020202020204" pitchFamily="34" charset="0"/>
                <a:cs typeface="Arial" panose="020B0604020202020204" pitchFamily="34" charset="0"/>
              </a:rPr>
              <a:t> </a:t>
            </a:r>
            <a:r>
              <a:rPr lang="sv-SE" sz="1900" dirty="0" err="1">
                <a:solidFill>
                  <a:prstClr val="black"/>
                </a:solidFill>
                <a:latin typeface="Arial" panose="020B0604020202020204" pitchFamily="34" charset="0"/>
                <a:cs typeface="Arial" panose="020B0604020202020204" pitchFamily="34" charset="0"/>
              </a:rPr>
              <a:t>Society</a:t>
            </a:r>
            <a:r>
              <a:rPr lang="sv-SE" sz="1900" dirty="0">
                <a:solidFill>
                  <a:prstClr val="black"/>
                </a:solidFill>
                <a:latin typeface="Arial" panose="020B0604020202020204" pitchFamily="34" charset="0"/>
                <a:cs typeface="Arial" panose="020B0604020202020204" pitchFamily="34" charset="0"/>
              </a:rPr>
              <a:t> for </a:t>
            </a:r>
            <a:r>
              <a:rPr lang="sv-SE" sz="1900" dirty="0" err="1">
                <a:solidFill>
                  <a:prstClr val="black"/>
                </a:solidFill>
                <a:latin typeface="Arial" panose="020B0604020202020204" pitchFamily="34" charset="0"/>
                <a:cs typeface="Arial" panose="020B0604020202020204" pitchFamily="34" charset="0"/>
              </a:rPr>
              <a:t>Engineering</a:t>
            </a:r>
            <a:r>
              <a:rPr lang="sv-SE" sz="1900" dirty="0">
                <a:solidFill>
                  <a:prstClr val="black"/>
                </a:solidFill>
                <a:latin typeface="Arial" panose="020B0604020202020204" pitchFamily="34" charset="0"/>
                <a:cs typeface="Arial" panose="020B0604020202020204" pitchFamily="34" charset="0"/>
              </a:rPr>
              <a:t> </a:t>
            </a:r>
            <a:r>
              <a:rPr lang="sv-SE" sz="1900" dirty="0" err="1">
                <a:solidFill>
                  <a:prstClr val="black"/>
                </a:solidFill>
                <a:latin typeface="Arial" panose="020B0604020202020204" pitchFamily="34" charset="0"/>
                <a:cs typeface="Arial" panose="020B0604020202020204" pitchFamily="34" charset="0"/>
              </a:rPr>
              <a:t>Education</a:t>
            </a:r>
            <a:r>
              <a:rPr lang="sv-SE" sz="1900" dirty="0">
                <a:solidFill>
                  <a:prstClr val="black"/>
                </a:solidFill>
                <a:latin typeface="Arial" panose="020B0604020202020204" pitchFamily="34" charset="0"/>
                <a:cs typeface="Arial" panose="020B0604020202020204" pitchFamily="34" charset="0"/>
              </a:rPr>
              <a:t> (Société </a:t>
            </a:r>
            <a:r>
              <a:rPr lang="sv-SE" sz="1900" dirty="0" err="1">
                <a:solidFill>
                  <a:prstClr val="black"/>
                </a:solidFill>
                <a:latin typeface="Arial" panose="020B0604020202020204" pitchFamily="34" charset="0"/>
                <a:cs typeface="Arial" panose="020B0604020202020204" pitchFamily="34" charset="0"/>
              </a:rPr>
              <a:t>Européenne</a:t>
            </a:r>
            <a:r>
              <a:rPr lang="sv-SE" sz="1900" dirty="0">
                <a:solidFill>
                  <a:prstClr val="black"/>
                </a:solidFill>
                <a:latin typeface="Arial" panose="020B0604020202020204" pitchFamily="34" charset="0"/>
                <a:cs typeface="Arial" panose="020B0604020202020204" pitchFamily="34" charset="0"/>
              </a:rPr>
              <a:t> </a:t>
            </a:r>
            <a:r>
              <a:rPr lang="sv-SE" sz="1900" dirty="0" err="1">
                <a:solidFill>
                  <a:prstClr val="black"/>
                </a:solidFill>
                <a:latin typeface="Arial" panose="020B0604020202020204" pitchFamily="34" charset="0"/>
                <a:cs typeface="Arial" panose="020B0604020202020204" pitchFamily="34" charset="0"/>
              </a:rPr>
              <a:t>pour</a:t>
            </a:r>
            <a:r>
              <a:rPr lang="sv-SE" sz="1900" dirty="0">
                <a:solidFill>
                  <a:prstClr val="black"/>
                </a:solidFill>
                <a:latin typeface="Arial" panose="020B0604020202020204" pitchFamily="34" charset="0"/>
                <a:cs typeface="Arial" panose="020B0604020202020204" pitchFamily="34" charset="0"/>
              </a:rPr>
              <a:t> la Formation des </a:t>
            </a:r>
            <a:r>
              <a:rPr lang="sv-SE" sz="1900" dirty="0" err="1">
                <a:solidFill>
                  <a:prstClr val="black"/>
                </a:solidFill>
                <a:latin typeface="Arial" panose="020B0604020202020204" pitchFamily="34" charset="0"/>
                <a:cs typeface="Arial" panose="020B0604020202020204" pitchFamily="34" charset="0"/>
              </a:rPr>
              <a:t>Ingénieurs</a:t>
            </a:r>
            <a:r>
              <a:rPr lang="sv-SE" sz="1900" dirty="0">
                <a:solidFill>
                  <a:prstClr val="black"/>
                </a:solidFill>
                <a:latin typeface="Arial" panose="020B0604020202020204" pitchFamily="34" charset="0"/>
                <a:cs typeface="Arial" panose="020B0604020202020204" pitchFamily="34" charset="0"/>
              </a:rPr>
              <a:t>).</a:t>
            </a:r>
            <a:endParaRPr lang="en-US" sz="1900" b="1" dirty="0">
              <a:solidFill>
                <a:srgbClr val="AE001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71487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t>Aims and scope</a:t>
            </a:r>
          </a:p>
        </p:txBody>
      </p:sp>
      <p:sp>
        <p:nvSpPr>
          <p:cNvPr id="3" name="Content Placeholder 2"/>
          <p:cNvSpPr>
            <a:spLocks noGrp="1"/>
          </p:cNvSpPr>
          <p:nvPr>
            <p:ph idx="1"/>
          </p:nvPr>
        </p:nvSpPr>
        <p:spPr>
          <a:xfrm>
            <a:off x="1967471" y="1219202"/>
            <a:ext cx="8229600" cy="5023943"/>
          </a:xfrm>
        </p:spPr>
        <p:txBody>
          <a:bodyPr>
            <a:noAutofit/>
          </a:bodyPr>
          <a:lstStyle/>
          <a:p>
            <a:pPr marL="0" indent="0">
              <a:lnSpc>
                <a:spcPct val="110000"/>
              </a:lnSpc>
              <a:buNone/>
            </a:pPr>
            <a:r>
              <a:rPr lang="en-GB" sz="2000" dirty="0">
                <a:ea typeface="Arial" charset="0"/>
              </a:rPr>
              <a:t>European Journal of Engineering Education invites relevant contributions that combine </a:t>
            </a:r>
            <a:r>
              <a:rPr lang="en-GB" sz="2000" i="1" dirty="0">
                <a:ea typeface="Arial" charset="0"/>
              </a:rPr>
              <a:t>scholarliness</a:t>
            </a:r>
            <a:r>
              <a:rPr lang="en-GB" sz="2000" dirty="0">
                <a:ea typeface="Arial" charset="0"/>
              </a:rPr>
              <a:t> with </a:t>
            </a:r>
            <a:r>
              <a:rPr lang="en-GB" sz="2000" i="1" dirty="0">
                <a:ea typeface="Arial" charset="0"/>
              </a:rPr>
              <a:t>usefulness</a:t>
            </a:r>
            <a:r>
              <a:rPr lang="en-GB" sz="2000" dirty="0">
                <a:ea typeface="Arial" charset="0"/>
              </a:rPr>
              <a:t> for improving engineering education.</a:t>
            </a:r>
          </a:p>
          <a:p>
            <a:pPr marL="0" indent="0">
              <a:lnSpc>
                <a:spcPct val="110000"/>
              </a:lnSpc>
              <a:buNone/>
            </a:pPr>
            <a:endParaRPr lang="en-GB" sz="2000" dirty="0">
              <a:ea typeface="Arial" charset="0"/>
            </a:endParaRPr>
          </a:p>
          <a:p>
            <a:pPr marL="0" indent="0">
              <a:lnSpc>
                <a:spcPct val="110000"/>
              </a:lnSpc>
              <a:buNone/>
            </a:pPr>
            <a:r>
              <a:rPr lang="en-GB" sz="2000" dirty="0">
                <a:ea typeface="Arial" charset="0"/>
              </a:rPr>
              <a:t>The two main criteria apply simultaneously:</a:t>
            </a:r>
          </a:p>
          <a:p>
            <a:pPr>
              <a:lnSpc>
                <a:spcPct val="110000"/>
              </a:lnSpc>
            </a:pPr>
            <a:r>
              <a:rPr lang="en-GB" sz="2000" b="1" dirty="0">
                <a:solidFill>
                  <a:srgbClr val="AE0010"/>
                </a:solidFill>
                <a:ea typeface="Arial" charset="0"/>
              </a:rPr>
              <a:t>Usefulness</a:t>
            </a:r>
            <a:r>
              <a:rPr lang="en-GB" sz="2000" dirty="0">
                <a:solidFill>
                  <a:srgbClr val="AE0010"/>
                </a:solidFill>
                <a:ea typeface="Arial" charset="0"/>
              </a:rPr>
              <a:t> </a:t>
            </a:r>
            <a:r>
              <a:rPr lang="en-GB" sz="2000" dirty="0">
                <a:ea typeface="Arial" charset="0"/>
              </a:rPr>
              <a:t>implies that papers should be useful to readers outside the context where the work was made. Usefulness can take many forms, to readers who can be</a:t>
            </a:r>
            <a:r>
              <a:rPr lang="en-GB" sz="2000" i="1" dirty="0">
                <a:ea typeface="Arial" charset="0"/>
              </a:rPr>
              <a:t> </a:t>
            </a:r>
            <a:r>
              <a:rPr lang="en-GB" sz="2000" dirty="0">
                <a:ea typeface="Arial" charset="0"/>
              </a:rPr>
              <a:t>educators, researchers, specialists, leaders, or other stakeholders of engineering education. </a:t>
            </a:r>
          </a:p>
          <a:p>
            <a:pPr>
              <a:lnSpc>
                <a:spcPct val="110000"/>
              </a:lnSpc>
            </a:pPr>
            <a:r>
              <a:rPr lang="en-GB" sz="2000" b="1" dirty="0">
                <a:solidFill>
                  <a:srgbClr val="AE0010"/>
                </a:solidFill>
                <a:ea typeface="Arial" charset="0"/>
              </a:rPr>
              <a:t>Scholarliness</a:t>
            </a:r>
            <a:r>
              <a:rPr lang="en-GB" sz="2000" dirty="0">
                <a:solidFill>
                  <a:srgbClr val="AE0010"/>
                </a:solidFill>
                <a:ea typeface="Arial" charset="0"/>
              </a:rPr>
              <a:t> </a:t>
            </a:r>
            <a:r>
              <a:rPr lang="en-GB" sz="2000" dirty="0">
                <a:ea typeface="Arial" charset="0"/>
              </a:rPr>
              <a:t>refers to the significance and novelty of the contribution, consistency and soundness of the research approach, connection to relevant literature, coherence and readability of the paper, as well as credibility and quality of the ideas and insights generated.</a:t>
            </a:r>
          </a:p>
        </p:txBody>
      </p:sp>
    </p:spTree>
    <p:extLst>
      <p:ext uri="{BB962C8B-B14F-4D97-AF65-F5344CB8AC3E}">
        <p14:creationId xmlns:p14="http://schemas.microsoft.com/office/powerpoint/2010/main" val="16608069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2104" y="1825625"/>
            <a:ext cx="5167793" cy="4351338"/>
          </a:xfrm>
          <a:ln w="3175">
            <a:solidFill>
              <a:schemeClr val="tx1">
                <a:lumMod val="50000"/>
                <a:lumOff val="50000"/>
              </a:schemeClr>
            </a:solidFill>
          </a:ln>
        </p:spPr>
      </p:pic>
      <p:sp>
        <p:nvSpPr>
          <p:cNvPr id="5" name="Title 4"/>
          <p:cNvSpPr>
            <a:spLocks noGrp="1"/>
          </p:cNvSpPr>
          <p:nvPr>
            <p:ph type="title"/>
          </p:nvPr>
        </p:nvSpPr>
        <p:spPr/>
        <p:txBody>
          <a:bodyPr>
            <a:normAutofit/>
          </a:bodyPr>
          <a:lstStyle/>
          <a:p>
            <a:r>
              <a:rPr lang="en-GB" sz="2400" dirty="0"/>
              <a:t>2014 </a:t>
            </a:r>
            <a:r>
              <a:rPr lang="en-GB" sz="2400" dirty="0" err="1"/>
              <a:t>kunde</a:t>
            </a:r>
            <a:r>
              <a:rPr lang="en-GB" sz="2400" dirty="0"/>
              <a:t> vi </a:t>
            </a:r>
            <a:r>
              <a:rPr lang="en-GB" sz="2400" dirty="0" err="1"/>
              <a:t>inte</a:t>
            </a:r>
            <a:r>
              <a:rPr lang="en-GB" sz="2400" dirty="0"/>
              <a:t> </a:t>
            </a:r>
            <a:r>
              <a:rPr lang="en-GB" sz="2400" dirty="0" err="1"/>
              <a:t>hitta</a:t>
            </a:r>
            <a:r>
              <a:rPr lang="en-GB" sz="2400" dirty="0"/>
              <a:t> </a:t>
            </a:r>
            <a:r>
              <a:rPr lang="en-GB" sz="2400" dirty="0" err="1"/>
              <a:t>en</a:t>
            </a:r>
            <a:r>
              <a:rPr lang="en-GB" sz="2400" dirty="0"/>
              <a:t> </a:t>
            </a:r>
            <a:r>
              <a:rPr lang="en-GB" sz="2400" dirty="0" err="1"/>
              <a:t>norsk</a:t>
            </a:r>
            <a:r>
              <a:rPr lang="en-GB" sz="2400" dirty="0"/>
              <a:t> </a:t>
            </a:r>
            <a:r>
              <a:rPr lang="en-GB" sz="2400" dirty="0" err="1"/>
              <a:t>medförfattare</a:t>
            </a:r>
            <a:endParaRPr lang="en-GB" sz="2400" dirty="0"/>
          </a:p>
        </p:txBody>
      </p:sp>
    </p:spTree>
    <p:extLst>
      <p:ext uri="{BB962C8B-B14F-4D97-AF65-F5344CB8AC3E}">
        <p14:creationId xmlns:p14="http://schemas.microsoft.com/office/powerpoint/2010/main" val="6488830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0526" y="628228"/>
            <a:ext cx="4090933" cy="3412797"/>
          </a:xfrm>
          <a:prstGeom prst="rect">
            <a:avLst/>
          </a:prstGeom>
          <a:ln w="3175">
            <a:solidFill>
              <a:schemeClr val="tx1">
                <a:lumMod val="50000"/>
                <a:lumOff val="50000"/>
              </a:schemeClr>
            </a:solidFill>
          </a:ln>
        </p:spPr>
      </p:pic>
      <p:sp>
        <p:nvSpPr>
          <p:cNvPr id="2" name="Title 1"/>
          <p:cNvSpPr>
            <a:spLocks noGrp="1"/>
          </p:cNvSpPr>
          <p:nvPr>
            <p:ph type="title"/>
          </p:nvPr>
        </p:nvSpPr>
        <p:spPr>
          <a:xfrm>
            <a:off x="1680377" y="-300787"/>
            <a:ext cx="7886700" cy="1325563"/>
          </a:xfrm>
        </p:spPr>
        <p:txBody>
          <a:bodyPr>
            <a:normAutofit/>
          </a:bodyPr>
          <a:lstStyle/>
          <a:p>
            <a:r>
              <a:rPr lang="sv-SE" sz="2400" dirty="0"/>
              <a:t>Nu ökar synligheten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7017" y="1920118"/>
            <a:ext cx="4107545" cy="3288986"/>
          </a:xfrm>
          <a:ln w="3175">
            <a:solidFill>
              <a:schemeClr val="tx1">
                <a:lumMod val="50000"/>
                <a:lumOff val="50000"/>
              </a:schemeClr>
            </a:solidFill>
          </a:ln>
        </p:spPr>
      </p:pic>
      <p:sp>
        <p:nvSpPr>
          <p:cNvPr id="7" name="TextBox 6"/>
          <p:cNvSpPr txBox="1"/>
          <p:nvPr/>
        </p:nvSpPr>
        <p:spPr>
          <a:xfrm>
            <a:off x="226031" y="692518"/>
            <a:ext cx="5658954" cy="1323439"/>
          </a:xfrm>
          <a:prstGeom prst="rect">
            <a:avLst/>
          </a:prstGeom>
          <a:noFill/>
        </p:spPr>
        <p:txBody>
          <a:bodyPr wrap="square" rtlCol="0">
            <a:spAutoFit/>
          </a:bodyPr>
          <a:lstStyle/>
          <a:p>
            <a:endParaRPr lang="sv-SE" sz="1600" dirty="0">
              <a:solidFill>
                <a:prstClr val="black"/>
              </a:solidFill>
              <a:latin typeface="Arial" charset="0"/>
              <a:ea typeface="Arial" charset="0"/>
              <a:cs typeface="Arial" charset="0"/>
            </a:endParaRPr>
          </a:p>
          <a:p>
            <a:r>
              <a:rPr lang="sv-SE" sz="1600" dirty="0">
                <a:solidFill>
                  <a:prstClr val="black"/>
                </a:solidFill>
                <a:latin typeface="Arial" charset="0"/>
                <a:ea typeface="Arial" charset="0"/>
                <a:cs typeface="Arial" charset="0"/>
              </a:rPr>
              <a:t>Vi har flera excellenta </a:t>
            </a:r>
            <a:r>
              <a:rPr lang="sv-SE" sz="1600" dirty="0" err="1">
                <a:solidFill>
                  <a:prstClr val="black"/>
                </a:solidFill>
                <a:latin typeface="Arial" charset="0"/>
                <a:ea typeface="Arial" charset="0"/>
                <a:cs typeface="Arial" charset="0"/>
              </a:rPr>
              <a:t>reviewers</a:t>
            </a:r>
            <a:r>
              <a:rPr lang="sv-SE" sz="1600" dirty="0">
                <a:solidFill>
                  <a:prstClr val="black"/>
                </a:solidFill>
                <a:latin typeface="Arial" charset="0"/>
                <a:ea typeface="Arial" charset="0"/>
                <a:cs typeface="Arial" charset="0"/>
              </a:rPr>
              <a:t> på NTNU </a:t>
            </a:r>
            <a:br>
              <a:rPr lang="sv-SE" sz="1600" dirty="0">
                <a:solidFill>
                  <a:prstClr val="black"/>
                </a:solidFill>
                <a:latin typeface="Arial" charset="0"/>
                <a:ea typeface="Arial" charset="0"/>
                <a:cs typeface="Arial" charset="0"/>
              </a:rPr>
            </a:br>
            <a:r>
              <a:rPr lang="sv-SE" sz="1600" dirty="0">
                <a:solidFill>
                  <a:prstClr val="black"/>
                </a:solidFill>
                <a:latin typeface="Arial" charset="0"/>
                <a:ea typeface="Arial" charset="0"/>
                <a:cs typeface="Arial" charset="0"/>
              </a:rPr>
              <a:t>– ni vet vilka ni är &lt;3</a:t>
            </a:r>
          </a:p>
          <a:p>
            <a:endParaRPr lang="sv-SE" sz="1600" dirty="0">
              <a:solidFill>
                <a:prstClr val="black"/>
              </a:solidFill>
              <a:latin typeface="Arial" charset="0"/>
              <a:ea typeface="Arial" charset="0"/>
              <a:cs typeface="Arial" charset="0"/>
            </a:endParaRPr>
          </a:p>
          <a:p>
            <a:endParaRPr lang="sv-SE" sz="1600" dirty="0">
              <a:solidFill>
                <a:prstClr val="black"/>
              </a:solidFill>
              <a:latin typeface="Arial" charset="0"/>
              <a:ea typeface="Arial" charset="0"/>
              <a:cs typeface="Arial" charset="0"/>
            </a:endParaRPr>
          </a:p>
        </p:txBody>
      </p:sp>
      <p:sp>
        <p:nvSpPr>
          <p:cNvPr id="3" name="TekstSylinder 2">
            <a:extLst>
              <a:ext uri="{FF2B5EF4-FFF2-40B4-BE49-F238E27FC236}">
                <a16:creationId xmlns:a16="http://schemas.microsoft.com/office/drawing/2014/main" id="{4BD1E22E-3E3C-43D1-A26D-7CD5CA00AAEE}"/>
              </a:ext>
            </a:extLst>
          </p:cNvPr>
          <p:cNvSpPr txBox="1"/>
          <p:nvPr/>
        </p:nvSpPr>
        <p:spPr>
          <a:xfrm>
            <a:off x="3226086" y="3429000"/>
            <a:ext cx="4366517" cy="2031325"/>
          </a:xfrm>
          <a:prstGeom prst="rect">
            <a:avLst/>
          </a:prstGeom>
          <a:solidFill>
            <a:schemeClr val="bg1"/>
          </a:solidFill>
          <a:ln>
            <a:solidFill>
              <a:schemeClr val="tx1"/>
            </a:solidFill>
          </a:ln>
        </p:spPr>
        <p:txBody>
          <a:bodyPr wrap="square" rtlCol="0">
            <a:spAutoFit/>
          </a:bodyPr>
          <a:lstStyle/>
          <a:p>
            <a:r>
              <a:rPr lang="nb-NO" dirty="0" err="1">
                <a:latin typeface="Arial" panose="020B0604020202020204" pitchFamily="34" charset="0"/>
                <a:cs typeface="Arial" panose="020B0604020202020204" pitchFamily="34" charset="0"/>
              </a:rPr>
              <a:t>Accepted</a:t>
            </a:r>
            <a:r>
              <a:rPr lang="nb-NO" dirty="0">
                <a:latin typeface="Arial" panose="020B0604020202020204" pitchFamily="34" charset="0"/>
                <a:cs typeface="Arial" panose="020B0604020202020204" pitchFamily="34" charset="0"/>
              </a:rPr>
              <a:t> 2 September 2021</a:t>
            </a:r>
          </a:p>
          <a:p>
            <a:endParaRPr lang="nb-NO" dirty="0">
              <a:latin typeface="Arial" panose="020B0604020202020204" pitchFamily="34" charset="0"/>
              <a:cs typeface="Arial" panose="020B0604020202020204" pitchFamily="34" charset="0"/>
            </a:endParaRPr>
          </a:p>
          <a:p>
            <a:r>
              <a:rPr lang="nb-NO" dirty="0" err="1">
                <a:latin typeface="Arial" panose="020B0604020202020204" pitchFamily="34" charset="0"/>
                <a:cs typeface="Arial" panose="020B0604020202020204" pitchFamily="34" charset="0"/>
              </a:rPr>
              <a:t>Inclusion</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of</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women</a:t>
            </a:r>
            <a:r>
              <a:rPr lang="nb-NO" dirty="0">
                <a:latin typeface="Arial" panose="020B0604020202020204" pitchFamily="34" charset="0"/>
                <a:cs typeface="Arial" panose="020B0604020202020204" pitchFamily="34" charset="0"/>
              </a:rPr>
              <a:t> to ICT </a:t>
            </a:r>
            <a:r>
              <a:rPr lang="nb-NO" dirty="0" err="1">
                <a:latin typeface="Arial" panose="020B0604020202020204" pitchFamily="34" charset="0"/>
                <a:cs typeface="Arial" panose="020B0604020202020204" pitchFamily="34" charset="0"/>
              </a:rPr>
              <a:t>engineering</a:t>
            </a:r>
            <a:r>
              <a:rPr lang="nb-NO" dirty="0">
                <a:latin typeface="Arial" panose="020B0604020202020204" pitchFamily="34" charset="0"/>
                <a:cs typeface="Arial" panose="020B0604020202020204" pitchFamily="34" charset="0"/>
              </a:rPr>
              <a:t> – </a:t>
            </a:r>
            <a:r>
              <a:rPr lang="nb-NO" dirty="0" err="1">
                <a:latin typeface="Arial" panose="020B0604020202020204" pitchFamily="34" charset="0"/>
                <a:cs typeface="Arial" panose="020B0604020202020204" pitchFamily="34" charset="0"/>
              </a:rPr>
              <a:t>lessons</a:t>
            </a:r>
            <a:r>
              <a:rPr lang="nb-NO" dirty="0">
                <a:latin typeface="Arial" panose="020B0604020202020204" pitchFamily="34" charset="0"/>
                <a:cs typeface="Arial" panose="020B0604020202020204" pitchFamily="34" charset="0"/>
              </a:rPr>
              <a:t> </a:t>
            </a:r>
            <a:r>
              <a:rPr lang="nb-NO" dirty="0" err="1">
                <a:latin typeface="Arial" panose="020B0604020202020204" pitchFamily="34" charset="0"/>
                <a:cs typeface="Arial" panose="020B0604020202020204" pitchFamily="34" charset="0"/>
              </a:rPr>
              <a:t>learned</a:t>
            </a:r>
            <a:endParaRPr lang="nb-NO" dirty="0">
              <a:latin typeface="Arial" panose="020B0604020202020204" pitchFamily="34" charset="0"/>
              <a:cs typeface="Arial" panose="020B0604020202020204" pitchFamily="34" charset="0"/>
            </a:endParaRPr>
          </a:p>
          <a:p>
            <a:endParaRPr lang="nb-NO" dirty="0">
              <a:latin typeface="Arial" panose="020B0604020202020204" pitchFamily="34" charset="0"/>
              <a:cs typeface="Arial" panose="020B0604020202020204" pitchFamily="34" charset="0"/>
            </a:endParaRPr>
          </a:p>
          <a:p>
            <a:r>
              <a:rPr lang="nb-NO" dirty="0">
                <a:latin typeface="Arial" panose="020B0604020202020204" pitchFamily="34" charset="0"/>
                <a:cs typeface="Arial" panose="020B0604020202020204" pitchFamily="34" charset="0"/>
              </a:rPr>
              <a:t>Vivian Lagesen, Ivar Pettersen, Line Berg</a:t>
            </a:r>
          </a:p>
        </p:txBody>
      </p:sp>
    </p:spTree>
    <p:extLst>
      <p:ext uri="{BB962C8B-B14F-4D97-AF65-F5344CB8AC3E}">
        <p14:creationId xmlns:p14="http://schemas.microsoft.com/office/powerpoint/2010/main" val="32547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1072" y="1065125"/>
            <a:ext cx="5246272" cy="5902056"/>
          </a:xfrm>
          <a:prstGeom prst="rect">
            <a:avLst/>
          </a:prstGeom>
        </p:spPr>
      </p:pic>
      <p:sp>
        <p:nvSpPr>
          <p:cNvPr id="3" name="Plassholder for innhold 2">
            <a:extLst>
              <a:ext uri="{FF2B5EF4-FFF2-40B4-BE49-F238E27FC236}">
                <a16:creationId xmlns:a16="http://schemas.microsoft.com/office/drawing/2014/main" id="{1FE76C73-9CCB-46D6-BE16-53DFB08E67B7}"/>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41074211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493FEC-E284-4F10-A3D8-AAE5BF992219}"/>
              </a:ext>
            </a:extLst>
          </p:cNvPr>
          <p:cNvSpPr>
            <a:spLocks noGrp="1"/>
          </p:cNvSpPr>
          <p:nvPr>
            <p:ph type="ctrTitle"/>
          </p:nvPr>
        </p:nvSpPr>
        <p:spPr/>
        <p:txBody>
          <a:bodyPr/>
          <a:lstStyle/>
          <a:p>
            <a:r>
              <a:rPr lang="nb-NO" dirty="0"/>
              <a:t>Kaffepause</a:t>
            </a:r>
          </a:p>
        </p:txBody>
      </p:sp>
      <p:sp>
        <p:nvSpPr>
          <p:cNvPr id="3" name="Undertittel 2">
            <a:extLst>
              <a:ext uri="{FF2B5EF4-FFF2-40B4-BE49-F238E27FC236}">
                <a16:creationId xmlns:a16="http://schemas.microsoft.com/office/drawing/2014/main" id="{326F3036-E1D0-4F06-AC9F-705A2CE0D24D}"/>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6230322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F40F3CD-4BBF-3349-998D-CDD21282CFDC}"/>
              </a:ext>
            </a:extLst>
          </p:cNvPr>
          <p:cNvPicPr>
            <a:picLocks noChangeAspect="1"/>
          </p:cNvPicPr>
          <p:nvPr/>
        </p:nvPicPr>
        <p:blipFill>
          <a:blip r:embed="rId2"/>
          <a:stretch>
            <a:fillRect/>
          </a:stretch>
        </p:blipFill>
        <p:spPr>
          <a:xfrm>
            <a:off x="2432957" y="1322763"/>
            <a:ext cx="7021285" cy="4686300"/>
          </a:xfrm>
          <a:prstGeom prst="rect">
            <a:avLst/>
          </a:prstGeom>
        </p:spPr>
      </p:pic>
      <p:sp>
        <p:nvSpPr>
          <p:cNvPr id="2" name="Tittel 1">
            <a:extLst>
              <a:ext uri="{FF2B5EF4-FFF2-40B4-BE49-F238E27FC236}">
                <a16:creationId xmlns:a16="http://schemas.microsoft.com/office/drawing/2014/main" id="{1EE75B18-E651-B64D-9D0E-D6F0EF41C0AA}"/>
              </a:ext>
            </a:extLst>
          </p:cNvPr>
          <p:cNvSpPr>
            <a:spLocks noGrp="1"/>
          </p:cNvSpPr>
          <p:nvPr>
            <p:ph type="title"/>
          </p:nvPr>
        </p:nvSpPr>
        <p:spPr>
          <a:xfrm>
            <a:off x="626224" y="225370"/>
            <a:ext cx="10727575" cy="926117"/>
          </a:xfrm>
        </p:spPr>
        <p:txBody>
          <a:bodyPr anchor="ctr">
            <a:normAutofit/>
          </a:bodyPr>
          <a:lstStyle/>
          <a:p>
            <a:pPr algn="ctr"/>
            <a:r>
              <a:rPr lang="nb-NO" sz="3000" dirty="0"/>
              <a:t>Hvordan </a:t>
            </a:r>
            <a:r>
              <a:rPr lang="nb-NO" sz="3000" i="1" dirty="0"/>
              <a:t>implementere</a:t>
            </a:r>
            <a:r>
              <a:rPr lang="nb-NO" sz="3000" dirty="0"/>
              <a:t> visjon, prinsipper og kompetanseprofiler?</a:t>
            </a:r>
          </a:p>
        </p:txBody>
      </p:sp>
      <p:cxnSp>
        <p:nvCxnSpPr>
          <p:cNvPr id="6" name="Rett pil 5">
            <a:extLst>
              <a:ext uri="{FF2B5EF4-FFF2-40B4-BE49-F238E27FC236}">
                <a16:creationId xmlns:a16="http://schemas.microsoft.com/office/drawing/2014/main" id="{CCA6627B-ABC4-8B41-B35E-BBEAD0810026}"/>
              </a:ext>
            </a:extLst>
          </p:cNvPr>
          <p:cNvCxnSpPr>
            <a:cxnSpLocks/>
          </p:cNvCxnSpPr>
          <p:nvPr/>
        </p:nvCxnSpPr>
        <p:spPr>
          <a:xfrm flipV="1">
            <a:off x="2631770" y="3117689"/>
            <a:ext cx="3201538" cy="1440653"/>
          </a:xfrm>
          <a:prstGeom prst="straightConnector1">
            <a:avLst/>
          </a:prstGeom>
          <a:ln w="41275">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kstSylinder 15">
            <a:extLst>
              <a:ext uri="{FF2B5EF4-FFF2-40B4-BE49-F238E27FC236}">
                <a16:creationId xmlns:a16="http://schemas.microsoft.com/office/drawing/2014/main" id="{262FBF09-6E7A-E04E-A043-9FD6D563DF30}"/>
              </a:ext>
            </a:extLst>
          </p:cNvPr>
          <p:cNvSpPr txBox="1"/>
          <p:nvPr/>
        </p:nvSpPr>
        <p:spPr>
          <a:xfrm>
            <a:off x="4376070" y="1426796"/>
            <a:ext cx="3102406" cy="1723549"/>
          </a:xfrm>
          <a:prstGeom prst="rect">
            <a:avLst/>
          </a:prstGeom>
          <a:solidFill>
            <a:schemeClr val="accent3">
              <a:lumMod val="40000"/>
              <a:lumOff val="60000"/>
            </a:schemeClr>
          </a:solidFill>
          <a:ln>
            <a:solidFill>
              <a:srgbClr val="5B9B64"/>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nb-NO" sz="2800" i="1" dirty="0"/>
          </a:p>
          <a:p>
            <a:pPr algn="ctr"/>
            <a:r>
              <a:rPr lang="nb-NO" sz="1200" b="1" i="1" dirty="0"/>
              <a:t>NTNUs teknologistudier utdanner</a:t>
            </a:r>
          </a:p>
          <a:p>
            <a:pPr algn="ctr"/>
            <a:r>
              <a:rPr lang="nb-NO" sz="1200" b="1" i="1" dirty="0"/>
              <a:t>skapende kandidater i verdensklasse </a:t>
            </a:r>
            <a:br>
              <a:rPr lang="nb-NO" sz="1200" b="1" i="1" dirty="0"/>
            </a:br>
            <a:r>
              <a:rPr lang="nb-NO" sz="1200" b="1" i="1" dirty="0"/>
              <a:t>– som kan og vil bidra </a:t>
            </a:r>
            <a:br>
              <a:rPr lang="nb-NO" sz="1200" b="1" i="1" dirty="0"/>
            </a:br>
            <a:r>
              <a:rPr lang="nb-NO" sz="1200" b="1" i="1" dirty="0"/>
              <a:t>til en bedre verden og en bærekraftig fremtid</a:t>
            </a:r>
            <a:r>
              <a:rPr lang="nb-NO" sz="1200" i="1" dirty="0"/>
              <a:t> </a:t>
            </a:r>
          </a:p>
          <a:p>
            <a:r>
              <a:rPr lang="nb-NO" dirty="0"/>
              <a:t> </a:t>
            </a:r>
            <a:endParaRPr lang="nb-NO" sz="2800" dirty="0"/>
          </a:p>
        </p:txBody>
      </p:sp>
      <p:cxnSp>
        <p:nvCxnSpPr>
          <p:cNvPr id="11" name="Rett pil 10">
            <a:extLst>
              <a:ext uri="{FF2B5EF4-FFF2-40B4-BE49-F238E27FC236}">
                <a16:creationId xmlns:a16="http://schemas.microsoft.com/office/drawing/2014/main" id="{437842CC-7B72-084A-A9C2-EF9286A74421}"/>
              </a:ext>
            </a:extLst>
          </p:cNvPr>
          <p:cNvCxnSpPr>
            <a:cxnSpLocks/>
            <a:endCxn id="16" idx="2"/>
          </p:cNvCxnSpPr>
          <p:nvPr/>
        </p:nvCxnSpPr>
        <p:spPr>
          <a:xfrm flipV="1">
            <a:off x="5885542" y="3150345"/>
            <a:ext cx="41731" cy="2815994"/>
          </a:xfrm>
          <a:prstGeom prst="straightConnector1">
            <a:avLst/>
          </a:prstGeom>
          <a:ln w="41275">
            <a:solidFill>
              <a:srgbClr val="E9607E"/>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Rett pil 12">
            <a:extLst>
              <a:ext uri="{FF2B5EF4-FFF2-40B4-BE49-F238E27FC236}">
                <a16:creationId xmlns:a16="http://schemas.microsoft.com/office/drawing/2014/main" id="{18A1CB78-E4C6-8741-B637-2C0ACCD27A01}"/>
              </a:ext>
            </a:extLst>
          </p:cNvPr>
          <p:cNvCxnSpPr>
            <a:cxnSpLocks/>
          </p:cNvCxnSpPr>
          <p:nvPr/>
        </p:nvCxnSpPr>
        <p:spPr>
          <a:xfrm flipH="1" flipV="1">
            <a:off x="6096000" y="3150346"/>
            <a:ext cx="3325589" cy="1407995"/>
          </a:xfrm>
          <a:prstGeom prst="straightConnector1">
            <a:avLst/>
          </a:prstGeom>
          <a:ln w="41275">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63AB0150-677A-1444-80DC-8EF42E0F7104}"/>
              </a:ext>
            </a:extLst>
          </p:cNvPr>
          <p:cNvSpPr txBox="1"/>
          <p:nvPr/>
        </p:nvSpPr>
        <p:spPr>
          <a:xfrm>
            <a:off x="3372787" y="5966338"/>
            <a:ext cx="4579227" cy="923330"/>
          </a:xfrm>
          <a:prstGeom prst="rect">
            <a:avLst/>
          </a:prstGeom>
          <a:noFill/>
        </p:spPr>
        <p:txBody>
          <a:bodyPr wrap="square" rtlCol="0">
            <a:spAutoFit/>
          </a:bodyPr>
          <a:lstStyle/>
          <a:p>
            <a:pPr algn="ctr"/>
            <a:r>
              <a:rPr lang="nb-NO" dirty="0"/>
              <a:t>3 </a:t>
            </a:r>
            <a:r>
              <a:rPr lang="nb-NO" b="1" dirty="0">
                <a:solidFill>
                  <a:schemeClr val="accent1">
                    <a:lumMod val="60000"/>
                    <a:lumOff val="40000"/>
                  </a:schemeClr>
                </a:solidFill>
              </a:rPr>
              <a:t>ho</a:t>
            </a:r>
            <a:r>
              <a:rPr lang="nb-NO" b="1" dirty="0">
                <a:solidFill>
                  <a:srgbClr val="C00000"/>
                </a:solidFill>
              </a:rPr>
              <a:t>ved</a:t>
            </a:r>
            <a:r>
              <a:rPr lang="nb-NO" b="1" dirty="0">
                <a:solidFill>
                  <a:srgbClr val="FFC000"/>
                </a:solidFill>
              </a:rPr>
              <a:t>spor</a:t>
            </a:r>
          </a:p>
          <a:p>
            <a:pPr algn="ctr"/>
            <a:r>
              <a:rPr lang="nb-NO" dirty="0"/>
              <a:t>+ utvikling av skisse til implementeringsplan etter prosjektperioden</a:t>
            </a:r>
            <a:endParaRPr lang="nb-NO" b="1" dirty="0"/>
          </a:p>
        </p:txBody>
      </p:sp>
    </p:spTree>
    <p:extLst>
      <p:ext uri="{BB962C8B-B14F-4D97-AF65-F5344CB8AC3E}">
        <p14:creationId xmlns:p14="http://schemas.microsoft.com/office/powerpoint/2010/main" val="4005260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räd, utomhus, växt, skog&#10;&#10;Automatiskt genererad beskrivning">
            <a:extLst>
              <a:ext uri="{FF2B5EF4-FFF2-40B4-BE49-F238E27FC236}">
                <a16:creationId xmlns:a16="http://schemas.microsoft.com/office/drawing/2014/main" id="{483F9FF5-2F75-BC43-BFB4-051514A6696B}"/>
              </a:ext>
            </a:extLst>
          </p:cNvPr>
          <p:cNvPicPr>
            <a:picLocks noChangeAspect="1"/>
          </p:cNvPicPr>
          <p:nvPr/>
        </p:nvPicPr>
        <p:blipFill>
          <a:blip r:embed="rId3"/>
          <a:stretch>
            <a:fillRect/>
          </a:stretch>
        </p:blipFill>
        <p:spPr>
          <a:xfrm>
            <a:off x="174196" y="-258906"/>
            <a:ext cx="12019553" cy="7378798"/>
          </a:xfrm>
          <a:prstGeom prst="rect">
            <a:avLst/>
          </a:prstGeom>
        </p:spPr>
      </p:pic>
      <p:grpSp>
        <p:nvGrpSpPr>
          <p:cNvPr id="9" name="Grupp 8"/>
          <p:cNvGrpSpPr/>
          <p:nvPr/>
        </p:nvGrpSpPr>
        <p:grpSpPr>
          <a:xfrm>
            <a:off x="89051" y="99473"/>
            <a:ext cx="12104698" cy="6755477"/>
            <a:chOff x="88900" y="95584"/>
            <a:chExt cx="12084208" cy="6744042"/>
          </a:xfrm>
        </p:grpSpPr>
        <p:sp>
          <p:nvSpPr>
            <p:cNvPr id="7" name="Rektangel 6"/>
            <p:cNvSpPr/>
            <p:nvPr/>
          </p:nvSpPr>
          <p:spPr bwMode="auto">
            <a:xfrm>
              <a:off x="88900" y="95584"/>
              <a:ext cx="11999208" cy="6654466"/>
            </a:xfrm>
            <a:prstGeom prst="rect">
              <a:avLst/>
            </a:prstGeom>
            <a:noFill/>
            <a:ln w="184150" cap="sq" cmpd="sng" algn="ctr">
              <a:solidFill>
                <a:schemeClr val="bg1"/>
              </a:solidFill>
              <a:prstDash val="solid"/>
              <a:miter lim="800000"/>
              <a:headEnd type="none" w="med" len="med"/>
              <a:tailEnd type="none" w="med" len="med"/>
            </a:ln>
            <a:effectLst/>
          </p:spPr>
          <p:txBody>
            <a:bodyPr vert="horz" wrap="square" lIns="0" tIns="0" rIns="0" bIns="0" numCol="1" rtlCol="0" anchor="t" anchorCtr="0" compatLnSpc="1">
              <a:prstTxWarp prst="textNoShape">
                <a:avLst/>
              </a:prstTxWarp>
            </a:bodyPr>
            <a:lstStyle/>
            <a:p>
              <a:pPr defTabSz="906413" fontAlgn="base">
                <a:spcBef>
                  <a:spcPct val="0"/>
                </a:spcBef>
                <a:spcAft>
                  <a:spcPct val="0"/>
                </a:spcAft>
              </a:pPr>
              <a:endParaRPr lang="en-GB" sz="1803" b="1" dirty="0">
                <a:solidFill>
                  <a:srgbClr val="000000"/>
                </a:solidFill>
                <a:latin typeface="Arial" charset="0"/>
              </a:endParaRPr>
            </a:p>
          </p:txBody>
        </p:sp>
        <p:pic>
          <p:nvPicPr>
            <p:cNvPr id="12" name="Bildobjekt 11" descr="Lunds sigill RGB 150.png"/>
            <p:cNvPicPr>
              <a:picLocks noChangeAspect="1"/>
            </p:cNvPicPr>
            <p:nvPr/>
          </p:nvPicPr>
          <p:blipFill>
            <a:blip r:embed="rId4"/>
            <a:srcRect r="17691" b="21541"/>
            <a:stretch>
              <a:fillRect/>
            </a:stretch>
          </p:blipFill>
          <p:spPr>
            <a:xfrm>
              <a:off x="9255600" y="4042800"/>
              <a:ext cx="2917508" cy="2796826"/>
            </a:xfrm>
            <a:prstGeom prst="rect">
              <a:avLst/>
            </a:prstGeom>
            <a:noFill/>
            <a:ln>
              <a:noFill/>
            </a:ln>
          </p:spPr>
        </p:pic>
      </p:grpSp>
      <p:grpSp>
        <p:nvGrpSpPr>
          <p:cNvPr id="4" name="Grupp 3"/>
          <p:cNvGrpSpPr/>
          <p:nvPr/>
        </p:nvGrpSpPr>
        <p:grpSpPr>
          <a:xfrm>
            <a:off x="166987" y="4774300"/>
            <a:ext cx="8542774" cy="1564751"/>
            <a:chOff x="339641" y="4762498"/>
            <a:chExt cx="8528314" cy="1562102"/>
          </a:xfrm>
        </p:grpSpPr>
        <p:sp>
          <p:nvSpPr>
            <p:cNvPr id="17" name="Rektangel 16"/>
            <p:cNvSpPr/>
            <p:nvPr/>
          </p:nvSpPr>
          <p:spPr bwMode="auto">
            <a:xfrm>
              <a:off x="339641" y="5074920"/>
              <a:ext cx="7286109" cy="1164388"/>
            </a:xfrm>
            <a:prstGeom prst="rect">
              <a:avLst/>
            </a:prstGeom>
            <a:solidFill>
              <a:schemeClr val="bg1"/>
            </a:solidFill>
            <a:ln w="9525" cap="flat" cmpd="sng" algn="ctr">
              <a:noFill/>
              <a:prstDash val="solid"/>
              <a:round/>
              <a:headEnd type="none" w="med" len="med"/>
              <a:tailEnd type="none" w="med" len="med"/>
            </a:ln>
            <a:effectLst/>
          </p:spPr>
          <p:txBody>
            <a:bodyPr vert="horz" wrap="square" lIns="91595" tIns="45798" rIns="91595" bIns="45798" numCol="1" rtlCol="0" anchor="t" anchorCtr="0" compatLnSpc="1">
              <a:prstTxWarp prst="textNoShape">
                <a:avLst/>
              </a:prstTxWarp>
            </a:bodyPr>
            <a:lstStyle/>
            <a:p>
              <a:pPr defTabSz="906413" fontAlgn="base">
                <a:spcBef>
                  <a:spcPct val="0"/>
                </a:spcBef>
                <a:spcAft>
                  <a:spcPct val="0"/>
                </a:spcAft>
              </a:pPr>
              <a:endParaRPr lang="sv-SE" sz="1803" b="1" dirty="0">
                <a:solidFill>
                  <a:srgbClr val="9C6114"/>
                </a:solidFill>
                <a:latin typeface="Arial" charset="0"/>
              </a:endParaRPr>
            </a:p>
          </p:txBody>
        </p:sp>
        <p:sp>
          <p:nvSpPr>
            <p:cNvPr id="18" name="Rubrik 1"/>
            <p:cNvSpPr txBox="1">
              <a:spLocks/>
            </p:cNvSpPr>
            <p:nvPr/>
          </p:nvSpPr>
          <p:spPr>
            <a:xfrm>
              <a:off x="619765" y="4762498"/>
              <a:ext cx="8248190" cy="1562102"/>
            </a:xfrm>
            <a:prstGeom prst="rect">
              <a:avLst/>
            </a:prstGeom>
          </p:spPr>
          <p:txBody>
            <a:bodyPr lIns="0" tIns="97365" rIns="0" bIns="82940"/>
            <a:lstStyle>
              <a:lvl1pPr algn="l" defTabSz="457200" rtl="0" eaLnBrk="1" latinLnBrk="0" hangingPunct="1">
                <a:spcBef>
                  <a:spcPct val="0"/>
                </a:spcBef>
                <a:buNone/>
                <a:defRPr sz="4000" kern="1200">
                  <a:solidFill>
                    <a:schemeClr val="tx1"/>
                  </a:solidFill>
                  <a:latin typeface="Times New Roman"/>
                  <a:ea typeface="+mj-ea"/>
                  <a:cs typeface="+mj-cs"/>
                </a:defRPr>
              </a:lvl1pPr>
            </a:lstStyle>
            <a:p>
              <a:pPr defTabSz="457977">
                <a:lnSpc>
                  <a:spcPct val="150000"/>
                </a:lnSpc>
              </a:pPr>
              <a:r>
                <a:rPr lang="en-GB" sz="4007" dirty="0">
                  <a:solidFill>
                    <a:srgbClr val="9C6114"/>
                  </a:solidFill>
                </a:rPr>
                <a:t>Pedagogic development at LTH</a:t>
              </a:r>
            </a:p>
            <a:p>
              <a:pPr defTabSz="457977">
                <a:lnSpc>
                  <a:spcPct val="150000"/>
                </a:lnSpc>
              </a:pPr>
              <a:r>
                <a:rPr lang="en-GB" sz="1803" dirty="0">
                  <a:solidFill>
                    <a:srgbClr val="9C6114"/>
                  </a:solidFill>
                  <a:latin typeface="Arial" charset="0"/>
                  <a:ea typeface="Arial" charset="0"/>
                  <a:cs typeface="Arial" charset="0"/>
                </a:rPr>
                <a:t>Centre for Engineering Education | Per Warfvinge | 2021-09-10</a:t>
              </a:r>
            </a:p>
          </p:txBody>
        </p:sp>
        <p:cxnSp>
          <p:nvCxnSpPr>
            <p:cNvPr id="5" name="Rak 4"/>
            <p:cNvCxnSpPr>
              <a:cxnSpLocks/>
            </p:cNvCxnSpPr>
            <p:nvPr/>
          </p:nvCxnSpPr>
          <p:spPr>
            <a:xfrm>
              <a:off x="619765" y="5730240"/>
              <a:ext cx="6512772" cy="0"/>
            </a:xfrm>
            <a:prstGeom prst="line">
              <a:avLst/>
            </a:prstGeom>
            <a:ln>
              <a:solidFill>
                <a:srgbClr val="9C6114"/>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867912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Vad är LTH?</a:t>
            </a:r>
          </a:p>
        </p:txBody>
      </p:sp>
      <p:sp>
        <p:nvSpPr>
          <p:cNvPr id="3" name="Platshållare för innehåll 2"/>
          <p:cNvSpPr>
            <a:spLocks noGrp="1"/>
          </p:cNvSpPr>
          <p:nvPr>
            <p:ph idx="1"/>
          </p:nvPr>
        </p:nvSpPr>
        <p:spPr>
          <a:xfrm>
            <a:off x="807817" y="1850761"/>
            <a:ext cx="10903264" cy="2813537"/>
          </a:xfrm>
        </p:spPr>
        <p:txBody>
          <a:bodyPr/>
          <a:lstStyle/>
          <a:p>
            <a:r>
              <a:rPr lang="sv-SE" sz="2003" dirty="0"/>
              <a:t>LTH är den tekniska fakulteten inom Lunds universitet</a:t>
            </a:r>
          </a:p>
          <a:p>
            <a:endParaRPr lang="sv-SE" sz="2003" dirty="0"/>
          </a:p>
          <a:p>
            <a:r>
              <a:rPr lang="sv-SE" sz="2003" dirty="0"/>
              <a:t>Vi har 6 000 studenter (heltidsekvivalenter)</a:t>
            </a:r>
          </a:p>
          <a:p>
            <a:pPr lvl="1">
              <a:buClr>
                <a:schemeClr val="tx2"/>
              </a:buClr>
            </a:pPr>
            <a:r>
              <a:rPr lang="sv-SE" sz="2003" dirty="0"/>
              <a:t>80 % Ingenjörsutbildning (3-årig och 5-årig examen)</a:t>
            </a:r>
          </a:p>
          <a:p>
            <a:pPr lvl="1">
              <a:buClr>
                <a:schemeClr val="tx2"/>
              </a:buClr>
            </a:pPr>
            <a:r>
              <a:rPr lang="sv-SE" sz="2003" dirty="0"/>
              <a:t>12 % Masterutbildning i teknik (2-årig)</a:t>
            </a:r>
          </a:p>
          <a:p>
            <a:pPr lvl="1">
              <a:buClr>
                <a:schemeClr val="tx2"/>
              </a:buClr>
            </a:pPr>
            <a:r>
              <a:rPr lang="sv-SE" sz="2003" dirty="0"/>
              <a:t>6 % Arkitektutbildning</a:t>
            </a:r>
          </a:p>
          <a:p>
            <a:pPr lvl="1">
              <a:buClr>
                <a:schemeClr val="tx2"/>
              </a:buClr>
            </a:pPr>
            <a:r>
              <a:rPr lang="sv-SE" sz="2003" dirty="0"/>
              <a:t>2 % Industridesign</a:t>
            </a:r>
          </a:p>
          <a:p>
            <a:pPr lvl="1"/>
            <a:endParaRPr lang="sv-SE" sz="2003" dirty="0"/>
          </a:p>
          <a:p>
            <a:endParaRPr lang="sv-SE" sz="2003" dirty="0"/>
          </a:p>
          <a:p>
            <a:pPr lvl="1"/>
            <a:endParaRPr lang="sv-SE" sz="2404" dirty="0"/>
          </a:p>
        </p:txBody>
      </p:sp>
      <p:sp>
        <p:nvSpPr>
          <p:cNvPr id="4" name="Platshållare för innehåll 2">
            <a:extLst>
              <a:ext uri="{FF2B5EF4-FFF2-40B4-BE49-F238E27FC236}">
                <a16:creationId xmlns:a16="http://schemas.microsoft.com/office/drawing/2014/main" id="{FB93423A-E974-D14E-9545-A49DBD2BCFE1}"/>
              </a:ext>
            </a:extLst>
          </p:cNvPr>
          <p:cNvSpPr txBox="1">
            <a:spLocks/>
          </p:cNvSpPr>
          <p:nvPr/>
        </p:nvSpPr>
        <p:spPr bwMode="auto">
          <a:xfrm>
            <a:off x="489029" y="4812467"/>
            <a:ext cx="9924455" cy="1932985"/>
          </a:xfrm>
          <a:prstGeom prst="rect">
            <a:avLst/>
          </a:prstGeom>
          <a:noFill/>
          <a:ln w="9525">
            <a:noFill/>
            <a:miter lim="800000"/>
            <a:headEnd/>
            <a:tailEnd/>
          </a:ln>
        </p:spPr>
        <p:txBody>
          <a:bodyPr vert="horz" wrap="square" lIns="90669" tIns="45335" rIns="90669" bIns="45335" numCol="1" anchor="t" anchorCtr="0" compatLnSpc="1">
            <a:prstTxWarp prst="textNoShape">
              <a:avLst/>
            </a:prstTxWarp>
          </a:bodyPr>
          <a:lstStyle>
            <a:lvl1pPr marL="230400" indent="-230400" algn="l" defTabSz="457200" rtl="0" eaLnBrk="1" latinLnBrk="0" hangingPunct="1">
              <a:spcBef>
                <a:spcPct val="20000"/>
              </a:spcBef>
              <a:buClr>
                <a:schemeClr val="tx2"/>
              </a:buClr>
              <a:buFont typeface="Arial"/>
              <a:buChar char="•"/>
              <a:defRPr sz="2200" kern="1200" baseline="0">
                <a:solidFill>
                  <a:schemeClr val="tx2"/>
                </a:solidFill>
                <a:latin typeface="Arial"/>
                <a:ea typeface="+mn-ea"/>
                <a:cs typeface="+mn-cs"/>
              </a:defRPr>
            </a:lvl1pPr>
            <a:lvl2pPr marL="742950" indent="-285750" algn="l" defTabSz="457200" rtl="0" eaLnBrk="1" latinLnBrk="0" hangingPunct="1">
              <a:spcBef>
                <a:spcPct val="20000"/>
              </a:spcBef>
              <a:buClr>
                <a:srgbClr val="9C6114"/>
              </a:buClr>
              <a:buFont typeface="Arial"/>
              <a:buChar char="–"/>
              <a:defRPr sz="2200" kern="1200">
                <a:solidFill>
                  <a:schemeClr val="tx2"/>
                </a:solidFill>
                <a:latin typeface="Arial"/>
                <a:ea typeface="+mn-ea"/>
                <a:cs typeface="+mn-cs"/>
              </a:defRPr>
            </a:lvl2pPr>
            <a:lvl3pPr marL="1143000" indent="-228600" algn="l" defTabSz="457200" rtl="0" eaLnBrk="1" latinLnBrk="0" hangingPunct="1">
              <a:spcBef>
                <a:spcPct val="20000"/>
              </a:spcBef>
              <a:buClr>
                <a:srgbClr val="9C6114"/>
              </a:buClr>
              <a:buFont typeface="Lucida Grande"/>
              <a:buChar char="»"/>
              <a:defRPr sz="2000" kern="1200">
                <a:solidFill>
                  <a:schemeClr val="tx2"/>
                </a:solidFill>
                <a:latin typeface="Arial"/>
                <a:ea typeface="+mn-ea"/>
                <a:cs typeface="+mn-cs"/>
              </a:defRPr>
            </a:lvl3pPr>
            <a:lvl4pPr marL="1600200" indent="-228600" algn="l" defTabSz="457200" rtl="0" eaLnBrk="1" latinLnBrk="0" hangingPunct="1">
              <a:spcBef>
                <a:spcPct val="20000"/>
              </a:spcBef>
              <a:buClr>
                <a:srgbClr val="9C6114"/>
              </a:buClr>
              <a:buFont typeface="Arial"/>
              <a:buChar char="–"/>
              <a:defRPr sz="2000" kern="1200">
                <a:solidFill>
                  <a:schemeClr val="tx2"/>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977" lvl="1" indent="0" defTabSz="457977">
              <a:buNone/>
            </a:pPr>
            <a:r>
              <a:rPr lang="sv-SE" sz="2805" i="1" dirty="0">
                <a:solidFill>
                  <a:srgbClr val="000000"/>
                </a:solidFill>
              </a:rPr>
              <a:t>Vi utvecklar praktiken genom att stimulera till fler och mer välinformerade samtal om undervisning och lärande mellan studenter, lärare, ledning och externa intressenter </a:t>
            </a:r>
          </a:p>
          <a:p>
            <a:pPr marL="230792" indent="-230792" defTabSz="457977">
              <a:buClr>
                <a:srgbClr val="000000"/>
              </a:buClr>
            </a:pPr>
            <a:endParaRPr lang="sv-SE" sz="2003" dirty="0">
              <a:solidFill>
                <a:srgbClr val="000000"/>
              </a:solidFill>
            </a:endParaRPr>
          </a:p>
          <a:p>
            <a:pPr marL="744213" lvl="1" indent="-286236" defTabSz="457977"/>
            <a:endParaRPr lang="sv-SE" sz="2404" dirty="0">
              <a:solidFill>
                <a:srgbClr val="000000"/>
              </a:solidFill>
            </a:endParaRPr>
          </a:p>
        </p:txBody>
      </p:sp>
    </p:spTree>
    <p:extLst>
      <p:ext uri="{BB962C8B-B14F-4D97-AF65-F5344CB8AC3E}">
        <p14:creationId xmlns:p14="http://schemas.microsoft.com/office/powerpoint/2010/main" val="36493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Lärarens vardag</a:t>
            </a:r>
          </a:p>
        </p:txBody>
      </p:sp>
      <p:grpSp>
        <p:nvGrpSpPr>
          <p:cNvPr id="7" name="Grupp 6">
            <a:extLst>
              <a:ext uri="{FF2B5EF4-FFF2-40B4-BE49-F238E27FC236}">
                <a16:creationId xmlns:a16="http://schemas.microsoft.com/office/drawing/2014/main" id="{80442A5D-083B-D242-A849-088FBD585CA3}"/>
              </a:ext>
            </a:extLst>
          </p:cNvPr>
          <p:cNvGrpSpPr/>
          <p:nvPr/>
        </p:nvGrpSpPr>
        <p:grpSpPr>
          <a:xfrm>
            <a:off x="2989011" y="2051145"/>
            <a:ext cx="6213979" cy="4135247"/>
            <a:chOff x="3213847" y="2218764"/>
            <a:chExt cx="6203461" cy="4128247"/>
          </a:xfrm>
        </p:grpSpPr>
        <p:sp>
          <p:nvSpPr>
            <p:cNvPr id="6" name="Ellips 5">
              <a:extLst>
                <a:ext uri="{FF2B5EF4-FFF2-40B4-BE49-F238E27FC236}">
                  <a16:creationId xmlns:a16="http://schemas.microsoft.com/office/drawing/2014/main" id="{DFEF6B6F-5C49-B944-A66A-C3413A0BB66B}"/>
                </a:ext>
              </a:extLst>
            </p:cNvPr>
            <p:cNvSpPr/>
            <p:nvPr/>
          </p:nvSpPr>
          <p:spPr>
            <a:xfrm>
              <a:off x="3213847" y="2218764"/>
              <a:ext cx="6203461" cy="4128247"/>
            </a:xfrm>
            <a:prstGeom prst="ellipse">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3" name="Triangel 2">
              <a:extLst>
                <a:ext uri="{FF2B5EF4-FFF2-40B4-BE49-F238E27FC236}">
                  <a16:creationId xmlns:a16="http://schemas.microsoft.com/office/drawing/2014/main" id="{24FF398D-F751-A842-92A5-010A2D3B124D}"/>
                </a:ext>
              </a:extLst>
            </p:cNvPr>
            <p:cNvSpPr/>
            <p:nvPr/>
          </p:nvSpPr>
          <p:spPr>
            <a:xfrm>
              <a:off x="5301417" y="3801479"/>
              <a:ext cx="2327630" cy="1344150"/>
            </a:xfrm>
            <a:prstGeom prst="triangle">
              <a:avLst/>
            </a:prstGeom>
            <a:solidFill>
              <a:schemeClr val="accent6">
                <a:lumMod val="40000"/>
                <a:lumOff val="60000"/>
              </a:schemeClr>
            </a:solidFill>
            <a:ln w="60325">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977"/>
              <a:r>
                <a:rPr lang="sv-SE" sz="1803" dirty="0">
                  <a:solidFill>
                    <a:srgbClr val="000000"/>
                  </a:solidFill>
                  <a:latin typeface="Calibri"/>
                </a:rPr>
                <a:t> </a:t>
              </a:r>
            </a:p>
          </p:txBody>
        </p:sp>
        <p:sp>
          <p:nvSpPr>
            <p:cNvPr id="4" name="Rektangel 3">
              <a:extLst>
                <a:ext uri="{FF2B5EF4-FFF2-40B4-BE49-F238E27FC236}">
                  <a16:creationId xmlns:a16="http://schemas.microsoft.com/office/drawing/2014/main" id="{60E27752-0CAB-C248-A0F1-F135158F74E3}"/>
                </a:ext>
              </a:extLst>
            </p:cNvPr>
            <p:cNvSpPr/>
            <p:nvPr/>
          </p:nvSpPr>
          <p:spPr>
            <a:xfrm>
              <a:off x="5191721" y="2630198"/>
              <a:ext cx="2547020" cy="1015663"/>
            </a:xfrm>
            <a:prstGeom prst="rect">
              <a:avLst/>
            </a:prstGeom>
          </p:spPr>
          <p:txBody>
            <a:bodyPr wrap="square">
              <a:spAutoFit/>
            </a:bodyPr>
            <a:lstStyle/>
            <a:p>
              <a:pPr algn="ctr" defTabSz="457977"/>
              <a:r>
                <a:rPr lang="sv-SE" sz="2003" b="1" dirty="0">
                  <a:solidFill>
                    <a:srgbClr val="000000"/>
                  </a:solidFill>
                  <a:latin typeface="Calibri"/>
                </a:rPr>
                <a:t>Lärarnas pedagogiska kompetens och omdöme</a:t>
              </a:r>
              <a:endParaRPr lang="sv-SE" sz="2003" dirty="0">
                <a:solidFill>
                  <a:srgbClr val="9C6114"/>
                </a:solidFill>
                <a:latin typeface="Calibri"/>
              </a:endParaRPr>
            </a:p>
          </p:txBody>
        </p:sp>
        <p:sp>
          <p:nvSpPr>
            <p:cNvPr id="8" name="Rektangel 7">
              <a:extLst>
                <a:ext uri="{FF2B5EF4-FFF2-40B4-BE49-F238E27FC236}">
                  <a16:creationId xmlns:a16="http://schemas.microsoft.com/office/drawing/2014/main" id="{66188CF3-A9B0-DA44-9B71-6F9135D76F3F}"/>
                </a:ext>
              </a:extLst>
            </p:cNvPr>
            <p:cNvSpPr/>
            <p:nvPr/>
          </p:nvSpPr>
          <p:spPr>
            <a:xfrm>
              <a:off x="3568433" y="4140501"/>
              <a:ext cx="1874340" cy="1323439"/>
            </a:xfrm>
            <a:prstGeom prst="rect">
              <a:avLst/>
            </a:prstGeom>
          </p:spPr>
          <p:txBody>
            <a:bodyPr wrap="square">
              <a:spAutoFit/>
            </a:bodyPr>
            <a:lstStyle/>
            <a:p>
              <a:pPr algn="ctr" defTabSz="457977"/>
              <a:r>
                <a:rPr lang="sv-SE" sz="2003" b="1" dirty="0">
                  <a:solidFill>
                    <a:srgbClr val="000000"/>
                  </a:solidFill>
                  <a:latin typeface="Calibri"/>
                </a:rPr>
                <a:t>Strukturer, resurser och diskursivt </a:t>
              </a:r>
            </a:p>
            <a:p>
              <a:pPr algn="ctr" defTabSz="457977"/>
              <a:r>
                <a:rPr lang="sv-SE" sz="2003" b="1" dirty="0">
                  <a:solidFill>
                    <a:srgbClr val="000000"/>
                  </a:solidFill>
                  <a:latin typeface="Calibri"/>
                </a:rPr>
                <a:t>tryck</a:t>
              </a:r>
              <a:endParaRPr lang="sv-SE" sz="2003" dirty="0">
                <a:solidFill>
                  <a:srgbClr val="9C6114"/>
                </a:solidFill>
                <a:latin typeface="Calibri"/>
              </a:endParaRPr>
            </a:p>
          </p:txBody>
        </p:sp>
        <p:sp>
          <p:nvSpPr>
            <p:cNvPr id="11" name="Rektangel 10">
              <a:extLst>
                <a:ext uri="{FF2B5EF4-FFF2-40B4-BE49-F238E27FC236}">
                  <a16:creationId xmlns:a16="http://schemas.microsoft.com/office/drawing/2014/main" id="{C21AC1B2-768F-624C-B08B-8ADA0829A577}"/>
                </a:ext>
              </a:extLst>
            </p:cNvPr>
            <p:cNvSpPr/>
            <p:nvPr/>
          </p:nvSpPr>
          <p:spPr>
            <a:xfrm>
              <a:off x="7534755" y="4291197"/>
              <a:ext cx="1732234" cy="1015663"/>
            </a:xfrm>
            <a:prstGeom prst="rect">
              <a:avLst/>
            </a:prstGeom>
          </p:spPr>
          <p:txBody>
            <a:bodyPr wrap="square">
              <a:spAutoFit/>
            </a:bodyPr>
            <a:lstStyle/>
            <a:p>
              <a:pPr algn="ctr" defTabSz="457977"/>
              <a:r>
                <a:rPr lang="sv-SE" sz="2003" b="1" dirty="0">
                  <a:solidFill>
                    <a:srgbClr val="000000"/>
                  </a:solidFill>
                  <a:latin typeface="Calibri"/>
                </a:rPr>
                <a:t>Sociala normer och samspel</a:t>
              </a:r>
              <a:endParaRPr lang="sv-SE" sz="2003" dirty="0">
                <a:solidFill>
                  <a:srgbClr val="9C6114"/>
                </a:solidFill>
                <a:latin typeface="Calibri"/>
              </a:endParaRPr>
            </a:p>
          </p:txBody>
        </p:sp>
        <p:sp>
          <p:nvSpPr>
            <p:cNvPr id="9" name="Rektangel 8">
              <a:extLst>
                <a:ext uri="{FF2B5EF4-FFF2-40B4-BE49-F238E27FC236}">
                  <a16:creationId xmlns:a16="http://schemas.microsoft.com/office/drawing/2014/main" id="{4BE72413-4114-9847-85D7-8D94D931C2BC}"/>
                </a:ext>
              </a:extLst>
            </p:cNvPr>
            <p:cNvSpPr/>
            <p:nvPr/>
          </p:nvSpPr>
          <p:spPr>
            <a:xfrm>
              <a:off x="5781399" y="4481105"/>
              <a:ext cx="1367665" cy="461665"/>
            </a:xfrm>
            <a:prstGeom prst="rect">
              <a:avLst/>
            </a:prstGeom>
          </p:spPr>
          <p:txBody>
            <a:bodyPr wrap="square">
              <a:spAutoFit/>
            </a:bodyPr>
            <a:lstStyle/>
            <a:p>
              <a:pPr algn="ctr" defTabSz="457977"/>
              <a:r>
                <a:rPr lang="sv-SE" sz="2404" b="1" dirty="0">
                  <a:solidFill>
                    <a:srgbClr val="000000"/>
                  </a:solidFill>
                  <a:latin typeface="Calibri"/>
                </a:rPr>
                <a:t>Praktik</a:t>
              </a:r>
              <a:endParaRPr lang="sv-SE" sz="2404" dirty="0">
                <a:solidFill>
                  <a:srgbClr val="9C6114"/>
                </a:solidFill>
                <a:latin typeface="Calibri"/>
              </a:endParaRPr>
            </a:p>
          </p:txBody>
        </p:sp>
      </p:grpSp>
    </p:spTree>
    <p:extLst>
      <p:ext uri="{BB962C8B-B14F-4D97-AF65-F5344CB8AC3E}">
        <p14:creationId xmlns:p14="http://schemas.microsoft.com/office/powerpoint/2010/main" val="27361269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Vad vi gör som pedagogisk utvecklingsenhet</a:t>
            </a:r>
          </a:p>
        </p:txBody>
      </p:sp>
      <p:sp>
        <p:nvSpPr>
          <p:cNvPr id="9" name="Rektangel 8">
            <a:extLst>
              <a:ext uri="{FF2B5EF4-FFF2-40B4-BE49-F238E27FC236}">
                <a16:creationId xmlns:a16="http://schemas.microsoft.com/office/drawing/2014/main" id="{66DADE63-7821-1C4D-B241-E4C3FC8045A1}"/>
              </a:ext>
            </a:extLst>
          </p:cNvPr>
          <p:cNvSpPr/>
          <p:nvPr/>
        </p:nvSpPr>
        <p:spPr>
          <a:xfrm>
            <a:off x="10273014" y="5346771"/>
            <a:ext cx="1778021" cy="1364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13" name="Platshållare för innehåll 2">
            <a:extLst>
              <a:ext uri="{FF2B5EF4-FFF2-40B4-BE49-F238E27FC236}">
                <a16:creationId xmlns:a16="http://schemas.microsoft.com/office/drawing/2014/main" id="{53E1445C-4D14-6A4B-9896-FC443401C334}"/>
              </a:ext>
            </a:extLst>
          </p:cNvPr>
          <p:cNvSpPr>
            <a:spLocks noGrp="1"/>
          </p:cNvSpPr>
          <p:nvPr>
            <p:ph idx="1"/>
          </p:nvPr>
        </p:nvSpPr>
        <p:spPr>
          <a:xfrm>
            <a:off x="807817" y="1850760"/>
            <a:ext cx="6317739" cy="4662757"/>
          </a:xfrm>
        </p:spPr>
        <p:txBody>
          <a:bodyPr/>
          <a:lstStyle/>
          <a:p>
            <a:pPr>
              <a:spcBef>
                <a:spcPts val="0"/>
              </a:spcBef>
            </a:pPr>
            <a:r>
              <a:rPr lang="sv-SE" dirty="0"/>
              <a:t>Högskolepedagogiska kurser och workshops</a:t>
            </a:r>
          </a:p>
          <a:p>
            <a:pPr>
              <a:spcBef>
                <a:spcPts val="0"/>
              </a:spcBef>
            </a:pPr>
            <a:endParaRPr lang="sv-SE" dirty="0"/>
          </a:p>
          <a:p>
            <a:pPr>
              <a:spcBef>
                <a:spcPts val="0"/>
              </a:spcBef>
            </a:pPr>
            <a:r>
              <a:rPr lang="sv-SE" dirty="0"/>
              <a:t>Högskolepedagogisk meritering – ETP</a:t>
            </a:r>
          </a:p>
          <a:p>
            <a:pPr>
              <a:spcBef>
                <a:spcPts val="0"/>
              </a:spcBef>
            </a:pPr>
            <a:endParaRPr lang="sv-SE" dirty="0"/>
          </a:p>
          <a:p>
            <a:pPr>
              <a:spcBef>
                <a:spcPts val="0"/>
              </a:spcBef>
            </a:pPr>
            <a:r>
              <a:rPr lang="sv-SE" dirty="0"/>
              <a:t>Konsultstöd:</a:t>
            </a:r>
          </a:p>
          <a:p>
            <a:pPr lvl="1">
              <a:spcBef>
                <a:spcPts val="0"/>
              </a:spcBef>
              <a:buClr>
                <a:schemeClr val="tx2"/>
              </a:buClr>
            </a:pPr>
            <a:r>
              <a:rPr lang="sv-SE" dirty="0"/>
              <a:t>Lärare</a:t>
            </a:r>
          </a:p>
          <a:p>
            <a:pPr lvl="1">
              <a:spcBef>
                <a:spcPts val="0"/>
              </a:spcBef>
              <a:buClr>
                <a:schemeClr val="tx2"/>
              </a:buClr>
            </a:pPr>
            <a:r>
              <a:rPr lang="sv-SE" dirty="0"/>
              <a:t>Institutioner</a:t>
            </a:r>
          </a:p>
          <a:p>
            <a:pPr lvl="1">
              <a:spcBef>
                <a:spcPts val="0"/>
              </a:spcBef>
              <a:buClr>
                <a:schemeClr val="tx2"/>
              </a:buClr>
            </a:pPr>
            <a:r>
              <a:rPr lang="sv-SE" dirty="0"/>
              <a:t>Program</a:t>
            </a:r>
          </a:p>
          <a:p>
            <a:pPr lvl="1">
              <a:spcBef>
                <a:spcPts val="0"/>
              </a:spcBef>
              <a:buClr>
                <a:schemeClr val="tx2"/>
              </a:buClr>
            </a:pPr>
            <a:r>
              <a:rPr lang="sv-SE" dirty="0"/>
              <a:t>Fakultetsledning </a:t>
            </a:r>
          </a:p>
          <a:p>
            <a:pPr lvl="1">
              <a:spcBef>
                <a:spcPts val="0"/>
              </a:spcBef>
              <a:buClr>
                <a:schemeClr val="tx2"/>
              </a:buClr>
            </a:pPr>
            <a:endParaRPr lang="sv-SE" dirty="0"/>
          </a:p>
          <a:p>
            <a:pPr marL="288039" indent="-343483">
              <a:spcBef>
                <a:spcPts val="0"/>
              </a:spcBef>
            </a:pPr>
            <a:r>
              <a:rPr lang="sv-SE" dirty="0"/>
              <a:t>Analyser, forskarutbildning och forskning</a:t>
            </a:r>
          </a:p>
          <a:p>
            <a:pPr marL="288039" indent="-343483">
              <a:spcBef>
                <a:spcPts val="0"/>
              </a:spcBef>
            </a:pPr>
            <a:endParaRPr lang="sv-SE" dirty="0"/>
          </a:p>
          <a:p>
            <a:pPr marL="288039" indent="-343483">
              <a:spcBef>
                <a:spcPts val="0"/>
              </a:spcBef>
            </a:pPr>
            <a:r>
              <a:rPr lang="sv-SE" dirty="0"/>
              <a:t>Mötesplatser och kunskapsspridning</a:t>
            </a:r>
          </a:p>
          <a:p>
            <a:pPr lvl="1"/>
            <a:endParaRPr lang="sv-SE" dirty="0"/>
          </a:p>
          <a:p>
            <a:endParaRPr lang="sv-SE" dirty="0"/>
          </a:p>
        </p:txBody>
      </p:sp>
      <p:pic>
        <p:nvPicPr>
          <p:cNvPr id="3" name="Bildobjekt 2">
            <a:extLst>
              <a:ext uri="{FF2B5EF4-FFF2-40B4-BE49-F238E27FC236}">
                <a16:creationId xmlns:a16="http://schemas.microsoft.com/office/drawing/2014/main" id="{11706D84-10DA-8040-A203-3DCA95920DEF}"/>
              </a:ext>
            </a:extLst>
          </p:cNvPr>
          <p:cNvPicPr>
            <a:picLocks noChangeAspect="1"/>
          </p:cNvPicPr>
          <p:nvPr/>
        </p:nvPicPr>
        <p:blipFill>
          <a:blip r:embed="rId2"/>
          <a:stretch>
            <a:fillRect/>
          </a:stretch>
        </p:blipFill>
        <p:spPr>
          <a:xfrm>
            <a:off x="6852014" y="3168770"/>
            <a:ext cx="4996972" cy="3344747"/>
          </a:xfrm>
          <a:prstGeom prst="rect">
            <a:avLst/>
          </a:prstGeom>
        </p:spPr>
      </p:pic>
    </p:spTree>
    <p:extLst>
      <p:ext uri="{BB962C8B-B14F-4D97-AF65-F5344CB8AC3E}">
        <p14:creationId xmlns:p14="http://schemas.microsoft.com/office/powerpoint/2010/main" val="17877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EB543C5-A018-2442-8EA0-6CFD47E5A6B9}"/>
              </a:ext>
            </a:extLst>
          </p:cNvPr>
          <p:cNvSpPr/>
          <p:nvPr/>
        </p:nvSpPr>
        <p:spPr>
          <a:xfrm>
            <a:off x="10273014" y="5346771"/>
            <a:ext cx="1778021" cy="1364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2" name="Rubrik 1"/>
          <p:cNvSpPr>
            <a:spLocks noGrp="1"/>
          </p:cNvSpPr>
          <p:nvPr>
            <p:ph type="title"/>
          </p:nvPr>
        </p:nvSpPr>
        <p:spPr/>
        <p:txBody>
          <a:bodyPr/>
          <a:lstStyle/>
          <a:p>
            <a:r>
              <a:rPr lang="sv-SE" dirty="0"/>
              <a:t>Pedagogisk meritering – ETP</a:t>
            </a:r>
          </a:p>
        </p:txBody>
      </p:sp>
      <p:graphicFrame>
        <p:nvGraphicFramePr>
          <p:cNvPr id="6" name="Tabell 6">
            <a:extLst>
              <a:ext uri="{FF2B5EF4-FFF2-40B4-BE49-F238E27FC236}">
                <a16:creationId xmlns:a16="http://schemas.microsoft.com/office/drawing/2014/main" id="{ED81A9D8-68A9-FE4E-A48C-C579F4FFAA08}"/>
              </a:ext>
            </a:extLst>
          </p:cNvPr>
          <p:cNvGraphicFramePr>
            <a:graphicFrameLocks noGrp="1"/>
          </p:cNvGraphicFramePr>
          <p:nvPr>
            <p:ph idx="1"/>
          </p:nvPr>
        </p:nvGraphicFramePr>
        <p:xfrm>
          <a:off x="915948" y="3725306"/>
          <a:ext cx="5364854" cy="2596395"/>
        </p:xfrm>
        <a:graphic>
          <a:graphicData uri="http://schemas.openxmlformats.org/drawingml/2006/table">
            <a:tbl>
              <a:tblPr bandRow="1">
                <a:tableStyleId>{5C22544A-7EE6-4342-B048-85BDC9FD1C3A}</a:tableStyleId>
              </a:tblPr>
              <a:tblGrid>
                <a:gridCol w="4034545">
                  <a:extLst>
                    <a:ext uri="{9D8B030D-6E8A-4147-A177-3AD203B41FA5}">
                      <a16:colId xmlns:a16="http://schemas.microsoft.com/office/drawing/2014/main" val="3719182510"/>
                    </a:ext>
                  </a:extLst>
                </a:gridCol>
                <a:gridCol w="1330309">
                  <a:extLst>
                    <a:ext uri="{9D8B030D-6E8A-4147-A177-3AD203B41FA5}">
                      <a16:colId xmlns:a16="http://schemas.microsoft.com/office/drawing/2014/main" val="2250770460"/>
                    </a:ext>
                  </a:extLst>
                </a:gridCol>
              </a:tblGrid>
              <a:tr h="432732">
                <a:tc>
                  <a:txBody>
                    <a:bodyPr/>
                    <a:lstStyle/>
                    <a:p>
                      <a:r>
                        <a:rPr lang="sv-SE" sz="2000" b="1" dirty="0">
                          <a:solidFill>
                            <a:schemeClr val="tx2"/>
                          </a:solidFill>
                          <a:latin typeface="Arial" panose="020B0604020202020204" pitchFamily="34" charset="0"/>
                          <a:cs typeface="Arial" panose="020B0604020202020204" pitchFamily="34" charset="0"/>
                        </a:rPr>
                        <a:t>Ledningspersoner med ETP</a:t>
                      </a:r>
                    </a:p>
                  </a:txBody>
                  <a:tcPr marL="91595" marR="91595" marT="45798" marB="45798"/>
                </a:tc>
                <a:tc>
                  <a:txBody>
                    <a:bodyPr/>
                    <a:lstStyle/>
                    <a:p>
                      <a:pPr algn="ctr"/>
                      <a:endParaRPr lang="sv-SE" sz="2000" dirty="0">
                        <a:solidFill>
                          <a:schemeClr val="tx2"/>
                        </a:solidFill>
                        <a:latin typeface="Arial" panose="020B0604020202020204" pitchFamily="34" charset="0"/>
                        <a:cs typeface="Arial" panose="020B0604020202020204" pitchFamily="34" charset="0"/>
                      </a:endParaRPr>
                    </a:p>
                  </a:txBody>
                  <a:tcPr marL="91595" marR="91595" marT="45798" marB="45798" anchor="ctr"/>
                </a:tc>
                <a:extLst>
                  <a:ext uri="{0D108BD9-81ED-4DB2-BD59-A6C34878D82A}">
                    <a16:rowId xmlns:a16="http://schemas.microsoft.com/office/drawing/2014/main" val="1313635501"/>
                  </a:ext>
                </a:extLst>
              </a:tr>
              <a:tr h="432732">
                <a:tc>
                  <a:txBody>
                    <a:bodyPr/>
                    <a:lstStyle/>
                    <a:p>
                      <a:r>
                        <a:rPr lang="sv-SE" sz="2000" dirty="0">
                          <a:solidFill>
                            <a:schemeClr val="tx2"/>
                          </a:solidFill>
                          <a:latin typeface="Arial" panose="020B0604020202020204" pitchFamily="34" charset="0"/>
                          <a:cs typeface="Arial" panose="020B0604020202020204" pitchFamily="34" charset="0"/>
                        </a:rPr>
                        <a:t>Dekan</a:t>
                      </a:r>
                    </a:p>
                  </a:txBody>
                  <a:tcPr marL="91595" marR="91595" marT="45798" marB="45798"/>
                </a:tc>
                <a:tc>
                  <a:txBody>
                    <a:bodyPr/>
                    <a:lstStyle/>
                    <a:p>
                      <a:pPr algn="ctr"/>
                      <a:r>
                        <a:rPr lang="sv-SE" sz="2000" b="1" dirty="0">
                          <a:solidFill>
                            <a:schemeClr val="tx2"/>
                          </a:solidFill>
                          <a:latin typeface="Arial" panose="020B0604020202020204" pitchFamily="34" charset="0"/>
                          <a:cs typeface="Arial" panose="020B0604020202020204" pitchFamily="34" charset="0"/>
                        </a:rPr>
                        <a:t>•</a:t>
                      </a:r>
                    </a:p>
                  </a:txBody>
                  <a:tcPr marL="91595" marR="91595" marT="45798" marB="45798" anchor="ctr"/>
                </a:tc>
                <a:extLst>
                  <a:ext uri="{0D108BD9-81ED-4DB2-BD59-A6C34878D82A}">
                    <a16:rowId xmlns:a16="http://schemas.microsoft.com/office/drawing/2014/main" val="3315524634"/>
                  </a:ext>
                </a:extLst>
              </a:tr>
              <a:tr h="432732">
                <a:tc>
                  <a:txBody>
                    <a:bodyPr/>
                    <a:lstStyle/>
                    <a:p>
                      <a:r>
                        <a:rPr lang="sv-SE" sz="2000" dirty="0">
                          <a:solidFill>
                            <a:schemeClr val="tx2"/>
                          </a:solidFill>
                          <a:latin typeface="Arial" panose="020B0604020202020204" pitchFamily="34" charset="0"/>
                          <a:cs typeface="Arial" panose="020B0604020202020204" pitchFamily="34" charset="0"/>
                        </a:rPr>
                        <a:t>Prodekan</a:t>
                      </a:r>
                    </a:p>
                  </a:txBody>
                  <a:tcPr marL="91595" marR="91595" marT="45798" marB="45798"/>
                </a:tc>
                <a:tc>
                  <a:txBody>
                    <a:bodyPr/>
                    <a:lstStyle/>
                    <a:p>
                      <a:pPr algn="ctr"/>
                      <a:endParaRPr lang="sv-SE" sz="2000" b="1" dirty="0">
                        <a:solidFill>
                          <a:schemeClr val="tx2"/>
                        </a:solidFill>
                        <a:latin typeface="Arial" panose="020B0604020202020204" pitchFamily="34" charset="0"/>
                        <a:cs typeface="Arial" panose="020B0604020202020204" pitchFamily="34" charset="0"/>
                      </a:endParaRPr>
                    </a:p>
                  </a:txBody>
                  <a:tcPr marL="91595" marR="91595" marT="45798" marB="45798" anchor="ctr"/>
                </a:tc>
                <a:extLst>
                  <a:ext uri="{0D108BD9-81ED-4DB2-BD59-A6C34878D82A}">
                    <a16:rowId xmlns:a16="http://schemas.microsoft.com/office/drawing/2014/main" val="1274316639"/>
                  </a:ext>
                </a:extLst>
              </a:tr>
              <a:tr h="432732">
                <a:tc>
                  <a:txBody>
                    <a:bodyPr/>
                    <a:lstStyle/>
                    <a:p>
                      <a:r>
                        <a:rPr lang="sv-SE" sz="2000" dirty="0">
                          <a:solidFill>
                            <a:schemeClr val="tx2"/>
                          </a:solidFill>
                          <a:latin typeface="Arial" panose="020B0604020202020204" pitchFamily="34" charset="0"/>
                          <a:cs typeface="Arial" panose="020B0604020202020204" pitchFamily="34" charset="0"/>
                        </a:rPr>
                        <a:t>Vicedekan för utbildning</a:t>
                      </a:r>
                    </a:p>
                  </a:txBody>
                  <a:tcPr marL="91595" marR="91595" marT="45798" marB="45798"/>
                </a:tc>
                <a:tc>
                  <a:txBody>
                    <a:bodyPr/>
                    <a:lstStyle/>
                    <a:p>
                      <a:pPr algn="ctr"/>
                      <a:r>
                        <a:rPr lang="sv-SE" sz="2000" b="1" dirty="0">
                          <a:solidFill>
                            <a:schemeClr val="tx2"/>
                          </a:solidFill>
                          <a:latin typeface="Arial" panose="020B0604020202020204" pitchFamily="34" charset="0"/>
                          <a:cs typeface="Arial" panose="020B0604020202020204" pitchFamily="34" charset="0"/>
                        </a:rPr>
                        <a:t>•</a:t>
                      </a:r>
                    </a:p>
                  </a:txBody>
                  <a:tcPr marL="91595" marR="91595" marT="45798" marB="45798" anchor="ctr"/>
                </a:tc>
                <a:extLst>
                  <a:ext uri="{0D108BD9-81ED-4DB2-BD59-A6C34878D82A}">
                    <a16:rowId xmlns:a16="http://schemas.microsoft.com/office/drawing/2014/main" val="2436578107"/>
                  </a:ext>
                </a:extLst>
              </a:tr>
              <a:tr h="4327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2000" dirty="0">
                          <a:solidFill>
                            <a:schemeClr val="tx2"/>
                          </a:solidFill>
                          <a:latin typeface="Arial" panose="020B0604020202020204" pitchFamily="34" charset="0"/>
                          <a:cs typeface="Arial" panose="020B0604020202020204" pitchFamily="34" charset="0"/>
                        </a:rPr>
                        <a:t>Vicedekan för forskarutbildning</a:t>
                      </a:r>
                    </a:p>
                  </a:txBody>
                  <a:tcPr marL="91595" marR="91595" marT="45798" marB="45798"/>
                </a:tc>
                <a:tc>
                  <a:txBody>
                    <a:bodyPr/>
                    <a:lstStyle/>
                    <a:p>
                      <a:pPr algn="ctr"/>
                      <a:r>
                        <a:rPr lang="sv-SE" sz="2000" b="1" dirty="0">
                          <a:solidFill>
                            <a:schemeClr val="tx2"/>
                          </a:solidFill>
                          <a:latin typeface="Arial" panose="020B0604020202020204" pitchFamily="34" charset="0"/>
                          <a:cs typeface="Arial" panose="020B0604020202020204" pitchFamily="34" charset="0"/>
                        </a:rPr>
                        <a:t>•</a:t>
                      </a:r>
                    </a:p>
                  </a:txBody>
                  <a:tcPr marL="91595" marR="91595" marT="45798" marB="45798" anchor="ctr"/>
                </a:tc>
                <a:extLst>
                  <a:ext uri="{0D108BD9-81ED-4DB2-BD59-A6C34878D82A}">
                    <a16:rowId xmlns:a16="http://schemas.microsoft.com/office/drawing/2014/main" val="1773020545"/>
                  </a:ext>
                </a:extLst>
              </a:tr>
              <a:tr h="4327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2000" dirty="0">
                          <a:solidFill>
                            <a:schemeClr val="tx2"/>
                          </a:solidFill>
                          <a:latin typeface="Arial" panose="020B0604020202020204" pitchFamily="34" charset="0"/>
                          <a:cs typeface="Arial" panose="020B0604020202020204" pitchFamily="34" charset="0"/>
                        </a:rPr>
                        <a:t>Vicedekan för campusutveckling</a:t>
                      </a:r>
                    </a:p>
                  </a:txBody>
                  <a:tcPr marL="91595" marR="91595" marT="45798" marB="45798"/>
                </a:tc>
                <a:tc>
                  <a:txBody>
                    <a:bodyPr/>
                    <a:lstStyle/>
                    <a:p>
                      <a:pPr algn="ctr"/>
                      <a:r>
                        <a:rPr lang="sv-SE" sz="2000" b="1" dirty="0">
                          <a:solidFill>
                            <a:schemeClr val="tx2"/>
                          </a:solidFill>
                          <a:latin typeface="Arial" panose="020B0604020202020204" pitchFamily="34" charset="0"/>
                          <a:cs typeface="Arial" panose="020B0604020202020204" pitchFamily="34" charset="0"/>
                        </a:rPr>
                        <a:t>•</a:t>
                      </a:r>
                    </a:p>
                  </a:txBody>
                  <a:tcPr marL="91595" marR="91595" marT="45798" marB="45798" anchor="ctr"/>
                </a:tc>
                <a:extLst>
                  <a:ext uri="{0D108BD9-81ED-4DB2-BD59-A6C34878D82A}">
                    <a16:rowId xmlns:a16="http://schemas.microsoft.com/office/drawing/2014/main" val="3159232159"/>
                  </a:ext>
                </a:extLst>
              </a:tr>
            </a:tbl>
          </a:graphicData>
        </a:graphic>
      </p:graphicFrame>
      <p:graphicFrame>
        <p:nvGraphicFramePr>
          <p:cNvPr id="7" name="Tabell 6">
            <a:extLst>
              <a:ext uri="{FF2B5EF4-FFF2-40B4-BE49-F238E27FC236}">
                <a16:creationId xmlns:a16="http://schemas.microsoft.com/office/drawing/2014/main" id="{A8AD0B81-D57B-024C-B8C2-97D233D0F5EE}"/>
              </a:ext>
            </a:extLst>
          </p:cNvPr>
          <p:cNvGraphicFramePr>
            <a:graphicFrameLocks/>
          </p:cNvGraphicFramePr>
          <p:nvPr/>
        </p:nvGraphicFramePr>
        <p:xfrm>
          <a:off x="915948" y="1948213"/>
          <a:ext cx="10369870" cy="1298197"/>
        </p:xfrm>
        <a:graphic>
          <a:graphicData uri="http://schemas.openxmlformats.org/drawingml/2006/table">
            <a:tbl>
              <a:tblPr bandRow="1">
                <a:tableStyleId>{5C22544A-7EE6-4342-B048-85BDC9FD1C3A}</a:tableStyleId>
              </a:tblPr>
              <a:tblGrid>
                <a:gridCol w="8832383">
                  <a:extLst>
                    <a:ext uri="{9D8B030D-6E8A-4147-A177-3AD203B41FA5}">
                      <a16:colId xmlns:a16="http://schemas.microsoft.com/office/drawing/2014/main" val="3719182510"/>
                    </a:ext>
                  </a:extLst>
                </a:gridCol>
                <a:gridCol w="1537488">
                  <a:extLst>
                    <a:ext uri="{9D8B030D-6E8A-4147-A177-3AD203B41FA5}">
                      <a16:colId xmlns:a16="http://schemas.microsoft.com/office/drawing/2014/main" val="2250770460"/>
                    </a:ext>
                  </a:extLst>
                </a:gridCol>
              </a:tblGrid>
              <a:tr h="432732">
                <a:tc>
                  <a:txBody>
                    <a:bodyPr/>
                    <a:lstStyle/>
                    <a:p>
                      <a:r>
                        <a:rPr lang="sv-SE" sz="2000" dirty="0">
                          <a:solidFill>
                            <a:schemeClr val="tx2"/>
                          </a:solidFill>
                          <a:latin typeface="Arial" panose="020B0604020202020204" pitchFamily="34" charset="0"/>
                          <a:cs typeface="Arial" panose="020B0604020202020204" pitchFamily="34" charset="0"/>
                        </a:rPr>
                        <a:t>Antal aktiva lärare med ETP (av 600 lärare med kursansvar)</a:t>
                      </a:r>
                    </a:p>
                  </a:txBody>
                  <a:tcPr marL="91595" marR="91595" marT="45798" marB="45798"/>
                </a:tc>
                <a:tc>
                  <a:txBody>
                    <a:bodyPr/>
                    <a:lstStyle/>
                    <a:p>
                      <a:pPr algn="ctr"/>
                      <a:r>
                        <a:rPr lang="sv-SE" sz="2000" dirty="0">
                          <a:solidFill>
                            <a:schemeClr val="tx2"/>
                          </a:solidFill>
                          <a:latin typeface="Arial" panose="020B0604020202020204" pitchFamily="34" charset="0"/>
                          <a:cs typeface="Arial" panose="020B0604020202020204" pitchFamily="34" charset="0"/>
                        </a:rPr>
                        <a:t>106</a:t>
                      </a:r>
                    </a:p>
                  </a:txBody>
                  <a:tcPr marL="91595" marR="91595" marT="45798" marB="45798" anchor="ctr"/>
                </a:tc>
                <a:extLst>
                  <a:ext uri="{0D108BD9-81ED-4DB2-BD59-A6C34878D82A}">
                    <a16:rowId xmlns:a16="http://schemas.microsoft.com/office/drawing/2014/main" val="2210576538"/>
                  </a:ext>
                </a:extLst>
              </a:tr>
              <a:tr h="432732">
                <a:tc>
                  <a:txBody>
                    <a:bodyPr/>
                    <a:lstStyle/>
                    <a:p>
                      <a:r>
                        <a:rPr lang="sv-SE" sz="2000" dirty="0">
                          <a:solidFill>
                            <a:schemeClr val="tx2"/>
                          </a:solidFill>
                          <a:latin typeface="Arial" panose="020B0604020202020204" pitchFamily="34" charset="0"/>
                          <a:cs typeface="Arial" panose="020B0604020202020204" pitchFamily="34" charset="0"/>
                        </a:rPr>
                        <a:t>Andel med pedagogisk ledningsroll (program, institution, LTH, bedömare)</a:t>
                      </a:r>
                    </a:p>
                  </a:txBody>
                  <a:tcPr marL="91595" marR="91595" marT="45798" marB="45798"/>
                </a:tc>
                <a:tc>
                  <a:txBody>
                    <a:bodyPr/>
                    <a:lstStyle/>
                    <a:p>
                      <a:pPr algn="ctr"/>
                      <a:r>
                        <a:rPr lang="sv-SE" sz="2000" dirty="0">
                          <a:solidFill>
                            <a:schemeClr val="tx2"/>
                          </a:solidFill>
                          <a:latin typeface="Arial" panose="020B0604020202020204" pitchFamily="34" charset="0"/>
                          <a:cs typeface="Arial" panose="020B0604020202020204" pitchFamily="34" charset="0"/>
                        </a:rPr>
                        <a:t>80%</a:t>
                      </a:r>
                    </a:p>
                  </a:txBody>
                  <a:tcPr marL="91595" marR="91595" marT="45798" marB="45798" anchor="ctr"/>
                </a:tc>
                <a:extLst>
                  <a:ext uri="{0D108BD9-81ED-4DB2-BD59-A6C34878D82A}">
                    <a16:rowId xmlns:a16="http://schemas.microsoft.com/office/drawing/2014/main" val="1313635501"/>
                  </a:ext>
                </a:extLst>
              </a:tr>
              <a:tr h="432732">
                <a:tc>
                  <a:txBody>
                    <a:bodyPr/>
                    <a:lstStyle/>
                    <a:p>
                      <a:r>
                        <a:rPr lang="sv-SE" sz="2000" dirty="0">
                          <a:solidFill>
                            <a:schemeClr val="tx2"/>
                          </a:solidFill>
                          <a:latin typeface="Arial" panose="020B0604020202020204" pitchFamily="34" charset="0"/>
                          <a:cs typeface="Arial" panose="020B0604020202020204" pitchFamily="34" charset="0"/>
                        </a:rPr>
                        <a:t>Andel prefekter som har ETP</a:t>
                      </a:r>
                    </a:p>
                  </a:txBody>
                  <a:tcPr marL="91595" marR="91595" marT="45798" marB="45798"/>
                </a:tc>
                <a:tc>
                  <a:txBody>
                    <a:bodyPr/>
                    <a:lstStyle/>
                    <a:p>
                      <a:pPr algn="ctr"/>
                      <a:r>
                        <a:rPr lang="sv-SE" sz="2000" dirty="0">
                          <a:solidFill>
                            <a:schemeClr val="tx2"/>
                          </a:solidFill>
                          <a:latin typeface="Arial" panose="020B0604020202020204" pitchFamily="34" charset="0"/>
                          <a:cs typeface="Arial" panose="020B0604020202020204" pitchFamily="34" charset="0"/>
                        </a:rPr>
                        <a:t>30-50%</a:t>
                      </a:r>
                    </a:p>
                  </a:txBody>
                  <a:tcPr marL="91595" marR="91595" marT="45798" marB="45798" anchor="ctr"/>
                </a:tc>
                <a:extLst>
                  <a:ext uri="{0D108BD9-81ED-4DB2-BD59-A6C34878D82A}">
                    <a16:rowId xmlns:a16="http://schemas.microsoft.com/office/drawing/2014/main" val="3315524634"/>
                  </a:ext>
                </a:extLst>
              </a:tr>
            </a:tbl>
          </a:graphicData>
        </a:graphic>
      </p:graphicFrame>
      <p:pic>
        <p:nvPicPr>
          <p:cNvPr id="3" name="Bildobjekt 2">
            <a:extLst>
              <a:ext uri="{FF2B5EF4-FFF2-40B4-BE49-F238E27FC236}">
                <a16:creationId xmlns:a16="http://schemas.microsoft.com/office/drawing/2014/main" id="{1D396B0C-5712-4841-A0EF-0918151D3771}"/>
              </a:ext>
            </a:extLst>
          </p:cNvPr>
          <p:cNvPicPr>
            <a:picLocks noChangeAspect="1"/>
          </p:cNvPicPr>
          <p:nvPr/>
        </p:nvPicPr>
        <p:blipFill>
          <a:blip r:embed="rId2"/>
          <a:stretch>
            <a:fillRect/>
          </a:stretch>
        </p:blipFill>
        <p:spPr>
          <a:xfrm>
            <a:off x="7569219" y="3792148"/>
            <a:ext cx="4187116" cy="2802666"/>
          </a:xfrm>
          <a:prstGeom prst="rect">
            <a:avLst/>
          </a:prstGeom>
        </p:spPr>
      </p:pic>
    </p:spTree>
    <p:extLst>
      <p:ext uri="{BB962C8B-B14F-4D97-AF65-F5344CB8AC3E}">
        <p14:creationId xmlns:p14="http://schemas.microsoft.com/office/powerpoint/2010/main" val="11911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ETP: Bedömningsprocessen</a:t>
            </a:r>
          </a:p>
        </p:txBody>
      </p:sp>
      <p:pic>
        <p:nvPicPr>
          <p:cNvPr id="5" name="Bildobjekt 4">
            <a:extLst>
              <a:ext uri="{FF2B5EF4-FFF2-40B4-BE49-F238E27FC236}">
                <a16:creationId xmlns:a16="http://schemas.microsoft.com/office/drawing/2014/main" id="{AD9B92B8-A749-214A-8318-7765ADB16169}"/>
              </a:ext>
            </a:extLst>
          </p:cNvPr>
          <p:cNvPicPr>
            <a:picLocks noChangeAspect="1"/>
          </p:cNvPicPr>
          <p:nvPr/>
        </p:nvPicPr>
        <p:blipFill>
          <a:blip r:embed="rId2"/>
          <a:stretch>
            <a:fillRect/>
          </a:stretch>
        </p:blipFill>
        <p:spPr>
          <a:xfrm>
            <a:off x="911471" y="2405175"/>
            <a:ext cx="1753757" cy="1895953"/>
          </a:xfrm>
          <a:prstGeom prst="rect">
            <a:avLst/>
          </a:prstGeom>
        </p:spPr>
      </p:pic>
      <p:grpSp>
        <p:nvGrpSpPr>
          <p:cNvPr id="3" name="Grupp 2">
            <a:extLst>
              <a:ext uri="{FF2B5EF4-FFF2-40B4-BE49-F238E27FC236}">
                <a16:creationId xmlns:a16="http://schemas.microsoft.com/office/drawing/2014/main" id="{DC20A2A3-260B-0C49-B35A-B6A550945FE4}"/>
              </a:ext>
            </a:extLst>
          </p:cNvPr>
          <p:cNvGrpSpPr/>
          <p:nvPr/>
        </p:nvGrpSpPr>
        <p:grpSpPr>
          <a:xfrm>
            <a:off x="4764604" y="2219679"/>
            <a:ext cx="2328534" cy="2187163"/>
            <a:chOff x="4461421" y="2184870"/>
            <a:chExt cx="2324592" cy="2183461"/>
          </a:xfrm>
        </p:grpSpPr>
        <p:pic>
          <p:nvPicPr>
            <p:cNvPr id="12" name="Bildobjekt 11">
              <a:extLst>
                <a:ext uri="{FF2B5EF4-FFF2-40B4-BE49-F238E27FC236}">
                  <a16:creationId xmlns:a16="http://schemas.microsoft.com/office/drawing/2014/main" id="{44FA2E44-FA06-564A-9F5C-CE2FCA155B31}"/>
                </a:ext>
              </a:extLst>
            </p:cNvPr>
            <p:cNvPicPr>
              <a:picLocks noChangeAspect="1"/>
            </p:cNvPicPr>
            <p:nvPr/>
          </p:nvPicPr>
          <p:blipFill>
            <a:blip r:embed="rId3"/>
            <a:stretch>
              <a:fillRect/>
            </a:stretch>
          </p:blipFill>
          <p:spPr>
            <a:xfrm>
              <a:off x="6242522" y="2184870"/>
              <a:ext cx="543491" cy="873468"/>
            </a:xfrm>
            <a:prstGeom prst="rect">
              <a:avLst/>
            </a:prstGeom>
          </p:spPr>
        </p:pic>
        <p:pic>
          <p:nvPicPr>
            <p:cNvPr id="13" name="Bildobjekt 12">
              <a:extLst>
                <a:ext uri="{FF2B5EF4-FFF2-40B4-BE49-F238E27FC236}">
                  <a16:creationId xmlns:a16="http://schemas.microsoft.com/office/drawing/2014/main" id="{1867750B-4A84-8F49-8FC5-8DFD0DC7097D}"/>
                </a:ext>
              </a:extLst>
            </p:cNvPr>
            <p:cNvPicPr>
              <a:picLocks noChangeAspect="1"/>
            </p:cNvPicPr>
            <p:nvPr/>
          </p:nvPicPr>
          <p:blipFill>
            <a:blip r:embed="rId4"/>
            <a:stretch>
              <a:fillRect/>
            </a:stretch>
          </p:blipFill>
          <p:spPr>
            <a:xfrm>
              <a:off x="4461421" y="2230575"/>
              <a:ext cx="857250" cy="1085850"/>
            </a:xfrm>
            <a:prstGeom prst="rect">
              <a:avLst/>
            </a:prstGeom>
          </p:spPr>
        </p:pic>
        <p:pic>
          <p:nvPicPr>
            <p:cNvPr id="14" name="Bildobjekt 13">
              <a:extLst>
                <a:ext uri="{FF2B5EF4-FFF2-40B4-BE49-F238E27FC236}">
                  <a16:creationId xmlns:a16="http://schemas.microsoft.com/office/drawing/2014/main" id="{BF116899-DDDA-9E43-8EC7-69F79285C598}"/>
                </a:ext>
              </a:extLst>
            </p:cNvPr>
            <p:cNvPicPr>
              <a:picLocks noChangeAspect="1"/>
            </p:cNvPicPr>
            <p:nvPr/>
          </p:nvPicPr>
          <p:blipFill>
            <a:blip r:embed="rId4"/>
            <a:stretch>
              <a:fillRect/>
            </a:stretch>
          </p:blipFill>
          <p:spPr>
            <a:xfrm>
              <a:off x="5343968" y="3309341"/>
              <a:ext cx="836045" cy="1058990"/>
            </a:xfrm>
            <a:prstGeom prst="rect">
              <a:avLst/>
            </a:prstGeom>
          </p:spPr>
        </p:pic>
        <p:pic>
          <p:nvPicPr>
            <p:cNvPr id="15" name="Bildobjekt 14">
              <a:extLst>
                <a:ext uri="{FF2B5EF4-FFF2-40B4-BE49-F238E27FC236}">
                  <a16:creationId xmlns:a16="http://schemas.microsoft.com/office/drawing/2014/main" id="{65564A11-A791-6F47-B39F-7BEB42A428D9}"/>
                </a:ext>
              </a:extLst>
            </p:cNvPr>
            <p:cNvPicPr>
              <a:picLocks noChangeAspect="1"/>
            </p:cNvPicPr>
            <p:nvPr/>
          </p:nvPicPr>
          <p:blipFill>
            <a:blip r:embed="rId4"/>
            <a:stretch>
              <a:fillRect/>
            </a:stretch>
          </p:blipFill>
          <p:spPr>
            <a:xfrm>
              <a:off x="5218343" y="2474494"/>
              <a:ext cx="836045" cy="1058990"/>
            </a:xfrm>
            <a:prstGeom prst="rect">
              <a:avLst/>
            </a:prstGeom>
          </p:spPr>
        </p:pic>
        <p:pic>
          <p:nvPicPr>
            <p:cNvPr id="16" name="Bildobjekt 15">
              <a:extLst>
                <a:ext uri="{FF2B5EF4-FFF2-40B4-BE49-F238E27FC236}">
                  <a16:creationId xmlns:a16="http://schemas.microsoft.com/office/drawing/2014/main" id="{1140497D-EDFC-F547-81CC-1AF16431F617}"/>
                </a:ext>
              </a:extLst>
            </p:cNvPr>
            <p:cNvPicPr>
              <a:picLocks noChangeAspect="1"/>
            </p:cNvPicPr>
            <p:nvPr/>
          </p:nvPicPr>
          <p:blipFill>
            <a:blip r:embed="rId4"/>
            <a:stretch>
              <a:fillRect/>
            </a:stretch>
          </p:blipFill>
          <p:spPr>
            <a:xfrm>
              <a:off x="4486718" y="3058338"/>
              <a:ext cx="857250" cy="1085850"/>
            </a:xfrm>
            <a:prstGeom prst="rect">
              <a:avLst/>
            </a:prstGeom>
          </p:spPr>
        </p:pic>
      </p:grpSp>
      <p:pic>
        <p:nvPicPr>
          <p:cNvPr id="17" name="Bildobjekt 16">
            <a:extLst>
              <a:ext uri="{FF2B5EF4-FFF2-40B4-BE49-F238E27FC236}">
                <a16:creationId xmlns:a16="http://schemas.microsoft.com/office/drawing/2014/main" id="{E1A6384B-8627-9F48-A860-C0F034CEB51E}"/>
              </a:ext>
            </a:extLst>
          </p:cNvPr>
          <p:cNvPicPr>
            <a:picLocks noChangeAspect="1"/>
          </p:cNvPicPr>
          <p:nvPr/>
        </p:nvPicPr>
        <p:blipFill>
          <a:blip r:embed="rId5"/>
          <a:stretch>
            <a:fillRect/>
          </a:stretch>
        </p:blipFill>
        <p:spPr>
          <a:xfrm>
            <a:off x="9013663" y="2775199"/>
            <a:ext cx="1211840" cy="948396"/>
          </a:xfrm>
          <a:prstGeom prst="rect">
            <a:avLst/>
          </a:prstGeom>
        </p:spPr>
      </p:pic>
      <p:sp>
        <p:nvSpPr>
          <p:cNvPr id="20" name="textruta 19">
            <a:extLst>
              <a:ext uri="{FF2B5EF4-FFF2-40B4-BE49-F238E27FC236}">
                <a16:creationId xmlns:a16="http://schemas.microsoft.com/office/drawing/2014/main" id="{37CFCCAA-23D3-3F49-B861-A6665327ED09}"/>
              </a:ext>
            </a:extLst>
          </p:cNvPr>
          <p:cNvSpPr txBox="1"/>
          <p:nvPr/>
        </p:nvSpPr>
        <p:spPr>
          <a:xfrm>
            <a:off x="1071954" y="1694179"/>
            <a:ext cx="1473090" cy="400788"/>
          </a:xfrm>
          <a:prstGeom prst="rect">
            <a:avLst/>
          </a:prstGeom>
          <a:noFill/>
        </p:spPr>
        <p:txBody>
          <a:bodyPr wrap="square" rtlCol="0">
            <a:spAutoFit/>
          </a:bodyPr>
          <a:lstStyle/>
          <a:p>
            <a:pPr algn="ctr" defTabSz="457977"/>
            <a:r>
              <a:rPr lang="sv-SE" sz="2003" b="1" dirty="0">
                <a:solidFill>
                  <a:srgbClr val="000000"/>
                </a:solidFill>
                <a:latin typeface="Helvetica" pitchFamily="2" charset="0"/>
              </a:rPr>
              <a:t>Sökande</a:t>
            </a:r>
          </a:p>
        </p:txBody>
      </p:sp>
      <p:sp>
        <p:nvSpPr>
          <p:cNvPr id="22" name="textruta 21">
            <a:extLst>
              <a:ext uri="{FF2B5EF4-FFF2-40B4-BE49-F238E27FC236}">
                <a16:creationId xmlns:a16="http://schemas.microsoft.com/office/drawing/2014/main" id="{D29298BF-5D68-B445-8539-EE5A87777117}"/>
              </a:ext>
            </a:extLst>
          </p:cNvPr>
          <p:cNvSpPr txBox="1"/>
          <p:nvPr/>
        </p:nvSpPr>
        <p:spPr>
          <a:xfrm>
            <a:off x="4964743" y="1694179"/>
            <a:ext cx="1473090" cy="400788"/>
          </a:xfrm>
          <a:prstGeom prst="rect">
            <a:avLst/>
          </a:prstGeom>
          <a:noFill/>
        </p:spPr>
        <p:txBody>
          <a:bodyPr wrap="square" rtlCol="0">
            <a:spAutoFit/>
          </a:bodyPr>
          <a:lstStyle/>
          <a:p>
            <a:pPr algn="ctr" defTabSz="457977"/>
            <a:r>
              <a:rPr lang="sv-SE" sz="2003" b="1" dirty="0">
                <a:solidFill>
                  <a:srgbClr val="000000"/>
                </a:solidFill>
                <a:latin typeface="Helvetica" pitchFamily="2" charset="0"/>
              </a:rPr>
              <a:t>Bedömare</a:t>
            </a:r>
          </a:p>
        </p:txBody>
      </p:sp>
      <p:pic>
        <p:nvPicPr>
          <p:cNvPr id="23" name="Bildobjekt 22">
            <a:extLst>
              <a:ext uri="{FF2B5EF4-FFF2-40B4-BE49-F238E27FC236}">
                <a16:creationId xmlns:a16="http://schemas.microsoft.com/office/drawing/2014/main" id="{A99BAC58-63F8-F94F-AB51-91BE9D66C88D}"/>
              </a:ext>
            </a:extLst>
          </p:cNvPr>
          <p:cNvPicPr>
            <a:picLocks noChangeAspect="1"/>
          </p:cNvPicPr>
          <p:nvPr/>
        </p:nvPicPr>
        <p:blipFill>
          <a:blip r:embed="rId3"/>
          <a:stretch>
            <a:fillRect/>
          </a:stretch>
        </p:blipFill>
        <p:spPr>
          <a:xfrm>
            <a:off x="10457046" y="2770075"/>
            <a:ext cx="544413" cy="874949"/>
          </a:xfrm>
          <a:prstGeom prst="rect">
            <a:avLst/>
          </a:prstGeom>
        </p:spPr>
      </p:pic>
      <p:grpSp>
        <p:nvGrpSpPr>
          <p:cNvPr id="31" name="Grupp 30">
            <a:extLst>
              <a:ext uri="{FF2B5EF4-FFF2-40B4-BE49-F238E27FC236}">
                <a16:creationId xmlns:a16="http://schemas.microsoft.com/office/drawing/2014/main" id="{7237DE52-2638-CF40-A2E3-A52E32784F4F}"/>
              </a:ext>
            </a:extLst>
          </p:cNvPr>
          <p:cNvGrpSpPr/>
          <p:nvPr/>
        </p:nvGrpSpPr>
        <p:grpSpPr>
          <a:xfrm>
            <a:off x="3693549" y="4472119"/>
            <a:ext cx="4747659" cy="2239338"/>
            <a:chOff x="3687296" y="4460828"/>
            <a:chExt cx="4739623" cy="2235547"/>
          </a:xfrm>
        </p:grpSpPr>
        <p:grpSp>
          <p:nvGrpSpPr>
            <p:cNvPr id="19" name="Grupp 18">
              <a:extLst>
                <a:ext uri="{FF2B5EF4-FFF2-40B4-BE49-F238E27FC236}">
                  <a16:creationId xmlns:a16="http://schemas.microsoft.com/office/drawing/2014/main" id="{B8783AD5-7A08-E044-A589-1984CABEB6F7}"/>
                </a:ext>
              </a:extLst>
            </p:cNvPr>
            <p:cNvGrpSpPr/>
            <p:nvPr/>
          </p:nvGrpSpPr>
          <p:grpSpPr>
            <a:xfrm>
              <a:off x="3687296" y="4999281"/>
              <a:ext cx="4739623" cy="1251976"/>
              <a:chOff x="4232388" y="2147793"/>
              <a:chExt cx="2596243" cy="685800"/>
            </a:xfrm>
          </p:grpSpPr>
          <p:pic>
            <p:nvPicPr>
              <p:cNvPr id="9" name="Bildobjekt 8">
                <a:extLst>
                  <a:ext uri="{FF2B5EF4-FFF2-40B4-BE49-F238E27FC236}">
                    <a16:creationId xmlns:a16="http://schemas.microsoft.com/office/drawing/2014/main" id="{467ADA18-BFD1-A644-8009-2A1B0362254D}"/>
                  </a:ext>
                </a:extLst>
              </p:cNvPr>
              <p:cNvPicPr>
                <a:picLocks noChangeAspect="1"/>
              </p:cNvPicPr>
              <p:nvPr/>
            </p:nvPicPr>
            <p:blipFill>
              <a:blip r:embed="rId6"/>
              <a:stretch>
                <a:fillRect/>
              </a:stretch>
            </p:blipFill>
            <p:spPr>
              <a:xfrm>
                <a:off x="4232388" y="2147793"/>
                <a:ext cx="1028700" cy="685800"/>
              </a:xfrm>
              <a:prstGeom prst="rect">
                <a:avLst/>
              </a:prstGeom>
            </p:spPr>
          </p:pic>
          <p:pic>
            <p:nvPicPr>
              <p:cNvPr id="10" name="Bildobjekt 9">
                <a:extLst>
                  <a:ext uri="{FF2B5EF4-FFF2-40B4-BE49-F238E27FC236}">
                    <a16:creationId xmlns:a16="http://schemas.microsoft.com/office/drawing/2014/main" id="{5F0B51A7-0684-E249-BCDC-2F857960565C}"/>
                  </a:ext>
                </a:extLst>
              </p:cNvPr>
              <p:cNvPicPr>
                <a:picLocks noChangeAspect="1"/>
              </p:cNvPicPr>
              <p:nvPr/>
            </p:nvPicPr>
            <p:blipFill>
              <a:blip r:embed="rId6"/>
              <a:stretch>
                <a:fillRect/>
              </a:stretch>
            </p:blipFill>
            <p:spPr>
              <a:xfrm>
                <a:off x="4934517" y="2147793"/>
                <a:ext cx="1028700" cy="685800"/>
              </a:xfrm>
              <a:prstGeom prst="rect">
                <a:avLst/>
              </a:prstGeom>
            </p:spPr>
          </p:pic>
          <p:pic>
            <p:nvPicPr>
              <p:cNvPr id="11" name="Bildobjekt 10">
                <a:extLst>
                  <a:ext uri="{FF2B5EF4-FFF2-40B4-BE49-F238E27FC236}">
                    <a16:creationId xmlns:a16="http://schemas.microsoft.com/office/drawing/2014/main" id="{F2D4A876-69B8-024A-B9FB-4819E7E03BBF}"/>
                  </a:ext>
                </a:extLst>
              </p:cNvPr>
              <p:cNvPicPr>
                <a:picLocks noChangeAspect="1"/>
              </p:cNvPicPr>
              <p:nvPr/>
            </p:nvPicPr>
            <p:blipFill>
              <a:blip r:embed="rId6"/>
              <a:stretch>
                <a:fillRect/>
              </a:stretch>
            </p:blipFill>
            <p:spPr>
              <a:xfrm>
                <a:off x="5799931" y="2147793"/>
                <a:ext cx="1028700" cy="685800"/>
              </a:xfrm>
              <a:prstGeom prst="rect">
                <a:avLst/>
              </a:prstGeom>
            </p:spPr>
          </p:pic>
        </p:grpSp>
        <p:sp>
          <p:nvSpPr>
            <p:cNvPr id="21" name="textruta 20">
              <a:extLst>
                <a:ext uri="{FF2B5EF4-FFF2-40B4-BE49-F238E27FC236}">
                  <a16:creationId xmlns:a16="http://schemas.microsoft.com/office/drawing/2014/main" id="{C1B71102-2023-0A44-8597-6253E6ABE173}"/>
                </a:ext>
              </a:extLst>
            </p:cNvPr>
            <p:cNvSpPr txBox="1"/>
            <p:nvPr/>
          </p:nvSpPr>
          <p:spPr>
            <a:xfrm>
              <a:off x="4553760" y="6296265"/>
              <a:ext cx="3073199" cy="400110"/>
            </a:xfrm>
            <a:prstGeom prst="rect">
              <a:avLst/>
            </a:prstGeom>
            <a:noFill/>
          </p:spPr>
          <p:txBody>
            <a:bodyPr wrap="square" rtlCol="0">
              <a:spAutoFit/>
            </a:bodyPr>
            <a:lstStyle/>
            <a:p>
              <a:pPr algn="ctr" defTabSz="457977"/>
              <a:r>
                <a:rPr lang="sv-SE" sz="2003" b="1" dirty="0">
                  <a:solidFill>
                    <a:srgbClr val="000000"/>
                  </a:solidFill>
                  <a:latin typeface="Helvetica" pitchFamily="2" charset="0"/>
                </a:rPr>
                <a:t>Alla ETP-lärare på LTH</a:t>
              </a:r>
            </a:p>
          </p:txBody>
        </p:sp>
        <p:cxnSp>
          <p:nvCxnSpPr>
            <p:cNvPr id="6" name="Rak pil 5">
              <a:extLst>
                <a:ext uri="{FF2B5EF4-FFF2-40B4-BE49-F238E27FC236}">
                  <a16:creationId xmlns:a16="http://schemas.microsoft.com/office/drawing/2014/main" id="{91BE4473-DA3A-1849-B2A5-5529DDE1DFED}"/>
                </a:ext>
              </a:extLst>
            </p:cNvPr>
            <p:cNvCxnSpPr>
              <a:cxnSpLocks/>
            </p:cNvCxnSpPr>
            <p:nvPr/>
          </p:nvCxnSpPr>
          <p:spPr>
            <a:xfrm flipV="1">
              <a:off x="6024445" y="4460828"/>
              <a:ext cx="0" cy="538453"/>
            </a:xfrm>
            <a:prstGeom prst="straightConnector1">
              <a:avLst/>
            </a:prstGeom>
            <a:ln>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cxnSp>
        <p:nvCxnSpPr>
          <p:cNvPr id="25" name="Rak pil 24">
            <a:extLst>
              <a:ext uri="{FF2B5EF4-FFF2-40B4-BE49-F238E27FC236}">
                <a16:creationId xmlns:a16="http://schemas.microsoft.com/office/drawing/2014/main" id="{987DA3CF-BA7A-534A-807B-B9D2D515562A}"/>
              </a:ext>
            </a:extLst>
          </p:cNvPr>
          <p:cNvCxnSpPr>
            <a:cxnSpLocks/>
          </p:cNvCxnSpPr>
          <p:nvPr/>
        </p:nvCxnSpPr>
        <p:spPr>
          <a:xfrm flipV="1">
            <a:off x="2697612" y="3346055"/>
            <a:ext cx="1544380" cy="1"/>
          </a:xfrm>
          <a:prstGeom prst="straightConnector1">
            <a:avLst/>
          </a:prstGeom>
          <a:ln>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Rak pil 27">
            <a:extLst>
              <a:ext uri="{FF2B5EF4-FFF2-40B4-BE49-F238E27FC236}">
                <a16:creationId xmlns:a16="http://schemas.microsoft.com/office/drawing/2014/main" id="{9982BC9C-0196-C74B-8DAA-3E49FE1E8A6C}"/>
              </a:ext>
            </a:extLst>
          </p:cNvPr>
          <p:cNvCxnSpPr>
            <a:cxnSpLocks/>
          </p:cNvCxnSpPr>
          <p:nvPr/>
        </p:nvCxnSpPr>
        <p:spPr>
          <a:xfrm flipV="1">
            <a:off x="6954087" y="3346055"/>
            <a:ext cx="1544380" cy="1"/>
          </a:xfrm>
          <a:prstGeom prst="straightConnector1">
            <a:avLst/>
          </a:prstGeom>
          <a:ln>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textruta 29">
            <a:extLst>
              <a:ext uri="{FF2B5EF4-FFF2-40B4-BE49-F238E27FC236}">
                <a16:creationId xmlns:a16="http://schemas.microsoft.com/office/drawing/2014/main" id="{B781B906-357A-DA4D-A1DD-6C716765A227}"/>
              </a:ext>
            </a:extLst>
          </p:cNvPr>
          <p:cNvSpPr txBox="1"/>
          <p:nvPr/>
        </p:nvSpPr>
        <p:spPr>
          <a:xfrm>
            <a:off x="8601829" y="1694179"/>
            <a:ext cx="2545044" cy="400788"/>
          </a:xfrm>
          <a:prstGeom prst="rect">
            <a:avLst/>
          </a:prstGeom>
          <a:noFill/>
        </p:spPr>
        <p:txBody>
          <a:bodyPr wrap="square" rtlCol="0">
            <a:spAutoFit/>
          </a:bodyPr>
          <a:lstStyle/>
          <a:p>
            <a:pPr algn="ctr" defTabSz="457977"/>
            <a:r>
              <a:rPr lang="sv-SE" sz="2003" b="1" dirty="0">
                <a:solidFill>
                  <a:srgbClr val="000000"/>
                </a:solidFill>
                <a:latin typeface="Helvetica" pitchFamily="2" charset="0"/>
              </a:rPr>
              <a:t>Beslutsfattare</a:t>
            </a:r>
          </a:p>
        </p:txBody>
      </p:sp>
      <p:sp>
        <p:nvSpPr>
          <p:cNvPr id="4" name="Rektangel 3">
            <a:extLst>
              <a:ext uri="{FF2B5EF4-FFF2-40B4-BE49-F238E27FC236}">
                <a16:creationId xmlns:a16="http://schemas.microsoft.com/office/drawing/2014/main" id="{FD97F131-08DA-5D4B-BF07-C2B8A4BA6D57}"/>
              </a:ext>
            </a:extLst>
          </p:cNvPr>
          <p:cNvSpPr/>
          <p:nvPr/>
        </p:nvSpPr>
        <p:spPr>
          <a:xfrm>
            <a:off x="2896771" y="2875829"/>
            <a:ext cx="904342" cy="369958"/>
          </a:xfrm>
          <a:prstGeom prst="rect">
            <a:avLst/>
          </a:prstGeom>
        </p:spPr>
        <p:txBody>
          <a:bodyPr wrap="none">
            <a:spAutoFit/>
          </a:bodyPr>
          <a:lstStyle/>
          <a:p>
            <a:pPr defTabSz="457977"/>
            <a:r>
              <a:rPr lang="sv-SE" sz="1803" i="1" dirty="0">
                <a:solidFill>
                  <a:srgbClr val="000000"/>
                </a:solidFill>
                <a:latin typeface="Helvetica" pitchFamily="2" charset="0"/>
              </a:rPr>
              <a:t>Portfölj</a:t>
            </a:r>
            <a:endParaRPr lang="sv-SE" sz="1803" dirty="0">
              <a:solidFill>
                <a:srgbClr val="9C6114"/>
              </a:solidFill>
              <a:latin typeface="Calibri"/>
            </a:endParaRPr>
          </a:p>
        </p:txBody>
      </p:sp>
      <p:sp>
        <p:nvSpPr>
          <p:cNvPr id="26" name="Rektangel 25">
            <a:extLst>
              <a:ext uri="{FF2B5EF4-FFF2-40B4-BE49-F238E27FC236}">
                <a16:creationId xmlns:a16="http://schemas.microsoft.com/office/drawing/2014/main" id="{800501EE-D38C-F140-83B1-9C290E254FEB}"/>
              </a:ext>
            </a:extLst>
          </p:cNvPr>
          <p:cNvSpPr/>
          <p:nvPr/>
        </p:nvSpPr>
        <p:spPr>
          <a:xfrm>
            <a:off x="7270513" y="2956320"/>
            <a:ext cx="1174103" cy="369958"/>
          </a:xfrm>
          <a:prstGeom prst="rect">
            <a:avLst/>
          </a:prstGeom>
        </p:spPr>
        <p:txBody>
          <a:bodyPr wrap="none">
            <a:spAutoFit/>
          </a:bodyPr>
          <a:lstStyle/>
          <a:p>
            <a:pPr defTabSz="457977"/>
            <a:r>
              <a:rPr lang="sv-SE" sz="1803" i="1" dirty="0">
                <a:solidFill>
                  <a:srgbClr val="000000"/>
                </a:solidFill>
                <a:latin typeface="Helvetica" pitchFamily="2" charset="0"/>
              </a:rPr>
              <a:t>Utlåtande</a:t>
            </a:r>
            <a:endParaRPr lang="sv-SE" sz="1803" dirty="0">
              <a:solidFill>
                <a:srgbClr val="9C6114"/>
              </a:solidFill>
              <a:latin typeface="Calibri"/>
            </a:endParaRPr>
          </a:p>
        </p:txBody>
      </p:sp>
    </p:spTree>
    <p:extLst>
      <p:ext uri="{BB962C8B-B14F-4D97-AF65-F5344CB8AC3E}">
        <p14:creationId xmlns:p14="http://schemas.microsoft.com/office/powerpoint/2010/main" val="318196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4D86EE25-5AA8-0F48-994A-8D4A129C0F51}"/>
              </a:ext>
            </a:extLst>
          </p:cNvPr>
          <p:cNvSpPr/>
          <p:nvPr/>
        </p:nvSpPr>
        <p:spPr>
          <a:xfrm>
            <a:off x="10273014" y="5346771"/>
            <a:ext cx="1778021" cy="1364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2" name="Rubrik 1"/>
          <p:cNvSpPr>
            <a:spLocks noGrp="1"/>
          </p:cNvSpPr>
          <p:nvPr>
            <p:ph type="title"/>
          </p:nvPr>
        </p:nvSpPr>
        <p:spPr/>
        <p:txBody>
          <a:bodyPr/>
          <a:lstStyle/>
          <a:p>
            <a:r>
              <a:rPr lang="sv-SE" dirty="0"/>
              <a:t>Vilka får ETP</a:t>
            </a:r>
          </a:p>
        </p:txBody>
      </p:sp>
      <p:sp>
        <p:nvSpPr>
          <p:cNvPr id="5" name="Platshållare för innehåll 2">
            <a:extLst>
              <a:ext uri="{FF2B5EF4-FFF2-40B4-BE49-F238E27FC236}">
                <a16:creationId xmlns:a16="http://schemas.microsoft.com/office/drawing/2014/main" id="{FBA86575-F50E-6A43-AD56-A2E0065563CB}"/>
              </a:ext>
            </a:extLst>
          </p:cNvPr>
          <p:cNvSpPr txBox="1">
            <a:spLocks/>
          </p:cNvSpPr>
          <p:nvPr/>
        </p:nvSpPr>
        <p:spPr bwMode="auto">
          <a:xfrm>
            <a:off x="807818" y="1850759"/>
            <a:ext cx="4720598" cy="3496012"/>
          </a:xfrm>
          <a:prstGeom prst="rect">
            <a:avLst/>
          </a:prstGeom>
          <a:noFill/>
          <a:ln w="9525">
            <a:noFill/>
            <a:miter lim="800000"/>
            <a:headEnd/>
            <a:tailEnd/>
          </a:ln>
        </p:spPr>
        <p:txBody>
          <a:bodyPr vert="horz" wrap="square" lIns="90669" tIns="45335" rIns="90669" bIns="45335" numCol="1" anchor="t" anchorCtr="0" compatLnSpc="1">
            <a:prstTxWarp prst="textNoShape">
              <a:avLst/>
            </a:prstTxWarp>
          </a:bodyPr>
          <a:lstStyle>
            <a:lvl1pPr marL="230400" indent="-230400" algn="l" defTabSz="457200" rtl="0" eaLnBrk="1" latinLnBrk="0" hangingPunct="1">
              <a:spcBef>
                <a:spcPct val="20000"/>
              </a:spcBef>
              <a:buClr>
                <a:schemeClr val="tx2"/>
              </a:buClr>
              <a:buFont typeface="Arial"/>
              <a:buChar char="•"/>
              <a:defRPr sz="2200" kern="1200" baseline="0">
                <a:solidFill>
                  <a:schemeClr val="tx2"/>
                </a:solidFill>
                <a:latin typeface="Arial"/>
                <a:ea typeface="+mn-ea"/>
                <a:cs typeface="+mn-cs"/>
              </a:defRPr>
            </a:lvl1pPr>
            <a:lvl2pPr marL="742950" indent="-285750" algn="l" defTabSz="457200" rtl="0" eaLnBrk="1" latinLnBrk="0" hangingPunct="1">
              <a:spcBef>
                <a:spcPct val="20000"/>
              </a:spcBef>
              <a:buClr>
                <a:srgbClr val="9C6114"/>
              </a:buClr>
              <a:buFont typeface="Arial"/>
              <a:buChar char="–"/>
              <a:defRPr sz="2200" kern="1200">
                <a:solidFill>
                  <a:schemeClr val="tx2"/>
                </a:solidFill>
                <a:latin typeface="Arial"/>
                <a:ea typeface="+mn-ea"/>
                <a:cs typeface="+mn-cs"/>
              </a:defRPr>
            </a:lvl2pPr>
            <a:lvl3pPr marL="1143000" indent="-228600" algn="l" defTabSz="457200" rtl="0" eaLnBrk="1" latinLnBrk="0" hangingPunct="1">
              <a:spcBef>
                <a:spcPct val="20000"/>
              </a:spcBef>
              <a:buClr>
                <a:srgbClr val="9C6114"/>
              </a:buClr>
              <a:buFont typeface="Lucida Grande"/>
              <a:buChar char="»"/>
              <a:defRPr sz="2000" kern="1200">
                <a:solidFill>
                  <a:schemeClr val="tx2"/>
                </a:solidFill>
                <a:latin typeface="Arial"/>
                <a:ea typeface="+mn-ea"/>
                <a:cs typeface="+mn-cs"/>
              </a:defRPr>
            </a:lvl3pPr>
            <a:lvl4pPr marL="1600200" indent="-228600" algn="l" defTabSz="457200" rtl="0" eaLnBrk="1" latinLnBrk="0" hangingPunct="1">
              <a:spcBef>
                <a:spcPct val="20000"/>
              </a:spcBef>
              <a:buClr>
                <a:srgbClr val="9C6114"/>
              </a:buClr>
              <a:buFont typeface="Arial"/>
              <a:buChar char="–"/>
              <a:defRPr sz="2000" kern="1200">
                <a:solidFill>
                  <a:schemeClr val="tx2"/>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977">
              <a:spcBef>
                <a:spcPts val="0"/>
              </a:spcBef>
              <a:buClr>
                <a:srgbClr val="000000"/>
              </a:buClr>
              <a:buNone/>
            </a:pPr>
            <a:r>
              <a:rPr lang="sv-SE" sz="2204" dirty="0">
                <a:solidFill>
                  <a:srgbClr val="000000"/>
                </a:solidFill>
              </a:rPr>
              <a:t>Analys av 19 portföljer 2018:</a:t>
            </a:r>
          </a:p>
          <a:p>
            <a:pPr marL="0" indent="0" defTabSz="457977">
              <a:spcBef>
                <a:spcPts val="0"/>
              </a:spcBef>
              <a:buClr>
                <a:srgbClr val="000000"/>
              </a:buClr>
              <a:buNone/>
            </a:pPr>
            <a:endParaRPr lang="sv-SE" sz="2204" dirty="0">
              <a:solidFill>
                <a:srgbClr val="000000"/>
              </a:solidFill>
            </a:endParaRPr>
          </a:p>
          <a:p>
            <a:pPr marL="0" indent="0" defTabSz="457977">
              <a:lnSpc>
                <a:spcPct val="150000"/>
              </a:lnSpc>
              <a:spcBef>
                <a:spcPts val="0"/>
              </a:spcBef>
              <a:buClr>
                <a:srgbClr val="000000"/>
              </a:buClr>
              <a:buNone/>
            </a:pPr>
            <a:r>
              <a:rPr lang="sv-SE" sz="2204" dirty="0">
                <a:solidFill>
                  <a:srgbClr val="000000"/>
                </a:solidFill>
              </a:rPr>
              <a:t>Lärare som tar intryck av kolleger, litteratur, studenter, insamlade data och intressenter samt förmår att omsätta intrycken i en utvecklad pedagogisk praktik.</a:t>
            </a:r>
          </a:p>
          <a:p>
            <a:pPr marL="0" indent="0" defTabSz="457977">
              <a:spcBef>
                <a:spcPts val="0"/>
              </a:spcBef>
              <a:buClr>
                <a:srgbClr val="000000"/>
              </a:buClr>
              <a:buNone/>
            </a:pPr>
            <a:r>
              <a:rPr lang="sv-SE" sz="2204" dirty="0">
                <a:solidFill>
                  <a:srgbClr val="000000"/>
                </a:solidFill>
              </a:rPr>
              <a:t>	 </a:t>
            </a:r>
          </a:p>
          <a:p>
            <a:pPr marL="744213" lvl="1" indent="-286236" defTabSz="457977"/>
            <a:endParaRPr lang="sv-SE" sz="2204" dirty="0">
              <a:solidFill>
                <a:srgbClr val="000000"/>
              </a:solidFill>
            </a:endParaRPr>
          </a:p>
          <a:p>
            <a:pPr marL="230792" indent="-230792" defTabSz="457977">
              <a:buClr>
                <a:srgbClr val="000000"/>
              </a:buClr>
            </a:pPr>
            <a:endParaRPr lang="sv-SE" sz="2204" dirty="0">
              <a:solidFill>
                <a:srgbClr val="000000"/>
              </a:solidFill>
            </a:endParaRPr>
          </a:p>
        </p:txBody>
      </p:sp>
      <p:pic>
        <p:nvPicPr>
          <p:cNvPr id="9" name="Platshållare för innehåll 8">
            <a:extLst>
              <a:ext uri="{FF2B5EF4-FFF2-40B4-BE49-F238E27FC236}">
                <a16:creationId xmlns:a16="http://schemas.microsoft.com/office/drawing/2014/main" id="{E9D68DE1-1736-D143-A415-8BADE99247F5}"/>
              </a:ext>
            </a:extLst>
          </p:cNvPr>
          <p:cNvPicPr>
            <a:picLocks noGrp="1" noChangeAspect="1"/>
          </p:cNvPicPr>
          <p:nvPr>
            <p:ph idx="1"/>
          </p:nvPr>
        </p:nvPicPr>
        <p:blipFill>
          <a:blip r:embed="rId2"/>
          <a:stretch>
            <a:fillRect/>
          </a:stretch>
        </p:blipFill>
        <p:spPr>
          <a:xfrm>
            <a:off x="5681362" y="1729533"/>
            <a:ext cx="5702822" cy="4923197"/>
          </a:xfrm>
        </p:spPr>
      </p:pic>
    </p:spTree>
    <p:extLst>
      <p:ext uri="{BB962C8B-B14F-4D97-AF65-F5344CB8AC3E}">
        <p14:creationId xmlns:p14="http://schemas.microsoft.com/office/powerpoint/2010/main" val="33801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ruta 23">
            <a:extLst>
              <a:ext uri="{FF2B5EF4-FFF2-40B4-BE49-F238E27FC236}">
                <a16:creationId xmlns:a16="http://schemas.microsoft.com/office/drawing/2014/main" id="{4271F0CB-DB80-1A40-87C9-DE0B9DFF0281}"/>
              </a:ext>
            </a:extLst>
          </p:cNvPr>
          <p:cNvSpPr txBox="1"/>
          <p:nvPr/>
        </p:nvSpPr>
        <p:spPr>
          <a:xfrm>
            <a:off x="2570358" y="2848608"/>
            <a:ext cx="1473090" cy="1479833"/>
          </a:xfrm>
          <a:prstGeom prst="rect">
            <a:avLst/>
          </a:prstGeom>
          <a:noFill/>
        </p:spPr>
        <p:txBody>
          <a:bodyPr wrap="square" rtlCol="0">
            <a:spAutoFit/>
          </a:bodyPr>
          <a:lstStyle/>
          <a:p>
            <a:pPr algn="ctr" defTabSz="457977"/>
            <a:r>
              <a:rPr lang="sv-SE" sz="1803" i="1" dirty="0">
                <a:solidFill>
                  <a:srgbClr val="000000"/>
                </a:solidFill>
                <a:latin typeface="Helvetica" pitchFamily="2" charset="0"/>
              </a:rPr>
              <a:t>Enkätsvar</a:t>
            </a:r>
          </a:p>
          <a:p>
            <a:pPr algn="ctr" defTabSz="457977"/>
            <a:endParaRPr lang="sv-SE" sz="1803" i="1" dirty="0">
              <a:solidFill>
                <a:srgbClr val="000000"/>
              </a:solidFill>
              <a:latin typeface="Helvetica" pitchFamily="2" charset="0"/>
            </a:endParaRPr>
          </a:p>
          <a:p>
            <a:pPr algn="ctr" defTabSz="457977"/>
            <a:r>
              <a:rPr lang="sv-SE" sz="1803" i="1" dirty="0">
                <a:solidFill>
                  <a:srgbClr val="000000"/>
                </a:solidFill>
                <a:latin typeface="Helvetica" pitchFamily="2" charset="0"/>
              </a:rPr>
              <a:t>26 frågor</a:t>
            </a:r>
          </a:p>
          <a:p>
            <a:pPr algn="ctr" defTabSz="457977"/>
            <a:r>
              <a:rPr lang="sv-SE" sz="1803" i="1" dirty="0">
                <a:solidFill>
                  <a:srgbClr val="000000"/>
                </a:solidFill>
                <a:latin typeface="Helvetica" pitchFamily="2" charset="0"/>
              </a:rPr>
              <a:t>2 fritext (tvättade)</a:t>
            </a:r>
          </a:p>
        </p:txBody>
      </p:sp>
      <p:sp>
        <p:nvSpPr>
          <p:cNvPr id="2" name="Rubrik 1"/>
          <p:cNvSpPr>
            <a:spLocks noGrp="1"/>
          </p:cNvSpPr>
          <p:nvPr>
            <p:ph type="title"/>
          </p:nvPr>
        </p:nvSpPr>
        <p:spPr/>
        <p:txBody>
          <a:bodyPr/>
          <a:lstStyle/>
          <a:p>
            <a:r>
              <a:rPr lang="sv-SE" dirty="0"/>
              <a:t>Kursutvärderingsprocessen på LTH: CEQ</a:t>
            </a:r>
          </a:p>
        </p:txBody>
      </p:sp>
      <p:pic>
        <p:nvPicPr>
          <p:cNvPr id="5" name="Bildobjekt 4">
            <a:extLst>
              <a:ext uri="{FF2B5EF4-FFF2-40B4-BE49-F238E27FC236}">
                <a16:creationId xmlns:a16="http://schemas.microsoft.com/office/drawing/2014/main" id="{AD9B92B8-A749-214A-8318-7765ADB16169}"/>
              </a:ext>
            </a:extLst>
          </p:cNvPr>
          <p:cNvPicPr>
            <a:picLocks noChangeAspect="1"/>
          </p:cNvPicPr>
          <p:nvPr/>
        </p:nvPicPr>
        <p:blipFill>
          <a:blip r:embed="rId2"/>
          <a:stretch>
            <a:fillRect/>
          </a:stretch>
        </p:blipFill>
        <p:spPr>
          <a:xfrm>
            <a:off x="911471" y="2405175"/>
            <a:ext cx="1753757" cy="1895953"/>
          </a:xfrm>
          <a:prstGeom prst="rect">
            <a:avLst/>
          </a:prstGeom>
        </p:spPr>
      </p:pic>
      <p:sp>
        <p:nvSpPr>
          <p:cNvPr id="20" name="textruta 19">
            <a:extLst>
              <a:ext uri="{FF2B5EF4-FFF2-40B4-BE49-F238E27FC236}">
                <a16:creationId xmlns:a16="http://schemas.microsoft.com/office/drawing/2014/main" id="{37CFCCAA-23D3-3F49-B861-A6665327ED09}"/>
              </a:ext>
            </a:extLst>
          </p:cNvPr>
          <p:cNvSpPr txBox="1"/>
          <p:nvPr/>
        </p:nvSpPr>
        <p:spPr>
          <a:xfrm>
            <a:off x="1071954" y="1694179"/>
            <a:ext cx="1473090" cy="709086"/>
          </a:xfrm>
          <a:prstGeom prst="rect">
            <a:avLst/>
          </a:prstGeom>
          <a:noFill/>
        </p:spPr>
        <p:txBody>
          <a:bodyPr wrap="square" rtlCol="0">
            <a:spAutoFit/>
          </a:bodyPr>
          <a:lstStyle/>
          <a:p>
            <a:pPr algn="ctr" defTabSz="457977"/>
            <a:r>
              <a:rPr lang="sv-SE" sz="2003" b="1" dirty="0">
                <a:solidFill>
                  <a:srgbClr val="000000"/>
                </a:solidFill>
                <a:latin typeface="Helvetica" pitchFamily="2" charset="0"/>
              </a:rPr>
              <a:t>Studenter på en kurs</a:t>
            </a:r>
          </a:p>
        </p:txBody>
      </p:sp>
      <p:sp>
        <p:nvSpPr>
          <p:cNvPr id="22" name="textruta 21">
            <a:extLst>
              <a:ext uri="{FF2B5EF4-FFF2-40B4-BE49-F238E27FC236}">
                <a16:creationId xmlns:a16="http://schemas.microsoft.com/office/drawing/2014/main" id="{D29298BF-5D68-B445-8539-EE5A87777117}"/>
              </a:ext>
            </a:extLst>
          </p:cNvPr>
          <p:cNvSpPr txBox="1"/>
          <p:nvPr/>
        </p:nvSpPr>
        <p:spPr>
          <a:xfrm>
            <a:off x="3826423" y="1924084"/>
            <a:ext cx="2276385" cy="400788"/>
          </a:xfrm>
          <a:prstGeom prst="rect">
            <a:avLst/>
          </a:prstGeom>
          <a:noFill/>
        </p:spPr>
        <p:txBody>
          <a:bodyPr wrap="square" rtlCol="0">
            <a:spAutoFit/>
          </a:bodyPr>
          <a:lstStyle/>
          <a:p>
            <a:pPr algn="ctr" defTabSz="457977"/>
            <a:r>
              <a:rPr lang="sv-SE" sz="2003" b="1" dirty="0">
                <a:solidFill>
                  <a:srgbClr val="000000"/>
                </a:solidFill>
                <a:latin typeface="Helvetica" pitchFamily="2" charset="0"/>
              </a:rPr>
              <a:t>Arbetsrapport</a:t>
            </a:r>
          </a:p>
        </p:txBody>
      </p:sp>
      <p:cxnSp>
        <p:nvCxnSpPr>
          <p:cNvPr id="25" name="Rak pil 24">
            <a:extLst>
              <a:ext uri="{FF2B5EF4-FFF2-40B4-BE49-F238E27FC236}">
                <a16:creationId xmlns:a16="http://schemas.microsoft.com/office/drawing/2014/main" id="{987DA3CF-BA7A-534A-807B-B9D2D515562A}"/>
              </a:ext>
            </a:extLst>
          </p:cNvPr>
          <p:cNvCxnSpPr>
            <a:cxnSpLocks/>
            <a:endCxn id="1026" idx="1"/>
          </p:cNvCxnSpPr>
          <p:nvPr/>
        </p:nvCxnSpPr>
        <p:spPr>
          <a:xfrm>
            <a:off x="2697612" y="3346058"/>
            <a:ext cx="1434680" cy="7094"/>
          </a:xfrm>
          <a:prstGeom prst="straightConnector1">
            <a:avLst/>
          </a:prstGeom>
          <a:ln>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026" name="Picture 2" descr="Document Report Pen Business Office Vector Illustration Hand Drawing  Royalty Free Cliparts, Vectors, And Stock Illustration. Image 112390027.">
            <a:extLst>
              <a:ext uri="{FF2B5EF4-FFF2-40B4-BE49-F238E27FC236}">
                <a16:creationId xmlns:a16="http://schemas.microsoft.com/office/drawing/2014/main" id="{DCE2894F-93B1-5941-A328-DA9240456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292" y="2470379"/>
            <a:ext cx="1765546" cy="1765546"/>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upp 55">
            <a:extLst>
              <a:ext uri="{FF2B5EF4-FFF2-40B4-BE49-F238E27FC236}">
                <a16:creationId xmlns:a16="http://schemas.microsoft.com/office/drawing/2014/main" id="{5332CD8D-1E4A-B046-8DA5-7E0803295F2C}"/>
              </a:ext>
            </a:extLst>
          </p:cNvPr>
          <p:cNvGrpSpPr/>
          <p:nvPr/>
        </p:nvGrpSpPr>
        <p:grpSpPr>
          <a:xfrm>
            <a:off x="5599356" y="1707025"/>
            <a:ext cx="5867899" cy="3086036"/>
            <a:chOff x="5589878" y="1700415"/>
            <a:chExt cx="5857966" cy="3080812"/>
          </a:xfrm>
        </p:grpSpPr>
        <p:pic>
          <p:nvPicPr>
            <p:cNvPr id="1028" name="Picture 4" descr="Continuous Line Drawing Of Work Team Having Meeting Stock Illustration -  Illustration of concept, cooperation: 131807019">
              <a:extLst>
                <a:ext uri="{FF2B5EF4-FFF2-40B4-BE49-F238E27FC236}">
                  <a16:creationId xmlns:a16="http://schemas.microsoft.com/office/drawing/2014/main" id="{70174286-E723-6E43-8995-3E9E6DEDA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5843" y="2016126"/>
              <a:ext cx="3454400" cy="2349500"/>
            </a:xfrm>
            <a:prstGeom prst="rect">
              <a:avLst/>
            </a:prstGeom>
            <a:noFill/>
            <a:extLst>
              <a:ext uri="{909E8E84-426E-40DD-AFC4-6F175D3DCCD1}">
                <a14:hiddenFill xmlns:a14="http://schemas.microsoft.com/office/drawing/2010/main">
                  <a:solidFill>
                    <a:srgbClr val="FFFFFF"/>
                  </a:solidFill>
                </a14:hiddenFill>
              </a:ext>
            </a:extLst>
          </p:spPr>
        </p:pic>
        <p:sp>
          <p:nvSpPr>
            <p:cNvPr id="57" name="Rektangel 56">
              <a:extLst>
                <a:ext uri="{FF2B5EF4-FFF2-40B4-BE49-F238E27FC236}">
                  <a16:creationId xmlns:a16="http://schemas.microsoft.com/office/drawing/2014/main" id="{B36619CC-4D9C-FB44-9F45-20FA05B20E6B}"/>
                </a:ext>
              </a:extLst>
            </p:cNvPr>
            <p:cNvSpPr/>
            <p:nvPr/>
          </p:nvSpPr>
          <p:spPr>
            <a:xfrm>
              <a:off x="6758467" y="3998972"/>
              <a:ext cx="4200886" cy="3847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grpSp>
          <p:nvGrpSpPr>
            <p:cNvPr id="42" name="Grupp 41">
              <a:extLst>
                <a:ext uri="{FF2B5EF4-FFF2-40B4-BE49-F238E27FC236}">
                  <a16:creationId xmlns:a16="http://schemas.microsoft.com/office/drawing/2014/main" id="{83E8C4BA-A7F5-D24D-A708-B4AC718E7993}"/>
                </a:ext>
              </a:extLst>
            </p:cNvPr>
            <p:cNvGrpSpPr/>
            <p:nvPr/>
          </p:nvGrpSpPr>
          <p:grpSpPr>
            <a:xfrm>
              <a:off x="5589878" y="1700415"/>
              <a:ext cx="5857966" cy="3080812"/>
              <a:chOff x="5589878" y="1700415"/>
              <a:chExt cx="5857966" cy="3080812"/>
            </a:xfrm>
          </p:grpSpPr>
          <p:cxnSp>
            <p:nvCxnSpPr>
              <p:cNvPr id="28" name="Rak pil 27">
                <a:extLst>
                  <a:ext uri="{FF2B5EF4-FFF2-40B4-BE49-F238E27FC236}">
                    <a16:creationId xmlns:a16="http://schemas.microsoft.com/office/drawing/2014/main" id="{9982BC9C-0196-C74B-8DAA-3E49FE1E8A6C}"/>
                  </a:ext>
                </a:extLst>
              </p:cNvPr>
              <p:cNvCxnSpPr>
                <a:cxnSpLocks/>
              </p:cNvCxnSpPr>
              <p:nvPr/>
            </p:nvCxnSpPr>
            <p:spPr>
              <a:xfrm flipV="1">
                <a:off x="5589878" y="3336672"/>
                <a:ext cx="1541766" cy="1"/>
              </a:xfrm>
              <a:prstGeom prst="straightConnector1">
                <a:avLst/>
              </a:prstGeom>
              <a:ln>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textruta 29">
                <a:extLst>
                  <a:ext uri="{FF2B5EF4-FFF2-40B4-BE49-F238E27FC236}">
                    <a16:creationId xmlns:a16="http://schemas.microsoft.com/office/drawing/2014/main" id="{B781B906-357A-DA4D-A1DD-6C716765A227}"/>
                  </a:ext>
                </a:extLst>
              </p:cNvPr>
              <p:cNvSpPr txBox="1"/>
              <p:nvPr/>
            </p:nvSpPr>
            <p:spPr>
              <a:xfrm>
                <a:off x="7766996" y="1700415"/>
                <a:ext cx="2540736" cy="707886"/>
              </a:xfrm>
              <a:prstGeom prst="rect">
                <a:avLst/>
              </a:prstGeom>
              <a:noFill/>
            </p:spPr>
            <p:txBody>
              <a:bodyPr wrap="square" rtlCol="0">
                <a:spAutoFit/>
              </a:bodyPr>
              <a:lstStyle/>
              <a:p>
                <a:pPr algn="ctr" defTabSz="457977"/>
                <a:r>
                  <a:rPr lang="sv-SE" sz="2003" b="1" dirty="0">
                    <a:solidFill>
                      <a:srgbClr val="000000"/>
                    </a:solidFill>
                    <a:latin typeface="Helvetica" pitchFamily="2" charset="0"/>
                  </a:rPr>
                  <a:t>CEQ-möte</a:t>
                </a:r>
              </a:p>
              <a:p>
                <a:pPr algn="ctr" defTabSz="457977"/>
                <a:r>
                  <a:rPr lang="sv-SE" sz="2003" b="1" dirty="0">
                    <a:solidFill>
                      <a:srgbClr val="000000"/>
                    </a:solidFill>
                    <a:latin typeface="Helvetica" pitchFamily="2" charset="0"/>
                  </a:rPr>
                  <a:t>30-60 minuter</a:t>
                </a:r>
              </a:p>
            </p:txBody>
          </p:sp>
          <p:sp>
            <p:nvSpPr>
              <p:cNvPr id="18" name="Rektangel 17">
                <a:extLst>
                  <a:ext uri="{FF2B5EF4-FFF2-40B4-BE49-F238E27FC236}">
                    <a16:creationId xmlns:a16="http://schemas.microsoft.com/office/drawing/2014/main" id="{04E70F87-C010-3E47-8234-66D83E48C920}"/>
                  </a:ext>
                </a:extLst>
              </p:cNvPr>
              <p:cNvSpPr/>
              <p:nvPr/>
            </p:nvSpPr>
            <p:spPr>
              <a:xfrm>
                <a:off x="8627285" y="4153341"/>
                <a:ext cx="851515" cy="369332"/>
              </a:xfrm>
              <a:prstGeom prst="rect">
                <a:avLst/>
              </a:prstGeom>
            </p:spPr>
            <p:txBody>
              <a:bodyPr wrap="none">
                <a:spAutoFit/>
              </a:bodyPr>
              <a:lstStyle/>
              <a:p>
                <a:pPr defTabSz="457977"/>
                <a:r>
                  <a:rPr lang="sv-SE" sz="1803" dirty="0">
                    <a:solidFill>
                      <a:srgbClr val="000000"/>
                    </a:solidFill>
                    <a:latin typeface="Helvetica" pitchFamily="2" charset="0"/>
                  </a:rPr>
                  <a:t>Lärare</a:t>
                </a:r>
                <a:endParaRPr lang="sv-SE" sz="1803" dirty="0">
                  <a:solidFill>
                    <a:srgbClr val="9C6114"/>
                  </a:solidFill>
                  <a:latin typeface="Calibri"/>
                </a:endParaRPr>
              </a:p>
            </p:txBody>
          </p:sp>
          <p:sp>
            <p:nvSpPr>
              <p:cNvPr id="36" name="Rektangel 35">
                <a:extLst>
                  <a:ext uri="{FF2B5EF4-FFF2-40B4-BE49-F238E27FC236}">
                    <a16:creationId xmlns:a16="http://schemas.microsoft.com/office/drawing/2014/main" id="{8E541FA7-10F3-0345-ACCA-8674A2618329}"/>
                  </a:ext>
                </a:extLst>
              </p:cNvPr>
              <p:cNvSpPr/>
              <p:nvPr/>
            </p:nvSpPr>
            <p:spPr>
              <a:xfrm>
                <a:off x="7448902" y="3844792"/>
                <a:ext cx="1184940" cy="369332"/>
              </a:xfrm>
              <a:prstGeom prst="rect">
                <a:avLst/>
              </a:prstGeom>
            </p:spPr>
            <p:txBody>
              <a:bodyPr wrap="none">
                <a:spAutoFit/>
              </a:bodyPr>
              <a:lstStyle/>
              <a:p>
                <a:pPr defTabSz="457977"/>
                <a:r>
                  <a:rPr lang="sv-SE" sz="1803" dirty="0">
                    <a:solidFill>
                      <a:srgbClr val="000000"/>
                    </a:solidFill>
                    <a:latin typeface="Helvetica" pitchFamily="2" charset="0"/>
                  </a:rPr>
                  <a:t>Studenter</a:t>
                </a:r>
                <a:endParaRPr lang="sv-SE" sz="1803" dirty="0">
                  <a:solidFill>
                    <a:srgbClr val="9C6114"/>
                  </a:solidFill>
                  <a:latin typeface="Calibri"/>
                </a:endParaRPr>
              </a:p>
            </p:txBody>
          </p:sp>
          <p:sp>
            <p:nvSpPr>
              <p:cNvPr id="37" name="Rektangel 36">
                <a:extLst>
                  <a:ext uri="{FF2B5EF4-FFF2-40B4-BE49-F238E27FC236}">
                    <a16:creationId xmlns:a16="http://schemas.microsoft.com/office/drawing/2014/main" id="{D5E44159-603D-AF40-9A74-9C3EF25B1B28}"/>
                  </a:ext>
                </a:extLst>
              </p:cNvPr>
              <p:cNvSpPr/>
              <p:nvPr/>
            </p:nvSpPr>
            <p:spPr>
              <a:xfrm>
                <a:off x="9506287" y="4411895"/>
                <a:ext cx="1941557" cy="369332"/>
              </a:xfrm>
              <a:prstGeom prst="rect">
                <a:avLst/>
              </a:prstGeom>
            </p:spPr>
            <p:txBody>
              <a:bodyPr wrap="none">
                <a:spAutoFit/>
              </a:bodyPr>
              <a:lstStyle/>
              <a:p>
                <a:pPr defTabSz="457977"/>
                <a:r>
                  <a:rPr lang="sv-SE" sz="1803" dirty="0">
                    <a:solidFill>
                      <a:srgbClr val="000000"/>
                    </a:solidFill>
                    <a:latin typeface="Helvetica" pitchFamily="2" charset="0"/>
                  </a:rPr>
                  <a:t>Programansvarig</a:t>
                </a:r>
                <a:endParaRPr lang="sv-SE" sz="1803" dirty="0">
                  <a:solidFill>
                    <a:srgbClr val="9C6114"/>
                  </a:solidFill>
                  <a:latin typeface="Calibri"/>
                </a:endParaRPr>
              </a:p>
            </p:txBody>
          </p:sp>
        </p:grpSp>
      </p:grpSp>
      <p:grpSp>
        <p:nvGrpSpPr>
          <p:cNvPr id="52" name="Grupp 51">
            <a:extLst>
              <a:ext uri="{FF2B5EF4-FFF2-40B4-BE49-F238E27FC236}">
                <a16:creationId xmlns:a16="http://schemas.microsoft.com/office/drawing/2014/main" id="{5DD5A934-95F2-B543-9DC6-B8A7AB644CAF}"/>
              </a:ext>
            </a:extLst>
          </p:cNvPr>
          <p:cNvGrpSpPr/>
          <p:nvPr/>
        </p:nvGrpSpPr>
        <p:grpSpPr>
          <a:xfrm>
            <a:off x="5061880" y="4240484"/>
            <a:ext cx="5348569" cy="2486321"/>
            <a:chOff x="5053311" y="4229586"/>
            <a:chExt cx="5339515" cy="2482112"/>
          </a:xfrm>
        </p:grpSpPr>
        <p:pic>
          <p:nvPicPr>
            <p:cNvPr id="34" name="Picture 2" descr="Document Report Pen Business Office Vector Illustration Hand Drawing  Royalty Free Cliparts, Vectors, And Stock Illustration. Image 112390027.">
              <a:extLst>
                <a:ext uri="{FF2B5EF4-FFF2-40B4-BE49-F238E27FC236}">
                  <a16:creationId xmlns:a16="http://schemas.microsoft.com/office/drawing/2014/main" id="{2FDAC868-B447-FD4A-BFC3-F5393AC76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164" y="4521062"/>
              <a:ext cx="1762557" cy="1762557"/>
            </a:xfrm>
            <a:prstGeom prst="rect">
              <a:avLst/>
            </a:prstGeom>
            <a:noFill/>
            <a:extLst>
              <a:ext uri="{909E8E84-426E-40DD-AFC4-6F175D3DCCD1}">
                <a14:hiddenFill xmlns:a14="http://schemas.microsoft.com/office/drawing/2010/main">
                  <a:solidFill>
                    <a:srgbClr val="FFFFFF"/>
                  </a:solidFill>
                </a14:hiddenFill>
              </a:ext>
            </a:extLst>
          </p:spPr>
        </p:pic>
        <p:sp>
          <p:nvSpPr>
            <p:cNvPr id="40" name="Vänster-uppåtvinklad 39">
              <a:extLst>
                <a:ext uri="{FF2B5EF4-FFF2-40B4-BE49-F238E27FC236}">
                  <a16:creationId xmlns:a16="http://schemas.microsoft.com/office/drawing/2014/main" id="{2C3D6BF7-76F7-324B-85B0-D22B36E0864D}"/>
                </a:ext>
              </a:extLst>
            </p:cNvPr>
            <p:cNvSpPr/>
            <p:nvPr/>
          </p:nvSpPr>
          <p:spPr>
            <a:xfrm>
              <a:off x="6954830" y="4229586"/>
              <a:ext cx="1184940" cy="740775"/>
            </a:xfrm>
            <a:prstGeom prst="leftUpArrow">
              <a:avLst>
                <a:gd name="adj1" fmla="val 1547"/>
                <a:gd name="adj2" fmla="val 2646"/>
                <a:gd name="adj3" fmla="val 9609"/>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43" name="Vänster-uppåtvinklad 42">
              <a:extLst>
                <a:ext uri="{FF2B5EF4-FFF2-40B4-BE49-F238E27FC236}">
                  <a16:creationId xmlns:a16="http://schemas.microsoft.com/office/drawing/2014/main" id="{55E7A478-B98E-054B-A0B0-26F1554B3C62}"/>
                </a:ext>
              </a:extLst>
            </p:cNvPr>
            <p:cNvSpPr/>
            <p:nvPr/>
          </p:nvSpPr>
          <p:spPr>
            <a:xfrm>
              <a:off x="6954830" y="4676190"/>
              <a:ext cx="2085195" cy="810948"/>
            </a:xfrm>
            <a:prstGeom prst="leftUpArrow">
              <a:avLst>
                <a:gd name="adj1" fmla="val 1547"/>
                <a:gd name="adj2" fmla="val 2646"/>
                <a:gd name="adj3" fmla="val 9609"/>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44" name="Vänster-uppåtvinklad 43">
              <a:extLst>
                <a:ext uri="{FF2B5EF4-FFF2-40B4-BE49-F238E27FC236}">
                  <a16:creationId xmlns:a16="http://schemas.microsoft.com/office/drawing/2014/main" id="{E09BA999-C871-B84E-92FC-A7C93DC02B27}"/>
                </a:ext>
              </a:extLst>
            </p:cNvPr>
            <p:cNvSpPr/>
            <p:nvPr/>
          </p:nvSpPr>
          <p:spPr>
            <a:xfrm>
              <a:off x="6954830" y="4814216"/>
              <a:ext cx="3429483" cy="1201680"/>
            </a:xfrm>
            <a:prstGeom prst="leftUpArrow">
              <a:avLst>
                <a:gd name="adj1" fmla="val 1547"/>
                <a:gd name="adj2" fmla="val 2646"/>
                <a:gd name="adj3" fmla="val 9609"/>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51" name="textruta 50">
              <a:extLst>
                <a:ext uri="{FF2B5EF4-FFF2-40B4-BE49-F238E27FC236}">
                  <a16:creationId xmlns:a16="http://schemas.microsoft.com/office/drawing/2014/main" id="{B426DBF5-CE99-8942-A9F9-AA0A7E676B3E}"/>
                </a:ext>
              </a:extLst>
            </p:cNvPr>
            <p:cNvSpPr txBox="1"/>
            <p:nvPr/>
          </p:nvSpPr>
          <p:spPr>
            <a:xfrm>
              <a:off x="5053311" y="6311588"/>
              <a:ext cx="2272532" cy="400110"/>
            </a:xfrm>
            <a:prstGeom prst="rect">
              <a:avLst/>
            </a:prstGeom>
            <a:noFill/>
          </p:spPr>
          <p:txBody>
            <a:bodyPr wrap="square" rtlCol="0">
              <a:spAutoFit/>
            </a:bodyPr>
            <a:lstStyle/>
            <a:p>
              <a:pPr algn="ctr" defTabSz="457977"/>
              <a:r>
                <a:rPr lang="sv-SE" sz="2003" b="1" dirty="0">
                  <a:solidFill>
                    <a:srgbClr val="000000"/>
                  </a:solidFill>
                  <a:latin typeface="Helvetica" pitchFamily="2" charset="0"/>
                </a:rPr>
                <a:t>Slutrapport</a:t>
              </a:r>
            </a:p>
          </p:txBody>
        </p:sp>
        <p:sp>
          <p:nvSpPr>
            <p:cNvPr id="41" name="Rektangel 40">
              <a:extLst>
                <a:ext uri="{FF2B5EF4-FFF2-40B4-BE49-F238E27FC236}">
                  <a16:creationId xmlns:a16="http://schemas.microsoft.com/office/drawing/2014/main" id="{5A8CE8A7-3563-F444-9F0F-CCD7703DAFCD}"/>
                </a:ext>
              </a:extLst>
            </p:cNvPr>
            <p:cNvSpPr/>
            <p:nvPr/>
          </p:nvSpPr>
          <p:spPr>
            <a:xfrm>
              <a:off x="7696254" y="6077036"/>
              <a:ext cx="2696572" cy="369332"/>
            </a:xfrm>
            <a:prstGeom prst="rect">
              <a:avLst/>
            </a:prstGeom>
          </p:spPr>
          <p:txBody>
            <a:bodyPr wrap="none">
              <a:spAutoFit/>
            </a:bodyPr>
            <a:lstStyle/>
            <a:p>
              <a:pPr defTabSz="457977"/>
              <a:r>
                <a:rPr lang="sv-SE" sz="1803" i="1" dirty="0">
                  <a:solidFill>
                    <a:srgbClr val="000000"/>
                  </a:solidFill>
                  <a:latin typeface="Helvetica" pitchFamily="2" charset="0"/>
                </a:rPr>
                <a:t>Kommentarer ≈ 10 rader</a:t>
              </a:r>
              <a:endParaRPr lang="sv-SE" sz="1803" i="1" dirty="0">
                <a:solidFill>
                  <a:srgbClr val="9C6114"/>
                </a:solidFill>
                <a:latin typeface="Calibri"/>
              </a:endParaRPr>
            </a:p>
          </p:txBody>
        </p:sp>
      </p:grpSp>
      <p:grpSp>
        <p:nvGrpSpPr>
          <p:cNvPr id="63" name="Grupp 62">
            <a:extLst>
              <a:ext uri="{FF2B5EF4-FFF2-40B4-BE49-F238E27FC236}">
                <a16:creationId xmlns:a16="http://schemas.microsoft.com/office/drawing/2014/main" id="{0570D9F0-E49F-DB4D-A5CD-039BF07956C8}"/>
              </a:ext>
            </a:extLst>
          </p:cNvPr>
          <p:cNvGrpSpPr/>
          <p:nvPr/>
        </p:nvGrpSpPr>
        <p:grpSpPr>
          <a:xfrm>
            <a:off x="1788348" y="4478216"/>
            <a:ext cx="3703024" cy="1495453"/>
            <a:chOff x="1785321" y="4466915"/>
            <a:chExt cx="3267991" cy="1492922"/>
          </a:xfrm>
        </p:grpSpPr>
        <p:grpSp>
          <p:nvGrpSpPr>
            <p:cNvPr id="59" name="Grupp 58">
              <a:extLst>
                <a:ext uri="{FF2B5EF4-FFF2-40B4-BE49-F238E27FC236}">
                  <a16:creationId xmlns:a16="http://schemas.microsoft.com/office/drawing/2014/main" id="{BDEC2EAE-F58C-3F44-AC56-631DB66D37D2}"/>
                </a:ext>
              </a:extLst>
            </p:cNvPr>
            <p:cNvGrpSpPr/>
            <p:nvPr/>
          </p:nvGrpSpPr>
          <p:grpSpPr>
            <a:xfrm>
              <a:off x="1785321" y="4466915"/>
              <a:ext cx="3267991" cy="1140274"/>
              <a:chOff x="1785321" y="4466915"/>
              <a:chExt cx="3267991" cy="1295564"/>
            </a:xfrm>
          </p:grpSpPr>
          <p:sp>
            <p:nvSpPr>
              <p:cNvPr id="61" name="Vänster-uppåtvinklad 60">
                <a:extLst>
                  <a:ext uri="{FF2B5EF4-FFF2-40B4-BE49-F238E27FC236}">
                    <a16:creationId xmlns:a16="http://schemas.microsoft.com/office/drawing/2014/main" id="{064E15D9-956F-7C40-855B-9B8080035ABF}"/>
                  </a:ext>
                </a:extLst>
              </p:cNvPr>
              <p:cNvSpPr/>
              <p:nvPr/>
            </p:nvSpPr>
            <p:spPr>
              <a:xfrm rot="5400000">
                <a:off x="2826847" y="3425389"/>
                <a:ext cx="1184940" cy="3267991"/>
              </a:xfrm>
              <a:prstGeom prst="leftUpArrow">
                <a:avLst>
                  <a:gd name="adj1" fmla="val 1547"/>
                  <a:gd name="adj2" fmla="val 2646"/>
                  <a:gd name="adj3" fmla="val 9609"/>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62" name="Rektangel 61">
                <a:extLst>
                  <a:ext uri="{FF2B5EF4-FFF2-40B4-BE49-F238E27FC236}">
                    <a16:creationId xmlns:a16="http://schemas.microsoft.com/office/drawing/2014/main" id="{C6ECF350-2C7A-CD43-AF4D-0C1E40B17F15}"/>
                  </a:ext>
                </a:extLst>
              </p:cNvPr>
              <p:cNvSpPr/>
              <p:nvPr/>
            </p:nvSpPr>
            <p:spPr>
              <a:xfrm>
                <a:off x="4791867" y="5541231"/>
                <a:ext cx="236482" cy="2212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grpSp>
        <p:sp>
          <p:nvSpPr>
            <p:cNvPr id="60" name="Rektangel 59">
              <a:extLst>
                <a:ext uri="{FF2B5EF4-FFF2-40B4-BE49-F238E27FC236}">
                  <a16:creationId xmlns:a16="http://schemas.microsoft.com/office/drawing/2014/main" id="{474A1F4B-6CE5-1C4A-B4EE-52DC5F805996}"/>
                </a:ext>
              </a:extLst>
            </p:cNvPr>
            <p:cNvSpPr/>
            <p:nvPr/>
          </p:nvSpPr>
          <p:spPr>
            <a:xfrm>
              <a:off x="1805437" y="5590056"/>
              <a:ext cx="2725328" cy="369781"/>
            </a:xfrm>
            <a:prstGeom prst="rect">
              <a:avLst/>
            </a:prstGeom>
          </p:spPr>
          <p:txBody>
            <a:bodyPr wrap="none">
              <a:spAutoFit/>
            </a:bodyPr>
            <a:lstStyle/>
            <a:p>
              <a:pPr defTabSz="457977"/>
              <a:r>
                <a:rPr lang="sv-SE" sz="1803" i="1" dirty="0">
                  <a:solidFill>
                    <a:srgbClr val="000000"/>
                  </a:solidFill>
                  <a:latin typeface="Helvetica" pitchFamily="2" charset="0"/>
                </a:rPr>
                <a:t>Återkoppling och publicering</a:t>
              </a:r>
              <a:endParaRPr lang="sv-SE" sz="1803" dirty="0">
                <a:solidFill>
                  <a:srgbClr val="9C6114"/>
                </a:solidFill>
                <a:latin typeface="Calibri"/>
              </a:endParaRPr>
            </a:p>
          </p:txBody>
        </p:sp>
      </p:grpSp>
      <p:sp>
        <p:nvSpPr>
          <p:cNvPr id="66" name="Rektangel 65">
            <a:extLst>
              <a:ext uri="{FF2B5EF4-FFF2-40B4-BE49-F238E27FC236}">
                <a16:creationId xmlns:a16="http://schemas.microsoft.com/office/drawing/2014/main" id="{38FCF1AC-4F33-8642-BD24-6833857DD78D}"/>
              </a:ext>
            </a:extLst>
          </p:cNvPr>
          <p:cNvSpPr/>
          <p:nvPr/>
        </p:nvSpPr>
        <p:spPr>
          <a:xfrm>
            <a:off x="10798522" y="5346771"/>
            <a:ext cx="1252512" cy="1364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67" name="Rektangel 66">
            <a:extLst>
              <a:ext uri="{FF2B5EF4-FFF2-40B4-BE49-F238E27FC236}">
                <a16:creationId xmlns:a16="http://schemas.microsoft.com/office/drawing/2014/main" id="{5FC0BF1A-84CA-9546-9B7B-DF4A5174DC1C}"/>
              </a:ext>
            </a:extLst>
          </p:cNvPr>
          <p:cNvSpPr/>
          <p:nvPr/>
        </p:nvSpPr>
        <p:spPr>
          <a:xfrm>
            <a:off x="8914645" y="4571437"/>
            <a:ext cx="236883" cy="2216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68" name="Rektangel 67">
            <a:extLst>
              <a:ext uri="{FF2B5EF4-FFF2-40B4-BE49-F238E27FC236}">
                <a16:creationId xmlns:a16="http://schemas.microsoft.com/office/drawing/2014/main" id="{DFA488DC-50E4-F94B-AFE4-23CA8B64320B}"/>
              </a:ext>
            </a:extLst>
          </p:cNvPr>
          <p:cNvSpPr/>
          <p:nvPr/>
        </p:nvSpPr>
        <p:spPr>
          <a:xfrm>
            <a:off x="10267223" y="4760893"/>
            <a:ext cx="236883" cy="2216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86" name="Rektangel 85">
            <a:extLst>
              <a:ext uri="{FF2B5EF4-FFF2-40B4-BE49-F238E27FC236}">
                <a16:creationId xmlns:a16="http://schemas.microsoft.com/office/drawing/2014/main" id="{06DDB1BA-7EA6-3B4C-A418-B761865138FC}"/>
              </a:ext>
            </a:extLst>
          </p:cNvPr>
          <p:cNvSpPr/>
          <p:nvPr/>
        </p:nvSpPr>
        <p:spPr>
          <a:xfrm>
            <a:off x="7984351" y="4256591"/>
            <a:ext cx="236883" cy="2216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Tree>
    <p:extLst>
      <p:ext uri="{BB962C8B-B14F-4D97-AF65-F5344CB8AC3E}">
        <p14:creationId xmlns:p14="http://schemas.microsoft.com/office/powerpoint/2010/main" val="361694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randombar(horizontal)">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FC100A7-0BE9-EC4B-94F4-8F8339293E8A}"/>
              </a:ext>
            </a:extLst>
          </p:cNvPr>
          <p:cNvSpPr/>
          <p:nvPr/>
        </p:nvSpPr>
        <p:spPr>
          <a:xfrm>
            <a:off x="10798522" y="5346771"/>
            <a:ext cx="1252512" cy="1364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977"/>
            <a:endParaRPr lang="sv-SE" sz="1803" dirty="0">
              <a:solidFill>
                <a:prstClr val="white"/>
              </a:solidFill>
              <a:latin typeface="Calibri"/>
            </a:endParaRPr>
          </a:p>
        </p:txBody>
      </p:sp>
      <p:sp>
        <p:nvSpPr>
          <p:cNvPr id="2" name="Rubrik 1"/>
          <p:cNvSpPr>
            <a:spLocks noGrp="1"/>
          </p:cNvSpPr>
          <p:nvPr>
            <p:ph type="title"/>
          </p:nvPr>
        </p:nvSpPr>
        <p:spPr/>
        <p:txBody>
          <a:bodyPr/>
          <a:lstStyle/>
          <a:p>
            <a:r>
              <a:rPr lang="sv-SE" dirty="0"/>
              <a:t>Utveckling i LTH:s kursutvärderingar</a:t>
            </a:r>
          </a:p>
        </p:txBody>
      </p:sp>
      <p:sp>
        <p:nvSpPr>
          <p:cNvPr id="3" name="Platshållare för innehåll 2"/>
          <p:cNvSpPr>
            <a:spLocks noGrp="1"/>
          </p:cNvSpPr>
          <p:nvPr>
            <p:ph idx="1"/>
          </p:nvPr>
        </p:nvSpPr>
        <p:spPr>
          <a:xfrm>
            <a:off x="807817" y="1850760"/>
            <a:ext cx="10903264" cy="4662757"/>
          </a:xfrm>
        </p:spPr>
        <p:txBody>
          <a:bodyPr/>
          <a:lstStyle/>
          <a:p>
            <a:r>
              <a:rPr lang="sv-SE" sz="2003" dirty="0"/>
              <a:t>Kursutvärderingsenkät:	</a:t>
            </a:r>
          </a:p>
          <a:p>
            <a:pPr lvl="1">
              <a:buClr>
                <a:schemeClr val="tx2"/>
              </a:buClr>
            </a:pPr>
            <a:r>
              <a:rPr lang="sv-SE" sz="2003" dirty="0"/>
              <a:t>26 frågor </a:t>
            </a:r>
          </a:p>
          <a:p>
            <a:pPr lvl="1">
              <a:buClr>
                <a:schemeClr val="tx2"/>
              </a:buClr>
            </a:pPr>
            <a:r>
              <a:rPr lang="sv-SE" sz="2003" dirty="0"/>
              <a:t>5 -steg </a:t>
            </a:r>
            <a:r>
              <a:rPr lang="sv-SE" sz="2003" dirty="0" err="1"/>
              <a:t>Likert</a:t>
            </a:r>
            <a:r>
              <a:rPr lang="sv-SE" sz="2003" dirty="0"/>
              <a:t>: Tar helt avstånd (-100) – Instämmer helt (+100)</a:t>
            </a:r>
          </a:p>
          <a:p>
            <a:pPr lvl="1">
              <a:buClr>
                <a:schemeClr val="tx2"/>
              </a:buClr>
            </a:pPr>
            <a:endParaRPr lang="sv-SE" sz="2003" dirty="0"/>
          </a:p>
          <a:p>
            <a:r>
              <a:rPr lang="sv-SE" sz="2003" dirty="0"/>
              <a:t>6 frågor bildar tillsammans skalan God undervisning</a:t>
            </a:r>
          </a:p>
          <a:p>
            <a:pPr lvl="1">
              <a:buClr>
                <a:schemeClr val="tx2"/>
              </a:buClr>
            </a:pPr>
            <a:r>
              <a:rPr lang="sv-SE" sz="2003" dirty="0"/>
              <a:t>Undervisningen har motiverat mig att göra mitt bästa</a:t>
            </a:r>
          </a:p>
          <a:p>
            <a:pPr lvl="1">
              <a:buClr>
                <a:schemeClr val="tx2"/>
              </a:buClr>
            </a:pPr>
            <a:r>
              <a:rPr lang="sv-SE" sz="2003" dirty="0"/>
              <a:t>Lärarna på kursen har ansträngt sig för att göra ämnet intressant</a:t>
            </a:r>
          </a:p>
          <a:p>
            <a:pPr lvl="1">
              <a:buClr>
                <a:schemeClr val="tx2"/>
              </a:buClr>
            </a:pPr>
            <a:r>
              <a:rPr lang="sv-SE" sz="2003" dirty="0"/>
              <a:t>Mina föreläsare har varit väldigt duktiga på att förklara saker och ting</a:t>
            </a:r>
          </a:p>
          <a:p>
            <a:pPr lvl="1">
              <a:buClr>
                <a:schemeClr val="tx2"/>
              </a:buClr>
            </a:pPr>
            <a:r>
              <a:rPr lang="sv-SE" sz="2003" dirty="0"/>
              <a:t>Lärarna har verkligen försökt förstå de problem och svårigheter som man kan ha med kursen</a:t>
            </a:r>
          </a:p>
          <a:p>
            <a:pPr lvl="1">
              <a:buClr>
                <a:schemeClr val="tx2"/>
              </a:buClr>
            </a:pPr>
            <a:r>
              <a:rPr lang="sv-SE" sz="2003" dirty="0"/>
              <a:t>Lärarna har oftast gett mig värdefulla upplysningar om hur mitt arbete har gått framåt</a:t>
            </a:r>
          </a:p>
          <a:p>
            <a:pPr lvl="1">
              <a:buClr>
                <a:schemeClr val="tx2"/>
              </a:buClr>
            </a:pPr>
            <a:r>
              <a:rPr lang="sv-SE" sz="2003" dirty="0"/>
              <a:t>Under kursen har jag fått många värdefulla kommentarer på mina prestationer</a:t>
            </a:r>
          </a:p>
          <a:p>
            <a:pPr lvl="1"/>
            <a:endParaRPr lang="sv-SE" sz="2404" dirty="0"/>
          </a:p>
        </p:txBody>
      </p:sp>
    </p:spTree>
    <p:extLst>
      <p:ext uri="{BB962C8B-B14F-4D97-AF65-F5344CB8AC3E}">
        <p14:creationId xmlns:p14="http://schemas.microsoft.com/office/powerpoint/2010/main" val="120901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0" dur="500"/>
                                        <p:tgtEl>
                                          <p:spTgt spid="3">
                                            <p:txEl>
                                              <p:pRg st="5" end="5"/>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3" dur="500"/>
                                        <p:tgtEl>
                                          <p:spTgt spid="3">
                                            <p:txEl>
                                              <p:pRg st="6" end="6"/>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6" dur="500"/>
                                        <p:tgtEl>
                                          <p:spTgt spid="3">
                                            <p:txEl>
                                              <p:pRg st="7" end="7"/>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randombar(horizontal)">
                                      <p:cBhvr>
                                        <p:cTn id="19" dur="500"/>
                                        <p:tgtEl>
                                          <p:spTgt spid="3">
                                            <p:txEl>
                                              <p:pRg st="8" end="8"/>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22" dur="500"/>
                                        <p:tgtEl>
                                          <p:spTgt spid="3">
                                            <p:txEl>
                                              <p:pRg st="9" end="9"/>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Skalan God undervisning, 1 500 000 enkätsvar</a:t>
            </a:r>
          </a:p>
        </p:txBody>
      </p:sp>
      <p:pic>
        <p:nvPicPr>
          <p:cNvPr id="7" name="Bildobjekt 6">
            <a:extLst>
              <a:ext uri="{FF2B5EF4-FFF2-40B4-BE49-F238E27FC236}">
                <a16:creationId xmlns:a16="http://schemas.microsoft.com/office/drawing/2014/main" id="{C8305FFA-0BF4-E54F-99F4-88C2943D5476}"/>
              </a:ext>
            </a:extLst>
          </p:cNvPr>
          <p:cNvPicPr>
            <a:picLocks noChangeAspect="1"/>
          </p:cNvPicPr>
          <p:nvPr/>
        </p:nvPicPr>
        <p:blipFill>
          <a:blip r:embed="rId2"/>
          <a:stretch>
            <a:fillRect/>
          </a:stretch>
        </p:blipFill>
        <p:spPr>
          <a:xfrm>
            <a:off x="807818" y="1711582"/>
            <a:ext cx="5954987" cy="4979990"/>
          </a:xfrm>
          <a:prstGeom prst="rect">
            <a:avLst/>
          </a:prstGeom>
        </p:spPr>
      </p:pic>
    </p:spTree>
    <p:extLst>
      <p:ext uri="{BB962C8B-B14F-4D97-AF65-F5344CB8AC3E}">
        <p14:creationId xmlns:p14="http://schemas.microsoft.com/office/powerpoint/2010/main" val="29614949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4.10.24"/>
  <p:tag name="AS_TITLE" val="Aspose.Slides for .NET 4.0 Client Profile"/>
  <p:tag name="AS_VERSION" val="14.8.1.0"/>
</p:tagLst>
</file>

<file path=ppt/theme/theme1.xml><?xml version="1.0" encoding="utf-8"?>
<a:theme xmlns:a="http://schemas.openxmlformats.org/drawingml/2006/main" name="Office-tema">
  <a:themeElements>
    <a:clrScheme name="FTS_profil">
      <a:dk1>
        <a:sysClr val="windowText" lastClr="000000"/>
      </a:dk1>
      <a:lt1>
        <a:sysClr val="window" lastClr="FFFFFF"/>
      </a:lt1>
      <a:dk2>
        <a:srgbClr val="1F3C3F"/>
      </a:dk2>
      <a:lt2>
        <a:srgbClr val="E7E6E6"/>
      </a:lt2>
      <a:accent1>
        <a:srgbClr val="014694"/>
      </a:accent1>
      <a:accent2>
        <a:srgbClr val="45BABD"/>
      </a:accent2>
      <a:accent3>
        <a:srgbClr val="BCD025"/>
      </a:accent3>
      <a:accent4>
        <a:srgbClr val="EBF0C4"/>
      </a:accent4>
      <a:accent5>
        <a:srgbClr val="D5DF7C"/>
      </a:accent5>
      <a:accent6>
        <a:srgbClr val="ED8013"/>
      </a:accent6>
      <a:hlink>
        <a:srgbClr val="014694"/>
      </a:hlink>
      <a:folHlink>
        <a:srgbClr val="3A38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amtidens teknologistudier_norsk.potx" id="{41240A34-AF41-41C0-B748-781A5279C35B}" vid="{3A73BB9A-670D-439F-9E5F-624B7F114DBB}"/>
    </a:ext>
  </a:extLst>
</a:theme>
</file>

<file path=ppt/theme/theme10.xml><?xml version="1.0" encoding="utf-8"?>
<a:theme xmlns:a="http://schemas.openxmlformats.org/drawingml/2006/main" name="5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ENG-16-9-template-PPT-LU350">
  <a:themeElements>
    <a:clrScheme name="Anpassad 3">
      <a:dk1>
        <a:srgbClr val="9C6114"/>
      </a:dk1>
      <a:lt1>
        <a:sysClr val="window" lastClr="FFFFFF"/>
      </a:lt1>
      <a:dk2>
        <a:srgbClr val="000000"/>
      </a:dk2>
      <a:lt2>
        <a:srgbClr val="00008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nu" id="{6D98CCF0-7271-2E46-BB2F-356B8018FF56}" vid="{A59936E1-C24B-F74D-8276-E89D85B1C7A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F55AD19E22774A9C448F529FA1BABF" ma:contentTypeVersion="2" ma:contentTypeDescription="Create a new document." ma:contentTypeScope="" ma:versionID="fafa354ba76443b782316ba9cb66c994">
  <xsd:schema xmlns:xsd="http://www.w3.org/2001/XMLSchema" xmlns:xs="http://www.w3.org/2001/XMLSchema" xmlns:p="http://schemas.microsoft.com/office/2006/metadata/properties" xmlns:ns2="1b4a62d9-e1af-4148-a34f-6d81cc02d1a8" targetNamespace="http://schemas.microsoft.com/office/2006/metadata/properties" ma:root="true" ma:fieldsID="4bcbc80da273dbe85f578e538f92ebf0" ns2:_="">
    <xsd:import namespace="1b4a62d9-e1af-4148-a34f-6d81cc02d1a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4a62d9-e1af-4148-a34f-6d81cc02d1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C0F55E-32F0-47F3-BC95-A786C40CFFDC}">
  <ds:schemaRefs>
    <ds:schemaRef ds:uri="1b4a62d9-e1af-4148-a34f-6d81cc02d1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7C4EA4-94A9-4EF3-9A93-4B00AF0A202B}">
  <ds:schemaRefs>
    <ds:schemaRef ds:uri="http://schemas.microsoft.com/sharepoint/v3/contenttype/forms"/>
  </ds:schemaRefs>
</ds:datastoreItem>
</file>

<file path=customXml/itemProps3.xml><?xml version="1.0" encoding="utf-8"?>
<ds:datastoreItem xmlns:ds="http://schemas.openxmlformats.org/officeDocument/2006/customXml" ds:itemID="{5AC678E2-3040-497E-B8C4-E3655F80F946}">
  <ds:schemaRefs>
    <ds:schemaRef ds:uri="1b4a62d9-e1af-4148-a34f-6d81cc02d1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8107</Words>
  <Application>Microsoft Office PowerPoint</Application>
  <PresentationFormat>Widescreen</PresentationFormat>
  <Paragraphs>1297</Paragraphs>
  <Slides>105</Slides>
  <Notes>20</Notes>
  <HiddenSlides>0</HiddenSlides>
  <MMClips>0</MMClips>
  <ScaleCrop>false</ScaleCrop>
  <HeadingPairs>
    <vt:vector size="6" baseType="variant">
      <vt:variant>
        <vt:lpstr>Brukte skrifter</vt:lpstr>
      </vt:variant>
      <vt:variant>
        <vt:i4>12</vt:i4>
      </vt:variant>
      <vt:variant>
        <vt:lpstr>Tema</vt:lpstr>
      </vt:variant>
      <vt:variant>
        <vt:i4>10</vt:i4>
      </vt:variant>
      <vt:variant>
        <vt:lpstr>Lysbildetitler</vt:lpstr>
      </vt:variant>
      <vt:variant>
        <vt:i4>105</vt:i4>
      </vt:variant>
    </vt:vector>
  </HeadingPairs>
  <TitlesOfParts>
    <vt:vector size="127" baseType="lpstr">
      <vt:lpstr>.AppleSystemUIFont</vt:lpstr>
      <vt:lpstr>Arial</vt:lpstr>
      <vt:lpstr>Calibri</vt:lpstr>
      <vt:lpstr>Calibri Light</vt:lpstr>
      <vt:lpstr>Helvetica</vt:lpstr>
      <vt:lpstr>Lucida Grande</vt:lpstr>
      <vt:lpstr>NTNU-DIN NTNU-DIN-Regular</vt:lpstr>
      <vt:lpstr>Open Sans</vt:lpstr>
      <vt:lpstr>Opens ans</vt:lpstr>
      <vt:lpstr>Systemtypsnitt normalt</vt:lpstr>
      <vt:lpstr>Times New Roman</vt:lpstr>
      <vt:lpstr>Wingdings</vt:lpstr>
      <vt:lpstr>Office-tema</vt:lpstr>
      <vt:lpstr>1_Office-tema</vt:lpstr>
      <vt:lpstr>Office Theme</vt:lpstr>
      <vt:lpstr>2_Office-tema</vt:lpstr>
      <vt:lpstr>1_Office Theme</vt:lpstr>
      <vt:lpstr>2_Office Theme</vt:lpstr>
      <vt:lpstr>ENG-16-9-template-PPT-LU350</vt:lpstr>
      <vt:lpstr>3_Office-tema</vt:lpstr>
      <vt:lpstr>4_Office-tema</vt:lpstr>
      <vt:lpstr>5_Office-tema</vt:lpstr>
      <vt:lpstr>Velkommen!</vt:lpstr>
      <vt:lpstr>Praktisk info</vt:lpstr>
      <vt:lpstr>Program for seminaret</vt:lpstr>
      <vt:lpstr>PowerPoint-presentasjon</vt:lpstr>
      <vt:lpstr>PowerPoint-presentasjon</vt:lpstr>
      <vt:lpstr>FTS’ visjon for NTNUs teknologistudier</vt:lpstr>
      <vt:lpstr>PowerPoint-presentasjon</vt:lpstr>
      <vt:lpstr>Rektorvedtak på FTS-prinsippene gjort 25. juni 2021!</vt:lpstr>
      <vt:lpstr>Hvordan implementere visjon, prinsipper og kompetanseprofiler?</vt:lpstr>
      <vt:lpstr>Spor 1: Pilotprosjekter – utprøving av nye virkemidler</vt:lpstr>
      <vt:lpstr>Spor 2: Gap-analyse, veikart og virkemidler for implementering</vt:lpstr>
      <vt:lpstr>Spor 3: Integrasjon av FTS-resultater  inn i sentrale NTNU-prosesser</vt:lpstr>
      <vt:lpstr>Utvalgte milepæler H2021</vt:lpstr>
      <vt:lpstr>Takk for oppmerksomheten!   Følg FTS (og meld dere på nyhetsbrev!) på www.ntnu.no/fremtidensteknologistudier </vt:lpstr>
      <vt:lpstr>Status fra utredningsgruppene  A1, A2, A3 og A4 </vt:lpstr>
      <vt:lpstr>A1 – Bachelor i ingeniørfag</vt:lpstr>
      <vt:lpstr>Arbeidsgruppe – A1</vt:lpstr>
      <vt:lpstr>Arbeidsgruppens medlemmer</vt:lpstr>
      <vt:lpstr>De nye ingeniørutdanningene ved NTNU</vt:lpstr>
      <vt:lpstr>2.2 Posisjon, attraktivitet og omdømme</vt:lpstr>
      <vt:lpstr>2.3 Studentrekruttering</vt:lpstr>
      <vt:lpstr>2.5 Studentenes gjennomføring og tilfredshet </vt:lpstr>
      <vt:lpstr>2.6 Fagmiljøene </vt:lpstr>
      <vt:lpstr>2.7 Læringsmiljø </vt:lpstr>
      <vt:lpstr>2.8 Læringsutbytte</vt:lpstr>
      <vt:lpstr>2.9 Arbeidsrelevans, praksis og samspill med arbeidslivet</vt:lpstr>
      <vt:lpstr>2.11 Internasjonalisering</vt:lpstr>
      <vt:lpstr>PowerPoint-presentasjon</vt:lpstr>
      <vt:lpstr>Hva har vi prioritert som de viktigste «funn»:</vt:lpstr>
      <vt:lpstr>Fremtidens teknologistudier  Utredningsgruppe A2</vt:lpstr>
      <vt:lpstr>«Bachelor fri» - hvem er vi?</vt:lpstr>
      <vt:lpstr>«Bachelor fri» - hvordan går det med oss?</vt:lpstr>
      <vt:lpstr>«Bachelor fri» - veien videre</vt:lpstr>
      <vt:lpstr>Gap-/ståstedsanalyse og veikart for programtypen 5-årig integrert master  – FTS-arbeidsgruppe A3  </vt:lpstr>
      <vt:lpstr>5-årige siv.ing programmer NTNU 17 siv.ing / 2 frie</vt:lpstr>
      <vt:lpstr>Veikart: 5-årige integrerte masterprogrammer</vt:lpstr>
      <vt:lpstr>Veikart: 5-årige integrerte masterprogrammer</vt:lpstr>
      <vt:lpstr>Veikart: 5-årige integrerte masterprogrammer</vt:lpstr>
      <vt:lpstr>Ny emnevegg for 5-årige programmer</vt:lpstr>
      <vt:lpstr>PowerPoint-presentasjon</vt:lpstr>
      <vt:lpstr>Hovedprogramtypen  «2-årig master»</vt:lpstr>
      <vt:lpstr>Porteføljeoversikt</vt:lpstr>
      <vt:lpstr>Kandidatenes kompetanse</vt:lpstr>
      <vt:lpstr>Pedagogisk læringsmiljø</vt:lpstr>
      <vt:lpstr>Programdesign og kvalitetsutvikling</vt:lpstr>
      <vt:lpstr>Samarbeid og samhandling</vt:lpstr>
      <vt:lpstr>Læringsmiljø</vt:lpstr>
      <vt:lpstr>Veikart (tidlige ideer)</vt:lpstr>
      <vt:lpstr>Kaffepause</vt:lpstr>
      <vt:lpstr>Status fra utredningsgruppene  C og D</vt:lpstr>
      <vt:lpstr>FTS-C Programdrevet  tilnærming</vt:lpstr>
      <vt:lpstr>Mandat</vt:lpstr>
      <vt:lpstr>Gjennomførte samtaler (15)</vt:lpstr>
      <vt:lpstr>Program: mangelfull helhet</vt:lpstr>
      <vt:lpstr>Kommentarer</vt:lpstr>
      <vt:lpstr>Utkast til forslag</vt:lpstr>
      <vt:lpstr>To spesifikke anbefalinger</vt:lpstr>
      <vt:lpstr>Å styrke FUS, FUI, Fu(x)- til diskusjon i FTS-C</vt:lpstr>
      <vt:lpstr>FTS, utredningsgruppe D Pedagogiske virkemidler</vt:lpstr>
      <vt:lpstr>Medlemmer av gruppa</vt:lpstr>
      <vt:lpstr>Gruppe D sitt mandat</vt:lpstr>
      <vt:lpstr>Kartlegging,  vurderingsformer</vt:lpstr>
      <vt:lpstr>Kartlegging,  obligatoriske aktiviteter</vt:lpstr>
      <vt:lpstr>Kartlegging, Studiebarometeret 2020</vt:lpstr>
      <vt:lpstr>Kartlegging, Studiebarometeret 2020</vt:lpstr>
      <vt:lpstr>Gap-analyse (tentativt)</vt:lpstr>
      <vt:lpstr>Gap-analyse (tentativt)</vt:lpstr>
      <vt:lpstr>Gap-analyse (tentativt)</vt:lpstr>
      <vt:lpstr>Tiltak (svært tentativt)</vt:lpstr>
      <vt:lpstr>Innlegg fra FTS-piloter</vt:lpstr>
      <vt:lpstr>Lunsj</vt:lpstr>
      <vt:lpstr>Postersesjon</vt:lpstr>
      <vt:lpstr>Om internasjonale arenaer for utvikling av teknologistudier</vt:lpstr>
      <vt:lpstr>FTS Prinsipp VIII</vt:lpstr>
      <vt:lpstr>PowerPoint-presentasjon</vt:lpstr>
      <vt:lpstr>PowerPoint-presentasjon</vt:lpstr>
      <vt:lpstr>The CDIO Initiative</vt:lpstr>
      <vt:lpstr>CDIO på världskartan</vt:lpstr>
      <vt:lpstr>CDIO collaborators</vt:lpstr>
      <vt:lpstr>PowerPoint-presentasjon</vt:lpstr>
      <vt:lpstr>CDIO som verktygslåda för att stödja den egna utvecklingen</vt:lpstr>
      <vt:lpstr>NTNU tar nu en ledande roll i CDIO</vt:lpstr>
      <vt:lpstr>PowerPoint-presentasjon</vt:lpstr>
      <vt:lpstr>European Journal of Engineering Education a forum for scholarly dialogue to further engineering education </vt:lpstr>
      <vt:lpstr>Aims and scope</vt:lpstr>
      <vt:lpstr>2014 kunde vi inte hitta en norsk medförfattare</vt:lpstr>
      <vt:lpstr>Nu ökar synligheten</vt:lpstr>
      <vt:lpstr>PowerPoint-presentasjon</vt:lpstr>
      <vt:lpstr>Kaffepause</vt:lpstr>
      <vt:lpstr>PowerPoint-presentasjon</vt:lpstr>
      <vt:lpstr>Vad är LTH?</vt:lpstr>
      <vt:lpstr>Lärarens vardag</vt:lpstr>
      <vt:lpstr>Vad vi gör som pedagogisk utvecklingsenhet</vt:lpstr>
      <vt:lpstr>Pedagogisk meritering – ETP</vt:lpstr>
      <vt:lpstr>ETP: Bedömningsprocessen</vt:lpstr>
      <vt:lpstr>Vilka får ETP</vt:lpstr>
      <vt:lpstr>Kursutvärderingsprocessen på LTH: CEQ</vt:lpstr>
      <vt:lpstr>Utveckling i LTH:s kursutvärderingar</vt:lpstr>
      <vt:lpstr>Skalan God undervisning, 1 500 000 enkätsvar</vt:lpstr>
      <vt:lpstr>Fungerar strategin bra?</vt:lpstr>
      <vt:lpstr>Kaffepause</vt:lpstr>
      <vt:lpstr>Intervju med ledere for tre FTS-piloter</vt:lpstr>
      <vt:lpstr>Paneldebatt </vt:lpstr>
      <vt:lpstr>Oppsummering og avrunding</vt:lpstr>
      <vt:lpstr>Takk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Geir Egil Dahle Øien</dc:creator>
  <cp:lastModifiedBy>Nils Rune Bodsberg</cp:lastModifiedBy>
  <cp:revision>19</cp:revision>
  <dcterms:created xsi:type="dcterms:W3CDTF">2021-06-25T07:15:28Z</dcterms:created>
  <dcterms:modified xsi:type="dcterms:W3CDTF">2021-09-10T10:43:31Z</dcterms:modified>
</cp:coreProperties>
</file>