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4349" r:id="rId1"/>
  </p:sldMasterIdLst>
  <p:notesMasterIdLst>
    <p:notesMasterId r:id="rId38"/>
  </p:notesMasterIdLst>
  <p:handoutMasterIdLst>
    <p:handoutMasterId r:id="rId39"/>
  </p:handoutMasterIdLst>
  <p:sldIdLst>
    <p:sldId id="256" r:id="rId2"/>
    <p:sldId id="893" r:id="rId3"/>
    <p:sldId id="840" r:id="rId4"/>
    <p:sldId id="601" r:id="rId5"/>
    <p:sldId id="734" r:id="rId6"/>
    <p:sldId id="957" r:id="rId7"/>
    <p:sldId id="744" r:id="rId8"/>
    <p:sldId id="745" r:id="rId9"/>
    <p:sldId id="842" r:id="rId10"/>
    <p:sldId id="846" r:id="rId11"/>
    <p:sldId id="751" r:id="rId12"/>
    <p:sldId id="858" r:id="rId13"/>
    <p:sldId id="860" r:id="rId14"/>
    <p:sldId id="861" r:id="rId15"/>
    <p:sldId id="862" r:id="rId16"/>
    <p:sldId id="762" r:id="rId17"/>
    <p:sldId id="863" r:id="rId18"/>
    <p:sldId id="864" r:id="rId19"/>
    <p:sldId id="866" r:id="rId20"/>
    <p:sldId id="867" r:id="rId21"/>
    <p:sldId id="944" r:id="rId22"/>
    <p:sldId id="843" r:id="rId23"/>
    <p:sldId id="979" r:id="rId24"/>
    <p:sldId id="974" r:id="rId25"/>
    <p:sldId id="941" r:id="rId26"/>
    <p:sldId id="977" r:id="rId27"/>
    <p:sldId id="946" r:id="rId28"/>
    <p:sldId id="980" r:id="rId29"/>
    <p:sldId id="938" r:id="rId30"/>
    <p:sldId id="939" r:id="rId31"/>
    <p:sldId id="976" r:id="rId32"/>
    <p:sldId id="981" r:id="rId33"/>
    <p:sldId id="942" r:id="rId34"/>
    <p:sldId id="963" r:id="rId35"/>
    <p:sldId id="916" r:id="rId36"/>
    <p:sldId id="752" r:id="rId37"/>
  </p:sldIdLst>
  <p:sldSz cx="9144000" cy="5143500" type="screen16x9"/>
  <p:notesSz cx="6797675" cy="9926638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Open Baskerville 0.0.75 Normal" panose="020F0502020204030204" pitchFamily="34" charset="0"/>
      <p:regular r:id="rId46"/>
      <p:bold r:id="rId47"/>
      <p:italic r:id="rId48"/>
      <p:boldItalic r:id="rId49"/>
    </p:embeddedFont>
    <p:embeddedFont>
      <p:font typeface="Open Sans" panose="020B0606030504020204" pitchFamily="34" charset="0"/>
      <p:regular r:id="rId50"/>
      <p:bold r:id="rId51"/>
      <p:italic r:id="rId52"/>
      <p:boldItalic r:id="rId53"/>
    </p:embeddedFont>
    <p:embeddedFont>
      <p:font typeface="Open Sans Condensed" panose="020B0606030504020204" pitchFamily="34" charset="0"/>
      <p:regular r:id="rId54"/>
      <p:bold r:id="rId55"/>
    </p:embeddedFont>
    <p:embeddedFont>
      <p:font typeface="Open Sans Condensed Light" panose="020B0306030504020204" pitchFamily="34" charset="0"/>
      <p:regular r:id="rId56"/>
      <p:italic r:id="rId57"/>
    </p:embeddedFont>
    <p:embeddedFont>
      <p:font typeface="Open Sans Light" panose="020B0306030504020204" pitchFamily="34" charset="0"/>
      <p:regular r:id="rId58"/>
      <p:italic r:id="rId59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387799E-79A9-B644-AC1D-AC600C7B9DEB}">
          <p14:sldIdLst>
            <p14:sldId id="256"/>
            <p14:sldId id="893"/>
            <p14:sldId id="840"/>
            <p14:sldId id="601"/>
            <p14:sldId id="734"/>
            <p14:sldId id="957"/>
            <p14:sldId id="744"/>
            <p14:sldId id="745"/>
            <p14:sldId id="842"/>
            <p14:sldId id="846"/>
            <p14:sldId id="751"/>
            <p14:sldId id="858"/>
            <p14:sldId id="860"/>
            <p14:sldId id="861"/>
            <p14:sldId id="862"/>
            <p14:sldId id="762"/>
            <p14:sldId id="863"/>
            <p14:sldId id="864"/>
            <p14:sldId id="866"/>
            <p14:sldId id="867"/>
            <p14:sldId id="944"/>
            <p14:sldId id="843"/>
            <p14:sldId id="979"/>
            <p14:sldId id="974"/>
            <p14:sldId id="941"/>
            <p14:sldId id="977"/>
            <p14:sldId id="946"/>
            <p14:sldId id="980"/>
            <p14:sldId id="938"/>
            <p14:sldId id="939"/>
            <p14:sldId id="976"/>
            <p14:sldId id="981"/>
            <p14:sldId id="942"/>
            <p14:sldId id="963"/>
            <p14:sldId id="916"/>
            <p14:sldId id="752"/>
          </p14:sldIdLst>
        </p14:section>
        <p14:section name="section 2" id="{169FB28A-9EA5-B342-B879-842A9DEFB80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3FA833"/>
    <a:srgbClr val="F58220"/>
    <a:srgbClr val="5F6C71"/>
    <a:srgbClr val="E6E6E6"/>
    <a:srgbClr val="E4E4E4"/>
    <a:srgbClr val="E2E2E2"/>
    <a:srgbClr val="DEDEDE"/>
    <a:srgbClr val="EFEFEF"/>
    <a:srgbClr val="3E4D5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5" autoAdjust="0"/>
    <p:restoredTop sz="87347" autoAdjust="0"/>
  </p:normalViewPr>
  <p:slideViewPr>
    <p:cSldViewPr snapToGrid="0">
      <p:cViewPr varScale="1">
        <p:scale>
          <a:sx n="139" d="100"/>
          <a:sy n="139" d="100"/>
        </p:scale>
        <p:origin x="184" y="22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2856" y="19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Ruth\Documents\Consultancy\1.%20Clients\4.%20MIT\Report\Report%20figur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101918575315799"/>
          <c:y val="0.16487188302740099"/>
          <c:w val="0.78215179763348897"/>
          <c:h val="0.6959534792562009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'Figure 5 - by continent'!$D$9</c:f>
              <c:strCache>
                <c:ptCount val="1"/>
                <c:pt idx="0">
                  <c:v>North America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 i="0">
                    <a:solidFill>
                      <a:schemeClr val="bg1"/>
                    </a:solidFill>
                    <a:latin typeface="+mn-lt"/>
                    <a:ea typeface="Open Sans Condensed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'Figure 5 - by continent'!$C$10:$C$11</c:f>
              <c:strCache>
                <c:ptCount val="2"/>
                <c:pt idx="0">
                  <c:v>Current leaders</c:v>
                </c:pt>
                <c:pt idx="1">
                  <c:v>Emerging leaders</c:v>
                </c:pt>
              </c:strCache>
            </c:strRef>
          </c:cat>
          <c:val>
            <c:numRef>
              <c:f>'Figure 5 - by continent'!$D$10:$D$11</c:f>
              <c:numCache>
                <c:formatCode>0%</c:formatCode>
                <c:ptCount val="2"/>
                <c:pt idx="0">
                  <c:v>0.53790613718411495</c:v>
                </c:pt>
                <c:pt idx="1">
                  <c:v>0.23963133640553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CF-9944-A6CF-0E2535CF6F7F}"/>
            </c:ext>
          </c:extLst>
        </c:ser>
        <c:ser>
          <c:idx val="1"/>
          <c:order val="1"/>
          <c:tx>
            <c:strRef>
              <c:f>'Figure 5 - by continent'!$E$9</c:f>
              <c:strCache>
                <c:ptCount val="1"/>
                <c:pt idx="0">
                  <c:v>Europe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solidFill>
                      <a:schemeClr val="bg1"/>
                    </a:solidFill>
                    <a:latin typeface="+mn-lt"/>
                    <a:ea typeface="Open Sans Condensed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'Figure 5 - by continent'!$C$10:$C$11</c:f>
              <c:strCache>
                <c:ptCount val="2"/>
                <c:pt idx="0">
                  <c:v>Current leaders</c:v>
                </c:pt>
                <c:pt idx="1">
                  <c:v>Emerging leaders</c:v>
                </c:pt>
              </c:strCache>
            </c:strRef>
          </c:cat>
          <c:val>
            <c:numRef>
              <c:f>'Figure 5 - by continent'!$E$10:$E$11</c:f>
              <c:numCache>
                <c:formatCode>0%</c:formatCode>
                <c:ptCount val="2"/>
                <c:pt idx="0">
                  <c:v>0.29213483146067398</c:v>
                </c:pt>
                <c:pt idx="1">
                  <c:v>0.26066350710900499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CF-9944-A6CF-0E2535CF6F7F}"/>
            </c:ext>
          </c:extLst>
        </c:ser>
        <c:ser>
          <c:idx val="2"/>
          <c:order val="2"/>
          <c:tx>
            <c:strRef>
              <c:f>'Figure 5 - by continent'!$F$9</c:f>
              <c:strCache>
                <c:ptCount val="1"/>
                <c:pt idx="0">
                  <c:v>Asia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solidFill>
                      <a:schemeClr val="bg1"/>
                    </a:solidFill>
                    <a:latin typeface="+mn-lt"/>
                    <a:ea typeface="Open Sans Condensed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'Figure 5 - by continent'!$C$10:$C$11</c:f>
              <c:strCache>
                <c:ptCount val="2"/>
                <c:pt idx="0">
                  <c:v>Current leaders</c:v>
                </c:pt>
                <c:pt idx="1">
                  <c:v>Emerging leaders</c:v>
                </c:pt>
              </c:strCache>
            </c:strRef>
          </c:cat>
          <c:val>
            <c:numRef>
              <c:f>'Figure 5 - by continent'!$F$10:$F$11</c:f>
              <c:numCache>
                <c:formatCode>0%</c:formatCode>
                <c:ptCount val="2"/>
                <c:pt idx="0">
                  <c:v>0.131086142322097</c:v>
                </c:pt>
                <c:pt idx="1">
                  <c:v>0.31753554502369702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CF-9944-A6CF-0E2535CF6F7F}"/>
            </c:ext>
          </c:extLst>
        </c:ser>
        <c:ser>
          <c:idx val="3"/>
          <c:order val="3"/>
          <c:tx>
            <c:strRef>
              <c:f>'Figure 5 - by continent'!$G$9</c:f>
              <c:strCache>
                <c:ptCount val="1"/>
                <c:pt idx="0">
                  <c:v>South America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CF-9944-A6CF-0E2535CF6F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solidFill>
                      <a:schemeClr val="bg1"/>
                    </a:solidFill>
                    <a:latin typeface="+mn-lt"/>
                    <a:ea typeface="Open Sans Condensed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'Figure 5 - by continent'!$C$10:$C$11</c:f>
              <c:strCache>
                <c:ptCount val="2"/>
                <c:pt idx="0">
                  <c:v>Current leaders</c:v>
                </c:pt>
                <c:pt idx="1">
                  <c:v>Emerging leaders</c:v>
                </c:pt>
              </c:strCache>
            </c:strRef>
          </c:cat>
          <c:val>
            <c:numRef>
              <c:f>'Figure 5 - by continent'!$G$10:$G$11</c:f>
              <c:numCache>
                <c:formatCode>0%</c:formatCode>
                <c:ptCount val="2"/>
                <c:pt idx="0">
                  <c:v>2.6217228464419502E-2</c:v>
                </c:pt>
                <c:pt idx="1">
                  <c:v>0.109004739336493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DCF-9944-A6CF-0E2535CF6F7F}"/>
            </c:ext>
          </c:extLst>
        </c:ser>
        <c:ser>
          <c:idx val="4"/>
          <c:order val="4"/>
          <c:tx>
            <c:strRef>
              <c:f>'Figure 5 - by continent'!$H$9</c:f>
              <c:strCache>
                <c:ptCount val="1"/>
                <c:pt idx="0">
                  <c:v>Australasia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DCF-9944-A6CF-0E2535CF6F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solidFill>
                      <a:schemeClr val="bg1"/>
                    </a:solidFill>
                    <a:latin typeface="+mn-lt"/>
                    <a:ea typeface="Open Sans Condensed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'Figure 5 - by continent'!$C$10:$C$11</c:f>
              <c:strCache>
                <c:ptCount val="2"/>
                <c:pt idx="0">
                  <c:v>Current leaders</c:v>
                </c:pt>
                <c:pt idx="1">
                  <c:v>Emerging leaders</c:v>
                </c:pt>
              </c:strCache>
            </c:strRef>
          </c:cat>
          <c:val>
            <c:numRef>
              <c:f>'Figure 5 - by continent'!$H$10:$H$11</c:f>
              <c:numCache>
                <c:formatCode>0%</c:formatCode>
                <c:ptCount val="2"/>
                <c:pt idx="0">
                  <c:v>1.8726591760299598E-2</c:v>
                </c:pt>
                <c:pt idx="1">
                  <c:v>9.0047393364928993E-2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DCF-9944-A6CF-0E2535CF6F7F}"/>
            </c:ext>
          </c:extLst>
        </c:ser>
        <c:ser>
          <c:idx val="5"/>
          <c:order val="5"/>
          <c:tx>
            <c:strRef>
              <c:f>'Figure 5 - by continent'!$I$9</c:f>
              <c:strCache>
                <c:ptCount val="1"/>
                <c:pt idx="0">
                  <c:v>Africa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'Figure 5 - by continent'!$C$10:$C$11</c:f>
              <c:strCache>
                <c:ptCount val="2"/>
                <c:pt idx="0">
                  <c:v>Current leaders</c:v>
                </c:pt>
                <c:pt idx="1">
                  <c:v>Emerging leaders</c:v>
                </c:pt>
              </c:strCache>
            </c:strRef>
          </c:cat>
          <c:val>
            <c:numRef>
              <c:f>'Figure 5 - by continent'!$I$10:$I$11</c:f>
              <c:numCache>
                <c:formatCode>0%</c:formatCode>
                <c:ptCount val="2"/>
                <c:pt idx="0">
                  <c:v>1.1235955056179799E-2</c:v>
                </c:pt>
                <c:pt idx="1">
                  <c:v>4.739336492891E-3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DCF-9944-A6CF-0E2535CF6F7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97"/>
        <c:overlap val="100"/>
        <c:serLines>
          <c:spPr>
            <a:ln>
              <a:solidFill>
                <a:schemeClr val="tx1">
                  <a:lumMod val="90000"/>
                  <a:lumOff val="10000"/>
                </a:schemeClr>
              </a:solidFill>
            </a:ln>
          </c:spPr>
        </c:serLines>
        <c:axId val="2046894680"/>
        <c:axId val="2132827256"/>
      </c:barChart>
      <c:catAx>
        <c:axId val="204689468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j-lt"/>
                <a:ea typeface="Open Sans Condensed" charset="0"/>
                <a:cs typeface="Open Sans Condensed" charset="0"/>
              </a:defRPr>
            </a:pPr>
            <a:endParaRPr lang="en-US"/>
          </a:p>
        </c:txPr>
        <c:crossAx val="2132827256"/>
        <c:crosses val="autoZero"/>
        <c:auto val="1"/>
        <c:lblAlgn val="ctr"/>
        <c:lblOffset val="100"/>
        <c:noMultiLvlLbl val="0"/>
      </c:catAx>
      <c:valAx>
        <c:axId val="2132827256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2046894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3167903726135172"/>
          <c:y val="5.909076003966858E-2"/>
          <c:w val="0.73033113955022122"/>
          <c:h val="0.144977750678203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+mn-lt"/>
              <a:ea typeface="Open Sans Condensed" charset="0"/>
              <a:cs typeface="Open Sans Condensed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alpha val="50000"/>
      </a:schemeClr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30" charset="-128"/>
              </a:defRPr>
            </a:lvl1pPr>
          </a:lstStyle>
          <a:p>
            <a:pPr>
              <a:defRPr/>
            </a:pPr>
            <a:fld id="{7A49F879-2455-4F36-9C8D-10EFB9EFDE7F}" type="datetime1">
              <a:rPr lang="en-US" altLang="en-US"/>
              <a:pPr>
                <a:defRPr/>
              </a:pPr>
              <a:t>6/13/21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30" charset="-128"/>
              </a:defRPr>
            </a:lvl1pPr>
          </a:lstStyle>
          <a:p>
            <a:pPr>
              <a:defRPr/>
            </a:pPr>
            <a:fld id="{54F6BB37-C4E7-4B15-B54E-86FADA27C73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7963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30" charset="-128"/>
              </a:defRPr>
            </a:lvl1pPr>
          </a:lstStyle>
          <a:p>
            <a:pPr>
              <a:defRPr/>
            </a:pPr>
            <a:fld id="{7E60CAD7-8B11-4E5A-86A4-004614F7354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3966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37931725" indent="-374745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59A22E9F-03AB-452F-B52E-6AADEFEC609F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dirty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charset="0"/>
              </a:rPr>
              <a:t>Update logo</a:t>
            </a:r>
          </a:p>
        </p:txBody>
      </p:sp>
    </p:spTree>
    <p:extLst>
      <p:ext uri="{BB962C8B-B14F-4D97-AF65-F5344CB8AC3E}">
        <p14:creationId xmlns:p14="http://schemas.microsoft.com/office/powerpoint/2010/main" val="1228340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60CAD7-8B11-4E5A-86A4-004614F7354E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7562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I’ll be coming back to geographical spread</a:t>
            </a:r>
          </a:p>
          <a:p>
            <a:r>
              <a:rPr lang="en-US" dirty="0"/>
              <a:t>Answer question – why SUTD came top??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60CAD7-8B11-4E5A-86A4-004614F7354E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74986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I’ll be coming back to geographical spread</a:t>
            </a:r>
          </a:p>
          <a:p>
            <a:r>
              <a:rPr lang="en-US" dirty="0"/>
              <a:t>Answer question – why SUTD came top??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60CAD7-8B11-4E5A-86A4-004614F7354E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66758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60CAD7-8B11-4E5A-86A4-004614F7354E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7823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60CAD7-8B11-4E5A-86A4-004614F7354E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97159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Difficult to get right – difficult to fake.  Immediately apparent on campus</a:t>
            </a:r>
          </a:p>
          <a:p>
            <a:r>
              <a:rPr lang="en-US" dirty="0"/>
              <a:t>Transformation from students waiting to be taught – to taking control of their own education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60CAD7-8B11-4E5A-86A4-004614F7354E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238069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Difficult to get right – difficult to fake.  Immediately apparent on campus</a:t>
            </a:r>
          </a:p>
          <a:p>
            <a:r>
              <a:rPr lang="en-US" dirty="0"/>
              <a:t>Transformation from students waiting to be taught – to taking control of their own education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60CAD7-8B11-4E5A-86A4-004614F7354E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62287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60CAD7-8B11-4E5A-86A4-004614F7354E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91773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60CAD7-8B11-4E5A-86A4-004614F7354E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30330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EMERGING CHALLENGES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60CAD7-8B11-4E5A-86A4-004614F7354E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85539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60CAD7-8B11-4E5A-86A4-004614F7354E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13535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R&amp;R is a big issue, but university management has now caught on</a:t>
            </a:r>
          </a:p>
          <a:p>
            <a:endParaRPr lang="en-US" dirty="0"/>
          </a:p>
          <a:p>
            <a:r>
              <a:rPr lang="en-US" dirty="0"/>
              <a:t>Most significant issues – across countries and institutional contexts.  Always highlighted in studies. Imperial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60CAD7-8B11-4E5A-86A4-004614F7354E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14553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37931725" indent="-374745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59A22E9F-03AB-452F-B52E-6AADEFEC609F}" type="slidenum">
              <a:rPr lang="en-US" altLang="en-US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en-US" dirty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>
                <a:latin typeface="Arial" charset="0"/>
              </a:rPr>
              <a:t>Clear that the</a:t>
            </a:r>
            <a:r>
              <a:rPr lang="en-GB" altLang="en-US" baseline="0" dirty="0">
                <a:latin typeface="Arial" charset="0"/>
              </a:rPr>
              <a:t> he sector is at a turning point.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>
                <a:latin typeface="Arial" charset="0"/>
              </a:rPr>
              <a:t>Increasingly seeing changes to u/g education in universities across the world</a:t>
            </a:r>
          </a:p>
        </p:txBody>
      </p:sp>
    </p:spTree>
    <p:extLst>
      <p:ext uri="{BB962C8B-B14F-4D97-AF65-F5344CB8AC3E}">
        <p14:creationId xmlns:p14="http://schemas.microsoft.com/office/powerpoint/2010/main" val="16698009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Report: drawing on 40-50 one-to-one thought leaders from across the world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Website: drawing on interviews with stakeholders. Including videos on each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60CAD7-8B11-4E5A-86A4-004614F7354E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48418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37931725" indent="-374745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59A22E9F-03AB-452F-B52E-6AADEFEC609F}" type="slidenum">
              <a:rPr lang="en-US" altLang="en-US" smtClean="0"/>
              <a:pPr eaLnBrk="1" hangingPunct="1">
                <a:spcBef>
                  <a:spcPct val="0"/>
                </a:spcBef>
              </a:pPr>
              <a:t>27</a:t>
            </a:fld>
            <a:endParaRPr lang="en-US" altLang="en-US" dirty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>
                <a:latin typeface="Arial" charset="0"/>
              </a:rPr>
              <a:t>Clear that the</a:t>
            </a:r>
            <a:r>
              <a:rPr lang="en-GB" altLang="en-US" baseline="0" dirty="0">
                <a:latin typeface="Arial" charset="0"/>
              </a:rPr>
              <a:t> he sector is at a turning point.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>
                <a:latin typeface="Arial" charset="0"/>
              </a:rPr>
              <a:t>Increasingly seeing changes to u/g education in universities across the world</a:t>
            </a:r>
          </a:p>
        </p:txBody>
      </p:sp>
    </p:spTree>
    <p:extLst>
      <p:ext uri="{BB962C8B-B14F-4D97-AF65-F5344CB8AC3E}">
        <p14:creationId xmlns:p14="http://schemas.microsoft.com/office/powerpoint/2010/main" val="11234654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EMERGING CHALLENGES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60CAD7-8B11-4E5A-86A4-004614F7354E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561107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60CAD7-8B11-4E5A-86A4-004614F7354E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0409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60CAD7-8B11-4E5A-86A4-004614F7354E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36441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60CAD7-8B11-4E5A-86A4-004614F7354E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14128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60CAD7-8B11-4E5A-86A4-004614F7354E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46785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60CAD7-8B11-4E5A-86A4-004614F7354E}" type="slidenum">
              <a:rPr lang="en-US" altLang="en-US" smtClean="0"/>
              <a:pPr>
                <a:defRPr/>
              </a:pPr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4942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18 month</a:t>
            </a:r>
            <a:r>
              <a:rPr lang="en-GB" baseline="0" dirty="0"/>
              <a:t> study that drew on interviews with over 180 experts and practitioners in higher education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60CAD7-8B11-4E5A-86A4-004614F7354E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79809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60CAD7-8B11-4E5A-86A4-004614F7354E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843281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60CAD7-8B11-4E5A-86A4-004614F7354E}" type="slidenum">
              <a:rPr lang="en-US" altLang="en-US" smtClean="0"/>
              <a:pPr>
                <a:defRPr/>
              </a:pPr>
              <a:t>35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57367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D354B3A-C032-2644-8DB2-4BD866E592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Looking for best practice to inform NEET</a:t>
            </a:r>
          </a:p>
        </p:txBody>
      </p:sp>
    </p:spTree>
    <p:extLst>
      <p:ext uri="{BB962C8B-B14F-4D97-AF65-F5344CB8AC3E}">
        <p14:creationId xmlns:p14="http://schemas.microsoft.com/office/powerpoint/2010/main" val="484657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18 month</a:t>
            </a:r>
            <a:r>
              <a:rPr lang="en-GB" baseline="0" dirty="0"/>
              <a:t> study that drew on interviews with over 180 experts and practitioners in higher education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60CAD7-8B11-4E5A-86A4-004614F7354E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37769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Same as the list I complied at Imperial</a:t>
            </a:r>
            <a:r>
              <a:rPr lang="en-GB" baseline="0" dirty="0"/>
              <a:t> almost 15 years ago</a:t>
            </a:r>
            <a:r>
              <a:rPr lang="mr-IN" baseline="0" dirty="0"/>
              <a:t>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60CAD7-8B11-4E5A-86A4-004614F7354E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78998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I’ll be coming back to geographical spread</a:t>
            </a:r>
          </a:p>
          <a:p>
            <a:r>
              <a:rPr lang="en-US" dirty="0"/>
              <a:t>Answer question – why SUTD came top??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60CAD7-8B11-4E5A-86A4-004614F7354E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28500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60CAD7-8B11-4E5A-86A4-004614F7354E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5363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Patterning of 250 recommendations. – more than 80% in Europe or n </a:t>
            </a:r>
            <a:r>
              <a:rPr lang="en-US" dirty="0" err="1"/>
              <a:t>america</a:t>
            </a:r>
            <a:endParaRPr lang="en-US" dirty="0"/>
          </a:p>
          <a:p>
            <a:r>
              <a:rPr lang="en-US" dirty="0"/>
              <a:t>Tilting of the axis of engineering education leadership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60CAD7-8B11-4E5A-86A4-004614F7354E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9887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80000" y="2025001"/>
            <a:ext cx="6840000" cy="492443"/>
          </a:xfrm>
        </p:spPr>
        <p:txBody>
          <a:bodyPr>
            <a:spAutoFit/>
          </a:bodyPr>
          <a:lstStyle>
            <a:lvl1pPr>
              <a:defRPr sz="3200" b="0" i="0">
                <a:solidFill>
                  <a:schemeClr val="accent1">
                    <a:lumMod val="75000"/>
                  </a:schemeClr>
                </a:solidFill>
                <a:latin typeface="+mj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80000" y="2700000"/>
            <a:ext cx="6840000" cy="596504"/>
          </a:xfrm>
        </p:spPr>
        <p:txBody>
          <a:bodyPr lIns="0" tIns="0" rIns="0" bIns="0">
            <a:normAutofit/>
          </a:bodyPr>
          <a:lstStyle>
            <a:lvl1pPr>
              <a:lnSpc>
                <a:spcPts val="2000"/>
              </a:lnSpc>
              <a:spcAft>
                <a:spcPct val="0"/>
              </a:spcAft>
              <a:defRPr sz="2000" b="0" i="0">
                <a:solidFill>
                  <a:schemeClr val="accent1">
                    <a:lumMod val="75000"/>
                  </a:schemeClr>
                </a:solidFill>
                <a:latin typeface="+mj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GB" noProof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80056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EC2F0268-D18A-6A42-B4BD-F406CD766F7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80000" y="2025000"/>
            <a:ext cx="6840000" cy="369332"/>
          </a:xfrm>
        </p:spPr>
        <p:txBody>
          <a:bodyPr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FFD1D54-0036-0743-A091-FC5C3644CF1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80000" y="2700000"/>
            <a:ext cx="6840000" cy="596504"/>
          </a:xfrm>
        </p:spPr>
        <p:txBody>
          <a:bodyPr lIns="0" tIns="0" rIns="0" bIns="0">
            <a:normAutofit/>
          </a:bodyPr>
          <a:lstStyle>
            <a:lvl1pPr>
              <a:lnSpc>
                <a:spcPts val="2000"/>
              </a:lnSpc>
              <a:spcAft>
                <a:spcPct val="0"/>
              </a:spcAft>
              <a:defRPr sz="2000" b="0" i="0">
                <a:solidFill>
                  <a:schemeClr val="bg1">
                    <a:lumMod val="85000"/>
                    <a:alpha val="80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24461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080000"/>
            <a:ext cx="8460000" cy="34560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5173BAE-7977-6F40-BBFC-9C49E07163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269999"/>
            <a:ext cx="756000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3200"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6172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5173BAE-7977-6F40-BBFC-9C49E07163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269999"/>
            <a:ext cx="756000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3200"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3880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59999" y="270000"/>
            <a:ext cx="7812000" cy="4185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2424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317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slide no only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3">
            <a:extLst>
              <a:ext uri="{FF2B5EF4-FFF2-40B4-BE49-F238E27FC236}">
                <a16:creationId xmlns:a16="http://schemas.microsoft.com/office/drawing/2014/main" id="{9E6F0E06-92D0-6D44-A63D-549E85644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70000"/>
            <a:ext cx="7560000" cy="648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itle Placeholder 3">
            <a:extLst>
              <a:ext uri="{FF2B5EF4-FFF2-40B4-BE49-F238E27FC236}">
                <a16:creationId xmlns:a16="http://schemas.microsoft.com/office/drawing/2014/main" id="{2DE22BEB-A393-4F48-A01D-8A2AC303FAA0}"/>
              </a:ext>
            </a:extLst>
          </p:cNvPr>
          <p:cNvSpPr txBox="1">
            <a:spLocks/>
          </p:cNvSpPr>
          <p:nvPr userDrawn="1"/>
        </p:nvSpPr>
        <p:spPr>
          <a:xfrm>
            <a:off x="8082846" y="270000"/>
            <a:ext cx="688623" cy="648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9pPr>
          </a:lstStyle>
          <a:p>
            <a:pPr algn="r"/>
            <a:fld id="{4B777959-DBF7-4147-870E-C8AA3CCC3A51}" type="slidenum">
              <a:rPr lang="en-US" sz="2400" b="0" i="0" kern="0" smtClean="0">
                <a:solidFill>
                  <a:schemeClr val="bg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‹#›</a:t>
            </a:fld>
            <a:endParaRPr lang="en-GB" sz="2400" b="0" i="0" kern="0" dirty="0">
              <a:solidFill>
                <a:schemeClr val="bg1">
                  <a:lumMod val="7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83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EC2F0268-D18A-6A42-B4BD-F406CD766F7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80000" y="2025000"/>
            <a:ext cx="6840000" cy="430887"/>
          </a:xfrm>
        </p:spPr>
        <p:txBody>
          <a:bodyPr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+mj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FFD1D54-0036-0743-A091-FC5C3644CF1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80000" y="2700000"/>
            <a:ext cx="6840000" cy="596504"/>
          </a:xfrm>
        </p:spPr>
        <p:txBody>
          <a:bodyPr lIns="0" tIns="0" rIns="0" bIns="0">
            <a:normAutofit/>
          </a:bodyPr>
          <a:lstStyle>
            <a:lvl1pPr>
              <a:lnSpc>
                <a:spcPts val="2000"/>
              </a:lnSpc>
              <a:spcAft>
                <a:spcPct val="0"/>
              </a:spcAft>
              <a:defRPr sz="2000" b="0" i="0">
                <a:solidFill>
                  <a:schemeClr val="bg1">
                    <a:lumMod val="85000"/>
                    <a:alpha val="80000"/>
                  </a:schemeClr>
                </a:solidFill>
                <a:latin typeface="+mj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GB" noProof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61346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080000"/>
            <a:ext cx="8460000" cy="34560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5173BAE-7977-6F40-BBFC-9C49E07163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269999"/>
            <a:ext cx="756000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2400"/>
            </a:lvl1pPr>
          </a:lstStyle>
          <a:p>
            <a:pPr lvl="0"/>
            <a:r>
              <a:rPr lang="en-GB" altLang="en-US"/>
              <a:t>Click to edit Master title style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2798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5173BAE-7977-6F40-BBFC-9C49E07163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269999"/>
            <a:ext cx="756000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2400"/>
            </a:lvl1pPr>
          </a:lstStyle>
          <a:p>
            <a:pPr lvl="0"/>
            <a:r>
              <a:rPr lang="en-GB" altLang="en-US"/>
              <a:t>Click to edit Master title style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6263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59999" y="270000"/>
            <a:ext cx="7812000" cy="4185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5198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+ footer and slide 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641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92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slide no only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3">
            <a:extLst>
              <a:ext uri="{FF2B5EF4-FFF2-40B4-BE49-F238E27FC236}">
                <a16:creationId xmlns:a16="http://schemas.microsoft.com/office/drawing/2014/main" id="{9E6F0E06-92D0-6D44-A63D-549E85644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70000"/>
            <a:ext cx="7560000" cy="648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itle Placeholder 3">
            <a:extLst>
              <a:ext uri="{FF2B5EF4-FFF2-40B4-BE49-F238E27FC236}">
                <a16:creationId xmlns:a16="http://schemas.microsoft.com/office/drawing/2014/main" id="{2DE22BEB-A393-4F48-A01D-8A2AC303FAA0}"/>
              </a:ext>
            </a:extLst>
          </p:cNvPr>
          <p:cNvSpPr txBox="1">
            <a:spLocks/>
          </p:cNvSpPr>
          <p:nvPr/>
        </p:nvSpPr>
        <p:spPr>
          <a:xfrm>
            <a:off x="8082846" y="270000"/>
            <a:ext cx="688623" cy="648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9pPr>
          </a:lstStyle>
          <a:p>
            <a:pPr algn="r"/>
            <a:fld id="{4B777959-DBF7-4147-870E-C8AA3CCC3A51}" type="slidenum">
              <a:rPr lang="en-US" sz="2400" b="0" i="0" kern="0" smtClean="0">
                <a:solidFill>
                  <a:schemeClr val="bg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‹#›</a:t>
            </a:fld>
            <a:endParaRPr lang="en-GB" sz="2400" b="0" i="0" kern="0" dirty="0">
              <a:solidFill>
                <a:schemeClr val="bg1">
                  <a:lumMod val="7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CA950B29-6523-044F-B4E1-DF2BF13E683E}"/>
              </a:ext>
            </a:extLst>
          </p:cNvPr>
          <p:cNvSpPr txBox="1">
            <a:spLocks/>
          </p:cNvSpPr>
          <p:nvPr userDrawn="1"/>
        </p:nvSpPr>
        <p:spPr>
          <a:xfrm>
            <a:off x="8082846" y="270000"/>
            <a:ext cx="688623" cy="648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9pPr>
          </a:lstStyle>
          <a:p>
            <a:pPr algn="r"/>
            <a:fld id="{4B777959-DBF7-4147-870E-C8AA3CCC3A51}" type="slidenum">
              <a:rPr lang="en-US" sz="2400" b="0" i="0" kern="0" smtClean="0">
                <a:solidFill>
                  <a:schemeClr val="bg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‹#›</a:t>
            </a:fld>
            <a:endParaRPr lang="en-GB" sz="2400" b="0" i="0" kern="0" dirty="0">
              <a:solidFill>
                <a:schemeClr val="bg1">
                  <a:lumMod val="7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647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526" y="1666754"/>
            <a:ext cx="7737475" cy="29921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5173BAE-7977-6F40-BBFC-9C49E07163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98526" y="1068873"/>
            <a:ext cx="7737475" cy="476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61574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EFF668-E652-C34D-87AE-7674D9BE5E13}"/>
              </a:ext>
            </a:extLst>
          </p:cNvPr>
          <p:cNvSpPr/>
          <p:nvPr/>
        </p:nvSpPr>
        <p:spPr>
          <a:xfrm>
            <a:off x="0" y="4725000"/>
            <a:ext cx="9144000" cy="418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E6D309-0FBD-6648-9A3B-C5054E811FD8}"/>
              </a:ext>
            </a:extLst>
          </p:cNvPr>
          <p:cNvSpPr txBox="1"/>
          <p:nvPr/>
        </p:nvSpPr>
        <p:spPr>
          <a:xfrm>
            <a:off x="131402" y="4855794"/>
            <a:ext cx="431722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b="1" i="0" spc="100" baseline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Open Sans SemiBold" panose="020B0606030504020204" pitchFamily="34" charset="0"/>
                <a:cs typeface="Calibri" panose="020F0502020204030204" pitchFamily="34" charset="0"/>
              </a:rPr>
              <a:t>REWARD AND RECOGNITION OF UNIVERSITY TEACHING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254660-3CE4-224A-958B-7945460ECB06}"/>
              </a:ext>
            </a:extLst>
          </p:cNvPr>
          <p:cNvSpPr txBox="1"/>
          <p:nvPr/>
        </p:nvSpPr>
        <p:spPr>
          <a:xfrm>
            <a:off x="7428602" y="4848537"/>
            <a:ext cx="15974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100" b="1" i="0" spc="50" baseline="0" dirty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DR RUTH GRAHAM</a:t>
            </a: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BF92F418-4C41-A445-860B-CD038B33F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70000"/>
            <a:ext cx="7560000" cy="648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E8068AA-8269-6D4E-BF2A-BF4F8A008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080000"/>
            <a:ext cx="8460000" cy="345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5732AF-7124-6449-971C-DDA8F7997D7D}"/>
              </a:ext>
            </a:extLst>
          </p:cNvPr>
          <p:cNvSpPr/>
          <p:nvPr userDrawn="1"/>
        </p:nvSpPr>
        <p:spPr>
          <a:xfrm>
            <a:off x="0" y="4725000"/>
            <a:ext cx="9144000" cy="418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BBD355-5668-2741-8C9D-1198782BB16A}"/>
              </a:ext>
            </a:extLst>
          </p:cNvPr>
          <p:cNvSpPr txBox="1"/>
          <p:nvPr userDrawn="1"/>
        </p:nvSpPr>
        <p:spPr>
          <a:xfrm>
            <a:off x="128354" y="4862616"/>
            <a:ext cx="570382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b="1" i="0" spc="1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rPr>
              <a:t>FTS Open Webinar, 14</a:t>
            </a:r>
            <a:r>
              <a:rPr lang="en-GB" sz="1100" b="1" i="0" spc="100" baseline="30000" dirty="0">
                <a:solidFill>
                  <a:schemeClr val="accent2">
                    <a:lumMod val="75000"/>
                  </a:schemeClr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rPr>
              <a:t>th</a:t>
            </a:r>
            <a:r>
              <a:rPr lang="en-GB" sz="1100" b="1" i="0" spc="1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rPr>
              <a:t> June 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9EBAEF-36F4-964E-B60C-7952BDA0B482}"/>
              </a:ext>
            </a:extLst>
          </p:cNvPr>
          <p:cNvSpPr txBox="1"/>
          <p:nvPr userDrawn="1"/>
        </p:nvSpPr>
        <p:spPr>
          <a:xfrm>
            <a:off x="7419458" y="4862616"/>
            <a:ext cx="15974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100" b="1" i="0" spc="5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Dr Ruth Graham</a:t>
            </a:r>
          </a:p>
        </p:txBody>
      </p:sp>
    </p:spTree>
    <p:extLst>
      <p:ext uri="{BB962C8B-B14F-4D97-AF65-F5344CB8AC3E}">
        <p14:creationId xmlns:p14="http://schemas.microsoft.com/office/powerpoint/2010/main" val="1237337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32" r:id="rId10"/>
    <p:sldLayoutId id="2147484344" r:id="rId11"/>
    <p:sldLayoutId id="2147484347" r:id="rId12"/>
    <p:sldLayoutId id="2147484346" r:id="rId13"/>
    <p:sldLayoutId id="2147484330" r:id="rId14"/>
    <p:sldLayoutId id="2147484348" r:id="rId15"/>
  </p:sldLayoutIdLst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2400" b="0" i="0">
          <a:solidFill>
            <a:schemeClr val="accent1">
              <a:lumMod val="75000"/>
            </a:schemeClr>
          </a:solidFill>
          <a:latin typeface="+mj-lt"/>
          <a:ea typeface="Open Sans Condensed Light" panose="020B0306030504020204" pitchFamily="34" charset="0"/>
          <a:cs typeface="Calibri" panose="020F050202020403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9" charset="0"/>
        </a:defRPr>
      </a:lvl9pPr>
    </p:titleStyle>
    <p:bodyStyle>
      <a:lvl1pPr marL="342900" indent="-342900" algn="l" rtl="0" eaLnBrk="1" fontAlgn="base" hangingPunct="1">
        <a:lnSpc>
          <a:spcPts val="3000"/>
        </a:lnSpc>
        <a:spcBef>
          <a:spcPct val="0"/>
        </a:spcBef>
        <a:spcAft>
          <a:spcPts val="1400"/>
        </a:spcAft>
        <a:defRPr sz="2000">
          <a:solidFill>
            <a:schemeClr val="accent2">
              <a:lumMod val="50000"/>
            </a:schemeClr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  <a:lvl2pPr marL="185738" indent="-18415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Clr>
          <a:schemeClr val="accent1">
            <a:lumMod val="75000"/>
          </a:schemeClr>
        </a:buClr>
        <a:buSzPct val="100000"/>
        <a:buFont typeface="System Font Regular"/>
        <a:buChar char="›"/>
        <a:defRPr sz="2000">
          <a:solidFill>
            <a:schemeClr val="accent2">
              <a:lumMod val="50000"/>
            </a:schemeClr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2pPr>
      <a:lvl3pPr marL="358775" indent="-17145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Clr>
          <a:schemeClr val="accent1">
            <a:lumMod val="75000"/>
          </a:schemeClr>
        </a:buClr>
        <a:buFont typeface="System Font Regular"/>
        <a:buChar char="»"/>
        <a:defRPr sz="2000">
          <a:solidFill>
            <a:schemeClr val="accent2">
              <a:lumMod val="50000"/>
            </a:schemeClr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3pPr>
      <a:lvl4pPr marL="544513" indent="-18415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Clr>
          <a:schemeClr val="accent1">
            <a:lumMod val="75000"/>
          </a:schemeClr>
        </a:buClr>
        <a:buSzPct val="100000"/>
        <a:buFont typeface="System Font Regular"/>
        <a:buChar char="−"/>
        <a:defRPr sz="2000">
          <a:solidFill>
            <a:schemeClr val="accent2">
              <a:lumMod val="50000"/>
            </a:schemeClr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4pPr>
      <a:lvl5pPr marL="719138" indent="-163513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Clr>
          <a:schemeClr val="accent1">
            <a:lumMod val="75000"/>
          </a:schemeClr>
        </a:buClr>
        <a:buSzPct val="100000"/>
        <a:buFont typeface="System Font Regular"/>
        <a:buChar char="-"/>
        <a:defRPr sz="2000">
          <a:solidFill>
            <a:schemeClr val="accent2">
              <a:lumMod val="50000"/>
            </a:schemeClr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5pPr>
      <a:lvl6pPr marL="1012825" indent="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None/>
        <a:defRPr sz="2400">
          <a:solidFill>
            <a:schemeClr val="bg1"/>
          </a:solidFill>
          <a:latin typeface="+mn-lt"/>
          <a:ea typeface="ＭＳ Ｐゴシック" pitchFamily="-109" charset="-128"/>
        </a:defRPr>
      </a:lvl6pPr>
      <a:lvl7pPr marL="1633538" indent="-163513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109" charset="-128"/>
        </a:defRPr>
      </a:lvl7pPr>
      <a:lvl8pPr marL="2090738" indent="-163513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109" charset="-128"/>
        </a:defRPr>
      </a:lvl8pPr>
      <a:lvl9pPr marL="2547938" indent="-163513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eda.org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A918DD3-9A5B-7148-B8E4-62DBE5B9A2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588" y="878451"/>
            <a:ext cx="6073906" cy="984885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2400"/>
              </a:spcAft>
            </a:pPr>
            <a:r>
              <a:rPr lang="en-GB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Global state of the art in </a:t>
            </a:r>
            <a:br>
              <a:rPr lang="en-GB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</a:br>
            <a:r>
              <a:rPr lang="en-GB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engineering education:</a:t>
            </a:r>
            <a:endParaRPr lang="en-GB" sz="2400" dirty="0">
              <a:solidFill>
                <a:schemeClr val="accent6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B4A9B86-0B7D-4F44-B822-4DAD243DA4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588" y="3709637"/>
            <a:ext cx="5130000" cy="107337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14</a:t>
            </a:r>
            <a:r>
              <a:rPr lang="en-GB" baseline="30000" dirty="0">
                <a:solidFill>
                  <a:schemeClr val="accent6">
                    <a:lumMod val="75000"/>
                  </a:schemeClr>
                </a:solidFill>
              </a:rPr>
              <a:t>th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June 2021</a:t>
            </a:r>
          </a:p>
          <a:p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Dr Ruth Graham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6098EB-3B5C-8D48-8948-A9955E820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335" y="-2248"/>
            <a:ext cx="1288953" cy="12889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439C86-751B-5A43-81FD-6D00DF7BF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151" y="2551255"/>
            <a:ext cx="1303044" cy="1303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A82C92-008D-D641-93AF-A4BED6885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8568" y="3845442"/>
            <a:ext cx="1308784" cy="13087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C70E6A-2328-014A-BAA4-AE222FC42F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5336" y="1264880"/>
            <a:ext cx="1288954" cy="128895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02E05E9-31C1-7D45-A0D7-427E47BA6994}"/>
              </a:ext>
            </a:extLst>
          </p:cNvPr>
          <p:cNvSpPr txBox="1">
            <a:spLocks/>
          </p:cNvSpPr>
          <p:nvPr/>
        </p:nvSpPr>
        <p:spPr>
          <a:xfrm>
            <a:off x="658588" y="1980818"/>
            <a:ext cx="6073906" cy="43088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200" b="0" i="0">
                <a:solidFill>
                  <a:schemeClr val="accent1">
                    <a:lumMod val="75000"/>
                  </a:schemeClr>
                </a:solidFill>
                <a:latin typeface="+mj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9pPr>
          </a:lstStyle>
          <a:p>
            <a:pPr>
              <a:spcBef>
                <a:spcPts val="1200"/>
              </a:spcBef>
              <a:spcAft>
                <a:spcPts val="2400"/>
              </a:spcAft>
            </a:pPr>
            <a:r>
              <a:rPr lang="en-GB" sz="2800" b="1" kern="0" dirty="0">
                <a:solidFill>
                  <a:schemeClr val="accent6">
                    <a:lumMod val="75000"/>
                  </a:schemeClr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status, future and impact of COVID-19</a:t>
            </a:r>
            <a:endParaRPr lang="en-GB" sz="2800" kern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44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56F6DD98-9937-FF40-9A46-D1B4E8F2C899}"/>
              </a:ext>
            </a:extLst>
          </p:cNvPr>
          <p:cNvSpPr txBox="1"/>
          <p:nvPr/>
        </p:nvSpPr>
        <p:spPr>
          <a:xfrm>
            <a:off x="199054" y="1314602"/>
            <a:ext cx="4298301" cy="322394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lIns="180000" tIns="180000" rIns="180000" bIns="0" rtlCol="0">
            <a:noAutofit/>
          </a:bodyPr>
          <a:lstStyle/>
          <a:p>
            <a:pPr lvl="0">
              <a:spcAft>
                <a:spcPts val="600"/>
              </a:spcAft>
            </a:pPr>
            <a:r>
              <a:rPr lang="en-US" sz="1600" b="1" dirty="0">
                <a:solidFill>
                  <a:srgbClr val="518AB6">
                    <a:lumMod val="20000"/>
                    <a:lumOff val="80000"/>
                  </a:srgb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CURRENT LEADERS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Largely US and Europe based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19C04F-0C67-7544-AC9C-02A1F49E0C63}"/>
              </a:ext>
            </a:extLst>
          </p:cNvPr>
          <p:cNvSpPr txBox="1"/>
          <p:nvPr/>
        </p:nvSpPr>
        <p:spPr>
          <a:xfrm>
            <a:off x="4646647" y="1314602"/>
            <a:ext cx="4298301" cy="322394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180000" tIns="180000" rIns="180000" bIns="0" rtlCol="0">
            <a:noAutofit/>
          </a:bodyPr>
          <a:lstStyle/>
          <a:p>
            <a:pPr lvl="0">
              <a:spcBef>
                <a:spcPts val="2400"/>
              </a:spcBef>
              <a:spcAft>
                <a:spcPts val="600"/>
              </a:spcAft>
            </a:pPr>
            <a:r>
              <a:rPr lang="en-US" sz="1600" b="1" dirty="0">
                <a:solidFill>
                  <a:srgbClr val="EA764B">
                    <a:lumMod val="20000"/>
                    <a:lumOff val="80000"/>
                  </a:srgb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EMERGING LEADERS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Global spread of institutions</a:t>
            </a:r>
          </a:p>
          <a:p>
            <a:pPr>
              <a:lnSpc>
                <a:spcPct val="125000"/>
              </a:lnSpc>
              <a:spcAft>
                <a:spcPts val="1200"/>
              </a:spcAft>
            </a:pPr>
            <a:endParaRPr lang="en-US" sz="150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11AC407-1059-B24E-B2ED-D86F01A8C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Distinguishing programmatic features </a:t>
            </a:r>
            <a:br>
              <a:rPr lang="en-GB" dirty="0"/>
            </a:br>
            <a:r>
              <a:rPr lang="en-GB" dirty="0"/>
              <a:t>of the emerging leaders</a:t>
            </a:r>
          </a:p>
        </p:txBody>
      </p:sp>
    </p:spTree>
    <p:extLst>
      <p:ext uri="{BB962C8B-B14F-4D97-AF65-F5344CB8AC3E}">
        <p14:creationId xmlns:p14="http://schemas.microsoft.com/office/powerpoint/2010/main" val="9221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11AC407-1059-B24E-B2ED-D86F01A8C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locations of </a:t>
            </a:r>
            <a:r>
              <a:rPr lang="en-GB" b="1" dirty="0">
                <a:latin typeface="+mn-lt"/>
              </a:rPr>
              <a:t>current</a:t>
            </a:r>
            <a:r>
              <a:rPr lang="en-GB" dirty="0"/>
              <a:t> and </a:t>
            </a:r>
            <a:r>
              <a:rPr lang="en-GB" b="1" dirty="0">
                <a:latin typeface="+mn-lt"/>
              </a:rPr>
              <a:t>emerging</a:t>
            </a:r>
            <a:r>
              <a:rPr lang="en-GB" dirty="0"/>
              <a:t> leaders: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003281582"/>
              </p:ext>
            </p:extLst>
          </p:nvPr>
        </p:nvGraphicFramePr>
        <p:xfrm>
          <a:off x="482783" y="654213"/>
          <a:ext cx="8049869" cy="4040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360000" y="2359877"/>
            <a:ext cx="8589895" cy="192488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0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56F6DD98-9937-FF40-9A46-D1B4E8F2C899}"/>
              </a:ext>
            </a:extLst>
          </p:cNvPr>
          <p:cNvSpPr txBox="1"/>
          <p:nvPr/>
        </p:nvSpPr>
        <p:spPr>
          <a:xfrm>
            <a:off x="199054" y="1314602"/>
            <a:ext cx="4298301" cy="322394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lIns="180000" tIns="180000" rIns="180000" bIns="0" rtlCol="0">
            <a:noAutofit/>
          </a:bodyPr>
          <a:lstStyle/>
          <a:p>
            <a:pPr lvl="0">
              <a:spcAft>
                <a:spcPts val="600"/>
              </a:spcAft>
            </a:pPr>
            <a:r>
              <a:rPr lang="en-US" sz="1600" b="1" dirty="0">
                <a:solidFill>
                  <a:srgbClr val="518AB6">
                    <a:lumMod val="20000"/>
                    <a:lumOff val="80000"/>
                  </a:srgb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CURRENT LEADERS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Largely US and Europe based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Non-traditional practice confined to ‘pockets’ with course often taught in isolation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150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320400" indent="-176400">
              <a:lnSpc>
                <a:spcPct val="125000"/>
              </a:lnSpc>
              <a:spcAft>
                <a:spcPts val="600"/>
              </a:spcAft>
              <a:buFont typeface="Arial"/>
              <a:buChar char="•"/>
            </a:pPr>
            <a:endParaRPr lang="en-US" sz="150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19C04F-0C67-7544-AC9C-02A1F49E0C63}"/>
              </a:ext>
            </a:extLst>
          </p:cNvPr>
          <p:cNvSpPr txBox="1"/>
          <p:nvPr/>
        </p:nvSpPr>
        <p:spPr>
          <a:xfrm>
            <a:off x="4646647" y="1314602"/>
            <a:ext cx="4298301" cy="322394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180000" tIns="180000" rIns="180000" bIns="0" rtlCol="0">
            <a:noAutofit/>
          </a:bodyPr>
          <a:lstStyle/>
          <a:p>
            <a:pPr lvl="0">
              <a:spcBef>
                <a:spcPts val="2400"/>
              </a:spcBef>
              <a:spcAft>
                <a:spcPts val="600"/>
              </a:spcAft>
            </a:pPr>
            <a:r>
              <a:rPr lang="en-US" sz="1600" b="1" dirty="0">
                <a:solidFill>
                  <a:srgbClr val="EA764B">
                    <a:lumMod val="20000"/>
                    <a:lumOff val="80000"/>
                  </a:srgb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EMERGING LEADERS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Global spread of institutions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Systemic/unified approach with connectivity across the curriculum</a:t>
            </a:r>
          </a:p>
          <a:p>
            <a:pPr>
              <a:lnSpc>
                <a:spcPct val="125000"/>
              </a:lnSpc>
              <a:spcAft>
                <a:spcPts val="600"/>
              </a:spcAft>
            </a:pPr>
            <a:endParaRPr lang="en-US" sz="150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11AC407-1059-B24E-B2ED-D86F01A8C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Distinguishing programmatic features </a:t>
            </a:r>
            <a:br>
              <a:rPr lang="en-GB" dirty="0"/>
            </a:br>
            <a:r>
              <a:rPr lang="en-GB" dirty="0"/>
              <a:t>of the emerging leaders</a:t>
            </a:r>
          </a:p>
        </p:txBody>
      </p:sp>
    </p:spTree>
    <p:extLst>
      <p:ext uri="{BB962C8B-B14F-4D97-AF65-F5344CB8AC3E}">
        <p14:creationId xmlns:p14="http://schemas.microsoft.com/office/powerpoint/2010/main" val="58223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1358090" y="1650039"/>
            <a:ext cx="2997886" cy="4176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+mn-lt"/>
              </a:rPr>
              <a:t>SUTD (Singapore)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1358090" y="2154095"/>
            <a:ext cx="2997886" cy="4176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+mn-lt"/>
              </a:rPr>
              <a:t>Olin College (US)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1358090" y="2658151"/>
            <a:ext cx="2997886" cy="4176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+mn-lt"/>
              </a:rPr>
              <a:t>UCL (UK)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1358090" y="3666263"/>
            <a:ext cx="2997886" cy="4176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+mn-lt"/>
              </a:rPr>
              <a:t>Iron Range (US)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1358090" y="3162207"/>
            <a:ext cx="2997886" cy="4176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+mn-lt"/>
              </a:rPr>
              <a:t>PUC (Chile)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5246522" y="3666262"/>
            <a:ext cx="2997886" cy="4176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+mn-lt"/>
              </a:rPr>
              <a:t>Arizona State (US)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827585" y="1649980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827585" y="2154093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827586" y="2658149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827586" y="3162205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827584" y="3666261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</a:rPr>
              <a:t>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0B9906D-CEF6-4F41-AE48-5F45753EEB18}"/>
              </a:ext>
            </a:extLst>
          </p:cNvPr>
          <p:cNvGrpSpPr/>
          <p:nvPr/>
        </p:nvGrpSpPr>
        <p:grpSpPr>
          <a:xfrm>
            <a:off x="4716018" y="1649981"/>
            <a:ext cx="3528390" cy="417657"/>
            <a:chOff x="4716018" y="1649981"/>
            <a:chExt cx="3528390" cy="417657"/>
          </a:xfrm>
        </p:grpSpPr>
        <p:sp>
          <p:nvSpPr>
            <p:cNvPr id="10" name="Content Placeholder 1">
              <a:extLst>
                <a:ext uri="{FF2B5EF4-FFF2-40B4-BE49-F238E27FC236}">
                  <a16:creationId xmlns:a16="http://schemas.microsoft.com/office/drawing/2014/main" id="{22B64B48-2A02-7340-8172-3C2160DC5CF9}"/>
                </a:ext>
              </a:extLst>
            </p:cNvPr>
            <p:cNvSpPr txBox="1">
              <a:spLocks/>
            </p:cNvSpPr>
            <p:nvPr/>
          </p:nvSpPr>
          <p:spPr>
            <a:xfrm>
              <a:off x="5246522" y="1649981"/>
              <a:ext cx="2997886" cy="41765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lIns="135000" tIns="72000" rIns="135000" bIns="0" rtlCol="0" anchor="t" anchorCtr="0">
              <a:noAutofit/>
            </a:bodyPr>
            <a:lstStyle>
              <a:lvl1pPr marL="342900" indent="-342900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ts val="1400"/>
                </a:spcAft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185738" indent="-184150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>
                    <a:lumMod val="75000"/>
                  </a:schemeClr>
                </a:buClr>
                <a:buSzPct val="100000"/>
                <a:buFont typeface="System Font Regular"/>
                <a:buChar char="›"/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358775" indent="-171450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>
                    <a:lumMod val="75000"/>
                  </a:schemeClr>
                </a:buClr>
                <a:buFont typeface="System Font Regular"/>
                <a:buChar char="»"/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544513" indent="-184150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>
                    <a:lumMod val="75000"/>
                  </a:schemeClr>
                </a:buClr>
                <a:buSzPct val="100000"/>
                <a:buFont typeface="System Font Regular"/>
                <a:buChar char="−"/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719138" indent="-163513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>
                    <a:lumMod val="75000"/>
                  </a:schemeClr>
                </a:buClr>
                <a:buSzPct val="100000"/>
                <a:buFont typeface="System Font Regular"/>
                <a:buChar char="-"/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1012825" indent="0" algn="l" rtl="0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>
                  <a:solidFill>
                    <a:schemeClr val="bg1"/>
                  </a:solidFill>
                  <a:latin typeface="+mn-lt"/>
                  <a:ea typeface="ＭＳ Ｐゴシック" pitchFamily="-109" charset="-128"/>
                </a:defRPr>
              </a:lvl6pPr>
              <a:lvl7pPr marL="1633538" indent="-163513" algn="l" rtl="0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  <a:ea typeface="ＭＳ Ｐゴシック" pitchFamily="-109" charset="-128"/>
                </a:defRPr>
              </a:lvl7pPr>
              <a:lvl8pPr marL="2090738" indent="-163513" algn="l" rtl="0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  <a:ea typeface="ＭＳ Ｐゴシック" pitchFamily="-109" charset="-128"/>
                </a:defRPr>
              </a:lvl8pPr>
              <a:lvl9pPr marL="2547938" indent="-163513" algn="l" rtl="0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  <a:ea typeface="ＭＳ Ｐゴシック" pitchFamily="-109" charset="-128"/>
                </a:defRPr>
              </a:lvl9pPr>
            </a:lstStyle>
            <a:p>
              <a:pPr marL="1191" lvl="1" indent="0" algn="ctr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GB" sz="1800" kern="0" dirty="0">
                  <a:solidFill>
                    <a:schemeClr val="bg1"/>
                  </a:solidFill>
                  <a:latin typeface="+mn-lt"/>
                </a:rPr>
                <a:t>NUS (Singapore)</a:t>
              </a:r>
            </a:p>
          </p:txBody>
        </p:sp>
        <p:sp>
          <p:nvSpPr>
            <p:cNvPr id="31" name="Content Placeholder 1">
              <a:extLst>
                <a:ext uri="{FF2B5EF4-FFF2-40B4-BE49-F238E27FC236}">
                  <a16:creationId xmlns:a16="http://schemas.microsoft.com/office/drawing/2014/main" id="{9BF4F67A-B0AB-2248-9E2F-B395BBBB5382}"/>
                </a:ext>
              </a:extLst>
            </p:cNvPr>
            <p:cNvSpPr txBox="1">
              <a:spLocks/>
            </p:cNvSpPr>
            <p:nvPr/>
          </p:nvSpPr>
          <p:spPr>
            <a:xfrm>
              <a:off x="4716018" y="1650037"/>
              <a:ext cx="504057" cy="417600"/>
            </a:xfrm>
            <a:prstGeom prst="rect">
              <a:avLst/>
            </a:prstGeom>
            <a:solidFill>
              <a:schemeClr val="accent6"/>
            </a:solidFill>
          </p:spPr>
          <p:txBody>
            <a:bodyPr vert="horz" lIns="0" tIns="0" rIns="0" bIns="0" rtlCol="0" anchor="ctr" anchorCtr="0">
              <a:noAutofit/>
            </a:bodyPr>
            <a:lstStyle>
              <a:lvl1pPr marL="342900" indent="-342900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ts val="1400"/>
                </a:spcAft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185738" indent="-184150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>
                    <a:lumMod val="75000"/>
                  </a:schemeClr>
                </a:buClr>
                <a:buSzPct val="100000"/>
                <a:buFont typeface="System Font Regular"/>
                <a:buChar char="›"/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358775" indent="-171450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>
                    <a:lumMod val="75000"/>
                  </a:schemeClr>
                </a:buClr>
                <a:buFont typeface="System Font Regular"/>
                <a:buChar char="»"/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544513" indent="-184150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>
                    <a:lumMod val="75000"/>
                  </a:schemeClr>
                </a:buClr>
                <a:buSzPct val="100000"/>
                <a:buFont typeface="System Font Regular"/>
                <a:buChar char="−"/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719138" indent="-163513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>
                    <a:lumMod val="75000"/>
                  </a:schemeClr>
                </a:buClr>
                <a:buSzPct val="100000"/>
                <a:buFont typeface="System Font Regular"/>
                <a:buChar char="-"/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1012825" indent="0" algn="l" rtl="0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>
                  <a:solidFill>
                    <a:schemeClr val="bg1"/>
                  </a:solidFill>
                  <a:latin typeface="+mn-lt"/>
                  <a:ea typeface="ＭＳ Ｐゴシック" pitchFamily="-109" charset="-128"/>
                </a:defRPr>
              </a:lvl6pPr>
              <a:lvl7pPr marL="1633538" indent="-163513" algn="l" rtl="0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  <a:ea typeface="ＭＳ Ｐゴシック" pitchFamily="-109" charset="-128"/>
                </a:defRPr>
              </a:lvl7pPr>
              <a:lvl8pPr marL="2090738" indent="-163513" algn="l" rtl="0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  <a:ea typeface="ＭＳ Ｐゴシック" pitchFamily="-109" charset="-128"/>
                </a:defRPr>
              </a:lvl8pPr>
              <a:lvl9pPr marL="2547938" indent="-163513" algn="l" rtl="0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  <a:ea typeface="ＭＳ Ｐゴシック" pitchFamily="-109" charset="-128"/>
                </a:defRPr>
              </a:lvl9pPr>
            </a:lstStyle>
            <a:p>
              <a:pPr marL="1191" lvl="1" indent="0" algn="ctr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GB" kern="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87A9E1-A558-1240-89A3-E9F0364871FF}"/>
              </a:ext>
            </a:extLst>
          </p:cNvPr>
          <p:cNvGrpSpPr/>
          <p:nvPr/>
        </p:nvGrpSpPr>
        <p:grpSpPr>
          <a:xfrm>
            <a:off x="4716018" y="2154093"/>
            <a:ext cx="3528390" cy="421305"/>
            <a:chOff x="4716018" y="2154093"/>
            <a:chExt cx="3528390" cy="421305"/>
          </a:xfrm>
        </p:grpSpPr>
        <p:sp>
          <p:nvSpPr>
            <p:cNvPr id="11" name="Content Placeholder 1">
              <a:extLst>
                <a:ext uri="{FF2B5EF4-FFF2-40B4-BE49-F238E27FC236}">
                  <a16:creationId xmlns:a16="http://schemas.microsoft.com/office/drawing/2014/main" id="{22B64B48-2A02-7340-8172-3C2160DC5CF9}"/>
                </a:ext>
              </a:extLst>
            </p:cNvPr>
            <p:cNvSpPr txBox="1">
              <a:spLocks/>
            </p:cNvSpPr>
            <p:nvPr/>
          </p:nvSpPr>
          <p:spPr>
            <a:xfrm>
              <a:off x="5246522" y="2157741"/>
              <a:ext cx="2997886" cy="41765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lIns="135000" tIns="72000" rIns="135000" bIns="0" rtlCol="0" anchor="t" anchorCtr="0">
              <a:noAutofit/>
            </a:bodyPr>
            <a:lstStyle>
              <a:lvl1pPr marL="342900" indent="-342900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ts val="1400"/>
                </a:spcAft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185738" indent="-184150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>
                    <a:lumMod val="75000"/>
                  </a:schemeClr>
                </a:buClr>
                <a:buSzPct val="100000"/>
                <a:buFont typeface="System Font Regular"/>
                <a:buChar char="›"/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358775" indent="-171450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>
                    <a:lumMod val="75000"/>
                  </a:schemeClr>
                </a:buClr>
                <a:buFont typeface="System Font Regular"/>
                <a:buChar char="»"/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544513" indent="-184150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>
                    <a:lumMod val="75000"/>
                  </a:schemeClr>
                </a:buClr>
                <a:buSzPct val="100000"/>
                <a:buFont typeface="System Font Regular"/>
                <a:buChar char="−"/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719138" indent="-163513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>
                    <a:lumMod val="75000"/>
                  </a:schemeClr>
                </a:buClr>
                <a:buSzPct val="100000"/>
                <a:buFont typeface="System Font Regular"/>
                <a:buChar char="-"/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1012825" indent="0" algn="l" rtl="0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>
                  <a:solidFill>
                    <a:schemeClr val="bg1"/>
                  </a:solidFill>
                  <a:latin typeface="+mn-lt"/>
                  <a:ea typeface="ＭＳ Ｐゴシック" pitchFamily="-109" charset="-128"/>
                </a:defRPr>
              </a:lvl6pPr>
              <a:lvl7pPr marL="1633538" indent="-163513" algn="l" rtl="0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  <a:ea typeface="ＭＳ Ｐゴシック" pitchFamily="-109" charset="-128"/>
                </a:defRPr>
              </a:lvl7pPr>
              <a:lvl8pPr marL="2090738" indent="-163513" algn="l" rtl="0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  <a:ea typeface="ＭＳ Ｐゴシック" pitchFamily="-109" charset="-128"/>
                </a:defRPr>
              </a:lvl8pPr>
              <a:lvl9pPr marL="2547938" indent="-163513" algn="l" rtl="0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  <a:ea typeface="ＭＳ Ｐゴシック" pitchFamily="-109" charset="-128"/>
                </a:defRPr>
              </a:lvl9pPr>
            </a:lstStyle>
            <a:p>
              <a:pPr marL="1191" lvl="1" indent="0" algn="ctr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GB" sz="1800" kern="0" dirty="0">
                  <a:solidFill>
                    <a:schemeClr val="bg1"/>
                  </a:solidFill>
                  <a:latin typeface="+mn-lt"/>
                </a:rPr>
                <a:t>TU Delft (Netherlands)</a:t>
              </a:r>
            </a:p>
          </p:txBody>
        </p:sp>
        <p:sp>
          <p:nvSpPr>
            <p:cNvPr id="32" name="Content Placeholder 1">
              <a:extLst>
                <a:ext uri="{FF2B5EF4-FFF2-40B4-BE49-F238E27FC236}">
                  <a16:creationId xmlns:a16="http://schemas.microsoft.com/office/drawing/2014/main" id="{9BF4F67A-B0AB-2248-9E2F-B395BBBB5382}"/>
                </a:ext>
              </a:extLst>
            </p:cNvPr>
            <p:cNvSpPr txBox="1">
              <a:spLocks/>
            </p:cNvSpPr>
            <p:nvPr/>
          </p:nvSpPr>
          <p:spPr>
            <a:xfrm>
              <a:off x="4716018" y="2154093"/>
              <a:ext cx="504057" cy="417600"/>
            </a:xfrm>
            <a:prstGeom prst="rect">
              <a:avLst/>
            </a:prstGeom>
            <a:solidFill>
              <a:schemeClr val="accent6"/>
            </a:solidFill>
          </p:spPr>
          <p:txBody>
            <a:bodyPr vert="horz" lIns="0" tIns="0" rIns="0" bIns="0" rtlCol="0" anchor="ctr" anchorCtr="0">
              <a:noAutofit/>
            </a:bodyPr>
            <a:lstStyle>
              <a:lvl1pPr marL="342900" indent="-342900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ts val="1400"/>
                </a:spcAft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185738" indent="-184150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>
                    <a:lumMod val="75000"/>
                  </a:schemeClr>
                </a:buClr>
                <a:buSzPct val="100000"/>
                <a:buFont typeface="System Font Regular"/>
                <a:buChar char="›"/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358775" indent="-171450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>
                    <a:lumMod val="75000"/>
                  </a:schemeClr>
                </a:buClr>
                <a:buFont typeface="System Font Regular"/>
                <a:buChar char="»"/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544513" indent="-184150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>
                    <a:lumMod val="75000"/>
                  </a:schemeClr>
                </a:buClr>
                <a:buSzPct val="100000"/>
                <a:buFont typeface="System Font Regular"/>
                <a:buChar char="−"/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719138" indent="-163513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>
                    <a:lumMod val="75000"/>
                  </a:schemeClr>
                </a:buClr>
                <a:buSzPct val="100000"/>
                <a:buFont typeface="System Font Regular"/>
                <a:buChar char="-"/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1012825" indent="0" algn="l" rtl="0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>
                  <a:solidFill>
                    <a:schemeClr val="bg1"/>
                  </a:solidFill>
                  <a:latin typeface="+mn-lt"/>
                  <a:ea typeface="ＭＳ Ｐゴシック" pitchFamily="-109" charset="-128"/>
                </a:defRPr>
              </a:lvl6pPr>
              <a:lvl7pPr marL="1633538" indent="-163513" algn="l" rtl="0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  <a:ea typeface="ＭＳ Ｐゴシック" pitchFamily="-109" charset="-128"/>
                </a:defRPr>
              </a:lvl7pPr>
              <a:lvl8pPr marL="2090738" indent="-163513" algn="l" rtl="0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  <a:ea typeface="ＭＳ Ｐゴシック" pitchFamily="-109" charset="-128"/>
                </a:defRPr>
              </a:lvl8pPr>
              <a:lvl9pPr marL="2547938" indent="-163513" algn="l" rtl="0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  <a:ea typeface="ＭＳ Ｐゴシック" pitchFamily="-109" charset="-128"/>
                </a:defRPr>
              </a:lvl9pPr>
            </a:lstStyle>
            <a:p>
              <a:pPr marL="1191" lvl="1" indent="0" algn="ctr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GB" kern="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4109F64-B675-6348-B27F-5C14BECCCB8C}"/>
              </a:ext>
            </a:extLst>
          </p:cNvPr>
          <p:cNvGrpSpPr/>
          <p:nvPr/>
        </p:nvGrpSpPr>
        <p:grpSpPr>
          <a:xfrm>
            <a:off x="4716018" y="2658149"/>
            <a:ext cx="3528390" cy="417658"/>
            <a:chOff x="4716018" y="2658149"/>
            <a:chExt cx="3528390" cy="417658"/>
          </a:xfrm>
        </p:grpSpPr>
        <p:sp>
          <p:nvSpPr>
            <p:cNvPr id="12" name="Content Placeholder 1">
              <a:extLst>
                <a:ext uri="{FF2B5EF4-FFF2-40B4-BE49-F238E27FC236}">
                  <a16:creationId xmlns:a16="http://schemas.microsoft.com/office/drawing/2014/main" id="{22B64B48-2A02-7340-8172-3C2160DC5CF9}"/>
                </a:ext>
              </a:extLst>
            </p:cNvPr>
            <p:cNvSpPr txBox="1">
              <a:spLocks/>
            </p:cNvSpPr>
            <p:nvPr/>
          </p:nvSpPr>
          <p:spPr>
            <a:xfrm>
              <a:off x="5246522" y="2658150"/>
              <a:ext cx="2997886" cy="41765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lIns="135000" tIns="72000" rIns="135000" bIns="0" rtlCol="0" anchor="t" anchorCtr="0">
              <a:noAutofit/>
            </a:bodyPr>
            <a:lstStyle>
              <a:lvl1pPr marL="342900" indent="-342900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ts val="1400"/>
                </a:spcAft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185738" indent="-184150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>
                    <a:lumMod val="75000"/>
                  </a:schemeClr>
                </a:buClr>
                <a:buSzPct val="100000"/>
                <a:buFont typeface="System Font Regular"/>
                <a:buChar char="›"/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358775" indent="-171450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>
                    <a:lumMod val="75000"/>
                  </a:schemeClr>
                </a:buClr>
                <a:buFont typeface="System Font Regular"/>
                <a:buChar char="»"/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544513" indent="-184150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>
                    <a:lumMod val="75000"/>
                  </a:schemeClr>
                </a:buClr>
                <a:buSzPct val="100000"/>
                <a:buFont typeface="System Font Regular"/>
                <a:buChar char="−"/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719138" indent="-163513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>
                    <a:lumMod val="75000"/>
                  </a:schemeClr>
                </a:buClr>
                <a:buSzPct val="100000"/>
                <a:buFont typeface="System Font Regular"/>
                <a:buChar char="-"/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1012825" indent="0" algn="l" rtl="0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>
                  <a:solidFill>
                    <a:schemeClr val="bg1"/>
                  </a:solidFill>
                  <a:latin typeface="+mn-lt"/>
                  <a:ea typeface="ＭＳ Ｐゴシック" pitchFamily="-109" charset="-128"/>
                </a:defRPr>
              </a:lvl6pPr>
              <a:lvl7pPr marL="1633538" indent="-163513" algn="l" rtl="0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  <a:ea typeface="ＭＳ Ｐゴシック" pitchFamily="-109" charset="-128"/>
                </a:defRPr>
              </a:lvl7pPr>
              <a:lvl8pPr marL="2090738" indent="-163513" algn="l" rtl="0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  <a:ea typeface="ＭＳ Ｐゴシック" pitchFamily="-109" charset="-128"/>
                </a:defRPr>
              </a:lvl8pPr>
              <a:lvl9pPr marL="2547938" indent="-163513" algn="l" rtl="0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  <a:ea typeface="ＭＳ Ｐゴシック" pitchFamily="-109" charset="-128"/>
                </a:defRPr>
              </a:lvl9pPr>
            </a:lstStyle>
            <a:p>
              <a:pPr marL="1191" lvl="1" indent="0" algn="ctr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GB" sz="1800" kern="0" dirty="0">
                  <a:solidFill>
                    <a:schemeClr val="bg1"/>
                  </a:solidFill>
                  <a:latin typeface="+mn-lt"/>
                </a:rPr>
                <a:t>Charles </a:t>
              </a:r>
              <a:r>
                <a:rPr lang="en-GB" sz="1800" kern="0" dirty="0" err="1">
                  <a:solidFill>
                    <a:schemeClr val="bg1"/>
                  </a:solidFill>
                  <a:latin typeface="+mn-lt"/>
                </a:rPr>
                <a:t>Sturt</a:t>
              </a:r>
              <a:r>
                <a:rPr lang="en-GB" sz="1800" kern="0" dirty="0">
                  <a:solidFill>
                    <a:schemeClr val="bg1"/>
                  </a:solidFill>
                  <a:latin typeface="+mn-lt"/>
                </a:rPr>
                <a:t> (Australia)</a:t>
              </a:r>
            </a:p>
          </p:txBody>
        </p:sp>
        <p:sp>
          <p:nvSpPr>
            <p:cNvPr id="33" name="Content Placeholder 1">
              <a:extLst>
                <a:ext uri="{FF2B5EF4-FFF2-40B4-BE49-F238E27FC236}">
                  <a16:creationId xmlns:a16="http://schemas.microsoft.com/office/drawing/2014/main" id="{9BF4F67A-B0AB-2248-9E2F-B395BBBB5382}"/>
                </a:ext>
              </a:extLst>
            </p:cNvPr>
            <p:cNvSpPr txBox="1">
              <a:spLocks/>
            </p:cNvSpPr>
            <p:nvPr/>
          </p:nvSpPr>
          <p:spPr>
            <a:xfrm>
              <a:off x="4716018" y="2658149"/>
              <a:ext cx="504057" cy="417600"/>
            </a:xfrm>
            <a:prstGeom prst="rect">
              <a:avLst/>
            </a:prstGeom>
            <a:solidFill>
              <a:schemeClr val="accent6"/>
            </a:solidFill>
          </p:spPr>
          <p:txBody>
            <a:bodyPr vert="horz" lIns="0" tIns="0" rIns="0" bIns="0" rtlCol="0" anchor="ctr" anchorCtr="0">
              <a:noAutofit/>
            </a:bodyPr>
            <a:lstStyle>
              <a:lvl1pPr marL="342900" indent="-342900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ts val="1400"/>
                </a:spcAft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185738" indent="-184150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>
                    <a:lumMod val="75000"/>
                  </a:schemeClr>
                </a:buClr>
                <a:buSzPct val="100000"/>
                <a:buFont typeface="System Font Regular"/>
                <a:buChar char="›"/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358775" indent="-171450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>
                    <a:lumMod val="75000"/>
                  </a:schemeClr>
                </a:buClr>
                <a:buFont typeface="System Font Regular"/>
                <a:buChar char="»"/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544513" indent="-184150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>
                    <a:lumMod val="75000"/>
                  </a:schemeClr>
                </a:buClr>
                <a:buSzPct val="100000"/>
                <a:buFont typeface="System Font Regular"/>
                <a:buChar char="−"/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719138" indent="-163513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>
                    <a:lumMod val="75000"/>
                  </a:schemeClr>
                </a:buClr>
                <a:buSzPct val="100000"/>
                <a:buFont typeface="System Font Regular"/>
                <a:buChar char="-"/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1012825" indent="0" algn="l" rtl="0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>
                  <a:solidFill>
                    <a:schemeClr val="bg1"/>
                  </a:solidFill>
                  <a:latin typeface="+mn-lt"/>
                  <a:ea typeface="ＭＳ Ｐゴシック" pitchFamily="-109" charset="-128"/>
                </a:defRPr>
              </a:lvl6pPr>
              <a:lvl7pPr marL="1633538" indent="-163513" algn="l" rtl="0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  <a:ea typeface="ＭＳ Ｐゴシック" pitchFamily="-109" charset="-128"/>
                </a:defRPr>
              </a:lvl7pPr>
              <a:lvl8pPr marL="2090738" indent="-163513" algn="l" rtl="0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  <a:ea typeface="ＭＳ Ｐゴシック" pitchFamily="-109" charset="-128"/>
                </a:defRPr>
              </a:lvl8pPr>
              <a:lvl9pPr marL="2547938" indent="-163513" algn="l" rtl="0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  <a:ea typeface="ＭＳ Ｐゴシック" pitchFamily="-109" charset="-128"/>
                </a:defRPr>
              </a:lvl9pPr>
            </a:lstStyle>
            <a:p>
              <a:pPr marL="1191" lvl="1" indent="0" algn="ctr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GB" kern="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2D891DA-3911-3D47-BDA4-4FB846DAB0B0}"/>
              </a:ext>
            </a:extLst>
          </p:cNvPr>
          <p:cNvGrpSpPr/>
          <p:nvPr/>
        </p:nvGrpSpPr>
        <p:grpSpPr>
          <a:xfrm>
            <a:off x="4716018" y="3162205"/>
            <a:ext cx="3528390" cy="417658"/>
            <a:chOff x="4716018" y="3162205"/>
            <a:chExt cx="3528390" cy="417658"/>
          </a:xfrm>
        </p:grpSpPr>
        <p:sp>
          <p:nvSpPr>
            <p:cNvPr id="14" name="Content Placeholder 1">
              <a:extLst>
                <a:ext uri="{FF2B5EF4-FFF2-40B4-BE49-F238E27FC236}">
                  <a16:creationId xmlns:a16="http://schemas.microsoft.com/office/drawing/2014/main" id="{22B64B48-2A02-7340-8172-3C2160DC5CF9}"/>
                </a:ext>
              </a:extLst>
            </p:cNvPr>
            <p:cNvSpPr txBox="1">
              <a:spLocks/>
            </p:cNvSpPr>
            <p:nvPr/>
          </p:nvSpPr>
          <p:spPr>
            <a:xfrm>
              <a:off x="5246522" y="3162206"/>
              <a:ext cx="2997886" cy="41765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lIns="135000" tIns="72000" rIns="135000" bIns="0" rtlCol="0" anchor="t" anchorCtr="0">
              <a:noAutofit/>
            </a:bodyPr>
            <a:lstStyle>
              <a:lvl1pPr marL="342900" indent="-342900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ts val="1400"/>
                </a:spcAft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185738" indent="-184150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>
                    <a:lumMod val="75000"/>
                  </a:schemeClr>
                </a:buClr>
                <a:buSzPct val="100000"/>
                <a:buFont typeface="System Font Regular"/>
                <a:buChar char="›"/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358775" indent="-171450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>
                    <a:lumMod val="75000"/>
                  </a:schemeClr>
                </a:buClr>
                <a:buFont typeface="System Font Regular"/>
                <a:buChar char="»"/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544513" indent="-184150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>
                    <a:lumMod val="75000"/>
                  </a:schemeClr>
                </a:buClr>
                <a:buSzPct val="100000"/>
                <a:buFont typeface="System Font Regular"/>
                <a:buChar char="−"/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719138" indent="-163513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>
                    <a:lumMod val="75000"/>
                  </a:schemeClr>
                </a:buClr>
                <a:buSzPct val="100000"/>
                <a:buFont typeface="System Font Regular"/>
                <a:buChar char="-"/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1012825" indent="0" algn="l" rtl="0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>
                  <a:solidFill>
                    <a:schemeClr val="bg1"/>
                  </a:solidFill>
                  <a:latin typeface="+mn-lt"/>
                  <a:ea typeface="ＭＳ Ｐゴシック" pitchFamily="-109" charset="-128"/>
                </a:defRPr>
              </a:lvl6pPr>
              <a:lvl7pPr marL="1633538" indent="-163513" algn="l" rtl="0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  <a:ea typeface="ＭＳ Ｐゴシック" pitchFamily="-109" charset="-128"/>
                </a:defRPr>
              </a:lvl7pPr>
              <a:lvl8pPr marL="2090738" indent="-163513" algn="l" rtl="0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  <a:ea typeface="ＭＳ Ｐゴシック" pitchFamily="-109" charset="-128"/>
                </a:defRPr>
              </a:lvl8pPr>
              <a:lvl9pPr marL="2547938" indent="-163513" algn="l" rtl="0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  <a:ea typeface="ＭＳ Ｐゴシック" pitchFamily="-109" charset="-128"/>
                </a:defRPr>
              </a:lvl9pPr>
            </a:lstStyle>
            <a:p>
              <a:pPr marL="1191" lvl="1" indent="0" algn="ctr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GB" sz="1800" kern="0" dirty="0">
                  <a:solidFill>
                    <a:schemeClr val="bg1"/>
                  </a:solidFill>
                  <a:latin typeface="+mn-lt"/>
                </a:rPr>
                <a:t>Tsinghua (China)</a:t>
              </a:r>
            </a:p>
          </p:txBody>
        </p:sp>
        <p:sp>
          <p:nvSpPr>
            <p:cNvPr id="34" name="Content Placeholder 1">
              <a:extLst>
                <a:ext uri="{FF2B5EF4-FFF2-40B4-BE49-F238E27FC236}">
                  <a16:creationId xmlns:a16="http://schemas.microsoft.com/office/drawing/2014/main" id="{9BF4F67A-B0AB-2248-9E2F-B395BBBB5382}"/>
                </a:ext>
              </a:extLst>
            </p:cNvPr>
            <p:cNvSpPr txBox="1">
              <a:spLocks/>
            </p:cNvSpPr>
            <p:nvPr/>
          </p:nvSpPr>
          <p:spPr>
            <a:xfrm>
              <a:off x="4716018" y="3162205"/>
              <a:ext cx="504057" cy="417600"/>
            </a:xfrm>
            <a:prstGeom prst="rect">
              <a:avLst/>
            </a:prstGeom>
            <a:solidFill>
              <a:schemeClr val="accent6"/>
            </a:solidFill>
          </p:spPr>
          <p:txBody>
            <a:bodyPr vert="horz" lIns="0" tIns="0" rIns="0" bIns="0" rtlCol="0" anchor="ctr" anchorCtr="0">
              <a:noAutofit/>
            </a:bodyPr>
            <a:lstStyle>
              <a:lvl1pPr marL="342900" indent="-342900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ts val="1400"/>
                </a:spcAft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185738" indent="-184150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>
                    <a:lumMod val="75000"/>
                  </a:schemeClr>
                </a:buClr>
                <a:buSzPct val="100000"/>
                <a:buFont typeface="System Font Regular"/>
                <a:buChar char="›"/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358775" indent="-171450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>
                    <a:lumMod val="75000"/>
                  </a:schemeClr>
                </a:buClr>
                <a:buFont typeface="System Font Regular"/>
                <a:buChar char="»"/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544513" indent="-184150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>
                    <a:lumMod val="75000"/>
                  </a:schemeClr>
                </a:buClr>
                <a:buSzPct val="100000"/>
                <a:buFont typeface="System Font Regular"/>
                <a:buChar char="−"/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719138" indent="-163513" algn="l" rtl="0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>
                    <a:lumMod val="75000"/>
                  </a:schemeClr>
                </a:buClr>
                <a:buSzPct val="100000"/>
                <a:buFont typeface="System Font Regular"/>
                <a:buChar char="-"/>
                <a:defRPr sz="2000">
                  <a:solidFill>
                    <a:schemeClr val="accent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1012825" indent="0" algn="l" rtl="0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>
                  <a:solidFill>
                    <a:schemeClr val="bg1"/>
                  </a:solidFill>
                  <a:latin typeface="+mn-lt"/>
                  <a:ea typeface="ＭＳ Ｐゴシック" pitchFamily="-109" charset="-128"/>
                </a:defRPr>
              </a:lvl6pPr>
              <a:lvl7pPr marL="1633538" indent="-163513" algn="l" rtl="0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  <a:ea typeface="ＭＳ Ｐゴシック" pitchFamily="-109" charset="-128"/>
                </a:defRPr>
              </a:lvl7pPr>
              <a:lvl8pPr marL="2090738" indent="-163513" algn="l" rtl="0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  <a:ea typeface="ＭＳ Ｐゴシック" pitchFamily="-109" charset="-128"/>
                </a:defRPr>
              </a:lvl8pPr>
              <a:lvl9pPr marL="2547938" indent="-163513" algn="l" rtl="0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  <a:ea typeface="ＭＳ Ｐゴシック" pitchFamily="-109" charset="-128"/>
                </a:defRPr>
              </a:lvl9pPr>
            </a:lstStyle>
            <a:p>
              <a:pPr marL="1191" lvl="1" indent="0" algn="ctr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GB" kern="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</p:grpSp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4716018" y="3666261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</a:rPr>
              <a:t>10</a:t>
            </a: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CB1FF30B-C5BF-834D-9978-9D735878D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The 10 institutions most frequently identified as </a:t>
            </a:r>
            <a:br>
              <a:rPr lang="en-GB" dirty="0"/>
            </a:br>
            <a:r>
              <a:rPr lang="en-GB" b="1" dirty="0">
                <a:latin typeface="+mn-lt"/>
                <a:ea typeface="Open Sans Condensed" panose="020B0606030504020204" pitchFamily="34" charset="0"/>
                <a:cs typeface="Open Sans Condensed" panose="020B0606030504020204" pitchFamily="34" charset="0"/>
              </a:rPr>
              <a:t>emerging leaders </a:t>
            </a:r>
            <a:r>
              <a:rPr lang="en-GB" dirty="0"/>
              <a:t>in engineering undergraduate education</a:t>
            </a:r>
          </a:p>
        </p:txBody>
      </p:sp>
    </p:spTree>
    <p:extLst>
      <p:ext uri="{BB962C8B-B14F-4D97-AF65-F5344CB8AC3E}">
        <p14:creationId xmlns:p14="http://schemas.microsoft.com/office/powerpoint/2010/main" val="108748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1358090" y="1650039"/>
            <a:ext cx="2997886" cy="41765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SUTD (Singapore)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1358090" y="2154095"/>
            <a:ext cx="2997886" cy="41765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Olin College (US)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1358090" y="2658151"/>
            <a:ext cx="2997886" cy="4176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UCL (UK)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1358090" y="3666263"/>
            <a:ext cx="2997886" cy="41765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 Range (US)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1358090" y="3162207"/>
            <a:ext cx="2997886" cy="4176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PUC (Chile)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5246522" y="2658150"/>
            <a:ext cx="2997886" cy="41765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Charles </a:t>
            </a:r>
            <a:r>
              <a:rPr lang="en-GB" sz="1800" kern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Sturt</a:t>
            </a:r>
            <a:r>
              <a:rPr lang="en-GB" sz="18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(Australia)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5246522" y="3666262"/>
            <a:ext cx="2997886" cy="4176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Arizona State (US)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827585" y="1649980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827585" y="2154093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827586" y="2658149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827586" y="3162205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827584" y="3666261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4716018" y="2658149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4716018" y="3666261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CB1FF30B-C5BF-834D-9978-9D735878D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The 10 institutions most frequently identified as </a:t>
            </a:r>
            <a:br>
              <a:rPr lang="en-GB" dirty="0"/>
            </a:br>
            <a:r>
              <a:rPr lang="en-GB" b="1" dirty="0">
                <a:latin typeface="+mn-lt"/>
                <a:ea typeface="Open Sans Condensed" panose="020B0606030504020204" pitchFamily="34" charset="0"/>
                <a:cs typeface="Open Sans Condensed" panose="020B0606030504020204" pitchFamily="34" charset="0"/>
              </a:rPr>
              <a:t>emerging leaders </a:t>
            </a:r>
            <a:r>
              <a:rPr lang="en-GB" dirty="0"/>
              <a:t>in engineering undergraduate education</a:t>
            </a:r>
          </a:p>
        </p:txBody>
      </p:sp>
    </p:spTree>
    <p:extLst>
      <p:ext uri="{BB962C8B-B14F-4D97-AF65-F5344CB8AC3E}">
        <p14:creationId xmlns:p14="http://schemas.microsoft.com/office/powerpoint/2010/main" val="3733677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rld Map Blue and White.jpg"/>
          <p:cNvPicPr>
            <a:picLocks noChangeAspect="1"/>
          </p:cNvPicPr>
          <p:nvPr/>
        </p:nvPicPr>
        <p:blipFill rotWithShape="1"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9" b="4339"/>
          <a:stretch/>
        </p:blipFill>
        <p:spPr>
          <a:xfrm>
            <a:off x="479504" y="642499"/>
            <a:ext cx="7856728" cy="3858501"/>
          </a:xfrm>
          <a:prstGeom prst="rect">
            <a:avLst/>
          </a:prstGeom>
          <a:noFill/>
        </p:spPr>
      </p:pic>
      <p:sp>
        <p:nvSpPr>
          <p:cNvPr id="12" name="Teardrop 11">
            <a:extLst>
              <a:ext uri="{FF2B5EF4-FFF2-40B4-BE49-F238E27FC236}">
                <a16:creationId xmlns:a16="http://schemas.microsoft.com/office/drawing/2014/main" id="{00BDBAFF-26A9-9949-8F58-E13CC2EF7EE3}"/>
              </a:ext>
            </a:extLst>
          </p:cNvPr>
          <p:cNvSpPr/>
          <p:nvPr/>
        </p:nvSpPr>
        <p:spPr>
          <a:xfrm rot="8100000">
            <a:off x="2140970" y="1840284"/>
            <a:ext cx="244800" cy="244800"/>
          </a:xfrm>
          <a:prstGeom prst="teardrop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836DB9-FEFB-5A47-8BBF-1B3E08DF7F53}"/>
              </a:ext>
            </a:extLst>
          </p:cNvPr>
          <p:cNvSpPr txBox="1"/>
          <p:nvPr/>
        </p:nvSpPr>
        <p:spPr>
          <a:xfrm>
            <a:off x="4475637" y="3362487"/>
            <a:ext cx="3070800" cy="331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IRE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(US)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6B086BDE-C261-9F40-A660-8EC99DA80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Systemic/unified approach – Iron Range Engineering (US)</a:t>
            </a:r>
          </a:p>
        </p:txBody>
      </p:sp>
      <p:pic>
        <p:nvPicPr>
          <p:cNvPr id="1028" name="Picture 4" descr="Iron Range Engineering">
            <a:extLst>
              <a:ext uri="{FF2B5EF4-FFF2-40B4-BE49-F238E27FC236}">
                <a16:creationId xmlns:a16="http://schemas.microsoft.com/office/drawing/2014/main" id="{515A5857-FE5C-C543-83D6-35A8C91AD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637" y="999923"/>
            <a:ext cx="3070800" cy="235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34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184E31-CC43-7246-ACDF-02A7D8DDA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IRE curriculum structure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08AFF440-2CB4-C94A-8AF4-1578A5AD9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07" y="1050960"/>
            <a:ext cx="8401987" cy="304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89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56F6DD98-9937-FF40-9A46-D1B4E8F2C899}"/>
              </a:ext>
            </a:extLst>
          </p:cNvPr>
          <p:cNvSpPr txBox="1"/>
          <p:nvPr/>
        </p:nvSpPr>
        <p:spPr>
          <a:xfrm>
            <a:off x="199054" y="1314602"/>
            <a:ext cx="4298301" cy="322394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lIns="180000" tIns="180000" rIns="180000" bIns="0" rtlCol="0">
            <a:noAutofit/>
          </a:bodyPr>
          <a:lstStyle/>
          <a:p>
            <a:pPr lvl="0">
              <a:spcAft>
                <a:spcPts val="600"/>
              </a:spcAft>
            </a:pPr>
            <a:r>
              <a:rPr lang="en-US" sz="1600" b="1" dirty="0">
                <a:solidFill>
                  <a:srgbClr val="518AB6">
                    <a:lumMod val="20000"/>
                    <a:lumOff val="80000"/>
                  </a:srgb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CURRENT LEADERS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Largely US and Europe based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Non-traditional practice confined to ‘pockets’ with course often taught in isolation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Teacher-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centred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approach with limited external connectivity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150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320400" indent="-176400">
              <a:lnSpc>
                <a:spcPct val="125000"/>
              </a:lnSpc>
              <a:spcAft>
                <a:spcPts val="600"/>
              </a:spcAft>
              <a:buFont typeface="Arial"/>
              <a:buChar char="•"/>
            </a:pPr>
            <a:endParaRPr lang="en-US" sz="150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19C04F-0C67-7544-AC9C-02A1F49E0C63}"/>
              </a:ext>
            </a:extLst>
          </p:cNvPr>
          <p:cNvSpPr txBox="1"/>
          <p:nvPr/>
        </p:nvSpPr>
        <p:spPr>
          <a:xfrm>
            <a:off x="4646647" y="1314602"/>
            <a:ext cx="4298301" cy="322394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180000" tIns="180000" rIns="180000" bIns="0" rtlCol="0">
            <a:noAutofit/>
          </a:bodyPr>
          <a:lstStyle/>
          <a:p>
            <a:pPr lvl="0">
              <a:spcBef>
                <a:spcPts val="2400"/>
              </a:spcBef>
              <a:spcAft>
                <a:spcPts val="600"/>
              </a:spcAft>
            </a:pPr>
            <a:r>
              <a:rPr lang="en-US" sz="1600" b="1" dirty="0">
                <a:solidFill>
                  <a:srgbClr val="EA764B">
                    <a:lumMod val="20000"/>
                    <a:lumOff val="80000"/>
                  </a:srgb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EMERGING LEADERS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Global spread of institutions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Systemic/unified approach with connectivity across the curriculum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Culture of student empowerment and cross-community collaboration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>
              <a:lnSpc>
                <a:spcPct val="125000"/>
              </a:lnSpc>
              <a:spcAft>
                <a:spcPts val="600"/>
              </a:spcAft>
            </a:pPr>
            <a:endParaRPr lang="en-US" sz="150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11AC407-1059-B24E-B2ED-D86F01A8C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Distinguishing programmatic features </a:t>
            </a:r>
            <a:br>
              <a:rPr lang="en-GB" dirty="0"/>
            </a:br>
            <a:r>
              <a:rPr lang="en-GB" dirty="0"/>
              <a:t>of the emerging leaders</a:t>
            </a:r>
          </a:p>
        </p:txBody>
      </p:sp>
    </p:spTree>
    <p:extLst>
      <p:ext uri="{BB962C8B-B14F-4D97-AF65-F5344CB8AC3E}">
        <p14:creationId xmlns:p14="http://schemas.microsoft.com/office/powerpoint/2010/main" val="169388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56F6DD98-9937-FF40-9A46-D1B4E8F2C899}"/>
              </a:ext>
            </a:extLst>
          </p:cNvPr>
          <p:cNvSpPr txBox="1"/>
          <p:nvPr/>
        </p:nvSpPr>
        <p:spPr>
          <a:xfrm>
            <a:off x="199054" y="1314602"/>
            <a:ext cx="4298301" cy="322394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lIns="180000" tIns="180000" rIns="180000" bIns="0" rtlCol="0">
            <a:noAutofit/>
          </a:bodyPr>
          <a:lstStyle/>
          <a:p>
            <a:pPr lvl="0">
              <a:spcAft>
                <a:spcPts val="600"/>
              </a:spcAft>
            </a:pPr>
            <a:r>
              <a:rPr lang="en-US" sz="1600" b="1" dirty="0">
                <a:solidFill>
                  <a:srgbClr val="518AB6">
                    <a:lumMod val="20000"/>
                    <a:lumOff val="80000"/>
                  </a:srgb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CURRENT LEADERS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Largely US and Europe based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Non-traditional practice confined to ‘pockets’ with course often taught in isolation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Teacher-</a:t>
            </a:r>
            <a:r>
              <a:rPr lang="en-US" sz="16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centred</a:t>
            </a:r>
            <a:r>
              <a:rPr lang="en-US" sz="16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approach with limited external connectivity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Development shaped by variety of drivers,  with much of curriculum unchanged for decades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150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320400" indent="-176400">
              <a:lnSpc>
                <a:spcPct val="125000"/>
              </a:lnSpc>
              <a:spcAft>
                <a:spcPts val="600"/>
              </a:spcAft>
              <a:buFont typeface="Arial"/>
              <a:buChar char="•"/>
            </a:pPr>
            <a:endParaRPr lang="en-US" sz="150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19C04F-0C67-7544-AC9C-02A1F49E0C63}"/>
              </a:ext>
            </a:extLst>
          </p:cNvPr>
          <p:cNvSpPr txBox="1"/>
          <p:nvPr/>
        </p:nvSpPr>
        <p:spPr>
          <a:xfrm>
            <a:off x="4646647" y="1314602"/>
            <a:ext cx="4298301" cy="322394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180000" tIns="180000" rIns="180000" bIns="0" rtlCol="0">
            <a:noAutofit/>
          </a:bodyPr>
          <a:lstStyle/>
          <a:p>
            <a:pPr lvl="0">
              <a:spcBef>
                <a:spcPts val="2400"/>
              </a:spcBef>
              <a:spcAft>
                <a:spcPts val="600"/>
              </a:spcAft>
            </a:pPr>
            <a:r>
              <a:rPr lang="en-US" sz="1600" b="1" dirty="0">
                <a:solidFill>
                  <a:srgbClr val="EA764B">
                    <a:lumMod val="20000"/>
                    <a:lumOff val="80000"/>
                  </a:srgb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EMERGING LEADERS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Global spread of institutions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Systemic/unified approach with connectivity across the curriculum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Culture of student empowerment and cross-community collaboration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Development is typically shaped by regional needs or priorities, enabling a more visionary approach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>
              <a:lnSpc>
                <a:spcPct val="125000"/>
              </a:lnSpc>
              <a:spcAft>
                <a:spcPts val="600"/>
              </a:spcAft>
            </a:pPr>
            <a:endParaRPr lang="en-US" sz="150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11AC407-1059-B24E-B2ED-D86F01A8C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Distinguishing programmatic features </a:t>
            </a:r>
            <a:br>
              <a:rPr lang="en-GB" dirty="0"/>
            </a:br>
            <a:r>
              <a:rPr lang="en-GB" dirty="0"/>
              <a:t>of the emerging leaders</a:t>
            </a:r>
          </a:p>
        </p:txBody>
      </p:sp>
    </p:spTree>
    <p:extLst>
      <p:ext uri="{BB962C8B-B14F-4D97-AF65-F5344CB8AC3E}">
        <p14:creationId xmlns:p14="http://schemas.microsoft.com/office/powerpoint/2010/main" val="103676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rld Map Blue and White.jpg"/>
          <p:cNvPicPr>
            <a:picLocks noChangeAspect="1"/>
          </p:cNvPicPr>
          <p:nvPr/>
        </p:nvPicPr>
        <p:blipFill rotWithShape="1"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9" b="4339"/>
          <a:stretch/>
        </p:blipFill>
        <p:spPr>
          <a:xfrm>
            <a:off x="479504" y="642499"/>
            <a:ext cx="7856728" cy="3858501"/>
          </a:xfrm>
          <a:prstGeom prst="rect">
            <a:avLst/>
          </a:prstGeom>
          <a:noFill/>
        </p:spPr>
      </p:pic>
      <p:sp>
        <p:nvSpPr>
          <p:cNvPr id="12" name="Teardrop 11">
            <a:extLst>
              <a:ext uri="{FF2B5EF4-FFF2-40B4-BE49-F238E27FC236}">
                <a16:creationId xmlns:a16="http://schemas.microsoft.com/office/drawing/2014/main" id="{00BDBAFF-26A9-9949-8F58-E13CC2EF7EE3}"/>
              </a:ext>
            </a:extLst>
          </p:cNvPr>
          <p:cNvSpPr/>
          <p:nvPr/>
        </p:nvSpPr>
        <p:spPr>
          <a:xfrm rot="8100000">
            <a:off x="2637265" y="3501512"/>
            <a:ext cx="244800" cy="244800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6B086BDE-C261-9F40-A660-8EC99DA80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Investment by the Chilean Ministry for Finance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FB2A6F-C7F9-3F4F-832D-09D4EBB6DC9F}"/>
              </a:ext>
            </a:extLst>
          </p:cNvPr>
          <p:cNvGrpSpPr/>
          <p:nvPr/>
        </p:nvGrpSpPr>
        <p:grpSpPr>
          <a:xfrm>
            <a:off x="4407868" y="836580"/>
            <a:ext cx="3409789" cy="3745839"/>
            <a:chOff x="4150737" y="610943"/>
            <a:chExt cx="3409789" cy="374583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D6684-B369-A04B-B20A-AFED66CF6B10}"/>
                </a:ext>
              </a:extLst>
            </p:cNvPr>
            <p:cNvSpPr txBox="1"/>
            <p:nvPr/>
          </p:nvSpPr>
          <p:spPr>
            <a:xfrm>
              <a:off x="4150737" y="610943"/>
              <a:ext cx="3409789" cy="37458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25000"/>
                  <a:lumOff val="75000"/>
                </a:schemeClr>
              </a:solidFill>
            </a:ln>
          </p:spPr>
          <p:txBody>
            <a:bodyPr wrap="square" lIns="135000" tIns="540000" rIns="135000" bIns="0" rtlCol="0">
              <a:noAutofit/>
            </a:bodyPr>
            <a:lstStyle/>
            <a:p>
              <a:pPr>
                <a:spcAft>
                  <a:spcPts val="900"/>
                </a:spcAft>
              </a:pPr>
              <a:r>
                <a:rPr lang="en-US" sz="1600" b="1" dirty="0"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Established in 2014, the Chilean government’s National Agency for Innovation and Development (CORFO) launch Engineering 2030.  </a:t>
              </a:r>
            </a:p>
            <a:p>
              <a:pPr>
                <a:spcAft>
                  <a:spcPts val="900"/>
                </a:spcAft>
              </a:pPr>
              <a:r>
                <a:rPr lang="en-US" sz="1400" dirty="0"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Aiming to drive economic growth through technology innovation, the initiative targets Chilean engineering schools as an incubator for this talent. Over $200m (US) has already been invested, must of which is focused on educational reform.</a:t>
              </a:r>
              <a:endParaRPr lang="en-US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57175" indent="-257175">
                <a:lnSpc>
                  <a:spcPct val="125000"/>
                </a:lnSpc>
                <a:spcAft>
                  <a:spcPts val="900"/>
                </a:spcAft>
                <a:buFont typeface="+mj-lt"/>
                <a:buAutoNum type="arabicPeriod"/>
              </a:pPr>
              <a:endPara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57175" indent="-257175">
                <a:lnSpc>
                  <a:spcPct val="125000"/>
                </a:lnSpc>
                <a:spcAft>
                  <a:spcPts val="900"/>
                </a:spcAft>
                <a:buFont typeface="+mj-lt"/>
                <a:buAutoNum type="arabicPeriod"/>
              </a:pPr>
              <a:endPara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33DD4F-2D37-5244-A848-F93B0B4AA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2756" y="786718"/>
              <a:ext cx="702078" cy="2808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F186E96-E208-BE4A-88CE-50A2651E2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794" t="30481" r="5500" b="35156"/>
            <a:stretch/>
          </p:blipFill>
          <p:spPr>
            <a:xfrm>
              <a:off x="4291361" y="3780264"/>
              <a:ext cx="3156780" cy="4193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068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B2A5B8-0C8D-D04F-BFE3-5C4627B28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800" y="931306"/>
            <a:ext cx="6840000" cy="430887"/>
          </a:xfrm>
        </p:spPr>
        <p:txBody>
          <a:bodyPr>
            <a:noAutofit/>
          </a:bodyPr>
          <a:lstStyle/>
          <a:p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Outline of presentation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F2EFA5-A04E-4A47-98BC-2C359D66F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8019" y="1632261"/>
            <a:ext cx="6505334" cy="1945826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20000"/>
              </a:lnSpc>
              <a:spcBef>
                <a:spcPts val="675"/>
              </a:spcBef>
              <a:spcAft>
                <a:spcPts val="675"/>
              </a:spcAft>
            </a:pPr>
            <a:r>
              <a:rPr lang="en-US" sz="5400" b="1" dirty="0">
                <a:solidFill>
                  <a:schemeClr val="bg1">
                    <a:alpha val="80000"/>
                  </a:schemeClr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1. Who are the current and emerging leaders in engineering education?</a:t>
            </a:r>
          </a:p>
          <a:p>
            <a:pPr marL="0" indent="0">
              <a:lnSpc>
                <a:spcPct val="120000"/>
              </a:lnSpc>
              <a:spcBef>
                <a:spcPts val="675"/>
              </a:spcBef>
              <a:spcAft>
                <a:spcPts val="675"/>
              </a:spcAft>
            </a:pPr>
            <a:r>
              <a:rPr lang="en-US" sz="5400" b="1" dirty="0">
                <a:solidFill>
                  <a:schemeClr val="bg1">
                    <a:alpha val="80000"/>
                  </a:schemeClr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2. What distinguishes the emerging leaders?</a:t>
            </a:r>
          </a:p>
          <a:p>
            <a:pPr marL="0" indent="0">
              <a:lnSpc>
                <a:spcPct val="120000"/>
              </a:lnSpc>
              <a:spcBef>
                <a:spcPts val="675"/>
              </a:spcBef>
              <a:spcAft>
                <a:spcPts val="675"/>
              </a:spcAft>
            </a:pPr>
            <a:r>
              <a:rPr lang="en-US" sz="5400" b="1" dirty="0">
                <a:solidFill>
                  <a:schemeClr val="bg1">
                    <a:alpha val="80000"/>
                  </a:schemeClr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3. What are the challenges and opportunities facing the sector? </a:t>
            </a:r>
          </a:p>
          <a:p>
            <a:pPr marL="0" indent="0">
              <a:lnSpc>
                <a:spcPct val="120000"/>
              </a:lnSpc>
              <a:spcBef>
                <a:spcPts val="675"/>
              </a:spcBef>
              <a:spcAft>
                <a:spcPts val="675"/>
              </a:spcAft>
            </a:pPr>
            <a:r>
              <a:rPr lang="en-US" sz="5400" b="1" dirty="0">
                <a:solidFill>
                  <a:schemeClr val="bg1">
                    <a:alpha val="80000"/>
                  </a:schemeClr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4. What has been the impact of COVID-19 emergency teaching?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5471D5-E045-0849-8132-DD56A94FC11A}"/>
              </a:ext>
            </a:extLst>
          </p:cNvPr>
          <p:cNvCxnSpPr>
            <a:cxnSpLocks/>
          </p:cNvCxnSpPr>
          <p:nvPr/>
        </p:nvCxnSpPr>
        <p:spPr>
          <a:xfrm>
            <a:off x="1438019" y="2458320"/>
            <a:ext cx="5496063" cy="0"/>
          </a:xfrm>
          <a:prstGeom prst="line">
            <a:avLst/>
          </a:prstGeom>
          <a:ln>
            <a:solidFill>
              <a:schemeClr val="accent1">
                <a:alpha val="4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F09ED7-43AB-B444-A5D6-F2064DBFA2E8}"/>
              </a:ext>
            </a:extLst>
          </p:cNvPr>
          <p:cNvCxnSpPr>
            <a:cxnSpLocks/>
          </p:cNvCxnSpPr>
          <p:nvPr/>
        </p:nvCxnSpPr>
        <p:spPr>
          <a:xfrm>
            <a:off x="1438019" y="2872141"/>
            <a:ext cx="5496063" cy="0"/>
          </a:xfrm>
          <a:prstGeom prst="line">
            <a:avLst/>
          </a:prstGeom>
          <a:ln>
            <a:solidFill>
              <a:schemeClr val="accent1">
                <a:alpha val="4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1FE37B1-A578-1A45-9C39-188042555538}"/>
              </a:ext>
            </a:extLst>
          </p:cNvPr>
          <p:cNvCxnSpPr>
            <a:cxnSpLocks/>
          </p:cNvCxnSpPr>
          <p:nvPr/>
        </p:nvCxnSpPr>
        <p:spPr>
          <a:xfrm>
            <a:off x="1438019" y="3342783"/>
            <a:ext cx="5496063" cy="0"/>
          </a:xfrm>
          <a:prstGeom prst="line">
            <a:avLst/>
          </a:prstGeom>
          <a:ln>
            <a:solidFill>
              <a:schemeClr val="accent1">
                <a:alpha val="4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39354C-012B-AF46-AD2A-72CDBE91A5FF}"/>
              </a:ext>
            </a:extLst>
          </p:cNvPr>
          <p:cNvCxnSpPr>
            <a:cxnSpLocks/>
          </p:cNvCxnSpPr>
          <p:nvPr/>
        </p:nvCxnSpPr>
        <p:spPr>
          <a:xfrm>
            <a:off x="1438019" y="1984436"/>
            <a:ext cx="5496063" cy="0"/>
          </a:xfrm>
          <a:prstGeom prst="line">
            <a:avLst/>
          </a:prstGeom>
          <a:ln>
            <a:solidFill>
              <a:schemeClr val="accent1">
                <a:alpha val="4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283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rld Map Blue and White.jpg"/>
          <p:cNvPicPr>
            <a:picLocks noChangeAspect="1"/>
          </p:cNvPicPr>
          <p:nvPr/>
        </p:nvPicPr>
        <p:blipFill rotWithShape="1"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9" b="4339"/>
          <a:stretch/>
        </p:blipFill>
        <p:spPr>
          <a:xfrm>
            <a:off x="479504" y="642499"/>
            <a:ext cx="7856728" cy="3858501"/>
          </a:xfrm>
          <a:prstGeom prst="rect">
            <a:avLst/>
          </a:prstGeom>
          <a:noFill/>
        </p:spPr>
      </p:pic>
      <p:sp>
        <p:nvSpPr>
          <p:cNvPr id="12" name="Teardrop 11">
            <a:extLst>
              <a:ext uri="{FF2B5EF4-FFF2-40B4-BE49-F238E27FC236}">
                <a16:creationId xmlns:a16="http://schemas.microsoft.com/office/drawing/2014/main" id="{00BDBAFF-26A9-9949-8F58-E13CC2EF7EE3}"/>
              </a:ext>
            </a:extLst>
          </p:cNvPr>
          <p:cNvSpPr/>
          <p:nvPr/>
        </p:nvSpPr>
        <p:spPr>
          <a:xfrm rot="8100000">
            <a:off x="2637265" y="3501512"/>
            <a:ext cx="244800" cy="244800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6B086BDE-C261-9F40-A660-8EC99DA80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– PUC (Chile)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7862EA-1862-7F4D-B699-354355907FCA}"/>
              </a:ext>
            </a:extLst>
          </p:cNvPr>
          <p:cNvSpPr txBox="1"/>
          <p:nvPr/>
        </p:nvSpPr>
        <p:spPr>
          <a:xfrm>
            <a:off x="3780000" y="3786829"/>
            <a:ext cx="3070800" cy="33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UC</a:t>
            </a:r>
            <a:r>
              <a:rPr lang="en-US" sz="16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(CL)</a:t>
            </a:r>
          </a:p>
        </p:txBody>
      </p:sp>
      <p:pic>
        <p:nvPicPr>
          <p:cNvPr id="13" name="Picture 12" descr="embajadores.jpg">
            <a:extLst>
              <a:ext uri="{FF2B5EF4-FFF2-40B4-BE49-F238E27FC236}">
                <a16:creationId xmlns:a16="http://schemas.microsoft.com/office/drawing/2014/main" id="{363ECE03-5CD6-934A-92C7-101C9661E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000" y="1906859"/>
            <a:ext cx="3070800" cy="188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55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9999" y="1004341"/>
            <a:ext cx="8460000" cy="363511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buFont typeface="Arial"/>
              <a:buChar char="•"/>
            </a:pPr>
            <a:r>
              <a:rPr lang="en-GB" sz="2400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Student choice and flexibility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Multi-disciplinary learning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The role, responsibilities and ethics of engineers in society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Global outlook and experiences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GB" sz="2400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Experiential open-ended problem solving that is rooted in real industrial and societal challenges</a:t>
            </a:r>
          </a:p>
          <a:p>
            <a:pPr>
              <a:lnSpc>
                <a:spcPct val="120000"/>
              </a:lnSpc>
              <a:spcAft>
                <a:spcPts val="2000"/>
              </a:spcAft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Development of skills and mindsets: </a:t>
            </a:r>
            <a:r>
              <a:rPr lang="en-GB" sz="2400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critical thinking, adaptability, team-working, creativity, innovation and entrepreneurship</a:t>
            </a:r>
            <a:endParaRPr lang="en-GB" dirty="0"/>
          </a:p>
          <a:p>
            <a:pPr>
              <a:buFont typeface="Arial"/>
              <a:buChar char="•"/>
            </a:pPr>
            <a:endParaRPr lang="en-GB" dirty="0"/>
          </a:p>
          <a:p>
            <a:pPr>
              <a:buFont typeface="Arial"/>
              <a:buChar char="•"/>
            </a:pPr>
            <a:endParaRPr lang="en-GB" dirty="0"/>
          </a:p>
          <a:p>
            <a:pPr>
              <a:buFont typeface="Arial"/>
              <a:buChar char="•"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0000" y="269999"/>
            <a:ext cx="7183800" cy="648000"/>
          </a:xfrm>
        </p:spPr>
        <p:txBody>
          <a:bodyPr>
            <a:normAutofit/>
          </a:bodyPr>
          <a:lstStyle/>
          <a:p>
            <a:r>
              <a:rPr lang="en-GB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Hallmarks of future leaders: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778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E660653-E14D-CA43-AC4B-351CA08D5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160" y="1925419"/>
            <a:ext cx="5929916" cy="1292662"/>
          </a:xfrm>
        </p:spPr>
        <p:txBody>
          <a:bodyPr/>
          <a:lstStyle/>
          <a:p>
            <a:r>
              <a:rPr lang="en-GB" b="1" dirty="0">
                <a:latin typeface="Calibri" panose="020F0502020204030204" pitchFamily="34" charset="0"/>
                <a:ea typeface="Open Sans Condensed" panose="020B0606030504020204" pitchFamily="34" charset="0"/>
                <a:cs typeface="Calibri" panose="020F0502020204030204" pitchFamily="34" charset="0"/>
              </a:rPr>
              <a:t>What are the challenges and opportunities facing the sector?</a:t>
            </a:r>
            <a:br>
              <a:rPr lang="en-GB" b="1" dirty="0">
                <a:latin typeface="Calibri" panose="020F0502020204030204" pitchFamily="34" charset="0"/>
                <a:ea typeface="Open Sans Condensed" panose="020B0606030504020204" pitchFamily="34" charset="0"/>
                <a:cs typeface="Calibri" panose="020F0502020204030204" pitchFamily="34" charset="0"/>
              </a:rPr>
            </a:br>
            <a:endParaRPr lang="en-GB" b="1" dirty="0">
              <a:latin typeface="Calibri" panose="020F0502020204030204" pitchFamily="34" charset="0"/>
              <a:ea typeface="Open Sans Condensed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CAED50-F4E3-2847-8B5F-7EE38D63AF5A}"/>
              </a:ext>
            </a:extLst>
          </p:cNvPr>
          <p:cNvSpPr txBox="1"/>
          <p:nvPr/>
        </p:nvSpPr>
        <p:spPr>
          <a:xfrm>
            <a:off x="582805" y="1774124"/>
            <a:ext cx="546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solidFill>
                  <a:schemeClr val="accent2"/>
                </a:solidFill>
                <a:latin typeface="Calibri" panose="020F0502020204030204" pitchFamily="34" charset="0"/>
                <a:ea typeface="Open Sans Condensed Light" panose="020B030603050402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38315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426548-4594-E948-9898-275493042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080000"/>
            <a:ext cx="8460000" cy="3410978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/>
              <a:t>Adapting to larger and more diverse student cohorts </a:t>
            </a:r>
            <a:br>
              <a:rPr lang="en-US" b="1" dirty="0"/>
            </a:br>
            <a:r>
              <a:rPr lang="en-US" dirty="0"/>
              <a:t>the ability of large publicly-funded institutions to deliver student-centered, active learning at scale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/>
              <a:t>Disciplinary and educational siloes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the discipline/department-based structure of many engineering schools and universities was seen to inhibit collaboration and cross-disciplinary learning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/>
              <a:t>Reward and recognition of teaching in higher education</a:t>
            </a:r>
            <a:br>
              <a:rPr lang="en-US" dirty="0"/>
            </a:br>
            <a:r>
              <a:rPr lang="en-US" dirty="0"/>
              <a:t>supporting a world class education when institutional reward systems primarily incentivize research achievements</a:t>
            </a:r>
            <a:endParaRPr lang="en-US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821C63-46B6-FA47-9FB3-18A3E9C48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 and opportunities to institutional change:</a:t>
            </a:r>
          </a:p>
        </p:txBody>
      </p:sp>
    </p:spTree>
    <p:extLst>
      <p:ext uri="{BB962C8B-B14F-4D97-AF65-F5344CB8AC3E}">
        <p14:creationId xmlns:p14="http://schemas.microsoft.com/office/powerpoint/2010/main" val="41512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E660653-E14D-CA43-AC4B-351CA08D5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160" y="1925419"/>
            <a:ext cx="7193616" cy="861774"/>
          </a:xfrm>
        </p:spPr>
        <p:txBody>
          <a:bodyPr/>
          <a:lstStyle/>
          <a:p>
            <a:r>
              <a:rPr lang="en-GB" b="1" dirty="0">
                <a:latin typeface="Calibri" panose="020F0502020204030204" pitchFamily="34" charset="0"/>
                <a:ea typeface="Open Sans Condensed" panose="020B0606030504020204" pitchFamily="34" charset="0"/>
                <a:cs typeface="Calibri" panose="020F0502020204030204" pitchFamily="34" charset="0"/>
              </a:rPr>
              <a:t>What will be the impact of COVID-19 emergency teaching on engineering education?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CAED50-F4E3-2847-8B5F-7EE38D63AF5A}"/>
              </a:ext>
            </a:extLst>
          </p:cNvPr>
          <p:cNvSpPr txBox="1"/>
          <p:nvPr/>
        </p:nvSpPr>
        <p:spPr>
          <a:xfrm>
            <a:off x="582805" y="1774124"/>
            <a:ext cx="546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solidFill>
                  <a:schemeClr val="accent2"/>
                </a:solidFill>
                <a:latin typeface="Calibri" panose="020F0502020204030204" pitchFamily="34" charset="0"/>
                <a:ea typeface="Open Sans Condensed Light" panose="020B030603050402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60138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6C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26DBBD45-211F-5045-A508-83837BEF4C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2233" y="3279394"/>
            <a:ext cx="6358269" cy="1058779"/>
          </a:xfrm>
        </p:spPr>
        <p:txBody>
          <a:bodyPr>
            <a:noAutofit/>
          </a:bodyPr>
          <a:lstStyle/>
          <a:p>
            <a:pPr marL="9525" indent="-9525" algn="ctr">
              <a:lnSpc>
                <a:spcPct val="100000"/>
              </a:lnSpc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Launched September 2020</a:t>
            </a:r>
          </a:p>
          <a:p>
            <a:pPr marL="9525" indent="-9525" algn="ctr">
              <a:lnSpc>
                <a:spcPct val="100000"/>
              </a:lnSpc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Supported by university consortium (including NTNU)</a:t>
            </a:r>
          </a:p>
        </p:txBody>
      </p:sp>
      <p:sp>
        <p:nvSpPr>
          <p:cNvPr id="3" name="Subtitle 8">
            <a:extLst>
              <a:ext uri="{FF2B5EF4-FFF2-40B4-BE49-F238E27FC236}">
                <a16:creationId xmlns:a16="http://schemas.microsoft.com/office/drawing/2014/main" id="{FC95496A-5DF4-0542-B930-495B66A63C63}"/>
              </a:ext>
            </a:extLst>
          </p:cNvPr>
          <p:cNvSpPr txBox="1">
            <a:spLocks/>
          </p:cNvSpPr>
          <p:nvPr/>
        </p:nvSpPr>
        <p:spPr>
          <a:xfrm>
            <a:off x="0" y="1864106"/>
            <a:ext cx="9144000" cy="10587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 sz="2000" b="0" i="0">
                <a:solidFill>
                  <a:schemeClr val="accent1">
                    <a:lumMod val="75000"/>
                  </a:schemeClr>
                </a:solidFill>
                <a:latin typeface="+mj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 marL="185738" indent="-18415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358775" indent="-17145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544513" indent="-18415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719138" indent="-163513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1012825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9525" indent="-9525" algn="ctr">
              <a:lnSpc>
                <a:spcPct val="100000"/>
              </a:lnSpc>
            </a:pPr>
            <a:r>
              <a:rPr lang="en-US" sz="2800" kern="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Collaborative Engineering</a:t>
            </a:r>
            <a:br>
              <a:rPr lang="en-US" sz="2800" kern="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800" kern="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Education in the Digital Age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C8F1D89-CDA1-3941-93FA-E7E155FC6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082" y="396424"/>
            <a:ext cx="3231836" cy="128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0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57718" y="1223439"/>
            <a:ext cx="6462280" cy="340627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GB" sz="18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report</a:t>
            </a:r>
            <a:r>
              <a:rPr lang="en-GB" sz="1800" dirty="0">
                <a:latin typeface="Open Sans" panose="020B0606030504020204" pitchFamily="34" charset="0"/>
                <a:cs typeface="Open Sans" panose="020B0606030504020204" pitchFamily="34" charset="0"/>
              </a:rPr>
              <a:t> charting the lessons learnt from the current period of ‘emergency teaching’ due to the COVID-19 pandemic, and how this experience might impact the trajectory of engineering education in the future.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GB" sz="18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website</a:t>
            </a:r>
            <a:r>
              <a:rPr lang="en-GB" sz="1800" dirty="0">
                <a:latin typeface="Open Sans" panose="020B0606030504020204" pitchFamily="34" charset="0"/>
                <a:cs typeface="Open Sans" panose="020B0606030504020204" pitchFamily="34" charset="0"/>
              </a:rPr>
              <a:t> showcasing examples of best practice in engineering collaborative and/or project-based learning that are delivered partially or fully online during this period of ‘emergency teaching’ taken from the leaders identified in the MIT 2018 report.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0000" y="269999"/>
            <a:ext cx="8459998" cy="648000"/>
          </a:xfrm>
        </p:spPr>
        <p:txBody>
          <a:bodyPr>
            <a:noAutofit/>
          </a:bodyPr>
          <a:lstStyle/>
          <a:p>
            <a:r>
              <a:rPr lang="en-GB" sz="26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Summary of study. </a:t>
            </a:r>
            <a:r>
              <a:rPr lang="en-GB" sz="2600" dirty="0"/>
              <a:t>Two project outputs, both open-source: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F79C0C5-9103-0446-BA8A-A9703AA4D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11" y="1223439"/>
            <a:ext cx="747135" cy="119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2DFA21C-5718-5941-ACCF-31BDE7CA2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25" y="3016739"/>
            <a:ext cx="1243106" cy="88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825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6C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26DBBD45-211F-5045-A508-83837BEF4C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8738" y="2389835"/>
            <a:ext cx="4741683" cy="1058779"/>
          </a:xfrm>
        </p:spPr>
        <p:txBody>
          <a:bodyPr>
            <a:noAutofit/>
          </a:bodyPr>
          <a:lstStyle/>
          <a:p>
            <a:pPr marL="9525" indent="-9525" algn="ctr">
              <a:lnSpc>
                <a:spcPct val="100000"/>
              </a:lnSpc>
            </a:pPr>
            <a:r>
              <a:rPr lang="en-US" sz="3000" b="1" dirty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Early outcomes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14C69CC5-CC5D-3B47-83B2-6B19B3A36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082" y="365733"/>
            <a:ext cx="3231836" cy="128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13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95267DF-8F38-3C4F-8B73-1B2970004B7E}"/>
              </a:ext>
            </a:extLst>
          </p:cNvPr>
          <p:cNvSpPr/>
          <p:nvPr/>
        </p:nvSpPr>
        <p:spPr>
          <a:xfrm>
            <a:off x="223416" y="2635271"/>
            <a:ext cx="8496000" cy="447675"/>
          </a:xfrm>
          <a:prstGeom prst="roundRect">
            <a:avLst>
              <a:gd name="adj" fmla="val 6054"/>
            </a:avLst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DEF78FF-DB3D-734F-99F8-D2DF5DFA56FB}"/>
              </a:ext>
            </a:extLst>
          </p:cNvPr>
          <p:cNvSpPr/>
          <p:nvPr/>
        </p:nvSpPr>
        <p:spPr>
          <a:xfrm>
            <a:off x="223416" y="3868293"/>
            <a:ext cx="8496000" cy="447675"/>
          </a:xfrm>
          <a:prstGeom prst="roundRect">
            <a:avLst>
              <a:gd name="adj" fmla="val 6054"/>
            </a:avLst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2165" y="917999"/>
            <a:ext cx="8460000" cy="343454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32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Blended learning: </a:t>
            </a:r>
            <a:r>
              <a:rPr lang="en-GB" sz="2700" dirty="0">
                <a:latin typeface="Open Sans" panose="020B0606030504020204" pitchFamily="34" charset="0"/>
                <a:cs typeface="Open Sans" panose="020B0606030504020204" pitchFamily="34" charset="0"/>
              </a:rPr>
              <a:t>adoption of educational technology </a:t>
            </a:r>
          </a:p>
          <a:p>
            <a:pPr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32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Campus learning spaces: </a:t>
            </a:r>
            <a:r>
              <a:rPr lang="en-GB" sz="2700" dirty="0">
                <a:latin typeface="Open Sans" panose="020B0606030504020204" pitchFamily="34" charset="0"/>
                <a:cs typeface="Open Sans" panose="020B0606030504020204" pitchFamily="34" charset="0"/>
              </a:rPr>
              <a:t>from lecture theatres to project/community spaces</a:t>
            </a:r>
          </a:p>
          <a:p>
            <a:pPr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32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Collaborative teaching teams: </a:t>
            </a:r>
            <a:r>
              <a:rPr lang="en-GB" sz="2700" dirty="0">
                <a:latin typeface="Open Sans" panose="020B0606030504020204" pitchFamily="34" charset="0"/>
                <a:cs typeface="Open Sans" panose="020B0606030504020204" pitchFamily="34" charset="0"/>
              </a:rPr>
              <a:t>greater innovation, prominence of UGTAs</a:t>
            </a:r>
          </a:p>
          <a:p>
            <a:pPr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32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Shared teaching resources: </a:t>
            </a:r>
            <a:r>
              <a:rPr lang="en-GB" sz="2700" dirty="0">
                <a:latin typeface="Open Sans" panose="020B0606030504020204" pitchFamily="34" charset="0"/>
                <a:cs typeface="Open Sans" panose="020B0606030504020204" pitchFamily="34" charset="0"/>
              </a:rPr>
              <a:t>using the best materials globally</a:t>
            </a:r>
          </a:p>
          <a:p>
            <a:pPr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32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Sustainability: </a:t>
            </a:r>
            <a:r>
              <a:rPr lang="en-GB" sz="2700" dirty="0">
                <a:latin typeface="Open Sans" panose="020B0606030504020204" pitchFamily="34" charset="0"/>
                <a:cs typeface="Open Sans" panose="020B0606030504020204" pitchFamily="34" charset="0"/>
              </a:rPr>
              <a:t>more explicit focus on sustainability and climate change</a:t>
            </a:r>
          </a:p>
          <a:p>
            <a:pPr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32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Global and inter-connected projects: </a:t>
            </a:r>
            <a:r>
              <a:rPr lang="en-GB" sz="2700" dirty="0">
                <a:latin typeface="Open Sans" panose="020B0606030504020204" pitchFamily="34" charset="0"/>
                <a:cs typeface="Open Sans" panose="020B0606030504020204" pitchFamily="34" charset="0"/>
              </a:rPr>
              <a:t>bringing together students and external partners from across the world </a:t>
            </a:r>
          </a:p>
          <a:p>
            <a:pPr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32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Broadening of student learning outcomes: </a:t>
            </a:r>
            <a:r>
              <a:rPr lang="en-GB" sz="2700" dirty="0">
                <a:latin typeface="Open Sans" panose="020B0606030504020204" pitchFamily="34" charset="0"/>
                <a:cs typeface="Open Sans" panose="020B0606030504020204" pitchFamily="34" charset="0"/>
              </a:rPr>
              <a:t>resilience, flexibility and identity</a:t>
            </a:r>
            <a:endParaRPr lang="en-GB" sz="2200" dirty="0"/>
          </a:p>
          <a:p>
            <a:pPr>
              <a:buFont typeface="Arial"/>
              <a:buChar char="•"/>
            </a:pPr>
            <a:endParaRPr lang="en-GB" dirty="0"/>
          </a:p>
          <a:p>
            <a:pPr>
              <a:buFont typeface="Arial"/>
              <a:buChar char="•"/>
            </a:pPr>
            <a:endParaRPr lang="en-GB" dirty="0"/>
          </a:p>
          <a:p>
            <a:pPr>
              <a:buFont typeface="Arial"/>
              <a:buChar char="•"/>
            </a:pPr>
            <a:endParaRPr lang="en-GB" dirty="0"/>
          </a:p>
          <a:p>
            <a:pPr>
              <a:buFont typeface="Arial"/>
              <a:buChar char="•"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0000" y="269999"/>
            <a:ext cx="7183800" cy="648000"/>
          </a:xfrm>
        </p:spPr>
        <p:txBody>
          <a:bodyPr>
            <a:normAutofit/>
          </a:bodyPr>
          <a:lstStyle/>
          <a:p>
            <a:r>
              <a:rPr lang="en-GB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Anticipated future directions for engineering education: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171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2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rld Map Blue and White.jpg"/>
          <p:cNvPicPr>
            <a:picLocks noChangeAspect="1"/>
          </p:cNvPicPr>
          <p:nvPr/>
        </p:nvPicPr>
        <p:blipFill rotWithShape="1"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9" b="4339"/>
          <a:stretch/>
        </p:blipFill>
        <p:spPr>
          <a:xfrm>
            <a:off x="479504" y="642499"/>
            <a:ext cx="7856728" cy="3858501"/>
          </a:xfrm>
          <a:prstGeom prst="rect">
            <a:avLst/>
          </a:prstGeom>
          <a:noFill/>
        </p:spPr>
      </p:pic>
      <p:sp>
        <p:nvSpPr>
          <p:cNvPr id="12" name="Teardrop 11">
            <a:extLst>
              <a:ext uri="{FF2B5EF4-FFF2-40B4-BE49-F238E27FC236}">
                <a16:creationId xmlns:a16="http://schemas.microsoft.com/office/drawing/2014/main" id="{00BDBAFF-26A9-9949-8F58-E13CC2EF7EE3}"/>
              </a:ext>
            </a:extLst>
          </p:cNvPr>
          <p:cNvSpPr/>
          <p:nvPr/>
        </p:nvSpPr>
        <p:spPr>
          <a:xfrm rot="8100000">
            <a:off x="4276499" y="1535553"/>
            <a:ext cx="244800" cy="244800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6B086BDE-C261-9F40-A660-8EC99DA80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Example 1 – Aalborg University (Denmark)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50B663-FF25-EB43-B038-BE74852EB2E9}"/>
              </a:ext>
            </a:extLst>
          </p:cNvPr>
          <p:cNvSpPr txBox="1"/>
          <p:nvPr/>
        </p:nvSpPr>
        <p:spPr>
          <a:xfrm>
            <a:off x="479504" y="4032329"/>
            <a:ext cx="3408739" cy="331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Aalborg University</a:t>
            </a:r>
            <a:r>
              <a:rPr lang="en-US" sz="16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(Denmark)</a:t>
            </a:r>
          </a:p>
        </p:txBody>
      </p:sp>
      <p:pic>
        <p:nvPicPr>
          <p:cNvPr id="1026" name="Picture 2" descr="The Aalborg model for problem based learning">
            <a:extLst>
              <a:ext uri="{FF2B5EF4-FFF2-40B4-BE49-F238E27FC236}">
                <a16:creationId xmlns:a16="http://schemas.microsoft.com/office/drawing/2014/main" id="{EF83F626-7006-1642-A412-32245CA83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04" y="2196854"/>
            <a:ext cx="3408740" cy="183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02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E660653-E14D-CA43-AC4B-351CA08D5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000" y="1945760"/>
            <a:ext cx="6840000" cy="861774"/>
          </a:xfrm>
        </p:spPr>
        <p:txBody>
          <a:bodyPr/>
          <a:lstStyle/>
          <a:p>
            <a:r>
              <a:rPr lang="en-GB" b="1" dirty="0">
                <a:latin typeface="Calibri" panose="020F0502020204030204" pitchFamily="34" charset="0"/>
                <a:ea typeface="Open Sans Condensed" panose="020B0606030504020204" pitchFamily="34" charset="0"/>
                <a:cs typeface="Calibri" panose="020F0502020204030204" pitchFamily="34" charset="0"/>
              </a:rPr>
              <a:t>Who are the current and emerging leaders in engineering education?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CAED50-F4E3-2847-8B5F-7EE38D63AF5A}"/>
              </a:ext>
            </a:extLst>
          </p:cNvPr>
          <p:cNvSpPr txBox="1"/>
          <p:nvPr/>
        </p:nvSpPr>
        <p:spPr>
          <a:xfrm>
            <a:off x="582805" y="1774124"/>
            <a:ext cx="546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solidFill>
                  <a:schemeClr val="accent2"/>
                </a:solidFill>
                <a:latin typeface="Calibri" panose="020F0502020204030204" pitchFamily="34" charset="0"/>
                <a:ea typeface="Open Sans Condensed Light" panose="020B030603050402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121254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rld Map Blue and White.jpg"/>
          <p:cNvPicPr>
            <a:picLocks noChangeAspect="1"/>
          </p:cNvPicPr>
          <p:nvPr/>
        </p:nvPicPr>
        <p:blipFill rotWithShape="1"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9" b="4339"/>
          <a:stretch/>
        </p:blipFill>
        <p:spPr>
          <a:xfrm>
            <a:off x="479504" y="642499"/>
            <a:ext cx="7856728" cy="3858501"/>
          </a:xfrm>
          <a:prstGeom prst="rect">
            <a:avLst/>
          </a:prstGeom>
          <a:noFill/>
        </p:spPr>
      </p:pic>
      <p:sp>
        <p:nvSpPr>
          <p:cNvPr id="12" name="Teardrop 11">
            <a:extLst>
              <a:ext uri="{FF2B5EF4-FFF2-40B4-BE49-F238E27FC236}">
                <a16:creationId xmlns:a16="http://schemas.microsoft.com/office/drawing/2014/main" id="{00BDBAFF-26A9-9949-8F58-E13CC2EF7EE3}"/>
              </a:ext>
            </a:extLst>
          </p:cNvPr>
          <p:cNvSpPr/>
          <p:nvPr/>
        </p:nvSpPr>
        <p:spPr>
          <a:xfrm rot="8100000">
            <a:off x="4276499" y="1535553"/>
            <a:ext cx="244800" cy="244800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6B086BDE-C261-9F40-A660-8EC99DA80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Example 1 – Aalborg University (Denmark)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5718A6-AB44-A44F-9D71-CF94137E3077}"/>
              </a:ext>
            </a:extLst>
          </p:cNvPr>
          <p:cNvSpPr txBox="1"/>
          <p:nvPr/>
        </p:nvSpPr>
        <p:spPr>
          <a:xfrm>
            <a:off x="484217" y="862230"/>
            <a:ext cx="3399312" cy="31700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Mega-projects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Building in complexity – technical, societal and inter-disciplinary – as students progress.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Nurturing flexibility, problem-solving and collaborative thinking.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PBL competencies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Nurturing and tracking progressive learning outcomes.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B0170A-9785-2C47-AC21-0AD9802E412B}"/>
              </a:ext>
            </a:extLst>
          </p:cNvPr>
          <p:cNvSpPr txBox="1"/>
          <p:nvPr/>
        </p:nvSpPr>
        <p:spPr>
          <a:xfrm>
            <a:off x="479504" y="4032329"/>
            <a:ext cx="3408739" cy="331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Aalborg University</a:t>
            </a:r>
            <a:r>
              <a:rPr lang="en-US" sz="16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(Denmark)</a:t>
            </a:r>
          </a:p>
        </p:txBody>
      </p:sp>
    </p:spTree>
    <p:extLst>
      <p:ext uri="{BB962C8B-B14F-4D97-AF65-F5344CB8AC3E}">
        <p14:creationId xmlns:p14="http://schemas.microsoft.com/office/powerpoint/2010/main" val="37006712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>
            <a:extLst>
              <a:ext uri="{FF2B5EF4-FFF2-40B4-BE49-F238E27FC236}">
                <a16:creationId xmlns:a16="http://schemas.microsoft.com/office/drawing/2014/main" id="{6B086BDE-C261-9F40-A660-8EC99DA80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Example 1 – Aalborg University (Denmark)</a:t>
            </a: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6A9F5E22-62F5-3242-AE40-986D1C283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980" y="722376"/>
            <a:ext cx="4862039" cy="394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602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30B9FE5-3BA6-FE44-9B05-388A0C203831}"/>
              </a:ext>
            </a:extLst>
          </p:cNvPr>
          <p:cNvSpPr/>
          <p:nvPr/>
        </p:nvSpPr>
        <p:spPr>
          <a:xfrm>
            <a:off x="342000" y="1564353"/>
            <a:ext cx="8459999" cy="447675"/>
          </a:xfrm>
          <a:prstGeom prst="roundRect">
            <a:avLst>
              <a:gd name="adj" fmla="val 6054"/>
            </a:avLst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9999" y="1133475"/>
            <a:ext cx="8460000" cy="3535802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2300" dirty="0"/>
              <a:t>Student social isolation, anxiety and mental health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2300" dirty="0"/>
              <a:t>Establishing community, connectivity and peer-learning in online delivery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2300" dirty="0"/>
              <a:t>Engaging with and motivating students with web-cams off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2300" dirty="0"/>
              <a:t>Assessing student learning online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2300" dirty="0"/>
              <a:t>Faculty exhaustion and stress from constant ‘state of emergency’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2300" dirty="0"/>
              <a:t>Offering ‘equal’ experiences to all, regardless of internet connectivity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2300" dirty="0"/>
              <a:t>Delivering effective learning while student work across time-zones</a:t>
            </a:r>
          </a:p>
          <a:p>
            <a:pPr>
              <a:buFont typeface="Arial"/>
              <a:buChar char="•"/>
            </a:pPr>
            <a:endParaRPr lang="en-GB" dirty="0"/>
          </a:p>
          <a:p>
            <a:pPr>
              <a:buFont typeface="Arial"/>
              <a:buChar char="•"/>
            </a:pPr>
            <a:endParaRPr lang="en-GB" dirty="0"/>
          </a:p>
          <a:p>
            <a:pPr>
              <a:buFont typeface="Arial"/>
              <a:buChar char="•"/>
            </a:pPr>
            <a:endParaRPr lang="en-GB" dirty="0"/>
          </a:p>
          <a:p>
            <a:pPr>
              <a:buFont typeface="Arial"/>
              <a:buChar char="•"/>
            </a:pPr>
            <a:endParaRPr lang="en-GB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59A47614-440C-EC47-94B8-9A511A49C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69999"/>
            <a:ext cx="8497622" cy="648000"/>
          </a:xfrm>
        </p:spPr>
        <p:txBody>
          <a:bodyPr>
            <a:normAutofit/>
          </a:bodyPr>
          <a:lstStyle/>
          <a:p>
            <a:r>
              <a:rPr lang="en-GB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Challenges facing online collaborative learning: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150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rld Map Blue and White.jpg"/>
          <p:cNvPicPr>
            <a:picLocks noChangeAspect="1"/>
          </p:cNvPicPr>
          <p:nvPr/>
        </p:nvPicPr>
        <p:blipFill rotWithShape="1"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9" b="4339"/>
          <a:stretch/>
        </p:blipFill>
        <p:spPr>
          <a:xfrm>
            <a:off x="479504" y="642499"/>
            <a:ext cx="7856728" cy="3858501"/>
          </a:xfrm>
          <a:prstGeom prst="rect">
            <a:avLst/>
          </a:prstGeom>
          <a:noFill/>
        </p:spPr>
      </p:pic>
      <p:sp>
        <p:nvSpPr>
          <p:cNvPr id="12" name="Teardrop 11">
            <a:extLst>
              <a:ext uri="{FF2B5EF4-FFF2-40B4-BE49-F238E27FC236}">
                <a16:creationId xmlns:a16="http://schemas.microsoft.com/office/drawing/2014/main" id="{00BDBAFF-26A9-9949-8F58-E13CC2EF7EE3}"/>
              </a:ext>
            </a:extLst>
          </p:cNvPr>
          <p:cNvSpPr/>
          <p:nvPr/>
        </p:nvSpPr>
        <p:spPr>
          <a:xfrm rot="8100000">
            <a:off x="2577696" y="1863338"/>
            <a:ext cx="244800" cy="244800"/>
          </a:xfrm>
          <a:prstGeom prst="teardrop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6B086BDE-C261-9F40-A660-8EC99DA80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Example 2 – MIT (US)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50B663-FF25-EB43-B038-BE74852EB2E9}"/>
              </a:ext>
            </a:extLst>
          </p:cNvPr>
          <p:cNvSpPr txBox="1"/>
          <p:nvPr/>
        </p:nvSpPr>
        <p:spPr>
          <a:xfrm>
            <a:off x="4007402" y="3814537"/>
            <a:ext cx="3408739" cy="331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MIT </a:t>
            </a:r>
            <a:r>
              <a:rPr lang="en-US" sz="16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(US)</a:t>
            </a:r>
          </a:p>
        </p:txBody>
      </p:sp>
      <p:pic>
        <p:nvPicPr>
          <p:cNvPr id="7" name="Picture 6" descr="MIT-Engineering-Leadership-Lab.jpg">
            <a:extLst>
              <a:ext uri="{FF2B5EF4-FFF2-40B4-BE49-F238E27FC236}">
                <a16:creationId xmlns:a16="http://schemas.microsoft.com/office/drawing/2014/main" id="{F3D79969-DB89-5F43-9EC3-B9339723C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402" y="1542045"/>
            <a:ext cx="3408738" cy="227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2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rld Map Blue and White.jpg"/>
          <p:cNvPicPr>
            <a:picLocks noChangeAspect="1"/>
          </p:cNvPicPr>
          <p:nvPr/>
        </p:nvPicPr>
        <p:blipFill rotWithShape="1"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9" b="4339"/>
          <a:stretch/>
        </p:blipFill>
        <p:spPr>
          <a:xfrm>
            <a:off x="479504" y="642499"/>
            <a:ext cx="7856728" cy="3858501"/>
          </a:xfrm>
          <a:prstGeom prst="rect">
            <a:avLst/>
          </a:prstGeom>
          <a:noFill/>
        </p:spPr>
      </p:pic>
      <p:sp>
        <p:nvSpPr>
          <p:cNvPr id="12" name="Teardrop 11">
            <a:extLst>
              <a:ext uri="{FF2B5EF4-FFF2-40B4-BE49-F238E27FC236}">
                <a16:creationId xmlns:a16="http://schemas.microsoft.com/office/drawing/2014/main" id="{00BDBAFF-26A9-9949-8F58-E13CC2EF7EE3}"/>
              </a:ext>
            </a:extLst>
          </p:cNvPr>
          <p:cNvSpPr/>
          <p:nvPr/>
        </p:nvSpPr>
        <p:spPr>
          <a:xfrm rot="8100000">
            <a:off x="2577696" y="1863338"/>
            <a:ext cx="244800" cy="244800"/>
          </a:xfrm>
          <a:prstGeom prst="teardrop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50B663-FF25-EB43-B038-BE74852EB2E9}"/>
              </a:ext>
            </a:extLst>
          </p:cNvPr>
          <p:cNvSpPr txBox="1"/>
          <p:nvPr/>
        </p:nvSpPr>
        <p:spPr>
          <a:xfrm>
            <a:off x="4007402" y="3814537"/>
            <a:ext cx="3408739" cy="331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MIT </a:t>
            </a:r>
            <a:r>
              <a:rPr lang="en-US" sz="16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(US)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681595-9510-564C-AEC3-CF33B010BC97}"/>
              </a:ext>
            </a:extLst>
          </p:cNvPr>
          <p:cNvSpPr txBox="1"/>
          <p:nvPr/>
        </p:nvSpPr>
        <p:spPr>
          <a:xfrm>
            <a:off x="4007402" y="151996"/>
            <a:ext cx="3402994" cy="36625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System Design and Management Bootcamp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Fully online one-week program introduction for new students.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Developed by Teaching Assistants.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As well as introduction to the  discipline, aims to develop peer-learning and network-building, and combat ‘imposter syndrome’.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Took inspiration from crowdfunding platforms.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51BDF288-D6A9-4D44-AD50-5F916B526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69999"/>
            <a:ext cx="7560000" cy="648000"/>
          </a:xfrm>
        </p:spPr>
        <p:txBody>
          <a:bodyPr/>
          <a:lstStyle/>
          <a:p>
            <a:r>
              <a:rPr lang="en-GB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Example 3 – MIT (US)</a:t>
            </a:r>
          </a:p>
        </p:txBody>
      </p:sp>
    </p:spTree>
    <p:extLst>
      <p:ext uri="{BB962C8B-B14F-4D97-AF65-F5344CB8AC3E}">
        <p14:creationId xmlns:p14="http://schemas.microsoft.com/office/powerpoint/2010/main" val="13675961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9999" y="1133475"/>
            <a:ext cx="8460000" cy="3352799"/>
          </a:xfrm>
        </p:spPr>
        <p:txBody>
          <a:bodyPr>
            <a:normAutofit/>
          </a:bodyPr>
          <a:lstStyle/>
          <a:p>
            <a:pPr marL="0" indent="0"/>
            <a:endParaRPr lang="en-GB" dirty="0"/>
          </a:p>
          <a:p>
            <a:pPr>
              <a:buFont typeface="Arial"/>
              <a:buChar char="•"/>
            </a:pPr>
            <a:endParaRPr lang="en-GB" dirty="0"/>
          </a:p>
          <a:p>
            <a:pPr>
              <a:buFont typeface="Arial"/>
              <a:buChar char="•"/>
            </a:pPr>
            <a:endParaRPr lang="en-GB" dirty="0"/>
          </a:p>
          <a:p>
            <a:pPr>
              <a:buFont typeface="Arial"/>
              <a:buChar char="•"/>
            </a:pPr>
            <a:endParaRPr lang="en-GB" dirty="0"/>
          </a:p>
          <a:p>
            <a:pPr>
              <a:buFont typeface="Arial"/>
              <a:buChar char="•"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0000" y="269999"/>
            <a:ext cx="2649014" cy="4472330"/>
          </a:xfrm>
        </p:spPr>
        <p:txBody>
          <a:bodyPr>
            <a:normAutofit/>
          </a:bodyPr>
          <a:lstStyle/>
          <a:p>
            <a:r>
              <a:rPr lang="en-GB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CEEDA website: </a:t>
            </a:r>
            <a:br>
              <a:rPr lang="en-GB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</a:br>
            <a:r>
              <a:rPr lang="en-GB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launched in March 2021</a:t>
            </a:r>
            <a:br>
              <a:rPr lang="en-GB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</a:br>
            <a:br>
              <a:rPr lang="en-GB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</a:br>
            <a:br>
              <a:rPr lang="en-GB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</a:br>
            <a:br>
              <a:rPr lang="en-GB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</a:br>
            <a:br>
              <a:rPr lang="en-GB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</a:br>
            <a:br>
              <a:rPr lang="en-GB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</a:br>
            <a:br>
              <a:rPr lang="en-GB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</a:br>
            <a:br>
              <a:rPr lang="en-GB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</a:br>
            <a:br>
              <a:rPr lang="en-GB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</a:br>
            <a:r>
              <a:rPr lang="en-GB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  <a:hlinkClick r:id="rId3"/>
              </a:rPr>
              <a:t>www.ceeda.org</a:t>
            </a:r>
            <a:r>
              <a:rPr lang="en-GB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 </a:t>
            </a:r>
            <a:br>
              <a:rPr lang="en-GB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</a:br>
            <a:endParaRPr lang="en-GB" dirty="0"/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5DA1F28-C0E5-F048-AD8E-C50537DEE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033" y="401171"/>
            <a:ext cx="5572967" cy="362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661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E660653-E14D-CA43-AC4B-351CA08D53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697904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7ADEF2E-5D0E-7045-A9C1-37D417B8D1BF}"/>
              </a:ext>
            </a:extLst>
          </p:cNvPr>
          <p:cNvSpPr txBox="1">
            <a:spLocks/>
          </p:cNvSpPr>
          <p:nvPr/>
        </p:nvSpPr>
        <p:spPr>
          <a:xfrm>
            <a:off x="756531" y="762048"/>
            <a:ext cx="4197131" cy="270843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200" b="0" i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09" charset="0"/>
              </a:defRPr>
            </a:lvl9pPr>
          </a:lstStyle>
          <a:p>
            <a:r>
              <a:rPr lang="en-GB" sz="2800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The global state of the art in engineering education</a:t>
            </a:r>
          </a:p>
          <a:p>
            <a:endParaRPr lang="en-GB" sz="1200" dirty="0"/>
          </a:p>
          <a:p>
            <a:endParaRPr lang="en-GB" sz="1800" b="1" dirty="0">
              <a:solidFill>
                <a:schemeClr val="tx1">
                  <a:lumMod val="75000"/>
                  <a:lumOff val="25000"/>
                </a:schemeClr>
              </a:solidFill>
              <a:latin typeface="Open Sans Condensed" panose="020B0606030504020204" pitchFamily="34" charset="0"/>
              <a:ea typeface="Open Sans Condensed" panose="020B0606030504020204" pitchFamily="34" charset="0"/>
              <a:cs typeface="Open Sans Condensed" panose="020B0606030504020204" pitchFamily="34" charset="0"/>
            </a:endParaRPr>
          </a:p>
          <a:p>
            <a:r>
              <a:rPr lang="en-GB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Commissioned by MIT</a:t>
            </a:r>
          </a:p>
          <a:p>
            <a:r>
              <a:rPr lang="en-GB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Published March 2018</a:t>
            </a:r>
          </a:p>
          <a:p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 descr="MIT report front cov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138" y="762048"/>
            <a:ext cx="2532001" cy="35831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719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E45517-DFAC-0143-870D-2EB976496E9A}"/>
              </a:ext>
            </a:extLst>
          </p:cNvPr>
          <p:cNvSpPr/>
          <p:nvPr/>
        </p:nvSpPr>
        <p:spPr>
          <a:xfrm>
            <a:off x="0" y="831006"/>
            <a:ext cx="9144000" cy="3897111"/>
          </a:xfrm>
          <a:prstGeom prst="rect">
            <a:avLst/>
          </a:prstGeom>
          <a:solidFill>
            <a:srgbClr val="1A0A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4E294A-92E3-B54C-9020-B597BA972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511" y="1145789"/>
            <a:ext cx="4348976" cy="3261732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29DD7735-76B5-044F-BD7B-BBDCD7C85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NEET Program (New Engineering Education Transformation)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A563D-C010-0144-9AF3-520CBA589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519" y="1346123"/>
            <a:ext cx="485840" cy="256416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246D23A2-9E27-8F41-880D-1FA4596FB99F}"/>
              </a:ext>
            </a:extLst>
          </p:cNvPr>
          <p:cNvSpPr/>
          <p:nvPr/>
        </p:nvSpPr>
        <p:spPr>
          <a:xfrm>
            <a:off x="6217854" y="1159727"/>
            <a:ext cx="2923240" cy="3568389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7231D53F-AEFE-2A40-A868-A757153DF7D8}"/>
              </a:ext>
            </a:extLst>
          </p:cNvPr>
          <p:cNvSpPr txBox="1"/>
          <p:nvPr/>
        </p:nvSpPr>
        <p:spPr>
          <a:xfrm>
            <a:off x="1364359" y="3858202"/>
            <a:ext cx="2663723" cy="454292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 algn="ctr" defTabSz="685800" fontAlgn="auto">
              <a:spcBef>
                <a:spcPts val="83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2"/>
                </a:solidFill>
                <a:latin typeface="Open Baskerville 0.0.75 Normal" panose="02000503000000000000" pitchFamily="2" charset="0"/>
                <a:cs typeface="Arial"/>
              </a:rPr>
              <a:t>MENS ET MANUS</a:t>
            </a:r>
          </a:p>
          <a:p>
            <a:pPr marL="9525" algn="ctr" defTabSz="685800" fontAlgn="auto">
              <a:spcBef>
                <a:spcPts val="83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Calibri" panose="020F0502020204030204" pitchFamily="34" charset="0"/>
              </a:rPr>
              <a:t>hand and mind</a:t>
            </a:r>
            <a:endParaRPr lang="en-US" sz="1400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FE8471-2FF3-B44D-B96C-80B71B0BD45D}"/>
              </a:ext>
            </a:extLst>
          </p:cNvPr>
          <p:cNvSpPr/>
          <p:nvPr/>
        </p:nvSpPr>
        <p:spPr>
          <a:xfrm>
            <a:off x="1389467" y="1289665"/>
            <a:ext cx="4079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Massachusetts Institute of Technology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554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IT report front cov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138" y="762048"/>
            <a:ext cx="2532001" cy="35831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879C8B8-D073-CB49-836B-AADB4EC52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53" y="2571750"/>
            <a:ext cx="5418632" cy="257175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</a:pPr>
            <a:r>
              <a:rPr lang="en-GB" sz="2200" i="1" dirty="0">
                <a:latin typeface="Open Sans" panose="020B0606030504020204" pitchFamily="34" charset="0"/>
                <a:cs typeface="Open Sans" panose="020B0606030504020204" pitchFamily="34" charset="0"/>
              </a:rPr>
              <a:t>“the study feedback suggested that the engineering education sector is entering a period of rapid and fundamental change”</a:t>
            </a:r>
          </a:p>
          <a:p>
            <a:pPr>
              <a:buFont typeface="Arial"/>
              <a:buChar char="•"/>
            </a:pPr>
            <a:endParaRPr lang="en-GB" dirty="0"/>
          </a:p>
          <a:p>
            <a:pPr>
              <a:buFont typeface="Arial"/>
              <a:buChar char="•"/>
            </a:pPr>
            <a:endParaRPr lang="en-GB" dirty="0"/>
          </a:p>
          <a:p>
            <a:pPr>
              <a:buFont typeface="Arial"/>
              <a:buChar char="•"/>
            </a:pPr>
            <a:endParaRPr lang="en-GB" dirty="0"/>
          </a:p>
          <a:p>
            <a:pPr>
              <a:buFont typeface="Arial"/>
              <a:buChar char="•"/>
            </a:pPr>
            <a:endParaRPr lang="en-GB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FDA2B8FA-805D-BD41-9306-C7837540B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624" y="762048"/>
            <a:ext cx="5576138" cy="6480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After many decades of discussion within the engineering education community, the report highlighted groundswell for change…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5159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1358090" y="1650039"/>
            <a:ext cx="2997886" cy="41765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+mn-lt"/>
              </a:rPr>
              <a:t>Olin College (US)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1358090" y="2154095"/>
            <a:ext cx="2997886" cy="41765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+mn-lt"/>
              </a:rPr>
              <a:t>MIT (US)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1358090" y="2658151"/>
            <a:ext cx="2997886" cy="41765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+mn-lt"/>
              </a:rPr>
              <a:t>Stanford </a:t>
            </a:r>
            <a:r>
              <a:rPr lang="en-GB" sz="1800" kern="0" dirty="0" err="1">
                <a:solidFill>
                  <a:schemeClr val="bg1"/>
                </a:solidFill>
                <a:latin typeface="+mn-lt"/>
              </a:rPr>
              <a:t>Uni</a:t>
            </a:r>
            <a:r>
              <a:rPr lang="en-GB" sz="1800" kern="0" dirty="0">
                <a:solidFill>
                  <a:schemeClr val="bg1"/>
                </a:solidFill>
                <a:latin typeface="+mn-lt"/>
              </a:rPr>
              <a:t> (US)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1358090" y="3666263"/>
            <a:ext cx="2997886" cy="41765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+mn-lt"/>
              </a:rPr>
              <a:t>TU Delft (Netherlands)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1358090" y="3162207"/>
            <a:ext cx="2997886" cy="41765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+mn-lt"/>
              </a:rPr>
              <a:t>Aalborg </a:t>
            </a:r>
            <a:r>
              <a:rPr lang="en-GB" sz="1800" kern="0" dirty="0" err="1">
                <a:solidFill>
                  <a:schemeClr val="bg1"/>
                </a:solidFill>
                <a:latin typeface="+mn-lt"/>
              </a:rPr>
              <a:t>Uni</a:t>
            </a:r>
            <a:r>
              <a:rPr lang="en-GB" sz="1800" kern="0" dirty="0">
                <a:solidFill>
                  <a:schemeClr val="bg1"/>
                </a:solidFill>
                <a:latin typeface="+mn-lt"/>
              </a:rPr>
              <a:t> (Denmark)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5246522" y="1650038"/>
            <a:ext cx="2997886" cy="41765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+mn-lt"/>
              </a:rPr>
              <a:t>UCL (UK)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5246522" y="2154037"/>
            <a:ext cx="2997886" cy="41765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+mn-lt"/>
              </a:rPr>
              <a:t>Purdue </a:t>
            </a:r>
            <a:r>
              <a:rPr lang="en-GB" sz="1800" kern="0" dirty="0" err="1">
                <a:solidFill>
                  <a:schemeClr val="bg1"/>
                </a:solidFill>
                <a:latin typeface="+mn-lt"/>
              </a:rPr>
              <a:t>Uni</a:t>
            </a:r>
            <a:r>
              <a:rPr lang="en-GB" sz="1800" kern="0" dirty="0">
                <a:solidFill>
                  <a:schemeClr val="bg1"/>
                </a:solidFill>
                <a:latin typeface="+mn-lt"/>
              </a:rPr>
              <a:t> (US)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5246522" y="2658121"/>
            <a:ext cx="2997886" cy="41765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+mn-lt"/>
              </a:rPr>
              <a:t>NUS (Singapore)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5246522" y="3666205"/>
            <a:ext cx="2997886" cy="41765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+mn-lt"/>
              </a:rPr>
              <a:t>Chalmers </a:t>
            </a:r>
            <a:r>
              <a:rPr lang="en-GB" sz="1800" kern="0" dirty="0" err="1">
                <a:solidFill>
                  <a:schemeClr val="bg1"/>
                </a:solidFill>
                <a:latin typeface="+mn-lt"/>
              </a:rPr>
              <a:t>Uni</a:t>
            </a:r>
            <a:r>
              <a:rPr lang="en-GB" sz="1800" kern="0" dirty="0">
                <a:solidFill>
                  <a:schemeClr val="bg1"/>
                </a:solidFill>
                <a:latin typeface="+mn-lt"/>
              </a:rPr>
              <a:t> (Sweden)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5246522" y="3162177"/>
            <a:ext cx="2997886" cy="41765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+mn-lt"/>
              </a:rPr>
              <a:t>Uni of Cambridge (UK)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827586" y="1650037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827586" y="2154093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827586" y="2658149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827586" y="3162205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827586" y="3666261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</a:rPr>
              <a:t>5</a:t>
            </a: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4716018" y="1650037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</a:rPr>
              <a:t>6</a:t>
            </a:r>
          </a:p>
        </p:txBody>
      </p:sp>
      <p:sp>
        <p:nvSpPr>
          <p:cNvPr id="32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4716018" y="2154093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</a:rPr>
              <a:t>7</a:t>
            </a:r>
          </a:p>
        </p:txBody>
      </p:sp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4716018" y="2658149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34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4716018" y="3162205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</a:rPr>
              <a:t>9</a:t>
            </a:r>
          </a:p>
        </p:txBody>
      </p:sp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4716018" y="3666261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</a:rPr>
              <a:t>10</a:t>
            </a: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CB1FF30B-C5BF-834D-9978-9D735878D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269999"/>
            <a:ext cx="7769239" cy="648000"/>
          </a:xfrm>
        </p:spPr>
        <p:txBody>
          <a:bodyPr>
            <a:noAutofit/>
          </a:bodyPr>
          <a:lstStyle/>
          <a:p>
            <a:r>
              <a:rPr lang="en-GB" dirty="0"/>
              <a:t>The 10 institutions most frequently identified as </a:t>
            </a:r>
            <a:br>
              <a:rPr lang="en-GB" dirty="0"/>
            </a:br>
            <a:r>
              <a:rPr lang="en-GB" b="1" dirty="0">
                <a:latin typeface="+mn-lt"/>
                <a:ea typeface="Open Sans Condensed" panose="020B0606030504020204" pitchFamily="34" charset="0"/>
              </a:rPr>
              <a:t>current leaders </a:t>
            </a:r>
            <a:r>
              <a:rPr lang="en-GB" dirty="0"/>
              <a:t>in engineering undergraduate education</a:t>
            </a:r>
          </a:p>
        </p:txBody>
      </p:sp>
    </p:spTree>
    <p:extLst>
      <p:ext uri="{BB962C8B-B14F-4D97-AF65-F5344CB8AC3E}">
        <p14:creationId xmlns:p14="http://schemas.microsoft.com/office/powerpoint/2010/main" val="110747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1358090" y="1650039"/>
            <a:ext cx="2997886" cy="4176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+mn-lt"/>
              </a:rPr>
              <a:t>SUTD (Singapore)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1358090" y="2154095"/>
            <a:ext cx="2997886" cy="4176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+mn-lt"/>
              </a:rPr>
              <a:t>Olin College (US)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1358090" y="2658151"/>
            <a:ext cx="2997886" cy="4176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+mn-lt"/>
              </a:rPr>
              <a:t>UCL (UK)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1358090" y="3666263"/>
            <a:ext cx="2997886" cy="4176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+mn-lt"/>
              </a:rPr>
              <a:t>Iron Range (US)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1358090" y="3162207"/>
            <a:ext cx="2997886" cy="4176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+mn-lt"/>
              </a:rPr>
              <a:t>PUC (Chile)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5246522" y="1649981"/>
            <a:ext cx="2997886" cy="4176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+mn-lt"/>
              </a:rPr>
              <a:t>NUS (Singapore)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5246522" y="2157741"/>
            <a:ext cx="2997886" cy="4176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+mn-lt"/>
              </a:rPr>
              <a:t>TU Delft (Netherlands)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5246522" y="2658150"/>
            <a:ext cx="2997886" cy="4176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+mn-lt"/>
              </a:rPr>
              <a:t>Charles </a:t>
            </a:r>
            <a:r>
              <a:rPr lang="en-GB" sz="1800" kern="0" dirty="0" err="1">
                <a:solidFill>
                  <a:schemeClr val="bg1"/>
                </a:solidFill>
                <a:latin typeface="+mn-lt"/>
              </a:rPr>
              <a:t>Sturt</a:t>
            </a:r>
            <a:r>
              <a:rPr lang="en-GB" sz="1800" kern="0" dirty="0">
                <a:solidFill>
                  <a:schemeClr val="bg1"/>
                </a:solidFill>
                <a:latin typeface="+mn-lt"/>
              </a:rPr>
              <a:t> (Australia)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5246522" y="3666262"/>
            <a:ext cx="2997886" cy="4176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+mn-lt"/>
              </a:rPr>
              <a:t>Arizona State (US)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22B64B48-2A02-7340-8172-3C2160DC5CF9}"/>
              </a:ext>
            </a:extLst>
          </p:cNvPr>
          <p:cNvSpPr txBox="1">
            <a:spLocks/>
          </p:cNvSpPr>
          <p:nvPr/>
        </p:nvSpPr>
        <p:spPr>
          <a:xfrm>
            <a:off x="5246522" y="3162206"/>
            <a:ext cx="2997886" cy="4176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lIns="135000" tIns="72000" rIns="135000" bIns="0" rtlCol="0" anchor="t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latin typeface="+mn-lt"/>
              </a:rPr>
              <a:t>Tsinghua (China)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827585" y="1649980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827585" y="2154093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827586" y="2658149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827586" y="3162205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827584" y="3666261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</a:rPr>
              <a:t>5</a:t>
            </a: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4716018" y="1650037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</a:rPr>
              <a:t>6</a:t>
            </a:r>
          </a:p>
        </p:txBody>
      </p:sp>
      <p:sp>
        <p:nvSpPr>
          <p:cNvPr id="32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4716018" y="2154093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</a:rPr>
              <a:t>7</a:t>
            </a:r>
          </a:p>
        </p:txBody>
      </p:sp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4716018" y="2658149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34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4716018" y="3162205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</a:rPr>
              <a:t>9</a:t>
            </a:r>
          </a:p>
        </p:txBody>
      </p:sp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9BF4F67A-B0AB-2248-9E2F-B395BBBB5382}"/>
              </a:ext>
            </a:extLst>
          </p:cNvPr>
          <p:cNvSpPr txBox="1">
            <a:spLocks/>
          </p:cNvSpPr>
          <p:nvPr/>
        </p:nvSpPr>
        <p:spPr>
          <a:xfrm>
            <a:off x="4716018" y="3666261"/>
            <a:ext cx="504057" cy="4176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1400"/>
              </a:spcAft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›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358775" indent="-1714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System Font Regular"/>
              <a:buChar char="»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4513" indent="-184150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−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719138" indent="-163513"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100000"/>
              <a:buFont typeface="System Font Regular"/>
              <a:buChar char="-"/>
              <a:defRPr sz="200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12825" indent="0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16335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20907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2547938" indent="-163513" algn="l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1191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GB" kern="0" dirty="0">
                <a:solidFill>
                  <a:schemeClr val="bg1"/>
                </a:solidFill>
                <a:latin typeface="+mn-lt"/>
              </a:rPr>
              <a:t>10</a:t>
            </a: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CB1FF30B-C5BF-834D-9978-9D735878D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The 10 institutions most frequently identified as </a:t>
            </a:r>
            <a:br>
              <a:rPr lang="en-GB" dirty="0"/>
            </a:br>
            <a:r>
              <a:rPr lang="en-GB" b="1" dirty="0">
                <a:latin typeface="+mn-lt"/>
                <a:ea typeface="Open Sans Condensed" panose="020B0606030504020204" pitchFamily="34" charset="0"/>
                <a:cs typeface="Open Sans Condensed" panose="020B0606030504020204" pitchFamily="34" charset="0"/>
              </a:rPr>
              <a:t>emerging leaders </a:t>
            </a:r>
            <a:r>
              <a:rPr lang="en-GB" dirty="0"/>
              <a:t>in engineering undergraduate education</a:t>
            </a:r>
          </a:p>
        </p:txBody>
      </p:sp>
    </p:spTree>
    <p:extLst>
      <p:ext uri="{BB962C8B-B14F-4D97-AF65-F5344CB8AC3E}">
        <p14:creationId xmlns:p14="http://schemas.microsoft.com/office/powerpoint/2010/main" val="292275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E660653-E14D-CA43-AC4B-351CA08D5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000" y="1925440"/>
            <a:ext cx="5929916" cy="1292662"/>
          </a:xfrm>
        </p:spPr>
        <p:txBody>
          <a:bodyPr/>
          <a:lstStyle/>
          <a:p>
            <a:r>
              <a:rPr lang="en-GB" b="1" dirty="0">
                <a:latin typeface="Calibri" panose="020F0502020204030204" pitchFamily="34" charset="0"/>
                <a:ea typeface="Open Sans Condensed" panose="020B0606030504020204" pitchFamily="34" charset="0"/>
                <a:cs typeface="Calibri" panose="020F0502020204030204" pitchFamily="34" charset="0"/>
              </a:rPr>
              <a:t>What distinguishes the program design of the </a:t>
            </a:r>
            <a:r>
              <a:rPr lang="en-GB" b="1" i="1" dirty="0">
                <a:latin typeface="Calibri" panose="020F0502020204030204" pitchFamily="34" charset="0"/>
                <a:ea typeface="Open Sans Condensed" panose="020B0606030504020204" pitchFamily="34" charset="0"/>
                <a:cs typeface="Calibri" panose="020F0502020204030204" pitchFamily="34" charset="0"/>
              </a:rPr>
              <a:t>emerging leaders</a:t>
            </a:r>
            <a:r>
              <a:rPr lang="en-GB" b="1" dirty="0">
                <a:latin typeface="Calibri" panose="020F0502020204030204" pitchFamily="34" charset="0"/>
                <a:ea typeface="Open Sans Condensed" panose="020B0606030504020204" pitchFamily="34" charset="0"/>
                <a:cs typeface="Calibri" panose="020F0502020204030204" pitchFamily="34" charset="0"/>
              </a:rPr>
              <a:t>?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b="1" dirty="0">
              <a:latin typeface="Calibri" panose="020F0502020204030204" pitchFamily="34" charset="0"/>
              <a:ea typeface="Open Sans Condensed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CAED50-F4E3-2847-8B5F-7EE38D63AF5A}"/>
              </a:ext>
            </a:extLst>
          </p:cNvPr>
          <p:cNvSpPr txBox="1"/>
          <p:nvPr/>
        </p:nvSpPr>
        <p:spPr>
          <a:xfrm>
            <a:off x="582805" y="1774124"/>
            <a:ext cx="546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solidFill>
                  <a:schemeClr val="accent2"/>
                </a:solidFill>
                <a:latin typeface="Calibri" panose="020F0502020204030204" pitchFamily="34" charset="0"/>
                <a:ea typeface="Open Sans Condensed Light" panose="020B030603050402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06759146"/>
      </p:ext>
    </p:extLst>
  </p:cSld>
  <p:clrMapOvr>
    <a:masterClrMapping/>
  </p:clrMapOvr>
</p:sld>
</file>

<file path=ppt/theme/theme1.xml><?xml version="1.0" encoding="utf-8"?>
<a:theme xmlns:a="http://schemas.openxmlformats.org/drawingml/2006/main" name="ruth-graham-calibri-1">
  <a:themeElements>
    <a:clrScheme name="Ruth Graham v1">
      <a:dk1>
        <a:srgbClr val="1D1D1B"/>
      </a:dk1>
      <a:lt1>
        <a:srgbClr val="FFFFFF"/>
      </a:lt1>
      <a:dk2>
        <a:srgbClr val="2C3F58"/>
      </a:dk2>
      <a:lt2>
        <a:srgbClr val="DBD2AE"/>
      </a:lt2>
      <a:accent1>
        <a:srgbClr val="EA764B"/>
      </a:accent1>
      <a:accent2>
        <a:srgbClr val="518AB6"/>
      </a:accent2>
      <a:accent3>
        <a:srgbClr val="7FB673"/>
      </a:accent3>
      <a:accent4>
        <a:srgbClr val="EAE334"/>
      </a:accent4>
      <a:accent5>
        <a:srgbClr val="BA411E"/>
      </a:accent5>
      <a:accent6>
        <a:srgbClr val="91B8BA"/>
      </a:accent6>
      <a:hlink>
        <a:srgbClr val="1FA5C9"/>
      </a:hlink>
      <a:folHlink>
        <a:srgbClr val="8E61B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resentation_Grey-White 1">
        <a:dk1>
          <a:srgbClr val="E60D2E"/>
        </a:dk1>
        <a:lt1>
          <a:srgbClr val="FFFFFF"/>
        </a:lt1>
        <a:dk2>
          <a:srgbClr val="000302"/>
        </a:dk2>
        <a:lt2>
          <a:srgbClr val="FFFFFF"/>
        </a:lt2>
        <a:accent1>
          <a:srgbClr val="00ABC9"/>
        </a:accent1>
        <a:accent2>
          <a:srgbClr val="D4B012"/>
        </a:accent2>
        <a:accent3>
          <a:srgbClr val="AAAAAA"/>
        </a:accent3>
        <a:accent4>
          <a:srgbClr val="DADADA"/>
        </a:accent4>
        <a:accent5>
          <a:srgbClr val="AAD2E1"/>
        </a:accent5>
        <a:accent6>
          <a:srgbClr val="C09F0F"/>
        </a:accent6>
        <a:hlink>
          <a:srgbClr val="8273BA"/>
        </a:hlink>
        <a:folHlink>
          <a:srgbClr val="D973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uth-graham-calibri-1" id="{728DFE4C-72B6-CE4B-B986-0293EA1A3AD1}" vid="{82E51D29-8D92-7E41-A20D-84865D6616DC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ruth-graham-calibri-1</Template>
  <TotalTime>60983</TotalTime>
  <Words>1626</Words>
  <Application>Microsoft Macintosh PowerPoint</Application>
  <PresentationFormat>On-screen Show (16:9)</PresentationFormat>
  <Paragraphs>276</Paragraphs>
  <Slides>36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Open Sans</vt:lpstr>
      <vt:lpstr>Open Sans Light</vt:lpstr>
      <vt:lpstr>Calibri</vt:lpstr>
      <vt:lpstr>Arial</vt:lpstr>
      <vt:lpstr>Open Sans Condensed Light</vt:lpstr>
      <vt:lpstr>Open Sans Condensed</vt:lpstr>
      <vt:lpstr>Open Baskerville 0.0.75 Normal</vt:lpstr>
      <vt:lpstr>Calibri Light</vt:lpstr>
      <vt:lpstr>System Font Regular</vt:lpstr>
      <vt:lpstr>ruth-graham-calibri-1</vt:lpstr>
      <vt:lpstr>Global state of the art in  engineering education:</vt:lpstr>
      <vt:lpstr>Outline of presentation</vt:lpstr>
      <vt:lpstr>Who are the current and emerging leaders in engineering education?</vt:lpstr>
      <vt:lpstr>PowerPoint Presentation</vt:lpstr>
      <vt:lpstr>NEET Program (New Engineering Education Transformation)</vt:lpstr>
      <vt:lpstr>After many decades of discussion within the engineering education community, the report highlighted groundswell for change…</vt:lpstr>
      <vt:lpstr>The 10 institutions most frequently identified as  current leaders in engineering undergraduate education</vt:lpstr>
      <vt:lpstr>The 10 institutions most frequently identified as  emerging leaders in engineering undergraduate education</vt:lpstr>
      <vt:lpstr>What distinguishes the program design of the emerging leaders? </vt:lpstr>
      <vt:lpstr>Distinguishing programmatic features  of the emerging leaders</vt:lpstr>
      <vt:lpstr>The locations of current and emerging leaders:</vt:lpstr>
      <vt:lpstr>Distinguishing programmatic features  of the emerging leaders</vt:lpstr>
      <vt:lpstr>The 10 institutions most frequently identified as  emerging leaders in engineering undergraduate education</vt:lpstr>
      <vt:lpstr>The 10 institutions most frequently identified as  emerging leaders in engineering undergraduate education</vt:lpstr>
      <vt:lpstr>Systemic/unified approach – Iron Range Engineering (US)</vt:lpstr>
      <vt:lpstr>IRE curriculum structure</vt:lpstr>
      <vt:lpstr>Distinguishing programmatic features  of the emerging leaders</vt:lpstr>
      <vt:lpstr>Distinguishing programmatic features  of the emerging leaders</vt:lpstr>
      <vt:lpstr>Investment by the Chilean Ministry for Finance</vt:lpstr>
      <vt:lpstr>Case study – PUC (Chile)</vt:lpstr>
      <vt:lpstr>Hallmarks of future leaders:</vt:lpstr>
      <vt:lpstr>What are the challenges and opportunities facing the sector? </vt:lpstr>
      <vt:lpstr>Challenges and opportunities to institutional change:</vt:lpstr>
      <vt:lpstr>What will be the impact of COVID-19 emergency teaching on engineering education?</vt:lpstr>
      <vt:lpstr>PowerPoint Presentation</vt:lpstr>
      <vt:lpstr>Summary of study. Two project outputs, both open-source:</vt:lpstr>
      <vt:lpstr>PowerPoint Presentation</vt:lpstr>
      <vt:lpstr>Anticipated future directions for engineering education:</vt:lpstr>
      <vt:lpstr>Example 1 – Aalborg University (Denmark)</vt:lpstr>
      <vt:lpstr>Example 1 – Aalborg University (Denmark)</vt:lpstr>
      <vt:lpstr>Example 1 – Aalborg University (Denmark)</vt:lpstr>
      <vt:lpstr>Challenges facing online collaborative learning:</vt:lpstr>
      <vt:lpstr>Example 2 – MIT (US)</vt:lpstr>
      <vt:lpstr>Example 3 – MIT (US)</vt:lpstr>
      <vt:lpstr>CEEDA website:  launched in March 2021         www.ceeda.org  </vt:lpstr>
      <vt:lpstr>Thank you</vt:lpstr>
    </vt:vector>
  </TitlesOfParts>
  <Manager/>
  <Company>RH Graham Consulting Ltd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Dr Ruth Graham</dc:creator>
  <cp:keywords/>
  <dc:description/>
  <cp:lastModifiedBy>Ruth Graham</cp:lastModifiedBy>
  <cp:revision>730</cp:revision>
  <cp:lastPrinted>2021-02-24T14:01:21Z</cp:lastPrinted>
  <dcterms:created xsi:type="dcterms:W3CDTF">2013-10-11T10:36:06Z</dcterms:created>
  <dcterms:modified xsi:type="dcterms:W3CDTF">2021-06-13T19:53:11Z</dcterms:modified>
  <cp:category/>
</cp:coreProperties>
</file>