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703" r:id="rId5"/>
    <p:sldId id="737" r:id="rId6"/>
    <p:sldId id="689" r:id="rId7"/>
    <p:sldId id="676" r:id="rId8"/>
    <p:sldId id="261" r:id="rId9"/>
    <p:sldId id="677" r:id="rId10"/>
    <p:sldId id="738" r:id="rId11"/>
    <p:sldId id="704" r:id="rId12"/>
    <p:sldId id="736" r:id="rId13"/>
    <p:sldId id="733" r:id="rId14"/>
    <p:sldId id="731" r:id="rId15"/>
    <p:sldId id="735" r:id="rId16"/>
    <p:sldId id="739" r:id="rId17"/>
    <p:sldId id="637" r:id="rId18"/>
  </p:sldIdLst>
  <p:sldSz cx="12192000" cy="6858000"/>
  <p:notesSz cx="6858000" cy="2505075"/>
  <p:custDataLst>
    <p:tags r:id="rId21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ir Egil Dahle Øien" initials="GEDØ" lastIdx="1" clrIdx="0">
    <p:extLst>
      <p:ext uri="{19B8F6BF-5375-455C-9EA6-DF929625EA0E}">
        <p15:presenceInfo xmlns:p15="http://schemas.microsoft.com/office/powerpoint/2012/main" userId="S::geiro@ntnu.no::d47b1cc6-0e06-491c-9c59-5a9e2cf5b5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607E"/>
    <a:srgbClr val="5B9B64"/>
    <a:srgbClr val="2864D5"/>
    <a:srgbClr val="EF28E6"/>
    <a:srgbClr val="FFA1BD"/>
    <a:srgbClr val="ECA8A2"/>
    <a:srgbClr val="91A8C5"/>
    <a:srgbClr val="0D4788"/>
    <a:srgbClr val="5B9BD5"/>
    <a:srgbClr val="0050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0"/>
    <p:restoredTop sz="94637"/>
  </p:normalViewPr>
  <p:slideViewPr>
    <p:cSldViewPr snapToGrid="0">
      <p:cViewPr varScale="1">
        <p:scale>
          <a:sx n="108" d="100"/>
          <a:sy n="108" d="100"/>
        </p:scale>
        <p:origin x="28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Studieprogram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88-4134-B236-0A98F1CB2D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88-4134-B236-0A98F1CB2D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788-4134-B236-0A98F1CB2D5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788-4134-B236-0A98F1CB2D58}"/>
              </c:ext>
            </c:extLst>
          </c:dPt>
          <c:cat>
            <c:strRef>
              <c:f>'Ark1'!$A$2:$A$5</c:f>
              <c:strCache>
                <c:ptCount val="4"/>
                <c:pt idx="0">
                  <c:v>1. kvt.</c:v>
                </c:pt>
                <c:pt idx="1">
                  <c:v>2. kvt.</c:v>
                </c:pt>
                <c:pt idx="2">
                  <c:v>3. kvt.</c:v>
                </c:pt>
                <c:pt idx="3">
                  <c:v>4. kv.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0B-44D4-BF94-3953DA4B8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tnu.no/documents/1286373847/1289915220/FTS+delrapport+3+Visjon+og+anbefalte+prinsipper.pdf" TargetMode="External"/><Relationship Id="rId2" Type="http://schemas.openxmlformats.org/officeDocument/2006/relationships/hyperlink" Target="https://www.ntnu.no/documents/1286373847/1289915220/FTS+delrapport+2+Staastedsanalyse.pdf" TargetMode="External"/><Relationship Id="rId1" Type="http://schemas.openxmlformats.org/officeDocument/2006/relationships/hyperlink" Target="https://www.ntnu.no/documents/1286373847/1289915220/FTS+delrapport+1+-+B&#230;rekraftig+kompetanse.pdf/d4084ed0-2220-5d9d-82ca-19cd984ded9d?t=1593197367498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tnu.no/documents/1286373847/1289915220/FTS+delrapport+3+Visjon+og+anbefalte+prinsipper.pdf" TargetMode="External"/><Relationship Id="rId2" Type="http://schemas.openxmlformats.org/officeDocument/2006/relationships/hyperlink" Target="https://www.ntnu.no/documents/1286373847/1289915220/FTS+delrapport+2+Staastedsanalyse.pdf" TargetMode="External"/><Relationship Id="rId1" Type="http://schemas.openxmlformats.org/officeDocument/2006/relationships/hyperlink" Target="https://www.ntnu.no/documents/1286373847/1289915220/FTS+delrapport+1+-+B&#230;rekraftig+kompetanse.pdf/d4084ed0-2220-5d9d-82ca-19cd984ded9d?t=1593197367498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03B14A-A871-40FB-92FC-4673250BBF84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281F37-2D09-4F5B-A7DB-ED4928402CF8}">
      <dgm:prSet/>
      <dgm:spPr/>
      <dgm:t>
        <a:bodyPr/>
        <a:lstStyle/>
        <a:p>
          <a:r>
            <a:rPr lang="nb-NO" dirty="0"/>
            <a:t>Sub-report 1 </a:t>
          </a:r>
          <a:r>
            <a:rPr lang="nb-NO" b="1" dirty="0" err="1">
              <a:hlinkClick xmlns:r="http://schemas.openxmlformats.org/officeDocument/2006/relationships" r:id="rId1"/>
            </a:rPr>
            <a:t>Sustainable</a:t>
          </a:r>
          <a:r>
            <a:rPr lang="nb-NO" b="1" dirty="0">
              <a:hlinkClick xmlns:r="http://schemas.openxmlformats.org/officeDocument/2006/relationships" r:id="rId1"/>
            </a:rPr>
            <a:t> </a:t>
          </a:r>
          <a:r>
            <a:rPr lang="nb-NO" b="1" dirty="0" err="1">
              <a:hlinkClick xmlns:r="http://schemas.openxmlformats.org/officeDocument/2006/relationships" r:id="rId1"/>
            </a:rPr>
            <a:t>competence</a:t>
          </a:r>
          <a:r>
            <a:rPr lang="nb-NO" b="1" dirty="0">
              <a:hlinkClick xmlns:r="http://schemas.openxmlformats.org/officeDocument/2006/relationships" r:id="rId1"/>
            </a:rPr>
            <a:t> </a:t>
          </a:r>
          <a:r>
            <a:rPr lang="nb-NO" dirty="0"/>
            <a:t>(June 2020)</a:t>
          </a:r>
          <a:endParaRPr lang="en-US" dirty="0"/>
        </a:p>
      </dgm:t>
    </dgm:pt>
    <dgm:pt modelId="{3A9CB7C1-A206-4D50-BD9C-B10D9E5E7703}" type="parTrans" cxnId="{E6A59AB0-5A5A-49E7-A1AF-DC36DECC2E34}">
      <dgm:prSet/>
      <dgm:spPr/>
      <dgm:t>
        <a:bodyPr/>
        <a:lstStyle/>
        <a:p>
          <a:endParaRPr lang="en-US"/>
        </a:p>
      </dgm:t>
    </dgm:pt>
    <dgm:pt modelId="{63E061B9-AF4B-4158-A88B-A0FCD313B156}" type="sibTrans" cxnId="{E6A59AB0-5A5A-49E7-A1AF-DC36DECC2E34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17B6EBAB-2CFB-4EDE-BBC8-63C24D2ACCF7}">
      <dgm:prSet/>
      <dgm:spPr/>
      <dgm:t>
        <a:bodyPr/>
        <a:lstStyle/>
        <a:p>
          <a:r>
            <a:rPr lang="nb-NO"/>
            <a:t>State-of-the-art survey and knowledge fundament</a:t>
          </a:r>
          <a:endParaRPr lang="en-US"/>
        </a:p>
      </dgm:t>
    </dgm:pt>
    <dgm:pt modelId="{39C8C693-B951-4E64-9611-889675E44DD6}" type="parTrans" cxnId="{53E3CE30-9FD7-41EA-8785-1524EEF82AEC}">
      <dgm:prSet/>
      <dgm:spPr/>
      <dgm:t>
        <a:bodyPr/>
        <a:lstStyle/>
        <a:p>
          <a:endParaRPr lang="en-US"/>
        </a:p>
      </dgm:t>
    </dgm:pt>
    <dgm:pt modelId="{620A657F-3E41-4846-8776-8921CAAD7254}" type="sibTrans" cxnId="{53E3CE30-9FD7-41EA-8785-1524EEF82AEC}">
      <dgm:prSet/>
      <dgm:spPr/>
      <dgm:t>
        <a:bodyPr/>
        <a:lstStyle/>
        <a:p>
          <a:endParaRPr lang="en-US"/>
        </a:p>
      </dgm:t>
    </dgm:pt>
    <dgm:pt modelId="{E874AE72-51CF-4104-8388-1DF56AED04CB}">
      <dgm:prSet/>
      <dgm:spPr/>
      <dgm:t>
        <a:bodyPr/>
        <a:lstStyle/>
        <a:p>
          <a:r>
            <a:rPr lang="nb-NO"/>
            <a:t>Proposals for candidates’ competence profiles</a:t>
          </a:r>
          <a:endParaRPr lang="en-US"/>
        </a:p>
      </dgm:t>
    </dgm:pt>
    <dgm:pt modelId="{26E3BC3C-F39C-4B0B-B17A-C0697FEA57A9}" type="parTrans" cxnId="{F9809633-92FE-4CD6-93CF-83BAD9372BB2}">
      <dgm:prSet/>
      <dgm:spPr/>
      <dgm:t>
        <a:bodyPr/>
        <a:lstStyle/>
        <a:p>
          <a:endParaRPr lang="en-US"/>
        </a:p>
      </dgm:t>
    </dgm:pt>
    <dgm:pt modelId="{1E4CD6CF-DFC6-44E3-8102-E78F48A250E1}" type="sibTrans" cxnId="{F9809633-92FE-4CD6-93CF-83BAD9372BB2}">
      <dgm:prSet/>
      <dgm:spPr/>
      <dgm:t>
        <a:bodyPr/>
        <a:lstStyle/>
        <a:p>
          <a:endParaRPr lang="en-US"/>
        </a:p>
      </dgm:t>
    </dgm:pt>
    <dgm:pt modelId="{8C3492FA-B409-47B0-88A3-ED183F696B8B}">
      <dgm:prSet/>
      <dgm:spPr/>
      <dgm:t>
        <a:bodyPr/>
        <a:lstStyle/>
        <a:p>
          <a:r>
            <a:rPr lang="nb-NO"/>
            <a:t>17 recommendations</a:t>
          </a:r>
          <a:endParaRPr lang="en-US"/>
        </a:p>
      </dgm:t>
    </dgm:pt>
    <dgm:pt modelId="{B8B159AB-0700-47E5-9F1C-C28AE3A923CD}" type="parTrans" cxnId="{17A7AA2F-9B0F-4FA1-BF55-76C35BBA3689}">
      <dgm:prSet/>
      <dgm:spPr/>
      <dgm:t>
        <a:bodyPr/>
        <a:lstStyle/>
        <a:p>
          <a:endParaRPr lang="en-US"/>
        </a:p>
      </dgm:t>
    </dgm:pt>
    <dgm:pt modelId="{D1A74E2E-6B5F-47E0-8A96-13A40CBC0500}" type="sibTrans" cxnId="{17A7AA2F-9B0F-4FA1-BF55-76C35BBA3689}">
      <dgm:prSet/>
      <dgm:spPr/>
      <dgm:t>
        <a:bodyPr/>
        <a:lstStyle/>
        <a:p>
          <a:endParaRPr lang="en-US"/>
        </a:p>
      </dgm:t>
    </dgm:pt>
    <dgm:pt modelId="{E954491C-D219-45E5-A03A-402D54C2ADE7}">
      <dgm:prSet/>
      <dgm:spPr/>
      <dgm:t>
        <a:bodyPr/>
        <a:lstStyle/>
        <a:p>
          <a:r>
            <a:rPr lang="nb-NO" dirty="0"/>
            <a:t>Sub-report 2 </a:t>
          </a:r>
          <a:r>
            <a:rPr lang="nb-NO" b="1" dirty="0">
              <a:hlinkClick xmlns:r="http://schemas.openxmlformats.org/officeDocument/2006/relationships" r:id="rId2"/>
            </a:rPr>
            <a:t>Status (SWOT) </a:t>
          </a:r>
          <a:r>
            <a:rPr lang="nb-NO" b="1" dirty="0" err="1">
              <a:hlinkClick xmlns:r="http://schemas.openxmlformats.org/officeDocument/2006/relationships" r:id="rId2"/>
            </a:rPr>
            <a:t>analysis</a:t>
          </a:r>
          <a:r>
            <a:rPr lang="nb-NO" b="1" dirty="0"/>
            <a:t> </a:t>
          </a:r>
          <a:r>
            <a:rPr lang="nb-NO" dirty="0"/>
            <a:t>(</a:t>
          </a:r>
          <a:r>
            <a:rPr lang="nb-NO" dirty="0" err="1"/>
            <a:t>February</a:t>
          </a:r>
          <a:r>
            <a:rPr lang="nb-NO" dirty="0"/>
            <a:t> 2021)</a:t>
          </a:r>
          <a:endParaRPr lang="en-US" dirty="0"/>
        </a:p>
      </dgm:t>
    </dgm:pt>
    <dgm:pt modelId="{AE1A1CAF-7EA2-495D-9F56-BB9B7E83C081}" type="parTrans" cxnId="{7EA147BF-F116-404E-BDAA-C388FDECCADF}">
      <dgm:prSet/>
      <dgm:spPr/>
      <dgm:t>
        <a:bodyPr/>
        <a:lstStyle/>
        <a:p>
          <a:endParaRPr lang="en-US"/>
        </a:p>
      </dgm:t>
    </dgm:pt>
    <dgm:pt modelId="{AABA55B3-FB09-42BC-9FBD-FF99E0723ABC}" type="sibTrans" cxnId="{7EA147BF-F116-404E-BDAA-C388FDECCADF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444C4309-274B-44D9-806C-E36298CBEA93}">
      <dgm:prSet/>
      <dgm:spPr/>
      <dgm:t>
        <a:bodyPr/>
        <a:lstStyle/>
        <a:p>
          <a:r>
            <a:rPr lang="nb-NO" dirty="0" err="1"/>
            <a:t>Primarily</a:t>
          </a:r>
          <a:r>
            <a:rPr lang="nb-NO" dirty="0"/>
            <a:t> </a:t>
          </a:r>
          <a:r>
            <a:rPr lang="nb-NO" dirty="0" err="1"/>
            <a:t>on</a:t>
          </a:r>
          <a:r>
            <a:rPr lang="nb-NO" dirty="0"/>
            <a:t> </a:t>
          </a:r>
          <a:r>
            <a:rPr lang="nb-NO" dirty="0" err="1"/>
            <a:t>institutional</a:t>
          </a:r>
          <a:r>
            <a:rPr lang="nb-NO" dirty="0"/>
            <a:t>, </a:t>
          </a:r>
          <a:r>
            <a:rPr lang="nb-NO" dirty="0" err="1"/>
            <a:t>portfolio</a:t>
          </a:r>
          <a:r>
            <a:rPr lang="nb-NO" dirty="0"/>
            <a:t>, and program type </a:t>
          </a:r>
          <a:r>
            <a:rPr lang="nb-NO" dirty="0" err="1"/>
            <a:t>levels</a:t>
          </a:r>
          <a:endParaRPr lang="en-US" dirty="0"/>
        </a:p>
      </dgm:t>
    </dgm:pt>
    <dgm:pt modelId="{E27F11FE-29B2-4B71-BCDA-D4BF49395D41}" type="parTrans" cxnId="{C04C7ADB-F047-4D90-82F9-DDE2CBC74A23}">
      <dgm:prSet/>
      <dgm:spPr/>
      <dgm:t>
        <a:bodyPr/>
        <a:lstStyle/>
        <a:p>
          <a:endParaRPr lang="en-US"/>
        </a:p>
      </dgm:t>
    </dgm:pt>
    <dgm:pt modelId="{31BCF17A-6B38-48CE-8DF9-61FE6EBB2434}" type="sibTrans" cxnId="{C04C7ADB-F047-4D90-82F9-DDE2CBC74A23}">
      <dgm:prSet/>
      <dgm:spPr/>
      <dgm:t>
        <a:bodyPr/>
        <a:lstStyle/>
        <a:p>
          <a:endParaRPr lang="en-US"/>
        </a:p>
      </dgm:t>
    </dgm:pt>
    <dgm:pt modelId="{40675A33-E8B8-4E02-BB29-95EC10F1CCEF}">
      <dgm:prSet/>
      <dgm:spPr/>
      <dgm:t>
        <a:bodyPr/>
        <a:lstStyle/>
        <a:p>
          <a:r>
            <a:rPr lang="nb-NO" dirty="0" err="1"/>
            <a:t>Methodology</a:t>
          </a:r>
          <a:r>
            <a:rPr lang="nb-NO" dirty="0"/>
            <a:t> </a:t>
          </a:r>
          <a:r>
            <a:rPr lang="nb-NO" dirty="0" err="1"/>
            <a:t>described</a:t>
          </a:r>
          <a:r>
            <a:rPr lang="nb-NO" dirty="0"/>
            <a:t> – for </a:t>
          </a:r>
          <a:r>
            <a:rPr lang="nb-NO" dirty="0" err="1"/>
            <a:t>use</a:t>
          </a:r>
          <a:r>
            <a:rPr lang="nb-NO" dirty="0"/>
            <a:t> in program/</a:t>
          </a:r>
          <a:r>
            <a:rPr lang="nb-NO" dirty="0" err="1"/>
            <a:t>faculty</a:t>
          </a:r>
          <a:r>
            <a:rPr lang="nb-NO" dirty="0"/>
            <a:t>/</a:t>
          </a:r>
          <a:r>
            <a:rPr lang="nb-NO" dirty="0" err="1"/>
            <a:t>dept</a:t>
          </a:r>
          <a:r>
            <a:rPr lang="nb-NO" dirty="0"/>
            <a:t> </a:t>
          </a:r>
          <a:r>
            <a:rPr lang="nb-NO" dirty="0" err="1"/>
            <a:t>level</a:t>
          </a:r>
          <a:r>
            <a:rPr lang="nb-NO" dirty="0"/>
            <a:t> analyses </a:t>
          </a:r>
          <a:r>
            <a:rPr lang="nb-NO" dirty="0" err="1"/>
            <a:t>on</a:t>
          </a:r>
          <a:r>
            <a:rPr lang="nb-NO" dirty="0"/>
            <a:t> a </a:t>
          </a:r>
          <a:r>
            <a:rPr lang="nb-NO" dirty="0" err="1"/>
            <a:t>need</a:t>
          </a:r>
          <a:r>
            <a:rPr lang="nb-NO" dirty="0"/>
            <a:t>-to-to basis</a:t>
          </a:r>
          <a:endParaRPr lang="en-US" dirty="0"/>
        </a:p>
      </dgm:t>
    </dgm:pt>
    <dgm:pt modelId="{D1BD811F-A24F-403E-B08A-BEC4296249DD}" type="parTrans" cxnId="{EBE9827F-005B-45E4-ABD8-EC35A230D532}">
      <dgm:prSet/>
      <dgm:spPr/>
      <dgm:t>
        <a:bodyPr/>
        <a:lstStyle/>
        <a:p>
          <a:endParaRPr lang="en-US"/>
        </a:p>
      </dgm:t>
    </dgm:pt>
    <dgm:pt modelId="{970701EE-A713-41EB-B771-296BE394D8D2}" type="sibTrans" cxnId="{EBE9827F-005B-45E4-ABD8-EC35A230D532}">
      <dgm:prSet/>
      <dgm:spPr/>
      <dgm:t>
        <a:bodyPr/>
        <a:lstStyle/>
        <a:p>
          <a:endParaRPr lang="en-US"/>
        </a:p>
      </dgm:t>
    </dgm:pt>
    <dgm:pt modelId="{F26895DF-1DAF-4E00-8594-B01CA34A5BF3}">
      <dgm:prSet/>
      <dgm:spPr/>
      <dgm:t>
        <a:bodyPr/>
        <a:lstStyle/>
        <a:p>
          <a:r>
            <a:rPr lang="nb-NO" dirty="0"/>
            <a:t>Sub-report 3 </a:t>
          </a:r>
          <a:r>
            <a:rPr lang="nb-NO" b="1" dirty="0" err="1">
              <a:hlinkClick xmlns:r="http://schemas.openxmlformats.org/officeDocument/2006/relationships" r:id="rId3"/>
            </a:rPr>
            <a:t>Vision</a:t>
          </a:r>
          <a:r>
            <a:rPr lang="nb-NO" b="1" dirty="0">
              <a:hlinkClick xmlns:r="http://schemas.openxmlformats.org/officeDocument/2006/relationships" r:id="rId3"/>
            </a:rPr>
            <a:t> and </a:t>
          </a:r>
          <a:r>
            <a:rPr lang="nb-NO" b="1" dirty="0" err="1">
              <a:hlinkClick xmlns:r="http://schemas.openxmlformats.org/officeDocument/2006/relationships" r:id="rId3"/>
            </a:rPr>
            <a:t>recommended</a:t>
          </a:r>
          <a:r>
            <a:rPr lang="nb-NO" b="1" dirty="0">
              <a:hlinkClick xmlns:r="http://schemas.openxmlformats.org/officeDocument/2006/relationships" r:id="rId3"/>
            </a:rPr>
            <a:t> </a:t>
          </a:r>
          <a:r>
            <a:rPr lang="nb-NO" b="1" dirty="0" err="1">
              <a:hlinkClick xmlns:r="http://schemas.openxmlformats.org/officeDocument/2006/relationships" r:id="rId3"/>
            </a:rPr>
            <a:t>principles</a:t>
          </a:r>
          <a:r>
            <a:rPr lang="nb-NO" b="1" dirty="0">
              <a:hlinkClick xmlns:r="http://schemas.openxmlformats.org/officeDocument/2006/relationships" r:id="rId3"/>
            </a:rPr>
            <a:t> </a:t>
          </a:r>
          <a:r>
            <a:rPr lang="nb-NO" dirty="0"/>
            <a:t>(</a:t>
          </a:r>
          <a:r>
            <a:rPr lang="nb-NO" dirty="0" err="1"/>
            <a:t>February</a:t>
          </a:r>
          <a:r>
            <a:rPr lang="nb-NO" dirty="0"/>
            <a:t> 2021)</a:t>
          </a:r>
          <a:endParaRPr lang="en-US" dirty="0"/>
        </a:p>
      </dgm:t>
    </dgm:pt>
    <dgm:pt modelId="{571D0347-8BC4-462F-93A1-8907686F72BA}" type="parTrans" cxnId="{942CFB07-2253-4D41-AA98-D0D37E467932}">
      <dgm:prSet/>
      <dgm:spPr/>
      <dgm:t>
        <a:bodyPr/>
        <a:lstStyle/>
        <a:p>
          <a:endParaRPr lang="en-US"/>
        </a:p>
      </dgm:t>
    </dgm:pt>
    <dgm:pt modelId="{14C707F9-C1A5-46D7-8374-648D660AE3C3}" type="sibTrans" cxnId="{942CFB07-2253-4D41-AA98-D0D37E467932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591B6C07-2288-49B4-8E83-D8E9796134A4}">
      <dgm:prSet/>
      <dgm:spPr/>
      <dgm:t>
        <a:bodyPr/>
        <a:lstStyle/>
        <a:p>
          <a:r>
            <a:rPr lang="nb-NO"/>
            <a:t>A vision and 10 overarching principles for future development - replacing the original 17 recommendations in Sub-report 1</a:t>
          </a:r>
          <a:endParaRPr lang="en-US"/>
        </a:p>
      </dgm:t>
    </dgm:pt>
    <dgm:pt modelId="{CD11752C-4C5A-4DF3-A3F0-0C714E9E2220}" type="parTrans" cxnId="{720DF384-E201-46FF-87FD-1C1C81530E2A}">
      <dgm:prSet/>
      <dgm:spPr/>
      <dgm:t>
        <a:bodyPr/>
        <a:lstStyle/>
        <a:p>
          <a:endParaRPr lang="en-US"/>
        </a:p>
      </dgm:t>
    </dgm:pt>
    <dgm:pt modelId="{24FB0BE5-7EE6-4F17-80C5-228804A779CE}" type="sibTrans" cxnId="{720DF384-E201-46FF-87FD-1C1C81530E2A}">
      <dgm:prSet/>
      <dgm:spPr/>
      <dgm:t>
        <a:bodyPr/>
        <a:lstStyle/>
        <a:p>
          <a:endParaRPr lang="en-US"/>
        </a:p>
      </dgm:t>
    </dgm:pt>
    <dgm:pt modelId="{A4284E00-9498-4219-B293-17FE1983D56A}">
      <dgm:prSet/>
      <dgm:spPr/>
      <dgm:t>
        <a:bodyPr/>
        <a:lstStyle/>
        <a:p>
          <a:r>
            <a:rPr lang="nb-NO" dirty="0" err="1"/>
            <a:t>Includes</a:t>
          </a:r>
          <a:r>
            <a:rPr lang="nb-NO" dirty="0"/>
            <a:t> a «bank </a:t>
          </a:r>
          <a:r>
            <a:rPr lang="nb-NO" dirty="0" err="1"/>
            <a:t>of</a:t>
          </a:r>
          <a:r>
            <a:rPr lang="nb-NO" dirty="0"/>
            <a:t> </a:t>
          </a:r>
          <a:r>
            <a:rPr lang="nb-NO" dirty="0" err="1"/>
            <a:t>ideas</a:t>
          </a:r>
          <a:r>
            <a:rPr lang="nb-NO" dirty="0"/>
            <a:t>» </a:t>
          </a:r>
          <a:r>
            <a:rPr lang="nb-NO" dirty="0" err="1"/>
            <a:t>related</a:t>
          </a:r>
          <a:r>
            <a:rPr lang="nb-NO" dirty="0"/>
            <a:t> to </a:t>
          </a:r>
          <a:r>
            <a:rPr lang="nb-NO" dirty="0" err="1"/>
            <a:t>each</a:t>
          </a:r>
          <a:r>
            <a:rPr lang="nb-NO" dirty="0"/>
            <a:t> </a:t>
          </a:r>
          <a:r>
            <a:rPr lang="nb-NO" dirty="0" err="1"/>
            <a:t>principle</a:t>
          </a:r>
          <a:r>
            <a:rPr lang="nb-NO" dirty="0"/>
            <a:t> – a </a:t>
          </a:r>
          <a:r>
            <a:rPr lang="nb-NO" dirty="0" err="1"/>
            <a:t>proposed</a:t>
          </a:r>
          <a:r>
            <a:rPr lang="nb-NO" dirty="0"/>
            <a:t> </a:t>
          </a:r>
          <a:r>
            <a:rPr lang="nb-NO" dirty="0" err="1"/>
            <a:t>starting</a:t>
          </a:r>
          <a:r>
            <a:rPr lang="nb-NO" dirty="0"/>
            <a:t> </a:t>
          </a:r>
          <a:r>
            <a:rPr lang="nb-NO" dirty="0" err="1"/>
            <a:t>point</a:t>
          </a:r>
          <a:r>
            <a:rPr lang="nb-NO" dirty="0"/>
            <a:t> for </a:t>
          </a:r>
          <a:r>
            <a:rPr lang="nb-NO" dirty="0" err="1"/>
            <a:t>further</a:t>
          </a:r>
          <a:r>
            <a:rPr lang="nb-NO" dirty="0"/>
            <a:t> </a:t>
          </a:r>
          <a:r>
            <a:rPr lang="nb-NO" dirty="0" err="1"/>
            <a:t>discussions</a:t>
          </a:r>
          <a:r>
            <a:rPr lang="nb-NO" dirty="0"/>
            <a:t> </a:t>
          </a:r>
          <a:r>
            <a:rPr lang="nb-NO" dirty="0" err="1"/>
            <a:t>pertaining</a:t>
          </a:r>
          <a:r>
            <a:rPr lang="nb-NO" dirty="0"/>
            <a:t> to </a:t>
          </a:r>
          <a:r>
            <a:rPr lang="nb-NO" dirty="0" err="1"/>
            <a:t>implementation</a:t>
          </a:r>
          <a:endParaRPr lang="en-US" dirty="0"/>
        </a:p>
      </dgm:t>
    </dgm:pt>
    <dgm:pt modelId="{2E708E7C-A5D4-4E5F-AECA-5A0935A3FDC1}" type="parTrans" cxnId="{DAA32BD5-BD57-40B7-83FC-F4D94AF2FA03}">
      <dgm:prSet/>
      <dgm:spPr/>
      <dgm:t>
        <a:bodyPr/>
        <a:lstStyle/>
        <a:p>
          <a:endParaRPr lang="en-US"/>
        </a:p>
      </dgm:t>
    </dgm:pt>
    <dgm:pt modelId="{D4BE7FD1-83D6-4078-9617-E34F1D905539}" type="sibTrans" cxnId="{DAA32BD5-BD57-40B7-83FC-F4D94AF2FA03}">
      <dgm:prSet/>
      <dgm:spPr/>
      <dgm:t>
        <a:bodyPr/>
        <a:lstStyle/>
        <a:p>
          <a:endParaRPr lang="en-US"/>
        </a:p>
      </dgm:t>
    </dgm:pt>
    <dgm:pt modelId="{95789E89-4A78-F14A-8BF5-B23B5F6A00B6}" type="pres">
      <dgm:prSet presAssocID="{0703B14A-A871-40FB-92FC-4673250BBF84}" presName="Name0" presStyleCnt="0">
        <dgm:presLayoutVars>
          <dgm:animLvl val="lvl"/>
          <dgm:resizeHandles val="exact"/>
        </dgm:presLayoutVars>
      </dgm:prSet>
      <dgm:spPr/>
    </dgm:pt>
    <dgm:pt modelId="{3E5C9530-EE3A-D348-9586-31A1F35CAC25}" type="pres">
      <dgm:prSet presAssocID="{FA281F37-2D09-4F5B-A7DB-ED4928402CF8}" presName="compositeNode" presStyleCnt="0">
        <dgm:presLayoutVars>
          <dgm:bulletEnabled val="1"/>
        </dgm:presLayoutVars>
      </dgm:prSet>
      <dgm:spPr/>
    </dgm:pt>
    <dgm:pt modelId="{70DEA510-770B-9A45-91B1-2D5BDD74B326}" type="pres">
      <dgm:prSet presAssocID="{FA281F37-2D09-4F5B-A7DB-ED4928402CF8}" presName="bgRect" presStyleLbl="bgAccFollowNode1" presStyleIdx="0" presStyleCnt="3"/>
      <dgm:spPr/>
    </dgm:pt>
    <dgm:pt modelId="{BAF3378A-A728-F848-A4ED-4308493F8A52}" type="pres">
      <dgm:prSet presAssocID="{63E061B9-AF4B-4158-A88B-A0FCD313B156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43C4408F-EAD3-3C46-B9DB-F9B378A91F27}" type="pres">
      <dgm:prSet presAssocID="{FA281F37-2D09-4F5B-A7DB-ED4928402CF8}" presName="bottomLine" presStyleLbl="alignNode1" presStyleIdx="1" presStyleCnt="6">
        <dgm:presLayoutVars/>
      </dgm:prSet>
      <dgm:spPr/>
    </dgm:pt>
    <dgm:pt modelId="{E7C7120A-126E-2749-8601-8A6A538C72BA}" type="pres">
      <dgm:prSet presAssocID="{FA281F37-2D09-4F5B-A7DB-ED4928402CF8}" presName="nodeText" presStyleLbl="bgAccFollowNode1" presStyleIdx="0" presStyleCnt="3">
        <dgm:presLayoutVars>
          <dgm:bulletEnabled val="1"/>
        </dgm:presLayoutVars>
      </dgm:prSet>
      <dgm:spPr/>
    </dgm:pt>
    <dgm:pt modelId="{5EB27589-D5EB-C24E-84C8-815B480C4F74}" type="pres">
      <dgm:prSet presAssocID="{63E061B9-AF4B-4158-A88B-A0FCD313B156}" presName="sibTrans" presStyleCnt="0"/>
      <dgm:spPr/>
    </dgm:pt>
    <dgm:pt modelId="{C370B343-3A6F-CC49-B4FF-5C1C51CE8B89}" type="pres">
      <dgm:prSet presAssocID="{E954491C-D219-45E5-A03A-402D54C2ADE7}" presName="compositeNode" presStyleCnt="0">
        <dgm:presLayoutVars>
          <dgm:bulletEnabled val="1"/>
        </dgm:presLayoutVars>
      </dgm:prSet>
      <dgm:spPr/>
    </dgm:pt>
    <dgm:pt modelId="{88822F4C-B6BA-EC44-AC48-F0EA12BB318F}" type="pres">
      <dgm:prSet presAssocID="{E954491C-D219-45E5-A03A-402D54C2ADE7}" presName="bgRect" presStyleLbl="bgAccFollowNode1" presStyleIdx="1" presStyleCnt="3"/>
      <dgm:spPr/>
    </dgm:pt>
    <dgm:pt modelId="{556D6D6C-DD34-E448-BFC6-468C2540AA89}" type="pres">
      <dgm:prSet presAssocID="{AABA55B3-FB09-42BC-9FBD-FF99E0723ABC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5BCB83B1-473D-5640-A348-E78B57B82900}" type="pres">
      <dgm:prSet presAssocID="{E954491C-D219-45E5-A03A-402D54C2ADE7}" presName="bottomLine" presStyleLbl="alignNode1" presStyleIdx="3" presStyleCnt="6">
        <dgm:presLayoutVars/>
      </dgm:prSet>
      <dgm:spPr/>
    </dgm:pt>
    <dgm:pt modelId="{1BFA6BFC-7920-F54A-AE78-D67B172355A1}" type="pres">
      <dgm:prSet presAssocID="{E954491C-D219-45E5-A03A-402D54C2ADE7}" presName="nodeText" presStyleLbl="bgAccFollowNode1" presStyleIdx="1" presStyleCnt="3">
        <dgm:presLayoutVars>
          <dgm:bulletEnabled val="1"/>
        </dgm:presLayoutVars>
      </dgm:prSet>
      <dgm:spPr/>
    </dgm:pt>
    <dgm:pt modelId="{2D763858-9CC4-714B-AC5E-38B35732D858}" type="pres">
      <dgm:prSet presAssocID="{AABA55B3-FB09-42BC-9FBD-FF99E0723ABC}" presName="sibTrans" presStyleCnt="0"/>
      <dgm:spPr/>
    </dgm:pt>
    <dgm:pt modelId="{562AD89A-CFEF-3B40-AF99-BBD66CC37EE8}" type="pres">
      <dgm:prSet presAssocID="{F26895DF-1DAF-4E00-8594-B01CA34A5BF3}" presName="compositeNode" presStyleCnt="0">
        <dgm:presLayoutVars>
          <dgm:bulletEnabled val="1"/>
        </dgm:presLayoutVars>
      </dgm:prSet>
      <dgm:spPr/>
    </dgm:pt>
    <dgm:pt modelId="{A75421A3-C7F5-5844-97DB-95122038B3A0}" type="pres">
      <dgm:prSet presAssocID="{F26895DF-1DAF-4E00-8594-B01CA34A5BF3}" presName="bgRect" presStyleLbl="bgAccFollowNode1" presStyleIdx="2" presStyleCnt="3"/>
      <dgm:spPr/>
    </dgm:pt>
    <dgm:pt modelId="{E638BC91-D824-E24B-8A27-D006ECC5982A}" type="pres">
      <dgm:prSet presAssocID="{14C707F9-C1A5-46D7-8374-648D660AE3C3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EEFF1E92-1FC4-3641-8C90-A9CEB169440D}" type="pres">
      <dgm:prSet presAssocID="{F26895DF-1DAF-4E00-8594-B01CA34A5BF3}" presName="bottomLine" presStyleLbl="alignNode1" presStyleIdx="5" presStyleCnt="6">
        <dgm:presLayoutVars/>
      </dgm:prSet>
      <dgm:spPr/>
    </dgm:pt>
    <dgm:pt modelId="{1AE1A91B-6A0B-9548-B5F8-AFEE4CC48520}" type="pres">
      <dgm:prSet presAssocID="{F26895DF-1DAF-4E00-8594-B01CA34A5BF3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942CFB07-2253-4D41-AA98-D0D37E467932}" srcId="{0703B14A-A871-40FB-92FC-4673250BBF84}" destId="{F26895DF-1DAF-4E00-8594-B01CA34A5BF3}" srcOrd="2" destOrd="0" parTransId="{571D0347-8BC4-462F-93A1-8907686F72BA}" sibTransId="{14C707F9-C1A5-46D7-8374-648D660AE3C3}"/>
    <dgm:cxn modelId="{4C33D022-2FEF-C947-A183-771266483D80}" type="presOf" srcId="{E954491C-D219-45E5-A03A-402D54C2ADE7}" destId="{88822F4C-B6BA-EC44-AC48-F0EA12BB318F}" srcOrd="0" destOrd="0" presId="urn:microsoft.com/office/officeart/2016/7/layout/BasicLinearProcessNumbered"/>
    <dgm:cxn modelId="{17A7AA2F-9B0F-4FA1-BF55-76C35BBA3689}" srcId="{FA281F37-2D09-4F5B-A7DB-ED4928402CF8}" destId="{8C3492FA-B409-47B0-88A3-ED183F696B8B}" srcOrd="2" destOrd="0" parTransId="{B8B159AB-0700-47E5-9F1C-C28AE3A923CD}" sibTransId="{D1A74E2E-6B5F-47E0-8A96-13A40CBC0500}"/>
    <dgm:cxn modelId="{53E3CE30-9FD7-41EA-8785-1524EEF82AEC}" srcId="{FA281F37-2D09-4F5B-A7DB-ED4928402CF8}" destId="{17B6EBAB-2CFB-4EDE-BBC8-63C24D2ACCF7}" srcOrd="0" destOrd="0" parTransId="{39C8C693-B951-4E64-9611-889675E44DD6}" sibTransId="{620A657F-3E41-4846-8776-8921CAAD7254}"/>
    <dgm:cxn modelId="{F9809633-92FE-4CD6-93CF-83BAD9372BB2}" srcId="{FA281F37-2D09-4F5B-A7DB-ED4928402CF8}" destId="{E874AE72-51CF-4104-8388-1DF56AED04CB}" srcOrd="1" destOrd="0" parTransId="{26E3BC3C-F39C-4B0B-B17A-C0697FEA57A9}" sibTransId="{1E4CD6CF-DFC6-44E3-8102-E78F48A250E1}"/>
    <dgm:cxn modelId="{D8DDDA35-ABEE-9C48-B2C6-D0417555FBA6}" type="presOf" srcId="{63E061B9-AF4B-4158-A88B-A0FCD313B156}" destId="{BAF3378A-A728-F848-A4ED-4308493F8A52}" srcOrd="0" destOrd="0" presId="urn:microsoft.com/office/officeart/2016/7/layout/BasicLinearProcessNumbered"/>
    <dgm:cxn modelId="{6983503E-C9E3-0844-B753-CFB734655AB3}" type="presOf" srcId="{0703B14A-A871-40FB-92FC-4673250BBF84}" destId="{95789E89-4A78-F14A-8BF5-B23B5F6A00B6}" srcOrd="0" destOrd="0" presId="urn:microsoft.com/office/officeart/2016/7/layout/BasicLinearProcessNumbered"/>
    <dgm:cxn modelId="{D41F2644-E591-2B41-9704-07729D13CC65}" type="presOf" srcId="{F26895DF-1DAF-4E00-8594-B01CA34A5BF3}" destId="{A75421A3-C7F5-5844-97DB-95122038B3A0}" srcOrd="0" destOrd="0" presId="urn:microsoft.com/office/officeart/2016/7/layout/BasicLinearProcessNumbered"/>
    <dgm:cxn modelId="{CD9E0F50-6C7F-7547-876B-9B36868BCE36}" type="presOf" srcId="{40675A33-E8B8-4E02-BB29-95EC10F1CCEF}" destId="{1BFA6BFC-7920-F54A-AE78-D67B172355A1}" srcOrd="0" destOrd="2" presId="urn:microsoft.com/office/officeart/2016/7/layout/BasicLinearProcessNumbered"/>
    <dgm:cxn modelId="{8859055A-FEB0-0B43-AD80-FF92D9F1C9E4}" type="presOf" srcId="{17B6EBAB-2CFB-4EDE-BBC8-63C24D2ACCF7}" destId="{E7C7120A-126E-2749-8601-8A6A538C72BA}" srcOrd="0" destOrd="1" presId="urn:microsoft.com/office/officeart/2016/7/layout/BasicLinearProcessNumbered"/>
    <dgm:cxn modelId="{7F195C71-8AE4-0744-B116-BFB6342C9921}" type="presOf" srcId="{8C3492FA-B409-47B0-88A3-ED183F696B8B}" destId="{E7C7120A-126E-2749-8601-8A6A538C72BA}" srcOrd="0" destOrd="3" presId="urn:microsoft.com/office/officeart/2016/7/layout/BasicLinearProcessNumbered"/>
    <dgm:cxn modelId="{8A544F79-3AFB-AF48-BF71-D6EA96E11481}" type="presOf" srcId="{444C4309-274B-44D9-806C-E36298CBEA93}" destId="{1BFA6BFC-7920-F54A-AE78-D67B172355A1}" srcOrd="0" destOrd="1" presId="urn:microsoft.com/office/officeart/2016/7/layout/BasicLinearProcessNumbered"/>
    <dgm:cxn modelId="{EBE9827F-005B-45E4-ABD8-EC35A230D532}" srcId="{E954491C-D219-45E5-A03A-402D54C2ADE7}" destId="{40675A33-E8B8-4E02-BB29-95EC10F1CCEF}" srcOrd="1" destOrd="0" parTransId="{D1BD811F-A24F-403E-B08A-BEC4296249DD}" sibTransId="{970701EE-A713-41EB-B771-296BE394D8D2}"/>
    <dgm:cxn modelId="{720DF384-E201-46FF-87FD-1C1C81530E2A}" srcId="{F26895DF-1DAF-4E00-8594-B01CA34A5BF3}" destId="{591B6C07-2288-49B4-8E83-D8E9796134A4}" srcOrd="0" destOrd="0" parTransId="{CD11752C-4C5A-4DF3-A3F0-0C714E9E2220}" sibTransId="{24FB0BE5-7EE6-4F17-80C5-228804A779CE}"/>
    <dgm:cxn modelId="{14F8E997-309C-4140-86A2-DF6567E9A818}" type="presOf" srcId="{E874AE72-51CF-4104-8388-1DF56AED04CB}" destId="{E7C7120A-126E-2749-8601-8A6A538C72BA}" srcOrd="0" destOrd="2" presId="urn:microsoft.com/office/officeart/2016/7/layout/BasicLinearProcessNumbered"/>
    <dgm:cxn modelId="{572F679B-02BE-9143-A295-1FCA28CA1415}" type="presOf" srcId="{FA281F37-2D09-4F5B-A7DB-ED4928402CF8}" destId="{E7C7120A-126E-2749-8601-8A6A538C72BA}" srcOrd="1" destOrd="0" presId="urn:microsoft.com/office/officeart/2016/7/layout/BasicLinearProcessNumbered"/>
    <dgm:cxn modelId="{5C1062A9-73DA-1643-A735-BDB51EFE22F5}" type="presOf" srcId="{591B6C07-2288-49B4-8E83-D8E9796134A4}" destId="{1AE1A91B-6A0B-9548-B5F8-AFEE4CC48520}" srcOrd="0" destOrd="1" presId="urn:microsoft.com/office/officeart/2016/7/layout/BasicLinearProcessNumbered"/>
    <dgm:cxn modelId="{F1B2A0AA-4C6E-0E4C-BF2B-49A50B2D882E}" type="presOf" srcId="{F26895DF-1DAF-4E00-8594-B01CA34A5BF3}" destId="{1AE1A91B-6A0B-9548-B5F8-AFEE4CC48520}" srcOrd="1" destOrd="0" presId="urn:microsoft.com/office/officeart/2016/7/layout/BasicLinearProcessNumbered"/>
    <dgm:cxn modelId="{E6A59AB0-5A5A-49E7-A1AF-DC36DECC2E34}" srcId="{0703B14A-A871-40FB-92FC-4673250BBF84}" destId="{FA281F37-2D09-4F5B-A7DB-ED4928402CF8}" srcOrd="0" destOrd="0" parTransId="{3A9CB7C1-A206-4D50-BD9C-B10D9E5E7703}" sibTransId="{63E061B9-AF4B-4158-A88B-A0FCD313B156}"/>
    <dgm:cxn modelId="{DF535EB6-2CCD-4E49-8B69-941C75AFF028}" type="presOf" srcId="{AABA55B3-FB09-42BC-9FBD-FF99E0723ABC}" destId="{556D6D6C-DD34-E448-BFC6-468C2540AA89}" srcOrd="0" destOrd="0" presId="urn:microsoft.com/office/officeart/2016/7/layout/BasicLinearProcessNumbered"/>
    <dgm:cxn modelId="{7EA147BF-F116-404E-BDAA-C388FDECCADF}" srcId="{0703B14A-A871-40FB-92FC-4673250BBF84}" destId="{E954491C-D219-45E5-A03A-402D54C2ADE7}" srcOrd="1" destOrd="0" parTransId="{AE1A1CAF-7EA2-495D-9F56-BB9B7E83C081}" sibTransId="{AABA55B3-FB09-42BC-9FBD-FF99E0723ABC}"/>
    <dgm:cxn modelId="{DAA32BD5-BD57-40B7-83FC-F4D94AF2FA03}" srcId="{F26895DF-1DAF-4E00-8594-B01CA34A5BF3}" destId="{A4284E00-9498-4219-B293-17FE1983D56A}" srcOrd="1" destOrd="0" parTransId="{2E708E7C-A5D4-4E5F-AECA-5A0935A3FDC1}" sibTransId="{D4BE7FD1-83D6-4078-9617-E34F1D905539}"/>
    <dgm:cxn modelId="{C04C7ADB-F047-4D90-82F9-DDE2CBC74A23}" srcId="{E954491C-D219-45E5-A03A-402D54C2ADE7}" destId="{444C4309-274B-44D9-806C-E36298CBEA93}" srcOrd="0" destOrd="0" parTransId="{E27F11FE-29B2-4B71-BCDA-D4BF49395D41}" sibTransId="{31BCF17A-6B38-48CE-8DF9-61FE6EBB2434}"/>
    <dgm:cxn modelId="{869733E1-305C-1248-813A-2E84C03BB134}" type="presOf" srcId="{E954491C-D219-45E5-A03A-402D54C2ADE7}" destId="{1BFA6BFC-7920-F54A-AE78-D67B172355A1}" srcOrd="1" destOrd="0" presId="urn:microsoft.com/office/officeart/2016/7/layout/BasicLinearProcessNumbered"/>
    <dgm:cxn modelId="{E017D0E8-3AFA-2847-ADA9-9E6703BF2A76}" type="presOf" srcId="{FA281F37-2D09-4F5B-A7DB-ED4928402CF8}" destId="{70DEA510-770B-9A45-91B1-2D5BDD74B326}" srcOrd="0" destOrd="0" presId="urn:microsoft.com/office/officeart/2016/7/layout/BasicLinearProcessNumbered"/>
    <dgm:cxn modelId="{F58881F9-8DE5-6A47-B151-C786E4E0113F}" type="presOf" srcId="{14C707F9-C1A5-46D7-8374-648D660AE3C3}" destId="{E638BC91-D824-E24B-8A27-D006ECC5982A}" srcOrd="0" destOrd="0" presId="urn:microsoft.com/office/officeart/2016/7/layout/BasicLinearProcessNumbered"/>
    <dgm:cxn modelId="{5C19D7FA-946E-3C40-B67A-00B7640011B0}" type="presOf" srcId="{A4284E00-9498-4219-B293-17FE1983D56A}" destId="{1AE1A91B-6A0B-9548-B5F8-AFEE4CC48520}" srcOrd="0" destOrd="2" presId="urn:microsoft.com/office/officeart/2016/7/layout/BasicLinearProcessNumbered"/>
    <dgm:cxn modelId="{26B1D3FB-BE9B-2A48-8533-83ECC84DEBC4}" type="presParOf" srcId="{95789E89-4A78-F14A-8BF5-B23B5F6A00B6}" destId="{3E5C9530-EE3A-D348-9586-31A1F35CAC25}" srcOrd="0" destOrd="0" presId="urn:microsoft.com/office/officeart/2016/7/layout/BasicLinearProcessNumbered"/>
    <dgm:cxn modelId="{928AD709-5DC9-EF42-8CBA-2429C0D3D286}" type="presParOf" srcId="{3E5C9530-EE3A-D348-9586-31A1F35CAC25}" destId="{70DEA510-770B-9A45-91B1-2D5BDD74B326}" srcOrd="0" destOrd="0" presId="urn:microsoft.com/office/officeart/2016/7/layout/BasicLinearProcessNumbered"/>
    <dgm:cxn modelId="{2CC5786A-B80F-694A-A6C6-71BC9DEA2FC8}" type="presParOf" srcId="{3E5C9530-EE3A-D348-9586-31A1F35CAC25}" destId="{BAF3378A-A728-F848-A4ED-4308493F8A52}" srcOrd="1" destOrd="0" presId="urn:microsoft.com/office/officeart/2016/7/layout/BasicLinearProcessNumbered"/>
    <dgm:cxn modelId="{2C048F2A-E987-254F-BAE2-4F8F5F4FCEE7}" type="presParOf" srcId="{3E5C9530-EE3A-D348-9586-31A1F35CAC25}" destId="{43C4408F-EAD3-3C46-B9DB-F9B378A91F27}" srcOrd="2" destOrd="0" presId="urn:microsoft.com/office/officeart/2016/7/layout/BasicLinearProcessNumbered"/>
    <dgm:cxn modelId="{5DE98EE1-F902-DE41-AEDA-6B468C0E7127}" type="presParOf" srcId="{3E5C9530-EE3A-D348-9586-31A1F35CAC25}" destId="{E7C7120A-126E-2749-8601-8A6A538C72BA}" srcOrd="3" destOrd="0" presId="urn:microsoft.com/office/officeart/2016/7/layout/BasicLinearProcessNumbered"/>
    <dgm:cxn modelId="{9EB1D406-478E-5648-97A4-160E02B76690}" type="presParOf" srcId="{95789E89-4A78-F14A-8BF5-B23B5F6A00B6}" destId="{5EB27589-D5EB-C24E-84C8-815B480C4F74}" srcOrd="1" destOrd="0" presId="urn:microsoft.com/office/officeart/2016/7/layout/BasicLinearProcessNumbered"/>
    <dgm:cxn modelId="{652FD0D5-8854-6A44-8B2A-9454503634B3}" type="presParOf" srcId="{95789E89-4A78-F14A-8BF5-B23B5F6A00B6}" destId="{C370B343-3A6F-CC49-B4FF-5C1C51CE8B89}" srcOrd="2" destOrd="0" presId="urn:microsoft.com/office/officeart/2016/7/layout/BasicLinearProcessNumbered"/>
    <dgm:cxn modelId="{583146B5-B496-0E42-88DE-D63A8A5ABB59}" type="presParOf" srcId="{C370B343-3A6F-CC49-B4FF-5C1C51CE8B89}" destId="{88822F4C-B6BA-EC44-AC48-F0EA12BB318F}" srcOrd="0" destOrd="0" presId="urn:microsoft.com/office/officeart/2016/7/layout/BasicLinearProcessNumbered"/>
    <dgm:cxn modelId="{FE40B4FB-40B1-1D44-81C1-33D11CD708E8}" type="presParOf" srcId="{C370B343-3A6F-CC49-B4FF-5C1C51CE8B89}" destId="{556D6D6C-DD34-E448-BFC6-468C2540AA89}" srcOrd="1" destOrd="0" presId="urn:microsoft.com/office/officeart/2016/7/layout/BasicLinearProcessNumbered"/>
    <dgm:cxn modelId="{7CBAECCB-1A18-3F4C-A386-19CF784E5367}" type="presParOf" srcId="{C370B343-3A6F-CC49-B4FF-5C1C51CE8B89}" destId="{5BCB83B1-473D-5640-A348-E78B57B82900}" srcOrd="2" destOrd="0" presId="urn:microsoft.com/office/officeart/2016/7/layout/BasicLinearProcessNumbered"/>
    <dgm:cxn modelId="{490532A5-F2FA-854F-9D12-E35EDFF27B5A}" type="presParOf" srcId="{C370B343-3A6F-CC49-B4FF-5C1C51CE8B89}" destId="{1BFA6BFC-7920-F54A-AE78-D67B172355A1}" srcOrd="3" destOrd="0" presId="urn:microsoft.com/office/officeart/2016/7/layout/BasicLinearProcessNumbered"/>
    <dgm:cxn modelId="{B3D8A447-5153-0240-9D1A-C9325AEA3F7E}" type="presParOf" srcId="{95789E89-4A78-F14A-8BF5-B23B5F6A00B6}" destId="{2D763858-9CC4-714B-AC5E-38B35732D858}" srcOrd="3" destOrd="0" presId="urn:microsoft.com/office/officeart/2016/7/layout/BasicLinearProcessNumbered"/>
    <dgm:cxn modelId="{993F3938-74DC-7542-BA04-E9B1EC8133FF}" type="presParOf" srcId="{95789E89-4A78-F14A-8BF5-B23B5F6A00B6}" destId="{562AD89A-CFEF-3B40-AF99-BBD66CC37EE8}" srcOrd="4" destOrd="0" presId="urn:microsoft.com/office/officeart/2016/7/layout/BasicLinearProcessNumbered"/>
    <dgm:cxn modelId="{559EF47D-8A3C-004D-AB8D-D1D24DA42245}" type="presParOf" srcId="{562AD89A-CFEF-3B40-AF99-BBD66CC37EE8}" destId="{A75421A3-C7F5-5844-97DB-95122038B3A0}" srcOrd="0" destOrd="0" presId="urn:microsoft.com/office/officeart/2016/7/layout/BasicLinearProcessNumbered"/>
    <dgm:cxn modelId="{4D813661-ABEE-BB43-AB2B-6A9A4522CFD5}" type="presParOf" srcId="{562AD89A-CFEF-3B40-AF99-BBD66CC37EE8}" destId="{E638BC91-D824-E24B-8A27-D006ECC5982A}" srcOrd="1" destOrd="0" presId="urn:microsoft.com/office/officeart/2016/7/layout/BasicLinearProcessNumbered"/>
    <dgm:cxn modelId="{38DD33A5-4540-BE4D-B9C8-E88585705D29}" type="presParOf" srcId="{562AD89A-CFEF-3B40-AF99-BBD66CC37EE8}" destId="{EEFF1E92-1FC4-3641-8C90-A9CEB169440D}" srcOrd="2" destOrd="0" presId="urn:microsoft.com/office/officeart/2016/7/layout/BasicLinearProcessNumbered"/>
    <dgm:cxn modelId="{C2F9E657-CB92-C943-BF02-2402FCA887FE}" type="presParOf" srcId="{562AD89A-CFEF-3B40-AF99-BBD66CC37EE8}" destId="{1AE1A91B-6A0B-9548-B5F8-AFEE4CC48520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EE0C54-95A5-40B8-8284-DF3B06EF84D0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FB93430-5A97-4963-A6D0-119B308C2B5F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nb-NO" sz="2200" dirty="0"/>
            <a:t>Group 1 – 4: SWOT </a:t>
          </a:r>
          <a:r>
            <a:rPr lang="nb-NO" sz="2200" dirty="0" err="1"/>
            <a:t>analysis</a:t>
          </a:r>
          <a:r>
            <a:rPr lang="nb-NO" sz="2200" dirty="0"/>
            <a:t>, gap </a:t>
          </a:r>
          <a:r>
            <a:rPr lang="nb-NO" sz="2200" dirty="0" err="1"/>
            <a:t>analysis</a:t>
          </a:r>
          <a:r>
            <a:rPr lang="nb-NO" sz="2200" dirty="0"/>
            <a:t>, and </a:t>
          </a:r>
          <a:r>
            <a:rPr lang="nb-NO" sz="2200" dirty="0" err="1"/>
            <a:t>roadmaps</a:t>
          </a:r>
          <a:r>
            <a:rPr lang="nb-NO" sz="2200" dirty="0"/>
            <a:t> for </a:t>
          </a:r>
          <a:r>
            <a:rPr lang="nb-NO" sz="2200" dirty="0" err="1"/>
            <a:t>future</a:t>
          </a:r>
          <a:r>
            <a:rPr lang="nb-NO" sz="2200" dirty="0"/>
            <a:t> </a:t>
          </a:r>
          <a:r>
            <a:rPr lang="nb-NO" sz="2200" dirty="0" err="1"/>
            <a:t>development</a:t>
          </a:r>
          <a:r>
            <a:rPr lang="nb-NO" sz="2200" dirty="0"/>
            <a:t>  - </a:t>
          </a:r>
        </a:p>
        <a:p>
          <a:r>
            <a:rPr lang="nb-NO" sz="2200" dirty="0"/>
            <a:t>for </a:t>
          </a:r>
          <a:r>
            <a:rPr lang="nb-NO" sz="2200" dirty="0" err="1"/>
            <a:t>four</a:t>
          </a:r>
          <a:r>
            <a:rPr lang="nb-NO" sz="2200" dirty="0"/>
            <a:t> </a:t>
          </a:r>
          <a:r>
            <a:rPr lang="nb-NO" sz="2200" dirty="0" err="1"/>
            <a:t>specific</a:t>
          </a:r>
          <a:r>
            <a:rPr lang="nb-NO" sz="2200" dirty="0"/>
            <a:t> program types</a:t>
          </a:r>
          <a:endParaRPr lang="en-US" sz="2200" dirty="0"/>
        </a:p>
      </dgm:t>
    </dgm:pt>
    <dgm:pt modelId="{04925E6D-7FDF-41DE-98DA-808940258EE3}" type="parTrans" cxnId="{E1D73D51-A586-4069-B04C-46D50E886964}">
      <dgm:prSet/>
      <dgm:spPr/>
      <dgm:t>
        <a:bodyPr/>
        <a:lstStyle/>
        <a:p>
          <a:endParaRPr lang="en-US"/>
        </a:p>
      </dgm:t>
    </dgm:pt>
    <dgm:pt modelId="{6EE50A7A-EDC6-430A-A36B-C5887BAACFAA}" type="sibTrans" cxnId="{E1D73D51-A586-4069-B04C-46D50E886964}">
      <dgm:prSet/>
      <dgm:spPr/>
      <dgm:t>
        <a:bodyPr/>
        <a:lstStyle/>
        <a:p>
          <a:endParaRPr lang="en-US"/>
        </a:p>
      </dgm:t>
    </dgm:pt>
    <dgm:pt modelId="{3849021F-F99F-47EA-8211-983526FF0E21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nb-NO" sz="2200" dirty="0"/>
            <a:t>Group 5: </a:t>
          </a:r>
          <a:r>
            <a:rPr lang="nb-NO" sz="2200" dirty="0" err="1"/>
            <a:t>Practical</a:t>
          </a:r>
          <a:r>
            <a:rPr lang="nb-NO" sz="2200" dirty="0"/>
            <a:t> </a:t>
          </a:r>
          <a:r>
            <a:rPr lang="nb-NO" sz="2200" dirty="0" err="1"/>
            <a:t>consequences</a:t>
          </a:r>
          <a:r>
            <a:rPr lang="nb-NO" sz="2200" dirty="0"/>
            <a:t> </a:t>
          </a:r>
          <a:r>
            <a:rPr lang="nb-NO" sz="2200" dirty="0" err="1"/>
            <a:t>of</a:t>
          </a:r>
          <a:r>
            <a:rPr lang="nb-NO" sz="2200" dirty="0"/>
            <a:t>, and </a:t>
          </a:r>
          <a:r>
            <a:rPr lang="nb-NO" sz="2200" dirty="0" err="1"/>
            <a:t>recommended</a:t>
          </a:r>
          <a:r>
            <a:rPr lang="nb-NO" sz="2200" dirty="0"/>
            <a:t> </a:t>
          </a:r>
          <a:r>
            <a:rPr lang="nb-NO" sz="2200" dirty="0" err="1"/>
            <a:t>actions</a:t>
          </a:r>
          <a:r>
            <a:rPr lang="nb-NO" sz="2200" dirty="0"/>
            <a:t> for, a more «</a:t>
          </a:r>
          <a:r>
            <a:rPr lang="nb-NO" sz="2200" dirty="0" err="1"/>
            <a:t>programme</a:t>
          </a:r>
          <a:r>
            <a:rPr lang="nb-NO" sz="2200" dirty="0"/>
            <a:t>-driven» </a:t>
          </a:r>
          <a:r>
            <a:rPr lang="nb-NO" sz="2200" dirty="0" err="1"/>
            <a:t>approach</a:t>
          </a:r>
          <a:r>
            <a:rPr lang="nb-NO" sz="2200" dirty="0"/>
            <a:t> to </a:t>
          </a:r>
          <a:r>
            <a:rPr lang="nb-NO" sz="2200" dirty="0" err="1"/>
            <a:t>education</a:t>
          </a:r>
          <a:r>
            <a:rPr lang="nb-NO" sz="2200" dirty="0"/>
            <a:t> </a:t>
          </a:r>
          <a:r>
            <a:rPr lang="nb-NO" sz="2200" dirty="0" err="1"/>
            <a:t>development</a:t>
          </a:r>
          <a:endParaRPr lang="en-US" sz="2200" dirty="0"/>
        </a:p>
      </dgm:t>
    </dgm:pt>
    <dgm:pt modelId="{F014139F-4433-47DF-92C9-7CD3DAFB7F65}" type="parTrans" cxnId="{BA3806D5-BC08-42A1-8D8E-91ED528916DD}">
      <dgm:prSet/>
      <dgm:spPr/>
      <dgm:t>
        <a:bodyPr/>
        <a:lstStyle/>
        <a:p>
          <a:endParaRPr lang="en-US"/>
        </a:p>
      </dgm:t>
    </dgm:pt>
    <dgm:pt modelId="{E257E9F3-2AD2-4AB5-BFDD-652B52732F33}" type="sibTrans" cxnId="{BA3806D5-BC08-42A1-8D8E-91ED528916DD}">
      <dgm:prSet/>
      <dgm:spPr/>
      <dgm:t>
        <a:bodyPr/>
        <a:lstStyle/>
        <a:p>
          <a:endParaRPr lang="en-US"/>
        </a:p>
      </dgm:t>
    </dgm:pt>
    <dgm:pt modelId="{44A4A425-DB3C-4AE9-9D65-B3B08CCE9193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nb-NO" sz="2200" dirty="0"/>
            <a:t>Group 6: Menu </a:t>
          </a:r>
          <a:r>
            <a:rPr lang="nb-NO" sz="2200" dirty="0" err="1"/>
            <a:t>of</a:t>
          </a:r>
          <a:r>
            <a:rPr lang="nb-NO" sz="2200" dirty="0"/>
            <a:t> </a:t>
          </a:r>
          <a:r>
            <a:rPr lang="nb-NO" sz="2200" dirty="0" err="1"/>
            <a:t>pedagogical</a:t>
          </a:r>
          <a:r>
            <a:rPr lang="nb-NO" sz="2200" dirty="0"/>
            <a:t> instruments and </a:t>
          </a:r>
          <a:r>
            <a:rPr lang="nb-NO" sz="2200" dirty="0" err="1"/>
            <a:t>tools</a:t>
          </a:r>
          <a:r>
            <a:rPr lang="nb-NO" sz="2200" dirty="0"/>
            <a:t> </a:t>
          </a:r>
          <a:r>
            <a:rPr lang="nb-NO" sz="2200" dirty="0" err="1"/>
            <a:t>recommended</a:t>
          </a:r>
          <a:r>
            <a:rPr lang="nb-NO" sz="2200" dirty="0"/>
            <a:t> for </a:t>
          </a:r>
          <a:r>
            <a:rPr lang="nb-NO" sz="2200" dirty="0" err="1"/>
            <a:t>realizing</a:t>
          </a:r>
          <a:r>
            <a:rPr lang="nb-NO" sz="2200" dirty="0"/>
            <a:t> </a:t>
          </a:r>
          <a:r>
            <a:rPr lang="nb-NO" sz="2200" dirty="0" err="1"/>
            <a:t>the</a:t>
          </a:r>
          <a:r>
            <a:rPr lang="nb-NO" sz="2200" dirty="0"/>
            <a:t> FTS </a:t>
          </a:r>
          <a:r>
            <a:rPr lang="nb-NO" sz="2200" dirty="0" err="1"/>
            <a:t>graduate</a:t>
          </a:r>
          <a:r>
            <a:rPr lang="nb-NO" sz="2200" dirty="0"/>
            <a:t> </a:t>
          </a:r>
          <a:r>
            <a:rPr lang="nb-NO" sz="2200" dirty="0" err="1"/>
            <a:t>competence</a:t>
          </a:r>
          <a:r>
            <a:rPr lang="nb-NO" sz="2200" dirty="0"/>
            <a:t> </a:t>
          </a:r>
          <a:r>
            <a:rPr lang="nb-NO" sz="2200" dirty="0" err="1"/>
            <a:t>profiles</a:t>
          </a:r>
          <a:endParaRPr lang="en-US" sz="2200" dirty="0"/>
        </a:p>
      </dgm:t>
    </dgm:pt>
    <dgm:pt modelId="{9121563E-652A-4F19-BD46-2B14157EE07B}" type="parTrans" cxnId="{CBF83695-6147-4C9F-B419-2AAA6D380986}">
      <dgm:prSet/>
      <dgm:spPr/>
      <dgm:t>
        <a:bodyPr/>
        <a:lstStyle/>
        <a:p>
          <a:endParaRPr lang="en-US"/>
        </a:p>
      </dgm:t>
    </dgm:pt>
    <dgm:pt modelId="{45B250B1-04B3-4C5B-978A-0918B09CD1F2}" type="sibTrans" cxnId="{CBF83695-6147-4C9F-B419-2AAA6D380986}">
      <dgm:prSet/>
      <dgm:spPr/>
      <dgm:t>
        <a:bodyPr/>
        <a:lstStyle/>
        <a:p>
          <a:endParaRPr lang="en-US"/>
        </a:p>
      </dgm:t>
    </dgm:pt>
    <dgm:pt modelId="{10D5BAD2-707B-3249-8A65-2AD1C0B8E6C7}" type="pres">
      <dgm:prSet presAssocID="{BBEE0C54-95A5-40B8-8284-DF3B06EF84D0}" presName="linear" presStyleCnt="0">
        <dgm:presLayoutVars>
          <dgm:animLvl val="lvl"/>
          <dgm:resizeHandles val="exact"/>
        </dgm:presLayoutVars>
      </dgm:prSet>
      <dgm:spPr/>
    </dgm:pt>
    <dgm:pt modelId="{807F2983-A2FD-1643-AFFE-0007E84DA93B}" type="pres">
      <dgm:prSet presAssocID="{BFB93430-5A97-4963-A6D0-119B308C2B5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7D3D6F0-4E28-0C46-B85C-301213078651}" type="pres">
      <dgm:prSet presAssocID="{6EE50A7A-EDC6-430A-A36B-C5887BAACFAA}" presName="spacer" presStyleCnt="0"/>
      <dgm:spPr/>
    </dgm:pt>
    <dgm:pt modelId="{2F6A6994-625F-494C-BA2E-179C02B66E2F}" type="pres">
      <dgm:prSet presAssocID="{3849021F-F99F-47EA-8211-983526FF0E2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AE47F21-CBFA-A743-8F1A-5EEACA275D12}" type="pres">
      <dgm:prSet presAssocID="{E257E9F3-2AD2-4AB5-BFDD-652B52732F33}" presName="spacer" presStyleCnt="0"/>
      <dgm:spPr/>
    </dgm:pt>
    <dgm:pt modelId="{EA05C544-E463-7C4A-BABA-0A6770590150}" type="pres">
      <dgm:prSet presAssocID="{44A4A425-DB3C-4AE9-9D65-B3B08CCE919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1D73D51-A586-4069-B04C-46D50E886964}" srcId="{BBEE0C54-95A5-40B8-8284-DF3B06EF84D0}" destId="{BFB93430-5A97-4963-A6D0-119B308C2B5F}" srcOrd="0" destOrd="0" parTransId="{04925E6D-7FDF-41DE-98DA-808940258EE3}" sibTransId="{6EE50A7A-EDC6-430A-A36B-C5887BAACFAA}"/>
    <dgm:cxn modelId="{CBF83695-6147-4C9F-B419-2AAA6D380986}" srcId="{BBEE0C54-95A5-40B8-8284-DF3B06EF84D0}" destId="{44A4A425-DB3C-4AE9-9D65-B3B08CCE9193}" srcOrd="2" destOrd="0" parTransId="{9121563E-652A-4F19-BD46-2B14157EE07B}" sibTransId="{45B250B1-04B3-4C5B-978A-0918B09CD1F2}"/>
    <dgm:cxn modelId="{2012B1B6-52C5-E646-AD4F-5A2EA57DBBF5}" type="presOf" srcId="{44A4A425-DB3C-4AE9-9D65-B3B08CCE9193}" destId="{EA05C544-E463-7C4A-BABA-0A6770590150}" srcOrd="0" destOrd="0" presId="urn:microsoft.com/office/officeart/2005/8/layout/vList2"/>
    <dgm:cxn modelId="{BE14F5C0-B698-8842-81D2-069EF30E2E05}" type="presOf" srcId="{BBEE0C54-95A5-40B8-8284-DF3B06EF84D0}" destId="{10D5BAD2-707B-3249-8A65-2AD1C0B8E6C7}" srcOrd="0" destOrd="0" presId="urn:microsoft.com/office/officeart/2005/8/layout/vList2"/>
    <dgm:cxn modelId="{797B7DD2-6BBF-2544-A891-92453CA14028}" type="presOf" srcId="{BFB93430-5A97-4963-A6D0-119B308C2B5F}" destId="{807F2983-A2FD-1643-AFFE-0007E84DA93B}" srcOrd="0" destOrd="0" presId="urn:microsoft.com/office/officeart/2005/8/layout/vList2"/>
    <dgm:cxn modelId="{BA3806D5-BC08-42A1-8D8E-91ED528916DD}" srcId="{BBEE0C54-95A5-40B8-8284-DF3B06EF84D0}" destId="{3849021F-F99F-47EA-8211-983526FF0E21}" srcOrd="1" destOrd="0" parTransId="{F014139F-4433-47DF-92C9-7CD3DAFB7F65}" sibTransId="{E257E9F3-2AD2-4AB5-BFDD-652B52732F33}"/>
    <dgm:cxn modelId="{F6A0C6E5-6DBA-114F-A858-AF450FFE47FA}" type="presOf" srcId="{3849021F-F99F-47EA-8211-983526FF0E21}" destId="{2F6A6994-625F-494C-BA2E-179C02B66E2F}" srcOrd="0" destOrd="0" presId="urn:microsoft.com/office/officeart/2005/8/layout/vList2"/>
    <dgm:cxn modelId="{95F3205B-0C11-2B42-ADB7-C44C0DB5D6AF}" type="presParOf" srcId="{10D5BAD2-707B-3249-8A65-2AD1C0B8E6C7}" destId="{807F2983-A2FD-1643-AFFE-0007E84DA93B}" srcOrd="0" destOrd="0" presId="urn:microsoft.com/office/officeart/2005/8/layout/vList2"/>
    <dgm:cxn modelId="{4DDE796F-16C9-3540-A4E3-B2DFAB125CCA}" type="presParOf" srcId="{10D5BAD2-707B-3249-8A65-2AD1C0B8E6C7}" destId="{E7D3D6F0-4E28-0C46-B85C-301213078651}" srcOrd="1" destOrd="0" presId="urn:microsoft.com/office/officeart/2005/8/layout/vList2"/>
    <dgm:cxn modelId="{CBB62CC6-7CCE-AF45-9C2D-3A7D4F8F245C}" type="presParOf" srcId="{10D5BAD2-707B-3249-8A65-2AD1C0B8E6C7}" destId="{2F6A6994-625F-494C-BA2E-179C02B66E2F}" srcOrd="2" destOrd="0" presId="urn:microsoft.com/office/officeart/2005/8/layout/vList2"/>
    <dgm:cxn modelId="{3CB5C2FF-8928-9D4B-9A68-229BF4087830}" type="presParOf" srcId="{10D5BAD2-707B-3249-8A65-2AD1C0B8E6C7}" destId="{0AE47F21-CBFA-A743-8F1A-5EEACA275D12}" srcOrd="3" destOrd="0" presId="urn:microsoft.com/office/officeart/2005/8/layout/vList2"/>
    <dgm:cxn modelId="{7364F43C-7B15-2140-8048-91C7257A522A}" type="presParOf" srcId="{10D5BAD2-707B-3249-8A65-2AD1C0B8E6C7}" destId="{EA05C544-E463-7C4A-BABA-0A6770590150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E15B15-EEF9-4F97-A718-182814F2051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2809C57-04CB-458B-807B-AAB5BD508493}">
      <dgm:prSet/>
      <dgm:spPr/>
      <dgm:t>
        <a:bodyPr/>
        <a:lstStyle/>
        <a:p>
          <a:r>
            <a:rPr lang="nb-NO" b="1" dirty="0"/>
            <a:t>NTNU campus </a:t>
          </a:r>
          <a:r>
            <a:rPr lang="nb-NO" b="1" dirty="0" err="1"/>
            <a:t>development</a:t>
          </a:r>
          <a:r>
            <a:rPr lang="nb-NO" b="1" dirty="0"/>
            <a:t>: </a:t>
          </a:r>
          <a:r>
            <a:rPr lang="nb-NO" b="1" dirty="0" err="1"/>
            <a:t>Principles</a:t>
          </a:r>
          <a:r>
            <a:rPr lang="nb-NO" b="1" dirty="0"/>
            <a:t> for </a:t>
          </a:r>
          <a:r>
            <a:rPr lang="nb-NO" b="1" dirty="0" err="1"/>
            <a:t>learning</a:t>
          </a:r>
          <a:r>
            <a:rPr lang="nb-NO" b="1" dirty="0"/>
            <a:t> </a:t>
          </a:r>
          <a:r>
            <a:rPr lang="nb-NO" b="1" dirty="0" err="1"/>
            <a:t>spaces</a:t>
          </a:r>
          <a:r>
            <a:rPr lang="nb-NO" b="1" dirty="0"/>
            <a:t> and </a:t>
          </a:r>
          <a:r>
            <a:rPr lang="nb-NO" b="1" dirty="0" err="1"/>
            <a:t>social</a:t>
          </a:r>
          <a:r>
            <a:rPr lang="nb-NO" b="1" dirty="0"/>
            <a:t> </a:t>
          </a:r>
          <a:r>
            <a:rPr lang="nb-NO" b="1" dirty="0" err="1"/>
            <a:t>hubs</a:t>
          </a:r>
          <a:endParaRPr lang="en-US" dirty="0"/>
        </a:p>
      </dgm:t>
    </dgm:pt>
    <dgm:pt modelId="{F76F0724-B3FF-4FA2-A52D-9D556AC0FAA3}" type="parTrans" cxnId="{FB889795-137F-4ED2-B57C-44C62FC787E1}">
      <dgm:prSet/>
      <dgm:spPr/>
      <dgm:t>
        <a:bodyPr/>
        <a:lstStyle/>
        <a:p>
          <a:endParaRPr lang="en-US"/>
        </a:p>
      </dgm:t>
    </dgm:pt>
    <dgm:pt modelId="{6F27DEA4-3F30-4D13-8E88-1EBA78C2F578}" type="sibTrans" cxnId="{FB889795-137F-4ED2-B57C-44C62FC787E1}">
      <dgm:prSet/>
      <dgm:spPr/>
      <dgm:t>
        <a:bodyPr/>
        <a:lstStyle/>
        <a:p>
          <a:endParaRPr lang="en-US"/>
        </a:p>
      </dgm:t>
    </dgm:pt>
    <dgm:pt modelId="{DD1EF510-2E9E-4A88-90E1-1505A36C367F}">
      <dgm:prSet/>
      <dgm:spPr/>
      <dgm:t>
        <a:bodyPr/>
        <a:lstStyle/>
        <a:p>
          <a:r>
            <a:rPr lang="nb-NO" b="1" dirty="0"/>
            <a:t>NTNU plan for </a:t>
          </a:r>
          <a:r>
            <a:rPr lang="nb-NO" b="1" dirty="0" err="1"/>
            <a:t>strengthened</a:t>
          </a:r>
          <a:r>
            <a:rPr lang="nb-NO" b="1" dirty="0"/>
            <a:t>, </a:t>
          </a:r>
          <a:r>
            <a:rPr lang="nb-NO" b="1" dirty="0" err="1"/>
            <a:t>unified</a:t>
          </a:r>
          <a:r>
            <a:rPr lang="nb-NO" b="1" dirty="0"/>
            <a:t> </a:t>
          </a:r>
          <a:r>
            <a:rPr lang="nb-NO" b="1" dirty="0" err="1"/>
            <a:t>educational</a:t>
          </a:r>
          <a:r>
            <a:rPr lang="nb-NO" b="1" dirty="0"/>
            <a:t> </a:t>
          </a:r>
          <a:r>
            <a:rPr lang="nb-NO" b="1" dirty="0" err="1"/>
            <a:t>competence</a:t>
          </a:r>
          <a:r>
            <a:rPr lang="nb-NO" b="1" dirty="0"/>
            <a:t> </a:t>
          </a:r>
          <a:r>
            <a:rPr lang="nb-NO" b="1" dirty="0" err="1"/>
            <a:t>development</a:t>
          </a:r>
          <a:endParaRPr lang="en-US" dirty="0"/>
        </a:p>
      </dgm:t>
    </dgm:pt>
    <dgm:pt modelId="{3A1842D1-3078-4250-BFB0-8FF609B6F8B9}" type="parTrans" cxnId="{A7691418-3082-43FD-B17A-CE936D6FF565}">
      <dgm:prSet/>
      <dgm:spPr/>
      <dgm:t>
        <a:bodyPr/>
        <a:lstStyle/>
        <a:p>
          <a:endParaRPr lang="en-US"/>
        </a:p>
      </dgm:t>
    </dgm:pt>
    <dgm:pt modelId="{56866F2D-0DDC-4DDB-9E2A-6A63DB3E29B8}" type="sibTrans" cxnId="{A7691418-3082-43FD-B17A-CE936D6FF565}">
      <dgm:prSet/>
      <dgm:spPr/>
      <dgm:t>
        <a:bodyPr/>
        <a:lstStyle/>
        <a:p>
          <a:endParaRPr lang="en-US"/>
        </a:p>
      </dgm:t>
    </dgm:pt>
    <dgm:pt modelId="{BB6114D8-B8B0-4AA1-9860-6B01BF519CDB}">
      <dgm:prSet/>
      <dgm:spPr/>
      <dgm:t>
        <a:bodyPr/>
        <a:lstStyle/>
        <a:p>
          <a:r>
            <a:rPr lang="nb-NO" b="1" dirty="0"/>
            <a:t>NTNU plan for </a:t>
          </a:r>
          <a:r>
            <a:rPr lang="nb-NO" b="1" dirty="0" err="1"/>
            <a:t>strengthened</a:t>
          </a:r>
          <a:r>
            <a:rPr lang="nb-NO" b="1" dirty="0"/>
            <a:t>, </a:t>
          </a:r>
          <a:r>
            <a:rPr lang="nb-NO" b="1" dirty="0" err="1"/>
            <a:t>unified</a:t>
          </a:r>
          <a:r>
            <a:rPr lang="nb-NO" b="1" dirty="0"/>
            <a:t> </a:t>
          </a:r>
          <a:r>
            <a:rPr lang="nb-NO" b="1" dirty="0" err="1"/>
            <a:t>teaching</a:t>
          </a:r>
          <a:r>
            <a:rPr lang="nb-NO" b="1" dirty="0"/>
            <a:t> support</a:t>
          </a:r>
          <a:endParaRPr lang="en-US" dirty="0"/>
        </a:p>
      </dgm:t>
    </dgm:pt>
    <dgm:pt modelId="{568B4E79-AA2B-49B8-A2CA-3BBE9FA1EF1E}" type="parTrans" cxnId="{8831AE2C-7547-4777-9180-78C8C6257DD6}">
      <dgm:prSet/>
      <dgm:spPr/>
      <dgm:t>
        <a:bodyPr/>
        <a:lstStyle/>
        <a:p>
          <a:endParaRPr lang="en-US"/>
        </a:p>
      </dgm:t>
    </dgm:pt>
    <dgm:pt modelId="{DFD3F473-EF26-402D-A75B-BFDB933B7E55}" type="sibTrans" cxnId="{8831AE2C-7547-4777-9180-78C8C6257DD6}">
      <dgm:prSet/>
      <dgm:spPr/>
      <dgm:t>
        <a:bodyPr/>
        <a:lstStyle/>
        <a:p>
          <a:endParaRPr lang="en-US"/>
        </a:p>
      </dgm:t>
    </dgm:pt>
    <dgm:pt modelId="{8FD7657F-DB72-4AC9-9AE8-F6AB68748683}" type="pres">
      <dgm:prSet presAssocID="{C5E15B15-EEF9-4F97-A718-182814F20511}" presName="root" presStyleCnt="0">
        <dgm:presLayoutVars>
          <dgm:dir/>
          <dgm:resizeHandles val="exact"/>
        </dgm:presLayoutVars>
      </dgm:prSet>
      <dgm:spPr/>
    </dgm:pt>
    <dgm:pt modelId="{1A9D1312-ED43-456C-8549-1D04171D47A3}" type="pres">
      <dgm:prSet presAssocID="{82809C57-04CB-458B-807B-AAB5BD508493}" presName="compNode" presStyleCnt="0"/>
      <dgm:spPr/>
    </dgm:pt>
    <dgm:pt modelId="{B334068E-D92D-4B28-8AE7-D266115C98A4}" type="pres">
      <dgm:prSet presAssocID="{82809C57-04CB-458B-807B-AAB5BD508493}" presName="bgRect" presStyleLbl="bgShp" presStyleIdx="0" presStyleCnt="3"/>
      <dgm:spPr/>
    </dgm:pt>
    <dgm:pt modelId="{04915621-1033-4F7A-BD59-CC3291982B82}" type="pres">
      <dgm:prSet presAssocID="{82809C57-04CB-458B-807B-AAB5BD50849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øker"/>
        </a:ext>
      </dgm:extLst>
    </dgm:pt>
    <dgm:pt modelId="{7BE1B01F-5072-4E46-9AED-456D5F2D40D9}" type="pres">
      <dgm:prSet presAssocID="{82809C57-04CB-458B-807B-AAB5BD508493}" presName="spaceRect" presStyleCnt="0"/>
      <dgm:spPr/>
    </dgm:pt>
    <dgm:pt modelId="{A74DBA14-EEDB-4FDA-9E72-2561894FD7F8}" type="pres">
      <dgm:prSet presAssocID="{82809C57-04CB-458B-807B-AAB5BD508493}" presName="parTx" presStyleLbl="revTx" presStyleIdx="0" presStyleCnt="3">
        <dgm:presLayoutVars>
          <dgm:chMax val="0"/>
          <dgm:chPref val="0"/>
        </dgm:presLayoutVars>
      </dgm:prSet>
      <dgm:spPr/>
    </dgm:pt>
    <dgm:pt modelId="{0876133B-49AE-4319-96F6-276363F47856}" type="pres">
      <dgm:prSet presAssocID="{6F27DEA4-3F30-4D13-8E88-1EBA78C2F578}" presName="sibTrans" presStyleCnt="0"/>
      <dgm:spPr/>
    </dgm:pt>
    <dgm:pt modelId="{6B2DCCA6-1611-4D70-8DBC-BD5E2D02C55D}" type="pres">
      <dgm:prSet presAssocID="{DD1EF510-2E9E-4A88-90E1-1505A36C367F}" presName="compNode" presStyleCnt="0"/>
      <dgm:spPr/>
    </dgm:pt>
    <dgm:pt modelId="{C585F973-6051-4F0D-ADD4-2B494392078E}" type="pres">
      <dgm:prSet presAssocID="{DD1EF510-2E9E-4A88-90E1-1505A36C367F}" presName="bgRect" presStyleLbl="bgShp" presStyleIdx="1" presStyleCnt="3"/>
      <dgm:spPr/>
    </dgm:pt>
    <dgm:pt modelId="{1FFAC75D-3E10-4069-BC37-B137C786E3F6}" type="pres">
      <dgm:prSet presAssocID="{DD1EF510-2E9E-4A88-90E1-1505A36C367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ærer"/>
        </a:ext>
      </dgm:extLst>
    </dgm:pt>
    <dgm:pt modelId="{94BF5013-1C9F-40EC-A201-37751D8EDDF0}" type="pres">
      <dgm:prSet presAssocID="{DD1EF510-2E9E-4A88-90E1-1505A36C367F}" presName="spaceRect" presStyleCnt="0"/>
      <dgm:spPr/>
    </dgm:pt>
    <dgm:pt modelId="{FFC3BF1C-8E4A-48C3-9493-9303010034E9}" type="pres">
      <dgm:prSet presAssocID="{DD1EF510-2E9E-4A88-90E1-1505A36C367F}" presName="parTx" presStyleLbl="revTx" presStyleIdx="1" presStyleCnt="3" custScaleX="99433">
        <dgm:presLayoutVars>
          <dgm:chMax val="0"/>
          <dgm:chPref val="0"/>
        </dgm:presLayoutVars>
      </dgm:prSet>
      <dgm:spPr/>
    </dgm:pt>
    <dgm:pt modelId="{93CB062B-652C-4134-BC3E-58F32694B427}" type="pres">
      <dgm:prSet presAssocID="{56866F2D-0DDC-4DDB-9E2A-6A63DB3E29B8}" presName="sibTrans" presStyleCnt="0"/>
      <dgm:spPr/>
    </dgm:pt>
    <dgm:pt modelId="{6469A584-B3AA-472E-ADDB-47493025991E}" type="pres">
      <dgm:prSet presAssocID="{BB6114D8-B8B0-4AA1-9860-6B01BF519CDB}" presName="compNode" presStyleCnt="0"/>
      <dgm:spPr/>
    </dgm:pt>
    <dgm:pt modelId="{12EC6107-3CB6-4239-B1D3-ACDA8EBD7F9D}" type="pres">
      <dgm:prSet presAssocID="{BB6114D8-B8B0-4AA1-9860-6B01BF519CDB}" presName="bgRect" presStyleLbl="bgShp" presStyleIdx="2" presStyleCnt="3"/>
      <dgm:spPr/>
    </dgm:pt>
    <dgm:pt modelId="{EA659FB2-5784-4FB9-B703-F7744907A3F4}" type="pres">
      <dgm:prSet presAssocID="{BB6114D8-B8B0-4AA1-9860-6B01BF519CD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DD47CF0-4CF5-4FF9-8F32-9EB688BEEB95}" type="pres">
      <dgm:prSet presAssocID="{BB6114D8-B8B0-4AA1-9860-6B01BF519CDB}" presName="spaceRect" presStyleCnt="0"/>
      <dgm:spPr/>
    </dgm:pt>
    <dgm:pt modelId="{1FF6E5C8-306C-47B3-BF0A-A5E6C5703F49}" type="pres">
      <dgm:prSet presAssocID="{BB6114D8-B8B0-4AA1-9860-6B01BF519CD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7691418-3082-43FD-B17A-CE936D6FF565}" srcId="{C5E15B15-EEF9-4F97-A718-182814F20511}" destId="{DD1EF510-2E9E-4A88-90E1-1505A36C367F}" srcOrd="1" destOrd="0" parTransId="{3A1842D1-3078-4250-BFB0-8FF609B6F8B9}" sibTransId="{56866F2D-0DDC-4DDB-9E2A-6A63DB3E29B8}"/>
    <dgm:cxn modelId="{8831AE2C-7547-4777-9180-78C8C6257DD6}" srcId="{C5E15B15-EEF9-4F97-A718-182814F20511}" destId="{BB6114D8-B8B0-4AA1-9860-6B01BF519CDB}" srcOrd="2" destOrd="0" parTransId="{568B4E79-AA2B-49B8-A2CA-3BBE9FA1EF1E}" sibTransId="{DFD3F473-EF26-402D-A75B-BFDB933B7E55}"/>
    <dgm:cxn modelId="{FB889795-137F-4ED2-B57C-44C62FC787E1}" srcId="{C5E15B15-EEF9-4F97-A718-182814F20511}" destId="{82809C57-04CB-458B-807B-AAB5BD508493}" srcOrd="0" destOrd="0" parTransId="{F76F0724-B3FF-4FA2-A52D-9D556AC0FAA3}" sibTransId="{6F27DEA4-3F30-4D13-8E88-1EBA78C2F578}"/>
    <dgm:cxn modelId="{49F02F99-1A75-497C-8DE6-E43B5BCDBF1B}" type="presOf" srcId="{82809C57-04CB-458B-807B-AAB5BD508493}" destId="{A74DBA14-EEDB-4FDA-9E72-2561894FD7F8}" srcOrd="0" destOrd="0" presId="urn:microsoft.com/office/officeart/2018/2/layout/IconVerticalSolidList"/>
    <dgm:cxn modelId="{427CCAB9-AFEC-4BD3-B419-D194C0B7B586}" type="presOf" srcId="{BB6114D8-B8B0-4AA1-9860-6B01BF519CDB}" destId="{1FF6E5C8-306C-47B3-BF0A-A5E6C5703F49}" srcOrd="0" destOrd="0" presId="urn:microsoft.com/office/officeart/2018/2/layout/IconVerticalSolidList"/>
    <dgm:cxn modelId="{6B1948FC-7467-41D1-B994-5AE11C9AECA0}" type="presOf" srcId="{DD1EF510-2E9E-4A88-90E1-1505A36C367F}" destId="{FFC3BF1C-8E4A-48C3-9493-9303010034E9}" srcOrd="0" destOrd="0" presId="urn:microsoft.com/office/officeart/2018/2/layout/IconVerticalSolidList"/>
    <dgm:cxn modelId="{71E4D1FD-39D6-4BD8-BF51-C4F8214520F0}" type="presOf" srcId="{C5E15B15-EEF9-4F97-A718-182814F20511}" destId="{8FD7657F-DB72-4AC9-9AE8-F6AB68748683}" srcOrd="0" destOrd="0" presId="urn:microsoft.com/office/officeart/2018/2/layout/IconVerticalSolidList"/>
    <dgm:cxn modelId="{1BF1EDEC-1F87-4A05-83B1-C8F745C9B59F}" type="presParOf" srcId="{8FD7657F-DB72-4AC9-9AE8-F6AB68748683}" destId="{1A9D1312-ED43-456C-8549-1D04171D47A3}" srcOrd="0" destOrd="0" presId="urn:microsoft.com/office/officeart/2018/2/layout/IconVerticalSolidList"/>
    <dgm:cxn modelId="{899C366A-E4B0-4E61-97BC-6BC35B475E81}" type="presParOf" srcId="{1A9D1312-ED43-456C-8549-1D04171D47A3}" destId="{B334068E-D92D-4B28-8AE7-D266115C98A4}" srcOrd="0" destOrd="0" presId="urn:microsoft.com/office/officeart/2018/2/layout/IconVerticalSolidList"/>
    <dgm:cxn modelId="{22E9E4E7-2870-462A-808B-A788A46399A6}" type="presParOf" srcId="{1A9D1312-ED43-456C-8549-1D04171D47A3}" destId="{04915621-1033-4F7A-BD59-CC3291982B82}" srcOrd="1" destOrd="0" presId="urn:microsoft.com/office/officeart/2018/2/layout/IconVerticalSolidList"/>
    <dgm:cxn modelId="{5C113C9E-B5A4-43CD-A832-C1769F419526}" type="presParOf" srcId="{1A9D1312-ED43-456C-8549-1D04171D47A3}" destId="{7BE1B01F-5072-4E46-9AED-456D5F2D40D9}" srcOrd="2" destOrd="0" presId="urn:microsoft.com/office/officeart/2018/2/layout/IconVerticalSolidList"/>
    <dgm:cxn modelId="{70DDC90D-6BB5-4309-BBAE-1BA662B67234}" type="presParOf" srcId="{1A9D1312-ED43-456C-8549-1D04171D47A3}" destId="{A74DBA14-EEDB-4FDA-9E72-2561894FD7F8}" srcOrd="3" destOrd="0" presId="urn:microsoft.com/office/officeart/2018/2/layout/IconVerticalSolidList"/>
    <dgm:cxn modelId="{15A4E1D0-35A3-43AB-B037-951EB47D3381}" type="presParOf" srcId="{8FD7657F-DB72-4AC9-9AE8-F6AB68748683}" destId="{0876133B-49AE-4319-96F6-276363F47856}" srcOrd="1" destOrd="0" presId="urn:microsoft.com/office/officeart/2018/2/layout/IconVerticalSolidList"/>
    <dgm:cxn modelId="{E091945E-9480-407F-B219-88A8167CC5E0}" type="presParOf" srcId="{8FD7657F-DB72-4AC9-9AE8-F6AB68748683}" destId="{6B2DCCA6-1611-4D70-8DBC-BD5E2D02C55D}" srcOrd="2" destOrd="0" presId="urn:microsoft.com/office/officeart/2018/2/layout/IconVerticalSolidList"/>
    <dgm:cxn modelId="{912593D2-8F02-4465-B7FC-718E6CC55E59}" type="presParOf" srcId="{6B2DCCA6-1611-4D70-8DBC-BD5E2D02C55D}" destId="{C585F973-6051-4F0D-ADD4-2B494392078E}" srcOrd="0" destOrd="0" presId="urn:microsoft.com/office/officeart/2018/2/layout/IconVerticalSolidList"/>
    <dgm:cxn modelId="{3CC58FDF-F1B8-4B3B-AC7D-2AF5B6243518}" type="presParOf" srcId="{6B2DCCA6-1611-4D70-8DBC-BD5E2D02C55D}" destId="{1FFAC75D-3E10-4069-BC37-B137C786E3F6}" srcOrd="1" destOrd="0" presId="urn:microsoft.com/office/officeart/2018/2/layout/IconVerticalSolidList"/>
    <dgm:cxn modelId="{AE1D9502-4F0E-48DC-BA00-28D109DB10F1}" type="presParOf" srcId="{6B2DCCA6-1611-4D70-8DBC-BD5E2D02C55D}" destId="{94BF5013-1C9F-40EC-A201-37751D8EDDF0}" srcOrd="2" destOrd="0" presId="urn:microsoft.com/office/officeart/2018/2/layout/IconVerticalSolidList"/>
    <dgm:cxn modelId="{B56B4E97-F056-4F63-A1D5-AE360E539477}" type="presParOf" srcId="{6B2DCCA6-1611-4D70-8DBC-BD5E2D02C55D}" destId="{FFC3BF1C-8E4A-48C3-9493-9303010034E9}" srcOrd="3" destOrd="0" presId="urn:microsoft.com/office/officeart/2018/2/layout/IconVerticalSolidList"/>
    <dgm:cxn modelId="{B5FECFF3-D68E-408D-B2D2-00BFB44E91A1}" type="presParOf" srcId="{8FD7657F-DB72-4AC9-9AE8-F6AB68748683}" destId="{93CB062B-652C-4134-BC3E-58F32694B427}" srcOrd="3" destOrd="0" presId="urn:microsoft.com/office/officeart/2018/2/layout/IconVerticalSolidList"/>
    <dgm:cxn modelId="{EE0218DC-1A01-4D19-B42C-04904DBF26A1}" type="presParOf" srcId="{8FD7657F-DB72-4AC9-9AE8-F6AB68748683}" destId="{6469A584-B3AA-472E-ADDB-47493025991E}" srcOrd="4" destOrd="0" presId="urn:microsoft.com/office/officeart/2018/2/layout/IconVerticalSolidList"/>
    <dgm:cxn modelId="{3BF93B9F-451E-4D79-B30B-9847C25AD591}" type="presParOf" srcId="{6469A584-B3AA-472E-ADDB-47493025991E}" destId="{12EC6107-3CB6-4239-B1D3-ACDA8EBD7F9D}" srcOrd="0" destOrd="0" presId="urn:microsoft.com/office/officeart/2018/2/layout/IconVerticalSolidList"/>
    <dgm:cxn modelId="{DD9D3315-97EB-4364-9E3A-1524CCCB86C6}" type="presParOf" srcId="{6469A584-B3AA-472E-ADDB-47493025991E}" destId="{EA659FB2-5784-4FB9-B703-F7744907A3F4}" srcOrd="1" destOrd="0" presId="urn:microsoft.com/office/officeart/2018/2/layout/IconVerticalSolidList"/>
    <dgm:cxn modelId="{D869FCBC-C6B8-4D75-BB42-CD322CFDDD30}" type="presParOf" srcId="{6469A584-B3AA-472E-ADDB-47493025991E}" destId="{1DD47CF0-4CF5-4FF9-8F32-9EB688BEEB95}" srcOrd="2" destOrd="0" presId="urn:microsoft.com/office/officeart/2018/2/layout/IconVerticalSolidList"/>
    <dgm:cxn modelId="{CA3ED765-DB12-4C94-8754-308D07B01775}" type="presParOf" srcId="{6469A584-B3AA-472E-ADDB-47493025991E}" destId="{1FF6E5C8-306C-47B3-BF0A-A5E6C5703F4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91C1D0-3497-4741-9435-8C5571FA54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000D4E-2F31-40E8-8A29-B4EE758F41D9}">
      <dgm:prSet/>
      <dgm:spPr/>
      <dgm:t>
        <a:bodyPr/>
        <a:lstStyle/>
        <a:p>
          <a:r>
            <a:rPr lang="nb-NO" dirty="0"/>
            <a:t>Open FTS (</a:t>
          </a:r>
          <a:r>
            <a:rPr lang="nb-NO" dirty="0" err="1"/>
            <a:t>physical</a:t>
          </a:r>
          <a:r>
            <a:rPr lang="nb-NO" dirty="0"/>
            <a:t>) seminar, Friday, September 10 – save </a:t>
          </a:r>
          <a:r>
            <a:rPr lang="nb-NO" dirty="0" err="1"/>
            <a:t>the</a:t>
          </a:r>
          <a:r>
            <a:rPr lang="nb-NO" dirty="0"/>
            <a:t> </a:t>
          </a:r>
          <a:r>
            <a:rPr lang="nb-NO" dirty="0" err="1"/>
            <a:t>day</a:t>
          </a:r>
          <a:r>
            <a:rPr lang="nb-NO" dirty="0"/>
            <a:t>!</a:t>
          </a:r>
          <a:endParaRPr lang="en-US" dirty="0"/>
        </a:p>
      </dgm:t>
    </dgm:pt>
    <dgm:pt modelId="{4F5DC6E9-2222-4872-9D6F-13EC0DA24B88}" type="parTrans" cxnId="{733745BE-D5AF-4612-9DC9-5D3EA240B971}">
      <dgm:prSet/>
      <dgm:spPr/>
      <dgm:t>
        <a:bodyPr/>
        <a:lstStyle/>
        <a:p>
          <a:endParaRPr lang="en-US"/>
        </a:p>
      </dgm:t>
    </dgm:pt>
    <dgm:pt modelId="{702D31E0-EB4B-4B7C-AB43-1717652A01DC}" type="sibTrans" cxnId="{733745BE-D5AF-4612-9DC9-5D3EA240B971}">
      <dgm:prSet/>
      <dgm:spPr/>
      <dgm:t>
        <a:bodyPr/>
        <a:lstStyle/>
        <a:p>
          <a:endParaRPr lang="en-US"/>
        </a:p>
      </dgm:t>
    </dgm:pt>
    <dgm:pt modelId="{DBC5D4FB-36B8-495F-A5D4-9ADE5028207D}">
      <dgm:prSet custT="1"/>
      <dgm:spPr/>
      <dgm:t>
        <a:bodyPr/>
        <a:lstStyle/>
        <a:p>
          <a:r>
            <a:rPr lang="nb-NO" sz="1800" dirty="0" err="1"/>
            <a:t>Invited</a:t>
          </a:r>
          <a:r>
            <a:rPr lang="nb-NO" sz="1800" dirty="0"/>
            <a:t> talks from </a:t>
          </a:r>
          <a:r>
            <a:rPr lang="nb-NO" sz="1800" dirty="0" err="1"/>
            <a:t>international</a:t>
          </a:r>
          <a:r>
            <a:rPr lang="nb-NO" sz="1800" dirty="0"/>
            <a:t> </a:t>
          </a:r>
          <a:r>
            <a:rPr lang="nb-NO" sz="1800" dirty="0" err="1"/>
            <a:t>experts</a:t>
          </a:r>
          <a:endParaRPr lang="en-US" sz="1800" dirty="0"/>
        </a:p>
      </dgm:t>
    </dgm:pt>
    <dgm:pt modelId="{CD037F2B-B99E-4EF8-BB49-312BB08684F4}" type="parTrans" cxnId="{BA81FD5F-5BD9-46F1-8A76-EE46122BF545}">
      <dgm:prSet/>
      <dgm:spPr/>
      <dgm:t>
        <a:bodyPr/>
        <a:lstStyle/>
        <a:p>
          <a:endParaRPr lang="en-US"/>
        </a:p>
      </dgm:t>
    </dgm:pt>
    <dgm:pt modelId="{5282EC0F-45E5-4EBE-91C6-3B1A2C972A9D}" type="sibTrans" cxnId="{BA81FD5F-5BD9-46F1-8A76-EE46122BF545}">
      <dgm:prSet/>
      <dgm:spPr/>
      <dgm:t>
        <a:bodyPr/>
        <a:lstStyle/>
        <a:p>
          <a:endParaRPr lang="en-US"/>
        </a:p>
      </dgm:t>
    </dgm:pt>
    <dgm:pt modelId="{FEDE0032-55D4-4EC0-BFF8-FA3A5C7C187A}">
      <dgm:prSet custT="1"/>
      <dgm:spPr/>
      <dgm:t>
        <a:bodyPr/>
        <a:lstStyle/>
        <a:p>
          <a:r>
            <a:rPr lang="nb-NO" sz="1800" dirty="0"/>
            <a:t>Presentations </a:t>
          </a:r>
          <a:r>
            <a:rPr lang="nb-NO" sz="1800" dirty="0" err="1"/>
            <a:t>of</a:t>
          </a:r>
          <a:r>
            <a:rPr lang="nb-NO" sz="1800" dirty="0"/>
            <a:t> </a:t>
          </a:r>
          <a:r>
            <a:rPr lang="nb-NO" sz="1800" dirty="0" err="1"/>
            <a:t>ongoing</a:t>
          </a:r>
          <a:r>
            <a:rPr lang="nb-NO" sz="1800" dirty="0"/>
            <a:t> FTS-</a:t>
          </a:r>
          <a:r>
            <a:rPr lang="nb-NO" sz="1800" dirty="0" err="1"/>
            <a:t>related</a:t>
          </a:r>
          <a:r>
            <a:rPr lang="nb-NO" sz="1800" dirty="0"/>
            <a:t> </a:t>
          </a:r>
          <a:r>
            <a:rPr lang="nb-NO" sz="1800" dirty="0" err="1"/>
            <a:t>activities</a:t>
          </a:r>
          <a:r>
            <a:rPr lang="nb-NO" sz="1800" dirty="0"/>
            <a:t> from </a:t>
          </a:r>
          <a:r>
            <a:rPr lang="nb-NO" sz="1800" dirty="0" err="1"/>
            <a:t>faculties</a:t>
          </a:r>
          <a:r>
            <a:rPr lang="nb-NO" sz="1800" dirty="0"/>
            <a:t>, </a:t>
          </a:r>
          <a:r>
            <a:rPr lang="nb-NO" sz="1800" dirty="0" err="1"/>
            <a:t>study</a:t>
          </a:r>
          <a:r>
            <a:rPr lang="nb-NO" sz="1800" dirty="0"/>
            <a:t> </a:t>
          </a:r>
          <a:r>
            <a:rPr lang="nb-NO" sz="1800" dirty="0" err="1"/>
            <a:t>programmes</a:t>
          </a:r>
          <a:r>
            <a:rPr lang="nb-NO" sz="1800" dirty="0"/>
            <a:t>, pilot </a:t>
          </a:r>
          <a:r>
            <a:rPr lang="nb-NO" sz="1800" dirty="0" err="1"/>
            <a:t>projects</a:t>
          </a:r>
          <a:r>
            <a:rPr lang="nb-NO" sz="1800" dirty="0"/>
            <a:t>, </a:t>
          </a:r>
          <a:r>
            <a:rPr lang="nb-NO" sz="1800" dirty="0" err="1"/>
            <a:t>working</a:t>
          </a:r>
          <a:r>
            <a:rPr lang="nb-NO" sz="1800" dirty="0"/>
            <a:t> </a:t>
          </a:r>
          <a:r>
            <a:rPr lang="nb-NO" sz="1800" dirty="0" err="1"/>
            <a:t>groups</a:t>
          </a:r>
          <a:r>
            <a:rPr lang="nb-NO" sz="1800" dirty="0"/>
            <a:t> ...</a:t>
          </a:r>
          <a:endParaRPr lang="en-US" sz="1800" dirty="0"/>
        </a:p>
      </dgm:t>
    </dgm:pt>
    <dgm:pt modelId="{3FC236E2-AEEA-4FCD-82C8-C8F4EC9BD0FC}" type="parTrans" cxnId="{02576178-6905-4EED-8677-5BE806D0E593}">
      <dgm:prSet/>
      <dgm:spPr/>
      <dgm:t>
        <a:bodyPr/>
        <a:lstStyle/>
        <a:p>
          <a:endParaRPr lang="en-US"/>
        </a:p>
      </dgm:t>
    </dgm:pt>
    <dgm:pt modelId="{4F6B2661-0037-4429-9B64-CE3A01F92887}" type="sibTrans" cxnId="{02576178-6905-4EED-8677-5BE806D0E593}">
      <dgm:prSet/>
      <dgm:spPr/>
      <dgm:t>
        <a:bodyPr/>
        <a:lstStyle/>
        <a:p>
          <a:endParaRPr lang="en-US"/>
        </a:p>
      </dgm:t>
    </dgm:pt>
    <dgm:pt modelId="{FA74BAC8-479B-487B-A496-02B97470E3C4}">
      <dgm:prSet custT="1"/>
      <dgm:spPr/>
      <dgm:t>
        <a:bodyPr/>
        <a:lstStyle/>
        <a:p>
          <a:r>
            <a:rPr lang="nb-NO" sz="1800" dirty="0" err="1"/>
            <a:t>Discussions</a:t>
          </a:r>
          <a:r>
            <a:rPr lang="nb-NO" sz="1800" dirty="0"/>
            <a:t> and </a:t>
          </a:r>
          <a:r>
            <a:rPr lang="nb-NO" sz="1800" dirty="0" err="1"/>
            <a:t>interviews</a:t>
          </a:r>
          <a:r>
            <a:rPr lang="nb-NO" sz="1800" dirty="0"/>
            <a:t> </a:t>
          </a:r>
          <a:r>
            <a:rPr lang="nb-NO" sz="1800" dirty="0" err="1"/>
            <a:t>on</a:t>
          </a:r>
          <a:r>
            <a:rPr lang="nb-NO" sz="1800" dirty="0"/>
            <a:t> «hot and </a:t>
          </a:r>
          <a:r>
            <a:rPr lang="nb-NO" sz="1800" dirty="0" err="1"/>
            <a:t>important</a:t>
          </a:r>
          <a:r>
            <a:rPr lang="nb-NO" sz="1800" dirty="0"/>
            <a:t> </a:t>
          </a:r>
          <a:r>
            <a:rPr lang="nb-NO" sz="1800" dirty="0" err="1"/>
            <a:t>topics</a:t>
          </a:r>
          <a:r>
            <a:rPr lang="nb-NO" sz="1800" dirty="0"/>
            <a:t>» - </a:t>
          </a:r>
          <a:r>
            <a:rPr lang="nb-NO" sz="1800" dirty="0" err="1"/>
            <a:t>with</a:t>
          </a:r>
          <a:r>
            <a:rPr lang="nb-NO" sz="1800" dirty="0"/>
            <a:t> </a:t>
          </a:r>
          <a:r>
            <a:rPr lang="nb-NO" sz="1800" dirty="0" err="1"/>
            <a:t>internal</a:t>
          </a:r>
          <a:r>
            <a:rPr lang="nb-NO" sz="1800" dirty="0"/>
            <a:t> and </a:t>
          </a:r>
          <a:r>
            <a:rPr lang="nb-NO" sz="1800" dirty="0" err="1"/>
            <a:t>external</a:t>
          </a:r>
          <a:r>
            <a:rPr lang="nb-NO" sz="1800" dirty="0"/>
            <a:t> </a:t>
          </a:r>
          <a:r>
            <a:rPr lang="nb-NO" sz="1800" dirty="0" err="1"/>
            <a:t>participants</a:t>
          </a:r>
          <a:endParaRPr lang="en-US" sz="1800" dirty="0"/>
        </a:p>
      </dgm:t>
    </dgm:pt>
    <dgm:pt modelId="{E9574707-9D99-4335-9CE1-2DD0F0C65523}" type="parTrans" cxnId="{8B5C1657-53ED-4893-B91B-6ABB0E5C86ED}">
      <dgm:prSet/>
      <dgm:spPr/>
      <dgm:t>
        <a:bodyPr/>
        <a:lstStyle/>
        <a:p>
          <a:endParaRPr lang="en-US"/>
        </a:p>
      </dgm:t>
    </dgm:pt>
    <dgm:pt modelId="{EC09807D-EE94-4766-99F5-8634E4B88B72}" type="sibTrans" cxnId="{8B5C1657-53ED-4893-B91B-6ABB0E5C86ED}">
      <dgm:prSet/>
      <dgm:spPr/>
      <dgm:t>
        <a:bodyPr/>
        <a:lstStyle/>
        <a:p>
          <a:endParaRPr lang="en-US"/>
        </a:p>
      </dgm:t>
    </dgm:pt>
    <dgm:pt modelId="{2651727E-C3D9-4EE6-9A16-92153FEF10EA}">
      <dgm:prSet custT="1"/>
      <dgm:spPr/>
      <dgm:t>
        <a:bodyPr/>
        <a:lstStyle/>
        <a:p>
          <a:r>
            <a:rPr lang="nb-NO" sz="1800" dirty="0" err="1">
              <a:solidFill>
                <a:srgbClr val="FF0000"/>
              </a:solidFill>
            </a:rPr>
            <a:t>Any</a:t>
          </a:r>
          <a:r>
            <a:rPr lang="nb-NO" sz="1800" dirty="0">
              <a:solidFill>
                <a:srgbClr val="FF0000"/>
              </a:solidFill>
            </a:rPr>
            <a:t> </a:t>
          </a:r>
          <a:r>
            <a:rPr lang="nb-NO" sz="1800" dirty="0" err="1">
              <a:solidFill>
                <a:srgbClr val="FF0000"/>
              </a:solidFill>
            </a:rPr>
            <a:t>other</a:t>
          </a:r>
          <a:r>
            <a:rPr lang="nb-NO" sz="1800" dirty="0">
              <a:solidFill>
                <a:srgbClr val="FF0000"/>
              </a:solidFill>
            </a:rPr>
            <a:t> </a:t>
          </a:r>
          <a:r>
            <a:rPr lang="nb-NO" sz="1800" dirty="0" err="1">
              <a:solidFill>
                <a:srgbClr val="FF0000"/>
              </a:solidFill>
            </a:rPr>
            <a:t>wishes</a:t>
          </a:r>
          <a:r>
            <a:rPr lang="nb-NO" sz="1800" dirty="0">
              <a:solidFill>
                <a:srgbClr val="FF0000"/>
              </a:solidFill>
            </a:rPr>
            <a:t>/</a:t>
          </a:r>
          <a:r>
            <a:rPr lang="nb-NO" sz="1800" dirty="0" err="1">
              <a:solidFill>
                <a:srgbClr val="FF0000"/>
              </a:solidFill>
            </a:rPr>
            <a:t>ideas</a:t>
          </a:r>
          <a:r>
            <a:rPr lang="nb-NO" sz="1800" dirty="0">
              <a:solidFill>
                <a:srgbClr val="FF0000"/>
              </a:solidFill>
            </a:rPr>
            <a:t>/</a:t>
          </a:r>
          <a:r>
            <a:rPr lang="nb-NO" sz="1800" dirty="0" err="1">
              <a:solidFill>
                <a:srgbClr val="FF0000"/>
              </a:solidFill>
            </a:rPr>
            <a:t>proposals</a:t>
          </a:r>
          <a:r>
            <a:rPr lang="nb-NO" sz="1800" dirty="0">
              <a:solidFill>
                <a:srgbClr val="FF0000"/>
              </a:solidFill>
            </a:rPr>
            <a:t>?</a:t>
          </a:r>
          <a:r>
            <a:rPr lang="nb-NO" sz="1800" dirty="0"/>
            <a:t> Send </a:t>
          </a:r>
          <a:r>
            <a:rPr lang="nb-NO" sz="1800" dirty="0" err="1"/>
            <a:t>us</a:t>
          </a:r>
          <a:r>
            <a:rPr lang="nb-NO" sz="1800" dirty="0"/>
            <a:t> an email </a:t>
          </a:r>
          <a:r>
            <a:rPr lang="nb-NO" sz="1800" dirty="0" err="1"/>
            <a:t>asap</a:t>
          </a:r>
          <a:r>
            <a:rPr lang="nb-NO" sz="1800" dirty="0"/>
            <a:t> </a:t>
          </a:r>
          <a:r>
            <a:rPr lang="nb-NO" sz="1800" dirty="0">
              <a:sym typeface="Wingdings" pitchFamily="2" charset="2"/>
            </a:rPr>
            <a:t></a:t>
          </a:r>
          <a:r>
            <a:rPr lang="nb-NO" sz="1800" dirty="0"/>
            <a:t>!</a:t>
          </a:r>
          <a:endParaRPr lang="en-US" sz="1800" dirty="0"/>
        </a:p>
      </dgm:t>
    </dgm:pt>
    <dgm:pt modelId="{9E2B9E95-82A4-4908-9985-2A4895501C9E}" type="parTrans" cxnId="{36F0656A-7240-4949-985C-5E7816DCE5DE}">
      <dgm:prSet/>
      <dgm:spPr/>
      <dgm:t>
        <a:bodyPr/>
        <a:lstStyle/>
        <a:p>
          <a:endParaRPr lang="en-US"/>
        </a:p>
      </dgm:t>
    </dgm:pt>
    <dgm:pt modelId="{C88EEA23-A5EF-4218-8149-759469117396}" type="sibTrans" cxnId="{36F0656A-7240-4949-985C-5E7816DCE5DE}">
      <dgm:prSet/>
      <dgm:spPr/>
      <dgm:t>
        <a:bodyPr/>
        <a:lstStyle/>
        <a:p>
          <a:endParaRPr lang="en-US"/>
        </a:p>
      </dgm:t>
    </dgm:pt>
    <dgm:pt modelId="{3774D99F-8BEE-48A1-A966-7ABE8C9EA26E}">
      <dgm:prSet/>
      <dgm:spPr/>
      <dgm:t>
        <a:bodyPr/>
        <a:lstStyle/>
        <a:p>
          <a:r>
            <a:rPr lang="nb-NO" dirty="0" err="1"/>
            <a:t>External</a:t>
          </a:r>
          <a:r>
            <a:rPr lang="nb-NO" dirty="0"/>
            <a:t> stakeholder seminar </a:t>
          </a:r>
          <a:r>
            <a:rPr lang="nb-NO" dirty="0" err="1"/>
            <a:t>with</a:t>
          </a:r>
          <a:r>
            <a:rPr lang="nb-NO" dirty="0"/>
            <a:t> </a:t>
          </a:r>
          <a:r>
            <a:rPr lang="nb-NO" dirty="0" err="1"/>
            <a:t>industry</a:t>
          </a:r>
          <a:r>
            <a:rPr lang="nb-NO" dirty="0"/>
            <a:t> and </a:t>
          </a:r>
          <a:r>
            <a:rPr lang="nb-NO" dirty="0" err="1"/>
            <a:t>the</a:t>
          </a:r>
          <a:r>
            <a:rPr lang="nb-NO" dirty="0"/>
            <a:t> </a:t>
          </a:r>
          <a:r>
            <a:rPr lang="nb-NO" dirty="0" err="1"/>
            <a:t>public</a:t>
          </a:r>
          <a:r>
            <a:rPr lang="nb-NO" dirty="0"/>
            <a:t> </a:t>
          </a:r>
          <a:r>
            <a:rPr lang="nb-NO" dirty="0" err="1"/>
            <a:t>sector</a:t>
          </a:r>
          <a:r>
            <a:rPr lang="nb-NO" dirty="0"/>
            <a:t>, </a:t>
          </a:r>
          <a:r>
            <a:rPr lang="nb-NO" dirty="0" err="1"/>
            <a:t>December</a:t>
          </a:r>
          <a:r>
            <a:rPr lang="nb-NO"/>
            <a:t> 10</a:t>
          </a:r>
          <a:endParaRPr lang="en-US" dirty="0"/>
        </a:p>
      </dgm:t>
    </dgm:pt>
    <dgm:pt modelId="{BDDC17A8-800B-4DA7-A940-61452F4A0FB4}" type="parTrans" cxnId="{5C3542EC-3399-47DB-AF64-9942F2AE2AA2}">
      <dgm:prSet/>
      <dgm:spPr/>
      <dgm:t>
        <a:bodyPr/>
        <a:lstStyle/>
        <a:p>
          <a:endParaRPr lang="en-US"/>
        </a:p>
      </dgm:t>
    </dgm:pt>
    <dgm:pt modelId="{DB192782-5242-46A2-84AD-4C351AFEA686}" type="sibTrans" cxnId="{5C3542EC-3399-47DB-AF64-9942F2AE2AA2}">
      <dgm:prSet/>
      <dgm:spPr/>
      <dgm:t>
        <a:bodyPr/>
        <a:lstStyle/>
        <a:p>
          <a:endParaRPr lang="en-US"/>
        </a:p>
      </dgm:t>
    </dgm:pt>
    <dgm:pt modelId="{D8C79AE7-44E9-4366-8EFB-06AEB4C24A8A}">
      <dgm:prSet custT="1"/>
      <dgm:spPr/>
      <dgm:t>
        <a:bodyPr/>
        <a:lstStyle/>
        <a:p>
          <a:r>
            <a:rPr lang="nb-NO" sz="1800" dirty="0"/>
            <a:t>Presentation </a:t>
          </a:r>
          <a:r>
            <a:rPr lang="nb-NO" sz="1800" dirty="0" err="1"/>
            <a:t>of</a:t>
          </a:r>
          <a:r>
            <a:rPr lang="nb-NO" sz="1800" dirty="0"/>
            <a:t> </a:t>
          </a:r>
          <a:r>
            <a:rPr lang="nb-NO" sz="1800" dirty="0" err="1"/>
            <a:t>almost-ready</a:t>
          </a:r>
          <a:r>
            <a:rPr lang="nb-NO" sz="1800" dirty="0"/>
            <a:t> FTS </a:t>
          </a:r>
          <a:r>
            <a:rPr lang="nb-NO" sz="1800" dirty="0" err="1"/>
            <a:t>recommendations</a:t>
          </a:r>
          <a:r>
            <a:rPr lang="nb-NO" sz="1800" dirty="0"/>
            <a:t>, </a:t>
          </a:r>
          <a:r>
            <a:rPr lang="nb-NO" sz="1800" dirty="0" err="1"/>
            <a:t>results</a:t>
          </a:r>
          <a:r>
            <a:rPr lang="nb-NO" sz="1800" dirty="0"/>
            <a:t>, and plans for </a:t>
          </a:r>
          <a:r>
            <a:rPr lang="nb-NO" sz="1800" dirty="0" err="1"/>
            <a:t>implementation</a:t>
          </a:r>
          <a:r>
            <a:rPr lang="nb-NO" sz="1800" dirty="0"/>
            <a:t> at NTNU</a:t>
          </a:r>
          <a:endParaRPr lang="en-US" sz="1800" dirty="0"/>
        </a:p>
      </dgm:t>
    </dgm:pt>
    <dgm:pt modelId="{7147A111-AF7B-43CD-AAC6-8C080C20586D}" type="parTrans" cxnId="{CD718DFC-576D-459C-AE6D-7953FEB01D77}">
      <dgm:prSet/>
      <dgm:spPr/>
      <dgm:t>
        <a:bodyPr/>
        <a:lstStyle/>
        <a:p>
          <a:endParaRPr lang="en-US"/>
        </a:p>
      </dgm:t>
    </dgm:pt>
    <dgm:pt modelId="{A39C96AE-91A1-4FCB-812B-108A32CE2266}" type="sibTrans" cxnId="{CD718DFC-576D-459C-AE6D-7953FEB01D77}">
      <dgm:prSet/>
      <dgm:spPr/>
      <dgm:t>
        <a:bodyPr/>
        <a:lstStyle/>
        <a:p>
          <a:endParaRPr lang="en-US"/>
        </a:p>
      </dgm:t>
    </dgm:pt>
    <dgm:pt modelId="{45F378DD-2D24-4B45-B181-34021C43BB53}">
      <dgm:prSet custT="1"/>
      <dgm:spPr/>
      <dgm:t>
        <a:bodyPr/>
        <a:lstStyle/>
        <a:p>
          <a:r>
            <a:rPr lang="nb-NO" sz="1800" dirty="0"/>
            <a:t>Feedback from and </a:t>
          </a:r>
          <a:r>
            <a:rPr lang="nb-NO" sz="1800" dirty="0" err="1"/>
            <a:t>interaction</a:t>
          </a:r>
          <a:r>
            <a:rPr lang="nb-NO" sz="1800" dirty="0"/>
            <a:t> </a:t>
          </a:r>
          <a:r>
            <a:rPr lang="nb-NO" sz="1800" dirty="0" err="1"/>
            <a:t>with</a:t>
          </a:r>
          <a:r>
            <a:rPr lang="nb-NO" sz="1800" dirty="0"/>
            <a:t> </a:t>
          </a:r>
          <a:r>
            <a:rPr lang="nb-NO" sz="1800" dirty="0" err="1"/>
            <a:t>external</a:t>
          </a:r>
          <a:r>
            <a:rPr lang="nb-NO" sz="1800" dirty="0"/>
            <a:t> stakeholders </a:t>
          </a:r>
          <a:r>
            <a:rPr lang="nb-NO" sz="1800" dirty="0" err="1"/>
            <a:t>on</a:t>
          </a:r>
          <a:r>
            <a:rPr lang="nb-NO" sz="1800" dirty="0"/>
            <a:t> </a:t>
          </a:r>
          <a:r>
            <a:rPr lang="nb-NO" sz="1800" dirty="0" err="1"/>
            <a:t>results</a:t>
          </a:r>
          <a:r>
            <a:rPr lang="nb-NO" sz="1800" dirty="0"/>
            <a:t> and </a:t>
          </a:r>
          <a:r>
            <a:rPr lang="nb-NO" sz="1800" dirty="0" err="1"/>
            <a:t>selected</a:t>
          </a:r>
          <a:r>
            <a:rPr lang="nb-NO" sz="1800" dirty="0"/>
            <a:t> </a:t>
          </a:r>
          <a:r>
            <a:rPr lang="nb-NO" sz="1800" dirty="0" err="1"/>
            <a:t>topics</a:t>
          </a:r>
          <a:endParaRPr lang="en-US" sz="1800" dirty="0"/>
        </a:p>
      </dgm:t>
    </dgm:pt>
    <dgm:pt modelId="{C3AD9B90-8D77-4742-9003-8ECB0BED0819}" type="parTrans" cxnId="{5D4D78E0-B47E-4B18-A9F5-BA3F5835912A}">
      <dgm:prSet/>
      <dgm:spPr/>
      <dgm:t>
        <a:bodyPr/>
        <a:lstStyle/>
        <a:p>
          <a:endParaRPr lang="en-US"/>
        </a:p>
      </dgm:t>
    </dgm:pt>
    <dgm:pt modelId="{0D44209C-40EA-4ECC-9670-D56AB0AB8DE0}" type="sibTrans" cxnId="{5D4D78E0-B47E-4B18-A9F5-BA3F5835912A}">
      <dgm:prSet/>
      <dgm:spPr/>
      <dgm:t>
        <a:bodyPr/>
        <a:lstStyle/>
        <a:p>
          <a:endParaRPr lang="en-US"/>
        </a:p>
      </dgm:t>
    </dgm:pt>
    <dgm:pt modelId="{54C48783-73B7-40EE-B6AB-C7E2A9FC0418}">
      <dgm:prSet custT="1"/>
      <dgm:spPr/>
      <dgm:t>
        <a:bodyPr/>
        <a:lstStyle/>
        <a:p>
          <a:r>
            <a:rPr lang="nb-NO" sz="1800" dirty="0" err="1"/>
            <a:t>Discussion</a:t>
          </a:r>
          <a:r>
            <a:rPr lang="nb-NO" sz="1800" dirty="0"/>
            <a:t> </a:t>
          </a:r>
          <a:r>
            <a:rPr lang="nb-NO" sz="1800" dirty="0" err="1"/>
            <a:t>of</a:t>
          </a:r>
          <a:r>
            <a:rPr lang="nb-NO" sz="1800" dirty="0"/>
            <a:t> </a:t>
          </a:r>
          <a:r>
            <a:rPr lang="nb-NO" sz="1800" dirty="0" err="1"/>
            <a:t>road</a:t>
          </a:r>
          <a:r>
            <a:rPr lang="nb-NO" sz="1800" dirty="0"/>
            <a:t> </a:t>
          </a:r>
          <a:r>
            <a:rPr lang="nb-NO" sz="1800" dirty="0" err="1"/>
            <a:t>ahead</a:t>
          </a:r>
          <a:r>
            <a:rPr lang="nb-NO" sz="1800" dirty="0"/>
            <a:t> for </a:t>
          </a:r>
          <a:r>
            <a:rPr lang="nb-NO" sz="1800" dirty="0" err="1"/>
            <a:t>further</a:t>
          </a:r>
          <a:r>
            <a:rPr lang="nb-NO" sz="1800" dirty="0"/>
            <a:t> </a:t>
          </a:r>
          <a:r>
            <a:rPr lang="nb-NO" sz="1800" dirty="0" err="1"/>
            <a:t>collaboration</a:t>
          </a:r>
          <a:r>
            <a:rPr lang="nb-NO" sz="1800" dirty="0"/>
            <a:t> </a:t>
          </a:r>
          <a:r>
            <a:rPr lang="nb-NO" sz="1800" dirty="0" err="1"/>
            <a:t>on</a:t>
          </a:r>
          <a:r>
            <a:rPr lang="nb-NO" sz="1800" dirty="0"/>
            <a:t> </a:t>
          </a:r>
          <a:r>
            <a:rPr lang="nb-NO" sz="1800" dirty="0" err="1"/>
            <a:t>NTNU’s</a:t>
          </a:r>
          <a:r>
            <a:rPr lang="nb-NO" sz="1800" dirty="0"/>
            <a:t> </a:t>
          </a:r>
          <a:r>
            <a:rPr lang="nb-NO" sz="1800" dirty="0" err="1"/>
            <a:t>future</a:t>
          </a:r>
          <a:r>
            <a:rPr lang="nb-NO" sz="1800" dirty="0"/>
            <a:t> </a:t>
          </a:r>
          <a:r>
            <a:rPr lang="nb-NO" sz="1800" dirty="0" err="1"/>
            <a:t>technology</a:t>
          </a:r>
          <a:r>
            <a:rPr lang="nb-NO" sz="1800" dirty="0"/>
            <a:t> studies</a:t>
          </a:r>
          <a:endParaRPr lang="en-US" sz="1800" dirty="0"/>
        </a:p>
      </dgm:t>
    </dgm:pt>
    <dgm:pt modelId="{0C81C5ED-3A2B-46B1-A9DC-8434412A25FC}" type="parTrans" cxnId="{41DDB964-BF32-40A8-A27F-1A6B48D7382F}">
      <dgm:prSet/>
      <dgm:spPr/>
      <dgm:t>
        <a:bodyPr/>
        <a:lstStyle/>
        <a:p>
          <a:endParaRPr lang="en-US"/>
        </a:p>
      </dgm:t>
    </dgm:pt>
    <dgm:pt modelId="{3C6D8052-DE72-4C07-9E82-C47C9E3F4187}" type="sibTrans" cxnId="{41DDB964-BF32-40A8-A27F-1A6B48D7382F}">
      <dgm:prSet/>
      <dgm:spPr/>
      <dgm:t>
        <a:bodyPr/>
        <a:lstStyle/>
        <a:p>
          <a:endParaRPr lang="en-US"/>
        </a:p>
      </dgm:t>
    </dgm:pt>
    <dgm:pt modelId="{FFF3888B-3952-4771-804A-FCBC3560C23F}">
      <dgm:prSet/>
      <dgm:spPr/>
      <dgm:t>
        <a:bodyPr/>
        <a:lstStyle/>
        <a:p>
          <a:r>
            <a:rPr lang="nb-NO" dirty="0"/>
            <a:t>Final FTS report (</a:t>
          </a:r>
          <a:r>
            <a:rPr lang="nb-NO" dirty="0" err="1"/>
            <a:t>with</a:t>
          </a:r>
          <a:r>
            <a:rPr lang="nb-NO" dirty="0"/>
            <a:t> </a:t>
          </a:r>
          <a:r>
            <a:rPr lang="nb-NO" dirty="0" err="1"/>
            <a:t>proposal</a:t>
          </a:r>
          <a:r>
            <a:rPr lang="nb-NO" dirty="0"/>
            <a:t> for post-</a:t>
          </a:r>
          <a:r>
            <a:rPr lang="nb-NO" dirty="0" err="1"/>
            <a:t>project</a:t>
          </a:r>
          <a:r>
            <a:rPr lang="nb-NO" dirty="0"/>
            <a:t> </a:t>
          </a:r>
          <a:r>
            <a:rPr lang="nb-NO" dirty="0" err="1"/>
            <a:t>implementation</a:t>
          </a:r>
          <a:r>
            <a:rPr lang="nb-NO" dirty="0"/>
            <a:t> plan) - ultimo </a:t>
          </a:r>
          <a:r>
            <a:rPr lang="nb-NO" dirty="0" err="1"/>
            <a:t>December</a:t>
          </a:r>
          <a:endParaRPr lang="nb-NO" dirty="0"/>
        </a:p>
      </dgm:t>
    </dgm:pt>
    <dgm:pt modelId="{161DC390-28A9-498B-AEA0-97C733B8BA19}" type="parTrans" cxnId="{39E7FCD6-B2D8-4CCF-A131-5E80907248C8}">
      <dgm:prSet/>
      <dgm:spPr/>
      <dgm:t>
        <a:bodyPr/>
        <a:lstStyle/>
        <a:p>
          <a:endParaRPr lang="en-US"/>
        </a:p>
      </dgm:t>
    </dgm:pt>
    <dgm:pt modelId="{6A08B944-55BE-4B40-80C9-33EEA9F1DD3A}" type="sibTrans" cxnId="{39E7FCD6-B2D8-4CCF-A131-5E80907248C8}">
      <dgm:prSet/>
      <dgm:spPr/>
      <dgm:t>
        <a:bodyPr/>
        <a:lstStyle/>
        <a:p>
          <a:endParaRPr lang="en-US"/>
        </a:p>
      </dgm:t>
    </dgm:pt>
    <dgm:pt modelId="{82A9ADCD-A10D-0C4F-8B06-CC90A911AE84}" type="pres">
      <dgm:prSet presAssocID="{3E91C1D0-3497-4741-9435-8C5571FA547F}" presName="linear" presStyleCnt="0">
        <dgm:presLayoutVars>
          <dgm:animLvl val="lvl"/>
          <dgm:resizeHandles val="exact"/>
        </dgm:presLayoutVars>
      </dgm:prSet>
      <dgm:spPr/>
    </dgm:pt>
    <dgm:pt modelId="{99E8A88E-28FF-BC42-B72E-36229BFCDEE3}" type="pres">
      <dgm:prSet presAssocID="{DD000D4E-2F31-40E8-8A29-B4EE758F41D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B4621AF-F7AA-7149-94ED-0CB48CFB45B7}" type="pres">
      <dgm:prSet presAssocID="{DD000D4E-2F31-40E8-8A29-B4EE758F41D9}" presName="childText" presStyleLbl="revTx" presStyleIdx="0" presStyleCnt="2">
        <dgm:presLayoutVars>
          <dgm:bulletEnabled val="1"/>
        </dgm:presLayoutVars>
      </dgm:prSet>
      <dgm:spPr/>
    </dgm:pt>
    <dgm:pt modelId="{B7A39EA8-D8C8-9B4A-9DAA-FF1D99695A43}" type="pres">
      <dgm:prSet presAssocID="{3774D99F-8BEE-48A1-A966-7ABE8C9EA26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2C4F620-C93F-FB40-8931-7EA970B7E880}" type="pres">
      <dgm:prSet presAssocID="{3774D99F-8BEE-48A1-A966-7ABE8C9EA26E}" presName="childText" presStyleLbl="revTx" presStyleIdx="1" presStyleCnt="2">
        <dgm:presLayoutVars>
          <dgm:bulletEnabled val="1"/>
        </dgm:presLayoutVars>
      </dgm:prSet>
      <dgm:spPr/>
    </dgm:pt>
    <dgm:pt modelId="{D700A59D-4F3F-BD4C-898A-13B51CE17F26}" type="pres">
      <dgm:prSet presAssocID="{FFF3888B-3952-4771-804A-FCBC3560C23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7E89C16-194C-D84F-BC0B-C83A0B74E045}" type="presOf" srcId="{2651727E-C3D9-4EE6-9A16-92153FEF10EA}" destId="{5B4621AF-F7AA-7149-94ED-0CB48CFB45B7}" srcOrd="0" destOrd="3" presId="urn:microsoft.com/office/officeart/2005/8/layout/vList2"/>
    <dgm:cxn modelId="{369F7725-1993-9E4A-8EB6-78BD341D455F}" type="presOf" srcId="{DD000D4E-2F31-40E8-8A29-B4EE758F41D9}" destId="{99E8A88E-28FF-BC42-B72E-36229BFCDEE3}" srcOrd="0" destOrd="0" presId="urn:microsoft.com/office/officeart/2005/8/layout/vList2"/>
    <dgm:cxn modelId="{3C26F149-8C02-804B-83DE-747C32F80BC4}" type="presOf" srcId="{3E91C1D0-3497-4741-9435-8C5571FA547F}" destId="{82A9ADCD-A10D-0C4F-8B06-CC90A911AE84}" srcOrd="0" destOrd="0" presId="urn:microsoft.com/office/officeart/2005/8/layout/vList2"/>
    <dgm:cxn modelId="{058F1E53-2E15-3040-86EB-2F537CD9CCE0}" type="presOf" srcId="{FFF3888B-3952-4771-804A-FCBC3560C23F}" destId="{D700A59D-4F3F-BD4C-898A-13B51CE17F26}" srcOrd="0" destOrd="0" presId="urn:microsoft.com/office/officeart/2005/8/layout/vList2"/>
    <dgm:cxn modelId="{8B5C1657-53ED-4893-B91B-6ABB0E5C86ED}" srcId="{DD000D4E-2F31-40E8-8A29-B4EE758F41D9}" destId="{FA74BAC8-479B-487B-A496-02B97470E3C4}" srcOrd="2" destOrd="0" parTransId="{E9574707-9D99-4335-9CE1-2DD0F0C65523}" sibTransId="{EC09807D-EE94-4766-99F5-8634E4B88B72}"/>
    <dgm:cxn modelId="{BA81FD5F-5BD9-46F1-8A76-EE46122BF545}" srcId="{DD000D4E-2F31-40E8-8A29-B4EE758F41D9}" destId="{DBC5D4FB-36B8-495F-A5D4-9ADE5028207D}" srcOrd="0" destOrd="0" parTransId="{CD037F2B-B99E-4EF8-BB49-312BB08684F4}" sibTransId="{5282EC0F-45E5-4EBE-91C6-3B1A2C972A9D}"/>
    <dgm:cxn modelId="{41DDB964-BF32-40A8-A27F-1A6B48D7382F}" srcId="{3774D99F-8BEE-48A1-A966-7ABE8C9EA26E}" destId="{54C48783-73B7-40EE-B6AB-C7E2A9FC0418}" srcOrd="2" destOrd="0" parTransId="{0C81C5ED-3A2B-46B1-A9DC-8434412A25FC}" sibTransId="{3C6D8052-DE72-4C07-9E82-C47C9E3F4187}"/>
    <dgm:cxn modelId="{9E467D66-59AC-CB4F-84B4-A863C121D804}" type="presOf" srcId="{D8C79AE7-44E9-4366-8EFB-06AEB4C24A8A}" destId="{82C4F620-C93F-FB40-8931-7EA970B7E880}" srcOrd="0" destOrd="0" presId="urn:microsoft.com/office/officeart/2005/8/layout/vList2"/>
    <dgm:cxn modelId="{36F0656A-7240-4949-985C-5E7816DCE5DE}" srcId="{DD000D4E-2F31-40E8-8A29-B4EE758F41D9}" destId="{2651727E-C3D9-4EE6-9A16-92153FEF10EA}" srcOrd="3" destOrd="0" parTransId="{9E2B9E95-82A4-4908-9985-2A4895501C9E}" sibTransId="{C88EEA23-A5EF-4218-8149-759469117396}"/>
    <dgm:cxn modelId="{02576178-6905-4EED-8677-5BE806D0E593}" srcId="{DD000D4E-2F31-40E8-8A29-B4EE758F41D9}" destId="{FEDE0032-55D4-4EC0-BFF8-FA3A5C7C187A}" srcOrd="1" destOrd="0" parTransId="{3FC236E2-AEEA-4FCD-82C8-C8F4EC9BD0FC}" sibTransId="{4F6B2661-0037-4429-9B64-CE3A01F92887}"/>
    <dgm:cxn modelId="{D38A9190-CEB1-1F4C-A8DE-84E9DEC1703A}" type="presOf" srcId="{54C48783-73B7-40EE-B6AB-C7E2A9FC0418}" destId="{82C4F620-C93F-FB40-8931-7EA970B7E880}" srcOrd="0" destOrd="2" presId="urn:microsoft.com/office/officeart/2005/8/layout/vList2"/>
    <dgm:cxn modelId="{E0F7D799-41F3-7F4C-88F0-F99273175987}" type="presOf" srcId="{DBC5D4FB-36B8-495F-A5D4-9ADE5028207D}" destId="{5B4621AF-F7AA-7149-94ED-0CB48CFB45B7}" srcOrd="0" destOrd="0" presId="urn:microsoft.com/office/officeart/2005/8/layout/vList2"/>
    <dgm:cxn modelId="{2BA355AA-D733-1549-BC52-18E0EEC01C0B}" type="presOf" srcId="{FA74BAC8-479B-487B-A496-02B97470E3C4}" destId="{5B4621AF-F7AA-7149-94ED-0CB48CFB45B7}" srcOrd="0" destOrd="2" presId="urn:microsoft.com/office/officeart/2005/8/layout/vList2"/>
    <dgm:cxn modelId="{733745BE-D5AF-4612-9DC9-5D3EA240B971}" srcId="{3E91C1D0-3497-4741-9435-8C5571FA547F}" destId="{DD000D4E-2F31-40E8-8A29-B4EE758F41D9}" srcOrd="0" destOrd="0" parTransId="{4F5DC6E9-2222-4872-9D6F-13EC0DA24B88}" sibTransId="{702D31E0-EB4B-4B7C-AB43-1717652A01DC}"/>
    <dgm:cxn modelId="{39E7FCD6-B2D8-4CCF-A131-5E80907248C8}" srcId="{3E91C1D0-3497-4741-9435-8C5571FA547F}" destId="{FFF3888B-3952-4771-804A-FCBC3560C23F}" srcOrd="2" destOrd="0" parTransId="{161DC390-28A9-498B-AEA0-97C733B8BA19}" sibTransId="{6A08B944-55BE-4B40-80C9-33EEA9F1DD3A}"/>
    <dgm:cxn modelId="{6BC146D7-207C-2843-B70C-993D1A06C6EA}" type="presOf" srcId="{3774D99F-8BEE-48A1-A966-7ABE8C9EA26E}" destId="{B7A39EA8-D8C8-9B4A-9DAA-FF1D99695A43}" srcOrd="0" destOrd="0" presId="urn:microsoft.com/office/officeart/2005/8/layout/vList2"/>
    <dgm:cxn modelId="{5D4D78E0-B47E-4B18-A9F5-BA3F5835912A}" srcId="{3774D99F-8BEE-48A1-A966-7ABE8C9EA26E}" destId="{45F378DD-2D24-4B45-B181-34021C43BB53}" srcOrd="1" destOrd="0" parTransId="{C3AD9B90-8D77-4742-9003-8ECB0BED0819}" sibTransId="{0D44209C-40EA-4ECC-9670-D56AB0AB8DE0}"/>
    <dgm:cxn modelId="{5C3542EC-3399-47DB-AF64-9942F2AE2AA2}" srcId="{3E91C1D0-3497-4741-9435-8C5571FA547F}" destId="{3774D99F-8BEE-48A1-A966-7ABE8C9EA26E}" srcOrd="1" destOrd="0" parTransId="{BDDC17A8-800B-4DA7-A940-61452F4A0FB4}" sibTransId="{DB192782-5242-46A2-84AD-4C351AFEA686}"/>
    <dgm:cxn modelId="{E0807DF1-2151-234A-8FB5-8E48E45882DA}" type="presOf" srcId="{FEDE0032-55D4-4EC0-BFF8-FA3A5C7C187A}" destId="{5B4621AF-F7AA-7149-94ED-0CB48CFB45B7}" srcOrd="0" destOrd="1" presId="urn:microsoft.com/office/officeart/2005/8/layout/vList2"/>
    <dgm:cxn modelId="{E41597FA-6EBA-D242-90A5-F8778B087DCC}" type="presOf" srcId="{45F378DD-2D24-4B45-B181-34021C43BB53}" destId="{82C4F620-C93F-FB40-8931-7EA970B7E880}" srcOrd="0" destOrd="1" presId="urn:microsoft.com/office/officeart/2005/8/layout/vList2"/>
    <dgm:cxn modelId="{CD718DFC-576D-459C-AE6D-7953FEB01D77}" srcId="{3774D99F-8BEE-48A1-A966-7ABE8C9EA26E}" destId="{D8C79AE7-44E9-4366-8EFB-06AEB4C24A8A}" srcOrd="0" destOrd="0" parTransId="{7147A111-AF7B-43CD-AAC6-8C080C20586D}" sibTransId="{A39C96AE-91A1-4FCB-812B-108A32CE2266}"/>
    <dgm:cxn modelId="{0C4BD631-D4B1-7649-8D22-E75D1C500522}" type="presParOf" srcId="{82A9ADCD-A10D-0C4F-8B06-CC90A911AE84}" destId="{99E8A88E-28FF-BC42-B72E-36229BFCDEE3}" srcOrd="0" destOrd="0" presId="urn:microsoft.com/office/officeart/2005/8/layout/vList2"/>
    <dgm:cxn modelId="{1F3E2395-C43C-ED44-A457-388A18664CBB}" type="presParOf" srcId="{82A9ADCD-A10D-0C4F-8B06-CC90A911AE84}" destId="{5B4621AF-F7AA-7149-94ED-0CB48CFB45B7}" srcOrd="1" destOrd="0" presId="urn:microsoft.com/office/officeart/2005/8/layout/vList2"/>
    <dgm:cxn modelId="{0DFA2CD5-3877-AD47-B029-3D943D84F8D9}" type="presParOf" srcId="{82A9ADCD-A10D-0C4F-8B06-CC90A911AE84}" destId="{B7A39EA8-D8C8-9B4A-9DAA-FF1D99695A43}" srcOrd="2" destOrd="0" presId="urn:microsoft.com/office/officeart/2005/8/layout/vList2"/>
    <dgm:cxn modelId="{A6B00608-32A2-E141-87B8-26F3C14A9BB7}" type="presParOf" srcId="{82A9ADCD-A10D-0C4F-8B06-CC90A911AE84}" destId="{82C4F620-C93F-FB40-8931-7EA970B7E880}" srcOrd="3" destOrd="0" presId="urn:microsoft.com/office/officeart/2005/8/layout/vList2"/>
    <dgm:cxn modelId="{096DFEEB-EC21-B940-8862-89CF9756088C}" type="presParOf" srcId="{82A9ADCD-A10D-0C4F-8B06-CC90A911AE84}" destId="{D700A59D-4F3F-BD4C-898A-13B51CE17F2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EA510-770B-9A45-91B1-2D5BDD74B326}">
      <dsp:nvSpPr>
        <dsp:cNvPr id="0" name=""/>
        <dsp:cNvSpPr/>
      </dsp:nvSpPr>
      <dsp:spPr>
        <a:xfrm>
          <a:off x="0" y="0"/>
          <a:ext cx="3628004" cy="45230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2853" tIns="330200" rIns="282853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Sub-report 1 </a:t>
          </a:r>
          <a:r>
            <a:rPr lang="nb-NO" sz="1600" b="1" kern="1200" dirty="0" err="1">
              <a:hlinkClick xmlns:r="http://schemas.openxmlformats.org/officeDocument/2006/relationships" r:id="rId1"/>
            </a:rPr>
            <a:t>Sustainable</a:t>
          </a:r>
          <a:r>
            <a:rPr lang="nb-NO" sz="1600" b="1" kern="1200" dirty="0">
              <a:hlinkClick xmlns:r="http://schemas.openxmlformats.org/officeDocument/2006/relationships" r:id="rId1"/>
            </a:rPr>
            <a:t> </a:t>
          </a:r>
          <a:r>
            <a:rPr lang="nb-NO" sz="1600" b="1" kern="1200" dirty="0" err="1">
              <a:hlinkClick xmlns:r="http://schemas.openxmlformats.org/officeDocument/2006/relationships" r:id="rId1"/>
            </a:rPr>
            <a:t>competence</a:t>
          </a:r>
          <a:r>
            <a:rPr lang="nb-NO" sz="1600" b="1" kern="1200" dirty="0">
              <a:hlinkClick xmlns:r="http://schemas.openxmlformats.org/officeDocument/2006/relationships" r:id="rId1"/>
            </a:rPr>
            <a:t> </a:t>
          </a:r>
          <a:r>
            <a:rPr lang="nb-NO" sz="1600" kern="1200" dirty="0"/>
            <a:t>(June 2020)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/>
            <a:t>State-of-the-art survey and knowledge fundament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/>
            <a:t>Proposals for candidates’ competence profiles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/>
            <a:t>17 recommendations</a:t>
          </a:r>
          <a:endParaRPr lang="en-US" sz="1200" kern="1200"/>
        </a:p>
      </dsp:txBody>
      <dsp:txXfrm>
        <a:off x="0" y="1718745"/>
        <a:ext cx="3628004" cy="2713808"/>
      </dsp:txXfrm>
    </dsp:sp>
    <dsp:sp modelId="{BAF3378A-A728-F848-A4ED-4308493F8A52}">
      <dsp:nvSpPr>
        <dsp:cNvPr id="0" name=""/>
        <dsp:cNvSpPr/>
      </dsp:nvSpPr>
      <dsp:spPr>
        <a:xfrm>
          <a:off x="1135550" y="452301"/>
          <a:ext cx="1356904" cy="13569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5790" tIns="12700" rIns="1057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334264" y="651015"/>
        <a:ext cx="959476" cy="959476"/>
      </dsp:txXfrm>
    </dsp:sp>
    <dsp:sp modelId="{43C4408F-EAD3-3C46-B9DB-F9B378A91F27}">
      <dsp:nvSpPr>
        <dsp:cNvPr id="0" name=""/>
        <dsp:cNvSpPr/>
      </dsp:nvSpPr>
      <dsp:spPr>
        <a:xfrm>
          <a:off x="0" y="4522942"/>
          <a:ext cx="3628004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822F4C-B6BA-EC44-AC48-F0EA12BB318F}">
      <dsp:nvSpPr>
        <dsp:cNvPr id="0" name=""/>
        <dsp:cNvSpPr/>
      </dsp:nvSpPr>
      <dsp:spPr>
        <a:xfrm>
          <a:off x="3990804" y="0"/>
          <a:ext cx="3628004" cy="45230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2853" tIns="330200" rIns="282853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Sub-report 2 </a:t>
          </a:r>
          <a:r>
            <a:rPr lang="nb-NO" sz="1600" b="1" kern="1200" dirty="0">
              <a:hlinkClick xmlns:r="http://schemas.openxmlformats.org/officeDocument/2006/relationships" r:id="rId2"/>
            </a:rPr>
            <a:t>Status (SWOT) </a:t>
          </a:r>
          <a:r>
            <a:rPr lang="nb-NO" sz="1600" b="1" kern="1200" dirty="0" err="1">
              <a:hlinkClick xmlns:r="http://schemas.openxmlformats.org/officeDocument/2006/relationships" r:id="rId2"/>
            </a:rPr>
            <a:t>analysis</a:t>
          </a:r>
          <a:r>
            <a:rPr lang="nb-NO" sz="1600" b="1" kern="1200" dirty="0"/>
            <a:t> </a:t>
          </a:r>
          <a:r>
            <a:rPr lang="nb-NO" sz="1600" kern="1200" dirty="0"/>
            <a:t>(</a:t>
          </a:r>
          <a:r>
            <a:rPr lang="nb-NO" sz="1600" kern="1200" dirty="0" err="1"/>
            <a:t>February</a:t>
          </a:r>
          <a:r>
            <a:rPr lang="nb-NO" sz="1600" kern="1200" dirty="0"/>
            <a:t> 2021)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 dirty="0" err="1"/>
            <a:t>Primarily</a:t>
          </a:r>
          <a:r>
            <a:rPr lang="nb-NO" sz="1200" kern="1200" dirty="0"/>
            <a:t> </a:t>
          </a:r>
          <a:r>
            <a:rPr lang="nb-NO" sz="1200" kern="1200" dirty="0" err="1"/>
            <a:t>on</a:t>
          </a:r>
          <a:r>
            <a:rPr lang="nb-NO" sz="1200" kern="1200" dirty="0"/>
            <a:t> </a:t>
          </a:r>
          <a:r>
            <a:rPr lang="nb-NO" sz="1200" kern="1200" dirty="0" err="1"/>
            <a:t>institutional</a:t>
          </a:r>
          <a:r>
            <a:rPr lang="nb-NO" sz="1200" kern="1200" dirty="0"/>
            <a:t>, </a:t>
          </a:r>
          <a:r>
            <a:rPr lang="nb-NO" sz="1200" kern="1200" dirty="0" err="1"/>
            <a:t>portfolio</a:t>
          </a:r>
          <a:r>
            <a:rPr lang="nb-NO" sz="1200" kern="1200" dirty="0"/>
            <a:t>, and program type </a:t>
          </a:r>
          <a:r>
            <a:rPr lang="nb-NO" sz="1200" kern="1200" dirty="0" err="1"/>
            <a:t>levels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 dirty="0" err="1"/>
            <a:t>Methodology</a:t>
          </a:r>
          <a:r>
            <a:rPr lang="nb-NO" sz="1200" kern="1200" dirty="0"/>
            <a:t> </a:t>
          </a:r>
          <a:r>
            <a:rPr lang="nb-NO" sz="1200" kern="1200" dirty="0" err="1"/>
            <a:t>described</a:t>
          </a:r>
          <a:r>
            <a:rPr lang="nb-NO" sz="1200" kern="1200" dirty="0"/>
            <a:t> – for </a:t>
          </a:r>
          <a:r>
            <a:rPr lang="nb-NO" sz="1200" kern="1200" dirty="0" err="1"/>
            <a:t>use</a:t>
          </a:r>
          <a:r>
            <a:rPr lang="nb-NO" sz="1200" kern="1200" dirty="0"/>
            <a:t> in program/</a:t>
          </a:r>
          <a:r>
            <a:rPr lang="nb-NO" sz="1200" kern="1200" dirty="0" err="1"/>
            <a:t>faculty</a:t>
          </a:r>
          <a:r>
            <a:rPr lang="nb-NO" sz="1200" kern="1200" dirty="0"/>
            <a:t>/</a:t>
          </a:r>
          <a:r>
            <a:rPr lang="nb-NO" sz="1200" kern="1200" dirty="0" err="1"/>
            <a:t>dept</a:t>
          </a:r>
          <a:r>
            <a:rPr lang="nb-NO" sz="1200" kern="1200" dirty="0"/>
            <a:t> </a:t>
          </a:r>
          <a:r>
            <a:rPr lang="nb-NO" sz="1200" kern="1200" dirty="0" err="1"/>
            <a:t>level</a:t>
          </a:r>
          <a:r>
            <a:rPr lang="nb-NO" sz="1200" kern="1200" dirty="0"/>
            <a:t> analyses </a:t>
          </a:r>
          <a:r>
            <a:rPr lang="nb-NO" sz="1200" kern="1200" dirty="0" err="1"/>
            <a:t>on</a:t>
          </a:r>
          <a:r>
            <a:rPr lang="nb-NO" sz="1200" kern="1200" dirty="0"/>
            <a:t> a </a:t>
          </a:r>
          <a:r>
            <a:rPr lang="nb-NO" sz="1200" kern="1200" dirty="0" err="1"/>
            <a:t>need</a:t>
          </a:r>
          <a:r>
            <a:rPr lang="nb-NO" sz="1200" kern="1200" dirty="0"/>
            <a:t>-to-to basis</a:t>
          </a:r>
          <a:endParaRPr lang="en-US" sz="1200" kern="1200" dirty="0"/>
        </a:p>
      </dsp:txBody>
      <dsp:txXfrm>
        <a:off x="3990804" y="1718745"/>
        <a:ext cx="3628004" cy="2713808"/>
      </dsp:txXfrm>
    </dsp:sp>
    <dsp:sp modelId="{556D6D6C-DD34-E448-BFC6-468C2540AA89}">
      <dsp:nvSpPr>
        <dsp:cNvPr id="0" name=""/>
        <dsp:cNvSpPr/>
      </dsp:nvSpPr>
      <dsp:spPr>
        <a:xfrm>
          <a:off x="5126354" y="452301"/>
          <a:ext cx="1356904" cy="13569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5790" tIns="12700" rIns="1057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5325068" y="651015"/>
        <a:ext cx="959476" cy="959476"/>
      </dsp:txXfrm>
    </dsp:sp>
    <dsp:sp modelId="{5BCB83B1-473D-5640-A348-E78B57B82900}">
      <dsp:nvSpPr>
        <dsp:cNvPr id="0" name=""/>
        <dsp:cNvSpPr/>
      </dsp:nvSpPr>
      <dsp:spPr>
        <a:xfrm>
          <a:off x="3990804" y="4522942"/>
          <a:ext cx="3628004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5421A3-C7F5-5844-97DB-95122038B3A0}">
      <dsp:nvSpPr>
        <dsp:cNvPr id="0" name=""/>
        <dsp:cNvSpPr/>
      </dsp:nvSpPr>
      <dsp:spPr>
        <a:xfrm>
          <a:off x="7981609" y="0"/>
          <a:ext cx="3628004" cy="45230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2853" tIns="330200" rIns="282853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Sub-report 3 </a:t>
          </a:r>
          <a:r>
            <a:rPr lang="nb-NO" sz="1600" b="1" kern="1200" dirty="0" err="1">
              <a:hlinkClick xmlns:r="http://schemas.openxmlformats.org/officeDocument/2006/relationships" r:id="rId3"/>
            </a:rPr>
            <a:t>Vision</a:t>
          </a:r>
          <a:r>
            <a:rPr lang="nb-NO" sz="1600" b="1" kern="1200" dirty="0">
              <a:hlinkClick xmlns:r="http://schemas.openxmlformats.org/officeDocument/2006/relationships" r:id="rId3"/>
            </a:rPr>
            <a:t> and </a:t>
          </a:r>
          <a:r>
            <a:rPr lang="nb-NO" sz="1600" b="1" kern="1200" dirty="0" err="1">
              <a:hlinkClick xmlns:r="http://schemas.openxmlformats.org/officeDocument/2006/relationships" r:id="rId3"/>
            </a:rPr>
            <a:t>recommended</a:t>
          </a:r>
          <a:r>
            <a:rPr lang="nb-NO" sz="1600" b="1" kern="1200" dirty="0">
              <a:hlinkClick xmlns:r="http://schemas.openxmlformats.org/officeDocument/2006/relationships" r:id="rId3"/>
            </a:rPr>
            <a:t> </a:t>
          </a:r>
          <a:r>
            <a:rPr lang="nb-NO" sz="1600" b="1" kern="1200" dirty="0" err="1">
              <a:hlinkClick xmlns:r="http://schemas.openxmlformats.org/officeDocument/2006/relationships" r:id="rId3"/>
            </a:rPr>
            <a:t>principles</a:t>
          </a:r>
          <a:r>
            <a:rPr lang="nb-NO" sz="1600" b="1" kern="1200" dirty="0">
              <a:hlinkClick xmlns:r="http://schemas.openxmlformats.org/officeDocument/2006/relationships" r:id="rId3"/>
            </a:rPr>
            <a:t> </a:t>
          </a:r>
          <a:r>
            <a:rPr lang="nb-NO" sz="1600" kern="1200" dirty="0"/>
            <a:t>(</a:t>
          </a:r>
          <a:r>
            <a:rPr lang="nb-NO" sz="1600" kern="1200" dirty="0" err="1"/>
            <a:t>February</a:t>
          </a:r>
          <a:r>
            <a:rPr lang="nb-NO" sz="1600" kern="1200" dirty="0"/>
            <a:t> 2021)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/>
            <a:t>A vision and 10 overarching principles for future development - replacing the original 17 recommendations in Sub-report 1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 dirty="0" err="1"/>
            <a:t>Includes</a:t>
          </a:r>
          <a:r>
            <a:rPr lang="nb-NO" sz="1200" kern="1200" dirty="0"/>
            <a:t> a «bank </a:t>
          </a:r>
          <a:r>
            <a:rPr lang="nb-NO" sz="1200" kern="1200" dirty="0" err="1"/>
            <a:t>of</a:t>
          </a:r>
          <a:r>
            <a:rPr lang="nb-NO" sz="1200" kern="1200" dirty="0"/>
            <a:t> </a:t>
          </a:r>
          <a:r>
            <a:rPr lang="nb-NO" sz="1200" kern="1200" dirty="0" err="1"/>
            <a:t>ideas</a:t>
          </a:r>
          <a:r>
            <a:rPr lang="nb-NO" sz="1200" kern="1200" dirty="0"/>
            <a:t>» </a:t>
          </a:r>
          <a:r>
            <a:rPr lang="nb-NO" sz="1200" kern="1200" dirty="0" err="1"/>
            <a:t>related</a:t>
          </a:r>
          <a:r>
            <a:rPr lang="nb-NO" sz="1200" kern="1200" dirty="0"/>
            <a:t> to </a:t>
          </a:r>
          <a:r>
            <a:rPr lang="nb-NO" sz="1200" kern="1200" dirty="0" err="1"/>
            <a:t>each</a:t>
          </a:r>
          <a:r>
            <a:rPr lang="nb-NO" sz="1200" kern="1200" dirty="0"/>
            <a:t> </a:t>
          </a:r>
          <a:r>
            <a:rPr lang="nb-NO" sz="1200" kern="1200" dirty="0" err="1"/>
            <a:t>principle</a:t>
          </a:r>
          <a:r>
            <a:rPr lang="nb-NO" sz="1200" kern="1200" dirty="0"/>
            <a:t> – a </a:t>
          </a:r>
          <a:r>
            <a:rPr lang="nb-NO" sz="1200" kern="1200" dirty="0" err="1"/>
            <a:t>proposed</a:t>
          </a:r>
          <a:r>
            <a:rPr lang="nb-NO" sz="1200" kern="1200" dirty="0"/>
            <a:t> </a:t>
          </a:r>
          <a:r>
            <a:rPr lang="nb-NO" sz="1200" kern="1200" dirty="0" err="1"/>
            <a:t>starting</a:t>
          </a:r>
          <a:r>
            <a:rPr lang="nb-NO" sz="1200" kern="1200" dirty="0"/>
            <a:t> </a:t>
          </a:r>
          <a:r>
            <a:rPr lang="nb-NO" sz="1200" kern="1200" dirty="0" err="1"/>
            <a:t>point</a:t>
          </a:r>
          <a:r>
            <a:rPr lang="nb-NO" sz="1200" kern="1200" dirty="0"/>
            <a:t> for </a:t>
          </a:r>
          <a:r>
            <a:rPr lang="nb-NO" sz="1200" kern="1200" dirty="0" err="1"/>
            <a:t>further</a:t>
          </a:r>
          <a:r>
            <a:rPr lang="nb-NO" sz="1200" kern="1200" dirty="0"/>
            <a:t> </a:t>
          </a:r>
          <a:r>
            <a:rPr lang="nb-NO" sz="1200" kern="1200" dirty="0" err="1"/>
            <a:t>discussions</a:t>
          </a:r>
          <a:r>
            <a:rPr lang="nb-NO" sz="1200" kern="1200" dirty="0"/>
            <a:t> </a:t>
          </a:r>
          <a:r>
            <a:rPr lang="nb-NO" sz="1200" kern="1200" dirty="0" err="1"/>
            <a:t>pertaining</a:t>
          </a:r>
          <a:r>
            <a:rPr lang="nb-NO" sz="1200" kern="1200" dirty="0"/>
            <a:t> to </a:t>
          </a:r>
          <a:r>
            <a:rPr lang="nb-NO" sz="1200" kern="1200" dirty="0" err="1"/>
            <a:t>implementation</a:t>
          </a:r>
          <a:endParaRPr lang="en-US" sz="1200" kern="1200" dirty="0"/>
        </a:p>
      </dsp:txBody>
      <dsp:txXfrm>
        <a:off x="7981609" y="1718745"/>
        <a:ext cx="3628004" cy="2713808"/>
      </dsp:txXfrm>
    </dsp:sp>
    <dsp:sp modelId="{E638BC91-D824-E24B-8A27-D006ECC5982A}">
      <dsp:nvSpPr>
        <dsp:cNvPr id="0" name=""/>
        <dsp:cNvSpPr/>
      </dsp:nvSpPr>
      <dsp:spPr>
        <a:xfrm>
          <a:off x="9117159" y="452301"/>
          <a:ext cx="1356904" cy="13569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5790" tIns="12700" rIns="1057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9315873" y="651015"/>
        <a:ext cx="959476" cy="959476"/>
      </dsp:txXfrm>
    </dsp:sp>
    <dsp:sp modelId="{EEFF1E92-1FC4-3641-8C90-A9CEB169440D}">
      <dsp:nvSpPr>
        <dsp:cNvPr id="0" name=""/>
        <dsp:cNvSpPr/>
      </dsp:nvSpPr>
      <dsp:spPr>
        <a:xfrm>
          <a:off x="7981609" y="4522942"/>
          <a:ext cx="3628004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F2983-A2FD-1643-AFFE-0007E84DA93B}">
      <dsp:nvSpPr>
        <dsp:cNvPr id="0" name=""/>
        <dsp:cNvSpPr/>
      </dsp:nvSpPr>
      <dsp:spPr>
        <a:xfrm>
          <a:off x="0" y="1293"/>
          <a:ext cx="5611092" cy="1481512"/>
        </a:xfrm>
        <a:prstGeom prst="roundRect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Group 1 – 4: SWOT </a:t>
          </a:r>
          <a:r>
            <a:rPr lang="nb-NO" sz="2200" kern="1200" dirty="0" err="1"/>
            <a:t>analysis</a:t>
          </a:r>
          <a:r>
            <a:rPr lang="nb-NO" sz="2200" kern="1200" dirty="0"/>
            <a:t>, gap </a:t>
          </a:r>
          <a:r>
            <a:rPr lang="nb-NO" sz="2200" kern="1200" dirty="0" err="1"/>
            <a:t>analysis</a:t>
          </a:r>
          <a:r>
            <a:rPr lang="nb-NO" sz="2200" kern="1200" dirty="0"/>
            <a:t>, and </a:t>
          </a:r>
          <a:r>
            <a:rPr lang="nb-NO" sz="2200" kern="1200" dirty="0" err="1"/>
            <a:t>roadmaps</a:t>
          </a:r>
          <a:r>
            <a:rPr lang="nb-NO" sz="2200" kern="1200" dirty="0"/>
            <a:t> for </a:t>
          </a:r>
          <a:r>
            <a:rPr lang="nb-NO" sz="2200" kern="1200" dirty="0" err="1"/>
            <a:t>future</a:t>
          </a:r>
          <a:r>
            <a:rPr lang="nb-NO" sz="2200" kern="1200" dirty="0"/>
            <a:t> </a:t>
          </a:r>
          <a:r>
            <a:rPr lang="nb-NO" sz="2200" kern="1200" dirty="0" err="1"/>
            <a:t>development</a:t>
          </a:r>
          <a:r>
            <a:rPr lang="nb-NO" sz="2200" kern="1200" dirty="0"/>
            <a:t>  -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for </a:t>
          </a:r>
          <a:r>
            <a:rPr lang="nb-NO" sz="2200" kern="1200" dirty="0" err="1"/>
            <a:t>four</a:t>
          </a:r>
          <a:r>
            <a:rPr lang="nb-NO" sz="2200" kern="1200" dirty="0"/>
            <a:t> </a:t>
          </a:r>
          <a:r>
            <a:rPr lang="nb-NO" sz="2200" kern="1200" dirty="0" err="1"/>
            <a:t>specific</a:t>
          </a:r>
          <a:r>
            <a:rPr lang="nb-NO" sz="2200" kern="1200" dirty="0"/>
            <a:t> program types</a:t>
          </a:r>
          <a:endParaRPr lang="en-US" sz="2200" kern="1200" dirty="0"/>
        </a:p>
      </dsp:txBody>
      <dsp:txXfrm>
        <a:off x="72321" y="73614"/>
        <a:ext cx="5466450" cy="1336870"/>
      </dsp:txXfrm>
    </dsp:sp>
    <dsp:sp modelId="{2F6A6994-625F-494C-BA2E-179C02B66E2F}">
      <dsp:nvSpPr>
        <dsp:cNvPr id="0" name=""/>
        <dsp:cNvSpPr/>
      </dsp:nvSpPr>
      <dsp:spPr>
        <a:xfrm>
          <a:off x="0" y="1497051"/>
          <a:ext cx="5611092" cy="1481512"/>
        </a:xfrm>
        <a:prstGeom prst="roundRect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Group 5: </a:t>
          </a:r>
          <a:r>
            <a:rPr lang="nb-NO" sz="2200" kern="1200" dirty="0" err="1"/>
            <a:t>Practical</a:t>
          </a:r>
          <a:r>
            <a:rPr lang="nb-NO" sz="2200" kern="1200" dirty="0"/>
            <a:t> </a:t>
          </a:r>
          <a:r>
            <a:rPr lang="nb-NO" sz="2200" kern="1200" dirty="0" err="1"/>
            <a:t>consequences</a:t>
          </a:r>
          <a:r>
            <a:rPr lang="nb-NO" sz="2200" kern="1200" dirty="0"/>
            <a:t> </a:t>
          </a:r>
          <a:r>
            <a:rPr lang="nb-NO" sz="2200" kern="1200" dirty="0" err="1"/>
            <a:t>of</a:t>
          </a:r>
          <a:r>
            <a:rPr lang="nb-NO" sz="2200" kern="1200" dirty="0"/>
            <a:t>, and </a:t>
          </a:r>
          <a:r>
            <a:rPr lang="nb-NO" sz="2200" kern="1200" dirty="0" err="1"/>
            <a:t>recommended</a:t>
          </a:r>
          <a:r>
            <a:rPr lang="nb-NO" sz="2200" kern="1200" dirty="0"/>
            <a:t> </a:t>
          </a:r>
          <a:r>
            <a:rPr lang="nb-NO" sz="2200" kern="1200" dirty="0" err="1"/>
            <a:t>actions</a:t>
          </a:r>
          <a:r>
            <a:rPr lang="nb-NO" sz="2200" kern="1200" dirty="0"/>
            <a:t> for, a more «</a:t>
          </a:r>
          <a:r>
            <a:rPr lang="nb-NO" sz="2200" kern="1200" dirty="0" err="1"/>
            <a:t>programme</a:t>
          </a:r>
          <a:r>
            <a:rPr lang="nb-NO" sz="2200" kern="1200" dirty="0"/>
            <a:t>-driven» </a:t>
          </a:r>
          <a:r>
            <a:rPr lang="nb-NO" sz="2200" kern="1200" dirty="0" err="1"/>
            <a:t>approach</a:t>
          </a:r>
          <a:r>
            <a:rPr lang="nb-NO" sz="2200" kern="1200" dirty="0"/>
            <a:t> to </a:t>
          </a:r>
          <a:r>
            <a:rPr lang="nb-NO" sz="2200" kern="1200" dirty="0" err="1"/>
            <a:t>education</a:t>
          </a:r>
          <a:r>
            <a:rPr lang="nb-NO" sz="2200" kern="1200" dirty="0"/>
            <a:t> </a:t>
          </a:r>
          <a:r>
            <a:rPr lang="nb-NO" sz="2200" kern="1200" dirty="0" err="1"/>
            <a:t>development</a:t>
          </a:r>
          <a:endParaRPr lang="en-US" sz="2200" kern="1200" dirty="0"/>
        </a:p>
      </dsp:txBody>
      <dsp:txXfrm>
        <a:off x="72321" y="1569372"/>
        <a:ext cx="5466450" cy="1336870"/>
      </dsp:txXfrm>
    </dsp:sp>
    <dsp:sp modelId="{EA05C544-E463-7C4A-BABA-0A6770590150}">
      <dsp:nvSpPr>
        <dsp:cNvPr id="0" name=""/>
        <dsp:cNvSpPr/>
      </dsp:nvSpPr>
      <dsp:spPr>
        <a:xfrm>
          <a:off x="0" y="2992809"/>
          <a:ext cx="5611092" cy="1481512"/>
        </a:xfrm>
        <a:prstGeom prst="roundRect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Group 6: Menu </a:t>
          </a:r>
          <a:r>
            <a:rPr lang="nb-NO" sz="2200" kern="1200" dirty="0" err="1"/>
            <a:t>of</a:t>
          </a:r>
          <a:r>
            <a:rPr lang="nb-NO" sz="2200" kern="1200" dirty="0"/>
            <a:t> </a:t>
          </a:r>
          <a:r>
            <a:rPr lang="nb-NO" sz="2200" kern="1200" dirty="0" err="1"/>
            <a:t>pedagogical</a:t>
          </a:r>
          <a:r>
            <a:rPr lang="nb-NO" sz="2200" kern="1200" dirty="0"/>
            <a:t> instruments and </a:t>
          </a:r>
          <a:r>
            <a:rPr lang="nb-NO" sz="2200" kern="1200" dirty="0" err="1"/>
            <a:t>tools</a:t>
          </a:r>
          <a:r>
            <a:rPr lang="nb-NO" sz="2200" kern="1200" dirty="0"/>
            <a:t> </a:t>
          </a:r>
          <a:r>
            <a:rPr lang="nb-NO" sz="2200" kern="1200" dirty="0" err="1"/>
            <a:t>recommended</a:t>
          </a:r>
          <a:r>
            <a:rPr lang="nb-NO" sz="2200" kern="1200" dirty="0"/>
            <a:t> for </a:t>
          </a:r>
          <a:r>
            <a:rPr lang="nb-NO" sz="2200" kern="1200" dirty="0" err="1"/>
            <a:t>realizing</a:t>
          </a:r>
          <a:r>
            <a:rPr lang="nb-NO" sz="2200" kern="1200" dirty="0"/>
            <a:t> </a:t>
          </a:r>
          <a:r>
            <a:rPr lang="nb-NO" sz="2200" kern="1200" dirty="0" err="1"/>
            <a:t>the</a:t>
          </a:r>
          <a:r>
            <a:rPr lang="nb-NO" sz="2200" kern="1200" dirty="0"/>
            <a:t> FTS </a:t>
          </a:r>
          <a:r>
            <a:rPr lang="nb-NO" sz="2200" kern="1200" dirty="0" err="1"/>
            <a:t>graduate</a:t>
          </a:r>
          <a:r>
            <a:rPr lang="nb-NO" sz="2200" kern="1200" dirty="0"/>
            <a:t> </a:t>
          </a:r>
          <a:r>
            <a:rPr lang="nb-NO" sz="2200" kern="1200" dirty="0" err="1"/>
            <a:t>competence</a:t>
          </a:r>
          <a:r>
            <a:rPr lang="nb-NO" sz="2200" kern="1200" dirty="0"/>
            <a:t> </a:t>
          </a:r>
          <a:r>
            <a:rPr lang="nb-NO" sz="2200" kern="1200" dirty="0" err="1"/>
            <a:t>profiles</a:t>
          </a:r>
          <a:endParaRPr lang="en-US" sz="2200" kern="1200" dirty="0"/>
        </a:p>
      </dsp:txBody>
      <dsp:txXfrm>
        <a:off x="72321" y="3065130"/>
        <a:ext cx="5466450" cy="13368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4068E-D92D-4B28-8AE7-D266115C98A4}">
      <dsp:nvSpPr>
        <dsp:cNvPr id="0" name=""/>
        <dsp:cNvSpPr/>
      </dsp:nvSpPr>
      <dsp:spPr>
        <a:xfrm>
          <a:off x="0" y="534"/>
          <a:ext cx="7624947" cy="125183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15621-1033-4F7A-BD59-CC3291982B82}">
      <dsp:nvSpPr>
        <dsp:cNvPr id="0" name=""/>
        <dsp:cNvSpPr/>
      </dsp:nvSpPr>
      <dsp:spPr>
        <a:xfrm>
          <a:off x="378680" y="282198"/>
          <a:ext cx="688509" cy="6885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DBA14-EEDB-4FDA-9E72-2561894FD7F8}">
      <dsp:nvSpPr>
        <dsp:cNvPr id="0" name=""/>
        <dsp:cNvSpPr/>
      </dsp:nvSpPr>
      <dsp:spPr>
        <a:xfrm>
          <a:off x="1445870" y="534"/>
          <a:ext cx="6179076" cy="1251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486" tIns="132486" rIns="132486" bIns="13248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b="1" kern="1200" dirty="0"/>
            <a:t>NTNU campus </a:t>
          </a:r>
          <a:r>
            <a:rPr lang="nb-NO" sz="2500" b="1" kern="1200" dirty="0" err="1"/>
            <a:t>development</a:t>
          </a:r>
          <a:r>
            <a:rPr lang="nb-NO" sz="2500" b="1" kern="1200" dirty="0"/>
            <a:t>: </a:t>
          </a:r>
          <a:r>
            <a:rPr lang="nb-NO" sz="2500" b="1" kern="1200" dirty="0" err="1"/>
            <a:t>Principles</a:t>
          </a:r>
          <a:r>
            <a:rPr lang="nb-NO" sz="2500" b="1" kern="1200" dirty="0"/>
            <a:t> for </a:t>
          </a:r>
          <a:r>
            <a:rPr lang="nb-NO" sz="2500" b="1" kern="1200" dirty="0" err="1"/>
            <a:t>learning</a:t>
          </a:r>
          <a:r>
            <a:rPr lang="nb-NO" sz="2500" b="1" kern="1200" dirty="0"/>
            <a:t> </a:t>
          </a:r>
          <a:r>
            <a:rPr lang="nb-NO" sz="2500" b="1" kern="1200" dirty="0" err="1"/>
            <a:t>spaces</a:t>
          </a:r>
          <a:r>
            <a:rPr lang="nb-NO" sz="2500" b="1" kern="1200" dirty="0"/>
            <a:t> and </a:t>
          </a:r>
          <a:r>
            <a:rPr lang="nb-NO" sz="2500" b="1" kern="1200" dirty="0" err="1"/>
            <a:t>social</a:t>
          </a:r>
          <a:r>
            <a:rPr lang="nb-NO" sz="2500" b="1" kern="1200" dirty="0"/>
            <a:t> </a:t>
          </a:r>
          <a:r>
            <a:rPr lang="nb-NO" sz="2500" b="1" kern="1200" dirty="0" err="1"/>
            <a:t>hubs</a:t>
          </a:r>
          <a:endParaRPr lang="en-US" sz="2500" kern="1200" dirty="0"/>
        </a:p>
      </dsp:txBody>
      <dsp:txXfrm>
        <a:off x="1445870" y="534"/>
        <a:ext cx="6179076" cy="1251836"/>
      </dsp:txXfrm>
    </dsp:sp>
    <dsp:sp modelId="{C585F973-6051-4F0D-ADD4-2B494392078E}">
      <dsp:nvSpPr>
        <dsp:cNvPr id="0" name=""/>
        <dsp:cNvSpPr/>
      </dsp:nvSpPr>
      <dsp:spPr>
        <a:xfrm>
          <a:off x="0" y="1565330"/>
          <a:ext cx="7624947" cy="125183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AC75D-3E10-4069-BC37-B137C786E3F6}">
      <dsp:nvSpPr>
        <dsp:cNvPr id="0" name=""/>
        <dsp:cNvSpPr/>
      </dsp:nvSpPr>
      <dsp:spPr>
        <a:xfrm>
          <a:off x="378680" y="1846993"/>
          <a:ext cx="688509" cy="6885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C3BF1C-8E4A-48C3-9493-9303010034E9}">
      <dsp:nvSpPr>
        <dsp:cNvPr id="0" name=""/>
        <dsp:cNvSpPr/>
      </dsp:nvSpPr>
      <dsp:spPr>
        <a:xfrm>
          <a:off x="1463388" y="1565330"/>
          <a:ext cx="6144040" cy="1251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486" tIns="132486" rIns="132486" bIns="13248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b="1" kern="1200" dirty="0"/>
            <a:t>NTNU plan for </a:t>
          </a:r>
          <a:r>
            <a:rPr lang="nb-NO" sz="2500" b="1" kern="1200" dirty="0" err="1"/>
            <a:t>strengthened</a:t>
          </a:r>
          <a:r>
            <a:rPr lang="nb-NO" sz="2500" b="1" kern="1200" dirty="0"/>
            <a:t>, </a:t>
          </a:r>
          <a:r>
            <a:rPr lang="nb-NO" sz="2500" b="1" kern="1200" dirty="0" err="1"/>
            <a:t>unified</a:t>
          </a:r>
          <a:r>
            <a:rPr lang="nb-NO" sz="2500" b="1" kern="1200" dirty="0"/>
            <a:t> </a:t>
          </a:r>
          <a:r>
            <a:rPr lang="nb-NO" sz="2500" b="1" kern="1200" dirty="0" err="1"/>
            <a:t>educational</a:t>
          </a:r>
          <a:r>
            <a:rPr lang="nb-NO" sz="2500" b="1" kern="1200" dirty="0"/>
            <a:t> </a:t>
          </a:r>
          <a:r>
            <a:rPr lang="nb-NO" sz="2500" b="1" kern="1200" dirty="0" err="1"/>
            <a:t>competence</a:t>
          </a:r>
          <a:r>
            <a:rPr lang="nb-NO" sz="2500" b="1" kern="1200" dirty="0"/>
            <a:t> </a:t>
          </a:r>
          <a:r>
            <a:rPr lang="nb-NO" sz="2500" b="1" kern="1200" dirty="0" err="1"/>
            <a:t>development</a:t>
          </a:r>
          <a:endParaRPr lang="en-US" sz="2500" kern="1200" dirty="0"/>
        </a:p>
      </dsp:txBody>
      <dsp:txXfrm>
        <a:off x="1463388" y="1565330"/>
        <a:ext cx="6144040" cy="1251836"/>
      </dsp:txXfrm>
    </dsp:sp>
    <dsp:sp modelId="{12EC6107-3CB6-4239-B1D3-ACDA8EBD7F9D}">
      <dsp:nvSpPr>
        <dsp:cNvPr id="0" name=""/>
        <dsp:cNvSpPr/>
      </dsp:nvSpPr>
      <dsp:spPr>
        <a:xfrm>
          <a:off x="0" y="3130125"/>
          <a:ext cx="7624947" cy="125183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59FB2-5784-4FB9-B703-F7744907A3F4}">
      <dsp:nvSpPr>
        <dsp:cNvPr id="0" name=""/>
        <dsp:cNvSpPr/>
      </dsp:nvSpPr>
      <dsp:spPr>
        <a:xfrm>
          <a:off x="378680" y="3411788"/>
          <a:ext cx="688509" cy="6885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F6E5C8-306C-47B3-BF0A-A5E6C5703F49}">
      <dsp:nvSpPr>
        <dsp:cNvPr id="0" name=""/>
        <dsp:cNvSpPr/>
      </dsp:nvSpPr>
      <dsp:spPr>
        <a:xfrm>
          <a:off x="1445870" y="3130125"/>
          <a:ext cx="6179076" cy="1251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486" tIns="132486" rIns="132486" bIns="13248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b="1" kern="1200" dirty="0"/>
            <a:t>NTNU plan for </a:t>
          </a:r>
          <a:r>
            <a:rPr lang="nb-NO" sz="2500" b="1" kern="1200" dirty="0" err="1"/>
            <a:t>strengthened</a:t>
          </a:r>
          <a:r>
            <a:rPr lang="nb-NO" sz="2500" b="1" kern="1200" dirty="0"/>
            <a:t>, </a:t>
          </a:r>
          <a:r>
            <a:rPr lang="nb-NO" sz="2500" b="1" kern="1200" dirty="0" err="1"/>
            <a:t>unified</a:t>
          </a:r>
          <a:r>
            <a:rPr lang="nb-NO" sz="2500" b="1" kern="1200" dirty="0"/>
            <a:t> </a:t>
          </a:r>
          <a:r>
            <a:rPr lang="nb-NO" sz="2500" b="1" kern="1200" dirty="0" err="1"/>
            <a:t>teaching</a:t>
          </a:r>
          <a:r>
            <a:rPr lang="nb-NO" sz="2500" b="1" kern="1200" dirty="0"/>
            <a:t> support</a:t>
          </a:r>
          <a:endParaRPr lang="en-US" sz="2500" kern="1200" dirty="0"/>
        </a:p>
      </dsp:txBody>
      <dsp:txXfrm>
        <a:off x="1445870" y="3130125"/>
        <a:ext cx="6179076" cy="12518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8A88E-28FF-BC42-B72E-36229BFCDEE3}">
      <dsp:nvSpPr>
        <dsp:cNvPr id="0" name=""/>
        <dsp:cNvSpPr/>
      </dsp:nvSpPr>
      <dsp:spPr>
        <a:xfrm>
          <a:off x="0" y="236660"/>
          <a:ext cx="6829199" cy="92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/>
            <a:t>Open FTS (</a:t>
          </a:r>
          <a:r>
            <a:rPr lang="nb-NO" sz="2400" kern="1200" dirty="0" err="1"/>
            <a:t>physical</a:t>
          </a:r>
          <a:r>
            <a:rPr lang="nb-NO" sz="2400" kern="1200" dirty="0"/>
            <a:t>) seminar, Friday, September 10 – save </a:t>
          </a:r>
          <a:r>
            <a:rPr lang="nb-NO" sz="2400" kern="1200" dirty="0" err="1"/>
            <a:t>the</a:t>
          </a:r>
          <a:r>
            <a:rPr lang="nb-NO" sz="2400" kern="1200" dirty="0"/>
            <a:t> </a:t>
          </a:r>
          <a:r>
            <a:rPr lang="nb-NO" sz="2400" kern="1200" dirty="0" err="1"/>
            <a:t>day</a:t>
          </a:r>
          <a:r>
            <a:rPr lang="nb-NO" sz="2400" kern="1200" dirty="0"/>
            <a:t>!</a:t>
          </a:r>
          <a:endParaRPr lang="en-US" sz="2400" kern="1200" dirty="0"/>
        </a:p>
      </dsp:txBody>
      <dsp:txXfrm>
        <a:off x="45235" y="281895"/>
        <a:ext cx="6738729" cy="836169"/>
      </dsp:txXfrm>
    </dsp:sp>
    <dsp:sp modelId="{5B4621AF-F7AA-7149-94ED-0CB48CFB45B7}">
      <dsp:nvSpPr>
        <dsp:cNvPr id="0" name=""/>
        <dsp:cNvSpPr/>
      </dsp:nvSpPr>
      <dsp:spPr>
        <a:xfrm>
          <a:off x="0" y="1163300"/>
          <a:ext cx="6829199" cy="163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82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1800" kern="1200" dirty="0" err="1"/>
            <a:t>Invited</a:t>
          </a:r>
          <a:r>
            <a:rPr lang="nb-NO" sz="1800" kern="1200" dirty="0"/>
            <a:t> talks from </a:t>
          </a:r>
          <a:r>
            <a:rPr lang="nb-NO" sz="1800" kern="1200" dirty="0" err="1"/>
            <a:t>international</a:t>
          </a:r>
          <a:r>
            <a:rPr lang="nb-NO" sz="1800" kern="1200" dirty="0"/>
            <a:t> </a:t>
          </a:r>
          <a:r>
            <a:rPr lang="nb-NO" sz="1800" kern="1200" dirty="0" err="1"/>
            <a:t>experts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1800" kern="1200" dirty="0"/>
            <a:t>Presentations </a:t>
          </a:r>
          <a:r>
            <a:rPr lang="nb-NO" sz="1800" kern="1200" dirty="0" err="1"/>
            <a:t>of</a:t>
          </a:r>
          <a:r>
            <a:rPr lang="nb-NO" sz="1800" kern="1200" dirty="0"/>
            <a:t> </a:t>
          </a:r>
          <a:r>
            <a:rPr lang="nb-NO" sz="1800" kern="1200" dirty="0" err="1"/>
            <a:t>ongoing</a:t>
          </a:r>
          <a:r>
            <a:rPr lang="nb-NO" sz="1800" kern="1200" dirty="0"/>
            <a:t> FTS-</a:t>
          </a:r>
          <a:r>
            <a:rPr lang="nb-NO" sz="1800" kern="1200" dirty="0" err="1"/>
            <a:t>related</a:t>
          </a:r>
          <a:r>
            <a:rPr lang="nb-NO" sz="1800" kern="1200" dirty="0"/>
            <a:t> </a:t>
          </a:r>
          <a:r>
            <a:rPr lang="nb-NO" sz="1800" kern="1200" dirty="0" err="1"/>
            <a:t>activities</a:t>
          </a:r>
          <a:r>
            <a:rPr lang="nb-NO" sz="1800" kern="1200" dirty="0"/>
            <a:t> from </a:t>
          </a:r>
          <a:r>
            <a:rPr lang="nb-NO" sz="1800" kern="1200" dirty="0" err="1"/>
            <a:t>faculties</a:t>
          </a:r>
          <a:r>
            <a:rPr lang="nb-NO" sz="1800" kern="1200" dirty="0"/>
            <a:t>, </a:t>
          </a:r>
          <a:r>
            <a:rPr lang="nb-NO" sz="1800" kern="1200" dirty="0" err="1"/>
            <a:t>study</a:t>
          </a:r>
          <a:r>
            <a:rPr lang="nb-NO" sz="1800" kern="1200" dirty="0"/>
            <a:t> </a:t>
          </a:r>
          <a:r>
            <a:rPr lang="nb-NO" sz="1800" kern="1200" dirty="0" err="1"/>
            <a:t>programmes</a:t>
          </a:r>
          <a:r>
            <a:rPr lang="nb-NO" sz="1800" kern="1200" dirty="0"/>
            <a:t>, pilot </a:t>
          </a:r>
          <a:r>
            <a:rPr lang="nb-NO" sz="1800" kern="1200" dirty="0" err="1"/>
            <a:t>projects</a:t>
          </a:r>
          <a:r>
            <a:rPr lang="nb-NO" sz="1800" kern="1200" dirty="0"/>
            <a:t>, </a:t>
          </a:r>
          <a:r>
            <a:rPr lang="nb-NO" sz="1800" kern="1200" dirty="0" err="1"/>
            <a:t>working</a:t>
          </a:r>
          <a:r>
            <a:rPr lang="nb-NO" sz="1800" kern="1200" dirty="0"/>
            <a:t> </a:t>
          </a:r>
          <a:r>
            <a:rPr lang="nb-NO" sz="1800" kern="1200" dirty="0" err="1"/>
            <a:t>groups</a:t>
          </a:r>
          <a:r>
            <a:rPr lang="nb-NO" sz="1800" kern="1200" dirty="0"/>
            <a:t> ...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1800" kern="1200" dirty="0" err="1"/>
            <a:t>Discussions</a:t>
          </a:r>
          <a:r>
            <a:rPr lang="nb-NO" sz="1800" kern="1200" dirty="0"/>
            <a:t> and </a:t>
          </a:r>
          <a:r>
            <a:rPr lang="nb-NO" sz="1800" kern="1200" dirty="0" err="1"/>
            <a:t>interviews</a:t>
          </a:r>
          <a:r>
            <a:rPr lang="nb-NO" sz="1800" kern="1200" dirty="0"/>
            <a:t> </a:t>
          </a:r>
          <a:r>
            <a:rPr lang="nb-NO" sz="1800" kern="1200" dirty="0" err="1"/>
            <a:t>on</a:t>
          </a:r>
          <a:r>
            <a:rPr lang="nb-NO" sz="1800" kern="1200" dirty="0"/>
            <a:t> «hot and </a:t>
          </a:r>
          <a:r>
            <a:rPr lang="nb-NO" sz="1800" kern="1200" dirty="0" err="1"/>
            <a:t>important</a:t>
          </a:r>
          <a:r>
            <a:rPr lang="nb-NO" sz="1800" kern="1200" dirty="0"/>
            <a:t> </a:t>
          </a:r>
          <a:r>
            <a:rPr lang="nb-NO" sz="1800" kern="1200" dirty="0" err="1"/>
            <a:t>topics</a:t>
          </a:r>
          <a:r>
            <a:rPr lang="nb-NO" sz="1800" kern="1200" dirty="0"/>
            <a:t>» - </a:t>
          </a:r>
          <a:r>
            <a:rPr lang="nb-NO" sz="1800" kern="1200" dirty="0" err="1"/>
            <a:t>with</a:t>
          </a:r>
          <a:r>
            <a:rPr lang="nb-NO" sz="1800" kern="1200" dirty="0"/>
            <a:t> </a:t>
          </a:r>
          <a:r>
            <a:rPr lang="nb-NO" sz="1800" kern="1200" dirty="0" err="1"/>
            <a:t>internal</a:t>
          </a:r>
          <a:r>
            <a:rPr lang="nb-NO" sz="1800" kern="1200" dirty="0"/>
            <a:t> and </a:t>
          </a:r>
          <a:r>
            <a:rPr lang="nb-NO" sz="1800" kern="1200" dirty="0" err="1"/>
            <a:t>external</a:t>
          </a:r>
          <a:r>
            <a:rPr lang="nb-NO" sz="1800" kern="1200" dirty="0"/>
            <a:t> </a:t>
          </a:r>
          <a:r>
            <a:rPr lang="nb-NO" sz="1800" kern="1200" dirty="0" err="1"/>
            <a:t>participants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1800" kern="1200" dirty="0" err="1">
              <a:solidFill>
                <a:srgbClr val="FF0000"/>
              </a:solidFill>
            </a:rPr>
            <a:t>Any</a:t>
          </a:r>
          <a:r>
            <a:rPr lang="nb-NO" sz="1800" kern="1200" dirty="0">
              <a:solidFill>
                <a:srgbClr val="FF0000"/>
              </a:solidFill>
            </a:rPr>
            <a:t> </a:t>
          </a:r>
          <a:r>
            <a:rPr lang="nb-NO" sz="1800" kern="1200" dirty="0" err="1">
              <a:solidFill>
                <a:srgbClr val="FF0000"/>
              </a:solidFill>
            </a:rPr>
            <a:t>other</a:t>
          </a:r>
          <a:r>
            <a:rPr lang="nb-NO" sz="1800" kern="1200" dirty="0">
              <a:solidFill>
                <a:srgbClr val="FF0000"/>
              </a:solidFill>
            </a:rPr>
            <a:t> </a:t>
          </a:r>
          <a:r>
            <a:rPr lang="nb-NO" sz="1800" kern="1200" dirty="0" err="1">
              <a:solidFill>
                <a:srgbClr val="FF0000"/>
              </a:solidFill>
            </a:rPr>
            <a:t>wishes</a:t>
          </a:r>
          <a:r>
            <a:rPr lang="nb-NO" sz="1800" kern="1200" dirty="0">
              <a:solidFill>
                <a:srgbClr val="FF0000"/>
              </a:solidFill>
            </a:rPr>
            <a:t>/</a:t>
          </a:r>
          <a:r>
            <a:rPr lang="nb-NO" sz="1800" kern="1200" dirty="0" err="1">
              <a:solidFill>
                <a:srgbClr val="FF0000"/>
              </a:solidFill>
            </a:rPr>
            <a:t>ideas</a:t>
          </a:r>
          <a:r>
            <a:rPr lang="nb-NO" sz="1800" kern="1200" dirty="0">
              <a:solidFill>
                <a:srgbClr val="FF0000"/>
              </a:solidFill>
            </a:rPr>
            <a:t>/</a:t>
          </a:r>
          <a:r>
            <a:rPr lang="nb-NO" sz="1800" kern="1200" dirty="0" err="1">
              <a:solidFill>
                <a:srgbClr val="FF0000"/>
              </a:solidFill>
            </a:rPr>
            <a:t>proposals</a:t>
          </a:r>
          <a:r>
            <a:rPr lang="nb-NO" sz="1800" kern="1200" dirty="0">
              <a:solidFill>
                <a:srgbClr val="FF0000"/>
              </a:solidFill>
            </a:rPr>
            <a:t>?</a:t>
          </a:r>
          <a:r>
            <a:rPr lang="nb-NO" sz="1800" kern="1200" dirty="0"/>
            <a:t> Send </a:t>
          </a:r>
          <a:r>
            <a:rPr lang="nb-NO" sz="1800" kern="1200" dirty="0" err="1"/>
            <a:t>us</a:t>
          </a:r>
          <a:r>
            <a:rPr lang="nb-NO" sz="1800" kern="1200" dirty="0"/>
            <a:t> an email </a:t>
          </a:r>
          <a:r>
            <a:rPr lang="nb-NO" sz="1800" kern="1200" dirty="0" err="1"/>
            <a:t>asap</a:t>
          </a:r>
          <a:r>
            <a:rPr lang="nb-NO" sz="1800" kern="1200" dirty="0"/>
            <a:t> </a:t>
          </a:r>
          <a:r>
            <a:rPr lang="nb-NO" sz="1800" kern="1200" dirty="0">
              <a:sym typeface="Wingdings" pitchFamily="2" charset="2"/>
            </a:rPr>
            <a:t></a:t>
          </a:r>
          <a:r>
            <a:rPr lang="nb-NO" sz="1800" kern="1200" dirty="0"/>
            <a:t>!</a:t>
          </a:r>
          <a:endParaRPr lang="en-US" sz="1800" kern="1200" dirty="0"/>
        </a:p>
      </dsp:txBody>
      <dsp:txXfrm>
        <a:off x="0" y="1163300"/>
        <a:ext cx="6829199" cy="1639440"/>
      </dsp:txXfrm>
    </dsp:sp>
    <dsp:sp modelId="{B7A39EA8-D8C8-9B4A-9DAA-FF1D99695A43}">
      <dsp:nvSpPr>
        <dsp:cNvPr id="0" name=""/>
        <dsp:cNvSpPr/>
      </dsp:nvSpPr>
      <dsp:spPr>
        <a:xfrm>
          <a:off x="0" y="2802741"/>
          <a:ext cx="6829199" cy="92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 err="1"/>
            <a:t>External</a:t>
          </a:r>
          <a:r>
            <a:rPr lang="nb-NO" sz="2400" kern="1200" dirty="0"/>
            <a:t> stakeholder seminar </a:t>
          </a:r>
          <a:r>
            <a:rPr lang="nb-NO" sz="2400" kern="1200" dirty="0" err="1"/>
            <a:t>with</a:t>
          </a:r>
          <a:r>
            <a:rPr lang="nb-NO" sz="2400" kern="1200" dirty="0"/>
            <a:t> </a:t>
          </a:r>
          <a:r>
            <a:rPr lang="nb-NO" sz="2400" kern="1200" dirty="0" err="1"/>
            <a:t>industry</a:t>
          </a:r>
          <a:r>
            <a:rPr lang="nb-NO" sz="2400" kern="1200" dirty="0"/>
            <a:t> and </a:t>
          </a:r>
          <a:r>
            <a:rPr lang="nb-NO" sz="2400" kern="1200" dirty="0" err="1"/>
            <a:t>the</a:t>
          </a:r>
          <a:r>
            <a:rPr lang="nb-NO" sz="2400" kern="1200" dirty="0"/>
            <a:t> </a:t>
          </a:r>
          <a:r>
            <a:rPr lang="nb-NO" sz="2400" kern="1200" dirty="0" err="1"/>
            <a:t>public</a:t>
          </a:r>
          <a:r>
            <a:rPr lang="nb-NO" sz="2400" kern="1200" dirty="0"/>
            <a:t> </a:t>
          </a:r>
          <a:r>
            <a:rPr lang="nb-NO" sz="2400" kern="1200" dirty="0" err="1"/>
            <a:t>sector</a:t>
          </a:r>
          <a:r>
            <a:rPr lang="nb-NO" sz="2400" kern="1200" dirty="0"/>
            <a:t>, </a:t>
          </a:r>
          <a:r>
            <a:rPr lang="nb-NO" sz="2400" kern="1200" dirty="0" err="1"/>
            <a:t>December</a:t>
          </a:r>
          <a:r>
            <a:rPr lang="nb-NO" sz="2400" kern="1200"/>
            <a:t> 10</a:t>
          </a:r>
          <a:endParaRPr lang="en-US" sz="2400" kern="1200" dirty="0"/>
        </a:p>
      </dsp:txBody>
      <dsp:txXfrm>
        <a:off x="45235" y="2847976"/>
        <a:ext cx="6738729" cy="836169"/>
      </dsp:txXfrm>
    </dsp:sp>
    <dsp:sp modelId="{82C4F620-C93F-FB40-8931-7EA970B7E880}">
      <dsp:nvSpPr>
        <dsp:cNvPr id="0" name=""/>
        <dsp:cNvSpPr/>
      </dsp:nvSpPr>
      <dsp:spPr>
        <a:xfrm>
          <a:off x="0" y="3729381"/>
          <a:ext cx="6829199" cy="1589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82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1800" kern="1200" dirty="0"/>
            <a:t>Presentation </a:t>
          </a:r>
          <a:r>
            <a:rPr lang="nb-NO" sz="1800" kern="1200" dirty="0" err="1"/>
            <a:t>of</a:t>
          </a:r>
          <a:r>
            <a:rPr lang="nb-NO" sz="1800" kern="1200" dirty="0"/>
            <a:t> </a:t>
          </a:r>
          <a:r>
            <a:rPr lang="nb-NO" sz="1800" kern="1200" dirty="0" err="1"/>
            <a:t>almost-ready</a:t>
          </a:r>
          <a:r>
            <a:rPr lang="nb-NO" sz="1800" kern="1200" dirty="0"/>
            <a:t> FTS </a:t>
          </a:r>
          <a:r>
            <a:rPr lang="nb-NO" sz="1800" kern="1200" dirty="0" err="1"/>
            <a:t>recommendations</a:t>
          </a:r>
          <a:r>
            <a:rPr lang="nb-NO" sz="1800" kern="1200" dirty="0"/>
            <a:t>, </a:t>
          </a:r>
          <a:r>
            <a:rPr lang="nb-NO" sz="1800" kern="1200" dirty="0" err="1"/>
            <a:t>results</a:t>
          </a:r>
          <a:r>
            <a:rPr lang="nb-NO" sz="1800" kern="1200" dirty="0"/>
            <a:t>, and plans for </a:t>
          </a:r>
          <a:r>
            <a:rPr lang="nb-NO" sz="1800" kern="1200" dirty="0" err="1"/>
            <a:t>implementation</a:t>
          </a:r>
          <a:r>
            <a:rPr lang="nb-NO" sz="1800" kern="1200" dirty="0"/>
            <a:t> at NTNU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1800" kern="1200" dirty="0"/>
            <a:t>Feedback from and </a:t>
          </a:r>
          <a:r>
            <a:rPr lang="nb-NO" sz="1800" kern="1200" dirty="0" err="1"/>
            <a:t>interaction</a:t>
          </a:r>
          <a:r>
            <a:rPr lang="nb-NO" sz="1800" kern="1200" dirty="0"/>
            <a:t> </a:t>
          </a:r>
          <a:r>
            <a:rPr lang="nb-NO" sz="1800" kern="1200" dirty="0" err="1"/>
            <a:t>with</a:t>
          </a:r>
          <a:r>
            <a:rPr lang="nb-NO" sz="1800" kern="1200" dirty="0"/>
            <a:t> </a:t>
          </a:r>
          <a:r>
            <a:rPr lang="nb-NO" sz="1800" kern="1200" dirty="0" err="1"/>
            <a:t>external</a:t>
          </a:r>
          <a:r>
            <a:rPr lang="nb-NO" sz="1800" kern="1200" dirty="0"/>
            <a:t> stakeholders </a:t>
          </a:r>
          <a:r>
            <a:rPr lang="nb-NO" sz="1800" kern="1200" dirty="0" err="1"/>
            <a:t>on</a:t>
          </a:r>
          <a:r>
            <a:rPr lang="nb-NO" sz="1800" kern="1200" dirty="0"/>
            <a:t> </a:t>
          </a:r>
          <a:r>
            <a:rPr lang="nb-NO" sz="1800" kern="1200" dirty="0" err="1"/>
            <a:t>results</a:t>
          </a:r>
          <a:r>
            <a:rPr lang="nb-NO" sz="1800" kern="1200" dirty="0"/>
            <a:t> and </a:t>
          </a:r>
          <a:r>
            <a:rPr lang="nb-NO" sz="1800" kern="1200" dirty="0" err="1"/>
            <a:t>selected</a:t>
          </a:r>
          <a:r>
            <a:rPr lang="nb-NO" sz="1800" kern="1200" dirty="0"/>
            <a:t> </a:t>
          </a:r>
          <a:r>
            <a:rPr lang="nb-NO" sz="1800" kern="1200" dirty="0" err="1"/>
            <a:t>topics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1800" kern="1200" dirty="0" err="1"/>
            <a:t>Discussion</a:t>
          </a:r>
          <a:r>
            <a:rPr lang="nb-NO" sz="1800" kern="1200" dirty="0"/>
            <a:t> </a:t>
          </a:r>
          <a:r>
            <a:rPr lang="nb-NO" sz="1800" kern="1200" dirty="0" err="1"/>
            <a:t>of</a:t>
          </a:r>
          <a:r>
            <a:rPr lang="nb-NO" sz="1800" kern="1200" dirty="0"/>
            <a:t> </a:t>
          </a:r>
          <a:r>
            <a:rPr lang="nb-NO" sz="1800" kern="1200" dirty="0" err="1"/>
            <a:t>road</a:t>
          </a:r>
          <a:r>
            <a:rPr lang="nb-NO" sz="1800" kern="1200" dirty="0"/>
            <a:t> </a:t>
          </a:r>
          <a:r>
            <a:rPr lang="nb-NO" sz="1800" kern="1200" dirty="0" err="1"/>
            <a:t>ahead</a:t>
          </a:r>
          <a:r>
            <a:rPr lang="nb-NO" sz="1800" kern="1200" dirty="0"/>
            <a:t> for </a:t>
          </a:r>
          <a:r>
            <a:rPr lang="nb-NO" sz="1800" kern="1200" dirty="0" err="1"/>
            <a:t>further</a:t>
          </a:r>
          <a:r>
            <a:rPr lang="nb-NO" sz="1800" kern="1200" dirty="0"/>
            <a:t> </a:t>
          </a:r>
          <a:r>
            <a:rPr lang="nb-NO" sz="1800" kern="1200" dirty="0" err="1"/>
            <a:t>collaboration</a:t>
          </a:r>
          <a:r>
            <a:rPr lang="nb-NO" sz="1800" kern="1200" dirty="0"/>
            <a:t> </a:t>
          </a:r>
          <a:r>
            <a:rPr lang="nb-NO" sz="1800" kern="1200" dirty="0" err="1"/>
            <a:t>on</a:t>
          </a:r>
          <a:r>
            <a:rPr lang="nb-NO" sz="1800" kern="1200" dirty="0"/>
            <a:t> </a:t>
          </a:r>
          <a:r>
            <a:rPr lang="nb-NO" sz="1800" kern="1200" dirty="0" err="1"/>
            <a:t>NTNU’s</a:t>
          </a:r>
          <a:r>
            <a:rPr lang="nb-NO" sz="1800" kern="1200" dirty="0"/>
            <a:t> </a:t>
          </a:r>
          <a:r>
            <a:rPr lang="nb-NO" sz="1800" kern="1200" dirty="0" err="1"/>
            <a:t>future</a:t>
          </a:r>
          <a:r>
            <a:rPr lang="nb-NO" sz="1800" kern="1200" dirty="0"/>
            <a:t> </a:t>
          </a:r>
          <a:r>
            <a:rPr lang="nb-NO" sz="1800" kern="1200" dirty="0" err="1"/>
            <a:t>technology</a:t>
          </a:r>
          <a:r>
            <a:rPr lang="nb-NO" sz="1800" kern="1200" dirty="0"/>
            <a:t> studies</a:t>
          </a:r>
          <a:endParaRPr lang="en-US" sz="1800" kern="1200" dirty="0"/>
        </a:p>
      </dsp:txBody>
      <dsp:txXfrm>
        <a:off x="0" y="3729381"/>
        <a:ext cx="6829199" cy="1589760"/>
      </dsp:txXfrm>
    </dsp:sp>
    <dsp:sp modelId="{D700A59D-4F3F-BD4C-898A-13B51CE17F26}">
      <dsp:nvSpPr>
        <dsp:cNvPr id="0" name=""/>
        <dsp:cNvSpPr/>
      </dsp:nvSpPr>
      <dsp:spPr>
        <a:xfrm>
          <a:off x="0" y="5319141"/>
          <a:ext cx="6829199" cy="92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/>
            <a:t>Final FTS report (</a:t>
          </a:r>
          <a:r>
            <a:rPr lang="nb-NO" sz="2400" kern="1200" dirty="0" err="1"/>
            <a:t>with</a:t>
          </a:r>
          <a:r>
            <a:rPr lang="nb-NO" sz="2400" kern="1200" dirty="0"/>
            <a:t> </a:t>
          </a:r>
          <a:r>
            <a:rPr lang="nb-NO" sz="2400" kern="1200" dirty="0" err="1"/>
            <a:t>proposal</a:t>
          </a:r>
          <a:r>
            <a:rPr lang="nb-NO" sz="2400" kern="1200" dirty="0"/>
            <a:t> for post-</a:t>
          </a:r>
          <a:r>
            <a:rPr lang="nb-NO" sz="2400" kern="1200" dirty="0" err="1"/>
            <a:t>project</a:t>
          </a:r>
          <a:r>
            <a:rPr lang="nb-NO" sz="2400" kern="1200" dirty="0"/>
            <a:t> </a:t>
          </a:r>
          <a:r>
            <a:rPr lang="nb-NO" sz="2400" kern="1200" dirty="0" err="1"/>
            <a:t>implementation</a:t>
          </a:r>
          <a:r>
            <a:rPr lang="nb-NO" sz="2400" kern="1200" dirty="0"/>
            <a:t> plan) - ultimo </a:t>
          </a:r>
          <a:r>
            <a:rPr lang="nb-NO" sz="2400" kern="1200" dirty="0" err="1"/>
            <a:t>December</a:t>
          </a:r>
          <a:endParaRPr lang="nb-NO" sz="2400" kern="1200" dirty="0"/>
        </a:p>
      </dsp:txBody>
      <dsp:txXfrm>
        <a:off x="45235" y="5364376"/>
        <a:ext cx="6738729" cy="836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88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4939" y="1"/>
            <a:ext cx="2949099" cy="4988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ED97C-F219-42B6-AD25-99B95FCE4967}" type="datetimeFigureOut">
              <a:rPr lang="nb-NO" smtClean="0"/>
              <a:t>07.06.2021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5271"/>
            <a:ext cx="2949099" cy="4988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271"/>
            <a:ext cx="2949099" cy="4988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C06DA-7F4B-4D17-8309-8A9CE13850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B8358-F7BB-4EB2-83C5-580AD83508F6}" type="datetimeFigureOut">
              <a:rPr lang="nb-NO" smtClean="0"/>
              <a:t>07.06.2021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562" y="4785599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445171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1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024A4-EF8F-4F95-9C4A-FBFE475D5F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024A4-EF8F-4F95-9C4A-FBFE475D5F4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1192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024A4-EF8F-4F95-9C4A-FBFE475D5F48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42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88875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335717099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37309" y="1825625"/>
            <a:ext cx="5382491" cy="3871364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graphicFrame>
        <p:nvGraphicFramePr>
          <p:cNvPr id="12" name="Diagram 11"/>
          <p:cNvGraphicFramePr/>
          <p:nvPr userDrawn="1">
            <p:extLst>
              <p:ext uri="{D42A27DB-BD31-4B8C-83A1-F6EECF244321}">
                <p14:modId xmlns:p14="http://schemas.microsoft.com/office/powerpoint/2010/main" val="670165865"/>
              </p:ext>
            </p:extLst>
          </p:nvPr>
        </p:nvGraphicFramePr>
        <p:xfrm>
          <a:off x="6231064" y="1690690"/>
          <a:ext cx="5035452" cy="4006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717175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3935" y="365127"/>
            <a:ext cx="1070145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53935" y="1681163"/>
            <a:ext cx="5343641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s an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3935" y="2505075"/>
            <a:ext cx="5343641" cy="3352627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4" name="Plassholder for bilde 13"/>
          <p:cNvSpPr>
            <a:spLocks noGrp="1"/>
          </p:cNvSpPr>
          <p:nvPr>
            <p:ph type="pic" sz="quarter" idx="10"/>
          </p:nvPr>
        </p:nvSpPr>
        <p:spPr>
          <a:xfrm>
            <a:off x="6107113" y="1812175"/>
            <a:ext cx="5248275" cy="40457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4113086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6225" y="365127"/>
            <a:ext cx="10727575" cy="9261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0"/>
          </p:nvPr>
        </p:nvSpPr>
        <p:spPr>
          <a:xfrm>
            <a:off x="626225" y="1435331"/>
            <a:ext cx="10727575" cy="446116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7565401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3936" y="457200"/>
            <a:ext cx="411808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53936" y="2057400"/>
            <a:ext cx="4118090" cy="3811588"/>
          </a:xfr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18710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5376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5EDA66-6BC0-3445-B696-91F09D717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6F835C8-BB61-9B41-8F6F-639E516BE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CF43F8C-840A-B44B-9631-A45772E39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C8B11DC-4E26-464F-8595-0EAD8EDE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C1FF-6014-4B43-9D09-62134D89A838}" type="datetimeFigureOut">
              <a:rPr lang="nb-NO" smtClean="0"/>
              <a:t>07.06.2021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FBAA58E-D28D-7B49-807A-0FE6F652E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916247B-0C7C-ED4E-98CE-E9252DAB8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5159-AC5A-CA4E-9B4C-1509578C4B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965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0"/>
          <a:stretch/>
        </p:blipFill>
        <p:spPr>
          <a:xfrm>
            <a:off x="0" y="166255"/>
            <a:ext cx="12192000" cy="6722225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37309" y="365127"/>
            <a:ext cx="107164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7309" y="1825625"/>
            <a:ext cx="10716491" cy="4087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4654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5" r:id="rId7"/>
    <p:sldLayoutId id="2147483658" r:id="rId8"/>
  </p:sldLayoutIdLst>
  <p:transition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tnu.no/fremtidensteknologistudier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tnu.edu/cdio2021/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s://www.ceeda.org/" TargetMode="External"/><Relationship Id="rId9" Type="http://schemas.openxmlformats.org/officeDocument/2006/relationships/hyperlink" Target="https://pub.dialogapi.no/s/1216de18-e620-4b7c-b8cb-327791201df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ntnu.no/fremtidensteknologistudier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ntnu.no/fremtidensteknologistudier/horinger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tnu.no/fremtidensteknologistudier/piloter" TargetMode="External"/><Relationship Id="rId3" Type="http://schemas.openxmlformats.org/officeDocument/2006/relationships/hyperlink" Target="https://www.ntnu.no/fremtidensteknologistudier/matematikk-som-redskap-for-tanken" TargetMode="External"/><Relationship Id="rId7" Type="http://schemas.openxmlformats.org/officeDocument/2006/relationships/hyperlink" Target="https://www.ntnu.no/fremtidenshumsam" TargetMode="External"/><Relationship Id="rId2" Type="http://schemas.openxmlformats.org/officeDocument/2006/relationships/hyperlink" Target="https://www.ntnu.no/fremtidensteknologistudier/statistikk-for-ingeniorer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ntnu.no/studier/biais" TargetMode="External"/><Relationship Id="rId5" Type="http://schemas.openxmlformats.org/officeDocument/2006/relationships/hyperlink" Target="https://www.ntnu.edu/studies/beldig" TargetMode="External"/><Relationship Id="rId4" Type="http://schemas.openxmlformats.org/officeDocument/2006/relationships/hyperlink" Target="https://www.ntnu.no/fremtidensteknologistudier/verktoykasse-for-baerekraft-i-siv.ing.-studiene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11" Type="http://schemas.openxmlformats.org/officeDocument/2006/relationships/image" Target="../media/image11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EF431E4-84A6-4323-80DE-4DA1A1C36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706" y="697772"/>
            <a:ext cx="3733992" cy="5296172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0C36763A-E5E1-469C-AE1D-D557983E7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216" y="865324"/>
            <a:ext cx="3733992" cy="5296172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FCB6331A-3B1B-4EB7-9B33-F76BF909C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6076" y="1051927"/>
            <a:ext cx="3727642" cy="5277121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E914C430-29D0-9C44-9F17-708C39C10AD7}"/>
              </a:ext>
            </a:extLst>
          </p:cNvPr>
          <p:cNvSpPr txBox="1"/>
          <p:nvPr/>
        </p:nvSpPr>
        <p:spPr>
          <a:xfrm>
            <a:off x="95003" y="144231"/>
            <a:ext cx="1198220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2400" b="1" dirty="0"/>
              <a:t>Technology </a:t>
            </a:r>
            <a:r>
              <a:rPr lang="nb-NO" sz="2400" b="1" dirty="0" err="1"/>
              <a:t>Education</a:t>
            </a:r>
            <a:r>
              <a:rPr lang="nb-NO" sz="2400" b="1" dirty="0"/>
              <a:t> </a:t>
            </a:r>
            <a:r>
              <a:rPr lang="nb-NO" sz="2400" b="1" dirty="0" err="1"/>
              <a:t>of</a:t>
            </a:r>
            <a:r>
              <a:rPr lang="nb-NO" sz="2400" b="1" dirty="0"/>
              <a:t> The </a:t>
            </a:r>
            <a:r>
              <a:rPr lang="nb-NO" sz="2400" b="1" dirty="0" err="1"/>
              <a:t>Future</a:t>
            </a:r>
            <a:r>
              <a:rPr lang="nb-NO" sz="2400" b="1" dirty="0"/>
              <a:t> (FTS): Status, </a:t>
            </a:r>
            <a:r>
              <a:rPr lang="nb-NO" sz="2400" b="1" dirty="0" err="1"/>
              <a:t>current</a:t>
            </a:r>
            <a:r>
              <a:rPr lang="nb-NO" sz="2400" b="1" dirty="0"/>
              <a:t> </a:t>
            </a:r>
            <a:r>
              <a:rPr lang="nb-NO" sz="2400" b="1" dirty="0" err="1"/>
              <a:t>activities</a:t>
            </a:r>
            <a:r>
              <a:rPr lang="nb-NO" sz="2400" b="1" dirty="0"/>
              <a:t>, plans </a:t>
            </a:r>
            <a:r>
              <a:rPr lang="nb-NO" sz="2400" b="1" dirty="0" err="1"/>
              <a:t>ahead</a:t>
            </a:r>
            <a:endParaRPr lang="nb-NO" sz="2400" b="1" dirty="0"/>
          </a:p>
          <a:p>
            <a:endParaRPr lang="nb-NO" sz="2000" i="1" dirty="0">
              <a:latin typeface="Arial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7CB5511-0668-A94C-8A50-88C709DA04E2}"/>
              </a:ext>
            </a:extLst>
          </p:cNvPr>
          <p:cNvSpPr txBox="1"/>
          <p:nvPr/>
        </p:nvSpPr>
        <p:spPr>
          <a:xfrm>
            <a:off x="254850" y="1930980"/>
            <a:ext cx="1547445" cy="224676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nb-NO" sz="1400" i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nb-NO" sz="1400" dirty="0">
                <a:ea typeface="Open Sans" panose="020B0606030504020204" pitchFamily="34" charset="0"/>
                <a:cs typeface="Open Sans" panose="020B0606030504020204" pitchFamily="34" charset="0"/>
              </a:rPr>
              <a:t>Open FTS </a:t>
            </a:r>
            <a:r>
              <a:rPr lang="nb-NO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webinar</a:t>
            </a:r>
            <a:r>
              <a:rPr lang="nb-NO" sz="14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  <a:p>
            <a:pPr algn="ctr"/>
            <a:r>
              <a:rPr lang="nb-NO" sz="1400" dirty="0">
                <a:ea typeface="Open Sans" panose="020B0606030504020204" pitchFamily="34" charset="0"/>
                <a:cs typeface="Open Sans" panose="020B0606030504020204" pitchFamily="34" charset="0"/>
              </a:rPr>
              <a:t>June 14, 2021</a:t>
            </a:r>
          </a:p>
          <a:p>
            <a:endParaRPr lang="nb-NO" sz="1400" i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400" i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nb-NO" sz="1400" i="1" dirty="0">
                <a:ea typeface="Open Sans" panose="020B0606030504020204" pitchFamily="34" charset="0"/>
                <a:cs typeface="Open Sans" panose="020B0606030504020204" pitchFamily="34" charset="0"/>
              </a:rPr>
              <a:t>Geir E. D. Øien, </a:t>
            </a:r>
            <a:r>
              <a:rPr lang="nb-NO" sz="1400" i="1" dirty="0" err="1">
                <a:ea typeface="Open Sans" panose="020B0606030504020204" pitchFamily="34" charset="0"/>
                <a:cs typeface="Open Sans" panose="020B0606030504020204" pitchFamily="34" charset="0"/>
              </a:rPr>
              <a:t>project</a:t>
            </a:r>
            <a:r>
              <a:rPr lang="nb-NO" sz="1400" i="1" dirty="0">
                <a:ea typeface="Open Sans" panose="020B0606030504020204" pitchFamily="34" charset="0"/>
                <a:cs typeface="Open Sans" panose="020B0606030504020204" pitchFamily="34" charset="0"/>
              </a:rPr>
              <a:t> manager FTS</a:t>
            </a:r>
          </a:p>
          <a:p>
            <a:endParaRPr lang="en-US" sz="1400" i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CC9D7964-123A-0548-BB6D-ACBD58514571}"/>
              </a:ext>
            </a:extLst>
          </p:cNvPr>
          <p:cNvSpPr txBox="1"/>
          <p:nvPr/>
        </p:nvSpPr>
        <p:spPr>
          <a:xfrm>
            <a:off x="4607150" y="6393596"/>
            <a:ext cx="3733992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www.ntnu.no/fremtidensteknologistudier</a:t>
            </a:r>
            <a:r>
              <a:rPr lang="nb-NO" sz="14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50490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512EED-0193-4CA2-B19D-C45DED96E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09" y="201843"/>
            <a:ext cx="10716491" cy="1088116"/>
          </a:xfrm>
        </p:spPr>
        <p:txBody>
          <a:bodyPr anchor="ctr">
            <a:normAutofit/>
          </a:bodyPr>
          <a:lstStyle/>
          <a:p>
            <a:pPr algn="ctr"/>
            <a:r>
              <a:rPr lang="nb-NO" sz="3600" dirty="0" err="1">
                <a:solidFill>
                  <a:srgbClr val="FFC000"/>
                </a:solidFill>
              </a:rPr>
              <a:t>Track</a:t>
            </a:r>
            <a:r>
              <a:rPr lang="nb-NO" sz="3600" dirty="0">
                <a:solidFill>
                  <a:srgbClr val="FFC000"/>
                </a:solidFill>
              </a:rPr>
              <a:t> 3</a:t>
            </a:r>
            <a:r>
              <a:rPr lang="nb-NO" sz="3600" b="0" dirty="0"/>
              <a:t>: </a:t>
            </a:r>
            <a:r>
              <a:rPr lang="nb-NO" sz="3600" dirty="0"/>
              <a:t>Integration </a:t>
            </a:r>
            <a:r>
              <a:rPr lang="nb-NO" sz="3600" dirty="0" err="1"/>
              <a:t>of</a:t>
            </a:r>
            <a:r>
              <a:rPr lang="nb-NO" sz="3600" dirty="0"/>
              <a:t> FTS </a:t>
            </a:r>
            <a:r>
              <a:rPr lang="nb-NO" sz="3600" dirty="0" err="1"/>
              <a:t>results</a:t>
            </a:r>
            <a:r>
              <a:rPr lang="nb-NO" sz="3600" dirty="0"/>
              <a:t> </a:t>
            </a:r>
            <a:br>
              <a:rPr lang="nb-NO" sz="3600" dirty="0"/>
            </a:br>
            <a:r>
              <a:rPr lang="nb-NO" sz="3600" dirty="0" err="1"/>
              <a:t>into</a:t>
            </a:r>
            <a:r>
              <a:rPr lang="nb-NO" sz="3600" dirty="0"/>
              <a:t> </a:t>
            </a:r>
            <a:r>
              <a:rPr lang="nb-NO" sz="3600" dirty="0" err="1"/>
              <a:t>central</a:t>
            </a:r>
            <a:r>
              <a:rPr lang="nb-NO" sz="3600" dirty="0"/>
              <a:t> NTNU </a:t>
            </a:r>
            <a:r>
              <a:rPr lang="nb-NO" sz="3600" dirty="0" err="1"/>
              <a:t>processes</a:t>
            </a:r>
            <a:endParaRPr lang="nb-NO" sz="3600" dirty="0"/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E1E439D7-DE05-49D4-B6D8-F5C6198681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041110"/>
              </p:ext>
            </p:extLst>
          </p:nvPr>
        </p:nvGraphicFramePr>
        <p:xfrm>
          <a:off x="637309" y="1530623"/>
          <a:ext cx="7624947" cy="438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Bilde 4" descr="Et bilde som inneholder person, bord, sitter, kaffe&#10;&#10;Automatisk generert beskrivelse">
            <a:extLst>
              <a:ext uri="{FF2B5EF4-FFF2-40B4-BE49-F238E27FC236}">
                <a16:creationId xmlns:a16="http://schemas.microsoft.com/office/drawing/2014/main" id="{ACC0C2E7-4D1E-F84B-B0A1-05E65A1DC36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979" r="329" b="4370"/>
          <a:stretch/>
        </p:blipFill>
        <p:spPr>
          <a:xfrm>
            <a:off x="8768444" y="1453244"/>
            <a:ext cx="3047504" cy="4538343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01204B44-4A77-0243-8B39-973C7762B69C}"/>
              </a:ext>
            </a:extLst>
          </p:cNvPr>
          <p:cNvSpPr txBox="1"/>
          <p:nvPr/>
        </p:nvSpPr>
        <p:spPr>
          <a:xfrm>
            <a:off x="9974472" y="5991587"/>
            <a:ext cx="1970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Photo: © Kai Dragland</a:t>
            </a:r>
          </a:p>
        </p:txBody>
      </p:sp>
    </p:spTree>
    <p:extLst>
      <p:ext uri="{BB962C8B-B14F-4D97-AF65-F5344CB8AC3E}">
        <p14:creationId xmlns:p14="http://schemas.microsoft.com/office/powerpoint/2010/main" val="163306079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968710-C43B-2D41-94D5-BC81AEB82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3511"/>
            <a:ext cx="12192000" cy="715836"/>
          </a:xfrm>
        </p:spPr>
        <p:txBody>
          <a:bodyPr>
            <a:normAutofit fontScale="90000"/>
          </a:bodyPr>
          <a:lstStyle/>
          <a:p>
            <a:pPr algn="ctr"/>
            <a:r>
              <a:rPr lang="nb-NO" sz="2800" dirty="0" err="1">
                <a:solidFill>
                  <a:srgbClr val="FFC000"/>
                </a:solidFill>
              </a:rPr>
              <a:t>Track</a:t>
            </a:r>
            <a:r>
              <a:rPr lang="nb-NO" sz="2800" dirty="0">
                <a:solidFill>
                  <a:srgbClr val="FFC000"/>
                </a:solidFill>
              </a:rPr>
              <a:t> 3</a:t>
            </a:r>
            <a:r>
              <a:rPr lang="nb-NO" sz="2800" b="0" dirty="0"/>
              <a:t>, </a:t>
            </a:r>
            <a:r>
              <a:rPr lang="nb-NO" sz="2800" b="0" dirty="0" err="1"/>
              <a:t>cont’d</a:t>
            </a:r>
            <a:r>
              <a:rPr lang="nb-NO" sz="2800" b="0" dirty="0"/>
              <a:t>: </a:t>
            </a:r>
            <a:r>
              <a:rPr lang="nb-NO" sz="2800" dirty="0" err="1"/>
              <a:t>Ensuring</a:t>
            </a:r>
            <a:r>
              <a:rPr lang="nb-NO" sz="2800" dirty="0"/>
              <a:t> FTS goals </a:t>
            </a:r>
            <a:r>
              <a:rPr lang="nb-NO" sz="2800" dirty="0" err="1"/>
              <a:t>are</a:t>
            </a:r>
            <a:r>
              <a:rPr lang="nb-NO" sz="2800" dirty="0"/>
              <a:t> </a:t>
            </a:r>
            <a:r>
              <a:rPr lang="nb-NO" sz="2800" dirty="0" err="1"/>
              <a:t>well</a:t>
            </a:r>
            <a:r>
              <a:rPr lang="nb-NO" sz="2800" dirty="0"/>
              <a:t> </a:t>
            </a:r>
            <a:r>
              <a:rPr lang="nb-NO" sz="2800" dirty="0" err="1"/>
              <a:t>facilitated</a:t>
            </a:r>
            <a:r>
              <a:rPr lang="nb-NO" sz="2800" dirty="0"/>
              <a:t> </a:t>
            </a:r>
            <a:br>
              <a:rPr lang="nb-NO" sz="2800" dirty="0"/>
            </a:br>
            <a:r>
              <a:rPr lang="nb-NO" sz="2800" dirty="0" err="1"/>
              <a:t>also</a:t>
            </a:r>
            <a:r>
              <a:rPr lang="nb-NO" sz="2800" dirty="0"/>
              <a:t> by «</a:t>
            </a:r>
            <a:r>
              <a:rPr lang="nb-NO" sz="2800" dirty="0" err="1"/>
              <a:t>regular</a:t>
            </a:r>
            <a:r>
              <a:rPr lang="nb-NO" sz="2800" dirty="0"/>
              <a:t>» </a:t>
            </a:r>
            <a:r>
              <a:rPr lang="nb-NO" sz="2800" dirty="0" err="1"/>
              <a:t>quality</a:t>
            </a:r>
            <a:r>
              <a:rPr lang="nb-NO" sz="2800" dirty="0"/>
              <a:t> </a:t>
            </a:r>
            <a:r>
              <a:rPr lang="nb-NO" sz="2800" dirty="0" err="1"/>
              <a:t>processes</a:t>
            </a:r>
            <a:r>
              <a:rPr lang="nb-NO" sz="2800" dirty="0"/>
              <a:t> and fora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4F97D1E-F38D-154B-86D7-0D6ADA43A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1" y="1039975"/>
            <a:ext cx="10575382" cy="594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107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5265F86-C48A-5348-9CEA-3427BDF2A4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42" b="21067"/>
          <a:stretch/>
        </p:blipFill>
        <p:spPr bwMode="auto">
          <a:xfrm>
            <a:off x="287529" y="1248896"/>
            <a:ext cx="4830708" cy="168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EEDA logo">
            <a:hlinkClick r:id="rId4"/>
            <a:extLst>
              <a:ext uri="{FF2B5EF4-FFF2-40B4-BE49-F238E27FC236}">
                <a16:creationId xmlns:a16="http://schemas.microsoft.com/office/drawing/2014/main" id="{C12BDD9B-77C1-F641-BF06-D6EC64912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954" y="3204757"/>
            <a:ext cx="3604846" cy="144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">
            <a:hlinkClick r:id="rId6"/>
            <a:extLst>
              <a:ext uri="{FF2B5EF4-FFF2-40B4-BE49-F238E27FC236}">
                <a16:creationId xmlns:a16="http://schemas.microsoft.com/office/drawing/2014/main" id="{BE9CB17E-03B9-9C4F-8A5E-07E36C557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40" y="2930258"/>
            <a:ext cx="6869504" cy="17173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30" name="Picture 6" descr="IACEE 2021, virtual conference 24-28 May 2021, workshops 25-25 May, Conference 26-28 May">
            <a:extLst>
              <a:ext uri="{FF2B5EF4-FFF2-40B4-BE49-F238E27FC236}">
                <a16:creationId xmlns:a16="http://schemas.microsoft.com/office/drawing/2014/main" id="{89A8BD3C-AE8B-7646-BDDF-0ABE64081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998" y="1263525"/>
            <a:ext cx="6392862" cy="151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6D3C247-B088-FF4D-986D-B46248C2B803}"/>
              </a:ext>
            </a:extLst>
          </p:cNvPr>
          <p:cNvSpPr/>
          <p:nvPr/>
        </p:nvSpPr>
        <p:spPr>
          <a:xfrm>
            <a:off x="298140" y="4944490"/>
            <a:ext cx="6674160" cy="750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Conference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work</a:t>
            </a:r>
            <a:r>
              <a:rPr lang="nb-NO" dirty="0"/>
              <a:t> </a:t>
            </a:r>
            <a:r>
              <a:rPr lang="nb-NO" dirty="0" err="1"/>
              <a:t>relevance</a:t>
            </a:r>
            <a:r>
              <a:rPr lang="nb-NO" dirty="0"/>
              <a:t> in </a:t>
            </a:r>
            <a:r>
              <a:rPr lang="nb-NO" dirty="0" err="1"/>
              <a:t>higher</a:t>
            </a:r>
            <a:r>
              <a:rPr lang="nb-NO" dirty="0"/>
              <a:t> </a:t>
            </a:r>
            <a:r>
              <a:rPr lang="nb-NO" dirty="0" err="1"/>
              <a:t>education</a:t>
            </a:r>
            <a:r>
              <a:rPr lang="nb-NO" dirty="0"/>
              <a:t> 2021, Nov. 5 </a:t>
            </a:r>
          </a:p>
          <a:p>
            <a:pPr algn="ctr"/>
            <a:r>
              <a:rPr lang="nb-NO" sz="1200" dirty="0"/>
              <a:t>(</a:t>
            </a:r>
            <a:r>
              <a:rPr lang="nb-NO" sz="1200" dirty="0" err="1"/>
              <a:t>with</a:t>
            </a:r>
            <a:r>
              <a:rPr lang="nb-NO" sz="1200" dirty="0"/>
              <a:t> FHS + </a:t>
            </a:r>
            <a:r>
              <a:rPr lang="nb-NO" sz="1200" dirty="0" err="1"/>
              <a:t>UniversityCity</a:t>
            </a:r>
            <a:r>
              <a:rPr lang="nb-NO" sz="1200" dirty="0"/>
              <a:t> TRD 3.0 + </a:t>
            </a:r>
            <a:r>
              <a:rPr lang="nb-NO" sz="1200" dirty="0" err="1"/>
              <a:t>Mid</a:t>
            </a:r>
            <a:r>
              <a:rPr lang="nb-NO" sz="1200" dirty="0"/>
              <a:t>-Norway Chamber </a:t>
            </a:r>
            <a:r>
              <a:rPr lang="nb-NO" sz="1200" dirty="0" err="1"/>
              <a:t>of</a:t>
            </a:r>
            <a:r>
              <a:rPr lang="nb-NO" sz="1200" dirty="0"/>
              <a:t> Commerce and Industry)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CBFCA63-614B-DE4C-B3FF-C9BD209A5432}"/>
              </a:ext>
            </a:extLst>
          </p:cNvPr>
          <p:cNvSpPr/>
          <p:nvPr/>
        </p:nvSpPr>
        <p:spPr>
          <a:xfrm>
            <a:off x="7331529" y="4944490"/>
            <a:ext cx="4223162" cy="750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NTNU </a:t>
            </a:r>
            <a:r>
              <a:rPr lang="nb-NO" dirty="0" err="1"/>
              <a:t>think</a:t>
            </a:r>
            <a:r>
              <a:rPr lang="nb-NO" dirty="0"/>
              <a:t>-tank </a:t>
            </a:r>
          </a:p>
          <a:p>
            <a:pPr algn="ctr"/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lifelong</a:t>
            </a:r>
            <a:r>
              <a:rPr lang="nb-NO" dirty="0"/>
              <a:t> </a:t>
            </a:r>
            <a:r>
              <a:rPr lang="nb-NO" dirty="0" err="1"/>
              <a:t>learning</a:t>
            </a:r>
            <a:endParaRPr lang="nb-NO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461D372-1264-384C-A387-EDC3EC8E3520}"/>
              </a:ext>
            </a:extLst>
          </p:cNvPr>
          <p:cNvSpPr/>
          <p:nvPr/>
        </p:nvSpPr>
        <p:spPr>
          <a:xfrm>
            <a:off x="298139" y="5992321"/>
            <a:ext cx="6674159" cy="750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Webinars</a:t>
            </a:r>
            <a:r>
              <a:rPr lang="nb-NO" dirty="0"/>
              <a:t>, workshops, «</a:t>
            </a:r>
            <a:r>
              <a:rPr lang="nb-NO" dirty="0" err="1"/>
              <a:t>world</a:t>
            </a:r>
            <a:r>
              <a:rPr lang="nb-NO" dirty="0"/>
              <a:t> cafés», </a:t>
            </a:r>
          </a:p>
          <a:p>
            <a:pPr algn="ctr"/>
            <a:r>
              <a:rPr lang="nb-NO" dirty="0" err="1"/>
              <a:t>internal</a:t>
            </a:r>
            <a:r>
              <a:rPr lang="nb-NO" dirty="0"/>
              <a:t> and </a:t>
            </a:r>
            <a:r>
              <a:rPr lang="nb-NO" dirty="0" err="1"/>
              <a:t>external</a:t>
            </a:r>
            <a:r>
              <a:rPr lang="nb-NO" dirty="0"/>
              <a:t> </a:t>
            </a:r>
            <a:r>
              <a:rPr lang="nb-NO" dirty="0" err="1"/>
              <a:t>dialogue</a:t>
            </a:r>
            <a:r>
              <a:rPr lang="nb-NO" dirty="0"/>
              <a:t> </a:t>
            </a:r>
            <a:r>
              <a:rPr lang="nb-NO" dirty="0" err="1"/>
              <a:t>meetings</a:t>
            </a:r>
            <a:endParaRPr lang="nb-NO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5E244C6-23A0-0544-A6D9-CB4095E8AC49}"/>
              </a:ext>
            </a:extLst>
          </p:cNvPr>
          <p:cNvSpPr/>
          <p:nvPr/>
        </p:nvSpPr>
        <p:spPr>
          <a:xfrm>
            <a:off x="7331529" y="5992321"/>
            <a:ext cx="4223162" cy="750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Regular</a:t>
            </a:r>
            <a:r>
              <a:rPr lang="nb-NO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nb-NO" dirty="0" err="1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newsletters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4EB81EE-096B-334C-AA57-E10B3A03C47A}"/>
              </a:ext>
            </a:extLst>
          </p:cNvPr>
          <p:cNvSpPr txBox="1"/>
          <p:nvPr/>
        </p:nvSpPr>
        <p:spPr>
          <a:xfrm>
            <a:off x="515515" y="223306"/>
            <a:ext cx="11039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3200" dirty="0" err="1"/>
              <a:t>Other</a:t>
            </a:r>
            <a:r>
              <a:rPr lang="nb-NO" sz="3200" dirty="0"/>
              <a:t> </a:t>
            </a:r>
            <a:r>
              <a:rPr lang="nb-NO" sz="3200" dirty="0" err="1"/>
              <a:t>ongoing</a:t>
            </a:r>
            <a:r>
              <a:rPr lang="nb-NO" sz="3200" dirty="0"/>
              <a:t> </a:t>
            </a:r>
            <a:r>
              <a:rPr lang="nb-NO" sz="3200" dirty="0" err="1"/>
              <a:t>activities</a:t>
            </a:r>
            <a:r>
              <a:rPr lang="nb-NO" sz="3200" dirty="0"/>
              <a:t>, </a:t>
            </a:r>
            <a:r>
              <a:rPr lang="nb-NO" sz="3200" dirty="0" err="1"/>
              <a:t>spin-off</a:t>
            </a:r>
            <a:r>
              <a:rPr lang="nb-NO" sz="3200" dirty="0"/>
              <a:t> </a:t>
            </a:r>
            <a:r>
              <a:rPr lang="nb-NO" sz="3200" dirty="0" err="1"/>
              <a:t>results</a:t>
            </a:r>
            <a:r>
              <a:rPr lang="nb-NO" sz="3200" dirty="0"/>
              <a:t> and </a:t>
            </a:r>
            <a:r>
              <a:rPr lang="nb-NO" sz="3200" dirty="0" err="1"/>
              <a:t>contributions</a:t>
            </a:r>
            <a:r>
              <a:rPr lang="nb-NO" sz="3200" dirty="0"/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190687038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141091-9AB3-6447-9841-26F2B5FBA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485"/>
            <a:ext cx="5054225" cy="1012371"/>
          </a:xfrm>
        </p:spPr>
        <p:txBody>
          <a:bodyPr anchor="b">
            <a:normAutofit/>
          </a:bodyPr>
          <a:lstStyle/>
          <a:p>
            <a:pPr algn="ctr"/>
            <a:r>
              <a:rPr lang="nb-NO" b="0" dirty="0" err="1"/>
              <a:t>Some</a:t>
            </a:r>
            <a:r>
              <a:rPr lang="nb-NO" b="0" dirty="0"/>
              <a:t> FTS </a:t>
            </a:r>
            <a:r>
              <a:rPr lang="nb-NO" b="0" dirty="0" err="1"/>
              <a:t>events</a:t>
            </a:r>
            <a:r>
              <a:rPr lang="nb-NO" b="0" dirty="0"/>
              <a:t> and </a:t>
            </a:r>
            <a:r>
              <a:rPr lang="nb-NO" b="0" dirty="0" err="1"/>
              <a:t>milestones</a:t>
            </a:r>
            <a:r>
              <a:rPr lang="nb-NO" b="0" dirty="0"/>
              <a:t> -  Fall 2021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AD7D10AF-AC81-4242-94E8-975068DE02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713878"/>
              </p:ext>
            </p:extLst>
          </p:nvPr>
        </p:nvGraphicFramePr>
        <p:xfrm>
          <a:off x="5183187" y="54184"/>
          <a:ext cx="6829199" cy="6482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Bilde 5" descr="Et bilde som inneholder person, automat&#10;&#10;Automatisk generert beskrivelse">
            <a:extLst>
              <a:ext uri="{FF2B5EF4-FFF2-40B4-BE49-F238E27FC236}">
                <a16:creationId xmlns:a16="http://schemas.microsoft.com/office/drawing/2014/main" id="{35D91C09-7A2F-D044-BF4A-E1BAC12771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6755" y="1179856"/>
            <a:ext cx="7840980" cy="535677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FFF67ACD-28A0-1845-8AC0-B88EBB637A7B}"/>
              </a:ext>
            </a:extLst>
          </p:cNvPr>
          <p:cNvSpPr txBox="1"/>
          <p:nvPr/>
        </p:nvSpPr>
        <p:spPr>
          <a:xfrm>
            <a:off x="3083814" y="6491839"/>
            <a:ext cx="1970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Photo: © Kai Dragland</a:t>
            </a:r>
          </a:p>
        </p:txBody>
      </p:sp>
    </p:spTree>
    <p:extLst>
      <p:ext uri="{BB962C8B-B14F-4D97-AF65-F5344CB8AC3E}">
        <p14:creationId xmlns:p14="http://schemas.microsoft.com/office/powerpoint/2010/main" val="128265734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4A2A793-F597-4C3C-8FF6-528EFE015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7774"/>
            <a:ext cx="12046226" cy="81214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nb-NO" sz="4000" dirty="0" err="1">
                <a:latin typeface="Arial"/>
              </a:rPr>
              <a:t>Thank</a:t>
            </a:r>
            <a:r>
              <a:rPr lang="nb-NO" sz="4000" dirty="0">
                <a:latin typeface="Arial"/>
              </a:rPr>
              <a:t> </a:t>
            </a:r>
            <a:r>
              <a:rPr lang="nb-NO" sz="4000" dirty="0" err="1">
                <a:latin typeface="Arial"/>
              </a:rPr>
              <a:t>you</a:t>
            </a:r>
            <a:r>
              <a:rPr lang="nb-NO" sz="4000" dirty="0">
                <a:latin typeface="Arial"/>
              </a:rPr>
              <a:t>! </a:t>
            </a:r>
            <a:br>
              <a:rPr lang="nb-NO" sz="3400" b="0" dirty="0">
                <a:latin typeface="Arial"/>
              </a:rPr>
            </a:br>
            <a:br>
              <a:rPr lang="nb-NO" sz="3400" b="0" dirty="0">
                <a:latin typeface="Arial"/>
              </a:rPr>
            </a:br>
            <a:r>
              <a:rPr lang="nb-NO" sz="2700" b="0" dirty="0" err="1">
                <a:latin typeface="Arial"/>
              </a:rPr>
              <a:t>Follow</a:t>
            </a:r>
            <a:r>
              <a:rPr lang="nb-NO" sz="2700" b="0" dirty="0">
                <a:latin typeface="Arial"/>
              </a:rPr>
              <a:t> FTS (and </a:t>
            </a:r>
            <a:r>
              <a:rPr lang="nb-NO" sz="2700" b="0" dirty="0" err="1">
                <a:latin typeface="Arial"/>
              </a:rPr>
              <a:t>sign</a:t>
            </a:r>
            <a:r>
              <a:rPr lang="nb-NO" sz="2700" b="0" dirty="0">
                <a:latin typeface="Arial"/>
              </a:rPr>
              <a:t> up for </a:t>
            </a:r>
            <a:r>
              <a:rPr lang="nb-NO" sz="2700" b="0" dirty="0" err="1">
                <a:latin typeface="Arial"/>
              </a:rPr>
              <a:t>newsletters</a:t>
            </a:r>
            <a:r>
              <a:rPr lang="nb-NO" sz="2700" b="0" dirty="0">
                <a:latin typeface="Arial"/>
              </a:rPr>
              <a:t>!) at </a:t>
            </a:r>
            <a:r>
              <a:rPr lang="nb-NO" sz="2700" b="0" dirty="0">
                <a:latin typeface="Arial"/>
                <a:hlinkClick r:id="rId2"/>
              </a:rPr>
              <a:t>www.ntnu.no/fremtidensteknologistudier</a:t>
            </a:r>
            <a:r>
              <a:rPr lang="nb-NO" sz="2700" b="0" dirty="0">
                <a:latin typeface="Arial"/>
              </a:rPr>
              <a:t> </a:t>
            </a:r>
            <a:endParaRPr lang="nb-NO" sz="2700" dirty="0">
              <a:latin typeface="Arial"/>
            </a:endParaRPr>
          </a:p>
        </p:txBody>
      </p:sp>
      <p:pic>
        <p:nvPicPr>
          <p:cNvPr id="3" name="Bilde 3" descr="Et bilde som inneholder person, bygning, innendørs, kvinne&#10;&#10;Automatisk generert beskrivelse">
            <a:extLst>
              <a:ext uri="{FF2B5EF4-FFF2-40B4-BE49-F238E27FC236}">
                <a16:creationId xmlns:a16="http://schemas.microsoft.com/office/drawing/2014/main" id="{F278E9BA-F780-420A-96FC-F159658C46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699"/>
          <a:stretch/>
        </p:blipFill>
        <p:spPr>
          <a:xfrm>
            <a:off x="626223" y="1734876"/>
            <a:ext cx="10727575" cy="4461164"/>
          </a:xfrm>
          <a:prstGeom prst="rect">
            <a:avLst/>
          </a:prstGeom>
          <a:noFill/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D52A48ED-C851-4B78-9D5B-9E6CF45D1BA9}"/>
              </a:ext>
            </a:extLst>
          </p:cNvPr>
          <p:cNvSpPr txBox="1"/>
          <p:nvPr/>
        </p:nvSpPr>
        <p:spPr>
          <a:xfrm>
            <a:off x="9763298" y="5792541"/>
            <a:ext cx="15905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Photo: © Kai Dragland</a:t>
            </a:r>
          </a:p>
        </p:txBody>
      </p:sp>
    </p:spTree>
    <p:extLst>
      <p:ext uri="{BB962C8B-B14F-4D97-AF65-F5344CB8AC3E}">
        <p14:creationId xmlns:p14="http://schemas.microsoft.com/office/powerpoint/2010/main" val="91103755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A00E4905-2592-E24F-B420-80B47E6FBAE3}"/>
              </a:ext>
            </a:extLst>
          </p:cNvPr>
          <p:cNvSpPr/>
          <p:nvPr/>
        </p:nvSpPr>
        <p:spPr>
          <a:xfrm>
            <a:off x="7935686" y="6072700"/>
            <a:ext cx="3690257" cy="78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aphicFrame>
        <p:nvGraphicFramePr>
          <p:cNvPr id="17" name="Tabell 17">
            <a:extLst>
              <a:ext uri="{FF2B5EF4-FFF2-40B4-BE49-F238E27FC236}">
                <a16:creationId xmlns:a16="http://schemas.microsoft.com/office/drawing/2014/main" id="{516B2118-8C3C-6444-889A-484481B1C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76175"/>
              </p:ext>
            </p:extLst>
          </p:nvPr>
        </p:nvGraphicFramePr>
        <p:xfrm>
          <a:off x="1934592" y="851499"/>
          <a:ext cx="8463704" cy="562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053">
                  <a:extLst>
                    <a:ext uri="{9D8B030D-6E8A-4147-A177-3AD203B41FA5}">
                      <a16:colId xmlns:a16="http://schemas.microsoft.com/office/drawing/2014/main" val="713571194"/>
                    </a:ext>
                  </a:extLst>
                </a:gridCol>
                <a:gridCol w="7994651">
                  <a:extLst>
                    <a:ext uri="{9D8B030D-6E8A-4147-A177-3AD203B41FA5}">
                      <a16:colId xmlns:a16="http://schemas.microsoft.com/office/drawing/2014/main" val="1604660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1400" dirty="0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Project goal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002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SWOT </a:t>
                      </a:r>
                      <a:r>
                        <a:rPr lang="nb-NO" dirty="0" err="1"/>
                        <a:t>analysis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of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current</a:t>
                      </a:r>
                      <a:r>
                        <a:rPr lang="nb-NO" dirty="0"/>
                        <a:t> program </a:t>
                      </a:r>
                      <a:r>
                        <a:rPr lang="nb-NO" dirty="0" err="1"/>
                        <a:t>portfolio</a:t>
                      </a:r>
                      <a:r>
                        <a:rPr lang="nb-NO" dirty="0"/>
                        <a:t> in an </a:t>
                      </a:r>
                      <a:r>
                        <a:rPr lang="nb-NO" dirty="0" err="1"/>
                        <a:t>international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perspective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794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Survey </a:t>
                      </a:r>
                      <a:r>
                        <a:rPr lang="nb-NO" dirty="0" err="1"/>
                        <a:t>of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national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framework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conditions</a:t>
                      </a:r>
                      <a:r>
                        <a:rPr lang="nb-NO" dirty="0"/>
                        <a:t> and </a:t>
                      </a:r>
                      <a:r>
                        <a:rPr lang="nb-NO" dirty="0" err="1"/>
                        <a:t>society’s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expectations</a:t>
                      </a:r>
                      <a:r>
                        <a:rPr lang="nb-NO" dirty="0"/>
                        <a:t> and </a:t>
                      </a:r>
                      <a:r>
                        <a:rPr lang="nb-NO" dirty="0" err="1"/>
                        <a:t>needs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93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Resource </a:t>
                      </a:r>
                      <a:r>
                        <a:rPr lang="nb-NO" dirty="0" err="1"/>
                        <a:t>analysis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of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today’s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education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portfolio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639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Proposal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on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competence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profiles</a:t>
                      </a:r>
                      <a:r>
                        <a:rPr lang="nb-NO" dirty="0"/>
                        <a:t> for </a:t>
                      </a:r>
                      <a:r>
                        <a:rPr lang="nb-NO" dirty="0" err="1"/>
                        <a:t>future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graduates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121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Overarching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principles</a:t>
                      </a:r>
                      <a:r>
                        <a:rPr lang="nb-NO" dirty="0"/>
                        <a:t> to </a:t>
                      </a:r>
                      <a:r>
                        <a:rPr lang="nb-NO" dirty="0" err="1"/>
                        <a:t>build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future</a:t>
                      </a:r>
                      <a:r>
                        <a:rPr lang="nb-NO" dirty="0"/>
                        <a:t> program </a:t>
                      </a:r>
                      <a:r>
                        <a:rPr lang="nb-NO" dirty="0" err="1"/>
                        <a:t>portfolio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upon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395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Suitable</a:t>
                      </a:r>
                      <a:r>
                        <a:rPr lang="nb-NO" dirty="0"/>
                        <a:t> instruments and </a:t>
                      </a:r>
                      <a:r>
                        <a:rPr lang="nb-NO" dirty="0" err="1"/>
                        <a:t>tools</a:t>
                      </a:r>
                      <a:r>
                        <a:rPr lang="nb-NO" dirty="0"/>
                        <a:t> – e.g., </a:t>
                      </a:r>
                      <a:r>
                        <a:rPr lang="nb-NO" dirty="0" err="1"/>
                        <a:t>pedagogical</a:t>
                      </a:r>
                      <a:r>
                        <a:rPr lang="nb-NO" dirty="0"/>
                        <a:t>, </a:t>
                      </a:r>
                      <a:r>
                        <a:rPr lang="nb-NO" dirty="0" err="1"/>
                        <a:t>structural</a:t>
                      </a:r>
                      <a:r>
                        <a:rPr lang="nb-NO" dirty="0"/>
                        <a:t>, </a:t>
                      </a:r>
                      <a:r>
                        <a:rPr lang="nb-NO" dirty="0" err="1"/>
                        <a:t>organizational</a:t>
                      </a:r>
                      <a:r>
                        <a:rPr lang="nb-NO" dirty="0"/>
                        <a:t>, </a:t>
                      </a:r>
                      <a:r>
                        <a:rPr lang="nb-NO" dirty="0" err="1"/>
                        <a:t>technological</a:t>
                      </a:r>
                      <a:r>
                        <a:rPr lang="nb-NO" dirty="0"/>
                        <a:t> - for </a:t>
                      </a:r>
                      <a:r>
                        <a:rPr lang="nb-NO" dirty="0" err="1"/>
                        <a:t>implementing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profiles</a:t>
                      </a:r>
                      <a:r>
                        <a:rPr lang="nb-NO" dirty="0"/>
                        <a:t> and </a:t>
                      </a:r>
                      <a:r>
                        <a:rPr lang="nb-NO" dirty="0" err="1"/>
                        <a:t>principles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32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Consequences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of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proposed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framework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w.r.t</a:t>
                      </a:r>
                      <a:r>
                        <a:rPr lang="nb-NO" dirty="0"/>
                        <a:t>. </a:t>
                      </a:r>
                      <a:r>
                        <a:rPr lang="nb-NO" dirty="0" err="1"/>
                        <a:t>resource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prioritization</a:t>
                      </a:r>
                      <a:r>
                        <a:rPr lang="nb-NO" dirty="0"/>
                        <a:t>, </a:t>
                      </a:r>
                    </a:p>
                    <a:p>
                      <a:r>
                        <a:rPr lang="nb-NO" dirty="0" err="1"/>
                        <a:t>learning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environment</a:t>
                      </a:r>
                      <a:r>
                        <a:rPr lang="nb-NO" dirty="0"/>
                        <a:t>, </a:t>
                      </a:r>
                      <a:r>
                        <a:rPr lang="nb-NO" dirty="0" err="1"/>
                        <a:t>internal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competence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development</a:t>
                      </a:r>
                      <a:r>
                        <a:rPr lang="nb-NO" dirty="0"/>
                        <a:t> +++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427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Advice</a:t>
                      </a:r>
                      <a:r>
                        <a:rPr lang="nb-NO" dirty="0"/>
                        <a:t> to NTNU </a:t>
                      </a:r>
                      <a:r>
                        <a:rPr lang="nb-NO" dirty="0" err="1"/>
                        <a:t>about</a:t>
                      </a:r>
                      <a:r>
                        <a:rPr lang="nb-NO" dirty="0"/>
                        <a:t> program </a:t>
                      </a:r>
                      <a:r>
                        <a:rPr lang="nb-NO" dirty="0" err="1"/>
                        <a:t>portfolio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dimensioning</a:t>
                      </a:r>
                      <a:r>
                        <a:rPr lang="nb-NO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751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Sketch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of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future</a:t>
                      </a:r>
                      <a:r>
                        <a:rPr lang="nb-NO" dirty="0"/>
                        <a:t> program </a:t>
                      </a:r>
                      <a:r>
                        <a:rPr lang="nb-NO" dirty="0" err="1"/>
                        <a:t>portfolio</a:t>
                      </a:r>
                      <a:r>
                        <a:rPr lang="nb-NO" dirty="0"/>
                        <a:t> and </a:t>
                      </a:r>
                      <a:r>
                        <a:rPr lang="nb-NO" dirty="0" err="1"/>
                        <a:t>recommended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common</a:t>
                      </a:r>
                      <a:r>
                        <a:rPr lang="nb-NO" dirty="0"/>
                        <a:t> elements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019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Recommended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future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structure</a:t>
                      </a:r>
                      <a:r>
                        <a:rPr lang="nb-NO" dirty="0"/>
                        <a:t> for program </a:t>
                      </a:r>
                      <a:r>
                        <a:rPr lang="nb-NO" dirty="0" err="1"/>
                        <a:t>portfolio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governance</a:t>
                      </a:r>
                      <a:r>
                        <a:rPr lang="nb-NO" dirty="0"/>
                        <a:t> and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925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Sketch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of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implementation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process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based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on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recommended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framework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916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Final report </a:t>
                      </a:r>
                      <a:r>
                        <a:rPr lang="nb-NO" dirty="0" err="1"/>
                        <a:t>with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summary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of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recommendations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35633"/>
                  </a:ext>
                </a:extLst>
              </a:tr>
            </a:tbl>
          </a:graphicData>
        </a:graphic>
      </p:graphicFrame>
      <p:sp>
        <p:nvSpPr>
          <p:cNvPr id="8" name="Avrundet rektangel 7">
            <a:extLst>
              <a:ext uri="{FF2B5EF4-FFF2-40B4-BE49-F238E27FC236}">
                <a16:creationId xmlns:a16="http://schemas.microsoft.com/office/drawing/2014/main" id="{7AD17293-51DD-5F43-B3DA-0F2F82AFA502}"/>
              </a:ext>
            </a:extLst>
          </p:cNvPr>
          <p:cNvSpPr/>
          <p:nvPr/>
        </p:nvSpPr>
        <p:spPr>
          <a:xfrm>
            <a:off x="1628934" y="3342654"/>
            <a:ext cx="9085054" cy="1311045"/>
          </a:xfrm>
          <a:prstGeom prst="round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highlight>
                <a:srgbClr val="FFFF00"/>
              </a:highlight>
            </a:endParaRP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A8CE8678-8DD9-1B4F-8B64-25119FBF467C}"/>
              </a:ext>
            </a:extLst>
          </p:cNvPr>
          <p:cNvCxnSpPr>
            <a:cxnSpLocks/>
          </p:cNvCxnSpPr>
          <p:nvPr/>
        </p:nvCxnSpPr>
        <p:spPr>
          <a:xfrm>
            <a:off x="2607127" y="4855425"/>
            <a:ext cx="552450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5C8DB60C-D735-924C-8CD4-D25984095E76}"/>
              </a:ext>
            </a:extLst>
          </p:cNvPr>
          <p:cNvSpPr txBox="1"/>
          <p:nvPr/>
        </p:nvSpPr>
        <p:spPr>
          <a:xfrm>
            <a:off x="926918" y="86056"/>
            <a:ext cx="101600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2800" dirty="0"/>
              <a:t>The FTS </a:t>
            </a:r>
            <a:r>
              <a:rPr lang="nb-NO" sz="2800" dirty="0" err="1"/>
              <a:t>mandate</a:t>
            </a:r>
            <a:r>
              <a:rPr lang="nb-NO" sz="2800" dirty="0"/>
              <a:t>: Project goals (2019 – 2021)</a:t>
            </a:r>
          </a:p>
        </p:txBody>
      </p:sp>
      <p:sp>
        <p:nvSpPr>
          <p:cNvPr id="7" name="Avrundet rektangel 7">
            <a:extLst>
              <a:ext uri="{FF2B5EF4-FFF2-40B4-BE49-F238E27FC236}">
                <a16:creationId xmlns:a16="http://schemas.microsoft.com/office/drawing/2014/main" id="{7E79CCF5-CCB7-428C-AB16-120F72FC8724}"/>
              </a:ext>
            </a:extLst>
          </p:cNvPr>
          <p:cNvSpPr/>
          <p:nvPr/>
        </p:nvSpPr>
        <p:spPr>
          <a:xfrm>
            <a:off x="1600883" y="5781126"/>
            <a:ext cx="9085054" cy="291574"/>
          </a:xfrm>
          <a:prstGeom prst="round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Avrundet rektangel 9">
            <a:extLst>
              <a:ext uri="{FF2B5EF4-FFF2-40B4-BE49-F238E27FC236}">
                <a16:creationId xmlns:a16="http://schemas.microsoft.com/office/drawing/2014/main" id="{318513E8-2EE5-5449-8DC0-02E5FFAB3E31}"/>
              </a:ext>
            </a:extLst>
          </p:cNvPr>
          <p:cNvSpPr/>
          <p:nvPr/>
        </p:nvSpPr>
        <p:spPr>
          <a:xfrm>
            <a:off x="1560822" y="1264808"/>
            <a:ext cx="9153166" cy="2063192"/>
          </a:xfrm>
          <a:prstGeom prst="roundRect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3A7BA485-B3FE-8146-943B-26FF18D7A44F}"/>
              </a:ext>
            </a:extLst>
          </p:cNvPr>
          <p:cNvSpPr txBox="1"/>
          <p:nvPr/>
        </p:nvSpPr>
        <p:spPr>
          <a:xfrm>
            <a:off x="334530" y="192707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92D050"/>
                </a:solidFill>
              </a:rPr>
              <a:t>DONE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28DECD7-6C0D-B444-B597-EBF148F6B91A}"/>
              </a:ext>
            </a:extLst>
          </p:cNvPr>
          <p:cNvSpPr txBox="1"/>
          <p:nvPr/>
        </p:nvSpPr>
        <p:spPr>
          <a:xfrm>
            <a:off x="32721" y="3342654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>
                <a:solidFill>
                  <a:srgbClr val="FFC000"/>
                </a:solidFill>
              </a:rPr>
              <a:t>IN </a:t>
            </a:r>
          </a:p>
          <a:p>
            <a:r>
              <a:rPr lang="nb-NO" dirty="0">
                <a:solidFill>
                  <a:srgbClr val="FFC000"/>
                </a:solidFill>
              </a:rPr>
              <a:t>PROGRESS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16475BBC-B4AB-974C-B2DB-2CD24A6446B1}"/>
              </a:ext>
            </a:extLst>
          </p:cNvPr>
          <p:cNvSpPr txBox="1"/>
          <p:nvPr/>
        </p:nvSpPr>
        <p:spPr>
          <a:xfrm>
            <a:off x="-15" y="5640114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>
                <a:solidFill>
                  <a:srgbClr val="FFC000"/>
                </a:solidFill>
              </a:rPr>
              <a:t>IN </a:t>
            </a:r>
          </a:p>
          <a:p>
            <a:r>
              <a:rPr lang="nb-NO" dirty="0">
                <a:solidFill>
                  <a:srgbClr val="FFC000"/>
                </a:solidFill>
              </a:rPr>
              <a:t>PROGRESS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DBB82F7-C22B-4E4B-BA06-60770F631DF1}"/>
              </a:ext>
            </a:extLst>
          </p:cNvPr>
          <p:cNvSpPr txBox="1"/>
          <p:nvPr/>
        </p:nvSpPr>
        <p:spPr>
          <a:xfrm>
            <a:off x="84461" y="4653699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REMOVED</a:t>
            </a:r>
          </a:p>
        </p:txBody>
      </p:sp>
      <p:sp>
        <p:nvSpPr>
          <p:cNvPr id="12" name="Høyre klammeparentes 11">
            <a:extLst>
              <a:ext uri="{FF2B5EF4-FFF2-40B4-BE49-F238E27FC236}">
                <a16:creationId xmlns:a16="http://schemas.microsoft.com/office/drawing/2014/main" id="{197975F0-E3E7-7C46-932E-6B04D3AC1A20}"/>
              </a:ext>
            </a:extLst>
          </p:cNvPr>
          <p:cNvSpPr/>
          <p:nvPr/>
        </p:nvSpPr>
        <p:spPr>
          <a:xfrm>
            <a:off x="10446348" y="5023031"/>
            <a:ext cx="576035" cy="758095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Høyre klammeparentes 14">
            <a:extLst>
              <a:ext uri="{FF2B5EF4-FFF2-40B4-BE49-F238E27FC236}">
                <a16:creationId xmlns:a16="http://schemas.microsoft.com/office/drawing/2014/main" id="{67A3EE77-4069-B548-8013-95D174FACBCC}"/>
              </a:ext>
            </a:extLst>
          </p:cNvPr>
          <p:cNvSpPr/>
          <p:nvPr/>
        </p:nvSpPr>
        <p:spPr>
          <a:xfrm>
            <a:off x="10393793" y="6092213"/>
            <a:ext cx="940220" cy="388465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il mot venstre og opp 13">
            <a:extLst>
              <a:ext uri="{FF2B5EF4-FFF2-40B4-BE49-F238E27FC236}">
                <a16:creationId xmlns:a16="http://schemas.microsoft.com/office/drawing/2014/main" id="{56E99E82-20EF-834B-BB1D-FB4DABA58752}"/>
              </a:ext>
            </a:extLst>
          </p:cNvPr>
          <p:cNvSpPr/>
          <p:nvPr/>
        </p:nvSpPr>
        <p:spPr>
          <a:xfrm rot="16200000">
            <a:off x="10658434" y="5476572"/>
            <a:ext cx="1043711" cy="576034"/>
          </a:xfrm>
          <a:prstGeom prst="leftUpArrow">
            <a:avLst>
              <a:gd name="adj1" fmla="val 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B521DF3-8D9E-C44A-906F-54D3904D80D8}"/>
              </a:ext>
            </a:extLst>
          </p:cNvPr>
          <p:cNvSpPr txBox="1"/>
          <p:nvPr/>
        </p:nvSpPr>
        <p:spPr>
          <a:xfrm>
            <a:off x="10794119" y="5632527"/>
            <a:ext cx="115632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/>
              <a:t>FALL 2021</a:t>
            </a:r>
          </a:p>
        </p:txBody>
      </p:sp>
    </p:spTree>
    <p:extLst>
      <p:ext uri="{BB962C8B-B14F-4D97-AF65-F5344CB8AC3E}">
        <p14:creationId xmlns:p14="http://schemas.microsoft.com/office/powerpoint/2010/main" val="66093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" grpId="0" animBg="1"/>
      <p:bldP spid="2" grpId="0"/>
      <p:bldP spid="3" grpId="0"/>
      <p:bldP spid="11" grpId="0"/>
      <p:bldP spid="5" grpId="0"/>
      <p:bldP spid="12" grpId="0" animBg="1"/>
      <p:bldP spid="15" grpId="0" animBg="1"/>
      <p:bldP spid="1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542E5D-2247-6D46-88C3-664C80C1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04" y="236676"/>
            <a:ext cx="10716491" cy="579753"/>
          </a:xfrm>
        </p:spPr>
        <p:txBody>
          <a:bodyPr anchor="ctr">
            <a:noAutofit/>
          </a:bodyPr>
          <a:lstStyle/>
          <a:p>
            <a:r>
              <a:rPr lang="nb-NO" sz="4000" b="0" dirty="0"/>
              <a:t>The FTS </a:t>
            </a:r>
            <a:r>
              <a:rPr lang="nb-NO" sz="4000" b="0" dirty="0" err="1"/>
              <a:t>deliverables</a:t>
            </a:r>
            <a:r>
              <a:rPr lang="nb-NO" sz="4000" b="0" dirty="0"/>
              <a:t> – so far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58993514-5EB1-4352-82D7-47017C3F3A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1912"/>
              </p:ext>
            </p:extLst>
          </p:nvPr>
        </p:nvGraphicFramePr>
        <p:xfrm>
          <a:off x="195943" y="1077687"/>
          <a:ext cx="11609614" cy="4523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vrundet rektangel 3">
            <a:extLst>
              <a:ext uri="{FF2B5EF4-FFF2-40B4-BE49-F238E27FC236}">
                <a16:creationId xmlns:a16="http://schemas.microsoft.com/office/drawing/2014/main" id="{411B9278-95BE-DB4A-A15B-88F38C9D084F}"/>
              </a:ext>
            </a:extLst>
          </p:cNvPr>
          <p:cNvSpPr/>
          <p:nvPr/>
        </p:nvSpPr>
        <p:spPr>
          <a:xfrm>
            <a:off x="7984671" y="816430"/>
            <a:ext cx="4049486" cy="5094514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A397C72D-95DB-594F-A29A-128F8707AA60}"/>
              </a:ext>
            </a:extLst>
          </p:cNvPr>
          <p:cNvSpPr txBox="1"/>
          <p:nvPr/>
        </p:nvSpPr>
        <p:spPr>
          <a:xfrm>
            <a:off x="4242707" y="6103478"/>
            <a:ext cx="3516084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Open </a:t>
            </a:r>
            <a:r>
              <a:rPr lang="nb-NO" dirty="0" err="1">
                <a:hlinkClick r:id="rId7"/>
              </a:rPr>
              <a:t>hearing</a:t>
            </a:r>
            <a:r>
              <a:rPr lang="nb-NO" dirty="0">
                <a:hlinkClick r:id="rId7"/>
              </a:rPr>
              <a:t> </a:t>
            </a:r>
            <a:r>
              <a:rPr lang="nb-NO" dirty="0" err="1">
                <a:hlinkClick r:id="rId7"/>
              </a:rPr>
              <a:t>on</a:t>
            </a:r>
            <a:r>
              <a:rPr lang="nb-NO" dirty="0">
                <a:hlinkClick r:id="rId7"/>
              </a:rPr>
              <a:t> </a:t>
            </a:r>
            <a:r>
              <a:rPr lang="nb-NO" dirty="0" err="1">
                <a:hlinkClick r:id="rId7"/>
              </a:rPr>
              <a:t>findings</a:t>
            </a:r>
            <a:r>
              <a:rPr lang="nb-NO" dirty="0">
                <a:hlinkClick r:id="rId7"/>
              </a:rPr>
              <a:t> and </a:t>
            </a:r>
            <a:r>
              <a:rPr lang="nb-NO" dirty="0" err="1">
                <a:hlinkClick r:id="rId7"/>
              </a:rPr>
              <a:t>recommendations</a:t>
            </a:r>
            <a:endParaRPr lang="nb-NO" dirty="0"/>
          </a:p>
        </p:txBody>
      </p:sp>
      <p:cxnSp>
        <p:nvCxnSpPr>
          <p:cNvPr id="8" name="Buet linje 7">
            <a:extLst>
              <a:ext uri="{FF2B5EF4-FFF2-40B4-BE49-F238E27FC236}">
                <a16:creationId xmlns:a16="http://schemas.microsoft.com/office/drawing/2014/main" id="{B438D880-7306-BC41-B7F4-C88FF0D37D87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1962150" y="5600701"/>
            <a:ext cx="2280557" cy="825943"/>
          </a:xfrm>
          <a:prstGeom prst="curvedConnector3">
            <a:avLst>
              <a:gd name="adj1" fmla="val 597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pil 16">
            <a:extLst>
              <a:ext uri="{FF2B5EF4-FFF2-40B4-BE49-F238E27FC236}">
                <a16:creationId xmlns:a16="http://schemas.microsoft.com/office/drawing/2014/main" id="{2DFE7998-7994-394C-92D9-67DE776B7D6F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6000749" y="5600702"/>
            <a:ext cx="0" cy="50277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uet linje 19">
            <a:extLst>
              <a:ext uri="{FF2B5EF4-FFF2-40B4-BE49-F238E27FC236}">
                <a16:creationId xmlns:a16="http://schemas.microsoft.com/office/drawing/2014/main" id="{9E841E1A-8321-9044-9741-690A2D4E84FD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7758791" y="5600704"/>
            <a:ext cx="2250623" cy="825940"/>
          </a:xfrm>
          <a:prstGeom prst="curvedConnector3">
            <a:avLst>
              <a:gd name="adj1" fmla="val 99335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pil 22">
            <a:extLst>
              <a:ext uri="{FF2B5EF4-FFF2-40B4-BE49-F238E27FC236}">
                <a16:creationId xmlns:a16="http://schemas.microsoft.com/office/drawing/2014/main" id="{C117EFD2-B341-2B49-8F38-D05AD3F7F1C8}"/>
              </a:ext>
            </a:extLst>
          </p:cNvPr>
          <p:cNvCxnSpPr>
            <a:cxnSpLocks/>
          </p:cNvCxnSpPr>
          <p:nvPr/>
        </p:nvCxnSpPr>
        <p:spPr>
          <a:xfrm>
            <a:off x="7758791" y="3429000"/>
            <a:ext cx="454480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Buet linje 26">
            <a:extLst>
              <a:ext uri="{FF2B5EF4-FFF2-40B4-BE49-F238E27FC236}">
                <a16:creationId xmlns:a16="http://schemas.microsoft.com/office/drawing/2014/main" id="{8EF7C97E-7CB2-D146-AC40-175382047E9A}"/>
              </a:ext>
            </a:extLst>
          </p:cNvPr>
          <p:cNvCxnSpPr>
            <a:cxnSpLocks/>
          </p:cNvCxnSpPr>
          <p:nvPr/>
        </p:nvCxnSpPr>
        <p:spPr>
          <a:xfrm flipV="1">
            <a:off x="1962150" y="5600702"/>
            <a:ext cx="6806293" cy="440868"/>
          </a:xfrm>
          <a:prstGeom prst="curvedConnector3">
            <a:avLst>
              <a:gd name="adj1" fmla="val 99900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tt pil 35">
            <a:extLst>
              <a:ext uri="{FF2B5EF4-FFF2-40B4-BE49-F238E27FC236}">
                <a16:creationId xmlns:a16="http://schemas.microsoft.com/office/drawing/2014/main" id="{8D83491C-36DD-0F49-B0FB-55ED39995A07}"/>
              </a:ext>
            </a:extLst>
          </p:cNvPr>
          <p:cNvCxnSpPr>
            <a:cxnSpLocks/>
          </p:cNvCxnSpPr>
          <p:nvPr/>
        </p:nvCxnSpPr>
        <p:spPr>
          <a:xfrm>
            <a:off x="3788227" y="3434443"/>
            <a:ext cx="454480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39591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D6BE16-945C-D54D-9699-CCE490467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08" y="115934"/>
            <a:ext cx="11632111" cy="1325563"/>
          </a:xfrm>
        </p:spPr>
        <p:txBody>
          <a:bodyPr>
            <a:normAutofit/>
          </a:bodyPr>
          <a:lstStyle/>
          <a:p>
            <a:r>
              <a:rPr lang="nb-NO" sz="4000" b="0" dirty="0">
                <a:latin typeface="+mj-lt"/>
              </a:rPr>
              <a:t>The FTS </a:t>
            </a:r>
            <a:r>
              <a:rPr lang="nb-NO" sz="4000" b="0" dirty="0" err="1">
                <a:latin typeface="+mj-lt"/>
              </a:rPr>
              <a:t>vision</a:t>
            </a:r>
            <a:endParaRPr lang="nb-NO" sz="2000" b="0" dirty="0">
              <a:latin typeface="+mj-lt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879C56A-7520-3047-BE64-1CB2DA03BB8C}"/>
              </a:ext>
            </a:extLst>
          </p:cNvPr>
          <p:cNvSpPr txBox="1"/>
          <p:nvPr/>
        </p:nvSpPr>
        <p:spPr>
          <a:xfrm>
            <a:off x="0" y="1214932"/>
            <a:ext cx="7266214" cy="38164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b-NO" sz="2800" i="1" dirty="0"/>
          </a:p>
          <a:p>
            <a:pPr algn="ctr"/>
            <a:r>
              <a:rPr lang="nb-NO" sz="2800" i="1" dirty="0" err="1"/>
              <a:t>NTNU's</a:t>
            </a:r>
            <a:r>
              <a:rPr lang="nb-NO" sz="2800" i="1" dirty="0"/>
              <a:t> </a:t>
            </a:r>
            <a:r>
              <a:rPr lang="nb-NO" sz="2800" i="1" dirty="0" err="1"/>
              <a:t>technology</a:t>
            </a:r>
            <a:r>
              <a:rPr lang="nb-NO" sz="2800" i="1" dirty="0"/>
              <a:t> programs </a:t>
            </a:r>
            <a:r>
              <a:rPr lang="nb-NO" sz="2800" i="1" dirty="0" err="1"/>
              <a:t>graduate</a:t>
            </a:r>
            <a:endParaRPr lang="nb-NO" sz="2800" i="1" dirty="0"/>
          </a:p>
          <a:p>
            <a:pPr algn="ctr"/>
            <a:endParaRPr lang="nb-NO" sz="2800" i="1" dirty="0"/>
          </a:p>
          <a:p>
            <a:pPr algn="ctr"/>
            <a:r>
              <a:rPr lang="nb-NO" sz="2800" i="1" dirty="0" err="1"/>
              <a:t>creative</a:t>
            </a:r>
            <a:r>
              <a:rPr lang="nb-NO" sz="2800" i="1" dirty="0"/>
              <a:t> </a:t>
            </a:r>
            <a:r>
              <a:rPr lang="nb-NO" sz="2800" i="1" dirty="0" err="1"/>
              <a:t>world-class</a:t>
            </a:r>
            <a:r>
              <a:rPr lang="nb-NO" sz="2800" i="1" dirty="0"/>
              <a:t> </a:t>
            </a:r>
            <a:r>
              <a:rPr lang="nb-NO" sz="2800" i="1" dirty="0" err="1"/>
              <a:t>candidates</a:t>
            </a:r>
            <a:r>
              <a:rPr lang="nb-NO" sz="2800" i="1" dirty="0"/>
              <a:t> – </a:t>
            </a:r>
          </a:p>
          <a:p>
            <a:pPr algn="ctr"/>
            <a:endParaRPr lang="nb-NO" sz="2800" i="1" dirty="0"/>
          </a:p>
          <a:p>
            <a:pPr algn="ctr"/>
            <a:r>
              <a:rPr lang="nb-NO" sz="2800" i="1" dirty="0" err="1"/>
              <a:t>who</a:t>
            </a:r>
            <a:r>
              <a:rPr lang="nb-NO" sz="2800" i="1" dirty="0"/>
              <a:t> </a:t>
            </a:r>
            <a:r>
              <a:rPr lang="nb-NO" sz="2800" i="1" dirty="0" err="1"/>
              <a:t>are</a:t>
            </a:r>
            <a:r>
              <a:rPr lang="nb-NO" sz="2800" i="1" dirty="0"/>
              <a:t> </a:t>
            </a:r>
            <a:r>
              <a:rPr lang="nb-NO" sz="2800" i="1" dirty="0" err="1"/>
              <a:t>able</a:t>
            </a:r>
            <a:r>
              <a:rPr lang="nb-NO" sz="2800" i="1" dirty="0"/>
              <a:t> and </a:t>
            </a:r>
            <a:r>
              <a:rPr lang="nb-NO" sz="2800" i="1" dirty="0" err="1"/>
              <a:t>willing</a:t>
            </a:r>
            <a:r>
              <a:rPr lang="nb-NO" sz="2800" i="1" dirty="0"/>
              <a:t> to </a:t>
            </a:r>
            <a:r>
              <a:rPr lang="nb-NO" sz="2800" i="1" dirty="0" err="1"/>
              <a:t>contribute</a:t>
            </a:r>
            <a:r>
              <a:rPr lang="nb-NO" sz="2800" i="1" dirty="0"/>
              <a:t> </a:t>
            </a:r>
          </a:p>
          <a:p>
            <a:pPr algn="ctr"/>
            <a:endParaRPr lang="nb-NO" sz="2800" i="1" dirty="0"/>
          </a:p>
          <a:p>
            <a:pPr algn="ctr"/>
            <a:r>
              <a:rPr lang="nb-NO" sz="2800" i="1" dirty="0"/>
              <a:t>to a </a:t>
            </a:r>
            <a:r>
              <a:rPr lang="nb-NO" sz="2800" i="1" dirty="0" err="1"/>
              <a:t>better</a:t>
            </a:r>
            <a:r>
              <a:rPr lang="nb-NO" sz="2800" i="1" dirty="0"/>
              <a:t> </a:t>
            </a:r>
            <a:r>
              <a:rPr lang="nb-NO" sz="2800" i="1" dirty="0" err="1"/>
              <a:t>world</a:t>
            </a:r>
            <a:r>
              <a:rPr lang="nb-NO" sz="2800" i="1" dirty="0"/>
              <a:t> and a </a:t>
            </a:r>
            <a:r>
              <a:rPr lang="nb-NO" sz="2800" i="1" dirty="0" err="1"/>
              <a:t>sustainable</a:t>
            </a:r>
            <a:r>
              <a:rPr lang="nb-NO" sz="2800" i="1" dirty="0"/>
              <a:t> </a:t>
            </a:r>
            <a:r>
              <a:rPr lang="nb-NO" sz="2800" i="1" dirty="0" err="1"/>
              <a:t>future</a:t>
            </a:r>
            <a:endParaRPr lang="nb-NO" sz="2800" i="1" dirty="0"/>
          </a:p>
          <a:p>
            <a:pPr algn="ctr"/>
            <a:r>
              <a:rPr lang="nb-NO" dirty="0"/>
              <a:t> </a:t>
            </a:r>
            <a:endParaRPr lang="nb-NO" sz="2800" dirty="0"/>
          </a:p>
        </p:txBody>
      </p:sp>
      <p:pic>
        <p:nvPicPr>
          <p:cNvPr id="11" name="Bilde 10" descr="Et bilde som inneholder person, kvinne&#10;&#10;Automatisk generert beskrivelse">
            <a:extLst>
              <a:ext uri="{FF2B5EF4-FFF2-40B4-BE49-F238E27FC236}">
                <a16:creationId xmlns:a16="http://schemas.microsoft.com/office/drawing/2014/main" id="{75F1F6EF-B308-E842-A306-81554C17CF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14" y="1441497"/>
            <a:ext cx="5014161" cy="3342774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D3203B4-CFCE-43F2-8BC9-56016FF4CE11}"/>
              </a:ext>
            </a:extLst>
          </p:cNvPr>
          <p:cNvSpPr txBox="1"/>
          <p:nvPr/>
        </p:nvSpPr>
        <p:spPr>
          <a:xfrm>
            <a:off x="10613675" y="4522661"/>
            <a:ext cx="15905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>
                <a:solidFill>
                  <a:schemeClr val="bg1"/>
                </a:solidFill>
              </a:rPr>
              <a:t>Photo: © Kai Dragland</a:t>
            </a:r>
          </a:p>
        </p:txBody>
      </p:sp>
    </p:spTree>
    <p:extLst>
      <p:ext uri="{BB962C8B-B14F-4D97-AF65-F5344CB8AC3E}">
        <p14:creationId xmlns:p14="http://schemas.microsoft.com/office/powerpoint/2010/main" val="76482602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F2848CC6-FD7B-4D33-B47F-C0D0C3B8F4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676351"/>
              </p:ext>
            </p:extLst>
          </p:nvPr>
        </p:nvGraphicFramePr>
        <p:xfrm>
          <a:off x="-2" y="-53721"/>
          <a:ext cx="12192001" cy="6862455"/>
        </p:xfrm>
        <a:graphic>
          <a:graphicData uri="http://schemas.openxmlformats.org/drawingml/2006/table">
            <a:tbl>
              <a:tblPr/>
              <a:tblGrid>
                <a:gridCol w="452815">
                  <a:extLst>
                    <a:ext uri="{9D8B030D-6E8A-4147-A177-3AD203B41FA5}">
                      <a16:colId xmlns:a16="http://schemas.microsoft.com/office/drawing/2014/main" val="4188557854"/>
                    </a:ext>
                  </a:extLst>
                </a:gridCol>
                <a:gridCol w="9498709">
                  <a:extLst>
                    <a:ext uri="{9D8B030D-6E8A-4147-A177-3AD203B41FA5}">
                      <a16:colId xmlns:a16="http://schemas.microsoft.com/office/drawing/2014/main" val="1713724983"/>
                    </a:ext>
                  </a:extLst>
                </a:gridCol>
                <a:gridCol w="2240477">
                  <a:extLst>
                    <a:ext uri="{9D8B030D-6E8A-4147-A177-3AD203B41FA5}">
                      <a16:colId xmlns:a16="http://schemas.microsoft.com/office/drawing/2014/main" val="2652405374"/>
                    </a:ext>
                  </a:extLst>
                </a:gridCol>
              </a:tblGrid>
              <a:tr h="652202">
                <a:tc>
                  <a:txBody>
                    <a:bodyPr/>
                    <a:lstStyle/>
                    <a:p>
                      <a:pPr algn="l" fontAlgn="b"/>
                      <a:endParaRPr lang="nb-NO" sz="1900" b="1" i="0" u="none" strike="noStrike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7" marR="5737" marT="5737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900" b="1" i="0" u="none" strike="noStrike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10 FTS </a:t>
                      </a:r>
                      <a:r>
                        <a:rPr lang="nb-NO" sz="1900" b="1" i="0" u="none" strike="noStrike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principles</a:t>
                      </a:r>
                      <a:r>
                        <a:rPr lang="nb-NO" sz="1900" b="1" i="0" u="none" strike="noStrike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nb-NO" sz="1900" b="1" i="0" u="none" strike="noStrike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recommended</a:t>
                      </a:r>
                      <a:r>
                        <a:rPr lang="nb-NO" sz="1900" b="1" i="0" u="none" strike="noStrike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guidelines for </a:t>
                      </a:r>
                      <a:r>
                        <a:rPr lang="nb-NO" sz="1900" b="1" i="0" u="none" strike="noStrike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future</a:t>
                      </a:r>
                      <a:r>
                        <a:rPr lang="nb-NO" sz="1900" b="1" i="0" u="none" strike="noStrike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900" b="1" i="0" u="none" strike="noStrike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development</a:t>
                      </a:r>
                      <a:r>
                        <a:rPr lang="nb-NO" sz="1900" b="1" i="0" u="none" strike="noStrike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5737" marR="5737" marT="57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900" b="1" i="0" u="none" strike="noStrike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Quality</a:t>
                      </a:r>
                      <a:r>
                        <a:rPr lang="nb-NO" sz="1900" b="1" i="0" u="none" strike="noStrike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area</a:t>
                      </a:r>
                    </a:p>
                  </a:txBody>
                  <a:tcPr marL="5737" marR="5737" marT="57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009000"/>
                  </a:ext>
                </a:extLst>
              </a:tr>
              <a:tr h="711922"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</a:p>
                  </a:txBody>
                  <a:tcPr marL="5737" marR="5737" marT="5737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NTNU's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technology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studies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need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actively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facilitate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that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graduates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based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 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solid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academic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foundation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comprehensive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integrated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competence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including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sustainability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competence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 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digital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competence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 a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Graduate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competence</a:t>
                      </a:r>
                      <a:endParaRPr lang="nb-NO" sz="15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7" marR="5737" marT="57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826816"/>
                  </a:ext>
                </a:extLst>
              </a:tr>
              <a:tr h="711922"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</a:t>
                      </a:r>
                    </a:p>
                  </a:txBody>
                  <a:tcPr marL="5737" marR="5737" marT="5737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NTNU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needs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actively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facilitate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technology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study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graduates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development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solid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interdisciplinary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collaboration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competence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and to support a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diversity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knowledge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profiles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across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student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population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while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also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ensuring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that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each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individual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student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achieves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sufficient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program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depth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Graduate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competence</a:t>
                      </a:r>
                      <a:endParaRPr lang="nb-NO" sz="15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7" marR="5737" marT="57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387574"/>
                  </a:ext>
                </a:extLst>
              </a:tr>
              <a:tr h="358949"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III</a:t>
                      </a:r>
                    </a:p>
                  </a:txBody>
                  <a:tcPr marL="5737" marR="5737" marT="5737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Contextual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learning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recommended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as a general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pedagogical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principle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NTNU's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technology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studies.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Pedagogical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learning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environment</a:t>
                      </a:r>
                      <a:endParaRPr lang="nb-NO" sz="15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7" marR="5737" marT="57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496546"/>
                  </a:ext>
                </a:extLst>
              </a:tr>
              <a:tr h="711922"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IV</a:t>
                      </a:r>
                    </a:p>
                  </a:txBody>
                  <a:tcPr marL="5737" marR="5737" marT="5737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NTNU's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technology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studies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should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knowledge-based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student-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active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engaging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teaching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assessment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forms 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that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are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line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educations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' overall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competence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goals,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promote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learning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culture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and support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effective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in-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depth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learning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Pedagogical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learning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environment</a:t>
                      </a:r>
                      <a:endParaRPr lang="nb-NO" sz="15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7" marR="5737" marT="57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324036"/>
                  </a:ext>
                </a:extLst>
              </a:tr>
              <a:tr h="477509"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5737" marR="5737" marT="5737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NTNU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needs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set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clear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expectations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for, and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provide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solid support for,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competence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development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for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teaching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staff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Pedagogical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learning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environment</a:t>
                      </a:r>
                      <a:endParaRPr lang="nb-NO" sz="15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7" marR="5737" marT="57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259697"/>
                  </a:ext>
                </a:extLst>
              </a:tr>
              <a:tr h="477509"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</a:p>
                  </a:txBody>
                  <a:tcPr marL="5737" marR="5737" marT="5737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quality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NTNU's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technology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studies is to be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developed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through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programme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-driven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approach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in combination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strategic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portfolio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development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management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across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programs and program types.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 design and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quality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development</a:t>
                      </a:r>
                      <a:endParaRPr lang="nb-NO" sz="15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7" marR="5737" marT="57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544664"/>
                  </a:ext>
                </a:extLst>
              </a:tr>
              <a:tr h="711922"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VII</a:t>
                      </a:r>
                    </a:p>
                  </a:txBody>
                  <a:tcPr marL="5737" marR="5737" marT="5737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NTNU's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quality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work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technology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studies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needs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stimulate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study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programs'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development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towards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world-class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educational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quality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by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focusing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continuous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improvement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systematic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development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quality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culture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nb-NO" sz="15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 design and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quality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development</a:t>
                      </a:r>
                      <a:endParaRPr lang="nb-NO" sz="15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7" marR="5737" marT="57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006633"/>
                  </a:ext>
                </a:extLst>
              </a:tr>
              <a:tr h="538421"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VIII</a:t>
                      </a:r>
                    </a:p>
                  </a:txBody>
                  <a:tcPr marL="5737" marR="5737" marT="5737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NTNU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should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give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priority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international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cooperation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development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technology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education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aim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also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becoming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internationally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visible and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recognized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this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area.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Collaboration and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interaction</a:t>
                      </a:r>
                      <a:endParaRPr lang="nb-NO" sz="15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7" marR="5737" marT="57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928710"/>
                  </a:ext>
                </a:extLst>
              </a:tr>
              <a:tr h="711922"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IX</a:t>
                      </a:r>
                    </a:p>
                  </a:txBody>
                  <a:tcPr marL="5737" marR="5737" marT="5737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NTNU's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technology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studies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need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emphasize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systematic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interaction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worklife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society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aims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promoting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work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relevance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facilitating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lifelong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learning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and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ensuring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that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students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gain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relevant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professional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experience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throughout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their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studies.</a:t>
                      </a:r>
                      <a:endParaRPr lang="nb-NO" sz="15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Collaboration and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interaction</a:t>
                      </a:r>
                      <a:endParaRPr lang="nb-NO" sz="15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7" marR="5737" marT="57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653517"/>
                  </a:ext>
                </a:extLst>
              </a:tr>
              <a:tr h="233754"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nb-NO" sz="15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7" marR="5737" marT="5737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NTNU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needs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its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learning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environment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and in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particular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its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campus and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infrastructure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1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physical</a:t>
                      </a:r>
                      <a:r>
                        <a:rPr lang="nb-NO" sz="15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digital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in a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direction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that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supports FTS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principles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 – IX, and promotes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learning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health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well-being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among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students and staff.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Physical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digital and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psycho-social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learning</a:t>
                      </a:r>
                      <a:r>
                        <a:rPr lang="nb-NO" sz="15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500" b="0" i="0" u="none" strike="noStrik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environment</a:t>
                      </a:r>
                      <a:endParaRPr lang="nb-NO" sz="15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37" marR="5737" marT="57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319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90363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vrundet rektangel 8">
            <a:extLst>
              <a:ext uri="{FF2B5EF4-FFF2-40B4-BE49-F238E27FC236}">
                <a16:creationId xmlns:a16="http://schemas.microsoft.com/office/drawing/2014/main" id="{F7A9C832-B9C6-084D-9DE4-BE86FEB035AE}"/>
              </a:ext>
            </a:extLst>
          </p:cNvPr>
          <p:cNvSpPr/>
          <p:nvPr/>
        </p:nvSpPr>
        <p:spPr>
          <a:xfrm>
            <a:off x="1195938" y="404510"/>
            <a:ext cx="9906001" cy="32045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Avrundet rektangel 3">
            <a:extLst>
              <a:ext uri="{FF2B5EF4-FFF2-40B4-BE49-F238E27FC236}">
                <a16:creationId xmlns:a16="http://schemas.microsoft.com/office/drawing/2014/main" id="{C3A53ECC-2648-E047-BA1F-92EE13D88A93}"/>
              </a:ext>
            </a:extLst>
          </p:cNvPr>
          <p:cNvSpPr/>
          <p:nvPr/>
        </p:nvSpPr>
        <p:spPr>
          <a:xfrm>
            <a:off x="609600" y="4548053"/>
            <a:ext cx="10956758" cy="230994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>
                <a:solidFill>
                  <a:srgbClr val="FF0000"/>
                </a:solidFill>
              </a:rPr>
              <a:t>THE KNOWLEDGE FUNDAMENT</a:t>
            </a:r>
            <a:r>
              <a:rPr lang="nb-NO" b="1" dirty="0">
                <a:solidFill>
                  <a:schemeClr val="tx1"/>
                </a:solidFill>
              </a:rPr>
              <a:t>: </a:t>
            </a:r>
            <a:r>
              <a:rPr lang="nb-NO" dirty="0" err="1">
                <a:solidFill>
                  <a:schemeClr val="tx1"/>
                </a:solidFill>
              </a:rPr>
              <a:t>Demonstrate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b="1" dirty="0" err="1">
                <a:solidFill>
                  <a:schemeClr val="tx1"/>
                </a:solidFill>
              </a:rPr>
              <a:t>strong</a:t>
            </a:r>
            <a:r>
              <a:rPr lang="nb-NO" b="1" dirty="0">
                <a:solidFill>
                  <a:schemeClr val="tx1"/>
                </a:solidFill>
              </a:rPr>
              <a:t> </a:t>
            </a:r>
            <a:r>
              <a:rPr lang="nb-NO" b="1" dirty="0" err="1">
                <a:solidFill>
                  <a:schemeClr val="tx1"/>
                </a:solidFill>
              </a:rPr>
              <a:t>knowledge</a:t>
            </a:r>
            <a:r>
              <a:rPr lang="nb-NO" b="1" dirty="0">
                <a:solidFill>
                  <a:schemeClr val="tx1"/>
                </a:solidFill>
              </a:rPr>
              <a:t> </a:t>
            </a:r>
            <a:r>
              <a:rPr lang="nb-NO" dirty="0">
                <a:solidFill>
                  <a:schemeClr val="tx1"/>
                </a:solidFill>
              </a:rPr>
              <a:t>in, and </a:t>
            </a:r>
            <a:r>
              <a:rPr lang="nb-NO" b="1" dirty="0" err="1">
                <a:solidFill>
                  <a:schemeClr val="tx1"/>
                </a:solidFill>
              </a:rPr>
              <a:t>professional</a:t>
            </a:r>
            <a:r>
              <a:rPr lang="nb-NO" b="1" dirty="0">
                <a:solidFill>
                  <a:schemeClr val="tx1"/>
                </a:solidFill>
              </a:rPr>
              <a:t> </a:t>
            </a:r>
            <a:r>
              <a:rPr lang="nb-NO" b="1" dirty="0" err="1">
                <a:solidFill>
                  <a:schemeClr val="tx1"/>
                </a:solidFill>
              </a:rPr>
              <a:t>perspective</a:t>
            </a:r>
            <a:r>
              <a:rPr lang="nb-NO" b="1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based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on</a:t>
            </a:r>
            <a:r>
              <a:rPr lang="nb-NO" dirty="0">
                <a:solidFill>
                  <a:schemeClr val="tx1"/>
                </a:solidFill>
              </a:rPr>
              <a:t>,</a:t>
            </a:r>
          </a:p>
          <a:p>
            <a:endParaRPr lang="nb-NO" sz="1600" dirty="0">
              <a:solidFill>
                <a:schemeClr val="tx1"/>
              </a:solidFill>
            </a:endParaRPr>
          </a:p>
          <a:p>
            <a:pPr marL="742950" lvl="1" indent="-285750">
              <a:buFont typeface="System Font Regular"/>
              <a:buChar char="-"/>
            </a:pPr>
            <a:r>
              <a:rPr lang="nb-NO" dirty="0">
                <a:solidFill>
                  <a:schemeClr val="tx1"/>
                </a:solidFill>
              </a:rPr>
              <a:t>The </a:t>
            </a:r>
            <a:r>
              <a:rPr lang="nb-NO" b="1" dirty="0" err="1">
                <a:solidFill>
                  <a:schemeClr val="tx1"/>
                </a:solidFill>
              </a:rPr>
              <a:t>theoretical</a:t>
            </a:r>
            <a:r>
              <a:rPr lang="nb-NO" b="1" dirty="0">
                <a:solidFill>
                  <a:schemeClr val="tx1"/>
                </a:solidFill>
              </a:rPr>
              <a:t> </a:t>
            </a:r>
            <a:r>
              <a:rPr lang="nb-NO" b="1" dirty="0" err="1">
                <a:solidFill>
                  <a:schemeClr val="tx1"/>
                </a:solidFill>
              </a:rPr>
              <a:t>tools</a:t>
            </a:r>
            <a:r>
              <a:rPr lang="nb-NO" b="1" dirty="0">
                <a:solidFill>
                  <a:schemeClr val="tx1"/>
                </a:solidFill>
              </a:rPr>
              <a:t> and </a:t>
            </a:r>
            <a:r>
              <a:rPr lang="nb-NO" b="1" dirty="0" err="1">
                <a:solidFill>
                  <a:schemeClr val="tx1"/>
                </a:solidFill>
              </a:rPr>
              <a:t>disciplinary</a:t>
            </a:r>
            <a:r>
              <a:rPr lang="nb-NO" b="1" dirty="0">
                <a:solidFill>
                  <a:schemeClr val="tx1"/>
                </a:solidFill>
              </a:rPr>
              <a:t> </a:t>
            </a:r>
            <a:r>
              <a:rPr lang="nb-NO" b="1" dirty="0" err="1">
                <a:solidFill>
                  <a:schemeClr val="tx1"/>
                </a:solidFill>
              </a:rPr>
              <a:t>fundamentals</a:t>
            </a:r>
            <a:r>
              <a:rPr lang="nb-NO" b="1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of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engineering</a:t>
            </a:r>
            <a:endParaRPr lang="nb-NO" dirty="0">
              <a:solidFill>
                <a:schemeClr val="tx1"/>
              </a:solidFill>
            </a:endParaRPr>
          </a:p>
          <a:p>
            <a:pPr marL="742950" lvl="1" indent="-285750">
              <a:buFont typeface="System Font Regular"/>
              <a:buChar char="-"/>
            </a:pPr>
            <a:r>
              <a:rPr lang="nb-NO" b="1" dirty="0">
                <a:solidFill>
                  <a:schemeClr val="tx1"/>
                </a:solidFill>
              </a:rPr>
              <a:t>In-</a:t>
            </a:r>
            <a:r>
              <a:rPr lang="nb-NO" b="1" dirty="0" err="1">
                <a:solidFill>
                  <a:schemeClr val="tx1"/>
                </a:solidFill>
              </a:rPr>
              <a:t>depth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knowledge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of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own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b="1" dirty="0" err="1">
                <a:solidFill>
                  <a:schemeClr val="tx1"/>
                </a:solidFill>
              </a:rPr>
              <a:t>engineering</a:t>
            </a:r>
            <a:r>
              <a:rPr lang="nb-NO" b="1" dirty="0">
                <a:solidFill>
                  <a:schemeClr val="tx1"/>
                </a:solidFill>
              </a:rPr>
              <a:t> </a:t>
            </a:r>
            <a:r>
              <a:rPr lang="nb-NO" b="1" dirty="0" err="1">
                <a:solidFill>
                  <a:schemeClr val="tx1"/>
                </a:solidFill>
              </a:rPr>
              <a:t>specialization</a:t>
            </a:r>
            <a:endParaRPr lang="nb-NO" b="1" dirty="0">
              <a:solidFill>
                <a:schemeClr val="tx1"/>
              </a:solidFill>
            </a:endParaRPr>
          </a:p>
          <a:p>
            <a:pPr marL="742950" lvl="1" indent="-285750">
              <a:buFont typeface="System Font Regular"/>
              <a:buChar char="-"/>
            </a:pPr>
            <a:r>
              <a:rPr lang="nb-NO" b="1" dirty="0" err="1">
                <a:solidFill>
                  <a:schemeClr val="tx1"/>
                </a:solidFill>
              </a:rPr>
              <a:t>Supplementary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knowledge</a:t>
            </a:r>
            <a:r>
              <a:rPr lang="nb-NO" dirty="0">
                <a:solidFill>
                  <a:schemeClr val="tx1"/>
                </a:solidFill>
              </a:rPr>
              <a:t> from </a:t>
            </a:r>
            <a:r>
              <a:rPr lang="nb-NO" b="1" dirty="0" err="1">
                <a:solidFill>
                  <a:schemeClr val="tx1"/>
                </a:solidFill>
              </a:rPr>
              <a:t>other</a:t>
            </a:r>
            <a:r>
              <a:rPr lang="nb-NO" b="1" dirty="0">
                <a:solidFill>
                  <a:schemeClr val="tx1"/>
                </a:solidFill>
              </a:rPr>
              <a:t> </a:t>
            </a:r>
            <a:r>
              <a:rPr lang="nb-NO" b="1" dirty="0" err="1">
                <a:solidFill>
                  <a:schemeClr val="tx1"/>
                </a:solidFill>
              </a:rPr>
              <a:t>engineering</a:t>
            </a:r>
            <a:r>
              <a:rPr lang="nb-NO" b="1" dirty="0">
                <a:solidFill>
                  <a:schemeClr val="tx1"/>
                </a:solidFill>
              </a:rPr>
              <a:t> </a:t>
            </a:r>
            <a:r>
              <a:rPr lang="nb-NO" b="1" dirty="0" err="1">
                <a:solidFill>
                  <a:schemeClr val="tx1"/>
                </a:solidFill>
              </a:rPr>
              <a:t>fields</a:t>
            </a:r>
            <a:endParaRPr lang="nb-NO" b="1" dirty="0">
              <a:solidFill>
                <a:schemeClr val="tx1"/>
              </a:solidFill>
            </a:endParaRPr>
          </a:p>
          <a:p>
            <a:pPr marL="742950" lvl="1" indent="-285750">
              <a:buFont typeface="System Font Regular"/>
              <a:buChar char="-"/>
            </a:pPr>
            <a:r>
              <a:rPr lang="nb-NO" b="1" dirty="0" err="1">
                <a:solidFill>
                  <a:schemeClr val="tx1"/>
                </a:solidFill>
              </a:rPr>
              <a:t>Complementary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knowledge</a:t>
            </a:r>
            <a:r>
              <a:rPr lang="nb-NO" dirty="0">
                <a:solidFill>
                  <a:schemeClr val="tx1"/>
                </a:solidFill>
              </a:rPr>
              <a:t> from </a:t>
            </a:r>
            <a:r>
              <a:rPr lang="nb-NO" b="1" dirty="0" err="1">
                <a:solidFill>
                  <a:schemeClr val="tx1"/>
                </a:solidFill>
              </a:rPr>
              <a:t>other</a:t>
            </a:r>
            <a:r>
              <a:rPr lang="nb-NO" b="1" dirty="0">
                <a:solidFill>
                  <a:schemeClr val="tx1"/>
                </a:solidFill>
              </a:rPr>
              <a:t> </a:t>
            </a:r>
            <a:r>
              <a:rPr lang="nb-NO" b="1" dirty="0" err="1">
                <a:solidFill>
                  <a:schemeClr val="tx1"/>
                </a:solidFill>
              </a:rPr>
              <a:t>knowledge</a:t>
            </a:r>
            <a:r>
              <a:rPr lang="nb-NO" b="1" dirty="0">
                <a:solidFill>
                  <a:schemeClr val="tx1"/>
                </a:solidFill>
              </a:rPr>
              <a:t> </a:t>
            </a:r>
            <a:r>
              <a:rPr lang="nb-NO" b="1" dirty="0" err="1">
                <a:solidFill>
                  <a:schemeClr val="tx1"/>
                </a:solidFill>
              </a:rPr>
              <a:t>fields</a:t>
            </a:r>
            <a:r>
              <a:rPr lang="nb-NO" dirty="0">
                <a:solidFill>
                  <a:schemeClr val="tx1"/>
                </a:solidFill>
              </a:rPr>
              <a:t>, giving a </a:t>
            </a:r>
            <a:r>
              <a:rPr lang="nb-NO" b="1" dirty="0" err="1">
                <a:solidFill>
                  <a:schemeClr val="tx1"/>
                </a:solidFill>
              </a:rPr>
              <a:t>broader</a:t>
            </a:r>
            <a:r>
              <a:rPr lang="nb-NO" b="1" dirty="0">
                <a:solidFill>
                  <a:schemeClr val="tx1"/>
                </a:solidFill>
              </a:rPr>
              <a:t> </a:t>
            </a:r>
            <a:r>
              <a:rPr lang="nb-NO" b="1" dirty="0" err="1">
                <a:solidFill>
                  <a:schemeClr val="tx1"/>
                </a:solidFill>
              </a:rPr>
              <a:t>perspective</a:t>
            </a:r>
            <a:r>
              <a:rPr lang="nb-NO" b="1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on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engineering</a:t>
            </a:r>
            <a:r>
              <a:rPr lang="nb-NO" dirty="0">
                <a:solidFill>
                  <a:schemeClr val="tx1"/>
                </a:solidFill>
              </a:rPr>
              <a:t> and </a:t>
            </a:r>
            <a:r>
              <a:rPr lang="nb-NO" dirty="0" err="1">
                <a:solidFill>
                  <a:schemeClr val="tx1"/>
                </a:solidFill>
              </a:rPr>
              <a:t>technology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5" name="Avrundet rektangel 4">
            <a:extLst>
              <a:ext uri="{FF2B5EF4-FFF2-40B4-BE49-F238E27FC236}">
                <a16:creationId xmlns:a16="http://schemas.microsoft.com/office/drawing/2014/main" id="{85E3E93E-5EAB-3F4D-9CC2-DE8C8E58B58C}"/>
              </a:ext>
            </a:extLst>
          </p:cNvPr>
          <p:cNvSpPr/>
          <p:nvPr/>
        </p:nvSpPr>
        <p:spPr>
          <a:xfrm>
            <a:off x="13438" y="6988"/>
            <a:ext cx="12178562" cy="387038"/>
          </a:xfrm>
          <a:prstGeom prst="roundRect">
            <a:avLst/>
          </a:prstGeom>
          <a:solidFill>
            <a:srgbClr val="ECA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>
                <a:solidFill>
                  <a:srgbClr val="FF0000"/>
                </a:solidFill>
              </a:rPr>
              <a:t>THE ‘ROOF’</a:t>
            </a:r>
            <a:r>
              <a:rPr lang="nb-NO" sz="1600" b="1" dirty="0">
                <a:solidFill>
                  <a:schemeClr val="tx1"/>
                </a:solidFill>
              </a:rPr>
              <a:t>: </a:t>
            </a:r>
            <a:r>
              <a:rPr lang="nb-NO" sz="1600" dirty="0" err="1">
                <a:solidFill>
                  <a:schemeClr val="tx1"/>
                </a:solidFill>
              </a:rPr>
              <a:t>Demonstrate</a:t>
            </a:r>
            <a:r>
              <a:rPr lang="nb-NO" sz="1600" dirty="0">
                <a:solidFill>
                  <a:schemeClr val="tx1"/>
                </a:solidFill>
              </a:rPr>
              <a:t> </a:t>
            </a:r>
            <a:r>
              <a:rPr lang="nb-NO" sz="1600" dirty="0" err="1">
                <a:solidFill>
                  <a:schemeClr val="tx1"/>
                </a:solidFill>
              </a:rPr>
              <a:t>ability</a:t>
            </a:r>
            <a:r>
              <a:rPr lang="nb-NO" sz="1600" dirty="0">
                <a:solidFill>
                  <a:schemeClr val="tx1"/>
                </a:solidFill>
              </a:rPr>
              <a:t> to and </a:t>
            </a:r>
            <a:r>
              <a:rPr lang="nb-NO" sz="1600" dirty="0" err="1">
                <a:solidFill>
                  <a:schemeClr val="tx1"/>
                </a:solidFill>
              </a:rPr>
              <a:t>responsibility</a:t>
            </a:r>
            <a:r>
              <a:rPr lang="nb-NO" sz="1600" dirty="0">
                <a:solidFill>
                  <a:schemeClr val="tx1"/>
                </a:solidFill>
              </a:rPr>
              <a:t> for </a:t>
            </a:r>
            <a:r>
              <a:rPr lang="nb-NO" sz="1600" b="1" dirty="0" err="1">
                <a:solidFill>
                  <a:schemeClr val="tx1"/>
                </a:solidFill>
              </a:rPr>
              <a:t>lifelong</a:t>
            </a:r>
            <a:r>
              <a:rPr lang="nb-NO" sz="1600" b="1" dirty="0">
                <a:solidFill>
                  <a:schemeClr val="tx1"/>
                </a:solidFill>
              </a:rPr>
              <a:t> </a:t>
            </a:r>
            <a:r>
              <a:rPr lang="nb-NO" sz="1600" b="1" dirty="0" err="1">
                <a:solidFill>
                  <a:schemeClr val="tx1"/>
                </a:solidFill>
              </a:rPr>
              <a:t>learning</a:t>
            </a:r>
            <a:endParaRPr lang="nb-NO" sz="1600" b="1" dirty="0">
              <a:solidFill>
                <a:schemeClr val="tx1"/>
              </a:solidFill>
            </a:endParaRPr>
          </a:p>
        </p:txBody>
      </p:sp>
      <p:sp>
        <p:nvSpPr>
          <p:cNvPr id="6" name="Avrundet rektangel 5">
            <a:extLst>
              <a:ext uri="{FF2B5EF4-FFF2-40B4-BE49-F238E27FC236}">
                <a16:creationId xmlns:a16="http://schemas.microsoft.com/office/drawing/2014/main" id="{E87A32D1-50AF-854B-8A8C-3B8DE9EB8E75}"/>
              </a:ext>
            </a:extLst>
          </p:cNvPr>
          <p:cNvSpPr/>
          <p:nvPr/>
        </p:nvSpPr>
        <p:spPr>
          <a:xfrm>
            <a:off x="1195938" y="3604337"/>
            <a:ext cx="9905999" cy="94371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 dirty="0">
                <a:solidFill>
                  <a:srgbClr val="FF0000"/>
                </a:solidFill>
              </a:rPr>
              <a:t>THE TOOLBOX</a:t>
            </a:r>
            <a:r>
              <a:rPr lang="nb-NO" sz="1600" dirty="0">
                <a:solidFill>
                  <a:schemeClr val="tx1"/>
                </a:solidFill>
              </a:rPr>
              <a:t>: </a:t>
            </a:r>
            <a:r>
              <a:rPr lang="nb-NO" sz="1600" dirty="0" err="1">
                <a:solidFill>
                  <a:schemeClr val="tx1"/>
                </a:solidFill>
              </a:rPr>
              <a:t>Demonstrate</a:t>
            </a:r>
            <a:endParaRPr lang="nb-NO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>
                <a:solidFill>
                  <a:schemeClr val="tx1"/>
                </a:solidFill>
              </a:rPr>
              <a:t>ability</a:t>
            </a:r>
            <a:r>
              <a:rPr lang="nb-NO" sz="1600" dirty="0">
                <a:solidFill>
                  <a:schemeClr val="tx1"/>
                </a:solidFill>
              </a:rPr>
              <a:t> to </a:t>
            </a:r>
            <a:r>
              <a:rPr lang="nb-NO" sz="1600" b="1" dirty="0" err="1">
                <a:solidFill>
                  <a:schemeClr val="tx1"/>
                </a:solidFill>
              </a:rPr>
              <a:t>analyze</a:t>
            </a:r>
            <a:r>
              <a:rPr lang="nb-NO" sz="1600" b="1" dirty="0">
                <a:solidFill>
                  <a:schemeClr val="tx1"/>
                </a:solidFill>
              </a:rPr>
              <a:t> </a:t>
            </a:r>
            <a:r>
              <a:rPr lang="nb-NO" sz="1600" b="1" dirty="0" err="1">
                <a:solidFill>
                  <a:schemeClr val="tx1"/>
                </a:solidFill>
              </a:rPr>
              <a:t>complex</a:t>
            </a:r>
            <a:r>
              <a:rPr lang="nb-NO" sz="1600" b="1" dirty="0">
                <a:solidFill>
                  <a:schemeClr val="tx1"/>
                </a:solidFill>
              </a:rPr>
              <a:t> problems and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>
                <a:solidFill>
                  <a:schemeClr val="tx1"/>
                </a:solidFill>
              </a:rPr>
              <a:t>ability</a:t>
            </a:r>
            <a:r>
              <a:rPr lang="nb-NO" sz="1600" dirty="0">
                <a:solidFill>
                  <a:schemeClr val="tx1"/>
                </a:solidFill>
              </a:rPr>
              <a:t> to </a:t>
            </a:r>
            <a:r>
              <a:rPr lang="nb-NO" sz="1600" dirty="0" err="1">
                <a:solidFill>
                  <a:schemeClr val="tx1"/>
                </a:solidFill>
              </a:rPr>
              <a:t>apply</a:t>
            </a:r>
            <a:r>
              <a:rPr lang="nb-NO" sz="1600" dirty="0">
                <a:solidFill>
                  <a:schemeClr val="tx1"/>
                </a:solidFill>
              </a:rPr>
              <a:t> relevant </a:t>
            </a:r>
            <a:r>
              <a:rPr lang="nb-NO" sz="1600" b="1" dirty="0" err="1">
                <a:solidFill>
                  <a:schemeClr val="tx1"/>
                </a:solidFill>
              </a:rPr>
              <a:t>practical</a:t>
            </a:r>
            <a:r>
              <a:rPr lang="nb-NO" sz="1600" b="1" dirty="0">
                <a:solidFill>
                  <a:schemeClr val="tx1"/>
                </a:solidFill>
              </a:rPr>
              <a:t> </a:t>
            </a:r>
            <a:r>
              <a:rPr lang="nb-NO" sz="1600" b="1" dirty="0" err="1">
                <a:solidFill>
                  <a:schemeClr val="tx1"/>
                </a:solidFill>
              </a:rPr>
              <a:t>methodologies</a:t>
            </a:r>
            <a:r>
              <a:rPr lang="nb-NO" sz="1600" b="1" dirty="0">
                <a:solidFill>
                  <a:schemeClr val="tx1"/>
                </a:solidFill>
              </a:rPr>
              <a:t> and </a:t>
            </a:r>
            <a:r>
              <a:rPr lang="nb-NO" sz="1600" b="1" dirty="0" err="1">
                <a:solidFill>
                  <a:schemeClr val="tx1"/>
                </a:solidFill>
              </a:rPr>
              <a:t>tools</a:t>
            </a:r>
            <a:endParaRPr lang="nb-NO" sz="1600" b="1" dirty="0">
              <a:solidFill>
                <a:schemeClr val="tx1"/>
              </a:solidFill>
            </a:endParaRPr>
          </a:p>
        </p:txBody>
      </p:sp>
      <p:sp>
        <p:nvSpPr>
          <p:cNvPr id="7" name="Avrundet rektangel 6">
            <a:extLst>
              <a:ext uri="{FF2B5EF4-FFF2-40B4-BE49-F238E27FC236}">
                <a16:creationId xmlns:a16="http://schemas.microsoft.com/office/drawing/2014/main" id="{EBC4B9BF-9780-534C-9C4B-1509264E080C}"/>
              </a:ext>
            </a:extLst>
          </p:cNvPr>
          <p:cNvSpPr/>
          <p:nvPr/>
        </p:nvSpPr>
        <p:spPr>
          <a:xfrm>
            <a:off x="7017617" y="3794323"/>
            <a:ext cx="3489962" cy="60590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>
                <a:solidFill>
                  <a:schemeClr val="tx1"/>
                </a:solidFill>
              </a:rPr>
              <a:t>ability</a:t>
            </a:r>
            <a:r>
              <a:rPr lang="nb-NO" sz="1600" dirty="0">
                <a:solidFill>
                  <a:schemeClr val="tx1"/>
                </a:solidFill>
              </a:rPr>
              <a:t> to </a:t>
            </a:r>
            <a:r>
              <a:rPr lang="nb-NO" sz="1600" dirty="0" err="1">
                <a:solidFill>
                  <a:schemeClr val="tx1"/>
                </a:solidFill>
              </a:rPr>
              <a:t>find</a:t>
            </a:r>
            <a:r>
              <a:rPr lang="nb-NO" sz="1600" dirty="0">
                <a:solidFill>
                  <a:schemeClr val="tx1"/>
                </a:solidFill>
              </a:rPr>
              <a:t> and </a:t>
            </a:r>
            <a:r>
              <a:rPr lang="nb-NO" sz="1600" b="1" dirty="0" err="1">
                <a:solidFill>
                  <a:schemeClr val="tx1"/>
                </a:solidFill>
              </a:rPr>
              <a:t>critically</a:t>
            </a:r>
            <a:r>
              <a:rPr lang="nb-NO" sz="1600" b="1" dirty="0">
                <a:solidFill>
                  <a:schemeClr val="tx1"/>
                </a:solidFill>
              </a:rPr>
              <a:t> </a:t>
            </a:r>
            <a:r>
              <a:rPr lang="nb-NO" sz="1600" b="1" dirty="0" err="1">
                <a:solidFill>
                  <a:schemeClr val="tx1"/>
                </a:solidFill>
              </a:rPr>
              <a:t>assess</a:t>
            </a:r>
            <a:r>
              <a:rPr lang="nb-NO" sz="1600" b="1" dirty="0">
                <a:solidFill>
                  <a:schemeClr val="tx1"/>
                </a:solidFill>
              </a:rPr>
              <a:t> relevant </a:t>
            </a:r>
            <a:r>
              <a:rPr lang="nb-NO" sz="1600" b="1" dirty="0" err="1">
                <a:solidFill>
                  <a:schemeClr val="tx1"/>
                </a:solidFill>
              </a:rPr>
              <a:t>information</a:t>
            </a:r>
            <a:endParaRPr lang="nb-NO" sz="1600" b="1" dirty="0">
              <a:solidFill>
                <a:schemeClr val="tx1"/>
              </a:solidFill>
            </a:endParaRPr>
          </a:p>
        </p:txBody>
      </p:sp>
      <p:sp>
        <p:nvSpPr>
          <p:cNvPr id="10" name="Avrundet rektangel 9">
            <a:extLst>
              <a:ext uri="{FF2B5EF4-FFF2-40B4-BE49-F238E27FC236}">
                <a16:creationId xmlns:a16="http://schemas.microsoft.com/office/drawing/2014/main" id="{67668F3A-8877-6341-9B9E-EF86C82372AD}"/>
              </a:ext>
            </a:extLst>
          </p:cNvPr>
          <p:cNvSpPr/>
          <p:nvPr/>
        </p:nvSpPr>
        <p:spPr>
          <a:xfrm>
            <a:off x="1195938" y="822326"/>
            <a:ext cx="1722122" cy="24847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tx1"/>
                </a:solidFill>
              </a:rPr>
              <a:t>Ability to </a:t>
            </a:r>
            <a:r>
              <a:rPr lang="nb-NO" sz="1600" b="1" dirty="0" err="1">
                <a:solidFill>
                  <a:schemeClr val="tx1"/>
                </a:solidFill>
              </a:rPr>
              <a:t>communi-cate</a:t>
            </a:r>
            <a:r>
              <a:rPr lang="nb-NO" sz="1600" b="1" dirty="0">
                <a:solidFill>
                  <a:schemeClr val="tx1"/>
                </a:solidFill>
              </a:rPr>
              <a:t>, dis-</a:t>
            </a:r>
            <a:r>
              <a:rPr lang="nb-NO" sz="1600" b="1" dirty="0" err="1">
                <a:solidFill>
                  <a:schemeClr val="tx1"/>
                </a:solidFill>
              </a:rPr>
              <a:t>seminate</a:t>
            </a:r>
            <a:r>
              <a:rPr lang="nb-NO" sz="1600" b="1" dirty="0">
                <a:solidFill>
                  <a:schemeClr val="tx1"/>
                </a:solidFill>
              </a:rPr>
              <a:t>, </a:t>
            </a:r>
            <a:r>
              <a:rPr lang="nb-NO" sz="1600" b="1" dirty="0" err="1">
                <a:solidFill>
                  <a:schemeClr val="tx1"/>
                </a:solidFill>
              </a:rPr>
              <a:t>discuss</a:t>
            </a:r>
            <a:endParaRPr lang="nb-NO" sz="1600" b="1" dirty="0">
              <a:solidFill>
                <a:schemeClr val="tx1"/>
              </a:solidFill>
            </a:endParaRPr>
          </a:p>
        </p:txBody>
      </p:sp>
      <p:sp>
        <p:nvSpPr>
          <p:cNvPr id="11" name="Avrundet rektangel 10">
            <a:extLst>
              <a:ext uri="{FF2B5EF4-FFF2-40B4-BE49-F238E27FC236}">
                <a16:creationId xmlns:a16="http://schemas.microsoft.com/office/drawing/2014/main" id="{9C1DED86-4F37-7B47-AD8A-4B0103C20A75}"/>
              </a:ext>
            </a:extLst>
          </p:cNvPr>
          <p:cNvSpPr/>
          <p:nvPr/>
        </p:nvSpPr>
        <p:spPr>
          <a:xfrm>
            <a:off x="9075019" y="1168544"/>
            <a:ext cx="1958339" cy="21010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tx1"/>
                </a:solidFill>
              </a:rPr>
              <a:t>Skills at </a:t>
            </a:r>
            <a:r>
              <a:rPr lang="nb-NO" sz="1600" b="1" dirty="0" err="1">
                <a:solidFill>
                  <a:schemeClr val="tx1"/>
                </a:solidFill>
              </a:rPr>
              <a:t>consequence</a:t>
            </a:r>
            <a:r>
              <a:rPr lang="nb-NO" sz="1600" b="1" dirty="0">
                <a:solidFill>
                  <a:schemeClr val="tx1"/>
                </a:solidFill>
              </a:rPr>
              <a:t> </a:t>
            </a:r>
            <a:r>
              <a:rPr lang="nb-NO" sz="1600" b="1" dirty="0" err="1">
                <a:solidFill>
                  <a:schemeClr val="tx1"/>
                </a:solidFill>
              </a:rPr>
              <a:t>analysis</a:t>
            </a:r>
            <a:r>
              <a:rPr lang="nb-NO" sz="1600" b="1" dirty="0">
                <a:solidFill>
                  <a:schemeClr val="tx1"/>
                </a:solidFill>
              </a:rPr>
              <a:t>, scenario </a:t>
            </a:r>
            <a:r>
              <a:rPr lang="nb-NO" sz="1600" b="1" dirty="0" err="1">
                <a:solidFill>
                  <a:schemeClr val="tx1"/>
                </a:solidFill>
              </a:rPr>
              <a:t>thinking</a:t>
            </a:r>
            <a:r>
              <a:rPr lang="nb-NO" sz="1600" b="1" dirty="0">
                <a:solidFill>
                  <a:schemeClr val="tx1"/>
                </a:solidFill>
              </a:rPr>
              <a:t> </a:t>
            </a:r>
            <a:r>
              <a:rPr lang="nb-NO" sz="1600" dirty="0">
                <a:solidFill>
                  <a:schemeClr val="tx1"/>
                </a:solidFill>
              </a:rPr>
              <a:t>and </a:t>
            </a:r>
            <a:r>
              <a:rPr lang="nb-NO" sz="1600" b="1" dirty="0">
                <a:solidFill>
                  <a:schemeClr val="tx1"/>
                </a:solidFill>
              </a:rPr>
              <a:t>risk </a:t>
            </a:r>
            <a:r>
              <a:rPr lang="nb-NO" sz="1600" b="1" dirty="0" err="1">
                <a:solidFill>
                  <a:schemeClr val="tx1"/>
                </a:solidFill>
              </a:rPr>
              <a:t>assessment</a:t>
            </a:r>
            <a:endParaRPr lang="nb-NO" sz="1600" b="1" dirty="0">
              <a:solidFill>
                <a:schemeClr val="tx1"/>
              </a:solidFill>
            </a:endParaRPr>
          </a:p>
        </p:txBody>
      </p:sp>
      <p:sp>
        <p:nvSpPr>
          <p:cNvPr id="12" name="Avrundet rektangel 11">
            <a:extLst>
              <a:ext uri="{FF2B5EF4-FFF2-40B4-BE49-F238E27FC236}">
                <a16:creationId xmlns:a16="http://schemas.microsoft.com/office/drawing/2014/main" id="{A69AA6F6-8D33-9447-BA76-55E60420E287}"/>
              </a:ext>
            </a:extLst>
          </p:cNvPr>
          <p:cNvSpPr/>
          <p:nvPr/>
        </p:nvSpPr>
        <p:spPr>
          <a:xfrm>
            <a:off x="2226548" y="767843"/>
            <a:ext cx="7527052" cy="3902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tx1"/>
                </a:solidFill>
              </a:rPr>
              <a:t>Ability to </a:t>
            </a:r>
            <a:r>
              <a:rPr lang="nb-NO" sz="1600" dirty="0" err="1">
                <a:solidFill>
                  <a:schemeClr val="tx1"/>
                </a:solidFill>
              </a:rPr>
              <a:t>apply</a:t>
            </a:r>
            <a:r>
              <a:rPr lang="nb-NO" sz="1600" dirty="0">
                <a:solidFill>
                  <a:schemeClr val="tx1"/>
                </a:solidFill>
              </a:rPr>
              <a:t> and </a:t>
            </a:r>
            <a:r>
              <a:rPr lang="nb-NO" sz="1600" dirty="0" err="1">
                <a:solidFill>
                  <a:schemeClr val="tx1"/>
                </a:solidFill>
              </a:rPr>
              <a:t>reflect</a:t>
            </a:r>
            <a:r>
              <a:rPr lang="nb-NO" sz="1600" dirty="0">
                <a:solidFill>
                  <a:schemeClr val="tx1"/>
                </a:solidFill>
              </a:rPr>
              <a:t> </a:t>
            </a:r>
            <a:r>
              <a:rPr lang="nb-NO" sz="1600" dirty="0" err="1">
                <a:solidFill>
                  <a:schemeClr val="tx1"/>
                </a:solidFill>
              </a:rPr>
              <a:t>on</a:t>
            </a:r>
            <a:r>
              <a:rPr lang="nb-NO" sz="1600" dirty="0">
                <a:solidFill>
                  <a:schemeClr val="tx1"/>
                </a:solidFill>
              </a:rPr>
              <a:t> </a:t>
            </a:r>
            <a:r>
              <a:rPr lang="nb-NO" sz="1600" b="1" dirty="0" err="1">
                <a:solidFill>
                  <a:schemeClr val="tx1"/>
                </a:solidFill>
              </a:rPr>
              <a:t>ethics</a:t>
            </a:r>
            <a:r>
              <a:rPr lang="nb-NO" sz="1600" dirty="0">
                <a:solidFill>
                  <a:schemeClr val="tx1"/>
                </a:solidFill>
              </a:rPr>
              <a:t> and </a:t>
            </a:r>
            <a:r>
              <a:rPr lang="nb-NO" sz="1600" b="1" dirty="0" err="1">
                <a:solidFill>
                  <a:schemeClr val="tx1"/>
                </a:solidFill>
              </a:rPr>
              <a:t>sustainability</a:t>
            </a:r>
            <a:r>
              <a:rPr lang="nb-NO" sz="1600" dirty="0">
                <a:solidFill>
                  <a:schemeClr val="tx1"/>
                </a:solidFill>
              </a:rPr>
              <a:t> norms and standards</a:t>
            </a:r>
          </a:p>
          <a:p>
            <a:pPr algn="ctr"/>
            <a:endParaRPr lang="nb-NO" sz="1600" b="1" dirty="0">
              <a:solidFill>
                <a:schemeClr val="tx1"/>
              </a:solidFill>
            </a:endParaRPr>
          </a:p>
        </p:txBody>
      </p:sp>
      <p:sp>
        <p:nvSpPr>
          <p:cNvPr id="13" name="Avrundet rektangel 12">
            <a:extLst>
              <a:ext uri="{FF2B5EF4-FFF2-40B4-BE49-F238E27FC236}">
                <a16:creationId xmlns:a16="http://schemas.microsoft.com/office/drawing/2014/main" id="{4E5D32B4-13DF-1940-85CB-0437227F8EED}"/>
              </a:ext>
            </a:extLst>
          </p:cNvPr>
          <p:cNvSpPr/>
          <p:nvPr/>
        </p:nvSpPr>
        <p:spPr>
          <a:xfrm>
            <a:off x="2399903" y="3171837"/>
            <a:ext cx="7056117" cy="3433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sz="1600" b="1" dirty="0" err="1">
                <a:solidFill>
                  <a:schemeClr val="tx1"/>
                </a:solidFill>
              </a:rPr>
              <a:t>Determination</a:t>
            </a:r>
            <a:r>
              <a:rPr lang="nb-NO" sz="1600" dirty="0">
                <a:solidFill>
                  <a:schemeClr val="tx1"/>
                </a:solidFill>
              </a:rPr>
              <a:t>, </a:t>
            </a:r>
            <a:r>
              <a:rPr lang="nb-NO" sz="1600" b="1" dirty="0" err="1">
                <a:solidFill>
                  <a:schemeClr val="tx1"/>
                </a:solidFill>
              </a:rPr>
              <a:t>collaboration</a:t>
            </a:r>
            <a:r>
              <a:rPr lang="nb-NO" sz="1600" b="1" dirty="0">
                <a:solidFill>
                  <a:schemeClr val="tx1"/>
                </a:solidFill>
              </a:rPr>
              <a:t> skills </a:t>
            </a:r>
            <a:r>
              <a:rPr lang="nb-NO" sz="1600" dirty="0">
                <a:solidFill>
                  <a:schemeClr val="tx1"/>
                </a:solidFill>
              </a:rPr>
              <a:t>and </a:t>
            </a:r>
            <a:r>
              <a:rPr lang="nb-NO" sz="1600" b="1" dirty="0" err="1">
                <a:solidFill>
                  <a:schemeClr val="tx1"/>
                </a:solidFill>
              </a:rPr>
              <a:t>leadership</a:t>
            </a:r>
            <a:r>
              <a:rPr lang="nb-NO" sz="1600" dirty="0">
                <a:solidFill>
                  <a:schemeClr val="tx1"/>
                </a:solidFill>
              </a:rPr>
              <a:t> in diverse </a:t>
            </a:r>
            <a:r>
              <a:rPr lang="nb-NO" sz="1600" dirty="0" err="1">
                <a:solidFill>
                  <a:schemeClr val="tx1"/>
                </a:solidFill>
              </a:rPr>
              <a:t>environments</a:t>
            </a:r>
            <a:r>
              <a:rPr lang="nb-NO" sz="1600" dirty="0">
                <a:solidFill>
                  <a:schemeClr val="tx1"/>
                </a:solidFill>
              </a:rPr>
              <a:t> and teams</a:t>
            </a:r>
          </a:p>
        </p:txBody>
      </p:sp>
      <p:sp>
        <p:nvSpPr>
          <p:cNvPr id="14" name="Avrundet rektangel 13">
            <a:extLst>
              <a:ext uri="{FF2B5EF4-FFF2-40B4-BE49-F238E27FC236}">
                <a16:creationId xmlns:a16="http://schemas.microsoft.com/office/drawing/2014/main" id="{A98F27BF-6F2E-D149-954A-38D50181F07C}"/>
              </a:ext>
            </a:extLst>
          </p:cNvPr>
          <p:cNvSpPr/>
          <p:nvPr/>
        </p:nvSpPr>
        <p:spPr>
          <a:xfrm>
            <a:off x="2780896" y="459851"/>
            <a:ext cx="3989914" cy="2961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600" b="1" dirty="0">
                <a:solidFill>
                  <a:srgbClr val="FF0000"/>
                </a:solidFill>
              </a:rPr>
              <a:t>THE SOCIETAL FRAME</a:t>
            </a:r>
            <a:r>
              <a:rPr lang="nb-NO" sz="1600" b="1" dirty="0">
                <a:solidFill>
                  <a:schemeClr val="tx1"/>
                </a:solidFill>
              </a:rPr>
              <a:t>: </a:t>
            </a:r>
            <a:r>
              <a:rPr lang="nb-NO" sz="1600" dirty="0" err="1">
                <a:solidFill>
                  <a:schemeClr val="tx1"/>
                </a:solidFill>
              </a:rPr>
              <a:t>Demonstrate</a:t>
            </a:r>
            <a:endParaRPr lang="nb-NO" sz="1600" b="1" dirty="0">
              <a:solidFill>
                <a:schemeClr val="tx1"/>
              </a:solidFill>
            </a:endParaRPr>
          </a:p>
        </p:txBody>
      </p:sp>
      <p:sp>
        <p:nvSpPr>
          <p:cNvPr id="8" name="Avrundet rektangel 7">
            <a:extLst>
              <a:ext uri="{FF2B5EF4-FFF2-40B4-BE49-F238E27FC236}">
                <a16:creationId xmlns:a16="http://schemas.microsoft.com/office/drawing/2014/main" id="{A269F9F5-9ECC-AF47-94DA-2CB04A599A64}"/>
              </a:ext>
            </a:extLst>
          </p:cNvPr>
          <p:cNvSpPr/>
          <p:nvPr/>
        </p:nvSpPr>
        <p:spPr>
          <a:xfrm>
            <a:off x="3085701" y="1168544"/>
            <a:ext cx="5920738" cy="19251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600" b="1" dirty="0">
                <a:solidFill>
                  <a:srgbClr val="FF0000"/>
                </a:solidFill>
              </a:rPr>
              <a:t>THE PROFESSIONAL CORE</a:t>
            </a:r>
            <a:r>
              <a:rPr lang="nb-NO" sz="1600" b="1" dirty="0">
                <a:solidFill>
                  <a:schemeClr val="tx1"/>
                </a:solidFill>
              </a:rPr>
              <a:t>: </a:t>
            </a:r>
            <a:r>
              <a:rPr lang="nb-NO" sz="1600" dirty="0" err="1">
                <a:solidFill>
                  <a:schemeClr val="tx1"/>
                </a:solidFill>
              </a:rPr>
              <a:t>Demonstrate</a:t>
            </a:r>
            <a:endParaRPr lang="nb-NO" sz="1600" b="1" dirty="0">
              <a:solidFill>
                <a:schemeClr val="tx1"/>
              </a:solidFill>
            </a:endParaRPr>
          </a:p>
          <a:p>
            <a:endParaRPr lang="nb-NO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>
                <a:solidFill>
                  <a:schemeClr val="tx1"/>
                </a:solidFill>
              </a:rPr>
              <a:t>ability</a:t>
            </a:r>
            <a:r>
              <a:rPr lang="nb-NO" sz="1600" dirty="0">
                <a:solidFill>
                  <a:schemeClr val="tx1"/>
                </a:solidFill>
              </a:rPr>
              <a:t> to design and </a:t>
            </a:r>
            <a:r>
              <a:rPr lang="nb-NO" sz="1600" dirty="0" err="1">
                <a:solidFill>
                  <a:schemeClr val="tx1"/>
                </a:solidFill>
              </a:rPr>
              <a:t>implement</a:t>
            </a:r>
            <a:r>
              <a:rPr lang="nb-NO" sz="1600" dirty="0">
                <a:solidFill>
                  <a:schemeClr val="tx1"/>
                </a:solidFill>
              </a:rPr>
              <a:t> </a:t>
            </a:r>
            <a:r>
              <a:rPr lang="nb-NO" sz="1600" dirty="0" err="1">
                <a:solidFill>
                  <a:schemeClr val="tx1"/>
                </a:solidFill>
              </a:rPr>
              <a:t>sustainable</a:t>
            </a:r>
            <a:r>
              <a:rPr lang="nb-NO" sz="1600" dirty="0">
                <a:solidFill>
                  <a:schemeClr val="tx1"/>
                </a:solidFill>
              </a:rPr>
              <a:t> </a:t>
            </a:r>
            <a:r>
              <a:rPr lang="nb-NO" sz="1600" dirty="0" err="1">
                <a:solidFill>
                  <a:schemeClr val="tx1"/>
                </a:solidFill>
              </a:rPr>
              <a:t>technical</a:t>
            </a:r>
            <a:r>
              <a:rPr lang="nb-NO" sz="1600" dirty="0">
                <a:solidFill>
                  <a:schemeClr val="tx1"/>
                </a:solidFill>
              </a:rPr>
              <a:t> </a:t>
            </a:r>
            <a:r>
              <a:rPr lang="nb-NO" sz="1600" dirty="0" err="1">
                <a:solidFill>
                  <a:schemeClr val="tx1"/>
                </a:solidFill>
              </a:rPr>
              <a:t>solutions</a:t>
            </a:r>
            <a:endParaRPr lang="nb-NO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>
                <a:solidFill>
                  <a:schemeClr val="tx1"/>
                </a:solidFill>
              </a:rPr>
              <a:t>innovation</a:t>
            </a:r>
            <a:r>
              <a:rPr lang="nb-NO" sz="1600" dirty="0">
                <a:solidFill>
                  <a:schemeClr val="tx1"/>
                </a:solidFill>
              </a:rPr>
              <a:t> </a:t>
            </a:r>
            <a:r>
              <a:rPr lang="nb-NO" sz="1600" dirty="0" err="1">
                <a:solidFill>
                  <a:schemeClr val="tx1"/>
                </a:solidFill>
              </a:rPr>
              <a:t>ability</a:t>
            </a:r>
            <a:r>
              <a:rPr lang="nb-NO" sz="1600" dirty="0">
                <a:solidFill>
                  <a:schemeClr val="tx1"/>
                </a:solidFill>
              </a:rPr>
              <a:t>, </a:t>
            </a:r>
            <a:r>
              <a:rPr lang="nb-NO" sz="1600" dirty="0" err="1">
                <a:solidFill>
                  <a:schemeClr val="tx1"/>
                </a:solidFill>
              </a:rPr>
              <a:t>entrepreneurial</a:t>
            </a:r>
            <a:r>
              <a:rPr lang="nb-NO" sz="1600" dirty="0">
                <a:solidFill>
                  <a:schemeClr val="tx1"/>
                </a:solidFill>
              </a:rPr>
              <a:t> </a:t>
            </a:r>
            <a:r>
              <a:rPr lang="nb-NO" sz="1600" dirty="0" err="1">
                <a:solidFill>
                  <a:schemeClr val="tx1"/>
                </a:solidFill>
              </a:rPr>
              <a:t>thinking</a:t>
            </a:r>
            <a:r>
              <a:rPr lang="nb-NO" sz="1600" dirty="0">
                <a:solidFill>
                  <a:schemeClr val="tx1"/>
                </a:solidFill>
              </a:rPr>
              <a:t>, and business </a:t>
            </a:r>
            <a:r>
              <a:rPr lang="nb-NO" sz="1600" dirty="0" err="1">
                <a:solidFill>
                  <a:schemeClr val="tx1"/>
                </a:solidFill>
              </a:rPr>
              <a:t>understanding</a:t>
            </a:r>
            <a:endParaRPr lang="nb-NO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>
                <a:solidFill>
                  <a:schemeClr val="tx1"/>
                </a:solidFill>
              </a:rPr>
              <a:t>ability</a:t>
            </a:r>
            <a:r>
              <a:rPr lang="nb-NO" sz="1600" dirty="0">
                <a:solidFill>
                  <a:schemeClr val="tx1"/>
                </a:solidFill>
              </a:rPr>
              <a:t> to </a:t>
            </a:r>
            <a:r>
              <a:rPr lang="nb-NO" sz="1600" dirty="0" err="1">
                <a:solidFill>
                  <a:schemeClr val="tx1"/>
                </a:solidFill>
              </a:rPr>
              <a:t>contribute</a:t>
            </a:r>
            <a:r>
              <a:rPr lang="nb-NO" sz="1600" dirty="0">
                <a:solidFill>
                  <a:schemeClr val="tx1"/>
                </a:solidFill>
              </a:rPr>
              <a:t> to </a:t>
            </a:r>
            <a:r>
              <a:rPr lang="nb-NO" sz="1600" dirty="0" err="1">
                <a:solidFill>
                  <a:schemeClr val="tx1"/>
                </a:solidFill>
              </a:rPr>
              <a:t>research</a:t>
            </a:r>
            <a:r>
              <a:rPr lang="nb-NO" sz="1600" dirty="0">
                <a:solidFill>
                  <a:schemeClr val="tx1"/>
                </a:solidFill>
              </a:rPr>
              <a:t> and </a:t>
            </a:r>
            <a:r>
              <a:rPr lang="nb-NO" sz="1600" dirty="0" err="1">
                <a:solidFill>
                  <a:schemeClr val="tx1"/>
                </a:solidFill>
              </a:rPr>
              <a:t>technical</a:t>
            </a:r>
            <a:r>
              <a:rPr lang="nb-NO" sz="1600" dirty="0">
                <a:solidFill>
                  <a:schemeClr val="tx1"/>
                </a:solidFill>
              </a:rPr>
              <a:t> </a:t>
            </a:r>
            <a:r>
              <a:rPr lang="nb-NO" sz="1600" dirty="0" err="1">
                <a:solidFill>
                  <a:schemeClr val="tx1"/>
                </a:solidFill>
              </a:rPr>
              <a:t>development</a:t>
            </a:r>
            <a:endParaRPr lang="nb-NO" sz="1600" dirty="0">
              <a:solidFill>
                <a:schemeClr val="tx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68EABAF-84BD-2242-85A7-ECAFA24E7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5992"/>
            <a:ext cx="1127357" cy="2513612"/>
          </a:xfrm>
          <a:solidFill>
            <a:schemeClr val="accent4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nb-NO" sz="1200" dirty="0">
                <a:latin typeface="+mj-lt"/>
              </a:rPr>
              <a:t>«</a:t>
            </a:r>
            <a:r>
              <a:rPr lang="nb-NO" sz="1200" dirty="0" err="1">
                <a:latin typeface="+mj-lt"/>
              </a:rPr>
              <a:t>Compre-hensive</a:t>
            </a:r>
            <a:r>
              <a:rPr lang="nb-NO" sz="1200" dirty="0">
                <a:latin typeface="+mj-lt"/>
              </a:rPr>
              <a:t> and </a:t>
            </a:r>
            <a:r>
              <a:rPr lang="nb-NO" sz="1200" dirty="0" err="1">
                <a:latin typeface="+mj-lt"/>
              </a:rPr>
              <a:t>integrated</a:t>
            </a:r>
            <a:r>
              <a:rPr lang="nb-NO" sz="1200" dirty="0">
                <a:latin typeface="+mj-lt"/>
              </a:rPr>
              <a:t>» </a:t>
            </a:r>
            <a:r>
              <a:rPr lang="nb-NO" sz="1200" dirty="0" err="1">
                <a:latin typeface="+mj-lt"/>
              </a:rPr>
              <a:t>competence</a:t>
            </a:r>
            <a:r>
              <a:rPr lang="nb-NO" sz="1200" dirty="0">
                <a:latin typeface="+mj-lt"/>
              </a:rPr>
              <a:t> </a:t>
            </a:r>
            <a:r>
              <a:rPr lang="nb-NO" sz="1200" dirty="0" err="1">
                <a:latin typeface="+mj-lt"/>
              </a:rPr>
              <a:t>profile</a:t>
            </a:r>
            <a:r>
              <a:rPr lang="nb-NO" sz="1200" dirty="0">
                <a:latin typeface="+mj-lt"/>
              </a:rPr>
              <a:t> </a:t>
            </a:r>
            <a:br>
              <a:rPr lang="nb-NO" sz="1200" dirty="0">
                <a:latin typeface="+mj-lt"/>
              </a:rPr>
            </a:br>
            <a:br>
              <a:rPr lang="nb-NO" sz="1200" dirty="0">
                <a:latin typeface="+mj-lt"/>
              </a:rPr>
            </a:br>
            <a:r>
              <a:rPr lang="nb-NO" sz="1200" dirty="0">
                <a:latin typeface="+mj-lt"/>
              </a:rPr>
              <a:t>(</a:t>
            </a:r>
            <a:r>
              <a:rPr lang="nb-NO" sz="1200" dirty="0" err="1">
                <a:latin typeface="+mj-lt"/>
              </a:rPr>
              <a:t>example</a:t>
            </a:r>
            <a:r>
              <a:rPr lang="nb-NO" sz="1200" dirty="0">
                <a:latin typeface="+mj-lt"/>
              </a:rPr>
              <a:t>, bachelor </a:t>
            </a:r>
            <a:r>
              <a:rPr lang="nb-NO" sz="1200" dirty="0" err="1">
                <a:latin typeface="+mj-lt"/>
              </a:rPr>
              <a:t>engineering</a:t>
            </a:r>
            <a:r>
              <a:rPr lang="nb-NO" sz="1200" dirty="0">
                <a:latin typeface="+mj-lt"/>
              </a:rPr>
              <a:t> studies)</a:t>
            </a:r>
          </a:p>
        </p:txBody>
      </p:sp>
      <p:sp>
        <p:nvSpPr>
          <p:cNvPr id="3" name="Eksplosjon 2 2">
            <a:extLst>
              <a:ext uri="{FF2B5EF4-FFF2-40B4-BE49-F238E27FC236}">
                <a16:creationId xmlns:a16="http://schemas.microsoft.com/office/drawing/2014/main" id="{6B0FA39D-9A13-C349-B4A8-9140B764AF64}"/>
              </a:ext>
            </a:extLst>
          </p:cNvPr>
          <p:cNvSpPr/>
          <p:nvPr/>
        </p:nvSpPr>
        <p:spPr>
          <a:xfrm>
            <a:off x="429862" y="408208"/>
            <a:ext cx="11709400" cy="6420853"/>
          </a:xfrm>
          <a:prstGeom prst="irregularSeal2">
            <a:avLst/>
          </a:prstGeom>
          <a:solidFill>
            <a:schemeClr val="accent1">
              <a:alpha val="59000"/>
            </a:schemeClr>
          </a:solidFill>
          <a:ln>
            <a:solidFill>
              <a:schemeClr val="accent1">
                <a:shade val="50000"/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550" i="1" dirty="0"/>
              <a:t>Embedded </a:t>
            </a:r>
            <a:r>
              <a:rPr lang="nb-NO" sz="2550" i="1" dirty="0" err="1"/>
              <a:t>across</a:t>
            </a:r>
            <a:r>
              <a:rPr lang="nb-NO" sz="2550" i="1" dirty="0"/>
              <a:t> </a:t>
            </a:r>
            <a:r>
              <a:rPr lang="nb-NO" sz="2550" i="1" dirty="0" err="1"/>
              <a:t>profile</a:t>
            </a:r>
            <a:r>
              <a:rPr lang="nb-NO" sz="2550" i="1" dirty="0"/>
              <a:t>:</a:t>
            </a:r>
            <a:endParaRPr lang="nb-NO" sz="2550" dirty="0"/>
          </a:p>
          <a:p>
            <a:endParaRPr lang="nb-NO" sz="255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550" b="1" dirty="0" err="1"/>
              <a:t>Sustainability</a:t>
            </a:r>
            <a:r>
              <a:rPr lang="nb-NO" sz="2550" b="1" dirty="0"/>
              <a:t> </a:t>
            </a:r>
            <a:r>
              <a:rPr lang="nb-NO" sz="2550" b="1" dirty="0" err="1"/>
              <a:t>competence</a:t>
            </a:r>
            <a:endParaRPr lang="nb-NO" sz="255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55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550" b="1" dirty="0"/>
              <a:t>Digital </a:t>
            </a:r>
            <a:r>
              <a:rPr lang="nb-NO" sz="2550" b="1" dirty="0" err="1"/>
              <a:t>competence</a:t>
            </a:r>
            <a:endParaRPr lang="nb-NO" sz="2550" b="1" dirty="0"/>
          </a:p>
        </p:txBody>
      </p:sp>
    </p:spTree>
    <p:extLst>
      <p:ext uri="{BB962C8B-B14F-4D97-AF65-F5344CB8AC3E}">
        <p14:creationId xmlns:p14="http://schemas.microsoft.com/office/powerpoint/2010/main" val="3838877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E75B18-E651-B64D-9D0E-D6F0EF41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225" y="365127"/>
            <a:ext cx="10727575" cy="926117"/>
          </a:xfrm>
        </p:spPr>
        <p:txBody>
          <a:bodyPr anchor="ctr">
            <a:normAutofit/>
          </a:bodyPr>
          <a:lstStyle/>
          <a:p>
            <a:pPr algn="ctr"/>
            <a:r>
              <a:rPr lang="nb-NO" sz="3000" dirty="0"/>
              <a:t>How to </a:t>
            </a:r>
            <a:r>
              <a:rPr lang="nb-NO" sz="3000" dirty="0" err="1"/>
              <a:t>implement</a:t>
            </a:r>
            <a:r>
              <a:rPr lang="nb-NO" sz="3000" dirty="0"/>
              <a:t> </a:t>
            </a:r>
            <a:br>
              <a:rPr lang="nb-NO" sz="3000" dirty="0"/>
            </a:br>
            <a:r>
              <a:rPr lang="nb-NO" sz="3000" dirty="0" err="1"/>
              <a:t>the</a:t>
            </a:r>
            <a:r>
              <a:rPr lang="nb-NO" sz="3000" dirty="0"/>
              <a:t> </a:t>
            </a:r>
            <a:r>
              <a:rPr lang="nb-NO" sz="3000" dirty="0" err="1"/>
              <a:t>vision</a:t>
            </a:r>
            <a:r>
              <a:rPr lang="nb-NO" sz="3000" dirty="0"/>
              <a:t>, </a:t>
            </a:r>
            <a:r>
              <a:rPr lang="nb-NO" sz="3000" dirty="0" err="1"/>
              <a:t>principles</a:t>
            </a:r>
            <a:r>
              <a:rPr lang="nb-NO" sz="3000" dirty="0"/>
              <a:t>, and </a:t>
            </a:r>
            <a:r>
              <a:rPr lang="nb-NO" sz="3000" dirty="0" err="1"/>
              <a:t>competence</a:t>
            </a:r>
            <a:r>
              <a:rPr lang="nb-NO" sz="3000" dirty="0"/>
              <a:t> </a:t>
            </a:r>
            <a:r>
              <a:rPr lang="nb-NO" sz="3000" dirty="0" err="1"/>
              <a:t>profiles</a:t>
            </a:r>
            <a:r>
              <a:rPr lang="nb-NO" sz="3000" dirty="0"/>
              <a:t>?</a:t>
            </a:r>
          </a:p>
        </p:txBody>
      </p:sp>
      <p:pic>
        <p:nvPicPr>
          <p:cNvPr id="4" name="Picture 10" descr="Et bilde som inneholder gress, himmel, utendørs, sti&#10;&#10;Automatisk generert beskrivelse">
            <a:extLst>
              <a:ext uri="{FF2B5EF4-FFF2-40B4-BE49-F238E27FC236}">
                <a16:creationId xmlns:a16="http://schemas.microsoft.com/office/drawing/2014/main" id="{6ACF7F3C-2497-144F-91A8-C50A7144F6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85" b="11629"/>
          <a:stretch/>
        </p:blipFill>
        <p:spPr bwMode="auto">
          <a:xfrm>
            <a:off x="626225" y="1435331"/>
            <a:ext cx="10727575" cy="4461164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ett pil 5">
            <a:extLst>
              <a:ext uri="{FF2B5EF4-FFF2-40B4-BE49-F238E27FC236}">
                <a16:creationId xmlns:a16="http://schemas.microsoft.com/office/drawing/2014/main" id="{CCA6627B-ABC4-8B41-B35E-BBEAD0810026}"/>
              </a:ext>
            </a:extLst>
          </p:cNvPr>
          <p:cNvCxnSpPr>
            <a:cxnSpLocks/>
          </p:cNvCxnSpPr>
          <p:nvPr/>
        </p:nvCxnSpPr>
        <p:spPr>
          <a:xfrm flipV="1">
            <a:off x="963386" y="2041072"/>
            <a:ext cx="4686300" cy="2269671"/>
          </a:xfrm>
          <a:prstGeom prst="straightConnector1">
            <a:avLst/>
          </a:prstGeom>
          <a:ln w="41275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 10">
            <a:extLst>
              <a:ext uri="{FF2B5EF4-FFF2-40B4-BE49-F238E27FC236}">
                <a16:creationId xmlns:a16="http://schemas.microsoft.com/office/drawing/2014/main" id="{437842CC-7B72-084A-A9C2-EF9286A74421}"/>
              </a:ext>
            </a:extLst>
          </p:cNvPr>
          <p:cNvCxnSpPr>
            <a:cxnSpLocks/>
          </p:cNvCxnSpPr>
          <p:nvPr/>
        </p:nvCxnSpPr>
        <p:spPr>
          <a:xfrm flipV="1">
            <a:off x="6158593" y="2041072"/>
            <a:ext cx="0" cy="3053442"/>
          </a:xfrm>
          <a:prstGeom prst="straightConnector1">
            <a:avLst/>
          </a:prstGeom>
          <a:ln w="41275">
            <a:solidFill>
              <a:srgbClr val="E9607E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 12">
            <a:extLst>
              <a:ext uri="{FF2B5EF4-FFF2-40B4-BE49-F238E27FC236}">
                <a16:creationId xmlns:a16="http://schemas.microsoft.com/office/drawing/2014/main" id="{18A1CB78-E4C6-8741-B637-2C0ACCD27A01}"/>
              </a:ext>
            </a:extLst>
          </p:cNvPr>
          <p:cNvCxnSpPr>
            <a:cxnSpLocks/>
          </p:cNvCxnSpPr>
          <p:nvPr/>
        </p:nvCxnSpPr>
        <p:spPr>
          <a:xfrm flipH="1" flipV="1">
            <a:off x="6348414" y="2041072"/>
            <a:ext cx="4880200" cy="2122714"/>
          </a:xfrm>
          <a:prstGeom prst="straightConnector1">
            <a:avLst/>
          </a:prstGeom>
          <a:ln w="41275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63AB0150-677A-1444-80DC-8EF42E0F7104}"/>
              </a:ext>
            </a:extLst>
          </p:cNvPr>
          <p:cNvSpPr txBox="1"/>
          <p:nvPr/>
        </p:nvSpPr>
        <p:spPr>
          <a:xfrm>
            <a:off x="3820886" y="5966338"/>
            <a:ext cx="4131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3 </a:t>
            </a:r>
            <a:r>
              <a:rPr lang="nb-NO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</a:t>
            </a:r>
            <a:r>
              <a:rPr lang="nb-NO" b="1" dirty="0"/>
              <a:t>-</a:t>
            </a:r>
            <a:r>
              <a:rPr lang="nb-NO" b="1" dirty="0" err="1">
                <a:solidFill>
                  <a:srgbClr val="C00000"/>
                </a:solidFill>
              </a:rPr>
              <a:t>project</a:t>
            </a:r>
            <a:r>
              <a:rPr lang="nb-NO" b="1" dirty="0"/>
              <a:t> </a:t>
            </a:r>
            <a:r>
              <a:rPr lang="nb-NO" b="1" dirty="0" err="1">
                <a:solidFill>
                  <a:srgbClr val="FFC000"/>
                </a:solidFill>
              </a:rPr>
              <a:t>tracks</a:t>
            </a:r>
            <a:endParaRPr lang="nb-NO" b="1" dirty="0">
              <a:solidFill>
                <a:srgbClr val="FFC000"/>
              </a:solidFill>
            </a:endParaRPr>
          </a:p>
          <a:p>
            <a:pPr algn="ctr"/>
            <a:r>
              <a:rPr lang="nb-NO" dirty="0"/>
              <a:t>+ </a:t>
            </a:r>
            <a:r>
              <a:rPr lang="nb-NO" dirty="0" err="1"/>
              <a:t>development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</a:p>
          <a:p>
            <a:pPr algn="ctr"/>
            <a:r>
              <a:rPr lang="nb-NO" b="1" dirty="0"/>
              <a:t>post-</a:t>
            </a:r>
            <a:r>
              <a:rPr lang="nb-NO" b="1" dirty="0" err="1"/>
              <a:t>project</a:t>
            </a:r>
            <a:r>
              <a:rPr lang="nb-NO" b="1" dirty="0"/>
              <a:t> </a:t>
            </a:r>
            <a:r>
              <a:rPr lang="nb-NO" b="1" dirty="0" err="1"/>
              <a:t>implementation</a:t>
            </a:r>
            <a:r>
              <a:rPr lang="nb-NO" b="1" dirty="0"/>
              <a:t> plan</a:t>
            </a:r>
          </a:p>
        </p:txBody>
      </p:sp>
    </p:spTree>
    <p:extLst>
      <p:ext uri="{BB962C8B-B14F-4D97-AF65-F5344CB8AC3E}">
        <p14:creationId xmlns:p14="http://schemas.microsoft.com/office/powerpoint/2010/main" val="4005260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309B77-90F3-C344-B65B-C1516089F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621" y="84980"/>
            <a:ext cx="9976757" cy="720516"/>
          </a:xfrm>
        </p:spPr>
        <p:txBody>
          <a:bodyPr>
            <a:normAutofit fontScale="90000"/>
          </a:bodyPr>
          <a:lstStyle/>
          <a:p>
            <a:pPr algn="ctr"/>
            <a:r>
              <a:rPr lang="nb-NO" sz="3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Track</a:t>
            </a:r>
            <a:r>
              <a:rPr lang="nb-NO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1</a:t>
            </a:r>
            <a:r>
              <a:rPr lang="nb-NO" sz="3600" b="0" dirty="0"/>
              <a:t>: </a:t>
            </a:r>
            <a:r>
              <a:rPr lang="nb-NO" sz="3600" dirty="0"/>
              <a:t>Pilot </a:t>
            </a:r>
            <a:r>
              <a:rPr lang="nb-NO" sz="3600" dirty="0" err="1"/>
              <a:t>projects</a:t>
            </a:r>
            <a:r>
              <a:rPr lang="nb-NO" sz="3600" dirty="0"/>
              <a:t> </a:t>
            </a:r>
            <a:r>
              <a:rPr lang="nb-NO" sz="3600" b="0" dirty="0"/>
              <a:t>– </a:t>
            </a:r>
            <a:r>
              <a:rPr lang="nb-NO" sz="3600" b="0" dirty="0" err="1"/>
              <a:t>trying</a:t>
            </a:r>
            <a:r>
              <a:rPr lang="nb-NO" sz="3600" b="0" dirty="0"/>
              <a:t> </a:t>
            </a:r>
            <a:r>
              <a:rPr lang="nb-NO" sz="3600" b="0" dirty="0" err="1"/>
              <a:t>out</a:t>
            </a:r>
            <a:r>
              <a:rPr lang="nb-NO" sz="3600" b="0" dirty="0"/>
              <a:t> </a:t>
            </a:r>
            <a:r>
              <a:rPr lang="nb-NO" sz="3600" b="0" dirty="0" err="1"/>
              <a:t>ideas</a:t>
            </a:r>
            <a:r>
              <a:rPr lang="nb-NO" sz="3600" b="0" dirty="0"/>
              <a:t> in </a:t>
            </a:r>
            <a:r>
              <a:rPr lang="nb-NO" sz="3600" b="0" dirty="0" err="1"/>
              <a:t>practice</a:t>
            </a:r>
            <a:endParaRPr lang="nb-NO" sz="3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082E7E3-DA2E-0548-AEC9-4E050EAAC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866" y="1010477"/>
            <a:ext cx="6346204" cy="5123556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2200" b="1" dirty="0">
                <a:latin typeface="Calibri" panose="020F0502020204030204" pitchFamily="34" charset="0"/>
                <a:cs typeface="Calibri" panose="020F0502020204030204" pitchFamily="34" charset="0"/>
              </a:rPr>
              <a:t>Operative:</a:t>
            </a:r>
          </a:p>
          <a:p>
            <a:pPr marL="0" indent="0">
              <a:buNone/>
            </a:pP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Statistics for engineers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MARTA – MAthematics as a tool foR Thought Assistance </a:t>
            </a:r>
            <a:endParaRPr lang="nb-NO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SUPER – Student-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active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wicked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problems </a:t>
            </a:r>
          </a:p>
          <a:p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Toolbox for integrating sustainability competence in integrated 5-year technology MSc programs</a:t>
            </a:r>
            <a:endParaRPr lang="nb-NO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ELDIG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– New bachelor program in </a:t>
            </a:r>
            <a:r>
              <a:rPr lang="nb-NO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Electrification</a:t>
            </a:r>
            <a:r>
              <a:rPr lang="nb-NO" sz="2200" i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nb-NO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digitalization</a:t>
            </a:r>
            <a:endParaRPr lang="nb-NO" sz="2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AIS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– New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engineering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program in </a:t>
            </a:r>
            <a:r>
              <a:rPr lang="nb-NO" sz="2200" i="1" dirty="0">
                <a:latin typeface="Calibri" panose="020F0502020204030204" pitchFamily="34" charset="0"/>
                <a:cs typeface="Calibri" panose="020F0502020204030204" pitchFamily="34" charset="0"/>
              </a:rPr>
              <a:t>Automation and intelligent systems</a:t>
            </a:r>
          </a:p>
          <a:p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Revision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for program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portfolio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within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mechanical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engineering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production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product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endParaRPr lang="nb-NO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Integration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sustainability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competence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and digital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competence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across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program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portfolio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at The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Faculty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 Engineering Science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4CC70A0-4DCA-6C42-95DD-31D38924B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2835" y="1010477"/>
            <a:ext cx="5405299" cy="4714461"/>
          </a:xfrm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r>
              <a:rPr lang="nb-NO" sz="1900" b="1" dirty="0">
                <a:latin typeface="Calibri" panose="020F0502020204030204" pitchFamily="34" charset="0"/>
                <a:cs typeface="Calibri" panose="020F0502020204030204" pitchFamily="34" charset="0"/>
              </a:rPr>
              <a:t>«Under </a:t>
            </a:r>
            <a:r>
              <a:rPr lang="nb-NO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construction</a:t>
            </a:r>
            <a:r>
              <a:rPr lang="nb-NO" sz="1900" b="1" dirty="0">
                <a:latin typeface="Calibri" panose="020F0502020204030204" pitchFamily="34" charset="0"/>
                <a:cs typeface="Calibri" panose="020F0502020204030204" pitchFamily="34" charset="0"/>
              </a:rPr>
              <a:t>»:</a:t>
            </a:r>
          </a:p>
          <a:p>
            <a:endParaRPr lang="nb-NO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900" dirty="0">
                <a:latin typeface="Calibri" panose="020F0502020204030204" pitchFamily="34" charset="0"/>
                <a:cs typeface="Calibri" panose="020F0502020204030204" pitchFamily="34" charset="0"/>
              </a:rPr>
              <a:t>Integration </a:t>
            </a:r>
            <a:r>
              <a:rPr lang="nb-NO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nb-NO" sz="1900" dirty="0">
                <a:latin typeface="Calibri" panose="020F0502020204030204" pitchFamily="34" charset="0"/>
                <a:cs typeface="Calibri" panose="020F0502020204030204" pitchFamily="34" charset="0"/>
              </a:rPr>
              <a:t> design-</a:t>
            </a:r>
            <a:r>
              <a:rPr lang="nb-NO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thinking</a:t>
            </a:r>
            <a:r>
              <a:rPr lang="nb-NO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competence</a:t>
            </a:r>
            <a:r>
              <a:rPr lang="nb-NO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modules</a:t>
            </a:r>
            <a:r>
              <a:rPr lang="nb-NO" sz="1900" dirty="0"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nb-NO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r>
              <a:rPr lang="nb-NO" sz="1900" dirty="0">
                <a:latin typeface="Calibri" panose="020F0502020204030204" pitchFamily="34" charset="0"/>
                <a:cs typeface="Calibri" panose="020F0502020204030204" pitchFamily="34" charset="0"/>
              </a:rPr>
              <a:t> master program</a:t>
            </a:r>
          </a:p>
          <a:p>
            <a:endParaRPr lang="nb-NO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900" dirty="0">
                <a:latin typeface="Calibri" panose="020F0502020204030204" pitchFamily="34" charset="0"/>
                <a:cs typeface="Calibri" panose="020F0502020204030204" pitchFamily="34" charset="0"/>
              </a:rPr>
              <a:t>Cross-</a:t>
            </a:r>
            <a:r>
              <a:rPr lang="nb-NO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disciplinary</a:t>
            </a:r>
            <a:r>
              <a:rPr lang="nb-NO" sz="1900" dirty="0"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lang="nb-NO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minors</a:t>
            </a:r>
            <a:r>
              <a:rPr lang="nb-NO" sz="1900" dirty="0"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lang="nb-NO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nb-NO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sustainability</a:t>
            </a:r>
            <a:r>
              <a:rPr lang="nb-NO" sz="19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nb-NO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digitalization</a:t>
            </a:r>
            <a:r>
              <a:rPr lang="nb-NO" sz="19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nb-NO" sz="1900" i="1" dirty="0" err="1">
                <a:latin typeface="Calibri" panose="020F0502020204030204" pitchFamily="34" charset="0"/>
                <a:cs typeface="Calibri" panose="020F0502020204030204" pitchFamily="34" charset="0"/>
              </a:rPr>
              <a:t>collaboration</a:t>
            </a:r>
            <a:r>
              <a:rPr lang="nb-NO" sz="19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900" i="1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nb-NO" sz="19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900" i="1" dirty="0">
                <a:latin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FHS</a:t>
            </a:r>
            <a:r>
              <a:rPr lang="nb-NO" sz="19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900" dirty="0">
                <a:latin typeface="Calibri" panose="020F0502020204030204" pitchFamily="34" charset="0"/>
                <a:cs typeface="Calibri" panose="020F0502020204030204" pitchFamily="34" charset="0"/>
              </a:rPr>
              <a:t>The Experts–in-a-Team (</a:t>
            </a:r>
            <a:r>
              <a:rPr lang="nb-NO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EiT</a:t>
            </a:r>
            <a:r>
              <a:rPr lang="nb-NO" sz="19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nb-NO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course</a:t>
            </a:r>
            <a:r>
              <a:rPr lang="nb-NO" sz="1900" dirty="0">
                <a:latin typeface="Calibri" panose="020F0502020204030204" pitchFamily="34" charset="0"/>
                <a:cs typeface="Calibri" panose="020F0502020204030204" pitchFamily="34" charset="0"/>
              </a:rPr>
              <a:t> as arena for </a:t>
            </a:r>
            <a:r>
              <a:rPr lang="nb-NO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fostering</a:t>
            </a:r>
            <a:r>
              <a:rPr lang="nb-NO" sz="1900" dirty="0">
                <a:latin typeface="Calibri" panose="020F0502020204030204" pitchFamily="34" charset="0"/>
                <a:cs typeface="Calibri" panose="020F0502020204030204" pitchFamily="34" charset="0"/>
              </a:rPr>
              <a:t> student </a:t>
            </a:r>
            <a:r>
              <a:rPr lang="nb-NO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ideas</a:t>
            </a:r>
            <a:r>
              <a:rPr lang="nb-NO" sz="19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nb-NO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promote</a:t>
            </a:r>
            <a:r>
              <a:rPr lang="nb-NO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r>
              <a:rPr lang="nb-NO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nb-NO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NTNU’s</a:t>
            </a:r>
            <a:r>
              <a:rPr lang="nb-NO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future</a:t>
            </a:r>
            <a:r>
              <a:rPr lang="nb-NO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nb-NO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portfolio</a:t>
            </a:r>
            <a:r>
              <a:rPr lang="nb-NO" sz="19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nb-NO" sz="1900" i="1" dirty="0" err="1">
                <a:latin typeface="Calibri" panose="020F0502020204030204" pitchFamily="34" charset="0"/>
                <a:cs typeface="Calibri" panose="020F0502020204030204" pitchFamily="34" charset="0"/>
              </a:rPr>
              <a:t>collaboration</a:t>
            </a:r>
            <a:r>
              <a:rPr lang="nb-NO" sz="19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900" i="1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nb-NO" sz="19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900" i="1" dirty="0">
                <a:latin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FHS</a:t>
            </a:r>
            <a:r>
              <a:rPr lang="nb-NO" sz="19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0A2AC6FB-6228-584C-AB60-6786161555A6}"/>
              </a:ext>
            </a:extLst>
          </p:cNvPr>
          <p:cNvSpPr txBox="1"/>
          <p:nvPr/>
        </p:nvSpPr>
        <p:spPr>
          <a:xfrm>
            <a:off x="3578087" y="6290177"/>
            <a:ext cx="3861506" cy="27699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nb-NO" sz="1200" dirty="0">
                <a:hlinkClick r:id="rId8"/>
              </a:rPr>
              <a:t>https://www.ntnu.no/fremtidensteknologistudier/piloter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799298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747B08DA-5204-EB48-B541-F23512C14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8" y="185513"/>
            <a:ext cx="10838709" cy="1325563"/>
          </a:xfrm>
        </p:spPr>
        <p:txBody>
          <a:bodyPr anchor="ctr">
            <a:normAutofit/>
          </a:bodyPr>
          <a:lstStyle/>
          <a:p>
            <a:pPr algn="ctr"/>
            <a:r>
              <a:rPr lang="nb-NO" sz="3600" dirty="0" err="1">
                <a:solidFill>
                  <a:srgbClr val="C00000"/>
                </a:solidFill>
              </a:rPr>
              <a:t>Track</a:t>
            </a:r>
            <a:r>
              <a:rPr lang="nb-NO" sz="3600" dirty="0">
                <a:solidFill>
                  <a:srgbClr val="C00000"/>
                </a:solidFill>
              </a:rPr>
              <a:t> 2</a:t>
            </a:r>
            <a:r>
              <a:rPr lang="nb-NO" sz="3600" b="0" dirty="0"/>
              <a:t>: </a:t>
            </a:r>
            <a:r>
              <a:rPr lang="nb-NO" sz="3600" dirty="0"/>
              <a:t>Gap analyses, </a:t>
            </a:r>
            <a:r>
              <a:rPr lang="nb-NO" sz="3600" dirty="0" err="1"/>
              <a:t>roadmaps</a:t>
            </a:r>
            <a:r>
              <a:rPr lang="nb-NO" sz="3600" dirty="0"/>
              <a:t>, and </a:t>
            </a:r>
            <a:br>
              <a:rPr lang="nb-NO" sz="3600" dirty="0"/>
            </a:br>
            <a:r>
              <a:rPr lang="nb-NO" sz="3600" dirty="0" err="1"/>
              <a:t>proposed</a:t>
            </a:r>
            <a:r>
              <a:rPr lang="nb-NO" sz="3600" dirty="0"/>
              <a:t> instruments for </a:t>
            </a:r>
            <a:r>
              <a:rPr lang="nb-NO" sz="3600" dirty="0" err="1"/>
              <a:t>implementation</a:t>
            </a:r>
            <a:endParaRPr lang="nb-NO" sz="3600" dirty="0"/>
          </a:p>
        </p:txBody>
      </p:sp>
      <p:graphicFrame>
        <p:nvGraphicFramePr>
          <p:cNvPr id="8" name="Plassholder for innhold 5">
            <a:extLst>
              <a:ext uri="{FF2B5EF4-FFF2-40B4-BE49-F238E27FC236}">
                <a16:creationId xmlns:a16="http://schemas.microsoft.com/office/drawing/2014/main" id="{FEAB0956-6AFD-4C80-8A56-B921F9C1F43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08521632"/>
              </p:ext>
            </p:extLst>
          </p:nvPr>
        </p:nvGraphicFramePr>
        <p:xfrm>
          <a:off x="216969" y="1714500"/>
          <a:ext cx="5611093" cy="4475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profileimage">
            <a:extLst>
              <a:ext uri="{FF2B5EF4-FFF2-40B4-BE49-F238E27FC236}">
                <a16:creationId xmlns:a16="http://schemas.microsoft.com/office/drawing/2014/main" id="{8A8ED13A-DDE8-8747-A1E8-63FB23DC7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74382"/>
            <a:ext cx="1260929" cy="126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rofileimage">
            <a:extLst>
              <a:ext uri="{FF2B5EF4-FFF2-40B4-BE49-F238E27FC236}">
                <a16:creationId xmlns:a16="http://schemas.microsoft.com/office/drawing/2014/main" id="{DB97EC1D-62B1-3B49-9D5C-234D3490E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128" y="1892183"/>
            <a:ext cx="1225326" cy="122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ofileimage">
            <a:extLst>
              <a:ext uri="{FF2B5EF4-FFF2-40B4-BE49-F238E27FC236}">
                <a16:creationId xmlns:a16="http://schemas.microsoft.com/office/drawing/2014/main" id="{674C19D4-3306-9244-B60B-9CBEB10AB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299" y="1892183"/>
            <a:ext cx="1225326" cy="122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rofileimage">
            <a:extLst>
              <a:ext uri="{FF2B5EF4-FFF2-40B4-BE49-F238E27FC236}">
                <a16:creationId xmlns:a16="http://schemas.microsoft.com/office/drawing/2014/main" id="{4D7D537F-A6BD-BB45-A5A7-B05E41AC5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892" y="1909984"/>
            <a:ext cx="1207525" cy="120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rofileimage">
            <a:extLst>
              <a:ext uri="{FF2B5EF4-FFF2-40B4-BE49-F238E27FC236}">
                <a16:creationId xmlns:a16="http://schemas.microsoft.com/office/drawing/2014/main" id="{62876D44-C24B-D146-AFB8-3B05EB900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374" y="3342254"/>
            <a:ext cx="1297555" cy="129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rofileimage">
            <a:extLst>
              <a:ext uri="{FF2B5EF4-FFF2-40B4-BE49-F238E27FC236}">
                <a16:creationId xmlns:a16="http://schemas.microsoft.com/office/drawing/2014/main" id="{0BF525A6-A25F-604D-A0EE-2478D81B7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817" y="4809447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3DCEDFAD-1B03-D449-915F-746FB9F29687}"/>
              </a:ext>
            </a:extLst>
          </p:cNvPr>
          <p:cNvSpPr/>
          <p:nvPr/>
        </p:nvSpPr>
        <p:spPr>
          <a:xfrm>
            <a:off x="7788729" y="3428777"/>
            <a:ext cx="3291246" cy="25801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Six</a:t>
            </a:r>
            <a:r>
              <a:rPr lang="nb-NO" dirty="0"/>
              <a:t> </a:t>
            </a:r>
            <a:r>
              <a:rPr lang="nb-NO" dirty="0" err="1"/>
              <a:t>working</a:t>
            </a:r>
            <a:r>
              <a:rPr lang="nb-NO" dirty="0"/>
              <a:t> </a:t>
            </a:r>
            <a:r>
              <a:rPr lang="nb-NO" dirty="0" err="1"/>
              <a:t>groups</a:t>
            </a:r>
            <a:r>
              <a:rPr lang="nb-NO" dirty="0"/>
              <a:t> - </a:t>
            </a:r>
            <a:r>
              <a:rPr lang="nb-NO" dirty="0" err="1"/>
              <a:t>faculty-appointed</a:t>
            </a:r>
            <a:r>
              <a:rPr lang="nb-NO" dirty="0"/>
              <a:t> </a:t>
            </a:r>
            <a:r>
              <a:rPr lang="nb-NO" dirty="0" err="1"/>
              <a:t>members</a:t>
            </a:r>
            <a:r>
              <a:rPr lang="nb-NO" dirty="0"/>
              <a:t> </a:t>
            </a:r>
          </a:p>
          <a:p>
            <a:pPr algn="ctr"/>
            <a:r>
              <a:rPr lang="nb-NO" dirty="0"/>
              <a:t>+ student </a:t>
            </a:r>
            <a:r>
              <a:rPr lang="nb-NO" dirty="0" err="1"/>
              <a:t>members</a:t>
            </a:r>
            <a:endParaRPr lang="nb-NO" dirty="0"/>
          </a:p>
          <a:p>
            <a:pPr algn="ctr"/>
            <a:endParaRPr lang="nb-NO" dirty="0"/>
          </a:p>
          <a:p>
            <a:pPr algn="ctr"/>
            <a:r>
              <a:rPr lang="nb-NO" dirty="0"/>
              <a:t> </a:t>
            </a:r>
            <a:r>
              <a:rPr lang="nb-NO" sz="1400" dirty="0"/>
              <a:t>(</a:t>
            </a:r>
            <a:r>
              <a:rPr lang="nb-NO" sz="1400" dirty="0" err="1"/>
              <a:t>group</a:t>
            </a:r>
            <a:r>
              <a:rPr lang="nb-NO" sz="1400" dirty="0"/>
              <a:t> leaders </a:t>
            </a:r>
            <a:r>
              <a:rPr lang="nb-NO" sz="1400" dirty="0" err="1"/>
              <a:t>pictured</a:t>
            </a:r>
            <a:r>
              <a:rPr lang="nb-NO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1687068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4.10.24"/>
  <p:tag name="AS_TITLE" val="Aspose.Slides for .NET 4.0 Client Profile"/>
  <p:tag name="AS_VERSION" val="14.8.1.0"/>
</p:tagLst>
</file>

<file path=ppt/theme/theme1.xml><?xml version="1.0" encoding="utf-8"?>
<a:theme xmlns:a="http://schemas.openxmlformats.org/drawingml/2006/main" name="Office-tema">
  <a:themeElements>
    <a:clrScheme name="FTS_profil">
      <a:dk1>
        <a:sysClr val="windowText" lastClr="000000"/>
      </a:dk1>
      <a:lt1>
        <a:sysClr val="window" lastClr="FFFFFF"/>
      </a:lt1>
      <a:dk2>
        <a:srgbClr val="1F3C3F"/>
      </a:dk2>
      <a:lt2>
        <a:srgbClr val="E7E6E6"/>
      </a:lt2>
      <a:accent1>
        <a:srgbClr val="014694"/>
      </a:accent1>
      <a:accent2>
        <a:srgbClr val="45BABD"/>
      </a:accent2>
      <a:accent3>
        <a:srgbClr val="BCD025"/>
      </a:accent3>
      <a:accent4>
        <a:srgbClr val="EBF0C4"/>
      </a:accent4>
      <a:accent5>
        <a:srgbClr val="D5DF7C"/>
      </a:accent5>
      <a:accent6>
        <a:srgbClr val="ED8013"/>
      </a:accent6>
      <a:hlink>
        <a:srgbClr val="014694"/>
      </a:hlink>
      <a:folHlink>
        <a:srgbClr val="3A38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tidens teknologistudier_norsk.potx" id="{41240A34-AF41-41C0-B748-781A5279C35B}" vid="{3A73BB9A-670D-439F-9E5F-624B7F114DB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F55AD19E22774A9C448F529FA1BABF" ma:contentTypeVersion="2" ma:contentTypeDescription="Create a new document." ma:contentTypeScope="" ma:versionID="fafa354ba76443b782316ba9cb66c994">
  <xsd:schema xmlns:xsd="http://www.w3.org/2001/XMLSchema" xmlns:xs="http://www.w3.org/2001/XMLSchema" xmlns:p="http://schemas.microsoft.com/office/2006/metadata/properties" xmlns:ns2="1b4a62d9-e1af-4148-a34f-6d81cc02d1a8" targetNamespace="http://schemas.microsoft.com/office/2006/metadata/properties" ma:root="true" ma:fieldsID="4bcbc80da273dbe85f578e538f92ebf0" ns2:_="">
    <xsd:import namespace="1b4a62d9-e1af-4148-a34f-6d81cc02d1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4a62d9-e1af-4148-a34f-6d81cc02d1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7C4EA4-94A9-4EF3-9A93-4B00AF0A20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C0F55E-32F0-47F3-BC95-A786C40CFFDC}">
  <ds:schemaRefs>
    <ds:schemaRef ds:uri="1b4a62d9-e1af-4148-a34f-6d81cc02d1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AC678E2-3040-497E-B8C4-E3655F80F946}">
  <ds:schemaRefs>
    <ds:schemaRef ds:uri="http://purl.org/dc/elements/1.1/"/>
    <ds:schemaRef ds:uri="http://schemas.microsoft.com/office/2006/metadata/properties"/>
    <ds:schemaRef ds:uri="1b4a62d9-e1af-4148-a34f-6d81cc02d1a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3946</TotalTime>
  <Words>1488</Words>
  <Application>Microsoft Macintosh PowerPoint</Application>
  <PresentationFormat>Widescreen</PresentationFormat>
  <Paragraphs>194</Paragraphs>
  <Slides>14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21" baseType="lpstr">
      <vt:lpstr>Arial</vt:lpstr>
      <vt:lpstr>Calibri</vt:lpstr>
      <vt:lpstr>Open Sans</vt:lpstr>
      <vt:lpstr>Opens ans</vt:lpstr>
      <vt:lpstr>System Font Regular</vt:lpstr>
      <vt:lpstr>Wingdings</vt:lpstr>
      <vt:lpstr>Office-tema</vt:lpstr>
      <vt:lpstr>PowerPoint-presentasjon</vt:lpstr>
      <vt:lpstr>PowerPoint-presentasjon</vt:lpstr>
      <vt:lpstr>The FTS deliverables – so far</vt:lpstr>
      <vt:lpstr>The FTS vision</vt:lpstr>
      <vt:lpstr>PowerPoint-presentasjon</vt:lpstr>
      <vt:lpstr>«Compre-hensive and integrated» competence profile   (example, bachelor engineering studies)</vt:lpstr>
      <vt:lpstr>How to implement  the vision, principles, and competence profiles?</vt:lpstr>
      <vt:lpstr>Track 1: Pilot projects – trying out ideas in practice</vt:lpstr>
      <vt:lpstr>Track 2: Gap analyses, roadmaps, and  proposed instruments for implementation</vt:lpstr>
      <vt:lpstr>Track 3: Integration of FTS results  into central NTNU processes</vt:lpstr>
      <vt:lpstr>Track 3, cont’d: Ensuring FTS goals are well facilitated  also by «regular» quality processes and fora</vt:lpstr>
      <vt:lpstr>PowerPoint-presentasjon</vt:lpstr>
      <vt:lpstr>Some FTS events and milestones -  Fall 2021</vt:lpstr>
      <vt:lpstr>Thank you!   Follow FTS (and sign up for newsletters!) at www.ntnu.no/fremtidensteknologistudier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Geir Egil Dahle Øien</dc:creator>
  <cp:lastModifiedBy>Geir Egil Dahle Øien</cp:lastModifiedBy>
  <cp:revision>35</cp:revision>
  <dcterms:created xsi:type="dcterms:W3CDTF">2021-06-11T12:43:33Z</dcterms:created>
  <dcterms:modified xsi:type="dcterms:W3CDTF">2021-06-14T06:29:48Z</dcterms:modified>
</cp:coreProperties>
</file>