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6"/>
  </p:notesMasterIdLst>
  <p:handoutMasterIdLst>
    <p:handoutMasterId r:id="rId47"/>
  </p:handoutMasterIdLst>
  <p:sldIdLst>
    <p:sldId id="256" r:id="rId5"/>
    <p:sldId id="340" r:id="rId6"/>
    <p:sldId id="301" r:id="rId7"/>
    <p:sldId id="303" r:id="rId8"/>
    <p:sldId id="281" r:id="rId9"/>
    <p:sldId id="277" r:id="rId10"/>
    <p:sldId id="278" r:id="rId11"/>
    <p:sldId id="279" r:id="rId12"/>
    <p:sldId id="284" r:id="rId13"/>
    <p:sldId id="285" r:id="rId14"/>
    <p:sldId id="286" r:id="rId15"/>
    <p:sldId id="287" r:id="rId16"/>
    <p:sldId id="294" r:id="rId17"/>
    <p:sldId id="304" r:id="rId18"/>
    <p:sldId id="305" r:id="rId19"/>
    <p:sldId id="288" r:id="rId20"/>
    <p:sldId id="312" r:id="rId21"/>
    <p:sldId id="313" r:id="rId22"/>
    <p:sldId id="314" r:id="rId23"/>
    <p:sldId id="324" r:id="rId24"/>
    <p:sldId id="290" r:id="rId25"/>
    <p:sldId id="282" r:id="rId26"/>
    <p:sldId id="311" r:id="rId27"/>
    <p:sldId id="315" r:id="rId28"/>
    <p:sldId id="289" r:id="rId29"/>
    <p:sldId id="320" r:id="rId30"/>
    <p:sldId id="293" r:id="rId31"/>
    <p:sldId id="283" r:id="rId32"/>
    <p:sldId id="321" r:id="rId33"/>
    <p:sldId id="296" r:id="rId34"/>
    <p:sldId id="291" r:id="rId35"/>
    <p:sldId id="295" r:id="rId36"/>
    <p:sldId id="323" r:id="rId37"/>
    <p:sldId id="257" r:id="rId38"/>
    <p:sldId id="258" r:id="rId39"/>
    <p:sldId id="259" r:id="rId40"/>
    <p:sldId id="341" r:id="rId41"/>
    <p:sldId id="326" r:id="rId42"/>
    <p:sldId id="329" r:id="rId43"/>
    <p:sldId id="334" r:id="rId44"/>
    <p:sldId id="328" r:id="rId45"/>
  </p:sldIdLst>
  <p:sldSz cx="12192000" cy="6858000"/>
  <p:notesSz cx="6797675" cy="9926638"/>
  <p:defaultTextStyle>
    <a:defPPr rtl="0">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3848" userDrawn="1">
          <p15:clr>
            <a:srgbClr val="A4A3A4"/>
          </p15:clr>
        </p15:guide>
        <p15:guide id="3" orient="horz" pos="2211"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43C545D-7B16-FB23-E2CB-613579D14E6E}" name="Annette Lykknes" initials="AL" userId="S::annetten@ntnu.no::2d00d186-26e8-4f08-9c14-28a8ff8e3e8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lena Köck" initials="EK" lastIdx="1" clrIdx="0">
    <p:extLst>
      <p:ext uri="{19B8F6BF-5375-455C-9EA6-DF929625EA0E}">
        <p15:presenceInfo xmlns:p15="http://schemas.microsoft.com/office/powerpoint/2012/main" userId="S-1-5-21-3718083837-3527758939-3111631578-23092" providerId="AD"/>
      </p:ext>
    </p:extLst>
  </p:cmAuthor>
  <p:cmAuthor id="2" name="Annette Lykknes" initials="AL" lastIdx="34" clrIdx="1">
    <p:extLst>
      <p:ext uri="{19B8F6BF-5375-455C-9EA6-DF929625EA0E}">
        <p15:presenceInfo xmlns:p15="http://schemas.microsoft.com/office/powerpoint/2012/main" userId="S::annetten@ntnu.no::2d00d186-26e8-4f08-9c14-28a8ff8e3e88" providerId="AD"/>
      </p:ext>
    </p:extLst>
  </p:cmAuthor>
  <p:cmAuthor id="3" name="Unni Eikeseth" initials="UE" lastIdx="11" clrIdx="2">
    <p:extLst>
      <p:ext uri="{19B8F6BF-5375-455C-9EA6-DF929625EA0E}">
        <p15:presenceInfo xmlns:p15="http://schemas.microsoft.com/office/powerpoint/2012/main" userId="S::eikeseth@ntnu.no::29e0f283-30d4-47d6-b580-8f13e925b6ed" providerId="AD"/>
      </p:ext>
    </p:extLst>
  </p:cmAuthor>
  <p:cmAuthor id="4" name="Rolf Jonas Persson" initials="RP" lastIdx="18" clrIdx="3">
    <p:extLst>
      <p:ext uri="{19B8F6BF-5375-455C-9EA6-DF929625EA0E}">
        <p15:presenceInfo xmlns:p15="http://schemas.microsoft.com/office/powerpoint/2012/main" userId="S::jonaspe@ntnu.no::a44cb27e-fa7f-4997-ae49-defb518afda0" providerId="AD"/>
      </p:ext>
    </p:extLst>
  </p:cmAuthor>
  <p:cmAuthor id="5" name="Rolf Jonas Persson" initials="RJP" lastIdx="4" clrIdx="4">
    <p:extLst>
      <p:ext uri="{19B8F6BF-5375-455C-9EA6-DF929625EA0E}">
        <p15:presenceInfo xmlns:p15="http://schemas.microsoft.com/office/powerpoint/2012/main" userId="S-1-5-21-3959417778-1711865379-3952174976-101049" providerId="AD"/>
      </p:ext>
    </p:extLst>
  </p:cmAuthor>
  <p:cmAuthor id="6" name="Festo Kayima" initials="FK" lastIdx="6" clrIdx="5">
    <p:extLst>
      <p:ext uri="{19B8F6BF-5375-455C-9EA6-DF929625EA0E}">
        <p15:presenceInfo xmlns:p15="http://schemas.microsoft.com/office/powerpoint/2012/main" userId="S::festok@ntnu.no::3156c75f-bbe6-4048-aa44-7eaeeef5cd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B051"/>
    <a:srgbClr val="B4CB4D"/>
    <a:srgbClr val="001470"/>
    <a:srgbClr val="CC023B"/>
    <a:srgbClr val="C1D260"/>
    <a:srgbClr val="4C5F7E"/>
    <a:srgbClr val="FFFFFF"/>
    <a:srgbClr val="BE002D"/>
    <a:srgbClr val="3B4C6A"/>
    <a:srgbClr val="00236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3387" autoAdjust="0"/>
  </p:normalViewPr>
  <p:slideViewPr>
    <p:cSldViewPr snapToGrid="0">
      <p:cViewPr>
        <p:scale>
          <a:sx n="62" d="100"/>
          <a:sy n="62" d="100"/>
        </p:scale>
        <p:origin x="804" y="48"/>
      </p:cViewPr>
      <p:guideLst>
        <p:guide orient="horz" pos="2205"/>
        <p:guide pos="3848"/>
        <p:guide orient="horz" pos="2211"/>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4" Type="http://schemas.openxmlformats.org/officeDocument/2006/relationships/image" Target="../media/image2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4" Type="http://schemas.openxmlformats.org/officeDocument/2006/relationships/image" Target="../media/image23.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3DB833-F00A-4E71-8C20-AFC8B4374032}" type="doc">
      <dgm:prSet loTypeId="urn:microsoft.com/office/officeart/2018/2/layout/IconVerticalSolidList" loCatId="icon" qsTypeId="urn:microsoft.com/office/officeart/2005/8/quickstyle/simple1" qsCatId="simple" csTypeId="urn:microsoft.com/office/officeart/2005/8/colors/accent2_2" csCatId="accent2" phldr="1"/>
      <dgm:spPr/>
      <dgm:t>
        <a:bodyPr rtlCol="0"/>
        <a:lstStyle/>
        <a:p>
          <a:pPr rtl="0"/>
          <a:endParaRPr lang="en-US"/>
        </a:p>
      </dgm:t>
    </dgm:pt>
    <dgm:pt modelId="{4643EBA3-B8B1-458E-A61E-B57961F53C2F}">
      <dgm:prSet/>
      <dgm:spPr/>
      <dgm:t>
        <a:bodyPr rtlCol="0"/>
        <a:lstStyle/>
        <a:p>
          <a:pPr rtl="0"/>
          <a:r>
            <a:rPr lang="nb-no" dirty="0"/>
            <a:t>Atomvekt ble sentralt i sortering av grunnstoffer på 1800-tallet</a:t>
          </a:r>
          <a:endParaRPr lang="en-US" dirty="0"/>
        </a:p>
      </dgm:t>
    </dgm:pt>
    <dgm:pt modelId="{782BCF56-307D-42F2-A420-208DEC391CC9}" type="parTrans" cxnId="{CBC09DE1-A344-48BA-B5F9-E3276EBE88AA}">
      <dgm:prSet/>
      <dgm:spPr/>
      <dgm:t>
        <a:bodyPr rtlCol="0"/>
        <a:lstStyle/>
        <a:p>
          <a:pPr rtl="0"/>
          <a:endParaRPr lang="en-US"/>
        </a:p>
      </dgm:t>
    </dgm:pt>
    <dgm:pt modelId="{E4617AA9-ADC3-4FAD-B5D2-D6E19EF682EE}" type="sibTrans" cxnId="{CBC09DE1-A344-48BA-B5F9-E3276EBE88AA}">
      <dgm:prSet/>
      <dgm:spPr/>
      <dgm:t>
        <a:bodyPr rtlCol="0"/>
        <a:lstStyle/>
        <a:p>
          <a:pPr rtl="0"/>
          <a:endParaRPr lang="en-US"/>
        </a:p>
      </dgm:t>
    </dgm:pt>
    <dgm:pt modelId="{AC3D937E-6F76-4439-9970-6E778117A349}">
      <dgm:prSet/>
      <dgm:spPr/>
      <dgm:t>
        <a:bodyPr rtlCol="0"/>
        <a:lstStyle/>
        <a:p>
          <a:pPr rtl="0"/>
          <a:r>
            <a:rPr lang="nb-no"/>
            <a:t>Fastsettelse og revidering av atomvekt innebar grundige kjemiske analyser som krevde spesialkompetanse</a:t>
          </a:r>
          <a:endParaRPr lang="en-US" dirty="0"/>
        </a:p>
      </dgm:t>
    </dgm:pt>
    <dgm:pt modelId="{AB33F8ED-A022-4BB3-BD28-1EF0A1FA0E90}" type="parTrans" cxnId="{ED7DA3F4-96A9-4373-8642-A803789A1BC3}">
      <dgm:prSet/>
      <dgm:spPr/>
      <dgm:t>
        <a:bodyPr rtlCol="0"/>
        <a:lstStyle/>
        <a:p>
          <a:pPr rtl="0"/>
          <a:endParaRPr lang="en-US"/>
        </a:p>
      </dgm:t>
    </dgm:pt>
    <dgm:pt modelId="{D2666A61-9708-4454-97C0-AE7042C2259F}" type="sibTrans" cxnId="{ED7DA3F4-96A9-4373-8642-A803789A1BC3}">
      <dgm:prSet/>
      <dgm:spPr/>
      <dgm:t>
        <a:bodyPr rtlCol="0"/>
        <a:lstStyle/>
        <a:p>
          <a:pPr rtl="0"/>
          <a:endParaRPr lang="en-US"/>
        </a:p>
      </dgm:t>
    </dgm:pt>
    <dgm:pt modelId="{8AFBC7C6-A580-4421-A2C8-A80245CB09A7}" type="pres">
      <dgm:prSet presAssocID="{4F3DB833-F00A-4E71-8C20-AFC8B4374032}" presName="root" presStyleCnt="0">
        <dgm:presLayoutVars>
          <dgm:dir/>
          <dgm:resizeHandles val="exact"/>
        </dgm:presLayoutVars>
      </dgm:prSet>
      <dgm:spPr/>
    </dgm:pt>
    <dgm:pt modelId="{4B874282-DD41-4528-957E-9395C1914933}" type="pres">
      <dgm:prSet presAssocID="{4643EBA3-B8B1-458E-A61E-B57961F53C2F}" presName="compNode" presStyleCnt="0"/>
      <dgm:spPr/>
    </dgm:pt>
    <dgm:pt modelId="{6680B178-46B1-4AE2-940B-60B75120D6CF}" type="pres">
      <dgm:prSet presAssocID="{4643EBA3-B8B1-458E-A61E-B57961F53C2F}" presName="bgRect" presStyleLbl="bgShp" presStyleIdx="0" presStyleCnt="2"/>
      <dgm:spPr/>
    </dgm:pt>
    <dgm:pt modelId="{DE0AC4F4-6C96-4D9E-881F-3EF3412D5E7D}" type="pres">
      <dgm:prSet presAssocID="{4643EBA3-B8B1-458E-A61E-B57961F53C2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tom"/>
        </a:ext>
      </dgm:extLst>
    </dgm:pt>
    <dgm:pt modelId="{3E5CEBE7-E3F7-4BA6-A760-AE0E8871A43F}" type="pres">
      <dgm:prSet presAssocID="{4643EBA3-B8B1-458E-A61E-B57961F53C2F}" presName="spaceRect" presStyleCnt="0"/>
      <dgm:spPr/>
    </dgm:pt>
    <dgm:pt modelId="{B5CAA0F0-8088-4065-9A43-C7B42298BC2C}" type="pres">
      <dgm:prSet presAssocID="{4643EBA3-B8B1-458E-A61E-B57961F53C2F}" presName="parTx" presStyleLbl="revTx" presStyleIdx="0" presStyleCnt="2">
        <dgm:presLayoutVars>
          <dgm:chMax val="0"/>
          <dgm:chPref val="0"/>
        </dgm:presLayoutVars>
      </dgm:prSet>
      <dgm:spPr/>
    </dgm:pt>
    <dgm:pt modelId="{DDC280B4-AB72-47AA-AFB3-23EF2F493BE9}" type="pres">
      <dgm:prSet presAssocID="{E4617AA9-ADC3-4FAD-B5D2-D6E19EF682EE}" presName="sibTrans" presStyleCnt="0"/>
      <dgm:spPr/>
    </dgm:pt>
    <dgm:pt modelId="{4F66124A-4BD7-455A-9C5B-8C3D504B1233}" type="pres">
      <dgm:prSet presAssocID="{AC3D937E-6F76-4439-9970-6E778117A349}" presName="compNode" presStyleCnt="0"/>
      <dgm:spPr/>
    </dgm:pt>
    <dgm:pt modelId="{1661D3DE-A99F-4BCC-BB04-557F70FAFF1B}" type="pres">
      <dgm:prSet presAssocID="{AC3D937E-6F76-4439-9970-6E778117A349}" presName="bgRect" presStyleLbl="bgShp" presStyleIdx="1" presStyleCnt="2"/>
      <dgm:spPr/>
    </dgm:pt>
    <dgm:pt modelId="{2A9009DF-565B-46FB-B913-F7C6538E4DD2}" type="pres">
      <dgm:prSet presAssocID="{AC3D937E-6F76-4439-9970-6E778117A34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266C5CF1-8D92-45DA-BE88-DF6F4C2796D9}" type="pres">
      <dgm:prSet presAssocID="{AC3D937E-6F76-4439-9970-6E778117A349}" presName="spaceRect" presStyleCnt="0"/>
      <dgm:spPr/>
    </dgm:pt>
    <dgm:pt modelId="{BC08E3A7-B364-4388-AFBF-E52D0B1D3297}" type="pres">
      <dgm:prSet presAssocID="{AC3D937E-6F76-4439-9970-6E778117A349}" presName="parTx" presStyleLbl="revTx" presStyleIdx="1" presStyleCnt="2">
        <dgm:presLayoutVars>
          <dgm:chMax val="0"/>
          <dgm:chPref val="0"/>
        </dgm:presLayoutVars>
      </dgm:prSet>
      <dgm:spPr/>
    </dgm:pt>
  </dgm:ptLst>
  <dgm:cxnLst>
    <dgm:cxn modelId="{9F62B30C-BFB0-4397-9EBD-187FA2FD42D6}" type="presOf" srcId="{AC3D937E-6F76-4439-9970-6E778117A349}" destId="{BC08E3A7-B364-4388-AFBF-E52D0B1D3297}" srcOrd="0" destOrd="0" presId="urn:microsoft.com/office/officeart/2018/2/layout/IconVerticalSolidList"/>
    <dgm:cxn modelId="{221D3E65-1D8D-4EB5-A430-8656C6C82B0C}" type="presOf" srcId="{4F3DB833-F00A-4E71-8C20-AFC8B4374032}" destId="{8AFBC7C6-A580-4421-A2C8-A80245CB09A7}" srcOrd="0" destOrd="0" presId="urn:microsoft.com/office/officeart/2018/2/layout/IconVerticalSolidList"/>
    <dgm:cxn modelId="{C341B7DC-6D86-4169-A99B-88A9260553D7}" type="presOf" srcId="{4643EBA3-B8B1-458E-A61E-B57961F53C2F}" destId="{B5CAA0F0-8088-4065-9A43-C7B42298BC2C}" srcOrd="0" destOrd="0" presId="urn:microsoft.com/office/officeart/2018/2/layout/IconVerticalSolidList"/>
    <dgm:cxn modelId="{CBC09DE1-A344-48BA-B5F9-E3276EBE88AA}" srcId="{4F3DB833-F00A-4E71-8C20-AFC8B4374032}" destId="{4643EBA3-B8B1-458E-A61E-B57961F53C2F}" srcOrd="0" destOrd="0" parTransId="{782BCF56-307D-42F2-A420-208DEC391CC9}" sibTransId="{E4617AA9-ADC3-4FAD-B5D2-D6E19EF682EE}"/>
    <dgm:cxn modelId="{ED7DA3F4-96A9-4373-8642-A803789A1BC3}" srcId="{4F3DB833-F00A-4E71-8C20-AFC8B4374032}" destId="{AC3D937E-6F76-4439-9970-6E778117A349}" srcOrd="1" destOrd="0" parTransId="{AB33F8ED-A022-4BB3-BD28-1EF0A1FA0E90}" sibTransId="{D2666A61-9708-4454-97C0-AE7042C2259F}"/>
    <dgm:cxn modelId="{2C4F58AC-A991-414A-A985-F1F7B15417A8}" type="presParOf" srcId="{8AFBC7C6-A580-4421-A2C8-A80245CB09A7}" destId="{4B874282-DD41-4528-957E-9395C1914933}" srcOrd="0" destOrd="0" presId="urn:microsoft.com/office/officeart/2018/2/layout/IconVerticalSolidList"/>
    <dgm:cxn modelId="{ECA132B9-4B91-4C85-A77E-D052559732B6}" type="presParOf" srcId="{4B874282-DD41-4528-957E-9395C1914933}" destId="{6680B178-46B1-4AE2-940B-60B75120D6CF}" srcOrd="0" destOrd="0" presId="urn:microsoft.com/office/officeart/2018/2/layout/IconVerticalSolidList"/>
    <dgm:cxn modelId="{A8FC9332-774D-4EE7-BC83-E58AC3030652}" type="presParOf" srcId="{4B874282-DD41-4528-957E-9395C1914933}" destId="{DE0AC4F4-6C96-4D9E-881F-3EF3412D5E7D}" srcOrd="1" destOrd="0" presId="urn:microsoft.com/office/officeart/2018/2/layout/IconVerticalSolidList"/>
    <dgm:cxn modelId="{AD4713E9-4449-45F6-A390-93801B1341E1}" type="presParOf" srcId="{4B874282-DD41-4528-957E-9395C1914933}" destId="{3E5CEBE7-E3F7-4BA6-A760-AE0E8871A43F}" srcOrd="2" destOrd="0" presId="urn:microsoft.com/office/officeart/2018/2/layout/IconVerticalSolidList"/>
    <dgm:cxn modelId="{48F4AF25-941D-4FC1-8EBB-995FDA480415}" type="presParOf" srcId="{4B874282-DD41-4528-957E-9395C1914933}" destId="{B5CAA0F0-8088-4065-9A43-C7B42298BC2C}" srcOrd="3" destOrd="0" presId="urn:microsoft.com/office/officeart/2018/2/layout/IconVerticalSolidList"/>
    <dgm:cxn modelId="{AF58469F-CE3F-4A49-97AF-BEF41A75F515}" type="presParOf" srcId="{8AFBC7C6-A580-4421-A2C8-A80245CB09A7}" destId="{DDC280B4-AB72-47AA-AFB3-23EF2F493BE9}" srcOrd="1" destOrd="0" presId="urn:microsoft.com/office/officeart/2018/2/layout/IconVerticalSolidList"/>
    <dgm:cxn modelId="{59C05A91-F244-471D-9B7E-E14F3002573B}" type="presParOf" srcId="{8AFBC7C6-A580-4421-A2C8-A80245CB09A7}" destId="{4F66124A-4BD7-455A-9C5B-8C3D504B1233}" srcOrd="2" destOrd="0" presId="urn:microsoft.com/office/officeart/2018/2/layout/IconVerticalSolidList"/>
    <dgm:cxn modelId="{5F28B2B4-75B9-4EC8-9701-2AFB7E9E972C}" type="presParOf" srcId="{4F66124A-4BD7-455A-9C5B-8C3D504B1233}" destId="{1661D3DE-A99F-4BCC-BB04-557F70FAFF1B}" srcOrd="0" destOrd="0" presId="urn:microsoft.com/office/officeart/2018/2/layout/IconVerticalSolidList"/>
    <dgm:cxn modelId="{069F8075-66EC-453F-925D-A0D01ACEF95F}" type="presParOf" srcId="{4F66124A-4BD7-455A-9C5B-8C3D504B1233}" destId="{2A9009DF-565B-46FB-B913-F7C6538E4DD2}" srcOrd="1" destOrd="0" presId="urn:microsoft.com/office/officeart/2018/2/layout/IconVerticalSolidList"/>
    <dgm:cxn modelId="{979579ED-73A5-46F8-90A5-290EBB08261B}" type="presParOf" srcId="{4F66124A-4BD7-455A-9C5B-8C3D504B1233}" destId="{266C5CF1-8D92-45DA-BE88-DF6F4C2796D9}" srcOrd="2" destOrd="0" presId="urn:microsoft.com/office/officeart/2018/2/layout/IconVerticalSolidList"/>
    <dgm:cxn modelId="{4D49A2F1-D6B2-40AF-9708-CA499CB6DEA9}" type="presParOf" srcId="{4F66124A-4BD7-455A-9C5B-8C3D504B1233}" destId="{BC08E3A7-B364-4388-AFBF-E52D0B1D329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80B178-46B1-4AE2-940B-60B75120D6CF}">
      <dsp:nvSpPr>
        <dsp:cNvPr id="0" name=""/>
        <dsp:cNvSpPr/>
      </dsp:nvSpPr>
      <dsp:spPr>
        <a:xfrm>
          <a:off x="0" y="578623"/>
          <a:ext cx="10972800" cy="106822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0AC4F4-6C96-4D9E-881F-3EF3412D5E7D}">
      <dsp:nvSpPr>
        <dsp:cNvPr id="0" name=""/>
        <dsp:cNvSpPr/>
      </dsp:nvSpPr>
      <dsp:spPr>
        <a:xfrm>
          <a:off x="323139" y="818975"/>
          <a:ext cx="587525" cy="5875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5CAA0F0-8088-4065-9A43-C7B42298BC2C}">
      <dsp:nvSpPr>
        <dsp:cNvPr id="0" name=""/>
        <dsp:cNvSpPr/>
      </dsp:nvSpPr>
      <dsp:spPr>
        <a:xfrm>
          <a:off x="1233804" y="578623"/>
          <a:ext cx="9738995" cy="10682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054" tIns="113054" rIns="113054" bIns="113054" numCol="1" spcCol="1270" rtlCol="0" anchor="ctr" anchorCtr="0">
          <a:noAutofit/>
        </a:bodyPr>
        <a:lstStyle/>
        <a:p>
          <a:pPr marL="0" lvl="0" indent="0" algn="l" defTabSz="1111250" rtl="0">
            <a:lnSpc>
              <a:spcPct val="90000"/>
            </a:lnSpc>
            <a:spcBef>
              <a:spcPct val="0"/>
            </a:spcBef>
            <a:spcAft>
              <a:spcPct val="35000"/>
            </a:spcAft>
            <a:buNone/>
          </a:pPr>
          <a:r>
            <a:rPr lang="nb-no" sz="2500" kern="1200" dirty="0"/>
            <a:t>Atomvekt ble sentralt i sortering av grunnstoffer på 1800-tallet</a:t>
          </a:r>
          <a:endParaRPr lang="en-US" sz="2500" kern="1200" dirty="0"/>
        </a:p>
      </dsp:txBody>
      <dsp:txXfrm>
        <a:off x="1233804" y="578623"/>
        <a:ext cx="9738995" cy="1068228"/>
      </dsp:txXfrm>
    </dsp:sp>
    <dsp:sp modelId="{1661D3DE-A99F-4BCC-BB04-557F70FAFF1B}">
      <dsp:nvSpPr>
        <dsp:cNvPr id="0" name=""/>
        <dsp:cNvSpPr/>
      </dsp:nvSpPr>
      <dsp:spPr>
        <a:xfrm>
          <a:off x="0" y="1913909"/>
          <a:ext cx="10972800" cy="106822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9009DF-565B-46FB-B913-F7C6538E4DD2}">
      <dsp:nvSpPr>
        <dsp:cNvPr id="0" name=""/>
        <dsp:cNvSpPr/>
      </dsp:nvSpPr>
      <dsp:spPr>
        <a:xfrm>
          <a:off x="323139" y="2154261"/>
          <a:ext cx="587525" cy="5875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C08E3A7-B364-4388-AFBF-E52D0B1D3297}">
      <dsp:nvSpPr>
        <dsp:cNvPr id="0" name=""/>
        <dsp:cNvSpPr/>
      </dsp:nvSpPr>
      <dsp:spPr>
        <a:xfrm>
          <a:off x="1233804" y="1913909"/>
          <a:ext cx="9738995" cy="10682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054" tIns="113054" rIns="113054" bIns="113054" numCol="1" spcCol="1270" rtlCol="0" anchor="ctr" anchorCtr="0">
          <a:noAutofit/>
        </a:bodyPr>
        <a:lstStyle/>
        <a:p>
          <a:pPr marL="0" lvl="0" indent="0" algn="l" defTabSz="1111250" rtl="0">
            <a:lnSpc>
              <a:spcPct val="90000"/>
            </a:lnSpc>
            <a:spcBef>
              <a:spcPct val="0"/>
            </a:spcBef>
            <a:spcAft>
              <a:spcPct val="35000"/>
            </a:spcAft>
            <a:buNone/>
          </a:pPr>
          <a:r>
            <a:rPr lang="nb-no" sz="2500" kern="1200"/>
            <a:t>Fastsettelse og revidering av atomvekt innebar grundige kjemiske analyser som krevde spesialkompetanse</a:t>
          </a:r>
          <a:endParaRPr lang="en-US" sz="2500" kern="1200" dirty="0"/>
        </a:p>
      </dsp:txBody>
      <dsp:txXfrm>
        <a:off x="1233804" y="1913909"/>
        <a:ext cx="9738995" cy="106822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pPr rtl="0"/>
            <a:endParaRPr lang="de-DE"/>
          </a:p>
        </p:txBody>
      </p:sp>
      <p:sp>
        <p:nvSpPr>
          <p:cNvPr id="3" name="Datumsplatzhalt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pPr rtl="0"/>
            <a:fld id="{47A012E3-6E8D-B74B-A314-4616D5A79846}" type="datetimeFigureOut">
              <a:rPr lang="de-DE" smtClean="0"/>
              <a:t>01.10.2023</a:t>
            </a:fld>
            <a:endParaRPr lang="de-DE"/>
          </a:p>
        </p:txBody>
      </p:sp>
      <p:sp>
        <p:nvSpPr>
          <p:cNvPr id="4" name="Fußzeilenplatzhalt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pPr rtl="0"/>
            <a:endParaRPr lang="de-DE"/>
          </a:p>
        </p:txBody>
      </p:sp>
      <p:sp>
        <p:nvSpPr>
          <p:cNvPr id="5" name="Foliennummernplatzhalt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pPr rtl="0"/>
            <a:fld id="{E587FC96-1CB5-7641-9934-75B343D83954}" type="slidenum">
              <a:rPr lang="de-DE" smtClean="0"/>
              <a:t>‹#›</a:t>
            </a:fld>
            <a:endParaRPr lang="de-DE"/>
          </a:p>
        </p:txBody>
      </p:sp>
    </p:spTree>
    <p:extLst>
      <p:ext uri="{BB962C8B-B14F-4D97-AF65-F5344CB8AC3E}">
        <p14:creationId xmlns:p14="http://schemas.microsoft.com/office/powerpoint/2010/main" val="42803924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pPr rtl="0"/>
            <a:endParaRPr lang="de-DE"/>
          </a:p>
        </p:txBody>
      </p:sp>
      <p:sp>
        <p:nvSpPr>
          <p:cNvPr id="3" name="Datumsplatzhalt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pPr rtl="0"/>
            <a:fld id="{2CF85981-0A6E-DC4F-9DC9-F24078E0FA09}" type="datetimeFigureOut">
              <a:rPr lang="de-DE" smtClean="0"/>
              <a:t>01.10.2023</a:t>
            </a:fld>
            <a:endParaRPr lang="de-DE"/>
          </a:p>
        </p:txBody>
      </p:sp>
      <p:sp>
        <p:nvSpPr>
          <p:cNvPr id="4" name="Folienbildplatzhalt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pPr rtl="0"/>
            <a:endParaRPr lang="de-DE"/>
          </a:p>
        </p:txBody>
      </p:sp>
      <p:sp>
        <p:nvSpPr>
          <p:cNvPr id="5" name="Notizenplatzhalt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rtl="0"/>
            <a:r>
              <a:rPr lang="nb-no"/>
              <a:t>Mastertextformat bearbeiten</a:t>
            </a:r>
          </a:p>
          <a:p>
            <a:pPr lvl="1" rtl="0"/>
            <a:r>
              <a:rPr lang="nb-no"/>
              <a:t>Zweite Ebene</a:t>
            </a:r>
          </a:p>
          <a:p>
            <a:pPr lvl="2" rtl="0"/>
            <a:r>
              <a:rPr lang="nb-no"/>
              <a:t>Dritte Ebene</a:t>
            </a:r>
          </a:p>
          <a:p>
            <a:pPr lvl="3" rtl="0"/>
            <a:r>
              <a:rPr lang="nb-no"/>
              <a:t>Vierte Ebene</a:t>
            </a:r>
          </a:p>
          <a:p>
            <a:pPr lvl="4" rtl="0"/>
            <a:r>
              <a:rPr lang="nb-no"/>
              <a:t>Fünfte Ebene</a:t>
            </a:r>
          </a:p>
        </p:txBody>
      </p:sp>
      <p:sp>
        <p:nvSpPr>
          <p:cNvPr id="6" name="Fußzeilenplatzhalt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pPr rtl="0"/>
            <a:endParaRPr lang="de-DE"/>
          </a:p>
        </p:txBody>
      </p:sp>
      <p:sp>
        <p:nvSpPr>
          <p:cNvPr id="7" name="Foliennummernplatzhalt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pPr rtl="0"/>
            <a:fld id="{053ABD4E-16D0-5348-910F-B34FEBD0AA0B}" type="slidenum">
              <a:rPr lang="de-DE" smtClean="0"/>
              <a:t>‹#›</a:t>
            </a:fld>
            <a:endParaRPr lang="de-DE"/>
          </a:p>
        </p:txBody>
      </p:sp>
    </p:spTree>
    <p:extLst>
      <p:ext uri="{BB962C8B-B14F-4D97-AF65-F5344CB8AC3E}">
        <p14:creationId xmlns:p14="http://schemas.microsoft.com/office/powerpoint/2010/main" val="395504708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meta-synthesis.com/webbook/35_pt/pt_database.php?PT_id=268"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ommons.wikimedia.org/wiki/File:Circular_periodic_table.png"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en.wikipedia.org/wiki/Decay_chain#/media/File:Decay_Chain_Thorium.svg"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scienceinschool.org/article/2019/their-element-women-periodic-table/"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degruyter.com/document/doi/10.1515/ci-2019-0205/html"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commons.wikimedia.org/wiki/File:Periodic_table_editable_text.svg"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playlist?list=PLkIR4yjoBdd_GC4l3qC4u7i__SunaJwcb"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no.m.wikipedia.org/wiki/Fil:David_-_Portrait_of_Monsieur_Lavoisier_and_His_Wife.jpg"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commons.wikimedia.org/wiki/File:Decomposition_vapeur_H2O.jpg"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ommons.wikimedia.org/wiki/File:John_Dalton.jpe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p>
            <a:pPr rtl="0"/>
            <a:endParaRPr lang="de-DE" dirty="0"/>
          </a:p>
        </p:txBody>
      </p:sp>
      <p:sp>
        <p:nvSpPr>
          <p:cNvPr id="4" name="Foliennummernplatzhalter 3"/>
          <p:cNvSpPr>
            <a:spLocks noGrp="1"/>
          </p:cNvSpPr>
          <p:nvPr>
            <p:ph type="sldNum" sz="quarter" idx="5"/>
          </p:nvPr>
        </p:nvSpPr>
        <p:spPr/>
        <p:txBody>
          <a:bodyPr rtlCol="0"/>
          <a:lstStyle/>
          <a:p>
            <a:pPr rtl="0"/>
            <a:fld id="{053ABD4E-16D0-5348-910F-B34FEBD0AA0B}" type="slidenum">
              <a:rPr lang="de-DE" smtClean="0"/>
              <a:t>1</a:t>
            </a:fld>
            <a:endParaRPr lang="de-DE"/>
          </a:p>
        </p:txBody>
      </p:sp>
    </p:spTree>
    <p:extLst>
      <p:ext uri="{BB962C8B-B14F-4D97-AF65-F5344CB8AC3E}">
        <p14:creationId xmlns:p14="http://schemas.microsoft.com/office/powerpoint/2010/main" val="34514123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nb-no"/>
              <a:t>Kilde: William Brock, Fontana History of Chemistry, 1992, p.138.</a:t>
            </a:r>
          </a:p>
        </p:txBody>
      </p:sp>
      <p:sp>
        <p:nvSpPr>
          <p:cNvPr id="4" name="Slide Number Placeholder 3"/>
          <p:cNvSpPr>
            <a:spLocks noGrp="1"/>
          </p:cNvSpPr>
          <p:nvPr>
            <p:ph type="sldNum" sz="quarter" idx="5"/>
          </p:nvPr>
        </p:nvSpPr>
        <p:spPr/>
        <p:txBody>
          <a:bodyPr rtlCol="0"/>
          <a:lstStyle/>
          <a:p>
            <a:pPr rtl="0"/>
            <a:fld id="{053ABD4E-16D0-5348-910F-B34FEBD0AA0B}" type="slidenum">
              <a:rPr lang="de-DE" smtClean="0"/>
              <a:t>11</a:t>
            </a:fld>
            <a:endParaRPr lang="de-DE"/>
          </a:p>
        </p:txBody>
      </p:sp>
    </p:spTree>
    <p:extLst>
      <p:ext uri="{BB962C8B-B14F-4D97-AF65-F5344CB8AC3E}">
        <p14:creationId xmlns:p14="http://schemas.microsoft.com/office/powerpoint/2010/main" val="28877823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nb-NO" dirty="0"/>
          </a:p>
        </p:txBody>
      </p:sp>
      <p:sp>
        <p:nvSpPr>
          <p:cNvPr id="4" name="Slide Number Placeholder 3"/>
          <p:cNvSpPr>
            <a:spLocks noGrp="1"/>
          </p:cNvSpPr>
          <p:nvPr>
            <p:ph type="sldNum" sz="quarter" idx="5"/>
          </p:nvPr>
        </p:nvSpPr>
        <p:spPr/>
        <p:txBody>
          <a:bodyPr rtlCol="0"/>
          <a:lstStyle/>
          <a:p>
            <a:pPr rtl="0"/>
            <a:fld id="{053ABD4E-16D0-5348-910F-B34FEBD0AA0B}" type="slidenum">
              <a:rPr lang="de-DE" smtClean="0"/>
              <a:t>12</a:t>
            </a:fld>
            <a:endParaRPr lang="de-DE"/>
          </a:p>
        </p:txBody>
      </p:sp>
    </p:spTree>
    <p:extLst>
      <p:ext uri="{BB962C8B-B14F-4D97-AF65-F5344CB8AC3E}">
        <p14:creationId xmlns:p14="http://schemas.microsoft.com/office/powerpoint/2010/main" val="41587942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cs typeface="Calibri"/>
            </a:endParaRPr>
          </a:p>
        </p:txBody>
      </p:sp>
      <p:sp>
        <p:nvSpPr>
          <p:cNvPr id="4" name="Slide Number Placeholder 3"/>
          <p:cNvSpPr>
            <a:spLocks noGrp="1"/>
          </p:cNvSpPr>
          <p:nvPr>
            <p:ph type="sldNum" sz="quarter" idx="5"/>
          </p:nvPr>
        </p:nvSpPr>
        <p:spPr/>
        <p:txBody>
          <a:bodyPr rtlCol="0"/>
          <a:lstStyle/>
          <a:p>
            <a:pPr rtl="0"/>
            <a:fld id="{053ABD4E-16D0-5348-910F-B34FEBD0AA0B}" type="slidenum">
              <a:rPr lang="de-DE" smtClean="0"/>
              <a:t>13</a:t>
            </a:fld>
            <a:endParaRPr lang="de-DE"/>
          </a:p>
        </p:txBody>
      </p:sp>
    </p:spTree>
    <p:extLst>
      <p:ext uri="{BB962C8B-B14F-4D97-AF65-F5344CB8AC3E}">
        <p14:creationId xmlns:p14="http://schemas.microsoft.com/office/powerpoint/2010/main" val="41544455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nb-no">
                <a:cs typeface="Calibri"/>
              </a:rPr>
              <a:t>Kilde: Gmelin, Handbuch der Chemie, 4</a:t>
            </a:r>
            <a:r>
              <a:rPr lang="nb-no" baseline="30000">
                <a:cs typeface="Calibri"/>
              </a:rPr>
              <a:t>th</a:t>
            </a:r>
            <a:r>
              <a:rPr lang="nb-no">
                <a:cs typeface="Calibri"/>
              </a:rPr>
              <a:t> ed., Vol.1, s. 457, tilgjengelig påi: </a:t>
            </a:r>
            <a:r>
              <a:rPr lang="nb-no">
                <a:hlinkClick r:id="rId3"/>
              </a:rPr>
              <a:t>INTERNET Database of Periodic Tables | Chemogenesis (meta-synthesis.com)</a:t>
            </a:r>
            <a:endParaRPr lang="en-US" dirty="0">
              <a:cs typeface="Calibri"/>
            </a:endParaRPr>
          </a:p>
        </p:txBody>
      </p:sp>
      <p:sp>
        <p:nvSpPr>
          <p:cNvPr id="4" name="Slide Number Placeholder 3"/>
          <p:cNvSpPr>
            <a:spLocks noGrp="1"/>
          </p:cNvSpPr>
          <p:nvPr>
            <p:ph type="sldNum" sz="quarter" idx="5"/>
          </p:nvPr>
        </p:nvSpPr>
        <p:spPr/>
        <p:txBody>
          <a:bodyPr rtlCol="0"/>
          <a:lstStyle/>
          <a:p>
            <a:pPr rtl="0"/>
            <a:fld id="{053ABD4E-16D0-5348-910F-B34FEBD0AA0B}" type="slidenum">
              <a:rPr lang="de-DE" smtClean="0"/>
              <a:t>14</a:t>
            </a:fld>
            <a:endParaRPr lang="de-DE"/>
          </a:p>
        </p:txBody>
      </p:sp>
    </p:spTree>
    <p:extLst>
      <p:ext uri="{BB962C8B-B14F-4D97-AF65-F5344CB8AC3E}">
        <p14:creationId xmlns:p14="http://schemas.microsoft.com/office/powerpoint/2010/main" val="8439896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cs typeface="Calibri"/>
            </a:endParaRPr>
          </a:p>
        </p:txBody>
      </p:sp>
      <p:sp>
        <p:nvSpPr>
          <p:cNvPr id="4" name="Slide Number Placeholder 3"/>
          <p:cNvSpPr>
            <a:spLocks noGrp="1"/>
          </p:cNvSpPr>
          <p:nvPr>
            <p:ph type="sldNum" sz="quarter" idx="5"/>
          </p:nvPr>
        </p:nvSpPr>
        <p:spPr/>
        <p:txBody>
          <a:bodyPr rtlCol="0"/>
          <a:lstStyle/>
          <a:p>
            <a:pPr rtl="0"/>
            <a:fld id="{053ABD4E-16D0-5348-910F-B34FEBD0AA0B}" type="slidenum">
              <a:rPr lang="de-DE" smtClean="0"/>
              <a:t>15</a:t>
            </a:fld>
            <a:endParaRPr lang="de-DE"/>
          </a:p>
        </p:txBody>
      </p:sp>
    </p:spTree>
    <p:extLst>
      <p:ext uri="{BB962C8B-B14F-4D97-AF65-F5344CB8AC3E}">
        <p14:creationId xmlns:p14="http://schemas.microsoft.com/office/powerpoint/2010/main" val="37083691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nb-no">
                <a:cs typeface="Calibri"/>
              </a:rPr>
              <a:t>Foto (venstre): NTNU</a:t>
            </a:r>
          </a:p>
          <a:p>
            <a:pPr marL="0" marR="0" lvl="0" indent="0" algn="l" defTabSz="457200" rtl="0" eaLnBrk="1" fontAlgn="auto" latinLnBrk="0" hangingPunct="1">
              <a:lnSpc>
                <a:spcPct val="100000"/>
              </a:lnSpc>
              <a:spcBef>
                <a:spcPts val="0"/>
              </a:spcBef>
              <a:spcAft>
                <a:spcPts val="0"/>
              </a:spcAft>
              <a:buClrTx/>
              <a:buSzTx/>
              <a:buFontTx/>
              <a:buNone/>
              <a:tabLst/>
              <a:defRPr/>
            </a:pPr>
            <a:r>
              <a:rPr lang="nb-no">
                <a:cs typeface="Calibri"/>
              </a:rPr>
              <a:t>Circular: </a:t>
            </a:r>
            <a:r>
              <a:rPr lang="nb-no">
                <a:hlinkClick r:id="rId3"/>
              </a:rPr>
              <a:t>Fil: Circular periodic table.png - Wikimedia Commons</a:t>
            </a:r>
            <a:r>
              <a:rPr lang="nb-no"/>
              <a:t> </a:t>
            </a:r>
          </a:p>
          <a:p>
            <a:pPr rtl="0"/>
            <a:endParaRPr lang="en-US" dirty="0">
              <a:cs typeface="Calibri"/>
            </a:endParaRPr>
          </a:p>
          <a:p>
            <a:pPr rtl="0"/>
            <a:endParaRPr lang="en-US" dirty="0">
              <a:cs typeface="Calibri"/>
            </a:endParaRPr>
          </a:p>
        </p:txBody>
      </p:sp>
      <p:sp>
        <p:nvSpPr>
          <p:cNvPr id="4" name="Slide Number Placeholder 3"/>
          <p:cNvSpPr>
            <a:spLocks noGrp="1"/>
          </p:cNvSpPr>
          <p:nvPr>
            <p:ph type="sldNum" sz="quarter" idx="5"/>
          </p:nvPr>
        </p:nvSpPr>
        <p:spPr/>
        <p:txBody>
          <a:bodyPr rtlCol="0"/>
          <a:lstStyle/>
          <a:p>
            <a:pPr rtl="0"/>
            <a:fld id="{053ABD4E-16D0-5348-910F-B34FEBD0AA0B}" type="slidenum">
              <a:rPr lang="de-DE" smtClean="0"/>
              <a:t>16</a:t>
            </a:fld>
            <a:endParaRPr lang="de-DE"/>
          </a:p>
        </p:txBody>
      </p:sp>
    </p:spTree>
    <p:extLst>
      <p:ext uri="{BB962C8B-B14F-4D97-AF65-F5344CB8AC3E}">
        <p14:creationId xmlns:p14="http://schemas.microsoft.com/office/powerpoint/2010/main" val="12412684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nb-no">
                <a:hlinkClick r:id="rId3"/>
              </a:rPr>
              <a:t>Decay Chain Thorium - Decay chain - Wikipedia</a:t>
            </a:r>
            <a:r>
              <a:rPr lang="nb-no"/>
              <a:t> </a:t>
            </a:r>
          </a:p>
          <a:p>
            <a:pPr rtl="0"/>
            <a:endParaRPr lang="en-US" dirty="0">
              <a:cs typeface="Calibri"/>
            </a:endParaRPr>
          </a:p>
          <a:p>
            <a:pPr rtl="0"/>
            <a:r>
              <a:rPr lang="nb-no">
                <a:cs typeface="Calibri"/>
              </a:rPr>
              <a:t>For mer kontekst, se </a:t>
            </a:r>
            <a:r>
              <a:rPr lang="nb-no">
                <a:hlinkClick r:id="rId4"/>
              </a:rPr>
              <a:t>In their element: women of the periodic table – Science in School</a:t>
            </a:r>
            <a:endParaRPr lang="en-US" dirty="0">
              <a:cs typeface="Calibri"/>
            </a:endParaRPr>
          </a:p>
        </p:txBody>
      </p:sp>
      <p:sp>
        <p:nvSpPr>
          <p:cNvPr id="4" name="Slide Number Placeholder 3"/>
          <p:cNvSpPr>
            <a:spLocks noGrp="1"/>
          </p:cNvSpPr>
          <p:nvPr>
            <p:ph type="sldNum" sz="quarter" idx="5"/>
          </p:nvPr>
        </p:nvSpPr>
        <p:spPr/>
        <p:txBody>
          <a:bodyPr rtlCol="0"/>
          <a:lstStyle/>
          <a:p>
            <a:pPr rtl="0"/>
            <a:fld id="{053ABD4E-16D0-5348-910F-B34FEBD0AA0B}" type="slidenum">
              <a:rPr lang="de-DE" smtClean="0"/>
              <a:t>17</a:t>
            </a:fld>
            <a:endParaRPr lang="de-DE"/>
          </a:p>
        </p:txBody>
      </p:sp>
    </p:spTree>
    <p:extLst>
      <p:ext uri="{BB962C8B-B14F-4D97-AF65-F5344CB8AC3E}">
        <p14:creationId xmlns:p14="http://schemas.microsoft.com/office/powerpoint/2010/main" val="3606551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nb-no" i="1" dirty="0"/>
              <a:t>Plot of </a:t>
            </a:r>
            <a:r>
              <a:rPr lang="nb-no" i="1" dirty="0" err="1"/>
              <a:t>X-ray</a:t>
            </a:r>
            <a:r>
              <a:rPr lang="nb-no" i="1" dirty="0"/>
              <a:t> data (</a:t>
            </a:r>
            <a:r>
              <a:rPr lang="nb-no" i="1" dirty="0" err="1"/>
              <a:t>square</a:t>
            </a:r>
            <a:r>
              <a:rPr lang="nb-no" i="1" dirty="0"/>
              <a:t> </a:t>
            </a:r>
            <a:r>
              <a:rPr lang="nb-no" i="1" dirty="0" err="1"/>
              <a:t>root</a:t>
            </a:r>
            <a:r>
              <a:rPr lang="nb-no" i="1" dirty="0"/>
              <a:t> of </a:t>
            </a:r>
            <a:r>
              <a:rPr lang="nb-no" i="1" dirty="0" err="1"/>
              <a:t>frequency</a:t>
            </a:r>
            <a:r>
              <a:rPr lang="nb-no" i="1" dirty="0"/>
              <a:t> </a:t>
            </a:r>
            <a:r>
              <a:rPr lang="nb-no" i="1" dirty="0" err="1"/>
              <a:t>vs</a:t>
            </a:r>
            <a:r>
              <a:rPr lang="nb-no" i="1" dirty="0"/>
              <a:t> </a:t>
            </a:r>
            <a:r>
              <a:rPr lang="nb-no" i="1" dirty="0" err="1"/>
              <a:t>atomic</a:t>
            </a:r>
            <a:r>
              <a:rPr lang="nb-no" i="1" dirty="0"/>
              <a:t> </a:t>
            </a:r>
            <a:r>
              <a:rPr lang="nb-no" i="1" dirty="0" err="1"/>
              <a:t>number</a:t>
            </a:r>
            <a:r>
              <a:rPr lang="nb-no" i="1" dirty="0"/>
              <a:t>). Kilde: H. G. J. </a:t>
            </a:r>
            <a:r>
              <a:rPr lang="nb-no" i="1" dirty="0" err="1"/>
              <a:t>Moseley</a:t>
            </a:r>
            <a:r>
              <a:rPr lang="nb-no" i="1" dirty="0"/>
              <a:t>, “The High-</a:t>
            </a:r>
            <a:r>
              <a:rPr lang="nb-no" i="1" dirty="0" err="1"/>
              <a:t>Frequency</a:t>
            </a:r>
            <a:r>
              <a:rPr lang="nb-no" i="1" dirty="0"/>
              <a:t> </a:t>
            </a:r>
            <a:r>
              <a:rPr lang="nb-no" i="1" dirty="0" err="1"/>
              <a:t>Spectra</a:t>
            </a:r>
            <a:r>
              <a:rPr lang="nb-no" i="1" dirty="0"/>
              <a:t> of </a:t>
            </a:r>
            <a:r>
              <a:rPr lang="nb-no" i="1" dirty="0" err="1"/>
              <a:t>the</a:t>
            </a:r>
            <a:r>
              <a:rPr lang="nb-no" i="1" dirty="0"/>
              <a:t> Elements, Part II,” </a:t>
            </a:r>
            <a:r>
              <a:rPr lang="nb-no" i="1" dirty="0" err="1"/>
              <a:t>Philosophical</a:t>
            </a:r>
            <a:r>
              <a:rPr lang="nb-no" i="1" dirty="0"/>
              <a:t> Magazine 27 (1914): 709.</a:t>
            </a:r>
          </a:p>
          <a:p>
            <a:pPr rtl="0"/>
            <a:endParaRPr lang="en-US" i="1" dirty="0">
              <a:cs typeface="Calibri"/>
            </a:endParaRPr>
          </a:p>
          <a:p>
            <a:pPr rtl="0"/>
            <a:r>
              <a:rPr lang="nb-no" dirty="0">
                <a:hlinkClick r:id="rId3"/>
              </a:rPr>
              <a:t>Henry </a:t>
            </a:r>
            <a:r>
              <a:rPr lang="nb-no" dirty="0" err="1">
                <a:hlinkClick r:id="rId3"/>
              </a:rPr>
              <a:t>Moseley</a:t>
            </a:r>
            <a:r>
              <a:rPr lang="nb-no" dirty="0">
                <a:hlinkClick r:id="rId3"/>
              </a:rPr>
              <a:t> and </a:t>
            </a:r>
            <a:r>
              <a:rPr lang="nb-no" dirty="0" err="1">
                <a:hlinkClick r:id="rId3"/>
              </a:rPr>
              <a:t>the</a:t>
            </a:r>
            <a:r>
              <a:rPr lang="nb-no" dirty="0">
                <a:hlinkClick r:id="rId3"/>
              </a:rPr>
              <a:t> </a:t>
            </a:r>
            <a:r>
              <a:rPr lang="nb-no" dirty="0" err="1">
                <a:hlinkClick r:id="rId3"/>
              </a:rPr>
              <a:t>Search</a:t>
            </a:r>
            <a:r>
              <a:rPr lang="nb-no" dirty="0">
                <a:hlinkClick r:id="rId3"/>
              </a:rPr>
              <a:t> for Element 72 (degruyter.com)</a:t>
            </a:r>
          </a:p>
          <a:p>
            <a:pPr rtl="0"/>
            <a:endParaRPr lang="en-US" dirty="0">
              <a:cs typeface="Calibri"/>
            </a:endParaRPr>
          </a:p>
        </p:txBody>
      </p:sp>
      <p:sp>
        <p:nvSpPr>
          <p:cNvPr id="4" name="Slide Number Placeholder 3"/>
          <p:cNvSpPr>
            <a:spLocks noGrp="1"/>
          </p:cNvSpPr>
          <p:nvPr>
            <p:ph type="sldNum" sz="quarter" idx="5"/>
          </p:nvPr>
        </p:nvSpPr>
        <p:spPr/>
        <p:txBody>
          <a:bodyPr rtlCol="0"/>
          <a:lstStyle/>
          <a:p>
            <a:pPr rtl="0"/>
            <a:fld id="{053ABD4E-16D0-5348-910F-B34FEBD0AA0B}" type="slidenum">
              <a:rPr lang="de-DE" smtClean="0"/>
              <a:t>18</a:t>
            </a:fld>
            <a:endParaRPr lang="de-DE"/>
          </a:p>
        </p:txBody>
      </p:sp>
    </p:spTree>
    <p:extLst>
      <p:ext uri="{BB962C8B-B14F-4D97-AF65-F5344CB8AC3E}">
        <p14:creationId xmlns:p14="http://schemas.microsoft.com/office/powerpoint/2010/main" val="30209158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a:p>
            <a:pPr rtl="0"/>
            <a:r>
              <a:rPr lang="nb-no">
                <a:hlinkClick r:id="rId3"/>
              </a:rPr>
              <a:t>Fil: Periodic table editable text.svg - Wikimedia Commons</a:t>
            </a:r>
            <a:endParaRPr lang="en-US" dirty="0"/>
          </a:p>
          <a:p>
            <a:pPr rtl="0"/>
            <a:endParaRPr lang="en-US" dirty="0">
              <a:cs typeface="Calibri"/>
            </a:endParaRPr>
          </a:p>
        </p:txBody>
      </p:sp>
      <p:sp>
        <p:nvSpPr>
          <p:cNvPr id="4" name="Slide Number Placeholder 3"/>
          <p:cNvSpPr>
            <a:spLocks noGrp="1"/>
          </p:cNvSpPr>
          <p:nvPr>
            <p:ph type="sldNum" sz="quarter" idx="5"/>
          </p:nvPr>
        </p:nvSpPr>
        <p:spPr/>
        <p:txBody>
          <a:bodyPr rtlCol="0"/>
          <a:lstStyle/>
          <a:p>
            <a:pPr rtl="0"/>
            <a:fld id="{053ABD4E-16D0-5348-910F-B34FEBD0AA0B}" type="slidenum">
              <a:rPr lang="de-DE" smtClean="0"/>
              <a:t>19</a:t>
            </a:fld>
            <a:endParaRPr lang="de-DE"/>
          </a:p>
        </p:txBody>
      </p:sp>
    </p:spTree>
    <p:extLst>
      <p:ext uri="{BB962C8B-B14F-4D97-AF65-F5344CB8AC3E}">
        <p14:creationId xmlns:p14="http://schemas.microsoft.com/office/powerpoint/2010/main" val="9192605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endParaRPr lang="en-GB"/>
          </a:p>
        </p:txBody>
      </p:sp>
      <p:sp>
        <p:nvSpPr>
          <p:cNvPr id="4" name="Plassholder for lysbildenummer 3"/>
          <p:cNvSpPr>
            <a:spLocks noGrp="1"/>
          </p:cNvSpPr>
          <p:nvPr>
            <p:ph type="sldNum" sz="quarter" idx="5"/>
          </p:nvPr>
        </p:nvSpPr>
        <p:spPr/>
        <p:txBody>
          <a:bodyPr rtlCol="0"/>
          <a:lstStyle/>
          <a:p>
            <a:pPr rtl="0"/>
            <a:fld id="{053ABD4E-16D0-5348-910F-B34FEBD0AA0B}" type="slidenum">
              <a:rPr lang="de-DE" smtClean="0"/>
              <a:t>20</a:t>
            </a:fld>
            <a:endParaRPr lang="de-DE"/>
          </a:p>
        </p:txBody>
      </p:sp>
    </p:spTree>
    <p:extLst>
      <p:ext uri="{BB962C8B-B14F-4D97-AF65-F5344CB8AC3E}">
        <p14:creationId xmlns:p14="http://schemas.microsoft.com/office/powerpoint/2010/main" val="3246415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p>
            <a:pPr rtl="0"/>
            <a:endParaRPr lang="de-DE"/>
          </a:p>
        </p:txBody>
      </p:sp>
      <p:sp>
        <p:nvSpPr>
          <p:cNvPr id="4" name="Foliennummernplatzhalter 3"/>
          <p:cNvSpPr>
            <a:spLocks noGrp="1"/>
          </p:cNvSpPr>
          <p:nvPr>
            <p:ph type="sldNum" sz="quarter" idx="5"/>
          </p:nvPr>
        </p:nvSpPr>
        <p:spPr/>
        <p:txBody>
          <a:bodyPr rtlCol="0"/>
          <a:lstStyle/>
          <a:p>
            <a:pPr rtl="0"/>
            <a:fld id="{053ABD4E-16D0-5348-910F-B34FEBD0AA0B}" type="slidenum">
              <a:rPr lang="de-DE" smtClean="0"/>
              <a:t>2</a:t>
            </a:fld>
            <a:endParaRPr lang="de-DE"/>
          </a:p>
        </p:txBody>
      </p:sp>
    </p:spTree>
    <p:extLst>
      <p:ext uri="{BB962C8B-B14F-4D97-AF65-F5344CB8AC3E}">
        <p14:creationId xmlns:p14="http://schemas.microsoft.com/office/powerpoint/2010/main" val="5203873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p>
            <a:pPr rtl="0"/>
            <a:endParaRPr lang="de-DE"/>
          </a:p>
        </p:txBody>
      </p:sp>
      <p:sp>
        <p:nvSpPr>
          <p:cNvPr id="4" name="Foliennummernplatzhalter 3"/>
          <p:cNvSpPr>
            <a:spLocks noGrp="1"/>
          </p:cNvSpPr>
          <p:nvPr>
            <p:ph type="sldNum" sz="quarter" idx="5"/>
          </p:nvPr>
        </p:nvSpPr>
        <p:spPr/>
        <p:txBody>
          <a:bodyPr rtlCol="0"/>
          <a:lstStyle/>
          <a:p>
            <a:pPr rtl="0"/>
            <a:fld id="{053ABD4E-16D0-5348-910F-B34FEBD0AA0B}" type="slidenum">
              <a:rPr lang="de-DE" smtClean="0"/>
              <a:t>21</a:t>
            </a:fld>
            <a:endParaRPr lang="de-DE"/>
          </a:p>
        </p:txBody>
      </p:sp>
    </p:spTree>
    <p:extLst>
      <p:ext uri="{BB962C8B-B14F-4D97-AF65-F5344CB8AC3E}">
        <p14:creationId xmlns:p14="http://schemas.microsoft.com/office/powerpoint/2010/main" val="27671218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rtlCol="0"/>
          <a:lstStyle/>
          <a:p>
            <a:pPr rtl="0"/>
            <a:endParaRPr lang="en-US">
              <a:cs typeface="Calibri"/>
            </a:endParaRPr>
          </a:p>
        </p:txBody>
      </p:sp>
      <p:sp>
        <p:nvSpPr>
          <p:cNvPr id="4" name="Foliennummernplatzhalter 3"/>
          <p:cNvSpPr>
            <a:spLocks noGrp="1"/>
          </p:cNvSpPr>
          <p:nvPr>
            <p:ph type="sldNum" sz="quarter" idx="10"/>
          </p:nvPr>
        </p:nvSpPr>
        <p:spPr/>
        <p:txBody>
          <a:bodyPr rtlCol="0"/>
          <a:lstStyle/>
          <a:p>
            <a:pPr rtl="0"/>
            <a:fld id="{053ABD4E-16D0-5348-910F-B34FEBD0AA0B}" type="slidenum">
              <a:rPr lang="de-DE" smtClean="0"/>
              <a:t>22</a:t>
            </a:fld>
            <a:endParaRPr lang="de-DE"/>
          </a:p>
        </p:txBody>
      </p:sp>
    </p:spTree>
    <p:extLst>
      <p:ext uri="{BB962C8B-B14F-4D97-AF65-F5344CB8AC3E}">
        <p14:creationId xmlns:p14="http://schemas.microsoft.com/office/powerpoint/2010/main" val="41604133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053ABD4E-16D0-5348-910F-B34FEBD0AA0B}" type="slidenum">
              <a:rPr lang="de-DE" smtClean="0"/>
              <a:t>23</a:t>
            </a:fld>
            <a:endParaRPr lang="de-DE"/>
          </a:p>
        </p:txBody>
      </p:sp>
    </p:spTree>
    <p:extLst>
      <p:ext uri="{BB962C8B-B14F-4D97-AF65-F5344CB8AC3E}">
        <p14:creationId xmlns:p14="http://schemas.microsoft.com/office/powerpoint/2010/main" val="18847505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053ABD4E-16D0-5348-910F-B34FEBD0AA0B}" type="slidenum">
              <a:rPr lang="de-DE" smtClean="0"/>
              <a:t>24</a:t>
            </a:fld>
            <a:endParaRPr lang="de-DE"/>
          </a:p>
        </p:txBody>
      </p:sp>
    </p:spTree>
    <p:extLst>
      <p:ext uri="{BB962C8B-B14F-4D97-AF65-F5344CB8AC3E}">
        <p14:creationId xmlns:p14="http://schemas.microsoft.com/office/powerpoint/2010/main" val="25873371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053ABD4E-16D0-5348-910F-B34FEBD0AA0B}" type="slidenum">
              <a:rPr lang="de-DE" smtClean="0"/>
              <a:t>25</a:t>
            </a:fld>
            <a:endParaRPr lang="de-DE"/>
          </a:p>
        </p:txBody>
      </p:sp>
    </p:spTree>
    <p:extLst>
      <p:ext uri="{BB962C8B-B14F-4D97-AF65-F5344CB8AC3E}">
        <p14:creationId xmlns:p14="http://schemas.microsoft.com/office/powerpoint/2010/main" val="2141459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p>
            <a:pPr rtl="0"/>
            <a:endParaRPr lang="de-DE"/>
          </a:p>
        </p:txBody>
      </p:sp>
      <p:sp>
        <p:nvSpPr>
          <p:cNvPr id="4" name="Foliennummernplatzhalter 3"/>
          <p:cNvSpPr>
            <a:spLocks noGrp="1"/>
          </p:cNvSpPr>
          <p:nvPr>
            <p:ph type="sldNum" sz="quarter" idx="5"/>
          </p:nvPr>
        </p:nvSpPr>
        <p:spPr/>
        <p:txBody>
          <a:bodyPr rtlCol="0"/>
          <a:lstStyle/>
          <a:p>
            <a:pPr rtl="0"/>
            <a:fld id="{053ABD4E-16D0-5348-910F-B34FEBD0AA0B}" type="slidenum">
              <a:rPr lang="de-DE" smtClean="0"/>
              <a:t>27</a:t>
            </a:fld>
            <a:endParaRPr lang="de-DE"/>
          </a:p>
        </p:txBody>
      </p:sp>
    </p:spTree>
    <p:extLst>
      <p:ext uri="{BB962C8B-B14F-4D97-AF65-F5344CB8AC3E}">
        <p14:creationId xmlns:p14="http://schemas.microsoft.com/office/powerpoint/2010/main" val="2588448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rtlCol="0"/>
          <a:lstStyle/>
          <a:p>
            <a:pPr rtl="0"/>
            <a:endParaRPr lang="en-US"/>
          </a:p>
        </p:txBody>
      </p:sp>
      <p:sp>
        <p:nvSpPr>
          <p:cNvPr id="4" name="Foliennummernplatzhalter 3"/>
          <p:cNvSpPr>
            <a:spLocks noGrp="1"/>
          </p:cNvSpPr>
          <p:nvPr>
            <p:ph type="sldNum" sz="quarter" idx="10"/>
          </p:nvPr>
        </p:nvSpPr>
        <p:spPr/>
        <p:txBody>
          <a:bodyPr rtlCol="0"/>
          <a:lstStyle/>
          <a:p>
            <a:pPr rtl="0"/>
            <a:fld id="{053ABD4E-16D0-5348-910F-B34FEBD0AA0B}" type="slidenum">
              <a:rPr lang="de-DE" smtClean="0"/>
              <a:t>28</a:t>
            </a:fld>
            <a:endParaRPr lang="de-DE"/>
          </a:p>
        </p:txBody>
      </p:sp>
    </p:spTree>
    <p:extLst>
      <p:ext uri="{BB962C8B-B14F-4D97-AF65-F5344CB8AC3E}">
        <p14:creationId xmlns:p14="http://schemas.microsoft.com/office/powerpoint/2010/main" val="18732466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rtlCol="0"/>
          <a:lstStyle/>
          <a:p>
            <a:pPr rtl="0"/>
            <a:endParaRPr lang="en-US"/>
          </a:p>
        </p:txBody>
      </p:sp>
      <p:sp>
        <p:nvSpPr>
          <p:cNvPr id="4" name="Foliennummernplatzhalter 3"/>
          <p:cNvSpPr>
            <a:spLocks noGrp="1"/>
          </p:cNvSpPr>
          <p:nvPr>
            <p:ph type="sldNum" sz="quarter" idx="10"/>
          </p:nvPr>
        </p:nvSpPr>
        <p:spPr/>
        <p:txBody>
          <a:bodyPr rtlCol="0"/>
          <a:lstStyle/>
          <a:p>
            <a:pPr rtl="0"/>
            <a:fld id="{053ABD4E-16D0-5348-910F-B34FEBD0AA0B}" type="slidenum">
              <a:rPr lang="de-DE" smtClean="0"/>
              <a:t>30</a:t>
            </a:fld>
            <a:endParaRPr lang="de-DE"/>
          </a:p>
        </p:txBody>
      </p:sp>
    </p:spTree>
    <p:extLst>
      <p:ext uri="{BB962C8B-B14F-4D97-AF65-F5344CB8AC3E}">
        <p14:creationId xmlns:p14="http://schemas.microsoft.com/office/powerpoint/2010/main" val="35438975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nb-no" dirty="0">
              <a:cs typeface="Calibri"/>
            </a:endParaRPr>
          </a:p>
        </p:txBody>
      </p:sp>
      <p:sp>
        <p:nvSpPr>
          <p:cNvPr id="4" name="Slide Number Placeholder 3"/>
          <p:cNvSpPr>
            <a:spLocks noGrp="1"/>
          </p:cNvSpPr>
          <p:nvPr>
            <p:ph type="sldNum" sz="quarter" idx="5"/>
          </p:nvPr>
        </p:nvSpPr>
        <p:spPr/>
        <p:txBody>
          <a:bodyPr rtlCol="0"/>
          <a:lstStyle/>
          <a:p>
            <a:pPr rtl="0"/>
            <a:fld id="{053ABD4E-16D0-5348-910F-B34FEBD0AA0B}" type="slidenum">
              <a:rPr lang="de-DE" smtClean="0"/>
              <a:t>31</a:t>
            </a:fld>
            <a:endParaRPr lang="de-DE"/>
          </a:p>
        </p:txBody>
      </p:sp>
    </p:spTree>
    <p:extLst>
      <p:ext uri="{BB962C8B-B14F-4D97-AF65-F5344CB8AC3E}">
        <p14:creationId xmlns:p14="http://schemas.microsoft.com/office/powerpoint/2010/main" val="29119221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pPr rtl="0"/>
            <a:fld id="{053ABD4E-16D0-5348-910F-B34FEBD0AA0B}" type="slidenum">
              <a:rPr lang="de-DE" smtClean="0"/>
              <a:t>34</a:t>
            </a:fld>
            <a:endParaRPr lang="de-DE"/>
          </a:p>
        </p:txBody>
      </p:sp>
    </p:spTree>
    <p:extLst>
      <p:ext uri="{BB962C8B-B14F-4D97-AF65-F5344CB8AC3E}">
        <p14:creationId xmlns:p14="http://schemas.microsoft.com/office/powerpoint/2010/main" val="2348391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nb-no"/>
              <a:t>URL til videoen: </a:t>
            </a:r>
            <a:r>
              <a:rPr lang="nb-no" sz="1800" u="sng">
                <a:solidFill>
                  <a:srgbClr val="0563C1"/>
                </a:solidFill>
                <a:effectLst/>
                <a:latin typeface="Calibri" panose="020F0502020204030204" pitchFamily="34" charset="0"/>
                <a:ea typeface="Calibri" panose="020F0502020204030204" pitchFamily="34" charset="0"/>
                <a:hlinkClick r:id="rId3"/>
              </a:rPr>
              <a:t>https://www.youtube.com/playlist?list=PLkIR4yjoBdd_GC4l3qC4u7i__SunaJwcb</a:t>
            </a:r>
            <a:endParaRPr lang="nb-NO" dirty="0"/>
          </a:p>
        </p:txBody>
      </p:sp>
      <p:sp>
        <p:nvSpPr>
          <p:cNvPr id="4" name="Slide Number Placeholder 3"/>
          <p:cNvSpPr>
            <a:spLocks noGrp="1"/>
          </p:cNvSpPr>
          <p:nvPr>
            <p:ph type="sldNum" sz="quarter" idx="5"/>
          </p:nvPr>
        </p:nvSpPr>
        <p:spPr/>
        <p:txBody>
          <a:bodyPr rtlCol="0"/>
          <a:lstStyle/>
          <a:p>
            <a:pPr rtl="0"/>
            <a:fld id="{053ABD4E-16D0-5348-910F-B34FEBD0AA0B}" type="slidenum">
              <a:rPr lang="de-DE" smtClean="0"/>
              <a:t>3</a:t>
            </a:fld>
            <a:endParaRPr lang="de-DE"/>
          </a:p>
        </p:txBody>
      </p:sp>
    </p:spTree>
    <p:extLst>
      <p:ext uri="{BB962C8B-B14F-4D97-AF65-F5344CB8AC3E}">
        <p14:creationId xmlns:p14="http://schemas.microsoft.com/office/powerpoint/2010/main" val="10139611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pPr rtl="0"/>
            <a:fld id="{053ABD4E-16D0-5348-910F-B34FEBD0AA0B}" type="slidenum">
              <a:rPr lang="de-DE" smtClean="0"/>
              <a:t>39</a:t>
            </a:fld>
            <a:endParaRPr lang="de-DE"/>
          </a:p>
        </p:txBody>
      </p:sp>
    </p:spTree>
    <p:extLst>
      <p:ext uri="{BB962C8B-B14F-4D97-AF65-F5344CB8AC3E}">
        <p14:creationId xmlns:p14="http://schemas.microsoft.com/office/powerpoint/2010/main" val="2545538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rtlCol="0"/>
          <a:lstStyle/>
          <a:p>
            <a:pPr rtl="0">
              <a:lnSpc>
                <a:spcPct val="90000"/>
              </a:lnSpc>
              <a:spcBef>
                <a:spcPts val="1000"/>
              </a:spcBef>
            </a:pPr>
            <a:r>
              <a:rPr lang="nb-no">
                <a:cs typeface="Calibri"/>
              </a:rPr>
              <a:t>Foto: NTNU</a:t>
            </a:r>
          </a:p>
        </p:txBody>
      </p:sp>
      <p:sp>
        <p:nvSpPr>
          <p:cNvPr id="4" name="Foliennummernplatzhalter 3"/>
          <p:cNvSpPr>
            <a:spLocks noGrp="1"/>
          </p:cNvSpPr>
          <p:nvPr>
            <p:ph type="sldNum" sz="quarter" idx="10"/>
          </p:nvPr>
        </p:nvSpPr>
        <p:spPr/>
        <p:txBody>
          <a:bodyPr rtlCol="0"/>
          <a:lstStyle/>
          <a:p>
            <a:pPr rtl="0"/>
            <a:fld id="{053ABD4E-16D0-5348-910F-B34FEBD0AA0B}" type="slidenum">
              <a:rPr lang="de-DE" smtClean="0"/>
              <a:t>5</a:t>
            </a:fld>
            <a:endParaRPr lang="de-DE"/>
          </a:p>
        </p:txBody>
      </p:sp>
    </p:spTree>
    <p:extLst>
      <p:ext uri="{BB962C8B-B14F-4D97-AF65-F5344CB8AC3E}">
        <p14:creationId xmlns:p14="http://schemas.microsoft.com/office/powerpoint/2010/main" val="1007037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rtlCol="0"/>
          <a:lstStyle/>
          <a:p>
            <a:pPr rtl="0"/>
            <a:endParaRPr lang="en-US" dirty="0">
              <a:cs typeface="Calibri"/>
            </a:endParaRPr>
          </a:p>
        </p:txBody>
      </p:sp>
      <p:sp>
        <p:nvSpPr>
          <p:cNvPr id="4" name="Foliennummernplatzhalter 3"/>
          <p:cNvSpPr>
            <a:spLocks noGrp="1"/>
          </p:cNvSpPr>
          <p:nvPr>
            <p:ph type="sldNum" sz="quarter" idx="10"/>
          </p:nvPr>
        </p:nvSpPr>
        <p:spPr/>
        <p:txBody>
          <a:bodyPr rtlCol="0"/>
          <a:lstStyle/>
          <a:p>
            <a:pPr rtl="0"/>
            <a:fld id="{053ABD4E-16D0-5348-910F-B34FEBD0AA0B}" type="slidenum">
              <a:rPr lang="de-DE" smtClean="0"/>
              <a:t>6</a:t>
            </a:fld>
            <a:endParaRPr lang="de-DE"/>
          </a:p>
        </p:txBody>
      </p:sp>
    </p:spTree>
    <p:extLst>
      <p:ext uri="{BB962C8B-B14F-4D97-AF65-F5344CB8AC3E}">
        <p14:creationId xmlns:p14="http://schemas.microsoft.com/office/powerpoint/2010/main" val="152493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rtlCol="0"/>
          <a:lstStyle/>
          <a:p>
            <a:pPr rtl="0"/>
            <a:r>
              <a:rPr lang="nb-no">
                <a:cs typeface="Calibri"/>
              </a:rPr>
              <a:t>Foto: NTNU</a:t>
            </a:r>
          </a:p>
        </p:txBody>
      </p:sp>
      <p:sp>
        <p:nvSpPr>
          <p:cNvPr id="4" name="Foliennummernplatzhalter 3"/>
          <p:cNvSpPr>
            <a:spLocks noGrp="1"/>
          </p:cNvSpPr>
          <p:nvPr>
            <p:ph type="sldNum" sz="quarter" idx="10"/>
          </p:nvPr>
        </p:nvSpPr>
        <p:spPr/>
        <p:txBody>
          <a:bodyPr rtlCol="0"/>
          <a:lstStyle/>
          <a:p>
            <a:pPr rtl="0"/>
            <a:fld id="{053ABD4E-16D0-5348-910F-B34FEBD0AA0B}" type="slidenum">
              <a:rPr lang="de-DE" smtClean="0"/>
              <a:t>7</a:t>
            </a:fld>
            <a:endParaRPr lang="de-DE"/>
          </a:p>
        </p:txBody>
      </p:sp>
    </p:spTree>
    <p:extLst>
      <p:ext uri="{BB962C8B-B14F-4D97-AF65-F5344CB8AC3E}">
        <p14:creationId xmlns:p14="http://schemas.microsoft.com/office/powerpoint/2010/main" val="2129398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rtlCol="0"/>
          <a:lstStyle/>
          <a:p>
            <a:pPr rtl="0"/>
            <a:endParaRPr lang="nb-NO" dirty="0"/>
          </a:p>
          <a:p>
            <a:pPr marL="0" marR="0" lvl="0" indent="0" algn="l" defTabSz="457200" rtl="0" eaLnBrk="1" fontAlgn="auto" latinLnBrk="0" hangingPunct="1">
              <a:lnSpc>
                <a:spcPct val="90000"/>
              </a:lnSpc>
              <a:spcBef>
                <a:spcPts val="0"/>
              </a:spcBef>
              <a:spcAft>
                <a:spcPts val="0"/>
              </a:spcAft>
              <a:buClrTx/>
              <a:buSzTx/>
              <a:buFontTx/>
              <a:buNone/>
              <a:tabLst/>
              <a:defRPr/>
            </a:pPr>
            <a:r>
              <a:rPr lang="nb-no">
                <a:hlinkClick r:id="rId3"/>
              </a:rPr>
              <a:t>Fil: David - Portrait of Monsieur Lavoisier and His Wife.jpg – Wikipedia</a:t>
            </a:r>
            <a:endParaRPr lang="nb-NO" dirty="0"/>
          </a:p>
          <a:p>
            <a:pPr rtl="0">
              <a:lnSpc>
                <a:spcPct val="90000"/>
              </a:lnSpc>
            </a:pPr>
            <a:endParaRPr lang="nb-NO" sz="1200" dirty="0"/>
          </a:p>
          <a:p>
            <a:pPr rtl="0">
              <a:lnSpc>
                <a:spcPct val="90000"/>
              </a:lnSpc>
            </a:pPr>
            <a:r>
              <a:rPr lang="nb-no">
                <a:hlinkClick r:id="rId4"/>
              </a:rPr>
              <a:t>Fil: Decomposition vapeur H2O.jpg - Wikimedia Commons</a:t>
            </a:r>
            <a:endParaRPr lang="nb-NO" sz="1200" dirty="0"/>
          </a:p>
          <a:p>
            <a:pPr rtl="0"/>
            <a:endParaRPr lang="en-US" dirty="0"/>
          </a:p>
        </p:txBody>
      </p:sp>
      <p:sp>
        <p:nvSpPr>
          <p:cNvPr id="4" name="Foliennummernplatzhalter 3"/>
          <p:cNvSpPr>
            <a:spLocks noGrp="1"/>
          </p:cNvSpPr>
          <p:nvPr>
            <p:ph type="sldNum" sz="quarter" idx="10"/>
          </p:nvPr>
        </p:nvSpPr>
        <p:spPr/>
        <p:txBody>
          <a:bodyPr rtlCol="0"/>
          <a:lstStyle/>
          <a:p>
            <a:pPr rtl="0"/>
            <a:fld id="{053ABD4E-16D0-5348-910F-B34FEBD0AA0B}" type="slidenum">
              <a:rPr lang="de-DE" smtClean="0"/>
              <a:t>8</a:t>
            </a:fld>
            <a:endParaRPr lang="de-DE"/>
          </a:p>
        </p:txBody>
      </p:sp>
    </p:spTree>
    <p:extLst>
      <p:ext uri="{BB962C8B-B14F-4D97-AF65-F5344CB8AC3E}">
        <p14:creationId xmlns:p14="http://schemas.microsoft.com/office/powerpoint/2010/main" val="1633798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457200" rtl="0" eaLnBrk="1" fontAlgn="auto" latinLnBrk="0" hangingPunct="1">
              <a:lnSpc>
                <a:spcPct val="100000"/>
              </a:lnSpc>
              <a:spcBef>
                <a:spcPts val="0"/>
              </a:spcBef>
              <a:spcAft>
                <a:spcPts val="0"/>
              </a:spcAft>
              <a:buClrTx/>
              <a:buSzTx/>
              <a:buFontTx/>
              <a:buNone/>
              <a:tabLst/>
              <a:defRPr/>
            </a:pPr>
            <a:r>
              <a:rPr lang="nb-no">
                <a:hlinkClick r:id="rId3"/>
              </a:rPr>
              <a:t>Fil: John Dalton.jpeg - Wikimedia Commons</a:t>
            </a:r>
            <a:endParaRPr lang="nb-NO"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nb-NO" dirty="0"/>
          </a:p>
          <a:p>
            <a:pPr rtl="0"/>
            <a:endParaRPr lang="nb-NO" dirty="0"/>
          </a:p>
        </p:txBody>
      </p:sp>
      <p:sp>
        <p:nvSpPr>
          <p:cNvPr id="4" name="Slide Number Placeholder 3"/>
          <p:cNvSpPr>
            <a:spLocks noGrp="1"/>
          </p:cNvSpPr>
          <p:nvPr>
            <p:ph type="sldNum" sz="quarter" idx="5"/>
          </p:nvPr>
        </p:nvSpPr>
        <p:spPr/>
        <p:txBody>
          <a:bodyPr rtlCol="0"/>
          <a:lstStyle/>
          <a:p>
            <a:pPr rtl="0"/>
            <a:fld id="{053ABD4E-16D0-5348-910F-B34FEBD0AA0B}" type="slidenum">
              <a:rPr lang="de-DE" smtClean="0"/>
              <a:t>9</a:t>
            </a:fld>
            <a:endParaRPr lang="de-DE"/>
          </a:p>
        </p:txBody>
      </p:sp>
    </p:spTree>
    <p:extLst>
      <p:ext uri="{BB962C8B-B14F-4D97-AF65-F5344CB8AC3E}">
        <p14:creationId xmlns:p14="http://schemas.microsoft.com/office/powerpoint/2010/main" val="4088841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nb-NO" dirty="0">
              <a:cs typeface="Calibri"/>
            </a:endParaRPr>
          </a:p>
        </p:txBody>
      </p:sp>
      <p:sp>
        <p:nvSpPr>
          <p:cNvPr id="4" name="Slide Number Placeholder 3"/>
          <p:cNvSpPr>
            <a:spLocks noGrp="1"/>
          </p:cNvSpPr>
          <p:nvPr>
            <p:ph type="sldNum" sz="quarter" idx="5"/>
          </p:nvPr>
        </p:nvSpPr>
        <p:spPr/>
        <p:txBody>
          <a:bodyPr rtlCol="0"/>
          <a:lstStyle/>
          <a:p>
            <a:pPr rtl="0"/>
            <a:fld id="{053ABD4E-16D0-5348-910F-B34FEBD0AA0B}" type="slidenum">
              <a:rPr lang="de-DE" smtClean="0"/>
              <a:t>10</a:t>
            </a:fld>
            <a:endParaRPr lang="de-DE"/>
          </a:p>
        </p:txBody>
      </p:sp>
    </p:spTree>
    <p:extLst>
      <p:ext uri="{BB962C8B-B14F-4D97-AF65-F5344CB8AC3E}">
        <p14:creationId xmlns:p14="http://schemas.microsoft.com/office/powerpoint/2010/main" val="812165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Main Sections Title and Subtitles">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914400" y="2130426"/>
            <a:ext cx="10363200" cy="1470025"/>
          </a:xfrm>
        </p:spPr>
        <p:txBody>
          <a:bodyPr rtlCol="0">
            <a:normAutofit/>
          </a:bodyPr>
          <a:lstStyle>
            <a:lvl1pPr algn="ctr">
              <a:defRPr sz="3200" b="1">
                <a:solidFill>
                  <a:srgbClr val="4C5F7E"/>
                </a:solidFill>
              </a:defRPr>
            </a:lvl1pPr>
          </a:lstStyle>
          <a:p>
            <a:pPr rtl="0"/>
            <a:r>
              <a:rPr lang="nb-no" noProof="0"/>
              <a:t>MASTERTITELFORMAT BEARBEITEN</a:t>
            </a:r>
          </a:p>
        </p:txBody>
      </p:sp>
      <p:sp>
        <p:nvSpPr>
          <p:cNvPr id="5" name="Rechteck 10"/>
          <p:cNvSpPr/>
          <p:nvPr userDrawn="1"/>
        </p:nvSpPr>
        <p:spPr>
          <a:xfrm flipV="1">
            <a:off x="982133" y="3674747"/>
            <a:ext cx="10249440" cy="45719"/>
          </a:xfrm>
          <a:prstGeom prst="rect">
            <a:avLst/>
          </a:prstGeom>
          <a:solidFill>
            <a:srgbClr val="002369"/>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rtl="0"/>
            <a:endParaRPr lang="de-DE" sz="1800">
              <a:effectLst/>
            </a:endParaRPr>
          </a:p>
        </p:txBody>
      </p:sp>
      <p:sp>
        <p:nvSpPr>
          <p:cNvPr id="3" name="Untertitel 2"/>
          <p:cNvSpPr>
            <a:spLocks noGrp="1"/>
          </p:cNvSpPr>
          <p:nvPr>
            <p:ph type="subTitle" idx="1"/>
          </p:nvPr>
        </p:nvSpPr>
        <p:spPr>
          <a:xfrm>
            <a:off x="1828800" y="3886200"/>
            <a:ext cx="8534400" cy="1752600"/>
          </a:xfrm>
        </p:spPr>
        <p:txBody>
          <a:bodyPr rtlCol="0">
            <a:normAutofit/>
          </a:bodyPr>
          <a:lstStyle>
            <a:lvl1pPr marL="0" indent="0" algn="ctr">
              <a:buNone/>
              <a:defRPr sz="2400" b="1">
                <a:solidFill>
                  <a:srgbClr val="A0B05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nb-no" noProof="0"/>
              <a:t>Master-Untertitelformat bearbeiten</a:t>
            </a:r>
            <a:endParaRPr lang="en-AU" noProof="0"/>
          </a:p>
        </p:txBody>
      </p:sp>
      <p:sp>
        <p:nvSpPr>
          <p:cNvPr id="6" name="Marcador de pie de página 23"/>
          <p:cNvSpPr>
            <a:spLocks noGrp="1"/>
          </p:cNvSpPr>
          <p:nvPr>
            <p:ph type="ftr" sz="quarter" idx="3"/>
          </p:nvPr>
        </p:nvSpPr>
        <p:spPr>
          <a:xfrm>
            <a:off x="7696201" y="55319"/>
            <a:ext cx="3110179" cy="365125"/>
          </a:xfrm>
          <a:prstGeom prst="rect">
            <a:avLst/>
          </a:prstGeom>
        </p:spPr>
        <p:txBody>
          <a:bodyPr vert="horz" lIns="91440" tIns="45720" rIns="91440" bIns="45720" rtlCol="0" anchor="ctr"/>
          <a:lstStyle>
            <a:lvl1pPr algn="ctr">
              <a:defRPr sz="800" b="1">
                <a:solidFill>
                  <a:schemeClr val="tx1">
                    <a:tint val="75000"/>
                  </a:schemeClr>
                </a:solidFill>
                <a:latin typeface="Avenir Book" charset="0"/>
                <a:ea typeface="Avenir Book" charset="0"/>
                <a:cs typeface="Avenir Book" charset="0"/>
              </a:defRPr>
            </a:lvl1pPr>
          </a:lstStyle>
          <a:p>
            <a:pPr algn="r" rtl="0"/>
            <a:r>
              <a:rPr lang="nb-no">
                <a:solidFill>
                  <a:srgbClr val="CC023B"/>
                </a:solidFill>
              </a:rPr>
              <a:t>STEMkey</a:t>
            </a:r>
            <a:endParaRPr lang="en-US">
              <a:solidFill>
                <a:srgbClr val="CC023B"/>
              </a:solidFill>
            </a:endParaRPr>
          </a:p>
        </p:txBody>
      </p:sp>
      <p:sp>
        <p:nvSpPr>
          <p:cNvPr id="7" name="Marcador de número de diapositiva 22"/>
          <p:cNvSpPr>
            <a:spLocks noGrp="1"/>
          </p:cNvSpPr>
          <p:nvPr>
            <p:ph type="sldNum" sz="quarter" idx="4"/>
          </p:nvPr>
        </p:nvSpPr>
        <p:spPr>
          <a:xfrm>
            <a:off x="10806380" y="55317"/>
            <a:ext cx="784821" cy="365125"/>
          </a:xfrm>
          <a:prstGeom prst="rect">
            <a:avLst/>
          </a:prstGeom>
        </p:spPr>
        <p:txBody>
          <a:bodyPr vert="horz" lIns="91440" tIns="45720" rIns="91440" bIns="45720" rtlCol="0" anchor="ctr"/>
          <a:lstStyle>
            <a:lvl1pPr algn="r">
              <a:defRPr sz="800" b="1">
                <a:solidFill>
                  <a:srgbClr val="4C5F7E"/>
                </a:solidFill>
                <a:latin typeface="Avenir Book" charset="0"/>
                <a:ea typeface="Avenir Book" charset="0"/>
                <a:cs typeface="Avenir Book" charset="0"/>
              </a:defRPr>
            </a:lvl1pPr>
          </a:lstStyle>
          <a:p>
            <a:pPr rtl="0"/>
            <a:r>
              <a:rPr lang="nb-no" sz="1200"/>
              <a:t>|  </a:t>
            </a:r>
            <a:fld id="{9DD0088F-7E4A-9C4B-9ED2-72FAF1293163}" type="slidenum">
              <a:rPr lang="es-ES_tradnl" smtClean="0"/>
              <a:pPr/>
              <a:t>‹#›</a:t>
            </a:fld>
            <a:endParaRPr lang="es-ES_tradnl"/>
          </a:p>
        </p:txBody>
      </p:sp>
    </p:spTree>
    <p:extLst>
      <p:ext uri="{BB962C8B-B14F-4D97-AF65-F5344CB8AC3E}">
        <p14:creationId xmlns:p14="http://schemas.microsoft.com/office/powerpoint/2010/main" val="2286764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Sections &amp; Text with lis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09600" y="547338"/>
            <a:ext cx="10972800" cy="647794"/>
          </a:xfrm>
        </p:spPr>
        <p:txBody>
          <a:bodyPr rtlCol="0">
            <a:normAutofit/>
          </a:bodyPr>
          <a:lstStyle>
            <a:lvl1pPr>
              <a:defRPr sz="2800" b="1" baseline="0">
                <a:solidFill>
                  <a:srgbClr val="4C5F7E"/>
                </a:solidFill>
                <a:latin typeface="Avenir Book" charset="0"/>
                <a:ea typeface="Avenir Book" charset="0"/>
                <a:cs typeface="Avenir Book" charset="0"/>
              </a:defRPr>
            </a:lvl1pPr>
          </a:lstStyle>
          <a:p>
            <a:pPr rtl="0"/>
            <a:r>
              <a:rPr lang="nb-no" noProof="0"/>
              <a:t>Title Main Sections</a:t>
            </a:r>
          </a:p>
        </p:txBody>
      </p:sp>
      <p:sp>
        <p:nvSpPr>
          <p:cNvPr id="3" name="Inhaltsplatzhalter 2"/>
          <p:cNvSpPr>
            <a:spLocks noGrp="1"/>
          </p:cNvSpPr>
          <p:nvPr>
            <p:ph idx="1" hasCustomPrompt="1"/>
          </p:nvPr>
        </p:nvSpPr>
        <p:spPr/>
        <p:txBody>
          <a:bodyPr rtlCol="0"/>
          <a:lstStyle>
            <a:lvl1pPr>
              <a:defRPr>
                <a:latin typeface="+mn-lt"/>
                <a:ea typeface="Avenir Book" charset="0"/>
                <a:cs typeface="Avenir Book" charset="0"/>
              </a:defRPr>
            </a:lvl1pPr>
            <a:lvl2pPr>
              <a:defRPr>
                <a:latin typeface="+mn-lt"/>
                <a:ea typeface="Avenir Book" charset="0"/>
                <a:cs typeface="Avenir Book" charset="0"/>
              </a:defRPr>
            </a:lvl2pPr>
            <a:lvl3pPr>
              <a:defRPr>
                <a:latin typeface="+mn-lt"/>
                <a:ea typeface="Avenir Book" charset="0"/>
                <a:cs typeface="Avenir Book" charset="0"/>
              </a:defRPr>
            </a:lvl3pPr>
            <a:lvl4pPr>
              <a:defRPr>
                <a:latin typeface="+mn-lt"/>
                <a:ea typeface="Avenir Book" charset="0"/>
                <a:cs typeface="Avenir Book" charset="0"/>
              </a:defRPr>
            </a:lvl4pPr>
            <a:lvl5pPr>
              <a:defRPr>
                <a:latin typeface="+mn-lt"/>
                <a:ea typeface="Avenir Book" charset="0"/>
                <a:cs typeface="Avenir Book" charset="0"/>
              </a:defRPr>
            </a:lvl5pPr>
          </a:lstStyle>
          <a:p>
            <a:pPr lvl="0" rtl="0"/>
            <a:r>
              <a:rPr lang="nb-no" noProof="0"/>
              <a:t>Mastertext</a:t>
            </a:r>
            <a:endParaRPr lang="en-US" noProof="0"/>
          </a:p>
        </p:txBody>
      </p:sp>
      <p:sp>
        <p:nvSpPr>
          <p:cNvPr id="19" name="Marcador de número de diapositiva 18"/>
          <p:cNvSpPr>
            <a:spLocks noGrp="1"/>
          </p:cNvSpPr>
          <p:nvPr>
            <p:ph type="sldNum" sz="quarter" idx="11"/>
          </p:nvPr>
        </p:nvSpPr>
        <p:spPr/>
        <p:txBody>
          <a:bodyPr rtlCol="0"/>
          <a:lstStyle/>
          <a:p>
            <a:pPr rtl="0"/>
            <a:r>
              <a:rPr lang="nb-no" sz="1200"/>
              <a:t>|  </a:t>
            </a:r>
            <a:fld id="{9DD0088F-7E4A-9C4B-9ED2-72FAF1293163}" type="slidenum">
              <a:rPr lang="es-ES_tradnl" smtClean="0"/>
              <a:pPr/>
              <a:t>‹#›</a:t>
            </a:fld>
            <a:endParaRPr lang="es-ES_tradnl"/>
          </a:p>
        </p:txBody>
      </p:sp>
      <p:sp>
        <p:nvSpPr>
          <p:cNvPr id="5" name="Marcador de pie de página 23"/>
          <p:cNvSpPr>
            <a:spLocks noGrp="1"/>
          </p:cNvSpPr>
          <p:nvPr>
            <p:ph type="ftr" sz="quarter" idx="3"/>
          </p:nvPr>
        </p:nvSpPr>
        <p:spPr>
          <a:xfrm>
            <a:off x="7696201" y="55319"/>
            <a:ext cx="3110179" cy="365125"/>
          </a:xfrm>
          <a:prstGeom prst="rect">
            <a:avLst/>
          </a:prstGeom>
        </p:spPr>
        <p:txBody>
          <a:bodyPr vert="horz" lIns="91440" tIns="45720" rIns="91440" bIns="45720" rtlCol="0" anchor="ctr"/>
          <a:lstStyle>
            <a:lvl1pPr algn="ctr">
              <a:defRPr sz="800" b="1">
                <a:solidFill>
                  <a:schemeClr val="tx1">
                    <a:tint val="75000"/>
                  </a:schemeClr>
                </a:solidFill>
                <a:latin typeface="Avenir Book" charset="0"/>
                <a:ea typeface="Avenir Book" charset="0"/>
                <a:cs typeface="Avenir Book" charset="0"/>
              </a:defRPr>
            </a:lvl1pPr>
          </a:lstStyle>
          <a:p>
            <a:pPr algn="r" rtl="0"/>
            <a:r>
              <a:rPr lang="nb-no">
                <a:solidFill>
                  <a:srgbClr val="CC023B"/>
                </a:solidFill>
              </a:rPr>
              <a:t>STEMkey</a:t>
            </a:r>
            <a:endParaRPr lang="en-US">
              <a:solidFill>
                <a:srgbClr val="CC023B"/>
              </a:solidFill>
            </a:endParaRPr>
          </a:p>
        </p:txBody>
      </p:sp>
      <p:sp>
        <p:nvSpPr>
          <p:cNvPr id="6" name="Rechteck 5"/>
          <p:cNvSpPr/>
          <p:nvPr userDrawn="1"/>
        </p:nvSpPr>
        <p:spPr>
          <a:xfrm>
            <a:off x="609599" y="1241487"/>
            <a:ext cx="10981601" cy="45719"/>
          </a:xfrm>
          <a:prstGeom prst="rect">
            <a:avLst/>
          </a:prstGeom>
          <a:solidFill>
            <a:srgbClr val="B4CB4D"/>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rtl="0"/>
            <a:endParaRPr lang="de-DE" sz="1800">
              <a:effectLst/>
            </a:endParaRPr>
          </a:p>
        </p:txBody>
      </p:sp>
    </p:spTree>
    <p:extLst>
      <p:ext uri="{BB962C8B-B14F-4D97-AF65-F5344CB8AC3E}">
        <p14:creationId xmlns:p14="http://schemas.microsoft.com/office/powerpoint/2010/main" val="771383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om">
    <p:spTree>
      <p:nvGrpSpPr>
        <p:cNvPr id="1" name=""/>
        <p:cNvGrpSpPr/>
        <p:nvPr/>
      </p:nvGrpSpPr>
      <p:grpSpPr>
        <a:xfrm>
          <a:off x="0" y="0"/>
          <a:ext cx="0" cy="0"/>
          <a:chOff x="0" y="0"/>
          <a:chExt cx="0" cy="0"/>
        </a:xfrm>
      </p:grpSpPr>
      <p:sp>
        <p:nvSpPr>
          <p:cNvPr id="142" name="Lysbildenummer"/>
          <p:cNvSpPr txBox="1">
            <a:spLocks noGrp="1"/>
          </p:cNvSpPr>
          <p:nvPr>
            <p:ph type="sldNum" sz="quarter" idx="2"/>
          </p:nvPr>
        </p:nvSpPr>
        <p:spPr>
          <a:prstGeom prst="rect">
            <a:avLst/>
          </a:prstGeom>
        </p:spPr>
        <p:txBody>
          <a:bodyPr rtlCol="0"/>
          <a:lstStyle/>
          <a:p>
            <a:pPr rtl="0"/>
            <a:fld id="{86CB4B4D-7CA3-9044-876B-883B54F8677D}" type="slidenum">
              <a:t>‹#›</a:t>
            </a:fld>
            <a:endParaRPr/>
          </a:p>
        </p:txBody>
      </p:sp>
    </p:spTree>
    <p:extLst>
      <p:ext uri="{BB962C8B-B14F-4D97-AF65-F5344CB8AC3E}">
        <p14:creationId xmlns:p14="http://schemas.microsoft.com/office/powerpoint/2010/main" val="2841489605"/>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slideLayout" Target="../slideLayouts/slideLayout3.xml"/><Relationship Id="rId7"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1.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Bild 6" descr="ICSE_fond.jpg"/>
          <p:cNvPicPr>
            <a:picLocks noChangeAspect="1"/>
          </p:cNvPicPr>
          <p:nvPr userDrawn="1"/>
        </p:nvPicPr>
        <p:blipFill rotWithShape="1">
          <a:blip r:embed="rId5">
            <a:alphaModFix amt="39000"/>
            <a:extLst>
              <a:ext uri="{28A0092B-C50C-407E-A947-70E740481C1C}">
                <a14:useLocalDpi xmlns:a14="http://schemas.microsoft.com/office/drawing/2010/main" val="0"/>
              </a:ext>
            </a:extLst>
          </a:blip>
          <a:srcRect l="9878" b="10531"/>
          <a:stretch/>
        </p:blipFill>
        <p:spPr>
          <a:xfrm>
            <a:off x="-1" y="1417638"/>
            <a:ext cx="6854356" cy="5440362"/>
          </a:xfrm>
          <a:prstGeom prst="rect">
            <a:avLst/>
          </a:prstGeom>
        </p:spPr>
      </p:pic>
      <p:sp>
        <p:nvSpPr>
          <p:cNvPr id="2" name="Titelplatzhalter 1"/>
          <p:cNvSpPr>
            <a:spLocks noGrp="1"/>
          </p:cNvSpPr>
          <p:nvPr>
            <p:ph type="title"/>
          </p:nvPr>
        </p:nvSpPr>
        <p:spPr>
          <a:xfrm>
            <a:off x="609600" y="457200"/>
            <a:ext cx="10972800" cy="1143000"/>
          </a:xfrm>
          <a:prstGeom prst="rect">
            <a:avLst/>
          </a:prstGeom>
        </p:spPr>
        <p:txBody>
          <a:bodyPr vert="horz" lIns="91440" tIns="45720" rIns="91440" bIns="45720" rtlCol="0" anchor="ctr">
            <a:normAutofit/>
          </a:bodyPr>
          <a:lstStyle/>
          <a:p>
            <a:pPr rtl="0"/>
            <a:r>
              <a:rPr lang="nb-no" noProof="0"/>
              <a:t>Mastertitelformat bearbeiten</a:t>
            </a:r>
            <a:endParaRPr lang="en-US" noProof="0"/>
          </a:p>
        </p:txBody>
      </p:sp>
      <p:sp>
        <p:nvSpPr>
          <p:cNvPr id="3" name="Textplatzhalter 2"/>
          <p:cNvSpPr>
            <a:spLocks noGrp="1"/>
          </p:cNvSpPr>
          <p:nvPr>
            <p:ph type="body" idx="1"/>
          </p:nvPr>
        </p:nvSpPr>
        <p:spPr>
          <a:xfrm>
            <a:off x="609600" y="1600201"/>
            <a:ext cx="10972800" cy="4115229"/>
          </a:xfrm>
          <a:prstGeom prst="rect">
            <a:avLst/>
          </a:prstGeom>
        </p:spPr>
        <p:txBody>
          <a:bodyPr vert="horz" lIns="91440" tIns="45720" rIns="91440" bIns="45720" rtlCol="0">
            <a:normAutofit/>
          </a:bodyPr>
          <a:lstStyle/>
          <a:p>
            <a:pPr lvl="0" rtl="0"/>
            <a:r>
              <a:rPr lang="nb-no" noProof="0"/>
              <a:t>Mastertextformat bearbeiten</a:t>
            </a:r>
            <a:endParaRPr lang="en-US" noProof="0"/>
          </a:p>
          <a:p>
            <a:pPr lvl="1" rtl="0"/>
            <a:r>
              <a:rPr lang="nb-no" noProof="0"/>
              <a:t>Zweite Ebene</a:t>
            </a:r>
            <a:endParaRPr lang="en-US" noProof="0"/>
          </a:p>
          <a:p>
            <a:pPr lvl="2" rtl="0"/>
            <a:r>
              <a:rPr lang="nb-no" noProof="0"/>
              <a:t>Dritte Ebene</a:t>
            </a:r>
            <a:endParaRPr lang="en-US" noProof="0"/>
          </a:p>
          <a:p>
            <a:pPr lvl="3" rtl="0"/>
            <a:r>
              <a:rPr lang="nb-no" noProof="0"/>
              <a:t>Vierte Ebene</a:t>
            </a:r>
            <a:endParaRPr lang="en-US" noProof="0"/>
          </a:p>
          <a:p>
            <a:pPr lvl="4" rtl="0"/>
            <a:r>
              <a:rPr lang="nb-no" noProof="0"/>
              <a:t>Fünfte Ebene</a:t>
            </a:r>
            <a:endParaRPr lang="en-US" noProof="0"/>
          </a:p>
        </p:txBody>
      </p:sp>
      <p:sp>
        <p:nvSpPr>
          <p:cNvPr id="9" name="Rechteck 8"/>
          <p:cNvSpPr/>
          <p:nvPr userDrawn="1"/>
        </p:nvSpPr>
        <p:spPr>
          <a:xfrm>
            <a:off x="605955" y="6675757"/>
            <a:ext cx="6720000" cy="45719"/>
          </a:xfrm>
          <a:prstGeom prst="rect">
            <a:avLst/>
          </a:prstGeom>
          <a:solidFill>
            <a:srgbClr val="B4CB4D"/>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rtl="0"/>
            <a:endParaRPr lang="de-DE" sz="1800">
              <a:effectLst/>
            </a:endParaRPr>
          </a:p>
        </p:txBody>
      </p:sp>
      <p:sp>
        <p:nvSpPr>
          <p:cNvPr id="11" name="Rechteck 10"/>
          <p:cNvSpPr/>
          <p:nvPr userDrawn="1"/>
        </p:nvSpPr>
        <p:spPr>
          <a:xfrm>
            <a:off x="7367999" y="6675757"/>
            <a:ext cx="4223201" cy="45719"/>
          </a:xfrm>
          <a:prstGeom prst="rect">
            <a:avLst/>
          </a:prstGeom>
          <a:solidFill>
            <a:srgbClr val="002369"/>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rtl="0"/>
            <a:endParaRPr lang="de-DE" sz="1800">
              <a:effectLst/>
            </a:endParaRPr>
          </a:p>
        </p:txBody>
      </p:sp>
      <p:sp>
        <p:nvSpPr>
          <p:cNvPr id="23" name="Marcador de número de diapositiva 22"/>
          <p:cNvSpPr>
            <a:spLocks noGrp="1"/>
          </p:cNvSpPr>
          <p:nvPr>
            <p:ph type="sldNum" sz="quarter" idx="4"/>
          </p:nvPr>
        </p:nvSpPr>
        <p:spPr>
          <a:xfrm>
            <a:off x="10806380" y="55317"/>
            <a:ext cx="784821" cy="365125"/>
          </a:xfrm>
          <a:prstGeom prst="rect">
            <a:avLst/>
          </a:prstGeom>
        </p:spPr>
        <p:txBody>
          <a:bodyPr vert="horz" lIns="91440" tIns="45720" rIns="91440" bIns="45720" rtlCol="0" anchor="ctr"/>
          <a:lstStyle>
            <a:lvl1pPr algn="r">
              <a:defRPr sz="800" b="1">
                <a:solidFill>
                  <a:srgbClr val="4C5F7E"/>
                </a:solidFill>
                <a:latin typeface="Avenir Book" charset="0"/>
                <a:ea typeface="Avenir Book" charset="0"/>
                <a:cs typeface="Avenir Book" charset="0"/>
              </a:defRPr>
            </a:lvl1pPr>
          </a:lstStyle>
          <a:p>
            <a:pPr rtl="0"/>
            <a:r>
              <a:rPr lang="nb-no" sz="1200"/>
              <a:t>|  </a:t>
            </a:r>
            <a:fld id="{9DD0088F-7E4A-9C4B-9ED2-72FAF1293163}" type="slidenum">
              <a:rPr lang="es-ES_tradnl" smtClean="0"/>
              <a:pPr/>
              <a:t>‹#›</a:t>
            </a:fld>
            <a:endParaRPr lang="es-ES_tradnl"/>
          </a:p>
        </p:txBody>
      </p:sp>
      <p:sp>
        <p:nvSpPr>
          <p:cNvPr id="24" name="Marcador de pie de página 23"/>
          <p:cNvSpPr>
            <a:spLocks noGrp="1"/>
          </p:cNvSpPr>
          <p:nvPr>
            <p:ph type="ftr" sz="quarter" idx="3"/>
          </p:nvPr>
        </p:nvSpPr>
        <p:spPr>
          <a:xfrm>
            <a:off x="7696201" y="55319"/>
            <a:ext cx="3110179" cy="365125"/>
          </a:xfrm>
          <a:prstGeom prst="rect">
            <a:avLst/>
          </a:prstGeom>
        </p:spPr>
        <p:txBody>
          <a:bodyPr vert="horz" lIns="91440" tIns="45720" rIns="91440" bIns="45720" rtlCol="0" anchor="ctr"/>
          <a:lstStyle>
            <a:lvl1pPr algn="ctr">
              <a:defRPr sz="800" b="1">
                <a:solidFill>
                  <a:schemeClr val="tx1">
                    <a:tint val="75000"/>
                  </a:schemeClr>
                </a:solidFill>
                <a:latin typeface="Avenir Book" charset="0"/>
                <a:ea typeface="Avenir Book" charset="0"/>
                <a:cs typeface="Avenir Book" charset="0"/>
              </a:defRPr>
            </a:lvl1pPr>
          </a:lstStyle>
          <a:p>
            <a:pPr algn="r" rtl="0"/>
            <a:r>
              <a:rPr lang="nb-no">
                <a:solidFill>
                  <a:srgbClr val="CC023B"/>
                </a:solidFill>
              </a:rPr>
              <a:t>STEMkey</a:t>
            </a:r>
            <a:endParaRPr lang="en-US">
              <a:solidFill>
                <a:srgbClr val="CC023B"/>
              </a:solidFill>
            </a:endParaRPr>
          </a:p>
        </p:txBody>
      </p:sp>
      <p:pic>
        <p:nvPicPr>
          <p:cNvPr id="5" name="Grafik 4">
            <a:extLst>
              <a:ext uri="{FF2B5EF4-FFF2-40B4-BE49-F238E27FC236}">
                <a16:creationId xmlns:a16="http://schemas.microsoft.com/office/drawing/2014/main" id="{771102ED-CB83-4430-BE35-24D34972C929}"/>
              </a:ext>
            </a:extLst>
          </p:cNvPr>
          <p:cNvPicPr>
            <a:picLocks noChangeAspect="1"/>
          </p:cNvPicPr>
          <p:nvPr userDrawn="1"/>
        </p:nvPicPr>
        <p:blipFill>
          <a:blip r:embed="rId6"/>
          <a:stretch>
            <a:fillRect/>
          </a:stretch>
        </p:blipFill>
        <p:spPr>
          <a:xfrm>
            <a:off x="609600" y="5851954"/>
            <a:ext cx="1850265" cy="823803"/>
          </a:xfrm>
          <a:prstGeom prst="rect">
            <a:avLst/>
          </a:prstGeom>
        </p:spPr>
      </p:pic>
      <p:pic>
        <p:nvPicPr>
          <p:cNvPr id="10" name="Grafik 9">
            <a:extLst>
              <a:ext uri="{FF2B5EF4-FFF2-40B4-BE49-F238E27FC236}">
                <a16:creationId xmlns:a16="http://schemas.microsoft.com/office/drawing/2014/main" id="{030C6765-3D1C-4E3F-9FDA-B210DDF3B8DA}"/>
              </a:ext>
            </a:extLst>
          </p:cNvPr>
          <p:cNvPicPr>
            <a:picLocks noChangeAspect="1"/>
          </p:cNvPicPr>
          <p:nvPr userDrawn="1"/>
        </p:nvPicPr>
        <p:blipFill rotWithShape="1">
          <a:blip r:embed="rId7"/>
          <a:srcRect b="14149"/>
          <a:stretch/>
        </p:blipFill>
        <p:spPr>
          <a:xfrm>
            <a:off x="2839850" y="6002440"/>
            <a:ext cx="2517265" cy="617301"/>
          </a:xfrm>
          <a:prstGeom prst="rect">
            <a:avLst/>
          </a:prstGeom>
        </p:spPr>
      </p:pic>
      <p:pic>
        <p:nvPicPr>
          <p:cNvPr id="12" name="Bild 7"/>
          <p:cNvPicPr>
            <a:picLocks noChangeAspect="1"/>
          </p:cNvPicPr>
          <p:nvPr userDrawn="1"/>
        </p:nvPicPr>
        <p:blipFill>
          <a:blip r:embed="rId8"/>
          <a:stretch>
            <a:fillRect/>
          </a:stretch>
        </p:blipFill>
        <p:spPr>
          <a:xfrm>
            <a:off x="10226842" y="5932269"/>
            <a:ext cx="1368020" cy="706075"/>
          </a:xfrm>
          <a:prstGeom prst="rect">
            <a:avLst/>
          </a:prstGeom>
        </p:spPr>
      </p:pic>
      <p:pic>
        <p:nvPicPr>
          <p:cNvPr id="14" name="Picture 2">
            <a:extLst>
              <a:ext uri="{FF2B5EF4-FFF2-40B4-BE49-F238E27FC236}">
                <a16:creationId xmlns:a16="http://schemas.microsoft.com/office/drawing/2014/main" id="{B604E74E-3AFA-4FF4-BB51-C6D86D8F3155}"/>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005638" y="6151290"/>
            <a:ext cx="2843213" cy="268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1651542"/>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9" r:id="rId3"/>
  </p:sldLayoutIdLst>
  <p:hf hdr="0"/>
  <p:txStyles>
    <p:titleStyle>
      <a:lvl1pPr algn="l" defTabSz="457200" rtl="0" eaLnBrk="1" latinLnBrk="0" hangingPunct="1">
        <a:spcBef>
          <a:spcPct val="0"/>
        </a:spcBef>
        <a:buNone/>
        <a:defRPr sz="3200" b="1" kern="1200">
          <a:solidFill>
            <a:srgbClr val="4C5F7E"/>
          </a:solidFill>
          <a:latin typeface="Avenir Book" charset="0"/>
          <a:ea typeface="Avenir Book" charset="0"/>
          <a:cs typeface="Avenir Book" charset="0"/>
        </a:defRPr>
      </a:lvl1pPr>
    </p:titleStyle>
    <p:bodyStyle>
      <a:lvl1pPr marL="342900" indent="-342900" algn="l" defTabSz="457200" rtl="0" eaLnBrk="1" latinLnBrk="0" hangingPunct="1">
        <a:spcBef>
          <a:spcPct val="20000"/>
        </a:spcBef>
        <a:buClr>
          <a:srgbClr val="BE002D"/>
        </a:buClr>
        <a:buFont typeface="Arial"/>
        <a:buChar char="•"/>
        <a:defRPr sz="2800" kern="1200">
          <a:solidFill>
            <a:schemeClr val="tx1"/>
          </a:solidFill>
          <a:latin typeface="+mn-lt"/>
          <a:ea typeface="Avenir Book" charset="0"/>
          <a:cs typeface="Avenir Book" charset="0"/>
        </a:defRPr>
      </a:lvl1pPr>
      <a:lvl2pPr marL="742950" indent="-285750" algn="l" defTabSz="457200" rtl="0" eaLnBrk="1" latinLnBrk="0" hangingPunct="1">
        <a:spcBef>
          <a:spcPct val="20000"/>
        </a:spcBef>
        <a:buClr>
          <a:srgbClr val="B4CB4D"/>
        </a:buClr>
        <a:buFont typeface="Arial"/>
        <a:buChar char="•"/>
        <a:defRPr sz="2400" kern="1200">
          <a:solidFill>
            <a:schemeClr val="tx1"/>
          </a:solidFill>
          <a:latin typeface="+mn-lt"/>
          <a:ea typeface="Avenir Book" charset="0"/>
          <a:cs typeface="Avenir Book" charset="0"/>
        </a:defRPr>
      </a:lvl2pPr>
      <a:lvl3pPr marL="1143000" indent="-228600" algn="l" defTabSz="457200" rtl="0" eaLnBrk="1" latinLnBrk="0" hangingPunct="1">
        <a:spcBef>
          <a:spcPct val="20000"/>
        </a:spcBef>
        <a:buClr>
          <a:srgbClr val="001470"/>
        </a:buClr>
        <a:buFont typeface="Arial"/>
        <a:buChar char="•"/>
        <a:defRPr sz="2000" kern="1200">
          <a:solidFill>
            <a:schemeClr val="tx1"/>
          </a:solidFill>
          <a:latin typeface="+mn-lt"/>
          <a:ea typeface="Avenir Book" charset="0"/>
          <a:cs typeface="Avenir Book" charset="0"/>
        </a:defRPr>
      </a:lvl3pPr>
      <a:lvl4pPr marL="1600200" indent="-228600" algn="l" defTabSz="457200" rtl="0" eaLnBrk="1" latinLnBrk="0" hangingPunct="1">
        <a:spcBef>
          <a:spcPct val="20000"/>
        </a:spcBef>
        <a:buSzPct val="75000"/>
        <a:buFont typeface="Wingdings" charset="2"/>
        <a:buChar char="§"/>
        <a:defRPr sz="2000" kern="1200">
          <a:solidFill>
            <a:schemeClr val="tx1"/>
          </a:solidFill>
          <a:latin typeface="+mn-lt"/>
          <a:ea typeface="Avenir Book" charset="0"/>
          <a:cs typeface="Avenir Book" charset="0"/>
        </a:defRPr>
      </a:lvl4pPr>
      <a:lvl5pPr marL="2057400" indent="-228600" algn="l" defTabSz="457200" rtl="0" eaLnBrk="1" latinLnBrk="0" hangingPunct="1">
        <a:spcBef>
          <a:spcPct val="20000"/>
        </a:spcBef>
        <a:buSzPct val="80000"/>
        <a:buFont typeface="Lucida Grande"/>
        <a:buChar char="-"/>
        <a:defRPr sz="2000" kern="1200">
          <a:solidFill>
            <a:schemeClr val="tx1"/>
          </a:solidFill>
          <a:latin typeface="+mn-lt"/>
          <a:ea typeface="Avenir Book" charset="0"/>
          <a:cs typeface="Avenir Book"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hyperlink" Target="https://www.meta-synthesis.com/webbook/35_pt/pt_database.php?Button=1900-1949+Formulations"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hyperlink" Target="https://www.stem.org.uk/rx322u" TargetMode="External"/><Relationship Id="rId7" Type="http://schemas.openxmlformats.org/officeDocument/2006/relationships/image" Target="../media/image10.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geology.com/volcanoes/kawah-ijen/" TargetMode="External"/><Relationship Id="rId5" Type="http://schemas.openxmlformats.org/officeDocument/2006/relationships/hyperlink" Target="https://www.euchems.edu/euchems-periodic-table/" TargetMode="External"/><Relationship Id="rId4" Type="http://schemas.openxmlformats.org/officeDocument/2006/relationships/hyperlink" Target="https://www.euchems.eu/euchems-periodic-table/" TargetMode="External"/><Relationship Id="rId9"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1.jpeg"/></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ideo" Target="https://www.youtube.com/embed/videoseries?list=PLkIR4yjoBdd_GC4l3qC4u7i__SunaJwcb" TargetMode="Externa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6.jpeg"/></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hyperlink" Target="https://mrdata.usgs.gov/general/map-global.html" TargetMode="External"/><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42.jpeg"/><Relationship Id="rId4" Type="http://schemas.openxmlformats.org/officeDocument/2006/relationships/image" Target="../media/image10.jpeg"/></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46.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hyperlink" Target="https://edition.cnn.com/videos/world/2018/05/02/cnn-freedom-project-electric-cars-cobalt-elbagir-pkg.cnn" TargetMode="External"/><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6.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219325" y="1192192"/>
            <a:ext cx="7772400" cy="2475530"/>
          </a:xfrm>
        </p:spPr>
        <p:txBody>
          <a:bodyPr rtlCol="0">
            <a:normAutofit/>
          </a:bodyPr>
          <a:lstStyle/>
          <a:p>
            <a:pPr rtl="0">
              <a:spcBef>
                <a:spcPts val="600"/>
              </a:spcBef>
            </a:pPr>
            <a:br>
              <a:rPr lang="de-DE" sz="3600"/>
            </a:br>
            <a:r>
              <a:rPr lang="nb-no" sz="3600">
                <a:solidFill>
                  <a:srgbClr val="002369"/>
                </a:solidFill>
                <a:latin typeface="Avenir Book"/>
              </a:rPr>
              <a:t>IO7 Periodesystemet</a:t>
            </a:r>
            <a:br>
              <a:rPr lang="de-DE" sz="3600"/>
            </a:br>
            <a:br>
              <a:rPr lang="de-DE" sz="3600"/>
            </a:br>
            <a:r>
              <a:rPr lang="nb-no" sz="2800">
                <a:latin typeface="Avenir Book"/>
              </a:rPr>
              <a:t>Undervisningsmodul</a:t>
            </a:r>
            <a:endParaRPr lang="de-DE" sz="2800" b="0">
              <a:latin typeface="Avenir Book"/>
            </a:endParaRPr>
          </a:p>
          <a:p>
            <a:pPr rtl="0">
              <a:spcBef>
                <a:spcPts val="600"/>
              </a:spcBef>
            </a:pPr>
            <a:endParaRPr lang="de-DE" sz="3600"/>
          </a:p>
        </p:txBody>
      </p:sp>
      <p:sp>
        <p:nvSpPr>
          <p:cNvPr id="8" name="Untertitel 2">
            <a:extLst>
              <a:ext uri="{FF2B5EF4-FFF2-40B4-BE49-F238E27FC236}">
                <a16:creationId xmlns:a16="http://schemas.microsoft.com/office/drawing/2014/main" id="{0A97CD6B-61A0-4386-A5CD-8A16C9350F1E}"/>
              </a:ext>
            </a:extLst>
          </p:cNvPr>
          <p:cNvSpPr>
            <a:spLocks noGrp="1"/>
          </p:cNvSpPr>
          <p:nvPr>
            <p:ph type="subTitle" idx="1"/>
          </p:nvPr>
        </p:nvSpPr>
        <p:spPr>
          <a:xfrm>
            <a:off x="2147147" y="3913208"/>
            <a:ext cx="7844578" cy="1752600"/>
          </a:xfrm>
        </p:spPr>
        <p:txBody>
          <a:bodyPr vert="horz" lIns="91440" tIns="45720" rIns="91440" bIns="45720" rtlCol="0" anchor="t">
            <a:normAutofit fontScale="40000" lnSpcReduction="20000"/>
          </a:bodyPr>
          <a:lstStyle/>
          <a:p>
            <a:pPr algn="just" rtl="0" fontAlgn="base"/>
            <a:r>
              <a:rPr lang="nb-no" sz="4200" b="1" i="0" dirty="0">
                <a:effectLst/>
                <a:cs typeface="Calibri" panose="020F0502020204030204" pitchFamily="34" charset="0"/>
              </a:rPr>
              <a:t>Overordnede læringsmål</a:t>
            </a:r>
            <a:r>
              <a:rPr lang="nb-no" sz="4200" b="0" i="0" dirty="0">
                <a:effectLst/>
                <a:cs typeface="Calibri" panose="020F0502020204030204" pitchFamily="34" charset="0"/>
              </a:rPr>
              <a:t> </a:t>
            </a:r>
          </a:p>
          <a:p>
            <a:pPr algn="just" rtl="0" fontAlgn="base"/>
            <a:r>
              <a:rPr lang="nb-no" sz="2900" b="1" i="1" dirty="0">
                <a:effectLst/>
              </a:rPr>
              <a:t>Studentene skal </a:t>
            </a:r>
            <a:r>
              <a:rPr lang="nb-no" sz="2900" i="1" dirty="0"/>
              <a:t>kunne</a:t>
            </a:r>
            <a:endParaRPr lang="nb-no" sz="2900" b="0" i="0" dirty="0">
              <a:effectLst/>
            </a:endParaRPr>
          </a:p>
          <a:p>
            <a:pPr algn="just" rtl="0" fontAlgn="base">
              <a:buFont typeface="Arial" panose="020B0604020202020204" pitchFamily="34" charset="0"/>
              <a:buChar char="•"/>
            </a:pPr>
            <a:r>
              <a:rPr lang="nb-no" sz="2900" b="0" i="0" dirty="0">
                <a:effectLst/>
              </a:rPr>
              <a:t>Beskrive hvordan periodesystemet har vært, og fortsatt er, et </a:t>
            </a:r>
            <a:r>
              <a:rPr lang="nb-no" sz="2900" b="0" i="1" dirty="0">
                <a:effectLst/>
              </a:rPr>
              <a:t>viktig verktøy for å utforske og forstå hvordan naturen er bygd opp </a:t>
            </a:r>
            <a:r>
              <a:rPr lang="nb-no" sz="2900" b="0" i="0" dirty="0">
                <a:effectLst/>
              </a:rPr>
              <a:t>(del 1) </a:t>
            </a:r>
          </a:p>
          <a:p>
            <a:pPr algn="just" rtl="0" fontAlgn="base">
              <a:buFont typeface="Arial" panose="020B0604020202020204" pitchFamily="34" charset="0"/>
              <a:buChar char="•"/>
            </a:pPr>
            <a:r>
              <a:rPr lang="nb-no" sz="2900" b="0" i="0" dirty="0">
                <a:effectLst/>
              </a:rPr>
              <a:t>Forklare </a:t>
            </a:r>
            <a:r>
              <a:rPr lang="nb-no" sz="2900" b="0" i="1" dirty="0">
                <a:effectLst/>
              </a:rPr>
              <a:t>egenskapene til noen av «</a:t>
            </a:r>
            <a:r>
              <a:rPr lang="nb-no" sz="2900" b="0" i="1" dirty="0"/>
              <a:t>enhetene</a:t>
            </a:r>
            <a:r>
              <a:rPr lang="nb-no" sz="2900" b="0" i="1" dirty="0">
                <a:effectLst/>
              </a:rPr>
              <a:t>»</a:t>
            </a:r>
            <a:r>
              <a:rPr lang="nb-no" sz="2900" b="0" i="0" dirty="0">
                <a:effectLst/>
              </a:rPr>
              <a:t> i periodesystemet (dvs. grunnstoffene), og drøfte hvordan kontekst kan gjøre grunnstoff mer relevante i studentenes egne liv (del 2, del 4) </a:t>
            </a:r>
          </a:p>
          <a:p>
            <a:pPr algn="just" rtl="0" fontAlgn="base">
              <a:buFont typeface="Arial" panose="020B0604020202020204" pitchFamily="34" charset="0"/>
              <a:buChar char="•"/>
            </a:pPr>
            <a:r>
              <a:rPr lang="nb-no" sz="2900" b="0" i="0" dirty="0">
                <a:effectLst/>
              </a:rPr>
              <a:t>Utforske periodesystemet som en informasjonskilde for å forstå grunnleggende prinsipper bak sammensetningen av materie, f.eks. kunne </a:t>
            </a:r>
            <a:r>
              <a:rPr lang="nb-no" sz="2900" b="0" i="1" dirty="0">
                <a:effectLst/>
              </a:rPr>
              <a:t>forklare trender</a:t>
            </a:r>
            <a:r>
              <a:rPr lang="nb-no" sz="2900" b="0" i="0" dirty="0">
                <a:effectLst/>
              </a:rPr>
              <a:t> som endringer i atomdiameter og elektronegativitet i en samtale/lærekontekst (del 3) </a:t>
            </a:r>
          </a:p>
          <a:p>
            <a:pPr algn="l" rtl="0"/>
            <a:endParaRPr lang="en-US" sz="2900" i="1" dirty="0"/>
          </a:p>
          <a:p>
            <a:pPr rtl="0"/>
            <a:endParaRPr lang="en-US" dirty="0"/>
          </a:p>
        </p:txBody>
      </p:sp>
    </p:spTree>
    <p:extLst>
      <p:ext uri="{BB962C8B-B14F-4D97-AF65-F5344CB8AC3E}">
        <p14:creationId xmlns:p14="http://schemas.microsoft.com/office/powerpoint/2010/main" val="874157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20BD3-3DB2-4822-B77E-D6CAD5016A3F}"/>
              </a:ext>
            </a:extLst>
          </p:cNvPr>
          <p:cNvSpPr>
            <a:spLocks noGrp="1"/>
          </p:cNvSpPr>
          <p:nvPr>
            <p:ph type="title"/>
          </p:nvPr>
        </p:nvSpPr>
        <p:spPr/>
        <p:txBody>
          <a:bodyPr rtlCol="0"/>
          <a:lstStyle/>
          <a:p>
            <a:pPr rtl="0"/>
            <a:r>
              <a:rPr lang="nb-no" sz="2400">
                <a:latin typeface="Avenir Book"/>
              </a:rPr>
              <a:t>1.4 Historisk innføring i systematiseringsaktiviteter (3) </a:t>
            </a:r>
            <a:endParaRPr lang="nb-NO" sz="2400" dirty="0"/>
          </a:p>
        </p:txBody>
      </p:sp>
      <p:sp>
        <p:nvSpPr>
          <p:cNvPr id="3" name="Content Placeholder 2">
            <a:extLst>
              <a:ext uri="{FF2B5EF4-FFF2-40B4-BE49-F238E27FC236}">
                <a16:creationId xmlns:a16="http://schemas.microsoft.com/office/drawing/2014/main" id="{8616E751-2BD6-4D4F-9975-85DF32C02841}"/>
              </a:ext>
            </a:extLst>
          </p:cNvPr>
          <p:cNvSpPr>
            <a:spLocks noGrp="1"/>
          </p:cNvSpPr>
          <p:nvPr>
            <p:ph idx="1"/>
          </p:nvPr>
        </p:nvSpPr>
        <p:spPr>
          <a:xfrm>
            <a:off x="4694288" y="2174005"/>
            <a:ext cx="6187564" cy="3615167"/>
          </a:xfrm>
        </p:spPr>
        <p:txBody>
          <a:bodyPr vert="horz" lIns="91440" tIns="45720" rIns="91440" bIns="45720" rtlCol="0" anchor="t">
            <a:normAutofit/>
          </a:bodyPr>
          <a:lstStyle/>
          <a:p>
            <a:pPr rtl="0"/>
            <a:r>
              <a:rPr lang="nb-no" sz="2000" i="1">
                <a:latin typeface="Avenir Book"/>
              </a:rPr>
              <a:t>Dalton brukte kjente analyser av stoffets sammensetning, f.eks. at vann består av 87,4 vektdeler oksygen og 12,6 vektdeler hydrogen</a:t>
            </a:r>
          </a:p>
          <a:p>
            <a:pPr rtl="0"/>
            <a:r>
              <a:rPr lang="nb-no" sz="2000" i="1">
                <a:latin typeface="Avenir Book"/>
              </a:rPr>
              <a:t>Dalton antok at atomer ville binde seg til hverandre på den enkleste måten, dvs. vann var HO (1: 1). </a:t>
            </a:r>
          </a:p>
          <a:p>
            <a:pPr rtl="0"/>
            <a:endParaRPr lang="nb-NO" sz="2000" i="1" dirty="0">
              <a:latin typeface="Avenir book"/>
            </a:endParaRPr>
          </a:p>
          <a:p>
            <a:pPr marL="0" indent="0" rtl="0">
              <a:buNone/>
            </a:pPr>
            <a:r>
              <a:rPr lang="nb-no" sz="2000" i="1">
                <a:solidFill>
                  <a:srgbClr val="FF0000"/>
                </a:solidFill>
                <a:latin typeface="Avenir Book"/>
                <a:sym typeface="Wingdings" panose="05000000000000000000" pitchFamily="2" charset="2"/>
              </a:rPr>
              <a:t> Hvis hydrogen ble definert med vekt på 1, ville oksygen ha en atomvekt på 7</a:t>
            </a:r>
            <a:endParaRPr lang="nb-NO" sz="2000" i="1" dirty="0">
              <a:solidFill>
                <a:srgbClr val="FF0000"/>
              </a:solidFill>
              <a:latin typeface="Avenir Book"/>
            </a:endParaRPr>
          </a:p>
          <a:p>
            <a:pPr rtl="0"/>
            <a:endParaRPr lang="nb-NO" dirty="0"/>
          </a:p>
        </p:txBody>
      </p:sp>
      <p:sp>
        <p:nvSpPr>
          <p:cNvPr id="4" name="Slide Number Placeholder 3">
            <a:extLst>
              <a:ext uri="{FF2B5EF4-FFF2-40B4-BE49-F238E27FC236}">
                <a16:creationId xmlns:a16="http://schemas.microsoft.com/office/drawing/2014/main" id="{9872F911-FF3F-49E4-9E0A-B69C525E5063}"/>
              </a:ext>
            </a:extLst>
          </p:cNvPr>
          <p:cNvSpPr>
            <a:spLocks noGrp="1"/>
          </p:cNvSpPr>
          <p:nvPr>
            <p:ph type="sldNum" sz="quarter" idx="11"/>
          </p:nvPr>
        </p:nvSpPr>
        <p:spPr/>
        <p:txBody>
          <a:bodyPr rtlCol="0"/>
          <a:lstStyle/>
          <a:p>
            <a:pPr rtl="0"/>
            <a:r>
              <a:rPr lang="nb-no" sz="1200"/>
              <a:t>|  </a:t>
            </a:r>
            <a:fld id="{9DD0088F-7E4A-9C4B-9ED2-72FAF1293163}" type="slidenum">
              <a:rPr lang="es-ES_tradnl" smtClean="0"/>
              <a:pPr/>
              <a:t>10</a:t>
            </a:fld>
            <a:endParaRPr lang="es-ES_tradnl"/>
          </a:p>
        </p:txBody>
      </p:sp>
      <p:sp>
        <p:nvSpPr>
          <p:cNvPr id="5" name="Footer Placeholder 4">
            <a:extLst>
              <a:ext uri="{FF2B5EF4-FFF2-40B4-BE49-F238E27FC236}">
                <a16:creationId xmlns:a16="http://schemas.microsoft.com/office/drawing/2014/main" id="{F79ECDC1-D233-4B10-8E3F-B237FC931546}"/>
              </a:ext>
            </a:extLst>
          </p:cNvPr>
          <p:cNvSpPr>
            <a:spLocks noGrp="1"/>
          </p:cNvSpPr>
          <p:nvPr>
            <p:ph type="ftr" sz="quarter" idx="3"/>
          </p:nvPr>
        </p:nvSpPr>
        <p:spPr/>
        <p:txBody>
          <a:bodyPr rtlCol="0"/>
          <a:lstStyle/>
          <a:p>
            <a:pPr algn="r" rtl="0"/>
            <a:r>
              <a:rPr lang="nb-no">
                <a:solidFill>
                  <a:srgbClr val="CC023B"/>
                </a:solidFill>
              </a:rPr>
              <a:t>STEMkey</a:t>
            </a:r>
          </a:p>
        </p:txBody>
      </p:sp>
      <p:sp>
        <p:nvSpPr>
          <p:cNvPr id="6" name="Title 1">
            <a:extLst>
              <a:ext uri="{FF2B5EF4-FFF2-40B4-BE49-F238E27FC236}">
                <a16:creationId xmlns:a16="http://schemas.microsoft.com/office/drawing/2014/main" id="{204F011E-587A-459C-9DC5-91A0E8E2D25D}"/>
              </a:ext>
            </a:extLst>
          </p:cNvPr>
          <p:cNvSpPr txBox="1">
            <a:spLocks/>
          </p:cNvSpPr>
          <p:nvPr/>
        </p:nvSpPr>
        <p:spPr>
          <a:xfrm>
            <a:off x="675992" y="1278268"/>
            <a:ext cx="8229600" cy="64779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1" kern="1200" baseline="0">
                <a:solidFill>
                  <a:srgbClr val="4C5F7E"/>
                </a:solidFill>
                <a:latin typeface="Avenir Book" charset="0"/>
                <a:ea typeface="Avenir Book" charset="0"/>
                <a:cs typeface="Avenir Book" charset="0"/>
              </a:defRPr>
            </a:lvl1pPr>
          </a:lstStyle>
          <a:p>
            <a:pPr rtl="0"/>
            <a:r>
              <a:rPr lang="nb-no" sz="2000">
                <a:latin typeface="Avenir Book"/>
              </a:rPr>
              <a:t>Fastsette atomvekt – en utfordring</a:t>
            </a:r>
            <a:endParaRPr lang="nb-NO" sz="2000">
              <a:latin typeface="Avenir Book"/>
            </a:endParaRPr>
          </a:p>
        </p:txBody>
      </p:sp>
      <p:pic>
        <p:nvPicPr>
          <p:cNvPr id="10" name="Picture 10" descr="Shape, circle&#10;&#10;Description automatically generated">
            <a:extLst>
              <a:ext uri="{FF2B5EF4-FFF2-40B4-BE49-F238E27FC236}">
                <a16:creationId xmlns:a16="http://schemas.microsoft.com/office/drawing/2014/main" id="{B6FBF0CF-15CE-48AB-A816-183D1A30383D}"/>
              </a:ext>
            </a:extLst>
          </p:cNvPr>
          <p:cNvPicPr>
            <a:picLocks noChangeAspect="1"/>
          </p:cNvPicPr>
          <p:nvPr/>
        </p:nvPicPr>
        <p:blipFill>
          <a:blip r:embed="rId3"/>
          <a:stretch>
            <a:fillRect/>
          </a:stretch>
        </p:blipFill>
        <p:spPr>
          <a:xfrm>
            <a:off x="1663342" y="2616917"/>
            <a:ext cx="1933575" cy="1009650"/>
          </a:xfrm>
          <a:prstGeom prst="rect">
            <a:avLst/>
          </a:prstGeom>
        </p:spPr>
      </p:pic>
      <p:pic>
        <p:nvPicPr>
          <p:cNvPr id="8" name="Picture 10" descr="Icon&#10;&#10;Description automatically generated">
            <a:extLst>
              <a:ext uri="{FF2B5EF4-FFF2-40B4-BE49-F238E27FC236}">
                <a16:creationId xmlns:a16="http://schemas.microsoft.com/office/drawing/2014/main" id="{9860DC97-92F7-4BEF-B160-39DEF988000B}"/>
              </a:ext>
            </a:extLst>
          </p:cNvPr>
          <p:cNvPicPr>
            <a:picLocks noChangeAspect="1"/>
          </p:cNvPicPr>
          <p:nvPr/>
        </p:nvPicPr>
        <p:blipFill>
          <a:blip r:embed="rId4"/>
          <a:stretch>
            <a:fillRect/>
          </a:stretch>
        </p:blipFill>
        <p:spPr>
          <a:xfrm>
            <a:off x="9125682" y="55317"/>
            <a:ext cx="1135857" cy="1147763"/>
          </a:xfrm>
          <a:prstGeom prst="rect">
            <a:avLst/>
          </a:prstGeom>
        </p:spPr>
      </p:pic>
      <p:sp>
        <p:nvSpPr>
          <p:cNvPr id="7" name="TextBox 6">
            <a:extLst>
              <a:ext uri="{FF2B5EF4-FFF2-40B4-BE49-F238E27FC236}">
                <a16:creationId xmlns:a16="http://schemas.microsoft.com/office/drawing/2014/main" id="{9BE1AD7E-B44B-BE08-B8F1-EDD92EE7B3F9}"/>
              </a:ext>
            </a:extLst>
          </p:cNvPr>
          <p:cNvSpPr txBox="1"/>
          <p:nvPr/>
        </p:nvSpPr>
        <p:spPr>
          <a:xfrm>
            <a:off x="2076450" y="3981588"/>
            <a:ext cx="1257300" cy="369332"/>
          </a:xfrm>
          <a:prstGeom prst="rect">
            <a:avLst/>
          </a:prstGeom>
          <a:noFill/>
        </p:spPr>
        <p:txBody>
          <a:bodyPr wrap="square" rtlCol="0">
            <a:spAutoFit/>
          </a:bodyPr>
          <a:lstStyle/>
          <a:p>
            <a:r>
              <a:rPr lang="nb-NO" dirty="0"/>
              <a:t>Vann, HO</a:t>
            </a:r>
          </a:p>
        </p:txBody>
      </p:sp>
    </p:spTree>
    <p:extLst>
      <p:ext uri="{BB962C8B-B14F-4D97-AF65-F5344CB8AC3E}">
        <p14:creationId xmlns:p14="http://schemas.microsoft.com/office/powerpoint/2010/main" val="35963316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DFEAB-C487-426C-87E2-D6DAAB3B3A85}"/>
              </a:ext>
            </a:extLst>
          </p:cNvPr>
          <p:cNvSpPr>
            <a:spLocks noGrp="1"/>
          </p:cNvSpPr>
          <p:nvPr>
            <p:ph type="title"/>
          </p:nvPr>
        </p:nvSpPr>
        <p:spPr/>
        <p:txBody>
          <a:bodyPr rtlCol="0"/>
          <a:lstStyle/>
          <a:p>
            <a:pPr rtl="0"/>
            <a:r>
              <a:rPr lang="nb-no" sz="2400">
                <a:latin typeface="Avenir Book"/>
              </a:rPr>
              <a:t>1.4 Historisk innføring i systematiseringsaktiviteter (4) </a:t>
            </a:r>
            <a:endParaRPr lang="nb-NO" sz="2400" dirty="0"/>
          </a:p>
        </p:txBody>
      </p:sp>
      <p:sp>
        <p:nvSpPr>
          <p:cNvPr id="4" name="Slide Number Placeholder 3">
            <a:extLst>
              <a:ext uri="{FF2B5EF4-FFF2-40B4-BE49-F238E27FC236}">
                <a16:creationId xmlns:a16="http://schemas.microsoft.com/office/drawing/2014/main" id="{BADB7CBE-7E97-4664-95C9-F04DCDB07416}"/>
              </a:ext>
            </a:extLst>
          </p:cNvPr>
          <p:cNvSpPr>
            <a:spLocks noGrp="1"/>
          </p:cNvSpPr>
          <p:nvPr>
            <p:ph type="sldNum" sz="quarter" idx="11"/>
          </p:nvPr>
        </p:nvSpPr>
        <p:spPr/>
        <p:txBody>
          <a:bodyPr rtlCol="0"/>
          <a:lstStyle/>
          <a:p>
            <a:pPr rtl="0"/>
            <a:r>
              <a:rPr lang="nb-no" sz="1200"/>
              <a:t>|  </a:t>
            </a:r>
            <a:fld id="{9DD0088F-7E4A-9C4B-9ED2-72FAF1293163}" type="slidenum">
              <a:rPr lang="es-ES_tradnl" smtClean="0"/>
              <a:pPr/>
              <a:t>11</a:t>
            </a:fld>
            <a:endParaRPr lang="es-ES_tradnl"/>
          </a:p>
        </p:txBody>
      </p:sp>
      <p:sp>
        <p:nvSpPr>
          <p:cNvPr id="5" name="Footer Placeholder 4">
            <a:extLst>
              <a:ext uri="{FF2B5EF4-FFF2-40B4-BE49-F238E27FC236}">
                <a16:creationId xmlns:a16="http://schemas.microsoft.com/office/drawing/2014/main" id="{EFF6351F-84CD-4A7B-8BF4-EB815B60CE7C}"/>
              </a:ext>
            </a:extLst>
          </p:cNvPr>
          <p:cNvSpPr>
            <a:spLocks noGrp="1"/>
          </p:cNvSpPr>
          <p:nvPr>
            <p:ph type="ftr" sz="quarter" idx="3"/>
          </p:nvPr>
        </p:nvSpPr>
        <p:spPr/>
        <p:txBody>
          <a:bodyPr rtlCol="0"/>
          <a:lstStyle/>
          <a:p>
            <a:pPr algn="r" rtl="0"/>
            <a:r>
              <a:rPr lang="nb-no">
                <a:solidFill>
                  <a:srgbClr val="CC023B"/>
                </a:solidFill>
              </a:rPr>
              <a:t>STEMkey</a:t>
            </a:r>
          </a:p>
        </p:txBody>
      </p:sp>
      <p:sp>
        <p:nvSpPr>
          <p:cNvPr id="6" name="Title 1">
            <a:extLst>
              <a:ext uri="{FF2B5EF4-FFF2-40B4-BE49-F238E27FC236}">
                <a16:creationId xmlns:a16="http://schemas.microsoft.com/office/drawing/2014/main" id="{2FA4339F-C0B0-44EE-9651-DCC1BBC93CC5}"/>
              </a:ext>
            </a:extLst>
          </p:cNvPr>
          <p:cNvSpPr txBox="1">
            <a:spLocks/>
          </p:cNvSpPr>
          <p:nvPr/>
        </p:nvSpPr>
        <p:spPr>
          <a:xfrm>
            <a:off x="638269" y="1186224"/>
            <a:ext cx="8229600" cy="64779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1" kern="1200" baseline="0">
                <a:solidFill>
                  <a:srgbClr val="4C5F7E"/>
                </a:solidFill>
                <a:latin typeface="Avenir Book" charset="0"/>
                <a:ea typeface="Avenir Book" charset="0"/>
                <a:cs typeface="Avenir Book" charset="0"/>
              </a:defRPr>
            </a:lvl1pPr>
          </a:lstStyle>
          <a:p>
            <a:pPr rtl="0"/>
            <a:r>
              <a:rPr lang="nb-no" sz="2000">
                <a:latin typeface="Avenir Book"/>
              </a:rPr>
              <a:t>Noen av Daltons relative vekter (relativ atommasse)</a:t>
            </a:r>
            <a:endParaRPr lang="nb-NO" sz="2000">
              <a:latin typeface="Avenir Book"/>
            </a:endParaRPr>
          </a:p>
        </p:txBody>
      </p:sp>
      <p:graphicFrame>
        <p:nvGraphicFramePr>
          <p:cNvPr id="10" name="Table 10">
            <a:extLst>
              <a:ext uri="{FF2B5EF4-FFF2-40B4-BE49-F238E27FC236}">
                <a16:creationId xmlns:a16="http://schemas.microsoft.com/office/drawing/2014/main" id="{C630045F-7C32-464C-BD7F-9D1D69AA84DD}"/>
              </a:ext>
            </a:extLst>
          </p:cNvPr>
          <p:cNvGraphicFramePr>
            <a:graphicFrameLocks noGrp="1"/>
          </p:cNvGraphicFramePr>
          <p:nvPr>
            <p:ph idx="1"/>
            <p:extLst>
              <p:ext uri="{D42A27DB-BD31-4B8C-83A1-F6EECF244321}">
                <p14:modId xmlns:p14="http://schemas.microsoft.com/office/powerpoint/2010/main" val="1074952354"/>
              </p:ext>
            </p:extLst>
          </p:nvPr>
        </p:nvGraphicFramePr>
        <p:xfrm>
          <a:off x="701364" y="1760726"/>
          <a:ext cx="10972800" cy="407924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50874711"/>
                    </a:ext>
                  </a:extLst>
                </a:gridCol>
                <a:gridCol w="2743200">
                  <a:extLst>
                    <a:ext uri="{9D8B030D-6E8A-4147-A177-3AD203B41FA5}">
                      <a16:colId xmlns:a16="http://schemas.microsoft.com/office/drawing/2014/main" val="1686284666"/>
                    </a:ext>
                  </a:extLst>
                </a:gridCol>
                <a:gridCol w="2743200">
                  <a:extLst>
                    <a:ext uri="{9D8B030D-6E8A-4147-A177-3AD203B41FA5}">
                      <a16:colId xmlns:a16="http://schemas.microsoft.com/office/drawing/2014/main" val="243118406"/>
                    </a:ext>
                  </a:extLst>
                </a:gridCol>
                <a:gridCol w="2743200">
                  <a:extLst>
                    <a:ext uri="{9D8B030D-6E8A-4147-A177-3AD203B41FA5}">
                      <a16:colId xmlns:a16="http://schemas.microsoft.com/office/drawing/2014/main" val="2738807691"/>
                    </a:ext>
                  </a:extLst>
                </a:gridCol>
              </a:tblGrid>
              <a:tr h="370840">
                <a:tc>
                  <a:txBody>
                    <a:bodyPr/>
                    <a:lstStyle/>
                    <a:p>
                      <a:pPr rtl="0"/>
                      <a:r>
                        <a:rPr lang="nb-no"/>
                        <a:t>År/grunnstoff</a:t>
                      </a:r>
                    </a:p>
                  </a:txBody>
                  <a:tcPr/>
                </a:tc>
                <a:tc>
                  <a:txBody>
                    <a:bodyPr/>
                    <a:lstStyle/>
                    <a:p>
                      <a:pPr rtl="0"/>
                      <a:r>
                        <a:rPr lang="nb-no"/>
                        <a:t>1803</a:t>
                      </a:r>
                    </a:p>
                  </a:txBody>
                  <a:tcPr/>
                </a:tc>
                <a:tc>
                  <a:txBody>
                    <a:bodyPr/>
                    <a:lstStyle/>
                    <a:p>
                      <a:pPr rtl="0"/>
                      <a:r>
                        <a:rPr lang="nb-no"/>
                        <a:t>Revidert 1808</a:t>
                      </a:r>
                    </a:p>
                  </a:txBody>
                  <a:tcPr/>
                </a:tc>
                <a:tc>
                  <a:txBody>
                    <a:bodyPr/>
                    <a:lstStyle/>
                    <a:p>
                      <a:pPr rtl="0"/>
                      <a:r>
                        <a:rPr lang="nb-no"/>
                        <a:t>Revidert 1810</a:t>
                      </a:r>
                    </a:p>
                  </a:txBody>
                  <a:tcPr/>
                </a:tc>
                <a:extLst>
                  <a:ext uri="{0D108BD9-81ED-4DB2-BD59-A6C34878D82A}">
                    <a16:rowId xmlns:a16="http://schemas.microsoft.com/office/drawing/2014/main" val="785234548"/>
                  </a:ext>
                </a:extLst>
              </a:tr>
              <a:tr h="370840">
                <a:tc>
                  <a:txBody>
                    <a:bodyPr/>
                    <a:lstStyle/>
                    <a:p>
                      <a:pPr rtl="0"/>
                      <a:r>
                        <a:rPr lang="nb-no"/>
                        <a:t>Hydrogen</a:t>
                      </a:r>
                    </a:p>
                  </a:txBody>
                  <a:tcPr/>
                </a:tc>
                <a:tc>
                  <a:txBody>
                    <a:bodyPr/>
                    <a:lstStyle/>
                    <a:p>
                      <a:pPr rtl="0"/>
                      <a:r>
                        <a:rPr lang="nb-no"/>
                        <a:t>1</a:t>
                      </a:r>
                    </a:p>
                  </a:txBody>
                  <a:tcPr/>
                </a:tc>
                <a:tc>
                  <a:txBody>
                    <a:bodyPr/>
                    <a:lstStyle/>
                    <a:p>
                      <a:pPr rtl="0"/>
                      <a:r>
                        <a:rPr lang="nb-no"/>
                        <a:t>1</a:t>
                      </a:r>
                    </a:p>
                  </a:txBody>
                  <a:tcPr/>
                </a:tc>
                <a:tc>
                  <a:txBody>
                    <a:bodyPr/>
                    <a:lstStyle/>
                    <a:p>
                      <a:pPr rtl="0"/>
                      <a:r>
                        <a:rPr lang="nb-no"/>
                        <a:t>1</a:t>
                      </a:r>
                    </a:p>
                  </a:txBody>
                  <a:tcPr/>
                </a:tc>
                <a:extLst>
                  <a:ext uri="{0D108BD9-81ED-4DB2-BD59-A6C34878D82A}">
                    <a16:rowId xmlns:a16="http://schemas.microsoft.com/office/drawing/2014/main" val="1721160070"/>
                  </a:ext>
                </a:extLst>
              </a:tr>
              <a:tr h="370840">
                <a:tc>
                  <a:txBody>
                    <a:bodyPr/>
                    <a:lstStyle/>
                    <a:p>
                      <a:pPr rtl="0"/>
                      <a:r>
                        <a:rPr lang="nb-no"/>
                        <a:t>Azote (Nitrogen)</a:t>
                      </a:r>
                    </a:p>
                  </a:txBody>
                  <a:tcPr/>
                </a:tc>
                <a:tc>
                  <a:txBody>
                    <a:bodyPr/>
                    <a:lstStyle/>
                    <a:p>
                      <a:pPr rtl="0"/>
                      <a:r>
                        <a:rPr lang="nb-no"/>
                        <a:t>4.2</a:t>
                      </a:r>
                    </a:p>
                  </a:txBody>
                  <a:tcPr/>
                </a:tc>
                <a:tc>
                  <a:txBody>
                    <a:bodyPr/>
                    <a:lstStyle/>
                    <a:p>
                      <a:pPr rtl="0"/>
                      <a:r>
                        <a:rPr lang="nb-no"/>
                        <a:t>5</a:t>
                      </a:r>
                    </a:p>
                  </a:txBody>
                  <a:tcPr/>
                </a:tc>
                <a:tc>
                  <a:txBody>
                    <a:bodyPr/>
                    <a:lstStyle/>
                    <a:p>
                      <a:pPr rtl="0"/>
                      <a:r>
                        <a:rPr lang="nb-no"/>
                        <a:t>5</a:t>
                      </a:r>
                    </a:p>
                  </a:txBody>
                  <a:tcPr/>
                </a:tc>
                <a:extLst>
                  <a:ext uri="{0D108BD9-81ED-4DB2-BD59-A6C34878D82A}">
                    <a16:rowId xmlns:a16="http://schemas.microsoft.com/office/drawing/2014/main" val="4097346518"/>
                  </a:ext>
                </a:extLst>
              </a:tr>
              <a:tr h="370840">
                <a:tc>
                  <a:txBody>
                    <a:bodyPr/>
                    <a:lstStyle/>
                    <a:p>
                      <a:pPr rtl="0"/>
                      <a:r>
                        <a:rPr lang="nb-no"/>
                        <a:t>Karbon</a:t>
                      </a:r>
                      <a:endParaRPr lang="nb-NO"/>
                    </a:p>
                  </a:txBody>
                  <a:tcPr/>
                </a:tc>
                <a:tc>
                  <a:txBody>
                    <a:bodyPr/>
                    <a:lstStyle/>
                    <a:p>
                      <a:pPr rtl="0"/>
                      <a:r>
                        <a:rPr lang="nb-no"/>
                        <a:t>4.3</a:t>
                      </a:r>
                    </a:p>
                  </a:txBody>
                  <a:tcPr/>
                </a:tc>
                <a:tc>
                  <a:txBody>
                    <a:bodyPr/>
                    <a:lstStyle/>
                    <a:p>
                      <a:pPr rtl="0"/>
                      <a:r>
                        <a:rPr lang="nb-no"/>
                        <a:t>5</a:t>
                      </a:r>
                    </a:p>
                  </a:txBody>
                  <a:tcPr/>
                </a:tc>
                <a:tc>
                  <a:txBody>
                    <a:bodyPr/>
                    <a:lstStyle/>
                    <a:p>
                      <a:pPr rtl="0"/>
                      <a:r>
                        <a:rPr lang="nb-no"/>
                        <a:t>5.4</a:t>
                      </a:r>
                    </a:p>
                  </a:txBody>
                  <a:tcPr/>
                </a:tc>
                <a:extLst>
                  <a:ext uri="{0D108BD9-81ED-4DB2-BD59-A6C34878D82A}">
                    <a16:rowId xmlns:a16="http://schemas.microsoft.com/office/drawing/2014/main" val="762011795"/>
                  </a:ext>
                </a:extLst>
              </a:tr>
              <a:tr h="370840">
                <a:tc>
                  <a:txBody>
                    <a:bodyPr/>
                    <a:lstStyle/>
                    <a:p>
                      <a:pPr rtl="0"/>
                      <a:r>
                        <a:rPr lang="nb-no"/>
                        <a:t>Oksygen</a:t>
                      </a:r>
                      <a:endParaRPr lang="nb-NO"/>
                    </a:p>
                  </a:txBody>
                  <a:tcPr/>
                </a:tc>
                <a:tc>
                  <a:txBody>
                    <a:bodyPr/>
                    <a:lstStyle/>
                    <a:p>
                      <a:pPr rtl="0"/>
                      <a:r>
                        <a:rPr lang="nb-no"/>
                        <a:t>5.5</a:t>
                      </a:r>
                    </a:p>
                  </a:txBody>
                  <a:tcPr/>
                </a:tc>
                <a:tc>
                  <a:txBody>
                    <a:bodyPr/>
                    <a:lstStyle/>
                    <a:p>
                      <a:pPr rtl="0"/>
                      <a:r>
                        <a:rPr lang="nb-no"/>
                        <a:t>7</a:t>
                      </a:r>
                    </a:p>
                  </a:txBody>
                  <a:tcPr/>
                </a:tc>
                <a:tc>
                  <a:txBody>
                    <a:bodyPr/>
                    <a:lstStyle/>
                    <a:p>
                      <a:pPr rtl="0"/>
                      <a:r>
                        <a:rPr lang="nb-no"/>
                        <a:t>7</a:t>
                      </a:r>
                    </a:p>
                  </a:txBody>
                  <a:tcPr/>
                </a:tc>
                <a:extLst>
                  <a:ext uri="{0D108BD9-81ED-4DB2-BD59-A6C34878D82A}">
                    <a16:rowId xmlns:a16="http://schemas.microsoft.com/office/drawing/2014/main" val="2512576256"/>
                  </a:ext>
                </a:extLst>
              </a:tr>
              <a:tr h="370840">
                <a:tc>
                  <a:txBody>
                    <a:bodyPr/>
                    <a:lstStyle/>
                    <a:p>
                      <a:pPr rtl="0"/>
                      <a:r>
                        <a:rPr lang="nb-no"/>
                        <a:t>Fosfor</a:t>
                      </a:r>
                      <a:endParaRPr lang="nb-NO"/>
                    </a:p>
                  </a:txBody>
                  <a:tcPr/>
                </a:tc>
                <a:tc>
                  <a:txBody>
                    <a:bodyPr/>
                    <a:lstStyle/>
                    <a:p>
                      <a:pPr rtl="0"/>
                      <a:r>
                        <a:rPr lang="nb-no"/>
                        <a:t>7.2</a:t>
                      </a:r>
                    </a:p>
                  </a:txBody>
                  <a:tcPr/>
                </a:tc>
                <a:tc>
                  <a:txBody>
                    <a:bodyPr/>
                    <a:lstStyle/>
                    <a:p>
                      <a:pPr rtl="0"/>
                      <a:r>
                        <a:rPr lang="nb-no"/>
                        <a:t>9</a:t>
                      </a:r>
                    </a:p>
                  </a:txBody>
                  <a:tcPr/>
                </a:tc>
                <a:tc>
                  <a:txBody>
                    <a:bodyPr/>
                    <a:lstStyle/>
                    <a:p>
                      <a:pPr rtl="0"/>
                      <a:r>
                        <a:rPr lang="nb-no"/>
                        <a:t>9</a:t>
                      </a:r>
                    </a:p>
                  </a:txBody>
                  <a:tcPr/>
                </a:tc>
                <a:extLst>
                  <a:ext uri="{0D108BD9-81ED-4DB2-BD59-A6C34878D82A}">
                    <a16:rowId xmlns:a16="http://schemas.microsoft.com/office/drawing/2014/main" val="2216193205"/>
                  </a:ext>
                </a:extLst>
              </a:tr>
              <a:tr h="370840">
                <a:tc>
                  <a:txBody>
                    <a:bodyPr/>
                    <a:lstStyle/>
                    <a:p>
                      <a:pPr rtl="0"/>
                      <a:r>
                        <a:rPr lang="nb-no"/>
                        <a:t>Svovel</a:t>
                      </a:r>
                      <a:endParaRPr lang="nb-NO"/>
                    </a:p>
                  </a:txBody>
                  <a:tcPr/>
                </a:tc>
                <a:tc>
                  <a:txBody>
                    <a:bodyPr/>
                    <a:lstStyle/>
                    <a:p>
                      <a:pPr rtl="0"/>
                      <a:r>
                        <a:rPr lang="nb-no"/>
                        <a:t>14.4</a:t>
                      </a:r>
                    </a:p>
                  </a:txBody>
                  <a:tcPr/>
                </a:tc>
                <a:tc>
                  <a:txBody>
                    <a:bodyPr/>
                    <a:lstStyle/>
                    <a:p>
                      <a:pPr rtl="0"/>
                      <a:r>
                        <a:rPr lang="nb-no"/>
                        <a:t>13</a:t>
                      </a:r>
                    </a:p>
                  </a:txBody>
                  <a:tcPr/>
                </a:tc>
                <a:tc>
                  <a:txBody>
                    <a:bodyPr/>
                    <a:lstStyle/>
                    <a:p>
                      <a:pPr rtl="0"/>
                      <a:r>
                        <a:rPr lang="nb-no"/>
                        <a:t>13</a:t>
                      </a:r>
                    </a:p>
                  </a:txBody>
                  <a:tcPr/>
                </a:tc>
                <a:extLst>
                  <a:ext uri="{0D108BD9-81ED-4DB2-BD59-A6C34878D82A}">
                    <a16:rowId xmlns:a16="http://schemas.microsoft.com/office/drawing/2014/main" val="3839914"/>
                  </a:ext>
                </a:extLst>
              </a:tr>
              <a:tr h="370840">
                <a:tc>
                  <a:txBody>
                    <a:bodyPr/>
                    <a:lstStyle/>
                    <a:p>
                      <a:pPr rtl="0"/>
                      <a:r>
                        <a:rPr lang="nb-no"/>
                        <a:t>Jern</a:t>
                      </a:r>
                    </a:p>
                  </a:txBody>
                  <a:tcPr/>
                </a:tc>
                <a:tc>
                  <a:txBody>
                    <a:bodyPr/>
                    <a:lstStyle/>
                    <a:p>
                      <a:pPr rtl="0"/>
                      <a:endParaRPr lang="nb-NO"/>
                    </a:p>
                  </a:txBody>
                  <a:tcPr/>
                </a:tc>
                <a:tc>
                  <a:txBody>
                    <a:bodyPr/>
                    <a:lstStyle/>
                    <a:p>
                      <a:pPr rtl="0"/>
                      <a:r>
                        <a:rPr lang="nb-no"/>
                        <a:t>38</a:t>
                      </a:r>
                    </a:p>
                  </a:txBody>
                  <a:tcPr/>
                </a:tc>
                <a:tc>
                  <a:txBody>
                    <a:bodyPr/>
                    <a:lstStyle/>
                    <a:p>
                      <a:pPr rtl="0"/>
                      <a:r>
                        <a:rPr lang="nb-no"/>
                        <a:t>50</a:t>
                      </a:r>
                    </a:p>
                  </a:txBody>
                  <a:tcPr/>
                </a:tc>
                <a:extLst>
                  <a:ext uri="{0D108BD9-81ED-4DB2-BD59-A6C34878D82A}">
                    <a16:rowId xmlns:a16="http://schemas.microsoft.com/office/drawing/2014/main" val="2811964537"/>
                  </a:ext>
                </a:extLst>
              </a:tr>
              <a:tr h="370840">
                <a:tc>
                  <a:txBody>
                    <a:bodyPr/>
                    <a:lstStyle/>
                    <a:p>
                      <a:pPr rtl="0"/>
                      <a:r>
                        <a:rPr lang="nb-no"/>
                        <a:t>Sink</a:t>
                      </a:r>
                      <a:endParaRPr lang="nb-NO"/>
                    </a:p>
                  </a:txBody>
                  <a:tcPr/>
                </a:tc>
                <a:tc>
                  <a:txBody>
                    <a:bodyPr/>
                    <a:lstStyle/>
                    <a:p>
                      <a:pPr rtl="0"/>
                      <a:endParaRPr lang="nb-NO"/>
                    </a:p>
                  </a:txBody>
                  <a:tcPr/>
                </a:tc>
                <a:tc>
                  <a:txBody>
                    <a:bodyPr/>
                    <a:lstStyle/>
                    <a:p>
                      <a:pPr rtl="0"/>
                      <a:r>
                        <a:rPr lang="nb-no"/>
                        <a:t>56</a:t>
                      </a:r>
                    </a:p>
                  </a:txBody>
                  <a:tcPr/>
                </a:tc>
                <a:tc>
                  <a:txBody>
                    <a:bodyPr/>
                    <a:lstStyle/>
                    <a:p>
                      <a:pPr rtl="0"/>
                      <a:r>
                        <a:rPr lang="nb-no"/>
                        <a:t>56</a:t>
                      </a:r>
                    </a:p>
                  </a:txBody>
                  <a:tcPr/>
                </a:tc>
                <a:extLst>
                  <a:ext uri="{0D108BD9-81ED-4DB2-BD59-A6C34878D82A}">
                    <a16:rowId xmlns:a16="http://schemas.microsoft.com/office/drawing/2014/main" val="2175975898"/>
                  </a:ext>
                </a:extLst>
              </a:tr>
              <a:tr h="370840">
                <a:tc>
                  <a:txBody>
                    <a:bodyPr/>
                    <a:lstStyle/>
                    <a:p>
                      <a:pPr rtl="0"/>
                      <a:r>
                        <a:rPr lang="nb-no"/>
                        <a:t>Kobber</a:t>
                      </a:r>
                      <a:endParaRPr lang="nb-NO"/>
                    </a:p>
                  </a:txBody>
                  <a:tcPr/>
                </a:tc>
                <a:tc>
                  <a:txBody>
                    <a:bodyPr/>
                    <a:lstStyle/>
                    <a:p>
                      <a:pPr rtl="0"/>
                      <a:endParaRPr lang="nb-NO"/>
                    </a:p>
                  </a:txBody>
                  <a:tcPr/>
                </a:tc>
                <a:tc>
                  <a:txBody>
                    <a:bodyPr/>
                    <a:lstStyle/>
                    <a:p>
                      <a:pPr rtl="0"/>
                      <a:r>
                        <a:rPr lang="nb-no"/>
                        <a:t>56</a:t>
                      </a:r>
                    </a:p>
                  </a:txBody>
                  <a:tcPr/>
                </a:tc>
                <a:tc>
                  <a:txBody>
                    <a:bodyPr/>
                    <a:lstStyle/>
                    <a:p>
                      <a:pPr rtl="0"/>
                      <a:r>
                        <a:rPr lang="nb-no"/>
                        <a:t>56</a:t>
                      </a:r>
                    </a:p>
                  </a:txBody>
                  <a:tcPr/>
                </a:tc>
                <a:extLst>
                  <a:ext uri="{0D108BD9-81ED-4DB2-BD59-A6C34878D82A}">
                    <a16:rowId xmlns:a16="http://schemas.microsoft.com/office/drawing/2014/main" val="3605765692"/>
                  </a:ext>
                </a:extLst>
              </a:tr>
              <a:tr h="370840">
                <a:tc>
                  <a:txBody>
                    <a:bodyPr/>
                    <a:lstStyle/>
                    <a:p>
                      <a:pPr rtl="0"/>
                      <a:r>
                        <a:rPr lang="nb-no"/>
                        <a:t>Bly</a:t>
                      </a:r>
                    </a:p>
                  </a:txBody>
                  <a:tcPr/>
                </a:tc>
                <a:tc>
                  <a:txBody>
                    <a:bodyPr/>
                    <a:lstStyle/>
                    <a:p>
                      <a:pPr rtl="0"/>
                      <a:endParaRPr lang="nb-NO"/>
                    </a:p>
                  </a:txBody>
                  <a:tcPr/>
                </a:tc>
                <a:tc>
                  <a:txBody>
                    <a:bodyPr/>
                    <a:lstStyle/>
                    <a:p>
                      <a:pPr rtl="0"/>
                      <a:r>
                        <a:rPr lang="nb-no"/>
                        <a:t>95</a:t>
                      </a:r>
                    </a:p>
                  </a:txBody>
                  <a:tcPr/>
                </a:tc>
                <a:tc>
                  <a:txBody>
                    <a:bodyPr/>
                    <a:lstStyle/>
                    <a:p>
                      <a:pPr rtl="0"/>
                      <a:r>
                        <a:rPr lang="nb-no"/>
                        <a:t>95</a:t>
                      </a:r>
                    </a:p>
                  </a:txBody>
                  <a:tcPr/>
                </a:tc>
                <a:extLst>
                  <a:ext uri="{0D108BD9-81ED-4DB2-BD59-A6C34878D82A}">
                    <a16:rowId xmlns:a16="http://schemas.microsoft.com/office/drawing/2014/main" val="1611998142"/>
                  </a:ext>
                </a:extLst>
              </a:tr>
            </a:tbl>
          </a:graphicData>
        </a:graphic>
      </p:graphicFrame>
      <p:pic>
        <p:nvPicPr>
          <p:cNvPr id="3" name="Picture 10" descr="Icon&#10;&#10;Description automatically generated">
            <a:extLst>
              <a:ext uri="{FF2B5EF4-FFF2-40B4-BE49-F238E27FC236}">
                <a16:creationId xmlns:a16="http://schemas.microsoft.com/office/drawing/2014/main" id="{3B570198-C38D-4522-ABEC-1B39D5D9DCCA}"/>
              </a:ext>
            </a:extLst>
          </p:cNvPr>
          <p:cNvPicPr>
            <a:picLocks noChangeAspect="1"/>
          </p:cNvPicPr>
          <p:nvPr/>
        </p:nvPicPr>
        <p:blipFill>
          <a:blip r:embed="rId3"/>
          <a:stretch>
            <a:fillRect/>
          </a:stretch>
        </p:blipFill>
        <p:spPr>
          <a:xfrm>
            <a:off x="9089277" y="55317"/>
            <a:ext cx="1135857" cy="1147763"/>
          </a:xfrm>
          <a:prstGeom prst="rect">
            <a:avLst/>
          </a:prstGeom>
        </p:spPr>
      </p:pic>
    </p:spTree>
    <p:extLst>
      <p:ext uri="{BB962C8B-B14F-4D97-AF65-F5344CB8AC3E}">
        <p14:creationId xmlns:p14="http://schemas.microsoft.com/office/powerpoint/2010/main" val="31933856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B4BC2-2B63-47CA-9668-2DB871F9D885}"/>
              </a:ext>
            </a:extLst>
          </p:cNvPr>
          <p:cNvSpPr>
            <a:spLocks noGrp="1"/>
          </p:cNvSpPr>
          <p:nvPr>
            <p:ph type="title"/>
          </p:nvPr>
        </p:nvSpPr>
        <p:spPr/>
        <p:txBody>
          <a:bodyPr rtlCol="0"/>
          <a:lstStyle/>
          <a:p>
            <a:pPr rtl="0"/>
            <a:r>
              <a:rPr lang="nb-no" sz="2400">
                <a:latin typeface="Avenir Book"/>
              </a:rPr>
              <a:t>1.4 Historisk innføring i systematiseringsaktiviteter (5) </a:t>
            </a:r>
            <a:endParaRPr lang="nb-NO" sz="2400"/>
          </a:p>
        </p:txBody>
      </p:sp>
      <p:sp>
        <p:nvSpPr>
          <p:cNvPr id="4" name="Slide Number Placeholder 3">
            <a:extLst>
              <a:ext uri="{FF2B5EF4-FFF2-40B4-BE49-F238E27FC236}">
                <a16:creationId xmlns:a16="http://schemas.microsoft.com/office/drawing/2014/main" id="{0F0B296B-F866-4260-92B4-4EE580340D4D}"/>
              </a:ext>
            </a:extLst>
          </p:cNvPr>
          <p:cNvSpPr>
            <a:spLocks noGrp="1"/>
          </p:cNvSpPr>
          <p:nvPr>
            <p:ph type="sldNum" sz="quarter" idx="11"/>
          </p:nvPr>
        </p:nvSpPr>
        <p:spPr/>
        <p:txBody>
          <a:bodyPr rtlCol="0"/>
          <a:lstStyle/>
          <a:p>
            <a:pPr rtl="0"/>
            <a:r>
              <a:rPr lang="nb-no" sz="1200"/>
              <a:t>|  </a:t>
            </a:r>
            <a:fld id="{9DD0088F-7E4A-9C4B-9ED2-72FAF1293163}" type="slidenum">
              <a:rPr lang="es-ES_tradnl" smtClean="0"/>
              <a:pPr/>
              <a:t>12</a:t>
            </a:fld>
            <a:endParaRPr lang="es-ES_tradnl"/>
          </a:p>
        </p:txBody>
      </p:sp>
      <p:sp>
        <p:nvSpPr>
          <p:cNvPr id="5" name="Footer Placeholder 4">
            <a:extLst>
              <a:ext uri="{FF2B5EF4-FFF2-40B4-BE49-F238E27FC236}">
                <a16:creationId xmlns:a16="http://schemas.microsoft.com/office/drawing/2014/main" id="{0FA4C254-CCCD-445A-9A29-57188C88CE6A}"/>
              </a:ext>
            </a:extLst>
          </p:cNvPr>
          <p:cNvSpPr>
            <a:spLocks noGrp="1"/>
          </p:cNvSpPr>
          <p:nvPr>
            <p:ph type="ftr" sz="quarter" idx="3"/>
          </p:nvPr>
        </p:nvSpPr>
        <p:spPr/>
        <p:txBody>
          <a:bodyPr rtlCol="0"/>
          <a:lstStyle/>
          <a:p>
            <a:pPr algn="r" rtl="0"/>
            <a:r>
              <a:rPr lang="nb-no">
                <a:solidFill>
                  <a:srgbClr val="CC023B"/>
                </a:solidFill>
              </a:rPr>
              <a:t>STEMkey</a:t>
            </a:r>
          </a:p>
        </p:txBody>
      </p:sp>
      <p:sp>
        <p:nvSpPr>
          <p:cNvPr id="6" name="Title 1">
            <a:extLst>
              <a:ext uri="{FF2B5EF4-FFF2-40B4-BE49-F238E27FC236}">
                <a16:creationId xmlns:a16="http://schemas.microsoft.com/office/drawing/2014/main" id="{4002DB4D-8EFE-4854-A9C5-6805C8612B28}"/>
              </a:ext>
            </a:extLst>
          </p:cNvPr>
          <p:cNvSpPr txBox="1">
            <a:spLocks/>
          </p:cNvSpPr>
          <p:nvPr/>
        </p:nvSpPr>
        <p:spPr>
          <a:xfrm>
            <a:off x="608091" y="1350507"/>
            <a:ext cx="9532373" cy="647794"/>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2800" b="1" kern="1200" baseline="0">
                <a:solidFill>
                  <a:srgbClr val="4C5F7E"/>
                </a:solidFill>
                <a:latin typeface="Avenir Book" charset="0"/>
                <a:ea typeface="Avenir Book" charset="0"/>
                <a:cs typeface="Avenir Book" charset="0"/>
              </a:defRPr>
            </a:lvl1pPr>
          </a:lstStyle>
          <a:p>
            <a:pPr rtl="0"/>
            <a:r>
              <a:rPr lang="nb-no" sz="2000">
                <a:latin typeface="Avenir Book"/>
              </a:rPr>
              <a:t>Atomvekter ble kontinuerlig revidert gjennom hele 1800-tallet</a:t>
            </a:r>
          </a:p>
        </p:txBody>
      </p:sp>
      <p:graphicFrame>
        <p:nvGraphicFramePr>
          <p:cNvPr id="7" name="Content Placeholder 2">
            <a:extLst>
              <a:ext uri="{FF2B5EF4-FFF2-40B4-BE49-F238E27FC236}">
                <a16:creationId xmlns:a16="http://schemas.microsoft.com/office/drawing/2014/main" id="{007A0094-4FFD-44EF-BE93-2D0F431B2C49}"/>
              </a:ext>
            </a:extLst>
          </p:cNvPr>
          <p:cNvGraphicFramePr>
            <a:graphicFrameLocks noGrp="1"/>
          </p:cNvGraphicFramePr>
          <p:nvPr>
            <p:ph idx="1"/>
            <p:extLst>
              <p:ext uri="{D42A27DB-BD31-4B8C-83A1-F6EECF244321}">
                <p14:modId xmlns:p14="http://schemas.microsoft.com/office/powerpoint/2010/main" val="1740455455"/>
              </p:ext>
            </p:extLst>
          </p:nvPr>
        </p:nvGraphicFramePr>
        <p:xfrm>
          <a:off x="616974" y="1817223"/>
          <a:ext cx="10972800" cy="35607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4" name="Picture 10" descr="Icon&#10;&#10;Description automatically generated">
            <a:extLst>
              <a:ext uri="{FF2B5EF4-FFF2-40B4-BE49-F238E27FC236}">
                <a16:creationId xmlns:a16="http://schemas.microsoft.com/office/drawing/2014/main" id="{EFB0AE74-AEB1-495B-B778-FBC036B60F26}"/>
              </a:ext>
            </a:extLst>
          </p:cNvPr>
          <p:cNvPicPr>
            <a:picLocks noChangeAspect="1"/>
          </p:cNvPicPr>
          <p:nvPr/>
        </p:nvPicPr>
        <p:blipFill>
          <a:blip r:embed="rId8"/>
          <a:stretch>
            <a:fillRect/>
          </a:stretch>
        </p:blipFill>
        <p:spPr>
          <a:xfrm>
            <a:off x="9248774" y="57150"/>
            <a:ext cx="1135857" cy="1147763"/>
          </a:xfrm>
          <a:prstGeom prst="rect">
            <a:avLst/>
          </a:prstGeom>
        </p:spPr>
      </p:pic>
    </p:spTree>
    <p:extLst>
      <p:ext uri="{BB962C8B-B14F-4D97-AF65-F5344CB8AC3E}">
        <p14:creationId xmlns:p14="http://schemas.microsoft.com/office/powerpoint/2010/main" val="23769654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A6600-89BE-4804-A1A7-39B036BBED90}"/>
              </a:ext>
            </a:extLst>
          </p:cNvPr>
          <p:cNvSpPr>
            <a:spLocks noGrp="1"/>
          </p:cNvSpPr>
          <p:nvPr>
            <p:ph type="title"/>
          </p:nvPr>
        </p:nvSpPr>
        <p:spPr/>
        <p:txBody>
          <a:bodyPr rtlCol="0"/>
          <a:lstStyle/>
          <a:p>
            <a:pPr rtl="0"/>
            <a:r>
              <a:rPr lang="nb-no" sz="2400">
                <a:latin typeface="Avenir Book"/>
              </a:rPr>
              <a:t>1.4 Historisk innføring i systematiseringsaktiviteter (6)</a:t>
            </a:r>
            <a:endParaRPr lang="en-US" sz="2400" dirty="0"/>
          </a:p>
        </p:txBody>
      </p:sp>
      <p:sp>
        <p:nvSpPr>
          <p:cNvPr id="3" name="Content Placeholder 2">
            <a:extLst>
              <a:ext uri="{FF2B5EF4-FFF2-40B4-BE49-F238E27FC236}">
                <a16:creationId xmlns:a16="http://schemas.microsoft.com/office/drawing/2014/main" id="{EE2F20C6-F49D-4F56-BC1E-8CA2AA5B6050}"/>
              </a:ext>
            </a:extLst>
          </p:cNvPr>
          <p:cNvSpPr>
            <a:spLocks noGrp="1"/>
          </p:cNvSpPr>
          <p:nvPr>
            <p:ph idx="1"/>
          </p:nvPr>
        </p:nvSpPr>
        <p:spPr>
          <a:xfrm>
            <a:off x="535371" y="2087799"/>
            <a:ext cx="10948462" cy="4115229"/>
          </a:xfrm>
        </p:spPr>
        <p:txBody>
          <a:bodyPr vert="horz" lIns="91440" tIns="45720" rIns="91440" bIns="45720" rtlCol="0" anchor="t">
            <a:normAutofit/>
          </a:bodyPr>
          <a:lstStyle/>
          <a:p>
            <a:pPr rtl="0"/>
            <a:r>
              <a:rPr lang="nb-no" sz="2000" dirty="0"/>
              <a:t>1817: Johann Wolfgang </a:t>
            </a:r>
            <a:r>
              <a:rPr lang="nb-no" sz="2000" dirty="0" err="1"/>
              <a:t>Döbereiner</a:t>
            </a:r>
            <a:r>
              <a:rPr lang="nb-no" sz="2000" dirty="0"/>
              <a:t>, en kjemiprofessor ved universitetet i Jena, var den første som oppdaget at grupper av tre grunnstoff (</a:t>
            </a:r>
            <a:r>
              <a:rPr lang="nb-no" sz="2000" dirty="0">
                <a:solidFill>
                  <a:srgbClr val="FF0000"/>
                </a:solidFill>
              </a:rPr>
              <a:t>triader</a:t>
            </a:r>
            <a:r>
              <a:rPr lang="nb-no" sz="2000" dirty="0"/>
              <a:t>) var knyttet sammen kjemisk og numerisk </a:t>
            </a:r>
          </a:p>
          <a:p>
            <a:pPr rtl="0"/>
            <a:r>
              <a:rPr lang="nb-no" sz="2000" dirty="0"/>
              <a:t>Først fant han en sammenheng mellom oksider av </a:t>
            </a:r>
            <a:r>
              <a:rPr lang="nb-no" sz="2000" dirty="0">
                <a:solidFill>
                  <a:srgbClr val="FF0000"/>
                </a:solidFill>
              </a:rPr>
              <a:t>kalsium, barium og strontium</a:t>
            </a:r>
            <a:r>
              <a:rPr lang="nb-no" sz="2000" dirty="0"/>
              <a:t>:</a:t>
            </a:r>
          </a:p>
          <a:p>
            <a:pPr lvl="1" rtl="0"/>
            <a:r>
              <a:rPr lang="nb-no" sz="1600" dirty="0"/>
              <a:t>Vekten av strontiumoksid (</a:t>
            </a:r>
            <a:r>
              <a:rPr lang="nb-no" sz="1600" dirty="0" err="1"/>
              <a:t>strontia</a:t>
            </a:r>
            <a:r>
              <a:rPr lang="nb-no" sz="1600" dirty="0"/>
              <a:t>) var omtrent gjennomsnittet av vekten av kalsiumoksid (kalk) og bariumoksid (</a:t>
            </a:r>
            <a:r>
              <a:rPr lang="nb-no" sz="1600" dirty="0" err="1"/>
              <a:t>baria</a:t>
            </a:r>
            <a:r>
              <a:rPr lang="nb-no" sz="1600" dirty="0"/>
              <a:t>): (27,5 + 72,5)/2 = 50</a:t>
            </a:r>
          </a:p>
          <a:p>
            <a:pPr lvl="1" rtl="0"/>
            <a:r>
              <a:rPr lang="nb-no" sz="1600" dirty="0"/>
              <a:t>Korrigert i 1829, med mer nøyaktige vekter: (59,6 + 153,10)/2 = 105,03</a:t>
            </a:r>
          </a:p>
          <a:p>
            <a:pPr rtl="0"/>
            <a:r>
              <a:rPr lang="nb-no" sz="2000" dirty="0"/>
              <a:t>Andre triader </a:t>
            </a:r>
            <a:r>
              <a:rPr lang="nb-no" sz="2000" dirty="0" err="1"/>
              <a:t>Döbereiner</a:t>
            </a:r>
            <a:r>
              <a:rPr lang="nb-no" sz="2000" dirty="0"/>
              <a:t> identifiserte: </a:t>
            </a:r>
          </a:p>
          <a:p>
            <a:pPr lvl="1" rtl="0"/>
            <a:r>
              <a:rPr lang="nb-no" sz="1600" dirty="0"/>
              <a:t>(Cl + I)/2 = </a:t>
            </a:r>
            <a:r>
              <a:rPr lang="nb-no" sz="1600" dirty="0" err="1"/>
              <a:t>Br</a:t>
            </a:r>
            <a:endParaRPr lang="nb-no" sz="1600" dirty="0"/>
          </a:p>
          <a:p>
            <a:pPr lvl="1" rtl="0"/>
            <a:r>
              <a:rPr lang="nb-no" sz="1600" dirty="0"/>
              <a:t>(Li + K)/2 = Na</a:t>
            </a:r>
          </a:p>
          <a:p>
            <a:pPr lvl="1" rtl="0"/>
            <a:r>
              <a:rPr lang="nb-no" sz="1600" dirty="0"/>
              <a:t>(S - Te) = Se </a:t>
            </a:r>
          </a:p>
          <a:p>
            <a:pPr rtl="0"/>
            <a:r>
              <a:rPr lang="nb-no" sz="2000" dirty="0"/>
              <a:t>Sammenlign </a:t>
            </a:r>
            <a:r>
              <a:rPr lang="nb-no" sz="2000" dirty="0" err="1"/>
              <a:t>Döbereiners</a:t>
            </a:r>
            <a:r>
              <a:rPr lang="nb-no" sz="2000" dirty="0"/>
              <a:t> fire triader med nåtidens atommasser. Ser du det samme mønsteret?</a:t>
            </a:r>
          </a:p>
          <a:p>
            <a:pPr rtl="0"/>
            <a:endParaRPr lang="en-US" sz="2000" dirty="0"/>
          </a:p>
          <a:p>
            <a:pPr lvl="1" rtl="0"/>
            <a:endParaRPr lang="en-US" sz="1600" dirty="0"/>
          </a:p>
          <a:p>
            <a:pPr marL="0" indent="0" rtl="0">
              <a:buNone/>
            </a:pPr>
            <a:endParaRPr lang="en-US" sz="2000" dirty="0"/>
          </a:p>
        </p:txBody>
      </p:sp>
      <p:sp>
        <p:nvSpPr>
          <p:cNvPr id="4" name="Slide Number Placeholder 3">
            <a:extLst>
              <a:ext uri="{FF2B5EF4-FFF2-40B4-BE49-F238E27FC236}">
                <a16:creationId xmlns:a16="http://schemas.microsoft.com/office/drawing/2014/main" id="{5C447DB7-D0AE-496E-ADDE-405A08C5B7A2}"/>
              </a:ext>
            </a:extLst>
          </p:cNvPr>
          <p:cNvSpPr>
            <a:spLocks noGrp="1"/>
          </p:cNvSpPr>
          <p:nvPr>
            <p:ph type="sldNum" sz="quarter" idx="11"/>
          </p:nvPr>
        </p:nvSpPr>
        <p:spPr/>
        <p:txBody>
          <a:bodyPr rtlCol="0"/>
          <a:lstStyle/>
          <a:p>
            <a:pPr rtl="0"/>
            <a:r>
              <a:rPr lang="nb-no" sz="1200"/>
              <a:t>|  </a:t>
            </a:r>
            <a:fld id="{9DD0088F-7E4A-9C4B-9ED2-72FAF1293163}" type="slidenum">
              <a:rPr lang="es-ES_tradnl" smtClean="0"/>
              <a:pPr/>
              <a:t>13</a:t>
            </a:fld>
            <a:endParaRPr lang="es-ES_tradnl"/>
          </a:p>
        </p:txBody>
      </p:sp>
      <p:sp>
        <p:nvSpPr>
          <p:cNvPr id="5" name="Footer Placeholder 4">
            <a:extLst>
              <a:ext uri="{FF2B5EF4-FFF2-40B4-BE49-F238E27FC236}">
                <a16:creationId xmlns:a16="http://schemas.microsoft.com/office/drawing/2014/main" id="{DE7AF065-17E1-4DC3-858F-392431C37F5B}"/>
              </a:ext>
            </a:extLst>
          </p:cNvPr>
          <p:cNvSpPr>
            <a:spLocks noGrp="1"/>
          </p:cNvSpPr>
          <p:nvPr>
            <p:ph type="ftr" sz="quarter" idx="3"/>
          </p:nvPr>
        </p:nvSpPr>
        <p:spPr/>
        <p:txBody>
          <a:bodyPr rtlCol="0"/>
          <a:lstStyle/>
          <a:p>
            <a:pPr algn="r" rtl="0"/>
            <a:r>
              <a:rPr lang="nb-no">
                <a:solidFill>
                  <a:srgbClr val="CC023B"/>
                </a:solidFill>
              </a:rPr>
              <a:t>STEMkey</a:t>
            </a:r>
            <a:endParaRPr lang="en-US">
              <a:solidFill>
                <a:srgbClr val="CC023B"/>
              </a:solidFill>
            </a:endParaRPr>
          </a:p>
        </p:txBody>
      </p:sp>
      <p:sp>
        <p:nvSpPr>
          <p:cNvPr id="7" name="Title 1">
            <a:extLst>
              <a:ext uri="{FF2B5EF4-FFF2-40B4-BE49-F238E27FC236}">
                <a16:creationId xmlns:a16="http://schemas.microsoft.com/office/drawing/2014/main" id="{EB7AD7B6-369F-45A9-91BA-1CA550FD0094}"/>
              </a:ext>
            </a:extLst>
          </p:cNvPr>
          <p:cNvSpPr txBox="1">
            <a:spLocks/>
          </p:cNvSpPr>
          <p:nvPr/>
        </p:nvSpPr>
        <p:spPr>
          <a:xfrm>
            <a:off x="675992" y="1327873"/>
            <a:ext cx="10249105" cy="760962"/>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2800" b="1" kern="1200" baseline="0">
                <a:solidFill>
                  <a:srgbClr val="4C5F7E"/>
                </a:solidFill>
                <a:latin typeface="Avenir Book" charset="0"/>
                <a:ea typeface="Avenir Book" charset="0"/>
                <a:cs typeface="Avenir Book" charset="0"/>
              </a:defRPr>
            </a:lvl1pPr>
          </a:lstStyle>
          <a:p>
            <a:pPr rtl="0"/>
            <a:r>
              <a:rPr lang="nb-no" sz="2000">
                <a:latin typeface="Avenir Book"/>
              </a:rPr>
              <a:t>Leke med tall og kjemiske egenskaper: Gruppering av grunnstoff i triader</a:t>
            </a:r>
            <a:endParaRPr lang="en-US" sz="2000"/>
          </a:p>
        </p:txBody>
      </p:sp>
      <p:pic>
        <p:nvPicPr>
          <p:cNvPr id="10" name="Picture 10" descr="A picture containing diagram&#10;&#10;Description automatically generated">
            <a:extLst>
              <a:ext uri="{FF2B5EF4-FFF2-40B4-BE49-F238E27FC236}">
                <a16:creationId xmlns:a16="http://schemas.microsoft.com/office/drawing/2014/main" id="{890E915B-0AA0-4DBF-9343-924031C9EFD7}"/>
              </a:ext>
            </a:extLst>
          </p:cNvPr>
          <p:cNvPicPr>
            <a:picLocks noChangeAspect="1"/>
          </p:cNvPicPr>
          <p:nvPr/>
        </p:nvPicPr>
        <p:blipFill>
          <a:blip r:embed="rId3"/>
          <a:stretch>
            <a:fillRect/>
          </a:stretch>
        </p:blipFill>
        <p:spPr>
          <a:xfrm>
            <a:off x="11139063" y="5220360"/>
            <a:ext cx="476250" cy="476250"/>
          </a:xfrm>
          <a:prstGeom prst="rect">
            <a:avLst/>
          </a:prstGeom>
        </p:spPr>
      </p:pic>
      <p:pic>
        <p:nvPicPr>
          <p:cNvPr id="13" name="Picture 11" descr="A picture containing text, clipart&#10;&#10;Description automatically generated">
            <a:extLst>
              <a:ext uri="{FF2B5EF4-FFF2-40B4-BE49-F238E27FC236}">
                <a16:creationId xmlns:a16="http://schemas.microsoft.com/office/drawing/2014/main" id="{79CCA547-D93D-4F61-8E5E-A288FB491927}"/>
              </a:ext>
            </a:extLst>
          </p:cNvPr>
          <p:cNvPicPr>
            <a:picLocks noChangeAspect="1"/>
          </p:cNvPicPr>
          <p:nvPr/>
        </p:nvPicPr>
        <p:blipFill>
          <a:blip r:embed="rId4"/>
          <a:stretch>
            <a:fillRect/>
          </a:stretch>
        </p:blipFill>
        <p:spPr>
          <a:xfrm>
            <a:off x="9439486" y="54875"/>
            <a:ext cx="1196455" cy="1150962"/>
          </a:xfrm>
          <a:prstGeom prst="rect">
            <a:avLst/>
          </a:prstGeom>
        </p:spPr>
      </p:pic>
      <p:pic>
        <p:nvPicPr>
          <p:cNvPr id="14" name="Picture 14" descr="A picture containing text, clock, gauge&#10;&#10;Description automatically generated">
            <a:extLst>
              <a:ext uri="{FF2B5EF4-FFF2-40B4-BE49-F238E27FC236}">
                <a16:creationId xmlns:a16="http://schemas.microsoft.com/office/drawing/2014/main" id="{1A6B903D-EAFD-4DA2-BA76-0145779810FE}"/>
              </a:ext>
            </a:extLst>
          </p:cNvPr>
          <p:cNvPicPr>
            <a:picLocks noChangeAspect="1"/>
          </p:cNvPicPr>
          <p:nvPr/>
        </p:nvPicPr>
        <p:blipFill>
          <a:blip r:embed="rId5"/>
          <a:stretch>
            <a:fillRect/>
          </a:stretch>
        </p:blipFill>
        <p:spPr>
          <a:xfrm>
            <a:off x="10638971" y="49590"/>
            <a:ext cx="1158725" cy="1134534"/>
          </a:xfrm>
          <a:prstGeom prst="rect">
            <a:avLst/>
          </a:prstGeom>
        </p:spPr>
      </p:pic>
    </p:spTree>
    <p:extLst>
      <p:ext uri="{BB962C8B-B14F-4D97-AF65-F5344CB8AC3E}">
        <p14:creationId xmlns:p14="http://schemas.microsoft.com/office/powerpoint/2010/main" val="6379693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EFE57-5DD4-4F22-AE69-CA39E3056952}"/>
              </a:ext>
            </a:extLst>
          </p:cNvPr>
          <p:cNvSpPr>
            <a:spLocks noGrp="1"/>
          </p:cNvSpPr>
          <p:nvPr>
            <p:ph type="title"/>
          </p:nvPr>
        </p:nvSpPr>
        <p:spPr>
          <a:xfrm>
            <a:off x="609600" y="818942"/>
            <a:ext cx="10972800" cy="647794"/>
          </a:xfrm>
        </p:spPr>
        <p:txBody>
          <a:bodyPr rtlCol="0"/>
          <a:lstStyle/>
          <a:p>
            <a:pPr rtl="0"/>
            <a:r>
              <a:rPr lang="nb-no" sz="2400">
                <a:latin typeface="Avenir Book"/>
              </a:rPr>
              <a:t>1.4 Historisk innføring i systematiseringsaktiviteter (7)</a:t>
            </a:r>
            <a:endParaRPr lang="en-US" sz="2400" b="0" dirty="0">
              <a:latin typeface="Avenir Book"/>
            </a:endParaRPr>
          </a:p>
          <a:p>
            <a:pPr rtl="0"/>
            <a:endParaRPr lang="en-US" dirty="0"/>
          </a:p>
        </p:txBody>
      </p:sp>
      <p:sp>
        <p:nvSpPr>
          <p:cNvPr id="4" name="Slide Number Placeholder 3">
            <a:extLst>
              <a:ext uri="{FF2B5EF4-FFF2-40B4-BE49-F238E27FC236}">
                <a16:creationId xmlns:a16="http://schemas.microsoft.com/office/drawing/2014/main" id="{EC91D1B2-BDFB-4CAD-9C62-0F430D9F2C9C}"/>
              </a:ext>
            </a:extLst>
          </p:cNvPr>
          <p:cNvSpPr>
            <a:spLocks noGrp="1"/>
          </p:cNvSpPr>
          <p:nvPr>
            <p:ph type="sldNum" sz="quarter" idx="11"/>
          </p:nvPr>
        </p:nvSpPr>
        <p:spPr/>
        <p:txBody>
          <a:bodyPr rtlCol="0"/>
          <a:lstStyle/>
          <a:p>
            <a:pPr rtl="0"/>
            <a:r>
              <a:rPr lang="nb-no" sz="1200"/>
              <a:t>|  </a:t>
            </a:r>
            <a:fld id="{9DD0088F-7E4A-9C4B-9ED2-72FAF1293163}" type="slidenum">
              <a:rPr lang="es-ES_tradnl" smtClean="0"/>
              <a:pPr/>
              <a:t>14</a:t>
            </a:fld>
            <a:endParaRPr lang="es-ES_tradnl"/>
          </a:p>
        </p:txBody>
      </p:sp>
      <p:sp>
        <p:nvSpPr>
          <p:cNvPr id="5" name="Footer Placeholder 4">
            <a:extLst>
              <a:ext uri="{FF2B5EF4-FFF2-40B4-BE49-F238E27FC236}">
                <a16:creationId xmlns:a16="http://schemas.microsoft.com/office/drawing/2014/main" id="{3501F2A1-9C65-4799-9398-262A33F49AF7}"/>
              </a:ext>
            </a:extLst>
          </p:cNvPr>
          <p:cNvSpPr>
            <a:spLocks noGrp="1"/>
          </p:cNvSpPr>
          <p:nvPr>
            <p:ph type="ftr" sz="quarter" idx="3"/>
          </p:nvPr>
        </p:nvSpPr>
        <p:spPr/>
        <p:txBody>
          <a:bodyPr rtlCol="0"/>
          <a:lstStyle/>
          <a:p>
            <a:pPr algn="r" rtl="0"/>
            <a:r>
              <a:rPr lang="nb-no">
                <a:solidFill>
                  <a:srgbClr val="CC023B"/>
                </a:solidFill>
              </a:rPr>
              <a:t>STEMkey</a:t>
            </a:r>
            <a:endParaRPr lang="en-US">
              <a:solidFill>
                <a:srgbClr val="CC023B"/>
              </a:solidFill>
            </a:endParaRPr>
          </a:p>
        </p:txBody>
      </p:sp>
      <p:pic>
        <p:nvPicPr>
          <p:cNvPr id="7" name="Bild 27" descr="A picture containing text, sign&#10;&#10;Description automatically generated">
            <a:extLst>
              <a:ext uri="{FF2B5EF4-FFF2-40B4-BE49-F238E27FC236}">
                <a16:creationId xmlns:a16="http://schemas.microsoft.com/office/drawing/2014/main" id="{3B95A497-3EB7-4848-A225-2B60427943A1}"/>
              </a:ext>
            </a:extLst>
          </p:cNvPr>
          <p:cNvPicPr/>
          <p:nvPr/>
        </p:nvPicPr>
        <p:blipFill>
          <a:blip r:embed="rId3"/>
          <a:stretch/>
        </p:blipFill>
        <p:spPr bwMode="auto">
          <a:xfrm>
            <a:off x="9251290" y="75952"/>
            <a:ext cx="994180" cy="1066887"/>
          </a:xfrm>
          <a:prstGeom prst="rect">
            <a:avLst/>
          </a:prstGeom>
          <a:noFill/>
          <a:ln w="9525">
            <a:noFill/>
            <a:miter lim="800000"/>
            <a:headEnd/>
            <a:tailEnd/>
          </a:ln>
        </p:spPr>
      </p:pic>
      <p:sp>
        <p:nvSpPr>
          <p:cNvPr id="11" name="TextBox 10">
            <a:extLst>
              <a:ext uri="{FF2B5EF4-FFF2-40B4-BE49-F238E27FC236}">
                <a16:creationId xmlns:a16="http://schemas.microsoft.com/office/drawing/2014/main" id="{12187D59-7E7D-4912-AC14-F98DE10DEAD7}"/>
              </a:ext>
            </a:extLst>
          </p:cNvPr>
          <p:cNvSpPr txBox="1"/>
          <p:nvPr/>
        </p:nvSpPr>
        <p:spPr>
          <a:xfrm>
            <a:off x="7304637" y="4671588"/>
            <a:ext cx="296953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endParaRPr lang="en-US" dirty="0"/>
          </a:p>
          <a:p>
            <a:pPr rtl="0"/>
            <a:r>
              <a:rPr lang="nb-no"/>
              <a:t>Gmelin, 1843: </a:t>
            </a:r>
            <a:r>
              <a:rPr lang="nb-no">
                <a:solidFill>
                  <a:srgbClr val="FF0000"/>
                </a:solidFill>
              </a:rPr>
              <a:t>55 grunnstoff</a:t>
            </a:r>
            <a:endParaRPr lang="en-US" dirty="0">
              <a:solidFill>
                <a:srgbClr val="FF0000"/>
              </a:solidFill>
              <a:cs typeface="Calibri"/>
            </a:endParaRPr>
          </a:p>
        </p:txBody>
      </p:sp>
      <p:sp>
        <p:nvSpPr>
          <p:cNvPr id="13" name="TextBox 12">
            <a:extLst>
              <a:ext uri="{FF2B5EF4-FFF2-40B4-BE49-F238E27FC236}">
                <a16:creationId xmlns:a16="http://schemas.microsoft.com/office/drawing/2014/main" id="{F830A138-7FB7-44DC-9374-3BBB6F18AF6A}"/>
              </a:ext>
            </a:extLst>
          </p:cNvPr>
          <p:cNvSpPr txBox="1"/>
          <p:nvPr/>
        </p:nvSpPr>
        <p:spPr>
          <a:xfrm>
            <a:off x="1027569" y="2310142"/>
            <a:ext cx="3293952"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rtl="0">
              <a:buFont typeface="Arial"/>
              <a:buChar char="•"/>
            </a:pPr>
            <a:r>
              <a:rPr lang="nb-no"/>
              <a:t>Leopold Gmelin, professor i kjemi og medisin ved universitetet i Heidelberg, kom fram til flere triader</a:t>
            </a:r>
          </a:p>
          <a:p>
            <a:pPr marL="285750" indent="-285750" rtl="0">
              <a:buFont typeface="Arial"/>
              <a:buChar char="•"/>
            </a:pPr>
            <a:r>
              <a:rPr lang="nb-no">
                <a:cs typeface="Calibri"/>
              </a:rPr>
              <a:t>Så etter forbindelser mellom alle grunnstoff</a:t>
            </a:r>
          </a:p>
          <a:p>
            <a:pPr marL="285750" indent="-285750" rtl="0">
              <a:buFont typeface="Arial"/>
              <a:buChar char="•"/>
            </a:pPr>
            <a:r>
              <a:rPr lang="nb-no">
                <a:cs typeface="Calibri"/>
              </a:rPr>
              <a:t>Utarbeidet et system basert på triader </a:t>
            </a:r>
          </a:p>
        </p:txBody>
      </p:sp>
      <p:pic>
        <p:nvPicPr>
          <p:cNvPr id="1026" name="Picture 2">
            <a:extLst>
              <a:ext uri="{FF2B5EF4-FFF2-40B4-BE49-F238E27FC236}">
                <a16:creationId xmlns:a16="http://schemas.microsoft.com/office/drawing/2014/main" id="{81F24394-404C-2E90-B8E2-E0B2AA5710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1125" y="1980041"/>
            <a:ext cx="6391275" cy="2638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6331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F1E08-32C3-47F8-9100-D39855C087A0}"/>
              </a:ext>
            </a:extLst>
          </p:cNvPr>
          <p:cNvSpPr>
            <a:spLocks noGrp="1"/>
          </p:cNvSpPr>
          <p:nvPr>
            <p:ph type="title"/>
          </p:nvPr>
        </p:nvSpPr>
        <p:spPr>
          <a:xfrm>
            <a:off x="609600" y="728407"/>
            <a:ext cx="10972800" cy="647794"/>
          </a:xfrm>
        </p:spPr>
        <p:txBody>
          <a:bodyPr rtlCol="0"/>
          <a:lstStyle/>
          <a:p>
            <a:pPr rtl="0"/>
            <a:r>
              <a:rPr lang="nb-no" sz="2400">
                <a:latin typeface="Avenir Book"/>
              </a:rPr>
              <a:t>1.5 Sortering av grunnstoff</a:t>
            </a:r>
            <a:endParaRPr lang="en-US" sz="2400" b="0">
              <a:latin typeface="Avenir Book"/>
            </a:endParaRPr>
          </a:p>
          <a:p>
            <a:pPr rtl="0"/>
            <a:endParaRPr lang="en-US"/>
          </a:p>
        </p:txBody>
      </p:sp>
      <p:sp>
        <p:nvSpPr>
          <p:cNvPr id="3" name="Content Placeholder 2">
            <a:extLst>
              <a:ext uri="{FF2B5EF4-FFF2-40B4-BE49-F238E27FC236}">
                <a16:creationId xmlns:a16="http://schemas.microsoft.com/office/drawing/2014/main" id="{2F110074-65E9-4521-A381-771EE2E1A022}"/>
              </a:ext>
            </a:extLst>
          </p:cNvPr>
          <p:cNvSpPr>
            <a:spLocks noGrp="1"/>
          </p:cNvSpPr>
          <p:nvPr>
            <p:ph idx="1"/>
          </p:nvPr>
        </p:nvSpPr>
        <p:spPr>
          <a:xfrm>
            <a:off x="609600" y="1600201"/>
            <a:ext cx="5450187" cy="4115229"/>
          </a:xfrm>
        </p:spPr>
        <p:txBody>
          <a:bodyPr vert="horz" lIns="91440" tIns="45720" rIns="91440" bIns="45720" rtlCol="0" anchor="t">
            <a:normAutofit fontScale="92500"/>
          </a:bodyPr>
          <a:lstStyle/>
          <a:p>
            <a:pPr rtl="0"/>
            <a:r>
              <a:rPr lang="nb-no" dirty="0"/>
              <a:t>Periodesystemer ble utviklet hver for seg på </a:t>
            </a:r>
            <a:r>
              <a:rPr lang="nb-no" dirty="0">
                <a:solidFill>
                  <a:srgbClr val="FF0000"/>
                </a:solidFill>
              </a:rPr>
              <a:t>1860-tallet</a:t>
            </a:r>
            <a:r>
              <a:rPr lang="nb-no" dirty="0"/>
              <a:t> av seks medutviklere</a:t>
            </a:r>
          </a:p>
          <a:p>
            <a:pPr lvl="1" rtl="0"/>
            <a:r>
              <a:rPr lang="nb-no" dirty="0"/>
              <a:t>John Alexander </a:t>
            </a:r>
            <a:r>
              <a:rPr lang="nb-no" dirty="0" err="1"/>
              <a:t>Newlands</a:t>
            </a:r>
            <a:r>
              <a:rPr lang="nb-no" dirty="0"/>
              <a:t> (britisk)</a:t>
            </a:r>
          </a:p>
          <a:p>
            <a:pPr lvl="1" rtl="0"/>
            <a:r>
              <a:rPr lang="nb-no" dirty="0"/>
              <a:t>William </a:t>
            </a:r>
            <a:r>
              <a:rPr lang="nb-no" dirty="0" err="1"/>
              <a:t>Odling</a:t>
            </a:r>
            <a:r>
              <a:rPr lang="nb-no" dirty="0"/>
              <a:t> (britisk)</a:t>
            </a:r>
          </a:p>
          <a:p>
            <a:pPr lvl="1" rtl="0"/>
            <a:r>
              <a:rPr lang="nb-no" dirty="0"/>
              <a:t>Alexandre </a:t>
            </a:r>
            <a:r>
              <a:rPr lang="nb-no" dirty="0" err="1"/>
              <a:t>Béguyer</a:t>
            </a:r>
            <a:r>
              <a:rPr lang="nb-no" dirty="0"/>
              <a:t> de </a:t>
            </a:r>
            <a:r>
              <a:rPr lang="nb-no" dirty="0" err="1"/>
              <a:t>Chancourtois</a:t>
            </a:r>
            <a:r>
              <a:rPr lang="nb-no" dirty="0"/>
              <a:t> (fransk)</a:t>
            </a:r>
          </a:p>
          <a:p>
            <a:pPr lvl="1" rtl="0"/>
            <a:r>
              <a:rPr lang="nb-no" dirty="0" err="1"/>
              <a:t>Gustavus</a:t>
            </a:r>
            <a:r>
              <a:rPr lang="nb-no" dirty="0"/>
              <a:t> Detlef </a:t>
            </a:r>
            <a:r>
              <a:rPr lang="nb-no" dirty="0" err="1"/>
              <a:t>Hinrichs</a:t>
            </a:r>
            <a:r>
              <a:rPr lang="nb-no" dirty="0"/>
              <a:t> (amerikansk)</a:t>
            </a:r>
          </a:p>
          <a:p>
            <a:pPr lvl="1" rtl="0"/>
            <a:r>
              <a:rPr lang="nb-no" dirty="0"/>
              <a:t>Julias Lothar Meyer (tysk)</a:t>
            </a:r>
          </a:p>
          <a:p>
            <a:pPr lvl="1" rtl="0"/>
            <a:r>
              <a:rPr lang="nb-no" dirty="0"/>
              <a:t>Dmitri </a:t>
            </a:r>
            <a:r>
              <a:rPr lang="nb-no" dirty="0" err="1"/>
              <a:t>Mendeleev</a:t>
            </a:r>
            <a:r>
              <a:rPr lang="nb-no" dirty="0"/>
              <a:t> (russisk)</a:t>
            </a:r>
          </a:p>
        </p:txBody>
      </p:sp>
      <p:sp>
        <p:nvSpPr>
          <p:cNvPr id="4" name="Slide Number Placeholder 3">
            <a:extLst>
              <a:ext uri="{FF2B5EF4-FFF2-40B4-BE49-F238E27FC236}">
                <a16:creationId xmlns:a16="http://schemas.microsoft.com/office/drawing/2014/main" id="{8729EEFD-E6FC-48D2-9E69-42ADC2601E80}"/>
              </a:ext>
            </a:extLst>
          </p:cNvPr>
          <p:cNvSpPr>
            <a:spLocks noGrp="1"/>
          </p:cNvSpPr>
          <p:nvPr>
            <p:ph type="sldNum" sz="quarter" idx="11"/>
          </p:nvPr>
        </p:nvSpPr>
        <p:spPr/>
        <p:txBody>
          <a:bodyPr rtlCol="0"/>
          <a:lstStyle/>
          <a:p>
            <a:pPr rtl="0"/>
            <a:r>
              <a:rPr lang="nb-no" sz="1200"/>
              <a:t>|  </a:t>
            </a:r>
            <a:fld id="{9DD0088F-7E4A-9C4B-9ED2-72FAF1293163}" type="slidenum">
              <a:rPr lang="es-ES_tradnl" smtClean="0"/>
              <a:pPr/>
              <a:t>15</a:t>
            </a:fld>
            <a:endParaRPr lang="es-ES_tradnl"/>
          </a:p>
        </p:txBody>
      </p:sp>
      <p:sp>
        <p:nvSpPr>
          <p:cNvPr id="5" name="Footer Placeholder 4">
            <a:extLst>
              <a:ext uri="{FF2B5EF4-FFF2-40B4-BE49-F238E27FC236}">
                <a16:creationId xmlns:a16="http://schemas.microsoft.com/office/drawing/2014/main" id="{C50495C5-FA5B-4228-99F5-6D2217645018}"/>
              </a:ext>
            </a:extLst>
          </p:cNvPr>
          <p:cNvSpPr>
            <a:spLocks noGrp="1"/>
          </p:cNvSpPr>
          <p:nvPr>
            <p:ph type="ftr" sz="quarter" idx="3"/>
          </p:nvPr>
        </p:nvSpPr>
        <p:spPr/>
        <p:txBody>
          <a:bodyPr rtlCol="0"/>
          <a:lstStyle/>
          <a:p>
            <a:pPr algn="r" rtl="0"/>
            <a:r>
              <a:rPr lang="nb-no">
                <a:solidFill>
                  <a:srgbClr val="CC023B"/>
                </a:solidFill>
              </a:rPr>
              <a:t>STEMkey</a:t>
            </a:r>
            <a:endParaRPr lang="en-US">
              <a:solidFill>
                <a:srgbClr val="CC023B"/>
              </a:solidFill>
            </a:endParaRPr>
          </a:p>
        </p:txBody>
      </p:sp>
      <p:sp>
        <p:nvSpPr>
          <p:cNvPr id="8" name="TextBox 7">
            <a:extLst>
              <a:ext uri="{FF2B5EF4-FFF2-40B4-BE49-F238E27FC236}">
                <a16:creationId xmlns:a16="http://schemas.microsoft.com/office/drawing/2014/main" id="{7C65803B-B0CE-4C2D-A2D2-0FA63F535CD9}"/>
              </a:ext>
            </a:extLst>
          </p:cNvPr>
          <p:cNvSpPr txBox="1"/>
          <p:nvPr/>
        </p:nvSpPr>
        <p:spPr>
          <a:xfrm>
            <a:off x="6972677" y="1774479"/>
            <a:ext cx="4305300"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nb-no" b="1" dirty="0">
                <a:solidFill>
                  <a:srgbClr val="FF0000"/>
                </a:solidFill>
                <a:cs typeface="Calibri"/>
              </a:rPr>
              <a:t>Aktivitet:</a:t>
            </a:r>
          </a:p>
          <a:p>
            <a:pPr rtl="0"/>
            <a:endParaRPr lang="en-US" dirty="0"/>
          </a:p>
          <a:p>
            <a:pPr rtl="0"/>
            <a:r>
              <a:rPr lang="nb-no" dirty="0"/>
              <a:t>Alle medutviklerne brukte </a:t>
            </a:r>
            <a:r>
              <a:rPr lang="nb-no" dirty="0">
                <a:solidFill>
                  <a:srgbClr val="FF0000"/>
                </a:solidFill>
              </a:rPr>
              <a:t>atomvekter</a:t>
            </a:r>
            <a:r>
              <a:rPr lang="nb-no" dirty="0"/>
              <a:t> og utvalgte </a:t>
            </a:r>
            <a:r>
              <a:rPr lang="nb-no" dirty="0">
                <a:solidFill>
                  <a:srgbClr val="FF0000"/>
                </a:solidFill>
              </a:rPr>
              <a:t>kjemiske egenskaper</a:t>
            </a:r>
            <a:r>
              <a:rPr lang="nb-no" dirty="0"/>
              <a:t> i sorteringen og systematiseringen av grunnstoff. Den periodiske repetisjonen av kjemiske egenskaper ble omtalt som </a:t>
            </a:r>
            <a:r>
              <a:rPr lang="nb-no" b="1" dirty="0"/>
              <a:t>den periodiske lov</a:t>
            </a:r>
            <a:r>
              <a:rPr lang="nb-no" dirty="0"/>
              <a:t>.</a:t>
            </a:r>
            <a:endParaRPr lang="en-US" dirty="0">
              <a:cs typeface="Calibri"/>
            </a:endParaRPr>
          </a:p>
          <a:p>
            <a:pPr rtl="0"/>
            <a:endParaRPr lang="en-US" dirty="0">
              <a:cs typeface="Calibri"/>
            </a:endParaRPr>
          </a:p>
          <a:p>
            <a:pPr rtl="0"/>
            <a:r>
              <a:rPr lang="nb-no" dirty="0">
                <a:cs typeface="Calibri"/>
              </a:rPr>
              <a:t>Bruk data </a:t>
            </a:r>
            <a:r>
              <a:rPr lang="nb-no" dirty="0" err="1">
                <a:cs typeface="Calibri"/>
              </a:rPr>
              <a:t>Mendelejev</a:t>
            </a:r>
            <a:r>
              <a:rPr lang="nb-no" dirty="0">
                <a:cs typeface="Calibri"/>
              </a:rPr>
              <a:t> hadde for hånden, og let etter en måte å skape orden på (se </a:t>
            </a:r>
            <a:r>
              <a:rPr lang="nb-no" dirty="0" err="1">
                <a:cs typeface="Calibri"/>
              </a:rPr>
              <a:t>arbeidsark</a:t>
            </a:r>
            <a:r>
              <a:rPr lang="nb-no" dirty="0">
                <a:cs typeface="Calibri"/>
              </a:rPr>
              <a:t>)</a:t>
            </a:r>
          </a:p>
          <a:p>
            <a:pPr rtl="0"/>
            <a:endParaRPr lang="en-US" dirty="0">
              <a:cs typeface="Calibri"/>
            </a:endParaRPr>
          </a:p>
          <a:p>
            <a:pPr rtl="0"/>
            <a:r>
              <a:rPr lang="nb-no" dirty="0">
                <a:solidFill>
                  <a:srgbClr val="FF0000"/>
                </a:solidFill>
                <a:cs typeface="Calibri"/>
              </a:rPr>
              <a:t>På 1860-tallet kjente man til 63 grunnstoffer</a:t>
            </a:r>
          </a:p>
        </p:txBody>
      </p:sp>
      <p:pic>
        <p:nvPicPr>
          <p:cNvPr id="6" name="Picture 6" descr="Icon&#10;&#10;Description automatically generated">
            <a:extLst>
              <a:ext uri="{FF2B5EF4-FFF2-40B4-BE49-F238E27FC236}">
                <a16:creationId xmlns:a16="http://schemas.microsoft.com/office/drawing/2014/main" id="{B45A2C13-D168-4722-B1E6-7095B69FD1B5}"/>
              </a:ext>
            </a:extLst>
          </p:cNvPr>
          <p:cNvPicPr>
            <a:picLocks noChangeAspect="1"/>
          </p:cNvPicPr>
          <p:nvPr/>
        </p:nvPicPr>
        <p:blipFill>
          <a:blip r:embed="rId3"/>
          <a:stretch>
            <a:fillRect/>
          </a:stretch>
        </p:blipFill>
        <p:spPr>
          <a:xfrm>
            <a:off x="7642826" y="88019"/>
            <a:ext cx="1072310" cy="1063129"/>
          </a:xfrm>
          <a:prstGeom prst="rect">
            <a:avLst/>
          </a:prstGeom>
        </p:spPr>
      </p:pic>
      <p:pic>
        <p:nvPicPr>
          <p:cNvPr id="7" name="Picture 10" descr="A picture containing text, clock, gauge&#10;&#10;Description automatically generated">
            <a:extLst>
              <a:ext uri="{FF2B5EF4-FFF2-40B4-BE49-F238E27FC236}">
                <a16:creationId xmlns:a16="http://schemas.microsoft.com/office/drawing/2014/main" id="{052AF5C8-FCA0-4B6F-964D-446756EB6EC0}"/>
              </a:ext>
            </a:extLst>
          </p:cNvPr>
          <p:cNvPicPr>
            <a:picLocks noChangeAspect="1"/>
          </p:cNvPicPr>
          <p:nvPr/>
        </p:nvPicPr>
        <p:blipFill>
          <a:blip r:embed="rId4"/>
          <a:stretch>
            <a:fillRect/>
          </a:stretch>
        </p:blipFill>
        <p:spPr>
          <a:xfrm>
            <a:off x="8834042" y="46705"/>
            <a:ext cx="1099852" cy="1145756"/>
          </a:xfrm>
          <a:prstGeom prst="rect">
            <a:avLst/>
          </a:prstGeom>
        </p:spPr>
      </p:pic>
    </p:spTree>
    <p:extLst>
      <p:ext uri="{BB962C8B-B14F-4D97-AF65-F5344CB8AC3E}">
        <p14:creationId xmlns:p14="http://schemas.microsoft.com/office/powerpoint/2010/main" val="40200222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1" descr="A picture containing text, clock, gauge&#10;&#10;Description automatically generated">
            <a:extLst>
              <a:ext uri="{FF2B5EF4-FFF2-40B4-BE49-F238E27FC236}">
                <a16:creationId xmlns:a16="http://schemas.microsoft.com/office/drawing/2014/main" id="{39E5F999-8C87-445A-9C4E-9471C9FECDD1}"/>
              </a:ext>
            </a:extLst>
          </p:cNvPr>
          <p:cNvPicPr>
            <a:picLocks noChangeAspect="1"/>
          </p:cNvPicPr>
          <p:nvPr/>
        </p:nvPicPr>
        <p:blipFill>
          <a:blip r:embed="rId3"/>
          <a:stretch>
            <a:fillRect/>
          </a:stretch>
        </p:blipFill>
        <p:spPr>
          <a:xfrm>
            <a:off x="9666712" y="83879"/>
            <a:ext cx="1139668" cy="1116737"/>
          </a:xfrm>
          <a:prstGeom prst="rect">
            <a:avLst/>
          </a:prstGeom>
        </p:spPr>
      </p:pic>
      <p:sp>
        <p:nvSpPr>
          <p:cNvPr id="2" name="Title 1">
            <a:extLst>
              <a:ext uri="{FF2B5EF4-FFF2-40B4-BE49-F238E27FC236}">
                <a16:creationId xmlns:a16="http://schemas.microsoft.com/office/drawing/2014/main" id="{59E5F76A-F16A-4BFA-A6D2-293937060C72}"/>
              </a:ext>
            </a:extLst>
          </p:cNvPr>
          <p:cNvSpPr>
            <a:spLocks noGrp="1"/>
          </p:cNvSpPr>
          <p:nvPr>
            <p:ph type="title"/>
          </p:nvPr>
        </p:nvSpPr>
        <p:spPr>
          <a:xfrm>
            <a:off x="637142" y="418808"/>
            <a:ext cx="7970705" cy="647794"/>
          </a:xfrm>
        </p:spPr>
        <p:txBody>
          <a:bodyPr rtlCol="0">
            <a:normAutofit fontScale="90000"/>
          </a:bodyPr>
          <a:lstStyle/>
          <a:p>
            <a:pPr rtl="0"/>
            <a:r>
              <a:rPr lang="nb-no">
                <a:latin typeface="Avenir Book"/>
              </a:rPr>
              <a:t>1.6 Finnes det en ideell representasjon av periodesystemet?</a:t>
            </a:r>
            <a:endParaRPr lang="nb-NO"/>
          </a:p>
        </p:txBody>
      </p:sp>
      <p:sp>
        <p:nvSpPr>
          <p:cNvPr id="4" name="Slide Number Placeholder 3">
            <a:extLst>
              <a:ext uri="{FF2B5EF4-FFF2-40B4-BE49-F238E27FC236}">
                <a16:creationId xmlns:a16="http://schemas.microsoft.com/office/drawing/2014/main" id="{5B51E03B-467A-4D41-8DB1-E9C0B8FF59BA}"/>
              </a:ext>
            </a:extLst>
          </p:cNvPr>
          <p:cNvSpPr>
            <a:spLocks noGrp="1"/>
          </p:cNvSpPr>
          <p:nvPr>
            <p:ph type="sldNum" sz="quarter" idx="11"/>
          </p:nvPr>
        </p:nvSpPr>
        <p:spPr/>
        <p:txBody>
          <a:bodyPr rtlCol="0"/>
          <a:lstStyle/>
          <a:p>
            <a:pPr rtl="0"/>
            <a:r>
              <a:rPr lang="nb-no" sz="1200"/>
              <a:t>|  </a:t>
            </a:r>
            <a:fld id="{9DD0088F-7E4A-9C4B-9ED2-72FAF1293163}" type="slidenum">
              <a:rPr lang="es-ES_tradnl" smtClean="0"/>
              <a:pPr/>
              <a:t>16</a:t>
            </a:fld>
            <a:endParaRPr lang="es-ES_tradnl"/>
          </a:p>
        </p:txBody>
      </p:sp>
      <p:sp>
        <p:nvSpPr>
          <p:cNvPr id="5" name="Footer Placeholder 4">
            <a:extLst>
              <a:ext uri="{FF2B5EF4-FFF2-40B4-BE49-F238E27FC236}">
                <a16:creationId xmlns:a16="http://schemas.microsoft.com/office/drawing/2014/main" id="{B44FBC39-3172-492C-942E-4F6C07762597}"/>
              </a:ext>
            </a:extLst>
          </p:cNvPr>
          <p:cNvSpPr>
            <a:spLocks noGrp="1"/>
          </p:cNvSpPr>
          <p:nvPr>
            <p:ph type="ftr" sz="quarter" idx="3"/>
          </p:nvPr>
        </p:nvSpPr>
        <p:spPr>
          <a:xfrm>
            <a:off x="8179778" y="83879"/>
            <a:ext cx="3110179" cy="365125"/>
          </a:xfrm>
        </p:spPr>
        <p:txBody>
          <a:bodyPr rtlCol="0"/>
          <a:lstStyle/>
          <a:p>
            <a:pPr algn="r" rtl="0"/>
            <a:r>
              <a:rPr lang="nb-no">
                <a:solidFill>
                  <a:srgbClr val="CC023B"/>
                </a:solidFill>
              </a:rPr>
              <a:t>STEMkey</a:t>
            </a:r>
            <a:endParaRPr lang="en-US">
              <a:solidFill>
                <a:srgbClr val="CC023B"/>
              </a:solidFill>
            </a:endParaRPr>
          </a:p>
        </p:txBody>
      </p:sp>
      <p:pic>
        <p:nvPicPr>
          <p:cNvPr id="6" name="Picture 6" descr="Diagram&#10;&#10;Description automatically generated">
            <a:extLst>
              <a:ext uri="{FF2B5EF4-FFF2-40B4-BE49-F238E27FC236}">
                <a16:creationId xmlns:a16="http://schemas.microsoft.com/office/drawing/2014/main" id="{B7DEF3C3-C6DD-44E7-A250-991C7B46A196}"/>
              </a:ext>
            </a:extLst>
          </p:cNvPr>
          <p:cNvPicPr>
            <a:picLocks noChangeAspect="1"/>
          </p:cNvPicPr>
          <p:nvPr/>
        </p:nvPicPr>
        <p:blipFill>
          <a:blip r:embed="rId4"/>
          <a:stretch>
            <a:fillRect/>
          </a:stretch>
        </p:blipFill>
        <p:spPr>
          <a:xfrm>
            <a:off x="5774199" y="2749141"/>
            <a:ext cx="4648983" cy="3171417"/>
          </a:xfrm>
          <a:prstGeom prst="rect">
            <a:avLst/>
          </a:prstGeom>
        </p:spPr>
      </p:pic>
      <p:pic>
        <p:nvPicPr>
          <p:cNvPr id="10" name="Bilde 10" descr="Et bilde som inneholder tekst, innendørs&#10;&#10;Automatisk generert beskrivelse">
            <a:extLst>
              <a:ext uri="{FF2B5EF4-FFF2-40B4-BE49-F238E27FC236}">
                <a16:creationId xmlns:a16="http://schemas.microsoft.com/office/drawing/2014/main" id="{973FEBD0-0B53-4134-AD5A-E3B16F1E3023}"/>
              </a:ext>
            </a:extLst>
          </p:cNvPr>
          <p:cNvPicPr>
            <a:picLocks noChangeAspect="1"/>
          </p:cNvPicPr>
          <p:nvPr/>
        </p:nvPicPr>
        <p:blipFill>
          <a:blip r:embed="rId5"/>
          <a:stretch>
            <a:fillRect/>
          </a:stretch>
        </p:blipFill>
        <p:spPr>
          <a:xfrm>
            <a:off x="1220725" y="2863335"/>
            <a:ext cx="3000401" cy="3023033"/>
          </a:xfrm>
          <a:prstGeom prst="rect">
            <a:avLst/>
          </a:prstGeom>
        </p:spPr>
      </p:pic>
      <p:pic>
        <p:nvPicPr>
          <p:cNvPr id="13" name="Picture 13" descr="Icon&#10;&#10;Description automatically generated">
            <a:extLst>
              <a:ext uri="{FF2B5EF4-FFF2-40B4-BE49-F238E27FC236}">
                <a16:creationId xmlns:a16="http://schemas.microsoft.com/office/drawing/2014/main" id="{69783509-7F8B-41DE-810B-89689CD10E56}"/>
              </a:ext>
            </a:extLst>
          </p:cNvPr>
          <p:cNvPicPr>
            <a:picLocks noChangeAspect="1"/>
          </p:cNvPicPr>
          <p:nvPr/>
        </p:nvPicPr>
        <p:blipFill>
          <a:blip r:embed="rId6"/>
          <a:stretch>
            <a:fillRect/>
          </a:stretch>
        </p:blipFill>
        <p:spPr>
          <a:xfrm>
            <a:off x="8554620" y="83879"/>
            <a:ext cx="1112092" cy="1128311"/>
          </a:xfrm>
          <a:prstGeom prst="rect">
            <a:avLst/>
          </a:prstGeom>
        </p:spPr>
      </p:pic>
      <p:sp>
        <p:nvSpPr>
          <p:cNvPr id="15" name="TextBox 14">
            <a:extLst>
              <a:ext uri="{FF2B5EF4-FFF2-40B4-BE49-F238E27FC236}">
                <a16:creationId xmlns:a16="http://schemas.microsoft.com/office/drawing/2014/main" id="{323FD9B2-19B0-4817-BAB0-CAE1E010A3A7}"/>
              </a:ext>
            </a:extLst>
          </p:cNvPr>
          <p:cNvSpPr txBox="1"/>
          <p:nvPr/>
        </p:nvSpPr>
        <p:spPr>
          <a:xfrm>
            <a:off x="638978" y="1446881"/>
            <a:ext cx="10555993"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nb-no"/>
              <a:t>1. Bygg din egen 3D-papirmodell av periodesystemet</a:t>
            </a:r>
          </a:p>
          <a:p>
            <a:pPr rtl="0"/>
            <a:r>
              <a:rPr lang="nb-no"/>
              <a:t>2. Sjekk ut eksempler på hvordan periodesystemet har blitt presentert, på </a:t>
            </a:r>
            <a:r>
              <a:rPr lang="nb-no">
                <a:ea typeface="+mn-lt"/>
                <a:cs typeface="+mn-lt"/>
                <a:hlinkClick r:id="rId7"/>
              </a:rPr>
              <a:t>INTERNET Database of Periodic Tables | Chemogenesis (meta-synthesis.com)</a:t>
            </a:r>
            <a:r>
              <a:rPr lang="nb-no">
                <a:ea typeface="+mn-lt"/>
                <a:cs typeface="+mn-lt"/>
              </a:rPr>
              <a:t>. Alle former ble framstilt, fordi man antok at de viste den periodiske loven mer effektivt. Diskuter hva som kan være fordelen med en sirkel eller en heliks kontra en tabell, 2D kontra 3D.</a:t>
            </a:r>
            <a:endParaRPr lang="en-US" dirty="0"/>
          </a:p>
        </p:txBody>
      </p:sp>
    </p:spTree>
    <p:extLst>
      <p:ext uri="{BB962C8B-B14F-4D97-AF65-F5344CB8AC3E}">
        <p14:creationId xmlns:p14="http://schemas.microsoft.com/office/powerpoint/2010/main" val="4947708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99BFC-4B3A-4534-8192-A95D82C19992}"/>
              </a:ext>
            </a:extLst>
          </p:cNvPr>
          <p:cNvSpPr>
            <a:spLocks noGrp="1"/>
          </p:cNvSpPr>
          <p:nvPr>
            <p:ph type="title"/>
          </p:nvPr>
        </p:nvSpPr>
        <p:spPr>
          <a:xfrm>
            <a:off x="609600" y="413147"/>
            <a:ext cx="8924733" cy="781985"/>
          </a:xfrm>
        </p:spPr>
        <p:txBody>
          <a:bodyPr rtlCol="0">
            <a:normAutofit fontScale="90000"/>
          </a:bodyPr>
          <a:lstStyle/>
          <a:p>
            <a:pPr rtl="0"/>
            <a:r>
              <a:rPr lang="nb-no">
                <a:latin typeface="Avenir Book"/>
              </a:rPr>
              <a:t>1.7 Overgangen fra et system basert på empiriske observasjoner til et system forklart ved atomvitenskap (1)</a:t>
            </a:r>
            <a:endParaRPr lang="en-US" dirty="0"/>
          </a:p>
        </p:txBody>
      </p:sp>
      <p:pic>
        <p:nvPicPr>
          <p:cNvPr id="9" name="Picture 9" descr="Timeline&#10;&#10;Description automatically generated">
            <a:extLst>
              <a:ext uri="{FF2B5EF4-FFF2-40B4-BE49-F238E27FC236}">
                <a16:creationId xmlns:a16="http://schemas.microsoft.com/office/drawing/2014/main" id="{DE51DBFA-4FA3-42BB-8213-DC480350EF5F}"/>
              </a:ext>
            </a:extLst>
          </p:cNvPr>
          <p:cNvPicPr>
            <a:picLocks noGrp="1" noChangeAspect="1"/>
          </p:cNvPicPr>
          <p:nvPr>
            <p:ph idx="1"/>
          </p:nvPr>
        </p:nvPicPr>
        <p:blipFill>
          <a:blip r:embed="rId3"/>
          <a:stretch>
            <a:fillRect/>
          </a:stretch>
        </p:blipFill>
        <p:spPr>
          <a:xfrm>
            <a:off x="612000" y="1549401"/>
            <a:ext cx="3246399" cy="4115229"/>
          </a:xfrm>
        </p:spPr>
      </p:pic>
      <p:sp>
        <p:nvSpPr>
          <p:cNvPr id="4" name="Slide Number Placeholder 3">
            <a:extLst>
              <a:ext uri="{FF2B5EF4-FFF2-40B4-BE49-F238E27FC236}">
                <a16:creationId xmlns:a16="http://schemas.microsoft.com/office/drawing/2014/main" id="{27971CCC-8E6C-417D-9DF3-F03738D38AC1}"/>
              </a:ext>
            </a:extLst>
          </p:cNvPr>
          <p:cNvSpPr>
            <a:spLocks noGrp="1"/>
          </p:cNvSpPr>
          <p:nvPr>
            <p:ph type="sldNum" sz="quarter" idx="11"/>
          </p:nvPr>
        </p:nvSpPr>
        <p:spPr/>
        <p:txBody>
          <a:bodyPr rtlCol="0"/>
          <a:lstStyle/>
          <a:p>
            <a:pPr rtl="0"/>
            <a:r>
              <a:rPr lang="nb-no" sz="1200"/>
              <a:t>|  </a:t>
            </a:r>
            <a:fld id="{9DD0088F-7E4A-9C4B-9ED2-72FAF1293163}" type="slidenum">
              <a:rPr lang="es-ES_tradnl" smtClean="0"/>
              <a:pPr/>
              <a:t>17</a:t>
            </a:fld>
            <a:endParaRPr lang="es-ES_tradnl"/>
          </a:p>
        </p:txBody>
      </p:sp>
      <p:sp>
        <p:nvSpPr>
          <p:cNvPr id="5" name="Footer Placeholder 4">
            <a:extLst>
              <a:ext uri="{FF2B5EF4-FFF2-40B4-BE49-F238E27FC236}">
                <a16:creationId xmlns:a16="http://schemas.microsoft.com/office/drawing/2014/main" id="{CD4315A7-70E8-46F1-B7DE-9BC0A024D57E}"/>
              </a:ext>
            </a:extLst>
          </p:cNvPr>
          <p:cNvSpPr>
            <a:spLocks noGrp="1"/>
          </p:cNvSpPr>
          <p:nvPr>
            <p:ph type="ftr" sz="quarter" idx="3"/>
          </p:nvPr>
        </p:nvSpPr>
        <p:spPr/>
        <p:txBody>
          <a:bodyPr rtlCol="0"/>
          <a:lstStyle/>
          <a:p>
            <a:pPr algn="r" rtl="0"/>
            <a:r>
              <a:rPr lang="nb-no">
                <a:solidFill>
                  <a:srgbClr val="CC023B"/>
                </a:solidFill>
              </a:rPr>
              <a:t>STEMkey</a:t>
            </a:r>
            <a:endParaRPr lang="en-US">
              <a:solidFill>
                <a:srgbClr val="CC023B"/>
              </a:solidFill>
            </a:endParaRPr>
          </a:p>
        </p:txBody>
      </p:sp>
      <p:pic>
        <p:nvPicPr>
          <p:cNvPr id="7" name="Bild 27" descr="A picture containing text, sign&#10;&#10;Description automatically generated">
            <a:extLst>
              <a:ext uri="{FF2B5EF4-FFF2-40B4-BE49-F238E27FC236}">
                <a16:creationId xmlns:a16="http://schemas.microsoft.com/office/drawing/2014/main" id="{FCA19AD1-B181-4A42-828C-49879E09A668}"/>
              </a:ext>
            </a:extLst>
          </p:cNvPr>
          <p:cNvPicPr/>
          <p:nvPr/>
        </p:nvPicPr>
        <p:blipFill>
          <a:blip r:embed="rId4"/>
          <a:stretch/>
        </p:blipFill>
        <p:spPr bwMode="auto">
          <a:xfrm>
            <a:off x="9580934" y="343461"/>
            <a:ext cx="784821" cy="851672"/>
          </a:xfrm>
          <a:prstGeom prst="rect">
            <a:avLst/>
          </a:prstGeom>
          <a:noFill/>
          <a:ln w="9525">
            <a:noFill/>
            <a:miter lim="800000"/>
            <a:headEnd/>
            <a:tailEnd/>
          </a:ln>
        </p:spPr>
      </p:pic>
      <p:sp>
        <p:nvSpPr>
          <p:cNvPr id="10" name="TextBox 9">
            <a:extLst>
              <a:ext uri="{FF2B5EF4-FFF2-40B4-BE49-F238E27FC236}">
                <a16:creationId xmlns:a16="http://schemas.microsoft.com/office/drawing/2014/main" id="{5285D2DC-838A-402E-9150-C0B074C5636E}"/>
              </a:ext>
            </a:extLst>
          </p:cNvPr>
          <p:cNvSpPr txBox="1"/>
          <p:nvPr/>
        </p:nvSpPr>
        <p:spPr>
          <a:xfrm>
            <a:off x="4075935" y="1549247"/>
            <a:ext cx="7609246" cy="44319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rtl="0">
              <a:buFont typeface="Arial"/>
              <a:buChar char="•"/>
            </a:pPr>
            <a:r>
              <a:rPr lang="nb-no" sz="2400" dirty="0">
                <a:cs typeface="Calibri"/>
              </a:rPr>
              <a:t>Med oppdagelsen av radioaktivitet på starten av 1900-tallet, fant man ut at </a:t>
            </a:r>
            <a:r>
              <a:rPr lang="nb-no" sz="2400" dirty="0">
                <a:solidFill>
                  <a:srgbClr val="FF0000"/>
                </a:solidFill>
                <a:cs typeface="Calibri"/>
              </a:rPr>
              <a:t>flere radioaktive stoffer</a:t>
            </a:r>
            <a:r>
              <a:rPr lang="nb-no" sz="2400" dirty="0">
                <a:cs typeface="Calibri"/>
              </a:rPr>
              <a:t> som viste lignende kjemiske egenskaper </a:t>
            </a:r>
            <a:r>
              <a:rPr lang="nb-no" sz="2400" dirty="0">
                <a:solidFill>
                  <a:srgbClr val="FF0000"/>
                </a:solidFill>
                <a:cs typeface="Calibri"/>
              </a:rPr>
              <a:t>hadde </a:t>
            </a:r>
            <a:r>
              <a:rPr lang="nb-no" sz="2400" b="1" dirty="0">
                <a:solidFill>
                  <a:srgbClr val="FF0000"/>
                </a:solidFill>
                <a:cs typeface="Calibri"/>
              </a:rPr>
              <a:t>ulik atomvekt</a:t>
            </a:r>
          </a:p>
          <a:p>
            <a:pPr marL="285750" indent="-285750" rtl="0">
              <a:buFont typeface="Arial"/>
              <a:buChar char="•"/>
            </a:pPr>
            <a:r>
              <a:rPr lang="nb-no" sz="2400" dirty="0">
                <a:cs typeface="Calibri"/>
              </a:rPr>
              <a:t>Først trodde kjemikere at alle disse «radio-elementene» (radioaktive stoffer) var nyoppdagede grunnstoff </a:t>
            </a:r>
            <a:r>
              <a:rPr lang="nb-no" sz="2400" dirty="0">
                <a:solidFill>
                  <a:srgbClr val="FF0000"/>
                </a:solidFill>
                <a:cs typeface="Calibri"/>
              </a:rPr>
              <a:t>siden atomvekten var unik</a:t>
            </a:r>
          </a:p>
          <a:p>
            <a:pPr marL="285750" indent="-285750" rtl="0">
              <a:buFont typeface="Arial"/>
              <a:buChar char="•"/>
            </a:pPr>
            <a:r>
              <a:rPr lang="nb-no" sz="2400" dirty="0">
                <a:cs typeface="Calibri"/>
              </a:rPr>
              <a:t>I 1913 mente Frederick </a:t>
            </a:r>
            <a:r>
              <a:rPr lang="nb-no" sz="2400" dirty="0" err="1">
                <a:cs typeface="Calibri"/>
              </a:rPr>
              <a:t>Soddy</a:t>
            </a:r>
            <a:r>
              <a:rPr lang="nb-no" sz="2400" dirty="0">
                <a:cs typeface="Calibri"/>
              </a:rPr>
              <a:t> at noen av dem var </a:t>
            </a:r>
            <a:r>
              <a:rPr lang="nb-no" sz="2400" dirty="0">
                <a:solidFill>
                  <a:srgbClr val="FF0000"/>
                </a:solidFill>
                <a:cs typeface="Calibri"/>
              </a:rPr>
              <a:t>varianter av eksisterende grunnstoffer</a:t>
            </a:r>
            <a:r>
              <a:rPr lang="nb-no" sz="2400" dirty="0">
                <a:cs typeface="Calibri"/>
              </a:rPr>
              <a:t>, og kalte disse variantene </a:t>
            </a:r>
            <a:r>
              <a:rPr lang="nb-no" sz="2400" b="1" dirty="0">
                <a:solidFill>
                  <a:srgbClr val="FF0000"/>
                </a:solidFill>
                <a:cs typeface="Calibri"/>
              </a:rPr>
              <a:t>«isotoper» (som betyr</a:t>
            </a:r>
            <a:r>
              <a:rPr lang="nb-no" sz="2400" dirty="0">
                <a:cs typeface="Calibri"/>
              </a:rPr>
              <a:t> </a:t>
            </a:r>
            <a:r>
              <a:rPr lang="en-gb" sz="2400" b="1" dirty="0">
                <a:solidFill>
                  <a:srgbClr val="FF0000"/>
                </a:solidFill>
                <a:cs typeface="Calibri"/>
              </a:rPr>
              <a:t>«</a:t>
            </a:r>
            <a:r>
              <a:rPr lang="en-gb" sz="2400" b="1" dirty="0" err="1">
                <a:solidFill>
                  <a:srgbClr val="FF0000"/>
                </a:solidFill>
                <a:cs typeface="Calibri"/>
              </a:rPr>
              <a:t>samme</a:t>
            </a:r>
            <a:r>
              <a:rPr lang="en-gb" sz="2400" b="1" dirty="0">
                <a:solidFill>
                  <a:srgbClr val="FF0000"/>
                </a:solidFill>
                <a:cs typeface="Calibri"/>
              </a:rPr>
              <a:t> </a:t>
            </a:r>
            <a:r>
              <a:rPr lang="en-gb" sz="2400" b="1" dirty="0" err="1">
                <a:solidFill>
                  <a:srgbClr val="FF0000"/>
                </a:solidFill>
                <a:cs typeface="Calibri"/>
              </a:rPr>
              <a:t>sted</a:t>
            </a:r>
            <a:r>
              <a:rPr lang="en-gb" sz="2400" b="1" dirty="0">
                <a:solidFill>
                  <a:srgbClr val="FF0000"/>
                </a:solidFill>
                <a:cs typeface="Calibri"/>
              </a:rPr>
              <a:t>» </a:t>
            </a:r>
            <a:r>
              <a:rPr lang="en-gb" sz="2400" dirty="0">
                <a:cs typeface="Calibri"/>
              </a:rPr>
              <a:t>(i </a:t>
            </a:r>
            <a:r>
              <a:rPr lang="en-gb" sz="2400" dirty="0" err="1">
                <a:cs typeface="Calibri"/>
              </a:rPr>
              <a:t>periodesystemet</a:t>
            </a:r>
            <a:r>
              <a:rPr lang="en-gb" sz="2400" dirty="0">
                <a:cs typeface="Calibri"/>
              </a:rPr>
              <a:t>) – et </a:t>
            </a:r>
            <a:r>
              <a:rPr lang="en-gb" sz="2400" dirty="0" err="1">
                <a:cs typeface="Calibri"/>
              </a:rPr>
              <a:t>navn</a:t>
            </a:r>
            <a:r>
              <a:rPr lang="en-gb" sz="2400" dirty="0">
                <a:cs typeface="Calibri"/>
              </a:rPr>
              <a:t> </a:t>
            </a:r>
            <a:r>
              <a:rPr lang="en-gb" sz="2400" dirty="0" err="1">
                <a:cs typeface="Calibri"/>
              </a:rPr>
              <a:t>foreslått</a:t>
            </a:r>
            <a:r>
              <a:rPr lang="en-gb" sz="2400" dirty="0">
                <a:cs typeface="Calibri"/>
              </a:rPr>
              <a:t> for Soddy </a:t>
            </a:r>
            <a:r>
              <a:rPr lang="en-gb" sz="2400" dirty="0" err="1">
                <a:cs typeface="Calibri"/>
              </a:rPr>
              <a:t>av</a:t>
            </a:r>
            <a:r>
              <a:rPr lang="en-gb" sz="2400" dirty="0">
                <a:cs typeface="Calibri"/>
              </a:rPr>
              <a:t> </a:t>
            </a:r>
            <a:r>
              <a:rPr lang="en-gb" sz="2400" dirty="0" err="1">
                <a:cs typeface="Calibri"/>
              </a:rPr>
              <a:t>legen</a:t>
            </a:r>
            <a:r>
              <a:rPr lang="en-gb" sz="2400" dirty="0">
                <a:cs typeface="Calibri"/>
              </a:rPr>
              <a:t> Margaret Todd)</a:t>
            </a:r>
          </a:p>
          <a:p>
            <a:pPr marL="285750" indent="-285750" rtl="0">
              <a:buFont typeface="Arial"/>
              <a:buChar char="•"/>
            </a:pPr>
            <a:endParaRPr lang="en-US" dirty="0">
              <a:cs typeface="Calibri"/>
            </a:endParaRPr>
          </a:p>
        </p:txBody>
      </p:sp>
      <p:pic>
        <p:nvPicPr>
          <p:cNvPr id="12" name="Picture 14" descr="A picture containing text, clock, gauge&#10;&#10;Description automatically generated">
            <a:extLst>
              <a:ext uri="{FF2B5EF4-FFF2-40B4-BE49-F238E27FC236}">
                <a16:creationId xmlns:a16="http://schemas.microsoft.com/office/drawing/2014/main" id="{69DFB627-EA35-43C4-953F-BB9D5D2CDF37}"/>
              </a:ext>
            </a:extLst>
          </p:cNvPr>
          <p:cNvPicPr>
            <a:picLocks noChangeAspect="1"/>
          </p:cNvPicPr>
          <p:nvPr/>
        </p:nvPicPr>
        <p:blipFill>
          <a:blip r:embed="rId5"/>
          <a:stretch>
            <a:fillRect/>
          </a:stretch>
        </p:blipFill>
        <p:spPr>
          <a:xfrm>
            <a:off x="10585938" y="347484"/>
            <a:ext cx="871145" cy="851671"/>
          </a:xfrm>
          <a:prstGeom prst="rect">
            <a:avLst/>
          </a:prstGeom>
        </p:spPr>
      </p:pic>
    </p:spTree>
    <p:extLst>
      <p:ext uri="{BB962C8B-B14F-4D97-AF65-F5344CB8AC3E}">
        <p14:creationId xmlns:p14="http://schemas.microsoft.com/office/powerpoint/2010/main" val="14600286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C3C7F-B7B2-4820-AE8C-9644D44BBD0B}"/>
              </a:ext>
            </a:extLst>
          </p:cNvPr>
          <p:cNvSpPr>
            <a:spLocks noGrp="1"/>
          </p:cNvSpPr>
          <p:nvPr>
            <p:ph type="title"/>
          </p:nvPr>
        </p:nvSpPr>
        <p:spPr>
          <a:xfrm>
            <a:off x="609600" y="547338"/>
            <a:ext cx="9026487" cy="647794"/>
          </a:xfrm>
        </p:spPr>
        <p:txBody>
          <a:bodyPr rtlCol="0">
            <a:normAutofit fontScale="90000"/>
          </a:bodyPr>
          <a:lstStyle/>
          <a:p>
            <a:pPr rtl="0"/>
            <a:r>
              <a:rPr lang="nb-no">
                <a:latin typeface="Avenir Book"/>
              </a:rPr>
              <a:t>1.7 Overgangen fra et system basert på empiriske observasjoner til et system forklart ved atomvitenskap (2)</a:t>
            </a:r>
            <a:endParaRPr lang="en-US" b="0">
              <a:latin typeface="Avenir Book"/>
            </a:endParaRPr>
          </a:p>
          <a:p>
            <a:pPr rtl="0"/>
            <a:endParaRPr lang="en-US"/>
          </a:p>
        </p:txBody>
      </p:sp>
      <p:pic>
        <p:nvPicPr>
          <p:cNvPr id="9" name="Picture 9" descr="A picture containing text, document, receipt&#10;&#10;Description automatically generated">
            <a:extLst>
              <a:ext uri="{FF2B5EF4-FFF2-40B4-BE49-F238E27FC236}">
                <a16:creationId xmlns:a16="http://schemas.microsoft.com/office/drawing/2014/main" id="{5E54A12C-FE50-4714-BF8C-D8B2A9D8B2D6}"/>
              </a:ext>
            </a:extLst>
          </p:cNvPr>
          <p:cNvPicPr>
            <a:picLocks noGrp="1" noChangeAspect="1"/>
          </p:cNvPicPr>
          <p:nvPr>
            <p:ph idx="1"/>
          </p:nvPr>
        </p:nvPicPr>
        <p:blipFill>
          <a:blip r:embed="rId3"/>
          <a:stretch>
            <a:fillRect/>
          </a:stretch>
        </p:blipFill>
        <p:spPr>
          <a:xfrm>
            <a:off x="1073865" y="1444129"/>
            <a:ext cx="4535837" cy="4482457"/>
          </a:xfrm>
        </p:spPr>
      </p:pic>
      <p:sp>
        <p:nvSpPr>
          <p:cNvPr id="4" name="Slide Number Placeholder 3">
            <a:extLst>
              <a:ext uri="{FF2B5EF4-FFF2-40B4-BE49-F238E27FC236}">
                <a16:creationId xmlns:a16="http://schemas.microsoft.com/office/drawing/2014/main" id="{8761DD77-FE42-440C-A91C-BFBF49EFD6BB}"/>
              </a:ext>
            </a:extLst>
          </p:cNvPr>
          <p:cNvSpPr>
            <a:spLocks noGrp="1"/>
          </p:cNvSpPr>
          <p:nvPr>
            <p:ph type="sldNum" sz="quarter" idx="11"/>
          </p:nvPr>
        </p:nvSpPr>
        <p:spPr/>
        <p:txBody>
          <a:bodyPr rtlCol="0"/>
          <a:lstStyle/>
          <a:p>
            <a:pPr rtl="0"/>
            <a:r>
              <a:rPr lang="nb-no" sz="1200"/>
              <a:t>|  </a:t>
            </a:r>
            <a:fld id="{9DD0088F-7E4A-9C4B-9ED2-72FAF1293163}" type="slidenum">
              <a:rPr lang="es-ES_tradnl" smtClean="0"/>
              <a:pPr/>
              <a:t>18</a:t>
            </a:fld>
            <a:endParaRPr lang="es-ES_tradnl"/>
          </a:p>
        </p:txBody>
      </p:sp>
      <p:sp>
        <p:nvSpPr>
          <p:cNvPr id="5" name="Footer Placeholder 4">
            <a:extLst>
              <a:ext uri="{FF2B5EF4-FFF2-40B4-BE49-F238E27FC236}">
                <a16:creationId xmlns:a16="http://schemas.microsoft.com/office/drawing/2014/main" id="{191F1283-E5A6-42BE-A950-D081F7EE0175}"/>
              </a:ext>
            </a:extLst>
          </p:cNvPr>
          <p:cNvSpPr>
            <a:spLocks noGrp="1"/>
          </p:cNvSpPr>
          <p:nvPr>
            <p:ph type="ftr" sz="quarter" idx="3"/>
          </p:nvPr>
        </p:nvSpPr>
        <p:spPr/>
        <p:txBody>
          <a:bodyPr rtlCol="0"/>
          <a:lstStyle/>
          <a:p>
            <a:pPr algn="r" rtl="0"/>
            <a:r>
              <a:rPr lang="nb-no">
                <a:solidFill>
                  <a:srgbClr val="CC023B"/>
                </a:solidFill>
              </a:rPr>
              <a:t>STEMkey</a:t>
            </a:r>
            <a:endParaRPr lang="en-US">
              <a:solidFill>
                <a:srgbClr val="CC023B"/>
              </a:solidFill>
            </a:endParaRPr>
          </a:p>
        </p:txBody>
      </p:sp>
      <p:pic>
        <p:nvPicPr>
          <p:cNvPr id="7" name="Bild 27" descr="A picture containing text, sign&#10;&#10;Description automatically generated">
            <a:extLst>
              <a:ext uri="{FF2B5EF4-FFF2-40B4-BE49-F238E27FC236}">
                <a16:creationId xmlns:a16="http://schemas.microsoft.com/office/drawing/2014/main" id="{0ECA0438-F22B-4190-884A-23288585AD3E}"/>
              </a:ext>
            </a:extLst>
          </p:cNvPr>
          <p:cNvPicPr/>
          <p:nvPr/>
        </p:nvPicPr>
        <p:blipFill>
          <a:blip r:embed="rId4"/>
          <a:stretch/>
        </p:blipFill>
        <p:spPr bwMode="auto">
          <a:xfrm>
            <a:off x="9371576" y="239200"/>
            <a:ext cx="994180" cy="1066887"/>
          </a:xfrm>
          <a:prstGeom prst="rect">
            <a:avLst/>
          </a:prstGeom>
          <a:noFill/>
          <a:ln w="9525">
            <a:noFill/>
            <a:miter lim="800000"/>
            <a:headEnd/>
            <a:tailEnd/>
          </a:ln>
        </p:spPr>
      </p:pic>
      <p:sp>
        <p:nvSpPr>
          <p:cNvPr id="8" name="TextBox 7">
            <a:extLst>
              <a:ext uri="{FF2B5EF4-FFF2-40B4-BE49-F238E27FC236}">
                <a16:creationId xmlns:a16="http://schemas.microsoft.com/office/drawing/2014/main" id="{F47FDF80-B793-4BF5-B84E-68BCD7A95453}"/>
              </a:ext>
            </a:extLst>
          </p:cNvPr>
          <p:cNvSpPr txBox="1"/>
          <p:nvPr/>
        </p:nvSpPr>
        <p:spPr>
          <a:xfrm>
            <a:off x="6540206" y="1823856"/>
            <a:ext cx="5159705"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rtl="0">
              <a:buFont typeface="Arial,Sans-Serif"/>
              <a:buChar char="•"/>
            </a:pPr>
            <a:r>
              <a:rPr lang="nb-no" dirty="0"/>
              <a:t>På omtrent samme tid begynte forskere å oppdage subatomære partikler </a:t>
            </a:r>
            <a:r>
              <a:rPr lang="nb-no" dirty="0">
                <a:solidFill>
                  <a:srgbClr val="FF0000"/>
                </a:solidFill>
              </a:rPr>
              <a:t>(1897-elektron, 1919-proton, 1934-nøytron).</a:t>
            </a:r>
            <a:r>
              <a:rPr lang="nb-no" dirty="0"/>
              <a:t> Isotoper ble etterhvert forstått som atomer av grunnstoff med identisk protontall, men med ulikt antall nøytroner</a:t>
            </a:r>
            <a:endParaRPr lang="en-US" dirty="0">
              <a:ea typeface="+mn-lt"/>
              <a:cs typeface="+mn-lt"/>
            </a:endParaRPr>
          </a:p>
          <a:p>
            <a:pPr marL="285750" indent="-285750" rtl="0">
              <a:buFont typeface="Arial,Sans-Serif"/>
              <a:buChar char="•"/>
            </a:pPr>
            <a:r>
              <a:rPr lang="nb-no" dirty="0">
                <a:solidFill>
                  <a:srgbClr val="FF0000"/>
                </a:solidFill>
                <a:ea typeface="+mn-lt"/>
                <a:cs typeface="+mn-lt"/>
              </a:rPr>
              <a:t>I 1913 oppdaget Henry </a:t>
            </a:r>
            <a:r>
              <a:rPr lang="nb-no" dirty="0" err="1">
                <a:solidFill>
                  <a:srgbClr val="FF0000"/>
                </a:solidFill>
                <a:ea typeface="+mn-lt"/>
                <a:cs typeface="+mn-lt"/>
              </a:rPr>
              <a:t>Moseley</a:t>
            </a:r>
            <a:r>
              <a:rPr lang="nb-no" dirty="0">
                <a:ea typeface="+mn-lt"/>
                <a:cs typeface="+mn-lt"/>
              </a:rPr>
              <a:t> en forbindelse mellom et atoms røntgenspektrum og protontall, dvs. atomnummeret. </a:t>
            </a:r>
          </a:p>
          <a:p>
            <a:pPr marL="285750" indent="-285750" rtl="0">
              <a:buFont typeface="Arial,Sans-Serif"/>
              <a:buChar char="•"/>
            </a:pPr>
            <a:r>
              <a:rPr lang="nb-no" dirty="0">
                <a:solidFill>
                  <a:srgbClr val="FF0000"/>
                </a:solidFill>
                <a:ea typeface="+mn-lt"/>
                <a:cs typeface="+mn-lt"/>
              </a:rPr>
              <a:t>Atomnummeret ble anerkjent som den definerende egenskapen til et grunnstoff fra ca. 1922, </a:t>
            </a:r>
            <a:r>
              <a:rPr lang="nb-no" dirty="0">
                <a:ea typeface="+mn-lt"/>
                <a:cs typeface="+mn-lt"/>
              </a:rPr>
              <a:t>og</a:t>
            </a:r>
            <a:r>
              <a:rPr lang="nb-no" dirty="0">
                <a:solidFill>
                  <a:srgbClr val="FF0000"/>
                </a:solidFill>
                <a:ea typeface="+mn-lt"/>
                <a:cs typeface="+mn-lt"/>
              </a:rPr>
              <a:t> </a:t>
            </a:r>
            <a:r>
              <a:rPr lang="nb-no" dirty="0">
                <a:ea typeface="+mn-lt"/>
                <a:cs typeface="+mn-lt"/>
              </a:rPr>
              <a:t>erstattet atomvekt som organiseringsprinsipp for periodesystemet. </a:t>
            </a:r>
          </a:p>
          <a:p>
            <a:pPr algn="l" rtl="0"/>
            <a:endParaRPr lang="en-US" dirty="0">
              <a:cs typeface="Calibri"/>
            </a:endParaRPr>
          </a:p>
        </p:txBody>
      </p:sp>
    </p:spTree>
    <p:extLst>
      <p:ext uri="{BB962C8B-B14F-4D97-AF65-F5344CB8AC3E}">
        <p14:creationId xmlns:p14="http://schemas.microsoft.com/office/powerpoint/2010/main" val="7301955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8BF67-534F-4F02-A978-D121D23E3661}"/>
              </a:ext>
            </a:extLst>
          </p:cNvPr>
          <p:cNvSpPr>
            <a:spLocks noGrp="1"/>
          </p:cNvSpPr>
          <p:nvPr>
            <p:ph type="title"/>
          </p:nvPr>
        </p:nvSpPr>
        <p:spPr>
          <a:xfrm>
            <a:off x="609600" y="547338"/>
            <a:ext cx="10532123" cy="647794"/>
          </a:xfrm>
        </p:spPr>
        <p:txBody>
          <a:bodyPr rtlCol="0">
            <a:normAutofit fontScale="90000"/>
          </a:bodyPr>
          <a:lstStyle/>
          <a:p>
            <a:pPr rtl="0"/>
            <a:r>
              <a:rPr lang="nb-no">
                <a:latin typeface="Avenir Book"/>
              </a:rPr>
              <a:t>1.7 Overgangen fra et system basert på empiriske observasjoner til et system forklart ved atomvitenskap (3)</a:t>
            </a:r>
            <a:endParaRPr lang="en-US" b="0">
              <a:latin typeface="Avenir Book"/>
            </a:endParaRPr>
          </a:p>
          <a:p>
            <a:pPr rtl="0"/>
            <a:endParaRPr lang="en-US"/>
          </a:p>
        </p:txBody>
      </p:sp>
      <p:pic>
        <p:nvPicPr>
          <p:cNvPr id="8" name="Picture 8">
            <a:extLst>
              <a:ext uri="{FF2B5EF4-FFF2-40B4-BE49-F238E27FC236}">
                <a16:creationId xmlns:a16="http://schemas.microsoft.com/office/drawing/2014/main" id="{F7AAE5B6-B396-412C-A701-D60BCF101C46}"/>
              </a:ext>
            </a:extLst>
          </p:cNvPr>
          <p:cNvPicPr>
            <a:picLocks noGrp="1" noChangeAspect="1"/>
          </p:cNvPicPr>
          <p:nvPr>
            <p:ph idx="1"/>
          </p:nvPr>
        </p:nvPicPr>
        <p:blipFill>
          <a:blip r:embed="rId3"/>
          <a:stretch>
            <a:fillRect/>
          </a:stretch>
        </p:blipFill>
        <p:spPr>
          <a:xfrm>
            <a:off x="384161" y="1581840"/>
            <a:ext cx="6695605" cy="4730337"/>
          </a:xfrm>
        </p:spPr>
      </p:pic>
      <p:sp>
        <p:nvSpPr>
          <p:cNvPr id="4" name="Slide Number Placeholder 3">
            <a:extLst>
              <a:ext uri="{FF2B5EF4-FFF2-40B4-BE49-F238E27FC236}">
                <a16:creationId xmlns:a16="http://schemas.microsoft.com/office/drawing/2014/main" id="{266D2256-456C-43C9-9915-62D8D3C2CB6C}"/>
              </a:ext>
            </a:extLst>
          </p:cNvPr>
          <p:cNvSpPr>
            <a:spLocks noGrp="1"/>
          </p:cNvSpPr>
          <p:nvPr>
            <p:ph type="sldNum" sz="quarter" idx="11"/>
          </p:nvPr>
        </p:nvSpPr>
        <p:spPr/>
        <p:txBody>
          <a:bodyPr rtlCol="0"/>
          <a:lstStyle/>
          <a:p>
            <a:pPr rtl="0"/>
            <a:r>
              <a:rPr lang="nb-no" sz="1200"/>
              <a:t>|  </a:t>
            </a:r>
            <a:fld id="{9DD0088F-7E4A-9C4B-9ED2-72FAF1293163}" type="slidenum">
              <a:rPr lang="es-ES_tradnl" smtClean="0"/>
              <a:pPr/>
              <a:t>19</a:t>
            </a:fld>
            <a:endParaRPr lang="es-ES_tradnl"/>
          </a:p>
        </p:txBody>
      </p:sp>
      <p:sp>
        <p:nvSpPr>
          <p:cNvPr id="5" name="Footer Placeholder 4">
            <a:extLst>
              <a:ext uri="{FF2B5EF4-FFF2-40B4-BE49-F238E27FC236}">
                <a16:creationId xmlns:a16="http://schemas.microsoft.com/office/drawing/2014/main" id="{D71A1E0D-42FC-47AE-B93A-08E4A5C7921C}"/>
              </a:ext>
            </a:extLst>
          </p:cNvPr>
          <p:cNvSpPr>
            <a:spLocks noGrp="1"/>
          </p:cNvSpPr>
          <p:nvPr>
            <p:ph type="ftr" sz="quarter" idx="3"/>
          </p:nvPr>
        </p:nvSpPr>
        <p:spPr/>
        <p:txBody>
          <a:bodyPr rtlCol="0"/>
          <a:lstStyle/>
          <a:p>
            <a:pPr algn="r" rtl="0"/>
            <a:r>
              <a:rPr lang="nb-no">
                <a:solidFill>
                  <a:srgbClr val="CC023B"/>
                </a:solidFill>
              </a:rPr>
              <a:t>STEMkey</a:t>
            </a:r>
            <a:endParaRPr lang="en-US">
              <a:solidFill>
                <a:srgbClr val="CC023B"/>
              </a:solidFill>
            </a:endParaRPr>
          </a:p>
        </p:txBody>
      </p:sp>
      <p:pic>
        <p:nvPicPr>
          <p:cNvPr id="7" name="Bild 27" descr="A picture containing text, sign&#10;&#10;Description automatically generated">
            <a:extLst>
              <a:ext uri="{FF2B5EF4-FFF2-40B4-BE49-F238E27FC236}">
                <a16:creationId xmlns:a16="http://schemas.microsoft.com/office/drawing/2014/main" id="{28315107-EB4F-4712-AFF9-01FFEBEEB141}"/>
              </a:ext>
            </a:extLst>
          </p:cNvPr>
          <p:cNvPicPr/>
          <p:nvPr/>
        </p:nvPicPr>
        <p:blipFill>
          <a:blip r:embed="rId4"/>
          <a:stretch/>
        </p:blipFill>
        <p:spPr bwMode="auto">
          <a:xfrm>
            <a:off x="10940686" y="533338"/>
            <a:ext cx="994180" cy="1066887"/>
          </a:xfrm>
          <a:prstGeom prst="rect">
            <a:avLst/>
          </a:prstGeom>
          <a:noFill/>
          <a:ln w="9525">
            <a:noFill/>
            <a:miter lim="800000"/>
            <a:headEnd/>
            <a:tailEnd/>
          </a:ln>
        </p:spPr>
      </p:pic>
      <p:sp>
        <p:nvSpPr>
          <p:cNvPr id="9" name="TextBox 8">
            <a:extLst>
              <a:ext uri="{FF2B5EF4-FFF2-40B4-BE49-F238E27FC236}">
                <a16:creationId xmlns:a16="http://schemas.microsoft.com/office/drawing/2014/main" id="{E5E8733A-EA63-46B4-8B12-2A55154EA651}"/>
              </a:ext>
            </a:extLst>
          </p:cNvPr>
          <p:cNvSpPr txBox="1"/>
          <p:nvPr/>
        </p:nvSpPr>
        <p:spPr>
          <a:xfrm>
            <a:off x="7074665" y="1713122"/>
            <a:ext cx="4496716"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rtl="0">
              <a:buFont typeface="Arial"/>
              <a:buChar char="•"/>
            </a:pPr>
            <a:r>
              <a:rPr lang="nb-no" dirty="0"/>
              <a:t>Med innføringen av </a:t>
            </a:r>
            <a:r>
              <a:rPr lang="nb-no" dirty="0">
                <a:solidFill>
                  <a:srgbClr val="FF0000"/>
                </a:solidFill>
              </a:rPr>
              <a:t>atomnummer som organiserende prinsipp</a:t>
            </a:r>
            <a:r>
              <a:rPr lang="nb-no" dirty="0"/>
              <a:t>, ble plasseringen av to grunnstoff i omvendt rekkefølge i henhold til atomvekt bekreftet (f.eks. Te og I)</a:t>
            </a:r>
          </a:p>
          <a:p>
            <a:pPr marL="285750" indent="-285750" rtl="0">
              <a:buFont typeface="Arial"/>
              <a:buChar char="•"/>
            </a:pPr>
            <a:r>
              <a:rPr lang="nb-no" dirty="0">
                <a:cs typeface="Calibri"/>
              </a:rPr>
              <a:t>Se på atommassene gitt for Te og I </a:t>
            </a:r>
            <a:r>
              <a:rPr lang="nb-no" dirty="0" err="1">
                <a:cs typeface="Calibri"/>
              </a:rPr>
              <a:t>i</a:t>
            </a:r>
            <a:r>
              <a:rPr lang="nb-no" dirty="0">
                <a:cs typeface="Calibri"/>
              </a:rPr>
              <a:t> periodesystemet her. Kan du finne andre grunnstoff-«par» som presenteres i </a:t>
            </a:r>
            <a:r>
              <a:rPr lang="nb-no" dirty="0">
                <a:solidFill>
                  <a:srgbClr val="FF0000"/>
                </a:solidFill>
                <a:cs typeface="Calibri"/>
              </a:rPr>
              <a:t>omvendt rekkefølge </a:t>
            </a:r>
            <a:r>
              <a:rPr lang="nb-no" dirty="0">
                <a:cs typeface="Calibri"/>
              </a:rPr>
              <a:t>etter masse? </a:t>
            </a:r>
          </a:p>
          <a:p>
            <a:pPr marL="285750" indent="-285750" rtl="0">
              <a:buFont typeface="Arial"/>
              <a:buChar char="•"/>
            </a:pPr>
            <a:r>
              <a:rPr lang="nb-no" dirty="0">
                <a:cs typeface="Calibri"/>
              </a:rPr>
              <a:t>På 1920-tallet og utover </a:t>
            </a:r>
            <a:r>
              <a:rPr lang="nb-no" dirty="0">
                <a:solidFill>
                  <a:srgbClr val="FF0000"/>
                </a:solidFill>
                <a:cs typeface="Calibri"/>
              </a:rPr>
              <a:t>forklarte kvantemekanikken den periodiske loven </a:t>
            </a:r>
            <a:r>
              <a:rPr lang="nb-no" dirty="0">
                <a:cs typeface="Calibri"/>
              </a:rPr>
              <a:t>==&gt; Periodesystemet var altså mer enn et pedagogisk verktøy basert på observasjoner, det var bygd på vitenskap!</a:t>
            </a:r>
          </a:p>
        </p:txBody>
      </p:sp>
      <p:pic>
        <p:nvPicPr>
          <p:cNvPr id="11" name="Picture 13" descr="Icon&#10;&#10;Description automatically generated">
            <a:extLst>
              <a:ext uri="{FF2B5EF4-FFF2-40B4-BE49-F238E27FC236}">
                <a16:creationId xmlns:a16="http://schemas.microsoft.com/office/drawing/2014/main" id="{7B29C7DF-4B16-40B6-87CB-54B15DE7CAC2}"/>
              </a:ext>
            </a:extLst>
          </p:cNvPr>
          <p:cNvPicPr>
            <a:picLocks noChangeAspect="1"/>
          </p:cNvPicPr>
          <p:nvPr/>
        </p:nvPicPr>
        <p:blipFill>
          <a:blip r:embed="rId5"/>
          <a:stretch>
            <a:fillRect/>
          </a:stretch>
        </p:blipFill>
        <p:spPr>
          <a:xfrm>
            <a:off x="9749315" y="722064"/>
            <a:ext cx="985092" cy="950511"/>
          </a:xfrm>
          <a:prstGeom prst="rect">
            <a:avLst/>
          </a:prstGeom>
        </p:spPr>
      </p:pic>
    </p:spTree>
    <p:extLst>
      <p:ext uri="{BB962C8B-B14F-4D97-AF65-F5344CB8AC3E}">
        <p14:creationId xmlns:p14="http://schemas.microsoft.com/office/powerpoint/2010/main" val="4227983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219325" y="1192192"/>
            <a:ext cx="7772400" cy="2475530"/>
          </a:xfrm>
        </p:spPr>
        <p:txBody>
          <a:bodyPr rtlCol="0">
            <a:normAutofit/>
          </a:bodyPr>
          <a:lstStyle/>
          <a:p>
            <a:pPr rtl="0">
              <a:spcBef>
                <a:spcPts val="600"/>
              </a:spcBef>
            </a:pPr>
            <a:br>
              <a:rPr lang="de-DE" sz="3600"/>
            </a:br>
            <a:r>
              <a:rPr lang="nb-no" sz="3600">
                <a:solidFill>
                  <a:srgbClr val="002369"/>
                </a:solidFill>
                <a:latin typeface="Avenir Book"/>
              </a:rPr>
              <a:t>IO7 Periodesystemet</a:t>
            </a:r>
            <a:br>
              <a:rPr lang="de-DE" sz="3600"/>
            </a:br>
            <a:br>
              <a:rPr lang="de-DE" sz="3600"/>
            </a:br>
            <a:r>
              <a:rPr lang="nb-no" sz="2800">
                <a:latin typeface="Avenir Book"/>
              </a:rPr>
              <a:t>Introduksjon (teaser)</a:t>
            </a:r>
            <a:endParaRPr lang="de-DE" sz="2800" b="0">
              <a:latin typeface="Avenir Book"/>
            </a:endParaRPr>
          </a:p>
          <a:p>
            <a:pPr rtl="0">
              <a:spcBef>
                <a:spcPts val="600"/>
              </a:spcBef>
            </a:pPr>
            <a:endParaRPr lang="de-DE" sz="3600"/>
          </a:p>
        </p:txBody>
      </p:sp>
      <p:sp>
        <p:nvSpPr>
          <p:cNvPr id="8" name="Untertitel 2">
            <a:extLst>
              <a:ext uri="{FF2B5EF4-FFF2-40B4-BE49-F238E27FC236}">
                <a16:creationId xmlns:a16="http://schemas.microsoft.com/office/drawing/2014/main" id="{0A97CD6B-61A0-4386-A5CD-8A16C9350F1E}"/>
              </a:ext>
            </a:extLst>
          </p:cNvPr>
          <p:cNvSpPr>
            <a:spLocks noGrp="1"/>
          </p:cNvSpPr>
          <p:nvPr>
            <p:ph type="subTitle" idx="1"/>
          </p:nvPr>
        </p:nvSpPr>
        <p:spPr>
          <a:xfrm>
            <a:off x="2895600" y="3913208"/>
            <a:ext cx="6400800" cy="1752600"/>
          </a:xfrm>
        </p:spPr>
        <p:txBody>
          <a:bodyPr vert="horz" lIns="91440" tIns="45720" rIns="91440" bIns="45720" rtlCol="0" anchor="t">
            <a:normAutofit/>
          </a:bodyPr>
          <a:lstStyle/>
          <a:p>
            <a:pPr algn="l" rtl="0"/>
            <a:r>
              <a:rPr lang="nb-no" dirty="0"/>
              <a:t>Læringsmål: </a:t>
            </a:r>
          </a:p>
          <a:p>
            <a:pPr marL="342900" indent="-342900" algn="l" rtl="0">
              <a:buChar char="•"/>
            </a:pPr>
            <a:r>
              <a:rPr lang="nb-no" sz="1600" i="1" dirty="0"/>
              <a:t>Beskriv forskjellen mellom en kjemisk forbindelse og et grunnstoff</a:t>
            </a:r>
            <a:endParaRPr lang="en-US" sz="1600" dirty="0"/>
          </a:p>
          <a:p>
            <a:pPr marL="342900" indent="-342900" algn="l" rtl="0">
              <a:buChar char="•"/>
            </a:pPr>
            <a:r>
              <a:rPr lang="nb-no" sz="1600" i="1" dirty="0"/>
              <a:t>Forklar hvordan det tidlig på 1800-tallet ble vist at vann besto av hydrogen og oksygen</a:t>
            </a:r>
          </a:p>
          <a:p>
            <a:pPr marL="342900" indent="-342900" algn="l" rtl="0">
              <a:buChar char="•"/>
            </a:pPr>
            <a:endParaRPr lang="en-US" i="1" dirty="0"/>
          </a:p>
          <a:p>
            <a:pPr rtl="0"/>
            <a:endParaRPr lang="en-US" dirty="0"/>
          </a:p>
        </p:txBody>
      </p:sp>
    </p:spTree>
    <p:extLst>
      <p:ext uri="{BB962C8B-B14F-4D97-AF65-F5344CB8AC3E}">
        <p14:creationId xmlns:p14="http://schemas.microsoft.com/office/powerpoint/2010/main" val="38501822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8F4D6BF-3F56-4B7F-A12B-3037E0E6FF5E}"/>
              </a:ext>
            </a:extLst>
          </p:cNvPr>
          <p:cNvSpPr>
            <a:spLocks noGrp="1"/>
          </p:cNvSpPr>
          <p:nvPr>
            <p:ph type="title"/>
          </p:nvPr>
        </p:nvSpPr>
        <p:spPr>
          <a:xfrm>
            <a:off x="504921" y="483041"/>
            <a:ext cx="10972800" cy="647794"/>
          </a:xfrm>
        </p:spPr>
        <p:txBody>
          <a:bodyPr rtlCol="0"/>
          <a:lstStyle/>
          <a:p>
            <a:pPr rtl="0"/>
            <a:r>
              <a:rPr lang="nb-no" dirty="0">
                <a:latin typeface="Avenir Book"/>
              </a:rPr>
              <a:t>Bestemme grunnstoffsammensetning ved hjelp av fysikk</a:t>
            </a:r>
            <a:endParaRPr lang="nb-NO" b="0" dirty="0">
              <a:latin typeface="Avenir Book"/>
            </a:endParaRPr>
          </a:p>
        </p:txBody>
      </p:sp>
      <p:sp>
        <p:nvSpPr>
          <p:cNvPr id="3" name="Plassholder for innhold 2">
            <a:extLst>
              <a:ext uri="{FF2B5EF4-FFF2-40B4-BE49-F238E27FC236}">
                <a16:creationId xmlns:a16="http://schemas.microsoft.com/office/drawing/2014/main" id="{BE7FC61F-4A22-4E72-8C9C-BBF3CEEFF9B2}"/>
              </a:ext>
            </a:extLst>
          </p:cNvPr>
          <p:cNvSpPr>
            <a:spLocks noGrp="1"/>
          </p:cNvSpPr>
          <p:nvPr>
            <p:ph idx="1"/>
          </p:nvPr>
        </p:nvSpPr>
        <p:spPr>
          <a:xfrm>
            <a:off x="609600" y="1600201"/>
            <a:ext cx="7086601" cy="4115229"/>
          </a:xfrm>
        </p:spPr>
        <p:txBody>
          <a:bodyPr vert="horz" lIns="91440" tIns="45720" rIns="91440" bIns="45720" rtlCol="0" anchor="t">
            <a:normAutofit/>
          </a:bodyPr>
          <a:lstStyle/>
          <a:p>
            <a:pPr marL="0" indent="0" rtl="0">
              <a:buNone/>
            </a:pPr>
            <a:r>
              <a:rPr lang="nb-no" dirty="0" err="1">
                <a:ea typeface="+mn-lt"/>
                <a:cs typeface="+mn-lt"/>
              </a:rPr>
              <a:t>Moseleys</a:t>
            </a:r>
            <a:r>
              <a:rPr lang="nb-no" dirty="0">
                <a:ea typeface="+mn-lt"/>
                <a:cs typeface="+mn-lt"/>
              </a:rPr>
              <a:t> lov brukes aktivt i røntgenfluorescens (XRF), hvor røntgenlinjer registreres og brukes til å identifisere hvilke grunnstoff som er til stede og hyppighet i forekomst.</a:t>
            </a:r>
          </a:p>
          <a:p>
            <a:pPr marL="0" indent="0" rtl="0">
              <a:buNone/>
            </a:pPr>
            <a:r>
              <a:rPr lang="nb-no" dirty="0">
                <a:ea typeface="+mn-lt"/>
                <a:cs typeface="+mn-lt"/>
              </a:rPr>
              <a:t>Et håndholdt verktøy som kan brukes i mineraloppmåling.</a:t>
            </a:r>
          </a:p>
        </p:txBody>
      </p:sp>
      <p:sp>
        <p:nvSpPr>
          <p:cNvPr id="4" name="Plassholder for lysbildenummer 3">
            <a:extLst>
              <a:ext uri="{FF2B5EF4-FFF2-40B4-BE49-F238E27FC236}">
                <a16:creationId xmlns:a16="http://schemas.microsoft.com/office/drawing/2014/main" id="{2E11B4BA-D7D4-4E70-AF3F-117383A37CD2}"/>
              </a:ext>
            </a:extLst>
          </p:cNvPr>
          <p:cNvSpPr>
            <a:spLocks noGrp="1"/>
          </p:cNvSpPr>
          <p:nvPr>
            <p:ph type="sldNum" sz="quarter" idx="11"/>
          </p:nvPr>
        </p:nvSpPr>
        <p:spPr/>
        <p:txBody>
          <a:bodyPr rtlCol="0"/>
          <a:lstStyle/>
          <a:p>
            <a:pPr rtl="0"/>
            <a:r>
              <a:rPr lang="nb-no" sz="1200"/>
              <a:t>|  </a:t>
            </a:r>
            <a:fld id="{9DD0088F-7E4A-9C4B-9ED2-72FAF1293163}" type="slidenum">
              <a:rPr lang="es-ES_tradnl" smtClean="0"/>
              <a:pPr/>
              <a:t>20</a:t>
            </a:fld>
            <a:endParaRPr lang="es-ES_tradnl"/>
          </a:p>
        </p:txBody>
      </p:sp>
      <p:sp>
        <p:nvSpPr>
          <p:cNvPr id="5" name="Plassholder for bunntekst 4">
            <a:extLst>
              <a:ext uri="{FF2B5EF4-FFF2-40B4-BE49-F238E27FC236}">
                <a16:creationId xmlns:a16="http://schemas.microsoft.com/office/drawing/2014/main" id="{C3F6AD31-E35B-44AB-B734-9D4EE896E852}"/>
              </a:ext>
            </a:extLst>
          </p:cNvPr>
          <p:cNvSpPr>
            <a:spLocks noGrp="1"/>
          </p:cNvSpPr>
          <p:nvPr>
            <p:ph type="ftr" sz="quarter" idx="3"/>
          </p:nvPr>
        </p:nvSpPr>
        <p:spPr>
          <a:xfrm>
            <a:off x="7496176" y="55317"/>
            <a:ext cx="3110179" cy="365125"/>
          </a:xfrm>
        </p:spPr>
        <p:txBody>
          <a:bodyPr rtlCol="0"/>
          <a:lstStyle/>
          <a:p>
            <a:pPr algn="r" rtl="0"/>
            <a:r>
              <a:rPr lang="nb-no">
                <a:solidFill>
                  <a:srgbClr val="CC023B"/>
                </a:solidFill>
              </a:rPr>
              <a:t>STEMkey</a:t>
            </a:r>
            <a:endParaRPr lang="en-US">
              <a:solidFill>
                <a:srgbClr val="CC023B"/>
              </a:solidFill>
            </a:endParaRPr>
          </a:p>
        </p:txBody>
      </p:sp>
      <p:pic>
        <p:nvPicPr>
          <p:cNvPr id="1026" name="Picture 2" descr="File:Niton XL3t GOLDD Plus on rock 800-600.jpg">
            <a:extLst>
              <a:ext uri="{FF2B5EF4-FFF2-40B4-BE49-F238E27FC236}">
                <a16:creationId xmlns:a16="http://schemas.microsoft.com/office/drawing/2014/main" id="{620A17FD-D526-4500-A5EB-9260E00259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1" y="1600201"/>
            <a:ext cx="3979333" cy="2984500"/>
          </a:xfrm>
          <a:prstGeom prst="rect">
            <a:avLst/>
          </a:prstGeom>
          <a:noFill/>
          <a:extLst>
            <a:ext uri="{909E8E84-426E-40DD-AFC4-6F175D3DCCD1}">
              <a14:hiddenFill xmlns:a14="http://schemas.microsoft.com/office/drawing/2010/main">
                <a:solidFill>
                  <a:srgbClr val="FFFFFF"/>
                </a:solidFill>
              </a14:hiddenFill>
            </a:ext>
          </a:extLst>
        </p:spPr>
      </p:pic>
      <p:pic>
        <p:nvPicPr>
          <p:cNvPr id="7" name="Bild 27" descr="A picture containing text, sign&#10;&#10;Description automatically generated">
            <a:extLst>
              <a:ext uri="{FF2B5EF4-FFF2-40B4-BE49-F238E27FC236}">
                <a16:creationId xmlns:a16="http://schemas.microsoft.com/office/drawing/2014/main" id="{0E67D669-195D-4ADD-BA2C-3F94AAC6A6A0}"/>
              </a:ext>
            </a:extLst>
          </p:cNvPr>
          <p:cNvPicPr/>
          <p:nvPr/>
        </p:nvPicPr>
        <p:blipFill>
          <a:blip r:embed="rId4"/>
          <a:stretch/>
        </p:blipFill>
        <p:spPr bwMode="auto">
          <a:xfrm>
            <a:off x="9188777" y="68632"/>
            <a:ext cx="994180" cy="1066887"/>
          </a:xfrm>
          <a:prstGeom prst="rect">
            <a:avLst/>
          </a:prstGeom>
          <a:noFill/>
          <a:ln w="9525">
            <a:noFill/>
            <a:miter lim="800000"/>
            <a:headEnd/>
            <a:tailEnd/>
          </a:ln>
        </p:spPr>
      </p:pic>
    </p:spTree>
    <p:extLst>
      <p:ext uri="{BB962C8B-B14F-4D97-AF65-F5344CB8AC3E}">
        <p14:creationId xmlns:p14="http://schemas.microsoft.com/office/powerpoint/2010/main" val="33503848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182602" y="1596144"/>
            <a:ext cx="7772400" cy="2475530"/>
          </a:xfrm>
        </p:spPr>
        <p:txBody>
          <a:bodyPr rtlCol="0">
            <a:normAutofit fontScale="90000"/>
          </a:bodyPr>
          <a:lstStyle/>
          <a:p>
            <a:pPr rtl="0">
              <a:spcBef>
                <a:spcPct val="20000"/>
              </a:spcBef>
            </a:pPr>
            <a:br>
              <a:rPr lang="de-DE" sz="3600" dirty="0"/>
            </a:br>
            <a:r>
              <a:rPr lang="nb-no" sz="3600" dirty="0">
                <a:solidFill>
                  <a:srgbClr val="002369"/>
                </a:solidFill>
                <a:latin typeface="Avenir Book"/>
              </a:rPr>
              <a:t>IO7 Periodesystemet</a:t>
            </a:r>
            <a:br>
              <a:rPr lang="en-US" dirty="0"/>
            </a:br>
            <a:br>
              <a:rPr lang="de-DE" sz="3600" dirty="0">
                <a:latin typeface="Avenir Book"/>
              </a:rPr>
            </a:br>
            <a:r>
              <a:rPr lang="nb-no" sz="2400" dirty="0">
                <a:latin typeface="Avenir Book"/>
              </a:rPr>
              <a:t>Del 2: Bli kjent med grunnstoffene</a:t>
            </a:r>
            <a:endParaRPr lang="en-US" sz="2400" b="0" dirty="0">
              <a:latin typeface="Avenir Book"/>
            </a:endParaRPr>
          </a:p>
          <a:p>
            <a:pPr rtl="0">
              <a:spcBef>
                <a:spcPct val="20000"/>
              </a:spcBef>
            </a:pPr>
            <a:endParaRPr lang="en-US" sz="3600" b="0" dirty="0"/>
          </a:p>
          <a:p>
            <a:pPr rtl="0">
              <a:spcBef>
                <a:spcPts val="600"/>
              </a:spcBef>
            </a:pPr>
            <a:br>
              <a:rPr lang="de-DE" sz="3600" dirty="0"/>
            </a:br>
            <a:endParaRPr lang="en-US" sz="3600" dirty="0"/>
          </a:p>
        </p:txBody>
      </p:sp>
      <p:sp>
        <p:nvSpPr>
          <p:cNvPr id="8" name="Untertitel 2">
            <a:extLst>
              <a:ext uri="{FF2B5EF4-FFF2-40B4-BE49-F238E27FC236}">
                <a16:creationId xmlns:a16="http://schemas.microsoft.com/office/drawing/2014/main" id="{0A97CD6B-61A0-4386-A5CD-8A16C9350F1E}"/>
              </a:ext>
            </a:extLst>
          </p:cNvPr>
          <p:cNvSpPr>
            <a:spLocks noGrp="1"/>
          </p:cNvSpPr>
          <p:nvPr>
            <p:ph type="subTitle" idx="1"/>
          </p:nvPr>
        </p:nvSpPr>
        <p:spPr>
          <a:xfrm>
            <a:off x="187778" y="3657601"/>
            <a:ext cx="12004222" cy="2628900"/>
          </a:xfrm>
        </p:spPr>
        <p:txBody>
          <a:bodyPr vert="horz" lIns="91440" tIns="45720" rIns="91440" bIns="45720" rtlCol="0" anchor="t">
            <a:normAutofit/>
          </a:bodyPr>
          <a:lstStyle/>
          <a:p>
            <a:pPr algn="l" rtl="0"/>
            <a:r>
              <a:rPr lang="nb-no" sz="2200" dirty="0"/>
              <a:t>Læringsmål: </a:t>
            </a:r>
          </a:p>
          <a:p>
            <a:pPr marL="342900" indent="-342900" algn="l" rtl="0">
              <a:buFont typeface="Arial" panose="020B0604020202020204" pitchFamily="34" charset="0"/>
              <a:buChar char="•"/>
            </a:pPr>
            <a:r>
              <a:rPr lang="nb-no" sz="1700" b="0" i="0" dirty="0">
                <a:effectLst/>
                <a:latin typeface="Calibri" panose="020F0502020204030204" pitchFamily="34" charset="0"/>
                <a:cs typeface="Calibri" panose="020F0502020204030204" pitchFamily="34" charset="0"/>
              </a:rPr>
              <a:t>Forklare </a:t>
            </a:r>
            <a:r>
              <a:rPr lang="nb-no" sz="1700" b="0" i="1" dirty="0">
                <a:effectLst/>
                <a:latin typeface="Calibri" panose="020F0502020204030204" pitchFamily="34" charset="0"/>
                <a:cs typeface="Calibri" panose="020F0502020204030204" pitchFamily="34" charset="0"/>
              </a:rPr>
              <a:t>egenskapene til noen av «enhetene»</a:t>
            </a:r>
            <a:r>
              <a:rPr lang="nb-no" sz="1700" b="0" i="0" dirty="0">
                <a:effectLst/>
                <a:latin typeface="Calibri" panose="020F0502020204030204" pitchFamily="34" charset="0"/>
                <a:cs typeface="Calibri" panose="020F0502020204030204" pitchFamily="34" charset="0"/>
              </a:rPr>
              <a:t> i periodesystemet (dvs. grunnstoffene), og drøfte hvordan kontekst kan gjøre grunnstoff mer relevante i studentenes egne liv</a:t>
            </a:r>
          </a:p>
          <a:p>
            <a:pPr algn="l" rtl="0"/>
            <a:r>
              <a:rPr lang="nb-no" sz="1700" b="0" dirty="0">
                <a:cs typeface="Calibri"/>
              </a:rPr>
              <a:t>Delmål: </a:t>
            </a:r>
          </a:p>
          <a:p>
            <a:pPr algn="just" rtl="0" fontAlgn="base">
              <a:buFont typeface="Arial" panose="020B0604020202020204" pitchFamily="34" charset="0"/>
              <a:buChar char="•"/>
            </a:pPr>
            <a:r>
              <a:rPr lang="nb-no" sz="1700" b="0" i="0" dirty="0">
                <a:effectLst/>
                <a:latin typeface="Calibri Light" panose="020F0302020204030204" pitchFamily="34" charset="0"/>
              </a:rPr>
              <a:t>Drøfte hvordan en kontekstbasert tilnærming kan gjøre læring om grunnstoffene mer relevant</a:t>
            </a:r>
            <a:endParaRPr lang="en-US" sz="1800" b="0" i="0" dirty="0">
              <a:effectLst/>
              <a:latin typeface="Calibri Light" panose="020F0302020204030204" pitchFamily="34" charset="0"/>
            </a:endParaRPr>
          </a:p>
          <a:p>
            <a:pPr algn="just" rtl="0" fontAlgn="base">
              <a:buFont typeface="Arial" panose="020B0604020202020204" pitchFamily="34" charset="0"/>
              <a:buChar char="•"/>
            </a:pPr>
            <a:r>
              <a:rPr lang="nb-no" sz="1700" b="0" i="0" dirty="0">
                <a:effectLst/>
                <a:latin typeface="Calibri Light" panose="020F0302020204030204" pitchFamily="34" charset="0"/>
              </a:rPr>
              <a:t>Beskrive hvordan grunnstoff er viktige for oss og vårt moderne liv </a:t>
            </a:r>
          </a:p>
          <a:p>
            <a:pPr algn="just" rtl="0" fontAlgn="base">
              <a:buFont typeface="Arial" panose="020B0604020202020204" pitchFamily="34" charset="0"/>
              <a:buChar char="•"/>
            </a:pPr>
            <a:r>
              <a:rPr lang="nb-no" sz="1700" b="0" i="0" dirty="0">
                <a:effectLst/>
                <a:latin typeface="Calibri Light" panose="020F0302020204030204" pitchFamily="34" charset="0"/>
              </a:rPr>
              <a:t>Gi eksempler på hvordan grunnstoff blir anvendt </a:t>
            </a:r>
          </a:p>
          <a:p>
            <a:pPr rtl="0"/>
            <a:endParaRPr lang="en-US" b="0" dirty="0">
              <a:cs typeface="Calibri"/>
            </a:endParaRPr>
          </a:p>
          <a:p>
            <a:pPr rtl="0"/>
            <a:endParaRPr lang="en-US" i="1" dirty="0"/>
          </a:p>
        </p:txBody>
      </p:sp>
    </p:spTree>
    <p:extLst>
      <p:ext uri="{BB962C8B-B14F-4D97-AF65-F5344CB8AC3E}">
        <p14:creationId xmlns:p14="http://schemas.microsoft.com/office/powerpoint/2010/main" val="28947348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4879" y="591661"/>
            <a:ext cx="9477375" cy="647794"/>
          </a:xfrm>
        </p:spPr>
        <p:txBody>
          <a:bodyPr rtlCol="0">
            <a:normAutofit/>
          </a:bodyPr>
          <a:lstStyle/>
          <a:p>
            <a:pPr rtl="0"/>
            <a:r>
              <a:rPr lang="nb-no">
                <a:latin typeface="Avenir Book"/>
              </a:rPr>
              <a:t>2.1 Introduksjon – gjøre grunnstoffene relevante</a:t>
            </a:r>
          </a:p>
        </p:txBody>
      </p:sp>
      <p:sp>
        <p:nvSpPr>
          <p:cNvPr id="3" name="Marcador de contenido 2"/>
          <p:cNvSpPr>
            <a:spLocks noGrp="1"/>
          </p:cNvSpPr>
          <p:nvPr>
            <p:ph idx="1"/>
          </p:nvPr>
        </p:nvSpPr>
        <p:spPr>
          <a:xfrm>
            <a:off x="497305" y="1388957"/>
            <a:ext cx="11093896" cy="4049312"/>
          </a:xfrm>
        </p:spPr>
        <p:txBody>
          <a:bodyPr vert="horz" lIns="91440" tIns="45720" rIns="91440" bIns="45720" rtlCol="0" anchor="t">
            <a:noAutofit/>
          </a:bodyPr>
          <a:lstStyle/>
          <a:p>
            <a:pPr rtl="0"/>
            <a:r>
              <a:rPr lang="nb-no" sz="2000" dirty="0">
                <a:ea typeface="+mn-lt"/>
                <a:cs typeface="+mn-lt"/>
              </a:rPr>
              <a:t>Kontekstbasert undervisning i kjemi skal bidra til en mer positiv holdning til kjemi, meningsfull læring av kjemibegreper og meningsfylte aktiviteter.</a:t>
            </a:r>
            <a:endParaRPr lang="en-US" sz="2000" dirty="0"/>
          </a:p>
          <a:p>
            <a:pPr rtl="0"/>
            <a:endParaRPr lang="en-GB" sz="2000" dirty="0">
              <a:ea typeface="+mn-lt"/>
              <a:cs typeface="+mn-lt"/>
            </a:endParaRPr>
          </a:p>
          <a:p>
            <a:pPr rtl="0"/>
            <a:r>
              <a:rPr lang="nb-no" sz="2000" dirty="0">
                <a:ea typeface="+mn-lt"/>
                <a:cs typeface="+mn-lt"/>
              </a:rPr>
              <a:t>Motivasjon og interesse for kjemi skal økes ved at kjemifenomener kobles til fenomener fra den virkelige verden. </a:t>
            </a:r>
            <a:endParaRPr lang="de-DE" sz="2000" dirty="0">
              <a:ea typeface="+mn-lt"/>
              <a:cs typeface="+mn-lt"/>
            </a:endParaRPr>
          </a:p>
          <a:p>
            <a:pPr rtl="0"/>
            <a:endParaRPr lang="en-GB" sz="2000" dirty="0">
              <a:ea typeface="+mn-lt"/>
              <a:cs typeface="+mn-lt"/>
            </a:endParaRPr>
          </a:p>
          <a:p>
            <a:pPr rtl="0"/>
            <a:r>
              <a:rPr lang="nb-no" sz="2000" dirty="0">
                <a:ea typeface="+mn-lt"/>
                <a:cs typeface="+mn-lt"/>
              </a:rPr>
              <a:t>Oppfatningen av relevans er spesielt viktig i kontekstbaserte tilnærminger, f.eks. ved å framheve kjemi anvendt i produkter og prosesser i dagliglivet, og i samfunnsdebatter om temaer som klimaendringer. Det er registrert at personlig relevante kontekster har positiv innvirkning på studentenes motivasjon og interesse. Dette er den didaktiske bakgrunnen for aktivitetene i del 2.</a:t>
            </a:r>
            <a:endParaRPr lang="en-GB" sz="2000" dirty="0">
              <a:cs typeface="Calibri"/>
            </a:endParaRPr>
          </a:p>
          <a:p>
            <a:pPr marL="0" indent="0" rtl="0">
              <a:buNone/>
            </a:pPr>
            <a:endParaRPr lang="de-DE" dirty="0">
              <a:solidFill>
                <a:schemeClr val="tx2"/>
              </a:solidFill>
            </a:endParaRPr>
          </a:p>
        </p:txBody>
      </p:sp>
      <p:sp>
        <p:nvSpPr>
          <p:cNvPr id="5" name="Marcador de número de diapositiva 4"/>
          <p:cNvSpPr>
            <a:spLocks noGrp="1"/>
          </p:cNvSpPr>
          <p:nvPr>
            <p:ph type="sldNum" sz="quarter" idx="11"/>
          </p:nvPr>
        </p:nvSpPr>
        <p:spPr/>
        <p:txBody>
          <a:bodyPr rtlCol="0"/>
          <a:lstStyle/>
          <a:p>
            <a:pPr rtl="0"/>
            <a:r>
              <a:rPr lang="nb-no" sz="1200"/>
              <a:t>|  </a:t>
            </a:r>
            <a:fld id="{9DD0088F-7E4A-9C4B-9ED2-72FAF1293163}" type="slidenum">
              <a:rPr lang="es-ES_tradnl" smtClean="0"/>
              <a:pPr/>
              <a:t>22</a:t>
            </a:fld>
            <a:endParaRPr lang="es-ES_tradnl"/>
          </a:p>
        </p:txBody>
      </p:sp>
      <p:pic>
        <p:nvPicPr>
          <p:cNvPr id="4" name="Picture 5">
            <a:extLst>
              <a:ext uri="{FF2B5EF4-FFF2-40B4-BE49-F238E27FC236}">
                <a16:creationId xmlns:a16="http://schemas.microsoft.com/office/drawing/2014/main" id="{25DF89AB-FFD0-4A00-9521-48C6BD6084A2}"/>
              </a:ext>
            </a:extLst>
          </p:cNvPr>
          <p:cNvPicPr>
            <a:picLocks noChangeAspect="1"/>
          </p:cNvPicPr>
          <p:nvPr/>
        </p:nvPicPr>
        <p:blipFill>
          <a:blip r:embed="rId3"/>
          <a:stretch>
            <a:fillRect/>
          </a:stretch>
        </p:blipFill>
        <p:spPr>
          <a:xfrm>
            <a:off x="9137530" y="163902"/>
            <a:ext cx="990600" cy="1066800"/>
          </a:xfrm>
          <a:prstGeom prst="rect">
            <a:avLst/>
          </a:prstGeom>
        </p:spPr>
      </p:pic>
      <p:pic>
        <p:nvPicPr>
          <p:cNvPr id="6" name="Picture 6">
            <a:extLst>
              <a:ext uri="{FF2B5EF4-FFF2-40B4-BE49-F238E27FC236}">
                <a16:creationId xmlns:a16="http://schemas.microsoft.com/office/drawing/2014/main" id="{02480220-A4B8-491D-8584-D887201C0692}"/>
              </a:ext>
            </a:extLst>
          </p:cNvPr>
          <p:cNvPicPr>
            <a:picLocks noChangeAspect="1"/>
          </p:cNvPicPr>
          <p:nvPr/>
        </p:nvPicPr>
        <p:blipFill>
          <a:blip r:embed="rId4"/>
          <a:stretch>
            <a:fillRect/>
          </a:stretch>
        </p:blipFill>
        <p:spPr>
          <a:xfrm>
            <a:off x="10159040" y="159588"/>
            <a:ext cx="1046673" cy="1089804"/>
          </a:xfrm>
          <a:prstGeom prst="rect">
            <a:avLst/>
          </a:prstGeom>
        </p:spPr>
      </p:pic>
    </p:spTree>
    <p:extLst>
      <p:ext uri="{BB962C8B-B14F-4D97-AF65-F5344CB8AC3E}">
        <p14:creationId xmlns:p14="http://schemas.microsoft.com/office/powerpoint/2010/main" val="35109983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E6F911F-42A8-4A6C-945A-79DD90BF8843}"/>
              </a:ext>
            </a:extLst>
          </p:cNvPr>
          <p:cNvSpPr>
            <a:spLocks noGrp="1"/>
          </p:cNvSpPr>
          <p:nvPr>
            <p:ph type="title"/>
          </p:nvPr>
        </p:nvSpPr>
        <p:spPr/>
        <p:txBody>
          <a:bodyPr rtlCol="0"/>
          <a:lstStyle/>
          <a:p>
            <a:pPr rtl="0"/>
            <a:r>
              <a:rPr lang="nb-no" dirty="0">
                <a:latin typeface="Avenir Book"/>
              </a:rPr>
              <a:t>2.2 Grunnstoffer i kroppen din 1</a:t>
            </a:r>
            <a:endParaRPr lang="nn-NO" dirty="0"/>
          </a:p>
        </p:txBody>
      </p:sp>
      <p:sp>
        <p:nvSpPr>
          <p:cNvPr id="3" name="Plasshaldar for innhald 2">
            <a:extLst>
              <a:ext uri="{FF2B5EF4-FFF2-40B4-BE49-F238E27FC236}">
                <a16:creationId xmlns:a16="http://schemas.microsoft.com/office/drawing/2014/main" id="{B3751072-8127-41BD-AB0D-D396EC12A145}"/>
              </a:ext>
            </a:extLst>
          </p:cNvPr>
          <p:cNvSpPr>
            <a:spLocks noGrp="1"/>
          </p:cNvSpPr>
          <p:nvPr>
            <p:ph idx="1"/>
          </p:nvPr>
        </p:nvSpPr>
        <p:spPr>
          <a:xfrm>
            <a:off x="609600" y="1600201"/>
            <a:ext cx="7613939" cy="4115229"/>
          </a:xfrm>
        </p:spPr>
        <p:txBody>
          <a:bodyPr vert="horz" lIns="91440" tIns="45720" rIns="91440" bIns="45720" rtlCol="0" anchor="t">
            <a:normAutofit/>
          </a:bodyPr>
          <a:lstStyle/>
          <a:p>
            <a:pPr rtl="0"/>
            <a:r>
              <a:rPr lang="nb-no" sz="2400" dirty="0">
                <a:solidFill>
                  <a:srgbClr val="4C5F7E"/>
                </a:solidFill>
                <a:ea typeface="+mn-lt"/>
                <a:cs typeface="+mn-lt"/>
              </a:rPr>
              <a:t>Har du tenkt på at kroppen din er laget av grunnstoffer? Grunnen til at vi kan tenke er at ioner av spesifikke grunnstoffer som natrium og kalsium aktiverer hjernecellene dine.</a:t>
            </a:r>
            <a:endParaRPr lang="de-DE" sz="2400" dirty="0">
              <a:solidFill>
                <a:srgbClr val="4C5F7E"/>
              </a:solidFill>
              <a:cs typeface="Calibri"/>
            </a:endParaRPr>
          </a:p>
          <a:p>
            <a:pPr rtl="0"/>
            <a:r>
              <a:rPr lang="nb-no" sz="2400" dirty="0">
                <a:solidFill>
                  <a:srgbClr val="4C5F7E"/>
                </a:solidFill>
                <a:ea typeface="+mn-lt"/>
                <a:cs typeface="+mn-lt"/>
              </a:rPr>
              <a:t>Illustrasjonen viser det gjennomsnittlige masseforholdet mellom grunnstoffene i menneskekroppen. </a:t>
            </a:r>
            <a:endParaRPr lang="de-DE" dirty="0"/>
          </a:p>
          <a:p>
            <a:pPr rtl="0"/>
            <a:r>
              <a:rPr lang="nb-no" sz="2400" dirty="0">
                <a:solidFill>
                  <a:srgbClr val="4C5F7E"/>
                </a:solidFill>
                <a:ea typeface="+mn-lt"/>
                <a:cs typeface="+mn-lt"/>
              </a:rPr>
              <a:t>Tenk og drøft i små grupper: Hvilke grunnstoffer tror du de forskjellige fargene representerer? </a:t>
            </a:r>
          </a:p>
          <a:p>
            <a:pPr rtl="0"/>
            <a:endParaRPr lang="de-DE" sz="2400" dirty="0">
              <a:solidFill>
                <a:srgbClr val="4C5F7E"/>
              </a:solidFill>
              <a:cs typeface="Calibri"/>
            </a:endParaRPr>
          </a:p>
          <a:p>
            <a:pPr marL="0" indent="0" rtl="0">
              <a:buNone/>
            </a:pPr>
            <a:endParaRPr lang="de-DE" sz="2400" dirty="0">
              <a:solidFill>
                <a:srgbClr val="4C5F7E"/>
              </a:solidFill>
              <a:cs typeface="Calibri"/>
            </a:endParaRPr>
          </a:p>
          <a:p>
            <a:pPr rtl="0"/>
            <a:endParaRPr lang="de-DE" dirty="0">
              <a:solidFill>
                <a:srgbClr val="4C5F7E"/>
              </a:solidFill>
              <a:cs typeface="Calibri"/>
            </a:endParaRPr>
          </a:p>
        </p:txBody>
      </p:sp>
      <p:sp>
        <p:nvSpPr>
          <p:cNvPr id="4" name="Plasshaldar for lysbiletnummer 3">
            <a:extLst>
              <a:ext uri="{FF2B5EF4-FFF2-40B4-BE49-F238E27FC236}">
                <a16:creationId xmlns:a16="http://schemas.microsoft.com/office/drawing/2014/main" id="{9D7BECD8-5F1E-400C-A5CF-9CA95D8F7677}"/>
              </a:ext>
            </a:extLst>
          </p:cNvPr>
          <p:cNvSpPr>
            <a:spLocks noGrp="1"/>
          </p:cNvSpPr>
          <p:nvPr>
            <p:ph type="sldNum" sz="quarter" idx="11"/>
          </p:nvPr>
        </p:nvSpPr>
        <p:spPr/>
        <p:txBody>
          <a:bodyPr rtlCol="0"/>
          <a:lstStyle/>
          <a:p>
            <a:pPr rtl="0"/>
            <a:r>
              <a:rPr lang="nb-no" sz="1200"/>
              <a:t>|  </a:t>
            </a:r>
            <a:fld id="{9DD0088F-7E4A-9C4B-9ED2-72FAF1293163}" type="slidenum">
              <a:rPr lang="es-ES_tradnl" smtClean="0"/>
              <a:pPr/>
              <a:t>23</a:t>
            </a:fld>
            <a:endParaRPr lang="es-ES_tradnl"/>
          </a:p>
        </p:txBody>
      </p:sp>
      <p:sp>
        <p:nvSpPr>
          <p:cNvPr id="5" name="Plasshaldar for botntekst 4">
            <a:extLst>
              <a:ext uri="{FF2B5EF4-FFF2-40B4-BE49-F238E27FC236}">
                <a16:creationId xmlns:a16="http://schemas.microsoft.com/office/drawing/2014/main" id="{AB10FA6C-5286-4BF1-A2AC-3D2E907B7932}"/>
              </a:ext>
            </a:extLst>
          </p:cNvPr>
          <p:cNvSpPr>
            <a:spLocks noGrp="1"/>
          </p:cNvSpPr>
          <p:nvPr>
            <p:ph type="ftr" sz="quarter" idx="3"/>
          </p:nvPr>
        </p:nvSpPr>
        <p:spPr/>
        <p:txBody>
          <a:bodyPr rtlCol="0"/>
          <a:lstStyle/>
          <a:p>
            <a:pPr algn="r" rtl="0"/>
            <a:r>
              <a:rPr lang="nb-no">
                <a:solidFill>
                  <a:srgbClr val="CC023B"/>
                </a:solidFill>
              </a:rPr>
              <a:t>STEMkey</a:t>
            </a:r>
            <a:endParaRPr lang="en-US">
              <a:solidFill>
                <a:srgbClr val="CC023B"/>
              </a:solidFill>
            </a:endParaRPr>
          </a:p>
        </p:txBody>
      </p:sp>
      <p:pic>
        <p:nvPicPr>
          <p:cNvPr id="6" name="Bilete 6" descr="Eit bilete som inneheld vegg, innandørs&#10;&#10;Skildring generert automatisk">
            <a:extLst>
              <a:ext uri="{FF2B5EF4-FFF2-40B4-BE49-F238E27FC236}">
                <a16:creationId xmlns:a16="http://schemas.microsoft.com/office/drawing/2014/main" id="{AB72E893-034D-4961-9B29-4AD03FC518CD}"/>
              </a:ext>
            </a:extLst>
          </p:cNvPr>
          <p:cNvPicPr>
            <a:picLocks noChangeAspect="1"/>
          </p:cNvPicPr>
          <p:nvPr/>
        </p:nvPicPr>
        <p:blipFill>
          <a:blip r:embed="rId3"/>
          <a:stretch>
            <a:fillRect/>
          </a:stretch>
        </p:blipFill>
        <p:spPr>
          <a:xfrm>
            <a:off x="8272996" y="1323108"/>
            <a:ext cx="1963680" cy="4678878"/>
          </a:xfrm>
          <a:prstGeom prst="rect">
            <a:avLst/>
          </a:prstGeom>
        </p:spPr>
      </p:pic>
      <p:pic>
        <p:nvPicPr>
          <p:cNvPr id="10" name="Picture 10" descr="A picture containing text, clock&#10;&#10;Description automatically generated">
            <a:extLst>
              <a:ext uri="{FF2B5EF4-FFF2-40B4-BE49-F238E27FC236}">
                <a16:creationId xmlns:a16="http://schemas.microsoft.com/office/drawing/2014/main" id="{9859C8CC-9A20-4599-BADD-7E2F84F3724D}"/>
              </a:ext>
            </a:extLst>
          </p:cNvPr>
          <p:cNvPicPr>
            <a:picLocks noChangeAspect="1"/>
          </p:cNvPicPr>
          <p:nvPr/>
        </p:nvPicPr>
        <p:blipFill>
          <a:blip r:embed="rId4"/>
          <a:stretch>
            <a:fillRect/>
          </a:stretch>
        </p:blipFill>
        <p:spPr>
          <a:xfrm>
            <a:off x="8586700" y="37956"/>
            <a:ext cx="1207828" cy="1196456"/>
          </a:xfrm>
          <a:prstGeom prst="rect">
            <a:avLst/>
          </a:prstGeom>
        </p:spPr>
      </p:pic>
      <p:pic>
        <p:nvPicPr>
          <p:cNvPr id="12" name="Picture 11" descr="A picture containing text, clipart&#10;&#10;Description automatically generated">
            <a:extLst>
              <a:ext uri="{FF2B5EF4-FFF2-40B4-BE49-F238E27FC236}">
                <a16:creationId xmlns:a16="http://schemas.microsoft.com/office/drawing/2014/main" id="{8440F2AF-8781-4A2C-BA36-2728B613F61F}"/>
              </a:ext>
            </a:extLst>
          </p:cNvPr>
          <p:cNvPicPr>
            <a:picLocks noChangeAspect="1"/>
          </p:cNvPicPr>
          <p:nvPr/>
        </p:nvPicPr>
        <p:blipFill>
          <a:blip r:embed="rId5"/>
          <a:stretch>
            <a:fillRect/>
          </a:stretch>
        </p:blipFill>
        <p:spPr>
          <a:xfrm>
            <a:off x="7323919" y="64771"/>
            <a:ext cx="1196455" cy="1150962"/>
          </a:xfrm>
          <a:prstGeom prst="rect">
            <a:avLst/>
          </a:prstGeom>
        </p:spPr>
      </p:pic>
    </p:spTree>
    <p:extLst>
      <p:ext uri="{BB962C8B-B14F-4D97-AF65-F5344CB8AC3E}">
        <p14:creationId xmlns:p14="http://schemas.microsoft.com/office/powerpoint/2010/main" val="34558964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E6F911F-42A8-4A6C-945A-79DD90BF8843}"/>
              </a:ext>
            </a:extLst>
          </p:cNvPr>
          <p:cNvSpPr>
            <a:spLocks noGrp="1"/>
          </p:cNvSpPr>
          <p:nvPr>
            <p:ph type="title"/>
          </p:nvPr>
        </p:nvSpPr>
        <p:spPr/>
        <p:txBody>
          <a:bodyPr rtlCol="0"/>
          <a:lstStyle/>
          <a:p>
            <a:pPr rtl="0"/>
            <a:r>
              <a:rPr lang="nb-no">
                <a:latin typeface="Avenir Book"/>
              </a:rPr>
              <a:t>2.2 Grunnstoff i kroppen din 2</a:t>
            </a:r>
            <a:endParaRPr lang="nn-NO" err="1"/>
          </a:p>
        </p:txBody>
      </p:sp>
      <p:sp>
        <p:nvSpPr>
          <p:cNvPr id="3" name="Plasshaldar for innhald 2">
            <a:extLst>
              <a:ext uri="{FF2B5EF4-FFF2-40B4-BE49-F238E27FC236}">
                <a16:creationId xmlns:a16="http://schemas.microsoft.com/office/drawing/2014/main" id="{B3751072-8127-41BD-AB0D-D396EC12A145}"/>
              </a:ext>
            </a:extLst>
          </p:cNvPr>
          <p:cNvSpPr>
            <a:spLocks noGrp="1"/>
          </p:cNvSpPr>
          <p:nvPr>
            <p:ph idx="1"/>
          </p:nvPr>
        </p:nvSpPr>
        <p:spPr>
          <a:xfrm>
            <a:off x="609600" y="1600201"/>
            <a:ext cx="6941003" cy="4115229"/>
          </a:xfrm>
        </p:spPr>
        <p:txBody>
          <a:bodyPr vert="horz" lIns="91440" tIns="45720" rIns="91440" bIns="45720" rtlCol="0" anchor="t">
            <a:normAutofit fontScale="85000" lnSpcReduction="10000"/>
          </a:bodyPr>
          <a:lstStyle/>
          <a:p>
            <a:pPr rtl="0"/>
            <a:r>
              <a:rPr lang="nb-no" sz="2400">
                <a:solidFill>
                  <a:srgbClr val="4C5F7E"/>
                </a:solidFill>
                <a:ea typeface="+mn-lt"/>
                <a:cs typeface="+mn-lt"/>
              </a:rPr>
              <a:t>Gjettet du hvilke som er de mest utbredte grunnstoffene i kroppen din?</a:t>
            </a:r>
          </a:p>
          <a:p>
            <a:pPr rtl="0"/>
            <a:endParaRPr lang="de-DE" sz="2400" dirty="0">
              <a:solidFill>
                <a:srgbClr val="4C5F7E"/>
              </a:solidFill>
              <a:cs typeface="Calibri"/>
            </a:endParaRPr>
          </a:p>
          <a:p>
            <a:pPr rtl="0"/>
            <a:r>
              <a:rPr lang="nb-no" sz="2400">
                <a:solidFill>
                  <a:srgbClr val="4C5F7E"/>
                </a:solidFill>
                <a:cs typeface="Calibri"/>
              </a:rPr>
              <a:t>En tankevekkende funfact er at alle hydrogenatomene i kroppen din ble laget i Big Bang, for 13,6 milliarder år siden. </a:t>
            </a:r>
          </a:p>
          <a:p>
            <a:pPr rtl="0"/>
            <a:r>
              <a:rPr lang="nb-no" sz="2400">
                <a:solidFill>
                  <a:srgbClr val="4C5F7E"/>
                </a:solidFill>
                <a:cs typeface="Calibri"/>
              </a:rPr>
              <a:t>De andre grunnstoffene i kroppen din ble laget gjennom fusjon i stjerner, og grunnstoff tyngre enn jern ble laget i supernovaer eller nøytronstjernefusjoner.</a:t>
            </a:r>
          </a:p>
          <a:p>
            <a:pPr rtl="0"/>
            <a:r>
              <a:rPr lang="nb-no" sz="2400">
                <a:solidFill>
                  <a:srgbClr val="4C5F7E"/>
                </a:solidFill>
                <a:cs typeface="Calibri"/>
              </a:rPr>
              <a:t>Det betyr at kroppen din i realiteten er laget av stjernestøv!</a:t>
            </a:r>
          </a:p>
          <a:p>
            <a:pPr rtl="0"/>
            <a:endParaRPr lang="de-DE" sz="2400" dirty="0">
              <a:solidFill>
                <a:srgbClr val="4C5F7E"/>
              </a:solidFill>
              <a:cs typeface="Calibri"/>
            </a:endParaRPr>
          </a:p>
          <a:p>
            <a:pPr rtl="0"/>
            <a:r>
              <a:rPr lang="nb-no" sz="2400">
                <a:solidFill>
                  <a:srgbClr val="4C5F7E"/>
                </a:solidFill>
                <a:cs typeface="Calibri"/>
              </a:rPr>
              <a:t>I neste aktivitet vil du bli bedre kjent med noen grunnstoff i periodesystemet. </a:t>
            </a:r>
          </a:p>
          <a:p>
            <a:pPr rtl="0"/>
            <a:endParaRPr lang="de-DE" sz="2400" dirty="0">
              <a:solidFill>
                <a:srgbClr val="4C5F7E"/>
              </a:solidFill>
              <a:cs typeface="Calibri"/>
            </a:endParaRPr>
          </a:p>
          <a:p>
            <a:pPr rtl="0"/>
            <a:endParaRPr lang="de-DE" dirty="0">
              <a:solidFill>
                <a:srgbClr val="4C5F7E"/>
              </a:solidFill>
              <a:cs typeface="Calibri"/>
            </a:endParaRPr>
          </a:p>
        </p:txBody>
      </p:sp>
      <p:sp>
        <p:nvSpPr>
          <p:cNvPr id="4" name="Plasshaldar for lysbiletnummer 3">
            <a:extLst>
              <a:ext uri="{FF2B5EF4-FFF2-40B4-BE49-F238E27FC236}">
                <a16:creationId xmlns:a16="http://schemas.microsoft.com/office/drawing/2014/main" id="{9D7BECD8-5F1E-400C-A5CF-9CA95D8F7677}"/>
              </a:ext>
            </a:extLst>
          </p:cNvPr>
          <p:cNvSpPr>
            <a:spLocks noGrp="1"/>
          </p:cNvSpPr>
          <p:nvPr>
            <p:ph type="sldNum" sz="quarter" idx="11"/>
          </p:nvPr>
        </p:nvSpPr>
        <p:spPr/>
        <p:txBody>
          <a:bodyPr rtlCol="0"/>
          <a:lstStyle/>
          <a:p>
            <a:pPr rtl="0"/>
            <a:r>
              <a:rPr lang="nb-no" sz="1200"/>
              <a:t>|  </a:t>
            </a:r>
            <a:fld id="{9DD0088F-7E4A-9C4B-9ED2-72FAF1293163}" type="slidenum">
              <a:rPr lang="es-ES_tradnl" smtClean="0"/>
              <a:pPr/>
              <a:t>24</a:t>
            </a:fld>
            <a:endParaRPr lang="es-ES_tradnl"/>
          </a:p>
        </p:txBody>
      </p:sp>
      <p:sp>
        <p:nvSpPr>
          <p:cNvPr id="5" name="Plasshaldar for botntekst 4">
            <a:extLst>
              <a:ext uri="{FF2B5EF4-FFF2-40B4-BE49-F238E27FC236}">
                <a16:creationId xmlns:a16="http://schemas.microsoft.com/office/drawing/2014/main" id="{AB10FA6C-5286-4BF1-A2AC-3D2E907B7932}"/>
              </a:ext>
            </a:extLst>
          </p:cNvPr>
          <p:cNvSpPr>
            <a:spLocks noGrp="1"/>
          </p:cNvSpPr>
          <p:nvPr>
            <p:ph type="ftr" sz="quarter" idx="3"/>
          </p:nvPr>
        </p:nvSpPr>
        <p:spPr/>
        <p:txBody>
          <a:bodyPr rtlCol="0"/>
          <a:lstStyle/>
          <a:p>
            <a:pPr algn="r" rtl="0"/>
            <a:r>
              <a:rPr lang="nb-no">
                <a:solidFill>
                  <a:srgbClr val="CC023B"/>
                </a:solidFill>
              </a:rPr>
              <a:t>STEMkey</a:t>
            </a:r>
            <a:endParaRPr lang="en-US">
              <a:solidFill>
                <a:srgbClr val="CC023B"/>
              </a:solidFill>
            </a:endParaRPr>
          </a:p>
        </p:txBody>
      </p:sp>
      <p:pic>
        <p:nvPicPr>
          <p:cNvPr id="7" name="Picture 7" descr="Diagram&#10;&#10;Description automatically generated">
            <a:extLst>
              <a:ext uri="{FF2B5EF4-FFF2-40B4-BE49-F238E27FC236}">
                <a16:creationId xmlns:a16="http://schemas.microsoft.com/office/drawing/2014/main" id="{AEB75172-9EFD-473C-BAC8-4143A7045CEF}"/>
              </a:ext>
            </a:extLst>
          </p:cNvPr>
          <p:cNvPicPr>
            <a:picLocks noChangeAspect="1"/>
          </p:cNvPicPr>
          <p:nvPr/>
        </p:nvPicPr>
        <p:blipFill rotWithShape="1">
          <a:blip r:embed="rId3"/>
          <a:srcRect l="13174" t="2853" r="13772" b="10926"/>
          <a:stretch/>
        </p:blipFill>
        <p:spPr>
          <a:xfrm>
            <a:off x="7386453" y="774781"/>
            <a:ext cx="3999495" cy="5085919"/>
          </a:xfrm>
          <a:prstGeom prst="rect">
            <a:avLst/>
          </a:prstGeom>
        </p:spPr>
      </p:pic>
    </p:spTree>
    <p:extLst>
      <p:ext uri="{BB962C8B-B14F-4D97-AF65-F5344CB8AC3E}">
        <p14:creationId xmlns:p14="http://schemas.microsoft.com/office/powerpoint/2010/main" val="38870263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38C25-94BD-4541-9EA6-065272490A94}"/>
              </a:ext>
            </a:extLst>
          </p:cNvPr>
          <p:cNvSpPr>
            <a:spLocks noGrp="1"/>
          </p:cNvSpPr>
          <p:nvPr>
            <p:ph type="title"/>
          </p:nvPr>
        </p:nvSpPr>
        <p:spPr/>
        <p:txBody>
          <a:bodyPr rtlCol="0"/>
          <a:lstStyle/>
          <a:p>
            <a:pPr rtl="0"/>
            <a:r>
              <a:rPr lang="nb-no">
                <a:latin typeface="Avenir Book"/>
              </a:rPr>
              <a:t>2.3 Bli kjent med grunnstoffene 1</a:t>
            </a:r>
            <a:endParaRPr lang="nb-NO"/>
          </a:p>
        </p:txBody>
      </p:sp>
      <p:sp>
        <p:nvSpPr>
          <p:cNvPr id="3" name="Content Placeholder 2">
            <a:extLst>
              <a:ext uri="{FF2B5EF4-FFF2-40B4-BE49-F238E27FC236}">
                <a16:creationId xmlns:a16="http://schemas.microsoft.com/office/drawing/2014/main" id="{16E15341-E959-491D-99B4-0942DB83735C}"/>
              </a:ext>
            </a:extLst>
          </p:cNvPr>
          <p:cNvSpPr>
            <a:spLocks noGrp="1"/>
          </p:cNvSpPr>
          <p:nvPr>
            <p:ph idx="1"/>
          </p:nvPr>
        </p:nvSpPr>
        <p:spPr>
          <a:xfrm>
            <a:off x="609600" y="1372591"/>
            <a:ext cx="10972800" cy="4342839"/>
          </a:xfrm>
        </p:spPr>
        <p:txBody>
          <a:bodyPr vert="horz" lIns="91440" tIns="45720" rIns="91440" bIns="45720" rtlCol="0" anchor="t">
            <a:noAutofit/>
          </a:bodyPr>
          <a:lstStyle/>
          <a:p>
            <a:pPr marL="457200" indent="-457200" rtl="0"/>
            <a:r>
              <a:rPr lang="nb-no" sz="1800" dirty="0">
                <a:solidFill>
                  <a:srgbClr val="4C5F7E"/>
                </a:solidFill>
                <a:ea typeface="+mn-lt"/>
                <a:cs typeface="+mn-lt"/>
              </a:rPr>
              <a:t>Dere har fått et sett med grunnstoffprøver. Arbeid parvis, velg ett av grunnstoffene, og forbered en </a:t>
            </a:r>
            <a:r>
              <a:rPr lang="nb-no" sz="1800" u="sng" dirty="0">
                <a:solidFill>
                  <a:srgbClr val="4C5F7E"/>
                </a:solidFill>
                <a:ea typeface="+mn-lt"/>
                <a:cs typeface="+mn-lt"/>
              </a:rPr>
              <a:t> kort presentasjon</a:t>
            </a:r>
            <a:r>
              <a:rPr lang="nb-no" sz="1800" dirty="0">
                <a:solidFill>
                  <a:srgbClr val="4C5F7E"/>
                </a:solidFill>
                <a:ea typeface="+mn-lt"/>
                <a:cs typeface="+mn-lt"/>
              </a:rPr>
              <a:t> (3 minutter) om dette grunnstoffet til resten av klassen. </a:t>
            </a:r>
            <a:endParaRPr lang="en-US" dirty="0"/>
          </a:p>
          <a:p>
            <a:pPr rtl="0"/>
            <a:r>
              <a:rPr lang="nb-no" sz="1800" dirty="0">
                <a:solidFill>
                  <a:srgbClr val="4C5F7E"/>
                </a:solidFill>
                <a:ea typeface="+mn-lt"/>
                <a:cs typeface="+mn-lt"/>
              </a:rPr>
              <a:t>Grunnstoffeksempler i boksen: </a:t>
            </a:r>
            <a:r>
              <a:rPr lang="nb-no" sz="1800" dirty="0" err="1">
                <a:solidFill>
                  <a:srgbClr val="4C5F7E"/>
                </a:solidFill>
                <a:ea typeface="+mn-lt"/>
                <a:cs typeface="+mn-lt"/>
              </a:rPr>
              <a:t>Cu</a:t>
            </a:r>
            <a:r>
              <a:rPr lang="nb-no" sz="1800" dirty="0">
                <a:solidFill>
                  <a:srgbClr val="4C5F7E"/>
                </a:solidFill>
                <a:ea typeface="+mn-lt"/>
                <a:cs typeface="+mn-lt"/>
              </a:rPr>
              <a:t>, Fe, Ti, Al, Bi, Si, S og C </a:t>
            </a:r>
            <a:r>
              <a:rPr lang="nb-no" sz="1800" dirty="0">
                <a:solidFill>
                  <a:schemeClr val="tx2"/>
                </a:solidFill>
                <a:ea typeface="+mn-lt"/>
                <a:cs typeface="+mn-lt"/>
              </a:rPr>
              <a:t>(grafitt og diamant) </a:t>
            </a:r>
            <a:endParaRPr lang="de-DE" sz="1800" dirty="0">
              <a:solidFill>
                <a:schemeClr val="tx2"/>
              </a:solidFill>
              <a:cs typeface="Calibri"/>
            </a:endParaRPr>
          </a:p>
          <a:p>
            <a:pPr rtl="0"/>
            <a:r>
              <a:rPr lang="nb-no" sz="1800" dirty="0">
                <a:solidFill>
                  <a:srgbClr val="4C5F7E"/>
                </a:solidFill>
                <a:cs typeface="Calibri"/>
              </a:rPr>
              <a:t>Presentasjonen skal inneholde følgende informasjon:</a:t>
            </a:r>
            <a:endParaRPr lang="en-US" sz="1800" dirty="0">
              <a:solidFill>
                <a:srgbClr val="000000"/>
              </a:solidFill>
              <a:cs typeface="Calibri"/>
            </a:endParaRPr>
          </a:p>
          <a:p>
            <a:pPr lvl="1" rtl="0"/>
            <a:r>
              <a:rPr lang="nb-no" sz="1800" dirty="0">
                <a:solidFill>
                  <a:srgbClr val="4C5F7E"/>
                </a:solidFill>
                <a:cs typeface="Calibri"/>
              </a:rPr>
              <a:t>Grunnstoffets relevans i våre liv, hvor er det funnet, bruksområder i industrisektoren, </a:t>
            </a:r>
            <a:r>
              <a:rPr lang="nb-no" sz="1800" dirty="0" err="1">
                <a:solidFill>
                  <a:srgbClr val="4C5F7E"/>
                </a:solidFill>
                <a:cs typeface="Calibri"/>
              </a:rPr>
              <a:t>funfacts</a:t>
            </a:r>
            <a:r>
              <a:rPr lang="nb-no" sz="1800" dirty="0">
                <a:solidFill>
                  <a:srgbClr val="4C5F7E"/>
                </a:solidFill>
                <a:cs typeface="Calibri"/>
              </a:rPr>
              <a:t> osv. </a:t>
            </a:r>
          </a:p>
          <a:p>
            <a:pPr lvl="1" rtl="0"/>
            <a:r>
              <a:rPr lang="nb-no" sz="1800" dirty="0">
                <a:solidFill>
                  <a:srgbClr val="4C5F7E"/>
                </a:solidFill>
                <a:ea typeface="+mn-lt"/>
                <a:cs typeface="+mn-lt"/>
              </a:rPr>
              <a:t>Gruppe og periode i periodesystemet</a:t>
            </a:r>
            <a:endParaRPr lang="de-DE" sz="1800" dirty="0">
              <a:solidFill>
                <a:srgbClr val="4C5F7E"/>
              </a:solidFill>
              <a:cs typeface="Calibri"/>
            </a:endParaRPr>
          </a:p>
          <a:p>
            <a:pPr lvl="1" rtl="0"/>
            <a:r>
              <a:rPr lang="nb-no" sz="1800" dirty="0">
                <a:solidFill>
                  <a:srgbClr val="4C5F7E"/>
                </a:solidFill>
                <a:cs typeface="Calibri"/>
              </a:rPr>
              <a:t>Prøv å finne en gjenstand fra ditt nærmiljø som inneholder dette grunnstoffet</a:t>
            </a:r>
            <a:endParaRPr lang="de-DE" sz="1800" dirty="0">
              <a:solidFill>
                <a:srgbClr val="4C5F7E"/>
              </a:solidFill>
              <a:cs typeface="Calibri"/>
            </a:endParaRPr>
          </a:p>
          <a:p>
            <a:pPr lvl="1" rtl="0"/>
            <a:endParaRPr lang="de-DE" sz="1800" dirty="0">
              <a:solidFill>
                <a:srgbClr val="4C5F7E"/>
              </a:solidFill>
              <a:cs typeface="Calibri"/>
            </a:endParaRPr>
          </a:p>
          <a:p>
            <a:pPr marL="457200" indent="0" rtl="0">
              <a:buNone/>
            </a:pPr>
            <a:r>
              <a:rPr lang="nb-no" sz="1400" dirty="0">
                <a:solidFill>
                  <a:srgbClr val="4C5F7E"/>
                </a:solidFill>
                <a:cs typeface="Calibri"/>
              </a:rPr>
              <a:t>Noen digitale ressurser: </a:t>
            </a:r>
            <a:endParaRPr lang="en-GB" sz="1400" dirty="0">
              <a:ea typeface="+mn-lt"/>
              <a:cs typeface="+mn-lt"/>
            </a:endParaRPr>
          </a:p>
          <a:p>
            <a:pPr marL="742950" indent="-285750" rtl="0">
              <a:buClr>
                <a:srgbClr val="B4CB4D"/>
              </a:buClr>
            </a:pPr>
            <a:r>
              <a:rPr lang="nb-no" sz="1400" dirty="0">
                <a:ea typeface="+mn-lt"/>
                <a:cs typeface="+mn-lt"/>
              </a:rPr>
              <a:t>Periodesystemvideoer, University of Nottingham: http://www.periodicvideos.com/ </a:t>
            </a:r>
            <a:endParaRPr lang="de-DE" sz="1400" dirty="0">
              <a:solidFill>
                <a:srgbClr val="4C5F7E"/>
              </a:solidFill>
              <a:ea typeface="+mn-lt"/>
              <a:cs typeface="+mn-lt"/>
            </a:endParaRPr>
          </a:p>
          <a:p>
            <a:pPr marL="742950" indent="-285750" rtl="0">
              <a:buClr>
                <a:srgbClr val="B4CB4D"/>
              </a:buClr>
            </a:pPr>
            <a:r>
              <a:rPr lang="nb-no" sz="1400" dirty="0">
                <a:ea typeface="+mn-lt"/>
                <a:cs typeface="+mn-lt"/>
              </a:rPr>
              <a:t>Periodesystem - Royal </a:t>
            </a:r>
            <a:r>
              <a:rPr lang="nb-no" sz="1400" dirty="0" err="1">
                <a:ea typeface="+mn-lt"/>
                <a:cs typeface="+mn-lt"/>
              </a:rPr>
              <a:t>Society</a:t>
            </a:r>
            <a:r>
              <a:rPr lang="nb-no" sz="1400" dirty="0">
                <a:ea typeface="+mn-lt"/>
                <a:cs typeface="+mn-lt"/>
              </a:rPr>
              <a:t> of Chemistry (rsc.org): https://www.rsc.org/periodic-table</a:t>
            </a:r>
            <a:endParaRPr lang="de-DE" sz="1400" dirty="0">
              <a:cs typeface="Calibri"/>
            </a:endParaRPr>
          </a:p>
          <a:p>
            <a:pPr marL="742950" indent="-285750" rtl="0">
              <a:buClr>
                <a:srgbClr val="B4CB4D"/>
              </a:buClr>
            </a:pPr>
            <a:r>
              <a:rPr lang="nb-no" sz="1400" dirty="0">
                <a:ea typeface="+mn-lt"/>
                <a:cs typeface="+mn-lt"/>
              </a:rPr>
              <a:t>STEM-læring: My </a:t>
            </a:r>
            <a:r>
              <a:rPr lang="nb-no" sz="1400" dirty="0" err="1">
                <a:ea typeface="+mn-lt"/>
                <a:cs typeface="+mn-lt"/>
              </a:rPr>
              <a:t>Favourite</a:t>
            </a:r>
            <a:r>
              <a:rPr lang="nb-no" sz="1400" dirty="0">
                <a:ea typeface="+mn-lt"/>
                <a:cs typeface="+mn-lt"/>
              </a:rPr>
              <a:t> Element: </a:t>
            </a:r>
            <a:r>
              <a:rPr lang="nb-no" sz="1400" dirty="0">
                <a:ea typeface="+mn-lt"/>
                <a:cs typeface="+mn-lt"/>
                <a:hlinkClick r:id="rId3"/>
              </a:rPr>
              <a:t>https://www.stem.org.uk/rx322u</a:t>
            </a:r>
            <a:endParaRPr lang="de-DE" sz="1400" dirty="0">
              <a:cs typeface="Calibri"/>
            </a:endParaRPr>
          </a:p>
          <a:p>
            <a:pPr marL="742950" indent="-285750" rtl="0">
              <a:buClr>
                <a:srgbClr val="B4CB4D"/>
              </a:buClr>
            </a:pPr>
            <a:r>
              <a:rPr lang="nb-no" sz="1400" dirty="0">
                <a:ea typeface="+mn-lt"/>
                <a:cs typeface="+mn-lt"/>
                <a:hlinkClick r:id="rId4"/>
              </a:rPr>
              <a:t>EuChemS Element </a:t>
            </a:r>
            <a:r>
              <a:rPr lang="nb-no" sz="1400" dirty="0" err="1">
                <a:ea typeface="+mn-lt"/>
                <a:cs typeface="+mn-lt"/>
                <a:hlinkClick r:id="rId4"/>
              </a:rPr>
              <a:t>Scarcity</a:t>
            </a:r>
            <a:r>
              <a:rPr lang="nb-no" sz="1400" dirty="0">
                <a:ea typeface="+mn-lt"/>
                <a:cs typeface="+mn-lt"/>
                <a:hlinkClick r:id="rId4"/>
              </a:rPr>
              <a:t>: </a:t>
            </a:r>
            <a:r>
              <a:rPr lang="nb-no" sz="1400" dirty="0">
                <a:ea typeface="+mn-lt"/>
                <a:cs typeface="+mn-lt"/>
              </a:rPr>
              <a:t> </a:t>
            </a:r>
            <a:r>
              <a:rPr lang="nb-no" sz="1400" dirty="0">
                <a:ea typeface="+mn-lt"/>
                <a:cs typeface="+mn-lt"/>
                <a:hlinkClick r:id="rId5"/>
              </a:rPr>
              <a:t>https://www.euchems.edu/euchems-periodic-table/</a:t>
            </a:r>
            <a:endParaRPr lang="de-DE" sz="1400" dirty="0">
              <a:cs typeface="Calibri"/>
            </a:endParaRPr>
          </a:p>
          <a:p>
            <a:pPr marL="742950" indent="-285750" rtl="0">
              <a:buClr>
                <a:srgbClr val="B4CB4D"/>
              </a:buClr>
            </a:pPr>
            <a:r>
              <a:rPr lang="nb-no" sz="1400" dirty="0">
                <a:ea typeface="+mn-lt"/>
                <a:cs typeface="+mn-lt"/>
                <a:hlinkClick r:id="rId6"/>
              </a:rPr>
              <a:t>Blue Flames and </a:t>
            </a:r>
            <a:r>
              <a:rPr lang="nb-no" sz="1400" dirty="0" err="1">
                <a:ea typeface="+mn-lt"/>
                <a:cs typeface="+mn-lt"/>
                <a:hlinkClick r:id="rId6"/>
              </a:rPr>
              <a:t>the</a:t>
            </a:r>
            <a:r>
              <a:rPr lang="nb-no" sz="1400" dirty="0">
                <a:ea typeface="+mn-lt"/>
                <a:cs typeface="+mn-lt"/>
                <a:hlinkClick r:id="rId6"/>
              </a:rPr>
              <a:t> </a:t>
            </a:r>
            <a:r>
              <a:rPr lang="nb-no" sz="1400" dirty="0" err="1">
                <a:ea typeface="+mn-lt"/>
                <a:cs typeface="+mn-lt"/>
                <a:hlinkClick r:id="rId6"/>
              </a:rPr>
              <a:t>Largest</a:t>
            </a:r>
            <a:r>
              <a:rPr lang="nb-no" sz="1400" dirty="0">
                <a:ea typeface="+mn-lt"/>
                <a:cs typeface="+mn-lt"/>
                <a:hlinkClick r:id="rId6"/>
              </a:rPr>
              <a:t> </a:t>
            </a:r>
            <a:r>
              <a:rPr lang="nb-no" sz="1400" dirty="0" err="1">
                <a:ea typeface="+mn-lt"/>
                <a:cs typeface="+mn-lt"/>
                <a:hlinkClick r:id="rId6"/>
              </a:rPr>
              <a:t>Highly</a:t>
            </a:r>
            <a:r>
              <a:rPr lang="nb-no" sz="1400" dirty="0">
                <a:ea typeface="+mn-lt"/>
                <a:cs typeface="+mn-lt"/>
                <a:hlinkClick r:id="rId6"/>
              </a:rPr>
              <a:t> </a:t>
            </a:r>
            <a:r>
              <a:rPr lang="nb-no" sz="1400" dirty="0" err="1">
                <a:ea typeface="+mn-lt"/>
                <a:cs typeface="+mn-lt"/>
                <a:hlinkClick r:id="rId6"/>
              </a:rPr>
              <a:t>Acidic</a:t>
            </a:r>
            <a:r>
              <a:rPr lang="nb-no" sz="1400" dirty="0">
                <a:ea typeface="+mn-lt"/>
                <a:cs typeface="+mn-lt"/>
                <a:hlinkClick r:id="rId6"/>
              </a:rPr>
              <a:t> Lake in </a:t>
            </a:r>
            <a:r>
              <a:rPr lang="nb-no" sz="1400" dirty="0" err="1">
                <a:ea typeface="+mn-lt"/>
                <a:cs typeface="+mn-lt"/>
                <a:hlinkClick r:id="rId6"/>
              </a:rPr>
              <a:t>the</a:t>
            </a:r>
            <a:r>
              <a:rPr lang="nb-no" sz="1400" dirty="0">
                <a:ea typeface="+mn-lt"/>
                <a:cs typeface="+mn-lt"/>
                <a:hlinkClick r:id="rId6"/>
              </a:rPr>
              <a:t> World (geology.com)</a:t>
            </a:r>
            <a:endParaRPr lang="de-DE" sz="1400" dirty="0">
              <a:cs typeface="Calibri"/>
            </a:endParaRPr>
          </a:p>
        </p:txBody>
      </p:sp>
      <p:sp>
        <p:nvSpPr>
          <p:cNvPr id="4" name="Slide Number Placeholder 3">
            <a:extLst>
              <a:ext uri="{FF2B5EF4-FFF2-40B4-BE49-F238E27FC236}">
                <a16:creationId xmlns:a16="http://schemas.microsoft.com/office/drawing/2014/main" id="{CA54DB50-8C89-429B-B467-61FE28668D8B}"/>
              </a:ext>
            </a:extLst>
          </p:cNvPr>
          <p:cNvSpPr>
            <a:spLocks noGrp="1"/>
          </p:cNvSpPr>
          <p:nvPr>
            <p:ph type="sldNum" sz="quarter" idx="11"/>
          </p:nvPr>
        </p:nvSpPr>
        <p:spPr/>
        <p:txBody>
          <a:bodyPr rtlCol="0"/>
          <a:lstStyle/>
          <a:p>
            <a:pPr rtl="0"/>
            <a:r>
              <a:rPr lang="nb-no" sz="1200"/>
              <a:t>|  </a:t>
            </a:r>
            <a:fld id="{9DD0088F-7E4A-9C4B-9ED2-72FAF1293163}" type="slidenum">
              <a:rPr lang="es-ES_tradnl" smtClean="0"/>
              <a:pPr/>
              <a:t>25</a:t>
            </a:fld>
            <a:endParaRPr lang="es-ES_tradnl"/>
          </a:p>
        </p:txBody>
      </p:sp>
      <p:sp>
        <p:nvSpPr>
          <p:cNvPr id="5" name="Footer Placeholder 4">
            <a:extLst>
              <a:ext uri="{FF2B5EF4-FFF2-40B4-BE49-F238E27FC236}">
                <a16:creationId xmlns:a16="http://schemas.microsoft.com/office/drawing/2014/main" id="{0CBC8FC1-2A61-452C-BFF9-47ECCEED28F4}"/>
              </a:ext>
            </a:extLst>
          </p:cNvPr>
          <p:cNvSpPr>
            <a:spLocks noGrp="1"/>
          </p:cNvSpPr>
          <p:nvPr>
            <p:ph type="ftr" sz="quarter" idx="3"/>
          </p:nvPr>
        </p:nvSpPr>
        <p:spPr/>
        <p:txBody>
          <a:bodyPr rtlCol="0"/>
          <a:lstStyle/>
          <a:p>
            <a:pPr algn="r" rtl="0"/>
            <a:r>
              <a:rPr lang="nb-no">
                <a:solidFill>
                  <a:srgbClr val="CC023B"/>
                </a:solidFill>
              </a:rPr>
              <a:t>STEMkey</a:t>
            </a:r>
          </a:p>
        </p:txBody>
      </p:sp>
      <p:pic>
        <p:nvPicPr>
          <p:cNvPr id="13" name="Picture 5">
            <a:extLst>
              <a:ext uri="{FF2B5EF4-FFF2-40B4-BE49-F238E27FC236}">
                <a16:creationId xmlns:a16="http://schemas.microsoft.com/office/drawing/2014/main" id="{FB060384-F87E-4F42-9879-89BAFAD30B74}"/>
              </a:ext>
            </a:extLst>
          </p:cNvPr>
          <p:cNvPicPr>
            <a:picLocks noChangeAspect="1"/>
          </p:cNvPicPr>
          <p:nvPr/>
        </p:nvPicPr>
        <p:blipFill>
          <a:blip r:embed="rId7"/>
          <a:stretch>
            <a:fillRect/>
          </a:stretch>
        </p:blipFill>
        <p:spPr>
          <a:xfrm>
            <a:off x="7765753" y="75519"/>
            <a:ext cx="1196454" cy="1128216"/>
          </a:xfrm>
          <a:prstGeom prst="rect">
            <a:avLst/>
          </a:prstGeom>
        </p:spPr>
      </p:pic>
      <p:pic>
        <p:nvPicPr>
          <p:cNvPr id="14" name="Picture 14">
            <a:extLst>
              <a:ext uri="{FF2B5EF4-FFF2-40B4-BE49-F238E27FC236}">
                <a16:creationId xmlns:a16="http://schemas.microsoft.com/office/drawing/2014/main" id="{A5E2B6D2-B66D-4F14-BBFE-CBD4483FEF27}"/>
              </a:ext>
            </a:extLst>
          </p:cNvPr>
          <p:cNvPicPr>
            <a:picLocks noChangeAspect="1"/>
          </p:cNvPicPr>
          <p:nvPr/>
        </p:nvPicPr>
        <p:blipFill rotWithShape="1">
          <a:blip r:embed="rId8"/>
          <a:srcRect l="7884" t="13970" r="5709" b="3676"/>
          <a:stretch/>
        </p:blipFill>
        <p:spPr>
          <a:xfrm>
            <a:off x="9253419" y="4108805"/>
            <a:ext cx="2370303" cy="1270740"/>
          </a:xfrm>
          <a:prstGeom prst="rect">
            <a:avLst/>
          </a:prstGeom>
        </p:spPr>
      </p:pic>
      <p:pic>
        <p:nvPicPr>
          <p:cNvPr id="6" name="Picture 7" descr="A picture containing text, clock, gauge&#10;&#10;Description automatically generated">
            <a:extLst>
              <a:ext uri="{FF2B5EF4-FFF2-40B4-BE49-F238E27FC236}">
                <a16:creationId xmlns:a16="http://schemas.microsoft.com/office/drawing/2014/main" id="{0980D554-EA45-48C8-BBB8-35C1102702D4}"/>
              </a:ext>
            </a:extLst>
          </p:cNvPr>
          <p:cNvPicPr>
            <a:picLocks noChangeAspect="1"/>
          </p:cNvPicPr>
          <p:nvPr/>
        </p:nvPicPr>
        <p:blipFill>
          <a:blip r:embed="rId9"/>
          <a:stretch>
            <a:fillRect/>
          </a:stretch>
        </p:blipFill>
        <p:spPr>
          <a:xfrm>
            <a:off x="9029056" y="65624"/>
            <a:ext cx="1185082" cy="1139589"/>
          </a:xfrm>
          <a:prstGeom prst="rect">
            <a:avLst/>
          </a:prstGeom>
        </p:spPr>
      </p:pic>
    </p:spTree>
    <p:extLst>
      <p:ext uri="{BB962C8B-B14F-4D97-AF65-F5344CB8AC3E}">
        <p14:creationId xmlns:p14="http://schemas.microsoft.com/office/powerpoint/2010/main" val="29899182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E4802-42B3-445A-9AF9-B378DAD75F02}"/>
              </a:ext>
            </a:extLst>
          </p:cNvPr>
          <p:cNvSpPr>
            <a:spLocks noGrp="1"/>
          </p:cNvSpPr>
          <p:nvPr>
            <p:ph type="title"/>
          </p:nvPr>
        </p:nvSpPr>
        <p:spPr/>
        <p:txBody>
          <a:bodyPr rtlCol="0"/>
          <a:lstStyle/>
          <a:p>
            <a:pPr rtl="0"/>
            <a:r>
              <a:rPr lang="nb-no">
                <a:latin typeface="Avenir Book"/>
              </a:rPr>
              <a:t>2.3 Bli kjent med grunnstoffene 2</a:t>
            </a:r>
            <a:endParaRPr lang="en-US"/>
          </a:p>
        </p:txBody>
      </p:sp>
      <p:sp>
        <p:nvSpPr>
          <p:cNvPr id="3" name="Content Placeholder 2">
            <a:extLst>
              <a:ext uri="{FF2B5EF4-FFF2-40B4-BE49-F238E27FC236}">
                <a16:creationId xmlns:a16="http://schemas.microsoft.com/office/drawing/2014/main" id="{05A1EAA4-723C-4C0C-8186-A7369DE46707}"/>
              </a:ext>
            </a:extLst>
          </p:cNvPr>
          <p:cNvSpPr>
            <a:spLocks noGrp="1"/>
          </p:cNvSpPr>
          <p:nvPr>
            <p:ph idx="1"/>
          </p:nvPr>
        </p:nvSpPr>
        <p:spPr/>
        <p:txBody>
          <a:bodyPr vert="horz" lIns="91440" tIns="45720" rIns="91440" bIns="45720" rtlCol="0" anchor="t">
            <a:normAutofit fontScale="92500" lnSpcReduction="10000"/>
          </a:bodyPr>
          <a:lstStyle/>
          <a:p>
            <a:pPr rtl="0"/>
            <a:r>
              <a:rPr lang="nb-no" dirty="0"/>
              <a:t>Hver gruppe gir en 3-minutters hurtigpresentasjon til klassen</a:t>
            </a:r>
          </a:p>
          <a:p>
            <a:pPr rtl="0"/>
            <a:endParaRPr lang="en-US" dirty="0"/>
          </a:p>
          <a:p>
            <a:pPr rtl="0"/>
            <a:r>
              <a:rPr lang="nb-no" dirty="0"/>
              <a:t>Diskuter i klassen:</a:t>
            </a:r>
          </a:p>
          <a:p>
            <a:pPr rtl="0"/>
            <a:r>
              <a:rPr lang="nb-no" dirty="0"/>
              <a:t>Hva lærte du om grunnstoffene gjennom arbeidet med denne presentasjonen?</a:t>
            </a:r>
          </a:p>
          <a:p>
            <a:pPr rtl="0"/>
            <a:r>
              <a:rPr lang="nb-no" dirty="0"/>
              <a:t>Hvordan er grunnstoffene du har blitt presentert for relevante for livet ditt? </a:t>
            </a:r>
          </a:p>
          <a:p>
            <a:pPr rtl="0"/>
            <a:endParaRPr lang="en-US" dirty="0"/>
          </a:p>
          <a:p>
            <a:pPr marL="0" indent="0" rtl="0">
              <a:buNone/>
            </a:pPr>
            <a:r>
              <a:rPr lang="nb-no" dirty="0"/>
              <a:t>I neste avsnitt lærer du mer om sammenhengen mellom grunnstoffenes egenskaper og hvilken plass de har i periodesystemet. </a:t>
            </a:r>
          </a:p>
        </p:txBody>
      </p:sp>
      <p:sp>
        <p:nvSpPr>
          <p:cNvPr id="4" name="Slide Number Placeholder 3">
            <a:extLst>
              <a:ext uri="{FF2B5EF4-FFF2-40B4-BE49-F238E27FC236}">
                <a16:creationId xmlns:a16="http://schemas.microsoft.com/office/drawing/2014/main" id="{7B91ADDD-2A47-4578-B33F-0D040DED82FE}"/>
              </a:ext>
            </a:extLst>
          </p:cNvPr>
          <p:cNvSpPr>
            <a:spLocks noGrp="1"/>
          </p:cNvSpPr>
          <p:nvPr>
            <p:ph type="sldNum" sz="quarter" idx="11"/>
          </p:nvPr>
        </p:nvSpPr>
        <p:spPr/>
        <p:txBody>
          <a:bodyPr rtlCol="0"/>
          <a:lstStyle/>
          <a:p>
            <a:pPr rtl="0"/>
            <a:r>
              <a:rPr lang="nb-no" sz="1200"/>
              <a:t>|  </a:t>
            </a:r>
            <a:fld id="{9DD0088F-7E4A-9C4B-9ED2-72FAF1293163}" type="slidenum">
              <a:rPr lang="es-ES_tradnl" smtClean="0"/>
              <a:pPr/>
              <a:t>26</a:t>
            </a:fld>
            <a:endParaRPr lang="es-ES_tradnl"/>
          </a:p>
        </p:txBody>
      </p:sp>
      <p:sp>
        <p:nvSpPr>
          <p:cNvPr id="5" name="Footer Placeholder 4">
            <a:extLst>
              <a:ext uri="{FF2B5EF4-FFF2-40B4-BE49-F238E27FC236}">
                <a16:creationId xmlns:a16="http://schemas.microsoft.com/office/drawing/2014/main" id="{E2395B5F-E448-4DD2-BAA4-014985D51029}"/>
              </a:ext>
            </a:extLst>
          </p:cNvPr>
          <p:cNvSpPr>
            <a:spLocks noGrp="1"/>
          </p:cNvSpPr>
          <p:nvPr>
            <p:ph type="ftr" sz="quarter" idx="3"/>
          </p:nvPr>
        </p:nvSpPr>
        <p:spPr/>
        <p:txBody>
          <a:bodyPr rtlCol="0"/>
          <a:lstStyle/>
          <a:p>
            <a:pPr algn="r" rtl="0"/>
            <a:r>
              <a:rPr lang="nb-no">
                <a:solidFill>
                  <a:srgbClr val="CC023B"/>
                </a:solidFill>
              </a:rPr>
              <a:t>STEMkey</a:t>
            </a:r>
            <a:endParaRPr lang="en-US">
              <a:solidFill>
                <a:srgbClr val="CC023B"/>
              </a:solidFill>
            </a:endParaRPr>
          </a:p>
        </p:txBody>
      </p:sp>
      <p:pic>
        <p:nvPicPr>
          <p:cNvPr id="11" name="Picture 7" descr="Icon&#10;&#10;Description automatically generated">
            <a:extLst>
              <a:ext uri="{FF2B5EF4-FFF2-40B4-BE49-F238E27FC236}">
                <a16:creationId xmlns:a16="http://schemas.microsoft.com/office/drawing/2014/main" id="{11BD4B97-369E-47E8-A665-AFD53504B478}"/>
              </a:ext>
            </a:extLst>
          </p:cNvPr>
          <p:cNvPicPr>
            <a:picLocks noChangeAspect="1"/>
          </p:cNvPicPr>
          <p:nvPr/>
        </p:nvPicPr>
        <p:blipFill>
          <a:blip r:embed="rId2"/>
          <a:stretch>
            <a:fillRect/>
          </a:stretch>
        </p:blipFill>
        <p:spPr>
          <a:xfrm>
            <a:off x="7692664" y="38242"/>
            <a:ext cx="1205695" cy="1198019"/>
          </a:xfrm>
          <a:prstGeom prst="rect">
            <a:avLst/>
          </a:prstGeom>
        </p:spPr>
      </p:pic>
      <p:pic>
        <p:nvPicPr>
          <p:cNvPr id="6" name="Picture 7">
            <a:extLst>
              <a:ext uri="{FF2B5EF4-FFF2-40B4-BE49-F238E27FC236}">
                <a16:creationId xmlns:a16="http://schemas.microsoft.com/office/drawing/2014/main" id="{C7AE64C7-758F-4C86-AE5F-C45F5443A4E0}"/>
              </a:ext>
            </a:extLst>
          </p:cNvPr>
          <p:cNvPicPr>
            <a:picLocks noChangeAspect="1"/>
          </p:cNvPicPr>
          <p:nvPr/>
        </p:nvPicPr>
        <p:blipFill>
          <a:blip r:embed="rId3"/>
          <a:stretch>
            <a:fillRect/>
          </a:stretch>
        </p:blipFill>
        <p:spPr>
          <a:xfrm>
            <a:off x="8982075" y="38100"/>
            <a:ext cx="1190625" cy="1200150"/>
          </a:xfrm>
          <a:prstGeom prst="rect">
            <a:avLst/>
          </a:prstGeom>
        </p:spPr>
      </p:pic>
    </p:spTree>
    <p:extLst>
      <p:ext uri="{BB962C8B-B14F-4D97-AF65-F5344CB8AC3E}">
        <p14:creationId xmlns:p14="http://schemas.microsoft.com/office/powerpoint/2010/main" val="29155753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219325" y="1192192"/>
            <a:ext cx="7772400" cy="2475530"/>
          </a:xfrm>
        </p:spPr>
        <p:txBody>
          <a:bodyPr rtlCol="0">
            <a:normAutofit fontScale="90000"/>
          </a:bodyPr>
          <a:lstStyle/>
          <a:p>
            <a:pPr rtl="0">
              <a:spcBef>
                <a:spcPts val="600"/>
              </a:spcBef>
            </a:pPr>
            <a:br>
              <a:rPr lang="de-DE" sz="3600"/>
            </a:br>
            <a:r>
              <a:rPr lang="nb-no" sz="3600">
                <a:solidFill>
                  <a:srgbClr val="002369"/>
                </a:solidFill>
                <a:latin typeface="Avenir Book"/>
              </a:rPr>
              <a:t>IO7 Periodesystemet</a:t>
            </a:r>
            <a:br>
              <a:rPr lang="de-DE" sz="3600">
                <a:solidFill>
                  <a:srgbClr val="002369"/>
                </a:solidFill>
              </a:rPr>
            </a:br>
            <a:br>
              <a:rPr lang="de-DE" sz="3600">
                <a:latin typeface="Avenir Book"/>
              </a:rPr>
            </a:br>
            <a:r>
              <a:rPr lang="nb-no" sz="2400">
                <a:latin typeface="Avenir Book"/>
              </a:rPr>
              <a:t>Del 3: Forstå noen trender i periodesystemet</a:t>
            </a:r>
            <a:endParaRPr lang="de-DE" sz="2400" b="0">
              <a:latin typeface="Avenir Book"/>
            </a:endParaRPr>
          </a:p>
          <a:p>
            <a:pPr rtl="0">
              <a:spcBef>
                <a:spcPts val="600"/>
              </a:spcBef>
            </a:pPr>
            <a:br>
              <a:rPr lang="de-DE" sz="3600"/>
            </a:br>
            <a:br>
              <a:rPr lang="de-DE" sz="3600"/>
            </a:br>
            <a:endParaRPr lang="en-US" sz="3600"/>
          </a:p>
        </p:txBody>
      </p:sp>
      <p:sp>
        <p:nvSpPr>
          <p:cNvPr id="8" name="Untertitel 2">
            <a:extLst>
              <a:ext uri="{FF2B5EF4-FFF2-40B4-BE49-F238E27FC236}">
                <a16:creationId xmlns:a16="http://schemas.microsoft.com/office/drawing/2014/main" id="{0A97CD6B-61A0-4386-A5CD-8A16C9350F1E}"/>
              </a:ext>
            </a:extLst>
          </p:cNvPr>
          <p:cNvSpPr>
            <a:spLocks noGrp="1"/>
          </p:cNvSpPr>
          <p:nvPr>
            <p:ph type="subTitle" idx="1"/>
          </p:nvPr>
        </p:nvSpPr>
        <p:spPr>
          <a:xfrm>
            <a:off x="696817" y="3814679"/>
            <a:ext cx="10798365" cy="1998086"/>
          </a:xfrm>
        </p:spPr>
        <p:txBody>
          <a:bodyPr vert="horz" lIns="91440" tIns="45720" rIns="91440" bIns="45720" rtlCol="0" anchor="t">
            <a:normAutofit fontScale="92500" lnSpcReduction="20000"/>
          </a:bodyPr>
          <a:lstStyle/>
          <a:p>
            <a:pPr algn="l" rtl="0"/>
            <a:r>
              <a:rPr lang="nb-no"/>
              <a:t>Læringsmål: </a:t>
            </a:r>
          </a:p>
          <a:p>
            <a:pPr marL="285750" indent="-285750" algn="l" rtl="0">
              <a:buFont typeface="Arial" panose="020B0604020202020204" pitchFamily="34" charset="0"/>
              <a:buChar char="•"/>
            </a:pPr>
            <a:r>
              <a:rPr lang="nb-no" sz="1800" b="0" i="0">
                <a:effectLst/>
                <a:latin typeface="Calibri Light" panose="020F0302020204030204" pitchFamily="34" charset="0"/>
              </a:rPr>
              <a:t>Utforske periodesystemet som en informasjonskilde for å forstå grunnleggende prinsipper bak sammensetningen av materie, f.eks. kunne </a:t>
            </a:r>
            <a:r>
              <a:rPr lang="nb-no" sz="1800" b="0" i="1">
                <a:effectLst/>
                <a:latin typeface="Calibri Light" panose="020F0302020204030204" pitchFamily="34" charset="0"/>
              </a:rPr>
              <a:t>forklare trender</a:t>
            </a:r>
            <a:r>
              <a:rPr lang="nb-no" sz="1800" b="0" i="0">
                <a:effectLst/>
                <a:latin typeface="Calibri Light" panose="020F0302020204030204" pitchFamily="34" charset="0"/>
              </a:rPr>
              <a:t> som endringer i atomdiameter og elektronegativitet i en samtale/lærekontekst</a:t>
            </a:r>
          </a:p>
          <a:p>
            <a:pPr algn="l" rtl="0"/>
            <a:r>
              <a:rPr lang="nb-no" sz="1800">
                <a:latin typeface="Calibri Light" panose="020F0302020204030204" pitchFamily="34" charset="0"/>
              </a:rPr>
              <a:t>Delmål:</a:t>
            </a:r>
          </a:p>
          <a:p>
            <a:pPr algn="just" rtl="0" fontAlgn="base">
              <a:buFont typeface="Arial" panose="020B0604020202020204" pitchFamily="34" charset="0"/>
              <a:buChar char="•"/>
            </a:pPr>
            <a:r>
              <a:rPr lang="nb-no" sz="1800" b="0" i="0">
                <a:effectLst/>
                <a:latin typeface="Calibri Light" panose="020F0302020204030204" pitchFamily="34" charset="0"/>
                <a:cs typeface="Calibri Light" panose="020F0302020204030204" pitchFamily="34" charset="0"/>
              </a:rPr>
              <a:t>Drøfte hvordan oktettregelen kan være en kilde til både informasjon og misforståelser </a:t>
            </a:r>
          </a:p>
          <a:p>
            <a:pPr algn="just" rtl="0" fontAlgn="base">
              <a:buFont typeface="Arial" panose="020B0604020202020204" pitchFamily="34" charset="0"/>
              <a:buChar char="•"/>
            </a:pPr>
            <a:r>
              <a:rPr lang="nb-no" sz="1800" b="0" i="0">
                <a:effectLst/>
                <a:latin typeface="Calibri Light" panose="020F0302020204030204" pitchFamily="34" charset="0"/>
                <a:cs typeface="Calibri Light" panose="020F0302020204030204" pitchFamily="34" charset="0"/>
              </a:rPr>
              <a:t>Bruke egnede undervisningsmodeller, enten 2D eller 3D, til å hente ut relevant kjemisk informasjon og finne sammenhenger mellom underliggende egenskaper som elektronegativitet og atomdiameter</a:t>
            </a:r>
          </a:p>
          <a:p>
            <a:pPr algn="l" rtl="0"/>
            <a:endParaRPr lang="en-US" sz="1800">
              <a:latin typeface="Calibri Light" panose="020F0302020204030204" pitchFamily="34" charset="0"/>
            </a:endParaRPr>
          </a:p>
          <a:p>
            <a:pPr algn="l" rtl="0"/>
            <a:endParaRPr lang="en-US"/>
          </a:p>
        </p:txBody>
      </p:sp>
    </p:spTree>
    <p:extLst>
      <p:ext uri="{BB962C8B-B14F-4D97-AF65-F5344CB8AC3E}">
        <p14:creationId xmlns:p14="http://schemas.microsoft.com/office/powerpoint/2010/main" val="20673313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4879" y="591661"/>
            <a:ext cx="9477375" cy="647794"/>
          </a:xfrm>
        </p:spPr>
        <p:txBody>
          <a:bodyPr rtlCol="0"/>
          <a:lstStyle/>
          <a:p>
            <a:pPr rtl="0"/>
            <a:r>
              <a:rPr lang="nb-no">
                <a:latin typeface="Avenir Book"/>
              </a:rPr>
              <a:t>3.1.Hvorfor trender i stedet for oktettregelen 1 </a:t>
            </a:r>
          </a:p>
        </p:txBody>
      </p:sp>
      <p:sp>
        <p:nvSpPr>
          <p:cNvPr id="3" name="Marcador de contenido 2"/>
          <p:cNvSpPr>
            <a:spLocks noGrp="1"/>
          </p:cNvSpPr>
          <p:nvPr>
            <p:ph idx="1"/>
          </p:nvPr>
        </p:nvSpPr>
        <p:spPr>
          <a:xfrm>
            <a:off x="497305" y="1388957"/>
            <a:ext cx="11093896" cy="4049312"/>
          </a:xfrm>
        </p:spPr>
        <p:txBody>
          <a:bodyPr vert="horz" lIns="91440" tIns="45720" rIns="91440" bIns="45720" rtlCol="0" anchor="t">
            <a:normAutofit/>
          </a:bodyPr>
          <a:lstStyle/>
          <a:p>
            <a:pPr marL="0" indent="0" rtl="0">
              <a:buNone/>
            </a:pPr>
            <a:endParaRPr lang="de-DE" dirty="0">
              <a:solidFill>
                <a:srgbClr val="4C5F7E"/>
              </a:solidFill>
            </a:endParaRPr>
          </a:p>
          <a:p>
            <a:pPr rtl="0"/>
            <a:r>
              <a:rPr lang="nb-no" dirty="0">
                <a:solidFill>
                  <a:srgbClr val="4C5F7E"/>
                </a:solidFill>
              </a:rPr>
              <a:t>En regel angir </a:t>
            </a:r>
            <a:r>
              <a:rPr lang="nb-no" i="1" dirty="0">
                <a:solidFill>
                  <a:srgbClr val="4C5F7E"/>
                </a:solidFill>
              </a:rPr>
              <a:t>hvordan </a:t>
            </a:r>
            <a:r>
              <a:rPr lang="nb-no" dirty="0">
                <a:solidFill>
                  <a:srgbClr val="4C5F7E"/>
                </a:solidFill>
              </a:rPr>
              <a:t>grunnstoffenes egenskaper varierer</a:t>
            </a:r>
            <a:endParaRPr lang="de-DE" dirty="0">
              <a:solidFill>
                <a:srgbClr val="4C5F7E"/>
              </a:solidFill>
            </a:endParaRPr>
          </a:p>
          <a:p>
            <a:pPr lvl="1" rtl="0"/>
            <a:r>
              <a:rPr lang="nb-no" dirty="0">
                <a:solidFill>
                  <a:schemeClr val="tx2"/>
                </a:solidFill>
              </a:rPr>
              <a:t>Elektronegativiteten øker til høyre og oppover i periodesystemet</a:t>
            </a:r>
          </a:p>
          <a:p>
            <a:pPr lvl="1" rtl="0"/>
            <a:r>
              <a:rPr lang="nb-no" dirty="0">
                <a:solidFill>
                  <a:schemeClr val="tx2"/>
                </a:solidFill>
                <a:ea typeface="+mn-lt"/>
                <a:cs typeface="+mn-lt"/>
              </a:rPr>
              <a:t>Reaktiviteten øker nedover i gruppe I og II og oppover i gruppe VII</a:t>
            </a:r>
          </a:p>
          <a:p>
            <a:pPr rtl="0"/>
            <a:r>
              <a:rPr lang="nb-no" dirty="0">
                <a:solidFill>
                  <a:srgbClr val="4C5F7E"/>
                </a:solidFill>
                <a:ea typeface="+mn-lt"/>
                <a:cs typeface="+mn-lt"/>
              </a:rPr>
              <a:t>Trender kan forklare </a:t>
            </a:r>
            <a:r>
              <a:rPr lang="nb-no" i="1" dirty="0">
                <a:solidFill>
                  <a:srgbClr val="4C5F7E"/>
                </a:solidFill>
                <a:ea typeface="+mn-lt"/>
                <a:cs typeface="+mn-lt"/>
              </a:rPr>
              <a:t>hvorfor</a:t>
            </a:r>
            <a:r>
              <a:rPr lang="nb-no" dirty="0">
                <a:solidFill>
                  <a:srgbClr val="4C5F7E"/>
                </a:solidFill>
                <a:ea typeface="+mn-lt"/>
                <a:cs typeface="+mn-lt"/>
              </a:rPr>
              <a:t> egenskapene til grunnstoffene varierer</a:t>
            </a:r>
            <a:endParaRPr lang="de-DE" dirty="0">
              <a:ea typeface="+mn-lt"/>
              <a:cs typeface="+mn-lt"/>
            </a:endParaRPr>
          </a:p>
          <a:p>
            <a:pPr marL="1028700" lvl="1" rtl="0"/>
            <a:r>
              <a:rPr lang="nb-no" dirty="0">
                <a:solidFill>
                  <a:schemeClr val="tx2"/>
                </a:solidFill>
                <a:ea typeface="+mn-lt"/>
                <a:cs typeface="+mn-lt"/>
              </a:rPr>
              <a:t>Innenfor en periode fører økt ladning i kjernen til avtagende diameter </a:t>
            </a:r>
          </a:p>
          <a:p>
            <a:pPr marL="1028700" lvl="1" rtl="0"/>
            <a:r>
              <a:rPr lang="nb-no" dirty="0">
                <a:solidFill>
                  <a:schemeClr val="tx2"/>
                </a:solidFill>
                <a:cs typeface="Calibri"/>
              </a:rPr>
              <a:t>På grunn av dette vil elektronegativiteten øke til høyre i periodesystemet. </a:t>
            </a:r>
          </a:p>
          <a:p>
            <a:pPr marL="0" indent="0" rtl="0">
              <a:buNone/>
            </a:pPr>
            <a:endParaRPr lang="de-DE" dirty="0">
              <a:solidFill>
                <a:srgbClr val="4C5F7E"/>
              </a:solidFill>
            </a:endParaRPr>
          </a:p>
          <a:p>
            <a:pPr marL="0" indent="0" rtl="0">
              <a:spcBef>
                <a:spcPts val="0"/>
              </a:spcBef>
              <a:spcAft>
                <a:spcPts val="600"/>
              </a:spcAft>
              <a:buClr>
                <a:srgbClr val="A0B051"/>
              </a:buClr>
              <a:buNone/>
            </a:pPr>
            <a:endParaRPr lang="de-DE" sz="2400" dirty="0"/>
          </a:p>
          <a:p>
            <a:pPr rtl="0">
              <a:buFont typeface="Arial" panose="020B0604020202020204" pitchFamily="34" charset="0"/>
              <a:buChar char="•"/>
            </a:pPr>
            <a:endParaRPr lang="en-US" sz="2400" dirty="0"/>
          </a:p>
        </p:txBody>
      </p:sp>
      <p:sp>
        <p:nvSpPr>
          <p:cNvPr id="5" name="Marcador de número de diapositiva 4"/>
          <p:cNvSpPr>
            <a:spLocks noGrp="1"/>
          </p:cNvSpPr>
          <p:nvPr>
            <p:ph type="sldNum" sz="quarter" idx="11"/>
          </p:nvPr>
        </p:nvSpPr>
        <p:spPr/>
        <p:txBody>
          <a:bodyPr rtlCol="0"/>
          <a:lstStyle/>
          <a:p>
            <a:pPr rtl="0"/>
            <a:r>
              <a:rPr lang="nb-no" sz="1200"/>
              <a:t>|  </a:t>
            </a:r>
            <a:fld id="{9DD0088F-7E4A-9C4B-9ED2-72FAF1293163}" type="slidenum">
              <a:rPr lang="es-ES_tradnl" smtClean="0"/>
              <a:pPr/>
              <a:t>28</a:t>
            </a:fld>
            <a:endParaRPr lang="es-ES_tradnl"/>
          </a:p>
        </p:txBody>
      </p:sp>
      <p:pic>
        <p:nvPicPr>
          <p:cNvPr id="7" name="Picture 5">
            <a:extLst>
              <a:ext uri="{FF2B5EF4-FFF2-40B4-BE49-F238E27FC236}">
                <a16:creationId xmlns:a16="http://schemas.microsoft.com/office/drawing/2014/main" id="{F1C47E36-5B99-45F0-9232-72DD5C4F8425}"/>
              </a:ext>
            </a:extLst>
          </p:cNvPr>
          <p:cNvPicPr>
            <a:picLocks noChangeAspect="1"/>
          </p:cNvPicPr>
          <p:nvPr/>
        </p:nvPicPr>
        <p:blipFill>
          <a:blip r:embed="rId3"/>
          <a:stretch>
            <a:fillRect/>
          </a:stretch>
        </p:blipFill>
        <p:spPr>
          <a:xfrm>
            <a:off x="8382368" y="172655"/>
            <a:ext cx="990600" cy="1066800"/>
          </a:xfrm>
          <a:prstGeom prst="rect">
            <a:avLst/>
          </a:prstGeom>
        </p:spPr>
      </p:pic>
      <p:sp>
        <p:nvSpPr>
          <p:cNvPr id="8" name="Footer Placeholder 4">
            <a:extLst>
              <a:ext uri="{FF2B5EF4-FFF2-40B4-BE49-F238E27FC236}">
                <a16:creationId xmlns:a16="http://schemas.microsoft.com/office/drawing/2014/main" id="{80D8B8E9-E067-4328-AB95-37DA7F397AEB}"/>
              </a:ext>
            </a:extLst>
          </p:cNvPr>
          <p:cNvSpPr>
            <a:spLocks noGrp="1"/>
          </p:cNvSpPr>
          <p:nvPr>
            <p:ph type="ftr" sz="quarter" idx="3"/>
          </p:nvPr>
        </p:nvSpPr>
        <p:spPr>
          <a:xfrm>
            <a:off x="7696201" y="55319"/>
            <a:ext cx="3110179" cy="365125"/>
          </a:xfrm>
        </p:spPr>
        <p:txBody>
          <a:bodyPr rtlCol="0"/>
          <a:lstStyle/>
          <a:p>
            <a:pPr algn="r" rtl="0"/>
            <a:r>
              <a:rPr lang="nb-no">
                <a:solidFill>
                  <a:srgbClr val="CC023B"/>
                </a:solidFill>
              </a:rPr>
              <a:t>STEMkey</a:t>
            </a:r>
            <a:endParaRPr lang="en-US">
              <a:solidFill>
                <a:srgbClr val="CC023B"/>
              </a:solidFill>
            </a:endParaRPr>
          </a:p>
        </p:txBody>
      </p:sp>
      <p:pic>
        <p:nvPicPr>
          <p:cNvPr id="10" name="Picture 9" descr="A picture containing text, clock&#10;&#10;Description automatically generated">
            <a:extLst>
              <a:ext uri="{FF2B5EF4-FFF2-40B4-BE49-F238E27FC236}">
                <a16:creationId xmlns:a16="http://schemas.microsoft.com/office/drawing/2014/main" id="{328F20F3-B2E8-4446-9EEE-12A71DF22A7C}"/>
              </a:ext>
            </a:extLst>
          </p:cNvPr>
          <p:cNvPicPr>
            <a:picLocks noChangeAspect="1"/>
          </p:cNvPicPr>
          <p:nvPr/>
        </p:nvPicPr>
        <p:blipFill>
          <a:blip r:embed="rId4"/>
          <a:stretch>
            <a:fillRect/>
          </a:stretch>
        </p:blipFill>
        <p:spPr>
          <a:xfrm>
            <a:off x="9372968" y="129385"/>
            <a:ext cx="1066800" cy="1066800"/>
          </a:xfrm>
          <a:prstGeom prst="rect">
            <a:avLst/>
          </a:prstGeom>
        </p:spPr>
      </p:pic>
      <p:pic>
        <p:nvPicPr>
          <p:cNvPr id="11" name="Picture 10" descr="Icon&#10;&#10;Description automatically generated">
            <a:extLst>
              <a:ext uri="{FF2B5EF4-FFF2-40B4-BE49-F238E27FC236}">
                <a16:creationId xmlns:a16="http://schemas.microsoft.com/office/drawing/2014/main" id="{BE280326-EE0E-40C4-A10A-23EC8E5DC074}"/>
              </a:ext>
            </a:extLst>
          </p:cNvPr>
          <p:cNvPicPr>
            <a:picLocks noChangeAspect="1"/>
          </p:cNvPicPr>
          <p:nvPr/>
        </p:nvPicPr>
        <p:blipFill>
          <a:blip r:embed="rId5"/>
          <a:stretch>
            <a:fillRect/>
          </a:stretch>
        </p:blipFill>
        <p:spPr>
          <a:xfrm>
            <a:off x="7424062" y="237879"/>
            <a:ext cx="958306" cy="958306"/>
          </a:xfrm>
          <a:prstGeom prst="rect">
            <a:avLst/>
          </a:prstGeom>
        </p:spPr>
      </p:pic>
    </p:spTree>
    <p:extLst>
      <p:ext uri="{BB962C8B-B14F-4D97-AF65-F5344CB8AC3E}">
        <p14:creationId xmlns:p14="http://schemas.microsoft.com/office/powerpoint/2010/main" val="33124010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69340-093C-48D5-9D39-84FBC94A6AE0}"/>
              </a:ext>
            </a:extLst>
          </p:cNvPr>
          <p:cNvSpPr>
            <a:spLocks noGrp="1"/>
          </p:cNvSpPr>
          <p:nvPr>
            <p:ph type="title"/>
          </p:nvPr>
        </p:nvSpPr>
        <p:spPr/>
        <p:txBody>
          <a:bodyPr rtlCol="0"/>
          <a:lstStyle/>
          <a:p>
            <a:pPr rtl="0"/>
            <a:r>
              <a:rPr lang="nb-no">
                <a:latin typeface="Avenir Book"/>
              </a:rPr>
              <a:t>3.1.Hvorfor trender i stedet for oktettregelen 2</a:t>
            </a:r>
            <a:endParaRPr lang="en-US"/>
          </a:p>
        </p:txBody>
      </p:sp>
      <p:sp>
        <p:nvSpPr>
          <p:cNvPr id="3" name="Content Placeholder 2">
            <a:extLst>
              <a:ext uri="{FF2B5EF4-FFF2-40B4-BE49-F238E27FC236}">
                <a16:creationId xmlns:a16="http://schemas.microsoft.com/office/drawing/2014/main" id="{3AD506C3-ED30-49FD-BAEB-1DC994B159AF}"/>
              </a:ext>
            </a:extLst>
          </p:cNvPr>
          <p:cNvSpPr>
            <a:spLocks noGrp="1"/>
          </p:cNvSpPr>
          <p:nvPr>
            <p:ph idx="1"/>
          </p:nvPr>
        </p:nvSpPr>
        <p:spPr/>
        <p:txBody>
          <a:bodyPr vert="horz" lIns="91440" tIns="45720" rIns="91440" bIns="45720" rtlCol="0" anchor="t">
            <a:normAutofit/>
          </a:bodyPr>
          <a:lstStyle/>
          <a:p>
            <a:pPr marL="0" indent="0" rtl="0">
              <a:buNone/>
            </a:pPr>
            <a:r>
              <a:rPr lang="nb-no"/>
              <a:t>Unngå </a:t>
            </a:r>
            <a:endParaRPr lang="nb-NO" dirty="0"/>
          </a:p>
          <a:p>
            <a:pPr rtl="0"/>
            <a:r>
              <a:rPr lang="nb-no"/>
              <a:t>å bruke oktettregelen som forklaring på hvorfor reaksjoner skjer. Ofte er regelen oppfylt både i reaktantene og produktene.</a:t>
            </a:r>
          </a:p>
          <a:p>
            <a:pPr rtl="0"/>
            <a:r>
              <a:rPr lang="nb-no"/>
              <a:t>å bruke det som en generell regel. I mange tilfeller er den ikke gyldig, som med svovel i sulfat. </a:t>
            </a:r>
          </a:p>
        </p:txBody>
      </p:sp>
      <p:sp>
        <p:nvSpPr>
          <p:cNvPr id="4" name="Slide Number Placeholder 3">
            <a:extLst>
              <a:ext uri="{FF2B5EF4-FFF2-40B4-BE49-F238E27FC236}">
                <a16:creationId xmlns:a16="http://schemas.microsoft.com/office/drawing/2014/main" id="{32C27369-EFF3-46C2-B97C-8C1C5A838AD3}"/>
              </a:ext>
            </a:extLst>
          </p:cNvPr>
          <p:cNvSpPr>
            <a:spLocks noGrp="1"/>
          </p:cNvSpPr>
          <p:nvPr>
            <p:ph type="sldNum" sz="quarter" idx="11"/>
          </p:nvPr>
        </p:nvSpPr>
        <p:spPr/>
        <p:txBody>
          <a:bodyPr rtlCol="0"/>
          <a:lstStyle/>
          <a:p>
            <a:pPr rtl="0"/>
            <a:r>
              <a:rPr lang="nb-no" sz="1200"/>
              <a:t>|  </a:t>
            </a:r>
            <a:fld id="{9DD0088F-7E4A-9C4B-9ED2-72FAF1293163}" type="slidenum">
              <a:rPr lang="es-ES_tradnl" smtClean="0"/>
              <a:pPr/>
              <a:t>29</a:t>
            </a:fld>
            <a:endParaRPr lang="es-ES_tradnl"/>
          </a:p>
        </p:txBody>
      </p:sp>
      <p:sp>
        <p:nvSpPr>
          <p:cNvPr id="5" name="Footer Placeholder 4">
            <a:extLst>
              <a:ext uri="{FF2B5EF4-FFF2-40B4-BE49-F238E27FC236}">
                <a16:creationId xmlns:a16="http://schemas.microsoft.com/office/drawing/2014/main" id="{187A9B81-B0F5-47D5-9CB5-C639BCC7F69D}"/>
              </a:ext>
            </a:extLst>
          </p:cNvPr>
          <p:cNvSpPr>
            <a:spLocks noGrp="1"/>
          </p:cNvSpPr>
          <p:nvPr>
            <p:ph type="ftr" sz="quarter" idx="3"/>
          </p:nvPr>
        </p:nvSpPr>
        <p:spPr/>
        <p:txBody>
          <a:bodyPr rtlCol="0"/>
          <a:lstStyle/>
          <a:p>
            <a:pPr algn="r" rtl="0"/>
            <a:r>
              <a:rPr lang="nb-no">
                <a:solidFill>
                  <a:srgbClr val="CC023B"/>
                </a:solidFill>
              </a:rPr>
              <a:t>STEMkey</a:t>
            </a:r>
            <a:endParaRPr lang="en-US">
              <a:solidFill>
                <a:srgbClr val="CC023B"/>
              </a:solidFill>
            </a:endParaRPr>
          </a:p>
        </p:txBody>
      </p:sp>
      <p:pic>
        <p:nvPicPr>
          <p:cNvPr id="6" name="Bilde 6">
            <a:extLst>
              <a:ext uri="{FF2B5EF4-FFF2-40B4-BE49-F238E27FC236}">
                <a16:creationId xmlns:a16="http://schemas.microsoft.com/office/drawing/2014/main" id="{B9437810-7EBC-4C3E-8C85-0A4F859A3245}"/>
              </a:ext>
            </a:extLst>
          </p:cNvPr>
          <p:cNvPicPr>
            <a:picLocks noChangeAspect="1"/>
          </p:cNvPicPr>
          <p:nvPr/>
        </p:nvPicPr>
        <p:blipFill>
          <a:blip r:embed="rId2"/>
          <a:stretch>
            <a:fillRect/>
          </a:stretch>
        </p:blipFill>
        <p:spPr>
          <a:xfrm>
            <a:off x="3173568" y="3872852"/>
            <a:ext cx="2287074" cy="2112000"/>
          </a:xfrm>
          <a:prstGeom prst="rect">
            <a:avLst/>
          </a:prstGeom>
        </p:spPr>
      </p:pic>
    </p:spTree>
    <p:extLst>
      <p:ext uri="{BB962C8B-B14F-4D97-AF65-F5344CB8AC3E}">
        <p14:creationId xmlns:p14="http://schemas.microsoft.com/office/powerpoint/2010/main" val="328546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BA9F6-957B-44BE-9263-636FD4C5467D}"/>
              </a:ext>
            </a:extLst>
          </p:cNvPr>
          <p:cNvSpPr>
            <a:spLocks noGrp="1"/>
          </p:cNvSpPr>
          <p:nvPr>
            <p:ph type="title"/>
          </p:nvPr>
        </p:nvSpPr>
        <p:spPr/>
        <p:txBody>
          <a:bodyPr rtlCol="0"/>
          <a:lstStyle/>
          <a:p>
            <a:pPr rtl="0"/>
            <a:r>
              <a:rPr lang="nb-no">
                <a:latin typeface="Avenir Book"/>
              </a:rPr>
              <a:t>0 Introduksjon</a:t>
            </a:r>
            <a:endParaRPr lang="en-US"/>
          </a:p>
        </p:txBody>
      </p:sp>
      <p:sp>
        <p:nvSpPr>
          <p:cNvPr id="4" name="Slide Number Placeholder 3">
            <a:extLst>
              <a:ext uri="{FF2B5EF4-FFF2-40B4-BE49-F238E27FC236}">
                <a16:creationId xmlns:a16="http://schemas.microsoft.com/office/drawing/2014/main" id="{E2C49DA8-5093-4894-A623-FDC94CC4B9B4}"/>
              </a:ext>
            </a:extLst>
          </p:cNvPr>
          <p:cNvSpPr>
            <a:spLocks noGrp="1"/>
          </p:cNvSpPr>
          <p:nvPr>
            <p:ph type="sldNum" sz="quarter" idx="11"/>
          </p:nvPr>
        </p:nvSpPr>
        <p:spPr/>
        <p:txBody>
          <a:bodyPr rtlCol="0"/>
          <a:lstStyle/>
          <a:p>
            <a:pPr rtl="0"/>
            <a:r>
              <a:rPr lang="nb-no" sz="1200"/>
              <a:t>|  </a:t>
            </a:r>
            <a:fld id="{9DD0088F-7E4A-9C4B-9ED2-72FAF1293163}" type="slidenum">
              <a:rPr lang="es-ES_tradnl" smtClean="0"/>
              <a:pPr/>
              <a:t>3</a:t>
            </a:fld>
            <a:endParaRPr lang="es-ES_tradnl"/>
          </a:p>
        </p:txBody>
      </p:sp>
      <p:sp>
        <p:nvSpPr>
          <p:cNvPr id="5" name="Footer Placeholder 4">
            <a:extLst>
              <a:ext uri="{FF2B5EF4-FFF2-40B4-BE49-F238E27FC236}">
                <a16:creationId xmlns:a16="http://schemas.microsoft.com/office/drawing/2014/main" id="{DCF1FB31-EBE6-4751-A8C6-AEABC8DE6ABA}"/>
              </a:ext>
            </a:extLst>
          </p:cNvPr>
          <p:cNvSpPr>
            <a:spLocks noGrp="1"/>
          </p:cNvSpPr>
          <p:nvPr>
            <p:ph type="ftr" sz="quarter" idx="3"/>
          </p:nvPr>
        </p:nvSpPr>
        <p:spPr/>
        <p:txBody>
          <a:bodyPr rtlCol="0"/>
          <a:lstStyle/>
          <a:p>
            <a:pPr algn="r" rtl="0"/>
            <a:r>
              <a:rPr lang="nb-no">
                <a:solidFill>
                  <a:srgbClr val="CC023B"/>
                </a:solidFill>
              </a:rPr>
              <a:t>STEMkey</a:t>
            </a:r>
            <a:endParaRPr lang="en-US">
              <a:solidFill>
                <a:srgbClr val="CC023B"/>
              </a:solidFill>
            </a:endParaRPr>
          </a:p>
        </p:txBody>
      </p:sp>
      <p:pic>
        <p:nvPicPr>
          <p:cNvPr id="7" name="Picture 7">
            <a:extLst>
              <a:ext uri="{FF2B5EF4-FFF2-40B4-BE49-F238E27FC236}">
                <a16:creationId xmlns:a16="http://schemas.microsoft.com/office/drawing/2014/main" id="{0C79BAB4-DA46-4E17-813F-34AC36B8CCA9}"/>
              </a:ext>
            </a:extLst>
          </p:cNvPr>
          <p:cNvPicPr>
            <a:picLocks noChangeAspect="1"/>
          </p:cNvPicPr>
          <p:nvPr/>
        </p:nvPicPr>
        <p:blipFill>
          <a:blip r:embed="rId4"/>
          <a:stretch>
            <a:fillRect/>
          </a:stretch>
        </p:blipFill>
        <p:spPr>
          <a:xfrm>
            <a:off x="7873252" y="96370"/>
            <a:ext cx="1028701" cy="1051112"/>
          </a:xfrm>
          <a:prstGeom prst="rect">
            <a:avLst/>
          </a:prstGeom>
        </p:spPr>
      </p:pic>
      <p:pic>
        <p:nvPicPr>
          <p:cNvPr id="8" name="Picture 8">
            <a:extLst>
              <a:ext uri="{FF2B5EF4-FFF2-40B4-BE49-F238E27FC236}">
                <a16:creationId xmlns:a16="http://schemas.microsoft.com/office/drawing/2014/main" id="{8E0A98A4-797F-43C3-B7F8-6185EDCE9C43}"/>
              </a:ext>
            </a:extLst>
          </p:cNvPr>
          <p:cNvPicPr>
            <a:picLocks noChangeAspect="1"/>
          </p:cNvPicPr>
          <p:nvPr/>
        </p:nvPicPr>
        <p:blipFill>
          <a:blip r:embed="rId5"/>
          <a:stretch>
            <a:fillRect/>
          </a:stretch>
        </p:blipFill>
        <p:spPr>
          <a:xfrm>
            <a:off x="8971429" y="96370"/>
            <a:ext cx="1039906" cy="1051112"/>
          </a:xfrm>
          <a:prstGeom prst="rect">
            <a:avLst/>
          </a:prstGeom>
        </p:spPr>
      </p:pic>
      <p:pic>
        <p:nvPicPr>
          <p:cNvPr id="6" name="Online Media 5" title="StemKey">
            <a:hlinkClick r:id="" action="ppaction://media"/>
            <a:extLst>
              <a:ext uri="{FF2B5EF4-FFF2-40B4-BE49-F238E27FC236}">
                <a16:creationId xmlns:a16="http://schemas.microsoft.com/office/drawing/2014/main" id="{3DACBAD9-6795-5A54-5D92-43A471595515}"/>
              </a:ext>
            </a:extLst>
          </p:cNvPr>
          <p:cNvPicPr>
            <a:picLocks noRot="1" noChangeAspect="1"/>
          </p:cNvPicPr>
          <p:nvPr>
            <a:videoFile r:link="rId1"/>
          </p:nvPr>
        </p:nvPicPr>
        <p:blipFill>
          <a:blip r:embed="rId6"/>
          <a:stretch>
            <a:fillRect/>
          </a:stretch>
        </p:blipFill>
        <p:spPr>
          <a:xfrm>
            <a:off x="3251200" y="1821688"/>
            <a:ext cx="5573269" cy="3148897"/>
          </a:xfrm>
          <a:prstGeom prst="rect">
            <a:avLst/>
          </a:prstGeom>
        </p:spPr>
      </p:pic>
    </p:spTree>
    <p:extLst>
      <p:ext uri="{BB962C8B-B14F-4D97-AF65-F5344CB8AC3E}">
        <p14:creationId xmlns:p14="http://schemas.microsoft.com/office/powerpoint/2010/main" val="2397989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4879" y="591661"/>
            <a:ext cx="9477375" cy="647794"/>
          </a:xfrm>
        </p:spPr>
        <p:txBody>
          <a:bodyPr rtlCol="0"/>
          <a:lstStyle/>
          <a:p>
            <a:pPr rtl="0"/>
            <a:r>
              <a:rPr lang="nb-no" dirty="0">
                <a:latin typeface="Avenir Book"/>
              </a:rPr>
              <a:t>3.1. Hvorfor trender i stedet for oktettregelen 3</a:t>
            </a:r>
            <a:endParaRPr lang="en-US" dirty="0"/>
          </a:p>
        </p:txBody>
      </p:sp>
      <p:sp>
        <p:nvSpPr>
          <p:cNvPr id="3" name="Marcador de contenido 2"/>
          <p:cNvSpPr>
            <a:spLocks noGrp="1"/>
          </p:cNvSpPr>
          <p:nvPr>
            <p:ph idx="1"/>
          </p:nvPr>
        </p:nvSpPr>
        <p:spPr>
          <a:xfrm>
            <a:off x="524879" y="1399879"/>
            <a:ext cx="11072730" cy="4445847"/>
          </a:xfrm>
        </p:spPr>
        <p:txBody>
          <a:bodyPr vert="horz" lIns="91440" tIns="45720" rIns="91440" bIns="45720" rtlCol="0" anchor="t">
            <a:normAutofit lnSpcReduction="10000"/>
          </a:bodyPr>
          <a:lstStyle/>
          <a:p>
            <a:pPr marL="0" indent="0" rtl="0">
              <a:buNone/>
            </a:pPr>
            <a:endParaRPr lang="de-DE" dirty="0">
              <a:solidFill>
                <a:srgbClr val="4C5F7E"/>
              </a:solidFill>
            </a:endParaRPr>
          </a:p>
          <a:p>
            <a:pPr rtl="0"/>
            <a:r>
              <a:rPr lang="nb-no" dirty="0">
                <a:solidFill>
                  <a:srgbClr val="4C5F7E"/>
                </a:solidFill>
              </a:rPr>
              <a:t>Et eksempel på uheldig bruk av oktettregelen:</a:t>
            </a:r>
          </a:p>
          <a:p>
            <a:pPr lvl="1" rtl="0"/>
            <a:r>
              <a:rPr lang="nb-no" dirty="0">
                <a:solidFill>
                  <a:schemeClr val="tx2"/>
                </a:solidFill>
              </a:rPr>
              <a:t>«Alkalimetaller vil avgi et elektron og halogener tiltrekker seg ett elektron for å oppnå åtte elektroner i det ytre skallet» (halogener har allerede åtte elektroner som en reaktant)</a:t>
            </a:r>
          </a:p>
          <a:p>
            <a:pPr rtl="0"/>
            <a:r>
              <a:rPr lang="nb-no" dirty="0">
                <a:solidFill>
                  <a:srgbClr val="4C5F7E"/>
                </a:solidFill>
                <a:ea typeface="+mn-lt"/>
                <a:cs typeface="+mn-lt"/>
              </a:rPr>
              <a:t>Trender kan forklare bedre </a:t>
            </a:r>
            <a:r>
              <a:rPr lang="nb-no" i="1" dirty="0">
                <a:solidFill>
                  <a:srgbClr val="4C5F7E"/>
                </a:solidFill>
                <a:ea typeface="+mn-lt"/>
                <a:cs typeface="+mn-lt"/>
              </a:rPr>
              <a:t>hvorfor</a:t>
            </a:r>
            <a:r>
              <a:rPr lang="nb-no" dirty="0">
                <a:solidFill>
                  <a:srgbClr val="4C5F7E"/>
                </a:solidFill>
                <a:ea typeface="+mn-lt"/>
                <a:cs typeface="+mn-lt"/>
              </a:rPr>
              <a:t> alkalimetaller reagerer med halogener: </a:t>
            </a:r>
            <a:endParaRPr lang="en-GB" dirty="0">
              <a:ea typeface="+mn-lt"/>
              <a:cs typeface="+mn-lt"/>
            </a:endParaRPr>
          </a:p>
          <a:p>
            <a:pPr marL="1028700" lvl="1" rtl="0"/>
            <a:r>
              <a:rPr lang="nb-no" dirty="0">
                <a:solidFill>
                  <a:schemeClr val="tx2"/>
                </a:solidFill>
                <a:ea typeface="+mn-lt"/>
                <a:cs typeface="+mn-lt"/>
              </a:rPr>
              <a:t>Alkalimetaller mister lett det ytre elektronet på grunn av en kombinasjon av lav effektiv kjerneladning og stor diameter </a:t>
            </a:r>
          </a:p>
          <a:p>
            <a:pPr marL="1028700" lvl="1" rtl="0"/>
            <a:r>
              <a:rPr lang="nb-no" dirty="0">
                <a:solidFill>
                  <a:schemeClr val="tx2"/>
                </a:solidFill>
                <a:cs typeface="Calibri"/>
              </a:rPr>
              <a:t>Halogener har høy elektronegativitet på grunn av en kombinasjon av liten diameter og høy effektiv ladning</a:t>
            </a:r>
            <a:endParaRPr lang="en-GB" dirty="0">
              <a:solidFill>
                <a:schemeClr val="tx2"/>
              </a:solidFill>
            </a:endParaRPr>
          </a:p>
          <a:p>
            <a:pPr marL="0" indent="0" rtl="0">
              <a:buNone/>
            </a:pPr>
            <a:endParaRPr lang="de-DE" dirty="0">
              <a:solidFill>
                <a:srgbClr val="4C5F7E"/>
              </a:solidFill>
            </a:endParaRPr>
          </a:p>
          <a:p>
            <a:pPr marL="0" indent="0" rtl="0">
              <a:spcBef>
                <a:spcPts val="0"/>
              </a:spcBef>
              <a:spcAft>
                <a:spcPts val="600"/>
              </a:spcAft>
              <a:buClr>
                <a:srgbClr val="A0B051"/>
              </a:buClr>
              <a:buNone/>
            </a:pPr>
            <a:endParaRPr lang="de-DE" sz="2400" dirty="0"/>
          </a:p>
          <a:p>
            <a:pPr rtl="0">
              <a:buFont typeface="Arial" panose="020B0604020202020204" pitchFamily="34" charset="0"/>
              <a:buChar char="•"/>
            </a:pPr>
            <a:endParaRPr lang="en-US" sz="2400" dirty="0"/>
          </a:p>
        </p:txBody>
      </p:sp>
      <p:sp>
        <p:nvSpPr>
          <p:cNvPr id="5" name="Marcador de número de diapositiva 4"/>
          <p:cNvSpPr>
            <a:spLocks noGrp="1"/>
          </p:cNvSpPr>
          <p:nvPr>
            <p:ph type="sldNum" sz="quarter" idx="11"/>
          </p:nvPr>
        </p:nvSpPr>
        <p:spPr/>
        <p:txBody>
          <a:bodyPr rtlCol="0"/>
          <a:lstStyle/>
          <a:p>
            <a:pPr rtl="0"/>
            <a:r>
              <a:rPr lang="nb-no" sz="1200"/>
              <a:t>|  </a:t>
            </a:r>
            <a:fld id="{9DD0088F-7E4A-9C4B-9ED2-72FAF1293163}" type="slidenum">
              <a:rPr lang="es-ES_tradnl" smtClean="0"/>
              <a:pPr/>
              <a:t>30</a:t>
            </a:fld>
            <a:endParaRPr lang="es-ES_tradnl"/>
          </a:p>
        </p:txBody>
      </p:sp>
    </p:spTree>
    <p:extLst>
      <p:ext uri="{BB962C8B-B14F-4D97-AF65-F5344CB8AC3E}">
        <p14:creationId xmlns:p14="http://schemas.microsoft.com/office/powerpoint/2010/main" val="26978914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A688C-43F3-4592-BBF8-3CBFA364A9CC}"/>
              </a:ext>
            </a:extLst>
          </p:cNvPr>
          <p:cNvSpPr>
            <a:spLocks noGrp="1"/>
          </p:cNvSpPr>
          <p:nvPr>
            <p:ph type="title"/>
          </p:nvPr>
        </p:nvSpPr>
        <p:spPr/>
        <p:txBody>
          <a:bodyPr rtlCol="0">
            <a:normAutofit/>
          </a:bodyPr>
          <a:lstStyle/>
          <a:p>
            <a:pPr rtl="0"/>
            <a:r>
              <a:rPr lang="nb-no" dirty="0">
                <a:latin typeface="Avenir Book"/>
              </a:rPr>
              <a:t>3.2 Undervise om trender ved å bruke Lego-versjoner i 3D 1</a:t>
            </a:r>
            <a:endParaRPr lang="nb-NO" dirty="0"/>
          </a:p>
        </p:txBody>
      </p:sp>
      <p:sp>
        <p:nvSpPr>
          <p:cNvPr id="4" name="Slide Number Placeholder 3">
            <a:extLst>
              <a:ext uri="{FF2B5EF4-FFF2-40B4-BE49-F238E27FC236}">
                <a16:creationId xmlns:a16="http://schemas.microsoft.com/office/drawing/2014/main" id="{54D9F827-FCCF-49BE-94AB-786F505483FD}"/>
              </a:ext>
            </a:extLst>
          </p:cNvPr>
          <p:cNvSpPr>
            <a:spLocks noGrp="1"/>
          </p:cNvSpPr>
          <p:nvPr>
            <p:ph type="sldNum" sz="quarter" idx="11"/>
          </p:nvPr>
        </p:nvSpPr>
        <p:spPr/>
        <p:txBody>
          <a:bodyPr rtlCol="0"/>
          <a:lstStyle/>
          <a:p>
            <a:pPr rtl="0"/>
            <a:r>
              <a:rPr lang="nb-no" sz="1200"/>
              <a:t>|  </a:t>
            </a:r>
            <a:fld id="{9DD0088F-7E4A-9C4B-9ED2-72FAF1293163}" type="slidenum">
              <a:rPr lang="es-ES_tradnl" smtClean="0"/>
              <a:pPr/>
              <a:t>31</a:t>
            </a:fld>
            <a:endParaRPr lang="es-ES_tradnl"/>
          </a:p>
        </p:txBody>
      </p:sp>
      <p:sp>
        <p:nvSpPr>
          <p:cNvPr id="5" name="Footer Placeholder 4">
            <a:extLst>
              <a:ext uri="{FF2B5EF4-FFF2-40B4-BE49-F238E27FC236}">
                <a16:creationId xmlns:a16="http://schemas.microsoft.com/office/drawing/2014/main" id="{71A5E93A-F440-46E7-9B70-AFACC798B00E}"/>
              </a:ext>
            </a:extLst>
          </p:cNvPr>
          <p:cNvSpPr>
            <a:spLocks noGrp="1"/>
          </p:cNvSpPr>
          <p:nvPr>
            <p:ph type="ftr" sz="quarter" idx="3"/>
          </p:nvPr>
        </p:nvSpPr>
        <p:spPr/>
        <p:txBody>
          <a:bodyPr rtlCol="0"/>
          <a:lstStyle/>
          <a:p>
            <a:pPr algn="r" rtl="0"/>
            <a:r>
              <a:rPr lang="nb-no">
                <a:solidFill>
                  <a:srgbClr val="CC023B"/>
                </a:solidFill>
              </a:rPr>
              <a:t>STEMkey</a:t>
            </a:r>
          </a:p>
        </p:txBody>
      </p:sp>
      <p:pic>
        <p:nvPicPr>
          <p:cNvPr id="3" name="Bilde 5" descr="Et bilde som inneholder tekst, innendørs, elektronikk&#10;&#10;Automatisk generert beskrivelse">
            <a:extLst>
              <a:ext uri="{FF2B5EF4-FFF2-40B4-BE49-F238E27FC236}">
                <a16:creationId xmlns:a16="http://schemas.microsoft.com/office/drawing/2014/main" id="{0D4E3E9B-70E4-411C-8911-3F8604FDD6CA}"/>
              </a:ext>
            </a:extLst>
          </p:cNvPr>
          <p:cNvPicPr>
            <a:picLocks noGrp="1" noChangeAspect="1"/>
          </p:cNvPicPr>
          <p:nvPr>
            <p:ph idx="1"/>
          </p:nvPr>
        </p:nvPicPr>
        <p:blipFill>
          <a:blip r:embed="rId3"/>
          <a:stretch>
            <a:fillRect/>
          </a:stretch>
        </p:blipFill>
        <p:spPr>
          <a:xfrm>
            <a:off x="75142" y="1873646"/>
            <a:ext cx="12078758" cy="3578921"/>
          </a:xfrm>
        </p:spPr>
      </p:pic>
      <p:sp>
        <p:nvSpPr>
          <p:cNvPr id="7" name="TextBox 6">
            <a:extLst>
              <a:ext uri="{FF2B5EF4-FFF2-40B4-BE49-F238E27FC236}">
                <a16:creationId xmlns:a16="http://schemas.microsoft.com/office/drawing/2014/main" id="{213C30AE-CD02-407A-B4AD-DA939AD900FF}"/>
              </a:ext>
            </a:extLst>
          </p:cNvPr>
          <p:cNvSpPr txBox="1"/>
          <p:nvPr/>
        </p:nvSpPr>
        <p:spPr>
          <a:xfrm>
            <a:off x="4193931" y="5644662"/>
            <a:ext cx="1750223" cy="369332"/>
          </a:xfrm>
          <a:prstGeom prst="rect">
            <a:avLst/>
          </a:prstGeom>
          <a:noFill/>
        </p:spPr>
        <p:txBody>
          <a:bodyPr wrap="none" rtlCol="0">
            <a:spAutoFit/>
          </a:bodyPr>
          <a:lstStyle/>
          <a:p>
            <a:pPr rtl="0"/>
            <a:r>
              <a:rPr lang="nb-no"/>
              <a:t>Atomdiameter</a:t>
            </a:r>
          </a:p>
        </p:txBody>
      </p:sp>
      <p:pic>
        <p:nvPicPr>
          <p:cNvPr id="10" name="Picture 9" descr="A picture containing text, clock&#10;&#10;Description automatically generated">
            <a:extLst>
              <a:ext uri="{FF2B5EF4-FFF2-40B4-BE49-F238E27FC236}">
                <a16:creationId xmlns:a16="http://schemas.microsoft.com/office/drawing/2014/main" id="{7649981F-E575-4ADD-AADF-6547A600DC09}"/>
              </a:ext>
            </a:extLst>
          </p:cNvPr>
          <p:cNvPicPr>
            <a:picLocks noChangeAspect="1"/>
          </p:cNvPicPr>
          <p:nvPr/>
        </p:nvPicPr>
        <p:blipFill>
          <a:blip r:embed="rId4"/>
          <a:stretch>
            <a:fillRect/>
          </a:stretch>
        </p:blipFill>
        <p:spPr>
          <a:xfrm>
            <a:off x="10588878" y="420442"/>
            <a:ext cx="1002323" cy="1002323"/>
          </a:xfrm>
          <a:prstGeom prst="rect">
            <a:avLst/>
          </a:prstGeom>
        </p:spPr>
      </p:pic>
      <p:pic>
        <p:nvPicPr>
          <p:cNvPr id="12" name="Picture 11" descr="Icon&#10;&#10;Description automatically generated">
            <a:extLst>
              <a:ext uri="{FF2B5EF4-FFF2-40B4-BE49-F238E27FC236}">
                <a16:creationId xmlns:a16="http://schemas.microsoft.com/office/drawing/2014/main" id="{FD277804-25EE-437A-8F48-61C93245694B}"/>
              </a:ext>
            </a:extLst>
          </p:cNvPr>
          <p:cNvPicPr>
            <a:picLocks noChangeAspect="1"/>
          </p:cNvPicPr>
          <p:nvPr/>
        </p:nvPicPr>
        <p:blipFill>
          <a:blip r:embed="rId5"/>
          <a:stretch>
            <a:fillRect/>
          </a:stretch>
        </p:blipFill>
        <p:spPr>
          <a:xfrm>
            <a:off x="9621771" y="465580"/>
            <a:ext cx="958306" cy="958306"/>
          </a:xfrm>
          <a:prstGeom prst="rect">
            <a:avLst/>
          </a:prstGeom>
        </p:spPr>
      </p:pic>
    </p:spTree>
    <p:extLst>
      <p:ext uri="{BB962C8B-B14F-4D97-AF65-F5344CB8AC3E}">
        <p14:creationId xmlns:p14="http://schemas.microsoft.com/office/powerpoint/2010/main" val="3044479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A688C-43F3-4592-BBF8-3CBFA364A9CC}"/>
              </a:ext>
            </a:extLst>
          </p:cNvPr>
          <p:cNvSpPr>
            <a:spLocks noGrp="1"/>
          </p:cNvSpPr>
          <p:nvPr>
            <p:ph type="title"/>
          </p:nvPr>
        </p:nvSpPr>
        <p:spPr/>
        <p:txBody>
          <a:bodyPr rtlCol="0">
            <a:normAutofit fontScale="90000"/>
          </a:bodyPr>
          <a:lstStyle/>
          <a:p>
            <a:pPr rtl="0"/>
            <a:r>
              <a:rPr lang="nb-no" dirty="0">
                <a:latin typeface="Avenir Book"/>
              </a:rPr>
              <a:t>3.2 Undervise om trender i periodesystemet </a:t>
            </a:r>
            <a:br>
              <a:rPr lang="nb-no" dirty="0">
                <a:latin typeface="Avenir Book"/>
              </a:rPr>
            </a:br>
            <a:r>
              <a:rPr lang="nb-no" dirty="0">
                <a:latin typeface="Avenir Book"/>
              </a:rPr>
              <a:t>ved å bruke Lego-versjoner i 3D 2 </a:t>
            </a:r>
            <a:endParaRPr lang="nb-NO" dirty="0"/>
          </a:p>
        </p:txBody>
      </p:sp>
      <p:sp>
        <p:nvSpPr>
          <p:cNvPr id="4" name="Slide Number Placeholder 3">
            <a:extLst>
              <a:ext uri="{FF2B5EF4-FFF2-40B4-BE49-F238E27FC236}">
                <a16:creationId xmlns:a16="http://schemas.microsoft.com/office/drawing/2014/main" id="{54D9F827-FCCF-49BE-94AB-786F505483FD}"/>
              </a:ext>
            </a:extLst>
          </p:cNvPr>
          <p:cNvSpPr>
            <a:spLocks noGrp="1"/>
          </p:cNvSpPr>
          <p:nvPr>
            <p:ph type="sldNum" sz="quarter" idx="11"/>
          </p:nvPr>
        </p:nvSpPr>
        <p:spPr/>
        <p:txBody>
          <a:bodyPr rtlCol="0"/>
          <a:lstStyle/>
          <a:p>
            <a:pPr rtl="0"/>
            <a:r>
              <a:rPr lang="nb-no" sz="1200"/>
              <a:t>|  </a:t>
            </a:r>
            <a:fld id="{9DD0088F-7E4A-9C4B-9ED2-72FAF1293163}" type="slidenum">
              <a:rPr lang="es-ES_tradnl" smtClean="0"/>
              <a:pPr/>
              <a:t>32</a:t>
            </a:fld>
            <a:endParaRPr lang="es-ES_tradnl"/>
          </a:p>
        </p:txBody>
      </p:sp>
      <p:sp>
        <p:nvSpPr>
          <p:cNvPr id="5" name="Footer Placeholder 4">
            <a:extLst>
              <a:ext uri="{FF2B5EF4-FFF2-40B4-BE49-F238E27FC236}">
                <a16:creationId xmlns:a16="http://schemas.microsoft.com/office/drawing/2014/main" id="{71A5E93A-F440-46E7-9B70-AFACC798B00E}"/>
              </a:ext>
            </a:extLst>
          </p:cNvPr>
          <p:cNvSpPr>
            <a:spLocks noGrp="1"/>
          </p:cNvSpPr>
          <p:nvPr>
            <p:ph type="ftr" sz="quarter" idx="3"/>
          </p:nvPr>
        </p:nvSpPr>
        <p:spPr/>
        <p:txBody>
          <a:bodyPr rtlCol="0"/>
          <a:lstStyle/>
          <a:p>
            <a:pPr algn="r" rtl="0"/>
            <a:r>
              <a:rPr lang="nb-no" dirty="0" err="1">
                <a:solidFill>
                  <a:srgbClr val="CC023B"/>
                </a:solidFill>
              </a:rPr>
              <a:t>STEMkey</a:t>
            </a:r>
            <a:endParaRPr lang="nb-no" dirty="0">
              <a:solidFill>
                <a:srgbClr val="CC023B"/>
              </a:solidFill>
            </a:endParaRPr>
          </a:p>
        </p:txBody>
      </p:sp>
      <p:sp>
        <p:nvSpPr>
          <p:cNvPr id="7" name="Plassholder for innhold 6">
            <a:extLst>
              <a:ext uri="{FF2B5EF4-FFF2-40B4-BE49-F238E27FC236}">
                <a16:creationId xmlns:a16="http://schemas.microsoft.com/office/drawing/2014/main" id="{74EFCA9F-0FDE-421C-AE21-C88AAF9BC20C}"/>
              </a:ext>
            </a:extLst>
          </p:cNvPr>
          <p:cNvSpPr>
            <a:spLocks noGrp="1"/>
          </p:cNvSpPr>
          <p:nvPr>
            <p:ph idx="1"/>
          </p:nvPr>
        </p:nvSpPr>
        <p:spPr/>
        <p:txBody>
          <a:bodyPr rtlCol="0"/>
          <a:lstStyle/>
          <a:p>
            <a:pPr rtl="0"/>
            <a:endParaRPr lang="nb-NO"/>
          </a:p>
        </p:txBody>
      </p:sp>
      <p:pic>
        <p:nvPicPr>
          <p:cNvPr id="10" name="Bilde 5" descr="Et bilde som inneholder tekst, innendørs, bord, pult&#10;&#10;Automatisk generert beskrivelse">
            <a:extLst>
              <a:ext uri="{FF2B5EF4-FFF2-40B4-BE49-F238E27FC236}">
                <a16:creationId xmlns:a16="http://schemas.microsoft.com/office/drawing/2014/main" id="{848396FE-D6C7-4F5D-94FE-B94049B8FA8A}"/>
              </a:ext>
            </a:extLst>
          </p:cNvPr>
          <p:cNvPicPr>
            <a:picLocks noChangeAspect="1"/>
          </p:cNvPicPr>
          <p:nvPr/>
        </p:nvPicPr>
        <p:blipFill rotWithShape="1">
          <a:blip r:embed="rId2"/>
          <a:srcRect t="52149" r="11072" b="9291"/>
          <a:stretch/>
        </p:blipFill>
        <p:spPr>
          <a:xfrm>
            <a:off x="378235" y="1559558"/>
            <a:ext cx="11531424" cy="3895079"/>
          </a:xfrm>
          <a:prstGeom prst="rect">
            <a:avLst/>
          </a:prstGeom>
        </p:spPr>
      </p:pic>
      <p:pic>
        <p:nvPicPr>
          <p:cNvPr id="8" name="Picture 7" descr="A picture containing text, clock&#10;&#10;Description automatically generated">
            <a:extLst>
              <a:ext uri="{FF2B5EF4-FFF2-40B4-BE49-F238E27FC236}">
                <a16:creationId xmlns:a16="http://schemas.microsoft.com/office/drawing/2014/main" id="{F22F1D53-E750-416A-B19F-A5C751281DC0}"/>
              </a:ext>
            </a:extLst>
          </p:cNvPr>
          <p:cNvPicPr>
            <a:picLocks noChangeAspect="1"/>
          </p:cNvPicPr>
          <p:nvPr/>
        </p:nvPicPr>
        <p:blipFill>
          <a:blip r:embed="rId3"/>
          <a:stretch>
            <a:fillRect/>
          </a:stretch>
        </p:blipFill>
        <p:spPr>
          <a:xfrm>
            <a:off x="11387143" y="524844"/>
            <a:ext cx="647794" cy="647794"/>
          </a:xfrm>
          <a:prstGeom prst="rect">
            <a:avLst/>
          </a:prstGeom>
        </p:spPr>
      </p:pic>
      <p:pic>
        <p:nvPicPr>
          <p:cNvPr id="9" name="Picture 8" descr="Icon&#10;&#10;Description automatically generated">
            <a:extLst>
              <a:ext uri="{FF2B5EF4-FFF2-40B4-BE49-F238E27FC236}">
                <a16:creationId xmlns:a16="http://schemas.microsoft.com/office/drawing/2014/main" id="{6A1242A2-3126-42BA-BAC9-2D3E8D2AF42C}"/>
              </a:ext>
            </a:extLst>
          </p:cNvPr>
          <p:cNvPicPr>
            <a:picLocks noChangeAspect="1"/>
          </p:cNvPicPr>
          <p:nvPr/>
        </p:nvPicPr>
        <p:blipFill>
          <a:blip r:embed="rId4"/>
          <a:stretch>
            <a:fillRect/>
          </a:stretch>
        </p:blipFill>
        <p:spPr>
          <a:xfrm>
            <a:off x="10677327" y="535419"/>
            <a:ext cx="647794" cy="647794"/>
          </a:xfrm>
          <a:prstGeom prst="rect">
            <a:avLst/>
          </a:prstGeom>
        </p:spPr>
      </p:pic>
    </p:spTree>
    <p:extLst>
      <p:ext uri="{BB962C8B-B14F-4D97-AF65-F5344CB8AC3E}">
        <p14:creationId xmlns:p14="http://schemas.microsoft.com/office/powerpoint/2010/main" val="33761448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A688C-43F3-4592-BBF8-3CBFA364A9CC}"/>
              </a:ext>
            </a:extLst>
          </p:cNvPr>
          <p:cNvSpPr>
            <a:spLocks noGrp="1"/>
          </p:cNvSpPr>
          <p:nvPr>
            <p:ph type="title"/>
          </p:nvPr>
        </p:nvSpPr>
        <p:spPr/>
        <p:txBody>
          <a:bodyPr rtlCol="0">
            <a:normAutofit fontScale="90000"/>
          </a:bodyPr>
          <a:lstStyle/>
          <a:p>
            <a:pPr rtl="0"/>
            <a:r>
              <a:rPr lang="nb-no" dirty="0">
                <a:latin typeface="Avenir Book"/>
              </a:rPr>
              <a:t>3.2 Undervise om trender i periodesystemet </a:t>
            </a:r>
            <a:br>
              <a:rPr lang="nb-no" dirty="0">
                <a:latin typeface="Avenir Book"/>
              </a:rPr>
            </a:br>
            <a:r>
              <a:rPr lang="nb-no" dirty="0">
                <a:latin typeface="Avenir Book"/>
              </a:rPr>
              <a:t>ved å bruke Lego-versjoner i 3D 3 </a:t>
            </a:r>
            <a:endParaRPr lang="nb-NO" dirty="0"/>
          </a:p>
        </p:txBody>
      </p:sp>
      <p:sp>
        <p:nvSpPr>
          <p:cNvPr id="4" name="Slide Number Placeholder 3">
            <a:extLst>
              <a:ext uri="{FF2B5EF4-FFF2-40B4-BE49-F238E27FC236}">
                <a16:creationId xmlns:a16="http://schemas.microsoft.com/office/drawing/2014/main" id="{54D9F827-FCCF-49BE-94AB-786F505483FD}"/>
              </a:ext>
            </a:extLst>
          </p:cNvPr>
          <p:cNvSpPr>
            <a:spLocks noGrp="1"/>
          </p:cNvSpPr>
          <p:nvPr>
            <p:ph type="sldNum" sz="quarter" idx="11"/>
          </p:nvPr>
        </p:nvSpPr>
        <p:spPr/>
        <p:txBody>
          <a:bodyPr rtlCol="0"/>
          <a:lstStyle/>
          <a:p>
            <a:pPr rtl="0"/>
            <a:r>
              <a:rPr lang="nb-no" sz="1200"/>
              <a:t>|  </a:t>
            </a:r>
            <a:fld id="{9DD0088F-7E4A-9C4B-9ED2-72FAF1293163}" type="slidenum">
              <a:rPr lang="es-ES_tradnl" smtClean="0"/>
              <a:pPr/>
              <a:t>33</a:t>
            </a:fld>
            <a:endParaRPr lang="es-ES_tradnl"/>
          </a:p>
        </p:txBody>
      </p:sp>
      <p:sp>
        <p:nvSpPr>
          <p:cNvPr id="5" name="Footer Placeholder 4">
            <a:extLst>
              <a:ext uri="{FF2B5EF4-FFF2-40B4-BE49-F238E27FC236}">
                <a16:creationId xmlns:a16="http://schemas.microsoft.com/office/drawing/2014/main" id="{71A5E93A-F440-46E7-9B70-AFACC798B00E}"/>
              </a:ext>
            </a:extLst>
          </p:cNvPr>
          <p:cNvSpPr>
            <a:spLocks noGrp="1"/>
          </p:cNvSpPr>
          <p:nvPr>
            <p:ph type="ftr" sz="quarter" idx="3"/>
          </p:nvPr>
        </p:nvSpPr>
        <p:spPr/>
        <p:txBody>
          <a:bodyPr rtlCol="0"/>
          <a:lstStyle/>
          <a:p>
            <a:pPr algn="r" rtl="0"/>
            <a:r>
              <a:rPr lang="nb-no">
                <a:solidFill>
                  <a:srgbClr val="CC023B"/>
                </a:solidFill>
              </a:rPr>
              <a:t>STEMkey</a:t>
            </a:r>
          </a:p>
        </p:txBody>
      </p:sp>
      <p:sp>
        <p:nvSpPr>
          <p:cNvPr id="7" name="Plassholder for innhold 6">
            <a:extLst>
              <a:ext uri="{FF2B5EF4-FFF2-40B4-BE49-F238E27FC236}">
                <a16:creationId xmlns:a16="http://schemas.microsoft.com/office/drawing/2014/main" id="{74EFCA9F-0FDE-421C-AE21-C88AAF9BC20C}"/>
              </a:ext>
            </a:extLst>
          </p:cNvPr>
          <p:cNvSpPr>
            <a:spLocks noGrp="1"/>
          </p:cNvSpPr>
          <p:nvPr>
            <p:ph idx="1"/>
          </p:nvPr>
        </p:nvSpPr>
        <p:spPr>
          <a:xfrm>
            <a:off x="609600" y="2664125"/>
            <a:ext cx="10979988" cy="3051305"/>
          </a:xfrm>
        </p:spPr>
        <p:txBody>
          <a:bodyPr vert="horz" lIns="91440" tIns="45720" rIns="91440" bIns="45720" rtlCol="0" anchor="t">
            <a:normAutofit/>
          </a:bodyPr>
          <a:lstStyle/>
          <a:p>
            <a:pPr rtl="0"/>
            <a:r>
              <a:rPr lang="nb-no"/>
              <a:t>3D-versjoner være nyttige for å forstå trendene i periodesystemet. De gjør det lettere å se hvordan f.eks. atomradius varierer med atomnummer</a:t>
            </a:r>
            <a:endParaRPr lang="nb-NO" dirty="0"/>
          </a:p>
          <a:p>
            <a:pPr rtl="0"/>
            <a:r>
              <a:rPr lang="nb-no"/>
              <a:t>3D-modellene kan bygges i LEGO eller 3D-printes. Ha modellen foran deg mens du drøfter</a:t>
            </a:r>
            <a:endParaRPr lang="nb-NO" dirty="0"/>
          </a:p>
        </p:txBody>
      </p:sp>
      <p:pic>
        <p:nvPicPr>
          <p:cNvPr id="9" name="Picture 8" descr="Icon&#10;&#10;Description automatically generated">
            <a:extLst>
              <a:ext uri="{FF2B5EF4-FFF2-40B4-BE49-F238E27FC236}">
                <a16:creationId xmlns:a16="http://schemas.microsoft.com/office/drawing/2014/main" id="{3AE3043E-1014-472F-8A0B-DC8BBF3F2643}"/>
              </a:ext>
            </a:extLst>
          </p:cNvPr>
          <p:cNvPicPr>
            <a:picLocks noChangeAspect="1"/>
          </p:cNvPicPr>
          <p:nvPr/>
        </p:nvPicPr>
        <p:blipFill>
          <a:blip r:embed="rId2"/>
          <a:stretch>
            <a:fillRect/>
          </a:stretch>
        </p:blipFill>
        <p:spPr>
          <a:xfrm>
            <a:off x="10678437" y="507144"/>
            <a:ext cx="647794" cy="647794"/>
          </a:xfrm>
          <a:prstGeom prst="rect">
            <a:avLst/>
          </a:prstGeom>
        </p:spPr>
      </p:pic>
      <p:pic>
        <p:nvPicPr>
          <p:cNvPr id="10" name="Picture 9" descr="A picture containing text, clock&#10;&#10;Description automatically generated">
            <a:extLst>
              <a:ext uri="{FF2B5EF4-FFF2-40B4-BE49-F238E27FC236}">
                <a16:creationId xmlns:a16="http://schemas.microsoft.com/office/drawing/2014/main" id="{0BC3B41F-531D-4D28-9847-71793176AFA0}"/>
              </a:ext>
            </a:extLst>
          </p:cNvPr>
          <p:cNvPicPr>
            <a:picLocks noChangeAspect="1"/>
          </p:cNvPicPr>
          <p:nvPr/>
        </p:nvPicPr>
        <p:blipFill>
          <a:blip r:embed="rId3"/>
          <a:stretch>
            <a:fillRect/>
          </a:stretch>
        </p:blipFill>
        <p:spPr>
          <a:xfrm>
            <a:off x="11372803" y="507144"/>
            <a:ext cx="647794" cy="647794"/>
          </a:xfrm>
          <a:prstGeom prst="rect">
            <a:avLst/>
          </a:prstGeom>
        </p:spPr>
      </p:pic>
    </p:spTree>
    <p:extLst>
      <p:ext uri="{BB962C8B-B14F-4D97-AF65-F5344CB8AC3E}">
        <p14:creationId xmlns:p14="http://schemas.microsoft.com/office/powerpoint/2010/main" val="6966454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ukjent.png" descr="ukjent.png"/>
          <p:cNvPicPr>
            <a:picLocks noChangeAspect="1"/>
          </p:cNvPicPr>
          <p:nvPr/>
        </p:nvPicPr>
        <p:blipFill>
          <a:blip r:embed="rId3"/>
          <a:stretch>
            <a:fillRect/>
          </a:stretch>
        </p:blipFill>
        <p:spPr>
          <a:xfrm>
            <a:off x="492437" y="190640"/>
            <a:ext cx="10966264" cy="6476719"/>
          </a:xfrm>
          <a:prstGeom prst="rect">
            <a:avLst/>
          </a:prstGeom>
          <a:ln w="12700">
            <a:miter lim="400000"/>
          </a:ln>
        </p:spPr>
      </p:pic>
      <p:sp>
        <p:nvSpPr>
          <p:cNvPr id="156" name="Tekst"/>
          <p:cNvSpPr txBox="1"/>
          <p:nvPr/>
        </p:nvSpPr>
        <p:spPr>
          <a:xfrm>
            <a:off x="1838325" y="870060"/>
            <a:ext cx="76944" cy="17440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rtlCol="0" anchor="ctr">
            <a:spAutoFit/>
          </a:bodyPr>
          <a:lstStyle>
            <a:lvl1pPr algn="l" defTabSz="457200">
              <a:defRPr sz="1600">
                <a:solidFill>
                  <a:srgbClr val="000000"/>
                </a:solidFill>
                <a:latin typeface="Times Roman"/>
                <a:ea typeface="Times Roman"/>
                <a:cs typeface="Times Roman"/>
                <a:sym typeface="Times Roman"/>
              </a:defRPr>
            </a:lvl1pPr>
          </a:lstStyle>
          <a:p>
            <a:pPr rtl="0"/>
            <a:r>
              <a:rPr lang="nb-no" sz="800"/>
              <a:t> </a:t>
            </a:r>
          </a:p>
        </p:txBody>
      </p:sp>
      <p:sp>
        <p:nvSpPr>
          <p:cNvPr id="157" name="Rektangel"/>
          <p:cNvSpPr/>
          <p:nvPr/>
        </p:nvSpPr>
        <p:spPr>
          <a:xfrm>
            <a:off x="9519172" y="4968937"/>
            <a:ext cx="1388520" cy="1648261"/>
          </a:xfrm>
          <a:prstGeom prst="rect">
            <a:avLst/>
          </a:prstGeom>
          <a:solidFill>
            <a:srgbClr val="F5F5F3"/>
          </a:solidFill>
          <a:ln w="12700">
            <a:miter lim="400000"/>
          </a:ln>
        </p:spPr>
        <p:txBody>
          <a:bodyPr lIns="25400" tIns="25400" rIns="25400" bIns="25400" rtlCol="0" anchor="ctr"/>
          <a:lstStyle/>
          <a:p>
            <a:pPr defTabSz="412750" rtl="0">
              <a:defRPr sz="3200">
                <a:solidFill>
                  <a:srgbClr val="FFFFFF"/>
                </a:solidFill>
                <a:latin typeface="Helvetica Neue Medium"/>
                <a:ea typeface="Helvetica Neue Medium"/>
                <a:cs typeface="Helvetica Neue Medium"/>
                <a:sym typeface="Helvetica Neue Medium"/>
              </a:defRPr>
            </a:pPr>
            <a:endParaRPr sz="1600"/>
          </a:p>
        </p:txBody>
      </p:sp>
      <p:sp>
        <p:nvSpPr>
          <p:cNvPr id="158" name="Rektangel"/>
          <p:cNvSpPr/>
          <p:nvPr/>
        </p:nvSpPr>
        <p:spPr>
          <a:xfrm>
            <a:off x="9796297" y="4611576"/>
            <a:ext cx="1545687" cy="1733643"/>
          </a:xfrm>
          <a:prstGeom prst="rect">
            <a:avLst/>
          </a:prstGeom>
          <a:solidFill>
            <a:srgbClr val="F5F5F3"/>
          </a:solidFill>
          <a:ln w="12700">
            <a:miter lim="400000"/>
          </a:ln>
        </p:spPr>
        <p:txBody>
          <a:bodyPr lIns="25400" tIns="25400" rIns="25400" bIns="25400" rtlCol="0" anchor="ctr"/>
          <a:lstStyle/>
          <a:p>
            <a:pPr defTabSz="412750" rtl="0">
              <a:defRPr sz="3200">
                <a:solidFill>
                  <a:srgbClr val="FFFFFF"/>
                </a:solidFill>
                <a:latin typeface="Helvetica Neue Medium"/>
                <a:ea typeface="Helvetica Neue Medium"/>
                <a:cs typeface="Helvetica Neue Medium"/>
                <a:sym typeface="Helvetica Neue Medium"/>
              </a:defRPr>
            </a:pPr>
            <a:endParaRPr sz="1600"/>
          </a:p>
        </p:txBody>
      </p:sp>
      <p:sp>
        <p:nvSpPr>
          <p:cNvPr id="159" name="Oval"/>
          <p:cNvSpPr/>
          <p:nvPr/>
        </p:nvSpPr>
        <p:spPr>
          <a:xfrm>
            <a:off x="9627676" y="4464911"/>
            <a:ext cx="1545687" cy="868759"/>
          </a:xfrm>
          <a:prstGeom prst="ellipse">
            <a:avLst/>
          </a:prstGeom>
          <a:solidFill>
            <a:srgbClr val="F6F6F6"/>
          </a:solidFill>
          <a:ln w="12700">
            <a:miter lim="400000"/>
          </a:ln>
        </p:spPr>
        <p:txBody>
          <a:bodyPr lIns="25400" tIns="25400" rIns="25400" bIns="25400" rtlCol="0" anchor="ctr"/>
          <a:lstStyle/>
          <a:p>
            <a:pPr defTabSz="412750" rtl="0">
              <a:defRPr sz="3200">
                <a:solidFill>
                  <a:srgbClr val="FFFFFF"/>
                </a:solidFill>
                <a:latin typeface="Helvetica Neue Medium"/>
                <a:ea typeface="Helvetica Neue Medium"/>
                <a:cs typeface="Helvetica Neue Medium"/>
                <a:sym typeface="Helvetica Neue Medium"/>
              </a:defRPr>
            </a:pPr>
            <a:endParaRPr sz="1600"/>
          </a:p>
        </p:txBody>
      </p:sp>
      <p:sp>
        <p:nvSpPr>
          <p:cNvPr id="160" name="Rektangel"/>
          <p:cNvSpPr/>
          <p:nvPr/>
        </p:nvSpPr>
        <p:spPr>
          <a:xfrm>
            <a:off x="9215325" y="402137"/>
            <a:ext cx="2233400" cy="2848086"/>
          </a:xfrm>
          <a:prstGeom prst="rect">
            <a:avLst/>
          </a:prstGeom>
          <a:solidFill>
            <a:srgbClr val="F5F5F3"/>
          </a:solidFill>
          <a:ln w="12700">
            <a:miter lim="400000"/>
          </a:ln>
        </p:spPr>
        <p:txBody>
          <a:bodyPr lIns="25400" tIns="25400" rIns="25400" bIns="25400" rtlCol="0" anchor="ctr"/>
          <a:lstStyle/>
          <a:p>
            <a:pPr defTabSz="412750" rtl="0">
              <a:defRPr sz="9300">
                <a:solidFill>
                  <a:srgbClr val="FFFFFF"/>
                </a:solidFill>
                <a:latin typeface="Helvetica Neue Medium"/>
                <a:ea typeface="Helvetica Neue Medium"/>
                <a:cs typeface="Helvetica Neue Medium"/>
                <a:sym typeface="Helvetica Neue Medium"/>
              </a:defRPr>
            </a:pPr>
            <a:endParaRPr sz="4650"/>
          </a:p>
        </p:txBody>
      </p:sp>
      <p:sp>
        <p:nvSpPr>
          <p:cNvPr id="161" name="Oval"/>
          <p:cNvSpPr/>
          <p:nvPr/>
        </p:nvSpPr>
        <p:spPr>
          <a:xfrm>
            <a:off x="8923106" y="2409598"/>
            <a:ext cx="1545687" cy="868759"/>
          </a:xfrm>
          <a:prstGeom prst="ellipse">
            <a:avLst/>
          </a:prstGeom>
          <a:solidFill>
            <a:srgbClr val="F6F6F6"/>
          </a:solidFill>
          <a:ln w="12700">
            <a:miter lim="400000"/>
          </a:ln>
        </p:spPr>
        <p:txBody>
          <a:bodyPr lIns="25400" tIns="25400" rIns="25400" bIns="25400" rtlCol="0" anchor="ctr"/>
          <a:lstStyle/>
          <a:p>
            <a:pPr defTabSz="412750" rtl="0">
              <a:defRPr sz="3200">
                <a:solidFill>
                  <a:srgbClr val="FFFFFF"/>
                </a:solidFill>
                <a:latin typeface="Helvetica Neue Medium"/>
                <a:ea typeface="Helvetica Neue Medium"/>
                <a:cs typeface="Helvetica Neue Medium"/>
                <a:sym typeface="Helvetica Neue Medium"/>
              </a:defRPr>
            </a:pPr>
            <a:endParaRPr sz="1600"/>
          </a:p>
        </p:txBody>
      </p:sp>
      <p:sp>
        <p:nvSpPr>
          <p:cNvPr id="162" name="Rektangel"/>
          <p:cNvSpPr/>
          <p:nvPr/>
        </p:nvSpPr>
        <p:spPr>
          <a:xfrm>
            <a:off x="615308" y="358653"/>
            <a:ext cx="2292603" cy="2395967"/>
          </a:xfrm>
          <a:prstGeom prst="rect">
            <a:avLst/>
          </a:prstGeom>
          <a:solidFill>
            <a:srgbClr val="F5F5F3"/>
          </a:solidFill>
          <a:ln w="12700">
            <a:miter lim="400000"/>
          </a:ln>
        </p:spPr>
        <p:txBody>
          <a:bodyPr lIns="25400" tIns="25400" rIns="25400" bIns="25400" rtlCol="0" anchor="ctr"/>
          <a:lstStyle/>
          <a:p>
            <a:pPr defTabSz="412750" rtl="0">
              <a:defRPr sz="3200">
                <a:solidFill>
                  <a:srgbClr val="FFFFFF"/>
                </a:solidFill>
                <a:latin typeface="Helvetica Neue Medium"/>
                <a:ea typeface="Helvetica Neue Medium"/>
                <a:cs typeface="Helvetica Neue Medium"/>
                <a:sym typeface="Helvetica Neue Medium"/>
              </a:defRPr>
            </a:pPr>
            <a:endParaRPr sz="1600"/>
          </a:p>
        </p:txBody>
      </p:sp>
      <p:sp>
        <p:nvSpPr>
          <p:cNvPr id="163" name="Rektangel"/>
          <p:cNvSpPr/>
          <p:nvPr/>
        </p:nvSpPr>
        <p:spPr>
          <a:xfrm>
            <a:off x="733299" y="4497431"/>
            <a:ext cx="2292602" cy="1961932"/>
          </a:xfrm>
          <a:prstGeom prst="rect">
            <a:avLst/>
          </a:prstGeom>
          <a:solidFill>
            <a:srgbClr val="F5F5F3"/>
          </a:solidFill>
          <a:ln w="12700">
            <a:miter lim="400000"/>
          </a:ln>
        </p:spPr>
        <p:txBody>
          <a:bodyPr lIns="25400" tIns="25400" rIns="25400" bIns="25400" rtlCol="0" anchor="ctr"/>
          <a:lstStyle/>
          <a:p>
            <a:pPr defTabSz="412750" rtl="0">
              <a:defRPr sz="3200">
                <a:solidFill>
                  <a:srgbClr val="FFFFFF"/>
                </a:solidFill>
                <a:latin typeface="Helvetica Neue Medium"/>
                <a:ea typeface="Helvetica Neue Medium"/>
                <a:cs typeface="Helvetica Neue Medium"/>
                <a:sym typeface="Helvetica Neue Medium"/>
              </a:defRPr>
            </a:pPr>
            <a:endParaRPr sz="1600"/>
          </a:p>
        </p:txBody>
      </p:sp>
      <p:sp>
        <p:nvSpPr>
          <p:cNvPr id="164" name="Rektangel"/>
          <p:cNvSpPr/>
          <p:nvPr/>
        </p:nvSpPr>
        <p:spPr>
          <a:xfrm>
            <a:off x="9859797" y="4675075"/>
            <a:ext cx="1545687" cy="1733644"/>
          </a:xfrm>
          <a:prstGeom prst="rect">
            <a:avLst/>
          </a:prstGeom>
          <a:solidFill>
            <a:srgbClr val="F5F5F3"/>
          </a:solidFill>
          <a:ln w="12700">
            <a:miter lim="400000"/>
          </a:ln>
        </p:spPr>
        <p:txBody>
          <a:bodyPr lIns="25400" tIns="25400" rIns="25400" bIns="25400" rtlCol="0" anchor="ctr"/>
          <a:lstStyle/>
          <a:p>
            <a:pPr defTabSz="412750" rtl="0">
              <a:defRPr sz="3200">
                <a:solidFill>
                  <a:srgbClr val="FFFFFF"/>
                </a:solidFill>
                <a:latin typeface="Helvetica Neue Medium"/>
                <a:ea typeface="Helvetica Neue Medium"/>
                <a:cs typeface="Helvetica Neue Medium"/>
                <a:sym typeface="Helvetica Neue Medium"/>
              </a:defRPr>
            </a:pPr>
            <a:endParaRPr sz="1600"/>
          </a:p>
        </p:txBody>
      </p:sp>
      <p:sp>
        <p:nvSpPr>
          <p:cNvPr id="165" name="👨🏽🦱"/>
          <p:cNvSpPr txBox="1"/>
          <p:nvPr/>
        </p:nvSpPr>
        <p:spPr>
          <a:xfrm>
            <a:off x="8797925" y="1164441"/>
            <a:ext cx="1333698" cy="159017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rtlCol="0" anchor="ctr">
            <a:spAutoFit/>
          </a:bodyPr>
          <a:lstStyle>
            <a:lvl1pPr>
              <a:defRPr sz="20000"/>
            </a:lvl1pPr>
          </a:lstStyle>
          <a:p>
            <a:pPr rtl="0"/>
            <a:r>
              <a:rPr lang="nb-no" sz="10000"/>
              <a:t>👨🏽‍🦱</a:t>
            </a:r>
          </a:p>
        </p:txBody>
      </p:sp>
      <p:sp>
        <p:nvSpPr>
          <p:cNvPr id="166" name="🧑🦰"/>
          <p:cNvSpPr txBox="1"/>
          <p:nvPr/>
        </p:nvSpPr>
        <p:spPr>
          <a:xfrm>
            <a:off x="9337675" y="4683308"/>
            <a:ext cx="1333698" cy="159017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rtlCol="0" anchor="ctr">
            <a:spAutoFit/>
          </a:bodyPr>
          <a:lstStyle>
            <a:lvl1pPr>
              <a:defRPr sz="20000"/>
            </a:lvl1pPr>
          </a:lstStyle>
          <a:p>
            <a:pPr rtl="0"/>
            <a:r>
              <a:rPr lang="nb-no" sz="10000" dirty="0"/>
              <a:t>🧑‍🦰</a:t>
            </a:r>
          </a:p>
        </p:txBody>
      </p:sp>
      <p:sp>
        <p:nvSpPr>
          <p:cNvPr id="167" name="👩🏽🦰"/>
          <p:cNvSpPr txBox="1"/>
          <p:nvPr/>
        </p:nvSpPr>
        <p:spPr>
          <a:xfrm>
            <a:off x="1635125" y="1031091"/>
            <a:ext cx="1333698" cy="159017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rtlCol="0" anchor="ctr">
            <a:spAutoFit/>
          </a:bodyPr>
          <a:lstStyle>
            <a:lvl1pPr>
              <a:defRPr sz="20000"/>
            </a:lvl1pPr>
          </a:lstStyle>
          <a:p>
            <a:pPr rtl="0"/>
            <a:r>
              <a:rPr lang="nb-no" sz="10000"/>
              <a:t>👩🏽‍🦰</a:t>
            </a:r>
          </a:p>
        </p:txBody>
      </p:sp>
      <p:sp>
        <p:nvSpPr>
          <p:cNvPr id="168" name="👱🏻♂️"/>
          <p:cNvSpPr txBox="1"/>
          <p:nvPr/>
        </p:nvSpPr>
        <p:spPr>
          <a:xfrm>
            <a:off x="1266825" y="4481761"/>
            <a:ext cx="1333698" cy="159017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rtlCol="0" anchor="ctr">
            <a:spAutoFit/>
          </a:bodyPr>
          <a:lstStyle>
            <a:lvl1pPr>
              <a:defRPr sz="20000"/>
            </a:lvl1pPr>
          </a:lstStyle>
          <a:p>
            <a:pPr rtl="0"/>
            <a:r>
              <a:rPr lang="nb-no" sz="10000" dirty="0"/>
              <a:t>👱🏻‍♂️</a:t>
            </a:r>
          </a:p>
        </p:txBody>
      </p:sp>
      <p:sp>
        <p:nvSpPr>
          <p:cNvPr id="3" name="Oval 2">
            <a:extLst>
              <a:ext uri="{FF2B5EF4-FFF2-40B4-BE49-F238E27FC236}">
                <a16:creationId xmlns:a16="http://schemas.microsoft.com/office/drawing/2014/main" id="{E7DC52DE-71CE-E013-F167-56687FF55A2A}"/>
              </a:ext>
            </a:extLst>
          </p:cNvPr>
          <p:cNvSpPr/>
          <p:nvPr/>
        </p:nvSpPr>
        <p:spPr>
          <a:xfrm>
            <a:off x="3111111" y="266080"/>
            <a:ext cx="2463056" cy="119806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600" dirty="0"/>
              <a:t>3D-modellen visualiserer hvordan atomradiene varierer</a:t>
            </a:r>
          </a:p>
        </p:txBody>
      </p:sp>
      <p:sp>
        <p:nvSpPr>
          <p:cNvPr id="5" name="Oval 4">
            <a:extLst>
              <a:ext uri="{FF2B5EF4-FFF2-40B4-BE49-F238E27FC236}">
                <a16:creationId xmlns:a16="http://schemas.microsoft.com/office/drawing/2014/main" id="{6BE2FD84-017C-3477-747F-310DA3F4ED9B}"/>
              </a:ext>
            </a:extLst>
          </p:cNvPr>
          <p:cNvSpPr/>
          <p:nvPr/>
        </p:nvSpPr>
        <p:spPr>
          <a:xfrm>
            <a:off x="6378885" y="364919"/>
            <a:ext cx="3005025" cy="119806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800" dirty="0"/>
              <a:t>3D-modellen er mer kompleks og forvirrende enn den i 2D</a:t>
            </a:r>
            <a:endParaRPr lang="nb-NO" dirty="0"/>
          </a:p>
        </p:txBody>
      </p:sp>
      <p:sp>
        <p:nvSpPr>
          <p:cNvPr id="6" name="Oval 5">
            <a:extLst>
              <a:ext uri="{FF2B5EF4-FFF2-40B4-BE49-F238E27FC236}">
                <a16:creationId xmlns:a16="http://schemas.microsoft.com/office/drawing/2014/main" id="{68971AFA-BB1A-F668-AD06-BB23340BAC23}"/>
              </a:ext>
            </a:extLst>
          </p:cNvPr>
          <p:cNvSpPr/>
          <p:nvPr/>
        </p:nvSpPr>
        <p:spPr>
          <a:xfrm>
            <a:off x="743275" y="2905584"/>
            <a:ext cx="3267774" cy="127487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600" dirty="0"/>
              <a:t>2D-modellen inneholder allerede nok informasjon. Vi trenger derfor ikke ha med mer</a:t>
            </a:r>
          </a:p>
        </p:txBody>
      </p:sp>
      <p:sp>
        <p:nvSpPr>
          <p:cNvPr id="7" name="Oval 6">
            <a:extLst>
              <a:ext uri="{FF2B5EF4-FFF2-40B4-BE49-F238E27FC236}">
                <a16:creationId xmlns:a16="http://schemas.microsoft.com/office/drawing/2014/main" id="{886D31B7-6716-96AB-4E49-73E6D29F32F3}"/>
              </a:ext>
            </a:extLst>
          </p:cNvPr>
          <p:cNvSpPr/>
          <p:nvPr/>
        </p:nvSpPr>
        <p:spPr>
          <a:xfrm>
            <a:off x="7762509" y="3470076"/>
            <a:ext cx="2330110" cy="119806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600" dirty="0"/>
              <a:t>3D-modellen er bedre for å sette i gang spørsmål fra elever</a:t>
            </a:r>
          </a:p>
        </p:txBody>
      </p:sp>
      <p:sp>
        <p:nvSpPr>
          <p:cNvPr id="8" name="Rectangle 7">
            <a:extLst>
              <a:ext uri="{FF2B5EF4-FFF2-40B4-BE49-F238E27FC236}">
                <a16:creationId xmlns:a16="http://schemas.microsoft.com/office/drawing/2014/main" id="{164DB5B4-887E-EDD7-46F6-2135E8B36F1E}"/>
              </a:ext>
            </a:extLst>
          </p:cNvPr>
          <p:cNvSpPr/>
          <p:nvPr/>
        </p:nvSpPr>
        <p:spPr>
          <a:xfrm>
            <a:off x="4505325" y="5987940"/>
            <a:ext cx="2809875" cy="75576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t>Lærerperspektivet</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 name="ukjent.jpeg" descr="ukjent.jpeg"/>
          <p:cNvPicPr>
            <a:picLocks noChangeAspect="1"/>
          </p:cNvPicPr>
          <p:nvPr/>
        </p:nvPicPr>
        <p:blipFill>
          <a:blip r:embed="rId2"/>
          <a:stretch>
            <a:fillRect/>
          </a:stretch>
        </p:blipFill>
        <p:spPr>
          <a:xfrm>
            <a:off x="1611319" y="973268"/>
            <a:ext cx="8763001" cy="4959351"/>
          </a:xfrm>
          <a:prstGeom prst="rect">
            <a:avLst/>
          </a:prstGeom>
          <a:ln w="12700">
            <a:miter lim="400000"/>
          </a:ln>
        </p:spPr>
      </p:pic>
      <p:sp>
        <p:nvSpPr>
          <p:cNvPr id="171" name="Tekst"/>
          <p:cNvSpPr txBox="1"/>
          <p:nvPr/>
        </p:nvSpPr>
        <p:spPr>
          <a:xfrm>
            <a:off x="1604433" y="904985"/>
            <a:ext cx="76944" cy="17440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rtlCol="0" anchor="ctr">
            <a:spAutoFit/>
          </a:bodyPr>
          <a:lstStyle>
            <a:lvl1pPr algn="l" defTabSz="457200">
              <a:defRPr sz="1600">
                <a:solidFill>
                  <a:srgbClr val="000000"/>
                </a:solidFill>
                <a:latin typeface="Times Roman"/>
                <a:ea typeface="Times Roman"/>
                <a:cs typeface="Times Roman"/>
                <a:sym typeface="Times Roman"/>
              </a:defRPr>
            </a:lvl1pPr>
          </a:lstStyle>
          <a:p>
            <a:pPr rtl="0"/>
            <a:r>
              <a:rPr lang="nb-no" sz="800"/>
              <a:t> </a:t>
            </a:r>
          </a:p>
        </p:txBody>
      </p:sp>
      <p:sp>
        <p:nvSpPr>
          <p:cNvPr id="172" name="Rektangel"/>
          <p:cNvSpPr/>
          <p:nvPr/>
        </p:nvSpPr>
        <p:spPr>
          <a:xfrm>
            <a:off x="1650384" y="1063132"/>
            <a:ext cx="1907107" cy="1930694"/>
          </a:xfrm>
          <a:prstGeom prst="rect">
            <a:avLst/>
          </a:prstGeom>
          <a:solidFill>
            <a:srgbClr val="F5F5F3"/>
          </a:solidFill>
          <a:ln w="12700">
            <a:miter lim="400000"/>
          </a:ln>
        </p:spPr>
        <p:txBody>
          <a:bodyPr lIns="25400" tIns="25400" rIns="25400" bIns="25400" rtlCol="0" anchor="ctr"/>
          <a:lstStyle/>
          <a:p>
            <a:pPr defTabSz="412750" rtl="0">
              <a:defRPr sz="3200">
                <a:solidFill>
                  <a:srgbClr val="FFFFFF"/>
                </a:solidFill>
                <a:latin typeface="Helvetica Neue Medium"/>
                <a:ea typeface="Helvetica Neue Medium"/>
                <a:cs typeface="Helvetica Neue Medium"/>
                <a:sym typeface="Helvetica Neue Medium"/>
              </a:defRPr>
            </a:pPr>
            <a:endParaRPr sz="1600"/>
          </a:p>
        </p:txBody>
      </p:sp>
      <p:sp>
        <p:nvSpPr>
          <p:cNvPr id="173" name="Rektangel"/>
          <p:cNvSpPr/>
          <p:nvPr/>
        </p:nvSpPr>
        <p:spPr>
          <a:xfrm>
            <a:off x="1713884" y="4315814"/>
            <a:ext cx="1956953" cy="1552446"/>
          </a:xfrm>
          <a:prstGeom prst="rect">
            <a:avLst/>
          </a:prstGeom>
          <a:solidFill>
            <a:srgbClr val="F5F5F3"/>
          </a:solidFill>
          <a:ln w="12700">
            <a:miter lim="400000"/>
          </a:ln>
        </p:spPr>
        <p:txBody>
          <a:bodyPr lIns="25400" tIns="25400" rIns="25400" bIns="25400" rtlCol="0" anchor="ctr"/>
          <a:lstStyle/>
          <a:p>
            <a:pPr defTabSz="412750" rtl="0">
              <a:defRPr sz="3200">
                <a:solidFill>
                  <a:srgbClr val="FFFFFF"/>
                </a:solidFill>
                <a:latin typeface="Helvetica Neue Medium"/>
                <a:ea typeface="Helvetica Neue Medium"/>
                <a:cs typeface="Helvetica Neue Medium"/>
                <a:sym typeface="Helvetica Neue Medium"/>
              </a:defRPr>
            </a:pPr>
            <a:endParaRPr sz="1600"/>
          </a:p>
        </p:txBody>
      </p:sp>
      <p:sp>
        <p:nvSpPr>
          <p:cNvPr id="174" name="Rektangel"/>
          <p:cNvSpPr/>
          <p:nvPr/>
        </p:nvSpPr>
        <p:spPr>
          <a:xfrm>
            <a:off x="8510517" y="4631551"/>
            <a:ext cx="1760087" cy="1317142"/>
          </a:xfrm>
          <a:prstGeom prst="rect">
            <a:avLst/>
          </a:prstGeom>
          <a:solidFill>
            <a:srgbClr val="F5F5F3"/>
          </a:solidFill>
          <a:ln w="12700">
            <a:miter lim="400000"/>
          </a:ln>
        </p:spPr>
        <p:txBody>
          <a:bodyPr lIns="25400" tIns="25400" rIns="25400" bIns="25400" rtlCol="0" anchor="ctr"/>
          <a:lstStyle/>
          <a:p>
            <a:pPr defTabSz="412750" rtl="0">
              <a:defRPr sz="3200">
                <a:solidFill>
                  <a:srgbClr val="FFFFFF"/>
                </a:solidFill>
                <a:latin typeface="Helvetica Neue Medium"/>
                <a:ea typeface="Helvetica Neue Medium"/>
                <a:cs typeface="Helvetica Neue Medium"/>
                <a:sym typeface="Helvetica Neue Medium"/>
              </a:defRPr>
            </a:pPr>
            <a:endParaRPr sz="1600"/>
          </a:p>
        </p:txBody>
      </p:sp>
      <p:sp>
        <p:nvSpPr>
          <p:cNvPr id="175" name="Rektangel"/>
          <p:cNvSpPr/>
          <p:nvPr/>
        </p:nvSpPr>
        <p:spPr>
          <a:xfrm>
            <a:off x="8654032" y="1110585"/>
            <a:ext cx="1705472" cy="2232121"/>
          </a:xfrm>
          <a:prstGeom prst="rect">
            <a:avLst/>
          </a:prstGeom>
          <a:solidFill>
            <a:srgbClr val="F5F5F3"/>
          </a:solidFill>
          <a:ln w="12700">
            <a:miter lim="400000"/>
          </a:ln>
        </p:spPr>
        <p:txBody>
          <a:bodyPr lIns="25400" tIns="25400" rIns="25400" bIns="25400" rtlCol="0" anchor="ctr"/>
          <a:lstStyle/>
          <a:p>
            <a:pPr defTabSz="412750" rtl="0">
              <a:defRPr sz="3200">
                <a:solidFill>
                  <a:srgbClr val="FFFFFF"/>
                </a:solidFill>
                <a:latin typeface="Helvetica Neue Medium"/>
                <a:ea typeface="Helvetica Neue Medium"/>
                <a:cs typeface="Helvetica Neue Medium"/>
                <a:sym typeface="Helvetica Neue Medium"/>
              </a:defRPr>
            </a:pPr>
            <a:endParaRPr sz="1600"/>
          </a:p>
        </p:txBody>
      </p:sp>
      <p:sp>
        <p:nvSpPr>
          <p:cNvPr id="176" name="Rektangel"/>
          <p:cNvSpPr/>
          <p:nvPr/>
        </p:nvSpPr>
        <p:spPr>
          <a:xfrm>
            <a:off x="8464412" y="2276920"/>
            <a:ext cx="1351656" cy="1004773"/>
          </a:xfrm>
          <a:prstGeom prst="rect">
            <a:avLst/>
          </a:prstGeom>
          <a:solidFill>
            <a:srgbClr val="F5F5F3"/>
          </a:solidFill>
          <a:ln w="12700">
            <a:miter lim="400000"/>
          </a:ln>
        </p:spPr>
        <p:txBody>
          <a:bodyPr lIns="25400" tIns="25400" rIns="25400" bIns="25400" rtlCol="0" anchor="ctr"/>
          <a:lstStyle/>
          <a:p>
            <a:pPr defTabSz="412750" rtl="0">
              <a:defRPr sz="3200">
                <a:solidFill>
                  <a:srgbClr val="FFFFFF"/>
                </a:solidFill>
                <a:latin typeface="Helvetica Neue Medium"/>
                <a:ea typeface="Helvetica Neue Medium"/>
                <a:cs typeface="Helvetica Neue Medium"/>
                <a:sym typeface="Helvetica Neue Medium"/>
              </a:defRPr>
            </a:pPr>
            <a:endParaRPr sz="1600"/>
          </a:p>
        </p:txBody>
      </p:sp>
      <p:sp>
        <p:nvSpPr>
          <p:cNvPr id="177" name="👩🏽🦰"/>
          <p:cNvSpPr txBox="1"/>
          <p:nvPr/>
        </p:nvSpPr>
        <p:spPr>
          <a:xfrm>
            <a:off x="2253192" y="1233391"/>
            <a:ext cx="1333698" cy="159017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rtlCol="0" anchor="ctr">
            <a:spAutoFit/>
          </a:bodyPr>
          <a:lstStyle>
            <a:lvl1pPr>
              <a:defRPr sz="20000"/>
            </a:lvl1pPr>
          </a:lstStyle>
          <a:p>
            <a:pPr rtl="0"/>
            <a:r>
              <a:rPr lang="nb-no" sz="10000" dirty="0"/>
              <a:t>👩🏽‍🦰</a:t>
            </a:r>
          </a:p>
        </p:txBody>
      </p:sp>
      <p:sp>
        <p:nvSpPr>
          <p:cNvPr id="178" name="👨🏽🦱"/>
          <p:cNvSpPr txBox="1"/>
          <p:nvPr/>
        </p:nvSpPr>
        <p:spPr>
          <a:xfrm>
            <a:off x="8416925" y="1604708"/>
            <a:ext cx="1333698" cy="159017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rtlCol="0" anchor="ctr">
            <a:spAutoFit/>
          </a:bodyPr>
          <a:lstStyle>
            <a:lvl1pPr>
              <a:defRPr sz="20000"/>
            </a:lvl1pPr>
          </a:lstStyle>
          <a:p>
            <a:pPr rtl="0"/>
            <a:r>
              <a:rPr lang="nb-no" sz="10000"/>
              <a:t>👨🏽‍🦱</a:t>
            </a:r>
          </a:p>
        </p:txBody>
      </p:sp>
      <p:sp>
        <p:nvSpPr>
          <p:cNvPr id="179" name="Rektangel"/>
          <p:cNvSpPr/>
          <p:nvPr/>
        </p:nvSpPr>
        <p:spPr>
          <a:xfrm>
            <a:off x="8996245" y="4433466"/>
            <a:ext cx="1151593" cy="1317142"/>
          </a:xfrm>
          <a:prstGeom prst="rect">
            <a:avLst/>
          </a:prstGeom>
          <a:solidFill>
            <a:srgbClr val="F5F5F3"/>
          </a:solidFill>
          <a:ln w="12700">
            <a:miter lim="400000"/>
          </a:ln>
        </p:spPr>
        <p:txBody>
          <a:bodyPr lIns="25400" tIns="25400" rIns="25400" bIns="25400" rtlCol="0" anchor="ctr"/>
          <a:lstStyle/>
          <a:p>
            <a:pPr defTabSz="412750" rtl="0">
              <a:defRPr sz="3200">
                <a:solidFill>
                  <a:srgbClr val="FFFFFF"/>
                </a:solidFill>
                <a:latin typeface="Helvetica Neue Medium"/>
                <a:ea typeface="Helvetica Neue Medium"/>
                <a:cs typeface="Helvetica Neue Medium"/>
                <a:sym typeface="Helvetica Neue Medium"/>
              </a:defRPr>
            </a:pPr>
            <a:endParaRPr sz="1600"/>
          </a:p>
        </p:txBody>
      </p:sp>
      <p:sp>
        <p:nvSpPr>
          <p:cNvPr id="180" name="Rektangel"/>
          <p:cNvSpPr/>
          <p:nvPr/>
        </p:nvSpPr>
        <p:spPr>
          <a:xfrm>
            <a:off x="9258595" y="4311863"/>
            <a:ext cx="952743" cy="1502245"/>
          </a:xfrm>
          <a:prstGeom prst="rect">
            <a:avLst/>
          </a:prstGeom>
          <a:solidFill>
            <a:srgbClr val="F5F5F3"/>
          </a:solidFill>
          <a:ln w="12700">
            <a:miter lim="400000"/>
          </a:ln>
        </p:spPr>
        <p:txBody>
          <a:bodyPr lIns="25400" tIns="25400" rIns="25400" bIns="25400" rtlCol="0" anchor="ctr"/>
          <a:lstStyle/>
          <a:p>
            <a:pPr defTabSz="412750" rtl="0">
              <a:defRPr sz="3200">
                <a:solidFill>
                  <a:srgbClr val="FFFFFF"/>
                </a:solidFill>
                <a:latin typeface="Helvetica Neue Medium"/>
                <a:ea typeface="Helvetica Neue Medium"/>
                <a:cs typeface="Helvetica Neue Medium"/>
                <a:sym typeface="Helvetica Neue Medium"/>
              </a:defRPr>
            </a:pPr>
            <a:endParaRPr sz="1600"/>
          </a:p>
        </p:txBody>
      </p:sp>
      <p:sp>
        <p:nvSpPr>
          <p:cNvPr id="181" name="🧑🦰"/>
          <p:cNvSpPr txBox="1"/>
          <p:nvPr/>
        </p:nvSpPr>
        <p:spPr>
          <a:xfrm>
            <a:off x="8843193" y="4099108"/>
            <a:ext cx="1333698" cy="159017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rtlCol="0" anchor="ctr">
            <a:spAutoFit/>
          </a:bodyPr>
          <a:lstStyle>
            <a:lvl1pPr>
              <a:defRPr sz="20000"/>
            </a:lvl1pPr>
          </a:lstStyle>
          <a:p>
            <a:pPr rtl="0"/>
            <a:r>
              <a:rPr lang="nb-no" sz="10000"/>
              <a:t>🧑‍🦰</a:t>
            </a:r>
          </a:p>
        </p:txBody>
      </p:sp>
      <p:sp>
        <p:nvSpPr>
          <p:cNvPr id="182" name="👱🏻♂️"/>
          <p:cNvSpPr txBox="1"/>
          <p:nvPr/>
        </p:nvSpPr>
        <p:spPr>
          <a:xfrm>
            <a:off x="2130425" y="4160028"/>
            <a:ext cx="1333698" cy="159017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rtlCol="0" anchor="ctr">
            <a:spAutoFit/>
          </a:bodyPr>
          <a:lstStyle>
            <a:lvl1pPr>
              <a:defRPr sz="20000"/>
            </a:lvl1pPr>
          </a:lstStyle>
          <a:p>
            <a:pPr rtl="0"/>
            <a:r>
              <a:rPr lang="nb-no" sz="10000"/>
              <a:t>👱🏻‍♂️</a:t>
            </a:r>
          </a:p>
        </p:txBody>
      </p:sp>
      <p:sp>
        <p:nvSpPr>
          <p:cNvPr id="2" name="Oval 1">
            <a:extLst>
              <a:ext uri="{FF2B5EF4-FFF2-40B4-BE49-F238E27FC236}">
                <a16:creationId xmlns:a16="http://schemas.microsoft.com/office/drawing/2014/main" id="{D4DCBEB5-45D9-CCA5-060C-9E085BF98910}"/>
              </a:ext>
            </a:extLst>
          </p:cNvPr>
          <p:cNvSpPr/>
          <p:nvPr/>
        </p:nvSpPr>
        <p:spPr>
          <a:xfrm>
            <a:off x="3557491" y="1110585"/>
            <a:ext cx="2090834" cy="90871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600" dirty="0"/>
              <a:t>Atomdiameteren øker med antall elektroner</a:t>
            </a:r>
          </a:p>
        </p:txBody>
      </p:sp>
      <p:sp>
        <p:nvSpPr>
          <p:cNvPr id="3" name="Oval 2">
            <a:extLst>
              <a:ext uri="{FF2B5EF4-FFF2-40B4-BE49-F238E27FC236}">
                <a16:creationId xmlns:a16="http://schemas.microsoft.com/office/drawing/2014/main" id="{17CC3A58-0937-1310-A37E-023CAD15A4D7}"/>
              </a:ext>
            </a:extLst>
          </p:cNvPr>
          <p:cNvSpPr/>
          <p:nvPr/>
        </p:nvSpPr>
        <p:spPr>
          <a:xfrm>
            <a:off x="6677025" y="1063132"/>
            <a:ext cx="1977007" cy="9561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600" dirty="0"/>
              <a:t>Atomdiameteren øker med antall skall</a:t>
            </a:r>
          </a:p>
        </p:txBody>
      </p:sp>
      <p:sp>
        <p:nvSpPr>
          <p:cNvPr id="5" name="Oval 4">
            <a:extLst>
              <a:ext uri="{FF2B5EF4-FFF2-40B4-BE49-F238E27FC236}">
                <a16:creationId xmlns:a16="http://schemas.microsoft.com/office/drawing/2014/main" id="{89662094-13CA-2EAD-A5B2-AFF83237FBED}"/>
              </a:ext>
            </a:extLst>
          </p:cNvPr>
          <p:cNvSpPr/>
          <p:nvPr/>
        </p:nvSpPr>
        <p:spPr>
          <a:xfrm>
            <a:off x="2253192" y="2993826"/>
            <a:ext cx="1705472" cy="104814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500" dirty="0"/>
              <a:t>Atom-diameteren øker med antall protoner</a:t>
            </a:r>
          </a:p>
        </p:txBody>
      </p:sp>
      <p:sp>
        <p:nvSpPr>
          <p:cNvPr id="6" name="Oval 5">
            <a:extLst>
              <a:ext uri="{FF2B5EF4-FFF2-40B4-BE49-F238E27FC236}">
                <a16:creationId xmlns:a16="http://schemas.microsoft.com/office/drawing/2014/main" id="{A688875A-EC66-751A-54D3-1912EAE34D1A}"/>
              </a:ext>
            </a:extLst>
          </p:cNvPr>
          <p:cNvSpPr/>
          <p:nvPr/>
        </p:nvSpPr>
        <p:spPr>
          <a:xfrm>
            <a:off x="6991350" y="3281693"/>
            <a:ext cx="2759273" cy="122503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t>Jo høyere positiv kjerneladning, jo større er diameteren</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 name="Attachment.png" descr="Attachment.png"/>
          <p:cNvPicPr>
            <a:picLocks noChangeAspect="1"/>
          </p:cNvPicPr>
          <p:nvPr/>
        </p:nvPicPr>
        <p:blipFill>
          <a:blip r:embed="rId2"/>
          <a:stretch>
            <a:fillRect/>
          </a:stretch>
        </p:blipFill>
        <p:spPr>
          <a:xfrm>
            <a:off x="5935133" y="3421063"/>
            <a:ext cx="101601" cy="101601"/>
          </a:xfrm>
          <a:prstGeom prst="rect">
            <a:avLst/>
          </a:prstGeom>
          <a:ln w="12700">
            <a:miter lim="400000"/>
          </a:ln>
        </p:spPr>
      </p:pic>
      <p:sp>
        <p:nvSpPr>
          <p:cNvPr id="185" name="Tekst"/>
          <p:cNvSpPr txBox="1"/>
          <p:nvPr/>
        </p:nvSpPr>
        <p:spPr>
          <a:xfrm>
            <a:off x="5935133" y="3333860"/>
            <a:ext cx="76944" cy="17440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rtlCol="0" anchor="ctr">
            <a:spAutoFit/>
          </a:bodyPr>
          <a:lstStyle>
            <a:lvl1pPr algn="l" defTabSz="457200">
              <a:defRPr sz="1600">
                <a:solidFill>
                  <a:srgbClr val="000000"/>
                </a:solidFill>
                <a:latin typeface="Times Roman"/>
                <a:ea typeface="Times Roman"/>
                <a:cs typeface="Times Roman"/>
                <a:sym typeface="Times Roman"/>
              </a:defRPr>
            </a:lvl1pPr>
          </a:lstStyle>
          <a:p>
            <a:pPr rtl="0"/>
            <a:r>
              <a:rPr lang="nb-no" sz="800"/>
              <a:t> </a:t>
            </a:r>
          </a:p>
        </p:txBody>
      </p:sp>
      <p:pic>
        <p:nvPicPr>
          <p:cNvPr id="186" name="ukjent.jpeg" descr="ukjent.jpeg"/>
          <p:cNvPicPr>
            <a:picLocks noChangeAspect="1"/>
          </p:cNvPicPr>
          <p:nvPr/>
        </p:nvPicPr>
        <p:blipFill>
          <a:blip r:embed="rId3"/>
          <a:stretch>
            <a:fillRect/>
          </a:stretch>
        </p:blipFill>
        <p:spPr>
          <a:xfrm>
            <a:off x="1575858" y="1107793"/>
            <a:ext cx="8921751" cy="4984751"/>
          </a:xfrm>
          <a:prstGeom prst="rect">
            <a:avLst/>
          </a:prstGeom>
          <a:ln w="12700">
            <a:miter lim="400000"/>
          </a:ln>
        </p:spPr>
      </p:pic>
      <p:sp>
        <p:nvSpPr>
          <p:cNvPr id="187" name="Tekst"/>
          <p:cNvSpPr txBox="1"/>
          <p:nvPr/>
        </p:nvSpPr>
        <p:spPr>
          <a:xfrm>
            <a:off x="1525058" y="892285"/>
            <a:ext cx="76944" cy="17440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rtlCol="0" anchor="ctr">
            <a:spAutoFit/>
          </a:bodyPr>
          <a:lstStyle>
            <a:lvl1pPr algn="l" defTabSz="457200">
              <a:defRPr sz="1600">
                <a:solidFill>
                  <a:srgbClr val="000000"/>
                </a:solidFill>
                <a:latin typeface="Times Roman"/>
                <a:ea typeface="Times Roman"/>
                <a:cs typeface="Times Roman"/>
                <a:sym typeface="Times Roman"/>
              </a:defRPr>
            </a:lvl1pPr>
          </a:lstStyle>
          <a:p>
            <a:pPr rtl="0"/>
            <a:r>
              <a:rPr lang="nb-no" sz="800"/>
              <a:t> </a:t>
            </a:r>
          </a:p>
        </p:txBody>
      </p:sp>
      <p:sp>
        <p:nvSpPr>
          <p:cNvPr id="188" name="Rektangel"/>
          <p:cNvSpPr/>
          <p:nvPr/>
        </p:nvSpPr>
        <p:spPr>
          <a:xfrm>
            <a:off x="1650384" y="1063132"/>
            <a:ext cx="1923707" cy="1860014"/>
          </a:xfrm>
          <a:prstGeom prst="rect">
            <a:avLst/>
          </a:prstGeom>
          <a:solidFill>
            <a:srgbClr val="F5F5F3"/>
          </a:solidFill>
          <a:ln w="12700">
            <a:miter lim="400000"/>
          </a:ln>
        </p:spPr>
        <p:txBody>
          <a:bodyPr lIns="25400" tIns="25400" rIns="25400" bIns="25400" rtlCol="0" anchor="ctr"/>
          <a:lstStyle/>
          <a:p>
            <a:pPr defTabSz="412750" rtl="0">
              <a:defRPr sz="3200">
                <a:solidFill>
                  <a:srgbClr val="FFFFFF"/>
                </a:solidFill>
                <a:latin typeface="Helvetica Neue Medium"/>
                <a:ea typeface="Helvetica Neue Medium"/>
                <a:cs typeface="Helvetica Neue Medium"/>
                <a:sym typeface="Helvetica Neue Medium"/>
              </a:defRPr>
            </a:pPr>
            <a:endParaRPr sz="1600"/>
          </a:p>
        </p:txBody>
      </p:sp>
      <p:sp>
        <p:nvSpPr>
          <p:cNvPr id="189" name="Rektangel"/>
          <p:cNvSpPr/>
          <p:nvPr/>
        </p:nvSpPr>
        <p:spPr>
          <a:xfrm>
            <a:off x="1650384" y="4415895"/>
            <a:ext cx="1923707" cy="1381685"/>
          </a:xfrm>
          <a:prstGeom prst="rect">
            <a:avLst/>
          </a:prstGeom>
          <a:solidFill>
            <a:srgbClr val="F5F5F3"/>
          </a:solidFill>
          <a:ln w="12700">
            <a:miter lim="400000"/>
          </a:ln>
        </p:spPr>
        <p:txBody>
          <a:bodyPr lIns="25400" tIns="25400" rIns="25400" bIns="25400" rtlCol="0" anchor="ctr"/>
          <a:lstStyle/>
          <a:p>
            <a:pPr defTabSz="412750" rtl="0">
              <a:defRPr sz="3200">
                <a:solidFill>
                  <a:srgbClr val="FFFFFF"/>
                </a:solidFill>
                <a:latin typeface="Helvetica Neue Medium"/>
                <a:ea typeface="Helvetica Neue Medium"/>
                <a:cs typeface="Helvetica Neue Medium"/>
                <a:sym typeface="Helvetica Neue Medium"/>
              </a:defRPr>
            </a:pPr>
            <a:endParaRPr sz="1600"/>
          </a:p>
        </p:txBody>
      </p:sp>
      <p:sp>
        <p:nvSpPr>
          <p:cNvPr id="190" name="Rektangel"/>
          <p:cNvSpPr/>
          <p:nvPr/>
        </p:nvSpPr>
        <p:spPr>
          <a:xfrm>
            <a:off x="2309621" y="4250794"/>
            <a:ext cx="605234" cy="733283"/>
          </a:xfrm>
          <a:prstGeom prst="rect">
            <a:avLst/>
          </a:prstGeom>
          <a:solidFill>
            <a:srgbClr val="F5F5F3"/>
          </a:solidFill>
          <a:ln w="12700">
            <a:miter lim="400000"/>
          </a:ln>
        </p:spPr>
        <p:txBody>
          <a:bodyPr lIns="25400" tIns="25400" rIns="25400" bIns="25400" rtlCol="0" anchor="ctr"/>
          <a:lstStyle/>
          <a:p>
            <a:pPr defTabSz="412750" rtl="0">
              <a:defRPr sz="3200">
                <a:solidFill>
                  <a:srgbClr val="FFFFFF"/>
                </a:solidFill>
                <a:latin typeface="Helvetica Neue Medium"/>
                <a:ea typeface="Helvetica Neue Medium"/>
                <a:cs typeface="Helvetica Neue Medium"/>
                <a:sym typeface="Helvetica Neue Medium"/>
              </a:defRPr>
            </a:pPr>
            <a:endParaRPr sz="1600"/>
          </a:p>
        </p:txBody>
      </p:sp>
      <p:sp>
        <p:nvSpPr>
          <p:cNvPr id="191" name="Rektangel"/>
          <p:cNvSpPr/>
          <p:nvPr/>
        </p:nvSpPr>
        <p:spPr>
          <a:xfrm>
            <a:off x="8342121" y="4619585"/>
            <a:ext cx="1923707" cy="1381685"/>
          </a:xfrm>
          <a:prstGeom prst="rect">
            <a:avLst/>
          </a:prstGeom>
          <a:solidFill>
            <a:srgbClr val="F5F5F3"/>
          </a:solidFill>
          <a:ln w="12700">
            <a:miter lim="400000"/>
          </a:ln>
        </p:spPr>
        <p:txBody>
          <a:bodyPr lIns="25400" tIns="25400" rIns="25400" bIns="25400" rtlCol="0" anchor="ctr"/>
          <a:lstStyle/>
          <a:p>
            <a:pPr defTabSz="412750" rtl="0">
              <a:defRPr sz="3200">
                <a:solidFill>
                  <a:srgbClr val="FFFFFF"/>
                </a:solidFill>
                <a:latin typeface="Helvetica Neue Medium"/>
                <a:ea typeface="Helvetica Neue Medium"/>
                <a:cs typeface="Helvetica Neue Medium"/>
                <a:sym typeface="Helvetica Neue Medium"/>
              </a:defRPr>
            </a:pPr>
            <a:endParaRPr sz="1600"/>
          </a:p>
        </p:txBody>
      </p:sp>
      <p:sp>
        <p:nvSpPr>
          <p:cNvPr id="192" name="Rektangel"/>
          <p:cNvSpPr/>
          <p:nvPr/>
        </p:nvSpPr>
        <p:spPr>
          <a:xfrm>
            <a:off x="8649854" y="1208273"/>
            <a:ext cx="1759907" cy="2054030"/>
          </a:xfrm>
          <a:prstGeom prst="rect">
            <a:avLst/>
          </a:prstGeom>
          <a:solidFill>
            <a:srgbClr val="F5F5F3"/>
          </a:solidFill>
          <a:ln w="12700">
            <a:miter lim="400000"/>
          </a:ln>
        </p:spPr>
        <p:txBody>
          <a:bodyPr lIns="25400" tIns="25400" rIns="25400" bIns="25400" rtlCol="0" anchor="ctr"/>
          <a:lstStyle/>
          <a:p>
            <a:pPr defTabSz="412750" rtl="0">
              <a:defRPr sz="3200">
                <a:solidFill>
                  <a:srgbClr val="FFFFFF"/>
                </a:solidFill>
                <a:latin typeface="Helvetica Neue Medium"/>
                <a:ea typeface="Helvetica Neue Medium"/>
                <a:cs typeface="Helvetica Neue Medium"/>
                <a:sym typeface="Helvetica Neue Medium"/>
              </a:defRPr>
            </a:pPr>
            <a:endParaRPr sz="1600"/>
          </a:p>
        </p:txBody>
      </p:sp>
      <p:sp>
        <p:nvSpPr>
          <p:cNvPr id="193" name="Rektangel"/>
          <p:cNvSpPr/>
          <p:nvPr/>
        </p:nvSpPr>
        <p:spPr>
          <a:xfrm>
            <a:off x="8424021" y="2516321"/>
            <a:ext cx="1759907" cy="733282"/>
          </a:xfrm>
          <a:prstGeom prst="rect">
            <a:avLst/>
          </a:prstGeom>
          <a:solidFill>
            <a:srgbClr val="F5F5F3"/>
          </a:solidFill>
          <a:ln w="12700">
            <a:miter lim="400000"/>
          </a:ln>
        </p:spPr>
        <p:txBody>
          <a:bodyPr lIns="25400" tIns="25400" rIns="25400" bIns="25400" rtlCol="0" anchor="ctr"/>
          <a:lstStyle/>
          <a:p>
            <a:pPr defTabSz="412750" rtl="0">
              <a:defRPr sz="3200">
                <a:solidFill>
                  <a:srgbClr val="FFFFFF"/>
                </a:solidFill>
                <a:latin typeface="Helvetica Neue Medium"/>
                <a:ea typeface="Helvetica Neue Medium"/>
                <a:cs typeface="Helvetica Neue Medium"/>
                <a:sym typeface="Helvetica Neue Medium"/>
              </a:defRPr>
            </a:pPr>
            <a:endParaRPr sz="1600"/>
          </a:p>
        </p:txBody>
      </p:sp>
      <p:sp>
        <p:nvSpPr>
          <p:cNvPr id="194" name="👩🏽🦰"/>
          <p:cNvSpPr txBox="1"/>
          <p:nvPr/>
        </p:nvSpPr>
        <p:spPr>
          <a:xfrm>
            <a:off x="2371725" y="1318057"/>
            <a:ext cx="1333698" cy="159017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rtlCol="0" anchor="ctr">
            <a:spAutoFit/>
          </a:bodyPr>
          <a:lstStyle>
            <a:lvl1pPr>
              <a:defRPr sz="20000"/>
            </a:lvl1pPr>
          </a:lstStyle>
          <a:p>
            <a:pPr rtl="0"/>
            <a:r>
              <a:rPr lang="nb-no" sz="10000"/>
              <a:t>👩🏽‍🦰</a:t>
            </a:r>
          </a:p>
        </p:txBody>
      </p:sp>
      <p:sp>
        <p:nvSpPr>
          <p:cNvPr id="195" name="👨🏽🦱"/>
          <p:cNvSpPr txBox="1"/>
          <p:nvPr/>
        </p:nvSpPr>
        <p:spPr>
          <a:xfrm>
            <a:off x="8416925" y="1604708"/>
            <a:ext cx="1333698" cy="159017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rtlCol="0" anchor="ctr">
            <a:spAutoFit/>
          </a:bodyPr>
          <a:lstStyle>
            <a:lvl1pPr>
              <a:defRPr sz="20000"/>
            </a:lvl1pPr>
          </a:lstStyle>
          <a:p>
            <a:pPr rtl="0"/>
            <a:r>
              <a:rPr lang="nb-no" sz="10000"/>
              <a:t>👨🏽‍🦱</a:t>
            </a:r>
          </a:p>
        </p:txBody>
      </p:sp>
      <p:sp>
        <p:nvSpPr>
          <p:cNvPr id="196" name="🧑🦰"/>
          <p:cNvSpPr txBox="1"/>
          <p:nvPr/>
        </p:nvSpPr>
        <p:spPr>
          <a:xfrm>
            <a:off x="8843193" y="4099108"/>
            <a:ext cx="1333698" cy="159017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rtlCol="0" anchor="ctr">
            <a:spAutoFit/>
          </a:bodyPr>
          <a:lstStyle>
            <a:lvl1pPr>
              <a:defRPr sz="20000"/>
            </a:lvl1pPr>
          </a:lstStyle>
          <a:p>
            <a:pPr rtl="0"/>
            <a:r>
              <a:rPr lang="nb-no" sz="10000"/>
              <a:t>🧑‍🦰</a:t>
            </a:r>
          </a:p>
        </p:txBody>
      </p:sp>
      <p:sp>
        <p:nvSpPr>
          <p:cNvPr id="197" name="👱🏻♂️"/>
          <p:cNvSpPr txBox="1"/>
          <p:nvPr/>
        </p:nvSpPr>
        <p:spPr>
          <a:xfrm>
            <a:off x="2130425" y="4160028"/>
            <a:ext cx="1333698" cy="159017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25400" tIns="25400" rIns="25400" bIns="25400" rtlCol="0" anchor="ctr">
            <a:spAutoFit/>
          </a:bodyPr>
          <a:lstStyle>
            <a:lvl1pPr>
              <a:defRPr sz="20000"/>
            </a:lvl1pPr>
          </a:lstStyle>
          <a:p>
            <a:pPr rtl="0"/>
            <a:r>
              <a:rPr lang="nb-no" sz="10000"/>
              <a:t>👱🏻‍♂️</a:t>
            </a:r>
          </a:p>
        </p:txBody>
      </p:sp>
      <p:sp>
        <p:nvSpPr>
          <p:cNvPr id="198" name="Rektangel"/>
          <p:cNvSpPr/>
          <p:nvPr/>
        </p:nvSpPr>
        <p:spPr>
          <a:xfrm>
            <a:off x="1650384" y="2823109"/>
            <a:ext cx="966624" cy="392137"/>
          </a:xfrm>
          <a:prstGeom prst="rect">
            <a:avLst/>
          </a:prstGeom>
          <a:solidFill>
            <a:srgbClr val="F5F5F3"/>
          </a:solidFill>
          <a:ln w="12700">
            <a:miter lim="400000"/>
          </a:ln>
        </p:spPr>
        <p:txBody>
          <a:bodyPr lIns="25400" tIns="25400" rIns="25400" bIns="25400" rtlCol="0" anchor="ctr"/>
          <a:lstStyle/>
          <a:p>
            <a:pPr defTabSz="412750" rtl="0">
              <a:defRPr sz="3200">
                <a:solidFill>
                  <a:srgbClr val="FFFFFF"/>
                </a:solidFill>
                <a:latin typeface="Helvetica Neue Medium"/>
                <a:ea typeface="Helvetica Neue Medium"/>
                <a:cs typeface="Helvetica Neue Medium"/>
                <a:sym typeface="Helvetica Neue Medium"/>
              </a:defRPr>
            </a:pPr>
            <a:endParaRPr sz="1600"/>
          </a:p>
        </p:txBody>
      </p:sp>
      <p:sp>
        <p:nvSpPr>
          <p:cNvPr id="2" name="Oval 1">
            <a:extLst>
              <a:ext uri="{FF2B5EF4-FFF2-40B4-BE49-F238E27FC236}">
                <a16:creationId xmlns:a16="http://schemas.microsoft.com/office/drawing/2014/main" id="{ADAE0D02-3AC2-6A9F-E3FD-DAC20C3A1740}"/>
              </a:ext>
            </a:extLst>
          </p:cNvPr>
          <p:cNvSpPr/>
          <p:nvPr/>
        </p:nvSpPr>
        <p:spPr>
          <a:xfrm>
            <a:off x="3464123" y="1208273"/>
            <a:ext cx="2308027" cy="91580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600" dirty="0"/>
              <a:t>Elektro-negativiteten øker med antall protoner</a:t>
            </a:r>
          </a:p>
        </p:txBody>
      </p:sp>
      <p:sp>
        <p:nvSpPr>
          <p:cNvPr id="3" name="Oval 2">
            <a:extLst>
              <a:ext uri="{FF2B5EF4-FFF2-40B4-BE49-F238E27FC236}">
                <a16:creationId xmlns:a16="http://schemas.microsoft.com/office/drawing/2014/main" id="{6BE78BC6-6D0D-2BC5-D24F-AC70B04E0B51}"/>
              </a:ext>
            </a:extLst>
          </p:cNvPr>
          <p:cNvSpPr/>
          <p:nvPr/>
        </p:nvSpPr>
        <p:spPr>
          <a:xfrm>
            <a:off x="6581775" y="1208273"/>
            <a:ext cx="2068079" cy="10301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600" dirty="0"/>
              <a:t>Elektro-negativiteten øker mot høyre</a:t>
            </a:r>
          </a:p>
        </p:txBody>
      </p:sp>
      <p:sp>
        <p:nvSpPr>
          <p:cNvPr id="4" name="Oval 3">
            <a:extLst>
              <a:ext uri="{FF2B5EF4-FFF2-40B4-BE49-F238E27FC236}">
                <a16:creationId xmlns:a16="http://schemas.microsoft.com/office/drawing/2014/main" id="{1ABE5A29-E3B8-E1DD-412E-6D1E2FB6CF78}"/>
              </a:ext>
            </a:extLst>
          </p:cNvPr>
          <p:cNvSpPr/>
          <p:nvPr/>
        </p:nvSpPr>
        <p:spPr>
          <a:xfrm>
            <a:off x="2553159" y="3187077"/>
            <a:ext cx="2157541" cy="100119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600" dirty="0"/>
              <a:t>Elektronegativitet er et mål på reaktivitet</a:t>
            </a:r>
          </a:p>
        </p:txBody>
      </p:sp>
      <p:sp>
        <p:nvSpPr>
          <p:cNvPr id="5" name="Oval 4">
            <a:extLst>
              <a:ext uri="{FF2B5EF4-FFF2-40B4-BE49-F238E27FC236}">
                <a16:creationId xmlns:a16="http://schemas.microsoft.com/office/drawing/2014/main" id="{E874EE5E-D389-B555-A104-AF2903C665EF}"/>
              </a:ext>
            </a:extLst>
          </p:cNvPr>
          <p:cNvSpPr/>
          <p:nvPr/>
        </p:nvSpPr>
        <p:spPr>
          <a:xfrm>
            <a:off x="7166065" y="3431169"/>
            <a:ext cx="2472776" cy="9689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600" dirty="0"/>
              <a:t>Elektronegativitet er forbundet med atomdiameter</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0CAD8FB-F1A0-4FCF-A2A2-CE37EF43A1FE}"/>
              </a:ext>
            </a:extLst>
          </p:cNvPr>
          <p:cNvSpPr>
            <a:spLocks noGrp="1"/>
          </p:cNvSpPr>
          <p:nvPr>
            <p:ph type="ftr" sz="quarter" idx="3"/>
          </p:nvPr>
        </p:nvSpPr>
        <p:spPr/>
        <p:txBody>
          <a:bodyPr rtlCol="0"/>
          <a:lstStyle/>
          <a:p>
            <a:pPr algn="r" rtl="0"/>
            <a:r>
              <a:rPr lang="nb-no">
                <a:solidFill>
                  <a:srgbClr val="CC023B"/>
                </a:solidFill>
              </a:rPr>
              <a:t>STEMkey</a:t>
            </a:r>
          </a:p>
        </p:txBody>
      </p:sp>
      <p:sp>
        <p:nvSpPr>
          <p:cNvPr id="5" name="Slide Number Placeholder 4">
            <a:extLst>
              <a:ext uri="{FF2B5EF4-FFF2-40B4-BE49-F238E27FC236}">
                <a16:creationId xmlns:a16="http://schemas.microsoft.com/office/drawing/2014/main" id="{62E7BC6F-EB62-4179-92E8-B778AC223B35}"/>
              </a:ext>
            </a:extLst>
          </p:cNvPr>
          <p:cNvSpPr>
            <a:spLocks noGrp="1"/>
          </p:cNvSpPr>
          <p:nvPr>
            <p:ph type="sldNum" sz="quarter" idx="4"/>
          </p:nvPr>
        </p:nvSpPr>
        <p:spPr/>
        <p:txBody>
          <a:bodyPr rtlCol="0"/>
          <a:lstStyle/>
          <a:p>
            <a:pPr rtl="0"/>
            <a:r>
              <a:rPr lang="nb-no" sz="1200"/>
              <a:t>|  </a:t>
            </a:r>
            <a:fld id="{9DD0088F-7E4A-9C4B-9ED2-72FAF1293163}" type="slidenum">
              <a:rPr lang="es-ES_tradnl" smtClean="0"/>
              <a:pPr rtl="0"/>
              <a:t>37</a:t>
            </a:fld>
            <a:endParaRPr lang="es-ES_tradnl"/>
          </a:p>
        </p:txBody>
      </p:sp>
      <p:sp>
        <p:nvSpPr>
          <p:cNvPr id="6" name="Titel 1">
            <a:extLst>
              <a:ext uri="{FF2B5EF4-FFF2-40B4-BE49-F238E27FC236}">
                <a16:creationId xmlns:a16="http://schemas.microsoft.com/office/drawing/2014/main" id="{9122F80D-6811-46A0-A896-DEC66B2D4AA1}"/>
              </a:ext>
            </a:extLst>
          </p:cNvPr>
          <p:cNvSpPr>
            <a:spLocks noGrp="1"/>
          </p:cNvSpPr>
          <p:nvPr>
            <p:ph type="ctrTitle"/>
          </p:nvPr>
        </p:nvSpPr>
        <p:spPr>
          <a:xfrm>
            <a:off x="2219325" y="1192192"/>
            <a:ext cx="7772400" cy="2475530"/>
          </a:xfrm>
        </p:spPr>
        <p:txBody>
          <a:bodyPr rtlCol="0">
            <a:normAutofit fontScale="90000"/>
          </a:bodyPr>
          <a:lstStyle/>
          <a:p>
            <a:pPr rtl="0">
              <a:spcBef>
                <a:spcPts val="600"/>
              </a:spcBef>
            </a:pPr>
            <a:br>
              <a:rPr lang="de-DE" sz="3600" dirty="0"/>
            </a:br>
            <a:r>
              <a:rPr lang="nb-no" sz="3600" dirty="0">
                <a:solidFill>
                  <a:srgbClr val="002369"/>
                </a:solidFill>
                <a:latin typeface="Avenir Book"/>
              </a:rPr>
              <a:t>IO7 Periodesystemet</a:t>
            </a:r>
            <a:br>
              <a:rPr lang="de-DE" sz="3600" dirty="0">
                <a:solidFill>
                  <a:srgbClr val="002369"/>
                </a:solidFill>
              </a:rPr>
            </a:br>
            <a:br>
              <a:rPr lang="de-DE" sz="3600" dirty="0">
                <a:latin typeface="Avenir Book"/>
              </a:rPr>
            </a:br>
            <a:r>
              <a:rPr lang="nb-no" sz="2400" dirty="0">
                <a:latin typeface="Avenir Book"/>
              </a:rPr>
              <a:t>Del 4: </a:t>
            </a:r>
            <a:r>
              <a:rPr lang="nb-no" sz="2400" dirty="0" err="1">
                <a:latin typeface="Avenir Book"/>
              </a:rPr>
              <a:t>Sosio</a:t>
            </a:r>
            <a:r>
              <a:rPr lang="nb-no" sz="2400" dirty="0">
                <a:latin typeface="Avenir Book"/>
              </a:rPr>
              <a:t>-vitenskapelige problemstillinger</a:t>
            </a:r>
            <a:endParaRPr lang="de-DE" sz="2400" b="0" dirty="0">
              <a:latin typeface="Avenir Book"/>
            </a:endParaRPr>
          </a:p>
          <a:p>
            <a:pPr rtl="0">
              <a:spcBef>
                <a:spcPts val="600"/>
              </a:spcBef>
            </a:pPr>
            <a:br>
              <a:rPr lang="de-DE" sz="3600" dirty="0"/>
            </a:br>
            <a:br>
              <a:rPr lang="de-DE" sz="3600" dirty="0"/>
            </a:br>
            <a:endParaRPr lang="en-US" sz="3600" dirty="0"/>
          </a:p>
        </p:txBody>
      </p:sp>
      <p:sp>
        <p:nvSpPr>
          <p:cNvPr id="7" name="Untertitel 2">
            <a:extLst>
              <a:ext uri="{FF2B5EF4-FFF2-40B4-BE49-F238E27FC236}">
                <a16:creationId xmlns:a16="http://schemas.microsoft.com/office/drawing/2014/main" id="{558A97A2-0FAD-40DF-A8D1-51104374EC18}"/>
              </a:ext>
            </a:extLst>
          </p:cNvPr>
          <p:cNvSpPr>
            <a:spLocks noGrp="1"/>
          </p:cNvSpPr>
          <p:nvPr>
            <p:ph type="subTitle" idx="1"/>
          </p:nvPr>
        </p:nvSpPr>
        <p:spPr>
          <a:xfrm>
            <a:off x="696817" y="3814679"/>
            <a:ext cx="10798365" cy="1998086"/>
          </a:xfrm>
        </p:spPr>
        <p:txBody>
          <a:bodyPr vert="horz" lIns="91440" tIns="45720" rIns="91440" bIns="45720" rtlCol="0" anchor="t">
            <a:normAutofit fontScale="85000" lnSpcReduction="10000"/>
          </a:bodyPr>
          <a:lstStyle/>
          <a:p>
            <a:pPr algn="l" rtl="0"/>
            <a:r>
              <a:rPr lang="nb-no" dirty="0"/>
              <a:t>Læringsmål: </a:t>
            </a:r>
          </a:p>
          <a:p>
            <a:pPr marL="285750" indent="-285750" algn="l" rtl="0">
              <a:buFont typeface="Arial" panose="020B0604020202020204" pitchFamily="34" charset="0"/>
              <a:buChar char="•"/>
            </a:pPr>
            <a:r>
              <a:rPr lang="nb-no" sz="1800" b="0" i="0" dirty="0">
                <a:effectLst/>
                <a:latin typeface="Calibri Light" panose="020F0302020204030204" pitchFamily="34" charset="0"/>
              </a:rPr>
              <a:t>Forklare </a:t>
            </a:r>
            <a:r>
              <a:rPr lang="nb-no" sz="1800" b="0" i="1" dirty="0">
                <a:effectLst/>
                <a:latin typeface="Calibri Light" panose="020F0302020204030204" pitchFamily="34" charset="0"/>
              </a:rPr>
              <a:t>egenskapene til noen av «</a:t>
            </a:r>
            <a:r>
              <a:rPr lang="nb-no" sz="1800" b="0" i="1" dirty="0">
                <a:latin typeface="Calibri Light" panose="020F0302020204030204" pitchFamily="34" charset="0"/>
              </a:rPr>
              <a:t>enhetene</a:t>
            </a:r>
            <a:r>
              <a:rPr lang="nb-no" sz="1800" b="0" i="1" dirty="0">
                <a:effectLst/>
                <a:latin typeface="Calibri Light" panose="020F0302020204030204" pitchFamily="34" charset="0"/>
              </a:rPr>
              <a:t>»</a:t>
            </a:r>
            <a:r>
              <a:rPr lang="nb-no" sz="1800" b="0" i="0" dirty="0">
                <a:effectLst/>
                <a:latin typeface="Calibri Light" panose="020F0302020204030204" pitchFamily="34" charset="0"/>
              </a:rPr>
              <a:t> i periodesystemet (dvs. grunnstoffene) og drøfte hvordan kontekst kan gjøre grunnstoff mer relevante i studentenes egne liv</a:t>
            </a:r>
          </a:p>
          <a:p>
            <a:pPr algn="l" rtl="0"/>
            <a:endParaRPr lang="en-US" sz="1800" dirty="0">
              <a:latin typeface="Calibri Light" panose="020F0302020204030204" pitchFamily="34" charset="0"/>
            </a:endParaRPr>
          </a:p>
          <a:p>
            <a:pPr algn="l" rtl="0"/>
            <a:r>
              <a:rPr lang="nb-no" sz="1800" dirty="0">
                <a:latin typeface="Calibri Light" panose="020F0302020204030204" pitchFamily="34" charset="0"/>
              </a:rPr>
              <a:t>Delmål:</a:t>
            </a:r>
          </a:p>
          <a:p>
            <a:pPr algn="l" rtl="0" fontAlgn="base">
              <a:buFont typeface="Arial" panose="020B0604020202020204" pitchFamily="34" charset="0"/>
              <a:buChar char="•"/>
            </a:pPr>
            <a:r>
              <a:rPr lang="nb-no" sz="1800" b="0" i="0" dirty="0">
                <a:effectLst/>
                <a:latin typeface="Calibri Light" panose="020F0302020204030204" pitchFamily="34" charset="0"/>
              </a:rPr>
              <a:t>Utforske hvordan etterspørselen etter grunnstoff bidrar til å forme dagens og framtidens teknologi </a:t>
            </a:r>
          </a:p>
          <a:p>
            <a:pPr algn="l" rtl="0" fontAlgn="base">
              <a:buFont typeface="Arial" panose="020B0604020202020204" pitchFamily="34" charset="0"/>
              <a:buChar char="•"/>
            </a:pPr>
            <a:r>
              <a:rPr lang="nb-no" sz="1800" b="0" i="0" dirty="0">
                <a:effectLst/>
                <a:latin typeface="Calibri Light" panose="020F0302020204030204" pitchFamily="34" charset="0"/>
              </a:rPr>
              <a:t>Drøfte hvordan fortsatt utnyttelse av begrensede ressurser avstedkommer både etiske og bærekraftrelevante problemstillinger  </a:t>
            </a:r>
          </a:p>
          <a:p>
            <a:pPr algn="l" rtl="0"/>
            <a:endParaRPr lang="en-US" sz="1800" dirty="0">
              <a:latin typeface="Calibri Light" panose="020F0302020204030204" pitchFamily="34" charset="0"/>
            </a:endParaRPr>
          </a:p>
          <a:p>
            <a:pPr algn="l" rtl="0"/>
            <a:endParaRPr lang="en-US" dirty="0"/>
          </a:p>
        </p:txBody>
      </p:sp>
    </p:spTree>
    <p:extLst>
      <p:ext uri="{BB962C8B-B14F-4D97-AF65-F5344CB8AC3E}">
        <p14:creationId xmlns:p14="http://schemas.microsoft.com/office/powerpoint/2010/main" val="20815880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D71E0-D4AC-41EA-9A7A-51FEEB49199F}"/>
              </a:ext>
            </a:extLst>
          </p:cNvPr>
          <p:cNvSpPr>
            <a:spLocks noGrp="1"/>
          </p:cNvSpPr>
          <p:nvPr>
            <p:ph type="title"/>
          </p:nvPr>
        </p:nvSpPr>
        <p:spPr/>
        <p:txBody>
          <a:bodyPr rtlCol="0"/>
          <a:lstStyle/>
          <a:p>
            <a:pPr rtl="0"/>
            <a:r>
              <a:rPr lang="nb-no">
                <a:latin typeface="Avenir Book"/>
              </a:rPr>
              <a:t>4.1 Hvor finner vi grunnstoff (på jorden)</a:t>
            </a:r>
            <a:endParaRPr lang="en-US"/>
          </a:p>
        </p:txBody>
      </p:sp>
      <p:pic>
        <p:nvPicPr>
          <p:cNvPr id="6" name="Picture 6" descr="Diagram&#10;&#10;Description automatically generated">
            <a:extLst>
              <a:ext uri="{FF2B5EF4-FFF2-40B4-BE49-F238E27FC236}">
                <a16:creationId xmlns:a16="http://schemas.microsoft.com/office/drawing/2014/main" id="{0F0E2348-1ACB-45C8-ACDB-AE908383C7C2}"/>
              </a:ext>
            </a:extLst>
          </p:cNvPr>
          <p:cNvPicPr>
            <a:picLocks noGrp="1" noChangeAspect="1"/>
          </p:cNvPicPr>
          <p:nvPr>
            <p:ph idx="1"/>
          </p:nvPr>
        </p:nvPicPr>
        <p:blipFill>
          <a:blip r:embed="rId2"/>
          <a:stretch>
            <a:fillRect/>
          </a:stretch>
        </p:blipFill>
        <p:spPr>
          <a:xfrm>
            <a:off x="584738" y="1374711"/>
            <a:ext cx="6481627" cy="4573984"/>
          </a:xfrm>
        </p:spPr>
      </p:pic>
      <p:sp>
        <p:nvSpPr>
          <p:cNvPr id="4" name="Slide Number Placeholder 3">
            <a:extLst>
              <a:ext uri="{FF2B5EF4-FFF2-40B4-BE49-F238E27FC236}">
                <a16:creationId xmlns:a16="http://schemas.microsoft.com/office/drawing/2014/main" id="{D0CBFBAA-8CF0-447E-A135-3C753638284F}"/>
              </a:ext>
            </a:extLst>
          </p:cNvPr>
          <p:cNvSpPr>
            <a:spLocks noGrp="1"/>
          </p:cNvSpPr>
          <p:nvPr>
            <p:ph type="sldNum" sz="quarter" idx="11"/>
          </p:nvPr>
        </p:nvSpPr>
        <p:spPr/>
        <p:txBody>
          <a:bodyPr rtlCol="0"/>
          <a:lstStyle/>
          <a:p>
            <a:pPr rtl="0"/>
            <a:r>
              <a:rPr lang="nb-no" sz="1200"/>
              <a:t>|  </a:t>
            </a:r>
            <a:fld id="{9DD0088F-7E4A-9C4B-9ED2-72FAF1293163}" type="slidenum">
              <a:rPr lang="es-ES_tradnl" smtClean="0"/>
              <a:pPr rtl="0"/>
              <a:t>38</a:t>
            </a:fld>
            <a:endParaRPr lang="es-ES_tradnl"/>
          </a:p>
        </p:txBody>
      </p:sp>
      <p:sp>
        <p:nvSpPr>
          <p:cNvPr id="5" name="Footer Placeholder 4">
            <a:extLst>
              <a:ext uri="{FF2B5EF4-FFF2-40B4-BE49-F238E27FC236}">
                <a16:creationId xmlns:a16="http://schemas.microsoft.com/office/drawing/2014/main" id="{BE81B105-866B-4240-B508-7C793B3ED636}"/>
              </a:ext>
            </a:extLst>
          </p:cNvPr>
          <p:cNvSpPr>
            <a:spLocks noGrp="1"/>
          </p:cNvSpPr>
          <p:nvPr>
            <p:ph type="ftr" sz="quarter" idx="3"/>
          </p:nvPr>
        </p:nvSpPr>
        <p:spPr/>
        <p:txBody>
          <a:bodyPr rtlCol="0"/>
          <a:lstStyle/>
          <a:p>
            <a:pPr algn="r" rtl="0"/>
            <a:r>
              <a:rPr lang="nb-no">
                <a:solidFill>
                  <a:srgbClr val="CC023B"/>
                </a:solidFill>
              </a:rPr>
              <a:t>STEMkey</a:t>
            </a:r>
            <a:endParaRPr lang="en-US">
              <a:solidFill>
                <a:srgbClr val="CC023B"/>
              </a:solidFill>
            </a:endParaRPr>
          </a:p>
        </p:txBody>
      </p:sp>
      <p:sp>
        <p:nvSpPr>
          <p:cNvPr id="7" name="Rectangle: Single Corner Rounded 6">
            <a:extLst>
              <a:ext uri="{FF2B5EF4-FFF2-40B4-BE49-F238E27FC236}">
                <a16:creationId xmlns:a16="http://schemas.microsoft.com/office/drawing/2014/main" id="{338BCA8B-19FE-42EC-8BC6-968921A07B96}"/>
              </a:ext>
            </a:extLst>
          </p:cNvPr>
          <p:cNvSpPr/>
          <p:nvPr/>
        </p:nvSpPr>
        <p:spPr>
          <a:xfrm>
            <a:off x="7162801" y="1377822"/>
            <a:ext cx="4444480" cy="4568888"/>
          </a:xfrm>
          <a:prstGeom prst="round1Rect">
            <a:avLst/>
          </a:prstGeom>
        </p:spPr>
        <p:style>
          <a:lnRef idx="2">
            <a:schemeClr val="accent5"/>
          </a:lnRef>
          <a:fillRef idx="1">
            <a:schemeClr val="lt1"/>
          </a:fillRef>
          <a:effectRef idx="0">
            <a:schemeClr val="accent5"/>
          </a:effectRef>
          <a:fontRef idx="minor">
            <a:schemeClr val="dk1"/>
          </a:fontRef>
        </p:style>
        <p:txBody>
          <a:bodyPr rtlCol="0" anchor="ctr"/>
          <a:lstStyle/>
          <a:p>
            <a:pPr marL="285750" indent="-285750" rtl="0">
              <a:spcBef>
                <a:spcPct val="20000"/>
              </a:spcBef>
              <a:buFont typeface="Arial"/>
              <a:buChar char="•"/>
            </a:pPr>
            <a:r>
              <a:rPr lang="nb-no" sz="2000">
                <a:ea typeface="+mn-lt"/>
                <a:cs typeface="+mn-lt"/>
              </a:rPr>
              <a:t>I dag kommer grunnstoff som brukes i forskjellige apparater/enheter fra hele verden </a:t>
            </a:r>
            <a:endParaRPr lang="en-US" sz="2000" dirty="0">
              <a:ea typeface="+mn-lt"/>
              <a:cs typeface="+mn-lt"/>
            </a:endParaRPr>
          </a:p>
          <a:p>
            <a:pPr marL="285750" indent="-285750" rtl="0">
              <a:spcBef>
                <a:spcPct val="20000"/>
              </a:spcBef>
              <a:buFont typeface="Arial"/>
              <a:buChar char="•"/>
            </a:pPr>
            <a:r>
              <a:rPr lang="nb-no" sz="2000">
                <a:ea typeface="+mn-lt"/>
                <a:cs typeface="+mn-lt"/>
              </a:rPr>
              <a:t>Se på et verdenskart og finn hvor de forskjellige grunnstoffene finnes. </a:t>
            </a:r>
            <a:r>
              <a:rPr lang="nb-no" sz="2000">
                <a:ea typeface="+mn-lt"/>
                <a:cs typeface="+mn-lt"/>
                <a:hlinkClick r:id="rId3"/>
              </a:rPr>
              <a:t>https://mrdata.usgs.gov/general/map-global.html</a:t>
            </a:r>
            <a:r>
              <a:rPr lang="nb-no" sz="2000">
                <a:ea typeface="+mn-lt"/>
                <a:cs typeface="+mn-lt"/>
              </a:rPr>
              <a:t> </a:t>
            </a:r>
          </a:p>
          <a:p>
            <a:pPr marL="285750" indent="-285750" rtl="0">
              <a:spcBef>
                <a:spcPct val="20000"/>
              </a:spcBef>
              <a:buFont typeface="Arial"/>
              <a:buChar char="•"/>
            </a:pPr>
            <a:r>
              <a:rPr lang="nb-no" sz="2000">
                <a:ea typeface="+mn-lt"/>
                <a:cs typeface="+mn-lt"/>
              </a:rPr>
              <a:t>Selv om man finner grunnstoffene, er det ikke alltid mulig å utvinne dem. Dette avhenger av flere faktorer: økonomi, ingeniørarbeid, miljømessige og etiske faktorer </a:t>
            </a:r>
          </a:p>
          <a:p>
            <a:pPr marL="285750" indent="-285750" rtl="0">
              <a:spcBef>
                <a:spcPct val="20000"/>
              </a:spcBef>
              <a:buFont typeface="Arial"/>
              <a:buChar char="•"/>
            </a:pPr>
            <a:r>
              <a:rPr lang="nb-no" sz="2000">
                <a:ea typeface="+mn-lt"/>
                <a:cs typeface="+mn-lt"/>
              </a:rPr>
              <a:t>Hva betyr dette?</a:t>
            </a:r>
            <a:endParaRPr lang="en-US" sz="2000" dirty="0">
              <a:cs typeface="Calibri"/>
            </a:endParaRPr>
          </a:p>
          <a:p>
            <a:pPr rtl="0"/>
            <a:endParaRPr lang="en-US" dirty="0">
              <a:cs typeface="Calibri"/>
            </a:endParaRPr>
          </a:p>
        </p:txBody>
      </p:sp>
      <p:pic>
        <p:nvPicPr>
          <p:cNvPr id="9" name="Picture 11" descr="A picture containing text, clipart&#10;&#10;Description automatically generated">
            <a:extLst>
              <a:ext uri="{FF2B5EF4-FFF2-40B4-BE49-F238E27FC236}">
                <a16:creationId xmlns:a16="http://schemas.microsoft.com/office/drawing/2014/main" id="{760A8B65-9E06-43CC-8AE5-E74AF69D26DE}"/>
              </a:ext>
            </a:extLst>
          </p:cNvPr>
          <p:cNvPicPr>
            <a:picLocks noChangeAspect="1"/>
          </p:cNvPicPr>
          <p:nvPr/>
        </p:nvPicPr>
        <p:blipFill>
          <a:blip r:embed="rId4"/>
          <a:stretch>
            <a:fillRect/>
          </a:stretch>
        </p:blipFill>
        <p:spPr>
          <a:xfrm>
            <a:off x="7696201" y="415507"/>
            <a:ext cx="853555" cy="817587"/>
          </a:xfrm>
          <a:prstGeom prst="rect">
            <a:avLst/>
          </a:prstGeom>
        </p:spPr>
      </p:pic>
      <p:pic>
        <p:nvPicPr>
          <p:cNvPr id="8" name="Picture 7" descr="A picture containing text, clock&#10;&#10;Description automatically generated">
            <a:extLst>
              <a:ext uri="{FF2B5EF4-FFF2-40B4-BE49-F238E27FC236}">
                <a16:creationId xmlns:a16="http://schemas.microsoft.com/office/drawing/2014/main" id="{6A392FF3-6D2D-4CDB-B7A6-AD36AB659D94}"/>
              </a:ext>
            </a:extLst>
          </p:cNvPr>
          <p:cNvPicPr>
            <a:picLocks noChangeAspect="1"/>
          </p:cNvPicPr>
          <p:nvPr/>
        </p:nvPicPr>
        <p:blipFill>
          <a:blip r:embed="rId5"/>
          <a:stretch>
            <a:fillRect/>
          </a:stretch>
        </p:blipFill>
        <p:spPr>
          <a:xfrm>
            <a:off x="8656440" y="415506"/>
            <a:ext cx="784821" cy="784821"/>
          </a:xfrm>
          <a:prstGeom prst="rect">
            <a:avLst/>
          </a:prstGeom>
        </p:spPr>
      </p:pic>
      <p:pic>
        <p:nvPicPr>
          <p:cNvPr id="12" name="Picture 11" descr="A chart of the minerals and minerals">
            <a:extLst>
              <a:ext uri="{FF2B5EF4-FFF2-40B4-BE49-F238E27FC236}">
                <a16:creationId xmlns:a16="http://schemas.microsoft.com/office/drawing/2014/main" id="{C7ADB0F6-616B-1835-1ADF-68F0E97EFF0B}"/>
              </a:ext>
            </a:extLst>
          </p:cNvPr>
          <p:cNvPicPr>
            <a:picLocks noChangeAspect="1"/>
          </p:cNvPicPr>
          <p:nvPr/>
        </p:nvPicPr>
        <p:blipFill>
          <a:blip r:embed="rId6"/>
          <a:stretch>
            <a:fillRect/>
          </a:stretch>
        </p:blipFill>
        <p:spPr>
          <a:xfrm>
            <a:off x="467178" y="1374711"/>
            <a:ext cx="6695623" cy="4734579"/>
          </a:xfrm>
          <a:prstGeom prst="rect">
            <a:avLst/>
          </a:prstGeom>
        </p:spPr>
      </p:pic>
    </p:spTree>
    <p:extLst>
      <p:ext uri="{BB962C8B-B14F-4D97-AF65-F5344CB8AC3E}">
        <p14:creationId xmlns:p14="http://schemas.microsoft.com/office/powerpoint/2010/main" val="2274306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D71E0-D4AC-41EA-9A7A-51FEEB49199F}"/>
              </a:ext>
            </a:extLst>
          </p:cNvPr>
          <p:cNvSpPr>
            <a:spLocks noGrp="1"/>
          </p:cNvSpPr>
          <p:nvPr>
            <p:ph type="title"/>
          </p:nvPr>
        </p:nvSpPr>
        <p:spPr/>
        <p:txBody>
          <a:bodyPr rtlCol="0"/>
          <a:lstStyle/>
          <a:p>
            <a:pPr rtl="0"/>
            <a:r>
              <a:rPr lang="nb-no">
                <a:latin typeface="Avenir Book"/>
              </a:rPr>
              <a:t>4.2 Elementer: Et spørsmål om forekomst og bruk  </a:t>
            </a:r>
            <a:endParaRPr lang="en-US"/>
          </a:p>
        </p:txBody>
      </p:sp>
      <p:pic>
        <p:nvPicPr>
          <p:cNvPr id="6" name="Picture 6" descr="Diagram&#10;&#10;Description automatically generated">
            <a:extLst>
              <a:ext uri="{FF2B5EF4-FFF2-40B4-BE49-F238E27FC236}">
                <a16:creationId xmlns:a16="http://schemas.microsoft.com/office/drawing/2014/main" id="{0F0E2348-1ACB-45C8-ACDB-AE908383C7C2}"/>
              </a:ext>
            </a:extLst>
          </p:cNvPr>
          <p:cNvPicPr>
            <a:picLocks noGrp="1" noChangeAspect="1"/>
          </p:cNvPicPr>
          <p:nvPr>
            <p:ph idx="1"/>
          </p:nvPr>
        </p:nvPicPr>
        <p:blipFill>
          <a:blip r:embed="rId3"/>
          <a:stretch>
            <a:fillRect/>
          </a:stretch>
        </p:blipFill>
        <p:spPr>
          <a:xfrm>
            <a:off x="584738" y="1374711"/>
            <a:ext cx="6481627" cy="4573984"/>
          </a:xfrm>
        </p:spPr>
      </p:pic>
      <p:sp>
        <p:nvSpPr>
          <p:cNvPr id="4" name="Slide Number Placeholder 3">
            <a:extLst>
              <a:ext uri="{FF2B5EF4-FFF2-40B4-BE49-F238E27FC236}">
                <a16:creationId xmlns:a16="http://schemas.microsoft.com/office/drawing/2014/main" id="{D0CBFBAA-8CF0-447E-A135-3C753638284F}"/>
              </a:ext>
            </a:extLst>
          </p:cNvPr>
          <p:cNvSpPr>
            <a:spLocks noGrp="1"/>
          </p:cNvSpPr>
          <p:nvPr>
            <p:ph type="sldNum" sz="quarter" idx="11"/>
          </p:nvPr>
        </p:nvSpPr>
        <p:spPr/>
        <p:txBody>
          <a:bodyPr rtlCol="0"/>
          <a:lstStyle/>
          <a:p>
            <a:pPr rtl="0"/>
            <a:r>
              <a:rPr lang="nb-no" sz="1200"/>
              <a:t>|  </a:t>
            </a:r>
            <a:fld id="{9DD0088F-7E4A-9C4B-9ED2-72FAF1293163}" type="slidenum">
              <a:rPr lang="es-ES_tradnl" smtClean="0"/>
              <a:pPr rtl="0"/>
              <a:t>39</a:t>
            </a:fld>
            <a:endParaRPr lang="es-ES_tradnl"/>
          </a:p>
        </p:txBody>
      </p:sp>
      <p:sp>
        <p:nvSpPr>
          <p:cNvPr id="5" name="Footer Placeholder 4">
            <a:extLst>
              <a:ext uri="{FF2B5EF4-FFF2-40B4-BE49-F238E27FC236}">
                <a16:creationId xmlns:a16="http://schemas.microsoft.com/office/drawing/2014/main" id="{BE81B105-866B-4240-B508-7C793B3ED636}"/>
              </a:ext>
            </a:extLst>
          </p:cNvPr>
          <p:cNvSpPr>
            <a:spLocks noGrp="1"/>
          </p:cNvSpPr>
          <p:nvPr>
            <p:ph type="ftr" sz="quarter" idx="3"/>
          </p:nvPr>
        </p:nvSpPr>
        <p:spPr/>
        <p:txBody>
          <a:bodyPr rtlCol="0"/>
          <a:lstStyle/>
          <a:p>
            <a:pPr algn="r" rtl="0"/>
            <a:r>
              <a:rPr lang="nb-no">
                <a:solidFill>
                  <a:srgbClr val="CC023B"/>
                </a:solidFill>
              </a:rPr>
              <a:t>STEMkey</a:t>
            </a:r>
            <a:endParaRPr lang="en-US">
              <a:solidFill>
                <a:srgbClr val="CC023B"/>
              </a:solidFill>
            </a:endParaRPr>
          </a:p>
        </p:txBody>
      </p:sp>
      <p:sp>
        <p:nvSpPr>
          <p:cNvPr id="7" name="Rectangle: Single Corner Rounded 6">
            <a:extLst>
              <a:ext uri="{FF2B5EF4-FFF2-40B4-BE49-F238E27FC236}">
                <a16:creationId xmlns:a16="http://schemas.microsoft.com/office/drawing/2014/main" id="{338BCA8B-19FE-42EC-8BC6-968921A07B96}"/>
              </a:ext>
            </a:extLst>
          </p:cNvPr>
          <p:cNvSpPr/>
          <p:nvPr/>
        </p:nvSpPr>
        <p:spPr>
          <a:xfrm>
            <a:off x="7162801" y="1377822"/>
            <a:ext cx="4180113" cy="4568888"/>
          </a:xfrm>
          <a:prstGeom prst="round1Rect">
            <a:avLst/>
          </a:prstGeom>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rtl="0"/>
            <a:endParaRPr lang="en-US" sz="2000" dirty="0">
              <a:ea typeface="+mn-lt"/>
              <a:cs typeface="+mn-lt"/>
            </a:endParaRPr>
          </a:p>
          <a:p>
            <a:pPr rtl="0"/>
            <a:r>
              <a:rPr lang="nb-no" sz="2000" dirty="0">
                <a:ea typeface="+mn-lt"/>
                <a:cs typeface="+mn-lt"/>
              </a:rPr>
              <a:t>Fra denne tabellen, </a:t>
            </a:r>
            <a:endParaRPr lang="en-US" dirty="0"/>
          </a:p>
          <a:p>
            <a:pPr marL="342900" indent="-342900" rtl="0">
              <a:buFont typeface="Arial"/>
              <a:buChar char="•"/>
            </a:pPr>
            <a:r>
              <a:rPr lang="nb-no" dirty="0">
                <a:ea typeface="+mn-lt"/>
                <a:cs typeface="+mn-lt"/>
              </a:rPr>
              <a:t>velg ett grunnstoff under «økende fare for å bli forbrukt» og utforsk og diskuter de forskjellige bruksområdene til det valgte grunnstoffet.</a:t>
            </a:r>
          </a:p>
          <a:p>
            <a:pPr marL="342900" indent="-342900" rtl="0">
              <a:buFont typeface="Arial"/>
              <a:buChar char="•"/>
            </a:pPr>
            <a:r>
              <a:rPr lang="nb-no" dirty="0">
                <a:ea typeface="+mn-lt"/>
                <a:cs typeface="+mn-lt"/>
              </a:rPr>
              <a:t>Noen av grunnstoffene under «økende fare for å bli forbrukt» kan bidra direkte til en renere framtid. Uten en kontinuerlig tilførsel av disse grunnstoffene må verden revurdere sin innsats for et bærekraftig miljø. HVORDAN skal så spørsmålet om bærekraft håndteres? </a:t>
            </a:r>
            <a:endParaRPr lang="en-US" dirty="0">
              <a:cs typeface="Calibri"/>
            </a:endParaRPr>
          </a:p>
          <a:p>
            <a:pPr rtl="0"/>
            <a:endParaRPr lang="en-US" sz="2000" b="1" dirty="0">
              <a:cs typeface="Calibri"/>
            </a:endParaRPr>
          </a:p>
          <a:p>
            <a:pPr rtl="0"/>
            <a:endParaRPr lang="en-US" dirty="0">
              <a:cs typeface="Calibri"/>
            </a:endParaRPr>
          </a:p>
        </p:txBody>
      </p:sp>
      <p:pic>
        <p:nvPicPr>
          <p:cNvPr id="9" name="Picture 11" descr="A picture containing text, clipart&#10;&#10;Description automatically generated">
            <a:extLst>
              <a:ext uri="{FF2B5EF4-FFF2-40B4-BE49-F238E27FC236}">
                <a16:creationId xmlns:a16="http://schemas.microsoft.com/office/drawing/2014/main" id="{D9C51F58-64CD-4799-94A4-86E321624D01}"/>
              </a:ext>
            </a:extLst>
          </p:cNvPr>
          <p:cNvPicPr>
            <a:picLocks noChangeAspect="1"/>
          </p:cNvPicPr>
          <p:nvPr/>
        </p:nvPicPr>
        <p:blipFill>
          <a:blip r:embed="rId4"/>
          <a:stretch>
            <a:fillRect/>
          </a:stretch>
        </p:blipFill>
        <p:spPr>
          <a:xfrm>
            <a:off x="9206110" y="517560"/>
            <a:ext cx="807680" cy="777738"/>
          </a:xfrm>
          <a:prstGeom prst="rect">
            <a:avLst/>
          </a:prstGeom>
        </p:spPr>
      </p:pic>
      <p:pic>
        <p:nvPicPr>
          <p:cNvPr id="10" name="Picture 9" descr="A picture containing text, clock&#10;&#10;Description automatically generated">
            <a:extLst>
              <a:ext uri="{FF2B5EF4-FFF2-40B4-BE49-F238E27FC236}">
                <a16:creationId xmlns:a16="http://schemas.microsoft.com/office/drawing/2014/main" id="{C3816B32-4DA5-4D42-AF59-1FB7628CC87D}"/>
              </a:ext>
            </a:extLst>
          </p:cNvPr>
          <p:cNvPicPr>
            <a:picLocks noChangeAspect="1"/>
          </p:cNvPicPr>
          <p:nvPr/>
        </p:nvPicPr>
        <p:blipFill>
          <a:blip r:embed="rId5"/>
          <a:stretch>
            <a:fillRect/>
          </a:stretch>
        </p:blipFill>
        <p:spPr>
          <a:xfrm>
            <a:off x="10028643" y="513974"/>
            <a:ext cx="777737" cy="777737"/>
          </a:xfrm>
          <a:prstGeom prst="rect">
            <a:avLst/>
          </a:prstGeom>
        </p:spPr>
      </p:pic>
      <p:pic>
        <p:nvPicPr>
          <p:cNvPr id="3" name="Picture 2" descr="A chart of the minerals and minerals">
            <a:extLst>
              <a:ext uri="{FF2B5EF4-FFF2-40B4-BE49-F238E27FC236}">
                <a16:creationId xmlns:a16="http://schemas.microsoft.com/office/drawing/2014/main" id="{C1EDF7EC-6198-A8D4-1A0B-90D823A28927}"/>
              </a:ext>
            </a:extLst>
          </p:cNvPr>
          <p:cNvPicPr>
            <a:picLocks noChangeAspect="1"/>
          </p:cNvPicPr>
          <p:nvPr/>
        </p:nvPicPr>
        <p:blipFill>
          <a:blip r:embed="rId6"/>
          <a:stretch>
            <a:fillRect/>
          </a:stretch>
        </p:blipFill>
        <p:spPr>
          <a:xfrm>
            <a:off x="467178" y="1374711"/>
            <a:ext cx="6695623" cy="4734579"/>
          </a:xfrm>
          <a:prstGeom prst="rect">
            <a:avLst/>
          </a:prstGeom>
        </p:spPr>
      </p:pic>
    </p:spTree>
    <p:extLst>
      <p:ext uri="{BB962C8B-B14F-4D97-AF65-F5344CB8AC3E}">
        <p14:creationId xmlns:p14="http://schemas.microsoft.com/office/powerpoint/2010/main" val="1624558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6DB6CCF-F9C5-4764-817C-B7744FC30C2D}"/>
              </a:ext>
            </a:extLst>
          </p:cNvPr>
          <p:cNvSpPr>
            <a:spLocks noGrp="1"/>
          </p:cNvSpPr>
          <p:nvPr>
            <p:ph type="ftr" sz="quarter" idx="3"/>
          </p:nvPr>
        </p:nvSpPr>
        <p:spPr/>
        <p:txBody>
          <a:bodyPr rtlCol="0"/>
          <a:lstStyle/>
          <a:p>
            <a:pPr algn="r" rtl="0"/>
            <a:r>
              <a:rPr lang="nb-no">
                <a:solidFill>
                  <a:srgbClr val="CC023B"/>
                </a:solidFill>
              </a:rPr>
              <a:t>STEMkey</a:t>
            </a:r>
            <a:endParaRPr lang="en-US">
              <a:solidFill>
                <a:srgbClr val="CC023B"/>
              </a:solidFill>
            </a:endParaRPr>
          </a:p>
        </p:txBody>
      </p:sp>
      <p:sp>
        <p:nvSpPr>
          <p:cNvPr id="5" name="Slide Number Placeholder 4">
            <a:extLst>
              <a:ext uri="{FF2B5EF4-FFF2-40B4-BE49-F238E27FC236}">
                <a16:creationId xmlns:a16="http://schemas.microsoft.com/office/drawing/2014/main" id="{97EF4D8A-3344-43B4-94B1-5577479058A6}"/>
              </a:ext>
            </a:extLst>
          </p:cNvPr>
          <p:cNvSpPr>
            <a:spLocks noGrp="1"/>
          </p:cNvSpPr>
          <p:nvPr>
            <p:ph type="sldNum" sz="quarter" idx="4"/>
          </p:nvPr>
        </p:nvSpPr>
        <p:spPr/>
        <p:txBody>
          <a:bodyPr rtlCol="0"/>
          <a:lstStyle/>
          <a:p>
            <a:pPr rtl="0"/>
            <a:r>
              <a:rPr lang="nb-no" sz="1200"/>
              <a:t>|  </a:t>
            </a:r>
            <a:fld id="{9DD0088F-7E4A-9C4B-9ED2-72FAF1293163}" type="slidenum">
              <a:rPr lang="es-ES_tradnl" smtClean="0"/>
              <a:pPr/>
              <a:t>4</a:t>
            </a:fld>
            <a:endParaRPr lang="es-ES_tradnl"/>
          </a:p>
        </p:txBody>
      </p:sp>
      <p:sp>
        <p:nvSpPr>
          <p:cNvPr id="7" name="Titel 1">
            <a:extLst>
              <a:ext uri="{FF2B5EF4-FFF2-40B4-BE49-F238E27FC236}">
                <a16:creationId xmlns:a16="http://schemas.microsoft.com/office/drawing/2014/main" id="{A48F574F-A3FC-4E6B-9B22-D0C477BB7552}"/>
              </a:ext>
            </a:extLst>
          </p:cNvPr>
          <p:cNvSpPr>
            <a:spLocks noGrp="1"/>
          </p:cNvSpPr>
          <p:nvPr>
            <p:ph type="ctrTitle"/>
          </p:nvPr>
        </p:nvSpPr>
        <p:spPr>
          <a:xfrm>
            <a:off x="2219325" y="1192192"/>
            <a:ext cx="7772400" cy="2475530"/>
          </a:xfrm>
        </p:spPr>
        <p:txBody>
          <a:bodyPr rtlCol="0">
            <a:normAutofit/>
          </a:bodyPr>
          <a:lstStyle/>
          <a:p>
            <a:pPr rtl="0">
              <a:spcBef>
                <a:spcPts val="600"/>
              </a:spcBef>
            </a:pPr>
            <a:br>
              <a:rPr lang="de-DE" sz="3600"/>
            </a:br>
            <a:r>
              <a:rPr lang="nb-no" sz="3600">
                <a:solidFill>
                  <a:srgbClr val="002369"/>
                </a:solidFill>
                <a:latin typeface="Avenir Book"/>
              </a:rPr>
              <a:t>IO7 Periodesystemet</a:t>
            </a:r>
            <a:br>
              <a:rPr lang="de-DE" sz="3600"/>
            </a:br>
            <a:br>
              <a:rPr lang="de-DE" sz="3600"/>
            </a:br>
            <a:r>
              <a:rPr lang="nb-no" sz="2800">
                <a:latin typeface="Avenir Book"/>
              </a:rPr>
              <a:t>Del 1: Sortering og systematisering av grunnstoff</a:t>
            </a:r>
            <a:endParaRPr lang="de-DE" sz="2800" b="0">
              <a:latin typeface="Avenir Book"/>
            </a:endParaRPr>
          </a:p>
          <a:p>
            <a:pPr rtl="0">
              <a:spcBef>
                <a:spcPts val="600"/>
              </a:spcBef>
            </a:pPr>
            <a:endParaRPr lang="de-DE" sz="3600"/>
          </a:p>
        </p:txBody>
      </p:sp>
      <p:sp>
        <p:nvSpPr>
          <p:cNvPr id="9" name="Untertitel 2">
            <a:extLst>
              <a:ext uri="{FF2B5EF4-FFF2-40B4-BE49-F238E27FC236}">
                <a16:creationId xmlns:a16="http://schemas.microsoft.com/office/drawing/2014/main" id="{9C0AEEBC-6AD2-4BD7-970C-4BE8AD75C9BC}"/>
              </a:ext>
            </a:extLst>
          </p:cNvPr>
          <p:cNvSpPr>
            <a:spLocks noGrp="1"/>
          </p:cNvSpPr>
          <p:nvPr>
            <p:ph type="subTitle" idx="1"/>
          </p:nvPr>
        </p:nvSpPr>
        <p:spPr>
          <a:xfrm>
            <a:off x="927100" y="3532208"/>
            <a:ext cx="10363200" cy="1752600"/>
          </a:xfrm>
        </p:spPr>
        <p:txBody>
          <a:bodyPr vert="horz" lIns="91440" tIns="45720" rIns="91440" bIns="45720" rtlCol="0" anchor="t">
            <a:normAutofit fontScale="62500" lnSpcReduction="20000"/>
          </a:bodyPr>
          <a:lstStyle/>
          <a:p>
            <a:pPr rtl="0"/>
            <a:endParaRPr lang="en-US" i="1" dirty="0"/>
          </a:p>
          <a:p>
            <a:pPr algn="l" rtl="0"/>
            <a:r>
              <a:rPr lang="nb-no" dirty="0"/>
              <a:t>Læringsmål:</a:t>
            </a:r>
            <a:r>
              <a:rPr lang="nb-no" i="1" dirty="0"/>
              <a:t> </a:t>
            </a:r>
          </a:p>
          <a:p>
            <a:pPr marL="285750" indent="-285750" algn="l" rtl="0">
              <a:buFont typeface="Arial" panose="020B0604020202020204" pitchFamily="34" charset="0"/>
              <a:buChar char="•"/>
            </a:pPr>
            <a:r>
              <a:rPr lang="nb-no" sz="2000" b="0" i="0" dirty="0">
                <a:effectLst/>
              </a:rPr>
              <a:t>Beskrive hvordan periodesystemet har vært, og fortsatt er, et </a:t>
            </a:r>
            <a:r>
              <a:rPr lang="nb-no" sz="2000" b="0" i="1" dirty="0">
                <a:effectLst/>
              </a:rPr>
              <a:t>viktig verktøy for å utforske og forstå hvordan naturen er bygd opp </a:t>
            </a:r>
            <a:r>
              <a:rPr lang="nb-no" sz="2000" b="0" i="0" dirty="0">
                <a:effectLst/>
              </a:rPr>
              <a:t>(del 1) </a:t>
            </a:r>
            <a:endParaRPr lang="en-US" sz="2000" dirty="0">
              <a:ea typeface="+mn-lt"/>
              <a:cs typeface="+mn-lt"/>
            </a:endParaRPr>
          </a:p>
          <a:p>
            <a:pPr algn="l" rtl="0"/>
            <a:endParaRPr lang="en-US" b="0" i="1" dirty="0">
              <a:cs typeface="Calibri"/>
            </a:endParaRPr>
          </a:p>
          <a:p>
            <a:pPr algn="l" rtl="0"/>
            <a:r>
              <a:rPr lang="nb-no" dirty="0">
                <a:cs typeface="Calibri"/>
              </a:rPr>
              <a:t>Delmål for del 1:</a:t>
            </a:r>
            <a:r>
              <a:rPr lang="nb-no" b="0" i="1" dirty="0">
                <a:cs typeface="Calibri"/>
              </a:rPr>
              <a:t> </a:t>
            </a:r>
          </a:p>
          <a:p>
            <a:pPr marL="342900" indent="-342900" algn="l" rtl="0">
              <a:buChar char="•"/>
            </a:pPr>
            <a:r>
              <a:rPr lang="nb-no" sz="2000" b="0" dirty="0"/>
              <a:t>Bruke vitenskapelige prinsipper til å sortere gjenstander og grunnstoffer på en systematisk måte</a:t>
            </a:r>
          </a:p>
          <a:p>
            <a:pPr marL="342900" indent="-342900" algn="l" rtl="0">
              <a:buChar char="•"/>
            </a:pPr>
            <a:r>
              <a:rPr lang="nb-no" sz="2000" b="0" i="0" dirty="0">
                <a:effectLst/>
              </a:rPr>
              <a:t>Drøfte hvordan vektlegging av ulike egenskaper kan føre til ulike organiseringer av periodesystemet og hvordan ulike representasjoner kan vise periodiske regelmessigheter på ulike måter </a:t>
            </a:r>
            <a:endParaRPr lang="en-US" sz="2000" dirty="0"/>
          </a:p>
          <a:p>
            <a:pPr rtl="0"/>
            <a:endParaRPr lang="en-US" dirty="0"/>
          </a:p>
        </p:txBody>
      </p:sp>
    </p:spTree>
    <p:extLst>
      <p:ext uri="{BB962C8B-B14F-4D97-AF65-F5344CB8AC3E}">
        <p14:creationId xmlns:p14="http://schemas.microsoft.com/office/powerpoint/2010/main" val="21157218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24148-162B-4959-9A77-10FBF36BD469}"/>
              </a:ext>
            </a:extLst>
          </p:cNvPr>
          <p:cNvSpPr>
            <a:spLocks noGrp="1"/>
          </p:cNvSpPr>
          <p:nvPr>
            <p:ph type="title"/>
          </p:nvPr>
        </p:nvSpPr>
        <p:spPr/>
        <p:txBody>
          <a:bodyPr rtlCol="0"/>
          <a:lstStyle/>
          <a:p>
            <a:pPr rtl="0"/>
            <a:r>
              <a:rPr lang="nb-no">
                <a:latin typeface="Avenir Book"/>
              </a:rPr>
              <a:t>4.3 KOBOLT – en bidragsyter til en ren og bærekraftig framtid </a:t>
            </a:r>
            <a:endParaRPr lang="en-US"/>
          </a:p>
        </p:txBody>
      </p:sp>
      <p:pic>
        <p:nvPicPr>
          <p:cNvPr id="7" name="Picture 7" descr="A picture containing ground, outdoor, rock, beach&#10;&#10;Description automatically generated">
            <a:extLst>
              <a:ext uri="{FF2B5EF4-FFF2-40B4-BE49-F238E27FC236}">
                <a16:creationId xmlns:a16="http://schemas.microsoft.com/office/drawing/2014/main" id="{205E46C7-D53D-4D9C-B3E0-A0D8356EA963}"/>
              </a:ext>
            </a:extLst>
          </p:cNvPr>
          <p:cNvPicPr>
            <a:picLocks noGrp="1" noChangeAspect="1"/>
          </p:cNvPicPr>
          <p:nvPr>
            <p:ph idx="1"/>
          </p:nvPr>
        </p:nvPicPr>
        <p:blipFill>
          <a:blip r:embed="rId2"/>
          <a:stretch>
            <a:fillRect/>
          </a:stretch>
        </p:blipFill>
        <p:spPr>
          <a:xfrm>
            <a:off x="4279715" y="1250304"/>
            <a:ext cx="7302614" cy="4682839"/>
          </a:xfrm>
        </p:spPr>
      </p:pic>
      <p:sp>
        <p:nvSpPr>
          <p:cNvPr id="4" name="Slide Number Placeholder 3">
            <a:extLst>
              <a:ext uri="{FF2B5EF4-FFF2-40B4-BE49-F238E27FC236}">
                <a16:creationId xmlns:a16="http://schemas.microsoft.com/office/drawing/2014/main" id="{145CE038-6DA4-4D9E-B6E4-B89E639E2205}"/>
              </a:ext>
            </a:extLst>
          </p:cNvPr>
          <p:cNvSpPr>
            <a:spLocks noGrp="1"/>
          </p:cNvSpPr>
          <p:nvPr>
            <p:ph type="sldNum" sz="quarter" idx="11"/>
          </p:nvPr>
        </p:nvSpPr>
        <p:spPr/>
        <p:txBody>
          <a:bodyPr rtlCol="0"/>
          <a:lstStyle/>
          <a:p>
            <a:pPr rtl="0"/>
            <a:r>
              <a:rPr lang="nb-no" sz="1200"/>
              <a:t>|  </a:t>
            </a:r>
            <a:fld id="{9DD0088F-7E4A-9C4B-9ED2-72FAF1293163}" type="slidenum">
              <a:rPr lang="es-ES_tradnl" smtClean="0"/>
              <a:pPr rtl="0"/>
              <a:t>40</a:t>
            </a:fld>
            <a:endParaRPr lang="es-ES_tradnl"/>
          </a:p>
        </p:txBody>
      </p:sp>
      <p:sp>
        <p:nvSpPr>
          <p:cNvPr id="5" name="Footer Placeholder 4">
            <a:extLst>
              <a:ext uri="{FF2B5EF4-FFF2-40B4-BE49-F238E27FC236}">
                <a16:creationId xmlns:a16="http://schemas.microsoft.com/office/drawing/2014/main" id="{A9315EAE-5E6E-454F-8E3C-AD18DE3E2562}"/>
              </a:ext>
            </a:extLst>
          </p:cNvPr>
          <p:cNvSpPr>
            <a:spLocks noGrp="1"/>
          </p:cNvSpPr>
          <p:nvPr>
            <p:ph type="ftr" sz="quarter" idx="3"/>
          </p:nvPr>
        </p:nvSpPr>
        <p:spPr/>
        <p:txBody>
          <a:bodyPr rtlCol="0"/>
          <a:lstStyle/>
          <a:p>
            <a:pPr algn="r" rtl="0"/>
            <a:r>
              <a:rPr lang="nb-no">
                <a:solidFill>
                  <a:srgbClr val="CC023B"/>
                </a:solidFill>
              </a:rPr>
              <a:t>STEMkey</a:t>
            </a:r>
            <a:endParaRPr lang="en-US">
              <a:solidFill>
                <a:srgbClr val="CC023B"/>
              </a:solidFill>
            </a:endParaRPr>
          </a:p>
        </p:txBody>
      </p:sp>
      <p:sp>
        <p:nvSpPr>
          <p:cNvPr id="8" name="TextBox 7">
            <a:extLst>
              <a:ext uri="{FF2B5EF4-FFF2-40B4-BE49-F238E27FC236}">
                <a16:creationId xmlns:a16="http://schemas.microsoft.com/office/drawing/2014/main" id="{AF2BBC2D-9540-43A8-BD2F-0D6A304964D7}"/>
              </a:ext>
            </a:extLst>
          </p:cNvPr>
          <p:cNvSpPr txBox="1"/>
          <p:nvPr/>
        </p:nvSpPr>
        <p:spPr>
          <a:xfrm>
            <a:off x="7266990" y="5421874"/>
            <a:ext cx="314898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dirty="0"/>
              <a:t>Bilde </a:t>
            </a:r>
            <a:r>
              <a:rPr dirty="0" err="1"/>
              <a:t>gjengitt</a:t>
            </a:r>
            <a:r>
              <a:rPr dirty="0"/>
              <a:t> med </a:t>
            </a:r>
            <a:r>
              <a:rPr dirty="0" err="1"/>
              <a:t>tillatelse</a:t>
            </a:r>
            <a:r>
              <a:rPr dirty="0"/>
              <a:t> </a:t>
            </a:r>
            <a:r>
              <a:rPr dirty="0" err="1"/>
              <a:t>fra</a:t>
            </a:r>
            <a:r>
              <a:rPr dirty="0"/>
              <a:t> </a:t>
            </a:r>
            <a:r>
              <a:rPr lang="nb-no" sz="1000" b="1" i="1" u="sng" dirty="0" err="1">
                <a:solidFill>
                  <a:srgbClr val="001470"/>
                </a:solidFill>
                <a:highlight>
                  <a:srgbClr val="FFFF00"/>
                </a:highlight>
                <a:ea typeface="+mn-lt"/>
                <a:cs typeface="+mn-lt"/>
              </a:rPr>
              <a:t>Enough</a:t>
            </a:r>
            <a:r>
              <a:rPr lang="nb-no" sz="1000" b="1" i="1" u="sng" dirty="0">
                <a:solidFill>
                  <a:srgbClr val="001470"/>
                </a:solidFill>
                <a:highlight>
                  <a:srgbClr val="FFFF00"/>
                </a:highlight>
                <a:ea typeface="+mn-lt"/>
                <a:cs typeface="+mn-lt"/>
              </a:rPr>
              <a:t> Project | </a:t>
            </a:r>
            <a:r>
              <a:rPr lang="nb-no" sz="1000" b="1" i="1" u="sng" dirty="0" err="1">
                <a:solidFill>
                  <a:srgbClr val="001470"/>
                </a:solidFill>
                <a:highlight>
                  <a:srgbClr val="FFFF00"/>
                </a:highlight>
                <a:ea typeface="+mn-lt"/>
                <a:cs typeface="+mn-lt"/>
              </a:rPr>
              <a:t>Flickr</a:t>
            </a:r>
            <a:r>
              <a:rPr lang="nb-no" sz="1000" b="1" i="1" u="sng" dirty="0">
                <a:solidFill>
                  <a:srgbClr val="001470"/>
                </a:solidFill>
                <a:highlight>
                  <a:srgbClr val="FFFF00"/>
                </a:highlight>
                <a:ea typeface="+mn-lt"/>
                <a:cs typeface="+mn-lt"/>
              </a:rPr>
              <a:t>.</a:t>
            </a:r>
            <a:endParaRPr lang="en-US" sz="1000" b="1" dirty="0">
              <a:solidFill>
                <a:srgbClr val="001470"/>
              </a:solidFill>
            </a:endParaRPr>
          </a:p>
        </p:txBody>
      </p:sp>
      <p:sp>
        <p:nvSpPr>
          <p:cNvPr id="3" name="Rectangle 2">
            <a:extLst>
              <a:ext uri="{FF2B5EF4-FFF2-40B4-BE49-F238E27FC236}">
                <a16:creationId xmlns:a16="http://schemas.microsoft.com/office/drawing/2014/main" id="{E6179418-9132-4D16-9F4F-CFA8C0A0FBAA}"/>
              </a:ext>
            </a:extLst>
          </p:cNvPr>
          <p:cNvSpPr/>
          <p:nvPr/>
        </p:nvSpPr>
        <p:spPr>
          <a:xfrm>
            <a:off x="8475784" y="3136605"/>
            <a:ext cx="3058991" cy="2235495"/>
          </a:xfrm>
          <a:prstGeom prst="rect">
            <a:avLst/>
          </a:prstGeom>
          <a:solidFill>
            <a:schemeClr val="accent2">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pPr rtl="0"/>
            <a:endParaRPr lang="en-US" b="1" dirty="0">
              <a:ea typeface="+mn-lt"/>
              <a:cs typeface="+mn-lt"/>
            </a:endParaRPr>
          </a:p>
          <a:p>
            <a:pPr rtl="0"/>
            <a:r>
              <a:rPr lang="nb-no" b="1" dirty="0">
                <a:ea typeface="+mn-lt"/>
                <a:cs typeface="+mn-lt"/>
              </a:rPr>
              <a:t>Rapporter om hvor 70 % av KOBOLT kommer fra</a:t>
            </a:r>
            <a:endParaRPr lang="en-US" dirty="0">
              <a:cs typeface="Calibri"/>
            </a:endParaRPr>
          </a:p>
          <a:p>
            <a:pPr marL="285750" indent="-285750" rtl="0">
              <a:buFont typeface="Arial"/>
              <a:buChar char="•"/>
            </a:pPr>
            <a:r>
              <a:rPr lang="nb-no" b="1" dirty="0">
                <a:ea typeface="+mn-lt"/>
                <a:cs typeface="+mn-lt"/>
              </a:rPr>
              <a:t>Barnearbeid</a:t>
            </a:r>
            <a:endParaRPr lang="en-US" dirty="0">
              <a:cs typeface="Calibri"/>
            </a:endParaRPr>
          </a:p>
          <a:p>
            <a:pPr marL="285750" indent="-285750" rtl="0">
              <a:buFont typeface="Arial"/>
              <a:buChar char="•"/>
            </a:pPr>
            <a:r>
              <a:rPr lang="nb-no" b="1" dirty="0">
                <a:ea typeface="+mn-lt"/>
                <a:cs typeface="+mn-lt"/>
              </a:rPr>
              <a:t>Korrupsjon</a:t>
            </a:r>
            <a:endParaRPr lang="en-US" dirty="0">
              <a:cs typeface="Calibri"/>
            </a:endParaRPr>
          </a:p>
          <a:p>
            <a:pPr marL="285750" indent="-285750" rtl="0">
              <a:buFont typeface="Arial"/>
              <a:buChar char="•"/>
            </a:pPr>
            <a:r>
              <a:rPr lang="nb-no" b="1" dirty="0">
                <a:ea typeface="+mn-lt"/>
                <a:cs typeface="+mn-lt"/>
              </a:rPr>
              <a:t>Kriminalitet</a:t>
            </a:r>
            <a:endParaRPr lang="en-US" dirty="0">
              <a:cs typeface="Calibri"/>
            </a:endParaRPr>
          </a:p>
          <a:p>
            <a:pPr marL="285750" indent="-285750" rtl="0">
              <a:buFont typeface="Arial"/>
              <a:buChar char="•"/>
            </a:pPr>
            <a:r>
              <a:rPr lang="nb-no" b="1" dirty="0">
                <a:ea typeface="+mn-lt"/>
                <a:cs typeface="+mn-lt"/>
              </a:rPr>
              <a:t>Fattigdom</a:t>
            </a:r>
            <a:endParaRPr lang="en-US" dirty="0">
              <a:cs typeface="Calibri"/>
            </a:endParaRPr>
          </a:p>
          <a:p>
            <a:pPr marL="285750" indent="-285750" rtl="0">
              <a:buFont typeface="Arial"/>
              <a:buChar char="•"/>
            </a:pPr>
            <a:r>
              <a:rPr lang="nb-no" b="1" dirty="0">
                <a:ea typeface="+mn-lt"/>
                <a:cs typeface="+mn-lt"/>
              </a:rPr>
              <a:t>Farlig småskala / ikke-industriell gruvedrift</a:t>
            </a:r>
            <a:endParaRPr lang="en-US" dirty="0">
              <a:cs typeface="Calibri"/>
            </a:endParaRPr>
          </a:p>
          <a:p>
            <a:pPr algn="ctr" rtl="0"/>
            <a:endParaRPr lang="en-US" dirty="0">
              <a:cs typeface="Calibri"/>
            </a:endParaRPr>
          </a:p>
        </p:txBody>
      </p:sp>
      <p:sp>
        <p:nvSpPr>
          <p:cNvPr id="14" name="Arrow: Left 13">
            <a:extLst>
              <a:ext uri="{FF2B5EF4-FFF2-40B4-BE49-F238E27FC236}">
                <a16:creationId xmlns:a16="http://schemas.microsoft.com/office/drawing/2014/main" id="{14DA50C7-2D07-420E-9928-C51A0371B457}"/>
              </a:ext>
            </a:extLst>
          </p:cNvPr>
          <p:cNvSpPr/>
          <p:nvPr/>
        </p:nvSpPr>
        <p:spPr>
          <a:xfrm rot="20160000">
            <a:off x="7059011" y="4159038"/>
            <a:ext cx="1368933" cy="522731"/>
          </a:xfrm>
          <a:prstGeom prst="lef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rtl="0"/>
            <a:endParaRPr lang="en-US"/>
          </a:p>
        </p:txBody>
      </p:sp>
      <p:sp>
        <p:nvSpPr>
          <p:cNvPr id="9" name="Bildeforklaring: pil ned 8">
            <a:extLst>
              <a:ext uri="{FF2B5EF4-FFF2-40B4-BE49-F238E27FC236}">
                <a16:creationId xmlns:a16="http://schemas.microsoft.com/office/drawing/2014/main" id="{D5CEAC03-5F39-498F-9CD5-70B70A5CE7A5}"/>
              </a:ext>
            </a:extLst>
          </p:cNvPr>
          <p:cNvSpPr/>
          <p:nvPr/>
        </p:nvSpPr>
        <p:spPr>
          <a:xfrm>
            <a:off x="609599" y="1080401"/>
            <a:ext cx="3669323" cy="2383769"/>
          </a:xfrm>
          <a:prstGeom prst="down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rtl="0"/>
            <a:r>
              <a:rPr lang="nb-no" b="1" dirty="0">
                <a:solidFill>
                  <a:schemeClr val="tx1"/>
                </a:solidFill>
                <a:cs typeface="Calibri"/>
              </a:rPr>
              <a:t>FNs mål </a:t>
            </a:r>
            <a:r>
              <a:rPr lang="nb-no" dirty="0">
                <a:solidFill>
                  <a:schemeClr val="tx1"/>
                </a:solidFill>
                <a:cs typeface="Calibri"/>
              </a:rPr>
              <a:t>– redusere utslippene av grønn/fornybar gass med 45 % innen 2030</a:t>
            </a:r>
            <a:endParaRPr lang="en-US" dirty="0">
              <a:solidFill>
                <a:schemeClr val="tx1"/>
              </a:solidFill>
              <a:ea typeface="+mn-lt"/>
              <a:cs typeface="+mn-lt"/>
            </a:endParaRPr>
          </a:p>
          <a:p>
            <a:pPr rtl="0"/>
            <a:r>
              <a:rPr lang="nb-no" b="1" dirty="0">
                <a:solidFill>
                  <a:schemeClr val="tx1"/>
                </a:solidFill>
                <a:cs typeface="Calibri"/>
              </a:rPr>
              <a:t>Delmål </a:t>
            </a:r>
            <a:r>
              <a:rPr lang="nb-no" dirty="0">
                <a:solidFill>
                  <a:schemeClr val="tx1"/>
                </a:solidFill>
                <a:cs typeface="Calibri"/>
              </a:rPr>
              <a:t>– fase ut konvensjonelle diesel- og bensinbiler</a:t>
            </a:r>
            <a:endParaRPr lang="en-US" dirty="0">
              <a:solidFill>
                <a:schemeClr val="tx1"/>
              </a:solidFill>
              <a:ea typeface="+mn-lt"/>
              <a:cs typeface="+mn-lt"/>
            </a:endParaRPr>
          </a:p>
          <a:p>
            <a:pPr algn="ctr" rtl="0"/>
            <a:endParaRPr lang="nb-NO" dirty="0">
              <a:cs typeface="Calibri"/>
            </a:endParaRPr>
          </a:p>
        </p:txBody>
      </p:sp>
      <p:sp>
        <p:nvSpPr>
          <p:cNvPr id="12" name="Pil: femkant 11">
            <a:extLst>
              <a:ext uri="{FF2B5EF4-FFF2-40B4-BE49-F238E27FC236}">
                <a16:creationId xmlns:a16="http://schemas.microsoft.com/office/drawing/2014/main" id="{F4926F9A-8F64-438A-8BD4-DE57937403BE}"/>
              </a:ext>
            </a:extLst>
          </p:cNvPr>
          <p:cNvSpPr/>
          <p:nvPr/>
        </p:nvSpPr>
        <p:spPr>
          <a:xfrm>
            <a:off x="605439" y="3472434"/>
            <a:ext cx="4741514" cy="2383770"/>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lvl="0" rtl="0">
              <a:buChar char="•"/>
            </a:pPr>
            <a:r>
              <a:rPr lang="nb-no" b="1" dirty="0">
                <a:solidFill>
                  <a:srgbClr val="FFFFFF"/>
                </a:solidFill>
                <a:latin typeface="Calibri"/>
                <a:ea typeface="Arial"/>
                <a:cs typeface="Arial"/>
              </a:rPr>
              <a:t>EU – </a:t>
            </a:r>
            <a:r>
              <a:rPr lang="nb-no" dirty="0">
                <a:solidFill>
                  <a:srgbClr val="FFFFFF"/>
                </a:solidFill>
                <a:latin typeface="Calibri"/>
                <a:ea typeface="Arial"/>
                <a:cs typeface="Arial"/>
              </a:rPr>
              <a:t>30 millioner elbiler innen 2030​</a:t>
            </a:r>
            <a:r>
              <a:rPr lang="nb-no" dirty="0">
                <a:latin typeface="Calibri"/>
                <a:ea typeface="Arial"/>
                <a:cs typeface="Arial"/>
              </a:rPr>
              <a:t>​</a:t>
            </a:r>
          </a:p>
          <a:p>
            <a:pPr lvl="0" rtl="0">
              <a:buChar char="•"/>
            </a:pPr>
            <a:r>
              <a:rPr lang="nb-no" b="1" dirty="0">
                <a:solidFill>
                  <a:srgbClr val="FFFFFF"/>
                </a:solidFill>
                <a:latin typeface="Calibri"/>
                <a:ea typeface="Arial"/>
                <a:cs typeface="Arial"/>
              </a:rPr>
              <a:t>Norway – </a:t>
            </a:r>
            <a:r>
              <a:rPr lang="nb-no" dirty="0">
                <a:solidFill>
                  <a:srgbClr val="FFFFFF"/>
                </a:solidFill>
                <a:latin typeface="Calibri"/>
                <a:ea typeface="Arial"/>
                <a:cs typeface="Arial"/>
              </a:rPr>
              <a:t>ALLE har elbil innen 2025​</a:t>
            </a:r>
            <a:r>
              <a:rPr lang="nb-no" dirty="0">
                <a:latin typeface="Calibri"/>
                <a:ea typeface="Arial"/>
                <a:cs typeface="Arial"/>
              </a:rPr>
              <a:t>​</a:t>
            </a:r>
          </a:p>
          <a:p>
            <a:pPr lvl="0" rtl="0">
              <a:buChar char="•"/>
            </a:pPr>
            <a:r>
              <a:rPr lang="nb-no" b="1" dirty="0">
                <a:solidFill>
                  <a:srgbClr val="FFFFFF"/>
                </a:solidFill>
                <a:latin typeface="Calibri"/>
                <a:ea typeface="Arial"/>
                <a:cs typeface="Arial"/>
              </a:rPr>
              <a:t>Storbritannia – </a:t>
            </a:r>
            <a:r>
              <a:rPr lang="nb-no" dirty="0">
                <a:solidFill>
                  <a:srgbClr val="FFFFFF"/>
                </a:solidFill>
                <a:latin typeface="Calibri"/>
                <a:ea typeface="Arial"/>
                <a:cs typeface="Arial"/>
              </a:rPr>
              <a:t>starten på 2035</a:t>
            </a:r>
            <a:r>
              <a:rPr lang="nb-no" dirty="0">
                <a:latin typeface="Calibri"/>
                <a:ea typeface="Arial"/>
                <a:cs typeface="Arial"/>
              </a:rPr>
              <a:t>​</a:t>
            </a:r>
          </a:p>
          <a:p>
            <a:pPr lvl="0" rtl="0">
              <a:buChar char="•"/>
            </a:pPr>
            <a:r>
              <a:rPr lang="nb-no" b="1" dirty="0">
                <a:solidFill>
                  <a:srgbClr val="FFFFFF"/>
                </a:solidFill>
                <a:latin typeface="Calibri"/>
                <a:ea typeface="Arial"/>
                <a:cs typeface="Arial"/>
              </a:rPr>
              <a:t>USA – </a:t>
            </a:r>
            <a:r>
              <a:rPr lang="nb-no" dirty="0">
                <a:solidFill>
                  <a:srgbClr val="FFFFFF"/>
                </a:solidFill>
                <a:latin typeface="Calibri"/>
                <a:ea typeface="Arial"/>
                <a:cs typeface="Arial"/>
              </a:rPr>
              <a:t>90 % elbiler innen 2050​</a:t>
            </a:r>
            <a:r>
              <a:rPr lang="nb-no" dirty="0">
                <a:latin typeface="Calibri"/>
                <a:ea typeface="Arial"/>
                <a:cs typeface="Arial"/>
              </a:rPr>
              <a:t>​</a:t>
            </a:r>
          </a:p>
          <a:p>
            <a:pPr lvl="0" rtl="0">
              <a:buChar char="•"/>
            </a:pPr>
            <a:r>
              <a:rPr lang="nb-no" b="1" dirty="0">
                <a:solidFill>
                  <a:srgbClr val="FFFFFF"/>
                </a:solidFill>
                <a:latin typeface="Calibri"/>
                <a:ea typeface="Arial"/>
                <a:cs typeface="Arial"/>
              </a:rPr>
              <a:t>Kina – innen </a:t>
            </a:r>
            <a:r>
              <a:rPr lang="nb-no" dirty="0">
                <a:solidFill>
                  <a:srgbClr val="FFFFFF"/>
                </a:solidFill>
                <a:latin typeface="Calibri"/>
                <a:ea typeface="Arial"/>
                <a:cs typeface="Arial"/>
              </a:rPr>
              <a:t>2035</a:t>
            </a:r>
            <a:r>
              <a:rPr lang="nb-no" dirty="0">
                <a:latin typeface="Calibri"/>
                <a:ea typeface="Arial"/>
                <a:cs typeface="Arial"/>
              </a:rPr>
              <a:t>​</a:t>
            </a:r>
          </a:p>
          <a:p>
            <a:pPr lvl="0" rtl="0">
              <a:buChar char="•"/>
            </a:pPr>
            <a:endParaRPr lang="en-US" dirty="0">
              <a:latin typeface="Calibri"/>
              <a:ea typeface="Arial"/>
              <a:cs typeface="Arial"/>
            </a:endParaRPr>
          </a:p>
          <a:p>
            <a:pPr rtl="0"/>
            <a:r>
              <a:rPr lang="nb-no" b="1" dirty="0">
                <a:latin typeface="Calibri"/>
                <a:ea typeface="Segoe UI"/>
                <a:cs typeface="Segoe UI"/>
              </a:rPr>
              <a:t>KOBOLT – en nøkkelkomponent i litiumbatterier.</a:t>
            </a:r>
            <a:r>
              <a:rPr lang="nb-no" dirty="0">
                <a:latin typeface="Calibri"/>
                <a:ea typeface="Segoe UI"/>
                <a:cs typeface="Segoe UI"/>
              </a:rPr>
              <a:t>​</a:t>
            </a:r>
            <a:endParaRPr lang="nb-NO" dirty="0"/>
          </a:p>
        </p:txBody>
      </p:sp>
      <p:sp>
        <p:nvSpPr>
          <p:cNvPr id="13" name="Rektangel 12">
            <a:extLst>
              <a:ext uri="{FF2B5EF4-FFF2-40B4-BE49-F238E27FC236}">
                <a16:creationId xmlns:a16="http://schemas.microsoft.com/office/drawing/2014/main" id="{42818502-391B-48CB-82AA-F25E3EC182DF}"/>
              </a:ext>
            </a:extLst>
          </p:cNvPr>
          <p:cNvSpPr/>
          <p:nvPr/>
        </p:nvSpPr>
        <p:spPr>
          <a:xfrm>
            <a:off x="5410933" y="4244487"/>
            <a:ext cx="1629506" cy="1500553"/>
          </a:xfrm>
          <a:prstGeom prst="rect">
            <a:avLst/>
          </a:prstGeom>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rtl="0"/>
            <a:r>
              <a:rPr lang="nb-no">
                <a:cs typeface="Calibri"/>
              </a:rPr>
              <a:t>Kobolt</a:t>
            </a:r>
            <a:endParaRPr lang="nb-NO">
              <a:cs typeface="Calibri"/>
            </a:endParaRPr>
          </a:p>
          <a:p>
            <a:pPr algn="ctr" rtl="0"/>
            <a:r>
              <a:rPr lang="nb-no">
                <a:cs typeface="Calibri"/>
              </a:rPr>
              <a:t>Utvunnet i:</a:t>
            </a:r>
          </a:p>
          <a:p>
            <a:pPr algn="ctr" rtl="0"/>
            <a:r>
              <a:rPr lang="nb-no">
                <a:cs typeface="Calibri"/>
              </a:rPr>
              <a:t>DRC</a:t>
            </a:r>
          </a:p>
          <a:p>
            <a:pPr algn="ctr" rtl="0"/>
            <a:r>
              <a:rPr lang="nb-no">
                <a:cs typeface="Calibri"/>
              </a:rPr>
              <a:t>(Congo)</a:t>
            </a:r>
          </a:p>
        </p:txBody>
      </p:sp>
      <p:pic>
        <p:nvPicPr>
          <p:cNvPr id="16" name="Picture 15" descr="A picture containing text, clock&#10;&#10;Description automatically generated">
            <a:extLst>
              <a:ext uri="{FF2B5EF4-FFF2-40B4-BE49-F238E27FC236}">
                <a16:creationId xmlns:a16="http://schemas.microsoft.com/office/drawing/2014/main" id="{F046FE7C-6F82-44F5-842D-0D42C798D91B}"/>
              </a:ext>
            </a:extLst>
          </p:cNvPr>
          <p:cNvPicPr>
            <a:picLocks noChangeAspect="1"/>
          </p:cNvPicPr>
          <p:nvPr/>
        </p:nvPicPr>
        <p:blipFill>
          <a:blip r:embed="rId3"/>
          <a:stretch>
            <a:fillRect/>
          </a:stretch>
        </p:blipFill>
        <p:spPr>
          <a:xfrm>
            <a:off x="10804592" y="447324"/>
            <a:ext cx="777737" cy="777737"/>
          </a:xfrm>
          <a:prstGeom prst="rect">
            <a:avLst/>
          </a:prstGeom>
        </p:spPr>
      </p:pic>
      <p:pic>
        <p:nvPicPr>
          <p:cNvPr id="17" name="Picture 5">
            <a:extLst>
              <a:ext uri="{FF2B5EF4-FFF2-40B4-BE49-F238E27FC236}">
                <a16:creationId xmlns:a16="http://schemas.microsoft.com/office/drawing/2014/main" id="{DE90F0B4-E17D-4F3A-87D7-B342141A598A}"/>
              </a:ext>
            </a:extLst>
          </p:cNvPr>
          <p:cNvPicPr>
            <a:picLocks noChangeAspect="1"/>
          </p:cNvPicPr>
          <p:nvPr/>
        </p:nvPicPr>
        <p:blipFill>
          <a:blip r:embed="rId4"/>
          <a:stretch>
            <a:fillRect/>
          </a:stretch>
        </p:blipFill>
        <p:spPr>
          <a:xfrm>
            <a:off x="10035723" y="420442"/>
            <a:ext cx="760512" cy="819013"/>
          </a:xfrm>
          <a:prstGeom prst="rect">
            <a:avLst/>
          </a:prstGeom>
        </p:spPr>
      </p:pic>
    </p:spTree>
    <p:extLst>
      <p:ext uri="{BB962C8B-B14F-4D97-AF65-F5344CB8AC3E}">
        <p14:creationId xmlns:p14="http://schemas.microsoft.com/office/powerpoint/2010/main" val="7406662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1" descr="A picture containing text, clipart&#10;&#10;Description automatically generated">
            <a:extLst>
              <a:ext uri="{FF2B5EF4-FFF2-40B4-BE49-F238E27FC236}">
                <a16:creationId xmlns:a16="http://schemas.microsoft.com/office/drawing/2014/main" id="{0F8B41E5-3973-4506-86B6-B1ED44EBFD64}"/>
              </a:ext>
            </a:extLst>
          </p:cNvPr>
          <p:cNvPicPr>
            <a:picLocks noChangeAspect="1"/>
          </p:cNvPicPr>
          <p:nvPr/>
        </p:nvPicPr>
        <p:blipFill>
          <a:blip r:embed="rId2"/>
          <a:stretch>
            <a:fillRect/>
          </a:stretch>
        </p:blipFill>
        <p:spPr>
          <a:xfrm>
            <a:off x="10021559" y="442034"/>
            <a:ext cx="677596" cy="649043"/>
          </a:xfrm>
          <a:prstGeom prst="rect">
            <a:avLst/>
          </a:prstGeom>
        </p:spPr>
      </p:pic>
      <p:sp>
        <p:nvSpPr>
          <p:cNvPr id="2" name="Title 1">
            <a:extLst>
              <a:ext uri="{FF2B5EF4-FFF2-40B4-BE49-F238E27FC236}">
                <a16:creationId xmlns:a16="http://schemas.microsoft.com/office/drawing/2014/main" id="{A61CB63E-A12A-43BE-BEFB-B22B54510471}"/>
              </a:ext>
            </a:extLst>
          </p:cNvPr>
          <p:cNvSpPr>
            <a:spLocks noGrp="1"/>
          </p:cNvSpPr>
          <p:nvPr>
            <p:ph type="title"/>
          </p:nvPr>
        </p:nvSpPr>
        <p:spPr/>
        <p:txBody>
          <a:bodyPr rtlCol="0"/>
          <a:lstStyle/>
          <a:p>
            <a:pPr rtl="0"/>
            <a:r>
              <a:rPr lang="nb-no">
                <a:latin typeface="Avenir Book"/>
              </a:rPr>
              <a:t>4.3 Søket etter KOBOLT: Etiske og humanitære problemstillinger </a:t>
            </a:r>
            <a:endParaRPr lang="en-US"/>
          </a:p>
        </p:txBody>
      </p:sp>
      <p:sp>
        <p:nvSpPr>
          <p:cNvPr id="3" name="Content Placeholder 2">
            <a:extLst>
              <a:ext uri="{FF2B5EF4-FFF2-40B4-BE49-F238E27FC236}">
                <a16:creationId xmlns:a16="http://schemas.microsoft.com/office/drawing/2014/main" id="{584AA9F8-0DE1-4F89-B2D6-190CFBD9B74E}"/>
              </a:ext>
            </a:extLst>
          </p:cNvPr>
          <p:cNvSpPr>
            <a:spLocks noGrp="1"/>
          </p:cNvSpPr>
          <p:nvPr>
            <p:ph idx="1"/>
          </p:nvPr>
        </p:nvSpPr>
        <p:spPr>
          <a:xfrm>
            <a:off x="609600" y="1600201"/>
            <a:ext cx="10972800" cy="4545622"/>
          </a:xfrm>
        </p:spPr>
        <p:txBody>
          <a:bodyPr vert="horz" lIns="91440" tIns="45720" rIns="91440" bIns="45720" rtlCol="0" anchor="t">
            <a:normAutofit fontScale="85000" lnSpcReduction="10000"/>
          </a:bodyPr>
          <a:lstStyle/>
          <a:p>
            <a:pPr rtl="0"/>
            <a:r>
              <a:rPr lang="nb-no" dirty="0"/>
              <a:t>Se følgende CNN-dokumentar (10 min, 2. mai 2018) for å få en oversikt over hvordan KOBOLT hentes fra Kongo før det transporteres til Europa / andre land </a:t>
            </a:r>
          </a:p>
          <a:p>
            <a:pPr marL="0" indent="0" rtl="0">
              <a:buNone/>
            </a:pPr>
            <a:r>
              <a:rPr lang="nb-no" dirty="0">
                <a:hlinkClick r:id="rId3"/>
              </a:rPr>
              <a:t>https://edition.cnn.com/videos/world/2018/05/02/cnn-freedom-project-electric-cars-cobalt-elbagir-pkg.cnn</a:t>
            </a:r>
          </a:p>
          <a:p>
            <a:pPr marL="0" indent="0" rtl="0">
              <a:buNone/>
            </a:pPr>
            <a:r>
              <a:rPr lang="nb-no" b="1" dirty="0"/>
              <a:t>Spørsmål</a:t>
            </a:r>
          </a:p>
          <a:p>
            <a:pPr marL="514350" indent="-514350" rtl="0">
              <a:buAutoNum type="romanLcPeriod"/>
            </a:pPr>
            <a:r>
              <a:rPr lang="nb-no" dirty="0"/>
              <a:t>Hvilke alvorlige bekymringer (problemer eller utfordringer) blir tatt opp i dokumentaren?</a:t>
            </a:r>
          </a:p>
          <a:p>
            <a:pPr marL="514350" indent="-514350" rtl="0">
              <a:buAutoNum type="romanLcPeriod"/>
            </a:pPr>
            <a:r>
              <a:rPr lang="nb-no" dirty="0"/>
              <a:t>Hvordan kan vi møte / ta opp disse spørsmålene og bekymringene? Hva betyr disse bekymringene for oss?</a:t>
            </a:r>
          </a:p>
          <a:p>
            <a:pPr marL="514350" indent="-514350" rtl="0">
              <a:buFont typeface="Arial"/>
              <a:buAutoNum type="romanLcPeriod"/>
            </a:pPr>
            <a:r>
              <a:rPr lang="nb-no" sz="2800">
                <a:ea typeface="+mn-lt"/>
                <a:cs typeface="+mn-lt"/>
              </a:rPr>
              <a:t>Hvilke slutninger </a:t>
            </a:r>
            <a:r>
              <a:rPr lang="nb-no" sz="2800" dirty="0">
                <a:ea typeface="+mn-lt"/>
                <a:cs typeface="+mn-lt"/>
              </a:rPr>
              <a:t>kan vi trekke fra forholdet mellom budskapet i dokumentaren og de enkelte landenes nullutslippsmål som ble vist i forrige lysbilde?</a:t>
            </a:r>
            <a:endParaRPr lang="en-US" dirty="0">
              <a:cs typeface="Calibri"/>
            </a:endParaRPr>
          </a:p>
          <a:p>
            <a:pPr marL="514350" indent="-514350" rtl="0">
              <a:buAutoNum type="romanLcPeriod"/>
            </a:pPr>
            <a:endParaRPr lang="en-US" dirty="0"/>
          </a:p>
        </p:txBody>
      </p:sp>
      <p:sp>
        <p:nvSpPr>
          <p:cNvPr id="4" name="Slide Number Placeholder 3">
            <a:extLst>
              <a:ext uri="{FF2B5EF4-FFF2-40B4-BE49-F238E27FC236}">
                <a16:creationId xmlns:a16="http://schemas.microsoft.com/office/drawing/2014/main" id="{923870B3-8EA0-459F-9C3C-DBC0FE27AE2F}"/>
              </a:ext>
            </a:extLst>
          </p:cNvPr>
          <p:cNvSpPr>
            <a:spLocks noGrp="1"/>
          </p:cNvSpPr>
          <p:nvPr>
            <p:ph type="sldNum" sz="quarter" idx="11"/>
          </p:nvPr>
        </p:nvSpPr>
        <p:spPr/>
        <p:txBody>
          <a:bodyPr rtlCol="0"/>
          <a:lstStyle/>
          <a:p>
            <a:pPr rtl="0"/>
            <a:r>
              <a:rPr lang="nb-no" sz="1200"/>
              <a:t>|  </a:t>
            </a:r>
            <a:fld id="{9DD0088F-7E4A-9C4B-9ED2-72FAF1293163}" type="slidenum">
              <a:rPr lang="es-ES_tradnl" dirty="0" smtClean="0"/>
              <a:pPr rtl="0"/>
              <a:t>41</a:t>
            </a:fld>
            <a:endParaRPr lang="es-ES_tradnl"/>
          </a:p>
        </p:txBody>
      </p:sp>
      <p:sp>
        <p:nvSpPr>
          <p:cNvPr id="5" name="Footer Placeholder 4">
            <a:extLst>
              <a:ext uri="{FF2B5EF4-FFF2-40B4-BE49-F238E27FC236}">
                <a16:creationId xmlns:a16="http://schemas.microsoft.com/office/drawing/2014/main" id="{EC559853-7C2D-495F-B0C9-CD54A0E53A18}"/>
              </a:ext>
            </a:extLst>
          </p:cNvPr>
          <p:cNvSpPr>
            <a:spLocks noGrp="1"/>
          </p:cNvSpPr>
          <p:nvPr>
            <p:ph type="ftr" sz="quarter" idx="3"/>
          </p:nvPr>
        </p:nvSpPr>
        <p:spPr/>
        <p:txBody>
          <a:bodyPr rtlCol="0"/>
          <a:lstStyle/>
          <a:p>
            <a:pPr algn="r" rtl="0"/>
            <a:r>
              <a:rPr lang="nb-no">
                <a:solidFill>
                  <a:srgbClr val="CC023B"/>
                </a:solidFill>
              </a:rPr>
              <a:t>STEMkey</a:t>
            </a:r>
            <a:endParaRPr lang="en-US">
              <a:solidFill>
                <a:srgbClr val="CC023B"/>
              </a:solidFill>
            </a:endParaRPr>
          </a:p>
        </p:txBody>
      </p:sp>
      <p:pic>
        <p:nvPicPr>
          <p:cNvPr id="7" name="Picture 10" descr="A picture containing text, clock&#10;&#10;Description automatically generated">
            <a:extLst>
              <a:ext uri="{FF2B5EF4-FFF2-40B4-BE49-F238E27FC236}">
                <a16:creationId xmlns:a16="http://schemas.microsoft.com/office/drawing/2014/main" id="{3580752B-EC20-4994-9F02-323DC11270F5}"/>
              </a:ext>
            </a:extLst>
          </p:cNvPr>
          <p:cNvPicPr>
            <a:picLocks noChangeAspect="1"/>
          </p:cNvPicPr>
          <p:nvPr/>
        </p:nvPicPr>
        <p:blipFill>
          <a:blip r:embed="rId4"/>
          <a:stretch>
            <a:fillRect/>
          </a:stretch>
        </p:blipFill>
        <p:spPr>
          <a:xfrm>
            <a:off x="10745674" y="426703"/>
            <a:ext cx="677596" cy="673645"/>
          </a:xfrm>
          <a:prstGeom prst="rect">
            <a:avLst/>
          </a:prstGeom>
        </p:spPr>
      </p:pic>
      <p:pic>
        <p:nvPicPr>
          <p:cNvPr id="8" name="Picture 7">
            <a:extLst>
              <a:ext uri="{FF2B5EF4-FFF2-40B4-BE49-F238E27FC236}">
                <a16:creationId xmlns:a16="http://schemas.microsoft.com/office/drawing/2014/main" id="{12ACF334-AEFB-4991-BC62-9DC37330275E}"/>
              </a:ext>
            </a:extLst>
          </p:cNvPr>
          <p:cNvPicPr>
            <a:picLocks noChangeAspect="1"/>
          </p:cNvPicPr>
          <p:nvPr/>
        </p:nvPicPr>
        <p:blipFill>
          <a:blip r:embed="rId5"/>
          <a:stretch>
            <a:fillRect/>
          </a:stretch>
        </p:blipFill>
        <p:spPr>
          <a:xfrm>
            <a:off x="9387576" y="55317"/>
            <a:ext cx="633983" cy="647795"/>
          </a:xfrm>
          <a:prstGeom prst="rect">
            <a:avLst/>
          </a:prstGeom>
        </p:spPr>
      </p:pic>
      <p:pic>
        <p:nvPicPr>
          <p:cNvPr id="10" name="Picture 9" descr="A picture containing text, clock&#10;&#10;Description automatically generated">
            <a:extLst>
              <a:ext uri="{FF2B5EF4-FFF2-40B4-BE49-F238E27FC236}">
                <a16:creationId xmlns:a16="http://schemas.microsoft.com/office/drawing/2014/main" id="{3879A7C9-0AC0-4850-96EF-B21A10647B49}"/>
              </a:ext>
            </a:extLst>
          </p:cNvPr>
          <p:cNvPicPr>
            <a:picLocks noChangeAspect="1"/>
          </p:cNvPicPr>
          <p:nvPr/>
        </p:nvPicPr>
        <p:blipFill>
          <a:blip r:embed="rId6"/>
          <a:stretch>
            <a:fillRect/>
          </a:stretch>
        </p:blipFill>
        <p:spPr>
          <a:xfrm>
            <a:off x="11469789" y="451306"/>
            <a:ext cx="624254" cy="624254"/>
          </a:xfrm>
          <a:prstGeom prst="rect">
            <a:avLst/>
          </a:prstGeom>
        </p:spPr>
      </p:pic>
    </p:spTree>
    <p:extLst>
      <p:ext uri="{BB962C8B-B14F-4D97-AF65-F5344CB8AC3E}">
        <p14:creationId xmlns:p14="http://schemas.microsoft.com/office/powerpoint/2010/main" val="35652683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4879" y="591661"/>
            <a:ext cx="10945462" cy="647794"/>
          </a:xfrm>
        </p:spPr>
        <p:txBody>
          <a:bodyPr rtlCol="0">
            <a:normAutofit/>
          </a:bodyPr>
          <a:lstStyle/>
          <a:p>
            <a:pPr rtl="0"/>
            <a:r>
              <a:rPr lang="nb-no">
                <a:latin typeface="Avenir Book"/>
              </a:rPr>
              <a:t>1.1: Sorteringsaktivitet </a:t>
            </a:r>
          </a:p>
        </p:txBody>
      </p:sp>
      <p:sp>
        <p:nvSpPr>
          <p:cNvPr id="3" name="Marcador de contenido 2"/>
          <p:cNvSpPr>
            <a:spLocks noGrp="1"/>
          </p:cNvSpPr>
          <p:nvPr>
            <p:ph idx="1"/>
          </p:nvPr>
        </p:nvSpPr>
        <p:spPr>
          <a:xfrm>
            <a:off x="531296" y="1496533"/>
            <a:ext cx="11100246" cy="4303312"/>
          </a:xfrm>
        </p:spPr>
        <p:txBody>
          <a:bodyPr vert="horz" lIns="91440" tIns="45720" rIns="91440" bIns="45720" rtlCol="0" anchor="t">
            <a:normAutofit/>
          </a:bodyPr>
          <a:lstStyle/>
          <a:p>
            <a:pPr rtl="0">
              <a:spcBef>
                <a:spcPts val="0"/>
              </a:spcBef>
            </a:pPr>
            <a:r>
              <a:rPr lang="nb-no">
                <a:ea typeface="+mn-lt"/>
                <a:cs typeface="+mn-lt"/>
              </a:rPr>
              <a:t>Gruppen din har fått utdelt en pose med et utvalg av 20 Lego-klosser. </a:t>
            </a:r>
            <a:endParaRPr lang="en-US" dirty="0">
              <a:ea typeface="+mn-lt"/>
              <a:cs typeface="+mn-lt"/>
            </a:endParaRPr>
          </a:p>
          <a:p>
            <a:pPr rtl="0"/>
            <a:r>
              <a:rPr lang="nb-no">
                <a:ea typeface="+mn-lt"/>
                <a:cs typeface="+mn-lt"/>
              </a:rPr>
              <a:t>Lag en kategorisering av klossene ved hjelp av en egenskap du synes er nyttig.</a:t>
            </a:r>
            <a:endParaRPr lang="de-DE" dirty="0">
              <a:solidFill>
                <a:srgbClr val="4C5F7E"/>
              </a:solidFill>
            </a:endParaRPr>
          </a:p>
          <a:p>
            <a:pPr marL="457200" lvl="1" indent="0" rtl="0">
              <a:buNone/>
            </a:pPr>
            <a:endParaRPr lang="de-DE" dirty="0">
              <a:ea typeface="+mn-lt"/>
              <a:cs typeface="+mn-lt"/>
            </a:endParaRPr>
          </a:p>
          <a:p>
            <a:pPr marL="0" lvl="0" indent="0" rtl="0">
              <a:buNone/>
            </a:pPr>
            <a:endParaRPr lang="de-DE" dirty="0">
              <a:solidFill>
                <a:srgbClr val="A0B051"/>
              </a:solidFill>
              <a:sym typeface="Symbol" panose="05050102010706020507" pitchFamily="18" charset="2"/>
            </a:endParaRPr>
          </a:p>
          <a:p>
            <a:pPr marL="0" indent="0" rtl="0">
              <a:spcBef>
                <a:spcPts val="0"/>
              </a:spcBef>
              <a:spcAft>
                <a:spcPts val="600"/>
              </a:spcAft>
              <a:buClr>
                <a:srgbClr val="A0B051"/>
              </a:buClr>
              <a:buNone/>
            </a:pPr>
            <a:endParaRPr lang="de-DE" sz="2400" dirty="0"/>
          </a:p>
          <a:p>
            <a:pPr rtl="0">
              <a:buFont typeface="Arial" panose="020B0604020202020204" pitchFamily="34" charset="0"/>
              <a:buChar char="•"/>
            </a:pPr>
            <a:endParaRPr lang="en-US" sz="2400" dirty="0"/>
          </a:p>
        </p:txBody>
      </p:sp>
      <p:sp>
        <p:nvSpPr>
          <p:cNvPr id="5" name="Marcador de número de diapositiva 4"/>
          <p:cNvSpPr>
            <a:spLocks noGrp="1"/>
          </p:cNvSpPr>
          <p:nvPr>
            <p:ph type="sldNum" sz="quarter" idx="11"/>
          </p:nvPr>
        </p:nvSpPr>
        <p:spPr/>
        <p:txBody>
          <a:bodyPr rtlCol="0"/>
          <a:lstStyle/>
          <a:p>
            <a:pPr rtl="0"/>
            <a:r>
              <a:rPr lang="nb-no" sz="1200"/>
              <a:t>|  </a:t>
            </a:r>
            <a:fld id="{9DD0088F-7E4A-9C4B-9ED2-72FAF1293163}" type="slidenum">
              <a:rPr lang="es-ES_tradnl" smtClean="0"/>
              <a:pPr/>
              <a:t>5</a:t>
            </a:fld>
            <a:endParaRPr lang="es-ES_tradnl"/>
          </a:p>
        </p:txBody>
      </p:sp>
      <p:pic>
        <p:nvPicPr>
          <p:cNvPr id="10" name="Picture 10">
            <a:extLst>
              <a:ext uri="{FF2B5EF4-FFF2-40B4-BE49-F238E27FC236}">
                <a16:creationId xmlns:a16="http://schemas.microsoft.com/office/drawing/2014/main" id="{B7EDCA29-30B6-4C78-9356-87C00A017999}"/>
              </a:ext>
            </a:extLst>
          </p:cNvPr>
          <p:cNvPicPr>
            <a:picLocks noChangeAspect="1"/>
          </p:cNvPicPr>
          <p:nvPr/>
        </p:nvPicPr>
        <p:blipFill>
          <a:blip r:embed="rId3"/>
          <a:stretch>
            <a:fillRect/>
          </a:stretch>
        </p:blipFill>
        <p:spPr>
          <a:xfrm>
            <a:off x="9447661" y="37956"/>
            <a:ext cx="1207828" cy="1196456"/>
          </a:xfrm>
          <a:prstGeom prst="rect">
            <a:avLst/>
          </a:prstGeom>
        </p:spPr>
      </p:pic>
      <p:pic>
        <p:nvPicPr>
          <p:cNvPr id="11" name="Picture 11">
            <a:extLst>
              <a:ext uri="{FF2B5EF4-FFF2-40B4-BE49-F238E27FC236}">
                <a16:creationId xmlns:a16="http://schemas.microsoft.com/office/drawing/2014/main" id="{AA997DC7-6A3E-4A4D-B8E8-27AA2FF644BF}"/>
              </a:ext>
            </a:extLst>
          </p:cNvPr>
          <p:cNvPicPr>
            <a:picLocks noChangeAspect="1"/>
          </p:cNvPicPr>
          <p:nvPr/>
        </p:nvPicPr>
        <p:blipFill>
          <a:blip r:embed="rId4"/>
          <a:stretch>
            <a:fillRect/>
          </a:stretch>
        </p:blipFill>
        <p:spPr>
          <a:xfrm>
            <a:off x="8145296" y="54875"/>
            <a:ext cx="1196455" cy="1150962"/>
          </a:xfrm>
          <a:prstGeom prst="rect">
            <a:avLst/>
          </a:prstGeom>
        </p:spPr>
      </p:pic>
      <p:pic>
        <p:nvPicPr>
          <p:cNvPr id="6" name="Picture 6">
            <a:extLst>
              <a:ext uri="{FF2B5EF4-FFF2-40B4-BE49-F238E27FC236}">
                <a16:creationId xmlns:a16="http://schemas.microsoft.com/office/drawing/2014/main" id="{F92F0A40-24B9-47FA-A3A3-0A7F894230AE}"/>
              </a:ext>
            </a:extLst>
          </p:cNvPr>
          <p:cNvPicPr>
            <a:picLocks noChangeAspect="1"/>
          </p:cNvPicPr>
          <p:nvPr/>
        </p:nvPicPr>
        <p:blipFill rotWithShape="1">
          <a:blip r:embed="rId5"/>
          <a:srcRect t="11538" r="-343" b="19231"/>
          <a:stretch/>
        </p:blipFill>
        <p:spPr>
          <a:xfrm>
            <a:off x="4156982" y="2717556"/>
            <a:ext cx="4150394" cy="2846618"/>
          </a:xfrm>
          <a:prstGeom prst="rect">
            <a:avLst/>
          </a:prstGeom>
        </p:spPr>
      </p:pic>
    </p:spTree>
    <p:extLst>
      <p:ext uri="{BB962C8B-B14F-4D97-AF65-F5344CB8AC3E}">
        <p14:creationId xmlns:p14="http://schemas.microsoft.com/office/powerpoint/2010/main" val="1311467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4879" y="591661"/>
            <a:ext cx="9477375" cy="647794"/>
          </a:xfrm>
        </p:spPr>
        <p:txBody>
          <a:bodyPr rtlCol="0">
            <a:normAutofit/>
          </a:bodyPr>
          <a:lstStyle/>
          <a:p>
            <a:pPr rtl="0"/>
            <a:r>
              <a:rPr lang="nb-no">
                <a:latin typeface="Avenir Book"/>
              </a:rPr>
              <a:t>1.2 Drøfting</a:t>
            </a:r>
            <a:endParaRPr lang="en-US" err="1"/>
          </a:p>
        </p:txBody>
      </p:sp>
      <p:sp>
        <p:nvSpPr>
          <p:cNvPr id="3" name="Marcador de contenido 2"/>
          <p:cNvSpPr>
            <a:spLocks noGrp="1"/>
          </p:cNvSpPr>
          <p:nvPr>
            <p:ph idx="1"/>
          </p:nvPr>
        </p:nvSpPr>
        <p:spPr>
          <a:xfrm>
            <a:off x="497305" y="1388957"/>
            <a:ext cx="11093896" cy="4049312"/>
          </a:xfrm>
        </p:spPr>
        <p:txBody>
          <a:bodyPr vert="horz" lIns="91440" tIns="45720" rIns="91440" bIns="45720" rtlCol="0" anchor="t">
            <a:normAutofit/>
          </a:bodyPr>
          <a:lstStyle/>
          <a:p>
            <a:pPr rtl="0">
              <a:lnSpc>
                <a:spcPct val="90000"/>
              </a:lnSpc>
              <a:spcBef>
                <a:spcPts val="1000"/>
              </a:spcBef>
            </a:pPr>
            <a:endParaRPr lang="nb-NO" dirty="0">
              <a:ea typeface="+mn-lt"/>
              <a:cs typeface="+mn-lt"/>
            </a:endParaRPr>
          </a:p>
          <a:p>
            <a:pPr rtl="0">
              <a:lnSpc>
                <a:spcPct val="90000"/>
              </a:lnSpc>
              <a:spcBef>
                <a:spcPts val="1000"/>
              </a:spcBef>
            </a:pPr>
            <a:r>
              <a:rPr lang="nb-no" dirty="0">
                <a:ea typeface="+mn-lt"/>
                <a:cs typeface="+mn-lt"/>
              </a:rPr>
              <a:t>Hvordan kategoriserte du klossene?</a:t>
            </a:r>
            <a:endParaRPr lang="en-US" dirty="0">
              <a:ea typeface="+mn-lt"/>
              <a:cs typeface="+mn-lt"/>
            </a:endParaRPr>
          </a:p>
          <a:p>
            <a:pPr rtl="0">
              <a:lnSpc>
                <a:spcPct val="90000"/>
              </a:lnSpc>
              <a:spcBef>
                <a:spcPts val="1000"/>
              </a:spcBef>
            </a:pPr>
            <a:endParaRPr lang="nb-NO" dirty="0">
              <a:cs typeface="Calibri"/>
            </a:endParaRPr>
          </a:p>
          <a:p>
            <a:pPr lvl="1" rtl="0">
              <a:lnSpc>
                <a:spcPct val="90000"/>
              </a:lnSpc>
              <a:spcBef>
                <a:spcPts val="1000"/>
              </a:spcBef>
            </a:pPr>
            <a:r>
              <a:rPr lang="nb-no" dirty="0">
                <a:cs typeface="Calibri"/>
              </a:rPr>
              <a:t>Hvilke egenskaper/kriterier brukte du til å kategorisere klossene, og hvorfor?</a:t>
            </a:r>
            <a:endParaRPr lang="en-US" dirty="0">
              <a:cs typeface="Calibri"/>
            </a:endParaRPr>
          </a:p>
          <a:p>
            <a:pPr lvl="1" rtl="0">
              <a:lnSpc>
                <a:spcPct val="90000"/>
              </a:lnSpc>
              <a:spcBef>
                <a:spcPts val="1000"/>
              </a:spcBef>
            </a:pPr>
            <a:endParaRPr lang="nb-NO" dirty="0">
              <a:ea typeface="+mn-lt"/>
              <a:cs typeface="+mn-lt"/>
            </a:endParaRPr>
          </a:p>
          <a:p>
            <a:pPr lvl="1" rtl="0">
              <a:lnSpc>
                <a:spcPct val="90000"/>
              </a:lnSpc>
              <a:spcBef>
                <a:spcPts val="1000"/>
              </a:spcBef>
            </a:pPr>
            <a:r>
              <a:rPr lang="nb-no" dirty="0">
                <a:ea typeface="+mn-lt"/>
                <a:cs typeface="+mn-lt"/>
              </a:rPr>
              <a:t>Kan du se for deg mer enn én måte å kategorisere på?</a:t>
            </a:r>
            <a:endParaRPr lang="en-US" dirty="0">
              <a:ea typeface="+mn-lt"/>
              <a:cs typeface="+mn-lt"/>
            </a:endParaRPr>
          </a:p>
          <a:p>
            <a:pPr lvl="1" rtl="0"/>
            <a:endParaRPr lang="de-DE" sz="2400" dirty="0">
              <a:solidFill>
                <a:schemeClr val="tx2"/>
              </a:solidFill>
              <a:cs typeface="Calibri"/>
            </a:endParaRPr>
          </a:p>
          <a:p>
            <a:pPr marL="0" indent="0" rtl="0">
              <a:spcBef>
                <a:spcPts val="0"/>
              </a:spcBef>
              <a:spcAft>
                <a:spcPts val="600"/>
              </a:spcAft>
              <a:buClr>
                <a:srgbClr val="A0B051"/>
              </a:buClr>
              <a:buNone/>
            </a:pPr>
            <a:endParaRPr lang="de-DE" sz="2400" dirty="0"/>
          </a:p>
          <a:p>
            <a:pPr rtl="0">
              <a:buFont typeface="Arial" panose="020B0604020202020204" pitchFamily="34" charset="0"/>
              <a:buChar char="•"/>
            </a:pPr>
            <a:endParaRPr lang="en-US" sz="2400" dirty="0"/>
          </a:p>
        </p:txBody>
      </p:sp>
      <p:sp>
        <p:nvSpPr>
          <p:cNvPr id="5" name="Marcador de número de diapositiva 4"/>
          <p:cNvSpPr>
            <a:spLocks noGrp="1"/>
          </p:cNvSpPr>
          <p:nvPr>
            <p:ph type="sldNum" sz="quarter" idx="11"/>
          </p:nvPr>
        </p:nvSpPr>
        <p:spPr/>
        <p:txBody>
          <a:bodyPr rtlCol="0"/>
          <a:lstStyle/>
          <a:p>
            <a:pPr rtl="0"/>
            <a:r>
              <a:rPr lang="nb-no" sz="1200"/>
              <a:t>|  </a:t>
            </a:r>
            <a:fld id="{9DD0088F-7E4A-9C4B-9ED2-72FAF1293163}" type="slidenum">
              <a:rPr lang="es-ES_tradnl" smtClean="0"/>
              <a:pPr/>
              <a:t>6</a:t>
            </a:fld>
            <a:endParaRPr lang="es-ES_tradnl"/>
          </a:p>
        </p:txBody>
      </p:sp>
      <p:pic>
        <p:nvPicPr>
          <p:cNvPr id="4" name="Picture 10">
            <a:extLst>
              <a:ext uri="{FF2B5EF4-FFF2-40B4-BE49-F238E27FC236}">
                <a16:creationId xmlns:a16="http://schemas.microsoft.com/office/drawing/2014/main" id="{A826E0E7-57A4-490F-B76D-2EDC57A3C14F}"/>
              </a:ext>
            </a:extLst>
          </p:cNvPr>
          <p:cNvPicPr>
            <a:picLocks noChangeAspect="1"/>
          </p:cNvPicPr>
          <p:nvPr/>
        </p:nvPicPr>
        <p:blipFill>
          <a:blip r:embed="rId3"/>
          <a:stretch>
            <a:fillRect/>
          </a:stretch>
        </p:blipFill>
        <p:spPr>
          <a:xfrm>
            <a:off x="9644132" y="38240"/>
            <a:ext cx="1207828" cy="1196456"/>
          </a:xfrm>
          <a:prstGeom prst="rect">
            <a:avLst/>
          </a:prstGeom>
        </p:spPr>
      </p:pic>
      <p:pic>
        <p:nvPicPr>
          <p:cNvPr id="7" name="Picture 7">
            <a:extLst>
              <a:ext uri="{FF2B5EF4-FFF2-40B4-BE49-F238E27FC236}">
                <a16:creationId xmlns:a16="http://schemas.microsoft.com/office/drawing/2014/main" id="{42FDFB44-A6E8-4296-BC10-80D2CD212B0E}"/>
              </a:ext>
            </a:extLst>
          </p:cNvPr>
          <p:cNvPicPr>
            <a:picLocks noChangeAspect="1"/>
          </p:cNvPicPr>
          <p:nvPr/>
        </p:nvPicPr>
        <p:blipFill>
          <a:blip r:embed="rId4"/>
          <a:stretch>
            <a:fillRect/>
          </a:stretch>
        </p:blipFill>
        <p:spPr>
          <a:xfrm>
            <a:off x="8273813" y="38242"/>
            <a:ext cx="1205695" cy="1198019"/>
          </a:xfrm>
          <a:prstGeom prst="rect">
            <a:avLst/>
          </a:prstGeom>
        </p:spPr>
      </p:pic>
    </p:spTree>
    <p:extLst>
      <p:ext uri="{BB962C8B-B14F-4D97-AF65-F5344CB8AC3E}">
        <p14:creationId xmlns:p14="http://schemas.microsoft.com/office/powerpoint/2010/main" val="16521886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4879" y="591661"/>
            <a:ext cx="9477375" cy="647794"/>
          </a:xfrm>
        </p:spPr>
        <p:txBody>
          <a:bodyPr rtlCol="0">
            <a:normAutofit/>
          </a:bodyPr>
          <a:lstStyle/>
          <a:p>
            <a:pPr rtl="0"/>
            <a:r>
              <a:rPr lang="nb-no">
                <a:latin typeface="Avenir Book"/>
              </a:rPr>
              <a:t>1.3. Sortering av stoff </a:t>
            </a:r>
          </a:p>
        </p:txBody>
      </p:sp>
      <p:sp>
        <p:nvSpPr>
          <p:cNvPr id="3" name="Marcador de contenido 2"/>
          <p:cNvSpPr>
            <a:spLocks noGrp="1"/>
          </p:cNvSpPr>
          <p:nvPr>
            <p:ph idx="1"/>
          </p:nvPr>
        </p:nvSpPr>
        <p:spPr>
          <a:xfrm>
            <a:off x="521117" y="1246082"/>
            <a:ext cx="11070084" cy="2549125"/>
          </a:xfrm>
        </p:spPr>
        <p:txBody>
          <a:bodyPr vert="horz" lIns="91440" tIns="45720" rIns="91440" bIns="45720" rtlCol="0" anchor="t">
            <a:normAutofit/>
          </a:bodyPr>
          <a:lstStyle/>
          <a:p>
            <a:pPr rtl="0"/>
            <a:endParaRPr lang="de-DE">
              <a:solidFill>
                <a:srgbClr val="4C5F7E"/>
              </a:solidFill>
            </a:endParaRPr>
          </a:p>
          <a:p>
            <a:pPr rtl="0"/>
            <a:r>
              <a:rPr lang="nb-no">
                <a:solidFill>
                  <a:srgbClr val="4C5F7E"/>
                </a:solidFill>
              </a:rPr>
              <a:t>Tenk og drøft i små grupper: Hva vet du om tettheten til følgende metaller: jern, aluminium, kobber, titan? (uten å slå opp)</a:t>
            </a:r>
            <a:endParaRPr lang="de-DE"/>
          </a:p>
          <a:p>
            <a:pPr rtl="0"/>
            <a:r>
              <a:rPr lang="nb-no">
                <a:solidFill>
                  <a:srgbClr val="4C5F7E"/>
                </a:solidFill>
              </a:rPr>
              <a:t>Aktivitet: Føl vekten av de forskjellige metallskivene og sorter dem etter vekt</a:t>
            </a:r>
            <a:endParaRPr lang="de-DE">
              <a:solidFill>
                <a:srgbClr val="4C5F7E"/>
              </a:solidFill>
            </a:endParaRPr>
          </a:p>
          <a:p>
            <a:pPr marL="0" indent="0" rtl="0">
              <a:buNone/>
            </a:pPr>
            <a:endParaRPr lang="de-DE">
              <a:solidFill>
                <a:srgbClr val="A0B051"/>
              </a:solidFill>
              <a:sym typeface="Symbol" panose="05050102010706020507" pitchFamily="18" charset="2"/>
            </a:endParaRPr>
          </a:p>
          <a:p>
            <a:pPr marL="0" lvl="0" indent="0" rtl="0">
              <a:buNone/>
            </a:pPr>
            <a:endParaRPr lang="de-DE">
              <a:solidFill>
                <a:srgbClr val="4C5F7E"/>
              </a:solidFill>
              <a:sym typeface="Symbol" panose="05050102010706020507" pitchFamily="18" charset="2"/>
            </a:endParaRPr>
          </a:p>
          <a:p>
            <a:pPr marL="0" indent="0" rtl="0">
              <a:buNone/>
            </a:pPr>
            <a:endParaRPr lang="en-GB" sz="2400" b="1">
              <a:solidFill>
                <a:schemeClr val="tx2"/>
              </a:solidFill>
            </a:endParaRPr>
          </a:p>
          <a:p>
            <a:pPr marL="0" indent="0" rtl="0">
              <a:spcBef>
                <a:spcPts val="0"/>
              </a:spcBef>
              <a:spcAft>
                <a:spcPts val="600"/>
              </a:spcAft>
              <a:buClr>
                <a:srgbClr val="A0B051"/>
              </a:buClr>
              <a:buNone/>
            </a:pPr>
            <a:endParaRPr lang="de-DE" sz="2400"/>
          </a:p>
          <a:p>
            <a:pPr rtl="0">
              <a:buFont typeface="Arial" panose="020B0604020202020204" pitchFamily="34" charset="0"/>
              <a:buChar char="•"/>
            </a:pPr>
            <a:endParaRPr lang="en-US" sz="2400"/>
          </a:p>
        </p:txBody>
      </p:sp>
      <p:sp>
        <p:nvSpPr>
          <p:cNvPr id="5" name="Marcador de número de diapositiva 4"/>
          <p:cNvSpPr>
            <a:spLocks noGrp="1"/>
          </p:cNvSpPr>
          <p:nvPr>
            <p:ph type="sldNum" sz="quarter" idx="11"/>
          </p:nvPr>
        </p:nvSpPr>
        <p:spPr/>
        <p:txBody>
          <a:bodyPr rtlCol="0"/>
          <a:lstStyle/>
          <a:p>
            <a:pPr rtl="0"/>
            <a:r>
              <a:rPr lang="nb-no" sz="1200"/>
              <a:t>|  </a:t>
            </a:r>
            <a:fld id="{9DD0088F-7E4A-9C4B-9ED2-72FAF1293163}" type="slidenum">
              <a:rPr lang="es-ES_tradnl" smtClean="0"/>
              <a:pPr/>
              <a:t>7</a:t>
            </a:fld>
            <a:endParaRPr lang="es-ES_tradnl"/>
          </a:p>
        </p:txBody>
      </p:sp>
      <p:pic>
        <p:nvPicPr>
          <p:cNvPr id="8" name="Picture 10" descr="A picture containing text, clock&#10;&#10;Description automatically generated">
            <a:extLst>
              <a:ext uri="{FF2B5EF4-FFF2-40B4-BE49-F238E27FC236}">
                <a16:creationId xmlns:a16="http://schemas.microsoft.com/office/drawing/2014/main" id="{8B686974-1333-43DD-9A40-6F16D38BF807}"/>
              </a:ext>
            </a:extLst>
          </p:cNvPr>
          <p:cNvPicPr>
            <a:picLocks noChangeAspect="1"/>
          </p:cNvPicPr>
          <p:nvPr/>
        </p:nvPicPr>
        <p:blipFill>
          <a:blip r:embed="rId3"/>
          <a:stretch>
            <a:fillRect/>
          </a:stretch>
        </p:blipFill>
        <p:spPr>
          <a:xfrm>
            <a:off x="9447661" y="37956"/>
            <a:ext cx="1207828" cy="1196456"/>
          </a:xfrm>
          <a:prstGeom prst="rect">
            <a:avLst/>
          </a:prstGeom>
        </p:spPr>
      </p:pic>
      <p:pic>
        <p:nvPicPr>
          <p:cNvPr id="10" name="Picture 11" descr="A picture containing text, clipart&#10;&#10;Description automatically generated">
            <a:extLst>
              <a:ext uri="{FF2B5EF4-FFF2-40B4-BE49-F238E27FC236}">
                <a16:creationId xmlns:a16="http://schemas.microsoft.com/office/drawing/2014/main" id="{FD449E25-DF5C-4253-9BAE-20FBD6D31095}"/>
              </a:ext>
            </a:extLst>
          </p:cNvPr>
          <p:cNvPicPr>
            <a:picLocks noChangeAspect="1"/>
          </p:cNvPicPr>
          <p:nvPr/>
        </p:nvPicPr>
        <p:blipFill>
          <a:blip r:embed="rId4"/>
          <a:stretch>
            <a:fillRect/>
          </a:stretch>
        </p:blipFill>
        <p:spPr>
          <a:xfrm>
            <a:off x="8145296" y="54875"/>
            <a:ext cx="1196455" cy="1150962"/>
          </a:xfrm>
          <a:prstGeom prst="rect">
            <a:avLst/>
          </a:prstGeom>
        </p:spPr>
      </p:pic>
      <p:pic>
        <p:nvPicPr>
          <p:cNvPr id="11" name="Picture 11" descr="A picture containing wall, indoor&#10;&#10;Description automatically generated">
            <a:extLst>
              <a:ext uri="{FF2B5EF4-FFF2-40B4-BE49-F238E27FC236}">
                <a16:creationId xmlns:a16="http://schemas.microsoft.com/office/drawing/2014/main" id="{E2A0CEAE-8EF7-4FE2-B44E-09FDDD1060D6}"/>
              </a:ext>
            </a:extLst>
          </p:cNvPr>
          <p:cNvPicPr>
            <a:picLocks noChangeAspect="1"/>
          </p:cNvPicPr>
          <p:nvPr/>
        </p:nvPicPr>
        <p:blipFill>
          <a:blip r:embed="rId5"/>
          <a:stretch>
            <a:fillRect/>
          </a:stretch>
        </p:blipFill>
        <p:spPr>
          <a:xfrm rot="-5400000">
            <a:off x="8129587" y="2479969"/>
            <a:ext cx="2028826" cy="4588877"/>
          </a:xfrm>
          <a:prstGeom prst="rect">
            <a:avLst/>
          </a:prstGeom>
        </p:spPr>
      </p:pic>
      <p:sp>
        <p:nvSpPr>
          <p:cNvPr id="13" name="TextBox 12">
            <a:extLst>
              <a:ext uri="{FF2B5EF4-FFF2-40B4-BE49-F238E27FC236}">
                <a16:creationId xmlns:a16="http://schemas.microsoft.com/office/drawing/2014/main" id="{17550B59-DCA8-4EDE-8BDA-680224D0C95D}"/>
              </a:ext>
            </a:extLst>
          </p:cNvPr>
          <p:cNvSpPr txBox="1"/>
          <p:nvPr/>
        </p:nvSpPr>
        <p:spPr>
          <a:xfrm>
            <a:off x="521494" y="4152900"/>
            <a:ext cx="4743448" cy="12557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spcBef>
                <a:spcPct val="20000"/>
              </a:spcBef>
            </a:pPr>
            <a:r>
              <a:rPr lang="nb-no">
                <a:cs typeface="Calibri"/>
              </a:rPr>
              <a:t>Fra historietimen:</a:t>
            </a:r>
            <a:endParaRPr lang="en-US"/>
          </a:p>
          <a:p>
            <a:pPr rtl="0">
              <a:spcBef>
                <a:spcPct val="20000"/>
              </a:spcBef>
            </a:pPr>
            <a:r>
              <a:rPr lang="nb-no">
                <a:ea typeface="+mn-lt"/>
                <a:cs typeface="+mn-lt"/>
              </a:rPr>
              <a:t>På 1800-tallet ble (atom)vekt den viktigste egenskapen til et grunnstoff</a:t>
            </a:r>
          </a:p>
          <a:p>
            <a:pPr algn="l" rtl="0"/>
            <a:endParaRPr lang="en-US">
              <a:cs typeface="Calibri"/>
            </a:endParaRPr>
          </a:p>
        </p:txBody>
      </p:sp>
      <p:sp>
        <p:nvSpPr>
          <p:cNvPr id="14" name="Rectangle 13">
            <a:extLst>
              <a:ext uri="{FF2B5EF4-FFF2-40B4-BE49-F238E27FC236}">
                <a16:creationId xmlns:a16="http://schemas.microsoft.com/office/drawing/2014/main" id="{D220725F-E90A-46EF-AC6B-0B796BA2768A}"/>
              </a:ext>
            </a:extLst>
          </p:cNvPr>
          <p:cNvSpPr/>
          <p:nvPr/>
        </p:nvSpPr>
        <p:spPr>
          <a:xfrm>
            <a:off x="519113" y="4079081"/>
            <a:ext cx="4914897" cy="1200147"/>
          </a:xfrm>
          <a:prstGeom prst="rect">
            <a:avLst/>
          </a:prstGeom>
          <a:noFill/>
          <a:ln w="12700">
            <a:solidFill>
              <a:srgbClr val="CC023B"/>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23561345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4879" y="591661"/>
            <a:ext cx="9477375" cy="647794"/>
          </a:xfrm>
        </p:spPr>
        <p:txBody>
          <a:bodyPr rtlCol="0"/>
          <a:lstStyle/>
          <a:p>
            <a:pPr rtl="0"/>
            <a:r>
              <a:rPr lang="nb-no" sz="2400">
                <a:latin typeface="Avenir Book"/>
              </a:rPr>
              <a:t>1.4 Historisk innføring i systematiseringsaktiviteter (1)</a:t>
            </a:r>
            <a:endParaRPr lang="en-US" sz="2400" dirty="0">
              <a:latin typeface="Avenir Book"/>
            </a:endParaRPr>
          </a:p>
        </p:txBody>
      </p:sp>
      <p:sp>
        <p:nvSpPr>
          <p:cNvPr id="3" name="Marcador de contenido 2"/>
          <p:cNvSpPr>
            <a:spLocks noGrp="1"/>
          </p:cNvSpPr>
          <p:nvPr>
            <p:ph idx="1"/>
          </p:nvPr>
        </p:nvSpPr>
        <p:spPr>
          <a:xfrm>
            <a:off x="759459" y="2504816"/>
            <a:ext cx="4577997" cy="4049312"/>
          </a:xfrm>
        </p:spPr>
        <p:txBody>
          <a:bodyPr vert="horz" lIns="91440" tIns="45720" rIns="91440" bIns="45720" rtlCol="0" anchor="t">
            <a:normAutofit/>
          </a:bodyPr>
          <a:lstStyle/>
          <a:p>
            <a:pPr rtl="0">
              <a:lnSpc>
                <a:spcPct val="90000"/>
              </a:lnSpc>
            </a:pPr>
            <a:r>
              <a:rPr lang="nb-no" sz="2000" i="1" dirty="0"/>
              <a:t>Et grunnstoff er et stoff som ikke kan brytes ytterligere ned ved hjelp av kjemiske metoder</a:t>
            </a:r>
            <a:endParaRPr lang="nb-NO" sz="2000" i="1" dirty="0"/>
          </a:p>
          <a:p>
            <a:pPr rtl="0">
              <a:lnSpc>
                <a:spcPct val="90000"/>
              </a:lnSpc>
            </a:pPr>
            <a:endParaRPr lang="nb-NO" sz="2000" i="1" dirty="0"/>
          </a:p>
          <a:p>
            <a:pPr rtl="0">
              <a:lnSpc>
                <a:spcPct val="90000"/>
              </a:lnSpc>
            </a:pPr>
            <a:r>
              <a:rPr lang="nb-no" sz="2000" i="1" dirty="0"/>
              <a:t>Vann er ikke et grunnstoff siden det kan reduseres ytterligere</a:t>
            </a:r>
            <a:endParaRPr lang="nb-NO" sz="2000" i="1" dirty="0"/>
          </a:p>
          <a:p>
            <a:pPr rtl="0">
              <a:lnSpc>
                <a:spcPct val="90000"/>
              </a:lnSpc>
            </a:pPr>
            <a:endParaRPr lang="nb-NO" sz="2000" i="1" dirty="0"/>
          </a:p>
          <a:p>
            <a:pPr rtl="0">
              <a:lnSpc>
                <a:spcPct val="90000"/>
              </a:lnSpc>
            </a:pPr>
            <a:r>
              <a:rPr lang="nb-no" sz="2000" i="1" dirty="0" err="1"/>
              <a:t>Lavoisier</a:t>
            </a:r>
            <a:r>
              <a:rPr lang="nb-no" sz="2000" i="1" dirty="0"/>
              <a:t> laget en liste på </a:t>
            </a:r>
            <a:r>
              <a:rPr lang="nb-no" sz="2000" i="1" dirty="0">
                <a:solidFill>
                  <a:srgbClr val="FF0000"/>
                </a:solidFill>
              </a:rPr>
              <a:t>33 grunnstoff i 1789</a:t>
            </a:r>
          </a:p>
          <a:p>
            <a:pPr marL="0" indent="0" rtl="0">
              <a:spcBef>
                <a:spcPts val="0"/>
              </a:spcBef>
              <a:spcAft>
                <a:spcPts val="600"/>
              </a:spcAft>
              <a:buClr>
                <a:srgbClr val="A0B051"/>
              </a:buClr>
              <a:buNone/>
            </a:pPr>
            <a:endParaRPr lang="de-DE" sz="2400" dirty="0"/>
          </a:p>
          <a:p>
            <a:pPr rtl="0">
              <a:buFont typeface="Arial" panose="020B0604020202020204" pitchFamily="34" charset="0"/>
              <a:buChar char="•"/>
            </a:pPr>
            <a:endParaRPr lang="en-US" sz="2400" dirty="0"/>
          </a:p>
        </p:txBody>
      </p:sp>
      <p:sp>
        <p:nvSpPr>
          <p:cNvPr id="5" name="Marcador de número de diapositiva 4"/>
          <p:cNvSpPr>
            <a:spLocks noGrp="1"/>
          </p:cNvSpPr>
          <p:nvPr>
            <p:ph type="sldNum" sz="quarter" idx="11"/>
          </p:nvPr>
        </p:nvSpPr>
        <p:spPr/>
        <p:txBody>
          <a:bodyPr rtlCol="0"/>
          <a:lstStyle/>
          <a:p>
            <a:pPr rtl="0"/>
            <a:r>
              <a:rPr lang="nb-no" sz="1200"/>
              <a:t>|  </a:t>
            </a:r>
            <a:fld id="{9DD0088F-7E4A-9C4B-9ED2-72FAF1293163}" type="slidenum">
              <a:rPr lang="es-ES_tradnl" smtClean="0"/>
              <a:pPr/>
              <a:t>8</a:t>
            </a:fld>
            <a:endParaRPr lang="es-ES_tradnl"/>
          </a:p>
        </p:txBody>
      </p:sp>
      <p:sp>
        <p:nvSpPr>
          <p:cNvPr id="6" name="Title 1">
            <a:extLst>
              <a:ext uri="{FF2B5EF4-FFF2-40B4-BE49-F238E27FC236}">
                <a16:creationId xmlns:a16="http://schemas.microsoft.com/office/drawing/2014/main" id="{8697EFB0-D168-4E7B-AE0B-35722C935697}"/>
              </a:ext>
            </a:extLst>
          </p:cNvPr>
          <p:cNvSpPr txBox="1">
            <a:spLocks/>
          </p:cNvSpPr>
          <p:nvPr/>
        </p:nvSpPr>
        <p:spPr>
          <a:xfrm>
            <a:off x="524879" y="1239455"/>
            <a:ext cx="11248021"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1" kern="1200" baseline="0">
                <a:solidFill>
                  <a:srgbClr val="4C5F7E"/>
                </a:solidFill>
                <a:latin typeface="Avenir Book" charset="0"/>
                <a:ea typeface="Avenir Book" charset="0"/>
                <a:cs typeface="Avenir Book" charset="0"/>
              </a:defRPr>
            </a:lvl1pPr>
          </a:lstStyle>
          <a:p>
            <a:pPr rtl="0"/>
            <a:r>
              <a:rPr lang="nb-no" sz="2000" dirty="0">
                <a:latin typeface="Avenir Book"/>
              </a:rPr>
              <a:t>Et grunnstoff, som definert av </a:t>
            </a:r>
            <a:r>
              <a:rPr lang="nb-no" sz="2000" dirty="0" err="1">
                <a:latin typeface="Avenir Book"/>
              </a:rPr>
              <a:t>Antoine</a:t>
            </a:r>
            <a:r>
              <a:rPr lang="nb-no" sz="2000" dirty="0">
                <a:latin typeface="Avenir Book"/>
              </a:rPr>
              <a:t> </a:t>
            </a:r>
            <a:r>
              <a:rPr lang="nb-no" sz="2000" dirty="0" err="1">
                <a:latin typeface="Avenir Book"/>
              </a:rPr>
              <a:t>Lavoisier</a:t>
            </a:r>
            <a:r>
              <a:rPr lang="nb-no" sz="2000" dirty="0">
                <a:latin typeface="Avenir Book"/>
              </a:rPr>
              <a:t> i 1789</a:t>
            </a:r>
          </a:p>
        </p:txBody>
      </p:sp>
      <p:pic>
        <p:nvPicPr>
          <p:cNvPr id="8" name="Picture 4">
            <a:extLst>
              <a:ext uri="{FF2B5EF4-FFF2-40B4-BE49-F238E27FC236}">
                <a16:creationId xmlns:a16="http://schemas.microsoft.com/office/drawing/2014/main" id="{57A6C883-2847-48E3-AFA1-4B98EBA429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7456" y="2570553"/>
            <a:ext cx="3406928" cy="22656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Icon&#10;&#10;Description automatically generated">
            <a:extLst>
              <a:ext uri="{FF2B5EF4-FFF2-40B4-BE49-F238E27FC236}">
                <a16:creationId xmlns:a16="http://schemas.microsoft.com/office/drawing/2014/main" id="{41082DC2-E9FA-411F-ADE3-C6DE98B3643F}"/>
              </a:ext>
            </a:extLst>
          </p:cNvPr>
          <p:cNvPicPr>
            <a:picLocks noChangeAspect="1"/>
          </p:cNvPicPr>
          <p:nvPr/>
        </p:nvPicPr>
        <p:blipFill>
          <a:blip r:embed="rId4"/>
          <a:stretch>
            <a:fillRect/>
          </a:stretch>
        </p:blipFill>
        <p:spPr>
          <a:xfrm>
            <a:off x="9248774" y="57150"/>
            <a:ext cx="1135857" cy="1147763"/>
          </a:xfrm>
          <a:prstGeom prst="rect">
            <a:avLst/>
          </a:prstGeom>
        </p:spPr>
      </p:pic>
      <p:pic>
        <p:nvPicPr>
          <p:cNvPr id="11" name="Picture 11" descr="A picture containing text, clock, gauge&#10;&#10;Description automatically generated">
            <a:extLst>
              <a:ext uri="{FF2B5EF4-FFF2-40B4-BE49-F238E27FC236}">
                <a16:creationId xmlns:a16="http://schemas.microsoft.com/office/drawing/2014/main" id="{0B386881-D3BE-423A-A8F6-C711FAF0C478}"/>
              </a:ext>
            </a:extLst>
          </p:cNvPr>
          <p:cNvPicPr>
            <a:picLocks noChangeAspect="1"/>
          </p:cNvPicPr>
          <p:nvPr/>
        </p:nvPicPr>
        <p:blipFill>
          <a:blip r:embed="rId5"/>
          <a:stretch>
            <a:fillRect/>
          </a:stretch>
        </p:blipFill>
        <p:spPr>
          <a:xfrm>
            <a:off x="10498930" y="45244"/>
            <a:ext cx="1183483" cy="1159670"/>
          </a:xfrm>
          <a:prstGeom prst="rect">
            <a:avLst/>
          </a:prstGeom>
        </p:spPr>
      </p:pic>
      <p:pic>
        <p:nvPicPr>
          <p:cNvPr id="1026" name="Picture 2">
            <a:extLst>
              <a:ext uri="{FF2B5EF4-FFF2-40B4-BE49-F238E27FC236}">
                <a16:creationId xmlns:a16="http://schemas.microsoft.com/office/drawing/2014/main" id="{19FE3317-8E3F-40B3-9BDE-A21C3F6118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80438" y="1558087"/>
            <a:ext cx="3036984" cy="40493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E8903A0-3E8C-435A-B801-45170210F1FC}"/>
              </a:ext>
            </a:extLst>
          </p:cNvPr>
          <p:cNvSpPr/>
          <p:nvPr/>
        </p:nvSpPr>
        <p:spPr>
          <a:xfrm>
            <a:off x="5836700" y="5024259"/>
            <a:ext cx="2644494" cy="85683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rtl="0"/>
            <a:r>
              <a:rPr lang="nb-no" dirty="0" err="1"/>
              <a:t>Lavoisier</a:t>
            </a:r>
            <a:r>
              <a:rPr lang="nb-no" dirty="0"/>
              <a:t> samarbeidet tett med kona Marie-Anne Pierrette </a:t>
            </a:r>
            <a:r>
              <a:rPr lang="nb-no" dirty="0" err="1"/>
              <a:t>Paulze</a:t>
            </a:r>
            <a:endParaRPr lang="nb-NO" dirty="0"/>
          </a:p>
        </p:txBody>
      </p:sp>
    </p:spTree>
    <p:extLst>
      <p:ext uri="{BB962C8B-B14F-4D97-AF65-F5344CB8AC3E}">
        <p14:creationId xmlns:p14="http://schemas.microsoft.com/office/powerpoint/2010/main" val="2246780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AD285-1034-4573-8258-DC0388FB5A6B}"/>
              </a:ext>
            </a:extLst>
          </p:cNvPr>
          <p:cNvSpPr>
            <a:spLocks noGrp="1"/>
          </p:cNvSpPr>
          <p:nvPr>
            <p:ph type="title"/>
          </p:nvPr>
        </p:nvSpPr>
        <p:spPr/>
        <p:txBody>
          <a:bodyPr rtlCol="0"/>
          <a:lstStyle/>
          <a:p>
            <a:pPr rtl="0"/>
            <a:r>
              <a:rPr lang="nb-no" sz="2400">
                <a:latin typeface="Avenir Book"/>
              </a:rPr>
              <a:t>1.4 Historisk innføring i systematiseringsaktiviteter (2)</a:t>
            </a:r>
            <a:endParaRPr lang="nb-NO" sz="2400" dirty="0">
              <a:latin typeface="Avenir Book"/>
            </a:endParaRPr>
          </a:p>
        </p:txBody>
      </p:sp>
      <p:sp>
        <p:nvSpPr>
          <p:cNvPr id="3" name="Content Placeholder 2">
            <a:extLst>
              <a:ext uri="{FF2B5EF4-FFF2-40B4-BE49-F238E27FC236}">
                <a16:creationId xmlns:a16="http://schemas.microsoft.com/office/drawing/2014/main" id="{18D05259-F8C5-4B22-9687-E00D0A452C7D}"/>
              </a:ext>
            </a:extLst>
          </p:cNvPr>
          <p:cNvSpPr>
            <a:spLocks noGrp="1"/>
          </p:cNvSpPr>
          <p:nvPr>
            <p:ph idx="1"/>
          </p:nvPr>
        </p:nvSpPr>
        <p:spPr>
          <a:xfrm>
            <a:off x="762051" y="2536393"/>
            <a:ext cx="3444860" cy="1980335"/>
          </a:xfrm>
        </p:spPr>
        <p:txBody>
          <a:bodyPr vert="horz" lIns="91440" tIns="45720" rIns="91440" bIns="45720" rtlCol="0" anchor="t">
            <a:normAutofit/>
          </a:bodyPr>
          <a:lstStyle/>
          <a:p>
            <a:pPr marL="0" indent="0" rtl="0">
              <a:buNone/>
            </a:pPr>
            <a:r>
              <a:rPr lang="nb-no" sz="2000" i="1" dirty="0"/>
              <a:t>John Dalton kombinerte den praktiske forståelsen av grunnstoff (fra </a:t>
            </a:r>
            <a:r>
              <a:rPr lang="nb-no" sz="2000" i="1" dirty="0" err="1"/>
              <a:t>Lavoisier</a:t>
            </a:r>
            <a:r>
              <a:rPr lang="nb-no" sz="2000" i="1" dirty="0"/>
              <a:t>) med ideen om at all materie består av </a:t>
            </a:r>
            <a:r>
              <a:rPr lang="nb-no" sz="2000" i="1" dirty="0" err="1"/>
              <a:t>av</a:t>
            </a:r>
            <a:r>
              <a:rPr lang="nb-no" sz="2000" i="1" dirty="0"/>
              <a:t> mikroskopiske partikler (atomer)</a:t>
            </a:r>
          </a:p>
          <a:p>
            <a:pPr rtl="0"/>
            <a:endParaRPr lang="nb-NO" dirty="0"/>
          </a:p>
        </p:txBody>
      </p:sp>
      <p:sp>
        <p:nvSpPr>
          <p:cNvPr id="4" name="Slide Number Placeholder 3">
            <a:extLst>
              <a:ext uri="{FF2B5EF4-FFF2-40B4-BE49-F238E27FC236}">
                <a16:creationId xmlns:a16="http://schemas.microsoft.com/office/drawing/2014/main" id="{0BE65010-6D81-4D47-87B6-AC81CEDC43BE}"/>
              </a:ext>
            </a:extLst>
          </p:cNvPr>
          <p:cNvSpPr>
            <a:spLocks noGrp="1"/>
          </p:cNvSpPr>
          <p:nvPr>
            <p:ph type="sldNum" sz="quarter" idx="11"/>
          </p:nvPr>
        </p:nvSpPr>
        <p:spPr/>
        <p:txBody>
          <a:bodyPr rtlCol="0"/>
          <a:lstStyle/>
          <a:p>
            <a:pPr rtl="0"/>
            <a:r>
              <a:rPr lang="nb-no" sz="1200"/>
              <a:t>|  </a:t>
            </a:r>
            <a:fld id="{9DD0088F-7E4A-9C4B-9ED2-72FAF1293163}" type="slidenum">
              <a:rPr lang="es-ES_tradnl" smtClean="0"/>
              <a:pPr/>
              <a:t>9</a:t>
            </a:fld>
            <a:endParaRPr lang="es-ES_tradnl"/>
          </a:p>
        </p:txBody>
      </p:sp>
      <p:sp>
        <p:nvSpPr>
          <p:cNvPr id="5" name="Footer Placeholder 4">
            <a:extLst>
              <a:ext uri="{FF2B5EF4-FFF2-40B4-BE49-F238E27FC236}">
                <a16:creationId xmlns:a16="http://schemas.microsoft.com/office/drawing/2014/main" id="{66E826FD-64C1-42C5-A79B-6F97DAC0B7AF}"/>
              </a:ext>
            </a:extLst>
          </p:cNvPr>
          <p:cNvSpPr>
            <a:spLocks noGrp="1"/>
          </p:cNvSpPr>
          <p:nvPr>
            <p:ph type="ftr" sz="quarter" idx="3"/>
          </p:nvPr>
        </p:nvSpPr>
        <p:spPr/>
        <p:txBody>
          <a:bodyPr rtlCol="0"/>
          <a:lstStyle/>
          <a:p>
            <a:pPr algn="r" rtl="0"/>
            <a:r>
              <a:rPr lang="nb-no">
                <a:solidFill>
                  <a:srgbClr val="CC023B"/>
                </a:solidFill>
              </a:rPr>
              <a:t>STEMkey</a:t>
            </a:r>
          </a:p>
        </p:txBody>
      </p:sp>
      <p:sp>
        <p:nvSpPr>
          <p:cNvPr id="7" name="Title 1">
            <a:extLst>
              <a:ext uri="{FF2B5EF4-FFF2-40B4-BE49-F238E27FC236}">
                <a16:creationId xmlns:a16="http://schemas.microsoft.com/office/drawing/2014/main" id="{229E97DD-2076-43C0-A80D-9E0A04729A17}"/>
              </a:ext>
            </a:extLst>
          </p:cNvPr>
          <p:cNvSpPr txBox="1">
            <a:spLocks/>
          </p:cNvSpPr>
          <p:nvPr/>
        </p:nvSpPr>
        <p:spPr>
          <a:xfrm>
            <a:off x="639778" y="1435915"/>
            <a:ext cx="8229600" cy="647794"/>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2800" b="1" kern="1200" baseline="0">
                <a:solidFill>
                  <a:srgbClr val="4C5F7E"/>
                </a:solidFill>
                <a:latin typeface="Avenir Book" charset="0"/>
                <a:ea typeface="Avenir Book" charset="0"/>
                <a:cs typeface="Avenir Book" charset="0"/>
              </a:defRPr>
            </a:lvl1pPr>
          </a:lstStyle>
          <a:p>
            <a:pPr rtl="0"/>
            <a:r>
              <a:rPr lang="nb-no" sz="2000">
                <a:latin typeface="Avenir Book"/>
              </a:rPr>
              <a:t>Hvert grunnstoff består av atomer med en unik atomvekt</a:t>
            </a:r>
            <a:endParaRPr lang="nb-NO" sz="2000">
              <a:latin typeface="Avenir Book"/>
            </a:endParaRPr>
          </a:p>
        </p:txBody>
      </p:sp>
      <p:pic>
        <p:nvPicPr>
          <p:cNvPr id="8" name="Picture 2">
            <a:extLst>
              <a:ext uri="{FF2B5EF4-FFF2-40B4-BE49-F238E27FC236}">
                <a16:creationId xmlns:a16="http://schemas.microsoft.com/office/drawing/2014/main" id="{1B42A93F-7FCF-4821-98D3-106A46668D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7868" y="1978085"/>
            <a:ext cx="3175000" cy="3708400"/>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8">
            <a:extLst>
              <a:ext uri="{FF2B5EF4-FFF2-40B4-BE49-F238E27FC236}">
                <a16:creationId xmlns:a16="http://schemas.microsoft.com/office/drawing/2014/main" id="{DB3E1062-BE71-4DC0-AEDE-EF5C0066F1ED}"/>
              </a:ext>
            </a:extLst>
          </p:cNvPr>
          <p:cNvSpPr/>
          <p:nvPr/>
        </p:nvSpPr>
        <p:spPr>
          <a:xfrm>
            <a:off x="4975044" y="2370402"/>
            <a:ext cx="3175000" cy="2458387"/>
          </a:xfrm>
          <a:prstGeom prst="wedgeRectCallout">
            <a:avLst>
              <a:gd name="adj1" fmla="val 80780"/>
              <a:gd name="adj2" fmla="val -9388"/>
            </a:avLst>
          </a:prstGeom>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nb-NO"/>
          </a:p>
        </p:txBody>
      </p:sp>
      <p:sp>
        <p:nvSpPr>
          <p:cNvPr id="10" name="TextBox 9">
            <a:extLst>
              <a:ext uri="{FF2B5EF4-FFF2-40B4-BE49-F238E27FC236}">
                <a16:creationId xmlns:a16="http://schemas.microsoft.com/office/drawing/2014/main" id="{50C9A79D-6B39-45AB-A5E7-3DD3A227DD94}"/>
              </a:ext>
            </a:extLst>
          </p:cNvPr>
          <p:cNvSpPr txBox="1"/>
          <p:nvPr/>
        </p:nvSpPr>
        <p:spPr>
          <a:xfrm>
            <a:off x="4975044" y="2649397"/>
            <a:ext cx="3236418" cy="1477328"/>
          </a:xfrm>
          <a:prstGeom prst="rect">
            <a:avLst/>
          </a:prstGeom>
          <a:noFill/>
        </p:spPr>
        <p:txBody>
          <a:bodyPr wrap="square" rtlCol="0">
            <a:spAutoFit/>
          </a:bodyPr>
          <a:lstStyle/>
          <a:p>
            <a:pPr rtl="0"/>
            <a:r>
              <a:rPr lang="nb-no" dirty="0"/>
              <a:t>Det er like mange forskjellige atomer som det er grunnstoffer.</a:t>
            </a:r>
          </a:p>
          <a:p>
            <a:pPr rtl="0"/>
            <a:endParaRPr lang="nb-NO" dirty="0"/>
          </a:p>
          <a:p>
            <a:pPr rtl="0"/>
            <a:r>
              <a:rPr lang="nb-no" dirty="0"/>
              <a:t>Hver atomtype kjennetegnes av sin atomvekt</a:t>
            </a:r>
            <a:endParaRPr lang="nb-NO" dirty="0"/>
          </a:p>
        </p:txBody>
      </p:sp>
      <p:pic>
        <p:nvPicPr>
          <p:cNvPr id="6" name="Picture 10" descr="Icon&#10;&#10;Description automatically generated">
            <a:extLst>
              <a:ext uri="{FF2B5EF4-FFF2-40B4-BE49-F238E27FC236}">
                <a16:creationId xmlns:a16="http://schemas.microsoft.com/office/drawing/2014/main" id="{2035B45B-C582-4327-B13C-DAD1FD1B702F}"/>
              </a:ext>
            </a:extLst>
          </p:cNvPr>
          <p:cNvPicPr>
            <a:picLocks noChangeAspect="1"/>
          </p:cNvPicPr>
          <p:nvPr/>
        </p:nvPicPr>
        <p:blipFill>
          <a:blip r:embed="rId4"/>
          <a:stretch>
            <a:fillRect/>
          </a:stretch>
        </p:blipFill>
        <p:spPr>
          <a:xfrm>
            <a:off x="9111211" y="55317"/>
            <a:ext cx="1135857" cy="1147763"/>
          </a:xfrm>
          <a:prstGeom prst="rect">
            <a:avLst/>
          </a:prstGeom>
        </p:spPr>
      </p:pic>
    </p:spTree>
    <p:extLst>
      <p:ext uri="{BB962C8B-B14F-4D97-AF65-F5344CB8AC3E}">
        <p14:creationId xmlns:p14="http://schemas.microsoft.com/office/powerpoint/2010/main" val="1413994515"/>
      </p:ext>
    </p:extLst>
  </p:cSld>
  <p:clrMapOvr>
    <a:masterClrMapping/>
  </p:clrMapOvr>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F327B689924BDE429E1A2F87B3E3E8FD" ma:contentTypeVersion="11" ma:contentTypeDescription="Opprett et nytt dokument." ma:contentTypeScope="" ma:versionID="354ba52ddc134e47cc87eb3f344b0705">
  <xsd:schema xmlns:xsd="http://www.w3.org/2001/XMLSchema" xmlns:xs="http://www.w3.org/2001/XMLSchema" xmlns:p="http://schemas.microsoft.com/office/2006/metadata/properties" xmlns:ns2="19e9ddcc-a580-415c-9163-8b873aa7db46" xmlns:ns3="2c1b1d42-ff6a-4248-9a23-cbd7f2c9a4b7" targetNamespace="http://schemas.microsoft.com/office/2006/metadata/properties" ma:root="true" ma:fieldsID="bd30585f0bb1690224d8409f2d958bd7" ns2:_="" ns3:_="">
    <xsd:import namespace="19e9ddcc-a580-415c-9163-8b873aa7db46"/>
    <xsd:import namespace="2c1b1d42-ff6a-4248-9a23-cbd7f2c9a4b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e9ddcc-a580-415c-9163-8b873aa7db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c1b1d42-ff6a-4248-9a23-cbd7f2c9a4b7" elementFormDefault="qualified">
    <xsd:import namespace="http://schemas.microsoft.com/office/2006/documentManagement/types"/>
    <xsd:import namespace="http://schemas.microsoft.com/office/infopath/2007/PartnerControls"/>
    <xsd:element name="SharedWithUsers" ma:index="17"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366A55B-22A9-4A32-B54D-FDB81CE4E00B}">
  <ds:schemaRefs>
    <ds:schemaRef ds:uri="19e9ddcc-a580-415c-9163-8b873aa7db46"/>
    <ds:schemaRef ds:uri="2c1b1d42-ff6a-4248-9a23-cbd7f2c9a4b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DC32382-A75D-4731-AA5E-59873BB803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e9ddcc-a580-415c-9163-8b873aa7db46"/>
    <ds:schemaRef ds:uri="2c1b1d42-ff6a-4248-9a23-cbd7f2c9a4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75482CE-D763-4B44-B021-2B3D6FA747B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3269</Words>
  <Application>Microsoft Office PowerPoint</Application>
  <PresentationFormat>Widescreen</PresentationFormat>
  <Paragraphs>433</Paragraphs>
  <Slides>41</Slides>
  <Notes>30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41</vt:i4>
      </vt:variant>
    </vt:vector>
  </HeadingPairs>
  <TitlesOfParts>
    <vt:vector size="52" baseType="lpstr">
      <vt:lpstr>Arial</vt:lpstr>
      <vt:lpstr>Arial,Sans-Serif</vt:lpstr>
      <vt:lpstr>Avenir book</vt:lpstr>
      <vt:lpstr>Avenir book</vt:lpstr>
      <vt:lpstr>Calibri</vt:lpstr>
      <vt:lpstr>Calibri Light</vt:lpstr>
      <vt:lpstr>Helvetica Neue Medium</vt:lpstr>
      <vt:lpstr>Lucida Grande</vt:lpstr>
      <vt:lpstr>Times Roman</vt:lpstr>
      <vt:lpstr>Wingdings</vt:lpstr>
      <vt:lpstr>Office-Design</vt:lpstr>
      <vt:lpstr> IO7 Periodesystemet  Undervisningsmodul </vt:lpstr>
      <vt:lpstr> IO7 Periodesystemet  Introduksjon (teaser) </vt:lpstr>
      <vt:lpstr>0 Introduksjon</vt:lpstr>
      <vt:lpstr> IO7 Periodesystemet  Del 1: Sortering og systematisering av grunnstoff </vt:lpstr>
      <vt:lpstr>1.1: Sorteringsaktivitet </vt:lpstr>
      <vt:lpstr>1.2 Drøfting</vt:lpstr>
      <vt:lpstr>1.3. Sortering av stoff </vt:lpstr>
      <vt:lpstr>1.4 Historisk innføring i systematiseringsaktiviteter (1)</vt:lpstr>
      <vt:lpstr>1.4 Historisk innføring i systematiseringsaktiviteter (2)</vt:lpstr>
      <vt:lpstr>1.4 Historisk innføring i systematiseringsaktiviteter (3) </vt:lpstr>
      <vt:lpstr>1.4 Historisk innføring i systematiseringsaktiviteter (4) </vt:lpstr>
      <vt:lpstr>1.4 Historisk innføring i systematiseringsaktiviteter (5) </vt:lpstr>
      <vt:lpstr>1.4 Historisk innføring i systematiseringsaktiviteter (6)</vt:lpstr>
      <vt:lpstr>1.4 Historisk innføring i systematiseringsaktiviteter (7) </vt:lpstr>
      <vt:lpstr>1.5 Sortering av grunnstoff </vt:lpstr>
      <vt:lpstr>1.6 Finnes det en ideell representasjon av periodesystemet?</vt:lpstr>
      <vt:lpstr>1.7 Overgangen fra et system basert på empiriske observasjoner til et system forklart ved atomvitenskap (1)</vt:lpstr>
      <vt:lpstr>1.7 Overgangen fra et system basert på empiriske observasjoner til et system forklart ved atomvitenskap (2) </vt:lpstr>
      <vt:lpstr>1.7 Overgangen fra et system basert på empiriske observasjoner til et system forklart ved atomvitenskap (3) </vt:lpstr>
      <vt:lpstr>Bestemme grunnstoffsammensetning ved hjelp av fysikk</vt:lpstr>
      <vt:lpstr> IO7 Periodesystemet  Del 2: Bli kjent med grunnstoffene   </vt:lpstr>
      <vt:lpstr>2.1 Introduksjon – gjøre grunnstoffene relevante</vt:lpstr>
      <vt:lpstr>2.2 Grunnstoffer i kroppen din 1</vt:lpstr>
      <vt:lpstr>2.2 Grunnstoff i kroppen din 2</vt:lpstr>
      <vt:lpstr>2.3 Bli kjent med grunnstoffene 1</vt:lpstr>
      <vt:lpstr>2.3 Bli kjent med grunnstoffene 2</vt:lpstr>
      <vt:lpstr> IO7 Periodesystemet  Del 3: Forstå noen trender i periodesystemet   </vt:lpstr>
      <vt:lpstr>3.1.Hvorfor trender i stedet for oktettregelen 1 </vt:lpstr>
      <vt:lpstr>3.1.Hvorfor trender i stedet for oktettregelen 2</vt:lpstr>
      <vt:lpstr>3.1. Hvorfor trender i stedet for oktettregelen 3</vt:lpstr>
      <vt:lpstr>3.2 Undervise om trender ved å bruke Lego-versjoner i 3D 1</vt:lpstr>
      <vt:lpstr>3.2 Undervise om trender i periodesystemet  ved å bruke Lego-versjoner i 3D 2 </vt:lpstr>
      <vt:lpstr>3.2 Undervise om trender i periodesystemet  ved å bruke Lego-versjoner i 3D 3 </vt:lpstr>
      <vt:lpstr>PowerPoint Presentation</vt:lpstr>
      <vt:lpstr>PowerPoint Presentation</vt:lpstr>
      <vt:lpstr>PowerPoint Presentation</vt:lpstr>
      <vt:lpstr> IO7 Periodesystemet  Del 4: Sosio-vitenskapelige problemstillinger   </vt:lpstr>
      <vt:lpstr>4.1 Hvor finner vi grunnstoff (på jorden)</vt:lpstr>
      <vt:lpstr>4.2 Elementer: Et spørsmål om forekomst og bruk  </vt:lpstr>
      <vt:lpstr>4.3 KOBOLT – en bidragsyter til en ren og bærekraftig framtid </vt:lpstr>
      <vt:lpstr>4.3 Søket etter KOBOLT: Etiske og humanitære problemstillinger </vt:lpstr>
    </vt:vector>
  </TitlesOfParts>
  <Company>Pädagogische Hochschule Freiburg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Ulrich Birtel</dc:creator>
  <cp:keywords>class='Internal'</cp:keywords>
  <cp:lastModifiedBy>Annette Lykknes</cp:lastModifiedBy>
  <cp:revision>29</cp:revision>
  <cp:lastPrinted>2021-10-30T13:23:11Z</cp:lastPrinted>
  <dcterms:created xsi:type="dcterms:W3CDTF">2017-02-28T10:46:16Z</dcterms:created>
  <dcterms:modified xsi:type="dcterms:W3CDTF">2023-10-01T17:51:18Z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0x010100F327B689924BDE429E1A2F87B3E3E8FD</vt:lpwstr>
  </property>
</Properties>
</file>