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6" r:id="rId2"/>
    <p:sldId id="259" r:id="rId3"/>
    <p:sldId id="258" r:id="rId4"/>
    <p:sldId id="261" r:id="rId5"/>
    <p:sldId id="262" r:id="rId6"/>
    <p:sldId id="264"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9A17B9-4487-35A3-E90A-49DD61A2AAA0}" name="Kristin Krogh Arnesen" initials="KKA" userId="S::kristink@ntnu.no::2d53db59-36a7-4ab5-b116-7d5914096f73" providerId="AD"/>
  <p188:author id="{D394FDEB-A56D-4E43-B8BD-2B0DB63889FA}" name="Anita Valenta" initials="AV" userId="S::valenta@ntnu.no::4b15e6ef-5176-4fe9-a2d2-7f13c52b6d6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928"/>
    <p:restoredTop sz="59322"/>
  </p:normalViewPr>
  <p:slideViewPr>
    <p:cSldViewPr snapToGrid="0">
      <p:cViewPr varScale="1">
        <p:scale>
          <a:sx n="45" d="100"/>
          <a:sy n="45" d="100"/>
        </p:scale>
        <p:origin x="192"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BB973D-3520-1D44-AE29-730BF2AD5EFF}" type="datetimeFigureOut">
              <a:rPr lang="en-GB" smtClean="0"/>
              <a:t>28/11/2022</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FFE9B0-12AB-B348-83D9-72F5285B3B52}" type="slidenum">
              <a:rPr lang="en-GB" smtClean="0"/>
              <a:t>‹#›</a:t>
            </a:fld>
            <a:endParaRPr lang="en-GB"/>
          </a:p>
        </p:txBody>
      </p:sp>
    </p:spTree>
    <p:extLst>
      <p:ext uri="{BB962C8B-B14F-4D97-AF65-F5344CB8AC3E}">
        <p14:creationId xmlns:p14="http://schemas.microsoft.com/office/powerpoint/2010/main" val="2959081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lgn="l">
              <a:buFontTx/>
              <a:buChar char="-"/>
            </a:pPr>
            <a:r>
              <a:rPr lang="nb-NO" sz="1200" dirty="0"/>
              <a:t>Prosesser innen matematisk resonnering: Lærerstudenter skal øve på samtaler der de hjelper elever å videreutvikle sitt argument mot et bevis ved generisk eksempel</a:t>
            </a:r>
          </a:p>
          <a:p>
            <a:pPr marL="171450" indent="-171450" algn="l">
              <a:buFontTx/>
              <a:buChar char="-"/>
            </a:pPr>
            <a:r>
              <a:rPr lang="nb-NO" sz="1200" dirty="0"/>
              <a:t>Videre, lærerstudenter øver på å bruke flere typer MR-grep: få fram elevers tenking, respondere på den fremme og utvide den videre.</a:t>
            </a:r>
          </a:p>
          <a:p>
            <a:pPr marL="171450" indent="-171450" algn="l">
              <a:buFontTx/>
              <a:buChar char="-"/>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buFontTx/>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Approksimasjonen (som studentene skal øve gjennom): en-til-en-samtale mellom en lærer og en elev, der noen </a:t>
            </a:r>
            <a:r>
              <a:rPr lang="nb-NO" sz="1800" noProof="0" dirty="0" err="1">
                <a:effectLst/>
                <a:latin typeface="Calibri" panose="020F0502020204030204" pitchFamily="34" charset="0"/>
                <a:ea typeface="Calibri" panose="020F0502020204030204" pitchFamily="34" charset="0"/>
                <a:cs typeface="Times New Roman" panose="02020603050405020304" pitchFamily="18" charset="0"/>
              </a:rPr>
              <a:t>lærerspørsmål</a:t>
            </a:r>
            <a:r>
              <a:rPr lang="nb-NO" sz="1800" noProof="0" dirty="0">
                <a:effectLst/>
                <a:latin typeface="Calibri" panose="020F0502020204030204" pitchFamily="34" charset="0"/>
                <a:ea typeface="Calibri" panose="020F0502020204030204" pitchFamily="34" charset="0"/>
                <a:cs typeface="Times New Roman" panose="02020603050405020304" pitchFamily="18" charset="0"/>
              </a:rPr>
              <a:t> og elevsvar er diskutert i fellesskapet på forhånd, før man kommer i gang med </a:t>
            </a:r>
            <a:r>
              <a:rPr lang="nb-NO" sz="1800" noProof="0" dirty="0" err="1">
                <a:effectLst/>
                <a:latin typeface="Calibri" panose="020F0502020204030204" pitchFamily="34" charset="0"/>
                <a:ea typeface="Calibri" panose="020F0502020204030204" pitchFamily="34" charset="0"/>
                <a:cs typeface="Times New Roman" panose="02020603050405020304" pitchFamily="18" charset="0"/>
              </a:rPr>
              <a:t>rollespilllet</a:t>
            </a:r>
            <a:r>
              <a:rPr lang="nb-NO" sz="1800" noProof="0" dirty="0">
                <a:effectLst/>
                <a:latin typeface="Calibri" panose="020F0502020204030204" pitchFamily="34" charset="0"/>
                <a:ea typeface="Calibri" panose="020F0502020204030204" pitchFamily="34" charset="0"/>
                <a:cs typeface="Times New Roman" panose="02020603050405020304" pitchFamily="18" charset="0"/>
              </a:rPr>
              <a:t>. Det blir altså en type delvis skrevet</a:t>
            </a:r>
            <a:r>
              <a:rPr lang="nb-NO" sz="1800" noProof="0" dirty="0"/>
              <a:t> samtale, studentene skal fortsette videre med. Dette er gjort for å redusere kompleksiteten for studentene. </a:t>
            </a:r>
            <a:endParaRPr lang="nb-NO" sz="1200" noProof="0" dirty="0"/>
          </a:p>
          <a:p>
            <a:pPr algn="l"/>
            <a:endParaRPr lang="nb-NO" sz="1200" b="1" dirty="0"/>
          </a:p>
          <a:p>
            <a:endParaRPr lang="en-GB" dirty="0"/>
          </a:p>
        </p:txBody>
      </p:sp>
      <p:sp>
        <p:nvSpPr>
          <p:cNvPr id="4" name="Plassholder for lysbildenummer 3"/>
          <p:cNvSpPr>
            <a:spLocks noGrp="1"/>
          </p:cNvSpPr>
          <p:nvPr>
            <p:ph type="sldNum" sz="quarter" idx="5"/>
          </p:nvPr>
        </p:nvSpPr>
        <p:spPr/>
        <p:txBody>
          <a:bodyPr/>
          <a:lstStyle/>
          <a:p>
            <a:fld id="{CBFFE9B0-12AB-B348-83D9-72F5285B3B52}" type="slidenum">
              <a:rPr lang="en-GB" smtClean="0"/>
              <a:t>1</a:t>
            </a:fld>
            <a:endParaRPr lang="en-GB"/>
          </a:p>
        </p:txBody>
      </p:sp>
    </p:spTree>
    <p:extLst>
      <p:ext uri="{BB962C8B-B14F-4D97-AF65-F5344CB8AC3E}">
        <p14:creationId xmlns:p14="http://schemas.microsoft.com/office/powerpoint/2010/main" val="90652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Undervisningssituasjonen vi skal se for oss er som ovenfor.</a:t>
            </a:r>
          </a:p>
          <a:p>
            <a:endParaRPr lang="nb-NO" noProof="0" dirty="0"/>
          </a:p>
          <a:p>
            <a:r>
              <a:rPr lang="nb-NO" noProof="0" dirty="0"/>
              <a:t>NB:</a:t>
            </a:r>
          </a:p>
          <a:p>
            <a:r>
              <a:rPr lang="nb-NO" noProof="0" dirty="0"/>
              <a:t>- Det er ordnet animasjon slik at oppgaven kommer først. La studentene jobbe med den (før elevsvarene kommer) i grupper i </a:t>
            </a:r>
            <a:r>
              <a:rPr lang="nb-NO" noProof="0" dirty="0" err="1"/>
              <a:t>ca</a:t>
            </a:r>
            <a:r>
              <a:rPr lang="nb-NO" noProof="0" dirty="0"/>
              <a:t> 15 min.</a:t>
            </a:r>
          </a:p>
          <a:p>
            <a:pPr marL="171450" indent="-171450">
              <a:buFontTx/>
              <a:buChar char="-"/>
            </a:pPr>
            <a:r>
              <a:rPr lang="nb-NO" noProof="0" dirty="0"/>
              <a:t>Så klikkes inn elevsvarene og mål for samtalen videre. </a:t>
            </a:r>
          </a:p>
          <a:p>
            <a:pPr marL="171450" indent="-171450">
              <a:buFontTx/>
              <a:buChar char="-"/>
            </a:pPr>
            <a:r>
              <a:rPr lang="nb-NO" noProof="0" dirty="0"/>
              <a:t>Dele ut oppgavearket til studentene (del 1 av oppgaven er på neste slide)</a:t>
            </a:r>
          </a:p>
        </p:txBody>
      </p:sp>
      <p:sp>
        <p:nvSpPr>
          <p:cNvPr id="4" name="Plassholder for lysbildenummer 3"/>
          <p:cNvSpPr>
            <a:spLocks noGrp="1"/>
          </p:cNvSpPr>
          <p:nvPr>
            <p:ph type="sldNum" sz="quarter" idx="5"/>
          </p:nvPr>
        </p:nvSpPr>
        <p:spPr/>
        <p:txBody>
          <a:bodyPr/>
          <a:lstStyle/>
          <a:p>
            <a:fld id="{CBFFE9B0-12AB-B348-83D9-72F5285B3B52}" type="slidenum">
              <a:rPr lang="en-GB" smtClean="0"/>
              <a:t>2</a:t>
            </a:fld>
            <a:endParaRPr lang="en-GB"/>
          </a:p>
        </p:txBody>
      </p:sp>
    </p:spTree>
    <p:extLst>
      <p:ext uri="{BB962C8B-B14F-4D97-AF65-F5344CB8AC3E}">
        <p14:creationId xmlns:p14="http://schemas.microsoft.com/office/powerpoint/2010/main" val="220676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solidFill>
                  <a:srgbClr val="FF0000"/>
                </a:solidFill>
              </a:rPr>
              <a:t>Det skal være en felles diskusjon etter b. (Merk: på oppgavearket til studentene er det c-del også, men det skal være en felles diskusjon om a og b før studentene skal i gang med c, kan være OK å si fra til dem så de ikke begynner på c)</a:t>
            </a:r>
          </a:p>
          <a:p>
            <a:endParaRPr lang="nb-NO" noProof="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noProof="0" dirty="0">
                <a:solidFill>
                  <a:srgbClr val="FF0000"/>
                </a:solidFill>
              </a:rPr>
              <a:t>Dette arbeidet kan ta ca. 25 minutter. </a:t>
            </a:r>
            <a:r>
              <a:rPr lang="nb-NO" sz="1800" noProof="0" dirty="0" err="1">
                <a:effectLst/>
                <a:latin typeface="Calibri" panose="020F0502020204030204" pitchFamily="34" charset="0"/>
                <a:ea typeface="Calibri" panose="020F0502020204030204" pitchFamily="34" charset="0"/>
                <a:cs typeface="Times New Roman" panose="02020603050405020304" pitchFamily="18" charset="0"/>
              </a:rPr>
              <a:t>Lærerutdanner</a:t>
            </a:r>
            <a:r>
              <a:rPr lang="nb-NO" sz="1800" noProof="0" dirty="0">
                <a:effectLst/>
                <a:latin typeface="Calibri" panose="020F0502020204030204" pitchFamily="34" charset="0"/>
                <a:ea typeface="Calibri" panose="020F0502020204030204" pitchFamily="34" charset="0"/>
                <a:cs typeface="Times New Roman" panose="02020603050405020304" pitchFamily="18" charset="0"/>
              </a:rPr>
              <a:t> går rundt og støtter studentene med arbeidet. I notatene til de neste to </a:t>
            </a:r>
            <a:r>
              <a:rPr lang="nb-NO" sz="1800" noProof="0" dirty="0" err="1">
                <a:effectLst/>
                <a:latin typeface="Calibri" panose="020F0502020204030204" pitchFamily="34" charset="0"/>
                <a:ea typeface="Calibri" panose="020F0502020204030204" pitchFamily="34" charset="0"/>
                <a:cs typeface="Times New Roman" panose="02020603050405020304" pitchFamily="18" charset="0"/>
              </a:rPr>
              <a:t>slidene</a:t>
            </a:r>
            <a:r>
              <a:rPr lang="nb-NO" sz="1800" noProof="0" dirty="0">
                <a:effectLst/>
                <a:latin typeface="Calibri" panose="020F0502020204030204" pitchFamily="34" charset="0"/>
                <a:ea typeface="Calibri" panose="020F0502020204030204" pitchFamily="34" charset="0"/>
                <a:cs typeface="Times New Roman" panose="02020603050405020304" pitchFamily="18" charset="0"/>
              </a:rPr>
              <a:t> er det skissert momenter man kan ta opp mens man går rundt (i tillegg til i felles diskusjonen etter denne delen av gruppearbeidet)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noProof="0" dirty="0">
                <a:effectLst/>
                <a:latin typeface="Calibri" panose="020F0502020204030204" pitchFamily="34" charset="0"/>
                <a:ea typeface="Calibri" panose="020F0502020204030204" pitchFamily="34" charset="0"/>
                <a:cs typeface="Times New Roman" panose="02020603050405020304" pitchFamily="18" charset="0"/>
              </a:rPr>
              <a:t>Når studentene begynner å bli ferdige, starter felles diskusjon</a:t>
            </a:r>
          </a:p>
          <a:p>
            <a:endParaRPr lang="en-GB" dirty="0">
              <a:solidFill>
                <a:srgbClr val="FF0000"/>
              </a:solidFill>
            </a:endParaRPr>
          </a:p>
        </p:txBody>
      </p:sp>
      <p:sp>
        <p:nvSpPr>
          <p:cNvPr id="4" name="Plassholder for lysbildenummer 3"/>
          <p:cNvSpPr>
            <a:spLocks noGrp="1"/>
          </p:cNvSpPr>
          <p:nvPr>
            <p:ph type="sldNum" sz="quarter" idx="5"/>
          </p:nvPr>
        </p:nvSpPr>
        <p:spPr/>
        <p:txBody>
          <a:bodyPr/>
          <a:lstStyle/>
          <a:p>
            <a:fld id="{CBFFE9B0-12AB-B348-83D9-72F5285B3B52}" type="slidenum">
              <a:rPr lang="en-GB" smtClean="0"/>
              <a:t>3</a:t>
            </a:fld>
            <a:endParaRPr lang="en-GB"/>
          </a:p>
        </p:txBody>
      </p:sp>
    </p:spTree>
    <p:extLst>
      <p:ext uri="{BB962C8B-B14F-4D97-AF65-F5344CB8AC3E}">
        <p14:creationId xmlns:p14="http://schemas.microsoft.com/office/powerpoint/2010/main" val="3399515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noProof="0" dirty="0" err="1"/>
              <a:t>Slidene</a:t>
            </a:r>
            <a:r>
              <a:rPr lang="nb-NO" b="1" noProof="0" dirty="0"/>
              <a:t> (dette og neste) er blanke, skal skrives inn sammen med studentene. </a:t>
            </a:r>
            <a:r>
              <a:rPr lang="nb-NO" sz="1800" noProof="0" dirty="0">
                <a:effectLst/>
                <a:latin typeface="Calibri" panose="020F0502020204030204" pitchFamily="34" charset="0"/>
                <a:ea typeface="Calibri" panose="020F0502020204030204" pitchFamily="34" charset="0"/>
                <a:cs typeface="Times New Roman" panose="02020603050405020304" pitchFamily="18" charset="0"/>
              </a:rPr>
              <a:t>I fellesskap lager vi en liste med spørsmål en lærer kan stille og noen elevutsagn man ser for seg på de ulike oppgavene.</a:t>
            </a:r>
          </a:p>
          <a:p>
            <a:r>
              <a:rPr lang="nb-NO" noProof="0" dirty="0"/>
              <a:t>Her må man følge litt med på tida, passe på at det blir nok tid til rollespill og refleksjon etterpå. Hvis studentene har mye å si og mye tid går, kan man velge å fokusere videre på noen av elevarbeidene, og se bort fra de andre.</a:t>
            </a:r>
          </a:p>
          <a:p>
            <a:endParaRPr lang="nb-NO" noProof="0" dirty="0"/>
          </a:p>
          <a:p>
            <a:r>
              <a:rPr lang="nb-NO" b="1" i="1" noProof="0" dirty="0">
                <a:solidFill>
                  <a:srgbClr val="C00000"/>
                </a:solidFill>
              </a:rPr>
              <a:t>Noen spørsmål/momenter som kan trekkes frem i diskusjon om Edward sitt arbeid</a:t>
            </a:r>
          </a:p>
          <a:p>
            <a:pPr marL="171450" indent="-171450">
              <a:buFontTx/>
              <a:buChar char="-"/>
            </a:pPr>
            <a:r>
              <a:rPr lang="nb-NO" b="0" i="0" noProof="0" dirty="0">
                <a:solidFill>
                  <a:srgbClr val="C00000"/>
                </a:solidFill>
              </a:rPr>
              <a:t>Edward har et empirisk argument – har sjekket flere eksempler og sett at påstanden stemmer for dem. Det er bra å sjekke eksempler – da får man bedre forståelse for hva hypotesen sier og man kan begynne å ane om den er sann eller ikke, men det er ikke matematisk gyldig form for argument, altså ikke bevis.</a:t>
            </a:r>
          </a:p>
          <a:p>
            <a:pPr marL="171450" indent="-171450">
              <a:buFontTx/>
              <a:buChar char="-"/>
            </a:pPr>
            <a:r>
              <a:rPr lang="nb-NO" b="0" i="0" noProof="0" dirty="0">
                <a:solidFill>
                  <a:srgbClr val="C00000"/>
                </a:solidFill>
              </a:rPr>
              <a:t>For å fremme og utvide elvens resonnering, og dermed hjelpe eleven mot generisk eksempel (som er matematisk gyldig) kan læreren rette oppmerksomhet mot ett av eksemplene eleven lister opp, stille spørsmål om sammenheng mellom de ulike tallene, oppmuntre resonnering om hva det er som skjer og hvorfor. Når eleven har sett hvordan strukturen (påfølgende tall) i ett av eksemplene gjør at summen blir delelig med 3 (summen blir 3 ganger tallet i midten), så bør lærer prøve å få eleven til å generalisere til alle summer av tre påfølgende tall (at de vil ha samme struktur, og det samme vi da skje der og) </a:t>
            </a:r>
          </a:p>
          <a:p>
            <a:endParaRPr lang="nb-NO" sz="1800" noProof="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b-NO" sz="1800" noProof="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Bør notere med noen forslag på hva eleven kan svare på ulike spørsmål, for det er nok vanskelig for lærerstudentene å se for seg.</a:t>
            </a:r>
            <a:endParaRPr lang="nb-NO"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noProof="0" dirty="0"/>
          </a:p>
          <a:p>
            <a:endParaRPr lang="en-GB" dirty="0"/>
          </a:p>
        </p:txBody>
      </p:sp>
      <p:sp>
        <p:nvSpPr>
          <p:cNvPr id="4" name="Plassholder for lysbildenummer 3"/>
          <p:cNvSpPr>
            <a:spLocks noGrp="1"/>
          </p:cNvSpPr>
          <p:nvPr>
            <p:ph type="sldNum" sz="quarter" idx="5"/>
          </p:nvPr>
        </p:nvSpPr>
        <p:spPr/>
        <p:txBody>
          <a:bodyPr/>
          <a:lstStyle/>
          <a:p>
            <a:fld id="{CBFFE9B0-12AB-B348-83D9-72F5285B3B52}" type="slidenum">
              <a:rPr lang="en-GB" smtClean="0"/>
              <a:t>4</a:t>
            </a:fld>
            <a:endParaRPr lang="en-GB"/>
          </a:p>
        </p:txBody>
      </p:sp>
    </p:spTree>
    <p:extLst>
      <p:ext uri="{BB962C8B-B14F-4D97-AF65-F5344CB8AC3E}">
        <p14:creationId xmlns:p14="http://schemas.microsoft.com/office/powerpoint/2010/main" val="104458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i="1" noProof="0" dirty="0">
                <a:solidFill>
                  <a:srgbClr val="C00000"/>
                </a:solidFill>
              </a:rPr>
              <a:t>Noen spørsmål/momenter som kan trekkes frem i diskusjon om Cristina sitt arbeid:</a:t>
            </a:r>
          </a:p>
          <a:p>
            <a:pPr marL="171450" indent="-171450">
              <a:buFontTx/>
              <a:buChar char="-"/>
            </a:pPr>
            <a:r>
              <a:rPr lang="nb-NO" b="0" i="0" noProof="0" dirty="0">
                <a:solidFill>
                  <a:srgbClr val="C00000"/>
                </a:solidFill>
              </a:rPr>
              <a:t>Cristina er på vei mot generisk eksempel allerede – hun har identifisert hvordan strukturen (tre påfølgende tall) fører til at summen blir delelig med 3</a:t>
            </a:r>
          </a:p>
          <a:p>
            <a:pPr marL="171450" indent="-171450">
              <a:buFontTx/>
              <a:buChar char="-"/>
            </a:pPr>
            <a:r>
              <a:rPr lang="nb-NO" b="0" i="0" noProof="0" dirty="0">
                <a:solidFill>
                  <a:srgbClr val="C00000"/>
                </a:solidFill>
              </a:rPr>
              <a:t>For å fremme og utvide elvens resonnering, og dermed hjelpe eleven videre mot generisk eksempel så bør lærer prøve å få eleven til å først uttrykke tydelig sin ide og sitt argument på ett av eksemplene eleven tar </a:t>
            </a:r>
            <a:r>
              <a:rPr lang="nb-NO" b="0" i="0" noProof="0" dirty="0" err="1">
                <a:solidFill>
                  <a:srgbClr val="C00000"/>
                </a:solidFill>
              </a:rPr>
              <a:t>ogg</a:t>
            </a:r>
            <a:r>
              <a:rPr lang="nb-NO" b="0" i="0" noProof="0" dirty="0">
                <a:solidFill>
                  <a:srgbClr val="C00000"/>
                </a:solidFill>
              </a:rPr>
              <a:t>, for så å be eleven  generalisere til alle summer av tre påfølgende tall (at de vil ha samme struktur, og det samme vi da skje der og). </a:t>
            </a:r>
          </a:p>
          <a:p>
            <a:pPr>
              <a:lnSpc>
                <a:spcPct val="107000"/>
              </a:lnSpc>
              <a:spcAft>
                <a:spcPts val="800"/>
              </a:spcAft>
            </a:pPr>
            <a:endParaRPr lang="nb-NO" sz="1200" b="0" i="0" noProof="0" dirty="0">
              <a:solidFill>
                <a:schemeClr val="tx1"/>
              </a:solidFill>
              <a:effectLst/>
              <a:latin typeface="+mn-lt"/>
              <a:ea typeface="+mn-ea"/>
              <a:cs typeface="+mn-cs"/>
            </a:endParaRPr>
          </a:p>
          <a:p>
            <a:pPr>
              <a:lnSpc>
                <a:spcPct val="107000"/>
              </a:lnSpc>
              <a:spcAft>
                <a:spcPts val="800"/>
              </a:spcAft>
            </a:pPr>
            <a:r>
              <a:rPr lang="nb-NO" sz="1200" b="0" i="0" noProof="0" dirty="0">
                <a:solidFill>
                  <a:schemeClr val="tx1"/>
                </a:solidFill>
                <a:effectLst/>
                <a:latin typeface="+mn-lt"/>
                <a:ea typeface="+mn-ea"/>
                <a:cs typeface="+mn-cs"/>
              </a:rPr>
              <a:t>Bør også notere</a:t>
            </a:r>
            <a:r>
              <a:rPr lang="nb-NO"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noen forslag på hva eleven kan svare på ulike spørsmål, for det er nok vanskelig for lærerstudentene å se for seg.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Plassholder for lysbildenummer 3"/>
          <p:cNvSpPr>
            <a:spLocks noGrp="1"/>
          </p:cNvSpPr>
          <p:nvPr>
            <p:ph type="sldNum" sz="quarter" idx="5"/>
          </p:nvPr>
        </p:nvSpPr>
        <p:spPr/>
        <p:txBody>
          <a:bodyPr/>
          <a:lstStyle/>
          <a:p>
            <a:fld id="{CBFFE9B0-12AB-B348-83D9-72F5285B3B52}" type="slidenum">
              <a:rPr lang="en-GB" smtClean="0"/>
              <a:t>5</a:t>
            </a:fld>
            <a:endParaRPr lang="en-GB"/>
          </a:p>
        </p:txBody>
      </p:sp>
    </p:spTree>
    <p:extLst>
      <p:ext uri="{BB962C8B-B14F-4D97-AF65-F5344CB8AC3E}">
        <p14:creationId xmlns:p14="http://schemas.microsoft.com/office/powerpoint/2010/main" val="2574800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Etter at studentene begynner å bli ferdige med alle rollespillene, kan man høre med dem om det er noen som har lyst til å vise et av rollespillene i fellesskap.</a:t>
            </a:r>
          </a:p>
          <a:p>
            <a:endParaRPr lang="nb-NO" noProof="0" dirty="0"/>
          </a:p>
        </p:txBody>
      </p:sp>
      <p:sp>
        <p:nvSpPr>
          <p:cNvPr id="4" name="Plassholder for lysbildenummer 3"/>
          <p:cNvSpPr>
            <a:spLocks noGrp="1"/>
          </p:cNvSpPr>
          <p:nvPr>
            <p:ph type="sldNum" sz="quarter" idx="5"/>
          </p:nvPr>
        </p:nvSpPr>
        <p:spPr/>
        <p:txBody>
          <a:bodyPr/>
          <a:lstStyle/>
          <a:p>
            <a:fld id="{CBFFE9B0-12AB-B348-83D9-72F5285B3B52}" type="slidenum">
              <a:rPr lang="en-GB" smtClean="0"/>
              <a:t>6</a:t>
            </a:fld>
            <a:endParaRPr lang="en-GB"/>
          </a:p>
        </p:txBody>
      </p:sp>
    </p:spTree>
    <p:extLst>
      <p:ext uri="{BB962C8B-B14F-4D97-AF65-F5344CB8AC3E}">
        <p14:creationId xmlns:p14="http://schemas.microsoft.com/office/powerpoint/2010/main" val="3733800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dirty="0"/>
              <a:t>Studentene kan diskutere disse spørsmålene i grupper på fire (to og to par som har jobbet sammen med rollespill), 10 min</a:t>
            </a:r>
          </a:p>
          <a:p>
            <a:r>
              <a:rPr lang="nb-NO" noProof="0" dirty="0"/>
              <a:t>- De tar utgangspunkt i sitt arbeid med rollespillet + rollespillet som er blitt presentert </a:t>
            </a:r>
            <a:r>
              <a:rPr lang="nb-NO" noProof="0"/>
              <a:t>i felleskap </a:t>
            </a:r>
            <a:r>
              <a:rPr lang="nb-NO" noProof="0" dirty="0"/>
              <a:t>(hvis det er blitt det)</a:t>
            </a:r>
          </a:p>
          <a:p>
            <a:endParaRPr lang="nb-NO" noProof="0" dirty="0"/>
          </a:p>
          <a:p>
            <a:r>
              <a:rPr lang="nb-NO" noProof="0" dirty="0"/>
              <a:t>Avslutte med at hver gruppe trekker frem én ting de har diskutert.</a:t>
            </a:r>
          </a:p>
          <a:p>
            <a:endParaRPr lang="nb-NO" noProof="0" dirty="0"/>
          </a:p>
        </p:txBody>
      </p:sp>
      <p:sp>
        <p:nvSpPr>
          <p:cNvPr id="4" name="Plassholder for lysbildenummer 3"/>
          <p:cNvSpPr>
            <a:spLocks noGrp="1"/>
          </p:cNvSpPr>
          <p:nvPr>
            <p:ph type="sldNum" sz="quarter" idx="5"/>
          </p:nvPr>
        </p:nvSpPr>
        <p:spPr/>
        <p:txBody>
          <a:bodyPr/>
          <a:lstStyle/>
          <a:p>
            <a:fld id="{CBFFE9B0-12AB-B348-83D9-72F5285B3B52}" type="slidenum">
              <a:rPr lang="en-GB" smtClean="0"/>
              <a:t>7</a:t>
            </a:fld>
            <a:endParaRPr lang="en-GB"/>
          </a:p>
        </p:txBody>
      </p:sp>
    </p:spTree>
    <p:extLst>
      <p:ext uri="{BB962C8B-B14F-4D97-AF65-F5344CB8AC3E}">
        <p14:creationId xmlns:p14="http://schemas.microsoft.com/office/powerpoint/2010/main" val="137273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AEF11F47-64BC-4A41-9546-58374F6595E8}"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56ABF-E738-E94B-A24B-11E89F265A6C}" type="slidenum">
              <a:rPr lang="en-GB" smtClean="0"/>
              <a:t>‹#›</a:t>
            </a:fld>
            <a:endParaRPr lang="en-GB"/>
          </a:p>
        </p:txBody>
      </p:sp>
    </p:spTree>
    <p:extLst>
      <p:ext uri="{BB962C8B-B14F-4D97-AF65-F5344CB8AC3E}">
        <p14:creationId xmlns:p14="http://schemas.microsoft.com/office/powerpoint/2010/main" val="1089761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AEF11F47-64BC-4A41-9546-58374F6595E8}"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56ABF-E738-E94B-A24B-11E89F265A6C}" type="slidenum">
              <a:rPr lang="en-GB" smtClean="0"/>
              <a:t>‹#›</a:t>
            </a:fld>
            <a:endParaRPr lang="en-GB"/>
          </a:p>
        </p:txBody>
      </p:sp>
    </p:spTree>
    <p:extLst>
      <p:ext uri="{BB962C8B-B14F-4D97-AF65-F5344CB8AC3E}">
        <p14:creationId xmlns:p14="http://schemas.microsoft.com/office/powerpoint/2010/main" val="320480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AEF11F47-64BC-4A41-9546-58374F6595E8}"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56ABF-E738-E94B-A24B-11E89F265A6C}" type="slidenum">
              <a:rPr lang="en-GB" smtClean="0"/>
              <a:t>‹#›</a:t>
            </a:fld>
            <a:endParaRPr lang="en-GB"/>
          </a:p>
        </p:txBody>
      </p:sp>
    </p:spTree>
    <p:extLst>
      <p:ext uri="{BB962C8B-B14F-4D97-AF65-F5344CB8AC3E}">
        <p14:creationId xmlns:p14="http://schemas.microsoft.com/office/powerpoint/2010/main" val="62972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AEF11F47-64BC-4A41-9546-58374F6595E8}"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56ABF-E738-E94B-A24B-11E89F265A6C}" type="slidenum">
              <a:rPr lang="en-GB" smtClean="0"/>
              <a:t>‹#›</a:t>
            </a:fld>
            <a:endParaRPr lang="en-GB"/>
          </a:p>
        </p:txBody>
      </p:sp>
    </p:spTree>
    <p:extLst>
      <p:ext uri="{BB962C8B-B14F-4D97-AF65-F5344CB8AC3E}">
        <p14:creationId xmlns:p14="http://schemas.microsoft.com/office/powerpoint/2010/main" val="271583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AEF11F47-64BC-4A41-9546-58374F6595E8}" type="datetimeFigureOut">
              <a:rPr lang="en-GB" smtClean="0"/>
              <a:t>28/11/2022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56ABF-E738-E94B-A24B-11E89F265A6C}" type="slidenum">
              <a:rPr lang="en-GB" smtClean="0"/>
              <a:t>‹#›</a:t>
            </a:fld>
            <a:endParaRPr lang="en-GB"/>
          </a:p>
        </p:txBody>
      </p:sp>
    </p:spTree>
    <p:extLst>
      <p:ext uri="{BB962C8B-B14F-4D97-AF65-F5344CB8AC3E}">
        <p14:creationId xmlns:p14="http://schemas.microsoft.com/office/powerpoint/2010/main" val="346311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AEF11F47-64BC-4A41-9546-58374F6595E8}"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56ABF-E738-E94B-A24B-11E89F265A6C}" type="slidenum">
              <a:rPr lang="en-GB" smtClean="0"/>
              <a:t>‹#›</a:t>
            </a:fld>
            <a:endParaRPr lang="en-GB"/>
          </a:p>
        </p:txBody>
      </p:sp>
    </p:spTree>
    <p:extLst>
      <p:ext uri="{BB962C8B-B14F-4D97-AF65-F5344CB8AC3E}">
        <p14:creationId xmlns:p14="http://schemas.microsoft.com/office/powerpoint/2010/main" val="82235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AEF11F47-64BC-4A41-9546-58374F6595E8}" type="datetimeFigureOut">
              <a:rPr lang="en-GB" smtClean="0"/>
              <a:t>28/11/2022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756ABF-E738-E94B-A24B-11E89F265A6C}" type="slidenum">
              <a:rPr lang="en-GB" smtClean="0"/>
              <a:t>‹#›</a:t>
            </a:fld>
            <a:endParaRPr lang="en-GB"/>
          </a:p>
        </p:txBody>
      </p:sp>
    </p:spTree>
    <p:extLst>
      <p:ext uri="{BB962C8B-B14F-4D97-AF65-F5344CB8AC3E}">
        <p14:creationId xmlns:p14="http://schemas.microsoft.com/office/powerpoint/2010/main" val="3815973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AEF11F47-64BC-4A41-9546-58374F6595E8}" type="datetimeFigureOut">
              <a:rPr lang="en-GB" smtClean="0"/>
              <a:t>28/11/2022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756ABF-E738-E94B-A24B-11E89F265A6C}" type="slidenum">
              <a:rPr lang="en-GB" smtClean="0"/>
              <a:t>‹#›</a:t>
            </a:fld>
            <a:endParaRPr lang="en-GB"/>
          </a:p>
        </p:txBody>
      </p:sp>
    </p:spTree>
    <p:extLst>
      <p:ext uri="{BB962C8B-B14F-4D97-AF65-F5344CB8AC3E}">
        <p14:creationId xmlns:p14="http://schemas.microsoft.com/office/powerpoint/2010/main" val="4229711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11F47-64BC-4A41-9546-58374F6595E8}" type="datetimeFigureOut">
              <a:rPr lang="en-GB" smtClean="0"/>
              <a:t>28/11/2022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756ABF-E738-E94B-A24B-11E89F265A6C}" type="slidenum">
              <a:rPr lang="en-GB" smtClean="0"/>
              <a:t>‹#›</a:t>
            </a:fld>
            <a:endParaRPr lang="en-GB"/>
          </a:p>
        </p:txBody>
      </p:sp>
    </p:spTree>
    <p:extLst>
      <p:ext uri="{BB962C8B-B14F-4D97-AF65-F5344CB8AC3E}">
        <p14:creationId xmlns:p14="http://schemas.microsoft.com/office/powerpoint/2010/main" val="302845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AEF11F47-64BC-4A41-9546-58374F6595E8}"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56ABF-E738-E94B-A24B-11E89F265A6C}" type="slidenum">
              <a:rPr lang="en-GB" smtClean="0"/>
              <a:t>‹#›</a:t>
            </a:fld>
            <a:endParaRPr lang="en-GB"/>
          </a:p>
        </p:txBody>
      </p:sp>
    </p:spTree>
    <p:extLst>
      <p:ext uri="{BB962C8B-B14F-4D97-AF65-F5344CB8AC3E}">
        <p14:creationId xmlns:p14="http://schemas.microsoft.com/office/powerpoint/2010/main" val="266973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AEF11F47-64BC-4A41-9546-58374F6595E8}" type="datetimeFigureOut">
              <a:rPr lang="en-GB" smtClean="0"/>
              <a:t>28/11/2022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56ABF-E738-E94B-A24B-11E89F265A6C}" type="slidenum">
              <a:rPr lang="en-GB" smtClean="0"/>
              <a:t>‹#›</a:t>
            </a:fld>
            <a:endParaRPr lang="en-GB"/>
          </a:p>
        </p:txBody>
      </p:sp>
    </p:spTree>
    <p:extLst>
      <p:ext uri="{BB962C8B-B14F-4D97-AF65-F5344CB8AC3E}">
        <p14:creationId xmlns:p14="http://schemas.microsoft.com/office/powerpoint/2010/main" val="96320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11F47-64BC-4A41-9546-58374F6595E8}" type="datetimeFigureOut">
              <a:rPr lang="en-GB" smtClean="0"/>
              <a:t>28/11/2022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56ABF-E738-E94B-A24B-11E89F265A6C}" type="slidenum">
              <a:rPr lang="en-GB" smtClean="0"/>
              <a:t>‹#›</a:t>
            </a:fld>
            <a:endParaRPr lang="en-GB"/>
          </a:p>
        </p:txBody>
      </p:sp>
    </p:spTree>
    <p:extLst>
      <p:ext uri="{BB962C8B-B14F-4D97-AF65-F5344CB8AC3E}">
        <p14:creationId xmlns:p14="http://schemas.microsoft.com/office/powerpoint/2010/main" val="2835675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B1A069-DBE3-3003-2CE2-9935CD4F5E6E}"/>
              </a:ext>
            </a:extLst>
          </p:cNvPr>
          <p:cNvSpPr>
            <a:spLocks noGrp="1"/>
          </p:cNvSpPr>
          <p:nvPr>
            <p:ph type="ctrTitle"/>
          </p:nvPr>
        </p:nvSpPr>
        <p:spPr/>
        <p:txBody>
          <a:bodyPr/>
          <a:lstStyle/>
          <a:p>
            <a:r>
              <a:rPr lang="nb-NO" dirty="0"/>
              <a:t>Summen av tre påfølgende tall</a:t>
            </a:r>
          </a:p>
        </p:txBody>
      </p:sp>
      <p:sp>
        <p:nvSpPr>
          <p:cNvPr id="3" name="Undertittel 2">
            <a:extLst>
              <a:ext uri="{FF2B5EF4-FFF2-40B4-BE49-F238E27FC236}">
                <a16:creationId xmlns:a16="http://schemas.microsoft.com/office/drawing/2014/main" id="{A5202A8A-A4E7-F625-4755-F63B1FE602C2}"/>
              </a:ext>
            </a:extLst>
          </p:cNvPr>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4048545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B9090D-20BF-EF3B-AB4C-FC95F61E296B}"/>
              </a:ext>
            </a:extLst>
          </p:cNvPr>
          <p:cNvSpPr>
            <a:spLocks noGrp="1"/>
          </p:cNvSpPr>
          <p:nvPr>
            <p:ph type="title"/>
          </p:nvPr>
        </p:nvSpPr>
        <p:spPr>
          <a:xfrm>
            <a:off x="877078" y="95701"/>
            <a:ext cx="4983273" cy="1191923"/>
          </a:xfrm>
        </p:spPr>
        <p:txBody>
          <a:bodyPr>
            <a:normAutofit/>
          </a:bodyPr>
          <a:lstStyle/>
          <a:p>
            <a:r>
              <a:rPr lang="nb-NO" sz="3400" dirty="0"/>
              <a:t>Vi skal se for oss følgende undervisningssituasjon</a:t>
            </a:r>
          </a:p>
        </p:txBody>
      </p:sp>
      <p:sp>
        <p:nvSpPr>
          <p:cNvPr id="3" name="Plassholder for innhold 2">
            <a:extLst>
              <a:ext uri="{FF2B5EF4-FFF2-40B4-BE49-F238E27FC236}">
                <a16:creationId xmlns:a16="http://schemas.microsoft.com/office/drawing/2014/main" id="{24DB55EA-235A-3B82-B4B8-306F27E90685}"/>
              </a:ext>
            </a:extLst>
          </p:cNvPr>
          <p:cNvSpPr>
            <a:spLocks noGrp="1"/>
          </p:cNvSpPr>
          <p:nvPr>
            <p:ph idx="1"/>
          </p:nvPr>
        </p:nvSpPr>
        <p:spPr>
          <a:xfrm>
            <a:off x="1045029" y="1383326"/>
            <a:ext cx="4068092" cy="5017474"/>
          </a:xfrm>
        </p:spPr>
        <p:txBody>
          <a:bodyPr>
            <a:normAutofit/>
          </a:bodyPr>
          <a:lstStyle/>
          <a:p>
            <a:endParaRPr lang="nb-NO" dirty="0"/>
          </a:p>
          <a:p>
            <a:r>
              <a:rPr lang="nb-NO" dirty="0"/>
              <a:t>På 7.trinn jobber elevene med følgende oppgave:</a:t>
            </a:r>
          </a:p>
          <a:p>
            <a:pPr marL="0" indent="0">
              <a:spcAft>
                <a:spcPts val="800"/>
              </a:spcAft>
              <a:buNone/>
            </a:pPr>
            <a:endParaRPr lang="nb-NO" sz="2000" dirty="0"/>
          </a:p>
        </p:txBody>
      </p:sp>
      <p:sp>
        <p:nvSpPr>
          <p:cNvPr id="7" name="TekstSylinder 6">
            <a:extLst>
              <a:ext uri="{FF2B5EF4-FFF2-40B4-BE49-F238E27FC236}">
                <a16:creationId xmlns:a16="http://schemas.microsoft.com/office/drawing/2014/main" id="{732DDD3F-72A7-0A74-F1BA-400C475D67FA}"/>
              </a:ext>
            </a:extLst>
          </p:cNvPr>
          <p:cNvSpPr txBox="1"/>
          <p:nvPr/>
        </p:nvSpPr>
        <p:spPr>
          <a:xfrm>
            <a:off x="7217977" y="95701"/>
            <a:ext cx="3206582" cy="1200329"/>
          </a:xfrm>
          <a:prstGeom prst="rect">
            <a:avLst/>
          </a:prstGeom>
          <a:noFill/>
        </p:spPr>
        <p:txBody>
          <a:bodyPr wrap="square" rtlCol="0">
            <a:spAutoFit/>
          </a:bodyPr>
          <a:lstStyle/>
          <a:p>
            <a:r>
              <a:rPr lang="nb-NO" sz="2400" dirty="0"/>
              <a:t>Her er to av elevargumentene for at svaret er </a:t>
            </a:r>
            <a:r>
              <a:rPr lang="nb-NO" sz="2400" i="1" dirty="0"/>
              <a:t>alltid</a:t>
            </a:r>
            <a:r>
              <a:rPr lang="nb-NO" sz="2400" dirty="0"/>
              <a:t>:</a:t>
            </a:r>
          </a:p>
        </p:txBody>
      </p:sp>
      <p:sp>
        <p:nvSpPr>
          <p:cNvPr id="8" name="TekstSylinder 7">
            <a:extLst>
              <a:ext uri="{FF2B5EF4-FFF2-40B4-BE49-F238E27FC236}">
                <a16:creationId xmlns:a16="http://schemas.microsoft.com/office/drawing/2014/main" id="{65DD0A57-F380-766F-8CFD-382816F4E574}"/>
              </a:ext>
            </a:extLst>
          </p:cNvPr>
          <p:cNvSpPr txBox="1"/>
          <p:nvPr/>
        </p:nvSpPr>
        <p:spPr>
          <a:xfrm>
            <a:off x="5113121" y="5302479"/>
            <a:ext cx="6718030" cy="1200329"/>
          </a:xfrm>
          <a:prstGeom prst="rect">
            <a:avLst/>
          </a:prstGeom>
          <a:solidFill>
            <a:schemeClr val="bg2"/>
          </a:solidFill>
          <a:ln w="12700"/>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sz="1800" b="1" dirty="0">
                <a:effectLst/>
                <a:latin typeface="Calibri" panose="020F0502020204030204" pitchFamily="34" charset="0"/>
                <a:ea typeface="Calibri" panose="020F0502020204030204" pitchFamily="34" charset="0"/>
                <a:cs typeface="Times New Roman" panose="02020603050405020304" pitchFamily="18" charset="0"/>
              </a:rPr>
              <a:t>Mål for samtalene med hver av elevene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dirty="0"/>
              <a:t>Læreren skal snakke med hver av elevene, hun skal får fram tenkninga til eleven og respondere på den. Videre skal hun hjelpe hver elev med å videreutvikle sitt argument mot et bevis ved generisk eksempel.</a:t>
            </a:r>
          </a:p>
        </p:txBody>
      </p:sp>
      <p:sp>
        <p:nvSpPr>
          <p:cNvPr id="4" name="TekstSylinder 3">
            <a:extLst>
              <a:ext uri="{FF2B5EF4-FFF2-40B4-BE49-F238E27FC236}">
                <a16:creationId xmlns:a16="http://schemas.microsoft.com/office/drawing/2014/main" id="{1CA5A65A-2F2E-01EA-6139-D513A7EFD42C}"/>
              </a:ext>
            </a:extLst>
          </p:cNvPr>
          <p:cNvSpPr txBox="1"/>
          <p:nvPr/>
        </p:nvSpPr>
        <p:spPr>
          <a:xfrm>
            <a:off x="1045028" y="2829561"/>
            <a:ext cx="4068092" cy="1065676"/>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07000"/>
              </a:lnSpc>
              <a:spcAft>
                <a:spcPts val="800"/>
              </a:spcAft>
            </a:pPr>
            <a:r>
              <a:rPr lang="nb-NO" sz="2000" dirty="0">
                <a:effectLst/>
                <a:latin typeface="Calibri" panose="020F0502020204030204" pitchFamily="34" charset="0"/>
                <a:ea typeface="Calibri" panose="020F0502020204030204" pitchFamily="34" charset="0"/>
                <a:cs typeface="Times New Roman" panose="02020603050405020304" pitchFamily="18" charset="0"/>
              </a:rPr>
              <a:t>Skjer det alltid, aldri eller noen gang at summen av tre påfølgende tall er delelig med 3?</a:t>
            </a:r>
          </a:p>
        </p:txBody>
      </p:sp>
      <p:pic>
        <p:nvPicPr>
          <p:cNvPr id="6" name="Bilde 5" descr="Fem eksempler med tre påfølgende tall - eleven har lagt dem sammen, delt summen på 3.">
            <a:extLst>
              <a:ext uri="{FF2B5EF4-FFF2-40B4-BE49-F238E27FC236}">
                <a16:creationId xmlns:a16="http://schemas.microsoft.com/office/drawing/2014/main" id="{21DB8F23-7B76-FC92-091C-D726BCABF1B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6228563" y="1332328"/>
            <a:ext cx="2592705" cy="1786255"/>
          </a:xfrm>
          <a:prstGeom prst="rect">
            <a:avLst/>
          </a:prstGeom>
        </p:spPr>
      </p:pic>
      <p:pic>
        <p:nvPicPr>
          <p:cNvPr id="12" name="Bilde 11" descr="Tre eksempler med påfølgende tall der eleven i hver av dem peker på at 1 fra det største tallet flyttet til det miste tallet slik at man får tre ganger tallet i midten">
            <a:extLst>
              <a:ext uri="{FF2B5EF4-FFF2-40B4-BE49-F238E27FC236}">
                <a16:creationId xmlns:a16="http://schemas.microsoft.com/office/drawing/2014/main" id="{602CAE01-0B72-D60A-7BF2-D5DCBF5787D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colorTemperature colorTemp="7200"/>
                    </a14:imgEffect>
                    <a14:imgEffect>
                      <a14:brightnessContrast contrast="-40000"/>
                    </a14:imgEffect>
                  </a14:imgLayer>
                </a14:imgProps>
              </a:ext>
            </a:extLst>
          </a:blip>
          <a:stretch>
            <a:fillRect/>
          </a:stretch>
        </p:blipFill>
        <p:spPr>
          <a:xfrm>
            <a:off x="7078881" y="3301930"/>
            <a:ext cx="4652645" cy="1633855"/>
          </a:xfrm>
          <a:prstGeom prst="rect">
            <a:avLst/>
          </a:prstGeom>
        </p:spPr>
      </p:pic>
    </p:spTree>
    <p:extLst>
      <p:ext uri="{BB962C8B-B14F-4D97-AF65-F5344CB8AC3E}">
        <p14:creationId xmlns:p14="http://schemas.microsoft.com/office/powerpoint/2010/main" val="146114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E9C4FC-51B7-E7AA-F710-A4DF24EF93C8}"/>
              </a:ext>
            </a:extLst>
          </p:cNvPr>
          <p:cNvSpPr>
            <a:spLocks noGrp="1"/>
          </p:cNvSpPr>
          <p:nvPr>
            <p:ph type="title"/>
          </p:nvPr>
        </p:nvSpPr>
        <p:spPr>
          <a:xfrm>
            <a:off x="838200" y="365125"/>
            <a:ext cx="10515600" cy="1017905"/>
          </a:xfrm>
        </p:spPr>
        <p:txBody>
          <a:bodyPr>
            <a:normAutofit/>
          </a:bodyPr>
          <a:lstStyle/>
          <a:p>
            <a:r>
              <a:rPr lang="nb-NO" dirty="0"/>
              <a:t>Oppgave, del 1 (arbeides i par)</a:t>
            </a:r>
          </a:p>
        </p:txBody>
      </p:sp>
      <p:sp>
        <p:nvSpPr>
          <p:cNvPr id="3" name="Plassholder for innhold 2">
            <a:extLst>
              <a:ext uri="{FF2B5EF4-FFF2-40B4-BE49-F238E27FC236}">
                <a16:creationId xmlns:a16="http://schemas.microsoft.com/office/drawing/2014/main" id="{54DB4BF5-8B77-673E-F412-80615EA63DF4}"/>
              </a:ext>
            </a:extLst>
          </p:cNvPr>
          <p:cNvSpPr>
            <a:spLocks noGrp="1"/>
          </p:cNvSpPr>
          <p:nvPr>
            <p:ph idx="1"/>
          </p:nvPr>
        </p:nvSpPr>
        <p:spPr>
          <a:xfrm>
            <a:off x="742950" y="1668780"/>
            <a:ext cx="10610850" cy="4508183"/>
          </a:xfrm>
        </p:spPr>
        <p:txBody>
          <a:bodyPr>
            <a:normAutofit lnSpcReduction="10000"/>
          </a:bodyPr>
          <a:lstStyle/>
          <a:p>
            <a:pPr marL="0" indent="0">
              <a:lnSpc>
                <a:spcPct val="107000"/>
              </a:lnSpc>
              <a:spcAft>
                <a:spcPts val="800"/>
              </a:spcAft>
              <a:buNone/>
            </a:pPr>
            <a:r>
              <a:rPr lang="nb-NO" sz="2400" dirty="0">
                <a:effectLst/>
                <a:latin typeface="Calibri" panose="020F0502020204030204" pitchFamily="34" charset="0"/>
                <a:ea typeface="Calibri" panose="020F0502020204030204" pitchFamily="34" charset="0"/>
                <a:cs typeface="Times New Roman" panose="02020603050405020304" pitchFamily="18" charset="0"/>
              </a:rPr>
              <a:t>Dere skal lage rollespill for de ulike en-til-en-samtalene mellom lærer og hver av elevene. </a:t>
            </a:r>
            <a:r>
              <a:rPr lang="nb-NO" sz="2400" dirty="0">
                <a:latin typeface="Calibri" panose="020F0502020204030204" pitchFamily="34" charset="0"/>
                <a:ea typeface="Calibri" panose="020F0502020204030204" pitchFamily="34" charset="0"/>
                <a:cs typeface="Times New Roman" panose="02020603050405020304" pitchFamily="18" charset="0"/>
              </a:rPr>
              <a:t>Men først</a:t>
            </a:r>
            <a:r>
              <a:rPr lang="nb-NO"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eriod"/>
            </a:pPr>
            <a:r>
              <a:rPr lang="nb-NO" sz="2400" dirty="0">
                <a:effectLst/>
                <a:latin typeface="Calibri" panose="020F0502020204030204" pitchFamily="34" charset="0"/>
                <a:ea typeface="Calibri" panose="020F0502020204030204" pitchFamily="34" charset="0"/>
                <a:cs typeface="Times New Roman" panose="02020603050405020304" pitchFamily="18" charset="0"/>
              </a:rPr>
              <a:t>Sett dere inn i de ulike elevargumentene og diskuter måten eleven argumenterer for at påstanden gjelder alltid. Hva er det som er bra og hva er det som mangler for at argumentet skal være et bevis ved generisk eksempel? </a:t>
            </a:r>
          </a:p>
          <a:p>
            <a:pPr marL="342900" lvl="0" indent="-342900">
              <a:lnSpc>
                <a:spcPct val="107000"/>
              </a:lnSpc>
              <a:spcAft>
                <a:spcPts val="800"/>
              </a:spcAft>
              <a:buFont typeface="+mj-lt"/>
              <a:buAutoNum type="alphaLcPeriod"/>
            </a:pPr>
            <a:r>
              <a:rPr lang="nb-NO" sz="2400">
                <a:effectLst/>
                <a:latin typeface="Calibri" panose="020F0502020204030204" pitchFamily="34" charset="0"/>
                <a:ea typeface="Calibri" panose="020F0502020204030204" pitchFamily="34" charset="0"/>
                <a:cs typeface="Times New Roman" panose="02020603050405020304" pitchFamily="18" charset="0"/>
              </a:rPr>
              <a:t>Planlegg, </a:t>
            </a:r>
            <a:r>
              <a:rPr lang="nb-NO" sz="2400" dirty="0">
                <a:effectLst/>
                <a:latin typeface="Calibri" panose="020F0502020204030204" pitchFamily="34" charset="0"/>
                <a:ea typeface="Calibri" panose="020F0502020204030204" pitchFamily="34" charset="0"/>
                <a:cs typeface="Times New Roman" panose="02020603050405020304" pitchFamily="18" charset="0"/>
              </a:rPr>
              <a:t>med utgangspunkt i lærergrep for matematisk resonnering, noen spørsmål lærer kan stille hver av elevene for å få frem tenkninga til eleven. Prøv å forutse hva elevene kan svare, og hvordan lærer kan respondere. Tenk videre gjennom noen grep lærer kan bruke for å fremme og utvide elevens resonnering videre. Husk målet for samtalen.</a:t>
            </a:r>
          </a:p>
        </p:txBody>
      </p:sp>
    </p:spTree>
    <p:extLst>
      <p:ext uri="{BB962C8B-B14F-4D97-AF65-F5344CB8AC3E}">
        <p14:creationId xmlns:p14="http://schemas.microsoft.com/office/powerpoint/2010/main" val="305860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5D6ECA8-D2A6-8A20-2163-0685537120B2}"/>
              </a:ext>
            </a:extLst>
          </p:cNvPr>
          <p:cNvSpPr>
            <a:spLocks noGrp="1"/>
          </p:cNvSpPr>
          <p:nvPr>
            <p:ph type="title"/>
          </p:nvPr>
        </p:nvSpPr>
        <p:spPr/>
        <p:txBody>
          <a:bodyPr/>
          <a:lstStyle/>
          <a:p>
            <a:r>
              <a:rPr lang="nb-NO" dirty="0"/>
              <a:t>Spørsmål man kan stille til Edward</a:t>
            </a:r>
            <a:endParaRPr lang="en-GB" dirty="0"/>
          </a:p>
        </p:txBody>
      </p:sp>
      <p:sp>
        <p:nvSpPr>
          <p:cNvPr id="7" name="Plassholder for tekst 6">
            <a:extLst>
              <a:ext uri="{FF2B5EF4-FFF2-40B4-BE49-F238E27FC236}">
                <a16:creationId xmlns:a16="http://schemas.microsoft.com/office/drawing/2014/main" id="{F95F9E16-EE7A-365A-54DF-EBA94B12062C}"/>
              </a:ext>
            </a:extLst>
          </p:cNvPr>
          <p:cNvSpPr>
            <a:spLocks noGrp="1"/>
          </p:cNvSpPr>
          <p:nvPr>
            <p:ph idx="1"/>
          </p:nvPr>
        </p:nvSpPr>
        <p:spPr/>
        <p:txBody>
          <a:bodyPr/>
          <a:lstStyle/>
          <a:p>
            <a:r>
              <a:rPr lang="en-GB" dirty="0"/>
              <a:t> </a:t>
            </a:r>
          </a:p>
        </p:txBody>
      </p:sp>
      <p:pic>
        <p:nvPicPr>
          <p:cNvPr id="9" name="Bilde 8" descr="Fem eksempler med tre påfølgende tall - eleven har lagt dem sammen, delt summen på 3.">
            <a:extLst>
              <a:ext uri="{FF2B5EF4-FFF2-40B4-BE49-F238E27FC236}">
                <a16:creationId xmlns:a16="http://schemas.microsoft.com/office/drawing/2014/main" id="{52BA8403-5D7D-8299-237B-B2956DB7B3BC}"/>
              </a:ext>
            </a:extLst>
          </p:cNvPr>
          <p:cNvPicPr>
            <a:picLocks noChangeAspect="1"/>
          </p:cNvPicPr>
          <p:nvPr/>
        </p:nvPicPr>
        <p:blipFill>
          <a:blip r:embed="rId3"/>
          <a:stretch>
            <a:fillRect/>
          </a:stretch>
        </p:blipFill>
        <p:spPr>
          <a:xfrm>
            <a:off x="9107487" y="435683"/>
            <a:ext cx="2592705" cy="1786255"/>
          </a:xfrm>
          <a:prstGeom prst="rect">
            <a:avLst/>
          </a:prstGeom>
        </p:spPr>
      </p:pic>
    </p:spTree>
    <p:extLst>
      <p:ext uri="{BB962C8B-B14F-4D97-AF65-F5344CB8AC3E}">
        <p14:creationId xmlns:p14="http://schemas.microsoft.com/office/powerpoint/2010/main" val="1784179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C5D6ECA8-D2A6-8A20-2163-0685537120B2}"/>
              </a:ext>
            </a:extLst>
          </p:cNvPr>
          <p:cNvSpPr>
            <a:spLocks noGrp="1"/>
          </p:cNvSpPr>
          <p:nvPr>
            <p:ph type="title"/>
          </p:nvPr>
        </p:nvSpPr>
        <p:spPr/>
        <p:txBody>
          <a:bodyPr/>
          <a:lstStyle/>
          <a:p>
            <a:r>
              <a:rPr lang="nb-NO" dirty="0"/>
              <a:t>Spørsmål man kan stille til Cristina </a:t>
            </a:r>
            <a:endParaRPr lang="en-GB" dirty="0"/>
          </a:p>
        </p:txBody>
      </p:sp>
      <p:sp>
        <p:nvSpPr>
          <p:cNvPr id="5" name="Plassholder for tekst 4">
            <a:extLst>
              <a:ext uri="{FF2B5EF4-FFF2-40B4-BE49-F238E27FC236}">
                <a16:creationId xmlns:a16="http://schemas.microsoft.com/office/drawing/2014/main" id="{F8504FCC-F18C-6EF6-A9AA-90CBFB51E6A1}"/>
              </a:ext>
            </a:extLst>
          </p:cNvPr>
          <p:cNvSpPr>
            <a:spLocks noGrp="1"/>
          </p:cNvSpPr>
          <p:nvPr>
            <p:ph idx="1"/>
          </p:nvPr>
        </p:nvSpPr>
        <p:spPr/>
        <p:txBody>
          <a:bodyPr/>
          <a:lstStyle/>
          <a:p>
            <a:r>
              <a:rPr lang="en-GB" dirty="0"/>
              <a:t> </a:t>
            </a:r>
          </a:p>
        </p:txBody>
      </p:sp>
      <p:pic>
        <p:nvPicPr>
          <p:cNvPr id="3" name="Bilde 2" descr="Tre eksempler med påfølgende tall der eleven i hver av dem peker på at 1 fra det største tallet flyttet til det miste tallet slik at man får tre ganger tallet i midten">
            <a:extLst>
              <a:ext uri="{FF2B5EF4-FFF2-40B4-BE49-F238E27FC236}">
                <a16:creationId xmlns:a16="http://schemas.microsoft.com/office/drawing/2014/main" id="{17EE1C75-8839-4DA5-C140-30D34230DA2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435850" y="1189038"/>
            <a:ext cx="4094163" cy="1437735"/>
          </a:xfrm>
          <a:prstGeom prst="rect">
            <a:avLst/>
          </a:prstGeom>
        </p:spPr>
      </p:pic>
    </p:spTree>
    <p:extLst>
      <p:ext uri="{BB962C8B-B14F-4D97-AF65-F5344CB8AC3E}">
        <p14:creationId xmlns:p14="http://schemas.microsoft.com/office/powerpoint/2010/main" val="71313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35E84737-1D9B-CA03-341D-B068B4964C12}"/>
              </a:ext>
            </a:extLst>
          </p:cNvPr>
          <p:cNvSpPr>
            <a:spLocks noGrp="1"/>
          </p:cNvSpPr>
          <p:nvPr>
            <p:ph type="title"/>
          </p:nvPr>
        </p:nvSpPr>
        <p:spPr/>
        <p:txBody>
          <a:bodyPr/>
          <a:lstStyle/>
          <a:p>
            <a:r>
              <a:rPr lang="nb-NO" dirty="0"/>
              <a:t>Oppgave, del 2</a:t>
            </a:r>
            <a:endParaRPr lang="en-GB" dirty="0"/>
          </a:p>
        </p:txBody>
      </p:sp>
      <p:sp>
        <p:nvSpPr>
          <p:cNvPr id="8" name="Plassholder for innhold 7">
            <a:extLst>
              <a:ext uri="{FF2B5EF4-FFF2-40B4-BE49-F238E27FC236}">
                <a16:creationId xmlns:a16="http://schemas.microsoft.com/office/drawing/2014/main" id="{A65DD019-35FD-CBBB-C52E-5D15AC9BC64F}"/>
              </a:ext>
            </a:extLst>
          </p:cNvPr>
          <p:cNvSpPr>
            <a:spLocks noGrp="1"/>
          </p:cNvSpPr>
          <p:nvPr>
            <p:ph idx="1"/>
          </p:nvPr>
        </p:nvSpPr>
        <p:spPr>
          <a:xfrm>
            <a:off x="838200" y="1842655"/>
            <a:ext cx="10515600" cy="4334308"/>
          </a:xfrm>
        </p:spPr>
        <p:txBody>
          <a:bodyPr/>
          <a:lstStyle/>
          <a:p>
            <a:pPr marL="457200" indent="-457200">
              <a:spcAft>
                <a:spcPts val="800"/>
              </a:spcAft>
              <a:buFont typeface="+mj-lt"/>
              <a:buAutoNum type="alphaLcPeriod"/>
            </a:pPr>
            <a:r>
              <a:rPr lang="nb-NO" sz="2400" dirty="0">
                <a:solidFill>
                  <a:schemeClr val="bg1"/>
                </a:solidFill>
                <a:latin typeface="Calibri" panose="020F0502020204030204" pitchFamily="34" charset="0"/>
                <a:cs typeface="Times New Roman" panose="02020603050405020304" pitchFamily="18" charset="0"/>
              </a:rPr>
              <a:t>a. </a:t>
            </a:r>
          </a:p>
          <a:p>
            <a:pPr marL="457200" indent="-457200">
              <a:spcAft>
                <a:spcPts val="800"/>
              </a:spcAft>
              <a:buFont typeface="+mj-lt"/>
              <a:buAutoNum type="alphaLcPeriod"/>
            </a:pPr>
            <a:r>
              <a:rPr lang="nb-NO" sz="2400" dirty="0">
                <a:solidFill>
                  <a:schemeClr val="bg1"/>
                </a:solidFill>
                <a:latin typeface="Calibri" panose="020F0502020204030204" pitchFamily="34" charset="0"/>
                <a:cs typeface="Times New Roman" panose="02020603050405020304" pitchFamily="18" charset="0"/>
              </a:rPr>
              <a:t>b.</a:t>
            </a:r>
          </a:p>
          <a:p>
            <a:pPr marL="457200" indent="-457200">
              <a:spcAft>
                <a:spcPts val="800"/>
              </a:spcAft>
              <a:buFont typeface="+mj-lt"/>
              <a:buAutoNum type="alphaLcPeriod"/>
            </a:pPr>
            <a:r>
              <a:rPr lang="nb-NO" sz="2400" dirty="0">
                <a:latin typeface="Calibri" panose="020F0502020204030204" pitchFamily="34" charset="0"/>
                <a:cs typeface="Times New Roman" panose="02020603050405020304" pitchFamily="18" charset="0"/>
              </a:rPr>
              <a:t>Spill et rollespill: én av dere skal være lærer, én skal være en av elevene. Spill ut   en samtale som </a:t>
            </a:r>
            <a:r>
              <a:rPr lang="nb-NO" sz="2400" dirty="0">
                <a:effectLst/>
                <a:latin typeface="Calibri" panose="020F0502020204030204" pitchFamily="34" charset="0"/>
                <a:ea typeface="Calibri" panose="020F0502020204030204" pitchFamily="34" charset="0"/>
                <a:cs typeface="Times New Roman" panose="02020603050405020304" pitchFamily="18" charset="0"/>
              </a:rPr>
              <a:t>tar utgangspunkt i de spørsmålene og elevsvarene som er skissert i fellesskap.</a:t>
            </a:r>
            <a:r>
              <a:rPr lang="nb-NO" sz="2400" dirty="0">
                <a:latin typeface="Calibri" panose="020F0502020204030204" pitchFamily="34" charset="0"/>
                <a:cs typeface="Times New Roman" panose="02020603050405020304" pitchFamily="18" charset="0"/>
              </a:rPr>
              <a:t> </a:t>
            </a:r>
          </a:p>
          <a:p>
            <a:pPr marL="457200" lvl="1" indent="0">
              <a:spcAft>
                <a:spcPts val="800"/>
              </a:spcAft>
              <a:buNone/>
            </a:pPr>
            <a:r>
              <a:rPr lang="nb-NO" dirty="0">
                <a:latin typeface="Calibri" panose="020F0502020204030204" pitchFamily="34" charset="0"/>
                <a:cs typeface="Times New Roman" panose="02020603050405020304" pitchFamily="18" charset="0"/>
              </a:rPr>
              <a:t>Høres det bra ut? Oppnår man det som er målet med samtalen? Er det noe som bør endres?</a:t>
            </a:r>
          </a:p>
          <a:p>
            <a:pPr marL="457200" lvl="1" indent="0">
              <a:lnSpc>
                <a:spcPct val="107000"/>
              </a:lnSpc>
              <a:spcAft>
                <a:spcPts val="800"/>
              </a:spcAft>
              <a:buNone/>
            </a:pPr>
            <a:r>
              <a:rPr lang="nb-NO" dirty="0">
                <a:effectLst/>
                <a:latin typeface="Calibri" panose="020F0502020204030204" pitchFamily="34" charset="0"/>
                <a:ea typeface="Calibri" panose="020F0502020204030204" pitchFamily="34" charset="0"/>
                <a:cs typeface="Times New Roman" panose="02020603050405020304" pitchFamily="18" charset="0"/>
              </a:rPr>
              <a:t>Bytt på elev-lærer-roller og spill ut samtalene med de andre elevene. Tenk gjennom de samme spørsmålene som i stad.</a:t>
            </a:r>
          </a:p>
          <a:p>
            <a:endParaRPr lang="en-GB" dirty="0"/>
          </a:p>
        </p:txBody>
      </p:sp>
    </p:spTree>
    <p:extLst>
      <p:ext uri="{BB962C8B-B14F-4D97-AF65-F5344CB8AC3E}">
        <p14:creationId xmlns:p14="http://schemas.microsoft.com/office/powerpoint/2010/main" val="1450654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23F61155-CB2A-4480-8AEF-2DBD0A6DB44D}"/>
              </a:ext>
            </a:extLst>
          </p:cNvPr>
          <p:cNvSpPr>
            <a:spLocks noGrp="1"/>
          </p:cNvSpPr>
          <p:nvPr>
            <p:ph type="title"/>
          </p:nvPr>
        </p:nvSpPr>
        <p:spPr/>
        <p:txBody>
          <a:bodyPr/>
          <a:lstStyle/>
          <a:p>
            <a:r>
              <a:rPr lang="nb-NO" dirty="0"/>
              <a:t>Refleksjonsspørsmål</a:t>
            </a:r>
          </a:p>
        </p:txBody>
      </p:sp>
      <p:sp>
        <p:nvSpPr>
          <p:cNvPr id="8" name="Plassholder for innhold 7">
            <a:extLst>
              <a:ext uri="{FF2B5EF4-FFF2-40B4-BE49-F238E27FC236}">
                <a16:creationId xmlns:a16="http://schemas.microsoft.com/office/drawing/2014/main" id="{B5C4D710-E396-446C-929E-B961649C7119}"/>
              </a:ext>
            </a:extLst>
          </p:cNvPr>
          <p:cNvSpPr>
            <a:spLocks noGrp="1"/>
          </p:cNvSpPr>
          <p:nvPr>
            <p:ph idx="1"/>
          </p:nvPr>
        </p:nvSpPr>
        <p:spPr>
          <a:xfrm>
            <a:off x="838200" y="2421923"/>
            <a:ext cx="10515600" cy="3755039"/>
          </a:xfrm>
        </p:spPr>
        <p:txBody>
          <a:bodyPr>
            <a:normAutofit/>
          </a:bodyPr>
          <a:lstStyle/>
          <a:p>
            <a:pPr lvl="0">
              <a:buFont typeface="Arial" panose="020B0604020202020204" pitchFamily="34" charset="0"/>
              <a:buChar char="•"/>
            </a:pPr>
            <a:r>
              <a:rPr lang="nb-NO" dirty="0"/>
              <a:t>Har dere oppdaget noe vi ikke har snakket om allerede? Andre spørsmål vi burde stilt, eller andre elevsvar vi burde forutsett?</a:t>
            </a:r>
          </a:p>
          <a:p>
            <a:pPr lvl="0"/>
            <a:r>
              <a:rPr lang="nb-NO" dirty="0"/>
              <a:t>Hva kan være vanskelig for en elev i arbeid med oppgaver der eleven skal bevise en generell hypotese?</a:t>
            </a:r>
          </a:p>
          <a:p>
            <a:pPr marL="0" lvl="0" indent="0">
              <a:buNone/>
            </a:pPr>
            <a:r>
              <a:rPr lang="nb-NO" dirty="0"/>
              <a:t>   Hva kan være vanskelig for læreren?</a:t>
            </a:r>
          </a:p>
          <a:p>
            <a:r>
              <a:rPr lang="nb-NO" dirty="0"/>
              <a:t>Hvordan kan læreren hjelpe elever videre i arbeid med argumentasjon uten å komme med en løsning for dem?</a:t>
            </a:r>
          </a:p>
        </p:txBody>
      </p:sp>
    </p:spTree>
    <p:extLst>
      <p:ext uri="{BB962C8B-B14F-4D97-AF65-F5344CB8AC3E}">
        <p14:creationId xmlns:p14="http://schemas.microsoft.com/office/powerpoint/2010/main" val="56683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1235</Words>
  <Application>Microsoft Macintosh PowerPoint</Application>
  <PresentationFormat>Widescreen</PresentationFormat>
  <Paragraphs>69</Paragraphs>
  <Slides>7</Slides>
  <Notes>7</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7</vt:i4>
      </vt:variant>
    </vt:vector>
  </HeadingPairs>
  <TitlesOfParts>
    <vt:vector size="11" baseType="lpstr">
      <vt:lpstr>Arial</vt:lpstr>
      <vt:lpstr>Calibri</vt:lpstr>
      <vt:lpstr>Calibri Light</vt:lpstr>
      <vt:lpstr>Office-tema</vt:lpstr>
      <vt:lpstr>Summen av tre påfølgende tall</vt:lpstr>
      <vt:lpstr>Vi skal se for oss følgende undervisningssituasjon</vt:lpstr>
      <vt:lpstr>Oppgave, del 1 (arbeides i par)</vt:lpstr>
      <vt:lpstr>Spørsmål man kan stille til Edward</vt:lpstr>
      <vt:lpstr>Spørsmål man kan stille til Cristina </vt:lpstr>
      <vt:lpstr>Oppgave, del 2</vt:lpstr>
      <vt:lpstr>Refleksjonsspørsmål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Strategier innen divisjon</dc:title>
  <dc:creator>Anita Valenta</dc:creator>
  <cp:lastModifiedBy>Anita Valenta</cp:lastModifiedBy>
  <cp:revision>39</cp:revision>
  <dcterms:created xsi:type="dcterms:W3CDTF">2022-10-23T12:39:40Z</dcterms:created>
  <dcterms:modified xsi:type="dcterms:W3CDTF">2022-11-28T18:50:55Z</dcterms:modified>
</cp:coreProperties>
</file>