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2" r:id="rId6"/>
    <p:sldId id="260" r:id="rId7"/>
    <p:sldId id="261" r:id="rId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1" autoAdjust="0"/>
    <p:restoredTop sz="80017" autoAdjust="0"/>
  </p:normalViewPr>
  <p:slideViewPr>
    <p:cSldViewPr snapToGrid="0">
      <p:cViewPr varScale="1">
        <p:scale>
          <a:sx n="104" d="100"/>
          <a:sy n="104" d="100"/>
        </p:scale>
        <p:origin x="8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7A2BCE-4FDF-4CD9-90D3-2F7941497037}" type="datetimeFigureOut">
              <a:rPr lang="nb-NO" smtClean="0"/>
              <a:t>22.02.2023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E490AB-A302-4E77-BC7E-CA6248796B01}" type="slidenum">
              <a:rPr lang="nb-NO" smtClean="0"/>
              <a:t>‹#›</a:t>
            </a:fld>
            <a:endParaRPr lang="nb-NO"/>
          </a:p>
        </p:txBody>
      </p:sp>
    </p:spTree>
    <p:extLst>
      <p:ext uri="{BB962C8B-B14F-4D97-AF65-F5344CB8AC3E}">
        <p14:creationId xmlns:p14="http://schemas.microsoft.com/office/powerpoint/2010/main" val="1033141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Studentene bør organiseres fra start i grupper på 4 (ev. 3) personer.</a:t>
            </a:r>
          </a:p>
        </p:txBody>
      </p:sp>
      <p:sp>
        <p:nvSpPr>
          <p:cNvPr id="4" name="Plassholder for lysbildenummer 3"/>
          <p:cNvSpPr>
            <a:spLocks noGrp="1"/>
          </p:cNvSpPr>
          <p:nvPr>
            <p:ph type="sldNum" sz="quarter" idx="5"/>
          </p:nvPr>
        </p:nvSpPr>
        <p:spPr/>
        <p:txBody>
          <a:bodyPr/>
          <a:lstStyle/>
          <a:p>
            <a:fld id="{ADE490AB-A302-4E77-BC7E-CA6248796B01}" type="slidenum">
              <a:rPr lang="nb-NO" smtClean="0"/>
              <a:t>1</a:t>
            </a:fld>
            <a:endParaRPr lang="nb-NO"/>
          </a:p>
        </p:txBody>
      </p:sp>
    </p:spTree>
    <p:extLst>
      <p:ext uri="{BB962C8B-B14F-4D97-AF65-F5344CB8AC3E}">
        <p14:creationId xmlns:p14="http://schemas.microsoft.com/office/powerpoint/2010/main" val="4107855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Del ut oppgaven på ark til studentene og la de jobbe i grupper. Gå rundt og prøv å press studentene mot et bedre og bedre argument.</a:t>
            </a:r>
          </a:p>
          <a:p>
            <a:endParaRPr lang="nb-NO" dirty="0"/>
          </a:p>
          <a:p>
            <a:r>
              <a:rPr lang="nb-NO" dirty="0"/>
              <a:t>Intro + gruppearbeid ca. 15-20 minutter</a:t>
            </a:r>
          </a:p>
        </p:txBody>
      </p:sp>
      <p:sp>
        <p:nvSpPr>
          <p:cNvPr id="4" name="Plassholder for lysbildenummer 3"/>
          <p:cNvSpPr>
            <a:spLocks noGrp="1"/>
          </p:cNvSpPr>
          <p:nvPr>
            <p:ph type="sldNum" sz="quarter" idx="5"/>
          </p:nvPr>
        </p:nvSpPr>
        <p:spPr/>
        <p:txBody>
          <a:bodyPr/>
          <a:lstStyle/>
          <a:p>
            <a:fld id="{ADE490AB-A302-4E77-BC7E-CA6248796B01}" type="slidenum">
              <a:rPr lang="nb-NO" smtClean="0"/>
              <a:t>2</a:t>
            </a:fld>
            <a:endParaRPr lang="nb-NO"/>
          </a:p>
        </p:txBody>
      </p:sp>
    </p:spTree>
    <p:extLst>
      <p:ext uri="{BB962C8B-B14F-4D97-AF65-F5344CB8AC3E}">
        <p14:creationId xmlns:p14="http://schemas.microsoft.com/office/powerpoint/2010/main" val="3784617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Led en samtale slik man ville gjort i en klasse på barneskolen, men med et parallelt metablikk på samtalen: altså at lærerutdanneren peker til hvilke MR-grep som blir benyttet og til hvilket formål. </a:t>
            </a:r>
            <a:r>
              <a:rPr lang="nb-NO" sz="1200" b="1" dirty="0">
                <a:solidFill>
                  <a:srgbClr val="4472C4"/>
                </a:solidFill>
                <a:effectLst/>
                <a:latin typeface="Calibri" panose="020F0502020204030204" pitchFamily="34" charset="0"/>
              </a:rPr>
              <a:t>Se planleggingsdokument for samtale i eget dokument</a:t>
            </a:r>
          </a:p>
          <a:p>
            <a:endParaRPr lang="nb-NO" dirty="0"/>
          </a:p>
          <a:p>
            <a:endParaRPr lang="nb-NO" dirty="0"/>
          </a:p>
          <a:p>
            <a:r>
              <a:rPr lang="nb-NO" b="1" dirty="0"/>
              <a:t>MR-prosesser:</a:t>
            </a:r>
          </a:p>
          <a:p>
            <a:pPr marL="171450" indent="-171450">
              <a:buFontTx/>
              <a:buChar char="-"/>
            </a:pPr>
            <a:r>
              <a:rPr lang="nb-NO" dirty="0"/>
              <a:t>Søk etter likheter og ulikheter-prosesser: sammenligner regnestykkene – divisor, dividend, kvotient, identifiserer mønster.</a:t>
            </a:r>
            <a:br>
              <a:rPr lang="nb-NO" dirty="0"/>
            </a:br>
            <a:r>
              <a:rPr lang="nb-NO" dirty="0"/>
              <a:t>Generaliserer kanskje etter hvert og utvikler en hypotese om at slikt alltid skjer (selv om det ikke spørres om det eksplisitt i oppgaven)</a:t>
            </a:r>
          </a:p>
          <a:p>
            <a:pPr marL="171450" indent="-171450">
              <a:buFontTx/>
              <a:buChar char="-"/>
            </a:pPr>
            <a:r>
              <a:rPr lang="nb-NO" dirty="0"/>
              <a:t>Valideringsprosesser: hypotesen som skal valideres er bare at 18:3=32:6 (single case), og det kan lett valideres gjennom å regne ut. Men oppgaven her er å utvikle et argument/bevis som viser hvorfor den gitte sammenhengen oppstår. Vi må derfor inn i en begrepsmessig forklaring, der vi ser på hva divisjon gjør, gjerne ved å illustrere divisjon og sammenhengen gjennom en passende regnefortelling som viser hva som skjer.</a:t>
            </a:r>
          </a:p>
          <a:p>
            <a:endParaRPr lang="nb-NO" dirty="0"/>
          </a:p>
          <a:p>
            <a:r>
              <a:rPr lang="nb-NO" b="1" dirty="0"/>
              <a:t>MR-grep:</a:t>
            </a:r>
          </a:p>
          <a:p>
            <a:pPr marL="171450" indent="-171450">
              <a:buFontTx/>
              <a:buChar char="-"/>
            </a:pPr>
            <a:r>
              <a:rPr lang="nb-NO" dirty="0"/>
              <a:t>Få fram (gjerne ide – hvordan tenke dere her; etterspørre forklaring -be om å utdype, eller avklaringer – så dere tenkte at ...)</a:t>
            </a:r>
          </a:p>
          <a:p>
            <a:pPr marL="171450" indent="-171450">
              <a:buFontTx/>
              <a:buChar char="-"/>
            </a:pPr>
            <a:r>
              <a:rPr lang="nb-NO" dirty="0"/>
              <a:t>Respondere (gjerne gjenta noe viktig i resonnementet, eller be andre gjenta; også representere på et annet vis – f.eks. tegne på tavla selv om de ikke har gjort det selv, eller ta en (annen) regnefortelling </a:t>
            </a:r>
          </a:p>
          <a:p>
            <a:pPr marL="171450" indent="-171450">
              <a:buFontTx/>
              <a:buChar char="-"/>
            </a:pPr>
            <a:r>
              <a:rPr lang="nb-NO" dirty="0"/>
              <a:t>Fremme (kan f.eks. veilede ved å bygge videre fra studentene har gjort før eller ev. tilføye en begrepsmessig forklaring – som f.eks. hvordan vi kan se for oss at begge tallene dobles og svaret er det samme, uten at det er to forskjellige regnestykker det er snakk om; eller oppsummere den sentrale ideen)</a:t>
            </a:r>
          </a:p>
          <a:p>
            <a:pPr marL="171450" indent="-171450">
              <a:buFontTx/>
              <a:buChar char="-"/>
            </a:pPr>
            <a:r>
              <a:rPr lang="nb-NO" dirty="0"/>
              <a:t>Utvide (</a:t>
            </a:r>
            <a:r>
              <a:rPr lang="nb-NO" dirty="0" err="1"/>
              <a:t>f.eks</a:t>
            </a:r>
            <a:r>
              <a:rPr lang="nb-NO" dirty="0"/>
              <a:t> etterspørre argumentasjon (er jo med i oppgaven), oppmuntre til refleksjon – hva er det som gjør at det egentlig blir samme svar o.l., men kan også avslutte med å oppmuntre til refleksjon ang andre tall og generalisering – hva ville vært likt, hva ville vært ulikt i argumentet</a:t>
            </a:r>
          </a:p>
          <a:p>
            <a:endParaRPr lang="nb-NO" dirty="0"/>
          </a:p>
          <a:p>
            <a:r>
              <a:rPr lang="nb-NO" dirty="0"/>
              <a:t>Gjennom fellesdiskusjonen skal man komme frem til et argument alle er fornøyd med. Det argumentet er på et vis den ønskede retningen for samtalen vi skal planlegge.</a:t>
            </a:r>
          </a:p>
          <a:p>
            <a:endParaRPr lang="nb-NO" sz="1800" dirty="0">
              <a:solidFill>
                <a:srgbClr val="4472C4"/>
              </a:solidFill>
              <a:effectLst/>
              <a:latin typeface="Calibri" panose="020F0502020204030204" pitchFamily="34" charset="0"/>
              <a:ea typeface="Calibri" panose="020F0502020204030204" pitchFamily="34" charset="0"/>
            </a:endParaRPr>
          </a:p>
          <a:p>
            <a:r>
              <a:rPr lang="nb-NO" sz="1800" dirty="0">
                <a:solidFill>
                  <a:srgbClr val="4472C4"/>
                </a:solidFill>
                <a:effectLst/>
                <a:latin typeface="Calibri" panose="020F0502020204030204" pitchFamily="34" charset="0"/>
              </a:rPr>
              <a:t>Fellesdiskusjon ca. 15-20 minutter</a:t>
            </a:r>
          </a:p>
          <a:p>
            <a:endParaRPr lang="nb-NO" dirty="0"/>
          </a:p>
        </p:txBody>
      </p:sp>
      <p:sp>
        <p:nvSpPr>
          <p:cNvPr id="4" name="Plassholder for lysbildenummer 3"/>
          <p:cNvSpPr>
            <a:spLocks noGrp="1"/>
          </p:cNvSpPr>
          <p:nvPr>
            <p:ph type="sldNum" sz="quarter" idx="5"/>
          </p:nvPr>
        </p:nvSpPr>
        <p:spPr/>
        <p:txBody>
          <a:bodyPr/>
          <a:lstStyle/>
          <a:p>
            <a:fld id="{ADE490AB-A302-4E77-BC7E-CA6248796B01}" type="slidenum">
              <a:rPr lang="nb-NO" smtClean="0"/>
              <a:t>3</a:t>
            </a:fld>
            <a:endParaRPr lang="nb-NO"/>
          </a:p>
        </p:txBody>
      </p:sp>
    </p:spTree>
    <p:extLst>
      <p:ext uri="{BB962C8B-B14F-4D97-AF65-F5344CB8AC3E}">
        <p14:creationId xmlns:p14="http://schemas.microsoft.com/office/powerpoint/2010/main" val="1120488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Studentene jobber videre med utdelte besvarelser i de samme gruppene.</a:t>
            </a:r>
          </a:p>
          <a:p>
            <a:r>
              <a:rPr lang="nb-NO" dirty="0"/>
              <a:t>Introduksjon av oppgaven + gruppearbeid: ca. 15-20 minutter</a:t>
            </a:r>
          </a:p>
        </p:txBody>
      </p:sp>
      <p:sp>
        <p:nvSpPr>
          <p:cNvPr id="4" name="Plassholder for lysbildenummer 3"/>
          <p:cNvSpPr>
            <a:spLocks noGrp="1"/>
          </p:cNvSpPr>
          <p:nvPr>
            <p:ph type="sldNum" sz="quarter" idx="5"/>
          </p:nvPr>
        </p:nvSpPr>
        <p:spPr/>
        <p:txBody>
          <a:bodyPr/>
          <a:lstStyle/>
          <a:p>
            <a:fld id="{ADE490AB-A302-4E77-BC7E-CA6248796B01}" type="slidenum">
              <a:rPr lang="nb-NO" smtClean="0"/>
              <a:t>4</a:t>
            </a:fld>
            <a:endParaRPr lang="nb-NO"/>
          </a:p>
        </p:txBody>
      </p:sp>
    </p:spTree>
    <p:extLst>
      <p:ext uri="{BB962C8B-B14F-4D97-AF65-F5344CB8AC3E}">
        <p14:creationId xmlns:p14="http://schemas.microsoft.com/office/powerpoint/2010/main" val="353980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Planlegging og gjennomføring av rollespill: 30-40 minutter totalt, gjerne med pauser</a:t>
            </a:r>
          </a:p>
        </p:txBody>
      </p:sp>
      <p:sp>
        <p:nvSpPr>
          <p:cNvPr id="4" name="Plassholder for lysbildenummer 3"/>
          <p:cNvSpPr>
            <a:spLocks noGrp="1"/>
          </p:cNvSpPr>
          <p:nvPr>
            <p:ph type="sldNum" sz="quarter" idx="5"/>
          </p:nvPr>
        </p:nvSpPr>
        <p:spPr/>
        <p:txBody>
          <a:bodyPr/>
          <a:lstStyle/>
          <a:p>
            <a:fld id="{ADE490AB-A302-4E77-BC7E-CA6248796B01}" type="slidenum">
              <a:rPr lang="nb-NO" smtClean="0"/>
              <a:t>5</a:t>
            </a:fld>
            <a:endParaRPr lang="nb-NO"/>
          </a:p>
        </p:txBody>
      </p:sp>
    </p:spTree>
    <p:extLst>
      <p:ext uri="{BB962C8B-B14F-4D97-AF65-F5344CB8AC3E}">
        <p14:creationId xmlns:p14="http://schemas.microsoft.com/office/powerpoint/2010/main" val="3554987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gruppe skal spille lærer.</a:t>
            </a:r>
          </a:p>
          <a:p>
            <a:r>
              <a:rPr lang="nb-NO" dirty="0"/>
              <a:t>Fire grupper spiller hver sitt elevpar.</a:t>
            </a:r>
          </a:p>
          <a:p>
            <a:r>
              <a:rPr lang="nb-NO" dirty="0"/>
              <a:t>Resten skal observere. Observatørene bør få konkrete oppgaver på hvem de skal observere og hva de skal fokusere på</a:t>
            </a:r>
          </a:p>
          <a:p>
            <a:endParaRPr lang="nb-NO" dirty="0"/>
          </a:p>
          <a:p>
            <a:r>
              <a:rPr lang="nb-NO" dirty="0"/>
              <a:t>Ca. 10 minutter</a:t>
            </a:r>
          </a:p>
        </p:txBody>
      </p:sp>
      <p:sp>
        <p:nvSpPr>
          <p:cNvPr id="4" name="Plassholder for lysbildenummer 3"/>
          <p:cNvSpPr>
            <a:spLocks noGrp="1"/>
          </p:cNvSpPr>
          <p:nvPr>
            <p:ph type="sldNum" sz="quarter" idx="5"/>
          </p:nvPr>
        </p:nvSpPr>
        <p:spPr/>
        <p:txBody>
          <a:bodyPr/>
          <a:lstStyle/>
          <a:p>
            <a:fld id="{ADE490AB-A302-4E77-BC7E-CA6248796B01}" type="slidenum">
              <a:rPr lang="nb-NO" smtClean="0"/>
              <a:t>6</a:t>
            </a:fld>
            <a:endParaRPr lang="nb-NO"/>
          </a:p>
        </p:txBody>
      </p:sp>
    </p:spTree>
    <p:extLst>
      <p:ext uri="{BB962C8B-B14F-4D97-AF65-F5344CB8AC3E}">
        <p14:creationId xmlns:p14="http://schemas.microsoft.com/office/powerpoint/2010/main" val="2475216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Her kan man fremheve rollen til observatørene – de har notater som kan være verdifulle som utgangspunktet i diskusjonen</a:t>
            </a:r>
          </a:p>
          <a:p>
            <a:endParaRPr lang="nb-NO" dirty="0"/>
          </a:p>
          <a:p>
            <a:r>
              <a:rPr lang="nb-NO" dirty="0"/>
              <a:t>Ca. 10 minutter</a:t>
            </a:r>
          </a:p>
        </p:txBody>
      </p:sp>
      <p:sp>
        <p:nvSpPr>
          <p:cNvPr id="4" name="Plassholder for lysbildenummer 3"/>
          <p:cNvSpPr>
            <a:spLocks noGrp="1"/>
          </p:cNvSpPr>
          <p:nvPr>
            <p:ph type="sldNum" sz="quarter" idx="5"/>
          </p:nvPr>
        </p:nvSpPr>
        <p:spPr/>
        <p:txBody>
          <a:bodyPr/>
          <a:lstStyle/>
          <a:p>
            <a:fld id="{ADE490AB-A302-4E77-BC7E-CA6248796B01}" type="slidenum">
              <a:rPr lang="nb-NO" smtClean="0"/>
              <a:t>7</a:t>
            </a:fld>
            <a:endParaRPr lang="nb-NO"/>
          </a:p>
        </p:txBody>
      </p:sp>
    </p:spTree>
    <p:extLst>
      <p:ext uri="{BB962C8B-B14F-4D97-AF65-F5344CB8AC3E}">
        <p14:creationId xmlns:p14="http://schemas.microsoft.com/office/powerpoint/2010/main" val="4101872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F83327-16CA-F165-6816-7AC10ADF3CDC}"/>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A4BCA69C-C743-1616-1347-14C0A5045B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27B6221E-201A-64ED-CDE3-F3BAC20E1AF3}"/>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5" name="Plassholder for bunntekst 4">
            <a:extLst>
              <a:ext uri="{FF2B5EF4-FFF2-40B4-BE49-F238E27FC236}">
                <a16:creationId xmlns:a16="http://schemas.microsoft.com/office/drawing/2014/main" id="{C4A749B0-9A66-D1D2-5F3E-6820F0065FF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08E6454-191A-CFB7-8D9C-9B69FC71ADDC}"/>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4179166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2886D5-C4D7-9BEC-097A-0C8F82C8908C}"/>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D6D82AE0-EC97-F1A8-83DE-03EEBE513C0B}"/>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1708C2D-0F98-65A1-0948-0A34F523DF58}"/>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5" name="Plassholder for bunntekst 4">
            <a:extLst>
              <a:ext uri="{FF2B5EF4-FFF2-40B4-BE49-F238E27FC236}">
                <a16:creationId xmlns:a16="http://schemas.microsoft.com/office/drawing/2014/main" id="{DD8C872B-76AB-76A2-D731-E66DA3C132D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FB51EF6-D72C-8B0E-09C8-519188DF9EA2}"/>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130942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7320C2E1-EBAD-C2EF-7FA8-0BF430465EDC}"/>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55FDB06D-6A84-BF71-5A1B-763CBAD984BA}"/>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6C1D1B03-808A-4249-4D70-A647623BD89B}"/>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5" name="Plassholder for bunntekst 4">
            <a:extLst>
              <a:ext uri="{FF2B5EF4-FFF2-40B4-BE49-F238E27FC236}">
                <a16:creationId xmlns:a16="http://schemas.microsoft.com/office/drawing/2014/main" id="{FA9E29E4-1902-E0BB-0C87-CCE362896D8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F4A8A72-6A7B-5302-E694-E714F68A577E}"/>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4639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FAFD2E8-20DE-0D32-6048-AB708EC133DF}"/>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0ADB578-1AA6-71CB-8DD8-0F550E3DF48C}"/>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6657D83-4B00-FC4B-6077-CBCFD9857D74}"/>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5" name="Plassholder for bunntekst 4">
            <a:extLst>
              <a:ext uri="{FF2B5EF4-FFF2-40B4-BE49-F238E27FC236}">
                <a16:creationId xmlns:a16="http://schemas.microsoft.com/office/drawing/2014/main" id="{5D26C9DC-9934-F42C-7853-6C085AF5D8B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42BD6A1-FE76-FCAF-F3E5-A4E8B9AD9AC0}"/>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3412859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C130F2C-5570-10E8-6ED9-72C3CE4257E4}"/>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567FD58B-5D89-EC44-59C2-543331BB60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74D45F6D-6B87-4085-8121-0796F8F24805}"/>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5" name="Plassholder for bunntekst 4">
            <a:extLst>
              <a:ext uri="{FF2B5EF4-FFF2-40B4-BE49-F238E27FC236}">
                <a16:creationId xmlns:a16="http://schemas.microsoft.com/office/drawing/2014/main" id="{1B8617EB-1448-AC3E-5C69-AB3245A0C97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087EA67-527F-D1CD-CD3B-340939DFD8BC}"/>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293168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7798ADC-B90D-847D-9A1D-BFDFF6FE5C64}"/>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30C6F79-3CAD-0943-1A17-B40596F73C84}"/>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0ED4814D-5F47-BC3D-3FD4-6F91BF8B8206}"/>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2CB6C4B7-920C-7C5B-5DD4-16F17E81D88A}"/>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6" name="Plassholder for bunntekst 5">
            <a:extLst>
              <a:ext uri="{FF2B5EF4-FFF2-40B4-BE49-F238E27FC236}">
                <a16:creationId xmlns:a16="http://schemas.microsoft.com/office/drawing/2014/main" id="{95E49014-8EB4-6D9D-F477-694ED644576E}"/>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ECB4C1B-FD64-8D0B-4DC0-F160B38B57B8}"/>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1527329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F0006F0-9269-E827-2217-D011C1D87609}"/>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974577EA-0B3F-9A26-5490-4C180B0F8F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EF92F849-842B-5076-1825-02A481D17FFB}"/>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9BCC74AE-EB64-4BB2-3B0B-FAC673DDD1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F6B9A889-34B3-1ED7-E4D3-4B7DB983ED8D}"/>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7A78C939-5BBF-8F02-5629-C3931E5991E5}"/>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8" name="Plassholder for bunntekst 7">
            <a:extLst>
              <a:ext uri="{FF2B5EF4-FFF2-40B4-BE49-F238E27FC236}">
                <a16:creationId xmlns:a16="http://schemas.microsoft.com/office/drawing/2014/main" id="{1C4A015A-A4D6-6F9A-C229-32062137C244}"/>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BB024212-82FF-9235-AF30-392CAB004C32}"/>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651941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A101AEB-D3EE-16EB-E745-30067E266E84}"/>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1734FCA2-0B51-45AA-BEF1-56749F95FB62}"/>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4" name="Plassholder for bunntekst 3">
            <a:extLst>
              <a:ext uri="{FF2B5EF4-FFF2-40B4-BE49-F238E27FC236}">
                <a16:creationId xmlns:a16="http://schemas.microsoft.com/office/drawing/2014/main" id="{801B302E-5D7D-6A28-D08C-F4A21EF8E8DB}"/>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DC1552E6-EFD2-BDBC-C0B6-479F3D78A082}"/>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1431193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B2EEE206-3700-3F19-F0B2-76A9A973BD28}"/>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3" name="Plassholder for bunntekst 2">
            <a:extLst>
              <a:ext uri="{FF2B5EF4-FFF2-40B4-BE49-F238E27FC236}">
                <a16:creationId xmlns:a16="http://schemas.microsoft.com/office/drawing/2014/main" id="{737CACF0-D233-AB6B-B314-97FC72916741}"/>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2A50EE2E-BF7A-6B05-423F-C7CC5A395E1C}"/>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294075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EBE45E4-29EE-7965-E5D1-C327C2E07DE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191FBD74-6042-19CC-99BD-1F0113E52B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6E8ABD96-549A-B021-35F7-9E5C01C829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4C9D9312-20DA-B6D4-20A1-E731694E46E3}"/>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6" name="Plassholder for bunntekst 5">
            <a:extLst>
              <a:ext uri="{FF2B5EF4-FFF2-40B4-BE49-F238E27FC236}">
                <a16:creationId xmlns:a16="http://schemas.microsoft.com/office/drawing/2014/main" id="{BF9B0AE3-47FF-0157-C0CB-6FA3242D473D}"/>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451E40F0-3054-DD24-6BBC-8EDFA9A87A42}"/>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2041296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4E02CC-E75D-52BA-DEF6-541E3756091B}"/>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0D61644C-5C0F-3582-F44C-19F27FB91D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812C45AD-46F8-9525-A256-0692D78CD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32ECC0BF-2E20-9F56-B7E6-090A8C903A84}"/>
              </a:ext>
            </a:extLst>
          </p:cNvPr>
          <p:cNvSpPr>
            <a:spLocks noGrp="1"/>
          </p:cNvSpPr>
          <p:nvPr>
            <p:ph type="dt" sz="half" idx="10"/>
          </p:nvPr>
        </p:nvSpPr>
        <p:spPr/>
        <p:txBody>
          <a:bodyPr/>
          <a:lstStyle/>
          <a:p>
            <a:fld id="{4F9BF158-46F5-4233-B76C-57B5B226F2AC}" type="datetimeFigureOut">
              <a:rPr lang="nb-NO" smtClean="0"/>
              <a:t>22.02.2023</a:t>
            </a:fld>
            <a:endParaRPr lang="nb-NO"/>
          </a:p>
        </p:txBody>
      </p:sp>
      <p:sp>
        <p:nvSpPr>
          <p:cNvPr id="6" name="Plassholder for bunntekst 5">
            <a:extLst>
              <a:ext uri="{FF2B5EF4-FFF2-40B4-BE49-F238E27FC236}">
                <a16:creationId xmlns:a16="http://schemas.microsoft.com/office/drawing/2014/main" id="{F536AB52-54AC-E43D-AAE7-823434E7194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2609E08-ED38-741D-31BB-CFEFFF419C97}"/>
              </a:ext>
            </a:extLst>
          </p:cNvPr>
          <p:cNvSpPr>
            <a:spLocks noGrp="1"/>
          </p:cNvSpPr>
          <p:nvPr>
            <p:ph type="sldNum" sz="quarter" idx="12"/>
          </p:nvPr>
        </p:nvSpPr>
        <p:spPr/>
        <p:txBody>
          <a:bodyPr/>
          <a:lstStyle/>
          <a:p>
            <a:fld id="{6B86187D-9114-4C01-A440-E1C552952BBE}" type="slidenum">
              <a:rPr lang="nb-NO" smtClean="0"/>
              <a:t>‹#›</a:t>
            </a:fld>
            <a:endParaRPr lang="nb-NO"/>
          </a:p>
        </p:txBody>
      </p:sp>
    </p:spTree>
    <p:extLst>
      <p:ext uri="{BB962C8B-B14F-4D97-AF65-F5344CB8AC3E}">
        <p14:creationId xmlns:p14="http://schemas.microsoft.com/office/powerpoint/2010/main" val="3559048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4911CCA-88C3-3F84-817C-AA54FEA6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FAA8C565-B9B6-721B-7782-4D6B17AAEF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209B263-E7B4-FC27-CF22-0FB31D4D41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BF158-46F5-4233-B76C-57B5B226F2AC}" type="datetimeFigureOut">
              <a:rPr lang="nb-NO" smtClean="0"/>
              <a:t>22.02.2023</a:t>
            </a:fld>
            <a:endParaRPr lang="nb-NO"/>
          </a:p>
        </p:txBody>
      </p:sp>
      <p:sp>
        <p:nvSpPr>
          <p:cNvPr id="5" name="Plassholder for bunntekst 4">
            <a:extLst>
              <a:ext uri="{FF2B5EF4-FFF2-40B4-BE49-F238E27FC236}">
                <a16:creationId xmlns:a16="http://schemas.microsoft.com/office/drawing/2014/main" id="{C79C9A1D-33CD-61E8-E516-332D83A0DF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C2C0EEFC-89CC-BF3D-9F8B-178548ED86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6187D-9114-4C01-A440-E1C552952BBE}" type="slidenum">
              <a:rPr lang="nb-NO" smtClean="0"/>
              <a:t>‹#›</a:t>
            </a:fld>
            <a:endParaRPr lang="nb-NO"/>
          </a:p>
        </p:txBody>
      </p:sp>
    </p:spTree>
    <p:extLst>
      <p:ext uri="{BB962C8B-B14F-4D97-AF65-F5344CB8AC3E}">
        <p14:creationId xmlns:p14="http://schemas.microsoft.com/office/powerpoint/2010/main" val="4084892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23C55B-8570-2A49-BA4B-9AC8F2ADBFDF}"/>
              </a:ext>
            </a:extLst>
          </p:cNvPr>
          <p:cNvSpPr>
            <a:spLocks noGrp="1"/>
          </p:cNvSpPr>
          <p:nvPr>
            <p:ph type="ctrTitle"/>
          </p:nvPr>
        </p:nvSpPr>
        <p:spPr/>
        <p:txBody>
          <a:bodyPr/>
          <a:lstStyle/>
          <a:p>
            <a:r>
              <a:rPr lang="nb-NO" dirty="0"/>
              <a:t>Argumentere for en sammenheng i divisjon</a:t>
            </a:r>
          </a:p>
        </p:txBody>
      </p:sp>
      <p:sp>
        <p:nvSpPr>
          <p:cNvPr id="3" name="Undertittel 2">
            <a:extLst>
              <a:ext uri="{FF2B5EF4-FFF2-40B4-BE49-F238E27FC236}">
                <a16:creationId xmlns:a16="http://schemas.microsoft.com/office/drawing/2014/main" id="{828E6A2B-EC6A-55E5-8A03-3C2808BC8E2B}"/>
              </a:ext>
            </a:extLst>
          </p:cNvPr>
          <p:cNvSpPr>
            <a:spLocks noGrp="1"/>
          </p:cNvSpPr>
          <p:nvPr>
            <p:ph type="subTitle" idx="1"/>
          </p:nvPr>
        </p:nvSpPr>
        <p:spPr/>
        <p:txBody>
          <a:bodyPr/>
          <a:lstStyle/>
          <a:p>
            <a:endParaRPr lang="nb-NO"/>
          </a:p>
        </p:txBody>
      </p:sp>
    </p:spTree>
    <p:extLst>
      <p:ext uri="{BB962C8B-B14F-4D97-AF65-F5344CB8AC3E}">
        <p14:creationId xmlns:p14="http://schemas.microsoft.com/office/powerpoint/2010/main" val="1806878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14AE6D8-C600-F187-BA94-B0BE27D563EF}"/>
              </a:ext>
            </a:extLst>
          </p:cNvPr>
          <p:cNvSpPr>
            <a:spLocks noGrp="1"/>
          </p:cNvSpPr>
          <p:nvPr>
            <p:ph type="title"/>
          </p:nvPr>
        </p:nvSpPr>
        <p:spPr/>
        <p:txBody>
          <a:bodyPr/>
          <a:lstStyle/>
          <a:p>
            <a:r>
              <a:rPr lang="nb-NO" dirty="0"/>
              <a:t>Vi ser for oss følgende undervisningssituasjon</a:t>
            </a:r>
          </a:p>
        </p:txBody>
      </p:sp>
      <p:sp>
        <p:nvSpPr>
          <p:cNvPr id="3" name="Plassholder for innhold 2">
            <a:extLst>
              <a:ext uri="{FF2B5EF4-FFF2-40B4-BE49-F238E27FC236}">
                <a16:creationId xmlns:a16="http://schemas.microsoft.com/office/drawing/2014/main" id="{90604AE7-81F0-E726-A427-058F209D86EA}"/>
              </a:ext>
            </a:extLst>
          </p:cNvPr>
          <p:cNvSpPr>
            <a:spLocks noGrp="1"/>
          </p:cNvSpPr>
          <p:nvPr>
            <p:ph idx="1"/>
          </p:nvPr>
        </p:nvSpPr>
        <p:spPr/>
        <p:txBody>
          <a:bodyPr/>
          <a:lstStyle/>
          <a:p>
            <a:pPr marL="0" indent="0">
              <a:buNone/>
            </a:pPr>
            <a:r>
              <a:rPr lang="nb-NO" dirty="0"/>
              <a:t>Elevene på 7. trinn arbeider med regnestrategier i divisjon og har fått følgende oppgave:</a:t>
            </a:r>
          </a:p>
        </p:txBody>
      </p:sp>
      <p:pic>
        <p:nvPicPr>
          <p:cNvPr id="6" name="Bilde 5" descr="Oppgaven til studentene. Først noen par med divisjonsstykker der dividend og divisor er doblet. Studentene skal se hva som er likt og ulikt, deretter lage flere slike par, og til slutt gi et argument for hvorfor dette stemmer">
            <a:extLst>
              <a:ext uri="{FF2B5EF4-FFF2-40B4-BE49-F238E27FC236}">
                <a16:creationId xmlns:a16="http://schemas.microsoft.com/office/drawing/2014/main" id="{A4783DC9-97E7-907F-46CF-2910ED25785B}"/>
              </a:ext>
            </a:extLst>
          </p:cNvPr>
          <p:cNvPicPr>
            <a:picLocks noChangeAspect="1"/>
          </p:cNvPicPr>
          <p:nvPr/>
        </p:nvPicPr>
        <p:blipFill>
          <a:blip r:embed="rId3"/>
          <a:stretch>
            <a:fillRect/>
          </a:stretch>
        </p:blipFill>
        <p:spPr>
          <a:xfrm>
            <a:off x="3146072" y="2703643"/>
            <a:ext cx="5899855" cy="4063996"/>
          </a:xfrm>
          <a:prstGeom prst="rect">
            <a:avLst/>
          </a:prstGeom>
        </p:spPr>
      </p:pic>
    </p:spTree>
    <p:extLst>
      <p:ext uri="{BB962C8B-B14F-4D97-AF65-F5344CB8AC3E}">
        <p14:creationId xmlns:p14="http://schemas.microsoft.com/office/powerpoint/2010/main" val="1509356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0B3CE11-AAB8-B3C7-47F2-A3B689B87A99}"/>
              </a:ext>
            </a:extLst>
          </p:cNvPr>
          <p:cNvSpPr>
            <a:spLocks noGrp="1"/>
          </p:cNvSpPr>
          <p:nvPr>
            <p:ph type="title"/>
          </p:nvPr>
        </p:nvSpPr>
        <p:spPr/>
        <p:txBody>
          <a:bodyPr/>
          <a:lstStyle/>
          <a:p>
            <a:r>
              <a:rPr lang="nb-NO" dirty="0"/>
              <a:t>Felles samtale</a:t>
            </a:r>
          </a:p>
        </p:txBody>
      </p:sp>
      <mc:AlternateContent xmlns:mc="http://schemas.openxmlformats.org/markup-compatibility/2006" xmlns:a14="http://schemas.microsoft.com/office/drawing/2010/main">
        <mc:Choice Requires="a14">
          <p:sp>
            <p:nvSpPr>
              <p:cNvPr id="3" name="Plassholder for innhold 2">
                <a:extLst>
                  <a:ext uri="{FF2B5EF4-FFF2-40B4-BE49-F238E27FC236}">
                    <a16:creationId xmlns:a16="http://schemas.microsoft.com/office/drawing/2014/main" id="{126B8F3E-0726-A796-DCBB-310B47FE5C65}"/>
                  </a:ext>
                </a:extLst>
              </p:cNvPr>
              <p:cNvSpPr>
                <a:spLocks noGrp="1"/>
              </p:cNvSpPr>
              <p:nvPr>
                <p:ph idx="1"/>
              </p:nvPr>
            </p:nvSpPr>
            <p:spPr>
              <a:xfrm>
                <a:off x="838200" y="2290199"/>
                <a:ext cx="1735394" cy="947072"/>
              </a:xfrm>
              <a:solidFill>
                <a:schemeClr val="accent6">
                  <a:lumMod val="20000"/>
                  <a:lumOff val="80000"/>
                </a:schemeClr>
              </a:solidFill>
            </p:spPr>
            <p:txBody>
              <a:bodyPr/>
              <a:lstStyle/>
              <a:p>
                <a:pPr marL="0" indent="0">
                  <a:buNone/>
                </a:pPr>
                <a14:m>
                  <m:oMathPara xmlns:m="http://schemas.openxmlformats.org/officeDocument/2006/math">
                    <m:oMathParaPr>
                      <m:jc m:val="centerGroup"/>
                    </m:oMathParaPr>
                    <m:oMath xmlns:m="http://schemas.openxmlformats.org/officeDocument/2006/math">
                      <m:r>
                        <a:rPr lang="nb-NO" b="0" i="1" smtClean="0">
                          <a:latin typeface="Cambria Math" panose="02040503050406030204" pitchFamily="18" charset="0"/>
                        </a:rPr>
                        <m:t>40:5=</m:t>
                      </m:r>
                    </m:oMath>
                  </m:oMathPara>
                </a14:m>
                <a:endParaRPr lang="nb-NO" b="0" dirty="0"/>
              </a:p>
              <a:p>
                <a:pPr marL="0" indent="0">
                  <a:buNone/>
                </a:pPr>
                <a14:m>
                  <m:oMathPara xmlns:m="http://schemas.openxmlformats.org/officeDocument/2006/math">
                    <m:oMathParaPr>
                      <m:jc m:val="centerGroup"/>
                    </m:oMathParaPr>
                    <m:oMath xmlns:m="http://schemas.openxmlformats.org/officeDocument/2006/math">
                      <m:r>
                        <a:rPr lang="nb-NO" b="0" i="1" smtClean="0">
                          <a:latin typeface="Cambria Math" panose="02040503050406030204" pitchFamily="18" charset="0"/>
                        </a:rPr>
                        <m:t>80:10=</m:t>
                      </m:r>
                    </m:oMath>
                  </m:oMathPara>
                </a14:m>
                <a:endParaRPr lang="nb-NO" b="0" dirty="0"/>
              </a:p>
            </p:txBody>
          </p:sp>
        </mc:Choice>
        <mc:Fallback xmlns="">
          <p:sp>
            <p:nvSpPr>
              <p:cNvPr id="3" name="Plassholder for innhold 2">
                <a:extLst>
                  <a:ext uri="{FF2B5EF4-FFF2-40B4-BE49-F238E27FC236}">
                    <a16:creationId xmlns:a16="http://schemas.microsoft.com/office/drawing/2014/main" id="{126B8F3E-0726-A796-DCBB-310B47FE5C65}"/>
                  </a:ext>
                </a:extLst>
              </p:cNvPr>
              <p:cNvSpPr>
                <a:spLocks noGrp="1" noRot="1" noChangeAspect="1" noMove="1" noResize="1" noEditPoints="1" noAdjustHandles="1" noChangeArrowheads="1" noChangeShapeType="1" noTextEdit="1"/>
              </p:cNvSpPr>
              <p:nvPr>
                <p:ph idx="1"/>
              </p:nvPr>
            </p:nvSpPr>
            <p:spPr>
              <a:xfrm>
                <a:off x="838200" y="2290199"/>
                <a:ext cx="1735394" cy="947072"/>
              </a:xfrm>
              <a:blipFill>
                <a:blip r:embed="rId3"/>
                <a:stretch>
                  <a:fillRect/>
                </a:stretch>
              </a:blipFill>
            </p:spPr>
            <p:txBody>
              <a:bodyPr/>
              <a:lstStyle/>
              <a:p>
                <a:r>
                  <a:rPr lang="nb-NO">
                    <a:noFill/>
                  </a:rPr>
                  <a:t> </a:t>
                </a:r>
              </a:p>
            </p:txBody>
          </p:sp>
        </mc:Fallback>
      </mc:AlternateContent>
      <mc:AlternateContent xmlns:mc="http://schemas.openxmlformats.org/markup-compatibility/2006" xmlns:a14="http://schemas.microsoft.com/office/drawing/2010/main">
        <mc:Choice Requires="a14">
          <p:sp>
            <p:nvSpPr>
              <p:cNvPr id="4" name="Plassholder for innhold 2">
                <a:extLst>
                  <a:ext uri="{FF2B5EF4-FFF2-40B4-BE49-F238E27FC236}">
                    <a16:creationId xmlns:a16="http://schemas.microsoft.com/office/drawing/2014/main" id="{5DC2B065-A093-C274-1EA1-E097CE80BA6F}"/>
                  </a:ext>
                </a:extLst>
              </p:cNvPr>
              <p:cNvSpPr txBox="1">
                <a:spLocks/>
              </p:cNvSpPr>
              <p:nvPr/>
            </p:nvSpPr>
            <p:spPr>
              <a:xfrm>
                <a:off x="3244646" y="2290199"/>
                <a:ext cx="1735394" cy="947072"/>
              </a:xfrm>
              <a:prstGeom prst="rect">
                <a:avLst/>
              </a:prstGeom>
              <a:solidFill>
                <a:schemeClr val="accent2">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nb-NO" i="1" smtClean="0">
                          <a:latin typeface="Cambria Math" panose="02040503050406030204" pitchFamily="18" charset="0"/>
                        </a:rPr>
                        <m:t>1</m:t>
                      </m:r>
                      <m:r>
                        <a:rPr lang="nb-NO" b="0" i="1" smtClean="0">
                          <a:latin typeface="Cambria Math" panose="02040503050406030204" pitchFamily="18" charset="0"/>
                        </a:rPr>
                        <m:t>2:3</m:t>
                      </m:r>
                      <m:r>
                        <a:rPr lang="nb-NO" i="1" smtClean="0">
                          <a:latin typeface="Cambria Math" panose="02040503050406030204" pitchFamily="18" charset="0"/>
                        </a:rPr>
                        <m:t>=</m:t>
                      </m:r>
                    </m:oMath>
                  </m:oMathPara>
                </a14:m>
                <a:endParaRPr lang="nb-NO" dirty="0"/>
              </a:p>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nb-NO" b="0" i="1" smtClean="0">
                          <a:latin typeface="Cambria Math" panose="02040503050406030204" pitchFamily="18" charset="0"/>
                        </a:rPr>
                        <m:t>24:6</m:t>
                      </m:r>
                      <m:r>
                        <a:rPr lang="nb-NO" i="1" smtClean="0">
                          <a:latin typeface="Cambria Math" panose="02040503050406030204" pitchFamily="18" charset="0"/>
                        </a:rPr>
                        <m:t>=</m:t>
                      </m:r>
                    </m:oMath>
                  </m:oMathPara>
                </a14:m>
                <a:endParaRPr lang="nb-NO" dirty="0"/>
              </a:p>
            </p:txBody>
          </p:sp>
        </mc:Choice>
        <mc:Fallback xmlns="">
          <p:sp>
            <p:nvSpPr>
              <p:cNvPr id="4" name="Plassholder for innhold 2">
                <a:extLst>
                  <a:ext uri="{FF2B5EF4-FFF2-40B4-BE49-F238E27FC236}">
                    <a16:creationId xmlns:a16="http://schemas.microsoft.com/office/drawing/2014/main" id="{5DC2B065-A093-C274-1EA1-E097CE80BA6F}"/>
                  </a:ext>
                </a:extLst>
              </p:cNvPr>
              <p:cNvSpPr txBox="1">
                <a:spLocks noRot="1" noChangeAspect="1" noMove="1" noResize="1" noEditPoints="1" noAdjustHandles="1" noChangeArrowheads="1" noChangeShapeType="1" noTextEdit="1"/>
              </p:cNvSpPr>
              <p:nvPr/>
            </p:nvSpPr>
            <p:spPr>
              <a:xfrm>
                <a:off x="3244646" y="2290199"/>
                <a:ext cx="1735394" cy="947072"/>
              </a:xfrm>
              <a:prstGeom prst="rect">
                <a:avLst/>
              </a:prstGeom>
              <a:blipFill>
                <a:blip r:embed="rId4"/>
                <a:stretch>
                  <a:fillRect/>
                </a:stretch>
              </a:blipFill>
            </p:spPr>
            <p:txBody>
              <a:bodyPr/>
              <a:lstStyle/>
              <a:p>
                <a:r>
                  <a:rPr lang="nb-NO">
                    <a:noFill/>
                  </a:rPr>
                  <a:t> </a:t>
                </a:r>
              </a:p>
            </p:txBody>
          </p:sp>
        </mc:Fallback>
      </mc:AlternateContent>
      <mc:AlternateContent xmlns:mc="http://schemas.openxmlformats.org/markup-compatibility/2006" xmlns:a14="http://schemas.microsoft.com/office/drawing/2010/main">
        <mc:Choice Requires="a14">
          <p:sp>
            <p:nvSpPr>
              <p:cNvPr id="5" name="Plassholder for innhold 2">
                <a:extLst>
                  <a:ext uri="{FF2B5EF4-FFF2-40B4-BE49-F238E27FC236}">
                    <a16:creationId xmlns:a16="http://schemas.microsoft.com/office/drawing/2014/main" id="{1A6D1E51-B0FB-B757-6F9D-4DFED0F61368}"/>
                  </a:ext>
                </a:extLst>
              </p:cNvPr>
              <p:cNvSpPr txBox="1">
                <a:spLocks/>
              </p:cNvSpPr>
              <p:nvPr/>
            </p:nvSpPr>
            <p:spPr>
              <a:xfrm>
                <a:off x="5651092" y="2290199"/>
                <a:ext cx="1735394" cy="947072"/>
              </a:xfrm>
              <a:prstGeom prst="rect">
                <a:avLst/>
              </a:prstGeom>
              <a:solidFill>
                <a:schemeClr val="accent6">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nb-NO" i="1" smtClean="0">
                          <a:latin typeface="Cambria Math" panose="02040503050406030204" pitchFamily="18" charset="0"/>
                        </a:rPr>
                        <m:t>2</m:t>
                      </m:r>
                      <m:r>
                        <a:rPr lang="nb-NO" b="0" i="1" smtClean="0">
                          <a:latin typeface="Cambria Math" panose="02040503050406030204" pitchFamily="18" charset="0"/>
                        </a:rPr>
                        <m:t>5:5</m:t>
                      </m:r>
                      <m:r>
                        <a:rPr lang="nb-NO" i="1" smtClean="0">
                          <a:latin typeface="Cambria Math" panose="02040503050406030204" pitchFamily="18" charset="0"/>
                        </a:rPr>
                        <m:t>=</m:t>
                      </m:r>
                    </m:oMath>
                  </m:oMathPara>
                </a14:m>
                <a:endParaRPr lang="nb-NO" dirty="0"/>
              </a:p>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nb-NO" i="1">
                          <a:latin typeface="Cambria Math" panose="02040503050406030204" pitchFamily="18" charset="0"/>
                        </a:rPr>
                        <m:t>5</m:t>
                      </m:r>
                      <m:r>
                        <a:rPr lang="nb-NO" b="0" i="1" smtClean="0">
                          <a:latin typeface="Cambria Math" panose="02040503050406030204" pitchFamily="18" charset="0"/>
                        </a:rPr>
                        <m:t>0:10</m:t>
                      </m:r>
                      <m:r>
                        <a:rPr lang="nb-NO" i="1" smtClean="0">
                          <a:latin typeface="Cambria Math" panose="02040503050406030204" pitchFamily="18" charset="0"/>
                        </a:rPr>
                        <m:t>=</m:t>
                      </m:r>
                    </m:oMath>
                  </m:oMathPara>
                </a14:m>
                <a:endParaRPr lang="nb-NO" dirty="0"/>
              </a:p>
            </p:txBody>
          </p:sp>
        </mc:Choice>
        <mc:Fallback xmlns="">
          <p:sp>
            <p:nvSpPr>
              <p:cNvPr id="5" name="Plassholder for innhold 2">
                <a:extLst>
                  <a:ext uri="{FF2B5EF4-FFF2-40B4-BE49-F238E27FC236}">
                    <a16:creationId xmlns:a16="http://schemas.microsoft.com/office/drawing/2014/main" id="{1A6D1E51-B0FB-B757-6F9D-4DFED0F61368}"/>
                  </a:ext>
                </a:extLst>
              </p:cNvPr>
              <p:cNvSpPr txBox="1">
                <a:spLocks noRot="1" noChangeAspect="1" noMove="1" noResize="1" noEditPoints="1" noAdjustHandles="1" noChangeArrowheads="1" noChangeShapeType="1" noTextEdit="1"/>
              </p:cNvSpPr>
              <p:nvPr/>
            </p:nvSpPr>
            <p:spPr>
              <a:xfrm>
                <a:off x="5651092" y="2290199"/>
                <a:ext cx="1735394" cy="947072"/>
              </a:xfrm>
              <a:prstGeom prst="rect">
                <a:avLst/>
              </a:prstGeom>
              <a:blipFill>
                <a:blip r:embed="rId5"/>
                <a:stretch>
                  <a:fillRect/>
                </a:stretch>
              </a:blipFill>
            </p:spPr>
            <p:txBody>
              <a:bodyPr/>
              <a:lstStyle/>
              <a:p>
                <a:r>
                  <a:rPr lang="nb-NO">
                    <a:noFill/>
                  </a:rPr>
                  <a:t> </a:t>
                </a:r>
              </a:p>
            </p:txBody>
          </p:sp>
        </mc:Fallback>
      </mc:AlternateContent>
      <mc:AlternateContent xmlns:mc="http://schemas.openxmlformats.org/markup-compatibility/2006" xmlns:a14="http://schemas.microsoft.com/office/drawing/2010/main">
        <mc:Choice Requires="a14">
          <p:sp>
            <p:nvSpPr>
              <p:cNvPr id="6" name="Plassholder for innhold 2">
                <a:extLst>
                  <a:ext uri="{FF2B5EF4-FFF2-40B4-BE49-F238E27FC236}">
                    <a16:creationId xmlns:a16="http://schemas.microsoft.com/office/drawing/2014/main" id="{23017CE4-B12E-8377-4305-D2C396BCD471}"/>
                  </a:ext>
                </a:extLst>
              </p:cNvPr>
              <p:cNvSpPr txBox="1">
                <a:spLocks/>
              </p:cNvSpPr>
              <p:nvPr/>
            </p:nvSpPr>
            <p:spPr>
              <a:xfrm>
                <a:off x="8057538" y="2290199"/>
                <a:ext cx="1735394" cy="947072"/>
              </a:xfrm>
              <a:prstGeom prst="rect">
                <a:avLst/>
              </a:prstGeom>
              <a:solidFill>
                <a:schemeClr val="accent2">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nb-NO" i="1" smtClean="0">
                          <a:latin typeface="Cambria Math" panose="02040503050406030204" pitchFamily="18" charset="0"/>
                        </a:rPr>
                        <m:t>3</m:t>
                      </m:r>
                      <m:r>
                        <a:rPr lang="nb-NO" b="0" i="1" smtClean="0">
                          <a:latin typeface="Cambria Math" panose="02040503050406030204" pitchFamily="18" charset="0"/>
                        </a:rPr>
                        <m:t>2:2</m:t>
                      </m:r>
                      <m:r>
                        <a:rPr lang="nb-NO" i="1" smtClean="0">
                          <a:latin typeface="Cambria Math" panose="02040503050406030204" pitchFamily="18" charset="0"/>
                        </a:rPr>
                        <m:t>=</m:t>
                      </m:r>
                    </m:oMath>
                  </m:oMathPara>
                </a14:m>
                <a:endParaRPr lang="nb-NO" dirty="0"/>
              </a:p>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nb-NO" i="1" smtClean="0">
                          <a:latin typeface="Cambria Math" panose="02040503050406030204" pitchFamily="18" charset="0"/>
                        </a:rPr>
                        <m:t>6</m:t>
                      </m:r>
                      <m:r>
                        <a:rPr lang="nb-NO" b="0" i="1" smtClean="0">
                          <a:latin typeface="Cambria Math" panose="02040503050406030204" pitchFamily="18" charset="0"/>
                        </a:rPr>
                        <m:t>4:4</m:t>
                      </m:r>
                      <m:r>
                        <a:rPr lang="nb-NO" i="1" smtClean="0">
                          <a:latin typeface="Cambria Math" panose="02040503050406030204" pitchFamily="18" charset="0"/>
                        </a:rPr>
                        <m:t>=</m:t>
                      </m:r>
                    </m:oMath>
                  </m:oMathPara>
                </a14:m>
                <a:endParaRPr lang="nb-NO" dirty="0"/>
              </a:p>
            </p:txBody>
          </p:sp>
        </mc:Choice>
        <mc:Fallback xmlns="">
          <p:sp>
            <p:nvSpPr>
              <p:cNvPr id="6" name="Plassholder for innhold 2">
                <a:extLst>
                  <a:ext uri="{FF2B5EF4-FFF2-40B4-BE49-F238E27FC236}">
                    <a16:creationId xmlns:a16="http://schemas.microsoft.com/office/drawing/2014/main" id="{23017CE4-B12E-8377-4305-D2C396BCD471}"/>
                  </a:ext>
                </a:extLst>
              </p:cNvPr>
              <p:cNvSpPr txBox="1">
                <a:spLocks noRot="1" noChangeAspect="1" noMove="1" noResize="1" noEditPoints="1" noAdjustHandles="1" noChangeArrowheads="1" noChangeShapeType="1" noTextEdit="1"/>
              </p:cNvSpPr>
              <p:nvPr/>
            </p:nvSpPr>
            <p:spPr>
              <a:xfrm>
                <a:off x="8057538" y="2290199"/>
                <a:ext cx="1735394" cy="947072"/>
              </a:xfrm>
              <a:prstGeom prst="rect">
                <a:avLst/>
              </a:prstGeom>
              <a:blipFill>
                <a:blip r:embed="rId6"/>
                <a:stretch>
                  <a:fillRect/>
                </a:stretch>
              </a:blipFill>
            </p:spPr>
            <p:txBody>
              <a:bodyPr/>
              <a:lstStyle/>
              <a:p>
                <a:r>
                  <a:rPr lang="nb-NO">
                    <a:noFill/>
                  </a:rPr>
                  <a:t> </a:t>
                </a:r>
              </a:p>
            </p:txBody>
          </p:sp>
        </mc:Fallback>
      </mc:AlternateContent>
    </p:spTree>
    <p:extLst>
      <p:ext uri="{BB962C8B-B14F-4D97-AF65-F5344CB8AC3E}">
        <p14:creationId xmlns:p14="http://schemas.microsoft.com/office/powerpoint/2010/main" val="2699482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B374824-6AE4-1E17-210F-AD026F62DB8B}"/>
              </a:ext>
            </a:extLst>
          </p:cNvPr>
          <p:cNvSpPr>
            <a:spLocks noGrp="1"/>
          </p:cNvSpPr>
          <p:nvPr>
            <p:ph type="title"/>
          </p:nvPr>
        </p:nvSpPr>
        <p:spPr/>
        <p:txBody>
          <a:bodyPr/>
          <a:lstStyle/>
          <a:p>
            <a:r>
              <a:rPr lang="nb-NO" dirty="0"/>
              <a:t>Noen elevers arbeid</a:t>
            </a:r>
          </a:p>
        </p:txBody>
      </p:sp>
      <p:sp>
        <p:nvSpPr>
          <p:cNvPr id="3" name="Plassholder for innhold 2">
            <a:extLst>
              <a:ext uri="{FF2B5EF4-FFF2-40B4-BE49-F238E27FC236}">
                <a16:creationId xmlns:a16="http://schemas.microsoft.com/office/drawing/2014/main" id="{7991D448-0582-2203-3834-F6060F0D157F}"/>
              </a:ext>
            </a:extLst>
          </p:cNvPr>
          <p:cNvSpPr>
            <a:spLocks noGrp="1"/>
          </p:cNvSpPr>
          <p:nvPr>
            <p:ph idx="1"/>
          </p:nvPr>
        </p:nvSpPr>
        <p:spPr/>
        <p:txBody>
          <a:bodyPr/>
          <a:lstStyle/>
          <a:p>
            <a:pPr marL="0" indent="0">
              <a:buNone/>
            </a:pPr>
            <a:r>
              <a:rPr lang="nb-NO" dirty="0"/>
              <a:t>Dere har fått utdelt besvarelser fra noen elever.</a:t>
            </a:r>
          </a:p>
          <a:p>
            <a:pPr marL="0" indent="0">
              <a:buNone/>
            </a:pPr>
            <a:endParaRPr lang="nb-NO" dirty="0"/>
          </a:p>
          <a:p>
            <a:pPr marL="0" indent="0">
              <a:buNone/>
            </a:pPr>
            <a:r>
              <a:rPr lang="nb-NO" dirty="0"/>
              <a:t>Sett dere inn i de ulike besvarelsene og prøv å finn ut hva elevene har tenkt. Hva ser de? Hva ser de ikke? Hva er bra? Hva mangler?</a:t>
            </a:r>
          </a:p>
        </p:txBody>
      </p:sp>
    </p:spTree>
    <p:extLst>
      <p:ext uri="{BB962C8B-B14F-4D97-AF65-F5344CB8AC3E}">
        <p14:creationId xmlns:p14="http://schemas.microsoft.com/office/powerpoint/2010/main" val="3653322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40CBD9E-ABE5-B74F-6B7D-2183251DF9DF}"/>
              </a:ext>
            </a:extLst>
          </p:cNvPr>
          <p:cNvSpPr>
            <a:spLocks noGrp="1"/>
          </p:cNvSpPr>
          <p:nvPr>
            <p:ph type="title"/>
          </p:nvPr>
        </p:nvSpPr>
        <p:spPr/>
        <p:txBody>
          <a:bodyPr/>
          <a:lstStyle/>
          <a:p>
            <a:r>
              <a:rPr lang="nb-NO" dirty="0"/>
              <a:t>Planlegge samtale</a:t>
            </a:r>
          </a:p>
        </p:txBody>
      </p:sp>
      <p:sp>
        <p:nvSpPr>
          <p:cNvPr id="3" name="Plassholder for innhold 2">
            <a:extLst>
              <a:ext uri="{FF2B5EF4-FFF2-40B4-BE49-F238E27FC236}">
                <a16:creationId xmlns:a16="http://schemas.microsoft.com/office/drawing/2014/main" id="{0A1A9812-4B50-F551-450E-C9B2D8C5ACCA}"/>
              </a:ext>
            </a:extLst>
          </p:cNvPr>
          <p:cNvSpPr>
            <a:spLocks noGrp="1"/>
          </p:cNvSpPr>
          <p:nvPr>
            <p:ph idx="1"/>
          </p:nvPr>
        </p:nvSpPr>
        <p:spPr/>
        <p:txBody>
          <a:bodyPr/>
          <a:lstStyle/>
          <a:p>
            <a:pPr marL="0" indent="0">
              <a:buNone/>
            </a:pPr>
            <a:r>
              <a:rPr lang="nb-NO" dirty="0"/>
              <a:t>Tenk at dere er lærer i klassen, har gitt oppgaven til elevene og fått de fire svarene. Dere skal nå planlegge en helklassesamtale. Målet for samtalen er å </a:t>
            </a:r>
          </a:p>
          <a:p>
            <a:pPr marL="0" indent="0">
              <a:buNone/>
            </a:pPr>
            <a:endParaRPr lang="nb-NO" dirty="0"/>
          </a:p>
          <a:p>
            <a:pPr marL="0" indent="0">
              <a:buNone/>
            </a:pPr>
            <a:r>
              <a:rPr lang="nb-NO" dirty="0"/>
              <a:t>	Sammen med elevene, og med utgangspunkt i deres arbeid, 	utvikle et gyldig argument for den generelle sammenhengen i 	det siste spørsmålet i oppgaven</a:t>
            </a:r>
          </a:p>
          <a:p>
            <a:pPr marL="0" indent="0">
              <a:buNone/>
            </a:pPr>
            <a:endParaRPr lang="nb-NO" dirty="0"/>
          </a:p>
          <a:p>
            <a:pPr marL="0" indent="0">
              <a:buNone/>
            </a:pPr>
            <a:r>
              <a:rPr lang="nb-NO" dirty="0"/>
              <a:t>Se instruksjoner på utdelt ark</a:t>
            </a:r>
          </a:p>
        </p:txBody>
      </p:sp>
    </p:spTree>
    <p:extLst>
      <p:ext uri="{BB962C8B-B14F-4D97-AF65-F5344CB8AC3E}">
        <p14:creationId xmlns:p14="http://schemas.microsoft.com/office/powerpoint/2010/main" val="1901824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4923EDE-23F7-83AC-E2A3-04525B68C8E5}"/>
              </a:ext>
            </a:extLst>
          </p:cNvPr>
          <p:cNvSpPr>
            <a:spLocks noGrp="1"/>
          </p:cNvSpPr>
          <p:nvPr>
            <p:ph type="title"/>
          </p:nvPr>
        </p:nvSpPr>
        <p:spPr/>
        <p:txBody>
          <a:bodyPr/>
          <a:lstStyle/>
          <a:p>
            <a:r>
              <a:rPr lang="nb-NO" dirty="0"/>
              <a:t>Rollespill i helklasse</a:t>
            </a:r>
          </a:p>
        </p:txBody>
      </p:sp>
      <p:sp>
        <p:nvSpPr>
          <p:cNvPr id="3" name="Plassholder for innhold 2">
            <a:extLst>
              <a:ext uri="{FF2B5EF4-FFF2-40B4-BE49-F238E27FC236}">
                <a16:creationId xmlns:a16="http://schemas.microsoft.com/office/drawing/2014/main" id="{1E736F26-B8FF-CD70-D1E1-6721E0E3A4DD}"/>
              </a:ext>
            </a:extLst>
          </p:cNvPr>
          <p:cNvSpPr>
            <a:spLocks noGrp="1"/>
          </p:cNvSpPr>
          <p:nvPr>
            <p:ph idx="1"/>
          </p:nvPr>
        </p:nvSpPr>
        <p:spPr/>
        <p:txBody>
          <a:bodyPr/>
          <a:lstStyle/>
          <a:p>
            <a:endParaRPr lang="nb-NO"/>
          </a:p>
        </p:txBody>
      </p:sp>
    </p:spTree>
    <p:extLst>
      <p:ext uri="{BB962C8B-B14F-4D97-AF65-F5344CB8AC3E}">
        <p14:creationId xmlns:p14="http://schemas.microsoft.com/office/powerpoint/2010/main" val="4283280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052B3E4-CFFC-862F-963A-B8175439058A}"/>
              </a:ext>
            </a:extLst>
          </p:cNvPr>
          <p:cNvSpPr>
            <a:spLocks noGrp="1"/>
          </p:cNvSpPr>
          <p:nvPr>
            <p:ph type="title"/>
          </p:nvPr>
        </p:nvSpPr>
        <p:spPr/>
        <p:txBody>
          <a:bodyPr/>
          <a:lstStyle/>
          <a:p>
            <a:r>
              <a:rPr lang="nb-NO" dirty="0"/>
              <a:t>Refleksjon</a:t>
            </a:r>
          </a:p>
        </p:txBody>
      </p:sp>
      <p:sp>
        <p:nvSpPr>
          <p:cNvPr id="3" name="Plassholder for innhold 2">
            <a:extLst>
              <a:ext uri="{FF2B5EF4-FFF2-40B4-BE49-F238E27FC236}">
                <a16:creationId xmlns:a16="http://schemas.microsoft.com/office/drawing/2014/main" id="{C5F51D9F-D553-85BE-090D-B51BABE25D4F}"/>
              </a:ext>
            </a:extLst>
          </p:cNvPr>
          <p:cNvSpPr>
            <a:spLocks noGrp="1"/>
          </p:cNvSpPr>
          <p:nvPr>
            <p:ph idx="1"/>
          </p:nvPr>
        </p:nvSpPr>
        <p:spPr/>
        <p:txBody>
          <a:bodyPr/>
          <a:lstStyle/>
          <a:p>
            <a:r>
              <a:rPr lang="nb-NO" dirty="0"/>
              <a:t>Argumentet som ble resultatet – var det et tydelig nok argument for hvorfor det stemmer? Var det noen steg som kunne blitt fremhevet enda mer?</a:t>
            </a:r>
          </a:p>
          <a:p>
            <a:r>
              <a:rPr lang="nb-NO" dirty="0"/>
              <a:t>Hvilke MR-lærergrep ble brukt? (få frem, respondere, støtte, utvide) Kategoriser grepene ut fra funksjon og potensial og diskuter alternativer.</a:t>
            </a:r>
          </a:p>
          <a:p>
            <a:r>
              <a:rPr lang="nb-NO" dirty="0"/>
              <a:t>Elevperspektiv: Kunne man involvert (flere) elever mer ved f.eks. bruk av samtalegrep?  Når, hvordan? Pass på at samtalen ikke går vekk fra det faglige målet.</a:t>
            </a:r>
          </a:p>
          <a:p>
            <a:pPr marL="0" indent="0">
              <a:buNone/>
            </a:pPr>
            <a:endParaRPr lang="nb-NO" dirty="0"/>
          </a:p>
        </p:txBody>
      </p:sp>
    </p:spTree>
    <p:extLst>
      <p:ext uri="{BB962C8B-B14F-4D97-AF65-F5344CB8AC3E}">
        <p14:creationId xmlns:p14="http://schemas.microsoft.com/office/powerpoint/2010/main" val="427673717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796</Words>
  <Application>Microsoft Office PowerPoint</Application>
  <PresentationFormat>Widescreen</PresentationFormat>
  <Paragraphs>65</Paragraphs>
  <Slides>7</Slides>
  <Notes>7</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7</vt:i4>
      </vt:variant>
    </vt:vector>
  </HeadingPairs>
  <TitlesOfParts>
    <vt:vector size="12" baseType="lpstr">
      <vt:lpstr>Arial</vt:lpstr>
      <vt:lpstr>Calibri</vt:lpstr>
      <vt:lpstr>Calibri Light</vt:lpstr>
      <vt:lpstr>Cambria Math</vt:lpstr>
      <vt:lpstr>Office-tema</vt:lpstr>
      <vt:lpstr>Argumentere for en sammenheng i divisjon</vt:lpstr>
      <vt:lpstr>Vi ser for oss følgende undervisningssituasjon</vt:lpstr>
      <vt:lpstr>Felles samtale</vt:lpstr>
      <vt:lpstr>Noen elevers arbeid</vt:lpstr>
      <vt:lpstr>Planlegge samtale</vt:lpstr>
      <vt:lpstr>Rollespill i helklasse</vt:lpstr>
      <vt:lpstr>Refleksjon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Argumentere for sammenheng i divisjon</dc:title>
  <dc:creator>Marit Buset Langfeldt</dc:creator>
  <cp:lastModifiedBy>Monika S. Nyhagen</cp:lastModifiedBy>
  <cp:revision>7</cp:revision>
  <dcterms:created xsi:type="dcterms:W3CDTF">2022-12-06T16:39:12Z</dcterms:created>
  <dcterms:modified xsi:type="dcterms:W3CDTF">2023-02-22T14:10:00Z</dcterms:modified>
</cp:coreProperties>
</file>