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1" r:id="rId5"/>
    <p:sldId id="260" r:id="rId6"/>
    <p:sldId id="258" r:id="rId7"/>
    <p:sldId id="264" r:id="rId8"/>
    <p:sldId id="263" r:id="rId9"/>
    <p:sldId id="262"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94FDEB-A56D-4E43-B8BD-2B0DB63889FA}" name="Anita Valenta" initials="AV" userId="S::valenta@ntnu.no::4b15e6ef-5176-4fe9-a2d2-7f13c52b6d6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8490" autoAdjust="0"/>
  </p:normalViewPr>
  <p:slideViewPr>
    <p:cSldViewPr snapToGrid="0">
      <p:cViewPr varScale="1">
        <p:scale>
          <a:sx n="59" d="100"/>
          <a:sy n="59"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1D4C6-60C2-4287-B384-1DE90504EE05}" type="datetimeFigureOut">
              <a:rPr lang="nb-NO" smtClean="0"/>
              <a:t>12.04.2023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7D3AC-9A99-4854-93DC-EF9A819332DE}" type="slidenum">
              <a:rPr lang="nb-NO" smtClean="0"/>
              <a:t>‹#›</a:t>
            </a:fld>
            <a:endParaRPr lang="nb-NO"/>
          </a:p>
        </p:txBody>
      </p:sp>
    </p:spTree>
    <p:extLst>
      <p:ext uri="{BB962C8B-B14F-4D97-AF65-F5344CB8AC3E}">
        <p14:creationId xmlns:p14="http://schemas.microsoft.com/office/powerpoint/2010/main" val="367598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Oppgavearket til studentene deles ut på slide 6 («Oppgave, del 1»).</a:t>
            </a:r>
          </a:p>
          <a:p>
            <a:endParaRPr lang="nb-NO" dirty="0"/>
          </a:p>
          <a:p>
            <a:r>
              <a:rPr lang="nb-NO" dirty="0"/>
              <a:t>Eilifs løsning er basert på en ekte elevløsning fra en elev på femte trinn.</a:t>
            </a:r>
          </a:p>
          <a:p>
            <a:r>
              <a:rPr lang="nb-NO" dirty="0"/>
              <a:t>(Dette kan det være verdt å presisere flere ganger i løpet av økta, for studentene kan være skeptiske til at besvarelsen er autentisk.)</a:t>
            </a:r>
          </a:p>
        </p:txBody>
      </p:sp>
      <p:sp>
        <p:nvSpPr>
          <p:cNvPr id="4" name="Plassholder for lysbildenummer 3"/>
          <p:cNvSpPr>
            <a:spLocks noGrp="1"/>
          </p:cNvSpPr>
          <p:nvPr>
            <p:ph type="sldNum" sz="quarter" idx="5"/>
          </p:nvPr>
        </p:nvSpPr>
        <p:spPr/>
        <p:txBody>
          <a:bodyPr/>
          <a:lstStyle/>
          <a:p>
            <a:fld id="{1717D3AC-9A99-4854-93DC-EF9A819332DE}" type="slidenum">
              <a:rPr lang="nb-NO" smtClean="0"/>
              <a:t>2</a:t>
            </a:fld>
            <a:endParaRPr lang="nb-NO"/>
          </a:p>
        </p:txBody>
      </p:sp>
    </p:spTree>
    <p:extLst>
      <p:ext uri="{BB962C8B-B14F-4D97-AF65-F5344CB8AC3E}">
        <p14:creationId xmlns:p14="http://schemas.microsoft.com/office/powerpoint/2010/main" val="226955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kan det hjelpe studentene om man blar tilbake en slide, slik at de også kan se på Klaras tegning. Den kan støtte dem til å forklare Eilifs løsning for hverandre.</a:t>
            </a:r>
          </a:p>
          <a:p>
            <a:endParaRPr lang="nb-NO" dirty="0"/>
          </a:p>
          <a:p>
            <a:r>
              <a:rPr lang="nb-NO" dirty="0"/>
              <a:t>Bruk 5-10 minutter her. Mange studenter synes at Eilifs strategi er vanskelig å forstå.</a:t>
            </a:r>
          </a:p>
        </p:txBody>
      </p:sp>
      <p:sp>
        <p:nvSpPr>
          <p:cNvPr id="4" name="Plassholder for lysbildenummer 3"/>
          <p:cNvSpPr>
            <a:spLocks noGrp="1"/>
          </p:cNvSpPr>
          <p:nvPr>
            <p:ph type="sldNum" sz="quarter" idx="5"/>
          </p:nvPr>
        </p:nvSpPr>
        <p:spPr/>
        <p:txBody>
          <a:bodyPr/>
          <a:lstStyle/>
          <a:p>
            <a:fld id="{1717D3AC-9A99-4854-93DC-EF9A819332DE}" type="slidenum">
              <a:rPr lang="nb-NO" smtClean="0"/>
              <a:t>3</a:t>
            </a:fld>
            <a:endParaRPr lang="nb-NO"/>
          </a:p>
        </p:txBody>
      </p:sp>
    </p:spTree>
    <p:extLst>
      <p:ext uri="{BB962C8B-B14F-4D97-AF65-F5344CB8AC3E}">
        <p14:creationId xmlns:p14="http://schemas.microsoft.com/office/powerpoint/2010/main" val="277283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Sliden er et forslag til gjennomgang av strategien, men det er naturligvis vel så bra om man gjør dette sammen med studentene. Få da fram det som skjer i oppgaven Eilif har løst (til venstre i sliden), men også se på denne strategien mer generelt (til høyre i sliden). Det kan fort bli så mye teknisk om brøk at man mister den generelle strategien av syne.</a:t>
                </a:r>
              </a:p>
              <a:p>
                <a:endParaRPr lang="nb-NO" dirty="0"/>
              </a:p>
              <a:p>
                <a:r>
                  <a:rPr lang="nb-NO" dirty="0"/>
                  <a:t>Delen til venstre følger Eilifs strategi steg for steg. Ikke alle overganger er vist, særlig bør man si mer om hvorfor </a:t>
                </a:r>
                <a14:m>
                  <m:oMath xmlns:m="http://schemas.openxmlformats.org/officeDocument/2006/math">
                    <m:f>
                      <m:fPr>
                        <m:ctrlPr>
                          <a:rPr lang="nb-NO" sz="1200" i="1" smtClean="0">
                            <a:latin typeface="Cambria Math" panose="02040503050406030204" pitchFamily="18" charset="0"/>
                          </a:rPr>
                        </m:ctrlPr>
                      </m:fPr>
                      <m:num>
                        <m:r>
                          <a:rPr lang="nb-NO" sz="1200" i="1">
                            <a:latin typeface="Cambria Math" panose="02040503050406030204" pitchFamily="18" charset="0"/>
                            <a:ea typeface="Calibri" panose="020F0502020204030204" pitchFamily="34" charset="0"/>
                            <a:cs typeface="Times New Roman" panose="02020603050405020304" pitchFamily="18" charset="0"/>
                          </a:rPr>
                          <m:t>2</m:t>
                        </m:r>
                        <m:f>
                          <m:fPr>
                            <m:ctrlPr>
                              <a:rPr lang="nb-NO" sz="1200" i="1">
                                <a:latin typeface="Cambria Math" panose="02040503050406030204" pitchFamily="18" charset="0"/>
                              </a:rPr>
                            </m:ctrlPr>
                          </m:fPr>
                          <m:num>
                            <m:r>
                              <a:rPr lang="nb-NO" sz="1200" i="1">
                                <a:latin typeface="Cambria Math" panose="02040503050406030204" pitchFamily="18" charset="0"/>
                                <a:ea typeface="Calibri" panose="020F0502020204030204" pitchFamily="34" charset="0"/>
                                <a:cs typeface="Times New Roman" panose="02020603050405020304" pitchFamily="18" charset="0"/>
                              </a:rPr>
                              <m:t>1</m:t>
                            </m:r>
                          </m:num>
                          <m:den>
                            <m:r>
                              <a:rPr lang="nb-NO" sz="1200" i="1">
                                <a:latin typeface="Cambria Math" panose="02040503050406030204" pitchFamily="18" charset="0"/>
                                <a:ea typeface="Calibri" panose="020F0502020204030204" pitchFamily="34" charset="0"/>
                                <a:cs typeface="Times New Roman" panose="02020603050405020304" pitchFamily="18" charset="0"/>
                              </a:rPr>
                              <m:t>2</m:t>
                            </m:r>
                          </m:den>
                        </m:f>
                      </m:num>
                      <m:den>
                        <m:r>
                          <a:rPr lang="nb-NO" sz="1200" i="1">
                            <a:latin typeface="Cambria Math" panose="02040503050406030204" pitchFamily="18" charset="0"/>
                            <a:ea typeface="Calibri" panose="020F0502020204030204" pitchFamily="34" charset="0"/>
                            <a:cs typeface="Times New Roman" panose="02020603050405020304" pitchFamily="18" charset="0"/>
                          </a:rPr>
                          <m:t>5</m:t>
                        </m:r>
                      </m:den>
                    </m:f>
                  </m:oMath>
                </a14:m>
                <a:r>
                  <a:rPr lang="nb-NO" dirty="0"/>
                  <a:t> er en halv, og hvorfor en halv femtedel er en tidel.</a:t>
                </a:r>
              </a:p>
              <a:p>
                <a:r>
                  <a:rPr lang="nb-NO" dirty="0"/>
                  <a:t>Det kan være lurt å tegne, f.eks. en figur som likner Klaras tegning, og vise hvordan 3/5 er en halv + «en bit», og at Eilif identifiserer denne biten.</a:t>
                </a:r>
              </a:p>
              <a:p>
                <a:endParaRPr lang="nb-NO" dirty="0"/>
              </a:p>
              <a:p>
                <a:r>
                  <a:rPr lang="nb-NO" dirty="0"/>
                  <a:t>Etter det siste spørsmålet, spør studentene (dersom det ikke allerede har kommet fram) om </a:t>
                </a:r>
                <a:r>
                  <a:rPr lang="nb-NO" i="1" dirty="0"/>
                  <a:t>hvorfor</a:t>
                </a:r>
                <a:r>
                  <a:rPr lang="nb-NO" dirty="0"/>
                  <a:t> de tror at Eilif har gjort det her.</a:t>
                </a:r>
              </a:p>
              <a:p>
                <a:r>
                  <a:rPr lang="nb-NO" dirty="0"/>
                  <a:t>Må da komme inn på den generelle subtraksjonsstrategien.</a:t>
                </a:r>
              </a:p>
              <a:p>
                <a:endParaRPr lang="nb-NO" dirty="0"/>
              </a:p>
              <a:p>
                <a:r>
                  <a:rPr lang="nb-NO" dirty="0"/>
                  <a:t>Kan bruke en del tid her, 15-20 minutter</a:t>
                </a:r>
              </a:p>
            </p:txBody>
          </p:sp>
        </mc:Choice>
        <mc:Fallback xmlns="">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Sliden er et forslag til gjennomgang av strategien, men det er naturligvis vel så bra om man gjør dette sammen med studentene. Få da fram det som skjer i oppgaven Eilif har løst (til venstre i sliden), men også se på denne strategien mer generelt (til høyre i sliden). Det kan fort bli så mye teknisk om brøk at man mister den generelle strategien av syne.</a:t>
                </a:r>
              </a:p>
              <a:p>
                <a:endParaRPr lang="nb-NO" dirty="0"/>
              </a:p>
              <a:p>
                <a:r>
                  <a:rPr lang="nb-NO" dirty="0"/>
                  <a:t>Delen til venstre følger Eilifs strategi steg for steg. Ikke alle overganger er vist, særlig bør man si mer om hvorfor </a:t>
                </a:r>
                <a:r>
                  <a:rPr lang="nb-NO" sz="1200" i="0">
                    <a:latin typeface="Cambria Math" panose="02040503050406030204" pitchFamily="18" charset="0"/>
                  </a:rPr>
                  <a:t>(</a:t>
                </a:r>
                <a:r>
                  <a:rPr lang="nb-NO" sz="1200" i="0">
                    <a:latin typeface="Cambria Math" panose="02040503050406030204" pitchFamily="18" charset="0"/>
                    <a:ea typeface="Calibri" panose="020F0502020204030204" pitchFamily="34" charset="0"/>
                    <a:cs typeface="Times New Roman" panose="02020603050405020304" pitchFamily="18" charset="0"/>
                  </a:rPr>
                  <a:t>2 1/2)/5</a:t>
                </a:r>
                <a:r>
                  <a:rPr lang="nb-NO" dirty="0"/>
                  <a:t> er en halv, og hvorfor en halv femtedel er en tidel.</a:t>
                </a:r>
              </a:p>
              <a:p>
                <a:r>
                  <a:rPr lang="nb-NO" dirty="0"/>
                  <a:t>Det kan være lurt å tegne, f.eks. en figur som likner Klaras tegning, og vise hvordan 3/5 er en halv + «en bit», og at Eilif identifiserer denne biten.</a:t>
                </a:r>
              </a:p>
              <a:p>
                <a:endParaRPr lang="nb-NO" dirty="0"/>
              </a:p>
              <a:p>
                <a:r>
                  <a:rPr lang="nb-NO" dirty="0"/>
                  <a:t>Etter det siste spørsmålet, spør studentene (dersom det ikke allerede har kommet fram) om </a:t>
                </a:r>
                <a:r>
                  <a:rPr lang="nb-NO" i="1" dirty="0"/>
                  <a:t>hvorfor</a:t>
                </a:r>
                <a:r>
                  <a:rPr lang="nb-NO" dirty="0"/>
                  <a:t> de tror at Eilif har gjort det her.</a:t>
                </a:r>
              </a:p>
              <a:p>
                <a:r>
                  <a:rPr lang="nb-NO" dirty="0"/>
                  <a:t>Må da komme inn på den generelle subtraksjonsstrategien.</a:t>
                </a:r>
              </a:p>
              <a:p>
                <a:endParaRPr lang="nb-NO" dirty="0"/>
              </a:p>
              <a:p>
                <a:r>
                  <a:rPr lang="nb-NO" dirty="0"/>
                  <a:t>Kan bruke en del tid her, 15-20 minutter</a:t>
                </a:r>
              </a:p>
            </p:txBody>
          </p:sp>
        </mc:Fallback>
      </mc:AlternateContent>
      <p:sp>
        <p:nvSpPr>
          <p:cNvPr id="4" name="Plassholder for lysbildenummer 3"/>
          <p:cNvSpPr>
            <a:spLocks noGrp="1"/>
          </p:cNvSpPr>
          <p:nvPr>
            <p:ph type="sldNum" sz="quarter" idx="5"/>
          </p:nvPr>
        </p:nvSpPr>
        <p:spPr/>
        <p:txBody>
          <a:bodyPr/>
          <a:lstStyle/>
          <a:p>
            <a:fld id="{1717D3AC-9A99-4854-93DC-EF9A819332DE}" type="slidenum">
              <a:rPr lang="nb-NO" smtClean="0"/>
              <a:t>4</a:t>
            </a:fld>
            <a:endParaRPr lang="nb-NO"/>
          </a:p>
        </p:txBody>
      </p:sp>
    </p:spTree>
    <p:extLst>
      <p:ext uri="{BB962C8B-B14F-4D97-AF65-F5344CB8AC3E}">
        <p14:creationId xmlns:p14="http://schemas.microsoft.com/office/powerpoint/2010/main" val="262965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Presiser målet her: Det er Eilif sin løsning samtalen skal fokusere på, og at Klara skal være med på denne.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effectLst/>
                <a:latin typeface="+mj-lt"/>
                <a:ea typeface="Calibri" panose="020F0502020204030204" pitchFamily="34" charset="0"/>
                <a:cs typeface="Times New Roman" panose="02020603050405020304" pitchFamily="18" charset="0"/>
              </a:rPr>
              <a:t>Pass derfor på å inkludere Klara i samtalen, og still spørsmål som </a:t>
            </a:r>
            <a:r>
              <a:rPr lang="nb-NO" sz="1200" i="1" dirty="0">
                <a:solidFill>
                  <a:schemeClr val="tx2"/>
                </a:solidFill>
                <a:effectLst/>
                <a:latin typeface="+mj-lt"/>
                <a:ea typeface="Calibri" panose="020F0502020204030204" pitchFamily="34" charset="0"/>
                <a:cs typeface="Times New Roman" panose="02020603050405020304" pitchFamily="18" charset="0"/>
              </a:rPr>
              <a:t>fremmer</a:t>
            </a:r>
            <a:r>
              <a:rPr lang="nb-NO" sz="1200" dirty="0">
                <a:effectLst/>
                <a:latin typeface="+mj-lt"/>
                <a:ea typeface="Calibri" panose="020F0502020204030204" pitchFamily="34" charset="0"/>
                <a:cs typeface="Times New Roman" panose="02020603050405020304" pitchFamily="18" charset="0"/>
              </a:rPr>
              <a:t> hennes resonnering</a:t>
            </a:r>
          </a:p>
          <a:p>
            <a:endParaRPr lang="nb-NO" dirty="0"/>
          </a:p>
        </p:txBody>
      </p:sp>
      <p:sp>
        <p:nvSpPr>
          <p:cNvPr id="4" name="Plassholder for lysbildenummer 3"/>
          <p:cNvSpPr>
            <a:spLocks noGrp="1"/>
          </p:cNvSpPr>
          <p:nvPr>
            <p:ph type="sldNum" sz="quarter" idx="5"/>
          </p:nvPr>
        </p:nvSpPr>
        <p:spPr/>
        <p:txBody>
          <a:bodyPr/>
          <a:lstStyle/>
          <a:p>
            <a:fld id="{1717D3AC-9A99-4854-93DC-EF9A819332DE}" type="slidenum">
              <a:rPr lang="nb-NO" smtClean="0"/>
              <a:t>5</a:t>
            </a:fld>
            <a:endParaRPr lang="nb-NO"/>
          </a:p>
        </p:txBody>
      </p:sp>
    </p:spTree>
    <p:extLst>
      <p:ext uri="{BB962C8B-B14F-4D97-AF65-F5344CB8AC3E}">
        <p14:creationId xmlns:p14="http://schemas.microsoft.com/office/powerpoint/2010/main" val="225988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buFont typeface="Arial" panose="020B0604020202020204" pitchFamily="34" charset="0"/>
              <a:buNone/>
            </a:pPr>
            <a:r>
              <a:rPr lang="nb-NO" sz="1200" dirty="0">
                <a:effectLst/>
                <a:latin typeface="+mj-lt"/>
                <a:ea typeface="Calibri" panose="020F0502020204030204" pitchFamily="34" charset="0"/>
                <a:cs typeface="Times New Roman" panose="02020603050405020304" pitchFamily="18" charset="0"/>
              </a:rPr>
              <a:t>Del ut oppgavearket til studentene. Presiser at vi bare jobber med planleggingen inntil videre (f.eks. fram mot pause).</a:t>
            </a:r>
          </a:p>
          <a:p>
            <a:endParaRPr lang="nb-NO" dirty="0"/>
          </a:p>
          <a:p>
            <a:r>
              <a:rPr lang="nb-NO" dirty="0"/>
              <a:t>Planlegg 15-20 minutter</a:t>
            </a:r>
          </a:p>
          <a:p>
            <a:endParaRPr lang="nb-NO" dirty="0"/>
          </a:p>
          <a:p>
            <a:r>
              <a:rPr lang="nb-NO" dirty="0"/>
              <a:t>ETTER PAUSE eller etter 15-20 minutter: Det kan være behov for å diskutere litt i fellesskap, f.eks. minne studentene på at de må gi Klara en viktig rolle – det er ikke bare Eilif som skal føre ordet her. Og husk at målet fortsatt er å jobbe for at Klara skal forstå Eilif sin løsning, ikke at de skal bruke fellesnevner etc. Det kan være lurt å tegne.</a:t>
            </a:r>
          </a:p>
          <a:p>
            <a:endParaRPr lang="nb-NO" dirty="0"/>
          </a:p>
          <a:p>
            <a:r>
              <a:rPr lang="nb-NO" dirty="0"/>
              <a:t>Bruk mer tid på planleggingen etter behov.</a:t>
            </a:r>
          </a:p>
          <a:p>
            <a:endParaRPr lang="nb-NO" dirty="0"/>
          </a:p>
          <a:p>
            <a:r>
              <a:rPr lang="nb-NO" dirty="0"/>
              <a:t>Mulige spørsmål til studentene:</a:t>
            </a:r>
          </a:p>
          <a:p>
            <a:pPr marL="285750" indent="-285750">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Hva er det som er bra med Eilifs strategi? Nettopp fordi han </a:t>
            </a:r>
            <a:r>
              <a:rPr lang="nb-NO" sz="1800" i="1" dirty="0">
                <a:effectLst/>
                <a:latin typeface="Calibri" panose="020F0502020204030204" pitchFamily="34" charset="0"/>
                <a:ea typeface="Calibri" panose="020F0502020204030204" pitchFamily="34" charset="0"/>
                <a:cs typeface="Times New Roman" panose="02020603050405020304" pitchFamily="18" charset="0"/>
              </a:rPr>
              <a:t>ikke </a:t>
            </a:r>
            <a:r>
              <a:rPr lang="nb-NO" sz="1800" dirty="0">
                <a:effectLst/>
                <a:latin typeface="Calibri" panose="020F0502020204030204" pitchFamily="34" charset="0"/>
                <a:ea typeface="Calibri" panose="020F0502020204030204" pitchFamily="34" charset="0"/>
                <a:cs typeface="Times New Roman" panose="02020603050405020304" pitchFamily="18" charset="0"/>
              </a:rPr>
              <a:t>har funnet fellesnevner? Hva kan vi si at er lurt med hans måte? </a:t>
            </a:r>
          </a:p>
          <a:p>
            <a:pPr marL="285750" indent="-285750">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Hva kan vi gjøre for å få Klara involvert? At det blir mer enn «har du skjønt det nå?» «nei, jeg har ikke helt skjønt det enda»</a:t>
            </a:r>
          </a:p>
          <a:p>
            <a:pPr marL="285750" indent="-285750">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Kan man legge opp til at det er Klara som skal forklare strategien? Klara som tegner?</a:t>
            </a:r>
          </a:p>
          <a:p>
            <a:pPr marL="171450" indent="-171450">
              <a:buFontTx/>
              <a:buChar char="-"/>
            </a:pPr>
            <a:endParaRPr lang="nb-NO" dirty="0"/>
          </a:p>
        </p:txBody>
      </p:sp>
      <p:sp>
        <p:nvSpPr>
          <p:cNvPr id="4" name="Plassholder for lysbildenummer 3"/>
          <p:cNvSpPr>
            <a:spLocks noGrp="1"/>
          </p:cNvSpPr>
          <p:nvPr>
            <p:ph type="sldNum" sz="quarter" idx="5"/>
          </p:nvPr>
        </p:nvSpPr>
        <p:spPr/>
        <p:txBody>
          <a:bodyPr/>
          <a:lstStyle/>
          <a:p>
            <a:fld id="{1717D3AC-9A99-4854-93DC-EF9A819332DE}" type="slidenum">
              <a:rPr lang="nb-NO" smtClean="0"/>
              <a:t>6</a:t>
            </a:fld>
            <a:endParaRPr lang="nb-NO"/>
          </a:p>
        </p:txBody>
      </p:sp>
    </p:spTree>
    <p:extLst>
      <p:ext uri="{BB962C8B-B14F-4D97-AF65-F5344CB8AC3E}">
        <p14:creationId xmlns:p14="http://schemas.microsoft.com/office/powerpoint/2010/main" val="79930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buFont typeface="Arial" panose="020B0604020202020204" pitchFamily="34" charset="0"/>
              <a:buNone/>
            </a:pPr>
            <a:r>
              <a:rPr lang="nb-NO" sz="1200" dirty="0">
                <a:effectLst/>
                <a:latin typeface="+mj-lt"/>
                <a:ea typeface="Calibri" panose="020F0502020204030204" pitchFamily="34" charset="0"/>
                <a:cs typeface="Times New Roman" panose="02020603050405020304" pitchFamily="18" charset="0"/>
              </a:rPr>
              <a:t>Observatøren må være spesielt observant under gjennomføringen, hen er mer enn bare «sufflør». Kan lede diskusjonen etterpå.</a:t>
            </a:r>
          </a:p>
          <a:p>
            <a:pPr lvl="0">
              <a:buFont typeface="Arial" panose="020B0604020202020204" pitchFamily="34" charset="0"/>
              <a:buNone/>
            </a:pPr>
            <a:endParaRPr lang="nb-NO" sz="12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None/>
            </a:pPr>
            <a:r>
              <a:rPr lang="nb-NO" sz="1200" dirty="0">
                <a:effectLst/>
                <a:latin typeface="+mj-lt"/>
                <a:ea typeface="Calibri" panose="020F0502020204030204" pitchFamily="34" charset="0"/>
                <a:cs typeface="Times New Roman" panose="02020603050405020304" pitchFamily="18" charset="0"/>
              </a:rPr>
              <a:t>Det er lov å bytte på rollene før andre gjennomføring, det kan være opp til studentene.</a:t>
            </a:r>
          </a:p>
          <a:p>
            <a:pPr lvl="0">
              <a:buFont typeface="Arial" panose="020B0604020202020204" pitchFamily="34" charset="0"/>
              <a:buNone/>
            </a:pPr>
            <a:endParaRPr lang="nb-NO" sz="1200" dirty="0">
              <a:effectLst/>
              <a:latin typeface="+mj-lt"/>
              <a:ea typeface="Calibri" panose="020F0502020204030204" pitchFamily="34" charset="0"/>
              <a:cs typeface="Times New Roman" panose="02020603050405020304" pitchFamily="18" charset="0"/>
            </a:endParaRPr>
          </a:p>
          <a:p>
            <a:r>
              <a:rPr lang="nb-NO" sz="1200" dirty="0">
                <a:effectLst/>
                <a:latin typeface="+mj-lt"/>
                <a:ea typeface="Calibri" panose="020F0502020204030204" pitchFamily="34" charset="0"/>
                <a:cs typeface="Times New Roman" panose="02020603050405020304" pitchFamily="18" charset="0"/>
              </a:rPr>
              <a:t>Alle kan ta Time-Out underveis, dvs. stoppe samtalen og be om hjelp eller foreslå endringer.</a:t>
            </a:r>
          </a:p>
          <a:p>
            <a:endParaRPr lang="nb-NO" sz="1200" dirty="0">
              <a:effectLst/>
              <a:latin typeface="+mj-lt"/>
              <a:ea typeface="Calibri" panose="020F0502020204030204" pitchFamily="34" charset="0"/>
              <a:cs typeface="Times New Roman" panose="02020603050405020304" pitchFamily="18" charset="0"/>
            </a:endParaRPr>
          </a:p>
          <a:p>
            <a:r>
              <a:rPr lang="nb-NO" sz="1200" dirty="0">
                <a:effectLst/>
                <a:latin typeface="+mj-lt"/>
                <a:ea typeface="Calibri" panose="020F0502020204030204" pitchFamily="34" charset="0"/>
                <a:cs typeface="Times New Roman" panose="02020603050405020304" pitchFamily="18" charset="0"/>
              </a:rPr>
              <a:t>Ca. 15 minutter</a:t>
            </a:r>
          </a:p>
        </p:txBody>
      </p:sp>
      <p:sp>
        <p:nvSpPr>
          <p:cNvPr id="4" name="Plassholder for lysbildenummer 3"/>
          <p:cNvSpPr>
            <a:spLocks noGrp="1"/>
          </p:cNvSpPr>
          <p:nvPr>
            <p:ph type="sldNum" sz="quarter" idx="5"/>
          </p:nvPr>
        </p:nvSpPr>
        <p:spPr/>
        <p:txBody>
          <a:bodyPr/>
          <a:lstStyle/>
          <a:p>
            <a:fld id="{1717D3AC-9A99-4854-93DC-EF9A819332DE}" type="slidenum">
              <a:rPr lang="nb-NO" smtClean="0"/>
              <a:t>7</a:t>
            </a:fld>
            <a:endParaRPr lang="nb-NO"/>
          </a:p>
        </p:txBody>
      </p:sp>
    </p:spTree>
    <p:extLst>
      <p:ext uri="{BB962C8B-B14F-4D97-AF65-F5344CB8AC3E}">
        <p14:creationId xmlns:p14="http://schemas.microsoft.com/office/powerpoint/2010/main" val="2740038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Velg ut en eller to grupper som presenterer foran klassen.</a:t>
            </a:r>
          </a:p>
          <a:p>
            <a:endParaRPr lang="nb-NO" dirty="0"/>
          </a:p>
          <a:p>
            <a:r>
              <a:rPr lang="nb-NO" dirty="0"/>
              <a:t>Åpne for kommentarer fra klassen etter hvert rollespill: Hva var bra?</a:t>
            </a:r>
          </a:p>
          <a:p>
            <a:r>
              <a:rPr lang="nb-NO" dirty="0"/>
              <a:t>Knytt lærerens arbeid opp mot kategoriene av MR-grep: Få fram, respondere, fremme resonnering.</a:t>
            </a:r>
          </a:p>
          <a:p>
            <a:endParaRPr lang="nb-NO" dirty="0"/>
          </a:p>
          <a:p>
            <a:r>
              <a:rPr lang="nb-NO" dirty="0"/>
              <a:t>Hvis man ser mer enn en samtale, kan man også se etter likheter og forskjeller mellom de to.</a:t>
            </a:r>
          </a:p>
        </p:txBody>
      </p:sp>
      <p:sp>
        <p:nvSpPr>
          <p:cNvPr id="4" name="Plassholder for lysbildenummer 3"/>
          <p:cNvSpPr>
            <a:spLocks noGrp="1"/>
          </p:cNvSpPr>
          <p:nvPr>
            <p:ph type="sldNum" sz="quarter" idx="5"/>
          </p:nvPr>
        </p:nvSpPr>
        <p:spPr/>
        <p:txBody>
          <a:bodyPr/>
          <a:lstStyle/>
          <a:p>
            <a:fld id="{1717D3AC-9A99-4854-93DC-EF9A819332DE}" type="slidenum">
              <a:rPr lang="nb-NO" smtClean="0"/>
              <a:t>8</a:t>
            </a:fld>
            <a:endParaRPr lang="nb-NO"/>
          </a:p>
        </p:txBody>
      </p:sp>
    </p:spTree>
    <p:extLst>
      <p:ext uri="{BB962C8B-B14F-4D97-AF65-F5344CB8AC3E}">
        <p14:creationId xmlns:p14="http://schemas.microsoft.com/office/powerpoint/2010/main" val="130796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Først i grupper – så i fellesskap.</a:t>
            </a:r>
          </a:p>
          <a:p>
            <a:endParaRPr lang="nb-NO" dirty="0"/>
          </a:p>
          <a:p>
            <a:r>
              <a:rPr lang="nb-NO" dirty="0"/>
              <a:t>Hensikten er ikke å «vurdere» samtalene, men å reflektere rundt måter man kan arbeide på som lærer, hva som kan være gode valg, basert på det som er sett og gjort.</a:t>
            </a:r>
          </a:p>
          <a:p>
            <a:endParaRPr lang="nb-NO" dirty="0"/>
          </a:p>
          <a:p>
            <a:r>
              <a:rPr lang="nb-NO" dirty="0"/>
              <a:t>Det kan være noen som er kritiske til at vi skal «utsette» Klara for Eilif sin strategi. Dette kan godt diskuteres. Hva veier for/mot? </a:t>
            </a:r>
          </a:p>
          <a:p>
            <a:r>
              <a:rPr lang="nb-NO" sz="12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Kan i den sammenhengen utfordre studentene til å se for seg et </a:t>
            </a:r>
            <a:r>
              <a:rPr lang="nb-NO" sz="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nb-NO" sz="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skrekksceniaro</a:t>
            </a:r>
            <a:r>
              <a:rPr lang="nb-NO" sz="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(«dårlig undervisning») i undervisningssituasjonen. Hva hadde læreren gjort da?</a:t>
            </a:r>
            <a:endParaRPr lang="nb-NO" dirty="0">
              <a:solidFill>
                <a:srgbClr val="FF0000"/>
              </a:solidFill>
            </a:endParaRPr>
          </a:p>
          <a:p>
            <a:endParaRPr lang="nb-NO" dirty="0"/>
          </a:p>
          <a:p>
            <a:r>
              <a:rPr lang="nb-NO" dirty="0"/>
              <a:t>Ca. 10 minutter</a:t>
            </a:r>
          </a:p>
        </p:txBody>
      </p:sp>
      <p:sp>
        <p:nvSpPr>
          <p:cNvPr id="4" name="Plassholder for lysbildenummer 3"/>
          <p:cNvSpPr>
            <a:spLocks noGrp="1"/>
          </p:cNvSpPr>
          <p:nvPr>
            <p:ph type="sldNum" sz="quarter" idx="5"/>
          </p:nvPr>
        </p:nvSpPr>
        <p:spPr/>
        <p:txBody>
          <a:bodyPr/>
          <a:lstStyle/>
          <a:p>
            <a:fld id="{1717D3AC-9A99-4854-93DC-EF9A819332DE}" type="slidenum">
              <a:rPr lang="nb-NO" smtClean="0"/>
              <a:t>9</a:t>
            </a:fld>
            <a:endParaRPr lang="nb-NO"/>
          </a:p>
        </p:txBody>
      </p:sp>
    </p:spTree>
    <p:extLst>
      <p:ext uri="{BB962C8B-B14F-4D97-AF65-F5344CB8AC3E}">
        <p14:creationId xmlns:p14="http://schemas.microsoft.com/office/powerpoint/2010/main" val="2341806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7CCE3E-0B2F-6F95-7879-156EDE12C13B}"/>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40101E2-AB65-6C9D-3412-DFF663FAA7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7317381-F3D1-3215-59A6-772F6593E0C9}"/>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5" name="Plassholder for bunntekst 4">
            <a:extLst>
              <a:ext uri="{FF2B5EF4-FFF2-40B4-BE49-F238E27FC236}">
                <a16:creationId xmlns:a16="http://schemas.microsoft.com/office/drawing/2014/main" id="{06425399-BBF3-A7CA-CE79-2493FEBA06A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3A23549-A0FB-C628-898E-FF18D0B71D01}"/>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74423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10C9C3-2C5F-0194-7333-A9F847007772}"/>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2CE5D6E-EEA8-94A5-3CA7-CBECE0FE9C76}"/>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6891EE8-1D30-EC5B-B6FC-E52FE6534845}"/>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5" name="Plassholder for bunntekst 4">
            <a:extLst>
              <a:ext uri="{FF2B5EF4-FFF2-40B4-BE49-F238E27FC236}">
                <a16:creationId xmlns:a16="http://schemas.microsoft.com/office/drawing/2014/main" id="{B86BB2C8-1E70-EC07-BB74-D0AF5F94741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4272FFC-D6C4-AED1-2775-67E119FB12F6}"/>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160168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05A1127-53DD-A0C3-9CFB-7BE6FABFA81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8470A3E-EA95-402C-BC43-3D526DE7A60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93843E3-3719-1144-503F-7D117C720BAC}"/>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5" name="Plassholder for bunntekst 4">
            <a:extLst>
              <a:ext uri="{FF2B5EF4-FFF2-40B4-BE49-F238E27FC236}">
                <a16:creationId xmlns:a16="http://schemas.microsoft.com/office/drawing/2014/main" id="{5C9D6B6D-358F-6E5E-DC13-28CF79CB712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E277415-B7C3-3045-C3DF-44E5D6338590}"/>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246627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9813D4-B987-797A-02B2-C7341F4373D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EF54923-57F7-AE65-B675-CF800AA3646B}"/>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714DBE6-B549-E781-B5E1-2C017F600762}"/>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5" name="Plassholder for bunntekst 4">
            <a:extLst>
              <a:ext uri="{FF2B5EF4-FFF2-40B4-BE49-F238E27FC236}">
                <a16:creationId xmlns:a16="http://schemas.microsoft.com/office/drawing/2014/main" id="{0066FA10-C5B2-FAFC-A407-895B66C0202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E5DB681-EDB3-8EA4-F34F-A719523A3479}"/>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55799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9555D4-E707-53A2-577A-5D067CA231F2}"/>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BEE30AA3-E31D-8A85-CC8F-CBFEB84218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88B6026-1C60-CC07-6CB7-5A2A56BA2D7F}"/>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5" name="Plassholder for bunntekst 4">
            <a:extLst>
              <a:ext uri="{FF2B5EF4-FFF2-40B4-BE49-F238E27FC236}">
                <a16:creationId xmlns:a16="http://schemas.microsoft.com/office/drawing/2014/main" id="{AA4E7284-D078-F67F-57D5-52621BA0052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7B4B231-D599-9C4E-65AC-A340C30DDC26}"/>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155386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298823-9F4C-D176-C488-A3961F4C9BE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71E9580-A3B4-EA71-6840-DC95D0C615CD}"/>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2CDBD387-48F0-168A-80A9-74027CCF84AD}"/>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B182AE37-D394-E406-3650-C9A19B9E73CE}"/>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6" name="Plassholder for bunntekst 5">
            <a:extLst>
              <a:ext uri="{FF2B5EF4-FFF2-40B4-BE49-F238E27FC236}">
                <a16:creationId xmlns:a16="http://schemas.microsoft.com/office/drawing/2014/main" id="{BBF65242-2BB3-CAE4-162D-DCF863291E7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ED5828F-82B0-CF04-AADB-D50A10C6244F}"/>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77934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BBCF8B-D3DC-96CF-D1B5-C8A4383E0A8B}"/>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8011A945-E910-4DA7-9A5A-6A0633BC2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51545735-9F78-BA72-AD67-5D72F2EFC71E}"/>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BC14035-C8DC-7C73-D92C-D9FE94014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5356FC65-E092-50B1-CD48-FF20D1BA7081}"/>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59133C6-CDFF-0443-3259-10350F8CEFE3}"/>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8" name="Plassholder for bunntekst 7">
            <a:extLst>
              <a:ext uri="{FF2B5EF4-FFF2-40B4-BE49-F238E27FC236}">
                <a16:creationId xmlns:a16="http://schemas.microsoft.com/office/drawing/2014/main" id="{4A2EE942-4328-B31F-8679-19263C2DA20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10E8EBB-55B5-0DB8-7893-4108314F246A}"/>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398628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19B6AD-2073-490E-B39B-288F977AF38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8D2E7345-E8F6-20CE-8FAC-67CBE2E05B8D}"/>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4" name="Plassholder for bunntekst 3">
            <a:extLst>
              <a:ext uri="{FF2B5EF4-FFF2-40B4-BE49-F238E27FC236}">
                <a16:creationId xmlns:a16="http://schemas.microsoft.com/office/drawing/2014/main" id="{6761561C-C8C6-9786-269B-8F54532A110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1DC5DFB-0606-38B1-1BDA-46958F6A453C}"/>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49668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5750A2A-05F9-658A-E4E9-15E56FD3E40F}"/>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3" name="Plassholder for bunntekst 2">
            <a:extLst>
              <a:ext uri="{FF2B5EF4-FFF2-40B4-BE49-F238E27FC236}">
                <a16:creationId xmlns:a16="http://schemas.microsoft.com/office/drawing/2014/main" id="{D329FEAC-D210-80A8-B88F-828864ECE97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A69C0E9-D66D-7A35-C87B-91EEBF4ADEB7}"/>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83906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31F553-01C9-74C0-6DD9-A80ED9F2BDB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F26965A-74C9-25B8-B3FD-85CB1C265D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57B11203-8129-E9C5-0DCD-992760080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0E33868-3BA7-9E87-B657-7300B04D09B1}"/>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6" name="Plassholder for bunntekst 5">
            <a:extLst>
              <a:ext uri="{FF2B5EF4-FFF2-40B4-BE49-F238E27FC236}">
                <a16:creationId xmlns:a16="http://schemas.microsoft.com/office/drawing/2014/main" id="{105238EB-A064-C4B5-A1D5-C236302DB04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E8E5CD4-CB1A-1D9D-16B1-F580C41CF76A}"/>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40533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2836C6-6A1C-CC36-512A-F983B3E0BA2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F0C4E60-50AE-F2DF-0D94-A7C9A78DD9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EFB9F18-3D98-68D8-4E01-2AC12E358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A75138C-A1A5-6B03-90E0-856342082797}"/>
              </a:ext>
            </a:extLst>
          </p:cNvPr>
          <p:cNvSpPr>
            <a:spLocks noGrp="1"/>
          </p:cNvSpPr>
          <p:nvPr>
            <p:ph type="dt" sz="half" idx="10"/>
          </p:nvPr>
        </p:nvSpPr>
        <p:spPr/>
        <p:txBody>
          <a:bodyPr/>
          <a:lstStyle/>
          <a:p>
            <a:fld id="{3080842C-E798-45C8-843B-B39CFD1DA3DA}" type="datetimeFigureOut">
              <a:rPr lang="nb-NO" smtClean="0"/>
              <a:t>12.04.2023</a:t>
            </a:fld>
            <a:endParaRPr lang="nb-NO"/>
          </a:p>
        </p:txBody>
      </p:sp>
      <p:sp>
        <p:nvSpPr>
          <p:cNvPr id="6" name="Plassholder for bunntekst 5">
            <a:extLst>
              <a:ext uri="{FF2B5EF4-FFF2-40B4-BE49-F238E27FC236}">
                <a16:creationId xmlns:a16="http://schemas.microsoft.com/office/drawing/2014/main" id="{A2782EC8-EE41-BB87-13EB-08C5370A106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E9174FA-3330-B1AE-5E11-0143DBDBA77A}"/>
              </a:ext>
            </a:extLst>
          </p:cNvPr>
          <p:cNvSpPr>
            <a:spLocks noGrp="1"/>
          </p:cNvSpPr>
          <p:nvPr>
            <p:ph type="sldNum" sz="quarter" idx="12"/>
          </p:nvPr>
        </p:nvSpPr>
        <p:spPr/>
        <p:txBody>
          <a:bodyPr/>
          <a:lstStyle/>
          <a:p>
            <a:fld id="{D932ABD8-F5D1-4F56-9450-79E5C5B19782}" type="slidenum">
              <a:rPr lang="nb-NO" smtClean="0"/>
              <a:t>‹#›</a:t>
            </a:fld>
            <a:endParaRPr lang="nb-NO"/>
          </a:p>
        </p:txBody>
      </p:sp>
    </p:spTree>
    <p:extLst>
      <p:ext uri="{BB962C8B-B14F-4D97-AF65-F5344CB8AC3E}">
        <p14:creationId xmlns:p14="http://schemas.microsoft.com/office/powerpoint/2010/main" val="192292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95DCC87-FB7E-8C18-A1A5-5FCA81D287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7F3EEB8-1FA7-9317-7F5C-26BA4C27CA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5148CA3-0367-4377-D056-4B790124A8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0842C-E798-45C8-843B-B39CFD1DA3DA}" type="datetimeFigureOut">
              <a:rPr lang="nb-NO" smtClean="0"/>
              <a:t>12.04.2023</a:t>
            </a:fld>
            <a:endParaRPr lang="nb-NO"/>
          </a:p>
        </p:txBody>
      </p:sp>
      <p:sp>
        <p:nvSpPr>
          <p:cNvPr id="5" name="Plassholder for bunntekst 4">
            <a:extLst>
              <a:ext uri="{FF2B5EF4-FFF2-40B4-BE49-F238E27FC236}">
                <a16:creationId xmlns:a16="http://schemas.microsoft.com/office/drawing/2014/main" id="{10839282-1CBD-B746-A410-0F99859A10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C9C08C09-25E6-BE69-6E76-5A1CC56B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2ABD8-F5D1-4F56-9450-79E5C5B19782}" type="slidenum">
              <a:rPr lang="nb-NO" smtClean="0"/>
              <a:t>‹#›</a:t>
            </a:fld>
            <a:endParaRPr lang="nb-NO"/>
          </a:p>
        </p:txBody>
      </p:sp>
    </p:spTree>
    <p:extLst>
      <p:ext uri="{BB962C8B-B14F-4D97-AF65-F5344CB8AC3E}">
        <p14:creationId xmlns:p14="http://schemas.microsoft.com/office/powerpoint/2010/main" val="1845526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4E8CA6-B679-6390-005B-140CF3F95907}"/>
              </a:ext>
            </a:extLst>
          </p:cNvPr>
          <p:cNvSpPr>
            <a:spLocks noGrp="1"/>
          </p:cNvSpPr>
          <p:nvPr>
            <p:ph type="ctrTitle"/>
          </p:nvPr>
        </p:nvSpPr>
        <p:spPr/>
        <p:txBody>
          <a:bodyPr/>
          <a:lstStyle/>
          <a:p>
            <a:r>
              <a:rPr lang="nb-NO" dirty="0"/>
              <a:t>Subtraksjon av brøk</a:t>
            </a:r>
          </a:p>
        </p:txBody>
      </p:sp>
      <p:sp>
        <p:nvSpPr>
          <p:cNvPr id="3" name="Undertittel 2">
            <a:extLst>
              <a:ext uri="{FF2B5EF4-FFF2-40B4-BE49-F238E27FC236}">
                <a16:creationId xmlns:a16="http://schemas.microsoft.com/office/drawing/2014/main" id="{6CAB9EE4-8D04-D099-75F0-C9ED2A62D6F4}"/>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348979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4CB2F4-5D0E-065E-2D1A-20CB3961D002}"/>
              </a:ext>
            </a:extLst>
          </p:cNvPr>
          <p:cNvSpPr>
            <a:spLocks noGrp="1"/>
          </p:cNvSpPr>
          <p:nvPr>
            <p:ph type="title"/>
          </p:nvPr>
        </p:nvSpPr>
        <p:spPr/>
        <p:txBody>
          <a:bodyPr/>
          <a:lstStyle/>
          <a:p>
            <a:r>
              <a:rPr lang="nb-NO" dirty="0"/>
              <a:t>Vi ser for oss følgende undervisningssituasjon</a:t>
            </a:r>
          </a:p>
        </p:txBody>
      </p:sp>
      <mc:AlternateContent xmlns:mc="http://schemas.openxmlformats.org/markup-compatibility/2006" xmlns:a14="http://schemas.microsoft.com/office/drawing/2010/main">
        <mc:Choice Requires="a14">
          <p:sp>
            <p:nvSpPr>
              <p:cNvPr id="3" name="Plassholder for innhold 2">
                <a:extLst>
                  <a:ext uri="{FF2B5EF4-FFF2-40B4-BE49-F238E27FC236}">
                    <a16:creationId xmlns:a16="http://schemas.microsoft.com/office/drawing/2014/main" id="{2DA63348-3081-C28F-A056-122C3E3E51D8}"/>
                  </a:ext>
                </a:extLst>
              </p:cNvPr>
              <p:cNvSpPr>
                <a:spLocks noGrp="1"/>
              </p:cNvSpPr>
              <p:nvPr>
                <p:ph idx="1"/>
              </p:nvPr>
            </p:nvSpPr>
            <p:spPr>
              <a:xfrm>
                <a:off x="838200" y="1825625"/>
                <a:ext cx="5028344" cy="4351338"/>
              </a:xfrm>
            </p:spPr>
            <p:txBody>
              <a:bodyPr>
                <a:normAutofit fontScale="70000" lnSpcReduction="20000"/>
              </a:bodyPr>
              <a:lstStyle/>
              <a:p>
                <a:pPr marL="0" indent="0">
                  <a:lnSpc>
                    <a:spcPct val="120000"/>
                  </a:lnSpc>
                  <a:buNone/>
                </a:pPr>
                <a:r>
                  <a:rPr lang="nb-NO" sz="2800" dirty="0">
                    <a:effectLst/>
                  </a:rPr>
                  <a:t>Eilif og Klara på femte trinn deler pult. Nå har de løst oppgaven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3</m:t>
                        </m:r>
                      </m:num>
                      <m:den>
                        <m:r>
                          <a:rPr lang="nb-NO" sz="2800" i="1">
                            <a:effectLst/>
                            <a:latin typeface="Cambria Math" panose="02040503050406030204" pitchFamily="18" charset="0"/>
                          </a:rPr>
                          <m:t>5</m:t>
                        </m:r>
                      </m:den>
                    </m:f>
                    <m:r>
                      <a:rPr lang="nb-NO" sz="2800" i="1">
                        <a:effectLst/>
                        <a:latin typeface="Cambria Math" panose="02040503050406030204" pitchFamily="18" charset="0"/>
                      </a:rPr>
                      <m:t>−</m:t>
                    </m:r>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2</m:t>
                        </m:r>
                      </m:den>
                    </m:f>
                  </m:oMath>
                </a14:m>
                <a:r>
                  <a:rPr lang="nb-NO" sz="2800" dirty="0">
                    <a:effectLst/>
                  </a:rPr>
                  <a:t> hver for seg.</a:t>
                </a:r>
              </a:p>
              <a:p>
                <a:pPr marL="0" indent="0">
                  <a:lnSpc>
                    <a:spcPct val="90000"/>
                  </a:lnSpc>
                  <a:buNone/>
                </a:pPr>
                <a:endParaRPr lang="nb-NO" sz="2800" dirty="0">
                  <a:effectLst/>
                </a:endParaRPr>
              </a:p>
              <a:p>
                <a:pPr marL="0" indent="0">
                  <a:lnSpc>
                    <a:spcPct val="120000"/>
                  </a:lnSpc>
                  <a:buNone/>
                </a:pPr>
                <a:r>
                  <a:rPr lang="nb-NO" sz="2800" dirty="0">
                    <a:effectLst/>
                  </a:rPr>
                  <a:t>Læreren kommer bort til de to elevene.</a:t>
                </a:r>
              </a:p>
              <a:p>
                <a:pPr marL="0" indent="0">
                  <a:lnSpc>
                    <a:spcPct val="120000"/>
                  </a:lnSpc>
                  <a:buNone/>
                </a:pPr>
                <a:r>
                  <a:rPr lang="nb-NO" sz="2800" b="1" dirty="0">
                    <a:effectLst/>
                  </a:rPr>
                  <a:t>Læreren: </a:t>
                </a:r>
                <a:r>
                  <a:rPr lang="nb-NO" sz="2800" dirty="0">
                    <a:effectLst/>
                  </a:rPr>
                  <a:t>Kan du fortelle hva du har gjort, Eilif?</a:t>
                </a:r>
              </a:p>
              <a:p>
                <a:pPr marL="0" indent="0">
                  <a:lnSpc>
                    <a:spcPct val="120000"/>
                  </a:lnSpc>
                  <a:buNone/>
                </a:pPr>
                <a:r>
                  <a:rPr lang="nb-NO" sz="2800" b="1" dirty="0">
                    <a:effectLst/>
                  </a:rPr>
                  <a:t>Eilif:</a:t>
                </a:r>
                <a:r>
                  <a:rPr lang="nb-NO" sz="2800" dirty="0">
                    <a:effectLst/>
                  </a:rPr>
                  <a:t>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2</m:t>
                        </m:r>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2</m:t>
                            </m:r>
                          </m:den>
                        </m:f>
                      </m:num>
                      <m:den>
                        <m:r>
                          <a:rPr lang="nb-NO" sz="2800" i="1">
                            <a:effectLst/>
                            <a:latin typeface="Cambria Math" panose="02040503050406030204" pitchFamily="18" charset="0"/>
                          </a:rPr>
                          <m:t>5</m:t>
                        </m:r>
                      </m:den>
                    </m:f>
                  </m:oMath>
                </a14:m>
                <a:r>
                  <a:rPr lang="nb-NO" sz="2800" dirty="0">
                    <a:effectLst/>
                  </a:rPr>
                  <a:t> er det samme som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2</m:t>
                        </m:r>
                      </m:den>
                    </m:f>
                  </m:oMath>
                </a14:m>
                <a:r>
                  <a:rPr lang="nb-NO" sz="2800" dirty="0">
                    <a:effectLst/>
                  </a:rPr>
                  <a:t>, og da er svaret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10</m:t>
                        </m:r>
                      </m:den>
                    </m:f>
                  </m:oMath>
                </a14:m>
                <a:r>
                  <a:rPr lang="nb-NO" sz="2800" dirty="0">
                    <a:effectLst/>
                  </a:rPr>
                  <a:t> siden halvparten av en femtedel er en tidel</a:t>
                </a:r>
                <a:r>
                  <a:rPr lang="nb-NO" dirty="0"/>
                  <a:t>.</a:t>
                </a:r>
              </a:p>
              <a:p>
                <a:pPr marL="0" indent="0">
                  <a:lnSpc>
                    <a:spcPct val="120000"/>
                  </a:lnSpc>
                  <a:buNone/>
                </a:pPr>
                <a:r>
                  <a:rPr lang="nb-NO" sz="2800" b="1" dirty="0">
                    <a:effectLst/>
                  </a:rPr>
                  <a:t>Læreren:</a:t>
                </a:r>
                <a:r>
                  <a:rPr lang="nb-NO" sz="2800" dirty="0">
                    <a:effectLst/>
                  </a:rPr>
                  <a:t> Klara, skjønte du hva Eilif har gjort?</a:t>
                </a:r>
              </a:p>
              <a:p>
                <a:pPr marL="0" indent="0">
                  <a:lnSpc>
                    <a:spcPct val="120000"/>
                  </a:lnSpc>
                  <a:buNone/>
                </a:pPr>
                <a:r>
                  <a:rPr lang="nb-NO" sz="2800" b="1" dirty="0">
                    <a:effectLst/>
                  </a:rPr>
                  <a:t>Klara:</a:t>
                </a:r>
                <a:r>
                  <a:rPr lang="nb-NO" sz="2800" dirty="0">
                    <a:effectLst/>
                  </a:rPr>
                  <a:t> Nei! Jeg har tegnet det sånn som dette. Men jeg vet ikke hva brøken i svaret er.</a:t>
                </a:r>
                <a:endParaRPr lang="nb-NO" dirty="0"/>
              </a:p>
            </p:txBody>
          </p:sp>
        </mc:Choice>
        <mc:Fallback xmlns="">
          <p:sp>
            <p:nvSpPr>
              <p:cNvPr id="3" name="Plassholder for innhold 2">
                <a:extLst>
                  <a:ext uri="{FF2B5EF4-FFF2-40B4-BE49-F238E27FC236}">
                    <a16:creationId xmlns:a16="http://schemas.microsoft.com/office/drawing/2014/main" id="{2DA63348-3081-C28F-A056-122C3E3E51D8}"/>
                  </a:ext>
                </a:extLst>
              </p:cNvPr>
              <p:cNvSpPr>
                <a:spLocks noGrp="1" noRot="1" noChangeAspect="1" noMove="1" noResize="1" noEditPoints="1" noAdjustHandles="1" noChangeArrowheads="1" noChangeShapeType="1" noTextEdit="1"/>
              </p:cNvSpPr>
              <p:nvPr>
                <p:ph idx="1"/>
              </p:nvPr>
            </p:nvSpPr>
            <p:spPr>
              <a:xfrm>
                <a:off x="838200" y="1825625"/>
                <a:ext cx="5028344" cy="4351338"/>
              </a:xfrm>
              <a:blipFill>
                <a:blip r:embed="rId3"/>
                <a:stretch>
                  <a:fillRect l="-1335" t="-700" r="-971"/>
                </a:stretch>
              </a:blipFill>
            </p:spPr>
            <p:txBody>
              <a:bodyPr/>
              <a:lstStyle/>
              <a:p>
                <a:r>
                  <a:rPr lang="nb-NO">
                    <a:noFill/>
                  </a:rPr>
                  <a:t> </a:t>
                </a:r>
              </a:p>
            </p:txBody>
          </p:sp>
        </mc:Fallback>
      </mc:AlternateContent>
      <p:pic>
        <p:nvPicPr>
          <p:cNvPr id="4" name="Plassholder for innhold 11" descr="Eilifs løsning.&#10;På første linje står oppgaven tre femtedeler minus en halv, er lik spørsmålstegn.&#10;På andre linje står tre er lik to og en halv pluss en halv.&#10;På tredje linje står en lang utregning. Tre femtedeler minus en halv, er lik to og en halv femtedel pluss en halv femtedel minus en halv femtedel, er lik en halv femtedel. De to brøkene to og en halv femtedel og en halv er strøket ut i midtre del.&#10;Nederst står brøken en tidel med en ring rundt.">
            <a:extLst>
              <a:ext uri="{FF2B5EF4-FFF2-40B4-BE49-F238E27FC236}">
                <a16:creationId xmlns:a16="http://schemas.microsoft.com/office/drawing/2014/main" id="{6475A219-6D50-AF74-E8F8-194C79840EB0}"/>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6325458" y="2384944"/>
            <a:ext cx="3017764" cy="2670721"/>
          </a:xfrm>
          <a:prstGeom prst="rect">
            <a:avLst/>
          </a:prstGeom>
          <a:noFill/>
          <a:ln>
            <a:solidFill>
              <a:schemeClr val="tx1"/>
            </a:solidFill>
          </a:ln>
        </p:spPr>
      </p:pic>
      <p:pic>
        <p:nvPicPr>
          <p:cNvPr id="6" name="Bilde 5" descr="Klaras løsning.&#10;Det er tegnet en sirkel, delt i fem deler, og det står en femtedel i hver del.&#10;Sirkelen er delt vertikalt i to med en tykk strek som deler en av femtedelene i to. Det er tegnet en pil fra streken til brøken en halv.&#10;Den ene halve femtedelen er markert med blått, og en pil peker ut fra denne til regnestykket tre femtedeler minus en halv.">
            <a:extLst>
              <a:ext uri="{FF2B5EF4-FFF2-40B4-BE49-F238E27FC236}">
                <a16:creationId xmlns:a16="http://schemas.microsoft.com/office/drawing/2014/main" id="{6F92673B-9966-1404-5F1A-A92516F4170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524450" y="2358440"/>
            <a:ext cx="2202664" cy="2697225"/>
          </a:xfrm>
          <a:prstGeom prst="rect">
            <a:avLst/>
          </a:prstGeom>
          <a:ln>
            <a:solidFill>
              <a:schemeClr val="tx1"/>
            </a:solidFill>
          </a:ln>
        </p:spPr>
      </p:pic>
      <p:sp>
        <p:nvSpPr>
          <p:cNvPr id="7" name="TekstSylinder 6">
            <a:extLst>
              <a:ext uri="{FF2B5EF4-FFF2-40B4-BE49-F238E27FC236}">
                <a16:creationId xmlns:a16="http://schemas.microsoft.com/office/drawing/2014/main" id="{04E90778-1021-C102-299F-D4238B539F6A}"/>
              </a:ext>
            </a:extLst>
          </p:cNvPr>
          <p:cNvSpPr txBox="1"/>
          <p:nvPr/>
        </p:nvSpPr>
        <p:spPr>
          <a:xfrm>
            <a:off x="6325458" y="5055666"/>
            <a:ext cx="2010578" cy="369332"/>
          </a:xfrm>
          <a:prstGeom prst="rect">
            <a:avLst/>
          </a:prstGeom>
          <a:noFill/>
        </p:spPr>
        <p:txBody>
          <a:bodyPr wrap="square" rtlCol="0">
            <a:spAutoFit/>
          </a:bodyPr>
          <a:lstStyle/>
          <a:p>
            <a:r>
              <a:rPr lang="nb-NO" dirty="0"/>
              <a:t>Eilifs løsning</a:t>
            </a:r>
          </a:p>
        </p:txBody>
      </p:sp>
      <p:sp>
        <p:nvSpPr>
          <p:cNvPr id="8" name="TekstSylinder 7">
            <a:extLst>
              <a:ext uri="{FF2B5EF4-FFF2-40B4-BE49-F238E27FC236}">
                <a16:creationId xmlns:a16="http://schemas.microsoft.com/office/drawing/2014/main" id="{017BD12F-AA38-6266-087D-134249CD015D}"/>
              </a:ext>
            </a:extLst>
          </p:cNvPr>
          <p:cNvSpPr txBox="1"/>
          <p:nvPr/>
        </p:nvSpPr>
        <p:spPr>
          <a:xfrm>
            <a:off x="9900865" y="5055666"/>
            <a:ext cx="2010578" cy="369332"/>
          </a:xfrm>
          <a:prstGeom prst="rect">
            <a:avLst/>
          </a:prstGeom>
          <a:noFill/>
        </p:spPr>
        <p:txBody>
          <a:bodyPr wrap="square" rtlCol="0">
            <a:spAutoFit/>
          </a:bodyPr>
          <a:lstStyle/>
          <a:p>
            <a:r>
              <a:rPr lang="nb-NO" dirty="0"/>
              <a:t>Klaras løsning</a:t>
            </a:r>
          </a:p>
        </p:txBody>
      </p:sp>
    </p:spTree>
    <p:extLst>
      <p:ext uri="{BB962C8B-B14F-4D97-AF65-F5344CB8AC3E}">
        <p14:creationId xmlns:p14="http://schemas.microsoft.com/office/powerpoint/2010/main" val="210573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584555-7F29-965E-D0ED-DA0F766883A2}"/>
              </a:ext>
            </a:extLst>
          </p:cNvPr>
          <p:cNvSpPr>
            <a:spLocks noGrp="1"/>
          </p:cNvSpPr>
          <p:nvPr>
            <p:ph type="title"/>
          </p:nvPr>
        </p:nvSpPr>
        <p:spPr>
          <a:xfrm>
            <a:off x="648929" y="629266"/>
            <a:ext cx="3505495" cy="1622321"/>
          </a:xfrm>
        </p:spPr>
        <p:txBody>
          <a:bodyPr>
            <a:normAutofit/>
          </a:bodyPr>
          <a:lstStyle/>
          <a:p>
            <a:r>
              <a:rPr lang="nb-NO" dirty="0"/>
              <a:t>Før vi går til rollespillet …</a:t>
            </a:r>
          </a:p>
        </p:txBody>
      </p:sp>
      <p:sp>
        <p:nvSpPr>
          <p:cNvPr id="3" name="Plassholder for innhold 2">
            <a:extLst>
              <a:ext uri="{FF2B5EF4-FFF2-40B4-BE49-F238E27FC236}">
                <a16:creationId xmlns:a16="http://schemas.microsoft.com/office/drawing/2014/main" id="{A4484D70-FAD5-5139-22C1-0E487028C35A}"/>
              </a:ext>
            </a:extLst>
          </p:cNvPr>
          <p:cNvSpPr>
            <a:spLocks noGrp="1"/>
          </p:cNvSpPr>
          <p:nvPr>
            <p:ph idx="1"/>
          </p:nvPr>
        </p:nvSpPr>
        <p:spPr>
          <a:xfrm>
            <a:off x="648931" y="2438400"/>
            <a:ext cx="3505494" cy="3785419"/>
          </a:xfrm>
        </p:spPr>
        <p:txBody>
          <a:bodyPr>
            <a:normAutofit/>
          </a:bodyPr>
          <a:lstStyle/>
          <a:p>
            <a:r>
              <a:rPr lang="nb-NO" sz="2000" dirty="0"/>
              <a:t>Se på Eilif sin løsning. </a:t>
            </a:r>
          </a:p>
          <a:p>
            <a:endParaRPr lang="nb-NO" sz="2000" dirty="0"/>
          </a:p>
          <a:p>
            <a:r>
              <a:rPr lang="nb-NO" sz="2000" dirty="0"/>
              <a:t>Forklar hva han har gjort. Er det riktig?</a:t>
            </a:r>
          </a:p>
        </p:txBody>
      </p:sp>
      <p:sp>
        <p:nvSpPr>
          <p:cNvPr id="9" name="Rectangle 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lassholder for innhold 11" descr="Eilifs løsning.&#10;På første linje står oppgaven tre femtedeler minus en halv, er lik spørsmålstegn.&#10;På andre linje står tre er lik to og en halv pluss en halv.&#10;På tredje linje står en lang utregning. Tre femtedeler minus en halv, er lik to og en halv femtedel pluss en halv femtedel minus en halv femtedel, er lik en halv femtedel. De to brøkene to og en halv femtedel og en halv er strøket ut i midtre del.&#10;Nederst står brøken en tidel med en ring rundt.">
            <a:extLst>
              <a:ext uri="{FF2B5EF4-FFF2-40B4-BE49-F238E27FC236}">
                <a16:creationId xmlns:a16="http://schemas.microsoft.com/office/drawing/2014/main" id="{3778209B-50A9-A892-5871-0CE56A71A439}"/>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5455320" y="807593"/>
            <a:ext cx="5920415" cy="5239568"/>
          </a:xfrm>
          <a:prstGeom prst="rect">
            <a:avLst/>
          </a:prstGeom>
          <a:noFill/>
          <a:effectLst/>
        </p:spPr>
      </p:pic>
    </p:spTree>
    <p:extLst>
      <p:ext uri="{BB962C8B-B14F-4D97-AF65-F5344CB8AC3E}">
        <p14:creationId xmlns:p14="http://schemas.microsoft.com/office/powerpoint/2010/main" val="76731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EB3878-042A-C52C-0724-0071D4A4D371}"/>
              </a:ext>
            </a:extLst>
          </p:cNvPr>
          <p:cNvSpPr>
            <a:spLocks noGrp="1"/>
          </p:cNvSpPr>
          <p:nvPr>
            <p:ph type="title"/>
          </p:nvPr>
        </p:nvSpPr>
        <p:spPr/>
        <p:txBody>
          <a:bodyPr/>
          <a:lstStyle/>
          <a:p>
            <a:r>
              <a:rPr lang="nb-NO" dirty="0"/>
              <a:t>Eilif sin strategi</a:t>
            </a:r>
          </a:p>
        </p:txBody>
      </p:sp>
      <p:sp>
        <p:nvSpPr>
          <p:cNvPr id="6" name="Plassholder for tekst 5">
            <a:extLst>
              <a:ext uri="{FF2B5EF4-FFF2-40B4-BE49-F238E27FC236}">
                <a16:creationId xmlns:a16="http://schemas.microsoft.com/office/drawing/2014/main" id="{F7F3A9DD-3148-8701-3335-57188F14C50D}"/>
              </a:ext>
            </a:extLst>
          </p:cNvPr>
          <p:cNvSpPr>
            <a:spLocks noGrp="1"/>
          </p:cNvSpPr>
          <p:nvPr>
            <p:ph type="body" idx="1"/>
          </p:nvPr>
        </p:nvSpPr>
        <p:spPr/>
        <p:txBody>
          <a:bodyPr/>
          <a:lstStyle/>
          <a:p>
            <a:r>
              <a:rPr lang="nb-NO" dirty="0"/>
              <a:t>Eilifs løsning</a:t>
            </a:r>
          </a:p>
        </p:txBody>
      </p:sp>
      <mc:AlternateContent xmlns:mc="http://schemas.openxmlformats.org/markup-compatibility/2006" xmlns:a14="http://schemas.microsoft.com/office/drawing/2010/main">
        <mc:Choice Requires="a14">
          <p:sp>
            <p:nvSpPr>
              <p:cNvPr id="7" name="Plassholder for innhold 6">
                <a:extLst>
                  <a:ext uri="{FF2B5EF4-FFF2-40B4-BE49-F238E27FC236}">
                    <a16:creationId xmlns:a16="http://schemas.microsoft.com/office/drawing/2014/main" id="{088526CF-3507-8701-FB21-03570DB5038F}"/>
                  </a:ext>
                </a:extLst>
              </p:cNvPr>
              <p:cNvSpPr>
                <a:spLocks noGrp="1"/>
              </p:cNvSpPr>
              <p:nvPr>
                <p:ph sz="half" idx="2"/>
              </p:nvPr>
            </p:nvSpPr>
            <p:spPr/>
            <p:txBody>
              <a:bodyPr>
                <a:normAutofit/>
              </a:bodyPr>
              <a:lstStyle/>
              <a:p>
                <a:pPr marL="0" indent="0">
                  <a:buNone/>
                </a:pPr>
                <a:r>
                  <a:rPr lang="nb-NO" sz="2400" dirty="0">
                    <a:effectLst/>
                  </a:rPr>
                  <a:t>Utgangspunkt:   </a:t>
                </a:r>
                <a14:m>
                  <m:oMath xmlns:m="http://schemas.openxmlformats.org/officeDocument/2006/math">
                    <m:f>
                      <m:fPr>
                        <m:ctrlPr>
                          <a:rPr lang="nb-NO" sz="2400" i="1" smtClean="0">
                            <a:effectLst/>
                            <a:latin typeface="Cambria Math" panose="02040503050406030204" pitchFamily="18" charset="0"/>
                          </a:rPr>
                        </m:ctrlPr>
                      </m:fPr>
                      <m:num>
                        <m:r>
                          <a:rPr lang="nb-NO" sz="2400" i="1">
                            <a:effectLst/>
                            <a:latin typeface="Cambria Math" panose="02040503050406030204" pitchFamily="18" charset="0"/>
                            <a:ea typeface="Calibri" panose="020F0502020204030204" pitchFamily="34" charset="0"/>
                            <a:cs typeface="Times New Roman" panose="02020603050405020304" pitchFamily="18" charset="0"/>
                          </a:rPr>
                          <m:t>3</m:t>
                        </m:r>
                      </m:num>
                      <m:den>
                        <m:r>
                          <a:rPr lang="nb-NO" sz="2400" i="1">
                            <a:effectLst/>
                            <a:latin typeface="Cambria Math" panose="02040503050406030204" pitchFamily="18" charset="0"/>
                            <a:ea typeface="Calibri" panose="020F0502020204030204" pitchFamily="34" charset="0"/>
                            <a:cs typeface="Times New Roman" panose="02020603050405020304" pitchFamily="18" charset="0"/>
                          </a:rPr>
                          <m:t>5</m:t>
                        </m:r>
                      </m:den>
                    </m:f>
                    <m:r>
                      <a:rPr lang="nb-NO"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effectLst/>
                            <a:latin typeface="Cambria Math" panose="02040503050406030204" pitchFamily="18" charset="0"/>
                          </a:rPr>
                        </m:ctrlPr>
                      </m:fPr>
                      <m:num>
                        <m:r>
                          <a:rPr lang="nb-NO"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nb-NO" sz="2400" i="1">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nb-NO"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nb-NO"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b-NO" sz="2400" dirty="0">
                    <a:effectLst/>
                    <a:latin typeface="Calibri" panose="020F0502020204030204" pitchFamily="34" charset="0"/>
                    <a:ea typeface="Calibri" panose="020F0502020204030204" pitchFamily="34" charset="0"/>
                    <a:cs typeface="Times New Roman" panose="02020603050405020304" pitchFamily="18" charset="0"/>
                  </a:rPr>
                  <a:t>Vet at </a:t>
                </a:r>
                <a14:m>
                  <m:oMath xmlns:m="http://schemas.openxmlformats.org/officeDocument/2006/math">
                    <m:r>
                      <a:rPr lang="nb-NO" sz="2400" i="1" smtClean="0">
                        <a:effectLst/>
                        <a:latin typeface="Cambria Math" panose="02040503050406030204" pitchFamily="18" charset="0"/>
                        <a:ea typeface="Calibri" panose="020F0502020204030204" pitchFamily="34" charset="0"/>
                        <a:cs typeface="Times New Roman" panose="02020603050405020304" pitchFamily="18" charset="0"/>
                      </a:rPr>
                      <m:t>3 = 2</m:t>
                    </m:r>
                    <m:f>
                      <m:fPr>
                        <m:ctrlPr>
                          <a:rPr lang="nb-NO" sz="2400" i="1">
                            <a:effectLst/>
                            <a:latin typeface="Cambria Math" panose="02040503050406030204" pitchFamily="18" charset="0"/>
                          </a:rPr>
                        </m:ctrlPr>
                      </m:fPr>
                      <m:num>
                        <m:r>
                          <a:rPr lang="nb-NO"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nb-NO" sz="2400" i="1">
                            <a:effectLst/>
                            <a:latin typeface="Cambria Math" panose="02040503050406030204" pitchFamily="18" charset="0"/>
                            <a:ea typeface="Calibri" panose="020F0502020204030204" pitchFamily="34" charset="0"/>
                            <a:cs typeface="Times New Roman" panose="02020603050405020304" pitchFamily="18" charset="0"/>
                          </a:rPr>
                          <m:t>2</m:t>
                        </m:r>
                      </m:den>
                    </m:f>
                    <m:r>
                      <a:rPr lang="nb-NO"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effectLst/>
                            <a:latin typeface="Cambria Math" panose="02040503050406030204" pitchFamily="18" charset="0"/>
                          </a:rPr>
                        </m:ctrlPr>
                      </m:fPr>
                      <m:num>
                        <m:r>
                          <a:rPr lang="nb-NO"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nb-NO" sz="2400" i="1">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nb-NO" sz="2400" dirty="0">
                    <a:effectLst/>
                  </a:rPr>
                  <a:t>,  så   </a:t>
                </a:r>
                <a14:m>
                  <m:oMath xmlns:m="http://schemas.openxmlformats.org/officeDocument/2006/math">
                    <m:f>
                      <m:fPr>
                        <m:ctrlPr>
                          <a:rPr lang="nb-NO" sz="2400" i="1">
                            <a:latin typeface="Cambria Math" panose="02040503050406030204" pitchFamily="18" charset="0"/>
                          </a:rPr>
                        </m:ctrlPr>
                      </m:fPr>
                      <m:num>
                        <m:r>
                          <a:rPr lang="nb-NO" sz="2400" i="1">
                            <a:latin typeface="Cambria Math" panose="02040503050406030204" pitchFamily="18" charset="0"/>
                            <a:ea typeface="Calibri" panose="020F0502020204030204" pitchFamily="34" charset="0"/>
                            <a:cs typeface="Times New Roman" panose="02020603050405020304" pitchFamily="18" charset="0"/>
                          </a:rPr>
                          <m:t>3</m:t>
                        </m:r>
                      </m:num>
                      <m:den>
                        <m:r>
                          <a:rPr lang="nb-NO" sz="2400" i="1">
                            <a:latin typeface="Cambria Math" panose="02040503050406030204" pitchFamily="18" charset="0"/>
                            <a:ea typeface="Calibri" panose="020F0502020204030204" pitchFamily="34" charset="0"/>
                            <a:cs typeface="Times New Roman" panose="02020603050405020304" pitchFamily="18" charset="0"/>
                          </a:rPr>
                          <m:t>5</m:t>
                        </m:r>
                      </m:den>
                    </m:f>
                    <m:r>
                      <a:rPr lang="nb-NO" sz="2400" b="0" i="1" smtClean="0">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latin typeface="Cambria Math" panose="02040503050406030204" pitchFamily="18" charset="0"/>
                          </a:rPr>
                        </m:ctrlPr>
                      </m:fPr>
                      <m:num>
                        <m:r>
                          <a:rPr lang="nb-NO" sz="2400" i="1">
                            <a:latin typeface="Cambria Math" panose="02040503050406030204" pitchFamily="18" charset="0"/>
                            <a:ea typeface="Calibri" panose="020F0502020204030204" pitchFamily="34" charset="0"/>
                            <a:cs typeface="Times New Roman" panose="02020603050405020304" pitchFamily="18" charset="0"/>
                          </a:rPr>
                          <m:t>2</m:t>
                        </m:r>
                        <m:f>
                          <m:fPr>
                            <m:ctrlPr>
                              <a:rPr lang="nb-NO" sz="2400" i="1">
                                <a:latin typeface="Cambria Math" panose="02040503050406030204" pitchFamily="18" charset="0"/>
                              </a:rPr>
                            </m:ctrlPr>
                          </m:fPr>
                          <m:num>
                            <m:r>
                              <a:rPr lang="nb-NO" sz="2400" i="1">
                                <a:latin typeface="Cambria Math" panose="02040503050406030204" pitchFamily="18" charset="0"/>
                                <a:ea typeface="Calibri" panose="020F0502020204030204" pitchFamily="34" charset="0"/>
                                <a:cs typeface="Times New Roman" panose="02020603050405020304" pitchFamily="18" charset="0"/>
                              </a:rPr>
                              <m:t>1</m:t>
                            </m:r>
                          </m:num>
                          <m:den>
                            <m:r>
                              <a:rPr lang="nb-NO" sz="2400" i="1">
                                <a:latin typeface="Cambria Math" panose="02040503050406030204" pitchFamily="18" charset="0"/>
                                <a:ea typeface="Calibri" panose="020F0502020204030204" pitchFamily="34" charset="0"/>
                                <a:cs typeface="Times New Roman" panose="02020603050405020304" pitchFamily="18" charset="0"/>
                              </a:rPr>
                              <m:t>2</m:t>
                            </m:r>
                          </m:den>
                        </m:f>
                      </m:num>
                      <m:den>
                        <m:r>
                          <a:rPr lang="nb-NO" sz="2400" i="1">
                            <a:latin typeface="Cambria Math" panose="02040503050406030204" pitchFamily="18" charset="0"/>
                            <a:ea typeface="Calibri" panose="020F0502020204030204" pitchFamily="34" charset="0"/>
                            <a:cs typeface="Times New Roman" panose="02020603050405020304" pitchFamily="18" charset="0"/>
                          </a:rPr>
                          <m:t>5</m:t>
                        </m:r>
                      </m:den>
                    </m:f>
                    <m:r>
                      <a:rPr lang="nb-NO" sz="2400" i="1">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latin typeface="Cambria Math" panose="02040503050406030204" pitchFamily="18" charset="0"/>
                          </a:rPr>
                        </m:ctrlPr>
                      </m:fPr>
                      <m:num>
                        <m:f>
                          <m:fPr>
                            <m:ctrlPr>
                              <a:rPr lang="nb-NO" sz="2400" i="1">
                                <a:latin typeface="Cambria Math" panose="02040503050406030204" pitchFamily="18" charset="0"/>
                              </a:rPr>
                            </m:ctrlPr>
                          </m:fPr>
                          <m:num>
                            <m:r>
                              <a:rPr lang="nb-NO" sz="2400" i="1">
                                <a:latin typeface="Cambria Math" panose="02040503050406030204" pitchFamily="18" charset="0"/>
                                <a:ea typeface="Calibri" panose="020F0502020204030204" pitchFamily="34" charset="0"/>
                                <a:cs typeface="Times New Roman" panose="02020603050405020304" pitchFamily="18" charset="0"/>
                              </a:rPr>
                              <m:t>1</m:t>
                            </m:r>
                          </m:num>
                          <m:den>
                            <m:r>
                              <a:rPr lang="nb-NO" sz="2400" i="1">
                                <a:latin typeface="Cambria Math" panose="02040503050406030204" pitchFamily="18" charset="0"/>
                                <a:ea typeface="Calibri" panose="020F0502020204030204" pitchFamily="34" charset="0"/>
                                <a:cs typeface="Times New Roman" panose="02020603050405020304" pitchFamily="18" charset="0"/>
                              </a:rPr>
                              <m:t>2</m:t>
                            </m:r>
                          </m:den>
                        </m:f>
                      </m:num>
                      <m:den>
                        <m:r>
                          <a:rPr lang="nb-NO" sz="2400" i="1">
                            <a:latin typeface="Cambria Math" panose="02040503050406030204" pitchFamily="18" charset="0"/>
                            <a:ea typeface="Calibri" panose="020F0502020204030204" pitchFamily="34" charset="0"/>
                            <a:cs typeface="Times New Roman" panose="02020603050405020304" pitchFamily="18" charset="0"/>
                          </a:rPr>
                          <m:t>5</m:t>
                        </m:r>
                      </m:den>
                    </m:f>
                  </m:oMath>
                </a14:m>
                <a:endParaRPr lang="nb-NO" sz="2400" i="1" dirty="0">
                  <a:effectLst/>
                  <a:latin typeface="Cambria Math" panose="02040503050406030204" pitchFamily="18" charset="0"/>
                </a:endParaRPr>
              </a:p>
              <a:p>
                <a:pPr marL="0" indent="0">
                  <a:buNone/>
                </a:pPr>
                <a:endParaRPr lang="nb-NO" sz="2400" dirty="0">
                  <a:effectLst/>
                </a:endParaRPr>
              </a:p>
              <a:p>
                <a:pPr marL="0" indent="0">
                  <a:buNone/>
                </a:pPr>
                <a:r>
                  <a:rPr lang="nb-NO" sz="2400" dirty="0">
                    <a:effectLst/>
                  </a:rPr>
                  <a:t>Det vil si  </a:t>
                </a:r>
                <a14:m>
                  <m:oMath xmlns:m="http://schemas.openxmlformats.org/officeDocument/2006/math">
                    <m:f>
                      <m:fPr>
                        <m:ctrlPr>
                          <a:rPr lang="nb-NO" sz="2400" i="1" smtClean="0">
                            <a:solidFill>
                              <a:srgbClr val="FF0000"/>
                            </a:solidFill>
                            <a:latin typeface="Cambria Math" panose="02040503050406030204" pitchFamily="18" charset="0"/>
                          </a:rPr>
                        </m:ctrlPr>
                      </m:fPr>
                      <m:num>
                        <m:r>
                          <a:rPr lang="nb-NO"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3</m:t>
                        </m:r>
                      </m:num>
                      <m:den>
                        <m:r>
                          <a:rPr lang="nb-NO" sz="2400" i="1">
                            <a:solidFill>
                              <a:srgbClr val="FF0000"/>
                            </a:solidFill>
                            <a:latin typeface="Cambria Math" panose="02040503050406030204" pitchFamily="18" charset="0"/>
                            <a:ea typeface="Calibri" panose="020F0502020204030204" pitchFamily="34" charset="0"/>
                            <a:cs typeface="Times New Roman" panose="02020603050405020304" pitchFamily="18" charset="0"/>
                          </a:rPr>
                          <m:t>5</m:t>
                        </m:r>
                      </m:den>
                    </m:f>
                    <m:r>
                      <a:rPr lang="nb-NO" sz="2400" i="1">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latin typeface="Cambria Math" panose="02040503050406030204" pitchFamily="18" charset="0"/>
                          </a:rPr>
                        </m:ctrlPr>
                      </m:fPr>
                      <m:num>
                        <m:r>
                          <a:rPr lang="nb-NO" sz="2400" i="1">
                            <a:latin typeface="Cambria Math" panose="02040503050406030204" pitchFamily="18" charset="0"/>
                            <a:ea typeface="Calibri" panose="020F0502020204030204" pitchFamily="34" charset="0"/>
                            <a:cs typeface="Times New Roman" panose="02020603050405020304" pitchFamily="18" charset="0"/>
                          </a:rPr>
                          <m:t>1</m:t>
                        </m:r>
                      </m:num>
                      <m:den>
                        <m:r>
                          <a:rPr lang="nb-NO" sz="2400" i="1">
                            <a:latin typeface="Cambria Math" panose="02040503050406030204" pitchFamily="18" charset="0"/>
                            <a:ea typeface="Calibri" panose="020F0502020204030204" pitchFamily="34" charset="0"/>
                            <a:cs typeface="Times New Roman" panose="02020603050405020304" pitchFamily="18" charset="0"/>
                          </a:rPr>
                          <m:t>2</m:t>
                        </m:r>
                      </m:den>
                    </m:f>
                    <m:r>
                      <a:rPr lang="nb-NO" sz="2400" b="0" i="1" smtClean="0">
                        <a:latin typeface="Cambria Math" panose="02040503050406030204" pitchFamily="18" charset="0"/>
                        <a:ea typeface="Calibri" panose="020F0502020204030204" pitchFamily="34" charset="0"/>
                        <a:cs typeface="Times New Roman" panose="02020603050405020304" pitchFamily="18" charset="0"/>
                      </a:rPr>
                      <m:t>=</m:t>
                    </m:r>
                    <m:d>
                      <m:dPr>
                        <m:ctrlPr>
                          <a:rPr lang="nb-NO" sz="2400" i="1" smtClean="0">
                            <a:solidFill>
                              <a:srgbClr val="FF0000"/>
                            </a:solidFill>
                            <a:effectLst/>
                            <a:latin typeface="Cambria Math" panose="02040503050406030204" pitchFamily="18" charset="0"/>
                          </a:rPr>
                        </m:ctrlPr>
                      </m:dPr>
                      <m:e>
                        <m:f>
                          <m:fPr>
                            <m:ctrlPr>
                              <a:rPr lang="nb-NO" sz="2400" i="1">
                                <a:solidFill>
                                  <a:srgbClr val="FF0000"/>
                                </a:solidFill>
                                <a:effectLst/>
                                <a:latin typeface="Cambria Math" panose="02040503050406030204" pitchFamily="18" charset="0"/>
                              </a:rPr>
                            </m:ctrlPr>
                          </m:fPr>
                          <m:num>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2</m:t>
                            </m:r>
                            <m:f>
                              <m:fPr>
                                <m:ctrlPr>
                                  <a:rPr lang="nb-NO" sz="2400" i="1">
                                    <a:solidFill>
                                      <a:srgbClr val="FF0000"/>
                                    </a:solidFill>
                                    <a:effectLst/>
                                    <a:latin typeface="Cambria Math" panose="02040503050406030204" pitchFamily="18" charset="0"/>
                                  </a:rPr>
                                </m:ctrlPr>
                              </m:fPr>
                              <m:num>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1</m:t>
                                </m:r>
                              </m:num>
                              <m:den>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2</m:t>
                                </m:r>
                              </m:den>
                            </m:f>
                          </m:num>
                          <m:den>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5</m:t>
                            </m:r>
                          </m:den>
                        </m:f>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solidFill>
                                  <a:srgbClr val="FF0000"/>
                                </a:solidFill>
                                <a:effectLst/>
                                <a:latin typeface="Cambria Math" panose="02040503050406030204" pitchFamily="18" charset="0"/>
                              </a:rPr>
                            </m:ctrlPr>
                          </m:fPr>
                          <m:num>
                            <m:f>
                              <m:fPr>
                                <m:ctrlPr>
                                  <a:rPr lang="nb-NO" sz="2400" i="1">
                                    <a:solidFill>
                                      <a:srgbClr val="FF0000"/>
                                    </a:solidFill>
                                    <a:effectLst/>
                                    <a:latin typeface="Cambria Math" panose="02040503050406030204" pitchFamily="18" charset="0"/>
                                  </a:rPr>
                                </m:ctrlPr>
                              </m:fPr>
                              <m:num>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1</m:t>
                                </m:r>
                              </m:num>
                              <m:den>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2</m:t>
                                </m:r>
                              </m:den>
                            </m:f>
                          </m:num>
                          <m:den>
                            <m:r>
                              <a:rPr lang="nb-NO" sz="24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5</m:t>
                            </m:r>
                          </m:den>
                        </m:f>
                      </m:e>
                    </m:d>
                    <m:r>
                      <a:rPr lang="nb-NO"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nb-NO" sz="2400" i="1">
                            <a:effectLst/>
                            <a:latin typeface="Cambria Math" panose="02040503050406030204" pitchFamily="18" charset="0"/>
                          </a:rPr>
                        </m:ctrlPr>
                      </m:fPr>
                      <m:num>
                        <m:r>
                          <a:rPr lang="nb-NO" sz="2400" i="1">
                            <a:effectLst/>
                            <a:latin typeface="Cambria Math" panose="02040503050406030204" pitchFamily="18" charset="0"/>
                            <a:ea typeface="Calibri" panose="020F0502020204030204" pitchFamily="34" charset="0"/>
                            <a:cs typeface="Times New Roman" panose="02020603050405020304" pitchFamily="18" charset="0"/>
                          </a:rPr>
                          <m:t>1</m:t>
                        </m:r>
                      </m:num>
                      <m:den>
                        <m:r>
                          <a:rPr lang="nb-NO" sz="2400" i="1">
                            <a:effectLst/>
                            <a:latin typeface="Cambria Math" panose="02040503050406030204" pitchFamily="18" charset="0"/>
                            <a:ea typeface="Calibri" panose="020F0502020204030204" pitchFamily="34" charset="0"/>
                            <a:cs typeface="Times New Roman" panose="02020603050405020304" pitchFamily="18" charset="0"/>
                          </a:rPr>
                          <m:t>2</m:t>
                        </m:r>
                      </m:den>
                    </m:f>
                    <m:r>
                      <a:rPr lang="nb-NO" sz="2400" i="1" smtClean="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nb-NO" sz="2400" i="1">
                            <a:effectLst/>
                            <a:latin typeface="Cambria Math" panose="02040503050406030204" pitchFamily="18" charset="0"/>
                            <a:ea typeface="Times New Roman" panose="02020603050405020304" pitchFamily="18" charset="0"/>
                          </a:rPr>
                        </m:ctrlPr>
                      </m:fPr>
                      <m:num>
                        <m:f>
                          <m:fPr>
                            <m:ctrlPr>
                              <a:rPr lang="nb-NO" sz="2400" i="1">
                                <a:effectLst/>
                                <a:latin typeface="Cambria Math" panose="02040503050406030204" pitchFamily="18" charset="0"/>
                                <a:ea typeface="Times New Roman" panose="02020603050405020304" pitchFamily="18" charset="0"/>
                              </a:rPr>
                            </m:ctrlPr>
                          </m:fPr>
                          <m:num>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2</m:t>
                            </m:r>
                          </m:den>
                        </m:f>
                      </m:num>
                      <m:den>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5</m:t>
                        </m:r>
                      </m:den>
                    </m:f>
                    <m: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t>10</m:t>
                        </m:r>
                      </m:den>
                    </m:f>
                  </m:oMath>
                </a14:m>
                <a:endParaRPr lang="nb-NO" sz="2400" dirty="0"/>
              </a:p>
              <a:p>
                <a:pPr marL="0" indent="0">
                  <a:buNone/>
                </a:pPr>
                <a:endParaRPr lang="nb-NO" sz="2400" dirty="0"/>
              </a:p>
              <a:p>
                <a:pPr marL="0" indent="0">
                  <a:buNone/>
                </a:pPr>
                <a:r>
                  <a:rPr lang="nb-NO" sz="2400" dirty="0"/>
                  <a:t>Tilsynelatende veldig teknisk …?</a:t>
                </a:r>
              </a:p>
            </p:txBody>
          </p:sp>
        </mc:Choice>
        <mc:Fallback xmlns="">
          <p:sp>
            <p:nvSpPr>
              <p:cNvPr id="7" name="Plassholder for innhold 6">
                <a:extLst>
                  <a:ext uri="{FF2B5EF4-FFF2-40B4-BE49-F238E27FC236}">
                    <a16:creationId xmlns:a16="http://schemas.microsoft.com/office/drawing/2014/main" id="{088526CF-3507-8701-FB21-03570DB5038F}"/>
                  </a:ext>
                </a:extLst>
              </p:cNvPr>
              <p:cNvSpPr>
                <a:spLocks noGrp="1" noRot="1" noChangeAspect="1" noMove="1" noResize="1" noEditPoints="1" noAdjustHandles="1" noChangeArrowheads="1" noChangeShapeType="1" noTextEdit="1"/>
              </p:cNvSpPr>
              <p:nvPr>
                <p:ph sz="half" idx="2"/>
              </p:nvPr>
            </p:nvSpPr>
            <p:spPr>
              <a:blipFill>
                <a:blip r:embed="rId3"/>
                <a:stretch>
                  <a:fillRect l="-1891" t="-331"/>
                </a:stretch>
              </a:blipFill>
            </p:spPr>
            <p:txBody>
              <a:bodyPr/>
              <a:lstStyle/>
              <a:p>
                <a:r>
                  <a:rPr lang="nb-NO">
                    <a:noFill/>
                  </a:rPr>
                  <a:t> </a:t>
                </a:r>
              </a:p>
            </p:txBody>
          </p:sp>
        </mc:Fallback>
      </mc:AlternateContent>
      <p:sp>
        <p:nvSpPr>
          <p:cNvPr id="8" name="Plassholder for tekst 7">
            <a:extLst>
              <a:ext uri="{FF2B5EF4-FFF2-40B4-BE49-F238E27FC236}">
                <a16:creationId xmlns:a16="http://schemas.microsoft.com/office/drawing/2014/main" id="{FE7C8D03-A301-DAAF-C624-8E1D7DA4FA9B}"/>
              </a:ext>
            </a:extLst>
          </p:cNvPr>
          <p:cNvSpPr>
            <a:spLocks noGrp="1"/>
          </p:cNvSpPr>
          <p:nvPr>
            <p:ph type="body" sz="quarter" idx="3"/>
          </p:nvPr>
        </p:nvSpPr>
        <p:spPr/>
        <p:txBody>
          <a:bodyPr/>
          <a:lstStyle/>
          <a:p>
            <a:r>
              <a:rPr lang="nb-NO" dirty="0"/>
              <a:t>Subtraksjonsstrategien, mer generelt</a:t>
            </a:r>
          </a:p>
        </p:txBody>
      </p:sp>
      <mc:AlternateContent xmlns:mc="http://schemas.openxmlformats.org/markup-compatibility/2006" xmlns:a14="http://schemas.microsoft.com/office/drawing/2010/main">
        <mc:Choice Requires="a14">
          <p:sp>
            <p:nvSpPr>
              <p:cNvPr id="9" name="Plassholder for innhold 8">
                <a:extLst>
                  <a:ext uri="{FF2B5EF4-FFF2-40B4-BE49-F238E27FC236}">
                    <a16:creationId xmlns:a16="http://schemas.microsoft.com/office/drawing/2014/main" id="{0D9B078C-C14A-FE92-7A71-F3BB52DD8CB7}"/>
                  </a:ext>
                </a:extLst>
              </p:cNvPr>
              <p:cNvSpPr>
                <a:spLocks noGrp="1"/>
              </p:cNvSpPr>
              <p:nvPr>
                <p:ph sz="quarter" idx="4"/>
              </p:nvPr>
            </p:nvSpPr>
            <p:spPr/>
            <p:txBody>
              <a:bodyPr>
                <a:normAutofit/>
              </a:bodyPr>
              <a:lstStyle/>
              <a:p>
                <a:pPr marL="0" indent="0">
                  <a:buNone/>
                </a:pPr>
                <a14:m>
                  <m:oMathPara xmlns:m="http://schemas.openxmlformats.org/officeDocument/2006/math">
                    <m:oMathParaPr>
                      <m:jc m:val="left"/>
                    </m:oMathParaPr>
                    <m:oMath xmlns:m="http://schemas.openxmlformats.org/officeDocument/2006/math">
                      <m:r>
                        <a:rPr lang="nb-NO" sz="2400" i="1" smtClean="0">
                          <a:effectLst/>
                          <a:latin typeface="Cambria Math" panose="02040503050406030204" pitchFamily="18" charset="0"/>
                          <a:ea typeface="Calibri" panose="020F0502020204030204" pitchFamily="34" charset="0"/>
                          <a:cs typeface="Times New Roman" panose="02020603050405020304" pitchFamily="18" charset="0"/>
                        </a:rPr>
                        <m:t>𝑎</m:t>
                      </m:r>
                      <m:r>
                        <a:rPr lang="nb-NO"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nb-NO" sz="2400" i="1" smtClean="0">
                          <a:effectLst/>
                          <a:latin typeface="Cambria Math" panose="02040503050406030204" pitchFamily="18" charset="0"/>
                          <a:ea typeface="Calibri" panose="020F0502020204030204" pitchFamily="34" charset="0"/>
                          <a:cs typeface="Times New Roman" panose="02020603050405020304" pitchFamily="18" charset="0"/>
                        </a:rPr>
                        <m:t>𝑏</m:t>
                      </m:r>
                      <m:r>
                        <a:rPr lang="nb-NO" sz="2400" i="1" smtClean="0">
                          <a:effectLst/>
                          <a:latin typeface="Cambria Math" panose="02040503050406030204" pitchFamily="18" charset="0"/>
                          <a:ea typeface="Calibri" panose="020F0502020204030204" pitchFamily="34" charset="0"/>
                          <a:cs typeface="Times New Roman" panose="02020603050405020304" pitchFamily="18" charset="0"/>
                        </a:rPr>
                        <m:t>=</m:t>
                      </m:r>
                      <m:d>
                        <m:dPr>
                          <m:ctrlPr>
                            <a:rPr lang="nb-NO" sz="2400" i="1" smtClean="0">
                              <a:effectLst/>
                              <a:latin typeface="Cambria Math" panose="02040503050406030204" pitchFamily="18" charset="0"/>
                              <a:ea typeface="Times New Roman" panose="02020603050405020304" pitchFamily="18" charset="0"/>
                            </a:rPr>
                          </m:ctrlPr>
                        </m:dPr>
                        <m:e>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𝑐</m:t>
                          </m:r>
                        </m:e>
                      </m:d>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t>𝑐</m:t>
                      </m:r>
                    </m:oMath>
                  </m:oMathPara>
                </a14:m>
                <a:endParaRPr lang="nb-NO" sz="2400" b="0" dirty="0">
                  <a:effectLst/>
                  <a:ea typeface="Times New Roman" panose="02020603050405020304" pitchFamily="18" charset="0"/>
                  <a:cs typeface="Times New Roman" panose="02020603050405020304" pitchFamily="18" charset="0"/>
                </a:endParaRPr>
              </a:p>
              <a:p>
                <a:pPr marL="457200" lvl="1" indent="0">
                  <a:buNone/>
                </a:pPr>
                <a:r>
                  <a:rPr lang="nb-NO" dirty="0"/>
                  <a:t>der </a:t>
                </a:r>
                <a14:m>
                  <m:oMath xmlns:m="http://schemas.openxmlformats.org/officeDocument/2006/math">
                    <m:r>
                      <a:rPr lang="nb-NO" b="0" i="1" smtClean="0">
                        <a:latin typeface="Cambria Math" panose="02040503050406030204" pitchFamily="18" charset="0"/>
                      </a:rPr>
                      <m:t>𝑎</m:t>
                    </m:r>
                    <m:r>
                      <a:rPr lang="nb-NO" b="0" i="1" smtClean="0">
                        <a:latin typeface="Cambria Math" panose="02040503050406030204" pitchFamily="18" charset="0"/>
                      </a:rPr>
                      <m:t>=</m:t>
                    </m:r>
                    <m:r>
                      <a:rPr lang="nb-NO" b="0" i="1" smtClean="0">
                        <a:latin typeface="Cambria Math" panose="02040503050406030204" pitchFamily="18" charset="0"/>
                      </a:rPr>
                      <m:t>𝑏</m:t>
                    </m:r>
                    <m:r>
                      <a:rPr lang="nb-NO" b="0" i="1" smtClean="0">
                        <a:latin typeface="Cambria Math" panose="02040503050406030204" pitchFamily="18" charset="0"/>
                      </a:rPr>
                      <m:t>+</m:t>
                    </m:r>
                    <m:r>
                      <a:rPr lang="nb-NO" b="0" i="1" smtClean="0">
                        <a:latin typeface="Cambria Math" panose="02040503050406030204" pitchFamily="18" charset="0"/>
                      </a:rPr>
                      <m:t>𝑐</m:t>
                    </m:r>
                  </m:oMath>
                </a14:m>
                <a:endParaRPr lang="nb-NO" dirty="0"/>
              </a:p>
              <a:p>
                <a:endParaRPr lang="nb-NO" sz="2400" dirty="0"/>
              </a:p>
              <a:p>
                <a:endParaRPr lang="nb-NO" sz="2400" dirty="0"/>
              </a:p>
              <a:p>
                <a:pPr marL="0" indent="0">
                  <a:buNone/>
                </a:pPr>
                <a:r>
                  <a:rPr lang="nb-NO" sz="2400" b="0" dirty="0">
                    <a:effectLst/>
                    <a:ea typeface="Times New Roman" panose="02020603050405020304" pitchFamily="18" charset="0"/>
                    <a:cs typeface="Times New Roman" panose="02020603050405020304" pitchFamily="18" charset="0"/>
                  </a:rPr>
                  <a:t>Et eksempel:</a:t>
                </a:r>
              </a:p>
              <a:p>
                <a:pPr marL="0" indent="0">
                  <a:buNone/>
                </a:pPr>
                <a:endParaRPr lang="nb-NO" sz="2400" i="1" dirty="0">
                  <a:latin typeface="Cambria Math" panose="02040503050406030204" pitchFamily="18" charset="0"/>
                  <a:ea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t>12−10</m:t>
                      </m:r>
                      <m:r>
                        <a:rPr lang="nb-NO" sz="2400" i="1" smtClean="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nb-NO" sz="2400" i="1">
                              <a:effectLst/>
                              <a:latin typeface="Cambria Math" panose="02040503050406030204" pitchFamily="18" charset="0"/>
                              <a:ea typeface="Times New Roman" panose="02020603050405020304" pitchFamily="18" charset="0"/>
                            </a:rPr>
                          </m:ctrlPr>
                        </m:dPr>
                        <m:e>
                          <m:r>
                            <a:rPr lang="nb-NO" sz="2400" i="1">
                              <a:effectLst/>
                              <a:latin typeface="Cambria Math" panose="02040503050406030204" pitchFamily="18" charset="0"/>
                              <a:ea typeface="Times New Roman" panose="02020603050405020304" pitchFamily="18" charset="0"/>
                              <a:cs typeface="Times New Roman" panose="02020603050405020304" pitchFamily="18" charset="0"/>
                            </a:rPr>
                            <m:t>10+2</m:t>
                          </m:r>
                        </m:e>
                      </m:d>
                      <m:r>
                        <a:rPr lang="nb-NO" sz="2400" b="0" i="1" smtClean="0">
                          <a:effectLst/>
                          <a:latin typeface="Cambria Math" panose="02040503050406030204" pitchFamily="18" charset="0"/>
                          <a:ea typeface="Times New Roman" panose="02020603050405020304" pitchFamily="18" charset="0"/>
                          <a:cs typeface="Times New Roman" panose="02020603050405020304" pitchFamily="18" charset="0"/>
                        </a:rPr>
                        <m:t>−10=2</m:t>
                      </m:r>
                    </m:oMath>
                  </m:oMathPara>
                </a14:m>
                <a:endParaRPr lang="nb-NO" sz="2400" dirty="0"/>
              </a:p>
            </p:txBody>
          </p:sp>
        </mc:Choice>
        <mc:Fallback xmlns="">
          <p:sp>
            <p:nvSpPr>
              <p:cNvPr id="9" name="Plassholder for innhold 8">
                <a:extLst>
                  <a:ext uri="{FF2B5EF4-FFF2-40B4-BE49-F238E27FC236}">
                    <a16:creationId xmlns:a16="http://schemas.microsoft.com/office/drawing/2014/main" id="{0D9B078C-C14A-FE92-7A71-F3BB52DD8CB7}"/>
                  </a:ext>
                </a:extLst>
              </p:cNvPr>
              <p:cNvSpPr>
                <a:spLocks noGrp="1" noRot="1" noChangeAspect="1" noMove="1" noResize="1" noEditPoints="1" noAdjustHandles="1" noChangeArrowheads="1" noChangeShapeType="1" noTextEdit="1"/>
              </p:cNvSpPr>
              <p:nvPr>
                <p:ph sz="quarter" idx="4"/>
              </p:nvPr>
            </p:nvSpPr>
            <p:spPr>
              <a:blipFill>
                <a:blip r:embed="rId4"/>
                <a:stretch>
                  <a:fillRect l="-1882"/>
                </a:stretch>
              </a:blipFill>
            </p:spPr>
            <p:txBody>
              <a:bodyPr/>
              <a:lstStyle/>
              <a:p>
                <a:r>
                  <a:rPr lang="nb-NO">
                    <a:noFill/>
                  </a:rPr>
                  <a:t> </a:t>
                </a:r>
              </a:p>
            </p:txBody>
          </p:sp>
        </mc:Fallback>
      </mc:AlternateContent>
      <p:cxnSp>
        <p:nvCxnSpPr>
          <p:cNvPr id="11" name="Rett linje 10" descr="brøken to og en halv femtedeler er strøket ut med en linje">
            <a:extLst>
              <a:ext uri="{FF2B5EF4-FFF2-40B4-BE49-F238E27FC236}">
                <a16:creationId xmlns:a16="http://schemas.microsoft.com/office/drawing/2014/main" id="{CF139D6D-0AB5-792F-FF15-DC6DEE805677}"/>
              </a:ext>
            </a:extLst>
          </p:cNvPr>
          <p:cNvCxnSpPr/>
          <p:nvPr/>
        </p:nvCxnSpPr>
        <p:spPr>
          <a:xfrm>
            <a:off x="3122341" y="4226312"/>
            <a:ext cx="468352" cy="814039"/>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Rett linje 11" descr="brøken en halv er strøket ut med en linje">
            <a:extLst>
              <a:ext uri="{FF2B5EF4-FFF2-40B4-BE49-F238E27FC236}">
                <a16:creationId xmlns:a16="http://schemas.microsoft.com/office/drawing/2014/main" id="{22D9B038-F0BC-FF28-2684-6803C540EEF6}"/>
              </a:ext>
            </a:extLst>
          </p:cNvPr>
          <p:cNvCxnSpPr/>
          <p:nvPr/>
        </p:nvCxnSpPr>
        <p:spPr>
          <a:xfrm>
            <a:off x="4325782" y="4226312"/>
            <a:ext cx="468352" cy="814039"/>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TekstSylinder 12">
                <a:extLst>
                  <a:ext uri="{FF2B5EF4-FFF2-40B4-BE49-F238E27FC236}">
                    <a16:creationId xmlns:a16="http://schemas.microsoft.com/office/drawing/2014/main" id="{D2235396-3A26-38BF-A97A-89E55C709F0B}"/>
                  </a:ext>
                </a:extLst>
              </p:cNvPr>
              <p:cNvSpPr txBox="1"/>
              <p:nvPr/>
            </p:nvSpPr>
            <p:spPr>
              <a:xfrm>
                <a:off x="2732048" y="5001184"/>
                <a:ext cx="591015" cy="4092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nb-NO" sz="1100" b="0" i="1" smtClean="0">
                              <a:latin typeface="Cambria Math" panose="02040503050406030204" pitchFamily="18" charset="0"/>
                            </a:rPr>
                          </m:ctrlPr>
                        </m:fPr>
                        <m:num>
                          <m:r>
                            <a:rPr lang="nb-NO" sz="1100" b="0" i="1" smtClean="0">
                              <a:latin typeface="Cambria Math" panose="02040503050406030204" pitchFamily="18" charset="0"/>
                            </a:rPr>
                            <m:t>1</m:t>
                          </m:r>
                        </m:num>
                        <m:den>
                          <m:r>
                            <a:rPr lang="nb-NO" sz="1100" b="0" i="1" smtClean="0">
                              <a:latin typeface="Cambria Math" panose="02040503050406030204" pitchFamily="18" charset="0"/>
                            </a:rPr>
                            <m:t>2</m:t>
                          </m:r>
                        </m:den>
                      </m:f>
                    </m:oMath>
                  </m:oMathPara>
                </a14:m>
                <a:endParaRPr lang="nb-NO" dirty="0"/>
              </a:p>
            </p:txBody>
          </p:sp>
        </mc:Choice>
        <mc:Fallback xmlns="">
          <p:sp>
            <p:nvSpPr>
              <p:cNvPr id="13" name="TekstSylinder 12">
                <a:extLst>
                  <a:ext uri="{FF2B5EF4-FFF2-40B4-BE49-F238E27FC236}">
                    <a16:creationId xmlns:a16="http://schemas.microsoft.com/office/drawing/2014/main" id="{D2235396-3A26-38BF-A97A-89E55C709F0B}"/>
                  </a:ext>
                </a:extLst>
              </p:cNvPr>
              <p:cNvSpPr txBox="1">
                <a:spLocks noRot="1" noChangeAspect="1" noMove="1" noResize="1" noEditPoints="1" noAdjustHandles="1" noChangeArrowheads="1" noChangeShapeType="1" noTextEdit="1"/>
              </p:cNvSpPr>
              <p:nvPr/>
            </p:nvSpPr>
            <p:spPr>
              <a:xfrm>
                <a:off x="2732048" y="5001184"/>
                <a:ext cx="591015" cy="409215"/>
              </a:xfrm>
              <a:prstGeom prst="rect">
                <a:avLst/>
              </a:prstGeom>
              <a:blipFill>
                <a:blip r:embed="rId5"/>
                <a:stretch>
                  <a:fillRect/>
                </a:stretch>
              </a:blipFill>
            </p:spPr>
            <p:txBody>
              <a:bodyPr/>
              <a:lstStyle/>
              <a:p>
                <a:r>
                  <a:rPr lang="nb-NO">
                    <a:noFill/>
                  </a:rPr>
                  <a:t> </a:t>
                </a:r>
              </a:p>
            </p:txBody>
          </p:sp>
        </mc:Fallback>
      </mc:AlternateContent>
      <p:cxnSp>
        <p:nvCxnSpPr>
          <p:cNvPr id="15" name="Rett pilkobling 14" descr="en pil peker fra brøken en halv (innskutt under utregningen) til brøken to og en halv femtedeler i utregningen">
            <a:extLst>
              <a:ext uri="{FF2B5EF4-FFF2-40B4-BE49-F238E27FC236}">
                <a16:creationId xmlns:a16="http://schemas.microsoft.com/office/drawing/2014/main" id="{8DD251F7-02F0-5447-F347-CF16506FCEC1}"/>
              </a:ext>
            </a:extLst>
          </p:cNvPr>
          <p:cNvCxnSpPr/>
          <p:nvPr/>
        </p:nvCxnSpPr>
        <p:spPr>
          <a:xfrm flipV="1">
            <a:off x="3122341" y="4795024"/>
            <a:ext cx="144966" cy="3818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03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4CB2F4-5D0E-065E-2D1A-20CB3961D002}"/>
              </a:ext>
            </a:extLst>
          </p:cNvPr>
          <p:cNvSpPr>
            <a:spLocks noGrp="1"/>
          </p:cNvSpPr>
          <p:nvPr>
            <p:ph type="title"/>
          </p:nvPr>
        </p:nvSpPr>
        <p:spPr/>
        <p:txBody>
          <a:bodyPr/>
          <a:lstStyle/>
          <a:p>
            <a:r>
              <a:rPr lang="nb-NO" dirty="0"/>
              <a:t>Tilbake til undervisningssituasjonen</a:t>
            </a:r>
          </a:p>
        </p:txBody>
      </p:sp>
      <mc:AlternateContent xmlns:mc="http://schemas.openxmlformats.org/markup-compatibility/2006" xmlns:a14="http://schemas.microsoft.com/office/drawing/2010/main">
        <mc:Choice Requires="a14">
          <p:sp>
            <p:nvSpPr>
              <p:cNvPr id="3" name="Plassholder for innhold 2">
                <a:extLst>
                  <a:ext uri="{FF2B5EF4-FFF2-40B4-BE49-F238E27FC236}">
                    <a16:creationId xmlns:a16="http://schemas.microsoft.com/office/drawing/2014/main" id="{2DA63348-3081-C28F-A056-122C3E3E51D8}"/>
                  </a:ext>
                </a:extLst>
              </p:cNvPr>
              <p:cNvSpPr>
                <a:spLocks noGrp="1"/>
              </p:cNvSpPr>
              <p:nvPr>
                <p:ph idx="1"/>
              </p:nvPr>
            </p:nvSpPr>
            <p:spPr>
              <a:xfrm>
                <a:off x="838200" y="1825625"/>
                <a:ext cx="5127702" cy="4351338"/>
              </a:xfrm>
            </p:spPr>
            <p:txBody>
              <a:bodyPr>
                <a:normAutofit fontScale="70000" lnSpcReduction="20000"/>
              </a:bodyPr>
              <a:lstStyle/>
              <a:p>
                <a:pPr marL="0" indent="0">
                  <a:lnSpc>
                    <a:spcPct val="120000"/>
                  </a:lnSpc>
                  <a:buNone/>
                </a:pPr>
                <a:r>
                  <a:rPr lang="nb-NO" sz="2800" dirty="0">
                    <a:effectLst/>
                  </a:rPr>
                  <a:t>Eilif og Klara på femte trinn deler pult. Nå har de løst oppgaven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3</m:t>
                        </m:r>
                      </m:num>
                      <m:den>
                        <m:r>
                          <a:rPr lang="nb-NO" sz="2800" i="1">
                            <a:effectLst/>
                            <a:latin typeface="Cambria Math" panose="02040503050406030204" pitchFamily="18" charset="0"/>
                          </a:rPr>
                          <m:t>5</m:t>
                        </m:r>
                      </m:den>
                    </m:f>
                    <m:r>
                      <a:rPr lang="nb-NO" sz="2800" i="1">
                        <a:effectLst/>
                        <a:latin typeface="Cambria Math" panose="02040503050406030204" pitchFamily="18" charset="0"/>
                      </a:rPr>
                      <m:t>−</m:t>
                    </m:r>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2</m:t>
                        </m:r>
                      </m:den>
                    </m:f>
                  </m:oMath>
                </a14:m>
                <a:r>
                  <a:rPr lang="nb-NO" sz="2800" dirty="0">
                    <a:effectLst/>
                  </a:rPr>
                  <a:t> hver for seg.</a:t>
                </a:r>
              </a:p>
              <a:p>
                <a:pPr marL="0" indent="0">
                  <a:lnSpc>
                    <a:spcPct val="90000"/>
                  </a:lnSpc>
                  <a:buNone/>
                </a:pPr>
                <a:endParaRPr lang="nb-NO" sz="2800" dirty="0">
                  <a:effectLst/>
                </a:endParaRPr>
              </a:p>
              <a:p>
                <a:pPr marL="0" indent="0">
                  <a:lnSpc>
                    <a:spcPct val="120000"/>
                  </a:lnSpc>
                  <a:buNone/>
                </a:pPr>
                <a:r>
                  <a:rPr lang="nb-NO" sz="2800" dirty="0">
                    <a:effectLst/>
                  </a:rPr>
                  <a:t>Læreren kommer bort.</a:t>
                </a:r>
              </a:p>
              <a:p>
                <a:pPr marL="0" indent="0">
                  <a:lnSpc>
                    <a:spcPct val="120000"/>
                  </a:lnSpc>
                  <a:buNone/>
                </a:pPr>
                <a:r>
                  <a:rPr lang="nb-NO" sz="2800" dirty="0">
                    <a:effectLst/>
                  </a:rPr>
                  <a:t>Lærer: Kan du fortelle hva du har gjort, Eilif?</a:t>
                </a:r>
              </a:p>
              <a:p>
                <a:pPr marL="0" indent="0">
                  <a:lnSpc>
                    <a:spcPct val="120000"/>
                  </a:lnSpc>
                  <a:buNone/>
                </a:pPr>
                <a:r>
                  <a:rPr lang="nb-NO" sz="2800" dirty="0">
                    <a:effectLst/>
                  </a:rPr>
                  <a:t>Eilif: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2</m:t>
                        </m:r>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2</m:t>
                            </m:r>
                          </m:den>
                        </m:f>
                      </m:num>
                      <m:den>
                        <m:r>
                          <a:rPr lang="nb-NO" sz="2800" i="1">
                            <a:effectLst/>
                            <a:latin typeface="Cambria Math" panose="02040503050406030204" pitchFamily="18" charset="0"/>
                          </a:rPr>
                          <m:t>5</m:t>
                        </m:r>
                      </m:den>
                    </m:f>
                  </m:oMath>
                </a14:m>
                <a:r>
                  <a:rPr lang="nb-NO" sz="2800" dirty="0">
                    <a:effectLst/>
                  </a:rPr>
                  <a:t> er det samme som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2</m:t>
                        </m:r>
                      </m:den>
                    </m:f>
                  </m:oMath>
                </a14:m>
                <a:r>
                  <a:rPr lang="nb-NO" sz="2800" dirty="0">
                    <a:effectLst/>
                  </a:rPr>
                  <a:t>, og da er svaret </a:t>
                </a:r>
                <a14:m>
                  <m:oMath xmlns:m="http://schemas.openxmlformats.org/officeDocument/2006/math">
                    <m:f>
                      <m:fPr>
                        <m:ctrlPr>
                          <a:rPr lang="nb-NO" sz="2800" i="1">
                            <a:effectLst/>
                            <a:latin typeface="Cambria Math" panose="02040503050406030204" pitchFamily="18" charset="0"/>
                          </a:rPr>
                        </m:ctrlPr>
                      </m:fPr>
                      <m:num>
                        <m:r>
                          <a:rPr lang="nb-NO" sz="2800" i="1">
                            <a:effectLst/>
                            <a:latin typeface="Cambria Math" panose="02040503050406030204" pitchFamily="18" charset="0"/>
                          </a:rPr>
                          <m:t>1</m:t>
                        </m:r>
                      </m:num>
                      <m:den>
                        <m:r>
                          <a:rPr lang="nb-NO" sz="2800" i="1">
                            <a:effectLst/>
                            <a:latin typeface="Cambria Math" panose="02040503050406030204" pitchFamily="18" charset="0"/>
                          </a:rPr>
                          <m:t>10</m:t>
                        </m:r>
                      </m:den>
                    </m:f>
                  </m:oMath>
                </a14:m>
                <a:r>
                  <a:rPr lang="nb-NO" sz="2800" dirty="0">
                    <a:effectLst/>
                  </a:rPr>
                  <a:t> siden halvparten av en femtedel er en tidel</a:t>
                </a:r>
                <a:r>
                  <a:rPr lang="nb-NO" dirty="0"/>
                  <a:t>.</a:t>
                </a:r>
              </a:p>
              <a:p>
                <a:pPr marL="0" indent="0">
                  <a:lnSpc>
                    <a:spcPct val="120000"/>
                  </a:lnSpc>
                  <a:buNone/>
                </a:pPr>
                <a:r>
                  <a:rPr lang="nb-NO" sz="2800" dirty="0">
                    <a:effectLst/>
                  </a:rPr>
                  <a:t>Lærer: Hm. Klara, skjønte du hva Eilif har gjort?</a:t>
                </a:r>
              </a:p>
              <a:p>
                <a:pPr marL="0" indent="0">
                  <a:lnSpc>
                    <a:spcPct val="120000"/>
                  </a:lnSpc>
                  <a:buNone/>
                </a:pPr>
                <a:r>
                  <a:rPr lang="nb-NO" sz="2800" dirty="0">
                    <a:effectLst/>
                  </a:rPr>
                  <a:t>Klara: Nei! Jeg har tegnet det sånn som dette. Men jeg vet ikke hva brøken i svaret er.</a:t>
                </a:r>
                <a:endParaRPr lang="nb-NO" dirty="0"/>
              </a:p>
            </p:txBody>
          </p:sp>
        </mc:Choice>
        <mc:Fallback xmlns="">
          <p:sp>
            <p:nvSpPr>
              <p:cNvPr id="3" name="Plassholder for innhold 2">
                <a:extLst>
                  <a:ext uri="{FF2B5EF4-FFF2-40B4-BE49-F238E27FC236}">
                    <a16:creationId xmlns:a16="http://schemas.microsoft.com/office/drawing/2014/main" id="{2DA63348-3081-C28F-A056-122C3E3E51D8}"/>
                  </a:ext>
                </a:extLst>
              </p:cNvPr>
              <p:cNvSpPr>
                <a:spLocks noGrp="1" noRot="1" noChangeAspect="1" noMove="1" noResize="1" noEditPoints="1" noAdjustHandles="1" noChangeArrowheads="1" noChangeShapeType="1" noTextEdit="1"/>
              </p:cNvSpPr>
              <p:nvPr>
                <p:ph idx="1"/>
              </p:nvPr>
            </p:nvSpPr>
            <p:spPr>
              <a:xfrm>
                <a:off x="838200" y="1825625"/>
                <a:ext cx="5127702" cy="4351338"/>
              </a:xfrm>
              <a:blipFill>
                <a:blip r:embed="rId3"/>
                <a:stretch>
                  <a:fillRect l="-1308" t="-700"/>
                </a:stretch>
              </a:blipFill>
            </p:spPr>
            <p:txBody>
              <a:bodyPr/>
              <a:lstStyle/>
              <a:p>
                <a:r>
                  <a:rPr lang="nb-NO">
                    <a:noFill/>
                  </a:rPr>
                  <a:t> </a:t>
                </a:r>
              </a:p>
            </p:txBody>
          </p:sp>
        </mc:Fallback>
      </mc:AlternateContent>
      <p:pic>
        <p:nvPicPr>
          <p:cNvPr id="4" name="Plassholder for innhold 11" descr="Eilifs løsning.&#10;På første linje står oppgaven tre femtedeler minus en halv, er lik spørsmålstegn.&#10;På andre linje står tre er lik to og en halv pluss en halv.&#10;På tredje linje står en lang utregning. Tre femtedeler minus en halv, er lik to og en halv femtedel pluss en halv femtedel minus en halv femtedel, er lik en halv femtedel. De to brøkene to og en halv femtedel og en halv er strøket ut i midtre del.&#10;Nederst står brøken en tidel med en ring rundt.">
            <a:extLst>
              <a:ext uri="{FF2B5EF4-FFF2-40B4-BE49-F238E27FC236}">
                <a16:creationId xmlns:a16="http://schemas.microsoft.com/office/drawing/2014/main" id="{6475A219-6D50-AF74-E8F8-194C79840EB0}"/>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6325458" y="2384944"/>
            <a:ext cx="3017764" cy="2670721"/>
          </a:xfrm>
          <a:prstGeom prst="rect">
            <a:avLst/>
          </a:prstGeom>
          <a:noFill/>
          <a:ln>
            <a:solidFill>
              <a:schemeClr val="tx1"/>
            </a:solidFill>
          </a:ln>
        </p:spPr>
      </p:pic>
      <p:pic>
        <p:nvPicPr>
          <p:cNvPr id="6" name="Bilde 5" descr="Klaras løsning.&#10;Det er tegnet en sirkel, delt i fem deler, og det står en femtedel i hver del.&#10;Sirkelen er delt vertikalt i to med en tykk strek som deler en av femtedelene i to. Det er tegnet en pil fra streken til brøken en halv.&#10;Den ene halve femtedelen er markert med blått, og en pil peker ut fra denne til regnestykket tre femtedeler minus en halv.">
            <a:extLst>
              <a:ext uri="{FF2B5EF4-FFF2-40B4-BE49-F238E27FC236}">
                <a16:creationId xmlns:a16="http://schemas.microsoft.com/office/drawing/2014/main" id="{6F92673B-9966-1404-5F1A-A92516F4170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546094" y="2384944"/>
            <a:ext cx="2181020" cy="2670721"/>
          </a:xfrm>
          <a:prstGeom prst="rect">
            <a:avLst/>
          </a:prstGeom>
          <a:ln>
            <a:solidFill>
              <a:schemeClr val="tx1"/>
            </a:solidFill>
          </a:ln>
        </p:spPr>
      </p:pic>
      <p:sp>
        <p:nvSpPr>
          <p:cNvPr id="7" name="TekstSylinder 6">
            <a:extLst>
              <a:ext uri="{FF2B5EF4-FFF2-40B4-BE49-F238E27FC236}">
                <a16:creationId xmlns:a16="http://schemas.microsoft.com/office/drawing/2014/main" id="{04E90778-1021-C102-299F-D4238B539F6A}"/>
              </a:ext>
            </a:extLst>
          </p:cNvPr>
          <p:cNvSpPr txBox="1"/>
          <p:nvPr/>
        </p:nvSpPr>
        <p:spPr>
          <a:xfrm>
            <a:off x="6325458" y="5055666"/>
            <a:ext cx="2010578" cy="369332"/>
          </a:xfrm>
          <a:prstGeom prst="rect">
            <a:avLst/>
          </a:prstGeom>
          <a:noFill/>
        </p:spPr>
        <p:txBody>
          <a:bodyPr wrap="square" rtlCol="0">
            <a:spAutoFit/>
          </a:bodyPr>
          <a:lstStyle/>
          <a:p>
            <a:r>
              <a:rPr lang="nb-NO" dirty="0"/>
              <a:t>Eilifs løsning</a:t>
            </a:r>
          </a:p>
        </p:txBody>
      </p:sp>
      <p:sp>
        <p:nvSpPr>
          <p:cNvPr id="8" name="TekstSylinder 7">
            <a:extLst>
              <a:ext uri="{FF2B5EF4-FFF2-40B4-BE49-F238E27FC236}">
                <a16:creationId xmlns:a16="http://schemas.microsoft.com/office/drawing/2014/main" id="{017BD12F-AA38-6266-087D-134249CD015D}"/>
              </a:ext>
            </a:extLst>
          </p:cNvPr>
          <p:cNvSpPr txBox="1"/>
          <p:nvPr/>
        </p:nvSpPr>
        <p:spPr>
          <a:xfrm>
            <a:off x="9900865" y="5055666"/>
            <a:ext cx="2010578" cy="369332"/>
          </a:xfrm>
          <a:prstGeom prst="rect">
            <a:avLst/>
          </a:prstGeom>
          <a:noFill/>
        </p:spPr>
        <p:txBody>
          <a:bodyPr wrap="square" rtlCol="0">
            <a:spAutoFit/>
          </a:bodyPr>
          <a:lstStyle/>
          <a:p>
            <a:r>
              <a:rPr lang="nb-NO" dirty="0"/>
              <a:t>Klaras løsning</a:t>
            </a:r>
          </a:p>
        </p:txBody>
      </p:sp>
      <p:sp>
        <p:nvSpPr>
          <p:cNvPr id="11" name="TekstSylinder 10">
            <a:extLst>
              <a:ext uri="{FF2B5EF4-FFF2-40B4-BE49-F238E27FC236}">
                <a16:creationId xmlns:a16="http://schemas.microsoft.com/office/drawing/2014/main" id="{61DB88E5-5599-7892-0639-8D5A50AF069C}"/>
              </a:ext>
            </a:extLst>
          </p:cNvPr>
          <p:cNvSpPr txBox="1"/>
          <p:nvPr/>
        </p:nvSpPr>
        <p:spPr>
          <a:xfrm>
            <a:off x="5866544" y="5762154"/>
            <a:ext cx="5980728" cy="923330"/>
          </a:xfrm>
          <a:prstGeom prst="rect">
            <a:avLst/>
          </a:prstGeom>
          <a:solidFill>
            <a:schemeClr val="bg2"/>
          </a:solidFill>
          <a:ln w="12700"/>
        </p:spPr>
        <p:style>
          <a:lnRef idx="2">
            <a:schemeClr val="accent2"/>
          </a:lnRef>
          <a:fillRef idx="1">
            <a:schemeClr val="lt1"/>
          </a:fillRef>
          <a:effectRef idx="0">
            <a:schemeClr val="accent2"/>
          </a:effectRef>
          <a:fontRef idx="minor">
            <a:schemeClr val="dk1"/>
          </a:fontRef>
        </p:style>
        <p:txBody>
          <a:bodyPr wrap="square" rtlCol="0">
            <a:spAutoFit/>
          </a:bodyPr>
          <a:lstStyle/>
          <a:p>
            <a:r>
              <a:rPr lang="nb-NO" sz="1800" b="1" dirty="0">
                <a:effectLst/>
                <a:latin typeface="Calibri" panose="020F0502020204030204" pitchFamily="34" charset="0"/>
                <a:ea typeface="Calibri" panose="020F0502020204030204" pitchFamily="34" charset="0"/>
                <a:cs typeface="Times New Roman" panose="02020603050405020304" pitchFamily="18" charset="0"/>
              </a:rPr>
              <a:t>Mål for samtalen videre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Læreren skal snakke med de to elevene, der målet for samtalen er at Klara skal forstå Eilif sin løsning av oppgaven.</a:t>
            </a:r>
            <a:endParaRPr lang="en-GB" dirty="0"/>
          </a:p>
        </p:txBody>
      </p:sp>
    </p:spTree>
    <p:extLst>
      <p:ext uri="{BB962C8B-B14F-4D97-AF65-F5344CB8AC3E}">
        <p14:creationId xmlns:p14="http://schemas.microsoft.com/office/powerpoint/2010/main" val="1220715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DEAD5C-E654-EA98-0388-8030FD42A68B}"/>
              </a:ext>
            </a:extLst>
          </p:cNvPr>
          <p:cNvSpPr>
            <a:spLocks noGrp="1"/>
          </p:cNvSpPr>
          <p:nvPr>
            <p:ph type="title"/>
          </p:nvPr>
        </p:nvSpPr>
        <p:spPr/>
        <p:txBody>
          <a:bodyPr/>
          <a:lstStyle/>
          <a:p>
            <a:r>
              <a:rPr lang="nb-NO" dirty="0"/>
              <a:t>Oppgave, del 1</a:t>
            </a:r>
          </a:p>
        </p:txBody>
      </p:sp>
      <p:sp>
        <p:nvSpPr>
          <p:cNvPr id="3" name="Plassholder for innhold 2">
            <a:extLst>
              <a:ext uri="{FF2B5EF4-FFF2-40B4-BE49-F238E27FC236}">
                <a16:creationId xmlns:a16="http://schemas.microsoft.com/office/drawing/2014/main" id="{44530016-B9DE-1F5E-B79B-F73BAB8E3735}"/>
              </a:ext>
            </a:extLst>
          </p:cNvPr>
          <p:cNvSpPr>
            <a:spLocks noGrp="1"/>
          </p:cNvSpPr>
          <p:nvPr>
            <p:ph idx="1"/>
          </p:nvPr>
        </p:nvSpPr>
        <p:spPr/>
        <p:txBody>
          <a:bodyPr>
            <a:normAutofit/>
          </a:bodyPr>
          <a:lstStyle/>
          <a:p>
            <a:r>
              <a:rPr lang="nb-NO" sz="2800" dirty="0">
                <a:effectLst/>
                <a:ea typeface="Calibri" panose="020F0502020204030204" pitchFamily="34" charset="0"/>
                <a:cs typeface="Times New Roman" panose="02020603050405020304" pitchFamily="18" charset="0"/>
              </a:rPr>
              <a:t>Fordel roller: De to elevene, læreren, og en observatør.</a:t>
            </a:r>
          </a:p>
          <a:p>
            <a:pPr lvl="0">
              <a:buFont typeface="Arial" panose="020B0604020202020204" pitchFamily="34" charset="0"/>
              <a:buChar char="•"/>
            </a:pPr>
            <a:endParaRPr lang="nb-NO" dirty="0">
              <a:ea typeface="Calibri" panose="020F0502020204030204" pitchFamily="34" charset="0"/>
              <a:cs typeface="Times New Roman" panose="02020603050405020304" pitchFamily="18" charset="0"/>
            </a:endParaRPr>
          </a:p>
          <a:p>
            <a:pPr lvl="0">
              <a:buFont typeface="Arial" panose="020B0604020202020204" pitchFamily="34" charset="0"/>
              <a:buChar char="•"/>
            </a:pPr>
            <a:r>
              <a:rPr lang="nb-NO" sz="2800" dirty="0">
                <a:effectLst/>
                <a:ea typeface="Calibri" panose="020F0502020204030204" pitchFamily="34" charset="0"/>
                <a:cs typeface="Times New Roman" panose="02020603050405020304" pitchFamily="18" charset="0"/>
              </a:rPr>
              <a:t>Planlegg samtalen ut fra målet som er gitt. Bruk aktivt MR-grep fra kategoriene </a:t>
            </a:r>
            <a:r>
              <a:rPr lang="nb-NO" sz="2800" i="1" dirty="0">
                <a:effectLst/>
                <a:ea typeface="Calibri" panose="020F0502020204030204" pitchFamily="34" charset="0"/>
                <a:cs typeface="Times New Roman" panose="02020603050405020304" pitchFamily="18" charset="0"/>
              </a:rPr>
              <a:t>få fram</a:t>
            </a:r>
            <a:r>
              <a:rPr lang="nb-NO" sz="2800" dirty="0">
                <a:effectLst/>
                <a:ea typeface="Calibri" panose="020F0502020204030204" pitchFamily="34" charset="0"/>
                <a:cs typeface="Times New Roman" panose="02020603050405020304" pitchFamily="18" charset="0"/>
              </a:rPr>
              <a:t>, </a:t>
            </a:r>
            <a:r>
              <a:rPr lang="nb-NO" sz="2800" i="1" dirty="0">
                <a:effectLst/>
                <a:ea typeface="Calibri" panose="020F0502020204030204" pitchFamily="34" charset="0"/>
                <a:cs typeface="Times New Roman" panose="02020603050405020304" pitchFamily="18" charset="0"/>
              </a:rPr>
              <a:t>respondere på</a:t>
            </a:r>
            <a:r>
              <a:rPr lang="nb-NO" sz="2800" dirty="0">
                <a:effectLst/>
                <a:ea typeface="Calibri" panose="020F0502020204030204" pitchFamily="34" charset="0"/>
                <a:cs typeface="Times New Roman" panose="02020603050405020304" pitchFamily="18" charset="0"/>
              </a:rPr>
              <a:t>, og </a:t>
            </a:r>
            <a:r>
              <a:rPr lang="nb-NO" sz="2800" i="1" dirty="0">
                <a:effectLst/>
                <a:ea typeface="Calibri" panose="020F0502020204030204" pitchFamily="34" charset="0"/>
                <a:cs typeface="Times New Roman" panose="02020603050405020304" pitchFamily="18" charset="0"/>
              </a:rPr>
              <a:t>fremme</a:t>
            </a:r>
            <a:r>
              <a:rPr lang="nb-NO" sz="2800" dirty="0">
                <a:effectLst/>
                <a:ea typeface="Calibri" panose="020F0502020204030204" pitchFamily="34" charset="0"/>
                <a:cs typeface="Times New Roman" panose="02020603050405020304" pitchFamily="18" charset="0"/>
              </a:rPr>
              <a:t>, elevers resonnering.</a:t>
            </a:r>
          </a:p>
          <a:p>
            <a:pPr lvl="0">
              <a:buFont typeface="Arial" panose="020B0604020202020204" pitchFamily="34" charset="0"/>
              <a:buChar char="•"/>
            </a:pPr>
            <a:endParaRPr lang="nb-NO" dirty="0">
              <a:ea typeface="Calibri" panose="020F0502020204030204" pitchFamily="34" charset="0"/>
              <a:cs typeface="Times New Roman" panose="02020603050405020304" pitchFamily="18" charset="0"/>
            </a:endParaRPr>
          </a:p>
          <a:p>
            <a:pPr lvl="0">
              <a:buFont typeface="Arial" panose="020B0604020202020204" pitchFamily="34" charset="0"/>
              <a:buChar char="•"/>
            </a:pPr>
            <a:endParaRPr lang="nb-NO" sz="2800" dirty="0">
              <a:effectLs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nb-NO" dirty="0">
                <a:ea typeface="Calibri" panose="020F0502020204030204" pitchFamily="34" charset="0"/>
                <a:cs typeface="Times New Roman" panose="02020603050405020304" pitchFamily="18" charset="0"/>
              </a:rPr>
              <a:t>Observatøren tar notater fra planleggingen, til støtte for gjennomføringen dere skal gjøre senere.</a:t>
            </a:r>
            <a:endParaRPr lang="nb-NO" sz="2800" dirty="0">
              <a:effectLst/>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3034252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E0C82D-C596-D492-22EA-8BCF09C90C52}"/>
              </a:ext>
            </a:extLst>
          </p:cNvPr>
          <p:cNvSpPr>
            <a:spLocks noGrp="1"/>
          </p:cNvSpPr>
          <p:nvPr>
            <p:ph type="title"/>
          </p:nvPr>
        </p:nvSpPr>
        <p:spPr/>
        <p:txBody>
          <a:bodyPr/>
          <a:lstStyle/>
          <a:p>
            <a:r>
              <a:rPr lang="nb-NO" dirty="0"/>
              <a:t>Oppgave, del 2</a:t>
            </a:r>
          </a:p>
        </p:txBody>
      </p:sp>
      <p:sp>
        <p:nvSpPr>
          <p:cNvPr id="3" name="Plassholder for innhold 2">
            <a:extLst>
              <a:ext uri="{FF2B5EF4-FFF2-40B4-BE49-F238E27FC236}">
                <a16:creationId xmlns:a16="http://schemas.microsoft.com/office/drawing/2014/main" id="{CE73A93F-0C5D-8A78-17F6-EE64E86E4E42}"/>
              </a:ext>
            </a:extLst>
          </p:cNvPr>
          <p:cNvSpPr>
            <a:spLocks noGrp="1"/>
          </p:cNvSpPr>
          <p:nvPr>
            <p:ph idx="1"/>
          </p:nvPr>
        </p:nvSpPr>
        <p:spPr/>
        <p:txBody>
          <a:bodyPr>
            <a:normAutofit/>
          </a:bodyPr>
          <a:lstStyle/>
          <a:p>
            <a:pPr marL="0" lvl="0" indent="0">
              <a:buNone/>
            </a:pPr>
            <a:r>
              <a:rPr lang="nb-NO" dirty="0">
                <a:ea typeface="Calibri" panose="020F0502020204030204" pitchFamily="34" charset="0"/>
                <a:cs typeface="Times New Roman" panose="02020603050405020304" pitchFamily="18" charset="0"/>
              </a:rPr>
              <a:t>Spill ut samtalen i gruppa!</a:t>
            </a:r>
          </a:p>
          <a:p>
            <a:endParaRPr lang="nb-NO" sz="2800" dirty="0">
              <a:effectLst/>
              <a:ea typeface="Calibri" panose="020F0502020204030204" pitchFamily="34" charset="0"/>
              <a:cs typeface="Times New Roman" panose="02020603050405020304" pitchFamily="18" charset="0"/>
            </a:endParaRPr>
          </a:p>
          <a:p>
            <a:pPr marL="457200" lvl="1" indent="0">
              <a:buNone/>
            </a:pPr>
            <a:r>
              <a:rPr lang="nb-NO" dirty="0">
                <a:effectLst/>
                <a:ea typeface="Calibri" panose="020F0502020204030204" pitchFamily="34" charset="0"/>
                <a:cs typeface="Times New Roman" panose="02020603050405020304" pitchFamily="18" charset="0"/>
              </a:rPr>
              <a:t>Høres det bra ut? Oppnår dere målet med samtalen? Er det noe som bør endres?</a:t>
            </a:r>
          </a:p>
          <a:p>
            <a:endParaRPr lang="nb-NO" dirty="0">
              <a:ea typeface="Calibri" panose="020F0502020204030204" pitchFamily="34" charset="0"/>
              <a:cs typeface="Times New Roman" panose="02020603050405020304" pitchFamily="18" charset="0"/>
            </a:endParaRPr>
          </a:p>
          <a:p>
            <a:pPr marL="0" indent="0">
              <a:buNone/>
            </a:pPr>
            <a:r>
              <a:rPr lang="nb-NO" sz="2800" dirty="0">
                <a:effectLst/>
                <a:ea typeface="Calibri" panose="020F0502020204030204" pitchFamily="34" charset="0"/>
                <a:cs typeface="Times New Roman" panose="02020603050405020304" pitchFamily="18" charset="0"/>
              </a:rPr>
              <a:t>Spill ut samtalen på nytt. Tenk gjennom de samme spørsmålene som i stad.</a:t>
            </a:r>
          </a:p>
        </p:txBody>
      </p:sp>
    </p:spTree>
    <p:extLst>
      <p:ext uri="{BB962C8B-B14F-4D97-AF65-F5344CB8AC3E}">
        <p14:creationId xmlns:p14="http://schemas.microsoft.com/office/powerpoint/2010/main" val="302211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EE4DF0-14F4-5CA6-36DD-202CC0429C37}"/>
              </a:ext>
            </a:extLst>
          </p:cNvPr>
          <p:cNvSpPr>
            <a:spLocks noGrp="1"/>
          </p:cNvSpPr>
          <p:nvPr>
            <p:ph type="title"/>
          </p:nvPr>
        </p:nvSpPr>
        <p:spPr/>
        <p:txBody>
          <a:bodyPr/>
          <a:lstStyle/>
          <a:p>
            <a:r>
              <a:rPr lang="nb-NO" dirty="0"/>
              <a:t>Vi ser et rollespill (eller to)</a:t>
            </a:r>
          </a:p>
        </p:txBody>
      </p:sp>
      <p:sp>
        <p:nvSpPr>
          <p:cNvPr id="3" name="Plassholder for innhold 2">
            <a:extLst>
              <a:ext uri="{FF2B5EF4-FFF2-40B4-BE49-F238E27FC236}">
                <a16:creationId xmlns:a16="http://schemas.microsoft.com/office/drawing/2014/main" id="{9893E53F-9BB4-88D1-5B7F-8C17D854D6E3}"/>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149309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17AE40-DCA4-3C81-2060-F3916D9C9578}"/>
              </a:ext>
            </a:extLst>
          </p:cNvPr>
          <p:cNvSpPr>
            <a:spLocks noGrp="1"/>
          </p:cNvSpPr>
          <p:nvPr>
            <p:ph type="title"/>
          </p:nvPr>
        </p:nvSpPr>
        <p:spPr/>
        <p:txBody>
          <a:bodyPr/>
          <a:lstStyle/>
          <a:p>
            <a:r>
              <a:rPr lang="nb-NO" dirty="0"/>
              <a:t>Refleksjon</a:t>
            </a:r>
          </a:p>
        </p:txBody>
      </p:sp>
      <p:sp>
        <p:nvSpPr>
          <p:cNvPr id="3" name="Plassholder for innhold 2">
            <a:extLst>
              <a:ext uri="{FF2B5EF4-FFF2-40B4-BE49-F238E27FC236}">
                <a16:creationId xmlns:a16="http://schemas.microsoft.com/office/drawing/2014/main" id="{8F73BE3F-B422-336D-EC6E-A8A9BA84D800}"/>
              </a:ext>
            </a:extLst>
          </p:cNvPr>
          <p:cNvSpPr>
            <a:spLocks noGrp="1"/>
          </p:cNvSpPr>
          <p:nvPr>
            <p:ph idx="1"/>
          </p:nvPr>
        </p:nvSpPr>
        <p:spPr/>
        <p:txBody>
          <a:bodyPr/>
          <a:lstStyle/>
          <a:p>
            <a:r>
              <a:rPr lang="nb-NO" dirty="0"/>
              <a:t>Ville dere endret noe i deres egen samtale etter rollespillene vi har sett og diskusjonen rundt dem?</a:t>
            </a:r>
          </a:p>
          <a:p>
            <a:endParaRPr lang="nb-NO" dirty="0"/>
          </a:p>
          <a:p>
            <a:r>
              <a:rPr lang="nb-NO" dirty="0"/>
              <a:t>Hva kan overordna hensikt(er) være med å styre samtalen mot det gitte målet (at Klara skal forstå Eilif sin strategi) være?</a:t>
            </a:r>
          </a:p>
          <a:p>
            <a:pPr lvl="1"/>
            <a:r>
              <a:rPr lang="nb-NO" dirty="0"/>
              <a:t>Hvordan tror dere at dere selv ville håndtert undervisningssituasjonen, dersom dere var læreren?</a:t>
            </a:r>
          </a:p>
        </p:txBody>
      </p:sp>
    </p:spTree>
    <p:extLst>
      <p:ext uri="{BB962C8B-B14F-4D97-AF65-F5344CB8AC3E}">
        <p14:creationId xmlns:p14="http://schemas.microsoft.com/office/powerpoint/2010/main" val="29890918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1275</Words>
  <Application>Microsoft Office PowerPoint</Application>
  <PresentationFormat>Widescreen</PresentationFormat>
  <Paragraphs>122</Paragraphs>
  <Slides>9</Slides>
  <Notes>8</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Cambria Math</vt:lpstr>
      <vt:lpstr>Office-tema</vt:lpstr>
      <vt:lpstr>Subtraksjon av brøk</vt:lpstr>
      <vt:lpstr>Vi ser for oss følgende undervisningssituasjon</vt:lpstr>
      <vt:lpstr>Før vi går til rollespillet …</vt:lpstr>
      <vt:lpstr>Eilif sin strategi</vt:lpstr>
      <vt:lpstr>Tilbake til undervisningssituasjonen</vt:lpstr>
      <vt:lpstr>Oppgave, del 1</vt:lpstr>
      <vt:lpstr>Oppgave, del 2</vt:lpstr>
      <vt:lpstr>Vi ser et rollespill (eller to)</vt:lpstr>
      <vt:lpstr>Refleksjon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Subtraksjon av brøk</dc:title>
  <dc:creator>Kristin Krogh Arnesen</dc:creator>
  <cp:lastModifiedBy>Kristin Krogh Arnesen</cp:lastModifiedBy>
  <cp:revision>9</cp:revision>
  <dcterms:created xsi:type="dcterms:W3CDTF">2022-11-08T13:33:29Z</dcterms:created>
  <dcterms:modified xsi:type="dcterms:W3CDTF">2023-04-12T12:23:26Z</dcterms:modified>
</cp:coreProperties>
</file>