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9" r:id="rId3"/>
    <p:sldId id="260" r:id="rId4"/>
    <p:sldId id="258" r:id="rId5"/>
    <p:sldId id="261" r:id="rId6"/>
    <p:sldId id="262" r:id="rId7"/>
    <p:sldId id="264" r:id="rId8"/>
    <p:sldId id="263" r:id="rId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94FDEB-A56D-4E43-B8BD-2B0DB63889FA}" name="Anita Valenta" initials="AV" userId="S::valenta@ntnu.no::4b15e6ef-5176-4fe9-a2d2-7f13c52b6d6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30"/>
    <p:restoredTop sz="63945"/>
  </p:normalViewPr>
  <p:slideViewPr>
    <p:cSldViewPr snapToGrid="0">
      <p:cViewPr varScale="1">
        <p:scale>
          <a:sx n="83" d="100"/>
          <a:sy n="83"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B973D-3520-1D44-AE29-730BF2AD5EFF}" type="datetimeFigureOut">
              <a:rPr lang="en-GB" smtClean="0"/>
              <a:t>26/10/2022</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FFE9B0-12AB-B348-83D9-72F5285B3B52}" type="slidenum">
              <a:rPr lang="en-GB" smtClean="0"/>
              <a:t>‹#›</a:t>
            </a:fld>
            <a:endParaRPr lang="en-GB"/>
          </a:p>
        </p:txBody>
      </p:sp>
    </p:spTree>
    <p:extLst>
      <p:ext uri="{BB962C8B-B14F-4D97-AF65-F5344CB8AC3E}">
        <p14:creationId xmlns:p14="http://schemas.microsoft.com/office/powerpoint/2010/main" val="2959081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r>
              <a:rPr lang="nb-NO" sz="1200" dirty="0"/>
              <a:t>Opplegget handler om ulike strategier innen divisjon.</a:t>
            </a:r>
          </a:p>
          <a:p>
            <a:pPr algn="l"/>
            <a:r>
              <a:rPr lang="nb-NO" sz="1200" dirty="0"/>
              <a:t>-  Lærerstudenter skal øve på samtaler som skal fremme argumentasjon for et enkelt tilfelle - hvorfor løsningsstrategien gir mening i den gitte konteksten (oppgaven med salg av spill), og hvorfor svaret må være rett.</a:t>
            </a:r>
          </a:p>
          <a:p>
            <a:pPr marL="171450" indent="-171450" algn="l">
              <a:buFontTx/>
              <a:buChar char="-"/>
            </a:pPr>
            <a:r>
              <a:rPr lang="nb-NO" sz="1200" dirty="0"/>
              <a:t>Videre, de øver på å bruke flere typer MR-grep: få fram elevers tenking, respondere på den, og utvide elevers resonnering mot argumentasjon.</a:t>
            </a:r>
          </a:p>
          <a:p>
            <a:pPr marL="171450" indent="-171450" algn="l">
              <a:buFontTx/>
              <a:buChar char="-"/>
            </a:pPr>
            <a:endParaRPr lang="nb-NO" sz="1200"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Approksimasjonen (som studentene skal øve gjennom): en-til-en-samtale mellom en lærer og en elev, der noen </a:t>
            </a:r>
            <a:r>
              <a:rPr lang="nb-NO" sz="1800" noProof="0" dirty="0" err="1">
                <a:effectLst/>
                <a:latin typeface="Calibri" panose="020F0502020204030204" pitchFamily="34" charset="0"/>
                <a:ea typeface="Calibri" panose="020F0502020204030204" pitchFamily="34" charset="0"/>
                <a:cs typeface="Times New Roman" panose="02020603050405020304" pitchFamily="18" charset="0"/>
              </a:rPr>
              <a:t>lærerspørsmål</a:t>
            </a: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 og elevsvar er diskutert i fellesskapet på forhånd, før man kommer i gang med </a:t>
            </a:r>
            <a:r>
              <a:rPr lang="nb-NO" sz="1800" noProof="0" dirty="0" err="1">
                <a:effectLst/>
                <a:latin typeface="Calibri" panose="020F0502020204030204" pitchFamily="34" charset="0"/>
                <a:ea typeface="Calibri" panose="020F0502020204030204" pitchFamily="34" charset="0"/>
                <a:cs typeface="Times New Roman" panose="02020603050405020304" pitchFamily="18" charset="0"/>
              </a:rPr>
              <a:t>rollespilllet</a:t>
            </a: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 Det blir altså en type “</a:t>
            </a:r>
            <a:r>
              <a:rPr lang="nb-NO" sz="1800" noProof="0" dirty="0"/>
              <a:t>half-</a:t>
            </a:r>
            <a:r>
              <a:rPr lang="nb-NO" sz="1800" noProof="0" dirty="0" err="1"/>
              <a:t>scripted</a:t>
            </a:r>
            <a:r>
              <a:rPr lang="nb-NO" sz="1800" noProof="0" dirty="0"/>
              <a:t>” samtale, studentene skal fortsette videre med. Dette er gjort for å redusere kompleksiteten for studentene. </a:t>
            </a:r>
            <a:endParaRPr lang="nb-NO" sz="1200" noProof="0" dirty="0"/>
          </a:p>
          <a:p>
            <a:pPr algn="l"/>
            <a:endParaRPr lang="nb-NO" sz="1200" b="1" dirty="0"/>
          </a:p>
          <a:p>
            <a:endParaRPr lang="en-GB" dirty="0"/>
          </a:p>
        </p:txBody>
      </p:sp>
      <p:sp>
        <p:nvSpPr>
          <p:cNvPr id="4" name="Plassholder for lysbildenummer 3"/>
          <p:cNvSpPr>
            <a:spLocks noGrp="1"/>
          </p:cNvSpPr>
          <p:nvPr>
            <p:ph type="sldNum" sz="quarter" idx="5"/>
          </p:nvPr>
        </p:nvSpPr>
        <p:spPr/>
        <p:txBody>
          <a:bodyPr/>
          <a:lstStyle/>
          <a:p>
            <a:fld id="{CBFFE9B0-12AB-B348-83D9-72F5285B3B52}" type="slidenum">
              <a:rPr lang="en-GB" smtClean="0"/>
              <a:t>1</a:t>
            </a:fld>
            <a:endParaRPr lang="en-GB"/>
          </a:p>
        </p:txBody>
      </p:sp>
    </p:spTree>
    <p:extLst>
      <p:ext uri="{BB962C8B-B14F-4D97-AF65-F5344CB8AC3E}">
        <p14:creationId xmlns:p14="http://schemas.microsoft.com/office/powerpoint/2010/main" val="906526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Undervisningssituasjonen vi skal se for oss er som ovenfor.</a:t>
            </a:r>
          </a:p>
        </p:txBody>
      </p:sp>
      <p:sp>
        <p:nvSpPr>
          <p:cNvPr id="4" name="Plassholder for lysbildenummer 3"/>
          <p:cNvSpPr>
            <a:spLocks noGrp="1"/>
          </p:cNvSpPr>
          <p:nvPr>
            <p:ph type="sldNum" sz="quarter" idx="5"/>
          </p:nvPr>
        </p:nvSpPr>
        <p:spPr/>
        <p:txBody>
          <a:bodyPr/>
          <a:lstStyle/>
          <a:p>
            <a:fld id="{CBFFE9B0-12AB-B348-83D9-72F5285B3B52}" type="slidenum">
              <a:rPr lang="en-GB" smtClean="0"/>
              <a:t>2</a:t>
            </a:fld>
            <a:endParaRPr lang="en-GB"/>
          </a:p>
        </p:txBody>
      </p:sp>
    </p:spTree>
    <p:extLst>
      <p:ext uri="{BB962C8B-B14F-4D97-AF65-F5344CB8AC3E}">
        <p14:creationId xmlns:p14="http://schemas.microsoft.com/office/powerpoint/2010/main" val="2206768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Og målet for samtalen videre er som gitt</a:t>
            </a:r>
          </a:p>
        </p:txBody>
      </p:sp>
      <p:sp>
        <p:nvSpPr>
          <p:cNvPr id="4" name="Plassholder for lysbildenummer 3"/>
          <p:cNvSpPr>
            <a:spLocks noGrp="1"/>
          </p:cNvSpPr>
          <p:nvPr>
            <p:ph type="sldNum" sz="quarter" idx="5"/>
          </p:nvPr>
        </p:nvSpPr>
        <p:spPr/>
        <p:txBody>
          <a:bodyPr/>
          <a:lstStyle/>
          <a:p>
            <a:fld id="{CBFFE9B0-12AB-B348-83D9-72F5285B3B52}" type="slidenum">
              <a:rPr lang="en-GB" smtClean="0"/>
              <a:t>3</a:t>
            </a:fld>
            <a:endParaRPr lang="en-GB"/>
          </a:p>
        </p:txBody>
      </p:sp>
    </p:spTree>
    <p:extLst>
      <p:ext uri="{BB962C8B-B14F-4D97-AF65-F5344CB8AC3E}">
        <p14:creationId xmlns:p14="http://schemas.microsoft.com/office/powerpoint/2010/main" val="1679792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solidFill>
                  <a:srgbClr val="FF0000"/>
                </a:solidFill>
              </a:rPr>
              <a:t>Det skal være en felles diskusjon etter b. (Merk: på oppgavearket til studentene er det c-del også, men det skal være en felles diskusjon om a og b før studentene skal i gang med c, kan være OK å si fra til dem så de ikke begynner på c)</a:t>
            </a:r>
          </a:p>
          <a:p>
            <a:endParaRPr lang="nb-NO" noProof="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noProof="0" dirty="0">
                <a:solidFill>
                  <a:srgbClr val="FF0000"/>
                </a:solidFill>
              </a:rPr>
              <a:t>Dette arbeidet kan ta ca. 25 minutter. </a:t>
            </a:r>
            <a:r>
              <a:rPr lang="nb-NO" sz="1800" noProof="0" dirty="0" err="1">
                <a:effectLst/>
                <a:latin typeface="Calibri" panose="020F0502020204030204" pitchFamily="34" charset="0"/>
                <a:ea typeface="Calibri" panose="020F0502020204030204" pitchFamily="34" charset="0"/>
                <a:cs typeface="Times New Roman" panose="02020603050405020304" pitchFamily="18" charset="0"/>
              </a:rPr>
              <a:t>Lærerutdanner</a:t>
            </a: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 går rundt og støtter studentene med arbeidet. I notatene til de neste to </a:t>
            </a:r>
            <a:r>
              <a:rPr lang="nb-NO" sz="1800" noProof="0" dirty="0" err="1">
                <a:effectLst/>
                <a:latin typeface="Calibri" panose="020F0502020204030204" pitchFamily="34" charset="0"/>
                <a:ea typeface="Calibri" panose="020F0502020204030204" pitchFamily="34" charset="0"/>
                <a:cs typeface="Times New Roman" panose="02020603050405020304" pitchFamily="18" charset="0"/>
              </a:rPr>
              <a:t>slidene</a:t>
            </a: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 er det skissert momenter man kan ta opp mens man går rundt (i tillegg til i felles diskusjonen etter denne delen av gruppearbeidet)</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Når studentene begynner å bli ferdige, starter felles diskusjon</a:t>
            </a:r>
          </a:p>
          <a:p>
            <a:endParaRPr lang="en-GB" dirty="0">
              <a:solidFill>
                <a:srgbClr val="FF0000"/>
              </a:solidFill>
            </a:endParaRPr>
          </a:p>
        </p:txBody>
      </p:sp>
      <p:sp>
        <p:nvSpPr>
          <p:cNvPr id="4" name="Plassholder for lysbildenummer 3"/>
          <p:cNvSpPr>
            <a:spLocks noGrp="1"/>
          </p:cNvSpPr>
          <p:nvPr>
            <p:ph type="sldNum" sz="quarter" idx="5"/>
          </p:nvPr>
        </p:nvSpPr>
        <p:spPr/>
        <p:txBody>
          <a:bodyPr/>
          <a:lstStyle/>
          <a:p>
            <a:fld id="{CBFFE9B0-12AB-B348-83D9-72F5285B3B52}" type="slidenum">
              <a:rPr lang="en-GB" smtClean="0"/>
              <a:t>4</a:t>
            </a:fld>
            <a:endParaRPr lang="en-GB"/>
          </a:p>
        </p:txBody>
      </p:sp>
    </p:spTree>
    <p:extLst>
      <p:ext uri="{BB962C8B-B14F-4D97-AF65-F5344CB8AC3E}">
        <p14:creationId xmlns:p14="http://schemas.microsoft.com/office/powerpoint/2010/main" val="3399515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b="1" noProof="0" dirty="0" err="1"/>
              <a:t>Slidene</a:t>
            </a:r>
            <a:r>
              <a:rPr lang="nb-NO" b="1" noProof="0" dirty="0"/>
              <a:t> (dette og neste) er blanke, skal skrives inn sammen med studentene. </a:t>
            </a: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I fellesskap lager vi en liste med spørsmål en lærer kan stille og noen elevutsagn man ser for seg på de ulike oppgavene.</a:t>
            </a:r>
          </a:p>
          <a:p>
            <a:r>
              <a:rPr lang="nb-NO" noProof="0" dirty="0"/>
              <a:t>Her må man følge litt med på tida, passe på at det blir nok tid til rollespill og refleksjon etterpå. Hvis studentene har mye å si og mye tid går, kan man velge å fokusere videre på noen av elevarbeidene, og se bort fra de andre.</a:t>
            </a:r>
          </a:p>
          <a:p>
            <a:endParaRPr lang="nb-NO" noProof="0" dirty="0"/>
          </a:p>
          <a:p>
            <a:r>
              <a:rPr lang="nb-NO" b="1" i="1" noProof="0" dirty="0">
                <a:solidFill>
                  <a:srgbClr val="C00000"/>
                </a:solidFill>
              </a:rPr>
              <a:t>Noen spørsmål/momenter som kan trekkes frem i diskusjon om Jamie sitt arbeid:</a:t>
            </a: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går elevstrategien ut på?</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er viktig en idé ved divisjon her?</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Divisjon som gjentatt subtraksjon</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Målingsdivisjonskontekst</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kan lærerstudentene legge merke til?</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Jamie trekker fra 8 hele tida, teller hvor mange 8ere det er. Det er 41.</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Burde hjelpe lærerstudentene med å legge merke til at eleven aldri sier hvordan han får 41.</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Mulig lærerstudentene ikke liker strategien siden den er lite effektiv, men den følger konteksten tett og gir mening</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kan et gyldig argument eleven gir være?</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Man tar bort prisen for et og et spill til man ikke har flere dollar igjen, da er antall ganger man har trukket bort prisen for et spill, antall spill man har solgt.</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Hvilke grep for å få frem elevens ideer kan vi bruke? Hva ser vi for oss at eleven kan svare da?</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Få frem forklaring: Hvor kommer 41 fra? Hvorfor tok du bort 8?</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Få fram ideer vs. få fram svar. Ideer er knyttet til konteksten.</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Validere et korrekt svar</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Representere på annet vis, spesielt hvis eleven ikke knytter svaret sitt til konteksten.</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Kanskje kan du skrive mer hvor 41 kom fra?</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hvis eleven sier dette: …? vs.</a:t>
            </a:r>
            <a:r>
              <a:rPr lang="nb-NO" sz="180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dette: …?</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Stor forskjell på å gi et svar og å gi en forklaring: </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Hvilke spørsmål gir innsikt i elevens tenking vs. hvilke spørsmål som gir innsikt i svar/fremgangsmåte.</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Må også komme opp med noen forslag på hva eleven kan svare på ulike spørsmål, for det er nok vanskelig for lærerstudentene å se for seg.</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Eleven kan si hva han har gjort, ikke hvorfor det gir mening. Jeg starta med 328 og så tok jeg bort…..</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Hvor kom 8 fra? Det var det spillene kosta</a:t>
            </a:r>
          </a:p>
          <a:p>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Hvorfor var det lurt å gjøre det sånn? For da veit jeg hele tida hvor mye penger jeg har igjen, og så kan jeg telle etterpå hvor mange spill jeg har solgt.</a:t>
            </a:r>
            <a:r>
              <a:rPr lang="nb-NO" noProof="0" dirty="0">
                <a:effectLst/>
              </a:rPr>
              <a:t> </a:t>
            </a:r>
          </a:p>
          <a:p>
            <a:endParaRPr lang="nb-NO" noProof="0" dirty="0">
              <a:effectLst/>
            </a:endParaRPr>
          </a:p>
          <a:p>
            <a:endParaRPr lang="nb-NO" noProof="0" dirty="0">
              <a:effectLst/>
            </a:endParaRPr>
          </a:p>
          <a:p>
            <a:r>
              <a:rPr lang="nb-NO" b="1" i="1" noProof="0" dirty="0">
                <a:solidFill>
                  <a:srgbClr val="C00000"/>
                </a:solidFill>
              </a:rPr>
              <a:t>Noen spørsmål/momenter som kan trekkes frem i diskusjon om Nina sitt arbeid:</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går elevstrategien ut på?</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er viktig en idé ved divisjon her?</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kan lærerstudentene legge merke til?</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Lite forklarende det eleven har skrevet, 48 kommer kanskje litt ut av det blå, men det er ikke så viktig at det er gruppert i akkurat 48, eleven bruker det for å holde styr på hvor mye totalt 8erne blir.</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Hva er svaret?</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kan et gyldig argument eleven gir være?</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Hvilke grep for å få frem elevens ideer kan vi bruke? Hva ser vi for oss at eleven kan svare da?</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Ser for oss at det må brukes en del spørsmål for å få frem hvor alt kommer fra og for å finne ut hva eleven har gjort, fordi eleven har skrevet litt knapt.</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Respondere ved å spørre om kanskje de kan skrive litt mer her om hvor 48 kom fra eller… (representere på et annet vis)</a:t>
            </a:r>
          </a:p>
          <a:p>
            <a:pPr marL="342900" lvl="0" indent="-342900">
              <a:buFont typeface="Calibri" panose="020F0502020204030204" pitchFamily="34" charset="0"/>
              <a:buChar char="-"/>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Få</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fram svar.</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hvis eleven sier dette: …? vs.</a:t>
            </a:r>
            <a:r>
              <a:rPr lang="nb-NO" sz="180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dette: …?</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Stor forskjell på å gi et svar og å gi en forklaring: </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Hvilke spørsmål gir innsikt i elevens tenking vs. hvilke spørsmål som gir innsikt i svar/fremgangsmåte.</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Må også komme opp med noen forslag på hva eleven kan svare på ulike spørsmål, for det er nok vanskelig for lærerstudentene å se for seg.</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noProof="0" dirty="0"/>
          </a:p>
          <a:p>
            <a:endParaRPr lang="en-GB" dirty="0"/>
          </a:p>
        </p:txBody>
      </p:sp>
      <p:sp>
        <p:nvSpPr>
          <p:cNvPr id="4" name="Plassholder for lysbildenummer 3"/>
          <p:cNvSpPr>
            <a:spLocks noGrp="1"/>
          </p:cNvSpPr>
          <p:nvPr>
            <p:ph type="sldNum" sz="quarter" idx="5"/>
          </p:nvPr>
        </p:nvSpPr>
        <p:spPr/>
        <p:txBody>
          <a:bodyPr/>
          <a:lstStyle/>
          <a:p>
            <a:fld id="{CBFFE9B0-12AB-B348-83D9-72F5285B3B52}" type="slidenum">
              <a:rPr lang="en-GB" smtClean="0"/>
              <a:t>5</a:t>
            </a:fld>
            <a:endParaRPr lang="en-GB"/>
          </a:p>
        </p:txBody>
      </p:sp>
    </p:spTree>
    <p:extLst>
      <p:ext uri="{BB962C8B-B14F-4D97-AF65-F5344CB8AC3E}">
        <p14:creationId xmlns:p14="http://schemas.microsoft.com/office/powerpoint/2010/main" val="1044588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i="1" dirty="0">
              <a:solidFill>
                <a:srgbClr val="C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b="1" i="1" noProof="0" dirty="0">
                <a:solidFill>
                  <a:srgbClr val="C00000"/>
                </a:solidFill>
              </a:rPr>
              <a:t>Noen spørsmål/momenter som kan trekkes frem i diskusjon om Carl sitt arbeid:</a:t>
            </a:r>
            <a:endParaRPr lang="nb-NO" noProof="0" dirty="0"/>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går elevstrategien ut på?</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er viktig en idé ved divisjon her?</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kan lærerstudentene legge merke til?</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Carl har ikke skrevet hva svaret er. Har han et svar?</a:t>
            </a:r>
          </a:p>
          <a:p>
            <a:pPr marL="342900" lvl="0" indent="-342900">
              <a:buFont typeface="Calibri" panose="020F0502020204030204" pitchFamily="34" charset="0"/>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Likner på den første, men omvendt.</a:t>
            </a: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kan et gyldig argument eleven gir være?</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Hvilke grep for å få frem elevenes ideer kan vi bruke? Hva ser vi for oss at eleven kan svare da?</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Få fram svar</a:t>
            </a:r>
          </a:p>
          <a:p>
            <a:pPr marL="342900" lvl="0" indent="-342900">
              <a:buFont typeface="Calibri" panose="020F0502020204030204" pitchFamily="34" charset="0"/>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Sette seg inn elevens resonnement</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hvis eleven sier dette: …? vs.</a:t>
            </a:r>
            <a:r>
              <a:rPr lang="nb-NO" sz="180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dette: …?</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Stor forskjell på å gi et svar og å gi en forklaring: </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Hvilke spørsmål gir innsikt i elevens tenking vs. hvilke spørsmål som gir innsikt i svar/fremgangsmåte.</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Må også komme opp med noen forslag på hva eleven kan svare på ulike spørsmål, for det er nok vanskelig for lærerstudentene å se for seg.</a:t>
            </a:r>
          </a:p>
          <a:p>
            <a:pPr>
              <a:lnSpc>
                <a:spcPct val="107000"/>
              </a:lnSpc>
              <a:spcAft>
                <a:spcPts val="800"/>
              </a:spcAft>
            </a:pPr>
            <a:endPar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800" b="1" i="1" noProof="0" dirty="0">
                <a:solidFill>
                  <a:srgbClr val="C00000"/>
                </a:solidFill>
              </a:rPr>
              <a:t>Noen spørsmål/momenter som kan trekkes frem i diskusjon om Monica sitt arbeid:</a:t>
            </a:r>
            <a:endPar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går elevstrategien ut på?</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er viktig en idé ved divisjon her?</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kan lærerstudentene legge merke til?</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Effektiv strategi, fornuftige tall, pent skrevet.</a:t>
            </a: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kan et gyldig argument elevene gir være?</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Hvilke grep for å få frem elevenes ideer kan vi bruke? Hva ser vi for oss at elevene kan svare da?</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Hvor kom 40 fra?</a:t>
            </a:r>
          </a:p>
          <a:p>
            <a:pPr>
              <a:lnSpc>
                <a:spcPct val="107000"/>
              </a:lnSpc>
              <a:spcAft>
                <a:spcPts val="800"/>
              </a:spcAft>
            </a:pP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Hva hvis eleven sier dette: …? vs.</a:t>
            </a:r>
            <a:r>
              <a:rPr lang="nb-NO" sz="180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dette: …?</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noProof="0" dirty="0">
                <a:effectLst/>
                <a:latin typeface="Calibri" panose="020F0502020204030204" pitchFamily="34" charset="0"/>
                <a:ea typeface="Calibri" panose="020F0502020204030204" pitchFamily="34" charset="0"/>
                <a:cs typeface="Times New Roman" panose="02020603050405020304" pitchFamily="18" charset="0"/>
              </a:rPr>
              <a:t>Stor forskjell på å gi et svar og å gi en forklaring: </a:t>
            </a:r>
            <a:r>
              <a:rPr lang="nb-NO" sz="1800" noProof="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Hvilke spørsmål gir innsikt i elevens tenking vs. hvilke spørsmål som gir innsikt i svar/fremgangsmåte.</a:t>
            </a:r>
            <a:endParaRPr lang="nb-NO" sz="1800" noProof="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Må også komme opp med noen forslag på hva eleven kan svare på ulike spørsmål, for det er nok vanskelig for lærerstudentene å se for seg.</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Plassholder for lysbildenummer 3"/>
          <p:cNvSpPr>
            <a:spLocks noGrp="1"/>
          </p:cNvSpPr>
          <p:nvPr>
            <p:ph type="sldNum" sz="quarter" idx="5"/>
          </p:nvPr>
        </p:nvSpPr>
        <p:spPr/>
        <p:txBody>
          <a:bodyPr/>
          <a:lstStyle/>
          <a:p>
            <a:fld id="{CBFFE9B0-12AB-B348-83D9-72F5285B3B52}" type="slidenum">
              <a:rPr lang="en-GB" smtClean="0"/>
              <a:t>6</a:t>
            </a:fld>
            <a:endParaRPr lang="en-GB"/>
          </a:p>
        </p:txBody>
      </p:sp>
    </p:spTree>
    <p:extLst>
      <p:ext uri="{BB962C8B-B14F-4D97-AF65-F5344CB8AC3E}">
        <p14:creationId xmlns:p14="http://schemas.microsoft.com/office/powerpoint/2010/main" val="2574800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Etter at studentene begynner å bli ferdige med alle fire rollespillene, kan man høre med dem om det er noen som har lyst til å vise et av rollespillene i fellesskapet.</a:t>
            </a:r>
          </a:p>
          <a:p>
            <a:endParaRPr lang="nb-NO" noProof="0" dirty="0"/>
          </a:p>
        </p:txBody>
      </p:sp>
      <p:sp>
        <p:nvSpPr>
          <p:cNvPr id="4" name="Plassholder for lysbildenummer 3"/>
          <p:cNvSpPr>
            <a:spLocks noGrp="1"/>
          </p:cNvSpPr>
          <p:nvPr>
            <p:ph type="sldNum" sz="quarter" idx="5"/>
          </p:nvPr>
        </p:nvSpPr>
        <p:spPr/>
        <p:txBody>
          <a:bodyPr/>
          <a:lstStyle/>
          <a:p>
            <a:fld id="{CBFFE9B0-12AB-B348-83D9-72F5285B3B52}" type="slidenum">
              <a:rPr lang="en-GB" smtClean="0"/>
              <a:t>7</a:t>
            </a:fld>
            <a:endParaRPr lang="en-GB"/>
          </a:p>
        </p:txBody>
      </p:sp>
    </p:spTree>
    <p:extLst>
      <p:ext uri="{BB962C8B-B14F-4D97-AF65-F5344CB8AC3E}">
        <p14:creationId xmlns:p14="http://schemas.microsoft.com/office/powerpoint/2010/main" val="3733800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Studentene kan diskutere disse spørsmålene i grupper på fire (to og to par som har jobbet sammen med rollespill), 10 min</a:t>
            </a:r>
          </a:p>
          <a:p>
            <a:r>
              <a:rPr lang="nb-NO" noProof="0" dirty="0"/>
              <a:t>- De tar utgangspunkt i sitt arbeid med rollespillet + rollespillet som er blitt presentert i felleskapet (hvis det er blitt det)</a:t>
            </a:r>
          </a:p>
          <a:p>
            <a:endParaRPr lang="nb-NO" noProof="0" dirty="0"/>
          </a:p>
          <a:p>
            <a:r>
              <a:rPr lang="nb-NO" noProof="0" dirty="0"/>
              <a:t>Avslutte med at hver gruppe trekker frem én ting de </a:t>
            </a:r>
            <a:r>
              <a:rPr lang="nb-NO" noProof="0"/>
              <a:t>har diskutert.</a:t>
            </a:r>
            <a:endParaRPr lang="nb-NO" noProof="0" dirty="0"/>
          </a:p>
          <a:p>
            <a:endParaRPr lang="nb-NO" noProof="0" dirty="0"/>
          </a:p>
        </p:txBody>
      </p:sp>
      <p:sp>
        <p:nvSpPr>
          <p:cNvPr id="4" name="Plassholder for lysbildenummer 3"/>
          <p:cNvSpPr>
            <a:spLocks noGrp="1"/>
          </p:cNvSpPr>
          <p:nvPr>
            <p:ph type="sldNum" sz="quarter" idx="5"/>
          </p:nvPr>
        </p:nvSpPr>
        <p:spPr/>
        <p:txBody>
          <a:bodyPr/>
          <a:lstStyle/>
          <a:p>
            <a:fld id="{CBFFE9B0-12AB-B348-83D9-72F5285B3B52}" type="slidenum">
              <a:rPr lang="en-GB" smtClean="0"/>
              <a:t>8</a:t>
            </a:fld>
            <a:endParaRPr lang="en-GB"/>
          </a:p>
        </p:txBody>
      </p:sp>
    </p:spTree>
    <p:extLst>
      <p:ext uri="{BB962C8B-B14F-4D97-AF65-F5344CB8AC3E}">
        <p14:creationId xmlns:p14="http://schemas.microsoft.com/office/powerpoint/2010/main" val="1372730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41AFA93-5638-78A4-E7F5-D87E03A68FAA}"/>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GB"/>
          </a:p>
        </p:txBody>
      </p:sp>
      <p:sp>
        <p:nvSpPr>
          <p:cNvPr id="3" name="Undertittel 2">
            <a:extLst>
              <a:ext uri="{FF2B5EF4-FFF2-40B4-BE49-F238E27FC236}">
                <a16:creationId xmlns:a16="http://schemas.microsoft.com/office/drawing/2014/main" id="{C78F0B32-1E5D-7F75-01CE-CA37D27B6E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GB"/>
          </a:p>
        </p:txBody>
      </p:sp>
      <p:sp>
        <p:nvSpPr>
          <p:cNvPr id="4" name="Plassholder for dato 3">
            <a:extLst>
              <a:ext uri="{FF2B5EF4-FFF2-40B4-BE49-F238E27FC236}">
                <a16:creationId xmlns:a16="http://schemas.microsoft.com/office/drawing/2014/main" id="{A528B766-A880-E736-A487-4AC85194DE1C}"/>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5" name="Plassholder for bunntekst 4">
            <a:extLst>
              <a:ext uri="{FF2B5EF4-FFF2-40B4-BE49-F238E27FC236}">
                <a16:creationId xmlns:a16="http://schemas.microsoft.com/office/drawing/2014/main" id="{9BF9D7C5-9F43-0635-63BD-FE665EFA4D04}"/>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A1DA65C2-491F-C45E-68C9-3DBC608C43D4}"/>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726098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9E47E49-26FE-23AE-32D2-E915E92DECE8}"/>
              </a:ext>
            </a:extLst>
          </p:cNvPr>
          <p:cNvSpPr>
            <a:spLocks noGrp="1"/>
          </p:cNvSpPr>
          <p:nvPr>
            <p:ph type="title"/>
          </p:nvPr>
        </p:nvSpPr>
        <p:spPr/>
        <p:txBody>
          <a:bodyPr/>
          <a:lstStyle/>
          <a:p>
            <a:r>
              <a:rPr lang="nb-NO"/>
              <a:t>Klikk for å redigere tittelstil</a:t>
            </a:r>
            <a:endParaRPr lang="en-GB"/>
          </a:p>
        </p:txBody>
      </p:sp>
      <p:sp>
        <p:nvSpPr>
          <p:cNvPr id="3" name="Plassholder for loddrett tekst 2">
            <a:extLst>
              <a:ext uri="{FF2B5EF4-FFF2-40B4-BE49-F238E27FC236}">
                <a16:creationId xmlns:a16="http://schemas.microsoft.com/office/drawing/2014/main" id="{CCD4BA09-F822-6B74-791C-D6042C8D6AD2}"/>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E70A6DA1-70A4-5BA7-839F-F8180E3A9C0C}"/>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5" name="Plassholder for bunntekst 4">
            <a:extLst>
              <a:ext uri="{FF2B5EF4-FFF2-40B4-BE49-F238E27FC236}">
                <a16:creationId xmlns:a16="http://schemas.microsoft.com/office/drawing/2014/main" id="{8F4D9182-B88D-9C34-62BA-03770BE4B181}"/>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2A75F447-F607-181E-A8B9-1E843E80CE82}"/>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4261685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71C9911A-FB64-CBAC-7522-494F68153FEC}"/>
              </a:ext>
            </a:extLst>
          </p:cNvPr>
          <p:cNvSpPr>
            <a:spLocks noGrp="1"/>
          </p:cNvSpPr>
          <p:nvPr>
            <p:ph type="title" orient="vert"/>
          </p:nvPr>
        </p:nvSpPr>
        <p:spPr>
          <a:xfrm>
            <a:off x="8724900" y="365125"/>
            <a:ext cx="2628900" cy="5811838"/>
          </a:xfrm>
        </p:spPr>
        <p:txBody>
          <a:bodyPr vert="eaVert"/>
          <a:lstStyle/>
          <a:p>
            <a:r>
              <a:rPr lang="nb-NO"/>
              <a:t>Klikk for å redigere tittelstil</a:t>
            </a:r>
            <a:endParaRPr lang="en-GB"/>
          </a:p>
        </p:txBody>
      </p:sp>
      <p:sp>
        <p:nvSpPr>
          <p:cNvPr id="3" name="Plassholder for loddrett tekst 2">
            <a:extLst>
              <a:ext uri="{FF2B5EF4-FFF2-40B4-BE49-F238E27FC236}">
                <a16:creationId xmlns:a16="http://schemas.microsoft.com/office/drawing/2014/main" id="{6692D659-F15C-2321-E2FF-C0BEF7CED3B6}"/>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96062717-7AC8-964C-4DBC-8083880B304A}"/>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5" name="Plassholder for bunntekst 4">
            <a:extLst>
              <a:ext uri="{FF2B5EF4-FFF2-40B4-BE49-F238E27FC236}">
                <a16:creationId xmlns:a16="http://schemas.microsoft.com/office/drawing/2014/main" id="{028F8E1E-1641-CE7E-DB77-F241B6DDEBC0}"/>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4594410D-37C0-DE01-558E-44D553031D17}"/>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13280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A47C994-F73A-C8E6-7192-E1421582DBCF}"/>
              </a:ext>
            </a:extLst>
          </p:cNvPr>
          <p:cNvSpPr>
            <a:spLocks noGrp="1"/>
          </p:cNvSpPr>
          <p:nvPr>
            <p:ph type="title"/>
          </p:nvPr>
        </p:nvSpPr>
        <p:spPr/>
        <p:txBody>
          <a:body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2E534972-284D-7E96-48C0-00799B7FE56B}"/>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DE774BA5-B5E1-FCA4-8FF8-9BA6C36660E3}"/>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5" name="Plassholder for bunntekst 4">
            <a:extLst>
              <a:ext uri="{FF2B5EF4-FFF2-40B4-BE49-F238E27FC236}">
                <a16:creationId xmlns:a16="http://schemas.microsoft.com/office/drawing/2014/main" id="{DBAF0961-E964-7679-D87A-EB5F156186EA}"/>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4DFAAE7E-182F-640F-3369-F4A6420223F4}"/>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350476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E634312-C7CC-D0D7-E9D1-7C4F293145DE}"/>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GB"/>
          </a:p>
        </p:txBody>
      </p:sp>
      <p:sp>
        <p:nvSpPr>
          <p:cNvPr id="3" name="Plassholder for tekst 2">
            <a:extLst>
              <a:ext uri="{FF2B5EF4-FFF2-40B4-BE49-F238E27FC236}">
                <a16:creationId xmlns:a16="http://schemas.microsoft.com/office/drawing/2014/main" id="{27A3A647-D0C5-A614-6C11-51B10DB638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F01D6F4A-29D5-6384-6347-D7EA6F988645}"/>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5" name="Plassholder for bunntekst 4">
            <a:extLst>
              <a:ext uri="{FF2B5EF4-FFF2-40B4-BE49-F238E27FC236}">
                <a16:creationId xmlns:a16="http://schemas.microsoft.com/office/drawing/2014/main" id="{DF30F367-4336-160E-6FC2-EAEBE2851A6E}"/>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33340C8A-BEDB-F026-F393-5CCF867884D1}"/>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1939003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DDB6ED-E6DC-A7A5-EA4A-2D60CA7EBF7A}"/>
              </a:ext>
            </a:extLst>
          </p:cNvPr>
          <p:cNvSpPr>
            <a:spLocks noGrp="1"/>
          </p:cNvSpPr>
          <p:nvPr>
            <p:ph type="title"/>
          </p:nvPr>
        </p:nvSpPr>
        <p:spPr/>
        <p:txBody>
          <a:body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850D1899-EC28-E18C-B176-1585567C032F}"/>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innhold 3">
            <a:extLst>
              <a:ext uri="{FF2B5EF4-FFF2-40B4-BE49-F238E27FC236}">
                <a16:creationId xmlns:a16="http://schemas.microsoft.com/office/drawing/2014/main" id="{2979B217-7A61-235B-7A47-DF7F0A5C2F68}"/>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dato 4">
            <a:extLst>
              <a:ext uri="{FF2B5EF4-FFF2-40B4-BE49-F238E27FC236}">
                <a16:creationId xmlns:a16="http://schemas.microsoft.com/office/drawing/2014/main" id="{0C55DA4B-1267-E140-6388-1B2D897CEA16}"/>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6" name="Plassholder for bunntekst 5">
            <a:extLst>
              <a:ext uri="{FF2B5EF4-FFF2-40B4-BE49-F238E27FC236}">
                <a16:creationId xmlns:a16="http://schemas.microsoft.com/office/drawing/2014/main" id="{B1CFE4CA-F4B1-831E-DCA9-A960307A67C9}"/>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EF426A31-464C-06FF-E229-F2B7ACF0D856}"/>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365448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07B39E-EEFE-6BCA-3731-77838E5C04D5}"/>
              </a:ext>
            </a:extLst>
          </p:cNvPr>
          <p:cNvSpPr>
            <a:spLocks noGrp="1"/>
          </p:cNvSpPr>
          <p:nvPr>
            <p:ph type="title"/>
          </p:nvPr>
        </p:nvSpPr>
        <p:spPr>
          <a:xfrm>
            <a:off x="839788" y="365125"/>
            <a:ext cx="10515600" cy="1325563"/>
          </a:xfrm>
        </p:spPr>
        <p:txBody>
          <a:bodyPr/>
          <a:lstStyle/>
          <a:p>
            <a:r>
              <a:rPr lang="nb-NO"/>
              <a:t>Klikk for å redigere tittelstil</a:t>
            </a:r>
            <a:endParaRPr lang="en-GB"/>
          </a:p>
        </p:txBody>
      </p:sp>
      <p:sp>
        <p:nvSpPr>
          <p:cNvPr id="3" name="Plassholder for tekst 2">
            <a:extLst>
              <a:ext uri="{FF2B5EF4-FFF2-40B4-BE49-F238E27FC236}">
                <a16:creationId xmlns:a16="http://schemas.microsoft.com/office/drawing/2014/main" id="{36569202-D86B-60DA-B802-246B6E277B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E55B8ED9-3EAC-4D47-6005-DE0AE753C1FB}"/>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tekst 4">
            <a:extLst>
              <a:ext uri="{FF2B5EF4-FFF2-40B4-BE49-F238E27FC236}">
                <a16:creationId xmlns:a16="http://schemas.microsoft.com/office/drawing/2014/main" id="{17E22DC5-CBFB-C5E3-EC17-BFCE214129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72BC56B7-B826-6312-1DC9-E64A4DC770DD}"/>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7" name="Plassholder for dato 6">
            <a:extLst>
              <a:ext uri="{FF2B5EF4-FFF2-40B4-BE49-F238E27FC236}">
                <a16:creationId xmlns:a16="http://schemas.microsoft.com/office/drawing/2014/main" id="{2BD42071-FD83-6F4A-CF4E-C9AFA4A575C1}"/>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8" name="Plassholder for bunntekst 7">
            <a:extLst>
              <a:ext uri="{FF2B5EF4-FFF2-40B4-BE49-F238E27FC236}">
                <a16:creationId xmlns:a16="http://schemas.microsoft.com/office/drawing/2014/main" id="{28CCAA0D-1404-9F16-90E7-F69D7F95C2C6}"/>
              </a:ext>
            </a:extLst>
          </p:cNvPr>
          <p:cNvSpPr>
            <a:spLocks noGrp="1"/>
          </p:cNvSpPr>
          <p:nvPr>
            <p:ph type="ftr" sz="quarter" idx="11"/>
          </p:nvPr>
        </p:nvSpPr>
        <p:spPr/>
        <p:txBody>
          <a:bodyPr/>
          <a:lstStyle/>
          <a:p>
            <a:endParaRPr lang="en-GB"/>
          </a:p>
        </p:txBody>
      </p:sp>
      <p:sp>
        <p:nvSpPr>
          <p:cNvPr id="9" name="Plassholder for lysbildenummer 8">
            <a:extLst>
              <a:ext uri="{FF2B5EF4-FFF2-40B4-BE49-F238E27FC236}">
                <a16:creationId xmlns:a16="http://schemas.microsoft.com/office/drawing/2014/main" id="{88D0F00B-A996-0BEE-2494-ED276962EAA3}"/>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1444000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00EED-8ECF-794F-54DC-794F729FB4A6}"/>
              </a:ext>
            </a:extLst>
          </p:cNvPr>
          <p:cNvSpPr>
            <a:spLocks noGrp="1"/>
          </p:cNvSpPr>
          <p:nvPr>
            <p:ph type="title"/>
          </p:nvPr>
        </p:nvSpPr>
        <p:spPr/>
        <p:txBody>
          <a:bodyPr/>
          <a:lstStyle/>
          <a:p>
            <a:r>
              <a:rPr lang="nb-NO"/>
              <a:t>Klikk for å redigere tittelstil</a:t>
            </a:r>
            <a:endParaRPr lang="en-GB"/>
          </a:p>
        </p:txBody>
      </p:sp>
      <p:sp>
        <p:nvSpPr>
          <p:cNvPr id="3" name="Plassholder for dato 2">
            <a:extLst>
              <a:ext uri="{FF2B5EF4-FFF2-40B4-BE49-F238E27FC236}">
                <a16:creationId xmlns:a16="http://schemas.microsoft.com/office/drawing/2014/main" id="{41BA7E49-349B-B0C9-0B33-E2789470AA3C}"/>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4" name="Plassholder for bunntekst 3">
            <a:extLst>
              <a:ext uri="{FF2B5EF4-FFF2-40B4-BE49-F238E27FC236}">
                <a16:creationId xmlns:a16="http://schemas.microsoft.com/office/drawing/2014/main" id="{05A28809-B9DE-8DD9-FAA6-CEEDC8946C96}"/>
              </a:ext>
            </a:extLst>
          </p:cNvPr>
          <p:cNvSpPr>
            <a:spLocks noGrp="1"/>
          </p:cNvSpPr>
          <p:nvPr>
            <p:ph type="ftr" sz="quarter" idx="11"/>
          </p:nvPr>
        </p:nvSpPr>
        <p:spPr/>
        <p:txBody>
          <a:bodyPr/>
          <a:lstStyle/>
          <a:p>
            <a:endParaRPr lang="en-GB"/>
          </a:p>
        </p:txBody>
      </p:sp>
      <p:sp>
        <p:nvSpPr>
          <p:cNvPr id="5" name="Plassholder for lysbildenummer 4">
            <a:extLst>
              <a:ext uri="{FF2B5EF4-FFF2-40B4-BE49-F238E27FC236}">
                <a16:creationId xmlns:a16="http://schemas.microsoft.com/office/drawing/2014/main" id="{D55B37EC-36F5-7054-0031-DC72178A5A7A}"/>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345152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60425D70-7649-3BEB-A5ED-64EE99C80068}"/>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3" name="Plassholder for bunntekst 2">
            <a:extLst>
              <a:ext uri="{FF2B5EF4-FFF2-40B4-BE49-F238E27FC236}">
                <a16:creationId xmlns:a16="http://schemas.microsoft.com/office/drawing/2014/main" id="{8B1101C4-14F3-8ACB-39AB-32EE70A99828}"/>
              </a:ext>
            </a:extLst>
          </p:cNvPr>
          <p:cNvSpPr>
            <a:spLocks noGrp="1"/>
          </p:cNvSpPr>
          <p:nvPr>
            <p:ph type="ftr" sz="quarter" idx="11"/>
          </p:nvPr>
        </p:nvSpPr>
        <p:spPr/>
        <p:txBody>
          <a:bodyPr/>
          <a:lstStyle/>
          <a:p>
            <a:endParaRPr lang="en-GB"/>
          </a:p>
        </p:txBody>
      </p:sp>
      <p:sp>
        <p:nvSpPr>
          <p:cNvPr id="4" name="Plassholder for lysbildenummer 3">
            <a:extLst>
              <a:ext uri="{FF2B5EF4-FFF2-40B4-BE49-F238E27FC236}">
                <a16:creationId xmlns:a16="http://schemas.microsoft.com/office/drawing/2014/main" id="{CD4B9EDF-204C-773D-7F9F-91856E415502}"/>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415561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B8FBBB7-95F5-AC71-38A5-77AE29788F8B}"/>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3D775DBE-8B8B-E3B4-F7B0-8CA7E69164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tekst 3">
            <a:extLst>
              <a:ext uri="{FF2B5EF4-FFF2-40B4-BE49-F238E27FC236}">
                <a16:creationId xmlns:a16="http://schemas.microsoft.com/office/drawing/2014/main" id="{42D706CA-F5C7-E6D4-72DD-17A96D5B22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5E7DAE3-4971-CFA8-BC2B-467D638DE9A9}"/>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6" name="Plassholder for bunntekst 5">
            <a:extLst>
              <a:ext uri="{FF2B5EF4-FFF2-40B4-BE49-F238E27FC236}">
                <a16:creationId xmlns:a16="http://schemas.microsoft.com/office/drawing/2014/main" id="{C12CBBF4-FAC2-64E5-D5B5-046A09AC1581}"/>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D119ADBC-5A27-4690-7ED3-BB8BAD463255}"/>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1204581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E19D75D-676D-B1EB-4AE6-7C0C26ABAD6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GB"/>
          </a:p>
        </p:txBody>
      </p:sp>
      <p:sp>
        <p:nvSpPr>
          <p:cNvPr id="3" name="Plassholder for bilde 2">
            <a:extLst>
              <a:ext uri="{FF2B5EF4-FFF2-40B4-BE49-F238E27FC236}">
                <a16:creationId xmlns:a16="http://schemas.microsoft.com/office/drawing/2014/main" id="{3B998829-C82E-F26B-8A46-00AB3D5C14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ssholder for tekst 3">
            <a:extLst>
              <a:ext uri="{FF2B5EF4-FFF2-40B4-BE49-F238E27FC236}">
                <a16:creationId xmlns:a16="http://schemas.microsoft.com/office/drawing/2014/main" id="{8C62641C-BAF9-387D-23FA-B881D9FB1E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981E5727-A55F-A02C-B460-DA09341CDDBD}"/>
              </a:ext>
            </a:extLst>
          </p:cNvPr>
          <p:cNvSpPr>
            <a:spLocks noGrp="1"/>
          </p:cNvSpPr>
          <p:nvPr>
            <p:ph type="dt" sz="half" idx="10"/>
          </p:nvPr>
        </p:nvSpPr>
        <p:spPr/>
        <p:txBody>
          <a:bodyPr/>
          <a:lstStyle/>
          <a:p>
            <a:fld id="{AEF11F47-64BC-4A41-9546-58374F6595E8}" type="datetimeFigureOut">
              <a:rPr lang="en-GB" smtClean="0"/>
              <a:t>26/10/2022</a:t>
            </a:fld>
            <a:endParaRPr lang="en-GB"/>
          </a:p>
        </p:txBody>
      </p:sp>
      <p:sp>
        <p:nvSpPr>
          <p:cNvPr id="6" name="Plassholder for bunntekst 5">
            <a:extLst>
              <a:ext uri="{FF2B5EF4-FFF2-40B4-BE49-F238E27FC236}">
                <a16:creationId xmlns:a16="http://schemas.microsoft.com/office/drawing/2014/main" id="{587320C9-4897-5353-CC0E-EA32F0950AF1}"/>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FE1E0B91-1CDB-2B1C-5E2C-F1E9EEFE6E6C}"/>
              </a:ext>
            </a:extLst>
          </p:cNvPr>
          <p:cNvSpPr>
            <a:spLocks noGrp="1"/>
          </p:cNvSpPr>
          <p:nvPr>
            <p:ph type="sldNum" sz="quarter" idx="12"/>
          </p:nvPr>
        </p:nvSpPr>
        <p:spPr/>
        <p:txBody>
          <a:bodyPr/>
          <a:lstStyle/>
          <a:p>
            <a:fld id="{F2756ABF-E738-E94B-A24B-11E89F265A6C}" type="slidenum">
              <a:rPr lang="en-GB" smtClean="0"/>
              <a:t>‹#›</a:t>
            </a:fld>
            <a:endParaRPr lang="en-GB"/>
          </a:p>
        </p:txBody>
      </p:sp>
    </p:spTree>
    <p:extLst>
      <p:ext uri="{BB962C8B-B14F-4D97-AF65-F5344CB8AC3E}">
        <p14:creationId xmlns:p14="http://schemas.microsoft.com/office/powerpoint/2010/main" val="1004633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9EEB36A0-27EC-DD93-1DA9-2C51FEE170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GB"/>
          </a:p>
        </p:txBody>
      </p:sp>
      <p:sp>
        <p:nvSpPr>
          <p:cNvPr id="3" name="Plassholder for tekst 2">
            <a:extLst>
              <a:ext uri="{FF2B5EF4-FFF2-40B4-BE49-F238E27FC236}">
                <a16:creationId xmlns:a16="http://schemas.microsoft.com/office/drawing/2014/main" id="{DAA241DA-504A-E1CE-91EC-BC1844F114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EC4954B7-D038-F39C-CEBB-DB0CFCF68A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F11F47-64BC-4A41-9546-58374F6595E8}" type="datetimeFigureOut">
              <a:rPr lang="en-GB" smtClean="0"/>
              <a:t>26/10/2022</a:t>
            </a:fld>
            <a:endParaRPr lang="en-GB"/>
          </a:p>
        </p:txBody>
      </p:sp>
      <p:sp>
        <p:nvSpPr>
          <p:cNvPr id="5" name="Plassholder for bunntekst 4">
            <a:extLst>
              <a:ext uri="{FF2B5EF4-FFF2-40B4-BE49-F238E27FC236}">
                <a16:creationId xmlns:a16="http://schemas.microsoft.com/office/drawing/2014/main" id="{E44E8095-C56D-E67A-4CC7-714802E573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ssholder for lysbildenummer 5">
            <a:extLst>
              <a:ext uri="{FF2B5EF4-FFF2-40B4-BE49-F238E27FC236}">
                <a16:creationId xmlns:a16="http://schemas.microsoft.com/office/drawing/2014/main" id="{135860FD-D53E-2BDD-1E84-E720200789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56ABF-E738-E94B-A24B-11E89F265A6C}" type="slidenum">
              <a:rPr lang="en-GB" smtClean="0"/>
              <a:t>‹#›</a:t>
            </a:fld>
            <a:endParaRPr lang="en-GB"/>
          </a:p>
        </p:txBody>
      </p:sp>
    </p:spTree>
    <p:extLst>
      <p:ext uri="{BB962C8B-B14F-4D97-AF65-F5344CB8AC3E}">
        <p14:creationId xmlns:p14="http://schemas.microsoft.com/office/powerpoint/2010/main" val="3580890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B1A069-DBE3-3003-2CE2-9935CD4F5E6E}"/>
              </a:ext>
            </a:extLst>
          </p:cNvPr>
          <p:cNvSpPr>
            <a:spLocks noGrp="1"/>
          </p:cNvSpPr>
          <p:nvPr>
            <p:ph type="ctrTitle"/>
          </p:nvPr>
        </p:nvSpPr>
        <p:spPr/>
        <p:txBody>
          <a:bodyPr/>
          <a:lstStyle/>
          <a:p>
            <a:r>
              <a:rPr lang="nb-NO" dirty="0"/>
              <a:t>Strategier innen divisjon</a:t>
            </a:r>
          </a:p>
        </p:txBody>
      </p:sp>
      <p:sp>
        <p:nvSpPr>
          <p:cNvPr id="3" name="Undertittel 2">
            <a:extLst>
              <a:ext uri="{FF2B5EF4-FFF2-40B4-BE49-F238E27FC236}">
                <a16:creationId xmlns:a16="http://schemas.microsoft.com/office/drawing/2014/main" id="{A5202A8A-A4E7-F625-4755-F63B1FE602C2}"/>
              </a:ext>
            </a:extLst>
          </p:cNvPr>
          <p:cNvSpPr>
            <a:spLocks noGrp="1"/>
          </p:cNvSpPr>
          <p:nvPr>
            <p:ph type="subTitle" idx="1"/>
          </p:nvPr>
        </p:nvSpPr>
        <p:spPr/>
        <p:txBody>
          <a:bodyPr/>
          <a:lstStyle/>
          <a:p>
            <a:endParaRPr lang="nb-NO" dirty="0"/>
          </a:p>
        </p:txBody>
      </p:sp>
    </p:spTree>
    <p:extLst>
      <p:ext uri="{BB962C8B-B14F-4D97-AF65-F5344CB8AC3E}">
        <p14:creationId xmlns:p14="http://schemas.microsoft.com/office/powerpoint/2010/main" val="4048545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B9090D-20BF-EF3B-AB4C-FC95F61E296B}"/>
              </a:ext>
            </a:extLst>
          </p:cNvPr>
          <p:cNvSpPr>
            <a:spLocks noGrp="1"/>
          </p:cNvSpPr>
          <p:nvPr>
            <p:ph type="title"/>
          </p:nvPr>
        </p:nvSpPr>
        <p:spPr>
          <a:xfrm>
            <a:off x="648929" y="629266"/>
            <a:ext cx="3505495" cy="1622321"/>
          </a:xfrm>
        </p:spPr>
        <p:txBody>
          <a:bodyPr>
            <a:normAutofit/>
          </a:bodyPr>
          <a:lstStyle/>
          <a:p>
            <a:r>
              <a:rPr lang="nb-NO" sz="2800" dirty="0"/>
              <a:t>Vi skal se for oss følgende undervisningssituasjon</a:t>
            </a:r>
          </a:p>
        </p:txBody>
      </p:sp>
      <p:sp>
        <p:nvSpPr>
          <p:cNvPr id="3" name="Plassholder for innhold 2">
            <a:extLst>
              <a:ext uri="{FF2B5EF4-FFF2-40B4-BE49-F238E27FC236}">
                <a16:creationId xmlns:a16="http://schemas.microsoft.com/office/drawing/2014/main" id="{24DB55EA-235A-3B82-B4B8-306F27E90685}"/>
              </a:ext>
            </a:extLst>
          </p:cNvPr>
          <p:cNvSpPr>
            <a:spLocks noGrp="1"/>
          </p:cNvSpPr>
          <p:nvPr>
            <p:ph idx="1"/>
          </p:nvPr>
        </p:nvSpPr>
        <p:spPr>
          <a:xfrm>
            <a:off x="648931" y="2438400"/>
            <a:ext cx="3505494" cy="3785419"/>
          </a:xfrm>
        </p:spPr>
        <p:txBody>
          <a:bodyPr>
            <a:normAutofit/>
          </a:bodyPr>
          <a:lstStyle/>
          <a:p>
            <a:pPr>
              <a:spcAft>
                <a:spcPts val="800"/>
              </a:spcAft>
            </a:pPr>
            <a:r>
              <a:rPr lang="nb-NO" sz="1700">
                <a:effectLst/>
                <a:latin typeface="Calibri" panose="020F0502020204030204" pitchFamily="34" charset="0"/>
                <a:ea typeface="Calibri" panose="020F0502020204030204" pitchFamily="34" charset="0"/>
                <a:cs typeface="Times New Roman" panose="02020603050405020304" pitchFamily="18" charset="0"/>
              </a:rPr>
              <a:t>Line er lærer på 4. trinn. Hun starter timen med å fortelle at sønnen hennes har ryddet i de gamle lekene sine og funnet noen gamle gameboy-spill som han solgte på loppemarked i helga. Han tjente 328 dollar på å selge spillene, og han solgte hvert spill for 8 dollar. </a:t>
            </a:r>
          </a:p>
          <a:p>
            <a:pPr>
              <a:spcAft>
                <a:spcPts val="800"/>
              </a:spcAft>
            </a:pPr>
            <a:r>
              <a:rPr lang="nb-NO" sz="1700">
                <a:effectLst/>
                <a:latin typeface="Calibri" panose="020F0502020204030204" pitchFamily="34" charset="0"/>
                <a:ea typeface="Calibri" panose="020F0502020204030204" pitchFamily="34" charset="0"/>
                <a:cs typeface="Times New Roman" panose="02020603050405020304" pitchFamily="18" charset="0"/>
              </a:rPr>
              <a:t>Elevene skal finne ut hvor mange spill han solgte. Line går rundt og ser på hva elevene har gjort. Her er noen av deres arbeid:</a:t>
            </a:r>
          </a:p>
          <a:p>
            <a:pPr marL="0" indent="0">
              <a:buNone/>
            </a:pPr>
            <a:endParaRPr lang="en-GB" sz="1700"/>
          </a:p>
        </p:txBody>
      </p:sp>
      <p:pic>
        <p:nvPicPr>
          <p:cNvPr id="5" name="Bilde 4" descr="Alternativ tekst:Jamie sin løsning går på å starte med 328, trekke fra 8, få 320, trekke fra 8 igjen og slik fortsetter han til han kommer til 8-8. Hans skriver at det er 41 gamesNina legger sammen seks 8-ere, får 48; det gjør hun seks ganger. Så legger hun sammen fem 8-ere, får 40. Videre legger hun sammen to og to 48-ere til 96, plusser på 40; får 328Carl skriver opp tallene 8, 16, 24, 32, … fortsetter til han kommer til 328. Skriver ikke noe mer.Monica skriver at 80 er lik 8 ganger 10. Legger sammen 80 fire ganger (tar det i to steg: førts 80+80=160, så 160+160=320. Skriver videre at 320+8 er lik 328, og skriver til slutt 41 games.">
            <a:extLst>
              <a:ext uri="{FF2B5EF4-FFF2-40B4-BE49-F238E27FC236}">
                <a16:creationId xmlns:a16="http://schemas.microsoft.com/office/drawing/2014/main" id="{640FEDD7-0D0E-03EB-240A-1817FD494CB0}"/>
              </a:ext>
            </a:extLst>
          </p:cNvPr>
          <p:cNvPicPr>
            <a:picLocks noChangeAspect="1"/>
          </p:cNvPicPr>
          <p:nvPr/>
        </p:nvPicPr>
        <p:blipFill>
          <a:blip r:embed="rId3"/>
          <a:stretch>
            <a:fillRect/>
          </a:stretch>
        </p:blipFill>
        <p:spPr>
          <a:xfrm>
            <a:off x="4680471" y="774914"/>
            <a:ext cx="7027316" cy="5129939"/>
          </a:xfrm>
          <a:prstGeom prst="rect">
            <a:avLst/>
          </a:prstGeom>
          <a:effectLst/>
        </p:spPr>
      </p:pic>
    </p:spTree>
    <p:extLst>
      <p:ext uri="{BB962C8B-B14F-4D97-AF65-F5344CB8AC3E}">
        <p14:creationId xmlns:p14="http://schemas.microsoft.com/office/powerpoint/2010/main" val="1461145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B9090D-20BF-EF3B-AB4C-FC95F61E296B}"/>
              </a:ext>
            </a:extLst>
          </p:cNvPr>
          <p:cNvSpPr>
            <a:spLocks noGrp="1"/>
          </p:cNvSpPr>
          <p:nvPr>
            <p:ph type="title"/>
          </p:nvPr>
        </p:nvSpPr>
        <p:spPr>
          <a:xfrm>
            <a:off x="648929" y="629266"/>
            <a:ext cx="3505495" cy="2262790"/>
          </a:xfrm>
        </p:spPr>
        <p:txBody>
          <a:bodyPr>
            <a:normAutofit/>
          </a:bodyPr>
          <a:lstStyle/>
          <a:p>
            <a:r>
              <a:rPr lang="nb-NO" sz="2800" dirty="0"/>
              <a:t>Vi skal se for oss følgende undervisningssituasjon</a:t>
            </a:r>
            <a:br>
              <a:rPr lang="nb-NO" sz="2800" dirty="0">
                <a:solidFill>
                  <a:schemeClr val="bg1"/>
                </a:solidFill>
              </a:rPr>
            </a:br>
            <a:r>
              <a:rPr lang="nb-NO" sz="2800" dirty="0">
                <a:solidFill>
                  <a:schemeClr val="bg1"/>
                </a:solidFill>
              </a:rPr>
              <a:t>videre</a:t>
            </a:r>
            <a:endParaRPr lang="nb-NO" sz="2800" dirty="0"/>
          </a:p>
        </p:txBody>
      </p:sp>
      <p:sp>
        <p:nvSpPr>
          <p:cNvPr id="3" name="Plassholder for innhold 2">
            <a:extLst>
              <a:ext uri="{FF2B5EF4-FFF2-40B4-BE49-F238E27FC236}">
                <a16:creationId xmlns:a16="http://schemas.microsoft.com/office/drawing/2014/main" id="{24DB55EA-235A-3B82-B4B8-306F27E90685}"/>
              </a:ext>
            </a:extLst>
          </p:cNvPr>
          <p:cNvSpPr>
            <a:spLocks noGrp="1"/>
          </p:cNvSpPr>
          <p:nvPr>
            <p:ph idx="1"/>
          </p:nvPr>
        </p:nvSpPr>
        <p:spPr>
          <a:xfrm>
            <a:off x="648931" y="2438400"/>
            <a:ext cx="3505494" cy="3785419"/>
          </a:xfrm>
        </p:spPr>
        <p:txBody>
          <a:bodyPr>
            <a:normAutofit/>
          </a:bodyPr>
          <a:lstStyle/>
          <a:p>
            <a:pPr>
              <a:spcAft>
                <a:spcPts val="800"/>
              </a:spcAft>
            </a:pPr>
            <a:r>
              <a:rPr lang="nb-NO" sz="1700">
                <a:effectLst/>
                <a:latin typeface="Calibri" panose="020F0502020204030204" pitchFamily="34" charset="0"/>
                <a:ea typeface="Calibri" panose="020F0502020204030204" pitchFamily="34" charset="0"/>
                <a:cs typeface="Times New Roman" panose="02020603050405020304" pitchFamily="18" charset="0"/>
              </a:rPr>
              <a:t>Line er lærer på 4. trinn. Hun starter timen med å fortelle at sønnen hennes har ryddet i de gamle lekene sine og funnet noen gamle gameboy-spill som han solgte på loppemarked i helga. Han tjente 328 dollar på å selge spillene, og han solgte hvert spill for 8 dollar. </a:t>
            </a:r>
          </a:p>
          <a:p>
            <a:pPr>
              <a:spcAft>
                <a:spcPts val="800"/>
              </a:spcAft>
            </a:pPr>
            <a:r>
              <a:rPr lang="nb-NO" sz="1700">
                <a:effectLst/>
                <a:latin typeface="Calibri" panose="020F0502020204030204" pitchFamily="34" charset="0"/>
                <a:ea typeface="Calibri" panose="020F0502020204030204" pitchFamily="34" charset="0"/>
                <a:cs typeface="Times New Roman" panose="02020603050405020304" pitchFamily="18" charset="0"/>
              </a:rPr>
              <a:t>Elevene skal finne ut hvor mange spill han solgte. Line går rundt og ser på hva elevene har gjort. Her er noen av deres arbeid:</a:t>
            </a:r>
          </a:p>
          <a:p>
            <a:pPr marL="0" indent="0">
              <a:buNone/>
            </a:pPr>
            <a:endParaRPr lang="en-GB" sz="1700"/>
          </a:p>
        </p:txBody>
      </p:sp>
      <p:pic>
        <p:nvPicPr>
          <p:cNvPr id="5" name="Bilde 4" descr="Alternativ tekst:Jamie sin løsning går på å starte med 328, trekke fra 8, få 320, trekke fra 8 igjen og slik fortsetter han til han kommer til 8-8. Hans skriver at det er 41 gamesNina legger sammen seks 8-ere, får 48; det gjør hun seks ganger. Så legger hun sammen fem 8-ere, får 40. Videre legger hun sammen to og to 48-ere til 96, plusser på 40; får 328Carl skriver opp tallene 8, 16, 24, 32, … fortsetter til han kommer til 328. Skriver ikke noe mer.Monica skriver at 80 er lik 8 ganger 10. Legger sammen 80 fire ganger (tar det i to steg: førts 80+80=160, så 160+160=320. Skriver videre at 320+8 er lik 328, og skriver til slutt 41 games.">
            <a:extLst>
              <a:ext uri="{FF2B5EF4-FFF2-40B4-BE49-F238E27FC236}">
                <a16:creationId xmlns:a16="http://schemas.microsoft.com/office/drawing/2014/main" id="{640FEDD7-0D0E-03EB-240A-1817FD494CB0}"/>
              </a:ext>
            </a:extLst>
          </p:cNvPr>
          <p:cNvPicPr>
            <a:picLocks noChangeAspect="1"/>
          </p:cNvPicPr>
          <p:nvPr/>
        </p:nvPicPr>
        <p:blipFill>
          <a:blip r:embed="rId3"/>
          <a:stretch>
            <a:fillRect/>
          </a:stretch>
        </p:blipFill>
        <p:spPr>
          <a:xfrm>
            <a:off x="4819956" y="572439"/>
            <a:ext cx="7027316" cy="5129939"/>
          </a:xfrm>
          <a:prstGeom prst="rect">
            <a:avLst/>
          </a:prstGeom>
          <a:effectLst/>
        </p:spPr>
      </p:pic>
      <p:sp>
        <p:nvSpPr>
          <p:cNvPr id="6" name="TekstSylinder 5">
            <a:extLst>
              <a:ext uri="{FF2B5EF4-FFF2-40B4-BE49-F238E27FC236}">
                <a16:creationId xmlns:a16="http://schemas.microsoft.com/office/drawing/2014/main" id="{8CC5ABE2-A451-2F70-CDC1-108062575D77}"/>
              </a:ext>
            </a:extLst>
          </p:cNvPr>
          <p:cNvSpPr txBox="1"/>
          <p:nvPr/>
        </p:nvSpPr>
        <p:spPr>
          <a:xfrm>
            <a:off x="3028951" y="5762154"/>
            <a:ext cx="8818321" cy="923330"/>
          </a:xfrm>
          <a:prstGeom prst="rect">
            <a:avLst/>
          </a:prstGeom>
          <a:solidFill>
            <a:schemeClr val="bg2"/>
          </a:solidFill>
          <a:ln w="12700"/>
        </p:spPr>
        <p:style>
          <a:lnRef idx="2">
            <a:schemeClr val="accent2"/>
          </a:lnRef>
          <a:fillRef idx="1">
            <a:schemeClr val="lt1"/>
          </a:fillRef>
          <a:effectRef idx="0">
            <a:schemeClr val="accent2"/>
          </a:effectRef>
          <a:fontRef idx="minor">
            <a:schemeClr val="dk1"/>
          </a:fontRef>
        </p:style>
        <p:txBody>
          <a:bodyPr wrap="square" rtlCol="0">
            <a:spAutoFit/>
          </a:bodyPr>
          <a:lstStyle/>
          <a:p>
            <a:r>
              <a:rPr lang="nb-NO" sz="1800" b="1" dirty="0">
                <a:effectLst/>
                <a:latin typeface="Calibri" panose="020F0502020204030204" pitchFamily="34" charset="0"/>
                <a:ea typeface="Calibri" panose="020F0502020204030204" pitchFamily="34" charset="0"/>
                <a:cs typeface="Times New Roman" panose="02020603050405020304" pitchFamily="18" charset="0"/>
              </a:rPr>
              <a:t>Mål for samtalen videre</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800" dirty="0">
                <a:effectLst/>
                <a:latin typeface="Calibri" panose="020F0502020204030204" pitchFamily="34" charset="0"/>
                <a:ea typeface="Calibri" panose="020F0502020204030204" pitchFamily="34" charset="0"/>
                <a:cs typeface="Times New Roman" panose="02020603050405020304" pitchFamily="18" charset="0"/>
              </a:rPr>
              <a:t>Læreren skal snakke med hver av de fire elevene, hun skal får fram tenkinga til eleven og et argument for hvorfor eleven mener at strategien gir mening og svaret er riktig.</a:t>
            </a:r>
            <a:r>
              <a:rPr lang="nb-NO" dirty="0">
                <a:effectLst/>
              </a:rPr>
              <a:t> </a:t>
            </a:r>
            <a:endParaRPr lang="en-GB" dirty="0"/>
          </a:p>
        </p:txBody>
      </p:sp>
    </p:spTree>
    <p:extLst>
      <p:ext uri="{BB962C8B-B14F-4D97-AF65-F5344CB8AC3E}">
        <p14:creationId xmlns:p14="http://schemas.microsoft.com/office/powerpoint/2010/main" val="1047782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5E9C4FC-51B7-E7AA-F710-A4DF24EF93C8}"/>
              </a:ext>
            </a:extLst>
          </p:cNvPr>
          <p:cNvSpPr>
            <a:spLocks noGrp="1"/>
          </p:cNvSpPr>
          <p:nvPr>
            <p:ph type="title"/>
          </p:nvPr>
        </p:nvSpPr>
        <p:spPr>
          <a:xfrm>
            <a:off x="838200" y="365125"/>
            <a:ext cx="10515600" cy="1017905"/>
          </a:xfrm>
        </p:spPr>
        <p:txBody>
          <a:bodyPr>
            <a:normAutofit/>
          </a:bodyPr>
          <a:lstStyle/>
          <a:p>
            <a:r>
              <a:rPr lang="nb-NO" dirty="0"/>
              <a:t>Oppgave, del 1 (arbeides i par)</a:t>
            </a:r>
          </a:p>
        </p:txBody>
      </p:sp>
      <p:sp>
        <p:nvSpPr>
          <p:cNvPr id="3" name="Plassholder for innhold 2">
            <a:extLst>
              <a:ext uri="{FF2B5EF4-FFF2-40B4-BE49-F238E27FC236}">
                <a16:creationId xmlns:a16="http://schemas.microsoft.com/office/drawing/2014/main" id="{54DB4BF5-8B77-673E-F412-80615EA63DF4}"/>
              </a:ext>
            </a:extLst>
          </p:cNvPr>
          <p:cNvSpPr>
            <a:spLocks noGrp="1"/>
          </p:cNvSpPr>
          <p:nvPr>
            <p:ph idx="1"/>
          </p:nvPr>
        </p:nvSpPr>
        <p:spPr>
          <a:xfrm>
            <a:off x="742950" y="1668780"/>
            <a:ext cx="10610850" cy="4508183"/>
          </a:xfrm>
        </p:spPr>
        <p:txBody>
          <a:bodyPr>
            <a:normAutofit lnSpcReduction="10000"/>
          </a:bodyPr>
          <a:lstStyle/>
          <a:p>
            <a:pPr marL="0" indent="0">
              <a:lnSpc>
                <a:spcPct val="107000"/>
              </a:lnSpc>
              <a:spcAft>
                <a:spcPts val="800"/>
              </a:spcAft>
              <a:buNone/>
            </a:pPr>
            <a:r>
              <a:rPr lang="nb-NO" sz="2400" dirty="0">
                <a:effectLst/>
                <a:latin typeface="Calibri" panose="020F0502020204030204" pitchFamily="34" charset="0"/>
                <a:ea typeface="Calibri" panose="020F0502020204030204" pitchFamily="34" charset="0"/>
                <a:cs typeface="Times New Roman" panose="02020603050405020304" pitchFamily="18" charset="0"/>
              </a:rPr>
              <a:t>Dere skal lage rollespill for de ulike en-til-en-samtalene mellom lærer og hver av elevene. </a:t>
            </a:r>
            <a:r>
              <a:rPr lang="nb-NO" sz="2400" dirty="0">
                <a:latin typeface="Calibri" panose="020F0502020204030204" pitchFamily="34" charset="0"/>
                <a:ea typeface="Calibri" panose="020F0502020204030204" pitchFamily="34" charset="0"/>
                <a:cs typeface="Times New Roman" panose="02020603050405020304" pitchFamily="18" charset="0"/>
              </a:rPr>
              <a:t>Men først</a:t>
            </a:r>
            <a:r>
              <a:rPr lang="nb-NO" sz="24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LcPeriod"/>
            </a:pPr>
            <a:r>
              <a:rPr lang="nb-NO" sz="2400" dirty="0">
                <a:effectLst/>
                <a:latin typeface="Calibri" panose="020F0502020204030204" pitchFamily="34" charset="0"/>
                <a:ea typeface="Calibri" panose="020F0502020204030204" pitchFamily="34" charset="0"/>
                <a:cs typeface="Times New Roman" panose="02020603050405020304" pitchFamily="18" charset="0"/>
              </a:rPr>
              <a:t>Sett dere inn i de ulike elevbesvarelsene: diskuterer hva strategiene til elevene går ut på og hvorfor de er gyldige (gir mening i den gitte konteksten med spill), hva som kan/bør tydeliggjøres i besvarelsen for å vise hva strategien og svaret er, og at de gir mening og er riktige.</a:t>
            </a:r>
          </a:p>
          <a:p>
            <a:pPr marL="342900" lvl="0" indent="-342900">
              <a:buFont typeface="+mj-lt"/>
              <a:buAutoNum type="alphaLcPeriod"/>
            </a:pPr>
            <a:endParaRPr lang="nb-NO" sz="1200" dirty="0">
              <a:latin typeface="Calibri" panose="020F0502020204030204" pitchFamily="34" charset="0"/>
              <a:cs typeface="Times New Roman" panose="02020603050405020304" pitchFamily="18" charset="0"/>
            </a:endParaRPr>
          </a:p>
          <a:p>
            <a:pPr marL="342900" lvl="0" indent="-342900">
              <a:buFont typeface="+mj-lt"/>
              <a:buAutoNum type="alphaLcPeriod"/>
            </a:pPr>
            <a:r>
              <a:rPr lang="nb-NO" sz="2400" dirty="0">
                <a:latin typeface="Calibri" panose="020F0502020204030204" pitchFamily="34" charset="0"/>
                <a:cs typeface="Times New Roman" panose="02020603050405020304" pitchFamily="18" charset="0"/>
              </a:rPr>
              <a:t>Planlegg, med utgangspunkt i lærergrep for matematisk resonnering, noen spørsmål lærer kan stille hver av elevene for å få frem tenkinga til elevene og argumentet for hvorfor strategien er riktig. Prøv å forutse hva elevene kan svare på spørsmålene dere har foreslått.</a:t>
            </a:r>
          </a:p>
          <a:p>
            <a:endParaRPr lang="en-GB" dirty="0"/>
          </a:p>
        </p:txBody>
      </p:sp>
    </p:spTree>
    <p:extLst>
      <p:ext uri="{BB962C8B-B14F-4D97-AF65-F5344CB8AC3E}">
        <p14:creationId xmlns:p14="http://schemas.microsoft.com/office/powerpoint/2010/main" val="305860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C5D6ECA8-D2A6-8A20-2163-0685537120B2}"/>
              </a:ext>
            </a:extLst>
          </p:cNvPr>
          <p:cNvSpPr>
            <a:spLocks noGrp="1"/>
          </p:cNvSpPr>
          <p:nvPr>
            <p:ph type="title"/>
          </p:nvPr>
        </p:nvSpPr>
        <p:spPr>
          <a:xfrm>
            <a:off x="839788" y="365125"/>
            <a:ext cx="10515600" cy="823913"/>
          </a:xfrm>
        </p:spPr>
        <p:txBody>
          <a:bodyPr/>
          <a:lstStyle/>
          <a:p>
            <a:r>
              <a:rPr lang="nb-NO" dirty="0"/>
              <a:t>Spørsmål man kan stille elevene</a:t>
            </a:r>
            <a:endParaRPr lang="en-GB" dirty="0"/>
          </a:p>
        </p:txBody>
      </p:sp>
      <p:sp>
        <p:nvSpPr>
          <p:cNvPr id="5" name="Plassholder for tekst 4">
            <a:extLst>
              <a:ext uri="{FF2B5EF4-FFF2-40B4-BE49-F238E27FC236}">
                <a16:creationId xmlns:a16="http://schemas.microsoft.com/office/drawing/2014/main" id="{F8504FCC-F18C-6EF6-A9AA-90CBFB51E6A1}"/>
              </a:ext>
            </a:extLst>
          </p:cNvPr>
          <p:cNvSpPr>
            <a:spLocks noGrp="1"/>
          </p:cNvSpPr>
          <p:nvPr>
            <p:ph type="body" idx="1"/>
          </p:nvPr>
        </p:nvSpPr>
        <p:spPr>
          <a:xfrm>
            <a:off x="839788" y="1468582"/>
            <a:ext cx="5157787" cy="595745"/>
          </a:xfrm>
        </p:spPr>
        <p:txBody>
          <a:bodyPr/>
          <a:lstStyle/>
          <a:p>
            <a:r>
              <a:rPr lang="en-GB" dirty="0"/>
              <a:t>Jamie</a:t>
            </a:r>
          </a:p>
        </p:txBody>
      </p:sp>
      <p:sp>
        <p:nvSpPr>
          <p:cNvPr id="6" name="Plassholder for innhold 5">
            <a:extLst>
              <a:ext uri="{FF2B5EF4-FFF2-40B4-BE49-F238E27FC236}">
                <a16:creationId xmlns:a16="http://schemas.microsoft.com/office/drawing/2014/main" id="{83BB6B2F-ED98-C259-C954-716826E4990B}"/>
              </a:ext>
            </a:extLst>
          </p:cNvPr>
          <p:cNvSpPr>
            <a:spLocks noGrp="1"/>
          </p:cNvSpPr>
          <p:nvPr>
            <p:ph sz="half" idx="2"/>
          </p:nvPr>
        </p:nvSpPr>
        <p:spPr>
          <a:xfrm>
            <a:off x="839788" y="2064327"/>
            <a:ext cx="5157787" cy="4125336"/>
          </a:xfrm>
        </p:spPr>
        <p:txBody>
          <a:bodyPr/>
          <a:lstStyle/>
          <a:p>
            <a:endParaRPr lang="en-GB" dirty="0"/>
          </a:p>
        </p:txBody>
      </p:sp>
      <p:sp>
        <p:nvSpPr>
          <p:cNvPr id="7" name="Plassholder for tekst 6">
            <a:extLst>
              <a:ext uri="{FF2B5EF4-FFF2-40B4-BE49-F238E27FC236}">
                <a16:creationId xmlns:a16="http://schemas.microsoft.com/office/drawing/2014/main" id="{F95F9E16-EE7A-365A-54DF-EBA94B12062C}"/>
              </a:ext>
            </a:extLst>
          </p:cNvPr>
          <p:cNvSpPr>
            <a:spLocks noGrp="1"/>
          </p:cNvSpPr>
          <p:nvPr>
            <p:ph type="body" sz="quarter" idx="3"/>
          </p:nvPr>
        </p:nvSpPr>
        <p:spPr>
          <a:xfrm>
            <a:off x="6172200" y="1468582"/>
            <a:ext cx="5183188" cy="595745"/>
          </a:xfrm>
        </p:spPr>
        <p:txBody>
          <a:bodyPr/>
          <a:lstStyle/>
          <a:p>
            <a:r>
              <a:rPr lang="en-GB" dirty="0"/>
              <a:t>Nina</a:t>
            </a:r>
          </a:p>
        </p:txBody>
      </p:sp>
      <p:sp>
        <p:nvSpPr>
          <p:cNvPr id="8" name="Plassholder for innhold 7">
            <a:extLst>
              <a:ext uri="{FF2B5EF4-FFF2-40B4-BE49-F238E27FC236}">
                <a16:creationId xmlns:a16="http://schemas.microsoft.com/office/drawing/2014/main" id="{3BCD14E7-E6F3-AD2D-0E0E-ACD2E55B3E17}"/>
              </a:ext>
            </a:extLst>
          </p:cNvPr>
          <p:cNvSpPr>
            <a:spLocks noGrp="1"/>
          </p:cNvSpPr>
          <p:nvPr>
            <p:ph sz="quarter" idx="4"/>
          </p:nvPr>
        </p:nvSpPr>
        <p:spPr>
          <a:xfrm>
            <a:off x="6172200" y="2064327"/>
            <a:ext cx="5183188" cy="4125336"/>
          </a:xfrm>
        </p:spPr>
        <p:txBody>
          <a:bodyPr/>
          <a:lstStyle/>
          <a:p>
            <a:endParaRPr lang="en-GB" dirty="0"/>
          </a:p>
        </p:txBody>
      </p:sp>
    </p:spTree>
    <p:extLst>
      <p:ext uri="{BB962C8B-B14F-4D97-AF65-F5344CB8AC3E}">
        <p14:creationId xmlns:p14="http://schemas.microsoft.com/office/powerpoint/2010/main" val="1784179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C5D6ECA8-D2A6-8A20-2163-0685537120B2}"/>
              </a:ext>
            </a:extLst>
          </p:cNvPr>
          <p:cNvSpPr>
            <a:spLocks noGrp="1"/>
          </p:cNvSpPr>
          <p:nvPr>
            <p:ph type="title"/>
          </p:nvPr>
        </p:nvSpPr>
        <p:spPr>
          <a:xfrm>
            <a:off x="839788" y="365125"/>
            <a:ext cx="10515600" cy="823913"/>
          </a:xfrm>
        </p:spPr>
        <p:txBody>
          <a:bodyPr/>
          <a:lstStyle/>
          <a:p>
            <a:r>
              <a:rPr lang="nb-NO" dirty="0"/>
              <a:t>Spørsmål man kan stille elevene, forts.</a:t>
            </a:r>
            <a:endParaRPr lang="en-GB" dirty="0"/>
          </a:p>
        </p:txBody>
      </p:sp>
      <p:sp>
        <p:nvSpPr>
          <p:cNvPr id="5" name="Plassholder for tekst 4">
            <a:extLst>
              <a:ext uri="{FF2B5EF4-FFF2-40B4-BE49-F238E27FC236}">
                <a16:creationId xmlns:a16="http://schemas.microsoft.com/office/drawing/2014/main" id="{F8504FCC-F18C-6EF6-A9AA-90CBFB51E6A1}"/>
              </a:ext>
            </a:extLst>
          </p:cNvPr>
          <p:cNvSpPr>
            <a:spLocks noGrp="1"/>
          </p:cNvSpPr>
          <p:nvPr>
            <p:ph type="body" idx="1"/>
          </p:nvPr>
        </p:nvSpPr>
        <p:spPr>
          <a:xfrm>
            <a:off x="839788" y="1468582"/>
            <a:ext cx="5157787" cy="595745"/>
          </a:xfrm>
        </p:spPr>
        <p:txBody>
          <a:bodyPr/>
          <a:lstStyle/>
          <a:p>
            <a:r>
              <a:rPr lang="en-GB" dirty="0"/>
              <a:t>Carl</a:t>
            </a:r>
          </a:p>
        </p:txBody>
      </p:sp>
      <p:sp>
        <p:nvSpPr>
          <p:cNvPr id="6" name="Plassholder for innhold 5">
            <a:extLst>
              <a:ext uri="{FF2B5EF4-FFF2-40B4-BE49-F238E27FC236}">
                <a16:creationId xmlns:a16="http://schemas.microsoft.com/office/drawing/2014/main" id="{83BB6B2F-ED98-C259-C954-716826E4990B}"/>
              </a:ext>
            </a:extLst>
          </p:cNvPr>
          <p:cNvSpPr>
            <a:spLocks noGrp="1"/>
          </p:cNvSpPr>
          <p:nvPr>
            <p:ph sz="half" idx="2"/>
          </p:nvPr>
        </p:nvSpPr>
        <p:spPr>
          <a:xfrm>
            <a:off x="839788" y="2064327"/>
            <a:ext cx="5157787" cy="4125336"/>
          </a:xfrm>
        </p:spPr>
        <p:txBody>
          <a:bodyPr/>
          <a:lstStyle/>
          <a:p>
            <a:endParaRPr lang="en-GB"/>
          </a:p>
        </p:txBody>
      </p:sp>
      <p:sp>
        <p:nvSpPr>
          <p:cNvPr id="7" name="Plassholder for tekst 6">
            <a:extLst>
              <a:ext uri="{FF2B5EF4-FFF2-40B4-BE49-F238E27FC236}">
                <a16:creationId xmlns:a16="http://schemas.microsoft.com/office/drawing/2014/main" id="{F95F9E16-EE7A-365A-54DF-EBA94B12062C}"/>
              </a:ext>
            </a:extLst>
          </p:cNvPr>
          <p:cNvSpPr>
            <a:spLocks noGrp="1"/>
          </p:cNvSpPr>
          <p:nvPr>
            <p:ph type="body" sz="quarter" idx="3"/>
          </p:nvPr>
        </p:nvSpPr>
        <p:spPr>
          <a:xfrm>
            <a:off x="6172200" y="1468582"/>
            <a:ext cx="5183188" cy="595745"/>
          </a:xfrm>
        </p:spPr>
        <p:txBody>
          <a:bodyPr/>
          <a:lstStyle/>
          <a:p>
            <a:r>
              <a:rPr lang="en-GB" dirty="0"/>
              <a:t>Monica</a:t>
            </a:r>
          </a:p>
        </p:txBody>
      </p:sp>
      <p:sp>
        <p:nvSpPr>
          <p:cNvPr id="8" name="Plassholder for innhold 7">
            <a:extLst>
              <a:ext uri="{FF2B5EF4-FFF2-40B4-BE49-F238E27FC236}">
                <a16:creationId xmlns:a16="http://schemas.microsoft.com/office/drawing/2014/main" id="{3BCD14E7-E6F3-AD2D-0E0E-ACD2E55B3E17}"/>
              </a:ext>
            </a:extLst>
          </p:cNvPr>
          <p:cNvSpPr>
            <a:spLocks noGrp="1"/>
          </p:cNvSpPr>
          <p:nvPr>
            <p:ph sz="quarter" idx="4"/>
          </p:nvPr>
        </p:nvSpPr>
        <p:spPr>
          <a:xfrm>
            <a:off x="6172200" y="2064327"/>
            <a:ext cx="5183188" cy="4125336"/>
          </a:xfrm>
        </p:spPr>
        <p:txBody>
          <a:bodyPr/>
          <a:lstStyle/>
          <a:p>
            <a:endParaRPr lang="en-GB" dirty="0"/>
          </a:p>
        </p:txBody>
      </p:sp>
    </p:spTree>
    <p:extLst>
      <p:ext uri="{BB962C8B-B14F-4D97-AF65-F5344CB8AC3E}">
        <p14:creationId xmlns:p14="http://schemas.microsoft.com/office/powerpoint/2010/main" val="713139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tel 6">
            <a:extLst>
              <a:ext uri="{FF2B5EF4-FFF2-40B4-BE49-F238E27FC236}">
                <a16:creationId xmlns:a16="http://schemas.microsoft.com/office/drawing/2014/main" id="{35E84737-1D9B-CA03-341D-B068B4964C12}"/>
              </a:ext>
            </a:extLst>
          </p:cNvPr>
          <p:cNvSpPr>
            <a:spLocks noGrp="1"/>
          </p:cNvSpPr>
          <p:nvPr>
            <p:ph type="title"/>
          </p:nvPr>
        </p:nvSpPr>
        <p:spPr/>
        <p:txBody>
          <a:bodyPr/>
          <a:lstStyle/>
          <a:p>
            <a:r>
              <a:rPr lang="nb-NO" dirty="0"/>
              <a:t>Oppgave, del 2</a:t>
            </a:r>
            <a:endParaRPr lang="en-GB" dirty="0"/>
          </a:p>
        </p:txBody>
      </p:sp>
      <p:sp>
        <p:nvSpPr>
          <p:cNvPr id="8" name="Plassholder for innhold 7">
            <a:extLst>
              <a:ext uri="{FF2B5EF4-FFF2-40B4-BE49-F238E27FC236}">
                <a16:creationId xmlns:a16="http://schemas.microsoft.com/office/drawing/2014/main" id="{A65DD019-35FD-CBBB-C52E-5D15AC9BC64F}"/>
              </a:ext>
            </a:extLst>
          </p:cNvPr>
          <p:cNvSpPr>
            <a:spLocks noGrp="1"/>
          </p:cNvSpPr>
          <p:nvPr>
            <p:ph idx="1"/>
          </p:nvPr>
        </p:nvSpPr>
        <p:spPr>
          <a:xfrm>
            <a:off x="838200" y="1842655"/>
            <a:ext cx="10515600" cy="4334308"/>
          </a:xfrm>
        </p:spPr>
        <p:txBody>
          <a:bodyPr/>
          <a:lstStyle/>
          <a:p>
            <a:pPr marL="457200" indent="-457200">
              <a:spcAft>
                <a:spcPts val="800"/>
              </a:spcAft>
              <a:buFont typeface="+mj-lt"/>
              <a:buAutoNum type="alphaLcPeriod"/>
            </a:pPr>
            <a:r>
              <a:rPr lang="nb-NO" sz="2400" dirty="0">
                <a:solidFill>
                  <a:schemeClr val="bg1"/>
                </a:solidFill>
                <a:latin typeface="Calibri" panose="020F0502020204030204" pitchFamily="34" charset="0"/>
                <a:cs typeface="Times New Roman" panose="02020603050405020304" pitchFamily="18" charset="0"/>
              </a:rPr>
              <a:t>a. </a:t>
            </a:r>
          </a:p>
          <a:p>
            <a:pPr marL="457200" indent="-457200">
              <a:spcAft>
                <a:spcPts val="800"/>
              </a:spcAft>
              <a:buFont typeface="+mj-lt"/>
              <a:buAutoNum type="alphaLcPeriod"/>
            </a:pPr>
            <a:r>
              <a:rPr lang="nb-NO" sz="2400" dirty="0">
                <a:solidFill>
                  <a:schemeClr val="bg1"/>
                </a:solidFill>
                <a:latin typeface="Calibri" panose="020F0502020204030204" pitchFamily="34" charset="0"/>
                <a:cs typeface="Times New Roman" panose="02020603050405020304" pitchFamily="18" charset="0"/>
              </a:rPr>
              <a:t>b.</a:t>
            </a:r>
          </a:p>
          <a:p>
            <a:pPr marL="457200" indent="-457200">
              <a:spcAft>
                <a:spcPts val="800"/>
              </a:spcAft>
              <a:buFont typeface="+mj-lt"/>
              <a:buAutoNum type="alphaLcPeriod"/>
            </a:pPr>
            <a:r>
              <a:rPr lang="nb-NO" sz="2400" dirty="0">
                <a:latin typeface="Calibri" panose="020F0502020204030204" pitchFamily="34" charset="0"/>
                <a:cs typeface="Times New Roman" panose="02020603050405020304" pitchFamily="18" charset="0"/>
              </a:rPr>
              <a:t>Spill et rollespill: én av dere skal være lærer, én skal være en av elevene. Spill ut   en samtale som </a:t>
            </a:r>
            <a:r>
              <a:rPr lang="nb-NO" sz="2400" dirty="0">
                <a:effectLst/>
                <a:latin typeface="Calibri" panose="020F0502020204030204" pitchFamily="34" charset="0"/>
                <a:ea typeface="Calibri" panose="020F0502020204030204" pitchFamily="34" charset="0"/>
                <a:cs typeface="Times New Roman" panose="02020603050405020304" pitchFamily="18" charset="0"/>
              </a:rPr>
              <a:t>tar utgangspunkt i de spørsmålene og elevsvarene som er skissert i fellesskap.</a:t>
            </a:r>
            <a:r>
              <a:rPr lang="nb-NO" sz="2400" dirty="0">
                <a:latin typeface="Calibri" panose="020F0502020204030204" pitchFamily="34" charset="0"/>
                <a:cs typeface="Times New Roman" panose="02020603050405020304" pitchFamily="18" charset="0"/>
              </a:rPr>
              <a:t> </a:t>
            </a:r>
          </a:p>
          <a:p>
            <a:pPr marL="457200" lvl="1" indent="0">
              <a:spcAft>
                <a:spcPts val="800"/>
              </a:spcAft>
              <a:buNone/>
            </a:pPr>
            <a:r>
              <a:rPr lang="nb-NO" dirty="0">
                <a:latin typeface="Calibri" panose="020F0502020204030204" pitchFamily="34" charset="0"/>
                <a:cs typeface="Times New Roman" panose="02020603050405020304" pitchFamily="18" charset="0"/>
              </a:rPr>
              <a:t>Høres det bra ut? Oppnår man det som er målet med samtalen? Er det noe som bør endres?</a:t>
            </a:r>
          </a:p>
          <a:p>
            <a:pPr marL="457200" lvl="1" indent="0">
              <a:lnSpc>
                <a:spcPct val="107000"/>
              </a:lnSpc>
              <a:spcAft>
                <a:spcPts val="800"/>
              </a:spcAft>
              <a:buNone/>
            </a:pPr>
            <a:r>
              <a:rPr lang="nb-NO" dirty="0">
                <a:effectLst/>
                <a:latin typeface="Calibri" panose="020F0502020204030204" pitchFamily="34" charset="0"/>
                <a:ea typeface="Calibri" panose="020F0502020204030204" pitchFamily="34" charset="0"/>
                <a:cs typeface="Times New Roman" panose="02020603050405020304" pitchFamily="18" charset="0"/>
              </a:rPr>
              <a:t>Bytt på elev-lærer-roller og spill ut samtalene med de andre elevene. Tenk gjennom de samme spørsmålene som i stad.</a:t>
            </a:r>
          </a:p>
          <a:p>
            <a:endParaRPr lang="en-GB" dirty="0"/>
          </a:p>
        </p:txBody>
      </p:sp>
    </p:spTree>
    <p:extLst>
      <p:ext uri="{BB962C8B-B14F-4D97-AF65-F5344CB8AC3E}">
        <p14:creationId xmlns:p14="http://schemas.microsoft.com/office/powerpoint/2010/main" val="1450654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tel 6">
            <a:extLst>
              <a:ext uri="{FF2B5EF4-FFF2-40B4-BE49-F238E27FC236}">
                <a16:creationId xmlns:a16="http://schemas.microsoft.com/office/drawing/2014/main" id="{23F61155-CB2A-4480-8AEF-2DBD0A6DB44D}"/>
              </a:ext>
            </a:extLst>
          </p:cNvPr>
          <p:cNvSpPr>
            <a:spLocks noGrp="1"/>
          </p:cNvSpPr>
          <p:nvPr>
            <p:ph type="title"/>
          </p:nvPr>
        </p:nvSpPr>
        <p:spPr/>
        <p:txBody>
          <a:bodyPr/>
          <a:lstStyle/>
          <a:p>
            <a:r>
              <a:rPr lang="nb-NO" dirty="0"/>
              <a:t>Refleksjonsspørsmål</a:t>
            </a:r>
          </a:p>
        </p:txBody>
      </p:sp>
      <p:sp>
        <p:nvSpPr>
          <p:cNvPr id="8" name="Plassholder for innhold 7">
            <a:extLst>
              <a:ext uri="{FF2B5EF4-FFF2-40B4-BE49-F238E27FC236}">
                <a16:creationId xmlns:a16="http://schemas.microsoft.com/office/drawing/2014/main" id="{B5C4D710-E396-446C-929E-B961649C7119}"/>
              </a:ext>
            </a:extLst>
          </p:cNvPr>
          <p:cNvSpPr>
            <a:spLocks noGrp="1"/>
          </p:cNvSpPr>
          <p:nvPr>
            <p:ph idx="1"/>
          </p:nvPr>
        </p:nvSpPr>
        <p:spPr>
          <a:xfrm>
            <a:off x="838200" y="2421923"/>
            <a:ext cx="10515600" cy="3755039"/>
          </a:xfrm>
        </p:spPr>
        <p:txBody>
          <a:bodyPr>
            <a:normAutofit/>
          </a:bodyPr>
          <a:lstStyle/>
          <a:p>
            <a:pPr lvl="0">
              <a:buFont typeface="Arial" panose="020B0604020202020204" pitchFamily="34" charset="0"/>
              <a:buChar char="•"/>
            </a:pPr>
            <a:r>
              <a:rPr lang="nb-NO" dirty="0"/>
              <a:t>Har dere oppdaget noe vi ikke har snakket om allerede? Andre spørsmål vi burde stilt, eller andre elevsvar vi burde forutsett?</a:t>
            </a:r>
          </a:p>
          <a:p>
            <a:pPr lvl="0">
              <a:buFont typeface="Arial" panose="020B0604020202020204" pitchFamily="34" charset="0"/>
              <a:buChar char="•"/>
            </a:pPr>
            <a:r>
              <a:rPr lang="nb-NO" dirty="0"/>
              <a:t>Hva er forskjellen mellom å fortelle hva man har gjort i en oppgave og å forklare hvorfor det blir riktig?</a:t>
            </a:r>
          </a:p>
          <a:p>
            <a:pPr lvl="0"/>
            <a:r>
              <a:rPr lang="nb-NO" dirty="0"/>
              <a:t>Når passer det med grep med høyt og når passer det med grep med lavt potensiale?</a:t>
            </a:r>
          </a:p>
          <a:p>
            <a:pPr lvl="0"/>
            <a:r>
              <a:rPr lang="nb-NO" dirty="0"/>
              <a:t>Hvorfor skal man gå rundt og snakke med elever? Hvilken hensikt har det?</a:t>
            </a:r>
          </a:p>
          <a:p>
            <a:pPr marL="0" lvl="0" indent="0">
              <a:buNone/>
            </a:pPr>
            <a:endParaRPr lang="nb-NO" dirty="0"/>
          </a:p>
          <a:p>
            <a:endParaRPr lang="nb-NO" dirty="0"/>
          </a:p>
        </p:txBody>
      </p:sp>
    </p:spTree>
    <p:extLst>
      <p:ext uri="{BB962C8B-B14F-4D97-AF65-F5344CB8AC3E}">
        <p14:creationId xmlns:p14="http://schemas.microsoft.com/office/powerpoint/2010/main" val="56683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1936</Words>
  <Application>Microsoft Office PowerPoint</Application>
  <PresentationFormat>Widescreen</PresentationFormat>
  <Paragraphs>126</Paragraphs>
  <Slides>8</Slides>
  <Notes>8</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8</vt:i4>
      </vt:variant>
    </vt:vector>
  </HeadingPairs>
  <TitlesOfParts>
    <vt:vector size="12" baseType="lpstr">
      <vt:lpstr>Arial</vt:lpstr>
      <vt:lpstr>Calibri</vt:lpstr>
      <vt:lpstr>Calibri Light</vt:lpstr>
      <vt:lpstr>Office-tema</vt:lpstr>
      <vt:lpstr>Strategier innen divisjon</vt:lpstr>
      <vt:lpstr>Vi skal se for oss følgende undervisningssituasjon</vt:lpstr>
      <vt:lpstr>Vi skal se for oss følgende undervisningssituasjon videre</vt:lpstr>
      <vt:lpstr>Oppgave, del 1 (arbeides i par)</vt:lpstr>
      <vt:lpstr>Spørsmål man kan stille elevene</vt:lpstr>
      <vt:lpstr>Spørsmål man kan stille elevene, forts.</vt:lpstr>
      <vt:lpstr>Oppgave, del 2</vt:lpstr>
      <vt:lpstr>Refleksjonsspørsmål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Strategier innen divisjon</dc:title>
  <dc:creator>Anita Valenta</dc:creator>
  <cp:lastModifiedBy>Monika S. Nyhagen</cp:lastModifiedBy>
  <cp:revision>22</cp:revision>
  <dcterms:created xsi:type="dcterms:W3CDTF">2022-10-23T12:39:40Z</dcterms:created>
  <dcterms:modified xsi:type="dcterms:W3CDTF">2022-10-26T12:06:17Z</dcterms:modified>
</cp:coreProperties>
</file>