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9" r:id="rId3"/>
    <p:sldId id="258" r:id="rId4"/>
    <p:sldId id="261" r:id="rId5"/>
    <p:sldId id="262" r:id="rId6"/>
    <p:sldId id="264"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89A17B9-4487-35A3-E90A-49DD61A2AAA0}" name="Kristin Krogh Arnesen" initials="KKA" userId="S::kristink@ntnu.no::2d53db59-36a7-4ab5-b116-7d5914096f73" providerId="AD"/>
  <p188:author id="{D394FDEB-A56D-4E43-B8BD-2B0DB63889FA}" name="Anita Valenta" initials="AV" userId="S::valenta@ntnu.no::4b15e6ef-5176-4fe9-a2d2-7f13c52b6d65"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81"/>
    <p:restoredTop sz="63945"/>
  </p:normalViewPr>
  <p:slideViewPr>
    <p:cSldViewPr snapToGrid="0">
      <p:cViewPr varScale="1">
        <p:scale>
          <a:sx n="69" d="100"/>
          <a:sy n="69" d="100"/>
        </p:scale>
        <p:origin x="19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CBB973D-3520-1D44-AE29-730BF2AD5EFF}" type="datetimeFigureOut">
              <a:rPr lang="en-GB" smtClean="0"/>
              <a:t>28/11/2022</a:t>
            </a:fld>
            <a:endParaRPr lang="en-GB"/>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GB"/>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FFE9B0-12AB-B348-83D9-72F5285B3B52}" type="slidenum">
              <a:rPr lang="en-GB" smtClean="0"/>
              <a:t>‹#›</a:t>
            </a:fld>
            <a:endParaRPr lang="en-GB"/>
          </a:p>
        </p:txBody>
      </p:sp>
    </p:spTree>
    <p:extLst>
      <p:ext uri="{BB962C8B-B14F-4D97-AF65-F5344CB8AC3E}">
        <p14:creationId xmlns:p14="http://schemas.microsoft.com/office/powerpoint/2010/main" val="2959081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gn="l"/>
            <a:r>
              <a:rPr lang="nb-NO" sz="1200" dirty="0"/>
              <a:t>Opplegget handler om sammenligning av brøk.</a:t>
            </a:r>
          </a:p>
          <a:p>
            <a:pPr marL="171450" indent="-171450" algn="l">
              <a:buFontTx/>
              <a:buChar char="-"/>
            </a:pPr>
            <a:r>
              <a:rPr lang="nb-NO" sz="1200" dirty="0"/>
              <a:t>Prosesser innen matematisk resonnering: Lærerstudenter skal øve på samtaler der de hjelper elever til å forme en hypotese om en sammenheng. Mens elever jobber med oppgaven og skal utforme en hypotese, vil de utvikle et argument for hvorfor hypotesen kan stemme, men det det er meningen at læreren skal gå i dybden på argumentet i samtalen med enkeltelever i dette rollespillet.</a:t>
            </a:r>
            <a:endParaRPr lang="nb-NO" sz="1200" dirty="0">
              <a:solidFill>
                <a:srgbClr val="FF0000"/>
              </a:solidFill>
            </a:endParaRPr>
          </a:p>
          <a:p>
            <a:pPr marL="171450" indent="-171450" algn="l">
              <a:buFontTx/>
              <a:buChar char="-"/>
            </a:pPr>
            <a:r>
              <a:rPr lang="nb-NO" sz="1200" dirty="0"/>
              <a:t>Videre, lærerstudenter øver på å bruke flere typer MR-grep: få fram elevers tenking, og respondere på den.</a:t>
            </a:r>
          </a:p>
          <a:p>
            <a:pPr marL="171450" indent="-171450" algn="l">
              <a:buFontTx/>
              <a:buChar char="-"/>
            </a:pP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gn="l">
              <a:buFontTx/>
              <a:buChar char="-"/>
            </a:pPr>
            <a:r>
              <a:rPr lang="nb-NO" sz="1800" dirty="0">
                <a:effectLst/>
                <a:latin typeface="Calibri" panose="020F0502020204030204" pitchFamily="34" charset="0"/>
                <a:ea typeface="Calibri" panose="020F0502020204030204" pitchFamily="34" charset="0"/>
                <a:cs typeface="Times New Roman" panose="02020603050405020304" pitchFamily="18" charset="0"/>
              </a:rPr>
              <a:t>Approksimasjonen (som studentene skal øve gjennom): en-til-en-samtale mellom en lærer og en elev, der noen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lærerspørsmål</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og elevsvar er diskutert i fellesskap på forhånd, før man kommer i gang med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rollespilllet</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Det blir altså en type delvis skrevet</a:t>
            </a:r>
            <a:r>
              <a:rPr lang="nb-NO" sz="1800" noProof="0" dirty="0"/>
              <a:t> samtale, studentene skal fortsette videre med. Dette er gjort for å redusere kompleksiteten for studentene. </a:t>
            </a:r>
            <a:endParaRPr lang="nb-NO" sz="1200" noProof="0" dirty="0"/>
          </a:p>
          <a:p>
            <a:pPr algn="l"/>
            <a:endParaRPr lang="nb-NO" sz="1200" b="1" dirty="0"/>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1</a:t>
            </a:fld>
            <a:endParaRPr lang="en-GB"/>
          </a:p>
        </p:txBody>
      </p:sp>
    </p:spTree>
    <p:extLst>
      <p:ext uri="{BB962C8B-B14F-4D97-AF65-F5344CB8AC3E}">
        <p14:creationId xmlns:p14="http://schemas.microsoft.com/office/powerpoint/2010/main" val="9065261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Undervisningssituasjonen vi skal se for oss er som ovenfor.</a:t>
            </a:r>
          </a:p>
          <a:p>
            <a:endParaRPr lang="nb-NO" noProof="0" dirty="0"/>
          </a:p>
          <a:p>
            <a:r>
              <a:rPr lang="nb-NO" noProof="0" dirty="0"/>
              <a:t>NB:</a:t>
            </a:r>
          </a:p>
          <a:p>
            <a:r>
              <a:rPr lang="nb-NO" noProof="0" dirty="0"/>
              <a:t>- Det er ordnet animasjon slik at oppgaven kommer først. La studentene jobbe med den (før elevsvarene kommer) i grupper i </a:t>
            </a:r>
            <a:r>
              <a:rPr lang="nb-NO" noProof="0" dirty="0" err="1"/>
              <a:t>ca</a:t>
            </a:r>
            <a:r>
              <a:rPr lang="nb-NO" noProof="0" dirty="0"/>
              <a:t> 10 min.</a:t>
            </a:r>
          </a:p>
          <a:p>
            <a:pPr marL="171450" indent="-171450">
              <a:buFontTx/>
              <a:buChar char="-"/>
            </a:pPr>
            <a:r>
              <a:rPr lang="nb-NO" noProof="0" dirty="0"/>
              <a:t>Så klikkes inn elevsvarene og mål for samtalen videre. </a:t>
            </a:r>
          </a:p>
          <a:p>
            <a:pPr marL="171450" indent="-171450">
              <a:buFontTx/>
              <a:buChar char="-"/>
            </a:pPr>
            <a:r>
              <a:rPr lang="nb-NO" noProof="0" dirty="0"/>
              <a:t>Dele ut oppgavearket til studentene (del 1 av oppgaven er på neste slide)</a:t>
            </a:r>
          </a:p>
        </p:txBody>
      </p:sp>
      <p:sp>
        <p:nvSpPr>
          <p:cNvPr id="4" name="Plassholder for lysbildenummer 3"/>
          <p:cNvSpPr>
            <a:spLocks noGrp="1"/>
          </p:cNvSpPr>
          <p:nvPr>
            <p:ph type="sldNum" sz="quarter" idx="5"/>
          </p:nvPr>
        </p:nvSpPr>
        <p:spPr/>
        <p:txBody>
          <a:bodyPr/>
          <a:lstStyle/>
          <a:p>
            <a:fld id="{CBFFE9B0-12AB-B348-83D9-72F5285B3B52}" type="slidenum">
              <a:rPr lang="en-GB" smtClean="0"/>
              <a:t>2</a:t>
            </a:fld>
            <a:endParaRPr lang="en-GB"/>
          </a:p>
        </p:txBody>
      </p:sp>
    </p:spTree>
    <p:extLst>
      <p:ext uri="{BB962C8B-B14F-4D97-AF65-F5344CB8AC3E}">
        <p14:creationId xmlns:p14="http://schemas.microsoft.com/office/powerpoint/2010/main" val="2206768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solidFill>
                  <a:srgbClr val="FF0000"/>
                </a:solidFill>
              </a:rPr>
              <a:t>Det skal være en felles diskusjon etter b. (Merk: på oppgavearket til studentene er det c-del også, men det skal være en felles diskusjon om a og b før studentene skal i gang med c, kan være OK å si fra til dem så de ikke begynner på c)</a:t>
            </a:r>
          </a:p>
          <a:p>
            <a:endParaRPr lang="nb-NO" noProof="0" dirty="0">
              <a:solidFill>
                <a:srgbClr val="FF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noProof="0" dirty="0">
                <a:solidFill>
                  <a:srgbClr val="FF0000"/>
                </a:solidFill>
              </a:rPr>
              <a:t>Dette arbeidet kan ta ca. 25 minutter.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Lærerutdanner</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går rundt og støtter studentene med arbeidet. I notatene til de neste to </a:t>
            </a:r>
            <a:r>
              <a:rPr lang="nb-NO" sz="1800" noProof="0" dirty="0" err="1">
                <a:effectLst/>
                <a:latin typeface="Calibri" panose="020F0502020204030204" pitchFamily="34" charset="0"/>
                <a:ea typeface="Calibri" panose="020F0502020204030204" pitchFamily="34" charset="0"/>
                <a:cs typeface="Times New Roman" panose="02020603050405020304" pitchFamily="18" charset="0"/>
              </a:rPr>
              <a:t>slidene</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 er det skissert momenter man kan ta opp mens man går rundt (i tillegg til i felles diskusjonen etter denne delen av gruppearbeidet)</a:t>
            </a:r>
          </a:p>
          <a:p>
            <a:pPr marL="0" marR="0" lvl="0" indent="0" algn="l" defTabSz="914400" rtl="0" eaLnBrk="1" fontAlgn="auto" latinLnBrk="0" hangingPunct="1">
              <a:lnSpc>
                <a:spcPct val="100000"/>
              </a:lnSpc>
              <a:spcBef>
                <a:spcPts val="0"/>
              </a:spcBef>
              <a:spcAft>
                <a:spcPts val="0"/>
              </a:spcAft>
              <a:buClrTx/>
              <a:buSzTx/>
              <a:buFontTx/>
              <a:buNone/>
              <a:tabLst/>
              <a:defRPr/>
            </a:pP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Når studentene begynner å bli ferdige, starter felles diskusjon</a:t>
            </a:r>
          </a:p>
          <a:p>
            <a:endParaRPr lang="en-GB" dirty="0">
              <a:solidFill>
                <a:srgbClr val="FF0000"/>
              </a:solidFill>
            </a:endParaRPr>
          </a:p>
        </p:txBody>
      </p:sp>
      <p:sp>
        <p:nvSpPr>
          <p:cNvPr id="4" name="Plassholder for lysbildenummer 3"/>
          <p:cNvSpPr>
            <a:spLocks noGrp="1"/>
          </p:cNvSpPr>
          <p:nvPr>
            <p:ph type="sldNum" sz="quarter" idx="5"/>
          </p:nvPr>
        </p:nvSpPr>
        <p:spPr/>
        <p:txBody>
          <a:bodyPr/>
          <a:lstStyle/>
          <a:p>
            <a:fld id="{CBFFE9B0-12AB-B348-83D9-72F5285B3B52}" type="slidenum">
              <a:rPr lang="en-GB" smtClean="0"/>
              <a:t>3</a:t>
            </a:fld>
            <a:endParaRPr lang="en-GB"/>
          </a:p>
        </p:txBody>
      </p:sp>
    </p:spTree>
    <p:extLst>
      <p:ext uri="{BB962C8B-B14F-4D97-AF65-F5344CB8AC3E}">
        <p14:creationId xmlns:p14="http://schemas.microsoft.com/office/powerpoint/2010/main" val="33995158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noProof="0" dirty="0" err="1"/>
              <a:t>Slidene</a:t>
            </a:r>
            <a:r>
              <a:rPr lang="nb-NO" b="1" noProof="0" dirty="0"/>
              <a:t> (dette og neste) er blanke, skal skrives inn sammen med studentene. </a:t>
            </a:r>
            <a:r>
              <a:rPr lang="nb-NO" sz="1800" noProof="0" dirty="0">
                <a:effectLst/>
                <a:latin typeface="Calibri" panose="020F0502020204030204" pitchFamily="34" charset="0"/>
                <a:ea typeface="Calibri" panose="020F0502020204030204" pitchFamily="34" charset="0"/>
                <a:cs typeface="Times New Roman" panose="02020603050405020304" pitchFamily="18" charset="0"/>
              </a:rPr>
              <a:t>I fellesskap lager vi en liste med spørsmål en lærer kan stille og noen elevutsagn man ser for seg på de ulike oppgavene.</a:t>
            </a:r>
          </a:p>
          <a:p>
            <a:r>
              <a:rPr lang="nb-NO" noProof="0" dirty="0"/>
              <a:t>Her må man følge litt med på tida, passe på at det blir nok tid til rollespill og refleksjon etterpå. Hvis studentene har mye å si og mye tid går, kan man velge å fokusere videre på noen av elevarbeidene, og se bort fra de andre.</a:t>
            </a:r>
          </a:p>
          <a:p>
            <a:endParaRPr lang="nb-NO" noProof="0" dirty="0"/>
          </a:p>
          <a:p>
            <a:r>
              <a:rPr lang="nb-NO" b="1" i="1" noProof="0" dirty="0">
                <a:solidFill>
                  <a:srgbClr val="C00000"/>
                </a:solidFill>
              </a:rPr>
              <a:t>Noen spørsmål/momenter som kan trekkes frem i diskusjon om Vegard sitt arbeid:</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MR-prosesser: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Sammenlikner nevnerne.</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Utvikler hypotese (feil)</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MR-grep som kan være aktuelle: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Hva har du tenkt da du rangerte brøkene (få frem ideer)</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Hvorfor mener du det? (etterspørre forklaring)</a:t>
            </a:r>
          </a:p>
          <a:p>
            <a:r>
              <a:rPr lang="nb-NO" sz="1800" dirty="0">
                <a:effectLst/>
                <a:latin typeface="Calibri" panose="020F0502020204030204" pitchFamily="34" charset="0"/>
                <a:ea typeface="Calibri" panose="020F0502020204030204" pitchFamily="34" charset="0"/>
                <a:cs typeface="Times New Roman" panose="02020603050405020304" pitchFamily="18" charset="0"/>
              </a:rPr>
              <a:t>Kan du lage en tegning som viser at det stemmer? (få elever til å rette opp feil)</a:t>
            </a:r>
            <a:r>
              <a:rPr lang="nb-NO" sz="2800" dirty="0">
                <a:effectLst/>
              </a:rPr>
              <a:t> </a:t>
            </a: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noProof="0" dirty="0">
              <a:effectLst/>
            </a:endParaRPr>
          </a:p>
          <a:p>
            <a:endParaRPr lang="nb-NO" noProof="0" dirty="0">
              <a:effectLst/>
            </a:endParaRPr>
          </a:p>
          <a:p>
            <a:r>
              <a:rPr lang="nb-NO" b="1" i="1" noProof="0" dirty="0">
                <a:solidFill>
                  <a:srgbClr val="C00000"/>
                </a:solidFill>
              </a:rPr>
              <a:t>Noen spørsmål/momenter som kan trekkes frem i diskusjon om Kevin sitt arbeid:</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MR-prosesser: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Identifiserer mønsteret at det er 1 i forskjell mellom teller og nevner.</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Hypotese: størrelsen på delene (nevner) avgjør hvor langt brøken er fra 1.</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MR-grep som kan være aktuelle: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Undersøke forståelse</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fram ideer</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Etterspørre forklaring</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Representere på et annet vis</a:t>
            </a:r>
          </a:p>
          <a:p>
            <a:pPr>
              <a:lnSpc>
                <a:spcPct val="107000"/>
              </a:lnSpc>
              <a:spcAft>
                <a:spcPts val="800"/>
              </a:spcAft>
            </a:pPr>
            <a:endPar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noProof="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noProof="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noProof="0" dirty="0"/>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4</a:t>
            </a:fld>
            <a:endParaRPr lang="en-GB"/>
          </a:p>
        </p:txBody>
      </p:sp>
    </p:spTree>
    <p:extLst>
      <p:ext uri="{BB962C8B-B14F-4D97-AF65-F5344CB8AC3E}">
        <p14:creationId xmlns:p14="http://schemas.microsoft.com/office/powerpoint/2010/main" val="10445883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b="1" i="1"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b="1" i="1" noProof="0" dirty="0">
                <a:solidFill>
                  <a:srgbClr val="C00000"/>
                </a:solidFill>
              </a:rPr>
              <a:t>Noen spørsmål/momenter som kan trekkes frem i diskusjon om Stina sitt arbeid:</a:t>
            </a:r>
            <a:endParaRPr lang="nb-NO" noProof="0" dirty="0"/>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MR-prosesser:</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Sammenlikner størrelser på tegning</a:t>
            </a: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MR-grep som kan være aktuelle: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Få frem ideer</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Etterspørre forklaring</a:t>
            </a:r>
          </a:p>
          <a:p>
            <a:pPr>
              <a:lnSpc>
                <a:spcPct val="107000"/>
              </a:lnSpc>
              <a:spcAft>
                <a:spcPts val="800"/>
              </a:spcAft>
            </a:pPr>
            <a:r>
              <a:rPr lang="nb-NO" sz="1800" dirty="0">
                <a:effectLst/>
                <a:latin typeface="Calibri" panose="020F0502020204030204" pitchFamily="34" charset="0"/>
                <a:ea typeface="Calibri" panose="020F0502020204030204" pitchFamily="34" charset="0"/>
                <a:cs typeface="Times New Roman" panose="02020603050405020304" pitchFamily="18" charset="0"/>
              </a:rPr>
              <a:t>Representere på et annet vis (se på tallene!)</a:t>
            </a:r>
          </a:p>
          <a:p>
            <a:pPr>
              <a:lnSpc>
                <a:spcPct val="107000"/>
              </a:lnSpc>
              <a:spcAft>
                <a:spcPts val="800"/>
              </a:spcAft>
            </a:pPr>
            <a:endPar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b-NO"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Må også komme opp med noen forslag på hva eleven kan svare på ulike spørsmål, for det er nok vanskelig for lærerstudentene å se for seg.</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5</a:t>
            </a:fld>
            <a:endParaRPr lang="en-GB"/>
          </a:p>
        </p:txBody>
      </p:sp>
    </p:spTree>
    <p:extLst>
      <p:ext uri="{BB962C8B-B14F-4D97-AF65-F5344CB8AC3E}">
        <p14:creationId xmlns:p14="http://schemas.microsoft.com/office/powerpoint/2010/main" val="25748001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Etter at studentene begynner å bli ferdige med alle fire rollespillene, kan man høre med dem om det er noen som har lyst til å vise et av rollespillene i fellesskap.</a:t>
            </a:r>
          </a:p>
          <a:p>
            <a:endParaRPr lang="nb-NO" noProof="0"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6</a:t>
            </a:fld>
            <a:endParaRPr lang="en-GB"/>
          </a:p>
        </p:txBody>
      </p:sp>
    </p:spTree>
    <p:extLst>
      <p:ext uri="{BB962C8B-B14F-4D97-AF65-F5344CB8AC3E}">
        <p14:creationId xmlns:p14="http://schemas.microsoft.com/office/powerpoint/2010/main" val="373380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noProof="0" dirty="0"/>
              <a:t>Studentene kan diskutere disse spørsmålene i grupper på fire (to og to par som har jobbet sammen med rollespill), 10 min</a:t>
            </a:r>
          </a:p>
          <a:p>
            <a:r>
              <a:rPr lang="nb-NO" noProof="0" dirty="0"/>
              <a:t>- De tar utgangspunkt i sitt arbeid med rollespillet + rollespillet som er blitt presentert </a:t>
            </a:r>
            <a:r>
              <a:rPr lang="nb-NO" noProof="0"/>
              <a:t>i felleskap </a:t>
            </a:r>
            <a:r>
              <a:rPr lang="nb-NO" noProof="0" dirty="0"/>
              <a:t>(hvis det er blitt det)</a:t>
            </a:r>
          </a:p>
          <a:p>
            <a:endParaRPr lang="nb-NO" noProof="0" dirty="0"/>
          </a:p>
          <a:p>
            <a:r>
              <a:rPr lang="nb-NO" noProof="0" dirty="0"/>
              <a:t>Avslutte med at hver gruppe trekker frem én ting de har diskutert.</a:t>
            </a:r>
          </a:p>
          <a:p>
            <a:endParaRPr lang="nb-NO" noProof="0" dirty="0"/>
          </a:p>
        </p:txBody>
      </p:sp>
      <p:sp>
        <p:nvSpPr>
          <p:cNvPr id="4" name="Plassholder for lysbildenummer 3"/>
          <p:cNvSpPr>
            <a:spLocks noGrp="1"/>
          </p:cNvSpPr>
          <p:nvPr>
            <p:ph type="sldNum" sz="quarter" idx="5"/>
          </p:nvPr>
        </p:nvSpPr>
        <p:spPr/>
        <p:txBody>
          <a:bodyPr/>
          <a:lstStyle/>
          <a:p>
            <a:fld id="{CBFFE9B0-12AB-B348-83D9-72F5285B3B52}" type="slidenum">
              <a:rPr lang="en-GB" smtClean="0"/>
              <a:t>7</a:t>
            </a:fld>
            <a:endParaRPr lang="en-GB"/>
          </a:p>
        </p:txBody>
      </p:sp>
    </p:spTree>
    <p:extLst>
      <p:ext uri="{BB962C8B-B14F-4D97-AF65-F5344CB8AC3E}">
        <p14:creationId xmlns:p14="http://schemas.microsoft.com/office/powerpoint/2010/main" val="1372730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AEF11F47-64BC-4A41-9546-58374F6595E8}" type="datetimeFigureOut">
              <a:rPr lang="en-GB" smtClean="0"/>
              <a:t>28/11/2022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4070762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EF11F47-64BC-4A41-9546-58374F6595E8}" type="datetimeFigureOut">
              <a:rPr lang="en-GB" smtClean="0"/>
              <a:t>28/11/2022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83959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nb-NO"/>
              <a:t>Klikk for å redigere tittelstil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EF11F47-64BC-4A41-9546-58374F6595E8}" type="datetimeFigureOut">
              <a:rPr lang="en-GB" smtClean="0"/>
              <a:t>28/11/2022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882030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AEF11F47-64BC-4A41-9546-58374F6595E8}" type="datetimeFigureOut">
              <a:rPr lang="en-GB" smtClean="0"/>
              <a:t>28/11/2022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600509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AEF11F47-64BC-4A41-9546-58374F6595E8}" type="datetimeFigureOut">
              <a:rPr lang="en-GB" smtClean="0"/>
              <a:t>28/11/2022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24101527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AEF11F47-64BC-4A41-9546-58374F6595E8}" type="datetimeFigureOut">
              <a:rPr lang="en-GB" smtClean="0"/>
              <a:t>28/11/2022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53914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nb-NO"/>
              <a:t>Klikk for å redigere tittelstil</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Content Placeholder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Content Placeholder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AEF11F47-64BC-4A41-9546-58374F6595E8}" type="datetimeFigureOut">
              <a:rPr lang="en-GB" smtClean="0"/>
              <a:t>28/11/2022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870420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AEF11F47-64BC-4A41-9546-58374F6595E8}" type="datetimeFigureOut">
              <a:rPr lang="en-GB" smtClean="0"/>
              <a:t>28/11/2022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62450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F11F47-64BC-4A41-9546-58374F6595E8}" type="datetimeFigureOut">
              <a:rPr lang="en-GB" smtClean="0"/>
              <a:t>28/11/2022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3593768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EF11F47-64BC-4A41-9546-58374F6595E8}" type="datetimeFigureOut">
              <a:rPr lang="en-GB" smtClean="0"/>
              <a:t>28/11/2022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128864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AEF11F47-64BC-4A41-9546-58374F6595E8}" type="datetimeFigureOut">
              <a:rPr lang="en-GB" smtClean="0"/>
              <a:t>28/11/2022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2756ABF-E738-E94B-A24B-11E89F265A6C}" type="slidenum">
              <a:rPr lang="en-GB" smtClean="0"/>
              <a:t>‹#›</a:t>
            </a:fld>
            <a:endParaRPr lang="en-GB"/>
          </a:p>
        </p:txBody>
      </p:sp>
    </p:spTree>
    <p:extLst>
      <p:ext uri="{BB962C8B-B14F-4D97-AF65-F5344CB8AC3E}">
        <p14:creationId xmlns:p14="http://schemas.microsoft.com/office/powerpoint/2010/main" val="94126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F11F47-64BC-4A41-9546-58374F6595E8}" type="datetimeFigureOut">
              <a:rPr lang="en-GB" smtClean="0"/>
              <a:t>28/11/2022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756ABF-E738-E94B-A24B-11E89F265A6C}" type="slidenum">
              <a:rPr lang="en-GB" smtClean="0"/>
              <a:t>‹#›</a:t>
            </a:fld>
            <a:endParaRPr lang="en-GB"/>
          </a:p>
        </p:txBody>
      </p:sp>
    </p:spTree>
    <p:extLst>
      <p:ext uri="{BB962C8B-B14F-4D97-AF65-F5344CB8AC3E}">
        <p14:creationId xmlns:p14="http://schemas.microsoft.com/office/powerpoint/2010/main" val="41897981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AB1A069-DBE3-3003-2CE2-9935CD4F5E6E}"/>
              </a:ext>
            </a:extLst>
          </p:cNvPr>
          <p:cNvSpPr>
            <a:spLocks noGrp="1"/>
          </p:cNvSpPr>
          <p:nvPr>
            <p:ph type="ctrTitle"/>
          </p:nvPr>
        </p:nvSpPr>
        <p:spPr/>
        <p:txBody>
          <a:bodyPr/>
          <a:lstStyle/>
          <a:p>
            <a:r>
              <a:rPr lang="nb-NO" dirty="0"/>
              <a:t>Sammenlikning av brøk</a:t>
            </a:r>
          </a:p>
        </p:txBody>
      </p:sp>
      <p:sp>
        <p:nvSpPr>
          <p:cNvPr id="3" name="Undertittel 2">
            <a:extLst>
              <a:ext uri="{FF2B5EF4-FFF2-40B4-BE49-F238E27FC236}">
                <a16:creationId xmlns:a16="http://schemas.microsoft.com/office/drawing/2014/main" id="{A5202A8A-A4E7-F625-4755-F63B1FE602C2}"/>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404854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B9090D-20BF-EF3B-AB4C-FC95F61E296B}"/>
              </a:ext>
            </a:extLst>
          </p:cNvPr>
          <p:cNvSpPr>
            <a:spLocks noGrp="1"/>
          </p:cNvSpPr>
          <p:nvPr>
            <p:ph type="title"/>
          </p:nvPr>
        </p:nvSpPr>
        <p:spPr>
          <a:xfrm>
            <a:off x="215125" y="457201"/>
            <a:ext cx="5038530" cy="1360340"/>
          </a:xfrm>
        </p:spPr>
        <p:txBody>
          <a:bodyPr>
            <a:normAutofit/>
          </a:bodyPr>
          <a:lstStyle/>
          <a:p>
            <a:r>
              <a:rPr lang="nb-NO" sz="3400" dirty="0"/>
              <a:t>Vi skal se for oss følgende undervisningssituasjon</a:t>
            </a:r>
          </a:p>
        </p:txBody>
      </p:sp>
      <mc:AlternateContent xmlns:mc="http://schemas.openxmlformats.org/markup-compatibility/2006">
        <mc:Choice xmlns:a14="http://schemas.microsoft.com/office/drawing/2010/main" Requires="a14">
          <p:sp>
            <p:nvSpPr>
              <p:cNvPr id="3" name="Plassholder for innhold 2">
                <a:extLst>
                  <a:ext uri="{FF2B5EF4-FFF2-40B4-BE49-F238E27FC236}">
                    <a16:creationId xmlns:a16="http://schemas.microsoft.com/office/drawing/2014/main" id="{24DB55EA-235A-3B82-B4B8-306F27E90685}"/>
                  </a:ext>
                </a:extLst>
              </p:cNvPr>
              <p:cNvSpPr>
                <a:spLocks noGrp="1"/>
              </p:cNvSpPr>
              <p:nvPr>
                <p:ph idx="1"/>
              </p:nvPr>
            </p:nvSpPr>
            <p:spPr>
              <a:xfrm>
                <a:off x="467571" y="2412746"/>
                <a:ext cx="4533638" cy="3988053"/>
              </a:xfrm>
            </p:spPr>
            <p:txBody>
              <a:bodyPr>
                <a:normAutofit/>
              </a:bodyPr>
              <a:lstStyle/>
              <a:p>
                <a:pPr>
                  <a:spcAft>
                    <a:spcPts val="800"/>
                  </a:spcAft>
                </a:pPr>
                <a:r>
                  <a:rPr lang="nb-NO" sz="2000" dirty="0"/>
                  <a:t>Oppgaven</a:t>
                </a:r>
                <a:r>
                  <a:rPr lang="en-GB" sz="2000" dirty="0"/>
                  <a:t> </a:t>
                </a:r>
                <a:r>
                  <a:rPr lang="nb-NO" sz="2000" dirty="0"/>
                  <a:t>en</a:t>
                </a:r>
                <a:r>
                  <a:rPr lang="en-GB" sz="2000" dirty="0"/>
                  <a:t> 5.klasse jobber med:</a:t>
                </a:r>
              </a:p>
              <a:p>
                <a:pPr marL="0" indent="0">
                  <a:spcAft>
                    <a:spcPts val="800"/>
                  </a:spcAft>
                  <a:buNone/>
                </a:pPr>
                <a14:m>
                  <m:oMathPara xmlns:m="http://schemas.openxmlformats.org/officeDocument/2006/math">
                    <m:oMathParaPr>
                      <m:jc m:val="centerGroup"/>
                    </m:oMathParaPr>
                    <m:oMath xmlns:m="http://schemas.openxmlformats.org/officeDocument/2006/math">
                      <m:f>
                        <m:fPr>
                          <m:ctrlPr>
                            <a:rPr lang="nb-NO"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b-NO" sz="2000" i="1">
                              <a:effectLst/>
                              <a:latin typeface="Cambria Math" panose="02040503050406030204" pitchFamily="18" charset="0"/>
                              <a:ea typeface="Calibri" panose="020F0502020204030204" pitchFamily="34" charset="0"/>
                              <a:cs typeface="Times New Roman" panose="02020603050405020304" pitchFamily="18" charset="0"/>
                            </a:rPr>
                            <m:t>7</m:t>
                          </m:r>
                        </m:num>
                        <m:den>
                          <m:r>
                            <a:rPr lang="nb-NO" sz="2000" i="1">
                              <a:effectLst/>
                              <a:latin typeface="Cambria Math" panose="02040503050406030204" pitchFamily="18" charset="0"/>
                              <a:ea typeface="Calibri" panose="020F0502020204030204" pitchFamily="34" charset="0"/>
                              <a:cs typeface="Times New Roman" panose="02020603050405020304" pitchFamily="18" charset="0"/>
                            </a:rPr>
                            <m:t>8</m:t>
                          </m:r>
                        </m:den>
                      </m:f>
                      <m:r>
                        <a:rPr lang="nb-NO" sz="2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nb-NO"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b-NO" sz="2000" i="1">
                              <a:effectLst/>
                              <a:latin typeface="Cambria Math" panose="02040503050406030204" pitchFamily="18" charset="0"/>
                              <a:ea typeface="Calibri" panose="020F0502020204030204" pitchFamily="34" charset="0"/>
                              <a:cs typeface="Times New Roman" panose="02020603050405020304" pitchFamily="18" charset="0"/>
                            </a:rPr>
                            <m:t>2</m:t>
                          </m:r>
                        </m:num>
                        <m:den>
                          <m:r>
                            <a:rPr lang="nb-NO" sz="2000" i="1">
                              <a:effectLst/>
                              <a:latin typeface="Cambria Math" panose="02040503050406030204" pitchFamily="18" charset="0"/>
                              <a:ea typeface="Calibri" panose="020F0502020204030204" pitchFamily="34" charset="0"/>
                              <a:cs typeface="Times New Roman" panose="02020603050405020304" pitchFamily="18" charset="0"/>
                            </a:rPr>
                            <m:t>3</m:t>
                          </m:r>
                        </m:den>
                      </m:f>
                      <m:r>
                        <a:rPr lang="nb-NO" sz="2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nb-NO"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b-NO" sz="2000" i="1">
                              <a:effectLst/>
                              <a:latin typeface="Cambria Math" panose="02040503050406030204" pitchFamily="18" charset="0"/>
                              <a:ea typeface="Calibri" panose="020F0502020204030204" pitchFamily="34" charset="0"/>
                              <a:cs typeface="Times New Roman" panose="02020603050405020304" pitchFamily="18" charset="0"/>
                            </a:rPr>
                            <m:t>5</m:t>
                          </m:r>
                        </m:num>
                        <m:den>
                          <m:r>
                            <a:rPr lang="nb-NO" sz="2000" i="1">
                              <a:effectLst/>
                              <a:latin typeface="Cambria Math" panose="02040503050406030204" pitchFamily="18" charset="0"/>
                              <a:ea typeface="Calibri" panose="020F0502020204030204" pitchFamily="34" charset="0"/>
                              <a:cs typeface="Times New Roman" panose="02020603050405020304" pitchFamily="18" charset="0"/>
                            </a:rPr>
                            <m:t>4</m:t>
                          </m:r>
                        </m:den>
                      </m:f>
                      <m:r>
                        <a:rPr lang="nb-NO" sz="2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nb-NO"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b-NO" sz="2000" i="1">
                              <a:effectLst/>
                              <a:latin typeface="Cambria Math" panose="02040503050406030204" pitchFamily="18" charset="0"/>
                              <a:ea typeface="Calibri" panose="020F0502020204030204" pitchFamily="34" charset="0"/>
                              <a:cs typeface="Times New Roman" panose="02020603050405020304" pitchFamily="18" charset="0"/>
                            </a:rPr>
                            <m:t>8</m:t>
                          </m:r>
                        </m:num>
                        <m:den>
                          <m:r>
                            <a:rPr lang="nb-NO" sz="2000" i="1">
                              <a:effectLst/>
                              <a:latin typeface="Cambria Math" panose="02040503050406030204" pitchFamily="18" charset="0"/>
                              <a:ea typeface="Calibri" panose="020F0502020204030204" pitchFamily="34" charset="0"/>
                              <a:cs typeface="Times New Roman" panose="02020603050405020304" pitchFamily="18" charset="0"/>
                            </a:rPr>
                            <m:t>9</m:t>
                          </m:r>
                        </m:den>
                      </m:f>
                      <m:r>
                        <a:rPr lang="nb-NO" sz="2000" i="1">
                          <a:effectLst/>
                          <a:latin typeface="Cambria Math" panose="02040503050406030204" pitchFamily="18" charset="0"/>
                          <a:ea typeface="Calibri" panose="020F0502020204030204" pitchFamily="34" charset="0"/>
                          <a:cs typeface="Times New Roman" panose="02020603050405020304" pitchFamily="18" charset="0"/>
                        </a:rPr>
                        <m:t>      </m:t>
                      </m:r>
                      <m:f>
                        <m:fPr>
                          <m:ctrlPr>
                            <a:rPr lang="nb-NO"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nb-NO" sz="2000" i="1">
                              <a:effectLst/>
                              <a:latin typeface="Cambria Math" panose="02040503050406030204" pitchFamily="18" charset="0"/>
                              <a:ea typeface="Calibri" panose="020F0502020204030204" pitchFamily="34" charset="0"/>
                              <a:cs typeface="Times New Roman" panose="02020603050405020304" pitchFamily="18" charset="0"/>
                            </a:rPr>
                            <m:t>4</m:t>
                          </m:r>
                        </m:num>
                        <m:den>
                          <m:r>
                            <a:rPr lang="nb-NO" sz="2000" i="1">
                              <a:effectLst/>
                              <a:latin typeface="Cambria Math" panose="02040503050406030204" pitchFamily="18" charset="0"/>
                              <a:ea typeface="Calibri" panose="020F0502020204030204" pitchFamily="34" charset="0"/>
                              <a:cs typeface="Times New Roman" panose="02020603050405020304" pitchFamily="18" charset="0"/>
                            </a:rPr>
                            <m:t>3</m:t>
                          </m:r>
                        </m:den>
                      </m:f>
                    </m:oMath>
                  </m:oMathPara>
                </a14:m>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spcAft>
                    <a:spcPts val="800"/>
                  </a:spcAft>
                  <a:buNone/>
                </a:pPr>
                <a:endParaRPr lang="nb-NO" sz="20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600"/>
                  </a:spcAft>
                  <a:buAutoNum type="arabicPeriod"/>
                </a:pPr>
                <a:r>
                  <a:rPr lang="nb-NO" sz="2000" dirty="0">
                    <a:effectLst/>
                    <a:latin typeface="+mn-lt"/>
                    <a:ea typeface="Calibri" panose="020F0502020204030204" pitchFamily="34" charset="0"/>
                    <a:cs typeface="Times New Roman" panose="02020603050405020304" pitchFamily="18" charset="0"/>
                  </a:rPr>
                  <a:t>Ranger brøkene fra lavest til høyest uten å gjøre om til fellesnevner eller regne om til desimaltall eller prosent.</a:t>
                </a:r>
              </a:p>
              <a:p>
                <a:pPr>
                  <a:buAutoNum type="arabicPeriod"/>
                </a:pPr>
                <a:r>
                  <a:rPr lang="nb-NO" sz="2000" dirty="0">
                    <a:effectLst/>
                    <a:latin typeface="+mn-lt"/>
                    <a:ea typeface="Calibri" panose="020F0502020204030204" pitchFamily="34" charset="0"/>
                    <a:cs typeface="Times New Roman" panose="02020603050405020304" pitchFamily="18" charset="0"/>
                  </a:rPr>
                  <a:t>Hva har brøkene til felles? Finnes det en sammenheng som gjør at man lett kan sammenlikne brøker av denne typen, og hva er sammenhengen?</a:t>
                </a:r>
              </a:p>
              <a:p>
                <a:pPr>
                  <a:spcAft>
                    <a:spcPts val="800"/>
                  </a:spcAft>
                </a:pPr>
                <a:endParaRPr lang="nb-NO" sz="2000" dirty="0"/>
              </a:p>
            </p:txBody>
          </p:sp>
        </mc:Choice>
        <mc:Fallback>
          <p:sp>
            <p:nvSpPr>
              <p:cNvPr id="3" name="Plassholder for innhold 2">
                <a:extLst>
                  <a:ext uri="{FF2B5EF4-FFF2-40B4-BE49-F238E27FC236}">
                    <a16:creationId xmlns:a16="http://schemas.microsoft.com/office/drawing/2014/main" id="{24DB55EA-235A-3B82-B4B8-306F27E90685}"/>
                  </a:ext>
                </a:extLst>
              </p:cNvPr>
              <p:cNvSpPr>
                <a:spLocks noGrp="1" noRot="1" noChangeAspect="1" noMove="1" noResize="1" noEditPoints="1" noAdjustHandles="1" noChangeArrowheads="1" noChangeShapeType="1" noTextEdit="1"/>
              </p:cNvSpPr>
              <p:nvPr>
                <p:ph idx="1"/>
              </p:nvPr>
            </p:nvSpPr>
            <p:spPr>
              <a:xfrm>
                <a:off x="467571" y="2412746"/>
                <a:ext cx="4533638" cy="3988053"/>
              </a:xfrm>
              <a:blipFill>
                <a:blip r:embed="rId3"/>
                <a:stretch>
                  <a:fillRect l="-1397" t="-1905"/>
                </a:stretch>
              </a:blipFill>
            </p:spPr>
            <p:txBody>
              <a:bodyPr/>
              <a:lstStyle/>
              <a:p>
                <a:r>
                  <a:rPr lang="en-GB">
                    <a:noFill/>
                  </a:rPr>
                  <a:t> </a:t>
                </a:r>
              </a:p>
            </p:txBody>
          </p:sp>
        </mc:Fallback>
      </mc:AlternateContent>
      <p:pic>
        <p:nvPicPr>
          <p:cNvPr id="6" name="Bilde 5" descr="Arbeidet til Stina:&#10;Tegner sirkler som er delt i ulike deler, tilsvarende de ulike brøkene det spørres om. Hun skriver til slutt at rekkefølgen er:  2/3, 7/8, 8/9, 5/4, 4/3">
            <a:extLst>
              <a:ext uri="{FF2B5EF4-FFF2-40B4-BE49-F238E27FC236}">
                <a16:creationId xmlns:a16="http://schemas.microsoft.com/office/drawing/2014/main" id="{7CB2D02E-BCFC-0A38-BCB5-00181EA16879}"/>
              </a:ext>
            </a:extLst>
          </p:cNvPr>
          <p:cNvPicPr>
            <a:picLocks noChangeAspect="1"/>
          </p:cNvPicPr>
          <p:nvPr/>
        </p:nvPicPr>
        <p:blipFill>
          <a:blip r:embed="rId4"/>
          <a:stretch>
            <a:fillRect/>
          </a:stretch>
        </p:blipFill>
        <p:spPr>
          <a:xfrm>
            <a:off x="7595118" y="2727972"/>
            <a:ext cx="2353509" cy="2490487"/>
          </a:xfrm>
          <a:prstGeom prst="rect">
            <a:avLst/>
          </a:prstGeom>
          <a:effectLst/>
        </p:spPr>
      </p:pic>
      <p:pic>
        <p:nvPicPr>
          <p:cNvPr id="4" name="Bilde 3" descr="Bilde at arbeidet til Vegard og til Kevin.&#10;&#10;Vegard lister opp brøkene slik: 2/3, 7/8, 8/9, så en strek, så 4/3, 5/4. Han peker på det tre første og skriver at de er under 1, under de to siste skriver han at de er over 1. Han skriver videre: Brøken som har størst nevner er størst&#10;&#10;Kevin lister opp: 2/3, 7/8, 8/9, 5/4, 4/3; og skriver: alle brøkene er en del fra 1, men de har forskjellig størrelse.&#10;">
            <a:extLst>
              <a:ext uri="{FF2B5EF4-FFF2-40B4-BE49-F238E27FC236}">
                <a16:creationId xmlns:a16="http://schemas.microsoft.com/office/drawing/2014/main" id="{F9B289BC-856C-067F-F446-21561FECDE00}"/>
              </a:ext>
            </a:extLst>
          </p:cNvPr>
          <p:cNvPicPr>
            <a:picLocks noChangeAspect="1"/>
          </p:cNvPicPr>
          <p:nvPr/>
        </p:nvPicPr>
        <p:blipFill>
          <a:blip r:embed="rId5"/>
          <a:stretch>
            <a:fillRect/>
          </a:stretch>
        </p:blipFill>
        <p:spPr>
          <a:xfrm>
            <a:off x="5605545" y="557366"/>
            <a:ext cx="6586149" cy="2222824"/>
          </a:xfrm>
          <a:prstGeom prst="rect">
            <a:avLst/>
          </a:prstGeom>
          <a:effectLst/>
        </p:spPr>
      </p:pic>
      <p:sp>
        <p:nvSpPr>
          <p:cNvPr id="7" name="TekstSylinder 6">
            <a:extLst>
              <a:ext uri="{FF2B5EF4-FFF2-40B4-BE49-F238E27FC236}">
                <a16:creationId xmlns:a16="http://schemas.microsoft.com/office/drawing/2014/main" id="{732DDD3F-72A7-0A74-F1BA-400C475D67FA}"/>
              </a:ext>
            </a:extLst>
          </p:cNvPr>
          <p:cNvSpPr txBox="1"/>
          <p:nvPr/>
        </p:nvSpPr>
        <p:spPr>
          <a:xfrm>
            <a:off x="7217977" y="95701"/>
            <a:ext cx="3206582" cy="461665"/>
          </a:xfrm>
          <a:prstGeom prst="rect">
            <a:avLst/>
          </a:prstGeom>
          <a:noFill/>
        </p:spPr>
        <p:txBody>
          <a:bodyPr wrap="square" rtlCol="0">
            <a:spAutoFit/>
          </a:bodyPr>
          <a:lstStyle/>
          <a:p>
            <a:r>
              <a:rPr lang="nb-NO" sz="2400" dirty="0"/>
              <a:t>Noen elevarbeid</a:t>
            </a:r>
          </a:p>
        </p:txBody>
      </p:sp>
      <p:sp>
        <p:nvSpPr>
          <p:cNvPr id="8" name="TekstSylinder 7">
            <a:extLst>
              <a:ext uri="{FF2B5EF4-FFF2-40B4-BE49-F238E27FC236}">
                <a16:creationId xmlns:a16="http://schemas.microsoft.com/office/drawing/2014/main" id="{65DD0A57-F380-766F-8CFD-382816F4E574}"/>
              </a:ext>
            </a:extLst>
          </p:cNvPr>
          <p:cNvSpPr txBox="1"/>
          <p:nvPr/>
        </p:nvSpPr>
        <p:spPr>
          <a:xfrm>
            <a:off x="5682897" y="5136975"/>
            <a:ext cx="6259236" cy="1477328"/>
          </a:xfrm>
          <a:prstGeom prst="rect">
            <a:avLst/>
          </a:prstGeom>
          <a:solidFill>
            <a:schemeClr val="bg2"/>
          </a:solidFill>
          <a:ln w="12700"/>
        </p:spPr>
        <p:style>
          <a:lnRef idx="2">
            <a:schemeClr val="accent2"/>
          </a:lnRef>
          <a:fillRef idx="1">
            <a:schemeClr val="lt1"/>
          </a:fillRef>
          <a:effectRef idx="0">
            <a:schemeClr val="accent2"/>
          </a:effectRef>
          <a:fontRef idx="minor">
            <a:schemeClr val="dk1"/>
          </a:fontRef>
        </p:style>
        <p:txBody>
          <a:bodyPr wrap="square" rtlCol="0">
            <a:spAutoFit/>
          </a:bodyPr>
          <a:lstStyle/>
          <a:p>
            <a:r>
              <a:rPr lang="nb-NO" sz="1800" b="1" dirty="0">
                <a:effectLst/>
                <a:latin typeface="Calibri" panose="020F0502020204030204" pitchFamily="34" charset="0"/>
                <a:ea typeface="Calibri" panose="020F0502020204030204" pitchFamily="34" charset="0"/>
                <a:cs typeface="Times New Roman" panose="02020603050405020304" pitchFamily="18" charset="0"/>
              </a:rPr>
              <a:t>Mål for samtalene med hver av elevene</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r>
              <a:rPr lang="nb-NO" sz="1800" dirty="0">
                <a:effectLst/>
                <a:latin typeface="Calibri" panose="020F0502020204030204" pitchFamily="34" charset="0"/>
                <a:ea typeface="Calibri" panose="020F0502020204030204" pitchFamily="34" charset="0"/>
                <a:cs typeface="Times New Roman" panose="02020603050405020304" pitchFamily="18" charset="0"/>
              </a:rPr>
              <a:t>Læreren skal gå bort til hver av elevene, hun skal få fram tenkinga til eleven og respondere på det. </a:t>
            </a:r>
            <a:r>
              <a:rPr lang="nb-NO" dirty="0"/>
              <a:t>Målet med samtalene er at elevene har begynt å forme en hypotese som i alle fall ikke er feil før undervisninga går videre seinere.</a:t>
            </a:r>
          </a:p>
        </p:txBody>
      </p:sp>
    </p:spTree>
    <p:extLst>
      <p:ext uri="{BB962C8B-B14F-4D97-AF65-F5344CB8AC3E}">
        <p14:creationId xmlns:p14="http://schemas.microsoft.com/office/powerpoint/2010/main" val="1461145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E9C4FC-51B7-E7AA-F710-A4DF24EF93C8}"/>
              </a:ext>
            </a:extLst>
          </p:cNvPr>
          <p:cNvSpPr>
            <a:spLocks noGrp="1"/>
          </p:cNvSpPr>
          <p:nvPr>
            <p:ph type="title"/>
          </p:nvPr>
        </p:nvSpPr>
        <p:spPr>
          <a:xfrm>
            <a:off x="838200" y="365125"/>
            <a:ext cx="10515600" cy="1017905"/>
          </a:xfrm>
        </p:spPr>
        <p:txBody>
          <a:bodyPr>
            <a:normAutofit/>
          </a:bodyPr>
          <a:lstStyle/>
          <a:p>
            <a:r>
              <a:rPr lang="nb-NO" dirty="0"/>
              <a:t>Oppgave, del 1 (arbeides i par)</a:t>
            </a:r>
          </a:p>
        </p:txBody>
      </p:sp>
      <p:sp>
        <p:nvSpPr>
          <p:cNvPr id="3" name="Plassholder for innhold 2">
            <a:extLst>
              <a:ext uri="{FF2B5EF4-FFF2-40B4-BE49-F238E27FC236}">
                <a16:creationId xmlns:a16="http://schemas.microsoft.com/office/drawing/2014/main" id="{54DB4BF5-8B77-673E-F412-80615EA63DF4}"/>
              </a:ext>
            </a:extLst>
          </p:cNvPr>
          <p:cNvSpPr>
            <a:spLocks noGrp="1"/>
          </p:cNvSpPr>
          <p:nvPr>
            <p:ph idx="1"/>
          </p:nvPr>
        </p:nvSpPr>
        <p:spPr>
          <a:xfrm>
            <a:off x="742950" y="1668780"/>
            <a:ext cx="10610850" cy="4508183"/>
          </a:xfrm>
        </p:spPr>
        <p:txBody>
          <a:bodyPr>
            <a:normAutofit lnSpcReduction="10000"/>
          </a:bodyPr>
          <a:lstStyle/>
          <a:p>
            <a:pPr marL="0" indent="0">
              <a:lnSpc>
                <a:spcPct val="107000"/>
              </a:lnSpc>
              <a:spcAft>
                <a:spcPts val="800"/>
              </a:spcAft>
              <a:buNone/>
            </a:pPr>
            <a:r>
              <a:rPr lang="nb-NO" sz="2400" dirty="0">
                <a:effectLst/>
                <a:latin typeface="Calibri" panose="020F0502020204030204" pitchFamily="34" charset="0"/>
                <a:ea typeface="Calibri" panose="020F0502020204030204" pitchFamily="34" charset="0"/>
                <a:cs typeface="Times New Roman" panose="02020603050405020304" pitchFamily="18" charset="0"/>
              </a:rPr>
              <a:t>Dere skal lage rollespill for de ulike en-til-en-samtalene mellom lærer og hver av elevene. </a:t>
            </a:r>
            <a:r>
              <a:rPr lang="nb-NO" sz="2400" dirty="0">
                <a:latin typeface="Calibri" panose="020F0502020204030204" pitchFamily="34" charset="0"/>
                <a:ea typeface="Calibri" panose="020F0502020204030204" pitchFamily="34" charset="0"/>
                <a:cs typeface="Times New Roman" panose="02020603050405020304" pitchFamily="18" charset="0"/>
              </a:rPr>
              <a:t>Men først</a:t>
            </a:r>
            <a:r>
              <a:rPr lang="nb-NO" sz="2400" dirty="0">
                <a:effectLst/>
                <a:latin typeface="Calibri" panose="020F0502020204030204" pitchFamily="34" charset="0"/>
                <a:ea typeface="Calibri" panose="020F0502020204030204" pitchFamily="34" charset="0"/>
                <a:cs typeface="Times New Roman" panose="02020603050405020304" pitchFamily="18" charset="0"/>
              </a:rPr>
              <a:t>:</a:t>
            </a:r>
          </a:p>
          <a:p>
            <a:pPr marL="0" indent="0">
              <a:lnSpc>
                <a:spcPct val="107000"/>
              </a:lnSpc>
              <a:spcAft>
                <a:spcPts val="800"/>
              </a:spcAft>
              <a:buNone/>
            </a:pPr>
            <a:endParaRPr lang="nb-NO"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buFont typeface="+mj-lt"/>
              <a:buAutoNum type="alphaLcPeriod"/>
            </a:pPr>
            <a:r>
              <a:rPr lang="nb-NO" sz="2400" dirty="0">
                <a:effectLst/>
                <a:ea typeface="Calibri" panose="020F0502020204030204" pitchFamily="34" charset="0"/>
                <a:cs typeface="Times New Roman" panose="02020603050405020304" pitchFamily="18" charset="0"/>
              </a:rPr>
              <a:t>Sett dere inn i de ulike elevbesvarelsene: diskuterer hva strategiene til elevene går ut på. H</a:t>
            </a:r>
            <a:r>
              <a:rPr lang="nb-NO" sz="2400" dirty="0"/>
              <a:t>vilke prosesser innen matematisk resonnering jobber elevene  med i denne oppgaven?</a:t>
            </a:r>
            <a:endParaRPr lang="nb-NO" sz="2400" strike="sngStrike" dirty="0">
              <a:effectLst/>
              <a:ea typeface="Calibri" panose="020F0502020204030204" pitchFamily="34" charset="0"/>
              <a:cs typeface="Times New Roman" panose="02020603050405020304" pitchFamily="18" charset="0"/>
            </a:endParaRPr>
          </a:p>
          <a:p>
            <a:pPr marL="342900" lvl="0" indent="-342900">
              <a:buFont typeface="+mj-lt"/>
              <a:buAutoNum type="alphaLcPeriod"/>
            </a:pPr>
            <a:endParaRPr lang="nb-NO" sz="1200" dirty="0">
              <a:latin typeface="Calibri" panose="020F0502020204030204" pitchFamily="34" charset="0"/>
              <a:cs typeface="Times New Roman" panose="02020603050405020304" pitchFamily="18" charset="0"/>
            </a:endParaRPr>
          </a:p>
          <a:p>
            <a:pPr marL="342900" lvl="0" indent="-342900">
              <a:buFont typeface="+mj-lt"/>
              <a:buAutoNum type="alphaLcPeriod"/>
            </a:pPr>
            <a:r>
              <a:rPr lang="nb-NO" sz="2400" dirty="0">
                <a:latin typeface="Calibri" panose="020F0502020204030204" pitchFamily="34" charset="0"/>
                <a:cs typeface="Times New Roman" panose="02020603050405020304" pitchFamily="18" charset="0"/>
              </a:rPr>
              <a:t>Planlegg, med utgangspunkt i lærergrep for matematisk resonnering, noen spørsmål lærer kan stille hver av elevene for å få frem tenkinga til elevene. Prøv å forutse hva elevene kan svare på spørsmålene dere har foreslått. </a:t>
            </a:r>
            <a:r>
              <a:rPr lang="nb-NO" sz="2400" dirty="0"/>
              <a:t>og responderer på deres matematiske resonnering (altså, spørsmålene bygger på MR-grep innen kategoriene «få fram» og «respondere»). </a:t>
            </a:r>
            <a:r>
              <a:rPr lang="nb-NO" sz="2400"/>
              <a:t>Husk at målet </a:t>
            </a:r>
            <a:r>
              <a:rPr lang="nb-NO" sz="2400" dirty="0"/>
              <a:t>med samtalene er at elevene skal begynne å forme en hypotese som i ikke er feil. </a:t>
            </a:r>
            <a:endParaRPr lang="nb-NO" sz="2400" dirty="0">
              <a:latin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58608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5D6ECA8-D2A6-8A20-2163-0685537120B2}"/>
              </a:ext>
            </a:extLst>
          </p:cNvPr>
          <p:cNvSpPr>
            <a:spLocks noGrp="1"/>
          </p:cNvSpPr>
          <p:nvPr>
            <p:ph type="title"/>
          </p:nvPr>
        </p:nvSpPr>
        <p:spPr>
          <a:xfrm>
            <a:off x="839788" y="365125"/>
            <a:ext cx="10515600" cy="823913"/>
          </a:xfrm>
        </p:spPr>
        <p:txBody>
          <a:bodyPr/>
          <a:lstStyle/>
          <a:p>
            <a:r>
              <a:rPr lang="nb-NO" dirty="0"/>
              <a:t>Spørsmål man kan stille elevene</a:t>
            </a:r>
            <a:endParaRPr lang="en-GB" dirty="0"/>
          </a:p>
        </p:txBody>
      </p:sp>
      <p:sp>
        <p:nvSpPr>
          <p:cNvPr id="5" name="Plassholder for tekst 4">
            <a:extLst>
              <a:ext uri="{FF2B5EF4-FFF2-40B4-BE49-F238E27FC236}">
                <a16:creationId xmlns:a16="http://schemas.microsoft.com/office/drawing/2014/main" id="{F8504FCC-F18C-6EF6-A9AA-90CBFB51E6A1}"/>
              </a:ext>
            </a:extLst>
          </p:cNvPr>
          <p:cNvSpPr>
            <a:spLocks noGrp="1"/>
          </p:cNvSpPr>
          <p:nvPr>
            <p:ph type="body" idx="1"/>
          </p:nvPr>
        </p:nvSpPr>
        <p:spPr>
          <a:xfrm>
            <a:off x="839788" y="1468582"/>
            <a:ext cx="5157787" cy="595745"/>
          </a:xfrm>
        </p:spPr>
        <p:txBody>
          <a:bodyPr/>
          <a:lstStyle/>
          <a:p>
            <a:r>
              <a:rPr lang="en-GB" dirty="0"/>
              <a:t>Vegard</a:t>
            </a:r>
          </a:p>
        </p:txBody>
      </p:sp>
      <p:sp>
        <p:nvSpPr>
          <p:cNvPr id="6" name="Plassholder for innhold 5">
            <a:extLst>
              <a:ext uri="{FF2B5EF4-FFF2-40B4-BE49-F238E27FC236}">
                <a16:creationId xmlns:a16="http://schemas.microsoft.com/office/drawing/2014/main" id="{83BB6B2F-ED98-C259-C954-716826E4990B}"/>
              </a:ext>
            </a:extLst>
          </p:cNvPr>
          <p:cNvSpPr>
            <a:spLocks noGrp="1"/>
          </p:cNvSpPr>
          <p:nvPr>
            <p:ph sz="half" idx="2"/>
          </p:nvPr>
        </p:nvSpPr>
        <p:spPr>
          <a:xfrm>
            <a:off x="839788" y="2064327"/>
            <a:ext cx="5157787" cy="4125336"/>
          </a:xfrm>
        </p:spPr>
        <p:txBody>
          <a:bodyPr/>
          <a:lstStyle/>
          <a:p>
            <a:endParaRPr lang="en-GB" dirty="0"/>
          </a:p>
        </p:txBody>
      </p:sp>
      <p:sp>
        <p:nvSpPr>
          <p:cNvPr id="7" name="Plassholder for tekst 6">
            <a:extLst>
              <a:ext uri="{FF2B5EF4-FFF2-40B4-BE49-F238E27FC236}">
                <a16:creationId xmlns:a16="http://schemas.microsoft.com/office/drawing/2014/main" id="{F95F9E16-EE7A-365A-54DF-EBA94B12062C}"/>
              </a:ext>
            </a:extLst>
          </p:cNvPr>
          <p:cNvSpPr>
            <a:spLocks noGrp="1"/>
          </p:cNvSpPr>
          <p:nvPr>
            <p:ph type="body" sz="quarter" idx="3"/>
          </p:nvPr>
        </p:nvSpPr>
        <p:spPr>
          <a:xfrm>
            <a:off x="6172200" y="1468582"/>
            <a:ext cx="5183188" cy="595745"/>
          </a:xfrm>
        </p:spPr>
        <p:txBody>
          <a:bodyPr/>
          <a:lstStyle/>
          <a:p>
            <a:r>
              <a:rPr lang="en-GB" dirty="0"/>
              <a:t>Kevin</a:t>
            </a:r>
          </a:p>
        </p:txBody>
      </p:sp>
      <p:sp>
        <p:nvSpPr>
          <p:cNvPr id="8" name="Plassholder for innhold 7">
            <a:extLst>
              <a:ext uri="{FF2B5EF4-FFF2-40B4-BE49-F238E27FC236}">
                <a16:creationId xmlns:a16="http://schemas.microsoft.com/office/drawing/2014/main" id="{3BCD14E7-E6F3-AD2D-0E0E-ACD2E55B3E17}"/>
              </a:ext>
            </a:extLst>
          </p:cNvPr>
          <p:cNvSpPr>
            <a:spLocks noGrp="1"/>
          </p:cNvSpPr>
          <p:nvPr>
            <p:ph sz="quarter" idx="4"/>
          </p:nvPr>
        </p:nvSpPr>
        <p:spPr>
          <a:xfrm>
            <a:off x="6172200" y="2064327"/>
            <a:ext cx="5183188" cy="4125336"/>
          </a:xfrm>
        </p:spPr>
        <p:txBody>
          <a:bodyPr/>
          <a:lstStyle/>
          <a:p>
            <a:endParaRPr lang="en-GB" dirty="0"/>
          </a:p>
        </p:txBody>
      </p:sp>
    </p:spTree>
    <p:extLst>
      <p:ext uri="{BB962C8B-B14F-4D97-AF65-F5344CB8AC3E}">
        <p14:creationId xmlns:p14="http://schemas.microsoft.com/office/powerpoint/2010/main" val="1784179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C5D6ECA8-D2A6-8A20-2163-0685537120B2}"/>
              </a:ext>
            </a:extLst>
          </p:cNvPr>
          <p:cNvSpPr>
            <a:spLocks noGrp="1"/>
          </p:cNvSpPr>
          <p:nvPr>
            <p:ph type="title"/>
          </p:nvPr>
        </p:nvSpPr>
        <p:spPr>
          <a:xfrm>
            <a:off x="839788" y="365125"/>
            <a:ext cx="10515600" cy="823913"/>
          </a:xfrm>
        </p:spPr>
        <p:txBody>
          <a:bodyPr/>
          <a:lstStyle/>
          <a:p>
            <a:r>
              <a:rPr lang="nb-NO" dirty="0"/>
              <a:t>Spørsmål man kan stille elevene, forts.</a:t>
            </a:r>
            <a:endParaRPr lang="en-GB" dirty="0"/>
          </a:p>
        </p:txBody>
      </p:sp>
      <p:sp>
        <p:nvSpPr>
          <p:cNvPr id="5" name="Plassholder for tekst 4">
            <a:extLst>
              <a:ext uri="{FF2B5EF4-FFF2-40B4-BE49-F238E27FC236}">
                <a16:creationId xmlns:a16="http://schemas.microsoft.com/office/drawing/2014/main" id="{F8504FCC-F18C-6EF6-A9AA-90CBFB51E6A1}"/>
              </a:ext>
            </a:extLst>
          </p:cNvPr>
          <p:cNvSpPr>
            <a:spLocks noGrp="1"/>
          </p:cNvSpPr>
          <p:nvPr>
            <p:ph type="body" idx="1"/>
          </p:nvPr>
        </p:nvSpPr>
        <p:spPr>
          <a:xfrm>
            <a:off x="839788" y="1468582"/>
            <a:ext cx="5157787" cy="595745"/>
          </a:xfrm>
        </p:spPr>
        <p:txBody>
          <a:bodyPr/>
          <a:lstStyle/>
          <a:p>
            <a:r>
              <a:rPr lang="en-GB" dirty="0" err="1"/>
              <a:t>Stina</a:t>
            </a:r>
            <a:endParaRPr lang="en-GB" dirty="0"/>
          </a:p>
        </p:txBody>
      </p:sp>
      <p:sp>
        <p:nvSpPr>
          <p:cNvPr id="6" name="Plassholder for innhold 5">
            <a:extLst>
              <a:ext uri="{FF2B5EF4-FFF2-40B4-BE49-F238E27FC236}">
                <a16:creationId xmlns:a16="http://schemas.microsoft.com/office/drawing/2014/main" id="{83BB6B2F-ED98-C259-C954-716826E4990B}"/>
              </a:ext>
            </a:extLst>
          </p:cNvPr>
          <p:cNvSpPr>
            <a:spLocks noGrp="1"/>
          </p:cNvSpPr>
          <p:nvPr>
            <p:ph sz="half" idx="2"/>
          </p:nvPr>
        </p:nvSpPr>
        <p:spPr>
          <a:xfrm>
            <a:off x="839788" y="2064327"/>
            <a:ext cx="5157787" cy="4125336"/>
          </a:xfrm>
        </p:spPr>
        <p:txBody>
          <a:bodyPr/>
          <a:lstStyle/>
          <a:p>
            <a:endParaRPr lang="en-GB"/>
          </a:p>
        </p:txBody>
      </p:sp>
      <p:sp>
        <p:nvSpPr>
          <p:cNvPr id="7" name="Plassholder for tekst 6">
            <a:extLst>
              <a:ext uri="{FF2B5EF4-FFF2-40B4-BE49-F238E27FC236}">
                <a16:creationId xmlns:a16="http://schemas.microsoft.com/office/drawing/2014/main" id="{F95F9E16-EE7A-365A-54DF-EBA94B12062C}"/>
              </a:ext>
            </a:extLst>
          </p:cNvPr>
          <p:cNvSpPr>
            <a:spLocks noGrp="1"/>
          </p:cNvSpPr>
          <p:nvPr>
            <p:ph type="body" sz="quarter" idx="3"/>
          </p:nvPr>
        </p:nvSpPr>
        <p:spPr>
          <a:xfrm>
            <a:off x="6172200" y="1468582"/>
            <a:ext cx="5183188" cy="595745"/>
          </a:xfrm>
        </p:spPr>
        <p:txBody>
          <a:bodyPr/>
          <a:lstStyle/>
          <a:p>
            <a:endParaRPr lang="en-GB" dirty="0"/>
          </a:p>
        </p:txBody>
      </p:sp>
      <p:sp>
        <p:nvSpPr>
          <p:cNvPr id="8" name="Plassholder for innhold 7">
            <a:extLst>
              <a:ext uri="{FF2B5EF4-FFF2-40B4-BE49-F238E27FC236}">
                <a16:creationId xmlns:a16="http://schemas.microsoft.com/office/drawing/2014/main" id="{3BCD14E7-E6F3-AD2D-0E0E-ACD2E55B3E17}"/>
              </a:ext>
            </a:extLst>
          </p:cNvPr>
          <p:cNvSpPr>
            <a:spLocks noGrp="1"/>
          </p:cNvSpPr>
          <p:nvPr>
            <p:ph sz="quarter" idx="4"/>
          </p:nvPr>
        </p:nvSpPr>
        <p:spPr>
          <a:xfrm>
            <a:off x="6172200" y="2064327"/>
            <a:ext cx="5183188" cy="4125336"/>
          </a:xfrm>
        </p:spPr>
        <p:txBody>
          <a:bodyPr/>
          <a:lstStyle/>
          <a:p>
            <a:endParaRPr lang="en-GB" dirty="0"/>
          </a:p>
        </p:txBody>
      </p:sp>
    </p:spTree>
    <p:extLst>
      <p:ext uri="{BB962C8B-B14F-4D97-AF65-F5344CB8AC3E}">
        <p14:creationId xmlns:p14="http://schemas.microsoft.com/office/powerpoint/2010/main" val="71313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35E84737-1D9B-CA03-341D-B068B4964C12}"/>
              </a:ext>
            </a:extLst>
          </p:cNvPr>
          <p:cNvSpPr>
            <a:spLocks noGrp="1"/>
          </p:cNvSpPr>
          <p:nvPr>
            <p:ph type="title"/>
          </p:nvPr>
        </p:nvSpPr>
        <p:spPr/>
        <p:txBody>
          <a:bodyPr/>
          <a:lstStyle/>
          <a:p>
            <a:r>
              <a:rPr lang="nb-NO" dirty="0"/>
              <a:t>Oppgave, del 2</a:t>
            </a:r>
            <a:endParaRPr lang="en-GB" dirty="0"/>
          </a:p>
        </p:txBody>
      </p:sp>
      <p:sp>
        <p:nvSpPr>
          <p:cNvPr id="8" name="Plassholder for innhold 7">
            <a:extLst>
              <a:ext uri="{FF2B5EF4-FFF2-40B4-BE49-F238E27FC236}">
                <a16:creationId xmlns:a16="http://schemas.microsoft.com/office/drawing/2014/main" id="{A65DD019-35FD-CBBB-C52E-5D15AC9BC64F}"/>
              </a:ext>
            </a:extLst>
          </p:cNvPr>
          <p:cNvSpPr>
            <a:spLocks noGrp="1"/>
          </p:cNvSpPr>
          <p:nvPr>
            <p:ph idx="1"/>
          </p:nvPr>
        </p:nvSpPr>
        <p:spPr>
          <a:xfrm>
            <a:off x="838200" y="1842655"/>
            <a:ext cx="10515600" cy="4334308"/>
          </a:xfrm>
        </p:spPr>
        <p:txBody>
          <a:bodyPr/>
          <a:lstStyle/>
          <a:p>
            <a:pPr marL="457200" indent="-457200">
              <a:spcAft>
                <a:spcPts val="800"/>
              </a:spcAft>
              <a:buFont typeface="+mj-lt"/>
              <a:buAutoNum type="alphaLcPeriod"/>
            </a:pPr>
            <a:r>
              <a:rPr lang="nb-NO" sz="2400" dirty="0">
                <a:solidFill>
                  <a:schemeClr val="bg1"/>
                </a:solidFill>
                <a:latin typeface="Calibri" panose="020F0502020204030204" pitchFamily="34" charset="0"/>
                <a:cs typeface="Times New Roman" panose="02020603050405020304" pitchFamily="18" charset="0"/>
              </a:rPr>
              <a:t>a. </a:t>
            </a:r>
          </a:p>
          <a:p>
            <a:pPr marL="457200" indent="-457200">
              <a:spcAft>
                <a:spcPts val="800"/>
              </a:spcAft>
              <a:buFont typeface="+mj-lt"/>
              <a:buAutoNum type="alphaLcPeriod"/>
            </a:pPr>
            <a:r>
              <a:rPr lang="nb-NO" sz="2400" dirty="0">
                <a:solidFill>
                  <a:schemeClr val="bg1"/>
                </a:solidFill>
                <a:latin typeface="Calibri" panose="020F0502020204030204" pitchFamily="34" charset="0"/>
                <a:cs typeface="Times New Roman" panose="02020603050405020304" pitchFamily="18" charset="0"/>
              </a:rPr>
              <a:t>b.</a:t>
            </a:r>
          </a:p>
          <a:p>
            <a:pPr marL="457200" indent="-457200">
              <a:spcAft>
                <a:spcPts val="800"/>
              </a:spcAft>
              <a:buFont typeface="+mj-lt"/>
              <a:buAutoNum type="alphaLcPeriod"/>
            </a:pPr>
            <a:r>
              <a:rPr lang="nb-NO" sz="2400" dirty="0">
                <a:latin typeface="Calibri" panose="020F0502020204030204" pitchFamily="34" charset="0"/>
                <a:cs typeface="Times New Roman" panose="02020603050405020304" pitchFamily="18" charset="0"/>
              </a:rPr>
              <a:t>Spill et rollespill: én av dere skal være lærer, én skal være en av elevene. Spill ut   en samtale som </a:t>
            </a:r>
            <a:r>
              <a:rPr lang="nb-NO" sz="2400" dirty="0">
                <a:effectLst/>
                <a:latin typeface="Calibri" panose="020F0502020204030204" pitchFamily="34" charset="0"/>
                <a:ea typeface="Calibri" panose="020F0502020204030204" pitchFamily="34" charset="0"/>
                <a:cs typeface="Times New Roman" panose="02020603050405020304" pitchFamily="18" charset="0"/>
              </a:rPr>
              <a:t>tar utgangspunkt i de spørsmålene og elevsvarene som er skissert i fellesskap.</a:t>
            </a:r>
            <a:r>
              <a:rPr lang="nb-NO" sz="2400" dirty="0">
                <a:latin typeface="Calibri" panose="020F0502020204030204" pitchFamily="34" charset="0"/>
                <a:cs typeface="Times New Roman" panose="02020603050405020304" pitchFamily="18" charset="0"/>
              </a:rPr>
              <a:t> </a:t>
            </a:r>
          </a:p>
          <a:p>
            <a:pPr marL="457200" lvl="1" indent="0">
              <a:spcAft>
                <a:spcPts val="800"/>
              </a:spcAft>
              <a:buNone/>
            </a:pPr>
            <a:r>
              <a:rPr lang="nb-NO" dirty="0">
                <a:latin typeface="Calibri" panose="020F0502020204030204" pitchFamily="34" charset="0"/>
                <a:cs typeface="Times New Roman" panose="02020603050405020304" pitchFamily="18" charset="0"/>
              </a:rPr>
              <a:t>Høres det bra ut? Oppnår man det som er målet med samtalen? Er det noe som bør endres?</a:t>
            </a:r>
          </a:p>
          <a:p>
            <a:pPr marL="457200" lvl="1" indent="0">
              <a:lnSpc>
                <a:spcPct val="107000"/>
              </a:lnSpc>
              <a:spcAft>
                <a:spcPts val="800"/>
              </a:spcAft>
              <a:buNone/>
            </a:pPr>
            <a:r>
              <a:rPr lang="nb-NO" dirty="0">
                <a:effectLst/>
                <a:latin typeface="Calibri" panose="020F0502020204030204" pitchFamily="34" charset="0"/>
                <a:ea typeface="Calibri" panose="020F0502020204030204" pitchFamily="34" charset="0"/>
                <a:cs typeface="Times New Roman" panose="02020603050405020304" pitchFamily="18" charset="0"/>
              </a:rPr>
              <a:t>Bytt på elev-lærer-roller og spill ut samtalene med de andre elevene. Tenk gjennom de samme spørsmålene som i stad.</a:t>
            </a:r>
          </a:p>
          <a:p>
            <a:endParaRPr lang="en-GB" dirty="0"/>
          </a:p>
        </p:txBody>
      </p:sp>
    </p:spTree>
    <p:extLst>
      <p:ext uri="{BB962C8B-B14F-4D97-AF65-F5344CB8AC3E}">
        <p14:creationId xmlns:p14="http://schemas.microsoft.com/office/powerpoint/2010/main" val="1450654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tel 6">
            <a:extLst>
              <a:ext uri="{FF2B5EF4-FFF2-40B4-BE49-F238E27FC236}">
                <a16:creationId xmlns:a16="http://schemas.microsoft.com/office/drawing/2014/main" id="{23F61155-CB2A-4480-8AEF-2DBD0A6DB44D}"/>
              </a:ext>
            </a:extLst>
          </p:cNvPr>
          <p:cNvSpPr>
            <a:spLocks noGrp="1"/>
          </p:cNvSpPr>
          <p:nvPr>
            <p:ph type="title"/>
          </p:nvPr>
        </p:nvSpPr>
        <p:spPr/>
        <p:txBody>
          <a:bodyPr/>
          <a:lstStyle/>
          <a:p>
            <a:r>
              <a:rPr lang="nb-NO" dirty="0"/>
              <a:t>Refleksjonsspørsmål</a:t>
            </a:r>
          </a:p>
        </p:txBody>
      </p:sp>
      <p:sp>
        <p:nvSpPr>
          <p:cNvPr id="8" name="Plassholder for innhold 7">
            <a:extLst>
              <a:ext uri="{FF2B5EF4-FFF2-40B4-BE49-F238E27FC236}">
                <a16:creationId xmlns:a16="http://schemas.microsoft.com/office/drawing/2014/main" id="{B5C4D710-E396-446C-929E-B961649C7119}"/>
              </a:ext>
            </a:extLst>
          </p:cNvPr>
          <p:cNvSpPr>
            <a:spLocks noGrp="1"/>
          </p:cNvSpPr>
          <p:nvPr>
            <p:ph idx="1"/>
          </p:nvPr>
        </p:nvSpPr>
        <p:spPr>
          <a:xfrm>
            <a:off x="838200" y="2421923"/>
            <a:ext cx="10515600" cy="3755039"/>
          </a:xfrm>
        </p:spPr>
        <p:txBody>
          <a:bodyPr>
            <a:normAutofit/>
          </a:bodyPr>
          <a:lstStyle/>
          <a:p>
            <a:pPr lvl="0">
              <a:buFont typeface="Arial" panose="020B0604020202020204" pitchFamily="34" charset="0"/>
              <a:buChar char="•"/>
            </a:pPr>
            <a:r>
              <a:rPr lang="nb-NO" dirty="0"/>
              <a:t>Har dere oppdaget noe vi ikke har snakket om allerede? Andre spørsmål vi burde stilt, eller andre elevsvar vi burde forutsett?</a:t>
            </a:r>
          </a:p>
          <a:p>
            <a:pPr lvl="0">
              <a:buFont typeface="Arial" panose="020B0604020202020204" pitchFamily="34" charset="0"/>
              <a:buChar char="•"/>
            </a:pPr>
            <a:r>
              <a:rPr lang="nb-NO" dirty="0"/>
              <a:t>Hva er forskjellen mellom å fortelle hva man har gjort i en oppgave og å forklare hvorfor det blir riktig?</a:t>
            </a:r>
          </a:p>
          <a:p>
            <a:pPr lvl="0"/>
            <a:r>
              <a:rPr lang="nb-NO" dirty="0"/>
              <a:t>Når passer det med grep med høyt og når passer det med grep med lavt potensiale?</a:t>
            </a:r>
          </a:p>
          <a:p>
            <a:pPr lvl="0"/>
            <a:r>
              <a:rPr lang="nb-NO" dirty="0"/>
              <a:t>Hvorfor skal man gå rundt og snakke med elever før felles diskusjon? Hvilken hensikt kan det ha?</a:t>
            </a:r>
          </a:p>
          <a:p>
            <a:pPr marL="0" lvl="0" indent="0">
              <a:buNone/>
            </a:pPr>
            <a:endParaRPr lang="nb-NO" dirty="0"/>
          </a:p>
          <a:p>
            <a:endParaRPr lang="nb-NO" dirty="0"/>
          </a:p>
        </p:txBody>
      </p:sp>
    </p:spTree>
    <p:extLst>
      <p:ext uri="{BB962C8B-B14F-4D97-AF65-F5344CB8AC3E}">
        <p14:creationId xmlns:p14="http://schemas.microsoft.com/office/powerpoint/2010/main" val="566835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1239</Words>
  <Application>Microsoft Macintosh PowerPoint</Application>
  <PresentationFormat>Widescreen</PresentationFormat>
  <Paragraphs>97</Paragraphs>
  <Slides>7</Slides>
  <Notes>7</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7</vt:i4>
      </vt:variant>
    </vt:vector>
  </HeadingPairs>
  <TitlesOfParts>
    <vt:vector size="12" baseType="lpstr">
      <vt:lpstr>Arial</vt:lpstr>
      <vt:lpstr>Calibri</vt:lpstr>
      <vt:lpstr>Calibri Light</vt:lpstr>
      <vt:lpstr>Cambria Math</vt:lpstr>
      <vt:lpstr>Office-tema</vt:lpstr>
      <vt:lpstr>Sammenlikning av brøk</vt:lpstr>
      <vt:lpstr>Vi skal se for oss følgende undervisningssituasjon</vt:lpstr>
      <vt:lpstr>Oppgave, del 1 (arbeides i par)</vt:lpstr>
      <vt:lpstr>Spørsmål man kan stille elevene</vt:lpstr>
      <vt:lpstr>Spørsmål man kan stille elevene, forts.</vt:lpstr>
      <vt:lpstr>Oppgave, del 2</vt:lpstr>
      <vt:lpstr>Refleksjonsspørsmål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Strategier innen divisjon</dc:title>
  <dc:creator>Anita Valenta</dc:creator>
  <cp:lastModifiedBy>Anita Valenta</cp:lastModifiedBy>
  <cp:revision>32</cp:revision>
  <dcterms:created xsi:type="dcterms:W3CDTF">2022-10-23T12:39:40Z</dcterms:created>
  <dcterms:modified xsi:type="dcterms:W3CDTF">2022-11-28T18:49:54Z</dcterms:modified>
</cp:coreProperties>
</file>