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3" r:id="rId6"/>
    <p:sldId id="260" r:id="rId7"/>
    <p:sldId id="261" r:id="rId8"/>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394FDEB-A56D-4E43-B8BD-2B0DB63889FA}" name="Anita Valenta" initials="AV" userId="S::valenta@ntnu.no::4b15e6ef-5176-4fe9-a2d2-7f13c52b6d65"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17"/>
    <p:restoredTop sz="77427" autoAdjust="0"/>
  </p:normalViewPr>
  <p:slideViewPr>
    <p:cSldViewPr snapToGrid="0">
      <p:cViewPr varScale="1">
        <p:scale>
          <a:sx n="85" d="100"/>
          <a:sy n="85" d="100"/>
        </p:scale>
        <p:origin x="90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ED91B0-F380-491A-A708-ED960F421D6E}" type="datetimeFigureOut">
              <a:rPr lang="nb-NO" smtClean="0"/>
              <a:t>01.12.2022</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D41644-9A91-463F-908B-C65BF629938F}" type="slidenum">
              <a:rPr lang="nb-NO" smtClean="0"/>
              <a:t>‹#›</a:t>
            </a:fld>
            <a:endParaRPr lang="nb-NO"/>
          </a:p>
        </p:txBody>
      </p:sp>
    </p:spTree>
    <p:extLst>
      <p:ext uri="{BB962C8B-B14F-4D97-AF65-F5344CB8AC3E}">
        <p14:creationId xmlns:p14="http://schemas.microsoft.com/office/powerpoint/2010/main" val="5618197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Studentene skal jobbe i grupper på fire i økta.</a:t>
            </a:r>
          </a:p>
        </p:txBody>
      </p:sp>
      <p:sp>
        <p:nvSpPr>
          <p:cNvPr id="4" name="Plassholder for lysbildenummer 3"/>
          <p:cNvSpPr>
            <a:spLocks noGrp="1"/>
          </p:cNvSpPr>
          <p:nvPr>
            <p:ph type="sldNum" sz="quarter" idx="5"/>
          </p:nvPr>
        </p:nvSpPr>
        <p:spPr/>
        <p:txBody>
          <a:bodyPr/>
          <a:lstStyle/>
          <a:p>
            <a:fld id="{23D41644-9A91-463F-908B-C65BF629938F}" type="slidenum">
              <a:rPr lang="nb-NO" smtClean="0"/>
              <a:t>1</a:t>
            </a:fld>
            <a:endParaRPr lang="nb-NO"/>
          </a:p>
        </p:txBody>
      </p:sp>
    </p:spTree>
    <p:extLst>
      <p:ext uri="{BB962C8B-B14F-4D97-AF65-F5344CB8AC3E}">
        <p14:creationId xmlns:p14="http://schemas.microsoft.com/office/powerpoint/2010/main" val="36667220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Presenter situasjonen (kolonnen til venstre)</a:t>
            </a:r>
          </a:p>
          <a:p>
            <a:r>
              <a:rPr lang="nb-NO" dirty="0"/>
              <a:t>Spør studentene hva målet for økta kan være før du gir dette.</a:t>
            </a:r>
          </a:p>
          <a:p>
            <a:r>
              <a:rPr lang="nb-NO" dirty="0"/>
              <a:t>Målet for samtalen videre angir det lærerstudentene skal jobbe med i økta. Samtalene skal planlegges og spilles ut.</a:t>
            </a:r>
          </a:p>
          <a:p>
            <a:endParaRPr lang="nb-NO" dirty="0"/>
          </a:p>
          <a:p>
            <a:pPr algn="l"/>
            <a:r>
              <a:rPr lang="nb-NO" dirty="0"/>
              <a:t>Kan nevne læreplanmål for 3. trinn: </a:t>
            </a:r>
            <a:r>
              <a:rPr lang="nb-NO" i="1" dirty="0"/>
              <a:t>Elevene skal kunne </a:t>
            </a:r>
            <a:r>
              <a:rPr lang="nb-NO" b="0" i="1" dirty="0">
                <a:solidFill>
                  <a:srgbClr val="303030"/>
                </a:solidFill>
                <a:effectLst/>
                <a:latin typeface="Roboto" panose="02000000000000000000" pitchFamily="2" charset="0"/>
              </a:rPr>
              <a:t>bruke ulike måleenheter for lengde og masse i praktiske situasjoner og begrunne valget av måleenhet.</a:t>
            </a:r>
            <a:endParaRPr lang="nb-NO" i="1" dirty="0"/>
          </a:p>
          <a:p>
            <a:endParaRPr lang="nb-NO" dirty="0"/>
          </a:p>
          <a:p>
            <a:r>
              <a:rPr lang="nb-NO" dirty="0"/>
              <a:t>10 minutter</a:t>
            </a:r>
          </a:p>
        </p:txBody>
      </p:sp>
      <p:sp>
        <p:nvSpPr>
          <p:cNvPr id="4" name="Plassholder for lysbildenummer 3"/>
          <p:cNvSpPr>
            <a:spLocks noGrp="1"/>
          </p:cNvSpPr>
          <p:nvPr>
            <p:ph type="sldNum" sz="quarter" idx="5"/>
          </p:nvPr>
        </p:nvSpPr>
        <p:spPr/>
        <p:txBody>
          <a:bodyPr/>
          <a:lstStyle/>
          <a:p>
            <a:fld id="{23D41644-9A91-463F-908B-C65BF629938F}" type="slidenum">
              <a:rPr lang="nb-NO" smtClean="0"/>
              <a:t>2</a:t>
            </a:fld>
            <a:endParaRPr lang="nb-NO"/>
          </a:p>
        </p:txBody>
      </p:sp>
    </p:spTree>
    <p:extLst>
      <p:ext uri="{BB962C8B-B14F-4D97-AF65-F5344CB8AC3E}">
        <p14:creationId xmlns:p14="http://schemas.microsoft.com/office/powerpoint/2010/main" val="19790418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La studentene jobbe med oppgaven i grupper på fire.</a:t>
            </a:r>
          </a:p>
          <a:p>
            <a:r>
              <a:rPr lang="nb-NO" dirty="0"/>
              <a:t>Oppgavearket har en forside og en bakside. På baksiden står neste del av oppgaven (rollespillet), den skal de ikke arbeide med før etter at klassen har diskutert spørsmålene til elevene i fellesskap.</a:t>
            </a:r>
          </a:p>
          <a:p>
            <a:endParaRPr lang="nb-NO" dirty="0"/>
          </a:p>
          <a:p>
            <a:r>
              <a:rPr lang="nb-NO" dirty="0"/>
              <a:t>Ca. 20 minutter</a:t>
            </a:r>
          </a:p>
        </p:txBody>
      </p:sp>
      <p:sp>
        <p:nvSpPr>
          <p:cNvPr id="4" name="Plassholder for lysbildenummer 3"/>
          <p:cNvSpPr>
            <a:spLocks noGrp="1"/>
          </p:cNvSpPr>
          <p:nvPr>
            <p:ph type="sldNum" sz="quarter" idx="5"/>
          </p:nvPr>
        </p:nvSpPr>
        <p:spPr/>
        <p:txBody>
          <a:bodyPr/>
          <a:lstStyle/>
          <a:p>
            <a:fld id="{23D41644-9A91-463F-908B-C65BF629938F}" type="slidenum">
              <a:rPr lang="nb-NO" smtClean="0"/>
              <a:t>3</a:t>
            </a:fld>
            <a:endParaRPr lang="nb-NO"/>
          </a:p>
        </p:txBody>
      </p:sp>
    </p:spTree>
    <p:extLst>
      <p:ext uri="{BB962C8B-B14F-4D97-AF65-F5344CB8AC3E}">
        <p14:creationId xmlns:p14="http://schemas.microsoft.com/office/powerpoint/2010/main" val="13190139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Denne og neste slide: Skriv inn spørsmål, og stikkord på elevsvar, for hvert par.</a:t>
            </a:r>
          </a:p>
          <a:p>
            <a:r>
              <a:rPr lang="nb-NO" dirty="0"/>
              <a:t>Dette kan ta lang tid – dersom det blir for langvarig, gå raskere gjennom (eller hopp over) par 3.</a:t>
            </a:r>
          </a:p>
          <a:p>
            <a:r>
              <a:rPr lang="nb-NO" dirty="0"/>
              <a:t>Tid: Ca. 15 minutter på denne sliden + den neste.</a:t>
            </a:r>
          </a:p>
          <a:p>
            <a:endParaRPr lang="nb-NO" dirty="0"/>
          </a:p>
          <a:p>
            <a:r>
              <a:rPr lang="nb-NO" dirty="0"/>
              <a:t>Forslag til aktuelle MR-grep/spørsmål:</a:t>
            </a:r>
          </a:p>
          <a:p>
            <a:r>
              <a:rPr lang="nb-NO" dirty="0"/>
              <a:t>Par 1</a:t>
            </a:r>
          </a:p>
          <a:p>
            <a:pPr marL="285750" indent="-285750">
              <a:lnSpc>
                <a:spcPct val="107000"/>
              </a:lnSpc>
              <a:spcAft>
                <a:spcPts val="800"/>
              </a:spcAft>
              <a:buFontTx/>
              <a:buChar char="-"/>
            </a:pPr>
            <a:r>
              <a:rPr lang="nb-NO" sz="1800" dirty="0">
                <a:effectLst/>
                <a:latin typeface="Calibri" panose="020F0502020204030204" pitchFamily="34" charset="0"/>
                <a:ea typeface="Calibri" panose="020F0502020204030204" pitchFamily="34" charset="0"/>
                <a:cs typeface="Times New Roman" panose="02020603050405020304" pitchFamily="18" charset="0"/>
              </a:rPr>
              <a:t>Etterspørre avklaring</a:t>
            </a:r>
          </a:p>
          <a:p>
            <a:pPr marL="285750" indent="-285750">
              <a:lnSpc>
                <a:spcPct val="107000"/>
              </a:lnSpc>
              <a:spcAft>
                <a:spcPts val="800"/>
              </a:spcAft>
              <a:buFontTx/>
              <a:buChar char="-"/>
            </a:pPr>
            <a:r>
              <a:rPr lang="nb-NO" sz="1800" dirty="0">
                <a:effectLst/>
                <a:latin typeface="Calibri" panose="020F0502020204030204" pitchFamily="34" charset="0"/>
                <a:ea typeface="Calibri" panose="020F0502020204030204" pitchFamily="34" charset="0"/>
                <a:cs typeface="Times New Roman" panose="02020603050405020304" pitchFamily="18" charset="0"/>
              </a:rPr>
              <a:t>Tenke seg en annen situasjon, halvparten så langt tau (oppmuntre til flere løsningsstrategier)</a:t>
            </a:r>
          </a:p>
          <a:p>
            <a:pPr marL="285750" indent="-285750">
              <a:lnSpc>
                <a:spcPct val="107000"/>
              </a:lnSpc>
              <a:spcAft>
                <a:spcPts val="800"/>
              </a:spcAft>
              <a:buFontTx/>
              <a:buChar char="-"/>
            </a:pPr>
            <a:r>
              <a:rPr lang="nb-NO" sz="1800" dirty="0">
                <a:effectLst/>
                <a:latin typeface="Calibri" panose="020F0502020204030204" pitchFamily="34" charset="0"/>
                <a:ea typeface="Calibri" panose="020F0502020204030204" pitchFamily="34" charset="0"/>
                <a:cs typeface="Times New Roman" panose="02020603050405020304" pitchFamily="18" charset="0"/>
              </a:rPr>
              <a:t>Oppmuntre til flere løsningsstrategier ved å måle pulten med to ulike gjenstander</a:t>
            </a:r>
          </a:p>
          <a:p>
            <a:pPr marL="285750" indent="-285750">
              <a:lnSpc>
                <a:spcPct val="107000"/>
              </a:lnSpc>
              <a:spcAft>
                <a:spcPts val="800"/>
              </a:spcAft>
              <a:buFontTx/>
              <a:buChar char="-"/>
            </a:pPr>
            <a:r>
              <a:rPr lang="nb-NO" sz="1800" dirty="0">
                <a:effectLst/>
                <a:latin typeface="Calibri" panose="020F0502020204030204" pitchFamily="34" charset="0"/>
                <a:ea typeface="Calibri" panose="020F0502020204030204" pitchFamily="34" charset="0"/>
                <a:cs typeface="Times New Roman" panose="02020603050405020304" pitchFamily="18" charset="0"/>
              </a:rPr>
              <a:t>Representere på en annen måte: tegne målinga av klasserommet</a:t>
            </a:r>
          </a:p>
          <a:p>
            <a:pPr marL="285750" indent="-285750">
              <a:lnSpc>
                <a:spcPct val="107000"/>
              </a:lnSpc>
              <a:spcAft>
                <a:spcPts val="800"/>
              </a:spcAft>
              <a:buFontTx/>
              <a:buChar char="-"/>
            </a:pPr>
            <a:r>
              <a:rPr lang="nb-NO" sz="1800" dirty="0">
                <a:effectLst/>
                <a:latin typeface="Calibri" panose="020F0502020204030204" pitchFamily="34" charset="0"/>
                <a:ea typeface="Calibri" panose="020F0502020204030204" pitchFamily="34" charset="0"/>
                <a:cs typeface="Times New Roman" panose="02020603050405020304" pitchFamily="18" charset="0"/>
              </a:rPr>
              <a:t>Utvide: etterspørre generalisering</a:t>
            </a:r>
          </a:p>
          <a:p>
            <a:pPr marL="285750" indent="-285750">
              <a:lnSpc>
                <a:spcPct val="107000"/>
              </a:lnSpc>
              <a:spcAft>
                <a:spcPts val="800"/>
              </a:spcAft>
              <a:buFontTx/>
              <a:buChar char="-"/>
            </a:pPr>
            <a:endParaRPr lang="nb-NO" sz="1800" dirty="0">
              <a:effectLst/>
              <a:latin typeface="Calibri" panose="020F0502020204030204" pitchFamily="34" charset="0"/>
              <a:cs typeface="Times New Roman" panose="02020603050405020304" pitchFamily="18" charset="0"/>
            </a:endParaRPr>
          </a:p>
          <a:p>
            <a:pPr marL="0" indent="0">
              <a:lnSpc>
                <a:spcPct val="107000"/>
              </a:lnSpc>
              <a:spcAft>
                <a:spcPts val="800"/>
              </a:spcAft>
              <a:buFontTx/>
              <a:buNone/>
            </a:pPr>
            <a:r>
              <a:rPr lang="nb-NO" sz="1800" dirty="0">
                <a:effectLst/>
                <a:latin typeface="Calibri" panose="020F0502020204030204" pitchFamily="34" charset="0"/>
                <a:cs typeface="Times New Roman" panose="02020603050405020304" pitchFamily="18" charset="0"/>
              </a:rPr>
              <a:t>Par 2</a:t>
            </a:r>
          </a:p>
          <a:p>
            <a:pPr marL="285750" indent="-285750">
              <a:lnSpc>
                <a:spcPct val="107000"/>
              </a:lnSpc>
              <a:spcAft>
                <a:spcPts val="800"/>
              </a:spcAft>
              <a:buFontTx/>
              <a:buChar char="-"/>
            </a:pPr>
            <a:r>
              <a:rPr lang="nb-NO" sz="1800" dirty="0">
                <a:effectLst/>
                <a:latin typeface="Calibri" panose="020F0502020204030204" pitchFamily="34" charset="0"/>
                <a:ea typeface="Calibri" panose="020F0502020204030204" pitchFamily="34" charset="0"/>
                <a:cs typeface="Times New Roman" panose="02020603050405020304" pitchFamily="18" charset="0"/>
              </a:rPr>
              <a:t>Få fram forklaring: Hvordan vet du det? Utdype</a:t>
            </a:r>
          </a:p>
          <a:p>
            <a:pPr marL="285750" indent="-285750">
              <a:lnSpc>
                <a:spcPct val="107000"/>
              </a:lnSpc>
              <a:spcAft>
                <a:spcPts val="800"/>
              </a:spcAft>
              <a:buFontTx/>
              <a:buChar char="-"/>
            </a:pPr>
            <a:r>
              <a:rPr lang="nb-NO" sz="1800" dirty="0">
                <a:effectLst/>
                <a:latin typeface="Calibri" panose="020F0502020204030204" pitchFamily="34" charset="0"/>
                <a:ea typeface="Calibri" panose="020F0502020204030204" pitchFamily="34" charset="0"/>
                <a:cs typeface="Times New Roman" panose="02020603050405020304" pitchFamily="18" charset="0"/>
              </a:rPr>
              <a:t>Spørre etter argumentasjon</a:t>
            </a:r>
          </a:p>
          <a:p>
            <a:pPr marL="285750" indent="-285750">
              <a:lnSpc>
                <a:spcPct val="107000"/>
              </a:lnSpc>
              <a:spcAft>
                <a:spcPts val="800"/>
              </a:spcAft>
              <a:buFontTx/>
              <a:buChar char="-"/>
            </a:pPr>
            <a:r>
              <a:rPr lang="nb-NO" sz="1800" dirty="0">
                <a:effectLst/>
                <a:latin typeface="Calibri" panose="020F0502020204030204" pitchFamily="34" charset="0"/>
                <a:ea typeface="Calibri" panose="020F0502020204030204" pitchFamily="34" charset="0"/>
                <a:cs typeface="Times New Roman" panose="02020603050405020304" pitchFamily="18" charset="0"/>
              </a:rPr>
              <a:t>Representere på en annen måte: vise med modell?</a:t>
            </a:r>
          </a:p>
        </p:txBody>
      </p:sp>
      <p:sp>
        <p:nvSpPr>
          <p:cNvPr id="4" name="Plassholder for lysbildenummer 3"/>
          <p:cNvSpPr>
            <a:spLocks noGrp="1"/>
          </p:cNvSpPr>
          <p:nvPr>
            <p:ph type="sldNum" sz="quarter" idx="5"/>
          </p:nvPr>
        </p:nvSpPr>
        <p:spPr/>
        <p:txBody>
          <a:bodyPr/>
          <a:lstStyle/>
          <a:p>
            <a:fld id="{23D41644-9A91-463F-908B-C65BF629938F}" type="slidenum">
              <a:rPr lang="nb-NO" smtClean="0"/>
              <a:t>4</a:t>
            </a:fld>
            <a:endParaRPr lang="nb-NO"/>
          </a:p>
        </p:txBody>
      </p:sp>
    </p:spTree>
    <p:extLst>
      <p:ext uri="{BB962C8B-B14F-4D97-AF65-F5344CB8AC3E}">
        <p14:creationId xmlns:p14="http://schemas.microsoft.com/office/powerpoint/2010/main" val="38461769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dirty="0"/>
              <a:t>Forslag til aktuelle MR-grep/spørsmål:</a:t>
            </a:r>
          </a:p>
          <a:p>
            <a:r>
              <a:rPr lang="nb-NO" dirty="0"/>
              <a:t>Par 3</a:t>
            </a:r>
          </a:p>
          <a:p>
            <a:pPr marL="285750" indent="-285750">
              <a:lnSpc>
                <a:spcPct val="107000"/>
              </a:lnSpc>
              <a:spcAft>
                <a:spcPts val="800"/>
              </a:spcAft>
              <a:buFontTx/>
              <a:buChar char="-"/>
            </a:pPr>
            <a:r>
              <a:rPr lang="nb-NO" sz="1800" dirty="0">
                <a:effectLst/>
                <a:latin typeface="Calibri" panose="020F0502020204030204" pitchFamily="34" charset="0"/>
                <a:ea typeface="Calibri" panose="020F0502020204030204" pitchFamily="34" charset="0"/>
                <a:cs typeface="Times New Roman" panose="02020603050405020304" pitchFamily="18" charset="0"/>
              </a:rPr>
              <a:t>Etterspørre forklaring</a:t>
            </a:r>
          </a:p>
          <a:p>
            <a:pPr marL="285750" indent="-285750">
              <a:lnSpc>
                <a:spcPct val="107000"/>
              </a:lnSpc>
              <a:spcAft>
                <a:spcPts val="800"/>
              </a:spcAft>
              <a:buFontTx/>
              <a:buChar char="-"/>
            </a:pPr>
            <a:r>
              <a:rPr lang="nb-NO" sz="1800" dirty="0">
                <a:effectLst/>
                <a:latin typeface="Calibri" panose="020F0502020204030204" pitchFamily="34" charset="0"/>
                <a:ea typeface="Calibri" panose="020F0502020204030204" pitchFamily="34" charset="0"/>
                <a:cs typeface="Times New Roman" panose="02020603050405020304" pitchFamily="18" charset="0"/>
              </a:rPr>
              <a:t>Få frem ideer</a:t>
            </a:r>
          </a:p>
          <a:p>
            <a:pPr marL="285750" indent="-285750">
              <a:lnSpc>
                <a:spcPct val="107000"/>
              </a:lnSpc>
              <a:spcAft>
                <a:spcPts val="800"/>
              </a:spcAft>
              <a:buFontTx/>
              <a:buChar char="-"/>
            </a:pPr>
            <a:endParaRPr lang="nb-NO" sz="1800" dirty="0">
              <a:effectLst/>
              <a:latin typeface="Calibri" panose="020F0502020204030204" pitchFamily="34" charset="0"/>
              <a:cs typeface="Times New Roman" panose="02020603050405020304" pitchFamily="18" charset="0"/>
            </a:endParaRPr>
          </a:p>
          <a:p>
            <a:pPr marL="0" indent="0">
              <a:lnSpc>
                <a:spcPct val="107000"/>
              </a:lnSpc>
              <a:spcAft>
                <a:spcPts val="800"/>
              </a:spcAft>
              <a:buFontTx/>
              <a:buNone/>
            </a:pPr>
            <a:r>
              <a:rPr lang="nb-NO" sz="1800" dirty="0">
                <a:effectLst/>
                <a:latin typeface="Calibri" panose="020F0502020204030204" pitchFamily="34" charset="0"/>
                <a:cs typeface="Times New Roman" panose="02020603050405020304" pitchFamily="18" charset="0"/>
              </a:rPr>
              <a:t>Par 4</a:t>
            </a:r>
          </a:p>
          <a:p>
            <a:pPr marL="285750" indent="-285750">
              <a:lnSpc>
                <a:spcPct val="107000"/>
              </a:lnSpc>
              <a:spcAft>
                <a:spcPts val="800"/>
              </a:spcAft>
              <a:buFontTx/>
              <a:buChar char="-"/>
            </a:pPr>
            <a:r>
              <a:rPr lang="nb-NO" sz="1800" dirty="0">
                <a:effectLst/>
                <a:latin typeface="Calibri" panose="020F0502020204030204" pitchFamily="34" charset="0"/>
                <a:ea typeface="Calibri" panose="020F0502020204030204" pitchFamily="34" charset="0"/>
                <a:cs typeface="Times New Roman" panose="02020603050405020304" pitchFamily="18" charset="0"/>
              </a:rPr>
              <a:t>Hvordan kan dere vite hvem som har kortest, men ikke hvem som har lengst? Få frem forståelse</a:t>
            </a:r>
          </a:p>
          <a:p>
            <a:pPr marL="285750" indent="-285750">
              <a:lnSpc>
                <a:spcPct val="107000"/>
              </a:lnSpc>
              <a:spcAft>
                <a:spcPts val="800"/>
              </a:spcAft>
              <a:buFontTx/>
              <a:buChar char="-"/>
            </a:pPr>
            <a:r>
              <a:rPr lang="nb-NO" sz="1800" dirty="0">
                <a:effectLst/>
                <a:latin typeface="Calibri" panose="020F0502020204030204" pitchFamily="34" charset="0"/>
                <a:ea typeface="Calibri" panose="020F0502020204030204" pitchFamily="34" charset="0"/>
                <a:cs typeface="Times New Roman" panose="02020603050405020304" pitchFamily="18" charset="0"/>
              </a:rPr>
              <a:t>Få elever til å </a:t>
            </a:r>
            <a:r>
              <a:rPr lang="nb-NO" sz="1800" dirty="0">
                <a:solidFill>
                  <a:srgbClr val="808080"/>
                </a:solidFill>
                <a:effectLst/>
                <a:latin typeface="Calibri" panose="020F0502020204030204" pitchFamily="34" charset="0"/>
                <a:ea typeface="Calibri" panose="020F0502020204030204" pitchFamily="34" charset="0"/>
                <a:cs typeface="Times New Roman" panose="02020603050405020304" pitchFamily="18" charset="0"/>
              </a:rPr>
              <a:t>rette opp feil/</a:t>
            </a:r>
            <a:r>
              <a:rPr lang="nb-NO" sz="1800" dirty="0">
                <a:effectLst/>
                <a:latin typeface="Calibri" panose="020F0502020204030204" pitchFamily="34" charset="0"/>
                <a:ea typeface="Calibri" panose="020F0502020204030204" pitchFamily="34" charset="0"/>
                <a:cs typeface="Times New Roman" panose="02020603050405020304" pitchFamily="18" charset="0"/>
              </a:rPr>
              <a:t>rette oppmerksomhet: Hvis vi antar at de målte riktig, kan vi da finne ut hvem som har lengst tau?</a:t>
            </a:r>
          </a:p>
          <a:p>
            <a:pPr marL="285750" indent="-285750">
              <a:lnSpc>
                <a:spcPct val="107000"/>
              </a:lnSpc>
              <a:spcAft>
                <a:spcPts val="800"/>
              </a:spcAft>
              <a:buFontTx/>
              <a:buChar char="-"/>
            </a:pPr>
            <a:r>
              <a:rPr lang="nb-NO" sz="1800" dirty="0">
                <a:effectLst/>
                <a:latin typeface="Calibri" panose="020F0502020204030204" pitchFamily="34" charset="0"/>
                <a:ea typeface="Calibri" panose="020F0502020204030204" pitchFamily="34" charset="0"/>
                <a:cs typeface="Times New Roman" panose="02020603050405020304" pitchFamily="18" charset="0"/>
              </a:rPr>
              <a:t>Få fram ideer: For å få en hypotese om sammenhengen mellom måltall og lengden på måleenhet</a:t>
            </a:r>
            <a:endParaRPr lang="nb-NO" dirty="0"/>
          </a:p>
        </p:txBody>
      </p:sp>
      <p:sp>
        <p:nvSpPr>
          <p:cNvPr id="4" name="Plassholder for lysbildenummer 3"/>
          <p:cNvSpPr>
            <a:spLocks noGrp="1"/>
          </p:cNvSpPr>
          <p:nvPr>
            <p:ph type="sldNum" sz="quarter" idx="5"/>
          </p:nvPr>
        </p:nvSpPr>
        <p:spPr/>
        <p:txBody>
          <a:bodyPr/>
          <a:lstStyle/>
          <a:p>
            <a:fld id="{23D41644-9A91-463F-908B-C65BF629938F}" type="slidenum">
              <a:rPr lang="nb-NO" smtClean="0"/>
              <a:t>5</a:t>
            </a:fld>
            <a:endParaRPr lang="nb-NO"/>
          </a:p>
        </p:txBody>
      </p:sp>
    </p:spTree>
    <p:extLst>
      <p:ext uri="{BB962C8B-B14F-4D97-AF65-F5344CB8AC3E}">
        <p14:creationId xmlns:p14="http://schemas.microsoft.com/office/powerpoint/2010/main" val="28909697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Dette står også på oppgavearket til studentene, slik at man kan bla tilbake i presentasjonen til spørsmålene mens de arbeider.</a:t>
            </a:r>
          </a:p>
          <a:p>
            <a:endParaRPr lang="nb-NO" dirty="0"/>
          </a:p>
          <a:p>
            <a:r>
              <a:rPr lang="nb-NO" dirty="0"/>
              <a:t>Studentene skal gjøre fire rollespill, selv om man kanskje ikke rakk å diskutere spørsmål til alle gruppene i fellesskap.</a:t>
            </a:r>
          </a:p>
          <a:p>
            <a:endParaRPr lang="nb-NO" dirty="0"/>
          </a:p>
          <a:p>
            <a:r>
              <a:rPr lang="nb-NO" dirty="0"/>
              <a:t>Ta gjerne en kort felles «oppsummering» med studentene etter samtalene. Var det noen grupper som var «enklere»/«vanskeligere» å prate med? Var det noen samtaler som ble like?</a:t>
            </a:r>
          </a:p>
          <a:p>
            <a:endParaRPr lang="nb-NO" dirty="0"/>
          </a:p>
          <a:p>
            <a:r>
              <a:rPr lang="nb-NO" dirty="0"/>
              <a:t>Tid: ca. 15 minutter</a:t>
            </a:r>
          </a:p>
        </p:txBody>
      </p:sp>
      <p:sp>
        <p:nvSpPr>
          <p:cNvPr id="4" name="Plassholder for lysbildenummer 3"/>
          <p:cNvSpPr>
            <a:spLocks noGrp="1"/>
          </p:cNvSpPr>
          <p:nvPr>
            <p:ph type="sldNum" sz="quarter" idx="5"/>
          </p:nvPr>
        </p:nvSpPr>
        <p:spPr/>
        <p:txBody>
          <a:bodyPr/>
          <a:lstStyle/>
          <a:p>
            <a:fld id="{23D41644-9A91-463F-908B-C65BF629938F}" type="slidenum">
              <a:rPr lang="nb-NO" smtClean="0"/>
              <a:t>6</a:t>
            </a:fld>
            <a:endParaRPr lang="nb-NO"/>
          </a:p>
        </p:txBody>
      </p:sp>
    </p:spTree>
    <p:extLst>
      <p:ext uri="{BB962C8B-B14F-4D97-AF65-F5344CB8AC3E}">
        <p14:creationId xmlns:p14="http://schemas.microsoft.com/office/powerpoint/2010/main" val="7649111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Studentene reflekterer først i grupper, deretter i fellesskap.</a:t>
            </a:r>
          </a:p>
          <a:p>
            <a:endParaRPr lang="nb-NO" dirty="0"/>
          </a:p>
          <a:p>
            <a:r>
              <a:rPr lang="nb-NO" dirty="0"/>
              <a:t>Det kan være lurt å avslutte økta med å diskutere begrepet «omvendt proporsjonalitet», dersom det ikke allerede er gjort. En uformell definisjon er gitt i målet for økta: Jo lengre måleenhet, jo lavere måltall og omvendt. Det er altså måleenheten og måltallet som er omvendt proporsjonale størrelser i </a:t>
            </a:r>
            <a:r>
              <a:rPr lang="nb-NO"/>
              <a:t>denne konteksten. </a:t>
            </a:r>
            <a:r>
              <a:rPr lang="nb-NO" dirty="0"/>
              <a:t>I opplegget </a:t>
            </a:r>
            <a:r>
              <a:rPr lang="nb-NO" i="1" dirty="0"/>
              <a:t>Omvendt proporsjonalitet (2) </a:t>
            </a:r>
            <a:r>
              <a:rPr lang="nb-NO" i="0" dirty="0"/>
              <a:t>gir vi en mer spesifikk definisjon.</a:t>
            </a:r>
            <a:endParaRPr lang="nb-NO" dirty="0"/>
          </a:p>
          <a:p>
            <a:endParaRPr lang="nb-NO" dirty="0"/>
          </a:p>
          <a:p>
            <a:r>
              <a:rPr lang="nb-NO" dirty="0"/>
              <a:t>Tid: ca. 20 minutter</a:t>
            </a:r>
          </a:p>
        </p:txBody>
      </p:sp>
      <p:sp>
        <p:nvSpPr>
          <p:cNvPr id="4" name="Plassholder for lysbildenummer 3"/>
          <p:cNvSpPr>
            <a:spLocks noGrp="1"/>
          </p:cNvSpPr>
          <p:nvPr>
            <p:ph type="sldNum" sz="quarter" idx="5"/>
          </p:nvPr>
        </p:nvSpPr>
        <p:spPr/>
        <p:txBody>
          <a:bodyPr/>
          <a:lstStyle/>
          <a:p>
            <a:fld id="{23D41644-9A91-463F-908B-C65BF629938F}" type="slidenum">
              <a:rPr lang="nb-NO" smtClean="0"/>
              <a:t>7</a:t>
            </a:fld>
            <a:endParaRPr lang="nb-NO"/>
          </a:p>
        </p:txBody>
      </p:sp>
    </p:spTree>
    <p:extLst>
      <p:ext uri="{BB962C8B-B14F-4D97-AF65-F5344CB8AC3E}">
        <p14:creationId xmlns:p14="http://schemas.microsoft.com/office/powerpoint/2010/main" val="3449271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4144BE1-EE06-0945-743F-9F4092355E78}"/>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43B13573-06BC-EBA1-07BB-BA206B36552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3FFF45DA-2C9B-5286-904F-9C29B1A58FFA}"/>
              </a:ext>
            </a:extLst>
          </p:cNvPr>
          <p:cNvSpPr>
            <a:spLocks noGrp="1"/>
          </p:cNvSpPr>
          <p:nvPr>
            <p:ph type="dt" sz="half" idx="10"/>
          </p:nvPr>
        </p:nvSpPr>
        <p:spPr/>
        <p:txBody>
          <a:bodyPr/>
          <a:lstStyle/>
          <a:p>
            <a:fld id="{5779EE04-6123-4FE4-80A4-C91F068FE48A}" type="datetimeFigureOut">
              <a:rPr lang="nb-NO" smtClean="0"/>
              <a:t>01.12.2022</a:t>
            </a:fld>
            <a:endParaRPr lang="nb-NO"/>
          </a:p>
        </p:txBody>
      </p:sp>
      <p:sp>
        <p:nvSpPr>
          <p:cNvPr id="5" name="Plassholder for bunntekst 4">
            <a:extLst>
              <a:ext uri="{FF2B5EF4-FFF2-40B4-BE49-F238E27FC236}">
                <a16:creationId xmlns:a16="http://schemas.microsoft.com/office/drawing/2014/main" id="{EB417454-9488-1219-542D-8F56C61C9C82}"/>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4C450A61-4758-9093-D32C-746307213826}"/>
              </a:ext>
            </a:extLst>
          </p:cNvPr>
          <p:cNvSpPr>
            <a:spLocks noGrp="1"/>
          </p:cNvSpPr>
          <p:nvPr>
            <p:ph type="sldNum" sz="quarter" idx="12"/>
          </p:nvPr>
        </p:nvSpPr>
        <p:spPr/>
        <p:txBody>
          <a:bodyPr/>
          <a:lstStyle/>
          <a:p>
            <a:fld id="{4D4AF910-43A9-4D96-A37F-F2453D74BA5B}" type="slidenum">
              <a:rPr lang="nb-NO" smtClean="0"/>
              <a:t>‹#›</a:t>
            </a:fld>
            <a:endParaRPr lang="nb-NO"/>
          </a:p>
        </p:txBody>
      </p:sp>
    </p:spTree>
    <p:extLst>
      <p:ext uri="{BB962C8B-B14F-4D97-AF65-F5344CB8AC3E}">
        <p14:creationId xmlns:p14="http://schemas.microsoft.com/office/powerpoint/2010/main" val="2416042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8487E14-FC00-1462-F7D6-E907C7DF722F}"/>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E50EDD18-B0CE-7090-1217-513DDD0BA1BB}"/>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7ADFD1AB-5FE2-B509-7527-4ACB8354B563}"/>
              </a:ext>
            </a:extLst>
          </p:cNvPr>
          <p:cNvSpPr>
            <a:spLocks noGrp="1"/>
          </p:cNvSpPr>
          <p:nvPr>
            <p:ph type="dt" sz="half" idx="10"/>
          </p:nvPr>
        </p:nvSpPr>
        <p:spPr/>
        <p:txBody>
          <a:bodyPr/>
          <a:lstStyle/>
          <a:p>
            <a:fld id="{5779EE04-6123-4FE4-80A4-C91F068FE48A}" type="datetimeFigureOut">
              <a:rPr lang="nb-NO" smtClean="0"/>
              <a:t>01.12.2022</a:t>
            </a:fld>
            <a:endParaRPr lang="nb-NO"/>
          </a:p>
        </p:txBody>
      </p:sp>
      <p:sp>
        <p:nvSpPr>
          <p:cNvPr id="5" name="Plassholder for bunntekst 4">
            <a:extLst>
              <a:ext uri="{FF2B5EF4-FFF2-40B4-BE49-F238E27FC236}">
                <a16:creationId xmlns:a16="http://schemas.microsoft.com/office/drawing/2014/main" id="{E04D5965-8520-9005-1F50-D6AAF17233B7}"/>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C2185B26-2272-C0E3-1C4D-05691E7E77B5}"/>
              </a:ext>
            </a:extLst>
          </p:cNvPr>
          <p:cNvSpPr>
            <a:spLocks noGrp="1"/>
          </p:cNvSpPr>
          <p:nvPr>
            <p:ph type="sldNum" sz="quarter" idx="12"/>
          </p:nvPr>
        </p:nvSpPr>
        <p:spPr/>
        <p:txBody>
          <a:bodyPr/>
          <a:lstStyle/>
          <a:p>
            <a:fld id="{4D4AF910-43A9-4D96-A37F-F2453D74BA5B}" type="slidenum">
              <a:rPr lang="nb-NO" smtClean="0"/>
              <a:t>‹#›</a:t>
            </a:fld>
            <a:endParaRPr lang="nb-NO"/>
          </a:p>
        </p:txBody>
      </p:sp>
    </p:spTree>
    <p:extLst>
      <p:ext uri="{BB962C8B-B14F-4D97-AF65-F5344CB8AC3E}">
        <p14:creationId xmlns:p14="http://schemas.microsoft.com/office/powerpoint/2010/main" val="23472617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9A0511D0-F196-0161-84C5-EECBF511C289}"/>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02EA8084-77DE-22A1-4C86-850C921A5D13}"/>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370C4B55-34AA-0BEA-E844-36FA40AC03F9}"/>
              </a:ext>
            </a:extLst>
          </p:cNvPr>
          <p:cNvSpPr>
            <a:spLocks noGrp="1"/>
          </p:cNvSpPr>
          <p:nvPr>
            <p:ph type="dt" sz="half" idx="10"/>
          </p:nvPr>
        </p:nvSpPr>
        <p:spPr/>
        <p:txBody>
          <a:bodyPr/>
          <a:lstStyle/>
          <a:p>
            <a:fld id="{5779EE04-6123-4FE4-80A4-C91F068FE48A}" type="datetimeFigureOut">
              <a:rPr lang="nb-NO" smtClean="0"/>
              <a:t>01.12.2022</a:t>
            </a:fld>
            <a:endParaRPr lang="nb-NO"/>
          </a:p>
        </p:txBody>
      </p:sp>
      <p:sp>
        <p:nvSpPr>
          <p:cNvPr id="5" name="Plassholder for bunntekst 4">
            <a:extLst>
              <a:ext uri="{FF2B5EF4-FFF2-40B4-BE49-F238E27FC236}">
                <a16:creationId xmlns:a16="http://schemas.microsoft.com/office/drawing/2014/main" id="{3D81943E-2A06-5CF2-F627-6431F7AA498A}"/>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9662DE63-D8BA-4BC4-F90F-390E6548AD6D}"/>
              </a:ext>
            </a:extLst>
          </p:cNvPr>
          <p:cNvSpPr>
            <a:spLocks noGrp="1"/>
          </p:cNvSpPr>
          <p:nvPr>
            <p:ph type="sldNum" sz="quarter" idx="12"/>
          </p:nvPr>
        </p:nvSpPr>
        <p:spPr/>
        <p:txBody>
          <a:bodyPr/>
          <a:lstStyle/>
          <a:p>
            <a:fld id="{4D4AF910-43A9-4D96-A37F-F2453D74BA5B}" type="slidenum">
              <a:rPr lang="nb-NO" smtClean="0"/>
              <a:t>‹#›</a:t>
            </a:fld>
            <a:endParaRPr lang="nb-NO"/>
          </a:p>
        </p:txBody>
      </p:sp>
    </p:spTree>
    <p:extLst>
      <p:ext uri="{BB962C8B-B14F-4D97-AF65-F5344CB8AC3E}">
        <p14:creationId xmlns:p14="http://schemas.microsoft.com/office/powerpoint/2010/main" val="2642587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0E5B79F-A08E-42DA-A68A-C0F94FD93932}"/>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1FD2E8FD-7D22-1667-FED4-F2B76E9DE2A1}"/>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967161FD-2A33-715E-37F1-1AE29BDAD6CD}"/>
              </a:ext>
            </a:extLst>
          </p:cNvPr>
          <p:cNvSpPr>
            <a:spLocks noGrp="1"/>
          </p:cNvSpPr>
          <p:nvPr>
            <p:ph type="dt" sz="half" idx="10"/>
          </p:nvPr>
        </p:nvSpPr>
        <p:spPr/>
        <p:txBody>
          <a:bodyPr/>
          <a:lstStyle/>
          <a:p>
            <a:fld id="{5779EE04-6123-4FE4-80A4-C91F068FE48A}" type="datetimeFigureOut">
              <a:rPr lang="nb-NO" smtClean="0"/>
              <a:t>01.12.2022</a:t>
            </a:fld>
            <a:endParaRPr lang="nb-NO"/>
          </a:p>
        </p:txBody>
      </p:sp>
      <p:sp>
        <p:nvSpPr>
          <p:cNvPr id="5" name="Plassholder for bunntekst 4">
            <a:extLst>
              <a:ext uri="{FF2B5EF4-FFF2-40B4-BE49-F238E27FC236}">
                <a16:creationId xmlns:a16="http://schemas.microsoft.com/office/drawing/2014/main" id="{F2B70394-090F-A522-BD86-3D4861E2136C}"/>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B9D86B95-49F9-756C-6014-4F6DE3245B4B}"/>
              </a:ext>
            </a:extLst>
          </p:cNvPr>
          <p:cNvSpPr>
            <a:spLocks noGrp="1"/>
          </p:cNvSpPr>
          <p:nvPr>
            <p:ph type="sldNum" sz="quarter" idx="12"/>
          </p:nvPr>
        </p:nvSpPr>
        <p:spPr/>
        <p:txBody>
          <a:bodyPr/>
          <a:lstStyle/>
          <a:p>
            <a:fld id="{4D4AF910-43A9-4D96-A37F-F2453D74BA5B}" type="slidenum">
              <a:rPr lang="nb-NO" smtClean="0"/>
              <a:t>‹#›</a:t>
            </a:fld>
            <a:endParaRPr lang="nb-NO"/>
          </a:p>
        </p:txBody>
      </p:sp>
    </p:spTree>
    <p:extLst>
      <p:ext uri="{BB962C8B-B14F-4D97-AF65-F5344CB8AC3E}">
        <p14:creationId xmlns:p14="http://schemas.microsoft.com/office/powerpoint/2010/main" val="2617682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1C1E686-ECF8-9DCD-1A1C-577A8AD01752}"/>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294BBE14-361B-7290-6DCA-2E0D7010B3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93220DC6-0CF7-1432-40E0-FB7ED520BD10}"/>
              </a:ext>
            </a:extLst>
          </p:cNvPr>
          <p:cNvSpPr>
            <a:spLocks noGrp="1"/>
          </p:cNvSpPr>
          <p:nvPr>
            <p:ph type="dt" sz="half" idx="10"/>
          </p:nvPr>
        </p:nvSpPr>
        <p:spPr/>
        <p:txBody>
          <a:bodyPr/>
          <a:lstStyle/>
          <a:p>
            <a:fld id="{5779EE04-6123-4FE4-80A4-C91F068FE48A}" type="datetimeFigureOut">
              <a:rPr lang="nb-NO" smtClean="0"/>
              <a:t>01.12.2022</a:t>
            </a:fld>
            <a:endParaRPr lang="nb-NO"/>
          </a:p>
        </p:txBody>
      </p:sp>
      <p:sp>
        <p:nvSpPr>
          <p:cNvPr id="5" name="Plassholder for bunntekst 4">
            <a:extLst>
              <a:ext uri="{FF2B5EF4-FFF2-40B4-BE49-F238E27FC236}">
                <a16:creationId xmlns:a16="http://schemas.microsoft.com/office/drawing/2014/main" id="{9D2377E3-91D6-F4BF-5985-85A789B5C02A}"/>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A517C48A-264E-5AF1-138B-523E62C13252}"/>
              </a:ext>
            </a:extLst>
          </p:cNvPr>
          <p:cNvSpPr>
            <a:spLocks noGrp="1"/>
          </p:cNvSpPr>
          <p:nvPr>
            <p:ph type="sldNum" sz="quarter" idx="12"/>
          </p:nvPr>
        </p:nvSpPr>
        <p:spPr/>
        <p:txBody>
          <a:bodyPr/>
          <a:lstStyle/>
          <a:p>
            <a:fld id="{4D4AF910-43A9-4D96-A37F-F2453D74BA5B}" type="slidenum">
              <a:rPr lang="nb-NO" smtClean="0"/>
              <a:t>‹#›</a:t>
            </a:fld>
            <a:endParaRPr lang="nb-NO"/>
          </a:p>
        </p:txBody>
      </p:sp>
    </p:spTree>
    <p:extLst>
      <p:ext uri="{BB962C8B-B14F-4D97-AF65-F5344CB8AC3E}">
        <p14:creationId xmlns:p14="http://schemas.microsoft.com/office/powerpoint/2010/main" val="3352523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340BA0F-C185-AA3A-4F28-AE0D6A7DBECC}"/>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C29C6436-2DA1-0899-7E5C-EE01B62B3342}"/>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DDEFE36C-8CBF-D8B5-6C81-175F86E19622}"/>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7807144C-D0CF-CC12-7E12-5812F21F89E6}"/>
              </a:ext>
            </a:extLst>
          </p:cNvPr>
          <p:cNvSpPr>
            <a:spLocks noGrp="1"/>
          </p:cNvSpPr>
          <p:nvPr>
            <p:ph type="dt" sz="half" idx="10"/>
          </p:nvPr>
        </p:nvSpPr>
        <p:spPr/>
        <p:txBody>
          <a:bodyPr/>
          <a:lstStyle/>
          <a:p>
            <a:fld id="{5779EE04-6123-4FE4-80A4-C91F068FE48A}" type="datetimeFigureOut">
              <a:rPr lang="nb-NO" smtClean="0"/>
              <a:t>01.12.2022</a:t>
            </a:fld>
            <a:endParaRPr lang="nb-NO"/>
          </a:p>
        </p:txBody>
      </p:sp>
      <p:sp>
        <p:nvSpPr>
          <p:cNvPr id="6" name="Plassholder for bunntekst 5">
            <a:extLst>
              <a:ext uri="{FF2B5EF4-FFF2-40B4-BE49-F238E27FC236}">
                <a16:creationId xmlns:a16="http://schemas.microsoft.com/office/drawing/2014/main" id="{43413073-2EDD-5C2D-4D6C-659A378AADC5}"/>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AD3B7A1C-F965-862F-2A51-AECF08186CAB}"/>
              </a:ext>
            </a:extLst>
          </p:cNvPr>
          <p:cNvSpPr>
            <a:spLocks noGrp="1"/>
          </p:cNvSpPr>
          <p:nvPr>
            <p:ph type="sldNum" sz="quarter" idx="12"/>
          </p:nvPr>
        </p:nvSpPr>
        <p:spPr/>
        <p:txBody>
          <a:bodyPr/>
          <a:lstStyle/>
          <a:p>
            <a:fld id="{4D4AF910-43A9-4D96-A37F-F2453D74BA5B}" type="slidenum">
              <a:rPr lang="nb-NO" smtClean="0"/>
              <a:t>‹#›</a:t>
            </a:fld>
            <a:endParaRPr lang="nb-NO"/>
          </a:p>
        </p:txBody>
      </p:sp>
    </p:spTree>
    <p:extLst>
      <p:ext uri="{BB962C8B-B14F-4D97-AF65-F5344CB8AC3E}">
        <p14:creationId xmlns:p14="http://schemas.microsoft.com/office/powerpoint/2010/main" val="3428156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EC3AE47-B025-90A8-F815-35F6A035BED9}"/>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00562628-AE3D-38E5-FDD9-26E23823C1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FF7B7D19-0C71-AACC-427A-986A2215D353}"/>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2DD221BF-D1F7-6C74-100B-6506B49BD3F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B366EA74-339E-B647-83B5-5F8BD96AE70D}"/>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A04F0418-9B38-65AE-A09A-495F1D81632A}"/>
              </a:ext>
            </a:extLst>
          </p:cNvPr>
          <p:cNvSpPr>
            <a:spLocks noGrp="1"/>
          </p:cNvSpPr>
          <p:nvPr>
            <p:ph type="dt" sz="half" idx="10"/>
          </p:nvPr>
        </p:nvSpPr>
        <p:spPr/>
        <p:txBody>
          <a:bodyPr/>
          <a:lstStyle/>
          <a:p>
            <a:fld id="{5779EE04-6123-4FE4-80A4-C91F068FE48A}" type="datetimeFigureOut">
              <a:rPr lang="nb-NO" smtClean="0"/>
              <a:t>01.12.2022</a:t>
            </a:fld>
            <a:endParaRPr lang="nb-NO"/>
          </a:p>
        </p:txBody>
      </p:sp>
      <p:sp>
        <p:nvSpPr>
          <p:cNvPr id="8" name="Plassholder for bunntekst 7">
            <a:extLst>
              <a:ext uri="{FF2B5EF4-FFF2-40B4-BE49-F238E27FC236}">
                <a16:creationId xmlns:a16="http://schemas.microsoft.com/office/drawing/2014/main" id="{06CEDDDA-4F74-9C26-A806-72FF2EE43AA6}"/>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190716AB-411B-6C24-2092-7E48BAD3AC3D}"/>
              </a:ext>
            </a:extLst>
          </p:cNvPr>
          <p:cNvSpPr>
            <a:spLocks noGrp="1"/>
          </p:cNvSpPr>
          <p:nvPr>
            <p:ph type="sldNum" sz="quarter" idx="12"/>
          </p:nvPr>
        </p:nvSpPr>
        <p:spPr/>
        <p:txBody>
          <a:bodyPr/>
          <a:lstStyle/>
          <a:p>
            <a:fld id="{4D4AF910-43A9-4D96-A37F-F2453D74BA5B}" type="slidenum">
              <a:rPr lang="nb-NO" smtClean="0"/>
              <a:t>‹#›</a:t>
            </a:fld>
            <a:endParaRPr lang="nb-NO"/>
          </a:p>
        </p:txBody>
      </p:sp>
    </p:spTree>
    <p:extLst>
      <p:ext uri="{BB962C8B-B14F-4D97-AF65-F5344CB8AC3E}">
        <p14:creationId xmlns:p14="http://schemas.microsoft.com/office/powerpoint/2010/main" val="295892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CF4D26A-5B43-48F5-EE59-FE597DBF341F}"/>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A48805EF-1619-19CE-64F2-4201DAFE3B12}"/>
              </a:ext>
            </a:extLst>
          </p:cNvPr>
          <p:cNvSpPr>
            <a:spLocks noGrp="1"/>
          </p:cNvSpPr>
          <p:nvPr>
            <p:ph type="dt" sz="half" idx="10"/>
          </p:nvPr>
        </p:nvSpPr>
        <p:spPr/>
        <p:txBody>
          <a:bodyPr/>
          <a:lstStyle/>
          <a:p>
            <a:fld id="{5779EE04-6123-4FE4-80A4-C91F068FE48A}" type="datetimeFigureOut">
              <a:rPr lang="nb-NO" smtClean="0"/>
              <a:t>01.12.2022</a:t>
            </a:fld>
            <a:endParaRPr lang="nb-NO"/>
          </a:p>
        </p:txBody>
      </p:sp>
      <p:sp>
        <p:nvSpPr>
          <p:cNvPr id="4" name="Plassholder for bunntekst 3">
            <a:extLst>
              <a:ext uri="{FF2B5EF4-FFF2-40B4-BE49-F238E27FC236}">
                <a16:creationId xmlns:a16="http://schemas.microsoft.com/office/drawing/2014/main" id="{A1D8534B-3567-FC9E-4512-98F88C582C1A}"/>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3DB2AE69-FDD0-49D5-21B7-B3D1BE3FEA3E}"/>
              </a:ext>
            </a:extLst>
          </p:cNvPr>
          <p:cNvSpPr>
            <a:spLocks noGrp="1"/>
          </p:cNvSpPr>
          <p:nvPr>
            <p:ph type="sldNum" sz="quarter" idx="12"/>
          </p:nvPr>
        </p:nvSpPr>
        <p:spPr/>
        <p:txBody>
          <a:bodyPr/>
          <a:lstStyle/>
          <a:p>
            <a:fld id="{4D4AF910-43A9-4D96-A37F-F2453D74BA5B}" type="slidenum">
              <a:rPr lang="nb-NO" smtClean="0"/>
              <a:t>‹#›</a:t>
            </a:fld>
            <a:endParaRPr lang="nb-NO"/>
          </a:p>
        </p:txBody>
      </p:sp>
    </p:spTree>
    <p:extLst>
      <p:ext uri="{BB962C8B-B14F-4D97-AF65-F5344CB8AC3E}">
        <p14:creationId xmlns:p14="http://schemas.microsoft.com/office/powerpoint/2010/main" val="216969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6BF8A32E-CE5A-BBD0-26D5-FD8742EA3C08}"/>
              </a:ext>
            </a:extLst>
          </p:cNvPr>
          <p:cNvSpPr>
            <a:spLocks noGrp="1"/>
          </p:cNvSpPr>
          <p:nvPr>
            <p:ph type="dt" sz="half" idx="10"/>
          </p:nvPr>
        </p:nvSpPr>
        <p:spPr/>
        <p:txBody>
          <a:bodyPr/>
          <a:lstStyle/>
          <a:p>
            <a:fld id="{5779EE04-6123-4FE4-80A4-C91F068FE48A}" type="datetimeFigureOut">
              <a:rPr lang="nb-NO" smtClean="0"/>
              <a:t>01.12.2022</a:t>
            </a:fld>
            <a:endParaRPr lang="nb-NO"/>
          </a:p>
        </p:txBody>
      </p:sp>
      <p:sp>
        <p:nvSpPr>
          <p:cNvPr id="3" name="Plassholder for bunntekst 2">
            <a:extLst>
              <a:ext uri="{FF2B5EF4-FFF2-40B4-BE49-F238E27FC236}">
                <a16:creationId xmlns:a16="http://schemas.microsoft.com/office/drawing/2014/main" id="{B3C11E63-1F9A-138D-8A52-12EE29AADCB5}"/>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0490310A-7B67-42C7-E2FF-6EF549D959D2}"/>
              </a:ext>
            </a:extLst>
          </p:cNvPr>
          <p:cNvSpPr>
            <a:spLocks noGrp="1"/>
          </p:cNvSpPr>
          <p:nvPr>
            <p:ph type="sldNum" sz="quarter" idx="12"/>
          </p:nvPr>
        </p:nvSpPr>
        <p:spPr/>
        <p:txBody>
          <a:bodyPr/>
          <a:lstStyle/>
          <a:p>
            <a:fld id="{4D4AF910-43A9-4D96-A37F-F2453D74BA5B}" type="slidenum">
              <a:rPr lang="nb-NO" smtClean="0"/>
              <a:t>‹#›</a:t>
            </a:fld>
            <a:endParaRPr lang="nb-NO"/>
          </a:p>
        </p:txBody>
      </p:sp>
    </p:spTree>
    <p:extLst>
      <p:ext uri="{BB962C8B-B14F-4D97-AF65-F5344CB8AC3E}">
        <p14:creationId xmlns:p14="http://schemas.microsoft.com/office/powerpoint/2010/main" val="3381400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3BB44EF-43B5-BB19-9721-5250A3F944DD}"/>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0E26FC95-A22E-8921-8A45-FB166C4109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28C688FB-30AF-5DD8-3319-4231CF4C3D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C4A4FF74-4387-4DAA-878D-F554501973BC}"/>
              </a:ext>
            </a:extLst>
          </p:cNvPr>
          <p:cNvSpPr>
            <a:spLocks noGrp="1"/>
          </p:cNvSpPr>
          <p:nvPr>
            <p:ph type="dt" sz="half" idx="10"/>
          </p:nvPr>
        </p:nvSpPr>
        <p:spPr/>
        <p:txBody>
          <a:bodyPr/>
          <a:lstStyle/>
          <a:p>
            <a:fld id="{5779EE04-6123-4FE4-80A4-C91F068FE48A}" type="datetimeFigureOut">
              <a:rPr lang="nb-NO" smtClean="0"/>
              <a:t>01.12.2022</a:t>
            </a:fld>
            <a:endParaRPr lang="nb-NO"/>
          </a:p>
        </p:txBody>
      </p:sp>
      <p:sp>
        <p:nvSpPr>
          <p:cNvPr id="6" name="Plassholder for bunntekst 5">
            <a:extLst>
              <a:ext uri="{FF2B5EF4-FFF2-40B4-BE49-F238E27FC236}">
                <a16:creationId xmlns:a16="http://schemas.microsoft.com/office/drawing/2014/main" id="{023B7806-4635-E5D3-A4A0-D31883D95847}"/>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36887363-3B91-5DD1-DB46-4945AF7412DF}"/>
              </a:ext>
            </a:extLst>
          </p:cNvPr>
          <p:cNvSpPr>
            <a:spLocks noGrp="1"/>
          </p:cNvSpPr>
          <p:nvPr>
            <p:ph type="sldNum" sz="quarter" idx="12"/>
          </p:nvPr>
        </p:nvSpPr>
        <p:spPr/>
        <p:txBody>
          <a:bodyPr/>
          <a:lstStyle/>
          <a:p>
            <a:fld id="{4D4AF910-43A9-4D96-A37F-F2453D74BA5B}" type="slidenum">
              <a:rPr lang="nb-NO" smtClean="0"/>
              <a:t>‹#›</a:t>
            </a:fld>
            <a:endParaRPr lang="nb-NO"/>
          </a:p>
        </p:txBody>
      </p:sp>
    </p:spTree>
    <p:extLst>
      <p:ext uri="{BB962C8B-B14F-4D97-AF65-F5344CB8AC3E}">
        <p14:creationId xmlns:p14="http://schemas.microsoft.com/office/powerpoint/2010/main" val="2966119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2A9DC4B-87C7-7356-7200-F5EC3D24538C}"/>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4C72D376-E2F3-2646-1260-5DBE275A3D7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C2E269B8-4BBA-6287-99E1-4547C36F34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31943AF5-5A5A-B9BE-0F09-B02775E88D83}"/>
              </a:ext>
            </a:extLst>
          </p:cNvPr>
          <p:cNvSpPr>
            <a:spLocks noGrp="1"/>
          </p:cNvSpPr>
          <p:nvPr>
            <p:ph type="dt" sz="half" idx="10"/>
          </p:nvPr>
        </p:nvSpPr>
        <p:spPr/>
        <p:txBody>
          <a:bodyPr/>
          <a:lstStyle/>
          <a:p>
            <a:fld id="{5779EE04-6123-4FE4-80A4-C91F068FE48A}" type="datetimeFigureOut">
              <a:rPr lang="nb-NO" smtClean="0"/>
              <a:t>01.12.2022</a:t>
            </a:fld>
            <a:endParaRPr lang="nb-NO"/>
          </a:p>
        </p:txBody>
      </p:sp>
      <p:sp>
        <p:nvSpPr>
          <p:cNvPr id="6" name="Plassholder for bunntekst 5">
            <a:extLst>
              <a:ext uri="{FF2B5EF4-FFF2-40B4-BE49-F238E27FC236}">
                <a16:creationId xmlns:a16="http://schemas.microsoft.com/office/drawing/2014/main" id="{0508BD24-6809-9343-31D3-1BFA7559206F}"/>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CE10A242-EE6D-C720-C45F-73549F3BB331}"/>
              </a:ext>
            </a:extLst>
          </p:cNvPr>
          <p:cNvSpPr>
            <a:spLocks noGrp="1"/>
          </p:cNvSpPr>
          <p:nvPr>
            <p:ph type="sldNum" sz="quarter" idx="12"/>
          </p:nvPr>
        </p:nvSpPr>
        <p:spPr/>
        <p:txBody>
          <a:bodyPr/>
          <a:lstStyle/>
          <a:p>
            <a:fld id="{4D4AF910-43A9-4D96-A37F-F2453D74BA5B}" type="slidenum">
              <a:rPr lang="nb-NO" smtClean="0"/>
              <a:t>‹#›</a:t>
            </a:fld>
            <a:endParaRPr lang="nb-NO"/>
          </a:p>
        </p:txBody>
      </p:sp>
    </p:spTree>
    <p:extLst>
      <p:ext uri="{BB962C8B-B14F-4D97-AF65-F5344CB8AC3E}">
        <p14:creationId xmlns:p14="http://schemas.microsoft.com/office/powerpoint/2010/main" val="2416628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631365EB-FFA5-537A-FE31-22527BA042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B345AE37-D7AD-2B78-3FCA-E1DA25206A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3D40A979-594F-6C3E-84BE-66B611D0D0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79EE04-6123-4FE4-80A4-C91F068FE48A}" type="datetimeFigureOut">
              <a:rPr lang="nb-NO" smtClean="0"/>
              <a:t>01.12.2022</a:t>
            </a:fld>
            <a:endParaRPr lang="nb-NO"/>
          </a:p>
        </p:txBody>
      </p:sp>
      <p:sp>
        <p:nvSpPr>
          <p:cNvPr id="5" name="Plassholder for bunntekst 4">
            <a:extLst>
              <a:ext uri="{FF2B5EF4-FFF2-40B4-BE49-F238E27FC236}">
                <a16:creationId xmlns:a16="http://schemas.microsoft.com/office/drawing/2014/main" id="{EC823A3F-F989-84E4-673D-2B8FF44B23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a:extLst>
              <a:ext uri="{FF2B5EF4-FFF2-40B4-BE49-F238E27FC236}">
                <a16:creationId xmlns:a16="http://schemas.microsoft.com/office/drawing/2014/main" id="{6F6FD546-D10C-85F1-D510-DB57156FF27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4AF910-43A9-4D96-A37F-F2453D74BA5B}" type="slidenum">
              <a:rPr lang="nb-NO" smtClean="0"/>
              <a:t>‹#›</a:t>
            </a:fld>
            <a:endParaRPr lang="nb-NO"/>
          </a:p>
        </p:txBody>
      </p:sp>
    </p:spTree>
    <p:extLst>
      <p:ext uri="{BB962C8B-B14F-4D97-AF65-F5344CB8AC3E}">
        <p14:creationId xmlns:p14="http://schemas.microsoft.com/office/powerpoint/2010/main" val="14010228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1AC92D2-D649-28D9-B783-7735B500BDFB}"/>
              </a:ext>
            </a:extLst>
          </p:cNvPr>
          <p:cNvSpPr>
            <a:spLocks noGrp="1"/>
          </p:cNvSpPr>
          <p:nvPr>
            <p:ph type="ctrTitle"/>
          </p:nvPr>
        </p:nvSpPr>
        <p:spPr/>
        <p:txBody>
          <a:bodyPr/>
          <a:lstStyle/>
          <a:p>
            <a:r>
              <a:rPr lang="nb-NO" dirty="0"/>
              <a:t>Omvendt proporsjonalitet</a:t>
            </a:r>
          </a:p>
        </p:txBody>
      </p:sp>
      <p:sp>
        <p:nvSpPr>
          <p:cNvPr id="3" name="Undertittel 2">
            <a:extLst>
              <a:ext uri="{FF2B5EF4-FFF2-40B4-BE49-F238E27FC236}">
                <a16:creationId xmlns:a16="http://schemas.microsoft.com/office/drawing/2014/main" id="{2DBCF117-20B8-9FFC-72F0-C93B89ABD653}"/>
              </a:ext>
            </a:extLst>
          </p:cNvPr>
          <p:cNvSpPr>
            <a:spLocks noGrp="1"/>
          </p:cNvSpPr>
          <p:nvPr>
            <p:ph type="subTitle" idx="1"/>
          </p:nvPr>
        </p:nvSpPr>
        <p:spPr/>
        <p:txBody>
          <a:bodyPr/>
          <a:lstStyle/>
          <a:p>
            <a:r>
              <a:rPr lang="nb-NO" dirty="0"/>
              <a:t>Del 1</a:t>
            </a:r>
          </a:p>
        </p:txBody>
      </p:sp>
    </p:spTree>
    <p:extLst>
      <p:ext uri="{BB962C8B-B14F-4D97-AF65-F5344CB8AC3E}">
        <p14:creationId xmlns:p14="http://schemas.microsoft.com/office/powerpoint/2010/main" val="3439560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4D0A024-C153-2D25-6249-587FE4B255A2}"/>
              </a:ext>
            </a:extLst>
          </p:cNvPr>
          <p:cNvSpPr>
            <a:spLocks noGrp="1"/>
          </p:cNvSpPr>
          <p:nvPr>
            <p:ph type="title"/>
          </p:nvPr>
        </p:nvSpPr>
        <p:spPr/>
        <p:txBody>
          <a:bodyPr/>
          <a:lstStyle/>
          <a:p>
            <a:r>
              <a:rPr lang="nb-NO" dirty="0"/>
              <a:t>Vi ser for oss følgende undervisningssituasjon</a:t>
            </a:r>
          </a:p>
        </p:txBody>
      </p:sp>
      <p:sp>
        <p:nvSpPr>
          <p:cNvPr id="3" name="Plassholder for innhold 2">
            <a:extLst>
              <a:ext uri="{FF2B5EF4-FFF2-40B4-BE49-F238E27FC236}">
                <a16:creationId xmlns:a16="http://schemas.microsoft.com/office/drawing/2014/main" id="{AF656BD2-B3BA-40F1-8059-37555B689ED3}"/>
              </a:ext>
            </a:extLst>
          </p:cNvPr>
          <p:cNvSpPr>
            <a:spLocks noGrp="1"/>
          </p:cNvSpPr>
          <p:nvPr>
            <p:ph idx="1"/>
          </p:nvPr>
        </p:nvSpPr>
        <p:spPr>
          <a:xfrm>
            <a:off x="838200" y="1477819"/>
            <a:ext cx="4999182" cy="1764146"/>
          </a:xfrm>
        </p:spPr>
        <p:txBody>
          <a:bodyPr>
            <a:normAutofit/>
          </a:bodyPr>
          <a:lstStyle/>
          <a:p>
            <a:pPr marL="0" indent="0">
              <a:buNone/>
            </a:pPr>
            <a:r>
              <a:rPr lang="nb-NO" sz="1800" dirty="0"/>
              <a:t>Vi er på 3. trinn. Elevene har jobbet i par med å måle lengden på klasserommet, ved hjelp av en taustump de har fått utdelt. Ingen elevpar hadde samme lengde på taustumpen.</a:t>
            </a:r>
          </a:p>
          <a:p>
            <a:pPr marL="0" indent="0">
              <a:buNone/>
            </a:pPr>
            <a:r>
              <a:rPr lang="nb-NO" sz="1800" dirty="0"/>
              <a:t>Etter målingen samler læreren inn måltallene fra elevparene, og skriver dem på tavla:</a:t>
            </a:r>
          </a:p>
          <a:p>
            <a:pPr marL="0" indent="0">
              <a:buNone/>
            </a:pPr>
            <a:endParaRPr lang="nb-NO" sz="1800" dirty="0"/>
          </a:p>
          <a:p>
            <a:pPr marL="0" indent="0">
              <a:buNone/>
            </a:pPr>
            <a:endParaRPr lang="nb-NO" sz="1800" dirty="0"/>
          </a:p>
        </p:txBody>
      </p:sp>
      <p:graphicFrame>
        <p:nvGraphicFramePr>
          <p:cNvPr id="4" name="Tabell 3">
            <a:extLst>
              <a:ext uri="{FF2B5EF4-FFF2-40B4-BE49-F238E27FC236}">
                <a16:creationId xmlns:a16="http://schemas.microsoft.com/office/drawing/2014/main" id="{DAA25207-CBD6-D944-7468-44A58E4DCE92}"/>
              </a:ext>
            </a:extLst>
          </p:cNvPr>
          <p:cNvGraphicFramePr>
            <a:graphicFrameLocks noGrp="1"/>
          </p:cNvGraphicFramePr>
          <p:nvPr>
            <p:extLst>
              <p:ext uri="{D42A27DB-BD31-4B8C-83A1-F6EECF244321}">
                <p14:modId xmlns:p14="http://schemas.microsoft.com/office/powerpoint/2010/main" val="368654525"/>
              </p:ext>
            </p:extLst>
          </p:nvPr>
        </p:nvGraphicFramePr>
        <p:xfrm>
          <a:off x="6096000" y="1710349"/>
          <a:ext cx="4999182" cy="1309116"/>
        </p:xfrm>
        <a:graphic>
          <a:graphicData uri="http://schemas.openxmlformats.org/drawingml/2006/table">
            <a:tbl>
              <a:tblPr firstRow="1" firstCol="1" bandRow="1">
                <a:tableStyleId>{69CF1AB2-1976-4502-BF36-3FF5EA218861}</a:tableStyleId>
              </a:tblPr>
              <a:tblGrid>
                <a:gridCol w="2499591">
                  <a:extLst>
                    <a:ext uri="{9D8B030D-6E8A-4147-A177-3AD203B41FA5}">
                      <a16:colId xmlns:a16="http://schemas.microsoft.com/office/drawing/2014/main" val="1000761276"/>
                    </a:ext>
                  </a:extLst>
                </a:gridCol>
                <a:gridCol w="2499591">
                  <a:extLst>
                    <a:ext uri="{9D8B030D-6E8A-4147-A177-3AD203B41FA5}">
                      <a16:colId xmlns:a16="http://schemas.microsoft.com/office/drawing/2014/main" val="3664259291"/>
                    </a:ext>
                  </a:extLst>
                </a:gridCol>
              </a:tblGrid>
              <a:tr h="172975">
                <a:tc>
                  <a:txBody>
                    <a:bodyPr/>
                    <a:lstStyle/>
                    <a:p>
                      <a:pPr>
                        <a:lnSpc>
                          <a:spcPct val="107000"/>
                        </a:lnSpc>
                        <a:spcAft>
                          <a:spcPts val="800"/>
                        </a:spcAft>
                      </a:pPr>
                      <a:r>
                        <a:rPr lang="nb-NO" sz="1400" b="0" dirty="0">
                          <a:effectLst/>
                        </a:rPr>
                        <a:t>Sandra og Joakim</a:t>
                      </a:r>
                      <a:endParaRPr lang="nb-NO"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nb-NO" sz="1400" b="0" dirty="0">
                          <a:effectLst/>
                        </a:rPr>
                        <a:t>12 og en kvart</a:t>
                      </a:r>
                      <a:endParaRPr lang="nb-NO"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65522673"/>
                  </a:ext>
                </a:extLst>
              </a:tr>
              <a:tr h="172975">
                <a:tc>
                  <a:txBody>
                    <a:bodyPr/>
                    <a:lstStyle/>
                    <a:p>
                      <a:pPr>
                        <a:lnSpc>
                          <a:spcPct val="107000"/>
                        </a:lnSpc>
                        <a:spcAft>
                          <a:spcPts val="800"/>
                        </a:spcAft>
                      </a:pPr>
                      <a:r>
                        <a:rPr lang="nb-NO" sz="1400" b="0">
                          <a:effectLst/>
                        </a:rPr>
                        <a:t>Elsa og Ida</a:t>
                      </a:r>
                      <a:endParaRPr lang="nb-NO" sz="14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nb-NO" sz="1400" b="0" dirty="0">
                          <a:effectLst/>
                        </a:rPr>
                        <a:t>7,5</a:t>
                      </a:r>
                      <a:endParaRPr lang="nb-NO"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96253640"/>
                  </a:ext>
                </a:extLst>
              </a:tr>
              <a:tr h="172975">
                <a:tc>
                  <a:txBody>
                    <a:bodyPr/>
                    <a:lstStyle/>
                    <a:p>
                      <a:pPr>
                        <a:lnSpc>
                          <a:spcPct val="107000"/>
                        </a:lnSpc>
                        <a:spcAft>
                          <a:spcPts val="800"/>
                        </a:spcAft>
                      </a:pPr>
                      <a:r>
                        <a:rPr lang="nb-NO" sz="1400" b="0" dirty="0">
                          <a:effectLst/>
                        </a:rPr>
                        <a:t>Malin og Amir</a:t>
                      </a:r>
                      <a:endParaRPr lang="nb-NO"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nb-NO" sz="1400" dirty="0">
                          <a:effectLst/>
                        </a:rPr>
                        <a:t>15</a:t>
                      </a:r>
                      <a:endParaRPr lang="nb-N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68751446"/>
                  </a:ext>
                </a:extLst>
              </a:tr>
              <a:tr h="172975">
                <a:tc>
                  <a:txBody>
                    <a:bodyPr/>
                    <a:lstStyle/>
                    <a:p>
                      <a:pPr>
                        <a:lnSpc>
                          <a:spcPct val="107000"/>
                        </a:lnSpc>
                        <a:spcAft>
                          <a:spcPts val="800"/>
                        </a:spcAft>
                      </a:pPr>
                      <a:r>
                        <a:rPr lang="nb-NO" sz="1400" b="0" dirty="0">
                          <a:effectLst/>
                        </a:rPr>
                        <a:t>Tor og Nadia</a:t>
                      </a:r>
                      <a:endParaRPr lang="nb-NO"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nb-NO" sz="1400">
                          <a:effectLst/>
                        </a:rPr>
                        <a:t>8 og en halv</a:t>
                      </a:r>
                      <a:endParaRPr lang="nb-NO"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91244850"/>
                  </a:ext>
                </a:extLst>
              </a:tr>
              <a:tr h="172975">
                <a:tc>
                  <a:txBody>
                    <a:bodyPr/>
                    <a:lstStyle/>
                    <a:p>
                      <a:pPr>
                        <a:lnSpc>
                          <a:spcPct val="107000"/>
                        </a:lnSpc>
                        <a:spcAft>
                          <a:spcPts val="800"/>
                        </a:spcAft>
                      </a:pPr>
                      <a:r>
                        <a:rPr lang="nb-NO" sz="1400" b="0">
                          <a:effectLst/>
                        </a:rPr>
                        <a:t>Kristian og Leyla</a:t>
                      </a:r>
                      <a:endParaRPr lang="nb-NO" sz="14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nb-NO" sz="1400">
                          <a:effectLst/>
                        </a:rPr>
                        <a:t>6 og en liten bit</a:t>
                      </a:r>
                      <a:endParaRPr lang="nb-NO"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31379837"/>
                  </a:ext>
                </a:extLst>
              </a:tr>
              <a:tr h="172975">
                <a:tc>
                  <a:txBody>
                    <a:bodyPr/>
                    <a:lstStyle/>
                    <a:p>
                      <a:pPr>
                        <a:lnSpc>
                          <a:spcPct val="107000"/>
                        </a:lnSpc>
                        <a:spcAft>
                          <a:spcPts val="800"/>
                        </a:spcAft>
                      </a:pPr>
                      <a:r>
                        <a:rPr lang="nb-NO" sz="1400" b="0" dirty="0">
                          <a:effectLst/>
                        </a:rPr>
                        <a:t>Osman og Sigrid</a:t>
                      </a:r>
                      <a:endParaRPr lang="nb-NO"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nb-NO" sz="1400" dirty="0">
                          <a:effectLst/>
                        </a:rPr>
                        <a:t>24</a:t>
                      </a:r>
                      <a:endParaRPr lang="nb-N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46824761"/>
                  </a:ext>
                </a:extLst>
              </a:tr>
            </a:tbl>
          </a:graphicData>
        </a:graphic>
      </p:graphicFrame>
      <p:sp>
        <p:nvSpPr>
          <p:cNvPr id="5" name="TekstSylinder 4">
            <a:extLst>
              <a:ext uri="{FF2B5EF4-FFF2-40B4-BE49-F238E27FC236}">
                <a16:creationId xmlns:a16="http://schemas.microsoft.com/office/drawing/2014/main" id="{462B7991-3387-AAFD-7055-7902D99CD30D}"/>
              </a:ext>
            </a:extLst>
          </p:cNvPr>
          <p:cNvSpPr txBox="1"/>
          <p:nvPr/>
        </p:nvSpPr>
        <p:spPr>
          <a:xfrm>
            <a:off x="6096000" y="3724456"/>
            <a:ext cx="4419111" cy="1477328"/>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marL="0" indent="0">
              <a:buNone/>
            </a:pPr>
            <a:r>
              <a:rPr lang="nb-NO" b="1" dirty="0"/>
              <a:t>Målet for økta: </a:t>
            </a:r>
          </a:p>
          <a:p>
            <a:pPr marL="0" indent="0">
              <a:buNone/>
            </a:pPr>
            <a:r>
              <a:rPr lang="nb-NO" dirty="0"/>
              <a:t>Elevene oppdager at det er en sammenheng mellom lengden på måleenheten og måltallet: Jo lengre måleenhet, jo lavere måltall og omvendt</a:t>
            </a:r>
          </a:p>
        </p:txBody>
      </p:sp>
      <p:sp>
        <p:nvSpPr>
          <p:cNvPr id="6" name="Snakkeboble: rektangel med avrundede hjørner 5">
            <a:extLst>
              <a:ext uri="{FF2B5EF4-FFF2-40B4-BE49-F238E27FC236}">
                <a16:creationId xmlns:a16="http://schemas.microsoft.com/office/drawing/2014/main" id="{252B029B-5097-5068-F0B7-712DCC67FFDA}"/>
              </a:ext>
            </a:extLst>
          </p:cNvPr>
          <p:cNvSpPr/>
          <p:nvPr/>
        </p:nvSpPr>
        <p:spPr>
          <a:xfrm>
            <a:off x="838200" y="3629682"/>
            <a:ext cx="4999182" cy="1666877"/>
          </a:xfrm>
          <a:prstGeom prst="wedgeRoundRectCallout">
            <a:avLst>
              <a:gd name="adj1" fmla="val -61798"/>
              <a:gd name="adj2" fmla="val 4820"/>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marL="0" indent="0">
              <a:buNone/>
            </a:pPr>
            <a:r>
              <a:rPr lang="nb-NO" sz="1600" dirty="0"/>
              <a:t>Nå har dere alle fått forskjellige måltall, noen sier at klasserommet er 15 taustumper langt, andre sier at det er 6 taustumper og en liten bit langt. Da lurer jeg på, kan dere se på måltallene og si noe om hvem sin taustump som var lengst og kortest? Diskuter sammen og forklar hvem som har lengst og kortest taustump.</a:t>
            </a:r>
          </a:p>
        </p:txBody>
      </p:sp>
      <p:sp>
        <p:nvSpPr>
          <p:cNvPr id="7" name="TekstSylinder 6">
            <a:extLst>
              <a:ext uri="{FF2B5EF4-FFF2-40B4-BE49-F238E27FC236}">
                <a16:creationId xmlns:a16="http://schemas.microsoft.com/office/drawing/2014/main" id="{39916028-3F56-5D6C-0912-BB0533FE53BD}"/>
              </a:ext>
            </a:extLst>
          </p:cNvPr>
          <p:cNvSpPr txBox="1"/>
          <p:nvPr/>
        </p:nvSpPr>
        <p:spPr>
          <a:xfrm>
            <a:off x="838200" y="5428967"/>
            <a:ext cx="4999182" cy="923330"/>
          </a:xfrm>
          <a:prstGeom prst="rect">
            <a:avLst/>
          </a:prstGeom>
          <a:noFill/>
        </p:spPr>
        <p:txBody>
          <a:bodyPr wrap="square" rtlCol="0">
            <a:spAutoFit/>
          </a:bodyPr>
          <a:lstStyle/>
          <a:p>
            <a:r>
              <a:rPr lang="nb-NO" dirty="0"/>
              <a:t>Elevene arbeider videre i par med oppgaven de fikk fra læreren. Læreren går rundt og snakker med elevene.</a:t>
            </a:r>
          </a:p>
        </p:txBody>
      </p:sp>
      <p:sp>
        <p:nvSpPr>
          <p:cNvPr id="9" name="TekstSylinder 8">
            <a:extLst>
              <a:ext uri="{FF2B5EF4-FFF2-40B4-BE49-F238E27FC236}">
                <a16:creationId xmlns:a16="http://schemas.microsoft.com/office/drawing/2014/main" id="{92295428-3371-F2DC-D69B-2D1F8A55FA72}"/>
              </a:ext>
            </a:extLst>
          </p:cNvPr>
          <p:cNvSpPr txBox="1"/>
          <p:nvPr/>
        </p:nvSpPr>
        <p:spPr>
          <a:xfrm>
            <a:off x="6096000" y="5657358"/>
            <a:ext cx="5980728" cy="923330"/>
          </a:xfrm>
          <a:prstGeom prst="rect">
            <a:avLst/>
          </a:prstGeom>
          <a:solidFill>
            <a:schemeClr val="bg2"/>
          </a:solidFill>
          <a:ln w="12700"/>
        </p:spPr>
        <p:style>
          <a:lnRef idx="2">
            <a:schemeClr val="accent2"/>
          </a:lnRef>
          <a:fillRef idx="1">
            <a:schemeClr val="lt1"/>
          </a:fillRef>
          <a:effectRef idx="0">
            <a:schemeClr val="accent2"/>
          </a:effectRef>
          <a:fontRef idx="minor">
            <a:schemeClr val="dk1"/>
          </a:fontRef>
        </p:style>
        <p:txBody>
          <a:bodyPr wrap="square" rtlCol="0">
            <a:spAutoFit/>
          </a:bodyPr>
          <a:lstStyle/>
          <a:p>
            <a:r>
              <a:rPr lang="nb-NO" sz="1800" b="1" dirty="0">
                <a:effectLst/>
                <a:latin typeface="Calibri" panose="020F0502020204030204" pitchFamily="34" charset="0"/>
                <a:ea typeface="Calibri" panose="020F0502020204030204" pitchFamily="34" charset="0"/>
                <a:cs typeface="Times New Roman" panose="02020603050405020304" pitchFamily="18" charset="0"/>
              </a:rPr>
              <a:t>Mål for samtalen videre</a:t>
            </a: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r>
              <a:rPr lang="nb-NO" sz="1800" dirty="0">
                <a:effectLst/>
                <a:latin typeface="Calibri" panose="020F0502020204030204" pitchFamily="34" charset="0"/>
                <a:ea typeface="Calibri" panose="020F0502020204030204" pitchFamily="34" charset="0"/>
                <a:cs typeface="Times New Roman" panose="02020603050405020304" pitchFamily="18" charset="0"/>
              </a:rPr>
              <a:t>Læreren skal snakke med elevparene (et og et), slik at målet for økta nås i løpet av samtalen med elevene.</a:t>
            </a:r>
            <a:endParaRPr lang="en-GB" dirty="0"/>
          </a:p>
        </p:txBody>
      </p:sp>
      <p:sp>
        <p:nvSpPr>
          <p:cNvPr id="10" name="TekstSylinder 9">
            <a:extLst>
              <a:ext uri="{FF2B5EF4-FFF2-40B4-BE49-F238E27FC236}">
                <a16:creationId xmlns:a16="http://schemas.microsoft.com/office/drawing/2014/main" id="{1EE6DAC9-6B09-AABA-9947-86E8136E7FDF}"/>
              </a:ext>
            </a:extLst>
          </p:cNvPr>
          <p:cNvSpPr txBox="1"/>
          <p:nvPr/>
        </p:nvSpPr>
        <p:spPr>
          <a:xfrm>
            <a:off x="838200" y="3216626"/>
            <a:ext cx="4999182" cy="369332"/>
          </a:xfrm>
          <a:prstGeom prst="rect">
            <a:avLst/>
          </a:prstGeom>
          <a:noFill/>
        </p:spPr>
        <p:txBody>
          <a:bodyPr wrap="square" rtlCol="0">
            <a:spAutoFit/>
          </a:bodyPr>
          <a:lstStyle/>
          <a:p>
            <a:r>
              <a:rPr lang="nb-NO" dirty="0"/>
              <a:t>Så gir læreren følgende oppgave til elevene:</a:t>
            </a:r>
          </a:p>
        </p:txBody>
      </p:sp>
    </p:spTree>
    <p:extLst>
      <p:ext uri="{BB962C8B-B14F-4D97-AF65-F5344CB8AC3E}">
        <p14:creationId xmlns:p14="http://schemas.microsoft.com/office/powerpoint/2010/main" val="3379801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P spid="6" grpId="0" animBg="1"/>
      <p:bldP spid="7" grpId="0"/>
      <p:bldP spid="9" grpId="0" animBg="1"/>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C5EA1C0-99A0-5EA6-F603-70A83A7C30D2}"/>
              </a:ext>
            </a:extLst>
          </p:cNvPr>
          <p:cNvSpPr>
            <a:spLocks noGrp="1"/>
          </p:cNvSpPr>
          <p:nvPr>
            <p:ph type="title"/>
          </p:nvPr>
        </p:nvSpPr>
        <p:spPr/>
        <p:txBody>
          <a:bodyPr/>
          <a:lstStyle/>
          <a:p>
            <a:r>
              <a:rPr lang="nb-NO" dirty="0"/>
              <a:t>Oppgave 1</a:t>
            </a:r>
          </a:p>
        </p:txBody>
      </p:sp>
      <p:sp>
        <p:nvSpPr>
          <p:cNvPr id="3" name="Plassholder for innhold 2">
            <a:extLst>
              <a:ext uri="{FF2B5EF4-FFF2-40B4-BE49-F238E27FC236}">
                <a16:creationId xmlns:a16="http://schemas.microsoft.com/office/drawing/2014/main" id="{769E1AB6-5763-5794-1C67-A0A6B5C78D0C}"/>
              </a:ext>
            </a:extLst>
          </p:cNvPr>
          <p:cNvSpPr>
            <a:spLocks noGrp="1"/>
          </p:cNvSpPr>
          <p:nvPr>
            <p:ph idx="1"/>
          </p:nvPr>
        </p:nvSpPr>
        <p:spPr/>
        <p:txBody>
          <a:bodyPr/>
          <a:lstStyle/>
          <a:p>
            <a:r>
              <a:rPr lang="nb-NO" dirty="0"/>
              <a:t>Ta utgangspunkt i elevarbeidene som dere får utdelt på ark.</a:t>
            </a:r>
          </a:p>
          <a:p>
            <a:pPr lvl="1"/>
            <a:r>
              <a:rPr lang="nb-NO" dirty="0"/>
              <a:t>Sett dere inn i elevenes arbeid</a:t>
            </a:r>
          </a:p>
          <a:p>
            <a:pPr lvl="1"/>
            <a:r>
              <a:rPr lang="nb-NO" dirty="0"/>
              <a:t>Planlegg spørsmål til hvert elevpar som bygger på grep for matematisk resonnering, og som er slik at målet for økta nås i løpet av samtalen med elevene</a:t>
            </a:r>
          </a:p>
          <a:p>
            <a:pPr lvl="1"/>
            <a:r>
              <a:rPr lang="nb-NO" dirty="0"/>
              <a:t>Se for dere hva elevene kan svare på hvert spørsmål</a:t>
            </a:r>
          </a:p>
          <a:p>
            <a:endParaRPr lang="nb-NO" dirty="0"/>
          </a:p>
          <a:p>
            <a:endParaRPr lang="nb-NO" dirty="0"/>
          </a:p>
        </p:txBody>
      </p:sp>
    </p:spTree>
    <p:extLst>
      <p:ext uri="{BB962C8B-B14F-4D97-AF65-F5344CB8AC3E}">
        <p14:creationId xmlns:p14="http://schemas.microsoft.com/office/powerpoint/2010/main" val="2742150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1261A8C-21A9-4E16-E5F7-4F109EC60001}"/>
              </a:ext>
            </a:extLst>
          </p:cNvPr>
          <p:cNvSpPr>
            <a:spLocks noGrp="1"/>
          </p:cNvSpPr>
          <p:nvPr>
            <p:ph type="title"/>
          </p:nvPr>
        </p:nvSpPr>
        <p:spPr/>
        <p:txBody>
          <a:bodyPr/>
          <a:lstStyle/>
          <a:p>
            <a:r>
              <a:rPr lang="nb-NO" dirty="0"/>
              <a:t>Spørsmål til par 1 og 2</a:t>
            </a:r>
          </a:p>
        </p:txBody>
      </p:sp>
      <p:sp>
        <p:nvSpPr>
          <p:cNvPr id="4" name="Plassholder for tekst 3">
            <a:extLst>
              <a:ext uri="{FF2B5EF4-FFF2-40B4-BE49-F238E27FC236}">
                <a16:creationId xmlns:a16="http://schemas.microsoft.com/office/drawing/2014/main" id="{2FC9370A-B817-9F09-B39D-A75ED39682B7}"/>
              </a:ext>
            </a:extLst>
          </p:cNvPr>
          <p:cNvSpPr>
            <a:spLocks noGrp="1"/>
          </p:cNvSpPr>
          <p:nvPr>
            <p:ph type="body" idx="1"/>
          </p:nvPr>
        </p:nvSpPr>
        <p:spPr>
          <a:xfrm>
            <a:off x="839788" y="1681163"/>
            <a:ext cx="5157787" cy="427336"/>
          </a:xfrm>
        </p:spPr>
        <p:txBody>
          <a:bodyPr/>
          <a:lstStyle/>
          <a:p>
            <a:r>
              <a:rPr lang="nb-NO" dirty="0"/>
              <a:t>Par 1</a:t>
            </a:r>
          </a:p>
        </p:txBody>
      </p:sp>
      <p:sp>
        <p:nvSpPr>
          <p:cNvPr id="5" name="Plassholder for innhold 4">
            <a:extLst>
              <a:ext uri="{FF2B5EF4-FFF2-40B4-BE49-F238E27FC236}">
                <a16:creationId xmlns:a16="http://schemas.microsoft.com/office/drawing/2014/main" id="{345DB661-4B76-873D-94CC-762834FC8373}"/>
              </a:ext>
            </a:extLst>
          </p:cNvPr>
          <p:cNvSpPr>
            <a:spLocks noGrp="1"/>
          </p:cNvSpPr>
          <p:nvPr>
            <p:ph sz="half" idx="2"/>
          </p:nvPr>
        </p:nvSpPr>
        <p:spPr>
          <a:xfrm>
            <a:off x="839788" y="2108499"/>
            <a:ext cx="5157787" cy="4081164"/>
          </a:xfrm>
        </p:spPr>
        <p:txBody>
          <a:bodyPr/>
          <a:lstStyle/>
          <a:p>
            <a:endParaRPr lang="nb-NO" dirty="0"/>
          </a:p>
        </p:txBody>
      </p:sp>
      <p:sp>
        <p:nvSpPr>
          <p:cNvPr id="6" name="Plassholder for tekst 5">
            <a:extLst>
              <a:ext uri="{FF2B5EF4-FFF2-40B4-BE49-F238E27FC236}">
                <a16:creationId xmlns:a16="http://schemas.microsoft.com/office/drawing/2014/main" id="{B48C7A03-1AC5-C2D1-5E83-923E0D91A83E}"/>
              </a:ext>
            </a:extLst>
          </p:cNvPr>
          <p:cNvSpPr>
            <a:spLocks noGrp="1"/>
          </p:cNvSpPr>
          <p:nvPr>
            <p:ph type="body" sz="quarter" idx="3"/>
          </p:nvPr>
        </p:nvSpPr>
        <p:spPr>
          <a:xfrm>
            <a:off x="6172200" y="1681163"/>
            <a:ext cx="5183188" cy="427336"/>
          </a:xfrm>
        </p:spPr>
        <p:txBody>
          <a:bodyPr/>
          <a:lstStyle/>
          <a:p>
            <a:r>
              <a:rPr lang="nb-NO" dirty="0"/>
              <a:t>Par 2</a:t>
            </a:r>
          </a:p>
        </p:txBody>
      </p:sp>
      <p:sp>
        <p:nvSpPr>
          <p:cNvPr id="7" name="Plassholder for innhold 6">
            <a:extLst>
              <a:ext uri="{FF2B5EF4-FFF2-40B4-BE49-F238E27FC236}">
                <a16:creationId xmlns:a16="http://schemas.microsoft.com/office/drawing/2014/main" id="{6465534D-38E2-E02B-B5C3-807D86588407}"/>
              </a:ext>
            </a:extLst>
          </p:cNvPr>
          <p:cNvSpPr>
            <a:spLocks noGrp="1"/>
          </p:cNvSpPr>
          <p:nvPr>
            <p:ph sz="quarter" idx="4"/>
          </p:nvPr>
        </p:nvSpPr>
        <p:spPr>
          <a:xfrm>
            <a:off x="6172200" y="2108499"/>
            <a:ext cx="5183188" cy="4081164"/>
          </a:xfrm>
        </p:spPr>
        <p:txBody>
          <a:bodyPr/>
          <a:lstStyle/>
          <a:p>
            <a:endParaRPr lang="nb-NO" dirty="0"/>
          </a:p>
        </p:txBody>
      </p:sp>
    </p:spTree>
    <p:extLst>
      <p:ext uri="{BB962C8B-B14F-4D97-AF65-F5344CB8AC3E}">
        <p14:creationId xmlns:p14="http://schemas.microsoft.com/office/powerpoint/2010/main" val="2423790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1261A8C-21A9-4E16-E5F7-4F109EC60001}"/>
              </a:ext>
            </a:extLst>
          </p:cNvPr>
          <p:cNvSpPr>
            <a:spLocks noGrp="1"/>
          </p:cNvSpPr>
          <p:nvPr>
            <p:ph type="title"/>
          </p:nvPr>
        </p:nvSpPr>
        <p:spPr/>
        <p:txBody>
          <a:bodyPr/>
          <a:lstStyle/>
          <a:p>
            <a:r>
              <a:rPr lang="nb-NO" dirty="0"/>
              <a:t>Spørsmål til par 3 og 4</a:t>
            </a:r>
          </a:p>
        </p:txBody>
      </p:sp>
      <p:sp>
        <p:nvSpPr>
          <p:cNvPr id="4" name="Plassholder for tekst 3">
            <a:extLst>
              <a:ext uri="{FF2B5EF4-FFF2-40B4-BE49-F238E27FC236}">
                <a16:creationId xmlns:a16="http://schemas.microsoft.com/office/drawing/2014/main" id="{2FC9370A-B817-9F09-B39D-A75ED39682B7}"/>
              </a:ext>
            </a:extLst>
          </p:cNvPr>
          <p:cNvSpPr>
            <a:spLocks noGrp="1"/>
          </p:cNvSpPr>
          <p:nvPr>
            <p:ph type="body" idx="1"/>
          </p:nvPr>
        </p:nvSpPr>
        <p:spPr>
          <a:xfrm>
            <a:off x="839788" y="1681163"/>
            <a:ext cx="5157787" cy="427336"/>
          </a:xfrm>
        </p:spPr>
        <p:txBody>
          <a:bodyPr/>
          <a:lstStyle/>
          <a:p>
            <a:r>
              <a:rPr lang="nb-NO" dirty="0"/>
              <a:t>Par 3</a:t>
            </a:r>
          </a:p>
        </p:txBody>
      </p:sp>
      <p:sp>
        <p:nvSpPr>
          <p:cNvPr id="5" name="Plassholder for innhold 4">
            <a:extLst>
              <a:ext uri="{FF2B5EF4-FFF2-40B4-BE49-F238E27FC236}">
                <a16:creationId xmlns:a16="http://schemas.microsoft.com/office/drawing/2014/main" id="{345DB661-4B76-873D-94CC-762834FC8373}"/>
              </a:ext>
            </a:extLst>
          </p:cNvPr>
          <p:cNvSpPr>
            <a:spLocks noGrp="1"/>
          </p:cNvSpPr>
          <p:nvPr>
            <p:ph sz="half" idx="2"/>
          </p:nvPr>
        </p:nvSpPr>
        <p:spPr>
          <a:xfrm>
            <a:off x="839788" y="2108499"/>
            <a:ext cx="5157787" cy="4081164"/>
          </a:xfrm>
        </p:spPr>
        <p:txBody>
          <a:bodyPr/>
          <a:lstStyle/>
          <a:p>
            <a:endParaRPr lang="nb-NO" dirty="0"/>
          </a:p>
        </p:txBody>
      </p:sp>
      <p:sp>
        <p:nvSpPr>
          <p:cNvPr id="6" name="Plassholder for tekst 5">
            <a:extLst>
              <a:ext uri="{FF2B5EF4-FFF2-40B4-BE49-F238E27FC236}">
                <a16:creationId xmlns:a16="http://schemas.microsoft.com/office/drawing/2014/main" id="{B48C7A03-1AC5-C2D1-5E83-923E0D91A83E}"/>
              </a:ext>
            </a:extLst>
          </p:cNvPr>
          <p:cNvSpPr>
            <a:spLocks noGrp="1"/>
          </p:cNvSpPr>
          <p:nvPr>
            <p:ph type="body" sz="quarter" idx="3"/>
          </p:nvPr>
        </p:nvSpPr>
        <p:spPr>
          <a:xfrm>
            <a:off x="6172200" y="1681163"/>
            <a:ext cx="5183188" cy="427336"/>
          </a:xfrm>
        </p:spPr>
        <p:txBody>
          <a:bodyPr/>
          <a:lstStyle/>
          <a:p>
            <a:r>
              <a:rPr lang="nb-NO" dirty="0"/>
              <a:t>Par 4</a:t>
            </a:r>
          </a:p>
        </p:txBody>
      </p:sp>
      <p:sp>
        <p:nvSpPr>
          <p:cNvPr id="7" name="Plassholder for innhold 6">
            <a:extLst>
              <a:ext uri="{FF2B5EF4-FFF2-40B4-BE49-F238E27FC236}">
                <a16:creationId xmlns:a16="http://schemas.microsoft.com/office/drawing/2014/main" id="{6465534D-38E2-E02B-B5C3-807D86588407}"/>
              </a:ext>
            </a:extLst>
          </p:cNvPr>
          <p:cNvSpPr>
            <a:spLocks noGrp="1"/>
          </p:cNvSpPr>
          <p:nvPr>
            <p:ph sz="quarter" idx="4"/>
          </p:nvPr>
        </p:nvSpPr>
        <p:spPr>
          <a:xfrm>
            <a:off x="6172200" y="2108499"/>
            <a:ext cx="5183188" cy="4081164"/>
          </a:xfrm>
        </p:spPr>
        <p:txBody>
          <a:bodyPr/>
          <a:lstStyle/>
          <a:p>
            <a:endParaRPr lang="nb-NO" dirty="0"/>
          </a:p>
        </p:txBody>
      </p:sp>
    </p:spTree>
    <p:extLst>
      <p:ext uri="{BB962C8B-B14F-4D97-AF65-F5344CB8AC3E}">
        <p14:creationId xmlns:p14="http://schemas.microsoft.com/office/powerpoint/2010/main" val="2540270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4616CAD-3D65-8225-5B2E-A84EDC3B798F}"/>
              </a:ext>
            </a:extLst>
          </p:cNvPr>
          <p:cNvSpPr>
            <a:spLocks noGrp="1"/>
          </p:cNvSpPr>
          <p:nvPr>
            <p:ph type="title"/>
          </p:nvPr>
        </p:nvSpPr>
        <p:spPr/>
        <p:txBody>
          <a:bodyPr/>
          <a:lstStyle/>
          <a:p>
            <a:r>
              <a:rPr lang="nb-NO" dirty="0"/>
              <a:t>Oppgave 2: Rollespill</a:t>
            </a:r>
          </a:p>
        </p:txBody>
      </p:sp>
      <p:sp>
        <p:nvSpPr>
          <p:cNvPr id="3" name="Plassholder for innhold 2">
            <a:extLst>
              <a:ext uri="{FF2B5EF4-FFF2-40B4-BE49-F238E27FC236}">
                <a16:creationId xmlns:a16="http://schemas.microsoft.com/office/drawing/2014/main" id="{2B709BEE-52F2-A233-A209-20016E796EB4}"/>
              </a:ext>
            </a:extLst>
          </p:cNvPr>
          <p:cNvSpPr>
            <a:spLocks noGrp="1"/>
          </p:cNvSpPr>
          <p:nvPr>
            <p:ph idx="1"/>
          </p:nvPr>
        </p:nvSpPr>
        <p:spPr/>
        <p:txBody>
          <a:bodyPr>
            <a:normAutofit/>
          </a:bodyPr>
          <a:lstStyle/>
          <a:p>
            <a:r>
              <a:rPr lang="nb-NO" dirty="0"/>
              <a:t>Fordel roller: 1 spiller lærer, 2 spiller elever og 1 er observatør</a:t>
            </a:r>
          </a:p>
          <a:p>
            <a:r>
              <a:rPr lang="nb-NO" dirty="0"/>
              <a:t>Spill ut samtalene, med slik at de når målet for økta</a:t>
            </a:r>
          </a:p>
          <a:p>
            <a:r>
              <a:rPr lang="nb-NO" dirty="0"/>
              <a:t>Ta utgangspunkt i spørsmålene og elevsvarene som vi skisserte i fellesskap</a:t>
            </a:r>
          </a:p>
          <a:p>
            <a:r>
              <a:rPr lang="nb-NO" dirty="0"/>
              <a:t>Observatørens rolle er å skrive ned (i stikkordsform) spørsmålene som blir stilt og svarene fra elevene</a:t>
            </a:r>
          </a:p>
          <a:p>
            <a:r>
              <a:rPr lang="nb-NO" dirty="0"/>
              <a:t>Bytt rolle mellom hvert rollespill slik at alle får prøvd seg på de ulike rollene</a:t>
            </a:r>
          </a:p>
        </p:txBody>
      </p:sp>
    </p:spTree>
    <p:extLst>
      <p:ext uri="{BB962C8B-B14F-4D97-AF65-F5344CB8AC3E}">
        <p14:creationId xmlns:p14="http://schemas.microsoft.com/office/powerpoint/2010/main" val="1321967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435E514-5E22-48FB-758C-B5BBDFD8A715}"/>
              </a:ext>
            </a:extLst>
          </p:cNvPr>
          <p:cNvSpPr>
            <a:spLocks noGrp="1"/>
          </p:cNvSpPr>
          <p:nvPr>
            <p:ph type="title"/>
          </p:nvPr>
        </p:nvSpPr>
        <p:spPr/>
        <p:txBody>
          <a:bodyPr/>
          <a:lstStyle/>
          <a:p>
            <a:r>
              <a:rPr lang="nb-NO" dirty="0"/>
              <a:t>Refleksjon</a:t>
            </a:r>
          </a:p>
        </p:txBody>
      </p:sp>
      <p:sp>
        <p:nvSpPr>
          <p:cNvPr id="3" name="Plassholder for innhold 2">
            <a:extLst>
              <a:ext uri="{FF2B5EF4-FFF2-40B4-BE49-F238E27FC236}">
                <a16:creationId xmlns:a16="http://schemas.microsoft.com/office/drawing/2014/main" id="{53AA332E-00E8-ECB0-05AF-E70E2B4361E9}"/>
              </a:ext>
            </a:extLst>
          </p:cNvPr>
          <p:cNvSpPr>
            <a:spLocks noGrp="1"/>
          </p:cNvSpPr>
          <p:nvPr>
            <p:ph idx="1"/>
          </p:nvPr>
        </p:nvSpPr>
        <p:spPr/>
        <p:txBody>
          <a:bodyPr>
            <a:normAutofit/>
          </a:bodyPr>
          <a:lstStyle/>
          <a:p>
            <a:r>
              <a:rPr lang="nb-NO" dirty="0"/>
              <a:t>Ta utgangspunkt i notatene fra observatøren (for hvert rollespill).</a:t>
            </a:r>
          </a:p>
          <a:p>
            <a:pPr lvl="1"/>
            <a:r>
              <a:rPr lang="nb-NO" dirty="0"/>
              <a:t>Hvilke spørsmål fungerte for å få frem resonneringen til elevene? </a:t>
            </a:r>
          </a:p>
          <a:p>
            <a:pPr lvl="1"/>
            <a:r>
              <a:rPr lang="nb-NO" dirty="0"/>
              <a:t>Hvilke spørsmål fungerte bra for å få fram en hypotese fra elevene? </a:t>
            </a:r>
          </a:p>
          <a:p>
            <a:pPr lvl="1"/>
            <a:r>
              <a:rPr lang="nb-NO" dirty="0"/>
              <a:t>Andre spørsmål vi burde stilt, eller andre elevsvar vi burde forutsett?</a:t>
            </a:r>
          </a:p>
          <a:p>
            <a:pPr lvl="1"/>
            <a:endParaRPr lang="nb-NO" dirty="0"/>
          </a:p>
          <a:p>
            <a:r>
              <a:rPr lang="nb-NO" dirty="0"/>
              <a:t>Se for dere at dere istedenfor skulle holdt en helklassesamtale.</a:t>
            </a:r>
          </a:p>
          <a:p>
            <a:pPr lvl="1"/>
            <a:r>
              <a:rPr lang="nb-NO" dirty="0"/>
              <a:t>Basert på arbeidene til, og «samtalene» med, hver gruppe, hvilke grupper ville dere invitert inn i helklassesamtalen og i hvilken rekkefølge? Hvorfor?</a:t>
            </a:r>
          </a:p>
          <a:p>
            <a:endParaRPr lang="nb-NO" dirty="0"/>
          </a:p>
        </p:txBody>
      </p:sp>
    </p:spTree>
    <p:extLst>
      <p:ext uri="{BB962C8B-B14F-4D97-AF65-F5344CB8AC3E}">
        <p14:creationId xmlns:p14="http://schemas.microsoft.com/office/powerpoint/2010/main" val="46329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1005</Words>
  <Application>Microsoft Office PowerPoint</Application>
  <PresentationFormat>Widescreen</PresentationFormat>
  <Paragraphs>105</Paragraphs>
  <Slides>7</Slides>
  <Notes>7</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7</vt:i4>
      </vt:variant>
    </vt:vector>
  </HeadingPairs>
  <TitlesOfParts>
    <vt:vector size="12" baseType="lpstr">
      <vt:lpstr>Arial</vt:lpstr>
      <vt:lpstr>Calibri</vt:lpstr>
      <vt:lpstr>Calibri Light</vt:lpstr>
      <vt:lpstr>Roboto</vt:lpstr>
      <vt:lpstr>Office-tema</vt:lpstr>
      <vt:lpstr>Omvendt proporsjonalitet</vt:lpstr>
      <vt:lpstr>Vi ser for oss følgende undervisningssituasjon</vt:lpstr>
      <vt:lpstr>Oppgave 1</vt:lpstr>
      <vt:lpstr>Spørsmål til par 1 og 2</vt:lpstr>
      <vt:lpstr>Spørsmål til par 3 og 4</vt:lpstr>
      <vt:lpstr>Oppgave 2: Rollespill</vt:lpstr>
      <vt:lpstr>Refleksjon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Omvendt proporsjonalitet</dc:title>
  <dc:creator>Kristin Krogh Arnesen</dc:creator>
  <cp:lastModifiedBy>Kristin Krogh Arnesen</cp:lastModifiedBy>
  <cp:revision>10</cp:revision>
  <dcterms:created xsi:type="dcterms:W3CDTF">2022-11-24T13:24:07Z</dcterms:created>
  <dcterms:modified xsi:type="dcterms:W3CDTF">2022-12-01T09:39:54Z</dcterms:modified>
</cp:coreProperties>
</file>