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6" r:id="rId6"/>
    <p:sldId id="263" r:id="rId7"/>
    <p:sldId id="265" r:id="rId8"/>
    <p:sldId id="261" r:id="rId9"/>
    <p:sldId id="267" r:id="rId10"/>
    <p:sldId id="264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7F9"/>
    <a:srgbClr val="A8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688" autoAdjust="0"/>
  </p:normalViewPr>
  <p:slideViewPr>
    <p:cSldViewPr snapToGrid="0">
      <p:cViewPr varScale="1">
        <p:scale>
          <a:sx n="93" d="100"/>
          <a:sy n="93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75322-CCDD-420F-8E4A-CA8542379A03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47329-8D68-4736-BF42-A3407F0A6C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84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Studentene bør organiseres fra start i grupper på 4 (evt. 3) personer.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219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Først i grupper – så i fellesskap.</a:t>
            </a:r>
          </a:p>
          <a:p>
            <a:endParaRPr lang="nb-NO" dirty="0"/>
          </a:p>
          <a:p>
            <a:r>
              <a:rPr lang="nb-NO" dirty="0"/>
              <a:t>Hensikten er ikke å «vurdere» samtalene, men å reflektere rundt måter man kan arbeide på som lærer, hva som kan være gode valg, basert på det som er sett og gjort.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I fellesskap: Få eksempler fra ulike grupper på hva de gjorde, og be dem reflektere rundt dette. Kan også spørre, dersom det er relevant:</a:t>
            </a:r>
          </a:p>
          <a:p>
            <a:pPr marL="171450" indent="-171450">
              <a:buFontTx/>
              <a:buChar char="-"/>
            </a:pPr>
            <a:r>
              <a:rPr lang="nb-NO" dirty="0"/>
              <a:t>Hva kan vi spørre elever om, helt konkret, for å se etter mønster i eksemplene/regnestykkene?</a:t>
            </a:r>
          </a:p>
          <a:p>
            <a:pPr marL="171450" indent="-171450">
              <a:buFontTx/>
              <a:buChar char="-"/>
            </a:pPr>
            <a:r>
              <a:rPr lang="nb-NO" dirty="0"/>
              <a:t>Hvilke regnestykker er mer eller mindre egnet for å arbeide med å utvikle hypotesen?</a:t>
            </a:r>
          </a:p>
          <a:p>
            <a:pPr marL="171450" indent="-171450">
              <a:buFontTx/>
              <a:buChar char="-"/>
            </a:pPr>
            <a:r>
              <a:rPr lang="nb-NO" dirty="0"/>
              <a:t>Hva kan et «mønster» være, hva om elever ser noe annet enn det vi vil at de skal oppdage?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/>
              <a:t>Ca. </a:t>
            </a:r>
            <a:r>
              <a:rPr lang="nb-NO" dirty="0"/>
              <a:t>10 minutter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69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Oppgaven skal snart puttes inn i en undervisningssituasjon, men først skal studentene arbeide med den selv.</a:t>
            </a:r>
          </a:p>
          <a:p>
            <a:endParaRPr lang="nb-NO" dirty="0"/>
          </a:p>
          <a:p>
            <a:r>
              <a:rPr lang="nb-NO" dirty="0"/>
              <a:t>La studentene jobbe i grupper med oppgaven. Presiser at de ikke skal regne ut svaret på oppgavene.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Diskuter i forkant og/eller underveis og/eller i etterkant hvordan man kan finne u</a:t>
            </a:r>
            <a:r>
              <a:rPr lang="nb-NO" sz="1800" dirty="0"/>
              <a:t>t hvilket stykke som gir størst svar, uten å regne ut.</a:t>
            </a:r>
          </a:p>
          <a:p>
            <a:r>
              <a:rPr lang="nb-NO" sz="1800" i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Estimering</a:t>
            </a: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b-NO" sz="1800" i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bruk av kontekster</a:t>
            </a: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bør framheves i denne diskusjonen: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 at 18:3 er 6 og 18:9 er 2, så det virker riktig at 18:4 er nær 6 og 18:10 er nær 2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Dersom fire barn deler 18 drops, får de mer hver enn om 10 barn deler 18 drops!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Dersom tauet på 5 meter kuttes i biter på 0,5 meter, blir det flere biter enn dersom tauet kuttes i biter på 1 meter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Bør også minne på målings- og delingsdivisjon, at vi trenger å bruke målingsdivisjon for å gi mening til flere av disse oppgavene.</a:t>
            </a:r>
          </a:p>
          <a:p>
            <a:endParaRPr lang="nb-NO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 med å diskutere mønster/sammenhenger.</a:t>
            </a:r>
          </a:p>
          <a:p>
            <a:endParaRPr lang="nb-NO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 + gruppearbeid ca. 10 minutter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17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La studentene jobbe i grupper.</a:t>
            </a:r>
          </a:p>
          <a:p>
            <a:r>
              <a:rPr lang="nb-NO" dirty="0" err="1"/>
              <a:t>Lærerutdanner</a:t>
            </a:r>
            <a:r>
              <a:rPr lang="nb-NO" dirty="0"/>
              <a:t> går rundt og støtter studentene ved behov.</a:t>
            </a:r>
          </a:p>
          <a:p>
            <a:r>
              <a:rPr lang="nb-NO" dirty="0"/>
              <a:t>Studentene bør ha begreper divisor, dividend, kvotient.</a:t>
            </a:r>
          </a:p>
          <a:p>
            <a:endParaRPr lang="nb-NO" dirty="0"/>
          </a:p>
          <a:p>
            <a:r>
              <a:rPr lang="nb-NO" dirty="0"/>
              <a:t>I felles gjennomgang: Skriv opp en hypotese på tavla.</a:t>
            </a:r>
          </a:p>
          <a:p>
            <a:r>
              <a:rPr lang="nb-NO" dirty="0"/>
              <a:t>Spør hvordan vi kan gi mening til hypotesen? Delingsdivisjonskontekster er ikke tilstrekkelig, hjelper ikke når divisor ikke er et heltall.</a:t>
            </a:r>
          </a:p>
          <a:p>
            <a:endParaRPr lang="nb-NO" dirty="0"/>
          </a:p>
          <a:p>
            <a:r>
              <a:rPr lang="nb-NO" dirty="0"/>
              <a:t>Ca. 10 minutter på gruppearbeid + gjennomgang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138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La studentene jobbe i gruppe, før felles diskusjon.</a:t>
            </a:r>
          </a:p>
          <a:p>
            <a:endParaRPr lang="nb-NO" dirty="0"/>
          </a:p>
          <a:p>
            <a:r>
              <a:rPr lang="nb-NO" dirty="0"/>
              <a:t>Med «oppgaven» menes hele oppgaven, spesielt med det siste spørsmålet om å se etter mønster/sammenhenger.</a:t>
            </a:r>
          </a:p>
          <a:p>
            <a:endParaRPr lang="nb-NO" dirty="0"/>
          </a:p>
          <a:p>
            <a:r>
              <a:rPr lang="nb-NO" dirty="0"/>
              <a:t>Få fram underveis: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Hvis vi bare regner ut svarene på oppgavene, er ikke MR involvert.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Tallene er ikke tilfeldig valgt i oppgaven.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 tall var i oppgavene, hvordan velge tall til å søke etter mønster, hvordan kunne det vært lettere/vanskeligere? Se på regnestykkene i oppgaven, men også på tvers av oppgavene.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effectLst/>
                <a:latin typeface="+mj-lt"/>
                <a:cs typeface="Times New Roman" panose="02020603050405020304" pitchFamily="18" charset="0"/>
              </a:rPr>
              <a:t>Validering av hypotese er neste steg.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effectLst/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>
                <a:effectLst/>
                <a:latin typeface="+mj-lt"/>
                <a:cs typeface="Times New Roman" panose="02020603050405020304" pitchFamily="18" charset="0"/>
              </a:rPr>
              <a:t>Ca. 10 minutter totalt på gruppearbeid + gjennomgang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7371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Del ut oppgaveark til studentene.</a:t>
            </a:r>
          </a:p>
          <a:p>
            <a:endParaRPr lang="nb-NO" dirty="0"/>
          </a:p>
          <a:p>
            <a:r>
              <a:rPr lang="nb-NO" dirty="0"/>
              <a:t>Teksten i kursiv er det elevene har brukt for å komme fram til hva som er størst.</a:t>
            </a:r>
          </a:p>
          <a:p>
            <a:r>
              <a:rPr lang="nb-NO" dirty="0"/>
              <a:t>Som lærer ser du bare det som er markert som regnestykket med størst svar, resten må du spørre deg fram til.</a:t>
            </a:r>
          </a:p>
          <a:p>
            <a:endParaRPr lang="nb-NO" dirty="0"/>
          </a:p>
          <a:p>
            <a:r>
              <a:rPr lang="nb-NO" dirty="0"/>
              <a:t>Dette står på oppgavearket også, </a:t>
            </a:r>
            <a:r>
              <a:rPr lang="nb-NO"/>
              <a:t>så man trenger </a:t>
            </a:r>
            <a:r>
              <a:rPr lang="nb-NO" dirty="0"/>
              <a:t>ikke bruke mye tid på dette. Viktigst å skape situasjonen: Her er det to elever som har svart på oppgavene, og som trenger støtte videre.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49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Dette er hovedtrekk som skal være i samtalen.</a:t>
            </a:r>
          </a:p>
          <a:p>
            <a:endParaRPr lang="nb-NO" dirty="0"/>
          </a:p>
          <a:p>
            <a:r>
              <a:rPr lang="nb-NO" dirty="0"/>
              <a:t>Del ut «oppgaveark», der står alt dette samt elevenes svar.</a:t>
            </a:r>
          </a:p>
          <a:p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Ca. 5 minutter til sammen på </a:t>
            </a:r>
            <a:r>
              <a:rPr lang="nb-NO" sz="12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slidene</a:t>
            </a:r>
            <a:r>
              <a:rPr lang="nb-NO" sz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 rollespill (6, 7, 8)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37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Denne sliden kan brukes dersom det er hensiktsmessig å repetere kategoriene av MR-grep.</a:t>
            </a:r>
          </a:p>
          <a:p>
            <a:endParaRPr lang="nb-NO" dirty="0"/>
          </a:p>
          <a:p>
            <a:r>
              <a:rPr lang="nb-NO" dirty="0"/>
              <a:t>Hensikten her er ikke å vise at akkurat disse grepene eller lærerutsagnene skal brukes, men å repetere de klassene med grep som studentene skal fokusere på i rollespillet.</a:t>
            </a:r>
          </a:p>
          <a:p>
            <a:endParaRPr lang="nb-NO" dirty="0"/>
          </a:p>
          <a:p>
            <a:r>
              <a:rPr lang="nb-NO" dirty="0"/>
              <a:t>Få fram: </a:t>
            </a:r>
          </a:p>
          <a:p>
            <a:pPr marL="171450" indent="-171450">
              <a:buFontTx/>
              <a:buChar char="-"/>
            </a:pPr>
            <a:r>
              <a:rPr lang="nb-NO" dirty="0"/>
              <a:t>De to første klassene av grep passer fint til å diskutere elevers arbeid med oppgavene. Men det kan trengs mer for å støtte dem i arbeidet med å lage en hypotese (fremme elevers resonnering).</a:t>
            </a:r>
          </a:p>
          <a:p>
            <a:pPr marL="171450" indent="-171450">
              <a:buFontTx/>
              <a:buChar char="-"/>
            </a:pP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Lavt/høyt potensiale for å støtte MR er ikke «</a:t>
            </a:r>
            <a:r>
              <a:rPr lang="nb-NO" sz="18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enten-eller</a:t>
            </a: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«rett og galt», men at begge typer grep trengs. Samtidig må de jobbe litt ekstra med de med høyt potensiale, for de er nødvendige og gjerne vanskeligere å ta i bruk enn de med lavt potensiale.</a:t>
            </a:r>
          </a:p>
          <a:p>
            <a:pPr marL="0" indent="0">
              <a:buFontTx/>
              <a:buNone/>
            </a:pPr>
            <a:endParaRPr lang="nb-NO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nb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Gå raskt gjennom, studentene har MR-grep på ark.</a:t>
            </a:r>
          </a:p>
          <a:p>
            <a:pPr marL="0" indent="0">
              <a:buFontTx/>
              <a:buNone/>
            </a:pPr>
            <a:endParaRPr lang="nb-NO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469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  <a:latin typeface="+mj-lt"/>
              </a:rPr>
              <a:t>Varighet på rollespilloppgaven (planlegge &amp; gjennomføre): 30-40 minutter totalt, ta gjerne pause i løpet av arbeidet.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  <a:latin typeface="+mj-lt"/>
              </a:rPr>
              <a:t>Presiser at de skal først planlegge – så gjennomføre – så revidere – så gjennomføre på nytt.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>
              <a:solidFill>
                <a:srgbClr val="FF0000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latin typeface="+mj-lt"/>
              </a:rPr>
              <a:t>Time-Out: Alle kan stoppe samtalen og be om hjelp («hva kan jeg svare på dette», «hva vil en sjetteklassing si nå?») eller foreslå endringer («kanskje du heller skal si …») Time-out! Må introduseres på et vis.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884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Lærerutdanneren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velger en gruppe som framfører samtalen sin.</a:t>
            </a: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Hensikten med å vise et rollespill er å få et eksempel på hvordan en slik samtale kan være, og å få et felles utgangspunkt for videre diskusjon.</a:t>
            </a: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Går an å si noe raskt om enkeltmomenter i samtalen, dersom det virker hensiktsmessig. 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F.eks. knytte deler til kategoriene hos Ellis, for å få fram spennet i det en lærer gjør gjennom sin matematiske kommunikasjon med elever.</a:t>
            </a: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Ca. 10 minutter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47329-8D68-4736-BF42-A3407F0A6CAF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10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71E656-6F9F-D38B-62B1-ED544A903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588EBFE-D8AC-BA5C-0259-2F2C6A8D4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1F0320-489A-E41E-DD4B-C688D432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03284F-567A-13D2-CC80-3E42AFF7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E8D4A4-4FD0-3AAB-7F47-4B8F112E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08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DFB720-7D2A-191C-CDDB-553097C5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C13769E-F128-DE08-3A47-C5512EF7B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28508F-D272-2B75-1645-68909B46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121987-2F05-A225-2087-BF51E601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D3B813-8851-8ED1-51B7-25132694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03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DC9AF3B-C9E9-FA0B-2221-A8A2C7309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588885-35C8-5838-C1C4-26F8173C3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6E2DE8-7658-D393-EB7A-3076296D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C85A9B-25FB-F729-7AA9-681A547F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0B199C-566D-7D1F-07BB-9E9F9197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316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751F84-B611-01B0-F8F2-9758A1B4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F8BF6C-782E-AB0F-F46D-02F03614D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73893A-1322-6F8E-7B69-CFC635EC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07267D-6C81-B217-36C5-2A0C4244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4D5C43-98BB-1D5A-8187-589A20B0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38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E6A475-1F7F-9897-1D7A-1F3ECBF6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E40CC8-150E-93E2-07FE-6F73A8B23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8F8B43-08A3-451B-D62B-A8F914D3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5FC28F-EE22-4781-67A3-EAC437E8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5EF9AD-4CF2-83D1-7292-1D3D2668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659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86736C-D1DA-16A8-3819-E620075D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F24880-EEB5-E05A-E250-2739353D2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0481F01-E88F-1F8C-5A86-0C025B51C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9BE1A6-5B4F-7AEB-BA73-6728A7CA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0865199-6C49-5693-9455-A523DF14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751C22-085A-8AAF-65F0-53C1293F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67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F1E2BE-0364-6A83-85DE-19CD6714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8AFF63-9065-EEE6-867F-F729E6AE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DAAF8DC-9B48-7BE8-563C-F053470F1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E2440CD-8627-60B9-D69C-64855247E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EDF2E5D-2B04-A096-80BE-1AF114686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25C1758-B52B-28C7-5966-83E0FAF0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8E3A2A1-B146-0C0F-34CA-C73360A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DEC1DE1-E496-11B4-D0CF-AB762598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04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430D2A-E8FF-727E-78F8-8566A1DB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5C3169A-1DCB-7E70-134E-556318D4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D8FD2B5-0624-DAB6-DA1E-81DC06C8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B4ED195-9583-5E43-6897-28DE338F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33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D4255FF-7CF3-ADCE-46EE-CFAE6CD7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8B9F16A-4BB1-D1AB-89EB-FD1B54E6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213E21E-93E5-09ED-F623-4A444FC2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67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50CA09-6440-72EE-1B3B-5CE36CAF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615B82-FF51-D300-4B28-35DCB78F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F204CF-711B-59DC-8D48-F010F296E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70678D-A113-50C6-A055-7B4A3080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665D0F-0516-AD37-D80E-20760322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C563513-E6FD-75EF-973F-E0298F04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72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F39E3A-4CFA-247E-DE7B-F27187FC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2979624-76FB-2C5F-24FF-C3DC91AE4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3479871-6A0E-4309-1E63-85AE7F979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64FB3D0-ADEF-3778-DD34-359FFB1F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3C05350-8DEF-8A8E-7020-3A6B86D4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521CEEE-6610-F005-47B2-7388A230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95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A030952-89A1-32FB-1097-357FE656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8F6BA22-1086-BFE2-7BA3-8A77E95CD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9DB71E-3683-89A4-7535-39114E911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411B-0880-4060-889D-00B9EEC37637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72D41E-DB82-5A4B-57B4-6796ABA08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7EC25F-6DA7-E523-328F-24D83B8CA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5D2F-96AC-4B4A-BC7B-B0261D12B8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07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963575-7C07-4C44-97B4-DDD7CFC880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Sammenhenger i divisjon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3681695-498C-4122-B8E4-365D64E5E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663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5613F1-684E-473B-A04B-E946CE41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5AD8F1-1562-43F4-B0BC-433148E3E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Å rette elevers oppmerksomhet mot et mønster: Hvordan gå fram?</a:t>
            </a:r>
          </a:p>
          <a:p>
            <a:r>
              <a:rPr lang="nb-NO" dirty="0"/>
              <a:t>Å støtte elever til å utvikle en (presis) hypotese: Hvordan gå fram?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Reflekter først i grupper – tenk både på egen samtale og den vi har sett i fellesskap.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022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F1C1AA-AC87-44E0-8824-8FD7F2CA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oppgave om divisjon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E154A350-20B2-3F7C-B112-6A4FE1DE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Hvilket regnestykke gir størst svar? Kan du finne det ut </a:t>
            </a:r>
            <a:r>
              <a:rPr lang="nb-NO" b="1" dirty="0">
                <a:ea typeface="Calibri" panose="020F0502020204030204" pitchFamily="34" charset="0"/>
                <a:cs typeface="Times New Roman" panose="02020603050405020304" pitchFamily="18" charset="0"/>
              </a:rPr>
              <a:t>uten å regne ut </a:t>
            </a:r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svaret på regnestykkene (men det er greit dersom du vet svaret).</a:t>
            </a:r>
          </a:p>
          <a:p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 6">
                <a:extLst>
                  <a:ext uri="{FF2B5EF4-FFF2-40B4-BE49-F238E27FC236}">
                    <a16:creationId xmlns:a16="http://schemas.microsoft.com/office/drawing/2014/main" id="{C7B9D2DD-0100-DAF3-64DE-CEDC6FD98B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7154991"/>
                  </p:ext>
                </p:extLst>
              </p:nvPr>
            </p:nvGraphicFramePr>
            <p:xfrm>
              <a:off x="1617058" y="3237774"/>
              <a:ext cx="8957884" cy="228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01642">
                      <a:extLst>
                        <a:ext uri="{9D8B030D-6E8A-4147-A177-3AD203B41FA5}">
                          <a16:colId xmlns:a16="http://schemas.microsoft.com/office/drawing/2014/main" val="850696789"/>
                        </a:ext>
                      </a:extLst>
                    </a:gridCol>
                    <a:gridCol w="3977300">
                      <a:extLst>
                        <a:ext uri="{9D8B030D-6E8A-4147-A177-3AD203B41FA5}">
                          <a16:colId xmlns:a16="http://schemas.microsoft.com/office/drawing/2014/main" val="1983708237"/>
                        </a:ext>
                      </a:extLst>
                    </a:gridCol>
                    <a:gridCol w="443416">
                      <a:extLst>
                        <a:ext uri="{9D8B030D-6E8A-4147-A177-3AD203B41FA5}">
                          <a16:colId xmlns:a16="http://schemas.microsoft.com/office/drawing/2014/main" val="4056166152"/>
                        </a:ext>
                      </a:extLst>
                    </a:gridCol>
                    <a:gridCol w="4035526">
                      <a:extLst>
                        <a:ext uri="{9D8B030D-6E8A-4147-A177-3AD203B41FA5}">
                          <a16:colId xmlns:a16="http://schemas.microsoft.com/office/drawing/2014/main" val="17060320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24:12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24:4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238:15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238:16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5690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5:1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5:0,5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f)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7:3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7:0,3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112111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18:4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18:10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12:0,1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12:0,01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44261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3:4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3:7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2,4:1,1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2,4:0,11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04634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nb-NO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 sz="24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i)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21:0,3</m:t>
                              </m:r>
                            </m:oMath>
                          </a14:m>
                          <a:r>
                            <a:rPr lang="nb-NO" sz="24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24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21:0,000000001</m:t>
                              </m:r>
                            </m:oMath>
                          </a14:m>
                          <a:endParaRPr lang="nb-NO" sz="24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70877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 6">
                <a:extLst>
                  <a:ext uri="{FF2B5EF4-FFF2-40B4-BE49-F238E27FC236}">
                    <a16:creationId xmlns:a16="http://schemas.microsoft.com/office/drawing/2014/main" id="{C7B9D2DD-0100-DAF3-64DE-CEDC6FD98B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7154991"/>
                  </p:ext>
                </p:extLst>
              </p:nvPr>
            </p:nvGraphicFramePr>
            <p:xfrm>
              <a:off x="1617058" y="3237774"/>
              <a:ext cx="8957884" cy="228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01642">
                      <a:extLst>
                        <a:ext uri="{9D8B030D-6E8A-4147-A177-3AD203B41FA5}">
                          <a16:colId xmlns:a16="http://schemas.microsoft.com/office/drawing/2014/main" val="850696789"/>
                        </a:ext>
                      </a:extLst>
                    </a:gridCol>
                    <a:gridCol w="3977300">
                      <a:extLst>
                        <a:ext uri="{9D8B030D-6E8A-4147-A177-3AD203B41FA5}">
                          <a16:colId xmlns:a16="http://schemas.microsoft.com/office/drawing/2014/main" val="1983708237"/>
                        </a:ext>
                      </a:extLst>
                    </a:gridCol>
                    <a:gridCol w="443416">
                      <a:extLst>
                        <a:ext uri="{9D8B030D-6E8A-4147-A177-3AD203B41FA5}">
                          <a16:colId xmlns:a16="http://schemas.microsoft.com/office/drawing/2014/main" val="4056166152"/>
                        </a:ext>
                      </a:extLst>
                    </a:gridCol>
                    <a:gridCol w="4035526">
                      <a:extLst>
                        <a:ext uri="{9D8B030D-6E8A-4147-A177-3AD203B41FA5}">
                          <a16:colId xmlns:a16="http://schemas.microsoft.com/office/drawing/2014/main" val="170603201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57" t="-10667" r="-112557" b="-4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54" t="-10667" b="-4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5690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57" t="-110667" r="-112557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f)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54" t="-110667" b="-3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121113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57" t="-207895" r="-112557" b="-2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54" t="-207895" b="-226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44261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57" t="-312000" r="-112557" b="-1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54" t="-312000" b="-1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046341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nb-NO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 sz="24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2400" b="0" dirty="0">
                              <a:solidFill>
                                <a:schemeClr val="tx1"/>
                              </a:solidFill>
                            </a:rPr>
                            <a:t>i)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54" t="-412000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70877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089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596B7F-6C8D-4ED6-9EDE-5BCAA06C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Oppgaven i kontekst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7F6B4B-FD66-4E29-8A38-62534E890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en klasse på 6. trinn har de arbeidet i par med denne aktiviteten (slik dere har gjort). Lærerens </a:t>
            </a:r>
            <a:r>
              <a:rPr lang="nb-NO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mål for økta </a:t>
            </a:r>
            <a:r>
              <a:rPr lang="nb-NO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 at elevene gjennom utforskingen av disse oppgavene skal oppdage en sammenheng mellom størrelsen på divisor og svaret på divisjonsstykket (når dividenden er uendret).</a:t>
            </a:r>
          </a:p>
          <a:p>
            <a:pPr marL="0" indent="0">
              <a:buNone/>
            </a:pPr>
            <a:endParaRPr lang="nb-NO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Elevene får derfor spørsmål, etter at de har jobbet med oppgavene: «Ser dere et mønster i det dere har gjort? Kan dere finne en sammenheng?»</a:t>
            </a:r>
          </a:p>
          <a:p>
            <a:pPr marL="0" indent="0">
              <a:buNone/>
            </a:pPr>
            <a:endParaRPr lang="nb-NO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Formuler et forslag til hva en slik sammenheng kan være (lag en hypotese).</a:t>
            </a:r>
          </a:p>
          <a:p>
            <a:pPr marL="0" indent="0">
              <a:buNone/>
            </a:pPr>
            <a:endParaRPr lang="nb-NO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8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30EDDF25-3887-41E2-B94C-3CF44E96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MR-prosesser i arbeid med oppgaven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0CACEAE-690E-46AF-9C04-D449256D8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Hvilke MR-prosesser kan være i spill i arbeid med oppgaven?</a:t>
            </a: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Utvikle matematiske påstander</a:t>
            </a:r>
          </a:p>
          <a:p>
            <a:pPr lvl="1"/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Identifisere </a:t>
            </a:r>
            <a:r>
              <a:rPr lang="nb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mønster: Det ser ut som om …</a:t>
            </a:r>
          </a:p>
          <a:p>
            <a:pPr lvl="1"/>
            <a:r>
              <a:rPr lang="nb-NO" dirty="0">
                <a:cs typeface="Times New Roman" panose="02020603050405020304" pitchFamily="18" charset="0"/>
              </a:rPr>
              <a:t>Generalisere: Dette gjelder kanskje alltid hvis vi ser på …</a:t>
            </a:r>
          </a:p>
          <a:p>
            <a:pPr lvl="1"/>
            <a:r>
              <a:rPr lang="nb-NO" dirty="0">
                <a:cs typeface="Times New Roman" panose="02020603050405020304" pitchFamily="18" charset="0"/>
              </a:rPr>
              <a:t>Utvikle hypotese: Formulere presist det vi tror vi har oppdaget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38086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896C5B-DC0A-5B6D-2CAF-5448C113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Undervisningssituasjonen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143A1F-B311-F889-31DD-31A036DAF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To elever har gjort dette: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Elevene har ikke oppdaget noe mønster på tvers av oppgavene. Læreren kommer bort til bordet til de to elevene.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Læreren spør elevene om hva de har gjort på (noen av) regnestykkene, finner ut av og støtter elevenes resonnering.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 6">
                <a:extLst>
                  <a:ext uri="{FF2B5EF4-FFF2-40B4-BE49-F238E27FC236}">
                    <a16:creationId xmlns:a16="http://schemas.microsoft.com/office/drawing/2014/main" id="{A4809ABB-F86E-4D3D-4FE2-4D2B722D5D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1105743"/>
                  </p:ext>
                </p:extLst>
              </p:nvPr>
            </p:nvGraphicFramePr>
            <p:xfrm>
              <a:off x="3801582" y="1406482"/>
              <a:ext cx="7653132" cy="2895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8576">
                      <a:extLst>
                        <a:ext uri="{9D8B030D-6E8A-4147-A177-3AD203B41FA5}">
                          <a16:colId xmlns:a16="http://schemas.microsoft.com/office/drawing/2014/main" val="850696789"/>
                        </a:ext>
                      </a:extLst>
                    </a:gridCol>
                    <a:gridCol w="3397990">
                      <a:extLst>
                        <a:ext uri="{9D8B030D-6E8A-4147-A177-3AD203B41FA5}">
                          <a16:colId xmlns:a16="http://schemas.microsoft.com/office/drawing/2014/main" val="1983708237"/>
                        </a:ext>
                      </a:extLst>
                    </a:gridCol>
                    <a:gridCol w="378831">
                      <a:extLst>
                        <a:ext uri="{9D8B030D-6E8A-4147-A177-3AD203B41FA5}">
                          <a16:colId xmlns:a16="http://schemas.microsoft.com/office/drawing/2014/main" val="4056166152"/>
                        </a:ext>
                      </a:extLst>
                    </a:gridCol>
                    <a:gridCol w="3447735">
                      <a:extLst>
                        <a:ext uri="{9D8B030D-6E8A-4147-A177-3AD203B41FA5}">
                          <a16:colId xmlns:a16="http://schemas.microsoft.com/office/drawing/2014/main" val="17060320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24:12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24:4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 er mindre enn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238:15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238:16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Regnet ut på kalkulator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5690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5:1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5:0,5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5:0,5 blir dobbelt av 5:1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f)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7:3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7:0,3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Regnet ut på kalkulator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112111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18:4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18:10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Blir mer på hver når vi deler på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12:0,1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12:0,01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Regnet ut på kalkulator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44261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3:4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3:7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Blir større biter når vi deler på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2,4:1,1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2,4:0,11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Regnet ut på kalkulator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04634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nb-NO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i)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21:0,3</m:t>
                              </m:r>
                            </m:oMath>
                          </a14:m>
                          <a:r>
                            <a:rPr lang="nb-NO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eller </a:t>
                          </a:r>
                          <a14:m>
                            <m:oMath xmlns:m="http://schemas.openxmlformats.org/officeDocument/2006/math">
                              <m:r>
                                <a:rPr lang="nb-NO" sz="1600" b="0" i="1" kern="120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21:0,000000001</m:t>
                              </m:r>
                            </m:oMath>
                          </a14:m>
                          <a:endParaRPr lang="nb-NO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1600" b="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Regnet ut på kalkulator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70877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 6">
                <a:extLst>
                  <a:ext uri="{FF2B5EF4-FFF2-40B4-BE49-F238E27FC236}">
                    <a16:creationId xmlns:a16="http://schemas.microsoft.com/office/drawing/2014/main" id="{A4809ABB-F86E-4D3D-4FE2-4D2B722D5D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1105743"/>
                  </p:ext>
                </p:extLst>
              </p:nvPr>
            </p:nvGraphicFramePr>
            <p:xfrm>
              <a:off x="3801582" y="1406482"/>
              <a:ext cx="7653132" cy="2895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8576">
                      <a:extLst>
                        <a:ext uri="{9D8B030D-6E8A-4147-A177-3AD203B41FA5}">
                          <a16:colId xmlns:a16="http://schemas.microsoft.com/office/drawing/2014/main" val="850696789"/>
                        </a:ext>
                      </a:extLst>
                    </a:gridCol>
                    <a:gridCol w="3397990">
                      <a:extLst>
                        <a:ext uri="{9D8B030D-6E8A-4147-A177-3AD203B41FA5}">
                          <a16:colId xmlns:a16="http://schemas.microsoft.com/office/drawing/2014/main" val="1983708237"/>
                        </a:ext>
                      </a:extLst>
                    </a:gridCol>
                    <a:gridCol w="378831">
                      <a:extLst>
                        <a:ext uri="{9D8B030D-6E8A-4147-A177-3AD203B41FA5}">
                          <a16:colId xmlns:a16="http://schemas.microsoft.com/office/drawing/2014/main" val="4056166152"/>
                        </a:ext>
                      </a:extLst>
                    </a:gridCol>
                    <a:gridCol w="3447735">
                      <a:extLst>
                        <a:ext uri="{9D8B030D-6E8A-4147-A177-3AD203B41FA5}">
                          <a16:colId xmlns:a16="http://schemas.microsoft.com/office/drawing/2014/main" val="1706032015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22" t="-2105" r="-112343" b="-4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85" t="-2105" b="-4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56905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22" t="-102105" r="-112343" b="-3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f)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85" t="-102105" b="-3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121113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22" t="-200000" r="-112343" b="-211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85" t="-200000" b="-211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442618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522" t="-303158" r="-112343" b="-1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85" t="-303158" b="-1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046341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nb-NO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sz="1600" b="0" dirty="0">
                              <a:solidFill>
                                <a:schemeClr val="tx1"/>
                              </a:solidFill>
                            </a:rPr>
                            <a:t>i)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3"/>
                          <a:stretch>
                            <a:fillRect l="-122085" t="-403158" b="-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70877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287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7E94EB-AC96-4DBA-B6BC-086A6D6E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Rollespill: Samtale mellom lærer og elevene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B8D184-CAFC-4487-8B4C-C02A4BF69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Mål for samtalen videre: </a:t>
            </a:r>
            <a:r>
              <a:rPr lang="nb-NO" dirty="0"/>
              <a:t>Læreren støtter elevenes arbeid med å oppdage og utforme en generell hypotese.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Dere skal </a:t>
            </a:r>
            <a:r>
              <a:rPr lang="nb-NO" b="1" dirty="0"/>
              <a:t>lage et rollespill </a:t>
            </a:r>
            <a:r>
              <a:rPr lang="nb-NO" dirty="0"/>
              <a:t>for samtalen mellom læreren og elevene.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Bruk f.eks. formuleringen «Nå skal dere få en oppgave til: Kan dere bruke det dere har gjort, til å lage en hypotese om noe som alltid er sant i divisjon? Kan dere oppdage en sammenheng ut fra dette, tro?» i overgangen mellom de to hovedtrekkene.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766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135D0E-DDF2-4CD0-B1B1-2B423224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MR-grep vi skal bruke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F439814-7E2E-0CC2-E4FB-BF0AD1C99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86061"/>
              </p:ext>
            </p:extLst>
          </p:nvPr>
        </p:nvGraphicFramePr>
        <p:xfrm>
          <a:off x="505690" y="1555115"/>
          <a:ext cx="1084811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9783">
                  <a:extLst>
                    <a:ext uri="{9D8B030D-6E8A-4147-A177-3AD203B41FA5}">
                      <a16:colId xmlns:a16="http://schemas.microsoft.com/office/drawing/2014/main" val="1445889448"/>
                    </a:ext>
                  </a:extLst>
                </a:gridCol>
                <a:gridCol w="7398327">
                  <a:extLst>
                    <a:ext uri="{9D8B030D-6E8A-4147-A177-3AD203B41FA5}">
                      <a16:colId xmlns:a16="http://schemas.microsoft.com/office/drawing/2014/main" val="2925929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Få fram elevens resonnering</a:t>
                      </a:r>
                    </a:p>
                    <a:p>
                      <a:endParaRPr lang="nb-NO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</a:rPr>
                        <a:t>Få fram svar (fakta/prosedyre) vs. få fram ideer og forståelse (</a:t>
                      </a:r>
                      <a:r>
                        <a:rPr lang="nb-NO" sz="1800" b="0" dirty="0" err="1">
                          <a:effectLst/>
                        </a:rPr>
                        <a:t>eliciting</a:t>
                      </a:r>
                      <a:r>
                        <a:rPr lang="nb-NO" sz="1800" b="0" dirty="0">
                          <a:effectLst/>
                        </a:rPr>
                        <a:t>)</a:t>
                      </a:r>
                      <a:endParaRPr lang="nb-NO" sz="18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186" lv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«Hva ble svaret på den første oppgaven?» [få fram svar]</a:t>
                      </a:r>
                    </a:p>
                    <a:p>
                      <a:pPr marL="76186" lv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«Du sier at 238:16 er mindre enn 238:15. Hvordan vet du det?» [få fram idé ]</a:t>
                      </a:r>
                      <a:endParaRPr lang="nb-NO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530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Respondere på elevens resonnering</a:t>
                      </a:r>
                    </a:p>
                    <a:p>
                      <a:endParaRPr lang="nb-NO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</a:rPr>
                        <a:t>Gjenta vs. re-representere (</a:t>
                      </a:r>
                      <a:r>
                        <a:rPr lang="nb-NO" sz="1800" b="0" dirty="0" err="1">
                          <a:effectLst/>
                        </a:rPr>
                        <a:t>responding</a:t>
                      </a:r>
                      <a:r>
                        <a:rPr lang="nb-NO" sz="1800" b="0" dirty="0">
                          <a:effectLst/>
                        </a:rPr>
                        <a:t>)</a:t>
                      </a:r>
                    </a:p>
                    <a:p>
                      <a:endParaRPr lang="nb-NO" sz="1800" b="0" dirty="0">
                        <a:latin typeface="+mn-lt"/>
                      </a:endParaRPr>
                    </a:p>
                  </a:txBody>
                  <a:tcPr>
                    <a:solidFill>
                      <a:srgbClr val="FDC7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Elev sier: «3:4 er størst. Det har større svar enn 3:7.»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«Så du sier at 3:4 er størst fordi det har størst svar.» [gjenta]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Lærer ringer rundt stykket med størst svar [gjenta]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«Ok, så å dele 3 på 4 gir større svar enn om vi deler 3 på 7?» [re-representere]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«Ja, hvis 4 av dere skal dele tre kaker, får de jo mye mer hver enn om 7 av dere skal dele de tre kakene.» [re-representere]</a:t>
                      </a:r>
                    </a:p>
                    <a:p>
                      <a:pPr marL="0" indent="0">
                        <a:buNone/>
                      </a:pPr>
                      <a:endParaRPr lang="nb-NO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DC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54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Fremme elevens resonnering</a:t>
                      </a:r>
                    </a:p>
                    <a:p>
                      <a:endParaRPr lang="nb-NO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</a:rPr>
                        <a:t>Rette elevers oppmerksomhet vs. tilby veiledning (</a:t>
                      </a:r>
                      <a:r>
                        <a:rPr lang="nb-NO" sz="1800" b="0" dirty="0" err="1">
                          <a:effectLst/>
                        </a:rPr>
                        <a:t>fasilitere</a:t>
                      </a:r>
                      <a:r>
                        <a:rPr lang="nb-NO" sz="1800" b="0" dirty="0">
                          <a:effectLst/>
                        </a:rPr>
                        <a:t>)</a:t>
                      </a:r>
                      <a:endParaRPr lang="nb-NO" sz="18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«Prøv å ringe rundt stykket med størst divisor, og se om dere ser en sammenheng» [rette elevers oppmerksomhet]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800" b="0" dirty="0">
                          <a:effectLst/>
                        </a:rPr>
                        <a:t>«Tenkte dere annerledes på de siste oppgavene, enn på de første? Hva er det alle oppgavene her har til felles?» [tilby veiledning]</a:t>
                      </a:r>
                      <a:endParaRPr lang="nb-NO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71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38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EFA3D9-A72F-436C-8016-E48D224C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rammer for rollespillet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C3F370-264B-4F72-BA31-149DDA14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Fordel roller i gruppa: To er elever, en er lærer, den fjerde er observatør</a:t>
            </a:r>
          </a:p>
          <a:p>
            <a:r>
              <a:rPr lang="nb-NO" dirty="0"/>
              <a:t>Planlegg og gjennomfør et rollespill der læreren benytter MR-grepene vi har snakket om aktivt</a:t>
            </a:r>
          </a:p>
          <a:p>
            <a:r>
              <a:rPr lang="nb-NO" dirty="0"/>
              <a:t>Underveis i rollespillet kan dere benytte Time Out, der alle diskuterer</a:t>
            </a:r>
          </a:p>
          <a:p>
            <a:r>
              <a:rPr lang="nb-NO" dirty="0"/>
              <a:t>Observatørens rolle er å ta notater underveis</a:t>
            </a:r>
          </a:p>
          <a:p>
            <a:r>
              <a:rPr lang="nb-NO" dirty="0"/>
              <a:t>Etter en runde med rollespill, gå tilbake og endre der dere ønsker det, og gjennomfør rollespillet på nytt</a:t>
            </a:r>
          </a:p>
        </p:txBody>
      </p:sp>
    </p:spTree>
    <p:extLst>
      <p:ext uri="{BB962C8B-B14F-4D97-AF65-F5344CB8AC3E}">
        <p14:creationId xmlns:p14="http://schemas.microsoft.com/office/powerpoint/2010/main" val="15243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85017C-099F-FD63-E674-039B3F8E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Presentasjon av rollespill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29F674-D7F0-AE15-1D90-2F11C5B88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289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1782</Words>
  <Application>Microsoft Office PowerPoint</Application>
  <PresentationFormat>Widescreen</PresentationFormat>
  <Paragraphs>196</Paragraphs>
  <Slides>10</Slides>
  <Notes>10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Office-tema</vt:lpstr>
      <vt:lpstr>Sammenhenger i divisjon</vt:lpstr>
      <vt:lpstr>En oppgave om divisjon</vt:lpstr>
      <vt:lpstr>Oppgaven i kontekst</vt:lpstr>
      <vt:lpstr>MR-prosesser i arbeid med oppgaven</vt:lpstr>
      <vt:lpstr>Undervisningssituasjonen</vt:lpstr>
      <vt:lpstr>Rollespill: Samtale mellom lærer og elevene</vt:lpstr>
      <vt:lpstr>MR-grep vi skal bruke</vt:lpstr>
      <vt:lpstr>Praktiske rammer for rollespillet</vt:lpstr>
      <vt:lpstr>Presentasjon av rollespill</vt:lpstr>
      <vt:lpstr>Refleksjon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Sammenhenger i divisjon</dc:title>
  <dc:creator>Kristin Krogh Arnesen</dc:creator>
  <cp:lastModifiedBy>Monika S. Nyhagen</cp:lastModifiedBy>
  <cp:revision>22</cp:revision>
  <dcterms:created xsi:type="dcterms:W3CDTF">2022-01-24T09:37:11Z</dcterms:created>
  <dcterms:modified xsi:type="dcterms:W3CDTF">2022-10-26T10:37:00Z</dcterms:modified>
</cp:coreProperties>
</file>