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9" r:id="rId3"/>
    <p:sldId id="258" r:id="rId4"/>
    <p:sldId id="261" r:id="rId5"/>
    <p:sldId id="262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9A17B9-4487-35A3-E90A-49DD61A2AAA0}" name="Kristin Krogh Arnesen" initials="KKA" userId="S::kristink@ntnu.no::2d53db59-36a7-4ab5-b116-7d5914096f73" providerId="AD"/>
  <p188:author id="{D394FDEB-A56D-4E43-B8BD-2B0DB63889FA}" name="Anita Valenta" initials="AV" userId="S::valenta@ntnu.no::4b15e6ef-5176-4fe9-a2d2-7f13c52b6d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285"/>
    <p:restoredTop sz="59322"/>
  </p:normalViewPr>
  <p:slideViewPr>
    <p:cSldViewPr snapToGrid="0">
      <p:cViewPr varScale="1">
        <p:scale>
          <a:sx n="67" d="100"/>
          <a:sy n="67" d="100"/>
        </p:scale>
        <p:origin x="14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B973D-3520-1D44-AE29-730BF2AD5EFF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FE9B0-12AB-B348-83D9-72F5285B3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8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sz="1200" dirty="0"/>
              <a:t>Opplegget handler om å søke etter mønster i multiplikasjonstabell.</a:t>
            </a:r>
          </a:p>
          <a:p>
            <a:pPr marL="171450" indent="-171450" algn="l">
              <a:buFontTx/>
              <a:buChar char="-"/>
            </a:pPr>
            <a:r>
              <a:rPr lang="nb-NO" sz="1200" dirty="0"/>
              <a:t>Prosesser innen matematisk resonnering: Lærerstudenter skal øve på samtaler der de hjelper elever til å uttrykke mønster de har identifisert og søke etter andre mønster ved å sammenligne og klassifisere tallene i multiplikasjonstabellen.</a:t>
            </a:r>
          </a:p>
          <a:p>
            <a:pPr marL="171450" indent="-171450" algn="l">
              <a:buFontTx/>
              <a:buChar char="-"/>
            </a:pPr>
            <a:r>
              <a:rPr lang="nb-NO" sz="1200" dirty="0"/>
              <a:t>Videre, lærerstudenter øver på å bruke flere typer MR-grep: få fram elevers tenking, respondere på den og fremme den videre.</a:t>
            </a:r>
          </a:p>
          <a:p>
            <a:pPr marL="171450" indent="-171450" algn="l">
              <a:buFontTx/>
              <a:buChar char="-"/>
            </a:pP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l">
              <a:buFontTx/>
              <a:buChar char="-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Approksimasjonen (som studentene skal øve gjennom): en-til-en-samtale mellom en lærer og en elev, der noen </a:t>
            </a:r>
            <a:r>
              <a:rPr lang="nb-NO" sz="1800" noProof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lærerspørsmål</a:t>
            </a:r>
            <a:r>
              <a:rPr lang="nb-NO" sz="1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elevsvar er diskutert i fellesskapet på forhånd, før man kommer i gang med </a:t>
            </a:r>
            <a:r>
              <a:rPr lang="nb-NO" sz="1800" noProof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rollespilllet</a:t>
            </a:r>
            <a:r>
              <a:rPr lang="nb-NO" sz="1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Det blir altså en type delvis skrevet</a:t>
            </a:r>
            <a:r>
              <a:rPr lang="nb-NO" sz="1800" noProof="0" dirty="0"/>
              <a:t> samtale, studentene skal fortsette videre med. Dette er gjort for å redusere kompleksiteten for studentene. </a:t>
            </a:r>
            <a:endParaRPr lang="nb-NO" sz="1200" noProof="0" dirty="0"/>
          </a:p>
          <a:p>
            <a:pPr algn="l"/>
            <a:endParaRPr lang="nb-NO" sz="1200" b="1" dirty="0"/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FE9B0-12AB-B348-83D9-72F5285B3B5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52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 dirty="0"/>
              <a:t>Undervisningssituasjonen vi skal se for oss er som ovenfor.</a:t>
            </a:r>
          </a:p>
          <a:p>
            <a:endParaRPr lang="nb-NO" noProof="0" dirty="0"/>
          </a:p>
          <a:p>
            <a:r>
              <a:rPr lang="nb-NO" noProof="0" dirty="0"/>
              <a:t>NB:</a:t>
            </a:r>
          </a:p>
          <a:p>
            <a:pPr marL="171450" indent="-171450">
              <a:buFontTx/>
              <a:buChar char="-"/>
            </a:pPr>
            <a:r>
              <a:rPr lang="nb-NO" noProof="0" dirty="0"/>
              <a:t>Det er ordnet animasjon slik at oppgaven kommer først. La studentene jobbe med den (før elevsvarene kommer) i grupper i </a:t>
            </a:r>
            <a:r>
              <a:rPr lang="nb-NO" noProof="0" dirty="0" err="1"/>
              <a:t>ca</a:t>
            </a:r>
            <a:r>
              <a:rPr lang="nb-NO" noProof="0" dirty="0"/>
              <a:t> 10 min.</a:t>
            </a:r>
          </a:p>
          <a:p>
            <a:pPr marL="171450" indent="-171450">
              <a:buFontTx/>
              <a:buChar char="-"/>
            </a:pPr>
            <a:r>
              <a:rPr lang="nb-NO" noProof="0" dirty="0"/>
              <a:t>Så klikkes inn elevsvarene og mål for samtalen videre. </a:t>
            </a:r>
          </a:p>
          <a:p>
            <a:pPr marL="171450" indent="-171450">
              <a:buFontTx/>
              <a:buChar char="-"/>
            </a:pPr>
            <a:r>
              <a:rPr lang="nb-NO" noProof="0" dirty="0"/>
              <a:t>Dele ut oppgavearket til studentene (del 1 av oppgaven er på neste slide)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FE9B0-12AB-B348-83D9-72F5285B3B5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768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 dirty="0">
                <a:solidFill>
                  <a:srgbClr val="FF0000"/>
                </a:solidFill>
              </a:rPr>
              <a:t>Det skal være en felles diskusjon etter b. (Merk: på oppgavearket til studentene er det c-del også, men det skal være en felles diskusjon om a og b før studentene skal i gang med c, kan være OK å si fra til dem så de ikke begynner på c)</a:t>
            </a:r>
          </a:p>
          <a:p>
            <a:endParaRPr lang="nb-NO" noProof="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>
                <a:solidFill>
                  <a:srgbClr val="FF0000"/>
                </a:solidFill>
              </a:rPr>
              <a:t>Dette arbeidet kan ta ca. 25 minutter. </a:t>
            </a:r>
            <a:r>
              <a:rPr lang="nb-NO" sz="1800" noProof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Lærerutdanner</a:t>
            </a:r>
            <a:r>
              <a:rPr lang="nb-NO" sz="1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går rundt og støtter studentene med arbeidet. I notatene til de neste to </a:t>
            </a:r>
            <a:r>
              <a:rPr lang="nb-NO" sz="1800" noProof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slidene</a:t>
            </a:r>
            <a:r>
              <a:rPr lang="nb-NO" sz="1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 det skissert momenter man kan ta opp mens man går rundt (i tillegg til i felles diskusjonen etter denne delen av gruppearbeidet)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studentene begynner å bli ferdige, starter felles diskusjon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FE9B0-12AB-B348-83D9-72F5285B3B5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51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noProof="0" dirty="0" err="1"/>
              <a:t>Slidene</a:t>
            </a:r>
            <a:r>
              <a:rPr lang="nb-NO" b="1" noProof="0" dirty="0"/>
              <a:t> (dette og neste) er blanke, skal skrives inn sammen med studentene. </a:t>
            </a:r>
            <a:r>
              <a:rPr lang="nb-NO" sz="1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fellesskap lager vi en liste med spørsmål en lærer kan stille og noen elevutsagn man ser for seg på de ulike oppgavene.</a:t>
            </a:r>
          </a:p>
          <a:p>
            <a:r>
              <a:rPr lang="nb-NO" noProof="0" dirty="0"/>
              <a:t>Her må man følge litt med på tida, passe på at det blir nok tid til rollespill og refleksjon etterpå. Hvis studentene har mye å si og mye tid går, kan man velge å fokusere videre på noen av elevarbeidene, og se bort fra de andre.</a:t>
            </a:r>
          </a:p>
          <a:p>
            <a:endParaRPr lang="nb-NO" noProof="0" dirty="0"/>
          </a:p>
          <a:p>
            <a:r>
              <a:rPr lang="nb-NO" b="1" i="1" noProof="0" dirty="0">
                <a:solidFill>
                  <a:srgbClr val="C00000"/>
                </a:solidFill>
              </a:rPr>
              <a:t>Noen spørsmål/momenter som kan trekkes frem i diskusjon om </a:t>
            </a:r>
            <a:r>
              <a:rPr lang="nb-NO" b="1" i="1" noProof="0" dirty="0" err="1">
                <a:solidFill>
                  <a:srgbClr val="C00000"/>
                </a:solidFill>
              </a:rPr>
              <a:t>Aylin</a:t>
            </a:r>
            <a:r>
              <a:rPr lang="nb-NO" b="1" i="1" noProof="0" dirty="0">
                <a:solidFill>
                  <a:srgbClr val="C00000"/>
                </a:solidFill>
              </a:rPr>
              <a:t> sitt arbeid:</a:t>
            </a:r>
          </a:p>
          <a:p>
            <a:pPr marL="171450" indent="-171450">
              <a:buFontTx/>
              <a:buChar char="-"/>
            </a:pPr>
            <a:r>
              <a:rPr lang="nb-NO" b="0" i="0" noProof="0" dirty="0">
                <a:solidFill>
                  <a:srgbClr val="C00000"/>
                </a:solidFill>
              </a:rPr>
              <a:t>Eleven ser et mønster med partall/oddetall på diagonalen, virker det som. </a:t>
            </a:r>
          </a:p>
          <a:p>
            <a:pPr marL="171450" indent="-171450">
              <a:buFontTx/>
              <a:buChar char="-"/>
            </a:pPr>
            <a:r>
              <a:rPr lang="nb-NO" b="0" i="0" noProof="0" dirty="0">
                <a:solidFill>
                  <a:srgbClr val="C00000"/>
                </a:solidFill>
              </a:rPr>
              <a:t>Lærer kan gjennom responsen hjelpe eleven å uttrykke mønsteret som er oppdaget</a:t>
            </a:r>
          </a:p>
          <a:p>
            <a:pPr marL="171450" indent="-171450">
              <a:buFontTx/>
              <a:buChar char="-"/>
            </a:pPr>
            <a:r>
              <a:rPr lang="nb-NO" b="0" i="0" noProof="0" dirty="0">
                <a:solidFill>
                  <a:srgbClr val="C00000"/>
                </a:solidFill>
              </a:rPr>
              <a:t>Kan fremme videre resonnering med å rette oppmerksomhet mot partall/oddetall i hele tabellen – om det er noen mønster i de ulike gangene o.l. Eller i andre skrålinjer i tabellen – er det noe mønster med partall/oddetall der?</a:t>
            </a:r>
          </a:p>
          <a:p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800" noProof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Bør notere noen forslag på hva eleven kan svare på ulike spørsmål, for det er nok vanskelig for lærerstudentene å se for seg.</a:t>
            </a:r>
            <a:endParaRPr lang="nb-NO" sz="1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noProof="0" dirty="0">
              <a:effectLst/>
            </a:endParaRPr>
          </a:p>
          <a:p>
            <a:endParaRPr lang="nb-NO" noProof="0" dirty="0">
              <a:effectLst/>
            </a:endParaRPr>
          </a:p>
          <a:p>
            <a:r>
              <a:rPr lang="nb-NO" b="1" i="1" noProof="0" dirty="0">
                <a:solidFill>
                  <a:srgbClr val="C00000"/>
                </a:solidFill>
              </a:rPr>
              <a:t>Noen spørsmål/momenter som kan trekkes frem i diskusjon om </a:t>
            </a:r>
            <a:r>
              <a:rPr lang="nb-NO" b="1" i="1" noProof="0" dirty="0" err="1">
                <a:solidFill>
                  <a:srgbClr val="C00000"/>
                </a:solidFill>
              </a:rPr>
              <a:t>Layla</a:t>
            </a:r>
            <a:r>
              <a:rPr lang="nb-NO" b="1" i="1" noProof="0" dirty="0">
                <a:solidFill>
                  <a:srgbClr val="C00000"/>
                </a:solidFill>
              </a:rPr>
              <a:t> sitt arbeid:</a:t>
            </a:r>
          </a:p>
          <a:p>
            <a:pPr marL="171450" indent="-171450">
              <a:buFontTx/>
              <a:buChar char="-"/>
            </a:pPr>
            <a:r>
              <a:rPr lang="nb-NO" b="0" i="0" noProof="0" dirty="0">
                <a:solidFill>
                  <a:srgbClr val="C00000"/>
                </a:solidFill>
              </a:rPr>
              <a:t>Eleven ser et mønster med siste siffer i 5-gangen og 10-gangen, virker det som. Hun har også merker 5-gangen både som rad og kolonne (altså 5 ganger noe, og noe ganger 5)</a:t>
            </a:r>
          </a:p>
          <a:p>
            <a:pPr marL="171450" indent="-171450">
              <a:buFontTx/>
              <a:buChar char="-"/>
            </a:pPr>
            <a:r>
              <a:rPr lang="nb-NO" b="0" i="0" noProof="0" dirty="0">
                <a:solidFill>
                  <a:srgbClr val="C00000"/>
                </a:solidFill>
              </a:rPr>
              <a:t>Lærer kan gjennom responsen hjelpe eleven å uttrykke mønsteret som er oppdaget</a:t>
            </a:r>
          </a:p>
          <a:p>
            <a:pPr marL="171450" indent="-171450">
              <a:buFontTx/>
              <a:buChar char="-"/>
            </a:pPr>
            <a:r>
              <a:rPr lang="nb-NO" b="0" i="0" noProof="0" dirty="0">
                <a:solidFill>
                  <a:srgbClr val="C00000"/>
                </a:solidFill>
              </a:rPr>
              <a:t>Kan fremme videre resonnering med å rette oppmerksomhet mot siste siffer i  hele tabellen – om det er noen mønster med siste siffer i de andre gangene også? En annen retning kan være å se om rad og kolonne er like for alle gangene slik som for 5-gangen</a:t>
            </a:r>
          </a:p>
          <a:p>
            <a:pPr marL="171450" indent="-171450">
              <a:buFontTx/>
              <a:buChar char="-"/>
            </a:pPr>
            <a:endParaRPr lang="nb-NO" sz="1800" noProof="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noProof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Bør notere med noen forslag på hva eleven kan svare på ulike spørsmål, for det er nok vanskelig for lærerstudentene å se for seg.</a:t>
            </a:r>
            <a:endParaRPr lang="nb-NO" sz="1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noProof="0" dirty="0"/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FE9B0-12AB-B348-83D9-72F5285B3B5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588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i="1" dirty="0">
              <a:solidFill>
                <a:srgbClr val="C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noProof="0" dirty="0">
                <a:solidFill>
                  <a:srgbClr val="C00000"/>
                </a:solidFill>
              </a:rPr>
              <a:t>Noen spørsmål/momenter som kan trekkes frem i diskusjon om Yusuf sitt arbeid: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="0" i="0" noProof="0" dirty="0">
                <a:solidFill>
                  <a:srgbClr val="C00000"/>
                </a:solidFill>
              </a:rPr>
              <a:t>Eleven skriver at 1-gangen har annen hver og 9-gangen har annenhver. Det kan være at han tenker på partall/oddetall. Han relaterer (i gult på sida), 5-gangen til 10-gangen, ser det ut som, at 5-gangen er halvparten av 10-gangen.</a:t>
            </a:r>
          </a:p>
          <a:p>
            <a:pPr marL="171450" indent="-171450">
              <a:buFontTx/>
              <a:buChar char="-"/>
            </a:pPr>
            <a:r>
              <a:rPr lang="nb-NO" b="0" i="0" noProof="0" dirty="0">
                <a:solidFill>
                  <a:srgbClr val="C00000"/>
                </a:solidFill>
              </a:rPr>
              <a:t>Lærer kan gjennom responsen hjelpe eleven å uttrykke </a:t>
            </a:r>
            <a:r>
              <a:rPr lang="nb-NO" b="0" i="0" noProof="0" dirty="0" err="1">
                <a:solidFill>
                  <a:srgbClr val="C00000"/>
                </a:solidFill>
              </a:rPr>
              <a:t>mønsterene</a:t>
            </a:r>
            <a:r>
              <a:rPr lang="nb-NO" b="0" i="0" noProof="0" dirty="0">
                <a:solidFill>
                  <a:srgbClr val="C00000"/>
                </a:solidFill>
              </a:rPr>
              <a:t> som er oppdaget</a:t>
            </a:r>
          </a:p>
          <a:p>
            <a:pPr marL="171450" indent="-171450">
              <a:buFontTx/>
              <a:buChar char="-"/>
            </a:pPr>
            <a:r>
              <a:rPr lang="nb-NO" b="0" i="0" noProof="0" dirty="0">
                <a:solidFill>
                  <a:srgbClr val="C00000"/>
                </a:solidFill>
              </a:rPr>
              <a:t>Kan fremme videre resonnering med å rette oppmerksomhet mot partall/oddetall i de andre gangene. Eller mot relasjon mellom andre ganger det det ene tallet er halvparten av det andre, slik som 5 og 10. Blir tallene i gangene da halvparten?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Bør også notere</a:t>
            </a:r>
            <a:r>
              <a:rPr lang="nb-NO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noen forslag på hva eleven kan svare på ulike spørsmål, for det er nok vanskelig for lærerstudentene å se for seg.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FE9B0-12AB-B348-83D9-72F5285B3B5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800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 dirty="0"/>
              <a:t>Etter at studentene begynner å bli ferdige med alle fire rollespillene, kan man høre med dem om det er noen som har lyst til å vise et av rollespillene i fellesskapet.</a:t>
            </a:r>
          </a:p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FE9B0-12AB-B348-83D9-72F5285B3B5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800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 dirty="0"/>
              <a:t>Studentene kan diskutere disse spørsmålene i grupper på fire (to og to par som har jobbet sammen med rollespill), 10 min</a:t>
            </a:r>
          </a:p>
          <a:p>
            <a:r>
              <a:rPr lang="nb-NO" noProof="0" dirty="0"/>
              <a:t>- De tar utgangspunkt i sitt arbeid med rollespillet + rollespillet som er blitt presentert i felleskapet (hvis det er blitt det)</a:t>
            </a:r>
          </a:p>
          <a:p>
            <a:endParaRPr lang="nb-NO" noProof="0" dirty="0"/>
          </a:p>
          <a:p>
            <a:r>
              <a:rPr lang="nb-NO" noProof="0" dirty="0"/>
              <a:t>Avslutte med at hver gruppe trekker frem én ting de har diskutert.</a:t>
            </a:r>
          </a:p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FE9B0-12AB-B348-83D9-72F5285B3B5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3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1F47-64BC-4A41-9546-58374F6595E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6ABF-E738-E94B-A24B-11E89F265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73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1F47-64BC-4A41-9546-58374F6595E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6ABF-E738-E94B-A24B-11E89F265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7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1F47-64BC-4A41-9546-58374F6595E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6ABF-E738-E94B-A24B-11E89F265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63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1F47-64BC-4A41-9546-58374F6595E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6ABF-E738-E94B-A24B-11E89F265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32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1F47-64BC-4A41-9546-58374F6595E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6ABF-E738-E94B-A24B-11E89F265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99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1F47-64BC-4A41-9546-58374F6595E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6ABF-E738-E94B-A24B-11E89F265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82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1F47-64BC-4A41-9546-58374F6595E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6ABF-E738-E94B-A24B-11E89F265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94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1F47-64BC-4A41-9546-58374F6595E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6ABF-E738-E94B-A24B-11E89F265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3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1F47-64BC-4A41-9546-58374F6595E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6ABF-E738-E94B-A24B-11E89F265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73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1F47-64BC-4A41-9546-58374F6595E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6ABF-E738-E94B-A24B-11E89F265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46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1F47-64BC-4A41-9546-58374F6595E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6ABF-E738-E94B-A24B-11E89F265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1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11F47-64BC-4A41-9546-58374F6595E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56ABF-E738-E94B-A24B-11E89F265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50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B1A069-DBE3-3003-2CE2-9935CD4F5E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Mønster i multiplikasjonstabell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5202A8A-A4E7-F625-4755-F63B1FE602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854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B9090D-20BF-EF3B-AB4C-FC95F61E2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78" y="95701"/>
            <a:ext cx="4983273" cy="1191923"/>
          </a:xfrm>
        </p:spPr>
        <p:txBody>
          <a:bodyPr>
            <a:normAutofit/>
          </a:bodyPr>
          <a:lstStyle/>
          <a:p>
            <a:r>
              <a:rPr lang="nb-NO" sz="3400" dirty="0"/>
              <a:t>Vi skal se for oss følgende undervisningssituasjon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DB55EA-235A-3B82-B4B8-306F27E90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383326"/>
            <a:ext cx="4625441" cy="5017474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nb-NO" sz="2000" dirty="0"/>
              <a:t>Oppgaven</a:t>
            </a:r>
            <a:r>
              <a:rPr lang="en-GB" sz="2000" dirty="0"/>
              <a:t> 4.klasse jobber med: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b-NO" sz="2000" dirty="0"/>
              <a:t>Her er den lille multiplikasjonstabellen som viser alle multiplikasjonsstykkene opp til 10</a:t>
            </a:r>
            <a:r>
              <a:rPr lang="nb-NO" sz="2000" dirty="0">
                <a:sym typeface="Symbol" pitchFamily="2" charset="2"/>
              </a:rPr>
              <a:t></a:t>
            </a:r>
            <a:r>
              <a:rPr lang="nb-NO" sz="2000" dirty="0"/>
              <a:t>10. I tabellen er det mange tallmønster. Prøv å finne minst to tallmønster. Marker dem i tabellen og beskriv dem med ord.</a:t>
            </a:r>
          </a:p>
          <a:p>
            <a:pPr marL="0" indent="0">
              <a:spcAft>
                <a:spcPts val="800"/>
              </a:spcAft>
              <a:buNone/>
            </a:pPr>
            <a:endParaRPr lang="nb-NO" sz="2000" dirty="0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5E5A8B6C-E89B-939F-A55D-D5227A64F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623363"/>
              </p:ext>
            </p:extLst>
          </p:nvPr>
        </p:nvGraphicFramePr>
        <p:xfrm>
          <a:off x="670561" y="3900196"/>
          <a:ext cx="3718562" cy="2211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179">
                  <a:extLst>
                    <a:ext uri="{9D8B030D-6E8A-4147-A177-3AD203B41FA5}">
                      <a16:colId xmlns:a16="http://schemas.microsoft.com/office/drawing/2014/main" val="447374323"/>
                    </a:ext>
                  </a:extLst>
                </a:gridCol>
                <a:gridCol w="333179">
                  <a:extLst>
                    <a:ext uri="{9D8B030D-6E8A-4147-A177-3AD203B41FA5}">
                      <a16:colId xmlns:a16="http://schemas.microsoft.com/office/drawing/2014/main" val="2295836376"/>
                    </a:ext>
                  </a:extLst>
                </a:gridCol>
                <a:gridCol w="333179">
                  <a:extLst>
                    <a:ext uri="{9D8B030D-6E8A-4147-A177-3AD203B41FA5}">
                      <a16:colId xmlns:a16="http://schemas.microsoft.com/office/drawing/2014/main" val="3033823778"/>
                    </a:ext>
                  </a:extLst>
                </a:gridCol>
                <a:gridCol w="333179">
                  <a:extLst>
                    <a:ext uri="{9D8B030D-6E8A-4147-A177-3AD203B41FA5}">
                      <a16:colId xmlns:a16="http://schemas.microsoft.com/office/drawing/2014/main" val="1133282593"/>
                    </a:ext>
                  </a:extLst>
                </a:gridCol>
                <a:gridCol w="333179">
                  <a:extLst>
                    <a:ext uri="{9D8B030D-6E8A-4147-A177-3AD203B41FA5}">
                      <a16:colId xmlns:a16="http://schemas.microsoft.com/office/drawing/2014/main" val="2499913515"/>
                    </a:ext>
                  </a:extLst>
                </a:gridCol>
                <a:gridCol w="333179">
                  <a:extLst>
                    <a:ext uri="{9D8B030D-6E8A-4147-A177-3AD203B41FA5}">
                      <a16:colId xmlns:a16="http://schemas.microsoft.com/office/drawing/2014/main" val="3442027179"/>
                    </a:ext>
                  </a:extLst>
                </a:gridCol>
                <a:gridCol w="333179">
                  <a:extLst>
                    <a:ext uri="{9D8B030D-6E8A-4147-A177-3AD203B41FA5}">
                      <a16:colId xmlns:a16="http://schemas.microsoft.com/office/drawing/2014/main" val="3039974016"/>
                    </a:ext>
                  </a:extLst>
                </a:gridCol>
                <a:gridCol w="333179">
                  <a:extLst>
                    <a:ext uri="{9D8B030D-6E8A-4147-A177-3AD203B41FA5}">
                      <a16:colId xmlns:a16="http://schemas.microsoft.com/office/drawing/2014/main" val="4233710924"/>
                    </a:ext>
                  </a:extLst>
                </a:gridCol>
                <a:gridCol w="333179">
                  <a:extLst>
                    <a:ext uri="{9D8B030D-6E8A-4147-A177-3AD203B41FA5}">
                      <a16:colId xmlns:a16="http://schemas.microsoft.com/office/drawing/2014/main" val="4161326173"/>
                    </a:ext>
                  </a:extLst>
                </a:gridCol>
                <a:gridCol w="333179">
                  <a:extLst>
                    <a:ext uri="{9D8B030D-6E8A-4147-A177-3AD203B41FA5}">
                      <a16:colId xmlns:a16="http://schemas.microsoft.com/office/drawing/2014/main" val="1827806924"/>
                    </a:ext>
                  </a:extLst>
                </a:gridCol>
                <a:gridCol w="386772">
                  <a:extLst>
                    <a:ext uri="{9D8B030D-6E8A-4147-A177-3AD203B41FA5}">
                      <a16:colId xmlns:a16="http://schemas.microsoft.com/office/drawing/2014/main" val="1337479277"/>
                    </a:ext>
                  </a:extLst>
                </a:gridCol>
              </a:tblGrid>
              <a:tr h="166557">
                <a:tc>
                  <a:txBody>
                    <a:bodyPr/>
                    <a:lstStyle/>
                    <a:p>
                      <a:pPr algn="l"/>
                      <a:endParaRPr lang="nb-NO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3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6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7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9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10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2141470"/>
                  </a:ext>
                </a:extLst>
              </a:tr>
              <a:tr h="1665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3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6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7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9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10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8023457"/>
                  </a:ext>
                </a:extLst>
              </a:tr>
              <a:tr h="1665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6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10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12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14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16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18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20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9641255"/>
                  </a:ext>
                </a:extLst>
              </a:tr>
              <a:tr h="1665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3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3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6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9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12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15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18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21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24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27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30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4183135"/>
                  </a:ext>
                </a:extLst>
              </a:tr>
              <a:tr h="1665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12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16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20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24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28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32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36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40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7860346"/>
                  </a:ext>
                </a:extLst>
              </a:tr>
              <a:tr h="1665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10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15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20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25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30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35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40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45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50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6364906"/>
                  </a:ext>
                </a:extLst>
              </a:tr>
              <a:tr h="1665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6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6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12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18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24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dirty="0">
                          <a:effectLst/>
                        </a:rPr>
                        <a:t>30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36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42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48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54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60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1904247"/>
                  </a:ext>
                </a:extLst>
              </a:tr>
              <a:tr h="1665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7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7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14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21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28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35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42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49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56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63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70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757524"/>
                  </a:ext>
                </a:extLst>
              </a:tr>
              <a:tr h="1665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16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24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32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40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48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56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64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72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80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8825728"/>
                  </a:ext>
                </a:extLst>
              </a:tr>
              <a:tr h="1665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9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9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18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27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36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45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54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63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72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81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90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0983458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10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10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20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30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40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50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60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70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80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90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dirty="0">
                          <a:effectLst/>
                        </a:rPr>
                        <a:t>100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9504261"/>
                  </a:ext>
                </a:extLst>
              </a:tr>
            </a:tbl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732DDD3F-72A7-0A74-F1BA-400C475D67FA}"/>
              </a:ext>
            </a:extLst>
          </p:cNvPr>
          <p:cNvSpPr txBox="1"/>
          <p:nvPr/>
        </p:nvSpPr>
        <p:spPr>
          <a:xfrm>
            <a:off x="7217977" y="95701"/>
            <a:ext cx="3206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Noen elevarbeid</a:t>
            </a:r>
          </a:p>
        </p:txBody>
      </p:sp>
      <p:pic>
        <p:nvPicPr>
          <p:cNvPr id="10" name="Bilde 9" descr="Eleven har rundet inn 5-kolonnen, 10-kolonnen og 5-raden. Skriver under 05050505, ,så 00000">
            <a:extLst>
              <a:ext uri="{FF2B5EF4-FFF2-40B4-BE49-F238E27FC236}">
                <a16:creationId xmlns:a16="http://schemas.microsoft.com/office/drawing/2014/main" id="{86CBD8F7-F367-0A31-0543-23F92AA76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232" y="2075886"/>
            <a:ext cx="3147480" cy="2540923"/>
          </a:xfrm>
          <a:prstGeom prst="rect">
            <a:avLst/>
          </a:prstGeom>
        </p:spPr>
      </p:pic>
      <p:pic>
        <p:nvPicPr>
          <p:cNvPr id="9" name="Bilde 8" descr="Eleven har merket tallene på diagonalen som vekselvis oddetall og partall">
            <a:extLst>
              <a:ext uri="{FF2B5EF4-FFF2-40B4-BE49-F238E27FC236}">
                <a16:creationId xmlns:a16="http://schemas.microsoft.com/office/drawing/2014/main" id="{95FA649A-DE44-1EB9-CD14-388E14E91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897" y="675959"/>
            <a:ext cx="3139353" cy="1779557"/>
          </a:xfrm>
          <a:prstGeom prst="rect">
            <a:avLst/>
          </a:prstGeom>
        </p:spPr>
      </p:pic>
      <p:pic>
        <p:nvPicPr>
          <p:cNvPr id="11" name="Bilde 10" descr="Bilde av elevarbeid: 10x10 multiplikasjonstabell der noen av kolonnene er fargelagt uten noe synlig mønster. Under tabellen står det: 1-gangen har annenhver, 9-gangen har annenhver. Ved siden av 10-gangen-kolonnen er det skrevet tallene i 5-gangen">
            <a:extLst>
              <a:ext uri="{FF2B5EF4-FFF2-40B4-BE49-F238E27FC236}">
                <a16:creationId xmlns:a16="http://schemas.microsoft.com/office/drawing/2014/main" id="{ED1D1A38-92C8-C41D-AA01-528A13D6C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643" y="2829561"/>
            <a:ext cx="3147480" cy="200637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5DD0A57-F380-766F-8CFD-382816F4E574}"/>
              </a:ext>
            </a:extLst>
          </p:cNvPr>
          <p:cNvSpPr txBox="1"/>
          <p:nvPr/>
        </p:nvSpPr>
        <p:spPr>
          <a:xfrm>
            <a:off x="5224103" y="5001321"/>
            <a:ext cx="6718030" cy="1754326"/>
          </a:xfrm>
          <a:prstGeom prst="rect">
            <a:avLst/>
          </a:prstGeom>
          <a:solidFill>
            <a:schemeClr val="bg2"/>
          </a:solidFill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 for samtalene med hver av elevene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dirty="0"/>
              <a:t>Læreren skal snakke med hver av de elevene, hun skal får fram tenkninga til eleven og respondere på den. Videre skal hun hjelpe hver elev med å uttrykke mønsteret/mønstrene eleven har sett, og fremme elevens resonnering mot å oppdage et mønster til, gjerne ett som  en videreutvikling av et av mønstrene eleven har sett allerede.</a:t>
            </a:r>
          </a:p>
        </p:txBody>
      </p:sp>
    </p:spTree>
    <p:extLst>
      <p:ext uri="{BB962C8B-B14F-4D97-AF65-F5344CB8AC3E}">
        <p14:creationId xmlns:p14="http://schemas.microsoft.com/office/powerpoint/2010/main" val="146114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E9C4FC-51B7-E7AA-F710-A4DF24EF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7905"/>
          </a:xfrm>
        </p:spPr>
        <p:txBody>
          <a:bodyPr>
            <a:normAutofit/>
          </a:bodyPr>
          <a:lstStyle/>
          <a:p>
            <a:r>
              <a:rPr lang="nb-NO" dirty="0"/>
              <a:t>Oppgave, del 1 (arbeides i par)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DB4BF5-8B77-673E-F412-80615EA63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668780"/>
            <a:ext cx="10610850" cy="450818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Dere skal lage rollespill for de ulike en-til-en-samtalene mellom lærer og hver av elevene. 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først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 dere inn i de ulike elevarbeidene og diskuterer hvilke mønstre eleven ser ut til å ha identifisert, og hvilket mønster kan være nærliggende å hjelpe eleven videre mot.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nb-NO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Planlegg, 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 utgangspunkt i lærergrep for matematisk resonnering, noen spørsmål lærer kan stille hver av elevene for å få frem tenkninga til eleven. Prøv å forutse hva elevene kan svare, og hvordan lærer kan respondere. Tenk videre gjennom noen grep lærer kan bruke for å fremme elevens resonnering videre. Husk målene for samtalen.</a:t>
            </a:r>
          </a:p>
        </p:txBody>
      </p:sp>
    </p:spTree>
    <p:extLst>
      <p:ext uri="{BB962C8B-B14F-4D97-AF65-F5344CB8AC3E}">
        <p14:creationId xmlns:p14="http://schemas.microsoft.com/office/powerpoint/2010/main" val="305860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5D6ECA8-D2A6-8A20-2163-06855371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/>
          <a:lstStyle/>
          <a:p>
            <a:r>
              <a:rPr lang="nb-NO" dirty="0"/>
              <a:t>Spørsmål man kan stille elevene</a:t>
            </a:r>
            <a:endParaRPr lang="en-GB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8504FCC-F18C-6EF6-A9AA-90CBFB51E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8582"/>
            <a:ext cx="5157787" cy="595745"/>
          </a:xfrm>
        </p:spPr>
        <p:txBody>
          <a:bodyPr/>
          <a:lstStyle/>
          <a:p>
            <a:r>
              <a:rPr lang="en-GB" dirty="0"/>
              <a:t>Aylin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3BB6B2F-ED98-C259-C954-716826E49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64327"/>
            <a:ext cx="5157787" cy="4125336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F95F9E16-EE7A-365A-54DF-EBA94B120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582"/>
            <a:ext cx="5183188" cy="595745"/>
          </a:xfrm>
        </p:spPr>
        <p:txBody>
          <a:bodyPr/>
          <a:lstStyle/>
          <a:p>
            <a:r>
              <a:rPr lang="en-GB" dirty="0"/>
              <a:t>Layla  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3BCD14E7-E6F3-AD2D-0E0E-ACD2E55B3E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64327"/>
            <a:ext cx="5183188" cy="4125336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2" name="Bilde 1" descr="Eleven har merket tallene på diagonalen som vekselvis oddetall og partall">
            <a:extLst>
              <a:ext uri="{FF2B5EF4-FFF2-40B4-BE49-F238E27FC236}">
                <a16:creationId xmlns:a16="http://schemas.microsoft.com/office/drawing/2014/main" id="{92F29F2A-17B3-14C0-1FCA-744F8474F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807" y="1143478"/>
            <a:ext cx="2741729" cy="1554162"/>
          </a:xfrm>
          <a:prstGeom prst="rect">
            <a:avLst/>
          </a:prstGeom>
        </p:spPr>
      </p:pic>
      <p:pic>
        <p:nvPicPr>
          <p:cNvPr id="3" name="Bilde 2" descr="Eleven har rundet inn 5-kolonnen, 10-kolonnen og 5-raden. Skriver under 05050505, ,så 00000">
            <a:extLst>
              <a:ext uri="{FF2B5EF4-FFF2-40B4-BE49-F238E27FC236}">
                <a16:creationId xmlns:a16="http://schemas.microsoft.com/office/drawing/2014/main" id="{70BDEDE9-CA23-7DDD-AD55-D0BE636A0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794" y="914400"/>
            <a:ext cx="2759178" cy="22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7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5D6ECA8-D2A6-8A20-2163-06855371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/>
          <a:lstStyle/>
          <a:p>
            <a:r>
              <a:rPr lang="nb-NO" dirty="0"/>
              <a:t>Spørsmål man kan stille elevene, forts.</a:t>
            </a:r>
            <a:endParaRPr lang="en-GB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8504FCC-F18C-6EF6-A9AA-90CBFB51E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8582"/>
            <a:ext cx="5157787" cy="595745"/>
          </a:xfrm>
        </p:spPr>
        <p:txBody>
          <a:bodyPr/>
          <a:lstStyle/>
          <a:p>
            <a:r>
              <a:rPr lang="en-GB" dirty="0"/>
              <a:t>Yusuf     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3BB6B2F-ED98-C259-C954-716826E49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64327"/>
            <a:ext cx="5157787" cy="4125336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Bilde 1" descr="Bilde av elevarbeid: 10x10 multiplikasjonstabell der noen av kolonnene er fargelagt uten noe synlig mønster. Under tabellen står det: 1-gangen har annenhver, 9-gangen har annenhver. Ved siden av 10-gangen-kolonnen er det skrevet tallene i 5-gangen">
            <a:extLst>
              <a:ext uri="{FF2B5EF4-FFF2-40B4-BE49-F238E27FC236}">
                <a16:creationId xmlns:a16="http://schemas.microsoft.com/office/drawing/2014/main" id="{7217E42A-CC25-A1E2-BF13-F600D3FB0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681" y="1189038"/>
            <a:ext cx="3147480" cy="20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3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5E84737-1D9B-CA03-341D-B068B4964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Oppgave, del 2</a:t>
            </a:r>
            <a:endParaRPr lang="en-GB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A65DD019-35FD-CBBB-C52E-5D15AC9BC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655"/>
            <a:ext cx="10515600" cy="4334308"/>
          </a:xfrm>
        </p:spPr>
        <p:txBody>
          <a:bodyPr/>
          <a:lstStyle/>
          <a:p>
            <a:pPr marL="457200" indent="-457200">
              <a:spcAft>
                <a:spcPts val="800"/>
              </a:spcAft>
              <a:buFont typeface="+mj-lt"/>
              <a:buAutoNum type="alphaLcPeriod"/>
            </a:pPr>
            <a:r>
              <a:rPr lang="nb-NO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a. </a:t>
            </a:r>
          </a:p>
          <a:p>
            <a:pPr marL="457200" indent="-457200">
              <a:spcAft>
                <a:spcPts val="800"/>
              </a:spcAft>
              <a:buFont typeface="+mj-lt"/>
              <a:buAutoNum type="alphaLcPeriod"/>
            </a:pPr>
            <a:r>
              <a:rPr lang="nb-NO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b.</a:t>
            </a:r>
          </a:p>
          <a:p>
            <a:pPr marL="457200" indent="-457200">
              <a:spcAft>
                <a:spcPts val="800"/>
              </a:spcAft>
              <a:buFont typeface="+mj-lt"/>
              <a:buAutoNum type="alphaLcPeriod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Spill et rollespill: én av dere skal være lærer, én skal være en av elevene. Spill ut   en samtale som 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 utgangspunkt i de spørsmålene og elevsvarene som er skissert i fellesskap.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spcAft>
                <a:spcPts val="800"/>
              </a:spcAft>
              <a:buNone/>
            </a:pPr>
            <a:r>
              <a:rPr lang="nb-NO" dirty="0">
                <a:latin typeface="Calibri" panose="020F0502020204030204" pitchFamily="34" charset="0"/>
                <a:cs typeface="Times New Roman" panose="02020603050405020304" pitchFamily="18" charset="0"/>
              </a:rPr>
              <a:t>Høres det bra ut? Oppnår man det som er målet med samtalen? Er det noe som bør endres?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Bytt på elev-lærer-roller og spill ut samtalene med de andre elevene. Tenk gjennom de samme spørsmålene som i stad.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65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23F61155-CB2A-4480-8AEF-2DBD0A6D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Refleksjonsspørsmål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B5C4D710-E396-446C-929E-B961649C7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1923"/>
            <a:ext cx="10515600" cy="3755039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nb-NO" dirty="0"/>
              <a:t>Har dere oppdaget noe vi ikke har snakket om allerede? Andre spørsmål vi burde stilt, eller andre elevsvar vi burde forutsett?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b-NO" dirty="0"/>
              <a:t>Hva kan være vanskelig for en lærer i arbeid med oppgaver der eleven skal se etter mønster?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b-NO" dirty="0"/>
              <a:t>Hva kan hjelpe elevene i arbeid med å å se etter likheter og ulikheter, se etter mønster?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683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1429</Words>
  <Application>Microsoft Office PowerPoint</Application>
  <PresentationFormat>Widescreen</PresentationFormat>
  <Paragraphs>201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Mønster i multiplikasjonstabell</vt:lpstr>
      <vt:lpstr>Vi skal se for oss følgende undervisningssituasjon</vt:lpstr>
      <vt:lpstr>Oppgave, del 1 (arbeides i par)</vt:lpstr>
      <vt:lpstr>Spørsmål man kan stille elevene</vt:lpstr>
      <vt:lpstr>Spørsmål man kan stille elevene, forts.</vt:lpstr>
      <vt:lpstr>Oppgave, del 2</vt:lpstr>
      <vt:lpstr>Refleksjonsspørsmål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Strategier innen divisjon</dc:title>
  <dc:creator>Anita Valenta</dc:creator>
  <cp:lastModifiedBy>Marit Buset Langfeldt</cp:lastModifiedBy>
  <cp:revision>41</cp:revision>
  <dcterms:created xsi:type="dcterms:W3CDTF">2022-10-23T12:39:40Z</dcterms:created>
  <dcterms:modified xsi:type="dcterms:W3CDTF">2023-01-27T12:18:03Z</dcterms:modified>
</cp:coreProperties>
</file>