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handoutMasterIdLst>
    <p:handoutMasterId r:id="rId32"/>
  </p:handoutMasterIdLst>
  <p:sldIdLst>
    <p:sldId id="256" r:id="rId2"/>
    <p:sldId id="352" r:id="rId3"/>
    <p:sldId id="345" r:id="rId4"/>
    <p:sldId id="346" r:id="rId5"/>
    <p:sldId id="347" r:id="rId6"/>
    <p:sldId id="351" r:id="rId7"/>
    <p:sldId id="362" r:id="rId8"/>
    <p:sldId id="389" r:id="rId9"/>
    <p:sldId id="390" r:id="rId10"/>
    <p:sldId id="354" r:id="rId11"/>
    <p:sldId id="365" r:id="rId12"/>
    <p:sldId id="366" r:id="rId13"/>
    <p:sldId id="262" r:id="rId14"/>
    <p:sldId id="377" r:id="rId15"/>
    <p:sldId id="367" r:id="rId16"/>
    <p:sldId id="368" r:id="rId17"/>
    <p:sldId id="369" r:id="rId18"/>
    <p:sldId id="391" r:id="rId19"/>
    <p:sldId id="371" r:id="rId20"/>
    <p:sldId id="372" r:id="rId21"/>
    <p:sldId id="373" r:id="rId22"/>
    <p:sldId id="358" r:id="rId23"/>
    <p:sldId id="330" r:id="rId24"/>
    <p:sldId id="384" r:id="rId25"/>
    <p:sldId id="385" r:id="rId26"/>
    <p:sldId id="386" r:id="rId27"/>
    <p:sldId id="392" r:id="rId28"/>
    <p:sldId id="393" r:id="rId29"/>
    <p:sldId id="388" r:id="rId30"/>
  </p:sldIdLst>
  <p:sldSz cx="12192000" cy="6858000"/>
  <p:notesSz cx="9144000" cy="6858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B274CE-0100-DB4E-EDEA-0C620480F622}" name="Reidun Persdatter Ødegaard" initials="RPØ" userId="S::reidunp@ntnu.no::f5b0c2ba-039e-4c11-a15c-cbd0102b9e2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86" autoAdjust="0"/>
  </p:normalViewPr>
  <p:slideViewPr>
    <p:cSldViewPr snapToGrid="0" snapToObjects="1">
      <p:cViewPr varScale="1">
        <p:scale>
          <a:sx n="103" d="100"/>
          <a:sy n="103" d="100"/>
        </p:scale>
        <p:origin x="108" y="312"/>
      </p:cViewPr>
      <p:guideLst/>
    </p:cSldViewPr>
  </p:slideViewPr>
  <p:outlineViewPr>
    <p:cViewPr>
      <p:scale>
        <a:sx n="33" d="100"/>
        <a:sy n="33" d="100"/>
      </p:scale>
      <p:origin x="0" y="-16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50587-FA55-4AFF-984C-27BDA115F9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0657AA-8463-477D-AD05-1693CF64BC0E}">
      <dgm:prSet/>
      <dgm:spPr>
        <a:solidFill>
          <a:schemeClr val="accent5">
            <a:lumMod val="20000"/>
            <a:lumOff val="80000"/>
          </a:schemeClr>
        </a:solidFill>
      </dgm:spPr>
      <dgm:t>
        <a:bodyPr/>
        <a:lstStyle/>
        <a:p>
          <a:r>
            <a:rPr lang="nb-NO" b="1" dirty="0">
              <a:solidFill>
                <a:schemeClr val="tx1"/>
              </a:solidFill>
            </a:rPr>
            <a:t>Vi finner først ut</a:t>
          </a:r>
          <a:r>
            <a:rPr lang="nb-NO" dirty="0">
              <a:solidFill>
                <a:schemeClr val="tx1"/>
              </a:solidFill>
            </a:rPr>
            <a:t> hvor mange boller de har solgt. </a:t>
          </a:r>
          <a:r>
            <a:rPr lang="nb-NO" b="1" dirty="0">
              <a:solidFill>
                <a:schemeClr val="tx1"/>
              </a:solidFill>
            </a:rPr>
            <a:t>Siden</a:t>
          </a:r>
          <a:r>
            <a:rPr lang="nb-NO" dirty="0">
              <a:solidFill>
                <a:schemeClr val="tx1"/>
              </a:solidFill>
            </a:rPr>
            <a:t> hver bolle koster 10 kroner og de tjener til sammen 720 kroner på bollesalget, </a:t>
          </a:r>
          <a:r>
            <a:rPr lang="nb-NO" b="1" dirty="0">
              <a:solidFill>
                <a:schemeClr val="tx1"/>
              </a:solidFill>
            </a:rPr>
            <a:t>må</a:t>
          </a:r>
          <a:r>
            <a:rPr lang="nb-NO" dirty="0">
              <a:solidFill>
                <a:schemeClr val="tx1"/>
              </a:solidFill>
            </a:rPr>
            <a:t> de ha solgt 720:10=72 boller. </a:t>
          </a:r>
          <a:endParaRPr lang="en-US" dirty="0">
            <a:solidFill>
              <a:schemeClr val="tx1"/>
            </a:solidFill>
          </a:endParaRPr>
        </a:p>
      </dgm:t>
    </dgm:pt>
    <dgm:pt modelId="{B62FF5B0-1C84-4FCF-BB8C-0F1388878DA5}" type="parTrans" cxnId="{A8AB6747-D468-4E6A-A1F1-D28C9F6131BA}">
      <dgm:prSet/>
      <dgm:spPr/>
      <dgm:t>
        <a:bodyPr/>
        <a:lstStyle/>
        <a:p>
          <a:endParaRPr lang="en-US"/>
        </a:p>
      </dgm:t>
    </dgm:pt>
    <dgm:pt modelId="{64E9E071-BAD6-473C-8BF4-349FD46B38E7}" type="sibTrans" cxnId="{A8AB6747-D468-4E6A-A1F1-D28C9F6131BA}">
      <dgm:prSet/>
      <dgm:spPr/>
      <dgm:t>
        <a:bodyPr/>
        <a:lstStyle/>
        <a:p>
          <a:endParaRPr lang="en-US"/>
        </a:p>
      </dgm:t>
    </dgm:pt>
    <dgm:pt modelId="{6F26E5D1-2050-4532-ADCD-D031D229C5FA}">
      <dgm:prSet/>
      <dgm:spPr>
        <a:solidFill>
          <a:schemeClr val="accent5">
            <a:lumMod val="20000"/>
            <a:lumOff val="80000"/>
          </a:schemeClr>
        </a:solidFill>
      </dgm:spPr>
      <dgm:t>
        <a:bodyPr/>
        <a:lstStyle/>
        <a:p>
          <a:r>
            <a:rPr lang="nb-NO" b="1" dirty="0">
              <a:solidFill>
                <a:schemeClr val="tx1"/>
              </a:solidFill>
            </a:rPr>
            <a:t>Så finner vi ut</a:t>
          </a:r>
          <a:r>
            <a:rPr lang="nb-NO" dirty="0">
              <a:solidFill>
                <a:schemeClr val="tx1"/>
              </a:solidFill>
            </a:rPr>
            <a:t> hvor mange muffins de har solgt. De har solgt tre ganger så mange boller som muffins, </a:t>
          </a:r>
          <a:r>
            <a:rPr lang="nb-NO" b="1" dirty="0">
              <a:solidFill>
                <a:schemeClr val="tx1"/>
              </a:solidFill>
            </a:rPr>
            <a:t>altså er</a:t>
          </a:r>
          <a:r>
            <a:rPr lang="nb-NO" dirty="0">
              <a:solidFill>
                <a:schemeClr val="tx1"/>
              </a:solidFill>
            </a:rPr>
            <a:t> antall muffins bare en tredjedel av antall boller. </a:t>
          </a:r>
          <a:r>
            <a:rPr lang="nb-NO" b="1" dirty="0">
              <a:solidFill>
                <a:schemeClr val="tx1"/>
              </a:solidFill>
            </a:rPr>
            <a:t>Det vil si</a:t>
          </a:r>
          <a:r>
            <a:rPr lang="nb-NO" dirty="0">
              <a:solidFill>
                <a:schemeClr val="tx1"/>
              </a:solidFill>
            </a:rPr>
            <a:t> at de har solgt 72:3=24 muffins. </a:t>
          </a:r>
          <a:endParaRPr lang="en-US" dirty="0">
            <a:solidFill>
              <a:schemeClr val="tx1"/>
            </a:solidFill>
          </a:endParaRPr>
        </a:p>
      </dgm:t>
    </dgm:pt>
    <dgm:pt modelId="{F4192BF4-D158-4288-8FD0-06BF0C5C5BD0}" type="parTrans" cxnId="{497BF442-4551-4FE8-873B-0311BD72740F}">
      <dgm:prSet/>
      <dgm:spPr/>
      <dgm:t>
        <a:bodyPr/>
        <a:lstStyle/>
        <a:p>
          <a:endParaRPr lang="en-US"/>
        </a:p>
      </dgm:t>
    </dgm:pt>
    <dgm:pt modelId="{452B57D1-A2B5-4093-AC0E-3B4F8649E9A9}" type="sibTrans" cxnId="{497BF442-4551-4FE8-873B-0311BD72740F}">
      <dgm:prSet/>
      <dgm:spPr/>
      <dgm:t>
        <a:bodyPr/>
        <a:lstStyle/>
        <a:p>
          <a:endParaRPr lang="en-US"/>
        </a:p>
      </dgm:t>
    </dgm:pt>
    <dgm:pt modelId="{05B73451-1399-4E2E-BA7D-B32AA1C2B36D}">
      <dgm:prSet/>
      <dgm:spPr>
        <a:solidFill>
          <a:schemeClr val="accent5">
            <a:lumMod val="20000"/>
            <a:lumOff val="80000"/>
          </a:schemeClr>
        </a:solidFill>
      </dgm:spPr>
      <dgm:t>
        <a:bodyPr/>
        <a:lstStyle/>
        <a:p>
          <a:r>
            <a:rPr lang="nb-NO" b="1">
              <a:solidFill>
                <a:schemeClr val="tx1"/>
              </a:solidFill>
            </a:rPr>
            <a:t>Vi finner ut</a:t>
          </a:r>
          <a:r>
            <a:rPr lang="nb-NO">
              <a:solidFill>
                <a:schemeClr val="tx1"/>
              </a:solidFill>
            </a:rPr>
            <a:t> hvor mye penger de tjener på muffinsene </a:t>
          </a:r>
          <a:r>
            <a:rPr lang="nb-NO" b="1">
              <a:solidFill>
                <a:schemeClr val="tx1"/>
              </a:solidFill>
            </a:rPr>
            <a:t>ved å</a:t>
          </a:r>
          <a:r>
            <a:rPr lang="nb-NO">
              <a:solidFill>
                <a:schemeClr val="tx1"/>
              </a:solidFill>
            </a:rPr>
            <a:t> multiplisere antall muffinser de har solgt (altså 24) med hvor mye hver muffins koster (altså 15 kroner). </a:t>
          </a:r>
          <a:r>
            <a:rPr lang="nb-NO" b="1">
              <a:solidFill>
                <a:schemeClr val="tx1"/>
              </a:solidFill>
            </a:rPr>
            <a:t>Det gir</a:t>
          </a:r>
          <a:r>
            <a:rPr lang="nb-NO">
              <a:solidFill>
                <a:schemeClr val="tx1"/>
              </a:solidFill>
            </a:rPr>
            <a:t> 24·15=360 (siden 24·10=240, og 24·5=120, og 240+120=360).</a:t>
          </a:r>
          <a:endParaRPr lang="en-US">
            <a:solidFill>
              <a:schemeClr val="tx1"/>
            </a:solidFill>
          </a:endParaRPr>
        </a:p>
      </dgm:t>
    </dgm:pt>
    <dgm:pt modelId="{25E17A65-DF6D-498E-B320-2CEC85EB459A}" type="parTrans" cxnId="{605AE225-A988-4A12-A25B-0E85C795C291}">
      <dgm:prSet/>
      <dgm:spPr/>
      <dgm:t>
        <a:bodyPr/>
        <a:lstStyle/>
        <a:p>
          <a:endParaRPr lang="en-US"/>
        </a:p>
      </dgm:t>
    </dgm:pt>
    <dgm:pt modelId="{42376045-251E-48FA-86FF-C3D29D5A1C81}" type="sibTrans" cxnId="{605AE225-A988-4A12-A25B-0E85C795C291}">
      <dgm:prSet/>
      <dgm:spPr/>
      <dgm:t>
        <a:bodyPr/>
        <a:lstStyle/>
        <a:p>
          <a:endParaRPr lang="en-US"/>
        </a:p>
      </dgm:t>
    </dgm:pt>
    <dgm:pt modelId="{3036FD3D-E253-4676-821D-376D9DBAC994}">
      <dgm:prSet/>
      <dgm:spPr>
        <a:solidFill>
          <a:schemeClr val="accent5">
            <a:lumMod val="20000"/>
            <a:lumOff val="80000"/>
          </a:schemeClr>
        </a:solidFill>
      </dgm:spPr>
      <dgm:t>
        <a:bodyPr/>
        <a:lstStyle/>
        <a:p>
          <a:r>
            <a:rPr lang="nb-NO" b="1" dirty="0">
              <a:solidFill>
                <a:schemeClr val="tx1"/>
              </a:solidFill>
            </a:rPr>
            <a:t>Til slutt</a:t>
          </a:r>
          <a:r>
            <a:rPr lang="nb-NO" dirty="0">
              <a:solidFill>
                <a:schemeClr val="tx1"/>
              </a:solidFill>
            </a:rPr>
            <a:t> legger vi sammen det de tjente på bollene og det de tjente på muffinsene, </a:t>
          </a:r>
          <a:r>
            <a:rPr lang="nb-NO" b="1" dirty="0">
              <a:solidFill>
                <a:schemeClr val="tx1"/>
              </a:solidFill>
            </a:rPr>
            <a:t>noe som gir</a:t>
          </a:r>
          <a:r>
            <a:rPr lang="nb-NO" dirty="0">
              <a:solidFill>
                <a:schemeClr val="tx1"/>
              </a:solidFill>
            </a:rPr>
            <a:t> 720+360=1080 kroner. </a:t>
          </a:r>
          <a:endParaRPr lang="en-US" dirty="0">
            <a:solidFill>
              <a:schemeClr val="tx1"/>
            </a:solidFill>
          </a:endParaRPr>
        </a:p>
      </dgm:t>
    </dgm:pt>
    <dgm:pt modelId="{98BE731F-2251-4F40-BDEA-3EC9B7A38B98}" type="parTrans" cxnId="{80F8CEBF-122C-426F-A577-1CC39466358F}">
      <dgm:prSet/>
      <dgm:spPr/>
      <dgm:t>
        <a:bodyPr/>
        <a:lstStyle/>
        <a:p>
          <a:endParaRPr lang="en-US"/>
        </a:p>
      </dgm:t>
    </dgm:pt>
    <dgm:pt modelId="{30108977-2C8D-4623-BE40-3AD77A7F3E74}" type="sibTrans" cxnId="{80F8CEBF-122C-426F-A577-1CC39466358F}">
      <dgm:prSet/>
      <dgm:spPr/>
      <dgm:t>
        <a:bodyPr/>
        <a:lstStyle/>
        <a:p>
          <a:endParaRPr lang="en-US"/>
        </a:p>
      </dgm:t>
    </dgm:pt>
    <dgm:pt modelId="{3794E445-C3E7-407D-8599-647C7D7D5A76}" type="pres">
      <dgm:prSet presAssocID="{BD450587-FA55-4AFF-984C-27BDA115F933}" presName="linear" presStyleCnt="0">
        <dgm:presLayoutVars>
          <dgm:animLvl val="lvl"/>
          <dgm:resizeHandles val="exact"/>
        </dgm:presLayoutVars>
      </dgm:prSet>
      <dgm:spPr/>
    </dgm:pt>
    <dgm:pt modelId="{C223DD67-5BE1-45DD-AA8D-E2E9FE522011}" type="pres">
      <dgm:prSet presAssocID="{900657AA-8463-477D-AD05-1693CF64BC0E}" presName="parentText" presStyleLbl="node1" presStyleIdx="0" presStyleCnt="4">
        <dgm:presLayoutVars>
          <dgm:chMax val="0"/>
          <dgm:bulletEnabled val="1"/>
        </dgm:presLayoutVars>
      </dgm:prSet>
      <dgm:spPr/>
    </dgm:pt>
    <dgm:pt modelId="{1F9EC5C6-BE84-4EF0-9F55-A4901637806D}" type="pres">
      <dgm:prSet presAssocID="{64E9E071-BAD6-473C-8BF4-349FD46B38E7}" presName="spacer" presStyleCnt="0"/>
      <dgm:spPr/>
    </dgm:pt>
    <dgm:pt modelId="{4153FC66-2BAF-4938-88D0-2C7107DEE94B}" type="pres">
      <dgm:prSet presAssocID="{6F26E5D1-2050-4532-ADCD-D031D229C5FA}" presName="parentText" presStyleLbl="node1" presStyleIdx="1" presStyleCnt="4">
        <dgm:presLayoutVars>
          <dgm:chMax val="0"/>
          <dgm:bulletEnabled val="1"/>
        </dgm:presLayoutVars>
      </dgm:prSet>
      <dgm:spPr/>
    </dgm:pt>
    <dgm:pt modelId="{A0C0BAC4-55E3-44C9-9399-73A62CCA9A05}" type="pres">
      <dgm:prSet presAssocID="{452B57D1-A2B5-4093-AC0E-3B4F8649E9A9}" presName="spacer" presStyleCnt="0"/>
      <dgm:spPr/>
    </dgm:pt>
    <dgm:pt modelId="{B4101C1D-20F9-41CF-95A3-CEAC9DB2CF25}" type="pres">
      <dgm:prSet presAssocID="{05B73451-1399-4E2E-BA7D-B32AA1C2B36D}" presName="parentText" presStyleLbl="node1" presStyleIdx="2" presStyleCnt="4" custScaleY="97235">
        <dgm:presLayoutVars>
          <dgm:chMax val="0"/>
          <dgm:bulletEnabled val="1"/>
        </dgm:presLayoutVars>
      </dgm:prSet>
      <dgm:spPr/>
    </dgm:pt>
    <dgm:pt modelId="{95162F2F-2415-4021-BF4A-C6EECA321F2D}" type="pres">
      <dgm:prSet presAssocID="{42376045-251E-48FA-86FF-C3D29D5A1C81}" presName="spacer" presStyleCnt="0"/>
      <dgm:spPr/>
    </dgm:pt>
    <dgm:pt modelId="{BB59A276-C7D2-4052-9733-B6545E6BE857}" type="pres">
      <dgm:prSet presAssocID="{3036FD3D-E253-4676-821D-376D9DBAC994}" presName="parentText" presStyleLbl="node1" presStyleIdx="3" presStyleCnt="4" custScaleY="81591">
        <dgm:presLayoutVars>
          <dgm:chMax val="0"/>
          <dgm:bulletEnabled val="1"/>
        </dgm:presLayoutVars>
      </dgm:prSet>
      <dgm:spPr/>
    </dgm:pt>
  </dgm:ptLst>
  <dgm:cxnLst>
    <dgm:cxn modelId="{605AE225-A988-4A12-A25B-0E85C795C291}" srcId="{BD450587-FA55-4AFF-984C-27BDA115F933}" destId="{05B73451-1399-4E2E-BA7D-B32AA1C2B36D}" srcOrd="2" destOrd="0" parTransId="{25E17A65-DF6D-498E-B320-2CEC85EB459A}" sibTransId="{42376045-251E-48FA-86FF-C3D29D5A1C81}"/>
    <dgm:cxn modelId="{40E0B52E-696E-49CF-9948-C8E03669508D}" type="presOf" srcId="{BD450587-FA55-4AFF-984C-27BDA115F933}" destId="{3794E445-C3E7-407D-8599-647C7D7D5A76}" srcOrd="0" destOrd="0" presId="urn:microsoft.com/office/officeart/2005/8/layout/vList2"/>
    <dgm:cxn modelId="{497BF442-4551-4FE8-873B-0311BD72740F}" srcId="{BD450587-FA55-4AFF-984C-27BDA115F933}" destId="{6F26E5D1-2050-4532-ADCD-D031D229C5FA}" srcOrd="1" destOrd="0" parTransId="{F4192BF4-D158-4288-8FD0-06BF0C5C5BD0}" sibTransId="{452B57D1-A2B5-4093-AC0E-3B4F8649E9A9}"/>
    <dgm:cxn modelId="{A8AB6747-D468-4E6A-A1F1-D28C9F6131BA}" srcId="{BD450587-FA55-4AFF-984C-27BDA115F933}" destId="{900657AA-8463-477D-AD05-1693CF64BC0E}" srcOrd="0" destOrd="0" parTransId="{B62FF5B0-1C84-4FCF-BB8C-0F1388878DA5}" sibTransId="{64E9E071-BAD6-473C-8BF4-349FD46B38E7}"/>
    <dgm:cxn modelId="{CFC27B69-3034-48F7-917A-56C6A13FC5E8}" type="presOf" srcId="{05B73451-1399-4E2E-BA7D-B32AA1C2B36D}" destId="{B4101C1D-20F9-41CF-95A3-CEAC9DB2CF25}" srcOrd="0" destOrd="0" presId="urn:microsoft.com/office/officeart/2005/8/layout/vList2"/>
    <dgm:cxn modelId="{C6791AA0-C3B7-4985-B578-0F72303F3776}" type="presOf" srcId="{3036FD3D-E253-4676-821D-376D9DBAC994}" destId="{BB59A276-C7D2-4052-9733-B6545E6BE857}" srcOrd="0" destOrd="0" presId="urn:microsoft.com/office/officeart/2005/8/layout/vList2"/>
    <dgm:cxn modelId="{80F8CEBF-122C-426F-A577-1CC39466358F}" srcId="{BD450587-FA55-4AFF-984C-27BDA115F933}" destId="{3036FD3D-E253-4676-821D-376D9DBAC994}" srcOrd="3" destOrd="0" parTransId="{98BE731F-2251-4F40-BDEA-3EC9B7A38B98}" sibTransId="{30108977-2C8D-4623-BE40-3AD77A7F3E74}"/>
    <dgm:cxn modelId="{9F204BC7-FF94-4DA8-B8BC-2A85160FCD2B}" type="presOf" srcId="{6F26E5D1-2050-4532-ADCD-D031D229C5FA}" destId="{4153FC66-2BAF-4938-88D0-2C7107DEE94B}" srcOrd="0" destOrd="0" presId="urn:microsoft.com/office/officeart/2005/8/layout/vList2"/>
    <dgm:cxn modelId="{16C426FA-2147-4CED-8084-95B07320CE69}" type="presOf" srcId="{900657AA-8463-477D-AD05-1693CF64BC0E}" destId="{C223DD67-5BE1-45DD-AA8D-E2E9FE522011}" srcOrd="0" destOrd="0" presId="urn:microsoft.com/office/officeart/2005/8/layout/vList2"/>
    <dgm:cxn modelId="{D608BA3B-7311-42EB-BC61-98B50DBE8AA3}" type="presParOf" srcId="{3794E445-C3E7-407D-8599-647C7D7D5A76}" destId="{C223DD67-5BE1-45DD-AA8D-E2E9FE522011}" srcOrd="0" destOrd="0" presId="urn:microsoft.com/office/officeart/2005/8/layout/vList2"/>
    <dgm:cxn modelId="{1110BC2C-F4C8-4301-A34B-F418D7688C04}" type="presParOf" srcId="{3794E445-C3E7-407D-8599-647C7D7D5A76}" destId="{1F9EC5C6-BE84-4EF0-9F55-A4901637806D}" srcOrd="1" destOrd="0" presId="urn:microsoft.com/office/officeart/2005/8/layout/vList2"/>
    <dgm:cxn modelId="{C73173B0-FF9A-4376-953C-9A501FE1AF32}" type="presParOf" srcId="{3794E445-C3E7-407D-8599-647C7D7D5A76}" destId="{4153FC66-2BAF-4938-88D0-2C7107DEE94B}" srcOrd="2" destOrd="0" presId="urn:microsoft.com/office/officeart/2005/8/layout/vList2"/>
    <dgm:cxn modelId="{D4DDD8CC-CBD1-4FFB-9FE9-62388791DCD1}" type="presParOf" srcId="{3794E445-C3E7-407D-8599-647C7D7D5A76}" destId="{A0C0BAC4-55E3-44C9-9399-73A62CCA9A05}" srcOrd="3" destOrd="0" presId="urn:microsoft.com/office/officeart/2005/8/layout/vList2"/>
    <dgm:cxn modelId="{42883C0C-8E4B-45E7-9236-C8F9151CAD09}" type="presParOf" srcId="{3794E445-C3E7-407D-8599-647C7D7D5A76}" destId="{B4101C1D-20F9-41CF-95A3-CEAC9DB2CF25}" srcOrd="4" destOrd="0" presId="urn:microsoft.com/office/officeart/2005/8/layout/vList2"/>
    <dgm:cxn modelId="{58C393BB-8A90-4A80-985F-02ED81631E87}" type="presParOf" srcId="{3794E445-C3E7-407D-8599-647C7D7D5A76}" destId="{95162F2F-2415-4021-BF4A-C6EECA321F2D}" srcOrd="5" destOrd="0" presId="urn:microsoft.com/office/officeart/2005/8/layout/vList2"/>
    <dgm:cxn modelId="{9D8BE8F7-47EF-4411-B77F-D067CF44AE3B}" type="presParOf" srcId="{3794E445-C3E7-407D-8599-647C7D7D5A76}" destId="{BB59A276-C7D2-4052-9733-B6545E6BE857}"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DD67-5BE1-45DD-AA8D-E2E9FE522011}">
      <dsp:nvSpPr>
        <dsp:cNvPr id="0" name=""/>
        <dsp:cNvSpPr/>
      </dsp:nvSpPr>
      <dsp:spPr>
        <a:xfrm>
          <a:off x="0" y="80371"/>
          <a:ext cx="10515600" cy="1062871"/>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b-NO" sz="1800" b="1" kern="1200" dirty="0">
              <a:solidFill>
                <a:schemeClr val="tx1"/>
              </a:solidFill>
            </a:rPr>
            <a:t>Vi finner først ut</a:t>
          </a:r>
          <a:r>
            <a:rPr lang="nb-NO" sz="1800" kern="1200" dirty="0">
              <a:solidFill>
                <a:schemeClr val="tx1"/>
              </a:solidFill>
            </a:rPr>
            <a:t> hvor mange boller de har solgt. </a:t>
          </a:r>
          <a:r>
            <a:rPr lang="nb-NO" sz="1800" b="1" kern="1200" dirty="0">
              <a:solidFill>
                <a:schemeClr val="tx1"/>
              </a:solidFill>
            </a:rPr>
            <a:t>Siden</a:t>
          </a:r>
          <a:r>
            <a:rPr lang="nb-NO" sz="1800" kern="1200" dirty="0">
              <a:solidFill>
                <a:schemeClr val="tx1"/>
              </a:solidFill>
            </a:rPr>
            <a:t> hver bolle koster 10 kroner og de tjener til sammen 720 kroner på bollesalget, </a:t>
          </a:r>
          <a:r>
            <a:rPr lang="nb-NO" sz="1800" b="1" kern="1200" dirty="0">
              <a:solidFill>
                <a:schemeClr val="tx1"/>
              </a:solidFill>
            </a:rPr>
            <a:t>må</a:t>
          </a:r>
          <a:r>
            <a:rPr lang="nb-NO" sz="1800" kern="1200" dirty="0">
              <a:solidFill>
                <a:schemeClr val="tx1"/>
              </a:solidFill>
            </a:rPr>
            <a:t> de ha solgt 720:10=72 boller. </a:t>
          </a:r>
          <a:endParaRPr lang="en-US" sz="1800" kern="1200" dirty="0">
            <a:solidFill>
              <a:schemeClr val="tx1"/>
            </a:solidFill>
          </a:endParaRPr>
        </a:p>
      </dsp:txBody>
      <dsp:txXfrm>
        <a:off x="51885" y="132256"/>
        <a:ext cx="10411830" cy="959101"/>
      </dsp:txXfrm>
    </dsp:sp>
    <dsp:sp modelId="{4153FC66-2BAF-4938-88D0-2C7107DEE94B}">
      <dsp:nvSpPr>
        <dsp:cNvPr id="0" name=""/>
        <dsp:cNvSpPr/>
      </dsp:nvSpPr>
      <dsp:spPr>
        <a:xfrm>
          <a:off x="0" y="1197963"/>
          <a:ext cx="10515600" cy="1062871"/>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b-NO" sz="1800" b="1" kern="1200" dirty="0">
              <a:solidFill>
                <a:schemeClr val="tx1"/>
              </a:solidFill>
            </a:rPr>
            <a:t>Så finner vi ut</a:t>
          </a:r>
          <a:r>
            <a:rPr lang="nb-NO" sz="1800" kern="1200" dirty="0">
              <a:solidFill>
                <a:schemeClr val="tx1"/>
              </a:solidFill>
            </a:rPr>
            <a:t> hvor mange muffins de har solgt. De har solgt tre ganger så mange boller som muffins, </a:t>
          </a:r>
          <a:r>
            <a:rPr lang="nb-NO" sz="1800" b="1" kern="1200" dirty="0">
              <a:solidFill>
                <a:schemeClr val="tx1"/>
              </a:solidFill>
            </a:rPr>
            <a:t>altså er</a:t>
          </a:r>
          <a:r>
            <a:rPr lang="nb-NO" sz="1800" kern="1200" dirty="0">
              <a:solidFill>
                <a:schemeClr val="tx1"/>
              </a:solidFill>
            </a:rPr>
            <a:t> antall muffins bare en tredjedel av antall boller. </a:t>
          </a:r>
          <a:r>
            <a:rPr lang="nb-NO" sz="1800" b="1" kern="1200" dirty="0">
              <a:solidFill>
                <a:schemeClr val="tx1"/>
              </a:solidFill>
            </a:rPr>
            <a:t>Det vil si</a:t>
          </a:r>
          <a:r>
            <a:rPr lang="nb-NO" sz="1800" kern="1200" dirty="0">
              <a:solidFill>
                <a:schemeClr val="tx1"/>
              </a:solidFill>
            </a:rPr>
            <a:t> at de har solgt 72:3=24 muffins. </a:t>
          </a:r>
          <a:endParaRPr lang="en-US" sz="1800" kern="1200" dirty="0">
            <a:solidFill>
              <a:schemeClr val="tx1"/>
            </a:solidFill>
          </a:endParaRPr>
        </a:p>
      </dsp:txBody>
      <dsp:txXfrm>
        <a:off x="51885" y="1249848"/>
        <a:ext cx="10411830" cy="959101"/>
      </dsp:txXfrm>
    </dsp:sp>
    <dsp:sp modelId="{B4101C1D-20F9-41CF-95A3-CEAC9DB2CF25}">
      <dsp:nvSpPr>
        <dsp:cNvPr id="0" name=""/>
        <dsp:cNvSpPr/>
      </dsp:nvSpPr>
      <dsp:spPr>
        <a:xfrm>
          <a:off x="0" y="2315555"/>
          <a:ext cx="10515600" cy="1033483"/>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b-NO" sz="1800" b="1" kern="1200">
              <a:solidFill>
                <a:schemeClr val="tx1"/>
              </a:solidFill>
            </a:rPr>
            <a:t>Vi finner ut</a:t>
          </a:r>
          <a:r>
            <a:rPr lang="nb-NO" sz="1800" kern="1200">
              <a:solidFill>
                <a:schemeClr val="tx1"/>
              </a:solidFill>
            </a:rPr>
            <a:t> hvor mye penger de tjener på muffinsene </a:t>
          </a:r>
          <a:r>
            <a:rPr lang="nb-NO" sz="1800" b="1" kern="1200">
              <a:solidFill>
                <a:schemeClr val="tx1"/>
              </a:solidFill>
            </a:rPr>
            <a:t>ved å</a:t>
          </a:r>
          <a:r>
            <a:rPr lang="nb-NO" sz="1800" kern="1200">
              <a:solidFill>
                <a:schemeClr val="tx1"/>
              </a:solidFill>
            </a:rPr>
            <a:t> multiplisere antall muffinser de har solgt (altså 24) med hvor mye hver muffins koster (altså 15 kroner). </a:t>
          </a:r>
          <a:r>
            <a:rPr lang="nb-NO" sz="1800" b="1" kern="1200">
              <a:solidFill>
                <a:schemeClr val="tx1"/>
              </a:solidFill>
            </a:rPr>
            <a:t>Det gir</a:t>
          </a:r>
          <a:r>
            <a:rPr lang="nb-NO" sz="1800" kern="1200">
              <a:solidFill>
                <a:schemeClr val="tx1"/>
              </a:solidFill>
            </a:rPr>
            <a:t> 24·15=360 (siden 24·10=240, og 24·5=120, og 240+120=360).</a:t>
          </a:r>
          <a:endParaRPr lang="en-US" sz="1800" kern="1200">
            <a:solidFill>
              <a:schemeClr val="tx1"/>
            </a:solidFill>
          </a:endParaRPr>
        </a:p>
      </dsp:txBody>
      <dsp:txXfrm>
        <a:off x="50450" y="2366005"/>
        <a:ext cx="10414700" cy="932583"/>
      </dsp:txXfrm>
    </dsp:sp>
    <dsp:sp modelId="{BB59A276-C7D2-4052-9733-B6545E6BE857}">
      <dsp:nvSpPr>
        <dsp:cNvPr id="0" name=""/>
        <dsp:cNvSpPr/>
      </dsp:nvSpPr>
      <dsp:spPr>
        <a:xfrm>
          <a:off x="0" y="3403758"/>
          <a:ext cx="10515600" cy="867207"/>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b-NO" sz="1800" b="1" kern="1200" dirty="0">
              <a:solidFill>
                <a:schemeClr val="tx1"/>
              </a:solidFill>
            </a:rPr>
            <a:t>Til slutt</a:t>
          </a:r>
          <a:r>
            <a:rPr lang="nb-NO" sz="1800" kern="1200" dirty="0">
              <a:solidFill>
                <a:schemeClr val="tx1"/>
              </a:solidFill>
            </a:rPr>
            <a:t> legger vi sammen det de tjente på bollene og det de tjente på muffinsene, </a:t>
          </a:r>
          <a:r>
            <a:rPr lang="nb-NO" sz="1800" b="1" kern="1200" dirty="0">
              <a:solidFill>
                <a:schemeClr val="tx1"/>
              </a:solidFill>
            </a:rPr>
            <a:t>noe som gir</a:t>
          </a:r>
          <a:r>
            <a:rPr lang="nb-NO" sz="1800" kern="1200" dirty="0">
              <a:solidFill>
                <a:schemeClr val="tx1"/>
              </a:solidFill>
            </a:rPr>
            <a:t> 720+360=1080 kroner. </a:t>
          </a:r>
          <a:endParaRPr lang="en-US" sz="1800" kern="1200" dirty="0">
            <a:solidFill>
              <a:schemeClr val="tx1"/>
            </a:solidFill>
          </a:endParaRPr>
        </a:p>
      </dsp:txBody>
      <dsp:txXfrm>
        <a:off x="42334" y="3446092"/>
        <a:ext cx="10430932" cy="7825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B7EC1FE-551F-0540-AC26-0644A3792BE3}" type="datetimeFigureOut">
              <a:rPr lang="nb-NO" smtClean="0"/>
              <a:t>26.10.2022</a:t>
            </a:fld>
            <a:endParaRPr lang="nb-NO"/>
          </a:p>
        </p:txBody>
      </p:sp>
      <p:sp>
        <p:nvSpPr>
          <p:cNvPr id="4" name="Plassholder for bunntekst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91B03FE-A11C-B549-BF91-AECCFA224516}" type="slidenum">
              <a:rPr lang="nb-NO" smtClean="0"/>
              <a:t>‹#›</a:t>
            </a:fld>
            <a:endParaRPr lang="nb-NO"/>
          </a:p>
        </p:txBody>
      </p:sp>
    </p:spTree>
    <p:extLst>
      <p:ext uri="{BB962C8B-B14F-4D97-AF65-F5344CB8AC3E}">
        <p14:creationId xmlns:p14="http://schemas.microsoft.com/office/powerpoint/2010/main" val="203686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743F024-FFA4-D34F-B4E6-D1C01ADCE6D1}" type="datetimeFigureOut">
              <a:rPr lang="nb-NO" smtClean="0"/>
              <a:t>26.10.2022</a:t>
            </a:fld>
            <a:endParaRPr lang="nb-NO"/>
          </a:p>
        </p:txBody>
      </p:sp>
      <p:sp>
        <p:nvSpPr>
          <p:cNvPr id="4" name="Plassholder for lysbild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388DA88-A32D-E44C-919D-C28610FFD764}" type="slidenum">
              <a:rPr lang="nb-NO" smtClean="0"/>
              <a:t>‹#›</a:t>
            </a:fld>
            <a:endParaRPr lang="nb-NO"/>
          </a:p>
        </p:txBody>
      </p:sp>
    </p:spTree>
    <p:extLst>
      <p:ext uri="{BB962C8B-B14F-4D97-AF65-F5344CB8AC3E}">
        <p14:creationId xmlns:p14="http://schemas.microsoft.com/office/powerpoint/2010/main" val="51963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a:t>
            </a:fld>
            <a:endParaRPr lang="nb-NO"/>
          </a:p>
        </p:txBody>
      </p:sp>
    </p:spTree>
    <p:extLst>
      <p:ext uri="{BB962C8B-B14F-4D97-AF65-F5344CB8AC3E}">
        <p14:creationId xmlns:p14="http://schemas.microsoft.com/office/powerpoint/2010/main" val="52705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Vise frem de fem argumentene og be gruppene om innspill. Ikke alle kan få plass på en slide, man må gå frem og tilbake når de ulike argumentene tas opp.</a:t>
            </a:r>
          </a:p>
          <a:p>
            <a:r>
              <a:rPr lang="nb-NO" dirty="0"/>
              <a:t>Man kan godt la studentene komme med meninger uten å si selv noe og uten å bruke fagbegreper om de ulike typer argumenter, det kommer etterpå.</a:t>
            </a:r>
          </a:p>
          <a:p>
            <a:endParaRPr lang="nb-NO" dirty="0"/>
          </a:p>
          <a:p>
            <a:r>
              <a:rPr lang="nb-NO" dirty="0"/>
              <a:t>Noen ting som kan fremheves i fellesdiskusjonen hvis de blir nevnt av studentene:</a:t>
            </a:r>
          </a:p>
          <a:p>
            <a:endParaRPr lang="nb-NO" sz="1200" kern="1200" dirty="0">
              <a:solidFill>
                <a:schemeClr val="tx1"/>
              </a:solidFill>
              <a:effectLst/>
              <a:latin typeface="+mn-lt"/>
              <a:ea typeface="+mn-ea"/>
              <a:cs typeface="+mn-cs"/>
            </a:endParaRPr>
          </a:p>
          <a:p>
            <a:pPr lvl="0"/>
            <a:r>
              <a:rPr lang="nb-NO" sz="1200" b="1" kern="1200" dirty="0">
                <a:solidFill>
                  <a:schemeClr val="tx1"/>
                </a:solidFill>
                <a:effectLst/>
                <a:latin typeface="+mn-lt"/>
                <a:ea typeface="+mn-ea"/>
                <a:cs typeface="+mn-cs"/>
              </a:rPr>
              <a:t>Hannah</a:t>
            </a:r>
            <a:r>
              <a:rPr lang="nb-NO" sz="1200" kern="1200" dirty="0">
                <a:solidFill>
                  <a:schemeClr val="tx1"/>
                </a:solidFill>
                <a:effectLst/>
                <a:latin typeface="+mn-lt"/>
                <a:ea typeface="+mn-ea"/>
                <a:cs typeface="+mn-cs"/>
              </a:rPr>
              <a:t>: viser at hypotesen stemmer på tre eksempler, men vi kan ikke være mer (mer) sikre på at den stemmer alltid; forklarer ikke hvorfor heller.</a:t>
            </a:r>
          </a:p>
          <a:p>
            <a:r>
              <a:rPr lang="nb-NO" sz="1200" b="1" kern="1200" dirty="0">
                <a:solidFill>
                  <a:schemeClr val="tx1"/>
                </a:solidFill>
                <a:effectLst/>
                <a:latin typeface="+mn-lt"/>
                <a:ea typeface="+mn-ea"/>
                <a:cs typeface="+mn-cs"/>
              </a:rPr>
              <a:t>Leo:</a:t>
            </a:r>
            <a:r>
              <a:rPr lang="nb-NO" sz="1200" kern="1200" dirty="0">
                <a:solidFill>
                  <a:schemeClr val="tx1"/>
                </a:solidFill>
                <a:effectLst/>
                <a:latin typeface="+mn-lt"/>
                <a:ea typeface="+mn-ea"/>
                <a:cs typeface="+mn-cs"/>
              </a:rPr>
              <a:t> som Hannah, viser Leo at det stemmer på tre eksempler. Han ser på noen store tall og har sjekket flere eksempler på kalkulator. Da tror vi kanskje litt mer (enn hos Hannah) på at det stemmer, men vi kan likevel ikke være sikre på at det vil være slik for alle tall og vi forstår ikke mer </a:t>
            </a:r>
            <a:r>
              <a:rPr lang="nb-NO" sz="1200" i="1" kern="1200" dirty="0">
                <a:solidFill>
                  <a:schemeClr val="tx1"/>
                </a:solidFill>
                <a:effectLst/>
                <a:latin typeface="+mn-lt"/>
                <a:ea typeface="+mn-ea"/>
                <a:cs typeface="+mn-cs"/>
              </a:rPr>
              <a:t>hvorfor</a:t>
            </a:r>
            <a:r>
              <a:rPr lang="nb-NO" sz="1200" kern="1200" dirty="0">
                <a:solidFill>
                  <a:schemeClr val="tx1"/>
                </a:solidFill>
                <a:effectLst/>
                <a:latin typeface="+mn-lt"/>
                <a:ea typeface="+mn-ea"/>
                <a:cs typeface="+mn-cs"/>
              </a:rPr>
              <a:t> de blir slik</a:t>
            </a:r>
          </a:p>
          <a:p>
            <a:r>
              <a:rPr lang="nb-NO" sz="1200" b="1" kern="1200" dirty="0">
                <a:solidFill>
                  <a:schemeClr val="tx1"/>
                </a:solidFill>
                <a:effectLst/>
                <a:latin typeface="+mn-lt"/>
                <a:ea typeface="+mn-ea"/>
                <a:cs typeface="+mn-cs"/>
              </a:rPr>
              <a:t>Belma</a:t>
            </a:r>
            <a:r>
              <a:rPr lang="nb-NO" sz="1200" kern="1200" dirty="0">
                <a:solidFill>
                  <a:schemeClr val="tx1"/>
                </a:solidFill>
                <a:effectLst/>
                <a:latin typeface="+mn-lt"/>
                <a:ea typeface="+mn-ea"/>
                <a:cs typeface="+mn-cs"/>
              </a:rPr>
              <a:t>: skriver at hypotesen stemmer fordi 5 er halvparten av 10. Hun skriver mer om hvorfor enn Hannah og Leo, men forklarer ikke helt hvorfor det blir slik, hvordan det at 5 er halvparten av 10 gjør at f.eks. 3</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5 er halvparten av 3</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10 (for 3+5 er ikke halvparten av 3+10 selv om 5 er halvparten av 10; så det er noe med ganging, vi må få med hva det betyr å gange). Vi ser at Inga og </a:t>
            </a:r>
            <a:r>
              <a:rPr lang="nb-NO" sz="1200" kern="1200" dirty="0" err="1">
                <a:solidFill>
                  <a:schemeClr val="tx1"/>
                </a:solidFill>
                <a:effectLst/>
                <a:latin typeface="+mn-lt"/>
                <a:ea typeface="+mn-ea"/>
                <a:cs typeface="+mn-cs"/>
              </a:rPr>
              <a:t>Abi</a:t>
            </a:r>
            <a:r>
              <a:rPr lang="nb-NO" sz="1200" kern="1200" dirty="0">
                <a:solidFill>
                  <a:schemeClr val="tx1"/>
                </a:solidFill>
                <a:effectLst/>
                <a:latin typeface="+mn-lt"/>
                <a:ea typeface="+mn-ea"/>
                <a:cs typeface="+mn-cs"/>
              </a:rPr>
              <a:t> forklarer mer om hvordan det at 5 er halvparten av 10 spiller inn</a:t>
            </a:r>
          </a:p>
          <a:p>
            <a:r>
              <a:rPr lang="nb-NO" sz="1200" b="1" kern="1200" dirty="0">
                <a:solidFill>
                  <a:schemeClr val="tx1"/>
                </a:solidFill>
                <a:effectLst/>
                <a:latin typeface="+mn-lt"/>
                <a:ea typeface="+mn-ea"/>
                <a:cs typeface="+mn-cs"/>
              </a:rPr>
              <a:t>Inga</a:t>
            </a:r>
            <a:r>
              <a:rPr lang="nb-NO" sz="1200" kern="1200" dirty="0">
                <a:solidFill>
                  <a:schemeClr val="tx1"/>
                </a:solidFill>
                <a:effectLst/>
                <a:latin typeface="+mn-lt"/>
                <a:ea typeface="+mn-ea"/>
                <a:cs typeface="+mn-cs"/>
              </a:rPr>
              <a:t>: Inga viser på tegningen sin hva det betyr å gange (det vi savnet hos Belma), hun tegner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10 som 4 tiere. Og hun viser at hver tier kan deles i to femmere. Og at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10 kan vi dele i </a:t>
            </a:r>
            <a:r>
              <a:rPr lang="nb-NO" sz="1200" i="1" kern="1200" dirty="0">
                <a:solidFill>
                  <a:schemeClr val="tx1"/>
                </a:solidFill>
                <a:effectLst/>
                <a:latin typeface="+mn-lt"/>
                <a:ea typeface="+mn-ea"/>
                <a:cs typeface="+mn-cs"/>
              </a:rPr>
              <a:t>to</a:t>
            </a:r>
            <a:r>
              <a:rPr lang="nb-NO" sz="1200" kern="1200" dirty="0">
                <a:solidFill>
                  <a:schemeClr val="tx1"/>
                </a:solidFill>
                <a:effectLst/>
                <a:latin typeface="+mn-lt"/>
                <a:ea typeface="+mn-ea"/>
                <a:cs typeface="+mn-cs"/>
              </a:rPr>
              <a:t>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5. Inga viser </a:t>
            </a:r>
            <a:r>
              <a:rPr lang="nb-NO" sz="1200" i="1" kern="1200" dirty="0">
                <a:solidFill>
                  <a:schemeClr val="tx1"/>
                </a:solidFill>
                <a:effectLst/>
                <a:latin typeface="+mn-lt"/>
                <a:ea typeface="+mn-ea"/>
                <a:cs typeface="+mn-cs"/>
              </a:rPr>
              <a:t>hvorfor</a:t>
            </a:r>
            <a:r>
              <a:rPr lang="nb-NO" sz="1200" kern="1200" dirty="0">
                <a:solidFill>
                  <a:schemeClr val="tx1"/>
                </a:solidFill>
                <a:effectLst/>
                <a:latin typeface="+mn-lt"/>
                <a:ea typeface="+mn-ea"/>
                <a:cs typeface="+mn-cs"/>
              </a:rPr>
              <a:t>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5 blir halvparten av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10, og det er bra. Men hun kunne kanskje brukt litt mer ord for å fortelle hvordan hun tenker, ikke bare en tegning. Hun kunne også sagt om det blir sånn for andre tall, ikke bare når du tar 4</a:t>
            </a:r>
            <a:r>
              <a:rPr lang="nb-NO" sz="1200" kern="1200" dirty="0">
                <a:solidFill>
                  <a:schemeClr val="tx1"/>
                </a:solidFill>
                <a:effectLst/>
                <a:latin typeface="+mn-lt"/>
                <a:ea typeface="+mn-ea"/>
                <a:cs typeface="+mn-cs"/>
                <a:sym typeface="Symbol" pitchFamily="2" charset="2"/>
              </a:rPr>
              <a:t></a:t>
            </a:r>
            <a:r>
              <a:rPr lang="nb-NO" sz="1200" kern="1200" dirty="0">
                <a:solidFill>
                  <a:schemeClr val="tx1"/>
                </a:solidFill>
                <a:effectLst/>
                <a:latin typeface="+mn-lt"/>
                <a:ea typeface="+mn-ea"/>
                <a:cs typeface="+mn-cs"/>
              </a:rPr>
              <a:t>5 (Jo, vi kan kanskje se at det blir det, at det blir lignende tegning; men fint å si det når man skal argumentere, så andre ikke trenger å gjette)</a:t>
            </a:r>
          </a:p>
          <a:p>
            <a:r>
              <a:rPr lang="nb-NO" sz="1200" b="1" kern="1200" dirty="0" err="1">
                <a:solidFill>
                  <a:schemeClr val="tx1"/>
                </a:solidFill>
                <a:effectLst/>
                <a:latin typeface="+mn-lt"/>
                <a:ea typeface="+mn-ea"/>
                <a:cs typeface="+mn-cs"/>
              </a:rPr>
              <a:t>Abi</a:t>
            </a:r>
            <a:r>
              <a:rPr lang="nb-NO" sz="1200" kern="1200" dirty="0">
                <a:solidFill>
                  <a:schemeClr val="tx1"/>
                </a:solidFill>
                <a:effectLst/>
                <a:latin typeface="+mn-lt"/>
                <a:ea typeface="+mn-ea"/>
                <a:cs typeface="+mn-cs"/>
              </a:rPr>
              <a:t>: I argumentet til </a:t>
            </a:r>
            <a:r>
              <a:rPr lang="nb-NO" sz="1200" kern="1200" dirty="0" err="1">
                <a:solidFill>
                  <a:schemeClr val="tx1"/>
                </a:solidFill>
                <a:effectLst/>
                <a:latin typeface="+mn-lt"/>
                <a:ea typeface="+mn-ea"/>
                <a:cs typeface="+mn-cs"/>
              </a:rPr>
              <a:t>Abi</a:t>
            </a:r>
            <a:r>
              <a:rPr lang="nb-NO" sz="1200" kern="1200" dirty="0">
                <a:solidFill>
                  <a:schemeClr val="tx1"/>
                </a:solidFill>
                <a:effectLst/>
                <a:latin typeface="+mn-lt"/>
                <a:ea typeface="+mn-ea"/>
                <a:cs typeface="+mn-cs"/>
              </a:rPr>
              <a:t> finner vi alt det vi likte hos Inga og alt det vi savnet hos henne også. Så det er best. (Spiller det noen rolle hvilke tall vi bruker i eksempelet? Nei.)</a:t>
            </a:r>
          </a:p>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11</a:t>
            </a:fld>
            <a:endParaRPr lang="nb-NO"/>
          </a:p>
        </p:txBody>
      </p:sp>
    </p:spTree>
    <p:extLst>
      <p:ext uri="{BB962C8B-B14F-4D97-AF65-F5344CB8AC3E}">
        <p14:creationId xmlns:p14="http://schemas.microsoft.com/office/powerpoint/2010/main" val="43750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12</a:t>
            </a:fld>
            <a:endParaRPr lang="nb-NO"/>
          </a:p>
        </p:txBody>
      </p:sp>
    </p:spTree>
    <p:extLst>
      <p:ext uri="{BB962C8B-B14F-4D97-AF65-F5344CB8AC3E}">
        <p14:creationId xmlns:p14="http://schemas.microsoft.com/office/powerpoint/2010/main" val="428867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går nå videre til hva som skal til for at et argument er matematisk gyldig og dermed kan kalles </a:t>
            </a:r>
            <a:r>
              <a:rPr lang="nb-NO" dirty="0" err="1"/>
              <a:t>bevi</a:t>
            </a:r>
            <a:endParaRPr lang="nb-NO" dirty="0"/>
          </a:p>
          <a:p>
            <a:endParaRPr lang="nb-NO" dirty="0"/>
          </a:p>
          <a:p>
            <a:r>
              <a:rPr lang="nb-NO" dirty="0"/>
              <a:t>Det er altså tre kriterier:</a:t>
            </a:r>
          </a:p>
          <a:p>
            <a:pPr marL="171450" indent="-171450">
              <a:buFontTx/>
              <a:buChar char="-"/>
            </a:pPr>
            <a:r>
              <a:rPr lang="nb-NO" dirty="0"/>
              <a:t>utgangspunktet, det vi starter med og tar som kjent, skal være korrekt (det blir ikke noe korrekt bevis om oddetall hvis vi tar utgangspunkt at et oddetall alltid er delelig med 3)</a:t>
            </a:r>
          </a:p>
          <a:p>
            <a:pPr marL="171450" indent="-171450">
              <a:buFontTx/>
              <a:buChar char="-"/>
            </a:pPr>
            <a:r>
              <a:rPr lang="nb-NO" dirty="0"/>
              <a:t>Argumentasjonsformen må være matematisk gyldig (</a:t>
            </a:r>
            <a:r>
              <a:rPr lang="nb-NO" dirty="0" err="1"/>
              <a:t>f.eks.å</a:t>
            </a:r>
            <a:r>
              <a:rPr lang="nb-NO" dirty="0"/>
              <a:t> si at broren har sagt at det er slik er åpenbart ikke matematisk gyldig; vi ser nærmere på ulike argumentasjonsformer straks)</a:t>
            </a:r>
          </a:p>
          <a:p>
            <a:pPr marL="171450" indent="-171450">
              <a:buFontTx/>
              <a:buChar char="-"/>
            </a:pPr>
            <a:r>
              <a:rPr lang="nb-NO" dirty="0"/>
              <a:t>Måten man uttrykker argumentet (</a:t>
            </a:r>
            <a:r>
              <a:rPr lang="nb-NO" dirty="0" err="1"/>
              <a:t>skriflig</a:t>
            </a:r>
            <a:r>
              <a:rPr lang="nb-NO" dirty="0"/>
              <a:t> og/eller muntlig) må være passende for det man prøver å uttrykke, men også kjent for klassen. Ikke noe poeng å presentere masse rare symboler på 5.trinn for å argumentere for noe – det blir ikke forståelig for elevene og kan dermed ikke kalles bevis</a:t>
            </a:r>
          </a:p>
          <a:p>
            <a:pPr marL="171450" indent="-171450">
              <a:buFontTx/>
              <a:buChar char="-"/>
            </a:pPr>
            <a:endParaRPr lang="nb-NO" dirty="0"/>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13</a:t>
            </a:fld>
            <a:endParaRPr lang="nb-NO"/>
          </a:p>
        </p:txBody>
      </p:sp>
    </p:spTree>
    <p:extLst>
      <p:ext uri="{BB962C8B-B14F-4D97-AF65-F5344CB8AC3E}">
        <p14:creationId xmlns:p14="http://schemas.microsoft.com/office/powerpoint/2010/main" val="32094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se på noen typer argumentasjonsformer</a:t>
            </a:r>
          </a:p>
        </p:txBody>
      </p:sp>
      <p:sp>
        <p:nvSpPr>
          <p:cNvPr id="4" name="Plassholder for lysbildenummer 3"/>
          <p:cNvSpPr>
            <a:spLocks noGrp="1"/>
          </p:cNvSpPr>
          <p:nvPr>
            <p:ph type="sldNum" sz="quarter" idx="5"/>
          </p:nvPr>
        </p:nvSpPr>
        <p:spPr/>
        <p:txBody>
          <a:bodyPr/>
          <a:lstStyle/>
          <a:p>
            <a:fld id="{2388DA88-A32D-E44C-919D-C28610FFD764}" type="slidenum">
              <a:rPr lang="nb-NO" smtClean="0"/>
              <a:t>14</a:t>
            </a:fld>
            <a:endParaRPr lang="nb-NO"/>
          </a:p>
        </p:txBody>
      </p:sp>
    </p:spTree>
    <p:extLst>
      <p:ext uri="{BB962C8B-B14F-4D97-AF65-F5344CB8AC3E}">
        <p14:creationId xmlns:p14="http://schemas.microsoft.com/office/powerpoint/2010/main" val="408114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Både Hannah og Leo argumenterer empirisk (selv om Leo bruker større tall og flere eksempler, kan vi fortsatt ikke være sikre på at hypotesen vil stemme ALLTID, for alle mulige eksempler)</a:t>
            </a:r>
          </a:p>
          <a:p>
            <a:r>
              <a:rPr lang="nb-NO" dirty="0"/>
              <a:t>Når man har en hypotese som handler om uendelig mange eksempler (alle tall i 5-gangen, uendelig mange), er det aldri matematisk rett argument å sjekke på noen eksempler, selv om det er mange og tilfeldige eksempler slik som hos Leo</a:t>
            </a:r>
          </a:p>
        </p:txBody>
      </p:sp>
      <p:sp>
        <p:nvSpPr>
          <p:cNvPr id="4" name="Plassholder for lysbildenummer 3"/>
          <p:cNvSpPr>
            <a:spLocks noGrp="1"/>
          </p:cNvSpPr>
          <p:nvPr>
            <p:ph type="sldNum" sz="quarter" idx="5"/>
          </p:nvPr>
        </p:nvSpPr>
        <p:spPr/>
        <p:txBody>
          <a:bodyPr/>
          <a:lstStyle/>
          <a:p>
            <a:fld id="{2388DA88-A32D-E44C-919D-C28610FFD764}" type="slidenum">
              <a:rPr lang="nb-NO" smtClean="0"/>
              <a:t>16</a:t>
            </a:fld>
            <a:endParaRPr lang="nb-NO"/>
          </a:p>
        </p:txBody>
      </p:sp>
    </p:spTree>
    <p:extLst>
      <p:ext uri="{BB962C8B-B14F-4D97-AF65-F5344CB8AC3E}">
        <p14:creationId xmlns:p14="http://schemas.microsoft.com/office/powerpoint/2010/main" val="209982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 kan gjerne bruke eksempler i argumentasjon, men ikke bare for å sjekke om hypotesen stemmer på noen eksempler, men får å finne ut hvorfor. Når man har funnet ut hvorfor hypotesen stemmer på ett eksempel, kan man da tenke gjennom om noe lignende vil være tilfelle for andre tall også</a:t>
            </a:r>
          </a:p>
          <a:p>
            <a:pPr marL="171450" indent="-171450">
              <a:buFontTx/>
              <a:buChar char="-"/>
            </a:pPr>
            <a:r>
              <a:rPr lang="nb-NO" dirty="0"/>
              <a:t>Peke på hvordan det </a:t>
            </a:r>
            <a:r>
              <a:rPr lang="nb-NO" dirty="0" err="1"/>
              <a:t>Abi</a:t>
            </a:r>
            <a:r>
              <a:rPr lang="nb-NO" dirty="0"/>
              <a:t> har gjort det</a:t>
            </a:r>
          </a:p>
        </p:txBody>
      </p:sp>
      <p:sp>
        <p:nvSpPr>
          <p:cNvPr id="4" name="Plassholder for lysbildenummer 3"/>
          <p:cNvSpPr>
            <a:spLocks noGrp="1"/>
          </p:cNvSpPr>
          <p:nvPr>
            <p:ph type="sldNum" sz="quarter" idx="5"/>
          </p:nvPr>
        </p:nvSpPr>
        <p:spPr/>
        <p:txBody>
          <a:bodyPr/>
          <a:lstStyle/>
          <a:p>
            <a:fld id="{2388DA88-A32D-E44C-919D-C28610FFD764}" type="slidenum">
              <a:rPr lang="nb-NO" smtClean="0"/>
              <a:t>17</a:t>
            </a:fld>
            <a:endParaRPr lang="nb-NO"/>
          </a:p>
        </p:txBody>
      </p:sp>
    </p:spTree>
    <p:extLst>
      <p:ext uri="{BB962C8B-B14F-4D97-AF65-F5344CB8AC3E}">
        <p14:creationId xmlns:p14="http://schemas.microsoft.com/office/powerpoint/2010/main" val="168386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19</a:t>
            </a:fld>
            <a:endParaRPr lang="nb-NO"/>
          </a:p>
        </p:txBody>
      </p:sp>
    </p:spTree>
    <p:extLst>
      <p:ext uri="{BB962C8B-B14F-4D97-AF65-F5344CB8AC3E}">
        <p14:creationId xmlns:p14="http://schemas.microsoft.com/office/powerpoint/2010/main" val="251942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20</a:t>
            </a:fld>
            <a:endParaRPr lang="nb-NO"/>
          </a:p>
        </p:txBody>
      </p:sp>
    </p:spTree>
    <p:extLst>
      <p:ext uri="{BB962C8B-B14F-4D97-AF65-F5344CB8AC3E}">
        <p14:creationId xmlns:p14="http://schemas.microsoft.com/office/powerpoint/2010/main" val="38057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21</a:t>
            </a:fld>
            <a:endParaRPr lang="nb-NO"/>
          </a:p>
        </p:txBody>
      </p:sp>
    </p:spTree>
    <p:extLst>
      <p:ext uri="{BB962C8B-B14F-4D97-AF65-F5344CB8AC3E}">
        <p14:creationId xmlns:p14="http://schemas.microsoft.com/office/powerpoint/2010/main" val="373789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Gruppene kan bruke 10-15 minutter på oppgaven, og så presenteres del 2 (neste slide)</a:t>
            </a:r>
          </a:p>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22</a:t>
            </a:fld>
            <a:endParaRPr lang="nb-NO"/>
          </a:p>
        </p:txBody>
      </p:sp>
    </p:spTree>
    <p:extLst>
      <p:ext uri="{BB962C8B-B14F-4D97-AF65-F5344CB8AC3E}">
        <p14:creationId xmlns:p14="http://schemas.microsoft.com/office/powerpoint/2010/main" val="150027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kan kanskje være vanskelig å få respons på disse spørsmålene, så bare gi studentene noen sekunder til å tenke uten nødvendigvis å følge det opp. </a:t>
            </a:r>
          </a:p>
          <a:p>
            <a:r>
              <a:rPr lang="nb-NO" dirty="0"/>
              <a:t>Poenget er ikke å skape diskusjon, men tydeliggjøre at de skal ha følgende i bakhodet når vi går inn i økta:</a:t>
            </a:r>
          </a:p>
          <a:p>
            <a:pPr marL="171450" indent="-171450">
              <a:buFontTx/>
              <a:buChar char="-"/>
            </a:pPr>
            <a:r>
              <a:rPr lang="nb-NO" dirty="0"/>
              <a:t>Å vite at noe er sant i matematikk er kanskje ikke det samme som å vite at noe er sant i dagliglivet eller i andre fag</a:t>
            </a:r>
          </a:p>
          <a:p>
            <a:pPr marL="171450" indent="-171450">
              <a:buFontTx/>
              <a:buChar char="-"/>
            </a:pPr>
            <a:r>
              <a:rPr lang="nb-NO" dirty="0"/>
              <a:t>Man snakker ofte om at det er viktig å resonnere i matematikk. Men hva betyr det egentlig?</a:t>
            </a:r>
          </a:p>
        </p:txBody>
      </p:sp>
      <p:sp>
        <p:nvSpPr>
          <p:cNvPr id="4" name="Plassholder for lysbildenummer 3"/>
          <p:cNvSpPr>
            <a:spLocks noGrp="1"/>
          </p:cNvSpPr>
          <p:nvPr>
            <p:ph type="sldNum" sz="quarter" idx="5"/>
          </p:nvPr>
        </p:nvSpPr>
        <p:spPr/>
        <p:txBody>
          <a:bodyPr/>
          <a:lstStyle/>
          <a:p>
            <a:fld id="{2388DA88-A32D-E44C-919D-C28610FFD764}" type="slidenum">
              <a:rPr lang="nb-NO" smtClean="0"/>
              <a:t>2</a:t>
            </a:fld>
            <a:endParaRPr lang="nb-NO"/>
          </a:p>
        </p:txBody>
      </p:sp>
    </p:spTree>
    <p:extLst>
      <p:ext uri="{BB962C8B-B14F-4D97-AF65-F5344CB8AC3E}">
        <p14:creationId xmlns:p14="http://schemas.microsoft.com/office/powerpoint/2010/main" val="2594465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Sett av </a:t>
            </a:r>
            <a:r>
              <a:rPr lang="nb-NO" b="1" dirty="0"/>
              <a:t>10 minutter </a:t>
            </a:r>
            <a:r>
              <a:rPr lang="nb-NO" dirty="0"/>
              <a:t>til arbeidet. </a:t>
            </a:r>
          </a:p>
          <a:p>
            <a:r>
              <a:rPr lang="nb-NO" dirty="0"/>
              <a:t>Fellesdiskusjon etterpå. Noen grupper kan vise argumentet de har analysert (kan gjerne vises på dokumentkamera). Måtet er å få tak i de ulike begrepene i oppgaven. </a:t>
            </a:r>
          </a:p>
        </p:txBody>
      </p:sp>
      <p:sp>
        <p:nvSpPr>
          <p:cNvPr id="4" name="Plassholder for lysbildenummer 3"/>
          <p:cNvSpPr>
            <a:spLocks noGrp="1"/>
          </p:cNvSpPr>
          <p:nvPr>
            <p:ph type="sldNum" sz="quarter" idx="5"/>
          </p:nvPr>
        </p:nvSpPr>
        <p:spPr/>
        <p:txBody>
          <a:bodyPr/>
          <a:lstStyle/>
          <a:p>
            <a:fld id="{2388DA88-A32D-E44C-919D-C28610FFD764}" type="slidenum">
              <a:rPr lang="nb-NO" smtClean="0"/>
              <a:t>23</a:t>
            </a:fld>
            <a:endParaRPr lang="nb-NO"/>
          </a:p>
        </p:txBody>
      </p:sp>
    </p:spTree>
    <p:extLst>
      <p:ext uri="{BB962C8B-B14F-4D97-AF65-F5344CB8AC3E}">
        <p14:creationId xmlns:p14="http://schemas.microsoft.com/office/powerpoint/2010/main" val="59077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Går nå videre til ulike typer hypoteser</a:t>
            </a:r>
          </a:p>
          <a:p>
            <a:endParaRPr lang="nb-NO" dirty="0"/>
          </a:p>
          <a:p>
            <a:endParaRPr lang="nb-NO" dirty="0"/>
          </a:p>
          <a:p>
            <a:r>
              <a:rPr lang="nb-NO" dirty="0"/>
              <a:t>Merk: For de to nederste typene gir det typisk ikke mening å jobbe med generiske eksempler eller generelle logiske slutninger.</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Ser nå kort på eksempler av de to siste typene. Vi kommer til å jobbe med hypoteser av alle disse typene senere i faget.</a:t>
            </a:r>
          </a:p>
          <a:p>
            <a:r>
              <a:rPr lang="nb-NO" dirty="0"/>
              <a:t>Matematisk resonnering vil arbeides med gjennom alle/flere av matematiske temaer i vår (slik kjerneelementet resonnering og argumentasjon bør arbeides med i alle temaer)</a:t>
            </a:r>
          </a:p>
        </p:txBody>
      </p:sp>
      <p:sp>
        <p:nvSpPr>
          <p:cNvPr id="4" name="Plassholder for lysbildenummer 3"/>
          <p:cNvSpPr>
            <a:spLocks noGrp="1"/>
          </p:cNvSpPr>
          <p:nvPr>
            <p:ph type="sldNum" sz="quarter" idx="5"/>
          </p:nvPr>
        </p:nvSpPr>
        <p:spPr/>
        <p:txBody>
          <a:bodyPr/>
          <a:lstStyle/>
          <a:p>
            <a:fld id="{2388DA88-A32D-E44C-919D-C28610FFD764}" type="slidenum">
              <a:rPr lang="nb-NO" smtClean="0"/>
              <a:t>24</a:t>
            </a:fld>
            <a:endParaRPr lang="nb-NO"/>
          </a:p>
        </p:txBody>
      </p:sp>
    </p:spTree>
    <p:extLst>
      <p:ext uri="{BB962C8B-B14F-4D97-AF65-F5344CB8AC3E}">
        <p14:creationId xmlns:p14="http://schemas.microsoft.com/office/powerpoint/2010/main" val="368751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25</a:t>
            </a:fld>
            <a:endParaRPr lang="nb-NO"/>
          </a:p>
        </p:txBody>
      </p:sp>
    </p:spTree>
    <p:extLst>
      <p:ext uri="{BB962C8B-B14F-4D97-AF65-F5344CB8AC3E}">
        <p14:creationId xmlns:p14="http://schemas.microsoft.com/office/powerpoint/2010/main" val="589472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Dele </a:t>
            </a:r>
            <a:r>
              <a:rPr lang="en-GB" dirty="0" err="1"/>
              <a:t>ut</a:t>
            </a:r>
            <a:r>
              <a:rPr lang="en-GB" dirty="0"/>
              <a:t> </a:t>
            </a:r>
            <a:r>
              <a:rPr lang="en-GB" dirty="0" err="1"/>
              <a:t>arket</a:t>
            </a:r>
            <a:r>
              <a:rPr lang="en-GB" dirty="0"/>
              <a:t> med </a:t>
            </a:r>
            <a:r>
              <a:rPr lang="en-GB" dirty="0" err="1"/>
              <a:t>oversikt</a:t>
            </a:r>
            <a:r>
              <a:rPr lang="en-GB" dirty="0"/>
              <a:t> over </a:t>
            </a:r>
            <a:r>
              <a:rPr lang="en-GB" dirty="0" err="1"/>
              <a:t>begrepene</a:t>
            </a:r>
            <a:r>
              <a:rPr lang="en-GB" dirty="0"/>
              <a:t> </a:t>
            </a:r>
          </a:p>
        </p:txBody>
      </p:sp>
      <p:sp>
        <p:nvSpPr>
          <p:cNvPr id="4" name="Plassholder for lysbildenummer 3"/>
          <p:cNvSpPr>
            <a:spLocks noGrp="1"/>
          </p:cNvSpPr>
          <p:nvPr>
            <p:ph type="sldNum" sz="quarter" idx="5"/>
          </p:nvPr>
        </p:nvSpPr>
        <p:spPr/>
        <p:txBody>
          <a:bodyPr/>
          <a:lstStyle/>
          <a:p>
            <a:fld id="{2388DA88-A32D-E44C-919D-C28610FFD764}" type="slidenum">
              <a:rPr lang="nb-NO" smtClean="0"/>
              <a:t>29</a:t>
            </a:fld>
            <a:endParaRPr lang="nb-NO"/>
          </a:p>
        </p:txBody>
      </p:sp>
    </p:spTree>
    <p:extLst>
      <p:ext uri="{BB962C8B-B14F-4D97-AF65-F5344CB8AC3E}">
        <p14:creationId xmlns:p14="http://schemas.microsoft.com/office/powerpoint/2010/main" val="319673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Resonnering og argumentasjon er ett av kjerneelementene i matematikk i gjeldende læreplan.</a:t>
            </a:r>
          </a:p>
          <a:p>
            <a:endParaRPr lang="nb-NO" dirty="0"/>
          </a:p>
          <a:p>
            <a:r>
              <a:rPr lang="nb-NO" dirty="0"/>
              <a:t>At det er et kjerneelement betyr at det ikke tilhører et bestemt trinn eller tema, men at det skal være gjennomgående i hele faget.</a:t>
            </a:r>
          </a:p>
          <a:p>
            <a:endParaRPr lang="nb-NO" dirty="0"/>
          </a:p>
          <a:p>
            <a:r>
              <a:rPr lang="nb-NO" dirty="0"/>
              <a:t>Selv om læreplanen forsøker å si hva resonnering og argumentasjon innebærer og handler om, er ikke dette selvforklarende. Vi skal i denne økta se på begreper og matematikkdidaktisk teori (spesielt de tre begrepene som er gulet ut) som kan støtte vårt arbeid med læring og undervisning knyttet til dette kjerneelementet.</a:t>
            </a:r>
          </a:p>
        </p:txBody>
      </p:sp>
      <p:sp>
        <p:nvSpPr>
          <p:cNvPr id="4" name="Plassholder for lysbildenummer 3"/>
          <p:cNvSpPr>
            <a:spLocks noGrp="1"/>
          </p:cNvSpPr>
          <p:nvPr>
            <p:ph type="sldNum" sz="quarter" idx="5"/>
          </p:nvPr>
        </p:nvSpPr>
        <p:spPr/>
        <p:txBody>
          <a:bodyPr/>
          <a:lstStyle/>
          <a:p>
            <a:fld id="{2388DA88-A32D-E44C-919D-C28610FFD764}" type="slidenum">
              <a:rPr lang="nb-NO" smtClean="0"/>
              <a:t>3</a:t>
            </a:fld>
            <a:endParaRPr lang="nb-NO"/>
          </a:p>
        </p:txBody>
      </p:sp>
    </p:spTree>
    <p:extLst>
      <p:ext uri="{BB962C8B-B14F-4D97-AF65-F5344CB8AC3E}">
        <p14:creationId xmlns:p14="http://schemas.microsoft.com/office/powerpoint/2010/main" val="271990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sz="1200" dirty="0"/>
          </a:p>
          <a:p>
            <a:r>
              <a:rPr lang="nb-NO" dirty="0"/>
              <a:t>Få frem at resonnering handler om to ting: utvikle + finne ut og begrunne at det stemmer</a:t>
            </a:r>
          </a:p>
          <a:p>
            <a:r>
              <a:rPr lang="nb-NO" dirty="0"/>
              <a:t>Det er ordnet slik at pkt.1 kommer inn først, så en forklaring på begrepet «matematisk påstand», så pkt.2 og en fremheving av relasjoner mellom de tre begrepene resonnering-argumentasjon-bevis</a:t>
            </a:r>
          </a:p>
          <a:p>
            <a:endParaRPr lang="nb-NO" dirty="0"/>
          </a:p>
          <a:p>
            <a:r>
              <a:rPr lang="nb-NO" dirty="0"/>
              <a:t>Det kan også nevnes for studentene at det finnes ulike (men lignende) måter å definere de begrepene, at vi har valgt denne fordi den bygger på en studie som har sammenlignet systematisk i et stort antall studier hvordan begrepene defineres og hva de går ut på, og dette er resultatet</a:t>
            </a:r>
          </a:p>
        </p:txBody>
      </p:sp>
      <p:sp>
        <p:nvSpPr>
          <p:cNvPr id="4" name="Plassholder for lysbildenummer 3"/>
          <p:cNvSpPr>
            <a:spLocks noGrp="1"/>
          </p:cNvSpPr>
          <p:nvPr>
            <p:ph type="sldNum" sz="quarter" idx="5"/>
          </p:nvPr>
        </p:nvSpPr>
        <p:spPr/>
        <p:txBody>
          <a:bodyPr/>
          <a:lstStyle/>
          <a:p>
            <a:fld id="{2388DA88-A32D-E44C-919D-C28610FFD764}" type="slidenum">
              <a:rPr lang="nb-NO" smtClean="0"/>
              <a:t>4</a:t>
            </a:fld>
            <a:endParaRPr lang="nb-NO"/>
          </a:p>
        </p:txBody>
      </p:sp>
    </p:spTree>
    <p:extLst>
      <p:ext uri="{BB962C8B-B14F-4D97-AF65-F5344CB8AC3E}">
        <p14:creationId xmlns:p14="http://schemas.microsoft.com/office/powerpoint/2010/main" val="214488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prøver å få på plass noen eksempler av de ulike begrepene fra forrige slide.</a:t>
            </a:r>
          </a:p>
          <a:p>
            <a:endParaRPr lang="nb-NO" dirty="0"/>
          </a:p>
          <a:p>
            <a:r>
              <a:rPr lang="nb-NO" dirty="0"/>
              <a:t>Vise starten av filmen fra MAM, stoppe etter 3 minutter. Vi trenger det bare for å forstå hva aktiviteten handler om. Læreren skriver tallene under tellingen slik som i tabellen ovenfor og så stilles det spørsmål om mønster (det gjøre også litt underveis også), ulike matematiske påstander utvikles og det argumenteres for flere av dem </a:t>
            </a:r>
          </a:p>
          <a:p>
            <a:endParaRPr lang="nb-NO" dirty="0"/>
          </a:p>
          <a:p>
            <a:r>
              <a:rPr lang="nb-NO" dirty="0"/>
              <a:t>På denne sliden ser vi på påstander som kan utvikles (pkt.1 i matematisk resonnering)</a:t>
            </a:r>
          </a:p>
          <a:p>
            <a:r>
              <a:rPr lang="nb-NO" dirty="0"/>
              <a:t>På neste slide ser vi på det å finne ut om de er sanne eller ikke, og hvorfor (pkt.2 i matematisk resonnering)</a:t>
            </a:r>
          </a:p>
          <a:p>
            <a:endParaRPr lang="nb-NO" dirty="0"/>
          </a:p>
          <a:p>
            <a:r>
              <a:rPr lang="nb-NO" b="1" dirty="0">
                <a:solidFill>
                  <a:srgbClr val="C00000"/>
                </a:solidFill>
                <a:highlight>
                  <a:srgbClr val="FFFF00"/>
                </a:highlight>
              </a:rPr>
              <a:t>Alternativt arbeid med denne filmen (kan ta 30-40 min): </a:t>
            </a:r>
          </a:p>
          <a:p>
            <a:pPr marL="171450" indent="-171450">
              <a:buFontTx/>
              <a:buChar char="-"/>
            </a:pPr>
            <a:r>
              <a:rPr lang="nb-NO" dirty="0"/>
              <a:t>Se på hele filmen, dele ut transkripsjoner av samtalen til studentene (ligger sammen med filmen på siden til Matematikksenteret)</a:t>
            </a:r>
          </a:p>
          <a:p>
            <a:pPr marL="171450" indent="-171450">
              <a:buFontTx/>
              <a:buChar char="-"/>
            </a:pPr>
            <a:r>
              <a:rPr lang="nb-NO" dirty="0"/>
              <a:t>Be studentene identifisere fem matematiske påstander som utvikles i episoden, prøve å si hvordan de er blitt utviklet (sammenligne, klassifisere, eksemplifisere </a:t>
            </a:r>
            <a:r>
              <a:rPr lang="nb-NO" dirty="0" err="1"/>
              <a:t>osv</a:t>
            </a:r>
            <a:r>
              <a:rPr lang="nb-NO" dirty="0"/>
              <a:t>) og hvordan man har argumentert for dem </a:t>
            </a:r>
          </a:p>
          <a:p>
            <a:endParaRPr lang="nb-NO" dirty="0"/>
          </a:p>
          <a:p>
            <a:r>
              <a:rPr lang="nb-NO" dirty="0"/>
              <a:t>    Merk: det kan være en krevende oppgave for studentene på dette tidspunktet. Kanskje det er bedre å bruke oppgaven på en innlevering eller</a:t>
            </a:r>
          </a:p>
          <a:p>
            <a:r>
              <a:rPr lang="nb-NO" dirty="0"/>
              <a:t>    lignende, i etterkant av denne økta? Det er bare å velge en av de andre telle-i-kor- aktivitetene</a:t>
            </a:r>
          </a:p>
        </p:txBody>
      </p:sp>
      <p:sp>
        <p:nvSpPr>
          <p:cNvPr id="4" name="Plassholder for lysbildenummer 3"/>
          <p:cNvSpPr>
            <a:spLocks noGrp="1"/>
          </p:cNvSpPr>
          <p:nvPr>
            <p:ph type="sldNum" sz="quarter" idx="5"/>
          </p:nvPr>
        </p:nvSpPr>
        <p:spPr/>
        <p:txBody>
          <a:bodyPr/>
          <a:lstStyle/>
          <a:p>
            <a:fld id="{2388DA88-A32D-E44C-919D-C28610FFD764}" type="slidenum">
              <a:rPr lang="nb-NO" smtClean="0"/>
              <a:t>5</a:t>
            </a:fld>
            <a:endParaRPr lang="nb-NO"/>
          </a:p>
        </p:txBody>
      </p:sp>
    </p:spTree>
    <p:extLst>
      <p:ext uri="{BB962C8B-B14F-4D97-AF65-F5344CB8AC3E}">
        <p14:creationId xmlns:p14="http://schemas.microsoft.com/office/powerpoint/2010/main" val="92616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på pkt.2 i matematisk resonnering (definisjon på slide 4)</a:t>
            </a:r>
          </a:p>
          <a:p>
            <a:r>
              <a:rPr lang="nb-NO" dirty="0"/>
              <a:t>Introduserer begrepene hypotese og argument/argumentasjon</a:t>
            </a:r>
          </a:p>
          <a:p>
            <a:endParaRPr lang="nb-NO" dirty="0"/>
          </a:p>
          <a:p>
            <a:r>
              <a:rPr lang="nb-NO" dirty="0"/>
              <a:t>Poengter at det som er kjent/åpenbart avhenger av klassen og hva de har jobbet med før. At alle tall i tabellen er oddetall er ikke åpenbart for lavere trinn</a:t>
            </a:r>
          </a:p>
        </p:txBody>
      </p:sp>
      <p:sp>
        <p:nvSpPr>
          <p:cNvPr id="4" name="Plassholder for lysbildenummer 3"/>
          <p:cNvSpPr>
            <a:spLocks noGrp="1"/>
          </p:cNvSpPr>
          <p:nvPr>
            <p:ph type="sldNum" sz="quarter" idx="5"/>
          </p:nvPr>
        </p:nvSpPr>
        <p:spPr/>
        <p:txBody>
          <a:bodyPr/>
          <a:lstStyle/>
          <a:p>
            <a:fld id="{2388DA88-A32D-E44C-919D-C28610FFD764}" type="slidenum">
              <a:rPr lang="nb-NO" smtClean="0"/>
              <a:t>6</a:t>
            </a:fld>
            <a:endParaRPr lang="nb-NO"/>
          </a:p>
        </p:txBody>
      </p:sp>
    </p:spTree>
    <p:extLst>
      <p:ext uri="{BB962C8B-B14F-4D97-AF65-F5344CB8AC3E}">
        <p14:creationId xmlns:p14="http://schemas.microsoft.com/office/powerpoint/2010/main" val="358264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Trenger ikke å gå inn i detaljene her og peke hva som er bra eller ikke bra, vi kommer til det senere.</a:t>
            </a:r>
          </a:p>
          <a:p>
            <a:r>
              <a:rPr lang="nb-NO" dirty="0"/>
              <a:t>Poeng her:</a:t>
            </a:r>
          </a:p>
          <a:p>
            <a:pPr marL="171450" indent="-171450">
              <a:buFontTx/>
              <a:buChar char="-"/>
            </a:pPr>
            <a:r>
              <a:rPr lang="nb-NO" dirty="0"/>
              <a:t>Argumenter er alt mulig vi sier/gjør for å finne ut og overbevise oss selv og andre om at noe er sant</a:t>
            </a:r>
          </a:p>
          <a:p>
            <a:pPr marL="171450" indent="-171450">
              <a:buFontTx/>
              <a:buChar char="-"/>
            </a:pPr>
            <a:r>
              <a:rPr lang="nb-NO" dirty="0"/>
              <a:t>Noen argumenter kan være mer overbevisende enn andre (</a:t>
            </a:r>
            <a:r>
              <a:rPr lang="nb-NO" dirty="0" err="1"/>
              <a:t>f.eks</a:t>
            </a:r>
            <a:r>
              <a:rPr lang="nb-NO" dirty="0"/>
              <a:t>, er C kanskje mer overbevisende enn B)</a:t>
            </a:r>
          </a:p>
          <a:p>
            <a:pPr marL="171450" indent="-171450">
              <a:buFontTx/>
              <a:buChar char="-"/>
            </a:pPr>
            <a:r>
              <a:rPr lang="nb-NO" dirty="0"/>
              <a:t>Noen argumenter er mer matematisk korrekte enn andre (det kan også være mismatch mellom overbevisende og matematisk korrekt! Både B og C er nok matematisk ikke korrekte, slik vi vil se, men de kan være overbevisende nok for elever)</a:t>
            </a:r>
          </a:p>
          <a:p>
            <a:pPr marL="171450" indent="-171450">
              <a:buFontTx/>
              <a:buChar char="-"/>
            </a:pPr>
            <a:endParaRPr lang="nb-NO" dirty="0"/>
          </a:p>
          <a:p>
            <a:pPr marL="171450" indent="-171450">
              <a:buFontTx/>
              <a:buChar char="-"/>
            </a:pPr>
            <a:r>
              <a:rPr lang="nb-NO" dirty="0"/>
              <a:t>(Argument D er kanskje utformet på et mer formelt språk enn man kunne forventet i den klassen vi så på filmen, men det samme kan sies på andre måter også; det er ikke det viktige her, vi ser på innholdet)</a:t>
            </a:r>
          </a:p>
        </p:txBody>
      </p:sp>
      <p:sp>
        <p:nvSpPr>
          <p:cNvPr id="4" name="Plassholder for lysbildenummer 3"/>
          <p:cNvSpPr>
            <a:spLocks noGrp="1"/>
          </p:cNvSpPr>
          <p:nvPr>
            <p:ph type="sldNum" sz="quarter" idx="5"/>
          </p:nvPr>
        </p:nvSpPr>
        <p:spPr/>
        <p:txBody>
          <a:bodyPr/>
          <a:lstStyle/>
          <a:p>
            <a:fld id="{2388DA88-A32D-E44C-919D-C28610FFD764}" type="slidenum">
              <a:rPr lang="nb-NO" smtClean="0"/>
              <a:t>7</a:t>
            </a:fld>
            <a:endParaRPr lang="nb-NO"/>
          </a:p>
        </p:txBody>
      </p:sp>
    </p:spTree>
    <p:extLst>
      <p:ext uri="{BB962C8B-B14F-4D97-AF65-F5344CB8AC3E}">
        <p14:creationId xmlns:p14="http://schemas.microsoft.com/office/powerpoint/2010/main" val="251353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8</a:t>
            </a:fld>
            <a:endParaRPr lang="nb-NO"/>
          </a:p>
        </p:txBody>
      </p:sp>
    </p:spTree>
    <p:extLst>
      <p:ext uri="{BB962C8B-B14F-4D97-AF65-F5344CB8AC3E}">
        <p14:creationId xmlns:p14="http://schemas.microsoft.com/office/powerpoint/2010/main" val="58622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Studentene deles i grupper, arbeider 25-30 min i 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Alternativt: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studentene skriver sine svar på padlet eller lager plakater. Når alle er ferdige med sin besvarelse, kan det brukes 5-10 minutter på at de ser på hverandres svar før </a:t>
            </a:r>
            <a:r>
              <a:rPr lang="nb-NO" dirty="0" err="1"/>
              <a:t>felelsdiskusjonen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2388DA88-A32D-E44C-919D-C28610FFD764}" type="slidenum">
              <a:rPr lang="nb-NO" smtClean="0"/>
              <a:t>10</a:t>
            </a:fld>
            <a:endParaRPr lang="nb-NO"/>
          </a:p>
        </p:txBody>
      </p:sp>
    </p:spTree>
    <p:extLst>
      <p:ext uri="{BB962C8B-B14F-4D97-AF65-F5344CB8AC3E}">
        <p14:creationId xmlns:p14="http://schemas.microsoft.com/office/powerpoint/2010/main" val="28237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47D7FB-F668-C80D-905C-29F46983370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86BDBA15-ABD6-EEC4-57DC-CCC42345B5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C1ABD094-59BB-14F4-179D-90ADD7E399AE}"/>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10468A87-FD75-1366-237A-7437FEA58646}"/>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8F93B316-CCC6-0DE5-DBA8-074FA7E6B491}"/>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82758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0EC870-2ABC-C74C-FD0F-1A56C06073C0}"/>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9BF2B009-3170-36A8-DE36-47DE94DB6E8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3FEE5280-DA8C-654C-5890-DC05EF6D8FF1}"/>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D8BAC46A-6E03-7489-3136-6F95D78BE69F}"/>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76F94760-D731-0FCD-F9AA-DA760FF009B8}"/>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18057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6E18593-077C-2838-5182-A6222BF4872F}"/>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B42AC1D7-D7CB-09F5-8A3E-2CA68A4F467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41E9586F-20FF-41E6-4486-2E51FAEDAA6B}"/>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115EE576-8CF3-81A3-7619-6A9F25DB7C4B}"/>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7366E92A-6DE4-8D9D-CD78-31E8CFAAFA53}"/>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411671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FC5BF5-72AC-110A-9C5B-8DAA3FC4B237}"/>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288E5DCF-7F81-88B5-D717-C98F8F815E8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3703077A-3283-881C-1E89-DDE24D03FEBE}"/>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0F9A95AF-AAE9-2C04-9B70-7CF179E1935B}"/>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F3D28377-DCFB-0038-632F-D42AC9721419}"/>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347629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0C1AF2-FFD8-2163-2C70-3EAAADDE38F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94919A62-2FDA-2171-0F43-81BF5F398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D061C43-6650-6B45-F959-CAA2030281F6}"/>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0C876EB5-B879-7874-C576-2EFA9A5346EB}"/>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85C35EA6-EA75-1D1E-A87A-FEDC6F52907F}"/>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99479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460089-E290-71CA-5C7F-6E5CBA9FA16B}"/>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1EF9944D-9171-4030-340F-CF7C365D0AE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B57343D8-F529-F772-6AC4-4989BA5A392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3CB240E4-E37A-57A0-DEEA-EB2FDC578478}"/>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6" name="Plassholder for bunntekst 5">
            <a:extLst>
              <a:ext uri="{FF2B5EF4-FFF2-40B4-BE49-F238E27FC236}">
                <a16:creationId xmlns:a16="http://schemas.microsoft.com/office/drawing/2014/main" id="{1397A640-AE06-5371-50E2-656244EDD1BD}"/>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C335D1A4-96E3-BDC6-19C1-D3F8DCD96F7C}"/>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270696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1C7667-07F0-8426-192C-ED3800AB9BDC}"/>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B47866CE-39D1-3B7D-A2D8-8D252630A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B898E99-0CD5-47D9-CD1E-27836BDF5FC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04DA4F0B-ED29-056E-3C52-AD3584AD9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9BE7987-6DBF-31BA-3BD2-412639E23C8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7A94BC82-432F-C202-3DA5-C5E8DC4F1375}"/>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8" name="Plassholder for bunntekst 7">
            <a:extLst>
              <a:ext uri="{FF2B5EF4-FFF2-40B4-BE49-F238E27FC236}">
                <a16:creationId xmlns:a16="http://schemas.microsoft.com/office/drawing/2014/main" id="{7CEC373F-F5A3-AE9A-A689-E54B2283015F}"/>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A314D530-9C99-0CEA-4ECE-43DB3349D9EC}"/>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406105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BCC20-018F-38CF-9DEF-B737FC6FEA48}"/>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EA8EE3F0-7439-9761-4E7D-28E97583650B}"/>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4" name="Plassholder for bunntekst 3">
            <a:extLst>
              <a:ext uri="{FF2B5EF4-FFF2-40B4-BE49-F238E27FC236}">
                <a16:creationId xmlns:a16="http://schemas.microsoft.com/office/drawing/2014/main" id="{CAF306A8-42B7-A0A6-BDB6-F51C682C9AC1}"/>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DAE71829-DB71-5926-4DAD-8675E534AB45}"/>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149689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C9F78FF-D11E-E87A-7B4E-DACC94B964AD}"/>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3" name="Plassholder for bunntekst 2">
            <a:extLst>
              <a:ext uri="{FF2B5EF4-FFF2-40B4-BE49-F238E27FC236}">
                <a16:creationId xmlns:a16="http://schemas.microsoft.com/office/drawing/2014/main" id="{5FEF5BCC-B4CF-7815-5078-7BB622CDBDED}"/>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5BC46719-56BA-892C-E9DD-8E53436B695B}"/>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256053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ECC5A1-D715-967A-6783-B8A655D0830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C38FC1D-F2CA-5E2D-DBC9-7A8509583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46581682-4758-A67C-FD78-B8C9A1AAF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A157515-B128-E68D-4F5B-747BC099A2D9}"/>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6" name="Plassholder for bunntekst 5">
            <a:extLst>
              <a:ext uri="{FF2B5EF4-FFF2-40B4-BE49-F238E27FC236}">
                <a16:creationId xmlns:a16="http://schemas.microsoft.com/office/drawing/2014/main" id="{A57835F8-A72B-BB62-E238-73E69F2A07E7}"/>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3F644C14-FA01-FF67-CF02-C538FF0EFCCA}"/>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364366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50D3D-ED38-0485-9C3D-6D612A4D363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6F4F7ACC-545E-9ECB-A9BA-9B6D38F4A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FE270F43-B92C-C90F-0140-9A3994656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AE9004B-0AE0-C219-5EAB-56171E4FB3B8}"/>
              </a:ext>
            </a:extLst>
          </p:cNvPr>
          <p:cNvSpPr>
            <a:spLocks noGrp="1"/>
          </p:cNvSpPr>
          <p:nvPr>
            <p:ph type="dt" sz="half" idx="10"/>
          </p:nvPr>
        </p:nvSpPr>
        <p:spPr/>
        <p:txBody>
          <a:bodyPr/>
          <a:lstStyle/>
          <a:p>
            <a:fld id="{E9CC0BFF-9389-EE4A-9DBA-9B951347B6AA}" type="datetimeFigureOut">
              <a:rPr lang="en-GB" smtClean="0"/>
              <a:t>26/10/2022</a:t>
            </a:fld>
            <a:endParaRPr lang="en-GB"/>
          </a:p>
        </p:txBody>
      </p:sp>
      <p:sp>
        <p:nvSpPr>
          <p:cNvPr id="6" name="Plassholder for bunntekst 5">
            <a:extLst>
              <a:ext uri="{FF2B5EF4-FFF2-40B4-BE49-F238E27FC236}">
                <a16:creationId xmlns:a16="http://schemas.microsoft.com/office/drawing/2014/main" id="{221E6E96-479B-6DF0-3B4A-06FD554E1946}"/>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37027D59-D27C-6EC3-8A3D-7F059816AA89}"/>
              </a:ext>
            </a:extLst>
          </p:cNvPr>
          <p:cNvSpPr>
            <a:spLocks noGrp="1"/>
          </p:cNvSpPr>
          <p:nvPr>
            <p:ph type="sldNum" sz="quarter" idx="12"/>
          </p:nvPr>
        </p:nvSpPr>
        <p:spPr/>
        <p:txBody>
          <a:bodyPr/>
          <a:lstStyle/>
          <a:p>
            <a:fld id="{727DB917-3ADC-994B-AE4C-2731A03D698A}" type="slidenum">
              <a:rPr lang="en-GB" smtClean="0"/>
              <a:t>‹#›</a:t>
            </a:fld>
            <a:endParaRPr lang="en-GB"/>
          </a:p>
        </p:txBody>
      </p:sp>
    </p:spTree>
    <p:extLst>
      <p:ext uri="{BB962C8B-B14F-4D97-AF65-F5344CB8AC3E}">
        <p14:creationId xmlns:p14="http://schemas.microsoft.com/office/powerpoint/2010/main" val="311787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7F97B5A-D199-A6E8-3DDF-CF788171D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F4DBDE2A-5510-AB0C-892E-4AA05DD1F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BDF1479D-20CC-B385-9F91-712B9A701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C0BFF-9389-EE4A-9DBA-9B951347B6AA}" type="datetimeFigureOut">
              <a:rPr lang="en-GB" smtClean="0"/>
              <a:t>26/10/2022</a:t>
            </a:fld>
            <a:endParaRPr lang="en-GB"/>
          </a:p>
        </p:txBody>
      </p:sp>
      <p:sp>
        <p:nvSpPr>
          <p:cNvPr id="5" name="Plassholder for bunntekst 4">
            <a:extLst>
              <a:ext uri="{FF2B5EF4-FFF2-40B4-BE49-F238E27FC236}">
                <a16:creationId xmlns:a16="http://schemas.microsoft.com/office/drawing/2014/main" id="{A02880AC-8D4C-6964-0C38-A518E05EE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58D86D02-86BA-873F-C1C2-3EB7BA046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B917-3ADC-994B-AE4C-2731A03D698A}" type="slidenum">
              <a:rPr lang="en-GB" smtClean="0"/>
              <a:t>‹#›</a:t>
            </a:fld>
            <a:endParaRPr lang="en-GB"/>
          </a:p>
        </p:txBody>
      </p:sp>
    </p:spTree>
    <p:extLst>
      <p:ext uri="{BB962C8B-B14F-4D97-AF65-F5344CB8AC3E}">
        <p14:creationId xmlns:p14="http://schemas.microsoft.com/office/powerpoint/2010/main" val="3967903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tematikksenteret.no/kompetanseutvikling/mam/aktiviteter-og-filmer-i-mam/telle-i-ko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524000" y="1376363"/>
            <a:ext cx="9144000" cy="2521594"/>
          </a:xfrm>
        </p:spPr>
        <p:txBody>
          <a:bodyPr vert="horz" lIns="91440" tIns="45720" rIns="91440" bIns="45720" rtlCol="0" anchor="b">
            <a:normAutofit/>
          </a:bodyPr>
          <a:lstStyle/>
          <a:p>
            <a:pPr algn="ctr"/>
            <a:r>
              <a:rPr lang="en-US" kern="1200">
                <a:solidFill>
                  <a:schemeClr val="tx1"/>
                </a:solidFill>
                <a:latin typeface="+mj-lt"/>
                <a:ea typeface="+mj-ea"/>
                <a:cs typeface="+mj-cs"/>
              </a:rPr>
              <a:t>Resonnering, argumentasjon og bevis på barnetrinnet</a:t>
            </a:r>
          </a:p>
        </p:txBody>
      </p:sp>
      <p:sp>
        <p:nvSpPr>
          <p:cNvPr id="3" name="Undertittel 2"/>
          <p:cNvSpPr>
            <a:spLocks noGrp="1"/>
          </p:cNvSpPr>
          <p:nvPr>
            <p:ph type="body" idx="1"/>
          </p:nvPr>
        </p:nvSpPr>
        <p:spPr>
          <a:xfrm>
            <a:off x="1524000" y="4617728"/>
            <a:ext cx="9144000" cy="944339"/>
          </a:xfrm>
        </p:spPr>
        <p:txBody>
          <a:bodyPr vert="horz" lIns="91440" tIns="45720" rIns="91440" bIns="45720" rtlCol="0">
            <a:normAutofit/>
          </a:bodyPr>
          <a:lstStyle/>
          <a:p>
            <a:pPr algn="ctr"/>
            <a:r>
              <a:rPr lang="en-US" kern="1200">
                <a:solidFill>
                  <a:schemeClr val="tx1"/>
                </a:solidFill>
                <a:latin typeface="+mn-lt"/>
                <a:ea typeface="+mn-ea"/>
                <a:cs typeface="+mn-cs"/>
              </a:rPr>
              <a:t>Introduksjon </a:t>
            </a:r>
          </a:p>
        </p:txBody>
      </p:sp>
    </p:spTree>
    <p:extLst>
      <p:ext uri="{BB962C8B-B14F-4D97-AF65-F5344CB8AC3E}">
        <p14:creationId xmlns:p14="http://schemas.microsoft.com/office/powerpoint/2010/main" val="73244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0C20E8-28A8-924B-B55C-4D7B42E96675}"/>
              </a:ext>
            </a:extLst>
          </p:cNvPr>
          <p:cNvSpPr>
            <a:spLocks noGrp="1"/>
          </p:cNvSpPr>
          <p:nvPr>
            <p:ph type="title"/>
          </p:nvPr>
        </p:nvSpPr>
        <p:spPr/>
        <p:txBody>
          <a:bodyPr>
            <a:normAutofit/>
          </a:bodyPr>
          <a:lstStyle/>
          <a:p>
            <a:r>
              <a:rPr lang="nb-NO" dirty="0"/>
              <a:t>Gruppearbeid, 5- og 10-gangen</a:t>
            </a:r>
          </a:p>
        </p:txBody>
      </p:sp>
      <p:sp>
        <p:nvSpPr>
          <p:cNvPr id="3" name="Plassholder for innhold 2">
            <a:extLst>
              <a:ext uri="{FF2B5EF4-FFF2-40B4-BE49-F238E27FC236}">
                <a16:creationId xmlns:a16="http://schemas.microsoft.com/office/drawing/2014/main" id="{43110039-B795-624C-932F-7F21702941E3}"/>
              </a:ext>
            </a:extLst>
          </p:cNvPr>
          <p:cNvSpPr>
            <a:spLocks noGrp="1"/>
          </p:cNvSpPr>
          <p:nvPr>
            <p:ph idx="1"/>
          </p:nvPr>
        </p:nvSpPr>
        <p:spPr/>
        <p:txBody>
          <a:bodyPr>
            <a:normAutofit fontScale="70000" lnSpcReduction="20000"/>
          </a:bodyPr>
          <a:lstStyle/>
          <a:p>
            <a:pPr marL="0" indent="0">
              <a:buNone/>
            </a:pPr>
            <a:r>
              <a:rPr lang="nb-NO" dirty="0"/>
              <a:t>I en 5.klasse sa Mira, en av elevene:</a:t>
            </a:r>
          </a:p>
          <a:p>
            <a:pPr marL="0" indent="0">
              <a:buNone/>
            </a:pPr>
            <a:endParaRPr lang="nb-NO" dirty="0"/>
          </a:p>
          <a:p>
            <a:pPr marL="0" indent="0">
              <a:buNone/>
            </a:pPr>
            <a:endParaRPr lang="nb-NO" dirty="0"/>
          </a:p>
          <a:p>
            <a:pPr marL="0" indent="0">
              <a:buNone/>
            </a:pPr>
            <a:endParaRPr lang="nb-NO" dirty="0"/>
          </a:p>
          <a:p>
            <a:pPr marL="0" indent="0">
              <a:buNone/>
            </a:pPr>
            <a:r>
              <a:rPr lang="nb-NO" dirty="0"/>
              <a:t>Det var flere som var usikre på om dette stemte for alle mulige tall. Noen mente at det kunne stemme, men var usikre på hvorfor. Så, de undersøkte hypotesen til Mira og laget ulike argumenter.</a:t>
            </a:r>
          </a:p>
          <a:p>
            <a:pPr marL="0" indent="0">
              <a:buNone/>
            </a:pPr>
            <a:endParaRPr lang="nb-NO" dirty="0"/>
          </a:p>
          <a:p>
            <a:pPr marL="0" indent="0">
              <a:buNone/>
            </a:pPr>
            <a:r>
              <a:rPr lang="nb-NO" dirty="0">
                <a:solidFill>
                  <a:schemeClr val="tx2"/>
                </a:solidFill>
              </a:rPr>
              <a:t>Oppgaven deres er å:</a:t>
            </a:r>
          </a:p>
          <a:p>
            <a:pPr lvl="0"/>
            <a:r>
              <a:rPr lang="nb-NO" dirty="0">
                <a:solidFill>
                  <a:schemeClr val="tx2"/>
                </a:solidFill>
              </a:rPr>
              <a:t>velge argumentet som dere synes er best og skrive to ting om hva som er bra med det</a:t>
            </a:r>
          </a:p>
          <a:p>
            <a:pPr lvl="0"/>
            <a:r>
              <a:rPr lang="nb-NO" dirty="0">
                <a:solidFill>
                  <a:schemeClr val="tx2"/>
                </a:solidFill>
              </a:rPr>
              <a:t>velge argumentet som dere synes er dårligst og skrive to ting om hva som er dårlig med det</a:t>
            </a:r>
          </a:p>
          <a:p>
            <a:endParaRPr lang="nb-NO" dirty="0">
              <a:solidFill>
                <a:schemeClr val="tx2"/>
              </a:solidFill>
            </a:endParaRPr>
          </a:p>
          <a:p>
            <a:pPr marL="0" indent="0">
              <a:buNone/>
            </a:pPr>
            <a:r>
              <a:rPr lang="nb-NO" b="1" dirty="0">
                <a:solidFill>
                  <a:schemeClr val="tx2"/>
                </a:solidFill>
              </a:rPr>
              <a:t>Tenk på at argumentet bør være slik at det gjør at vi er mer sikre på at hypotesen stemmer for alle tall og at vi forstår mer hvorfor det stemmer. </a:t>
            </a:r>
          </a:p>
          <a:p>
            <a:pPr marL="0" indent="0">
              <a:buNone/>
            </a:pPr>
            <a:endParaRPr lang="nb-NO" b="1" dirty="0">
              <a:solidFill>
                <a:schemeClr val="tx2"/>
              </a:solidFill>
            </a:endParaRPr>
          </a:p>
          <a:p>
            <a:pPr marL="0" indent="0">
              <a:buNone/>
            </a:pPr>
            <a:endParaRPr lang="nb-NO" dirty="0">
              <a:solidFill>
                <a:schemeClr val="tx2"/>
              </a:solidFill>
              <a:highlight>
                <a:srgbClr val="FFFF00"/>
              </a:highlight>
            </a:endParaRPr>
          </a:p>
          <a:p>
            <a:pPr marL="0" indent="0">
              <a:buNone/>
            </a:pPr>
            <a:endParaRPr lang="nb-NO" dirty="0">
              <a:highlight>
                <a:srgbClr val="FFFF00"/>
              </a:highlight>
            </a:endParaRPr>
          </a:p>
        </p:txBody>
      </p:sp>
      <p:sp>
        <p:nvSpPr>
          <p:cNvPr id="4" name="TekstSylinder 3">
            <a:extLst>
              <a:ext uri="{FF2B5EF4-FFF2-40B4-BE49-F238E27FC236}">
                <a16:creationId xmlns:a16="http://schemas.microsoft.com/office/drawing/2014/main" id="{6A9FB049-88EE-FF31-F91C-72A0AD4DFBC2}"/>
              </a:ext>
            </a:extLst>
          </p:cNvPr>
          <p:cNvSpPr txBox="1"/>
          <p:nvPr/>
        </p:nvSpPr>
        <p:spPr>
          <a:xfrm>
            <a:off x="1537853" y="2195863"/>
            <a:ext cx="8757951" cy="830997"/>
          </a:xfrm>
          <a:prstGeom prst="rect">
            <a:avLst/>
          </a:prstGeom>
          <a:solidFill>
            <a:schemeClr val="accent2">
              <a:lumMod val="60000"/>
              <a:lumOff val="40000"/>
            </a:schemeClr>
          </a:solidFill>
        </p:spPr>
        <p:txBody>
          <a:bodyPr wrap="square" rtlCol="0">
            <a:spAutoFit/>
          </a:bodyPr>
          <a:lstStyle/>
          <a:p>
            <a:pPr marL="533386" lvl="1" indent="0">
              <a:buNone/>
            </a:pPr>
            <a:r>
              <a:rPr lang="nb-NO" sz="2400" i="1" dirty="0"/>
              <a:t>5-gangen er lett. Når du skal finne hva et tall ganger med 5 er, så kan du bare først gange det med 10, så ta halvparten.</a:t>
            </a:r>
            <a:endParaRPr lang="nb-NO" sz="2400" dirty="0"/>
          </a:p>
        </p:txBody>
      </p:sp>
    </p:spTree>
    <p:extLst>
      <p:ext uri="{BB962C8B-B14F-4D97-AF65-F5344CB8AC3E}">
        <p14:creationId xmlns:p14="http://schemas.microsoft.com/office/powerpoint/2010/main" val="379047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295E30-764B-0E4A-A7B1-507DB6E46A98}"/>
              </a:ext>
            </a:extLst>
          </p:cNvPr>
          <p:cNvSpPr>
            <a:spLocks noGrp="1"/>
          </p:cNvSpPr>
          <p:nvPr>
            <p:ph type="title"/>
          </p:nvPr>
        </p:nvSpPr>
        <p:spPr>
          <a:xfrm>
            <a:off x="1640300" y="485783"/>
            <a:ext cx="9876539" cy="1143000"/>
          </a:xfrm>
        </p:spPr>
        <p:txBody>
          <a:bodyPr/>
          <a:lstStyle/>
          <a:p>
            <a:r>
              <a:rPr lang="nb-NO" dirty="0">
                <a:solidFill>
                  <a:schemeClr val="bg1"/>
                </a:solidFill>
              </a:rPr>
              <a:t> De</a:t>
            </a:r>
            <a:r>
              <a:rPr lang="nb-NO" baseline="0" dirty="0">
                <a:solidFill>
                  <a:schemeClr val="bg1"/>
                </a:solidFill>
              </a:rPr>
              <a:t> tre første besvarelsene</a:t>
            </a:r>
            <a:endParaRPr lang="nb-NO" dirty="0">
              <a:solidFill>
                <a:schemeClr val="bg1"/>
              </a:solidFill>
            </a:endParaRPr>
          </a:p>
        </p:txBody>
      </p:sp>
      <p:sp>
        <p:nvSpPr>
          <p:cNvPr id="16" name="TekstSylinder 15">
            <a:extLst>
              <a:ext uri="{FF2B5EF4-FFF2-40B4-BE49-F238E27FC236}">
                <a16:creationId xmlns:a16="http://schemas.microsoft.com/office/drawing/2014/main" id="{864B5FF4-B923-7906-0554-C3B4F90D436D}"/>
              </a:ext>
            </a:extLst>
          </p:cNvPr>
          <p:cNvSpPr txBox="1"/>
          <p:nvPr/>
        </p:nvSpPr>
        <p:spPr>
          <a:xfrm>
            <a:off x="675161" y="916148"/>
            <a:ext cx="1835352" cy="461665"/>
          </a:xfrm>
          <a:prstGeom prst="rect">
            <a:avLst/>
          </a:prstGeom>
          <a:noFill/>
        </p:spPr>
        <p:txBody>
          <a:bodyPr wrap="square" rtlCol="0">
            <a:spAutoFit/>
          </a:bodyPr>
          <a:lstStyle/>
          <a:p>
            <a:r>
              <a:rPr lang="nb-NO" sz="2400" dirty="0"/>
              <a:t>Hannah:</a:t>
            </a:r>
          </a:p>
        </p:txBody>
      </p:sp>
      <p:pic>
        <p:nvPicPr>
          <p:cNvPr id="14" name="Bilde 13" descr="Hannah sin argumentasjon">
            <a:extLst>
              <a:ext uri="{FF2B5EF4-FFF2-40B4-BE49-F238E27FC236}">
                <a16:creationId xmlns:a16="http://schemas.microsoft.com/office/drawing/2014/main" id="{D282C3A8-7CF4-7DFE-612C-EE970DBCF159}"/>
              </a:ext>
            </a:extLst>
          </p:cNvPr>
          <p:cNvPicPr>
            <a:picLocks noChangeAspect="1"/>
          </p:cNvPicPr>
          <p:nvPr/>
        </p:nvPicPr>
        <p:blipFill rotWithShape="1">
          <a:blip r:embed="rId3"/>
          <a:srcRect t="15131"/>
          <a:stretch/>
        </p:blipFill>
        <p:spPr>
          <a:xfrm>
            <a:off x="696628" y="1568325"/>
            <a:ext cx="3191637" cy="2785029"/>
          </a:xfrm>
          <a:prstGeom prst="rect">
            <a:avLst/>
          </a:prstGeom>
        </p:spPr>
      </p:pic>
      <p:sp>
        <p:nvSpPr>
          <p:cNvPr id="15" name="TekstSylinder 14">
            <a:extLst>
              <a:ext uri="{FF2B5EF4-FFF2-40B4-BE49-F238E27FC236}">
                <a16:creationId xmlns:a16="http://schemas.microsoft.com/office/drawing/2014/main" id="{59777F4B-7613-F7F4-6AE8-E14D01A89EE4}"/>
              </a:ext>
            </a:extLst>
          </p:cNvPr>
          <p:cNvSpPr txBox="1"/>
          <p:nvPr/>
        </p:nvSpPr>
        <p:spPr>
          <a:xfrm>
            <a:off x="4347963" y="3402461"/>
            <a:ext cx="1835352" cy="461665"/>
          </a:xfrm>
          <a:prstGeom prst="rect">
            <a:avLst/>
          </a:prstGeom>
          <a:noFill/>
        </p:spPr>
        <p:txBody>
          <a:bodyPr wrap="square" rtlCol="0">
            <a:spAutoFit/>
          </a:bodyPr>
          <a:lstStyle/>
          <a:p>
            <a:r>
              <a:rPr lang="nb-NO" sz="2400" dirty="0"/>
              <a:t>Belma:</a:t>
            </a:r>
          </a:p>
        </p:txBody>
      </p:sp>
      <p:pic>
        <p:nvPicPr>
          <p:cNvPr id="6" name="Bilde 5" descr="Belma sitt argument">
            <a:extLst>
              <a:ext uri="{FF2B5EF4-FFF2-40B4-BE49-F238E27FC236}">
                <a16:creationId xmlns:a16="http://schemas.microsoft.com/office/drawing/2014/main" id="{0BD35AC0-9F53-69A2-7031-4B3F9018F154}"/>
              </a:ext>
            </a:extLst>
          </p:cNvPr>
          <p:cNvPicPr>
            <a:picLocks noChangeAspect="1"/>
          </p:cNvPicPr>
          <p:nvPr/>
        </p:nvPicPr>
        <p:blipFill rotWithShape="1">
          <a:blip r:embed="rId4"/>
          <a:srcRect t="17080"/>
          <a:stretch/>
        </p:blipFill>
        <p:spPr>
          <a:xfrm>
            <a:off x="4347963" y="3923070"/>
            <a:ext cx="3391464" cy="2215413"/>
          </a:xfrm>
          <a:prstGeom prst="rect">
            <a:avLst/>
          </a:prstGeom>
        </p:spPr>
      </p:pic>
      <p:sp>
        <p:nvSpPr>
          <p:cNvPr id="10" name="TekstSylinder 9">
            <a:extLst>
              <a:ext uri="{FF2B5EF4-FFF2-40B4-BE49-F238E27FC236}">
                <a16:creationId xmlns:a16="http://schemas.microsoft.com/office/drawing/2014/main" id="{F4E029CA-ADE8-F342-8DFB-471A799F89C6}"/>
              </a:ext>
            </a:extLst>
          </p:cNvPr>
          <p:cNvSpPr txBox="1"/>
          <p:nvPr/>
        </p:nvSpPr>
        <p:spPr>
          <a:xfrm>
            <a:off x="7578508" y="916148"/>
            <a:ext cx="1835352" cy="461665"/>
          </a:xfrm>
          <a:prstGeom prst="rect">
            <a:avLst/>
          </a:prstGeom>
          <a:noFill/>
        </p:spPr>
        <p:txBody>
          <a:bodyPr wrap="square" rtlCol="0">
            <a:spAutoFit/>
          </a:bodyPr>
          <a:lstStyle/>
          <a:p>
            <a:r>
              <a:rPr lang="nb-NO" sz="2400" dirty="0"/>
              <a:t>Inga:</a:t>
            </a:r>
          </a:p>
        </p:txBody>
      </p:sp>
      <p:pic>
        <p:nvPicPr>
          <p:cNvPr id="20" name="Bilde 19" descr="Inga sitt argument">
            <a:extLst>
              <a:ext uri="{FF2B5EF4-FFF2-40B4-BE49-F238E27FC236}">
                <a16:creationId xmlns:a16="http://schemas.microsoft.com/office/drawing/2014/main" id="{153ADC0A-C4C7-B767-570D-32FBB9C7CD46}"/>
              </a:ext>
            </a:extLst>
          </p:cNvPr>
          <p:cNvPicPr>
            <a:picLocks noChangeAspect="1"/>
          </p:cNvPicPr>
          <p:nvPr/>
        </p:nvPicPr>
        <p:blipFill rotWithShape="1">
          <a:blip r:embed="rId5"/>
          <a:srcRect t="1289" b="-1"/>
          <a:stretch/>
        </p:blipFill>
        <p:spPr>
          <a:xfrm>
            <a:off x="7112451" y="1568325"/>
            <a:ext cx="4864085" cy="2943026"/>
          </a:xfrm>
          <a:prstGeom prst="rect">
            <a:avLst/>
          </a:prstGeom>
        </p:spPr>
      </p:pic>
    </p:spTree>
    <p:extLst>
      <p:ext uri="{BB962C8B-B14F-4D97-AF65-F5344CB8AC3E}">
        <p14:creationId xmlns:p14="http://schemas.microsoft.com/office/powerpoint/2010/main" val="19476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0B4ADE-BB10-D443-B53D-6B26616F3AE8}"/>
              </a:ext>
            </a:extLst>
          </p:cNvPr>
          <p:cNvSpPr>
            <a:spLocks noGrp="1"/>
          </p:cNvSpPr>
          <p:nvPr>
            <p:ph type="title"/>
          </p:nvPr>
        </p:nvSpPr>
        <p:spPr/>
        <p:txBody>
          <a:bodyPr/>
          <a:lstStyle/>
          <a:p>
            <a:r>
              <a:rPr lang="nb-NO" dirty="0">
                <a:solidFill>
                  <a:schemeClr val="bg1"/>
                </a:solidFill>
              </a:rPr>
              <a:t> De</a:t>
            </a:r>
            <a:r>
              <a:rPr lang="nb-NO" baseline="0" dirty="0">
                <a:solidFill>
                  <a:schemeClr val="bg1"/>
                </a:solidFill>
              </a:rPr>
              <a:t> to neste besvarelsene</a:t>
            </a:r>
            <a:endParaRPr lang="nb-NO" dirty="0">
              <a:solidFill>
                <a:schemeClr val="bg1"/>
              </a:solidFill>
            </a:endParaRPr>
          </a:p>
        </p:txBody>
      </p:sp>
      <p:sp>
        <p:nvSpPr>
          <p:cNvPr id="5" name="TekstSylinder 4">
            <a:extLst>
              <a:ext uri="{FF2B5EF4-FFF2-40B4-BE49-F238E27FC236}">
                <a16:creationId xmlns:a16="http://schemas.microsoft.com/office/drawing/2014/main" id="{40A38CDD-B972-2B4B-A1EB-4ADC7D0EAD2D}"/>
              </a:ext>
            </a:extLst>
          </p:cNvPr>
          <p:cNvSpPr txBox="1"/>
          <p:nvPr/>
        </p:nvSpPr>
        <p:spPr>
          <a:xfrm>
            <a:off x="305482" y="848542"/>
            <a:ext cx="1219200" cy="461665"/>
          </a:xfrm>
          <a:prstGeom prst="rect">
            <a:avLst/>
          </a:prstGeom>
          <a:noFill/>
        </p:spPr>
        <p:txBody>
          <a:bodyPr wrap="square" rtlCol="0">
            <a:spAutoFit/>
          </a:bodyPr>
          <a:lstStyle/>
          <a:p>
            <a:r>
              <a:rPr lang="nb-NO" sz="2400" dirty="0"/>
              <a:t>Leo:</a:t>
            </a:r>
          </a:p>
        </p:txBody>
      </p:sp>
      <p:sp>
        <p:nvSpPr>
          <p:cNvPr id="9" name="TekstSylinder 8">
            <a:extLst>
              <a:ext uri="{FF2B5EF4-FFF2-40B4-BE49-F238E27FC236}">
                <a16:creationId xmlns:a16="http://schemas.microsoft.com/office/drawing/2014/main" id="{301A26E5-216C-FB48-B8C6-67A594BA9F63}"/>
              </a:ext>
            </a:extLst>
          </p:cNvPr>
          <p:cNvSpPr txBox="1"/>
          <p:nvPr/>
        </p:nvSpPr>
        <p:spPr>
          <a:xfrm>
            <a:off x="5870153" y="337266"/>
            <a:ext cx="1049867" cy="461665"/>
          </a:xfrm>
          <a:prstGeom prst="rect">
            <a:avLst/>
          </a:prstGeom>
          <a:noFill/>
        </p:spPr>
        <p:txBody>
          <a:bodyPr wrap="square" rtlCol="0">
            <a:spAutoFit/>
          </a:bodyPr>
          <a:lstStyle/>
          <a:p>
            <a:r>
              <a:rPr lang="nb-NO" sz="2400" dirty="0" err="1"/>
              <a:t>Abi</a:t>
            </a:r>
            <a:r>
              <a:rPr lang="nb-NO" sz="2400" dirty="0"/>
              <a:t>:</a:t>
            </a:r>
          </a:p>
        </p:txBody>
      </p:sp>
      <p:pic>
        <p:nvPicPr>
          <p:cNvPr id="10" name="Bilde 9" descr="Leo sitt argument">
            <a:extLst>
              <a:ext uri="{FF2B5EF4-FFF2-40B4-BE49-F238E27FC236}">
                <a16:creationId xmlns:a16="http://schemas.microsoft.com/office/drawing/2014/main" id="{8CD556CD-3158-8AFE-4216-7C90F7E9C838}"/>
              </a:ext>
            </a:extLst>
          </p:cNvPr>
          <p:cNvPicPr>
            <a:picLocks noChangeAspect="1"/>
          </p:cNvPicPr>
          <p:nvPr/>
        </p:nvPicPr>
        <p:blipFill>
          <a:blip r:embed="rId3"/>
          <a:stretch>
            <a:fillRect/>
          </a:stretch>
        </p:blipFill>
        <p:spPr>
          <a:xfrm>
            <a:off x="305482" y="1553557"/>
            <a:ext cx="4830717" cy="2690897"/>
          </a:xfrm>
          <a:prstGeom prst="rect">
            <a:avLst/>
          </a:prstGeom>
        </p:spPr>
      </p:pic>
      <p:pic>
        <p:nvPicPr>
          <p:cNvPr id="16" name="Bilde 15" descr="Abi sitt argument">
            <a:extLst>
              <a:ext uri="{FF2B5EF4-FFF2-40B4-BE49-F238E27FC236}">
                <a16:creationId xmlns:a16="http://schemas.microsoft.com/office/drawing/2014/main" id="{0E9F33AE-83DA-8A7D-3A7F-78AE695702A9}"/>
              </a:ext>
            </a:extLst>
          </p:cNvPr>
          <p:cNvPicPr>
            <a:picLocks noChangeAspect="1"/>
          </p:cNvPicPr>
          <p:nvPr/>
        </p:nvPicPr>
        <p:blipFill>
          <a:blip r:embed="rId4"/>
          <a:stretch>
            <a:fillRect/>
          </a:stretch>
        </p:blipFill>
        <p:spPr>
          <a:xfrm>
            <a:off x="5429171" y="993681"/>
            <a:ext cx="6196217" cy="4870637"/>
          </a:xfrm>
          <a:prstGeom prst="rect">
            <a:avLst/>
          </a:prstGeom>
        </p:spPr>
      </p:pic>
    </p:spTree>
    <p:extLst>
      <p:ext uri="{BB962C8B-B14F-4D97-AF65-F5344CB8AC3E}">
        <p14:creationId xmlns:p14="http://schemas.microsoft.com/office/powerpoint/2010/main" val="26203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Bevis </a:t>
            </a:r>
            <a:endParaRPr lang="nb-NO" sz="2400" dirty="0"/>
          </a:p>
        </p:txBody>
      </p:sp>
      <p:sp>
        <p:nvSpPr>
          <p:cNvPr id="3" name="Plassholder for innhold 2"/>
          <p:cNvSpPr>
            <a:spLocks noGrp="1"/>
          </p:cNvSpPr>
          <p:nvPr>
            <p:ph idx="1"/>
          </p:nvPr>
        </p:nvSpPr>
        <p:spPr/>
        <p:txBody>
          <a:bodyPr>
            <a:normAutofit/>
          </a:bodyPr>
          <a:lstStyle/>
          <a:p>
            <a:pPr marL="0" indent="0">
              <a:buNone/>
            </a:pPr>
            <a:r>
              <a:rPr lang="nb-NO" sz="2000" dirty="0"/>
              <a:t>Bevis er et matematisk argument som er slik at det: </a:t>
            </a:r>
          </a:p>
          <a:p>
            <a:r>
              <a:rPr lang="nb-NO" sz="2000" dirty="0"/>
              <a:t>tar </a:t>
            </a:r>
            <a:r>
              <a:rPr lang="nb-NO" sz="2000" dirty="0">
                <a:solidFill>
                  <a:schemeClr val="accent1"/>
                </a:solidFill>
              </a:rPr>
              <a:t>utgangspunkt </a:t>
            </a:r>
            <a:r>
              <a:rPr lang="nb-NO" sz="2000" dirty="0"/>
              <a:t>i matematiske definisjoner, sammenhenger og resultater som er gyldige, kjente eller tidligere bevist i det gitte fellesskapet og ikke trenger ytterligere begrunnelse; </a:t>
            </a:r>
          </a:p>
          <a:p>
            <a:r>
              <a:rPr lang="nb-NO" sz="2000" dirty="0"/>
              <a:t>har en matematisk gyldig </a:t>
            </a:r>
            <a:r>
              <a:rPr lang="nb-NO" sz="2000" dirty="0">
                <a:solidFill>
                  <a:schemeClr val="accent1"/>
                </a:solidFill>
              </a:rPr>
              <a:t>argumentasjonsform</a:t>
            </a:r>
            <a:r>
              <a:rPr lang="nb-NO" sz="2000" dirty="0"/>
              <a:t> som er kjent eller innen rekkevidde for det gitte fellesskapet; </a:t>
            </a:r>
          </a:p>
          <a:p>
            <a:r>
              <a:rPr lang="nb-NO" sz="2000" dirty="0"/>
              <a:t>har en </a:t>
            </a:r>
            <a:r>
              <a:rPr lang="nb-NO" sz="2000" dirty="0">
                <a:solidFill>
                  <a:schemeClr val="accent1"/>
                </a:solidFill>
              </a:rPr>
              <a:t>uttrykksform</a:t>
            </a:r>
            <a:r>
              <a:rPr lang="nb-NO" sz="2000" dirty="0"/>
              <a:t> som er passende for innholdet i argumentet, kjent eller innen rekkevidde for det gitte fellesskapet. </a:t>
            </a:r>
          </a:p>
          <a:p>
            <a:pPr marL="514350" indent="-514350">
              <a:buAutoNum type="arabicPeriod"/>
            </a:pPr>
            <a:endParaRPr lang="nb-NO" sz="2000" dirty="0"/>
          </a:p>
          <a:p>
            <a:pPr marL="0" indent="0">
              <a:buNone/>
            </a:pPr>
            <a:r>
              <a:rPr lang="nb-NO" sz="2000" dirty="0"/>
              <a:t>MERK: </a:t>
            </a:r>
          </a:p>
          <a:p>
            <a:pPr marL="514350" indent="-514350">
              <a:buAutoNum type="arabicPeriod"/>
            </a:pPr>
            <a:r>
              <a:rPr lang="nb-NO" sz="2000" dirty="0"/>
              <a:t>bevis, slik vi vil bruke begrepet,  er ikke nødvendigvis med masse rare symboler og noe man gjør på R2 og universitetet</a:t>
            </a:r>
          </a:p>
          <a:p>
            <a:pPr marL="514350" indent="-514350">
              <a:buAutoNum type="arabicPeriod"/>
            </a:pPr>
            <a:r>
              <a:rPr lang="nb-NO" sz="2000" dirty="0"/>
              <a:t>Bevis skal være matematisk korrekt, men også tilpasset til klassen!</a:t>
            </a:r>
          </a:p>
        </p:txBody>
      </p:sp>
    </p:spTree>
    <p:extLst>
      <p:ext uri="{BB962C8B-B14F-4D97-AF65-F5344CB8AC3E}">
        <p14:creationId xmlns:p14="http://schemas.microsoft.com/office/powerpoint/2010/main" val="10534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D3BDA9-1E7B-C44F-AEE6-3655BDACFDB6}"/>
              </a:ext>
            </a:extLst>
          </p:cNvPr>
          <p:cNvSpPr>
            <a:spLocks noGrp="1"/>
          </p:cNvSpPr>
          <p:nvPr>
            <p:ph type="title"/>
          </p:nvPr>
        </p:nvSpPr>
        <p:spPr/>
        <p:txBody>
          <a:bodyPr>
            <a:normAutofit fontScale="90000"/>
          </a:bodyPr>
          <a:lstStyle/>
          <a:p>
            <a:br>
              <a:rPr lang="nb-NO" dirty="0"/>
            </a:br>
            <a:r>
              <a:rPr lang="nb-NO" dirty="0"/>
              <a:t>Argumentasjonsformer</a:t>
            </a:r>
            <a:br>
              <a:rPr lang="nb-NO" dirty="0"/>
            </a:br>
            <a:endParaRPr lang="nb-NO" dirty="0"/>
          </a:p>
        </p:txBody>
      </p:sp>
      <p:sp>
        <p:nvSpPr>
          <p:cNvPr id="3" name="Plassholder for innhold 2">
            <a:extLst>
              <a:ext uri="{FF2B5EF4-FFF2-40B4-BE49-F238E27FC236}">
                <a16:creationId xmlns:a16="http://schemas.microsoft.com/office/drawing/2014/main" id="{AB3C990C-D17C-9A4E-A9C9-F5919D4BC1A9}"/>
              </a:ext>
            </a:extLst>
          </p:cNvPr>
          <p:cNvSpPr>
            <a:spLocks noGrp="1"/>
          </p:cNvSpPr>
          <p:nvPr>
            <p:ph idx="1"/>
          </p:nvPr>
        </p:nvSpPr>
        <p:spPr/>
        <p:txBody>
          <a:bodyPr>
            <a:normAutofit/>
          </a:bodyPr>
          <a:lstStyle/>
          <a:p>
            <a:endParaRPr lang="nb-NO" dirty="0"/>
          </a:p>
          <a:p>
            <a:r>
              <a:rPr lang="nb-NO" dirty="0"/>
              <a:t>Referere til autoriteter eller fasit</a:t>
            </a:r>
          </a:p>
          <a:p>
            <a:r>
              <a:rPr lang="nb-NO" dirty="0"/>
              <a:t>Empirisk argument</a:t>
            </a:r>
          </a:p>
          <a:p>
            <a:r>
              <a:rPr lang="nb-NO" dirty="0"/>
              <a:t>Redegjørelse </a:t>
            </a:r>
          </a:p>
          <a:p>
            <a:r>
              <a:rPr lang="nb-NO" dirty="0"/>
              <a:t>Generisk eksempel</a:t>
            </a:r>
          </a:p>
          <a:p>
            <a:r>
              <a:rPr lang="nb-NO" dirty="0"/>
              <a:t>Generell logisk slutning</a:t>
            </a:r>
          </a:p>
          <a:p>
            <a:endParaRPr lang="nb-NO" dirty="0"/>
          </a:p>
        </p:txBody>
      </p:sp>
      <p:sp>
        <p:nvSpPr>
          <p:cNvPr id="6" name="Høyre klammeparentes 5" descr="Klammeparentes som grupperer de tre første punktene">
            <a:extLst>
              <a:ext uri="{FF2B5EF4-FFF2-40B4-BE49-F238E27FC236}">
                <a16:creationId xmlns:a16="http://schemas.microsoft.com/office/drawing/2014/main" id="{FF15737E-C8D8-0435-01E2-11511041868A}"/>
              </a:ext>
            </a:extLst>
          </p:cNvPr>
          <p:cNvSpPr/>
          <p:nvPr/>
        </p:nvSpPr>
        <p:spPr>
          <a:xfrm>
            <a:off x="5919295" y="2435965"/>
            <a:ext cx="242807" cy="137587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kstSylinder 6">
            <a:extLst>
              <a:ext uri="{FF2B5EF4-FFF2-40B4-BE49-F238E27FC236}">
                <a16:creationId xmlns:a16="http://schemas.microsoft.com/office/drawing/2014/main" id="{A69E609E-4955-DF62-B7B9-432312BCBBD4}"/>
              </a:ext>
            </a:extLst>
          </p:cNvPr>
          <p:cNvSpPr txBox="1"/>
          <p:nvPr/>
        </p:nvSpPr>
        <p:spPr>
          <a:xfrm>
            <a:off x="6230319" y="2628065"/>
            <a:ext cx="4515174" cy="954107"/>
          </a:xfrm>
          <a:prstGeom prst="rect">
            <a:avLst/>
          </a:prstGeom>
          <a:noFill/>
        </p:spPr>
        <p:txBody>
          <a:bodyPr wrap="square" rtlCol="0">
            <a:spAutoFit/>
          </a:bodyPr>
          <a:lstStyle/>
          <a:p>
            <a:r>
              <a:rPr lang="nb-NO" sz="2800" b="1" dirty="0">
                <a:solidFill>
                  <a:schemeClr val="accent1"/>
                </a:solidFill>
              </a:rPr>
              <a:t>Ikke matematisk gyldige argumentasjonsformer</a:t>
            </a:r>
          </a:p>
        </p:txBody>
      </p:sp>
      <p:sp>
        <p:nvSpPr>
          <p:cNvPr id="8" name="Høyre klammeparentes 7" descr="Klammeparentes som grupperer de to siste punktene">
            <a:extLst>
              <a:ext uri="{FF2B5EF4-FFF2-40B4-BE49-F238E27FC236}">
                <a16:creationId xmlns:a16="http://schemas.microsoft.com/office/drawing/2014/main" id="{507C1F11-E88D-EC3A-1445-2711EB7A27A6}"/>
              </a:ext>
            </a:extLst>
          </p:cNvPr>
          <p:cNvSpPr/>
          <p:nvPr/>
        </p:nvSpPr>
        <p:spPr>
          <a:xfrm>
            <a:off x="5919295" y="3877938"/>
            <a:ext cx="242807" cy="898902"/>
          </a:xfrm>
          <a:prstGeom prst="righ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kstSylinder 8">
            <a:extLst>
              <a:ext uri="{FF2B5EF4-FFF2-40B4-BE49-F238E27FC236}">
                <a16:creationId xmlns:a16="http://schemas.microsoft.com/office/drawing/2014/main" id="{15E42B8C-28A8-86D4-D00E-8564E79EC643}"/>
              </a:ext>
            </a:extLst>
          </p:cNvPr>
          <p:cNvSpPr txBox="1"/>
          <p:nvPr/>
        </p:nvSpPr>
        <p:spPr>
          <a:xfrm>
            <a:off x="6230319" y="3877938"/>
            <a:ext cx="4515174" cy="954107"/>
          </a:xfrm>
          <a:prstGeom prst="rect">
            <a:avLst/>
          </a:prstGeom>
          <a:noFill/>
        </p:spPr>
        <p:txBody>
          <a:bodyPr wrap="square" rtlCol="0">
            <a:spAutoFit/>
          </a:bodyPr>
          <a:lstStyle/>
          <a:p>
            <a:r>
              <a:rPr lang="nb-NO" sz="2800" b="1" dirty="0">
                <a:solidFill>
                  <a:srgbClr val="00B050"/>
                </a:solidFill>
              </a:rPr>
              <a:t>Matematisk gyldige argumentasjonsformer</a:t>
            </a:r>
          </a:p>
        </p:txBody>
      </p:sp>
    </p:spTree>
    <p:extLst>
      <p:ext uri="{BB962C8B-B14F-4D97-AF65-F5344CB8AC3E}">
        <p14:creationId xmlns:p14="http://schemas.microsoft.com/office/powerpoint/2010/main" val="285159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2BA3F7-D0DC-9F46-8366-7D64AB563BF6}"/>
              </a:ext>
            </a:extLst>
          </p:cNvPr>
          <p:cNvSpPr>
            <a:spLocks noGrp="1"/>
          </p:cNvSpPr>
          <p:nvPr>
            <p:ph type="title"/>
          </p:nvPr>
        </p:nvSpPr>
        <p:spPr/>
        <p:txBody>
          <a:bodyPr/>
          <a:lstStyle/>
          <a:p>
            <a:r>
              <a:rPr lang="nb-NO" dirty="0"/>
              <a:t>Referere til autoritet</a:t>
            </a:r>
          </a:p>
        </p:txBody>
      </p:sp>
      <p:sp>
        <p:nvSpPr>
          <p:cNvPr id="4" name="TekstSylinder 3">
            <a:extLst>
              <a:ext uri="{FF2B5EF4-FFF2-40B4-BE49-F238E27FC236}">
                <a16:creationId xmlns:a16="http://schemas.microsoft.com/office/drawing/2014/main" id="{D76A3924-3BF1-14E2-8D80-E9A929528010}"/>
              </a:ext>
            </a:extLst>
          </p:cNvPr>
          <p:cNvSpPr txBox="1"/>
          <p:nvPr/>
        </p:nvSpPr>
        <p:spPr>
          <a:xfrm>
            <a:off x="838200" y="1825625"/>
            <a:ext cx="4384963" cy="1815882"/>
          </a:xfrm>
          <a:prstGeom prst="rect">
            <a:avLst/>
          </a:prstGeom>
          <a:solidFill>
            <a:schemeClr val="accent5">
              <a:lumMod val="20000"/>
              <a:lumOff val="80000"/>
            </a:schemeClr>
          </a:solidFill>
          <a:ln w="28575">
            <a:noFill/>
          </a:ln>
        </p:spPr>
        <p:txBody>
          <a:bodyPr wrap="square" rtlCol="0">
            <a:spAutoFit/>
          </a:bodyPr>
          <a:lstStyle/>
          <a:p>
            <a:pPr marL="0" indent="0">
              <a:buNone/>
            </a:pPr>
            <a:r>
              <a:rPr lang="nb-NO" sz="2800" dirty="0">
                <a:ea typeface="Times New Roman" panose="02020603050405020304" pitchFamily="18" charset="0"/>
                <a:cs typeface="Times New Roman" panose="02020603050405020304" pitchFamily="18" charset="0"/>
              </a:rPr>
              <a:t>Slike argumenter er ikke matematiske, så ikke matematisk gyldig argumentasjonsform.</a:t>
            </a:r>
          </a:p>
        </p:txBody>
      </p:sp>
      <p:sp>
        <p:nvSpPr>
          <p:cNvPr id="3" name="Plassholder for innhold 2">
            <a:extLst>
              <a:ext uri="{FF2B5EF4-FFF2-40B4-BE49-F238E27FC236}">
                <a16:creationId xmlns:a16="http://schemas.microsoft.com/office/drawing/2014/main" id="{2104C61D-5C83-5446-9856-AC0BB1EAE9EE}"/>
              </a:ext>
            </a:extLst>
          </p:cNvPr>
          <p:cNvSpPr>
            <a:spLocks noGrp="1"/>
          </p:cNvSpPr>
          <p:nvPr>
            <p:ph idx="1"/>
          </p:nvPr>
        </p:nvSpPr>
        <p:spPr>
          <a:xfrm>
            <a:off x="5387248" y="1825625"/>
            <a:ext cx="5966552" cy="4351338"/>
          </a:xfrm>
        </p:spPr>
        <p:txBody>
          <a:bodyPr/>
          <a:lstStyle/>
          <a:p>
            <a:r>
              <a:rPr lang="nb-NO" dirty="0"/>
              <a:t>Det har broren min sagt, og han er god i matematikk</a:t>
            </a:r>
          </a:p>
          <a:p>
            <a:r>
              <a:rPr lang="nb-NO" dirty="0"/>
              <a:t>Lærer har sagt at det er rett, så da er det rett</a:t>
            </a:r>
          </a:p>
          <a:p>
            <a:r>
              <a:rPr lang="nb-NO" dirty="0"/>
              <a:t>Det stemmer, det står i fasiten</a:t>
            </a:r>
          </a:p>
          <a:p>
            <a:endParaRPr lang="nb-NO" dirty="0"/>
          </a:p>
        </p:txBody>
      </p:sp>
    </p:spTree>
    <p:extLst>
      <p:ext uri="{BB962C8B-B14F-4D97-AF65-F5344CB8AC3E}">
        <p14:creationId xmlns:p14="http://schemas.microsoft.com/office/powerpoint/2010/main" val="373031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6AED11-5826-FF41-8CBC-176CFF2ABE48}"/>
              </a:ext>
            </a:extLst>
          </p:cNvPr>
          <p:cNvSpPr>
            <a:spLocks noGrp="1"/>
          </p:cNvSpPr>
          <p:nvPr>
            <p:ph type="title"/>
          </p:nvPr>
        </p:nvSpPr>
        <p:spPr/>
        <p:txBody>
          <a:bodyPr/>
          <a:lstStyle/>
          <a:p>
            <a:r>
              <a:rPr lang="nb-NO" dirty="0"/>
              <a:t>Empirisk argument</a:t>
            </a:r>
          </a:p>
        </p:txBody>
      </p:sp>
      <p:sp>
        <p:nvSpPr>
          <p:cNvPr id="6" name="TekstSylinder 5">
            <a:extLst>
              <a:ext uri="{FF2B5EF4-FFF2-40B4-BE49-F238E27FC236}">
                <a16:creationId xmlns:a16="http://schemas.microsoft.com/office/drawing/2014/main" id="{6B6E26BC-E35E-1457-9113-97747576EFB1}"/>
              </a:ext>
            </a:extLst>
          </p:cNvPr>
          <p:cNvSpPr txBox="1"/>
          <p:nvPr/>
        </p:nvSpPr>
        <p:spPr>
          <a:xfrm>
            <a:off x="838200" y="1825625"/>
            <a:ext cx="4384963" cy="4401205"/>
          </a:xfrm>
          <a:prstGeom prst="rect">
            <a:avLst/>
          </a:prstGeom>
          <a:solidFill>
            <a:schemeClr val="accent5">
              <a:lumMod val="20000"/>
              <a:lumOff val="80000"/>
            </a:schemeClr>
          </a:solidFill>
          <a:ln w="28575">
            <a:noFill/>
          </a:ln>
        </p:spPr>
        <p:txBody>
          <a:bodyPr wrap="square" rtlCol="0">
            <a:spAutoFit/>
          </a:bodyPr>
          <a:lstStyle/>
          <a:p>
            <a:pPr marL="457200" indent="-457200">
              <a:buFont typeface="Arial" panose="020B0604020202020204" pitchFamily="34" charset="0"/>
              <a:buChar char="•"/>
            </a:pPr>
            <a:r>
              <a:rPr lang="nb-NO" sz="2800" dirty="0"/>
              <a:t>en argumentasjonsform der man argumenterer bare gjennom utprøving av hypotesen på et endelig antall eksempler</a:t>
            </a:r>
          </a:p>
          <a:p>
            <a:pPr marL="457200" indent="-457200">
              <a:buFont typeface="Arial" panose="020B0604020202020204" pitchFamily="34" charset="0"/>
              <a:buChar char="•"/>
            </a:pPr>
            <a:r>
              <a:rPr lang="nb-NO" sz="2800" dirty="0"/>
              <a:t>viser </a:t>
            </a:r>
            <a:r>
              <a:rPr lang="nb-NO" sz="2800" i="1" dirty="0"/>
              <a:t>at</a:t>
            </a:r>
            <a:r>
              <a:rPr lang="nb-NO" sz="2800" dirty="0"/>
              <a:t> hypotesen stemmer på noen eksempler, men ikke hvorfor</a:t>
            </a:r>
          </a:p>
          <a:p>
            <a:pPr marL="457200" indent="-457200">
              <a:buFont typeface="Arial" panose="020B0604020202020204" pitchFamily="34" charset="0"/>
              <a:buChar char="•"/>
            </a:pPr>
            <a:r>
              <a:rPr lang="nb-NO" sz="2800" dirty="0"/>
              <a:t>ikke matematisk gyldig</a:t>
            </a:r>
          </a:p>
        </p:txBody>
      </p:sp>
      <p:sp>
        <p:nvSpPr>
          <p:cNvPr id="9" name="TekstSylinder 8">
            <a:extLst>
              <a:ext uri="{FF2B5EF4-FFF2-40B4-BE49-F238E27FC236}">
                <a16:creationId xmlns:a16="http://schemas.microsoft.com/office/drawing/2014/main" id="{7B72B4D3-5A58-DE66-B4E9-98555A462F26}"/>
              </a:ext>
            </a:extLst>
          </p:cNvPr>
          <p:cNvSpPr txBox="1"/>
          <p:nvPr/>
        </p:nvSpPr>
        <p:spPr>
          <a:xfrm>
            <a:off x="5536259" y="3503692"/>
            <a:ext cx="1835352" cy="369332"/>
          </a:xfrm>
          <a:prstGeom prst="rect">
            <a:avLst/>
          </a:prstGeom>
          <a:noFill/>
        </p:spPr>
        <p:txBody>
          <a:bodyPr wrap="square" rtlCol="0">
            <a:spAutoFit/>
          </a:bodyPr>
          <a:lstStyle/>
          <a:p>
            <a:r>
              <a:rPr lang="nb-NO" dirty="0"/>
              <a:t>Hannah:</a:t>
            </a:r>
          </a:p>
        </p:txBody>
      </p:sp>
      <p:pic>
        <p:nvPicPr>
          <p:cNvPr id="8" name="Bilde 7" descr="Hannah sin argumentasjon">
            <a:extLst>
              <a:ext uri="{FF2B5EF4-FFF2-40B4-BE49-F238E27FC236}">
                <a16:creationId xmlns:a16="http://schemas.microsoft.com/office/drawing/2014/main" id="{FEED4122-2345-E460-1A4B-FEE8D63B5D2D}"/>
              </a:ext>
            </a:extLst>
          </p:cNvPr>
          <p:cNvPicPr>
            <a:picLocks noChangeAspect="1"/>
          </p:cNvPicPr>
          <p:nvPr/>
        </p:nvPicPr>
        <p:blipFill rotWithShape="1">
          <a:blip r:embed="rId3"/>
          <a:srcRect t="15131"/>
          <a:stretch/>
        </p:blipFill>
        <p:spPr>
          <a:xfrm>
            <a:off x="5536259" y="4089390"/>
            <a:ext cx="2368746" cy="2066973"/>
          </a:xfrm>
          <a:prstGeom prst="rect">
            <a:avLst/>
          </a:prstGeom>
        </p:spPr>
      </p:pic>
      <p:sp>
        <p:nvSpPr>
          <p:cNvPr id="10" name="TekstSylinder 9">
            <a:extLst>
              <a:ext uri="{FF2B5EF4-FFF2-40B4-BE49-F238E27FC236}">
                <a16:creationId xmlns:a16="http://schemas.microsoft.com/office/drawing/2014/main" id="{0FBE3629-6B19-101C-A3B4-2A78F7F33E4D}"/>
              </a:ext>
            </a:extLst>
          </p:cNvPr>
          <p:cNvSpPr txBox="1"/>
          <p:nvPr/>
        </p:nvSpPr>
        <p:spPr>
          <a:xfrm>
            <a:off x="8159612" y="827189"/>
            <a:ext cx="1045340" cy="369332"/>
          </a:xfrm>
          <a:prstGeom prst="rect">
            <a:avLst/>
          </a:prstGeom>
          <a:noFill/>
        </p:spPr>
        <p:txBody>
          <a:bodyPr wrap="square" rtlCol="0">
            <a:spAutoFit/>
          </a:bodyPr>
          <a:lstStyle/>
          <a:p>
            <a:r>
              <a:rPr lang="nb-NO" dirty="0"/>
              <a:t>Leo:</a:t>
            </a:r>
          </a:p>
        </p:txBody>
      </p:sp>
      <p:pic>
        <p:nvPicPr>
          <p:cNvPr id="11" name="Bilde 10" descr="Leo sitt argument">
            <a:extLst>
              <a:ext uri="{FF2B5EF4-FFF2-40B4-BE49-F238E27FC236}">
                <a16:creationId xmlns:a16="http://schemas.microsoft.com/office/drawing/2014/main" id="{6CE48D91-378C-0FB0-A4B7-1165CF8D2CCE}"/>
              </a:ext>
            </a:extLst>
          </p:cNvPr>
          <p:cNvPicPr>
            <a:picLocks noChangeAspect="1"/>
          </p:cNvPicPr>
          <p:nvPr/>
        </p:nvPicPr>
        <p:blipFill>
          <a:blip r:embed="rId4"/>
          <a:stretch>
            <a:fillRect/>
          </a:stretch>
        </p:blipFill>
        <p:spPr>
          <a:xfrm>
            <a:off x="8050151" y="1196521"/>
            <a:ext cx="4141849" cy="2307171"/>
          </a:xfrm>
          <a:prstGeom prst="rect">
            <a:avLst/>
          </a:prstGeom>
        </p:spPr>
      </p:pic>
    </p:spTree>
    <p:extLst>
      <p:ext uri="{BB962C8B-B14F-4D97-AF65-F5344CB8AC3E}">
        <p14:creationId xmlns:p14="http://schemas.microsoft.com/office/powerpoint/2010/main" val="298922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DB2549-27A0-B64B-A14B-203D7B7A45E1}"/>
              </a:ext>
            </a:extLst>
          </p:cNvPr>
          <p:cNvSpPr>
            <a:spLocks noGrp="1"/>
          </p:cNvSpPr>
          <p:nvPr>
            <p:ph type="title"/>
          </p:nvPr>
        </p:nvSpPr>
        <p:spPr/>
        <p:txBody>
          <a:bodyPr>
            <a:normAutofit/>
          </a:bodyPr>
          <a:lstStyle/>
          <a:p>
            <a:r>
              <a:rPr lang="nb-NO" dirty="0"/>
              <a:t>Generisk eksempel</a:t>
            </a:r>
          </a:p>
        </p:txBody>
      </p:sp>
      <p:sp>
        <p:nvSpPr>
          <p:cNvPr id="6" name="Plassholder for innhold 5">
            <a:extLst>
              <a:ext uri="{FF2B5EF4-FFF2-40B4-BE49-F238E27FC236}">
                <a16:creationId xmlns:a16="http://schemas.microsoft.com/office/drawing/2014/main" id="{119E015B-2E4B-6B58-ACAD-5CB4DD7A118E}"/>
              </a:ext>
            </a:extLst>
          </p:cNvPr>
          <p:cNvSpPr txBox="1">
            <a:spLocks noGrp="1"/>
          </p:cNvSpPr>
          <p:nvPr>
            <p:ph idx="1"/>
          </p:nvPr>
        </p:nvSpPr>
        <p:spPr>
          <a:xfrm>
            <a:off x="838200" y="1825625"/>
            <a:ext cx="4903411" cy="2547364"/>
          </a:xfrm>
          <a:prstGeom prst="rect">
            <a:avLst/>
          </a:prstGeom>
          <a:solidFill>
            <a:schemeClr val="accent5">
              <a:lumMod val="20000"/>
              <a:lumOff val="80000"/>
            </a:schemeClr>
          </a:solidFill>
          <a:ln w="28575">
            <a:noFill/>
          </a:ln>
        </p:spPr>
        <p:txBody>
          <a:bodyPr wrap="square" rtlCol="0">
            <a:spAutoFit/>
          </a:bodyPr>
          <a:lstStyle/>
          <a:p>
            <a:pPr marL="457200" indent="-457200">
              <a:buFont typeface="Arial" panose="020B0604020202020204" pitchFamily="34" charset="0"/>
              <a:buChar char="•"/>
            </a:pPr>
            <a:r>
              <a:rPr lang="nb-NO" sz="2800" dirty="0"/>
              <a:t>en måte å argumentere på der man bruker et eksempel «på en generell måte», for å se hva som skjer og hvorfor</a:t>
            </a:r>
          </a:p>
          <a:p>
            <a:pPr marL="457200" indent="-457200">
              <a:buFont typeface="Arial" panose="020B0604020202020204" pitchFamily="34" charset="0"/>
              <a:buChar char="•"/>
            </a:pPr>
            <a:r>
              <a:rPr lang="nb-NO" sz="2800" dirty="0"/>
              <a:t>matematisk gyldig argumentasjonsform</a:t>
            </a:r>
          </a:p>
        </p:txBody>
      </p:sp>
      <p:sp>
        <p:nvSpPr>
          <p:cNvPr id="3" name="TekstSylinder 2">
            <a:extLst>
              <a:ext uri="{FF2B5EF4-FFF2-40B4-BE49-F238E27FC236}">
                <a16:creationId xmlns:a16="http://schemas.microsoft.com/office/drawing/2014/main" id="{2A090A22-C00C-2F72-0E25-C50A5952B757}"/>
              </a:ext>
            </a:extLst>
          </p:cNvPr>
          <p:cNvSpPr txBox="1"/>
          <p:nvPr/>
        </p:nvSpPr>
        <p:spPr>
          <a:xfrm>
            <a:off x="6370910" y="642066"/>
            <a:ext cx="1049867" cy="369332"/>
          </a:xfrm>
          <a:prstGeom prst="rect">
            <a:avLst/>
          </a:prstGeom>
          <a:noFill/>
        </p:spPr>
        <p:txBody>
          <a:bodyPr wrap="square" rtlCol="0">
            <a:spAutoFit/>
          </a:bodyPr>
          <a:lstStyle/>
          <a:p>
            <a:r>
              <a:rPr lang="nb-NO" dirty="0" err="1"/>
              <a:t>Abi</a:t>
            </a:r>
            <a:r>
              <a:rPr lang="nb-NO" dirty="0"/>
              <a:t>:</a:t>
            </a:r>
          </a:p>
        </p:txBody>
      </p:sp>
      <p:pic>
        <p:nvPicPr>
          <p:cNvPr id="8" name="Bilde 7" descr="Abi sitt argument">
            <a:extLst>
              <a:ext uri="{FF2B5EF4-FFF2-40B4-BE49-F238E27FC236}">
                <a16:creationId xmlns:a16="http://schemas.microsoft.com/office/drawing/2014/main" id="{D23438AD-2B17-B9EC-6FC8-642E308C6A10}"/>
              </a:ext>
            </a:extLst>
          </p:cNvPr>
          <p:cNvPicPr>
            <a:picLocks noChangeAspect="1"/>
          </p:cNvPicPr>
          <p:nvPr/>
        </p:nvPicPr>
        <p:blipFill>
          <a:blip r:embed="rId3"/>
          <a:stretch>
            <a:fillRect/>
          </a:stretch>
        </p:blipFill>
        <p:spPr>
          <a:xfrm>
            <a:off x="5995783" y="1194403"/>
            <a:ext cx="6196217" cy="4870637"/>
          </a:xfrm>
          <a:prstGeom prst="rect">
            <a:avLst/>
          </a:prstGeom>
        </p:spPr>
      </p:pic>
    </p:spTree>
    <p:extLst>
      <p:ext uri="{BB962C8B-B14F-4D97-AF65-F5344CB8AC3E}">
        <p14:creationId xmlns:p14="http://schemas.microsoft.com/office/powerpoint/2010/main" val="424550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8EC0DFF-CB3A-703B-8D4B-5DD440CAC18D}"/>
              </a:ext>
            </a:extLst>
          </p:cNvPr>
          <p:cNvSpPr>
            <a:spLocks noGrp="1"/>
          </p:cNvSpPr>
          <p:nvPr>
            <p:ph type="title"/>
          </p:nvPr>
        </p:nvSpPr>
        <p:spPr/>
        <p:txBody>
          <a:bodyPr/>
          <a:lstStyle/>
          <a:p>
            <a:r>
              <a:rPr lang="nb-NO" dirty="0"/>
              <a:t>Argumentere gjennom et eksempel eller generelt</a:t>
            </a:r>
          </a:p>
        </p:txBody>
      </p:sp>
      <p:sp>
        <p:nvSpPr>
          <p:cNvPr id="8" name="Plassholder for innhold 7">
            <a:extLst>
              <a:ext uri="{FF2B5EF4-FFF2-40B4-BE49-F238E27FC236}">
                <a16:creationId xmlns:a16="http://schemas.microsoft.com/office/drawing/2014/main" id="{2D928B93-4002-8439-CD2C-7A7F494094D4}"/>
              </a:ext>
            </a:extLst>
          </p:cNvPr>
          <p:cNvSpPr>
            <a:spLocks noGrp="1"/>
          </p:cNvSpPr>
          <p:nvPr>
            <p:ph idx="1"/>
          </p:nvPr>
        </p:nvSpPr>
        <p:spPr>
          <a:xfrm>
            <a:off x="838200" y="1825625"/>
            <a:ext cx="10515600" cy="1248081"/>
          </a:xfrm>
        </p:spPr>
        <p:txBody>
          <a:bodyPr/>
          <a:lstStyle/>
          <a:p>
            <a:pPr marL="285750" indent="-285750">
              <a:buFont typeface="Arial" panose="020B0604020202020204" pitchFamily="34" charset="0"/>
              <a:buChar char="•"/>
            </a:pPr>
            <a:r>
              <a:rPr lang="nb-NO" sz="2000" dirty="0"/>
              <a:t>Merk at vi kunne ha uttrykt argumentet til </a:t>
            </a:r>
            <a:r>
              <a:rPr lang="nb-NO" sz="2000" dirty="0" err="1"/>
              <a:t>Abi</a:t>
            </a:r>
            <a:r>
              <a:rPr lang="nb-NO" sz="2000" dirty="0"/>
              <a:t> på en generell måte, uten å bruke et eksempel som utgangspunkt. </a:t>
            </a:r>
          </a:p>
          <a:p>
            <a:pPr marL="285750" indent="-285750">
              <a:buFont typeface="Arial" panose="020B0604020202020204" pitchFamily="34" charset="0"/>
              <a:buChar char="•"/>
            </a:pPr>
            <a:r>
              <a:rPr lang="nb-NO" sz="2000" dirty="0"/>
              <a:t>Da får vi et argument som også er matematisk gyldig, og som vi kaller en generell logisk slutning</a:t>
            </a:r>
            <a:endParaRPr lang="en-GB" sz="2000" dirty="0"/>
          </a:p>
          <a:p>
            <a:endParaRPr lang="nb-NO" dirty="0"/>
          </a:p>
        </p:txBody>
      </p:sp>
      <p:sp>
        <p:nvSpPr>
          <p:cNvPr id="10" name="Plassholder for tekst 10">
            <a:extLst>
              <a:ext uri="{FF2B5EF4-FFF2-40B4-BE49-F238E27FC236}">
                <a16:creationId xmlns:a16="http://schemas.microsoft.com/office/drawing/2014/main" id="{CB748932-8A8E-5837-B37B-467C44F430B1}"/>
              </a:ext>
            </a:extLst>
          </p:cNvPr>
          <p:cNvSpPr txBox="1">
            <a:spLocks/>
          </p:cNvSpPr>
          <p:nvPr/>
        </p:nvSpPr>
        <p:spPr>
          <a:xfrm>
            <a:off x="1269875" y="2875608"/>
            <a:ext cx="2562173" cy="428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dirty="0">
                <a:solidFill>
                  <a:schemeClr val="accent1"/>
                </a:solidFill>
              </a:rPr>
              <a:t>Generisk eksempel</a:t>
            </a:r>
          </a:p>
        </p:txBody>
      </p:sp>
      <p:sp>
        <p:nvSpPr>
          <p:cNvPr id="12" name="Plassholder for tekst 11">
            <a:extLst>
              <a:ext uri="{FF2B5EF4-FFF2-40B4-BE49-F238E27FC236}">
                <a16:creationId xmlns:a16="http://schemas.microsoft.com/office/drawing/2014/main" id="{CF0BE0A5-F22C-6D54-9958-8A1024D14F72}"/>
              </a:ext>
            </a:extLst>
          </p:cNvPr>
          <p:cNvSpPr txBox="1">
            <a:spLocks/>
          </p:cNvSpPr>
          <p:nvPr/>
        </p:nvSpPr>
        <p:spPr>
          <a:xfrm>
            <a:off x="6447649" y="2857495"/>
            <a:ext cx="2674345" cy="4469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dirty="0">
                <a:solidFill>
                  <a:schemeClr val="accent1"/>
                </a:solidFill>
              </a:rPr>
              <a:t>Generell logisk slutning</a:t>
            </a:r>
          </a:p>
        </p:txBody>
      </p:sp>
      <p:pic>
        <p:nvPicPr>
          <p:cNvPr id="4" name="Bilde 3" descr="Abi sitt argument">
            <a:extLst>
              <a:ext uri="{FF2B5EF4-FFF2-40B4-BE49-F238E27FC236}">
                <a16:creationId xmlns:a16="http://schemas.microsoft.com/office/drawing/2014/main" id="{1E0BB9B2-F0FD-4D39-C11E-5863EE5B1F46}"/>
              </a:ext>
            </a:extLst>
          </p:cNvPr>
          <p:cNvPicPr>
            <a:picLocks noChangeAspect="1"/>
          </p:cNvPicPr>
          <p:nvPr/>
        </p:nvPicPr>
        <p:blipFill>
          <a:blip r:embed="rId2"/>
          <a:stretch>
            <a:fillRect/>
          </a:stretch>
        </p:blipFill>
        <p:spPr>
          <a:xfrm>
            <a:off x="1006222" y="3218056"/>
            <a:ext cx="4474476" cy="3517235"/>
          </a:xfrm>
          <a:prstGeom prst="rect">
            <a:avLst/>
          </a:prstGeom>
        </p:spPr>
      </p:pic>
      <p:pic>
        <p:nvPicPr>
          <p:cNvPr id="14" name="Bilde 13" descr="Et eksempel på en logisk slutning basert på Abis argument">
            <a:extLst>
              <a:ext uri="{FF2B5EF4-FFF2-40B4-BE49-F238E27FC236}">
                <a16:creationId xmlns:a16="http://schemas.microsoft.com/office/drawing/2014/main" id="{1BF023F6-904A-C9F9-9DD3-B4A2C339FAA3}"/>
              </a:ext>
            </a:extLst>
          </p:cNvPr>
          <p:cNvPicPr>
            <a:picLocks noChangeAspect="1"/>
          </p:cNvPicPr>
          <p:nvPr/>
        </p:nvPicPr>
        <p:blipFill>
          <a:blip r:embed="rId3"/>
          <a:stretch>
            <a:fillRect/>
          </a:stretch>
        </p:blipFill>
        <p:spPr>
          <a:xfrm>
            <a:off x="6551730" y="3218056"/>
            <a:ext cx="4538417" cy="3225983"/>
          </a:xfrm>
          <a:prstGeom prst="rect">
            <a:avLst/>
          </a:prstGeom>
        </p:spPr>
      </p:pic>
    </p:spTree>
    <p:extLst>
      <p:ext uri="{BB962C8B-B14F-4D97-AF65-F5344CB8AC3E}">
        <p14:creationId xmlns:p14="http://schemas.microsoft.com/office/powerpoint/2010/main" val="1666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E73AF6A-8820-6743-80E5-4CC4AC2B30B4}"/>
              </a:ext>
            </a:extLst>
          </p:cNvPr>
          <p:cNvSpPr>
            <a:spLocks noGrp="1"/>
          </p:cNvSpPr>
          <p:nvPr>
            <p:ph type="title"/>
          </p:nvPr>
        </p:nvSpPr>
        <p:spPr/>
        <p:txBody>
          <a:bodyPr/>
          <a:lstStyle/>
          <a:p>
            <a:r>
              <a:rPr lang="nb-NO" dirty="0"/>
              <a:t>Generell logisk slutning</a:t>
            </a:r>
          </a:p>
        </p:txBody>
      </p:sp>
      <p:sp>
        <p:nvSpPr>
          <p:cNvPr id="4" name="Plassholder for innhold 3">
            <a:extLst>
              <a:ext uri="{FF2B5EF4-FFF2-40B4-BE49-F238E27FC236}">
                <a16:creationId xmlns:a16="http://schemas.microsoft.com/office/drawing/2014/main" id="{40469117-99FD-D644-96BE-EEB6332C6FF0}"/>
              </a:ext>
            </a:extLst>
          </p:cNvPr>
          <p:cNvSpPr>
            <a:spLocks noGrp="1"/>
          </p:cNvSpPr>
          <p:nvPr>
            <p:ph idx="1"/>
          </p:nvPr>
        </p:nvSpPr>
        <p:spPr>
          <a:xfrm>
            <a:off x="7205030" y="1825625"/>
            <a:ext cx="4148769" cy="4351338"/>
          </a:xfrm>
        </p:spPr>
        <p:txBody>
          <a:bodyPr>
            <a:normAutofit/>
          </a:bodyPr>
          <a:lstStyle/>
          <a:p>
            <a:pPr marL="0" indent="0">
              <a:buNone/>
            </a:pPr>
            <a:r>
              <a:rPr lang="nb-NO" sz="2400" dirty="0"/>
              <a:t>MERK: argumentasjon gjennom generisk eksempel er også gyldig matematisk og kanskje mer passende for barnetrinnet. Det er ikke nødvendig å gå til generell logisk slutning for at argumentet skal være bra.</a:t>
            </a:r>
          </a:p>
        </p:txBody>
      </p:sp>
      <p:sp>
        <p:nvSpPr>
          <p:cNvPr id="2" name="TekstSylinder 1">
            <a:extLst>
              <a:ext uri="{FF2B5EF4-FFF2-40B4-BE49-F238E27FC236}">
                <a16:creationId xmlns:a16="http://schemas.microsoft.com/office/drawing/2014/main" id="{3871E767-CF6A-E0A2-354B-18C7678E85A4}"/>
              </a:ext>
            </a:extLst>
          </p:cNvPr>
          <p:cNvSpPr txBox="1"/>
          <p:nvPr/>
        </p:nvSpPr>
        <p:spPr>
          <a:xfrm>
            <a:off x="838200" y="1825625"/>
            <a:ext cx="5736919" cy="4401205"/>
          </a:xfrm>
          <a:prstGeom prst="rect">
            <a:avLst/>
          </a:prstGeom>
          <a:solidFill>
            <a:schemeClr val="accent5">
              <a:lumMod val="20000"/>
              <a:lumOff val="80000"/>
            </a:schemeClr>
          </a:solidFill>
          <a:ln w="28575">
            <a:noFill/>
          </a:ln>
        </p:spPr>
        <p:txBody>
          <a:bodyPr wrap="square" rtlCol="0">
            <a:spAutoFit/>
          </a:bodyPr>
          <a:lstStyle/>
          <a:p>
            <a:pPr marL="457200" indent="-457200">
              <a:buFont typeface="Arial" panose="020B0604020202020204" pitchFamily="34" charset="0"/>
              <a:buChar char="•"/>
            </a:pPr>
            <a:r>
              <a:rPr lang="nb-NO" sz="2800" dirty="0"/>
              <a:t>argumentasjonsform som uttrykkes «for alle» (ikke gjennom et eksempel slik som i generisk) </a:t>
            </a:r>
          </a:p>
          <a:p>
            <a:pPr marL="457200" indent="-457200">
              <a:buFont typeface="Arial" panose="020B0604020202020204" pitchFamily="34" charset="0"/>
              <a:buChar char="•"/>
            </a:pPr>
            <a:r>
              <a:rPr lang="nb-NO" sz="2800" dirty="0"/>
              <a:t>ofte brukes det algebraisk notasjon for å representere «alle»</a:t>
            </a:r>
          </a:p>
          <a:p>
            <a:pPr marL="457200" indent="-457200">
              <a:buFont typeface="Arial" panose="020B0604020202020204" pitchFamily="34" charset="0"/>
              <a:buChar char="•"/>
            </a:pPr>
            <a:r>
              <a:rPr lang="nb-NO" sz="2800" dirty="0"/>
              <a:t>viser hvorfor hypotesen alltid må stemme ved å bygge en logisk tankerekke.</a:t>
            </a:r>
          </a:p>
          <a:p>
            <a:pPr marL="457200" indent="-457200">
              <a:buFont typeface="Arial" panose="020B0604020202020204" pitchFamily="34" charset="0"/>
              <a:buChar char="•"/>
            </a:pPr>
            <a:r>
              <a:rPr lang="nb-NO" sz="2800" dirty="0"/>
              <a:t>vanlig argumentasjonsform på </a:t>
            </a:r>
            <a:r>
              <a:rPr lang="nb-NO" sz="2800" dirty="0" err="1"/>
              <a:t>vgs</a:t>
            </a:r>
            <a:r>
              <a:rPr lang="nb-NO" sz="2800" dirty="0"/>
              <a:t> og senere, matematisk gyldig</a:t>
            </a:r>
          </a:p>
        </p:txBody>
      </p:sp>
    </p:spTree>
    <p:extLst>
      <p:ext uri="{BB962C8B-B14F-4D97-AF65-F5344CB8AC3E}">
        <p14:creationId xmlns:p14="http://schemas.microsoft.com/office/powerpoint/2010/main" val="20372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8431DD-A481-9040-B417-EEBA0756F120}"/>
              </a:ext>
            </a:extLst>
          </p:cNvPr>
          <p:cNvSpPr>
            <a:spLocks noGrp="1"/>
          </p:cNvSpPr>
          <p:nvPr>
            <p:ph type="title"/>
          </p:nvPr>
        </p:nvSpPr>
        <p:spPr>
          <a:xfrm>
            <a:off x="612647" y="601133"/>
            <a:ext cx="9770873" cy="5580211"/>
          </a:xfrm>
        </p:spPr>
        <p:txBody>
          <a:bodyPr anchor="b">
            <a:normAutofit/>
          </a:bodyPr>
          <a:lstStyle/>
          <a:p>
            <a:r>
              <a:rPr lang="nb-NO" sz="5400" dirty="0"/>
              <a:t>Hvordan vet vi at noe er sant?</a:t>
            </a:r>
            <a:br>
              <a:rPr lang="nb-NO" sz="5400" dirty="0"/>
            </a:br>
            <a:br>
              <a:rPr lang="nb-NO" sz="5400" dirty="0"/>
            </a:br>
            <a:r>
              <a:rPr lang="nb-NO" sz="5400" dirty="0"/>
              <a:t>Hvordan vet vi at noe er sant i matematikk?</a:t>
            </a:r>
            <a:br>
              <a:rPr lang="nb-NO" sz="5400" dirty="0"/>
            </a:br>
            <a:br>
              <a:rPr lang="nb-NO" sz="5400" dirty="0"/>
            </a:br>
            <a:r>
              <a:rPr lang="nb-NO" sz="5400" dirty="0"/>
              <a:t>Hva betyr </a:t>
            </a:r>
            <a:r>
              <a:rPr lang="nb-NO" sz="5400" i="1" dirty="0"/>
              <a:t>å resonnere</a:t>
            </a:r>
            <a:r>
              <a:rPr lang="nb-NO" sz="5400" dirty="0"/>
              <a:t> i matematikk? </a:t>
            </a:r>
            <a:endParaRPr lang="nb-NO" sz="5200" dirty="0"/>
          </a:p>
        </p:txBody>
      </p:sp>
      <p:pic>
        <p:nvPicPr>
          <p:cNvPr id="6" name="Grafikk 5" descr="Spørsmålstegn med heldekkende fyll">
            <a:extLst>
              <a:ext uri="{FF2B5EF4-FFF2-40B4-BE49-F238E27FC236}">
                <a16:creationId xmlns:a16="http://schemas.microsoft.com/office/drawing/2014/main" id="{659FCDB8-1ADE-E06E-1DC9-8E0AA0351F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6542" y="2539335"/>
            <a:ext cx="4237686" cy="4237686"/>
          </a:xfrm>
          <a:prstGeom prst="rect">
            <a:avLst/>
          </a:prstGeom>
        </p:spPr>
      </p:pic>
    </p:spTree>
    <p:extLst>
      <p:ext uri="{BB962C8B-B14F-4D97-AF65-F5344CB8AC3E}">
        <p14:creationId xmlns:p14="http://schemas.microsoft.com/office/powerpoint/2010/main" val="321210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3F1EC6-373A-B14E-B805-73FB02BB872F}"/>
              </a:ext>
              <a:ext uri="{C183D7F6-B498-43B3-948B-1728B52AA6E4}">
                <adec:decorative xmlns:adec="http://schemas.microsoft.com/office/drawing/2017/decorative" val="0"/>
              </a:ext>
            </a:extLst>
          </p:cNvPr>
          <p:cNvSpPr>
            <a:spLocks noGrp="1"/>
          </p:cNvSpPr>
          <p:nvPr>
            <p:ph type="title"/>
          </p:nvPr>
        </p:nvSpPr>
        <p:spPr/>
        <p:txBody>
          <a:bodyPr/>
          <a:lstStyle/>
          <a:p>
            <a:r>
              <a:rPr lang="nb-NO" dirty="0"/>
              <a:t>Redegjørelse</a:t>
            </a:r>
          </a:p>
        </p:txBody>
      </p:sp>
      <p:sp>
        <p:nvSpPr>
          <p:cNvPr id="7" name="TekstSylinder 6">
            <a:extLst>
              <a:ext uri="{FF2B5EF4-FFF2-40B4-BE49-F238E27FC236}">
                <a16:creationId xmlns:a16="http://schemas.microsoft.com/office/drawing/2014/main" id="{1BBD8A23-2739-86FD-7401-71A14997782A}"/>
              </a:ext>
            </a:extLst>
          </p:cNvPr>
          <p:cNvSpPr txBox="1"/>
          <p:nvPr/>
        </p:nvSpPr>
        <p:spPr>
          <a:xfrm>
            <a:off x="838200" y="1825625"/>
            <a:ext cx="4403419" cy="2246769"/>
          </a:xfrm>
          <a:prstGeom prst="rect">
            <a:avLst/>
          </a:prstGeom>
          <a:solidFill>
            <a:schemeClr val="accent5">
              <a:lumMod val="20000"/>
              <a:lumOff val="80000"/>
            </a:schemeClr>
          </a:solidFill>
          <a:ln w="28575">
            <a:noFill/>
          </a:ln>
        </p:spPr>
        <p:txBody>
          <a:bodyPr wrap="square" rtlCol="0">
            <a:spAutoFit/>
          </a:bodyPr>
          <a:lstStyle/>
          <a:p>
            <a:pPr marL="457200" indent="-457200">
              <a:buFont typeface="Arial" panose="020B0604020202020204" pitchFamily="34" charset="0"/>
              <a:buChar char="•"/>
            </a:pPr>
            <a:r>
              <a:rPr lang="nb-NO" sz="2800" dirty="0"/>
              <a:t>argumentasjonsform som er noe mer/annet enn empirisk argument, men det er noen mangler</a:t>
            </a:r>
          </a:p>
          <a:p>
            <a:pPr marL="457200" indent="-457200">
              <a:buFont typeface="Arial" panose="020B0604020202020204" pitchFamily="34" charset="0"/>
              <a:buChar char="•"/>
            </a:pPr>
            <a:r>
              <a:rPr lang="nb-NO" sz="2800" dirty="0"/>
              <a:t>ikke matematisk gyldig</a:t>
            </a:r>
          </a:p>
        </p:txBody>
      </p:sp>
      <p:grpSp>
        <p:nvGrpSpPr>
          <p:cNvPr id="11" name="Gruppe 10" descr="Belma sitt argument&#10;">
            <a:extLst>
              <a:ext uri="{FF2B5EF4-FFF2-40B4-BE49-F238E27FC236}">
                <a16:creationId xmlns:a16="http://schemas.microsoft.com/office/drawing/2014/main" id="{1925363F-27B1-F075-4636-8779250D5E1D}"/>
              </a:ext>
            </a:extLst>
          </p:cNvPr>
          <p:cNvGrpSpPr/>
          <p:nvPr/>
        </p:nvGrpSpPr>
        <p:grpSpPr>
          <a:xfrm>
            <a:off x="8719242" y="905495"/>
            <a:ext cx="3391464" cy="2736022"/>
            <a:chOff x="8719242" y="905495"/>
            <a:chExt cx="3391464" cy="2736022"/>
          </a:xfrm>
        </p:grpSpPr>
        <p:sp>
          <p:nvSpPr>
            <p:cNvPr id="6" name="TekstSylinder 5">
              <a:extLst>
                <a:ext uri="{FF2B5EF4-FFF2-40B4-BE49-F238E27FC236}">
                  <a16:creationId xmlns:a16="http://schemas.microsoft.com/office/drawing/2014/main" id="{0D707E0A-48C3-42B5-FA5C-8F342E9965D7}"/>
                </a:ext>
              </a:extLst>
            </p:cNvPr>
            <p:cNvSpPr txBox="1"/>
            <p:nvPr/>
          </p:nvSpPr>
          <p:spPr>
            <a:xfrm>
              <a:off x="8719242" y="905495"/>
              <a:ext cx="1835352" cy="369332"/>
            </a:xfrm>
            <a:prstGeom prst="rect">
              <a:avLst/>
            </a:prstGeom>
            <a:noFill/>
          </p:spPr>
          <p:txBody>
            <a:bodyPr wrap="square" rtlCol="0">
              <a:spAutoFit/>
            </a:bodyPr>
            <a:lstStyle/>
            <a:p>
              <a:r>
                <a:rPr lang="nb-NO" dirty="0"/>
                <a:t>Belma:</a:t>
              </a:r>
            </a:p>
          </p:txBody>
        </p:sp>
        <p:pic>
          <p:nvPicPr>
            <p:cNvPr id="3" name="Bilde 2" descr="Belma sitt argument">
              <a:extLst>
                <a:ext uri="{FF2B5EF4-FFF2-40B4-BE49-F238E27FC236}">
                  <a16:creationId xmlns:a16="http://schemas.microsoft.com/office/drawing/2014/main" id="{DF6FD565-C192-70F1-872A-68D0988D76E8}"/>
                </a:ext>
              </a:extLst>
            </p:cNvPr>
            <p:cNvPicPr>
              <a:picLocks noChangeAspect="1"/>
            </p:cNvPicPr>
            <p:nvPr/>
          </p:nvPicPr>
          <p:blipFill rotWithShape="1">
            <a:blip r:embed="rId3"/>
            <a:srcRect t="17080"/>
            <a:stretch/>
          </p:blipFill>
          <p:spPr>
            <a:xfrm>
              <a:off x="8719242" y="1426104"/>
              <a:ext cx="3391464" cy="2215413"/>
            </a:xfrm>
            <a:prstGeom prst="rect">
              <a:avLst/>
            </a:prstGeom>
          </p:spPr>
        </p:pic>
      </p:grpSp>
      <p:grpSp>
        <p:nvGrpSpPr>
          <p:cNvPr id="12" name="Gruppe 11" descr="Inga sitt argument">
            <a:extLst>
              <a:ext uri="{FF2B5EF4-FFF2-40B4-BE49-F238E27FC236}">
                <a16:creationId xmlns:a16="http://schemas.microsoft.com/office/drawing/2014/main" id="{CF2E150F-D88D-F4AC-21DD-B31D642AEFC4}"/>
              </a:ext>
            </a:extLst>
          </p:cNvPr>
          <p:cNvGrpSpPr/>
          <p:nvPr/>
        </p:nvGrpSpPr>
        <p:grpSpPr>
          <a:xfrm>
            <a:off x="5558714" y="3140617"/>
            <a:ext cx="4322667" cy="3267617"/>
            <a:chOff x="5558714" y="3140617"/>
            <a:chExt cx="4322667" cy="3267617"/>
          </a:xfrm>
        </p:grpSpPr>
        <p:sp>
          <p:nvSpPr>
            <p:cNvPr id="8" name="TekstSylinder 7">
              <a:extLst>
                <a:ext uri="{FF2B5EF4-FFF2-40B4-BE49-F238E27FC236}">
                  <a16:creationId xmlns:a16="http://schemas.microsoft.com/office/drawing/2014/main" id="{76733158-7FE4-FEAC-E6F0-053BA07EE837}"/>
                </a:ext>
              </a:extLst>
            </p:cNvPr>
            <p:cNvSpPr txBox="1"/>
            <p:nvPr/>
          </p:nvSpPr>
          <p:spPr>
            <a:xfrm>
              <a:off x="6024771" y="3140617"/>
              <a:ext cx="1501497" cy="369332"/>
            </a:xfrm>
            <a:prstGeom prst="rect">
              <a:avLst/>
            </a:prstGeom>
            <a:noFill/>
          </p:spPr>
          <p:txBody>
            <a:bodyPr wrap="square" rtlCol="0">
              <a:spAutoFit/>
            </a:bodyPr>
            <a:lstStyle/>
            <a:p>
              <a:r>
                <a:rPr lang="nb-NO" dirty="0"/>
                <a:t>Inga:</a:t>
              </a:r>
            </a:p>
          </p:txBody>
        </p:sp>
        <p:pic>
          <p:nvPicPr>
            <p:cNvPr id="9" name="Bilde 8" descr="Inga sitt argument">
              <a:extLst>
                <a:ext uri="{FF2B5EF4-FFF2-40B4-BE49-F238E27FC236}">
                  <a16:creationId xmlns:a16="http://schemas.microsoft.com/office/drawing/2014/main" id="{6407256A-AA54-23C2-94B0-A49407133FAA}"/>
                </a:ext>
              </a:extLst>
            </p:cNvPr>
            <p:cNvPicPr>
              <a:picLocks noChangeAspect="1"/>
            </p:cNvPicPr>
            <p:nvPr/>
          </p:nvPicPr>
          <p:blipFill rotWithShape="1">
            <a:blip r:embed="rId4"/>
            <a:srcRect t="1289" b="-1"/>
            <a:stretch/>
          </p:blipFill>
          <p:spPr>
            <a:xfrm>
              <a:off x="5558714" y="3792794"/>
              <a:ext cx="4322667" cy="2615440"/>
            </a:xfrm>
            <a:prstGeom prst="rect">
              <a:avLst/>
            </a:prstGeom>
          </p:spPr>
        </p:pic>
      </p:grpSp>
    </p:spTree>
    <p:extLst>
      <p:ext uri="{BB962C8B-B14F-4D97-AF65-F5344CB8AC3E}">
        <p14:creationId xmlns:p14="http://schemas.microsoft.com/office/powerpoint/2010/main" val="86270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0F97AA-4AC8-7748-A1AD-8B9241003E02}"/>
              </a:ext>
            </a:extLst>
          </p:cNvPr>
          <p:cNvSpPr>
            <a:spLocks noGrp="1"/>
          </p:cNvSpPr>
          <p:nvPr>
            <p:ph type="title"/>
          </p:nvPr>
        </p:nvSpPr>
        <p:spPr/>
        <p:txBody>
          <a:bodyPr/>
          <a:lstStyle/>
          <a:p>
            <a:r>
              <a:rPr lang="nb-NO" dirty="0"/>
              <a:t>Merk</a:t>
            </a:r>
          </a:p>
        </p:txBody>
      </p:sp>
      <p:sp>
        <p:nvSpPr>
          <p:cNvPr id="3" name="Plassholder for innhold 2">
            <a:extLst>
              <a:ext uri="{FF2B5EF4-FFF2-40B4-BE49-F238E27FC236}">
                <a16:creationId xmlns:a16="http://schemas.microsoft.com/office/drawing/2014/main" id="{B490B3E4-89DC-A445-93D6-879E2FE3B3B1}"/>
              </a:ext>
            </a:extLst>
          </p:cNvPr>
          <p:cNvSpPr>
            <a:spLocks noGrp="1"/>
          </p:cNvSpPr>
          <p:nvPr>
            <p:ph idx="1"/>
          </p:nvPr>
        </p:nvSpPr>
        <p:spPr/>
        <p:txBody>
          <a:bodyPr>
            <a:normAutofit fontScale="92500" lnSpcReduction="20000"/>
          </a:bodyPr>
          <a:lstStyle/>
          <a:p>
            <a:pPr marL="0" indent="0">
              <a:buNone/>
            </a:pPr>
            <a:r>
              <a:rPr lang="nb-NO" dirty="0"/>
              <a:t>Bevis karakteriseres av </a:t>
            </a:r>
          </a:p>
          <a:p>
            <a:pPr marL="514350" indent="-514350">
              <a:buFont typeface="+mj-lt"/>
              <a:buAutoNum type="arabicPeriod"/>
            </a:pPr>
            <a:r>
              <a:rPr lang="nb-NO" dirty="0"/>
              <a:t>Utgangspunktet</a:t>
            </a:r>
          </a:p>
          <a:p>
            <a:pPr marL="514350" indent="-514350">
              <a:buFont typeface="+mj-lt"/>
              <a:buAutoNum type="arabicPeriod"/>
            </a:pPr>
            <a:r>
              <a:rPr lang="nb-NO" dirty="0"/>
              <a:t>Argumentasjonsformen</a:t>
            </a:r>
          </a:p>
          <a:p>
            <a:pPr marL="514350" indent="-514350">
              <a:buFont typeface="+mj-lt"/>
              <a:buAutoNum type="arabicPeriod"/>
            </a:pPr>
            <a:r>
              <a:rPr lang="nb-NO" dirty="0"/>
              <a:t>Uttrykksmåten</a:t>
            </a:r>
          </a:p>
          <a:p>
            <a:endParaRPr lang="nb-NO" dirty="0"/>
          </a:p>
          <a:p>
            <a:r>
              <a:rPr lang="nb-NO" dirty="0"/>
              <a:t>Vi har nå sett på noen ulike typer argumentasjonsform (pkt.2), og sett at det er to som er matematisk gyldige: generisk eksempel og generell logisk slutning</a:t>
            </a:r>
          </a:p>
          <a:p>
            <a:r>
              <a:rPr lang="nb-NO" dirty="0"/>
              <a:t>Merk: det kan være ulike utgangspunkt (pkt.1) og uttrykksmåter (pkt.3) i et bevis, selv om det er samme argumentasjonsform</a:t>
            </a:r>
          </a:p>
          <a:p>
            <a:r>
              <a:rPr lang="nb-NO" dirty="0"/>
              <a:t>Vi skal nå øve litt på å argumentere og identifisere de tre punktene – utgangspunktet, argumentasjonsformen og uttrykksmåten</a:t>
            </a:r>
          </a:p>
        </p:txBody>
      </p:sp>
    </p:spTree>
    <p:extLst>
      <p:ext uri="{BB962C8B-B14F-4D97-AF65-F5344CB8AC3E}">
        <p14:creationId xmlns:p14="http://schemas.microsoft.com/office/powerpoint/2010/main" val="35323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AEAE01-1BF0-4A1D-B1DC-5A555F96B8FE}"/>
              </a:ext>
            </a:extLst>
          </p:cNvPr>
          <p:cNvSpPr>
            <a:spLocks noGrp="1"/>
          </p:cNvSpPr>
          <p:nvPr>
            <p:ph type="title"/>
          </p:nvPr>
        </p:nvSpPr>
        <p:spPr/>
        <p:txBody>
          <a:bodyPr/>
          <a:lstStyle/>
          <a:p>
            <a:r>
              <a:rPr lang="nb-NO" dirty="0"/>
              <a:t>Gruppearbeid, summen av tre oddetall</a:t>
            </a:r>
          </a:p>
        </p:txBody>
      </p:sp>
      <p:sp>
        <p:nvSpPr>
          <p:cNvPr id="3" name="Plassholder for innhold 2">
            <a:extLst>
              <a:ext uri="{FF2B5EF4-FFF2-40B4-BE49-F238E27FC236}">
                <a16:creationId xmlns:a16="http://schemas.microsoft.com/office/drawing/2014/main" id="{9E171239-3FF5-4460-9F7C-770E8004FC02}"/>
              </a:ext>
            </a:extLst>
          </p:cNvPr>
          <p:cNvSpPr>
            <a:spLocks noGrp="1"/>
          </p:cNvSpPr>
          <p:nvPr>
            <p:ph idx="1"/>
          </p:nvPr>
        </p:nvSpPr>
        <p:spPr>
          <a:xfrm>
            <a:off x="635431" y="1690688"/>
            <a:ext cx="10718369" cy="4486275"/>
          </a:xfrm>
        </p:spPr>
        <p:txBody>
          <a:bodyPr>
            <a:normAutofit/>
          </a:bodyPr>
          <a:lstStyle/>
          <a:p>
            <a:endParaRPr lang="nb-NO" dirty="0"/>
          </a:p>
          <a:p>
            <a:pPr marL="457200" lvl="1" indent="0">
              <a:buNone/>
            </a:pPr>
            <a:endParaRPr lang="nb-NO" dirty="0"/>
          </a:p>
          <a:p>
            <a:pPr marL="457200" lvl="1" indent="0">
              <a:buNone/>
            </a:pPr>
            <a:endParaRPr lang="nb-NO" dirty="0"/>
          </a:p>
          <a:p>
            <a:pPr marL="457200" lvl="1" indent="0">
              <a:buNone/>
            </a:pPr>
            <a:endParaRPr lang="nb-NO" dirty="0"/>
          </a:p>
          <a:p>
            <a:pPr marL="457200" lvl="1" indent="0">
              <a:buNone/>
            </a:pPr>
            <a:endParaRPr lang="nb-NO" sz="3200" dirty="0"/>
          </a:p>
          <a:p>
            <a:pPr marL="457200" lvl="1" indent="0">
              <a:buNone/>
            </a:pPr>
            <a:r>
              <a:rPr lang="nb-NO" sz="3200" dirty="0"/>
              <a:t>Formuler et argument som viser at denne hypotesen er sann og hvorfor. Skriv argumentet på et ark.</a:t>
            </a:r>
            <a:endParaRPr lang="nb-NO" dirty="0"/>
          </a:p>
        </p:txBody>
      </p:sp>
      <p:sp>
        <p:nvSpPr>
          <p:cNvPr id="4" name="TekstSylinder 3">
            <a:extLst>
              <a:ext uri="{FF2B5EF4-FFF2-40B4-BE49-F238E27FC236}">
                <a16:creationId xmlns:a16="http://schemas.microsoft.com/office/drawing/2014/main" id="{67C05FD0-DBD2-460B-B70F-FA0D5B8F102E}"/>
              </a:ext>
            </a:extLst>
          </p:cNvPr>
          <p:cNvSpPr txBox="1"/>
          <p:nvPr/>
        </p:nvSpPr>
        <p:spPr>
          <a:xfrm>
            <a:off x="2196416" y="2262752"/>
            <a:ext cx="7799167" cy="461665"/>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nb-NO" sz="2400" dirty="0">
                <a:solidFill>
                  <a:schemeClr val="tx1"/>
                </a:solidFill>
                <a:latin typeface="Arial" panose="020B0604020202020204" pitchFamily="34" charset="0"/>
                <a:cs typeface="Arial" panose="020B0604020202020204" pitchFamily="34" charset="0"/>
              </a:rPr>
              <a:t>Hypotese: «Summen av tre oddetall er alltid et oddetall»</a:t>
            </a:r>
            <a:endParaRPr lang="nb-NO" dirty="0">
              <a:solidFill>
                <a:schemeClr val="tx1"/>
              </a:solidFill>
            </a:endParaRPr>
          </a:p>
        </p:txBody>
      </p:sp>
    </p:spTree>
    <p:extLst>
      <p:ext uri="{BB962C8B-B14F-4D97-AF65-F5344CB8AC3E}">
        <p14:creationId xmlns:p14="http://schemas.microsoft.com/office/powerpoint/2010/main" val="237224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57AEC2-1235-DA47-8C26-0D2623745491}"/>
              </a:ext>
            </a:extLst>
          </p:cNvPr>
          <p:cNvSpPr>
            <a:spLocks noGrp="1"/>
          </p:cNvSpPr>
          <p:nvPr>
            <p:ph type="title"/>
          </p:nvPr>
        </p:nvSpPr>
        <p:spPr/>
        <p:txBody>
          <a:bodyPr>
            <a:normAutofit/>
          </a:bodyPr>
          <a:lstStyle/>
          <a:p>
            <a:r>
              <a:rPr lang="nb-NO" dirty="0"/>
              <a:t>Gruppearbeid, del 2 </a:t>
            </a:r>
          </a:p>
        </p:txBody>
      </p:sp>
      <p:sp>
        <p:nvSpPr>
          <p:cNvPr id="3" name="Plassholder for innhold 2">
            <a:extLst>
              <a:ext uri="{FF2B5EF4-FFF2-40B4-BE49-F238E27FC236}">
                <a16:creationId xmlns:a16="http://schemas.microsoft.com/office/drawing/2014/main" id="{57FAA87F-429B-494D-A20E-D2A9C6F90404}"/>
              </a:ext>
            </a:extLst>
          </p:cNvPr>
          <p:cNvSpPr>
            <a:spLocks noGrp="1"/>
          </p:cNvSpPr>
          <p:nvPr>
            <p:ph idx="1"/>
          </p:nvPr>
        </p:nvSpPr>
        <p:spPr>
          <a:xfrm>
            <a:off x="838200" y="1825624"/>
            <a:ext cx="10800666" cy="4466687"/>
          </a:xfrm>
        </p:spPr>
        <p:txBody>
          <a:bodyPr>
            <a:normAutofit/>
          </a:bodyPr>
          <a:lstStyle/>
          <a:p>
            <a:pPr marL="0" indent="0">
              <a:buNone/>
            </a:pPr>
            <a:r>
              <a:rPr lang="nb-NO" dirty="0"/>
              <a:t>Bytt besvarelsen med en annen gruppe. </a:t>
            </a:r>
          </a:p>
          <a:p>
            <a:pPr marL="0" indent="0">
              <a:buNone/>
            </a:pPr>
            <a:endParaRPr lang="nb-NO" dirty="0"/>
          </a:p>
          <a:p>
            <a:pPr marL="0" indent="0">
              <a:buNone/>
            </a:pPr>
            <a:r>
              <a:rPr lang="nb-NO" dirty="0"/>
              <a:t>Vurder argumentet dere får ut fra:</a:t>
            </a:r>
          </a:p>
          <a:p>
            <a:pPr lvl="1">
              <a:buFontTx/>
              <a:buChar char="-"/>
            </a:pPr>
            <a:r>
              <a:rPr lang="nb-NO" dirty="0"/>
              <a:t>Hvilke(n) type argumentasjonsform er brukt (eller det er tilløp til)? Generell logisk slutning, generisk bevis, empirisk argument? Hvorfor mener dere det?</a:t>
            </a:r>
          </a:p>
          <a:p>
            <a:pPr lvl="1">
              <a:buFontTx/>
              <a:buChar char="-"/>
            </a:pPr>
            <a:r>
              <a:rPr lang="nb-NO" dirty="0"/>
              <a:t>Hva er utgangspunktet i argumentet, dvs. hva antar de at er kjent fra før? Noen definisjoner, sammenhenger, relasjoner – hvilke?</a:t>
            </a:r>
          </a:p>
          <a:p>
            <a:pPr lvl="1">
              <a:buFontTx/>
              <a:buChar char="-"/>
            </a:pPr>
            <a:r>
              <a:rPr lang="nb-NO" dirty="0"/>
              <a:t>Hvilke representasjoner (algebraiske uttrykk, tegninger av noe slag, tekst, tall?) bruker de for å uttrykke argumentet</a:t>
            </a:r>
            <a:r>
              <a:rPr lang="nb-NO"/>
              <a:t>? </a:t>
            </a:r>
            <a:endParaRPr lang="nb-NO" dirty="0"/>
          </a:p>
          <a:p>
            <a:pPr lvl="1">
              <a:buFontTx/>
              <a:buChar char="-"/>
            </a:pPr>
            <a:endParaRPr lang="nb-NO" dirty="0"/>
          </a:p>
          <a:p>
            <a:pPr marL="0" indent="0">
              <a:buNone/>
            </a:pPr>
            <a:endParaRPr lang="nb-NO" dirty="0"/>
          </a:p>
        </p:txBody>
      </p:sp>
    </p:spTree>
    <p:extLst>
      <p:ext uri="{BB962C8B-B14F-4D97-AF65-F5344CB8AC3E}">
        <p14:creationId xmlns:p14="http://schemas.microsoft.com/office/powerpoint/2010/main" val="2838921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CBACA8-11A4-6243-8F8D-D7CDB5090F8D}"/>
              </a:ext>
            </a:extLst>
          </p:cNvPr>
          <p:cNvSpPr>
            <a:spLocks noGrp="1"/>
          </p:cNvSpPr>
          <p:nvPr>
            <p:ph type="title"/>
          </p:nvPr>
        </p:nvSpPr>
        <p:spPr/>
        <p:txBody>
          <a:bodyPr/>
          <a:lstStyle/>
          <a:p>
            <a:r>
              <a:rPr lang="nb-NO" dirty="0"/>
              <a:t>Hva slags hypoteser kan man argumentere for på barnetrinnet?</a:t>
            </a:r>
          </a:p>
        </p:txBody>
      </p:sp>
      <mc:AlternateContent xmlns:mc="http://schemas.openxmlformats.org/markup-compatibility/2006" xmlns:a14="http://schemas.microsoft.com/office/drawing/2010/main">
        <mc:Choice Requires="a14">
          <p:sp>
            <p:nvSpPr>
              <p:cNvPr id="3" name="Plassholder for innhold 2">
                <a:extLst>
                  <a:ext uri="{FF2B5EF4-FFF2-40B4-BE49-F238E27FC236}">
                    <a16:creationId xmlns:a16="http://schemas.microsoft.com/office/drawing/2014/main" id="{81D7781D-3640-AB43-9DFB-125AC7783594}"/>
                  </a:ext>
                </a:extLst>
              </p:cNvPr>
              <p:cNvSpPr>
                <a:spLocks noGrp="1"/>
              </p:cNvSpPr>
              <p:nvPr>
                <p:ph idx="1"/>
              </p:nvPr>
            </p:nvSpPr>
            <p:spPr/>
            <p:txBody>
              <a:bodyPr>
                <a:normAutofit lnSpcReduction="10000"/>
              </a:bodyPr>
              <a:lstStyle/>
              <a:p>
                <a:pPr>
                  <a:spcAft>
                    <a:spcPts val="600"/>
                  </a:spcAft>
                </a:pPr>
                <a:endParaRPr lang="nb-NO" dirty="0"/>
              </a:p>
              <a:p>
                <a:pPr>
                  <a:spcAft>
                    <a:spcPts val="600"/>
                  </a:spcAft>
                </a:pPr>
                <a:r>
                  <a:rPr lang="nb-NO" dirty="0"/>
                  <a:t>Så langt har vi sett eksempler på generelle hypoteser: De gjelder for en </a:t>
                </a:r>
                <a:r>
                  <a:rPr lang="nb-NO" b="1" dirty="0"/>
                  <a:t>uendelig mange eksempler </a:t>
                </a:r>
                <a:r>
                  <a:rPr lang="nb-NO" dirty="0"/>
                  <a:t>(«summen av tre oddetall er </a:t>
                </a:r>
                <a:r>
                  <a:rPr lang="nb-NO" i="1" dirty="0"/>
                  <a:t>alltid</a:t>
                </a:r>
                <a:r>
                  <a:rPr lang="nb-NO" dirty="0"/>
                  <a:t> et oddetall»)</a:t>
                </a:r>
              </a:p>
              <a:p>
                <a:pPr marL="0" indent="0">
                  <a:spcAft>
                    <a:spcPts val="600"/>
                  </a:spcAft>
                  <a:buNone/>
                </a:pPr>
                <a:endParaRPr lang="nb-NO" dirty="0"/>
              </a:p>
              <a:p>
                <a:pPr marL="0" indent="0">
                  <a:spcAft>
                    <a:spcPts val="600"/>
                  </a:spcAft>
                  <a:buNone/>
                </a:pPr>
                <a:r>
                  <a:rPr lang="nb-NO" dirty="0"/>
                  <a:t>Andre typer hypoteser:</a:t>
                </a:r>
              </a:p>
              <a:p>
                <a:pPr>
                  <a:spcAft>
                    <a:spcPts val="600"/>
                  </a:spcAft>
                </a:pPr>
                <a:r>
                  <a:rPr lang="nb-NO" dirty="0"/>
                  <a:t>Gjelder for </a:t>
                </a:r>
                <a:r>
                  <a:rPr lang="nb-NO" b="1" dirty="0"/>
                  <a:t>et endelig antall eksempler </a:t>
                </a:r>
                <a:r>
                  <a:rPr lang="nb-NO" dirty="0"/>
                  <a:t>(«det er </a:t>
                </a:r>
                <a:r>
                  <a:rPr lang="nb-NO" i="1" dirty="0"/>
                  <a:t>tre</a:t>
                </a:r>
                <a:r>
                  <a:rPr lang="nb-NO" dirty="0"/>
                  <a:t> gangestykker som gir 4 som svar»)</a:t>
                </a:r>
              </a:p>
              <a:p>
                <a:pPr>
                  <a:spcAft>
                    <a:spcPts val="600"/>
                  </a:spcAft>
                </a:pPr>
                <a:r>
                  <a:rPr lang="nb-NO" dirty="0"/>
                  <a:t>Gjelder for </a:t>
                </a:r>
                <a:r>
                  <a:rPr lang="nb-NO" b="1" dirty="0"/>
                  <a:t>et enkelttilfelle </a:t>
                </a:r>
                <a:r>
                  <a:rPr lang="nb-NO" dirty="0"/>
                  <a:t>(«svaret på </a:t>
                </a:r>
                <a14:m>
                  <m:oMath xmlns:m="http://schemas.openxmlformats.org/officeDocument/2006/math">
                    <m:r>
                      <a:rPr lang="nb-NO" i="1" dirty="0" smtClean="0">
                        <a:latin typeface="Cambria Math" panose="02040503050406030204" pitchFamily="18" charset="0"/>
                      </a:rPr>
                      <m:t>5</m:t>
                    </m:r>
                    <m:r>
                      <a:rPr lang="nb-NO" b="0" i="1" dirty="0" smtClean="0">
                        <a:latin typeface="Cambria Math" panose="02040503050406030204" pitchFamily="18" charset="0"/>
                      </a:rPr>
                      <m:t>⋅</m:t>
                    </m:r>
                    <m:r>
                      <a:rPr lang="nb-NO" i="1" dirty="0" smtClean="0">
                        <a:latin typeface="Cambria Math" panose="02040503050406030204" pitchFamily="18" charset="0"/>
                      </a:rPr>
                      <m:t>12</m:t>
                    </m:r>
                  </m:oMath>
                </a14:m>
                <a:r>
                  <a:rPr lang="nb-NO" dirty="0"/>
                  <a:t> er </a:t>
                </a:r>
                <a14:m>
                  <m:oMath xmlns:m="http://schemas.openxmlformats.org/officeDocument/2006/math">
                    <m:r>
                      <a:rPr lang="nb-NO" i="1" dirty="0" smtClean="0">
                        <a:latin typeface="Cambria Math" panose="02040503050406030204" pitchFamily="18" charset="0"/>
                      </a:rPr>
                      <m:t>60</m:t>
                    </m:r>
                  </m:oMath>
                </a14:m>
                <a:r>
                  <a:rPr lang="nb-NO" dirty="0"/>
                  <a:t>»)</a:t>
                </a:r>
              </a:p>
            </p:txBody>
          </p:sp>
        </mc:Choice>
        <mc:Fallback xmlns="">
          <p:sp>
            <p:nvSpPr>
              <p:cNvPr id="3" name="Plassholder for innhold 2">
                <a:extLst>
                  <a:ext uri="{FF2B5EF4-FFF2-40B4-BE49-F238E27FC236}">
                    <a16:creationId xmlns:a16="http://schemas.microsoft.com/office/drawing/2014/main" id="{81D7781D-3640-AB43-9DFB-125AC7783594}"/>
                  </a:ext>
                </a:extLst>
              </p:cNvPr>
              <p:cNvSpPr>
                <a:spLocks noGrp="1" noRot="1" noChangeAspect="1" noMove="1" noResize="1" noEditPoints="1" noAdjustHandles="1" noChangeArrowheads="1" noChangeShapeType="1" noTextEdit="1"/>
              </p:cNvSpPr>
              <p:nvPr>
                <p:ph idx="1"/>
              </p:nvPr>
            </p:nvSpPr>
            <p:spPr>
              <a:blipFill>
                <a:blip r:embed="rId3"/>
                <a:stretch>
                  <a:fillRect l="-1217" r="-1101" b="-280"/>
                </a:stretch>
              </a:blipFill>
            </p:spPr>
            <p:txBody>
              <a:bodyPr/>
              <a:lstStyle/>
              <a:p>
                <a:r>
                  <a:rPr lang="nb-NO">
                    <a:noFill/>
                  </a:rPr>
                  <a:t> </a:t>
                </a:r>
              </a:p>
            </p:txBody>
          </p:sp>
        </mc:Fallback>
      </mc:AlternateContent>
    </p:spTree>
    <p:extLst>
      <p:ext uri="{BB962C8B-B14F-4D97-AF65-F5344CB8AC3E}">
        <p14:creationId xmlns:p14="http://schemas.microsoft.com/office/powerpoint/2010/main" val="243696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019C70-B71A-044C-A7B9-22B41266C543}"/>
              </a:ext>
            </a:extLst>
          </p:cNvPr>
          <p:cNvSpPr>
            <a:spLocks noGrp="1"/>
          </p:cNvSpPr>
          <p:nvPr>
            <p:ph type="title"/>
          </p:nvPr>
        </p:nvSpPr>
        <p:spPr>
          <a:xfrm>
            <a:off x="838200" y="365125"/>
            <a:ext cx="5342263" cy="1325563"/>
          </a:xfrm>
        </p:spPr>
        <p:txBody>
          <a:bodyPr>
            <a:normAutofit/>
          </a:bodyPr>
          <a:lstStyle/>
          <a:p>
            <a:r>
              <a:rPr lang="nb-NO" sz="3600" dirty="0"/>
              <a:t>Hypotese omkring endelig antall eksempler</a:t>
            </a:r>
          </a:p>
        </p:txBody>
      </p:sp>
      <p:sp>
        <p:nvSpPr>
          <p:cNvPr id="9" name="Plassholder for innhold 8">
            <a:extLst>
              <a:ext uri="{FF2B5EF4-FFF2-40B4-BE49-F238E27FC236}">
                <a16:creationId xmlns:a16="http://schemas.microsoft.com/office/drawing/2014/main" id="{0BBDA6F7-20DA-44AD-8677-EFFB4F23F96A}"/>
              </a:ext>
            </a:extLst>
          </p:cNvPr>
          <p:cNvSpPr>
            <a:spLocks noGrp="1"/>
          </p:cNvSpPr>
          <p:nvPr>
            <p:ph idx="1"/>
          </p:nvPr>
        </p:nvSpPr>
        <p:spPr>
          <a:xfrm>
            <a:off x="838200" y="1825625"/>
            <a:ext cx="5099892" cy="4351338"/>
          </a:xfrm>
        </p:spPr>
        <p:txBody>
          <a:bodyPr/>
          <a:lstStyle/>
          <a:p>
            <a:pPr marL="285750" indent="-285750">
              <a:buFontTx/>
              <a:buChar char="-"/>
            </a:pPr>
            <a:r>
              <a:rPr lang="nb-NO" sz="2800" dirty="0"/>
              <a:t>Spørsmål om hvor mange forskjellige måter</a:t>
            </a:r>
          </a:p>
          <a:p>
            <a:pPr marL="285750" indent="-285750">
              <a:buFontTx/>
              <a:buChar char="-"/>
            </a:pPr>
            <a:r>
              <a:rPr lang="nb-NO" sz="2800" dirty="0"/>
              <a:t>Argument om at det ikke finnes flere enn de som er funnet</a:t>
            </a:r>
          </a:p>
          <a:p>
            <a:pPr marL="285750" indent="-285750">
              <a:buFontTx/>
              <a:buChar char="-"/>
            </a:pPr>
            <a:r>
              <a:rPr lang="nb-NO" sz="2800" dirty="0"/>
              <a:t>Argumentet krever systematikk</a:t>
            </a:r>
          </a:p>
          <a:p>
            <a:pPr marL="0" indent="0">
              <a:buNone/>
            </a:pPr>
            <a:endParaRPr lang="nb-NO" dirty="0"/>
          </a:p>
        </p:txBody>
      </p:sp>
      <p:pic>
        <p:nvPicPr>
          <p:cNvPr id="6" name="Picture 4" descr="Eksempel på en systematisering med felt og streker i mellom">
            <a:extLst>
              <a:ext uri="{FF2B5EF4-FFF2-40B4-BE49-F238E27FC236}">
                <a16:creationId xmlns:a16="http://schemas.microsoft.com/office/drawing/2014/main" id="{61BFFB41-E4A2-3446-B3F2-8D9D6F31AAE1}"/>
              </a:ext>
            </a:extLst>
          </p:cNvPr>
          <p:cNvPicPr>
            <a:picLocks noChangeAspect="1"/>
          </p:cNvPicPr>
          <p:nvPr/>
        </p:nvPicPr>
        <p:blipFill rotWithShape="1">
          <a:blip r:embed="rId3"/>
          <a:srcRect b="35222"/>
          <a:stretch/>
        </p:blipFill>
        <p:spPr>
          <a:xfrm>
            <a:off x="1410560" y="4502339"/>
            <a:ext cx="2994514" cy="1262362"/>
          </a:xfrm>
          <a:prstGeom prst="rect">
            <a:avLst/>
          </a:prstGeom>
        </p:spPr>
      </p:pic>
      <p:sp>
        <p:nvSpPr>
          <p:cNvPr id="7" name="TekstSylinder 6">
            <a:extLst>
              <a:ext uri="{FF2B5EF4-FFF2-40B4-BE49-F238E27FC236}">
                <a16:creationId xmlns:a16="http://schemas.microsoft.com/office/drawing/2014/main" id="{1C5171C2-1A42-E640-BEA3-B4A83354A007}"/>
              </a:ext>
            </a:extLst>
          </p:cNvPr>
          <p:cNvSpPr txBox="1"/>
          <p:nvPr/>
        </p:nvSpPr>
        <p:spPr>
          <a:xfrm>
            <a:off x="1318846" y="5899638"/>
            <a:ext cx="2994514" cy="646331"/>
          </a:xfrm>
          <a:prstGeom prst="rect">
            <a:avLst/>
          </a:prstGeom>
          <a:solidFill>
            <a:schemeClr val="accent5">
              <a:lumMod val="20000"/>
              <a:lumOff val="80000"/>
            </a:schemeClr>
          </a:solidFill>
        </p:spPr>
        <p:txBody>
          <a:bodyPr wrap="square" rtlCol="0">
            <a:spAutoFit/>
          </a:bodyPr>
          <a:lstStyle/>
          <a:p>
            <a:r>
              <a:rPr lang="nb-NO" dirty="0"/>
              <a:t>Vanskelig å se her hva svaret er og at alle er funnet</a:t>
            </a:r>
          </a:p>
        </p:txBody>
      </p:sp>
      <p:pic>
        <p:nvPicPr>
          <p:cNvPr id="10" name="Picture 5" descr="Illustrasjon av oppgave med systematisert løsning">
            <a:extLst>
              <a:ext uri="{FF2B5EF4-FFF2-40B4-BE49-F238E27FC236}">
                <a16:creationId xmlns:a16="http://schemas.microsoft.com/office/drawing/2014/main" id="{16B70302-FB15-EE52-C548-55E37566CDD6}"/>
              </a:ext>
            </a:extLst>
          </p:cNvPr>
          <p:cNvPicPr>
            <a:picLocks noChangeAspect="1"/>
          </p:cNvPicPr>
          <p:nvPr/>
        </p:nvPicPr>
        <p:blipFill>
          <a:blip r:embed="rId4"/>
          <a:srcRect l="2550" r="2550"/>
          <a:stretch/>
        </p:blipFill>
        <p:spPr>
          <a:xfrm>
            <a:off x="6096000" y="520237"/>
            <a:ext cx="6021235" cy="6025732"/>
          </a:xfrm>
          <a:prstGeom prst="rect">
            <a:avLst/>
          </a:prstGeom>
        </p:spPr>
      </p:pic>
    </p:spTree>
    <p:extLst>
      <p:ext uri="{BB962C8B-B14F-4D97-AF65-F5344CB8AC3E}">
        <p14:creationId xmlns:p14="http://schemas.microsoft.com/office/powerpoint/2010/main" val="257258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tel 1">
                <a:extLst>
                  <a:ext uri="{FF2B5EF4-FFF2-40B4-BE49-F238E27FC236}">
                    <a16:creationId xmlns:a16="http://schemas.microsoft.com/office/drawing/2014/main" id="{4C394C5E-4B6A-D344-8C81-F93E09F3DFDF}"/>
                  </a:ext>
                </a:extLst>
              </p:cNvPr>
              <p:cNvSpPr>
                <a:spLocks noGrp="1"/>
              </p:cNvSpPr>
              <p:nvPr>
                <p:ph type="title"/>
              </p:nvPr>
            </p:nvSpPr>
            <p:spPr/>
            <p:txBody>
              <a:bodyPr>
                <a:normAutofit/>
              </a:bodyPr>
              <a:lstStyle/>
              <a:p>
                <a:r>
                  <a:rPr lang="nb-NO" dirty="0"/>
                  <a:t>Hypotese om et enkelt tilfelle («</a:t>
                </a:r>
                <a14:m>
                  <m:oMath xmlns:m="http://schemas.openxmlformats.org/officeDocument/2006/math">
                    <m:r>
                      <a:rPr lang="nb-NO" i="1" dirty="0">
                        <a:latin typeface="Cambria Math" panose="02040503050406030204" pitchFamily="18" charset="0"/>
                      </a:rPr>
                      <m:t>5</m:t>
                    </m:r>
                    <m:r>
                      <a:rPr lang="nb-NO" b="0" i="1" dirty="0">
                        <a:latin typeface="Cambria Math" panose="02040503050406030204" pitchFamily="18" charset="0"/>
                      </a:rPr>
                      <m:t>⋅</m:t>
                    </m:r>
                    <m:r>
                      <a:rPr lang="nb-NO" i="1" dirty="0">
                        <a:latin typeface="Cambria Math" panose="02040503050406030204" pitchFamily="18" charset="0"/>
                      </a:rPr>
                      <m:t>12</m:t>
                    </m:r>
                  </m:oMath>
                </a14:m>
                <a:r>
                  <a:rPr lang="nb-NO" dirty="0"/>
                  <a:t> er </a:t>
                </a:r>
                <a14:m>
                  <m:oMath xmlns:m="http://schemas.openxmlformats.org/officeDocument/2006/math">
                    <m:r>
                      <a:rPr lang="nb-NO" i="1" dirty="0">
                        <a:latin typeface="Cambria Math" panose="02040503050406030204" pitchFamily="18" charset="0"/>
                      </a:rPr>
                      <m:t>60</m:t>
                    </m:r>
                  </m:oMath>
                </a14:m>
                <a:r>
                  <a:rPr lang="nb-NO" dirty="0"/>
                  <a:t>» eller «de samler 1080 kroner»)</a:t>
                </a:r>
              </a:p>
            </p:txBody>
          </p:sp>
        </mc:Choice>
        <mc:Fallback xmlns="">
          <p:sp>
            <p:nvSpPr>
              <p:cNvPr id="2" name="Tittel 1">
                <a:extLst>
                  <a:ext uri="{FF2B5EF4-FFF2-40B4-BE49-F238E27FC236}">
                    <a16:creationId xmlns:a16="http://schemas.microsoft.com/office/drawing/2014/main" id="{4C394C5E-4B6A-D344-8C81-F93E09F3DFDF}"/>
                  </a:ext>
                </a:extLst>
              </p:cNvPr>
              <p:cNvSpPr>
                <a:spLocks noGrp="1" noRot="1" noChangeAspect="1" noMove="1" noResize="1" noEditPoints="1" noAdjustHandles="1" noChangeArrowheads="1" noChangeShapeType="1" noTextEdit="1"/>
              </p:cNvSpPr>
              <p:nvPr>
                <p:ph type="title"/>
              </p:nvPr>
            </p:nvSpPr>
            <p:spPr>
              <a:blipFill>
                <a:blip r:embed="rId2"/>
                <a:stretch>
                  <a:fillRect l="-2377" t="-13364" r="-1391" b="-21198"/>
                </a:stretch>
              </a:blipFill>
            </p:spPr>
            <p:txBody>
              <a:bodyPr/>
              <a:lstStyle/>
              <a:p>
                <a:r>
                  <a:rPr lang="nb-NO">
                    <a:noFill/>
                  </a:rPr>
                  <a:t> </a:t>
                </a:r>
              </a:p>
            </p:txBody>
          </p:sp>
        </mc:Fallback>
      </mc:AlternateContent>
      <p:sp>
        <p:nvSpPr>
          <p:cNvPr id="3" name="Plassholder for innhold 2">
            <a:extLst>
              <a:ext uri="{FF2B5EF4-FFF2-40B4-BE49-F238E27FC236}">
                <a16:creationId xmlns:a16="http://schemas.microsoft.com/office/drawing/2014/main" id="{5FEB0224-E927-7E4F-A7FC-EFA15B75BF51}"/>
              </a:ext>
            </a:extLst>
          </p:cNvPr>
          <p:cNvSpPr>
            <a:spLocks noGrp="1"/>
          </p:cNvSpPr>
          <p:nvPr>
            <p:ph idx="1"/>
          </p:nvPr>
        </p:nvSpPr>
        <p:spPr/>
        <p:txBody>
          <a:bodyPr>
            <a:normAutofit fontScale="70000" lnSpcReduction="20000"/>
          </a:bodyPr>
          <a:lstStyle/>
          <a:p>
            <a:pPr marL="0" indent="0">
              <a:buNone/>
            </a:pPr>
            <a:endParaRPr lang="nb-NO" dirty="0"/>
          </a:p>
          <a:p>
            <a:pPr marL="0" indent="0">
              <a:buNone/>
            </a:pPr>
            <a:r>
              <a:rPr lang="nb-NO" dirty="0"/>
              <a:t>Svært mange oppgaver i skolematematikken går ut på å finne et bestemt </a:t>
            </a:r>
            <a:r>
              <a:rPr lang="nb-NO" dirty="0" err="1"/>
              <a:t>tallsvar</a:t>
            </a:r>
            <a:r>
              <a:rPr lang="nb-NO" dirty="0"/>
              <a:t>.</a:t>
            </a:r>
          </a:p>
          <a:p>
            <a:pPr marL="0" indent="0">
              <a:buNone/>
            </a:pPr>
            <a:endParaRPr lang="nb-NO" dirty="0"/>
          </a:p>
          <a:p>
            <a:pPr marL="0" indent="0">
              <a:buNone/>
            </a:pPr>
            <a:r>
              <a:rPr lang="nb-NO" dirty="0"/>
              <a:t>LK20: «elevene begrunner (…) løsninger og beviser at disse er gyldige» - mer enn å bare regne ut et svar</a:t>
            </a:r>
          </a:p>
          <a:p>
            <a:pPr marL="0" indent="0">
              <a:buNone/>
            </a:pPr>
            <a:endParaRPr lang="nb-NO" dirty="0"/>
          </a:p>
          <a:p>
            <a:pPr marL="0" indent="0">
              <a:buNone/>
            </a:pPr>
            <a:r>
              <a:rPr lang="nb-NO" dirty="0"/>
              <a:t>Elever er gjerne godt vant til å fortelle hvordan de kom frem til svaret. Men å </a:t>
            </a:r>
            <a:r>
              <a:rPr lang="nb-NO" i="1" dirty="0"/>
              <a:t>argumentere</a:t>
            </a:r>
            <a:r>
              <a:rPr lang="nb-NO" dirty="0"/>
              <a:t> for en fremgangsmåte handler ikke bare om å gjengi stegene i en prosedyre – altså </a:t>
            </a:r>
            <a:r>
              <a:rPr lang="nb-NO" i="1" dirty="0"/>
              <a:t>hva</a:t>
            </a:r>
            <a:r>
              <a:rPr lang="nb-NO" dirty="0"/>
              <a:t> man har gjort. </a:t>
            </a:r>
          </a:p>
          <a:p>
            <a:pPr marL="0" indent="0">
              <a:buNone/>
            </a:pPr>
            <a:endParaRPr lang="nb-NO" dirty="0"/>
          </a:p>
          <a:p>
            <a:pPr marL="0" indent="0">
              <a:buNone/>
            </a:pPr>
            <a:r>
              <a:rPr lang="nb-NO" dirty="0"/>
              <a:t>Det handler også om å begrunne </a:t>
            </a:r>
            <a:r>
              <a:rPr lang="nb-NO" i="1" dirty="0"/>
              <a:t>hvorfor </a:t>
            </a:r>
            <a:r>
              <a:rPr lang="nb-NO" dirty="0"/>
              <a:t>stegene gir mening for å løse oppgaven. </a:t>
            </a:r>
          </a:p>
          <a:p>
            <a:pPr>
              <a:buFontTx/>
              <a:buChar char="-"/>
            </a:pPr>
            <a:r>
              <a:rPr lang="nb-NO" dirty="0"/>
              <a:t>hvor tallene i utregningen kommer fra, sette ord på egenskaper som benyttes, argumentere for valg av regneoperasjon, argumentere for rekkefølgen på stegene som tas etc. </a:t>
            </a:r>
          </a:p>
          <a:p>
            <a:pPr>
              <a:buFontTx/>
              <a:buChar char="-"/>
            </a:pPr>
            <a:endParaRPr lang="nb-NO" dirty="0"/>
          </a:p>
          <a:p>
            <a:pPr marL="0" indent="0">
              <a:buNone/>
            </a:pPr>
            <a:endParaRPr lang="nb-NO" dirty="0"/>
          </a:p>
        </p:txBody>
      </p:sp>
    </p:spTree>
    <p:extLst>
      <p:ext uri="{BB962C8B-B14F-4D97-AF65-F5344CB8AC3E}">
        <p14:creationId xmlns:p14="http://schemas.microsoft.com/office/powerpoint/2010/main" val="328110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61F10-742C-53D0-ACC4-0D1F87305291}"/>
              </a:ext>
            </a:extLst>
          </p:cNvPr>
          <p:cNvSpPr>
            <a:spLocks noGrp="1"/>
          </p:cNvSpPr>
          <p:nvPr>
            <p:ph type="title"/>
          </p:nvPr>
        </p:nvSpPr>
        <p:spPr/>
        <p:txBody>
          <a:bodyPr>
            <a:normAutofit/>
          </a:bodyPr>
          <a:lstStyle/>
          <a:p>
            <a:r>
              <a:rPr lang="nb-NO" sz="4000" dirty="0"/>
              <a:t>Argument for en hypotese om et enkelt tilfelle</a:t>
            </a:r>
          </a:p>
        </p:txBody>
      </p:sp>
      <p:sp>
        <p:nvSpPr>
          <p:cNvPr id="3" name="Plassholder for innhold 2">
            <a:extLst>
              <a:ext uri="{FF2B5EF4-FFF2-40B4-BE49-F238E27FC236}">
                <a16:creationId xmlns:a16="http://schemas.microsoft.com/office/drawing/2014/main" id="{36BFAC68-2AC7-EC75-9020-BEB68E056220}"/>
              </a:ext>
            </a:extLst>
          </p:cNvPr>
          <p:cNvSpPr>
            <a:spLocks noGrp="1"/>
          </p:cNvSpPr>
          <p:nvPr>
            <p:ph idx="1"/>
          </p:nvPr>
        </p:nvSpPr>
        <p:spPr>
          <a:xfrm>
            <a:off x="838200" y="1825625"/>
            <a:ext cx="10515600" cy="2086952"/>
          </a:xfrm>
          <a:solidFill>
            <a:schemeClr val="accent5">
              <a:lumMod val="20000"/>
              <a:lumOff val="80000"/>
            </a:schemeClr>
          </a:solidFill>
        </p:spPr>
        <p:txBody>
          <a:bodyPr/>
          <a:lstStyle/>
          <a:p>
            <a:pPr marL="0" indent="0">
              <a:buNone/>
            </a:pPr>
            <a:r>
              <a:rPr lang="nb-NO" sz="2800" i="1" dirty="0"/>
              <a:t>Sara og Jesper selger boller og muffins på skoleavslutningen. Bollene koster 10 kroner per stykk, mens muffinsene koster 15 kroner per stykk. De selger tre ganger så mange boller som muffins. Bollesalget gir 720 kroner i kassa. Hvor mye penger får de inn totalt på salget av boller og muffins?</a:t>
            </a:r>
          </a:p>
          <a:p>
            <a:endParaRPr lang="nb-NO" dirty="0"/>
          </a:p>
        </p:txBody>
      </p:sp>
    </p:spTree>
    <p:extLst>
      <p:ext uri="{BB962C8B-B14F-4D97-AF65-F5344CB8AC3E}">
        <p14:creationId xmlns:p14="http://schemas.microsoft.com/office/powerpoint/2010/main" val="2933620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61F10-742C-53D0-ACC4-0D1F87305291}"/>
              </a:ext>
            </a:extLst>
          </p:cNvPr>
          <p:cNvSpPr>
            <a:spLocks noGrp="1"/>
          </p:cNvSpPr>
          <p:nvPr>
            <p:ph type="title"/>
          </p:nvPr>
        </p:nvSpPr>
        <p:spPr/>
        <p:txBody>
          <a:bodyPr>
            <a:normAutofit/>
          </a:bodyPr>
          <a:lstStyle/>
          <a:p>
            <a:r>
              <a:rPr lang="nb-NO" sz="4000" dirty="0"/>
              <a:t>Argument for en hypotese om et enkelt tilfelle </a:t>
            </a:r>
            <a:r>
              <a:rPr lang="nb-NO" sz="4000" dirty="0">
                <a:solidFill>
                  <a:schemeClr val="bg1"/>
                </a:solidFill>
              </a:rPr>
              <a:t>2</a:t>
            </a:r>
          </a:p>
        </p:txBody>
      </p:sp>
      <p:graphicFrame>
        <p:nvGraphicFramePr>
          <p:cNvPr id="5" name="Plassholder for innhold 2" descr="Argumentet delt inn i fire steg">
            <a:extLst>
              <a:ext uri="{FF2B5EF4-FFF2-40B4-BE49-F238E27FC236}">
                <a16:creationId xmlns:a16="http://schemas.microsoft.com/office/drawing/2014/main" id="{5B2A69E3-E35A-28B9-48F5-FCEAE683DE6E}"/>
              </a:ext>
            </a:extLst>
          </p:cNvPr>
          <p:cNvGraphicFramePr>
            <a:graphicFrameLocks noGrp="1"/>
          </p:cNvGraphicFramePr>
          <p:nvPr>
            <p:ph idx="1"/>
            <p:extLst>
              <p:ext uri="{D42A27DB-BD31-4B8C-83A1-F6EECF244321}">
                <p14:modId xmlns:p14="http://schemas.microsoft.com/office/powerpoint/2010/main" val="2292054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Sylinder 5">
            <a:extLst>
              <a:ext uri="{FF2B5EF4-FFF2-40B4-BE49-F238E27FC236}">
                <a16:creationId xmlns:a16="http://schemas.microsoft.com/office/drawing/2014/main" id="{E83CB546-702B-0558-859A-4CB863AD3833}"/>
              </a:ext>
            </a:extLst>
          </p:cNvPr>
          <p:cNvSpPr txBox="1"/>
          <p:nvPr/>
        </p:nvSpPr>
        <p:spPr>
          <a:xfrm>
            <a:off x="838200" y="1245333"/>
            <a:ext cx="6097464" cy="369332"/>
          </a:xfrm>
          <a:prstGeom prst="rect">
            <a:avLst/>
          </a:prstGeom>
          <a:noFill/>
        </p:spPr>
        <p:txBody>
          <a:bodyPr wrap="square">
            <a:spAutoFit/>
          </a:bodyPr>
          <a:lstStyle/>
          <a:p>
            <a:pPr marL="0" indent="0">
              <a:buNone/>
            </a:pPr>
            <a:r>
              <a:rPr lang="nb-NO" dirty="0">
                <a:latin typeface="+mj-lt"/>
              </a:rPr>
              <a:t>Eksempel på en besvarelse utformet som et argument:</a:t>
            </a:r>
          </a:p>
        </p:txBody>
      </p:sp>
    </p:spTree>
    <p:extLst>
      <p:ext uri="{BB962C8B-B14F-4D97-AF65-F5344CB8AC3E}">
        <p14:creationId xmlns:p14="http://schemas.microsoft.com/office/powerpoint/2010/main" val="413285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159BB0-033F-8DA8-202A-0E28DCF8AB89}"/>
              </a:ext>
            </a:extLst>
          </p:cNvPr>
          <p:cNvSpPr>
            <a:spLocks noGrp="1"/>
          </p:cNvSpPr>
          <p:nvPr>
            <p:ph type="title"/>
          </p:nvPr>
        </p:nvSpPr>
        <p:spPr/>
        <p:txBody>
          <a:bodyPr>
            <a:normAutofit/>
          </a:bodyPr>
          <a:lstStyle/>
          <a:p>
            <a:r>
              <a:rPr lang="en-GB" sz="4000" dirty="0"/>
              <a:t> </a:t>
            </a:r>
            <a:r>
              <a:rPr lang="nb-NO" sz="4000" dirty="0"/>
              <a:t>Videre arbeid med matematisk resonnering </a:t>
            </a:r>
            <a:r>
              <a:rPr lang="en-GB" sz="4000" dirty="0"/>
              <a:t>(MR)</a:t>
            </a:r>
          </a:p>
        </p:txBody>
      </p:sp>
      <p:sp>
        <p:nvSpPr>
          <p:cNvPr id="3" name="Plassholder for innhold 2">
            <a:extLst>
              <a:ext uri="{FF2B5EF4-FFF2-40B4-BE49-F238E27FC236}">
                <a16:creationId xmlns:a16="http://schemas.microsoft.com/office/drawing/2014/main" id="{93E257BE-9C85-0967-734E-AFF163DD7A57}"/>
              </a:ext>
            </a:extLst>
          </p:cNvPr>
          <p:cNvSpPr>
            <a:spLocks noGrp="1"/>
          </p:cNvSpPr>
          <p:nvPr>
            <p:ph idx="1"/>
          </p:nvPr>
        </p:nvSpPr>
        <p:spPr/>
        <p:txBody>
          <a:bodyPr>
            <a:normAutofit/>
          </a:bodyPr>
          <a:lstStyle/>
          <a:p>
            <a:pPr marL="0" indent="0">
              <a:buNone/>
            </a:pPr>
            <a:r>
              <a:rPr lang="en-GB" dirty="0"/>
              <a:t> </a:t>
            </a:r>
          </a:p>
          <a:p>
            <a:pPr marL="0" indent="0">
              <a:buNone/>
            </a:pPr>
            <a:r>
              <a:rPr lang="nb-NO" dirty="0"/>
              <a:t>Resonnering og argumentasjon skal være en del av all arbeid med matematikk og vi kommer tilbake til begrepene mange ganger under arbeid med ulike matematiske temaer.</a:t>
            </a:r>
          </a:p>
          <a:p>
            <a:pPr marL="0" indent="0">
              <a:buNone/>
            </a:pPr>
            <a:endParaRPr lang="nb-NO" dirty="0"/>
          </a:p>
          <a:p>
            <a:pPr marL="0" indent="0">
              <a:buNone/>
            </a:pPr>
            <a:r>
              <a:rPr lang="nb-NO" dirty="0"/>
              <a:t>Vi vil da se på ulike typer hypoteser (uendelig, endelig og enkelt tilfelle), og kommer også til å arbeid med ulike grep lærer kan gjøre for å støtte elevers resonnering</a:t>
            </a:r>
          </a:p>
        </p:txBody>
      </p:sp>
    </p:spTree>
    <p:extLst>
      <p:ext uri="{BB962C8B-B14F-4D97-AF65-F5344CB8AC3E}">
        <p14:creationId xmlns:p14="http://schemas.microsoft.com/office/powerpoint/2010/main" val="298638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93794C-42D7-764E-BA22-26DFAE5AF32B}"/>
              </a:ext>
            </a:extLst>
          </p:cNvPr>
          <p:cNvSpPr>
            <a:spLocks noGrp="1"/>
          </p:cNvSpPr>
          <p:nvPr>
            <p:ph type="title"/>
          </p:nvPr>
        </p:nvSpPr>
        <p:spPr/>
        <p:txBody>
          <a:bodyPr>
            <a:normAutofit/>
          </a:bodyPr>
          <a:lstStyle/>
          <a:p>
            <a:r>
              <a:rPr lang="nb-NO" sz="3700" dirty="0"/>
              <a:t>Resonnering, argumentasjon og bevis i læreplanen </a:t>
            </a:r>
          </a:p>
        </p:txBody>
      </p:sp>
      <p:sp>
        <p:nvSpPr>
          <p:cNvPr id="3" name="Plassholder for innhold 2">
            <a:extLst>
              <a:ext uri="{FF2B5EF4-FFF2-40B4-BE49-F238E27FC236}">
                <a16:creationId xmlns:a16="http://schemas.microsoft.com/office/drawing/2014/main" id="{720D5558-BFC2-D942-B5CB-E4E074B807EB}"/>
              </a:ext>
            </a:extLst>
          </p:cNvPr>
          <p:cNvSpPr>
            <a:spLocks noGrp="1"/>
          </p:cNvSpPr>
          <p:nvPr>
            <p:ph idx="1"/>
          </p:nvPr>
        </p:nvSpPr>
        <p:spPr/>
        <p:txBody>
          <a:bodyPr>
            <a:normAutofit/>
          </a:bodyPr>
          <a:lstStyle/>
          <a:p>
            <a:pPr marL="0" indent="0">
              <a:buNone/>
            </a:pPr>
            <a:r>
              <a:rPr lang="nb-NO" sz="2200" dirty="0"/>
              <a:t>Resonnering og argumentasjon er et av kjerneelementene i matematikk i LK20 (Kunnskapsdepartementet, 2019):</a:t>
            </a:r>
          </a:p>
          <a:p>
            <a:endParaRPr lang="nb-NO" sz="2200" i="1" dirty="0"/>
          </a:p>
          <a:p>
            <a:pPr marL="0" indent="0">
              <a:buNone/>
            </a:pPr>
            <a:r>
              <a:rPr lang="nn-NO" sz="2200" i="1" dirty="0">
                <a:solidFill>
                  <a:schemeClr val="accent2">
                    <a:lumMod val="75000"/>
                  </a:schemeClr>
                </a:solidFill>
              </a:rPr>
              <a:t>Resonnering</a:t>
            </a:r>
            <a:r>
              <a:rPr lang="nn-NO" sz="2200" i="1" dirty="0"/>
              <a:t> i matematikk handlar om å kunne følgje, vurdere og </a:t>
            </a:r>
            <a:r>
              <a:rPr lang="nn-NO" sz="2200" i="1" dirty="0" err="1"/>
              <a:t>forsta</a:t>
            </a:r>
            <a:r>
              <a:rPr lang="nn-NO" sz="2200" i="1" dirty="0"/>
              <a:t>̊ matematiske tankerekkjer. Det inneber at elevane skal </a:t>
            </a:r>
            <a:r>
              <a:rPr lang="nn-NO" sz="2200" i="1" dirty="0" err="1"/>
              <a:t>forsta</a:t>
            </a:r>
            <a:r>
              <a:rPr lang="nn-NO" sz="2200" i="1" dirty="0"/>
              <a:t>̊ at matematiske reglar og resultat ikkje er tilfeldige, men har klare grunngivingar. Elevane skal utforme eigne resonnement </a:t>
            </a:r>
            <a:r>
              <a:rPr lang="nn-NO" sz="2200" i="1" dirty="0" err="1"/>
              <a:t>både</a:t>
            </a:r>
            <a:r>
              <a:rPr lang="nn-NO" sz="2200" i="1" dirty="0"/>
              <a:t> for å </a:t>
            </a:r>
            <a:r>
              <a:rPr lang="nn-NO" sz="2200" i="1" dirty="0" err="1"/>
              <a:t>forsta</a:t>
            </a:r>
            <a:r>
              <a:rPr lang="nn-NO" sz="2200" i="1" dirty="0"/>
              <a:t>̊ og for å løyse problem. </a:t>
            </a:r>
            <a:r>
              <a:rPr lang="nn-NO" sz="2200" i="1" dirty="0">
                <a:solidFill>
                  <a:schemeClr val="accent2">
                    <a:lumMod val="75000"/>
                  </a:schemeClr>
                </a:solidFill>
              </a:rPr>
              <a:t>Argumentasjon</a:t>
            </a:r>
            <a:r>
              <a:rPr lang="nn-NO" sz="2200" i="1" dirty="0"/>
              <a:t> i matematikk handlar om at elevane grunngir </a:t>
            </a:r>
            <a:r>
              <a:rPr lang="nn-NO" sz="2200" i="1" dirty="0" err="1"/>
              <a:t>framgangsmåtar</a:t>
            </a:r>
            <a:r>
              <a:rPr lang="nn-NO" sz="2200" i="1" dirty="0"/>
              <a:t>, resonnement og løysingar og </a:t>
            </a:r>
            <a:r>
              <a:rPr lang="nn-NO" sz="2200" i="1" dirty="0">
                <a:solidFill>
                  <a:schemeClr val="accent2">
                    <a:lumMod val="75000"/>
                  </a:schemeClr>
                </a:solidFill>
              </a:rPr>
              <a:t>beviser</a:t>
            </a:r>
            <a:r>
              <a:rPr lang="nn-NO" sz="2200" i="1" dirty="0"/>
              <a:t> at dei er gyldige.</a:t>
            </a:r>
            <a:endParaRPr lang="nn-NO" sz="2200" dirty="0"/>
          </a:p>
        </p:txBody>
      </p:sp>
    </p:spTree>
    <p:extLst>
      <p:ext uri="{BB962C8B-B14F-4D97-AF65-F5344CB8AC3E}">
        <p14:creationId xmlns:p14="http://schemas.microsoft.com/office/powerpoint/2010/main" val="335691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0B9A15-9871-E744-836F-69C4CC0B146F}"/>
              </a:ext>
            </a:extLst>
          </p:cNvPr>
          <p:cNvSpPr>
            <a:spLocks noGrp="1"/>
          </p:cNvSpPr>
          <p:nvPr>
            <p:ph type="title"/>
          </p:nvPr>
        </p:nvSpPr>
        <p:spPr/>
        <p:txBody>
          <a:bodyPr>
            <a:normAutofit/>
          </a:bodyPr>
          <a:lstStyle/>
          <a:p>
            <a:r>
              <a:rPr lang="nb-NO" dirty="0"/>
              <a:t>Matematisk resonnering (MR)</a:t>
            </a:r>
          </a:p>
        </p:txBody>
      </p:sp>
      <p:sp>
        <p:nvSpPr>
          <p:cNvPr id="3" name="Plassholder for innhold 2">
            <a:extLst>
              <a:ext uri="{FF2B5EF4-FFF2-40B4-BE49-F238E27FC236}">
                <a16:creationId xmlns:a16="http://schemas.microsoft.com/office/drawing/2014/main" id="{BC839822-3661-D64E-98B8-4BE83AC23594}"/>
              </a:ext>
            </a:extLst>
          </p:cNvPr>
          <p:cNvSpPr>
            <a:spLocks noGrp="1"/>
          </p:cNvSpPr>
          <p:nvPr>
            <p:ph idx="1"/>
          </p:nvPr>
        </p:nvSpPr>
        <p:spPr>
          <a:xfrm>
            <a:off x="838200" y="1825625"/>
            <a:ext cx="7127303" cy="4351338"/>
          </a:xfrm>
        </p:spPr>
        <p:txBody>
          <a:bodyPr>
            <a:normAutofit fontScale="47500" lnSpcReduction="20000"/>
          </a:bodyPr>
          <a:lstStyle/>
          <a:p>
            <a:pPr marL="0" indent="0">
              <a:buNone/>
            </a:pPr>
            <a:endParaRPr lang="nb-NO" dirty="0"/>
          </a:p>
          <a:p>
            <a:pPr marL="0" indent="0">
              <a:buNone/>
            </a:pPr>
            <a:r>
              <a:rPr lang="nb-NO" sz="5100" dirty="0"/>
              <a:t>Matematisk resonnering handler om å</a:t>
            </a:r>
          </a:p>
          <a:p>
            <a:pPr marL="0" indent="0">
              <a:buNone/>
            </a:pPr>
            <a:endParaRPr lang="nb-NO" sz="5100" dirty="0"/>
          </a:p>
          <a:p>
            <a:pPr marL="514350" indent="-514350">
              <a:buAutoNum type="arabicPeriod"/>
            </a:pPr>
            <a:r>
              <a:rPr lang="nb-NO" sz="5100" b="1" dirty="0"/>
              <a:t>utvikle matematiske påstander </a:t>
            </a:r>
            <a:r>
              <a:rPr lang="nb-NO" sz="5100" dirty="0"/>
              <a:t>gjennom identifisering av mønster, generalisering, sammenligning, klassifisering, eksemplifisering eller hypotesedanning.</a:t>
            </a:r>
          </a:p>
          <a:p>
            <a:pPr marL="514350" indent="-514350">
              <a:buAutoNum type="arabicPeriod"/>
            </a:pPr>
            <a:endParaRPr lang="nb-NO" sz="5100" dirty="0"/>
          </a:p>
          <a:p>
            <a:pPr marL="514350" indent="-514350">
              <a:buAutoNum type="arabicPeriod"/>
            </a:pPr>
            <a:r>
              <a:rPr lang="nb-NO" sz="5100" b="1" dirty="0"/>
              <a:t>finne ut om matematiske påstander er sanne eller ikke, og hvorfor</a:t>
            </a:r>
            <a:r>
              <a:rPr lang="nb-NO" sz="5100" dirty="0"/>
              <a:t>, gjennom at man argumenterer for eller imot. </a:t>
            </a:r>
          </a:p>
          <a:p>
            <a:pPr marL="533386" lvl="1" indent="0">
              <a:buNone/>
            </a:pPr>
            <a:r>
              <a:rPr lang="nb-NO" sz="5100" dirty="0"/>
              <a:t>Gode argumenter, som er matematisk gyldige (vi ser senere på hva det innebærer) kaller vi for bevis.</a:t>
            </a:r>
          </a:p>
        </p:txBody>
      </p:sp>
      <p:sp>
        <p:nvSpPr>
          <p:cNvPr id="6" name="TekstSylinder 5" descr="Matematiske påstander er utsagn om egenskaper ved matematiske objekter og/eller relasjoner og sammenhenger mellom ulike objekter. De kan være sanne og usanne.&#10;Eksempler: &#10;5 er større enn 3&#10;Alle trekanter har tre like lange sider&#10;">
            <a:extLst>
              <a:ext uri="{FF2B5EF4-FFF2-40B4-BE49-F238E27FC236}">
                <a16:creationId xmlns:a16="http://schemas.microsoft.com/office/drawing/2014/main" id="{E4FDDB1C-6539-684D-9EBE-04B15284A6E7}"/>
              </a:ext>
            </a:extLst>
          </p:cNvPr>
          <p:cNvSpPr txBox="1"/>
          <p:nvPr/>
        </p:nvSpPr>
        <p:spPr>
          <a:xfrm>
            <a:off x="8184630" y="1600201"/>
            <a:ext cx="3788244" cy="2308324"/>
          </a:xfrm>
          <a:prstGeom prst="rect">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dirty="0"/>
              <a:t>Matematiske påstander er utsagn om egenskaper ved matematiske objekter og/eller relasjoner og sammenhenger mellom ulike objekter. De kan være sanne og usanne.</a:t>
            </a:r>
          </a:p>
          <a:p>
            <a:r>
              <a:rPr lang="nb-NO" dirty="0"/>
              <a:t>Eksempler: </a:t>
            </a:r>
          </a:p>
          <a:p>
            <a:pPr>
              <a:buFontTx/>
              <a:buChar char="-"/>
            </a:pPr>
            <a:r>
              <a:rPr lang="nb-NO" dirty="0"/>
              <a:t>5 er større enn 3</a:t>
            </a:r>
          </a:p>
          <a:p>
            <a:pPr>
              <a:buFontTx/>
              <a:buChar char="-"/>
            </a:pPr>
            <a:r>
              <a:rPr lang="nb-NO" dirty="0"/>
              <a:t>Alle trekanter har tre like lange sider</a:t>
            </a:r>
          </a:p>
        </p:txBody>
      </p:sp>
      <p:sp>
        <p:nvSpPr>
          <p:cNvPr id="7" name="TekstSylinder 6" descr="Merk: &#10;-matematisk resonnering er et overordnet begrep som omfatter argumentasjon og bevis. &#10;-Bevis er en type argumentasjon, matematisk korrekte argumenter; (argumenter kan være matematisk ikke korrekte også)&#10;">
            <a:extLst>
              <a:ext uri="{FF2B5EF4-FFF2-40B4-BE49-F238E27FC236}">
                <a16:creationId xmlns:a16="http://schemas.microsoft.com/office/drawing/2014/main" id="{5EE68D8A-8BB6-6349-BD85-18BA753393F8}"/>
              </a:ext>
            </a:extLst>
          </p:cNvPr>
          <p:cNvSpPr txBox="1"/>
          <p:nvPr/>
        </p:nvSpPr>
        <p:spPr>
          <a:xfrm>
            <a:off x="8184630" y="4351867"/>
            <a:ext cx="3788243" cy="2308324"/>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dirty="0"/>
              <a:t>Merk: </a:t>
            </a:r>
          </a:p>
          <a:p>
            <a:r>
              <a:rPr lang="nb-NO" dirty="0"/>
              <a:t>-matematisk resonnering er et overordnet begrep som omfatter argumentasjon og bevis. </a:t>
            </a:r>
          </a:p>
          <a:p>
            <a:r>
              <a:rPr lang="nb-NO" dirty="0"/>
              <a:t>-Bevis er en type argumentasjon, matematisk korrekte argumenter; (argumenter kan være matematisk ikke korrekte også)</a:t>
            </a:r>
          </a:p>
        </p:txBody>
      </p:sp>
    </p:spTree>
    <p:extLst>
      <p:ext uri="{BB962C8B-B14F-4D97-AF65-F5344CB8AC3E}">
        <p14:creationId xmlns:p14="http://schemas.microsoft.com/office/powerpoint/2010/main" val="96088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C0B458-533A-9F4B-84E0-3C2F0956811C}"/>
              </a:ext>
            </a:extLst>
          </p:cNvPr>
          <p:cNvSpPr>
            <a:spLocks noGrp="1"/>
          </p:cNvSpPr>
          <p:nvPr>
            <p:ph type="title"/>
          </p:nvPr>
        </p:nvSpPr>
        <p:spPr/>
        <p:txBody>
          <a:bodyPr>
            <a:normAutofit/>
          </a:bodyPr>
          <a:lstStyle/>
          <a:p>
            <a:r>
              <a:rPr lang="nb-NO" dirty="0"/>
              <a:t>Matematisk resonnering, eksempel i «telle i kor»-aktiviteten</a:t>
            </a:r>
          </a:p>
        </p:txBody>
      </p:sp>
      <p:sp>
        <p:nvSpPr>
          <p:cNvPr id="3" name="Plassholder for innhold 2">
            <a:extLst>
              <a:ext uri="{FF2B5EF4-FFF2-40B4-BE49-F238E27FC236}">
                <a16:creationId xmlns:a16="http://schemas.microsoft.com/office/drawing/2014/main" id="{72645B2F-6616-534B-B583-E8C7F00E1973}"/>
              </a:ext>
            </a:extLst>
          </p:cNvPr>
          <p:cNvSpPr>
            <a:spLocks noGrp="1"/>
          </p:cNvSpPr>
          <p:nvPr>
            <p:ph sz="half" idx="1"/>
          </p:nvPr>
        </p:nvSpPr>
        <p:spPr>
          <a:xfrm>
            <a:off x="1000410" y="1744133"/>
            <a:ext cx="4453333" cy="4382031"/>
          </a:xfrm>
        </p:spPr>
        <p:txBody>
          <a:bodyPr>
            <a:normAutofit fontScale="47500" lnSpcReduction="20000"/>
          </a:bodyPr>
          <a:lstStyle/>
          <a:p>
            <a:pPr marL="0" indent="0">
              <a:buNone/>
            </a:pPr>
            <a:endParaRPr lang="nb-NO" sz="2400" dirty="0"/>
          </a:p>
          <a:p>
            <a:pPr marL="0" indent="0">
              <a:buNone/>
            </a:pPr>
            <a:r>
              <a:rPr lang="nb-NO" sz="4400" dirty="0"/>
              <a:t>Vi ser på oppstarten av aktiviteten på et 5.trinn, teller i steg på 4 fra 5</a:t>
            </a:r>
          </a:p>
          <a:p>
            <a:pPr marL="0" indent="0">
              <a:buNone/>
            </a:pPr>
            <a:r>
              <a:rPr lang="nb-NO" sz="4400" dirty="0">
                <a:hlinkClick r:id="rId3"/>
              </a:rPr>
              <a:t>https://www.matematikksenteret.no/kompetanseutvikling/mam/aktiviteter-og-filmer-i-mam/telle-i-kor</a:t>
            </a:r>
            <a:r>
              <a:rPr lang="nb-NO" sz="4400" dirty="0"/>
              <a:t> </a:t>
            </a:r>
            <a:endParaRPr lang="nb-NO" sz="2400" dirty="0"/>
          </a:p>
        </p:txBody>
      </p:sp>
      <p:sp>
        <p:nvSpPr>
          <p:cNvPr id="5" name="Plassholder for innhold 4">
            <a:extLst>
              <a:ext uri="{FF2B5EF4-FFF2-40B4-BE49-F238E27FC236}">
                <a16:creationId xmlns:a16="http://schemas.microsoft.com/office/drawing/2014/main" id="{EC52486C-407F-2F4B-AFF5-6C4C5FCE9EAA}"/>
              </a:ext>
            </a:extLst>
          </p:cNvPr>
          <p:cNvSpPr>
            <a:spLocks noGrp="1"/>
          </p:cNvSpPr>
          <p:nvPr>
            <p:ph sz="half" idx="2"/>
          </p:nvPr>
        </p:nvSpPr>
        <p:spPr>
          <a:xfrm>
            <a:off x="5698671" y="1417639"/>
            <a:ext cx="6307062" cy="5165722"/>
          </a:xfrm>
        </p:spPr>
        <p:txBody>
          <a:bodyPr>
            <a:normAutofit fontScale="47500" lnSpcReduction="20000"/>
          </a:bodyPr>
          <a:lstStyle/>
          <a:p>
            <a:pPr marL="0" indent="0">
              <a:buNone/>
            </a:pPr>
            <a:endParaRPr lang="nb-NO" dirty="0"/>
          </a:p>
          <a:p>
            <a:pPr marL="0" indent="0">
              <a:buNone/>
            </a:pPr>
            <a:r>
              <a:rPr lang="nb-NO" sz="4200" dirty="0"/>
              <a:t>Det er </a:t>
            </a:r>
            <a:r>
              <a:rPr lang="nb-NO" sz="4200" b="1" dirty="0"/>
              <a:t>ulike matematiske påstander som kan utvikles </a:t>
            </a:r>
            <a:r>
              <a:rPr lang="nb-NO" sz="4200" dirty="0"/>
              <a:t>ved å se på likheter og ulikheter i tabellen:</a:t>
            </a:r>
          </a:p>
          <a:p>
            <a:pPr marL="0" indent="0">
              <a:buNone/>
            </a:pPr>
            <a:endParaRPr lang="nb-NO" sz="4200" dirty="0"/>
          </a:p>
          <a:p>
            <a:pPr lvl="0"/>
            <a:r>
              <a:rPr lang="nb-NO" sz="4200" dirty="0"/>
              <a:t>alle tall i tabellen er oddetall (man </a:t>
            </a:r>
            <a:r>
              <a:rPr lang="nb-NO" sz="4200" b="1" dirty="0"/>
              <a:t>klassifiserer </a:t>
            </a:r>
            <a:r>
              <a:rPr lang="nb-NO" sz="4200" dirty="0"/>
              <a:t>ut fra «delelighet med 2», og </a:t>
            </a:r>
            <a:r>
              <a:rPr lang="nb-NO" sz="4200" b="1" dirty="0"/>
              <a:t>identifiserer </a:t>
            </a:r>
            <a:r>
              <a:rPr lang="nb-NO" sz="4200" dirty="0"/>
              <a:t>da et </a:t>
            </a:r>
            <a:r>
              <a:rPr lang="nb-NO" sz="4200" b="1" dirty="0"/>
              <a:t>mønster</a:t>
            </a:r>
            <a:r>
              <a:rPr lang="nb-NO" sz="4200" dirty="0"/>
              <a:t>)</a:t>
            </a:r>
          </a:p>
          <a:p>
            <a:pPr lvl="0"/>
            <a:endParaRPr lang="nb-NO" sz="4200" dirty="0"/>
          </a:p>
          <a:p>
            <a:pPr lvl="0"/>
            <a:r>
              <a:rPr lang="nb-NO" sz="4200" dirty="0"/>
              <a:t>9 og 29 har samme siffer på enerplassen, og 29 har to flere tiere enn 9. (man </a:t>
            </a:r>
            <a:r>
              <a:rPr lang="nb-NO" sz="4200" b="1" dirty="0"/>
              <a:t>sammenligner </a:t>
            </a:r>
            <a:r>
              <a:rPr lang="nb-NO" sz="4200" dirty="0"/>
              <a:t>tallene)</a:t>
            </a:r>
          </a:p>
          <a:p>
            <a:pPr marL="0" lvl="0" indent="0">
              <a:buNone/>
            </a:pPr>
            <a:endParaRPr lang="nb-NO" sz="4200" dirty="0"/>
          </a:p>
          <a:p>
            <a:r>
              <a:rPr lang="nb-NO" sz="4200" dirty="0"/>
              <a:t>47 er et oddetall som ikke kommer opp når vi teller i steg på 4 fra 5 (man </a:t>
            </a:r>
            <a:r>
              <a:rPr lang="nb-NO" sz="4200" b="1" dirty="0"/>
              <a:t>eksemplifiserer</a:t>
            </a:r>
            <a:r>
              <a:rPr lang="nb-NO" sz="4200" dirty="0"/>
              <a:t>)</a:t>
            </a:r>
          </a:p>
          <a:p>
            <a:endParaRPr lang="nb-NO" sz="4200" dirty="0"/>
          </a:p>
          <a:p>
            <a:pPr lvl="0"/>
            <a:r>
              <a:rPr lang="nb-NO" sz="4200" dirty="0"/>
              <a:t>alle tall i første kolonne vil slutte på 5 uansett hvor langt vi fortsetter å telle (man </a:t>
            </a:r>
            <a:r>
              <a:rPr lang="nb-NO" sz="4200" b="1" dirty="0"/>
              <a:t>generaliserer</a:t>
            </a:r>
            <a:r>
              <a:rPr lang="nb-NO" sz="4200" dirty="0"/>
              <a:t> ut over et mønster vi ser i tabellen)</a:t>
            </a:r>
          </a:p>
        </p:txBody>
      </p:sp>
      <p:pic>
        <p:nvPicPr>
          <p:cNvPr id="4" name="Bilde 3" descr="Tabell i fem kolonner og fire rader, som starter på fem og hopper i steg med fire">
            <a:extLst>
              <a:ext uri="{FF2B5EF4-FFF2-40B4-BE49-F238E27FC236}">
                <a16:creationId xmlns:a16="http://schemas.microsoft.com/office/drawing/2014/main" id="{8DB2AA2D-A162-E641-96BD-08E6741CB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2988"/>
          <a:stretch/>
        </p:blipFill>
        <p:spPr bwMode="auto">
          <a:xfrm>
            <a:off x="1000410" y="4000500"/>
            <a:ext cx="4052265" cy="1723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45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D75BDC-85E9-4B47-BBFA-DD561D80351A}"/>
              </a:ext>
            </a:extLst>
          </p:cNvPr>
          <p:cNvSpPr>
            <a:spLocks noGrp="1"/>
          </p:cNvSpPr>
          <p:nvPr>
            <p:ph type="title"/>
          </p:nvPr>
        </p:nvSpPr>
        <p:spPr/>
        <p:txBody>
          <a:bodyPr>
            <a:normAutofit/>
          </a:bodyPr>
          <a:lstStyle/>
          <a:p>
            <a:r>
              <a:rPr lang="nb-NO" sz="3700" dirty="0"/>
              <a:t>Finne ut om matematiske påstander er sanne eller ikke, og hvorfor </a:t>
            </a:r>
          </a:p>
        </p:txBody>
      </p:sp>
      <p:sp>
        <p:nvSpPr>
          <p:cNvPr id="5" name="Plassholder for innhold 4">
            <a:extLst>
              <a:ext uri="{FF2B5EF4-FFF2-40B4-BE49-F238E27FC236}">
                <a16:creationId xmlns:a16="http://schemas.microsoft.com/office/drawing/2014/main" id="{B5C50512-C52D-8245-9115-C699F93D8C06}"/>
              </a:ext>
            </a:extLst>
          </p:cNvPr>
          <p:cNvSpPr>
            <a:spLocks noGrp="1"/>
          </p:cNvSpPr>
          <p:nvPr>
            <p:ph idx="1"/>
          </p:nvPr>
        </p:nvSpPr>
        <p:spPr/>
        <p:txBody>
          <a:bodyPr>
            <a:noAutofit/>
          </a:bodyPr>
          <a:lstStyle/>
          <a:p>
            <a:r>
              <a:rPr lang="nb-NO" sz="2000" dirty="0"/>
              <a:t>Noen matematiske påstander vet man er sanne, de kan være kjente for klassen fra før, eller kan tenkes som åpenbart sanne/usanne uten noe tvil, slik som i eksemplet med telling i kor: </a:t>
            </a:r>
          </a:p>
          <a:p>
            <a:pPr lvl="1"/>
            <a:r>
              <a:rPr lang="nb-NO" sz="2000" dirty="0"/>
              <a:t>29 er 20 mer enn 9</a:t>
            </a:r>
          </a:p>
          <a:p>
            <a:pPr lvl="1"/>
            <a:r>
              <a:rPr lang="nb-NO" sz="2000" dirty="0"/>
              <a:t>alle tall i tabellen er oddetall</a:t>
            </a:r>
          </a:p>
          <a:p>
            <a:pPr marL="0" indent="0">
              <a:buNone/>
            </a:pPr>
            <a:endParaRPr lang="nb-NO" sz="2000" dirty="0"/>
          </a:p>
          <a:p>
            <a:r>
              <a:rPr lang="nb-NO" sz="2000" dirty="0"/>
              <a:t>Andre matematiske påstander tror vi er sanne, men de bør undersøkes nærmere for å finne ut om det stemmer. Slike påstander kaller vi for </a:t>
            </a:r>
            <a:r>
              <a:rPr lang="nb-NO" sz="2000" b="1" dirty="0"/>
              <a:t>hypoteser.</a:t>
            </a:r>
            <a:br>
              <a:rPr lang="nb-NO" sz="2000" b="1" dirty="0"/>
            </a:br>
            <a:br>
              <a:rPr lang="nb-NO" sz="2000" b="1" dirty="0"/>
            </a:br>
            <a:r>
              <a:rPr lang="nb-NO" sz="2000" dirty="0"/>
              <a:t>En hypotese som kan utvikles i tellingen vi så på:</a:t>
            </a:r>
          </a:p>
          <a:p>
            <a:pPr lvl="1"/>
            <a:r>
              <a:rPr lang="nb-NO" sz="1800" dirty="0"/>
              <a:t>alle tall i første kolonne vil slutte på 5 uansett hvor langt vi fortsetter å telle </a:t>
            </a:r>
          </a:p>
          <a:p>
            <a:pPr marL="0" indent="0">
              <a:buNone/>
            </a:pPr>
            <a:endParaRPr lang="nb-NO" sz="2000" dirty="0"/>
          </a:p>
          <a:p>
            <a:r>
              <a:rPr lang="nb-NO" sz="2000" dirty="0"/>
              <a:t>Når vi skal finne ut om en hypotese er sann eller ikke og hvorfor, så utvikler vi et </a:t>
            </a:r>
            <a:r>
              <a:rPr lang="nb-NO" sz="2000" b="1" dirty="0"/>
              <a:t>argument</a:t>
            </a:r>
            <a:r>
              <a:rPr lang="nb-NO" sz="2000" dirty="0"/>
              <a:t>. Det kan være mange ulike argumenter for en hypotese Alt vi sier og gjør for å overbevise oss selv eller andre om at hypotesen er sann eller ikke er et argument. </a:t>
            </a:r>
          </a:p>
        </p:txBody>
      </p:sp>
    </p:spTree>
    <p:extLst>
      <p:ext uri="{BB962C8B-B14F-4D97-AF65-F5344CB8AC3E}">
        <p14:creationId xmlns:p14="http://schemas.microsoft.com/office/powerpoint/2010/main" val="1961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906A8-E8D4-CD43-A322-A7466FEA9095}"/>
              </a:ext>
            </a:extLst>
          </p:cNvPr>
          <p:cNvSpPr>
            <a:spLocks noGrp="1"/>
          </p:cNvSpPr>
          <p:nvPr>
            <p:ph type="title"/>
          </p:nvPr>
        </p:nvSpPr>
        <p:spPr/>
        <p:txBody>
          <a:bodyPr>
            <a:normAutofit/>
          </a:bodyPr>
          <a:lstStyle/>
          <a:p>
            <a:r>
              <a:rPr lang="nb-NO" sz="3600" dirty="0"/>
              <a:t>Noen mulige argumenter for at alle tall i første kolonne vil slutte på 5 uansett hvor langt vi fortsetter å telle </a:t>
            </a:r>
          </a:p>
        </p:txBody>
      </p:sp>
      <p:sp>
        <p:nvSpPr>
          <p:cNvPr id="3" name="Plassholder for innhold 2">
            <a:extLst>
              <a:ext uri="{FF2B5EF4-FFF2-40B4-BE49-F238E27FC236}">
                <a16:creationId xmlns:a16="http://schemas.microsoft.com/office/drawing/2014/main" id="{17274F82-2723-844D-8687-63FE2314EB58}"/>
              </a:ext>
            </a:extLst>
          </p:cNvPr>
          <p:cNvSpPr>
            <a:spLocks noGrp="1"/>
          </p:cNvSpPr>
          <p:nvPr>
            <p:ph idx="1"/>
          </p:nvPr>
        </p:nvSpPr>
        <p:spPr/>
        <p:txBody>
          <a:bodyPr>
            <a:normAutofit/>
          </a:bodyPr>
          <a:lstStyle/>
          <a:p>
            <a:pPr marL="514350" indent="-514350">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Det har broren min sagt, og han er god i matematikk</a:t>
            </a:r>
          </a:p>
          <a:p>
            <a:pPr marL="514350" indent="-514350">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Når alle tallene i første kolonne slutter på 5 så langt, så vil det sikkert fortsette slik</a:t>
            </a:r>
          </a:p>
          <a:p>
            <a:pPr marL="514350" indent="-514350">
              <a:buFont typeface="+mj-lt"/>
              <a:buAutoNum type="alphaUcPeriod"/>
            </a:pPr>
            <a:endParaRPr lang="nb-NO" sz="2000" dirty="0">
              <a:latin typeface="Arial" panose="020B0604020202020204" pitchFamily="34" charset="0"/>
              <a:cs typeface="Arial" panose="020B0604020202020204" pitchFamily="34" charset="0"/>
            </a:endParaRPr>
          </a:p>
          <a:p>
            <a:pPr marL="514350" indent="-514350" fontAlgn="t">
              <a:spcBef>
                <a:spcPts val="0"/>
              </a:spcBef>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Mikkel og jeg har telt videre, helt til 205, og alle tall i første kolonne sluttet på 5 hele tiden. Da er det sikkert sant.</a:t>
            </a:r>
          </a:p>
          <a:p>
            <a:pPr marL="514350" indent="-514350" fontAlgn="t">
              <a:spcBef>
                <a:spcPts val="0"/>
              </a:spcBef>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fontAlgn="t">
              <a:spcBef>
                <a:spcPts val="0"/>
              </a:spcBef>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Tallene i telling skrives i rad på fem, så det er fem steg mellom et tall og det tallet som er rett under i tabellen. Her telles det i steg på 4, så da blir tallet under 20 (5 </a:t>
            </a:r>
            <a:r>
              <a:rPr lang="nb-NO"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ganger </a:t>
            </a:r>
            <a:r>
              <a:rPr lang="nb-NO" sz="2000" dirty="0">
                <a:latin typeface="Arial" panose="020B0604020202020204" pitchFamily="34" charset="0"/>
                <a:ea typeface="Times New Roman" panose="02020603050405020304" pitchFamily="18" charset="0"/>
                <a:cs typeface="Arial" panose="020B0604020202020204" pitchFamily="34" charset="0"/>
              </a:rPr>
              <a:t>4) mer. Det er bare to tiere som legges til, ingen enere. Derfor vil enere være de samme i hver kolonne.</a:t>
            </a:r>
            <a:endParaRPr lang="nb-NO" sz="2000" dirty="0">
              <a:latin typeface="Arial" panose="020B0604020202020204" pitchFamily="34" charset="0"/>
              <a:cs typeface="Arial" panose="020B0604020202020204" pitchFamily="34" charset="0"/>
            </a:endParaRPr>
          </a:p>
          <a:p>
            <a:pPr fontAlgn="t">
              <a:spcBef>
                <a:spcPts val="0"/>
              </a:spcBef>
            </a:pPr>
            <a:endParaRPr lang="nb-NO" sz="2000" dirty="0">
              <a:latin typeface="Arial" panose="020B0604020202020204" pitchFamily="34" charset="0"/>
              <a:cs typeface="Arial" panose="020B0604020202020204" pitchFamily="34" charset="0"/>
            </a:endParaRPr>
          </a:p>
          <a:p>
            <a:endParaRPr lang="nb-NO" sz="2000" dirty="0">
              <a:latin typeface="Arial" panose="020B0604020202020204" pitchFamily="34" charset="0"/>
              <a:cs typeface="Arial" panose="020B0604020202020204" pitchFamily="34" charset="0"/>
            </a:endParaRPr>
          </a:p>
          <a:p>
            <a:pPr marL="0" indent="0">
              <a:buNone/>
            </a:pPr>
            <a:endParaRPr lang="nb-N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1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906A8-E8D4-CD43-A322-A7466FEA9095}"/>
              </a:ext>
            </a:extLst>
          </p:cNvPr>
          <p:cNvSpPr>
            <a:spLocks noGrp="1"/>
          </p:cNvSpPr>
          <p:nvPr>
            <p:ph type="title"/>
          </p:nvPr>
        </p:nvSpPr>
        <p:spPr/>
        <p:txBody>
          <a:bodyPr>
            <a:normAutofit/>
          </a:bodyPr>
          <a:lstStyle/>
          <a:p>
            <a:r>
              <a:rPr lang="nb-NO" sz="3600" dirty="0"/>
              <a:t>Noen mulige argumenter for at alle tall i første kolonne vil slutte på 5 uansett hvor langt vi fortsetter å telle </a:t>
            </a:r>
            <a:r>
              <a:rPr lang="nb-NO" sz="3600" dirty="0">
                <a:solidFill>
                  <a:schemeClr val="bg1"/>
                </a:solidFill>
              </a:rPr>
              <a:t>2</a:t>
            </a:r>
          </a:p>
        </p:txBody>
      </p:sp>
      <p:sp>
        <p:nvSpPr>
          <p:cNvPr id="3" name="Plassholder for innhold 2">
            <a:extLst>
              <a:ext uri="{FF2B5EF4-FFF2-40B4-BE49-F238E27FC236}">
                <a16:creationId xmlns:a16="http://schemas.microsoft.com/office/drawing/2014/main" id="{17274F82-2723-844D-8687-63FE2314EB58}"/>
              </a:ext>
            </a:extLst>
          </p:cNvPr>
          <p:cNvSpPr>
            <a:spLocks noGrp="1"/>
          </p:cNvSpPr>
          <p:nvPr>
            <p:ph idx="1"/>
          </p:nvPr>
        </p:nvSpPr>
        <p:spPr/>
        <p:txBody>
          <a:bodyPr>
            <a:normAutofit/>
          </a:bodyPr>
          <a:lstStyle/>
          <a:p>
            <a:pPr marL="514350" indent="-514350">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Det har broren min sagt, og han er god i matematikk</a:t>
            </a:r>
          </a:p>
          <a:p>
            <a:pPr marL="514350" indent="-514350">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Når alle tallene i første kolonne slutter på 5 så langt, så vil det sikkert fortsette slik</a:t>
            </a:r>
          </a:p>
          <a:p>
            <a:pPr marL="514350" indent="-514350">
              <a:buFont typeface="+mj-lt"/>
              <a:buAutoNum type="alphaUcPeriod"/>
            </a:pPr>
            <a:endParaRPr lang="nb-NO" sz="2000" dirty="0">
              <a:latin typeface="Arial" panose="020B0604020202020204" pitchFamily="34" charset="0"/>
              <a:cs typeface="Arial" panose="020B0604020202020204" pitchFamily="34" charset="0"/>
            </a:endParaRPr>
          </a:p>
          <a:p>
            <a:pPr marL="514350" indent="-514350" fontAlgn="t">
              <a:spcBef>
                <a:spcPts val="0"/>
              </a:spcBef>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Mikkel og jeg har telt videre, helt til 205, og alle tall i første kolonne sluttet på 5 hele tiden. Da er det sikkert sant.</a:t>
            </a:r>
          </a:p>
          <a:p>
            <a:pPr marL="514350" indent="-514350" fontAlgn="t">
              <a:spcBef>
                <a:spcPts val="0"/>
              </a:spcBef>
              <a:buFont typeface="+mj-lt"/>
              <a:buAutoNum type="alphaUcPeriod"/>
            </a:pPr>
            <a:endParaRPr lang="nb-NO" sz="2000" dirty="0">
              <a:latin typeface="Arial" panose="020B0604020202020204" pitchFamily="34" charset="0"/>
              <a:ea typeface="Times New Roman" panose="02020603050405020304" pitchFamily="18" charset="0"/>
              <a:cs typeface="Arial" panose="020B0604020202020204" pitchFamily="34" charset="0"/>
            </a:endParaRPr>
          </a:p>
          <a:p>
            <a:pPr marL="514350" indent="-514350" fontAlgn="t">
              <a:spcBef>
                <a:spcPts val="0"/>
              </a:spcBef>
              <a:buFont typeface="+mj-lt"/>
              <a:buAutoNum type="alphaUcPeriod"/>
            </a:pPr>
            <a:r>
              <a:rPr lang="nb-NO" sz="2000" dirty="0">
                <a:latin typeface="Arial" panose="020B0604020202020204" pitchFamily="34" charset="0"/>
                <a:ea typeface="Times New Roman" panose="02020603050405020304" pitchFamily="18" charset="0"/>
                <a:cs typeface="Arial" panose="020B0604020202020204" pitchFamily="34" charset="0"/>
              </a:rPr>
              <a:t>Tallene i telling skrives i rad på fem, så det er fem steg mellom et tall og det tallet som er rett under i tabellen. Her telles det i steg på 4, så da blir tallet under 20 (5 </a:t>
            </a:r>
            <a:r>
              <a:rPr lang="nb-NO" sz="2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ganger </a:t>
            </a:r>
            <a:r>
              <a:rPr lang="nb-NO" sz="2000" dirty="0">
                <a:latin typeface="Arial" panose="020B0604020202020204" pitchFamily="34" charset="0"/>
                <a:ea typeface="Times New Roman" panose="02020603050405020304" pitchFamily="18" charset="0"/>
                <a:cs typeface="Arial" panose="020B0604020202020204" pitchFamily="34" charset="0"/>
              </a:rPr>
              <a:t>4) mer. Det er bare to tiere som legges til, ingen enere. Derfor vil enere være de samme i hver kolonne.</a:t>
            </a:r>
            <a:endParaRPr lang="nb-NO" sz="2000" dirty="0">
              <a:latin typeface="Arial" panose="020B0604020202020204" pitchFamily="34" charset="0"/>
              <a:cs typeface="Arial" panose="020B0604020202020204" pitchFamily="34" charset="0"/>
            </a:endParaRPr>
          </a:p>
          <a:p>
            <a:pPr fontAlgn="t">
              <a:spcBef>
                <a:spcPts val="0"/>
              </a:spcBef>
            </a:pPr>
            <a:endParaRPr lang="nb-NO" sz="2000" dirty="0">
              <a:latin typeface="Arial" panose="020B0604020202020204" pitchFamily="34" charset="0"/>
              <a:cs typeface="Arial" panose="020B0604020202020204" pitchFamily="34" charset="0"/>
            </a:endParaRPr>
          </a:p>
          <a:p>
            <a:endParaRPr lang="nb-NO" sz="2000" dirty="0">
              <a:latin typeface="Arial" panose="020B0604020202020204" pitchFamily="34" charset="0"/>
              <a:cs typeface="Arial" panose="020B0604020202020204" pitchFamily="34" charset="0"/>
            </a:endParaRPr>
          </a:p>
          <a:p>
            <a:pPr marL="0" indent="0">
              <a:buNone/>
            </a:pPr>
            <a:endParaRPr lang="nb-NO" sz="2000" dirty="0">
              <a:latin typeface="Arial" panose="020B0604020202020204" pitchFamily="34" charset="0"/>
              <a:cs typeface="Arial" panose="020B0604020202020204" pitchFamily="34" charset="0"/>
            </a:endParaRPr>
          </a:p>
        </p:txBody>
      </p:sp>
      <p:sp>
        <p:nvSpPr>
          <p:cNvPr id="4" name="TekstSylinder 3" descr="Tekstboks som ligger over de fire typene argumenter. Her står det at noen argumenter er mer overbevisende enn andre, at noen er mer matematisk gyldige enn andre og at gyldige argument kalles bevis.">
            <a:extLst>
              <a:ext uri="{FF2B5EF4-FFF2-40B4-BE49-F238E27FC236}">
                <a16:creationId xmlns:a16="http://schemas.microsoft.com/office/drawing/2014/main" id="{85742C06-624C-233B-D3CF-44D0E41BD275}"/>
              </a:ext>
            </a:extLst>
          </p:cNvPr>
          <p:cNvSpPr txBox="1"/>
          <p:nvPr/>
        </p:nvSpPr>
        <p:spPr>
          <a:xfrm>
            <a:off x="2366433" y="2093079"/>
            <a:ext cx="7459134" cy="3816429"/>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endParaRPr lang="nb-NO" dirty="0">
              <a:solidFill>
                <a:schemeClr val="tx1"/>
              </a:solidFill>
            </a:endParaRPr>
          </a:p>
          <a:p>
            <a:pPr lvl="1"/>
            <a:r>
              <a:rPr lang="nb-NO" sz="2800" dirty="0">
                <a:solidFill>
                  <a:schemeClr val="tx1"/>
                </a:solidFill>
              </a:rPr>
              <a:t>Noen argumenter er mer overbevisende enn andre.</a:t>
            </a:r>
          </a:p>
          <a:p>
            <a:pPr lvl="1"/>
            <a:endParaRPr lang="nb-NO" sz="2800" dirty="0">
              <a:solidFill>
                <a:schemeClr val="tx1"/>
              </a:solidFill>
            </a:endParaRPr>
          </a:p>
          <a:p>
            <a:pPr lvl="1"/>
            <a:r>
              <a:rPr lang="nb-NO" sz="2800" dirty="0">
                <a:solidFill>
                  <a:schemeClr val="tx1"/>
                </a:solidFill>
              </a:rPr>
              <a:t>Noen argumenter er mer matematisk korrekte/gyldige enn andre.</a:t>
            </a:r>
          </a:p>
          <a:p>
            <a:pPr lvl="1"/>
            <a:endParaRPr lang="nb-NO" sz="2800" dirty="0">
              <a:solidFill>
                <a:schemeClr val="tx1"/>
              </a:solidFill>
            </a:endParaRPr>
          </a:p>
          <a:p>
            <a:pPr lvl="1"/>
            <a:r>
              <a:rPr lang="nb-NO" sz="2800" dirty="0">
                <a:solidFill>
                  <a:schemeClr val="tx1"/>
                </a:solidFill>
              </a:rPr>
              <a:t>Matematisk gyldige argumenter kaller vi </a:t>
            </a:r>
            <a:r>
              <a:rPr lang="nb-NO" sz="2800" i="1" dirty="0">
                <a:solidFill>
                  <a:schemeClr val="tx1"/>
                </a:solidFill>
              </a:rPr>
              <a:t>bevis</a:t>
            </a:r>
            <a:r>
              <a:rPr lang="nb-NO" sz="2800" dirty="0">
                <a:solidFill>
                  <a:schemeClr val="tx1"/>
                </a:solidFill>
              </a:rPr>
              <a:t>. </a:t>
            </a:r>
          </a:p>
          <a:p>
            <a:endParaRPr lang="nb-NO" sz="2800" dirty="0">
              <a:solidFill>
                <a:schemeClr val="tx1"/>
              </a:solidFill>
            </a:endParaRPr>
          </a:p>
        </p:txBody>
      </p:sp>
    </p:spTree>
    <p:extLst>
      <p:ext uri="{BB962C8B-B14F-4D97-AF65-F5344CB8AC3E}">
        <p14:creationId xmlns:p14="http://schemas.microsoft.com/office/powerpoint/2010/main" val="216815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4847B-A283-0B5D-2166-FF57C4AB7955}"/>
              </a:ext>
            </a:extLst>
          </p:cNvPr>
          <p:cNvSpPr>
            <a:spLocks noGrp="1"/>
          </p:cNvSpPr>
          <p:nvPr>
            <p:ph type="ctrTitle"/>
          </p:nvPr>
        </p:nvSpPr>
        <p:spPr>
          <a:xfrm>
            <a:off x="1524000" y="2235200"/>
            <a:ext cx="9144000" cy="2387600"/>
          </a:xfrm>
        </p:spPr>
        <p:txBody>
          <a:bodyPr>
            <a:normAutofit fontScale="90000"/>
          </a:bodyPr>
          <a:lstStyle/>
          <a:p>
            <a:r>
              <a:rPr lang="nb-NO" dirty="0"/>
              <a:t>Vi ser nå på en matematisk påstand og noen mulige argumenter for at den stemmer</a:t>
            </a:r>
          </a:p>
        </p:txBody>
      </p:sp>
    </p:spTree>
    <p:extLst>
      <p:ext uri="{BB962C8B-B14F-4D97-AF65-F5344CB8AC3E}">
        <p14:creationId xmlns:p14="http://schemas.microsoft.com/office/powerpoint/2010/main" val="36918915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4041</Words>
  <Application>Microsoft Office PowerPoint</Application>
  <PresentationFormat>Widescreen</PresentationFormat>
  <Paragraphs>299</Paragraphs>
  <Slides>29</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29</vt:i4>
      </vt:variant>
    </vt:vector>
  </HeadingPairs>
  <TitlesOfParts>
    <vt:vector size="34" baseType="lpstr">
      <vt:lpstr>Arial</vt:lpstr>
      <vt:lpstr>Calibri</vt:lpstr>
      <vt:lpstr>Calibri Light</vt:lpstr>
      <vt:lpstr>Cambria Math</vt:lpstr>
      <vt:lpstr>Office-tema</vt:lpstr>
      <vt:lpstr>Resonnering, argumentasjon og bevis på barnetrinnet</vt:lpstr>
      <vt:lpstr>Hvordan vet vi at noe er sant?  Hvordan vet vi at noe er sant i matematikk?  Hva betyr å resonnere i matematikk? </vt:lpstr>
      <vt:lpstr>Resonnering, argumentasjon og bevis i læreplanen </vt:lpstr>
      <vt:lpstr>Matematisk resonnering (MR)</vt:lpstr>
      <vt:lpstr>Matematisk resonnering, eksempel i «telle i kor»-aktiviteten</vt:lpstr>
      <vt:lpstr>Finne ut om matematiske påstander er sanne eller ikke, og hvorfor </vt:lpstr>
      <vt:lpstr>Noen mulige argumenter for at alle tall i første kolonne vil slutte på 5 uansett hvor langt vi fortsetter å telle </vt:lpstr>
      <vt:lpstr>Noen mulige argumenter for at alle tall i første kolonne vil slutte på 5 uansett hvor langt vi fortsetter å telle 2</vt:lpstr>
      <vt:lpstr>Vi ser nå på en matematisk påstand og noen mulige argumenter for at den stemmer</vt:lpstr>
      <vt:lpstr>Gruppearbeid, 5- og 10-gangen</vt:lpstr>
      <vt:lpstr> De tre første besvarelsene</vt:lpstr>
      <vt:lpstr> De to neste besvarelsene</vt:lpstr>
      <vt:lpstr>Bevis </vt:lpstr>
      <vt:lpstr> Argumentasjonsformer </vt:lpstr>
      <vt:lpstr>Referere til autoritet</vt:lpstr>
      <vt:lpstr>Empirisk argument</vt:lpstr>
      <vt:lpstr>Generisk eksempel</vt:lpstr>
      <vt:lpstr>Argumentere gjennom et eksempel eller generelt</vt:lpstr>
      <vt:lpstr>Generell logisk slutning</vt:lpstr>
      <vt:lpstr>Redegjørelse</vt:lpstr>
      <vt:lpstr>Merk</vt:lpstr>
      <vt:lpstr>Gruppearbeid, summen av tre oddetall</vt:lpstr>
      <vt:lpstr>Gruppearbeid, del 2 </vt:lpstr>
      <vt:lpstr>Hva slags hypoteser kan man argumentere for på barnetrinnet?</vt:lpstr>
      <vt:lpstr>Hypotese omkring endelig antall eksempler</vt:lpstr>
      <vt:lpstr>Hypotese om et enkelt tilfelle («5⋅12 er 60» eller «de samler 1080 kroner»)</vt:lpstr>
      <vt:lpstr>Argument for en hypotese om et enkelt tilfelle</vt:lpstr>
      <vt:lpstr>Argument for en hypotese om et enkelt tilfelle 2</vt:lpstr>
      <vt:lpstr> Videre arbeid med matematisk resonnering (MR)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Resonnering og bevis i grunnskolen</dc:title>
  <dc:creator>Anita Valenta</dc:creator>
  <cp:lastModifiedBy>Monika S. Nyhagen</cp:lastModifiedBy>
  <cp:revision>90</cp:revision>
  <cp:lastPrinted>2022-09-07T16:45:13Z</cp:lastPrinted>
  <dcterms:created xsi:type="dcterms:W3CDTF">2020-09-10T11:26:16Z</dcterms:created>
  <dcterms:modified xsi:type="dcterms:W3CDTF">2022-10-26T10:57:31Z</dcterms:modified>
</cp:coreProperties>
</file>