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8"/>
    <p:restoredTop sz="69646" autoAdjust="0"/>
  </p:normalViewPr>
  <p:slideViewPr>
    <p:cSldViewPr snapToGrid="0">
      <p:cViewPr varScale="1">
        <p:scale>
          <a:sx n="58" d="100"/>
          <a:sy n="58" d="100"/>
        </p:scale>
        <p:origin x="32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9F750-F4DB-6D40-9D20-EF23565B6494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A3857-13FB-3040-8C90-3F01125E4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95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b-NO" dirty="0"/>
              <a:t>Utvikle matematiske påstand gjennom å </a:t>
            </a:r>
          </a:p>
          <a:p>
            <a:pPr lvl="0"/>
            <a:r>
              <a:rPr lang="nb-NO" sz="1200" dirty="0"/>
              <a:t>Se etter mønster</a:t>
            </a:r>
          </a:p>
          <a:p>
            <a:pPr lvl="0"/>
            <a:r>
              <a:rPr lang="nb-NO" sz="1200" dirty="0"/>
              <a:t>Sammenligne</a:t>
            </a:r>
          </a:p>
          <a:p>
            <a:pPr lvl="0"/>
            <a:r>
              <a:rPr lang="nb-NO" sz="1200" dirty="0"/>
              <a:t>Klassifisere</a:t>
            </a:r>
          </a:p>
          <a:p>
            <a:pPr lvl="0"/>
            <a:r>
              <a:rPr lang="nb-NO" sz="1200" dirty="0"/>
              <a:t>Generalisere</a:t>
            </a:r>
          </a:p>
          <a:p>
            <a:pPr lvl="0"/>
            <a:r>
              <a:rPr lang="nb-NO" sz="1200" dirty="0"/>
              <a:t>Fremme en hypotese</a:t>
            </a:r>
          </a:p>
          <a:p>
            <a:pPr lvl="0"/>
            <a:endParaRPr lang="nb-NO" sz="1200" dirty="0"/>
          </a:p>
          <a:p>
            <a:pPr lvl="0"/>
            <a:r>
              <a:rPr lang="nb-NO" dirty="0"/>
              <a:t>Finne ut om påstanden er sann og hvorfor gjennom </a:t>
            </a:r>
            <a:r>
              <a:rPr lang="nb-NO"/>
              <a:t>å </a:t>
            </a:r>
          </a:p>
          <a:p>
            <a:pPr lvl="0"/>
            <a:r>
              <a:rPr lang="nb-NO"/>
              <a:t>Argumentere </a:t>
            </a:r>
            <a:endParaRPr lang="nb-NO" dirty="0"/>
          </a:p>
          <a:p>
            <a:pPr lvl="0"/>
            <a:r>
              <a:rPr lang="nb-NO" dirty="0"/>
              <a:t>Bevise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  <a:p>
            <a:pPr lvl="0"/>
            <a:endParaRPr lang="nb-NO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2A3857-13FB-3040-8C90-3F01125E40F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54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10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60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34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48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98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20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29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88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24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44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88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232DD-24CE-4445-BD72-4F4D868B1D8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70A45-FE3B-A141-82B8-1DBAD01B4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3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10095E-FF7B-B778-D7F0-BC51451D2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326572"/>
            <a:ext cx="1025981" cy="6117772"/>
          </a:xfrm>
        </p:spPr>
        <p:txBody>
          <a:bodyPr vert="vert270">
            <a:normAutofit fontScale="90000"/>
          </a:bodyPr>
          <a:lstStyle/>
          <a:p>
            <a:r>
              <a:rPr lang="nb-NO" dirty="0"/>
              <a:t>Prosesser innen Matematisk resonnering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EA78172-C6E4-43D2-8CCD-E9CFB8F3AA3F}"/>
              </a:ext>
            </a:extLst>
          </p:cNvPr>
          <p:cNvSpPr txBox="1"/>
          <p:nvPr/>
        </p:nvSpPr>
        <p:spPr>
          <a:xfrm>
            <a:off x="1260020" y="944233"/>
            <a:ext cx="4296594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wrap="square" rtlCol="0">
            <a:spAutoFit/>
          </a:bodyPr>
          <a:lstStyle/>
          <a:p>
            <a:r>
              <a:rPr lang="nb-NO" dirty="0"/>
              <a:t>Utvikle matematiske påstander gjennom søk etter likheter og ulikheter</a:t>
            </a:r>
            <a:endParaRPr lang="en-GB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E6BE2EE0-A4EF-C325-EA66-6B6E6A9E2D39}"/>
              </a:ext>
            </a:extLst>
          </p:cNvPr>
          <p:cNvSpPr txBox="1"/>
          <p:nvPr/>
        </p:nvSpPr>
        <p:spPr>
          <a:xfrm>
            <a:off x="1300838" y="3633175"/>
            <a:ext cx="3682094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wrap="square" rtlCol="0">
            <a:spAutoFit/>
          </a:bodyPr>
          <a:lstStyle/>
          <a:p>
            <a:r>
              <a:rPr lang="nb-NO" dirty="0"/>
              <a:t>Finne ut om påstanden er sann og hvorfor gjennom å </a:t>
            </a:r>
            <a:endParaRPr lang="en-GB"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BD48C4FC-4C3D-83B6-40F8-16214F050DDC}"/>
              </a:ext>
            </a:extLst>
          </p:cNvPr>
          <p:cNvSpPr txBox="1"/>
          <p:nvPr/>
        </p:nvSpPr>
        <p:spPr>
          <a:xfrm>
            <a:off x="1920238" y="1676400"/>
            <a:ext cx="312801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1800" dirty="0"/>
              <a:t>Se etter mønster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1800" dirty="0"/>
              <a:t>Sammenligne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1800" dirty="0"/>
              <a:t>Klassifisere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1800" dirty="0"/>
              <a:t>Generalisere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1800" dirty="0"/>
              <a:t>Fremme en hypotese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D349E0BB-330C-EFC3-7967-4086066D880D}"/>
              </a:ext>
            </a:extLst>
          </p:cNvPr>
          <p:cNvSpPr txBox="1"/>
          <p:nvPr/>
        </p:nvSpPr>
        <p:spPr>
          <a:xfrm>
            <a:off x="1807029" y="4606221"/>
            <a:ext cx="2177142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A</a:t>
            </a:r>
            <a:r>
              <a:rPr lang="nb-NO" sz="1800" dirty="0"/>
              <a:t>rgumentere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Bevise</a:t>
            </a:r>
            <a:endParaRPr lang="nb-NO" sz="1800" dirty="0"/>
          </a:p>
        </p:txBody>
      </p:sp>
      <p:sp>
        <p:nvSpPr>
          <p:cNvPr id="13" name="Venstrebuet pil 12" descr="Pil som går fra &quot;argumentere&quot; til &quot;bevise&quot; for å illustrere at de henger sammen">
            <a:extLst>
              <a:ext uri="{FF2B5EF4-FFF2-40B4-BE49-F238E27FC236}">
                <a16:creationId xmlns:a16="http://schemas.microsoft.com/office/drawing/2014/main" id="{B41619D4-64FF-AD1C-372D-EFA4A3A9ADB6}"/>
              </a:ext>
            </a:extLst>
          </p:cNvPr>
          <p:cNvSpPr/>
          <p:nvPr/>
        </p:nvSpPr>
        <p:spPr>
          <a:xfrm>
            <a:off x="3631632" y="4717073"/>
            <a:ext cx="296409" cy="501570"/>
          </a:xfrm>
          <a:prstGeom prst="curved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ildeforklaring formet som en sky 13" descr="Tankeboble som illustrerer at gode argumenter er bevis">
            <a:extLst>
              <a:ext uri="{FF2B5EF4-FFF2-40B4-BE49-F238E27FC236}">
                <a16:creationId xmlns:a16="http://schemas.microsoft.com/office/drawing/2014/main" id="{820911D5-9186-0690-14E7-F09D2D203CC4}"/>
              </a:ext>
            </a:extLst>
          </p:cNvPr>
          <p:cNvSpPr/>
          <p:nvPr/>
        </p:nvSpPr>
        <p:spPr>
          <a:xfrm>
            <a:off x="4460419" y="4578647"/>
            <a:ext cx="2177142" cy="1329421"/>
          </a:xfrm>
          <a:prstGeom prst="cloudCallout">
            <a:avLst>
              <a:gd name="adj1" fmla="val -80665"/>
              <a:gd name="adj2" fmla="val -545"/>
            </a:avLst>
          </a:prstGeom>
          <a:solidFill>
            <a:srgbClr val="E5EB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Gode argumenter  er bevis</a:t>
            </a:r>
            <a:r>
              <a:rPr lang="nb-NO" dirty="0"/>
              <a:t> .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D66DE4FD-E989-C718-3B75-08E65EB92AE9}"/>
              </a:ext>
            </a:extLst>
          </p:cNvPr>
          <p:cNvSpPr txBox="1"/>
          <p:nvPr/>
        </p:nvSpPr>
        <p:spPr>
          <a:xfrm>
            <a:off x="304800" y="6636819"/>
            <a:ext cx="6945086" cy="13542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En matematisk påstand/hypotese kan handle om :</a:t>
            </a:r>
          </a:p>
          <a:p>
            <a:pPr marL="285750" indent="-285750">
              <a:buFontTx/>
              <a:buChar char="-"/>
            </a:pPr>
            <a:r>
              <a:rPr lang="nb-NO" sz="1600" dirty="0"/>
              <a:t>Uendelig mange tilfeller (summen av to partall er alltid et partall)</a:t>
            </a:r>
          </a:p>
          <a:p>
            <a:pPr marL="285750" indent="-285750">
              <a:buFontTx/>
              <a:buChar char="-"/>
            </a:pPr>
            <a:r>
              <a:rPr lang="nb-NO" sz="1600" dirty="0"/>
              <a:t>Flere, men endelig mange tilfeller (det er akkurat 6 måter å ordne tre personer i en rekke)</a:t>
            </a:r>
          </a:p>
          <a:p>
            <a:pPr marL="285750" indent="-285750">
              <a:buFontTx/>
              <a:buChar char="-"/>
            </a:pPr>
            <a:r>
              <a:rPr lang="nb-NO" sz="1600" dirty="0"/>
              <a:t>Enkelttilfeller (produktet av 12 og 30 må være lik produktet av 24 og 15)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3537489D-9772-0105-8C3A-F38BA4EAADA3}"/>
              </a:ext>
            </a:extLst>
          </p:cNvPr>
          <p:cNvSpPr txBox="1"/>
          <p:nvPr/>
        </p:nvSpPr>
        <p:spPr>
          <a:xfrm>
            <a:off x="653143" y="8265382"/>
            <a:ext cx="6248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nb-NO" dirty="0"/>
              <a:t>Type argumentasjon for hypoteser som handler om </a:t>
            </a:r>
            <a:r>
              <a:rPr lang="nb-NO" i="1" dirty="0"/>
              <a:t>uendelig</a:t>
            </a:r>
            <a:r>
              <a:rPr lang="nb-NO" dirty="0"/>
              <a:t> mange tilfeller:</a:t>
            </a:r>
          </a:p>
          <a:p>
            <a:pPr lvl="2"/>
            <a:r>
              <a:rPr lang="nb-NO" dirty="0"/>
              <a:t>Empirisk argument		Generisk eksempel</a:t>
            </a:r>
          </a:p>
          <a:p>
            <a:pPr lvl="2"/>
            <a:r>
              <a:rPr lang="nb-NO" dirty="0"/>
              <a:t>Redegjørelse			Generell logisk slutning</a:t>
            </a:r>
          </a:p>
        </p:txBody>
      </p:sp>
      <p:sp>
        <p:nvSpPr>
          <p:cNvPr id="19" name="Venstre hakeparentes 18" descr="Klammeparentes venstre">
            <a:extLst>
              <a:ext uri="{FF2B5EF4-FFF2-40B4-BE49-F238E27FC236}">
                <a16:creationId xmlns:a16="http://schemas.microsoft.com/office/drawing/2014/main" id="{29CF5DDE-D760-4A93-88C5-18F972F6E430}"/>
              </a:ext>
            </a:extLst>
          </p:cNvPr>
          <p:cNvSpPr/>
          <p:nvPr/>
        </p:nvSpPr>
        <p:spPr>
          <a:xfrm>
            <a:off x="1524000" y="8897225"/>
            <a:ext cx="45719" cy="51765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ildeforklaring formet som en ellipse 19" descr="Snakkeboble som illustrerer at Generisk eksempel og Generell logisk slutning er matematisk gyldig">
            <a:extLst>
              <a:ext uri="{FF2B5EF4-FFF2-40B4-BE49-F238E27FC236}">
                <a16:creationId xmlns:a16="http://schemas.microsoft.com/office/drawing/2014/main" id="{190519BF-A511-D355-5F46-D543CB52AF13}"/>
              </a:ext>
            </a:extLst>
          </p:cNvPr>
          <p:cNvSpPr/>
          <p:nvPr/>
        </p:nvSpPr>
        <p:spPr>
          <a:xfrm>
            <a:off x="5597433" y="9491485"/>
            <a:ext cx="1962241" cy="1200328"/>
          </a:xfrm>
          <a:prstGeom prst="wedgeEllipseCallout">
            <a:avLst>
              <a:gd name="adj1" fmla="val -10883"/>
              <a:gd name="adj2" fmla="val -72054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 Matematisk gyldig</a:t>
            </a:r>
          </a:p>
        </p:txBody>
      </p:sp>
      <p:sp>
        <p:nvSpPr>
          <p:cNvPr id="24" name="Bildeforklaring formet som en ellipse 23" descr="Snakkeboble som viser at empirisk argument og redegjørelse ikke er matematisk gyldig">
            <a:extLst>
              <a:ext uri="{FF2B5EF4-FFF2-40B4-BE49-F238E27FC236}">
                <a16:creationId xmlns:a16="http://schemas.microsoft.com/office/drawing/2014/main" id="{8D6F738F-B186-55EA-ECB4-81C0FA9DC8B3}"/>
              </a:ext>
            </a:extLst>
          </p:cNvPr>
          <p:cNvSpPr/>
          <p:nvPr/>
        </p:nvSpPr>
        <p:spPr>
          <a:xfrm>
            <a:off x="1" y="9459070"/>
            <a:ext cx="1807028" cy="1200328"/>
          </a:xfrm>
          <a:prstGeom prst="wedgeEllipseCallout">
            <a:avLst>
              <a:gd name="adj1" fmla="val 28876"/>
              <a:gd name="adj2" fmla="val -75681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Ikke matematisk gyldig</a:t>
            </a:r>
          </a:p>
        </p:txBody>
      </p:sp>
      <p:sp>
        <p:nvSpPr>
          <p:cNvPr id="25" name="Høyre hakeparentes 24" descr="Klammeparentes høyre">
            <a:extLst>
              <a:ext uri="{FF2B5EF4-FFF2-40B4-BE49-F238E27FC236}">
                <a16:creationId xmlns:a16="http://schemas.microsoft.com/office/drawing/2014/main" id="{263D0F95-B885-22EF-4F87-AB74171825EB}"/>
              </a:ext>
            </a:extLst>
          </p:cNvPr>
          <p:cNvSpPr/>
          <p:nvPr/>
        </p:nvSpPr>
        <p:spPr>
          <a:xfrm>
            <a:off x="6248401" y="8719787"/>
            <a:ext cx="45719" cy="695093"/>
          </a:xfrm>
          <a:prstGeom prst="rightBracket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241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155</Words>
  <Application>Microsoft Office PowerPoint</Application>
  <PresentationFormat>Egendefinert</PresentationFormat>
  <Paragraphs>33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Prosesser innen Matematisk resonnering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Matematisk resonnering</dc:title>
  <dc:creator>Anita Valenta</dc:creator>
  <cp:lastModifiedBy>Monika S. Nyhagen</cp:lastModifiedBy>
  <cp:revision>8</cp:revision>
  <dcterms:created xsi:type="dcterms:W3CDTF">2022-09-08T08:27:37Z</dcterms:created>
  <dcterms:modified xsi:type="dcterms:W3CDTF">2022-10-26T11:09:11Z</dcterms:modified>
</cp:coreProperties>
</file>