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394" r:id="rId2"/>
    <p:sldId id="388" r:id="rId3"/>
    <p:sldId id="401" r:id="rId4"/>
    <p:sldId id="398" r:id="rId5"/>
    <p:sldId id="402" r:id="rId6"/>
    <p:sldId id="396" r:id="rId7"/>
    <p:sldId id="395" r:id="rId8"/>
    <p:sldId id="397" r:id="rId9"/>
    <p:sldId id="403"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50" autoAdjust="0"/>
    <p:restoredTop sz="73652" autoAdjust="0"/>
  </p:normalViewPr>
  <p:slideViewPr>
    <p:cSldViewPr snapToGrid="0">
      <p:cViewPr varScale="1">
        <p:scale>
          <a:sx n="96" d="100"/>
          <a:sy n="96" d="100"/>
        </p:scale>
        <p:origin x="76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71DCD-FEE1-FD45-BEA6-4AE02A7632DF}" type="doc">
      <dgm:prSet loTypeId="urn:microsoft.com/office/officeart/2005/8/layout/equation2" loCatId="" qsTypeId="urn:microsoft.com/office/officeart/2005/8/quickstyle/simple2" qsCatId="simple" csTypeId="urn:microsoft.com/office/officeart/2005/8/colors/accent1_2" csCatId="accent1" phldr="1"/>
      <dgm:spPr/>
    </dgm:pt>
    <dgm:pt modelId="{0FA9FB6E-6A9A-7B49-B90C-448B6E1231B5}">
      <dgm:prSet phldrT="[Tekst]" custT="1"/>
      <dgm:spPr>
        <a:solidFill>
          <a:schemeClr val="accent5">
            <a:lumMod val="40000"/>
            <a:lumOff val="60000"/>
          </a:schemeClr>
        </a:solidFill>
        <a:ln>
          <a:solidFill>
            <a:schemeClr val="accent5">
              <a:lumMod val="40000"/>
              <a:lumOff val="60000"/>
            </a:schemeClr>
          </a:solidFill>
        </a:ln>
      </dgm:spPr>
      <dgm:t>
        <a:bodyPr/>
        <a:lstStyle/>
        <a:p>
          <a:r>
            <a:rPr lang="nb-NO" sz="1600" b="1" dirty="0">
              <a:solidFill>
                <a:sysClr val="windowText" lastClr="000000"/>
              </a:solidFill>
            </a:rPr>
            <a:t>En gitt undervisningssituasjon</a:t>
          </a:r>
        </a:p>
        <a:p>
          <a:r>
            <a:rPr lang="nb-NO" sz="1400" dirty="0">
              <a:solidFill>
                <a:sysClr val="windowText" lastClr="000000"/>
              </a:solidFill>
            </a:rPr>
            <a:t>- En klassesamtale eller samtale mellom noen elever; eller noen skriftlige elevarbeid </a:t>
          </a:r>
        </a:p>
      </dgm:t>
      <dgm:extLst>
        <a:ext uri="{E40237B7-FDA0-4F09-8148-C483321AD2D9}">
          <dgm14:cNvPr xmlns:dgm14="http://schemas.microsoft.com/office/drawing/2010/diagram" id="0" name="" descr="Første boble som forklarer en gitt undervisningssituasjon"/>
        </a:ext>
      </dgm:extLst>
    </dgm:pt>
    <dgm:pt modelId="{BAE7DAB3-1845-AE4B-BA3E-287F11080C72}" type="parTrans" cxnId="{172CB7B2-290E-B848-BEFC-A2A2B8847EC0}">
      <dgm:prSet/>
      <dgm:spPr/>
      <dgm:t>
        <a:bodyPr/>
        <a:lstStyle/>
        <a:p>
          <a:endParaRPr lang="nb-NO"/>
        </a:p>
      </dgm:t>
    </dgm:pt>
    <dgm:pt modelId="{F86C3497-86C2-3F4D-98EA-8DF88F6B4043}" type="sibTrans" cxnId="{172CB7B2-290E-B848-BEFC-A2A2B8847EC0}">
      <dgm:prSet/>
      <dgm:spPr>
        <a:solidFill>
          <a:schemeClr val="accent5">
            <a:lumMod val="40000"/>
            <a:lumOff val="60000"/>
          </a:schemeClr>
        </a:solidFill>
      </dgm:spPr>
      <dgm:t>
        <a:bodyPr/>
        <a:lstStyle/>
        <a:p>
          <a:endParaRPr lang="nb-NO"/>
        </a:p>
      </dgm:t>
      <dgm:extLst>
        <a:ext uri="{E40237B7-FDA0-4F09-8148-C483321AD2D9}">
          <dgm14:cNvPr xmlns:dgm14="http://schemas.microsoft.com/office/drawing/2010/diagram" id="0" name="" descr="pluss"/>
        </a:ext>
      </dgm:extLst>
    </dgm:pt>
    <dgm:pt modelId="{F4A065C8-D4C3-A347-962A-046F002B3CA9}">
      <dgm:prSet phldrT="[Tekst]" custT="1"/>
      <dgm:spPr>
        <a:solidFill>
          <a:schemeClr val="accent5">
            <a:lumMod val="40000"/>
            <a:lumOff val="60000"/>
          </a:schemeClr>
        </a:solidFill>
        <a:ln>
          <a:solidFill>
            <a:schemeClr val="accent5">
              <a:lumMod val="40000"/>
              <a:lumOff val="60000"/>
            </a:schemeClr>
          </a:solidFill>
        </a:ln>
      </dgm:spPr>
      <dgm:t>
        <a:bodyPr/>
        <a:lstStyle/>
        <a:p>
          <a:r>
            <a:rPr lang="nb-NO" sz="1600" b="1" dirty="0">
              <a:solidFill>
                <a:sysClr val="windowText" lastClr="000000"/>
              </a:solidFill>
            </a:rPr>
            <a:t>Mål for samtalen videre</a:t>
          </a:r>
        </a:p>
        <a:p>
          <a:r>
            <a:rPr lang="nb-NO" sz="1600" dirty="0">
              <a:solidFill>
                <a:sysClr val="windowText" lastClr="000000"/>
              </a:solidFill>
            </a:rPr>
            <a:t>- Lærer skal lede samtalen videre i en gitt retning, få frem noe faglig, støtte elever i videre arbeid o.l.</a:t>
          </a:r>
          <a:endParaRPr lang="nb-NO" sz="1400" dirty="0">
            <a:solidFill>
              <a:sysClr val="windowText" lastClr="000000"/>
            </a:solidFill>
          </a:endParaRPr>
        </a:p>
      </dgm:t>
      <dgm:extLst>
        <a:ext uri="{E40237B7-FDA0-4F09-8148-C483321AD2D9}">
          <dgm14:cNvPr xmlns:dgm14="http://schemas.microsoft.com/office/drawing/2010/diagram" id="0" name="" descr="Andre boble som forklarer mål for samtalen videre"/>
        </a:ext>
      </dgm:extLst>
    </dgm:pt>
    <dgm:pt modelId="{60A8B1DC-3A85-D941-BE4B-C47E41FC31DF}" type="parTrans" cxnId="{A8410579-7E36-F841-9548-B30A37F80CD7}">
      <dgm:prSet/>
      <dgm:spPr/>
      <dgm:t>
        <a:bodyPr/>
        <a:lstStyle/>
        <a:p>
          <a:endParaRPr lang="nb-NO"/>
        </a:p>
      </dgm:t>
    </dgm:pt>
    <dgm:pt modelId="{489FAD85-31E4-AF44-B6B7-E7D6895B8EA1}" type="sibTrans" cxnId="{A8410579-7E36-F841-9548-B30A37F80CD7}">
      <dgm:prSet/>
      <dgm:spPr>
        <a:solidFill>
          <a:schemeClr val="accent5">
            <a:lumMod val="40000"/>
            <a:lumOff val="60000"/>
          </a:schemeClr>
        </a:solidFill>
      </dgm:spPr>
      <dgm:t>
        <a:bodyPr/>
        <a:lstStyle/>
        <a:p>
          <a:endParaRPr lang="nb-NO"/>
        </a:p>
      </dgm:t>
      <dgm:extLst>
        <a:ext uri="{E40237B7-FDA0-4F09-8148-C483321AD2D9}">
          <dgm14:cNvPr xmlns:dgm14="http://schemas.microsoft.com/office/drawing/2010/diagram" id="0" name="" descr="Pil fra pluss til tredje boble"/>
        </a:ext>
      </dgm:extLst>
    </dgm:pt>
    <dgm:pt modelId="{144E6B21-1AF3-8240-A9D8-DA762681AB72}">
      <dgm:prSet phldrT="[Tekst]" custT="1"/>
      <dgm:spPr>
        <a:solidFill>
          <a:schemeClr val="accent5">
            <a:lumMod val="40000"/>
            <a:lumOff val="60000"/>
          </a:schemeClr>
        </a:solidFill>
        <a:ln>
          <a:solidFill>
            <a:schemeClr val="accent5">
              <a:lumMod val="40000"/>
              <a:lumOff val="60000"/>
            </a:schemeClr>
          </a:solidFill>
        </a:ln>
      </dgm:spPr>
      <dgm:t>
        <a:bodyPr/>
        <a:lstStyle/>
        <a:p>
          <a:r>
            <a:rPr lang="nb-NO" sz="1600" b="1">
              <a:solidFill>
                <a:sysClr val="windowText" lastClr="000000"/>
              </a:solidFill>
            </a:rPr>
            <a:t>Oppgave:</a:t>
          </a:r>
        </a:p>
        <a:p>
          <a:r>
            <a:rPr lang="nb-NO" sz="1600" b="1">
              <a:solidFill>
                <a:sysClr val="windowText" lastClr="000000"/>
              </a:solidFill>
            </a:rPr>
            <a:t>lage et rollespill</a:t>
          </a:r>
        </a:p>
        <a:p>
          <a:r>
            <a:rPr lang="nb-NO" sz="1600" b="0">
              <a:solidFill>
                <a:sysClr val="windowText" lastClr="000000"/>
              </a:solidFill>
            </a:rPr>
            <a:t>- Diskutere situasjonen og hvordan en lærer kan gå videre</a:t>
          </a:r>
        </a:p>
        <a:p>
          <a:r>
            <a:rPr lang="nb-NO" sz="1600" b="0">
              <a:solidFill>
                <a:sysClr val="windowText" lastClr="000000"/>
              </a:solidFill>
            </a:rPr>
            <a:t>- Spille ut et rollespill av samtalen der én spiller læreren og de andre i gruppa er elever </a:t>
          </a:r>
        </a:p>
        <a:p>
          <a:r>
            <a:rPr lang="nb-NO" sz="1600" b="0">
              <a:solidFill>
                <a:sysClr val="windowText" lastClr="000000"/>
              </a:solidFill>
            </a:rPr>
            <a:t>-Prøve rollespillet flere ganger</a:t>
          </a:r>
          <a:endParaRPr lang="nb-NO" sz="1600" b="0" dirty="0">
            <a:solidFill>
              <a:sysClr val="windowText" lastClr="000000"/>
            </a:solidFill>
          </a:endParaRPr>
        </a:p>
      </dgm:t>
      <dgm:extLst>
        <a:ext uri="{E40237B7-FDA0-4F09-8148-C483321AD2D9}">
          <dgm14:cNvPr xmlns:dgm14="http://schemas.microsoft.com/office/drawing/2010/diagram" id="0" name="" descr="Tredje boble som forklarer oppgaven som er å lage et rollespill"/>
        </a:ext>
      </dgm:extLst>
    </dgm:pt>
    <dgm:pt modelId="{DE211914-0A40-3D41-9851-C2B5982E2D2C}" type="parTrans" cxnId="{73B21981-C569-6B49-ABB6-CE3690479302}">
      <dgm:prSet/>
      <dgm:spPr/>
      <dgm:t>
        <a:bodyPr/>
        <a:lstStyle/>
        <a:p>
          <a:endParaRPr lang="nb-NO"/>
        </a:p>
      </dgm:t>
    </dgm:pt>
    <dgm:pt modelId="{EE8FBE6C-EA44-4B44-B846-C4EF7F36C52E}" type="sibTrans" cxnId="{73B21981-C569-6B49-ABB6-CE3690479302}">
      <dgm:prSet/>
      <dgm:spPr/>
      <dgm:t>
        <a:bodyPr/>
        <a:lstStyle/>
        <a:p>
          <a:endParaRPr lang="nb-NO"/>
        </a:p>
      </dgm:t>
    </dgm:pt>
    <dgm:pt modelId="{EC997AA9-39D1-2C45-848D-1D11D234D772}" type="pres">
      <dgm:prSet presAssocID="{F9471DCD-FEE1-FD45-BEA6-4AE02A7632DF}" presName="Name0" presStyleCnt="0">
        <dgm:presLayoutVars>
          <dgm:dir/>
          <dgm:resizeHandles val="exact"/>
        </dgm:presLayoutVars>
      </dgm:prSet>
      <dgm:spPr/>
    </dgm:pt>
    <dgm:pt modelId="{4BFC6C89-F0AD-0647-9CC9-EB05D9600ECE}" type="pres">
      <dgm:prSet presAssocID="{F9471DCD-FEE1-FD45-BEA6-4AE02A7632DF}" presName="vNodes" presStyleCnt="0"/>
      <dgm:spPr/>
    </dgm:pt>
    <dgm:pt modelId="{CDDCDC18-5399-B74F-B55F-81655A50CEAC}" type="pres">
      <dgm:prSet presAssocID="{0FA9FB6E-6A9A-7B49-B90C-448B6E1231B5}" presName="node" presStyleLbl="node1" presStyleIdx="0" presStyleCnt="3" custScaleX="464353" custScaleY="284892" custLinFactNeighborX="11002" custLinFactNeighborY="60485">
        <dgm:presLayoutVars>
          <dgm:bulletEnabled val="1"/>
        </dgm:presLayoutVars>
      </dgm:prSet>
      <dgm:spPr/>
    </dgm:pt>
    <dgm:pt modelId="{E99794AB-9A4A-FF46-B3AE-C3D0210414C2}" type="pres">
      <dgm:prSet presAssocID="{F86C3497-86C2-3F4D-98EA-8DF88F6B4043}" presName="spacerT" presStyleCnt="0"/>
      <dgm:spPr/>
    </dgm:pt>
    <dgm:pt modelId="{45DE7633-D4D5-4C4D-804E-46E937DE1073}" type="pres">
      <dgm:prSet presAssocID="{F86C3497-86C2-3F4D-98EA-8DF88F6B4043}" presName="sibTrans" presStyleLbl="sibTrans2D1" presStyleIdx="0" presStyleCnt="2" custLinFactNeighborX="2941" custLinFactNeighborY="25505"/>
      <dgm:spPr/>
    </dgm:pt>
    <dgm:pt modelId="{EBAE78F1-3BA2-A94B-9B96-51ADD71A2E90}" type="pres">
      <dgm:prSet presAssocID="{F86C3497-86C2-3F4D-98EA-8DF88F6B4043}" presName="spacerB" presStyleCnt="0"/>
      <dgm:spPr/>
    </dgm:pt>
    <dgm:pt modelId="{A7DA6B32-BCB6-F449-ACA7-9432F9D2ACA1}" type="pres">
      <dgm:prSet presAssocID="{F4A065C8-D4C3-A347-962A-046F002B3CA9}" presName="node" presStyleLbl="node1" presStyleIdx="1" presStyleCnt="3" custScaleX="455079" custScaleY="284242" custLinFactNeighborX="5349" custLinFactNeighborY="-42012">
        <dgm:presLayoutVars>
          <dgm:bulletEnabled val="1"/>
        </dgm:presLayoutVars>
      </dgm:prSet>
      <dgm:spPr/>
    </dgm:pt>
    <dgm:pt modelId="{9ECC3232-8E4F-DB4E-B94B-DF28F3751825}" type="pres">
      <dgm:prSet presAssocID="{F9471DCD-FEE1-FD45-BEA6-4AE02A7632DF}" presName="sibTransLast" presStyleLbl="sibTrans2D1" presStyleIdx="1" presStyleCnt="2" custScaleX="145821" custLinFactX="-100000" custLinFactNeighborX="-178554" custLinFactNeighborY="-3442"/>
      <dgm:spPr/>
    </dgm:pt>
    <dgm:pt modelId="{6B43C19E-D2EB-1648-966F-E3E88D00FF52}" type="pres">
      <dgm:prSet presAssocID="{F9471DCD-FEE1-FD45-BEA6-4AE02A7632DF}" presName="connectorText" presStyleLbl="sibTrans2D1" presStyleIdx="1" presStyleCnt="2"/>
      <dgm:spPr/>
    </dgm:pt>
    <dgm:pt modelId="{9B788DB9-63A2-2243-AB23-4C25F403A879}" type="pres">
      <dgm:prSet presAssocID="{F9471DCD-FEE1-FD45-BEA6-4AE02A7632DF}" presName="lastNode" presStyleLbl="node1" presStyleIdx="2" presStyleCnt="3" custScaleX="227475" custScaleY="302491" custLinFactNeighborX="4876" custLinFactNeighborY="2558">
        <dgm:presLayoutVars>
          <dgm:bulletEnabled val="1"/>
        </dgm:presLayoutVars>
      </dgm:prSet>
      <dgm:spPr/>
    </dgm:pt>
  </dgm:ptLst>
  <dgm:cxnLst>
    <dgm:cxn modelId="{4F71350F-8750-0644-BDDE-9E2254DBF343}" type="presOf" srcId="{F9471DCD-FEE1-FD45-BEA6-4AE02A7632DF}" destId="{EC997AA9-39D1-2C45-848D-1D11D234D772}" srcOrd="0" destOrd="0" presId="urn:microsoft.com/office/officeart/2005/8/layout/equation2"/>
    <dgm:cxn modelId="{2A4EE15B-E425-3A45-9163-176ACAC394CF}" type="presOf" srcId="{F86C3497-86C2-3F4D-98EA-8DF88F6B4043}" destId="{45DE7633-D4D5-4C4D-804E-46E937DE1073}" srcOrd="0" destOrd="0" presId="urn:microsoft.com/office/officeart/2005/8/layout/equation2"/>
    <dgm:cxn modelId="{A8410579-7E36-F841-9548-B30A37F80CD7}" srcId="{F9471DCD-FEE1-FD45-BEA6-4AE02A7632DF}" destId="{F4A065C8-D4C3-A347-962A-046F002B3CA9}" srcOrd="1" destOrd="0" parTransId="{60A8B1DC-3A85-D941-BE4B-C47E41FC31DF}" sibTransId="{489FAD85-31E4-AF44-B6B7-E7D6895B8EA1}"/>
    <dgm:cxn modelId="{73B21981-C569-6B49-ABB6-CE3690479302}" srcId="{F9471DCD-FEE1-FD45-BEA6-4AE02A7632DF}" destId="{144E6B21-1AF3-8240-A9D8-DA762681AB72}" srcOrd="2" destOrd="0" parTransId="{DE211914-0A40-3D41-9851-C2B5982E2D2C}" sibTransId="{EE8FBE6C-EA44-4B44-B846-C4EF7F36C52E}"/>
    <dgm:cxn modelId="{FAC30F88-46B8-EC4A-9114-EBCC1E60E7CB}" type="presOf" srcId="{489FAD85-31E4-AF44-B6B7-E7D6895B8EA1}" destId="{9ECC3232-8E4F-DB4E-B94B-DF28F3751825}" srcOrd="0" destOrd="0" presId="urn:microsoft.com/office/officeart/2005/8/layout/equation2"/>
    <dgm:cxn modelId="{172CB7B2-290E-B848-BEFC-A2A2B8847EC0}" srcId="{F9471DCD-FEE1-FD45-BEA6-4AE02A7632DF}" destId="{0FA9FB6E-6A9A-7B49-B90C-448B6E1231B5}" srcOrd="0" destOrd="0" parTransId="{BAE7DAB3-1845-AE4B-BA3E-287F11080C72}" sibTransId="{F86C3497-86C2-3F4D-98EA-8DF88F6B4043}"/>
    <dgm:cxn modelId="{3A9FB0CA-EBA0-D54B-893E-0C60E2C35B58}" type="presOf" srcId="{489FAD85-31E4-AF44-B6B7-E7D6895B8EA1}" destId="{6B43C19E-D2EB-1648-966F-E3E88D00FF52}" srcOrd="1" destOrd="0" presId="urn:microsoft.com/office/officeart/2005/8/layout/equation2"/>
    <dgm:cxn modelId="{DA3F02D0-B25D-EF45-93CA-19DA6BE56619}" type="presOf" srcId="{0FA9FB6E-6A9A-7B49-B90C-448B6E1231B5}" destId="{CDDCDC18-5399-B74F-B55F-81655A50CEAC}" srcOrd="0" destOrd="0" presId="urn:microsoft.com/office/officeart/2005/8/layout/equation2"/>
    <dgm:cxn modelId="{4AAA62F4-4729-F646-AA83-66C5F03044E9}" type="presOf" srcId="{144E6B21-1AF3-8240-A9D8-DA762681AB72}" destId="{9B788DB9-63A2-2243-AB23-4C25F403A879}" srcOrd="0" destOrd="0" presId="urn:microsoft.com/office/officeart/2005/8/layout/equation2"/>
    <dgm:cxn modelId="{B249F2FF-8F06-0043-B55E-79E84E3CFF98}" type="presOf" srcId="{F4A065C8-D4C3-A347-962A-046F002B3CA9}" destId="{A7DA6B32-BCB6-F449-ACA7-9432F9D2ACA1}" srcOrd="0" destOrd="0" presId="urn:microsoft.com/office/officeart/2005/8/layout/equation2"/>
    <dgm:cxn modelId="{C84AE9B4-F3B0-2447-BA14-64D9547DE7F1}" type="presParOf" srcId="{EC997AA9-39D1-2C45-848D-1D11D234D772}" destId="{4BFC6C89-F0AD-0647-9CC9-EB05D9600ECE}" srcOrd="0" destOrd="0" presId="urn:microsoft.com/office/officeart/2005/8/layout/equation2"/>
    <dgm:cxn modelId="{37AC8831-555A-684F-938B-1490070B9DAF}" type="presParOf" srcId="{4BFC6C89-F0AD-0647-9CC9-EB05D9600ECE}" destId="{CDDCDC18-5399-B74F-B55F-81655A50CEAC}" srcOrd="0" destOrd="0" presId="urn:microsoft.com/office/officeart/2005/8/layout/equation2"/>
    <dgm:cxn modelId="{914B75E0-BA8E-5946-BBFB-6D50F1D65B5B}" type="presParOf" srcId="{4BFC6C89-F0AD-0647-9CC9-EB05D9600ECE}" destId="{E99794AB-9A4A-FF46-B3AE-C3D0210414C2}" srcOrd="1" destOrd="0" presId="urn:microsoft.com/office/officeart/2005/8/layout/equation2"/>
    <dgm:cxn modelId="{EBF34AF2-447F-8445-A8B8-5C3CA81E6541}" type="presParOf" srcId="{4BFC6C89-F0AD-0647-9CC9-EB05D9600ECE}" destId="{45DE7633-D4D5-4C4D-804E-46E937DE1073}" srcOrd="2" destOrd="0" presId="urn:microsoft.com/office/officeart/2005/8/layout/equation2"/>
    <dgm:cxn modelId="{5E2FAD84-848B-8644-B720-99B529FF7A9A}" type="presParOf" srcId="{4BFC6C89-F0AD-0647-9CC9-EB05D9600ECE}" destId="{EBAE78F1-3BA2-A94B-9B96-51ADD71A2E90}" srcOrd="3" destOrd="0" presId="urn:microsoft.com/office/officeart/2005/8/layout/equation2"/>
    <dgm:cxn modelId="{791107C8-0D7C-3E4E-81CB-123AA714218A}" type="presParOf" srcId="{4BFC6C89-F0AD-0647-9CC9-EB05D9600ECE}" destId="{A7DA6B32-BCB6-F449-ACA7-9432F9D2ACA1}" srcOrd="4" destOrd="0" presId="urn:microsoft.com/office/officeart/2005/8/layout/equation2"/>
    <dgm:cxn modelId="{1448ABB9-99F6-7044-8165-3129566303A0}" type="presParOf" srcId="{EC997AA9-39D1-2C45-848D-1D11D234D772}" destId="{9ECC3232-8E4F-DB4E-B94B-DF28F3751825}" srcOrd="1" destOrd="0" presId="urn:microsoft.com/office/officeart/2005/8/layout/equation2"/>
    <dgm:cxn modelId="{86DBE9CD-2004-4B4B-94DB-3830EA7951F7}" type="presParOf" srcId="{9ECC3232-8E4F-DB4E-B94B-DF28F3751825}" destId="{6B43C19E-D2EB-1648-966F-E3E88D00FF52}" srcOrd="0" destOrd="0" presId="urn:microsoft.com/office/officeart/2005/8/layout/equation2"/>
    <dgm:cxn modelId="{B9D83DA1-C6A2-5A49-AA41-C73470A9FC0F}" type="presParOf" srcId="{EC997AA9-39D1-2C45-848D-1D11D234D772}" destId="{9B788DB9-63A2-2243-AB23-4C25F403A879}"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CDC18-5399-B74F-B55F-81655A50CEAC}">
      <dsp:nvSpPr>
        <dsp:cNvPr id="0" name=""/>
        <dsp:cNvSpPr/>
      </dsp:nvSpPr>
      <dsp:spPr>
        <a:xfrm>
          <a:off x="74808" y="227081"/>
          <a:ext cx="3073388" cy="1885599"/>
        </a:xfrm>
        <a:prstGeom prst="ellipse">
          <a:avLst/>
        </a:prstGeom>
        <a:solidFill>
          <a:schemeClr val="accent5">
            <a:lumMod val="40000"/>
            <a:lumOff val="60000"/>
          </a:schemeClr>
        </a:solidFill>
        <a:ln w="19050" cap="flat" cmpd="sng" algn="ctr">
          <a:solidFill>
            <a:schemeClr val="accent5">
              <a:lumMod val="40000"/>
              <a:lumOff val="6000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dirty="0">
              <a:solidFill>
                <a:sysClr val="windowText" lastClr="000000"/>
              </a:solidFill>
            </a:rPr>
            <a:t>En gitt undervisningssituasjon</a:t>
          </a:r>
        </a:p>
        <a:p>
          <a:pPr marL="0" lvl="0" indent="0" algn="ctr" defTabSz="711200">
            <a:lnSpc>
              <a:spcPct val="90000"/>
            </a:lnSpc>
            <a:spcBef>
              <a:spcPct val="0"/>
            </a:spcBef>
            <a:spcAft>
              <a:spcPct val="35000"/>
            </a:spcAft>
            <a:buNone/>
          </a:pPr>
          <a:r>
            <a:rPr lang="nb-NO" sz="1400" kern="1200" dirty="0">
              <a:solidFill>
                <a:sysClr val="windowText" lastClr="000000"/>
              </a:solidFill>
            </a:rPr>
            <a:t>- En klassesamtale eller samtale mellom noen elever; eller noen skriftlige elevarbeid </a:t>
          </a:r>
        </a:p>
      </dsp:txBody>
      <dsp:txXfrm>
        <a:off x="524895" y="503221"/>
        <a:ext cx="2173214" cy="1333319"/>
      </dsp:txXfrm>
    </dsp:sp>
    <dsp:sp modelId="{45DE7633-D4D5-4C4D-804E-46E937DE1073}">
      <dsp:nvSpPr>
        <dsp:cNvPr id="0" name=""/>
        <dsp:cNvSpPr/>
      </dsp:nvSpPr>
      <dsp:spPr>
        <a:xfrm>
          <a:off x="1358033" y="2147625"/>
          <a:ext cx="383881" cy="383881"/>
        </a:xfrm>
        <a:prstGeom prst="mathPlus">
          <a:avLst/>
        </a:prstGeom>
        <a:solidFill>
          <a:schemeClr val="accent5">
            <a:lumMod val="40000"/>
            <a:lumOff val="6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b-NO" sz="600" kern="1200"/>
        </a:p>
      </dsp:txBody>
      <dsp:txXfrm>
        <a:off x="1408916" y="2294421"/>
        <a:ext cx="282115" cy="90289"/>
      </dsp:txXfrm>
    </dsp:sp>
    <dsp:sp modelId="{A7DA6B32-BCB6-F449-ACA7-9432F9D2ACA1}">
      <dsp:nvSpPr>
        <dsp:cNvPr id="0" name=""/>
        <dsp:cNvSpPr/>
      </dsp:nvSpPr>
      <dsp:spPr>
        <a:xfrm>
          <a:off x="68083" y="2548964"/>
          <a:ext cx="3012006" cy="1881297"/>
        </a:xfrm>
        <a:prstGeom prst="ellipse">
          <a:avLst/>
        </a:prstGeom>
        <a:solidFill>
          <a:schemeClr val="accent5">
            <a:lumMod val="40000"/>
            <a:lumOff val="60000"/>
          </a:schemeClr>
        </a:solidFill>
        <a:ln w="19050" cap="flat" cmpd="sng" algn="ctr">
          <a:solidFill>
            <a:schemeClr val="accent5">
              <a:lumMod val="40000"/>
              <a:lumOff val="6000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dirty="0">
              <a:solidFill>
                <a:sysClr val="windowText" lastClr="000000"/>
              </a:solidFill>
            </a:rPr>
            <a:t>Mål for samtalen videre</a:t>
          </a:r>
        </a:p>
        <a:p>
          <a:pPr marL="0" lvl="0" indent="0" algn="ctr" defTabSz="711200">
            <a:lnSpc>
              <a:spcPct val="90000"/>
            </a:lnSpc>
            <a:spcBef>
              <a:spcPct val="0"/>
            </a:spcBef>
            <a:spcAft>
              <a:spcPct val="35000"/>
            </a:spcAft>
            <a:buNone/>
          </a:pPr>
          <a:r>
            <a:rPr lang="nb-NO" sz="1600" kern="1200" dirty="0">
              <a:solidFill>
                <a:sysClr val="windowText" lastClr="000000"/>
              </a:solidFill>
            </a:rPr>
            <a:t>- Lærer skal lede samtalen videre i en gitt retning, få frem noe faglig, støtte elever i videre arbeid o.l.</a:t>
          </a:r>
          <a:endParaRPr lang="nb-NO" sz="1400" kern="1200" dirty="0">
            <a:solidFill>
              <a:sysClr val="windowText" lastClr="000000"/>
            </a:solidFill>
          </a:endParaRPr>
        </a:p>
      </dsp:txBody>
      <dsp:txXfrm>
        <a:off x="509181" y="2824474"/>
        <a:ext cx="2129810" cy="1330277"/>
      </dsp:txXfrm>
    </dsp:sp>
    <dsp:sp modelId="{9ECC3232-8E4F-DB4E-B94B-DF28F3751825}">
      <dsp:nvSpPr>
        <dsp:cNvPr id="0" name=""/>
        <dsp:cNvSpPr/>
      </dsp:nvSpPr>
      <dsp:spPr>
        <a:xfrm rot="29460">
          <a:off x="2708370" y="2211728"/>
          <a:ext cx="252207" cy="246213"/>
        </a:xfrm>
        <a:prstGeom prst="rightArrow">
          <a:avLst>
            <a:gd name="adj1" fmla="val 60000"/>
            <a:gd name="adj2" fmla="val 50000"/>
          </a:avLst>
        </a:prstGeom>
        <a:solidFill>
          <a:schemeClr val="accent5">
            <a:lumMod val="40000"/>
            <a:lumOff val="6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2708371" y="2260655"/>
        <a:ext cx="178343" cy="147727"/>
      </dsp:txXfrm>
    </dsp:sp>
    <dsp:sp modelId="{9B788DB9-63A2-2243-AB23-4C25F403A879}">
      <dsp:nvSpPr>
        <dsp:cNvPr id="0" name=""/>
        <dsp:cNvSpPr/>
      </dsp:nvSpPr>
      <dsp:spPr>
        <a:xfrm>
          <a:off x="3474486" y="355487"/>
          <a:ext cx="3011153" cy="4004161"/>
        </a:xfrm>
        <a:prstGeom prst="ellipse">
          <a:avLst/>
        </a:prstGeom>
        <a:solidFill>
          <a:schemeClr val="accent5">
            <a:lumMod val="40000"/>
            <a:lumOff val="60000"/>
          </a:schemeClr>
        </a:solidFill>
        <a:ln w="19050" cap="flat" cmpd="sng" algn="ctr">
          <a:solidFill>
            <a:schemeClr val="accent5">
              <a:lumMod val="40000"/>
              <a:lumOff val="6000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a:solidFill>
                <a:sysClr val="windowText" lastClr="000000"/>
              </a:solidFill>
            </a:rPr>
            <a:t>Oppgave:</a:t>
          </a:r>
        </a:p>
        <a:p>
          <a:pPr marL="0" lvl="0" indent="0" algn="ctr" defTabSz="711200">
            <a:lnSpc>
              <a:spcPct val="90000"/>
            </a:lnSpc>
            <a:spcBef>
              <a:spcPct val="0"/>
            </a:spcBef>
            <a:spcAft>
              <a:spcPct val="35000"/>
            </a:spcAft>
            <a:buNone/>
          </a:pPr>
          <a:r>
            <a:rPr lang="nb-NO" sz="1600" b="1" kern="1200">
              <a:solidFill>
                <a:sysClr val="windowText" lastClr="000000"/>
              </a:solidFill>
            </a:rPr>
            <a:t>lage et rollespill</a:t>
          </a:r>
        </a:p>
        <a:p>
          <a:pPr marL="0" lvl="0" indent="0" algn="ctr" defTabSz="711200">
            <a:lnSpc>
              <a:spcPct val="90000"/>
            </a:lnSpc>
            <a:spcBef>
              <a:spcPct val="0"/>
            </a:spcBef>
            <a:spcAft>
              <a:spcPct val="35000"/>
            </a:spcAft>
            <a:buNone/>
          </a:pPr>
          <a:r>
            <a:rPr lang="nb-NO" sz="1600" b="0" kern="1200">
              <a:solidFill>
                <a:sysClr val="windowText" lastClr="000000"/>
              </a:solidFill>
            </a:rPr>
            <a:t>- Diskutere situasjonen og hvordan en lærer kan gå videre</a:t>
          </a:r>
        </a:p>
        <a:p>
          <a:pPr marL="0" lvl="0" indent="0" algn="ctr" defTabSz="711200">
            <a:lnSpc>
              <a:spcPct val="90000"/>
            </a:lnSpc>
            <a:spcBef>
              <a:spcPct val="0"/>
            </a:spcBef>
            <a:spcAft>
              <a:spcPct val="35000"/>
            </a:spcAft>
            <a:buNone/>
          </a:pPr>
          <a:r>
            <a:rPr lang="nb-NO" sz="1600" b="0" kern="1200">
              <a:solidFill>
                <a:sysClr val="windowText" lastClr="000000"/>
              </a:solidFill>
            </a:rPr>
            <a:t>- Spille ut et rollespill av samtalen der én spiller læreren og de andre i gruppa er elever </a:t>
          </a:r>
        </a:p>
        <a:p>
          <a:pPr marL="0" lvl="0" indent="0" algn="ctr" defTabSz="711200">
            <a:lnSpc>
              <a:spcPct val="90000"/>
            </a:lnSpc>
            <a:spcBef>
              <a:spcPct val="0"/>
            </a:spcBef>
            <a:spcAft>
              <a:spcPct val="35000"/>
            </a:spcAft>
            <a:buNone/>
          </a:pPr>
          <a:r>
            <a:rPr lang="nb-NO" sz="1600" b="0" kern="1200">
              <a:solidFill>
                <a:sysClr val="windowText" lastClr="000000"/>
              </a:solidFill>
            </a:rPr>
            <a:t>-Prøve rollespillet flere ganger</a:t>
          </a:r>
          <a:endParaRPr lang="nb-NO" sz="1600" b="0" kern="1200" dirty="0">
            <a:solidFill>
              <a:sysClr val="windowText" lastClr="000000"/>
            </a:solidFill>
          </a:endParaRPr>
        </a:p>
      </dsp:txBody>
      <dsp:txXfrm>
        <a:off x="3915459" y="941883"/>
        <a:ext cx="2129207" cy="283136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E69D7D-531D-BB4E-AB0F-FFD70E0DABB9}" type="datetimeFigureOut">
              <a:rPr lang="en-GB" smtClean="0"/>
              <a:t>26/10/2022</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5E5B3-902C-3B43-A5EE-F72373F7C459}" type="slidenum">
              <a:rPr lang="en-GB" smtClean="0"/>
              <a:t>‹#›</a:t>
            </a:fld>
            <a:endParaRPr lang="en-GB"/>
          </a:p>
        </p:txBody>
      </p:sp>
    </p:spTree>
    <p:extLst>
      <p:ext uri="{BB962C8B-B14F-4D97-AF65-F5344CB8AC3E}">
        <p14:creationId xmlns:p14="http://schemas.microsoft.com/office/powerpoint/2010/main" val="50573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trenger 35-45 minutter til denne</a:t>
            </a:r>
          </a:p>
          <a:p>
            <a:endParaRPr lang="nb-NO" dirty="0"/>
          </a:p>
          <a:p>
            <a:r>
              <a:rPr lang="nb-NO" dirty="0"/>
              <a:t>Målet er at de blir kjent med/sette seg inn i MR-grepene og hva de går ut på</a:t>
            </a:r>
          </a:p>
        </p:txBody>
      </p:sp>
      <p:sp>
        <p:nvSpPr>
          <p:cNvPr id="4" name="Plassholder for lysbildenummer 3"/>
          <p:cNvSpPr>
            <a:spLocks noGrp="1"/>
          </p:cNvSpPr>
          <p:nvPr>
            <p:ph type="sldNum" sz="quarter" idx="5"/>
          </p:nvPr>
        </p:nvSpPr>
        <p:spPr/>
        <p:txBody>
          <a:bodyPr/>
          <a:lstStyle/>
          <a:p>
            <a:fld id="{2388DA88-A32D-E44C-919D-C28610FFD764}" type="slidenum">
              <a:rPr lang="nb-NO" smtClean="0"/>
              <a:t>2</a:t>
            </a:fld>
            <a:endParaRPr lang="nb-NO"/>
          </a:p>
        </p:txBody>
      </p:sp>
    </p:spTree>
    <p:extLst>
      <p:ext uri="{BB962C8B-B14F-4D97-AF65-F5344CB8AC3E}">
        <p14:creationId xmlns:p14="http://schemas.microsoft.com/office/powerpoint/2010/main" val="2999145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Gå sammen gjennom samtalen (over tre slides), få innspill fra gruppene om hvordan de har kategorisert </a:t>
            </a:r>
          </a:p>
          <a:p>
            <a:r>
              <a:rPr lang="nb-NO" noProof="0" dirty="0"/>
              <a:t>Denne samtalen er analysert i (</a:t>
            </a:r>
            <a:r>
              <a:rPr lang="nb-NO" noProof="0" dirty="0" err="1"/>
              <a:t>Valenta</a:t>
            </a:r>
            <a:r>
              <a:rPr lang="nb-NO" noProof="0" dirty="0"/>
              <a:t>, 2022), men det er nok ikke noen entydige svar her. Målet er ikke å bli helt enige om tolkninger heller.</a:t>
            </a:r>
          </a:p>
          <a:p>
            <a:endParaRPr lang="en-GB" dirty="0"/>
          </a:p>
        </p:txBody>
      </p:sp>
      <p:sp>
        <p:nvSpPr>
          <p:cNvPr id="4" name="Plassholder for lysbildenummer 3"/>
          <p:cNvSpPr>
            <a:spLocks noGrp="1"/>
          </p:cNvSpPr>
          <p:nvPr>
            <p:ph type="sldNum" sz="quarter" idx="5"/>
          </p:nvPr>
        </p:nvSpPr>
        <p:spPr/>
        <p:txBody>
          <a:bodyPr/>
          <a:lstStyle/>
          <a:p>
            <a:fld id="{6C15E5B3-902C-3B43-A5EE-F72373F7C459}" type="slidenum">
              <a:rPr lang="en-GB" smtClean="0"/>
              <a:t>3</a:t>
            </a:fld>
            <a:endParaRPr lang="en-GB"/>
          </a:p>
        </p:txBody>
      </p:sp>
    </p:spTree>
    <p:extLst>
      <p:ext uri="{BB962C8B-B14F-4D97-AF65-F5344CB8AC3E}">
        <p14:creationId xmlns:p14="http://schemas.microsoft.com/office/powerpoint/2010/main" val="87376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Vi skal straks I gang med å lage et rollespill. Kort om hva det handler om.</a:t>
            </a:r>
          </a:p>
          <a:p>
            <a:r>
              <a:rPr lang="nb-NO" noProof="0" dirty="0"/>
              <a:t>Det er gitt en undervisningssituasjon og lærer skal lede en samtale videre mot et konkret mål (blir gitt)</a:t>
            </a:r>
          </a:p>
          <a:p>
            <a:r>
              <a:rPr lang="nb-NO" noProof="0" dirty="0"/>
              <a:t>Oppgaven blir å diskutere sammen hvordan en lærer kan lede samtalen videre I den gitte situasjonen, mot det som er satt som målet for samtalen videre. Fordele roller, spille ut, Tenke gjennom hvordan det hørtes ut, prøve å forbedre – nytt rollespill, nye roller </a:t>
            </a:r>
          </a:p>
          <a:p>
            <a:endParaRPr lang="nb-NO" noProof="0" dirty="0"/>
          </a:p>
          <a:p>
            <a:r>
              <a:rPr lang="nb-NO" noProof="0" dirty="0"/>
              <a:t>Det vil bli satt litt forskjellige rammer knyttet til hvordan man skal jobbe med rollespillet</a:t>
            </a:r>
          </a:p>
          <a:p>
            <a:endParaRPr lang="en-GB" noProof="0" dirty="0"/>
          </a:p>
          <a:p>
            <a:endParaRPr lang="nb-NO" noProof="0" dirty="0"/>
          </a:p>
          <a:p>
            <a:r>
              <a:rPr lang="nb-NO" noProof="0" dirty="0"/>
              <a:t>Igjen, begrunnelsene for arbeidsformen er forskningsbaserte, ikke bare noe vi finner på</a:t>
            </a:r>
          </a:p>
          <a:p>
            <a:endParaRPr lang="nb-NO" noProof="0" dirty="0"/>
          </a:p>
          <a:p>
            <a:endParaRPr lang="en-GB" dirty="0"/>
          </a:p>
        </p:txBody>
      </p:sp>
      <p:sp>
        <p:nvSpPr>
          <p:cNvPr id="4" name="Plassholder for lysbildenummer 3"/>
          <p:cNvSpPr>
            <a:spLocks noGrp="1"/>
          </p:cNvSpPr>
          <p:nvPr>
            <p:ph type="sldNum" sz="quarter" idx="5"/>
          </p:nvPr>
        </p:nvSpPr>
        <p:spPr/>
        <p:txBody>
          <a:bodyPr/>
          <a:lstStyle/>
          <a:p>
            <a:fld id="{6C15E5B3-902C-3B43-A5EE-F72373F7C459}" type="slidenum">
              <a:rPr lang="en-GB" smtClean="0"/>
              <a:t>6</a:t>
            </a:fld>
            <a:endParaRPr lang="en-GB"/>
          </a:p>
        </p:txBody>
      </p:sp>
    </p:spTree>
    <p:extLst>
      <p:ext uri="{BB962C8B-B14F-4D97-AF65-F5344CB8AC3E}">
        <p14:creationId xmlns:p14="http://schemas.microsoft.com/office/powerpoint/2010/main" val="1816524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Grupper på 4.</a:t>
            </a:r>
          </a:p>
          <a:p>
            <a:r>
              <a:rPr lang="nb-NO" noProof="0" dirty="0"/>
              <a:t>Sette av </a:t>
            </a:r>
            <a:r>
              <a:rPr lang="nb-NO" noProof="0" dirty="0" err="1"/>
              <a:t>ca</a:t>
            </a:r>
            <a:r>
              <a:rPr lang="nb-NO" noProof="0" dirty="0"/>
              <a:t> 45 min</a:t>
            </a:r>
          </a:p>
        </p:txBody>
      </p:sp>
      <p:sp>
        <p:nvSpPr>
          <p:cNvPr id="4" name="Plassholder for lysbildenummer 3"/>
          <p:cNvSpPr>
            <a:spLocks noGrp="1"/>
          </p:cNvSpPr>
          <p:nvPr>
            <p:ph type="sldNum" sz="quarter" idx="5"/>
          </p:nvPr>
        </p:nvSpPr>
        <p:spPr/>
        <p:txBody>
          <a:bodyPr/>
          <a:lstStyle/>
          <a:p>
            <a:fld id="{6C15E5B3-902C-3B43-A5EE-F72373F7C459}" type="slidenum">
              <a:rPr lang="en-GB" smtClean="0"/>
              <a:t>7</a:t>
            </a:fld>
            <a:endParaRPr lang="en-GB"/>
          </a:p>
        </p:txBody>
      </p:sp>
    </p:spTree>
    <p:extLst>
      <p:ext uri="{BB962C8B-B14F-4D97-AF65-F5344CB8AC3E}">
        <p14:creationId xmlns:p14="http://schemas.microsoft.com/office/powerpoint/2010/main" val="2414365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Spørre om noen har lyst til å fremføre sitt rollespill for klassen. Ikke vise spørsmålene på sliden før de har gjort det i så fall</a:t>
            </a:r>
          </a:p>
          <a:p>
            <a:endParaRPr lang="nb-NO" noProof="0" dirty="0"/>
          </a:p>
          <a:p>
            <a:r>
              <a:rPr lang="nb-NO" noProof="0" dirty="0"/>
              <a:t>Om noen fremfører kan spørsmålene diskuteres med utgangspunkt i det rollespillet (hvordan de har gjort det, noen som har gjort det annerledes?). Hvis ingen har fremført, diskuteres hva de ulike gruppene har tenkt omkring de spørsmålene.</a:t>
            </a:r>
          </a:p>
        </p:txBody>
      </p:sp>
      <p:sp>
        <p:nvSpPr>
          <p:cNvPr id="4" name="Plassholder for lysbildenummer 3"/>
          <p:cNvSpPr>
            <a:spLocks noGrp="1"/>
          </p:cNvSpPr>
          <p:nvPr>
            <p:ph type="sldNum" sz="quarter" idx="5"/>
          </p:nvPr>
        </p:nvSpPr>
        <p:spPr/>
        <p:txBody>
          <a:bodyPr/>
          <a:lstStyle/>
          <a:p>
            <a:fld id="{6C15E5B3-902C-3B43-A5EE-F72373F7C459}" type="slidenum">
              <a:rPr lang="en-GB" smtClean="0"/>
              <a:t>8</a:t>
            </a:fld>
            <a:endParaRPr lang="en-GB"/>
          </a:p>
        </p:txBody>
      </p:sp>
    </p:spTree>
    <p:extLst>
      <p:ext uri="{BB962C8B-B14F-4D97-AF65-F5344CB8AC3E}">
        <p14:creationId xmlns:p14="http://schemas.microsoft.com/office/powerpoint/2010/main" val="255196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a:p>
            <a:pPr marL="0" indent="0">
              <a:buNone/>
            </a:pPr>
            <a:r>
              <a:rPr lang="nb-NO" dirty="0"/>
              <a:t>Til forskjell for skriving av forestilt samtale er rollespill muntlig, så det går fortere, er mer dynamisk, kan endres fort, prøves ut så man kan høre om det er noe som ikke stemmer.</a:t>
            </a:r>
          </a:p>
          <a:p>
            <a:pPr marL="0" indent="0">
              <a:buNone/>
            </a:pPr>
            <a:r>
              <a:rPr lang="nb-NO" dirty="0"/>
              <a:t>På den andre siden, det kan være at man ikke er like nøye med hva som blir sagt og hvordan som når det skal skrives, en del detaljer kan forsvinne? </a:t>
            </a:r>
          </a:p>
          <a:p>
            <a:pPr marL="0" indent="0">
              <a:buNone/>
            </a:pPr>
            <a:r>
              <a:rPr lang="nb-NO" dirty="0"/>
              <a:t>Noen fordeler med begge formene.</a:t>
            </a:r>
            <a:endParaRPr lang="nb-NO" noProof="0" dirty="0"/>
          </a:p>
          <a:p>
            <a:endParaRPr lang="nb-NO" noProof="0" dirty="0"/>
          </a:p>
          <a:p>
            <a:r>
              <a:rPr lang="nb-NO" noProof="0" dirty="0"/>
              <a:t>Så kan man spørre studentene om hva de synes (de har nå erfaring med bare et rollespill, men noe er det). Håpet er at de opplever det som en meningsfylt aktivitet selv om de sannsynligvis vil si at det er vanskelig å tenke seg hva elever ville sagt. Vi øver på det og </a:t>
            </a:r>
            <a:r>
              <a:rPr lang="nb-NO" noProof="0" dirty="0">
                <a:sym typeface="Wingdings" pitchFamily="2" charset="2"/>
              </a:rPr>
              <a:t></a:t>
            </a:r>
            <a:endParaRPr lang="nb-NO" noProof="0" dirty="0"/>
          </a:p>
          <a:p>
            <a:endParaRPr lang="nb-NO" noProof="0" dirty="0"/>
          </a:p>
          <a:p>
            <a:r>
              <a:rPr lang="nb-NO" noProof="0" dirty="0"/>
              <a:t>Skal fortsette med noen ulike typer rollespill (og skriving av forestilte samtaler), øve på ulike undervisningssituasjoner gjennom dem.</a:t>
            </a:r>
          </a:p>
          <a:p>
            <a:endParaRPr lang="en-GB" dirty="0"/>
          </a:p>
        </p:txBody>
      </p:sp>
      <p:sp>
        <p:nvSpPr>
          <p:cNvPr id="4" name="Plassholder for lysbildenummer 3"/>
          <p:cNvSpPr>
            <a:spLocks noGrp="1"/>
          </p:cNvSpPr>
          <p:nvPr>
            <p:ph type="sldNum" sz="quarter" idx="5"/>
          </p:nvPr>
        </p:nvSpPr>
        <p:spPr/>
        <p:txBody>
          <a:bodyPr/>
          <a:lstStyle/>
          <a:p>
            <a:fld id="{6C15E5B3-902C-3B43-A5EE-F72373F7C459}" type="slidenum">
              <a:rPr lang="en-GB" smtClean="0"/>
              <a:t>9</a:t>
            </a:fld>
            <a:endParaRPr lang="en-GB"/>
          </a:p>
        </p:txBody>
      </p:sp>
    </p:spTree>
    <p:extLst>
      <p:ext uri="{BB962C8B-B14F-4D97-AF65-F5344CB8AC3E}">
        <p14:creationId xmlns:p14="http://schemas.microsoft.com/office/powerpoint/2010/main" val="184420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CD4135-2548-6CBD-27B5-EBA55EBDFC9E}"/>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GB"/>
          </a:p>
        </p:txBody>
      </p:sp>
      <p:sp>
        <p:nvSpPr>
          <p:cNvPr id="3" name="Undertittel 2">
            <a:extLst>
              <a:ext uri="{FF2B5EF4-FFF2-40B4-BE49-F238E27FC236}">
                <a16:creationId xmlns:a16="http://schemas.microsoft.com/office/drawing/2014/main" id="{B7EE48F3-916B-6CDB-F0E3-BAF88CBF57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GB"/>
          </a:p>
        </p:txBody>
      </p:sp>
      <p:sp>
        <p:nvSpPr>
          <p:cNvPr id="4" name="Plassholder for dato 3">
            <a:extLst>
              <a:ext uri="{FF2B5EF4-FFF2-40B4-BE49-F238E27FC236}">
                <a16:creationId xmlns:a16="http://schemas.microsoft.com/office/drawing/2014/main" id="{FDE5FCFD-B83D-D3B0-297F-35D3FEB464B7}"/>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437010E6-B6DA-0B93-F5AB-30CBEF8E2C87}"/>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AB5E924B-DADE-597D-B1C4-5E3C9BA0DF1C}"/>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4000451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4ADDF6-2010-F26D-0D5A-5C2A4A9856F0}"/>
              </a:ext>
            </a:extLst>
          </p:cNvPr>
          <p:cNvSpPr>
            <a:spLocks noGrp="1"/>
          </p:cNvSpPr>
          <p:nvPr>
            <p:ph type="title"/>
          </p:nvPr>
        </p:nvSpPr>
        <p:spPr/>
        <p:txBody>
          <a:bodyPr/>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B4A9390B-2ABA-391F-3B97-DABE5330969B}"/>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B40D9DFE-E99C-FD91-A40B-0A181BE30674}"/>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7C83E399-A856-7B9A-41D4-F2E9D601B8F7}"/>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B5BAED17-B5F7-BE5C-C1FC-10BA358062AF}"/>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1834179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557F26E7-2757-6F6B-AE91-A54F694E87CD}"/>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9F518DC1-67D9-CE7E-9ED1-776DF9BFD0C6}"/>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067235A0-3AD3-502F-9037-15BB64C0522B}"/>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2C4CFC40-FE0C-8CDD-D5FC-2DB60AEF1873}"/>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62A59AF6-338F-F99C-0337-9070B184D510}"/>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209495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1B5665B-A902-0337-F38E-2EEBA5752A41}"/>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2B55FAAE-0BE4-485F-5D82-850C048BFCE5}"/>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D3722598-84A6-8766-503C-72B3DA12EBE1}"/>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DB82088D-7F8A-5F23-35DA-BBCCCEB3BCF8}"/>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2F24DA27-427F-4A18-BAC5-0A024C5EDB20}"/>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1970234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317E29-8262-DC17-A661-9F31703D4D38}"/>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GB"/>
          </a:p>
        </p:txBody>
      </p:sp>
      <p:sp>
        <p:nvSpPr>
          <p:cNvPr id="3" name="Plassholder for tekst 2">
            <a:extLst>
              <a:ext uri="{FF2B5EF4-FFF2-40B4-BE49-F238E27FC236}">
                <a16:creationId xmlns:a16="http://schemas.microsoft.com/office/drawing/2014/main" id="{97879423-7A5A-D1BA-E320-EE7FCAFD6B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20558227-3682-F42F-8C59-7606D864646E}"/>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93F79190-A72E-9C80-C2CD-B6AE0BAF690C}"/>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37B6CCC7-905A-8573-7F65-D9EF02FEC170}"/>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1536019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0901C1-07FE-69C1-A073-D5EF9ACE6B54}"/>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E0AB20AE-AC68-F73C-9ED9-9E18FC87711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innhold 3">
            <a:extLst>
              <a:ext uri="{FF2B5EF4-FFF2-40B4-BE49-F238E27FC236}">
                <a16:creationId xmlns:a16="http://schemas.microsoft.com/office/drawing/2014/main" id="{8D6C7092-DB14-5A55-648B-2F1F1111F4C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dato 4">
            <a:extLst>
              <a:ext uri="{FF2B5EF4-FFF2-40B4-BE49-F238E27FC236}">
                <a16:creationId xmlns:a16="http://schemas.microsoft.com/office/drawing/2014/main" id="{EEC537F3-0D44-6B28-B002-564883282788}"/>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6" name="Plassholder for bunntekst 5">
            <a:extLst>
              <a:ext uri="{FF2B5EF4-FFF2-40B4-BE49-F238E27FC236}">
                <a16:creationId xmlns:a16="http://schemas.microsoft.com/office/drawing/2014/main" id="{687E4BAA-EF25-E26D-FF1C-C874F639A57D}"/>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67431D47-4C31-822E-BC8E-FA2576017C70}"/>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413797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0D49F0-4F92-D095-AEC4-2B39361B2A24}"/>
              </a:ext>
            </a:extLst>
          </p:cNvPr>
          <p:cNvSpPr>
            <a:spLocks noGrp="1"/>
          </p:cNvSpPr>
          <p:nvPr>
            <p:ph type="title"/>
          </p:nvPr>
        </p:nvSpPr>
        <p:spPr>
          <a:xfrm>
            <a:off x="839788" y="365125"/>
            <a:ext cx="10515600" cy="1325563"/>
          </a:xfrm>
        </p:spPr>
        <p:txBody>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F6FEBE8B-D13E-0844-5E28-88E684D76B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27E6B747-53F3-2FFA-D213-D66C8F08C705}"/>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tekst 4">
            <a:extLst>
              <a:ext uri="{FF2B5EF4-FFF2-40B4-BE49-F238E27FC236}">
                <a16:creationId xmlns:a16="http://schemas.microsoft.com/office/drawing/2014/main" id="{01E219CD-D007-779C-F84C-6D503230C2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3E54A88E-29B7-9EB8-4B48-B525ABA7BFED}"/>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7" name="Plassholder for dato 6">
            <a:extLst>
              <a:ext uri="{FF2B5EF4-FFF2-40B4-BE49-F238E27FC236}">
                <a16:creationId xmlns:a16="http://schemas.microsoft.com/office/drawing/2014/main" id="{C75F1B90-9152-8B0E-CC66-6724D4CA648D}"/>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8" name="Plassholder for bunntekst 7">
            <a:extLst>
              <a:ext uri="{FF2B5EF4-FFF2-40B4-BE49-F238E27FC236}">
                <a16:creationId xmlns:a16="http://schemas.microsoft.com/office/drawing/2014/main" id="{42734D2C-4F0F-9AF8-7FA4-A23481854300}"/>
              </a:ext>
            </a:extLst>
          </p:cNvPr>
          <p:cNvSpPr>
            <a:spLocks noGrp="1"/>
          </p:cNvSpPr>
          <p:nvPr>
            <p:ph type="ftr" sz="quarter" idx="11"/>
          </p:nvPr>
        </p:nvSpPr>
        <p:spPr/>
        <p:txBody>
          <a:bodyPr/>
          <a:lstStyle/>
          <a:p>
            <a:endParaRPr lang="en-GB"/>
          </a:p>
        </p:txBody>
      </p:sp>
      <p:sp>
        <p:nvSpPr>
          <p:cNvPr id="9" name="Plassholder for lysbildenummer 8">
            <a:extLst>
              <a:ext uri="{FF2B5EF4-FFF2-40B4-BE49-F238E27FC236}">
                <a16:creationId xmlns:a16="http://schemas.microsoft.com/office/drawing/2014/main" id="{32AAA457-AEC1-4F46-B0D4-D11F1135A881}"/>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140296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247782-1B78-CD77-892F-765094DAC3F9}"/>
              </a:ext>
            </a:extLst>
          </p:cNvPr>
          <p:cNvSpPr>
            <a:spLocks noGrp="1"/>
          </p:cNvSpPr>
          <p:nvPr>
            <p:ph type="title"/>
          </p:nvPr>
        </p:nvSpPr>
        <p:spPr/>
        <p:txBody>
          <a:bodyPr/>
          <a:lstStyle/>
          <a:p>
            <a:r>
              <a:rPr lang="nb-NO"/>
              <a:t>Klikk for å redigere tittelstil</a:t>
            </a:r>
            <a:endParaRPr lang="en-GB"/>
          </a:p>
        </p:txBody>
      </p:sp>
      <p:sp>
        <p:nvSpPr>
          <p:cNvPr id="3" name="Plassholder for dato 2">
            <a:extLst>
              <a:ext uri="{FF2B5EF4-FFF2-40B4-BE49-F238E27FC236}">
                <a16:creationId xmlns:a16="http://schemas.microsoft.com/office/drawing/2014/main" id="{CF794E2F-54BD-2E52-DAA0-07A29F8C6F8D}"/>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4" name="Plassholder for bunntekst 3">
            <a:extLst>
              <a:ext uri="{FF2B5EF4-FFF2-40B4-BE49-F238E27FC236}">
                <a16:creationId xmlns:a16="http://schemas.microsoft.com/office/drawing/2014/main" id="{D261AC35-8D76-849B-F45E-C39FAD137D97}"/>
              </a:ext>
            </a:extLst>
          </p:cNvPr>
          <p:cNvSpPr>
            <a:spLocks noGrp="1"/>
          </p:cNvSpPr>
          <p:nvPr>
            <p:ph type="ftr" sz="quarter" idx="11"/>
          </p:nvPr>
        </p:nvSpPr>
        <p:spPr/>
        <p:txBody>
          <a:bodyPr/>
          <a:lstStyle/>
          <a:p>
            <a:endParaRPr lang="en-GB"/>
          </a:p>
        </p:txBody>
      </p:sp>
      <p:sp>
        <p:nvSpPr>
          <p:cNvPr id="5" name="Plassholder for lysbildenummer 4">
            <a:extLst>
              <a:ext uri="{FF2B5EF4-FFF2-40B4-BE49-F238E27FC236}">
                <a16:creationId xmlns:a16="http://schemas.microsoft.com/office/drawing/2014/main" id="{51954733-E04D-2554-EB78-252F05004889}"/>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3647986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36F80CEB-B115-6CB6-83F1-63E41DE02536}"/>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3" name="Plassholder for bunntekst 2">
            <a:extLst>
              <a:ext uri="{FF2B5EF4-FFF2-40B4-BE49-F238E27FC236}">
                <a16:creationId xmlns:a16="http://schemas.microsoft.com/office/drawing/2014/main" id="{96998655-0743-FC86-ACC5-AE0A890EE6CC}"/>
              </a:ext>
            </a:extLst>
          </p:cNvPr>
          <p:cNvSpPr>
            <a:spLocks noGrp="1"/>
          </p:cNvSpPr>
          <p:nvPr>
            <p:ph type="ftr" sz="quarter" idx="11"/>
          </p:nvPr>
        </p:nvSpPr>
        <p:spPr/>
        <p:txBody>
          <a:bodyPr/>
          <a:lstStyle/>
          <a:p>
            <a:endParaRPr lang="en-GB"/>
          </a:p>
        </p:txBody>
      </p:sp>
      <p:sp>
        <p:nvSpPr>
          <p:cNvPr id="4" name="Plassholder for lysbildenummer 3">
            <a:extLst>
              <a:ext uri="{FF2B5EF4-FFF2-40B4-BE49-F238E27FC236}">
                <a16:creationId xmlns:a16="http://schemas.microsoft.com/office/drawing/2014/main" id="{A9E564D9-DB13-D26C-0F51-FE0AE0169EED}"/>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377050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1AD8BBE-CB90-6C8F-5ED1-335EF362230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B22DD80F-A17C-6317-5952-75B5BE31DE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tekst 3">
            <a:extLst>
              <a:ext uri="{FF2B5EF4-FFF2-40B4-BE49-F238E27FC236}">
                <a16:creationId xmlns:a16="http://schemas.microsoft.com/office/drawing/2014/main" id="{F7048A11-7236-43F8-5FAD-CD5AABD6E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2CF806D-7AEA-055B-17B6-4B8AFECAB197}"/>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6" name="Plassholder for bunntekst 5">
            <a:extLst>
              <a:ext uri="{FF2B5EF4-FFF2-40B4-BE49-F238E27FC236}">
                <a16:creationId xmlns:a16="http://schemas.microsoft.com/office/drawing/2014/main" id="{88774172-2A6A-387F-73EE-D8F68A5B0BB0}"/>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7FA16C3B-644A-7231-1BCA-A1211FFEDD80}"/>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43747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F07533-62C2-8FEC-7E2D-736932819C9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bilde 2">
            <a:extLst>
              <a:ext uri="{FF2B5EF4-FFF2-40B4-BE49-F238E27FC236}">
                <a16:creationId xmlns:a16="http://schemas.microsoft.com/office/drawing/2014/main" id="{3A030719-CB8C-51E8-F807-571BCE5DBC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ssholder for tekst 3">
            <a:extLst>
              <a:ext uri="{FF2B5EF4-FFF2-40B4-BE49-F238E27FC236}">
                <a16:creationId xmlns:a16="http://schemas.microsoft.com/office/drawing/2014/main" id="{75FF5B25-E556-5A6F-5A84-696E16B26B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D24B04C-D13C-B26A-3109-F979B255BE8F}"/>
              </a:ext>
            </a:extLst>
          </p:cNvPr>
          <p:cNvSpPr>
            <a:spLocks noGrp="1"/>
          </p:cNvSpPr>
          <p:nvPr>
            <p:ph type="dt" sz="half" idx="10"/>
          </p:nvPr>
        </p:nvSpPr>
        <p:spPr/>
        <p:txBody>
          <a:bodyPr/>
          <a:lstStyle/>
          <a:p>
            <a:fld id="{1900BC58-6872-2747-B048-A6F35338DAA4}" type="datetimeFigureOut">
              <a:rPr lang="en-GB" smtClean="0"/>
              <a:t>26/10/2022</a:t>
            </a:fld>
            <a:endParaRPr lang="en-GB"/>
          </a:p>
        </p:txBody>
      </p:sp>
      <p:sp>
        <p:nvSpPr>
          <p:cNvPr id="6" name="Plassholder for bunntekst 5">
            <a:extLst>
              <a:ext uri="{FF2B5EF4-FFF2-40B4-BE49-F238E27FC236}">
                <a16:creationId xmlns:a16="http://schemas.microsoft.com/office/drawing/2014/main" id="{11BBE662-E63D-7D74-9138-434D51A8A224}"/>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0827B2A0-A5D8-08DA-B75D-B7D75B2E30C3}"/>
              </a:ext>
            </a:extLst>
          </p:cNvPr>
          <p:cNvSpPr>
            <a:spLocks noGrp="1"/>
          </p:cNvSpPr>
          <p:nvPr>
            <p:ph type="sldNum" sz="quarter" idx="12"/>
          </p:nvPr>
        </p:nvSpPr>
        <p:spPr/>
        <p:txBody>
          <a:bodyPr/>
          <a:lstStyle/>
          <a:p>
            <a:fld id="{828D18B4-D063-6841-8611-BE7FBA0EBBC0}" type="slidenum">
              <a:rPr lang="en-GB" smtClean="0"/>
              <a:t>‹#›</a:t>
            </a:fld>
            <a:endParaRPr lang="en-GB"/>
          </a:p>
        </p:txBody>
      </p:sp>
    </p:spTree>
    <p:extLst>
      <p:ext uri="{BB962C8B-B14F-4D97-AF65-F5344CB8AC3E}">
        <p14:creationId xmlns:p14="http://schemas.microsoft.com/office/powerpoint/2010/main" val="1518057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6E47326-B863-34EA-F026-B0E20D563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8F01AA5A-C02B-75D0-EF28-7217FE8726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8CCA4880-AD8A-8D8A-77C9-DC6A0E02B5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0BC58-6872-2747-B048-A6F35338DAA4}" type="datetimeFigureOut">
              <a:rPr lang="en-GB" smtClean="0"/>
              <a:t>26/10/2022</a:t>
            </a:fld>
            <a:endParaRPr lang="en-GB"/>
          </a:p>
        </p:txBody>
      </p:sp>
      <p:sp>
        <p:nvSpPr>
          <p:cNvPr id="5" name="Plassholder for bunntekst 4">
            <a:extLst>
              <a:ext uri="{FF2B5EF4-FFF2-40B4-BE49-F238E27FC236}">
                <a16:creationId xmlns:a16="http://schemas.microsoft.com/office/drawing/2014/main" id="{731E72CE-0B72-9FFD-AB56-09E6267F0B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ssholder for lysbildenummer 5">
            <a:extLst>
              <a:ext uri="{FF2B5EF4-FFF2-40B4-BE49-F238E27FC236}">
                <a16:creationId xmlns:a16="http://schemas.microsoft.com/office/drawing/2014/main" id="{70B9CF73-D00B-D6C0-C0C2-D012BBF972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D18B4-D063-6841-8611-BE7FBA0EBBC0}" type="slidenum">
              <a:rPr lang="en-GB" smtClean="0"/>
              <a:t>‹#›</a:t>
            </a:fld>
            <a:endParaRPr lang="en-GB"/>
          </a:p>
        </p:txBody>
      </p:sp>
    </p:spTree>
    <p:extLst>
      <p:ext uri="{BB962C8B-B14F-4D97-AF65-F5344CB8AC3E}">
        <p14:creationId xmlns:p14="http://schemas.microsoft.com/office/powerpoint/2010/main" val="57559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C8C1A319-E9AE-A405-0E30-8DAC65A09925}"/>
              </a:ext>
            </a:extLst>
          </p:cNvPr>
          <p:cNvSpPr>
            <a:spLocks noGrp="1"/>
          </p:cNvSpPr>
          <p:nvPr>
            <p:ph type="ctrTitle"/>
          </p:nvPr>
        </p:nvSpPr>
        <p:spPr>
          <a:xfrm>
            <a:off x="1524000" y="2007892"/>
            <a:ext cx="9144000" cy="2842215"/>
          </a:xfrm>
        </p:spPr>
        <p:txBody>
          <a:bodyPr>
            <a:normAutofit/>
          </a:bodyPr>
          <a:lstStyle/>
          <a:p>
            <a:r>
              <a:rPr lang="nb-NO" dirty="0"/>
              <a:t>Lærergrep for å støtte elevers matematiske resonnering</a:t>
            </a:r>
            <a:endParaRPr lang="nb-NO" dirty="0">
              <a:solidFill>
                <a:srgbClr val="C00000"/>
              </a:solidFill>
            </a:endParaRPr>
          </a:p>
        </p:txBody>
      </p:sp>
      <p:sp>
        <p:nvSpPr>
          <p:cNvPr id="5" name="Undertittel 4">
            <a:extLst>
              <a:ext uri="{FF2B5EF4-FFF2-40B4-BE49-F238E27FC236}">
                <a16:creationId xmlns:a16="http://schemas.microsoft.com/office/drawing/2014/main" id="{5221975B-C833-731D-8ACF-1B59A42B6CF3}"/>
              </a:ext>
            </a:extLst>
          </p:cNvPr>
          <p:cNvSpPr>
            <a:spLocks noGrp="1"/>
          </p:cNvSpPr>
          <p:nvPr>
            <p:ph type="subTitle" idx="1"/>
          </p:nvPr>
        </p:nvSpPr>
        <p:spPr>
          <a:xfrm flipV="1">
            <a:off x="1524000" y="5943600"/>
            <a:ext cx="7814310" cy="137160"/>
          </a:xfrm>
        </p:spPr>
        <p:txBody>
          <a:bodyPr>
            <a:normAutofit fontScale="25000" lnSpcReduction="20000"/>
          </a:bodyPr>
          <a:lstStyle/>
          <a:p>
            <a:r>
              <a:rPr lang="en-GB" dirty="0"/>
              <a:t> </a:t>
            </a:r>
          </a:p>
        </p:txBody>
      </p:sp>
    </p:spTree>
    <p:extLst>
      <p:ext uri="{BB962C8B-B14F-4D97-AF65-F5344CB8AC3E}">
        <p14:creationId xmlns:p14="http://schemas.microsoft.com/office/powerpoint/2010/main" val="295669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443F02-C996-534A-9D36-3D6BC3AA24F4}"/>
              </a:ext>
            </a:extLst>
          </p:cNvPr>
          <p:cNvSpPr>
            <a:spLocks noGrp="1"/>
          </p:cNvSpPr>
          <p:nvPr>
            <p:ph type="title"/>
          </p:nvPr>
        </p:nvSpPr>
        <p:spPr/>
        <p:txBody>
          <a:bodyPr>
            <a:noAutofit/>
          </a:bodyPr>
          <a:lstStyle/>
          <a:p>
            <a:r>
              <a:rPr lang="nb-NO" sz="3600" dirty="0"/>
              <a:t>Hvordan støtte elever i arbeid med matematisk resonnering (MR)?</a:t>
            </a:r>
          </a:p>
        </p:txBody>
      </p:sp>
      <p:sp>
        <p:nvSpPr>
          <p:cNvPr id="3" name="Plassholder for innhold 2">
            <a:extLst>
              <a:ext uri="{FF2B5EF4-FFF2-40B4-BE49-F238E27FC236}">
                <a16:creationId xmlns:a16="http://schemas.microsoft.com/office/drawing/2014/main" id="{08CE3F49-1BD2-C64B-A542-E0264049DDC1}"/>
              </a:ext>
            </a:extLst>
          </p:cNvPr>
          <p:cNvSpPr>
            <a:spLocks noGrp="1"/>
          </p:cNvSpPr>
          <p:nvPr>
            <p:ph idx="1"/>
          </p:nvPr>
        </p:nvSpPr>
        <p:spPr/>
        <p:txBody>
          <a:bodyPr>
            <a:normAutofit fontScale="85000" lnSpcReduction="20000"/>
          </a:bodyPr>
          <a:lstStyle/>
          <a:p>
            <a:endParaRPr lang="nb-NO" dirty="0"/>
          </a:p>
          <a:p>
            <a:r>
              <a:rPr lang="nb-NO" dirty="0"/>
              <a:t>Vi skal se på noen grep en lærer kan gjøre for å </a:t>
            </a:r>
          </a:p>
          <a:p>
            <a:pPr lvl="1"/>
            <a:r>
              <a:rPr lang="nb-NO" dirty="0"/>
              <a:t>Få frem elevenes resonnering</a:t>
            </a:r>
          </a:p>
          <a:p>
            <a:pPr lvl="1"/>
            <a:r>
              <a:rPr lang="nb-NO" dirty="0"/>
              <a:t>Respondere på elevenes resonnering</a:t>
            </a:r>
          </a:p>
          <a:p>
            <a:pPr lvl="1"/>
            <a:r>
              <a:rPr lang="nb-NO" dirty="0"/>
              <a:t>Fremme elevenes resonnering</a:t>
            </a:r>
          </a:p>
          <a:p>
            <a:pPr lvl="1"/>
            <a:r>
              <a:rPr lang="nb-NO" dirty="0"/>
              <a:t>Utvide elevenes resonnering</a:t>
            </a:r>
          </a:p>
          <a:p>
            <a:pPr marL="76199" indent="0">
              <a:buNone/>
            </a:pPr>
            <a:r>
              <a:rPr lang="nb-NO" dirty="0"/>
              <a:t>Vi vil kalle disse grepene for MR-lærergrep</a:t>
            </a:r>
          </a:p>
          <a:p>
            <a:pPr marL="76199" indent="0">
              <a:buNone/>
            </a:pPr>
            <a:endParaRPr lang="nb-NO" dirty="0"/>
          </a:p>
          <a:p>
            <a:pPr marL="76199" indent="0">
              <a:buNone/>
            </a:pPr>
            <a:r>
              <a:rPr lang="nb-NO" dirty="0"/>
              <a:t>Gruppeoppgave:</a:t>
            </a:r>
          </a:p>
          <a:p>
            <a:pPr marL="590549" indent="-514350">
              <a:buFont typeface="+mj-lt"/>
              <a:buAutoNum type="arabicPeriod"/>
            </a:pPr>
            <a:r>
              <a:rPr lang="nb-NO" dirty="0"/>
              <a:t>Les arket med de ulike MR-lærergrepene og eksemplene. Til hver av de fire kategoriene, lag minst et eksempel til.</a:t>
            </a:r>
          </a:p>
          <a:p>
            <a:pPr marL="590549" indent="-514350">
              <a:buFont typeface="+mj-lt"/>
              <a:buAutoNum type="arabicPeriod"/>
            </a:pPr>
            <a:r>
              <a:rPr lang="nb-NO" dirty="0"/>
              <a:t>Prøv å identifisere hvilke MR-lærergrep læreren i episoden bruker for å støtte elevers resonnering.</a:t>
            </a:r>
          </a:p>
        </p:txBody>
      </p:sp>
    </p:spTree>
    <p:extLst>
      <p:ext uri="{BB962C8B-B14F-4D97-AF65-F5344CB8AC3E}">
        <p14:creationId xmlns:p14="http://schemas.microsoft.com/office/powerpoint/2010/main" val="37881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923EEF-1092-05A1-63EE-CC8444E9A0D4}"/>
              </a:ext>
            </a:extLst>
          </p:cNvPr>
          <p:cNvSpPr>
            <a:spLocks noGrp="1"/>
          </p:cNvSpPr>
          <p:nvPr>
            <p:ph type="title"/>
          </p:nvPr>
        </p:nvSpPr>
        <p:spPr/>
        <p:txBody>
          <a:bodyPr/>
          <a:lstStyle/>
          <a:p>
            <a:r>
              <a:rPr lang="nb-NO" dirty="0"/>
              <a:t>Vi ser på episoden sammen</a:t>
            </a:r>
            <a:endParaRPr lang="en-GB" dirty="0"/>
          </a:p>
        </p:txBody>
      </p:sp>
      <p:graphicFrame>
        <p:nvGraphicFramePr>
          <p:cNvPr id="7" name="Tabell 7">
            <a:extLst>
              <a:ext uri="{FF2B5EF4-FFF2-40B4-BE49-F238E27FC236}">
                <a16:creationId xmlns:a16="http://schemas.microsoft.com/office/drawing/2014/main" id="{D2027A66-9127-BA60-6C05-39D644596FF9}"/>
              </a:ext>
            </a:extLst>
          </p:cNvPr>
          <p:cNvGraphicFramePr>
            <a:graphicFrameLocks noGrp="1"/>
          </p:cNvGraphicFramePr>
          <p:nvPr>
            <p:ph idx="1"/>
            <p:extLst>
              <p:ext uri="{D42A27DB-BD31-4B8C-83A1-F6EECF244321}">
                <p14:modId xmlns:p14="http://schemas.microsoft.com/office/powerpoint/2010/main" val="2112113023"/>
              </p:ext>
            </p:extLst>
          </p:nvPr>
        </p:nvGraphicFramePr>
        <p:xfrm>
          <a:off x="452487" y="2224727"/>
          <a:ext cx="10901312" cy="4213241"/>
        </p:xfrm>
        <a:graphic>
          <a:graphicData uri="http://schemas.openxmlformats.org/drawingml/2006/table">
            <a:tbl>
              <a:tblPr firstRow="1" bandRow="1">
                <a:tableStyleId>{2D5ABB26-0587-4C30-8999-92F81FD0307C}</a:tableStyleId>
              </a:tblPr>
              <a:tblGrid>
                <a:gridCol w="395925">
                  <a:extLst>
                    <a:ext uri="{9D8B030D-6E8A-4147-A177-3AD203B41FA5}">
                      <a16:colId xmlns:a16="http://schemas.microsoft.com/office/drawing/2014/main" val="1430724677"/>
                    </a:ext>
                  </a:extLst>
                </a:gridCol>
                <a:gridCol w="829559">
                  <a:extLst>
                    <a:ext uri="{9D8B030D-6E8A-4147-A177-3AD203B41FA5}">
                      <a16:colId xmlns:a16="http://schemas.microsoft.com/office/drawing/2014/main" val="2008050657"/>
                    </a:ext>
                  </a:extLst>
                </a:gridCol>
                <a:gridCol w="9675828">
                  <a:extLst>
                    <a:ext uri="{9D8B030D-6E8A-4147-A177-3AD203B41FA5}">
                      <a16:colId xmlns:a16="http://schemas.microsoft.com/office/drawing/2014/main" val="2896692337"/>
                    </a:ext>
                  </a:extLst>
                </a:gridCol>
              </a:tblGrid>
              <a:tr h="525238">
                <a:tc>
                  <a:txBody>
                    <a:bodyPr/>
                    <a:lstStyle/>
                    <a:p>
                      <a:r>
                        <a:rPr lang="en-GB" sz="1600" dirty="0"/>
                        <a:t>1.</a:t>
                      </a:r>
                    </a:p>
                  </a:txBody>
                  <a:tcPr/>
                </a:tc>
                <a:tc>
                  <a:txBody>
                    <a:bodyPr/>
                    <a:lstStyle/>
                    <a:p>
                      <a:r>
                        <a:rPr lang="nb-NO" sz="1600" noProof="0"/>
                        <a:t>Lærer</a:t>
                      </a:r>
                    </a:p>
                  </a:txBody>
                  <a:tcPr/>
                </a:tc>
                <a:tc>
                  <a:txBody>
                    <a:bodyPr/>
                    <a:lstStyle/>
                    <a:p>
                      <a:r>
                        <a:rPr lang="nb-NO" sz="1600" noProof="0" dirty="0"/>
                        <a:t>Nå har jeg gått rundt og sett litt, og det ser ut som om dere er enige. Men vi må ta en liten runde og høre hva dere har tenkt og hva dere har funnet ut. Er det sånn, at om du legger sammen to partall, blir også svaret et partall? Er det alltid sånn? Aldri sånn, eller av og til? Vi kan begynne med Amal og Azra da, få høre hva dere har tenkt. </a:t>
                      </a:r>
                    </a:p>
                    <a:p>
                      <a:endParaRPr lang="nb-NO" sz="1600" noProof="0" dirty="0"/>
                    </a:p>
                  </a:txBody>
                  <a:tcPr/>
                </a:tc>
                <a:extLst>
                  <a:ext uri="{0D108BD9-81ED-4DB2-BD59-A6C34878D82A}">
                    <a16:rowId xmlns:a16="http://schemas.microsoft.com/office/drawing/2014/main" val="180481519"/>
                  </a:ext>
                </a:extLst>
              </a:tr>
              <a:tr h="609489">
                <a:tc>
                  <a:txBody>
                    <a:bodyPr/>
                    <a:lstStyle/>
                    <a:p>
                      <a:r>
                        <a:rPr lang="en-GB" sz="1600" dirty="0"/>
                        <a:t>2.</a:t>
                      </a:r>
                    </a:p>
                  </a:txBody>
                  <a:tcPr/>
                </a:tc>
                <a:tc>
                  <a:txBody>
                    <a:bodyPr/>
                    <a:lstStyle/>
                    <a:p>
                      <a:r>
                        <a:rPr lang="nb-NO" sz="1600" noProof="0"/>
                        <a:t>Amal</a:t>
                      </a:r>
                    </a:p>
                  </a:txBody>
                  <a:tcPr/>
                </a:tc>
                <a:tc>
                  <a:txBody>
                    <a:bodyPr/>
                    <a:lstStyle/>
                    <a:p>
                      <a:r>
                        <a:rPr lang="nb-NO" sz="1600" noProof="0"/>
                        <a:t>Vi tenker alltid, siden, vi gjorde så masse, og vi tenkte litt, om det er så masse så blir det alltid tenkte vi, og ja.. </a:t>
                      </a:r>
                    </a:p>
                  </a:txBody>
                  <a:tcPr/>
                </a:tc>
                <a:extLst>
                  <a:ext uri="{0D108BD9-81ED-4DB2-BD59-A6C34878D82A}">
                    <a16:rowId xmlns:a16="http://schemas.microsoft.com/office/drawing/2014/main" val="1012339203"/>
                  </a:ext>
                </a:extLst>
              </a:tr>
              <a:tr h="428044">
                <a:tc>
                  <a:txBody>
                    <a:bodyPr/>
                    <a:lstStyle/>
                    <a:p>
                      <a:r>
                        <a:rPr lang="en-GB" sz="1600" dirty="0"/>
                        <a:t>3.</a:t>
                      </a:r>
                    </a:p>
                  </a:txBody>
                  <a:tcPr/>
                </a:tc>
                <a:tc>
                  <a:txBody>
                    <a:bodyPr/>
                    <a:lstStyle/>
                    <a:p>
                      <a:r>
                        <a:rPr lang="nb-NO" sz="1600" noProof="0"/>
                        <a:t>Azra</a:t>
                      </a:r>
                    </a:p>
                  </a:txBody>
                  <a:tcPr/>
                </a:tc>
                <a:tc>
                  <a:txBody>
                    <a:bodyPr/>
                    <a:lstStyle/>
                    <a:p>
                      <a:r>
                        <a:rPr lang="nb-NO" sz="1600" noProof="0"/>
                        <a:t>For eksempel 2 pluss 2 er begge partall, og svaret blir 4, 4 er også et partall. </a:t>
                      </a:r>
                    </a:p>
                  </a:txBody>
                  <a:tcPr/>
                </a:tc>
                <a:extLst>
                  <a:ext uri="{0D108BD9-81ED-4DB2-BD59-A6C34878D82A}">
                    <a16:rowId xmlns:a16="http://schemas.microsoft.com/office/drawing/2014/main" val="3311317321"/>
                  </a:ext>
                </a:extLst>
              </a:tr>
              <a:tr h="481980">
                <a:tc>
                  <a:txBody>
                    <a:bodyPr/>
                    <a:lstStyle/>
                    <a:p>
                      <a:r>
                        <a:rPr lang="en-GB" sz="1600" dirty="0"/>
                        <a:t>4.</a:t>
                      </a:r>
                    </a:p>
                  </a:txBody>
                  <a:tcPr/>
                </a:tc>
                <a:tc>
                  <a:txBody>
                    <a:bodyPr/>
                    <a:lstStyle/>
                    <a:p>
                      <a:r>
                        <a:rPr lang="nb-NO" sz="1600" noProof="0"/>
                        <a:t>Lærer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noProof="0"/>
                        <a:t>Okey. Ja. Så det dere egentlig har gjort da, dere har skrevet ned masse eksempler på partall og plusset sammen to partall og alle gangene ble det partall til svar? [Jentene: ja] Men, er vi overbevist om at det alltid er sånn da? Kan det ikke være sånn at en eller en annen plass så lurer det seg inn et svar som ikke blir et partall da? Dere har jo ikke undersøkt alle partallene. Kan vi med sikkerhet vite at det alltid blir partall, ved å sjekke ut noen? Omara?</a:t>
                      </a:r>
                    </a:p>
                    <a:p>
                      <a:endParaRPr lang="nb-NO" sz="1600" noProof="0"/>
                    </a:p>
                  </a:txBody>
                  <a:tcPr/>
                </a:tc>
                <a:extLst>
                  <a:ext uri="{0D108BD9-81ED-4DB2-BD59-A6C34878D82A}">
                    <a16:rowId xmlns:a16="http://schemas.microsoft.com/office/drawing/2014/main" val="1117732194"/>
                  </a:ext>
                </a:extLst>
              </a:tr>
              <a:tr h="798268">
                <a:tc>
                  <a:txBody>
                    <a:bodyPr/>
                    <a:lstStyle/>
                    <a:p>
                      <a:r>
                        <a:rPr lang="en-GB" dirty="0"/>
                        <a:t>5.</a:t>
                      </a:r>
                    </a:p>
                  </a:txBody>
                  <a:tcPr/>
                </a:tc>
                <a:tc>
                  <a:txBody>
                    <a:bodyPr/>
                    <a:lstStyle/>
                    <a:p>
                      <a:r>
                        <a:rPr lang="nb-NO" noProof="0"/>
                        <a:t>Omara</a:t>
                      </a:r>
                    </a:p>
                  </a:txBody>
                  <a:tcPr/>
                </a:tc>
                <a:tc>
                  <a:txBody>
                    <a:bodyPr/>
                    <a:lstStyle/>
                    <a:p>
                      <a:r>
                        <a:rPr lang="nb-NO" noProof="0" dirty="0"/>
                        <a:t>For at, om vi trenger [uhørlig], uansett hvor mange partall vi plusser på hver side, så blir det liksom like mye.. ja, </a:t>
                      </a:r>
                      <a:r>
                        <a:rPr lang="nb-NO" noProof="0" dirty="0" err="1"/>
                        <a:t>emh</a:t>
                      </a:r>
                      <a:r>
                        <a:rPr lang="nb-NO" noProof="0" dirty="0"/>
                        <a:t>..</a:t>
                      </a:r>
                    </a:p>
                  </a:txBody>
                  <a:tcPr/>
                </a:tc>
                <a:extLst>
                  <a:ext uri="{0D108BD9-81ED-4DB2-BD59-A6C34878D82A}">
                    <a16:rowId xmlns:a16="http://schemas.microsoft.com/office/drawing/2014/main" val="2378504778"/>
                  </a:ext>
                </a:extLst>
              </a:tr>
            </a:tbl>
          </a:graphicData>
        </a:graphic>
      </p:graphicFrame>
      <p:sp>
        <p:nvSpPr>
          <p:cNvPr id="6" name="TekstSylinder 5">
            <a:extLst>
              <a:ext uri="{FF2B5EF4-FFF2-40B4-BE49-F238E27FC236}">
                <a16:creationId xmlns:a16="http://schemas.microsoft.com/office/drawing/2014/main" id="{D46D5288-9004-45A8-65DC-FDF6A8A26847}"/>
              </a:ext>
            </a:extLst>
          </p:cNvPr>
          <p:cNvSpPr txBox="1"/>
          <p:nvPr/>
        </p:nvSpPr>
        <p:spPr>
          <a:xfrm>
            <a:off x="1976493" y="1459855"/>
            <a:ext cx="8708571" cy="461665"/>
          </a:xfrm>
          <a:prstGeom prst="rect">
            <a:avLst/>
          </a:prstGeom>
          <a:solidFill>
            <a:schemeClr val="accent2">
              <a:lumMod val="60000"/>
              <a:lumOff val="40000"/>
            </a:schemeClr>
          </a:solidFill>
        </p:spPr>
        <p:txBody>
          <a:bodyPr wrap="square">
            <a:spAutoFit/>
          </a:bodyPr>
          <a:lstStyle/>
          <a:p>
            <a:r>
              <a:rPr lang="nb-NO" sz="2400" dirty="0"/>
              <a:t>Summen av to partall blir et partall – alltid, aldri eller noen ganger? </a:t>
            </a:r>
          </a:p>
        </p:txBody>
      </p:sp>
    </p:spTree>
    <p:extLst>
      <p:ext uri="{BB962C8B-B14F-4D97-AF65-F5344CB8AC3E}">
        <p14:creationId xmlns:p14="http://schemas.microsoft.com/office/powerpoint/2010/main" val="112164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923EEF-1092-05A1-63EE-CC8444E9A0D4}"/>
              </a:ext>
            </a:extLst>
          </p:cNvPr>
          <p:cNvSpPr>
            <a:spLocks noGrp="1"/>
          </p:cNvSpPr>
          <p:nvPr>
            <p:ph type="title"/>
          </p:nvPr>
        </p:nvSpPr>
        <p:spPr/>
        <p:txBody>
          <a:bodyPr>
            <a:normAutofit/>
          </a:bodyPr>
          <a:lstStyle/>
          <a:p>
            <a:r>
              <a:rPr lang="en-GB" dirty="0">
                <a:solidFill>
                  <a:schemeClr val="bg1"/>
                </a:solidFill>
              </a:rPr>
              <a:t> Dialog fortsatt</a:t>
            </a:r>
          </a:p>
        </p:txBody>
      </p:sp>
      <p:graphicFrame>
        <p:nvGraphicFramePr>
          <p:cNvPr id="7" name="Tabell 7">
            <a:extLst>
              <a:ext uri="{FF2B5EF4-FFF2-40B4-BE49-F238E27FC236}">
                <a16:creationId xmlns:a16="http://schemas.microsoft.com/office/drawing/2014/main" id="{D2027A66-9127-BA60-6C05-39D644596FF9}"/>
              </a:ext>
            </a:extLst>
          </p:cNvPr>
          <p:cNvGraphicFramePr>
            <a:graphicFrameLocks noGrp="1"/>
          </p:cNvGraphicFramePr>
          <p:nvPr>
            <p:ph idx="1"/>
            <p:extLst>
              <p:ext uri="{D42A27DB-BD31-4B8C-83A1-F6EECF244321}">
                <p14:modId xmlns:p14="http://schemas.microsoft.com/office/powerpoint/2010/main" val="1945323519"/>
              </p:ext>
            </p:extLst>
          </p:nvPr>
        </p:nvGraphicFramePr>
        <p:xfrm>
          <a:off x="838201" y="1237050"/>
          <a:ext cx="10515599" cy="4609705"/>
        </p:xfrm>
        <a:graphic>
          <a:graphicData uri="http://schemas.openxmlformats.org/drawingml/2006/table">
            <a:tbl>
              <a:tblPr firstRow="1" bandRow="1">
                <a:tableStyleId>{2D5ABB26-0587-4C30-8999-92F81FD0307C}</a:tableStyleId>
              </a:tblPr>
              <a:tblGrid>
                <a:gridCol w="491035">
                  <a:extLst>
                    <a:ext uri="{9D8B030D-6E8A-4147-A177-3AD203B41FA5}">
                      <a16:colId xmlns:a16="http://schemas.microsoft.com/office/drawing/2014/main" val="1430724677"/>
                    </a:ext>
                  </a:extLst>
                </a:gridCol>
                <a:gridCol w="772927">
                  <a:extLst>
                    <a:ext uri="{9D8B030D-6E8A-4147-A177-3AD203B41FA5}">
                      <a16:colId xmlns:a16="http://schemas.microsoft.com/office/drawing/2014/main" val="2008050657"/>
                    </a:ext>
                  </a:extLst>
                </a:gridCol>
                <a:gridCol w="9251637">
                  <a:extLst>
                    <a:ext uri="{9D8B030D-6E8A-4147-A177-3AD203B41FA5}">
                      <a16:colId xmlns:a16="http://schemas.microsoft.com/office/drawing/2014/main" val="2896692337"/>
                    </a:ext>
                  </a:extLst>
                </a:gridCol>
              </a:tblGrid>
              <a:tr h="461911">
                <a:tc>
                  <a:txBody>
                    <a:bodyPr/>
                    <a:lstStyle/>
                    <a:p>
                      <a:r>
                        <a:rPr lang="en-GB" sz="1600" dirty="0"/>
                        <a:t>6.</a:t>
                      </a:r>
                    </a:p>
                  </a:txBody>
                  <a:tcPr/>
                </a:tc>
                <a:tc>
                  <a:txBody>
                    <a:bodyPr/>
                    <a:lstStyle/>
                    <a:p>
                      <a:r>
                        <a:rPr lang="nb-NO" sz="1600" noProof="0" dirty="0"/>
                        <a:t>Lærer</a:t>
                      </a:r>
                    </a:p>
                  </a:txBody>
                  <a:tcPr/>
                </a:tc>
                <a:tc>
                  <a:txBody>
                    <a:bodyPr/>
                    <a:lstStyle/>
                    <a:p>
                      <a:r>
                        <a:rPr lang="nb-NO" sz="1600" dirty="0"/>
                        <a:t>Men si det en gang til, nå må dere høre hva </a:t>
                      </a:r>
                      <a:r>
                        <a:rPr lang="nb-NO" sz="1600" dirty="0" err="1"/>
                        <a:t>Omara</a:t>
                      </a:r>
                      <a:r>
                        <a:rPr lang="nb-NO" sz="1600" dirty="0"/>
                        <a:t> sier. </a:t>
                      </a:r>
                      <a:endParaRPr lang="en-GB" sz="1600" dirty="0"/>
                    </a:p>
                  </a:txBody>
                  <a:tcPr/>
                </a:tc>
                <a:extLst>
                  <a:ext uri="{0D108BD9-81ED-4DB2-BD59-A6C34878D82A}">
                    <a16:rowId xmlns:a16="http://schemas.microsoft.com/office/drawing/2014/main" val="180481519"/>
                  </a:ext>
                </a:extLst>
              </a:tr>
              <a:tr h="678730">
                <a:tc>
                  <a:txBody>
                    <a:bodyPr/>
                    <a:lstStyle/>
                    <a:p>
                      <a:r>
                        <a:rPr lang="en-GB" sz="1600" dirty="0"/>
                        <a:t>7.</a:t>
                      </a:r>
                    </a:p>
                  </a:txBody>
                  <a:tcPr/>
                </a:tc>
                <a:tc>
                  <a:txBody>
                    <a:bodyPr/>
                    <a:lstStyle/>
                    <a:p>
                      <a:r>
                        <a:rPr lang="nb-NO" sz="1600" noProof="0" dirty="0" err="1"/>
                        <a:t>Omara</a:t>
                      </a:r>
                      <a:endParaRPr lang="nb-NO" sz="1600" noProof="0" dirty="0"/>
                    </a:p>
                  </a:txBody>
                  <a:tcPr/>
                </a:tc>
                <a:tc>
                  <a:txBody>
                    <a:bodyPr/>
                    <a:lstStyle/>
                    <a:p>
                      <a:r>
                        <a:rPr lang="nb-NO" sz="1600" noProof="0" dirty="0"/>
                        <a:t>Vi tegnet en slik strek som du gjorde, og 4 sirkler på hver side, eller en sirkel på hver side. Også 3, også blir det like mye på hver side.. </a:t>
                      </a:r>
                    </a:p>
                  </a:txBody>
                  <a:tcPr/>
                </a:tc>
                <a:extLst>
                  <a:ext uri="{0D108BD9-81ED-4DB2-BD59-A6C34878D82A}">
                    <a16:rowId xmlns:a16="http://schemas.microsoft.com/office/drawing/2014/main" val="1012339203"/>
                  </a:ext>
                </a:extLst>
              </a:tr>
              <a:tr h="688157">
                <a:tc>
                  <a:txBody>
                    <a:bodyPr/>
                    <a:lstStyle/>
                    <a:p>
                      <a:r>
                        <a:rPr lang="en-GB" sz="1600" dirty="0"/>
                        <a:t>8.</a:t>
                      </a:r>
                    </a:p>
                  </a:txBody>
                  <a:tcPr/>
                </a:tc>
                <a:tc>
                  <a:txBody>
                    <a:bodyPr/>
                    <a:lstStyle/>
                    <a:p>
                      <a:r>
                        <a:rPr lang="nb-NO" sz="1600" noProof="0" dirty="0"/>
                        <a:t>Lærer</a:t>
                      </a:r>
                    </a:p>
                  </a:txBody>
                  <a:tcPr/>
                </a:tc>
                <a:tc>
                  <a:txBody>
                    <a:bodyPr/>
                    <a:lstStyle/>
                    <a:p>
                      <a:r>
                        <a:rPr lang="nb-NO" sz="1600" noProof="0" dirty="0"/>
                        <a:t>Du tenkte i stad, i stad så tegnet jo jeg 6, gjorde jeg ikke det? Bare som et eksempel. 6 er et partall, og hvis vi deler det i to så får vi likt på begge sidene. Også sa du noen annet også, hva sa du?</a:t>
                      </a:r>
                    </a:p>
                  </a:txBody>
                  <a:tcPr/>
                </a:tc>
                <a:extLst>
                  <a:ext uri="{0D108BD9-81ED-4DB2-BD59-A6C34878D82A}">
                    <a16:rowId xmlns:a16="http://schemas.microsoft.com/office/drawing/2014/main" val="3311317321"/>
                  </a:ext>
                </a:extLst>
              </a:tr>
              <a:tr h="546755">
                <a:tc>
                  <a:txBody>
                    <a:bodyPr/>
                    <a:lstStyle/>
                    <a:p>
                      <a:r>
                        <a:rPr lang="en-GB" sz="1600" dirty="0"/>
                        <a:t>9.</a:t>
                      </a:r>
                    </a:p>
                  </a:txBody>
                  <a:tcPr/>
                </a:tc>
                <a:tc>
                  <a:txBody>
                    <a:bodyPr/>
                    <a:lstStyle/>
                    <a:p>
                      <a:r>
                        <a:rPr lang="nb-NO" sz="1600" noProof="0"/>
                        <a:t>Omara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noProof="0"/>
                        <a:t>Uansett hvor mye vi plusser på så blir det likevel like mye på begge sidene. </a:t>
                      </a:r>
                    </a:p>
                  </a:txBody>
                  <a:tcPr/>
                </a:tc>
                <a:extLst>
                  <a:ext uri="{0D108BD9-81ED-4DB2-BD59-A6C34878D82A}">
                    <a16:rowId xmlns:a16="http://schemas.microsoft.com/office/drawing/2014/main" val="1117732194"/>
                  </a:ext>
                </a:extLst>
              </a:tr>
              <a:tr h="480767">
                <a:tc>
                  <a:txBody>
                    <a:bodyPr/>
                    <a:lstStyle/>
                    <a:p>
                      <a:r>
                        <a:rPr lang="en-GB" dirty="0"/>
                        <a:t>10.</a:t>
                      </a:r>
                    </a:p>
                  </a:txBody>
                  <a:tcPr/>
                </a:tc>
                <a:tc>
                  <a:txBody>
                    <a:bodyPr/>
                    <a:lstStyle/>
                    <a:p>
                      <a:r>
                        <a:rPr lang="nb-NO" sz="1600" noProof="0"/>
                        <a:t>Lærer</a:t>
                      </a:r>
                    </a:p>
                  </a:txBody>
                  <a:tcPr/>
                </a:tc>
                <a:tc>
                  <a:txBody>
                    <a:bodyPr/>
                    <a:lstStyle/>
                    <a:p>
                      <a:r>
                        <a:rPr lang="nb-NO" sz="1600" noProof="0"/>
                        <a:t>Så det du vil, hvis du tegner opp et annet partall da, for eksempel kan du si et annet partall da? </a:t>
                      </a:r>
                    </a:p>
                  </a:txBody>
                  <a:tcPr/>
                </a:tc>
                <a:extLst>
                  <a:ext uri="{0D108BD9-81ED-4DB2-BD59-A6C34878D82A}">
                    <a16:rowId xmlns:a16="http://schemas.microsoft.com/office/drawing/2014/main" val="2378504778"/>
                  </a:ext>
                </a:extLst>
              </a:tr>
              <a:tr h="443060">
                <a:tc>
                  <a:txBody>
                    <a:bodyPr/>
                    <a:lstStyle/>
                    <a:p>
                      <a:r>
                        <a:rPr lang="en-GB" dirty="0"/>
                        <a:t>11.</a:t>
                      </a:r>
                    </a:p>
                  </a:txBody>
                  <a:tcPr/>
                </a:tc>
                <a:tc>
                  <a:txBody>
                    <a:bodyPr/>
                    <a:lstStyle/>
                    <a:p>
                      <a:r>
                        <a:rPr lang="nb-NO" sz="1600" noProof="0"/>
                        <a:t>Omara</a:t>
                      </a:r>
                    </a:p>
                  </a:txBody>
                  <a:tcPr/>
                </a:tc>
                <a:tc>
                  <a:txBody>
                    <a:bodyPr/>
                    <a:lstStyle/>
                    <a:p>
                      <a:r>
                        <a:rPr lang="nb-NO" sz="1600" noProof="0"/>
                        <a:t>8.</a:t>
                      </a:r>
                    </a:p>
                  </a:txBody>
                  <a:tcPr/>
                </a:tc>
                <a:extLst>
                  <a:ext uri="{0D108BD9-81ED-4DB2-BD59-A6C34878D82A}">
                    <a16:rowId xmlns:a16="http://schemas.microsoft.com/office/drawing/2014/main" val="3774624892"/>
                  </a:ext>
                </a:extLst>
              </a:tr>
              <a:tr h="506218">
                <a:tc>
                  <a:txBody>
                    <a:bodyPr/>
                    <a:lstStyle/>
                    <a:p>
                      <a:r>
                        <a:rPr lang="en-GB" dirty="0"/>
                        <a:t>12.</a:t>
                      </a:r>
                    </a:p>
                  </a:txBody>
                  <a:tcPr/>
                </a:tc>
                <a:tc>
                  <a:txBody>
                    <a:bodyPr/>
                    <a:lstStyle/>
                    <a:p>
                      <a:r>
                        <a:rPr lang="nb-NO" sz="1600" noProof="0"/>
                        <a:t>Lærer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noProof="0" dirty="0"/>
                        <a:t>8 </a:t>
                      </a:r>
                      <a:r>
                        <a:rPr lang="nb-NO" sz="1600" noProof="0" dirty="0" err="1"/>
                        <a:t>okey</a:t>
                      </a:r>
                      <a:r>
                        <a:rPr lang="nb-NO" sz="1600" noProof="0" dirty="0"/>
                        <a:t>. Så om vi tegner 8 da, så blir det 4 der og 4 der. Og i og med at det også er et partall så kan vi dele det i to. Og da blir det like mye der som det er der. Og da er det et partall, var det det du tenkte?</a:t>
                      </a:r>
                    </a:p>
                    <a:p>
                      <a:endParaRPr lang="nb-NO" sz="1600" noProof="0" dirty="0"/>
                    </a:p>
                  </a:txBody>
                  <a:tcPr/>
                </a:tc>
                <a:extLst>
                  <a:ext uri="{0D108BD9-81ED-4DB2-BD59-A6C34878D82A}">
                    <a16:rowId xmlns:a16="http://schemas.microsoft.com/office/drawing/2014/main" val="3087591618"/>
                  </a:ext>
                </a:extLst>
              </a:tr>
              <a:tr h="487365">
                <a:tc>
                  <a:txBody>
                    <a:bodyPr/>
                    <a:lstStyle/>
                    <a:p>
                      <a:r>
                        <a:rPr lang="en-GB" dirty="0"/>
                        <a:t>13.</a:t>
                      </a:r>
                    </a:p>
                  </a:txBody>
                  <a:tcPr/>
                </a:tc>
                <a:tc>
                  <a:txBody>
                    <a:bodyPr/>
                    <a:lstStyle/>
                    <a:p>
                      <a:r>
                        <a:rPr lang="nb-NO" sz="1600" noProof="0"/>
                        <a:t>Omara</a:t>
                      </a:r>
                    </a:p>
                  </a:txBody>
                  <a:tcPr/>
                </a:tc>
                <a:tc>
                  <a:txBody>
                    <a:bodyPr/>
                    <a:lstStyle/>
                    <a:p>
                      <a:r>
                        <a:rPr lang="nb-NO" sz="1600" noProof="0" dirty="0"/>
                        <a:t>Ja.</a:t>
                      </a:r>
                    </a:p>
                  </a:txBody>
                  <a:tcPr/>
                </a:tc>
                <a:extLst>
                  <a:ext uri="{0D108BD9-81ED-4DB2-BD59-A6C34878D82A}">
                    <a16:rowId xmlns:a16="http://schemas.microsoft.com/office/drawing/2014/main" val="3114206737"/>
                  </a:ext>
                </a:extLst>
              </a:tr>
            </a:tbl>
          </a:graphicData>
        </a:graphic>
      </p:graphicFrame>
      <p:pic>
        <p:nvPicPr>
          <p:cNvPr id="8" name="Picture 2" descr="Illustrasjon av partall">
            <a:extLst>
              <a:ext uri="{FF2B5EF4-FFF2-40B4-BE49-F238E27FC236}">
                <a16:creationId xmlns:a16="http://schemas.microsoft.com/office/drawing/2014/main" id="{7DBFA3A4-127E-B916-E951-121CFE3D87A0}"/>
              </a:ext>
            </a:extLst>
          </p:cNvPr>
          <p:cNvPicPr>
            <a:picLocks noChangeAspect="1"/>
          </p:cNvPicPr>
          <p:nvPr/>
        </p:nvPicPr>
        <p:blipFill>
          <a:blip r:embed="rId2">
            <a:alphaModFix amt="85000"/>
            <a:extLst>
              <a:ext uri="{BEBA8EAE-BF5A-486C-A8C5-ECC9F3942E4B}">
                <a14:imgProps xmlns:a14="http://schemas.microsoft.com/office/drawing/2010/main">
                  <a14:imgLayer r:embed="rId3">
                    <a14:imgEffect>
                      <a14:saturation sat="400000"/>
                    </a14:imgEffect>
                    <a14:imgEffect>
                      <a14:brightnessContrast bright="40000" contrast="20000"/>
                    </a14:imgEffect>
                  </a14:imgLayer>
                </a14:imgProps>
              </a:ext>
            </a:extLst>
          </a:blip>
          <a:stretch>
            <a:fillRect/>
          </a:stretch>
        </p:blipFill>
        <p:spPr>
          <a:xfrm>
            <a:off x="9224704" y="129393"/>
            <a:ext cx="2129095" cy="1466239"/>
          </a:xfrm>
          <a:prstGeom prst="rect">
            <a:avLst/>
          </a:prstGeom>
        </p:spPr>
      </p:pic>
    </p:spTree>
    <p:extLst>
      <p:ext uri="{BB962C8B-B14F-4D97-AF65-F5344CB8AC3E}">
        <p14:creationId xmlns:p14="http://schemas.microsoft.com/office/powerpoint/2010/main" val="19677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923EEF-1092-05A1-63EE-CC8444E9A0D4}"/>
              </a:ext>
            </a:extLst>
          </p:cNvPr>
          <p:cNvSpPr>
            <a:spLocks noGrp="1"/>
          </p:cNvSpPr>
          <p:nvPr>
            <p:ph type="title"/>
          </p:nvPr>
        </p:nvSpPr>
        <p:spPr/>
        <p:txBody>
          <a:bodyPr>
            <a:normAutofit/>
          </a:bodyPr>
          <a:lstStyle/>
          <a:p>
            <a:r>
              <a:rPr lang="en-GB" dirty="0">
                <a:solidFill>
                  <a:schemeClr val="bg1"/>
                </a:solidFill>
              </a:rPr>
              <a:t> Dialog fortsatt 2</a:t>
            </a:r>
          </a:p>
        </p:txBody>
      </p:sp>
      <p:graphicFrame>
        <p:nvGraphicFramePr>
          <p:cNvPr id="7" name="Tabell 7">
            <a:extLst>
              <a:ext uri="{FF2B5EF4-FFF2-40B4-BE49-F238E27FC236}">
                <a16:creationId xmlns:a16="http://schemas.microsoft.com/office/drawing/2014/main" id="{D2027A66-9127-BA60-6C05-39D644596FF9}"/>
              </a:ext>
            </a:extLst>
          </p:cNvPr>
          <p:cNvGraphicFramePr>
            <a:graphicFrameLocks noGrp="1"/>
          </p:cNvGraphicFramePr>
          <p:nvPr>
            <p:ph idx="1"/>
            <p:extLst>
              <p:ext uri="{D42A27DB-BD31-4B8C-83A1-F6EECF244321}">
                <p14:modId xmlns:p14="http://schemas.microsoft.com/office/powerpoint/2010/main" val="1354726757"/>
              </p:ext>
            </p:extLst>
          </p:nvPr>
        </p:nvGraphicFramePr>
        <p:xfrm>
          <a:off x="838200" y="1228156"/>
          <a:ext cx="10515599" cy="4401688"/>
        </p:xfrm>
        <a:graphic>
          <a:graphicData uri="http://schemas.openxmlformats.org/drawingml/2006/table">
            <a:tbl>
              <a:tblPr firstRow="1" bandRow="1">
                <a:tableStyleId>{2D5ABB26-0587-4C30-8999-92F81FD0307C}</a:tableStyleId>
              </a:tblPr>
              <a:tblGrid>
                <a:gridCol w="491035">
                  <a:extLst>
                    <a:ext uri="{9D8B030D-6E8A-4147-A177-3AD203B41FA5}">
                      <a16:colId xmlns:a16="http://schemas.microsoft.com/office/drawing/2014/main" val="1430724677"/>
                    </a:ext>
                  </a:extLst>
                </a:gridCol>
                <a:gridCol w="772927">
                  <a:extLst>
                    <a:ext uri="{9D8B030D-6E8A-4147-A177-3AD203B41FA5}">
                      <a16:colId xmlns:a16="http://schemas.microsoft.com/office/drawing/2014/main" val="2008050657"/>
                    </a:ext>
                  </a:extLst>
                </a:gridCol>
                <a:gridCol w="9251637">
                  <a:extLst>
                    <a:ext uri="{9D8B030D-6E8A-4147-A177-3AD203B41FA5}">
                      <a16:colId xmlns:a16="http://schemas.microsoft.com/office/drawing/2014/main" val="2896692337"/>
                    </a:ext>
                  </a:extLst>
                </a:gridCol>
              </a:tblGrid>
              <a:tr h="579120">
                <a:tc>
                  <a:txBody>
                    <a:bodyPr/>
                    <a:lstStyle/>
                    <a:p>
                      <a:r>
                        <a:rPr lang="en-GB" sz="1600" dirty="0"/>
                        <a:t>14.</a:t>
                      </a:r>
                    </a:p>
                  </a:txBody>
                  <a:tcPr/>
                </a:tc>
                <a:tc>
                  <a:txBody>
                    <a:bodyPr/>
                    <a:lstStyle/>
                    <a:p>
                      <a:r>
                        <a:rPr lang="nb-NO" sz="1600" noProof="0" dirty="0"/>
                        <a:t>Lærer</a:t>
                      </a:r>
                    </a:p>
                  </a:txBody>
                  <a:tcPr/>
                </a:tc>
                <a:tc>
                  <a:txBody>
                    <a:bodyPr/>
                    <a:lstStyle/>
                    <a:p>
                      <a:r>
                        <a:rPr lang="nb-NO" sz="1600" noProof="0"/>
                        <a:t>Var dere med på den? Hørte dere hva hun sa nå? [Klassen: ja] ja. Er dere overbevist om at, at uansett hvilket partall vi plusser sammen så vil det bli partall uansett?</a:t>
                      </a:r>
                    </a:p>
                  </a:txBody>
                  <a:tcPr/>
                </a:tc>
                <a:extLst>
                  <a:ext uri="{0D108BD9-81ED-4DB2-BD59-A6C34878D82A}">
                    <a16:rowId xmlns:a16="http://schemas.microsoft.com/office/drawing/2014/main" val="180481519"/>
                  </a:ext>
                </a:extLst>
              </a:tr>
              <a:tr h="410693">
                <a:tc>
                  <a:txBody>
                    <a:bodyPr/>
                    <a:lstStyle/>
                    <a:p>
                      <a:r>
                        <a:rPr lang="en-GB" sz="1600" dirty="0"/>
                        <a:t>15.</a:t>
                      </a:r>
                    </a:p>
                  </a:txBody>
                  <a:tcPr/>
                </a:tc>
                <a:tc>
                  <a:txBody>
                    <a:bodyPr/>
                    <a:lstStyle/>
                    <a:p>
                      <a:r>
                        <a:rPr lang="nb-NO" sz="1600" noProof="0"/>
                        <a:t>Elev</a:t>
                      </a:r>
                    </a:p>
                  </a:txBody>
                  <a:tcPr/>
                </a:tc>
                <a:tc>
                  <a:txBody>
                    <a:bodyPr/>
                    <a:lstStyle/>
                    <a:p>
                      <a:r>
                        <a:rPr lang="nb-NO" sz="1600" noProof="0"/>
                        <a:t>Yes. </a:t>
                      </a:r>
                    </a:p>
                  </a:txBody>
                  <a:tcPr/>
                </a:tc>
                <a:extLst>
                  <a:ext uri="{0D108BD9-81ED-4DB2-BD59-A6C34878D82A}">
                    <a16:rowId xmlns:a16="http://schemas.microsoft.com/office/drawing/2014/main" val="1012339203"/>
                  </a:ext>
                </a:extLst>
              </a:tr>
              <a:tr h="579120">
                <a:tc>
                  <a:txBody>
                    <a:bodyPr/>
                    <a:lstStyle/>
                    <a:p>
                      <a:r>
                        <a:rPr lang="en-GB" sz="1600" dirty="0"/>
                        <a:t>16.</a:t>
                      </a:r>
                    </a:p>
                  </a:txBody>
                  <a:tcPr/>
                </a:tc>
                <a:tc>
                  <a:txBody>
                    <a:bodyPr/>
                    <a:lstStyle/>
                    <a:p>
                      <a:r>
                        <a:rPr lang="nb-NO" sz="1600" noProof="0"/>
                        <a:t>Lærer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noProof="0"/>
                        <a:t>Okei, ja, dere er overbevist? Hva snakker dere om Ingrid og Irmelin?</a:t>
                      </a:r>
                    </a:p>
                    <a:p>
                      <a:endParaRPr lang="nb-NO" sz="1600" noProof="0"/>
                    </a:p>
                  </a:txBody>
                  <a:tcPr/>
                </a:tc>
                <a:extLst>
                  <a:ext uri="{0D108BD9-81ED-4DB2-BD59-A6C34878D82A}">
                    <a16:rowId xmlns:a16="http://schemas.microsoft.com/office/drawing/2014/main" val="3311317321"/>
                  </a:ext>
                </a:extLst>
              </a:tr>
              <a:tr h="546755">
                <a:tc>
                  <a:txBody>
                    <a:bodyPr/>
                    <a:lstStyle/>
                    <a:p>
                      <a:r>
                        <a:rPr lang="en-GB" sz="1600" dirty="0"/>
                        <a:t>17.</a:t>
                      </a:r>
                    </a:p>
                  </a:txBody>
                  <a:tcPr/>
                </a:tc>
                <a:tc>
                  <a:txBody>
                    <a:bodyPr/>
                    <a:lstStyle/>
                    <a:p>
                      <a:r>
                        <a:rPr lang="nb-NO" sz="1600" noProof="0"/>
                        <a:t>Ingrid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noProof="0" dirty="0"/>
                        <a:t>Samme som dem. </a:t>
                      </a:r>
                    </a:p>
                  </a:txBody>
                  <a:tcPr/>
                </a:tc>
                <a:extLst>
                  <a:ext uri="{0D108BD9-81ED-4DB2-BD59-A6C34878D82A}">
                    <a16:rowId xmlns:a16="http://schemas.microsoft.com/office/drawing/2014/main" val="1117732194"/>
                  </a:ext>
                </a:extLst>
              </a:tr>
              <a:tr h="2042160">
                <a:tc>
                  <a:txBody>
                    <a:bodyPr/>
                    <a:lstStyle/>
                    <a:p>
                      <a:r>
                        <a:rPr lang="en-GB" dirty="0"/>
                        <a:t>18.</a:t>
                      </a:r>
                    </a:p>
                  </a:txBody>
                  <a:tcPr/>
                </a:tc>
                <a:tc>
                  <a:txBody>
                    <a:bodyPr/>
                    <a:lstStyle/>
                    <a:p>
                      <a:r>
                        <a:rPr lang="nb-NO" sz="1600" noProof="0"/>
                        <a:t>Lærer</a:t>
                      </a:r>
                    </a:p>
                  </a:txBody>
                  <a:tcPr/>
                </a:tc>
                <a:tc>
                  <a:txBody>
                    <a:bodyPr/>
                    <a:lstStyle/>
                    <a:p>
                      <a:r>
                        <a:rPr lang="nb-NO" sz="1600" noProof="0" dirty="0"/>
                        <a:t>Det er det som er litt vanskelig vet du. For ofte blir man overbevist selv, slik som Amal som fant hvor mange regnestykker, med masse partall som ble partall, så da ble hun overbevist selv om at det må være alltid. Men om jeg er litt sånn kritisk da, så kan jeg jo si at det kan jo være at en eller annen plass så blir et ikke sånn, og da er ikke jeg helt overbevist. Så da handler det om å lage et argument som er enda mer overbevisende da. Jeg synes det du sa nå </a:t>
                      </a:r>
                      <a:r>
                        <a:rPr lang="nb-NO" sz="1600" noProof="0" dirty="0" err="1"/>
                        <a:t>Omara</a:t>
                      </a:r>
                      <a:r>
                        <a:rPr lang="nb-NO" sz="1600" noProof="0" dirty="0"/>
                        <a:t> var veldig bra, for her vil en jo se det på den tegninga uansett. For hvis vi tar to partall vil det bli like mye på begge sider [peker på tegningen på tavla], og da blir det et partall til sammen. Var dere med på den? [elever: ja] Var det noen som prøvde på noe annet da? For det var jo, en ting er å finne om det var alltid, aldri eller av og til, men var det noen som prøve å skrive en annen forklaring enn det de gjorde da? </a:t>
                      </a:r>
                    </a:p>
                  </a:txBody>
                  <a:tcPr/>
                </a:tc>
                <a:extLst>
                  <a:ext uri="{0D108BD9-81ED-4DB2-BD59-A6C34878D82A}">
                    <a16:rowId xmlns:a16="http://schemas.microsoft.com/office/drawing/2014/main" val="2378504778"/>
                  </a:ext>
                </a:extLst>
              </a:tr>
            </a:tbl>
          </a:graphicData>
        </a:graphic>
      </p:graphicFrame>
    </p:spTree>
    <p:extLst>
      <p:ext uri="{BB962C8B-B14F-4D97-AF65-F5344CB8AC3E}">
        <p14:creationId xmlns:p14="http://schemas.microsoft.com/office/powerpoint/2010/main" val="3712378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EBE724-D528-23C6-834B-63DAC3F4BAAD}"/>
              </a:ext>
            </a:extLst>
          </p:cNvPr>
          <p:cNvSpPr>
            <a:spLocks noGrp="1"/>
          </p:cNvSpPr>
          <p:nvPr>
            <p:ph type="title"/>
          </p:nvPr>
        </p:nvSpPr>
        <p:spPr/>
        <p:txBody>
          <a:bodyPr>
            <a:normAutofit/>
          </a:bodyPr>
          <a:lstStyle/>
          <a:p>
            <a:r>
              <a:rPr lang="nb-NO" sz="3600" dirty="0"/>
              <a:t>Vi skal nå prøve oss på å lage et rollespill med en fortsettelse av samtalen </a:t>
            </a:r>
          </a:p>
        </p:txBody>
      </p:sp>
      <p:sp>
        <p:nvSpPr>
          <p:cNvPr id="6" name="Plassholder for innhold 5">
            <a:extLst>
              <a:ext uri="{FF2B5EF4-FFF2-40B4-BE49-F238E27FC236}">
                <a16:creationId xmlns:a16="http://schemas.microsoft.com/office/drawing/2014/main" id="{A2B12BDD-E8AA-0C6C-D70B-FC37F26ECF21}"/>
              </a:ext>
            </a:extLst>
          </p:cNvPr>
          <p:cNvSpPr>
            <a:spLocks noGrp="1"/>
          </p:cNvSpPr>
          <p:nvPr>
            <p:ph sz="half" idx="4294967295"/>
          </p:nvPr>
        </p:nvSpPr>
        <p:spPr>
          <a:xfrm>
            <a:off x="838200" y="1690688"/>
            <a:ext cx="6902450" cy="5108575"/>
          </a:xfrm>
          <a:solidFill>
            <a:schemeClr val="bg1">
              <a:lumMod val="95000"/>
            </a:schemeClr>
          </a:solidFill>
        </p:spPr>
        <p:txBody>
          <a:bodyPr>
            <a:normAutofit/>
          </a:bodyPr>
          <a:lstStyle/>
          <a:p>
            <a:pPr marL="0" indent="0">
              <a:buNone/>
            </a:pPr>
            <a:r>
              <a:rPr lang="en-GB" dirty="0"/>
              <a:t> </a:t>
            </a:r>
            <a:r>
              <a:rPr lang="nb-NO" dirty="0"/>
              <a:t>Rollespill, kort fortalt</a:t>
            </a:r>
          </a:p>
        </p:txBody>
      </p:sp>
      <p:graphicFrame>
        <p:nvGraphicFramePr>
          <p:cNvPr id="5" name="Diagram 4" descr="Oversikt over arbeid med rollespill. Tre bobler med informasjon, de to første fører til den siste">
            <a:extLst>
              <a:ext uri="{FF2B5EF4-FFF2-40B4-BE49-F238E27FC236}">
                <a16:creationId xmlns:a16="http://schemas.microsoft.com/office/drawing/2014/main" id="{307B9782-2D9F-DCA0-268A-E60766D078AE}"/>
              </a:ext>
            </a:extLst>
          </p:cNvPr>
          <p:cNvGraphicFramePr/>
          <p:nvPr>
            <p:extLst>
              <p:ext uri="{D42A27DB-BD31-4B8C-83A1-F6EECF244321}">
                <p14:modId xmlns:p14="http://schemas.microsoft.com/office/powerpoint/2010/main" val="1894313312"/>
              </p:ext>
            </p:extLst>
          </p:nvPr>
        </p:nvGraphicFramePr>
        <p:xfrm>
          <a:off x="1046605" y="2151848"/>
          <a:ext cx="6485640" cy="46474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kstSylinder 7">
            <a:extLst>
              <a:ext uri="{FF2B5EF4-FFF2-40B4-BE49-F238E27FC236}">
                <a16:creationId xmlns:a16="http://schemas.microsoft.com/office/drawing/2014/main" id="{9B0B4CE4-585C-80ED-881E-7B0051A1BA35}"/>
              </a:ext>
            </a:extLst>
          </p:cNvPr>
          <p:cNvSpPr txBox="1"/>
          <p:nvPr/>
        </p:nvSpPr>
        <p:spPr>
          <a:xfrm>
            <a:off x="7849388" y="1690688"/>
            <a:ext cx="4342612" cy="4431983"/>
          </a:xfrm>
          <a:prstGeom prst="rect">
            <a:avLst/>
          </a:prstGeom>
          <a:noFill/>
        </p:spPr>
        <p:txBody>
          <a:bodyPr wrap="square">
            <a:spAutoFit/>
          </a:bodyPr>
          <a:lstStyle/>
          <a:p>
            <a:r>
              <a:rPr lang="nb-NO" sz="2400" dirty="0"/>
              <a:t>Hvorfor rollespill som en arbeidsform i lærerutdanning?</a:t>
            </a:r>
          </a:p>
          <a:p>
            <a:pPr marL="0" indent="0">
              <a:buNone/>
            </a:pPr>
            <a:endParaRPr lang="nb-NO" sz="2400" dirty="0"/>
          </a:p>
          <a:p>
            <a:r>
              <a:rPr lang="nb-NO" sz="2400" dirty="0"/>
              <a:t>Av de samme grunnene som skriving av forestilt samtale: </a:t>
            </a:r>
          </a:p>
          <a:p>
            <a:endParaRPr lang="nb-NO" sz="1000" dirty="0"/>
          </a:p>
          <a:p>
            <a:pPr lvl="1">
              <a:buFontTx/>
              <a:buChar char="-"/>
            </a:pPr>
            <a:r>
              <a:rPr lang="nb-NO" sz="2200" dirty="0"/>
              <a:t>kunne forestille seg seg en undervisningssituasjon,</a:t>
            </a:r>
          </a:p>
          <a:p>
            <a:pPr lvl="1">
              <a:buFontTx/>
              <a:buChar char="-"/>
            </a:pPr>
            <a:endParaRPr lang="nb-NO" sz="1000" dirty="0"/>
          </a:p>
          <a:p>
            <a:pPr lvl="1">
              <a:buFontTx/>
              <a:buChar char="-"/>
            </a:pPr>
            <a:r>
              <a:rPr lang="nb-NO" sz="2200" dirty="0"/>
              <a:t>kunne fokusere på og øve på noe uten å tenke på alt, </a:t>
            </a:r>
          </a:p>
          <a:p>
            <a:pPr lvl="1">
              <a:buFontTx/>
              <a:buChar char="-"/>
            </a:pPr>
            <a:endParaRPr lang="nb-NO" sz="1000" dirty="0"/>
          </a:p>
          <a:p>
            <a:pPr lvl="1">
              <a:buFontTx/>
              <a:buChar char="-"/>
            </a:pPr>
            <a:r>
              <a:rPr lang="nb-NO" sz="2200" dirty="0"/>
              <a:t>prøve å anvende det man leser om i litteraturen</a:t>
            </a:r>
          </a:p>
        </p:txBody>
      </p:sp>
    </p:spTree>
    <p:extLst>
      <p:ext uri="{BB962C8B-B14F-4D97-AF65-F5344CB8AC3E}">
        <p14:creationId xmlns:p14="http://schemas.microsoft.com/office/powerpoint/2010/main" val="424886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2854DB-CD39-6713-C1F8-01D7976CB93B}"/>
              </a:ext>
            </a:extLst>
          </p:cNvPr>
          <p:cNvSpPr>
            <a:spLocks noGrp="1"/>
          </p:cNvSpPr>
          <p:nvPr>
            <p:ph type="title"/>
          </p:nvPr>
        </p:nvSpPr>
        <p:spPr/>
        <p:txBody>
          <a:bodyPr>
            <a:normAutofit/>
          </a:bodyPr>
          <a:lstStyle/>
          <a:p>
            <a:r>
              <a:rPr lang="nb-NO" dirty="0"/>
              <a:t>Gruppeoppgave: lag et rollespill</a:t>
            </a:r>
          </a:p>
        </p:txBody>
      </p:sp>
      <p:sp>
        <p:nvSpPr>
          <p:cNvPr id="3" name="Plassholder for innhold 2">
            <a:extLst>
              <a:ext uri="{FF2B5EF4-FFF2-40B4-BE49-F238E27FC236}">
                <a16:creationId xmlns:a16="http://schemas.microsoft.com/office/drawing/2014/main" id="{DE34270C-292F-1BEC-6158-EC3C6218D60C}"/>
              </a:ext>
            </a:extLst>
          </p:cNvPr>
          <p:cNvSpPr>
            <a:spLocks noGrp="1"/>
          </p:cNvSpPr>
          <p:nvPr>
            <p:ph idx="1"/>
          </p:nvPr>
        </p:nvSpPr>
        <p:spPr>
          <a:xfrm>
            <a:off x="838200" y="4834326"/>
            <a:ext cx="10515600" cy="1959506"/>
          </a:xfrm>
        </p:spPr>
        <p:txBody>
          <a:bodyPr>
            <a:noAutofit/>
          </a:bodyPr>
          <a:lstStyle/>
          <a:p>
            <a:pPr marL="0" indent="0">
              <a:buNone/>
            </a:pPr>
            <a:r>
              <a:rPr lang="nb-NO" sz="2000" dirty="0">
                <a:solidFill>
                  <a:schemeClr val="accent1"/>
                </a:solidFill>
              </a:rPr>
              <a:t>Oppgave</a:t>
            </a:r>
          </a:p>
          <a:p>
            <a:pPr>
              <a:buFontTx/>
              <a:buChar char="-"/>
            </a:pPr>
            <a:r>
              <a:rPr lang="nb-NO" sz="1600" dirty="0"/>
              <a:t>Planlegg samtalen: bruk MR-grep i planleggingen til å strukturere samtalen (starte med å få fram, så ...), og som hjelp til å tenke gjennom konkrete spørsmål/innspill; noter noen nøkkelspørsmål/innspill</a:t>
            </a:r>
          </a:p>
          <a:p>
            <a:pPr>
              <a:buFontTx/>
              <a:buChar char="-"/>
            </a:pPr>
            <a:r>
              <a:rPr lang="nb-NO" sz="1600" dirty="0"/>
              <a:t>Gjennomfør et rollespill av samtalen. Fordel rollene i gruppen og spill dem ut.</a:t>
            </a:r>
          </a:p>
          <a:p>
            <a:pPr>
              <a:buFontTx/>
              <a:buChar char="-"/>
            </a:pPr>
            <a:r>
              <a:rPr lang="nb-NO" sz="1600" dirty="0"/>
              <a:t>Hvordan høres det ut? Noe dere vil endre? </a:t>
            </a:r>
          </a:p>
          <a:p>
            <a:pPr>
              <a:buFontTx/>
              <a:buChar char="-"/>
            </a:pPr>
            <a:r>
              <a:rPr lang="nb-NO" sz="1600" dirty="0"/>
              <a:t>Bytt roller og gjennomfør rollespillet på nytt.</a:t>
            </a:r>
          </a:p>
        </p:txBody>
      </p:sp>
      <p:sp>
        <p:nvSpPr>
          <p:cNvPr id="4" name="TekstSylinder 3">
            <a:extLst>
              <a:ext uri="{FF2B5EF4-FFF2-40B4-BE49-F238E27FC236}">
                <a16:creationId xmlns:a16="http://schemas.microsoft.com/office/drawing/2014/main" id="{20B52C6B-EA15-2566-1F38-66DF2E6CD0D5}"/>
              </a:ext>
            </a:extLst>
          </p:cNvPr>
          <p:cNvSpPr txBox="1"/>
          <p:nvPr/>
        </p:nvSpPr>
        <p:spPr>
          <a:xfrm>
            <a:off x="838200" y="2058177"/>
            <a:ext cx="10515600" cy="1569660"/>
          </a:xfrm>
          <a:prstGeom prst="rect">
            <a:avLst/>
          </a:prstGeom>
          <a:solidFill>
            <a:schemeClr val="bg1">
              <a:lumMod val="95000"/>
            </a:schemeClr>
          </a:solidFill>
          <a:ln>
            <a:solidFill>
              <a:schemeClr val="tx1"/>
            </a:solidFill>
          </a:ln>
        </p:spPr>
        <p:txBody>
          <a:bodyPr wrap="square" rtlCol="0">
            <a:spAutoFit/>
          </a:bodyPr>
          <a:lstStyle/>
          <a:p>
            <a:pPr marL="0" indent="0">
              <a:buNone/>
            </a:pPr>
            <a:r>
              <a:rPr lang="nb-NO" sz="1600" dirty="0"/>
              <a:t>I utdraget av samtalen i stad tenkes partall som tall som kan deles i to like store deler (to 3-ere, to 4-ere, </a:t>
            </a:r>
            <a:r>
              <a:rPr lang="nb-NO" sz="1600" dirty="0" err="1"/>
              <a:t>osv</a:t>
            </a:r>
            <a:r>
              <a:rPr lang="nb-NO" sz="1600" dirty="0"/>
              <a:t>). Læreren spør til slutt om det er noen som har tenkt annerledes. Leo og Iris har brukt en annen definisjon av partall: at partall er tall som består av 2-ere. De sier:</a:t>
            </a:r>
          </a:p>
          <a:p>
            <a:pPr marL="0" indent="0">
              <a:buNone/>
            </a:pPr>
            <a:endParaRPr lang="nb-NO" sz="1600" dirty="0"/>
          </a:p>
          <a:p>
            <a:pPr marL="457200" lvl="1" indent="0">
              <a:buNone/>
            </a:pPr>
            <a:r>
              <a:rPr lang="nb-NO" sz="1600" i="1" dirty="0"/>
              <a:t>Vi har tenkt partall som par av sokker. Da blir det par, par, par, mange par. Så plusses det på flere par. Det blir bare masse par til slutt. Så partall.</a:t>
            </a:r>
          </a:p>
        </p:txBody>
      </p:sp>
      <p:sp>
        <p:nvSpPr>
          <p:cNvPr id="5" name="TekstSylinder 4">
            <a:extLst>
              <a:ext uri="{FF2B5EF4-FFF2-40B4-BE49-F238E27FC236}">
                <a16:creationId xmlns:a16="http://schemas.microsoft.com/office/drawing/2014/main" id="{D83C97CE-2C90-8978-9FAC-D9FB88E45E86}"/>
              </a:ext>
            </a:extLst>
          </p:cNvPr>
          <p:cNvSpPr txBox="1"/>
          <p:nvPr/>
        </p:nvSpPr>
        <p:spPr>
          <a:xfrm>
            <a:off x="838200" y="4175627"/>
            <a:ext cx="10515600" cy="584775"/>
          </a:xfrm>
          <a:prstGeom prst="rect">
            <a:avLst/>
          </a:prstGeom>
          <a:solidFill>
            <a:schemeClr val="bg1">
              <a:lumMod val="95000"/>
            </a:schemeClr>
          </a:solidFill>
          <a:ln>
            <a:solidFill>
              <a:schemeClr val="tx1"/>
            </a:solidFill>
          </a:ln>
        </p:spPr>
        <p:txBody>
          <a:bodyPr wrap="square" rtlCol="0">
            <a:spAutoFit/>
          </a:bodyPr>
          <a:lstStyle/>
          <a:p>
            <a:pPr marL="0" indent="0">
              <a:buNone/>
            </a:pPr>
            <a:r>
              <a:rPr lang="nb-NO" sz="1600" dirty="0"/>
              <a:t>Læreren skal lede klassesamtalen videre. Målet er å hjelpe de andre elevene forstå Leo og Iris sitt argument, og også, sammen med elevene, sammenligne argumentet til Leo og Iris med </a:t>
            </a:r>
            <a:r>
              <a:rPr lang="nb-NO" sz="1600" dirty="0" err="1"/>
              <a:t>Omara</a:t>
            </a:r>
            <a:r>
              <a:rPr lang="nb-NO" sz="1600" dirty="0"/>
              <a:t> sitt argument. </a:t>
            </a:r>
          </a:p>
        </p:txBody>
      </p:sp>
      <p:sp>
        <p:nvSpPr>
          <p:cNvPr id="7" name="TekstSylinder 6">
            <a:extLst>
              <a:ext uri="{FF2B5EF4-FFF2-40B4-BE49-F238E27FC236}">
                <a16:creationId xmlns:a16="http://schemas.microsoft.com/office/drawing/2014/main" id="{E22CC3BB-E573-ABA2-3CB8-BD1C244A382C}"/>
              </a:ext>
            </a:extLst>
          </p:cNvPr>
          <p:cNvSpPr txBox="1"/>
          <p:nvPr/>
        </p:nvSpPr>
        <p:spPr>
          <a:xfrm>
            <a:off x="838200" y="1658067"/>
            <a:ext cx="6096000" cy="400110"/>
          </a:xfrm>
          <a:prstGeom prst="rect">
            <a:avLst/>
          </a:prstGeom>
          <a:noFill/>
        </p:spPr>
        <p:txBody>
          <a:bodyPr wrap="square">
            <a:spAutoFit/>
          </a:bodyPr>
          <a:lstStyle/>
          <a:p>
            <a:pPr marL="0" indent="0">
              <a:buNone/>
            </a:pPr>
            <a:r>
              <a:rPr lang="nb-NO" sz="2000" dirty="0">
                <a:solidFill>
                  <a:schemeClr val="accent1"/>
                </a:solidFill>
              </a:rPr>
              <a:t>Undervisningssituasjonen</a:t>
            </a:r>
          </a:p>
        </p:txBody>
      </p:sp>
      <p:sp>
        <p:nvSpPr>
          <p:cNvPr id="9" name="TekstSylinder 8">
            <a:extLst>
              <a:ext uri="{FF2B5EF4-FFF2-40B4-BE49-F238E27FC236}">
                <a16:creationId xmlns:a16="http://schemas.microsoft.com/office/drawing/2014/main" id="{17BEEA05-843D-4003-0A69-C826CD837F39}"/>
              </a:ext>
            </a:extLst>
          </p:cNvPr>
          <p:cNvSpPr txBox="1"/>
          <p:nvPr/>
        </p:nvSpPr>
        <p:spPr>
          <a:xfrm>
            <a:off x="838200" y="3775517"/>
            <a:ext cx="6096000" cy="400110"/>
          </a:xfrm>
          <a:prstGeom prst="rect">
            <a:avLst/>
          </a:prstGeom>
          <a:noFill/>
        </p:spPr>
        <p:txBody>
          <a:bodyPr wrap="square">
            <a:spAutoFit/>
          </a:bodyPr>
          <a:lstStyle/>
          <a:p>
            <a:pPr marL="0" indent="0">
              <a:buNone/>
            </a:pPr>
            <a:r>
              <a:rPr lang="nb-NO" sz="2000" dirty="0">
                <a:solidFill>
                  <a:schemeClr val="accent1"/>
                </a:solidFill>
              </a:rPr>
              <a:t>Mål for samtalen videre</a:t>
            </a:r>
          </a:p>
        </p:txBody>
      </p:sp>
    </p:spTree>
    <p:extLst>
      <p:ext uri="{BB962C8B-B14F-4D97-AF65-F5344CB8AC3E}">
        <p14:creationId xmlns:p14="http://schemas.microsoft.com/office/powerpoint/2010/main" val="271480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0ED6EE-7ACE-FEE8-CD15-4556989A2CE2}"/>
              </a:ext>
            </a:extLst>
          </p:cNvPr>
          <p:cNvSpPr>
            <a:spLocks noGrp="1"/>
          </p:cNvSpPr>
          <p:nvPr>
            <p:ph type="title"/>
          </p:nvPr>
        </p:nvSpPr>
        <p:spPr/>
        <p:txBody>
          <a:bodyPr/>
          <a:lstStyle/>
          <a:p>
            <a:r>
              <a:rPr lang="nb-NO" dirty="0"/>
              <a:t>Hvordan kan man fortsette samtalen?</a:t>
            </a:r>
          </a:p>
        </p:txBody>
      </p:sp>
      <p:sp>
        <p:nvSpPr>
          <p:cNvPr id="3" name="Plassholder for innhold 2">
            <a:extLst>
              <a:ext uri="{FF2B5EF4-FFF2-40B4-BE49-F238E27FC236}">
                <a16:creationId xmlns:a16="http://schemas.microsoft.com/office/drawing/2014/main" id="{AE06C337-978C-9CE2-9ECA-F5C2C68BD96D}"/>
              </a:ext>
            </a:extLst>
          </p:cNvPr>
          <p:cNvSpPr>
            <a:spLocks noGrp="1"/>
          </p:cNvSpPr>
          <p:nvPr>
            <p:ph idx="1"/>
          </p:nvPr>
        </p:nvSpPr>
        <p:spPr/>
        <p:txBody>
          <a:bodyPr>
            <a:normAutofit fontScale="92500" lnSpcReduction="20000"/>
          </a:bodyPr>
          <a:lstStyle/>
          <a:p>
            <a:pPr marL="0" indent="0">
              <a:buNone/>
            </a:pPr>
            <a:r>
              <a:rPr lang="nb-NO" dirty="0"/>
              <a:t>Noen kritiske punkter:</a:t>
            </a:r>
          </a:p>
          <a:p>
            <a:pPr marL="0" indent="0">
              <a:buNone/>
            </a:pPr>
            <a:endParaRPr lang="nb-NO" dirty="0"/>
          </a:p>
          <a:p>
            <a:r>
              <a:rPr lang="nb-NO" dirty="0"/>
              <a:t>Hvordan få Leo og Iris sitt argument mer tydelig slik at de andre elevene kan forstå deres tankegang?</a:t>
            </a:r>
          </a:p>
          <a:p>
            <a:pPr lvl="1"/>
            <a:r>
              <a:rPr lang="nb-NO" dirty="0"/>
              <a:t>Hva kan man gjøre? Hvilke MR-grep kan man bruke her? Hvordan?</a:t>
            </a:r>
          </a:p>
          <a:p>
            <a:pPr lvl="1"/>
            <a:r>
              <a:rPr lang="nb-NO" dirty="0"/>
              <a:t>Skulle man skrevet/tegnet noe på tavla? Hva?</a:t>
            </a:r>
          </a:p>
          <a:p>
            <a:pPr lvl="1"/>
            <a:endParaRPr lang="nb-NO" dirty="0"/>
          </a:p>
          <a:p>
            <a:r>
              <a:rPr lang="nb-NO" dirty="0"/>
              <a:t>Hvordan få fram likheter og forskjeller mellom de to argumentene (Leo og Iris sitt, og </a:t>
            </a:r>
            <a:r>
              <a:rPr lang="nb-NO" dirty="0" err="1"/>
              <a:t>Omara</a:t>
            </a:r>
            <a:r>
              <a:rPr lang="nb-NO" dirty="0"/>
              <a:t> sitt)?</a:t>
            </a:r>
          </a:p>
          <a:p>
            <a:pPr lvl="1"/>
            <a:r>
              <a:rPr lang="nb-NO" dirty="0"/>
              <a:t>Hva kan man gjøre? Hvilke MR-grep kan man bruke her? Hvordan?</a:t>
            </a:r>
          </a:p>
          <a:p>
            <a:pPr lvl="1"/>
            <a:r>
              <a:rPr lang="nb-NO" dirty="0"/>
              <a:t>Skulle man skrevet/tegnet noe på tavla? Hva?</a:t>
            </a:r>
          </a:p>
          <a:p>
            <a:pPr lvl="1"/>
            <a:r>
              <a:rPr lang="nb-NO" dirty="0"/>
              <a:t>Hvordan få elever med i diskusjonen? Noen grep som kan hjelpe med det?</a:t>
            </a:r>
          </a:p>
          <a:p>
            <a:pPr lvl="1"/>
            <a:endParaRPr lang="nb-NO" dirty="0"/>
          </a:p>
        </p:txBody>
      </p:sp>
    </p:spTree>
    <p:extLst>
      <p:ext uri="{BB962C8B-B14F-4D97-AF65-F5344CB8AC3E}">
        <p14:creationId xmlns:p14="http://schemas.microsoft.com/office/powerpoint/2010/main" val="416184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EBE724-D528-23C6-834B-63DAC3F4BAAD}"/>
              </a:ext>
            </a:extLst>
          </p:cNvPr>
          <p:cNvSpPr>
            <a:spLocks noGrp="1"/>
          </p:cNvSpPr>
          <p:nvPr>
            <p:ph type="title"/>
          </p:nvPr>
        </p:nvSpPr>
        <p:spPr/>
        <p:txBody>
          <a:bodyPr/>
          <a:lstStyle/>
          <a:p>
            <a:r>
              <a:rPr lang="nb-NO" dirty="0"/>
              <a:t>Rollespill som arbeidsform i lærerutdanning</a:t>
            </a:r>
          </a:p>
        </p:txBody>
      </p:sp>
      <p:sp>
        <p:nvSpPr>
          <p:cNvPr id="3" name="Plassholder for innhold 2">
            <a:extLst>
              <a:ext uri="{FF2B5EF4-FFF2-40B4-BE49-F238E27FC236}">
                <a16:creationId xmlns:a16="http://schemas.microsoft.com/office/drawing/2014/main" id="{E1C8056D-8107-0159-DF29-4FD2F99D3221}"/>
              </a:ext>
            </a:extLst>
          </p:cNvPr>
          <p:cNvSpPr>
            <a:spLocks noGrp="1"/>
          </p:cNvSpPr>
          <p:nvPr>
            <p:ph idx="1"/>
          </p:nvPr>
        </p:nvSpPr>
        <p:spPr/>
        <p:txBody>
          <a:bodyPr>
            <a:normAutofit/>
          </a:bodyPr>
          <a:lstStyle/>
          <a:p>
            <a:pPr marL="0" indent="0">
              <a:buNone/>
            </a:pPr>
            <a:r>
              <a:rPr lang="nb-NO" dirty="0"/>
              <a:t>Sammenlignet med skriving av forestilt samtale</a:t>
            </a:r>
          </a:p>
          <a:p>
            <a:pPr lvl="1">
              <a:buFontTx/>
              <a:buChar char="-"/>
            </a:pPr>
            <a:r>
              <a:rPr lang="nb-NO" dirty="0"/>
              <a:t>Rollespill er mer dynamisk, går fortere, prøves ut så man kan høre om det er noe som ikke stemmer.</a:t>
            </a:r>
          </a:p>
          <a:p>
            <a:pPr lvl="1">
              <a:buFontTx/>
              <a:buChar char="-"/>
            </a:pPr>
            <a:r>
              <a:rPr lang="nb-NO" dirty="0"/>
              <a:t>Samtidig, mer nøye med hva som blir sagt og hvordan som når det skal skrives?</a:t>
            </a:r>
          </a:p>
          <a:p>
            <a:pPr lvl="1">
              <a:buFontTx/>
              <a:buChar char="-"/>
            </a:pPr>
            <a:r>
              <a:rPr lang="nb-NO" dirty="0"/>
              <a:t>Noen fordeler og ulemper med begge formene.</a:t>
            </a:r>
          </a:p>
          <a:p>
            <a:pPr marL="0" indent="0">
              <a:buNone/>
            </a:pPr>
            <a:endParaRPr lang="nb-NO" dirty="0"/>
          </a:p>
          <a:p>
            <a:pPr marL="0" indent="0">
              <a:buNone/>
            </a:pPr>
            <a:r>
              <a:rPr lang="nb-NO" dirty="0">
                <a:solidFill>
                  <a:schemeClr val="accent1"/>
                </a:solidFill>
              </a:rPr>
              <a:t>Hvordan kjentes det å arbeide med rollespill i stad?</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366576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1909</Words>
  <Application>Microsoft Office PowerPoint</Application>
  <PresentationFormat>Widescreen</PresentationFormat>
  <Paragraphs>154</Paragraphs>
  <Slides>9</Slides>
  <Notes>6</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Calibri Light</vt:lpstr>
      <vt:lpstr>Office-tema</vt:lpstr>
      <vt:lpstr>Lærergrep for å støtte elevers matematiske resonnering</vt:lpstr>
      <vt:lpstr>Hvordan støtte elever i arbeid med matematisk resonnering (MR)?</vt:lpstr>
      <vt:lpstr>Vi ser på episoden sammen</vt:lpstr>
      <vt:lpstr> Dialog fortsatt</vt:lpstr>
      <vt:lpstr> Dialog fortsatt 2</vt:lpstr>
      <vt:lpstr>Vi skal nå prøve oss på å lage et rollespill med en fortsettelse av samtalen </vt:lpstr>
      <vt:lpstr>Gruppeoppgave: lag et rollespill</vt:lpstr>
      <vt:lpstr>Hvordan kan man fortsette samtalen?</vt:lpstr>
      <vt:lpstr>Rollespill som arbeidsform i lærerutdanning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Undervisningspraksiser som fremmer elevers matematiske resonnering</dc:title>
  <dc:creator>Anita Valenta</dc:creator>
  <cp:lastModifiedBy>Monika S. Nyhagen</cp:lastModifiedBy>
  <cp:revision>32</cp:revision>
  <dcterms:created xsi:type="dcterms:W3CDTF">2022-09-08T06:27:44Z</dcterms:created>
  <dcterms:modified xsi:type="dcterms:W3CDTF">2022-10-26T11:32:05Z</dcterms:modified>
</cp:coreProperties>
</file>