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62" r:id="rId4"/>
    <p:sldId id="258" r:id="rId5"/>
    <p:sldId id="259" r:id="rId6"/>
    <p:sldId id="261" r:id="rId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9C410C-DFEE-D30A-A9D1-D9D961F13BAC}" name="Marit Buset Langfeldt" initials="MBL" userId="S::marlangf@ntnu.no::f11edb4e-e135-4bcb-80eb-e0e28b287499" providerId="AD"/>
  <p188:author id="{289A17B9-4487-35A3-E90A-49DD61A2AAA0}" name="Kristin Krogh Arnesen" initials="KKA" userId="S::kristink@ntnu.no::2d53db59-36a7-4ab5-b116-7d5914096f7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4111" autoAdjust="0"/>
  </p:normalViewPr>
  <p:slideViewPr>
    <p:cSldViewPr snapToGrid="0">
      <p:cViewPr varScale="1">
        <p:scale>
          <a:sx n="84" d="100"/>
          <a:sy n="84" d="100"/>
        </p:scale>
        <p:origin x="80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9E1DB-1815-4BE3-B7F0-33F4432D25B5}" type="datetimeFigureOut">
              <a:rPr lang="nb-NO" smtClean="0"/>
              <a:t>02.12.2022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63619-EFED-4B61-B535-CB2228939522}" type="slidenum">
              <a:rPr lang="nb-NO" smtClean="0"/>
              <a:t>‹#›</a:t>
            </a:fld>
            <a:endParaRPr lang="nb-NO"/>
          </a:p>
        </p:txBody>
      </p:sp>
    </p:spTree>
    <p:extLst>
      <p:ext uri="{BB962C8B-B14F-4D97-AF65-F5344CB8AC3E}">
        <p14:creationId xmlns:p14="http://schemas.microsoft.com/office/powerpoint/2010/main" val="13503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Studentene bør organiseres i grupper på 3-4 fra start. Opplegget handler om å argumentere for at en hypotese gjelder generelt.</a:t>
            </a:r>
          </a:p>
          <a:p>
            <a:endParaRPr lang="nb-NO" dirty="0"/>
          </a:p>
          <a:p>
            <a:endParaRPr lang="nb-NO" dirty="0"/>
          </a:p>
        </p:txBody>
      </p:sp>
      <p:sp>
        <p:nvSpPr>
          <p:cNvPr id="4" name="Plassholder for lysbildenummer 3"/>
          <p:cNvSpPr>
            <a:spLocks noGrp="1"/>
          </p:cNvSpPr>
          <p:nvPr>
            <p:ph type="sldNum" sz="quarter" idx="5"/>
          </p:nvPr>
        </p:nvSpPr>
        <p:spPr/>
        <p:txBody>
          <a:bodyPr/>
          <a:lstStyle/>
          <a:p>
            <a:fld id="{AF663619-EFED-4B61-B535-CB2228939522}" type="slidenum">
              <a:rPr lang="nb-NO" smtClean="0"/>
              <a:t>1</a:t>
            </a:fld>
            <a:endParaRPr lang="nb-NO"/>
          </a:p>
        </p:txBody>
      </p:sp>
    </p:spTree>
    <p:extLst>
      <p:ext uri="{BB962C8B-B14F-4D97-AF65-F5344CB8AC3E}">
        <p14:creationId xmlns:p14="http://schemas.microsoft.com/office/powerpoint/2010/main" val="346697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La studentene jobbe i grupper med oppgaven. De skal gi et argument for at hypotesen stemmer. Gjerne gi de brikker for å utforske med.</a:t>
            </a:r>
          </a:p>
          <a:p>
            <a:endParaRPr lang="nb-NO" dirty="0"/>
          </a:p>
          <a:p>
            <a:r>
              <a:rPr lang="nb-NO" dirty="0"/>
              <a:t>Mens de jobber med å finne argument for hypotesen går lærerutdanner rundt i rommet og prøver å presse de mot et bedre og bedre argument.</a:t>
            </a:r>
          </a:p>
          <a:p>
            <a:endParaRPr lang="nb-NO" dirty="0"/>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AF663619-EFED-4B61-B535-CB2228939522}" type="slidenum">
              <a:rPr lang="nb-NO" smtClean="0"/>
              <a:t>2</a:t>
            </a:fld>
            <a:endParaRPr lang="nb-NO"/>
          </a:p>
        </p:txBody>
      </p:sp>
    </p:spTree>
    <p:extLst>
      <p:ext uri="{BB962C8B-B14F-4D97-AF65-F5344CB8AC3E}">
        <p14:creationId xmlns:p14="http://schemas.microsoft.com/office/powerpoint/2010/main" val="266161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oppsummeringen av aktiviteten er det tenkt at lærerutdanner skal modellere en samtale, altså lede den slik man ville gjort på barneskolen, men med et parallelt metablikk på samtalen: lærerutdanneren peker (i etterkant av samtalen) på hvilke MR-grep som ble benyttet, når de ble benyttet, og til hvilket formål.</a:t>
            </a:r>
          </a:p>
          <a:p>
            <a:endParaRPr lang="nb-NO" dirty="0"/>
          </a:p>
          <a:p>
            <a:r>
              <a:rPr lang="nb-NO" dirty="0"/>
              <a:t>Gjennomfør samtalen og frem et argument ved generisk eksempel – omkretsen blir på formen 2x et helt tall, så det må være et partall. Kan se det enten ved 2x(</a:t>
            </a:r>
            <a:r>
              <a:rPr lang="nb-NO" dirty="0" err="1"/>
              <a:t>lengde+bredde</a:t>
            </a:r>
            <a:r>
              <a:rPr lang="nb-NO" dirty="0"/>
              <a:t>) eller 2xlengde + 2xbredde. Dette er et partall uansett hva lengde og bredde er. OBS: dette gjelder bare når det er snakk om heltall, men det vil det alltid være når vi benytter oss av slike brikker.</a:t>
            </a:r>
          </a:p>
          <a:p>
            <a:endParaRPr lang="nb-NO" dirty="0"/>
          </a:p>
          <a:p>
            <a:r>
              <a:rPr lang="nb-NO" dirty="0"/>
              <a:t>Gjennom diskusjonen skal man komme frem til et argument alle er fornøyde med og som kan passe til et 5. trinn. Det argumentet er på et vis den ønskede retningen for samtalen som skal planlegges videre.</a:t>
            </a:r>
          </a:p>
          <a:p>
            <a:endParaRPr lang="nb-NO" dirty="0"/>
          </a:p>
          <a:p>
            <a:endParaRPr lang="nb-NO" dirty="0"/>
          </a:p>
          <a:p>
            <a:r>
              <a:rPr lang="nb-NO" dirty="0"/>
              <a:t>Metaprat etter samtalen:</a:t>
            </a:r>
          </a:p>
          <a:p>
            <a:r>
              <a:rPr lang="nb-NO" dirty="0"/>
              <a:t>MR-prosesser:</a:t>
            </a:r>
          </a:p>
          <a:p>
            <a:pPr marL="171450" indent="-171450">
              <a:buFontTx/>
              <a:buChar char="-"/>
            </a:pPr>
            <a:r>
              <a:rPr lang="nb-NO" dirty="0"/>
              <a:t>dette handler hovedsakelig om validering. Få fram at empirisk argument ikke en nok, at vi enten kan bruke et generisk eksempel eller generell logisk slutning</a:t>
            </a:r>
          </a:p>
          <a:p>
            <a:r>
              <a:rPr lang="nb-NO" dirty="0"/>
              <a:t>MR-grep:</a:t>
            </a:r>
          </a:p>
          <a:p>
            <a:pPr marL="171450" indent="-171450">
              <a:buFontTx/>
              <a:buChar char="-"/>
            </a:pPr>
            <a:r>
              <a:rPr lang="nb-NO" dirty="0"/>
              <a:t>Få fram (gjerne ide – hvordan tenke dere her; etterspørre forklaring -be om å utdype, eller avklaringer – så dere tenkte at ...)</a:t>
            </a:r>
          </a:p>
          <a:p>
            <a:pPr marL="171450" indent="-171450">
              <a:buFontTx/>
              <a:buChar char="-"/>
            </a:pPr>
            <a:r>
              <a:rPr lang="nb-NO" dirty="0"/>
              <a:t>Respondere (gjerne gjenta noe viktig i resonnementet, eller be andre gjenta; også representere på et annet vis – f.eks. tegne på tavla selv om de ikke har gjort det selv </a:t>
            </a:r>
          </a:p>
          <a:p>
            <a:pPr marL="171450" indent="-171450">
              <a:buFontTx/>
              <a:buChar char="-"/>
            </a:pPr>
            <a:r>
              <a:rPr lang="nb-NO" dirty="0"/>
              <a:t>Fremme (kan f.eks. veilede ved å bygge videre fra studentene har gjort før eller ev. tilføye en begrepsmessig forklaring; eller oppsummere den sentrale ideen)</a:t>
            </a:r>
          </a:p>
          <a:p>
            <a:pPr marL="171450" indent="-171450">
              <a:buFontTx/>
              <a:buChar char="-"/>
            </a:pPr>
            <a:r>
              <a:rPr lang="nb-NO" dirty="0"/>
              <a:t>Utvide (</a:t>
            </a:r>
            <a:r>
              <a:rPr lang="nb-NO" dirty="0" err="1"/>
              <a:t>f.eks</a:t>
            </a:r>
            <a:r>
              <a:rPr lang="nb-NO" dirty="0"/>
              <a:t> oppmuntre underveis til refleksjon – hva er det som gjør at det egentlig blir samme partall, kan avslutte med å oppmuntre til refleksjon ang andre rektangler – er det slik at alle rektangler har partalls omkrets? Vi ganger jo med 2...)</a:t>
            </a:r>
          </a:p>
          <a:p>
            <a:endParaRPr lang="nb-NO" dirty="0"/>
          </a:p>
        </p:txBody>
      </p:sp>
      <p:sp>
        <p:nvSpPr>
          <p:cNvPr id="4" name="Plassholder for lysbildenummer 3"/>
          <p:cNvSpPr>
            <a:spLocks noGrp="1"/>
          </p:cNvSpPr>
          <p:nvPr>
            <p:ph type="sldNum" sz="quarter" idx="5"/>
          </p:nvPr>
        </p:nvSpPr>
        <p:spPr/>
        <p:txBody>
          <a:bodyPr/>
          <a:lstStyle/>
          <a:p>
            <a:fld id="{AF663619-EFED-4B61-B535-CB2228939522}" type="slidenum">
              <a:rPr lang="nb-NO" smtClean="0"/>
              <a:t>3</a:t>
            </a:fld>
            <a:endParaRPr lang="nb-NO"/>
          </a:p>
        </p:txBody>
      </p:sp>
    </p:spTree>
    <p:extLst>
      <p:ext uri="{BB962C8B-B14F-4D97-AF65-F5344CB8AC3E}">
        <p14:creationId xmlns:p14="http://schemas.microsoft.com/office/powerpoint/2010/main" val="17362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Studentene jobber i grupper.</a:t>
            </a:r>
          </a:p>
          <a:p>
            <a:endParaRPr lang="nb-NO" dirty="0"/>
          </a:p>
          <a:p>
            <a:r>
              <a:rPr lang="nb-NO" dirty="0"/>
              <a:t>Kort felles diskusjon etter de har jobbet med oppgaven. Noen punkter som kan trekkes fem i fellesskap:</a:t>
            </a:r>
          </a:p>
          <a:p>
            <a:pPr marL="171450" indent="-171450">
              <a:buFontTx/>
              <a:buChar char="-"/>
            </a:pPr>
            <a:r>
              <a:rPr lang="nb-NO" dirty="0"/>
              <a:t>Gruppe 1 har et empirisk argument – sammenhengen gjelder i de eksemplene som er sett på, men det betyr ikke (i matematikk) at det vil alltid stemme. Også, det gir ingen forklaring for hvorfor det skjer, og da vet vi ikke om det stemmer alltid.. kan være noen tilfeldigheter som gjør at det stemmer på de eksemplene som er prøvd ut</a:t>
            </a:r>
          </a:p>
          <a:p>
            <a:pPr marL="171450" indent="-171450">
              <a:buFontTx/>
              <a:buChar char="-"/>
            </a:pPr>
            <a:r>
              <a:rPr lang="nb-NO" dirty="0"/>
              <a:t>Gruppe 2 bruker ett eksempel, men bruker det generisk – peker på strukturen som alltid vil gjelde, at omkretsen blir 2x(lengde + bredde). det eneste som kanskje mangler er å få enda mer tydelig fram at </a:t>
            </a:r>
            <a:r>
              <a:rPr lang="nb-NO" dirty="0" err="1"/>
              <a:t>lengde+bredde</a:t>
            </a:r>
            <a:r>
              <a:rPr lang="nb-NO" dirty="0"/>
              <a:t> er et heltall (siden både lengde og bredde er det; og det er fordi vi lager rektangelet med brikker og målet med brikkesidekanter). Hvis (</a:t>
            </a:r>
            <a:r>
              <a:rPr lang="nb-NO" dirty="0" err="1"/>
              <a:t>lengde+bredde</a:t>
            </a:r>
            <a:r>
              <a:rPr lang="nb-NO" dirty="0"/>
              <a:t>) ikke er et </a:t>
            </a:r>
            <a:r>
              <a:rPr lang="nb-NO" dirty="0" err="1"/>
              <a:t>helttall</a:t>
            </a:r>
            <a:r>
              <a:rPr lang="nb-NO" dirty="0"/>
              <a:t>, så vil ikke 2xdet være nødvendigvis et partall</a:t>
            </a:r>
          </a:p>
          <a:p>
            <a:pPr marL="171450" indent="-171450">
              <a:buFontTx/>
              <a:buChar char="-"/>
            </a:pPr>
            <a:r>
              <a:rPr lang="nb-NO" dirty="0"/>
              <a:t>Gruppe 3 sin besvarelse vil forhåpentligvis hjelpe studentene å legge merke til det siste. Denne gruppa legger ikke merke til antakelsen om brikker og tolker hypotesen mer generelt, for alle rektangler. Og så laget de (slik man skal gjøre) et </a:t>
            </a:r>
            <a:r>
              <a:rPr lang="nb-NO" dirty="0" err="1"/>
              <a:t>moteksempel</a:t>
            </a:r>
            <a:r>
              <a:rPr lang="nb-NO" dirty="0"/>
              <a:t> som viser at hypotesen ikke stemmer.</a:t>
            </a:r>
          </a:p>
          <a:p>
            <a:pPr marL="171450" indent="-171450">
              <a:buFontTx/>
              <a:buChar char="-"/>
            </a:pPr>
            <a:r>
              <a:rPr lang="nb-NO" dirty="0"/>
              <a:t>Gruppe 4 – også empirisk. Man blir kanskje mer overbevist av å ha prøvd noen store tall, med det er fortsatt bare empirisk og ikke gyldig. </a:t>
            </a:r>
          </a:p>
          <a:p>
            <a:endParaRPr lang="nb-NO" dirty="0"/>
          </a:p>
        </p:txBody>
      </p:sp>
      <p:sp>
        <p:nvSpPr>
          <p:cNvPr id="4" name="Plassholder for lysbildenummer 3"/>
          <p:cNvSpPr>
            <a:spLocks noGrp="1"/>
          </p:cNvSpPr>
          <p:nvPr>
            <p:ph type="sldNum" sz="quarter" idx="5"/>
          </p:nvPr>
        </p:nvSpPr>
        <p:spPr/>
        <p:txBody>
          <a:bodyPr/>
          <a:lstStyle/>
          <a:p>
            <a:fld id="{AF663619-EFED-4B61-B535-CB2228939522}" type="slidenum">
              <a:rPr lang="nb-NO" smtClean="0"/>
              <a:t>4</a:t>
            </a:fld>
            <a:endParaRPr lang="nb-NO"/>
          </a:p>
        </p:txBody>
      </p:sp>
    </p:spTree>
    <p:extLst>
      <p:ext uri="{BB962C8B-B14F-4D97-AF65-F5344CB8AC3E}">
        <p14:creationId xmlns:p14="http://schemas.microsoft.com/office/powerpoint/2010/main" val="85568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24BDB3-9EFF-6ED2-C6E4-578D56371E7E}"/>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06F55FA-C114-1417-AAAE-E579D919C3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240618E0-E031-BEB9-71CD-699C144D4526}"/>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5" name="Plassholder for bunntekst 4">
            <a:extLst>
              <a:ext uri="{FF2B5EF4-FFF2-40B4-BE49-F238E27FC236}">
                <a16:creationId xmlns:a16="http://schemas.microsoft.com/office/drawing/2014/main" id="{EE370DB8-1E92-8ED1-ED99-FE89B018BB2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95D7E9-8A6D-329A-5134-17FE5571BE0C}"/>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3540619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05BB91-AC59-C1AB-9808-FCFA6CF89A3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BB1A338B-A8D9-CC00-C1A4-62EC93DF229A}"/>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0C08701-D58B-4609-515C-638F909D2553}"/>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5" name="Plassholder for bunntekst 4">
            <a:extLst>
              <a:ext uri="{FF2B5EF4-FFF2-40B4-BE49-F238E27FC236}">
                <a16:creationId xmlns:a16="http://schemas.microsoft.com/office/drawing/2014/main" id="{922DDD48-3894-85D4-A774-BD1AD10DE66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287121F-2516-99C8-90D1-2EF439492CF4}"/>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246689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F8CFAE2-2E53-6A0C-5717-FE6B385113E2}"/>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1631B69-6D2B-E666-DAC5-467227F4AA2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B256A7D-730B-1E65-4A7A-29437C047C6D}"/>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5" name="Plassholder for bunntekst 4">
            <a:extLst>
              <a:ext uri="{FF2B5EF4-FFF2-40B4-BE49-F238E27FC236}">
                <a16:creationId xmlns:a16="http://schemas.microsoft.com/office/drawing/2014/main" id="{F349E45E-1B08-CD9A-7E8F-5B3EEEB7BC9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0C0B2E4-5AF9-28A4-D9D0-7955DF5F1B79}"/>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277589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43F761-5786-3A43-6CC5-A2DFB0200A0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6C09012-84E9-7120-308F-716716398CC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84D925C-2D0F-D92F-915F-548A7732C0DF}"/>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5" name="Plassholder for bunntekst 4">
            <a:extLst>
              <a:ext uri="{FF2B5EF4-FFF2-40B4-BE49-F238E27FC236}">
                <a16:creationId xmlns:a16="http://schemas.microsoft.com/office/drawing/2014/main" id="{F5427040-AAA2-4D9B-FC95-E7CC419569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4866CFC-F72D-5EA2-505A-3A98ECF26F95}"/>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9452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60BC1E-F7BE-DA7E-DE97-5C8B9626C27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8024EA76-D99B-F866-0A3C-19954FCB0E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8EFFA494-EA59-365F-EF4F-FDDBBF828B62}"/>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5" name="Plassholder for bunntekst 4">
            <a:extLst>
              <a:ext uri="{FF2B5EF4-FFF2-40B4-BE49-F238E27FC236}">
                <a16:creationId xmlns:a16="http://schemas.microsoft.com/office/drawing/2014/main" id="{01653852-8927-7F50-DAD4-FD93E882FA1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3EDF4C8-1D9D-45E9-0C50-AA86C8D61555}"/>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242130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D6A0BF-E20E-75C7-16C2-49C5EBF08BB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B236ADD-9D87-1B81-D973-115B0B0F463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A674EB4-473D-65A3-B466-320F8AFB041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F61967F-2E25-7571-109F-41B4EF66BD86}"/>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6" name="Plassholder for bunntekst 5">
            <a:extLst>
              <a:ext uri="{FF2B5EF4-FFF2-40B4-BE49-F238E27FC236}">
                <a16:creationId xmlns:a16="http://schemas.microsoft.com/office/drawing/2014/main" id="{5DFB694D-ABB4-397D-D035-1C795EE1BD6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DAB9706-9537-0AEC-4A85-AF10C0FACEC4}"/>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63974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B57BB6-2212-AE47-13F5-5211A0F7971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534DA98-1C6E-1491-16DD-A5FAC814C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47FFD3D-35B1-2DAB-6806-DA7DA9E29F8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3CA729F-3ACE-6DE4-9D1F-8479615C1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133A436-F13C-0A62-BA45-CFC6063864F6}"/>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644660E-9F72-4A6A-7FD9-6F8D951DE5CF}"/>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8" name="Plassholder for bunntekst 7">
            <a:extLst>
              <a:ext uri="{FF2B5EF4-FFF2-40B4-BE49-F238E27FC236}">
                <a16:creationId xmlns:a16="http://schemas.microsoft.com/office/drawing/2014/main" id="{2C855265-4762-82BD-9CE1-586DDE1DC25C}"/>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81D006B-B9FE-CD75-3D86-12B58B1F04C0}"/>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110736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144271-E87C-4293-7667-8FA490C7623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D5CF81D6-CE74-B154-44F1-6AC2D9151062}"/>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4" name="Plassholder for bunntekst 3">
            <a:extLst>
              <a:ext uri="{FF2B5EF4-FFF2-40B4-BE49-F238E27FC236}">
                <a16:creationId xmlns:a16="http://schemas.microsoft.com/office/drawing/2014/main" id="{C4E9EC96-8D72-5879-3FA0-BB79E2AA689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8B8ABB9-03C7-6DC1-4626-A90054BAF655}"/>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3472258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AB36243-D433-CFE0-9C3B-400E2227A4C4}"/>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3" name="Plassholder for bunntekst 2">
            <a:extLst>
              <a:ext uri="{FF2B5EF4-FFF2-40B4-BE49-F238E27FC236}">
                <a16:creationId xmlns:a16="http://schemas.microsoft.com/office/drawing/2014/main" id="{8DBA51E7-3163-7A9B-4A36-51345F5E464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4BC8362-2871-046B-B204-BD9D960FB5FA}"/>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329946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9E1B20-11DE-3596-D989-291B63B5B4F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5B01152-282E-81FF-2B6C-21D2456AF8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61F22C4-2B71-EC84-FD4D-E8D8367CF9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7694D94-99BA-D688-F71C-411FC1B3A69B}"/>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6" name="Plassholder for bunntekst 5">
            <a:extLst>
              <a:ext uri="{FF2B5EF4-FFF2-40B4-BE49-F238E27FC236}">
                <a16:creationId xmlns:a16="http://schemas.microsoft.com/office/drawing/2014/main" id="{B08FD8F9-1EFF-D1FD-13BD-44FC07D01B5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36B0FF7-7A42-FBB2-D6E1-280E9D22A438}"/>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4236073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1A3133-DF0C-B06F-A230-00731254106A}"/>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D648427-577F-D84B-C6B7-544BB78D43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530F33A-0A31-A8EA-1839-5A1F14FBF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FD895B2-55E9-EA7D-E3F1-6F8B045A754A}"/>
              </a:ext>
            </a:extLst>
          </p:cNvPr>
          <p:cNvSpPr>
            <a:spLocks noGrp="1"/>
          </p:cNvSpPr>
          <p:nvPr>
            <p:ph type="dt" sz="half" idx="10"/>
          </p:nvPr>
        </p:nvSpPr>
        <p:spPr/>
        <p:txBody>
          <a:bodyPr/>
          <a:lstStyle/>
          <a:p>
            <a:fld id="{4B8E0542-151B-4724-8B55-48E98C8C677B}" type="datetimeFigureOut">
              <a:rPr lang="nb-NO" smtClean="0"/>
              <a:t>02.12.2022</a:t>
            </a:fld>
            <a:endParaRPr lang="nb-NO"/>
          </a:p>
        </p:txBody>
      </p:sp>
      <p:sp>
        <p:nvSpPr>
          <p:cNvPr id="6" name="Plassholder for bunntekst 5">
            <a:extLst>
              <a:ext uri="{FF2B5EF4-FFF2-40B4-BE49-F238E27FC236}">
                <a16:creationId xmlns:a16="http://schemas.microsoft.com/office/drawing/2014/main" id="{71F1003E-C388-445C-2A94-E071BB97A62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B04117C-5D0F-8058-432C-7FD29C65DCBA}"/>
              </a:ext>
            </a:extLst>
          </p:cNvPr>
          <p:cNvSpPr>
            <a:spLocks noGrp="1"/>
          </p:cNvSpPr>
          <p:nvPr>
            <p:ph type="sldNum" sz="quarter" idx="12"/>
          </p:nvPr>
        </p:nvSpPr>
        <p:spPr/>
        <p:txBody>
          <a:bodyPr/>
          <a:lstStyle/>
          <a:p>
            <a:fld id="{F287DE50-8BCD-47C9-8A42-8A8541C49F8D}" type="slidenum">
              <a:rPr lang="nb-NO" smtClean="0"/>
              <a:t>‹#›</a:t>
            </a:fld>
            <a:endParaRPr lang="nb-NO"/>
          </a:p>
        </p:txBody>
      </p:sp>
    </p:spTree>
    <p:extLst>
      <p:ext uri="{BB962C8B-B14F-4D97-AF65-F5344CB8AC3E}">
        <p14:creationId xmlns:p14="http://schemas.microsoft.com/office/powerpoint/2010/main" val="212146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D6014B0-A19D-EECF-7D84-F87851EECA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D2A81BD-C93B-FF2A-15A8-43F86FE02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0CFC0D-56EC-362D-79E6-39DC35C1AB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E0542-151B-4724-8B55-48E98C8C677B}" type="datetimeFigureOut">
              <a:rPr lang="nb-NO" smtClean="0"/>
              <a:t>02.12.2022</a:t>
            </a:fld>
            <a:endParaRPr lang="nb-NO"/>
          </a:p>
        </p:txBody>
      </p:sp>
      <p:sp>
        <p:nvSpPr>
          <p:cNvPr id="5" name="Plassholder for bunntekst 4">
            <a:extLst>
              <a:ext uri="{FF2B5EF4-FFF2-40B4-BE49-F238E27FC236}">
                <a16:creationId xmlns:a16="http://schemas.microsoft.com/office/drawing/2014/main" id="{5584F31C-7E1E-06FB-8A75-3C174C3DD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7444BA0-2599-62FE-7D53-7C3828F5A5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7DE50-8BCD-47C9-8A42-8A8541C49F8D}" type="slidenum">
              <a:rPr lang="nb-NO" smtClean="0"/>
              <a:t>‹#›</a:t>
            </a:fld>
            <a:endParaRPr lang="nb-NO"/>
          </a:p>
        </p:txBody>
      </p:sp>
    </p:spTree>
    <p:extLst>
      <p:ext uri="{BB962C8B-B14F-4D97-AF65-F5344CB8AC3E}">
        <p14:creationId xmlns:p14="http://schemas.microsoft.com/office/powerpoint/2010/main" val="1814036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6CB89E-72A7-491A-7D8B-0698A99D71B8}"/>
              </a:ext>
            </a:extLst>
          </p:cNvPr>
          <p:cNvSpPr>
            <a:spLocks noGrp="1"/>
          </p:cNvSpPr>
          <p:nvPr>
            <p:ph type="ctrTitle"/>
          </p:nvPr>
        </p:nvSpPr>
        <p:spPr/>
        <p:txBody>
          <a:bodyPr/>
          <a:lstStyle/>
          <a:p>
            <a:br>
              <a:rPr lang="nb-NO" dirty="0"/>
            </a:br>
            <a:r>
              <a:rPr lang="nb-NO" dirty="0"/>
              <a:t>Omkrets av rektangler</a:t>
            </a:r>
          </a:p>
        </p:txBody>
      </p:sp>
      <p:sp>
        <p:nvSpPr>
          <p:cNvPr id="3" name="Undertittel 2">
            <a:extLst>
              <a:ext uri="{FF2B5EF4-FFF2-40B4-BE49-F238E27FC236}">
                <a16:creationId xmlns:a16="http://schemas.microsoft.com/office/drawing/2014/main" id="{F2B36C57-E37F-097C-47D1-C509FD8692BC}"/>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33402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A9075B-8474-534C-A669-6D46D09AA34C}"/>
              </a:ext>
            </a:extLst>
          </p:cNvPr>
          <p:cNvSpPr>
            <a:spLocks noGrp="1"/>
          </p:cNvSpPr>
          <p:nvPr>
            <p:ph type="title"/>
          </p:nvPr>
        </p:nvSpPr>
        <p:spPr/>
        <p:txBody>
          <a:bodyPr/>
          <a:lstStyle/>
          <a:p>
            <a:r>
              <a:rPr lang="nb-NO" dirty="0"/>
              <a:t>Oppgave gitt til elever</a:t>
            </a:r>
          </a:p>
        </p:txBody>
      </p:sp>
      <p:sp>
        <p:nvSpPr>
          <p:cNvPr id="3" name="Plassholder for innhold 2">
            <a:extLst>
              <a:ext uri="{FF2B5EF4-FFF2-40B4-BE49-F238E27FC236}">
                <a16:creationId xmlns:a16="http://schemas.microsoft.com/office/drawing/2014/main" id="{53A34042-FEDB-7C68-A6D3-8AB68DB40136}"/>
              </a:ext>
            </a:extLst>
          </p:cNvPr>
          <p:cNvSpPr>
            <a:spLocks noGrp="1"/>
          </p:cNvSpPr>
          <p:nvPr>
            <p:ph idx="1"/>
          </p:nvPr>
        </p:nvSpPr>
        <p:spPr>
          <a:xfrm>
            <a:off x="838200" y="1825625"/>
            <a:ext cx="6731833" cy="4351338"/>
          </a:xfrm>
        </p:spPr>
        <p:txBody>
          <a:bodyPr>
            <a:normAutofit fontScale="77500" lnSpcReduction="20000"/>
          </a:bodyPr>
          <a:lstStyle/>
          <a:p>
            <a:pPr marL="0" indent="0">
              <a:buNone/>
            </a:pPr>
            <a:r>
              <a:rPr lang="nb-NO" sz="2800" dirty="0"/>
              <a:t>Elever i 5. klasse jobber med å bruke kvadratiske brikker til å lage ulike rektangler. For hvert rektangel de lager skal de tegne det i boka, finne arealet (målt i brikker) og omkretsen (målt i sidelengden av en brikke).</a:t>
            </a:r>
          </a:p>
          <a:p>
            <a:pPr marL="0" indent="0">
              <a:buNone/>
            </a:pPr>
            <a:endParaRPr lang="nb-NO" sz="2800" dirty="0"/>
          </a:p>
          <a:p>
            <a:pPr marL="0" indent="0">
              <a:buNone/>
            </a:pPr>
            <a:r>
              <a:rPr lang="nb-NO" sz="2800" dirty="0"/>
              <a:t>I en oppsummering av arbeidet foreslår en av elevene at omkretsen alltid vil være et partall. Læreren sier at det er en fin hypotese, at de må undersøke den nærmere, om det alltid stemmer og hvorfor. Hun skriver oppgaven for elevene på tavla:</a:t>
            </a:r>
          </a:p>
          <a:p>
            <a:pPr marL="0" indent="0">
              <a:buNone/>
            </a:pPr>
            <a:endParaRPr lang="nb-NO" dirty="0"/>
          </a:p>
          <a:p>
            <a:pPr marL="0" indent="0">
              <a:buNone/>
            </a:pPr>
            <a:r>
              <a:rPr lang="nb-NO" sz="2800" i="1" dirty="0"/>
              <a:t>	Er det alltid slik at omkretsen vil være et partall 	når vi lager rektangler av kvadratiske brikker? 	Hvis ja, hvorfor blir det slik?</a:t>
            </a:r>
          </a:p>
          <a:p>
            <a:pPr marL="0" indent="0">
              <a:buNone/>
            </a:pPr>
            <a:endParaRPr lang="nb-NO" dirty="0"/>
          </a:p>
        </p:txBody>
      </p:sp>
      <p:pic>
        <p:nvPicPr>
          <p:cNvPr id="4" name="Bilde 3" descr="Et bilde som illustrerer oppbygging av rektanglene beskrevet i oppgaven. ">
            <a:extLst>
              <a:ext uri="{FF2B5EF4-FFF2-40B4-BE49-F238E27FC236}">
                <a16:creationId xmlns:a16="http://schemas.microsoft.com/office/drawing/2014/main" id="{7AABBDB3-01CA-7DD5-08AB-944479A8A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0033" y="1825625"/>
            <a:ext cx="4069695" cy="3388020"/>
          </a:xfrm>
          <a:prstGeom prst="rect">
            <a:avLst/>
          </a:prstGeom>
          <a:noFill/>
        </p:spPr>
      </p:pic>
    </p:spTree>
    <p:extLst>
      <p:ext uri="{BB962C8B-B14F-4D97-AF65-F5344CB8AC3E}">
        <p14:creationId xmlns:p14="http://schemas.microsoft.com/office/powerpoint/2010/main" val="245424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3B87EC-0A8D-546D-37A5-B0B7A71B9EDC}"/>
              </a:ext>
            </a:extLst>
          </p:cNvPr>
          <p:cNvSpPr>
            <a:spLocks noGrp="1"/>
          </p:cNvSpPr>
          <p:nvPr>
            <p:ph type="title"/>
          </p:nvPr>
        </p:nvSpPr>
        <p:spPr/>
        <p:txBody>
          <a:bodyPr/>
          <a:lstStyle/>
          <a:p>
            <a:r>
              <a:rPr lang="nb-NO" dirty="0"/>
              <a:t>Felles samtale</a:t>
            </a:r>
          </a:p>
        </p:txBody>
      </p:sp>
      <p:pic>
        <p:nvPicPr>
          <p:cNvPr id="9" name="Bilde 8">
            <a:extLst>
              <a:ext uri="{FF2B5EF4-FFF2-40B4-BE49-F238E27FC236}">
                <a16:creationId xmlns:a16="http://schemas.microsoft.com/office/drawing/2014/main" id="{B83F2C9F-D085-AC6A-5403-DC3F0027BBA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4" t="6000" r="20753" b="4580"/>
          <a:stretch/>
        </p:blipFill>
        <p:spPr>
          <a:xfrm rot="16200000">
            <a:off x="3561204" y="-130217"/>
            <a:ext cx="5069592" cy="8176591"/>
          </a:xfrm>
          <a:prstGeom prst="rect">
            <a:avLst/>
          </a:prstGeom>
        </p:spPr>
      </p:pic>
    </p:spTree>
    <p:extLst>
      <p:ext uri="{BB962C8B-B14F-4D97-AF65-F5344CB8AC3E}">
        <p14:creationId xmlns:p14="http://schemas.microsoft.com/office/powerpoint/2010/main" val="7593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2422C7-C5E3-56EB-D547-67077BBBFC0A}"/>
              </a:ext>
            </a:extLst>
          </p:cNvPr>
          <p:cNvSpPr>
            <a:spLocks noGrp="1"/>
          </p:cNvSpPr>
          <p:nvPr>
            <p:ph type="title"/>
          </p:nvPr>
        </p:nvSpPr>
        <p:spPr/>
        <p:txBody>
          <a:bodyPr/>
          <a:lstStyle/>
          <a:p>
            <a:r>
              <a:rPr lang="nb-NO" dirty="0"/>
              <a:t>Noen elevers arbeid</a:t>
            </a:r>
          </a:p>
        </p:txBody>
      </p:sp>
      <p:sp>
        <p:nvSpPr>
          <p:cNvPr id="3" name="Plassholder for innhold 2">
            <a:extLst>
              <a:ext uri="{FF2B5EF4-FFF2-40B4-BE49-F238E27FC236}">
                <a16:creationId xmlns:a16="http://schemas.microsoft.com/office/drawing/2014/main" id="{83188E44-8603-F491-E5E6-4CB40936B2FE}"/>
              </a:ext>
            </a:extLst>
          </p:cNvPr>
          <p:cNvSpPr>
            <a:spLocks noGrp="1"/>
          </p:cNvSpPr>
          <p:nvPr>
            <p:ph idx="1"/>
          </p:nvPr>
        </p:nvSpPr>
        <p:spPr/>
        <p:txBody>
          <a:bodyPr/>
          <a:lstStyle/>
          <a:p>
            <a:pPr marL="0" indent="0">
              <a:buNone/>
            </a:pPr>
            <a:r>
              <a:rPr lang="nb-NO" dirty="0"/>
              <a:t>På ark får dere fire av elevgruppene sine argumenter.</a:t>
            </a:r>
          </a:p>
          <a:p>
            <a:pPr marL="0" indent="0">
              <a:buNone/>
            </a:pPr>
            <a:endParaRPr lang="nb-NO" dirty="0"/>
          </a:p>
          <a:p>
            <a:pPr marL="0" indent="0">
              <a:buNone/>
            </a:pPr>
            <a:r>
              <a:rPr lang="nb-NO" dirty="0"/>
              <a:t>Sett dere inn i de ulike argumentene. Hva er bra? Hvis noe mangler, hva mangler for å gi et gyldig argument?</a:t>
            </a:r>
          </a:p>
        </p:txBody>
      </p:sp>
    </p:spTree>
    <p:extLst>
      <p:ext uri="{BB962C8B-B14F-4D97-AF65-F5344CB8AC3E}">
        <p14:creationId xmlns:p14="http://schemas.microsoft.com/office/powerpoint/2010/main" val="384848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516AE8-AB02-5291-9085-06B0D4B6CA6B}"/>
              </a:ext>
            </a:extLst>
          </p:cNvPr>
          <p:cNvSpPr>
            <a:spLocks noGrp="1"/>
          </p:cNvSpPr>
          <p:nvPr>
            <p:ph type="title"/>
          </p:nvPr>
        </p:nvSpPr>
        <p:spPr/>
        <p:txBody>
          <a:bodyPr/>
          <a:lstStyle/>
          <a:p>
            <a:r>
              <a:rPr lang="nb-NO" dirty="0"/>
              <a:t>Planlegge samtale</a:t>
            </a:r>
          </a:p>
        </p:txBody>
      </p:sp>
      <p:sp>
        <p:nvSpPr>
          <p:cNvPr id="3" name="Plassholder for innhold 2">
            <a:extLst>
              <a:ext uri="{FF2B5EF4-FFF2-40B4-BE49-F238E27FC236}">
                <a16:creationId xmlns:a16="http://schemas.microsoft.com/office/drawing/2014/main" id="{2652BB15-069B-3F7A-F33D-F28C5F19AE60}"/>
              </a:ext>
            </a:extLst>
          </p:cNvPr>
          <p:cNvSpPr>
            <a:spLocks noGrp="1"/>
          </p:cNvSpPr>
          <p:nvPr>
            <p:ph idx="1"/>
          </p:nvPr>
        </p:nvSpPr>
        <p:spPr/>
        <p:txBody>
          <a:bodyPr/>
          <a:lstStyle/>
          <a:p>
            <a:pPr marL="0" indent="0">
              <a:buNone/>
            </a:pPr>
            <a:r>
              <a:rPr lang="nb-NO" dirty="0"/>
              <a:t>Tenk at dere er lærer i klassen, har gitt oppgaven til elevene og fått de fire svarene. Dere skal nå planlegge en klassesamtale. Målet for samtalen er å</a:t>
            </a:r>
          </a:p>
          <a:p>
            <a:pPr marL="0" indent="0">
              <a:buNone/>
            </a:pPr>
            <a:endParaRPr lang="nb-NO" dirty="0"/>
          </a:p>
          <a:p>
            <a:pPr marL="457200" lvl="1" indent="0">
              <a:buNone/>
            </a:pPr>
            <a:r>
              <a:rPr lang="nb-NO" dirty="0"/>
              <a:t>Sammen med elevene, og med utgangspunkt i deres arbeid, utvikle et argument ved generisk eksempel som viser at når vi lager rektangler med kvadratiske brikker, så er omkretsen (målt i sidekanten i brikken) alltid et partall.</a:t>
            </a:r>
          </a:p>
          <a:p>
            <a:pPr marL="457200" lvl="1" indent="0">
              <a:buNone/>
            </a:pPr>
            <a:endParaRPr lang="nb-NO" dirty="0"/>
          </a:p>
          <a:p>
            <a:pPr marL="0" indent="0">
              <a:buNone/>
            </a:pPr>
            <a:r>
              <a:rPr lang="nb-NO" dirty="0"/>
              <a:t>Se instruksjoner på utdelt ark</a:t>
            </a:r>
          </a:p>
        </p:txBody>
      </p:sp>
    </p:spTree>
    <p:extLst>
      <p:ext uri="{BB962C8B-B14F-4D97-AF65-F5344CB8AC3E}">
        <p14:creationId xmlns:p14="http://schemas.microsoft.com/office/powerpoint/2010/main" val="3436937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6F2C3-F98D-D763-9FD1-F52D2C401B57}"/>
              </a:ext>
            </a:extLst>
          </p:cNvPr>
          <p:cNvSpPr>
            <a:spLocks noGrp="1"/>
          </p:cNvSpPr>
          <p:nvPr>
            <p:ph type="title"/>
          </p:nvPr>
        </p:nvSpPr>
        <p:spPr/>
        <p:txBody>
          <a:bodyPr/>
          <a:lstStyle/>
          <a:p>
            <a:r>
              <a:rPr lang="nb-NO" dirty="0"/>
              <a:t>Refleksjon</a:t>
            </a:r>
          </a:p>
        </p:txBody>
      </p:sp>
      <p:sp>
        <p:nvSpPr>
          <p:cNvPr id="3" name="Plassholder for innhold 2">
            <a:extLst>
              <a:ext uri="{FF2B5EF4-FFF2-40B4-BE49-F238E27FC236}">
                <a16:creationId xmlns:a16="http://schemas.microsoft.com/office/drawing/2014/main" id="{FD365A98-CECF-20FD-F34F-4E1AD3481F3E}"/>
              </a:ext>
            </a:extLst>
          </p:cNvPr>
          <p:cNvSpPr>
            <a:spLocks noGrp="1"/>
          </p:cNvSpPr>
          <p:nvPr>
            <p:ph idx="1"/>
          </p:nvPr>
        </p:nvSpPr>
        <p:spPr/>
        <p:txBody>
          <a:bodyPr/>
          <a:lstStyle/>
          <a:p>
            <a:pPr lvl="0">
              <a:buFont typeface="Arial" panose="020B0604020202020204" pitchFamily="34" charset="0"/>
              <a:buChar char="•"/>
            </a:pPr>
            <a:r>
              <a:rPr lang="nb-NO" dirty="0"/>
              <a:t>Hva slags argument ble det (empirisk, generisk, generell, redegjørelse)? Begrunn. Var det noen steg som kunne blitt fremhevet enda mer?</a:t>
            </a:r>
          </a:p>
          <a:p>
            <a:pPr lvl="0">
              <a:buFont typeface="Arial" panose="020B0604020202020204" pitchFamily="34" charset="0"/>
              <a:buChar char="•"/>
            </a:pPr>
            <a:r>
              <a:rPr lang="nb-NO" dirty="0"/>
              <a:t>Hvilke grep ble brukt for å fremme/utvide til generalisering - at hypotesen gjelder alltid og at argumentet er et argument for en generell hypotese.</a:t>
            </a:r>
          </a:p>
          <a:p>
            <a:pPr lvl="0">
              <a:buFont typeface="Arial" panose="020B0604020202020204" pitchFamily="34" charset="0"/>
              <a:buChar char="•"/>
            </a:pPr>
            <a:r>
              <a:rPr lang="nb-NO" dirty="0"/>
              <a:t>Elevperspektiv: Kunne man involvert (flere) elever mer ved f.eks. bruk av samtalegrep?  Når, hvordan? Pass på at samtalen ikke går vekk fra det faglige målet.</a:t>
            </a:r>
          </a:p>
          <a:p>
            <a:endParaRPr lang="nb-NO" dirty="0"/>
          </a:p>
        </p:txBody>
      </p:sp>
    </p:spTree>
    <p:extLst>
      <p:ext uri="{BB962C8B-B14F-4D97-AF65-F5344CB8AC3E}">
        <p14:creationId xmlns:p14="http://schemas.microsoft.com/office/powerpoint/2010/main" val="358568653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1036</Words>
  <Application>Microsoft Office PowerPoint</Application>
  <PresentationFormat>Widescreen</PresentationFormat>
  <Paragraphs>54</Paragraphs>
  <Slides>6</Slides>
  <Notes>4</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6</vt:i4>
      </vt:variant>
    </vt:vector>
  </HeadingPairs>
  <TitlesOfParts>
    <vt:vector size="10" baseType="lpstr">
      <vt:lpstr>Arial</vt:lpstr>
      <vt:lpstr>Calibri</vt:lpstr>
      <vt:lpstr>Calibri Light</vt:lpstr>
      <vt:lpstr>Office-tema</vt:lpstr>
      <vt:lpstr> Omkrets av rektangler</vt:lpstr>
      <vt:lpstr>Oppgave gitt til elever</vt:lpstr>
      <vt:lpstr>Felles samtale</vt:lpstr>
      <vt:lpstr>Noen elevers arbeid</vt:lpstr>
      <vt:lpstr>Planlegge samtale</vt:lpstr>
      <vt:lpstr>Refleksjon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Omkrets av rektangler</dc:title>
  <dc:creator>Marit Buset Langfeldt</dc:creator>
  <cp:lastModifiedBy>Marit Buset Langfeldt</cp:lastModifiedBy>
  <cp:revision>10</cp:revision>
  <dcterms:created xsi:type="dcterms:W3CDTF">2022-10-21T12:52:35Z</dcterms:created>
  <dcterms:modified xsi:type="dcterms:W3CDTF">2022-12-02T06:33:32Z</dcterms:modified>
</cp:coreProperties>
</file>