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391" r:id="rId2"/>
    <p:sldId id="378" r:id="rId3"/>
    <p:sldId id="369" r:id="rId4"/>
    <p:sldId id="379" r:id="rId5"/>
    <p:sldId id="400" r:id="rId6"/>
    <p:sldId id="399" r:id="rId7"/>
    <p:sldId id="401" r:id="rId8"/>
    <p:sldId id="403" r:id="rId9"/>
    <p:sldId id="392" r:id="rId10"/>
    <p:sldId id="394" r:id="rId11"/>
    <p:sldId id="397" r:id="rId12"/>
    <p:sldId id="393" r:id="rId13"/>
    <p:sldId id="404" r:id="rId14"/>
    <p:sldId id="395" r:id="rId15"/>
    <p:sldId id="396" r:id="rId16"/>
    <p:sldId id="398" r:id="rId17"/>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95" autoAdjust="0"/>
    <p:restoredTop sz="77196" autoAdjust="0"/>
  </p:normalViewPr>
  <p:slideViewPr>
    <p:cSldViewPr snapToGrid="0">
      <p:cViewPr varScale="1">
        <p:scale>
          <a:sx n="125" d="100"/>
          <a:sy n="125" d="100"/>
        </p:scale>
        <p:origin x="438" y="108"/>
      </p:cViewPr>
      <p:guideLst/>
    </p:cSldViewPr>
  </p:slideViewPr>
  <p:outlineViewPr>
    <p:cViewPr>
      <p:scale>
        <a:sx n="33" d="100"/>
        <a:sy n="33" d="100"/>
      </p:scale>
      <p:origin x="0" y="-21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471DCD-FEE1-FD45-BEA6-4AE02A7632DF}" type="doc">
      <dgm:prSet loTypeId="urn:microsoft.com/office/officeart/2005/8/layout/equation2" loCatId="" qsTypeId="urn:microsoft.com/office/officeart/2005/8/quickstyle/simple1" qsCatId="simple" csTypeId="urn:microsoft.com/office/officeart/2005/8/colors/accent1_2" csCatId="accent1" phldr="1"/>
      <dgm:spPr/>
    </dgm:pt>
    <dgm:pt modelId="{0FA9FB6E-6A9A-7B49-B90C-448B6E1231B5}">
      <dgm:prSet phldrT="[Tekst]" custT="1"/>
      <dgm:spPr>
        <a:solidFill>
          <a:schemeClr val="accent5">
            <a:lumMod val="40000"/>
            <a:lumOff val="60000"/>
          </a:schemeClr>
        </a:solidFill>
      </dgm:spPr>
      <dgm:t>
        <a:bodyPr/>
        <a:lstStyle/>
        <a:p>
          <a:r>
            <a:rPr lang="nb-NO" sz="1600" b="1" dirty="0">
              <a:solidFill>
                <a:sysClr val="windowText" lastClr="000000"/>
              </a:solidFill>
            </a:rPr>
            <a:t>En gitt undervisningssituasjon</a:t>
          </a:r>
        </a:p>
        <a:p>
          <a:r>
            <a:rPr lang="nb-NO" sz="1400" dirty="0">
              <a:solidFill>
                <a:sysClr val="windowText" lastClr="000000"/>
              </a:solidFill>
            </a:rPr>
            <a:t>- En klassesamtale eller samtale mellom noen elever; eller noen skriftlige elevarbeid </a:t>
          </a:r>
        </a:p>
      </dgm:t>
      <dgm:extLst>
        <a:ext uri="{E40237B7-FDA0-4F09-8148-C483321AD2D9}">
          <dgm14:cNvPr xmlns:dgm14="http://schemas.microsoft.com/office/drawing/2010/diagram" id="0" name="" descr="Første boble som forklarer en gitt undervisningssituasjon"/>
        </a:ext>
      </dgm:extLst>
    </dgm:pt>
    <dgm:pt modelId="{BAE7DAB3-1845-AE4B-BA3E-287F11080C72}" type="parTrans" cxnId="{172CB7B2-290E-B848-BEFC-A2A2B8847EC0}">
      <dgm:prSet/>
      <dgm:spPr/>
      <dgm:t>
        <a:bodyPr/>
        <a:lstStyle/>
        <a:p>
          <a:endParaRPr lang="nb-NO"/>
        </a:p>
      </dgm:t>
    </dgm:pt>
    <dgm:pt modelId="{F86C3497-86C2-3F4D-98EA-8DF88F6B4043}" type="sibTrans" cxnId="{172CB7B2-290E-B848-BEFC-A2A2B8847EC0}">
      <dgm:prSet/>
      <dgm:spPr>
        <a:solidFill>
          <a:schemeClr val="accent5">
            <a:lumMod val="40000"/>
            <a:lumOff val="60000"/>
          </a:schemeClr>
        </a:solidFill>
      </dgm:spPr>
      <dgm:t>
        <a:bodyPr/>
        <a:lstStyle/>
        <a:p>
          <a:endParaRPr lang="nb-NO"/>
        </a:p>
      </dgm:t>
      <dgm:extLst>
        <a:ext uri="{E40237B7-FDA0-4F09-8148-C483321AD2D9}">
          <dgm14:cNvPr xmlns:dgm14="http://schemas.microsoft.com/office/drawing/2010/diagram" id="0" name="" descr="Plusstegn mellom de to første boblene"/>
        </a:ext>
      </dgm:extLst>
    </dgm:pt>
    <dgm:pt modelId="{F4A065C8-D4C3-A347-962A-046F002B3CA9}">
      <dgm:prSet phldrT="[Tekst]" custT="1"/>
      <dgm:spPr>
        <a:solidFill>
          <a:schemeClr val="accent5">
            <a:lumMod val="40000"/>
            <a:lumOff val="60000"/>
          </a:schemeClr>
        </a:solidFill>
      </dgm:spPr>
      <dgm:t>
        <a:bodyPr/>
        <a:lstStyle/>
        <a:p>
          <a:r>
            <a:rPr lang="nb-NO" sz="1600" b="1">
              <a:solidFill>
                <a:sysClr val="windowText" lastClr="000000"/>
              </a:solidFill>
            </a:rPr>
            <a:t>Mål for samtalen videre</a:t>
          </a:r>
        </a:p>
        <a:p>
          <a:r>
            <a:rPr lang="nb-NO" sz="1400">
              <a:solidFill>
                <a:sysClr val="windowText" lastClr="000000"/>
              </a:solidFill>
            </a:rPr>
            <a:t>- Lærer skal lede samtalen videre i en gitt retning, få frem noe faglig, støtte elever i videre arbeid o.l.</a:t>
          </a:r>
          <a:endParaRPr lang="nb-NO" sz="1400" dirty="0">
            <a:solidFill>
              <a:sysClr val="windowText" lastClr="000000"/>
            </a:solidFill>
          </a:endParaRPr>
        </a:p>
      </dgm:t>
      <dgm:extLst>
        <a:ext uri="{E40237B7-FDA0-4F09-8148-C483321AD2D9}">
          <dgm14:cNvPr xmlns:dgm14="http://schemas.microsoft.com/office/drawing/2010/diagram" id="0" name="" descr="Andre boble som forklarer mål for samtalen videre"/>
        </a:ext>
      </dgm:extLst>
    </dgm:pt>
    <dgm:pt modelId="{60A8B1DC-3A85-D941-BE4B-C47E41FC31DF}" type="parTrans" cxnId="{A8410579-7E36-F841-9548-B30A37F80CD7}">
      <dgm:prSet/>
      <dgm:spPr/>
      <dgm:t>
        <a:bodyPr/>
        <a:lstStyle/>
        <a:p>
          <a:endParaRPr lang="nb-NO"/>
        </a:p>
      </dgm:t>
    </dgm:pt>
    <dgm:pt modelId="{489FAD85-31E4-AF44-B6B7-E7D6895B8EA1}" type="sibTrans" cxnId="{A8410579-7E36-F841-9548-B30A37F80CD7}">
      <dgm:prSet/>
      <dgm:spPr>
        <a:solidFill>
          <a:schemeClr val="accent5">
            <a:lumMod val="40000"/>
            <a:lumOff val="60000"/>
          </a:schemeClr>
        </a:solidFill>
      </dgm:spPr>
      <dgm:t>
        <a:bodyPr/>
        <a:lstStyle/>
        <a:p>
          <a:endParaRPr lang="nb-NO"/>
        </a:p>
      </dgm:t>
      <dgm:extLst>
        <a:ext uri="{E40237B7-FDA0-4F09-8148-C483321AD2D9}">
          <dgm14:cNvPr xmlns:dgm14="http://schemas.microsoft.com/office/drawing/2010/diagram" id="0" name="" descr="Pil fra plusstegnet til den siste boblen"/>
        </a:ext>
      </dgm:extLst>
    </dgm:pt>
    <dgm:pt modelId="{144E6B21-1AF3-8240-A9D8-DA762681AB72}">
      <dgm:prSet phldrT="[Tekst]" custT="1"/>
      <dgm:spPr>
        <a:solidFill>
          <a:schemeClr val="accent5">
            <a:lumMod val="40000"/>
            <a:lumOff val="60000"/>
          </a:schemeClr>
        </a:solidFill>
      </dgm:spPr>
      <dgm:t>
        <a:bodyPr/>
        <a:lstStyle/>
        <a:p>
          <a:r>
            <a:rPr lang="nb-NO" sz="1600" b="1">
              <a:solidFill>
                <a:sysClr val="windowText" lastClr="000000"/>
              </a:solidFill>
            </a:rPr>
            <a:t>Oppgave : skrive en forstilt samtale</a:t>
          </a:r>
        </a:p>
        <a:p>
          <a:r>
            <a:rPr lang="nb-NO" sz="1600" b="0">
              <a:solidFill>
                <a:sysClr val="windowText" lastClr="000000"/>
              </a:solidFill>
            </a:rPr>
            <a:t>- Forestille seg en «ideell» samtale videre </a:t>
          </a:r>
        </a:p>
        <a:p>
          <a:r>
            <a:rPr lang="nb-NO" sz="1600" b="0">
              <a:solidFill>
                <a:sysClr val="windowText" lastClr="000000"/>
              </a:solidFill>
            </a:rPr>
            <a:t>- </a:t>
          </a:r>
          <a:r>
            <a:rPr lang="nb-NO" sz="1600">
              <a:solidFill>
                <a:sysClr val="windowText" lastClr="000000"/>
              </a:solidFill>
            </a:rPr>
            <a:t>Skrive samtalen helt eksplisitt, som i et manus for teater -  hva lærer sier, hva elevene sier, hva som skrives/tegnes/gjøres underveis.</a:t>
          </a:r>
          <a:endParaRPr lang="nb-NO" sz="1600" b="0" dirty="0">
            <a:solidFill>
              <a:sysClr val="windowText" lastClr="000000"/>
            </a:solidFill>
          </a:endParaRPr>
        </a:p>
      </dgm:t>
      <dgm:extLst>
        <a:ext uri="{E40237B7-FDA0-4F09-8148-C483321AD2D9}">
          <dgm14:cNvPr xmlns:dgm14="http://schemas.microsoft.com/office/drawing/2010/diagram" id="0" name="" descr="Tredje boble som forklarer oppgaven som er å skrive en tenkt samtale"/>
        </a:ext>
      </dgm:extLst>
    </dgm:pt>
    <dgm:pt modelId="{DE211914-0A40-3D41-9851-C2B5982E2D2C}" type="parTrans" cxnId="{73B21981-C569-6B49-ABB6-CE3690479302}">
      <dgm:prSet/>
      <dgm:spPr/>
      <dgm:t>
        <a:bodyPr/>
        <a:lstStyle/>
        <a:p>
          <a:endParaRPr lang="nb-NO"/>
        </a:p>
      </dgm:t>
    </dgm:pt>
    <dgm:pt modelId="{EE8FBE6C-EA44-4B44-B846-C4EF7F36C52E}" type="sibTrans" cxnId="{73B21981-C569-6B49-ABB6-CE3690479302}">
      <dgm:prSet/>
      <dgm:spPr/>
      <dgm:t>
        <a:bodyPr/>
        <a:lstStyle/>
        <a:p>
          <a:endParaRPr lang="nb-NO"/>
        </a:p>
      </dgm:t>
    </dgm:pt>
    <dgm:pt modelId="{EC997AA9-39D1-2C45-848D-1D11D234D772}" type="pres">
      <dgm:prSet presAssocID="{F9471DCD-FEE1-FD45-BEA6-4AE02A7632DF}" presName="Name0" presStyleCnt="0">
        <dgm:presLayoutVars>
          <dgm:dir/>
          <dgm:resizeHandles val="exact"/>
        </dgm:presLayoutVars>
      </dgm:prSet>
      <dgm:spPr/>
    </dgm:pt>
    <dgm:pt modelId="{4BFC6C89-F0AD-0647-9CC9-EB05D9600ECE}" type="pres">
      <dgm:prSet presAssocID="{F9471DCD-FEE1-FD45-BEA6-4AE02A7632DF}" presName="vNodes" presStyleCnt="0"/>
      <dgm:spPr/>
    </dgm:pt>
    <dgm:pt modelId="{CDDCDC18-5399-B74F-B55F-81655A50CEAC}" type="pres">
      <dgm:prSet presAssocID="{0FA9FB6E-6A9A-7B49-B90C-448B6E1231B5}" presName="node" presStyleLbl="node1" presStyleIdx="0" presStyleCnt="3" custScaleX="464353" custScaleY="284892" custLinFactNeighborX="11002" custLinFactNeighborY="60485">
        <dgm:presLayoutVars>
          <dgm:bulletEnabled val="1"/>
        </dgm:presLayoutVars>
      </dgm:prSet>
      <dgm:spPr/>
    </dgm:pt>
    <dgm:pt modelId="{E99794AB-9A4A-FF46-B3AE-C3D0210414C2}" type="pres">
      <dgm:prSet presAssocID="{F86C3497-86C2-3F4D-98EA-8DF88F6B4043}" presName="spacerT" presStyleCnt="0"/>
      <dgm:spPr/>
    </dgm:pt>
    <dgm:pt modelId="{45DE7633-D4D5-4C4D-804E-46E937DE1073}" type="pres">
      <dgm:prSet presAssocID="{F86C3497-86C2-3F4D-98EA-8DF88F6B4043}" presName="sibTrans" presStyleLbl="sibTrans2D1" presStyleIdx="0" presStyleCnt="2"/>
      <dgm:spPr/>
    </dgm:pt>
    <dgm:pt modelId="{EBAE78F1-3BA2-A94B-9B96-51ADD71A2E90}" type="pres">
      <dgm:prSet presAssocID="{F86C3497-86C2-3F4D-98EA-8DF88F6B4043}" presName="spacerB" presStyleCnt="0"/>
      <dgm:spPr/>
    </dgm:pt>
    <dgm:pt modelId="{A7DA6B32-BCB6-F449-ACA7-9432F9D2ACA1}" type="pres">
      <dgm:prSet presAssocID="{F4A065C8-D4C3-A347-962A-046F002B3CA9}" presName="node" presStyleLbl="node1" presStyleIdx="1" presStyleCnt="3" custScaleX="458223" custScaleY="273534" custLinFactNeighborX="5349">
        <dgm:presLayoutVars>
          <dgm:bulletEnabled val="1"/>
        </dgm:presLayoutVars>
      </dgm:prSet>
      <dgm:spPr/>
    </dgm:pt>
    <dgm:pt modelId="{9ECC3232-8E4F-DB4E-B94B-DF28F3751825}" type="pres">
      <dgm:prSet presAssocID="{F9471DCD-FEE1-FD45-BEA6-4AE02A7632DF}" presName="sibTransLast" presStyleLbl="sibTrans2D1" presStyleIdx="1" presStyleCnt="2" custScaleX="145821" custLinFactX="-100000" custLinFactNeighborX="-178554" custLinFactNeighborY="-3442"/>
      <dgm:spPr/>
    </dgm:pt>
    <dgm:pt modelId="{6B43C19E-D2EB-1648-966F-E3E88D00FF52}" type="pres">
      <dgm:prSet presAssocID="{F9471DCD-FEE1-FD45-BEA6-4AE02A7632DF}" presName="connectorText" presStyleLbl="sibTrans2D1" presStyleIdx="1" presStyleCnt="2"/>
      <dgm:spPr/>
    </dgm:pt>
    <dgm:pt modelId="{9B788DB9-63A2-2243-AB23-4C25F403A879}" type="pres">
      <dgm:prSet presAssocID="{F9471DCD-FEE1-FD45-BEA6-4AE02A7632DF}" presName="lastNode" presStyleLbl="node1" presStyleIdx="2" presStyleCnt="3" custScaleX="227475" custScaleY="302491" custLinFactNeighborX="9567">
        <dgm:presLayoutVars>
          <dgm:bulletEnabled val="1"/>
        </dgm:presLayoutVars>
      </dgm:prSet>
      <dgm:spPr/>
    </dgm:pt>
  </dgm:ptLst>
  <dgm:cxnLst>
    <dgm:cxn modelId="{4F71350F-8750-0644-BDDE-9E2254DBF343}" type="presOf" srcId="{F9471DCD-FEE1-FD45-BEA6-4AE02A7632DF}" destId="{EC997AA9-39D1-2C45-848D-1D11D234D772}" srcOrd="0" destOrd="0" presId="urn:microsoft.com/office/officeart/2005/8/layout/equation2"/>
    <dgm:cxn modelId="{2A4EE15B-E425-3A45-9163-176ACAC394CF}" type="presOf" srcId="{F86C3497-86C2-3F4D-98EA-8DF88F6B4043}" destId="{45DE7633-D4D5-4C4D-804E-46E937DE1073}" srcOrd="0" destOrd="0" presId="urn:microsoft.com/office/officeart/2005/8/layout/equation2"/>
    <dgm:cxn modelId="{A8410579-7E36-F841-9548-B30A37F80CD7}" srcId="{F9471DCD-FEE1-FD45-BEA6-4AE02A7632DF}" destId="{F4A065C8-D4C3-A347-962A-046F002B3CA9}" srcOrd="1" destOrd="0" parTransId="{60A8B1DC-3A85-D941-BE4B-C47E41FC31DF}" sibTransId="{489FAD85-31E4-AF44-B6B7-E7D6895B8EA1}"/>
    <dgm:cxn modelId="{73B21981-C569-6B49-ABB6-CE3690479302}" srcId="{F9471DCD-FEE1-FD45-BEA6-4AE02A7632DF}" destId="{144E6B21-1AF3-8240-A9D8-DA762681AB72}" srcOrd="2" destOrd="0" parTransId="{DE211914-0A40-3D41-9851-C2B5982E2D2C}" sibTransId="{EE8FBE6C-EA44-4B44-B846-C4EF7F36C52E}"/>
    <dgm:cxn modelId="{FAC30F88-46B8-EC4A-9114-EBCC1E60E7CB}" type="presOf" srcId="{489FAD85-31E4-AF44-B6B7-E7D6895B8EA1}" destId="{9ECC3232-8E4F-DB4E-B94B-DF28F3751825}" srcOrd="0" destOrd="0" presId="urn:microsoft.com/office/officeart/2005/8/layout/equation2"/>
    <dgm:cxn modelId="{172CB7B2-290E-B848-BEFC-A2A2B8847EC0}" srcId="{F9471DCD-FEE1-FD45-BEA6-4AE02A7632DF}" destId="{0FA9FB6E-6A9A-7B49-B90C-448B6E1231B5}" srcOrd="0" destOrd="0" parTransId="{BAE7DAB3-1845-AE4B-BA3E-287F11080C72}" sibTransId="{F86C3497-86C2-3F4D-98EA-8DF88F6B4043}"/>
    <dgm:cxn modelId="{3A9FB0CA-EBA0-D54B-893E-0C60E2C35B58}" type="presOf" srcId="{489FAD85-31E4-AF44-B6B7-E7D6895B8EA1}" destId="{6B43C19E-D2EB-1648-966F-E3E88D00FF52}" srcOrd="1" destOrd="0" presId="urn:microsoft.com/office/officeart/2005/8/layout/equation2"/>
    <dgm:cxn modelId="{DA3F02D0-B25D-EF45-93CA-19DA6BE56619}" type="presOf" srcId="{0FA9FB6E-6A9A-7B49-B90C-448B6E1231B5}" destId="{CDDCDC18-5399-B74F-B55F-81655A50CEAC}" srcOrd="0" destOrd="0" presId="urn:microsoft.com/office/officeart/2005/8/layout/equation2"/>
    <dgm:cxn modelId="{4AAA62F4-4729-F646-AA83-66C5F03044E9}" type="presOf" srcId="{144E6B21-1AF3-8240-A9D8-DA762681AB72}" destId="{9B788DB9-63A2-2243-AB23-4C25F403A879}" srcOrd="0" destOrd="0" presId="urn:microsoft.com/office/officeart/2005/8/layout/equation2"/>
    <dgm:cxn modelId="{B249F2FF-8F06-0043-B55E-79E84E3CFF98}" type="presOf" srcId="{F4A065C8-D4C3-A347-962A-046F002B3CA9}" destId="{A7DA6B32-BCB6-F449-ACA7-9432F9D2ACA1}" srcOrd="0" destOrd="0" presId="urn:microsoft.com/office/officeart/2005/8/layout/equation2"/>
    <dgm:cxn modelId="{C84AE9B4-F3B0-2447-BA14-64D9547DE7F1}" type="presParOf" srcId="{EC997AA9-39D1-2C45-848D-1D11D234D772}" destId="{4BFC6C89-F0AD-0647-9CC9-EB05D9600ECE}" srcOrd="0" destOrd="0" presId="urn:microsoft.com/office/officeart/2005/8/layout/equation2"/>
    <dgm:cxn modelId="{37AC8831-555A-684F-938B-1490070B9DAF}" type="presParOf" srcId="{4BFC6C89-F0AD-0647-9CC9-EB05D9600ECE}" destId="{CDDCDC18-5399-B74F-B55F-81655A50CEAC}" srcOrd="0" destOrd="0" presId="urn:microsoft.com/office/officeart/2005/8/layout/equation2"/>
    <dgm:cxn modelId="{914B75E0-BA8E-5946-BBFB-6D50F1D65B5B}" type="presParOf" srcId="{4BFC6C89-F0AD-0647-9CC9-EB05D9600ECE}" destId="{E99794AB-9A4A-FF46-B3AE-C3D0210414C2}" srcOrd="1" destOrd="0" presId="urn:microsoft.com/office/officeart/2005/8/layout/equation2"/>
    <dgm:cxn modelId="{EBF34AF2-447F-8445-A8B8-5C3CA81E6541}" type="presParOf" srcId="{4BFC6C89-F0AD-0647-9CC9-EB05D9600ECE}" destId="{45DE7633-D4D5-4C4D-804E-46E937DE1073}" srcOrd="2" destOrd="0" presId="urn:microsoft.com/office/officeart/2005/8/layout/equation2"/>
    <dgm:cxn modelId="{5E2FAD84-848B-8644-B720-99B529FF7A9A}" type="presParOf" srcId="{4BFC6C89-F0AD-0647-9CC9-EB05D9600ECE}" destId="{EBAE78F1-3BA2-A94B-9B96-51ADD71A2E90}" srcOrd="3" destOrd="0" presId="urn:microsoft.com/office/officeart/2005/8/layout/equation2"/>
    <dgm:cxn modelId="{791107C8-0D7C-3E4E-81CB-123AA714218A}" type="presParOf" srcId="{4BFC6C89-F0AD-0647-9CC9-EB05D9600ECE}" destId="{A7DA6B32-BCB6-F449-ACA7-9432F9D2ACA1}" srcOrd="4" destOrd="0" presId="urn:microsoft.com/office/officeart/2005/8/layout/equation2"/>
    <dgm:cxn modelId="{1448ABB9-99F6-7044-8165-3129566303A0}" type="presParOf" srcId="{EC997AA9-39D1-2C45-848D-1D11D234D772}" destId="{9ECC3232-8E4F-DB4E-B94B-DF28F3751825}" srcOrd="1" destOrd="0" presId="urn:microsoft.com/office/officeart/2005/8/layout/equation2"/>
    <dgm:cxn modelId="{86DBE9CD-2004-4B4B-94DB-3830EA7951F7}" type="presParOf" srcId="{9ECC3232-8E4F-DB4E-B94B-DF28F3751825}" destId="{6B43C19E-D2EB-1648-966F-E3E88D00FF52}" srcOrd="0" destOrd="0" presId="urn:microsoft.com/office/officeart/2005/8/layout/equation2"/>
    <dgm:cxn modelId="{B9D83DA1-C6A2-5A49-AA41-C73470A9FC0F}" type="presParOf" srcId="{EC997AA9-39D1-2C45-848D-1D11D234D772}" destId="{9B788DB9-63A2-2243-AB23-4C25F403A879}"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DCDC18-5399-B74F-B55F-81655A50CEAC}">
      <dsp:nvSpPr>
        <dsp:cNvPr id="0" name=""/>
        <dsp:cNvSpPr/>
      </dsp:nvSpPr>
      <dsp:spPr>
        <a:xfrm>
          <a:off x="1970680" y="36984"/>
          <a:ext cx="3188938" cy="1956492"/>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nb-NO" sz="1600" b="1" kern="1200" dirty="0">
              <a:solidFill>
                <a:sysClr val="windowText" lastClr="000000"/>
              </a:solidFill>
            </a:rPr>
            <a:t>En gitt undervisningssituasjon</a:t>
          </a:r>
        </a:p>
        <a:p>
          <a:pPr marL="0" lvl="0" indent="0" algn="ctr" defTabSz="711200">
            <a:lnSpc>
              <a:spcPct val="90000"/>
            </a:lnSpc>
            <a:spcBef>
              <a:spcPct val="0"/>
            </a:spcBef>
            <a:spcAft>
              <a:spcPct val="35000"/>
            </a:spcAft>
            <a:buNone/>
          </a:pPr>
          <a:r>
            <a:rPr lang="nb-NO" sz="1400" kern="1200" dirty="0">
              <a:solidFill>
                <a:sysClr val="windowText" lastClr="000000"/>
              </a:solidFill>
            </a:rPr>
            <a:t>- En klassesamtale eller samtale mellom noen elever; eller noen skriftlige elevarbeid </a:t>
          </a:r>
        </a:p>
      </dsp:txBody>
      <dsp:txXfrm>
        <a:off x="2437689" y="323506"/>
        <a:ext cx="2254920" cy="1383448"/>
      </dsp:txXfrm>
    </dsp:sp>
    <dsp:sp modelId="{45DE7633-D4D5-4C4D-804E-46E937DE1073}">
      <dsp:nvSpPr>
        <dsp:cNvPr id="0" name=""/>
        <dsp:cNvSpPr/>
      </dsp:nvSpPr>
      <dsp:spPr>
        <a:xfrm>
          <a:off x="3290436" y="2015512"/>
          <a:ext cx="398314" cy="398314"/>
        </a:xfrm>
        <a:prstGeom prst="mathPlus">
          <a:avLst/>
        </a:prstGeom>
        <a:solidFill>
          <a:schemeClr val="accent5">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nb-NO" sz="600" kern="1200"/>
        </a:p>
      </dsp:txBody>
      <dsp:txXfrm>
        <a:off x="3343233" y="2167827"/>
        <a:ext cx="292720" cy="93684"/>
      </dsp:txXfrm>
    </dsp:sp>
    <dsp:sp modelId="{A7DA6B32-BCB6-F449-ACA7-9432F9D2ACA1}">
      <dsp:nvSpPr>
        <dsp:cNvPr id="0" name=""/>
        <dsp:cNvSpPr/>
      </dsp:nvSpPr>
      <dsp:spPr>
        <a:xfrm>
          <a:off x="1952907" y="2469590"/>
          <a:ext cx="3146840" cy="1878491"/>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nb-NO" sz="1600" b="1" kern="1200">
              <a:solidFill>
                <a:sysClr val="windowText" lastClr="000000"/>
              </a:solidFill>
            </a:rPr>
            <a:t>Mål for samtalen videre</a:t>
          </a:r>
        </a:p>
        <a:p>
          <a:pPr marL="0" lvl="0" indent="0" algn="ctr" defTabSz="711200">
            <a:lnSpc>
              <a:spcPct val="90000"/>
            </a:lnSpc>
            <a:spcBef>
              <a:spcPct val="0"/>
            </a:spcBef>
            <a:spcAft>
              <a:spcPct val="35000"/>
            </a:spcAft>
            <a:buNone/>
          </a:pPr>
          <a:r>
            <a:rPr lang="nb-NO" sz="1400" kern="1200">
              <a:solidFill>
                <a:sysClr val="windowText" lastClr="000000"/>
              </a:solidFill>
            </a:rPr>
            <a:t>- Lærer skal lede samtalen videre i en gitt retning, få frem noe faglig, støtte elever i videre arbeid o.l.</a:t>
          </a:r>
          <a:endParaRPr lang="nb-NO" sz="1400" kern="1200" dirty="0">
            <a:solidFill>
              <a:sysClr val="windowText" lastClr="000000"/>
            </a:solidFill>
          </a:endParaRPr>
        </a:p>
      </dsp:txBody>
      <dsp:txXfrm>
        <a:off x="2413751" y="2744689"/>
        <a:ext cx="2225152" cy="1328293"/>
      </dsp:txXfrm>
    </dsp:sp>
    <dsp:sp modelId="{9ECC3232-8E4F-DB4E-B94B-DF28F3751825}">
      <dsp:nvSpPr>
        <dsp:cNvPr id="0" name=""/>
        <dsp:cNvSpPr/>
      </dsp:nvSpPr>
      <dsp:spPr>
        <a:xfrm rot="21583572">
          <a:off x="4669650" y="2047448"/>
          <a:ext cx="280963" cy="255470"/>
        </a:xfrm>
        <a:prstGeom prst="rightArrow">
          <a:avLst>
            <a:gd name="adj1" fmla="val 60000"/>
            <a:gd name="adj2" fmla="val 50000"/>
          </a:avLst>
        </a:prstGeom>
        <a:solidFill>
          <a:schemeClr val="accent5">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nb-NO" sz="1000" kern="1200"/>
        </a:p>
      </dsp:txBody>
      <dsp:txXfrm>
        <a:off x="4669650" y="2098725"/>
        <a:ext cx="204322" cy="153282"/>
      </dsp:txXfrm>
    </dsp:sp>
    <dsp:sp modelId="{9B788DB9-63A2-2243-AB23-4C25F403A879}">
      <dsp:nvSpPr>
        <dsp:cNvPr id="0" name=""/>
        <dsp:cNvSpPr/>
      </dsp:nvSpPr>
      <dsp:spPr>
        <a:xfrm>
          <a:off x="5523145" y="98315"/>
          <a:ext cx="3124363" cy="4154706"/>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nb-NO" sz="1600" b="1" kern="1200">
              <a:solidFill>
                <a:sysClr val="windowText" lastClr="000000"/>
              </a:solidFill>
            </a:rPr>
            <a:t>Oppgave : skrive en forstilt samtale</a:t>
          </a:r>
        </a:p>
        <a:p>
          <a:pPr marL="0" lvl="0" indent="0" algn="ctr" defTabSz="711200">
            <a:lnSpc>
              <a:spcPct val="90000"/>
            </a:lnSpc>
            <a:spcBef>
              <a:spcPct val="0"/>
            </a:spcBef>
            <a:spcAft>
              <a:spcPct val="35000"/>
            </a:spcAft>
            <a:buNone/>
          </a:pPr>
          <a:r>
            <a:rPr lang="nb-NO" sz="1600" b="0" kern="1200">
              <a:solidFill>
                <a:sysClr val="windowText" lastClr="000000"/>
              </a:solidFill>
            </a:rPr>
            <a:t>- Forestille seg en «ideell» samtale videre </a:t>
          </a:r>
        </a:p>
        <a:p>
          <a:pPr marL="0" lvl="0" indent="0" algn="ctr" defTabSz="711200">
            <a:lnSpc>
              <a:spcPct val="90000"/>
            </a:lnSpc>
            <a:spcBef>
              <a:spcPct val="0"/>
            </a:spcBef>
            <a:spcAft>
              <a:spcPct val="35000"/>
            </a:spcAft>
            <a:buNone/>
          </a:pPr>
          <a:r>
            <a:rPr lang="nb-NO" sz="1600" b="0" kern="1200">
              <a:solidFill>
                <a:sysClr val="windowText" lastClr="000000"/>
              </a:solidFill>
            </a:rPr>
            <a:t>- </a:t>
          </a:r>
          <a:r>
            <a:rPr lang="nb-NO" sz="1600" kern="1200">
              <a:solidFill>
                <a:sysClr val="windowText" lastClr="000000"/>
              </a:solidFill>
            </a:rPr>
            <a:t>Skrive samtalen helt eksplisitt, som i et manus for teater -  hva lærer sier, hva elevene sier, hva som skrives/tegnes/gjøres underveis.</a:t>
          </a:r>
          <a:endParaRPr lang="nb-NO" sz="1600" b="0" kern="1200" dirty="0">
            <a:solidFill>
              <a:sysClr val="windowText" lastClr="000000"/>
            </a:solidFill>
          </a:endParaRPr>
        </a:p>
      </dsp:txBody>
      <dsp:txXfrm>
        <a:off x="5980697" y="706758"/>
        <a:ext cx="2209259" cy="29378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0F3AB8-8478-6448-8453-BC464F34751E}" type="datetimeFigureOut">
              <a:rPr lang="en-GB" smtClean="0"/>
              <a:t>24/01/2023</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EF8DA2-4112-0142-ACB6-75BE2037C8BF}" type="slidenum">
              <a:rPr lang="en-GB" smtClean="0"/>
              <a:t>‹#›</a:t>
            </a:fld>
            <a:endParaRPr lang="en-GB"/>
          </a:p>
        </p:txBody>
      </p:sp>
    </p:spTree>
    <p:extLst>
      <p:ext uri="{BB962C8B-B14F-4D97-AF65-F5344CB8AC3E}">
        <p14:creationId xmlns:p14="http://schemas.microsoft.com/office/powerpoint/2010/main" val="611576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GB" dirty="0"/>
          </a:p>
        </p:txBody>
      </p:sp>
      <p:sp>
        <p:nvSpPr>
          <p:cNvPr id="4" name="Plassholder for lysbildenummer 3"/>
          <p:cNvSpPr>
            <a:spLocks noGrp="1"/>
          </p:cNvSpPr>
          <p:nvPr>
            <p:ph type="sldNum" sz="quarter" idx="5"/>
          </p:nvPr>
        </p:nvSpPr>
        <p:spPr/>
        <p:txBody>
          <a:bodyPr/>
          <a:lstStyle/>
          <a:p>
            <a:fld id="{AAEF8DA2-4112-0142-ACB6-75BE2037C8BF}" type="slidenum">
              <a:rPr lang="en-GB" smtClean="0"/>
              <a:t>2</a:t>
            </a:fld>
            <a:endParaRPr lang="en-GB"/>
          </a:p>
        </p:txBody>
      </p:sp>
    </p:spTree>
    <p:extLst>
      <p:ext uri="{BB962C8B-B14F-4D97-AF65-F5344CB8AC3E}">
        <p14:creationId xmlns:p14="http://schemas.microsoft.com/office/powerpoint/2010/main" val="3278233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5-10 minutter</a:t>
            </a:r>
          </a:p>
          <a:p>
            <a:r>
              <a:rPr lang="nb-NO" noProof="0" dirty="0"/>
              <a:t>Man kan ta I fellesskap innspill fra noen av gruppene før man går videre</a:t>
            </a:r>
          </a:p>
        </p:txBody>
      </p:sp>
      <p:sp>
        <p:nvSpPr>
          <p:cNvPr id="4" name="Plassholder for lysbildenummer 3"/>
          <p:cNvSpPr>
            <a:spLocks noGrp="1"/>
          </p:cNvSpPr>
          <p:nvPr>
            <p:ph type="sldNum" sz="quarter" idx="5"/>
          </p:nvPr>
        </p:nvSpPr>
        <p:spPr/>
        <p:txBody>
          <a:bodyPr/>
          <a:lstStyle/>
          <a:p>
            <a:fld id="{AAEF8DA2-4112-0142-ACB6-75BE2037C8BF}" type="slidenum">
              <a:rPr lang="en-GB" smtClean="0"/>
              <a:t>11</a:t>
            </a:fld>
            <a:endParaRPr lang="en-GB"/>
          </a:p>
        </p:txBody>
      </p:sp>
    </p:spTree>
    <p:extLst>
      <p:ext uri="{BB962C8B-B14F-4D97-AF65-F5344CB8AC3E}">
        <p14:creationId xmlns:p14="http://schemas.microsoft.com/office/powerpoint/2010/main" val="2673648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dirty="0"/>
              <a:t>Vi </a:t>
            </a:r>
            <a:r>
              <a:rPr lang="en-GB" dirty="0" err="1"/>
              <a:t>skal</a:t>
            </a:r>
            <a:r>
              <a:rPr lang="en-GB" dirty="0"/>
              <a:t> </a:t>
            </a:r>
            <a:r>
              <a:rPr lang="en-GB" dirty="0" err="1"/>
              <a:t>straks</a:t>
            </a:r>
            <a:r>
              <a:rPr lang="en-GB" dirty="0"/>
              <a:t> I gang med </a:t>
            </a:r>
            <a:r>
              <a:rPr lang="en-GB" dirty="0" err="1"/>
              <a:t>å</a:t>
            </a:r>
            <a:r>
              <a:rPr lang="en-GB" dirty="0"/>
              <a:t> </a:t>
            </a:r>
            <a:r>
              <a:rPr lang="en-GB" dirty="0" err="1"/>
              <a:t>skrive</a:t>
            </a:r>
            <a:r>
              <a:rPr lang="en-GB" dirty="0"/>
              <a:t> </a:t>
            </a:r>
            <a:r>
              <a:rPr lang="en-GB" dirty="0" err="1"/>
              <a:t>en</a:t>
            </a:r>
            <a:r>
              <a:rPr lang="en-GB" dirty="0"/>
              <a:t> </a:t>
            </a:r>
            <a:r>
              <a:rPr lang="en-GB" dirty="0" err="1"/>
              <a:t>forestilt</a:t>
            </a:r>
            <a:r>
              <a:rPr lang="en-GB" dirty="0"/>
              <a:t> </a:t>
            </a:r>
            <a:r>
              <a:rPr lang="en-GB" dirty="0" err="1"/>
              <a:t>samtale</a:t>
            </a:r>
            <a:r>
              <a:rPr lang="en-GB" dirty="0"/>
              <a:t>. </a:t>
            </a:r>
            <a:r>
              <a:rPr lang="en-GB" dirty="0" err="1"/>
              <a:t>Kort</a:t>
            </a:r>
            <a:r>
              <a:rPr lang="en-GB" dirty="0"/>
              <a:t> om </a:t>
            </a:r>
            <a:r>
              <a:rPr lang="en-GB" dirty="0" err="1"/>
              <a:t>hva</a:t>
            </a:r>
            <a:r>
              <a:rPr lang="en-GB" dirty="0"/>
              <a:t> det handler </a:t>
            </a:r>
            <a:r>
              <a:rPr lang="en-GB" dirty="0" err="1"/>
              <a:t>om.</a:t>
            </a:r>
            <a:endParaRPr lang="en-GB" dirty="0"/>
          </a:p>
          <a:p>
            <a:r>
              <a:rPr lang="en-GB" dirty="0"/>
              <a:t>Det er </a:t>
            </a:r>
            <a:r>
              <a:rPr lang="en-GB" dirty="0" err="1"/>
              <a:t>gitt</a:t>
            </a:r>
            <a:r>
              <a:rPr lang="en-GB" dirty="0"/>
              <a:t> </a:t>
            </a:r>
            <a:r>
              <a:rPr lang="en-GB" dirty="0" err="1"/>
              <a:t>en</a:t>
            </a:r>
            <a:r>
              <a:rPr lang="en-GB" dirty="0"/>
              <a:t> </a:t>
            </a:r>
            <a:r>
              <a:rPr lang="en-GB" dirty="0" err="1"/>
              <a:t>undervisningssituasjon</a:t>
            </a:r>
            <a:r>
              <a:rPr lang="en-GB" dirty="0"/>
              <a:t> </a:t>
            </a:r>
            <a:r>
              <a:rPr lang="en-GB" dirty="0" err="1"/>
              <a:t>og</a:t>
            </a:r>
            <a:r>
              <a:rPr lang="en-GB" dirty="0"/>
              <a:t> </a:t>
            </a:r>
            <a:r>
              <a:rPr lang="en-GB" dirty="0" err="1"/>
              <a:t>lærer</a:t>
            </a:r>
            <a:r>
              <a:rPr lang="en-GB" dirty="0"/>
              <a:t> </a:t>
            </a:r>
            <a:r>
              <a:rPr lang="en-GB" dirty="0" err="1"/>
              <a:t>skal</a:t>
            </a:r>
            <a:r>
              <a:rPr lang="en-GB" dirty="0"/>
              <a:t> </a:t>
            </a:r>
            <a:r>
              <a:rPr lang="en-GB" dirty="0" err="1"/>
              <a:t>lede</a:t>
            </a:r>
            <a:r>
              <a:rPr lang="en-GB" dirty="0"/>
              <a:t> </a:t>
            </a:r>
            <a:r>
              <a:rPr lang="en-GB" dirty="0" err="1"/>
              <a:t>en</a:t>
            </a:r>
            <a:r>
              <a:rPr lang="en-GB" dirty="0"/>
              <a:t> </a:t>
            </a:r>
            <a:r>
              <a:rPr lang="en-GB" dirty="0" err="1"/>
              <a:t>samtale</a:t>
            </a:r>
            <a:r>
              <a:rPr lang="en-GB" dirty="0"/>
              <a:t> </a:t>
            </a:r>
            <a:r>
              <a:rPr lang="en-GB" dirty="0" err="1"/>
              <a:t>videre</a:t>
            </a:r>
            <a:r>
              <a:rPr lang="en-GB" dirty="0"/>
              <a:t> mot et </a:t>
            </a:r>
            <a:r>
              <a:rPr lang="en-GB" dirty="0" err="1"/>
              <a:t>konkret</a:t>
            </a:r>
            <a:r>
              <a:rPr lang="en-GB" dirty="0"/>
              <a:t> </a:t>
            </a:r>
            <a:r>
              <a:rPr lang="en-GB" dirty="0" err="1"/>
              <a:t>mål</a:t>
            </a:r>
            <a:r>
              <a:rPr lang="en-GB" dirty="0"/>
              <a:t> (</a:t>
            </a:r>
            <a:r>
              <a:rPr lang="en-GB" dirty="0" err="1"/>
              <a:t>blir</a:t>
            </a:r>
            <a:r>
              <a:rPr lang="en-GB" dirty="0"/>
              <a:t> </a:t>
            </a:r>
            <a:r>
              <a:rPr lang="en-GB" dirty="0" err="1"/>
              <a:t>gitt</a:t>
            </a:r>
            <a:r>
              <a:rPr lang="en-GB" dirty="0"/>
              <a:t>)</a:t>
            </a:r>
          </a:p>
          <a:p>
            <a:r>
              <a:rPr lang="en-GB" dirty="0" err="1"/>
              <a:t>Oppgaven</a:t>
            </a:r>
            <a:r>
              <a:rPr lang="en-GB" dirty="0"/>
              <a:t> </a:t>
            </a:r>
            <a:r>
              <a:rPr lang="en-GB" dirty="0" err="1"/>
              <a:t>blir</a:t>
            </a:r>
            <a:r>
              <a:rPr lang="en-GB" dirty="0"/>
              <a:t> </a:t>
            </a:r>
            <a:r>
              <a:rPr lang="en-GB" dirty="0" err="1"/>
              <a:t>å</a:t>
            </a:r>
            <a:r>
              <a:rPr lang="en-GB" dirty="0"/>
              <a:t> </a:t>
            </a:r>
            <a:r>
              <a:rPr lang="en-GB" dirty="0" err="1"/>
              <a:t>tenke</a:t>
            </a:r>
            <a:r>
              <a:rPr lang="en-GB" dirty="0"/>
              <a:t> seg </a:t>
            </a:r>
            <a:r>
              <a:rPr lang="en-GB" dirty="0" err="1"/>
              <a:t>en</a:t>
            </a:r>
            <a:r>
              <a:rPr lang="en-GB" dirty="0"/>
              <a:t> </a:t>
            </a:r>
            <a:r>
              <a:rPr lang="en-GB" dirty="0" err="1"/>
              <a:t>ideell</a:t>
            </a:r>
            <a:r>
              <a:rPr lang="en-GB" dirty="0"/>
              <a:t> </a:t>
            </a:r>
            <a:r>
              <a:rPr lang="en-GB" dirty="0" err="1"/>
              <a:t>samtale</a:t>
            </a:r>
            <a:r>
              <a:rPr lang="en-GB" dirty="0"/>
              <a:t> </a:t>
            </a:r>
            <a:r>
              <a:rPr lang="en-GB" dirty="0" err="1"/>
              <a:t>videre</a:t>
            </a:r>
            <a:r>
              <a:rPr lang="en-GB" dirty="0"/>
              <a:t>. “</a:t>
            </a:r>
            <a:r>
              <a:rPr lang="en-GB" dirty="0" err="1"/>
              <a:t>ideell</a:t>
            </a:r>
            <a:r>
              <a:rPr lang="en-GB" dirty="0"/>
              <a:t>” </a:t>
            </a:r>
            <a:r>
              <a:rPr lang="en-GB" dirty="0" err="1"/>
              <a:t>betyr</a:t>
            </a:r>
            <a:r>
              <a:rPr lang="en-GB" dirty="0"/>
              <a:t> her at </a:t>
            </a:r>
            <a:r>
              <a:rPr lang="en-GB" dirty="0" err="1"/>
              <a:t>samtalen</a:t>
            </a:r>
            <a:r>
              <a:rPr lang="en-GB" dirty="0"/>
              <a:t> </a:t>
            </a:r>
            <a:r>
              <a:rPr lang="en-GB" dirty="0" err="1"/>
              <a:t>oppnår</a:t>
            </a:r>
            <a:r>
              <a:rPr lang="en-GB" dirty="0"/>
              <a:t> </a:t>
            </a:r>
            <a:r>
              <a:rPr lang="en-GB" dirty="0" err="1"/>
              <a:t>målet</a:t>
            </a:r>
            <a:r>
              <a:rPr lang="en-GB" dirty="0"/>
              <a:t> </a:t>
            </a:r>
            <a:r>
              <a:rPr lang="en-GB" dirty="0" err="1"/>
              <a:t>som</a:t>
            </a:r>
            <a:r>
              <a:rPr lang="en-GB" dirty="0"/>
              <a:t> er </a:t>
            </a:r>
            <a:r>
              <a:rPr lang="en-GB" dirty="0" err="1"/>
              <a:t>satt</a:t>
            </a:r>
            <a:r>
              <a:rPr lang="en-GB" dirty="0"/>
              <a:t>, at den </a:t>
            </a:r>
            <a:r>
              <a:rPr lang="en-GB" dirty="0" err="1"/>
              <a:t>bygger</a:t>
            </a:r>
            <a:r>
              <a:rPr lang="en-GB" dirty="0"/>
              <a:t> </a:t>
            </a:r>
            <a:r>
              <a:rPr lang="en-GB" dirty="0" err="1"/>
              <a:t>på</a:t>
            </a:r>
            <a:r>
              <a:rPr lang="en-GB" dirty="0"/>
              <a:t> </a:t>
            </a:r>
            <a:r>
              <a:rPr lang="en-GB" dirty="0" err="1"/>
              <a:t>elevenes</a:t>
            </a:r>
            <a:r>
              <a:rPr lang="en-GB" dirty="0"/>
              <a:t> </a:t>
            </a:r>
            <a:r>
              <a:rPr lang="en-GB" dirty="0" err="1"/>
              <a:t>tenking</a:t>
            </a:r>
            <a:r>
              <a:rPr lang="en-GB" dirty="0"/>
              <a:t> </a:t>
            </a:r>
            <a:r>
              <a:rPr lang="en-GB" dirty="0" err="1"/>
              <a:t>og</a:t>
            </a:r>
            <a:r>
              <a:rPr lang="en-GB" dirty="0"/>
              <a:t> at </a:t>
            </a:r>
            <a:r>
              <a:rPr lang="en-GB" dirty="0" err="1"/>
              <a:t>elevene</a:t>
            </a:r>
            <a:r>
              <a:rPr lang="en-GB" dirty="0"/>
              <a:t> </a:t>
            </a:r>
            <a:r>
              <a:rPr lang="en-GB" dirty="0" err="1"/>
              <a:t>deltar</a:t>
            </a:r>
            <a:r>
              <a:rPr lang="en-GB" dirty="0"/>
              <a:t> </a:t>
            </a:r>
            <a:r>
              <a:rPr lang="en-GB" dirty="0" err="1"/>
              <a:t>aktivt</a:t>
            </a:r>
            <a:endParaRPr lang="en-GB" dirty="0"/>
          </a:p>
        </p:txBody>
      </p:sp>
      <p:sp>
        <p:nvSpPr>
          <p:cNvPr id="4" name="Plassholder for lysbildenummer 3"/>
          <p:cNvSpPr>
            <a:spLocks noGrp="1"/>
          </p:cNvSpPr>
          <p:nvPr>
            <p:ph type="sldNum" sz="quarter" idx="5"/>
          </p:nvPr>
        </p:nvSpPr>
        <p:spPr/>
        <p:txBody>
          <a:bodyPr/>
          <a:lstStyle/>
          <a:p>
            <a:fld id="{AAEF8DA2-4112-0142-ACB6-75BE2037C8BF}" type="slidenum">
              <a:rPr lang="en-GB" smtClean="0"/>
              <a:t>13</a:t>
            </a:fld>
            <a:endParaRPr lang="en-GB"/>
          </a:p>
        </p:txBody>
      </p:sp>
    </p:spTree>
    <p:extLst>
      <p:ext uri="{BB962C8B-B14F-4D97-AF65-F5344CB8AC3E}">
        <p14:creationId xmlns:p14="http://schemas.microsoft.com/office/powerpoint/2010/main" val="2611059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GB" dirty="0"/>
          </a:p>
          <a:p>
            <a:r>
              <a:rPr lang="nb-NO" noProof="0" dirty="0"/>
              <a:t>Det er kanskje best med grupper på 2-3 studenter slik at alle kan delta og at det ikke tar veldig lang tid</a:t>
            </a:r>
          </a:p>
          <a:p>
            <a:endParaRPr lang="nb-NO" noProof="0" dirty="0"/>
          </a:p>
          <a:p>
            <a:r>
              <a:rPr lang="nb-NO" noProof="0" dirty="0"/>
              <a:t>Sette av ca. 50 minutter til dette (informere studenter, så de vet når de bør være ferdige)</a:t>
            </a:r>
          </a:p>
        </p:txBody>
      </p:sp>
      <p:sp>
        <p:nvSpPr>
          <p:cNvPr id="4" name="Plassholder for lysbildenummer 3"/>
          <p:cNvSpPr>
            <a:spLocks noGrp="1"/>
          </p:cNvSpPr>
          <p:nvPr>
            <p:ph type="sldNum" sz="quarter" idx="5"/>
          </p:nvPr>
        </p:nvSpPr>
        <p:spPr/>
        <p:txBody>
          <a:bodyPr/>
          <a:lstStyle/>
          <a:p>
            <a:fld id="{AAEF8DA2-4112-0142-ACB6-75BE2037C8BF}" type="slidenum">
              <a:rPr lang="en-GB" smtClean="0"/>
              <a:t>14</a:t>
            </a:fld>
            <a:endParaRPr lang="en-GB"/>
          </a:p>
        </p:txBody>
      </p:sp>
    </p:spTree>
    <p:extLst>
      <p:ext uri="{BB962C8B-B14F-4D97-AF65-F5344CB8AC3E}">
        <p14:creationId xmlns:p14="http://schemas.microsoft.com/office/powerpoint/2010/main" val="13703856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Gruppene kan sende til hverandre på mail, eller så kan alle filene lastes opp på en padlet eller lignende og hver gruppe tar bare en samtale skrevet av en annen gruppe.</a:t>
            </a:r>
          </a:p>
          <a:p>
            <a:endParaRPr lang="nb-NO" noProof="0" dirty="0"/>
          </a:p>
          <a:p>
            <a:r>
              <a:rPr lang="nb-NO" noProof="0" dirty="0"/>
              <a:t>Sette av ca. 25 min</a:t>
            </a:r>
          </a:p>
          <a:p>
            <a:endParaRPr lang="nb-NO" noProof="0" dirty="0"/>
          </a:p>
          <a:p>
            <a:r>
              <a:rPr lang="nb-NO" noProof="0" dirty="0"/>
              <a:t>Merk: om det er dårlig tid, kan man droppe denne delen med å bytte.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noProof="0" dirty="0"/>
              <a:t>I fellesdiskusjonen etterpå, få hver gruppe til å fortelle om de to momentane de har notert. Hvis det ikke ble noe bytte av samtaler, så svarer gruppen ut fra bare eget arbeid med samtalen; hvis det er blitt byttet svarer de ut fra eget arbeid + diskusjon i a)-delen her</a:t>
            </a:r>
          </a:p>
          <a:p>
            <a:endParaRPr lang="en-GB" dirty="0"/>
          </a:p>
        </p:txBody>
      </p:sp>
      <p:sp>
        <p:nvSpPr>
          <p:cNvPr id="4" name="Plassholder for lysbildenummer 3"/>
          <p:cNvSpPr>
            <a:spLocks noGrp="1"/>
          </p:cNvSpPr>
          <p:nvPr>
            <p:ph type="sldNum" sz="quarter" idx="5"/>
          </p:nvPr>
        </p:nvSpPr>
        <p:spPr/>
        <p:txBody>
          <a:bodyPr/>
          <a:lstStyle/>
          <a:p>
            <a:fld id="{AAEF8DA2-4112-0142-ACB6-75BE2037C8BF}" type="slidenum">
              <a:rPr lang="en-GB" smtClean="0"/>
              <a:t>15</a:t>
            </a:fld>
            <a:endParaRPr lang="en-GB"/>
          </a:p>
        </p:txBody>
      </p:sp>
    </p:spTree>
    <p:extLst>
      <p:ext uri="{BB962C8B-B14F-4D97-AF65-F5344CB8AC3E}">
        <p14:creationId xmlns:p14="http://schemas.microsoft.com/office/powerpoint/2010/main" val="4025167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Begrunnelsene for arbeidsformen er forskningsbaserte, ikke bare noe vi finner på</a:t>
            </a:r>
          </a:p>
          <a:p>
            <a:endParaRPr lang="nb-NO" noProof="0" dirty="0"/>
          </a:p>
          <a:p>
            <a:r>
              <a:rPr lang="nb-NO" noProof="0" dirty="0"/>
              <a:t>Så kan man spørre studentene om hva de synes (de har nå erfaring med bare én skriving, men noe er det). Håpet er at de opplever det som en meningsfylt aktivitet selv om de sannsynligvis vil si at det er vanskelig å tenke seg hva elever ville sagt. </a:t>
            </a:r>
          </a:p>
          <a:p>
            <a:r>
              <a:rPr lang="nb-NO" noProof="0" dirty="0"/>
              <a:t>Ja, det er vanskelig, men en nyttig øvelse det også, som vi må gjennom hver gang vi planlegger undervisningen i praksisskolene også. Etter hvert blir man bedre. Og uansett, man får øvd både på hva elever kan tenkes å si/gjøre, og hva vi som lærere kan si/gjøre. Vi blir vel aldri utlært med noen av delene.</a:t>
            </a:r>
          </a:p>
        </p:txBody>
      </p:sp>
      <p:sp>
        <p:nvSpPr>
          <p:cNvPr id="4" name="Plassholder for lysbildenummer 3"/>
          <p:cNvSpPr>
            <a:spLocks noGrp="1"/>
          </p:cNvSpPr>
          <p:nvPr>
            <p:ph type="sldNum" sz="quarter" idx="5"/>
          </p:nvPr>
        </p:nvSpPr>
        <p:spPr/>
        <p:txBody>
          <a:bodyPr/>
          <a:lstStyle/>
          <a:p>
            <a:fld id="{AAEF8DA2-4112-0142-ACB6-75BE2037C8BF}" type="slidenum">
              <a:rPr lang="en-GB" smtClean="0"/>
              <a:t>16</a:t>
            </a:fld>
            <a:endParaRPr lang="en-GB"/>
          </a:p>
        </p:txBody>
      </p:sp>
    </p:spTree>
    <p:extLst>
      <p:ext uri="{BB962C8B-B14F-4D97-AF65-F5344CB8AC3E}">
        <p14:creationId xmlns:p14="http://schemas.microsoft.com/office/powerpoint/2010/main" val="239016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noProof="0" dirty="0"/>
              <a:t>Sliden er fra  økt 1, for å minne om hva generisk eksempel er</a:t>
            </a:r>
          </a:p>
          <a:p>
            <a:endParaRPr lang="nb-NO" dirty="0"/>
          </a:p>
          <a:p>
            <a:r>
              <a:rPr lang="nb-NO" dirty="0"/>
              <a:t>Man kan gjerne bruke eksempler i argumentasjon, men ikke bare for å sjekke om hypotesen stemmer på noen eksempler, men for å finne ut hvorfor. Når man har funnet ut hvorfor hypotesen stemmer på ett eksempel, kan man da tenke gjennom om noe lignende vil være tilfelle for andre tall også</a:t>
            </a:r>
          </a:p>
          <a:p>
            <a:pPr marL="171450" indent="-171450">
              <a:buFontTx/>
              <a:buChar char="-"/>
            </a:pPr>
            <a:r>
              <a:rPr lang="nb-NO" dirty="0"/>
              <a:t>Peke på hvordan </a:t>
            </a:r>
            <a:r>
              <a:rPr lang="nb-NO" dirty="0" err="1"/>
              <a:t>Abi</a:t>
            </a:r>
            <a:r>
              <a:rPr lang="nb-NO" dirty="0"/>
              <a:t> har gjort det</a:t>
            </a:r>
          </a:p>
        </p:txBody>
      </p:sp>
      <p:sp>
        <p:nvSpPr>
          <p:cNvPr id="4" name="Plassholder for lysbildenummer 3"/>
          <p:cNvSpPr>
            <a:spLocks noGrp="1"/>
          </p:cNvSpPr>
          <p:nvPr>
            <p:ph type="sldNum" sz="quarter" idx="5"/>
          </p:nvPr>
        </p:nvSpPr>
        <p:spPr/>
        <p:txBody>
          <a:bodyPr/>
          <a:lstStyle/>
          <a:p>
            <a:fld id="{2388DA88-A32D-E44C-919D-C28610FFD764}" type="slidenum">
              <a:rPr lang="nb-NO" smtClean="0"/>
              <a:t>3</a:t>
            </a:fld>
            <a:endParaRPr lang="nb-NO"/>
          </a:p>
        </p:txBody>
      </p:sp>
    </p:spTree>
    <p:extLst>
      <p:ext uri="{BB962C8B-B14F-4D97-AF65-F5344CB8AC3E}">
        <p14:creationId xmlns:p14="http://schemas.microsoft.com/office/powerpoint/2010/main" val="1683867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Dele studenter i grupper, de kan bruke ca. 15 minutter på denne</a:t>
            </a:r>
          </a:p>
        </p:txBody>
      </p:sp>
      <p:sp>
        <p:nvSpPr>
          <p:cNvPr id="4" name="Plassholder for lysbildenummer 3"/>
          <p:cNvSpPr>
            <a:spLocks noGrp="1"/>
          </p:cNvSpPr>
          <p:nvPr>
            <p:ph type="sldNum" sz="quarter" idx="5"/>
          </p:nvPr>
        </p:nvSpPr>
        <p:spPr/>
        <p:txBody>
          <a:bodyPr/>
          <a:lstStyle/>
          <a:p>
            <a:fld id="{2388DA88-A32D-E44C-919D-C28610FFD764}" type="slidenum">
              <a:rPr lang="nb-NO" smtClean="0"/>
              <a:t>4</a:t>
            </a:fld>
            <a:endParaRPr lang="nb-NO"/>
          </a:p>
        </p:txBody>
      </p:sp>
    </p:spTree>
    <p:extLst>
      <p:ext uri="{BB962C8B-B14F-4D97-AF65-F5344CB8AC3E}">
        <p14:creationId xmlns:p14="http://schemas.microsoft.com/office/powerpoint/2010/main" val="1500271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GB" dirty="0"/>
          </a:p>
        </p:txBody>
      </p:sp>
      <p:sp>
        <p:nvSpPr>
          <p:cNvPr id="4" name="Plassholder for lysbildenummer 3"/>
          <p:cNvSpPr>
            <a:spLocks noGrp="1"/>
          </p:cNvSpPr>
          <p:nvPr>
            <p:ph type="sldNum" sz="quarter" idx="5"/>
          </p:nvPr>
        </p:nvSpPr>
        <p:spPr/>
        <p:txBody>
          <a:bodyPr/>
          <a:lstStyle/>
          <a:p>
            <a:fld id="{AAEF8DA2-4112-0142-ACB6-75BE2037C8BF}" type="slidenum">
              <a:rPr lang="en-GB" smtClean="0"/>
              <a:t>5</a:t>
            </a:fld>
            <a:endParaRPr lang="en-GB"/>
          </a:p>
        </p:txBody>
      </p:sp>
    </p:spTree>
    <p:extLst>
      <p:ext uri="{BB962C8B-B14F-4D97-AF65-F5344CB8AC3E}">
        <p14:creationId xmlns:p14="http://schemas.microsoft.com/office/powerpoint/2010/main" val="1878048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Besvarelsen kommer først. Gi studentene noen minutter til å se på den, snakke med naboen, få innspill. </a:t>
            </a:r>
          </a:p>
          <a:p>
            <a:endParaRPr lang="nb-NO" noProof="0" dirty="0"/>
          </a:p>
          <a:p>
            <a:r>
              <a:rPr lang="nb-NO" noProof="0" dirty="0"/>
              <a:t>Klikke etterpå inn “vår vurdering”</a:t>
            </a:r>
          </a:p>
          <a:p>
            <a:endParaRPr lang="en-GB" dirty="0"/>
          </a:p>
        </p:txBody>
      </p:sp>
      <p:sp>
        <p:nvSpPr>
          <p:cNvPr id="4" name="Plassholder for lysbildenummer 3"/>
          <p:cNvSpPr>
            <a:spLocks noGrp="1"/>
          </p:cNvSpPr>
          <p:nvPr>
            <p:ph type="sldNum" sz="quarter" idx="5"/>
          </p:nvPr>
        </p:nvSpPr>
        <p:spPr/>
        <p:txBody>
          <a:bodyPr/>
          <a:lstStyle/>
          <a:p>
            <a:fld id="{AAEF8DA2-4112-0142-ACB6-75BE2037C8BF}" type="slidenum">
              <a:rPr lang="en-GB" smtClean="0"/>
              <a:t>6</a:t>
            </a:fld>
            <a:endParaRPr lang="en-GB"/>
          </a:p>
        </p:txBody>
      </p:sp>
    </p:spTree>
    <p:extLst>
      <p:ext uri="{BB962C8B-B14F-4D97-AF65-F5344CB8AC3E}">
        <p14:creationId xmlns:p14="http://schemas.microsoft.com/office/powerpoint/2010/main" val="2760291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Besvarelsen kommer først. Gi studentene noen minutter til å se på den, snakke med naboen, få innspill. </a:t>
            </a:r>
          </a:p>
          <a:p>
            <a:endParaRPr lang="nb-NO" noProof="0" dirty="0"/>
          </a:p>
          <a:p>
            <a:r>
              <a:rPr lang="nb-NO" noProof="0" dirty="0"/>
              <a:t>Klikke etterpå inn “vår vurdering”</a:t>
            </a:r>
          </a:p>
          <a:p>
            <a:endParaRPr lang="en-GB" dirty="0"/>
          </a:p>
        </p:txBody>
      </p:sp>
      <p:sp>
        <p:nvSpPr>
          <p:cNvPr id="4" name="Plassholder for lysbildenummer 3"/>
          <p:cNvSpPr>
            <a:spLocks noGrp="1"/>
          </p:cNvSpPr>
          <p:nvPr>
            <p:ph type="sldNum" sz="quarter" idx="5"/>
          </p:nvPr>
        </p:nvSpPr>
        <p:spPr/>
        <p:txBody>
          <a:bodyPr/>
          <a:lstStyle/>
          <a:p>
            <a:fld id="{AAEF8DA2-4112-0142-ACB6-75BE2037C8BF}" type="slidenum">
              <a:rPr lang="en-GB" smtClean="0"/>
              <a:t>7</a:t>
            </a:fld>
            <a:endParaRPr lang="en-GB"/>
          </a:p>
        </p:txBody>
      </p:sp>
    </p:spTree>
    <p:extLst>
      <p:ext uri="{BB962C8B-B14F-4D97-AF65-F5344CB8AC3E}">
        <p14:creationId xmlns:p14="http://schemas.microsoft.com/office/powerpoint/2010/main" val="1057033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noProof="0" dirty="0"/>
              <a:t>Besvarelsen kommer først. Gi studentene noen minutter til å se på den, snakke med naboen, få innspill. </a:t>
            </a:r>
          </a:p>
          <a:p>
            <a:endParaRPr lang="nb-NO" noProof="0" dirty="0"/>
          </a:p>
          <a:p>
            <a:r>
              <a:rPr lang="nb-NO" noProof="0" dirty="0"/>
              <a:t>Klikke etterpå inn “vår vurdering”</a:t>
            </a:r>
          </a:p>
          <a:p>
            <a:endParaRPr lang="en-GB" dirty="0"/>
          </a:p>
        </p:txBody>
      </p:sp>
      <p:sp>
        <p:nvSpPr>
          <p:cNvPr id="4" name="Plassholder for lysbildenummer 3"/>
          <p:cNvSpPr>
            <a:spLocks noGrp="1"/>
          </p:cNvSpPr>
          <p:nvPr>
            <p:ph type="sldNum" sz="quarter" idx="5"/>
          </p:nvPr>
        </p:nvSpPr>
        <p:spPr/>
        <p:txBody>
          <a:bodyPr/>
          <a:lstStyle/>
          <a:p>
            <a:fld id="{AAEF8DA2-4112-0142-ACB6-75BE2037C8BF}" type="slidenum">
              <a:rPr lang="en-GB" smtClean="0"/>
              <a:t>8</a:t>
            </a:fld>
            <a:endParaRPr lang="en-GB"/>
          </a:p>
        </p:txBody>
      </p:sp>
    </p:spTree>
    <p:extLst>
      <p:ext uri="{BB962C8B-B14F-4D97-AF65-F5344CB8AC3E}">
        <p14:creationId xmlns:p14="http://schemas.microsoft.com/office/powerpoint/2010/main" val="477694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Diagrammet er basert på </a:t>
            </a:r>
            <a:r>
              <a:rPr lang="nb-NO" dirty="0" err="1"/>
              <a:t>Toulmins</a:t>
            </a:r>
            <a:r>
              <a:rPr lang="nb-NO" dirty="0"/>
              <a:t> modell for argumentasjon, men det er ikke nødvendig for å forstå innholdet (og heller ikke nevnt i Tangenten-artikkelen, så ingen grunn til å nevne det for studentene).</a:t>
            </a:r>
          </a:p>
        </p:txBody>
      </p:sp>
      <p:sp>
        <p:nvSpPr>
          <p:cNvPr id="4" name="Plassholder for lysbildenummer 3"/>
          <p:cNvSpPr>
            <a:spLocks noGrp="1"/>
          </p:cNvSpPr>
          <p:nvPr>
            <p:ph type="sldNum" sz="quarter" idx="5"/>
          </p:nvPr>
        </p:nvSpPr>
        <p:spPr/>
        <p:txBody>
          <a:bodyPr/>
          <a:lstStyle/>
          <a:p>
            <a:fld id="{AAEF8DA2-4112-0142-ACB6-75BE2037C8BF}" type="slidenum">
              <a:rPr lang="en-GB" smtClean="0"/>
              <a:t>9</a:t>
            </a:fld>
            <a:endParaRPr lang="en-GB"/>
          </a:p>
        </p:txBody>
      </p:sp>
    </p:spTree>
    <p:extLst>
      <p:ext uri="{BB962C8B-B14F-4D97-AF65-F5344CB8AC3E}">
        <p14:creationId xmlns:p14="http://schemas.microsoft.com/office/powerpoint/2010/main" val="1344605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GB" dirty="0"/>
          </a:p>
        </p:txBody>
      </p:sp>
      <p:sp>
        <p:nvSpPr>
          <p:cNvPr id="4" name="Plassholder for lysbildenummer 3"/>
          <p:cNvSpPr>
            <a:spLocks noGrp="1"/>
          </p:cNvSpPr>
          <p:nvPr>
            <p:ph type="sldNum" sz="quarter" idx="5"/>
          </p:nvPr>
        </p:nvSpPr>
        <p:spPr/>
        <p:txBody>
          <a:bodyPr/>
          <a:lstStyle/>
          <a:p>
            <a:fld id="{AAEF8DA2-4112-0142-ACB6-75BE2037C8BF}" type="slidenum">
              <a:rPr lang="en-GB" smtClean="0"/>
              <a:t>10</a:t>
            </a:fld>
            <a:endParaRPr lang="en-GB"/>
          </a:p>
        </p:txBody>
      </p:sp>
    </p:spTree>
    <p:extLst>
      <p:ext uri="{BB962C8B-B14F-4D97-AF65-F5344CB8AC3E}">
        <p14:creationId xmlns:p14="http://schemas.microsoft.com/office/powerpoint/2010/main" val="1724245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161B04C-BD64-3584-C1E8-4DA7A0F0BFDA}"/>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GB"/>
          </a:p>
        </p:txBody>
      </p:sp>
      <p:sp>
        <p:nvSpPr>
          <p:cNvPr id="3" name="Undertittel 2">
            <a:extLst>
              <a:ext uri="{FF2B5EF4-FFF2-40B4-BE49-F238E27FC236}">
                <a16:creationId xmlns:a16="http://schemas.microsoft.com/office/drawing/2014/main" id="{98C7DFBF-E9A6-DE3F-A1A7-643B3E8C14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GB"/>
          </a:p>
        </p:txBody>
      </p:sp>
      <p:sp>
        <p:nvSpPr>
          <p:cNvPr id="4" name="Plassholder for dato 3">
            <a:extLst>
              <a:ext uri="{FF2B5EF4-FFF2-40B4-BE49-F238E27FC236}">
                <a16:creationId xmlns:a16="http://schemas.microsoft.com/office/drawing/2014/main" id="{968A0015-927D-82B2-1238-8D0FE17159C1}"/>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5" name="Plassholder for bunntekst 4">
            <a:extLst>
              <a:ext uri="{FF2B5EF4-FFF2-40B4-BE49-F238E27FC236}">
                <a16:creationId xmlns:a16="http://schemas.microsoft.com/office/drawing/2014/main" id="{9F06813D-5C22-87FF-FC0F-B528F0E07B58}"/>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3D8A2C45-7589-BA5A-ED8E-4AE50019CF70}"/>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3374267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3A69F89-91DD-0E35-FEE8-642A88366BC5}"/>
              </a:ext>
            </a:extLst>
          </p:cNvPr>
          <p:cNvSpPr>
            <a:spLocks noGrp="1"/>
          </p:cNvSpPr>
          <p:nvPr>
            <p:ph type="title"/>
          </p:nvPr>
        </p:nvSpPr>
        <p:spPr/>
        <p:txBody>
          <a:bodyPr/>
          <a:lstStyle/>
          <a:p>
            <a:r>
              <a:rPr lang="nb-NO"/>
              <a:t>Klikk for å redigere tittelstil</a:t>
            </a:r>
            <a:endParaRPr lang="en-GB"/>
          </a:p>
        </p:txBody>
      </p:sp>
      <p:sp>
        <p:nvSpPr>
          <p:cNvPr id="3" name="Plassholder for loddrett tekst 2">
            <a:extLst>
              <a:ext uri="{FF2B5EF4-FFF2-40B4-BE49-F238E27FC236}">
                <a16:creationId xmlns:a16="http://schemas.microsoft.com/office/drawing/2014/main" id="{7DD65644-BB3C-6256-C7EA-0EED5D16BC8F}"/>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FD50D1F8-FE87-918D-9DDC-3BD6F6765509}"/>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5" name="Plassholder for bunntekst 4">
            <a:extLst>
              <a:ext uri="{FF2B5EF4-FFF2-40B4-BE49-F238E27FC236}">
                <a16:creationId xmlns:a16="http://schemas.microsoft.com/office/drawing/2014/main" id="{49357573-A4BD-75DB-E82B-1DF7ED12DF16}"/>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A1E7DE74-ABEF-7708-92C9-80890A615E78}"/>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1358326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DD885951-0939-E0FC-7438-AE17FA192AAC}"/>
              </a:ext>
            </a:extLst>
          </p:cNvPr>
          <p:cNvSpPr>
            <a:spLocks noGrp="1"/>
          </p:cNvSpPr>
          <p:nvPr>
            <p:ph type="title" orient="vert"/>
          </p:nvPr>
        </p:nvSpPr>
        <p:spPr>
          <a:xfrm>
            <a:off x="8724900" y="365125"/>
            <a:ext cx="2628900" cy="5811838"/>
          </a:xfrm>
        </p:spPr>
        <p:txBody>
          <a:bodyPr vert="eaVert"/>
          <a:lstStyle/>
          <a:p>
            <a:r>
              <a:rPr lang="nb-NO"/>
              <a:t>Klikk for å redigere tittelstil</a:t>
            </a:r>
            <a:endParaRPr lang="en-GB"/>
          </a:p>
        </p:txBody>
      </p:sp>
      <p:sp>
        <p:nvSpPr>
          <p:cNvPr id="3" name="Plassholder for loddrett tekst 2">
            <a:extLst>
              <a:ext uri="{FF2B5EF4-FFF2-40B4-BE49-F238E27FC236}">
                <a16:creationId xmlns:a16="http://schemas.microsoft.com/office/drawing/2014/main" id="{FC2B2361-842C-8467-843C-BB09826EF8DA}"/>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5EA747FC-504B-FD56-A7D8-568606ECB186}"/>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5" name="Plassholder for bunntekst 4">
            <a:extLst>
              <a:ext uri="{FF2B5EF4-FFF2-40B4-BE49-F238E27FC236}">
                <a16:creationId xmlns:a16="http://schemas.microsoft.com/office/drawing/2014/main" id="{A8AE2631-ACB9-C321-EFFC-1C25C477639D}"/>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693297A0-1BE4-CDB8-379A-CB17AE43B839}"/>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344519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A19E108-38C2-77A4-7D1C-2F288D7E1790}"/>
              </a:ext>
            </a:extLst>
          </p:cNvPr>
          <p:cNvSpPr>
            <a:spLocks noGrp="1"/>
          </p:cNvSpPr>
          <p:nvPr>
            <p:ph type="title"/>
          </p:nvPr>
        </p:nvSpPr>
        <p:spPr/>
        <p:txBody>
          <a:body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DCF78F82-7A48-9638-E9E9-50F8FC99FB3C}"/>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2D61623B-9B96-9200-3FC8-320195096D3E}"/>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5" name="Plassholder for bunntekst 4">
            <a:extLst>
              <a:ext uri="{FF2B5EF4-FFF2-40B4-BE49-F238E27FC236}">
                <a16:creationId xmlns:a16="http://schemas.microsoft.com/office/drawing/2014/main" id="{FDD87600-6105-CE4F-5356-9FFB6206FEF2}"/>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0846F77F-D7DB-DC24-CF18-C5B5F7DC5369}"/>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278272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56DA144-254B-9B73-39D8-879C611C2D6E}"/>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GB"/>
          </a:p>
        </p:txBody>
      </p:sp>
      <p:sp>
        <p:nvSpPr>
          <p:cNvPr id="3" name="Plassholder for tekst 2">
            <a:extLst>
              <a:ext uri="{FF2B5EF4-FFF2-40B4-BE49-F238E27FC236}">
                <a16:creationId xmlns:a16="http://schemas.microsoft.com/office/drawing/2014/main" id="{F8A055DB-EE9E-C8ED-E55A-FE51747300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F028BC82-E2E4-014E-E220-982D0300CF43}"/>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5" name="Plassholder for bunntekst 4">
            <a:extLst>
              <a:ext uri="{FF2B5EF4-FFF2-40B4-BE49-F238E27FC236}">
                <a16:creationId xmlns:a16="http://schemas.microsoft.com/office/drawing/2014/main" id="{E0AC5ECA-E494-F33E-65AD-26C76A9D9F0A}"/>
              </a:ext>
            </a:extLst>
          </p:cNvPr>
          <p:cNvSpPr>
            <a:spLocks noGrp="1"/>
          </p:cNvSpPr>
          <p:nvPr>
            <p:ph type="ftr" sz="quarter" idx="11"/>
          </p:nvPr>
        </p:nvSpPr>
        <p:spPr/>
        <p:txBody>
          <a:bodyPr/>
          <a:lstStyle/>
          <a:p>
            <a:endParaRPr lang="en-GB"/>
          </a:p>
        </p:txBody>
      </p:sp>
      <p:sp>
        <p:nvSpPr>
          <p:cNvPr id="6" name="Plassholder for lysbildenummer 5">
            <a:extLst>
              <a:ext uri="{FF2B5EF4-FFF2-40B4-BE49-F238E27FC236}">
                <a16:creationId xmlns:a16="http://schemas.microsoft.com/office/drawing/2014/main" id="{F18BDFCA-6DC8-8C7E-3941-60954025B5FC}"/>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541259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2F6C72-5EE3-1BEC-000E-1ED1A42A52DA}"/>
              </a:ext>
            </a:extLst>
          </p:cNvPr>
          <p:cNvSpPr>
            <a:spLocks noGrp="1"/>
          </p:cNvSpPr>
          <p:nvPr>
            <p:ph type="title"/>
          </p:nvPr>
        </p:nvSpPr>
        <p:spPr/>
        <p:txBody>
          <a:body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C7F62834-3EEE-159E-0AC0-8952C85430C5}"/>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innhold 3">
            <a:extLst>
              <a:ext uri="{FF2B5EF4-FFF2-40B4-BE49-F238E27FC236}">
                <a16:creationId xmlns:a16="http://schemas.microsoft.com/office/drawing/2014/main" id="{F47763CA-DB5C-0848-CBBC-3F685E4AA52A}"/>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dato 4">
            <a:extLst>
              <a:ext uri="{FF2B5EF4-FFF2-40B4-BE49-F238E27FC236}">
                <a16:creationId xmlns:a16="http://schemas.microsoft.com/office/drawing/2014/main" id="{712BAC43-8BDE-3A38-79F0-8D74A9906056}"/>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6" name="Plassholder for bunntekst 5">
            <a:extLst>
              <a:ext uri="{FF2B5EF4-FFF2-40B4-BE49-F238E27FC236}">
                <a16:creationId xmlns:a16="http://schemas.microsoft.com/office/drawing/2014/main" id="{9AB59D5C-9152-C674-D4A6-AAD271F91E50}"/>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CA2A0C03-0ABF-6601-BBE4-45585F3B0C2F}"/>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74156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92E8B7-9EA3-EE8A-6A7B-4DAE537EFEAC}"/>
              </a:ext>
            </a:extLst>
          </p:cNvPr>
          <p:cNvSpPr>
            <a:spLocks noGrp="1"/>
          </p:cNvSpPr>
          <p:nvPr>
            <p:ph type="title"/>
          </p:nvPr>
        </p:nvSpPr>
        <p:spPr>
          <a:xfrm>
            <a:off x="839788" y="365125"/>
            <a:ext cx="10515600" cy="1325563"/>
          </a:xfrm>
        </p:spPr>
        <p:txBody>
          <a:bodyPr/>
          <a:lstStyle/>
          <a:p>
            <a:r>
              <a:rPr lang="nb-NO"/>
              <a:t>Klikk for å redigere tittelstil</a:t>
            </a:r>
            <a:endParaRPr lang="en-GB"/>
          </a:p>
        </p:txBody>
      </p:sp>
      <p:sp>
        <p:nvSpPr>
          <p:cNvPr id="3" name="Plassholder for tekst 2">
            <a:extLst>
              <a:ext uri="{FF2B5EF4-FFF2-40B4-BE49-F238E27FC236}">
                <a16:creationId xmlns:a16="http://schemas.microsoft.com/office/drawing/2014/main" id="{260DD780-1591-1D25-7EAD-8947EEABC6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7C55A1D3-E126-C9AC-000B-DC4AF56F14B9}"/>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5" name="Plassholder for tekst 4">
            <a:extLst>
              <a:ext uri="{FF2B5EF4-FFF2-40B4-BE49-F238E27FC236}">
                <a16:creationId xmlns:a16="http://schemas.microsoft.com/office/drawing/2014/main" id="{3204C4BA-BE4C-D907-0EF5-7E8C4C9378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1DFF9423-7A15-EA5B-8F22-F848B950F7AB}"/>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7" name="Plassholder for dato 6">
            <a:extLst>
              <a:ext uri="{FF2B5EF4-FFF2-40B4-BE49-F238E27FC236}">
                <a16:creationId xmlns:a16="http://schemas.microsoft.com/office/drawing/2014/main" id="{C738BAFF-B46A-78C8-F82A-563B4C606ABE}"/>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8" name="Plassholder for bunntekst 7">
            <a:extLst>
              <a:ext uri="{FF2B5EF4-FFF2-40B4-BE49-F238E27FC236}">
                <a16:creationId xmlns:a16="http://schemas.microsoft.com/office/drawing/2014/main" id="{E24B472F-641E-BB3A-9A7B-4ED6D7F9FA4C}"/>
              </a:ext>
            </a:extLst>
          </p:cNvPr>
          <p:cNvSpPr>
            <a:spLocks noGrp="1"/>
          </p:cNvSpPr>
          <p:nvPr>
            <p:ph type="ftr" sz="quarter" idx="11"/>
          </p:nvPr>
        </p:nvSpPr>
        <p:spPr/>
        <p:txBody>
          <a:bodyPr/>
          <a:lstStyle/>
          <a:p>
            <a:endParaRPr lang="en-GB"/>
          </a:p>
        </p:txBody>
      </p:sp>
      <p:sp>
        <p:nvSpPr>
          <p:cNvPr id="9" name="Plassholder for lysbildenummer 8">
            <a:extLst>
              <a:ext uri="{FF2B5EF4-FFF2-40B4-BE49-F238E27FC236}">
                <a16:creationId xmlns:a16="http://schemas.microsoft.com/office/drawing/2014/main" id="{C24E44D1-BCB3-4608-7A4C-108BC01B7B62}"/>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5417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392E4E-E25E-7270-0E0F-9801BFDEFBDC}"/>
              </a:ext>
            </a:extLst>
          </p:cNvPr>
          <p:cNvSpPr>
            <a:spLocks noGrp="1"/>
          </p:cNvSpPr>
          <p:nvPr>
            <p:ph type="title"/>
          </p:nvPr>
        </p:nvSpPr>
        <p:spPr/>
        <p:txBody>
          <a:bodyPr/>
          <a:lstStyle/>
          <a:p>
            <a:r>
              <a:rPr lang="nb-NO"/>
              <a:t>Klikk for å redigere tittelstil</a:t>
            </a:r>
            <a:endParaRPr lang="en-GB"/>
          </a:p>
        </p:txBody>
      </p:sp>
      <p:sp>
        <p:nvSpPr>
          <p:cNvPr id="3" name="Plassholder for dato 2">
            <a:extLst>
              <a:ext uri="{FF2B5EF4-FFF2-40B4-BE49-F238E27FC236}">
                <a16:creationId xmlns:a16="http://schemas.microsoft.com/office/drawing/2014/main" id="{A3257C9C-4EF4-797C-1D77-85BF659D6CFA}"/>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4" name="Plassholder for bunntekst 3">
            <a:extLst>
              <a:ext uri="{FF2B5EF4-FFF2-40B4-BE49-F238E27FC236}">
                <a16:creationId xmlns:a16="http://schemas.microsoft.com/office/drawing/2014/main" id="{C902C9EC-623B-4898-BD47-87F3164D8D80}"/>
              </a:ext>
            </a:extLst>
          </p:cNvPr>
          <p:cNvSpPr>
            <a:spLocks noGrp="1"/>
          </p:cNvSpPr>
          <p:nvPr>
            <p:ph type="ftr" sz="quarter" idx="11"/>
          </p:nvPr>
        </p:nvSpPr>
        <p:spPr/>
        <p:txBody>
          <a:bodyPr/>
          <a:lstStyle/>
          <a:p>
            <a:endParaRPr lang="en-GB"/>
          </a:p>
        </p:txBody>
      </p:sp>
      <p:sp>
        <p:nvSpPr>
          <p:cNvPr id="5" name="Plassholder for lysbildenummer 4">
            <a:extLst>
              <a:ext uri="{FF2B5EF4-FFF2-40B4-BE49-F238E27FC236}">
                <a16:creationId xmlns:a16="http://schemas.microsoft.com/office/drawing/2014/main" id="{C10389D5-9802-E2E7-4C63-1F7F3D20969B}"/>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310466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4A2A5569-7705-2570-4D0F-DBD1C21E0C70}"/>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3" name="Plassholder for bunntekst 2">
            <a:extLst>
              <a:ext uri="{FF2B5EF4-FFF2-40B4-BE49-F238E27FC236}">
                <a16:creationId xmlns:a16="http://schemas.microsoft.com/office/drawing/2014/main" id="{78093FAC-ACBC-5D61-7CF3-5306673C3102}"/>
              </a:ext>
            </a:extLst>
          </p:cNvPr>
          <p:cNvSpPr>
            <a:spLocks noGrp="1"/>
          </p:cNvSpPr>
          <p:nvPr>
            <p:ph type="ftr" sz="quarter" idx="11"/>
          </p:nvPr>
        </p:nvSpPr>
        <p:spPr/>
        <p:txBody>
          <a:bodyPr/>
          <a:lstStyle/>
          <a:p>
            <a:endParaRPr lang="en-GB"/>
          </a:p>
        </p:txBody>
      </p:sp>
      <p:sp>
        <p:nvSpPr>
          <p:cNvPr id="4" name="Plassholder for lysbildenummer 3">
            <a:extLst>
              <a:ext uri="{FF2B5EF4-FFF2-40B4-BE49-F238E27FC236}">
                <a16:creationId xmlns:a16="http://schemas.microsoft.com/office/drawing/2014/main" id="{5AD42BA2-9A6B-D9A9-AD0A-D915C3ACF994}"/>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283033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8315204-245C-6FDD-0372-3B113E9503D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GB"/>
          </a:p>
        </p:txBody>
      </p:sp>
      <p:sp>
        <p:nvSpPr>
          <p:cNvPr id="3" name="Plassholder for innhold 2">
            <a:extLst>
              <a:ext uri="{FF2B5EF4-FFF2-40B4-BE49-F238E27FC236}">
                <a16:creationId xmlns:a16="http://schemas.microsoft.com/office/drawing/2014/main" id="{0AE13123-0D3A-990C-C20B-D94BB2E1C5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tekst 3">
            <a:extLst>
              <a:ext uri="{FF2B5EF4-FFF2-40B4-BE49-F238E27FC236}">
                <a16:creationId xmlns:a16="http://schemas.microsoft.com/office/drawing/2014/main" id="{041A4872-57BF-D905-2BF9-2BA875DA3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B8F5ADC-54E4-6E4E-D821-35A930DA6099}"/>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6" name="Plassholder for bunntekst 5">
            <a:extLst>
              <a:ext uri="{FF2B5EF4-FFF2-40B4-BE49-F238E27FC236}">
                <a16:creationId xmlns:a16="http://schemas.microsoft.com/office/drawing/2014/main" id="{754B3AF5-0028-B6AE-9C1D-21CAB7784F5B}"/>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3B14C58C-26E5-EF4C-B024-46D1125D1C69}"/>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188516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8C386E-395D-2857-4F84-BB202DC43F8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GB"/>
          </a:p>
        </p:txBody>
      </p:sp>
      <p:sp>
        <p:nvSpPr>
          <p:cNvPr id="3" name="Plassholder for bilde 2">
            <a:extLst>
              <a:ext uri="{FF2B5EF4-FFF2-40B4-BE49-F238E27FC236}">
                <a16:creationId xmlns:a16="http://schemas.microsoft.com/office/drawing/2014/main" id="{9186F040-7287-5C6D-9447-A4026641B8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ssholder for tekst 3">
            <a:extLst>
              <a:ext uri="{FF2B5EF4-FFF2-40B4-BE49-F238E27FC236}">
                <a16:creationId xmlns:a16="http://schemas.microsoft.com/office/drawing/2014/main" id="{F3542D38-EB9A-7A6A-4B60-518637E3B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640EC253-28D3-1D24-91AA-F80A9329DCDF}"/>
              </a:ext>
            </a:extLst>
          </p:cNvPr>
          <p:cNvSpPr>
            <a:spLocks noGrp="1"/>
          </p:cNvSpPr>
          <p:nvPr>
            <p:ph type="dt" sz="half" idx="10"/>
          </p:nvPr>
        </p:nvSpPr>
        <p:spPr/>
        <p:txBody>
          <a:bodyPr/>
          <a:lstStyle/>
          <a:p>
            <a:fld id="{FE80DD76-B992-5345-820F-7ED72A1B4A3C}" type="datetimeFigureOut">
              <a:rPr lang="en-GB" smtClean="0"/>
              <a:t>24/01/2023</a:t>
            </a:fld>
            <a:endParaRPr lang="en-GB"/>
          </a:p>
        </p:txBody>
      </p:sp>
      <p:sp>
        <p:nvSpPr>
          <p:cNvPr id="6" name="Plassholder for bunntekst 5">
            <a:extLst>
              <a:ext uri="{FF2B5EF4-FFF2-40B4-BE49-F238E27FC236}">
                <a16:creationId xmlns:a16="http://schemas.microsoft.com/office/drawing/2014/main" id="{7F28708E-A3AD-2CF1-F007-8D8049D36886}"/>
              </a:ext>
            </a:extLst>
          </p:cNvPr>
          <p:cNvSpPr>
            <a:spLocks noGrp="1"/>
          </p:cNvSpPr>
          <p:nvPr>
            <p:ph type="ftr" sz="quarter" idx="11"/>
          </p:nvPr>
        </p:nvSpPr>
        <p:spPr/>
        <p:txBody>
          <a:bodyPr/>
          <a:lstStyle/>
          <a:p>
            <a:endParaRPr lang="en-GB"/>
          </a:p>
        </p:txBody>
      </p:sp>
      <p:sp>
        <p:nvSpPr>
          <p:cNvPr id="7" name="Plassholder for lysbildenummer 6">
            <a:extLst>
              <a:ext uri="{FF2B5EF4-FFF2-40B4-BE49-F238E27FC236}">
                <a16:creationId xmlns:a16="http://schemas.microsoft.com/office/drawing/2014/main" id="{699C99D7-4C2A-E4A0-4E96-F9E9BDF7729F}"/>
              </a:ext>
            </a:extLst>
          </p:cNvPr>
          <p:cNvSpPr>
            <a:spLocks noGrp="1"/>
          </p:cNvSpPr>
          <p:nvPr>
            <p:ph type="sldNum" sz="quarter" idx="12"/>
          </p:nvPr>
        </p:nvSpPr>
        <p:spPr/>
        <p:txBody>
          <a:bodyPr/>
          <a:lstStyle/>
          <a:p>
            <a:fld id="{30B1BE0F-73DF-9F4B-8FC5-6ACBF1FD85DB}" type="slidenum">
              <a:rPr lang="en-GB" smtClean="0"/>
              <a:t>‹#›</a:t>
            </a:fld>
            <a:endParaRPr lang="en-GB"/>
          </a:p>
        </p:txBody>
      </p:sp>
    </p:spTree>
    <p:extLst>
      <p:ext uri="{BB962C8B-B14F-4D97-AF65-F5344CB8AC3E}">
        <p14:creationId xmlns:p14="http://schemas.microsoft.com/office/powerpoint/2010/main" val="3859846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BA0F46A5-F5AA-3197-89F8-F5A597686F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GB"/>
          </a:p>
        </p:txBody>
      </p:sp>
      <p:sp>
        <p:nvSpPr>
          <p:cNvPr id="3" name="Plassholder for tekst 2">
            <a:extLst>
              <a:ext uri="{FF2B5EF4-FFF2-40B4-BE49-F238E27FC236}">
                <a16:creationId xmlns:a16="http://schemas.microsoft.com/office/drawing/2014/main" id="{2289BA9A-9861-D977-D695-C036B6C26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4" name="Plassholder for dato 3">
            <a:extLst>
              <a:ext uri="{FF2B5EF4-FFF2-40B4-BE49-F238E27FC236}">
                <a16:creationId xmlns:a16="http://schemas.microsoft.com/office/drawing/2014/main" id="{9AC5EF8E-C70E-E1EC-7745-DA947E62F2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80DD76-B992-5345-820F-7ED72A1B4A3C}" type="datetimeFigureOut">
              <a:rPr lang="en-GB" smtClean="0"/>
              <a:t>24/01/2023</a:t>
            </a:fld>
            <a:endParaRPr lang="en-GB"/>
          </a:p>
        </p:txBody>
      </p:sp>
      <p:sp>
        <p:nvSpPr>
          <p:cNvPr id="5" name="Plassholder for bunntekst 4">
            <a:extLst>
              <a:ext uri="{FF2B5EF4-FFF2-40B4-BE49-F238E27FC236}">
                <a16:creationId xmlns:a16="http://schemas.microsoft.com/office/drawing/2014/main" id="{6C816869-497C-4AF8-A02D-3B340D8C36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ssholder for lysbildenummer 5">
            <a:extLst>
              <a:ext uri="{FF2B5EF4-FFF2-40B4-BE49-F238E27FC236}">
                <a16:creationId xmlns:a16="http://schemas.microsoft.com/office/drawing/2014/main" id="{91D6102C-CE31-5C06-94B9-B1AB1F0760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1BE0F-73DF-9F4B-8FC5-6ACBF1FD85DB}" type="slidenum">
              <a:rPr lang="en-GB" smtClean="0"/>
              <a:t>‹#›</a:t>
            </a:fld>
            <a:endParaRPr lang="en-GB"/>
          </a:p>
        </p:txBody>
      </p:sp>
    </p:spTree>
    <p:extLst>
      <p:ext uri="{BB962C8B-B14F-4D97-AF65-F5344CB8AC3E}">
        <p14:creationId xmlns:p14="http://schemas.microsoft.com/office/powerpoint/2010/main" val="1406402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865AA96-BF6E-104A-6943-68F1C29C4CDB}"/>
              </a:ext>
            </a:extLst>
          </p:cNvPr>
          <p:cNvSpPr>
            <a:spLocks noGrp="1"/>
          </p:cNvSpPr>
          <p:nvPr>
            <p:ph type="ctrTitle"/>
          </p:nvPr>
        </p:nvSpPr>
        <p:spPr>
          <a:xfrm>
            <a:off x="1524000" y="2235200"/>
            <a:ext cx="9144000" cy="2387600"/>
          </a:xfrm>
        </p:spPr>
        <p:txBody>
          <a:bodyPr>
            <a:normAutofit/>
          </a:bodyPr>
          <a:lstStyle/>
          <a:p>
            <a:r>
              <a:rPr lang="nb-NO" dirty="0"/>
              <a:t>Argumentasjon ved generisk eksempel</a:t>
            </a:r>
            <a:r>
              <a:rPr lang="en-GB" dirty="0"/>
              <a:t> </a:t>
            </a:r>
          </a:p>
        </p:txBody>
      </p:sp>
    </p:spTree>
    <p:extLst>
      <p:ext uri="{BB962C8B-B14F-4D97-AF65-F5344CB8AC3E}">
        <p14:creationId xmlns:p14="http://schemas.microsoft.com/office/powerpoint/2010/main" val="1594093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75332E2A-26AB-C5DC-B1B9-104F042E7537}"/>
              </a:ext>
            </a:extLst>
          </p:cNvPr>
          <p:cNvSpPr>
            <a:spLocks noGrp="1"/>
          </p:cNvSpPr>
          <p:nvPr>
            <p:ph type="title"/>
          </p:nvPr>
        </p:nvSpPr>
        <p:spPr>
          <a:xfrm>
            <a:off x="304799" y="97817"/>
            <a:ext cx="6245629" cy="859113"/>
          </a:xfrm>
        </p:spPr>
        <p:txBody>
          <a:bodyPr>
            <a:normAutofit/>
          </a:bodyPr>
          <a:lstStyle/>
          <a:p>
            <a:r>
              <a:rPr lang="nb-NO" dirty="0"/>
              <a:t>Strukturen i besvarelse C </a:t>
            </a:r>
          </a:p>
        </p:txBody>
      </p:sp>
      <p:pic>
        <p:nvPicPr>
          <p:cNvPr id="16" name="Plassholder for innhold 15" descr="Illustrasjon av Toulmins modell for argumentasjon">
            <a:extLst>
              <a:ext uri="{FF2B5EF4-FFF2-40B4-BE49-F238E27FC236}">
                <a16:creationId xmlns:a16="http://schemas.microsoft.com/office/drawing/2014/main" id="{A0B71A36-5490-341C-B653-1B9A95510024}"/>
              </a:ext>
            </a:extLst>
          </p:cNvPr>
          <p:cNvPicPr>
            <a:picLocks noGrp="1" noChangeAspect="1"/>
          </p:cNvPicPr>
          <p:nvPr>
            <p:ph idx="1"/>
          </p:nvPr>
        </p:nvPicPr>
        <p:blipFill>
          <a:blip r:embed="rId3"/>
          <a:stretch>
            <a:fillRect/>
          </a:stretch>
        </p:blipFill>
        <p:spPr>
          <a:xfrm>
            <a:off x="1729479" y="2456110"/>
            <a:ext cx="8061930" cy="3933026"/>
          </a:xfrm>
        </p:spPr>
      </p:pic>
      <p:grpSp>
        <p:nvGrpSpPr>
          <p:cNvPr id="14" name="Gruppe 13" descr="Et eksempel - 5 * 7">
            <a:extLst>
              <a:ext uri="{FF2B5EF4-FFF2-40B4-BE49-F238E27FC236}">
                <a16:creationId xmlns:a16="http://schemas.microsoft.com/office/drawing/2014/main" id="{579F202E-E2A2-32D9-3B0D-DE638F4F0655}"/>
              </a:ext>
            </a:extLst>
          </p:cNvPr>
          <p:cNvGrpSpPr/>
          <p:nvPr/>
        </p:nvGrpSpPr>
        <p:grpSpPr>
          <a:xfrm>
            <a:off x="388994" y="5499665"/>
            <a:ext cx="1168400" cy="616688"/>
            <a:chOff x="388994" y="5499665"/>
            <a:chExt cx="1168400" cy="616688"/>
          </a:xfrm>
        </p:grpSpPr>
        <p:sp>
          <p:nvSpPr>
            <p:cNvPr id="4" name="Bildeforklaring formet som en ellipse 3" descr="Snakkeboble med 5*7 i ">
              <a:extLst>
                <a:ext uri="{FF2B5EF4-FFF2-40B4-BE49-F238E27FC236}">
                  <a16:creationId xmlns:a16="http://schemas.microsoft.com/office/drawing/2014/main" id="{A446F994-5B8A-D023-467A-2653A7A2F47E}"/>
                </a:ext>
              </a:extLst>
            </p:cNvPr>
            <p:cNvSpPr/>
            <p:nvPr/>
          </p:nvSpPr>
          <p:spPr>
            <a:xfrm>
              <a:off x="388994" y="5499665"/>
              <a:ext cx="1168400" cy="616688"/>
            </a:xfrm>
            <a:prstGeom prst="wedgeEllipseCallout">
              <a:avLst>
                <a:gd name="adj1" fmla="val 94405"/>
                <a:gd name="adj2" fmla="val -4984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pic>
          <p:nvPicPr>
            <p:cNvPr id="6" name="Bilde 5" descr="5 ganger 7">
              <a:extLst>
                <a:ext uri="{FF2B5EF4-FFF2-40B4-BE49-F238E27FC236}">
                  <a16:creationId xmlns:a16="http://schemas.microsoft.com/office/drawing/2014/main" id="{B3C5A259-E87D-893B-16C6-A9927234408A}"/>
                </a:ext>
              </a:extLst>
            </p:cNvPr>
            <p:cNvPicPr>
              <a:picLocks noChangeAspect="1"/>
            </p:cNvPicPr>
            <p:nvPr/>
          </p:nvPicPr>
          <p:blipFill>
            <a:blip r:embed="rId4"/>
            <a:stretch>
              <a:fillRect/>
            </a:stretch>
          </p:blipFill>
          <p:spPr>
            <a:xfrm>
              <a:off x="716444" y="5601238"/>
              <a:ext cx="640688" cy="392258"/>
            </a:xfrm>
            <a:prstGeom prst="rect">
              <a:avLst/>
            </a:prstGeom>
          </p:spPr>
        </p:pic>
      </p:grpSp>
      <p:grpSp>
        <p:nvGrpSpPr>
          <p:cNvPr id="15" name="Gruppe 14" descr="Viser eksempelet ved å bruke like grupper">
            <a:extLst>
              <a:ext uri="{FF2B5EF4-FFF2-40B4-BE49-F238E27FC236}">
                <a16:creationId xmlns:a16="http://schemas.microsoft.com/office/drawing/2014/main" id="{CDD967B6-56EE-A658-ED2F-1FC8E4013356}"/>
              </a:ext>
            </a:extLst>
          </p:cNvPr>
          <p:cNvGrpSpPr/>
          <p:nvPr/>
        </p:nvGrpSpPr>
        <p:grpSpPr>
          <a:xfrm>
            <a:off x="155170" y="1729047"/>
            <a:ext cx="2006139" cy="1492618"/>
            <a:chOff x="155170" y="1729047"/>
            <a:chExt cx="2006139" cy="1492618"/>
          </a:xfrm>
        </p:grpSpPr>
        <p:sp>
          <p:nvSpPr>
            <p:cNvPr id="7" name="Bildeforklaring formet som en ellipse 6" descr="Snakkeboble med illustrasjon av like grupper i">
              <a:extLst>
                <a:ext uri="{FF2B5EF4-FFF2-40B4-BE49-F238E27FC236}">
                  <a16:creationId xmlns:a16="http://schemas.microsoft.com/office/drawing/2014/main" id="{F76309F3-E5F5-B83A-7B8C-3F7F420A6630}"/>
                </a:ext>
              </a:extLst>
            </p:cNvPr>
            <p:cNvSpPr/>
            <p:nvPr/>
          </p:nvSpPr>
          <p:spPr>
            <a:xfrm>
              <a:off x="155170" y="1729047"/>
              <a:ext cx="2006139" cy="1492618"/>
            </a:xfrm>
            <a:prstGeom prst="wedgeEllipseCallout">
              <a:avLst>
                <a:gd name="adj1" fmla="val 70839"/>
                <a:gd name="adj2" fmla="val 774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pic>
          <p:nvPicPr>
            <p:cNvPr id="8" name="Bilde 7" descr="Illustrasjon av like grupper">
              <a:extLst>
                <a:ext uri="{FF2B5EF4-FFF2-40B4-BE49-F238E27FC236}">
                  <a16:creationId xmlns:a16="http://schemas.microsoft.com/office/drawing/2014/main" id="{F57F0994-74D3-A51A-B624-49A72C7E4DA0}"/>
                </a:ext>
              </a:extLst>
            </p:cNvPr>
            <p:cNvPicPr>
              <a:picLocks noChangeAspect="1"/>
            </p:cNvPicPr>
            <p:nvPr/>
          </p:nvPicPr>
          <p:blipFill>
            <a:blip r:embed="rId5"/>
            <a:stretch>
              <a:fillRect/>
            </a:stretch>
          </p:blipFill>
          <p:spPr>
            <a:xfrm>
              <a:off x="400650" y="2052063"/>
              <a:ext cx="1515177" cy="808095"/>
            </a:xfrm>
            <a:prstGeom prst="rect">
              <a:avLst/>
            </a:prstGeom>
          </p:spPr>
        </p:pic>
      </p:grpSp>
      <p:grpSp>
        <p:nvGrpSpPr>
          <p:cNvPr id="3" name="Gruppe 2" descr="Konkluderer fra eksempelet">
            <a:extLst>
              <a:ext uri="{FF2B5EF4-FFF2-40B4-BE49-F238E27FC236}">
                <a16:creationId xmlns:a16="http://schemas.microsoft.com/office/drawing/2014/main" id="{96ABED29-D21B-8C66-6C71-628A986AA36C}"/>
              </a:ext>
            </a:extLst>
          </p:cNvPr>
          <p:cNvGrpSpPr/>
          <p:nvPr/>
        </p:nvGrpSpPr>
        <p:grpSpPr>
          <a:xfrm>
            <a:off x="5514781" y="5328727"/>
            <a:ext cx="2249577" cy="1094565"/>
            <a:chOff x="5514781" y="5328727"/>
            <a:chExt cx="2249577" cy="1094565"/>
          </a:xfrm>
        </p:grpSpPr>
        <p:sp>
          <p:nvSpPr>
            <p:cNvPr id="10" name="Bildeforklaring formet som en ellipse 9" descr="Snakkeboble med konklusjon i">
              <a:extLst>
                <a:ext uri="{FF2B5EF4-FFF2-40B4-BE49-F238E27FC236}">
                  <a16:creationId xmlns:a16="http://schemas.microsoft.com/office/drawing/2014/main" id="{DEAFEBBE-B467-4862-1545-53BC42F3AF7C}"/>
                </a:ext>
              </a:extLst>
            </p:cNvPr>
            <p:cNvSpPr/>
            <p:nvPr/>
          </p:nvSpPr>
          <p:spPr>
            <a:xfrm>
              <a:off x="5514781" y="5328727"/>
              <a:ext cx="2249577" cy="1094565"/>
            </a:xfrm>
            <a:prstGeom prst="wedgeEllipseCallout">
              <a:avLst>
                <a:gd name="adj1" fmla="val -69216"/>
                <a:gd name="adj2" fmla="val -1868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pic>
          <p:nvPicPr>
            <p:cNvPr id="9" name="Bilde 8" descr="Konklusjon">
              <a:extLst>
                <a:ext uri="{FF2B5EF4-FFF2-40B4-BE49-F238E27FC236}">
                  <a16:creationId xmlns:a16="http://schemas.microsoft.com/office/drawing/2014/main" id="{EFE55D75-82B1-BEA7-CA44-CDDFF45BEF01}"/>
                </a:ext>
              </a:extLst>
            </p:cNvPr>
            <p:cNvPicPr>
              <a:picLocks noChangeAspect="1"/>
            </p:cNvPicPr>
            <p:nvPr/>
          </p:nvPicPr>
          <p:blipFill>
            <a:blip r:embed="rId6"/>
            <a:stretch>
              <a:fillRect/>
            </a:stretch>
          </p:blipFill>
          <p:spPr>
            <a:xfrm>
              <a:off x="5760444" y="5723609"/>
              <a:ext cx="1930400" cy="304800"/>
            </a:xfrm>
            <a:prstGeom prst="rect">
              <a:avLst/>
            </a:prstGeom>
          </p:spPr>
        </p:pic>
      </p:grpSp>
      <p:sp>
        <p:nvSpPr>
          <p:cNvPr id="13" name="TekstSylinder 12">
            <a:extLst>
              <a:ext uri="{FF2B5EF4-FFF2-40B4-BE49-F238E27FC236}">
                <a16:creationId xmlns:a16="http://schemas.microsoft.com/office/drawing/2014/main" id="{589AA3D6-9EEE-0B95-459A-D27A7DB8B439}"/>
              </a:ext>
            </a:extLst>
          </p:cNvPr>
          <p:cNvSpPr txBox="1"/>
          <p:nvPr/>
        </p:nvSpPr>
        <p:spPr>
          <a:xfrm>
            <a:off x="2277377" y="956931"/>
            <a:ext cx="2577256" cy="1754326"/>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nb-NO" dirty="0"/>
              <a:t>Nøkkelideen tar utgangspunkt i definisjon av oddetall og en modell av multiplikasjon; viser hvorfor det blir slik, ikke bare at det blir slik</a:t>
            </a:r>
          </a:p>
        </p:txBody>
      </p:sp>
      <p:grpSp>
        <p:nvGrpSpPr>
          <p:cNvPr id="2" name="Gruppe 1" descr="Argumenterer generelt ut fra det eksempelet">
            <a:extLst>
              <a:ext uri="{FF2B5EF4-FFF2-40B4-BE49-F238E27FC236}">
                <a16:creationId xmlns:a16="http://schemas.microsoft.com/office/drawing/2014/main" id="{C24E6115-1CA0-12C7-40FF-B4731BB80937}"/>
              </a:ext>
            </a:extLst>
          </p:cNvPr>
          <p:cNvGrpSpPr/>
          <p:nvPr/>
        </p:nvGrpSpPr>
        <p:grpSpPr>
          <a:xfrm>
            <a:off x="7868458" y="658503"/>
            <a:ext cx="3845903" cy="2392521"/>
            <a:chOff x="7868458" y="658503"/>
            <a:chExt cx="3845903" cy="2392521"/>
          </a:xfrm>
        </p:grpSpPr>
        <p:pic>
          <p:nvPicPr>
            <p:cNvPr id="11" name="Bilde 10" descr="Skriftlig del av argumentet">
              <a:extLst>
                <a:ext uri="{FF2B5EF4-FFF2-40B4-BE49-F238E27FC236}">
                  <a16:creationId xmlns:a16="http://schemas.microsoft.com/office/drawing/2014/main" id="{E23314AA-A9B2-8F23-0ECB-335446602E4E}"/>
                </a:ext>
              </a:extLst>
            </p:cNvPr>
            <p:cNvPicPr>
              <a:picLocks noChangeAspect="1"/>
            </p:cNvPicPr>
            <p:nvPr/>
          </p:nvPicPr>
          <p:blipFill>
            <a:blip r:embed="rId7"/>
            <a:stretch>
              <a:fillRect/>
            </a:stretch>
          </p:blipFill>
          <p:spPr>
            <a:xfrm>
              <a:off x="8348629" y="1010214"/>
              <a:ext cx="3149600" cy="1689100"/>
            </a:xfrm>
            <a:prstGeom prst="rect">
              <a:avLst/>
            </a:prstGeom>
          </p:spPr>
        </p:pic>
        <p:sp>
          <p:nvSpPr>
            <p:cNvPr id="12" name="Bildeforklaring formet som en ellipse 11" descr="Snakkeboble med skriftlig argument i">
              <a:extLst>
                <a:ext uri="{FF2B5EF4-FFF2-40B4-BE49-F238E27FC236}">
                  <a16:creationId xmlns:a16="http://schemas.microsoft.com/office/drawing/2014/main" id="{6FD8A3F1-CF8F-0E65-BFD5-6241FB81B5E1}"/>
                </a:ext>
              </a:extLst>
            </p:cNvPr>
            <p:cNvSpPr/>
            <p:nvPr/>
          </p:nvSpPr>
          <p:spPr>
            <a:xfrm>
              <a:off x="7868458" y="658503"/>
              <a:ext cx="3845903" cy="2392521"/>
            </a:xfrm>
            <a:prstGeom prst="wedgeEllipseCallout">
              <a:avLst>
                <a:gd name="adj1" fmla="val -46131"/>
                <a:gd name="adj2" fmla="val 8564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spTree>
    <p:extLst>
      <p:ext uri="{BB962C8B-B14F-4D97-AF65-F5344CB8AC3E}">
        <p14:creationId xmlns:p14="http://schemas.microsoft.com/office/powerpoint/2010/main" val="1183054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C937C64-6556-1A14-474B-B3D703D79832}"/>
              </a:ext>
            </a:extLst>
          </p:cNvPr>
          <p:cNvSpPr>
            <a:spLocks noGrp="1"/>
          </p:cNvSpPr>
          <p:nvPr>
            <p:ph type="title"/>
          </p:nvPr>
        </p:nvSpPr>
        <p:spPr/>
        <p:txBody>
          <a:bodyPr/>
          <a:lstStyle/>
          <a:p>
            <a:r>
              <a:rPr lang="nb-NO" dirty="0"/>
              <a:t>Gruppearbeid </a:t>
            </a:r>
            <a:r>
              <a:rPr lang="nb-NO" dirty="0">
                <a:solidFill>
                  <a:schemeClr val="bg1"/>
                </a:solidFill>
              </a:rPr>
              <a:t>2</a:t>
            </a:r>
          </a:p>
        </p:txBody>
      </p:sp>
      <p:sp>
        <p:nvSpPr>
          <p:cNvPr id="3" name="Plassholder for innhold 2">
            <a:extLst>
              <a:ext uri="{FF2B5EF4-FFF2-40B4-BE49-F238E27FC236}">
                <a16:creationId xmlns:a16="http://schemas.microsoft.com/office/drawing/2014/main" id="{303B0D31-E10B-1F98-7F47-3F0CF1C2B8D5}"/>
              </a:ext>
            </a:extLst>
          </p:cNvPr>
          <p:cNvSpPr>
            <a:spLocks noGrp="1"/>
          </p:cNvSpPr>
          <p:nvPr>
            <p:ph idx="1"/>
          </p:nvPr>
        </p:nvSpPr>
        <p:spPr/>
        <p:txBody>
          <a:bodyPr/>
          <a:lstStyle/>
          <a:p>
            <a:r>
              <a:rPr lang="nb-NO" dirty="0"/>
              <a:t>Se tilbake på argumentet dere utformet i stad for at </a:t>
            </a:r>
            <a:r>
              <a:rPr lang="nb-NO" dirty="0">
                <a:cs typeface="Arial" panose="020B0604020202020204" pitchFamily="34" charset="0"/>
              </a:rPr>
              <a:t>p</a:t>
            </a:r>
            <a:r>
              <a:rPr lang="nb-NO" sz="2800" dirty="0">
                <a:cs typeface="Arial" panose="020B0604020202020204" pitchFamily="34" charset="0"/>
              </a:rPr>
              <a:t>roduktet av to oddetall alltid er et oddetall</a:t>
            </a:r>
            <a:r>
              <a:rPr lang="nb-NO" dirty="0"/>
              <a:t> </a:t>
            </a:r>
          </a:p>
          <a:p>
            <a:r>
              <a:rPr lang="nb-NO" dirty="0"/>
              <a:t>Er det noe dere tenker kan/bør endres/utdypes mer for at det blir et enda bedre argument ved bruk av generisk eksempel?</a:t>
            </a:r>
          </a:p>
        </p:txBody>
      </p:sp>
    </p:spTree>
    <p:extLst>
      <p:ext uri="{BB962C8B-B14F-4D97-AF65-F5344CB8AC3E}">
        <p14:creationId xmlns:p14="http://schemas.microsoft.com/office/powerpoint/2010/main" val="379878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94E981-C100-8AD2-A540-9221CCCF0DF8}"/>
              </a:ext>
            </a:extLst>
          </p:cNvPr>
          <p:cNvSpPr>
            <a:spLocks noGrp="1"/>
          </p:cNvSpPr>
          <p:nvPr>
            <p:ph type="title"/>
          </p:nvPr>
        </p:nvSpPr>
        <p:spPr>
          <a:xfrm>
            <a:off x="838200" y="365125"/>
            <a:ext cx="10515600" cy="1981835"/>
          </a:xfrm>
        </p:spPr>
        <p:txBody>
          <a:bodyPr>
            <a:normAutofit/>
          </a:bodyPr>
          <a:lstStyle/>
          <a:p>
            <a:r>
              <a:rPr lang="nb-NO" sz="3600" dirty="0"/>
              <a:t>Vi prøver nå å forestille oss at vi er lærere og skal fremme et argument ved generisk eksempel i samtale med noen elever</a:t>
            </a:r>
          </a:p>
        </p:txBody>
      </p:sp>
      <p:sp>
        <p:nvSpPr>
          <p:cNvPr id="3" name="Plassholder for innhold 2">
            <a:extLst>
              <a:ext uri="{FF2B5EF4-FFF2-40B4-BE49-F238E27FC236}">
                <a16:creationId xmlns:a16="http://schemas.microsoft.com/office/drawing/2014/main" id="{2CBBE235-8DC2-63E2-07DD-D037EEB837C6}"/>
              </a:ext>
            </a:extLst>
          </p:cNvPr>
          <p:cNvSpPr>
            <a:spLocks noGrp="1"/>
          </p:cNvSpPr>
          <p:nvPr>
            <p:ph idx="1"/>
          </p:nvPr>
        </p:nvSpPr>
        <p:spPr>
          <a:xfrm>
            <a:off x="838200" y="2727959"/>
            <a:ext cx="10515600" cy="3449003"/>
          </a:xfrm>
        </p:spPr>
        <p:txBody>
          <a:bodyPr>
            <a:normAutofit/>
          </a:bodyPr>
          <a:lstStyle/>
          <a:p>
            <a:r>
              <a:rPr lang="nb-NO" sz="3200" dirty="0"/>
              <a:t>Hvordan kan vi gå fram?</a:t>
            </a:r>
          </a:p>
          <a:p>
            <a:r>
              <a:rPr lang="nb-NO" sz="3200" dirty="0"/>
              <a:t>Hvordan kan det se ut?</a:t>
            </a:r>
          </a:p>
          <a:p>
            <a:pPr marL="0" indent="0">
              <a:buNone/>
            </a:pPr>
            <a:endParaRPr lang="en-GB" sz="3200" dirty="0"/>
          </a:p>
        </p:txBody>
      </p:sp>
    </p:spTree>
    <p:extLst>
      <p:ext uri="{BB962C8B-B14F-4D97-AF65-F5344CB8AC3E}">
        <p14:creationId xmlns:p14="http://schemas.microsoft.com/office/powerpoint/2010/main" val="3782561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5DB228E-F6E6-D25F-3935-F4625703F44E}"/>
              </a:ext>
            </a:extLst>
          </p:cNvPr>
          <p:cNvSpPr>
            <a:spLocks noGrp="1"/>
          </p:cNvSpPr>
          <p:nvPr>
            <p:ph type="title"/>
          </p:nvPr>
        </p:nvSpPr>
        <p:spPr/>
        <p:txBody>
          <a:bodyPr/>
          <a:lstStyle/>
          <a:p>
            <a:r>
              <a:rPr lang="nb-NO" dirty="0"/>
              <a:t>Skriving av en forestilt samtale, kort fortalt </a:t>
            </a:r>
          </a:p>
        </p:txBody>
      </p:sp>
      <p:graphicFrame>
        <p:nvGraphicFramePr>
          <p:cNvPr id="4" name="Plassholder for innhold 3" descr="Oversikt over arbeid med å skrive en tenkt samtale. Tre bobler med informasjon, de to første fører til den siste">
            <a:extLst>
              <a:ext uri="{FF2B5EF4-FFF2-40B4-BE49-F238E27FC236}">
                <a16:creationId xmlns:a16="http://schemas.microsoft.com/office/drawing/2014/main" id="{C263397D-3476-9DB6-10F3-D654D2970DB6}"/>
              </a:ext>
            </a:extLst>
          </p:cNvPr>
          <p:cNvGraphicFramePr>
            <a:graphicFrameLocks noGrp="1"/>
          </p:cNvGraphicFramePr>
          <p:nvPr>
            <p:ph idx="1"/>
            <p:extLst>
              <p:ext uri="{D42A27DB-BD31-4B8C-83A1-F6EECF244321}">
                <p14:modId xmlns:p14="http://schemas.microsoft.com/office/powerpoint/2010/main" val="36634687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81970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6340784-CA6B-1940-0004-D7D143FA014F}"/>
              </a:ext>
            </a:extLst>
          </p:cNvPr>
          <p:cNvSpPr>
            <a:spLocks noGrp="1"/>
          </p:cNvSpPr>
          <p:nvPr>
            <p:ph type="title"/>
          </p:nvPr>
        </p:nvSpPr>
        <p:spPr/>
        <p:txBody>
          <a:bodyPr>
            <a:normAutofit/>
          </a:bodyPr>
          <a:lstStyle/>
          <a:p>
            <a:r>
              <a:rPr lang="nb-NO" dirty="0"/>
              <a:t>Gruppeoppgave – skriving av en forestilt samtale om generisk eksempel</a:t>
            </a:r>
          </a:p>
        </p:txBody>
      </p:sp>
      <p:sp>
        <p:nvSpPr>
          <p:cNvPr id="3" name="Plassholder for innhold 2">
            <a:extLst>
              <a:ext uri="{FF2B5EF4-FFF2-40B4-BE49-F238E27FC236}">
                <a16:creationId xmlns:a16="http://schemas.microsoft.com/office/drawing/2014/main" id="{6FE563A9-1E9F-7696-EE54-708914EE7093}"/>
              </a:ext>
              <a:ext uri="{C183D7F6-B498-43B3-948B-1728B52AA6E4}">
                <adec:decorative xmlns:adec="http://schemas.microsoft.com/office/drawing/2017/decorative" val="0"/>
              </a:ext>
            </a:extLst>
          </p:cNvPr>
          <p:cNvSpPr>
            <a:spLocks noGrp="1"/>
          </p:cNvSpPr>
          <p:nvPr>
            <p:ph idx="1"/>
          </p:nvPr>
        </p:nvSpPr>
        <p:spPr>
          <a:xfrm>
            <a:off x="832750" y="1869581"/>
            <a:ext cx="5006366" cy="4509861"/>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nb-NO" sz="2400" dirty="0">
                <a:solidFill>
                  <a:schemeClr val="accent1"/>
                </a:solidFill>
              </a:rPr>
              <a:t>Undervisningssituasjon</a:t>
            </a:r>
          </a:p>
          <a:p>
            <a:pPr marL="0" indent="0">
              <a:buNone/>
            </a:pPr>
            <a:r>
              <a:rPr lang="nb-NO" sz="2000" dirty="0"/>
              <a:t>Vi er på 4. trinn. Elever arbeider med følgende oppgave:</a:t>
            </a:r>
          </a:p>
          <a:p>
            <a:endParaRPr lang="nb-NO" sz="2000" dirty="0"/>
          </a:p>
          <a:p>
            <a:endParaRPr lang="nb-NO" sz="2000" dirty="0"/>
          </a:p>
          <a:p>
            <a:endParaRPr lang="en-GB" sz="2000" dirty="0"/>
          </a:p>
          <a:p>
            <a:pPr marL="0" indent="0">
              <a:buNone/>
            </a:pPr>
            <a:r>
              <a:rPr lang="nb-NO" sz="2000" dirty="0"/>
              <a:t>Hannah og Tony har skrevet følgende på sitt ark:</a:t>
            </a:r>
          </a:p>
          <a:p>
            <a:endParaRPr lang="en-GB" dirty="0"/>
          </a:p>
        </p:txBody>
      </p:sp>
      <p:sp>
        <p:nvSpPr>
          <p:cNvPr id="9" name="TekstSylinder 8">
            <a:extLst>
              <a:ext uri="{FF2B5EF4-FFF2-40B4-BE49-F238E27FC236}">
                <a16:creationId xmlns:a16="http://schemas.microsoft.com/office/drawing/2014/main" id="{9C378CAD-F035-6F8D-662F-C70C9037EAC7}"/>
              </a:ext>
            </a:extLst>
          </p:cNvPr>
          <p:cNvSpPr txBox="1"/>
          <p:nvPr/>
        </p:nvSpPr>
        <p:spPr>
          <a:xfrm>
            <a:off x="1530085" y="3006812"/>
            <a:ext cx="3611696" cy="1015663"/>
          </a:xfrm>
          <a:prstGeom prst="rect">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nb-NO" sz="2000" b="0" dirty="0">
                <a:effectLst/>
              </a:rPr>
              <a:t>Stemmer det alltid, aldri eller noen ganger at summen av to påfølgende tall er et oddetall?</a:t>
            </a:r>
          </a:p>
        </p:txBody>
      </p:sp>
      <p:sp>
        <p:nvSpPr>
          <p:cNvPr id="8" name="Brettet hjørne 7">
            <a:extLst>
              <a:ext uri="{FF2B5EF4-FFF2-40B4-BE49-F238E27FC236}">
                <a16:creationId xmlns:a16="http://schemas.microsoft.com/office/drawing/2014/main" id="{DE1F0D43-6DCD-FBB4-FB69-457D048C32C3}"/>
              </a:ext>
            </a:extLst>
          </p:cNvPr>
          <p:cNvSpPr/>
          <p:nvPr/>
        </p:nvSpPr>
        <p:spPr>
          <a:xfrm>
            <a:off x="1530085" y="4729440"/>
            <a:ext cx="3047081" cy="1638092"/>
          </a:xfrm>
          <a:prstGeom prst="foldedCorner">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b-NO" dirty="0">
              <a:solidFill>
                <a:schemeClr val="tx1"/>
              </a:solidFill>
              <a:latin typeface="Avenir Next LT Pro" panose="020F0502020204030204" pitchFamily="34" charset="0"/>
            </a:endParaRPr>
          </a:p>
          <a:p>
            <a:r>
              <a:rPr lang="nb-NO" dirty="0">
                <a:solidFill>
                  <a:schemeClr val="tx1"/>
                </a:solidFill>
                <a:latin typeface="Avenir Next LT Pro" panose="020F0502020204030204" pitchFamily="34" charset="0"/>
              </a:rPr>
              <a:t>6+7=13    oddetall</a:t>
            </a:r>
          </a:p>
          <a:p>
            <a:r>
              <a:rPr lang="nb-NO" dirty="0">
                <a:solidFill>
                  <a:schemeClr val="tx1"/>
                </a:solidFill>
                <a:latin typeface="Avenir Next LT Pro" panose="020F0502020204030204" pitchFamily="34" charset="0"/>
              </a:rPr>
              <a:t>20+21=41 oddetall</a:t>
            </a:r>
          </a:p>
          <a:p>
            <a:r>
              <a:rPr lang="nb-NO" dirty="0">
                <a:solidFill>
                  <a:schemeClr val="tx1"/>
                </a:solidFill>
                <a:latin typeface="Avenir Next LT Pro" panose="020F0502020204030204" pitchFamily="34" charset="0"/>
              </a:rPr>
              <a:t>11+12=23 oddetall</a:t>
            </a:r>
          </a:p>
          <a:p>
            <a:r>
              <a:rPr lang="nb-NO" dirty="0">
                <a:solidFill>
                  <a:schemeClr val="tx1"/>
                </a:solidFill>
                <a:latin typeface="Avenir Next LT Pro" panose="020F0502020204030204" pitchFamily="34" charset="0"/>
              </a:rPr>
              <a:t> 32+33=65 oddetall</a:t>
            </a:r>
          </a:p>
          <a:p>
            <a:endParaRPr lang="nb-NO" dirty="0">
              <a:solidFill>
                <a:schemeClr val="tx1"/>
              </a:solidFill>
              <a:latin typeface="Avenir Next LT Pro" panose="020F0502020204030204" pitchFamily="34" charset="0"/>
            </a:endParaRPr>
          </a:p>
          <a:p>
            <a:r>
              <a:rPr lang="nb-NO" dirty="0">
                <a:solidFill>
                  <a:schemeClr val="tx1"/>
                </a:solidFill>
                <a:latin typeface="Avenir Next LT Pro" panose="020F0502020204030204" pitchFamily="34" charset="0"/>
              </a:rPr>
              <a:t>Det stemmer alltid!</a:t>
            </a:r>
          </a:p>
        </p:txBody>
      </p:sp>
      <p:sp>
        <p:nvSpPr>
          <p:cNvPr id="5" name="Plassholder for innhold 4">
            <a:extLst>
              <a:ext uri="{FF2B5EF4-FFF2-40B4-BE49-F238E27FC236}">
                <a16:creationId xmlns:a16="http://schemas.microsoft.com/office/drawing/2014/main" id="{F2ABE81F-5219-20DC-4FD8-B33F6B9FDEAB}"/>
              </a:ext>
            </a:extLst>
          </p:cNvPr>
          <p:cNvSpPr>
            <a:spLocks noGrp="1"/>
          </p:cNvSpPr>
          <p:nvPr>
            <p:ph sz="half" idx="4294967295"/>
          </p:nvPr>
        </p:nvSpPr>
        <p:spPr>
          <a:xfrm>
            <a:off x="6096000" y="1869582"/>
            <a:ext cx="5170714" cy="4509861"/>
          </a:xfrm>
          <a:noFill/>
          <a:ln>
            <a:noFill/>
          </a:ln>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nb-NO" sz="2400" dirty="0">
                <a:solidFill>
                  <a:schemeClr val="accent1"/>
                </a:solidFill>
              </a:rPr>
              <a:t>Mål for samtalen videre</a:t>
            </a:r>
          </a:p>
          <a:p>
            <a:pPr marL="0" indent="0">
              <a:buNone/>
            </a:pPr>
            <a:r>
              <a:rPr lang="nb-NO" sz="2200" dirty="0"/>
              <a:t>Læreren kommer bort til Hannah og Tony og leder en samtale der elevene bygger videre fra ett av sine eksempler og utvikler, med hjelp av læreren, et flott argument ved generisk eksempel.</a:t>
            </a:r>
          </a:p>
          <a:p>
            <a:endParaRPr lang="nb-NO" sz="2600" dirty="0"/>
          </a:p>
          <a:p>
            <a:pPr marL="0" indent="0">
              <a:buNone/>
            </a:pPr>
            <a:r>
              <a:rPr lang="nb-NO" dirty="0">
                <a:solidFill>
                  <a:schemeClr val="accent1"/>
                </a:solidFill>
              </a:rPr>
              <a:t>Oppgave</a:t>
            </a:r>
            <a:endParaRPr lang="nb-NO" sz="2600" dirty="0"/>
          </a:p>
          <a:p>
            <a:pPr marL="0" indent="0">
              <a:buNone/>
            </a:pPr>
            <a:r>
              <a:rPr lang="nb-NO" sz="2000" dirty="0"/>
              <a:t>Skrive en forestilt samtale for situasjonen.</a:t>
            </a:r>
          </a:p>
          <a:p>
            <a:pPr marL="0" indent="0">
              <a:buNone/>
            </a:pPr>
            <a:endParaRPr lang="nb-NO" dirty="0"/>
          </a:p>
          <a:p>
            <a:pPr marL="0" indent="0">
              <a:buNone/>
            </a:pPr>
            <a:endParaRPr lang="nb-NO" dirty="0"/>
          </a:p>
          <a:p>
            <a:pPr marL="0" indent="0">
              <a:buNone/>
            </a:pPr>
            <a:endParaRPr lang="nb-NO" dirty="0"/>
          </a:p>
        </p:txBody>
      </p:sp>
      <p:sp>
        <p:nvSpPr>
          <p:cNvPr id="7" name="TekstSylinder 6">
            <a:extLst>
              <a:ext uri="{FF2B5EF4-FFF2-40B4-BE49-F238E27FC236}">
                <a16:creationId xmlns:a16="http://schemas.microsoft.com/office/drawing/2014/main" id="{A5AA8B3A-7DB9-08B1-657C-82B364DC2339}"/>
              </a:ext>
            </a:extLst>
          </p:cNvPr>
          <p:cNvSpPr txBox="1"/>
          <p:nvPr/>
        </p:nvSpPr>
        <p:spPr>
          <a:xfrm>
            <a:off x="7819654" y="5548486"/>
            <a:ext cx="3129216" cy="338554"/>
          </a:xfrm>
          <a:prstGeom prst="rect">
            <a:avLst/>
          </a:prstGeom>
          <a:solidFill>
            <a:schemeClr val="accent5">
              <a:lumMod val="20000"/>
              <a:lumOff val="80000"/>
            </a:schemeClr>
          </a:solidFill>
          <a:ln>
            <a:noFill/>
          </a:ln>
        </p:spPr>
        <p:txBody>
          <a:bodyPr wrap="square" rtlCol="0">
            <a:spAutoFit/>
          </a:bodyPr>
          <a:lstStyle/>
          <a:p>
            <a:r>
              <a:rPr lang="nb-NO" sz="1600" dirty="0"/>
              <a:t>Samtalen bør være på </a:t>
            </a:r>
            <a:r>
              <a:rPr lang="en-GB" sz="1600" dirty="0"/>
              <a:t>1,5-2,5 sider</a:t>
            </a:r>
          </a:p>
        </p:txBody>
      </p:sp>
    </p:spTree>
    <p:extLst>
      <p:ext uri="{BB962C8B-B14F-4D97-AF65-F5344CB8AC3E}">
        <p14:creationId xmlns:p14="http://schemas.microsoft.com/office/powerpoint/2010/main" val="54155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FBCE53D7-93F8-07AD-4BDA-8C0561827683}"/>
              </a:ext>
            </a:extLst>
          </p:cNvPr>
          <p:cNvSpPr>
            <a:spLocks noGrp="1"/>
          </p:cNvSpPr>
          <p:nvPr>
            <p:ph type="title"/>
          </p:nvPr>
        </p:nvSpPr>
        <p:spPr/>
        <p:txBody>
          <a:bodyPr/>
          <a:lstStyle/>
          <a:p>
            <a:r>
              <a:rPr lang="nb-NO" dirty="0"/>
              <a:t>Gruppearbeid, del 2</a:t>
            </a:r>
          </a:p>
        </p:txBody>
      </p:sp>
      <p:sp>
        <p:nvSpPr>
          <p:cNvPr id="6" name="Plassholder for innhold 5">
            <a:extLst>
              <a:ext uri="{FF2B5EF4-FFF2-40B4-BE49-F238E27FC236}">
                <a16:creationId xmlns:a16="http://schemas.microsoft.com/office/drawing/2014/main" id="{A308AC92-73D7-8916-C746-A0CB72EC0633}"/>
              </a:ext>
            </a:extLst>
          </p:cNvPr>
          <p:cNvSpPr>
            <a:spLocks noGrp="1"/>
          </p:cNvSpPr>
          <p:nvPr>
            <p:ph idx="1"/>
          </p:nvPr>
        </p:nvSpPr>
        <p:spPr/>
        <p:txBody>
          <a:bodyPr/>
          <a:lstStyle/>
          <a:p>
            <a:pPr marL="0" indent="0">
              <a:buNone/>
            </a:pPr>
            <a:endParaRPr lang="nb-NO" dirty="0"/>
          </a:p>
          <a:p>
            <a:pPr marL="514350" indent="-514350">
              <a:buFont typeface="+mj-lt"/>
              <a:buAutoNum type="alphaLcParenR"/>
            </a:pPr>
            <a:r>
              <a:rPr lang="nb-NO" dirty="0"/>
              <a:t>Bytt deres forestilte samtalen med en annen gruppe. Hva har de andre tenkt likt/annerledes enn dere?</a:t>
            </a:r>
          </a:p>
          <a:p>
            <a:pPr marL="514350" indent="-514350">
              <a:buFont typeface="+mj-lt"/>
              <a:buAutoNum type="alphaLcParenR"/>
            </a:pPr>
            <a:endParaRPr lang="nb-NO" dirty="0"/>
          </a:p>
          <a:p>
            <a:pPr marL="514350" indent="-514350">
              <a:buFont typeface="+mj-lt"/>
              <a:buAutoNum type="alphaLcParenR"/>
            </a:pPr>
            <a:r>
              <a:rPr lang="nb-NO" dirty="0"/>
              <a:t>Noter to momenter dere tenker kan være viktig eller utfordrende i en slik situasjon (dvs. en samtale med to elever som har argumentert bare empirisk, hjelpe dem til å videreutvikle argumentet til et generisk eksempel).</a:t>
            </a:r>
          </a:p>
        </p:txBody>
      </p:sp>
    </p:spTree>
    <p:extLst>
      <p:ext uri="{BB962C8B-B14F-4D97-AF65-F5344CB8AC3E}">
        <p14:creationId xmlns:p14="http://schemas.microsoft.com/office/powerpoint/2010/main" val="2698044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69370E-3210-7256-55FB-7CA4FA9F0810}"/>
              </a:ext>
            </a:extLst>
          </p:cNvPr>
          <p:cNvSpPr>
            <a:spLocks noGrp="1"/>
          </p:cNvSpPr>
          <p:nvPr>
            <p:ph type="title"/>
          </p:nvPr>
        </p:nvSpPr>
        <p:spPr/>
        <p:txBody>
          <a:bodyPr>
            <a:normAutofit/>
          </a:bodyPr>
          <a:lstStyle/>
          <a:p>
            <a:r>
              <a:rPr lang="nb-NO" dirty="0"/>
              <a:t>Skriving av forestilt samtale som arbeidsform i lærerutdanning</a:t>
            </a:r>
            <a:endParaRPr lang="en-GB" dirty="0"/>
          </a:p>
        </p:txBody>
      </p:sp>
      <p:sp>
        <p:nvSpPr>
          <p:cNvPr id="3" name="Plassholder for innhold 2">
            <a:extLst>
              <a:ext uri="{FF2B5EF4-FFF2-40B4-BE49-F238E27FC236}">
                <a16:creationId xmlns:a16="http://schemas.microsoft.com/office/drawing/2014/main" id="{C02F633D-A56A-529F-95EF-408BEFCDBC7C}"/>
              </a:ext>
            </a:extLst>
          </p:cNvPr>
          <p:cNvSpPr>
            <a:spLocks noGrp="1"/>
          </p:cNvSpPr>
          <p:nvPr>
            <p:ph idx="1"/>
          </p:nvPr>
        </p:nvSpPr>
        <p:spPr/>
        <p:txBody>
          <a:bodyPr>
            <a:normAutofit fontScale="92500" lnSpcReduction="10000"/>
          </a:bodyPr>
          <a:lstStyle/>
          <a:p>
            <a:pPr marL="0" indent="0">
              <a:buNone/>
            </a:pPr>
            <a:endParaRPr lang="nb-NO" dirty="0"/>
          </a:p>
          <a:p>
            <a:pPr marL="0" indent="0">
              <a:buNone/>
            </a:pPr>
            <a:r>
              <a:rPr lang="nb-NO" dirty="0"/>
              <a:t>Fordi:</a:t>
            </a:r>
          </a:p>
          <a:p>
            <a:pPr>
              <a:buFontTx/>
              <a:buChar char="-"/>
            </a:pPr>
            <a:r>
              <a:rPr lang="nb-NO" dirty="0"/>
              <a:t>Det første steget i å lære å undervise bra er å kunne forestille seg hvordan bra undervisning kan se ut</a:t>
            </a:r>
          </a:p>
          <a:p>
            <a:pPr>
              <a:buFontTx/>
              <a:buChar char="-"/>
            </a:pPr>
            <a:r>
              <a:rPr lang="nb-NO" dirty="0"/>
              <a:t>Lærerutdanning er en profesjonsutdanning, og det vi leser i litteraturen er lite verdt hvis vi ikke kan tenke oss hvordan det kan spille seg ut i praksis</a:t>
            </a:r>
          </a:p>
          <a:p>
            <a:pPr>
              <a:buFontTx/>
              <a:buChar char="-"/>
            </a:pPr>
            <a:r>
              <a:rPr lang="nb-NO" dirty="0"/>
              <a:t>I skriving av forestilte samtaler kan man øve på noe uten å tenke samtidig på alt det andre (slik som å få elever i ro o.l.)</a:t>
            </a:r>
          </a:p>
          <a:p>
            <a:pPr>
              <a:buFontTx/>
              <a:buChar char="-"/>
            </a:pPr>
            <a:endParaRPr lang="nb-NO" dirty="0"/>
          </a:p>
          <a:p>
            <a:pPr marL="0" indent="0">
              <a:buNone/>
            </a:pPr>
            <a:r>
              <a:rPr lang="nb-NO" dirty="0">
                <a:solidFill>
                  <a:schemeClr val="accent1"/>
                </a:solidFill>
              </a:rPr>
              <a:t>Hvordan kjentes det å arbeide med skriving av en forestilt samtale i stad?</a:t>
            </a:r>
          </a:p>
        </p:txBody>
      </p:sp>
    </p:spTree>
    <p:extLst>
      <p:ext uri="{BB962C8B-B14F-4D97-AF65-F5344CB8AC3E}">
        <p14:creationId xmlns:p14="http://schemas.microsoft.com/office/powerpoint/2010/main" val="418339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30F97AA-4AC8-7748-A1AD-8B9241003E02}"/>
              </a:ext>
            </a:extLst>
          </p:cNvPr>
          <p:cNvSpPr>
            <a:spLocks noGrp="1"/>
          </p:cNvSpPr>
          <p:nvPr>
            <p:ph type="title"/>
          </p:nvPr>
        </p:nvSpPr>
        <p:spPr/>
        <p:txBody>
          <a:bodyPr/>
          <a:lstStyle/>
          <a:p>
            <a:r>
              <a:rPr lang="nb-NO" dirty="0"/>
              <a:t>Å argumentere ved å bruke et generisk eksempel</a:t>
            </a:r>
          </a:p>
        </p:txBody>
      </p:sp>
      <p:sp>
        <p:nvSpPr>
          <p:cNvPr id="3" name="Plassholder for innhold 2">
            <a:extLst>
              <a:ext uri="{FF2B5EF4-FFF2-40B4-BE49-F238E27FC236}">
                <a16:creationId xmlns:a16="http://schemas.microsoft.com/office/drawing/2014/main" id="{B490B3E4-89DC-A445-93D6-879E2FE3B3B1}"/>
              </a:ext>
            </a:extLst>
          </p:cNvPr>
          <p:cNvSpPr>
            <a:spLocks noGrp="1"/>
          </p:cNvSpPr>
          <p:nvPr>
            <p:ph idx="1"/>
          </p:nvPr>
        </p:nvSpPr>
        <p:spPr/>
        <p:txBody>
          <a:bodyPr>
            <a:normAutofit fontScale="92500" lnSpcReduction="10000"/>
          </a:bodyPr>
          <a:lstStyle/>
          <a:p>
            <a:pPr marL="0" indent="0">
              <a:buNone/>
            </a:pPr>
            <a:endParaRPr lang="nb-NO" dirty="0"/>
          </a:p>
          <a:p>
            <a:r>
              <a:rPr lang="nb-NO" dirty="0"/>
              <a:t>Vi har sett på ulike typer argumentasjonsformer, og sett at det er to matematisk gyldige: generisk eksempel og generell logisk slutning</a:t>
            </a:r>
          </a:p>
          <a:p>
            <a:endParaRPr lang="nb-NO" dirty="0"/>
          </a:p>
          <a:p>
            <a:r>
              <a:rPr lang="nb-NO" dirty="0"/>
              <a:t>Generisk eksempel er spesielt velegnet for barnetrinnet: </a:t>
            </a:r>
          </a:p>
          <a:p>
            <a:pPr lvl="1"/>
            <a:r>
              <a:rPr lang="nb-NO" dirty="0"/>
              <a:t>krever ikke algebraisk notasjon </a:t>
            </a:r>
          </a:p>
          <a:p>
            <a:pPr lvl="1"/>
            <a:r>
              <a:rPr lang="nb-NO" dirty="0"/>
              <a:t>bygger på et konkret eksempel, noe som gjør argumentet mer tilgjengelig og mindre abstrakt for elevene </a:t>
            </a:r>
          </a:p>
          <a:p>
            <a:pPr lvl="1"/>
            <a:r>
              <a:rPr lang="nb-NO" dirty="0"/>
              <a:t>gir innsikt i </a:t>
            </a:r>
            <a:r>
              <a:rPr lang="nb-NO" i="1" dirty="0"/>
              <a:t>hvorfor</a:t>
            </a:r>
            <a:r>
              <a:rPr lang="nb-NO" dirty="0"/>
              <a:t> noe skjer</a:t>
            </a:r>
          </a:p>
          <a:p>
            <a:endParaRPr lang="nb-NO" dirty="0"/>
          </a:p>
          <a:p>
            <a:r>
              <a:rPr lang="nb-NO" dirty="0"/>
              <a:t>Vi skal derfor se nærmere på argumentasjon ved </a:t>
            </a:r>
            <a:r>
              <a:rPr lang="nb-NO"/>
              <a:t>generisk eksempel</a:t>
            </a:r>
            <a:endParaRPr lang="nb-NO" dirty="0"/>
          </a:p>
          <a:p>
            <a:pPr marL="0" indent="0">
              <a:buNone/>
            </a:pPr>
            <a:endParaRPr lang="nb-NO" dirty="0"/>
          </a:p>
        </p:txBody>
      </p:sp>
    </p:spTree>
    <p:extLst>
      <p:ext uri="{BB962C8B-B14F-4D97-AF65-F5344CB8AC3E}">
        <p14:creationId xmlns:p14="http://schemas.microsoft.com/office/powerpoint/2010/main" val="185304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DB2549-27A0-B64B-A14B-203D7B7A45E1}"/>
              </a:ext>
            </a:extLst>
          </p:cNvPr>
          <p:cNvSpPr>
            <a:spLocks noGrp="1"/>
          </p:cNvSpPr>
          <p:nvPr>
            <p:ph type="title"/>
          </p:nvPr>
        </p:nvSpPr>
        <p:spPr/>
        <p:txBody>
          <a:bodyPr>
            <a:normAutofit/>
          </a:bodyPr>
          <a:lstStyle/>
          <a:p>
            <a:r>
              <a:rPr lang="nb-NO" dirty="0"/>
              <a:t>Generisk eksempel</a:t>
            </a:r>
          </a:p>
        </p:txBody>
      </p:sp>
      <p:sp>
        <p:nvSpPr>
          <p:cNvPr id="6" name="Plassholder for innhold 5">
            <a:extLst>
              <a:ext uri="{FF2B5EF4-FFF2-40B4-BE49-F238E27FC236}">
                <a16:creationId xmlns:a16="http://schemas.microsoft.com/office/drawing/2014/main" id="{119E015B-2E4B-6B58-ACAD-5CB4DD7A118E}"/>
              </a:ext>
            </a:extLst>
          </p:cNvPr>
          <p:cNvSpPr txBox="1">
            <a:spLocks noGrp="1"/>
          </p:cNvSpPr>
          <p:nvPr>
            <p:ph idx="1"/>
          </p:nvPr>
        </p:nvSpPr>
        <p:spPr>
          <a:xfrm>
            <a:off x="838200" y="1825625"/>
            <a:ext cx="4903411" cy="2547364"/>
          </a:xfrm>
          <a:prstGeom prst="rect">
            <a:avLst/>
          </a:prstGeom>
          <a:solidFill>
            <a:schemeClr val="accent5">
              <a:lumMod val="20000"/>
              <a:lumOff val="80000"/>
            </a:schemeClr>
          </a:solidFill>
          <a:ln w="28575">
            <a:noFill/>
          </a:ln>
        </p:spPr>
        <p:txBody>
          <a:bodyPr wrap="square" rtlCol="0">
            <a:spAutoFit/>
          </a:bodyPr>
          <a:lstStyle/>
          <a:p>
            <a:pPr marL="457200" indent="-457200">
              <a:buFont typeface="Arial" panose="020B0604020202020204" pitchFamily="34" charset="0"/>
              <a:buChar char="•"/>
            </a:pPr>
            <a:r>
              <a:rPr lang="nb-NO" dirty="0"/>
              <a:t>E</a:t>
            </a:r>
            <a:r>
              <a:rPr lang="nb-NO" sz="2800" dirty="0"/>
              <a:t>n måte å argumentere på der man bruker et eksempel «på en generell måte», for å se hva som skjer og hvorfor</a:t>
            </a:r>
          </a:p>
          <a:p>
            <a:pPr marL="457200" indent="-457200">
              <a:buFont typeface="Arial" panose="020B0604020202020204" pitchFamily="34" charset="0"/>
              <a:buChar char="•"/>
            </a:pPr>
            <a:r>
              <a:rPr lang="nb-NO" dirty="0"/>
              <a:t>M</a:t>
            </a:r>
            <a:r>
              <a:rPr lang="nb-NO" sz="2800" dirty="0"/>
              <a:t>atematisk gyldig argumentasjonsform</a:t>
            </a:r>
          </a:p>
        </p:txBody>
      </p:sp>
      <p:sp>
        <p:nvSpPr>
          <p:cNvPr id="3" name="TekstSylinder 2">
            <a:extLst>
              <a:ext uri="{FF2B5EF4-FFF2-40B4-BE49-F238E27FC236}">
                <a16:creationId xmlns:a16="http://schemas.microsoft.com/office/drawing/2014/main" id="{2A090A22-C00C-2F72-0E25-C50A5952B757}"/>
              </a:ext>
            </a:extLst>
          </p:cNvPr>
          <p:cNvSpPr txBox="1"/>
          <p:nvPr/>
        </p:nvSpPr>
        <p:spPr>
          <a:xfrm>
            <a:off x="6715683" y="690134"/>
            <a:ext cx="1049867" cy="369332"/>
          </a:xfrm>
          <a:prstGeom prst="rect">
            <a:avLst/>
          </a:prstGeom>
          <a:noFill/>
        </p:spPr>
        <p:txBody>
          <a:bodyPr wrap="square" rtlCol="0">
            <a:spAutoFit/>
          </a:bodyPr>
          <a:lstStyle/>
          <a:p>
            <a:r>
              <a:rPr lang="nb-NO" dirty="0" err="1"/>
              <a:t>Abi</a:t>
            </a:r>
            <a:r>
              <a:rPr lang="nb-NO" dirty="0"/>
              <a:t>:</a:t>
            </a:r>
          </a:p>
        </p:txBody>
      </p:sp>
      <p:pic>
        <p:nvPicPr>
          <p:cNvPr id="8" name="Bilde 7" descr="Abi sitt argument er et generisk eksempel. Det går som følger:&#10;Det stemmer. Fordi: For eksempel hvis vi skal finne 7 ganger 5. Det er som å finne hvor mye syv femmere er til sammen. Vi kan først finne hvor mye 7 ganger 10 er. Syv tiere. Her er en illustrasjon av syv sirkler det står 10 inni.&#10;Så kan vi dele hver tier i to femere&#10;Hver sirkel med 10 i deles i to og det skrives to femmere under hver&#10;7 tiere er det samme som 7 femmere pluss s">
            <a:extLst>
              <a:ext uri="{FF2B5EF4-FFF2-40B4-BE49-F238E27FC236}">
                <a16:creationId xmlns:a16="http://schemas.microsoft.com/office/drawing/2014/main" id="{D23438AD-2B17-B9EC-6FC8-642E308C6A10}"/>
              </a:ext>
            </a:extLst>
          </p:cNvPr>
          <p:cNvPicPr>
            <a:picLocks noChangeAspect="1"/>
          </p:cNvPicPr>
          <p:nvPr/>
        </p:nvPicPr>
        <p:blipFill>
          <a:blip r:embed="rId3"/>
          <a:stretch>
            <a:fillRect/>
          </a:stretch>
        </p:blipFill>
        <p:spPr>
          <a:xfrm>
            <a:off x="5995783" y="1194403"/>
            <a:ext cx="6196217" cy="4870637"/>
          </a:xfrm>
          <a:prstGeom prst="rect">
            <a:avLst/>
          </a:prstGeom>
        </p:spPr>
      </p:pic>
    </p:spTree>
    <p:extLst>
      <p:ext uri="{BB962C8B-B14F-4D97-AF65-F5344CB8AC3E}">
        <p14:creationId xmlns:p14="http://schemas.microsoft.com/office/powerpoint/2010/main" val="4245500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AEAE01-1BF0-4A1D-B1DC-5A555F96B8FE}"/>
              </a:ext>
            </a:extLst>
          </p:cNvPr>
          <p:cNvSpPr>
            <a:spLocks noGrp="1"/>
          </p:cNvSpPr>
          <p:nvPr>
            <p:ph type="title"/>
          </p:nvPr>
        </p:nvSpPr>
        <p:spPr/>
        <p:txBody>
          <a:bodyPr/>
          <a:lstStyle/>
          <a:p>
            <a:r>
              <a:rPr lang="nb-NO" dirty="0"/>
              <a:t>Gruppearbeid</a:t>
            </a:r>
          </a:p>
        </p:txBody>
      </p:sp>
      <p:sp>
        <p:nvSpPr>
          <p:cNvPr id="4" name="TekstSylinder 3">
            <a:extLst>
              <a:ext uri="{FF2B5EF4-FFF2-40B4-BE49-F238E27FC236}">
                <a16:creationId xmlns:a16="http://schemas.microsoft.com/office/drawing/2014/main" id="{67C05FD0-DBD2-460B-B70F-FA0D5B8F102E}"/>
              </a:ext>
            </a:extLst>
          </p:cNvPr>
          <p:cNvSpPr txBox="1"/>
          <p:nvPr/>
        </p:nvSpPr>
        <p:spPr>
          <a:xfrm>
            <a:off x="2218886" y="2017619"/>
            <a:ext cx="7754228" cy="461665"/>
          </a:xfrm>
          <a:prstGeom prst="rect">
            <a:avLst/>
          </a:prstGeom>
          <a:solidFill>
            <a:schemeClr val="accent2">
              <a:lumMod val="60000"/>
              <a:lumOff val="40000"/>
            </a:schemeClr>
          </a:solidFill>
        </p:spPr>
        <p:style>
          <a:lnRef idx="3">
            <a:schemeClr val="lt1"/>
          </a:lnRef>
          <a:fillRef idx="1">
            <a:schemeClr val="accent2"/>
          </a:fillRef>
          <a:effectRef idx="1">
            <a:schemeClr val="accent2"/>
          </a:effectRef>
          <a:fontRef idx="minor">
            <a:schemeClr val="lt1"/>
          </a:fontRef>
        </p:style>
        <p:txBody>
          <a:bodyPr wrap="square" rtlCol="0">
            <a:spAutoFit/>
          </a:bodyPr>
          <a:lstStyle/>
          <a:p>
            <a:r>
              <a:rPr lang="nb-NO" sz="2400" dirty="0">
                <a:solidFill>
                  <a:sysClr val="windowText" lastClr="000000"/>
                </a:solidFill>
                <a:latin typeface="Arial" panose="020B0604020202020204" pitchFamily="34" charset="0"/>
                <a:cs typeface="Arial" panose="020B0604020202020204" pitchFamily="34" charset="0"/>
              </a:rPr>
              <a:t>Hypotese: «Produktet av to oddetall er alltid et oddetall»</a:t>
            </a:r>
            <a:endParaRPr lang="nb-NO" dirty="0">
              <a:solidFill>
                <a:sysClr val="windowText" lastClr="000000"/>
              </a:solidFill>
            </a:endParaRPr>
          </a:p>
        </p:txBody>
      </p:sp>
      <mc:AlternateContent xmlns:mc="http://schemas.openxmlformats.org/markup-compatibility/2006" xmlns:a14="http://schemas.microsoft.com/office/drawing/2010/main">
        <mc:Choice Requires="a14">
          <p:sp>
            <p:nvSpPr>
              <p:cNvPr id="5" name="TekstSylinder 4">
                <a:extLst>
                  <a:ext uri="{FF2B5EF4-FFF2-40B4-BE49-F238E27FC236}">
                    <a16:creationId xmlns:a16="http://schemas.microsoft.com/office/drawing/2014/main" id="{705F45EC-236F-7949-9804-8728A59614AC}"/>
                  </a:ext>
                </a:extLst>
              </p:cNvPr>
              <p:cNvSpPr txBox="1"/>
              <p:nvPr/>
            </p:nvSpPr>
            <p:spPr>
              <a:xfrm>
                <a:off x="722624" y="3132944"/>
                <a:ext cx="9968821" cy="3323987"/>
              </a:xfrm>
              <a:prstGeom prst="rect">
                <a:avLst/>
              </a:prstGeom>
              <a:noFill/>
            </p:spPr>
            <p:txBody>
              <a:bodyPr wrap="square" rtlCol="0">
                <a:spAutoFit/>
              </a:bodyPr>
              <a:lstStyle/>
              <a:p>
                <a:r>
                  <a:rPr lang="nb-NO" sz="2400" dirty="0"/>
                  <a:t>Dere skal argumentere for hypotesen ved å bruke generisk eksempel.</a:t>
                </a:r>
              </a:p>
              <a:p>
                <a:endParaRPr lang="nb-NO" sz="2400" dirty="0"/>
              </a:p>
              <a:p>
                <a:r>
                  <a:rPr lang="nb-NO" sz="2400" dirty="0"/>
                  <a:t>Forslag:</a:t>
                </a:r>
              </a:p>
              <a:p>
                <a:pPr marL="285750" indent="-285750">
                  <a:buFont typeface="Arial" panose="020B0604020202020204" pitchFamily="34" charset="0"/>
                  <a:buChar char="•"/>
                </a:pPr>
                <a:r>
                  <a:rPr lang="nb-NO" sz="2400" dirty="0"/>
                  <a:t>Ta utgangspunkt i </a:t>
                </a:r>
                <a14:m>
                  <m:oMath xmlns:m="http://schemas.openxmlformats.org/officeDocument/2006/math">
                    <m:r>
                      <a:rPr lang="nb-NO" sz="2400" b="0" i="0" smtClean="0">
                        <a:latin typeface="Cambria Math" panose="02040503050406030204" pitchFamily="18" charset="0"/>
                        <a:ea typeface="Cambria Math" panose="02040503050406030204" pitchFamily="18" charset="0"/>
                      </a:rPr>
                      <m:t>5</m:t>
                    </m:r>
                    <m:r>
                      <a:rPr lang="nb-NO" sz="2400" i="1" smtClean="0">
                        <a:latin typeface="Cambria Math" panose="02040503050406030204" pitchFamily="18" charset="0"/>
                        <a:ea typeface="Cambria Math" panose="02040503050406030204" pitchFamily="18" charset="0"/>
                      </a:rPr>
                      <m:t>∙</m:t>
                    </m:r>
                    <m:r>
                      <a:rPr lang="nb-NO" sz="2400" b="0" i="1" smtClean="0">
                        <a:latin typeface="Cambria Math" panose="02040503050406030204" pitchFamily="18" charset="0"/>
                        <a:ea typeface="Cambria Math" panose="02040503050406030204" pitchFamily="18" charset="0"/>
                      </a:rPr>
                      <m:t>7</m:t>
                    </m:r>
                  </m:oMath>
                </a14:m>
                <a:r>
                  <a:rPr lang="nb-NO" sz="2400" dirty="0"/>
                  <a:t>. Hvordan kan vi vise/argumentere for at produktet av </a:t>
                </a:r>
                <a14:m>
                  <m:oMath xmlns:m="http://schemas.openxmlformats.org/officeDocument/2006/math">
                    <m:r>
                      <a:rPr lang="nb-NO" sz="2400" i="1" dirty="0" smtClean="0">
                        <a:latin typeface="Cambria Math" panose="02040503050406030204" pitchFamily="18" charset="0"/>
                      </a:rPr>
                      <m:t>5</m:t>
                    </m:r>
                  </m:oMath>
                </a14:m>
                <a:r>
                  <a:rPr lang="nb-NO" sz="2400" dirty="0"/>
                  <a:t> og </a:t>
                </a:r>
                <a14:m>
                  <m:oMath xmlns:m="http://schemas.openxmlformats.org/officeDocument/2006/math">
                    <m:r>
                      <a:rPr lang="nb-NO" sz="2400" i="1" dirty="0" smtClean="0">
                        <a:latin typeface="Cambria Math" panose="02040503050406030204" pitchFamily="18" charset="0"/>
                      </a:rPr>
                      <m:t>7</m:t>
                    </m:r>
                  </m:oMath>
                </a14:m>
                <a:r>
                  <a:rPr lang="nb-NO" sz="2400" dirty="0"/>
                  <a:t> blir et oddetall UTEN å regne det ut? Bruk gjerne en tegning der du viser multiplikasjon som like grupper eller rutenett.</a:t>
                </a:r>
              </a:p>
              <a:p>
                <a:pPr marL="285750" indent="-285750">
                  <a:buFont typeface="Arial" panose="020B0604020202020204" pitchFamily="34" charset="0"/>
                  <a:buChar char="•"/>
                </a:pPr>
                <a:r>
                  <a:rPr lang="nb-NO" sz="2400" dirty="0"/>
                  <a:t>Hva vil være likt og hva vil være annerledes i tegningen og/eller argumentet deres hvis det er snakk om noen andre oddetall enn </a:t>
                </a:r>
                <a14:m>
                  <m:oMath xmlns:m="http://schemas.openxmlformats.org/officeDocument/2006/math">
                    <m:r>
                      <a:rPr lang="nb-NO" sz="2400" i="1" dirty="0" smtClean="0">
                        <a:latin typeface="Cambria Math" panose="02040503050406030204" pitchFamily="18" charset="0"/>
                      </a:rPr>
                      <m:t>5</m:t>
                    </m:r>
                  </m:oMath>
                </a14:m>
                <a:r>
                  <a:rPr lang="nb-NO" sz="2400" dirty="0"/>
                  <a:t> og </a:t>
                </a:r>
                <a14:m>
                  <m:oMath xmlns:m="http://schemas.openxmlformats.org/officeDocument/2006/math">
                    <m:r>
                      <a:rPr lang="nb-NO" sz="2400" i="1" dirty="0" smtClean="0">
                        <a:latin typeface="Cambria Math" panose="02040503050406030204" pitchFamily="18" charset="0"/>
                      </a:rPr>
                      <m:t>7</m:t>
                    </m:r>
                  </m:oMath>
                </a14:m>
                <a:r>
                  <a:rPr lang="nb-NO" sz="2400" dirty="0"/>
                  <a:t>?</a:t>
                </a:r>
              </a:p>
              <a:p>
                <a:endParaRPr lang="nb-NO" dirty="0"/>
              </a:p>
            </p:txBody>
          </p:sp>
        </mc:Choice>
        <mc:Fallback xmlns="">
          <p:sp>
            <p:nvSpPr>
              <p:cNvPr id="5" name="TekstSylinder 4">
                <a:extLst>
                  <a:ext uri="{FF2B5EF4-FFF2-40B4-BE49-F238E27FC236}">
                    <a16:creationId xmlns:a16="http://schemas.microsoft.com/office/drawing/2014/main" id="{705F45EC-236F-7949-9804-8728A59614AC}"/>
                  </a:ext>
                </a:extLst>
              </p:cNvPr>
              <p:cNvSpPr txBox="1">
                <a:spLocks noRot="1" noChangeAspect="1" noMove="1" noResize="1" noEditPoints="1" noAdjustHandles="1" noChangeArrowheads="1" noChangeShapeType="1" noTextEdit="1"/>
              </p:cNvSpPr>
              <p:nvPr/>
            </p:nvSpPr>
            <p:spPr>
              <a:xfrm>
                <a:off x="722624" y="3132944"/>
                <a:ext cx="9968821" cy="3323987"/>
              </a:xfrm>
              <a:prstGeom prst="rect">
                <a:avLst/>
              </a:prstGeom>
              <a:blipFill>
                <a:blip r:embed="rId3"/>
                <a:stretch>
                  <a:fillRect l="-979" t="-1468" r="-917"/>
                </a:stretch>
              </a:blipFill>
            </p:spPr>
            <p:txBody>
              <a:bodyPr/>
              <a:lstStyle/>
              <a:p>
                <a:r>
                  <a:rPr lang="nb-NO">
                    <a:noFill/>
                  </a:rPr>
                  <a:t> </a:t>
                </a:r>
              </a:p>
            </p:txBody>
          </p:sp>
        </mc:Fallback>
      </mc:AlternateContent>
    </p:spTree>
    <p:extLst>
      <p:ext uri="{BB962C8B-B14F-4D97-AF65-F5344CB8AC3E}">
        <p14:creationId xmlns:p14="http://schemas.microsoft.com/office/powerpoint/2010/main" val="3378819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B81BA07-4BFB-9CCF-E7FB-25B9920005BA}"/>
              </a:ext>
            </a:extLst>
          </p:cNvPr>
          <p:cNvSpPr>
            <a:spLocks noGrp="1"/>
          </p:cNvSpPr>
          <p:nvPr>
            <p:ph type="title"/>
          </p:nvPr>
        </p:nvSpPr>
        <p:spPr/>
        <p:txBody>
          <a:bodyPr/>
          <a:lstStyle/>
          <a:p>
            <a:r>
              <a:rPr lang="nb-NO" dirty="0">
                <a:solidFill>
                  <a:schemeClr val="bg1"/>
                </a:solidFill>
              </a:rPr>
              <a:t>Gruppearbeid fortsatt </a:t>
            </a:r>
          </a:p>
        </p:txBody>
      </p:sp>
      <p:sp>
        <p:nvSpPr>
          <p:cNvPr id="3" name="Plassholder for innhold 2">
            <a:extLst>
              <a:ext uri="{FF2B5EF4-FFF2-40B4-BE49-F238E27FC236}">
                <a16:creationId xmlns:a16="http://schemas.microsoft.com/office/drawing/2014/main" id="{7CBFADC7-2A0D-3BF0-ACB3-130101CBE57A}"/>
              </a:ext>
            </a:extLst>
          </p:cNvPr>
          <p:cNvSpPr>
            <a:spLocks noGrp="1"/>
          </p:cNvSpPr>
          <p:nvPr>
            <p:ph idx="1"/>
          </p:nvPr>
        </p:nvSpPr>
        <p:spPr/>
        <p:txBody>
          <a:bodyPr>
            <a:normAutofit/>
          </a:bodyPr>
          <a:lstStyle/>
          <a:p>
            <a:r>
              <a:rPr lang="nb-NO" dirty="0"/>
              <a:t>Skal nå se sammen på tre besvarelser på oppgaven</a:t>
            </a:r>
          </a:p>
          <a:p>
            <a:endParaRPr lang="nb-NO" dirty="0"/>
          </a:p>
          <a:p>
            <a:r>
              <a:rPr lang="nb-NO" dirty="0"/>
              <a:t>Spørsmålene vi skal tenke på er:</a:t>
            </a:r>
          </a:p>
          <a:p>
            <a:pPr marL="457200" lvl="1" indent="0">
              <a:buNone/>
            </a:pPr>
            <a:endParaRPr lang="nb-NO" b="1" dirty="0"/>
          </a:p>
          <a:p>
            <a:pPr marL="457200" lvl="1" indent="0" algn="ctr">
              <a:buNone/>
            </a:pPr>
            <a:r>
              <a:rPr lang="nb-NO" sz="3200" b="1" dirty="0"/>
              <a:t>Er dette et bra argument ved generisk eksempel? </a:t>
            </a:r>
          </a:p>
          <a:p>
            <a:pPr marL="457200" lvl="1" indent="0" algn="ctr">
              <a:buNone/>
            </a:pPr>
            <a:r>
              <a:rPr lang="nb-NO" sz="3200" b="1" dirty="0"/>
              <a:t>Hva er bra, hva mangler? </a:t>
            </a:r>
          </a:p>
          <a:p>
            <a:pPr algn="ctr"/>
            <a:endParaRPr lang="nb-NO" sz="3200" dirty="0"/>
          </a:p>
          <a:p>
            <a:pPr marL="0" indent="0">
              <a:buNone/>
            </a:pPr>
            <a:endParaRPr lang="en-GB" dirty="0"/>
          </a:p>
        </p:txBody>
      </p:sp>
    </p:spTree>
    <p:extLst>
      <p:ext uri="{BB962C8B-B14F-4D97-AF65-F5344CB8AC3E}">
        <p14:creationId xmlns:p14="http://schemas.microsoft.com/office/powerpoint/2010/main" val="3701001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3AC4D7-289F-555B-AB24-1EBF5B671BF3}"/>
              </a:ext>
            </a:extLst>
          </p:cNvPr>
          <p:cNvSpPr>
            <a:spLocks noGrp="1"/>
          </p:cNvSpPr>
          <p:nvPr>
            <p:ph type="title"/>
          </p:nvPr>
        </p:nvSpPr>
        <p:spPr>
          <a:xfrm>
            <a:off x="839788" y="457200"/>
            <a:ext cx="3932237" cy="530225"/>
          </a:xfrm>
        </p:spPr>
        <p:txBody>
          <a:bodyPr>
            <a:normAutofit fontScale="90000"/>
          </a:bodyPr>
          <a:lstStyle/>
          <a:p>
            <a:r>
              <a:rPr lang="nb-NO" dirty="0"/>
              <a:t>Besvarelse</a:t>
            </a:r>
            <a:r>
              <a:rPr lang="en-US" dirty="0"/>
              <a:t> A</a:t>
            </a:r>
            <a:endParaRPr lang="en-GB" dirty="0"/>
          </a:p>
        </p:txBody>
      </p:sp>
      <p:sp>
        <p:nvSpPr>
          <p:cNvPr id="3" name="Plassholder for innhold 2">
            <a:extLst>
              <a:ext uri="{FF2B5EF4-FFF2-40B4-BE49-F238E27FC236}">
                <a16:creationId xmlns:a16="http://schemas.microsoft.com/office/drawing/2014/main" id="{C048F4B1-1054-655B-7ED1-41477CFF551F}"/>
              </a:ext>
            </a:extLst>
          </p:cNvPr>
          <p:cNvSpPr>
            <a:spLocks noGrp="1"/>
          </p:cNvSpPr>
          <p:nvPr>
            <p:ph idx="1"/>
          </p:nvPr>
        </p:nvSpPr>
        <p:spPr>
          <a:xfrm>
            <a:off x="6096000" y="987425"/>
            <a:ext cx="5546452" cy="5544004"/>
          </a:xfrm>
        </p:spPr>
        <p:txBody>
          <a:bodyPr>
            <a:normAutofit fontScale="62500" lnSpcReduction="20000"/>
          </a:bodyPr>
          <a:lstStyle/>
          <a:p>
            <a:pPr marL="342900" indent="-342900">
              <a:spcAft>
                <a:spcPts val="600"/>
              </a:spcAft>
              <a:buFontTx/>
              <a:buChar char="-"/>
            </a:pPr>
            <a:r>
              <a:rPr lang="nb-NO" sz="3400" dirty="0"/>
              <a:t>Multiplikasjon er illustrert gjennom rutenett. Antall ruter er produktet av de to tallene. </a:t>
            </a:r>
          </a:p>
          <a:p>
            <a:pPr marL="342900" indent="-342900">
              <a:spcAft>
                <a:spcPts val="600"/>
              </a:spcAft>
              <a:buFontTx/>
              <a:buChar char="-"/>
            </a:pPr>
            <a:endParaRPr lang="nb-NO" sz="2000" dirty="0"/>
          </a:p>
          <a:p>
            <a:pPr marL="342900" indent="-342900">
              <a:spcAft>
                <a:spcPts val="600"/>
              </a:spcAft>
              <a:buFontTx/>
              <a:buChar char="-"/>
            </a:pPr>
            <a:r>
              <a:rPr lang="nb-NO" sz="3400" dirty="0"/>
              <a:t>Her bruker eleven at man får noen 10-ere og 10 er partall. Til slutt legger man til en 5-er, og 5 er et oddetall.</a:t>
            </a:r>
          </a:p>
          <a:p>
            <a:pPr marL="342900" indent="-342900">
              <a:spcAft>
                <a:spcPts val="600"/>
              </a:spcAft>
              <a:buFontTx/>
              <a:buChar char="-"/>
            </a:pPr>
            <a:endParaRPr lang="nb-NO" sz="2000" dirty="0"/>
          </a:p>
          <a:p>
            <a:pPr marL="342900" indent="-342900">
              <a:spcAft>
                <a:spcPts val="600"/>
              </a:spcAft>
              <a:buFontTx/>
              <a:buChar char="-"/>
            </a:pPr>
            <a:r>
              <a:rPr lang="nb-NO" sz="3400" dirty="0"/>
              <a:t>Vi vet ikke hvordan eleven ser på partall/oddetall. Hva skal til for å si til slutt at et tall er oddetall?</a:t>
            </a:r>
          </a:p>
          <a:p>
            <a:pPr marL="342900" indent="-342900">
              <a:spcAft>
                <a:spcPts val="600"/>
              </a:spcAft>
              <a:buFontTx/>
              <a:buChar char="-"/>
            </a:pPr>
            <a:endParaRPr lang="nb-NO" sz="2300" dirty="0"/>
          </a:p>
          <a:p>
            <a:pPr marL="342900" indent="-342900">
              <a:spcAft>
                <a:spcPts val="600"/>
              </a:spcAft>
              <a:buFontTx/>
              <a:buChar char="-"/>
            </a:pPr>
            <a:r>
              <a:rPr lang="nb-NO" sz="3400" dirty="0"/>
              <a:t>Det er uklart hvordan eleven vet at det blir et oddetall for andre tall enn 5 og 7. </a:t>
            </a:r>
            <a:r>
              <a:rPr lang="nb-NO" sz="3400" b="1" dirty="0"/>
              <a:t>Hva er det som gjør at det blir et oddetall?</a:t>
            </a:r>
          </a:p>
          <a:p>
            <a:pPr marL="342900" indent="-342900">
              <a:spcAft>
                <a:spcPts val="600"/>
              </a:spcAft>
              <a:buFontTx/>
              <a:buChar char="-"/>
            </a:pPr>
            <a:endParaRPr lang="nb-NO" sz="2300" dirty="0"/>
          </a:p>
          <a:p>
            <a:pPr marL="342900" indent="-342900">
              <a:spcAft>
                <a:spcPts val="600"/>
              </a:spcAft>
              <a:buFontTx/>
              <a:buChar char="-"/>
            </a:pPr>
            <a:r>
              <a:rPr lang="nb-NO" sz="3400" dirty="0"/>
              <a:t>Det blir ikke et bra nok argument, eksemplet blir ikke brukt på en generell nok måte.</a:t>
            </a:r>
          </a:p>
        </p:txBody>
      </p:sp>
      <p:sp>
        <p:nvSpPr>
          <p:cNvPr id="4" name="Plassholder for tekst 3">
            <a:extLst>
              <a:ext uri="{FF2B5EF4-FFF2-40B4-BE49-F238E27FC236}">
                <a16:creationId xmlns:a16="http://schemas.microsoft.com/office/drawing/2014/main" id="{F5192D0D-7186-7A5B-9383-EF546336316B}"/>
              </a:ext>
            </a:extLst>
          </p:cNvPr>
          <p:cNvSpPr>
            <a:spLocks noGrp="1"/>
          </p:cNvSpPr>
          <p:nvPr>
            <p:ph type="body" sz="half" idx="2"/>
          </p:nvPr>
        </p:nvSpPr>
        <p:spPr>
          <a:xfrm>
            <a:off x="839788" y="1274164"/>
            <a:ext cx="3932237" cy="4594824"/>
          </a:xfrm>
        </p:spPr>
        <p:txBody>
          <a:bodyPr/>
          <a:lstStyle/>
          <a:p>
            <a:endParaRPr lang="en-GB" dirty="0"/>
          </a:p>
        </p:txBody>
      </p:sp>
      <p:pic>
        <p:nvPicPr>
          <p:cNvPr id="5" name="Bilde 4" descr="Besvarelse A">
            <a:extLst>
              <a:ext uri="{FF2B5EF4-FFF2-40B4-BE49-F238E27FC236}">
                <a16:creationId xmlns:a16="http://schemas.microsoft.com/office/drawing/2014/main" id="{F9E52D3F-0591-F7B4-4014-5AFC0ABF75FA}"/>
              </a:ext>
            </a:extLst>
          </p:cNvPr>
          <p:cNvPicPr>
            <a:picLocks noChangeAspect="1"/>
          </p:cNvPicPr>
          <p:nvPr/>
        </p:nvPicPr>
        <p:blipFill>
          <a:blip r:embed="rId3"/>
          <a:stretch>
            <a:fillRect/>
          </a:stretch>
        </p:blipFill>
        <p:spPr>
          <a:xfrm>
            <a:off x="186160" y="1226802"/>
            <a:ext cx="5239491" cy="5173998"/>
          </a:xfrm>
          <a:prstGeom prst="rect">
            <a:avLst/>
          </a:prstGeom>
          <a:noFill/>
        </p:spPr>
      </p:pic>
      <p:sp>
        <p:nvSpPr>
          <p:cNvPr id="6" name="TekstSylinder 5">
            <a:extLst>
              <a:ext uri="{FF2B5EF4-FFF2-40B4-BE49-F238E27FC236}">
                <a16:creationId xmlns:a16="http://schemas.microsoft.com/office/drawing/2014/main" id="{E3487B4C-4A07-D054-CA80-82B50CD75C79}"/>
              </a:ext>
            </a:extLst>
          </p:cNvPr>
          <p:cNvSpPr txBox="1"/>
          <p:nvPr/>
        </p:nvSpPr>
        <p:spPr>
          <a:xfrm>
            <a:off x="3985041" y="590780"/>
            <a:ext cx="1573967" cy="1754326"/>
          </a:xfrm>
          <a:prstGeom prst="rect">
            <a:avLst/>
          </a:prstGeom>
          <a:solidFill>
            <a:schemeClr val="accent3">
              <a:lumMod val="20000"/>
              <a:lumOff val="80000"/>
            </a:schemeClr>
          </a:solidFill>
          <a:ln>
            <a:solidFill>
              <a:schemeClr val="tx1"/>
            </a:solidFill>
          </a:ln>
        </p:spPr>
        <p:txBody>
          <a:bodyPr wrap="square" rtlCol="0">
            <a:spAutoFit/>
          </a:bodyPr>
          <a:lstStyle/>
          <a:p>
            <a:r>
              <a:rPr lang="nb-NO" dirty="0"/>
              <a:t>Er dette et bra argument ved generisk eksempel? Hva er bra, hva mangler? </a:t>
            </a:r>
          </a:p>
        </p:txBody>
      </p:sp>
    </p:spTree>
    <p:extLst>
      <p:ext uri="{BB962C8B-B14F-4D97-AF65-F5344CB8AC3E}">
        <p14:creationId xmlns:p14="http://schemas.microsoft.com/office/powerpoint/2010/main" val="103629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3AC4D7-289F-555B-AB24-1EBF5B671BF3}"/>
              </a:ext>
            </a:extLst>
          </p:cNvPr>
          <p:cNvSpPr>
            <a:spLocks noGrp="1"/>
          </p:cNvSpPr>
          <p:nvPr>
            <p:ph type="title"/>
          </p:nvPr>
        </p:nvSpPr>
        <p:spPr>
          <a:xfrm>
            <a:off x="839788" y="457200"/>
            <a:ext cx="3932237" cy="530225"/>
          </a:xfrm>
        </p:spPr>
        <p:txBody>
          <a:bodyPr>
            <a:normAutofit fontScale="90000"/>
          </a:bodyPr>
          <a:lstStyle/>
          <a:p>
            <a:r>
              <a:rPr lang="nb-NO" dirty="0"/>
              <a:t>Besvarelse</a:t>
            </a:r>
            <a:r>
              <a:rPr lang="en-US" dirty="0"/>
              <a:t> B</a:t>
            </a:r>
            <a:endParaRPr lang="en-GB" dirty="0"/>
          </a:p>
        </p:txBody>
      </p:sp>
      <p:sp>
        <p:nvSpPr>
          <p:cNvPr id="3" name="Plassholder for innhold 2">
            <a:extLst>
              <a:ext uri="{FF2B5EF4-FFF2-40B4-BE49-F238E27FC236}">
                <a16:creationId xmlns:a16="http://schemas.microsoft.com/office/drawing/2014/main" id="{C048F4B1-1054-655B-7ED1-41477CFF551F}"/>
              </a:ext>
            </a:extLst>
          </p:cNvPr>
          <p:cNvSpPr>
            <a:spLocks noGrp="1"/>
          </p:cNvSpPr>
          <p:nvPr>
            <p:ph idx="1"/>
          </p:nvPr>
        </p:nvSpPr>
        <p:spPr>
          <a:xfrm>
            <a:off x="6115896" y="827313"/>
            <a:ext cx="5546452" cy="5573487"/>
          </a:xfrm>
        </p:spPr>
        <p:txBody>
          <a:bodyPr>
            <a:normAutofit fontScale="62500" lnSpcReduction="20000"/>
          </a:bodyPr>
          <a:lstStyle/>
          <a:p>
            <a:pPr marL="342900" indent="-342900">
              <a:spcAft>
                <a:spcPts val="600"/>
              </a:spcAft>
              <a:buFontTx/>
              <a:buChar char="-"/>
            </a:pPr>
            <a:r>
              <a:rPr lang="nb-NO" sz="3600" dirty="0"/>
              <a:t>Multiplikasjon er illustrert gjennom rutenett. Antall ruter er produktet av de to tallene. </a:t>
            </a:r>
          </a:p>
          <a:p>
            <a:pPr marL="342900" indent="-342900">
              <a:spcAft>
                <a:spcPts val="600"/>
              </a:spcAft>
              <a:buFontTx/>
              <a:buChar char="-"/>
            </a:pPr>
            <a:endParaRPr lang="nb-NO" sz="2000" dirty="0"/>
          </a:p>
          <a:p>
            <a:pPr marL="342900" indent="-342900">
              <a:spcAft>
                <a:spcPts val="600"/>
              </a:spcAft>
              <a:buFontTx/>
              <a:buChar char="-"/>
            </a:pPr>
            <a:r>
              <a:rPr lang="nb-NO" sz="3600" dirty="0"/>
              <a:t>Her ser det ut som at eleven tenker at et oddetall </a:t>
            </a:r>
            <a:r>
              <a:rPr lang="nb-NO" sz="3600"/>
              <a:t>består av </a:t>
            </a:r>
            <a:r>
              <a:rPr lang="nb-NO" sz="3600" dirty="0"/>
              <a:t>noen par og én alene, at det er den definisjonen som brukes til å avgjøre om noe er partall/oddetall.</a:t>
            </a:r>
          </a:p>
          <a:p>
            <a:pPr marL="342900" indent="-342900">
              <a:spcAft>
                <a:spcPts val="600"/>
              </a:spcAft>
              <a:buFontTx/>
              <a:buChar char="-"/>
            </a:pPr>
            <a:endParaRPr lang="nb-NO" sz="2000" dirty="0"/>
          </a:p>
          <a:p>
            <a:pPr marL="342900" indent="-342900">
              <a:spcAft>
                <a:spcPts val="600"/>
              </a:spcAft>
              <a:buFontTx/>
              <a:buChar char="-"/>
            </a:pPr>
            <a:r>
              <a:rPr lang="nb-NO" sz="3600" dirty="0"/>
              <a:t>Det er systematisk gruppering i par, men det er </a:t>
            </a:r>
            <a:r>
              <a:rPr lang="nb-NO" sz="3600" b="1" dirty="0"/>
              <a:t>ikke begrunnet hva det er som medfører at det blir én alene til slutt.</a:t>
            </a:r>
          </a:p>
          <a:p>
            <a:pPr marL="342900" indent="-342900">
              <a:spcAft>
                <a:spcPts val="600"/>
              </a:spcAft>
              <a:buFontTx/>
              <a:buChar char="-"/>
            </a:pPr>
            <a:endParaRPr lang="nb-NO" sz="2200" dirty="0"/>
          </a:p>
          <a:p>
            <a:pPr marL="342900" indent="-342900">
              <a:spcAft>
                <a:spcPts val="600"/>
              </a:spcAft>
              <a:buFontTx/>
              <a:buChar char="-"/>
            </a:pPr>
            <a:r>
              <a:rPr lang="nb-NO" sz="3600" dirty="0"/>
              <a:t>Så, bedre forsøk på å bruke eksemplet generisk, men det bør sies mer om hvordan det at tallene er oddetall leder til at en rute blir alene.</a:t>
            </a:r>
          </a:p>
          <a:p>
            <a:endParaRPr lang="en-GB" dirty="0"/>
          </a:p>
        </p:txBody>
      </p:sp>
      <p:sp>
        <p:nvSpPr>
          <p:cNvPr id="4" name="Plassholder for tekst 3">
            <a:extLst>
              <a:ext uri="{FF2B5EF4-FFF2-40B4-BE49-F238E27FC236}">
                <a16:creationId xmlns:a16="http://schemas.microsoft.com/office/drawing/2014/main" id="{F5192D0D-7186-7A5B-9383-EF546336316B}"/>
              </a:ext>
            </a:extLst>
          </p:cNvPr>
          <p:cNvSpPr>
            <a:spLocks noGrp="1"/>
          </p:cNvSpPr>
          <p:nvPr>
            <p:ph type="body" sz="half" idx="2"/>
          </p:nvPr>
        </p:nvSpPr>
        <p:spPr>
          <a:xfrm>
            <a:off x="839788" y="1274164"/>
            <a:ext cx="3932237" cy="4594824"/>
          </a:xfrm>
        </p:spPr>
        <p:txBody>
          <a:bodyPr/>
          <a:lstStyle/>
          <a:p>
            <a:endParaRPr lang="en-GB" dirty="0"/>
          </a:p>
        </p:txBody>
      </p:sp>
      <p:pic>
        <p:nvPicPr>
          <p:cNvPr id="7" name="Bilde 6" descr="Besvarelse B">
            <a:extLst>
              <a:ext uri="{FF2B5EF4-FFF2-40B4-BE49-F238E27FC236}">
                <a16:creationId xmlns:a16="http://schemas.microsoft.com/office/drawing/2014/main" id="{7146D03E-493E-0573-40A2-4B982C9FE40B}"/>
              </a:ext>
            </a:extLst>
          </p:cNvPr>
          <p:cNvPicPr>
            <a:picLocks noChangeAspect="1"/>
          </p:cNvPicPr>
          <p:nvPr/>
        </p:nvPicPr>
        <p:blipFill>
          <a:blip r:embed="rId3"/>
          <a:stretch>
            <a:fillRect/>
          </a:stretch>
        </p:blipFill>
        <p:spPr>
          <a:xfrm>
            <a:off x="130667" y="942455"/>
            <a:ext cx="5541117" cy="5683197"/>
          </a:xfrm>
          <a:prstGeom prst="rect">
            <a:avLst/>
          </a:prstGeom>
          <a:noFill/>
        </p:spPr>
      </p:pic>
      <p:sp>
        <p:nvSpPr>
          <p:cNvPr id="8" name="TekstSylinder 7">
            <a:extLst>
              <a:ext uri="{FF2B5EF4-FFF2-40B4-BE49-F238E27FC236}">
                <a16:creationId xmlns:a16="http://schemas.microsoft.com/office/drawing/2014/main" id="{85724691-82A4-D80A-A7B2-C60BC3548864}"/>
              </a:ext>
            </a:extLst>
          </p:cNvPr>
          <p:cNvSpPr txBox="1"/>
          <p:nvPr/>
        </p:nvSpPr>
        <p:spPr>
          <a:xfrm>
            <a:off x="4097817" y="595517"/>
            <a:ext cx="1573967" cy="1754326"/>
          </a:xfrm>
          <a:prstGeom prst="rect">
            <a:avLst/>
          </a:prstGeom>
          <a:solidFill>
            <a:schemeClr val="accent3">
              <a:lumMod val="20000"/>
              <a:lumOff val="80000"/>
            </a:schemeClr>
          </a:solidFill>
          <a:ln>
            <a:solidFill>
              <a:schemeClr val="tx1"/>
            </a:solidFill>
          </a:ln>
        </p:spPr>
        <p:txBody>
          <a:bodyPr wrap="square" rtlCol="0">
            <a:spAutoFit/>
          </a:bodyPr>
          <a:lstStyle/>
          <a:p>
            <a:r>
              <a:rPr lang="nb-NO" dirty="0"/>
              <a:t>Er dette et bra argument ved generisk eksempel? Hva er bra, hva mangler? </a:t>
            </a:r>
          </a:p>
        </p:txBody>
      </p:sp>
    </p:spTree>
    <p:extLst>
      <p:ext uri="{BB962C8B-B14F-4D97-AF65-F5344CB8AC3E}">
        <p14:creationId xmlns:p14="http://schemas.microsoft.com/office/powerpoint/2010/main" val="361120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3AC4D7-289F-555B-AB24-1EBF5B671BF3}"/>
              </a:ext>
            </a:extLst>
          </p:cNvPr>
          <p:cNvSpPr>
            <a:spLocks noGrp="1"/>
          </p:cNvSpPr>
          <p:nvPr>
            <p:ph type="title"/>
          </p:nvPr>
        </p:nvSpPr>
        <p:spPr>
          <a:xfrm>
            <a:off x="839788" y="457200"/>
            <a:ext cx="3932237" cy="530225"/>
          </a:xfrm>
        </p:spPr>
        <p:txBody>
          <a:bodyPr>
            <a:normAutofit fontScale="90000"/>
          </a:bodyPr>
          <a:lstStyle/>
          <a:p>
            <a:r>
              <a:rPr lang="nb-NO" dirty="0"/>
              <a:t>Besvarelse</a:t>
            </a:r>
            <a:r>
              <a:rPr lang="en-US" dirty="0"/>
              <a:t> C</a:t>
            </a:r>
            <a:endParaRPr lang="en-GB" dirty="0"/>
          </a:p>
        </p:txBody>
      </p:sp>
      <p:sp>
        <p:nvSpPr>
          <p:cNvPr id="3" name="Plassholder for innhold 2">
            <a:extLst>
              <a:ext uri="{FF2B5EF4-FFF2-40B4-BE49-F238E27FC236}">
                <a16:creationId xmlns:a16="http://schemas.microsoft.com/office/drawing/2014/main" id="{C048F4B1-1054-655B-7ED1-41477CFF551F}"/>
              </a:ext>
            </a:extLst>
          </p:cNvPr>
          <p:cNvSpPr>
            <a:spLocks noGrp="1"/>
          </p:cNvSpPr>
          <p:nvPr>
            <p:ph idx="1"/>
          </p:nvPr>
        </p:nvSpPr>
        <p:spPr>
          <a:xfrm>
            <a:off x="5903546" y="76200"/>
            <a:ext cx="6059854" cy="6781801"/>
          </a:xfrm>
        </p:spPr>
        <p:txBody>
          <a:bodyPr>
            <a:noAutofit/>
          </a:bodyPr>
          <a:lstStyle/>
          <a:p>
            <a:pPr marL="342900" indent="-342900">
              <a:lnSpc>
                <a:spcPct val="70000"/>
              </a:lnSpc>
              <a:spcAft>
                <a:spcPts val="600"/>
              </a:spcAft>
              <a:buFontTx/>
              <a:buChar char="-"/>
            </a:pPr>
            <a:r>
              <a:rPr lang="nb-NO" sz="2300" dirty="0"/>
              <a:t>Multiplikasjon er illustrert gjennom like grupper. Antall brikker til sammen er produktet av de to tallene. </a:t>
            </a:r>
          </a:p>
          <a:p>
            <a:pPr marL="342900" indent="-342900">
              <a:lnSpc>
                <a:spcPct val="70000"/>
              </a:lnSpc>
              <a:spcAft>
                <a:spcPts val="600"/>
              </a:spcAft>
              <a:buFontTx/>
              <a:buChar char="-"/>
            </a:pPr>
            <a:endParaRPr lang="nb-NO" sz="1400" dirty="0"/>
          </a:p>
          <a:p>
            <a:pPr marL="342900" indent="-342900">
              <a:lnSpc>
                <a:spcPct val="70000"/>
              </a:lnSpc>
              <a:spcAft>
                <a:spcPts val="600"/>
              </a:spcAft>
              <a:buFontTx/>
              <a:buChar char="-"/>
            </a:pPr>
            <a:r>
              <a:rPr lang="nb-NO" sz="2300" dirty="0"/>
              <a:t>Også her ser det ut at eleven tenker at et oddetall består av noen par og én alene, at det er den definisjonen som brukes til å avgjøre om noe er partall/oddetall.</a:t>
            </a:r>
          </a:p>
          <a:p>
            <a:pPr marL="342900" indent="-342900">
              <a:lnSpc>
                <a:spcPct val="70000"/>
              </a:lnSpc>
              <a:spcAft>
                <a:spcPts val="600"/>
              </a:spcAft>
              <a:buFontTx/>
              <a:buChar char="-"/>
            </a:pPr>
            <a:endParaRPr lang="nb-NO" sz="1400" dirty="0"/>
          </a:p>
          <a:p>
            <a:pPr marL="342900" indent="-342900">
              <a:lnSpc>
                <a:spcPct val="70000"/>
              </a:lnSpc>
              <a:spcAft>
                <a:spcPts val="600"/>
              </a:spcAft>
              <a:buFontTx/>
              <a:buChar char="-"/>
            </a:pPr>
            <a:r>
              <a:rPr lang="nb-NO" sz="2300" b="1" dirty="0"/>
              <a:t>Her brukes oddetallsstrukturen til både 5 og 7 til å vise hvorfor det blir én alene når vi samler brikkene i par</a:t>
            </a:r>
            <a:r>
              <a:rPr lang="nb-NO" sz="2300" dirty="0"/>
              <a:t>.</a:t>
            </a:r>
          </a:p>
          <a:p>
            <a:pPr marL="342900" indent="-342900">
              <a:lnSpc>
                <a:spcPct val="70000"/>
              </a:lnSpc>
              <a:spcAft>
                <a:spcPts val="600"/>
              </a:spcAft>
              <a:buFontTx/>
              <a:buChar char="-"/>
            </a:pPr>
            <a:endParaRPr lang="nb-NO" sz="1400" dirty="0"/>
          </a:p>
          <a:p>
            <a:pPr marL="342900" indent="-342900">
              <a:lnSpc>
                <a:spcPct val="70000"/>
              </a:lnSpc>
              <a:spcAft>
                <a:spcPts val="600"/>
              </a:spcAft>
              <a:buFontTx/>
              <a:buChar char="-"/>
            </a:pPr>
            <a:r>
              <a:rPr lang="nb-NO" sz="2300" dirty="0"/>
              <a:t>Det er også tydelig at det vil skje og hvorfor, også med andre oddetall.</a:t>
            </a:r>
          </a:p>
          <a:p>
            <a:pPr marL="342900" indent="-342900">
              <a:lnSpc>
                <a:spcPct val="70000"/>
              </a:lnSpc>
              <a:spcAft>
                <a:spcPts val="600"/>
              </a:spcAft>
              <a:buFontTx/>
              <a:buChar char="-"/>
            </a:pPr>
            <a:endParaRPr lang="nb-NO" sz="1400" dirty="0"/>
          </a:p>
          <a:p>
            <a:pPr marL="342900" indent="-342900">
              <a:lnSpc>
                <a:spcPct val="70000"/>
              </a:lnSpc>
              <a:spcAft>
                <a:spcPts val="600"/>
              </a:spcAft>
              <a:buFontTx/>
              <a:buChar char="-"/>
            </a:pPr>
            <a:r>
              <a:rPr lang="nb-NO" sz="2300" dirty="0"/>
              <a:t>Så, et fint generisk eksempel </a:t>
            </a:r>
            <a:r>
              <a:rPr lang="nb-NO" sz="2300" dirty="0">
                <a:sym typeface="Wingdings" pitchFamily="2" charset="2"/>
              </a:rPr>
              <a:t></a:t>
            </a:r>
          </a:p>
          <a:p>
            <a:pPr marL="342900" indent="-342900">
              <a:lnSpc>
                <a:spcPct val="70000"/>
              </a:lnSpc>
              <a:spcAft>
                <a:spcPts val="600"/>
              </a:spcAft>
              <a:buFontTx/>
              <a:buChar char="-"/>
            </a:pPr>
            <a:endParaRPr lang="nb-NO" sz="1400" dirty="0">
              <a:sym typeface="Wingdings" pitchFamily="2" charset="2"/>
            </a:endParaRPr>
          </a:p>
          <a:p>
            <a:pPr marL="342900" indent="-342900">
              <a:lnSpc>
                <a:spcPct val="70000"/>
              </a:lnSpc>
              <a:spcAft>
                <a:spcPts val="600"/>
              </a:spcAft>
              <a:buFontTx/>
              <a:buChar char="-"/>
            </a:pPr>
            <a:r>
              <a:rPr lang="nb-NO" sz="2300" dirty="0">
                <a:sym typeface="Wingdings" pitchFamily="2" charset="2"/>
              </a:rPr>
              <a:t>Kunne eventuelt vært mer eksplisitt om definisjonen av oddetall og at multiplikasjon tenkes som like grupper.</a:t>
            </a:r>
          </a:p>
        </p:txBody>
      </p:sp>
      <p:sp>
        <p:nvSpPr>
          <p:cNvPr id="4" name="Plassholder for tekst 3">
            <a:extLst>
              <a:ext uri="{FF2B5EF4-FFF2-40B4-BE49-F238E27FC236}">
                <a16:creationId xmlns:a16="http://schemas.microsoft.com/office/drawing/2014/main" id="{F5192D0D-7186-7A5B-9383-EF546336316B}"/>
              </a:ext>
            </a:extLst>
          </p:cNvPr>
          <p:cNvSpPr>
            <a:spLocks noGrp="1"/>
          </p:cNvSpPr>
          <p:nvPr>
            <p:ph type="body" sz="half" idx="2"/>
          </p:nvPr>
        </p:nvSpPr>
        <p:spPr>
          <a:xfrm>
            <a:off x="839788" y="1274164"/>
            <a:ext cx="3932237" cy="4594824"/>
          </a:xfrm>
        </p:spPr>
        <p:txBody>
          <a:bodyPr/>
          <a:lstStyle/>
          <a:p>
            <a:endParaRPr lang="en-GB" dirty="0"/>
          </a:p>
        </p:txBody>
      </p:sp>
      <p:pic>
        <p:nvPicPr>
          <p:cNvPr id="7" name="Bilde 6" descr="Besvarelse C">
            <a:extLst>
              <a:ext uri="{FF2B5EF4-FFF2-40B4-BE49-F238E27FC236}">
                <a16:creationId xmlns:a16="http://schemas.microsoft.com/office/drawing/2014/main" id="{60094651-E3D8-704F-3BA1-F39582D46E1B}"/>
              </a:ext>
            </a:extLst>
          </p:cNvPr>
          <p:cNvPicPr>
            <a:picLocks noChangeAspect="1"/>
          </p:cNvPicPr>
          <p:nvPr/>
        </p:nvPicPr>
        <p:blipFill>
          <a:blip r:embed="rId3">
            <a:biLevel thresh="75000"/>
          </a:blip>
          <a:stretch>
            <a:fillRect/>
          </a:stretch>
        </p:blipFill>
        <p:spPr>
          <a:xfrm>
            <a:off x="435320" y="1059957"/>
            <a:ext cx="4549055" cy="5798043"/>
          </a:xfrm>
          <a:prstGeom prst="rect">
            <a:avLst/>
          </a:prstGeom>
          <a:noFill/>
        </p:spPr>
      </p:pic>
      <p:sp>
        <p:nvSpPr>
          <p:cNvPr id="9" name="TekstSylinder 8">
            <a:extLst>
              <a:ext uri="{FF2B5EF4-FFF2-40B4-BE49-F238E27FC236}">
                <a16:creationId xmlns:a16="http://schemas.microsoft.com/office/drawing/2014/main" id="{B1C1D188-1DBF-EA0C-1237-2CDECB2F64CE}"/>
              </a:ext>
            </a:extLst>
          </p:cNvPr>
          <p:cNvSpPr txBox="1"/>
          <p:nvPr/>
        </p:nvSpPr>
        <p:spPr>
          <a:xfrm>
            <a:off x="4395508" y="0"/>
            <a:ext cx="1508038" cy="1754326"/>
          </a:xfrm>
          <a:prstGeom prst="rect">
            <a:avLst/>
          </a:prstGeom>
          <a:solidFill>
            <a:schemeClr val="accent3">
              <a:lumMod val="20000"/>
              <a:lumOff val="80000"/>
            </a:schemeClr>
          </a:solidFill>
          <a:ln>
            <a:solidFill>
              <a:schemeClr val="tx1"/>
            </a:solidFill>
          </a:ln>
        </p:spPr>
        <p:txBody>
          <a:bodyPr wrap="square" rtlCol="0">
            <a:spAutoFit/>
          </a:bodyPr>
          <a:lstStyle/>
          <a:p>
            <a:r>
              <a:rPr lang="nb-NO" dirty="0"/>
              <a:t>Er dette et bra argument ved generisk eksempel? Hva er bra, hva mangler? </a:t>
            </a:r>
          </a:p>
        </p:txBody>
      </p:sp>
    </p:spTree>
    <p:extLst>
      <p:ext uri="{BB962C8B-B14F-4D97-AF65-F5344CB8AC3E}">
        <p14:creationId xmlns:p14="http://schemas.microsoft.com/office/powerpoint/2010/main" val="803407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75332E2A-26AB-C5DC-B1B9-104F042E7537}"/>
              </a:ext>
            </a:extLst>
          </p:cNvPr>
          <p:cNvSpPr>
            <a:spLocks noGrp="1"/>
          </p:cNvSpPr>
          <p:nvPr>
            <p:ph type="title"/>
          </p:nvPr>
        </p:nvSpPr>
        <p:spPr>
          <a:xfrm>
            <a:off x="838200" y="365125"/>
            <a:ext cx="11049000" cy="1325563"/>
          </a:xfrm>
        </p:spPr>
        <p:txBody>
          <a:bodyPr/>
          <a:lstStyle/>
          <a:p>
            <a:r>
              <a:rPr lang="nb-NO" dirty="0"/>
              <a:t>Struktur av generisk eksempel (Arnesen, 2022)</a:t>
            </a:r>
          </a:p>
        </p:txBody>
      </p:sp>
      <p:pic>
        <p:nvPicPr>
          <p:cNvPr id="8" name="Plassholder for innhold 7" descr="Illustrasjon av Toulmins modell for argumentasjon">
            <a:extLst>
              <a:ext uri="{FF2B5EF4-FFF2-40B4-BE49-F238E27FC236}">
                <a16:creationId xmlns:a16="http://schemas.microsoft.com/office/drawing/2014/main" id="{6B81298E-99CD-EE17-B9F0-D42973BBE153}"/>
              </a:ext>
            </a:extLst>
          </p:cNvPr>
          <p:cNvPicPr>
            <a:picLocks noGrp="1" noChangeAspect="1"/>
          </p:cNvPicPr>
          <p:nvPr>
            <p:ph idx="1"/>
          </p:nvPr>
        </p:nvPicPr>
        <p:blipFill>
          <a:blip r:embed="rId3"/>
          <a:stretch>
            <a:fillRect/>
          </a:stretch>
        </p:blipFill>
        <p:spPr>
          <a:xfrm>
            <a:off x="1290611" y="1969860"/>
            <a:ext cx="9610777" cy="4688634"/>
          </a:xfrm>
        </p:spPr>
      </p:pic>
      <p:sp>
        <p:nvSpPr>
          <p:cNvPr id="3" name="TekstSylinder 2">
            <a:extLst>
              <a:ext uri="{FF2B5EF4-FFF2-40B4-BE49-F238E27FC236}">
                <a16:creationId xmlns:a16="http://schemas.microsoft.com/office/drawing/2014/main" id="{78D1DE64-576C-25C7-43A0-B0EB36F125B5}"/>
              </a:ext>
            </a:extLst>
          </p:cNvPr>
          <p:cNvSpPr txBox="1"/>
          <p:nvPr/>
        </p:nvSpPr>
        <p:spPr>
          <a:xfrm>
            <a:off x="2406789" y="1683335"/>
            <a:ext cx="2447844" cy="923330"/>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NB: </a:t>
            </a:r>
            <a:r>
              <a:rPr lang="nb-NO" dirty="0"/>
              <a:t>nøkkelidé viser </a:t>
            </a:r>
            <a:r>
              <a:rPr lang="nb-NO" i="1" dirty="0"/>
              <a:t>hvorfor</a:t>
            </a:r>
            <a:r>
              <a:rPr lang="nb-NO" dirty="0"/>
              <a:t> det blir slik, ikke bare </a:t>
            </a:r>
            <a:r>
              <a:rPr lang="nb-NO" i="1" dirty="0"/>
              <a:t>at</a:t>
            </a:r>
            <a:r>
              <a:rPr lang="nb-NO" dirty="0"/>
              <a:t> det blir slik</a:t>
            </a:r>
          </a:p>
        </p:txBody>
      </p:sp>
    </p:spTree>
    <p:extLst>
      <p:ext uri="{BB962C8B-B14F-4D97-AF65-F5344CB8AC3E}">
        <p14:creationId xmlns:p14="http://schemas.microsoft.com/office/powerpoint/2010/main" val="15880173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1751</Words>
  <Application>Microsoft Office PowerPoint</Application>
  <PresentationFormat>Widescreen</PresentationFormat>
  <Paragraphs>164</Paragraphs>
  <Slides>16</Slides>
  <Notes>14</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16</vt:i4>
      </vt:variant>
    </vt:vector>
  </HeadingPairs>
  <TitlesOfParts>
    <vt:vector size="22" baseType="lpstr">
      <vt:lpstr>Arial</vt:lpstr>
      <vt:lpstr>Avenir Next LT Pro</vt:lpstr>
      <vt:lpstr>Calibri</vt:lpstr>
      <vt:lpstr>Calibri Light</vt:lpstr>
      <vt:lpstr>Cambria Math</vt:lpstr>
      <vt:lpstr>Office-tema</vt:lpstr>
      <vt:lpstr>Argumentasjon ved generisk eksempel </vt:lpstr>
      <vt:lpstr>Å argumentere ved å bruke et generisk eksempel</vt:lpstr>
      <vt:lpstr>Generisk eksempel</vt:lpstr>
      <vt:lpstr>Gruppearbeid</vt:lpstr>
      <vt:lpstr>Gruppearbeid fortsatt </vt:lpstr>
      <vt:lpstr>Besvarelse A</vt:lpstr>
      <vt:lpstr>Besvarelse B</vt:lpstr>
      <vt:lpstr>Besvarelse C</vt:lpstr>
      <vt:lpstr>Struktur av generisk eksempel (Arnesen, 2022)</vt:lpstr>
      <vt:lpstr>Strukturen i besvarelse C </vt:lpstr>
      <vt:lpstr>Gruppearbeid 2</vt:lpstr>
      <vt:lpstr>Vi prøver nå å forestille oss at vi er lærere og skal fremme et argument ved generisk eksempel i samtale med noen elever</vt:lpstr>
      <vt:lpstr>Skriving av en forestilt samtale, kort fortalt </vt:lpstr>
      <vt:lpstr>Gruppeoppgave – skriving av en forestilt samtale om generisk eksempel</vt:lpstr>
      <vt:lpstr>Gruppearbeid, del 2</vt:lpstr>
      <vt:lpstr>Skriving av forestilt samtale som arbeidsform i lærerutdanning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Anita Valenta</dc:creator>
  <cp:lastModifiedBy>Marit Buset Langfeldt</cp:lastModifiedBy>
  <cp:revision>51</cp:revision>
  <dcterms:created xsi:type="dcterms:W3CDTF">2022-09-08T06:26:43Z</dcterms:created>
  <dcterms:modified xsi:type="dcterms:W3CDTF">2023-01-24T08:40:42Z</dcterms:modified>
</cp:coreProperties>
</file>