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1" r:id="rId5"/>
    <p:sldId id="259" r:id="rId6"/>
    <p:sldId id="260" r:id="rId7"/>
    <p:sldId id="262" r:id="rId8"/>
    <p:sldId id="264" r:id="rId9"/>
    <p:sldId id="263"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420" autoAdjust="0"/>
  </p:normalViewPr>
  <p:slideViewPr>
    <p:cSldViewPr snapToGrid="0">
      <p:cViewPr varScale="1">
        <p:scale>
          <a:sx n="81" d="100"/>
          <a:sy n="81" d="100"/>
        </p:scale>
        <p:origin x="126" y="78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AAC042-9347-4713-8AF0-8B77A70B4F7F}" type="datetimeFigureOut">
              <a:rPr lang="nb-NO" smtClean="0"/>
              <a:t>27.01.2023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29212-CE96-4013-B35C-79F1BA38446C}" type="slidenum">
              <a:rPr lang="nb-NO" smtClean="0"/>
              <a:t>‹#›</a:t>
            </a:fld>
            <a:endParaRPr lang="nb-NO"/>
          </a:p>
        </p:txBody>
      </p:sp>
    </p:spTree>
    <p:extLst>
      <p:ext uri="{BB962C8B-B14F-4D97-AF65-F5344CB8AC3E}">
        <p14:creationId xmlns:p14="http://schemas.microsoft.com/office/powerpoint/2010/main" val="1984954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Studentene skal jobbe i grupper på fire i økta.</a:t>
            </a:r>
          </a:p>
        </p:txBody>
      </p:sp>
      <p:sp>
        <p:nvSpPr>
          <p:cNvPr id="4" name="Plassholder for lysbildenummer 3"/>
          <p:cNvSpPr>
            <a:spLocks noGrp="1"/>
          </p:cNvSpPr>
          <p:nvPr>
            <p:ph type="sldNum" sz="quarter" idx="5"/>
          </p:nvPr>
        </p:nvSpPr>
        <p:spPr/>
        <p:txBody>
          <a:bodyPr/>
          <a:lstStyle/>
          <a:p>
            <a:fld id="{F6729212-CE96-4013-B35C-79F1BA38446C}" type="slidenum">
              <a:rPr lang="nb-NO" smtClean="0"/>
              <a:t>1</a:t>
            </a:fld>
            <a:endParaRPr lang="nb-NO"/>
          </a:p>
        </p:txBody>
      </p:sp>
    </p:spTree>
    <p:extLst>
      <p:ext uri="{BB962C8B-B14F-4D97-AF65-F5344CB8AC3E}">
        <p14:creationId xmlns:p14="http://schemas.microsoft.com/office/powerpoint/2010/main" val="1909632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Målet for «forrige økt» i denne fiktive klassen var å oppdage «en sammenheng mellom lengden på måleenheten og måltallet: Jo lengre måleenhet, jo lavere måltall og omvendt».</a:t>
            </a:r>
          </a:p>
          <a:p>
            <a:endParaRPr lang="nb-NO" dirty="0"/>
          </a:p>
          <a:p>
            <a:r>
              <a:rPr lang="nb-NO" dirty="0"/>
              <a:t>Etter å ha introdusert undervisningssituasjonen (det som står i sliden før «Tema for økta» klikkes inn), spør studentene hva de tror er lærerens mål med økta. Kom fram til at målet antakelig er relatert til å oppdage en mer presis definisjon av denne sammenhengen. Klikk inn «Tema for økta». Kanskje kan det være lurt å be studentene uttrykke denne sammenhengen selv, og gi enkle eksempler. Men de trenger ikke jobbe med oppgaven elevene har fått, det kan de ta samtidig som de vurderer elevløsningene (neste slide).</a:t>
            </a:r>
          </a:p>
          <a:p>
            <a:endParaRPr lang="nb-NO" dirty="0"/>
          </a:p>
          <a:p>
            <a:r>
              <a:rPr lang="nb-NO" dirty="0"/>
              <a:t>Målet for økta er derimot litt enklere – de skal komme til et argument for enkelttilfellet, ikke for den helt generelle sammenhengen.</a:t>
            </a:r>
          </a:p>
          <a:p>
            <a:endParaRPr lang="nb-NO" dirty="0"/>
          </a:p>
          <a:p>
            <a:r>
              <a:rPr lang="nb-NO" dirty="0"/>
              <a:t>5-10 minutter</a:t>
            </a:r>
          </a:p>
        </p:txBody>
      </p:sp>
      <p:sp>
        <p:nvSpPr>
          <p:cNvPr id="4" name="Plassholder for lysbildenummer 3"/>
          <p:cNvSpPr>
            <a:spLocks noGrp="1"/>
          </p:cNvSpPr>
          <p:nvPr>
            <p:ph type="sldNum" sz="quarter" idx="5"/>
          </p:nvPr>
        </p:nvSpPr>
        <p:spPr/>
        <p:txBody>
          <a:bodyPr/>
          <a:lstStyle/>
          <a:p>
            <a:fld id="{F6729212-CE96-4013-B35C-79F1BA38446C}" type="slidenum">
              <a:rPr lang="nb-NO" smtClean="0"/>
              <a:t>2</a:t>
            </a:fld>
            <a:endParaRPr lang="nb-NO"/>
          </a:p>
        </p:txBody>
      </p:sp>
    </p:spTree>
    <p:extLst>
      <p:ext uri="{BB962C8B-B14F-4D97-AF65-F5344CB8AC3E}">
        <p14:creationId xmlns:p14="http://schemas.microsoft.com/office/powerpoint/2010/main" val="2969695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Arbeid i grupper på 4.</a:t>
            </a:r>
          </a:p>
          <a:p>
            <a:r>
              <a:rPr lang="nb-NO" dirty="0"/>
              <a:t>Etter gruppearbeidet diskuteres de to løsningene i fellesskap, se neste slide.</a:t>
            </a:r>
          </a:p>
          <a:p>
            <a:endParaRPr lang="nb-NO" dirty="0"/>
          </a:p>
          <a:p>
            <a:r>
              <a:rPr lang="nb-NO" dirty="0"/>
              <a:t>15-20 minutter</a:t>
            </a:r>
          </a:p>
        </p:txBody>
      </p:sp>
      <p:sp>
        <p:nvSpPr>
          <p:cNvPr id="4" name="Plassholder for lysbildenummer 3"/>
          <p:cNvSpPr>
            <a:spLocks noGrp="1"/>
          </p:cNvSpPr>
          <p:nvPr>
            <p:ph type="sldNum" sz="quarter" idx="5"/>
          </p:nvPr>
        </p:nvSpPr>
        <p:spPr/>
        <p:txBody>
          <a:bodyPr/>
          <a:lstStyle/>
          <a:p>
            <a:fld id="{F6729212-CE96-4013-B35C-79F1BA38446C}" type="slidenum">
              <a:rPr lang="nb-NO" smtClean="0"/>
              <a:t>3</a:t>
            </a:fld>
            <a:endParaRPr lang="nb-NO"/>
          </a:p>
        </p:txBody>
      </p:sp>
    </p:spTree>
    <p:extLst>
      <p:ext uri="{BB962C8B-B14F-4D97-AF65-F5344CB8AC3E}">
        <p14:creationId xmlns:p14="http://schemas.microsoft.com/office/powerpoint/2010/main" val="2127693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Diskusjon i fellesskap. Klassen blir enige om sammenhengen mellom måleenheten og måltallet, og </a:t>
            </a:r>
            <a:r>
              <a:rPr lang="nb-NO"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vi legger vekt på hva de ulike argumentene bygger på og i hva som må til for å forklare hvorfor løsninga er riktig.</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p>
          <a:p>
            <a:r>
              <a:rPr lang="nb-NO" dirty="0"/>
              <a:t>Momenter til diskusjon:</a:t>
            </a:r>
          </a:p>
          <a:p>
            <a:r>
              <a:rPr lang="nb-NO"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Par 1: Tenker nok riktig. Tauet må være ca. tre ganger så langt som strikkepinnen, omtrent 120 cm. Det er rett svar.</a:t>
            </a:r>
          </a:p>
          <a:p>
            <a:r>
              <a:rPr lang="nb-NO"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Men: De må utdype mer, få fram hvorfor de ganger med 3, se på sammenhengen mellom måltallene (mangler å si: Måltallet til læreren er tre ganger så stort som måltallet til Kristian og Leyla, derfor må tauet være tre ganger lenger enn </a:t>
            </a:r>
            <a:r>
              <a:rPr lang="nb-NO" sz="1800" dirty="0" err="1">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strikkepinnnen</a:t>
            </a:r>
            <a:r>
              <a:rPr lang="nb-NO"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a:t>
            </a:r>
          </a:p>
          <a:p>
            <a:r>
              <a:rPr lang="nb-NO"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Figuren kan sikkert være mer til hjelp – slik den står nå, får den ikke fram noen sammenheng, det er bare to streker.</a:t>
            </a:r>
            <a:endParaRPr lang="nb-NO"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nb-NO"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nb-NO"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Par 2: De resonnerer omkring forholdet mellom lengden på måleenhetene, men de baserer resonnementet på en unøyaktig tegning, og en mulighet kan være å presse dem til å se på måltallene og sammenlikne dem, og se bruke det i stedet for å være avhengig av nøyaktig tegning.</a:t>
            </a:r>
            <a:endParaRPr lang="nb-NO"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nb-NO"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nb-NO"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Viktig for begge elevløsninger: </a:t>
            </a:r>
          </a:p>
          <a:p>
            <a:pPr marL="285750" indent="-285750">
              <a:buFontTx/>
              <a:buChar char="-"/>
            </a:pPr>
            <a:r>
              <a:rPr lang="nb-NO"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Ingen løser ved å regne ut den totale lengden på klasserommet. Begge bruker prøver å finne en sammenheng mellom måleenhetene.</a:t>
            </a:r>
          </a:p>
          <a:p>
            <a:pPr marL="285750" indent="-285750">
              <a:buFontTx/>
              <a:buChar char="-"/>
            </a:pPr>
            <a:r>
              <a:rPr lang="nb-NO"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Tegningen bør få fram informasjon, men uten at man baserer seg på å lese av tegningen (slik Par 2 gjør). Tegningen kan heller være en støtte for forklaringen, få fram ideen sin.</a:t>
            </a:r>
          </a:p>
          <a:p>
            <a:endParaRPr lang="nb-NO"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endParaRPr>
          </a:p>
          <a:p>
            <a:r>
              <a:rPr lang="nb-NO"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10 minutter</a:t>
            </a:r>
            <a:endParaRPr lang="nb-NO" dirty="0"/>
          </a:p>
          <a:p>
            <a:endParaRPr lang="nb-NO" dirty="0"/>
          </a:p>
        </p:txBody>
      </p:sp>
      <p:sp>
        <p:nvSpPr>
          <p:cNvPr id="4" name="Plassholder for lysbildenummer 3"/>
          <p:cNvSpPr>
            <a:spLocks noGrp="1"/>
          </p:cNvSpPr>
          <p:nvPr>
            <p:ph type="sldNum" sz="quarter" idx="5"/>
          </p:nvPr>
        </p:nvSpPr>
        <p:spPr/>
        <p:txBody>
          <a:bodyPr/>
          <a:lstStyle/>
          <a:p>
            <a:fld id="{F6729212-CE96-4013-B35C-79F1BA38446C}" type="slidenum">
              <a:rPr lang="nb-NO" smtClean="0"/>
              <a:t>4</a:t>
            </a:fld>
            <a:endParaRPr lang="nb-NO"/>
          </a:p>
        </p:txBody>
      </p:sp>
    </p:spTree>
    <p:extLst>
      <p:ext uri="{BB962C8B-B14F-4D97-AF65-F5344CB8AC3E}">
        <p14:creationId xmlns:p14="http://schemas.microsoft.com/office/powerpoint/2010/main" val="1965204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Husk å vise til arket med MR-grep.</a:t>
            </a:r>
          </a:p>
        </p:txBody>
      </p:sp>
      <p:sp>
        <p:nvSpPr>
          <p:cNvPr id="4" name="Plassholder for lysbildenummer 3"/>
          <p:cNvSpPr>
            <a:spLocks noGrp="1"/>
          </p:cNvSpPr>
          <p:nvPr>
            <p:ph type="sldNum" sz="quarter" idx="5"/>
          </p:nvPr>
        </p:nvSpPr>
        <p:spPr/>
        <p:txBody>
          <a:bodyPr/>
          <a:lstStyle/>
          <a:p>
            <a:fld id="{F6729212-CE96-4013-B35C-79F1BA38446C}" type="slidenum">
              <a:rPr lang="nb-NO" smtClean="0"/>
              <a:t>5</a:t>
            </a:fld>
            <a:endParaRPr lang="nb-NO"/>
          </a:p>
        </p:txBody>
      </p:sp>
    </p:spTree>
    <p:extLst>
      <p:ext uri="{BB962C8B-B14F-4D97-AF65-F5344CB8AC3E}">
        <p14:creationId xmlns:p14="http://schemas.microsoft.com/office/powerpoint/2010/main" val="4045417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Man trenger ikke ta dette i fellesskap (studentene har antakelig gjort del 1 om omvendt proporsjonalitet nylig, der man ser på spørsmålene detaljert i klassen).</a:t>
            </a:r>
          </a:p>
          <a:p>
            <a:endParaRPr lang="nb-NO" dirty="0"/>
          </a:p>
          <a:p>
            <a:r>
              <a:rPr lang="nb-NO" dirty="0"/>
              <a:t>Knytt dette mot forrige slide – at de skal tenke på å få fram elevenes tenking, respondere og fremme resonneringen.</a:t>
            </a:r>
          </a:p>
          <a:p>
            <a:endParaRPr lang="nb-NO" dirty="0"/>
          </a:p>
          <a:p>
            <a:r>
              <a:rPr lang="nb-NO" dirty="0"/>
              <a:t>10-20 minutter med planlegging av samtale (ta pause ved behov).</a:t>
            </a:r>
          </a:p>
        </p:txBody>
      </p:sp>
      <p:sp>
        <p:nvSpPr>
          <p:cNvPr id="4" name="Plassholder for lysbildenummer 3"/>
          <p:cNvSpPr>
            <a:spLocks noGrp="1"/>
          </p:cNvSpPr>
          <p:nvPr>
            <p:ph type="sldNum" sz="quarter" idx="5"/>
          </p:nvPr>
        </p:nvSpPr>
        <p:spPr/>
        <p:txBody>
          <a:bodyPr/>
          <a:lstStyle/>
          <a:p>
            <a:fld id="{F6729212-CE96-4013-B35C-79F1BA38446C}" type="slidenum">
              <a:rPr lang="nb-NO" smtClean="0"/>
              <a:t>6</a:t>
            </a:fld>
            <a:endParaRPr lang="nb-NO"/>
          </a:p>
        </p:txBody>
      </p:sp>
    </p:spTree>
    <p:extLst>
      <p:ext uri="{BB962C8B-B14F-4D97-AF65-F5344CB8AC3E}">
        <p14:creationId xmlns:p14="http://schemas.microsoft.com/office/powerpoint/2010/main" val="1141618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skal altså gjøre minst to rollespill, men gjenta gjerne dersom de ser at de vil gjøre større endringer.</a:t>
            </a:r>
          </a:p>
          <a:p>
            <a:endParaRPr lang="nb-NO" dirty="0"/>
          </a:p>
          <a:p>
            <a:r>
              <a:rPr lang="nb-NO" dirty="0"/>
              <a:t>20-30 minutter</a:t>
            </a:r>
          </a:p>
        </p:txBody>
      </p:sp>
      <p:sp>
        <p:nvSpPr>
          <p:cNvPr id="4" name="Plassholder for lysbildenummer 3"/>
          <p:cNvSpPr>
            <a:spLocks noGrp="1"/>
          </p:cNvSpPr>
          <p:nvPr>
            <p:ph type="sldNum" sz="quarter" idx="5"/>
          </p:nvPr>
        </p:nvSpPr>
        <p:spPr/>
        <p:txBody>
          <a:bodyPr/>
          <a:lstStyle/>
          <a:p>
            <a:fld id="{F6729212-CE96-4013-B35C-79F1BA38446C}" type="slidenum">
              <a:rPr lang="nb-NO" smtClean="0"/>
              <a:t>7</a:t>
            </a:fld>
            <a:endParaRPr lang="nb-NO"/>
          </a:p>
        </p:txBody>
      </p:sp>
    </p:spTree>
    <p:extLst>
      <p:ext uri="{BB962C8B-B14F-4D97-AF65-F5344CB8AC3E}">
        <p14:creationId xmlns:p14="http://schemas.microsoft.com/office/powerpoint/2010/main" val="2181475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En gruppe framfører samtalen med Par 1</a:t>
            </a:r>
          </a:p>
          <a:p>
            <a:r>
              <a:rPr lang="nb-NO" dirty="0"/>
              <a:t>Klikk inn første refleksjonsspørsmål. Diskusjon i fellesskap.</a:t>
            </a:r>
          </a:p>
          <a:p>
            <a:endParaRPr lang="nb-NO" dirty="0"/>
          </a:p>
          <a:p>
            <a:r>
              <a:rPr lang="nb-NO" dirty="0"/>
              <a:t>En annen gruppe framfører samtalen med Par 2</a:t>
            </a:r>
          </a:p>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Klikk inn andre refleksjonsspørsmål. Diskusjon i fellesskap.</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10 minutter</a:t>
            </a:r>
          </a:p>
          <a:p>
            <a:endParaRPr lang="nb-NO" dirty="0"/>
          </a:p>
        </p:txBody>
      </p:sp>
      <p:sp>
        <p:nvSpPr>
          <p:cNvPr id="4" name="Plassholder for lysbildenummer 3"/>
          <p:cNvSpPr>
            <a:spLocks noGrp="1"/>
          </p:cNvSpPr>
          <p:nvPr>
            <p:ph type="sldNum" sz="quarter" idx="5"/>
          </p:nvPr>
        </p:nvSpPr>
        <p:spPr/>
        <p:txBody>
          <a:bodyPr/>
          <a:lstStyle/>
          <a:p>
            <a:fld id="{F6729212-CE96-4013-B35C-79F1BA38446C}" type="slidenum">
              <a:rPr lang="nb-NO" smtClean="0"/>
              <a:t>8</a:t>
            </a:fld>
            <a:endParaRPr lang="nb-NO"/>
          </a:p>
        </p:txBody>
      </p:sp>
    </p:spTree>
    <p:extLst>
      <p:ext uri="{BB962C8B-B14F-4D97-AF65-F5344CB8AC3E}">
        <p14:creationId xmlns:p14="http://schemas.microsoft.com/office/powerpoint/2010/main" val="2322850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Diskuter med utgangspunkt i deres eget rollespill og de vi har sett sammen.</a:t>
            </a:r>
          </a:p>
          <a:p>
            <a:r>
              <a:rPr lang="nb-NO" dirty="0"/>
              <a:t>I grupper først, så kort i fellesskap.</a:t>
            </a:r>
          </a:p>
          <a:p>
            <a:endParaRPr lang="nb-NO" dirty="0"/>
          </a:p>
          <a:p>
            <a:r>
              <a:rPr lang="nb-NO" dirty="0"/>
              <a:t>5 minutter</a:t>
            </a:r>
          </a:p>
        </p:txBody>
      </p:sp>
      <p:sp>
        <p:nvSpPr>
          <p:cNvPr id="4" name="Plassholder for lysbildenummer 3"/>
          <p:cNvSpPr>
            <a:spLocks noGrp="1"/>
          </p:cNvSpPr>
          <p:nvPr>
            <p:ph type="sldNum" sz="quarter" idx="5"/>
          </p:nvPr>
        </p:nvSpPr>
        <p:spPr/>
        <p:txBody>
          <a:bodyPr/>
          <a:lstStyle/>
          <a:p>
            <a:fld id="{F6729212-CE96-4013-B35C-79F1BA38446C}" type="slidenum">
              <a:rPr lang="nb-NO" smtClean="0"/>
              <a:t>9</a:t>
            </a:fld>
            <a:endParaRPr lang="nb-NO"/>
          </a:p>
        </p:txBody>
      </p:sp>
    </p:spTree>
    <p:extLst>
      <p:ext uri="{BB962C8B-B14F-4D97-AF65-F5344CB8AC3E}">
        <p14:creationId xmlns:p14="http://schemas.microsoft.com/office/powerpoint/2010/main" val="907433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00CD37C-1C78-EA04-1FF3-0BF726905A20}"/>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E14C1C49-FEA9-E483-7B05-58A74BA378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A115FE04-5BC3-2ECC-49FC-1105083A2106}"/>
              </a:ext>
            </a:extLst>
          </p:cNvPr>
          <p:cNvSpPr>
            <a:spLocks noGrp="1"/>
          </p:cNvSpPr>
          <p:nvPr>
            <p:ph type="dt" sz="half" idx="10"/>
          </p:nvPr>
        </p:nvSpPr>
        <p:spPr/>
        <p:txBody>
          <a:bodyPr/>
          <a:lstStyle/>
          <a:p>
            <a:fld id="{93D845B1-0312-4448-A6A0-F126198F1CEC}" type="datetimeFigureOut">
              <a:rPr lang="nb-NO" smtClean="0"/>
              <a:t>27.01.2023</a:t>
            </a:fld>
            <a:endParaRPr lang="nb-NO"/>
          </a:p>
        </p:txBody>
      </p:sp>
      <p:sp>
        <p:nvSpPr>
          <p:cNvPr id="5" name="Plassholder for bunntekst 4">
            <a:extLst>
              <a:ext uri="{FF2B5EF4-FFF2-40B4-BE49-F238E27FC236}">
                <a16:creationId xmlns:a16="http://schemas.microsoft.com/office/drawing/2014/main" id="{01A373E6-8254-B3A9-09CD-FB34BEF6A6D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B6B90BA-2D8C-2005-908A-B028556B988A}"/>
              </a:ext>
            </a:extLst>
          </p:cNvPr>
          <p:cNvSpPr>
            <a:spLocks noGrp="1"/>
          </p:cNvSpPr>
          <p:nvPr>
            <p:ph type="sldNum" sz="quarter" idx="12"/>
          </p:nvPr>
        </p:nvSpPr>
        <p:spPr/>
        <p:txBody>
          <a:bodyPr/>
          <a:lstStyle/>
          <a:p>
            <a:fld id="{1361BCC6-6399-4F78-92C1-FF7ED27116D0}" type="slidenum">
              <a:rPr lang="nb-NO" smtClean="0"/>
              <a:t>‹#›</a:t>
            </a:fld>
            <a:endParaRPr lang="nb-NO"/>
          </a:p>
        </p:txBody>
      </p:sp>
    </p:spTree>
    <p:extLst>
      <p:ext uri="{BB962C8B-B14F-4D97-AF65-F5344CB8AC3E}">
        <p14:creationId xmlns:p14="http://schemas.microsoft.com/office/powerpoint/2010/main" val="4100915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241FB85-B383-B6D7-646C-A28FEEEEA0E9}"/>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5F9EA35E-7B8F-0BFB-5AF2-CA9047D3D667}"/>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5418DCF-87C9-6444-922A-D57CE87FDC73}"/>
              </a:ext>
            </a:extLst>
          </p:cNvPr>
          <p:cNvSpPr>
            <a:spLocks noGrp="1"/>
          </p:cNvSpPr>
          <p:nvPr>
            <p:ph type="dt" sz="half" idx="10"/>
          </p:nvPr>
        </p:nvSpPr>
        <p:spPr/>
        <p:txBody>
          <a:bodyPr/>
          <a:lstStyle/>
          <a:p>
            <a:fld id="{93D845B1-0312-4448-A6A0-F126198F1CEC}" type="datetimeFigureOut">
              <a:rPr lang="nb-NO" smtClean="0"/>
              <a:t>27.01.2023</a:t>
            </a:fld>
            <a:endParaRPr lang="nb-NO"/>
          </a:p>
        </p:txBody>
      </p:sp>
      <p:sp>
        <p:nvSpPr>
          <p:cNvPr id="5" name="Plassholder for bunntekst 4">
            <a:extLst>
              <a:ext uri="{FF2B5EF4-FFF2-40B4-BE49-F238E27FC236}">
                <a16:creationId xmlns:a16="http://schemas.microsoft.com/office/drawing/2014/main" id="{F5CE3606-B5A8-B4D7-CF20-46CE8CA37A5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525231F-27C5-7798-8825-F85B909E5904}"/>
              </a:ext>
            </a:extLst>
          </p:cNvPr>
          <p:cNvSpPr>
            <a:spLocks noGrp="1"/>
          </p:cNvSpPr>
          <p:nvPr>
            <p:ph type="sldNum" sz="quarter" idx="12"/>
          </p:nvPr>
        </p:nvSpPr>
        <p:spPr/>
        <p:txBody>
          <a:bodyPr/>
          <a:lstStyle/>
          <a:p>
            <a:fld id="{1361BCC6-6399-4F78-92C1-FF7ED27116D0}" type="slidenum">
              <a:rPr lang="nb-NO" smtClean="0"/>
              <a:t>‹#›</a:t>
            </a:fld>
            <a:endParaRPr lang="nb-NO"/>
          </a:p>
        </p:txBody>
      </p:sp>
    </p:spTree>
    <p:extLst>
      <p:ext uri="{BB962C8B-B14F-4D97-AF65-F5344CB8AC3E}">
        <p14:creationId xmlns:p14="http://schemas.microsoft.com/office/powerpoint/2010/main" val="81729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DC4D9607-DA49-5DC5-E62E-BA3FCCDE1320}"/>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6B51821E-C7E6-5EEA-5B39-0957F677EB7E}"/>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66988EE5-517E-280C-4E0B-71029711389C}"/>
              </a:ext>
            </a:extLst>
          </p:cNvPr>
          <p:cNvSpPr>
            <a:spLocks noGrp="1"/>
          </p:cNvSpPr>
          <p:nvPr>
            <p:ph type="dt" sz="half" idx="10"/>
          </p:nvPr>
        </p:nvSpPr>
        <p:spPr/>
        <p:txBody>
          <a:bodyPr/>
          <a:lstStyle/>
          <a:p>
            <a:fld id="{93D845B1-0312-4448-A6A0-F126198F1CEC}" type="datetimeFigureOut">
              <a:rPr lang="nb-NO" smtClean="0"/>
              <a:t>27.01.2023</a:t>
            </a:fld>
            <a:endParaRPr lang="nb-NO"/>
          </a:p>
        </p:txBody>
      </p:sp>
      <p:sp>
        <p:nvSpPr>
          <p:cNvPr id="5" name="Plassholder for bunntekst 4">
            <a:extLst>
              <a:ext uri="{FF2B5EF4-FFF2-40B4-BE49-F238E27FC236}">
                <a16:creationId xmlns:a16="http://schemas.microsoft.com/office/drawing/2014/main" id="{863B3A1F-52E3-2440-0BBE-0B0AFA07898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BC9998E-3F6A-DCA2-BBCA-9F35A3F0DB90}"/>
              </a:ext>
            </a:extLst>
          </p:cNvPr>
          <p:cNvSpPr>
            <a:spLocks noGrp="1"/>
          </p:cNvSpPr>
          <p:nvPr>
            <p:ph type="sldNum" sz="quarter" idx="12"/>
          </p:nvPr>
        </p:nvSpPr>
        <p:spPr/>
        <p:txBody>
          <a:bodyPr/>
          <a:lstStyle/>
          <a:p>
            <a:fld id="{1361BCC6-6399-4F78-92C1-FF7ED27116D0}" type="slidenum">
              <a:rPr lang="nb-NO" smtClean="0"/>
              <a:t>‹#›</a:t>
            </a:fld>
            <a:endParaRPr lang="nb-NO"/>
          </a:p>
        </p:txBody>
      </p:sp>
    </p:spTree>
    <p:extLst>
      <p:ext uri="{BB962C8B-B14F-4D97-AF65-F5344CB8AC3E}">
        <p14:creationId xmlns:p14="http://schemas.microsoft.com/office/powerpoint/2010/main" val="4286528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8C17A76-0083-D2F0-3392-DF41674E2D3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9FB4E923-328B-34D7-B32F-5A4912AB16A7}"/>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652BA10-2522-7601-3EDB-48F72A8AFE23}"/>
              </a:ext>
            </a:extLst>
          </p:cNvPr>
          <p:cNvSpPr>
            <a:spLocks noGrp="1"/>
          </p:cNvSpPr>
          <p:nvPr>
            <p:ph type="dt" sz="half" idx="10"/>
          </p:nvPr>
        </p:nvSpPr>
        <p:spPr/>
        <p:txBody>
          <a:bodyPr/>
          <a:lstStyle/>
          <a:p>
            <a:fld id="{93D845B1-0312-4448-A6A0-F126198F1CEC}" type="datetimeFigureOut">
              <a:rPr lang="nb-NO" smtClean="0"/>
              <a:t>27.01.2023</a:t>
            </a:fld>
            <a:endParaRPr lang="nb-NO"/>
          </a:p>
        </p:txBody>
      </p:sp>
      <p:sp>
        <p:nvSpPr>
          <p:cNvPr id="5" name="Plassholder for bunntekst 4">
            <a:extLst>
              <a:ext uri="{FF2B5EF4-FFF2-40B4-BE49-F238E27FC236}">
                <a16:creationId xmlns:a16="http://schemas.microsoft.com/office/drawing/2014/main" id="{A6C30BA0-9C97-7DA8-A464-0EC9967BF15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5DFE354-2B7B-8BDB-4998-2A2C6ABB6645}"/>
              </a:ext>
            </a:extLst>
          </p:cNvPr>
          <p:cNvSpPr>
            <a:spLocks noGrp="1"/>
          </p:cNvSpPr>
          <p:nvPr>
            <p:ph type="sldNum" sz="quarter" idx="12"/>
          </p:nvPr>
        </p:nvSpPr>
        <p:spPr/>
        <p:txBody>
          <a:bodyPr/>
          <a:lstStyle/>
          <a:p>
            <a:fld id="{1361BCC6-6399-4F78-92C1-FF7ED27116D0}" type="slidenum">
              <a:rPr lang="nb-NO" smtClean="0"/>
              <a:t>‹#›</a:t>
            </a:fld>
            <a:endParaRPr lang="nb-NO"/>
          </a:p>
        </p:txBody>
      </p:sp>
    </p:spTree>
    <p:extLst>
      <p:ext uri="{BB962C8B-B14F-4D97-AF65-F5344CB8AC3E}">
        <p14:creationId xmlns:p14="http://schemas.microsoft.com/office/powerpoint/2010/main" val="2612674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1C90A8-6EF2-53FA-B1D6-078A487B971A}"/>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D4892BA8-4430-D448-DAFB-EEB5E4DE7A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A054A7A2-E181-DC5A-2B4E-518BE018DB72}"/>
              </a:ext>
            </a:extLst>
          </p:cNvPr>
          <p:cNvSpPr>
            <a:spLocks noGrp="1"/>
          </p:cNvSpPr>
          <p:nvPr>
            <p:ph type="dt" sz="half" idx="10"/>
          </p:nvPr>
        </p:nvSpPr>
        <p:spPr/>
        <p:txBody>
          <a:bodyPr/>
          <a:lstStyle/>
          <a:p>
            <a:fld id="{93D845B1-0312-4448-A6A0-F126198F1CEC}" type="datetimeFigureOut">
              <a:rPr lang="nb-NO" smtClean="0"/>
              <a:t>27.01.2023</a:t>
            </a:fld>
            <a:endParaRPr lang="nb-NO"/>
          </a:p>
        </p:txBody>
      </p:sp>
      <p:sp>
        <p:nvSpPr>
          <p:cNvPr id="5" name="Plassholder for bunntekst 4">
            <a:extLst>
              <a:ext uri="{FF2B5EF4-FFF2-40B4-BE49-F238E27FC236}">
                <a16:creationId xmlns:a16="http://schemas.microsoft.com/office/drawing/2014/main" id="{F2766410-2FD5-F929-A05C-65ACB472310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392D895-9D29-8126-28CF-FA3F147F84EF}"/>
              </a:ext>
            </a:extLst>
          </p:cNvPr>
          <p:cNvSpPr>
            <a:spLocks noGrp="1"/>
          </p:cNvSpPr>
          <p:nvPr>
            <p:ph type="sldNum" sz="quarter" idx="12"/>
          </p:nvPr>
        </p:nvSpPr>
        <p:spPr/>
        <p:txBody>
          <a:bodyPr/>
          <a:lstStyle/>
          <a:p>
            <a:fld id="{1361BCC6-6399-4F78-92C1-FF7ED27116D0}" type="slidenum">
              <a:rPr lang="nb-NO" smtClean="0"/>
              <a:t>‹#›</a:t>
            </a:fld>
            <a:endParaRPr lang="nb-NO"/>
          </a:p>
        </p:txBody>
      </p:sp>
    </p:spTree>
    <p:extLst>
      <p:ext uri="{BB962C8B-B14F-4D97-AF65-F5344CB8AC3E}">
        <p14:creationId xmlns:p14="http://schemas.microsoft.com/office/powerpoint/2010/main" val="3411107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A3350FA-C5DD-F9C5-8A02-BAB85353DE45}"/>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11F97C2D-580A-3146-3ED6-B1B58ACCB71C}"/>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3D332465-E399-4B58-7930-A0A10C7DBEA2}"/>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49E9273F-3089-2D9F-7F6D-FB995CAE2E1B}"/>
              </a:ext>
            </a:extLst>
          </p:cNvPr>
          <p:cNvSpPr>
            <a:spLocks noGrp="1"/>
          </p:cNvSpPr>
          <p:nvPr>
            <p:ph type="dt" sz="half" idx="10"/>
          </p:nvPr>
        </p:nvSpPr>
        <p:spPr/>
        <p:txBody>
          <a:bodyPr/>
          <a:lstStyle/>
          <a:p>
            <a:fld id="{93D845B1-0312-4448-A6A0-F126198F1CEC}" type="datetimeFigureOut">
              <a:rPr lang="nb-NO" smtClean="0"/>
              <a:t>27.01.2023</a:t>
            </a:fld>
            <a:endParaRPr lang="nb-NO"/>
          </a:p>
        </p:txBody>
      </p:sp>
      <p:sp>
        <p:nvSpPr>
          <p:cNvPr id="6" name="Plassholder for bunntekst 5">
            <a:extLst>
              <a:ext uri="{FF2B5EF4-FFF2-40B4-BE49-F238E27FC236}">
                <a16:creationId xmlns:a16="http://schemas.microsoft.com/office/drawing/2014/main" id="{274A7981-3604-0345-DA86-56756BF2CB9E}"/>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C30181DE-7237-C985-4AE6-265CEC6C98D4}"/>
              </a:ext>
            </a:extLst>
          </p:cNvPr>
          <p:cNvSpPr>
            <a:spLocks noGrp="1"/>
          </p:cNvSpPr>
          <p:nvPr>
            <p:ph type="sldNum" sz="quarter" idx="12"/>
          </p:nvPr>
        </p:nvSpPr>
        <p:spPr/>
        <p:txBody>
          <a:bodyPr/>
          <a:lstStyle/>
          <a:p>
            <a:fld id="{1361BCC6-6399-4F78-92C1-FF7ED27116D0}" type="slidenum">
              <a:rPr lang="nb-NO" smtClean="0"/>
              <a:t>‹#›</a:t>
            </a:fld>
            <a:endParaRPr lang="nb-NO"/>
          </a:p>
        </p:txBody>
      </p:sp>
    </p:spTree>
    <p:extLst>
      <p:ext uri="{BB962C8B-B14F-4D97-AF65-F5344CB8AC3E}">
        <p14:creationId xmlns:p14="http://schemas.microsoft.com/office/powerpoint/2010/main" val="1208337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3A7A941-9096-2C74-10D7-743A22E75C04}"/>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83D4EA8D-B250-AE2E-89A8-BA2C7B0859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B7F06DA9-ED28-171E-9E4E-6EBD6C35C864}"/>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1060FB86-34F1-6619-CF51-904AA1F9F1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72DABA6C-8E51-4323-8D53-F0AD96EEDF03}"/>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61C35F40-698B-5F3A-3640-C064F73139C7}"/>
              </a:ext>
            </a:extLst>
          </p:cNvPr>
          <p:cNvSpPr>
            <a:spLocks noGrp="1"/>
          </p:cNvSpPr>
          <p:nvPr>
            <p:ph type="dt" sz="half" idx="10"/>
          </p:nvPr>
        </p:nvSpPr>
        <p:spPr/>
        <p:txBody>
          <a:bodyPr/>
          <a:lstStyle/>
          <a:p>
            <a:fld id="{93D845B1-0312-4448-A6A0-F126198F1CEC}" type="datetimeFigureOut">
              <a:rPr lang="nb-NO" smtClean="0"/>
              <a:t>27.01.2023</a:t>
            </a:fld>
            <a:endParaRPr lang="nb-NO"/>
          </a:p>
        </p:txBody>
      </p:sp>
      <p:sp>
        <p:nvSpPr>
          <p:cNvPr id="8" name="Plassholder for bunntekst 7">
            <a:extLst>
              <a:ext uri="{FF2B5EF4-FFF2-40B4-BE49-F238E27FC236}">
                <a16:creationId xmlns:a16="http://schemas.microsoft.com/office/drawing/2014/main" id="{7164CE83-D01B-B749-CCAF-F306916554BF}"/>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E5155A6C-704D-98EB-C547-DA85DA2FA53A}"/>
              </a:ext>
            </a:extLst>
          </p:cNvPr>
          <p:cNvSpPr>
            <a:spLocks noGrp="1"/>
          </p:cNvSpPr>
          <p:nvPr>
            <p:ph type="sldNum" sz="quarter" idx="12"/>
          </p:nvPr>
        </p:nvSpPr>
        <p:spPr/>
        <p:txBody>
          <a:bodyPr/>
          <a:lstStyle/>
          <a:p>
            <a:fld id="{1361BCC6-6399-4F78-92C1-FF7ED27116D0}" type="slidenum">
              <a:rPr lang="nb-NO" smtClean="0"/>
              <a:t>‹#›</a:t>
            </a:fld>
            <a:endParaRPr lang="nb-NO"/>
          </a:p>
        </p:txBody>
      </p:sp>
    </p:spTree>
    <p:extLst>
      <p:ext uri="{BB962C8B-B14F-4D97-AF65-F5344CB8AC3E}">
        <p14:creationId xmlns:p14="http://schemas.microsoft.com/office/powerpoint/2010/main" val="2433664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7158D92-89E5-9AF5-9E9C-CDD5E83F2A18}"/>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6A909441-66F4-0978-0C75-73F7082A7056}"/>
              </a:ext>
            </a:extLst>
          </p:cNvPr>
          <p:cNvSpPr>
            <a:spLocks noGrp="1"/>
          </p:cNvSpPr>
          <p:nvPr>
            <p:ph type="dt" sz="half" idx="10"/>
          </p:nvPr>
        </p:nvSpPr>
        <p:spPr/>
        <p:txBody>
          <a:bodyPr/>
          <a:lstStyle/>
          <a:p>
            <a:fld id="{93D845B1-0312-4448-A6A0-F126198F1CEC}" type="datetimeFigureOut">
              <a:rPr lang="nb-NO" smtClean="0"/>
              <a:t>27.01.2023</a:t>
            </a:fld>
            <a:endParaRPr lang="nb-NO"/>
          </a:p>
        </p:txBody>
      </p:sp>
      <p:sp>
        <p:nvSpPr>
          <p:cNvPr id="4" name="Plassholder for bunntekst 3">
            <a:extLst>
              <a:ext uri="{FF2B5EF4-FFF2-40B4-BE49-F238E27FC236}">
                <a16:creationId xmlns:a16="http://schemas.microsoft.com/office/drawing/2014/main" id="{F9D9F99C-5619-AED0-FDB0-EC191FF8B1D1}"/>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9E011610-A820-18CA-8A48-C40DC6E7B34A}"/>
              </a:ext>
            </a:extLst>
          </p:cNvPr>
          <p:cNvSpPr>
            <a:spLocks noGrp="1"/>
          </p:cNvSpPr>
          <p:nvPr>
            <p:ph type="sldNum" sz="quarter" idx="12"/>
          </p:nvPr>
        </p:nvSpPr>
        <p:spPr/>
        <p:txBody>
          <a:bodyPr/>
          <a:lstStyle/>
          <a:p>
            <a:fld id="{1361BCC6-6399-4F78-92C1-FF7ED27116D0}" type="slidenum">
              <a:rPr lang="nb-NO" smtClean="0"/>
              <a:t>‹#›</a:t>
            </a:fld>
            <a:endParaRPr lang="nb-NO"/>
          </a:p>
        </p:txBody>
      </p:sp>
    </p:spTree>
    <p:extLst>
      <p:ext uri="{BB962C8B-B14F-4D97-AF65-F5344CB8AC3E}">
        <p14:creationId xmlns:p14="http://schemas.microsoft.com/office/powerpoint/2010/main" val="3000238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7275A873-2BF5-987B-2E07-46A32EF33A20}"/>
              </a:ext>
            </a:extLst>
          </p:cNvPr>
          <p:cNvSpPr>
            <a:spLocks noGrp="1"/>
          </p:cNvSpPr>
          <p:nvPr>
            <p:ph type="dt" sz="half" idx="10"/>
          </p:nvPr>
        </p:nvSpPr>
        <p:spPr/>
        <p:txBody>
          <a:bodyPr/>
          <a:lstStyle/>
          <a:p>
            <a:fld id="{93D845B1-0312-4448-A6A0-F126198F1CEC}" type="datetimeFigureOut">
              <a:rPr lang="nb-NO" smtClean="0"/>
              <a:t>27.01.2023</a:t>
            </a:fld>
            <a:endParaRPr lang="nb-NO"/>
          </a:p>
        </p:txBody>
      </p:sp>
      <p:sp>
        <p:nvSpPr>
          <p:cNvPr id="3" name="Plassholder for bunntekst 2">
            <a:extLst>
              <a:ext uri="{FF2B5EF4-FFF2-40B4-BE49-F238E27FC236}">
                <a16:creationId xmlns:a16="http://schemas.microsoft.com/office/drawing/2014/main" id="{CE862176-59AC-BC0A-F07E-7FCE710BBB43}"/>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280EEFAB-1A5E-0EF3-67D5-F5AC989C9D58}"/>
              </a:ext>
            </a:extLst>
          </p:cNvPr>
          <p:cNvSpPr>
            <a:spLocks noGrp="1"/>
          </p:cNvSpPr>
          <p:nvPr>
            <p:ph type="sldNum" sz="quarter" idx="12"/>
          </p:nvPr>
        </p:nvSpPr>
        <p:spPr/>
        <p:txBody>
          <a:bodyPr/>
          <a:lstStyle/>
          <a:p>
            <a:fld id="{1361BCC6-6399-4F78-92C1-FF7ED27116D0}" type="slidenum">
              <a:rPr lang="nb-NO" smtClean="0"/>
              <a:t>‹#›</a:t>
            </a:fld>
            <a:endParaRPr lang="nb-NO"/>
          </a:p>
        </p:txBody>
      </p:sp>
    </p:spTree>
    <p:extLst>
      <p:ext uri="{BB962C8B-B14F-4D97-AF65-F5344CB8AC3E}">
        <p14:creationId xmlns:p14="http://schemas.microsoft.com/office/powerpoint/2010/main" val="2150723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0B1595B-6559-13AF-CC1A-70B79BC97F2D}"/>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C4DE41DE-994E-B5B3-78BD-DFAF7C79D7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DBCEBC81-DECE-C2EE-B9AE-F968BE33D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2FD0F705-506E-B2B7-D980-7C42B0BCCDD0}"/>
              </a:ext>
            </a:extLst>
          </p:cNvPr>
          <p:cNvSpPr>
            <a:spLocks noGrp="1"/>
          </p:cNvSpPr>
          <p:nvPr>
            <p:ph type="dt" sz="half" idx="10"/>
          </p:nvPr>
        </p:nvSpPr>
        <p:spPr/>
        <p:txBody>
          <a:bodyPr/>
          <a:lstStyle/>
          <a:p>
            <a:fld id="{93D845B1-0312-4448-A6A0-F126198F1CEC}" type="datetimeFigureOut">
              <a:rPr lang="nb-NO" smtClean="0"/>
              <a:t>27.01.2023</a:t>
            </a:fld>
            <a:endParaRPr lang="nb-NO"/>
          </a:p>
        </p:txBody>
      </p:sp>
      <p:sp>
        <p:nvSpPr>
          <p:cNvPr id="6" name="Plassholder for bunntekst 5">
            <a:extLst>
              <a:ext uri="{FF2B5EF4-FFF2-40B4-BE49-F238E27FC236}">
                <a16:creationId xmlns:a16="http://schemas.microsoft.com/office/drawing/2014/main" id="{672B5B36-411B-31F8-FFBC-29F37BAE7D6B}"/>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22AC445-5831-FE11-2C63-FA323D0603CD}"/>
              </a:ext>
            </a:extLst>
          </p:cNvPr>
          <p:cNvSpPr>
            <a:spLocks noGrp="1"/>
          </p:cNvSpPr>
          <p:nvPr>
            <p:ph type="sldNum" sz="quarter" idx="12"/>
          </p:nvPr>
        </p:nvSpPr>
        <p:spPr/>
        <p:txBody>
          <a:bodyPr/>
          <a:lstStyle/>
          <a:p>
            <a:fld id="{1361BCC6-6399-4F78-92C1-FF7ED27116D0}" type="slidenum">
              <a:rPr lang="nb-NO" smtClean="0"/>
              <a:t>‹#›</a:t>
            </a:fld>
            <a:endParaRPr lang="nb-NO"/>
          </a:p>
        </p:txBody>
      </p:sp>
    </p:spTree>
    <p:extLst>
      <p:ext uri="{BB962C8B-B14F-4D97-AF65-F5344CB8AC3E}">
        <p14:creationId xmlns:p14="http://schemas.microsoft.com/office/powerpoint/2010/main" val="2850940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C512ABC-F9CB-4008-4F64-616E582ACCCD}"/>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E9EB3CC2-9137-0D0A-AF95-40F4FBE9C1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E48C8E8F-7464-B7AA-E4EA-7704679DF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25D1936C-EC03-D70E-7602-A55AED06CA18}"/>
              </a:ext>
            </a:extLst>
          </p:cNvPr>
          <p:cNvSpPr>
            <a:spLocks noGrp="1"/>
          </p:cNvSpPr>
          <p:nvPr>
            <p:ph type="dt" sz="half" idx="10"/>
          </p:nvPr>
        </p:nvSpPr>
        <p:spPr/>
        <p:txBody>
          <a:bodyPr/>
          <a:lstStyle/>
          <a:p>
            <a:fld id="{93D845B1-0312-4448-A6A0-F126198F1CEC}" type="datetimeFigureOut">
              <a:rPr lang="nb-NO" smtClean="0"/>
              <a:t>27.01.2023</a:t>
            </a:fld>
            <a:endParaRPr lang="nb-NO"/>
          </a:p>
        </p:txBody>
      </p:sp>
      <p:sp>
        <p:nvSpPr>
          <p:cNvPr id="6" name="Plassholder for bunntekst 5">
            <a:extLst>
              <a:ext uri="{FF2B5EF4-FFF2-40B4-BE49-F238E27FC236}">
                <a16:creationId xmlns:a16="http://schemas.microsoft.com/office/drawing/2014/main" id="{5BF8EC40-9B62-8F57-21F7-75CEDEF10488}"/>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3B7E212D-6096-A5B7-81EF-D6B057B12A65}"/>
              </a:ext>
            </a:extLst>
          </p:cNvPr>
          <p:cNvSpPr>
            <a:spLocks noGrp="1"/>
          </p:cNvSpPr>
          <p:nvPr>
            <p:ph type="sldNum" sz="quarter" idx="12"/>
          </p:nvPr>
        </p:nvSpPr>
        <p:spPr/>
        <p:txBody>
          <a:bodyPr/>
          <a:lstStyle/>
          <a:p>
            <a:fld id="{1361BCC6-6399-4F78-92C1-FF7ED27116D0}" type="slidenum">
              <a:rPr lang="nb-NO" smtClean="0"/>
              <a:t>‹#›</a:t>
            </a:fld>
            <a:endParaRPr lang="nb-NO"/>
          </a:p>
        </p:txBody>
      </p:sp>
    </p:spTree>
    <p:extLst>
      <p:ext uri="{BB962C8B-B14F-4D97-AF65-F5344CB8AC3E}">
        <p14:creationId xmlns:p14="http://schemas.microsoft.com/office/powerpoint/2010/main" val="298657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EDDC3C4-EB09-8CE8-1890-BF7AE12555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3965876E-2418-26EE-B846-25FE1E22C0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1FCAF6D-80C9-67AA-4940-ED9AD7775D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D845B1-0312-4448-A6A0-F126198F1CEC}" type="datetimeFigureOut">
              <a:rPr lang="nb-NO" smtClean="0"/>
              <a:t>27.01.2023</a:t>
            </a:fld>
            <a:endParaRPr lang="nb-NO"/>
          </a:p>
        </p:txBody>
      </p:sp>
      <p:sp>
        <p:nvSpPr>
          <p:cNvPr id="5" name="Plassholder for bunntekst 4">
            <a:extLst>
              <a:ext uri="{FF2B5EF4-FFF2-40B4-BE49-F238E27FC236}">
                <a16:creationId xmlns:a16="http://schemas.microsoft.com/office/drawing/2014/main" id="{EAA6EDE7-0644-ABA9-CD15-B4CAF60ACA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152CEF91-0E75-40B7-F416-18755F0E01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1BCC6-6399-4F78-92C1-FF7ED27116D0}" type="slidenum">
              <a:rPr lang="nb-NO" smtClean="0"/>
              <a:t>‹#›</a:t>
            </a:fld>
            <a:endParaRPr lang="nb-NO"/>
          </a:p>
        </p:txBody>
      </p:sp>
    </p:spTree>
    <p:extLst>
      <p:ext uri="{BB962C8B-B14F-4D97-AF65-F5344CB8AC3E}">
        <p14:creationId xmlns:p14="http://schemas.microsoft.com/office/powerpoint/2010/main" val="3238562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BEFC7B2-CB6D-8D5B-3499-B30D6241E38D}"/>
              </a:ext>
            </a:extLst>
          </p:cNvPr>
          <p:cNvSpPr>
            <a:spLocks noGrp="1"/>
          </p:cNvSpPr>
          <p:nvPr>
            <p:ph type="ctrTitle"/>
          </p:nvPr>
        </p:nvSpPr>
        <p:spPr/>
        <p:txBody>
          <a:bodyPr/>
          <a:lstStyle/>
          <a:p>
            <a:r>
              <a:rPr lang="nb-NO" dirty="0"/>
              <a:t>Omvendt proporsjonalitet</a:t>
            </a:r>
          </a:p>
        </p:txBody>
      </p:sp>
      <p:sp>
        <p:nvSpPr>
          <p:cNvPr id="3" name="Undertittel 2">
            <a:extLst>
              <a:ext uri="{FF2B5EF4-FFF2-40B4-BE49-F238E27FC236}">
                <a16:creationId xmlns:a16="http://schemas.microsoft.com/office/drawing/2014/main" id="{FF89E6D7-ED95-DA62-A0B1-8B31A20C0C3E}"/>
              </a:ext>
            </a:extLst>
          </p:cNvPr>
          <p:cNvSpPr>
            <a:spLocks noGrp="1"/>
          </p:cNvSpPr>
          <p:nvPr>
            <p:ph type="subTitle" idx="1"/>
          </p:nvPr>
        </p:nvSpPr>
        <p:spPr/>
        <p:txBody>
          <a:bodyPr/>
          <a:lstStyle/>
          <a:p>
            <a:r>
              <a:rPr lang="nb-NO" dirty="0"/>
              <a:t>Del 2</a:t>
            </a:r>
          </a:p>
        </p:txBody>
      </p:sp>
    </p:spTree>
    <p:extLst>
      <p:ext uri="{BB962C8B-B14F-4D97-AF65-F5344CB8AC3E}">
        <p14:creationId xmlns:p14="http://schemas.microsoft.com/office/powerpoint/2010/main" val="3697155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873D08E-F97D-179B-70BA-D0AB9BC49CEC}"/>
              </a:ext>
            </a:extLst>
          </p:cNvPr>
          <p:cNvSpPr>
            <a:spLocks noGrp="1"/>
          </p:cNvSpPr>
          <p:nvPr>
            <p:ph type="title"/>
          </p:nvPr>
        </p:nvSpPr>
        <p:spPr/>
        <p:txBody>
          <a:bodyPr/>
          <a:lstStyle/>
          <a:p>
            <a:r>
              <a:rPr lang="nb-NO" dirty="0"/>
              <a:t>Vi ser for oss følgende undervisningssituasjon</a:t>
            </a:r>
          </a:p>
        </p:txBody>
      </p:sp>
      <p:sp>
        <p:nvSpPr>
          <p:cNvPr id="3" name="Plassholder for innhold 2">
            <a:extLst>
              <a:ext uri="{FF2B5EF4-FFF2-40B4-BE49-F238E27FC236}">
                <a16:creationId xmlns:a16="http://schemas.microsoft.com/office/drawing/2014/main" id="{CA339FFB-24C4-2B26-448E-C9854A4DC5DC}"/>
              </a:ext>
            </a:extLst>
          </p:cNvPr>
          <p:cNvSpPr>
            <a:spLocks noGrp="1"/>
          </p:cNvSpPr>
          <p:nvPr>
            <p:ph idx="1"/>
          </p:nvPr>
        </p:nvSpPr>
        <p:spPr>
          <a:xfrm>
            <a:off x="838200" y="1409075"/>
            <a:ext cx="10515600" cy="3403557"/>
          </a:xfrm>
        </p:spPr>
        <p:txBody>
          <a:bodyPr>
            <a:normAutofit/>
          </a:bodyPr>
          <a:lstStyle/>
          <a:p>
            <a:pPr marL="0" indent="0">
              <a:buNone/>
            </a:pPr>
            <a:r>
              <a:rPr lang="nb-NO" sz="2400" dirty="0"/>
              <a:t>I klassen der de jobbet med å måle lengden av klasserommet med tau, fortsetter læreren neste økt med å si:</a:t>
            </a:r>
          </a:p>
          <a:p>
            <a:pPr marL="0" indent="-57150">
              <a:buNone/>
            </a:pPr>
            <a:endParaRPr lang="nb-NO" sz="2400" dirty="0"/>
          </a:p>
          <a:p>
            <a:pPr marL="0" indent="-57150">
              <a:buNone/>
            </a:pPr>
            <a:endParaRPr lang="nb-NO" sz="2400" dirty="0"/>
          </a:p>
          <a:p>
            <a:pPr marL="0" indent="-57150">
              <a:buNone/>
            </a:pPr>
            <a:endParaRPr lang="nb-NO" sz="2400" dirty="0"/>
          </a:p>
          <a:p>
            <a:pPr marL="0" indent="-57150">
              <a:buNone/>
            </a:pPr>
            <a:endParaRPr lang="nb-NO" sz="2400" dirty="0"/>
          </a:p>
          <a:p>
            <a:pPr marL="0" indent="-57150">
              <a:buNone/>
            </a:pPr>
            <a:r>
              <a:rPr lang="nb-NO" sz="2400" dirty="0"/>
              <a:t>Elevene arbeider i par med oppgaven. De skriver ned arbeidet sitt. Læreren går rundt og ser hva elevene har gjort, og snakker med elevparene.</a:t>
            </a:r>
          </a:p>
          <a:p>
            <a:endParaRPr lang="nb-NO" sz="2400" dirty="0"/>
          </a:p>
          <a:p>
            <a:pPr marL="0" indent="0">
              <a:buNone/>
            </a:pPr>
            <a:endParaRPr lang="nb-NO" sz="2400" dirty="0"/>
          </a:p>
        </p:txBody>
      </p:sp>
      <p:sp>
        <p:nvSpPr>
          <p:cNvPr id="10" name="TekstSylinder 9">
            <a:extLst>
              <a:ext uri="{FF2B5EF4-FFF2-40B4-BE49-F238E27FC236}">
                <a16:creationId xmlns:a16="http://schemas.microsoft.com/office/drawing/2014/main" id="{F6223BC9-A0ED-7257-C3BF-80E62AA785F3}"/>
              </a:ext>
            </a:extLst>
          </p:cNvPr>
          <p:cNvSpPr txBox="1"/>
          <p:nvPr/>
        </p:nvSpPr>
        <p:spPr>
          <a:xfrm>
            <a:off x="224589" y="5781055"/>
            <a:ext cx="5511007" cy="92333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0" indent="0">
              <a:buNone/>
            </a:pPr>
            <a:r>
              <a:rPr lang="nb-NO" b="1" dirty="0"/>
              <a:t>Målet for økta: </a:t>
            </a:r>
          </a:p>
          <a:p>
            <a:r>
              <a:rPr lang="nb-NO" dirty="0"/>
              <a:t>Finne ut, og argumentere for, at taulengden til Kristian og Leyla er omtrent tre ganger lenger enn strikkepinnen.</a:t>
            </a:r>
          </a:p>
        </p:txBody>
      </p:sp>
      <p:sp>
        <p:nvSpPr>
          <p:cNvPr id="11" name="TekstSylinder 10">
            <a:extLst>
              <a:ext uri="{FF2B5EF4-FFF2-40B4-BE49-F238E27FC236}">
                <a16:creationId xmlns:a16="http://schemas.microsoft.com/office/drawing/2014/main" id="{863ACCBE-78D8-2960-7198-A30424142BC9}"/>
              </a:ext>
            </a:extLst>
          </p:cNvPr>
          <p:cNvSpPr txBox="1"/>
          <p:nvPr/>
        </p:nvSpPr>
        <p:spPr>
          <a:xfrm>
            <a:off x="6773506" y="5794732"/>
            <a:ext cx="5222249" cy="923330"/>
          </a:xfrm>
          <a:prstGeom prst="rect">
            <a:avLst/>
          </a:prstGeom>
          <a:solidFill>
            <a:schemeClr val="bg2"/>
          </a:solidFill>
          <a:ln w="12700"/>
        </p:spPr>
        <p:style>
          <a:lnRef idx="2">
            <a:schemeClr val="accent2"/>
          </a:lnRef>
          <a:fillRef idx="1">
            <a:schemeClr val="lt1"/>
          </a:fillRef>
          <a:effectRef idx="0">
            <a:schemeClr val="accent2"/>
          </a:effectRef>
          <a:fontRef idx="minor">
            <a:schemeClr val="dk1"/>
          </a:fontRef>
        </p:style>
        <p:txBody>
          <a:bodyPr wrap="square" rtlCol="0">
            <a:spAutoFit/>
          </a:bodyPr>
          <a:lstStyle/>
          <a:p>
            <a:r>
              <a:rPr lang="nb-NO" sz="1800" b="1" dirty="0">
                <a:effectLst/>
                <a:latin typeface="Calibri" panose="020F0502020204030204" pitchFamily="34" charset="0"/>
                <a:ea typeface="Calibri" panose="020F0502020204030204" pitchFamily="34" charset="0"/>
                <a:cs typeface="Times New Roman" panose="02020603050405020304" pitchFamily="18" charset="0"/>
              </a:rPr>
              <a:t>Mål for samtalen videre</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r>
              <a:rPr lang="nb-NO" sz="1800" dirty="0">
                <a:effectLst/>
                <a:latin typeface="Calibri" panose="020F0502020204030204" pitchFamily="34" charset="0"/>
                <a:ea typeface="Calibri" panose="020F0502020204030204" pitchFamily="34" charset="0"/>
                <a:cs typeface="Times New Roman" panose="02020603050405020304" pitchFamily="18" charset="0"/>
              </a:rPr>
              <a:t>Læreren skal snakke med elevparene (et og et), slik at målet for økta nås i løpet av samtalen med elevene.</a:t>
            </a:r>
            <a:endParaRPr lang="en-GB" dirty="0"/>
          </a:p>
        </p:txBody>
      </p:sp>
      <p:sp>
        <p:nvSpPr>
          <p:cNvPr id="13" name="Snakkeboble: rektangel med avrundede hjørner 12">
            <a:extLst>
              <a:ext uri="{FF2B5EF4-FFF2-40B4-BE49-F238E27FC236}">
                <a16:creationId xmlns:a16="http://schemas.microsoft.com/office/drawing/2014/main" id="{5E3D2314-491D-83A3-B0AD-9B892D91D4C0}"/>
              </a:ext>
            </a:extLst>
          </p:cNvPr>
          <p:cNvSpPr/>
          <p:nvPr/>
        </p:nvSpPr>
        <p:spPr>
          <a:xfrm>
            <a:off x="2315621" y="2218110"/>
            <a:ext cx="9038179" cy="1378226"/>
          </a:xfrm>
          <a:prstGeom prst="wedgeRoundRectCallout">
            <a:avLst>
              <a:gd name="adj1" fmla="val -55881"/>
              <a:gd name="adj2" fmla="val 30680"/>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indent="-57150"/>
            <a:r>
              <a:rPr lang="nb-NO" dirty="0"/>
              <a:t>Den strikkepinnen her lå i sekken. Jeg målte lengden av klasserommet med den i går ettermiddag, og måltallet jeg fikk var 18 strikkepinner. Nå vet jeg at den strikkepinnen her er 40 cm. Jeg vet også at måltallet som Kristian og Leyla fikk med sin taulengde var «6 og litt». Hvor lang er taulengden til Kristian og Leyla? Forklar hvorfor løsningen deres er riktig.</a:t>
            </a:r>
          </a:p>
        </p:txBody>
      </p:sp>
      <mc:AlternateContent xmlns:mc="http://schemas.openxmlformats.org/markup-compatibility/2006" xmlns:a14="http://schemas.microsoft.com/office/drawing/2010/main">
        <mc:Choice Requires="a14">
          <p:sp>
            <p:nvSpPr>
              <p:cNvPr id="4" name="TekstSylinder 3">
                <a:extLst>
                  <a:ext uri="{FF2B5EF4-FFF2-40B4-BE49-F238E27FC236}">
                    <a16:creationId xmlns:a16="http://schemas.microsoft.com/office/drawing/2014/main" id="{9AE952FB-C9CA-865C-DD5C-4678E416793B}"/>
                  </a:ext>
                </a:extLst>
              </p:cNvPr>
              <p:cNvSpPr txBox="1"/>
              <p:nvPr/>
            </p:nvSpPr>
            <p:spPr>
              <a:xfrm>
                <a:off x="838200" y="4796864"/>
                <a:ext cx="10515600"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nb-NO" dirty="0"/>
                  <a:t>Tema for økta: </a:t>
                </a:r>
                <a:r>
                  <a:rPr lang="nb-NO" b="1" dirty="0"/>
                  <a:t>Omvendt proporsjonalitet </a:t>
                </a:r>
                <a:r>
                  <a:rPr lang="nb-NO" dirty="0"/>
                  <a:t>i måling, som innebærer at når en måleenhet er </a:t>
                </a:r>
                <a14:m>
                  <m:oMath xmlns:m="http://schemas.openxmlformats.org/officeDocument/2006/math">
                    <m:r>
                      <a:rPr lang="nb-NO" i="1">
                        <a:latin typeface="Cambria Math" panose="02040503050406030204" pitchFamily="18" charset="0"/>
                      </a:rPr>
                      <m:t>𝑘</m:t>
                    </m:r>
                  </m:oMath>
                </a14:m>
                <a:r>
                  <a:rPr lang="nb-NO" dirty="0"/>
                  <a:t> ganger større enn en annen måleenhet, så blir måltallet </a:t>
                </a:r>
                <a14:m>
                  <m:oMath xmlns:m="http://schemas.openxmlformats.org/officeDocument/2006/math">
                    <m:r>
                      <a:rPr lang="nb-NO" i="1">
                        <a:latin typeface="Cambria Math" panose="02040503050406030204" pitchFamily="18" charset="0"/>
                      </a:rPr>
                      <m:t>𝑘</m:t>
                    </m:r>
                  </m:oMath>
                </a14:m>
                <a:r>
                  <a:rPr lang="nb-NO" dirty="0"/>
                  <a:t> ganger mindre når man måler med den første måleenheten enn hvis man måler med den andre.</a:t>
                </a:r>
              </a:p>
            </p:txBody>
          </p:sp>
        </mc:Choice>
        <mc:Fallback xmlns="">
          <p:sp>
            <p:nvSpPr>
              <p:cNvPr id="4" name="TekstSylinder 3">
                <a:extLst>
                  <a:ext uri="{FF2B5EF4-FFF2-40B4-BE49-F238E27FC236}">
                    <a16:creationId xmlns:a16="http://schemas.microsoft.com/office/drawing/2014/main" id="{9AE952FB-C9CA-865C-DD5C-4678E416793B}"/>
                  </a:ext>
                </a:extLst>
              </p:cNvPr>
              <p:cNvSpPr txBox="1">
                <a:spLocks noRot="1" noChangeAspect="1" noMove="1" noResize="1" noEditPoints="1" noAdjustHandles="1" noChangeArrowheads="1" noChangeShapeType="1" noTextEdit="1"/>
              </p:cNvSpPr>
              <p:nvPr/>
            </p:nvSpPr>
            <p:spPr>
              <a:xfrm>
                <a:off x="838200" y="4796864"/>
                <a:ext cx="10515600" cy="923330"/>
              </a:xfrm>
              <a:prstGeom prst="rect">
                <a:avLst/>
              </a:prstGeom>
              <a:blipFill>
                <a:blip r:embed="rId3"/>
                <a:stretch>
                  <a:fillRect l="-521" t="-3947" b="-9211"/>
                </a:stretch>
              </a:blipFill>
            </p:spPr>
            <p:txBody>
              <a:bodyPr/>
              <a:lstStyle/>
              <a:p>
                <a:r>
                  <a:rPr lang="nb-NO">
                    <a:noFill/>
                  </a:rPr>
                  <a:t> </a:t>
                </a:r>
              </a:p>
            </p:txBody>
          </p:sp>
        </mc:Fallback>
      </mc:AlternateContent>
    </p:spTree>
    <p:extLst>
      <p:ext uri="{BB962C8B-B14F-4D97-AF65-F5344CB8AC3E}">
        <p14:creationId xmlns:p14="http://schemas.microsoft.com/office/powerpoint/2010/main" val="242242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F82A73A-9733-C413-1F7A-04D94DA98499}"/>
              </a:ext>
            </a:extLst>
          </p:cNvPr>
          <p:cNvSpPr>
            <a:spLocks noGrp="1"/>
          </p:cNvSpPr>
          <p:nvPr>
            <p:ph type="title"/>
          </p:nvPr>
        </p:nvSpPr>
        <p:spPr/>
        <p:txBody>
          <a:bodyPr/>
          <a:lstStyle/>
          <a:p>
            <a:r>
              <a:rPr lang="nb-NO" dirty="0"/>
              <a:t>Oppgave</a:t>
            </a:r>
          </a:p>
        </p:txBody>
      </p:sp>
      <p:sp>
        <p:nvSpPr>
          <p:cNvPr id="3" name="Plassholder for innhold 2">
            <a:extLst>
              <a:ext uri="{FF2B5EF4-FFF2-40B4-BE49-F238E27FC236}">
                <a16:creationId xmlns:a16="http://schemas.microsoft.com/office/drawing/2014/main" id="{FC2A23A9-C878-918A-B2AE-1799BBBDB4E9}"/>
              </a:ext>
            </a:extLst>
          </p:cNvPr>
          <p:cNvSpPr>
            <a:spLocks noGrp="1"/>
          </p:cNvSpPr>
          <p:nvPr>
            <p:ph idx="1"/>
          </p:nvPr>
        </p:nvSpPr>
        <p:spPr/>
        <p:txBody>
          <a:bodyPr/>
          <a:lstStyle/>
          <a:p>
            <a:pPr marL="514350" indent="-514350">
              <a:buFont typeface="+mj-lt"/>
              <a:buAutoNum type="alphaLcParenR"/>
            </a:pPr>
            <a:r>
              <a:rPr lang="nb-NO" dirty="0"/>
              <a:t>Se på løsningene fra de to elevparene. Hva har de gjort, og hvordan har de argumentert for løsningen sin? Hva er det som mangler for at argumentene skal være fullstendige?</a:t>
            </a:r>
          </a:p>
          <a:p>
            <a:pPr marL="0" indent="0">
              <a:buNone/>
            </a:pPr>
            <a:endParaRPr lang="nb-NO" dirty="0"/>
          </a:p>
          <a:p>
            <a:pPr marL="514350" indent="-514350">
              <a:buFont typeface="+mj-lt"/>
              <a:buAutoNum type="alphaLcParenR"/>
            </a:pPr>
            <a:endParaRPr lang="nb-NO" dirty="0"/>
          </a:p>
        </p:txBody>
      </p:sp>
    </p:spTree>
    <p:extLst>
      <p:ext uri="{BB962C8B-B14F-4D97-AF65-F5344CB8AC3E}">
        <p14:creationId xmlns:p14="http://schemas.microsoft.com/office/powerpoint/2010/main" val="876422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92E9782-7468-08D4-013D-797CD486CC1E}"/>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nb-NO" dirty="0"/>
              <a:t>Lysbilde 4 elevløsninger</a:t>
            </a:r>
          </a:p>
        </p:txBody>
      </p:sp>
      <p:sp>
        <p:nvSpPr>
          <p:cNvPr id="6" name="TekstSylinder 5">
            <a:extLst>
              <a:ext uri="{FF2B5EF4-FFF2-40B4-BE49-F238E27FC236}">
                <a16:creationId xmlns:a16="http://schemas.microsoft.com/office/drawing/2014/main" id="{A8F6FF18-7E62-6DBD-A1E2-BC4C88FF364E}"/>
              </a:ext>
            </a:extLst>
          </p:cNvPr>
          <p:cNvSpPr txBox="1"/>
          <p:nvPr/>
        </p:nvSpPr>
        <p:spPr>
          <a:xfrm>
            <a:off x="332509" y="6113030"/>
            <a:ext cx="5824451" cy="369332"/>
          </a:xfrm>
          <a:prstGeom prst="rect">
            <a:avLst/>
          </a:prstGeom>
          <a:noFill/>
        </p:spPr>
        <p:txBody>
          <a:bodyPr wrap="square" rtlCol="0">
            <a:spAutoFit/>
          </a:bodyPr>
          <a:lstStyle/>
          <a:p>
            <a:r>
              <a:rPr lang="nb-NO" dirty="0"/>
              <a:t>Par 1</a:t>
            </a:r>
          </a:p>
        </p:txBody>
      </p:sp>
      <p:pic>
        <p:nvPicPr>
          <p:cNvPr id="4" name="Plassholder for innhold 3" descr="Bilde 3: Par 1 sin løsning. Det står: 6 og litt tau. 18 strikkepinner. 40*3=120. Tauet er ca 120 cm fordi det er 3 ganger så stort som strikkepinnen">
            <a:extLst>
              <a:ext uri="{FF2B5EF4-FFF2-40B4-BE49-F238E27FC236}">
                <a16:creationId xmlns:a16="http://schemas.microsoft.com/office/drawing/2014/main" id="{7FF412F2-B4D7-34AB-6643-C4C668CBD07E}"/>
              </a:ext>
            </a:extLst>
          </p:cNvPr>
          <p:cNvPicPr>
            <a:picLocks noGrp="1" noChangeAspect="1"/>
          </p:cNvPicPr>
          <p:nvPr>
            <p:ph idx="1"/>
          </p:nvPr>
        </p:nvPicPr>
        <p:blipFill>
          <a:blip r:embed="rId3"/>
          <a:stretch>
            <a:fillRect/>
          </a:stretch>
        </p:blipFill>
        <p:spPr>
          <a:xfrm>
            <a:off x="0" y="744970"/>
            <a:ext cx="6531248" cy="4351338"/>
          </a:xfrm>
          <a:prstGeom prst="rect">
            <a:avLst/>
          </a:prstGeom>
        </p:spPr>
      </p:pic>
      <p:sp>
        <p:nvSpPr>
          <p:cNvPr id="7" name="TekstSylinder 6">
            <a:extLst>
              <a:ext uri="{FF2B5EF4-FFF2-40B4-BE49-F238E27FC236}">
                <a16:creationId xmlns:a16="http://schemas.microsoft.com/office/drawing/2014/main" id="{3446ABF3-DABA-1865-B346-980BF77AA24F}"/>
              </a:ext>
            </a:extLst>
          </p:cNvPr>
          <p:cNvSpPr txBox="1"/>
          <p:nvPr/>
        </p:nvSpPr>
        <p:spPr>
          <a:xfrm>
            <a:off x="6309360" y="6080764"/>
            <a:ext cx="5824451" cy="369332"/>
          </a:xfrm>
          <a:prstGeom prst="rect">
            <a:avLst/>
          </a:prstGeom>
          <a:noFill/>
        </p:spPr>
        <p:txBody>
          <a:bodyPr wrap="square" rtlCol="0">
            <a:spAutoFit/>
          </a:bodyPr>
          <a:lstStyle/>
          <a:p>
            <a:r>
              <a:rPr lang="nb-NO" dirty="0"/>
              <a:t>Par 2</a:t>
            </a:r>
          </a:p>
        </p:txBody>
      </p:sp>
      <p:pic>
        <p:nvPicPr>
          <p:cNvPr id="5" name="Bilde 4" descr="Par 2 sin løsning. En tegning av klasserommet med en blå stripe, delt i 6 deler, og en grå stripe, delt i 18 deler. Ved første merke på den blå og andre på den grå står det &quot;like langt&quot;. Under tegningen står det: Tauene er de blåe. Strikkepinnene er gråe. 2 strikkepinner = 1 tau. Tauet er 2*40 = 80 cm">
            <a:extLst>
              <a:ext uri="{FF2B5EF4-FFF2-40B4-BE49-F238E27FC236}">
                <a16:creationId xmlns:a16="http://schemas.microsoft.com/office/drawing/2014/main" id="{856BF72A-3B3D-DC46-EB35-F107510D2FF4}"/>
              </a:ext>
            </a:extLst>
          </p:cNvPr>
          <p:cNvPicPr>
            <a:picLocks noChangeAspect="1"/>
          </p:cNvPicPr>
          <p:nvPr/>
        </p:nvPicPr>
        <p:blipFill>
          <a:blip r:embed="rId4"/>
          <a:stretch>
            <a:fillRect/>
          </a:stretch>
        </p:blipFill>
        <p:spPr>
          <a:xfrm>
            <a:off x="6156960" y="192290"/>
            <a:ext cx="5731510" cy="5708650"/>
          </a:xfrm>
          <a:prstGeom prst="rect">
            <a:avLst/>
          </a:prstGeom>
        </p:spPr>
      </p:pic>
    </p:spTree>
    <p:extLst>
      <p:ext uri="{BB962C8B-B14F-4D97-AF65-F5344CB8AC3E}">
        <p14:creationId xmlns:p14="http://schemas.microsoft.com/office/powerpoint/2010/main" val="73401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0909D5C-F781-C68F-3255-043D18C83A92}"/>
              </a:ext>
            </a:extLst>
          </p:cNvPr>
          <p:cNvSpPr>
            <a:spLocks noGrp="1"/>
          </p:cNvSpPr>
          <p:nvPr>
            <p:ph type="title"/>
          </p:nvPr>
        </p:nvSpPr>
        <p:spPr/>
        <p:txBody>
          <a:bodyPr/>
          <a:lstStyle/>
          <a:p>
            <a:r>
              <a:rPr lang="nb-NO" dirty="0"/>
              <a:t>Samtalen videre</a:t>
            </a:r>
          </a:p>
        </p:txBody>
      </p:sp>
      <p:sp>
        <p:nvSpPr>
          <p:cNvPr id="3" name="Plassholder for innhold 2">
            <a:extLst>
              <a:ext uri="{FF2B5EF4-FFF2-40B4-BE49-F238E27FC236}">
                <a16:creationId xmlns:a16="http://schemas.microsoft.com/office/drawing/2014/main" id="{42B3B040-1466-75D5-6456-D10C58220196}"/>
              </a:ext>
            </a:extLst>
          </p:cNvPr>
          <p:cNvSpPr>
            <a:spLocks noGrp="1"/>
          </p:cNvSpPr>
          <p:nvPr>
            <p:ph idx="1"/>
          </p:nvPr>
        </p:nvSpPr>
        <p:spPr/>
        <p:txBody>
          <a:bodyPr>
            <a:normAutofit/>
          </a:bodyPr>
          <a:lstStyle/>
          <a:p>
            <a:r>
              <a:rPr lang="nb-NO" dirty="0"/>
              <a:t>Husk målet: Finne ut, og argumentere for, at taulengden til Kristian og Leyla er omtrent tre ganger lenger enn strikkepinnen.</a:t>
            </a:r>
          </a:p>
          <a:p>
            <a:endParaRPr lang="nb-NO" dirty="0"/>
          </a:p>
          <a:p>
            <a:r>
              <a:rPr lang="nb-NO" dirty="0"/>
              <a:t>Tenk at samtalen kan inkludere:</a:t>
            </a:r>
          </a:p>
          <a:p>
            <a:pPr lvl="1"/>
            <a:r>
              <a:rPr lang="nb-NO" dirty="0"/>
              <a:t>At man prøver å </a:t>
            </a:r>
            <a:r>
              <a:rPr lang="nb-NO" dirty="0">
                <a:solidFill>
                  <a:schemeClr val="accent1"/>
                </a:solidFill>
              </a:rPr>
              <a:t>få fram elevenes resonnering </a:t>
            </a:r>
            <a:r>
              <a:rPr lang="nb-NO" dirty="0"/>
              <a:t>ved å spørre om ideer, prosedyrer, forståelse …</a:t>
            </a:r>
          </a:p>
          <a:p>
            <a:pPr lvl="1"/>
            <a:r>
              <a:rPr lang="nb-NO" dirty="0"/>
              <a:t>At man </a:t>
            </a:r>
            <a:r>
              <a:rPr lang="nb-NO" dirty="0">
                <a:solidFill>
                  <a:schemeClr val="accent1"/>
                </a:solidFill>
              </a:rPr>
              <a:t>responderer på deres resonnering </a:t>
            </a:r>
            <a:r>
              <a:rPr lang="nb-NO" dirty="0"/>
              <a:t>ved å gjenta, representere på annet vis, får elever til å rette opp feil …</a:t>
            </a:r>
          </a:p>
          <a:p>
            <a:pPr lvl="1"/>
            <a:r>
              <a:rPr lang="nb-NO" dirty="0"/>
              <a:t>At man </a:t>
            </a:r>
            <a:r>
              <a:rPr lang="nb-NO" dirty="0">
                <a:solidFill>
                  <a:schemeClr val="accent1"/>
                </a:solidFill>
              </a:rPr>
              <a:t>fremmer deres resonnering </a:t>
            </a:r>
            <a:r>
              <a:rPr lang="nb-NO" dirty="0"/>
              <a:t>ved å tilby veiledning, bryte ned resonnementer, rette oppmerksomhet …</a:t>
            </a:r>
          </a:p>
          <a:p>
            <a:endParaRPr lang="nb-NO" dirty="0"/>
          </a:p>
        </p:txBody>
      </p:sp>
    </p:spTree>
    <p:extLst>
      <p:ext uri="{BB962C8B-B14F-4D97-AF65-F5344CB8AC3E}">
        <p14:creationId xmlns:p14="http://schemas.microsoft.com/office/powerpoint/2010/main" val="3721047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9352926-6A12-A0CE-BDEE-87F834EAA4BD}"/>
              </a:ext>
            </a:extLst>
          </p:cNvPr>
          <p:cNvSpPr>
            <a:spLocks noGrp="1"/>
          </p:cNvSpPr>
          <p:nvPr>
            <p:ph type="title"/>
          </p:nvPr>
        </p:nvSpPr>
        <p:spPr/>
        <p:txBody>
          <a:bodyPr/>
          <a:lstStyle/>
          <a:p>
            <a:r>
              <a:rPr lang="nb-NO" dirty="0"/>
              <a:t>Oppgave</a:t>
            </a:r>
            <a:r>
              <a:rPr lang="nb-NO"/>
              <a:t>, fortsettelse</a:t>
            </a:r>
            <a:endParaRPr lang="nb-NO" dirty="0"/>
          </a:p>
        </p:txBody>
      </p:sp>
      <p:sp>
        <p:nvSpPr>
          <p:cNvPr id="3" name="Plassholder for innhold 2">
            <a:extLst>
              <a:ext uri="{FF2B5EF4-FFF2-40B4-BE49-F238E27FC236}">
                <a16:creationId xmlns:a16="http://schemas.microsoft.com/office/drawing/2014/main" id="{195C2C77-EFFD-6B70-BE9B-A272C7913538}"/>
              </a:ext>
            </a:extLst>
          </p:cNvPr>
          <p:cNvSpPr>
            <a:spLocks noGrp="1"/>
          </p:cNvSpPr>
          <p:nvPr>
            <p:ph idx="1"/>
          </p:nvPr>
        </p:nvSpPr>
        <p:spPr/>
        <p:txBody>
          <a:bodyPr/>
          <a:lstStyle/>
          <a:p>
            <a:pPr marL="514350" indent="-514350">
              <a:buFont typeface="+mj-lt"/>
              <a:buAutoNum type="alphaLcParenR" startAt="2"/>
            </a:pPr>
            <a:r>
              <a:rPr lang="nb-NO" dirty="0"/>
              <a:t>Tenk deg at du som lærer kommer bort til de to elevparene. Planlegg noen spørsmål du kan stille for å få frem deres resonnering og respondere på resonnementene deres. Tenk også ut noen spørsmål for å fremme elevenes resonnering i de tilfellene der elevene kan trenge litt hjelp for å fullføre resonnementene sine.</a:t>
            </a:r>
          </a:p>
          <a:p>
            <a:pPr marL="0" indent="0">
              <a:buNone/>
            </a:pPr>
            <a:endParaRPr lang="nb-NO" dirty="0"/>
          </a:p>
        </p:txBody>
      </p:sp>
    </p:spTree>
    <p:extLst>
      <p:ext uri="{BB962C8B-B14F-4D97-AF65-F5344CB8AC3E}">
        <p14:creationId xmlns:p14="http://schemas.microsoft.com/office/powerpoint/2010/main" val="1884932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D6BB48-B22A-E5AC-6B75-1488DE03B4D7}"/>
              </a:ext>
            </a:extLst>
          </p:cNvPr>
          <p:cNvSpPr>
            <a:spLocks noGrp="1"/>
          </p:cNvSpPr>
          <p:nvPr>
            <p:ph type="title"/>
          </p:nvPr>
        </p:nvSpPr>
        <p:spPr/>
        <p:txBody>
          <a:bodyPr/>
          <a:lstStyle/>
          <a:p>
            <a:r>
              <a:rPr lang="nb-NO"/>
              <a:t>Rollespill</a:t>
            </a:r>
            <a:endParaRPr lang="nb-NO" dirty="0"/>
          </a:p>
        </p:txBody>
      </p:sp>
      <p:sp>
        <p:nvSpPr>
          <p:cNvPr id="3" name="Plassholder for innhold 2">
            <a:extLst>
              <a:ext uri="{FF2B5EF4-FFF2-40B4-BE49-F238E27FC236}">
                <a16:creationId xmlns:a16="http://schemas.microsoft.com/office/drawing/2014/main" id="{9D4A0C72-2493-5C60-8989-0CF8C36D1E6A}"/>
              </a:ext>
            </a:extLst>
          </p:cNvPr>
          <p:cNvSpPr>
            <a:spLocks noGrp="1"/>
          </p:cNvSpPr>
          <p:nvPr>
            <p:ph idx="1"/>
          </p:nvPr>
        </p:nvSpPr>
        <p:spPr/>
        <p:txBody>
          <a:bodyPr>
            <a:normAutofit/>
          </a:bodyPr>
          <a:lstStyle/>
          <a:p>
            <a:pPr marL="342900" lvl="0" indent="-342900">
              <a:buFont typeface="Calibri" panose="020F0502020204030204" pitchFamily="34" charset="0"/>
              <a:buChar char="-"/>
            </a:pPr>
            <a:r>
              <a:rPr lang="nb-NO" dirty="0"/>
              <a:t>Dere skal gjennomføre to rollespill for hvert elevpar.</a:t>
            </a:r>
          </a:p>
          <a:p>
            <a:pPr marL="342900" lvl="0" indent="-342900">
              <a:buFont typeface="Calibri" panose="020F0502020204030204" pitchFamily="34" charset="0"/>
              <a:buChar char="-"/>
            </a:pPr>
            <a:r>
              <a:rPr lang="nb-NO" dirty="0"/>
              <a:t>Roller: To elever, en lærer, en observatør (som tar notater). Bytt roller mellom de to elevparene.</a:t>
            </a:r>
          </a:p>
          <a:p>
            <a:pPr marL="342900" lvl="0" indent="-342900">
              <a:buFont typeface="Calibri" panose="020F0502020204030204" pitchFamily="34" charset="0"/>
              <a:buChar char="-"/>
            </a:pPr>
            <a:r>
              <a:rPr lang="nb-NO" dirty="0"/>
              <a:t>Etter første gjennomføring for hvert elevpar: Ta utgangspunkt i notatene til observatøren og reflekterer over hva dere kunne gjort annerledes, og planlegg endringer. </a:t>
            </a:r>
          </a:p>
          <a:p>
            <a:pPr marL="800100" lvl="1" indent="-342900">
              <a:buFont typeface="Calibri" panose="020F0502020204030204" pitchFamily="34" charset="0"/>
              <a:buChar char="-"/>
            </a:pPr>
            <a:r>
              <a:rPr lang="nb-NO" dirty="0"/>
              <a:t>Spill så ut samme samtale på nytt (med endringene) med samme roller</a:t>
            </a:r>
          </a:p>
          <a:p>
            <a:pPr marL="0" lvl="0" indent="0">
              <a:buNone/>
            </a:pPr>
            <a:endParaRPr lang="nb-NO" dirty="0"/>
          </a:p>
          <a:p>
            <a:pPr marL="0" lvl="0" indent="0">
              <a:buNone/>
            </a:pPr>
            <a:r>
              <a:rPr lang="nb-NO" dirty="0"/>
              <a:t>Husk: Alle kan stoppe samtalen og be om hjelp eller foreslå endringer.</a:t>
            </a:r>
          </a:p>
        </p:txBody>
      </p:sp>
    </p:spTree>
    <p:extLst>
      <p:ext uri="{BB962C8B-B14F-4D97-AF65-F5344CB8AC3E}">
        <p14:creationId xmlns:p14="http://schemas.microsoft.com/office/powerpoint/2010/main" val="3703955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E13442B-6807-566F-3202-82CB1AD6AC38}"/>
              </a:ext>
            </a:extLst>
          </p:cNvPr>
          <p:cNvSpPr>
            <a:spLocks noGrp="1"/>
          </p:cNvSpPr>
          <p:nvPr>
            <p:ph type="title"/>
          </p:nvPr>
        </p:nvSpPr>
        <p:spPr/>
        <p:txBody>
          <a:bodyPr/>
          <a:lstStyle/>
          <a:p>
            <a:r>
              <a:rPr lang="nb-NO" dirty="0"/>
              <a:t>Vi ser to rollespill</a:t>
            </a:r>
          </a:p>
        </p:txBody>
      </p:sp>
      <p:sp>
        <p:nvSpPr>
          <p:cNvPr id="3" name="Plassholder for innhold 2">
            <a:extLst>
              <a:ext uri="{FF2B5EF4-FFF2-40B4-BE49-F238E27FC236}">
                <a16:creationId xmlns:a16="http://schemas.microsoft.com/office/drawing/2014/main" id="{D5BC54F3-EC71-DCF9-31F4-61FDEF16B71E}"/>
              </a:ext>
            </a:extLst>
          </p:cNvPr>
          <p:cNvSpPr>
            <a:spLocks noGrp="1"/>
          </p:cNvSpPr>
          <p:nvPr>
            <p:ph idx="1"/>
          </p:nvPr>
        </p:nvSpPr>
        <p:spPr/>
        <p:txBody>
          <a:bodyPr/>
          <a:lstStyle/>
          <a:p>
            <a:r>
              <a:rPr lang="nb-NO" dirty="0"/>
              <a:t>For samtalen med Par 1: Hva slags grep ble brukt for å få fram ideer eller etterspørre forklaring?</a:t>
            </a:r>
          </a:p>
          <a:p>
            <a:endParaRPr lang="nb-NO" dirty="0"/>
          </a:p>
          <a:p>
            <a:r>
              <a:rPr lang="nb-NO" dirty="0"/>
              <a:t>For samtalen med Par 2: Drøft forskjeller på å bruke grepet «rette elevers feil» og grepet «få elever til å rette opp feil»</a:t>
            </a:r>
          </a:p>
          <a:p>
            <a:endParaRPr lang="nb-NO" dirty="0"/>
          </a:p>
        </p:txBody>
      </p:sp>
    </p:spTree>
    <p:extLst>
      <p:ext uri="{BB962C8B-B14F-4D97-AF65-F5344CB8AC3E}">
        <p14:creationId xmlns:p14="http://schemas.microsoft.com/office/powerpoint/2010/main" val="4227940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B0C1032-517F-2C98-A0F1-6E1F3FC83BFE}"/>
              </a:ext>
            </a:extLst>
          </p:cNvPr>
          <p:cNvSpPr>
            <a:spLocks noGrp="1"/>
          </p:cNvSpPr>
          <p:nvPr>
            <p:ph type="title"/>
          </p:nvPr>
        </p:nvSpPr>
        <p:spPr/>
        <p:txBody>
          <a:bodyPr/>
          <a:lstStyle/>
          <a:p>
            <a:r>
              <a:rPr lang="nb-NO" dirty="0"/>
              <a:t>Avsluttende refleksjon</a:t>
            </a:r>
          </a:p>
        </p:txBody>
      </p:sp>
      <mc:AlternateContent xmlns:mc="http://schemas.openxmlformats.org/markup-compatibility/2006">
        <mc:Choice xmlns:a14="http://schemas.microsoft.com/office/drawing/2010/main" Requires="a14">
          <p:sp>
            <p:nvSpPr>
              <p:cNvPr id="3" name="Plassholder for innhold 2">
                <a:extLst>
                  <a:ext uri="{FF2B5EF4-FFF2-40B4-BE49-F238E27FC236}">
                    <a16:creationId xmlns:a16="http://schemas.microsoft.com/office/drawing/2014/main" id="{BF181CEE-A9A2-B402-894A-3D03E041DC56}"/>
                  </a:ext>
                </a:extLst>
              </p:cNvPr>
              <p:cNvSpPr>
                <a:spLocks noGrp="1"/>
              </p:cNvSpPr>
              <p:nvPr>
                <p:ph idx="1"/>
              </p:nvPr>
            </p:nvSpPr>
            <p:spPr/>
            <p:txBody>
              <a:bodyPr>
                <a:normAutofit lnSpcReduction="10000"/>
              </a:bodyPr>
              <a:lstStyle/>
              <a:p>
                <a:r>
                  <a:rPr lang="nb-NO" dirty="0"/>
                  <a:t>Diskuter egne rollespill i lys av det vi nettopp har snakket om.</a:t>
                </a:r>
              </a:p>
              <a:p>
                <a:endParaRPr lang="nb-NO" dirty="0"/>
              </a:p>
              <a:p>
                <a:r>
                  <a:rPr lang="nb-NO" dirty="0"/>
                  <a:t>Hvilke endringer gjorde dere underveis i rollespillene? Hvordan fungerte det?</a:t>
                </a:r>
              </a:p>
              <a:p>
                <a:endParaRPr lang="nb-NO" dirty="0"/>
              </a:p>
              <a:p>
                <a:r>
                  <a:rPr lang="nb-NO" dirty="0"/>
                  <a:t>Hvor langt unna er dere å argumentere for den generelle sammenhengen, det vil si «at når en måleenhet er </a:t>
                </a:r>
                <a14:m>
                  <m:oMath xmlns:m="http://schemas.openxmlformats.org/officeDocument/2006/math">
                    <m:r>
                      <a:rPr lang="nb-NO" i="1">
                        <a:latin typeface="Cambria Math" panose="02040503050406030204" pitchFamily="18" charset="0"/>
                      </a:rPr>
                      <m:t>𝑘</m:t>
                    </m:r>
                  </m:oMath>
                </a14:m>
                <a:r>
                  <a:rPr lang="nb-NO" dirty="0"/>
                  <a:t> ganger større enn en annen måleenhet, så blir måltallet </a:t>
                </a:r>
                <a14:m>
                  <m:oMath xmlns:m="http://schemas.openxmlformats.org/officeDocument/2006/math">
                    <m:r>
                      <a:rPr lang="nb-NO" i="1">
                        <a:latin typeface="Cambria Math" panose="02040503050406030204" pitchFamily="18" charset="0"/>
                      </a:rPr>
                      <m:t>𝑘</m:t>
                    </m:r>
                  </m:oMath>
                </a14:m>
                <a:r>
                  <a:rPr lang="nb-NO" dirty="0"/>
                  <a:t> ganger mindre når man måler med den første måleenheten enn hvis man måler med den andre»?</a:t>
                </a:r>
              </a:p>
            </p:txBody>
          </p:sp>
        </mc:Choice>
        <mc:Fallback>
          <p:sp>
            <p:nvSpPr>
              <p:cNvPr id="3" name="Plassholder for innhold 2">
                <a:extLst>
                  <a:ext uri="{FF2B5EF4-FFF2-40B4-BE49-F238E27FC236}">
                    <a16:creationId xmlns:a16="http://schemas.microsoft.com/office/drawing/2014/main" id="{BF181CEE-A9A2-B402-894A-3D03E041DC56}"/>
                  </a:ext>
                </a:extLst>
              </p:cNvPr>
              <p:cNvSpPr>
                <a:spLocks noGrp="1" noRot="1" noChangeAspect="1" noMove="1" noResize="1" noEditPoints="1" noAdjustHandles="1" noChangeArrowheads="1" noChangeShapeType="1" noTextEdit="1"/>
              </p:cNvSpPr>
              <p:nvPr>
                <p:ph idx="1"/>
              </p:nvPr>
            </p:nvSpPr>
            <p:spPr>
              <a:blipFill>
                <a:blip r:embed="rId3"/>
                <a:stretch>
                  <a:fillRect l="-1043" t="-3081"/>
                </a:stretch>
              </a:blipFill>
            </p:spPr>
            <p:txBody>
              <a:bodyPr/>
              <a:lstStyle/>
              <a:p>
                <a:r>
                  <a:rPr lang="nb-NO">
                    <a:noFill/>
                  </a:rPr>
                  <a:t> </a:t>
                </a:r>
              </a:p>
            </p:txBody>
          </p:sp>
        </mc:Fallback>
      </mc:AlternateContent>
    </p:spTree>
    <p:extLst>
      <p:ext uri="{BB962C8B-B14F-4D97-AF65-F5344CB8AC3E}">
        <p14:creationId xmlns:p14="http://schemas.microsoft.com/office/powerpoint/2010/main" val="421201051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1251</Words>
  <Application>Microsoft Office PowerPoint</Application>
  <PresentationFormat>Widescreen</PresentationFormat>
  <Paragraphs>101</Paragraphs>
  <Slides>9</Slides>
  <Notes>9</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9</vt:i4>
      </vt:variant>
    </vt:vector>
  </HeadingPairs>
  <TitlesOfParts>
    <vt:vector size="14" baseType="lpstr">
      <vt:lpstr>Arial</vt:lpstr>
      <vt:lpstr>Calibri</vt:lpstr>
      <vt:lpstr>Calibri Light</vt:lpstr>
      <vt:lpstr>Cambria Math</vt:lpstr>
      <vt:lpstr>Office-tema</vt:lpstr>
      <vt:lpstr>Omvendt proporsjonalitet</vt:lpstr>
      <vt:lpstr>Vi ser for oss følgende undervisningssituasjon</vt:lpstr>
      <vt:lpstr>Oppgave</vt:lpstr>
      <vt:lpstr>Lysbilde 4 elevløsninger</vt:lpstr>
      <vt:lpstr>Samtalen videre</vt:lpstr>
      <vt:lpstr>Oppgave, fortsettelse</vt:lpstr>
      <vt:lpstr>Rollespill</vt:lpstr>
      <vt:lpstr>Vi ser to rollespill</vt:lpstr>
      <vt:lpstr>Avsluttende refleksjon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Omvendt proporsjonalitet</dc:title>
  <dc:creator>Kristin Krogh Arnesen</dc:creator>
  <cp:lastModifiedBy>Kristin Krogh Arnesen</cp:lastModifiedBy>
  <cp:revision>10</cp:revision>
  <dcterms:created xsi:type="dcterms:W3CDTF">2023-01-23T12:02:54Z</dcterms:created>
  <dcterms:modified xsi:type="dcterms:W3CDTF">2023-01-27T13:56:22Z</dcterms:modified>
</cp:coreProperties>
</file>