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589" r:id="rId6"/>
    <p:sldId id="590" r:id="rId7"/>
    <p:sldId id="588" r:id="rId8"/>
    <p:sldId id="2147195954" r:id="rId9"/>
    <p:sldId id="363" r:id="rId10"/>
    <p:sldId id="4156" r:id="rId11"/>
    <p:sldId id="2147195955" r:id="rId12"/>
    <p:sldId id="2147196096" r:id="rId13"/>
    <p:sldId id="2147196097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60C94-FD8B-4A8C-B43B-643214EC42CD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E3B24-FFC2-405C-9B8F-209E3A5224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09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6788A-B6D5-4109-954F-F8E3BA74AC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158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6788A-B6D5-4109-954F-F8E3BA74AC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03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6788A-B6D5-4109-954F-F8E3BA74AC2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65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6788A-B6D5-4109-954F-F8E3BA74AC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17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64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0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57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0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9E90-49AA-F938-B618-5C5A06D18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95C00E-9C0F-5D64-8FA3-277E1E77C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1CAC1-4408-89B0-0806-49E2F2D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2A293-5963-EC54-5E95-A43DA4879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2417B-5FF2-7F90-4A4E-13EF2D9E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6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6F86-F33B-5F7C-30A2-D13D6696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D4DD0-1B47-71D5-462C-6C45452BB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F8398-1D8F-0F8C-5C72-3FD8031B5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4389E-6DA6-B5FF-8742-482FD5C2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77667-2849-D04A-A056-91FC67DC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53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BCC719-9999-7CA1-C1D6-72A2B43992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90608C-8EE4-E3BE-8D99-431B6EBEF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12D3-2FB5-A8A6-0C55-D0202D156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8ECC8-61C1-3D61-651F-60E4D305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964A3-72A6-2619-BF83-629963419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0951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48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333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333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7" y="397785"/>
            <a:ext cx="11224996" cy="864683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47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783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40458-16EB-FE9A-AB23-EB7724DC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F427-3815-B04C-56BF-2E653902D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79829-EC96-9448-BD51-38BFBCE2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4CE08-6F48-5B85-1862-686D925D0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48EF5-AF3F-15BA-3512-96EC49DE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5763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A5EF-23D3-89D7-E452-0D8C5B50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AFCFA-6855-7703-9D35-718E45CC7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D5A08-D0CB-0F18-514F-46B11502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0E250-4F20-8C7F-1EB4-414F67141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C89FB-FADC-5B8C-140F-EF71EF97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123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073A-15EC-68D0-838D-0D0EF4E8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A421-E31F-F6E0-1839-B787C340BF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A0287-A154-45FE-BE62-CA0865ACB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EE9CD-D6D0-49D0-8256-DAF9DBD6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7F20B-01B0-29E6-A87F-6A953D13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F2209-C6DD-1576-0828-7D49250F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35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135D2-7B2C-E1EC-58BD-9D42547C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37C18-6FFA-612F-9168-55532404A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48109-6257-34D3-E6CC-6583A9FF2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76B237-9A6B-EA09-F481-FEB01374D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50BE84-47AC-9410-45F1-E72572E5B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9B5E0-CDBE-D999-FDE5-0B0863422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AA1958-4E69-51A0-C826-A24000052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0589F6-5BE9-24E9-FA76-61F07DF1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572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A9C63-4479-3E48-0AF1-246668C3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7FDDA-677B-043A-E080-5DC8CFDE8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AB031F-C322-3CCF-65E9-2198F3227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432A25-DED7-8A36-E1AA-1622EB9D1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014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7FCAD-BC99-37D3-2F19-6EB018C3F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3A5A3F-D7A5-984A-8F6A-AB79F45E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7D076-AABC-B0BD-E48C-37FFEA5C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168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8DA6-03D4-FB96-F4F2-5424D0A9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E2560-E32F-0BD4-56D1-FC5CB08AA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15BB3-BFDA-6E21-FC95-C1142B54E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E0802-9786-9FD5-9647-797D01FC3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C637-7AE5-DD71-F08C-5ECEA8D5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74287-0F01-8952-07D7-91C20CAB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43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D756D-107A-CCFB-84C6-1DF14FF7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73C28-7AEC-6755-08E3-933CB6C891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D919A-14CE-A427-7C9A-0E9C74A3E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7610C-BE50-A5D5-E6F3-AD0E7197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3F946-E6EB-C013-2FEE-742EA714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8176-5374-9AC6-65C5-DF6938F4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00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E04FAB-850F-E136-E3CE-87701A43F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84889-8FA5-61B2-DCEE-7F486738F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10749-798C-26F2-BB1A-0B5373231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2084-775F-40B5-B283-9E6234192461}" type="datetimeFigureOut">
              <a:rPr lang="nb-NO" smtClean="0"/>
              <a:t>31.01.2024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E7A5B-B6DA-77B8-0559-221F59D3A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22A7E-60A0-F08D-DCA1-53B30C200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39BE-4B4E-4577-9B21-58D6B36435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97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vdata.no/lov/2005-06-17-62/%C2%A74-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EF43F-0530-ABCE-E6F5-3EB3CFE85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1" r="1" b="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6018E6-B8A5-F87A-92B3-DD40CB2E5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nb-NO" sz="6600">
                <a:solidFill>
                  <a:schemeClr val="bg1"/>
                </a:solidFill>
              </a:rPr>
              <a:t>Risikovurdering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EE7F1-A811-7B58-5E76-74FA4669B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endParaRPr lang="nb-NO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04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3FFBB0-5858-4E64-BCCE-B1DF198C0C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3FFBB0-5858-4E64-BCCE-B1DF198C0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6904AA-3146-4004-84F5-624A0D08000B}"/>
              </a:ext>
            </a:extLst>
          </p:cNvPr>
          <p:cNvGraphicFramePr>
            <a:graphicFrameLocks noGrp="1"/>
          </p:cNvGraphicFramePr>
          <p:nvPr/>
        </p:nvGraphicFramePr>
        <p:xfrm>
          <a:off x="785641" y="827118"/>
          <a:ext cx="10193208" cy="53288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136">
                  <a:extLst>
                    <a:ext uri="{9D8B030D-6E8A-4147-A177-3AD203B41FA5}">
                      <a16:colId xmlns:a16="http://schemas.microsoft.com/office/drawing/2014/main" val="2858138375"/>
                    </a:ext>
                  </a:extLst>
                </a:gridCol>
                <a:gridCol w="4437303">
                  <a:extLst>
                    <a:ext uri="{9D8B030D-6E8A-4147-A177-3AD203B41FA5}">
                      <a16:colId xmlns:a16="http://schemas.microsoft.com/office/drawing/2014/main" val="3206392222"/>
                    </a:ext>
                  </a:extLst>
                </a:gridCol>
                <a:gridCol w="4811769">
                  <a:extLst>
                    <a:ext uri="{9D8B030D-6E8A-4147-A177-3AD203B41FA5}">
                      <a16:colId xmlns:a16="http://schemas.microsoft.com/office/drawing/2014/main" val="2711107017"/>
                    </a:ext>
                  </a:extLst>
                </a:gridCol>
              </a:tblGrid>
              <a:tr h="494903">
                <a:tc>
                  <a:txBody>
                    <a:bodyPr/>
                    <a:lstStyle/>
                    <a:p>
                      <a:r>
                        <a:rPr lang="nb-NO" sz="1400" b="1"/>
                        <a:t>Risiko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Beskrivelse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/>
                        <a:t>Tiltak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4573"/>
                  </a:ext>
                </a:extLst>
              </a:tr>
              <a:tr h="586023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Psykososiale kjøreregler for landskap og teamkontor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49797"/>
                  </a:ext>
                </a:extLst>
              </a:tr>
              <a:tr h="598248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Diskusjon og føringer for bruk av fellesarealer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60218"/>
                  </a:ext>
                </a:extLst>
              </a:tr>
              <a:tr h="531468">
                <a:tc>
                  <a:txBody>
                    <a:bodyPr/>
                    <a:lstStyle/>
                    <a:p>
                      <a:pPr algn="ctr"/>
                      <a:r>
                        <a:rPr lang="nb-NO" sz="16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Settes av økonomiske ressurser for innkjøp støydempende </a:t>
                      </a:r>
                      <a:r>
                        <a:rPr lang="nb-NO" sz="1200" dirty="0" err="1">
                          <a:solidFill>
                            <a:schemeClr val="tx1"/>
                          </a:solidFill>
                        </a:rPr>
                        <a:t>headset</a:t>
                      </a: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nb-NO" sz="1200" dirty="0">
                          <a:solidFill>
                            <a:schemeClr val="tx1"/>
                          </a:solidFill>
                        </a:rPr>
                        <a:t>I forkant blir enig om hvordan støy håndteres, hvordan si fra og hvordan bør en planlegge arbeidshverdagen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30674"/>
                  </a:ext>
                </a:extLst>
              </a:tr>
              <a:tr h="744055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69712"/>
                  </a:ext>
                </a:extLst>
              </a:tr>
              <a:tr h="53146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73826"/>
                  </a:ext>
                </a:extLst>
              </a:tr>
              <a:tr h="51707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60773"/>
                  </a:ext>
                </a:extLst>
              </a:tr>
              <a:tr h="51707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35995"/>
                  </a:ext>
                </a:extLst>
              </a:tr>
              <a:tr h="51707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4045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B596E87-0603-43DE-90F7-E9C3DE87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33" y="322171"/>
            <a:ext cx="10824735" cy="463911"/>
          </a:xfrm>
        </p:spPr>
        <p:txBody>
          <a:bodyPr vert="horz"/>
          <a:lstStyle/>
          <a:p>
            <a:r>
              <a:rPr lang="nb-NO" sz="2667"/>
              <a:t>Risikomatrise-tiltak</a:t>
            </a:r>
            <a:endParaRPr lang="nb-NO" sz="2667" dirty="0"/>
          </a:p>
        </p:txBody>
      </p:sp>
    </p:spTree>
    <p:extLst>
      <p:ext uri="{BB962C8B-B14F-4D97-AF65-F5344CB8AC3E}">
        <p14:creationId xmlns:p14="http://schemas.microsoft.com/office/powerpoint/2010/main" val="184030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27A0D-DACB-497E-93CF-BA57EF88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nb-NO" sz="4100" b="1" dirty="0"/>
              <a:t>Gjeldene lover og forskrifter:</a:t>
            </a:r>
            <a:br>
              <a:rPr lang="nb-NO" sz="4100" b="1" dirty="0"/>
            </a:br>
            <a:endParaRPr lang="nb-NO" sz="4100" dirty="0"/>
          </a:p>
        </p:txBody>
      </p:sp>
      <p:pic>
        <p:nvPicPr>
          <p:cNvPr id="5" name="Picture 4" descr="Personer som holder hender">
            <a:extLst>
              <a:ext uri="{FF2B5EF4-FFF2-40B4-BE49-F238E27FC236}">
                <a16:creationId xmlns:a16="http://schemas.microsoft.com/office/drawing/2014/main" id="{F86EA6EF-7D8E-FF17-1348-1E1449CBFD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14" r="1415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86B63-4293-4CBD-A9C3-5C854910F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nb-NO" sz="2000" b="1"/>
              <a:t>§ 4-1. Generelle krav til arbeidsmiljøet: </a:t>
            </a:r>
            <a:r>
              <a:rPr lang="nb-NO" sz="2000" b="1" i="1"/>
              <a:t>(1</a:t>
            </a:r>
            <a:r>
              <a:rPr lang="nb-NO" sz="2000" i="1"/>
              <a:t>) Arbeidsmiljøet i virksomheten skal være</a:t>
            </a:r>
          </a:p>
          <a:p>
            <a:r>
              <a:rPr lang="nb-NO" sz="2000" i="1"/>
              <a:t>fullt forsvarlig ut fra en enkeltvis og samlet vurdering av faktorer i arbeidsmiljøet som kan innvirke på arbeidstakernes fysiske og psykiske helse og velferd. Standarden for sikkerhet, helse og arbeidsmiljø skal til enhver tid utvikles og forbedres i samsvar med utviklingen i samfunnet.</a:t>
            </a:r>
          </a:p>
          <a:p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79903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FEA1D0-69B5-4D8B-8BAC-DC5B8CFD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nb-NO" b="1"/>
              <a:t>Gjeldene lover og forskrifter:</a:t>
            </a:r>
            <a:endParaRPr lang="nb-NO"/>
          </a:p>
        </p:txBody>
      </p:sp>
      <p:pic>
        <p:nvPicPr>
          <p:cNvPr id="5" name="Picture 4" descr="Plante som vokser i en asfaltsprekk">
            <a:extLst>
              <a:ext uri="{FF2B5EF4-FFF2-40B4-BE49-F238E27FC236}">
                <a16:creationId xmlns:a16="http://schemas.microsoft.com/office/drawing/2014/main" id="{472B8043-0B94-58B1-E03A-8F1539E6E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16" r="29550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3434C-AD81-4CE0-BD10-B9D85D964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nb-NO" sz="1600" b="1"/>
              <a:t>§ 4-2. Krav til tilrettelegging, medvirkning og utvikling</a:t>
            </a:r>
          </a:p>
          <a:p>
            <a:pPr marL="0" indent="0">
              <a:buNone/>
            </a:pPr>
            <a:r>
              <a:rPr lang="nb-NO" sz="1600" i="1"/>
              <a:t>e) Det gis tilstrekkelig informasjon og opplæring slik at arbeidstaker er i stand til å utføre</a:t>
            </a:r>
          </a:p>
          <a:p>
            <a:pPr marL="0" indent="0">
              <a:buNone/>
            </a:pPr>
            <a:r>
              <a:rPr lang="nb-NO" sz="1600" i="1"/>
              <a:t>arbeidet når det skjer </a:t>
            </a:r>
            <a:r>
              <a:rPr lang="nb-NO" sz="1600" b="1" i="1"/>
              <a:t>endringer som berører vedkommendes arbeidssituasjon.</a:t>
            </a:r>
          </a:p>
          <a:p>
            <a:pPr marL="0" indent="0">
              <a:buNone/>
            </a:pPr>
            <a:r>
              <a:rPr lang="nb-NO" sz="1600" i="1"/>
              <a:t>(3) </a:t>
            </a:r>
            <a:r>
              <a:rPr lang="nb-NO" sz="1600" b="1" i="1"/>
              <a:t>Under omstillingsprosesser som medfører endring av betydning for</a:t>
            </a:r>
          </a:p>
          <a:p>
            <a:pPr marL="0" indent="0">
              <a:buNone/>
            </a:pPr>
            <a:r>
              <a:rPr lang="nb-NO" sz="1600" b="1" i="1"/>
              <a:t>arbeidstakernes arbeidssituasjon</a:t>
            </a:r>
            <a:r>
              <a:rPr lang="nb-NO" sz="1600" i="1"/>
              <a:t>, skal arbeidsgiver sørge for den informasjon,</a:t>
            </a:r>
          </a:p>
          <a:p>
            <a:pPr marL="0" indent="0">
              <a:buNone/>
            </a:pPr>
            <a:r>
              <a:rPr lang="nb-NO" sz="1600" i="1"/>
              <a:t>medvirkning og kompetanseutvikling som er nødvendig for å ivareta lovens krav til et fullt</a:t>
            </a:r>
          </a:p>
          <a:p>
            <a:pPr marL="0" indent="0">
              <a:buNone/>
            </a:pPr>
            <a:r>
              <a:rPr lang="nb-NO" sz="1600" i="1"/>
              <a:t>forsvarlig arbeidsmiljø.</a:t>
            </a:r>
            <a:endParaRPr lang="nb-NO" sz="1600"/>
          </a:p>
          <a:p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385494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D377F-EAE6-4385-8183-A008D115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nb-NO" sz="3700" b="1"/>
              <a:t>Gjeldene lover og forskrifter:</a:t>
            </a:r>
            <a:br>
              <a:rPr lang="nb-NO" sz="3700" b="1"/>
            </a:br>
            <a:endParaRPr lang="nb-NO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9D907-3FA4-4F91-A759-61D387739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nb-NO" sz="1600" b="1"/>
              <a:t>Forskrift </a:t>
            </a:r>
            <a:r>
              <a:rPr lang="nb-NO" sz="1600"/>
              <a:t>om systematisk helse, miljø og sikkerhetsarbeid § 5 nr. 6. </a:t>
            </a:r>
            <a:r>
              <a:rPr lang="nb-NO" sz="1600" b="1"/>
              <a:t>og arb.miljøloven</a:t>
            </a:r>
          </a:p>
          <a:p>
            <a:pPr marL="0" indent="0">
              <a:buNone/>
            </a:pPr>
            <a:r>
              <a:rPr lang="nn-NO" sz="1600"/>
              <a:t>§§ 2-1, 2,3, 3,1, 4-1 nr. 16-2, 7,2, 14-2 og 15-2.</a:t>
            </a:r>
          </a:p>
          <a:p>
            <a:r>
              <a:rPr lang="nb-NO" sz="1600" b="1"/>
              <a:t>§ 3-1. Krav til systematisk helse, miljø- og sikkerhetsarbeid:</a:t>
            </a:r>
          </a:p>
          <a:p>
            <a:pPr marL="0" indent="0">
              <a:buNone/>
            </a:pPr>
            <a:r>
              <a:rPr lang="nb-NO" sz="1600" i="1"/>
              <a:t>d) Under planlegging og gjennomføring av </a:t>
            </a:r>
            <a:r>
              <a:rPr lang="nb-NO" sz="1600" b="1" i="1"/>
              <a:t>endringer i virksomheten</a:t>
            </a:r>
            <a:r>
              <a:rPr lang="nb-NO" sz="1600" i="1"/>
              <a:t>, vurdere om</a:t>
            </a:r>
          </a:p>
          <a:p>
            <a:pPr marL="0" indent="0">
              <a:buNone/>
            </a:pPr>
            <a:r>
              <a:rPr lang="nb-NO" sz="1600" i="1"/>
              <a:t>arbeidsmiljøet vil være i samsvar med lovens krav, og iverksette de nødvendige tiltak,</a:t>
            </a:r>
          </a:p>
          <a:p>
            <a:pPr marL="0" indent="0">
              <a:buNone/>
            </a:pPr>
            <a:r>
              <a:rPr lang="nb-NO" sz="1600" i="1"/>
              <a:t>(2) Ved planlegging og utforming av arbeidet skal det legges vekt på å forebygge skader og</a:t>
            </a:r>
          </a:p>
          <a:p>
            <a:pPr marL="0" indent="0">
              <a:buNone/>
            </a:pPr>
            <a:r>
              <a:rPr lang="nb-NO" sz="1600" i="1"/>
              <a:t>sykdommer.</a:t>
            </a:r>
          </a:p>
        </p:txBody>
      </p:sp>
      <p:pic>
        <p:nvPicPr>
          <p:cNvPr id="5" name="Picture 4" descr="Utropstegn på gul bakgrunn">
            <a:extLst>
              <a:ext uri="{FF2B5EF4-FFF2-40B4-BE49-F238E27FC236}">
                <a16:creationId xmlns:a16="http://schemas.microsoft.com/office/drawing/2014/main" id="{29002792-1AFA-B5DF-1ABB-18D7E73E05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8" r="1017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3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vitt puslespill med én rød brikke">
            <a:extLst>
              <a:ext uri="{FF2B5EF4-FFF2-40B4-BE49-F238E27FC236}">
                <a16:creationId xmlns:a16="http://schemas.microsoft.com/office/drawing/2014/main" id="{CC1301A6-A3DD-08CB-F3F8-D9BF679497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5" r="27010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2DB984-EFD3-6577-BF22-BFADA3F9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nb-NO" sz="4000"/>
              <a:t>Forskrift om organisasjon, ledelse og medvirkning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9C30A-3F3B-EBFC-74A9-E365F760A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lphaLcPeriod"/>
            </a:pPr>
            <a:r>
              <a:rPr lang="nb-NO" sz="800" b="0" i="0" dirty="0">
                <a:effectLst/>
                <a:highlight>
                  <a:srgbClr val="FFFF00"/>
                </a:highlight>
                <a:latin typeface="BrownPro Regular"/>
              </a:rPr>
              <a:t>Arbeidsgiver skal sørge for at </a:t>
            </a:r>
            <a:r>
              <a:rPr lang="nb-NO" sz="800" b="0" i="0" dirty="0" err="1">
                <a:effectLst/>
                <a:highlight>
                  <a:srgbClr val="FFFF00"/>
                </a:highlight>
                <a:latin typeface="BrownPro Regular"/>
              </a:rPr>
              <a:t>bedriftshelsetjenestena.bistår</a:t>
            </a:r>
            <a:r>
              <a:rPr lang="nb-NO" sz="800" b="0" i="0" dirty="0">
                <a:effectLst/>
                <a:highlight>
                  <a:srgbClr val="FFFF00"/>
                </a:highlight>
                <a:latin typeface="BrownPro Regular"/>
              </a:rPr>
              <a:t> med løpende kartlegging av arbeidsmiljøet, foretar undersøkelser av arbeidsplassene og arbeidsprosessene og vurderer risiko for helsefare,</a:t>
            </a:r>
          </a:p>
          <a:p>
            <a:pPr>
              <a:buFont typeface="+mj-lt"/>
              <a:buAutoNum type="alphaLcPeriod" startAt="2"/>
            </a:pPr>
            <a:r>
              <a:rPr lang="nb-NO" sz="800" b="0" i="0" dirty="0">
                <a:effectLst/>
                <a:latin typeface="BrownPro Regular"/>
              </a:rPr>
              <a:t>fremmer forslag om forebyggende tiltak og sammen med virksomheten arbeider med tiltak som reduserer risikoen for helseskade forårsaket av arbeidet,</a:t>
            </a:r>
          </a:p>
          <a:p>
            <a:pPr>
              <a:buFont typeface="+mj-lt"/>
              <a:buAutoNum type="alphaLcPeriod" startAt="3"/>
            </a:pPr>
            <a:r>
              <a:rPr lang="nb-NO" sz="800" b="0" i="0" dirty="0">
                <a:effectLst/>
                <a:highlight>
                  <a:srgbClr val="FFFF00"/>
                </a:highlight>
                <a:latin typeface="BrownPro Regular"/>
              </a:rPr>
              <a:t>bistår med planlegging og gjennomføring av fysiske og organisatoriske endringer i virksomheten, herunder etablering, vedlikehold og tilrettelegging av arbeidsplasser, lokaler, utstyr og arbeidsprosesser,</a:t>
            </a:r>
          </a:p>
          <a:p>
            <a:pPr>
              <a:buFont typeface="+mj-lt"/>
              <a:buAutoNum type="alphaLcPeriod" startAt="4"/>
            </a:pPr>
            <a:r>
              <a:rPr lang="nb-NO" sz="800" b="0" i="0" dirty="0">
                <a:effectLst/>
                <a:latin typeface="BrownPro Regular"/>
              </a:rPr>
              <a:t>bistår med utarbeidelse og endring av retningslinjer for bruk av kjemikalier, maskiner, og utstyr og øvrige arbeidsprosesser,</a:t>
            </a:r>
          </a:p>
          <a:p>
            <a:pPr>
              <a:buFont typeface="+mj-lt"/>
              <a:buAutoNum type="alphaLcPeriod" startAt="5"/>
            </a:pPr>
            <a:r>
              <a:rPr lang="nb-NO" sz="800" b="0" i="0" dirty="0">
                <a:effectLst/>
                <a:latin typeface="BrownPro Regular"/>
              </a:rPr>
              <a:t>bistår i arbeidet med å overvåke og kontrollere arbeidstakernes helse under hensyn til arbeidssituasjonen og foretar nødvendig oppfølging, i de tilfeller dette følger av lov eller forskrift, er begrunnet ut fra et arbeidshelseperspektiv, eller når virksomhetens risikovurdering tilsier det,</a:t>
            </a:r>
          </a:p>
          <a:p>
            <a:pPr>
              <a:buFont typeface="+mj-lt"/>
              <a:buAutoNum type="alphaLcPeriod" startAt="6"/>
            </a:pPr>
            <a:r>
              <a:rPr lang="nb-NO" sz="800" b="0" i="0" dirty="0">
                <a:effectLst/>
                <a:latin typeface="BrownPro Regular"/>
              </a:rPr>
              <a:t>bistår med individuell tilrettelegging, herunder med bistand i henhold til </a:t>
            </a:r>
            <a:r>
              <a:rPr lang="nb-NO" sz="800" b="1" i="0" u="sng" dirty="0">
                <a:effectLst/>
                <a:latin typeface="BrownPro Bold"/>
                <a:hlinkClick r:id="rId4"/>
              </a:rPr>
              <a:t>arbeidsmiljøloven § 4-6</a:t>
            </a:r>
            <a:r>
              <a:rPr lang="nb-NO" sz="800" b="0" i="0" dirty="0">
                <a:effectLst/>
                <a:latin typeface="BrownPro Regular"/>
              </a:rPr>
              <a:t>,</a:t>
            </a:r>
          </a:p>
          <a:p>
            <a:pPr>
              <a:buFont typeface="+mj-lt"/>
              <a:buAutoNum type="alphaLcPeriod" startAt="7"/>
            </a:pPr>
            <a:r>
              <a:rPr lang="nb-NO" sz="800" b="0" i="0" dirty="0">
                <a:effectLst/>
                <a:latin typeface="BrownPro Regular"/>
              </a:rPr>
              <a:t>bistår med informasjon og opplæring om relevant arbeidshelse-, arbeidsmiljø- og sikkerhetsrisiko og aktuelle tiltak,</a:t>
            </a:r>
          </a:p>
          <a:p>
            <a:pPr>
              <a:buFont typeface="+mj-lt"/>
              <a:buAutoNum type="alphaLcPeriod" startAt="8"/>
            </a:pPr>
            <a:r>
              <a:rPr lang="nb-NO" sz="800" b="0" i="0" dirty="0">
                <a:effectLst/>
                <a:latin typeface="BrownPro Regular"/>
              </a:rPr>
              <a:t>bistår ved henvendelser fra arbeidstaker, verneombud og arbeidsmiljøutvalg.</a:t>
            </a:r>
          </a:p>
          <a:p>
            <a:pPr marL="0" indent="0">
              <a:buNone/>
            </a:pP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317369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3FFBB0-5858-4E64-BCCE-B1DF198C0C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3FFBB0-5858-4E64-BCCE-B1DF198C0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C56731-E2EF-4992-BC27-29F0B9B24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965014"/>
              </p:ext>
            </p:extLst>
          </p:nvPr>
        </p:nvGraphicFramePr>
        <p:xfrm>
          <a:off x="1962403" y="32379"/>
          <a:ext cx="9670787" cy="355743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42943">
                  <a:extLst>
                    <a:ext uri="{9D8B030D-6E8A-4147-A177-3AD203B41FA5}">
                      <a16:colId xmlns:a16="http://schemas.microsoft.com/office/drawing/2014/main" val="1388719031"/>
                    </a:ext>
                  </a:extLst>
                </a:gridCol>
                <a:gridCol w="324481">
                  <a:extLst>
                    <a:ext uri="{9D8B030D-6E8A-4147-A177-3AD203B41FA5}">
                      <a16:colId xmlns:a16="http://schemas.microsoft.com/office/drawing/2014/main" val="4208907912"/>
                    </a:ext>
                  </a:extLst>
                </a:gridCol>
                <a:gridCol w="1281563">
                  <a:extLst>
                    <a:ext uri="{9D8B030D-6E8A-4147-A177-3AD203B41FA5}">
                      <a16:colId xmlns:a16="http://schemas.microsoft.com/office/drawing/2014/main" val="4242432131"/>
                    </a:ext>
                  </a:extLst>
                </a:gridCol>
                <a:gridCol w="1476492">
                  <a:extLst>
                    <a:ext uri="{9D8B030D-6E8A-4147-A177-3AD203B41FA5}">
                      <a16:colId xmlns:a16="http://schemas.microsoft.com/office/drawing/2014/main" val="746765770"/>
                    </a:ext>
                  </a:extLst>
                </a:gridCol>
                <a:gridCol w="1476492">
                  <a:extLst>
                    <a:ext uri="{9D8B030D-6E8A-4147-A177-3AD203B41FA5}">
                      <a16:colId xmlns:a16="http://schemas.microsoft.com/office/drawing/2014/main" val="1429428430"/>
                    </a:ext>
                  </a:extLst>
                </a:gridCol>
                <a:gridCol w="1476492">
                  <a:extLst>
                    <a:ext uri="{9D8B030D-6E8A-4147-A177-3AD203B41FA5}">
                      <a16:colId xmlns:a16="http://schemas.microsoft.com/office/drawing/2014/main" val="2138592019"/>
                    </a:ext>
                  </a:extLst>
                </a:gridCol>
                <a:gridCol w="1476492">
                  <a:extLst>
                    <a:ext uri="{9D8B030D-6E8A-4147-A177-3AD203B41FA5}">
                      <a16:colId xmlns:a16="http://schemas.microsoft.com/office/drawing/2014/main" val="1560128495"/>
                    </a:ext>
                  </a:extLst>
                </a:gridCol>
                <a:gridCol w="1515832">
                  <a:extLst>
                    <a:ext uri="{9D8B030D-6E8A-4147-A177-3AD203B41FA5}">
                      <a16:colId xmlns:a16="http://schemas.microsoft.com/office/drawing/2014/main" val="935630750"/>
                    </a:ext>
                  </a:extLst>
                </a:gridCol>
              </a:tblGrid>
              <a:tr h="303402">
                <a:tc rowSpan="3" gridSpan="3">
                  <a:txBody>
                    <a:bodyPr/>
                    <a:lstStyle/>
                    <a:p>
                      <a:pPr algn="ctr"/>
                      <a:endParaRPr lang="nb-NO" sz="140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826803"/>
                  </a:ext>
                </a:extLst>
              </a:tr>
              <a:tr h="404536">
                <a:tc gridSpan="3" v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b-NO" sz="1400" b="1" dirty="0"/>
                        <a:t>Påvirkning</a:t>
                      </a:r>
                      <a:br>
                        <a:rPr lang="nb-NO" sz="1400" dirty="0"/>
                      </a:br>
                      <a:r>
                        <a:rPr lang="nb-NO" sz="1100" dirty="0"/>
                        <a:t>Negativ innvirkning på arbeidsmiljø</a:t>
                      </a:r>
                      <a:endParaRPr lang="nb-NO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17449"/>
                  </a:ext>
                </a:extLst>
              </a:tr>
              <a:tr h="360598">
                <a:tc gridSpan="3" vMerge="1"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nb-NO" sz="1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Svært liten</a:t>
                      </a:r>
                    </a:p>
                    <a:p>
                      <a:pPr algn="ctr"/>
                      <a:r>
                        <a:rPr lang="nb-NO" sz="1400" b="1"/>
                        <a:t>1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Liten</a:t>
                      </a:r>
                    </a:p>
                    <a:p>
                      <a:pPr algn="ctr"/>
                      <a:r>
                        <a:rPr lang="nb-NO" sz="1400" b="1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Moderat</a:t>
                      </a:r>
                    </a:p>
                    <a:p>
                      <a:pPr algn="ctr"/>
                      <a:r>
                        <a:rPr lang="nb-NO" sz="1400" b="1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Stor</a:t>
                      </a:r>
                    </a:p>
                    <a:p>
                      <a:pPr algn="ctr"/>
                      <a:r>
                        <a:rPr lang="nb-NO" sz="1400" b="1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Svært stor</a:t>
                      </a:r>
                    </a:p>
                    <a:p>
                      <a:pPr algn="ctr"/>
                      <a:r>
                        <a:rPr lang="nb-NO" sz="1400" b="1"/>
                        <a:t>5</a:t>
                      </a:r>
                      <a:endParaRPr lang="nb-NO" sz="1050" b="1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06095"/>
                  </a:ext>
                </a:extLst>
              </a:tr>
              <a:tr h="495224">
                <a:tc rowSpan="5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/>
                        <a:t>Sannsynlighet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Sikker hendelse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50725"/>
                  </a:ext>
                </a:extLst>
              </a:tr>
              <a:tr h="495224">
                <a:tc vMerge="1">
                  <a:txBody>
                    <a:bodyPr/>
                    <a:lstStyle/>
                    <a:p>
                      <a:pPr algn="r"/>
                      <a:endParaRPr lang="nb-NO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Sannsynlig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62524"/>
                  </a:ext>
                </a:extLst>
              </a:tr>
              <a:tr h="495224">
                <a:tc vMerge="1">
                  <a:txBody>
                    <a:bodyPr/>
                    <a:lstStyle/>
                    <a:p>
                      <a:pPr algn="r"/>
                      <a:endParaRPr lang="nb-NO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Mulig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66928"/>
                  </a:ext>
                </a:extLst>
              </a:tr>
              <a:tr h="495224">
                <a:tc vMerge="1">
                  <a:txBody>
                    <a:bodyPr/>
                    <a:lstStyle/>
                    <a:p>
                      <a:pPr algn="r"/>
                      <a:endParaRPr lang="nb-NO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Lite sannsynlig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487118"/>
                  </a:ext>
                </a:extLst>
              </a:tr>
              <a:tr h="495224">
                <a:tc vMerge="1">
                  <a:txBody>
                    <a:bodyPr/>
                    <a:lstStyle/>
                    <a:p>
                      <a:pPr algn="r"/>
                      <a:endParaRPr lang="nb-NO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Usannsynlig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8287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ABADBC5-F95E-4E51-A2CE-F21C304830B3}"/>
              </a:ext>
            </a:extLst>
          </p:cNvPr>
          <p:cNvSpPr/>
          <p:nvPr/>
        </p:nvSpPr>
        <p:spPr>
          <a:xfrm>
            <a:off x="1979891" y="172080"/>
            <a:ext cx="21552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/>
              <a:t>Vurdering av risikoer relatert til </a:t>
            </a:r>
          </a:p>
          <a:p>
            <a:r>
              <a:rPr lang="nb-NO" sz="1200" dirty="0"/>
              <a:t>fysisk og psykososialt arbeidsmiljø</a:t>
            </a:r>
            <a:br>
              <a:rPr lang="nb-NO" sz="1400" dirty="0"/>
            </a:br>
            <a:endParaRPr lang="nb-NO" sz="1400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6904AA-3146-4004-84F5-624A0D08000B}"/>
              </a:ext>
            </a:extLst>
          </p:cNvPr>
          <p:cNvGraphicFramePr>
            <a:graphicFrameLocks noGrp="1"/>
          </p:cNvGraphicFramePr>
          <p:nvPr/>
        </p:nvGraphicFramePr>
        <p:xfrm>
          <a:off x="1962799" y="3681688"/>
          <a:ext cx="9674832" cy="17577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6105">
                  <a:extLst>
                    <a:ext uri="{9D8B030D-6E8A-4147-A177-3AD203B41FA5}">
                      <a16:colId xmlns:a16="http://schemas.microsoft.com/office/drawing/2014/main" val="782578624"/>
                    </a:ext>
                  </a:extLst>
                </a:gridCol>
                <a:gridCol w="4643548">
                  <a:extLst>
                    <a:ext uri="{9D8B030D-6E8A-4147-A177-3AD203B41FA5}">
                      <a16:colId xmlns:a16="http://schemas.microsoft.com/office/drawing/2014/main" val="106286645"/>
                    </a:ext>
                  </a:extLst>
                </a:gridCol>
                <a:gridCol w="328744">
                  <a:extLst>
                    <a:ext uri="{9D8B030D-6E8A-4147-A177-3AD203B41FA5}">
                      <a16:colId xmlns:a16="http://schemas.microsoft.com/office/drawing/2014/main" val="2858138375"/>
                    </a:ext>
                  </a:extLst>
                </a:gridCol>
                <a:gridCol w="4416435">
                  <a:extLst>
                    <a:ext uri="{9D8B030D-6E8A-4147-A177-3AD203B41FA5}">
                      <a16:colId xmlns:a16="http://schemas.microsoft.com/office/drawing/2014/main" val="3206392222"/>
                    </a:ext>
                  </a:extLst>
                </a:gridCol>
              </a:tblGrid>
              <a:tr h="274900">
                <a:tc>
                  <a:txBody>
                    <a:bodyPr/>
                    <a:lstStyle/>
                    <a:p>
                      <a:r>
                        <a:rPr lang="nb-NO" sz="1000" b="1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100" b="1">
                          <a:latin typeface="+mn-lt"/>
                          <a:cs typeface="Arial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6457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b="1">
                          <a:latin typeface="+mn-lt"/>
                          <a:cs typeface="Arial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549797"/>
                  </a:ext>
                </a:extLst>
              </a:tr>
              <a:tr h="381383"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b="1">
                          <a:latin typeface="+mn-lt"/>
                          <a:cs typeface="Arial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260218"/>
                  </a:ext>
                </a:extLst>
              </a:tr>
              <a:tr h="284999"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b="1" dirty="0">
                          <a:latin typeface="+mn-lt"/>
                          <a:cs typeface="Arial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nb-NO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630674"/>
                  </a:ext>
                </a:extLst>
              </a:tr>
              <a:tr h="473761"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b="1" dirty="0">
                          <a:latin typeface="+mn-lt"/>
                          <a:cs typeface="Arial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69712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0370C33A-CDD1-4492-9240-BE3CE0B14B34}"/>
              </a:ext>
            </a:extLst>
          </p:cNvPr>
          <p:cNvSpPr/>
          <p:nvPr/>
        </p:nvSpPr>
        <p:spPr bwMode="auto">
          <a:xfrm>
            <a:off x="9257085" y="2309863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39692-4970-4B5B-9E61-C22A77FABCA9}"/>
              </a:ext>
            </a:extLst>
          </p:cNvPr>
          <p:cNvSpPr/>
          <p:nvPr/>
        </p:nvSpPr>
        <p:spPr bwMode="auto">
          <a:xfrm>
            <a:off x="8915024" y="2308584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164652-692C-4344-BE5C-7B375F6C6873}"/>
              </a:ext>
            </a:extLst>
          </p:cNvPr>
          <p:cNvGrpSpPr/>
          <p:nvPr/>
        </p:nvGrpSpPr>
        <p:grpSpPr>
          <a:xfrm>
            <a:off x="138727" y="1183138"/>
            <a:ext cx="1489541" cy="3000189"/>
            <a:chOff x="385707" y="1835136"/>
            <a:chExt cx="1489541" cy="30001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E8C77A-BC6B-4A45-BF82-56DE5FE67EF8}"/>
                </a:ext>
              </a:extLst>
            </p:cNvPr>
            <p:cNvSpPr/>
            <p:nvPr/>
          </p:nvSpPr>
          <p:spPr>
            <a:xfrm>
              <a:off x="385707" y="1835136"/>
              <a:ext cx="1324696" cy="30001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5F75A0-3982-4AF0-9571-359E94DC1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84" y="2101027"/>
              <a:ext cx="288000" cy="28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2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A85D5F-0AE1-4A6B-8E49-27E5AEDFB993}"/>
                </a:ext>
              </a:extLst>
            </p:cNvPr>
            <p:cNvSpPr txBox="1"/>
            <p:nvPr/>
          </p:nvSpPr>
          <p:spPr>
            <a:xfrm>
              <a:off x="717979" y="2147346"/>
              <a:ext cx="10592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Risikonummer, korresponderer med risiko i tabellen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781D8C-01E5-4D52-A21B-6FB8A89B96A9}"/>
                </a:ext>
              </a:extLst>
            </p:cNvPr>
            <p:cNvSpPr/>
            <p:nvPr/>
          </p:nvSpPr>
          <p:spPr>
            <a:xfrm>
              <a:off x="487288" y="3649212"/>
              <a:ext cx="181392" cy="1930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15272B-B11A-4892-AF89-1D94DE0BBA94}"/>
                </a:ext>
              </a:extLst>
            </p:cNvPr>
            <p:cNvSpPr/>
            <p:nvPr/>
          </p:nvSpPr>
          <p:spPr>
            <a:xfrm>
              <a:off x="487288" y="4105316"/>
              <a:ext cx="181392" cy="193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3B8DA48-3313-40ED-8167-78C2B652647E}"/>
                </a:ext>
              </a:extLst>
            </p:cNvPr>
            <p:cNvSpPr/>
            <p:nvPr/>
          </p:nvSpPr>
          <p:spPr>
            <a:xfrm>
              <a:off x="487288" y="4539491"/>
              <a:ext cx="181392" cy="1930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6F87FC-FA82-4E29-BC0D-60D4336F0B4C}"/>
                </a:ext>
              </a:extLst>
            </p:cNvPr>
            <p:cNvSpPr txBox="1"/>
            <p:nvPr/>
          </p:nvSpPr>
          <p:spPr>
            <a:xfrm>
              <a:off x="719842" y="3576439"/>
              <a:ext cx="9259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Lav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risiko</a:t>
              </a:r>
              <a:r>
                <a:rPr kumimoji="0" lang="nb-NO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497EE-17F6-4AC0-B395-F04B7773A370}"/>
                </a:ext>
              </a:extLst>
            </p:cNvPr>
            <p:cNvSpPr txBox="1"/>
            <p:nvPr/>
          </p:nvSpPr>
          <p:spPr>
            <a:xfrm>
              <a:off x="719842" y="4032543"/>
              <a:ext cx="11554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Middels </a:t>
              </a:r>
              <a:r>
                <a:rPr kumimoji="0" lang="nb-NO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risikot</a:t>
              </a:r>
              <a:endPara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C02B2D-A503-4C70-9D91-507E1ED293A5}"/>
                </a:ext>
              </a:extLst>
            </p:cNvPr>
            <p:cNvSpPr txBox="1"/>
            <p:nvPr/>
          </p:nvSpPr>
          <p:spPr>
            <a:xfrm>
              <a:off x="719842" y="4466718"/>
              <a:ext cx="9259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Høy risiko</a:t>
              </a:r>
            </a:p>
          </p:txBody>
        </p:sp>
      </p:grpSp>
      <p:sp>
        <p:nvSpPr>
          <p:cNvPr id="40" name="Oval 44">
            <a:extLst>
              <a:ext uri="{FF2B5EF4-FFF2-40B4-BE49-F238E27FC236}">
                <a16:creationId xmlns:a16="http://schemas.microsoft.com/office/drawing/2014/main" id="{56FD6206-0BF5-43F6-8327-3961295FD5AE}"/>
              </a:ext>
            </a:extLst>
          </p:cNvPr>
          <p:cNvSpPr/>
          <p:nvPr/>
        </p:nvSpPr>
        <p:spPr bwMode="auto">
          <a:xfrm>
            <a:off x="7763031" y="1821937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2</a:t>
            </a:r>
          </a:p>
        </p:txBody>
      </p:sp>
      <p:sp>
        <p:nvSpPr>
          <p:cNvPr id="43" name="Oval 38">
            <a:extLst>
              <a:ext uri="{FF2B5EF4-FFF2-40B4-BE49-F238E27FC236}">
                <a16:creationId xmlns:a16="http://schemas.microsoft.com/office/drawing/2014/main" id="{36F2114D-61CF-4DD0-ACC6-CA7939531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300" y="2310697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9" name="Oval 44">
            <a:extLst>
              <a:ext uri="{FF2B5EF4-FFF2-40B4-BE49-F238E27FC236}">
                <a16:creationId xmlns:a16="http://schemas.microsoft.com/office/drawing/2014/main" id="{2B17569D-D479-432B-8261-D9F53BCA29B8}"/>
              </a:ext>
            </a:extLst>
          </p:cNvPr>
          <p:cNvSpPr/>
          <p:nvPr/>
        </p:nvSpPr>
        <p:spPr bwMode="auto">
          <a:xfrm>
            <a:off x="6369162" y="2749722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5</a:t>
            </a:r>
          </a:p>
        </p:txBody>
      </p:sp>
      <p:sp>
        <p:nvSpPr>
          <p:cNvPr id="50" name="Oval 38">
            <a:extLst>
              <a:ext uri="{FF2B5EF4-FFF2-40B4-BE49-F238E27FC236}">
                <a16:creationId xmlns:a16="http://schemas.microsoft.com/office/drawing/2014/main" id="{BFA10E21-F6E8-48B2-BDCC-DDD84BFC2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852" y="1828123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Calibri"/>
              </a:rPr>
              <a:t>8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38">
            <a:extLst>
              <a:ext uri="{FF2B5EF4-FFF2-40B4-BE49-F238E27FC236}">
                <a16:creationId xmlns:a16="http://schemas.microsoft.com/office/drawing/2014/main" id="{BAF95F08-871B-461C-9E17-1E594BFD5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0272" y="2812987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4">
            <a:extLst>
              <a:ext uri="{FF2B5EF4-FFF2-40B4-BE49-F238E27FC236}">
                <a16:creationId xmlns:a16="http://schemas.microsoft.com/office/drawing/2014/main" id="{80FAF65B-5DF6-42B8-897B-D7D56C06EE4C}"/>
              </a:ext>
            </a:extLst>
          </p:cNvPr>
          <p:cNvSpPr/>
          <p:nvPr/>
        </p:nvSpPr>
        <p:spPr bwMode="auto">
          <a:xfrm>
            <a:off x="8799292" y="2820688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6</a:t>
            </a:r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BB6D468C-F1D2-431F-AF4C-11FD55FA8C02}"/>
              </a:ext>
            </a:extLst>
          </p:cNvPr>
          <p:cNvSpPr/>
          <p:nvPr/>
        </p:nvSpPr>
        <p:spPr bwMode="auto">
          <a:xfrm>
            <a:off x="8776092" y="1749902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3115B05-DCDF-4512-B907-A4742C4C1BBF}"/>
              </a:ext>
            </a:extLst>
          </p:cNvPr>
          <p:cNvSpPr/>
          <p:nvPr/>
        </p:nvSpPr>
        <p:spPr bwMode="auto">
          <a:xfrm>
            <a:off x="7422152" y="1811098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93041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3FFBB0-5858-4E64-BCCE-B1DF198C0C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3FFBB0-5858-4E64-BCCE-B1DF198C0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6904AA-3146-4004-84F5-624A0D080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410813"/>
              </p:ext>
            </p:extLst>
          </p:nvPr>
        </p:nvGraphicFramePr>
        <p:xfrm>
          <a:off x="785641" y="827118"/>
          <a:ext cx="10193208" cy="5037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4136">
                  <a:extLst>
                    <a:ext uri="{9D8B030D-6E8A-4147-A177-3AD203B41FA5}">
                      <a16:colId xmlns:a16="http://schemas.microsoft.com/office/drawing/2014/main" val="2858138375"/>
                    </a:ext>
                  </a:extLst>
                </a:gridCol>
                <a:gridCol w="4437303">
                  <a:extLst>
                    <a:ext uri="{9D8B030D-6E8A-4147-A177-3AD203B41FA5}">
                      <a16:colId xmlns:a16="http://schemas.microsoft.com/office/drawing/2014/main" val="3206392222"/>
                    </a:ext>
                  </a:extLst>
                </a:gridCol>
                <a:gridCol w="4811769">
                  <a:extLst>
                    <a:ext uri="{9D8B030D-6E8A-4147-A177-3AD203B41FA5}">
                      <a16:colId xmlns:a16="http://schemas.microsoft.com/office/drawing/2014/main" val="2711107017"/>
                    </a:ext>
                  </a:extLst>
                </a:gridCol>
              </a:tblGrid>
              <a:tr h="494903">
                <a:tc>
                  <a:txBody>
                    <a:bodyPr/>
                    <a:lstStyle/>
                    <a:p>
                      <a:r>
                        <a:rPr lang="nb-NO" sz="1400" b="1"/>
                        <a:t>Risiko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400" b="1" dirty="0"/>
                        <a:t>Beskrivelse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/>
                        <a:t>Tiltak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764573"/>
                  </a:ext>
                </a:extLst>
              </a:tr>
              <a:tr h="586023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49797"/>
                  </a:ext>
                </a:extLst>
              </a:tr>
              <a:tr h="59824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60218"/>
                  </a:ext>
                </a:extLst>
              </a:tr>
              <a:tr h="53146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30674"/>
                  </a:ext>
                </a:extLst>
              </a:tr>
              <a:tr h="744055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169712"/>
                  </a:ext>
                </a:extLst>
              </a:tr>
              <a:tr h="53146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373826"/>
                  </a:ext>
                </a:extLst>
              </a:tr>
              <a:tr h="51707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360773"/>
                  </a:ext>
                </a:extLst>
              </a:tr>
              <a:tr h="51707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035995"/>
                  </a:ext>
                </a:extLst>
              </a:tr>
              <a:tr h="517078">
                <a:tc>
                  <a:txBody>
                    <a:bodyPr/>
                    <a:lstStyle/>
                    <a:p>
                      <a:pPr algn="ctr"/>
                      <a:endParaRPr lang="nb-NO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nb-NO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40455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8B596E87-0603-43DE-90F7-E9C3DE87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33" y="322171"/>
            <a:ext cx="10824735" cy="463911"/>
          </a:xfrm>
        </p:spPr>
        <p:txBody>
          <a:bodyPr vert="horz"/>
          <a:lstStyle/>
          <a:p>
            <a:r>
              <a:rPr lang="nb-NO" sz="2667"/>
              <a:t>Risikomatrise-tiltak</a:t>
            </a:r>
            <a:endParaRPr lang="nb-NO" sz="2667" dirty="0"/>
          </a:p>
        </p:txBody>
      </p:sp>
    </p:spTree>
    <p:extLst>
      <p:ext uri="{BB962C8B-B14F-4D97-AF65-F5344CB8AC3E}">
        <p14:creationId xmlns:p14="http://schemas.microsoft.com/office/powerpoint/2010/main" val="382370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rmler skrevet på en tavle">
            <a:extLst>
              <a:ext uri="{FF2B5EF4-FFF2-40B4-BE49-F238E27FC236}">
                <a16:creationId xmlns:a16="http://schemas.microsoft.com/office/drawing/2014/main" id="{0357C288-B568-31F1-AF2D-151C4E1FE8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70" b="6914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03B36-BB08-1375-D50A-94477A31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Eksempel på risikovurdering</a:t>
            </a:r>
          </a:p>
        </p:txBody>
      </p:sp>
    </p:spTree>
    <p:extLst>
      <p:ext uri="{BB962C8B-B14F-4D97-AF65-F5344CB8AC3E}">
        <p14:creationId xmlns:p14="http://schemas.microsoft.com/office/powerpoint/2010/main" val="216014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73FFBB0-5858-4E64-BCCE-B1DF198C0C6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92" imgH="591" progId="TCLayout.ActiveDocument.1">
                  <p:embed/>
                </p:oleObj>
              </mc:Choice>
              <mc:Fallback>
                <p:oleObj name="think-cell Slide" r:id="rId4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73FFBB0-5858-4E64-BCCE-B1DF198C0C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2C56731-E2EF-4992-BC27-29F0B9B24CFC}"/>
              </a:ext>
            </a:extLst>
          </p:cNvPr>
          <p:cNvGraphicFramePr>
            <a:graphicFrameLocks noGrp="1"/>
          </p:cNvGraphicFramePr>
          <p:nvPr/>
        </p:nvGraphicFramePr>
        <p:xfrm>
          <a:off x="1962403" y="32379"/>
          <a:ext cx="9670787" cy="3557438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42943">
                  <a:extLst>
                    <a:ext uri="{9D8B030D-6E8A-4147-A177-3AD203B41FA5}">
                      <a16:colId xmlns:a16="http://schemas.microsoft.com/office/drawing/2014/main" val="1388719031"/>
                    </a:ext>
                  </a:extLst>
                </a:gridCol>
                <a:gridCol w="324481">
                  <a:extLst>
                    <a:ext uri="{9D8B030D-6E8A-4147-A177-3AD203B41FA5}">
                      <a16:colId xmlns:a16="http://schemas.microsoft.com/office/drawing/2014/main" val="4208907912"/>
                    </a:ext>
                  </a:extLst>
                </a:gridCol>
                <a:gridCol w="1281563">
                  <a:extLst>
                    <a:ext uri="{9D8B030D-6E8A-4147-A177-3AD203B41FA5}">
                      <a16:colId xmlns:a16="http://schemas.microsoft.com/office/drawing/2014/main" val="4242432131"/>
                    </a:ext>
                  </a:extLst>
                </a:gridCol>
                <a:gridCol w="1476492">
                  <a:extLst>
                    <a:ext uri="{9D8B030D-6E8A-4147-A177-3AD203B41FA5}">
                      <a16:colId xmlns:a16="http://schemas.microsoft.com/office/drawing/2014/main" val="746765770"/>
                    </a:ext>
                  </a:extLst>
                </a:gridCol>
                <a:gridCol w="1476492">
                  <a:extLst>
                    <a:ext uri="{9D8B030D-6E8A-4147-A177-3AD203B41FA5}">
                      <a16:colId xmlns:a16="http://schemas.microsoft.com/office/drawing/2014/main" val="1429428430"/>
                    </a:ext>
                  </a:extLst>
                </a:gridCol>
                <a:gridCol w="1476492">
                  <a:extLst>
                    <a:ext uri="{9D8B030D-6E8A-4147-A177-3AD203B41FA5}">
                      <a16:colId xmlns:a16="http://schemas.microsoft.com/office/drawing/2014/main" val="2138592019"/>
                    </a:ext>
                  </a:extLst>
                </a:gridCol>
                <a:gridCol w="1476492">
                  <a:extLst>
                    <a:ext uri="{9D8B030D-6E8A-4147-A177-3AD203B41FA5}">
                      <a16:colId xmlns:a16="http://schemas.microsoft.com/office/drawing/2014/main" val="1560128495"/>
                    </a:ext>
                  </a:extLst>
                </a:gridCol>
                <a:gridCol w="1515832">
                  <a:extLst>
                    <a:ext uri="{9D8B030D-6E8A-4147-A177-3AD203B41FA5}">
                      <a16:colId xmlns:a16="http://schemas.microsoft.com/office/drawing/2014/main" val="935630750"/>
                    </a:ext>
                  </a:extLst>
                </a:gridCol>
              </a:tblGrid>
              <a:tr h="303402">
                <a:tc rowSpan="3" gridSpan="3">
                  <a:txBody>
                    <a:bodyPr/>
                    <a:lstStyle/>
                    <a:p>
                      <a:pPr algn="ctr"/>
                      <a:endParaRPr lang="nb-NO" sz="140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826803"/>
                  </a:ext>
                </a:extLst>
              </a:tr>
              <a:tr h="404536">
                <a:tc gridSpan="3" v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nb-NO" sz="1400" b="1" dirty="0"/>
                        <a:t>Påvirkning</a:t>
                      </a:r>
                      <a:br>
                        <a:rPr lang="nb-NO" sz="1400" dirty="0"/>
                      </a:br>
                      <a:r>
                        <a:rPr lang="nb-NO" sz="1100" dirty="0"/>
                        <a:t>Negativ innvirkning på </a:t>
                      </a:r>
                      <a:endParaRPr lang="nb-NO" sz="14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717449"/>
                  </a:ext>
                </a:extLst>
              </a:tr>
              <a:tr h="360598">
                <a:tc gridSpan="3" vMerge="1">
                  <a:txBody>
                    <a:bodyPr/>
                    <a:lstStyle/>
                    <a:p>
                      <a:pPr algn="r"/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r"/>
                      <a:endParaRPr lang="nb-NO" sz="11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Svært liten</a:t>
                      </a:r>
                    </a:p>
                    <a:p>
                      <a:pPr algn="ctr"/>
                      <a:r>
                        <a:rPr lang="nb-NO" sz="1400" b="1"/>
                        <a:t>1</a:t>
                      </a:r>
                    </a:p>
                  </a:txBody>
                  <a:tcPr marL="0" marR="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Liten</a:t>
                      </a:r>
                    </a:p>
                    <a:p>
                      <a:pPr algn="ctr"/>
                      <a:r>
                        <a:rPr lang="nb-NO" sz="1400" b="1"/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Moderat</a:t>
                      </a:r>
                    </a:p>
                    <a:p>
                      <a:pPr algn="ctr"/>
                      <a:r>
                        <a:rPr lang="nb-NO" sz="1400" b="1"/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Stor</a:t>
                      </a:r>
                    </a:p>
                    <a:p>
                      <a:pPr algn="ctr"/>
                      <a:r>
                        <a:rPr lang="nb-NO" sz="1400" b="1"/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50"/>
                        <a:t>Svært stor</a:t>
                      </a:r>
                    </a:p>
                    <a:p>
                      <a:pPr algn="ctr"/>
                      <a:r>
                        <a:rPr lang="nb-NO" sz="1400" b="1"/>
                        <a:t>5</a:t>
                      </a:r>
                      <a:endParaRPr lang="nb-NO" sz="1050" b="1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06095"/>
                  </a:ext>
                </a:extLst>
              </a:tr>
              <a:tr h="495224">
                <a:tc rowSpan="5"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b="1"/>
                        <a:t>Sannsynlighet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Sikker hendelse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550725"/>
                  </a:ext>
                </a:extLst>
              </a:tr>
              <a:tr h="495224">
                <a:tc vMerge="1">
                  <a:txBody>
                    <a:bodyPr/>
                    <a:lstStyle/>
                    <a:p>
                      <a:pPr algn="r"/>
                      <a:endParaRPr lang="nb-NO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Sannsynlig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762524"/>
                  </a:ext>
                </a:extLst>
              </a:tr>
              <a:tr h="495224">
                <a:tc vMerge="1">
                  <a:txBody>
                    <a:bodyPr/>
                    <a:lstStyle/>
                    <a:p>
                      <a:pPr algn="r"/>
                      <a:endParaRPr lang="nb-NO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Mulig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366928"/>
                  </a:ext>
                </a:extLst>
              </a:tr>
              <a:tr h="495224">
                <a:tc vMerge="1">
                  <a:txBody>
                    <a:bodyPr/>
                    <a:lstStyle/>
                    <a:p>
                      <a:pPr algn="r"/>
                      <a:endParaRPr lang="nb-NO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Lite sannsynlig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487118"/>
                  </a:ext>
                </a:extLst>
              </a:tr>
              <a:tr h="495224">
                <a:tc vMerge="1">
                  <a:txBody>
                    <a:bodyPr/>
                    <a:lstStyle/>
                    <a:p>
                      <a:pPr algn="r"/>
                      <a:endParaRPr lang="nb-NO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sz="900"/>
                        <a:t>Usannsynlig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782870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ABADBC5-F95E-4E51-A2CE-F21C304830B3}"/>
              </a:ext>
            </a:extLst>
          </p:cNvPr>
          <p:cNvSpPr/>
          <p:nvPr/>
        </p:nvSpPr>
        <p:spPr>
          <a:xfrm>
            <a:off x="1979891" y="172080"/>
            <a:ext cx="221804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/>
              <a:t>Fysiske og psykososiale </a:t>
            </a:r>
          </a:p>
          <a:p>
            <a:r>
              <a:rPr lang="nb-NO" sz="1400" dirty="0" err="1"/>
              <a:t>Riskikoer</a:t>
            </a:r>
            <a:r>
              <a:rPr lang="nb-NO" sz="1400" dirty="0"/>
              <a:t> relatert til flytting.</a:t>
            </a:r>
          </a:p>
          <a:p>
            <a:br>
              <a:rPr lang="nb-NO" sz="1400" dirty="0"/>
            </a:br>
            <a:endParaRPr lang="nb-NO" sz="1400" b="1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686904AA-3146-4004-84F5-624A0D080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797865"/>
              </p:ext>
            </p:extLst>
          </p:nvPr>
        </p:nvGraphicFramePr>
        <p:xfrm>
          <a:off x="1979891" y="3670314"/>
          <a:ext cx="9657344" cy="3179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588">
                  <a:extLst>
                    <a:ext uri="{9D8B030D-6E8A-4147-A177-3AD203B41FA5}">
                      <a16:colId xmlns:a16="http://schemas.microsoft.com/office/drawing/2014/main" val="782578624"/>
                    </a:ext>
                  </a:extLst>
                </a:gridCol>
                <a:gridCol w="4635154">
                  <a:extLst>
                    <a:ext uri="{9D8B030D-6E8A-4147-A177-3AD203B41FA5}">
                      <a16:colId xmlns:a16="http://schemas.microsoft.com/office/drawing/2014/main" val="106286645"/>
                    </a:ext>
                  </a:extLst>
                </a:gridCol>
                <a:gridCol w="328150">
                  <a:extLst>
                    <a:ext uri="{9D8B030D-6E8A-4147-A177-3AD203B41FA5}">
                      <a16:colId xmlns:a16="http://schemas.microsoft.com/office/drawing/2014/main" val="2858138375"/>
                    </a:ext>
                  </a:extLst>
                </a:gridCol>
                <a:gridCol w="4408452">
                  <a:extLst>
                    <a:ext uri="{9D8B030D-6E8A-4147-A177-3AD203B41FA5}">
                      <a16:colId xmlns:a16="http://schemas.microsoft.com/office/drawing/2014/main" val="3206392222"/>
                    </a:ext>
                  </a:extLst>
                </a:gridCol>
              </a:tblGrid>
              <a:tr h="274900">
                <a:tc>
                  <a:txBody>
                    <a:bodyPr/>
                    <a:lstStyle/>
                    <a:p>
                      <a:r>
                        <a:rPr lang="nb-NO" sz="1000" b="1"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Redusert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trivsel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grunnet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irritasjon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arbeidssituasjonen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støy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b-NO" sz="1000" b="1">
                          <a:latin typeface="+mn-lt"/>
                          <a:cs typeface="Arial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Høyere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sykefravær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grunnet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fysisk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tettere</a:t>
                      </a: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arbeidssituasjon</a:t>
                      </a:r>
                      <a:endParaRPr lang="en-US" sz="10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764573"/>
                  </a:ext>
                </a:extLst>
              </a:tr>
              <a:tr h="342690"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Lengere unna samarbeidspartnere og studenter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+mn-lt"/>
                          <a:cs typeface="Arial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Dårlig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akkustikk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2549797"/>
                  </a:ext>
                </a:extLst>
              </a:tr>
              <a:tr h="381383"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Dårlig luftkvalitet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+mn-lt"/>
                          <a:cs typeface="Arial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Økt bruk av hjemmekontor grunnet dårlige fasiliteter går ut over det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psykosoiale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</a:rPr>
                        <a:t> arbeidsmiljøet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260218"/>
                  </a:ext>
                </a:extLst>
              </a:tr>
              <a:tr h="284999"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Manglende skjerming går utover gruppas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psykossoiale</a:t>
                      </a: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nb-NO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arb.miljø</a:t>
                      </a:r>
                      <a:endParaRPr lang="nb-NO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1" dirty="0">
                          <a:latin typeface="+mn-lt"/>
                          <a:cs typeface="Arial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b-NO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Ikke nok plasser å trekke seg tilbake for digitale møter, plan for bruk av rom mangler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630674"/>
                  </a:ext>
                </a:extLst>
              </a:tr>
              <a:tr h="473761">
                <a:tc>
                  <a:txBody>
                    <a:bodyPr/>
                    <a:lstStyle/>
                    <a:p>
                      <a:pPr algn="ctr"/>
                      <a:r>
                        <a:rPr lang="nb-NO" sz="1000" b="1">
                          <a:latin typeface="Arial"/>
                          <a:cs typeface="Arial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Manglende teknisk utstyr for støyreduksjon og digitale møter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1" dirty="0">
                          <a:latin typeface="+mn-lt"/>
                          <a:cs typeface="Arial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Konsentrasjonsvansker grunnet støy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169712"/>
                  </a:ext>
                </a:extLst>
              </a:tr>
              <a:tr h="473761">
                <a:tc>
                  <a:txBody>
                    <a:bodyPr/>
                    <a:lstStyle/>
                    <a:p>
                      <a:pPr algn="ctr"/>
                      <a:r>
                        <a:rPr lang="nb-NO" sz="1000" b="1" dirty="0">
                          <a:latin typeface="Arial"/>
                          <a:cs typeface="Arial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Risiko for dårligere tilgang på el-sykkel og el-bil, transport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000" b="1" dirty="0">
                          <a:latin typeface="+mn-lt"/>
                          <a:cs typeface="Arial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Risiko for at post funksjonen blir dårligere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142592"/>
                  </a:ext>
                </a:extLst>
              </a:tr>
              <a:tr h="473761">
                <a:tc>
                  <a:txBody>
                    <a:bodyPr/>
                    <a:lstStyle/>
                    <a:p>
                      <a:pPr algn="ctr"/>
                      <a:r>
                        <a:rPr lang="nb-NO" sz="1000" b="1" dirty="0">
                          <a:latin typeface="Arial"/>
                          <a:cs typeface="Arial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Ønsket temperatur er vanskeligere å ivareta for den enkelte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b="1" dirty="0">
                          <a:latin typeface="+mn-lt"/>
                          <a:cs typeface="Arial"/>
                        </a:rPr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Risiko for at alle sitter med støydempende </a:t>
                      </a:r>
                      <a:r>
                        <a:rPr lang="nb-NO" sz="10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headset</a:t>
                      </a:r>
                      <a:r>
                        <a:rPr lang="nb-NO" sz="1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, sikkerhetsrisiko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349332"/>
                  </a:ext>
                </a:extLst>
              </a:tr>
              <a:tr h="473761">
                <a:tc>
                  <a:txBody>
                    <a:bodyPr/>
                    <a:lstStyle/>
                    <a:p>
                      <a:pPr algn="ctr"/>
                      <a:r>
                        <a:rPr lang="nb-NO" sz="1000" b="1" dirty="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Byggeaktivitet  medfører støy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100" b="1" dirty="0">
                          <a:latin typeface="+mn-lt"/>
                          <a:cs typeface="Arial"/>
                        </a:rPr>
                        <a:t>16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Manglende fasiliteter for </a:t>
                      </a:r>
                      <a:r>
                        <a:rPr lang="nb-NO" sz="11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el sykkel</a:t>
                      </a:r>
                      <a:endParaRPr lang="nb-NO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3709942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0370C33A-CDD1-4492-9240-BE3CE0B14B34}"/>
              </a:ext>
            </a:extLst>
          </p:cNvPr>
          <p:cNvSpPr/>
          <p:nvPr/>
        </p:nvSpPr>
        <p:spPr bwMode="auto">
          <a:xfrm>
            <a:off x="8670031" y="1734156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939692-4970-4B5B-9E61-C22A77FABCA9}"/>
              </a:ext>
            </a:extLst>
          </p:cNvPr>
          <p:cNvSpPr/>
          <p:nvPr/>
        </p:nvSpPr>
        <p:spPr bwMode="auto">
          <a:xfrm>
            <a:off x="8690624" y="2307537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7164652-692C-4344-BE5C-7B375F6C6873}"/>
              </a:ext>
            </a:extLst>
          </p:cNvPr>
          <p:cNvGrpSpPr/>
          <p:nvPr/>
        </p:nvGrpSpPr>
        <p:grpSpPr>
          <a:xfrm>
            <a:off x="252719" y="172080"/>
            <a:ext cx="1487678" cy="3000189"/>
            <a:chOff x="385707" y="1835136"/>
            <a:chExt cx="1487678" cy="300018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8E8C77A-BC6B-4A45-BF82-56DE5FE67EF8}"/>
                </a:ext>
              </a:extLst>
            </p:cNvPr>
            <p:cNvSpPr/>
            <p:nvPr/>
          </p:nvSpPr>
          <p:spPr>
            <a:xfrm>
              <a:off x="385707" y="1835136"/>
              <a:ext cx="1324696" cy="300018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5F75A0-3982-4AF0-9571-359E94DC1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84" y="2101027"/>
              <a:ext cx="288000" cy="288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>
                  <a:solidFill>
                    <a:srgbClr val="000000"/>
                  </a:solidFill>
                  <a:latin typeface="Calibri"/>
                </a:rPr>
                <a:t>2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DA85D5F-0AE1-4A6B-8E49-27E5AEDFB993}"/>
                </a:ext>
              </a:extLst>
            </p:cNvPr>
            <p:cNvSpPr txBox="1"/>
            <p:nvPr/>
          </p:nvSpPr>
          <p:spPr>
            <a:xfrm>
              <a:off x="717979" y="2147346"/>
              <a:ext cx="10592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Risikonummer, korresponderer med risiko i tabellen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3781D8C-01E5-4D52-A21B-6FB8A89B96A9}"/>
                </a:ext>
              </a:extLst>
            </p:cNvPr>
            <p:cNvSpPr/>
            <p:nvPr/>
          </p:nvSpPr>
          <p:spPr>
            <a:xfrm>
              <a:off x="487288" y="3649212"/>
              <a:ext cx="181392" cy="19300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915272B-B11A-4892-AF89-1D94DE0BBA94}"/>
                </a:ext>
              </a:extLst>
            </p:cNvPr>
            <p:cNvSpPr/>
            <p:nvPr/>
          </p:nvSpPr>
          <p:spPr>
            <a:xfrm>
              <a:off x="487288" y="4105316"/>
              <a:ext cx="181392" cy="193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3B8DA48-3313-40ED-8167-78C2B652647E}"/>
                </a:ext>
              </a:extLst>
            </p:cNvPr>
            <p:cNvSpPr/>
            <p:nvPr/>
          </p:nvSpPr>
          <p:spPr>
            <a:xfrm>
              <a:off x="487288" y="4539491"/>
              <a:ext cx="181392" cy="1930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56F87FC-FA82-4E29-BC0D-60D4336F0B4C}"/>
                </a:ext>
              </a:extLst>
            </p:cNvPr>
            <p:cNvSpPr txBox="1"/>
            <p:nvPr/>
          </p:nvSpPr>
          <p:spPr>
            <a:xfrm>
              <a:off x="719842" y="3577371"/>
              <a:ext cx="9259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Lav risiko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6F497EE-17F6-4AC0-B395-F04B7773A370}"/>
                </a:ext>
              </a:extLst>
            </p:cNvPr>
            <p:cNvSpPr txBox="1"/>
            <p:nvPr/>
          </p:nvSpPr>
          <p:spPr>
            <a:xfrm>
              <a:off x="717979" y="4031107"/>
              <a:ext cx="115540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Middels risiko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EC02B2D-A503-4C70-9D91-507E1ED293A5}"/>
                </a:ext>
              </a:extLst>
            </p:cNvPr>
            <p:cNvSpPr txBox="1"/>
            <p:nvPr/>
          </p:nvSpPr>
          <p:spPr>
            <a:xfrm>
              <a:off x="719842" y="4466718"/>
              <a:ext cx="92595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Høy risiko</a:t>
              </a:r>
            </a:p>
          </p:txBody>
        </p:sp>
        <p:sp>
          <p:nvSpPr>
            <p:cNvPr id="36" name="Oval 38">
              <a:extLst>
                <a:ext uri="{FF2B5EF4-FFF2-40B4-BE49-F238E27FC236}">
                  <a16:creationId xmlns:a16="http://schemas.microsoft.com/office/drawing/2014/main" id="{3B226EE3-B823-48D3-82A8-1851A587E3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84" y="2752687"/>
              <a:ext cx="288000" cy="288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 algn="ctr">
              <a:solidFill>
                <a:srgbClr val="8064A2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1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7AFF738-F3D0-40AF-8A7B-668477F181C8}"/>
                </a:ext>
              </a:extLst>
            </p:cNvPr>
            <p:cNvSpPr txBox="1"/>
            <p:nvPr/>
          </p:nvSpPr>
          <p:spPr>
            <a:xfrm>
              <a:off x="790026" y="2751617"/>
              <a:ext cx="7149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Ny risiko</a:t>
              </a: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B14772D2-F82F-4BBF-B4CB-55BAA147B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84" y="3192314"/>
              <a:ext cx="288000" cy="2880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rgbClr val="8064A2"/>
              </a:solidFill>
              <a:prstDash val="sysDash"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7</a:t>
              </a: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208B3A-B7AF-45C5-B0AB-8B04D9819E14}"/>
                </a:ext>
              </a:extLst>
            </p:cNvPr>
            <p:cNvSpPr txBox="1"/>
            <p:nvPr/>
          </p:nvSpPr>
          <p:spPr>
            <a:xfrm>
              <a:off x="719841" y="3236796"/>
              <a:ext cx="7149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 av lista</a:t>
              </a:r>
              <a:endPara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Oval 44">
            <a:extLst>
              <a:ext uri="{FF2B5EF4-FFF2-40B4-BE49-F238E27FC236}">
                <a16:creationId xmlns:a16="http://schemas.microsoft.com/office/drawing/2014/main" id="{56FD6206-0BF5-43F6-8327-3961295FD5AE}"/>
              </a:ext>
            </a:extLst>
          </p:cNvPr>
          <p:cNvSpPr/>
          <p:nvPr/>
        </p:nvSpPr>
        <p:spPr bwMode="auto">
          <a:xfrm>
            <a:off x="10103597" y="2268364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2</a:t>
            </a:r>
          </a:p>
        </p:txBody>
      </p:sp>
      <p:sp>
        <p:nvSpPr>
          <p:cNvPr id="43" name="Oval 38">
            <a:extLst>
              <a:ext uri="{FF2B5EF4-FFF2-40B4-BE49-F238E27FC236}">
                <a16:creationId xmlns:a16="http://schemas.microsoft.com/office/drawing/2014/main" id="{36F2114D-61CF-4DD0-ACC6-CA7939531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5103" y="2268364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9" name="Oval 44">
            <a:extLst>
              <a:ext uri="{FF2B5EF4-FFF2-40B4-BE49-F238E27FC236}">
                <a16:creationId xmlns:a16="http://schemas.microsoft.com/office/drawing/2014/main" id="{2B17569D-D479-432B-8261-D9F53BCA29B8}"/>
              </a:ext>
            </a:extLst>
          </p:cNvPr>
          <p:cNvSpPr/>
          <p:nvPr/>
        </p:nvSpPr>
        <p:spPr bwMode="auto">
          <a:xfrm>
            <a:off x="5822763" y="2793078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5</a:t>
            </a:r>
          </a:p>
        </p:txBody>
      </p:sp>
      <p:sp>
        <p:nvSpPr>
          <p:cNvPr id="50" name="Oval 38">
            <a:extLst>
              <a:ext uri="{FF2B5EF4-FFF2-40B4-BE49-F238E27FC236}">
                <a16:creationId xmlns:a16="http://schemas.microsoft.com/office/drawing/2014/main" id="{BFA10E21-F6E8-48B2-BDCC-DDD84BFC2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405" y="2266412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000000"/>
                </a:solidFill>
                <a:latin typeface="Calibri"/>
              </a:rPr>
              <a:t>8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val 38">
            <a:extLst>
              <a:ext uri="{FF2B5EF4-FFF2-40B4-BE49-F238E27FC236}">
                <a16:creationId xmlns:a16="http://schemas.microsoft.com/office/drawing/2014/main" id="{BAF95F08-871B-461C-9E17-1E594BFD5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167" y="1729987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000000"/>
                </a:solidFill>
                <a:latin typeface="Calibri"/>
              </a:rPr>
              <a:t>10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val 44">
            <a:extLst>
              <a:ext uri="{FF2B5EF4-FFF2-40B4-BE49-F238E27FC236}">
                <a16:creationId xmlns:a16="http://schemas.microsoft.com/office/drawing/2014/main" id="{80FAF65B-5DF6-42B8-897B-D7D56C06EE4C}"/>
              </a:ext>
            </a:extLst>
          </p:cNvPr>
          <p:cNvSpPr/>
          <p:nvPr/>
        </p:nvSpPr>
        <p:spPr bwMode="auto">
          <a:xfrm>
            <a:off x="8230425" y="2316260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6</a:t>
            </a:r>
          </a:p>
        </p:txBody>
      </p:sp>
      <p:sp>
        <p:nvSpPr>
          <p:cNvPr id="44" name="Oval 44">
            <a:extLst>
              <a:ext uri="{FF2B5EF4-FFF2-40B4-BE49-F238E27FC236}">
                <a16:creationId xmlns:a16="http://schemas.microsoft.com/office/drawing/2014/main" id="{BB6D468C-F1D2-431F-AF4C-11FD55FA8C02}"/>
              </a:ext>
            </a:extLst>
          </p:cNvPr>
          <p:cNvSpPr/>
          <p:nvPr/>
        </p:nvSpPr>
        <p:spPr bwMode="auto">
          <a:xfrm>
            <a:off x="6831166" y="1346821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3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23115B05-DCDF-4512-B907-A4742C4C1BBF}"/>
              </a:ext>
            </a:extLst>
          </p:cNvPr>
          <p:cNvSpPr/>
          <p:nvPr/>
        </p:nvSpPr>
        <p:spPr bwMode="auto">
          <a:xfrm>
            <a:off x="7215426" y="2266412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4</a:t>
            </a:r>
          </a:p>
        </p:txBody>
      </p:sp>
      <p:sp>
        <p:nvSpPr>
          <p:cNvPr id="5" name="Oval 44">
            <a:extLst>
              <a:ext uri="{FF2B5EF4-FFF2-40B4-BE49-F238E27FC236}">
                <a16:creationId xmlns:a16="http://schemas.microsoft.com/office/drawing/2014/main" id="{0A50AAED-90C8-D5D7-A999-ADCE8C363983}"/>
              </a:ext>
            </a:extLst>
          </p:cNvPr>
          <p:cNvSpPr/>
          <p:nvPr/>
        </p:nvSpPr>
        <p:spPr bwMode="auto">
          <a:xfrm>
            <a:off x="7808035" y="2282449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12</a:t>
            </a:r>
          </a:p>
        </p:txBody>
      </p:sp>
      <p:sp>
        <p:nvSpPr>
          <p:cNvPr id="8" name="Oval 44">
            <a:extLst>
              <a:ext uri="{FF2B5EF4-FFF2-40B4-BE49-F238E27FC236}">
                <a16:creationId xmlns:a16="http://schemas.microsoft.com/office/drawing/2014/main" id="{4F36AA53-2FA9-9BC3-A102-3A368163B502}"/>
              </a:ext>
            </a:extLst>
          </p:cNvPr>
          <p:cNvSpPr/>
          <p:nvPr/>
        </p:nvSpPr>
        <p:spPr bwMode="auto">
          <a:xfrm>
            <a:off x="8695577" y="1277258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13</a:t>
            </a:r>
          </a:p>
        </p:txBody>
      </p:sp>
      <p:sp>
        <p:nvSpPr>
          <p:cNvPr id="9" name="Oval 44">
            <a:extLst>
              <a:ext uri="{FF2B5EF4-FFF2-40B4-BE49-F238E27FC236}">
                <a16:creationId xmlns:a16="http://schemas.microsoft.com/office/drawing/2014/main" id="{CA6BD5E0-1ABD-D5FB-B6A8-EA2A498EC510}"/>
              </a:ext>
            </a:extLst>
          </p:cNvPr>
          <p:cNvSpPr/>
          <p:nvPr/>
        </p:nvSpPr>
        <p:spPr bwMode="auto">
          <a:xfrm>
            <a:off x="9431627" y="3252066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14</a:t>
            </a:r>
          </a:p>
        </p:txBody>
      </p:sp>
      <p:sp>
        <p:nvSpPr>
          <p:cNvPr id="11" name="Oval 44">
            <a:extLst>
              <a:ext uri="{FF2B5EF4-FFF2-40B4-BE49-F238E27FC236}">
                <a16:creationId xmlns:a16="http://schemas.microsoft.com/office/drawing/2014/main" id="{0A06238E-B01C-B8D6-D12B-9AB4084C9F7C}"/>
              </a:ext>
            </a:extLst>
          </p:cNvPr>
          <p:cNvSpPr/>
          <p:nvPr/>
        </p:nvSpPr>
        <p:spPr bwMode="auto">
          <a:xfrm>
            <a:off x="5772961" y="1286729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11</a:t>
            </a:r>
          </a:p>
        </p:txBody>
      </p:sp>
      <p:sp>
        <p:nvSpPr>
          <p:cNvPr id="12" name="Oval 44">
            <a:extLst>
              <a:ext uri="{FF2B5EF4-FFF2-40B4-BE49-F238E27FC236}">
                <a16:creationId xmlns:a16="http://schemas.microsoft.com/office/drawing/2014/main" id="{AE0F588D-8B2F-38C0-42F4-DE9174D19D73}"/>
              </a:ext>
            </a:extLst>
          </p:cNvPr>
          <p:cNvSpPr/>
          <p:nvPr/>
        </p:nvSpPr>
        <p:spPr bwMode="auto">
          <a:xfrm>
            <a:off x="8030041" y="2109763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15</a:t>
            </a:r>
          </a:p>
        </p:txBody>
      </p:sp>
      <p:sp>
        <p:nvSpPr>
          <p:cNvPr id="13" name="Oval 44">
            <a:extLst>
              <a:ext uri="{FF2B5EF4-FFF2-40B4-BE49-F238E27FC236}">
                <a16:creationId xmlns:a16="http://schemas.microsoft.com/office/drawing/2014/main" id="{81630CC8-2F14-DB0C-421C-CDFDF6914422}"/>
              </a:ext>
            </a:extLst>
          </p:cNvPr>
          <p:cNvSpPr/>
          <p:nvPr/>
        </p:nvSpPr>
        <p:spPr bwMode="auto">
          <a:xfrm>
            <a:off x="9172070" y="2750435"/>
            <a:ext cx="252000" cy="25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vert="horz" wrap="square" lIns="0" tIns="60723" rIns="0" bIns="6072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b-NO" sz="1200" b="1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03791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28648A522184EA36A2635563BFE17" ma:contentTypeVersion="7" ma:contentTypeDescription="Create a new document." ma:contentTypeScope="" ma:versionID="890c6c12284b9c7b2adc01accbc3d109">
  <xsd:schema xmlns:xsd="http://www.w3.org/2001/XMLSchema" xmlns:xs="http://www.w3.org/2001/XMLSchema" xmlns:p="http://schemas.microsoft.com/office/2006/metadata/properties" xmlns:ns3="70404a6c-3db2-4fe3-97dd-ea7ac57d8e39" xmlns:ns4="a610463c-cf77-4be4-9cab-a37d6e5b2b79" targetNamespace="http://schemas.microsoft.com/office/2006/metadata/properties" ma:root="true" ma:fieldsID="61084ac79081a06dd2265c131d394822" ns3:_="" ns4:_="">
    <xsd:import namespace="70404a6c-3db2-4fe3-97dd-ea7ac57d8e39"/>
    <xsd:import namespace="a610463c-cf77-4be4-9cab-a37d6e5b2b7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404a6c-3db2-4fe3-97dd-ea7ac57d8e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10463c-cf77-4be4-9cab-a37d6e5b2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71D948-AEE7-4B46-85C0-F9440B0D6A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404a6c-3db2-4fe3-97dd-ea7ac57d8e39"/>
    <ds:schemaRef ds:uri="a610463c-cf77-4be4-9cab-a37d6e5b2b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78A850-CC7E-42FE-BD51-70207E9A4C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C44C06-AB35-41C0-94E2-A9D18196F07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70404a6c-3db2-4fe3-97dd-ea7ac57d8e39"/>
    <ds:schemaRef ds:uri="http://schemas.openxmlformats.org/package/2006/metadata/core-properties"/>
    <ds:schemaRef ds:uri="a610463c-cf77-4be4-9cab-a37d6e5b2b7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788</Words>
  <Application>Microsoft Office PowerPoint</Application>
  <PresentationFormat>Widescreen</PresentationFormat>
  <Paragraphs>184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BrownPro Bold</vt:lpstr>
      <vt:lpstr>BrownPro Regular</vt:lpstr>
      <vt:lpstr>Calibri</vt:lpstr>
      <vt:lpstr>Calibri Light</vt:lpstr>
      <vt:lpstr>Office Theme</vt:lpstr>
      <vt:lpstr>think-cell Slide</vt:lpstr>
      <vt:lpstr>Risikovurdering</vt:lpstr>
      <vt:lpstr>Gjeldene lover og forskrifter: </vt:lpstr>
      <vt:lpstr>Gjeldene lover og forskrifter:</vt:lpstr>
      <vt:lpstr>Gjeldene lover og forskrifter: </vt:lpstr>
      <vt:lpstr>Forskrift om organisasjon, ledelse og medvirkning</vt:lpstr>
      <vt:lpstr>PowerPoint Presentation</vt:lpstr>
      <vt:lpstr>Risikomatrise-tiltak</vt:lpstr>
      <vt:lpstr>Eksempel på risikovurdering</vt:lpstr>
      <vt:lpstr>PowerPoint Presentation</vt:lpstr>
      <vt:lpstr>Risikomatrise-tiltak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Risikovurdering</dc:title>
  <dc:creator>Linn Rasch Aune</dc:creator>
  <cp:lastModifiedBy>Linn Rasch Aune</cp:lastModifiedBy>
  <cp:revision>1</cp:revision>
  <dcterms:created xsi:type="dcterms:W3CDTF">2024-01-31T14:49:46Z</dcterms:created>
  <dcterms:modified xsi:type="dcterms:W3CDTF">2024-01-31T15:02:21Z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0x010100AAC28648A522184EA36A2635563BFE17</vt:lpwstr>
  </property>
</Properties>
</file>