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71" r:id="rId3"/>
    <p:sldId id="268" r:id="rId4"/>
    <p:sldId id="270" r:id="rId5"/>
    <p:sldId id="267" r:id="rId6"/>
    <p:sldId id="272" r:id="rId7"/>
    <p:sldId id="274" r:id="rId8"/>
    <p:sldId id="276" r:id="rId9"/>
    <p:sldId id="275" r:id="rId10"/>
  </p:sldIdLst>
  <p:sldSz cx="9144000" cy="6858000" type="screen4x3"/>
  <p:notesSz cx="6805613" cy="99441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510" y="96"/>
      </p:cViewPr>
      <p:guideLst>
        <p:guide orient="horz" pos="3865"/>
        <p:guide pos="4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E2FD7-8235-4AAF-825C-5B433FDAF10D}" type="datetimeFigureOut">
              <a:rPr lang="nb-NO" smtClean="0"/>
              <a:t>30.04.2015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1A47B-8054-4408-B055-AC01B9FAB4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6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A47B-8054-4408-B055-AC01B9FAB4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22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A47B-8054-4408-B055-AC01B9FAB4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9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A47B-8054-4408-B055-AC01B9FAB4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19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e 22" descr="UiT_Navn_bla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360023" cy="2275551"/>
          </a:xfrm>
          <a:prstGeom prst="rect">
            <a:avLst/>
          </a:prstGeom>
        </p:spPr>
      </p:pic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LogoNors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smtClean="0"/>
              <a:pPr/>
              <a:t>30.04.2015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300" y="1837780"/>
            <a:ext cx="3710048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30.04.2015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0368" y="1837780"/>
            <a:ext cx="3710048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n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noProof="0" smtClean="0"/>
              <a:pPr/>
              <a:t>30.04.2015</a:t>
            </a:fld>
            <a:endParaRPr lang="nn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noProof="0" smtClean="0"/>
              <a:pPr/>
              <a:t>‹#›</a:t>
            </a:fld>
            <a:endParaRPr lang="nn-NO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30.04.2015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b-NO" noProof="0" smtClean="0"/>
              <a:pPr/>
              <a:t>30.04.2015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 descr="UiT_Navn_bla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360023" cy="2275551"/>
          </a:xfrm>
          <a:prstGeom prst="rect">
            <a:avLst/>
          </a:prstGeom>
        </p:spPr>
      </p:pic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5" name="Bilde 14" descr="LogoNors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1441" y="5990437"/>
            <a:ext cx="543971" cy="53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63303" y="-1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noProof="0" dirty="0" smtClean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300" y="1751183"/>
            <a:ext cx="7888582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b-NO" smtClean="0"/>
              <a:pPr/>
              <a:t>30.04.2015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it.no/om/art?p_document_id=339788&amp;dim=1790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583555" y="3472283"/>
            <a:ext cx="4934354" cy="1470025"/>
          </a:xfrm>
        </p:spPr>
        <p:txBody>
          <a:bodyPr>
            <a:noAutofit/>
          </a:bodyPr>
          <a:lstStyle/>
          <a:p>
            <a:r>
              <a:rPr lang="nb-NO" sz="2000" b="0" dirty="0" smtClean="0"/>
              <a:t>Ressurssenter for undervisning, </a:t>
            </a:r>
            <a:br>
              <a:rPr lang="nb-NO" sz="2000" b="0" dirty="0" smtClean="0"/>
            </a:br>
            <a:r>
              <a:rPr lang="nb-NO" sz="2000" b="0" dirty="0" smtClean="0"/>
              <a:t>læring og teknologi (Result)</a:t>
            </a:r>
            <a:endParaRPr lang="nb-NO" sz="2000" b="0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92405" y="5314950"/>
            <a:ext cx="4675782" cy="587926"/>
          </a:xfrm>
        </p:spPr>
        <p:txBody>
          <a:bodyPr/>
          <a:lstStyle/>
          <a:p>
            <a:r>
              <a:rPr lang="nb-NO" dirty="0" smtClean="0"/>
              <a:t>  Seniorrådgiver Jan Alexandersen</a:t>
            </a:r>
            <a:endParaRPr lang="nb-NO" dirty="0"/>
          </a:p>
        </p:txBody>
      </p:sp>
      <p:pic>
        <p:nvPicPr>
          <p:cNvPr id="1028" name="Picture 4" descr="https://www.forskerforbundet.no/Global/bilder/nyhetsbilder/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21" y="3371898"/>
            <a:ext cx="3852053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www.ischs2008.no/grafikk/tos-panorama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21" y="541319"/>
            <a:ext cx="3844375" cy="263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kstSylinder 1"/>
          <p:cNvSpPr txBox="1"/>
          <p:nvPr/>
        </p:nvSpPr>
        <p:spPr>
          <a:xfrm>
            <a:off x="583555" y="1802238"/>
            <a:ext cx="42917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400" b="1" dirty="0">
                <a:solidFill>
                  <a:schemeClr val="bg1"/>
                </a:solidFill>
              </a:rPr>
              <a:t>Organisering av </a:t>
            </a:r>
            <a:r>
              <a:rPr lang="nb-NO" sz="3400" b="1" dirty="0" smtClean="0">
                <a:solidFill>
                  <a:schemeClr val="bg1"/>
                </a:solidFill>
              </a:rPr>
              <a:t>støtte-</a:t>
            </a:r>
          </a:p>
          <a:p>
            <a:r>
              <a:rPr lang="nb-NO" sz="3400" b="1" dirty="0" smtClean="0">
                <a:solidFill>
                  <a:schemeClr val="bg1"/>
                </a:solidFill>
              </a:rPr>
              <a:t>tjenester </a:t>
            </a:r>
            <a:r>
              <a:rPr lang="nb-NO" sz="3400" b="1" dirty="0">
                <a:solidFill>
                  <a:schemeClr val="bg1"/>
                </a:solidFill>
              </a:rPr>
              <a:t>– </a:t>
            </a:r>
            <a:r>
              <a:rPr lang="nb-NO" sz="3400" b="1" dirty="0" smtClean="0">
                <a:solidFill>
                  <a:schemeClr val="bg1"/>
                </a:solidFill>
              </a:rPr>
              <a:t>spiller </a:t>
            </a:r>
            <a:r>
              <a:rPr lang="nb-NO" sz="3400" b="1" dirty="0">
                <a:solidFill>
                  <a:schemeClr val="bg1"/>
                </a:solidFill>
              </a:rPr>
              <a:t>det </a:t>
            </a:r>
            <a:r>
              <a:rPr lang="nb-NO" sz="3400" b="1" dirty="0" smtClean="0">
                <a:solidFill>
                  <a:schemeClr val="bg1"/>
                </a:solidFill>
              </a:rPr>
              <a:t/>
            </a:r>
            <a:br>
              <a:rPr lang="nb-NO" sz="3400" b="1" dirty="0" smtClean="0">
                <a:solidFill>
                  <a:schemeClr val="bg1"/>
                </a:solidFill>
              </a:rPr>
            </a:br>
            <a:r>
              <a:rPr lang="nb-NO" sz="3400" b="1" dirty="0" smtClean="0">
                <a:solidFill>
                  <a:schemeClr val="bg1"/>
                </a:solidFill>
              </a:rPr>
              <a:t>noen </a:t>
            </a:r>
            <a:r>
              <a:rPr lang="nb-NO" sz="3400" b="1" dirty="0">
                <a:solidFill>
                  <a:schemeClr val="bg1"/>
                </a:solidFill>
              </a:rPr>
              <a:t>rolle?</a:t>
            </a:r>
            <a:endParaRPr lang="nb-NO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 smtClean="0"/>
              <a:t>Universitetet i Tromsø – Det arktiske universitet</a:t>
            </a:r>
            <a:endParaRPr lang="nb-NO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0300" y="1661379"/>
            <a:ext cx="7888582" cy="4374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Breddeuniversitet med 7 fakulteter </a:t>
            </a:r>
            <a:br>
              <a:rPr lang="nb-NO" dirty="0" smtClean="0"/>
            </a:br>
            <a:r>
              <a:rPr lang="nb-NO" dirty="0" smtClean="0"/>
              <a:t>(NT, HSL, Helse, BFE, Kunst, Jur, </a:t>
            </a:r>
            <a:r>
              <a:rPr lang="nb-NO" dirty="0" err="1" smtClean="0"/>
              <a:t>Finnmarksfak</a:t>
            </a:r>
            <a:r>
              <a:rPr lang="nb-NO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I dag ca. 12.000 studenter (etter fusjon med Høgskolen i Tromsø og Høgskolen i Finnmark) – ca. 2.800 ansatte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err="1" smtClean="0"/>
              <a:t>Flercampus</a:t>
            </a:r>
            <a:r>
              <a:rPr lang="nb-NO" dirty="0" smtClean="0"/>
              <a:t> (Tromsø – Alta, trolig også Harstad og Narvik)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Godt og aktivt studentmiljø med gode fasiliteter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En stor landsdel med store avstander og spredt bosetting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Befolkning ca. 490.000 i Nordland, Troms og Finnmark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AutoShape 2" descr="Bilderesultat for bilder av U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13" y="4334743"/>
            <a:ext cx="2961888" cy="222141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3" y="4334743"/>
            <a:ext cx="3340279" cy="222141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17572" y="761872"/>
            <a:ext cx="4532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Les mer: </a:t>
            </a:r>
            <a:r>
              <a:rPr lang="nb-NO" sz="1200" dirty="0" smtClean="0">
                <a:hlinkClick r:id="rId4"/>
              </a:rPr>
              <a:t>http</a:t>
            </a:r>
            <a:r>
              <a:rPr lang="nb-NO" sz="1200" dirty="0">
                <a:hlinkClick r:id="rId4"/>
              </a:rPr>
              <a:t>://</a:t>
            </a:r>
            <a:r>
              <a:rPr lang="nb-NO" sz="1200" dirty="0" smtClean="0">
                <a:hlinkClick r:id="rId4"/>
              </a:rPr>
              <a:t>uit.no/om/art?p_document_id=339788&amp;dim=179040</a:t>
            </a:r>
            <a:r>
              <a:rPr lang="nb-NO" sz="1200" dirty="0" smtClean="0"/>
              <a:t>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0661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7046" y="239060"/>
            <a:ext cx="7150100" cy="1143000"/>
          </a:xfrm>
        </p:spPr>
        <p:txBody>
          <a:bodyPr>
            <a:normAutofit/>
          </a:bodyPr>
          <a:lstStyle/>
          <a:p>
            <a:r>
              <a:rPr lang="nb-NO" sz="2800" b="0" dirty="0" smtClean="0"/>
              <a:t>Result i dag (mai 2015) 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7046" y="1722665"/>
            <a:ext cx="7151687" cy="43892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Ressurssenter </a:t>
            </a:r>
            <a:r>
              <a:rPr lang="nb-NO" dirty="0"/>
              <a:t>for undervisning, læring og </a:t>
            </a:r>
            <a:r>
              <a:rPr lang="nb-NO" dirty="0" smtClean="0"/>
              <a:t>teknologi (Result)</a:t>
            </a:r>
            <a:r>
              <a:rPr lang="nb-NO" i="1" dirty="0" smtClean="0"/>
              <a:t> - </a:t>
            </a:r>
            <a:r>
              <a:rPr lang="nb-NO" dirty="0" smtClean="0"/>
              <a:t> ble opprettet </a:t>
            </a:r>
            <a:r>
              <a:rPr lang="nb-NO" dirty="0"/>
              <a:t>1. januar </a:t>
            </a:r>
            <a:r>
              <a:rPr lang="nb-NO" dirty="0" smtClean="0"/>
              <a:t>2013 (</a:t>
            </a:r>
            <a:r>
              <a:rPr lang="nb-NO" dirty="0"/>
              <a:t>styresak 5/12</a:t>
            </a:r>
            <a:r>
              <a:rPr lang="nb-NO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Senteret er organisatorisk plassert som en avdeling ved Universitetsbiblioteket (UB)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Result er </a:t>
            </a:r>
            <a:r>
              <a:rPr lang="nb-NO" dirty="0"/>
              <a:t>en </a:t>
            </a:r>
            <a:r>
              <a:rPr lang="nb-NO" dirty="0" smtClean="0"/>
              <a:t>faglig </a:t>
            </a:r>
            <a:r>
              <a:rPr lang="nb-NO" dirty="0"/>
              <a:t>enhet som består av tidligere </a:t>
            </a:r>
            <a:r>
              <a:rPr lang="nb-NO" dirty="0" smtClean="0"/>
              <a:t>Faggruppen </a:t>
            </a:r>
            <a:r>
              <a:rPr lang="nb-NO" dirty="0"/>
              <a:t>i </a:t>
            </a:r>
            <a:r>
              <a:rPr lang="nb-NO" dirty="0" smtClean="0"/>
              <a:t>universitetspedagogikk (UNIPED) </a:t>
            </a:r>
            <a:r>
              <a:rPr lang="nb-NO" dirty="0"/>
              <a:t>og</a:t>
            </a:r>
            <a:r>
              <a:rPr lang="nb-NO" dirty="0" smtClean="0"/>
              <a:t> Universitetets videre- og etterutdanning (U-vett).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Result </a:t>
            </a:r>
            <a:r>
              <a:rPr lang="nb-NO" dirty="0"/>
              <a:t>ledes av en faglig leder – professor Gunnar Grepperud. Nestleder er dosent Marit Allern. </a:t>
            </a:r>
            <a:endParaRPr lang="nb-NO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Ressurssenteret har i dag eget styre – Julie </a:t>
            </a:r>
            <a:r>
              <a:rPr lang="nb-NO" dirty="0" err="1" smtClean="0"/>
              <a:t>Feilberg</a:t>
            </a:r>
            <a:r>
              <a:rPr lang="nb-NO" dirty="0" smtClean="0"/>
              <a:t>, NTNU </a:t>
            </a:r>
            <a:r>
              <a:rPr lang="nb-NO" dirty="0"/>
              <a:t>styreleder.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Result </a:t>
            </a:r>
            <a:r>
              <a:rPr lang="nb-NO" dirty="0"/>
              <a:t>har i dag 19 ansatte pluss 3 stipendiater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 7 ansatte med doktorgrad, 1 professor, 3 stipendiater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Tverrfaglig kompetanse: pedagogikk, statsvitenskap, filosofi, psykologi, film/video, design, IKT, administrasjon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916238" y="6761113"/>
            <a:ext cx="1738312" cy="268287"/>
          </a:xfrm>
        </p:spPr>
        <p:txBody>
          <a:bodyPr/>
          <a:lstStyle/>
          <a:p>
            <a:fld id="{F57FAA71-EFB8-41FC-A69C-4702EDBBD070}" type="datetime1">
              <a:rPr lang="nb-NO" smtClean="0"/>
              <a:pPr/>
              <a:t>30.04.2015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611188" y="6761113"/>
            <a:ext cx="936625" cy="268287"/>
          </a:xfrm>
        </p:spPr>
        <p:txBody>
          <a:bodyPr/>
          <a:lstStyle/>
          <a:p>
            <a:fld id="{B8915B5B-7678-4E78-8782-C2BF1F72FBE3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86" y="351729"/>
            <a:ext cx="2571104" cy="9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0550" y="620688"/>
            <a:ext cx="7150100" cy="710456"/>
          </a:xfrm>
        </p:spPr>
        <p:txBody>
          <a:bodyPr>
            <a:normAutofit fontScale="90000"/>
          </a:bodyPr>
          <a:lstStyle/>
          <a:p>
            <a:r>
              <a:rPr lang="nb-NO" sz="3600" b="0" dirty="0" smtClean="0"/>
              <a:t/>
            </a:r>
            <a:br>
              <a:rPr lang="nb-NO" sz="3600" b="0" dirty="0" smtClean="0"/>
            </a:br>
            <a:r>
              <a:rPr lang="nb-NO" sz="3600" b="0" dirty="0"/>
              <a:t/>
            </a:r>
            <a:br>
              <a:rPr lang="nb-NO" sz="3600" b="0" dirty="0"/>
            </a:br>
            <a:r>
              <a:rPr lang="nb-NO" sz="3600" b="0" dirty="0" smtClean="0"/>
              <a:t/>
            </a:r>
            <a:br>
              <a:rPr lang="nb-NO" sz="3600" b="0" dirty="0" smtClean="0"/>
            </a:br>
            <a:r>
              <a:rPr lang="nb-NO" sz="3600" b="0" dirty="0"/>
              <a:t/>
            </a:r>
            <a:br>
              <a:rPr lang="nb-NO" sz="3600" b="0" dirty="0"/>
            </a:br>
            <a:r>
              <a:rPr lang="nb-NO" sz="3600" b="0" dirty="0" smtClean="0"/>
              <a:t/>
            </a:r>
            <a:br>
              <a:rPr lang="nb-NO" sz="3600" b="0" dirty="0" smtClean="0"/>
            </a:br>
            <a:r>
              <a:rPr lang="nb-NO" sz="3600" b="0" dirty="0" smtClean="0"/>
              <a:t/>
            </a:r>
            <a:br>
              <a:rPr lang="nb-NO" sz="3600" b="0" dirty="0" smtClean="0"/>
            </a:br>
            <a:r>
              <a:rPr lang="nb-NO" sz="3600" b="0" dirty="0" smtClean="0"/>
              <a:t>Mandat for Result</a:t>
            </a:r>
            <a:endParaRPr lang="nb-NO" sz="36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7064" y="1960868"/>
            <a:ext cx="7799461" cy="43198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sz="2000" dirty="0" smtClean="0">
                <a:latin typeface="+mn-lt"/>
              </a:rPr>
              <a:t>Drive </a:t>
            </a:r>
            <a:r>
              <a:rPr lang="nb-NO" sz="2000" dirty="0" smtClean="0">
                <a:solidFill>
                  <a:schemeClr val="accent3"/>
                </a:solidFill>
                <a:latin typeface="+mn-lt"/>
              </a:rPr>
              <a:t>forsknings- og utviklingsarbeid</a:t>
            </a:r>
            <a:r>
              <a:rPr lang="nb-NO" sz="2000" dirty="0" smtClean="0">
                <a:latin typeface="+mn-lt"/>
              </a:rPr>
              <a:t> innen feltet fleksibel utdanning, fleksible studier og universitetspedagogikk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000" dirty="0" smtClean="0">
                <a:latin typeface="+mn-lt"/>
              </a:rPr>
              <a:t>Forestå </a:t>
            </a:r>
            <a:r>
              <a:rPr lang="nb-NO" sz="2000" dirty="0" smtClean="0">
                <a:solidFill>
                  <a:schemeClr val="accent3"/>
                </a:solidFill>
                <a:latin typeface="+mn-lt"/>
              </a:rPr>
              <a:t>intern opplæring </a:t>
            </a:r>
            <a:r>
              <a:rPr lang="nb-NO" sz="2000" dirty="0" smtClean="0">
                <a:latin typeface="+mn-lt"/>
              </a:rPr>
              <a:t>innen universitetspedagogikk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000" dirty="0" smtClean="0">
                <a:latin typeface="+mn-lt"/>
              </a:rPr>
              <a:t>Forestå </a:t>
            </a:r>
            <a:r>
              <a:rPr lang="nb-NO" sz="2000" dirty="0" smtClean="0">
                <a:solidFill>
                  <a:schemeClr val="accent3"/>
                </a:solidFill>
                <a:latin typeface="+mn-lt"/>
              </a:rPr>
              <a:t>veiledning til institutter, fakulteter og faggrupper</a:t>
            </a:r>
            <a:r>
              <a:rPr lang="nb-NO" sz="2000" dirty="0" smtClean="0">
                <a:latin typeface="+mn-lt"/>
              </a:rPr>
              <a:t> i forbindelse med utvikling av undervisningskvalitet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000" dirty="0" smtClean="0">
                <a:latin typeface="+mn-lt"/>
              </a:rPr>
              <a:t>Drive utvidet kurstilbud til universitetets ansatte mht. </a:t>
            </a:r>
            <a:r>
              <a:rPr lang="nb-NO" sz="2000" dirty="0" smtClean="0">
                <a:solidFill>
                  <a:schemeClr val="accent3"/>
                </a:solidFill>
                <a:latin typeface="+mn-lt"/>
              </a:rPr>
              <a:t>kompetansebygging utover pedagogisk basiskompetanse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000" dirty="0" smtClean="0">
                <a:latin typeface="+mn-lt"/>
              </a:rPr>
              <a:t>Forestå </a:t>
            </a:r>
            <a:r>
              <a:rPr lang="nb-NO" sz="2000" dirty="0" smtClean="0">
                <a:solidFill>
                  <a:schemeClr val="accent3"/>
                </a:solidFill>
                <a:latin typeface="+mn-lt"/>
              </a:rPr>
              <a:t>intern opplæring av tekniske og pedagogiske metoder </a:t>
            </a:r>
            <a:r>
              <a:rPr lang="nb-NO" sz="2000" dirty="0" smtClean="0">
                <a:latin typeface="+mn-lt"/>
              </a:rPr>
              <a:t>innen fleksibel utdanning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2000" dirty="0" smtClean="0">
                <a:latin typeface="+mn-lt"/>
              </a:rPr>
              <a:t>Være en </a:t>
            </a:r>
            <a:r>
              <a:rPr lang="nb-NO" sz="2000" dirty="0" smtClean="0">
                <a:solidFill>
                  <a:schemeClr val="accent3"/>
                </a:solidFill>
                <a:latin typeface="+mn-lt"/>
              </a:rPr>
              <a:t>faglig motor og initiator </a:t>
            </a:r>
            <a:r>
              <a:rPr lang="nb-NO" sz="2000" dirty="0" smtClean="0">
                <a:latin typeface="+mn-lt"/>
              </a:rPr>
              <a:t>innen fleksibel utdanning</a:t>
            </a:r>
          </a:p>
          <a:p>
            <a:endParaRPr lang="nb-NO" sz="2000" dirty="0">
              <a:latin typeface="+mn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AA71-EFB8-41FC-A69C-4702EDBBD070}" type="datetime1">
              <a:rPr lang="nb-NO" smtClean="0"/>
              <a:pPr/>
              <a:t>30.04.2015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15B5B-7678-4E78-8782-C2BF1F72FB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35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04" y="171450"/>
            <a:ext cx="6260327" cy="643005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600201" y="1502228"/>
            <a:ext cx="4332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http://result.uit.no/</a:t>
            </a:r>
          </a:p>
        </p:txBody>
      </p:sp>
    </p:spTree>
    <p:extLst>
      <p:ext uri="{BB962C8B-B14F-4D97-AF65-F5344CB8AC3E}">
        <p14:creationId xmlns:p14="http://schemas.microsoft.com/office/powerpoint/2010/main" val="337890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94366"/>
              </p:ext>
            </p:extLst>
          </p:nvPr>
        </p:nvGraphicFramePr>
        <p:xfrm>
          <a:off x="375556" y="457201"/>
          <a:ext cx="8221436" cy="440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359"/>
                <a:gridCol w="2055359"/>
                <a:gridCol w="2055359"/>
                <a:gridCol w="2055359"/>
              </a:tblGrid>
              <a:tr h="858557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EVU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Fleksibel utdanning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IKT i utdanning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Undervisnings-kvalitet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</a:tr>
              <a:tr h="497418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1995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2001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2011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+mn-lt"/>
                        </a:rPr>
                        <a:t>2014</a:t>
                      </a:r>
                      <a:endParaRPr lang="nb-NO" dirty="0">
                        <a:latin typeface="+mn-lt"/>
                      </a:endParaRPr>
                    </a:p>
                  </a:txBody>
                  <a:tcPr/>
                </a:tc>
              </a:tr>
              <a:tr h="497418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UNIKOM/SEVU</a:t>
                      </a:r>
                    </a:p>
                    <a:p>
                      <a:endParaRPr lang="nb-N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Uvett – eget styre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Result -</a:t>
                      </a:r>
                      <a:r>
                        <a:rPr lang="nb-NO" sz="1400" baseline="0" dirty="0" smtClean="0"/>
                        <a:t> eget styre</a:t>
                      </a:r>
                    </a:p>
                    <a:p>
                      <a:r>
                        <a:rPr lang="nb-NO" sz="1400" dirty="0" smtClean="0"/>
                        <a:t>SAK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/>
                        <a:t>Result/UB. SUV</a:t>
                      </a:r>
                    </a:p>
                    <a:p>
                      <a:r>
                        <a:rPr lang="nb-NO" sz="1400" dirty="0" err="1" smtClean="0"/>
                        <a:t>Flercampus</a:t>
                      </a:r>
                      <a:r>
                        <a:rPr lang="nb-NO" sz="1400" dirty="0" smtClean="0"/>
                        <a:t>.</a:t>
                      </a:r>
                      <a:endParaRPr lang="nb-NO" sz="1400" dirty="0"/>
                    </a:p>
                  </a:txBody>
                  <a:tcPr/>
                </a:tc>
              </a:tr>
              <a:tr h="497418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+mn-lt"/>
                        </a:rPr>
                        <a:t>Administrativt ansatte</a:t>
                      </a:r>
                      <a:endParaRPr lang="nb-NO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+mn-lt"/>
                        </a:rPr>
                        <a:t>Administrativt ansatte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+mn-lt"/>
                        </a:rPr>
                        <a:t>Adm.</a:t>
                      </a:r>
                      <a:r>
                        <a:rPr lang="nb-NO" sz="1400" baseline="0" dirty="0" smtClean="0">
                          <a:latin typeface="+mn-lt"/>
                        </a:rPr>
                        <a:t> og faglig –forskningsmandat</a:t>
                      </a:r>
                      <a:endParaRPr lang="nb-NO" sz="1400" dirty="0">
                        <a:latin typeface="+mn-lt"/>
                      </a:endParaRPr>
                    </a:p>
                  </a:txBody>
                  <a:tcPr/>
                </a:tc>
              </a:tr>
              <a:tr h="4974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 smtClean="0">
                          <a:latin typeface="+mn-lt"/>
                        </a:rPr>
                        <a:t>Tradisjonell EVU</a:t>
                      </a:r>
                      <a:r>
                        <a:rPr lang="nb-NO" sz="1400" baseline="0" dirty="0" smtClean="0">
                          <a:latin typeface="+mn-lt"/>
                        </a:rPr>
                        <a:t> med noe teknologi</a:t>
                      </a:r>
                      <a:endParaRPr lang="nb-NO" sz="1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 smtClean="0">
                          <a:latin typeface="+mn-lt"/>
                        </a:rPr>
                        <a:t>IKT</a:t>
                      </a:r>
                      <a:r>
                        <a:rPr lang="nb-NO" sz="1400" baseline="0" dirty="0" smtClean="0">
                          <a:latin typeface="+mn-lt"/>
                        </a:rPr>
                        <a:t> i</a:t>
                      </a:r>
                      <a:r>
                        <a:rPr lang="nb-NO" sz="1400" dirty="0" smtClean="0">
                          <a:latin typeface="+mn-lt"/>
                        </a:rPr>
                        <a:t>nklusive «Kompetans</a:t>
                      </a:r>
                      <a:r>
                        <a:rPr lang="nb-NO" sz="1400" baseline="0" dirty="0" smtClean="0">
                          <a:latin typeface="+mn-lt"/>
                        </a:rPr>
                        <a:t>e for landsdelen»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aseline="0" dirty="0" smtClean="0">
                          <a:latin typeface="+mn-lt"/>
                        </a:rPr>
                        <a:t>Opprettelse av «Vi i nord» (</a:t>
                      </a:r>
                      <a:r>
                        <a:rPr lang="nb-NO" sz="1400" baseline="0" dirty="0" err="1" smtClean="0">
                          <a:latin typeface="+mn-lt"/>
                        </a:rPr>
                        <a:t>ViN</a:t>
                      </a:r>
                      <a:r>
                        <a:rPr lang="nb-NO" sz="1400" baseline="0" dirty="0" smtClean="0">
                          <a:latin typeface="+mn-lt"/>
                        </a:rPr>
                        <a:t>)</a:t>
                      </a:r>
                    </a:p>
                    <a:p>
                      <a:endParaRPr lang="nb-NO" sz="14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400" baseline="0" dirty="0" smtClean="0">
                          <a:latin typeface="+mn-lt"/>
                        </a:rPr>
                        <a:t>«Best på fleksibel utdanning»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 smtClean="0">
                          <a:latin typeface="+mn-lt"/>
                        </a:rPr>
                        <a:t>IKT i</a:t>
                      </a:r>
                      <a:r>
                        <a:rPr lang="nb-NO" sz="1400" baseline="0" dirty="0" smtClean="0">
                          <a:latin typeface="+mn-lt"/>
                        </a:rPr>
                        <a:t> fleksible kurs</a:t>
                      </a:r>
                      <a:endParaRPr lang="nb-NO" sz="1400" dirty="0" smtClean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 smtClean="0">
                          <a:latin typeface="+mn-lt"/>
                        </a:rPr>
                        <a:t>Digital kompetanse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400" dirty="0" smtClean="0">
                          <a:latin typeface="+mn-lt"/>
                        </a:rPr>
                        <a:t>Stimuleringsmidler – 3 mill. pr.</a:t>
                      </a:r>
                      <a:r>
                        <a:rPr lang="nb-NO" sz="1400" baseline="0" dirty="0" smtClean="0">
                          <a:latin typeface="+mn-lt"/>
                        </a:rPr>
                        <a:t> år – «FLEX-prosjektet»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dirty="0" smtClean="0">
                          <a:latin typeface="+mn-lt"/>
                        </a:rPr>
                        <a:t>«Program</a:t>
                      </a:r>
                      <a:r>
                        <a:rPr lang="nb-NO" sz="1400" baseline="0" dirty="0" smtClean="0">
                          <a:latin typeface="+mn-lt"/>
                        </a:rPr>
                        <a:t> for utdanningskvalitet»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aseline="0" dirty="0" smtClean="0">
                          <a:latin typeface="+mn-lt"/>
                        </a:rPr>
                        <a:t>Digital kompetanse et «delmål»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400" baseline="0" dirty="0" smtClean="0">
                          <a:latin typeface="+mn-lt"/>
                        </a:rPr>
                        <a:t>Stimuleringsmidler videreført – «såkorn», «utvikling» og «fyrtårn» (6 mill. 2015)</a:t>
                      </a:r>
                      <a:endParaRPr lang="nb-NO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3126921" y="2516077"/>
            <a:ext cx="313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Administrativt ansatte med fagbakgrunn</a:t>
            </a:r>
            <a:endParaRPr lang="nb-NO" sz="1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75556" y="5208461"/>
            <a:ext cx="72731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smtClean="0"/>
              <a:t>2003: U-vett </a:t>
            </a:r>
            <a:r>
              <a:rPr lang="nb-NO" sz="1100" i="1" dirty="0"/>
              <a:t>tildeles utviklings- og veilederansvaret overfor fagmiljøene for bruk av IKT i både ordinær og fleksibel utdanning</a:t>
            </a:r>
            <a:endParaRPr lang="nb-NO" sz="11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375556" y="5472068"/>
            <a:ext cx="56557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sz="1100" i="1" dirty="0" smtClean="0"/>
              <a:t>2003: U-vett </a:t>
            </a:r>
            <a:r>
              <a:rPr lang="nb-NO" sz="1100" i="1" dirty="0"/>
              <a:t>skal gi fakultetene/enhetene veiledning og opplæring i bruk av IKT i undervisningen</a:t>
            </a:r>
            <a:endParaRPr lang="nb-NO" sz="1100" dirty="0"/>
          </a:p>
          <a:p>
            <a:pPr lvl="0"/>
            <a:r>
              <a:rPr lang="nb-NO" sz="1100" i="1" dirty="0"/>
              <a:t>U-vett skal prioritere arbeidet for å styrke Universitetets samlede regionale samarbeid</a:t>
            </a:r>
            <a:endParaRPr lang="nb-NO" sz="1100" dirty="0"/>
          </a:p>
          <a:p>
            <a:endParaRPr lang="nb-NO" sz="11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75556" y="5895355"/>
            <a:ext cx="8627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smtClean="0"/>
              <a:t>2006: U-vett </a:t>
            </a:r>
            <a:r>
              <a:rPr lang="nb-NO" sz="1100" i="1" dirty="0"/>
              <a:t>skal integreres fullt ut i kvalitetssikringen av utdanningsvirksomheten og </a:t>
            </a:r>
            <a:r>
              <a:rPr lang="nb-NO" sz="1100" i="1" dirty="0" smtClean="0"/>
              <a:t>skal </a:t>
            </a:r>
            <a:r>
              <a:rPr lang="nb-NO" sz="1100" i="1" dirty="0"/>
              <a:t>høsten 2006 avgi rapport om sitt arbeid på dette området</a:t>
            </a:r>
            <a:endParaRPr lang="nb-NO" sz="1100" dirty="0"/>
          </a:p>
          <a:p>
            <a:endParaRPr lang="nb-NO" sz="11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375556" y="4946851"/>
            <a:ext cx="8698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i="1" dirty="0" smtClean="0"/>
              <a:t>2001: Innenfor prioriterte områder være landets fremste tilbyder av forskningsbasert videreutdanning. Overordnet rolle når det gjelder erfaringsdeling</a:t>
            </a:r>
            <a:endParaRPr lang="nb-NO" sz="1100" i="1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375556" y="6142713"/>
            <a:ext cx="784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2007: </a:t>
            </a:r>
            <a:r>
              <a:rPr lang="nb-NO" sz="1100" i="1" dirty="0"/>
              <a:t>universitetets undervisningsaktivitet utenfor campus i langt større grad bør være nettbaserte grunnstudier innenfor de ordinære </a:t>
            </a:r>
            <a:r>
              <a:rPr lang="nb-NO" sz="1100" i="1" dirty="0" smtClean="0"/>
              <a:t/>
            </a:r>
            <a:br>
              <a:rPr lang="nb-NO" sz="1100" i="1" dirty="0" smtClean="0"/>
            </a:br>
            <a:r>
              <a:rPr lang="nb-NO" sz="1100" i="1" dirty="0" smtClean="0"/>
              <a:t>           studieprogrammene</a:t>
            </a:r>
            <a:r>
              <a:rPr lang="nb-NO" sz="1100" i="1" dirty="0"/>
              <a:t>, og der også studentene på campus kan dra nytte av nettundervisningen.”</a:t>
            </a:r>
            <a:endParaRPr lang="nb-NO" sz="1100" dirty="0"/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6341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592381" y="3747468"/>
            <a:ext cx="8056006" cy="2130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768272" y="759279"/>
            <a:ext cx="7880115" cy="8409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«Program for undervisningskvalitet»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Strategisk utdanningsutvalg (alle prodekaner for undervisning)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400065" y="3061608"/>
            <a:ext cx="193493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400" b="1" dirty="0" smtClean="0"/>
              <a:t>IKT</a:t>
            </a:r>
            <a:endParaRPr lang="nb-NO" sz="24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38511" y="3959742"/>
            <a:ext cx="1912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Fleksibilisering av </a:t>
            </a:r>
            <a:br>
              <a:rPr lang="nb-NO" b="1" dirty="0" smtClean="0"/>
            </a:br>
            <a:r>
              <a:rPr lang="nb-NO" b="1" dirty="0" smtClean="0"/>
              <a:t>studier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/>
              <a:t>«nå ut»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/>
              <a:t>«nå inn»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057166" y="3967906"/>
            <a:ext cx="25333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Digital kompetanse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/>
              <a:t>v</a:t>
            </a:r>
            <a:r>
              <a:rPr lang="nb-NO" dirty="0" smtClean="0"/>
              <a:t>eiledning og støtte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/>
              <a:t>p</a:t>
            </a:r>
            <a:r>
              <a:rPr lang="nb-NO" dirty="0" smtClean="0"/>
              <a:t>roduksjon av digitale</a:t>
            </a:r>
            <a:br>
              <a:rPr lang="nb-NO" dirty="0" smtClean="0"/>
            </a:br>
            <a:r>
              <a:rPr lang="nb-NO" dirty="0" smtClean="0"/>
              <a:t>læremidler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/>
              <a:t>uDig</a:t>
            </a:r>
            <a:endParaRPr lang="nb-NO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699771" y="3951578"/>
            <a:ext cx="28959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Endret undervisnings-</a:t>
            </a:r>
          </a:p>
          <a:p>
            <a:r>
              <a:rPr lang="nb-NO" b="1" dirty="0" smtClean="0"/>
              <a:t>praksis (pedagogikk)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b-N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dirty="0" smtClean="0"/>
              <a:t>«utvidet» og «oppdatert»</a:t>
            </a:r>
            <a:br>
              <a:rPr lang="nb-NO" dirty="0" smtClean="0"/>
            </a:br>
            <a:r>
              <a:rPr lang="nb-NO" dirty="0" smtClean="0"/>
              <a:t>repertoar av under-</a:t>
            </a:r>
            <a:br>
              <a:rPr lang="nb-NO" dirty="0" smtClean="0"/>
            </a:br>
            <a:r>
              <a:rPr lang="nb-NO" dirty="0" smtClean="0"/>
              <a:t>visningsformer</a:t>
            </a:r>
            <a:endParaRPr lang="nb-NO" dirty="0"/>
          </a:p>
        </p:txBody>
      </p:sp>
      <p:cxnSp>
        <p:nvCxnSpPr>
          <p:cNvPr id="12" name="Rett pil 11"/>
          <p:cNvCxnSpPr/>
          <p:nvPr/>
        </p:nvCxnSpPr>
        <p:spPr>
          <a:xfrm flipH="1">
            <a:off x="1900293" y="3523273"/>
            <a:ext cx="1499772" cy="420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>
            <a:off x="4350848" y="3553107"/>
            <a:ext cx="8524" cy="3903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>
            <a:off x="5335000" y="3523273"/>
            <a:ext cx="1428752" cy="420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1763486" y="2293838"/>
            <a:ext cx="573949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nb-NO" sz="2000" b="1" dirty="0"/>
              <a:t>Program for pedagogisk basiskompetanse</a:t>
            </a:r>
            <a:endParaRPr lang="nb-NO" sz="2000" dirty="0"/>
          </a:p>
        </p:txBody>
      </p:sp>
      <p:cxnSp>
        <p:nvCxnSpPr>
          <p:cNvPr id="20" name="Rett pil 19"/>
          <p:cNvCxnSpPr/>
          <p:nvPr/>
        </p:nvCxnSpPr>
        <p:spPr>
          <a:xfrm flipH="1">
            <a:off x="4350848" y="2728447"/>
            <a:ext cx="8524" cy="318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9" y="118155"/>
            <a:ext cx="9109853" cy="6519409"/>
          </a:xfrm>
        </p:spPr>
      </p:pic>
    </p:spTree>
    <p:extLst>
      <p:ext uri="{BB962C8B-B14F-4D97-AF65-F5344CB8AC3E}">
        <p14:creationId xmlns:p14="http://schemas.microsoft.com/office/powerpoint/2010/main" val="7316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0" dirty="0" smtClean="0"/>
              <a:t>Modellens styrke og svakheter</a:t>
            </a:r>
            <a:endParaRPr lang="nb-NO" sz="2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0300" y="1612395"/>
            <a:ext cx="7888582" cy="43749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En dedikert, intern enhet som har som oppgave å forske, evaluere, utvikle og støtte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Fag</a:t>
            </a:r>
            <a:r>
              <a:rPr lang="nb-NO" dirty="0"/>
              <a:t>, teknologi og pedagogikk integreres i samme </a:t>
            </a:r>
            <a:r>
              <a:rPr lang="nb-NO" dirty="0" smtClean="0"/>
              <a:t>enhet - flerfaglig </a:t>
            </a:r>
            <a:r>
              <a:rPr lang="nb-NO" dirty="0"/>
              <a:t>kompetanse </a:t>
            </a:r>
            <a:r>
              <a:rPr lang="nb-NO" dirty="0" smtClean="0"/>
              <a:t>er svært viktig (</a:t>
            </a:r>
            <a:r>
              <a:rPr lang="nb-NO" dirty="0"/>
              <a:t>jfr. sammenfall av interesser og fokus</a:t>
            </a:r>
            <a:r>
              <a:rPr lang="nb-NO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Betinger samarbeid med «nøkkelpersoner» i fagmiljøene (jfr. Helse og ITA). RESULT har kontaktpersoner for alle fakulteter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Framtidig utvikling av modellen: alle fagmiljøer sine egne </a:t>
            </a:r>
            <a:r>
              <a:rPr lang="nb-NO" dirty="0" smtClean="0"/>
              <a:t>ressurspersoner/lokale ressurssentra</a:t>
            </a:r>
            <a:endParaRPr lang="nb-NO" dirty="0"/>
          </a:p>
          <a:p>
            <a:pPr>
              <a:buFont typeface="Wingdings" panose="05000000000000000000" pitchFamily="2" charset="2"/>
              <a:buChar char="v"/>
            </a:pPr>
            <a:r>
              <a:rPr lang="nb-NO" dirty="0" smtClean="0"/>
              <a:t>Enheten </a:t>
            </a:r>
            <a:r>
              <a:rPr lang="nb-NO" dirty="0"/>
              <a:t>inngår i institusjonenes strategiske arbeid med </a:t>
            </a:r>
            <a:r>
              <a:rPr lang="nb-NO" dirty="0" smtClean="0"/>
              <a:t>undervisningskvalitet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dirty="0"/>
              <a:t>Ja, det spiller en rolle! </a:t>
            </a:r>
            <a:r>
              <a:rPr lang="nb-NO" dirty="0" smtClean="0"/>
              <a:t>En god modell for Tromsø som må sees i relasjon til den strategiske rollen enheten skal ha.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Bedre på det «interne» enn det «eksterne» (jfr. utvikling over tid)?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Avhengig av godt samarbeid med fagmiljøene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/>
              <a:t>Også UiT vokser – mulig fusjon med Harstad og Narvik gjør oss til en stor institusjon med </a:t>
            </a:r>
            <a:r>
              <a:rPr lang="nb-NO" dirty="0" err="1" smtClean="0"/>
              <a:t>flercampus</a:t>
            </a:r>
            <a:r>
              <a:rPr lang="nb-NO" dirty="0" smtClean="0"/>
              <a:t> utfordringer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blaa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Mal_blaa</Template>
  <TotalTime>468</TotalTime>
  <Words>644</Words>
  <Application>Microsoft Office PowerPoint</Application>
  <PresentationFormat>Skjermfremvisning (4:3)</PresentationFormat>
  <Paragraphs>100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Mal_blaa</vt:lpstr>
      <vt:lpstr>Ressurssenter for undervisning,  læring og teknologi (Result)</vt:lpstr>
      <vt:lpstr>Universitetet i Tromsø – Det arktiske universitet</vt:lpstr>
      <vt:lpstr>Result i dag (mai 2015) </vt:lpstr>
      <vt:lpstr>      Mandat for Result</vt:lpstr>
      <vt:lpstr>PowerPoint-presentasjon</vt:lpstr>
      <vt:lpstr>PowerPoint-presentasjon</vt:lpstr>
      <vt:lpstr>PowerPoint-presentasjon</vt:lpstr>
      <vt:lpstr>PowerPoint-presentasjon</vt:lpstr>
      <vt:lpstr>Modellens styrke og svakheter</vt:lpstr>
    </vt:vector>
  </TitlesOfParts>
  <Company>University of Tromsø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Alexandersen Jan</dc:creator>
  <cp:lastModifiedBy>Alexandersen Jan</cp:lastModifiedBy>
  <cp:revision>73</cp:revision>
  <cp:lastPrinted>2015-04-28T08:18:55Z</cp:lastPrinted>
  <dcterms:created xsi:type="dcterms:W3CDTF">2013-11-20T09:28:06Z</dcterms:created>
  <dcterms:modified xsi:type="dcterms:W3CDTF">2015-04-30T08:30:18Z</dcterms:modified>
</cp:coreProperties>
</file>