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73" r:id="rId2"/>
    <p:sldId id="274" r:id="rId3"/>
    <p:sldId id="283" r:id="rId4"/>
    <p:sldId id="284" r:id="rId5"/>
    <p:sldId id="285" r:id="rId6"/>
    <p:sldId id="280" r:id="rId7"/>
    <p:sldId id="278" r:id="rId8"/>
    <p:sldId id="282" r:id="rId9"/>
    <p:sldId id="286" r:id="rId10"/>
    <p:sldId id="281" r:id="rId11"/>
    <p:sldId id="287" r:id="rId12"/>
    <p:sldId id="276" r:id="rId13"/>
    <p:sldId id="277" r:id="rId14"/>
    <p:sldId id="288" r:id="rId15"/>
    <p:sldId id="289" r:id="rId16"/>
  </p:sldIdLst>
  <p:sldSz cx="9144000" cy="6858000" type="screen4x3"/>
  <p:notesSz cx="6723063" cy="9853613"/>
  <p:defaultTextStyle>
    <a:defPPr>
      <a:defRPr lang="nb-NO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55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824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3063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08413" y="0"/>
            <a:ext cx="2913062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E04FD1-84A4-4B93-9640-A645F09CA8E4}" type="datetimeFigureOut">
              <a:rPr lang="nb-NO" smtClean="0"/>
              <a:t>05/05/15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359900"/>
            <a:ext cx="2913063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08413" y="9359900"/>
            <a:ext cx="2913062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9F7FED-55F2-455E-9174-EE0F2F50903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79870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3063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3062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816DF-43BA-42E9-A392-A41B84B61112}" type="datetimeFigureOut">
              <a:rPr lang="nb-NO" smtClean="0"/>
              <a:t>05/05/15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22837" cy="3694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3100" y="4679950"/>
            <a:ext cx="5378450" cy="44338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359900"/>
            <a:ext cx="2913063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08413" y="9359900"/>
            <a:ext cx="2913062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6EC2C6-1FB9-42A0-809B-D9F5D03459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74265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3544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5696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5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6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 txBox="1">
            <a:spLocks/>
          </p:cNvSpPr>
          <p:nvPr userDrawn="1"/>
        </p:nvSpPr>
        <p:spPr bwMode="auto">
          <a:xfrm>
            <a:off x="1619250" y="549275"/>
            <a:ext cx="7273925" cy="719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nb-NO" sz="3200" b="1" smtClean="0">
                <a:solidFill>
                  <a:srgbClr val="0D559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Tittel</a:t>
            </a:r>
          </a:p>
        </p:txBody>
      </p:sp>
      <p:sp>
        <p:nvSpPr>
          <p:cNvPr id="10" name="Subtitle 2"/>
          <p:cNvSpPr txBox="1">
            <a:spLocks/>
          </p:cNvSpPr>
          <p:nvPr userDrawn="1"/>
        </p:nvSpPr>
        <p:spPr bwMode="auto">
          <a:xfrm>
            <a:off x="1619250" y="1484313"/>
            <a:ext cx="7273925" cy="424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Font typeface="Arial" charset="0"/>
              <a:buNone/>
              <a:defRPr/>
            </a:pPr>
            <a:r>
              <a:rPr lang="nb-NO" sz="2400" smtClean="0">
                <a:solidFill>
                  <a:srgbClr val="0D559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Molent lam aut que et auditas perorum voloremo ommodis ant ommod ut aturiatas et officiaspe rerum voluptat.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8.jpeg"/><Relationship Id="rId5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10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hyperlink" Target="mailto:hilde.ornes@norgesuniversitetet.no" TargetMode="External"/><Relationship Id="rId5" Type="http://schemas.openxmlformats.org/officeDocument/2006/relationships/hyperlink" Target="mailto:jon.lanestedt@norgesuniversitetet.no" TargetMode="Externa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microsoft.com/office/2007/relationships/hdphoto" Target="../media/hdphoto1.wdp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5.jpeg"/><Relationship Id="rId5" Type="http://schemas.openxmlformats.org/officeDocument/2006/relationships/image" Target="../media/image6.jpeg"/><Relationship Id="rId6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611560" y="404664"/>
            <a:ext cx="8281615" cy="935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/>
            <a:endParaRPr lang="nb-NO" altLang="nb-NO" sz="2800" b="1" dirty="0" smtClean="0">
              <a:solidFill>
                <a:srgbClr val="0D5591"/>
              </a:solidFill>
              <a:latin typeface="Verdana" pitchFamily="34" charset="0"/>
            </a:endParaRPr>
          </a:p>
        </p:txBody>
      </p:sp>
      <p:sp>
        <p:nvSpPr>
          <p:cNvPr id="2053" name="Subtitle 2"/>
          <p:cNvSpPr>
            <a:spLocks noGrp="1"/>
          </p:cNvSpPr>
          <p:nvPr>
            <p:ph type="subTitle" idx="4294967295"/>
          </p:nvPr>
        </p:nvSpPr>
        <p:spPr bwMode="auto">
          <a:xfrm>
            <a:off x="1187625" y="1484313"/>
            <a:ext cx="7200799" cy="4680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endParaRPr lang="nb-NO" sz="2000" dirty="0" smtClean="0"/>
          </a:p>
          <a:p>
            <a:pPr marL="457200" lvl="1" indent="0" algn="r" eaLnBrk="1" hangingPunct="1">
              <a:buClr>
                <a:schemeClr val="bg1">
                  <a:lumMod val="65000"/>
                </a:schemeClr>
              </a:buClr>
              <a:buSzPct val="130000"/>
              <a:buNone/>
            </a:pPr>
            <a:r>
              <a:rPr lang="nb-NO" sz="4800" b="1" dirty="0">
                <a:solidFill>
                  <a:schemeClr val="tx2"/>
                </a:solidFill>
              </a:rPr>
              <a:t>Digitalisering for </a:t>
            </a:r>
            <a:r>
              <a:rPr lang="nb-NO" sz="4800" b="1" dirty="0" smtClean="0">
                <a:solidFill>
                  <a:schemeClr val="tx2"/>
                </a:solidFill>
              </a:rPr>
              <a:t>kvalitet:</a:t>
            </a:r>
          </a:p>
          <a:p>
            <a:pPr marL="457200" lvl="1" indent="0" algn="r" eaLnBrk="1" hangingPunct="1">
              <a:buClr>
                <a:schemeClr val="bg1">
                  <a:lumMod val="65000"/>
                </a:schemeClr>
              </a:buClr>
              <a:buSzPct val="130000"/>
              <a:buNone/>
            </a:pPr>
            <a:r>
              <a:rPr lang="nb-NO" sz="4800" b="1" dirty="0" smtClean="0">
                <a:solidFill>
                  <a:schemeClr val="tx2"/>
                </a:solidFill>
              </a:rPr>
              <a:t>Hva </a:t>
            </a:r>
            <a:r>
              <a:rPr lang="nb-NO" sz="4800" b="1" dirty="0">
                <a:solidFill>
                  <a:schemeClr val="tx2"/>
                </a:solidFill>
              </a:rPr>
              <a:t>må gjøres</a:t>
            </a:r>
            <a:r>
              <a:rPr lang="nb-NO" sz="4800" b="1" dirty="0" smtClean="0">
                <a:solidFill>
                  <a:schemeClr val="tx2"/>
                </a:solidFill>
              </a:rPr>
              <a:t>?</a:t>
            </a:r>
          </a:p>
          <a:p>
            <a:pPr marL="457200" lvl="1" indent="0" eaLnBrk="1" hangingPunct="1">
              <a:buClr>
                <a:schemeClr val="bg1">
                  <a:lumMod val="65000"/>
                </a:schemeClr>
              </a:buClr>
              <a:buSzPct val="130000"/>
              <a:buNone/>
            </a:pPr>
            <a:endParaRPr lang="nb-NO" sz="2400" b="1" dirty="0" smtClean="0">
              <a:solidFill>
                <a:schemeClr val="tx2"/>
              </a:solidFill>
            </a:endParaRPr>
          </a:p>
          <a:p>
            <a:pPr marL="457200" lvl="1" indent="0" eaLnBrk="1" hangingPunct="1">
              <a:buClr>
                <a:schemeClr val="bg1">
                  <a:lumMod val="65000"/>
                </a:schemeClr>
              </a:buClr>
              <a:buSzPct val="130000"/>
              <a:buNone/>
            </a:pPr>
            <a:endParaRPr lang="nb-NO" sz="2400" b="1" dirty="0">
              <a:solidFill>
                <a:schemeClr val="tx2"/>
              </a:solidFill>
            </a:endParaRPr>
          </a:p>
          <a:p>
            <a:pPr marL="457200" lvl="1" indent="0" algn="r" eaLnBrk="1" hangingPunct="1">
              <a:buClr>
                <a:schemeClr val="bg1">
                  <a:lumMod val="65000"/>
                </a:schemeClr>
              </a:buClr>
              <a:buSzPct val="130000"/>
              <a:buNone/>
            </a:pPr>
            <a:r>
              <a:rPr lang="nb-NO" sz="2400" b="1" dirty="0" smtClean="0">
                <a:solidFill>
                  <a:schemeClr val="tx2"/>
                </a:solidFill>
              </a:rPr>
              <a:t>Læringsfestivalen 2015</a:t>
            </a:r>
            <a:endParaRPr lang="nb-NO" sz="4800" b="1" dirty="0" smtClean="0">
              <a:solidFill>
                <a:schemeClr val="tx2"/>
              </a:solidFill>
            </a:endParaRPr>
          </a:p>
          <a:p>
            <a:pPr marL="457200" lvl="1" indent="0" algn="r" eaLnBrk="1" hangingPunct="1">
              <a:buClr>
                <a:schemeClr val="bg1">
                  <a:lumMod val="65000"/>
                </a:schemeClr>
              </a:buClr>
              <a:buSzPct val="130000"/>
              <a:buNone/>
            </a:pPr>
            <a:r>
              <a:rPr lang="nb-NO" sz="2400" b="1" dirty="0" smtClean="0">
                <a:solidFill>
                  <a:schemeClr val="tx2"/>
                </a:solidFill>
              </a:rPr>
              <a:t>Jon Lanestedt</a:t>
            </a:r>
          </a:p>
          <a:p>
            <a:pPr marL="457200" lvl="1" indent="0" algn="r" eaLnBrk="1" hangingPunct="1">
              <a:buClr>
                <a:schemeClr val="bg1">
                  <a:lumMod val="65000"/>
                </a:schemeClr>
              </a:buClr>
              <a:buSzPct val="130000"/>
              <a:buNone/>
            </a:pPr>
            <a:r>
              <a:rPr lang="nb-NO" sz="2400" b="1" dirty="0">
                <a:solidFill>
                  <a:schemeClr val="tx2"/>
                </a:solidFill>
              </a:rPr>
              <a:t>j</a:t>
            </a:r>
            <a:r>
              <a:rPr lang="nb-NO" sz="2400" b="1" dirty="0" smtClean="0">
                <a:solidFill>
                  <a:schemeClr val="tx2"/>
                </a:solidFill>
              </a:rPr>
              <a:t>on.lanestedt@norgesuniversitetet.no</a:t>
            </a:r>
            <a:endParaRPr lang="nb-NO" sz="24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375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827584" y="764704"/>
            <a:ext cx="8065591" cy="935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l" eaLnBrk="1" hangingPunct="1"/>
            <a:r>
              <a:rPr lang="nb-NO" sz="4000" b="1" dirty="0" smtClean="0">
                <a:solidFill>
                  <a:schemeClr val="tx2"/>
                </a:solidFill>
              </a:rPr>
              <a:t>Kvalitetskjeden</a:t>
            </a:r>
            <a:endParaRPr lang="nb-NO" sz="4000" b="1" dirty="0">
              <a:solidFill>
                <a:schemeClr val="tx2"/>
              </a:solidFill>
            </a:endParaRPr>
          </a:p>
        </p:txBody>
      </p:sp>
      <p:sp>
        <p:nvSpPr>
          <p:cNvPr id="2053" name="Subtitle 2"/>
          <p:cNvSpPr>
            <a:spLocks noGrp="1"/>
          </p:cNvSpPr>
          <p:nvPr>
            <p:ph type="subTitle" idx="4294967295"/>
          </p:nvPr>
        </p:nvSpPr>
        <p:spPr bwMode="auto">
          <a:xfrm>
            <a:off x="1187625" y="1484313"/>
            <a:ext cx="7632848" cy="4608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buClr>
                <a:schemeClr val="bg1">
                  <a:lumMod val="65000"/>
                </a:schemeClr>
              </a:buClr>
              <a:buSzPct val="130000"/>
              <a:buNone/>
            </a:pPr>
            <a:endParaRPr lang="nb-NO" sz="2000" dirty="0" smtClean="0"/>
          </a:p>
          <a:p>
            <a:pPr eaLnBrk="1" hangingPunct="1"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nb-NO" sz="2000" i="1" dirty="0" smtClean="0"/>
              <a:t>Makronivået </a:t>
            </a:r>
            <a:r>
              <a:rPr lang="nb-NO" sz="2000" dirty="0"/>
              <a:t>som omfatter nasjonale </a:t>
            </a:r>
            <a:r>
              <a:rPr lang="nb-NO" sz="2000" dirty="0" smtClean="0"/>
              <a:t>rammesettere</a:t>
            </a:r>
            <a:r>
              <a:rPr lang="en-US" sz="2000" dirty="0" smtClean="0"/>
              <a:t> </a:t>
            </a:r>
          </a:p>
          <a:p>
            <a:pPr eaLnBrk="1" hangingPunct="1"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nb-NO" sz="2000" i="1" dirty="0" err="1" smtClean="0"/>
              <a:t>Mesonivået</a:t>
            </a:r>
            <a:r>
              <a:rPr lang="nb-NO" sz="2000" dirty="0" smtClean="0"/>
              <a:t> </a:t>
            </a:r>
            <a:r>
              <a:rPr lang="nb-NO" sz="2000" dirty="0"/>
              <a:t>som omfatter lærestedet og dets overordnede organer, strategi, policy og beslutningssystem</a:t>
            </a:r>
            <a:r>
              <a:rPr lang="en-US" sz="2000" dirty="0"/>
              <a:t> </a:t>
            </a:r>
            <a:endParaRPr lang="nb-NO" sz="2000" dirty="0" smtClean="0"/>
          </a:p>
          <a:p>
            <a:pPr eaLnBrk="1" hangingPunct="1"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nb-NO" sz="2000" i="1" dirty="0" smtClean="0"/>
              <a:t>Mikronivået</a:t>
            </a:r>
            <a:r>
              <a:rPr lang="nb-NO" sz="2000" dirty="0" smtClean="0"/>
              <a:t> </a:t>
            </a:r>
            <a:r>
              <a:rPr lang="nb-NO" sz="2000" dirty="0"/>
              <a:t>omfatter det operative nivå hvor planlegging og </a:t>
            </a:r>
            <a:r>
              <a:rPr lang="nb-NO" sz="2000" dirty="0" smtClean="0"/>
              <a:t>gjennomføring </a:t>
            </a:r>
            <a:r>
              <a:rPr lang="nb-NO" sz="2000" dirty="0"/>
              <a:t>av utdanningene finner sted </a:t>
            </a:r>
            <a:endParaRPr lang="nb-NO" sz="2000" dirty="0" smtClean="0"/>
          </a:p>
        </p:txBody>
      </p:sp>
      <p:pic>
        <p:nvPicPr>
          <p:cNvPr id="1026" name="Picture 2" descr="C:\Users\jonar\Dropbox\Public\NORGESUNIVERSITETET\Læringsfestivalen\storebokasnip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91451">
            <a:off x="6347336" y="3680077"/>
            <a:ext cx="2016224" cy="2838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jonar\Dropbox\Public\NORGESUNIVERSITETET\Læringsfestivalen\lillebokasnip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95117">
            <a:off x="5312241" y="3928328"/>
            <a:ext cx="1961286" cy="2765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9671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827584" y="764704"/>
            <a:ext cx="8065591" cy="935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l" eaLnBrk="1" hangingPunct="1"/>
            <a:r>
              <a:rPr lang="nb-NO" sz="4000" b="1" dirty="0" smtClean="0">
                <a:solidFill>
                  <a:schemeClr val="tx2"/>
                </a:solidFill>
              </a:rPr>
              <a:t>Kvalitetskjeden</a:t>
            </a:r>
            <a:endParaRPr lang="nb-NO" sz="4000" b="1" dirty="0">
              <a:solidFill>
                <a:schemeClr val="tx2"/>
              </a:solidFill>
            </a:endParaRPr>
          </a:p>
        </p:txBody>
      </p:sp>
      <p:sp>
        <p:nvSpPr>
          <p:cNvPr id="2053" name="Subtitle 2"/>
          <p:cNvSpPr>
            <a:spLocks noGrp="1"/>
          </p:cNvSpPr>
          <p:nvPr>
            <p:ph type="subTitle" idx="4294967295"/>
          </p:nvPr>
        </p:nvSpPr>
        <p:spPr bwMode="auto">
          <a:xfrm>
            <a:off x="1187625" y="1484313"/>
            <a:ext cx="7632848" cy="4608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buClr>
                <a:schemeClr val="bg1">
                  <a:lumMod val="65000"/>
                </a:schemeClr>
              </a:buClr>
              <a:buSzPct val="130000"/>
              <a:buNone/>
            </a:pPr>
            <a:endParaRPr lang="nb-NO" sz="2000" dirty="0" smtClean="0"/>
          </a:p>
          <a:p>
            <a:pPr eaLnBrk="1" hangingPunct="1"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nb-NO" sz="2000" dirty="0" smtClean="0"/>
              <a:t>Poeng</a:t>
            </a:r>
            <a:r>
              <a:rPr lang="nb-NO" sz="2000" i="1" dirty="0" smtClean="0"/>
              <a:t>: </a:t>
            </a:r>
          </a:p>
          <a:p>
            <a:pPr lvl="1" eaLnBrk="1" hangingPunct="1"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nb-NO" sz="2000" dirty="0" smtClean="0"/>
              <a:t>Utdanning er strategisk og må ledes</a:t>
            </a:r>
          </a:p>
          <a:p>
            <a:pPr lvl="1" eaLnBrk="1" hangingPunct="1"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nb-NO" sz="2000" dirty="0" smtClean="0"/>
              <a:t>Utdanningsledelse </a:t>
            </a:r>
            <a:r>
              <a:rPr lang="nb-NO" sz="2000" dirty="0"/>
              <a:t>er den ledelse som sikrer </a:t>
            </a:r>
            <a:r>
              <a:rPr lang="nb-NO" sz="2000" dirty="0" smtClean="0"/>
              <a:t>kvalitetskjeden på lærestedet</a:t>
            </a:r>
          </a:p>
          <a:p>
            <a:pPr lvl="1" eaLnBrk="1" hangingPunct="1"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nb-NO" sz="2000" dirty="0" smtClean="0"/>
              <a:t>Det vil være </a:t>
            </a:r>
            <a:r>
              <a:rPr lang="nb-NO" sz="2000" dirty="0"/>
              <a:t>en oppgave for utdanningsledelsen å påse at teknologi som innovasjonsfremmer er tenkt inn i kvalitetsarbeidet på strategisk nivå ved institusjonen, og at en utforsker teknologi i utformingen av </a:t>
            </a:r>
            <a:r>
              <a:rPr lang="nb-NO" sz="2000" dirty="0" smtClean="0"/>
              <a:t>studietilbudene </a:t>
            </a:r>
            <a:r>
              <a:rPr lang="nb-NO" sz="2000" dirty="0"/>
              <a:t>for å utvikle nye </a:t>
            </a:r>
            <a:r>
              <a:rPr lang="nb-NO" sz="2000" dirty="0" smtClean="0"/>
              <a:t>undervisningsmetoder </a:t>
            </a:r>
            <a:r>
              <a:rPr lang="nb-NO" sz="2000" dirty="0"/>
              <a:t>og </a:t>
            </a:r>
            <a:r>
              <a:rPr lang="nb-NO" sz="2000" dirty="0" smtClean="0"/>
              <a:t>læringsformer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68311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827584" y="764704"/>
            <a:ext cx="8065591" cy="935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l" eaLnBrk="1" hangingPunct="1"/>
            <a:r>
              <a:rPr lang="nb-NO" sz="4000" b="1" dirty="0" smtClean="0">
                <a:solidFill>
                  <a:schemeClr val="tx2"/>
                </a:solidFill>
              </a:rPr>
              <a:t>Tankevekker: drift vs. endring </a:t>
            </a:r>
            <a:endParaRPr lang="nb-NO" sz="4000" b="1" dirty="0">
              <a:solidFill>
                <a:schemeClr val="tx2"/>
              </a:solidFill>
            </a:endParaRPr>
          </a:p>
        </p:txBody>
      </p:sp>
      <p:sp>
        <p:nvSpPr>
          <p:cNvPr id="2053" name="Subtitle 2"/>
          <p:cNvSpPr>
            <a:spLocks noGrp="1"/>
          </p:cNvSpPr>
          <p:nvPr>
            <p:ph type="subTitle" idx="4294967295"/>
          </p:nvPr>
        </p:nvSpPr>
        <p:spPr bwMode="auto">
          <a:xfrm>
            <a:off x="1187625" y="1484313"/>
            <a:ext cx="7632848" cy="4608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buClr>
                <a:schemeClr val="bg1">
                  <a:lumMod val="65000"/>
                </a:schemeClr>
              </a:buClr>
              <a:buSzPct val="130000"/>
              <a:buNone/>
            </a:pPr>
            <a:endParaRPr lang="nb-NO" sz="2000" dirty="0" smtClean="0"/>
          </a:p>
          <a:p>
            <a:pPr eaLnBrk="1" hangingPunct="1"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endParaRPr lang="nb-NO" sz="2000" dirty="0" smtClean="0"/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988840"/>
            <a:ext cx="6480720" cy="4190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6547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827584" y="764704"/>
            <a:ext cx="8065591" cy="935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l" eaLnBrk="1" hangingPunct="1"/>
            <a:r>
              <a:rPr lang="nb-NO" sz="4000" b="1" dirty="0" smtClean="0">
                <a:solidFill>
                  <a:schemeClr val="tx2"/>
                </a:solidFill>
              </a:rPr>
              <a:t>Tankevekker: drift vs. endring </a:t>
            </a:r>
            <a:endParaRPr lang="nb-NO" sz="4000" b="1" dirty="0">
              <a:solidFill>
                <a:schemeClr val="tx2"/>
              </a:solidFill>
            </a:endParaRPr>
          </a:p>
        </p:txBody>
      </p:sp>
      <p:sp>
        <p:nvSpPr>
          <p:cNvPr id="2053" name="Subtitle 2"/>
          <p:cNvSpPr>
            <a:spLocks noGrp="1"/>
          </p:cNvSpPr>
          <p:nvPr>
            <p:ph type="subTitle" idx="4294967295"/>
          </p:nvPr>
        </p:nvSpPr>
        <p:spPr bwMode="auto">
          <a:xfrm>
            <a:off x="1187625" y="1484313"/>
            <a:ext cx="7632848" cy="4608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buClr>
                <a:schemeClr val="bg1">
                  <a:lumMod val="65000"/>
                </a:schemeClr>
              </a:buClr>
              <a:buSzPct val="130000"/>
              <a:buNone/>
            </a:pPr>
            <a:endParaRPr lang="nb-NO" sz="2000" dirty="0" smtClean="0"/>
          </a:p>
          <a:p>
            <a:pPr marL="0" indent="0" eaLnBrk="1" hangingPunct="1">
              <a:buClr>
                <a:schemeClr val="bg1">
                  <a:lumMod val="65000"/>
                </a:schemeClr>
              </a:buClr>
              <a:buSzPct val="130000"/>
              <a:buNone/>
            </a:pPr>
            <a:endParaRPr lang="nb-NO" sz="2000" dirty="0"/>
          </a:p>
          <a:p>
            <a:pPr eaLnBrk="1" hangingPunct="1"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endParaRPr lang="nb-NO" sz="2000" dirty="0" smtClean="0"/>
          </a:p>
        </p:txBody>
      </p:sp>
      <p:pic>
        <p:nvPicPr>
          <p:cNvPr id="1027" name="Picture 3" descr="C:\Users\jonar\Dropbox\Public\NORGESUNIVERSITETET\Læringsfestivalen\drift-endring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602" y="1628800"/>
            <a:ext cx="5974796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04962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827584" y="764704"/>
            <a:ext cx="8065591" cy="935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l" eaLnBrk="1" hangingPunct="1"/>
            <a:r>
              <a:rPr lang="nb-NO" sz="4000" b="1" dirty="0" smtClean="0">
                <a:solidFill>
                  <a:schemeClr val="tx2"/>
                </a:solidFill>
              </a:rPr>
              <a:t>Spørsmål om utdanningsledelse:</a:t>
            </a:r>
            <a:endParaRPr lang="nb-NO" sz="4000" b="1" dirty="0">
              <a:solidFill>
                <a:schemeClr val="tx2"/>
              </a:solidFill>
            </a:endParaRPr>
          </a:p>
        </p:txBody>
      </p:sp>
      <p:sp>
        <p:nvSpPr>
          <p:cNvPr id="2053" name="Subtitle 2"/>
          <p:cNvSpPr>
            <a:spLocks noGrp="1"/>
          </p:cNvSpPr>
          <p:nvPr>
            <p:ph type="subTitle" idx="4294967295"/>
          </p:nvPr>
        </p:nvSpPr>
        <p:spPr bwMode="auto">
          <a:xfrm>
            <a:off x="1187625" y="1484313"/>
            <a:ext cx="7632848" cy="4608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1" hangingPunct="1">
              <a:lnSpc>
                <a:spcPct val="110000"/>
              </a:lnSpc>
              <a:buClr>
                <a:schemeClr val="bg1">
                  <a:lumMod val="65000"/>
                </a:schemeClr>
              </a:buClr>
              <a:buSzPct val="130000"/>
              <a:buFont typeface="+mj-lt"/>
              <a:buAutoNum type="arabicPeriod"/>
            </a:pPr>
            <a:r>
              <a:rPr lang="nb-NO" sz="2000" b="1" dirty="0" smtClean="0"/>
              <a:t> Pedagogisk </a:t>
            </a:r>
            <a:r>
              <a:rPr lang="nb-NO" sz="2000" b="1" dirty="0"/>
              <a:t>innovasjon</a:t>
            </a:r>
            <a:r>
              <a:rPr lang="nb-NO" sz="2000" dirty="0"/>
              <a:t>: Hva slags utdanningsledelse trenger vi for å fremme innovasjon og kvalitetsutvikling (med teknologi) som en strategisk del av kjernevirksomheten og som ledd den </a:t>
            </a:r>
            <a:r>
              <a:rPr lang="nb-NO" sz="2000" dirty="0" smtClean="0"/>
              <a:t>daglige akademiske virksomheten? </a:t>
            </a:r>
            <a:r>
              <a:rPr lang="nb-NO" sz="2000" dirty="0"/>
              <a:t>Hvordan vurderer vi hva som virker? Hva er UH-pedagogikkens </a:t>
            </a:r>
            <a:r>
              <a:rPr lang="nb-NO" sz="2000" dirty="0" smtClean="0"/>
              <a:t>rolle</a:t>
            </a:r>
            <a:r>
              <a:rPr lang="nb-NO" sz="2000" dirty="0"/>
              <a:t>?</a:t>
            </a:r>
            <a:endParaRPr lang="en-US" sz="2000" dirty="0" smtClean="0"/>
          </a:p>
          <a:p>
            <a:pPr marL="457200" indent="-457200" eaLnBrk="1" hangingPunct="1">
              <a:lnSpc>
                <a:spcPct val="110000"/>
              </a:lnSpc>
              <a:buClr>
                <a:schemeClr val="bg1">
                  <a:lumMod val="65000"/>
                </a:schemeClr>
              </a:buClr>
              <a:buSzPct val="130000"/>
              <a:buFont typeface="+mj-lt"/>
              <a:buAutoNum type="arabicPeriod"/>
            </a:pPr>
            <a:r>
              <a:rPr lang="nb-NO" sz="2000" b="1" dirty="0" smtClean="0"/>
              <a:t> Lærende </a:t>
            </a:r>
            <a:r>
              <a:rPr lang="nb-NO" sz="2000" b="1" dirty="0"/>
              <a:t>organisasjoner</a:t>
            </a:r>
            <a:r>
              <a:rPr lang="nb-NO" sz="2000" dirty="0"/>
              <a:t>: Hva slags utdanningsledelse </a:t>
            </a:r>
            <a:r>
              <a:rPr lang="en-US" sz="2000" dirty="0" err="1"/>
              <a:t>trenger</a:t>
            </a:r>
            <a:r>
              <a:rPr lang="en-US" sz="2000" dirty="0"/>
              <a:t> vi for </a:t>
            </a:r>
            <a:r>
              <a:rPr lang="en-US" sz="2000" dirty="0" err="1"/>
              <a:t>å</a:t>
            </a:r>
            <a:r>
              <a:rPr lang="en-US" sz="2000" dirty="0"/>
              <a:t> </a:t>
            </a:r>
            <a:r>
              <a:rPr lang="nb-NO" sz="2000" dirty="0" err="1"/>
              <a:t>avprivatisere</a:t>
            </a:r>
            <a:r>
              <a:rPr lang="nb-NO" sz="2000" dirty="0"/>
              <a:t> undervisningen og sikre at lærestedet som lærende organisasjon lærer av sine ildsjeler og setter de gode ideene i system på tvers</a:t>
            </a:r>
            <a:r>
              <a:rPr lang="nb-NO" sz="2000" dirty="0" smtClean="0"/>
              <a:t>?</a:t>
            </a:r>
          </a:p>
          <a:p>
            <a:pPr marL="457200" indent="-457200" eaLnBrk="1" hangingPunct="1">
              <a:lnSpc>
                <a:spcPct val="110000"/>
              </a:lnSpc>
              <a:buClr>
                <a:schemeClr val="bg1">
                  <a:lumMod val="65000"/>
                </a:schemeClr>
              </a:buClr>
              <a:buSzPct val="130000"/>
              <a:buFont typeface="+mj-lt"/>
              <a:buAutoNum type="arabicPeriod"/>
            </a:pPr>
            <a:r>
              <a:rPr lang="nb-NO" sz="2000" b="1" dirty="0" smtClean="0"/>
              <a:t> Insentiver</a:t>
            </a:r>
            <a:r>
              <a:rPr lang="nb-NO" sz="2000" dirty="0" smtClean="0"/>
              <a:t>: </a:t>
            </a:r>
            <a:r>
              <a:rPr lang="nb-NO" sz="2000" dirty="0"/>
              <a:t>Hva slags utdanningsledelse trenger vi for å sikre at kontinuerlig arbeid med kvalitet i utdanningen, med og uten teknologi, er noe som underviser, enhet og lærested blir </a:t>
            </a:r>
            <a:r>
              <a:rPr lang="nb-NO" sz="2000" dirty="0" smtClean="0"/>
              <a:t>vurdert </a:t>
            </a:r>
            <a:r>
              <a:rPr lang="nb-NO" sz="2000" dirty="0"/>
              <a:t>på, og at dette gjenspeiles av relevante </a:t>
            </a:r>
            <a:r>
              <a:rPr lang="nb-NO" sz="2000" dirty="0" smtClean="0"/>
              <a:t>insentiver</a:t>
            </a:r>
            <a:r>
              <a:rPr lang="nb-NO" sz="2000" dirty="0"/>
              <a:t>?</a:t>
            </a:r>
            <a:endParaRPr lang="en-US" sz="2000" dirty="0"/>
          </a:p>
          <a:p>
            <a:pPr eaLnBrk="1" hangingPunct="1">
              <a:lnSpc>
                <a:spcPct val="110000"/>
              </a:lnSpc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endParaRPr lang="en-US" sz="2000" dirty="0"/>
          </a:p>
          <a:p>
            <a:pPr eaLnBrk="1" hangingPunct="1"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endParaRPr lang="en-US" sz="2000" dirty="0"/>
          </a:p>
          <a:p>
            <a:pPr lvl="0" eaLnBrk="1" hangingPunct="1"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endParaRPr lang="en-US" sz="2000" dirty="0"/>
          </a:p>
          <a:p>
            <a:pPr eaLnBrk="1" hangingPunct="1"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endParaRPr lang="nb-NO" sz="2000" i="1" dirty="0" smtClean="0"/>
          </a:p>
        </p:txBody>
      </p:sp>
    </p:spTree>
    <p:extLst>
      <p:ext uri="{BB962C8B-B14F-4D97-AF65-F5344CB8AC3E}">
        <p14:creationId xmlns:p14="http://schemas.microsoft.com/office/powerpoint/2010/main" val="212269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827584" y="764704"/>
            <a:ext cx="8065591" cy="935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l" eaLnBrk="1" hangingPunct="1"/>
            <a:r>
              <a:rPr lang="nb-NO" sz="4000" b="1" dirty="0" smtClean="0">
                <a:solidFill>
                  <a:schemeClr val="tx2"/>
                </a:solidFill>
              </a:rPr>
              <a:t>Takk for oss!</a:t>
            </a:r>
            <a:endParaRPr lang="nb-NO" sz="4000" b="1" dirty="0">
              <a:solidFill>
                <a:schemeClr val="tx2"/>
              </a:solidFill>
            </a:endParaRPr>
          </a:p>
        </p:txBody>
      </p:sp>
      <p:sp>
        <p:nvSpPr>
          <p:cNvPr id="2053" name="Subtitle 2"/>
          <p:cNvSpPr>
            <a:spLocks noGrp="1"/>
          </p:cNvSpPr>
          <p:nvPr>
            <p:ph type="subTitle" idx="4294967295"/>
          </p:nvPr>
        </p:nvSpPr>
        <p:spPr bwMode="auto">
          <a:xfrm>
            <a:off x="1187625" y="1484313"/>
            <a:ext cx="7632848" cy="4608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bg1">
                  <a:lumMod val="65000"/>
                </a:schemeClr>
              </a:buClr>
              <a:buSzPct val="130000"/>
              <a:buFont typeface="Wingdings" charset="2"/>
              <a:buChar char="§"/>
            </a:pPr>
            <a:endParaRPr lang="nb-NO" sz="2000" b="1" dirty="0" smtClean="0"/>
          </a:p>
          <a:p>
            <a:pPr eaLnBrk="1" hangingPunct="1">
              <a:lnSpc>
                <a:spcPct val="90000"/>
              </a:lnSpc>
              <a:buClr>
                <a:schemeClr val="bg1">
                  <a:lumMod val="65000"/>
                </a:schemeClr>
              </a:buClr>
              <a:buSzPct val="130000"/>
              <a:buFont typeface="Wingdings" charset="2"/>
              <a:buChar char="§"/>
            </a:pPr>
            <a:endParaRPr lang="nb-NO" sz="2000" b="1" dirty="0"/>
          </a:p>
          <a:p>
            <a:pPr eaLnBrk="1" hangingPunct="1">
              <a:lnSpc>
                <a:spcPct val="90000"/>
              </a:lnSpc>
              <a:buClr>
                <a:schemeClr val="bg1">
                  <a:lumMod val="65000"/>
                </a:schemeClr>
              </a:buClr>
              <a:buSzPct val="130000"/>
              <a:buFont typeface="Wingdings" charset="2"/>
              <a:buChar char="§"/>
            </a:pPr>
            <a:endParaRPr lang="nb-NO" sz="2000" b="1" dirty="0" smtClean="0"/>
          </a:p>
          <a:p>
            <a:pPr eaLnBrk="1" hangingPunct="1">
              <a:lnSpc>
                <a:spcPct val="90000"/>
              </a:lnSpc>
              <a:buClr>
                <a:schemeClr val="bg1">
                  <a:lumMod val="65000"/>
                </a:schemeClr>
              </a:buClr>
              <a:buSzPct val="130000"/>
              <a:buFont typeface="Wingdings" charset="2"/>
              <a:buChar char="§"/>
            </a:pPr>
            <a:endParaRPr lang="nb-NO" sz="2000" b="1" dirty="0"/>
          </a:p>
          <a:p>
            <a:pPr eaLnBrk="1" hangingPunct="1">
              <a:lnSpc>
                <a:spcPct val="90000"/>
              </a:lnSpc>
              <a:buClr>
                <a:schemeClr val="bg1">
                  <a:lumMod val="65000"/>
                </a:schemeClr>
              </a:buClr>
              <a:buSzPct val="130000"/>
              <a:buFont typeface="Wingdings" charset="2"/>
              <a:buChar char="§"/>
            </a:pPr>
            <a:endParaRPr lang="nb-NO" sz="2000" b="1" dirty="0" smtClean="0"/>
          </a:p>
          <a:p>
            <a:pPr eaLnBrk="1" hangingPunct="1">
              <a:lnSpc>
                <a:spcPct val="90000"/>
              </a:lnSpc>
              <a:buClr>
                <a:schemeClr val="bg1">
                  <a:lumMod val="65000"/>
                </a:schemeClr>
              </a:buClr>
              <a:buSzPct val="130000"/>
              <a:buFont typeface="Wingdings" charset="2"/>
              <a:buChar char="§"/>
            </a:pPr>
            <a:endParaRPr lang="nb-NO" sz="2000" b="1" dirty="0" smtClean="0"/>
          </a:p>
          <a:p>
            <a:pPr marL="0" indent="0" eaLnBrk="1" hangingPunct="1">
              <a:lnSpc>
                <a:spcPct val="90000"/>
              </a:lnSpc>
              <a:buClr>
                <a:schemeClr val="bg1">
                  <a:lumMod val="65000"/>
                </a:schemeClr>
              </a:buClr>
              <a:buSzPct val="130000"/>
              <a:buNone/>
            </a:pPr>
            <a:r>
              <a:rPr lang="nb-NO" sz="2400" b="1" dirty="0" smtClean="0"/>
              <a:t>Seniorrådgiver </a:t>
            </a:r>
            <a:r>
              <a:rPr lang="nb-NO" sz="2400" b="1" dirty="0" smtClean="0">
                <a:hlinkClick r:id="rId4"/>
              </a:rPr>
              <a:t>hilde.ornes@norgesuniversitetet.no</a:t>
            </a:r>
            <a:endParaRPr lang="nb-NO" sz="2400" b="1" dirty="0" smtClean="0"/>
          </a:p>
          <a:p>
            <a:pPr marL="0" indent="0" eaLnBrk="1" hangingPunct="1">
              <a:lnSpc>
                <a:spcPct val="90000"/>
              </a:lnSpc>
              <a:buClr>
                <a:schemeClr val="bg1">
                  <a:lumMod val="65000"/>
                </a:schemeClr>
              </a:buClr>
              <a:buSzPct val="130000"/>
              <a:buNone/>
            </a:pPr>
            <a:r>
              <a:rPr lang="nb-NO" sz="2400" b="1" dirty="0" smtClean="0"/>
              <a:t>Seniorrådgiver </a:t>
            </a:r>
            <a:r>
              <a:rPr lang="nb-NO" sz="2400" b="1" dirty="0" smtClean="0">
                <a:hlinkClick r:id="rId5"/>
              </a:rPr>
              <a:t>jon.lanestedt@norgesuniversitetet.no</a:t>
            </a:r>
            <a:endParaRPr lang="nb-NO" sz="2400" b="1" dirty="0" smtClean="0"/>
          </a:p>
          <a:p>
            <a:pPr eaLnBrk="1" hangingPunct="1">
              <a:lnSpc>
                <a:spcPct val="90000"/>
              </a:lnSpc>
              <a:buClr>
                <a:schemeClr val="bg1">
                  <a:lumMod val="65000"/>
                </a:schemeClr>
              </a:buClr>
              <a:buSzPct val="130000"/>
              <a:buFont typeface="Wingdings" charset="2"/>
              <a:buChar char="§"/>
            </a:pPr>
            <a:endParaRPr lang="en-US" sz="2000" dirty="0"/>
          </a:p>
          <a:p>
            <a:pPr eaLnBrk="1" hangingPunct="1"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endParaRPr lang="en-US" sz="2000" dirty="0"/>
          </a:p>
          <a:p>
            <a:pPr eaLnBrk="1" hangingPunct="1"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endParaRPr lang="en-US" sz="2000" dirty="0"/>
          </a:p>
          <a:p>
            <a:pPr lvl="0" eaLnBrk="1" hangingPunct="1"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endParaRPr lang="en-US" sz="2000" dirty="0"/>
          </a:p>
          <a:p>
            <a:pPr eaLnBrk="1" hangingPunct="1"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endParaRPr lang="nb-NO" sz="2000" i="1" dirty="0" smtClean="0"/>
          </a:p>
        </p:txBody>
      </p:sp>
    </p:spTree>
    <p:extLst>
      <p:ext uri="{BB962C8B-B14F-4D97-AF65-F5344CB8AC3E}">
        <p14:creationId xmlns:p14="http://schemas.microsoft.com/office/powerpoint/2010/main" val="1689188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827584" y="764704"/>
            <a:ext cx="8065591" cy="935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l" eaLnBrk="1" hangingPunct="1"/>
            <a:r>
              <a:rPr lang="nb-NO" sz="4000" b="1" dirty="0" smtClean="0">
                <a:solidFill>
                  <a:schemeClr val="tx2"/>
                </a:solidFill>
              </a:rPr>
              <a:t>Utdanningskvalitet</a:t>
            </a:r>
            <a:endParaRPr lang="nb-NO" sz="4000" b="1" dirty="0">
              <a:solidFill>
                <a:schemeClr val="tx2"/>
              </a:solidFill>
            </a:endParaRPr>
          </a:p>
        </p:txBody>
      </p:sp>
      <p:sp>
        <p:nvSpPr>
          <p:cNvPr id="2053" name="Subtitle 2"/>
          <p:cNvSpPr>
            <a:spLocks noGrp="1"/>
          </p:cNvSpPr>
          <p:nvPr>
            <p:ph type="subTitle" idx="4294967295"/>
          </p:nvPr>
        </p:nvSpPr>
        <p:spPr bwMode="auto">
          <a:xfrm>
            <a:off x="1187625" y="1484313"/>
            <a:ext cx="7632848" cy="4608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buClr>
                <a:schemeClr val="bg1">
                  <a:lumMod val="65000"/>
                </a:schemeClr>
              </a:buClr>
              <a:buSzPct val="130000"/>
              <a:buNone/>
            </a:pPr>
            <a:endParaRPr lang="nb-NO" sz="2000" dirty="0" smtClean="0"/>
          </a:p>
          <a:p>
            <a:pPr eaLnBrk="1" hangingPunct="1"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nb-NO" sz="2000" dirty="0" smtClean="0"/>
              <a:t>NOKUT: </a:t>
            </a:r>
            <a:r>
              <a:rPr lang="nb-NO" sz="2000" dirty="0"/>
              <a:t>«</a:t>
            </a:r>
            <a:r>
              <a:rPr lang="nb-NO" sz="2000" dirty="0" smtClean="0"/>
              <a:t>kvaliteten </a:t>
            </a:r>
            <a:r>
              <a:rPr lang="nb-NO" sz="2000" dirty="0"/>
              <a:t>og relevansen på lærestedenes tilrettelegging for studentenes læring, og studentenes læringsutbytte etter endt </a:t>
            </a:r>
            <a:r>
              <a:rPr lang="nb-NO" sz="2000" dirty="0" smtClean="0"/>
              <a:t>utdanning</a:t>
            </a:r>
            <a:r>
              <a:rPr lang="nb-NO" sz="2000" dirty="0"/>
              <a:t>»</a:t>
            </a:r>
            <a:r>
              <a:rPr lang="nb-NO" sz="2000" dirty="0" smtClean="0"/>
              <a:t> </a:t>
            </a:r>
            <a:endParaRPr lang="en-US" sz="2000" dirty="0" smtClean="0"/>
          </a:p>
          <a:p>
            <a:pPr eaLnBrk="1" hangingPunct="1"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en-US" sz="2000" dirty="0" err="1" smtClean="0"/>
              <a:t>Kvalitet</a:t>
            </a:r>
            <a:r>
              <a:rPr lang="en-US" sz="2000" dirty="0" smtClean="0"/>
              <a:t> </a:t>
            </a:r>
            <a:r>
              <a:rPr lang="en-US" sz="2000" dirty="0" err="1" smtClean="0"/>
              <a:t>er</a:t>
            </a:r>
            <a:r>
              <a:rPr lang="en-US" sz="2000" dirty="0" smtClean="0"/>
              <a:t> u</a:t>
            </a:r>
            <a:r>
              <a:rPr lang="nb-NO" sz="2000" dirty="0" err="1" smtClean="0"/>
              <a:t>ttrykk</a:t>
            </a:r>
            <a:r>
              <a:rPr lang="nb-NO" sz="2000" dirty="0" smtClean="0"/>
              <a:t> </a:t>
            </a:r>
            <a:r>
              <a:rPr lang="nb-NO" sz="2000" dirty="0"/>
              <a:t>for </a:t>
            </a:r>
            <a:endParaRPr lang="en-US" sz="2000" dirty="0"/>
          </a:p>
          <a:p>
            <a:pPr lvl="1" eaLnBrk="1" hangingPunct="1"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nb-NO" sz="2000" dirty="0" smtClean="0"/>
              <a:t>samsvar </a:t>
            </a:r>
            <a:r>
              <a:rPr lang="nb-NO" sz="2000" dirty="0"/>
              <a:t>mellom læringsmål (=ønsket læringsutbytte) og studentens faktiske </a:t>
            </a:r>
            <a:r>
              <a:rPr lang="nb-NO" sz="2000" dirty="0" smtClean="0"/>
              <a:t>læringsutbytte</a:t>
            </a:r>
          </a:p>
          <a:p>
            <a:pPr lvl="1" eaLnBrk="1" hangingPunct="1"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nb-NO" sz="2000" dirty="0" smtClean="0"/>
              <a:t>om </a:t>
            </a:r>
            <a:r>
              <a:rPr lang="nb-NO" sz="2000" dirty="0"/>
              <a:t>institusjonens tilrettelegging for læring  (undervisnings­metoder, læringsaktiviteter, læringsmiljø) bidrar til </a:t>
            </a:r>
            <a:r>
              <a:rPr lang="nb-NO" sz="2000" dirty="0" smtClean="0"/>
              <a:t>dette </a:t>
            </a:r>
            <a:endParaRPr lang="en-US" sz="2000" dirty="0"/>
          </a:p>
          <a:p>
            <a:pPr lvl="1" eaLnBrk="1" hangingPunct="1"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nb-NO" sz="2000" dirty="0" smtClean="0"/>
              <a:t>om </a:t>
            </a:r>
            <a:r>
              <a:rPr lang="nb-NO" sz="2000" dirty="0"/>
              <a:t>brukte vurderingsformer på god måte lar studenten vise sitt læringsutbytte</a:t>
            </a:r>
            <a:r>
              <a:rPr lang="en-US" sz="2000" dirty="0"/>
              <a:t> </a:t>
            </a:r>
            <a:endParaRPr lang="nb-NO" sz="2000" dirty="0"/>
          </a:p>
          <a:p>
            <a:pPr eaLnBrk="1" hangingPunct="1"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endParaRPr lang="nb-NO" sz="2000" dirty="0" smtClean="0"/>
          </a:p>
        </p:txBody>
      </p:sp>
    </p:spTree>
    <p:extLst>
      <p:ext uri="{BB962C8B-B14F-4D97-AF65-F5344CB8AC3E}">
        <p14:creationId xmlns:p14="http://schemas.microsoft.com/office/powerpoint/2010/main" val="24040867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827584" y="764704"/>
            <a:ext cx="8065591" cy="935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l" eaLnBrk="1" hangingPunct="1"/>
            <a:r>
              <a:rPr lang="nb-NO" sz="4000" b="1" dirty="0" smtClean="0">
                <a:solidFill>
                  <a:schemeClr val="tx2"/>
                </a:solidFill>
              </a:rPr>
              <a:t>Utdanningskvalitet</a:t>
            </a:r>
            <a:endParaRPr lang="nb-NO" sz="4000" b="1" dirty="0">
              <a:solidFill>
                <a:schemeClr val="tx2"/>
              </a:solidFill>
            </a:endParaRPr>
          </a:p>
        </p:txBody>
      </p:sp>
      <p:sp>
        <p:nvSpPr>
          <p:cNvPr id="2053" name="Subtitle 2"/>
          <p:cNvSpPr>
            <a:spLocks noGrp="1"/>
          </p:cNvSpPr>
          <p:nvPr>
            <p:ph type="subTitle" idx="4294967295"/>
          </p:nvPr>
        </p:nvSpPr>
        <p:spPr bwMode="auto">
          <a:xfrm>
            <a:off x="1187625" y="1484313"/>
            <a:ext cx="7632848" cy="4608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buClr>
                <a:schemeClr val="bg1">
                  <a:lumMod val="65000"/>
                </a:schemeClr>
              </a:buClr>
              <a:buSzPct val="130000"/>
              <a:buNone/>
            </a:pPr>
            <a:endParaRPr lang="nb-NO" sz="2000" dirty="0" smtClean="0"/>
          </a:p>
          <a:p>
            <a:pPr eaLnBrk="1" hangingPunct="1"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nb-NO" sz="2000" dirty="0"/>
              <a:t>L</a:t>
            </a:r>
            <a:r>
              <a:rPr lang="nb-NO" sz="2000" dirty="0" smtClean="0"/>
              <a:t>æringsmålene </a:t>
            </a:r>
            <a:r>
              <a:rPr lang="nb-NO" sz="2000" dirty="0"/>
              <a:t>selv er med og definerer en </a:t>
            </a:r>
            <a:r>
              <a:rPr lang="nb-NO" sz="2000" dirty="0" smtClean="0"/>
              <a:t>kvalitetsutdanning</a:t>
            </a:r>
          </a:p>
          <a:p>
            <a:pPr eaLnBrk="1" hangingPunct="1"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nb-NO" sz="2000" dirty="0" smtClean="0"/>
              <a:t>Kvalitet ikke </a:t>
            </a:r>
            <a:r>
              <a:rPr lang="nb-NO" sz="2000" dirty="0"/>
              <a:t>en statisk egenskap ved en ting eller </a:t>
            </a:r>
            <a:r>
              <a:rPr lang="nb-NO" sz="2000" dirty="0" smtClean="0"/>
              <a:t>tilstand, men</a:t>
            </a:r>
            <a:r>
              <a:rPr lang="en-US" sz="2000" dirty="0" smtClean="0"/>
              <a:t> </a:t>
            </a:r>
            <a:r>
              <a:rPr lang="nb-NO" sz="2000" dirty="0" smtClean="0"/>
              <a:t> karakteriserer </a:t>
            </a:r>
            <a:r>
              <a:rPr lang="nb-NO" sz="2000" i="1" dirty="0" smtClean="0"/>
              <a:t>relasjonene </a:t>
            </a:r>
            <a:r>
              <a:rPr lang="nb-NO" sz="2000" dirty="0"/>
              <a:t>mellom elementer, i en bevegelse som </a:t>
            </a:r>
            <a:r>
              <a:rPr lang="nb-NO" sz="2000" i="1" dirty="0"/>
              <a:t>finner sted</a:t>
            </a:r>
            <a:r>
              <a:rPr lang="nb-NO" sz="2000" dirty="0"/>
              <a:t>, og som krever kultivering og </a:t>
            </a:r>
            <a:r>
              <a:rPr lang="nb-NO" sz="2000" dirty="0" smtClean="0"/>
              <a:t>ledelse</a:t>
            </a:r>
            <a:endParaRPr lang="nb-NO" sz="2000" dirty="0"/>
          </a:p>
          <a:p>
            <a:pPr eaLnBrk="1" hangingPunct="1"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nb-NO" sz="2000" dirty="0" smtClean="0"/>
              <a:t>Kvalitet er </a:t>
            </a:r>
            <a:r>
              <a:rPr lang="nb-NO" sz="2000" dirty="0"/>
              <a:t>kvalitet </a:t>
            </a:r>
            <a:r>
              <a:rPr lang="nb-NO" sz="2000" i="1" dirty="0"/>
              <a:t>for </a:t>
            </a:r>
            <a:r>
              <a:rPr lang="nb-NO" sz="2000" i="1" dirty="0" smtClean="0"/>
              <a:t>noen</a:t>
            </a:r>
            <a:r>
              <a:rPr lang="nb-NO" sz="2000" dirty="0"/>
              <a:t>,</a:t>
            </a:r>
            <a:r>
              <a:rPr lang="nb-NO" sz="2000" dirty="0" smtClean="0"/>
              <a:t> </a:t>
            </a:r>
            <a:r>
              <a:rPr lang="nb-NO" sz="2000" dirty="0"/>
              <a:t>og </a:t>
            </a:r>
            <a:r>
              <a:rPr lang="nb-NO" sz="2000" dirty="0" smtClean="0"/>
              <a:t>er derfor avhengig </a:t>
            </a:r>
            <a:r>
              <a:rPr lang="nb-NO" sz="2000" dirty="0"/>
              <a:t>av ståsted</a:t>
            </a:r>
            <a:r>
              <a:rPr lang="en-US" sz="2000" dirty="0"/>
              <a:t> </a:t>
            </a:r>
            <a:endParaRPr lang="en-US" sz="2000" dirty="0" smtClean="0"/>
          </a:p>
          <a:p>
            <a:pPr eaLnBrk="1" hangingPunct="1"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endParaRPr lang="en-US" sz="2000" dirty="0" smtClean="0"/>
          </a:p>
          <a:p>
            <a:pPr lvl="0" eaLnBrk="1" hangingPunct="1"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nb-NO" sz="2000" dirty="0" smtClean="0"/>
              <a:t>Poeng: Sett </a:t>
            </a:r>
            <a:r>
              <a:rPr lang="nb-NO" sz="2000" dirty="0"/>
              <a:t>fra </a:t>
            </a:r>
            <a:r>
              <a:rPr lang="nb-NO" sz="2000" i="1" dirty="0"/>
              <a:t>studentens</a:t>
            </a:r>
            <a:r>
              <a:rPr lang="nb-NO" sz="2000" dirty="0"/>
              <a:t> </a:t>
            </a:r>
            <a:r>
              <a:rPr lang="nb-NO" sz="2000" dirty="0" smtClean="0"/>
              <a:t>perspektiv er digitaliseringens rolle å </a:t>
            </a:r>
            <a:r>
              <a:rPr lang="nb-NO" sz="2000" dirty="0"/>
              <a:t>tilføre </a:t>
            </a:r>
            <a:r>
              <a:rPr lang="nb-NO" sz="2000" dirty="0" smtClean="0"/>
              <a:t>kvalitet ved å bidra </a:t>
            </a:r>
            <a:r>
              <a:rPr lang="nb-NO" sz="2000" dirty="0"/>
              <a:t>til å utvikle </a:t>
            </a:r>
            <a:r>
              <a:rPr lang="nb-NO" sz="2000" dirty="0" smtClean="0"/>
              <a:t>undervisningsmetoder</a:t>
            </a:r>
            <a:r>
              <a:rPr lang="nb-NO" sz="2000" dirty="0"/>
              <a:t>, læringsaktiviteter, læringsmiljø, vurderingsformer og </a:t>
            </a:r>
            <a:r>
              <a:rPr lang="nb-NO" sz="2000" dirty="0" smtClean="0"/>
              <a:t>læringsmål </a:t>
            </a:r>
            <a:r>
              <a:rPr lang="nb-NO" sz="2000" dirty="0"/>
              <a:t>på en slik måte at disse bidrar til bedre og mer relevant </a:t>
            </a:r>
            <a:r>
              <a:rPr lang="nb-NO" sz="2000" dirty="0" smtClean="0"/>
              <a:t>læringsutbytte</a:t>
            </a:r>
            <a:endParaRPr lang="en-US" sz="2000" dirty="0"/>
          </a:p>
          <a:p>
            <a:pPr eaLnBrk="1" hangingPunct="1"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endParaRPr lang="nb-NO" sz="2000" dirty="0" smtClean="0"/>
          </a:p>
          <a:p>
            <a:pPr eaLnBrk="1" hangingPunct="1"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endParaRPr lang="nb-NO" sz="2000" dirty="0" smtClean="0"/>
          </a:p>
        </p:txBody>
      </p:sp>
    </p:spTree>
    <p:extLst>
      <p:ext uri="{BB962C8B-B14F-4D97-AF65-F5344CB8AC3E}">
        <p14:creationId xmlns:p14="http://schemas.microsoft.com/office/powerpoint/2010/main" val="14608127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827584" y="764704"/>
            <a:ext cx="8065591" cy="935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l" eaLnBrk="1" hangingPunct="1"/>
            <a:r>
              <a:rPr lang="nb-NO" sz="4000" b="1" dirty="0" smtClean="0">
                <a:solidFill>
                  <a:schemeClr val="tx2"/>
                </a:solidFill>
              </a:rPr>
              <a:t>Digitalisering</a:t>
            </a:r>
            <a:endParaRPr lang="nb-NO" sz="4000" b="1" dirty="0">
              <a:solidFill>
                <a:schemeClr val="tx2"/>
              </a:solidFill>
            </a:endParaRPr>
          </a:p>
        </p:txBody>
      </p:sp>
      <p:sp>
        <p:nvSpPr>
          <p:cNvPr id="2053" name="Subtitle 2"/>
          <p:cNvSpPr>
            <a:spLocks noGrp="1"/>
          </p:cNvSpPr>
          <p:nvPr>
            <p:ph type="subTitle" idx="4294967295"/>
          </p:nvPr>
        </p:nvSpPr>
        <p:spPr bwMode="auto">
          <a:xfrm>
            <a:off x="1187625" y="1484313"/>
            <a:ext cx="7632848" cy="4608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Clr>
                <a:schemeClr val="bg1">
                  <a:lumMod val="65000"/>
                </a:schemeClr>
              </a:buClr>
              <a:buSzPct val="130000"/>
              <a:buFont typeface="Wingdings" charset="2"/>
              <a:buChar char="§"/>
            </a:pPr>
            <a:r>
              <a:rPr lang="nb-NO" sz="2000" dirty="0" smtClean="0"/>
              <a:t>Gjennomgripende </a:t>
            </a:r>
            <a:r>
              <a:rPr lang="nb-NO" sz="2000" dirty="0"/>
              <a:t>endringsdriver som trigger innovasjon på stadig flere </a:t>
            </a:r>
            <a:r>
              <a:rPr lang="nb-NO" sz="2000" dirty="0" smtClean="0"/>
              <a:t>områder</a:t>
            </a:r>
          </a:p>
          <a:p>
            <a:pPr lvl="1" eaLnBrk="1" hangingPunct="1"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nb-NO" sz="2000" dirty="0"/>
              <a:t>f</a:t>
            </a:r>
            <a:r>
              <a:rPr lang="nb-NO" sz="2000" dirty="0" smtClean="0"/>
              <a:t>ysiske </a:t>
            </a:r>
            <a:r>
              <a:rPr lang="nb-NO" sz="2000" dirty="0"/>
              <a:t>varer blir til digitale tjenester («fra atomer til bits»</a:t>
            </a:r>
            <a:r>
              <a:rPr lang="nb-NO" sz="2000" dirty="0" smtClean="0"/>
              <a:t>)</a:t>
            </a:r>
          </a:p>
          <a:p>
            <a:pPr lvl="1" eaLnBrk="1" hangingPunct="1"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nb-NO" sz="2000" dirty="0"/>
              <a:t>m</a:t>
            </a:r>
            <a:r>
              <a:rPr lang="nb-NO" sz="2000" dirty="0" smtClean="0"/>
              <a:t>ellom</a:t>
            </a:r>
            <a:r>
              <a:rPr lang="nb-NO" sz="2000" dirty="0"/>
              <a:t>- og distribusjonsledd </a:t>
            </a:r>
            <a:r>
              <a:rPr lang="nb-NO" sz="2000" dirty="0" smtClean="0"/>
              <a:t>forsvinner </a:t>
            </a:r>
          </a:p>
          <a:p>
            <a:pPr lvl="1" eaLnBrk="1" hangingPunct="1"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nb-NO" sz="2000" dirty="0" smtClean="0"/>
              <a:t>nye </a:t>
            </a:r>
            <a:r>
              <a:rPr lang="nb-NO" sz="2000" dirty="0"/>
              <a:t>aktører og forretningsmodeller kommer til og erstatter </a:t>
            </a:r>
            <a:r>
              <a:rPr lang="nb-NO" sz="2000" dirty="0" smtClean="0"/>
              <a:t>gamle</a:t>
            </a:r>
          </a:p>
          <a:p>
            <a:pPr lvl="1" eaLnBrk="1" hangingPunct="1"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nb-NO" sz="2000" dirty="0"/>
              <a:t>p</a:t>
            </a:r>
            <a:r>
              <a:rPr lang="nb-NO" sz="2000" dirty="0" smtClean="0"/>
              <a:t>rodukter </a:t>
            </a:r>
            <a:r>
              <a:rPr lang="nb-NO" sz="2000" dirty="0"/>
              <a:t>og arbeidsflyt </a:t>
            </a:r>
            <a:r>
              <a:rPr lang="nb-NO" sz="2000" dirty="0" smtClean="0"/>
              <a:t>endres</a:t>
            </a:r>
            <a:endParaRPr lang="nb-NO" sz="2000" dirty="0"/>
          </a:p>
          <a:p>
            <a:pPr eaLnBrk="1" hangingPunct="1"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nb-NO" sz="2000" dirty="0"/>
              <a:t>Digitaliseringen har på få år </a:t>
            </a:r>
            <a:r>
              <a:rPr lang="nb-NO" sz="2000" dirty="0" smtClean="0"/>
              <a:t>endret </a:t>
            </a:r>
            <a:r>
              <a:rPr lang="nb-NO" sz="2000" dirty="0"/>
              <a:t>kunnskapsorganisasjoners metoder for å skape, forvalte, behandle, analysere, kommunisere, distribuere og samarbeide om </a:t>
            </a:r>
            <a:r>
              <a:rPr lang="nb-NO" sz="2000" dirty="0" smtClean="0"/>
              <a:t>informasjon</a:t>
            </a:r>
            <a:endParaRPr lang="nb-NO" sz="2000" dirty="0"/>
          </a:p>
          <a:p>
            <a:pPr eaLnBrk="1" hangingPunct="1"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nb-NO" sz="2000" dirty="0"/>
              <a:t>Digitaliseringen </a:t>
            </a:r>
            <a:r>
              <a:rPr lang="nb-NO" sz="2000" dirty="0" smtClean="0"/>
              <a:t>skaper </a:t>
            </a:r>
            <a:r>
              <a:rPr lang="nb-NO" sz="2000" dirty="0"/>
              <a:t>nye aktører, ny kompetanse, nye typer virksomheter og nye typer jobber</a:t>
            </a:r>
            <a:r>
              <a:rPr lang="en-US" sz="2000" dirty="0"/>
              <a:t> </a:t>
            </a:r>
            <a:endParaRPr lang="en-US" sz="2000" dirty="0" smtClean="0"/>
          </a:p>
          <a:p>
            <a:pPr eaLnBrk="1" hangingPunct="1"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nb-NO" sz="2000" dirty="0"/>
              <a:t>S</a:t>
            </a:r>
            <a:r>
              <a:rPr lang="nb-NO" sz="2000" dirty="0" smtClean="0"/>
              <a:t>trukturelle endringer verden </a:t>
            </a:r>
            <a:r>
              <a:rPr lang="nb-NO" sz="2000" dirty="0"/>
              <a:t>over, </a:t>
            </a:r>
            <a:r>
              <a:rPr lang="nb-NO" sz="2000" dirty="0" smtClean="0"/>
              <a:t>har </a:t>
            </a:r>
            <a:r>
              <a:rPr lang="nb-NO" sz="2000" dirty="0"/>
              <a:t>skjedd svært fort (25 år?</a:t>
            </a:r>
            <a:r>
              <a:rPr lang="nb-NO" sz="2000" dirty="0" smtClean="0"/>
              <a:t>) </a:t>
            </a:r>
            <a:endParaRPr lang="en-US" sz="2000" dirty="0" smtClean="0"/>
          </a:p>
          <a:p>
            <a:pPr eaLnBrk="1" hangingPunct="1"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endParaRPr lang="nb-NO" sz="2000" dirty="0" smtClean="0"/>
          </a:p>
          <a:p>
            <a:pPr eaLnBrk="1" hangingPunct="1"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endParaRPr lang="nb-NO" sz="2000" dirty="0" smtClean="0"/>
          </a:p>
        </p:txBody>
      </p:sp>
    </p:spTree>
    <p:extLst>
      <p:ext uri="{BB962C8B-B14F-4D97-AF65-F5344CB8AC3E}">
        <p14:creationId xmlns:p14="http://schemas.microsoft.com/office/powerpoint/2010/main" val="29680612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827584" y="764704"/>
            <a:ext cx="8065591" cy="935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l" eaLnBrk="1" hangingPunct="1"/>
            <a:r>
              <a:rPr lang="nb-NO" sz="4000" b="1" dirty="0" smtClean="0">
                <a:solidFill>
                  <a:schemeClr val="tx2"/>
                </a:solidFill>
              </a:rPr>
              <a:t>Digitalisering</a:t>
            </a:r>
            <a:endParaRPr lang="nb-NO" sz="4000" b="1" dirty="0">
              <a:solidFill>
                <a:schemeClr val="tx2"/>
              </a:solidFill>
            </a:endParaRPr>
          </a:p>
        </p:txBody>
      </p:sp>
      <p:sp>
        <p:nvSpPr>
          <p:cNvPr id="2053" name="Subtitle 2"/>
          <p:cNvSpPr>
            <a:spLocks noGrp="1"/>
          </p:cNvSpPr>
          <p:nvPr>
            <p:ph type="subTitle" idx="4294967295"/>
          </p:nvPr>
        </p:nvSpPr>
        <p:spPr bwMode="auto">
          <a:xfrm>
            <a:off x="1187625" y="1484313"/>
            <a:ext cx="7632848" cy="4608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buClr>
                <a:schemeClr val="bg1">
                  <a:lumMod val="65000"/>
                </a:schemeClr>
              </a:buClr>
              <a:buSzPct val="130000"/>
              <a:buNone/>
            </a:pPr>
            <a:endParaRPr lang="nb-NO" sz="2000" dirty="0" smtClean="0"/>
          </a:p>
          <a:p>
            <a:pPr eaLnBrk="1" hangingPunct="1"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nb-NO" sz="2000" dirty="0" smtClean="0"/>
              <a:t>Poeng: Digitaliseringen </a:t>
            </a:r>
            <a:r>
              <a:rPr lang="nb-NO" sz="2000" dirty="0"/>
              <a:t>på de fleste områder er en endringsdriver som bidrar til innovasjon av både produkter og prosesser, og utfordrer og endrer måten vi arbeider og konsumerer </a:t>
            </a:r>
            <a:r>
              <a:rPr lang="nb-NO" sz="2000" dirty="0" smtClean="0"/>
              <a:t>på – hva </a:t>
            </a:r>
            <a:r>
              <a:rPr lang="nb-NO" sz="2000" dirty="0"/>
              <a:t>med høyere utdanning?</a:t>
            </a:r>
            <a:r>
              <a:rPr lang="en-US" sz="2000" dirty="0"/>
              <a:t> </a:t>
            </a:r>
            <a:endParaRPr lang="nb-NO" sz="2000" dirty="0" smtClean="0"/>
          </a:p>
          <a:p>
            <a:pPr eaLnBrk="1" hangingPunct="1"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endParaRPr lang="nb-NO" sz="2000" dirty="0" smtClean="0"/>
          </a:p>
        </p:txBody>
      </p:sp>
    </p:spTree>
    <p:extLst>
      <p:ext uri="{BB962C8B-B14F-4D97-AF65-F5344CB8AC3E}">
        <p14:creationId xmlns:p14="http://schemas.microsoft.com/office/powerpoint/2010/main" val="530431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827584" y="764704"/>
            <a:ext cx="8065591" cy="935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l" eaLnBrk="1" hangingPunct="1"/>
            <a:r>
              <a:rPr lang="nb-NO" sz="4000" b="1" dirty="0" smtClean="0">
                <a:solidFill>
                  <a:schemeClr val="tx2"/>
                </a:solidFill>
              </a:rPr>
              <a:t>Digitalisering av høyere utdanning</a:t>
            </a:r>
            <a:endParaRPr lang="nb-NO" sz="4000" b="1" dirty="0">
              <a:solidFill>
                <a:schemeClr val="tx2"/>
              </a:solidFill>
            </a:endParaRPr>
          </a:p>
        </p:txBody>
      </p:sp>
      <p:sp>
        <p:nvSpPr>
          <p:cNvPr id="2053" name="Subtitle 2"/>
          <p:cNvSpPr>
            <a:spLocks noGrp="1"/>
          </p:cNvSpPr>
          <p:nvPr>
            <p:ph type="subTitle" idx="4294967295"/>
          </p:nvPr>
        </p:nvSpPr>
        <p:spPr bwMode="auto">
          <a:xfrm>
            <a:off x="1187625" y="1484313"/>
            <a:ext cx="7632848" cy="4608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buClr>
                <a:schemeClr val="bg1">
                  <a:lumMod val="65000"/>
                </a:schemeClr>
              </a:buClr>
              <a:buSzPct val="130000"/>
              <a:buNone/>
            </a:pPr>
            <a:endParaRPr lang="nb-NO" sz="2000" dirty="0" smtClean="0"/>
          </a:p>
          <a:p>
            <a:pPr marL="342900" lvl="1" indent="-342900" eaLnBrk="1" hangingPunct="1"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nb-NO" sz="2000" dirty="0"/>
              <a:t>D</a:t>
            </a:r>
            <a:r>
              <a:rPr lang="nb-NO" sz="2000" dirty="0" smtClean="0"/>
              <a:t>igitaliseringen på full vei </a:t>
            </a:r>
            <a:r>
              <a:rPr lang="nb-NO" sz="2000" dirty="0"/>
              <a:t>inn også i høyere utdanning</a:t>
            </a:r>
            <a:r>
              <a:rPr lang="en-US" sz="2000" dirty="0"/>
              <a:t> </a:t>
            </a:r>
            <a:endParaRPr lang="en-US" sz="2000" dirty="0" smtClean="0"/>
          </a:p>
          <a:p>
            <a:pPr marL="342900" lvl="1" indent="-342900" eaLnBrk="1" hangingPunct="1"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nb-NO" sz="2000" dirty="0" smtClean="0"/>
              <a:t>Nasjonale </a:t>
            </a:r>
            <a:r>
              <a:rPr lang="nb-NO" sz="2000" dirty="0"/>
              <a:t>ambisjoner for høyere utdanning når det gjelder digital </a:t>
            </a:r>
            <a:r>
              <a:rPr lang="nb-NO" sz="2000" dirty="0" smtClean="0"/>
              <a:t>innovasjon</a:t>
            </a:r>
          </a:p>
          <a:p>
            <a:pPr eaLnBrk="1" hangingPunct="1"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nb-NO" sz="2000" dirty="0"/>
              <a:t>Den «digitale vendingen» i høyere utdanning fram </a:t>
            </a:r>
            <a:r>
              <a:rPr lang="nb-NO" sz="2000" dirty="0" smtClean="0"/>
              <a:t>mot </a:t>
            </a:r>
            <a:r>
              <a:rPr lang="nb-NO" sz="2000" dirty="0"/>
              <a:t>2020, ledet av «digitale innovatører»</a:t>
            </a:r>
            <a:r>
              <a:rPr lang="en-US" sz="2000" dirty="0"/>
              <a:t> </a:t>
            </a:r>
            <a:endParaRPr lang="nb-NO" sz="2000" dirty="0"/>
          </a:p>
          <a:p>
            <a:pPr eaLnBrk="1" hangingPunct="1"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en-US" sz="2000" dirty="0" smtClean="0"/>
              <a:t>S</a:t>
            </a:r>
            <a:r>
              <a:rPr lang="nb-NO" sz="2000" dirty="0" err="1" smtClean="0"/>
              <a:t>tortingsmelding</a:t>
            </a:r>
            <a:r>
              <a:rPr lang="nb-NO" sz="2000" dirty="0" smtClean="0"/>
              <a:t> </a:t>
            </a:r>
            <a:r>
              <a:rPr lang="nb-NO" sz="2000" dirty="0"/>
              <a:t>om </a:t>
            </a:r>
            <a:r>
              <a:rPr lang="nb-NO" sz="2000" dirty="0" smtClean="0"/>
              <a:t>utdanningskvalitet </a:t>
            </a:r>
            <a:r>
              <a:rPr lang="nb-NO" sz="2000" dirty="0"/>
              <a:t>i høyere utdanning i 2017</a:t>
            </a:r>
            <a:r>
              <a:rPr lang="en-US" sz="2000" dirty="0"/>
              <a:t> </a:t>
            </a:r>
            <a:endParaRPr lang="en-US" sz="2000" dirty="0" smtClean="0"/>
          </a:p>
          <a:p>
            <a:pPr lvl="1" eaLnBrk="1" hangingPunct="1"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nb-NO" sz="2000" dirty="0"/>
              <a:t>«digitale vendingen» og digitalisering for </a:t>
            </a:r>
            <a:r>
              <a:rPr lang="nb-NO" sz="2000" dirty="0" smtClean="0"/>
              <a:t>kvalitet</a:t>
            </a:r>
            <a:r>
              <a:rPr lang="en-US" sz="2000" dirty="0" smtClean="0"/>
              <a:t>?</a:t>
            </a:r>
            <a:endParaRPr lang="nb-NO" sz="2000" dirty="0" smtClean="0"/>
          </a:p>
          <a:p>
            <a:pPr eaLnBrk="1" hangingPunct="1"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endParaRPr lang="nb-NO" sz="2000" dirty="0" smtClean="0"/>
          </a:p>
        </p:txBody>
      </p:sp>
      <p:pic>
        <p:nvPicPr>
          <p:cNvPr id="2" name="Picture 2" descr="C:\Users\jonar\Dropbox\Public\NORGESUNIVERSITETET\Læringsfestivalen\fossland.jpg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3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44691">
            <a:off x="6625286" y="4461431"/>
            <a:ext cx="1669445" cy="2465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26243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827584" y="764704"/>
            <a:ext cx="8065591" cy="935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l" eaLnBrk="1" hangingPunct="1"/>
            <a:r>
              <a:rPr lang="nb-NO" sz="4000" b="1" dirty="0">
                <a:solidFill>
                  <a:schemeClr val="tx2"/>
                </a:solidFill>
              </a:rPr>
              <a:t>Digitalisering av høyere utdanning</a:t>
            </a:r>
          </a:p>
        </p:txBody>
      </p:sp>
      <p:pic>
        <p:nvPicPr>
          <p:cNvPr id="6" name="Bild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97200">
            <a:off x="5909484" y="2276910"/>
            <a:ext cx="3949074" cy="3672332"/>
          </a:xfrm>
          <a:prstGeom prst="rect">
            <a:avLst/>
          </a:prstGeom>
        </p:spPr>
      </p:pic>
      <p:sp>
        <p:nvSpPr>
          <p:cNvPr id="2053" name="Subtitle 2"/>
          <p:cNvSpPr>
            <a:spLocks noGrp="1"/>
          </p:cNvSpPr>
          <p:nvPr>
            <p:ph type="subTitle" idx="4294967295"/>
          </p:nvPr>
        </p:nvSpPr>
        <p:spPr bwMode="auto">
          <a:xfrm>
            <a:off x="1187625" y="1484313"/>
            <a:ext cx="7632848" cy="4608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buClr>
                <a:schemeClr val="bg1">
                  <a:lumMod val="65000"/>
                </a:schemeClr>
              </a:buClr>
              <a:buSzPct val="130000"/>
              <a:buNone/>
            </a:pPr>
            <a:endParaRPr lang="nb-NO" sz="2000" dirty="0" smtClean="0"/>
          </a:p>
          <a:p>
            <a:pPr eaLnBrk="1" hangingPunct="1">
              <a:lnSpc>
                <a:spcPct val="90000"/>
              </a:lnSpc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nb-NO" sz="2000" dirty="0" smtClean="0"/>
              <a:t>IKT </a:t>
            </a:r>
            <a:r>
              <a:rPr lang="nb-NO" sz="2000" dirty="0"/>
              <a:t>er instrumenter som understøtter </a:t>
            </a:r>
            <a:r>
              <a:rPr lang="nb-NO" sz="2000" dirty="0" smtClean="0"/>
              <a:t>læring: </a:t>
            </a:r>
          </a:p>
          <a:p>
            <a:pPr lvl="1" eaLnBrk="1" hangingPunct="1">
              <a:lnSpc>
                <a:spcPct val="90000"/>
              </a:lnSpc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nb-NO" sz="2000" dirty="0" smtClean="0"/>
              <a:t>nye </a:t>
            </a:r>
            <a:r>
              <a:rPr lang="nb-NO" sz="2000" dirty="0"/>
              <a:t>lærings- og </a:t>
            </a:r>
            <a:r>
              <a:rPr lang="nb-NO" sz="2000" dirty="0" smtClean="0"/>
              <a:t>vurderingsformer </a:t>
            </a:r>
          </a:p>
          <a:p>
            <a:pPr lvl="1" eaLnBrk="1" hangingPunct="1">
              <a:lnSpc>
                <a:spcPct val="90000"/>
              </a:lnSpc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nb-NO" sz="2000" dirty="0" smtClean="0"/>
              <a:t>nye </a:t>
            </a:r>
            <a:r>
              <a:rPr lang="nb-NO" sz="2000" dirty="0"/>
              <a:t>organiserings og </a:t>
            </a:r>
            <a:r>
              <a:rPr lang="nb-NO" sz="2000" dirty="0" smtClean="0"/>
              <a:t>samarbeidsformer</a:t>
            </a:r>
          </a:p>
          <a:p>
            <a:pPr lvl="1" eaLnBrk="1" hangingPunct="1">
              <a:lnSpc>
                <a:spcPct val="90000"/>
              </a:lnSpc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nb-NO" sz="2000" dirty="0" smtClean="0"/>
              <a:t>nye </a:t>
            </a:r>
            <a:r>
              <a:rPr lang="nb-NO" sz="2000" dirty="0"/>
              <a:t>student- og </a:t>
            </a:r>
            <a:r>
              <a:rPr lang="nb-NO" sz="2000" dirty="0" smtClean="0"/>
              <a:t>lærerroller</a:t>
            </a:r>
          </a:p>
          <a:p>
            <a:pPr eaLnBrk="1" hangingPunct="1">
              <a:lnSpc>
                <a:spcPct val="90000"/>
              </a:lnSpc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nb-NO" sz="2000" dirty="0" smtClean="0"/>
              <a:t>For </a:t>
            </a:r>
            <a:r>
              <a:rPr lang="nb-NO" sz="2000" dirty="0"/>
              <a:t>å styrke læringsutbyttet og </a:t>
            </a:r>
            <a:r>
              <a:rPr lang="nb-NO" sz="2000" dirty="0" smtClean="0"/>
              <a:t>progresjonen: </a:t>
            </a:r>
          </a:p>
          <a:p>
            <a:pPr lvl="1" eaLnBrk="1" hangingPunct="1">
              <a:lnSpc>
                <a:spcPct val="90000"/>
              </a:lnSpc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nb-NO" sz="2000" dirty="0" smtClean="0"/>
              <a:t>studentaktive </a:t>
            </a:r>
            <a:r>
              <a:rPr lang="nb-NO" sz="2000" dirty="0"/>
              <a:t>undervisningsformer </a:t>
            </a:r>
            <a:endParaRPr lang="nb-NO" sz="2000" dirty="0" smtClean="0"/>
          </a:p>
          <a:p>
            <a:pPr lvl="1" eaLnBrk="1" hangingPunct="1">
              <a:lnSpc>
                <a:spcPct val="90000"/>
              </a:lnSpc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nb-NO" sz="2000" dirty="0" smtClean="0"/>
              <a:t>evalueringer </a:t>
            </a:r>
            <a:r>
              <a:rPr lang="nb-NO" sz="2000" dirty="0"/>
              <a:t>som fremmer læring </a:t>
            </a:r>
            <a:endParaRPr lang="nb-NO" sz="2000" dirty="0" smtClean="0"/>
          </a:p>
          <a:p>
            <a:pPr lvl="1" eaLnBrk="1" hangingPunct="1">
              <a:lnSpc>
                <a:spcPct val="90000"/>
              </a:lnSpc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nb-NO" sz="2000" dirty="0" smtClean="0"/>
              <a:t>jevnlige tilbakemeldinger</a:t>
            </a:r>
            <a:endParaRPr lang="nb-NO" sz="2000" dirty="0"/>
          </a:p>
          <a:p>
            <a:pPr eaLnBrk="1" hangingPunct="1"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endParaRPr lang="nb-NO" sz="2000" dirty="0" smtClean="0"/>
          </a:p>
          <a:p>
            <a:pPr eaLnBrk="1" hangingPunct="1">
              <a:lnSpc>
                <a:spcPct val="90000"/>
              </a:lnSpc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nb-NO" sz="2000" dirty="0"/>
              <a:t>Kvalitetsreformen ser altså IKT i </a:t>
            </a:r>
          </a:p>
          <a:p>
            <a:pPr marL="400050" lvl="1" indent="0" eaLnBrk="1" hangingPunct="1">
              <a:lnSpc>
                <a:spcPct val="90000"/>
              </a:lnSpc>
              <a:buClr>
                <a:schemeClr val="bg1">
                  <a:lumMod val="65000"/>
                </a:schemeClr>
              </a:buClr>
              <a:buSzPct val="130000"/>
              <a:buNone/>
            </a:pPr>
            <a:r>
              <a:rPr lang="nb-NO" sz="2000" dirty="0" smtClean="0"/>
              <a:t>sammenheng </a:t>
            </a:r>
            <a:r>
              <a:rPr lang="nb-NO" sz="2000" dirty="0"/>
              <a:t>med kvalitet og nye måter </a:t>
            </a:r>
            <a:r>
              <a:rPr lang="nb-NO" sz="2000" dirty="0" smtClean="0"/>
              <a:t>å</a:t>
            </a:r>
          </a:p>
          <a:p>
            <a:pPr marL="400050" lvl="1" indent="0" eaLnBrk="1" hangingPunct="1">
              <a:lnSpc>
                <a:spcPct val="90000"/>
              </a:lnSpc>
              <a:buClr>
                <a:schemeClr val="bg1">
                  <a:lumMod val="65000"/>
                </a:schemeClr>
              </a:buClr>
              <a:buSzPct val="130000"/>
              <a:buNone/>
            </a:pPr>
            <a:r>
              <a:rPr lang="nb-NO" sz="2000" dirty="0" smtClean="0"/>
              <a:t>undervise</a:t>
            </a:r>
            <a:r>
              <a:rPr lang="nb-NO" sz="2000" dirty="0"/>
              <a:t>, lære og arbeide på</a:t>
            </a:r>
            <a:r>
              <a:rPr lang="en-US" sz="2000" dirty="0"/>
              <a:t> </a:t>
            </a:r>
            <a:endParaRPr lang="nb-NO" sz="2000" dirty="0" smtClean="0"/>
          </a:p>
        </p:txBody>
      </p:sp>
    </p:spTree>
    <p:extLst>
      <p:ext uri="{BB962C8B-B14F-4D97-AF65-F5344CB8AC3E}">
        <p14:creationId xmlns:p14="http://schemas.microsoft.com/office/powerpoint/2010/main" val="3490522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827584" y="764704"/>
            <a:ext cx="8065591" cy="935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l" eaLnBrk="1" hangingPunct="1"/>
            <a:r>
              <a:rPr lang="nb-NO" sz="4000" b="1" dirty="0">
                <a:solidFill>
                  <a:schemeClr val="tx2"/>
                </a:solidFill>
              </a:rPr>
              <a:t>Digitalisering av høyere utdanning</a:t>
            </a:r>
          </a:p>
        </p:txBody>
      </p:sp>
      <p:sp>
        <p:nvSpPr>
          <p:cNvPr id="2053" name="Subtitle 2"/>
          <p:cNvSpPr>
            <a:spLocks noGrp="1"/>
          </p:cNvSpPr>
          <p:nvPr>
            <p:ph type="subTitle" idx="4294967295"/>
          </p:nvPr>
        </p:nvSpPr>
        <p:spPr bwMode="auto">
          <a:xfrm>
            <a:off x="1187625" y="1484313"/>
            <a:ext cx="7632848" cy="4608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buClr>
                <a:schemeClr val="bg1">
                  <a:lumMod val="65000"/>
                </a:schemeClr>
              </a:buClr>
              <a:buSzPct val="130000"/>
              <a:buNone/>
            </a:pPr>
            <a:endParaRPr lang="nb-NO" sz="2000" dirty="0" smtClean="0"/>
          </a:p>
          <a:p>
            <a:pPr eaLnBrk="1" hangingPunct="1"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nb-NO" sz="2000" dirty="0"/>
              <a:t>NOU 2008: 3</a:t>
            </a:r>
            <a:r>
              <a:rPr lang="nb-NO" sz="2000" i="1" dirty="0"/>
              <a:t> Sett under </a:t>
            </a:r>
            <a:r>
              <a:rPr lang="nb-NO" sz="2000" i="1" dirty="0" smtClean="0"/>
              <a:t>ett</a:t>
            </a:r>
            <a:r>
              <a:rPr lang="en-US" sz="2000" dirty="0" smtClean="0"/>
              <a:t>: </a:t>
            </a:r>
            <a:r>
              <a:rPr lang="nb-NO" sz="2000" dirty="0" smtClean="0"/>
              <a:t>også </a:t>
            </a:r>
            <a:r>
              <a:rPr lang="nb-NO" sz="2000" dirty="0"/>
              <a:t>i høyere utdanning er digitaliseringen en endringsdriver, som potensielt bidrar til å endre </a:t>
            </a:r>
            <a:r>
              <a:rPr lang="nb-NO" sz="2000" i="1" dirty="0"/>
              <a:t>hva</a:t>
            </a:r>
            <a:r>
              <a:rPr lang="nb-NO" sz="2000" dirty="0"/>
              <a:t> som undervises, </a:t>
            </a:r>
            <a:r>
              <a:rPr lang="nb-NO" sz="2000" i="1" dirty="0"/>
              <a:t>hvordan</a:t>
            </a:r>
            <a:r>
              <a:rPr lang="nb-NO" sz="2000" dirty="0"/>
              <a:t> vi underviser og lærer, </a:t>
            </a:r>
            <a:r>
              <a:rPr lang="nb-NO" sz="2000" i="1" dirty="0"/>
              <a:t>hvem</a:t>
            </a:r>
            <a:r>
              <a:rPr lang="nb-NO" sz="2000" dirty="0"/>
              <a:t> som underviser og lærer, </a:t>
            </a:r>
            <a:r>
              <a:rPr lang="nb-NO" sz="2000" i="1" dirty="0"/>
              <a:t>hvor</a:t>
            </a:r>
            <a:r>
              <a:rPr lang="nb-NO" sz="2000" dirty="0"/>
              <a:t> undervisning og læring finner sted, og </a:t>
            </a:r>
            <a:r>
              <a:rPr lang="nb-NO" sz="2000" i="1" dirty="0"/>
              <a:t>når</a:t>
            </a:r>
            <a:r>
              <a:rPr lang="nb-NO" sz="2000" dirty="0"/>
              <a:t> det undervises og læres</a:t>
            </a:r>
            <a:r>
              <a:rPr lang="en-US" sz="2000" dirty="0"/>
              <a:t> </a:t>
            </a:r>
            <a:endParaRPr lang="nb-NO" sz="2000" dirty="0" smtClean="0"/>
          </a:p>
          <a:p>
            <a:pPr eaLnBrk="1" hangingPunct="1"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nb-NO" sz="2000" dirty="0"/>
              <a:t>NOU 2014:5 </a:t>
            </a:r>
            <a:r>
              <a:rPr lang="nb-NO" sz="2000" i="1" dirty="0"/>
              <a:t>MOOC til Norge: Nye digitale læringsformer i høyere </a:t>
            </a:r>
            <a:r>
              <a:rPr lang="nb-NO" sz="2000" i="1" dirty="0" smtClean="0"/>
              <a:t>utdanning</a:t>
            </a:r>
            <a:r>
              <a:rPr lang="nb-NO" sz="2000" dirty="0" smtClean="0"/>
              <a:t>: «utvikling </a:t>
            </a:r>
            <a:r>
              <a:rPr lang="nb-NO" sz="2000" dirty="0"/>
              <a:t>som i siste instans handler om de pedagogiske mulighetene som ny teknologi fører med </a:t>
            </a:r>
            <a:r>
              <a:rPr lang="nb-NO" sz="2000" dirty="0" smtClean="0"/>
              <a:t>seg</a:t>
            </a:r>
            <a:r>
              <a:rPr lang="nb-NO" sz="2000" dirty="0"/>
              <a:t>»</a:t>
            </a:r>
            <a:r>
              <a:rPr lang="en-US" sz="2000" dirty="0"/>
              <a:t> </a:t>
            </a:r>
            <a:endParaRPr lang="en-US" sz="2000" dirty="0" smtClean="0"/>
          </a:p>
          <a:p>
            <a:pPr eaLnBrk="1" hangingPunct="1"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nb-NO" sz="2000" dirty="0"/>
              <a:t>Meld. St. 18 (2014–2015) </a:t>
            </a:r>
            <a:r>
              <a:rPr lang="nb-NO" sz="2000" i="1" dirty="0"/>
              <a:t>Konsentrasjon for kvalitet: Strukturreform i universitets- og </a:t>
            </a:r>
            <a:r>
              <a:rPr lang="nb-NO" sz="2000" i="1" dirty="0" smtClean="0"/>
              <a:t>høyskolesektoren</a:t>
            </a:r>
            <a:r>
              <a:rPr lang="nb-NO" sz="2000" dirty="0" smtClean="0"/>
              <a:t>: «…spekter </a:t>
            </a:r>
            <a:r>
              <a:rPr lang="nb-NO" sz="2000" dirty="0"/>
              <a:t>av nye pedagogiske virkemidler. Denne utviklingen vil kunne medføre en grunnleggende endring i student- og lærerrollene og i undervisnings- og læringsformene i høyere </a:t>
            </a:r>
            <a:r>
              <a:rPr lang="nb-NO" sz="2000" dirty="0" smtClean="0"/>
              <a:t>utdanning</a:t>
            </a:r>
            <a:r>
              <a:rPr lang="nb-NO" sz="2000" dirty="0"/>
              <a:t>»</a:t>
            </a:r>
            <a:r>
              <a:rPr lang="en-US" sz="2000" dirty="0" smtClean="0"/>
              <a:t> </a:t>
            </a:r>
            <a:endParaRPr lang="nb-NO" sz="2000" dirty="0" smtClean="0"/>
          </a:p>
        </p:txBody>
      </p:sp>
    </p:spTree>
    <p:extLst>
      <p:ext uri="{BB962C8B-B14F-4D97-AF65-F5344CB8AC3E}">
        <p14:creationId xmlns:p14="http://schemas.microsoft.com/office/powerpoint/2010/main" val="2229217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827584" y="764704"/>
            <a:ext cx="8065591" cy="935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l" eaLnBrk="1" hangingPunct="1"/>
            <a:r>
              <a:rPr lang="nb-NO" sz="4000" b="1" dirty="0">
                <a:solidFill>
                  <a:schemeClr val="tx2"/>
                </a:solidFill>
              </a:rPr>
              <a:t>Digitalisering av høyere utdanning</a:t>
            </a:r>
          </a:p>
        </p:txBody>
      </p:sp>
      <p:sp>
        <p:nvSpPr>
          <p:cNvPr id="2053" name="Subtitle 2"/>
          <p:cNvSpPr>
            <a:spLocks noGrp="1"/>
          </p:cNvSpPr>
          <p:nvPr>
            <p:ph type="subTitle" idx="4294967295"/>
          </p:nvPr>
        </p:nvSpPr>
        <p:spPr bwMode="auto">
          <a:xfrm>
            <a:off x="1187625" y="1484313"/>
            <a:ext cx="7632848" cy="4608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buClr>
                <a:schemeClr val="bg1">
                  <a:lumMod val="65000"/>
                </a:schemeClr>
              </a:buClr>
              <a:buSzPct val="130000"/>
              <a:buNone/>
            </a:pPr>
            <a:endParaRPr lang="nb-NO" sz="2000" dirty="0" smtClean="0"/>
          </a:p>
          <a:p>
            <a:pPr eaLnBrk="1" hangingPunct="1">
              <a:buClr>
                <a:schemeClr val="bg1">
                  <a:lumMod val="6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nb-NO" sz="2000" dirty="0" smtClean="0"/>
              <a:t>Poeng: Det </a:t>
            </a:r>
            <a:r>
              <a:rPr lang="nb-NO" sz="2000" dirty="0"/>
              <a:t>er mye god nasjonal tenkning. Hvordan får vi oversatt disse ambisjonene til praksis ved våre læresteder </a:t>
            </a:r>
            <a:r>
              <a:rPr lang="nb-NO" sz="2000" dirty="0" smtClean="0"/>
              <a:t>(jf. </a:t>
            </a:r>
            <a:r>
              <a:rPr lang="nb-NO" sz="2000" i="1" dirty="0" smtClean="0"/>
              <a:t>Digital tilstand</a:t>
            </a:r>
            <a:r>
              <a:rPr lang="nb-NO" sz="2000" dirty="0" smtClean="0"/>
              <a:t>)</a:t>
            </a:r>
            <a:r>
              <a:rPr lang="nb-NO" sz="2000" dirty="0" smtClean="0"/>
              <a:t>?</a:t>
            </a:r>
            <a:endParaRPr lang="en-US" sz="2000" dirty="0"/>
          </a:p>
        </p:txBody>
      </p:sp>
      <p:pic>
        <p:nvPicPr>
          <p:cNvPr id="3" name="Picture 3" descr="C:\Users\jonar\Dropbox\Public\NORGESUNIVERSITETET\Læringsfestivalen\grafikk\mooc.JPG"/>
          <p:cNvPicPr>
            <a:picLocks noChangeAspect="1" noChangeArrowheads="1"/>
          </p:cNvPicPr>
          <p:nvPr/>
        </p:nvPicPr>
        <p:blipFill>
          <a:blip r:embed="rId4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564904"/>
            <a:ext cx="2437800" cy="2142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C:\Users\jonar\Dropbox\Public\NORGESUNIVERSITETET\Læringsfestivalen\grafikk\konsentrasjon.JPG"/>
          <p:cNvPicPr>
            <a:picLocks noChangeAspect="1" noChangeArrowheads="1"/>
          </p:cNvPicPr>
          <p:nvPr/>
        </p:nvPicPr>
        <p:blipFill>
          <a:blip r:embed="rId5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552974">
            <a:off x="4717494" y="3710033"/>
            <a:ext cx="2261281" cy="3266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jonar\Dropbox\Public\NORGESUNIVERSITETET\Læringsfestivalen\grafikk\settunderett.JPG"/>
          <p:cNvPicPr>
            <a:picLocks noChangeAspect="1" noChangeArrowheads="1"/>
          </p:cNvPicPr>
          <p:nvPr/>
        </p:nvPicPr>
        <p:blipFill>
          <a:blip r:embed="rId6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40513">
            <a:off x="6936344" y="3284237"/>
            <a:ext cx="2336996" cy="3269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3168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nuv_ppmal01_u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nuv_ppmal01_uk</Template>
  <TotalTime>4261</TotalTime>
  <Words>834</Words>
  <Application>Microsoft Macintosh PowerPoint</Application>
  <PresentationFormat>On-screen Show (4:3)</PresentationFormat>
  <Paragraphs>95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nuv_ppmal01_uk</vt:lpstr>
      <vt:lpstr>PowerPoint Presentation</vt:lpstr>
      <vt:lpstr>Utdanningskvalitet</vt:lpstr>
      <vt:lpstr>Utdanningskvalitet</vt:lpstr>
      <vt:lpstr>Digitalisering</vt:lpstr>
      <vt:lpstr>Digitalisering</vt:lpstr>
      <vt:lpstr>Digitalisering av høyere utdanning</vt:lpstr>
      <vt:lpstr>Digitalisering av høyere utdanning</vt:lpstr>
      <vt:lpstr>Digitalisering av høyere utdanning</vt:lpstr>
      <vt:lpstr>Digitalisering av høyere utdanning</vt:lpstr>
      <vt:lpstr>Kvalitetskjeden</vt:lpstr>
      <vt:lpstr>Kvalitetskjeden</vt:lpstr>
      <vt:lpstr>Tankevekker: drift vs. endring </vt:lpstr>
      <vt:lpstr>Tankevekker: drift vs. endring </vt:lpstr>
      <vt:lpstr>Spørsmål om utdanningsledelse:</vt:lpstr>
      <vt:lpstr>Takk for oss!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Tittel</dc:title>
  <dc:creator>huibert</dc:creator>
  <cp:lastModifiedBy>Information Services</cp:lastModifiedBy>
  <cp:revision>132</cp:revision>
  <cp:lastPrinted>2015-03-16T08:36:13Z</cp:lastPrinted>
  <dcterms:created xsi:type="dcterms:W3CDTF">2011-10-11T07:02:34Z</dcterms:created>
  <dcterms:modified xsi:type="dcterms:W3CDTF">2015-05-05T06:50:04Z</dcterms:modified>
</cp:coreProperties>
</file>