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8" r:id="rId4"/>
    <p:sldId id="261" r:id="rId5"/>
    <p:sldId id="269" r:id="rId6"/>
    <p:sldId id="263" r:id="rId7"/>
    <p:sldId id="262" r:id="rId8"/>
    <p:sldId id="264" r:id="rId9"/>
    <p:sldId id="270" r:id="rId10"/>
    <p:sldId id="271" r:id="rId11"/>
    <p:sldId id="272" r:id="rId1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4020" autoAdjust="0"/>
  </p:normalViewPr>
  <p:slideViewPr>
    <p:cSldViewPr>
      <p:cViewPr>
        <p:scale>
          <a:sx n="90" d="100"/>
          <a:sy n="90" d="100"/>
        </p:scale>
        <p:origin x="-1296" y="462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20BEA7F-5DCB-452C-9A52-9654306E1942}" type="datetime1">
              <a:rPr lang="nb-NO" altLang="nb-NO"/>
              <a:pPr>
                <a:defRPr/>
              </a:pPr>
              <a:t>05.05.2015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38AC24-8B74-4414-8D5B-98D73C68B74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71169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47D8288-D216-40A1-9922-D05B4ED4CD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55707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D1951B0-DE19-4E19-80A5-13B6CEDBD4C1}" type="slidenum">
              <a:rPr lang="en-US" altLang="nb-NO" sz="1200"/>
              <a:pPr>
                <a:spcBef>
                  <a:spcPct val="0"/>
                </a:spcBef>
              </a:pPr>
              <a:t>3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4114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endParaRPr lang="nb-NO" altLang="nb-NO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FE9B294E-9985-4EF2-B792-82DB43F20746}" type="slidenum">
              <a:rPr lang="en-US" altLang="nb-NO" smtClean="0"/>
              <a:pPr>
                <a:spcBef>
                  <a:spcPct val="0"/>
                </a:spcBef>
              </a:pPr>
              <a:t>4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66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92AC4E05-8758-4D76-A208-1D72385FED0C}" type="slidenum">
              <a:rPr lang="en-US" altLang="nb-NO" smtClean="0"/>
              <a:pPr>
                <a:spcBef>
                  <a:spcPct val="0"/>
                </a:spcBef>
              </a:pPr>
              <a:t>5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11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605B73F2-F49F-4DFB-A9C7-CABB49C20E23}" type="slidenum">
              <a:rPr lang="en-US" altLang="nb-NO" smtClean="0"/>
              <a:pPr>
                <a:spcBef>
                  <a:spcPct val="0"/>
                </a:spcBef>
              </a:pPr>
              <a:t>7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76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4B87CB6D-45A1-4A91-8E3A-529B4BA40A56}" type="slidenum">
              <a:rPr lang="en-US" altLang="nb-NO" smtClean="0"/>
              <a:pPr>
                <a:spcBef>
                  <a:spcPct val="0"/>
                </a:spcBef>
              </a:pPr>
              <a:t>8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41BE3E8A-B9FA-45CA-9E80-944289B21399}" type="slidenum">
              <a:rPr lang="en-US" altLang="nb-NO" smtClean="0"/>
              <a:pPr>
                <a:spcBef>
                  <a:spcPct val="0"/>
                </a:spcBef>
              </a:pPr>
              <a:t>9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07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EDCBAE8E-D9F9-40A3-B1A1-2A953D3F8B46}" type="slidenum">
              <a:rPr lang="en-US" altLang="nb-NO" smtClean="0"/>
              <a:pPr>
                <a:spcBef>
                  <a:spcPct val="0"/>
                </a:spcBef>
              </a:pPr>
              <a:t>10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4522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381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E06-17E6-4377-9E5B-156AADE6A3B5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A0CB-4A16-4F04-9DA9-88D9D3900A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8993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F14E2-B2F8-4559-B421-337AC98C9B74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A2AA-D256-48EE-8413-AF73DDEC0E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5435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SzPct val="80000"/>
              <a:defRPr sz="1500"/>
            </a:lvl4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88A1-4A78-4213-BEE7-0BDAC9DB5B59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6B7-9E9B-4344-8FCE-B8D1DA942B9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73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580B4-3405-4651-801C-6D52D6EC2600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4E1E-1AA9-4B3B-9020-8643E29C80A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95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F4F4-E92D-4EDD-9EA1-7CD456858375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3D39-69C5-4A63-B70E-E209F3880F7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5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12D5E-CF3F-4122-902B-3F4FF4EF8F8A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F89C-FF9A-4241-8E8E-78C30C672CB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071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88FF-26E3-46FF-8E38-13BB4428A7C6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71DA-B727-459F-A9D4-3F237D57052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22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E772-EE64-40A6-A933-CCA8AC5609E9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9AC5-407C-4B69-BEF6-C1DC0F2FF27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34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C246-0A60-48C7-9AAF-C8E4038822D3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65F8-E1D0-4E41-96CD-566C75A60AD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40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AA69-79A4-40BF-8C59-E3F222633229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2EB4-135F-40DC-A8DD-915691631EB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681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  <a:endParaRPr lang="en-US" altLang="nb-NO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  <a:endParaRPr lang="en-US" altLang="nb-NO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99D16B8-2516-4E8A-A7FF-3404FE1D7721}" type="datetime1">
              <a:rPr lang="nb-NO" altLang="nb-NO" smtClean="0"/>
              <a:t>05.05.2015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4041AF-5E17-4E2F-8E33-800FF7773B4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950"/>
            <a:ext cx="10810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1299840"/>
          </a:xfrm>
        </p:spPr>
        <p:txBody>
          <a:bodyPr/>
          <a:lstStyle/>
          <a:p>
            <a:r>
              <a:rPr lang="nb-NO" altLang="nb-NO" sz="4000" dirty="0" smtClean="0">
                <a:solidFill>
                  <a:srgbClr val="002060"/>
                </a:solidFill>
              </a:rPr>
              <a:t/>
            </a:r>
            <a:br>
              <a:rPr lang="nb-NO" altLang="nb-NO" sz="4000" dirty="0" smtClean="0">
                <a:solidFill>
                  <a:srgbClr val="002060"/>
                </a:solidFill>
              </a:rPr>
            </a:br>
            <a:r>
              <a:rPr lang="nb-NO" altLang="nb-NO" sz="4000" dirty="0">
                <a:solidFill>
                  <a:srgbClr val="002060"/>
                </a:solidFill>
              </a:rPr>
              <a:t/>
            </a:r>
            <a:br>
              <a:rPr lang="nb-NO" altLang="nb-NO" sz="4000" dirty="0">
                <a:solidFill>
                  <a:srgbClr val="002060"/>
                </a:solidFill>
              </a:rPr>
            </a:br>
            <a:r>
              <a:rPr lang="nb-NO" altLang="nb-NO" sz="4000" dirty="0" smtClean="0">
                <a:solidFill>
                  <a:srgbClr val="002060"/>
                </a:solidFill>
              </a:rPr>
              <a:t/>
            </a:r>
            <a:br>
              <a:rPr lang="nb-NO" altLang="nb-NO" sz="4000" dirty="0" smtClean="0">
                <a:solidFill>
                  <a:srgbClr val="002060"/>
                </a:solidFill>
              </a:rPr>
            </a:br>
            <a:r>
              <a:rPr lang="nb-NO" altLang="nb-NO" sz="4000" dirty="0" smtClean="0">
                <a:solidFill>
                  <a:srgbClr val="002060"/>
                </a:solidFill>
              </a:rPr>
              <a:t/>
            </a:r>
            <a:br>
              <a:rPr lang="nb-NO" altLang="nb-NO" sz="4000" dirty="0" smtClean="0">
                <a:solidFill>
                  <a:srgbClr val="002060"/>
                </a:solidFill>
              </a:rPr>
            </a:br>
            <a:r>
              <a:rPr lang="nb-NO" altLang="nb-NO" sz="4000" dirty="0">
                <a:solidFill>
                  <a:srgbClr val="002060"/>
                </a:solidFill>
              </a:rPr>
              <a:t/>
            </a:r>
            <a:br>
              <a:rPr lang="nb-NO" altLang="nb-NO" sz="4000" dirty="0">
                <a:solidFill>
                  <a:srgbClr val="002060"/>
                </a:solidFill>
              </a:rPr>
            </a:br>
            <a:r>
              <a:rPr lang="nb-NO" altLang="nb-NO" sz="4000" dirty="0" smtClean="0">
                <a:solidFill>
                  <a:srgbClr val="002060"/>
                </a:solidFill>
              </a:rPr>
              <a:t/>
            </a:r>
            <a:br>
              <a:rPr lang="nb-NO" altLang="nb-NO" sz="4000" dirty="0" smtClean="0">
                <a:solidFill>
                  <a:srgbClr val="002060"/>
                </a:solidFill>
              </a:rPr>
            </a:br>
            <a:r>
              <a:rPr lang="nb-NO" altLang="nb-NO" sz="4000" dirty="0">
                <a:solidFill>
                  <a:srgbClr val="002060"/>
                </a:solidFill>
              </a:rPr>
              <a:t/>
            </a:r>
            <a:br>
              <a:rPr lang="nb-NO" altLang="nb-NO" sz="4000" dirty="0">
                <a:solidFill>
                  <a:srgbClr val="002060"/>
                </a:solidFill>
              </a:rPr>
            </a:br>
            <a:r>
              <a:rPr lang="nb-NO" altLang="nb-NO" sz="4000" dirty="0" smtClean="0">
                <a:solidFill>
                  <a:srgbClr val="002060"/>
                </a:solidFill>
              </a:rPr>
              <a:t/>
            </a:r>
            <a:br>
              <a:rPr lang="nb-NO" altLang="nb-NO" sz="4000" dirty="0" smtClean="0">
                <a:solidFill>
                  <a:srgbClr val="002060"/>
                </a:solidFill>
              </a:rPr>
            </a:br>
            <a:r>
              <a:rPr lang="nb-NO" altLang="nb-NO" sz="4000" dirty="0">
                <a:solidFill>
                  <a:srgbClr val="002060"/>
                </a:solidFill>
              </a:rPr>
              <a:t/>
            </a:r>
            <a:br>
              <a:rPr lang="nb-NO" altLang="nb-NO" sz="4000" dirty="0">
                <a:solidFill>
                  <a:srgbClr val="002060"/>
                </a:solidFill>
              </a:rPr>
            </a:br>
            <a:r>
              <a:rPr lang="nb-NO" altLang="nb-NO" sz="4000" dirty="0" smtClean="0">
                <a:solidFill>
                  <a:srgbClr val="002060"/>
                </a:solidFill>
              </a:rPr>
              <a:t>Digital </a:t>
            </a:r>
            <a:r>
              <a:rPr lang="nb-NO" altLang="nb-NO" sz="4000" dirty="0">
                <a:solidFill>
                  <a:srgbClr val="002060"/>
                </a:solidFill>
              </a:rPr>
              <a:t>vurdering og eksamen</a:t>
            </a:r>
            <a:r>
              <a:rPr lang="nb-NO" altLang="nb-NO" sz="2500" dirty="0">
                <a:solidFill>
                  <a:srgbClr val="002060"/>
                </a:solidFill>
              </a:rPr>
              <a:t/>
            </a:r>
            <a:br>
              <a:rPr lang="nb-NO" altLang="nb-NO" sz="2500" dirty="0">
                <a:solidFill>
                  <a:srgbClr val="002060"/>
                </a:solidFill>
              </a:rPr>
            </a:br>
            <a:r>
              <a:rPr lang="nb-NO" altLang="nb-NO" sz="2500" dirty="0" smtClean="0">
                <a:solidFill>
                  <a:srgbClr val="002060"/>
                </a:solidFill>
              </a:rPr>
              <a:t/>
            </a:r>
            <a:br>
              <a:rPr lang="nb-NO" altLang="nb-NO" sz="2500" dirty="0" smtClean="0">
                <a:solidFill>
                  <a:srgbClr val="002060"/>
                </a:solidFill>
              </a:rPr>
            </a:br>
            <a:r>
              <a:rPr lang="nb-NO" altLang="nb-NO" sz="2400" dirty="0" smtClean="0">
                <a:solidFill>
                  <a:srgbClr val="002060"/>
                </a:solidFill>
              </a:rPr>
              <a:t>Juridiske </a:t>
            </a:r>
            <a:r>
              <a:rPr lang="nb-NO" altLang="nb-NO" sz="2400" dirty="0">
                <a:solidFill>
                  <a:srgbClr val="002060"/>
                </a:solidFill>
              </a:rPr>
              <a:t>rammer </a:t>
            </a:r>
            <a:r>
              <a:rPr lang="nb-NO" altLang="nb-NO" dirty="0"/>
              <a:t/>
            </a:r>
            <a:br>
              <a:rPr lang="nb-NO" altLang="nb-NO" dirty="0"/>
            </a:br>
            <a:endParaRPr lang="nb-NO" altLang="nb-NO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endParaRPr lang="nb-NO" altLang="nb-NO" dirty="0" smtClean="0"/>
          </a:p>
          <a:p>
            <a:pPr eaLnBrk="1" hangingPunct="1"/>
            <a:endParaRPr lang="nb-NO" altLang="nb-NO" sz="1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nb-NO" altLang="nb-NO" sz="1800" dirty="0" smtClean="0">
                <a:solidFill>
                  <a:srgbClr val="002060"/>
                </a:solidFill>
              </a:rPr>
              <a:t>Læringsfestivalen 2015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619671" y="4657700"/>
            <a:ext cx="373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Maren Magnus Jegersberg</a:t>
            </a:r>
          </a:p>
          <a:p>
            <a:r>
              <a:rPr lang="nb-NO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Juridisk rådgiver IT-direktørens stab</a:t>
            </a:r>
          </a:p>
          <a:p>
            <a:r>
              <a:rPr lang="nb-NO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Universitetet i Oslo</a:t>
            </a:r>
            <a:endParaRPr lang="nb-NO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>
          <a:xfrm>
            <a:off x="762000" y="481237"/>
            <a:ext cx="7921625" cy="864096"/>
          </a:xfrm>
        </p:spPr>
        <p:txBody>
          <a:bodyPr/>
          <a:lstStyle/>
          <a:p>
            <a:r>
              <a:rPr lang="nb-NO" altLang="nb-NO" dirty="0" smtClean="0">
                <a:solidFill>
                  <a:srgbClr val="002060"/>
                </a:solidFill>
              </a:rPr>
              <a:t>Veien videre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>
          <a:xfrm>
            <a:off x="971550" y="1345332"/>
            <a:ext cx="7696200" cy="3741283"/>
          </a:xfrm>
        </p:spPr>
        <p:txBody>
          <a:bodyPr/>
          <a:lstStyle/>
          <a:p>
            <a:r>
              <a:rPr lang="nb-NO" altLang="nb-NO" dirty="0"/>
              <a:t>Avhengig av endret eller fortsatt rettstilstand av definisjonen «læremidler». </a:t>
            </a:r>
          </a:p>
          <a:p>
            <a:r>
              <a:rPr lang="nb-NO" altLang="nb-NO" dirty="0" smtClean="0"/>
              <a:t>Nye og andre typer juridiske utfordringer</a:t>
            </a:r>
          </a:p>
          <a:p>
            <a:pPr lvl="1"/>
            <a:r>
              <a:rPr lang="nb-NO" altLang="nb-NO" sz="1800" dirty="0" smtClean="0"/>
              <a:t>Krever at vi gjør oss godt kjent med de rammer som finnes</a:t>
            </a:r>
          </a:p>
          <a:p>
            <a:pPr lvl="1"/>
            <a:r>
              <a:rPr lang="nb-NO" altLang="nb-NO" sz="1800" dirty="0" smtClean="0"/>
              <a:t>Krever at vi gjør de nødvendige vurderingene basert på den enkelte løsning og vurderingsform</a:t>
            </a:r>
          </a:p>
          <a:p>
            <a:pPr lvl="1"/>
            <a:endParaRPr lang="nb-NO" altLang="nb-NO" sz="1800" dirty="0" smtClean="0"/>
          </a:p>
          <a:p>
            <a:r>
              <a:rPr lang="nb-NO" altLang="nb-NO" sz="2100" b="1" u="sng" dirty="0" smtClean="0">
                <a:solidFill>
                  <a:schemeClr val="accent6"/>
                </a:solidFill>
              </a:rPr>
              <a:t>Hver </a:t>
            </a:r>
            <a:r>
              <a:rPr lang="nb-NO" altLang="nb-NO" sz="2100" b="1" u="sng" dirty="0">
                <a:solidFill>
                  <a:schemeClr val="accent6"/>
                </a:solidFill>
              </a:rPr>
              <a:t>enkelt institusjon er selv ansvarlig for å følge </a:t>
            </a:r>
            <a:r>
              <a:rPr lang="nb-NO" altLang="nb-NO" sz="2100" b="1" u="sng" dirty="0" smtClean="0">
                <a:solidFill>
                  <a:schemeClr val="accent6"/>
                </a:solidFill>
              </a:rPr>
              <a:t>loven</a:t>
            </a:r>
            <a:endParaRPr lang="nb-NO" altLang="nb-NO" sz="2100" b="1" u="sng" dirty="0">
              <a:solidFill>
                <a:schemeClr val="accent6"/>
              </a:solidFill>
            </a:endParaRPr>
          </a:p>
          <a:p>
            <a:pPr lvl="1"/>
            <a:endParaRPr lang="nb-NO" altLang="nb-NO" sz="1800" dirty="0" smtClean="0"/>
          </a:p>
          <a:p>
            <a:pPr marL="363538" lvl="1" indent="0">
              <a:buNone/>
            </a:pPr>
            <a:r>
              <a:rPr lang="nb-NO" altLang="nb-NO" sz="1800" b="1" dirty="0" smtClean="0">
                <a:solidFill>
                  <a:schemeClr val="accent6"/>
                </a:solidFill>
              </a:rPr>
              <a:t>          Gjør vi dette har vi mange muligheter innenfor de rammene      som finnes!</a:t>
            </a:r>
          </a:p>
          <a:p>
            <a:pPr lvl="1"/>
            <a:endParaRPr lang="nb-NO" altLang="nb-NO" sz="1800" dirty="0" smtClean="0"/>
          </a:p>
          <a:p>
            <a:endParaRPr lang="nb-NO" altLang="nb-NO" dirty="0" smtClean="0"/>
          </a:p>
          <a:p>
            <a:endParaRPr lang="nb-NO" altLang="nb-NO" dirty="0" smtClean="0"/>
          </a:p>
        </p:txBody>
      </p:sp>
      <p:sp>
        <p:nvSpPr>
          <p:cNvPr id="2" name="Right Arrow 1"/>
          <p:cNvSpPr/>
          <p:nvPr/>
        </p:nvSpPr>
        <p:spPr bwMode="auto">
          <a:xfrm>
            <a:off x="1177325" y="4549688"/>
            <a:ext cx="792088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5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nb-NO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Spørsmål?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34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3243"/>
            <a:ext cx="7921625" cy="648073"/>
          </a:xfrm>
        </p:spPr>
        <p:txBody>
          <a:bodyPr/>
          <a:lstStyle/>
          <a:p>
            <a:r>
              <a:rPr lang="nb-NO" altLang="nb-NO" sz="3200" dirty="0" smtClean="0">
                <a:solidFill>
                  <a:srgbClr val="002060"/>
                </a:solidFill>
              </a:rPr>
              <a:t/>
            </a:r>
            <a:br>
              <a:rPr lang="nb-NO" altLang="nb-NO" sz="3200" dirty="0" smtClean="0">
                <a:solidFill>
                  <a:srgbClr val="002060"/>
                </a:solidFill>
              </a:rPr>
            </a:br>
            <a:r>
              <a:rPr lang="nb-NO" altLang="nb-NO" sz="2400" dirty="0" smtClean="0">
                <a:solidFill>
                  <a:srgbClr val="002060"/>
                </a:solidFill>
              </a:rPr>
              <a:t>Juridisk utredning våren 2014</a:t>
            </a:r>
            <a:br>
              <a:rPr lang="nb-NO" altLang="nb-NO" sz="2400" dirty="0" smtClean="0">
                <a:solidFill>
                  <a:srgbClr val="002060"/>
                </a:solidFill>
              </a:rPr>
            </a:br>
            <a:r>
              <a:rPr lang="nb-NO" altLang="nb-NO" sz="2400" dirty="0" smtClean="0">
                <a:solidFill>
                  <a:srgbClr val="002060"/>
                </a:solidFill>
              </a:rPr>
              <a:t/>
            </a:r>
            <a:br>
              <a:rPr lang="nb-NO" altLang="nb-NO" sz="2400" dirty="0" smtClean="0">
                <a:solidFill>
                  <a:srgbClr val="002060"/>
                </a:solidFill>
              </a:rPr>
            </a:br>
            <a:r>
              <a:rPr lang="nb-NO" altLang="nb-NO" sz="1800" dirty="0" smtClean="0">
                <a:solidFill>
                  <a:srgbClr val="002060"/>
                </a:solidFill>
              </a:rPr>
              <a:t>Et </a:t>
            </a:r>
            <a:r>
              <a:rPr lang="nb-NO" altLang="nb-NO" sz="1800" dirty="0">
                <a:solidFill>
                  <a:srgbClr val="002060"/>
                </a:solidFill>
              </a:rPr>
              <a:t>samarbeidsprosjekt mellom: </a:t>
            </a:r>
            <a:br>
              <a:rPr lang="nb-NO" altLang="nb-NO" sz="1800" dirty="0">
                <a:solidFill>
                  <a:srgbClr val="002060"/>
                </a:solidFill>
              </a:rPr>
            </a:br>
            <a:endParaRPr lang="nb-NO" altLang="nb-NO" sz="18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489348"/>
            <a:ext cx="6192688" cy="4104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0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990600" y="457730"/>
            <a:ext cx="7696200" cy="1019969"/>
          </a:xfrm>
        </p:spPr>
        <p:txBody>
          <a:bodyPr/>
          <a:lstStyle/>
          <a:p>
            <a:r>
              <a:rPr lang="nb-NO" altLang="nb-NO" dirty="0" smtClean="0">
                <a:solidFill>
                  <a:srgbClr val="002060"/>
                </a:solidFill>
              </a:rPr>
              <a:t>Definisjon og avgrensning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>
          <a:xfrm>
            <a:off x="990600" y="1416845"/>
            <a:ext cx="7696200" cy="3663156"/>
          </a:xfrm>
        </p:spPr>
        <p:txBody>
          <a:bodyPr/>
          <a:lstStyle/>
          <a:p>
            <a:pPr marL="271463" lvl="1" indent="-271463">
              <a:buFontTx/>
              <a:buChar char="•"/>
            </a:pPr>
            <a:r>
              <a:rPr lang="nb-NO" altLang="nb-NO" sz="2000" dirty="0" smtClean="0"/>
              <a:t>Identifisere og vurdere </a:t>
            </a:r>
            <a:r>
              <a:rPr lang="nb-NO" altLang="nb-NO" sz="2000" dirty="0"/>
              <a:t>juridiske utfordringer knyttet til gjennomføringen av digital vurdering og </a:t>
            </a:r>
            <a:r>
              <a:rPr lang="nb-NO" altLang="nb-NO" sz="2000" dirty="0" smtClean="0"/>
              <a:t>eksamen ut i fra dagens rettstilstand</a:t>
            </a:r>
          </a:p>
          <a:p>
            <a:pPr marL="271463" lvl="1" indent="-271463">
              <a:buFontTx/>
              <a:buChar char="•"/>
            </a:pPr>
            <a:endParaRPr lang="nb-NO" altLang="nb-NO" dirty="0" smtClean="0"/>
          </a:p>
          <a:p>
            <a:r>
              <a:rPr lang="nb-NO" altLang="nb-NO" sz="2000" dirty="0" smtClean="0"/>
              <a:t>Digital eksamen: </a:t>
            </a:r>
            <a:r>
              <a:rPr lang="nb-NO" altLang="nb-NO" sz="2000" i="1" dirty="0" smtClean="0"/>
              <a:t>skriftlig eksamen ved bruk av digitale verktøy/hjelpemidler</a:t>
            </a:r>
          </a:p>
          <a:p>
            <a:endParaRPr lang="nb-NO" altLang="nb-NO" sz="2000" i="1" dirty="0" smtClean="0"/>
          </a:p>
          <a:p>
            <a:r>
              <a:rPr lang="nb-NO" altLang="nb-NO" sz="2000" dirty="0" smtClean="0"/>
              <a:t>Avgrenset mot muntlig eksamen og andre typer vurderingsformer</a:t>
            </a:r>
          </a:p>
          <a:p>
            <a:endParaRPr lang="nb-NO" altLang="nb-NO" sz="2000" dirty="0" smtClean="0"/>
          </a:p>
          <a:p>
            <a:r>
              <a:rPr lang="nb-NO" altLang="nb-NO" sz="2000" dirty="0" smtClean="0"/>
              <a:t>Ingen endring i studentenes rettigheter og plikter etter gjeldende lovverk</a:t>
            </a:r>
          </a:p>
          <a:p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163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762000" y="481237"/>
            <a:ext cx="7921625" cy="936104"/>
          </a:xfrm>
        </p:spPr>
        <p:txBody>
          <a:bodyPr/>
          <a:lstStyle/>
          <a:p>
            <a:r>
              <a:rPr lang="nb-NO" altLang="nb-NO" dirty="0" smtClean="0">
                <a:solidFill>
                  <a:srgbClr val="002060"/>
                </a:solidFill>
              </a:rPr>
              <a:t>Kan vi kreve at studentene bruker eget utstyr?</a:t>
            </a: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990600" y="1357313"/>
            <a:ext cx="7696200" cy="3722688"/>
          </a:xfrm>
        </p:spPr>
        <p:txBody>
          <a:bodyPr/>
          <a:lstStyle/>
          <a:p>
            <a:pPr>
              <a:defRPr/>
            </a:pPr>
            <a:r>
              <a:rPr lang="nb-NO" altLang="nb-NO" dirty="0" smtClean="0"/>
              <a:t>Gratisprinsippet i norsk høyere utdanning</a:t>
            </a:r>
          </a:p>
          <a:p>
            <a:pPr lvl="1">
              <a:defRPr/>
            </a:pPr>
            <a:r>
              <a:rPr lang="nb-NO" altLang="nb-NO" dirty="0" smtClean="0"/>
              <a:t>Kan ikke kreve betaling utover «reelle kostnader knyttet til læremidler». </a:t>
            </a:r>
          </a:p>
          <a:p>
            <a:pPr lvl="1">
              <a:defRPr/>
            </a:pP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Ikke hjemmel for å kreve bruk av eget utstyr</a:t>
            </a:r>
          </a:p>
          <a:p>
            <a:pPr>
              <a:defRPr/>
            </a:pP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Frivillig bruk av eget utstyr?</a:t>
            </a:r>
          </a:p>
          <a:p>
            <a:pPr lvl="1">
              <a:defRPr/>
            </a:pPr>
            <a:r>
              <a:rPr lang="nb-NO" altLang="nb-NO" dirty="0" smtClean="0"/>
              <a:t>Ingen rettighet for studenten å bruke eget utstyr</a:t>
            </a:r>
          </a:p>
          <a:p>
            <a:pPr lvl="1">
              <a:defRPr/>
            </a:pPr>
            <a:r>
              <a:rPr lang="nb-NO" altLang="nb-NO" dirty="0" smtClean="0"/>
              <a:t>Institusjonen må ha nok utstyr tilgjengelig</a:t>
            </a:r>
          </a:p>
          <a:p>
            <a:pPr>
              <a:defRPr/>
            </a:pP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121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553245"/>
            <a:ext cx="7921625" cy="864096"/>
          </a:xfrm>
        </p:spPr>
        <p:txBody>
          <a:bodyPr/>
          <a:lstStyle/>
          <a:p>
            <a:r>
              <a:rPr lang="nb-NO" dirty="0">
                <a:solidFill>
                  <a:srgbClr val="002060"/>
                </a:solidFill>
              </a:rPr>
              <a:t>F</a:t>
            </a:r>
            <a:r>
              <a:rPr lang="nb-NO" dirty="0" smtClean="0">
                <a:solidFill>
                  <a:srgbClr val="002060"/>
                </a:solidFill>
              </a:rPr>
              <a:t>orslag om endringer </a:t>
            </a:r>
            <a:r>
              <a:rPr lang="nb-NO" dirty="0">
                <a:solidFill>
                  <a:srgbClr val="002060"/>
                </a:solidFill>
              </a:rPr>
              <a:t>i </a:t>
            </a:r>
            <a:r>
              <a:rPr lang="nb-NO" dirty="0" smtClean="0">
                <a:solidFill>
                  <a:srgbClr val="002060"/>
                </a:solidFill>
              </a:rPr>
              <a:t>regelverket 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1417340"/>
            <a:ext cx="7924800" cy="3662660"/>
          </a:xfrm>
        </p:spPr>
        <p:txBody>
          <a:bodyPr/>
          <a:lstStyle/>
          <a:p>
            <a:r>
              <a:rPr lang="nb-NO" dirty="0" smtClean="0"/>
              <a:t>Anmodning fra arbeidsgruppen og UHR om ny vurdering høsten 2014</a:t>
            </a:r>
          </a:p>
          <a:p>
            <a:r>
              <a:rPr lang="nb-NO" dirty="0" smtClean="0"/>
              <a:t>Høringsforslag med frist 20. august 2015</a:t>
            </a:r>
          </a:p>
          <a:p>
            <a:r>
              <a:rPr lang="nb-NO" altLang="nb-NO" dirty="0"/>
              <a:t>Ny vurdering av definisjonen </a:t>
            </a:r>
            <a:r>
              <a:rPr lang="nb-NO" altLang="nb-NO" dirty="0" smtClean="0"/>
              <a:t>av «læremidler»</a:t>
            </a:r>
          </a:p>
          <a:p>
            <a:pPr lvl="1"/>
            <a:r>
              <a:rPr lang="nb-NO" altLang="nb-NO" dirty="0" smtClean="0"/>
              <a:t>Foreldet definisjon </a:t>
            </a:r>
          </a:p>
          <a:p>
            <a:pPr lvl="1"/>
            <a:r>
              <a:rPr lang="nb-NO" altLang="nb-NO" dirty="0" smtClean="0"/>
              <a:t>PC er et læremiddel</a:t>
            </a:r>
          </a:p>
          <a:p>
            <a:r>
              <a:rPr lang="nb-NO" altLang="nb-NO" dirty="0" smtClean="0"/>
              <a:t>Nytt forslag innebærer at </a:t>
            </a:r>
          </a:p>
          <a:p>
            <a:pPr lvl="1"/>
            <a:r>
              <a:rPr lang="nb-NO" altLang="nb-NO" dirty="0" smtClean="0"/>
              <a:t>Institusjonene kan kreve at studentene har egen bærbar PC</a:t>
            </a:r>
          </a:p>
          <a:p>
            <a:pPr lvl="1"/>
            <a:r>
              <a:rPr lang="nb-NO" altLang="nb-NO" dirty="0" smtClean="0"/>
              <a:t>Legges til grunn at programvare dekkes av institusjonene</a:t>
            </a:r>
            <a:endParaRPr lang="nb-NO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60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990600" y="396875"/>
            <a:ext cx="7696200" cy="780521"/>
          </a:xfrm>
        </p:spPr>
        <p:txBody>
          <a:bodyPr/>
          <a:lstStyle/>
          <a:p>
            <a:r>
              <a:rPr lang="nb-NO" altLang="nb-NO" smtClean="0">
                <a:solidFill>
                  <a:srgbClr val="002060"/>
                </a:solidFill>
              </a:rPr>
              <a:t>Rettigheter, plikter og ansvar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177396"/>
            <a:ext cx="7696200" cy="3902604"/>
          </a:xfrm>
        </p:spPr>
        <p:txBody>
          <a:bodyPr/>
          <a:lstStyle/>
          <a:p>
            <a:pPr>
              <a:defRPr/>
            </a:pPr>
            <a:r>
              <a:rPr lang="nb-NO" altLang="nb-NO" dirty="0" smtClean="0"/>
              <a:t>Erstatning</a:t>
            </a:r>
            <a:endParaRPr lang="nb-NO" altLang="nb-NO" dirty="0"/>
          </a:p>
          <a:p>
            <a:pPr lvl="1">
              <a:defRPr/>
            </a:pPr>
            <a:r>
              <a:rPr lang="nb-NO" altLang="nb-NO" sz="2000" dirty="0" smtClean="0"/>
              <a:t>Skade på institusjonens utstyr</a:t>
            </a:r>
          </a:p>
          <a:p>
            <a:pPr lvl="1">
              <a:defRPr/>
            </a:pPr>
            <a:r>
              <a:rPr lang="nb-NO" altLang="nb-NO" sz="2000" dirty="0" smtClean="0"/>
              <a:t>Skade på studentens utstyr</a:t>
            </a:r>
          </a:p>
          <a:p>
            <a:pPr>
              <a:defRPr/>
            </a:pPr>
            <a:r>
              <a:rPr lang="nb-NO" altLang="nb-NO" dirty="0" smtClean="0"/>
              <a:t>Krav til studenten</a:t>
            </a:r>
          </a:p>
          <a:p>
            <a:pPr lvl="1">
              <a:defRPr/>
            </a:pPr>
            <a:r>
              <a:rPr lang="nb-NO" altLang="nb-NO" sz="2000" dirty="0" smtClean="0"/>
              <a:t>Spesifikasjon av utstyr og programvare</a:t>
            </a:r>
          </a:p>
          <a:p>
            <a:pPr>
              <a:defRPr/>
            </a:pPr>
            <a:r>
              <a:rPr lang="nb-NO" altLang="nb-NO" dirty="0" smtClean="0"/>
              <a:t>Rettigheter til studenten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nb-NO" altLang="nb-NO" sz="2000" dirty="0"/>
              <a:t>I</a:t>
            </a:r>
            <a:r>
              <a:rPr lang="nb-NO" altLang="nb-NO" sz="2000" dirty="0" smtClean="0"/>
              <a:t>nstitusjonens utstyr bryter sammen under eksamen og studenten mister innholdet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nb-NO" altLang="nb-NO" sz="2000" dirty="0" smtClean="0"/>
              <a:t>Studentens utstyr bryter sammen under eksamen og studenten mister innholdet</a:t>
            </a:r>
          </a:p>
          <a:p>
            <a:pPr marL="514350" indent="-457200">
              <a:defRPr/>
            </a:pPr>
            <a:r>
              <a:rPr lang="nb-NO" altLang="nb-NO" dirty="0" smtClean="0"/>
              <a:t>Ansvar for besvarelsen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89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45332"/>
            <a:ext cx="7924800" cy="3528392"/>
          </a:xfrm>
        </p:spPr>
        <p:txBody>
          <a:bodyPr/>
          <a:lstStyle/>
          <a:p>
            <a:pPr>
              <a:defRPr/>
            </a:pPr>
            <a:r>
              <a:rPr lang="nb-NO" altLang="nb-NO" dirty="0" smtClean="0"/>
              <a:t>Lagring</a:t>
            </a:r>
          </a:p>
          <a:p>
            <a:pPr lvl="1">
              <a:defRPr/>
            </a:pPr>
            <a:r>
              <a:rPr lang="nb-NO" altLang="nb-NO" dirty="0" smtClean="0"/>
              <a:t>Oppgaver, besvarelser, oppmøteprotokoller, sensurprotokoller etc. </a:t>
            </a:r>
          </a:p>
          <a:p>
            <a:pPr lvl="1">
              <a:defRPr/>
            </a:pPr>
            <a:r>
              <a:rPr lang="nb-NO" altLang="nb-NO" dirty="0" smtClean="0"/>
              <a:t>Sikre løsninger som oppfyller loven og andre krav</a:t>
            </a:r>
          </a:p>
          <a:p>
            <a:pPr>
              <a:defRPr/>
            </a:pPr>
            <a:r>
              <a:rPr lang="nb-NO" altLang="nb-NO" dirty="0" smtClean="0"/>
              <a:t>Innsyn</a:t>
            </a:r>
          </a:p>
          <a:p>
            <a:pPr lvl="1">
              <a:defRPr/>
            </a:pPr>
            <a:r>
              <a:rPr lang="nb-NO" altLang="nb-NO" dirty="0" smtClean="0"/>
              <a:t>Oppgaver, besvarelser, sensorveiledninger</a:t>
            </a:r>
          </a:p>
          <a:p>
            <a:pPr lvl="1">
              <a:defRPr/>
            </a:pPr>
            <a:r>
              <a:rPr lang="nb-NO" altLang="nb-NO" dirty="0" smtClean="0"/>
              <a:t>Utgangspunktet er full offentlighet</a:t>
            </a:r>
          </a:p>
          <a:p>
            <a:pPr lvl="2">
              <a:defRPr/>
            </a:pPr>
            <a:r>
              <a:rPr lang="nb-NO" altLang="nb-NO" smtClean="0"/>
              <a:t>Unntak  </a:t>
            </a: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Lokale regelverk</a:t>
            </a:r>
          </a:p>
          <a:p>
            <a:pPr marL="0" indent="0">
              <a:buFontTx/>
              <a:buNone/>
              <a:defRPr/>
            </a:pPr>
            <a:endParaRPr lang="nb-NO" altLang="nb-NO" dirty="0" smtClean="0"/>
          </a:p>
          <a:p>
            <a:pPr>
              <a:defRPr/>
            </a:pPr>
            <a:endParaRPr lang="nb-NO" dirty="0"/>
          </a:p>
        </p:txBody>
      </p:sp>
      <p:sp>
        <p:nvSpPr>
          <p:cNvPr id="17411" name="Tittel 1"/>
          <p:cNvSpPr>
            <a:spLocks noGrp="1"/>
          </p:cNvSpPr>
          <p:nvPr>
            <p:ph type="title"/>
          </p:nvPr>
        </p:nvSpPr>
        <p:spPr>
          <a:xfrm>
            <a:off x="762000" y="481237"/>
            <a:ext cx="7921625" cy="936104"/>
          </a:xfrm>
        </p:spPr>
        <p:txBody>
          <a:bodyPr/>
          <a:lstStyle/>
          <a:p>
            <a:r>
              <a:rPr lang="nb-NO" altLang="nb-NO" dirty="0" smtClean="0">
                <a:solidFill>
                  <a:srgbClr val="002060"/>
                </a:solidFill>
              </a:rPr>
              <a:t>Administrative problemstillinger</a:t>
            </a:r>
          </a:p>
        </p:txBody>
      </p:sp>
    </p:spTree>
    <p:extLst>
      <p:ext uri="{BB962C8B-B14F-4D97-AF65-F5344CB8AC3E}">
        <p14:creationId xmlns:p14="http://schemas.microsoft.com/office/powerpoint/2010/main" val="33676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750" y="1417340"/>
            <a:ext cx="7696200" cy="3548889"/>
          </a:xfrm>
        </p:spPr>
        <p:txBody>
          <a:bodyPr/>
          <a:lstStyle/>
          <a:p>
            <a:pPr>
              <a:defRPr/>
            </a:pPr>
            <a:r>
              <a:rPr lang="nb-NO" altLang="nb-NO" dirty="0" smtClean="0"/>
              <a:t>Hvilke krav stiller institusjonene i dag?</a:t>
            </a:r>
          </a:p>
          <a:p>
            <a:pPr lvl="1">
              <a:defRPr/>
            </a:pPr>
            <a:r>
              <a:rPr lang="nb-NO" altLang="nb-NO" dirty="0" smtClean="0"/>
              <a:t>Identifiserer seg ved legitimasjon og signatur</a:t>
            </a:r>
          </a:p>
          <a:p>
            <a:pPr lvl="1">
              <a:defRPr/>
            </a:pP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Hvilke krav kan stilles ut i fra dagens juridiske situasjon?</a:t>
            </a:r>
          </a:p>
          <a:p>
            <a:pPr lvl="1">
              <a:defRPr/>
            </a:pPr>
            <a:r>
              <a:rPr lang="nb-NO" altLang="nb-NO" dirty="0" smtClean="0"/>
              <a:t>Gjennomføring av eksamen</a:t>
            </a:r>
          </a:p>
          <a:p>
            <a:pPr lvl="1">
              <a:defRPr/>
            </a:pPr>
            <a:r>
              <a:rPr lang="nb-NO" altLang="nb-NO" dirty="0" smtClean="0"/>
              <a:t>Sensur</a:t>
            </a:r>
          </a:p>
          <a:p>
            <a:pPr lvl="1">
              <a:defRPr/>
            </a:pPr>
            <a:r>
              <a:rPr lang="nb-NO" altLang="nb-NO" dirty="0" smtClean="0"/>
              <a:t>Klager</a:t>
            </a:r>
          </a:p>
          <a:p>
            <a:pPr marL="457200" lvl="1" indent="0">
              <a:buFontTx/>
              <a:buNone/>
              <a:defRPr/>
            </a:pPr>
            <a:endParaRPr lang="nb-NO" altLang="nb-NO" dirty="0" smtClean="0"/>
          </a:p>
        </p:txBody>
      </p:sp>
      <p:sp>
        <p:nvSpPr>
          <p:cNvPr id="19459" name="Tittel 1"/>
          <p:cNvSpPr>
            <a:spLocks noGrp="1"/>
          </p:cNvSpPr>
          <p:nvPr>
            <p:ph type="title"/>
          </p:nvPr>
        </p:nvSpPr>
        <p:spPr>
          <a:xfrm>
            <a:off x="755650" y="553244"/>
            <a:ext cx="7696200" cy="792088"/>
          </a:xfrm>
        </p:spPr>
        <p:txBody>
          <a:bodyPr/>
          <a:lstStyle/>
          <a:p>
            <a:r>
              <a:rPr lang="nb-NO" altLang="nb-NO" dirty="0" smtClean="0">
                <a:solidFill>
                  <a:srgbClr val="002060"/>
                </a:solidFill>
              </a:rPr>
              <a:t>Krav til autentisering</a:t>
            </a:r>
          </a:p>
        </p:txBody>
      </p:sp>
      <p:pic>
        <p:nvPicPr>
          <p:cNvPr id="19460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38021"/>
            <a:ext cx="2305050" cy="126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kstSylinder 4"/>
          <p:cNvSpPr txBox="1">
            <a:spLocks noChangeArrowheads="1"/>
          </p:cNvSpPr>
          <p:nvPr/>
        </p:nvSpPr>
        <p:spPr bwMode="auto">
          <a:xfrm>
            <a:off x="6172200" y="5000625"/>
            <a:ext cx="1404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800" dirty="0"/>
              <a:t>Illustrasjon: colourbox.com</a:t>
            </a:r>
          </a:p>
        </p:txBody>
      </p:sp>
    </p:spTree>
    <p:extLst>
      <p:ext uri="{BB962C8B-B14F-4D97-AF65-F5344CB8AC3E}">
        <p14:creationId xmlns:p14="http://schemas.microsoft.com/office/powerpoint/2010/main" val="1223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755576" y="409228"/>
            <a:ext cx="7921625" cy="936104"/>
          </a:xfrm>
        </p:spPr>
        <p:txBody>
          <a:bodyPr/>
          <a:lstStyle/>
          <a:p>
            <a:r>
              <a:rPr lang="nb-NO" altLang="nb-NO" sz="2400" kern="1200" dirty="0">
                <a:solidFill>
                  <a:srgbClr val="002060"/>
                </a:solidFill>
              </a:rPr>
              <a:t>Behandlinger av personopplysninger 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endParaRPr lang="nb-NO" altLang="nb-NO" dirty="0" smtClean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1" y="985292"/>
            <a:ext cx="7397823" cy="4320480"/>
          </a:xfrm>
        </p:spPr>
        <p:txBody>
          <a:bodyPr/>
          <a:lstStyle/>
          <a:p>
            <a:pPr>
              <a:defRPr/>
            </a:pPr>
            <a:r>
              <a:rPr lang="nb-NO" altLang="nb-NO" dirty="0" smtClean="0"/>
              <a:t>Monitorering</a:t>
            </a:r>
          </a:p>
          <a:p>
            <a:pPr lvl="1">
              <a:defRPr/>
            </a:pPr>
            <a:r>
              <a:rPr lang="nb-NO" altLang="nb-NO" sz="1800" dirty="0"/>
              <a:t>Når kan vi monitorere av tekniske </a:t>
            </a:r>
            <a:r>
              <a:rPr lang="nb-NO" altLang="nb-NO" sz="1800" dirty="0" smtClean="0"/>
              <a:t>hensyn?</a:t>
            </a:r>
            <a:endParaRPr lang="nb-NO" altLang="nb-NO" sz="1800" dirty="0"/>
          </a:p>
          <a:p>
            <a:pPr lvl="1">
              <a:defRPr/>
            </a:pPr>
            <a:r>
              <a:rPr lang="nb-NO" altLang="nb-NO" sz="1800" dirty="0" smtClean="0"/>
              <a:t>Når kan vi monitorere for å hindre og oppdage fusk?</a:t>
            </a:r>
          </a:p>
          <a:p>
            <a:pPr lvl="1">
              <a:defRPr/>
            </a:pPr>
            <a:endParaRPr lang="nb-NO" altLang="nb-NO" sz="1800" dirty="0" smtClean="0"/>
          </a:p>
          <a:p>
            <a:pPr>
              <a:defRPr/>
            </a:pPr>
            <a:r>
              <a:rPr lang="nb-NO" altLang="nb-NO" dirty="0" smtClean="0"/>
              <a:t>Plagiatkontroll</a:t>
            </a:r>
          </a:p>
          <a:p>
            <a:pPr lvl="1">
              <a:defRPr/>
            </a:pPr>
            <a:r>
              <a:rPr lang="nb-NO" altLang="nb-NO" sz="1800" dirty="0" smtClean="0"/>
              <a:t>Teknisk oppbygning av verktøyet og personvern</a:t>
            </a:r>
          </a:p>
          <a:p>
            <a:pPr lvl="1">
              <a:defRPr/>
            </a:pPr>
            <a:endParaRPr lang="nb-NO" altLang="nb-NO" sz="1800" dirty="0" smtClean="0"/>
          </a:p>
          <a:p>
            <a:pPr>
              <a:defRPr/>
            </a:pPr>
            <a:r>
              <a:rPr lang="nb-NO" altLang="nb-NO" dirty="0" smtClean="0"/>
              <a:t>Skytjenester ved digital eksamen</a:t>
            </a:r>
          </a:p>
          <a:p>
            <a:pPr lvl="1">
              <a:defRPr/>
            </a:pPr>
            <a:r>
              <a:rPr lang="nb-NO" altLang="nb-NO" sz="1800" dirty="0" smtClean="0"/>
              <a:t>Hva skal til for å kunne ta i bruk en skytjeneste:</a:t>
            </a:r>
          </a:p>
          <a:p>
            <a:pPr lvl="2">
              <a:defRPr/>
            </a:pPr>
            <a:r>
              <a:rPr lang="nb-NO" altLang="nb-NO" sz="1500" dirty="0" smtClean="0"/>
              <a:t>Hvilke krav som gjelder</a:t>
            </a:r>
          </a:p>
          <a:p>
            <a:pPr lvl="2">
              <a:defRPr/>
            </a:pPr>
            <a:r>
              <a:rPr lang="nb-NO" altLang="nb-NO" sz="1500" dirty="0" smtClean="0"/>
              <a:t>Hvilke vurderinger må foretas</a:t>
            </a:r>
          </a:p>
          <a:p>
            <a:pPr lvl="2">
              <a:defRPr/>
            </a:pPr>
            <a:r>
              <a:rPr lang="nb-NO" altLang="nb-NO" sz="1500" dirty="0"/>
              <a:t>S</a:t>
            </a:r>
            <a:r>
              <a:rPr lang="nb-NO" altLang="nb-NO" sz="1500" dirty="0" smtClean="0"/>
              <a:t>jekkliste</a:t>
            </a:r>
          </a:p>
          <a:p>
            <a:pPr marL="0" indent="0">
              <a:buFontTx/>
              <a:buNone/>
              <a:defRPr/>
            </a:pPr>
            <a:endParaRPr lang="nb-NO" altLang="nb-NO" dirty="0" smtClean="0"/>
          </a:p>
          <a:p>
            <a:pPr>
              <a:defRPr/>
            </a:pPr>
            <a:endParaRPr lang="nb-NO" dirty="0"/>
          </a:p>
        </p:txBody>
      </p:sp>
      <p:pic>
        <p:nvPicPr>
          <p:cNvPr id="4" name="Picture 4" descr="http://markedsklinikken.files.wordpress.com/2011/04/1611-storeb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5412"/>
            <a:ext cx="2052664" cy="18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3930775"/>
            <a:ext cx="2249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/>
              <a:t>Illustrasjon: markedsklinikken.wordpress.com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78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it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usit2</Template>
  <TotalTime>83</TotalTime>
  <Words>428</Words>
  <Application>Microsoft Office PowerPoint</Application>
  <PresentationFormat>Skjermfremvisning (16:10)</PresentationFormat>
  <Paragraphs>97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usit2</vt:lpstr>
      <vt:lpstr>         Digital vurdering og eksamen  Juridiske rammer  </vt:lpstr>
      <vt:lpstr> Juridisk utredning våren 2014  Et samarbeidsprosjekt mellom:  </vt:lpstr>
      <vt:lpstr>Definisjon og avgrensning </vt:lpstr>
      <vt:lpstr>Kan vi kreve at studentene bruker eget utstyr?</vt:lpstr>
      <vt:lpstr>Forslag om endringer i regelverket </vt:lpstr>
      <vt:lpstr>Rettigheter, plikter og ansvar</vt:lpstr>
      <vt:lpstr>Administrative problemstillinger</vt:lpstr>
      <vt:lpstr>Krav til autentisering</vt:lpstr>
      <vt:lpstr>Behandlinger av personopplysninger  </vt:lpstr>
      <vt:lpstr>Veien videre</vt:lpstr>
      <vt:lpstr>PowerPoint-presentasjon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vurdering og eksamen  Juridiske rammer</dc:title>
  <dc:creator>Maren Jegersberg</dc:creator>
  <cp:lastModifiedBy>Maren Jegersberg</cp:lastModifiedBy>
  <cp:revision>15</cp:revision>
  <dcterms:created xsi:type="dcterms:W3CDTF">2015-05-04T08:57:07Z</dcterms:created>
  <dcterms:modified xsi:type="dcterms:W3CDTF">2015-05-05T10:30:45Z</dcterms:modified>
</cp:coreProperties>
</file>