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1" r:id="rId7"/>
    <p:sldMasterId id="2147483733" r:id="rId8"/>
    <p:sldMasterId id="2147483745" r:id="rId9"/>
  </p:sldMasterIdLst>
  <p:notesMasterIdLst>
    <p:notesMasterId r:id="rId56"/>
  </p:notesMasterIdLst>
  <p:handoutMasterIdLst>
    <p:handoutMasterId r:id="rId57"/>
  </p:handoutMasterIdLst>
  <p:sldIdLst>
    <p:sldId id="347" r:id="rId10"/>
    <p:sldId id="482" r:id="rId11"/>
    <p:sldId id="494" r:id="rId12"/>
    <p:sldId id="493" r:id="rId13"/>
    <p:sldId id="500" r:id="rId14"/>
    <p:sldId id="499" r:id="rId15"/>
    <p:sldId id="490" r:id="rId16"/>
    <p:sldId id="491" r:id="rId17"/>
    <p:sldId id="492" r:id="rId18"/>
    <p:sldId id="515" r:id="rId19"/>
    <p:sldId id="495" r:id="rId20"/>
    <p:sldId id="497" r:id="rId21"/>
    <p:sldId id="496" r:id="rId22"/>
    <p:sldId id="488" r:id="rId23"/>
    <p:sldId id="516" r:id="rId24"/>
    <p:sldId id="498" r:id="rId25"/>
    <p:sldId id="443" r:id="rId26"/>
    <p:sldId id="513" r:id="rId27"/>
    <p:sldId id="444" r:id="rId28"/>
    <p:sldId id="455" r:id="rId29"/>
    <p:sldId id="425" r:id="rId30"/>
    <p:sldId id="503" r:id="rId31"/>
    <p:sldId id="504" r:id="rId32"/>
    <p:sldId id="505" r:id="rId33"/>
    <p:sldId id="506" r:id="rId34"/>
    <p:sldId id="507" r:id="rId35"/>
    <p:sldId id="508" r:id="rId36"/>
    <p:sldId id="509" r:id="rId37"/>
    <p:sldId id="510" r:id="rId38"/>
    <p:sldId id="511" r:id="rId39"/>
    <p:sldId id="512" r:id="rId40"/>
    <p:sldId id="501" r:id="rId41"/>
    <p:sldId id="464" r:id="rId42"/>
    <p:sldId id="465" r:id="rId43"/>
    <p:sldId id="466" r:id="rId44"/>
    <p:sldId id="467" r:id="rId45"/>
    <p:sldId id="471" r:id="rId46"/>
    <p:sldId id="473" r:id="rId47"/>
    <p:sldId id="474" r:id="rId48"/>
    <p:sldId id="475" r:id="rId49"/>
    <p:sldId id="477" r:id="rId50"/>
    <p:sldId id="478" r:id="rId51"/>
    <p:sldId id="479" r:id="rId52"/>
    <p:sldId id="480" r:id="rId53"/>
    <p:sldId id="481" r:id="rId54"/>
    <p:sldId id="514" r:id="rId55"/>
  </p:sldIdLst>
  <p:sldSz cx="9144000" cy="6858000" type="screen4x3"/>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9" autoAdjust="0"/>
    <p:restoredTop sz="75666" autoAdjust="0"/>
  </p:normalViewPr>
  <p:slideViewPr>
    <p:cSldViewPr snapToGrid="0" snapToObjects="1">
      <p:cViewPr varScale="1">
        <p:scale>
          <a:sx n="109" d="100"/>
          <a:sy n="109" d="100"/>
        </p:scale>
        <p:origin x="1626" y="78"/>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sorterViewPr>
    <p:cViewPr varScale="1">
      <p:scale>
        <a:sx n="1" d="1"/>
        <a:sy n="1" d="1"/>
      </p:scale>
      <p:origin x="0" y="-1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511C0-A649-4BA4-BFC9-E5922012A89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F6A00574-9766-4C13-8BD2-BDEC3EDDACD1}">
      <dgm:prSet custT="1"/>
      <dgm:spPr/>
      <dgm:t>
        <a:bodyPr/>
        <a:lstStyle/>
        <a:p>
          <a:pPr rtl="0"/>
          <a:r>
            <a:rPr lang="nb-NO" sz="1600" b="1" dirty="0" smtClean="0">
              <a:solidFill>
                <a:schemeClr val="bg1"/>
              </a:solidFill>
            </a:rPr>
            <a:t>Studieprogramråd</a:t>
          </a:r>
          <a:endParaRPr lang="nb-NO" sz="1600" b="1" dirty="0">
            <a:solidFill>
              <a:schemeClr val="bg1"/>
            </a:solidFill>
          </a:endParaRPr>
        </a:p>
      </dgm:t>
    </dgm:pt>
    <dgm:pt modelId="{4F90E8E6-EC87-46EC-B9CE-C5DE539AB5CD}" type="parTrans" cxnId="{7E6D92F3-7C35-4BF4-AB80-0F5A04831E17}">
      <dgm:prSet/>
      <dgm:spPr/>
      <dgm:t>
        <a:bodyPr/>
        <a:lstStyle/>
        <a:p>
          <a:endParaRPr lang="nb-NO"/>
        </a:p>
      </dgm:t>
    </dgm:pt>
    <dgm:pt modelId="{7F384603-35B8-480C-9675-2DD49F4DD5EB}" type="sibTrans" cxnId="{7E6D92F3-7C35-4BF4-AB80-0F5A04831E17}">
      <dgm:prSet/>
      <dgm:spPr/>
      <dgm:t>
        <a:bodyPr/>
        <a:lstStyle/>
        <a:p>
          <a:endParaRPr lang="nb-NO"/>
        </a:p>
      </dgm:t>
    </dgm:pt>
    <dgm:pt modelId="{5765A3DE-4447-4BD4-838B-BEAB4669336A}">
      <dgm:prSet custT="1"/>
      <dgm:spPr/>
      <dgm:t>
        <a:bodyPr/>
        <a:lstStyle/>
        <a:p>
          <a:pPr rtl="0"/>
          <a:r>
            <a:rPr lang="nb-NO" sz="1600" b="1" dirty="0" smtClean="0"/>
            <a:t>Dekan</a:t>
          </a:r>
          <a:endParaRPr lang="nb-NO" sz="1600" b="1" dirty="0"/>
        </a:p>
      </dgm:t>
    </dgm:pt>
    <dgm:pt modelId="{53EBB337-0AE1-4267-8DEE-355E781AC23F}" type="parTrans" cxnId="{63ABEE04-CDFF-4E92-B73C-3F75FFA76CF5}">
      <dgm:prSet/>
      <dgm:spPr/>
      <dgm:t>
        <a:bodyPr/>
        <a:lstStyle/>
        <a:p>
          <a:endParaRPr lang="nb-NO"/>
        </a:p>
      </dgm:t>
    </dgm:pt>
    <dgm:pt modelId="{9F783C4B-A157-4F66-A067-B7D7667CD0EF}" type="sibTrans" cxnId="{63ABEE04-CDFF-4E92-B73C-3F75FFA76CF5}">
      <dgm:prSet/>
      <dgm:spPr/>
      <dgm:t>
        <a:bodyPr/>
        <a:lstStyle/>
        <a:p>
          <a:endParaRPr lang="nb-NO"/>
        </a:p>
      </dgm:t>
    </dgm:pt>
    <dgm:pt modelId="{4F1E48B7-1F30-4D37-A67E-49F90FE9AD5F}">
      <dgm:prSet custT="1"/>
      <dgm:spPr/>
      <dgm:t>
        <a:bodyPr/>
        <a:lstStyle/>
        <a:p>
          <a:pPr rtl="0"/>
          <a:r>
            <a:rPr lang="nb-NO" sz="1600" b="1" dirty="0" smtClean="0"/>
            <a:t>Instituttleder</a:t>
          </a:r>
          <a:endParaRPr lang="nb-NO" sz="1600" b="1" dirty="0"/>
        </a:p>
      </dgm:t>
    </dgm:pt>
    <dgm:pt modelId="{CD0F59EC-A76A-4FCA-B80B-3723F905563D}" type="parTrans" cxnId="{CA7E9378-9D7F-421E-8C8C-4C3A39921EC2}">
      <dgm:prSet/>
      <dgm:spPr/>
      <dgm:t>
        <a:bodyPr/>
        <a:lstStyle/>
        <a:p>
          <a:endParaRPr lang="nb-NO"/>
        </a:p>
      </dgm:t>
    </dgm:pt>
    <dgm:pt modelId="{88BC8BF4-3E01-4B5F-9911-A0E7EFFB7321}" type="sibTrans" cxnId="{CA7E9378-9D7F-421E-8C8C-4C3A39921EC2}">
      <dgm:prSet/>
      <dgm:spPr/>
      <dgm:t>
        <a:bodyPr/>
        <a:lstStyle/>
        <a:p>
          <a:endParaRPr lang="nb-NO"/>
        </a:p>
      </dgm:t>
    </dgm:pt>
    <dgm:pt modelId="{E30461CE-9E1C-45FE-A367-3C4709A6F9EA}">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nb-NO" sz="1600" b="1" dirty="0" smtClean="0"/>
            <a:t>Studieprogram-leder</a:t>
          </a:r>
          <a:endParaRPr lang="nb-NO" sz="1600" b="1" dirty="0"/>
        </a:p>
      </dgm:t>
    </dgm:pt>
    <dgm:pt modelId="{E5DB9841-A7B5-420D-BA20-C41923A69343}" type="parTrans" cxnId="{E517D9A2-6E8D-45FC-BB0E-782928999837}">
      <dgm:prSet/>
      <dgm:spPr/>
      <dgm:t>
        <a:bodyPr/>
        <a:lstStyle/>
        <a:p>
          <a:endParaRPr lang="nb-NO"/>
        </a:p>
      </dgm:t>
    </dgm:pt>
    <dgm:pt modelId="{8C3528A5-A559-4066-9272-4BFC27ECFB07}" type="sibTrans" cxnId="{E517D9A2-6E8D-45FC-BB0E-782928999837}">
      <dgm:prSet/>
      <dgm:spPr/>
      <dgm:t>
        <a:bodyPr/>
        <a:lstStyle/>
        <a:p>
          <a:endParaRPr lang="nb-NO"/>
        </a:p>
      </dgm:t>
    </dgm:pt>
    <dgm:pt modelId="{DF340693-9D92-49F7-AB36-DDF7B08C14BF}">
      <dgm:prSet custT="1"/>
      <dgm:spPr/>
      <dgm:t>
        <a:bodyPr/>
        <a:lstStyle/>
        <a:p>
          <a:pPr rtl="0"/>
          <a:r>
            <a:rPr lang="nb-NO" sz="1600" b="1" dirty="0" smtClean="0"/>
            <a:t>Emneansvarlig og faglærere</a:t>
          </a:r>
          <a:endParaRPr lang="nb-NO" sz="1600" b="1" dirty="0"/>
        </a:p>
      </dgm:t>
    </dgm:pt>
    <dgm:pt modelId="{AC8229F1-90E1-4911-A0E3-83ECAABBCBC9}" type="parTrans" cxnId="{38D2DB76-E227-4C51-A7AD-0C6BB097DB81}">
      <dgm:prSet/>
      <dgm:spPr/>
      <dgm:t>
        <a:bodyPr/>
        <a:lstStyle/>
        <a:p>
          <a:endParaRPr lang="nb-NO"/>
        </a:p>
      </dgm:t>
    </dgm:pt>
    <dgm:pt modelId="{06E58ADB-C6B2-40BA-9C51-9B4FFAE9FFCC}" type="sibTrans" cxnId="{38D2DB76-E227-4C51-A7AD-0C6BB097DB81}">
      <dgm:prSet/>
      <dgm:spPr/>
      <dgm:t>
        <a:bodyPr/>
        <a:lstStyle/>
        <a:p>
          <a:endParaRPr lang="nb-NO"/>
        </a:p>
      </dgm:t>
    </dgm:pt>
    <dgm:pt modelId="{739DECA7-3523-4AA6-9C87-8CD2BE4DA70E}">
      <dgm:prSet custT="1"/>
      <dgm:spPr/>
      <dgm:t>
        <a:bodyPr/>
        <a:lstStyle/>
        <a:p>
          <a:pPr rtl="0"/>
          <a:r>
            <a:rPr lang="nb-NO" sz="1600" b="1" dirty="0" smtClean="0"/>
            <a:t>Studenter</a:t>
          </a:r>
          <a:endParaRPr lang="nb-NO" sz="1600" b="1" dirty="0"/>
        </a:p>
      </dgm:t>
    </dgm:pt>
    <dgm:pt modelId="{75996FC5-32FF-47DB-9101-B17751BC7809}" type="parTrans" cxnId="{E4F60625-CEBD-4DAC-BEB3-4124A8629A4D}">
      <dgm:prSet/>
      <dgm:spPr/>
      <dgm:t>
        <a:bodyPr/>
        <a:lstStyle/>
        <a:p>
          <a:endParaRPr lang="nb-NO"/>
        </a:p>
      </dgm:t>
    </dgm:pt>
    <dgm:pt modelId="{8CD27ABE-4CC2-46D4-8608-32AE787F8187}" type="sibTrans" cxnId="{E4F60625-CEBD-4DAC-BEB3-4124A8629A4D}">
      <dgm:prSet/>
      <dgm:spPr/>
      <dgm:t>
        <a:bodyPr/>
        <a:lstStyle/>
        <a:p>
          <a:endParaRPr lang="nb-NO"/>
        </a:p>
      </dgm:t>
    </dgm:pt>
    <dgm:pt modelId="{D60E34F1-962D-43D4-B7C5-B7A5EB6A0E12}">
      <dgm:prSet custT="1"/>
      <dgm:spPr/>
      <dgm:t>
        <a:bodyPr/>
        <a:lstStyle/>
        <a:p>
          <a:pPr rtl="0"/>
          <a:r>
            <a:rPr lang="nb-NO" sz="1600" b="1" dirty="0" smtClean="0"/>
            <a:t>Administrasjon</a:t>
          </a:r>
          <a:endParaRPr lang="nb-NO" sz="1600" b="1" dirty="0"/>
        </a:p>
      </dgm:t>
    </dgm:pt>
    <dgm:pt modelId="{FDC7BCA0-9362-4E37-A36E-61E5848B514F}" type="parTrans" cxnId="{53A03AEA-A096-422B-A2DA-E3833F670198}">
      <dgm:prSet/>
      <dgm:spPr/>
      <dgm:t>
        <a:bodyPr/>
        <a:lstStyle/>
        <a:p>
          <a:endParaRPr lang="nb-NO"/>
        </a:p>
      </dgm:t>
    </dgm:pt>
    <dgm:pt modelId="{BDB85FE9-927E-4517-A2EA-2B0DE2FAED2D}" type="sibTrans" cxnId="{53A03AEA-A096-422B-A2DA-E3833F670198}">
      <dgm:prSet/>
      <dgm:spPr/>
      <dgm:t>
        <a:bodyPr/>
        <a:lstStyle/>
        <a:p>
          <a:endParaRPr lang="nb-NO"/>
        </a:p>
      </dgm:t>
    </dgm:pt>
    <dgm:pt modelId="{6C95E6B7-6067-4F23-A47D-4B8D2C3E297D}" type="pres">
      <dgm:prSet presAssocID="{5EA511C0-A649-4BA4-BFC9-E5922012A89A}" presName="Name0" presStyleCnt="0">
        <dgm:presLayoutVars>
          <dgm:chMax val="7"/>
          <dgm:resizeHandles val="exact"/>
        </dgm:presLayoutVars>
      </dgm:prSet>
      <dgm:spPr/>
      <dgm:t>
        <a:bodyPr/>
        <a:lstStyle/>
        <a:p>
          <a:endParaRPr lang="nb-NO"/>
        </a:p>
      </dgm:t>
    </dgm:pt>
    <dgm:pt modelId="{91750368-A3FF-4560-B03F-925BE4887B16}" type="pres">
      <dgm:prSet presAssocID="{5EA511C0-A649-4BA4-BFC9-E5922012A89A}" presName="comp1" presStyleCnt="0"/>
      <dgm:spPr/>
    </dgm:pt>
    <dgm:pt modelId="{159B0C6D-1967-49FE-88EB-E54303ECB2A4}" type="pres">
      <dgm:prSet presAssocID="{5EA511C0-A649-4BA4-BFC9-E5922012A89A}" presName="circle1" presStyleLbl="node1" presStyleIdx="0" presStyleCnt="7"/>
      <dgm:spPr/>
      <dgm:t>
        <a:bodyPr/>
        <a:lstStyle/>
        <a:p>
          <a:endParaRPr lang="nb-NO"/>
        </a:p>
      </dgm:t>
    </dgm:pt>
    <dgm:pt modelId="{404EB70F-C9F4-4A85-A3C8-E26B91CE5236}" type="pres">
      <dgm:prSet presAssocID="{5EA511C0-A649-4BA4-BFC9-E5922012A89A}" presName="c1text" presStyleLbl="node1" presStyleIdx="0" presStyleCnt="7">
        <dgm:presLayoutVars>
          <dgm:bulletEnabled val="1"/>
        </dgm:presLayoutVars>
      </dgm:prSet>
      <dgm:spPr/>
      <dgm:t>
        <a:bodyPr/>
        <a:lstStyle/>
        <a:p>
          <a:endParaRPr lang="nb-NO"/>
        </a:p>
      </dgm:t>
    </dgm:pt>
    <dgm:pt modelId="{C174E99E-B2CE-490F-B65F-2A01DD533694}" type="pres">
      <dgm:prSet presAssocID="{5EA511C0-A649-4BA4-BFC9-E5922012A89A}" presName="comp2" presStyleCnt="0"/>
      <dgm:spPr/>
    </dgm:pt>
    <dgm:pt modelId="{351444F5-E033-43EA-9DDA-9743742B3851}" type="pres">
      <dgm:prSet presAssocID="{5EA511C0-A649-4BA4-BFC9-E5922012A89A}" presName="circle2" presStyleLbl="node1" presStyleIdx="1" presStyleCnt="7"/>
      <dgm:spPr/>
      <dgm:t>
        <a:bodyPr/>
        <a:lstStyle/>
        <a:p>
          <a:endParaRPr lang="nb-NO"/>
        </a:p>
      </dgm:t>
    </dgm:pt>
    <dgm:pt modelId="{3F63F2D1-43DA-4394-87CA-C4F9AD6E86FA}" type="pres">
      <dgm:prSet presAssocID="{5EA511C0-A649-4BA4-BFC9-E5922012A89A}" presName="c2text" presStyleLbl="node1" presStyleIdx="1" presStyleCnt="7">
        <dgm:presLayoutVars>
          <dgm:bulletEnabled val="1"/>
        </dgm:presLayoutVars>
      </dgm:prSet>
      <dgm:spPr/>
      <dgm:t>
        <a:bodyPr/>
        <a:lstStyle/>
        <a:p>
          <a:endParaRPr lang="nb-NO"/>
        </a:p>
      </dgm:t>
    </dgm:pt>
    <dgm:pt modelId="{91A9DAE7-4D14-4164-8F82-48C1EB06EBC5}" type="pres">
      <dgm:prSet presAssocID="{5EA511C0-A649-4BA4-BFC9-E5922012A89A}" presName="comp3" presStyleCnt="0"/>
      <dgm:spPr/>
    </dgm:pt>
    <dgm:pt modelId="{DE8B5B2B-9AFF-47CC-B5D8-45F84E42E065}" type="pres">
      <dgm:prSet presAssocID="{5EA511C0-A649-4BA4-BFC9-E5922012A89A}" presName="circle3" presStyleLbl="node1" presStyleIdx="2" presStyleCnt="7"/>
      <dgm:spPr/>
      <dgm:t>
        <a:bodyPr/>
        <a:lstStyle/>
        <a:p>
          <a:endParaRPr lang="nb-NO"/>
        </a:p>
      </dgm:t>
    </dgm:pt>
    <dgm:pt modelId="{45F4CBED-9E71-4C1F-9565-2174D9092B84}" type="pres">
      <dgm:prSet presAssocID="{5EA511C0-A649-4BA4-BFC9-E5922012A89A}" presName="c3text" presStyleLbl="node1" presStyleIdx="2" presStyleCnt="7">
        <dgm:presLayoutVars>
          <dgm:bulletEnabled val="1"/>
        </dgm:presLayoutVars>
      </dgm:prSet>
      <dgm:spPr/>
      <dgm:t>
        <a:bodyPr/>
        <a:lstStyle/>
        <a:p>
          <a:endParaRPr lang="nb-NO"/>
        </a:p>
      </dgm:t>
    </dgm:pt>
    <dgm:pt modelId="{2C7DD7F0-E71C-4F19-9711-E3337E95E3AF}" type="pres">
      <dgm:prSet presAssocID="{5EA511C0-A649-4BA4-BFC9-E5922012A89A}" presName="comp4" presStyleCnt="0"/>
      <dgm:spPr/>
    </dgm:pt>
    <dgm:pt modelId="{7800F6CB-8560-4F55-9B40-BC13EC08B872}" type="pres">
      <dgm:prSet presAssocID="{5EA511C0-A649-4BA4-BFC9-E5922012A89A}" presName="circle4" presStyleLbl="node1" presStyleIdx="3" presStyleCnt="7"/>
      <dgm:spPr/>
      <dgm:t>
        <a:bodyPr/>
        <a:lstStyle/>
        <a:p>
          <a:endParaRPr lang="nb-NO"/>
        </a:p>
      </dgm:t>
    </dgm:pt>
    <dgm:pt modelId="{F5EE7EAB-2309-4BD6-91A0-065F4A16FA66}" type="pres">
      <dgm:prSet presAssocID="{5EA511C0-A649-4BA4-BFC9-E5922012A89A}" presName="c4text" presStyleLbl="node1" presStyleIdx="3" presStyleCnt="7">
        <dgm:presLayoutVars>
          <dgm:bulletEnabled val="1"/>
        </dgm:presLayoutVars>
      </dgm:prSet>
      <dgm:spPr/>
      <dgm:t>
        <a:bodyPr/>
        <a:lstStyle/>
        <a:p>
          <a:endParaRPr lang="nb-NO"/>
        </a:p>
      </dgm:t>
    </dgm:pt>
    <dgm:pt modelId="{DA8916AB-99A4-4535-883E-ED2465316F91}" type="pres">
      <dgm:prSet presAssocID="{5EA511C0-A649-4BA4-BFC9-E5922012A89A}" presName="comp5" presStyleCnt="0"/>
      <dgm:spPr/>
    </dgm:pt>
    <dgm:pt modelId="{9C3E2D63-D812-40A3-A926-5FD71A558918}" type="pres">
      <dgm:prSet presAssocID="{5EA511C0-A649-4BA4-BFC9-E5922012A89A}" presName="circle5" presStyleLbl="node1" presStyleIdx="4" presStyleCnt="7" custScaleX="114941" custScaleY="110252"/>
      <dgm:spPr/>
      <dgm:t>
        <a:bodyPr/>
        <a:lstStyle/>
        <a:p>
          <a:endParaRPr lang="nb-NO"/>
        </a:p>
      </dgm:t>
    </dgm:pt>
    <dgm:pt modelId="{4467ADF5-49E9-44C0-8008-89B361DCB606}" type="pres">
      <dgm:prSet presAssocID="{5EA511C0-A649-4BA4-BFC9-E5922012A89A}" presName="c5text" presStyleLbl="node1" presStyleIdx="4" presStyleCnt="7">
        <dgm:presLayoutVars>
          <dgm:bulletEnabled val="1"/>
        </dgm:presLayoutVars>
      </dgm:prSet>
      <dgm:spPr/>
      <dgm:t>
        <a:bodyPr/>
        <a:lstStyle/>
        <a:p>
          <a:endParaRPr lang="nb-NO"/>
        </a:p>
      </dgm:t>
    </dgm:pt>
    <dgm:pt modelId="{89A30676-54FA-422F-91A2-8426E187DD68}" type="pres">
      <dgm:prSet presAssocID="{5EA511C0-A649-4BA4-BFC9-E5922012A89A}" presName="comp6" presStyleCnt="0"/>
      <dgm:spPr/>
    </dgm:pt>
    <dgm:pt modelId="{3AD087A2-7BCB-4D3B-BDA7-C4504837BF84}" type="pres">
      <dgm:prSet presAssocID="{5EA511C0-A649-4BA4-BFC9-E5922012A89A}" presName="circle6" presStyleLbl="node1" presStyleIdx="5" presStyleCnt="7" custScaleX="154433" custScaleY="114347"/>
      <dgm:spPr/>
      <dgm:t>
        <a:bodyPr/>
        <a:lstStyle/>
        <a:p>
          <a:endParaRPr lang="nb-NO"/>
        </a:p>
      </dgm:t>
    </dgm:pt>
    <dgm:pt modelId="{BCE5A97F-323B-49CA-9EED-5C60FDF4AB4B}" type="pres">
      <dgm:prSet presAssocID="{5EA511C0-A649-4BA4-BFC9-E5922012A89A}" presName="c6text" presStyleLbl="node1" presStyleIdx="5" presStyleCnt="7">
        <dgm:presLayoutVars>
          <dgm:bulletEnabled val="1"/>
        </dgm:presLayoutVars>
      </dgm:prSet>
      <dgm:spPr/>
      <dgm:t>
        <a:bodyPr/>
        <a:lstStyle/>
        <a:p>
          <a:endParaRPr lang="nb-NO"/>
        </a:p>
      </dgm:t>
    </dgm:pt>
    <dgm:pt modelId="{BC2DA3C5-0285-4DEF-B9D0-37315FA4EF50}" type="pres">
      <dgm:prSet presAssocID="{5EA511C0-A649-4BA4-BFC9-E5922012A89A}" presName="comp7" presStyleCnt="0"/>
      <dgm:spPr/>
    </dgm:pt>
    <dgm:pt modelId="{BDAFA36D-DCA4-462C-8ED2-292B972B298A}" type="pres">
      <dgm:prSet presAssocID="{5EA511C0-A649-4BA4-BFC9-E5922012A89A}" presName="circle7" presStyleLbl="node1" presStyleIdx="6" presStyleCnt="7" custScaleX="178037"/>
      <dgm:spPr/>
      <dgm:t>
        <a:bodyPr/>
        <a:lstStyle/>
        <a:p>
          <a:endParaRPr lang="nb-NO"/>
        </a:p>
      </dgm:t>
    </dgm:pt>
    <dgm:pt modelId="{83F75834-428C-4CC3-970F-6FDED155AD6C}" type="pres">
      <dgm:prSet presAssocID="{5EA511C0-A649-4BA4-BFC9-E5922012A89A}" presName="c7text" presStyleLbl="node1" presStyleIdx="6" presStyleCnt="7">
        <dgm:presLayoutVars>
          <dgm:bulletEnabled val="1"/>
        </dgm:presLayoutVars>
      </dgm:prSet>
      <dgm:spPr/>
      <dgm:t>
        <a:bodyPr/>
        <a:lstStyle/>
        <a:p>
          <a:endParaRPr lang="nb-NO"/>
        </a:p>
      </dgm:t>
    </dgm:pt>
  </dgm:ptLst>
  <dgm:cxnLst>
    <dgm:cxn modelId="{E4F60625-CEBD-4DAC-BEB3-4124A8629A4D}" srcId="{5EA511C0-A649-4BA4-BFC9-E5922012A89A}" destId="{739DECA7-3523-4AA6-9C87-8CD2BE4DA70E}" srcOrd="6" destOrd="0" parTransId="{75996FC5-32FF-47DB-9101-B17751BC7809}" sibTransId="{8CD27ABE-4CC2-46D4-8608-32AE787F8187}"/>
    <dgm:cxn modelId="{77618FFA-0624-4FD3-B6BF-429EC7DDF577}" type="presOf" srcId="{DF340693-9D92-49F7-AB36-DDF7B08C14BF}" destId="{BCE5A97F-323B-49CA-9EED-5C60FDF4AB4B}" srcOrd="1" destOrd="0" presId="urn:microsoft.com/office/officeart/2005/8/layout/venn2"/>
    <dgm:cxn modelId="{510BFAA1-1CBB-46F9-AE6F-666DBC28908A}" type="presOf" srcId="{5765A3DE-4447-4BD4-838B-BEAB4669336A}" destId="{351444F5-E033-43EA-9DDA-9743742B3851}" srcOrd="0" destOrd="0" presId="urn:microsoft.com/office/officeart/2005/8/layout/venn2"/>
    <dgm:cxn modelId="{23D2F514-3099-491D-BE32-46520DB58B95}" type="presOf" srcId="{DF340693-9D92-49F7-AB36-DDF7B08C14BF}" destId="{3AD087A2-7BCB-4D3B-BDA7-C4504837BF84}" srcOrd="0" destOrd="0" presId="urn:microsoft.com/office/officeart/2005/8/layout/venn2"/>
    <dgm:cxn modelId="{CA7E9378-9D7F-421E-8C8C-4C3A39921EC2}" srcId="{5EA511C0-A649-4BA4-BFC9-E5922012A89A}" destId="{4F1E48B7-1F30-4D37-A67E-49F90FE9AD5F}" srcOrd="2" destOrd="0" parTransId="{CD0F59EC-A76A-4FCA-B80B-3723F905563D}" sibTransId="{88BC8BF4-3E01-4B5F-9911-A0E7EFFB7321}"/>
    <dgm:cxn modelId="{CB762571-93C6-48C0-9E2D-2631297CAC82}" type="presOf" srcId="{5765A3DE-4447-4BD4-838B-BEAB4669336A}" destId="{3F63F2D1-43DA-4394-87CA-C4F9AD6E86FA}" srcOrd="1" destOrd="0" presId="urn:microsoft.com/office/officeart/2005/8/layout/venn2"/>
    <dgm:cxn modelId="{41E0B1C7-2D75-4296-B0AF-A127C2FD9C9F}" type="presOf" srcId="{D60E34F1-962D-43D4-B7C5-B7A5EB6A0E12}" destId="{7800F6CB-8560-4F55-9B40-BC13EC08B872}" srcOrd="0" destOrd="0" presId="urn:microsoft.com/office/officeart/2005/8/layout/venn2"/>
    <dgm:cxn modelId="{F10B28D0-5568-4D98-8D65-03D261FEF576}" type="presOf" srcId="{E30461CE-9E1C-45FE-A367-3C4709A6F9EA}" destId="{4467ADF5-49E9-44C0-8008-89B361DCB606}" srcOrd="1" destOrd="0" presId="urn:microsoft.com/office/officeart/2005/8/layout/venn2"/>
    <dgm:cxn modelId="{F1FB0A5C-4572-4747-9D43-27328A06014E}" type="presOf" srcId="{D60E34F1-962D-43D4-B7C5-B7A5EB6A0E12}" destId="{F5EE7EAB-2309-4BD6-91A0-065F4A16FA66}" srcOrd="1" destOrd="0" presId="urn:microsoft.com/office/officeart/2005/8/layout/venn2"/>
    <dgm:cxn modelId="{53A03AEA-A096-422B-A2DA-E3833F670198}" srcId="{5EA511C0-A649-4BA4-BFC9-E5922012A89A}" destId="{D60E34F1-962D-43D4-B7C5-B7A5EB6A0E12}" srcOrd="3" destOrd="0" parTransId="{FDC7BCA0-9362-4E37-A36E-61E5848B514F}" sibTransId="{BDB85FE9-927E-4517-A2EA-2B0DE2FAED2D}"/>
    <dgm:cxn modelId="{E517D9A2-6E8D-45FC-BB0E-782928999837}" srcId="{5EA511C0-A649-4BA4-BFC9-E5922012A89A}" destId="{E30461CE-9E1C-45FE-A367-3C4709A6F9EA}" srcOrd="4" destOrd="0" parTransId="{E5DB9841-A7B5-420D-BA20-C41923A69343}" sibTransId="{8C3528A5-A559-4066-9272-4BFC27ECFB07}"/>
    <dgm:cxn modelId="{5F28A90A-D5A4-41F7-8898-D72E2079C609}" type="presOf" srcId="{4F1E48B7-1F30-4D37-A67E-49F90FE9AD5F}" destId="{45F4CBED-9E71-4C1F-9565-2174D9092B84}" srcOrd="1" destOrd="0" presId="urn:microsoft.com/office/officeart/2005/8/layout/venn2"/>
    <dgm:cxn modelId="{63ABEE04-CDFF-4E92-B73C-3F75FFA76CF5}" srcId="{5EA511C0-A649-4BA4-BFC9-E5922012A89A}" destId="{5765A3DE-4447-4BD4-838B-BEAB4669336A}" srcOrd="1" destOrd="0" parTransId="{53EBB337-0AE1-4267-8DEE-355E781AC23F}" sibTransId="{9F783C4B-A157-4F66-A067-B7D7667CD0EF}"/>
    <dgm:cxn modelId="{7E6D92F3-7C35-4BF4-AB80-0F5A04831E17}" srcId="{5EA511C0-A649-4BA4-BFC9-E5922012A89A}" destId="{F6A00574-9766-4C13-8BD2-BDEC3EDDACD1}" srcOrd="0" destOrd="0" parTransId="{4F90E8E6-EC87-46EC-B9CE-C5DE539AB5CD}" sibTransId="{7F384603-35B8-480C-9675-2DD49F4DD5EB}"/>
    <dgm:cxn modelId="{08F562FE-CB85-48C2-9940-2F91078FE766}" type="presOf" srcId="{739DECA7-3523-4AA6-9C87-8CD2BE4DA70E}" destId="{BDAFA36D-DCA4-462C-8ED2-292B972B298A}" srcOrd="0" destOrd="0" presId="urn:microsoft.com/office/officeart/2005/8/layout/venn2"/>
    <dgm:cxn modelId="{9C702932-7DEC-4605-8E62-2A2F0BAA2DC2}" type="presOf" srcId="{739DECA7-3523-4AA6-9C87-8CD2BE4DA70E}" destId="{83F75834-428C-4CC3-970F-6FDED155AD6C}" srcOrd="1" destOrd="0" presId="urn:microsoft.com/office/officeart/2005/8/layout/venn2"/>
    <dgm:cxn modelId="{38D2DB76-E227-4C51-A7AD-0C6BB097DB81}" srcId="{5EA511C0-A649-4BA4-BFC9-E5922012A89A}" destId="{DF340693-9D92-49F7-AB36-DDF7B08C14BF}" srcOrd="5" destOrd="0" parTransId="{AC8229F1-90E1-4911-A0E3-83ECAABBCBC9}" sibTransId="{06E58ADB-C6B2-40BA-9C51-9B4FFAE9FFCC}"/>
    <dgm:cxn modelId="{E999F70C-696F-4B50-9924-B5E86FC524CB}" type="presOf" srcId="{4F1E48B7-1F30-4D37-A67E-49F90FE9AD5F}" destId="{DE8B5B2B-9AFF-47CC-B5D8-45F84E42E065}" srcOrd="0" destOrd="0" presId="urn:microsoft.com/office/officeart/2005/8/layout/venn2"/>
    <dgm:cxn modelId="{3EA78682-FAC7-4200-ACE6-BD8FEDE02A78}" type="presOf" srcId="{F6A00574-9766-4C13-8BD2-BDEC3EDDACD1}" destId="{159B0C6D-1967-49FE-88EB-E54303ECB2A4}" srcOrd="0" destOrd="0" presId="urn:microsoft.com/office/officeart/2005/8/layout/venn2"/>
    <dgm:cxn modelId="{FCF5F538-9F8A-4AF0-8CCB-8FC91F100071}" type="presOf" srcId="{5EA511C0-A649-4BA4-BFC9-E5922012A89A}" destId="{6C95E6B7-6067-4F23-A47D-4B8D2C3E297D}" srcOrd="0" destOrd="0" presId="urn:microsoft.com/office/officeart/2005/8/layout/venn2"/>
    <dgm:cxn modelId="{FD2FD5C5-E10F-43ED-8FF1-B50F7CDAA329}" type="presOf" srcId="{F6A00574-9766-4C13-8BD2-BDEC3EDDACD1}" destId="{404EB70F-C9F4-4A85-A3C8-E26B91CE5236}" srcOrd="1" destOrd="0" presId="urn:microsoft.com/office/officeart/2005/8/layout/venn2"/>
    <dgm:cxn modelId="{2F486F89-BEBB-461B-A6DA-FE3A9272DEE3}" type="presOf" srcId="{E30461CE-9E1C-45FE-A367-3C4709A6F9EA}" destId="{9C3E2D63-D812-40A3-A926-5FD71A558918}" srcOrd="0" destOrd="0" presId="urn:microsoft.com/office/officeart/2005/8/layout/venn2"/>
    <dgm:cxn modelId="{B140AF40-BED1-4334-9DF2-E8B96EB5BA68}" type="presParOf" srcId="{6C95E6B7-6067-4F23-A47D-4B8D2C3E297D}" destId="{91750368-A3FF-4560-B03F-925BE4887B16}" srcOrd="0" destOrd="0" presId="urn:microsoft.com/office/officeart/2005/8/layout/venn2"/>
    <dgm:cxn modelId="{14801474-38AB-4A53-BAB7-11E860D9955C}" type="presParOf" srcId="{91750368-A3FF-4560-B03F-925BE4887B16}" destId="{159B0C6D-1967-49FE-88EB-E54303ECB2A4}" srcOrd="0" destOrd="0" presId="urn:microsoft.com/office/officeart/2005/8/layout/venn2"/>
    <dgm:cxn modelId="{F799C33A-D749-4D92-8109-C47B7D8EF111}" type="presParOf" srcId="{91750368-A3FF-4560-B03F-925BE4887B16}" destId="{404EB70F-C9F4-4A85-A3C8-E26B91CE5236}" srcOrd="1" destOrd="0" presId="urn:microsoft.com/office/officeart/2005/8/layout/venn2"/>
    <dgm:cxn modelId="{0563D0DC-820C-4BC4-8331-3E5B73C16698}" type="presParOf" srcId="{6C95E6B7-6067-4F23-A47D-4B8D2C3E297D}" destId="{C174E99E-B2CE-490F-B65F-2A01DD533694}" srcOrd="1" destOrd="0" presId="urn:microsoft.com/office/officeart/2005/8/layout/venn2"/>
    <dgm:cxn modelId="{F666EB7F-5DEF-44EE-8370-6FD3B0168918}" type="presParOf" srcId="{C174E99E-B2CE-490F-B65F-2A01DD533694}" destId="{351444F5-E033-43EA-9DDA-9743742B3851}" srcOrd="0" destOrd="0" presId="urn:microsoft.com/office/officeart/2005/8/layout/venn2"/>
    <dgm:cxn modelId="{CF600A4E-4C09-45DC-AE18-431DE4801502}" type="presParOf" srcId="{C174E99E-B2CE-490F-B65F-2A01DD533694}" destId="{3F63F2D1-43DA-4394-87CA-C4F9AD6E86FA}" srcOrd="1" destOrd="0" presId="urn:microsoft.com/office/officeart/2005/8/layout/venn2"/>
    <dgm:cxn modelId="{2F8B95A7-CC13-4FD7-968F-0497BF7F66B3}" type="presParOf" srcId="{6C95E6B7-6067-4F23-A47D-4B8D2C3E297D}" destId="{91A9DAE7-4D14-4164-8F82-48C1EB06EBC5}" srcOrd="2" destOrd="0" presId="urn:microsoft.com/office/officeart/2005/8/layout/venn2"/>
    <dgm:cxn modelId="{0E3BAB48-43FE-45E4-B526-66677C468CCD}" type="presParOf" srcId="{91A9DAE7-4D14-4164-8F82-48C1EB06EBC5}" destId="{DE8B5B2B-9AFF-47CC-B5D8-45F84E42E065}" srcOrd="0" destOrd="0" presId="urn:microsoft.com/office/officeart/2005/8/layout/venn2"/>
    <dgm:cxn modelId="{C7618A06-E5EF-4054-9F10-0A44A371D264}" type="presParOf" srcId="{91A9DAE7-4D14-4164-8F82-48C1EB06EBC5}" destId="{45F4CBED-9E71-4C1F-9565-2174D9092B84}" srcOrd="1" destOrd="0" presId="urn:microsoft.com/office/officeart/2005/8/layout/venn2"/>
    <dgm:cxn modelId="{E364F30E-1023-4FBE-84F6-F964FB44F82F}" type="presParOf" srcId="{6C95E6B7-6067-4F23-A47D-4B8D2C3E297D}" destId="{2C7DD7F0-E71C-4F19-9711-E3337E95E3AF}" srcOrd="3" destOrd="0" presId="urn:microsoft.com/office/officeart/2005/8/layout/venn2"/>
    <dgm:cxn modelId="{B0079B3B-EB9C-4CC0-9B77-A7EAEF58876A}" type="presParOf" srcId="{2C7DD7F0-E71C-4F19-9711-E3337E95E3AF}" destId="{7800F6CB-8560-4F55-9B40-BC13EC08B872}" srcOrd="0" destOrd="0" presId="urn:microsoft.com/office/officeart/2005/8/layout/venn2"/>
    <dgm:cxn modelId="{9E0A5BEE-2215-46E8-A6A4-9998A2E317FB}" type="presParOf" srcId="{2C7DD7F0-E71C-4F19-9711-E3337E95E3AF}" destId="{F5EE7EAB-2309-4BD6-91A0-065F4A16FA66}" srcOrd="1" destOrd="0" presId="urn:microsoft.com/office/officeart/2005/8/layout/venn2"/>
    <dgm:cxn modelId="{B39E9637-5DDB-4BC7-8601-0EEB3E1A7682}" type="presParOf" srcId="{6C95E6B7-6067-4F23-A47D-4B8D2C3E297D}" destId="{DA8916AB-99A4-4535-883E-ED2465316F91}" srcOrd="4" destOrd="0" presId="urn:microsoft.com/office/officeart/2005/8/layout/venn2"/>
    <dgm:cxn modelId="{5A032CD8-C57C-470F-AB96-1596676009E8}" type="presParOf" srcId="{DA8916AB-99A4-4535-883E-ED2465316F91}" destId="{9C3E2D63-D812-40A3-A926-5FD71A558918}" srcOrd="0" destOrd="0" presId="urn:microsoft.com/office/officeart/2005/8/layout/venn2"/>
    <dgm:cxn modelId="{4C461011-59DF-4575-B8BB-E08591C115E0}" type="presParOf" srcId="{DA8916AB-99A4-4535-883E-ED2465316F91}" destId="{4467ADF5-49E9-44C0-8008-89B361DCB606}" srcOrd="1" destOrd="0" presId="urn:microsoft.com/office/officeart/2005/8/layout/venn2"/>
    <dgm:cxn modelId="{433810C1-731F-421C-B74A-FDBB026507E8}" type="presParOf" srcId="{6C95E6B7-6067-4F23-A47D-4B8D2C3E297D}" destId="{89A30676-54FA-422F-91A2-8426E187DD68}" srcOrd="5" destOrd="0" presId="urn:microsoft.com/office/officeart/2005/8/layout/venn2"/>
    <dgm:cxn modelId="{8D2C8652-C8F1-40C1-9A5B-518190BF1D1B}" type="presParOf" srcId="{89A30676-54FA-422F-91A2-8426E187DD68}" destId="{3AD087A2-7BCB-4D3B-BDA7-C4504837BF84}" srcOrd="0" destOrd="0" presId="urn:microsoft.com/office/officeart/2005/8/layout/venn2"/>
    <dgm:cxn modelId="{6A6C4DFA-48A5-43E5-B80D-95110DF42E7E}" type="presParOf" srcId="{89A30676-54FA-422F-91A2-8426E187DD68}" destId="{BCE5A97F-323B-49CA-9EED-5C60FDF4AB4B}" srcOrd="1" destOrd="0" presId="urn:microsoft.com/office/officeart/2005/8/layout/venn2"/>
    <dgm:cxn modelId="{006F34B5-AC9F-48FA-BCA4-BB2C49E18FE6}" type="presParOf" srcId="{6C95E6B7-6067-4F23-A47D-4B8D2C3E297D}" destId="{BC2DA3C5-0285-4DEF-B9D0-37315FA4EF50}" srcOrd="6" destOrd="0" presId="urn:microsoft.com/office/officeart/2005/8/layout/venn2"/>
    <dgm:cxn modelId="{743C691A-FD65-4D3D-A010-E63F77870070}" type="presParOf" srcId="{BC2DA3C5-0285-4DEF-B9D0-37315FA4EF50}" destId="{BDAFA36D-DCA4-462C-8ED2-292B972B298A}" srcOrd="0" destOrd="0" presId="urn:microsoft.com/office/officeart/2005/8/layout/venn2"/>
    <dgm:cxn modelId="{A1DA5BCE-F6FE-495F-9217-866503AAB4CD}" type="presParOf" srcId="{BC2DA3C5-0285-4DEF-B9D0-37315FA4EF50}" destId="{83F75834-428C-4CC3-970F-6FDED155AD6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B644-D833-4BE2-BF42-94C2C62E02E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nb-NO"/>
        </a:p>
      </dgm:t>
    </dgm:pt>
    <dgm:pt modelId="{9A6DBB1D-6523-4812-B794-D213FEFAF29B}">
      <dgm:prSet phldrT="[Text]" custT="1"/>
      <dgm:spPr>
        <a:solidFill>
          <a:schemeClr val="accent4">
            <a:lumMod val="75000"/>
          </a:schemeClr>
        </a:solidFill>
      </dgm:spPr>
      <dgm:t>
        <a:bodyPr/>
        <a:lstStyle/>
        <a:p>
          <a:r>
            <a:rPr lang="nb-NO" sz="1800" dirty="0"/>
            <a:t>Virtuelle kjemiske rom</a:t>
          </a:r>
        </a:p>
      </dgm:t>
    </dgm:pt>
    <dgm:pt modelId="{E53CC669-35C4-4343-ABE7-ED7F7A43407B}" type="parTrans" cxnId="{E56C5F63-3775-48B4-A7FB-DAD2F2FA7FCA}">
      <dgm:prSet/>
      <dgm:spPr/>
      <dgm:t>
        <a:bodyPr/>
        <a:lstStyle/>
        <a:p>
          <a:endParaRPr lang="nb-NO"/>
        </a:p>
      </dgm:t>
    </dgm:pt>
    <dgm:pt modelId="{9E1D1616-D88F-46BD-9034-4F225F75A8B3}" type="sibTrans" cxnId="{E56C5F63-3775-48B4-A7FB-DAD2F2FA7FCA}">
      <dgm:prSet/>
      <dgm:spPr/>
      <dgm:t>
        <a:bodyPr/>
        <a:lstStyle/>
        <a:p>
          <a:endParaRPr lang="nb-NO"/>
        </a:p>
      </dgm:t>
    </dgm:pt>
    <dgm:pt modelId="{2866A7E1-3308-436A-B9AF-39E3E5825BCB}">
      <dgm:prSet phldrT="[Text]" custT="1"/>
      <dgm:spPr/>
      <dgm:t>
        <a:bodyPr/>
        <a:lstStyle/>
        <a:p>
          <a:r>
            <a:rPr lang="nb-NO" sz="1600" dirty="0"/>
            <a:t>A</a:t>
          </a:r>
        </a:p>
        <a:p>
          <a:r>
            <a:rPr lang="nb-NO" sz="1600" dirty="0"/>
            <a:t>Aktivisering i forelesninger</a:t>
          </a:r>
        </a:p>
      </dgm:t>
    </dgm:pt>
    <dgm:pt modelId="{7A967AF7-6F7F-4EB2-A635-0EFB95222388}" type="parTrans" cxnId="{D1C4F8AB-CB7F-42CC-BB70-750138C42437}">
      <dgm:prSet/>
      <dgm:spPr/>
      <dgm:t>
        <a:bodyPr/>
        <a:lstStyle/>
        <a:p>
          <a:endParaRPr lang="nb-NO"/>
        </a:p>
      </dgm:t>
    </dgm:pt>
    <dgm:pt modelId="{F66A2075-822E-417C-9343-80D25BBB18EE}" type="sibTrans" cxnId="{D1C4F8AB-CB7F-42CC-BB70-750138C42437}">
      <dgm:prSet/>
      <dgm:spPr/>
      <dgm:t>
        <a:bodyPr/>
        <a:lstStyle/>
        <a:p>
          <a:endParaRPr lang="nb-NO"/>
        </a:p>
      </dgm:t>
    </dgm:pt>
    <dgm:pt modelId="{78E90D71-BC60-4B6B-921A-8CA065BC6F3C}">
      <dgm:prSet phldrT="[Text]" custT="1"/>
      <dgm:spPr/>
      <dgm:t>
        <a:bodyPr/>
        <a:lstStyle/>
        <a:p>
          <a:r>
            <a:rPr lang="nb-NO" sz="1600"/>
            <a:t>B</a:t>
          </a:r>
        </a:p>
        <a:p>
          <a:r>
            <a:rPr lang="nb-NO" sz="1600"/>
            <a:t>Kobling  teori-praksis</a:t>
          </a:r>
          <a:br>
            <a:rPr lang="nb-NO" sz="1600"/>
          </a:br>
          <a:r>
            <a:rPr lang="nb-NO" sz="1600"/>
            <a:t>(Laboratorieaktiviteter)</a:t>
          </a:r>
        </a:p>
      </dgm:t>
    </dgm:pt>
    <dgm:pt modelId="{2A9CA786-4EB2-4525-9261-4598BB6C4DFC}" type="parTrans" cxnId="{20CEDF4A-B1A6-4F07-BDA9-B78FBEB52771}">
      <dgm:prSet/>
      <dgm:spPr/>
      <dgm:t>
        <a:bodyPr/>
        <a:lstStyle/>
        <a:p>
          <a:endParaRPr lang="nb-NO"/>
        </a:p>
      </dgm:t>
    </dgm:pt>
    <dgm:pt modelId="{1E9C147A-A3F1-48CF-B647-11FF8CAEAE27}" type="sibTrans" cxnId="{20CEDF4A-B1A6-4F07-BDA9-B78FBEB52771}">
      <dgm:prSet/>
      <dgm:spPr/>
      <dgm:t>
        <a:bodyPr/>
        <a:lstStyle/>
        <a:p>
          <a:endParaRPr lang="nb-NO"/>
        </a:p>
      </dgm:t>
    </dgm:pt>
    <dgm:pt modelId="{AC599397-122A-4AC4-A422-B5A46390DF42}" type="pres">
      <dgm:prSet presAssocID="{9C4CB644-D833-4BE2-BF42-94C2C62E02E1}" presName="Name0" presStyleCnt="0">
        <dgm:presLayoutVars>
          <dgm:chMax val="1"/>
          <dgm:chPref val="1"/>
          <dgm:dir/>
          <dgm:animOne val="branch"/>
          <dgm:animLvl val="lvl"/>
        </dgm:presLayoutVars>
      </dgm:prSet>
      <dgm:spPr/>
      <dgm:t>
        <a:bodyPr/>
        <a:lstStyle/>
        <a:p>
          <a:endParaRPr lang="nb-NO"/>
        </a:p>
      </dgm:t>
    </dgm:pt>
    <dgm:pt modelId="{CFDD8616-0D36-46D9-8BE2-F954B245FCB6}" type="pres">
      <dgm:prSet presAssocID="{9A6DBB1D-6523-4812-B794-D213FEFAF29B}" presName="singleCycle" presStyleCnt="0"/>
      <dgm:spPr/>
    </dgm:pt>
    <dgm:pt modelId="{B14DA8E0-53BB-46C0-B62F-619400396741}" type="pres">
      <dgm:prSet presAssocID="{9A6DBB1D-6523-4812-B794-D213FEFAF29B}" presName="singleCenter" presStyleLbl="node1" presStyleIdx="0" presStyleCnt="3" custScaleX="224511" custScaleY="160589" custLinFactNeighborX="-16789" custLinFactNeighborY="-33116">
        <dgm:presLayoutVars>
          <dgm:chMax val="7"/>
          <dgm:chPref val="7"/>
        </dgm:presLayoutVars>
      </dgm:prSet>
      <dgm:spPr/>
      <dgm:t>
        <a:bodyPr/>
        <a:lstStyle/>
        <a:p>
          <a:endParaRPr lang="nb-NO"/>
        </a:p>
      </dgm:t>
    </dgm:pt>
    <dgm:pt modelId="{A34752CC-5FB6-4DA6-B180-7C73BD9665F5}" type="pres">
      <dgm:prSet presAssocID="{7A967AF7-6F7F-4EB2-A635-0EFB95222388}" presName="Name56" presStyleLbl="parChTrans1D2" presStyleIdx="0" presStyleCnt="2"/>
      <dgm:spPr/>
      <dgm:t>
        <a:bodyPr/>
        <a:lstStyle/>
        <a:p>
          <a:endParaRPr lang="nb-NO"/>
        </a:p>
      </dgm:t>
    </dgm:pt>
    <dgm:pt modelId="{A5A7FA48-F9AA-45FB-ADC4-FC51ECF5136A}" type="pres">
      <dgm:prSet presAssocID="{2866A7E1-3308-436A-B9AF-39E3E5825BCB}" presName="text0" presStyleLbl="node1" presStyleIdx="1" presStyleCnt="3" custScaleX="355975" custScaleY="212492" custRadScaleRad="186619" custRadScaleInc="-128267">
        <dgm:presLayoutVars>
          <dgm:bulletEnabled val="1"/>
        </dgm:presLayoutVars>
      </dgm:prSet>
      <dgm:spPr/>
      <dgm:t>
        <a:bodyPr/>
        <a:lstStyle/>
        <a:p>
          <a:endParaRPr lang="nb-NO"/>
        </a:p>
      </dgm:t>
    </dgm:pt>
    <dgm:pt modelId="{78FEF7C1-5778-4AE1-B0F3-142587AD003A}" type="pres">
      <dgm:prSet presAssocID="{2A9CA786-4EB2-4525-9261-4598BB6C4DFC}" presName="Name56" presStyleLbl="parChTrans1D2" presStyleIdx="1" presStyleCnt="2"/>
      <dgm:spPr/>
      <dgm:t>
        <a:bodyPr/>
        <a:lstStyle/>
        <a:p>
          <a:endParaRPr lang="nb-NO"/>
        </a:p>
      </dgm:t>
    </dgm:pt>
    <dgm:pt modelId="{F5737F0C-F466-4B18-B640-46E4FDFF80EE}" type="pres">
      <dgm:prSet presAssocID="{78E90D71-BC60-4B6B-921A-8CA065BC6F3C}" presName="text0" presStyleLbl="node1" presStyleIdx="2" presStyleCnt="3" custScaleX="540712" custScaleY="201692" custRadScaleRad="130014" custRadScaleInc="-63277">
        <dgm:presLayoutVars>
          <dgm:bulletEnabled val="1"/>
        </dgm:presLayoutVars>
      </dgm:prSet>
      <dgm:spPr/>
      <dgm:t>
        <a:bodyPr/>
        <a:lstStyle/>
        <a:p>
          <a:endParaRPr lang="nb-NO"/>
        </a:p>
      </dgm:t>
    </dgm:pt>
  </dgm:ptLst>
  <dgm:cxnLst>
    <dgm:cxn modelId="{701B6C3D-7DBC-41BA-8ABA-8DC96A33037F}" type="presOf" srcId="{2A9CA786-4EB2-4525-9261-4598BB6C4DFC}" destId="{78FEF7C1-5778-4AE1-B0F3-142587AD003A}" srcOrd="0" destOrd="0" presId="urn:microsoft.com/office/officeart/2008/layout/RadialCluster"/>
    <dgm:cxn modelId="{E2DEAB99-DE08-48C9-A77F-2C06E1028FA5}" type="presOf" srcId="{2866A7E1-3308-436A-B9AF-39E3E5825BCB}" destId="{A5A7FA48-F9AA-45FB-ADC4-FC51ECF5136A}" srcOrd="0" destOrd="0" presId="urn:microsoft.com/office/officeart/2008/layout/RadialCluster"/>
    <dgm:cxn modelId="{E56C5F63-3775-48B4-A7FB-DAD2F2FA7FCA}" srcId="{9C4CB644-D833-4BE2-BF42-94C2C62E02E1}" destId="{9A6DBB1D-6523-4812-B794-D213FEFAF29B}" srcOrd="0" destOrd="0" parTransId="{E53CC669-35C4-4343-ABE7-ED7F7A43407B}" sibTransId="{9E1D1616-D88F-46BD-9034-4F225F75A8B3}"/>
    <dgm:cxn modelId="{D1C4F8AB-CB7F-42CC-BB70-750138C42437}" srcId="{9A6DBB1D-6523-4812-B794-D213FEFAF29B}" destId="{2866A7E1-3308-436A-B9AF-39E3E5825BCB}" srcOrd="0" destOrd="0" parTransId="{7A967AF7-6F7F-4EB2-A635-0EFB95222388}" sibTransId="{F66A2075-822E-417C-9343-80D25BBB18EE}"/>
    <dgm:cxn modelId="{68BFF8FA-8E37-4B94-8C9B-251B5E91098C}" type="presOf" srcId="{9A6DBB1D-6523-4812-B794-D213FEFAF29B}" destId="{B14DA8E0-53BB-46C0-B62F-619400396741}" srcOrd="0" destOrd="0" presId="urn:microsoft.com/office/officeart/2008/layout/RadialCluster"/>
    <dgm:cxn modelId="{4248C778-B32F-4545-92F8-1E0DBBB77D56}" type="presOf" srcId="{7A967AF7-6F7F-4EB2-A635-0EFB95222388}" destId="{A34752CC-5FB6-4DA6-B180-7C73BD9665F5}" srcOrd="0" destOrd="0" presId="urn:microsoft.com/office/officeart/2008/layout/RadialCluster"/>
    <dgm:cxn modelId="{E4D48BFA-CE02-4012-A870-CB7EA8F0CAED}" type="presOf" srcId="{9C4CB644-D833-4BE2-BF42-94C2C62E02E1}" destId="{AC599397-122A-4AC4-A422-B5A46390DF42}" srcOrd="0" destOrd="0" presId="urn:microsoft.com/office/officeart/2008/layout/RadialCluster"/>
    <dgm:cxn modelId="{31345101-AF26-4389-935B-2D8053B67012}" type="presOf" srcId="{78E90D71-BC60-4B6B-921A-8CA065BC6F3C}" destId="{F5737F0C-F466-4B18-B640-46E4FDFF80EE}" srcOrd="0" destOrd="0" presId="urn:microsoft.com/office/officeart/2008/layout/RadialCluster"/>
    <dgm:cxn modelId="{20CEDF4A-B1A6-4F07-BDA9-B78FBEB52771}" srcId="{9A6DBB1D-6523-4812-B794-D213FEFAF29B}" destId="{78E90D71-BC60-4B6B-921A-8CA065BC6F3C}" srcOrd="1" destOrd="0" parTransId="{2A9CA786-4EB2-4525-9261-4598BB6C4DFC}" sibTransId="{1E9C147A-A3F1-48CF-B647-11FF8CAEAE27}"/>
    <dgm:cxn modelId="{6137C3F2-CF53-4C25-9482-CD3B86F44854}" type="presParOf" srcId="{AC599397-122A-4AC4-A422-B5A46390DF42}" destId="{CFDD8616-0D36-46D9-8BE2-F954B245FCB6}" srcOrd="0" destOrd="0" presId="urn:microsoft.com/office/officeart/2008/layout/RadialCluster"/>
    <dgm:cxn modelId="{FF84D094-72E7-40A4-AF35-9B9C059C647C}" type="presParOf" srcId="{CFDD8616-0D36-46D9-8BE2-F954B245FCB6}" destId="{B14DA8E0-53BB-46C0-B62F-619400396741}" srcOrd="0" destOrd="0" presId="urn:microsoft.com/office/officeart/2008/layout/RadialCluster"/>
    <dgm:cxn modelId="{123A7DE2-3AF7-43E5-B2A0-663E0143D7EF}" type="presParOf" srcId="{CFDD8616-0D36-46D9-8BE2-F954B245FCB6}" destId="{A34752CC-5FB6-4DA6-B180-7C73BD9665F5}" srcOrd="1" destOrd="0" presId="urn:microsoft.com/office/officeart/2008/layout/RadialCluster"/>
    <dgm:cxn modelId="{2809616C-B9CF-4211-8B3D-A9CA8BB737BB}" type="presParOf" srcId="{CFDD8616-0D36-46D9-8BE2-F954B245FCB6}" destId="{A5A7FA48-F9AA-45FB-ADC4-FC51ECF5136A}" srcOrd="2" destOrd="0" presId="urn:microsoft.com/office/officeart/2008/layout/RadialCluster"/>
    <dgm:cxn modelId="{EC2F5709-85B6-4B87-AF8E-EACE086CFA86}" type="presParOf" srcId="{CFDD8616-0D36-46D9-8BE2-F954B245FCB6}" destId="{78FEF7C1-5778-4AE1-B0F3-142587AD003A}" srcOrd="3" destOrd="0" presId="urn:microsoft.com/office/officeart/2008/layout/RadialCluster"/>
    <dgm:cxn modelId="{430253FB-E171-411E-978B-6C6DB4ABF71E}" type="presParOf" srcId="{CFDD8616-0D36-46D9-8BE2-F954B245FCB6}" destId="{F5737F0C-F466-4B18-B640-46E4FDFF80EE}"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B0C6D-1967-49FE-88EB-E54303ECB2A4}">
      <dsp:nvSpPr>
        <dsp:cNvPr id="0" name=""/>
        <dsp:cNvSpPr/>
      </dsp:nvSpPr>
      <dsp:spPr>
        <a:xfrm>
          <a:off x="759613" y="-58546"/>
          <a:ext cx="5710731" cy="57107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solidFill>
                <a:schemeClr val="bg1"/>
              </a:solidFill>
            </a:rPr>
            <a:t>Studieprogramråd</a:t>
          </a:r>
          <a:endParaRPr lang="nb-NO" sz="1600" b="1" kern="1200" dirty="0">
            <a:solidFill>
              <a:schemeClr val="bg1"/>
            </a:solidFill>
          </a:endParaRPr>
        </a:p>
      </dsp:txBody>
      <dsp:txXfrm>
        <a:off x="2544217" y="226990"/>
        <a:ext cx="2141524" cy="571073"/>
      </dsp:txXfrm>
    </dsp:sp>
    <dsp:sp modelId="{351444F5-E033-43EA-9DDA-9743742B3851}">
      <dsp:nvSpPr>
        <dsp:cNvPr id="0" name=""/>
        <dsp:cNvSpPr/>
      </dsp:nvSpPr>
      <dsp:spPr>
        <a:xfrm>
          <a:off x="1187918" y="798063"/>
          <a:ext cx="4854121" cy="48541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Dekan</a:t>
          </a:r>
          <a:endParaRPr lang="nb-NO" sz="1600" b="1" kern="1200" dirty="0"/>
        </a:p>
      </dsp:txBody>
      <dsp:txXfrm>
        <a:off x="2568309" y="1077175"/>
        <a:ext cx="2093339" cy="558223"/>
      </dsp:txXfrm>
    </dsp:sp>
    <dsp:sp modelId="{DE8B5B2B-9AFF-47CC-B5D8-45F84E42E065}">
      <dsp:nvSpPr>
        <dsp:cNvPr id="0" name=""/>
        <dsp:cNvSpPr/>
      </dsp:nvSpPr>
      <dsp:spPr>
        <a:xfrm>
          <a:off x="1616223" y="1654672"/>
          <a:ext cx="3997511" cy="3997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Instituttleder</a:t>
          </a:r>
          <a:endParaRPr lang="nb-NO" sz="1600" b="1" kern="1200" dirty="0"/>
        </a:p>
      </dsp:txBody>
      <dsp:txXfrm>
        <a:off x="2580623" y="1930501"/>
        <a:ext cx="2068712" cy="551656"/>
      </dsp:txXfrm>
    </dsp:sp>
    <dsp:sp modelId="{7800F6CB-8560-4F55-9B40-BC13EC08B872}">
      <dsp:nvSpPr>
        <dsp:cNvPr id="0" name=""/>
        <dsp:cNvSpPr/>
      </dsp:nvSpPr>
      <dsp:spPr>
        <a:xfrm>
          <a:off x="2044528" y="2511282"/>
          <a:ext cx="3140902" cy="3140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Administrasjon</a:t>
          </a:r>
          <a:endParaRPr lang="nb-NO" sz="1600" b="1" kern="1200" dirty="0"/>
        </a:p>
      </dsp:txBody>
      <dsp:txXfrm>
        <a:off x="2766935" y="2793963"/>
        <a:ext cx="1696087" cy="565362"/>
      </dsp:txXfrm>
    </dsp:sp>
    <dsp:sp modelId="{9C3E2D63-D812-40A3-A926-5FD71A558918}">
      <dsp:nvSpPr>
        <dsp:cNvPr id="0" name=""/>
        <dsp:cNvSpPr/>
      </dsp:nvSpPr>
      <dsp:spPr>
        <a:xfrm>
          <a:off x="2302185" y="3250799"/>
          <a:ext cx="2625588" cy="251847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Studieprogram-leder</a:t>
          </a:r>
          <a:endParaRPr lang="nb-NO" sz="1600" b="1" kern="1200" dirty="0"/>
        </a:p>
      </dsp:txBody>
      <dsp:txXfrm>
        <a:off x="2761663" y="3565609"/>
        <a:ext cx="1706632" cy="629619"/>
      </dsp:txXfrm>
    </dsp:sp>
    <dsp:sp modelId="{3AD087A2-7BCB-4D3B-BDA7-C4504837BF84}">
      <dsp:nvSpPr>
        <dsp:cNvPr id="0" name=""/>
        <dsp:cNvSpPr/>
      </dsp:nvSpPr>
      <dsp:spPr>
        <a:xfrm>
          <a:off x="2512572" y="4122087"/>
          <a:ext cx="2204813" cy="1632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Emneansvarlig og faglærere</a:t>
          </a:r>
          <a:endParaRPr lang="nb-NO" sz="1600" b="1" kern="1200" dirty="0"/>
        </a:p>
      </dsp:txBody>
      <dsp:txXfrm>
        <a:off x="2865342" y="4366147"/>
        <a:ext cx="1499273" cy="393435"/>
      </dsp:txXfrm>
    </dsp:sp>
    <dsp:sp modelId="{BDAFA36D-DCA4-462C-8ED2-292B972B298A}">
      <dsp:nvSpPr>
        <dsp:cNvPr id="0" name=""/>
        <dsp:cNvSpPr/>
      </dsp:nvSpPr>
      <dsp:spPr>
        <a:xfrm>
          <a:off x="2852438" y="4795574"/>
          <a:ext cx="1525082" cy="856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nb-NO" sz="1600" b="1" kern="1200" dirty="0" smtClean="0"/>
            <a:t>Studenter</a:t>
          </a:r>
          <a:endParaRPr lang="nb-NO" sz="1600" b="1" kern="1200" dirty="0"/>
        </a:p>
      </dsp:txBody>
      <dsp:txXfrm>
        <a:off x="3075781" y="5009727"/>
        <a:ext cx="1078395" cy="428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DA8E0-53BB-46C0-B62F-619400396741}">
      <dsp:nvSpPr>
        <dsp:cNvPr id="0" name=""/>
        <dsp:cNvSpPr/>
      </dsp:nvSpPr>
      <dsp:spPr>
        <a:xfrm>
          <a:off x="975749" y="7"/>
          <a:ext cx="1417804" cy="101413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nb-NO" sz="1800" kern="1200" dirty="0"/>
            <a:t>Virtuelle kjemiske rom</a:t>
          </a:r>
        </a:p>
      </dsp:txBody>
      <dsp:txXfrm>
        <a:off x="1025255" y="49513"/>
        <a:ext cx="1318792" cy="915120"/>
      </dsp:txXfrm>
    </dsp:sp>
    <dsp:sp modelId="{A34752CC-5FB6-4DA6-B180-7C73BD9665F5}">
      <dsp:nvSpPr>
        <dsp:cNvPr id="0" name=""/>
        <dsp:cNvSpPr/>
      </dsp:nvSpPr>
      <dsp:spPr>
        <a:xfrm rot="7742891">
          <a:off x="1072043" y="1110045"/>
          <a:ext cx="246982" cy="0"/>
        </a:xfrm>
        <a:custGeom>
          <a:avLst/>
          <a:gdLst/>
          <a:ahLst/>
          <a:cxnLst/>
          <a:rect l="0" t="0" r="0" b="0"/>
          <a:pathLst>
            <a:path>
              <a:moveTo>
                <a:pt x="0" y="0"/>
              </a:moveTo>
              <a:lnTo>
                <a:pt x="2469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7FA48-F9AA-45FB-ADC4-FC51ECF5136A}">
      <dsp:nvSpPr>
        <dsp:cNvPr id="0" name=""/>
        <dsp:cNvSpPr/>
      </dsp:nvSpPr>
      <dsp:spPr>
        <a:xfrm>
          <a:off x="0" y="1205950"/>
          <a:ext cx="1506166" cy="899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b-NO" sz="1600" kern="1200" dirty="0"/>
            <a:t>A</a:t>
          </a:r>
        </a:p>
        <a:p>
          <a:pPr lvl="0" algn="ctr" defTabSz="711200">
            <a:lnSpc>
              <a:spcPct val="90000"/>
            </a:lnSpc>
            <a:spcBef>
              <a:spcPct val="0"/>
            </a:spcBef>
            <a:spcAft>
              <a:spcPct val="35000"/>
            </a:spcAft>
          </a:pPr>
          <a:r>
            <a:rPr lang="nb-NO" sz="1600" kern="1200" dirty="0"/>
            <a:t>Aktivisering i forelesninger</a:t>
          </a:r>
        </a:p>
      </dsp:txBody>
      <dsp:txXfrm>
        <a:off x="43889" y="1249839"/>
        <a:ext cx="1418388" cy="811297"/>
      </dsp:txXfrm>
    </dsp:sp>
    <dsp:sp modelId="{78FEF7C1-5778-4AE1-B0F3-142587AD003A}">
      <dsp:nvSpPr>
        <dsp:cNvPr id="0" name=""/>
        <dsp:cNvSpPr/>
      </dsp:nvSpPr>
      <dsp:spPr>
        <a:xfrm rot="2772529">
          <a:off x="2123985" y="1123778"/>
          <a:ext cx="303766" cy="0"/>
        </a:xfrm>
        <a:custGeom>
          <a:avLst/>
          <a:gdLst/>
          <a:ahLst/>
          <a:cxnLst/>
          <a:rect l="0" t="0" r="0" b="0"/>
          <a:pathLst>
            <a:path>
              <a:moveTo>
                <a:pt x="0" y="0"/>
              </a:moveTo>
              <a:lnTo>
                <a:pt x="3037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37F0C-F466-4B18-B640-46E4FDFF80EE}">
      <dsp:nvSpPr>
        <dsp:cNvPr id="0" name=""/>
        <dsp:cNvSpPr/>
      </dsp:nvSpPr>
      <dsp:spPr>
        <a:xfrm>
          <a:off x="1646127" y="1233418"/>
          <a:ext cx="2287807" cy="853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b-NO" sz="1600" kern="1200"/>
            <a:t>B</a:t>
          </a:r>
        </a:p>
        <a:p>
          <a:pPr lvl="0" algn="ctr" defTabSz="711200">
            <a:lnSpc>
              <a:spcPct val="90000"/>
            </a:lnSpc>
            <a:spcBef>
              <a:spcPct val="0"/>
            </a:spcBef>
            <a:spcAft>
              <a:spcPct val="35000"/>
            </a:spcAft>
          </a:pPr>
          <a:r>
            <a:rPr lang="nb-NO" sz="1600" kern="1200"/>
            <a:t>Kobling  teori-praksis</a:t>
          </a:r>
          <a:br>
            <a:rPr lang="nb-NO" sz="1600" kern="1200"/>
          </a:br>
          <a:r>
            <a:rPr lang="nb-NO" sz="1600" kern="1200"/>
            <a:t>(Laboratorieaktiviteter)</a:t>
          </a:r>
        </a:p>
      </dsp:txBody>
      <dsp:txXfrm>
        <a:off x="1687786" y="1275077"/>
        <a:ext cx="2204489" cy="77006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687" tIns="45843" rIns="91687" bIns="45843"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687" tIns="45843" rIns="91687" bIns="45843" rtlCol="0"/>
          <a:lstStyle>
            <a:lvl1pPr algn="r">
              <a:defRPr sz="1200"/>
            </a:lvl1pPr>
          </a:lstStyle>
          <a:p>
            <a:fld id="{3F06690D-4E8C-41B5-B166-C68C186FD8E0}" type="datetimeFigureOut">
              <a:rPr lang="nb-NO" smtClean="0"/>
              <a:t>08.05.2015</a:t>
            </a:fld>
            <a:endParaRPr lang="nb-NO"/>
          </a:p>
        </p:txBody>
      </p:sp>
      <p:sp>
        <p:nvSpPr>
          <p:cNvPr id="4" name="Plassholder for bunntekst 3"/>
          <p:cNvSpPr>
            <a:spLocks noGrp="1"/>
          </p:cNvSpPr>
          <p:nvPr>
            <p:ph type="ftr" sz="quarter" idx="2"/>
          </p:nvPr>
        </p:nvSpPr>
        <p:spPr>
          <a:xfrm>
            <a:off x="0" y="9445170"/>
            <a:ext cx="2949099" cy="497205"/>
          </a:xfrm>
          <a:prstGeom prst="rect">
            <a:avLst/>
          </a:prstGeom>
        </p:spPr>
        <p:txBody>
          <a:bodyPr vert="horz" lIns="91687" tIns="45843" rIns="91687" bIns="45843"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70"/>
            <a:ext cx="2949099" cy="497205"/>
          </a:xfrm>
          <a:prstGeom prst="rect">
            <a:avLst/>
          </a:prstGeom>
        </p:spPr>
        <p:txBody>
          <a:bodyPr vert="horz" lIns="91687" tIns="45843" rIns="91687" bIns="45843" rtlCol="0" anchor="b"/>
          <a:lstStyle>
            <a:lvl1pPr algn="r">
              <a:defRPr sz="1200"/>
            </a:lvl1pPr>
          </a:lstStyle>
          <a:p>
            <a:fld id="{7B1F4ECE-33C0-4E48-A7C5-6AC85547ADCA}" type="slidenum">
              <a:rPr lang="nb-NO" smtClean="0"/>
              <a:t>‹#›</a:t>
            </a:fld>
            <a:endParaRPr lang="nb-NO"/>
          </a:p>
        </p:txBody>
      </p:sp>
    </p:spTree>
    <p:extLst>
      <p:ext uri="{BB962C8B-B14F-4D97-AF65-F5344CB8AC3E}">
        <p14:creationId xmlns:p14="http://schemas.microsoft.com/office/powerpoint/2010/main" val="2005775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687" tIns="45843" rIns="91687" bIns="45843"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687" tIns="45843" rIns="91687" bIns="45843" rtlCol="0"/>
          <a:lstStyle>
            <a:lvl1pPr algn="r">
              <a:defRPr sz="1200"/>
            </a:lvl1pPr>
          </a:lstStyle>
          <a:p>
            <a:fld id="{60CDA076-4789-405D-B4BF-F4394C0A302F}" type="datetimeFigureOut">
              <a:rPr lang="nb-NO" smtClean="0"/>
              <a:t>08.05.2015</a:t>
            </a:fld>
            <a:endParaRPr lang="nb-NO"/>
          </a:p>
        </p:txBody>
      </p:sp>
      <p:sp>
        <p:nvSpPr>
          <p:cNvPr id="4" name="Plassholder for lysbilde 3"/>
          <p:cNvSpPr>
            <a:spLocks noGrp="1" noRot="1" noChangeAspect="1"/>
          </p:cNvSpPr>
          <p:nvPr>
            <p:ph type="sldImg" idx="2"/>
          </p:nvPr>
        </p:nvSpPr>
        <p:spPr>
          <a:xfrm>
            <a:off x="917575" y="746125"/>
            <a:ext cx="4970463" cy="3727450"/>
          </a:xfrm>
          <a:prstGeom prst="rect">
            <a:avLst/>
          </a:prstGeom>
          <a:noFill/>
          <a:ln w="12700">
            <a:solidFill>
              <a:prstClr val="black"/>
            </a:solidFill>
          </a:ln>
        </p:spPr>
        <p:txBody>
          <a:bodyPr vert="horz" lIns="91687" tIns="45843" rIns="91687" bIns="45843"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687" tIns="45843" rIns="91687" bIns="45843"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70"/>
            <a:ext cx="2949099" cy="497205"/>
          </a:xfrm>
          <a:prstGeom prst="rect">
            <a:avLst/>
          </a:prstGeom>
        </p:spPr>
        <p:txBody>
          <a:bodyPr vert="horz" lIns="91687" tIns="45843" rIns="91687" bIns="45843"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7205"/>
          </a:xfrm>
          <a:prstGeom prst="rect">
            <a:avLst/>
          </a:prstGeom>
        </p:spPr>
        <p:txBody>
          <a:bodyPr vert="horz" lIns="91687" tIns="45843" rIns="91687" bIns="45843" rtlCol="0" anchor="b"/>
          <a:lstStyle>
            <a:lvl1pPr algn="r">
              <a:defRPr sz="1200"/>
            </a:lvl1pPr>
          </a:lstStyle>
          <a:p>
            <a:fld id="{E5343A60-BA3F-43FB-B497-6A9C65E5EE9E}" type="slidenum">
              <a:rPr lang="nb-NO" smtClean="0"/>
              <a:t>‹#›</a:t>
            </a:fld>
            <a:endParaRPr lang="nb-NO"/>
          </a:p>
        </p:txBody>
      </p:sp>
    </p:spTree>
    <p:extLst>
      <p:ext uri="{BB962C8B-B14F-4D97-AF65-F5344CB8AC3E}">
        <p14:creationId xmlns:p14="http://schemas.microsoft.com/office/powerpoint/2010/main" val="52193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343A60-BA3F-43FB-B497-6A9C65E5EE9E}" type="slidenum">
              <a:rPr lang="nb-NO" smtClean="0"/>
              <a:t>1</a:t>
            </a:fld>
            <a:endParaRPr lang="nb-NO"/>
          </a:p>
        </p:txBody>
      </p:sp>
    </p:spTree>
    <p:extLst>
      <p:ext uri="{BB962C8B-B14F-4D97-AF65-F5344CB8AC3E}">
        <p14:creationId xmlns:p14="http://schemas.microsoft.com/office/powerpoint/2010/main" val="90418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219684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349893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Arial" charset="0"/>
                <a:ea typeface="ＭＳ Ｐゴシック" charset="0"/>
                <a:cs typeface="ＭＳ Ｐゴシック" charset="0"/>
              </a:rPr>
              <a:t> </a:t>
            </a:r>
          </a:p>
          <a:p>
            <a:endParaRPr lang="nb-NO" dirty="0"/>
          </a:p>
        </p:txBody>
      </p:sp>
      <p:sp>
        <p:nvSpPr>
          <p:cNvPr id="4" name="Plassholder for lysbildenummer 3"/>
          <p:cNvSpPr>
            <a:spLocks noGrp="1"/>
          </p:cNvSpPr>
          <p:nvPr>
            <p:ph type="sldNum" sz="quarter" idx="10"/>
          </p:nvPr>
        </p:nvSpPr>
        <p:spPr/>
        <p:txBody>
          <a:bodyPr/>
          <a:lstStyle/>
          <a:p>
            <a:pPr>
              <a:defRPr/>
            </a:pPr>
            <a:fld id="{577DC941-D5FE-6842-9EBB-CD1D66D9B200}" type="slidenum">
              <a:rPr lang="nn-NO" smtClean="0"/>
              <a:pPr>
                <a:defRPr/>
              </a:pPr>
              <a:t>17</a:t>
            </a:fld>
            <a:endParaRPr lang="nn-NO"/>
          </a:p>
        </p:txBody>
      </p:sp>
    </p:spTree>
    <p:extLst>
      <p:ext uri="{BB962C8B-B14F-4D97-AF65-F5344CB8AC3E}">
        <p14:creationId xmlns:p14="http://schemas.microsoft.com/office/powerpoint/2010/main" val="372156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D9AB70A6-059D-4889-AC70-563EB100546A}" type="slidenum">
              <a:rPr lang="nb-NO" smtClean="0"/>
              <a:t>18</a:t>
            </a:fld>
            <a:endParaRPr lang="nb-NO"/>
          </a:p>
        </p:txBody>
      </p:sp>
    </p:spTree>
    <p:extLst>
      <p:ext uri="{BB962C8B-B14F-4D97-AF65-F5344CB8AC3E}">
        <p14:creationId xmlns:p14="http://schemas.microsoft.com/office/powerpoint/2010/main" val="28150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Arial" charset="0"/>
                <a:ea typeface="ＭＳ Ｐゴシック" charset="0"/>
                <a:cs typeface="ＭＳ Ｐゴシック" charset="0"/>
              </a:rPr>
              <a:t>SAMARBEIDSRELASJONER</a:t>
            </a:r>
          </a:p>
          <a:p>
            <a:pPr lvl="0"/>
            <a:r>
              <a:rPr lang="nb-NO" sz="1200" kern="1200" dirty="0" smtClean="0">
                <a:solidFill>
                  <a:schemeClr val="tx1"/>
                </a:solidFill>
                <a:effectLst/>
                <a:latin typeface="Arial" charset="0"/>
                <a:ea typeface="ＭＳ Ｐゴシック" charset="0"/>
                <a:cs typeface="ＭＳ Ｐゴシック" charset="0"/>
              </a:rPr>
              <a:t>Oversikt over viktigste samarbeidspartnere og samarbeidsrelasjoner nasjonalt og internasjonalt. </a:t>
            </a:r>
          </a:p>
          <a:p>
            <a:endParaRPr lang="nb-NO" dirty="0"/>
          </a:p>
        </p:txBody>
      </p:sp>
      <p:sp>
        <p:nvSpPr>
          <p:cNvPr id="4" name="Plassholder for lysbildenummer 3"/>
          <p:cNvSpPr>
            <a:spLocks noGrp="1"/>
          </p:cNvSpPr>
          <p:nvPr>
            <p:ph type="sldNum" sz="quarter" idx="10"/>
          </p:nvPr>
        </p:nvSpPr>
        <p:spPr/>
        <p:txBody>
          <a:bodyPr/>
          <a:lstStyle/>
          <a:p>
            <a:pPr>
              <a:defRPr/>
            </a:pPr>
            <a:fld id="{577DC941-D5FE-6842-9EBB-CD1D66D9B200}" type="slidenum">
              <a:rPr lang="nn-NO" smtClean="0"/>
              <a:pPr>
                <a:defRPr/>
              </a:pPr>
              <a:t>19</a:t>
            </a:fld>
            <a:endParaRPr lang="nn-NO"/>
          </a:p>
        </p:txBody>
      </p:sp>
    </p:spTree>
    <p:extLst>
      <p:ext uri="{BB962C8B-B14F-4D97-AF65-F5344CB8AC3E}">
        <p14:creationId xmlns:p14="http://schemas.microsoft.com/office/powerpoint/2010/main" val="158551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Ringen sluttes:</a:t>
            </a:r>
            <a:r>
              <a:rPr lang="nb-NO" b="1" baseline="0" dirty="0" smtClean="0"/>
              <a:t> </a:t>
            </a:r>
            <a:r>
              <a:rPr lang="nb-NO" b="1" dirty="0" smtClean="0"/>
              <a:t>Kunnskap</a:t>
            </a:r>
            <a:r>
              <a:rPr lang="nb-NO" b="1" baseline="0" dirty="0" smtClean="0"/>
              <a:t> for en bedre verden</a:t>
            </a:r>
            <a:endParaRPr lang="nb-NO" b="1" dirty="0"/>
          </a:p>
        </p:txBody>
      </p:sp>
      <p:sp>
        <p:nvSpPr>
          <p:cNvPr id="4" name="Plassholder for lysbildenummer 3"/>
          <p:cNvSpPr>
            <a:spLocks noGrp="1"/>
          </p:cNvSpPr>
          <p:nvPr>
            <p:ph type="sldNum" sz="quarter" idx="10"/>
          </p:nvPr>
        </p:nvSpPr>
        <p:spPr/>
        <p:txBody>
          <a:bodyPr/>
          <a:lstStyle/>
          <a:p>
            <a:pPr>
              <a:defRPr/>
            </a:pPr>
            <a:fld id="{577DC941-D5FE-6842-9EBB-CD1D66D9B200}" type="slidenum">
              <a:rPr lang="nn-NO" smtClean="0"/>
              <a:pPr>
                <a:defRPr/>
              </a:pPr>
              <a:t>20</a:t>
            </a:fld>
            <a:endParaRPr lang="nn-NO"/>
          </a:p>
        </p:txBody>
      </p:sp>
    </p:spTree>
    <p:extLst>
      <p:ext uri="{BB962C8B-B14F-4D97-AF65-F5344CB8AC3E}">
        <p14:creationId xmlns:p14="http://schemas.microsoft.com/office/powerpoint/2010/main" val="363819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4D5B3-EB22-4947-984F-5B51ECE9B3E4}" type="slidenum">
              <a:rPr lang="nb-NO" smtClean="0">
                <a:solidFill>
                  <a:prstClr val="black"/>
                </a:solidFill>
              </a:rPr>
              <a:pPr/>
              <a:t>21</a:t>
            </a:fld>
            <a:endParaRPr lang="nb-NO">
              <a:solidFill>
                <a:prstClr val="black"/>
              </a:solidFill>
            </a:endParaRPr>
          </a:p>
        </p:txBody>
      </p:sp>
    </p:spTree>
    <p:extLst>
      <p:ext uri="{BB962C8B-B14F-4D97-AF65-F5344CB8AC3E}">
        <p14:creationId xmlns:p14="http://schemas.microsoft.com/office/powerpoint/2010/main" val="371477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nb-NO" sz="1100" kern="1200" dirty="0" smtClean="0">
              <a:solidFill>
                <a:schemeClr val="tx1"/>
              </a:solidFill>
              <a:effectLst/>
              <a:latin typeface="Arial" charset="0"/>
              <a:ea typeface="ＭＳ Ｐゴシック" charset="0"/>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577DC941-D5FE-6842-9EBB-CD1D66D9B200}" type="slidenum">
              <a:rPr lang="nn-NO" smtClean="0"/>
              <a:pPr>
                <a:defRPr/>
              </a:pPr>
              <a:t>22</a:t>
            </a:fld>
            <a:endParaRPr lang="nn-NO"/>
          </a:p>
        </p:txBody>
      </p:sp>
    </p:spTree>
    <p:extLst>
      <p:ext uri="{BB962C8B-B14F-4D97-AF65-F5344CB8AC3E}">
        <p14:creationId xmlns:p14="http://schemas.microsoft.com/office/powerpoint/2010/main" val="182439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 mange kjenner til disse? Vet dere at de har fått «gullkort» av Rektor?</a:t>
            </a:r>
            <a:r>
              <a:rPr lang="nb-NO" baseline="0" dirty="0" smtClean="0"/>
              <a:t> Alle hindringer skal løses for disse….</a:t>
            </a:r>
            <a:endParaRPr lang="nb-NO" dirty="0"/>
          </a:p>
        </p:txBody>
      </p:sp>
      <p:sp>
        <p:nvSpPr>
          <p:cNvPr id="4" name="Plassholder for lysbildenummer 3"/>
          <p:cNvSpPr>
            <a:spLocks noGrp="1"/>
          </p:cNvSpPr>
          <p:nvPr>
            <p:ph type="sldNum" sz="quarter" idx="10"/>
          </p:nvPr>
        </p:nvSpPr>
        <p:spPr/>
        <p:txBody>
          <a:bodyPr/>
          <a:lstStyle/>
          <a:p>
            <a:fld id="{E5343A60-BA3F-43FB-B497-6A9C65E5EE9E}" type="slidenum">
              <a:rPr lang="nb-NO" smtClean="0"/>
              <a:t>23</a:t>
            </a:fld>
            <a:endParaRPr lang="nb-NO"/>
          </a:p>
        </p:txBody>
      </p:sp>
    </p:spTree>
    <p:extLst>
      <p:ext uri="{BB962C8B-B14F-4D97-AF65-F5344CB8AC3E}">
        <p14:creationId xmlns:p14="http://schemas.microsoft.com/office/powerpoint/2010/main" val="311982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B964935-61D9-47D3-B6C8-C22B2486DFC7}" type="slidenum">
              <a:rPr lang="nb-NO" smtClean="0"/>
              <a:t>32</a:t>
            </a:fld>
            <a:endParaRPr lang="nb-NO"/>
          </a:p>
        </p:txBody>
      </p:sp>
    </p:spTree>
    <p:extLst>
      <p:ext uri="{BB962C8B-B14F-4D97-AF65-F5344CB8AC3E}">
        <p14:creationId xmlns:p14="http://schemas.microsoft.com/office/powerpoint/2010/main" val="417986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3" defTabSz="956280">
              <a:defRPr/>
            </a:pPr>
            <a:endParaRPr lang="nb-NO" sz="2300" dirty="0">
              <a:solidFill>
                <a:schemeClr val="accent1">
                  <a:lumMod val="75000"/>
                </a:schemeClr>
              </a:solidFill>
              <a:latin typeface="Segoe Script" pitchFamily="34" charset="0"/>
            </a:endParaRPr>
          </a:p>
        </p:txBody>
      </p:sp>
      <p:sp>
        <p:nvSpPr>
          <p:cNvPr id="4" name="Plassholder for lysbildenummer 3"/>
          <p:cNvSpPr>
            <a:spLocks noGrp="1"/>
          </p:cNvSpPr>
          <p:nvPr>
            <p:ph type="sldNum" sz="quarter" idx="10"/>
          </p:nvPr>
        </p:nvSpPr>
        <p:spPr/>
        <p:txBody>
          <a:bodyPr/>
          <a:lstStyle/>
          <a:p>
            <a:pPr>
              <a:defRPr/>
            </a:pPr>
            <a:fld id="{EA956A6B-EA0C-4B5B-B920-FB2D20E8C786}" type="slidenum">
              <a:rPr lang="nn-NO">
                <a:solidFill>
                  <a:srgbClr val="000000"/>
                </a:solidFill>
              </a:rPr>
              <a:pPr>
                <a:defRPr/>
              </a:pPr>
              <a:t>2</a:t>
            </a:fld>
            <a:endParaRPr lang="nn-NO">
              <a:solidFill>
                <a:srgbClr val="000000"/>
              </a:solidFill>
            </a:endParaRPr>
          </a:p>
        </p:txBody>
      </p:sp>
    </p:spTree>
    <p:extLst>
      <p:ext uri="{BB962C8B-B14F-4D97-AF65-F5344CB8AC3E}">
        <p14:creationId xmlns:p14="http://schemas.microsoft.com/office/powerpoint/2010/main" val="420386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ECB5996-01E4-4DC8-852B-C7C1D9DAC4A2}" type="slidenum">
              <a:rPr lang="nb-NO" smtClean="0">
                <a:solidFill>
                  <a:prstClr val="black"/>
                </a:solidFill>
              </a:rPr>
              <a:pPr/>
              <a:t>33</a:t>
            </a:fld>
            <a:endParaRPr lang="nb-NO">
              <a:solidFill>
                <a:prstClr val="black"/>
              </a:solidFill>
            </a:endParaRPr>
          </a:p>
        </p:txBody>
      </p:sp>
    </p:spTree>
    <p:extLst>
      <p:ext uri="{BB962C8B-B14F-4D97-AF65-F5344CB8AC3E}">
        <p14:creationId xmlns:p14="http://schemas.microsoft.com/office/powerpoint/2010/main" val="50319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7673C2B-8CA2-4C0E-99B7-81E8C2247FA1}" type="slidenum">
              <a:rPr lang="nb-NO" altLang="nb-NO">
                <a:solidFill>
                  <a:srgbClr val="000000"/>
                </a:solidFill>
              </a:rPr>
              <a:pPr eaLnBrk="1" hangingPunct="1">
                <a:spcBef>
                  <a:spcPct val="0"/>
                </a:spcBef>
              </a:pPr>
              <a:t>46</a:t>
            </a:fld>
            <a:endParaRPr lang="nb-NO" altLang="nb-NO">
              <a:solidFill>
                <a:srgbClr val="000000"/>
              </a:solidFill>
            </a:endParaRPr>
          </a:p>
        </p:txBody>
      </p:sp>
      <p:sp>
        <p:nvSpPr>
          <p:cNvPr id="44035" name="Rectangle 2"/>
          <p:cNvSpPr>
            <a:spLocks noGrp="1" noRot="1" noChangeAspect="1" noChangeArrowheads="1" noTextEdit="1"/>
          </p:cNvSpPr>
          <p:nvPr>
            <p:ph type="sldImg"/>
          </p:nvPr>
        </p:nvSpPr>
        <p:spPr>
          <a:xfrm>
            <a:off x="887413" y="733425"/>
            <a:ext cx="5018087" cy="3763963"/>
          </a:xfrm>
          <a:ln w="12700" cap="flat">
            <a:solidFill>
              <a:schemeClr val="tx1"/>
            </a:solidFill>
          </a:ln>
        </p:spPr>
      </p:sp>
      <p:sp>
        <p:nvSpPr>
          <p:cNvPr id="44036" name="Rectangle 3"/>
          <p:cNvSpPr>
            <a:spLocks noGrp="1" noChangeArrowheads="1"/>
          </p:cNvSpPr>
          <p:nvPr>
            <p:ph type="body" idx="1"/>
          </p:nvPr>
        </p:nvSpPr>
        <p:spPr>
          <a:xfrm>
            <a:off x="912813" y="4733925"/>
            <a:ext cx="4967287"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1" tIns="44106" rIns="88211" bIns="44106"/>
          <a:lstStyle/>
          <a:p>
            <a:pPr defTabSz="762000" eaLnBrk="1" hangingPunct="1"/>
            <a:r>
              <a:rPr lang="nn-NO" altLang="nb-NO" smtClean="0">
                <a:latin typeface="Arial" panose="020B0604020202020204" pitchFamily="34" charset="0"/>
              </a:rPr>
              <a:t>Her ser dere immatrikuleringen. Det er den første dagen på NTNU. Da samles alle de nye studentene, det er musikk, taler og underholdning. De nye studentene deles inn i grupper og møter fadderene sine. </a:t>
            </a:r>
            <a:r>
              <a:rPr lang="nb-NO" altLang="nb-NO" smtClean="0">
                <a:latin typeface="Arial" panose="020B0604020202020204" pitchFamily="34" charset="0"/>
              </a:rPr>
              <a:t>Fadderordningen ved NTNU er studentenes frivillige innsats for å hjelpe hverandre å finne seg til rette i studiebyen, bli kjent med medstudentene og legge til rette for en begivenhetsrik start på studiene. </a:t>
            </a:r>
            <a:r>
              <a:rPr lang="nn-NO" altLang="nb-NO" smtClean="0">
                <a:latin typeface="Arial" panose="020B0604020202020204" pitchFamily="34" charset="0"/>
              </a:rPr>
              <a:t>Fadderene tar vare på sine faddergrupper; viser dem rundt i byen og på universitetet og arrangerer sosiale aktiviteter slik at man fort blir kjent med Trondheim, campus og de man skal studere sammen med. Fadderuka avslutter med Pstereofestivalen, en tredagers musikkfestival som ligger i et parkområde midt i sentrum, og både nye og eldre studenter pleier kose seg der før studiene starter.</a:t>
            </a:r>
            <a:endParaRPr lang="nb-NO" altLang="nb-NO" smtClean="0">
              <a:latin typeface="Arial" panose="020B0604020202020204" pitchFamily="34" charset="0"/>
            </a:endParaRPr>
          </a:p>
        </p:txBody>
      </p:sp>
    </p:spTree>
    <p:extLst>
      <p:ext uri="{BB962C8B-B14F-4D97-AF65-F5344CB8AC3E}">
        <p14:creationId xmlns:p14="http://schemas.microsoft.com/office/powerpoint/2010/main" val="8123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393134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343A60-BA3F-43FB-B497-6A9C65E5EE9E}" type="slidenum">
              <a:rPr lang="nb-NO" smtClean="0"/>
              <a:t>7</a:t>
            </a:fld>
            <a:endParaRPr lang="nb-NO"/>
          </a:p>
        </p:txBody>
      </p:sp>
    </p:spTree>
    <p:extLst>
      <p:ext uri="{BB962C8B-B14F-4D97-AF65-F5344CB8AC3E}">
        <p14:creationId xmlns:p14="http://schemas.microsoft.com/office/powerpoint/2010/main" val="10758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343A60-BA3F-43FB-B497-6A9C65E5EE9E}" type="slidenum">
              <a:rPr lang="nb-NO" smtClean="0"/>
              <a:t>9</a:t>
            </a:fld>
            <a:endParaRPr lang="nb-NO"/>
          </a:p>
        </p:txBody>
      </p:sp>
    </p:spTree>
    <p:extLst>
      <p:ext uri="{BB962C8B-B14F-4D97-AF65-F5344CB8AC3E}">
        <p14:creationId xmlns:p14="http://schemas.microsoft.com/office/powerpoint/2010/main" val="233896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306095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308927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181975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554B33-1BE5-4515-A8A3-07857383DC57}"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18083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30975" y="476250"/>
            <a:ext cx="2057400" cy="5129213"/>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358775" y="476250"/>
            <a:ext cx="6019800" cy="512921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41147268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58775" y="476250"/>
            <a:ext cx="8229600" cy="487363"/>
          </a:xfrm>
        </p:spPr>
        <p:txBody>
          <a:bodyPr/>
          <a:lstStyle/>
          <a:p>
            <a:r>
              <a:rPr lang="nb-NO" smtClean="0"/>
              <a:t>Klikk for å redigere tittelstil</a:t>
            </a:r>
            <a:endParaRPr lang="nn-NO"/>
          </a:p>
        </p:txBody>
      </p:sp>
      <p:sp>
        <p:nvSpPr>
          <p:cNvPr id="3" name="Plassholder for tekst 2"/>
          <p:cNvSpPr>
            <a:spLocks noGrp="1"/>
          </p:cNvSpPr>
          <p:nvPr>
            <p:ph type="body" sz="half" idx="1"/>
          </p:nvPr>
        </p:nvSpPr>
        <p:spPr>
          <a:xfrm>
            <a:off x="358775" y="10795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549775" y="10795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5954115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358775" y="476250"/>
            <a:ext cx="8229600" cy="512921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3085833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58775" y="476250"/>
            <a:ext cx="8229600" cy="487363"/>
          </a:xfrm>
        </p:spPr>
        <p:txBody>
          <a:bodyPr/>
          <a:lstStyle/>
          <a:p>
            <a:r>
              <a:rPr lang="nb-NO" smtClean="0"/>
              <a:t>Klikk for å redigere tittelstil</a:t>
            </a:r>
            <a:endParaRPr lang="nn-NO"/>
          </a:p>
        </p:txBody>
      </p:sp>
      <p:sp>
        <p:nvSpPr>
          <p:cNvPr id="3" name="Plassholder for tekst 2"/>
          <p:cNvSpPr>
            <a:spLocks noGrp="1"/>
          </p:cNvSpPr>
          <p:nvPr>
            <p:ph type="body" sz="half" idx="1"/>
          </p:nvPr>
        </p:nvSpPr>
        <p:spPr>
          <a:xfrm>
            <a:off x="358775" y="10795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quarter" idx="2"/>
          </p:nvPr>
        </p:nvSpPr>
        <p:spPr>
          <a:xfrm>
            <a:off x="4549775" y="1079500"/>
            <a:ext cx="4038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innhold 4"/>
          <p:cNvSpPr>
            <a:spLocks noGrp="1"/>
          </p:cNvSpPr>
          <p:nvPr>
            <p:ph sz="quarter" idx="3"/>
          </p:nvPr>
        </p:nvSpPr>
        <p:spPr>
          <a:xfrm>
            <a:off x="4549775" y="3417888"/>
            <a:ext cx="4038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383463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8125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mtClean="0">
                <a:solidFill>
                  <a:prstClr val="black"/>
                </a:solidFill>
                <a:latin typeface="Arial"/>
                <a:cs typeface="Arial"/>
              </a:rPr>
              <a:pPr algn="ctr"/>
              <a:t>‹#›</a:t>
            </a:fld>
            <a:endParaRPr lang="nb-NO" dirty="0">
              <a:solidFill>
                <a:prstClr val="black"/>
              </a:solidFill>
              <a:latin typeface="Arial"/>
              <a:cs typeface="Arial"/>
            </a:endParaRPr>
          </a:p>
        </p:txBody>
      </p:sp>
    </p:spTree>
    <p:extLst>
      <p:ext uri="{BB962C8B-B14F-4D97-AF65-F5344CB8AC3E}">
        <p14:creationId xmlns:p14="http://schemas.microsoft.com/office/powerpoint/2010/main" val="389625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60351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46805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81767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091497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6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77473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3343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48357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40427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2702315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lysbildenummer 5"/>
          <p:cNvSpPr txBox="1">
            <a:spLocks/>
          </p:cNvSpPr>
          <p:nvPr userDrawn="1"/>
        </p:nvSpPr>
        <p:spPr>
          <a:xfrm>
            <a:off x="8474801" y="6421249"/>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91853A39-49B3-554A-AE82-85611CEBD8E3}" type="slidenum">
              <a:rPr lang="nb-NO" sz="923" smtClean="0">
                <a:solidFill>
                  <a:prstClr val="black"/>
                </a:solidFill>
                <a:latin typeface="Arial"/>
                <a:cs typeface="Arial"/>
              </a:rPr>
              <a:pPr algn="ctr" fontAlgn="base">
                <a:spcBef>
                  <a:spcPct val="0"/>
                </a:spcBef>
                <a:spcAft>
                  <a:spcPct val="0"/>
                </a:spcAft>
              </a:pPr>
              <a:t>‹#›</a:t>
            </a:fld>
            <a:endParaRPr lang="nb-NO" sz="923" dirty="0">
              <a:solidFill>
                <a:prstClr val="black"/>
              </a:solidFill>
              <a:latin typeface="Arial"/>
              <a:cs typeface="Arial"/>
            </a:endParaRPr>
          </a:p>
        </p:txBody>
      </p:sp>
    </p:spTree>
    <p:extLst>
      <p:ext uri="{BB962C8B-B14F-4D97-AF65-F5344CB8AC3E}">
        <p14:creationId xmlns:p14="http://schemas.microsoft.com/office/powerpoint/2010/main" val="3126541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5"/>
          </a:xfrm>
        </p:spPr>
        <p:txBody>
          <a:bodyPr anchor="t"/>
          <a:lstStyle>
            <a:lvl1pPr algn="l">
              <a:defRPr sz="3692"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9"/>
            <a:ext cx="426966" cy="365125"/>
          </a:xfrm>
          <a:prstGeom prst="rect">
            <a:avLst/>
          </a:prstGeom>
        </p:spPr>
        <p:txBody>
          <a:bodyPr/>
          <a:lstStyle>
            <a:lvl1pPr>
              <a:defRPr sz="923"/>
            </a:lvl1pPr>
          </a:lstStyle>
          <a:p>
            <a:pPr algn="r" defTabSz="844083" eaLnBrk="0" fontAlgn="base" hangingPunct="0">
              <a:spcBef>
                <a:spcPct val="0"/>
              </a:spcBef>
              <a:spcAft>
                <a:spcPct val="0"/>
              </a:spcAft>
            </a:pPr>
            <a:fld id="{91853A39-49B3-554A-AE82-85611CEBD8E3}" type="slidenum">
              <a:rPr lang="nb-NO" smtClean="0">
                <a:solidFill>
                  <a:prstClr val="black"/>
                </a:solidFill>
                <a:latin typeface="Arial"/>
                <a:cs typeface="Arial"/>
              </a:rPr>
              <a:pPr algn="r" defTabSz="844083" eaLnBrk="0" fontAlgn="base" hangingPunct="0">
                <a:spcBef>
                  <a:spcPct val="0"/>
                </a:spcBef>
                <a:spcAft>
                  <a:spcPct val="0"/>
                </a:spcAft>
              </a:pPr>
              <a:t>‹#›</a:t>
            </a:fld>
            <a:endParaRPr lang="nb-NO" dirty="0">
              <a:solidFill>
                <a:prstClr val="black"/>
              </a:solidFill>
              <a:latin typeface="Arial"/>
              <a:cs typeface="Arial"/>
            </a:endParaRPr>
          </a:p>
        </p:txBody>
      </p:sp>
    </p:spTree>
    <p:extLst>
      <p:ext uri="{BB962C8B-B14F-4D97-AF65-F5344CB8AC3E}">
        <p14:creationId xmlns:p14="http://schemas.microsoft.com/office/powerpoint/2010/main" val="122870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0313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4487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511450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9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1846" b="1"/>
            </a:lvl1pPr>
          </a:lstStyle>
          <a:p>
            <a:r>
              <a:rPr lang="nb-NO" smtClean="0"/>
              <a:t>Klikk for å redigere tittelstil</a:t>
            </a:r>
            <a:endParaRPr lang="nb-NO"/>
          </a:p>
        </p:txBody>
      </p:sp>
      <p:sp>
        <p:nvSpPr>
          <p:cNvPr id="3" name="Plassholder for innhold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b-NO" smtClean="0"/>
              <a:t>Klikk for å redigere tekststiler i malen</a:t>
            </a:r>
          </a:p>
        </p:txBody>
      </p:sp>
    </p:spTree>
    <p:extLst>
      <p:ext uri="{BB962C8B-B14F-4D97-AF65-F5344CB8AC3E}">
        <p14:creationId xmlns:p14="http://schemas.microsoft.com/office/powerpoint/2010/main" val="3930071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1846"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b-NO" smtClean="0"/>
              <a:t>Klikk for å redigere tekststiler i malen</a:t>
            </a:r>
          </a:p>
        </p:txBody>
      </p:sp>
    </p:spTree>
    <p:extLst>
      <p:ext uri="{BB962C8B-B14F-4D97-AF65-F5344CB8AC3E}">
        <p14:creationId xmlns:p14="http://schemas.microsoft.com/office/powerpoint/2010/main" val="2010143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3095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0"/>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40"/>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237791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946187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mtClean="0">
                <a:solidFill>
                  <a:prstClr val="black"/>
                </a:solidFill>
                <a:latin typeface="Arial"/>
                <a:cs typeface="Arial"/>
              </a:rPr>
              <a:pPr algn="ctr"/>
              <a:t>‹#›</a:t>
            </a:fld>
            <a:endParaRPr lang="nb-NO" dirty="0">
              <a:solidFill>
                <a:prstClr val="black"/>
              </a:solidFill>
              <a:latin typeface="Arial"/>
              <a:cs typeface="Arial"/>
            </a:endParaRPr>
          </a:p>
        </p:txBody>
      </p:sp>
    </p:spTree>
    <p:extLst>
      <p:ext uri="{BB962C8B-B14F-4D97-AF65-F5344CB8AC3E}">
        <p14:creationId xmlns:p14="http://schemas.microsoft.com/office/powerpoint/2010/main" val="1109627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solidFill>
                  <a:prstClr val="black"/>
                </a:solidFill>
                <a:latin typeface="Arial"/>
                <a:cs typeface="Arial"/>
              </a:rPr>
              <a:pPr algn="r"/>
              <a:t>‹#›</a:t>
            </a:fld>
            <a:endParaRPr lang="nb-NO" dirty="0">
              <a:solidFill>
                <a:prstClr val="black"/>
              </a:solidFill>
              <a:latin typeface="Arial"/>
              <a:cs typeface="Arial"/>
            </a:endParaRPr>
          </a:p>
        </p:txBody>
      </p:sp>
    </p:spTree>
    <p:extLst>
      <p:ext uri="{BB962C8B-B14F-4D97-AF65-F5344CB8AC3E}">
        <p14:creationId xmlns:p14="http://schemas.microsoft.com/office/powerpoint/2010/main" val="2415862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792937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623948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58114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87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26532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161082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21343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66658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863750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mtClean="0">
                <a:solidFill>
                  <a:prstClr val="black"/>
                </a:solidFill>
                <a:latin typeface="Arial"/>
                <a:cs typeface="Arial"/>
              </a:rPr>
              <a:pPr algn="ctr"/>
              <a:t>‹#›</a:t>
            </a:fld>
            <a:endParaRPr lang="nb-NO" dirty="0">
              <a:solidFill>
                <a:prstClr val="black"/>
              </a:solidFill>
              <a:latin typeface="Arial"/>
              <a:cs typeface="Arial"/>
            </a:endParaRPr>
          </a:p>
        </p:txBody>
      </p:sp>
    </p:spTree>
    <p:extLst>
      <p:ext uri="{BB962C8B-B14F-4D97-AF65-F5344CB8AC3E}">
        <p14:creationId xmlns:p14="http://schemas.microsoft.com/office/powerpoint/2010/main" val="1196886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solidFill>
                  <a:prstClr val="black"/>
                </a:solidFill>
                <a:latin typeface="Arial"/>
                <a:cs typeface="Arial"/>
              </a:rPr>
              <a:pPr algn="r"/>
              <a:t>‹#›</a:t>
            </a:fld>
            <a:endParaRPr lang="nb-NO" dirty="0">
              <a:solidFill>
                <a:prstClr val="black"/>
              </a:solidFill>
              <a:latin typeface="Arial"/>
              <a:cs typeface="Arial"/>
            </a:endParaRPr>
          </a:p>
        </p:txBody>
      </p:sp>
    </p:spTree>
    <p:extLst>
      <p:ext uri="{BB962C8B-B14F-4D97-AF65-F5344CB8AC3E}">
        <p14:creationId xmlns:p14="http://schemas.microsoft.com/office/powerpoint/2010/main" val="2417412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80594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11786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690006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46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391209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595598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986813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112967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5"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26621358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solidFill>
              </a:defRPr>
            </a:lvl1p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5"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358174354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5"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4158303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461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5085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6"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32900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8"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4291113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4"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256550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3"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2841355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6"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3117668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6"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421612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5"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2932099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375400" y="533400"/>
            <a:ext cx="1943100" cy="48704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546100" y="533400"/>
            <a:ext cx="5676900" cy="4870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07"/>
          <p:cNvSpPr>
            <a:spLocks noGrp="1" noChangeArrowheads="1"/>
          </p:cNvSpPr>
          <p:nvPr>
            <p:ph type="dt" sz="half" idx="10"/>
          </p:nvPr>
        </p:nvSpPr>
        <p:spPr>
          <a:ln/>
        </p:spPr>
        <p:txBody>
          <a:bodyPr/>
          <a:lstStyle>
            <a:lvl1pPr>
              <a:defRPr/>
            </a:lvl1pPr>
          </a:lstStyle>
          <a:p>
            <a:pPr>
              <a:defRPr/>
            </a:pPr>
            <a:endParaRPr lang="nn-NO">
              <a:solidFill>
                <a:srgbClr val="000000"/>
              </a:solidFill>
            </a:endParaRPr>
          </a:p>
        </p:txBody>
      </p:sp>
      <p:sp>
        <p:nvSpPr>
          <p:cNvPr id="5" name="Rectangle 108"/>
          <p:cNvSpPr>
            <a:spLocks noGrp="1" noChangeArrowheads="1"/>
          </p:cNvSpPr>
          <p:nvPr>
            <p:ph type="ftr" sz="quarter" idx="11"/>
          </p:nvPr>
        </p:nvSpPr>
        <p:spPr>
          <a:ln/>
        </p:spPr>
        <p:txBody>
          <a:bodyPr/>
          <a:lstStyle>
            <a:lvl1pPr>
              <a:defRPr/>
            </a:lvl1pPr>
          </a:lstStyle>
          <a:p>
            <a:pPr>
              <a:defRPr/>
            </a:pPr>
            <a:endParaRPr lang="nn-NO">
              <a:solidFill>
                <a:srgbClr val="000000"/>
              </a:solidFill>
            </a:endParaRPr>
          </a:p>
        </p:txBody>
      </p:sp>
    </p:spTree>
    <p:extLst>
      <p:ext uri="{BB962C8B-B14F-4D97-AF65-F5344CB8AC3E}">
        <p14:creationId xmlns:p14="http://schemas.microsoft.com/office/powerpoint/2010/main" val="909062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0" y="44450"/>
            <a:ext cx="45720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0" y="908050"/>
            <a:ext cx="2209800" cy="496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934200" y="908050"/>
            <a:ext cx="2209800" cy="496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67081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2" descr="NOKUT_logo"/>
          <p:cNvPicPr>
            <a:picLocks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13650" y="6516688"/>
            <a:ext cx="1374775" cy="282575"/>
          </a:xfrm>
          <a:prstGeom prst="rect">
            <a:avLst/>
          </a:prstGeom>
          <a:noFill/>
          <a:ln w="9525">
            <a:noFill/>
            <a:miter lim="800000"/>
            <a:headEnd/>
            <a:tailEnd/>
          </a:ln>
        </p:spPr>
      </p:pic>
      <p:sp>
        <p:nvSpPr>
          <p:cNvPr id="3076" name="Rectangle 4"/>
          <p:cNvSpPr>
            <a:spLocks noGrp="1" noChangeArrowheads="1"/>
          </p:cNvSpPr>
          <p:nvPr>
            <p:ph type="ctrTitle"/>
          </p:nvPr>
        </p:nvSpPr>
        <p:spPr>
          <a:xfrm>
            <a:off x="1066800" y="1447800"/>
            <a:ext cx="6400800" cy="685800"/>
          </a:xfrm>
        </p:spPr>
        <p:txBody>
          <a:bodyPr/>
          <a:lstStyle>
            <a:lvl1pPr>
              <a:defRPr sz="2500">
                <a:solidFill>
                  <a:schemeClr val="bg1"/>
                </a:solidFill>
              </a:defRPr>
            </a:lvl1pPr>
          </a:lstStyle>
          <a:p>
            <a:pPr lvl="0"/>
            <a:r>
              <a:rPr lang="nb-NO" noProof="0" smtClean="0"/>
              <a:t>Click to edit Master title style</a:t>
            </a:r>
            <a:endParaRPr lang="en-US" noProof="0" smtClean="0"/>
          </a:p>
        </p:txBody>
      </p:sp>
      <p:sp>
        <p:nvSpPr>
          <p:cNvPr id="3077" name="Rectangle 5"/>
          <p:cNvSpPr>
            <a:spLocks noGrp="1" noChangeArrowheads="1"/>
          </p:cNvSpPr>
          <p:nvPr>
            <p:ph type="subTitle" idx="1"/>
          </p:nvPr>
        </p:nvSpPr>
        <p:spPr>
          <a:xfrm>
            <a:off x="1066800" y="2286000"/>
            <a:ext cx="6400800" cy="457200"/>
          </a:xfrm>
        </p:spPr>
        <p:txBody>
          <a:bodyPr/>
          <a:lstStyle>
            <a:lvl1pPr marL="0" indent="0">
              <a:buFont typeface="Times" pitchFamily="18" charset="0"/>
              <a:buNone/>
              <a:defRPr sz="1000" i="1">
                <a:solidFill>
                  <a:schemeClr val="bg1"/>
                </a:solidFill>
              </a:defRPr>
            </a:lvl1pPr>
          </a:lstStyle>
          <a:p>
            <a:pPr lvl="0"/>
            <a:r>
              <a:rPr lang="nb-NO" noProof="0" smtClean="0"/>
              <a:t>Click to edit Master subtitle style</a:t>
            </a:r>
            <a:endParaRPr lang="en-US" noProof="0" smtClean="0"/>
          </a:p>
        </p:txBody>
      </p:sp>
    </p:spTree>
    <p:extLst>
      <p:ext uri="{BB962C8B-B14F-4D97-AF65-F5344CB8AC3E}">
        <p14:creationId xmlns:p14="http://schemas.microsoft.com/office/powerpoint/2010/main" val="1230232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C159197D-9F31-451C-83B1-798F24401FD9}" type="datetime1">
              <a:rPr lang="nb-NO"/>
              <a:pPr>
                <a:defRPr/>
              </a:pPr>
              <a:t>08.05.2015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nb-NO"/>
              <a:t>| </a:t>
            </a:r>
            <a:fld id="{F5D37920-EF55-4BCD-A5B2-05A98DA2E12C}" type="slidenum">
              <a:rPr lang="nb-NO"/>
              <a:pPr>
                <a:defRPr/>
              </a:pPr>
              <a:t>‹#›</a:t>
            </a:fld>
            <a:endParaRPr lang="en-US"/>
          </a:p>
        </p:txBody>
      </p:sp>
    </p:spTree>
    <p:extLst>
      <p:ext uri="{BB962C8B-B14F-4D97-AF65-F5344CB8AC3E}">
        <p14:creationId xmlns:p14="http://schemas.microsoft.com/office/powerpoint/2010/main" val="65559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4EDFD9C1-7214-4DB4-8893-474D8749CDEE}" type="datetime1">
              <a:rPr lang="nb-NO"/>
              <a:pPr>
                <a:defRPr/>
              </a:pPr>
              <a:t>08.05.2015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nb-NO"/>
              <a:t>| </a:t>
            </a:r>
            <a:fld id="{4DA1457C-6594-4926-BFF7-2D701A8FBE73}" type="slidenum">
              <a:rPr lang="nb-NO"/>
              <a:pPr>
                <a:defRPr/>
              </a:pPr>
              <a:t>‹#›</a:t>
            </a:fld>
            <a:endParaRPr lang="en-US"/>
          </a:p>
        </p:txBody>
      </p:sp>
    </p:spTree>
    <p:extLst>
      <p:ext uri="{BB962C8B-B14F-4D97-AF65-F5344CB8AC3E}">
        <p14:creationId xmlns:p14="http://schemas.microsoft.com/office/powerpoint/2010/main" val="998414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002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673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DC59D4F5-C597-4D03-B8B5-DFF04D5881AB}" type="datetime1">
              <a:rPr lang="nb-NO"/>
              <a:pPr>
                <a:defRPr/>
              </a:pPr>
              <a:t>08.05.2015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nb-NO"/>
              <a:t>| </a:t>
            </a:r>
            <a:fld id="{56F9424F-1A35-4B72-9F88-0D3B5A3123E1}" type="slidenum">
              <a:rPr lang="nb-NO"/>
              <a:pPr>
                <a:defRPr/>
              </a:pPr>
              <a:t>‹#›</a:t>
            </a:fld>
            <a:endParaRPr lang="en-US"/>
          </a:p>
        </p:txBody>
      </p:sp>
    </p:spTree>
    <p:extLst>
      <p:ext uri="{BB962C8B-B14F-4D97-AF65-F5344CB8AC3E}">
        <p14:creationId xmlns:p14="http://schemas.microsoft.com/office/powerpoint/2010/main" val="2809275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1F7F9768-E7EB-4A55-8C56-6A3A2463FB73}" type="datetime1">
              <a:rPr lang="nb-NO"/>
              <a:pPr>
                <a:defRPr/>
              </a:pPr>
              <a:t>08.05.2015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nb-NO"/>
              <a:t>| </a:t>
            </a:r>
            <a:fld id="{438FA346-47E8-4829-9E09-45BDC370602C}" type="slidenum">
              <a:rPr lang="nb-NO"/>
              <a:pPr>
                <a:defRPr/>
              </a:pPr>
              <a:t>‹#›</a:t>
            </a:fld>
            <a:endParaRPr lang="en-US"/>
          </a:p>
        </p:txBody>
      </p:sp>
    </p:spTree>
    <p:extLst>
      <p:ext uri="{BB962C8B-B14F-4D97-AF65-F5344CB8AC3E}">
        <p14:creationId xmlns:p14="http://schemas.microsoft.com/office/powerpoint/2010/main" val="1031594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3F876C74-AECA-4D15-B76F-A690F76A9638}" type="datetime1">
              <a:rPr lang="nb-NO"/>
              <a:pPr>
                <a:defRPr/>
              </a:pPr>
              <a:t>08.05.2015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nb-NO"/>
              <a:t>| </a:t>
            </a:r>
            <a:fld id="{E6826183-4AF7-4BF5-945E-AFB0A18E0D96}" type="slidenum">
              <a:rPr lang="nb-NO"/>
              <a:pPr>
                <a:defRPr/>
              </a:pPr>
              <a:t>‹#›</a:t>
            </a:fld>
            <a:endParaRPr lang="en-US"/>
          </a:p>
        </p:txBody>
      </p:sp>
    </p:spTree>
    <p:extLst>
      <p:ext uri="{BB962C8B-B14F-4D97-AF65-F5344CB8AC3E}">
        <p14:creationId xmlns:p14="http://schemas.microsoft.com/office/powerpoint/2010/main" val="444835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DD94A6B-058E-43A9-BB18-5A9CD4D9A115}" type="datetime1">
              <a:rPr lang="nb-NO"/>
              <a:pPr>
                <a:defRPr/>
              </a:pPr>
              <a:t>08.05.2015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nb-NO"/>
              <a:t>| </a:t>
            </a:r>
            <a:fld id="{A66764DA-18CE-486C-87E4-05368F661751}" type="slidenum">
              <a:rPr lang="nb-NO"/>
              <a:pPr>
                <a:defRPr/>
              </a:pPr>
              <a:t>‹#›</a:t>
            </a:fld>
            <a:endParaRPr lang="en-US"/>
          </a:p>
        </p:txBody>
      </p:sp>
    </p:spTree>
    <p:extLst>
      <p:ext uri="{BB962C8B-B14F-4D97-AF65-F5344CB8AC3E}">
        <p14:creationId xmlns:p14="http://schemas.microsoft.com/office/powerpoint/2010/main" val="2423073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111D1AAB-D7B0-444B-979A-8866562D7F48}" type="datetime1">
              <a:rPr lang="nb-NO"/>
              <a:pPr>
                <a:defRPr/>
              </a:pPr>
              <a:t>08.05.2015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nb-NO"/>
              <a:t>| </a:t>
            </a:r>
            <a:fld id="{982300DF-247C-4969-ACAA-8BB6976DD55F}" type="slidenum">
              <a:rPr lang="nb-NO"/>
              <a:pPr>
                <a:defRPr/>
              </a:pPr>
              <a:t>‹#›</a:t>
            </a:fld>
            <a:endParaRPr lang="en-US"/>
          </a:p>
        </p:txBody>
      </p:sp>
    </p:spTree>
    <p:extLst>
      <p:ext uri="{BB962C8B-B14F-4D97-AF65-F5344CB8AC3E}">
        <p14:creationId xmlns:p14="http://schemas.microsoft.com/office/powerpoint/2010/main" val="196232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E9FD8382-AA34-4B27-BD06-DBF9A900A42C}" type="datetime1">
              <a:rPr lang="nb-NO"/>
              <a:pPr>
                <a:defRPr/>
              </a:pPr>
              <a:t>08.05.2015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nb-NO"/>
              <a:t>| </a:t>
            </a:r>
            <a:fld id="{A7E94A15-C6F6-4198-A1A4-3ABFCBA633B6}" type="slidenum">
              <a:rPr lang="nb-NO"/>
              <a:pPr>
                <a:defRPr/>
              </a:pPr>
              <a:t>‹#›</a:t>
            </a:fld>
            <a:endParaRPr lang="en-US"/>
          </a:p>
        </p:txBody>
      </p:sp>
    </p:spTree>
    <p:extLst>
      <p:ext uri="{BB962C8B-B14F-4D97-AF65-F5344CB8AC3E}">
        <p14:creationId xmlns:p14="http://schemas.microsoft.com/office/powerpoint/2010/main" val="1118382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B8E7FA4A-E9E5-4326-B818-BA71A66AF5DA}" type="datetime1">
              <a:rPr lang="nb-NO"/>
              <a:pPr>
                <a:defRPr/>
              </a:pPr>
              <a:t>08.05.2015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nb-NO"/>
              <a:t>| </a:t>
            </a:r>
            <a:fld id="{5297CE95-45FE-4FCF-9942-1D92DE282232}" type="slidenum">
              <a:rPr lang="nb-NO"/>
              <a:pPr>
                <a:defRPr/>
              </a:pPr>
              <a:t>‹#›</a:t>
            </a:fld>
            <a:endParaRPr lang="en-US"/>
          </a:p>
        </p:txBody>
      </p:sp>
    </p:spTree>
    <p:extLst>
      <p:ext uri="{BB962C8B-B14F-4D97-AF65-F5344CB8AC3E}">
        <p14:creationId xmlns:p14="http://schemas.microsoft.com/office/powerpoint/2010/main" val="2600676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838200"/>
            <a:ext cx="1695450" cy="53340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00200" y="838200"/>
            <a:ext cx="4933950" cy="53340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047DEA34-27E7-4242-A179-19279A68F191}" type="datetime1">
              <a:rPr lang="nb-NO"/>
              <a:pPr>
                <a:defRPr/>
              </a:pPr>
              <a:t>08.05.2015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nb-NO"/>
              <a:t>| </a:t>
            </a:r>
            <a:fld id="{EBB187B9-B4EC-42E3-A8A5-B1E1E250DC27}" type="slidenum">
              <a:rPr lang="nb-NO"/>
              <a:pPr>
                <a:defRPr/>
              </a:pPr>
              <a:t>‹#›</a:t>
            </a:fld>
            <a:endParaRPr lang="en-US"/>
          </a:p>
        </p:txBody>
      </p:sp>
    </p:spTree>
    <p:extLst>
      <p:ext uri="{BB962C8B-B14F-4D97-AF65-F5344CB8AC3E}">
        <p14:creationId xmlns:p14="http://schemas.microsoft.com/office/powerpoint/2010/main" val="2060004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6454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806799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99824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86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91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85713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86927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85795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12895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46356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02509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07730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93C8CE3-61F9-453E-ADD1-EA420E6BB5A9}" type="datetimeFigureOut">
              <a:rPr lang="nb-NO" smtClean="0">
                <a:solidFill>
                  <a:prstClr val="black">
                    <a:tint val="75000"/>
                  </a:prstClr>
                </a:solidFill>
              </a:rPr>
              <a:pPr/>
              <a:t>08.05.2015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D058249-56A2-4D62-8413-ED478B7AAB5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2216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n-NO"/>
          </a:p>
        </p:txBody>
      </p:sp>
    </p:spTree>
    <p:extLst>
      <p:ext uri="{BB962C8B-B14F-4D97-AF65-F5344CB8AC3E}">
        <p14:creationId xmlns:p14="http://schemas.microsoft.com/office/powerpoint/2010/main" val="36971162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1568151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2265702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358775" y="1079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549775" y="1079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9555434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3329901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extLst>
      <p:ext uri="{BB962C8B-B14F-4D97-AF65-F5344CB8AC3E}">
        <p14:creationId xmlns:p14="http://schemas.microsoft.com/office/powerpoint/2010/main" val="1663188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511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844886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n-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840525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extLst>
      <p:ext uri="{BB962C8B-B14F-4D97-AF65-F5344CB8AC3E}">
        <p14:creationId xmlns:p14="http://schemas.microsoft.com/office/powerpoint/2010/main" val="280835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9.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p:nvSpPr>
        <p:spPr>
          <a:xfrm>
            <a:off x="1627359" y="6398815"/>
            <a:ext cx="3809897" cy="276999"/>
          </a:xfrm>
          <a:prstGeom prst="rect">
            <a:avLst/>
          </a:prstGeom>
          <a:noFill/>
        </p:spPr>
        <p:txBody>
          <a:bodyPr wrap="square" rtlCol="0">
            <a:spAutoFit/>
          </a:bodyPr>
          <a:lstStyle/>
          <a:p>
            <a:r>
              <a:rPr lang="nb-NO" sz="1200" dirty="0" smtClean="0">
                <a:effectLst/>
                <a:latin typeface="Arial"/>
                <a:cs typeface="Arial"/>
              </a:rPr>
              <a:t>Kunnskap for en </a:t>
            </a:r>
            <a:r>
              <a:rPr lang="nb-NO" sz="1200" dirty="0" smtClean="0">
                <a:solidFill>
                  <a:srgbClr val="0D3475"/>
                </a:solidFill>
                <a:effectLst/>
                <a:latin typeface="Arial"/>
                <a:cs typeface="Arial"/>
              </a:rPr>
              <a:t>bedre </a:t>
            </a:r>
            <a:r>
              <a:rPr lang="nb-NO" sz="1200" dirty="0" smtClean="0">
                <a:solidFill>
                  <a:schemeClr val="tx1"/>
                </a:solidFill>
                <a:effectLst/>
                <a:latin typeface="Arial"/>
                <a:cs typeface="Arial"/>
              </a:rPr>
              <a:t>verden</a:t>
            </a:r>
            <a:endParaRPr lang="nb-NO" sz="1200" dirty="0">
              <a:solidFill>
                <a:schemeClr val="tx1"/>
              </a:solidFill>
              <a:effectLst/>
              <a:latin typeface="Arial"/>
              <a:cs typeface="Arial"/>
            </a:endParaRPr>
          </a:p>
        </p:txBody>
      </p:sp>
      <p:pic>
        <p:nvPicPr>
          <p:cNvPr id="6" name="Bilde 5" descr="logo.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0697" y="6425083"/>
            <a:ext cx="976089" cy="183326"/>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4" name="Bilde 3"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223184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1627360" y="6398817"/>
            <a:ext cx="3809897" cy="262829"/>
          </a:xfrm>
          <a:prstGeom prst="rect">
            <a:avLst/>
          </a:prstGeom>
          <a:noFill/>
        </p:spPr>
        <p:txBody>
          <a:bodyPr wrap="square" rtlCol="0">
            <a:spAutoFit/>
          </a:bodyPr>
          <a:lstStyle/>
          <a:p>
            <a:pPr defTabSz="844083" eaLnBrk="0" fontAlgn="base" hangingPunct="0">
              <a:spcBef>
                <a:spcPct val="0"/>
              </a:spcBef>
              <a:spcAft>
                <a:spcPct val="0"/>
              </a:spcAft>
            </a:pPr>
            <a:r>
              <a:rPr lang="nb-NO" sz="1108" dirty="0" smtClean="0">
                <a:solidFill>
                  <a:prstClr val="black"/>
                </a:solidFill>
                <a:latin typeface="Arial"/>
                <a:cs typeface="Arial"/>
              </a:rPr>
              <a:t>Kunnskap for en </a:t>
            </a:r>
            <a:r>
              <a:rPr lang="nb-NO" sz="1108" dirty="0" smtClean="0">
                <a:solidFill>
                  <a:srgbClr val="0D3475"/>
                </a:solidFill>
                <a:latin typeface="Arial"/>
                <a:cs typeface="Arial"/>
              </a:rPr>
              <a:t>bedre </a:t>
            </a:r>
            <a:r>
              <a:rPr lang="nb-NO" sz="1108" dirty="0" smtClean="0">
                <a:solidFill>
                  <a:prstClr val="black"/>
                </a:solidFill>
                <a:latin typeface="Arial"/>
                <a:cs typeface="Arial"/>
              </a:rPr>
              <a:t>verden</a:t>
            </a:r>
            <a:endParaRPr lang="nb-NO" sz="1108" dirty="0">
              <a:solidFill>
                <a:prstClr val="black"/>
              </a:solidFill>
              <a:latin typeface="Arial"/>
              <a:cs typeface="Arial"/>
            </a:endParaRPr>
          </a:p>
        </p:txBody>
      </p:sp>
      <p:pic>
        <p:nvPicPr>
          <p:cNvPr id="6" name="Bilde 5" descr="logo.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20698" y="6425083"/>
            <a:ext cx="976089" cy="183326"/>
          </a:xfrm>
          <a:prstGeom prst="rect">
            <a:avLst/>
          </a:prstGeom>
        </p:spPr>
      </p:pic>
    </p:spTree>
    <p:extLst>
      <p:ext uri="{BB962C8B-B14F-4D97-AF65-F5344CB8AC3E}">
        <p14:creationId xmlns:p14="http://schemas.microsoft.com/office/powerpoint/2010/main" val="876942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22041" rtl="0" eaLnBrk="1" latinLnBrk="0" hangingPunct="1">
        <a:spcBef>
          <a:spcPct val="0"/>
        </a:spcBef>
        <a:buNone/>
        <a:defRPr sz="3323" b="1" i="0" kern="1200">
          <a:solidFill>
            <a:schemeClr val="tx1"/>
          </a:solidFill>
          <a:latin typeface="Arial"/>
          <a:ea typeface="+mj-ea"/>
          <a:cs typeface="Arial"/>
        </a:defRPr>
      </a:lvl1pPr>
    </p:titleStyle>
    <p:bodyStyle>
      <a:lvl1pPr marL="316531" indent="-316531" algn="l" defTabSz="422041" rtl="0" eaLnBrk="1" latinLnBrk="0" hangingPunct="1">
        <a:spcBef>
          <a:spcPct val="20000"/>
        </a:spcBef>
        <a:buFont typeface="Arial"/>
        <a:buChar char="•"/>
        <a:defRPr sz="2215" kern="1200">
          <a:solidFill>
            <a:schemeClr val="tx1"/>
          </a:solidFill>
          <a:latin typeface="Arial"/>
          <a:ea typeface="+mn-ea"/>
          <a:cs typeface="Arial"/>
        </a:defRPr>
      </a:lvl1pPr>
      <a:lvl2pPr marL="685817" indent="-263776" algn="l" defTabSz="422041" rtl="0" eaLnBrk="1" latinLnBrk="0" hangingPunct="1">
        <a:spcBef>
          <a:spcPct val="20000"/>
        </a:spcBef>
        <a:buFont typeface="Arial"/>
        <a:buChar char="–"/>
        <a:defRPr sz="1846" kern="1200">
          <a:solidFill>
            <a:schemeClr val="tx1"/>
          </a:solidFill>
          <a:latin typeface="Arial"/>
          <a:ea typeface="+mn-ea"/>
          <a:cs typeface="Arial"/>
        </a:defRPr>
      </a:lvl2pPr>
      <a:lvl3pPr marL="1055103" indent="-211021" algn="l" defTabSz="422041" rtl="0" eaLnBrk="1" latinLnBrk="0" hangingPunct="1">
        <a:spcBef>
          <a:spcPct val="20000"/>
        </a:spcBef>
        <a:buFont typeface="Arial"/>
        <a:buChar char="•"/>
        <a:defRPr sz="1662" kern="1200">
          <a:solidFill>
            <a:schemeClr val="tx1"/>
          </a:solidFill>
          <a:latin typeface="Arial"/>
          <a:ea typeface="+mn-ea"/>
          <a:cs typeface="Arial"/>
        </a:defRPr>
      </a:lvl3pPr>
      <a:lvl4pPr marL="1477145" indent="-211021" algn="l" defTabSz="422041" rtl="0" eaLnBrk="1" latinLnBrk="0" hangingPunct="1">
        <a:spcBef>
          <a:spcPct val="20000"/>
        </a:spcBef>
        <a:buFont typeface="Arial"/>
        <a:buChar char="–"/>
        <a:defRPr sz="1477" kern="1200">
          <a:solidFill>
            <a:schemeClr val="tx1"/>
          </a:solidFill>
          <a:latin typeface="Arial"/>
          <a:ea typeface="+mn-ea"/>
          <a:cs typeface="Arial"/>
        </a:defRPr>
      </a:lvl4pPr>
      <a:lvl5pPr marL="1899186" indent="-211021" algn="l" defTabSz="422041" rtl="0" eaLnBrk="1" latinLnBrk="0" hangingPunct="1">
        <a:spcBef>
          <a:spcPct val="20000"/>
        </a:spcBef>
        <a:buFont typeface="Arial"/>
        <a:buChar char="»"/>
        <a:defRPr sz="1292" kern="1200">
          <a:solidFill>
            <a:schemeClr val="tx1"/>
          </a:solidFill>
          <a:latin typeface="Arial"/>
          <a:ea typeface="+mn-ea"/>
          <a:cs typeface="Arial"/>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nb-NO"/>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1627359" y="6398815"/>
            <a:ext cx="3809897" cy="276999"/>
          </a:xfrm>
          <a:prstGeom prst="rect">
            <a:avLst/>
          </a:prstGeom>
          <a:noFill/>
        </p:spPr>
        <p:txBody>
          <a:bodyPr wrap="square" rtlCol="0">
            <a:spAutoFit/>
          </a:bodyPr>
          <a:lstStyle/>
          <a:p>
            <a:r>
              <a:rPr lang="nb-NO" sz="1200" dirty="0" smtClean="0">
                <a:solidFill>
                  <a:prstClr val="black"/>
                </a:solidFill>
                <a:latin typeface="Arial"/>
                <a:cs typeface="Arial"/>
              </a:rPr>
              <a:t>Kunnskap for en </a:t>
            </a:r>
            <a:r>
              <a:rPr lang="nb-NO" sz="1200" dirty="0" smtClean="0">
                <a:solidFill>
                  <a:srgbClr val="0D3475"/>
                </a:solidFill>
                <a:latin typeface="Arial"/>
                <a:cs typeface="Arial"/>
              </a:rPr>
              <a:t>bedre </a:t>
            </a:r>
            <a:r>
              <a:rPr lang="nb-NO" sz="1200" dirty="0" smtClean="0">
                <a:solidFill>
                  <a:prstClr val="black"/>
                </a:solidFill>
                <a:latin typeface="Arial"/>
                <a:cs typeface="Arial"/>
              </a:rPr>
              <a:t>verden</a:t>
            </a:r>
            <a:endParaRPr lang="nb-NO" sz="1200" dirty="0">
              <a:solidFill>
                <a:prstClr val="black"/>
              </a:solidFill>
              <a:latin typeface="Arial"/>
              <a:cs typeface="Arial"/>
            </a:endParaRPr>
          </a:p>
        </p:txBody>
      </p:sp>
      <p:pic>
        <p:nvPicPr>
          <p:cNvPr id="6" name="Bilde 5"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0697" y="6425083"/>
            <a:ext cx="976089" cy="183326"/>
          </a:xfrm>
          <a:prstGeom prst="rect">
            <a:avLst/>
          </a:prstGeom>
        </p:spPr>
      </p:pic>
    </p:spTree>
    <p:extLst>
      <p:ext uri="{BB962C8B-B14F-4D97-AF65-F5344CB8AC3E}">
        <p14:creationId xmlns:p14="http://schemas.microsoft.com/office/powerpoint/2010/main" val="1007255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1627359" y="6398815"/>
            <a:ext cx="3809897" cy="276999"/>
          </a:xfrm>
          <a:prstGeom prst="rect">
            <a:avLst/>
          </a:prstGeom>
          <a:noFill/>
        </p:spPr>
        <p:txBody>
          <a:bodyPr wrap="square" rtlCol="0">
            <a:spAutoFit/>
          </a:bodyPr>
          <a:lstStyle/>
          <a:p>
            <a:r>
              <a:rPr lang="nb-NO" sz="1200" dirty="0" smtClean="0">
                <a:solidFill>
                  <a:prstClr val="black"/>
                </a:solidFill>
                <a:latin typeface="Arial"/>
                <a:cs typeface="Arial"/>
              </a:rPr>
              <a:t>Kunnskap for en </a:t>
            </a:r>
            <a:r>
              <a:rPr lang="nb-NO" sz="1200" dirty="0" smtClean="0">
                <a:solidFill>
                  <a:srgbClr val="0D3475"/>
                </a:solidFill>
                <a:latin typeface="Arial"/>
                <a:cs typeface="Arial"/>
              </a:rPr>
              <a:t>bedre </a:t>
            </a:r>
            <a:r>
              <a:rPr lang="nb-NO" sz="1200" dirty="0" smtClean="0">
                <a:solidFill>
                  <a:prstClr val="black"/>
                </a:solidFill>
                <a:latin typeface="Arial"/>
                <a:cs typeface="Arial"/>
              </a:rPr>
              <a:t>verden</a:t>
            </a:r>
            <a:endParaRPr lang="nb-NO" sz="1200" dirty="0">
              <a:solidFill>
                <a:prstClr val="black"/>
              </a:solidFill>
              <a:latin typeface="Arial"/>
              <a:cs typeface="Arial"/>
            </a:endParaRPr>
          </a:p>
        </p:txBody>
      </p:sp>
      <p:pic>
        <p:nvPicPr>
          <p:cNvPr id="6" name="Bilde 5"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0697" y="6425083"/>
            <a:ext cx="976089" cy="183326"/>
          </a:xfrm>
          <a:prstGeom prst="rect">
            <a:avLst/>
          </a:prstGeom>
        </p:spPr>
      </p:pic>
    </p:spTree>
    <p:extLst>
      <p:ext uri="{BB962C8B-B14F-4D97-AF65-F5344CB8AC3E}">
        <p14:creationId xmlns:p14="http://schemas.microsoft.com/office/powerpoint/2010/main" val="3952436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4" descr="bgr-mellom.bmp                                                 00095C1FMacintosh HD                   BCDAEE2C:"/>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588"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5"/>
          <p:cNvSpPr>
            <a:spLocks noGrp="1" noChangeArrowheads="1"/>
          </p:cNvSpPr>
          <p:nvPr>
            <p:ph type="title"/>
          </p:nvPr>
        </p:nvSpPr>
        <p:spPr bwMode="auto">
          <a:xfrm>
            <a:off x="5461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n-NO" dirty="0" err="1" smtClean="0"/>
              <a:t>Click</a:t>
            </a:r>
            <a:r>
              <a:rPr lang="nn-NO" dirty="0" smtClean="0"/>
              <a:t> to </a:t>
            </a:r>
            <a:r>
              <a:rPr lang="nn-NO" dirty="0" err="1" smtClean="0"/>
              <a:t>edit</a:t>
            </a:r>
            <a:r>
              <a:rPr lang="nn-NO" dirty="0" smtClean="0"/>
              <a:t> Master title style</a:t>
            </a:r>
          </a:p>
        </p:txBody>
      </p:sp>
      <p:sp>
        <p:nvSpPr>
          <p:cNvPr id="1028" name="Rectangle 106"/>
          <p:cNvSpPr>
            <a:spLocks noGrp="1" noChangeArrowheads="1"/>
          </p:cNvSpPr>
          <p:nvPr>
            <p:ph type="body" idx="1"/>
          </p:nvPr>
        </p:nvSpPr>
        <p:spPr bwMode="auto">
          <a:xfrm>
            <a:off x="546100" y="1971675"/>
            <a:ext cx="77724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1131" name="Rectangle 107"/>
          <p:cNvSpPr>
            <a:spLocks noGrp="1" noChangeArrowheads="1"/>
          </p:cNvSpPr>
          <p:nvPr>
            <p:ph type="dt" sz="half" idx="2"/>
          </p:nvPr>
        </p:nvSpPr>
        <p:spPr bwMode="auto">
          <a:xfrm>
            <a:off x="3581400" y="6008688"/>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defTabSz="914400" eaLnBrk="0" fontAlgn="base" hangingPunct="0">
              <a:spcBef>
                <a:spcPct val="0"/>
              </a:spcBef>
              <a:spcAft>
                <a:spcPct val="0"/>
              </a:spcAft>
              <a:defRPr/>
            </a:pPr>
            <a:endParaRPr lang="nn-NO">
              <a:solidFill>
                <a:srgbClr val="000000"/>
              </a:solidFill>
            </a:endParaRPr>
          </a:p>
        </p:txBody>
      </p:sp>
      <p:sp>
        <p:nvSpPr>
          <p:cNvPr id="1132" name="Rectangle 108"/>
          <p:cNvSpPr>
            <a:spLocks noGrp="1" noChangeArrowheads="1"/>
          </p:cNvSpPr>
          <p:nvPr>
            <p:ph type="ftr" sz="quarter" idx="3"/>
          </p:nvPr>
        </p:nvSpPr>
        <p:spPr bwMode="auto">
          <a:xfrm>
            <a:off x="533400" y="6013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defTabSz="914400" eaLnBrk="0" fontAlgn="base" hangingPunct="0">
              <a:spcBef>
                <a:spcPct val="0"/>
              </a:spcBef>
              <a:spcAft>
                <a:spcPct val="0"/>
              </a:spcAft>
              <a:defRPr/>
            </a:pPr>
            <a:endParaRPr lang="nn-NO">
              <a:solidFill>
                <a:srgbClr val="000000"/>
              </a:solidFill>
            </a:endParaRPr>
          </a:p>
        </p:txBody>
      </p:sp>
      <p:sp>
        <p:nvSpPr>
          <p:cNvPr id="1031" name="Rectangle 109"/>
          <p:cNvSpPr>
            <a:spLocks noChangeArrowheads="1"/>
          </p:cNvSpPr>
          <p:nvPr userDrawn="1"/>
        </p:nvSpPr>
        <p:spPr bwMode="auto">
          <a:xfrm>
            <a:off x="0" y="0"/>
            <a:ext cx="4206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spcBef>
                <a:spcPct val="0"/>
              </a:spcBef>
              <a:spcAft>
                <a:spcPct val="0"/>
              </a:spcAft>
            </a:pPr>
            <a:fld id="{5D5BD6F5-4BEB-4179-B461-2EC942B3156F}" type="slidenum">
              <a:rPr lang="nn-NO" sz="1400" b="1">
                <a:solidFill>
                  <a:srgbClr val="BFD9E6"/>
                </a:solidFill>
              </a:rPr>
              <a:pPr algn="ctr" defTabSz="914400" eaLnBrk="0" fontAlgn="base" hangingPunct="0">
                <a:spcBef>
                  <a:spcPct val="0"/>
                </a:spcBef>
                <a:spcAft>
                  <a:spcPct val="0"/>
                </a:spcAft>
              </a:pPr>
              <a:t>‹#›</a:t>
            </a:fld>
            <a:endParaRPr lang="nn-NO" sz="1400">
              <a:solidFill>
                <a:srgbClr val="BFD9E6"/>
              </a:solidFill>
            </a:endParaRPr>
          </a:p>
        </p:txBody>
      </p:sp>
    </p:spTree>
    <p:extLst>
      <p:ext uri="{BB962C8B-B14F-4D97-AF65-F5344CB8AC3E}">
        <p14:creationId xmlns:p14="http://schemas.microsoft.com/office/powerpoint/2010/main" val="2110093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838200"/>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en-US" smtClean="0"/>
          </a:p>
        </p:txBody>
      </p:sp>
      <p:sp>
        <p:nvSpPr>
          <p:cNvPr id="1027" name="Rectangle 3"/>
          <p:cNvSpPr>
            <a:spLocks noGrp="1" noChangeArrowheads="1"/>
          </p:cNvSpPr>
          <p:nvPr>
            <p:ph type="body" idx="1"/>
          </p:nvPr>
        </p:nvSpPr>
        <p:spPr bwMode="auto">
          <a:xfrm>
            <a:off x="1600200" y="1676400"/>
            <a:ext cx="6781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8" name="Rectangle 4"/>
          <p:cNvSpPr>
            <a:spLocks noGrp="1" noChangeArrowheads="1"/>
          </p:cNvSpPr>
          <p:nvPr>
            <p:ph type="dt" sz="half" idx="2"/>
          </p:nvPr>
        </p:nvSpPr>
        <p:spPr bwMode="auto">
          <a:xfrm>
            <a:off x="685800" y="6553200"/>
            <a:ext cx="762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b="0">
                <a:solidFill>
                  <a:srgbClr val="63184C"/>
                </a:solidFill>
              </a:defRPr>
            </a:lvl1pPr>
          </a:lstStyle>
          <a:p>
            <a:pPr defTabSz="914400" fontAlgn="base">
              <a:spcBef>
                <a:spcPct val="0"/>
              </a:spcBef>
              <a:spcAft>
                <a:spcPct val="0"/>
              </a:spcAft>
              <a:defRPr/>
            </a:pPr>
            <a:fld id="{074ACF5B-4481-4A19-A0F3-5D7E127F4A25}" type="datetime1">
              <a:rPr lang="nb-NO"/>
              <a:pPr defTabSz="914400" fontAlgn="base">
                <a:spcBef>
                  <a:spcPct val="0"/>
                </a:spcBef>
                <a:spcAft>
                  <a:spcPct val="0"/>
                </a:spcAft>
                <a:defRPr/>
              </a:pPr>
              <a:t>08.05.2015</a:t>
            </a:fld>
            <a:endParaRPr lang="en-US"/>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solidFill>
                  <a:srgbClr val="63184C"/>
                </a:solidFill>
              </a:defRPr>
            </a:lvl1pPr>
          </a:lstStyle>
          <a:p>
            <a:pPr defTabSz="914400" fontAlgn="base">
              <a:spcBef>
                <a:spcPct val="0"/>
              </a:spcBef>
              <a:spcAft>
                <a:spcPct val="0"/>
              </a:spcAft>
              <a:defRPr/>
            </a:pPr>
            <a:r>
              <a:rPr lang="nb-NO" b="1"/>
              <a:t>| </a:t>
            </a:r>
            <a:endParaRPr lang="en-US" b="1"/>
          </a:p>
        </p:txBody>
      </p:sp>
      <p:sp>
        <p:nvSpPr>
          <p:cNvPr id="1030" name="Rectangle 6"/>
          <p:cNvSpPr>
            <a:spLocks noGrp="1" noChangeArrowheads="1"/>
          </p:cNvSpPr>
          <p:nvPr>
            <p:ph type="sldNum" sz="quarter" idx="4"/>
          </p:nvPr>
        </p:nvSpPr>
        <p:spPr bwMode="auto">
          <a:xfrm>
            <a:off x="0" y="6553200"/>
            <a:ext cx="5334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63184C"/>
                </a:solidFill>
              </a:defRPr>
            </a:lvl1pPr>
          </a:lstStyle>
          <a:p>
            <a:pPr defTabSz="914400" fontAlgn="base">
              <a:spcBef>
                <a:spcPct val="0"/>
              </a:spcBef>
              <a:spcAft>
                <a:spcPct val="0"/>
              </a:spcAft>
              <a:defRPr/>
            </a:pPr>
            <a:r>
              <a:rPr lang="nb-NO" b="1"/>
              <a:t>| </a:t>
            </a:r>
            <a:fld id="{2E600CB7-648A-4631-BBBA-3B05636F0A14}" type="slidenum">
              <a:rPr lang="nb-NO" b="1"/>
              <a:pPr defTabSz="914400" fontAlgn="base">
                <a:spcBef>
                  <a:spcPct val="0"/>
                </a:spcBef>
                <a:spcAft>
                  <a:spcPct val="0"/>
                </a:spcAft>
                <a:defRPr/>
              </a:pPr>
              <a:t>‹#›</a:t>
            </a:fld>
            <a:endParaRPr lang="en-US" b="1"/>
          </a:p>
        </p:txBody>
      </p:sp>
      <p:pic>
        <p:nvPicPr>
          <p:cNvPr id="1031" name="Picture 42" descr="NOKUT_logo_CMYK"/>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34200" y="152400"/>
            <a:ext cx="1981200" cy="393700"/>
          </a:xfrm>
          <a:prstGeom prst="rect">
            <a:avLst/>
          </a:prstGeom>
          <a:noFill/>
          <a:ln w="9525">
            <a:noFill/>
            <a:miter lim="800000"/>
            <a:headEnd/>
            <a:tailEnd/>
          </a:ln>
        </p:spPr>
      </p:pic>
    </p:spTree>
    <p:extLst>
      <p:ext uri="{BB962C8B-B14F-4D97-AF65-F5344CB8AC3E}">
        <p14:creationId xmlns:p14="http://schemas.microsoft.com/office/powerpoint/2010/main" val="10543619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l" rtl="0" eaLnBrk="0" fontAlgn="base" hangingPunct="0">
        <a:spcBef>
          <a:spcPct val="0"/>
        </a:spcBef>
        <a:spcAft>
          <a:spcPct val="0"/>
        </a:spcAft>
        <a:defRPr sz="2400" b="1">
          <a:solidFill>
            <a:srgbClr val="63184C"/>
          </a:solidFill>
          <a:latin typeface="+mj-lt"/>
          <a:ea typeface="+mj-ea"/>
          <a:cs typeface="+mj-cs"/>
        </a:defRPr>
      </a:lvl1pPr>
      <a:lvl2pPr algn="l" rtl="0" eaLnBrk="0" fontAlgn="base" hangingPunct="0">
        <a:spcBef>
          <a:spcPct val="0"/>
        </a:spcBef>
        <a:spcAft>
          <a:spcPct val="0"/>
        </a:spcAft>
        <a:defRPr sz="2400" b="1">
          <a:solidFill>
            <a:srgbClr val="63184C"/>
          </a:solidFill>
          <a:latin typeface="Arial" charset="0"/>
        </a:defRPr>
      </a:lvl2pPr>
      <a:lvl3pPr algn="l" rtl="0" eaLnBrk="0" fontAlgn="base" hangingPunct="0">
        <a:spcBef>
          <a:spcPct val="0"/>
        </a:spcBef>
        <a:spcAft>
          <a:spcPct val="0"/>
        </a:spcAft>
        <a:defRPr sz="2400" b="1">
          <a:solidFill>
            <a:srgbClr val="63184C"/>
          </a:solidFill>
          <a:latin typeface="Arial" charset="0"/>
        </a:defRPr>
      </a:lvl3pPr>
      <a:lvl4pPr algn="l" rtl="0" eaLnBrk="0" fontAlgn="base" hangingPunct="0">
        <a:spcBef>
          <a:spcPct val="0"/>
        </a:spcBef>
        <a:spcAft>
          <a:spcPct val="0"/>
        </a:spcAft>
        <a:defRPr sz="2400" b="1">
          <a:solidFill>
            <a:srgbClr val="63184C"/>
          </a:solidFill>
          <a:latin typeface="Arial" charset="0"/>
        </a:defRPr>
      </a:lvl4pPr>
      <a:lvl5pPr algn="l" rtl="0" eaLnBrk="0" fontAlgn="base" hangingPunct="0">
        <a:spcBef>
          <a:spcPct val="0"/>
        </a:spcBef>
        <a:spcAft>
          <a:spcPct val="0"/>
        </a:spcAft>
        <a:defRPr sz="2400" b="1">
          <a:solidFill>
            <a:srgbClr val="63184C"/>
          </a:solidFill>
          <a:latin typeface="Arial" charset="0"/>
        </a:defRPr>
      </a:lvl5pPr>
      <a:lvl6pPr marL="457200" algn="l" rtl="0" fontAlgn="base">
        <a:spcBef>
          <a:spcPct val="0"/>
        </a:spcBef>
        <a:spcAft>
          <a:spcPct val="0"/>
        </a:spcAft>
        <a:defRPr sz="2400" b="1">
          <a:solidFill>
            <a:srgbClr val="63184C"/>
          </a:solidFill>
          <a:latin typeface="Arial" charset="0"/>
        </a:defRPr>
      </a:lvl6pPr>
      <a:lvl7pPr marL="914400" algn="l" rtl="0" fontAlgn="base">
        <a:spcBef>
          <a:spcPct val="0"/>
        </a:spcBef>
        <a:spcAft>
          <a:spcPct val="0"/>
        </a:spcAft>
        <a:defRPr sz="2400" b="1">
          <a:solidFill>
            <a:srgbClr val="63184C"/>
          </a:solidFill>
          <a:latin typeface="Arial" charset="0"/>
        </a:defRPr>
      </a:lvl7pPr>
      <a:lvl8pPr marL="1371600" algn="l" rtl="0" fontAlgn="base">
        <a:spcBef>
          <a:spcPct val="0"/>
        </a:spcBef>
        <a:spcAft>
          <a:spcPct val="0"/>
        </a:spcAft>
        <a:defRPr sz="2400" b="1">
          <a:solidFill>
            <a:srgbClr val="63184C"/>
          </a:solidFill>
          <a:latin typeface="Arial" charset="0"/>
        </a:defRPr>
      </a:lvl8pPr>
      <a:lvl9pPr marL="1828800" algn="l" rtl="0" fontAlgn="base">
        <a:spcBef>
          <a:spcPct val="0"/>
        </a:spcBef>
        <a:spcAft>
          <a:spcPct val="0"/>
        </a:spcAft>
        <a:defRPr sz="2400" b="1">
          <a:solidFill>
            <a:srgbClr val="63184C"/>
          </a:solidFill>
          <a:latin typeface="Arial" charset="0"/>
        </a:defRPr>
      </a:lvl9pPr>
    </p:titleStyle>
    <p:bodyStyle>
      <a:lvl1pPr marL="193675" indent="-193675" algn="l" rtl="0" eaLnBrk="0" fontAlgn="base" hangingPunct="0">
        <a:spcBef>
          <a:spcPct val="20000"/>
        </a:spcBef>
        <a:spcAft>
          <a:spcPct val="0"/>
        </a:spcAft>
        <a:buClr>
          <a:srgbClr val="A62247"/>
        </a:buClr>
        <a:buSzPct val="90000"/>
        <a:buFont typeface="Times" pitchFamily="18" charset="0"/>
        <a:buChar char="•"/>
        <a:defRPr sz="2200">
          <a:solidFill>
            <a:schemeClr val="tx1"/>
          </a:solidFill>
          <a:latin typeface="+mn-lt"/>
          <a:ea typeface="+mn-ea"/>
          <a:cs typeface="+mn-cs"/>
        </a:defRPr>
      </a:lvl1pPr>
      <a:lvl2pPr marL="573088" indent="-188913" algn="l" rtl="0" eaLnBrk="0" fontAlgn="base" hangingPunct="0">
        <a:spcBef>
          <a:spcPct val="20000"/>
        </a:spcBef>
        <a:spcAft>
          <a:spcPct val="0"/>
        </a:spcAft>
        <a:buClr>
          <a:srgbClr val="A62247"/>
        </a:buClr>
        <a:buSzPct val="90000"/>
        <a:buFont typeface="Times" pitchFamily="18" charset="0"/>
        <a:defRPr>
          <a:solidFill>
            <a:schemeClr val="tx1"/>
          </a:solidFill>
          <a:latin typeface="+mn-lt"/>
        </a:defRPr>
      </a:lvl2pPr>
      <a:lvl3pPr marL="952500" indent="-188913" algn="l" rtl="0" eaLnBrk="0" fontAlgn="base" hangingPunct="0">
        <a:spcBef>
          <a:spcPct val="20000"/>
        </a:spcBef>
        <a:spcAft>
          <a:spcPct val="0"/>
        </a:spcAft>
        <a:buClr>
          <a:srgbClr val="A62247"/>
        </a:buClr>
        <a:buSzPct val="90000"/>
        <a:buFont typeface="Times" pitchFamily="18" charset="0"/>
        <a:defRPr sz="1600">
          <a:solidFill>
            <a:schemeClr val="tx1"/>
          </a:solidFill>
          <a:latin typeface="+mn-lt"/>
        </a:defRPr>
      </a:lvl3pPr>
      <a:lvl4pPr marL="1331913" indent="-185738" algn="l" rtl="0" eaLnBrk="0" fontAlgn="base" hangingPunct="0">
        <a:spcBef>
          <a:spcPct val="20000"/>
        </a:spcBef>
        <a:spcAft>
          <a:spcPct val="0"/>
        </a:spcAft>
        <a:buClr>
          <a:srgbClr val="A62247"/>
        </a:buClr>
        <a:buSzPct val="90000"/>
        <a:buFont typeface="Times" pitchFamily="18" charset="0"/>
        <a:defRPr sz="1400">
          <a:solidFill>
            <a:schemeClr val="tx1"/>
          </a:solidFill>
          <a:latin typeface="+mn-lt"/>
        </a:defRPr>
      </a:lvl4pPr>
      <a:lvl5pPr marL="1711325" indent="-185738" algn="l" rtl="0" eaLnBrk="0" fontAlgn="base" hangingPunct="0">
        <a:spcBef>
          <a:spcPct val="20000"/>
        </a:spcBef>
        <a:spcAft>
          <a:spcPct val="0"/>
        </a:spcAft>
        <a:buClr>
          <a:srgbClr val="A62247"/>
        </a:buClr>
        <a:buSzPct val="90000"/>
        <a:buFont typeface="Times" pitchFamily="18" charset="0"/>
        <a:buChar char="•"/>
        <a:defRPr sz="1200">
          <a:solidFill>
            <a:schemeClr val="tx1"/>
          </a:solidFill>
          <a:latin typeface="+mn-lt"/>
        </a:defRPr>
      </a:lvl5pPr>
      <a:lvl6pPr marL="21685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93C8CE3-61F9-453E-ADD1-EA420E6BB5A9}" type="datetimeFigureOut">
              <a:rPr lang="nb-NO" smtClean="0">
                <a:solidFill>
                  <a:prstClr val="black">
                    <a:tint val="75000"/>
                  </a:prstClr>
                </a:solidFill>
              </a:rPr>
              <a:pPr defTabSz="685800"/>
              <a:t>08.05.2015</a:t>
            </a:fld>
            <a:endParaRPr lang="nb-NO">
              <a:solidFill>
                <a:prstClr val="black">
                  <a:tint val="75000"/>
                </a:prstClr>
              </a:solidFill>
            </a:endParaRP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b-NO">
              <a:solidFill>
                <a:prstClr val="black">
                  <a:tint val="75000"/>
                </a:prstClr>
              </a:solidFill>
            </a:endParaRPr>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D058249-56A2-4D62-8413-ED478B7AAB5A}" type="slidenum">
              <a:rPr lang="nb-NO" smtClean="0">
                <a:solidFill>
                  <a:prstClr val="black">
                    <a:tint val="75000"/>
                  </a:prstClr>
                </a:solidFill>
              </a:rPr>
              <a:pPr defTabSz="685800"/>
              <a:t>‹#›</a:t>
            </a:fld>
            <a:endParaRPr lang="nb-NO">
              <a:solidFill>
                <a:prstClr val="black">
                  <a:tint val="75000"/>
                </a:prstClr>
              </a:solidFill>
            </a:endParaRPr>
          </a:p>
        </p:txBody>
      </p:sp>
    </p:spTree>
    <p:extLst>
      <p:ext uri="{BB962C8B-B14F-4D97-AF65-F5344CB8AC3E}">
        <p14:creationId xmlns:p14="http://schemas.microsoft.com/office/powerpoint/2010/main" val="38399786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77000"/>
            <a:ext cx="9144000" cy="4318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nn-NO" altLang="nb-NO" sz="1800" smtClean="0">
              <a:solidFill>
                <a:srgbClr val="000000"/>
              </a:solidFill>
            </a:endParaRPr>
          </a:p>
        </p:txBody>
      </p:sp>
      <p:sp>
        <p:nvSpPr>
          <p:cNvPr id="1027" name="Rectangle 2"/>
          <p:cNvSpPr>
            <a:spLocks noGrp="1" noChangeArrowheads="1"/>
          </p:cNvSpPr>
          <p:nvPr>
            <p:ph type="title"/>
          </p:nvPr>
        </p:nvSpPr>
        <p:spPr bwMode="auto">
          <a:xfrm>
            <a:off x="358775" y="47625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nb-NO" altLang="nb-NO" smtClean="0"/>
              <a:t>Klikk for å redigere tittelstil</a:t>
            </a:r>
          </a:p>
        </p:txBody>
      </p:sp>
      <p:sp>
        <p:nvSpPr>
          <p:cNvPr id="1028" name="Rectangle 3"/>
          <p:cNvSpPr>
            <a:spLocks noGrp="1" noChangeArrowheads="1"/>
          </p:cNvSpPr>
          <p:nvPr>
            <p:ph type="body" idx="1"/>
          </p:nvPr>
        </p:nvSpPr>
        <p:spPr bwMode="auto">
          <a:xfrm>
            <a:off x="358775" y="1079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1029" name="Text Box 11"/>
          <p:cNvSpPr txBox="1">
            <a:spLocks noChangeArrowheads="1"/>
          </p:cNvSpPr>
          <p:nvPr userDrawn="1"/>
        </p:nvSpPr>
        <p:spPr bwMode="auto">
          <a:xfrm>
            <a:off x="250825" y="6548438"/>
            <a:ext cx="2376488" cy="244475"/>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fontAlgn="base" hangingPunct="1">
              <a:spcBef>
                <a:spcPct val="50000"/>
              </a:spcBef>
              <a:spcAft>
                <a:spcPct val="0"/>
              </a:spcAft>
              <a:defRPr/>
            </a:pPr>
            <a:r>
              <a:rPr lang="nb-NO" sz="1600" smtClean="0">
                <a:solidFill>
                  <a:srgbClr val="FFFFFF"/>
                </a:solidFill>
                <a:latin typeface="DIN-Black" pitchFamily="50" charset="0"/>
              </a:rPr>
              <a:t>www.ntnu.no</a:t>
            </a:r>
          </a:p>
        </p:txBody>
      </p:sp>
    </p:spTree>
    <p:extLst>
      <p:ext uri="{BB962C8B-B14F-4D97-AF65-F5344CB8AC3E}">
        <p14:creationId xmlns:p14="http://schemas.microsoft.com/office/powerpoint/2010/main" val="22240115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xStyles>
    <p:titleStyle>
      <a:lvl1pPr algn="l" rtl="0" eaLnBrk="0" fontAlgn="base" hangingPunct="0">
        <a:spcBef>
          <a:spcPct val="0"/>
        </a:spcBef>
        <a:spcAft>
          <a:spcPct val="0"/>
        </a:spcAft>
        <a:defRPr sz="3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fontAlgn="base">
        <a:spcBef>
          <a:spcPct val="20000"/>
        </a:spcBef>
        <a:spcAft>
          <a:spcPct val="0"/>
        </a:spcAft>
        <a:buChar char="»"/>
        <a:defRPr sz="1400">
          <a:solidFill>
            <a:schemeClr val="tx1"/>
          </a:solidFill>
          <a:latin typeface="+mn-lt"/>
          <a:ea typeface="ＭＳ Ｐゴシック" charset="-128"/>
        </a:defRPr>
      </a:lvl6pPr>
      <a:lvl7pPr marL="2971800" indent="-228600" algn="l" rtl="0" fontAlgn="base">
        <a:spcBef>
          <a:spcPct val="20000"/>
        </a:spcBef>
        <a:spcAft>
          <a:spcPct val="0"/>
        </a:spcAft>
        <a:buChar char="»"/>
        <a:defRPr sz="1400">
          <a:solidFill>
            <a:schemeClr val="tx1"/>
          </a:solidFill>
          <a:latin typeface="+mn-lt"/>
          <a:ea typeface="ＭＳ Ｐゴシック" charset="-128"/>
        </a:defRPr>
      </a:lvl7pPr>
      <a:lvl8pPr marL="3429000" indent="-228600" algn="l" rtl="0" fontAlgn="base">
        <a:spcBef>
          <a:spcPct val="20000"/>
        </a:spcBef>
        <a:spcAft>
          <a:spcPct val="0"/>
        </a:spcAft>
        <a:buChar char="»"/>
        <a:defRPr sz="1400">
          <a:solidFill>
            <a:schemeClr val="tx1"/>
          </a:solidFill>
          <a:latin typeface="+mn-lt"/>
          <a:ea typeface="ＭＳ Ｐゴシック" charset="-128"/>
        </a:defRPr>
      </a:lvl8pPr>
      <a:lvl9pPr marL="3886200" indent="-228600" algn="l" rtl="0" fontAlgn="base">
        <a:spcBef>
          <a:spcPct val="20000"/>
        </a:spcBef>
        <a:spcAft>
          <a:spcPct val="0"/>
        </a:spcAft>
        <a:buChar char="»"/>
        <a:defRPr sz="1400">
          <a:solidFill>
            <a:schemeClr val="tx1"/>
          </a:solidFill>
          <a:latin typeface="+mn-lt"/>
          <a:ea typeface="ＭＳ Ｐゴシック" charset="-128"/>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lode_m_stripe.jpg"/>
          <p:cNvPicPr>
            <a:picLocks noChangeAspect="1"/>
          </p:cNvPicPr>
          <p:nvPr/>
        </p:nvPicPr>
        <p:blipFill rotWithShape="1">
          <a:blip r:embed="rId3" cstate="email">
            <a:extLst>
              <a:ext uri="{28A0092B-C50C-407E-A947-70E740481C1C}">
                <a14:useLocalDpi xmlns:a14="http://schemas.microsoft.com/office/drawing/2010/main"/>
              </a:ext>
            </a:extLst>
          </a:blip>
          <a:srcRect t="11256" b="6362"/>
          <a:stretch/>
        </p:blipFill>
        <p:spPr>
          <a:xfrm>
            <a:off x="0" y="0"/>
            <a:ext cx="9144000" cy="5130800"/>
          </a:xfrm>
          <a:prstGeom prst="rect">
            <a:avLst/>
          </a:prstGeom>
        </p:spPr>
      </p:pic>
      <p:sp>
        <p:nvSpPr>
          <p:cNvPr id="5" name="Undertittel 2"/>
          <p:cNvSpPr txBox="1">
            <a:spLocks/>
          </p:cNvSpPr>
          <p:nvPr/>
        </p:nvSpPr>
        <p:spPr>
          <a:xfrm>
            <a:off x="179511" y="5498028"/>
            <a:ext cx="8545847" cy="6815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nb-NO" b="1" dirty="0"/>
              <a:t>Endringskompetanse for bedre </a:t>
            </a:r>
            <a:r>
              <a:rPr lang="nb-NO" b="1" dirty="0" smtClean="0"/>
              <a:t>læringsstøtte</a:t>
            </a:r>
          </a:p>
        </p:txBody>
      </p:sp>
      <p:sp>
        <p:nvSpPr>
          <p:cNvPr id="2" name="TekstSylinder 1"/>
          <p:cNvSpPr txBox="1"/>
          <p:nvPr/>
        </p:nvSpPr>
        <p:spPr>
          <a:xfrm>
            <a:off x="6257580" y="6377573"/>
            <a:ext cx="2626168" cy="400110"/>
          </a:xfrm>
          <a:prstGeom prst="rect">
            <a:avLst/>
          </a:prstGeom>
          <a:noFill/>
        </p:spPr>
        <p:txBody>
          <a:bodyPr wrap="none" rtlCol="0">
            <a:spAutoFit/>
          </a:bodyPr>
          <a:lstStyle/>
          <a:p>
            <a:r>
              <a:rPr lang="nb-NO" sz="2000" i="1" dirty="0" smtClean="0"/>
              <a:t>Studiesjef Inge Fottland</a:t>
            </a:r>
            <a:endParaRPr lang="nb-NO" sz="2000" i="1" dirty="0"/>
          </a:p>
        </p:txBody>
      </p:sp>
    </p:spTree>
    <p:extLst>
      <p:ext uri="{BB962C8B-B14F-4D97-AF65-F5344CB8AC3E}">
        <p14:creationId xmlns:p14="http://schemas.microsoft.com/office/powerpoint/2010/main" val="307209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b-NO" sz="1800">
              <a:solidFill>
                <a:prstClr val="white"/>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40768"/>
            <a:ext cx="9144000" cy="5906397"/>
          </a:xfrm>
          <a:prstGeom prst="rect">
            <a:avLst/>
          </a:prstGeom>
        </p:spPr>
      </p:pic>
      <p:sp>
        <p:nvSpPr>
          <p:cNvPr id="5" name="TextBox 4"/>
          <p:cNvSpPr txBox="1"/>
          <p:nvPr/>
        </p:nvSpPr>
        <p:spPr>
          <a:xfrm>
            <a:off x="683568" y="0"/>
            <a:ext cx="8280920" cy="1384995"/>
          </a:xfrm>
          <a:prstGeom prst="rect">
            <a:avLst/>
          </a:prstGeom>
          <a:noFill/>
        </p:spPr>
        <p:txBody>
          <a:bodyPr wrap="square" rtlCol="0">
            <a:spAutoFit/>
          </a:bodyPr>
          <a:lstStyle/>
          <a:p>
            <a:pPr eaLnBrk="1" fontAlgn="auto" hangingPunct="1">
              <a:spcBef>
                <a:spcPts val="0"/>
              </a:spcBef>
              <a:spcAft>
                <a:spcPts val="0"/>
              </a:spcAft>
            </a:pPr>
            <a:r>
              <a:rPr lang="nb-NO" sz="2800" b="1" dirty="0" smtClean="0">
                <a:solidFill>
                  <a:prstClr val="white"/>
                </a:solidFill>
                <a:latin typeface="Calibri"/>
              </a:rPr>
              <a:t>UNIVERSITETSSEKTOREN STÅR OVENFOR GLOBALE STERKE TRENDER SOM DIGITALISERER OG ENDRER MÅTER Å LÆRE PÅ </a:t>
            </a:r>
            <a:endParaRPr lang="nb-NO" sz="2800" dirty="0">
              <a:solidFill>
                <a:prstClr val="white"/>
              </a:solidFill>
              <a:latin typeface="Calibri"/>
            </a:endParaRPr>
          </a:p>
        </p:txBody>
      </p:sp>
    </p:spTree>
    <p:extLst>
      <p:ext uri="{BB962C8B-B14F-4D97-AF65-F5344CB8AC3E}">
        <p14:creationId xmlns:p14="http://schemas.microsoft.com/office/powerpoint/2010/main" val="36519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Fokus framover</a:t>
            </a:r>
            <a:endParaRPr lang="nb-NO" dirty="0"/>
          </a:p>
        </p:txBody>
      </p:sp>
      <p:sp>
        <p:nvSpPr>
          <p:cNvPr id="3" name="Plassholder for innhold 2"/>
          <p:cNvSpPr>
            <a:spLocks noGrp="1"/>
          </p:cNvSpPr>
          <p:nvPr>
            <p:ph idx="1"/>
          </p:nvPr>
        </p:nvSpPr>
        <p:spPr>
          <a:xfrm>
            <a:off x="457201" y="2156347"/>
            <a:ext cx="8229599" cy="3603008"/>
          </a:xfrm>
        </p:spPr>
        <p:txBody>
          <a:bodyPr>
            <a:normAutofit/>
          </a:bodyPr>
          <a:lstStyle/>
          <a:p>
            <a:pPr marL="0" indent="0" algn="ctr">
              <a:buNone/>
            </a:pPr>
            <a:r>
              <a:rPr lang="nb-NO" dirty="0" smtClean="0"/>
              <a:t/>
            </a:r>
            <a:br>
              <a:rPr lang="nb-NO" dirty="0" smtClean="0"/>
            </a:br>
            <a:r>
              <a:rPr lang="nb-NO" dirty="0" smtClean="0"/>
              <a:t/>
            </a:r>
            <a:br>
              <a:rPr lang="nb-NO" dirty="0" smtClean="0"/>
            </a:br>
            <a:r>
              <a:rPr lang="nb-NO" dirty="0" smtClean="0"/>
              <a:t/>
            </a:r>
            <a:br>
              <a:rPr lang="nb-NO" dirty="0" smtClean="0"/>
            </a:br>
            <a:r>
              <a:rPr lang="nb-NO" dirty="0" smtClean="0"/>
              <a:t/>
            </a:r>
            <a:br>
              <a:rPr lang="nb-NO" dirty="0" smtClean="0"/>
            </a:br>
            <a:endParaRPr lang="nb-NO" dirty="0" smtClean="0"/>
          </a:p>
          <a:p>
            <a:pPr marL="0" indent="0" algn="ctr">
              <a:buNone/>
            </a:pPr>
            <a:endParaRPr lang="nb-NO" dirty="0"/>
          </a:p>
          <a:p>
            <a:pPr marL="0" indent="0" algn="ctr">
              <a:buNone/>
            </a:pPr>
            <a:endParaRPr lang="nb-NO" dirty="0" smtClean="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20" y="1858296"/>
            <a:ext cx="6483960" cy="4041059"/>
          </a:xfrm>
          <a:prstGeom prst="rect">
            <a:avLst/>
          </a:prstGeom>
        </p:spPr>
      </p:pic>
    </p:spTree>
    <p:extLst>
      <p:ext uri="{BB962C8B-B14F-4D97-AF65-F5344CB8AC3E}">
        <p14:creationId xmlns:p14="http://schemas.microsoft.com/office/powerpoint/2010/main" val="170736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Fokus framover</a:t>
            </a:r>
            <a:endParaRPr lang="nb-NO" dirty="0"/>
          </a:p>
        </p:txBody>
      </p:sp>
      <p:sp>
        <p:nvSpPr>
          <p:cNvPr id="3" name="Plassholder for innhold 2"/>
          <p:cNvSpPr>
            <a:spLocks noGrp="1"/>
          </p:cNvSpPr>
          <p:nvPr>
            <p:ph idx="1"/>
          </p:nvPr>
        </p:nvSpPr>
        <p:spPr>
          <a:xfrm>
            <a:off x="457201" y="2156347"/>
            <a:ext cx="8229599" cy="3603008"/>
          </a:xfrm>
        </p:spPr>
        <p:txBody>
          <a:bodyPr>
            <a:normAutofit/>
          </a:bodyPr>
          <a:lstStyle/>
          <a:p>
            <a:pPr marL="0" indent="0" algn="ctr">
              <a:buNone/>
            </a:pPr>
            <a:r>
              <a:rPr lang="nb-NO" dirty="0" smtClean="0"/>
              <a:t/>
            </a:r>
            <a:br>
              <a:rPr lang="nb-NO" dirty="0" smtClean="0"/>
            </a:br>
            <a:r>
              <a:rPr lang="nb-NO" dirty="0" smtClean="0"/>
              <a:t/>
            </a:r>
            <a:br>
              <a:rPr lang="nb-NO" dirty="0" smtClean="0"/>
            </a:br>
            <a:r>
              <a:rPr lang="nb-NO" dirty="0" smtClean="0"/>
              <a:t/>
            </a:r>
            <a:br>
              <a:rPr lang="nb-NO" dirty="0" smtClean="0"/>
            </a:br>
            <a:r>
              <a:rPr lang="nb-NO" dirty="0" smtClean="0"/>
              <a:t/>
            </a:r>
            <a:br>
              <a:rPr lang="nb-NO" dirty="0" smtClean="0"/>
            </a:br>
            <a:endParaRPr lang="nb-NO" dirty="0" smtClean="0"/>
          </a:p>
          <a:p>
            <a:pPr marL="0" indent="0" algn="ctr">
              <a:buNone/>
            </a:pPr>
            <a:endParaRPr lang="nb-NO" dirty="0"/>
          </a:p>
          <a:p>
            <a:pPr marL="0" indent="0" algn="ctr">
              <a:buNone/>
            </a:pPr>
            <a:endParaRPr lang="nb-NO" dirty="0" smtClean="0"/>
          </a:p>
          <a:p>
            <a:pPr marL="0" indent="0" algn="ctr">
              <a:buNone/>
            </a:pP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206" y="1417638"/>
            <a:ext cx="6061587" cy="4546190"/>
          </a:xfrm>
          <a:prstGeom prst="rect">
            <a:avLst/>
          </a:prstGeom>
        </p:spPr>
      </p:pic>
    </p:spTree>
    <p:extLst>
      <p:ext uri="{BB962C8B-B14F-4D97-AF65-F5344CB8AC3E}">
        <p14:creationId xmlns:p14="http://schemas.microsoft.com/office/powerpoint/2010/main" val="360098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Fokus framover</a:t>
            </a:r>
            <a:endParaRPr lang="nb-NO" dirty="0"/>
          </a:p>
        </p:txBody>
      </p:sp>
      <p:sp>
        <p:nvSpPr>
          <p:cNvPr id="3" name="Plassholder for innhold 2"/>
          <p:cNvSpPr>
            <a:spLocks noGrp="1"/>
          </p:cNvSpPr>
          <p:nvPr>
            <p:ph idx="1"/>
          </p:nvPr>
        </p:nvSpPr>
        <p:spPr>
          <a:xfrm>
            <a:off x="457201" y="2156347"/>
            <a:ext cx="8229599" cy="3603008"/>
          </a:xfrm>
        </p:spPr>
        <p:txBody>
          <a:bodyPr>
            <a:normAutofit/>
          </a:bodyPr>
          <a:lstStyle/>
          <a:p>
            <a:pPr marL="0" indent="0" algn="ctr">
              <a:buNone/>
            </a:pPr>
            <a:r>
              <a:rPr lang="nb-NO" dirty="0" smtClean="0"/>
              <a:t/>
            </a:r>
            <a:br>
              <a:rPr lang="nb-NO" dirty="0" smtClean="0"/>
            </a:br>
            <a:r>
              <a:rPr lang="nb-NO" dirty="0" smtClean="0"/>
              <a:t/>
            </a:r>
            <a:br>
              <a:rPr lang="nb-NO" dirty="0" smtClean="0"/>
            </a:br>
            <a:r>
              <a:rPr lang="nb-NO" dirty="0" smtClean="0"/>
              <a:t/>
            </a:r>
            <a:br>
              <a:rPr lang="nb-NO" dirty="0" smtClean="0"/>
            </a:br>
            <a:r>
              <a:rPr lang="nb-NO" dirty="0" smtClean="0"/>
              <a:t/>
            </a:r>
            <a:br>
              <a:rPr lang="nb-NO" dirty="0" smtClean="0"/>
            </a:br>
            <a:endParaRPr lang="nb-NO" dirty="0" smtClean="0"/>
          </a:p>
          <a:p>
            <a:pPr marL="0" indent="0" algn="ctr">
              <a:buNone/>
            </a:pPr>
            <a:endParaRPr lang="nb-NO" dirty="0"/>
          </a:p>
          <a:p>
            <a:pPr marL="0" indent="0" algn="ctr">
              <a:buNone/>
            </a:pPr>
            <a:endParaRPr lang="nb-NO" dirty="0" smtClean="0"/>
          </a:p>
          <a:p>
            <a:pPr marL="0" indent="0" algn="ctr">
              <a:buNone/>
            </a:pPr>
            <a:endParaRPr lang="nb-NO" dirty="0"/>
          </a:p>
          <a:p>
            <a:pPr marL="0" indent="0" algn="ctr">
              <a:buNone/>
            </a:pPr>
            <a:endParaRPr lang="nb-NO" dirty="0" smtClean="0"/>
          </a:p>
          <a:p>
            <a:pPr marL="0" indent="0" algn="ctr">
              <a:buNone/>
            </a:pP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249" y="1334730"/>
            <a:ext cx="5899501" cy="4424625"/>
          </a:xfrm>
          <a:prstGeom prst="rect">
            <a:avLst/>
          </a:prstGeom>
        </p:spPr>
      </p:pic>
    </p:spTree>
    <p:extLst>
      <p:ext uri="{BB962C8B-B14F-4D97-AF65-F5344CB8AC3E}">
        <p14:creationId xmlns:p14="http://schemas.microsoft.com/office/powerpoint/2010/main" val="74878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puslespi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5355" y="527559"/>
            <a:ext cx="3313090" cy="2256583"/>
          </a:xfrm>
          <a:prstGeom prst="rect">
            <a:avLst/>
          </a:prstGeom>
        </p:spPr>
      </p:pic>
      <p:sp>
        <p:nvSpPr>
          <p:cNvPr id="2" name="Tittel 1"/>
          <p:cNvSpPr>
            <a:spLocks noGrp="1"/>
          </p:cNvSpPr>
          <p:nvPr>
            <p:ph type="title"/>
          </p:nvPr>
        </p:nvSpPr>
        <p:spPr/>
        <p:txBody>
          <a:bodyPr/>
          <a:lstStyle/>
          <a:p>
            <a:r>
              <a:rPr lang="nb-NO" dirty="0" smtClean="0"/>
              <a:t>Fokusområder for NTNU</a:t>
            </a:r>
            <a:endParaRPr lang="nb-NO" dirty="0"/>
          </a:p>
        </p:txBody>
      </p:sp>
      <p:sp>
        <p:nvSpPr>
          <p:cNvPr id="3" name="Plassholder for innhold 2"/>
          <p:cNvSpPr>
            <a:spLocks noGrp="1"/>
          </p:cNvSpPr>
          <p:nvPr>
            <p:ph idx="1"/>
          </p:nvPr>
        </p:nvSpPr>
        <p:spPr>
          <a:xfrm>
            <a:off x="457200" y="2634018"/>
            <a:ext cx="8229600" cy="3819317"/>
          </a:xfrm>
        </p:spPr>
        <p:txBody>
          <a:bodyPr>
            <a:normAutofit/>
          </a:bodyPr>
          <a:lstStyle/>
          <a:p>
            <a:pPr marL="0" indent="0">
              <a:buNone/>
            </a:pPr>
            <a:r>
              <a:rPr lang="nb-NO" dirty="0" smtClean="0"/>
              <a:t>Systematisk arbeid med kvalitet i utdanningen</a:t>
            </a:r>
            <a:br>
              <a:rPr lang="nb-NO" dirty="0" smtClean="0"/>
            </a:br>
            <a:endParaRPr lang="nb-NO" dirty="0" smtClean="0"/>
          </a:p>
          <a:p>
            <a:pPr marL="0" indent="0">
              <a:buNone/>
            </a:pPr>
            <a:r>
              <a:rPr lang="nb-NO" dirty="0" smtClean="0"/>
              <a:t>Strategisk og framtidsrettet studieportefølje</a:t>
            </a:r>
            <a:br>
              <a:rPr lang="nb-NO" dirty="0" smtClean="0"/>
            </a:br>
            <a:endParaRPr lang="nb-NO" dirty="0" smtClean="0"/>
          </a:p>
          <a:p>
            <a:pPr marL="0" indent="0">
              <a:buNone/>
            </a:pPr>
            <a:r>
              <a:rPr lang="nb-NO" dirty="0" smtClean="0"/>
              <a:t>Innovative undervisning-, vurdering-, og læringsformer</a:t>
            </a:r>
          </a:p>
          <a:p>
            <a:pPr marL="0" indent="0">
              <a:buNone/>
            </a:pPr>
            <a:endParaRPr lang="nb-NO" dirty="0" smtClean="0"/>
          </a:p>
          <a:p>
            <a:pPr marL="0" indent="0">
              <a:buNone/>
            </a:pPr>
            <a:r>
              <a:rPr lang="nb-NO" dirty="0" smtClean="0"/>
              <a:t>Campusutvikling</a:t>
            </a:r>
          </a:p>
          <a:p>
            <a:endParaRPr lang="nb-NO" dirty="0"/>
          </a:p>
        </p:txBody>
      </p:sp>
    </p:spTree>
    <p:extLst>
      <p:ext uri="{BB962C8B-B14F-4D97-AF65-F5344CB8AC3E}">
        <p14:creationId xmlns:p14="http://schemas.microsoft.com/office/powerpoint/2010/main" val="2674226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puslespi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5355" y="527559"/>
            <a:ext cx="3313090" cy="2256583"/>
          </a:xfrm>
          <a:prstGeom prst="rect">
            <a:avLst/>
          </a:prstGeom>
        </p:spPr>
      </p:pic>
      <p:sp>
        <p:nvSpPr>
          <p:cNvPr id="2" name="Tittel 1"/>
          <p:cNvSpPr>
            <a:spLocks noGrp="1"/>
          </p:cNvSpPr>
          <p:nvPr>
            <p:ph type="title"/>
          </p:nvPr>
        </p:nvSpPr>
        <p:spPr/>
        <p:txBody>
          <a:bodyPr/>
          <a:lstStyle/>
          <a:p>
            <a:r>
              <a:rPr lang="nb-NO" dirty="0" smtClean="0"/>
              <a:t>Fokusområder for NTNU</a:t>
            </a:r>
            <a:endParaRPr lang="nb-NO" dirty="0"/>
          </a:p>
        </p:txBody>
      </p:sp>
      <p:sp>
        <p:nvSpPr>
          <p:cNvPr id="3" name="Plassholder for innhold 2"/>
          <p:cNvSpPr>
            <a:spLocks noGrp="1"/>
          </p:cNvSpPr>
          <p:nvPr>
            <p:ph idx="1"/>
          </p:nvPr>
        </p:nvSpPr>
        <p:spPr>
          <a:xfrm>
            <a:off x="457200" y="2634018"/>
            <a:ext cx="8229600" cy="3819317"/>
          </a:xfrm>
        </p:spPr>
        <p:txBody>
          <a:bodyPr>
            <a:normAutofit/>
          </a:bodyPr>
          <a:lstStyle/>
          <a:p>
            <a:r>
              <a:rPr lang="nb-NO" dirty="0"/>
              <a:t>Løfte utdanningsområdet </a:t>
            </a:r>
          </a:p>
          <a:p>
            <a:pPr lvl="1"/>
            <a:r>
              <a:rPr lang="nb-NO" sz="2400" dirty="0"/>
              <a:t>Må skje i samspill med sektoren</a:t>
            </a:r>
          </a:p>
          <a:p>
            <a:r>
              <a:rPr lang="nb-NO" dirty="0"/>
              <a:t>Mer fokus på utvikling av utdanning</a:t>
            </a:r>
          </a:p>
          <a:p>
            <a:r>
              <a:rPr lang="nb-NO" dirty="0"/>
              <a:t>Økt strategisk pott </a:t>
            </a:r>
          </a:p>
          <a:p>
            <a:r>
              <a:rPr lang="nb-NO" dirty="0"/>
              <a:t>Utlysning av midler</a:t>
            </a:r>
          </a:p>
          <a:p>
            <a:r>
              <a:rPr lang="nb-NO" dirty="0"/>
              <a:t>Rammebetingelser for utdanning - </a:t>
            </a:r>
            <a:r>
              <a:rPr lang="nb-NO" dirty="0" smtClean="0"/>
              <a:t>studieprogramlederrollen </a:t>
            </a:r>
          </a:p>
          <a:p>
            <a:pPr marL="0" indent="0">
              <a:buNone/>
            </a:pPr>
            <a:endParaRPr lang="nb-NO" dirty="0" smtClean="0"/>
          </a:p>
          <a:p>
            <a:pPr marL="0" indent="0">
              <a:buNone/>
            </a:pPr>
            <a:endParaRPr lang="nb-NO" dirty="0" smtClean="0"/>
          </a:p>
          <a:p>
            <a:endParaRPr lang="nb-NO" dirty="0"/>
          </a:p>
        </p:txBody>
      </p:sp>
    </p:spTree>
    <p:extLst>
      <p:ext uri="{BB962C8B-B14F-4D97-AF65-F5344CB8AC3E}">
        <p14:creationId xmlns:p14="http://schemas.microsoft.com/office/powerpoint/2010/main" val="326343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puslespi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5355" y="527559"/>
            <a:ext cx="3313090" cy="2256583"/>
          </a:xfrm>
          <a:prstGeom prst="rect">
            <a:avLst/>
          </a:prstGeom>
        </p:spPr>
      </p:pic>
      <p:sp>
        <p:nvSpPr>
          <p:cNvPr id="2" name="Tittel 1"/>
          <p:cNvSpPr>
            <a:spLocks noGrp="1"/>
          </p:cNvSpPr>
          <p:nvPr>
            <p:ph type="title"/>
          </p:nvPr>
        </p:nvSpPr>
        <p:spPr/>
        <p:txBody>
          <a:bodyPr/>
          <a:lstStyle/>
          <a:p>
            <a:r>
              <a:rPr lang="nb-NO" dirty="0" smtClean="0"/>
              <a:t>Fokusområder for NTNU</a:t>
            </a:r>
            <a:endParaRPr lang="nb-NO" dirty="0"/>
          </a:p>
        </p:txBody>
      </p:sp>
      <p:sp>
        <p:nvSpPr>
          <p:cNvPr id="3" name="Plassholder for innhold 2"/>
          <p:cNvSpPr>
            <a:spLocks noGrp="1"/>
          </p:cNvSpPr>
          <p:nvPr>
            <p:ph idx="1"/>
          </p:nvPr>
        </p:nvSpPr>
        <p:spPr>
          <a:xfrm>
            <a:off x="457200" y="2634019"/>
            <a:ext cx="8229600" cy="3530808"/>
          </a:xfrm>
        </p:spPr>
        <p:txBody>
          <a:bodyPr>
            <a:normAutofit/>
          </a:bodyPr>
          <a:lstStyle/>
          <a:p>
            <a:r>
              <a:rPr lang="nb-NO" dirty="0" smtClean="0"/>
              <a:t>Lytte</a:t>
            </a:r>
          </a:p>
          <a:p>
            <a:r>
              <a:rPr lang="nb-NO" dirty="0" smtClean="0"/>
              <a:t>Stimulere og motivere</a:t>
            </a:r>
            <a:endParaRPr lang="nb-NO" dirty="0"/>
          </a:p>
          <a:p>
            <a:r>
              <a:rPr lang="nb-NO" dirty="0" smtClean="0"/>
              <a:t>Tilrettelegge</a:t>
            </a:r>
            <a:endParaRPr lang="nb-NO" dirty="0"/>
          </a:p>
          <a:p>
            <a:r>
              <a:rPr lang="nb-NO" dirty="0" smtClean="0"/>
              <a:t>Støtte</a:t>
            </a:r>
            <a:endParaRPr lang="nb-NO" dirty="0"/>
          </a:p>
          <a:p>
            <a:r>
              <a:rPr lang="nb-NO" dirty="0" smtClean="0"/>
              <a:t>Lede og samhandle på en </a:t>
            </a:r>
            <a:r>
              <a:rPr lang="nb-NO" dirty="0"/>
              <a:t>klok </a:t>
            </a:r>
            <a:r>
              <a:rPr lang="nb-NO" dirty="0" smtClean="0"/>
              <a:t>måte</a:t>
            </a:r>
          </a:p>
          <a:p>
            <a:r>
              <a:rPr lang="nb-NO" dirty="0" smtClean="0"/>
              <a:t>Erfaringsdeling</a:t>
            </a:r>
            <a:endParaRPr lang="nb-NO" dirty="0"/>
          </a:p>
          <a:p>
            <a:endParaRPr lang="nb-NO" dirty="0" smtClean="0"/>
          </a:p>
          <a:p>
            <a:endParaRPr lang="nb-NO" dirty="0"/>
          </a:p>
        </p:txBody>
      </p:sp>
    </p:spTree>
    <p:extLst>
      <p:ext uri="{BB962C8B-B14F-4D97-AF65-F5344CB8AC3E}">
        <p14:creationId xmlns:p14="http://schemas.microsoft.com/office/powerpoint/2010/main" val="384950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sk_bol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13483"/>
            <a:ext cx="9144000" cy="5244517"/>
          </a:xfrm>
          <a:prstGeom prst="rect">
            <a:avLst/>
          </a:prstGeom>
        </p:spPr>
      </p:pic>
    </p:spTree>
    <p:extLst>
      <p:ext uri="{BB962C8B-B14F-4D97-AF65-F5344CB8AC3E}">
        <p14:creationId xmlns:p14="http://schemas.microsoft.com/office/powerpoint/2010/main" val="43874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lstStyle/>
          <a:p>
            <a:r>
              <a:rPr lang="nb-NO" dirty="0" smtClean="0"/>
              <a:t>Endring krever energi</a:t>
            </a:r>
            <a:endParaRPr lang="nb-NO" dirty="0"/>
          </a:p>
        </p:txBody>
      </p:sp>
      <p:sp>
        <p:nvSpPr>
          <p:cNvPr id="10" name="Plassholder for innhold 9"/>
          <p:cNvSpPr>
            <a:spLocks noGrp="1"/>
          </p:cNvSpPr>
          <p:nvPr>
            <p:ph idx="1"/>
          </p:nvPr>
        </p:nvSpPr>
        <p:spPr/>
        <p:txBody>
          <a:bodyPr>
            <a:normAutofit fontScale="92500" lnSpcReduction="10000"/>
          </a:bodyPr>
          <a:lstStyle/>
          <a:p>
            <a:r>
              <a:rPr lang="nb-NO" sz="2800" b="1" dirty="0" smtClean="0"/>
              <a:t>Organisasjon</a:t>
            </a:r>
          </a:p>
          <a:p>
            <a:pPr lvl="1"/>
            <a:r>
              <a:rPr lang="nb-NO" sz="2800" dirty="0" smtClean="0"/>
              <a:t>Strategi</a:t>
            </a:r>
          </a:p>
          <a:p>
            <a:pPr lvl="1"/>
            <a:r>
              <a:rPr lang="nb-NO" sz="2800" dirty="0" smtClean="0"/>
              <a:t>Utdanningsledelse</a:t>
            </a:r>
          </a:p>
          <a:p>
            <a:pPr lvl="1"/>
            <a:r>
              <a:rPr lang="nb-NO" sz="2800" dirty="0" smtClean="0"/>
              <a:t>Kultur</a:t>
            </a:r>
          </a:p>
          <a:p>
            <a:pPr marL="457200" lvl="1" indent="0">
              <a:buNone/>
            </a:pPr>
            <a:endParaRPr lang="nb-NO" sz="2800" dirty="0" smtClean="0"/>
          </a:p>
          <a:p>
            <a:r>
              <a:rPr lang="nb-NO" sz="2800" b="1" dirty="0" smtClean="0"/>
              <a:t>Individ</a:t>
            </a:r>
          </a:p>
          <a:p>
            <a:pPr lvl="1"/>
            <a:endParaRPr lang="nb-NO" sz="2800" dirty="0" smtClean="0"/>
          </a:p>
          <a:p>
            <a:pPr lvl="1"/>
            <a:r>
              <a:rPr lang="nb-NO" sz="2800" dirty="0" smtClean="0"/>
              <a:t>Motivasjon</a:t>
            </a:r>
          </a:p>
          <a:p>
            <a:pPr lvl="1"/>
            <a:r>
              <a:rPr lang="nb-NO" sz="2800" dirty="0" smtClean="0"/>
              <a:t>Kompetanse</a:t>
            </a:r>
          </a:p>
          <a:p>
            <a:pPr lvl="1"/>
            <a:r>
              <a:rPr lang="nb-NO" sz="2800" dirty="0" smtClean="0"/>
              <a:t>Belønning</a:t>
            </a:r>
          </a:p>
          <a:p>
            <a:endParaRPr lang="nb-NO" dirty="0" smtClean="0"/>
          </a:p>
          <a:p>
            <a:endParaRPr lang="nb-NO" dirty="0"/>
          </a:p>
        </p:txBody>
      </p:sp>
      <p:pic>
        <p:nvPicPr>
          <p:cNvPr id="11" name="Picture 2" descr="C:\Users\berkje\Downloads\4448744276_375626c9d7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438" y="5256982"/>
            <a:ext cx="2221798" cy="1423051"/>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2107" y="1600200"/>
            <a:ext cx="2410481" cy="18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berkje\Downloads\4598249768_39079d5b7e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315" y="4146292"/>
            <a:ext cx="2424000" cy="16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amar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6760"/>
          </a:xfrm>
          <a:prstGeom prst="rect">
            <a:avLst/>
          </a:prstGeom>
        </p:spPr>
      </p:pic>
      <p:sp>
        <p:nvSpPr>
          <p:cNvPr id="5" name="Tittel 1"/>
          <p:cNvSpPr>
            <a:spLocks noGrp="1"/>
          </p:cNvSpPr>
          <p:nvPr>
            <p:ph type="title"/>
          </p:nvPr>
        </p:nvSpPr>
        <p:spPr>
          <a:xfrm>
            <a:off x="3707904" y="4869160"/>
            <a:ext cx="3812590" cy="1152128"/>
          </a:xfrm>
        </p:spPr>
        <p:txBody>
          <a:bodyPr/>
          <a:lstStyle/>
          <a:p>
            <a:pPr marL="342900" indent="-342900" algn="r">
              <a:lnSpc>
                <a:spcPct val="110000"/>
              </a:lnSpc>
              <a:spcAft>
                <a:spcPts val="600"/>
              </a:spcAft>
            </a:pPr>
            <a:r>
              <a:rPr lang="nb-NO" sz="3600" b="1" dirty="0" smtClean="0"/>
              <a:t>Samarbeid</a:t>
            </a:r>
            <a:endParaRPr lang="nb-NO" sz="3600" b="1" dirty="0"/>
          </a:p>
        </p:txBody>
      </p:sp>
    </p:spTree>
    <p:extLst>
      <p:ext uri="{BB962C8B-B14F-4D97-AF65-F5344CB8AC3E}">
        <p14:creationId xmlns:p14="http://schemas.microsoft.com/office/powerpoint/2010/main" val="364415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En ny universitetsvirkelighet vokser fram</a:t>
            </a:r>
            <a:endParaRPr lang="nb-NO" dirty="0"/>
          </a:p>
        </p:txBody>
      </p:sp>
      <p:pic>
        <p:nvPicPr>
          <p:cNvPr id="7" name="Picture 4" descr="http://www8.open.ac.uk/choose/yass/files/yass/imagecache/creative/Paren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395" y="3362531"/>
            <a:ext cx="8175678" cy="268375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tatic.squarespace.com/static/51a22dd0e4b0f0ad7357aa71/t/52912aa3e4b0a8a28cc511cc/1385245353894/DIM_Imran_Khan%20-%201350%20lecture.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272" y="1731185"/>
            <a:ext cx="3256977" cy="262838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bergaase\AppData\Local\Microsoft\Windows\Temporary Internet Files\Content.IE5\P2M3BBK3\NTNU2060-76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2" y="2452019"/>
            <a:ext cx="2127855" cy="141843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33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imm.jpg"/>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0"/>
            <a:ext cx="9144000" cy="6527800"/>
          </a:xfrm>
          <a:prstGeom prst="rect">
            <a:avLst/>
          </a:prstGeom>
        </p:spPr>
      </p:pic>
    </p:spTree>
    <p:extLst>
      <p:ext uri="{BB962C8B-B14F-4D97-AF65-F5344CB8AC3E}">
        <p14:creationId xmlns:p14="http://schemas.microsoft.com/office/powerpoint/2010/main" val="1617535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9473" y="116632"/>
            <a:ext cx="8229600" cy="1143000"/>
          </a:xfrm>
        </p:spPr>
        <p:txBody>
          <a:bodyPr>
            <a:normAutofit/>
          </a:bodyPr>
          <a:lstStyle/>
          <a:p>
            <a:r>
              <a:rPr lang="nb-NO" sz="4400" dirty="0" smtClean="0">
                <a:latin typeface="+mj-lt"/>
              </a:rPr>
              <a:t> Aktører studieprogram</a:t>
            </a:r>
            <a:endParaRPr lang="nb-NO" sz="4400" dirty="0">
              <a:latin typeface="+mj-lt"/>
            </a:endParaRPr>
          </a:p>
        </p:txBody>
      </p:sp>
      <p:graphicFrame>
        <p:nvGraphicFramePr>
          <p:cNvPr id="5" name="Plassholder for innhold 4"/>
          <p:cNvGraphicFramePr>
            <a:graphicFrameLocks noGrp="1"/>
          </p:cNvGraphicFramePr>
          <p:nvPr>
            <p:ph idx="1"/>
            <p:extLst/>
          </p:nvPr>
        </p:nvGraphicFramePr>
        <p:xfrm>
          <a:off x="1456840" y="1030636"/>
          <a:ext cx="7229959" cy="571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614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634250" y="332656"/>
            <a:ext cx="7642780" cy="646331"/>
          </a:xfrm>
          <a:prstGeom prst="rect">
            <a:avLst/>
          </a:prstGeom>
          <a:noFill/>
        </p:spPr>
        <p:txBody>
          <a:bodyPr wrap="square" rtlCol="0">
            <a:spAutoFit/>
          </a:bodyPr>
          <a:lstStyle/>
          <a:p>
            <a:pPr>
              <a:spcAft>
                <a:spcPts val="1200"/>
              </a:spcAft>
            </a:pPr>
            <a:r>
              <a:rPr lang="nb-NO" sz="3600" b="1" dirty="0" smtClean="0"/>
              <a:t>Råd for samarbeid med arbeidslivet </a:t>
            </a:r>
            <a:endParaRPr lang="nb-NO" sz="3600" b="1" dirty="0"/>
          </a:p>
        </p:txBody>
      </p:sp>
      <p:pic>
        <p:nvPicPr>
          <p:cNvPr id="2" name="Bilde 1" descr="chaffe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3604" y="1739852"/>
            <a:ext cx="4204072" cy="4063554"/>
          </a:xfrm>
          <a:prstGeom prst="rect">
            <a:avLst/>
          </a:prstGeom>
        </p:spPr>
      </p:pic>
    </p:spTree>
    <p:extLst>
      <p:ext uri="{BB962C8B-B14F-4D97-AF65-F5344CB8AC3E}">
        <p14:creationId xmlns:p14="http://schemas.microsoft.com/office/powerpoint/2010/main" val="2600259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kjemi.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368" y="879330"/>
            <a:ext cx="1661538" cy="11271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Bilde 8" descr="matt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1368" y="3362531"/>
            <a:ext cx="1661538" cy="11291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Bilde 10" descr="lektor.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3215" y="3362531"/>
            <a:ext cx="1661538" cy="113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Tittel 1"/>
          <p:cNvSpPr>
            <a:spLocks noGrp="1"/>
          </p:cNvSpPr>
          <p:nvPr>
            <p:ph type="title"/>
          </p:nvPr>
        </p:nvSpPr>
        <p:spPr>
          <a:xfrm>
            <a:off x="583865" y="2061737"/>
            <a:ext cx="2193474" cy="636106"/>
          </a:xfrm>
        </p:spPr>
        <p:txBody>
          <a:bodyPr anchor="t" anchorCtr="0">
            <a:normAutofit/>
          </a:bodyPr>
          <a:lstStyle/>
          <a:p>
            <a:r>
              <a:rPr lang="nb-NO" sz="1477" dirty="0"/>
              <a:t>Virtuelle kjemiske rom</a:t>
            </a:r>
            <a:r>
              <a:rPr lang="nb-NO" sz="1477" b="0" dirty="0"/>
              <a:t/>
            </a:r>
            <a:br>
              <a:rPr lang="nb-NO" sz="1477" b="0" dirty="0"/>
            </a:br>
            <a:r>
              <a:rPr lang="nb-NO" sz="1015" b="0" dirty="0"/>
              <a:t>Prosjektleder: </a:t>
            </a:r>
            <a:r>
              <a:rPr lang="ro-RO" sz="1015" b="0" dirty="0"/>
              <a:t>Hilde Lea Lein</a:t>
            </a:r>
            <a:endParaRPr lang="nb-NO" sz="1015" b="0" dirty="0"/>
          </a:p>
        </p:txBody>
      </p:sp>
      <p:sp>
        <p:nvSpPr>
          <p:cNvPr id="13" name="Tittel 1"/>
          <p:cNvSpPr txBox="1">
            <a:spLocks/>
          </p:cNvSpPr>
          <p:nvPr/>
        </p:nvSpPr>
        <p:spPr>
          <a:xfrm>
            <a:off x="584587" y="4625441"/>
            <a:ext cx="2454605" cy="797627"/>
          </a:xfrm>
          <a:prstGeom prst="rect">
            <a:avLst/>
          </a:prstGeom>
        </p:spPr>
        <p:txBody>
          <a:bodyPr vert="horz" lIns="84406" tIns="42203" rIns="84406" bIns="42203" rtlCol="0" anchor="t" anchorCtr="0">
            <a:normAutofit fontScale="9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662" dirty="0">
                <a:solidFill>
                  <a:prstClr val="black"/>
                </a:solidFill>
              </a:rPr>
              <a:t>Fornying av </a:t>
            </a:r>
          </a:p>
          <a:p>
            <a:pPr fontAlgn="base">
              <a:spcAft>
                <a:spcPct val="0"/>
              </a:spcAft>
            </a:pPr>
            <a:r>
              <a:rPr lang="nb-NO" sz="1662" dirty="0">
                <a:solidFill>
                  <a:prstClr val="black"/>
                </a:solidFill>
              </a:rPr>
              <a:t>matematikkutdanningen</a:t>
            </a:r>
          </a:p>
          <a:p>
            <a:pPr fontAlgn="base">
              <a:spcAft>
                <a:spcPct val="0"/>
              </a:spcAft>
            </a:pPr>
            <a:r>
              <a:rPr lang="nb-NO" sz="1108" b="0" dirty="0">
                <a:solidFill>
                  <a:prstClr val="black"/>
                </a:solidFill>
              </a:rPr>
              <a:t>Prosjektleder: </a:t>
            </a:r>
            <a:r>
              <a:rPr lang="sv-SE" sz="1108" b="0" dirty="0">
                <a:solidFill>
                  <a:prstClr val="black"/>
                </a:solidFill>
              </a:rPr>
              <a:t>﻿Mats </a:t>
            </a:r>
            <a:r>
              <a:rPr lang="sv-SE" sz="1108" b="0" dirty="0" err="1">
                <a:solidFill>
                  <a:prstClr val="black"/>
                </a:solidFill>
              </a:rPr>
              <a:t>Ehrnström</a:t>
            </a:r>
            <a:endParaRPr lang="nb-NO" sz="1108" dirty="0">
              <a:solidFill>
                <a:prstClr val="black"/>
              </a:solidFill>
            </a:endParaRPr>
          </a:p>
        </p:txBody>
      </p:sp>
      <p:sp>
        <p:nvSpPr>
          <p:cNvPr id="14" name="Tittel 1"/>
          <p:cNvSpPr txBox="1">
            <a:spLocks/>
          </p:cNvSpPr>
          <p:nvPr/>
        </p:nvSpPr>
        <p:spPr>
          <a:xfrm>
            <a:off x="3039192" y="2069589"/>
            <a:ext cx="1919368" cy="761191"/>
          </a:xfrm>
          <a:prstGeom prst="rect">
            <a:avLst/>
          </a:prstGeom>
        </p:spPr>
        <p:txBody>
          <a:bodyPr vert="horz" lIns="84406" tIns="42203" rIns="84406" bIns="42203"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477" dirty="0">
                <a:solidFill>
                  <a:prstClr val="black"/>
                </a:solidFill>
              </a:rPr>
              <a:t>Smart læring</a:t>
            </a:r>
          </a:p>
          <a:p>
            <a:pPr fontAlgn="base">
              <a:spcAft>
                <a:spcPct val="0"/>
              </a:spcAft>
            </a:pPr>
            <a:r>
              <a:rPr lang="nb-NO" sz="1015" b="0" dirty="0">
                <a:solidFill>
                  <a:prstClr val="black"/>
                </a:solidFill>
              </a:rPr>
              <a:t>Prosjektleder: ﻿</a:t>
            </a:r>
            <a:r>
              <a:rPr lang="da-DK" sz="1015" b="0" dirty="0">
                <a:solidFill>
                  <a:prstClr val="black"/>
                </a:solidFill>
              </a:rPr>
              <a:t>﻿Arne </a:t>
            </a:r>
            <a:r>
              <a:rPr lang="da-DK" sz="1015" b="0" dirty="0" err="1">
                <a:solidFill>
                  <a:prstClr val="black"/>
                </a:solidFill>
              </a:rPr>
              <a:t>Krokan</a:t>
            </a:r>
            <a:endParaRPr lang="nb-NO" sz="1015" b="0" dirty="0">
              <a:solidFill>
                <a:prstClr val="black"/>
              </a:solidFill>
            </a:endParaRPr>
          </a:p>
        </p:txBody>
      </p:sp>
      <p:sp>
        <p:nvSpPr>
          <p:cNvPr id="15" name="Tittel 1"/>
          <p:cNvSpPr txBox="1">
            <a:spLocks/>
          </p:cNvSpPr>
          <p:nvPr/>
        </p:nvSpPr>
        <p:spPr>
          <a:xfrm>
            <a:off x="3043215" y="4625440"/>
            <a:ext cx="3256977" cy="1067009"/>
          </a:xfrm>
          <a:prstGeom prst="rect">
            <a:avLst/>
          </a:prstGeom>
        </p:spPr>
        <p:txBody>
          <a:bodyPr vert="horz" lIns="84406" tIns="42203" rIns="84406" bIns="42203" rtlCol="0" anchor="t" anchorCtr="0">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477" dirty="0">
                <a:solidFill>
                  <a:prstClr val="black"/>
                </a:solidFill>
              </a:rPr>
              <a:t>Prosjekt innovativ lektorutdanning </a:t>
            </a:r>
            <a:br>
              <a:rPr lang="nb-NO" sz="1477" dirty="0">
                <a:solidFill>
                  <a:prstClr val="black"/>
                </a:solidFill>
              </a:rPr>
            </a:br>
            <a:r>
              <a:rPr lang="nb-NO" sz="1292" dirty="0">
                <a:solidFill>
                  <a:prstClr val="black"/>
                </a:solidFill>
              </a:rPr>
              <a:t>(PROSJEKTIL</a:t>
            </a:r>
            <a:r>
              <a:rPr lang="nb-NO" sz="1292" dirty="0" smtClean="0">
                <a:solidFill>
                  <a:prstClr val="black"/>
                </a:solidFill>
              </a:rPr>
              <a:t>)</a:t>
            </a:r>
            <a:endParaRPr lang="nb-NO" sz="1292" dirty="0">
              <a:solidFill>
                <a:prstClr val="black"/>
              </a:solidFill>
            </a:endParaRPr>
          </a:p>
          <a:p>
            <a:pPr fontAlgn="base">
              <a:spcAft>
                <a:spcPct val="0"/>
              </a:spcAft>
            </a:pPr>
            <a:r>
              <a:rPr lang="nb-NO" sz="1015" b="0" dirty="0">
                <a:solidFill>
                  <a:prstClr val="black"/>
                </a:solidFill>
              </a:rPr>
              <a:t>Prosjektleder: ﻿H</a:t>
            </a:r>
            <a:r>
              <a:rPr lang="nb-NO" sz="1015" b="0" dirty="0" smtClean="0">
                <a:solidFill>
                  <a:prstClr val="black"/>
                </a:solidFill>
              </a:rPr>
              <a:t>eidi </a:t>
            </a:r>
            <a:r>
              <a:rPr lang="nb-NO" sz="1015" b="0" dirty="0" err="1">
                <a:solidFill>
                  <a:prstClr val="black"/>
                </a:solidFill>
              </a:rPr>
              <a:t>Brøseth</a:t>
            </a:r>
            <a:endParaRPr lang="nb-NO" sz="1015" b="0" dirty="0">
              <a:solidFill>
                <a:prstClr val="black"/>
              </a:solidFill>
            </a:endParaRPr>
          </a:p>
        </p:txBody>
      </p:sp>
      <p:pic>
        <p:nvPicPr>
          <p:cNvPr id="16" name="Bilde 15" descr="smart_laring2_mindre.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43215" y="879330"/>
            <a:ext cx="1661538" cy="11271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ittel 1"/>
          <p:cNvSpPr txBox="1">
            <a:spLocks/>
          </p:cNvSpPr>
          <p:nvPr/>
        </p:nvSpPr>
        <p:spPr>
          <a:xfrm>
            <a:off x="6513430" y="2004975"/>
            <a:ext cx="2046705" cy="761191"/>
          </a:xfrm>
          <a:prstGeom prst="rect">
            <a:avLst/>
          </a:prstGeom>
        </p:spPr>
        <p:txBody>
          <a:bodyPr vert="horz" lIns="84406" tIns="42203" rIns="84406" bIns="42203"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477" dirty="0">
                <a:solidFill>
                  <a:prstClr val="black"/>
                </a:solidFill>
              </a:rPr>
              <a:t>Video for kvalitet</a:t>
            </a:r>
          </a:p>
          <a:p>
            <a:pPr fontAlgn="base">
              <a:spcAft>
                <a:spcPct val="0"/>
              </a:spcAft>
            </a:pPr>
            <a:r>
              <a:rPr lang="nb-NO" sz="1015" b="0" dirty="0">
                <a:solidFill>
                  <a:prstClr val="black"/>
                </a:solidFill>
              </a:rPr>
              <a:t>Prosjektleder: Jonas Persson</a:t>
            </a:r>
          </a:p>
        </p:txBody>
      </p:sp>
      <p:pic>
        <p:nvPicPr>
          <p:cNvPr id="1028" name="Picture 4" descr="Foto: Ole Tolst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3430" y="2743311"/>
            <a:ext cx="1661538" cy="10966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30" name="Picture 6" descr="http://www.universitetsavisa.no/multimedia/dynamic/00006/Nyskaping_6801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65324" y="4574260"/>
            <a:ext cx="1661538" cy="12461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8" name="Tittel 1"/>
          <p:cNvSpPr txBox="1">
            <a:spLocks/>
          </p:cNvSpPr>
          <p:nvPr/>
        </p:nvSpPr>
        <p:spPr>
          <a:xfrm>
            <a:off x="6513430" y="3863343"/>
            <a:ext cx="2246112" cy="761191"/>
          </a:xfrm>
          <a:prstGeom prst="rect">
            <a:avLst/>
          </a:prstGeom>
        </p:spPr>
        <p:txBody>
          <a:bodyPr vert="horz" lIns="84406" tIns="42203" rIns="84406" bIns="42203"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477" dirty="0" err="1">
                <a:solidFill>
                  <a:prstClr val="black"/>
                </a:solidFill>
              </a:rPr>
              <a:t>TransArk</a:t>
            </a:r>
            <a:endParaRPr lang="nb-NO" sz="1477" dirty="0">
              <a:solidFill>
                <a:prstClr val="black"/>
              </a:solidFill>
            </a:endParaRPr>
          </a:p>
          <a:p>
            <a:pPr fontAlgn="base">
              <a:spcAft>
                <a:spcPct val="0"/>
              </a:spcAft>
            </a:pPr>
            <a:r>
              <a:rPr lang="nb-NO" sz="1015" b="0" dirty="0">
                <a:solidFill>
                  <a:prstClr val="black"/>
                </a:solidFill>
              </a:rPr>
              <a:t>Prosjektleder: </a:t>
            </a:r>
            <a:r>
              <a:rPr lang="nb-NO" sz="1015" b="0" dirty="0" smtClean="0">
                <a:solidFill>
                  <a:prstClr val="black"/>
                </a:solidFill>
              </a:rPr>
              <a:t>Gro Rødne</a:t>
            </a:r>
            <a:endParaRPr lang="nb-NO" sz="1015" b="0" dirty="0">
              <a:solidFill>
                <a:prstClr val="black"/>
              </a:solidFill>
            </a:endParaRPr>
          </a:p>
        </p:txBody>
      </p:sp>
      <p:sp>
        <p:nvSpPr>
          <p:cNvPr id="19" name="Tittel 1"/>
          <p:cNvSpPr txBox="1">
            <a:spLocks/>
          </p:cNvSpPr>
          <p:nvPr/>
        </p:nvSpPr>
        <p:spPr>
          <a:xfrm>
            <a:off x="6499599" y="5856849"/>
            <a:ext cx="2046705" cy="761191"/>
          </a:xfrm>
          <a:prstGeom prst="rect">
            <a:avLst/>
          </a:prstGeom>
        </p:spPr>
        <p:txBody>
          <a:bodyPr vert="horz" lIns="84406" tIns="42203" rIns="84406" bIns="42203"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base">
              <a:spcAft>
                <a:spcPct val="0"/>
              </a:spcAft>
            </a:pPr>
            <a:r>
              <a:rPr lang="nb-NO" sz="1477" dirty="0">
                <a:solidFill>
                  <a:prstClr val="black"/>
                </a:solidFill>
              </a:rPr>
              <a:t>2-IT</a:t>
            </a:r>
          </a:p>
          <a:p>
            <a:pPr fontAlgn="base">
              <a:spcAft>
                <a:spcPct val="0"/>
              </a:spcAft>
            </a:pPr>
            <a:r>
              <a:rPr lang="nb-NO" sz="1015" b="0" dirty="0">
                <a:solidFill>
                  <a:prstClr val="black"/>
                </a:solidFill>
              </a:rPr>
              <a:t>Prosjektleder: Guttorm Sindre</a:t>
            </a:r>
          </a:p>
        </p:txBody>
      </p:sp>
      <p:pic>
        <p:nvPicPr>
          <p:cNvPr id="20" name="Picture 10"/>
          <p:cNvPicPr>
            <a:picLocks noChangeAspect="1" noChangeArrowheads="1"/>
          </p:cNvPicPr>
          <p:nvPr/>
        </p:nvPicPr>
        <p:blipFill rotWithShape="1">
          <a:blip r:embed="rId9" cstate="email">
            <a:extLst>
              <a:ext uri="{28A0092B-C50C-407E-A947-70E740481C1C}">
                <a14:useLocalDpi xmlns:a14="http://schemas.microsoft.com/office/drawing/2010/main"/>
              </a:ext>
            </a:extLst>
          </a:blip>
          <a:stretch/>
        </p:blipFill>
        <p:spPr bwMode="auto">
          <a:xfrm>
            <a:off x="6513430" y="793787"/>
            <a:ext cx="1661538" cy="12111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2" name="TekstSylinder 1"/>
          <p:cNvSpPr txBox="1"/>
          <p:nvPr/>
        </p:nvSpPr>
        <p:spPr>
          <a:xfrm>
            <a:off x="88136" y="94500"/>
            <a:ext cx="8292463" cy="523220"/>
          </a:xfrm>
          <a:prstGeom prst="rect">
            <a:avLst/>
          </a:prstGeom>
          <a:noFill/>
        </p:spPr>
        <p:txBody>
          <a:bodyPr wrap="none" rtlCol="0">
            <a:spAutoFit/>
          </a:bodyPr>
          <a:lstStyle/>
          <a:p>
            <a:r>
              <a:rPr lang="nb-NO" sz="2800" b="1" dirty="0" err="1" smtClean="0"/>
              <a:t>NTNU’s</a:t>
            </a:r>
            <a:r>
              <a:rPr lang="nb-NO" sz="2800" b="1" dirty="0" smtClean="0"/>
              <a:t> prioriterte Innovative utdanningsprosjekter nå</a:t>
            </a:r>
            <a:endParaRPr lang="nb-NO" sz="2800" b="1" dirty="0"/>
          </a:p>
        </p:txBody>
      </p:sp>
      <p:sp>
        <p:nvSpPr>
          <p:cNvPr id="3" name="TekstSylinder 2"/>
          <p:cNvSpPr txBox="1"/>
          <p:nvPr/>
        </p:nvSpPr>
        <p:spPr>
          <a:xfrm>
            <a:off x="583865" y="5692449"/>
            <a:ext cx="1690912" cy="338554"/>
          </a:xfrm>
          <a:prstGeom prst="rect">
            <a:avLst/>
          </a:prstGeom>
          <a:noFill/>
        </p:spPr>
        <p:txBody>
          <a:bodyPr wrap="none" rtlCol="0">
            <a:spAutoFit/>
          </a:bodyPr>
          <a:lstStyle/>
          <a:p>
            <a:r>
              <a:rPr lang="nb-NO" sz="1600" i="1" dirty="0" smtClean="0"/>
              <a:t>Gullkort. Blir flere.</a:t>
            </a:r>
            <a:endParaRPr lang="nb-NO" sz="1600" i="1" dirty="0"/>
          </a:p>
        </p:txBody>
      </p:sp>
    </p:spTree>
    <p:extLst>
      <p:ext uri="{BB962C8B-B14F-4D97-AF65-F5344CB8AC3E}">
        <p14:creationId xmlns:p14="http://schemas.microsoft.com/office/powerpoint/2010/main" val="1811893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matt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213791"/>
          </a:xfrm>
          <a:prstGeom prst="rect">
            <a:avLst/>
          </a:prstGeom>
        </p:spPr>
      </p:pic>
      <p:sp>
        <p:nvSpPr>
          <p:cNvPr id="6" name="Rektangel 5"/>
          <p:cNvSpPr/>
          <p:nvPr/>
        </p:nvSpPr>
        <p:spPr>
          <a:xfrm>
            <a:off x="535259" y="4366426"/>
            <a:ext cx="8154821" cy="1637421"/>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b-NO" sz="1800">
              <a:solidFill>
                <a:prstClr val="white"/>
              </a:solidFill>
            </a:endParaRPr>
          </a:p>
        </p:txBody>
      </p:sp>
      <p:sp>
        <p:nvSpPr>
          <p:cNvPr id="7" name="Tittel 1"/>
          <p:cNvSpPr>
            <a:spLocks noGrp="1"/>
          </p:cNvSpPr>
          <p:nvPr>
            <p:ph type="title"/>
          </p:nvPr>
        </p:nvSpPr>
        <p:spPr>
          <a:xfrm>
            <a:off x="782553" y="4441639"/>
            <a:ext cx="7834060" cy="1499232"/>
          </a:xfrm>
        </p:spPr>
        <p:txBody>
          <a:bodyPr anchor="t" anchorCtr="0">
            <a:normAutofit fontScale="90000"/>
          </a:bodyPr>
          <a:lstStyle/>
          <a:p>
            <a:r>
              <a:rPr lang="nb-NO" b="0" dirty="0" smtClean="0"/>
              <a:t>Kvalitet</a:t>
            </a:r>
            <a:r>
              <a:rPr lang="nb-NO" b="0" dirty="0"/>
              <a:t>, tilgjengelighet og differensiering i</a:t>
            </a:r>
            <a:br>
              <a:rPr lang="nb-NO" b="0" dirty="0"/>
            </a:br>
            <a:r>
              <a:rPr lang="nb-NO" b="0" dirty="0"/>
              <a:t>grunnutdanningen i </a:t>
            </a:r>
            <a:r>
              <a:rPr lang="nb-NO" b="0" dirty="0" smtClean="0"/>
              <a:t>matematikk (</a:t>
            </a:r>
            <a:r>
              <a:rPr lang="nb-NO" b="0" dirty="0" err="1" smtClean="0"/>
              <a:t>KTDiM</a:t>
            </a:r>
            <a:r>
              <a:rPr lang="nb-NO" b="0" dirty="0" smtClean="0"/>
              <a:t>) </a:t>
            </a:r>
            <a:endParaRPr lang="nb-NO" b="0" dirty="0"/>
          </a:p>
        </p:txBody>
      </p:sp>
      <p:sp>
        <p:nvSpPr>
          <p:cNvPr id="5" name="Tittel 1"/>
          <p:cNvSpPr txBox="1">
            <a:spLocks/>
          </p:cNvSpPr>
          <p:nvPr/>
        </p:nvSpPr>
        <p:spPr>
          <a:xfrm>
            <a:off x="782553" y="5550780"/>
            <a:ext cx="2880315" cy="44695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nb-NO" sz="1400" b="0" dirty="0" smtClean="0">
                <a:solidFill>
                  <a:prstClr val="black"/>
                </a:solidFill>
              </a:rPr>
              <a:t>Prosjektleder</a:t>
            </a:r>
            <a:r>
              <a:rPr lang="nb-NO" sz="1400" b="0" dirty="0">
                <a:solidFill>
                  <a:prstClr val="black"/>
                </a:solidFill>
              </a:rPr>
              <a:t>: </a:t>
            </a:r>
            <a:r>
              <a:rPr lang="sv-SE" sz="1400" b="0" dirty="0">
                <a:solidFill>
                  <a:prstClr val="black"/>
                </a:solidFill>
              </a:rPr>
              <a:t>﻿Mats </a:t>
            </a:r>
            <a:r>
              <a:rPr lang="sv-SE" sz="1400" b="0" dirty="0" err="1">
                <a:solidFill>
                  <a:prstClr val="black"/>
                </a:solidFill>
              </a:rPr>
              <a:t>Ehrnström</a:t>
            </a:r>
            <a:endParaRPr lang="nb-NO" sz="1400" dirty="0">
              <a:solidFill>
                <a:prstClr val="black"/>
              </a:solidFill>
            </a:endParaRPr>
          </a:p>
        </p:txBody>
      </p:sp>
    </p:spTree>
    <p:extLst>
      <p:ext uri="{BB962C8B-B14F-4D97-AF65-F5344CB8AC3E}">
        <p14:creationId xmlns:p14="http://schemas.microsoft.com/office/powerpoint/2010/main" val="6719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txBox="1">
            <a:spLocks/>
          </p:cNvSpPr>
          <p:nvPr/>
        </p:nvSpPr>
        <p:spPr>
          <a:xfrm>
            <a:off x="394229" y="2340828"/>
            <a:ext cx="8453280" cy="39144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nb-NO" sz="2800" dirty="0" smtClean="0">
                <a:solidFill>
                  <a:prstClr val="black"/>
                </a:solidFill>
              </a:rPr>
              <a:t>En dyptgripende omlegging av alle deler av undervisningen.</a:t>
            </a:r>
          </a:p>
          <a:p>
            <a:pPr marL="0" indent="0" fontAlgn="auto">
              <a:spcAft>
                <a:spcPts val="0"/>
              </a:spcAft>
              <a:buFont typeface="Arial"/>
              <a:buNone/>
            </a:pPr>
            <a:endParaRPr lang="nb-NO" sz="1400" dirty="0" smtClean="0">
              <a:solidFill>
                <a:prstClr val="black"/>
              </a:solidFill>
            </a:endParaRPr>
          </a:p>
          <a:p>
            <a:pPr marL="0" indent="0" fontAlgn="auto">
              <a:spcAft>
                <a:spcPts val="0"/>
              </a:spcAft>
              <a:buFont typeface="Arial"/>
              <a:buNone/>
            </a:pPr>
            <a:r>
              <a:rPr lang="nb-NO" sz="2800" dirty="0" smtClean="0">
                <a:solidFill>
                  <a:prstClr val="black"/>
                </a:solidFill>
              </a:rPr>
              <a:t>Differensiering </a:t>
            </a:r>
            <a:r>
              <a:rPr lang="nb-NO" sz="2800" dirty="0">
                <a:solidFill>
                  <a:prstClr val="black"/>
                </a:solidFill>
              </a:rPr>
              <a:t>av undervisningstilbudet </a:t>
            </a:r>
            <a:r>
              <a:rPr lang="nb-NO" sz="2800" dirty="0" smtClean="0">
                <a:solidFill>
                  <a:prstClr val="black"/>
                </a:solidFill>
              </a:rPr>
              <a:t>basert på digital </a:t>
            </a:r>
            <a:r>
              <a:rPr lang="nb-NO" sz="2800" dirty="0">
                <a:solidFill>
                  <a:prstClr val="black"/>
                </a:solidFill>
              </a:rPr>
              <a:t>formidling og </a:t>
            </a:r>
            <a:r>
              <a:rPr lang="nb-NO" sz="2800" dirty="0" smtClean="0">
                <a:solidFill>
                  <a:prstClr val="black"/>
                </a:solidFill>
              </a:rPr>
              <a:t>evaluering.</a:t>
            </a:r>
          </a:p>
          <a:p>
            <a:pPr marL="0" indent="0" fontAlgn="auto">
              <a:spcAft>
                <a:spcPts val="0"/>
              </a:spcAft>
              <a:buFont typeface="Arial"/>
              <a:buNone/>
            </a:pPr>
            <a:endParaRPr lang="nb-NO" sz="1400" dirty="0" smtClean="0">
              <a:solidFill>
                <a:prstClr val="black"/>
              </a:solidFill>
            </a:endParaRPr>
          </a:p>
          <a:p>
            <a:pPr marL="0" indent="0" fontAlgn="auto">
              <a:spcAft>
                <a:spcPts val="0"/>
              </a:spcAft>
              <a:buFont typeface="Arial"/>
              <a:buNone/>
            </a:pPr>
            <a:r>
              <a:rPr lang="nb-NO" sz="2800" dirty="0" smtClean="0">
                <a:solidFill>
                  <a:prstClr val="black"/>
                </a:solidFill>
              </a:rPr>
              <a:t>Omfordeling </a:t>
            </a:r>
            <a:r>
              <a:rPr lang="nb-NO" sz="2800" dirty="0">
                <a:solidFill>
                  <a:prstClr val="black"/>
                </a:solidFill>
              </a:rPr>
              <a:t>og kvalitetssikring av </a:t>
            </a:r>
            <a:r>
              <a:rPr lang="nb-NO" sz="2800" dirty="0" smtClean="0">
                <a:solidFill>
                  <a:prstClr val="black"/>
                </a:solidFill>
              </a:rPr>
              <a:t>lærerressursene.</a:t>
            </a:r>
          </a:p>
          <a:p>
            <a:pPr marL="0" indent="0" fontAlgn="auto">
              <a:spcAft>
                <a:spcPts val="0"/>
              </a:spcAft>
              <a:buFont typeface="Arial"/>
              <a:buNone/>
            </a:pPr>
            <a:endParaRPr lang="nb-NO" sz="1400" dirty="0" smtClean="0">
              <a:solidFill>
                <a:prstClr val="black"/>
              </a:solidFill>
            </a:endParaRPr>
          </a:p>
          <a:p>
            <a:pPr marL="0" indent="0" fontAlgn="auto">
              <a:spcAft>
                <a:spcPts val="0"/>
              </a:spcAft>
              <a:buFont typeface="Arial"/>
              <a:buNone/>
            </a:pPr>
            <a:r>
              <a:rPr lang="nb-NO" sz="2800" dirty="0">
                <a:solidFill>
                  <a:prstClr val="black"/>
                </a:solidFill>
              </a:rPr>
              <a:t>Didaktisk følgeforskning og evaluering</a:t>
            </a:r>
            <a:r>
              <a:rPr lang="nb-NO" dirty="0">
                <a:solidFill>
                  <a:prstClr val="black"/>
                </a:solidFill>
              </a:rPr>
              <a:t>.</a:t>
            </a:r>
          </a:p>
          <a:p>
            <a:pPr marL="0" indent="0" fontAlgn="auto">
              <a:spcAft>
                <a:spcPts val="0"/>
              </a:spcAft>
              <a:buFont typeface="Arial"/>
              <a:buNone/>
            </a:pPr>
            <a:endParaRPr lang="nb-NO" dirty="0">
              <a:solidFill>
                <a:prstClr val="black"/>
              </a:solidFill>
            </a:endParaRPr>
          </a:p>
          <a:p>
            <a:pPr fontAlgn="auto">
              <a:spcAft>
                <a:spcPts val="0"/>
              </a:spcAft>
            </a:pPr>
            <a:endParaRPr lang="nb-NO" dirty="0" smtClean="0">
              <a:solidFill>
                <a:prstClr val="black"/>
              </a:solidFill>
            </a:endParaRPr>
          </a:p>
          <a:p>
            <a:pPr fontAlgn="auto">
              <a:spcAft>
                <a:spcPts val="0"/>
              </a:spcAft>
            </a:pPr>
            <a:endParaRPr lang="nb-NO" dirty="0">
              <a:solidFill>
                <a:prstClr val="black"/>
              </a:solidFill>
            </a:endParaRPr>
          </a:p>
          <a:p>
            <a:pPr fontAlgn="auto">
              <a:spcAft>
                <a:spcPts val="0"/>
              </a:spcAft>
            </a:pPr>
            <a:endParaRPr lang="nb-NO" dirty="0">
              <a:solidFill>
                <a:prstClr val="black"/>
              </a:solidFill>
            </a:endParaRPr>
          </a:p>
        </p:txBody>
      </p:sp>
      <p:pic>
        <p:nvPicPr>
          <p:cNvPr id="9" name="Picture 5"/>
          <p:cNvPicPr>
            <a:picLocks noChangeArrowheads="1"/>
          </p:cNvPicPr>
          <p:nvPr/>
        </p:nvPicPr>
        <p:blipFill rotWithShape="1">
          <a:blip r:embed="rId2" cstate="screen">
            <a:alphaModFix amt="81000"/>
            <a:extLst>
              <a:ext uri="{28A0092B-C50C-407E-A947-70E740481C1C}">
                <a14:useLocalDpi xmlns:a14="http://schemas.microsoft.com/office/drawing/2010/main"/>
              </a:ext>
            </a:extLst>
          </a:blip>
          <a:srcRect/>
          <a:stretch/>
        </p:blipFill>
        <p:spPr bwMode="auto">
          <a:xfrm>
            <a:off x="0" y="0"/>
            <a:ext cx="9144000" cy="2183384"/>
          </a:xfrm>
          <a:prstGeom prst="rect">
            <a:avLst/>
          </a:prstGeom>
          <a:noFill/>
          <a:ln>
            <a:noFill/>
          </a:ln>
          <a:extLst>
            <a:ext uri="{909E8E84-426E-40DD-AFC4-6F175D3DCCD1}">
              <a14:hiddenFill xmlns:a14="http://schemas.microsoft.com/office/drawing/2010/main">
                <a:solidFill>
                  <a:srgbClr val="FFFFFF">
                    <a:alpha val="81000"/>
                  </a:srgbClr>
                </a:solidFill>
              </a14:hiddenFill>
            </a:ext>
            <a:ext uri="{91240B29-F687-4F45-9708-019B960494DF}">
              <a14:hiddenLine xmlns:a14="http://schemas.microsoft.com/office/drawing/2010/main" w="12700" cap="flat">
                <a:solidFill>
                  <a:schemeClr val="tx1">
                    <a:alpha val="81000"/>
                  </a:schemeClr>
                </a:solidFill>
                <a:miter lim="800000"/>
                <a:headEnd/>
                <a:tailEnd/>
              </a14:hiddenLine>
            </a:ext>
          </a:extLst>
        </p:spPr>
      </p:pic>
      <p:sp>
        <p:nvSpPr>
          <p:cNvPr id="6" name="Tittel 1"/>
          <p:cNvSpPr txBox="1">
            <a:spLocks/>
          </p:cNvSpPr>
          <p:nvPr/>
        </p:nvSpPr>
        <p:spPr>
          <a:xfrm>
            <a:off x="517126" y="552597"/>
            <a:ext cx="8078496" cy="944664"/>
          </a:xfrm>
          <a:prstGeom prst="rect">
            <a:avLst/>
          </a:prstGeom>
          <a:solidFill>
            <a:schemeClr val="bg1">
              <a:alpha val="70000"/>
            </a:schemeClr>
          </a:solidFill>
        </p:spPr>
        <p:txBody>
          <a:bodyPr vert="horz" lIns="91440" tIns="45720" rIns="91440" bIns="45720" rtlCol="0" anchor="ctr">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ctr" fontAlgn="auto">
              <a:spcAft>
                <a:spcPts val="0"/>
              </a:spcAft>
            </a:pPr>
            <a:r>
              <a:rPr lang="nb-NO" sz="3200" i="1" dirty="0" smtClean="0">
                <a:solidFill>
                  <a:prstClr val="black"/>
                </a:solidFill>
              </a:rPr>
              <a:t>Kvalitet</a:t>
            </a:r>
            <a:r>
              <a:rPr lang="nb-NO" sz="3200" dirty="0" smtClean="0">
                <a:solidFill>
                  <a:prstClr val="black"/>
                </a:solidFill>
              </a:rPr>
              <a:t>, </a:t>
            </a:r>
            <a:r>
              <a:rPr lang="nb-NO" sz="3200" i="1" dirty="0" smtClean="0">
                <a:solidFill>
                  <a:prstClr val="black"/>
                </a:solidFill>
              </a:rPr>
              <a:t>Tilgjengelighet </a:t>
            </a:r>
            <a:r>
              <a:rPr lang="nb-NO" sz="3200" dirty="0" smtClean="0">
                <a:solidFill>
                  <a:prstClr val="black"/>
                </a:solidFill>
              </a:rPr>
              <a:t>og </a:t>
            </a:r>
            <a:r>
              <a:rPr lang="nb-NO" sz="3200" i="1" dirty="0" smtClean="0">
                <a:solidFill>
                  <a:prstClr val="black"/>
                </a:solidFill>
              </a:rPr>
              <a:t>Differensiering </a:t>
            </a:r>
          </a:p>
          <a:p>
            <a:pPr algn="ctr" fontAlgn="auto">
              <a:spcAft>
                <a:spcPts val="0"/>
              </a:spcAft>
            </a:pPr>
            <a:r>
              <a:rPr lang="nb-NO" sz="2500" dirty="0" smtClean="0">
                <a:solidFill>
                  <a:prstClr val="black"/>
                </a:solidFill>
              </a:rPr>
              <a:t>– et opplegg for grunnutdanningen i Matematikk</a:t>
            </a:r>
            <a:endParaRPr lang="nb-NO" sz="2500" dirty="0">
              <a:solidFill>
                <a:prstClr val="black"/>
              </a:solidFill>
            </a:endParaRPr>
          </a:p>
        </p:txBody>
      </p:sp>
      <p:sp>
        <p:nvSpPr>
          <p:cNvPr id="10" name="TextBox 9"/>
          <p:cNvSpPr txBox="1"/>
          <p:nvPr/>
        </p:nvSpPr>
        <p:spPr>
          <a:xfrm>
            <a:off x="6024282" y="3684191"/>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sz="1800" dirty="0">
              <a:solidFill>
                <a:prstClr val="black"/>
              </a:solidFill>
              <a:latin typeface="Calibri"/>
            </a:endParaRPr>
          </a:p>
        </p:txBody>
      </p:sp>
    </p:spTree>
    <p:extLst>
      <p:ext uri="{BB962C8B-B14F-4D97-AF65-F5344CB8AC3E}">
        <p14:creationId xmlns:p14="http://schemas.microsoft.com/office/powerpoint/2010/main" val="358190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jemi.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203295"/>
          </a:xfrm>
          <a:prstGeom prst="rect">
            <a:avLst/>
          </a:prstGeom>
        </p:spPr>
      </p:pic>
      <p:sp>
        <p:nvSpPr>
          <p:cNvPr id="6" name="Rektangel 5"/>
          <p:cNvSpPr/>
          <p:nvPr/>
        </p:nvSpPr>
        <p:spPr>
          <a:xfrm>
            <a:off x="535260" y="493318"/>
            <a:ext cx="2886197" cy="1658417"/>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b-NO" sz="1800">
              <a:solidFill>
                <a:prstClr val="white"/>
              </a:solidFill>
            </a:endParaRPr>
          </a:p>
        </p:txBody>
      </p:sp>
      <p:sp>
        <p:nvSpPr>
          <p:cNvPr id="7" name="Tittel 1"/>
          <p:cNvSpPr>
            <a:spLocks noGrp="1"/>
          </p:cNvSpPr>
          <p:nvPr>
            <p:ph type="title"/>
          </p:nvPr>
        </p:nvSpPr>
        <p:spPr>
          <a:xfrm>
            <a:off x="677604" y="547539"/>
            <a:ext cx="2911779" cy="1257823"/>
          </a:xfrm>
        </p:spPr>
        <p:txBody>
          <a:bodyPr anchor="t" anchorCtr="0">
            <a:normAutofit/>
          </a:bodyPr>
          <a:lstStyle/>
          <a:p>
            <a:r>
              <a:rPr lang="nb-NO" sz="3200" b="0" dirty="0"/>
              <a:t>Virtuelle </a:t>
            </a:r>
            <a:r>
              <a:rPr lang="nb-NO" sz="3200" b="0" dirty="0" smtClean="0"/>
              <a:t/>
            </a:r>
            <a:br>
              <a:rPr lang="nb-NO" sz="3200" b="0" dirty="0" smtClean="0"/>
            </a:br>
            <a:r>
              <a:rPr lang="nb-NO" sz="3200" b="0" dirty="0" smtClean="0"/>
              <a:t>kjemiske </a:t>
            </a:r>
            <a:r>
              <a:rPr lang="nb-NO" sz="3200" b="0" dirty="0"/>
              <a:t>rom</a:t>
            </a:r>
          </a:p>
        </p:txBody>
      </p:sp>
      <p:sp>
        <p:nvSpPr>
          <p:cNvPr id="5" name="Tittel 1"/>
          <p:cNvSpPr txBox="1">
            <a:spLocks/>
          </p:cNvSpPr>
          <p:nvPr/>
        </p:nvSpPr>
        <p:spPr>
          <a:xfrm>
            <a:off x="671695" y="1628740"/>
            <a:ext cx="2917688" cy="44952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nb-NO" sz="1400" b="0" dirty="0" smtClean="0">
                <a:solidFill>
                  <a:prstClr val="black"/>
                </a:solidFill>
              </a:rPr>
              <a:t>Prosjektleder: </a:t>
            </a:r>
            <a:r>
              <a:rPr lang="ro-RO" sz="1400" b="0" dirty="0" smtClean="0">
                <a:solidFill>
                  <a:prstClr val="black"/>
                </a:solidFill>
              </a:rPr>
              <a:t>Hilde Lea Lein</a:t>
            </a:r>
            <a:endParaRPr lang="nb-NO" sz="1400" b="0" dirty="0">
              <a:solidFill>
                <a:prstClr val="black"/>
              </a:solidFill>
            </a:endParaRPr>
          </a:p>
        </p:txBody>
      </p:sp>
    </p:spTree>
    <p:extLst>
      <p:ext uri="{BB962C8B-B14F-4D97-AF65-F5344CB8AC3E}">
        <p14:creationId xmlns:p14="http://schemas.microsoft.com/office/powerpoint/2010/main" val="225555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6482" y="252567"/>
            <a:ext cx="7136920" cy="663410"/>
          </a:xfrm>
        </p:spPr>
        <p:txBody>
          <a:bodyPr>
            <a:normAutofit/>
          </a:bodyPr>
          <a:lstStyle/>
          <a:p>
            <a:r>
              <a:rPr lang="nb-NO" dirty="0">
                <a:solidFill>
                  <a:schemeClr val="tx2"/>
                </a:solidFill>
                <a:effectLst>
                  <a:outerShdw blurRad="38100" dist="38100" dir="2700000" algn="tl">
                    <a:srgbClr val="000000">
                      <a:alpha val="43137"/>
                    </a:srgbClr>
                  </a:outerShdw>
                </a:effectLst>
              </a:rPr>
              <a:t>«Virtuelle kjemiske rom</a:t>
            </a:r>
            <a:r>
              <a:rPr lang="nb-NO" dirty="0" smtClean="0">
                <a:solidFill>
                  <a:schemeClr val="tx2"/>
                </a:solidFill>
                <a:effectLst>
                  <a:outerShdw blurRad="38100" dist="38100" dir="2700000" algn="tl">
                    <a:srgbClr val="000000">
                      <a:alpha val="43137"/>
                    </a:srgbClr>
                  </a:outerShdw>
                </a:effectLst>
              </a:rPr>
              <a:t>»</a:t>
            </a:r>
            <a:endParaRPr lang="nb-NO" dirty="0">
              <a:solidFill>
                <a:schemeClr val="tx2"/>
              </a:solidFill>
              <a:effectLst>
                <a:outerShdw blurRad="38100" dist="38100" dir="2700000" algn="tl">
                  <a:srgbClr val="000000">
                    <a:alpha val="43137"/>
                  </a:srgbClr>
                </a:outerShdw>
              </a:effectLst>
            </a:endParaRPr>
          </a:p>
        </p:txBody>
      </p:sp>
      <p:graphicFrame>
        <p:nvGraphicFramePr>
          <p:cNvPr id="4" name="Diagram 3"/>
          <p:cNvGraphicFramePr/>
          <p:nvPr>
            <p:extLst/>
          </p:nvPr>
        </p:nvGraphicFramePr>
        <p:xfrm>
          <a:off x="5004796" y="1155628"/>
          <a:ext cx="3933935" cy="2105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36482" y="1136022"/>
            <a:ext cx="4461641" cy="2092881"/>
          </a:xfrm>
          <a:prstGeom prst="rect">
            <a:avLst/>
          </a:prstGeom>
          <a:ln w="19050">
            <a:noFill/>
          </a:ln>
        </p:spPr>
        <p:txBody>
          <a:bodyPr wrap="square">
            <a:spAutoFit/>
          </a:bodyPr>
          <a:lstStyle/>
          <a:p>
            <a:pPr defTabSz="457200" eaLnBrk="1" fontAlgn="auto" hangingPunct="1">
              <a:spcBef>
                <a:spcPts val="0"/>
              </a:spcBef>
              <a:spcAft>
                <a:spcPts val="0"/>
              </a:spcAft>
            </a:pPr>
            <a:r>
              <a:rPr lang="nb-NO" sz="1800" b="1" dirty="0">
                <a:solidFill>
                  <a:prstClr val="black"/>
                </a:solidFill>
                <a:latin typeface="Calibri"/>
              </a:rPr>
              <a:t>Prosjektets mål:</a:t>
            </a:r>
            <a:endParaRPr lang="nb-NO" sz="1800" dirty="0">
              <a:solidFill>
                <a:prstClr val="black"/>
              </a:solidFill>
              <a:latin typeface="Calibri"/>
            </a:endParaRP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Nye </a:t>
            </a:r>
            <a:r>
              <a:rPr lang="nb-NO" sz="1600" dirty="0">
                <a:solidFill>
                  <a:prstClr val="black"/>
                </a:solidFill>
                <a:latin typeface="Calibri"/>
              </a:rPr>
              <a:t>innovative tiltak i fagene i generell kjemi ved IMT og IKJ </a:t>
            </a:r>
            <a:r>
              <a:rPr lang="nb-NO" sz="1600" dirty="0" smtClean="0">
                <a:solidFill>
                  <a:prstClr val="black"/>
                </a:solidFill>
                <a:latin typeface="Calibri"/>
              </a:rPr>
              <a:t>=&gt; fremme </a:t>
            </a:r>
            <a:r>
              <a:rPr lang="nb-NO" sz="1600" dirty="0">
                <a:solidFill>
                  <a:prstClr val="black"/>
                </a:solidFill>
                <a:latin typeface="Calibri"/>
              </a:rPr>
              <a:t>økt kjemifaglig forståelse og læringsutbytte </a:t>
            </a: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Fokus: Aktivisering </a:t>
            </a:r>
            <a:r>
              <a:rPr lang="nb-NO" sz="1600" dirty="0">
                <a:solidFill>
                  <a:prstClr val="black"/>
                </a:solidFill>
                <a:latin typeface="Calibri"/>
              </a:rPr>
              <a:t>av studenter i forkant og i løpet av forelesninger </a:t>
            </a:r>
            <a:r>
              <a:rPr lang="nb-NO" sz="1600" dirty="0" smtClean="0">
                <a:solidFill>
                  <a:prstClr val="black"/>
                </a:solidFill>
                <a:latin typeface="Calibri"/>
              </a:rPr>
              <a:t>(A) </a:t>
            </a: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Sammenkoble </a:t>
            </a:r>
            <a:r>
              <a:rPr lang="nb-NO" sz="1600" dirty="0">
                <a:solidFill>
                  <a:prstClr val="black"/>
                </a:solidFill>
                <a:latin typeface="Calibri"/>
              </a:rPr>
              <a:t>teori og praksis gjennom virtuelle innovative læringsaktiviteter </a:t>
            </a:r>
            <a:r>
              <a:rPr lang="nb-NO" sz="1600" dirty="0" smtClean="0">
                <a:solidFill>
                  <a:prstClr val="black"/>
                </a:solidFill>
                <a:latin typeface="Calibri"/>
              </a:rPr>
              <a:t>(B)</a:t>
            </a:r>
            <a:endParaRPr lang="nb-NO" sz="1600" dirty="0">
              <a:solidFill>
                <a:prstClr val="black"/>
              </a:solidFill>
              <a:latin typeface="Calibri"/>
            </a:endParaRPr>
          </a:p>
        </p:txBody>
      </p:sp>
      <p:sp>
        <p:nvSpPr>
          <p:cNvPr id="8" name="Rectangle 7"/>
          <p:cNvSpPr/>
          <p:nvPr/>
        </p:nvSpPr>
        <p:spPr>
          <a:xfrm>
            <a:off x="236482" y="3562287"/>
            <a:ext cx="5408944" cy="2092881"/>
          </a:xfrm>
          <a:prstGeom prst="rect">
            <a:avLst/>
          </a:prstGeom>
          <a:ln w="19050">
            <a:noFill/>
          </a:ln>
        </p:spPr>
        <p:txBody>
          <a:bodyPr wrap="square">
            <a:spAutoFit/>
          </a:bodyPr>
          <a:lstStyle/>
          <a:p>
            <a:pPr defTabSz="457200" eaLnBrk="1" fontAlgn="auto" hangingPunct="1">
              <a:spcBef>
                <a:spcPts val="0"/>
              </a:spcBef>
              <a:spcAft>
                <a:spcPts val="0"/>
              </a:spcAft>
            </a:pPr>
            <a:r>
              <a:rPr lang="nb-NO" sz="1800" b="1" dirty="0">
                <a:solidFill>
                  <a:prstClr val="black"/>
                </a:solidFill>
                <a:latin typeface="Calibri"/>
              </a:rPr>
              <a:t>Virkemidler:</a:t>
            </a:r>
            <a:endParaRPr lang="nb-NO" sz="1800" dirty="0">
              <a:solidFill>
                <a:prstClr val="black"/>
              </a:solidFill>
              <a:latin typeface="Calibri"/>
            </a:endParaRPr>
          </a:p>
          <a:p>
            <a:pPr marL="285750" indent="-285750" defTabSz="457200" eaLnBrk="1" fontAlgn="auto" hangingPunct="1">
              <a:spcBef>
                <a:spcPts val="0"/>
              </a:spcBef>
              <a:spcAft>
                <a:spcPts val="0"/>
              </a:spcAft>
              <a:buFont typeface="Wingdings" pitchFamily="2" charset="2"/>
              <a:buChar char="ü"/>
            </a:pPr>
            <a:r>
              <a:rPr lang="nb-NO" sz="1600" dirty="0">
                <a:solidFill>
                  <a:prstClr val="black"/>
                </a:solidFill>
                <a:latin typeface="Calibri"/>
              </a:rPr>
              <a:t>Digitale selv-testingsoppgaver, personal respons system (PRS) og </a:t>
            </a:r>
            <a:r>
              <a:rPr lang="nb-NO" sz="1600" dirty="0" smtClean="0">
                <a:solidFill>
                  <a:prstClr val="black"/>
                </a:solidFill>
                <a:latin typeface="Calibri"/>
              </a:rPr>
              <a:t>videointroduksjoner</a:t>
            </a: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Videobank </a:t>
            </a:r>
            <a:r>
              <a:rPr lang="nb-NO" sz="1600" dirty="0">
                <a:solidFill>
                  <a:prstClr val="black"/>
                </a:solidFill>
                <a:latin typeface="Calibri"/>
              </a:rPr>
              <a:t>med demonstrasjonsforsøk </a:t>
            </a:r>
            <a:r>
              <a:rPr lang="nb-NO" sz="1600" dirty="0" smtClean="0">
                <a:solidFill>
                  <a:prstClr val="black"/>
                </a:solidFill>
                <a:latin typeface="Calibri"/>
              </a:rPr>
              <a:t>(for </a:t>
            </a:r>
            <a:r>
              <a:rPr lang="nb-NO" sz="1600" dirty="0">
                <a:solidFill>
                  <a:prstClr val="black"/>
                </a:solidFill>
                <a:latin typeface="Calibri"/>
              </a:rPr>
              <a:t>bruk i </a:t>
            </a:r>
            <a:r>
              <a:rPr lang="nb-NO" sz="1600" dirty="0" smtClean="0">
                <a:solidFill>
                  <a:prstClr val="black"/>
                </a:solidFill>
                <a:latin typeface="Calibri"/>
              </a:rPr>
              <a:t>forelesninger)</a:t>
            </a:r>
            <a:endParaRPr lang="nb-NO" sz="1600" dirty="0">
              <a:solidFill>
                <a:prstClr val="black"/>
              </a:solidFill>
              <a:latin typeface="Calibri"/>
            </a:endParaRPr>
          </a:p>
          <a:p>
            <a:pPr marL="285750" indent="-285750" defTabSz="457200" eaLnBrk="1" fontAlgn="auto" hangingPunct="1">
              <a:spcBef>
                <a:spcPts val="0"/>
              </a:spcBef>
              <a:spcAft>
                <a:spcPts val="0"/>
              </a:spcAft>
              <a:buFont typeface="Wingdings" pitchFamily="2" charset="2"/>
              <a:buChar char="ü"/>
            </a:pPr>
            <a:r>
              <a:rPr lang="nb-NO" sz="1600" dirty="0">
                <a:solidFill>
                  <a:prstClr val="black"/>
                </a:solidFill>
                <a:latin typeface="Calibri"/>
              </a:rPr>
              <a:t>Virtuelle ekskursjoner </a:t>
            </a: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Digitale/web-baserte tester for tilgang til laboratoriet</a:t>
            </a:r>
          </a:p>
          <a:p>
            <a:pPr marL="285750" indent="-285750" defTabSz="457200" eaLnBrk="1" fontAlgn="auto" hangingPunct="1">
              <a:spcBef>
                <a:spcPts val="0"/>
              </a:spcBef>
              <a:spcAft>
                <a:spcPts val="0"/>
              </a:spcAft>
              <a:buFont typeface="Wingdings" pitchFamily="2" charset="2"/>
              <a:buChar char="ü"/>
            </a:pPr>
            <a:r>
              <a:rPr lang="nb-NO" sz="1600" dirty="0" smtClean="0">
                <a:solidFill>
                  <a:prstClr val="black"/>
                </a:solidFill>
                <a:latin typeface="Calibri"/>
              </a:rPr>
              <a:t>Web-basert </a:t>
            </a:r>
            <a:r>
              <a:rPr lang="nb-NO" sz="1600" dirty="0">
                <a:solidFill>
                  <a:prstClr val="black"/>
                </a:solidFill>
                <a:latin typeface="Calibri"/>
              </a:rPr>
              <a:t>videointroduksjon til hver </a:t>
            </a:r>
            <a:r>
              <a:rPr lang="nb-NO" sz="1600" dirty="0" smtClean="0">
                <a:solidFill>
                  <a:prstClr val="black"/>
                </a:solidFill>
                <a:latin typeface="Calibri"/>
              </a:rPr>
              <a:t>laboratorieoppgave</a:t>
            </a:r>
            <a:endParaRPr lang="nb-NO" sz="1600" dirty="0">
              <a:solidFill>
                <a:prstClr val="black"/>
              </a:solidFill>
              <a:latin typeface="Calibri"/>
            </a:endParaRPr>
          </a:p>
        </p:txBody>
      </p:sp>
      <p:sp>
        <p:nvSpPr>
          <p:cNvPr id="9" name="Rectangle 8"/>
          <p:cNvSpPr/>
          <p:nvPr/>
        </p:nvSpPr>
        <p:spPr>
          <a:xfrm>
            <a:off x="5864772" y="3685397"/>
            <a:ext cx="3279228" cy="2092881"/>
          </a:xfrm>
          <a:prstGeom prst="rect">
            <a:avLst/>
          </a:prstGeom>
          <a:ln w="19050">
            <a:noFill/>
          </a:ln>
        </p:spPr>
        <p:txBody>
          <a:bodyPr wrap="square">
            <a:spAutoFit/>
          </a:bodyPr>
          <a:lstStyle/>
          <a:p>
            <a:pPr defTabSz="457200" eaLnBrk="1" fontAlgn="auto" hangingPunct="1">
              <a:spcBef>
                <a:spcPts val="0"/>
              </a:spcBef>
              <a:spcAft>
                <a:spcPts val="0"/>
              </a:spcAft>
            </a:pPr>
            <a:r>
              <a:rPr lang="nb-NO" sz="1800" b="1" dirty="0">
                <a:solidFill>
                  <a:prstClr val="black"/>
                </a:solidFill>
                <a:latin typeface="Calibri"/>
              </a:rPr>
              <a:t>Resultat </a:t>
            </a:r>
            <a:r>
              <a:rPr lang="nb-NO" sz="1800" b="1" dirty="0" smtClean="0">
                <a:solidFill>
                  <a:prstClr val="black"/>
                </a:solidFill>
                <a:latin typeface="Calibri"/>
              </a:rPr>
              <a:t>:</a:t>
            </a:r>
            <a:endParaRPr lang="nb-NO" sz="1800" dirty="0">
              <a:solidFill>
                <a:prstClr val="black"/>
              </a:solidFill>
              <a:latin typeface="Calibri"/>
            </a:endParaRPr>
          </a:p>
          <a:p>
            <a:pPr marL="285750" indent="-285750" defTabSz="457200" eaLnBrk="1" fontAlgn="auto" hangingPunct="1">
              <a:spcBef>
                <a:spcPts val="0"/>
              </a:spcBef>
              <a:spcAft>
                <a:spcPts val="0"/>
              </a:spcAft>
              <a:buFont typeface="Wingdings" pitchFamily="2" charset="2"/>
              <a:buChar char="ü"/>
            </a:pPr>
            <a:r>
              <a:rPr lang="nb-NO" sz="1600" dirty="0">
                <a:solidFill>
                  <a:prstClr val="black"/>
                </a:solidFill>
                <a:latin typeface="Calibri"/>
              </a:rPr>
              <a:t>Økt </a:t>
            </a:r>
            <a:r>
              <a:rPr lang="nb-NO" sz="1600" dirty="0" smtClean="0">
                <a:solidFill>
                  <a:prstClr val="black"/>
                </a:solidFill>
                <a:latin typeface="Calibri"/>
              </a:rPr>
              <a:t>forståelse (læringsmål); </a:t>
            </a:r>
            <a:r>
              <a:rPr lang="nb-NO" sz="1600" dirty="0">
                <a:solidFill>
                  <a:prstClr val="black"/>
                </a:solidFill>
                <a:latin typeface="Calibri"/>
              </a:rPr>
              <a:t>eksamensresultat; gjennomstrømming</a:t>
            </a:r>
          </a:p>
          <a:p>
            <a:pPr marL="285750" indent="-285750" defTabSz="457200" eaLnBrk="1" fontAlgn="auto" hangingPunct="1">
              <a:spcBef>
                <a:spcPts val="0"/>
              </a:spcBef>
              <a:spcAft>
                <a:spcPts val="0"/>
              </a:spcAft>
              <a:buFont typeface="Wingdings" pitchFamily="2" charset="2"/>
              <a:buChar char="ü"/>
            </a:pPr>
            <a:r>
              <a:rPr lang="nb-NO" sz="1600" dirty="0">
                <a:solidFill>
                  <a:prstClr val="black"/>
                </a:solidFill>
                <a:latin typeface="Calibri"/>
              </a:rPr>
              <a:t>Endring/tilpassing av læringsmål</a:t>
            </a:r>
          </a:p>
          <a:p>
            <a:pPr marL="285750" indent="-285750" defTabSz="457200" eaLnBrk="1" fontAlgn="auto" hangingPunct="1">
              <a:spcBef>
                <a:spcPts val="0"/>
              </a:spcBef>
              <a:spcAft>
                <a:spcPts val="0"/>
              </a:spcAft>
              <a:buFont typeface="Wingdings" pitchFamily="2" charset="2"/>
              <a:buChar char="ü"/>
            </a:pPr>
            <a:r>
              <a:rPr lang="nb-NO" sz="1600" dirty="0">
                <a:solidFill>
                  <a:prstClr val="black"/>
                </a:solidFill>
                <a:latin typeface="Calibri"/>
              </a:rPr>
              <a:t>Samarbeid om fag og laboratoriekurs mellom instituttene; ressursbesparelse</a:t>
            </a:r>
          </a:p>
        </p:txBody>
      </p:sp>
      <p:sp>
        <p:nvSpPr>
          <p:cNvPr id="10" name="Rectangle 9"/>
          <p:cNvSpPr/>
          <p:nvPr/>
        </p:nvSpPr>
        <p:spPr>
          <a:xfrm>
            <a:off x="5842347" y="6023296"/>
            <a:ext cx="2810230" cy="646331"/>
          </a:xfrm>
          <a:prstGeom prst="rect">
            <a:avLst/>
          </a:prstGeom>
          <a:ln w="19050">
            <a:noFill/>
          </a:ln>
        </p:spPr>
        <p:txBody>
          <a:bodyPr wrap="square">
            <a:spAutoFit/>
          </a:bodyPr>
          <a:lstStyle/>
          <a:p>
            <a:pPr defTabSz="457200" eaLnBrk="1" fontAlgn="auto" hangingPunct="1">
              <a:spcBef>
                <a:spcPts val="0"/>
              </a:spcBef>
              <a:spcAft>
                <a:spcPts val="0"/>
              </a:spcAft>
            </a:pPr>
            <a:r>
              <a:rPr lang="nb-NO" sz="1200" b="1" dirty="0" smtClean="0">
                <a:solidFill>
                  <a:prstClr val="black"/>
                </a:solidFill>
                <a:latin typeface="Calibri"/>
              </a:rPr>
              <a:t>Kontakt:</a:t>
            </a:r>
            <a:endParaRPr lang="nb-NO" sz="1200" dirty="0">
              <a:solidFill>
                <a:prstClr val="black"/>
              </a:solidFill>
              <a:latin typeface="Calibri"/>
            </a:endParaRPr>
          </a:p>
          <a:p>
            <a:pPr defTabSz="457200" eaLnBrk="1" fontAlgn="auto" hangingPunct="1">
              <a:spcBef>
                <a:spcPts val="0"/>
              </a:spcBef>
              <a:spcAft>
                <a:spcPts val="0"/>
              </a:spcAft>
            </a:pPr>
            <a:r>
              <a:rPr lang="nb-NO" sz="1200" dirty="0" smtClean="0">
                <a:solidFill>
                  <a:prstClr val="black"/>
                </a:solidFill>
                <a:latin typeface="Calibri"/>
              </a:rPr>
              <a:t>Hilde </a:t>
            </a:r>
            <a:r>
              <a:rPr lang="nb-NO" sz="1200" dirty="0">
                <a:solidFill>
                  <a:prstClr val="black"/>
                </a:solidFill>
                <a:latin typeface="Calibri"/>
              </a:rPr>
              <a:t>Lea </a:t>
            </a:r>
            <a:r>
              <a:rPr lang="nb-NO" sz="1200" dirty="0" smtClean="0">
                <a:solidFill>
                  <a:prstClr val="black"/>
                </a:solidFill>
                <a:latin typeface="Calibri"/>
              </a:rPr>
              <a:t>Lein (IMT), prosjektleder. </a:t>
            </a:r>
          </a:p>
          <a:p>
            <a:pPr defTabSz="457200" eaLnBrk="1" fontAlgn="auto" hangingPunct="1">
              <a:spcBef>
                <a:spcPts val="0"/>
              </a:spcBef>
              <a:spcAft>
                <a:spcPts val="0"/>
              </a:spcAft>
            </a:pPr>
            <a:r>
              <a:rPr lang="nb-NO" sz="1200" dirty="0" smtClean="0">
                <a:solidFill>
                  <a:prstClr val="black"/>
                </a:solidFill>
                <a:latin typeface="Calibri"/>
              </a:rPr>
              <a:t>Karina Mathisen (IKJ).</a:t>
            </a:r>
            <a:endParaRPr lang="nb-NO" sz="1200" dirty="0">
              <a:solidFill>
                <a:prstClr val="black"/>
              </a:solidFill>
              <a:latin typeface="Calibri"/>
            </a:endParaRPr>
          </a:p>
        </p:txBody>
      </p:sp>
    </p:spTree>
    <p:extLst>
      <p:ext uri="{BB962C8B-B14F-4D97-AF65-F5344CB8AC3E}">
        <p14:creationId xmlns:p14="http://schemas.microsoft.com/office/powerpoint/2010/main" val="827623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lekto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224288"/>
          </a:xfrm>
          <a:prstGeom prst="rect">
            <a:avLst/>
          </a:prstGeom>
        </p:spPr>
      </p:pic>
      <p:sp>
        <p:nvSpPr>
          <p:cNvPr id="6" name="Rektangel 5"/>
          <p:cNvSpPr/>
          <p:nvPr/>
        </p:nvSpPr>
        <p:spPr>
          <a:xfrm>
            <a:off x="535259" y="3694681"/>
            <a:ext cx="3662847" cy="2217872"/>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b-NO" sz="1800">
              <a:solidFill>
                <a:prstClr val="white"/>
              </a:solidFill>
            </a:endParaRPr>
          </a:p>
        </p:txBody>
      </p:sp>
      <p:sp>
        <p:nvSpPr>
          <p:cNvPr id="2" name="Tittel 1"/>
          <p:cNvSpPr>
            <a:spLocks noGrp="1"/>
          </p:cNvSpPr>
          <p:nvPr>
            <p:ph type="title"/>
          </p:nvPr>
        </p:nvSpPr>
        <p:spPr>
          <a:xfrm>
            <a:off x="688099" y="3790887"/>
            <a:ext cx="3405058" cy="1499232"/>
          </a:xfrm>
        </p:spPr>
        <p:txBody>
          <a:bodyPr>
            <a:normAutofit fontScale="90000"/>
          </a:bodyPr>
          <a:lstStyle/>
          <a:p>
            <a:r>
              <a:rPr lang="nb-NO" b="0" dirty="0"/>
              <a:t>Prosjekt innovativ </a:t>
            </a:r>
            <a:r>
              <a:rPr lang="nb-NO" b="0" dirty="0" smtClean="0"/>
              <a:t/>
            </a:r>
            <a:br>
              <a:rPr lang="nb-NO" b="0" dirty="0" smtClean="0"/>
            </a:br>
            <a:r>
              <a:rPr lang="nb-NO" b="0" dirty="0" smtClean="0"/>
              <a:t>lektorutdanning </a:t>
            </a:r>
            <a:br>
              <a:rPr lang="nb-NO" b="0" dirty="0" smtClean="0"/>
            </a:br>
            <a:r>
              <a:rPr lang="nb-NO" b="0" dirty="0" smtClean="0"/>
              <a:t>(</a:t>
            </a:r>
            <a:r>
              <a:rPr lang="nb-NO" b="0" dirty="0"/>
              <a:t>PROSJEKTIL)</a:t>
            </a:r>
          </a:p>
        </p:txBody>
      </p:sp>
      <p:sp>
        <p:nvSpPr>
          <p:cNvPr id="7" name="Tittel 1"/>
          <p:cNvSpPr txBox="1">
            <a:spLocks/>
          </p:cNvSpPr>
          <p:nvPr/>
        </p:nvSpPr>
        <p:spPr>
          <a:xfrm>
            <a:off x="713676" y="5342599"/>
            <a:ext cx="2907194" cy="559458"/>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nb-NO" sz="1400" b="0" dirty="0" smtClean="0">
                <a:solidFill>
                  <a:prstClr val="black"/>
                </a:solidFill>
              </a:rPr>
              <a:t>Prosjektleder</a:t>
            </a:r>
            <a:r>
              <a:rPr lang="nb-NO" sz="1400" b="0" dirty="0">
                <a:solidFill>
                  <a:prstClr val="black"/>
                </a:solidFill>
              </a:rPr>
              <a:t>: ﻿Heidi </a:t>
            </a:r>
            <a:r>
              <a:rPr lang="nb-NO" sz="1400" b="0" dirty="0" err="1">
                <a:solidFill>
                  <a:prstClr val="black"/>
                </a:solidFill>
              </a:rPr>
              <a:t>Brøseth</a:t>
            </a:r>
            <a:endParaRPr lang="nb-NO" sz="1400" b="0" dirty="0">
              <a:solidFill>
                <a:prstClr val="black"/>
              </a:solidFill>
            </a:endParaRPr>
          </a:p>
        </p:txBody>
      </p:sp>
    </p:spTree>
    <p:extLst>
      <p:ext uri="{BB962C8B-B14F-4D97-AF65-F5344CB8AC3E}">
        <p14:creationId xmlns:p14="http://schemas.microsoft.com/office/powerpoint/2010/main" val="3717690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tx2"/>
                </a:solidFill>
              </a:rPr>
              <a:t>PROSJEKTIL</a:t>
            </a:r>
            <a:r>
              <a:rPr lang="nb-NO" dirty="0" smtClean="0"/>
              <a:t> – prosjekt innovativ lektorutdanning</a:t>
            </a:r>
            <a:endParaRPr lang="nb-NO" dirty="0"/>
          </a:p>
        </p:txBody>
      </p:sp>
      <p:sp>
        <p:nvSpPr>
          <p:cNvPr id="3" name="Plassholder for innhold 2"/>
          <p:cNvSpPr>
            <a:spLocks noGrp="1"/>
          </p:cNvSpPr>
          <p:nvPr>
            <p:ph idx="1"/>
          </p:nvPr>
        </p:nvSpPr>
        <p:spPr/>
        <p:txBody>
          <a:bodyPr>
            <a:normAutofit/>
          </a:bodyPr>
          <a:lstStyle/>
          <a:p>
            <a:r>
              <a:rPr lang="nb-NO" dirty="0" smtClean="0"/>
              <a:t>20 </a:t>
            </a:r>
            <a:r>
              <a:rPr lang="nb-NO" dirty="0"/>
              <a:t>av NTNUs vitenskapelig ansatte får et kompetanseløft innen innovative læringsmetoder</a:t>
            </a:r>
            <a:r>
              <a:rPr lang="nb-NO" dirty="0" smtClean="0"/>
              <a:t>.</a:t>
            </a:r>
          </a:p>
          <a:p>
            <a:pPr lvl="1"/>
            <a:r>
              <a:rPr lang="nb-NO" dirty="0" smtClean="0"/>
              <a:t>Få kunnskap om ulike læringsformer/metoder og IKT </a:t>
            </a:r>
          </a:p>
          <a:p>
            <a:pPr lvl="1"/>
            <a:r>
              <a:rPr lang="nb-NO" dirty="0" smtClean="0"/>
              <a:t>Teste ut IKT </a:t>
            </a:r>
            <a:r>
              <a:rPr lang="nb-NO" dirty="0"/>
              <a:t>og </a:t>
            </a:r>
            <a:r>
              <a:rPr lang="nb-NO" dirty="0" smtClean="0"/>
              <a:t>nye læringsformer/metoder </a:t>
            </a:r>
            <a:r>
              <a:rPr lang="nb-NO" dirty="0"/>
              <a:t>i egen </a:t>
            </a:r>
            <a:r>
              <a:rPr lang="nb-NO" dirty="0" smtClean="0"/>
              <a:t>undervisning </a:t>
            </a:r>
            <a:r>
              <a:rPr lang="nb-NO" dirty="0"/>
              <a:t>for å styrke studentenes </a:t>
            </a:r>
            <a:r>
              <a:rPr lang="nb-NO" dirty="0" smtClean="0"/>
              <a:t>læring</a:t>
            </a:r>
            <a:endParaRPr lang="nb-NO" dirty="0"/>
          </a:p>
          <a:p>
            <a:r>
              <a:rPr lang="nb-NO" dirty="0"/>
              <a:t>20 innovative undervisningsemner utvikles innenfor lektorutdanningen ved NTNU</a:t>
            </a:r>
            <a:r>
              <a:rPr lang="nb-NO" dirty="0" smtClean="0"/>
              <a:t>.</a:t>
            </a:r>
          </a:p>
          <a:p>
            <a:pPr lvl="1"/>
            <a:r>
              <a:rPr lang="nb-NO" dirty="0" smtClean="0"/>
              <a:t>Tverrdisiplinær prosjektgruppe</a:t>
            </a:r>
            <a:endParaRPr lang="nb-NO" dirty="0"/>
          </a:p>
          <a:p>
            <a:r>
              <a:rPr lang="nb-NO" dirty="0"/>
              <a:t>Studentene ved NTNUs lektorprogram får økt kunnskap og kompetanse i innovative læringsmetoder</a:t>
            </a:r>
            <a:r>
              <a:rPr lang="nb-NO" dirty="0" smtClean="0"/>
              <a:t>.</a:t>
            </a:r>
          </a:p>
          <a:p>
            <a:pPr lvl="1"/>
            <a:r>
              <a:rPr lang="nb-NO" dirty="0"/>
              <a:t>Utdanne lektorer for morgendagens </a:t>
            </a:r>
            <a:r>
              <a:rPr lang="nb-NO" dirty="0" smtClean="0"/>
              <a:t>skole</a:t>
            </a:r>
            <a:endParaRPr lang="nb-NO" dirty="0"/>
          </a:p>
          <a:p>
            <a:endParaRPr lang="nb-NO" dirty="0"/>
          </a:p>
        </p:txBody>
      </p:sp>
    </p:spTree>
    <p:extLst>
      <p:ext uri="{BB962C8B-B14F-4D97-AF65-F5344CB8AC3E}">
        <p14:creationId xmlns:p14="http://schemas.microsoft.com/office/powerpoint/2010/main" val="2573226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r>
              <a:rPr lang="nb-NO" smtClean="0"/>
              <a:t/>
            </a:r>
            <a:br>
              <a:rPr lang="nb-NO" smtClean="0"/>
            </a:br>
            <a:endParaRPr lang="nb-NO" dirty="0" smtClean="0"/>
          </a:p>
        </p:txBody>
      </p:sp>
      <p:sp>
        <p:nvSpPr>
          <p:cNvPr id="5" name="Plassholder for innhold 4"/>
          <p:cNvSpPr>
            <a:spLocks noGrp="1"/>
          </p:cNvSpPr>
          <p:nvPr>
            <p:ph idx="1"/>
          </p:nvPr>
        </p:nvSpPr>
        <p:spPr/>
        <p:txBody>
          <a:bodyPr/>
          <a:lstStyle/>
          <a:p>
            <a:endParaRPr lang="nb-NO"/>
          </a:p>
        </p:txBody>
      </p:sp>
      <p:sp>
        <p:nvSpPr>
          <p:cNvPr id="10243" name="Plassholder for dato 3"/>
          <p:cNvSpPr>
            <a:spLocks noGrp="1"/>
          </p:cNvSpPr>
          <p:nvPr>
            <p:ph type="dt" sz="quarter" idx="10"/>
          </p:nvPr>
        </p:nvSpPr>
        <p:spPr/>
        <p:txBody>
          <a:bodyPr/>
          <a:lstStyle/>
          <a:p>
            <a:fld id="{790F0BDA-843A-482C-B2C2-AD2438333D77}" type="datetime1">
              <a:rPr lang="nb-NO" smtClean="0"/>
              <a:pPr/>
              <a:t>08.05.2015</a:t>
            </a:fld>
            <a:endParaRPr lang="en-US" smtClean="0"/>
          </a:p>
        </p:txBody>
      </p:sp>
      <p:sp>
        <p:nvSpPr>
          <p:cNvPr id="10244" name="Plassholder for lysbildenummer 4"/>
          <p:cNvSpPr>
            <a:spLocks noGrp="1"/>
          </p:cNvSpPr>
          <p:nvPr>
            <p:ph type="sldNum" sz="quarter" idx="12"/>
          </p:nvPr>
        </p:nvSpPr>
        <p:spPr/>
        <p:txBody>
          <a:bodyPr/>
          <a:lstStyle/>
          <a:p>
            <a:r>
              <a:rPr lang="nb-NO" smtClean="0"/>
              <a:t>| </a:t>
            </a:r>
            <a:fld id="{04523C5C-66FD-4F98-9C29-F3DAF9AA73EC}" type="slidenum">
              <a:rPr lang="nb-NO" smtClean="0"/>
              <a:pPr/>
              <a:t>3</a:t>
            </a:fld>
            <a:endParaRPr lang="en-US" smtClean="0"/>
          </a:p>
        </p:txBody>
      </p:sp>
      <p:sp>
        <p:nvSpPr>
          <p:cNvPr id="6" name="Femkant 5"/>
          <p:cNvSpPr/>
          <p:nvPr/>
        </p:nvSpPr>
        <p:spPr bwMode="auto">
          <a:xfrm>
            <a:off x="689409" y="2187254"/>
            <a:ext cx="684020" cy="3816425"/>
          </a:xfrm>
          <a:prstGeom prst="homePlate">
            <a:avLst>
              <a:gd name="adj" fmla="val 51261"/>
            </a:avLst>
          </a:prstGeom>
          <a:solidFill>
            <a:schemeClr val="bg1">
              <a:lumMod val="85000"/>
              <a:alpha val="77000"/>
            </a:schemeClr>
          </a:solidFill>
          <a:ln w="19050">
            <a:solidFill>
              <a:schemeClr val="tx1"/>
            </a:solidFill>
          </a:ln>
          <a:effectLst/>
        </p:spPr>
        <p:txBody>
          <a:bodyPr vert="vert270" anchor="ctr"/>
          <a:lstStyle/>
          <a:p>
            <a:pPr algn="ctr" defTabSz="914400" fontAlgn="base">
              <a:spcBef>
                <a:spcPct val="0"/>
              </a:spcBef>
              <a:spcAft>
                <a:spcPct val="0"/>
              </a:spcAft>
              <a:defRPr/>
            </a:pPr>
            <a:r>
              <a:rPr lang="nb-NO" sz="2500" b="1" dirty="0">
                <a:solidFill>
                  <a:srgbClr val="000000"/>
                </a:solidFill>
              </a:rPr>
              <a:t>Ny student</a:t>
            </a:r>
          </a:p>
        </p:txBody>
      </p:sp>
      <p:sp>
        <p:nvSpPr>
          <p:cNvPr id="9" name="Femkant 8"/>
          <p:cNvSpPr/>
          <p:nvPr/>
        </p:nvSpPr>
        <p:spPr bwMode="auto">
          <a:xfrm>
            <a:off x="1493838" y="2187575"/>
            <a:ext cx="5759450" cy="3821113"/>
          </a:xfrm>
          <a:prstGeom prst="homePlate">
            <a:avLst>
              <a:gd name="adj" fmla="val 10725"/>
            </a:avLst>
          </a:prstGeom>
          <a:solidFill>
            <a:schemeClr val="bg1">
              <a:lumMod val="85000"/>
            </a:schemeClr>
          </a:solidFill>
          <a:ln w="19050">
            <a:solidFill>
              <a:schemeClr val="tx1"/>
            </a:solidFill>
          </a:ln>
          <a:effectLst/>
        </p:spPr>
        <p:txBody>
          <a:bodyPr anchor="ctr"/>
          <a:lstStyle/>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endParaRPr lang="nb-NO" sz="2500" b="1" dirty="0">
              <a:solidFill>
                <a:srgbClr val="000000"/>
              </a:solidFill>
            </a:endParaRPr>
          </a:p>
          <a:p>
            <a:pPr algn="ctr" defTabSz="914400" fontAlgn="base">
              <a:spcBef>
                <a:spcPct val="0"/>
              </a:spcBef>
              <a:spcAft>
                <a:spcPct val="0"/>
              </a:spcAft>
              <a:defRPr/>
            </a:pPr>
            <a:r>
              <a:rPr lang="nb-NO" sz="2500" b="1" dirty="0">
                <a:solidFill>
                  <a:srgbClr val="000000"/>
                </a:solidFill>
              </a:rPr>
              <a:t> </a:t>
            </a:r>
          </a:p>
        </p:txBody>
      </p:sp>
      <p:sp>
        <p:nvSpPr>
          <p:cNvPr id="9224" name="Femkant 10"/>
          <p:cNvSpPr>
            <a:spLocks noChangeArrowheads="1"/>
          </p:cNvSpPr>
          <p:nvPr/>
        </p:nvSpPr>
        <p:spPr bwMode="auto">
          <a:xfrm>
            <a:off x="1770063" y="2836863"/>
            <a:ext cx="1298575" cy="1582737"/>
          </a:xfrm>
          <a:prstGeom prst="homePlate">
            <a:avLst>
              <a:gd name="adj" fmla="val 14157"/>
            </a:avLst>
          </a:prstGeom>
          <a:solidFill>
            <a:srgbClr val="A796BA"/>
          </a:solidFill>
          <a:ln w="19050">
            <a:solidFill>
              <a:schemeClr val="tx1"/>
            </a:solidFill>
            <a:miter lim="800000"/>
            <a:headEnd/>
            <a:tailEnd/>
          </a:ln>
        </p:spPr>
        <p:txBody>
          <a:bodyPr anchor="ctr"/>
          <a:lstStyle/>
          <a:p>
            <a:pPr algn="ctr" defTabSz="914400" fontAlgn="base">
              <a:spcBef>
                <a:spcPct val="0"/>
              </a:spcBef>
              <a:spcAft>
                <a:spcPct val="0"/>
              </a:spcAft>
            </a:pPr>
            <a:r>
              <a:rPr lang="nb-NO" sz="2000" b="1">
                <a:solidFill>
                  <a:srgbClr val="FFFFFF"/>
                </a:solidFill>
              </a:rPr>
              <a:t>Plan</a:t>
            </a:r>
          </a:p>
        </p:txBody>
      </p:sp>
      <p:sp>
        <p:nvSpPr>
          <p:cNvPr id="9225" name="Femkant 11"/>
          <p:cNvSpPr>
            <a:spLocks noChangeArrowheads="1"/>
          </p:cNvSpPr>
          <p:nvPr/>
        </p:nvSpPr>
        <p:spPr bwMode="auto">
          <a:xfrm>
            <a:off x="3138488" y="2835275"/>
            <a:ext cx="3605212" cy="1585913"/>
          </a:xfrm>
          <a:prstGeom prst="homePlate">
            <a:avLst>
              <a:gd name="adj" fmla="val 14103"/>
            </a:avLst>
          </a:prstGeom>
          <a:solidFill>
            <a:srgbClr val="A796BA"/>
          </a:solidFill>
          <a:ln w="19050">
            <a:solidFill>
              <a:schemeClr val="tx1"/>
            </a:solidFill>
            <a:miter lim="800000"/>
            <a:headEnd/>
            <a:tailEnd/>
          </a:ln>
        </p:spPr>
        <p:txBody>
          <a:bodyPr anchor="ctr"/>
          <a:lstStyle/>
          <a:p>
            <a:pPr algn="ctr" defTabSz="914400" fontAlgn="base">
              <a:spcBef>
                <a:spcPct val="0"/>
              </a:spcBef>
              <a:spcAft>
                <a:spcPct val="0"/>
              </a:spcAft>
            </a:pPr>
            <a:endParaRPr lang="nb-NO" b="1">
              <a:solidFill>
                <a:srgbClr val="FFFFFF"/>
              </a:solidFill>
            </a:endParaRPr>
          </a:p>
          <a:p>
            <a:pPr algn="ctr" defTabSz="914400" fontAlgn="base">
              <a:spcBef>
                <a:spcPct val="0"/>
              </a:spcBef>
              <a:spcAft>
                <a:spcPct val="0"/>
              </a:spcAft>
            </a:pPr>
            <a:endParaRPr lang="nb-NO" sz="2000" b="1">
              <a:solidFill>
                <a:srgbClr val="FFFFFF"/>
              </a:solidFill>
            </a:endParaRPr>
          </a:p>
          <a:p>
            <a:pPr algn="ctr" defTabSz="914400" fontAlgn="base">
              <a:spcBef>
                <a:spcPct val="0"/>
              </a:spcBef>
              <a:spcAft>
                <a:spcPct val="0"/>
              </a:spcAft>
            </a:pPr>
            <a:r>
              <a:rPr lang="nb-NO" sz="2000" b="1">
                <a:solidFill>
                  <a:srgbClr val="FFFFFF"/>
                </a:solidFill>
              </a:rPr>
              <a:t>Tilrettelegging for læring</a:t>
            </a:r>
          </a:p>
          <a:p>
            <a:pPr algn="ctr" defTabSz="914400" fontAlgn="base">
              <a:spcBef>
                <a:spcPct val="0"/>
              </a:spcBef>
              <a:spcAft>
                <a:spcPct val="0"/>
              </a:spcAft>
            </a:pPr>
            <a:r>
              <a:rPr lang="nb-NO" sz="1400" b="1">
                <a:solidFill>
                  <a:srgbClr val="FFFFFF"/>
                </a:solidFill>
              </a:rPr>
              <a:t>(Undervisning og andre aktiviteter)</a:t>
            </a:r>
          </a:p>
          <a:p>
            <a:pPr algn="ctr" defTabSz="914400" fontAlgn="base">
              <a:spcBef>
                <a:spcPct val="0"/>
              </a:spcBef>
              <a:spcAft>
                <a:spcPct val="0"/>
              </a:spcAft>
            </a:pPr>
            <a:endParaRPr lang="nb-NO" sz="2000" b="1">
              <a:solidFill>
                <a:srgbClr val="FFFFFF"/>
              </a:solidFill>
            </a:endParaRPr>
          </a:p>
          <a:p>
            <a:pPr algn="ctr" defTabSz="914400" fontAlgn="base">
              <a:spcBef>
                <a:spcPct val="0"/>
              </a:spcBef>
              <a:spcAft>
                <a:spcPct val="0"/>
              </a:spcAft>
            </a:pPr>
            <a:endParaRPr lang="nb-NO" b="1">
              <a:solidFill>
                <a:srgbClr val="FFFFFF"/>
              </a:solidFill>
            </a:endParaRPr>
          </a:p>
        </p:txBody>
      </p:sp>
      <p:sp>
        <p:nvSpPr>
          <p:cNvPr id="14" name="Femkant 13"/>
          <p:cNvSpPr/>
          <p:nvPr/>
        </p:nvSpPr>
        <p:spPr bwMode="auto">
          <a:xfrm rot="16200000">
            <a:off x="2680494" y="3663157"/>
            <a:ext cx="719137" cy="2501900"/>
          </a:xfrm>
          <a:prstGeom prst="homePlate">
            <a:avLst>
              <a:gd name="adj" fmla="val 52391"/>
            </a:avLst>
          </a:prstGeom>
          <a:solidFill>
            <a:srgbClr val="63184C"/>
          </a:solidFill>
          <a:ln w="19050">
            <a:solidFill>
              <a:schemeClr val="tx1"/>
            </a:solidFill>
          </a:ln>
          <a:effectLst/>
        </p:spPr>
        <p:txBody>
          <a:bodyPr vert="vert" anchor="ctr"/>
          <a:lstStyle/>
          <a:p>
            <a:pPr algn="ctr" defTabSz="914400" fontAlgn="base">
              <a:spcBef>
                <a:spcPct val="0"/>
              </a:spcBef>
              <a:spcAft>
                <a:spcPct val="0"/>
              </a:spcAft>
              <a:defRPr/>
            </a:pPr>
            <a:r>
              <a:rPr lang="nb-NO" b="1" dirty="0">
                <a:solidFill>
                  <a:srgbClr val="FFFFFF"/>
                </a:solidFill>
              </a:rPr>
              <a:t>Fagmiljø</a:t>
            </a:r>
            <a:endParaRPr lang="nb-NO" sz="1400" b="1" dirty="0">
              <a:solidFill>
                <a:srgbClr val="FFFFFF"/>
              </a:solidFill>
            </a:endParaRPr>
          </a:p>
        </p:txBody>
      </p:sp>
      <p:sp>
        <p:nvSpPr>
          <p:cNvPr id="9227" name="TekstSylinder 15"/>
          <p:cNvSpPr txBox="1">
            <a:spLocks noChangeArrowheads="1"/>
          </p:cNvSpPr>
          <p:nvPr/>
        </p:nvSpPr>
        <p:spPr bwMode="auto">
          <a:xfrm>
            <a:off x="3281363" y="2260600"/>
            <a:ext cx="1466850" cy="47625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nb-NO" sz="2500" b="1">
                <a:solidFill>
                  <a:srgbClr val="000000"/>
                </a:solidFill>
              </a:rPr>
              <a:t>Studium</a:t>
            </a:r>
          </a:p>
        </p:txBody>
      </p:sp>
      <p:sp>
        <p:nvSpPr>
          <p:cNvPr id="18" name="Femkant 17"/>
          <p:cNvSpPr/>
          <p:nvPr/>
        </p:nvSpPr>
        <p:spPr bwMode="auto">
          <a:xfrm rot="16200000">
            <a:off x="4054475" y="3148013"/>
            <a:ext cx="433387" cy="5005388"/>
          </a:xfrm>
          <a:prstGeom prst="homePlate">
            <a:avLst>
              <a:gd name="adj" fmla="val 52391"/>
            </a:avLst>
          </a:prstGeom>
          <a:solidFill>
            <a:srgbClr val="63184C"/>
          </a:solidFill>
          <a:ln w="19050">
            <a:solidFill>
              <a:schemeClr val="tx1"/>
            </a:solidFill>
          </a:ln>
          <a:effectLst/>
        </p:spPr>
        <p:txBody>
          <a:bodyPr vert="vert" anchor="ctr"/>
          <a:lstStyle/>
          <a:p>
            <a:pPr algn="ctr" defTabSz="914400" fontAlgn="base">
              <a:spcBef>
                <a:spcPct val="0"/>
              </a:spcBef>
              <a:spcAft>
                <a:spcPct val="0"/>
              </a:spcAft>
              <a:defRPr/>
            </a:pPr>
            <a:r>
              <a:rPr lang="nb-NO" b="1" dirty="0" err="1">
                <a:solidFill>
                  <a:srgbClr val="FFFFFF"/>
                </a:solidFill>
              </a:rPr>
              <a:t>Grunnl</a:t>
            </a:r>
            <a:r>
              <a:rPr lang="nb-NO" b="1" dirty="0">
                <a:solidFill>
                  <a:srgbClr val="FFFFFF"/>
                </a:solidFill>
              </a:rPr>
              <a:t>. forutsetninger </a:t>
            </a:r>
            <a:r>
              <a:rPr lang="nb-NO" sz="1400" b="1" dirty="0">
                <a:solidFill>
                  <a:srgbClr val="FFFFFF"/>
                </a:solidFill>
              </a:rPr>
              <a:t>(KS, lover, forskrifter etc.)</a:t>
            </a:r>
          </a:p>
        </p:txBody>
      </p:sp>
      <p:sp>
        <p:nvSpPr>
          <p:cNvPr id="19" name="Femkant 18"/>
          <p:cNvSpPr/>
          <p:nvPr/>
        </p:nvSpPr>
        <p:spPr bwMode="auto">
          <a:xfrm>
            <a:off x="7456488" y="2187575"/>
            <a:ext cx="1012825" cy="3829050"/>
          </a:xfrm>
          <a:prstGeom prst="homePlate">
            <a:avLst>
              <a:gd name="adj" fmla="val 0"/>
            </a:avLst>
          </a:prstGeom>
          <a:solidFill>
            <a:schemeClr val="bg1">
              <a:lumMod val="85000"/>
            </a:schemeClr>
          </a:solidFill>
          <a:ln w="19050">
            <a:solidFill>
              <a:schemeClr val="tx1"/>
            </a:solidFill>
          </a:ln>
          <a:effectLst/>
        </p:spPr>
        <p:txBody>
          <a:bodyPr vert="vert270" anchor="ctr"/>
          <a:lstStyle/>
          <a:p>
            <a:pPr algn="ctr" defTabSz="914400" fontAlgn="base">
              <a:spcBef>
                <a:spcPct val="0"/>
              </a:spcBef>
              <a:spcAft>
                <a:spcPct val="0"/>
              </a:spcAft>
              <a:defRPr/>
            </a:pPr>
            <a:endParaRPr lang="nb-NO" sz="2500" b="1" dirty="0">
              <a:solidFill>
                <a:srgbClr val="FFFFFF"/>
              </a:solidFill>
            </a:endParaRPr>
          </a:p>
        </p:txBody>
      </p:sp>
      <p:sp>
        <p:nvSpPr>
          <p:cNvPr id="9230" name="Rektangel 19"/>
          <p:cNvSpPr>
            <a:spLocks noChangeArrowheads="1"/>
          </p:cNvSpPr>
          <p:nvPr/>
        </p:nvSpPr>
        <p:spPr bwMode="auto">
          <a:xfrm rot="-5400000">
            <a:off x="6938963" y="3786188"/>
            <a:ext cx="2089150" cy="476250"/>
          </a:xfrm>
          <a:prstGeom prst="rect">
            <a:avLst/>
          </a:prstGeom>
          <a:noFill/>
          <a:ln w="9525">
            <a:noFill/>
            <a:miter lim="800000"/>
            <a:headEnd/>
            <a:tailEnd/>
          </a:ln>
        </p:spPr>
        <p:txBody>
          <a:bodyPr>
            <a:spAutoFit/>
          </a:bodyPr>
          <a:lstStyle/>
          <a:p>
            <a:pPr algn="ctr" defTabSz="914400" fontAlgn="base">
              <a:spcBef>
                <a:spcPct val="0"/>
              </a:spcBef>
              <a:spcAft>
                <a:spcPct val="0"/>
              </a:spcAft>
            </a:pPr>
            <a:r>
              <a:rPr lang="nb-NO" sz="2500" b="1">
                <a:solidFill>
                  <a:srgbClr val="000000"/>
                </a:solidFill>
              </a:rPr>
              <a:t>Resultat</a:t>
            </a:r>
          </a:p>
        </p:txBody>
      </p:sp>
      <p:sp>
        <p:nvSpPr>
          <p:cNvPr id="10" name="Femkant 9"/>
          <p:cNvSpPr/>
          <p:nvPr/>
        </p:nvSpPr>
        <p:spPr bwMode="auto">
          <a:xfrm>
            <a:off x="7456921" y="2198265"/>
            <a:ext cx="1011433" cy="3828470"/>
          </a:xfrm>
          <a:prstGeom prst="homePlate">
            <a:avLst>
              <a:gd name="adj" fmla="val 0"/>
            </a:avLst>
          </a:prstGeom>
          <a:solidFill>
            <a:srgbClr val="C71221"/>
          </a:solidFill>
          <a:ln w="19050">
            <a:solidFill>
              <a:schemeClr val="tx1"/>
            </a:solidFill>
          </a:ln>
          <a:effectLst/>
        </p:spPr>
        <p:txBody>
          <a:bodyPr vert="vert270" anchor="ctr"/>
          <a:lstStyle/>
          <a:p>
            <a:pPr algn="ctr" defTabSz="914400" fontAlgn="base">
              <a:spcBef>
                <a:spcPct val="0"/>
              </a:spcBef>
              <a:spcAft>
                <a:spcPct val="0"/>
              </a:spcAft>
              <a:defRPr/>
            </a:pPr>
            <a:r>
              <a:rPr lang="nb-NO" sz="2500" b="1" dirty="0">
                <a:solidFill>
                  <a:srgbClr val="FFFFFF"/>
                </a:solidFill>
              </a:rPr>
              <a:t>Læringsutbytte</a:t>
            </a:r>
          </a:p>
        </p:txBody>
      </p:sp>
      <p:sp>
        <p:nvSpPr>
          <p:cNvPr id="16" name="Femkant 15"/>
          <p:cNvSpPr/>
          <p:nvPr/>
        </p:nvSpPr>
        <p:spPr bwMode="auto">
          <a:xfrm rot="16200000">
            <a:off x="5213350" y="3719513"/>
            <a:ext cx="719137" cy="2389188"/>
          </a:xfrm>
          <a:prstGeom prst="homePlate">
            <a:avLst>
              <a:gd name="adj" fmla="val 52391"/>
            </a:avLst>
          </a:prstGeom>
          <a:solidFill>
            <a:srgbClr val="63184C"/>
          </a:solidFill>
          <a:ln w="19050">
            <a:solidFill>
              <a:schemeClr val="tx1"/>
            </a:solidFill>
          </a:ln>
          <a:effectLst/>
        </p:spPr>
        <p:txBody>
          <a:bodyPr vert="vert" anchor="ctr"/>
          <a:lstStyle/>
          <a:p>
            <a:pPr algn="ctr" defTabSz="914400" fontAlgn="base">
              <a:spcBef>
                <a:spcPct val="0"/>
              </a:spcBef>
              <a:spcAft>
                <a:spcPct val="0"/>
              </a:spcAft>
              <a:defRPr/>
            </a:pPr>
            <a:r>
              <a:rPr lang="nb-NO" sz="1600" b="1" dirty="0">
                <a:solidFill>
                  <a:srgbClr val="FFFFFF"/>
                </a:solidFill>
              </a:rPr>
              <a:t>Støttefunksjoner </a:t>
            </a:r>
          </a:p>
          <a:p>
            <a:pPr algn="ctr" defTabSz="914400" fontAlgn="base">
              <a:spcBef>
                <a:spcPct val="0"/>
              </a:spcBef>
              <a:spcAft>
                <a:spcPct val="0"/>
              </a:spcAft>
              <a:defRPr/>
            </a:pPr>
            <a:r>
              <a:rPr lang="nb-NO" sz="1600" b="1" dirty="0">
                <a:solidFill>
                  <a:srgbClr val="FFFFFF"/>
                </a:solidFill>
              </a:rPr>
              <a:t>og infrastruktur</a:t>
            </a:r>
          </a:p>
        </p:txBody>
      </p:sp>
    </p:spTree>
    <p:extLst>
      <p:ext uri="{BB962C8B-B14F-4D97-AF65-F5344CB8AC3E}">
        <p14:creationId xmlns:p14="http://schemas.microsoft.com/office/powerpoint/2010/main" val="199422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mart_laring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192800"/>
          </a:xfrm>
          <a:prstGeom prst="rect">
            <a:avLst/>
          </a:prstGeom>
        </p:spPr>
      </p:pic>
      <p:sp>
        <p:nvSpPr>
          <p:cNvPr id="9" name="Rektangel 8"/>
          <p:cNvSpPr/>
          <p:nvPr/>
        </p:nvSpPr>
        <p:spPr>
          <a:xfrm>
            <a:off x="5772396" y="517339"/>
            <a:ext cx="2697283" cy="100462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nb-NO" sz="1800">
              <a:solidFill>
                <a:prstClr val="white"/>
              </a:solidFill>
            </a:endParaRPr>
          </a:p>
        </p:txBody>
      </p:sp>
      <p:sp>
        <p:nvSpPr>
          <p:cNvPr id="10" name="Tittel 1"/>
          <p:cNvSpPr txBox="1">
            <a:spLocks/>
          </p:cNvSpPr>
          <p:nvPr/>
        </p:nvSpPr>
        <p:spPr>
          <a:xfrm>
            <a:off x="5879969" y="519079"/>
            <a:ext cx="2726145" cy="706120"/>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nb-NO" sz="3200" b="0" dirty="0" smtClean="0">
                <a:solidFill>
                  <a:prstClr val="black"/>
                </a:solidFill>
              </a:rPr>
              <a:t>Smart læring</a:t>
            </a:r>
            <a:endParaRPr lang="nb-NO" sz="3200" b="0" dirty="0">
              <a:solidFill>
                <a:prstClr val="black"/>
              </a:solidFill>
            </a:endParaRPr>
          </a:p>
        </p:txBody>
      </p:sp>
      <p:sp>
        <p:nvSpPr>
          <p:cNvPr id="6" name="Tittel 1"/>
          <p:cNvSpPr txBox="1">
            <a:spLocks/>
          </p:cNvSpPr>
          <p:nvPr/>
        </p:nvSpPr>
        <p:spPr>
          <a:xfrm>
            <a:off x="5895059" y="1022809"/>
            <a:ext cx="2606105" cy="41231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fontAlgn="auto">
              <a:spcAft>
                <a:spcPts val="0"/>
              </a:spcAft>
            </a:pPr>
            <a:r>
              <a:rPr lang="nb-NO" sz="1400" b="0" dirty="0" smtClean="0">
                <a:solidFill>
                  <a:prstClr val="black"/>
                </a:solidFill>
              </a:rPr>
              <a:t>Prosjektleder</a:t>
            </a:r>
            <a:r>
              <a:rPr lang="nb-NO" sz="1400" b="0" dirty="0">
                <a:solidFill>
                  <a:prstClr val="black"/>
                </a:solidFill>
              </a:rPr>
              <a:t>: ﻿</a:t>
            </a:r>
            <a:r>
              <a:rPr lang="da-DK" sz="1400" b="0" dirty="0">
                <a:solidFill>
                  <a:prstClr val="black"/>
                </a:solidFill>
              </a:rPr>
              <a:t>﻿Arne </a:t>
            </a:r>
            <a:r>
              <a:rPr lang="da-DK" sz="1400" b="0" dirty="0" err="1">
                <a:solidFill>
                  <a:prstClr val="black"/>
                </a:solidFill>
              </a:rPr>
              <a:t>Krokan</a:t>
            </a:r>
            <a:endParaRPr lang="nb-NO" sz="1400" b="0" dirty="0">
              <a:solidFill>
                <a:prstClr val="black"/>
              </a:solidFill>
            </a:endParaRPr>
          </a:p>
        </p:txBody>
      </p:sp>
    </p:spTree>
    <p:extLst>
      <p:ext uri="{BB962C8B-B14F-4D97-AF65-F5344CB8AC3E}">
        <p14:creationId xmlns:p14="http://schemas.microsoft.com/office/powerpoint/2010/main" val="17272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6600" dirty="0">
                <a:solidFill>
                  <a:srgbClr val="0000FF"/>
                </a:solidFill>
              </a:rPr>
              <a:t>s</a:t>
            </a:r>
            <a:r>
              <a:rPr lang="nb-NO" sz="6600" dirty="0" smtClean="0">
                <a:solidFill>
                  <a:srgbClr val="0000FF"/>
                </a:solidFill>
              </a:rPr>
              <a:t>mart læring</a:t>
            </a:r>
            <a:endParaRPr lang="nb-NO" sz="6600" dirty="0">
              <a:solidFill>
                <a:srgbClr val="0000FF"/>
              </a:solidFill>
            </a:endParaRPr>
          </a:p>
        </p:txBody>
      </p:sp>
      <p:sp>
        <p:nvSpPr>
          <p:cNvPr id="3" name="Plassholder for innhold 2"/>
          <p:cNvSpPr>
            <a:spLocks noGrp="1"/>
          </p:cNvSpPr>
          <p:nvPr>
            <p:ph idx="1"/>
          </p:nvPr>
        </p:nvSpPr>
        <p:spPr/>
        <p:txBody>
          <a:bodyPr/>
          <a:lstStyle/>
          <a:p>
            <a:r>
              <a:rPr lang="nb-NO" dirty="0" smtClean="0"/>
              <a:t>Vil endre læreprosesser gjennom nye læremidler og nye former for samhandling</a:t>
            </a:r>
          </a:p>
          <a:p>
            <a:r>
              <a:rPr lang="nb-NO" dirty="0" smtClean="0"/>
              <a:t>Bygger på nyere teorier om læring – </a:t>
            </a:r>
            <a:r>
              <a:rPr lang="nb-NO" dirty="0" err="1" smtClean="0"/>
              <a:t>connectivisme</a:t>
            </a:r>
            <a:endParaRPr lang="nb-NO" dirty="0" smtClean="0"/>
          </a:p>
          <a:p>
            <a:pPr lvl="1"/>
            <a:r>
              <a:rPr lang="nb-NO" dirty="0" smtClean="0"/>
              <a:t>Sosial samhandling og personlige læringsnettverk</a:t>
            </a:r>
          </a:p>
          <a:p>
            <a:r>
              <a:rPr lang="nb-NO" dirty="0" smtClean="0"/>
              <a:t>MOOC i digital kompetanse for lærere</a:t>
            </a:r>
          </a:p>
          <a:p>
            <a:r>
              <a:rPr lang="nb-NO" dirty="0" err="1" smtClean="0"/>
              <a:t>Flipped</a:t>
            </a:r>
            <a:r>
              <a:rPr lang="nb-NO" dirty="0" smtClean="0"/>
              <a:t> </a:t>
            </a:r>
            <a:r>
              <a:rPr lang="nb-NO" dirty="0" err="1" smtClean="0"/>
              <a:t>class</a:t>
            </a:r>
            <a:r>
              <a:rPr lang="nb-NO" dirty="0" smtClean="0"/>
              <a:t> for studenter på campus</a:t>
            </a:r>
          </a:p>
          <a:p>
            <a:r>
              <a:rPr lang="nb-NO" dirty="0" smtClean="0"/>
              <a:t>Etablerer senter for smart læring for å dele erfaringer</a:t>
            </a:r>
          </a:p>
          <a:p>
            <a:r>
              <a:rPr lang="nb-NO" dirty="0" smtClean="0"/>
              <a:t>Kan skalere opp videreutdanning av lærere i flere fag</a:t>
            </a:r>
          </a:p>
          <a:p>
            <a:r>
              <a:rPr lang="nb-NO" dirty="0" smtClean="0"/>
              <a:t>Skaper beredskap for å møte regjeringens fokus på etter- og videreutdanning </a:t>
            </a:r>
            <a:r>
              <a:rPr lang="nb-NO" smtClean="0"/>
              <a:t>av lærere</a:t>
            </a:r>
            <a:endParaRPr lang="nb-NO" dirty="0"/>
          </a:p>
        </p:txBody>
      </p:sp>
    </p:spTree>
    <p:extLst>
      <p:ext uri="{BB962C8B-B14F-4D97-AF65-F5344CB8AC3E}">
        <p14:creationId xmlns:p14="http://schemas.microsoft.com/office/powerpoint/2010/main" val="1685290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mode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1804" y="730060"/>
            <a:ext cx="5944961" cy="5612798"/>
          </a:xfrm>
          <a:prstGeom prst="rect">
            <a:avLst/>
          </a:prstGeom>
        </p:spPr>
      </p:pic>
      <p:sp>
        <p:nvSpPr>
          <p:cNvPr id="3" name="Rektangel 2"/>
          <p:cNvSpPr/>
          <p:nvPr/>
        </p:nvSpPr>
        <p:spPr>
          <a:xfrm>
            <a:off x="331308" y="42028"/>
            <a:ext cx="8735574" cy="60369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defTabSz="844083" eaLnBrk="0" fontAlgn="base" hangingPunct="0">
              <a:spcBef>
                <a:spcPct val="0"/>
              </a:spcBef>
              <a:spcAft>
                <a:spcPct val="0"/>
              </a:spcAft>
            </a:pPr>
            <a:r>
              <a:rPr lang="nb-NO" sz="3323" b="1" dirty="0" smtClean="0">
                <a:solidFill>
                  <a:prstClr val="black"/>
                </a:solidFill>
                <a:latin typeface="Arial"/>
                <a:cs typeface="Arial"/>
              </a:rPr>
              <a:t>Våre satsinger framover</a:t>
            </a:r>
            <a:endParaRPr lang="nb-NO" sz="3323" b="1" dirty="0">
              <a:solidFill>
                <a:prstClr val="black"/>
              </a:solidFill>
              <a:latin typeface="Arial"/>
              <a:cs typeface="Arial"/>
            </a:endParaRPr>
          </a:p>
        </p:txBody>
      </p:sp>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1808" y="4929927"/>
            <a:ext cx="1683024" cy="1412931"/>
          </a:xfrm>
          <a:prstGeom prst="rect">
            <a:avLst/>
          </a:prstGeom>
        </p:spPr>
      </p:pic>
    </p:spTree>
    <p:extLst>
      <p:ext uri="{BB962C8B-B14F-4D97-AF65-F5344CB8AC3E}">
        <p14:creationId xmlns:p14="http://schemas.microsoft.com/office/powerpoint/2010/main" val="6699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2" name="Tittel 1"/>
          <p:cNvSpPr>
            <a:spLocks noGrp="1"/>
          </p:cNvSpPr>
          <p:nvPr>
            <p:ph type="ctrTitle"/>
          </p:nvPr>
        </p:nvSpPr>
        <p:spPr>
          <a:xfrm>
            <a:off x="301658" y="2573518"/>
            <a:ext cx="8446416" cy="855482"/>
          </a:xfrm>
        </p:spPr>
        <p:txBody>
          <a:bodyPr>
            <a:normAutofit/>
          </a:bodyPr>
          <a:lstStyle/>
          <a:p>
            <a:r>
              <a:rPr lang="nb-NO" sz="2600" dirty="0" smtClean="0"/>
              <a:t>PLUS DMF</a:t>
            </a:r>
            <a:endParaRPr lang="nb-NO" sz="2600" dirty="0"/>
          </a:p>
        </p:txBody>
      </p:sp>
      <p:sp>
        <p:nvSpPr>
          <p:cNvPr id="3" name="Undertittel 2"/>
          <p:cNvSpPr>
            <a:spLocks noGrp="1"/>
          </p:cNvSpPr>
          <p:nvPr>
            <p:ph type="subTitle" idx="1"/>
          </p:nvPr>
        </p:nvSpPr>
        <p:spPr>
          <a:xfrm>
            <a:off x="517126" y="3598682"/>
            <a:ext cx="7772400" cy="1039305"/>
          </a:xfrm>
        </p:spPr>
        <p:txBody>
          <a:bodyPr>
            <a:normAutofit/>
          </a:bodyPr>
          <a:lstStyle/>
          <a:p>
            <a:r>
              <a:rPr lang="nb-NO" sz="2000" dirty="0" smtClean="0"/>
              <a:t>Pedagogikk-, lærings- og undervisningssenter</a:t>
            </a:r>
            <a:br>
              <a:rPr lang="nb-NO" sz="2000" dirty="0" smtClean="0"/>
            </a:br>
            <a:r>
              <a:rPr lang="nb-NO" sz="2000" dirty="0" smtClean="0"/>
              <a:t>Det medisinske fakultet, NTNU </a:t>
            </a:r>
          </a:p>
          <a:p>
            <a:endParaRPr lang="nb-NO" sz="2400" dirty="0"/>
          </a:p>
          <a:p>
            <a:endParaRPr lang="nb-NO" sz="2400" dirty="0"/>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grpSp>
      <p:pic>
        <p:nvPicPr>
          <p:cNvPr id="16" name="Bilde 15" descr="ny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Tree>
    <p:extLst>
      <p:ext uri="{BB962C8B-B14F-4D97-AF65-F5344CB8AC3E}">
        <p14:creationId xmlns:p14="http://schemas.microsoft.com/office/powerpoint/2010/main" val="1081752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Bakgrunn for PLUS	</a:t>
            </a:r>
            <a:endParaRPr lang="nb-NO" dirty="0"/>
          </a:p>
        </p:txBody>
      </p:sp>
      <p:sp>
        <p:nvSpPr>
          <p:cNvPr id="3" name="Plassholder for innhold 2"/>
          <p:cNvSpPr>
            <a:spLocks noGrp="1"/>
          </p:cNvSpPr>
          <p:nvPr>
            <p:ph idx="1"/>
          </p:nvPr>
        </p:nvSpPr>
        <p:spPr/>
        <p:txBody>
          <a:bodyPr/>
          <a:lstStyle/>
          <a:p>
            <a:r>
              <a:rPr lang="nb-NO" dirty="0" err="1" smtClean="0"/>
              <a:t>Teaching</a:t>
            </a:r>
            <a:r>
              <a:rPr lang="nb-NO" dirty="0" smtClean="0"/>
              <a:t> and </a:t>
            </a:r>
            <a:r>
              <a:rPr lang="nb-NO" dirty="0"/>
              <a:t>L</a:t>
            </a:r>
            <a:r>
              <a:rPr lang="nb-NO" dirty="0" smtClean="0"/>
              <a:t>earning Centers (TLC) er vanlig internasjonalt</a:t>
            </a:r>
            <a:endParaRPr lang="nb-NO" dirty="0"/>
          </a:p>
          <a:p>
            <a:r>
              <a:rPr lang="nb-NO" dirty="0" smtClean="0"/>
              <a:t>Det arbeides med pedagogiske stillinger også ved andre </a:t>
            </a:r>
            <a:r>
              <a:rPr lang="nb-NO" dirty="0" err="1" smtClean="0"/>
              <a:t>DMFer</a:t>
            </a:r>
            <a:r>
              <a:rPr lang="nb-NO" dirty="0" smtClean="0"/>
              <a:t> i Norge</a:t>
            </a:r>
          </a:p>
          <a:p>
            <a:r>
              <a:rPr lang="nb-NO" dirty="0" smtClean="0"/>
              <a:t>Ønske om mer fokus på pedagogisk utvikling fra </a:t>
            </a:r>
            <a:r>
              <a:rPr lang="nb-NO" dirty="0" err="1" smtClean="0"/>
              <a:t>DMFs</a:t>
            </a:r>
            <a:r>
              <a:rPr lang="nb-NO" dirty="0" smtClean="0"/>
              <a:t> institutter og studenter</a:t>
            </a:r>
          </a:p>
          <a:p>
            <a:r>
              <a:rPr lang="nb-NO" dirty="0" smtClean="0"/>
              <a:t>Ønske om forskning på medisinsk pedagogikk</a:t>
            </a:r>
            <a:endParaRPr lang="nb-NO" dirty="0"/>
          </a:p>
        </p:txBody>
      </p:sp>
    </p:spTree>
    <p:extLst>
      <p:ext uri="{BB962C8B-B14F-4D97-AF65-F5344CB8AC3E}">
        <p14:creationId xmlns:p14="http://schemas.microsoft.com/office/powerpoint/2010/main" val="3020235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Målsetting </a:t>
            </a:r>
            <a:endParaRPr lang="nb-NO" dirty="0"/>
          </a:p>
        </p:txBody>
      </p:sp>
      <p:sp>
        <p:nvSpPr>
          <p:cNvPr id="3" name="Plassholder for innhold 2"/>
          <p:cNvSpPr>
            <a:spLocks noGrp="1"/>
          </p:cNvSpPr>
          <p:nvPr>
            <p:ph idx="1"/>
          </p:nvPr>
        </p:nvSpPr>
        <p:spPr>
          <a:xfrm>
            <a:off x="457200" y="1883004"/>
            <a:ext cx="8229600" cy="4525963"/>
          </a:xfrm>
        </p:spPr>
        <p:txBody>
          <a:bodyPr/>
          <a:lstStyle/>
          <a:p>
            <a:r>
              <a:rPr lang="nb-NO" dirty="0"/>
              <a:t>Å bidra til kvalitetsutvikling av utdanningene ved Det medisinske fakultet ved å være pådriver for videreutvikling av fremragende undervisning, veiledning og læringsaktiviteter</a:t>
            </a:r>
          </a:p>
          <a:p>
            <a:endParaRPr lang="nb-NO" dirty="0"/>
          </a:p>
        </p:txBody>
      </p:sp>
    </p:spTree>
    <p:extLst>
      <p:ext uri="{BB962C8B-B14F-4D97-AF65-F5344CB8AC3E}">
        <p14:creationId xmlns:p14="http://schemas.microsoft.com/office/powerpoint/2010/main" val="32142878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Organisasjon og innhold </a:t>
            </a:r>
            <a:endParaRPr lang="nb-NO" dirty="0"/>
          </a:p>
        </p:txBody>
      </p:sp>
      <p:sp>
        <p:nvSpPr>
          <p:cNvPr id="3" name="Plassholder for innhold 2"/>
          <p:cNvSpPr>
            <a:spLocks noGrp="1"/>
          </p:cNvSpPr>
          <p:nvPr>
            <p:ph idx="1"/>
          </p:nvPr>
        </p:nvSpPr>
        <p:spPr/>
        <p:txBody>
          <a:bodyPr/>
          <a:lstStyle/>
          <a:p>
            <a:r>
              <a:rPr lang="nb-NO" dirty="0" smtClean="0"/>
              <a:t>Senterleder (ny stilling, utlyst)</a:t>
            </a:r>
          </a:p>
          <a:p>
            <a:r>
              <a:rPr lang="nb-NO" dirty="0" smtClean="0"/>
              <a:t>2 stipendiater (lyses ut i vår)</a:t>
            </a:r>
          </a:p>
          <a:p>
            <a:r>
              <a:rPr lang="nb-NO" dirty="0" smtClean="0"/>
              <a:t>Administrasjon</a:t>
            </a:r>
            <a:br>
              <a:rPr lang="nb-NO" dirty="0" smtClean="0"/>
            </a:br>
            <a:endParaRPr lang="nb-NO" dirty="0" smtClean="0"/>
          </a:p>
          <a:p>
            <a:r>
              <a:rPr lang="nb-NO" dirty="0" smtClean="0"/>
              <a:t>Samarbeidsarena for studieledelsen i medisinstudiet</a:t>
            </a:r>
          </a:p>
          <a:p>
            <a:pPr lvl="1"/>
            <a:r>
              <a:rPr lang="nb-NO" dirty="0" smtClean="0"/>
              <a:t>Programleder og </a:t>
            </a:r>
            <a:r>
              <a:rPr lang="nb-NO" dirty="0" err="1" smtClean="0"/>
              <a:t>årsledere</a:t>
            </a:r>
            <a:endParaRPr lang="nb-NO" dirty="0" smtClean="0"/>
          </a:p>
          <a:p>
            <a:pPr lvl="1"/>
            <a:r>
              <a:rPr lang="nb-NO" dirty="0" smtClean="0"/>
              <a:t>Eksamensleder og prosjektleder for OSKE-eksamen</a:t>
            </a:r>
          </a:p>
          <a:p>
            <a:pPr lvl="1"/>
            <a:r>
              <a:rPr lang="nb-NO" dirty="0" smtClean="0"/>
              <a:t>Flere koordinatorroller</a:t>
            </a:r>
          </a:p>
          <a:p>
            <a:pPr lvl="1"/>
            <a:endParaRPr lang="nb-NO" dirty="0"/>
          </a:p>
          <a:p>
            <a:r>
              <a:rPr lang="nb-NO" dirty="0" smtClean="0"/>
              <a:t>Arena for studieledelse andre studieprogrammer</a:t>
            </a:r>
          </a:p>
          <a:p>
            <a:r>
              <a:rPr lang="nb-NO" dirty="0" smtClean="0"/>
              <a:t>Prosjektarbeid</a:t>
            </a:r>
          </a:p>
          <a:p>
            <a:endParaRPr lang="nb-NO" dirty="0"/>
          </a:p>
        </p:txBody>
      </p:sp>
    </p:spTree>
    <p:extLst>
      <p:ext uri="{BB962C8B-B14F-4D97-AF65-F5344CB8AC3E}">
        <p14:creationId xmlns:p14="http://schemas.microsoft.com/office/powerpoint/2010/main" val="3373551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p:cNvCxnSpPr/>
          <p:nvPr/>
        </p:nvCxnSpPr>
        <p:spPr>
          <a:xfrm>
            <a:off x="6028594" y="1565678"/>
            <a:ext cx="795819" cy="1557324"/>
          </a:xfrm>
          <a:prstGeom prst="straightConnector1">
            <a:avLst/>
          </a:prstGeom>
          <a:ln>
            <a:prstDash val="sysDash"/>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a:stCxn id="8" idx="2"/>
          </p:cNvCxnSpPr>
          <p:nvPr/>
        </p:nvCxnSpPr>
        <p:spPr>
          <a:xfrm>
            <a:off x="4319540" y="2489688"/>
            <a:ext cx="7908" cy="84933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4" name="Straight Arrow Connector 33"/>
          <p:cNvCxnSpPr/>
          <p:nvPr/>
        </p:nvCxnSpPr>
        <p:spPr>
          <a:xfrm>
            <a:off x="4927530" y="4492930"/>
            <a:ext cx="1247" cy="529349"/>
          </a:xfrm>
          <a:prstGeom prst="straightConnector1">
            <a:avLst/>
          </a:prstGeom>
          <a:ln>
            <a:solidFill>
              <a:srgbClr val="C0000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7" idx="1"/>
            <a:endCxn id="6" idx="3"/>
          </p:cNvCxnSpPr>
          <p:nvPr/>
        </p:nvCxnSpPr>
        <p:spPr>
          <a:xfrm flipH="1" flipV="1">
            <a:off x="6032812" y="3915978"/>
            <a:ext cx="708889" cy="6492"/>
          </a:xfrm>
          <a:prstGeom prst="straightConnector1">
            <a:avLst/>
          </a:prstGeom>
          <a:ln>
            <a:solidFill>
              <a:srgbClr val="92D050"/>
            </a:solidFill>
            <a:tailEnd type="arrow"/>
          </a:ln>
        </p:spPr>
        <p:style>
          <a:lnRef idx="3">
            <a:schemeClr val="accent4"/>
          </a:lnRef>
          <a:fillRef idx="0">
            <a:schemeClr val="accent4"/>
          </a:fillRef>
          <a:effectRef idx="2">
            <a:schemeClr val="accent4"/>
          </a:effectRef>
          <a:fontRef idx="minor">
            <a:schemeClr val="tx1"/>
          </a:fontRef>
        </p:style>
      </p:cxnSp>
      <p:sp>
        <p:nvSpPr>
          <p:cNvPr id="4" name="Flowchart: Alternate Process 3"/>
          <p:cNvSpPr/>
          <p:nvPr/>
        </p:nvSpPr>
        <p:spPr>
          <a:xfrm>
            <a:off x="3726043" y="1186010"/>
            <a:ext cx="2304256" cy="384952"/>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dirty="0" smtClean="0">
                <a:solidFill>
                  <a:prstClr val="white"/>
                </a:solidFill>
              </a:rPr>
              <a:t>Prodekan utdanning</a:t>
            </a:r>
            <a:endParaRPr lang="nb-NO" dirty="0">
              <a:solidFill>
                <a:prstClr val="white"/>
              </a:solidFill>
            </a:endParaRPr>
          </a:p>
        </p:txBody>
      </p:sp>
      <p:sp>
        <p:nvSpPr>
          <p:cNvPr id="5" name="Flowchart: Alternate Process 4"/>
          <p:cNvSpPr/>
          <p:nvPr/>
        </p:nvSpPr>
        <p:spPr>
          <a:xfrm>
            <a:off x="3724338" y="834109"/>
            <a:ext cx="2304256" cy="360040"/>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dirty="0" smtClean="0">
                <a:solidFill>
                  <a:prstClr val="white"/>
                </a:solidFill>
              </a:rPr>
              <a:t>Dekan</a:t>
            </a:r>
            <a:endParaRPr lang="nb-NO" dirty="0">
              <a:solidFill>
                <a:prstClr val="white"/>
              </a:solidFill>
            </a:endParaRPr>
          </a:p>
        </p:txBody>
      </p:sp>
      <p:sp>
        <p:nvSpPr>
          <p:cNvPr id="6" name="Flowchart: Alternate Process 5"/>
          <p:cNvSpPr/>
          <p:nvPr/>
        </p:nvSpPr>
        <p:spPr>
          <a:xfrm>
            <a:off x="3728556" y="3339026"/>
            <a:ext cx="2304256" cy="1153903"/>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2000" b="1" dirty="0" smtClean="0">
                <a:solidFill>
                  <a:prstClr val="white"/>
                </a:solidFill>
              </a:rPr>
              <a:t>PLUS DMF</a:t>
            </a:r>
          </a:p>
          <a:p>
            <a:pPr algn="ctr"/>
            <a:r>
              <a:rPr lang="nb-NO" sz="1200" dirty="0" smtClean="0">
                <a:solidFill>
                  <a:prstClr val="white"/>
                </a:solidFill>
              </a:rPr>
              <a:t>Faglig leder </a:t>
            </a:r>
          </a:p>
          <a:p>
            <a:pPr algn="ctr"/>
            <a:r>
              <a:rPr lang="nb-NO" sz="1200" dirty="0" err="1" smtClean="0">
                <a:solidFill>
                  <a:prstClr val="white"/>
                </a:solidFill>
              </a:rPr>
              <a:t>Vitensk</a:t>
            </a:r>
            <a:r>
              <a:rPr lang="nb-NO" sz="1200" dirty="0" smtClean="0">
                <a:solidFill>
                  <a:prstClr val="white"/>
                </a:solidFill>
              </a:rPr>
              <a:t>. stillinger</a:t>
            </a:r>
          </a:p>
          <a:p>
            <a:pPr algn="ctr"/>
            <a:r>
              <a:rPr lang="nb-NO" sz="1200" dirty="0" err="1" smtClean="0">
                <a:solidFill>
                  <a:prstClr val="white"/>
                </a:solidFill>
              </a:rPr>
              <a:t>Rekrutt.stillinger</a:t>
            </a:r>
            <a:endParaRPr lang="nb-NO" sz="1200" dirty="0" smtClean="0">
              <a:solidFill>
                <a:prstClr val="white"/>
              </a:solidFill>
            </a:endParaRPr>
          </a:p>
          <a:p>
            <a:pPr algn="ctr"/>
            <a:r>
              <a:rPr lang="nb-NO" sz="1200" dirty="0" smtClean="0">
                <a:solidFill>
                  <a:prstClr val="white"/>
                </a:solidFill>
              </a:rPr>
              <a:t>«Residenter»</a:t>
            </a:r>
          </a:p>
        </p:txBody>
      </p:sp>
      <p:sp>
        <p:nvSpPr>
          <p:cNvPr id="7" name="Flowchart: Alternate Process 6"/>
          <p:cNvSpPr/>
          <p:nvPr/>
        </p:nvSpPr>
        <p:spPr>
          <a:xfrm>
            <a:off x="6741701" y="3075139"/>
            <a:ext cx="2088232" cy="1694662"/>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b-NO" dirty="0" smtClean="0">
                <a:solidFill>
                  <a:prstClr val="white"/>
                </a:solidFill>
              </a:rPr>
              <a:t>Rådgivingsgruppe</a:t>
            </a:r>
          </a:p>
          <a:p>
            <a:pPr algn="ctr"/>
            <a:r>
              <a:rPr lang="nb-NO" sz="1000" dirty="0" smtClean="0">
                <a:solidFill>
                  <a:prstClr val="white"/>
                </a:solidFill>
              </a:rPr>
              <a:t>Prodekan </a:t>
            </a:r>
            <a:r>
              <a:rPr lang="nb-NO" sz="1000" dirty="0" err="1" smtClean="0">
                <a:solidFill>
                  <a:prstClr val="white"/>
                </a:solidFill>
              </a:rPr>
              <a:t>utd</a:t>
            </a:r>
            <a:r>
              <a:rPr lang="nb-NO" sz="1000" dirty="0" smtClean="0">
                <a:solidFill>
                  <a:prstClr val="white"/>
                </a:solidFill>
              </a:rPr>
              <a:t> (leder)</a:t>
            </a:r>
          </a:p>
          <a:p>
            <a:pPr algn="ctr"/>
            <a:r>
              <a:rPr lang="nb-NO" sz="1000" dirty="0" err="1" smtClean="0">
                <a:solidFill>
                  <a:prstClr val="white"/>
                </a:solidFill>
              </a:rPr>
              <a:t>Programsrådsleder</a:t>
            </a:r>
            <a:r>
              <a:rPr lang="nb-NO" sz="1000" dirty="0" smtClean="0">
                <a:solidFill>
                  <a:prstClr val="white"/>
                </a:solidFill>
              </a:rPr>
              <a:t> medisin</a:t>
            </a:r>
          </a:p>
          <a:p>
            <a:pPr algn="ctr"/>
            <a:r>
              <a:rPr lang="nb-NO" sz="1000" dirty="0" err="1" smtClean="0">
                <a:solidFill>
                  <a:prstClr val="white"/>
                </a:solidFill>
              </a:rPr>
              <a:t>Studentrepr</a:t>
            </a:r>
            <a:r>
              <a:rPr lang="nb-NO" sz="1000" dirty="0" smtClean="0">
                <a:solidFill>
                  <a:prstClr val="white"/>
                </a:solidFill>
              </a:rPr>
              <a:t>. medisin </a:t>
            </a:r>
          </a:p>
          <a:p>
            <a:pPr algn="ctr"/>
            <a:r>
              <a:rPr lang="nb-NO" sz="1000" dirty="0" err="1" smtClean="0">
                <a:solidFill>
                  <a:prstClr val="white"/>
                </a:solidFill>
              </a:rPr>
              <a:t>Studentrepr</a:t>
            </a:r>
            <a:r>
              <a:rPr lang="nb-NO" sz="1000" dirty="0" smtClean="0">
                <a:solidFill>
                  <a:prstClr val="white"/>
                </a:solidFill>
              </a:rPr>
              <a:t>. master</a:t>
            </a:r>
          </a:p>
          <a:p>
            <a:pPr algn="ctr"/>
            <a:r>
              <a:rPr lang="nb-NO" sz="1000" dirty="0" smtClean="0">
                <a:solidFill>
                  <a:prstClr val="white"/>
                </a:solidFill>
              </a:rPr>
              <a:t>UNIPED</a:t>
            </a:r>
          </a:p>
          <a:p>
            <a:pPr algn="ctr"/>
            <a:r>
              <a:rPr lang="nb-NO" sz="1000" dirty="0" smtClean="0">
                <a:solidFill>
                  <a:prstClr val="white"/>
                </a:solidFill>
              </a:rPr>
              <a:t>«Utenlandsk ekspert»</a:t>
            </a:r>
          </a:p>
          <a:p>
            <a:pPr algn="ctr"/>
            <a:r>
              <a:rPr lang="nb-NO" sz="1000" dirty="0" err="1" smtClean="0">
                <a:solidFill>
                  <a:prstClr val="white"/>
                </a:solidFill>
              </a:rPr>
              <a:t>Praksisrepr</a:t>
            </a:r>
            <a:r>
              <a:rPr lang="nb-NO" sz="1000" dirty="0" smtClean="0">
                <a:solidFill>
                  <a:prstClr val="white"/>
                </a:solidFill>
              </a:rPr>
              <a:t>. St Olav</a:t>
            </a:r>
          </a:p>
          <a:p>
            <a:pPr algn="ctr"/>
            <a:r>
              <a:rPr lang="nb-NO" sz="1000" dirty="0" err="1" smtClean="0">
                <a:solidFill>
                  <a:prstClr val="white"/>
                </a:solidFill>
              </a:rPr>
              <a:t>Praksisrepr</a:t>
            </a:r>
            <a:r>
              <a:rPr lang="nb-NO" sz="1000" dirty="0" smtClean="0">
                <a:solidFill>
                  <a:prstClr val="white"/>
                </a:solidFill>
              </a:rPr>
              <a:t>. </a:t>
            </a:r>
            <a:r>
              <a:rPr lang="nb-NO" sz="1000" dirty="0" err="1" smtClean="0">
                <a:solidFill>
                  <a:prstClr val="white"/>
                </a:solidFill>
              </a:rPr>
              <a:t>Tr.heim</a:t>
            </a:r>
            <a:r>
              <a:rPr lang="nb-NO" sz="1000" dirty="0" smtClean="0">
                <a:solidFill>
                  <a:prstClr val="white"/>
                </a:solidFill>
              </a:rPr>
              <a:t> kommune</a:t>
            </a:r>
            <a:endParaRPr lang="nb-NO" sz="1000" dirty="0">
              <a:solidFill>
                <a:prstClr val="white"/>
              </a:solidFill>
            </a:endParaRPr>
          </a:p>
        </p:txBody>
      </p:sp>
      <p:sp>
        <p:nvSpPr>
          <p:cNvPr id="8" name="Flowchart: Alternate Process 7"/>
          <p:cNvSpPr/>
          <p:nvPr/>
        </p:nvSpPr>
        <p:spPr>
          <a:xfrm>
            <a:off x="3726851" y="1939090"/>
            <a:ext cx="1185377" cy="550598"/>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nb-NO" dirty="0" smtClean="0">
                <a:solidFill>
                  <a:prstClr val="white"/>
                </a:solidFill>
              </a:rPr>
              <a:t>Studie-seksjonen</a:t>
            </a:r>
            <a:endParaRPr lang="nb-NO" dirty="0">
              <a:solidFill>
                <a:prstClr val="white"/>
              </a:solidFill>
            </a:endParaRPr>
          </a:p>
        </p:txBody>
      </p:sp>
      <p:sp>
        <p:nvSpPr>
          <p:cNvPr id="11" name="Flowchart: Alternate Process 10"/>
          <p:cNvSpPr/>
          <p:nvPr/>
        </p:nvSpPr>
        <p:spPr>
          <a:xfrm>
            <a:off x="1481606" y="5226433"/>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smtClean="0">
                <a:solidFill>
                  <a:prstClr val="white"/>
                </a:solidFill>
              </a:rPr>
              <a:t>Undervisere/veiledere</a:t>
            </a:r>
            <a:endParaRPr lang="nb-NO" dirty="0">
              <a:solidFill>
                <a:prstClr val="white"/>
              </a:solidFill>
            </a:endParaRPr>
          </a:p>
        </p:txBody>
      </p:sp>
      <p:sp>
        <p:nvSpPr>
          <p:cNvPr id="12" name="Flowchart: Alternate Process 11"/>
          <p:cNvSpPr/>
          <p:nvPr/>
        </p:nvSpPr>
        <p:spPr>
          <a:xfrm>
            <a:off x="1985662" y="5708607"/>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smtClean="0">
                <a:solidFill>
                  <a:prstClr val="white"/>
                </a:solidFill>
              </a:rPr>
              <a:t>Studieprogramledere</a:t>
            </a:r>
            <a:endParaRPr lang="nb-NO" dirty="0">
              <a:solidFill>
                <a:prstClr val="white"/>
              </a:solidFill>
            </a:endParaRPr>
          </a:p>
        </p:txBody>
      </p:sp>
      <p:sp>
        <p:nvSpPr>
          <p:cNvPr id="13" name="Flowchart: Alternate Process 12"/>
          <p:cNvSpPr/>
          <p:nvPr/>
        </p:nvSpPr>
        <p:spPr>
          <a:xfrm>
            <a:off x="2520736" y="6176182"/>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err="1" smtClean="0">
                <a:solidFill>
                  <a:prstClr val="white"/>
                </a:solidFill>
              </a:rPr>
              <a:t>Semesterkoord</a:t>
            </a:r>
            <a:r>
              <a:rPr lang="nb-NO" dirty="0" smtClean="0">
                <a:solidFill>
                  <a:prstClr val="white"/>
                </a:solidFill>
              </a:rPr>
              <a:t>.</a:t>
            </a:r>
            <a:endParaRPr lang="nb-NO" dirty="0">
              <a:solidFill>
                <a:prstClr val="white"/>
              </a:solidFill>
            </a:endParaRPr>
          </a:p>
        </p:txBody>
      </p:sp>
      <p:sp>
        <p:nvSpPr>
          <p:cNvPr id="14" name="Flowchart: Alternate Process 13"/>
          <p:cNvSpPr/>
          <p:nvPr/>
        </p:nvSpPr>
        <p:spPr>
          <a:xfrm>
            <a:off x="5082006" y="6176182"/>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smtClean="0">
                <a:solidFill>
                  <a:prstClr val="white"/>
                </a:solidFill>
              </a:rPr>
              <a:t>UE-ledere</a:t>
            </a:r>
            <a:endParaRPr lang="nb-NO" dirty="0">
              <a:solidFill>
                <a:prstClr val="white"/>
              </a:solidFill>
            </a:endParaRPr>
          </a:p>
        </p:txBody>
      </p:sp>
      <p:sp>
        <p:nvSpPr>
          <p:cNvPr id="15" name="Flowchart: Alternate Process 14"/>
          <p:cNvSpPr/>
          <p:nvPr/>
        </p:nvSpPr>
        <p:spPr>
          <a:xfrm>
            <a:off x="5589573" y="5708607"/>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smtClean="0">
                <a:solidFill>
                  <a:prstClr val="white"/>
                </a:solidFill>
              </a:rPr>
              <a:t>Nestledere utdanning</a:t>
            </a:r>
            <a:endParaRPr lang="nb-NO" dirty="0">
              <a:solidFill>
                <a:prstClr val="white"/>
              </a:solidFill>
            </a:endParaRPr>
          </a:p>
        </p:txBody>
      </p:sp>
      <p:sp>
        <p:nvSpPr>
          <p:cNvPr id="16" name="Flowchart: Alternate Process 15"/>
          <p:cNvSpPr/>
          <p:nvPr/>
        </p:nvSpPr>
        <p:spPr>
          <a:xfrm>
            <a:off x="6090118" y="5226433"/>
            <a:ext cx="2304256" cy="360040"/>
          </a:xfrm>
          <a:prstGeom prst="flowChartAlternateProcess">
            <a:avLst/>
          </a:prstGeom>
          <a:solidFill>
            <a:srgbClr val="CC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smtClean="0">
                <a:solidFill>
                  <a:prstClr val="white"/>
                </a:solidFill>
              </a:rPr>
              <a:t>Utviklingsprosjekter</a:t>
            </a:r>
            <a:endParaRPr lang="nb-NO" dirty="0">
              <a:solidFill>
                <a:prstClr val="white"/>
              </a:solidFill>
            </a:endParaRPr>
          </a:p>
        </p:txBody>
      </p:sp>
      <p:sp>
        <p:nvSpPr>
          <p:cNvPr id="24" name="Rounded Rectangle 23"/>
          <p:cNvSpPr/>
          <p:nvPr/>
        </p:nvSpPr>
        <p:spPr>
          <a:xfrm>
            <a:off x="1409598" y="5024054"/>
            <a:ext cx="7056784" cy="15841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6" name="TextBox 25"/>
          <p:cNvSpPr txBox="1"/>
          <p:nvPr/>
        </p:nvSpPr>
        <p:spPr>
          <a:xfrm>
            <a:off x="4300438" y="5226433"/>
            <a:ext cx="1326004" cy="369332"/>
          </a:xfrm>
          <a:prstGeom prst="rect">
            <a:avLst/>
          </a:prstGeom>
          <a:noFill/>
        </p:spPr>
        <p:txBody>
          <a:bodyPr wrap="none" rtlCol="0">
            <a:spAutoFit/>
          </a:bodyPr>
          <a:lstStyle/>
          <a:p>
            <a:r>
              <a:rPr lang="nb-NO" b="1" dirty="0" smtClean="0">
                <a:solidFill>
                  <a:srgbClr val="FF0000"/>
                </a:solidFill>
              </a:rPr>
              <a:t>«BRUKERE»</a:t>
            </a:r>
            <a:endParaRPr lang="nb-NO" b="1" dirty="0">
              <a:solidFill>
                <a:srgbClr val="FF0000"/>
              </a:solidFill>
            </a:endParaRPr>
          </a:p>
        </p:txBody>
      </p:sp>
      <p:sp>
        <p:nvSpPr>
          <p:cNvPr id="2" name="TextBox 1"/>
          <p:cNvSpPr txBox="1"/>
          <p:nvPr/>
        </p:nvSpPr>
        <p:spPr>
          <a:xfrm>
            <a:off x="179512" y="45494"/>
            <a:ext cx="8856984" cy="400110"/>
          </a:xfrm>
          <a:prstGeom prst="rect">
            <a:avLst/>
          </a:prstGeom>
          <a:noFill/>
        </p:spPr>
        <p:txBody>
          <a:bodyPr wrap="square" rtlCol="0">
            <a:spAutoFit/>
          </a:bodyPr>
          <a:lstStyle/>
          <a:p>
            <a:r>
              <a:rPr lang="nb-NO" sz="2000" b="1" dirty="0" smtClean="0">
                <a:solidFill>
                  <a:srgbClr val="0070C0"/>
                </a:solidFill>
              </a:rPr>
              <a:t>Pedagogikk-, </a:t>
            </a:r>
            <a:r>
              <a:rPr lang="nb-NO" sz="2000" b="1" dirty="0">
                <a:solidFill>
                  <a:srgbClr val="0070C0"/>
                </a:solidFill>
              </a:rPr>
              <a:t>lærings- og </a:t>
            </a:r>
            <a:r>
              <a:rPr lang="nb-NO" sz="2000" b="1" dirty="0" smtClean="0">
                <a:solidFill>
                  <a:srgbClr val="0070C0"/>
                </a:solidFill>
              </a:rPr>
              <a:t>undervisningssenter ved Det medisinske fakultet</a:t>
            </a:r>
            <a:endParaRPr lang="nb-NO" sz="2000" b="1" dirty="0">
              <a:solidFill>
                <a:srgbClr val="0070C0"/>
              </a:solidFill>
            </a:endParaRPr>
          </a:p>
        </p:txBody>
      </p:sp>
      <p:cxnSp>
        <p:nvCxnSpPr>
          <p:cNvPr id="52" name="Straight Arrow Connector 51"/>
          <p:cNvCxnSpPr/>
          <p:nvPr/>
        </p:nvCxnSpPr>
        <p:spPr>
          <a:xfrm flipH="1">
            <a:off x="4325527" y="1570962"/>
            <a:ext cx="1921" cy="35504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7" name="Straight Arrow Connector 66"/>
          <p:cNvCxnSpPr/>
          <p:nvPr/>
        </p:nvCxnSpPr>
        <p:spPr>
          <a:xfrm>
            <a:off x="5442362" y="1570962"/>
            <a:ext cx="2727" cy="1768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9" name="TextBox 88"/>
          <p:cNvSpPr txBox="1"/>
          <p:nvPr/>
        </p:nvSpPr>
        <p:spPr>
          <a:xfrm rot="16200000">
            <a:off x="3735107" y="2685316"/>
            <a:ext cx="928597" cy="307777"/>
          </a:xfrm>
          <a:prstGeom prst="rect">
            <a:avLst/>
          </a:prstGeom>
          <a:noFill/>
        </p:spPr>
        <p:txBody>
          <a:bodyPr wrap="square" rtlCol="0">
            <a:spAutoFit/>
          </a:bodyPr>
          <a:lstStyle/>
          <a:p>
            <a:r>
              <a:rPr lang="nb-NO" sz="1400" b="1" dirty="0" smtClean="0">
                <a:solidFill>
                  <a:srgbClr val="00B0F0"/>
                </a:solidFill>
              </a:rPr>
              <a:t>Personal-</a:t>
            </a:r>
            <a:endParaRPr lang="nb-NO" sz="1400" b="1" dirty="0">
              <a:solidFill>
                <a:srgbClr val="00B0F0"/>
              </a:solidFill>
            </a:endParaRPr>
          </a:p>
        </p:txBody>
      </p:sp>
      <p:sp>
        <p:nvSpPr>
          <p:cNvPr id="90" name="TextBox 89"/>
          <p:cNvSpPr txBox="1"/>
          <p:nvPr/>
        </p:nvSpPr>
        <p:spPr>
          <a:xfrm rot="16200000">
            <a:off x="4743543" y="2353225"/>
            <a:ext cx="1136049" cy="307777"/>
          </a:xfrm>
          <a:prstGeom prst="rect">
            <a:avLst/>
          </a:prstGeom>
          <a:noFill/>
        </p:spPr>
        <p:txBody>
          <a:bodyPr wrap="square" rtlCol="0">
            <a:spAutoFit/>
          </a:bodyPr>
          <a:lstStyle/>
          <a:p>
            <a:r>
              <a:rPr lang="nb-NO" sz="1400" b="1" dirty="0" smtClean="0">
                <a:solidFill>
                  <a:srgbClr val="7030A0"/>
                </a:solidFill>
              </a:rPr>
              <a:t>Faglig ansvar</a:t>
            </a:r>
            <a:endParaRPr lang="nb-NO" sz="1400" b="1" dirty="0">
              <a:solidFill>
                <a:srgbClr val="7030A0"/>
              </a:solidFill>
            </a:endParaRPr>
          </a:p>
        </p:txBody>
      </p:sp>
      <p:sp>
        <p:nvSpPr>
          <p:cNvPr id="94" name="Rounded Rectangle 93"/>
          <p:cNvSpPr/>
          <p:nvPr/>
        </p:nvSpPr>
        <p:spPr>
          <a:xfrm>
            <a:off x="3660301" y="756565"/>
            <a:ext cx="2427304" cy="3816424"/>
          </a:xfrm>
          <a:prstGeom prst="roundRect">
            <a:avLst/>
          </a:prstGeom>
          <a:noFill/>
          <a:ln w="152400">
            <a:solidFill>
              <a:schemeClr val="tx1">
                <a:lumMod val="75000"/>
                <a:lumOff val="2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4" name="TextBox 103"/>
          <p:cNvSpPr txBox="1"/>
          <p:nvPr/>
        </p:nvSpPr>
        <p:spPr>
          <a:xfrm rot="16200000">
            <a:off x="4022250" y="2720649"/>
            <a:ext cx="839087" cy="307777"/>
          </a:xfrm>
          <a:prstGeom prst="rect">
            <a:avLst/>
          </a:prstGeom>
          <a:noFill/>
        </p:spPr>
        <p:txBody>
          <a:bodyPr wrap="square" rtlCol="0">
            <a:spAutoFit/>
          </a:bodyPr>
          <a:lstStyle/>
          <a:p>
            <a:r>
              <a:rPr lang="nb-NO" sz="1400" b="1" dirty="0" smtClean="0">
                <a:solidFill>
                  <a:srgbClr val="00B0F0"/>
                </a:solidFill>
              </a:rPr>
              <a:t>ansvar</a:t>
            </a:r>
            <a:endParaRPr lang="nb-NO" sz="1400" b="1" dirty="0">
              <a:solidFill>
                <a:srgbClr val="00B0F0"/>
              </a:solidFill>
            </a:endParaRPr>
          </a:p>
        </p:txBody>
      </p:sp>
    </p:spTree>
    <p:extLst>
      <p:ext uri="{BB962C8B-B14F-4D97-AF65-F5344CB8AC3E}">
        <p14:creationId xmlns:p14="http://schemas.microsoft.com/office/powerpoint/2010/main" val="1720776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a:t>
            </a:r>
            <a:endParaRPr lang="nb-NO" dirty="0"/>
          </a:p>
        </p:txBody>
      </p:sp>
      <p:sp>
        <p:nvSpPr>
          <p:cNvPr id="3" name="Plassholder for innhold 2"/>
          <p:cNvSpPr>
            <a:spLocks noGrp="1"/>
          </p:cNvSpPr>
          <p:nvPr>
            <p:ph idx="1"/>
          </p:nvPr>
        </p:nvSpPr>
        <p:spPr/>
        <p:txBody>
          <a:bodyPr/>
          <a:lstStyle/>
          <a:p>
            <a:r>
              <a:rPr lang="nb-NO" dirty="0" smtClean="0"/>
              <a:t>Tilrettelegge for kurs, seminarer og workshops</a:t>
            </a:r>
          </a:p>
          <a:p>
            <a:r>
              <a:rPr lang="nb-NO" dirty="0" smtClean="0"/>
              <a:t>Videreutvikle utdanningsledelse</a:t>
            </a:r>
          </a:p>
          <a:p>
            <a:r>
              <a:rPr lang="nb-NO" dirty="0" smtClean="0"/>
              <a:t>Utvikle struktur for kollegaveiledning</a:t>
            </a:r>
          </a:p>
          <a:p>
            <a:r>
              <a:rPr lang="nb-NO" dirty="0" smtClean="0"/>
              <a:t>Støtte til studieplanutvikling</a:t>
            </a:r>
          </a:p>
          <a:p>
            <a:r>
              <a:rPr lang="nb-NO" dirty="0" smtClean="0"/>
              <a:t>Utdanningsforskning (og veiledning)</a:t>
            </a:r>
          </a:p>
          <a:p>
            <a:r>
              <a:rPr lang="nb-NO" dirty="0" smtClean="0"/>
              <a:t>Nettverksbygging nasjonalt og internasjonalt</a:t>
            </a:r>
          </a:p>
          <a:p>
            <a:r>
              <a:rPr lang="nb-NO" dirty="0" smtClean="0"/>
              <a:t>Kunnskapsbank for undervisnings-, vurderings- og evalueringsverktøy</a:t>
            </a:r>
          </a:p>
          <a:p>
            <a:r>
              <a:rPr lang="nb-NO" dirty="0" smtClean="0"/>
              <a:t>Bidra til nyskaping i utdanning</a:t>
            </a:r>
            <a:endParaRPr lang="nb-NO" dirty="0"/>
          </a:p>
        </p:txBody>
      </p:sp>
    </p:spTree>
    <p:extLst>
      <p:ext uri="{BB962C8B-B14F-4D97-AF65-F5344CB8AC3E}">
        <p14:creationId xmlns:p14="http://schemas.microsoft.com/office/powerpoint/2010/main" val="3691530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Samarbeid</a:t>
            </a:r>
            <a:endParaRPr lang="nb-NO" dirty="0"/>
          </a:p>
        </p:txBody>
      </p:sp>
      <p:sp>
        <p:nvSpPr>
          <p:cNvPr id="3" name="Plassholder for innhold 2"/>
          <p:cNvSpPr>
            <a:spLocks noGrp="1"/>
          </p:cNvSpPr>
          <p:nvPr>
            <p:ph idx="1"/>
          </p:nvPr>
        </p:nvSpPr>
        <p:spPr/>
        <p:txBody>
          <a:bodyPr/>
          <a:lstStyle/>
          <a:p>
            <a:r>
              <a:rPr lang="nb-NO" dirty="0" smtClean="0"/>
              <a:t>Pedagogiske enheter ved medisinske fakulteter </a:t>
            </a:r>
          </a:p>
          <a:p>
            <a:pPr lvl="1"/>
            <a:r>
              <a:rPr lang="nb-NO" dirty="0" smtClean="0"/>
              <a:t>i Norge</a:t>
            </a:r>
          </a:p>
          <a:p>
            <a:pPr lvl="1"/>
            <a:r>
              <a:rPr lang="nb-NO" dirty="0" smtClean="0"/>
              <a:t>internasjonalt</a:t>
            </a:r>
          </a:p>
          <a:p>
            <a:r>
              <a:rPr lang="nb-NO" dirty="0" smtClean="0"/>
              <a:t>NTNU</a:t>
            </a:r>
          </a:p>
          <a:p>
            <a:pPr lvl="1"/>
            <a:r>
              <a:rPr lang="nb-NO" dirty="0" err="1" smtClean="0"/>
              <a:t>Uniped</a:t>
            </a:r>
            <a:endParaRPr lang="nb-NO" dirty="0" smtClean="0"/>
          </a:p>
          <a:p>
            <a:pPr lvl="1"/>
            <a:r>
              <a:rPr lang="nb-NO" dirty="0" smtClean="0"/>
              <a:t>Fakultetene</a:t>
            </a:r>
            <a:endParaRPr lang="nb-NO" dirty="0"/>
          </a:p>
        </p:txBody>
      </p:sp>
    </p:spTree>
    <p:extLst>
      <p:ext uri="{BB962C8B-B14F-4D97-AF65-F5344CB8AC3E}">
        <p14:creationId xmlns:p14="http://schemas.microsoft.com/office/powerpoint/2010/main" val="245935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07504" y="332656"/>
            <a:ext cx="785540" cy="5703912"/>
          </a:xfrm>
        </p:spPr>
        <p:txBody>
          <a:bodyPr vert="vert270"/>
          <a:lstStyle/>
          <a:p>
            <a:pPr algn="ctr"/>
            <a:r>
              <a:rPr lang="nb-NO" dirty="0" smtClean="0">
                <a:solidFill>
                  <a:schemeClr val="tx1"/>
                </a:solidFill>
              </a:rPr>
              <a:t>Livslang læring</a:t>
            </a:r>
            <a:endParaRPr lang="nb-NO" dirty="0">
              <a:solidFill>
                <a:schemeClr val="tx1"/>
              </a:solidFill>
            </a:endParaRPr>
          </a:p>
        </p:txBody>
      </p:sp>
      <p:pic>
        <p:nvPicPr>
          <p:cNvPr id="6146" name="Picture 2" descr="http://whartonmagazine.com/files/2012/07/Wharton-Folly-Finish1-652x4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459137"/>
            <a:ext cx="8136904" cy="59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18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grpSp>
      <p:pic>
        <p:nvPicPr>
          <p:cNvPr id="16" name="Bilde 15" descr="n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
        <p:nvSpPr>
          <p:cNvPr id="13" name="Tittel 1"/>
          <p:cNvSpPr>
            <a:spLocks noGrp="1"/>
          </p:cNvSpPr>
          <p:nvPr>
            <p:ph type="ctrTitle"/>
          </p:nvPr>
        </p:nvSpPr>
        <p:spPr>
          <a:xfrm>
            <a:off x="368315" y="2677415"/>
            <a:ext cx="7772400" cy="901094"/>
          </a:xfrm>
        </p:spPr>
        <p:txBody>
          <a:bodyPr/>
          <a:lstStyle/>
          <a:p>
            <a:r>
              <a:rPr lang="nb-NO" dirty="0" smtClean="0"/>
              <a:t>NTNU Læringsstøttesenter</a:t>
            </a:r>
            <a:endParaRPr lang="nb-NO" dirty="0"/>
          </a:p>
        </p:txBody>
      </p:sp>
      <p:sp>
        <p:nvSpPr>
          <p:cNvPr id="17" name="Undertittel 2"/>
          <p:cNvSpPr>
            <a:spLocks noGrp="1"/>
          </p:cNvSpPr>
          <p:nvPr>
            <p:ph type="subTitle" idx="1"/>
          </p:nvPr>
        </p:nvSpPr>
        <p:spPr>
          <a:xfrm>
            <a:off x="368315" y="3645154"/>
            <a:ext cx="7772400" cy="1752600"/>
          </a:xfrm>
        </p:spPr>
        <p:txBody>
          <a:bodyPr/>
          <a:lstStyle/>
          <a:p>
            <a:r>
              <a:rPr lang="nb-NO" dirty="0" smtClean="0"/>
              <a:t>Et delprosjekt i NTNU Toppundervisning</a:t>
            </a:r>
            <a:endParaRPr lang="nb-NO" dirty="0"/>
          </a:p>
        </p:txBody>
      </p:sp>
    </p:spTree>
    <p:extLst>
      <p:ext uri="{BB962C8B-B14F-4D97-AF65-F5344CB8AC3E}">
        <p14:creationId xmlns:p14="http://schemas.microsoft.com/office/powerpoint/2010/main" val="3236874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Bakgrunn</a:t>
            </a:r>
            <a:endParaRPr lang="nb-NO" dirty="0"/>
          </a:p>
        </p:txBody>
      </p:sp>
      <p:sp>
        <p:nvSpPr>
          <p:cNvPr id="3" name="Plassholder for innhold 2"/>
          <p:cNvSpPr>
            <a:spLocks noGrp="1"/>
          </p:cNvSpPr>
          <p:nvPr>
            <p:ph idx="1"/>
          </p:nvPr>
        </p:nvSpPr>
        <p:spPr>
          <a:xfrm>
            <a:off x="624840" y="2065337"/>
            <a:ext cx="8229600" cy="4525963"/>
          </a:xfrm>
        </p:spPr>
        <p:txBody>
          <a:bodyPr/>
          <a:lstStyle/>
          <a:p>
            <a:pPr marL="0" indent="0">
              <a:buNone/>
            </a:pPr>
            <a:r>
              <a:rPr lang="nb-NO" i="1" dirty="0"/>
              <a:t>NTNU har en rekke kompetente ressurser som støtter undervisning og læring, men kapasiteten er spredt og innsatsen mellom enhetene er ikke alltid like godt koordinert. Det kan være vanskelig for fagmiljøene å vite hvor man kan finne støtte, og det er vanskelig for støtteapparatet å være koordinerte i sitt arbeid med å aktivt yte støtte. </a:t>
            </a:r>
          </a:p>
        </p:txBody>
      </p:sp>
    </p:spTree>
    <p:extLst>
      <p:ext uri="{BB962C8B-B14F-4D97-AF65-F5344CB8AC3E}">
        <p14:creationId xmlns:p14="http://schemas.microsoft.com/office/powerpoint/2010/main" val="2736523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Målsetting og målgrupper</a:t>
            </a:r>
            <a:endParaRPr lang="nb-NO" dirty="0"/>
          </a:p>
        </p:txBody>
      </p:sp>
      <p:sp>
        <p:nvSpPr>
          <p:cNvPr id="3" name="Plassholder for innhold 2"/>
          <p:cNvSpPr>
            <a:spLocks noGrp="1"/>
          </p:cNvSpPr>
          <p:nvPr>
            <p:ph idx="1"/>
          </p:nvPr>
        </p:nvSpPr>
        <p:spPr/>
        <p:txBody>
          <a:bodyPr/>
          <a:lstStyle/>
          <a:p>
            <a:pPr marL="0" indent="0">
              <a:buNone/>
            </a:pPr>
            <a:r>
              <a:rPr lang="nb-NO" b="1" i="1" u="sng" dirty="0" smtClean="0"/>
              <a:t>Mål: </a:t>
            </a:r>
            <a:r>
              <a:rPr lang="nb-NO" b="1" i="1" dirty="0" smtClean="0"/>
              <a:t>Utvikle </a:t>
            </a:r>
            <a:r>
              <a:rPr lang="nb-NO" b="1" i="1" dirty="0"/>
              <a:t>og gi støtte til læring ved </a:t>
            </a:r>
            <a:r>
              <a:rPr lang="nb-NO" b="1" i="1" dirty="0" smtClean="0"/>
              <a:t>NTNU</a:t>
            </a:r>
          </a:p>
          <a:p>
            <a:pPr marL="0" indent="0">
              <a:buNone/>
            </a:pPr>
            <a:endParaRPr lang="nb-NO" b="1" i="1" dirty="0"/>
          </a:p>
          <a:p>
            <a:pPr marL="0" indent="0">
              <a:buNone/>
            </a:pPr>
            <a:r>
              <a:rPr lang="nb-NO" b="1" i="1" u="sng" dirty="0" smtClean="0"/>
              <a:t>Målgrupper:</a:t>
            </a:r>
            <a:r>
              <a:rPr lang="nb-NO" b="1" i="1" dirty="0" smtClean="0"/>
              <a:t> Ansatte </a:t>
            </a:r>
            <a:r>
              <a:rPr lang="nb-NO" b="1" i="1" dirty="0"/>
              <a:t>som deltar i, eller legger til rette for, undervisningsaktiviteter ved </a:t>
            </a:r>
            <a:r>
              <a:rPr lang="nb-NO" b="1" i="1" dirty="0" smtClean="0"/>
              <a:t>NTNU</a:t>
            </a:r>
            <a:endParaRPr lang="nb-NO" dirty="0"/>
          </a:p>
          <a:p>
            <a:endParaRPr lang="nb-NO" dirty="0"/>
          </a:p>
        </p:txBody>
      </p:sp>
    </p:spTree>
    <p:extLst>
      <p:ext uri="{BB962C8B-B14F-4D97-AF65-F5344CB8AC3E}">
        <p14:creationId xmlns:p14="http://schemas.microsoft.com/office/powerpoint/2010/main" val="436590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3797" y="965536"/>
            <a:ext cx="7886700" cy="994172"/>
          </a:xfrm>
        </p:spPr>
        <p:txBody>
          <a:bodyPr/>
          <a:lstStyle/>
          <a:p>
            <a:r>
              <a:rPr lang="nb-NO" dirty="0" smtClean="0"/>
              <a:t>Organisering – virtuelt senter</a:t>
            </a:r>
            <a:endParaRPr lang="nb-NO" dirty="0"/>
          </a:p>
        </p:txBody>
      </p:sp>
      <p:sp>
        <p:nvSpPr>
          <p:cNvPr id="4" name="Ellipse 3"/>
          <p:cNvSpPr/>
          <p:nvPr/>
        </p:nvSpPr>
        <p:spPr>
          <a:xfrm>
            <a:off x="4981075" y="3101140"/>
            <a:ext cx="1870910" cy="1690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prstClr val="white"/>
                </a:solidFill>
              </a:rPr>
              <a:t>Virtuelt senter</a:t>
            </a:r>
          </a:p>
          <a:p>
            <a:pPr algn="ctr"/>
            <a:r>
              <a:rPr lang="nb-NO" sz="1100" dirty="0">
                <a:solidFill>
                  <a:prstClr val="white"/>
                </a:solidFill>
              </a:rPr>
              <a:t>2-3 faste ansatte</a:t>
            </a:r>
          </a:p>
        </p:txBody>
      </p:sp>
      <p:sp>
        <p:nvSpPr>
          <p:cNvPr id="5" name="Ellipse 4"/>
          <p:cNvSpPr/>
          <p:nvPr/>
        </p:nvSpPr>
        <p:spPr>
          <a:xfrm>
            <a:off x="6635417" y="3547623"/>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IT-</a:t>
            </a:r>
            <a:r>
              <a:rPr lang="nb-NO" sz="900" b="1" dirty="0" err="1">
                <a:solidFill>
                  <a:prstClr val="black"/>
                </a:solidFill>
              </a:rPr>
              <a:t>avd</a:t>
            </a:r>
            <a:endParaRPr lang="nb-NO" sz="900" b="1" dirty="0">
              <a:solidFill>
                <a:prstClr val="black"/>
              </a:solidFill>
            </a:endParaRPr>
          </a:p>
        </p:txBody>
      </p:sp>
      <p:sp>
        <p:nvSpPr>
          <p:cNvPr id="6" name="Ellipse 5"/>
          <p:cNvSpPr/>
          <p:nvPr/>
        </p:nvSpPr>
        <p:spPr>
          <a:xfrm>
            <a:off x="5522494" y="2613860"/>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AV</a:t>
            </a:r>
          </a:p>
        </p:txBody>
      </p:sp>
      <p:sp>
        <p:nvSpPr>
          <p:cNvPr id="7" name="Ellipse 6"/>
          <p:cNvSpPr/>
          <p:nvPr/>
        </p:nvSpPr>
        <p:spPr>
          <a:xfrm>
            <a:off x="6292517" y="2836445"/>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b="1" dirty="0">
                <a:solidFill>
                  <a:prstClr val="black"/>
                </a:solidFill>
              </a:rPr>
              <a:t>UNIPED</a:t>
            </a:r>
          </a:p>
        </p:txBody>
      </p:sp>
      <p:sp>
        <p:nvSpPr>
          <p:cNvPr id="8" name="Ellipse 7"/>
          <p:cNvSpPr/>
          <p:nvPr/>
        </p:nvSpPr>
        <p:spPr>
          <a:xfrm>
            <a:off x="4740442" y="2902618"/>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MMS</a:t>
            </a:r>
          </a:p>
        </p:txBody>
      </p:sp>
      <p:sp>
        <p:nvSpPr>
          <p:cNvPr id="10" name="Ellipse 9"/>
          <p:cNvSpPr/>
          <p:nvPr/>
        </p:nvSpPr>
        <p:spPr>
          <a:xfrm>
            <a:off x="4851734" y="4347721"/>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500" b="1" dirty="0">
                <a:solidFill>
                  <a:prstClr val="black"/>
                </a:solidFill>
              </a:rPr>
              <a:t>Universell</a:t>
            </a:r>
            <a:endParaRPr lang="nb-NO" sz="400" b="1" dirty="0">
              <a:solidFill>
                <a:prstClr val="black"/>
              </a:solidFill>
            </a:endParaRPr>
          </a:p>
        </p:txBody>
      </p:sp>
      <p:sp>
        <p:nvSpPr>
          <p:cNvPr id="11" name="Ellipse 10"/>
          <p:cNvSpPr/>
          <p:nvPr/>
        </p:nvSpPr>
        <p:spPr>
          <a:xfrm>
            <a:off x="4535906" y="3661921"/>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err="1">
                <a:solidFill>
                  <a:prstClr val="black"/>
                </a:solidFill>
              </a:rPr>
              <a:t>eLS</a:t>
            </a:r>
            <a:endParaRPr lang="nb-NO" sz="900" b="1" dirty="0">
              <a:solidFill>
                <a:prstClr val="black"/>
              </a:solidFill>
            </a:endParaRPr>
          </a:p>
        </p:txBody>
      </p:sp>
      <p:sp>
        <p:nvSpPr>
          <p:cNvPr id="12" name="Ellipse 11"/>
          <p:cNvSpPr/>
          <p:nvPr/>
        </p:nvSpPr>
        <p:spPr>
          <a:xfrm>
            <a:off x="6515102" y="4543613"/>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MMS</a:t>
            </a:r>
          </a:p>
        </p:txBody>
      </p:sp>
      <p:sp>
        <p:nvSpPr>
          <p:cNvPr id="13" name="Ellipse 12"/>
          <p:cNvSpPr/>
          <p:nvPr/>
        </p:nvSpPr>
        <p:spPr>
          <a:xfrm>
            <a:off x="6441407" y="4448675"/>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MMS</a:t>
            </a:r>
          </a:p>
        </p:txBody>
      </p:sp>
      <p:sp>
        <p:nvSpPr>
          <p:cNvPr id="14" name="Ellipse 13"/>
          <p:cNvSpPr/>
          <p:nvPr/>
        </p:nvSpPr>
        <p:spPr>
          <a:xfrm>
            <a:off x="5569117" y="4571621"/>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Stab</a:t>
            </a:r>
          </a:p>
          <a:p>
            <a:pPr algn="ctr"/>
            <a:r>
              <a:rPr lang="nb-NO" sz="900" b="1" dirty="0">
                <a:solidFill>
                  <a:prstClr val="black"/>
                </a:solidFill>
              </a:rPr>
              <a:t>Juss</a:t>
            </a:r>
          </a:p>
        </p:txBody>
      </p:sp>
      <p:sp>
        <p:nvSpPr>
          <p:cNvPr id="9" name="Ellipse 8"/>
          <p:cNvSpPr/>
          <p:nvPr/>
        </p:nvSpPr>
        <p:spPr>
          <a:xfrm>
            <a:off x="6348162" y="4347720"/>
            <a:ext cx="685800" cy="68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prstClr val="black"/>
                </a:solidFill>
              </a:rPr>
              <a:t>Andre</a:t>
            </a:r>
          </a:p>
        </p:txBody>
      </p:sp>
      <p:sp>
        <p:nvSpPr>
          <p:cNvPr id="15" name="TekstSylinder 14"/>
          <p:cNvSpPr txBox="1"/>
          <p:nvPr/>
        </p:nvSpPr>
        <p:spPr>
          <a:xfrm>
            <a:off x="3402680" y="1882348"/>
            <a:ext cx="5272088" cy="507831"/>
          </a:xfrm>
          <a:prstGeom prst="rect">
            <a:avLst/>
          </a:prstGeom>
          <a:noFill/>
        </p:spPr>
        <p:txBody>
          <a:bodyPr wrap="square" rtlCol="0">
            <a:spAutoFit/>
          </a:bodyPr>
          <a:lstStyle/>
          <a:p>
            <a:r>
              <a:rPr lang="nb-NO" sz="1350" dirty="0">
                <a:solidFill>
                  <a:prstClr val="black"/>
                </a:solidFill>
              </a:rPr>
              <a:t>Virtuelt senter – få ansatte sentralt – flere bidragsytere fra andre enheter</a:t>
            </a:r>
          </a:p>
          <a:p>
            <a:r>
              <a:rPr lang="nb-NO" sz="1350" dirty="0">
                <a:solidFill>
                  <a:prstClr val="black"/>
                </a:solidFill>
              </a:rPr>
              <a:t>Bidragsytere beholder sin plassering i organisasjonen</a:t>
            </a:r>
          </a:p>
        </p:txBody>
      </p:sp>
      <p:sp>
        <p:nvSpPr>
          <p:cNvPr id="16" name="Rektangel 15"/>
          <p:cNvSpPr/>
          <p:nvPr/>
        </p:nvSpPr>
        <p:spPr>
          <a:xfrm>
            <a:off x="788068" y="2370599"/>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DMF</a:t>
            </a:r>
          </a:p>
        </p:txBody>
      </p:sp>
      <p:sp>
        <p:nvSpPr>
          <p:cNvPr id="17" name="Rektangel 16"/>
          <p:cNvSpPr/>
          <p:nvPr/>
        </p:nvSpPr>
        <p:spPr>
          <a:xfrm>
            <a:off x="788068" y="3289322"/>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IVT</a:t>
            </a:r>
          </a:p>
        </p:txBody>
      </p:sp>
      <p:sp>
        <p:nvSpPr>
          <p:cNvPr id="18" name="Rektangel 17"/>
          <p:cNvSpPr/>
          <p:nvPr/>
        </p:nvSpPr>
        <p:spPr>
          <a:xfrm>
            <a:off x="788068" y="2833814"/>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HF</a:t>
            </a:r>
          </a:p>
        </p:txBody>
      </p:sp>
      <p:sp>
        <p:nvSpPr>
          <p:cNvPr id="19" name="Rektangel 18"/>
          <p:cNvSpPr/>
          <p:nvPr/>
        </p:nvSpPr>
        <p:spPr>
          <a:xfrm>
            <a:off x="788068" y="3752537"/>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AB</a:t>
            </a:r>
          </a:p>
        </p:txBody>
      </p:sp>
      <p:sp>
        <p:nvSpPr>
          <p:cNvPr id="20" name="Rektangel 19"/>
          <p:cNvSpPr/>
          <p:nvPr/>
        </p:nvSpPr>
        <p:spPr>
          <a:xfrm>
            <a:off x="788068" y="4217446"/>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IME</a:t>
            </a:r>
          </a:p>
        </p:txBody>
      </p:sp>
      <p:sp>
        <p:nvSpPr>
          <p:cNvPr id="21" name="Rektangel 20"/>
          <p:cNvSpPr/>
          <p:nvPr/>
        </p:nvSpPr>
        <p:spPr>
          <a:xfrm>
            <a:off x="788068" y="4680662"/>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SVT</a:t>
            </a:r>
          </a:p>
        </p:txBody>
      </p:sp>
      <p:sp>
        <p:nvSpPr>
          <p:cNvPr id="22" name="TekstSylinder 21"/>
          <p:cNvSpPr txBox="1"/>
          <p:nvPr/>
        </p:nvSpPr>
        <p:spPr>
          <a:xfrm>
            <a:off x="666603" y="5229414"/>
            <a:ext cx="2893993" cy="507831"/>
          </a:xfrm>
          <a:prstGeom prst="rect">
            <a:avLst/>
          </a:prstGeom>
          <a:noFill/>
        </p:spPr>
        <p:txBody>
          <a:bodyPr wrap="square" rtlCol="0">
            <a:spAutoFit/>
          </a:bodyPr>
          <a:lstStyle/>
          <a:p>
            <a:r>
              <a:rPr lang="nb-NO" sz="1350" dirty="0">
                <a:solidFill>
                  <a:prstClr val="black"/>
                </a:solidFill>
              </a:rPr>
              <a:t>Det virtuelle senteret bør ha kontaktpunkter i fagmiljøene</a:t>
            </a:r>
          </a:p>
        </p:txBody>
      </p:sp>
      <p:sp>
        <p:nvSpPr>
          <p:cNvPr id="24" name="Pil mot venstre og høyre 23"/>
          <p:cNvSpPr/>
          <p:nvPr/>
        </p:nvSpPr>
        <p:spPr>
          <a:xfrm>
            <a:off x="2448426" y="3450056"/>
            <a:ext cx="1576137" cy="76739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prstClr val="white"/>
              </a:solidFill>
            </a:endParaRPr>
          </a:p>
        </p:txBody>
      </p:sp>
      <p:sp>
        <p:nvSpPr>
          <p:cNvPr id="26" name="Rektangel 25"/>
          <p:cNvSpPr/>
          <p:nvPr/>
        </p:nvSpPr>
        <p:spPr>
          <a:xfrm>
            <a:off x="788068" y="1906068"/>
            <a:ext cx="764006" cy="4658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a:solidFill>
                  <a:prstClr val="black"/>
                </a:solidFill>
              </a:rPr>
              <a:t>NT</a:t>
            </a:r>
          </a:p>
        </p:txBody>
      </p:sp>
    </p:spTree>
    <p:extLst>
      <p:ext uri="{BB962C8B-B14F-4D97-AF65-F5344CB8AC3E}">
        <p14:creationId xmlns:p14="http://schemas.microsoft.com/office/powerpoint/2010/main" val="3146881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Mulige tjenester</a:t>
            </a:r>
            <a:endParaRPr lang="nb-NO" dirty="0"/>
          </a:p>
        </p:txBody>
      </p:sp>
      <p:sp>
        <p:nvSpPr>
          <p:cNvPr id="3" name="Plassholder for innhold 2"/>
          <p:cNvSpPr>
            <a:spLocks noGrp="1"/>
          </p:cNvSpPr>
          <p:nvPr>
            <p:ph idx="1"/>
          </p:nvPr>
        </p:nvSpPr>
        <p:spPr/>
        <p:txBody>
          <a:bodyPr>
            <a:normAutofit fontScale="92500" lnSpcReduction="10000"/>
          </a:bodyPr>
          <a:lstStyle/>
          <a:p>
            <a:pPr lvl="0"/>
            <a:r>
              <a:rPr lang="nb-NO" dirty="0"/>
              <a:t>Pedagogisk veiledning i forbindelse med teknologibruk i undervisning</a:t>
            </a:r>
          </a:p>
          <a:p>
            <a:r>
              <a:rPr lang="nb-NO" dirty="0"/>
              <a:t>Generell </a:t>
            </a:r>
            <a:r>
              <a:rPr lang="nb-NO" dirty="0" err="1"/>
              <a:t>hvem-kan-hva-tjeneste</a:t>
            </a:r>
            <a:r>
              <a:rPr lang="nb-NO" dirty="0"/>
              <a:t> – </a:t>
            </a:r>
            <a:r>
              <a:rPr lang="nb-NO" dirty="0" err="1"/>
              <a:t>veiviserrolle</a:t>
            </a:r>
            <a:r>
              <a:rPr lang="nb-NO" dirty="0"/>
              <a:t> innen spørsmål teknologi / pedagogikk</a:t>
            </a:r>
          </a:p>
          <a:p>
            <a:pPr lvl="0"/>
            <a:r>
              <a:rPr lang="nb-NO" dirty="0" smtClean="0"/>
              <a:t>Teknisk </a:t>
            </a:r>
            <a:r>
              <a:rPr lang="nb-NO" dirty="0"/>
              <a:t>kursing / veiledning i verktøy</a:t>
            </a:r>
          </a:p>
          <a:p>
            <a:pPr lvl="0"/>
            <a:r>
              <a:rPr lang="nb-NO" dirty="0" smtClean="0"/>
              <a:t>Veiledning </a:t>
            </a:r>
            <a:r>
              <a:rPr lang="nb-NO" dirty="0"/>
              <a:t>i spørsmål om copyright / IP</a:t>
            </a:r>
          </a:p>
          <a:p>
            <a:pPr lvl="0"/>
            <a:r>
              <a:rPr lang="nb-NO" dirty="0"/>
              <a:t>Universell utforming knyttet til teknologibruk i undervisning</a:t>
            </a:r>
          </a:p>
          <a:p>
            <a:pPr lvl="0"/>
            <a:r>
              <a:rPr lang="nb-NO" dirty="0"/>
              <a:t>Drive arrangement / motivasjonstiltak innen temaet</a:t>
            </a:r>
          </a:p>
          <a:p>
            <a:pPr lvl="0"/>
            <a:r>
              <a:rPr lang="nb-NO" dirty="0"/>
              <a:t>Nettverksfunksjon med kontaktpersoner på instituttene (vit/</a:t>
            </a:r>
            <a:r>
              <a:rPr lang="nb-NO" dirty="0" err="1"/>
              <a:t>tekn</a:t>
            </a:r>
            <a:r>
              <a:rPr lang="nb-NO" dirty="0"/>
              <a:t>)</a:t>
            </a:r>
          </a:p>
          <a:p>
            <a:pPr lvl="0"/>
            <a:r>
              <a:rPr lang="nb-NO" dirty="0"/>
              <a:t>Koordinere NTNUs søknader til Norgesuniversitetet</a:t>
            </a:r>
          </a:p>
          <a:p>
            <a:r>
              <a:rPr lang="nb-NO" dirty="0" smtClean="0"/>
              <a:t>….flere må identifiseres / utvikles</a:t>
            </a:r>
            <a:endParaRPr lang="nb-NO" dirty="0"/>
          </a:p>
        </p:txBody>
      </p:sp>
    </p:spTree>
    <p:extLst>
      <p:ext uri="{BB962C8B-B14F-4D97-AF65-F5344CB8AC3E}">
        <p14:creationId xmlns:p14="http://schemas.microsoft.com/office/powerpoint/2010/main" val="234518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Oppstartsaktiviteter</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b="1" u="sng" dirty="0"/>
              <a:t>Mai 2015:</a:t>
            </a:r>
            <a:endParaRPr lang="nb-NO" b="1" dirty="0"/>
          </a:p>
          <a:p>
            <a:pPr marL="0" indent="0">
              <a:buNone/>
            </a:pPr>
            <a:r>
              <a:rPr lang="nb-NO" b="1" dirty="0"/>
              <a:t>Etablere læringsstøttesenteret med fast bemanning </a:t>
            </a:r>
            <a:r>
              <a:rPr lang="nb-NO" b="1" dirty="0" smtClean="0"/>
              <a:t>v SASS</a:t>
            </a:r>
            <a:r>
              <a:rPr lang="nb-NO" b="1" dirty="0"/>
              <a:t>/ Realfagbygget</a:t>
            </a:r>
          </a:p>
          <a:p>
            <a:pPr marL="0" indent="0">
              <a:buNone/>
            </a:pPr>
            <a:r>
              <a:rPr lang="nb-NO" b="1" dirty="0"/>
              <a:t>Formalisere samarbeid med enheter som skal inngå i virtuell organisering</a:t>
            </a:r>
          </a:p>
          <a:p>
            <a:pPr marL="0" indent="0">
              <a:buNone/>
            </a:pPr>
            <a:r>
              <a:rPr lang="nb-NO" b="1" dirty="0"/>
              <a:t> </a:t>
            </a:r>
          </a:p>
          <a:p>
            <a:pPr marL="0" indent="0">
              <a:buNone/>
            </a:pPr>
            <a:r>
              <a:rPr lang="nb-NO" b="1" u="sng" dirty="0"/>
              <a:t>Juni 2015:</a:t>
            </a:r>
            <a:endParaRPr lang="nb-NO" b="1" dirty="0"/>
          </a:p>
          <a:p>
            <a:pPr marL="0" indent="0">
              <a:buNone/>
            </a:pPr>
            <a:r>
              <a:rPr lang="nb-NO" b="1" dirty="0"/>
              <a:t>Etablere </a:t>
            </a:r>
            <a:r>
              <a:rPr lang="nb-NO" b="1" dirty="0" err="1"/>
              <a:t>innsidaløsning</a:t>
            </a:r>
            <a:r>
              <a:rPr lang="nb-NO" b="1" dirty="0"/>
              <a:t> og ekstern webside basert på </a:t>
            </a:r>
            <a:r>
              <a:rPr lang="nb-NO" b="1" dirty="0" err="1"/>
              <a:t>PedTek</a:t>
            </a:r>
            <a:endParaRPr lang="nb-NO" b="1" dirty="0"/>
          </a:p>
          <a:p>
            <a:pPr marL="0" indent="0">
              <a:buNone/>
            </a:pPr>
            <a:r>
              <a:rPr lang="nb-NO" b="1" dirty="0"/>
              <a:t>Forberede </a:t>
            </a:r>
            <a:r>
              <a:rPr lang="nb-NO" b="1" dirty="0" err="1"/>
              <a:t>oppstartsaktivitet</a:t>
            </a:r>
            <a:r>
              <a:rPr lang="nb-NO" b="1" dirty="0"/>
              <a:t> knyttet til delprosjektet “IT i utdanningen” – støtte til verktøykasse faglærere – Office 356</a:t>
            </a:r>
          </a:p>
          <a:p>
            <a:pPr marL="0" indent="0">
              <a:buNone/>
            </a:pPr>
            <a:r>
              <a:rPr lang="nb-NO" b="1" dirty="0"/>
              <a:t> </a:t>
            </a:r>
          </a:p>
          <a:p>
            <a:pPr marL="0" indent="0">
              <a:buNone/>
            </a:pPr>
            <a:r>
              <a:rPr lang="nb-NO" b="1" u="sng" dirty="0"/>
              <a:t>Høsten 2015:</a:t>
            </a:r>
            <a:endParaRPr lang="nb-NO" b="1" dirty="0"/>
          </a:p>
          <a:p>
            <a:pPr marL="0" indent="0">
              <a:buNone/>
            </a:pPr>
            <a:r>
              <a:rPr lang="nb-NO" b="1" dirty="0"/>
              <a:t>Etablere kontaktpunkter på fakultet og institutter</a:t>
            </a:r>
          </a:p>
          <a:p>
            <a:pPr marL="0" indent="0">
              <a:buNone/>
            </a:pPr>
            <a:r>
              <a:rPr lang="nb-NO" b="1" dirty="0"/>
              <a:t>Gjennomføre </a:t>
            </a:r>
            <a:r>
              <a:rPr lang="nb-NO" b="1" dirty="0" err="1"/>
              <a:t>oppstartsaktiviteter</a:t>
            </a:r>
            <a:r>
              <a:rPr lang="nb-NO" b="1" dirty="0"/>
              <a:t> knyttet til delprosjektet “IT i utdanningen” – støtte til verktøykasse faglærere - Office 356</a:t>
            </a:r>
          </a:p>
          <a:p>
            <a:pPr marL="0" indent="0">
              <a:buNone/>
            </a:pPr>
            <a:r>
              <a:rPr lang="nb-NO" b="1" dirty="0"/>
              <a:t>Etablere </a:t>
            </a:r>
            <a:r>
              <a:rPr lang="nb-NO" b="1" dirty="0" err="1"/>
              <a:t>hvem-vet-hva-tjeneste</a:t>
            </a:r>
            <a:endParaRPr lang="nb-NO" b="1" dirty="0"/>
          </a:p>
          <a:p>
            <a:pPr marL="0" indent="0">
              <a:buNone/>
            </a:pPr>
            <a:r>
              <a:rPr lang="nb-NO" b="1" dirty="0"/>
              <a:t>Etablere støttetjeneste for IP-rettigheter og trygg bruk </a:t>
            </a:r>
          </a:p>
          <a:p>
            <a:pPr marL="0" indent="0">
              <a:buNone/>
            </a:pPr>
            <a:r>
              <a:rPr lang="nb-NO" b="1" dirty="0"/>
              <a:t>Planlegge støttetjenester før utrulling av </a:t>
            </a:r>
            <a:r>
              <a:rPr lang="nb-NO" b="1" dirty="0" err="1"/>
              <a:t>evt</a:t>
            </a:r>
            <a:r>
              <a:rPr lang="nb-NO" b="1" dirty="0"/>
              <a:t> nytt </a:t>
            </a:r>
            <a:r>
              <a:rPr lang="nb-NO" b="1" dirty="0" err="1"/>
              <a:t>eLS</a:t>
            </a:r>
            <a:endParaRPr lang="nb-NO" b="1" dirty="0"/>
          </a:p>
          <a:p>
            <a:pPr marL="0" indent="0">
              <a:buNone/>
            </a:pPr>
            <a:endParaRPr lang="nb-NO" b="1" dirty="0"/>
          </a:p>
        </p:txBody>
      </p:sp>
    </p:spTree>
    <p:extLst>
      <p:ext uri="{BB962C8B-B14F-4D97-AF65-F5344CB8AC3E}">
        <p14:creationId xmlns:p14="http://schemas.microsoft.com/office/powerpoint/2010/main" val="3583576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Bilde 1"/>
          <p:cNvPicPr>
            <a:picLocks noChangeAspect="1"/>
          </p:cNvPicPr>
          <p:nvPr/>
        </p:nvPicPr>
        <p:blipFill>
          <a:blip r:embed="rId3">
            <a:extLst>
              <a:ext uri="{28A0092B-C50C-407E-A947-70E740481C1C}">
                <a14:useLocalDpi xmlns:a14="http://schemas.microsoft.com/office/drawing/2010/main" val="0"/>
              </a:ext>
            </a:extLst>
          </a:blip>
          <a:srcRect b="-7300"/>
          <a:stretch>
            <a:fillRect/>
          </a:stretch>
        </p:blipFill>
        <p:spPr bwMode="auto">
          <a:xfrm>
            <a:off x="784225" y="1001713"/>
            <a:ext cx="75977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kstSylinder 3"/>
          <p:cNvSpPr txBox="1">
            <a:spLocks noChangeArrowheads="1"/>
          </p:cNvSpPr>
          <p:nvPr/>
        </p:nvSpPr>
        <p:spPr bwMode="auto">
          <a:xfrm>
            <a:off x="760413" y="315913"/>
            <a:ext cx="2592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buFontTx/>
              <a:buNone/>
            </a:pPr>
            <a:r>
              <a:rPr lang="nb-NO" altLang="nb-NO" b="1" smtClean="0">
                <a:solidFill>
                  <a:srgbClr val="000000"/>
                </a:solidFill>
              </a:rPr>
              <a:t>Immatrikulering</a:t>
            </a:r>
            <a:r>
              <a:rPr lang="nb-NO" altLang="nb-NO" sz="2800" b="1" smtClean="0">
                <a:solidFill>
                  <a:srgbClr val="000000"/>
                </a:solidFill>
              </a:rPr>
              <a:t> </a:t>
            </a:r>
          </a:p>
        </p:txBody>
      </p:sp>
    </p:spTree>
    <p:extLst>
      <p:ext uri="{BB962C8B-B14F-4D97-AF65-F5344CB8AC3E}">
        <p14:creationId xmlns:p14="http://schemas.microsoft.com/office/powerpoint/2010/main" val="40343983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Utfordringer nasjonalt</a:t>
            </a:r>
            <a:endParaRPr lang="nb-NO" dirty="0"/>
          </a:p>
        </p:txBody>
      </p:sp>
      <p:sp>
        <p:nvSpPr>
          <p:cNvPr id="3" name="Plassholder for innhold 2"/>
          <p:cNvSpPr>
            <a:spLocks noGrp="1"/>
          </p:cNvSpPr>
          <p:nvPr>
            <p:ph sz="half" idx="1"/>
          </p:nvPr>
        </p:nvSpPr>
        <p:spPr>
          <a:xfrm>
            <a:off x="1146412" y="1965278"/>
            <a:ext cx="3349387" cy="4160885"/>
          </a:xfrm>
        </p:spPr>
        <p:txBody>
          <a:bodyPr>
            <a:normAutofit/>
          </a:bodyPr>
          <a:lstStyle/>
          <a:p>
            <a:pPr marL="0" indent="0">
              <a:spcBef>
                <a:spcPts val="1800"/>
              </a:spcBef>
              <a:spcAft>
                <a:spcPts val="600"/>
              </a:spcAft>
              <a:buNone/>
            </a:pPr>
            <a:r>
              <a:rPr lang="nb-NO" sz="2400" dirty="0"/>
              <a:t>Samarbeid</a:t>
            </a:r>
          </a:p>
          <a:p>
            <a:pPr marL="0" indent="0">
              <a:spcBef>
                <a:spcPts val="1800"/>
              </a:spcBef>
              <a:spcAft>
                <a:spcPts val="600"/>
              </a:spcAft>
              <a:buNone/>
            </a:pPr>
            <a:r>
              <a:rPr lang="nb-NO" sz="2400" dirty="0"/>
              <a:t>Arbeidsdeling</a:t>
            </a:r>
          </a:p>
          <a:p>
            <a:pPr marL="0" indent="0">
              <a:spcBef>
                <a:spcPts val="1800"/>
              </a:spcBef>
              <a:spcAft>
                <a:spcPts val="600"/>
              </a:spcAft>
              <a:buNone/>
            </a:pPr>
            <a:r>
              <a:rPr lang="nb-NO" sz="2400" dirty="0"/>
              <a:t>Konsentrasjon</a:t>
            </a:r>
          </a:p>
          <a:p>
            <a:pPr marL="0" indent="0">
              <a:spcBef>
                <a:spcPts val="1800"/>
              </a:spcBef>
              <a:spcAft>
                <a:spcPts val="600"/>
              </a:spcAft>
              <a:buNone/>
            </a:pPr>
            <a:r>
              <a:rPr lang="nb-NO" sz="2400" dirty="0" smtClean="0"/>
              <a:t>Sammenslåing</a:t>
            </a:r>
          </a:p>
          <a:p>
            <a:pPr marL="0" indent="0">
              <a:spcBef>
                <a:spcPts val="1800"/>
              </a:spcBef>
              <a:spcAft>
                <a:spcPts val="600"/>
              </a:spcAft>
              <a:buNone/>
            </a:pPr>
            <a:r>
              <a:rPr lang="nb-NO" sz="2400" dirty="0" smtClean="0"/>
              <a:t>7 punkts </a:t>
            </a:r>
            <a:r>
              <a:rPr lang="nb-NO" sz="2400" dirty="0" smtClean="0"/>
              <a:t>plan</a:t>
            </a:r>
          </a:p>
          <a:p>
            <a:pPr marL="0" indent="0">
              <a:spcBef>
                <a:spcPts val="1800"/>
              </a:spcBef>
              <a:spcAft>
                <a:spcPts val="600"/>
              </a:spcAft>
              <a:buNone/>
            </a:pPr>
            <a:r>
              <a:rPr lang="nb-NO" sz="2400" dirty="0" smtClean="0"/>
              <a:t>Tildelingsbrev</a:t>
            </a:r>
            <a:endParaRPr lang="nb-NO" sz="2400" dirty="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99" y="1828800"/>
            <a:ext cx="4397219" cy="2987178"/>
          </a:xfrm>
          <a:prstGeom prst="rect">
            <a:avLst/>
          </a:prstGeom>
        </p:spPr>
      </p:pic>
    </p:spTree>
    <p:extLst>
      <p:ext uri="{BB962C8B-B14F-4D97-AF65-F5344CB8AC3E}">
        <p14:creationId xmlns:p14="http://schemas.microsoft.com/office/powerpoint/2010/main" val="284777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6844241" y="857250"/>
            <a:ext cx="1156760" cy="1529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b-NO" sz="1350" dirty="0">
              <a:solidFill>
                <a:prstClr val="white"/>
              </a:solidFill>
            </a:endParaRPr>
          </a:p>
        </p:txBody>
      </p:sp>
      <p:sp>
        <p:nvSpPr>
          <p:cNvPr id="2" name="Tittel 1"/>
          <p:cNvSpPr>
            <a:spLocks noGrp="1"/>
          </p:cNvSpPr>
          <p:nvPr>
            <p:ph type="ctrTitle"/>
          </p:nvPr>
        </p:nvSpPr>
        <p:spPr>
          <a:xfrm>
            <a:off x="530942" y="2573056"/>
            <a:ext cx="4508275" cy="2795357"/>
          </a:xfrm>
        </p:spPr>
        <p:txBody>
          <a:bodyPr>
            <a:normAutofit/>
          </a:bodyPr>
          <a:lstStyle/>
          <a:p>
            <a:r>
              <a:rPr lang="nb-NO" dirty="0" smtClean="0"/>
              <a:t>Fusjon NTNU,</a:t>
            </a:r>
            <a:br>
              <a:rPr lang="nb-NO" dirty="0" smtClean="0"/>
            </a:br>
            <a:r>
              <a:rPr lang="nb-NO" dirty="0" err="1" smtClean="0"/>
              <a:t>HiG</a:t>
            </a:r>
            <a:r>
              <a:rPr lang="nb-NO" dirty="0" smtClean="0"/>
              <a:t>, </a:t>
            </a:r>
            <a:r>
              <a:rPr lang="nb-NO" dirty="0" err="1" smtClean="0"/>
              <a:t>HiÅ</a:t>
            </a:r>
            <a:r>
              <a:rPr lang="nb-NO" dirty="0" smtClean="0"/>
              <a:t>, </a:t>
            </a:r>
            <a:r>
              <a:rPr lang="nb-NO" dirty="0" err="1" smtClean="0"/>
              <a:t>HiST</a:t>
            </a:r>
            <a:r>
              <a:rPr lang="nb-NO" dirty="0" smtClean="0"/>
              <a:t/>
            </a:r>
            <a:br>
              <a:rPr lang="nb-NO" dirty="0" smtClean="0"/>
            </a:br>
            <a:r>
              <a:rPr lang="nb-NO" sz="1950" dirty="0"/>
              <a:t/>
            </a:r>
            <a:br>
              <a:rPr lang="nb-NO" sz="1950" dirty="0"/>
            </a:br>
            <a:r>
              <a:rPr lang="nb-NO" sz="1950" dirty="0">
                <a:solidFill>
                  <a:schemeClr val="bg1">
                    <a:lumMod val="50000"/>
                  </a:schemeClr>
                </a:solidFill>
              </a:rPr>
              <a:t/>
            </a:r>
            <a:br>
              <a:rPr lang="nb-NO" sz="1950" dirty="0">
                <a:solidFill>
                  <a:schemeClr val="bg1">
                    <a:lumMod val="50000"/>
                  </a:schemeClr>
                </a:solidFill>
              </a:rPr>
            </a:br>
            <a:endParaRPr lang="nb-NO" sz="1950" dirty="0">
              <a:solidFill>
                <a:schemeClr val="bg1">
                  <a:lumMod val="50000"/>
                </a:schemeClr>
              </a:solidFill>
            </a:endParaRPr>
          </a:p>
        </p:txBody>
      </p:sp>
      <p:pic>
        <p:nvPicPr>
          <p:cNvPr id="16" name="Bilde 15" descr="n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92" y="454773"/>
            <a:ext cx="2962063" cy="842606"/>
          </a:xfrm>
          <a:prstGeom prst="rect">
            <a:avLst/>
          </a:prstGeom>
        </p:spPr>
      </p:pic>
      <p:pic>
        <p:nvPicPr>
          <p:cNvPr id="7" name="Bilde 6" descr="fusjonstre_bruk_sis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367" y="2020513"/>
            <a:ext cx="2270327" cy="3490049"/>
          </a:xfrm>
          <a:prstGeom prst="rect">
            <a:avLst/>
          </a:prstGeom>
        </p:spPr>
      </p:pic>
    </p:spTree>
    <p:extLst>
      <p:ext uri="{BB962C8B-B14F-4D97-AF65-F5344CB8AC3E}">
        <p14:creationId xmlns:p14="http://schemas.microsoft.com/office/powerpoint/2010/main" val="285431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6100" y="351259"/>
            <a:ext cx="5538068" cy="1565573"/>
          </a:xfrm>
        </p:spPr>
        <p:txBody>
          <a:bodyPr>
            <a:normAutofit fontScale="90000"/>
          </a:bodyPr>
          <a:lstStyle/>
          <a:p>
            <a:r>
              <a:rPr lang="nb-NO" sz="3600" dirty="0" smtClean="0"/>
              <a:t>Aktuelle </a:t>
            </a:r>
            <a:r>
              <a:rPr lang="nb-NO" sz="3600" dirty="0" smtClean="0"/>
              <a:t>globale tema </a:t>
            </a:r>
            <a:r>
              <a:rPr lang="nb-NO" sz="3600" dirty="0" smtClean="0"/>
              <a:t>som påvirker utviklingen av universitetene</a:t>
            </a:r>
            <a:endParaRPr lang="nb-NO" sz="3600" dirty="0"/>
          </a:p>
        </p:txBody>
      </p:sp>
      <p:sp>
        <p:nvSpPr>
          <p:cNvPr id="7" name="Rektangel 6"/>
          <p:cNvSpPr/>
          <p:nvPr/>
        </p:nvSpPr>
        <p:spPr>
          <a:xfrm>
            <a:off x="683568" y="3154903"/>
            <a:ext cx="7632848" cy="2169825"/>
          </a:xfrm>
          <a:prstGeom prst="rect">
            <a:avLst/>
          </a:prstGeom>
        </p:spPr>
        <p:txBody>
          <a:bodyPr wrap="square">
            <a:spAutoFit/>
          </a:bodyPr>
          <a:lstStyle/>
          <a:p>
            <a:pPr marL="342900" indent="-342900">
              <a:spcBef>
                <a:spcPts val="600"/>
              </a:spcBef>
              <a:buBlip>
                <a:blip r:embed="rId3"/>
              </a:buBlip>
            </a:pPr>
            <a:r>
              <a:rPr lang="nb-NO" sz="2400" dirty="0" smtClean="0"/>
              <a:t>Globalisering, konkurranse, alliansebygging og kompleksitet i kunnskap, kompetanse og oppgaveløsning</a:t>
            </a:r>
          </a:p>
          <a:p>
            <a:pPr marL="342900" indent="-342900">
              <a:spcBef>
                <a:spcPts val="600"/>
              </a:spcBef>
              <a:buBlip>
                <a:blip r:embed="rId3"/>
              </a:buBlip>
            </a:pPr>
            <a:r>
              <a:rPr lang="nb-NO" sz="2400" dirty="0" smtClean="0"/>
              <a:t>Lærings- og arbeidsformer. Digitalisering.</a:t>
            </a:r>
          </a:p>
          <a:p>
            <a:pPr marL="342900" indent="-342900">
              <a:spcBef>
                <a:spcPts val="600"/>
              </a:spcBef>
              <a:buBlip>
                <a:blip r:embed="rId3"/>
              </a:buBlip>
            </a:pPr>
            <a:r>
              <a:rPr lang="nb-NO" sz="2400" dirty="0" smtClean="0"/>
              <a:t>Campusutvikling som strategisk verktøy</a:t>
            </a:r>
            <a:endParaRPr lang="nb-NO" sz="2400" dirty="0"/>
          </a:p>
          <a:p>
            <a:pPr marL="342900" indent="-342900">
              <a:spcBef>
                <a:spcPts val="600"/>
              </a:spcBef>
              <a:buBlip>
                <a:blip r:embed="rId3"/>
              </a:buBlip>
            </a:pPr>
            <a:r>
              <a:rPr lang="nb-NO" sz="2400" dirty="0" smtClean="0"/>
              <a:t>Forretnings- og finansieringsmodeller</a:t>
            </a:r>
            <a:endParaRPr lang="nb-NO" sz="2400" dirty="0"/>
          </a:p>
        </p:txBody>
      </p:sp>
      <p:pic>
        <p:nvPicPr>
          <p:cNvPr id="31746" name="Picture 2" descr="http://www.thecompleteuniversityguide.co.uk/media/330122/education_future_c_dmitry__fotolia.com_300x19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4168" y="260648"/>
            <a:ext cx="2857500" cy="183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4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one\Downloads\COLOURBOX469477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78155" y="116632"/>
            <a:ext cx="2614325" cy="2261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546100" y="351259"/>
            <a:ext cx="5538068" cy="1565573"/>
          </a:xfrm>
        </p:spPr>
        <p:txBody>
          <a:bodyPr/>
          <a:lstStyle/>
          <a:p>
            <a:r>
              <a:rPr lang="nb-NO" sz="3200" b="1" dirty="0" smtClean="0"/>
              <a:t>Store Trender</a:t>
            </a:r>
            <a:endParaRPr lang="nb-NO" sz="3200" b="1" dirty="0"/>
          </a:p>
        </p:txBody>
      </p:sp>
      <p:sp>
        <p:nvSpPr>
          <p:cNvPr id="7" name="Rektangel 6"/>
          <p:cNvSpPr/>
          <p:nvPr/>
        </p:nvSpPr>
        <p:spPr>
          <a:xfrm>
            <a:off x="395536" y="1916832"/>
            <a:ext cx="7920880" cy="4324261"/>
          </a:xfrm>
          <a:prstGeom prst="rect">
            <a:avLst/>
          </a:prstGeom>
        </p:spPr>
        <p:txBody>
          <a:bodyPr wrap="square">
            <a:spAutoFit/>
          </a:bodyPr>
          <a:lstStyle/>
          <a:p>
            <a:pPr marL="342900" indent="-342900">
              <a:spcBef>
                <a:spcPts val="600"/>
              </a:spcBef>
              <a:buFont typeface="Arial" pitchFamily="34" charset="0"/>
              <a:buChar char="•"/>
            </a:pPr>
            <a:r>
              <a:rPr lang="nb-NO" sz="2000" dirty="0" smtClean="0"/>
              <a:t>Utdanning, forskning og innovasjon øker i betydning for å løse globale utfordringer og de må integreres</a:t>
            </a:r>
          </a:p>
          <a:p>
            <a:pPr marL="342900" indent="-342900">
              <a:spcBef>
                <a:spcPts val="600"/>
              </a:spcBef>
              <a:buFont typeface="Arial" pitchFamily="34" charset="0"/>
              <a:buChar char="•"/>
            </a:pPr>
            <a:r>
              <a:rPr lang="nb-NO" sz="2000" dirty="0" smtClean="0"/>
              <a:t>Konkurranse om studenter og forskere fører til mange nye strategiske grep. Begge grupper mer krevende</a:t>
            </a:r>
          </a:p>
          <a:p>
            <a:pPr marL="342900" indent="-342900">
              <a:spcBef>
                <a:spcPts val="600"/>
              </a:spcBef>
              <a:buFont typeface="Arial" pitchFamily="34" charset="0"/>
              <a:buChar char="•"/>
            </a:pPr>
            <a:r>
              <a:rPr lang="nb-NO" sz="2000" dirty="0" smtClean="0"/>
              <a:t>Alliansebygging internasjonalt og stor grad av mobilitet</a:t>
            </a:r>
          </a:p>
          <a:p>
            <a:pPr marL="342900" indent="-342900">
              <a:spcBef>
                <a:spcPts val="600"/>
              </a:spcBef>
              <a:buFont typeface="Arial" pitchFamily="34" charset="0"/>
              <a:buChar char="•"/>
            </a:pPr>
            <a:r>
              <a:rPr lang="nb-NO" sz="2000" dirty="0" smtClean="0"/>
              <a:t>EU satser på omfattende samarbeidsmodeller og store satsinger</a:t>
            </a:r>
          </a:p>
          <a:p>
            <a:pPr marL="342900" indent="-342900">
              <a:spcBef>
                <a:spcPts val="600"/>
              </a:spcBef>
              <a:buFont typeface="Arial" pitchFamily="34" charset="0"/>
              <a:buChar char="•"/>
            </a:pPr>
            <a:r>
              <a:rPr lang="nb-NO" sz="2000" dirty="0" smtClean="0"/>
              <a:t>Økte krav til relevans og nyskaping innen utdanning og forskning Læringsutbytte er målet.</a:t>
            </a:r>
          </a:p>
          <a:p>
            <a:pPr marL="342900" indent="-342900">
              <a:spcBef>
                <a:spcPts val="600"/>
              </a:spcBef>
              <a:buFont typeface="Arial" pitchFamily="34" charset="0"/>
              <a:buChar char="•"/>
            </a:pPr>
            <a:r>
              <a:rPr lang="nb-NO" sz="2000" dirty="0" smtClean="0"/>
              <a:t>Særpreg og spesialisering</a:t>
            </a:r>
          </a:p>
          <a:p>
            <a:pPr marL="342900" indent="-342900">
              <a:spcBef>
                <a:spcPts val="600"/>
              </a:spcBef>
              <a:buFont typeface="Arial" pitchFamily="34" charset="0"/>
              <a:buChar char="•"/>
            </a:pPr>
            <a:r>
              <a:rPr lang="nb-NO" sz="2000" dirty="0" smtClean="0"/>
              <a:t>Attraktive byer, campus og infrastruktur for utdanning, forskning og sosialt liv</a:t>
            </a:r>
          </a:p>
          <a:p>
            <a:pPr>
              <a:spcBef>
                <a:spcPts val="600"/>
              </a:spcBef>
            </a:pPr>
            <a:r>
              <a:rPr lang="nb-NO" sz="2000" dirty="0" smtClean="0"/>
              <a:t> </a:t>
            </a:r>
            <a:endParaRPr lang="nb-NO" sz="2000" dirty="0"/>
          </a:p>
        </p:txBody>
      </p:sp>
    </p:spTree>
    <p:extLst>
      <p:ext uri="{BB962C8B-B14F-4D97-AF65-F5344CB8AC3E}">
        <p14:creationId xmlns:p14="http://schemas.microsoft.com/office/powerpoint/2010/main" val="2506569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16632"/>
            <a:ext cx="5538068" cy="1565573"/>
          </a:xfrm>
        </p:spPr>
        <p:txBody>
          <a:bodyPr/>
          <a:lstStyle/>
          <a:p>
            <a:r>
              <a:rPr lang="nb-NO" sz="3200" b="1" dirty="0" smtClean="0"/>
              <a:t>Store Trender</a:t>
            </a:r>
            <a:endParaRPr lang="nb-NO" sz="3200" b="1" dirty="0"/>
          </a:p>
        </p:txBody>
      </p:sp>
      <p:sp>
        <p:nvSpPr>
          <p:cNvPr id="7" name="Rektangel 6"/>
          <p:cNvSpPr/>
          <p:nvPr/>
        </p:nvSpPr>
        <p:spPr>
          <a:xfrm>
            <a:off x="251520" y="1635759"/>
            <a:ext cx="7920880" cy="4570482"/>
          </a:xfrm>
          <a:prstGeom prst="rect">
            <a:avLst/>
          </a:prstGeom>
        </p:spPr>
        <p:txBody>
          <a:bodyPr wrap="square">
            <a:spAutoFit/>
          </a:bodyPr>
          <a:lstStyle/>
          <a:p>
            <a:pPr marL="342900" indent="-342900">
              <a:spcBef>
                <a:spcPts val="900"/>
              </a:spcBef>
              <a:buFont typeface="Arial" pitchFamily="34" charset="0"/>
              <a:buChar char="•"/>
            </a:pPr>
            <a:r>
              <a:rPr lang="nb-NO" sz="2000" dirty="0" smtClean="0"/>
              <a:t>Utdanning, etter- og videreutdanning vil øke og offentlig og privat næringsliv vil engasjere seg både i utforming og finansiering</a:t>
            </a:r>
          </a:p>
          <a:p>
            <a:pPr marL="342900" indent="-342900">
              <a:spcBef>
                <a:spcPts val="900"/>
              </a:spcBef>
              <a:buFont typeface="Arial" pitchFamily="34" charset="0"/>
              <a:buChar char="•"/>
            </a:pPr>
            <a:r>
              <a:rPr lang="nb-NO" sz="2000" dirty="0" smtClean="0"/>
              <a:t>Nye lærings- og evalueringsformer. Bruk av ny teknologi og fleksible tilbud for å studere vil øke betraktelig</a:t>
            </a:r>
          </a:p>
          <a:p>
            <a:pPr marL="342900" indent="-342900">
              <a:spcBef>
                <a:spcPts val="900"/>
              </a:spcBef>
              <a:buFont typeface="Arial" pitchFamily="34" charset="0"/>
              <a:buChar char="•"/>
            </a:pPr>
            <a:r>
              <a:rPr lang="nb-NO" sz="2000" dirty="0" smtClean="0"/>
              <a:t>Kravet om kvalitet og kvalitetssikring øker vesentlig</a:t>
            </a:r>
          </a:p>
          <a:p>
            <a:pPr marL="342900" indent="-342900">
              <a:spcBef>
                <a:spcPts val="900"/>
              </a:spcBef>
              <a:buFont typeface="Arial" pitchFamily="34" charset="0"/>
              <a:buChar char="•"/>
            </a:pPr>
            <a:r>
              <a:rPr lang="nb-NO" sz="2000" dirty="0" smtClean="0"/>
              <a:t>Nødvendigheten av god ledelse på alle nivå blir spesielt krevende</a:t>
            </a:r>
          </a:p>
          <a:p>
            <a:pPr marL="342900" indent="-342900">
              <a:spcBef>
                <a:spcPts val="900"/>
              </a:spcBef>
              <a:buFont typeface="Arial" pitchFamily="34" charset="0"/>
              <a:buChar char="•"/>
            </a:pPr>
            <a:r>
              <a:rPr lang="nb-NO" sz="2000" dirty="0" smtClean="0"/>
              <a:t>Administrativt ansatte må underbygge den faglige virksomheten på en effektiv måte</a:t>
            </a:r>
          </a:p>
          <a:p>
            <a:pPr marL="800100" lvl="1" indent="-342900">
              <a:spcBef>
                <a:spcPts val="600"/>
              </a:spcBef>
              <a:buFont typeface="Arial" pitchFamily="34" charset="0"/>
              <a:buChar char="•"/>
            </a:pPr>
            <a:r>
              <a:rPr lang="nb-NO" sz="1800" dirty="0" smtClean="0"/>
              <a:t>og må derfor ha innsikt og kompetanse til å mestre dette</a:t>
            </a:r>
          </a:p>
          <a:p>
            <a:pPr marL="800100" lvl="1" indent="-342900">
              <a:spcBef>
                <a:spcPts val="600"/>
              </a:spcBef>
              <a:buFont typeface="Arial" pitchFamily="34" charset="0"/>
              <a:buChar char="•"/>
            </a:pPr>
            <a:r>
              <a:rPr lang="nb-NO" sz="1800" dirty="0" smtClean="0"/>
              <a:t>Samtidig som administrative systemer faktisk støtter arbeidet</a:t>
            </a:r>
          </a:p>
          <a:p>
            <a:pPr marL="342900" indent="-342900">
              <a:spcBef>
                <a:spcPts val="900"/>
              </a:spcBef>
              <a:buFont typeface="Arial" pitchFamily="34" charset="0"/>
              <a:buChar char="•"/>
            </a:pPr>
            <a:r>
              <a:rPr lang="nb-NO" sz="2000" dirty="0" smtClean="0"/>
              <a:t>Rekrutterings – og formidlingsoppgavene blir mer krevende</a:t>
            </a:r>
          </a:p>
          <a:p>
            <a:pPr marL="342900" indent="-342900">
              <a:spcBef>
                <a:spcPts val="900"/>
              </a:spcBef>
              <a:buFont typeface="Arial" pitchFamily="34" charset="0"/>
              <a:buChar char="•"/>
            </a:pPr>
            <a:r>
              <a:rPr lang="nb-NO" sz="2000" dirty="0" smtClean="0"/>
              <a:t>Finansieringsmodeller </a:t>
            </a:r>
            <a:r>
              <a:rPr lang="nb-NO" sz="2000" dirty="0"/>
              <a:t>og studentbetaling </a:t>
            </a:r>
            <a:r>
              <a:rPr lang="nb-NO" sz="2000" dirty="0" smtClean="0"/>
              <a:t>aktualiseres</a:t>
            </a:r>
            <a:endParaRPr lang="nb-NO" sz="2000" dirty="0"/>
          </a:p>
        </p:txBody>
      </p:sp>
      <p:pic>
        <p:nvPicPr>
          <p:cNvPr id="3" name="Bild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4010"/>
            <a:ext cx="1618658" cy="1772816"/>
          </a:xfrm>
          <a:prstGeom prst="rect">
            <a:avLst/>
          </a:prstGeom>
          <a:ln>
            <a:noFill/>
          </a:ln>
          <a:effectLst>
            <a:softEdge rad="112500"/>
          </a:effectLst>
        </p:spPr>
      </p:pic>
    </p:spTree>
    <p:extLst>
      <p:ext uri="{BB962C8B-B14F-4D97-AF65-F5344CB8AC3E}">
        <p14:creationId xmlns:p14="http://schemas.microsoft.com/office/powerpoint/2010/main" val="225105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tnu_enk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om_liggende">
  <a:themeElements>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enerell">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ln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ntnu_enkel</Template>
  <TotalTime>0</TotalTime>
  <Words>1409</Words>
  <Application>Microsoft Office PowerPoint</Application>
  <PresentationFormat>Skjermfremvisning (4:3)</PresentationFormat>
  <Paragraphs>347</Paragraphs>
  <Slides>46</Slides>
  <Notes>21</Notes>
  <HiddenSlides>0</HiddenSlides>
  <MMClips>0</MMClips>
  <ScaleCrop>false</ScaleCrop>
  <HeadingPairs>
    <vt:vector size="6" baseType="variant">
      <vt:variant>
        <vt:lpstr>Brukte skrifter</vt:lpstr>
      </vt:variant>
      <vt:variant>
        <vt:i4>8</vt:i4>
      </vt:variant>
      <vt:variant>
        <vt:lpstr>Tema</vt:lpstr>
      </vt:variant>
      <vt:variant>
        <vt:i4>9</vt:i4>
      </vt:variant>
      <vt:variant>
        <vt:lpstr>Lysbildetitler</vt:lpstr>
      </vt:variant>
      <vt:variant>
        <vt:i4>46</vt:i4>
      </vt:variant>
    </vt:vector>
  </HeadingPairs>
  <TitlesOfParts>
    <vt:vector size="63" baseType="lpstr">
      <vt:lpstr>ＭＳ Ｐゴシック</vt:lpstr>
      <vt:lpstr>Arial</vt:lpstr>
      <vt:lpstr>Calibri</vt:lpstr>
      <vt:lpstr>Calibri Light</vt:lpstr>
      <vt:lpstr>DIN-Black</vt:lpstr>
      <vt:lpstr>Segoe Script</vt:lpstr>
      <vt:lpstr>Times</vt:lpstr>
      <vt:lpstr>Wingdings</vt:lpstr>
      <vt:lpstr>ntnu_enkel</vt:lpstr>
      <vt:lpstr>Office-tema</vt:lpstr>
      <vt:lpstr>1_Office-tema</vt:lpstr>
      <vt:lpstr>2_Office-tema</vt:lpstr>
      <vt:lpstr>3_Office-tema</vt:lpstr>
      <vt:lpstr>tom_liggende</vt:lpstr>
      <vt:lpstr>Generell</vt:lpstr>
      <vt:lpstr>4_Office-tema</vt:lpstr>
      <vt:lpstr>Standard utforming</vt:lpstr>
      <vt:lpstr>PowerPoint-presentasjon</vt:lpstr>
      <vt:lpstr>En ny universitetsvirkelighet vokser fram</vt:lpstr>
      <vt:lpstr> </vt:lpstr>
      <vt:lpstr>Livslang læring</vt:lpstr>
      <vt:lpstr>Utfordringer nasjonalt</vt:lpstr>
      <vt:lpstr>Fusjon NTNU, HiG, HiÅ, HiST   </vt:lpstr>
      <vt:lpstr>Aktuelle globale tema som påvirker utviklingen av universitetene</vt:lpstr>
      <vt:lpstr>Store Trender</vt:lpstr>
      <vt:lpstr>Store Trender</vt:lpstr>
      <vt:lpstr>PowerPoint-presentasjon</vt:lpstr>
      <vt:lpstr>Fokus framover</vt:lpstr>
      <vt:lpstr>Fokus framover</vt:lpstr>
      <vt:lpstr>Fokus framover</vt:lpstr>
      <vt:lpstr>Fokusområder for NTNU</vt:lpstr>
      <vt:lpstr>Fokusområder for NTNU</vt:lpstr>
      <vt:lpstr>Fokusområder for NTNU</vt:lpstr>
      <vt:lpstr>PowerPoint-presentasjon</vt:lpstr>
      <vt:lpstr>Endring krever energi</vt:lpstr>
      <vt:lpstr>Samarbeid</vt:lpstr>
      <vt:lpstr>PowerPoint-presentasjon</vt:lpstr>
      <vt:lpstr> Aktører studieprogram</vt:lpstr>
      <vt:lpstr>PowerPoint-presentasjon</vt:lpstr>
      <vt:lpstr>Virtuelle kjemiske rom Prosjektleder: Hilde Lea Lein</vt:lpstr>
      <vt:lpstr>Kvalitet, tilgjengelighet og differensiering i grunnutdanningen i matematikk (KTDiM) </vt:lpstr>
      <vt:lpstr>PowerPoint-presentasjon</vt:lpstr>
      <vt:lpstr>Virtuelle  kjemiske rom</vt:lpstr>
      <vt:lpstr>«Virtuelle kjemiske rom»</vt:lpstr>
      <vt:lpstr>Prosjekt innovativ  lektorutdanning  (PROSJEKTIL)</vt:lpstr>
      <vt:lpstr>PROSJEKTIL – prosjekt innovativ lektorutdanning</vt:lpstr>
      <vt:lpstr>PowerPoint-presentasjon</vt:lpstr>
      <vt:lpstr>smart læring</vt:lpstr>
      <vt:lpstr>PowerPoint-presentasjon</vt:lpstr>
      <vt:lpstr>PLUS DMF</vt:lpstr>
      <vt:lpstr>Bakgrunn for PLUS </vt:lpstr>
      <vt:lpstr>Målsetting </vt:lpstr>
      <vt:lpstr>Organisasjon og innhold </vt:lpstr>
      <vt:lpstr>PowerPoint-presentasjon</vt:lpstr>
      <vt:lpstr>Aktiviteter</vt:lpstr>
      <vt:lpstr>Samarbeid</vt:lpstr>
      <vt:lpstr>NTNU Læringsstøttesenter</vt:lpstr>
      <vt:lpstr>Bakgrunn</vt:lpstr>
      <vt:lpstr>Målsetting og målgrupper</vt:lpstr>
      <vt:lpstr>Organisering – virtuelt senter</vt:lpstr>
      <vt:lpstr>Mulige tjenester</vt:lpstr>
      <vt:lpstr>Oppstartsaktiviteter</vt:lpstr>
      <vt:lpstr>PowerPoint-presentasjon</vt:lpstr>
    </vt:vector>
  </TitlesOfParts>
  <Company>NTNU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 i UH-sektoren: Framdriftsplan</dc:title>
  <dc:creator>Morten Størseth</dc:creator>
  <cp:lastModifiedBy>Inge Fottland</cp:lastModifiedBy>
  <cp:revision>438</cp:revision>
  <cp:lastPrinted>2014-11-05T16:30:21Z</cp:lastPrinted>
  <dcterms:created xsi:type="dcterms:W3CDTF">2014-06-03T09:07:42Z</dcterms:created>
  <dcterms:modified xsi:type="dcterms:W3CDTF">2015-05-08T10:32:01Z</dcterms:modified>
</cp:coreProperties>
</file>