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48" r:id="rId1"/>
    <p:sldMasterId id="2147483907" r:id="rId2"/>
    <p:sldMasterId id="2147483919" r:id="rId3"/>
  </p:sldMasterIdLst>
  <p:notesMasterIdLst>
    <p:notesMasterId r:id="rId44"/>
  </p:notesMasterIdLst>
  <p:handoutMasterIdLst>
    <p:handoutMasterId r:id="rId45"/>
  </p:handoutMasterIdLst>
  <p:sldIdLst>
    <p:sldId id="256" r:id="rId4"/>
    <p:sldId id="293" r:id="rId5"/>
    <p:sldId id="294" r:id="rId6"/>
    <p:sldId id="327" r:id="rId7"/>
    <p:sldId id="328" r:id="rId8"/>
    <p:sldId id="329" r:id="rId9"/>
    <p:sldId id="330" r:id="rId10"/>
    <p:sldId id="324" r:id="rId11"/>
    <p:sldId id="360" r:id="rId12"/>
    <p:sldId id="371" r:id="rId13"/>
    <p:sldId id="296" r:id="rId14"/>
    <p:sldId id="303" r:id="rId15"/>
    <p:sldId id="304" r:id="rId16"/>
    <p:sldId id="305" r:id="rId17"/>
    <p:sldId id="307" r:id="rId18"/>
    <p:sldId id="321" r:id="rId19"/>
    <p:sldId id="344" r:id="rId20"/>
    <p:sldId id="309" r:id="rId21"/>
    <p:sldId id="310" r:id="rId22"/>
    <p:sldId id="361" r:id="rId23"/>
    <p:sldId id="346" r:id="rId24"/>
    <p:sldId id="316" r:id="rId25"/>
    <p:sldId id="286" r:id="rId26"/>
    <p:sldId id="325" r:id="rId27"/>
    <p:sldId id="320" r:id="rId28"/>
    <p:sldId id="345" r:id="rId29"/>
    <p:sldId id="340" r:id="rId30"/>
    <p:sldId id="348" r:id="rId31"/>
    <p:sldId id="358" r:id="rId32"/>
    <p:sldId id="349" r:id="rId33"/>
    <p:sldId id="359" r:id="rId34"/>
    <p:sldId id="352" r:id="rId35"/>
    <p:sldId id="365" r:id="rId36"/>
    <p:sldId id="368" r:id="rId37"/>
    <p:sldId id="366" r:id="rId38"/>
    <p:sldId id="363" r:id="rId39"/>
    <p:sldId id="364" r:id="rId40"/>
    <p:sldId id="367" r:id="rId41"/>
    <p:sldId id="369" r:id="rId42"/>
    <p:sldId id="370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62B"/>
    <a:srgbClr val="B30522"/>
    <a:srgbClr val="0070C0"/>
    <a:srgbClr val="CCFF99"/>
    <a:srgbClr val="FFFFCC"/>
    <a:srgbClr val="CCECFF"/>
    <a:srgbClr val="FFCC99"/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47" autoAdjust="0"/>
    <p:restoredTop sz="76656" autoAdjust="0"/>
  </p:normalViewPr>
  <p:slideViewPr>
    <p:cSldViewPr snapToGrid="0">
      <p:cViewPr varScale="1">
        <p:scale>
          <a:sx n="77" d="100"/>
          <a:sy n="77" d="100"/>
        </p:scale>
        <p:origin x="-1646" y="-91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FA4EF9-2F0A-4057-8189-3F13EF33E3B6}" type="datetimeFigureOut">
              <a:rPr lang="nb-NO" altLang="en-US"/>
              <a:pPr/>
              <a:t>05.05.2015</a:t>
            </a:fld>
            <a:endParaRPr lang="nb-NO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0E82B5-8983-4F1F-BABF-414599090D1C}" type="slidenum">
              <a:rPr lang="nb-NO" altLang="en-US"/>
              <a:pPr/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079102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90106E-9683-493B-B5F8-89BF670202C5}" type="datetimeFigureOut">
              <a:rPr lang="nb-NO" altLang="en-US"/>
              <a:pPr/>
              <a:t>05.05.2015</a:t>
            </a:fld>
            <a:endParaRPr lang="nb-NO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nb-NO" alt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041563-F294-481B-A848-9553CB65B976}" type="slidenum">
              <a:rPr lang="nb-NO" altLang="en-US"/>
              <a:pPr/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097926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6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139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112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450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0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36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27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51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54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95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0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787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66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60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8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4B83-4BE1-4D5E-AA33-4206F780E426}" type="datetimeFigureOut">
              <a:rPr lang="en-US" smtClean="0"/>
              <a:pPr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B6D8-9C42-4AD6-9AED-182893D7B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16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89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474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3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16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245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ioliten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05800" y="6019800"/>
            <a:ext cx="609600" cy="6265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16A5E-549C-4BD4-870C-5C5C1A41691B}" type="datetimeFigureOut">
              <a:rPr lang="en-US" smtClean="0"/>
              <a:t>05-May-15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5616B-5E52-4E7B-9D26-0F7FBAB3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no/url?sa=i&amp;rct=j&amp;q=&amp;esrc=s&amp;source=images&amp;cd=&amp;cad=rja&amp;uact=8&amp;ved=0CAcQjRw&amp;url=http://pixabay.com/no/tegn-ikke-angi-feil-vei-304981/&amp;ei=FjFHVaCyN8O_ywO28YHYCQ&amp;bvm=bv.92291466,d.bGg&amp;psig=AFQjCNHGk6SHKOZF0LuSITKy65qVqJsnpA&amp;ust=1430815356155598" TargetMode="Externa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seos.no/medlemsbedrift/ntnu-teknisk-avdeling/&amp;ei=kXzHVJGDJaT7ygPZt4G4Aw&amp;bvm=bv.84349003,d.bGQ&amp;psig=AFQjCNGWvZbU5I_LJba3JsuFBevqSkiovA&amp;ust=142244604766779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5" Type="http://schemas.openxmlformats.org/officeDocument/2006/relationships/image" Target="../media/image28.jpeg"/><Relationship Id="rId4" Type="http://schemas.openxmlformats.org/officeDocument/2006/relationships/hyperlink" Target="http://www.google.no/url?sa=i&amp;rct=j&amp;q=&amp;esrc=s&amp;frm=1&amp;source=images&amp;cd=&amp;cad=rja&amp;uact=8&amp;ved=0CAcQjRw&amp;url=http://seos.no/medlemsbedrift/ntnu-teknisk-avdeling/&amp;ei=kXzHVJGDJaT7ygPZt4G4Aw&amp;bvm=bv.84349003,d.bGQ&amp;psig=AFQjCNGWvZbU5I_LJba3JsuFBevqSkiovA&amp;ust=142244604766779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no/url?sa=i&amp;rct=j&amp;q=&amp;esrc=s&amp;frm=1&amp;source=images&amp;cd=&amp;cad=rja&amp;uact=8&amp;ved=0CAcQjRw&amp;url=https://www.linkedin.com/pulse/20141110115918-272516-does-observe-it-s-it-infrastructure-og-analysis-software-support-ibm-mainframe&amp;ei=TPnHVP-4H8m-ygPkpIHIBQ&amp;bvm=bv.84349003,d.bGQ&amp;psig=AFQjCNFXHM0_uozPNn5vt2LjeZDqxgylyA&amp;ust=1422478025788362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://www.google.no/url?sa=i&amp;rct=j&amp;q=&amp;esrc=s&amp;frm=1&amp;source=images&amp;cd=&amp;cad=rja&amp;uact=8&amp;ved=0CAcQjRw&amp;url=http://freelancemalaytranslator.blogspot.com/&amp;ei=5_nHVIqjDuejyAPp2IHQCQ&amp;bvm=bv.84349003,d.bGQ&amp;psig=AFQjCNFGg_GF9CfBc9r8Sj3wG18dMK4m4A&amp;ust=1422478131956176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uact=8&amp;ved=0CAcQjRw&amp;url=http://thenextweb.com/google/2012/12/19/google-releases-free-quickoffice-on-ipad-for-apps-customers-iphone-android-versions-coming-soon/&amp;ei=ffzHVJyvKMWfyAOVp4HwBg&amp;bvm=bv.84349003,d.bGQ&amp;psig=AFQjCNE2HtuevPH-kbNOqTHeCoJToJuljw&amp;ust=1422478813033441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meddev.uio.no/elaring/fag/oyesykdommer/index.shtml" TargetMode="Externa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6"/>
          <p:cNvSpPr>
            <a:spLocks noGrp="1"/>
          </p:cNvSpPr>
          <p:nvPr>
            <p:ph type="subTitle" sz="quarter" idx="1"/>
          </p:nvPr>
        </p:nvSpPr>
        <p:spPr>
          <a:xfrm>
            <a:off x="1331640" y="2492896"/>
            <a:ext cx="6665913" cy="3024188"/>
          </a:xfrm>
        </p:spPr>
        <p:txBody>
          <a:bodyPr/>
          <a:lstStyle/>
          <a:p>
            <a:pPr algn="ctr" eaLnBrk="1" hangingPunct="1"/>
            <a:r>
              <a:rPr lang="nb-NO" altLang="en-US" sz="4000" smtClean="0">
                <a:latin typeface="Arial" pitchFamily="34" charset="0"/>
                <a:cs typeface="Arial" pitchFamily="34" charset="0"/>
              </a:rPr>
              <a:t>Digital eksamen</a:t>
            </a:r>
            <a:endParaRPr lang="nb-NO" altLang="en-US" sz="4000" smtClean="0">
              <a:latin typeface="Calibri" pitchFamily="34" charset="0"/>
              <a:cs typeface="Arial" pitchFamily="34" charset="0"/>
            </a:endParaRPr>
          </a:p>
          <a:p>
            <a:pPr algn="ctr" eaLnBrk="1" hangingPunct="1"/>
            <a:r>
              <a:rPr lang="nb-NO" altLang="en-US" sz="3600" b="0" smtClean="0">
                <a:latin typeface="Calibri" pitchFamily="34" charset="0"/>
                <a:cs typeface="Arial" pitchFamily="34" charset="0"/>
              </a:rPr>
              <a:t>Fra behov til gjennomføring</a:t>
            </a:r>
          </a:p>
          <a:p>
            <a:pPr algn="ctr" eaLnBrk="1" hangingPunct="1"/>
            <a:endParaRPr lang="nb-NO" altLang="en-US" sz="2000" b="0" smtClean="0">
              <a:latin typeface="Calibri" pitchFamily="34" charset="0"/>
              <a:cs typeface="Arial" pitchFamily="34" charset="0"/>
            </a:endParaRPr>
          </a:p>
          <a:p>
            <a:pPr algn="ctr" eaLnBrk="1" hangingPunct="1"/>
            <a:endParaRPr lang="nb-NO" altLang="en-US" sz="2000" b="0" smtClean="0">
              <a:latin typeface="Calibri" pitchFamily="34" charset="0"/>
              <a:cs typeface="Arial" pitchFamily="34" charset="0"/>
            </a:endParaRPr>
          </a:p>
          <a:p>
            <a:pPr algn="ctr" eaLnBrk="1" hangingPunct="1">
              <a:lnSpc>
                <a:spcPts val="120"/>
              </a:lnSpc>
              <a:spcBef>
                <a:spcPts val="0"/>
              </a:spcBef>
            </a:pPr>
            <a:r>
              <a:rPr lang="nb-NO" altLang="en-US" sz="2400" b="0" smtClean="0">
                <a:latin typeface="Calibri" pitchFamily="34" charset="0"/>
                <a:cs typeface="Arial" pitchFamily="34" charset="0"/>
              </a:rPr>
              <a:t>Per Grøttum</a:t>
            </a:r>
          </a:p>
          <a:p>
            <a:pPr algn="ctr" eaLnBrk="1" hangingPunct="1"/>
            <a:r>
              <a:rPr lang="nb-NO" altLang="en-US" sz="2400" b="0" smtClean="0">
                <a:latin typeface="Calibri" pitchFamily="34" charset="0"/>
                <a:cs typeface="Arial" pitchFamily="34" charset="0"/>
              </a:rPr>
              <a:t>Seksjon for medisinsk informatikk</a:t>
            </a:r>
          </a:p>
          <a:p>
            <a:pPr algn="ctr" eaLnBrk="1" hangingPunct="1"/>
            <a:r>
              <a:rPr lang="nb-NO" altLang="en-US" sz="2400" b="0" smtClean="0">
                <a:latin typeface="Calibri" pitchFamily="34" charset="0"/>
                <a:cs typeface="Arial" pitchFamily="34" charset="0"/>
              </a:rPr>
              <a:t>Det medisinske fakultet</a:t>
            </a:r>
          </a:p>
          <a:p>
            <a:pPr algn="ctr" eaLnBrk="1" hangingPunct="1"/>
            <a:endParaRPr lang="nb-NO" altLang="en-US" sz="2000" b="0" smtClean="0">
              <a:latin typeface="Calibri" pitchFamily="34" charset="0"/>
              <a:cs typeface="Arial" pitchFamily="34" charset="0"/>
            </a:endParaRPr>
          </a:p>
          <a:p>
            <a:pPr eaLnBrk="1" hangingPunct="1"/>
            <a:endParaRPr lang="nb-NO" altLang="en-US" sz="2000" b="0" smtClean="0">
              <a:latin typeface="Calibri" pitchFamily="34" charset="0"/>
              <a:cs typeface="Arial" pitchFamily="34" charset="0"/>
            </a:endParaRPr>
          </a:p>
          <a:p>
            <a:pPr eaLnBrk="1" hangingPunct="1"/>
            <a:endParaRPr lang="nb-NO" altLang="en-US" sz="2000" b="0" smtClean="0">
              <a:latin typeface="Calibri" pitchFamily="34" charset="0"/>
              <a:cs typeface="Arial" pitchFamily="34" charset="0"/>
            </a:endParaRPr>
          </a:p>
          <a:p>
            <a:pPr eaLnBrk="1" hangingPunct="1"/>
            <a:endParaRPr lang="nb-NO" altLang="en-US" smtClean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9" y="1988840"/>
            <a:ext cx="82157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smtClean="0"/>
              <a:t>Digital eksamen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214190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8706" y="439313"/>
            <a:ext cx="504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Nivåinndeling av kognitive ferdigheter</a:t>
            </a:r>
            <a:endParaRPr lang="en-US" sz="24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4218039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1268760"/>
            <a:ext cx="270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Blooms taksonomi</a:t>
            </a:r>
            <a:endParaRPr lang="en-US" sz="2400"/>
          </a:p>
        </p:txBody>
      </p:sp>
      <p:grpSp>
        <p:nvGrpSpPr>
          <p:cNvPr id="9" name="Group 8"/>
          <p:cNvGrpSpPr/>
          <p:nvPr/>
        </p:nvGrpSpPr>
        <p:grpSpPr>
          <a:xfrm>
            <a:off x="5405663" y="1791544"/>
            <a:ext cx="3173225" cy="4392488"/>
            <a:chOff x="5405663" y="1791544"/>
            <a:chExt cx="3173225" cy="4392488"/>
          </a:xfrm>
        </p:grpSpPr>
        <p:sp>
          <p:nvSpPr>
            <p:cNvPr id="6" name="Right Brace 5"/>
            <p:cNvSpPr/>
            <p:nvPr/>
          </p:nvSpPr>
          <p:spPr>
            <a:xfrm>
              <a:off x="5405663" y="1791544"/>
              <a:ext cx="432150" cy="439248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12160" y="3387622"/>
              <a:ext cx="256672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/>
                <a:t>Klinisk</a:t>
              </a:r>
              <a:br>
                <a:rPr lang="en-US" sz="2400" smtClean="0"/>
              </a:br>
              <a:r>
                <a:rPr lang="en-US" sz="2400" smtClean="0"/>
                <a:t>problemløsing og</a:t>
              </a:r>
              <a:br>
                <a:rPr lang="en-US" sz="2400" smtClean="0"/>
              </a:br>
              <a:r>
                <a:rPr lang="en-US" sz="2400" smtClean="0"/>
                <a:t>beslutningstaking</a:t>
              </a: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897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704" y="672353"/>
            <a:ext cx="655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Klinisk beslutningstaking = beslutningstre = sekvensielle oppgaver</a:t>
            </a:r>
            <a:endParaRPr lang="en-US" b="1"/>
          </a:p>
        </p:txBody>
      </p:sp>
      <p:sp>
        <p:nvSpPr>
          <p:cNvPr id="4" name="TextBox 1"/>
          <p:cNvSpPr txBox="1"/>
          <p:nvPr/>
        </p:nvSpPr>
        <p:spPr>
          <a:xfrm>
            <a:off x="3716924" y="1581339"/>
            <a:ext cx="1561966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/>
              <a:t>Opplysninger</a:t>
            </a:r>
          </a:p>
          <a:p>
            <a:pPr algn="ctr"/>
            <a:r>
              <a:rPr lang="en-US" sz="2000" smtClean="0"/>
              <a:t>Spørsmål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108207" y="4204031"/>
            <a:ext cx="6920177" cy="1241193"/>
            <a:chOff x="1741542" y="3766718"/>
            <a:chExt cx="5766293" cy="1034234"/>
          </a:xfrm>
        </p:grpSpPr>
        <p:grpSp>
          <p:nvGrpSpPr>
            <p:cNvPr id="9" name="Group 8"/>
            <p:cNvGrpSpPr/>
            <p:nvPr/>
          </p:nvGrpSpPr>
          <p:grpSpPr>
            <a:xfrm>
              <a:off x="3930816" y="3785123"/>
              <a:ext cx="1277158" cy="1015829"/>
              <a:chOff x="4015435" y="3649551"/>
              <a:chExt cx="1277158" cy="1015829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>
                <a:off x="4015435" y="3649551"/>
                <a:ext cx="650516" cy="10158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4665949" y="3649551"/>
                <a:ext cx="0" cy="1015829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4642077" y="3649551"/>
                <a:ext cx="650516" cy="10158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6230677" y="3766718"/>
              <a:ext cx="1277158" cy="1015829"/>
              <a:chOff x="4537341" y="3631147"/>
              <a:chExt cx="1277158" cy="1015829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>
                <a:off x="4537341" y="3631147"/>
                <a:ext cx="650516" cy="10158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5187855" y="3631147"/>
                <a:ext cx="0" cy="10158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5163983" y="3631147"/>
                <a:ext cx="650516" cy="10158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1741542" y="3766718"/>
              <a:ext cx="1277158" cy="1015829"/>
              <a:chOff x="3590630" y="3649551"/>
              <a:chExt cx="1277158" cy="1015829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H="1">
                <a:off x="3590630" y="3649551"/>
                <a:ext cx="650516" cy="10158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241144" y="3649551"/>
                <a:ext cx="0" cy="10158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4217272" y="3649551"/>
                <a:ext cx="650516" cy="10158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1877560" y="2281691"/>
            <a:ext cx="5279325" cy="1242636"/>
            <a:chOff x="2382611" y="2164913"/>
            <a:chExt cx="4399040" cy="1035436"/>
          </a:xfrm>
        </p:grpSpPr>
        <p:cxnSp>
          <p:nvCxnSpPr>
            <p:cNvPr id="22" name="Straight Arrow Connector 21"/>
            <p:cNvCxnSpPr>
              <a:endCxn id="26" idx="0"/>
            </p:cNvCxnSpPr>
            <p:nvPr/>
          </p:nvCxnSpPr>
          <p:spPr>
            <a:xfrm>
              <a:off x="4551975" y="2166113"/>
              <a:ext cx="2229676" cy="10158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551975" y="2166114"/>
              <a:ext cx="0" cy="101582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28" idx="0"/>
            </p:cNvCxnSpPr>
            <p:nvPr/>
          </p:nvCxnSpPr>
          <p:spPr>
            <a:xfrm flipH="1">
              <a:off x="2382611" y="2164913"/>
              <a:ext cx="2168128" cy="10354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096577" y="3502238"/>
            <a:ext cx="6841291" cy="729974"/>
            <a:chOff x="1731851" y="3181943"/>
            <a:chExt cx="5700561" cy="608257"/>
          </a:xfrm>
        </p:grpSpPr>
        <p:sp>
          <p:nvSpPr>
            <p:cNvPr id="25" name="TextBox 1"/>
            <p:cNvSpPr txBox="1"/>
            <p:nvPr/>
          </p:nvSpPr>
          <p:spPr>
            <a:xfrm>
              <a:off x="3906697" y="3181943"/>
              <a:ext cx="1301521" cy="58985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smtClean="0"/>
                <a:t>Opplysninger</a:t>
              </a:r>
            </a:p>
            <a:p>
              <a:pPr algn="ctr"/>
              <a:r>
                <a:rPr lang="en-US" sz="2000" smtClean="0"/>
                <a:t>Spørsmål</a:t>
              </a:r>
            </a:p>
          </p:txBody>
        </p:sp>
        <p:sp>
          <p:nvSpPr>
            <p:cNvPr id="26" name="TextBox 1"/>
            <p:cNvSpPr txBox="1"/>
            <p:nvPr/>
          </p:nvSpPr>
          <p:spPr>
            <a:xfrm>
              <a:off x="6130891" y="3181943"/>
              <a:ext cx="1301521" cy="58985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smtClean="0"/>
                <a:t>Opplysninger</a:t>
              </a:r>
            </a:p>
            <a:p>
              <a:pPr algn="ctr"/>
              <a:r>
                <a:rPr lang="en-US" sz="2000" smtClean="0"/>
                <a:t>Spørsmål</a:t>
              </a:r>
            </a:p>
          </p:txBody>
        </p:sp>
        <p:sp>
          <p:nvSpPr>
            <p:cNvPr id="28" name="TextBox 1"/>
            <p:cNvSpPr txBox="1"/>
            <p:nvPr/>
          </p:nvSpPr>
          <p:spPr>
            <a:xfrm>
              <a:off x="1731851" y="3200348"/>
              <a:ext cx="1301521" cy="58985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smtClean="0"/>
                <a:t>Opplysninger</a:t>
              </a:r>
            </a:p>
            <a:p>
              <a:pPr algn="ctr"/>
              <a:r>
                <a:rPr lang="en-US" sz="2000" smtClean="0"/>
                <a:t>Spørsmål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26462" y="32896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=</a:t>
              </a:r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06771" y="32896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=</a:t>
              </a:r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55654" y="5517232"/>
            <a:ext cx="104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Følgefeil!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725788" y="5515369"/>
            <a:ext cx="104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Følgefeil!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/>
          <p:cNvCxnSpPr/>
          <p:nvPr/>
        </p:nvCxnSpPr>
        <p:spPr>
          <a:xfrm>
            <a:off x="4519056" y="4687059"/>
            <a:ext cx="0" cy="126222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/>
          <p:cNvSpPr txBox="1"/>
          <p:nvPr/>
        </p:nvSpPr>
        <p:spPr>
          <a:xfrm>
            <a:off x="3687837" y="1581339"/>
            <a:ext cx="1566841" cy="7136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/>
              <a:t>Opplysninger</a:t>
            </a:r>
          </a:p>
          <a:p>
            <a:pPr algn="ctr"/>
            <a:r>
              <a:rPr lang="en-US" sz="2000" smtClean="0"/>
              <a:t>Spørsmål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70199" y="4687059"/>
            <a:ext cx="793889" cy="12622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2"/>
            <a:endCxn id="36" idx="0"/>
          </p:cNvCxnSpPr>
          <p:nvPr/>
        </p:nvCxnSpPr>
        <p:spPr>
          <a:xfrm>
            <a:off x="4471258" y="2294997"/>
            <a:ext cx="2741956" cy="18152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2"/>
          </p:cNvCxnSpPr>
          <p:nvPr/>
        </p:nvCxnSpPr>
        <p:spPr>
          <a:xfrm flipH="1">
            <a:off x="4454098" y="2294997"/>
            <a:ext cx="17160" cy="123971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2"/>
            <a:endCxn id="28" idx="0"/>
          </p:cNvCxnSpPr>
          <p:nvPr/>
        </p:nvCxnSpPr>
        <p:spPr>
          <a:xfrm flipH="1">
            <a:off x="1719279" y="2294997"/>
            <a:ext cx="2751978" cy="18152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"/>
          <p:cNvSpPr txBox="1"/>
          <p:nvPr/>
        </p:nvSpPr>
        <p:spPr>
          <a:xfrm>
            <a:off x="3706502" y="3950939"/>
            <a:ext cx="1566841" cy="7136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/>
              <a:t>Opplysninger</a:t>
            </a:r>
          </a:p>
          <a:p>
            <a:pPr algn="ctr"/>
            <a:r>
              <a:rPr lang="en-US" sz="2000" smtClean="0"/>
              <a:t>Spørsmål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1015625" y="4110268"/>
            <a:ext cx="140730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/>
              <a:t>      </a:t>
            </a:r>
            <a:r>
              <a:rPr lang="en-US" sz="2000" smtClean="0"/>
              <a:t>Fasit        </a:t>
            </a:r>
          </a:p>
        </p:txBody>
      </p:sp>
      <p:sp>
        <p:nvSpPr>
          <p:cNvPr id="35" name="TextBox 1"/>
          <p:cNvSpPr txBox="1"/>
          <p:nvPr/>
        </p:nvSpPr>
        <p:spPr>
          <a:xfrm>
            <a:off x="3706503" y="3527324"/>
            <a:ext cx="1566840" cy="4131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/>
              <a:t>Fasit        </a:t>
            </a:r>
          </a:p>
        </p:txBody>
      </p:sp>
      <p:sp>
        <p:nvSpPr>
          <p:cNvPr id="36" name="TextBox 1"/>
          <p:cNvSpPr txBox="1"/>
          <p:nvPr/>
        </p:nvSpPr>
        <p:spPr>
          <a:xfrm>
            <a:off x="6509560" y="4110268"/>
            <a:ext cx="140730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smtClean="0"/>
              <a:t>      </a:t>
            </a:r>
            <a:r>
              <a:rPr lang="en-US" sz="2000" smtClean="0"/>
              <a:t>Fasit       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488296" y="4295474"/>
            <a:ext cx="1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99158" y="4287002"/>
            <a:ext cx="1196992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7704" y="672353"/>
            <a:ext cx="655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Klinisk beslutningstaking = beslutningstre = sekvensielle oppgaver</a:t>
            </a:r>
            <a:endParaRPr lang="en-US" b="1"/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3634095" y="4653136"/>
            <a:ext cx="793889" cy="12622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247216" y="4293096"/>
            <a:ext cx="1196992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008690" y="2806188"/>
            <a:ext cx="4955165" cy="1192873"/>
            <a:chOff x="2008690" y="2806188"/>
            <a:chExt cx="4955165" cy="1192873"/>
          </a:xfrm>
        </p:grpSpPr>
        <p:pic>
          <p:nvPicPr>
            <p:cNvPr id="2050" name="Picture 2" descr="http://pixabay.com/static/uploads/photo/2014/04/02/10/56/sign-304981_640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90" y="3488675"/>
              <a:ext cx="490468" cy="490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pixabay.com/static/uploads/photo/2014/04/02/10/56/sign-304981_640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387" y="3508593"/>
              <a:ext cx="490468" cy="490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://pixabay.com/static/uploads/photo/2014/04/02/10/56/sign-304981_640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444" y="2806188"/>
              <a:ext cx="490468" cy="490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52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"/>
          <a:stretch/>
        </p:blipFill>
        <p:spPr bwMode="auto">
          <a:xfrm>
            <a:off x="300040" y="836712"/>
            <a:ext cx="6072160" cy="5583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794" y="226927"/>
            <a:ext cx="317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I praksis ser det slik ut:</a:t>
            </a:r>
            <a:endParaRPr lang="en-US" sz="2400" b="1"/>
          </a:p>
        </p:txBody>
      </p:sp>
      <p:sp>
        <p:nvSpPr>
          <p:cNvPr id="2" name="TextBox 1"/>
          <p:cNvSpPr txBox="1"/>
          <p:nvPr/>
        </p:nvSpPr>
        <p:spPr>
          <a:xfrm>
            <a:off x="6372200" y="260648"/>
            <a:ext cx="273664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smtClean="0">
                <a:solidFill>
                  <a:srgbClr val="FF0000"/>
                </a:solidFill>
              </a:rPr>
              <a:t>   1 nivå i treet</a:t>
            </a:r>
          </a:p>
          <a:p>
            <a:r>
              <a:rPr lang="en-US" sz="1800" i="1" smtClean="0">
                <a:solidFill>
                  <a:srgbClr val="FF0000"/>
                </a:solidFill>
              </a:rPr>
              <a:t>= 1 deloppgave</a:t>
            </a:r>
          </a:p>
          <a:p>
            <a:r>
              <a:rPr lang="en-US" sz="1800" i="1" smtClean="0">
                <a:solidFill>
                  <a:srgbClr val="FF0000"/>
                </a:solidFill>
              </a:rPr>
              <a:t>= 1 innlevering</a:t>
            </a:r>
            <a:endParaRPr lang="en-US" sz="1800" i="1">
              <a:solidFill>
                <a:srgbClr val="FF0000"/>
              </a:solidFill>
            </a:endParaRPr>
          </a:p>
          <a:p>
            <a:endParaRPr lang="en-US" sz="1800" smtClean="0">
              <a:solidFill>
                <a:srgbClr val="FF0000"/>
              </a:solidFill>
            </a:endParaRPr>
          </a:p>
          <a:p>
            <a:r>
              <a:rPr lang="en-US" sz="1800" smtClean="0">
                <a:solidFill>
                  <a:srgbClr val="FF0000"/>
                </a:solidFill>
              </a:rPr>
              <a:t>akkumulert sykehistorie</a:t>
            </a:r>
          </a:p>
          <a:p>
            <a:endParaRPr lang="en-US" sz="1800">
              <a:solidFill>
                <a:srgbClr val="FF0000"/>
              </a:solidFill>
            </a:endParaRPr>
          </a:p>
          <a:p>
            <a:r>
              <a:rPr lang="en-US" sz="1800" smtClean="0">
                <a:solidFill>
                  <a:srgbClr val="FF0000"/>
                </a:solidFill>
              </a:rPr>
              <a:t>fasit og nye opplysninger</a:t>
            </a:r>
          </a:p>
          <a:p>
            <a:endParaRPr lang="en-US" sz="1800">
              <a:solidFill>
                <a:srgbClr val="FF0000"/>
              </a:solidFill>
            </a:endParaRPr>
          </a:p>
          <a:p>
            <a:endParaRPr lang="en-US" sz="1800" smtClean="0">
              <a:solidFill>
                <a:srgbClr val="FF0000"/>
              </a:solidFill>
            </a:endParaRPr>
          </a:p>
          <a:p>
            <a:endParaRPr lang="en-US" sz="1800">
              <a:solidFill>
                <a:srgbClr val="FF0000"/>
              </a:solidFill>
            </a:endParaRPr>
          </a:p>
          <a:p>
            <a:r>
              <a:rPr lang="en-US" sz="1800" smtClean="0">
                <a:solidFill>
                  <a:srgbClr val="FF0000"/>
                </a:solidFill>
              </a:rPr>
              <a:t>miniessay spørsmål</a:t>
            </a:r>
          </a:p>
          <a:p>
            <a:endParaRPr lang="en-US" sz="1800">
              <a:solidFill>
                <a:srgbClr val="FF0000"/>
              </a:solidFill>
            </a:endParaRPr>
          </a:p>
          <a:p>
            <a:endParaRPr lang="en-US" sz="1800" smtClean="0">
              <a:solidFill>
                <a:srgbClr val="FF0000"/>
              </a:solidFill>
            </a:endParaRPr>
          </a:p>
          <a:p>
            <a:r>
              <a:rPr lang="en-US" sz="1800" smtClean="0">
                <a:solidFill>
                  <a:srgbClr val="FF0000"/>
                </a:solidFill>
              </a:rPr>
              <a:t>multiple response</a:t>
            </a:r>
            <a:br>
              <a:rPr lang="en-US" sz="1800" smtClean="0">
                <a:solidFill>
                  <a:srgbClr val="FF0000"/>
                </a:solidFill>
              </a:rPr>
            </a:br>
            <a:r>
              <a:rPr lang="en-US" sz="1800" smtClean="0">
                <a:solidFill>
                  <a:srgbClr val="FF0000"/>
                </a:solidFill>
              </a:rPr>
              <a:t>spørsmål</a:t>
            </a:r>
          </a:p>
          <a:p>
            <a:endParaRPr lang="en-US" sz="1800">
              <a:solidFill>
                <a:srgbClr val="FF0000"/>
              </a:solidFill>
            </a:endParaRPr>
          </a:p>
          <a:p>
            <a:endParaRPr lang="en-US" sz="1800" smtClean="0">
              <a:solidFill>
                <a:srgbClr val="FF0000"/>
              </a:solidFill>
            </a:endParaRPr>
          </a:p>
          <a:p>
            <a:endParaRPr lang="en-US" sz="1800">
              <a:solidFill>
                <a:srgbClr val="FF0000"/>
              </a:solidFill>
            </a:endParaRPr>
          </a:p>
          <a:p>
            <a:r>
              <a:rPr lang="en-US" sz="1800" smtClean="0">
                <a:solidFill>
                  <a:srgbClr val="FF0000"/>
                </a:solidFill>
              </a:rPr>
              <a:t>multiple choice</a:t>
            </a:r>
            <a:br>
              <a:rPr lang="en-US" sz="1800" smtClean="0">
                <a:solidFill>
                  <a:srgbClr val="FF0000"/>
                </a:solidFill>
              </a:rPr>
            </a:br>
            <a:r>
              <a:rPr lang="en-US" sz="1800" smtClean="0">
                <a:solidFill>
                  <a:srgbClr val="FF0000"/>
                </a:solidFill>
              </a:rPr>
              <a:t>spørsmål</a:t>
            </a:r>
            <a:endParaRPr lang="en-US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06" y="439313"/>
            <a:ext cx="281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Typisk eksamenssett</a:t>
            </a:r>
            <a:endParaRPr lang="en-US" sz="2400" b="1"/>
          </a:p>
        </p:txBody>
      </p:sp>
      <p:sp>
        <p:nvSpPr>
          <p:cNvPr id="6" name="TextBox 5"/>
          <p:cNvSpPr txBox="1"/>
          <p:nvPr/>
        </p:nvSpPr>
        <p:spPr>
          <a:xfrm>
            <a:off x="683568" y="1556792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smtClean="0"/>
              <a:t>4 - 12 oppgaver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smtClean="0"/>
              <a:t>hver oppgave har 2 – 8 deler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smtClean="0"/>
              <a:t>hver del har 1 – 15 spørsmål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smtClean="0"/>
              <a:t>i alt ca 100 spørsmål på 4 timer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/>
          </a:p>
          <a:p>
            <a:pPr>
              <a:lnSpc>
                <a:spcPct val="150000"/>
              </a:lnSpc>
            </a:pPr>
            <a:r>
              <a:rPr lang="en-US" sz="2400" smtClean="0"/>
              <a:t>Content validity sikres i hvert fag ved én stor kasuistikk</a:t>
            </a:r>
            <a:r>
              <a:rPr lang="en-US" sz="2400"/>
              <a:t> </a:t>
            </a:r>
            <a:r>
              <a:rPr lang="en-US" sz="2400" smtClean="0"/>
              <a:t>og utfyllende enkeltspørsmål som til sammen dekker læringsmålene.</a:t>
            </a:r>
          </a:p>
        </p:txBody>
      </p:sp>
    </p:spTree>
    <p:extLst>
      <p:ext uri="{BB962C8B-B14F-4D97-AF65-F5344CB8AC3E}">
        <p14:creationId xmlns:p14="http://schemas.microsoft.com/office/powerpoint/2010/main" val="4202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r\Pictures\osce\IMG_02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15"/>
          <a:stretch/>
        </p:blipFill>
        <p:spPr bwMode="auto">
          <a:xfrm>
            <a:off x="685599" y="1052736"/>
            <a:ext cx="5974634" cy="34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8706" y="439313"/>
            <a:ext cx="559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Praktisk gjennomføring av digital eksamen</a:t>
            </a:r>
            <a:endParaRPr lang="en-US" sz="2400" b="1"/>
          </a:p>
        </p:txBody>
      </p:sp>
      <p:sp>
        <p:nvSpPr>
          <p:cNvPr id="2" name="TextBox 1"/>
          <p:cNvSpPr txBox="1"/>
          <p:nvPr/>
        </p:nvSpPr>
        <p:spPr>
          <a:xfrm>
            <a:off x="401256" y="4581128"/>
            <a:ext cx="8741496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Web-basert eksamen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200 dedikerte bærbare maskiner med minimert Windows OS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Dedikert 802.11a trådløst eksamensnett i flere lesesaler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I produksjon siden 2013.</a:t>
            </a:r>
          </a:p>
        </p:txBody>
      </p:sp>
    </p:spTree>
    <p:extLst>
      <p:ext uri="{BB962C8B-B14F-4D97-AF65-F5344CB8AC3E}">
        <p14:creationId xmlns:p14="http://schemas.microsoft.com/office/powerpoint/2010/main" val="35067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099" y="1988840"/>
            <a:ext cx="82766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smtClean="0"/>
              <a:t>Kvalitetssikring I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3435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06" y="439313"/>
            <a:ext cx="362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Kvalitetssikring - medisinsk</a:t>
            </a:r>
            <a:endParaRPr lang="en-US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755576" y="5172000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Kollegaer</a:t>
            </a:r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323528" y="3503658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Eksamenskommisjon</a:t>
            </a:r>
            <a:endParaRPr lang="en-US" sz="2400" i="1"/>
          </a:p>
        </p:txBody>
      </p:sp>
      <p:sp>
        <p:nvSpPr>
          <p:cNvPr id="21" name="TextBox 20"/>
          <p:cNvSpPr txBox="1"/>
          <p:nvPr/>
        </p:nvSpPr>
        <p:spPr>
          <a:xfrm>
            <a:off x="323528" y="162991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Forfatterteam</a:t>
            </a:r>
            <a:endParaRPr lang="en-US" sz="2400"/>
          </a:p>
        </p:txBody>
      </p:sp>
      <p:sp>
        <p:nvSpPr>
          <p:cNvPr id="56" name="TextBox 55"/>
          <p:cNvSpPr txBox="1"/>
          <p:nvPr/>
        </p:nvSpPr>
        <p:spPr>
          <a:xfrm flipH="1">
            <a:off x="6604547" y="5199583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Seniorstudenter</a:t>
            </a:r>
            <a:endParaRPr lang="en-US" sz="2400"/>
          </a:p>
        </p:txBody>
      </p:sp>
      <p:grpSp>
        <p:nvGrpSpPr>
          <p:cNvPr id="65" name="Group 64"/>
          <p:cNvGrpSpPr/>
          <p:nvPr/>
        </p:nvGrpSpPr>
        <p:grpSpPr>
          <a:xfrm>
            <a:off x="2386896" y="1466421"/>
            <a:ext cx="4209107" cy="5182725"/>
            <a:chOff x="2620522" y="1222493"/>
            <a:chExt cx="3026303" cy="35755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049" y="3692827"/>
              <a:ext cx="225564" cy="49635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4150540" y="1222493"/>
              <a:ext cx="1438710" cy="607667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79" y="1273236"/>
              <a:ext cx="230032" cy="5061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765" y="1269680"/>
              <a:ext cx="230032" cy="506180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2732458" y="1226049"/>
              <a:ext cx="1388056" cy="60766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2957" y="1276792"/>
              <a:ext cx="230032" cy="5061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470" y="1261289"/>
              <a:ext cx="230032" cy="50618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 rot="5400000">
              <a:off x="2856274" y="3359053"/>
              <a:ext cx="692395" cy="1163899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425" y="3692827"/>
              <a:ext cx="225564" cy="4963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669" y="2440286"/>
              <a:ext cx="232182" cy="510911"/>
            </a:xfrm>
            <a:prstGeom prst="rect">
              <a:avLst/>
            </a:prstGeom>
          </p:spPr>
        </p:pic>
        <p:sp>
          <p:nvSpPr>
            <p:cNvPr id="27" name="Rounded Rectangle 26"/>
            <p:cNvSpPr/>
            <p:nvPr/>
          </p:nvSpPr>
          <p:spPr>
            <a:xfrm>
              <a:off x="3445921" y="2273834"/>
              <a:ext cx="1438710" cy="890427"/>
            </a:xfrm>
            <a:prstGeom prst="round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571" y="2440286"/>
              <a:ext cx="230032" cy="50618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951845" y="2674866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...</a:t>
              </a:r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29692" y="1482204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...</a:t>
              </a:r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57854" y="1506528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...</a:t>
              </a:r>
              <a:endParaRPr lang="en-US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3693571" y="1833716"/>
              <a:ext cx="0" cy="4401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564439" y="1835666"/>
              <a:ext cx="0" cy="4401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eform 43"/>
            <p:cNvSpPr/>
            <p:nvPr/>
          </p:nvSpPr>
          <p:spPr>
            <a:xfrm>
              <a:off x="3132049" y="1844703"/>
              <a:ext cx="310866" cy="813027"/>
            </a:xfrm>
            <a:custGeom>
              <a:avLst/>
              <a:gdLst>
                <a:gd name="connsiteX0" fmla="*/ 310866 w 310866"/>
                <a:gd name="connsiteY0" fmla="*/ 803081 h 813027"/>
                <a:gd name="connsiteX1" fmla="*/ 64375 w 310866"/>
                <a:gd name="connsiteY1" fmla="*/ 803081 h 813027"/>
                <a:gd name="connsiteX2" fmla="*/ 8716 w 310866"/>
                <a:gd name="connsiteY2" fmla="*/ 699714 h 813027"/>
                <a:gd name="connsiteX3" fmla="*/ 765 w 310866"/>
                <a:gd name="connsiteY3" fmla="*/ 540688 h 813027"/>
                <a:gd name="connsiteX4" fmla="*/ 765 w 310866"/>
                <a:gd name="connsiteY4" fmla="*/ 0 h 81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866" h="813027">
                  <a:moveTo>
                    <a:pt x="310866" y="803081"/>
                  </a:moveTo>
                  <a:cubicBezTo>
                    <a:pt x="212799" y="811695"/>
                    <a:pt x="114733" y="820309"/>
                    <a:pt x="64375" y="803081"/>
                  </a:cubicBezTo>
                  <a:cubicBezTo>
                    <a:pt x="14017" y="785853"/>
                    <a:pt x="19318" y="743446"/>
                    <a:pt x="8716" y="699714"/>
                  </a:cubicBezTo>
                  <a:cubicBezTo>
                    <a:pt x="-1886" y="655982"/>
                    <a:pt x="2090" y="657307"/>
                    <a:pt x="765" y="540688"/>
                  </a:cubicBezTo>
                  <a:cubicBezTo>
                    <a:pt x="-560" y="424069"/>
                    <a:pt x="102" y="212034"/>
                    <a:pt x="76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flipH="1">
              <a:off x="4884631" y="1851536"/>
              <a:ext cx="310866" cy="813027"/>
            </a:xfrm>
            <a:custGeom>
              <a:avLst/>
              <a:gdLst>
                <a:gd name="connsiteX0" fmla="*/ 310866 w 310866"/>
                <a:gd name="connsiteY0" fmla="*/ 803081 h 813027"/>
                <a:gd name="connsiteX1" fmla="*/ 64375 w 310866"/>
                <a:gd name="connsiteY1" fmla="*/ 803081 h 813027"/>
                <a:gd name="connsiteX2" fmla="*/ 8716 w 310866"/>
                <a:gd name="connsiteY2" fmla="*/ 699714 h 813027"/>
                <a:gd name="connsiteX3" fmla="*/ 765 w 310866"/>
                <a:gd name="connsiteY3" fmla="*/ 540688 h 813027"/>
                <a:gd name="connsiteX4" fmla="*/ 765 w 310866"/>
                <a:gd name="connsiteY4" fmla="*/ 0 h 81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866" h="813027">
                  <a:moveTo>
                    <a:pt x="310866" y="803081"/>
                  </a:moveTo>
                  <a:cubicBezTo>
                    <a:pt x="212799" y="811695"/>
                    <a:pt x="114733" y="820309"/>
                    <a:pt x="64375" y="803081"/>
                  </a:cubicBezTo>
                  <a:cubicBezTo>
                    <a:pt x="14017" y="785853"/>
                    <a:pt x="19318" y="743446"/>
                    <a:pt x="8716" y="699714"/>
                  </a:cubicBezTo>
                  <a:cubicBezTo>
                    <a:pt x="-1886" y="655982"/>
                    <a:pt x="2090" y="657307"/>
                    <a:pt x="765" y="540688"/>
                  </a:cubicBezTo>
                  <a:cubicBezTo>
                    <a:pt x="-560" y="424069"/>
                    <a:pt x="102" y="212034"/>
                    <a:pt x="76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85227" y="3939317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...</a:t>
              </a:r>
              <a:endParaRPr lang="en-US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3564122" y="3164261"/>
              <a:ext cx="244465" cy="430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3311470" y="3164261"/>
              <a:ext cx="230032" cy="430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/>
            <p:cNvSpPr/>
            <p:nvPr/>
          </p:nvSpPr>
          <p:spPr>
            <a:xfrm rot="16200000" flipH="1">
              <a:off x="4718678" y="3377249"/>
              <a:ext cx="692395" cy="1163899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 flipH="1">
              <a:off x="4524330" y="3957513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...</a:t>
              </a:r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4458760" y="3182457"/>
              <a:ext cx="244465" cy="430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 flipV="1">
              <a:off x="4725845" y="3182457"/>
              <a:ext cx="230032" cy="430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406" y="3692827"/>
              <a:ext cx="223010" cy="49072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646" y="3698448"/>
              <a:ext cx="223010" cy="490729"/>
            </a:xfrm>
            <a:prstGeom prst="rect">
              <a:avLst/>
            </a:prstGeom>
          </p:spPr>
        </p:pic>
        <p:cxnSp>
          <p:nvCxnSpPr>
            <p:cNvPr id="64" name="Straight Arrow Connector 63"/>
            <p:cNvCxnSpPr>
              <a:stCxn id="27" idx="2"/>
            </p:cNvCxnSpPr>
            <p:nvPr/>
          </p:nvCxnSpPr>
          <p:spPr>
            <a:xfrm>
              <a:off x="4165276" y="3164261"/>
              <a:ext cx="0" cy="16337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58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8706" y="439313"/>
            <a:ext cx="378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Kvalitetssikring - pedagogisk</a:t>
            </a:r>
            <a:endParaRPr lang="en-US" sz="2400" b="1"/>
          </a:p>
        </p:txBody>
      </p:sp>
      <p:sp>
        <p:nvSpPr>
          <p:cNvPr id="7" name="TextBox 6"/>
          <p:cNvSpPr txBox="1"/>
          <p:nvPr/>
        </p:nvSpPr>
        <p:spPr>
          <a:xfrm>
            <a:off x="538706" y="1502128"/>
            <a:ext cx="757034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Kongruens med læringsmål.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/>
              <a:t>Blueprinting (innhold/fag, taxonomisk nivå, basal/avansert kunnskap</a:t>
            </a:r>
            <a:r>
              <a:rPr lang="en-US" sz="2400" smtClean="0"/>
              <a:t>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Spørsmålsteknisk konstruksjon. </a:t>
            </a:r>
            <a:br>
              <a:rPr lang="en-US" sz="2400" smtClean="0"/>
            </a:br>
            <a:r>
              <a:rPr lang="en-US" sz="2400" smtClean="0"/>
              <a:t>Manual fra National </a:t>
            </a:r>
            <a:r>
              <a:rPr lang="en-US" sz="2400"/>
              <a:t>Board of  </a:t>
            </a:r>
            <a:r>
              <a:rPr lang="en-US" sz="2400" smtClean="0"/>
              <a:t>Medical </a:t>
            </a:r>
            <a:r>
              <a:rPr lang="en-US" sz="2400"/>
              <a:t>Examiners</a:t>
            </a:r>
            <a:r>
              <a:rPr lang="en-US" sz="2400" smtClean="0"/>
              <a:t>.</a:t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Kortversjon fra NTNU:</a:t>
            </a:r>
            <a:endParaRPr lang="en-US" sz="2400"/>
          </a:p>
        </p:txBody>
      </p:sp>
      <p:pic>
        <p:nvPicPr>
          <p:cNvPr id="4098" name="Picture 2" descr="M:\ntnu_mc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4170944" y="3918074"/>
            <a:ext cx="1891086" cy="25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6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2359" y="1484784"/>
            <a:ext cx="72221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smtClean="0"/>
              <a:t>Hva var galt med den gamle eksamenen?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smtClean="0"/>
              <a:t>Digital </a:t>
            </a:r>
            <a:r>
              <a:rPr lang="en-US" sz="2800"/>
              <a:t>skriftlig eksamen.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smtClean="0"/>
              <a:t>Kvalitetssikring I.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smtClean="0"/>
              <a:t>Digital sensur.</a:t>
            </a:r>
            <a:endParaRPr lang="en-US" sz="280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smtClean="0"/>
              <a:t>Kvalitetssikring II.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smtClean="0"/>
              <a:t>Forskning og utvikling.</a:t>
            </a:r>
            <a:endParaRPr lang="en-US" sz="2800"/>
          </a:p>
          <a:p>
            <a:pPr>
              <a:spcAft>
                <a:spcPts val="600"/>
              </a:spcAft>
            </a:pPr>
            <a:endParaRPr lang="en-US" sz="2400" smtClean="0"/>
          </a:p>
        </p:txBody>
      </p:sp>
      <p:sp>
        <p:nvSpPr>
          <p:cNvPr id="3" name="TextBox 2"/>
          <p:cNvSpPr txBox="1"/>
          <p:nvPr/>
        </p:nvSpPr>
        <p:spPr>
          <a:xfrm>
            <a:off x="538706" y="439312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Disposisjon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0802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 av Hanne-Guro Aabelv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/>
          <a:stretch/>
        </p:blipFill>
        <p:spPr bwMode="auto">
          <a:xfrm>
            <a:off x="515312" y="2091099"/>
            <a:ext cx="793534" cy="11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3334" y="1959097"/>
            <a:ext cx="45720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Leder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koordinering, teknisk kvalitetskontroll,  </a:t>
            </a:r>
            <a:br>
              <a:rPr lang="en-US" smtClean="0"/>
            </a:br>
            <a:r>
              <a:rPr lang="en-US" smtClean="0"/>
              <a:t>setter opp alle eksamener,</a:t>
            </a:r>
            <a:br>
              <a:rPr lang="en-US" smtClean="0"/>
            </a:br>
            <a:r>
              <a:rPr lang="en-US" smtClean="0"/>
              <a:t>supervisjon, fagutvikling, rådgiving</a:t>
            </a:r>
            <a:endParaRPr lang="en-US"/>
          </a:p>
        </p:txBody>
      </p:sp>
      <p:pic>
        <p:nvPicPr>
          <p:cNvPr id="1028" name="Picture 4" descr="Bilde av Maria Bjørdal Roa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r="9280" b="12802"/>
          <a:stretch/>
        </p:blipFill>
        <p:spPr bwMode="auto">
          <a:xfrm>
            <a:off x="515312" y="3665943"/>
            <a:ext cx="793534" cy="11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 av Nele De Vos (i permisjon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/>
          <a:stretch/>
        </p:blipFill>
        <p:spPr bwMode="auto">
          <a:xfrm>
            <a:off x="2235672" y="3662863"/>
            <a:ext cx="831054" cy="11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 av Kristin Aakn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6" r="13264" b="23205"/>
          <a:stretch/>
        </p:blipFill>
        <p:spPr bwMode="auto">
          <a:xfrm>
            <a:off x="1377395" y="3662864"/>
            <a:ext cx="780705" cy="11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3334" y="3665943"/>
            <a:ext cx="6000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Spesialiserte studiekonsulenter</a:t>
            </a:r>
            <a:r>
              <a:rPr lang="en-US" smtClean="0"/>
              <a:t> </a:t>
            </a:r>
          </a:p>
          <a:p>
            <a:r>
              <a:rPr lang="en-US" smtClean="0"/>
              <a:t>arbeider fortløpende med eksamenskommisjonene bygger spørsmåls- og oppgavebanker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8706" y="439313"/>
            <a:ext cx="5880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Kvalitetssikring – teknisk/administrativ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593081" y="1075049"/>
            <a:ext cx="7579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Studieadministrasjonen: etablert egen gruppe for digital eksamen</a:t>
            </a:r>
            <a:endParaRPr lang="en-US">
              <a:solidFill>
                <a:srgbClr val="0070C0"/>
              </a:solidFill>
            </a:endParaRPr>
          </a:p>
        </p:txBody>
      </p:sp>
      <p:pic>
        <p:nvPicPr>
          <p:cNvPr id="5122" name="Picture 2" descr="Bilde av Sindre Kristoffer Ri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2690" r="10019" b="12327"/>
          <a:stretch/>
        </p:blipFill>
        <p:spPr bwMode="auto">
          <a:xfrm>
            <a:off x="515313" y="5233285"/>
            <a:ext cx="802776" cy="104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33334" y="5093368"/>
            <a:ext cx="41456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IT senioringeniør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ansvarlig for utstyr</a:t>
            </a:r>
          </a:p>
          <a:p>
            <a:r>
              <a:rPr lang="en-US" smtClean="0"/>
              <a:t>teknisk gjennomføring av eksamen</a:t>
            </a:r>
          </a:p>
          <a:p>
            <a:r>
              <a:rPr lang="en-US" smtClean="0"/>
              <a:t>brukerstøtte under eksamen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5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876" y="1988840"/>
            <a:ext cx="7023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smtClean="0"/>
              <a:t>Digital sensur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7728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06" y="439313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Digital sensur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1674856" y="1852654"/>
            <a:ext cx="70715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/>
              <a:t>Etter eksamen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/>
              <a:t>Under eksamen </a:t>
            </a:r>
            <a:br>
              <a:rPr lang="en-US" sz="2400" smtClean="0"/>
            </a:br>
            <a:r>
              <a:rPr lang="en-US" sz="2400" smtClean="0"/>
              <a:t>- simultan sensurering ved OSCE-eksamen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/>
              <a:t>Til dels svært komplisert karakterberegning og fordeling av sensur-arbeidet.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214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Box 1"/>
          <p:cNvSpPr txBox="1">
            <a:spLocks noChangeArrowheads="1"/>
          </p:cNvSpPr>
          <p:nvPr/>
        </p:nvSpPr>
        <p:spPr bwMode="auto">
          <a:xfrm>
            <a:off x="511175" y="327025"/>
            <a:ext cx="5121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2400" b="1">
                <a:cs typeface="Arial" panose="020B0604020202020204" pitchFamily="34" charset="0"/>
              </a:rPr>
              <a:t>Sensur – </a:t>
            </a:r>
            <a:r>
              <a:rPr lang="en-US" altLang="en-US" sz="2400" b="1" smtClean="0">
                <a:cs typeface="Arial" panose="020B0604020202020204" pitchFamily="34" charset="0"/>
              </a:rPr>
              <a:t>den ultimate utfordring?</a:t>
            </a:r>
            <a:endParaRPr lang="en-US" altLang="en-US" sz="2400" b="1">
              <a:cs typeface="Arial" panose="020B0604020202020204" pitchFamily="34" charset="0"/>
            </a:endParaRPr>
          </a:p>
        </p:txBody>
      </p:sp>
      <p:sp>
        <p:nvSpPr>
          <p:cNvPr id="32770" name="TextBox 502"/>
          <p:cNvSpPr txBox="1">
            <a:spLocks noChangeArrowheads="1"/>
          </p:cNvSpPr>
          <p:nvPr/>
        </p:nvSpPr>
        <p:spPr bwMode="auto">
          <a:xfrm>
            <a:off x="781050" y="2833688"/>
            <a:ext cx="7905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</a:rPr>
              <a:t>Basalfag</a:t>
            </a:r>
          </a:p>
        </p:txBody>
      </p:sp>
      <p:sp>
        <p:nvSpPr>
          <p:cNvPr id="32771" name="TextBox 503"/>
          <p:cNvSpPr txBox="1">
            <a:spLocks noChangeArrowheads="1"/>
          </p:cNvSpPr>
          <p:nvPr/>
        </p:nvSpPr>
        <p:spPr bwMode="auto">
          <a:xfrm>
            <a:off x="561975" y="4411663"/>
            <a:ext cx="12223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</a:rPr>
              <a:t>Paraklinisk fag</a:t>
            </a:r>
          </a:p>
        </p:txBody>
      </p:sp>
      <p:sp>
        <p:nvSpPr>
          <p:cNvPr id="32772" name="TextBox 504"/>
          <p:cNvSpPr txBox="1">
            <a:spLocks noChangeArrowheads="1"/>
          </p:cNvSpPr>
          <p:nvPr/>
        </p:nvSpPr>
        <p:spPr bwMode="auto">
          <a:xfrm>
            <a:off x="765175" y="603091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</a:rPr>
              <a:t>Klinisk fag</a:t>
            </a:r>
          </a:p>
        </p:txBody>
      </p:sp>
      <p:grpSp>
        <p:nvGrpSpPr>
          <p:cNvPr id="32773" name="Group 338"/>
          <p:cNvGrpSpPr>
            <a:grpSpLocks/>
          </p:cNvGrpSpPr>
          <p:nvPr/>
        </p:nvGrpSpPr>
        <p:grpSpPr bwMode="auto">
          <a:xfrm>
            <a:off x="6657975" y="1477963"/>
            <a:ext cx="1200150" cy="1085850"/>
            <a:chOff x="4055165" y="1486891"/>
            <a:chExt cx="1200647" cy="1086070"/>
          </a:xfrm>
        </p:grpSpPr>
        <p:sp>
          <p:nvSpPr>
            <p:cNvPr id="340" name="Rounded Rectangle 339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3069" name="Group 340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353" name="Rectangle 352"/>
              <p:cNvSpPr/>
              <p:nvPr/>
            </p:nvSpPr>
            <p:spPr>
              <a:xfrm>
                <a:off x="2677433" y="1582258"/>
                <a:ext cx="557466" cy="13069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79" name="TextBox 353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80" name="TextBox 354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81" name="TextBox 355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3070" name="Group 341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348" name="Rectangle 347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75" name="TextBox 348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76" name="TextBox 349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77" name="TextBox 351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3071" name="Group 342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2680425" y="5027999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73" name="TextBox 345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775" name="Group 7"/>
          <p:cNvGrpSpPr>
            <a:grpSpLocks/>
          </p:cNvGrpSpPr>
          <p:nvPr/>
        </p:nvGrpSpPr>
        <p:grpSpPr bwMode="auto">
          <a:xfrm>
            <a:off x="765175" y="1836738"/>
            <a:ext cx="938213" cy="1025525"/>
            <a:chOff x="763325" y="1200648"/>
            <a:chExt cx="938254" cy="1025718"/>
          </a:xfrm>
        </p:grpSpPr>
        <p:sp>
          <p:nvSpPr>
            <p:cNvPr id="7" name="Rounded Rectangle 6"/>
            <p:cNvSpPr/>
            <p:nvPr/>
          </p:nvSpPr>
          <p:spPr>
            <a:xfrm>
              <a:off x="763325" y="1200648"/>
              <a:ext cx="938254" cy="102571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sp>
          <p:nvSpPr>
            <p:cNvPr id="33064" name="TextBox 2"/>
            <p:cNvSpPr txBox="1">
              <a:spLocks noChangeArrowheads="1"/>
            </p:cNvSpPr>
            <p:nvPr/>
          </p:nvSpPr>
          <p:spPr bwMode="auto">
            <a:xfrm>
              <a:off x="914400" y="1371600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65" name="TextBox 3"/>
            <p:cNvSpPr txBox="1">
              <a:spLocks noChangeArrowheads="1"/>
            </p:cNvSpPr>
            <p:nvPr/>
          </p:nvSpPr>
          <p:spPr bwMode="auto">
            <a:xfrm>
              <a:off x="1268014" y="1380848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66" name="TextBox 4"/>
            <p:cNvSpPr txBox="1">
              <a:spLocks noChangeArrowheads="1"/>
            </p:cNvSpPr>
            <p:nvPr/>
          </p:nvSpPr>
          <p:spPr bwMode="auto">
            <a:xfrm>
              <a:off x="925888" y="1755913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67" name="TextBox 5"/>
            <p:cNvSpPr txBox="1">
              <a:spLocks noChangeArrowheads="1"/>
            </p:cNvSpPr>
            <p:nvPr/>
          </p:nvSpPr>
          <p:spPr bwMode="auto">
            <a:xfrm>
              <a:off x="1271108" y="1754616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Calibri" pitchFamily="34" charset="0"/>
                </a:rPr>
                <a:t>?</a:t>
              </a:r>
            </a:p>
          </p:txBody>
        </p:sp>
      </p:grp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700088" y="5043488"/>
            <a:ext cx="938212" cy="1025525"/>
            <a:chOff x="763325" y="1200648"/>
            <a:chExt cx="938254" cy="1025718"/>
          </a:xfrm>
        </p:grpSpPr>
        <p:sp>
          <p:nvSpPr>
            <p:cNvPr id="16" name="Rounded Rectangle 15"/>
            <p:cNvSpPr/>
            <p:nvPr/>
          </p:nvSpPr>
          <p:spPr>
            <a:xfrm>
              <a:off x="763325" y="1200648"/>
              <a:ext cx="938254" cy="102571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B050"/>
                </a:solidFill>
                <a:latin typeface="Cambria" pitchFamily="18" charset="0"/>
              </a:endParaRPr>
            </a:p>
          </p:txBody>
        </p:sp>
        <p:sp>
          <p:nvSpPr>
            <p:cNvPr id="33059" name="TextBox 16"/>
            <p:cNvSpPr txBox="1">
              <a:spLocks noChangeArrowheads="1"/>
            </p:cNvSpPr>
            <p:nvPr/>
          </p:nvSpPr>
          <p:spPr bwMode="auto">
            <a:xfrm>
              <a:off x="914400" y="1371600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B05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60" name="TextBox 17"/>
            <p:cNvSpPr txBox="1">
              <a:spLocks noChangeArrowheads="1"/>
            </p:cNvSpPr>
            <p:nvPr/>
          </p:nvSpPr>
          <p:spPr bwMode="auto">
            <a:xfrm>
              <a:off x="1268014" y="1380848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B05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61" name="TextBox 18"/>
            <p:cNvSpPr txBox="1">
              <a:spLocks noChangeArrowheads="1"/>
            </p:cNvSpPr>
            <p:nvPr/>
          </p:nvSpPr>
          <p:spPr bwMode="auto">
            <a:xfrm>
              <a:off x="925888" y="1755913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B05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62" name="TextBox 19"/>
            <p:cNvSpPr txBox="1">
              <a:spLocks noChangeArrowheads="1"/>
            </p:cNvSpPr>
            <p:nvPr/>
          </p:nvSpPr>
          <p:spPr bwMode="auto">
            <a:xfrm>
              <a:off x="1271108" y="1754616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B050"/>
                  </a:solidFill>
                  <a:latin typeface="Calibri" pitchFamily="34" charset="0"/>
                </a:rPr>
                <a:t>?</a:t>
              </a:r>
            </a:p>
          </p:txBody>
        </p:sp>
      </p:grpSp>
      <p:grpSp>
        <p:nvGrpSpPr>
          <p:cNvPr id="32777" name="Group 20"/>
          <p:cNvGrpSpPr>
            <a:grpSpLocks/>
          </p:cNvGrpSpPr>
          <p:nvPr/>
        </p:nvGrpSpPr>
        <p:grpSpPr bwMode="auto">
          <a:xfrm>
            <a:off x="731838" y="3419475"/>
            <a:ext cx="938212" cy="1025525"/>
            <a:chOff x="763325" y="1200648"/>
            <a:chExt cx="938254" cy="1025718"/>
          </a:xfrm>
        </p:grpSpPr>
        <p:sp>
          <p:nvSpPr>
            <p:cNvPr id="22" name="Rounded Rectangle 21"/>
            <p:cNvSpPr/>
            <p:nvPr/>
          </p:nvSpPr>
          <p:spPr>
            <a:xfrm>
              <a:off x="763325" y="1200648"/>
              <a:ext cx="938254" cy="1025718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70C0"/>
                </a:solidFill>
                <a:latin typeface="Cambria" pitchFamily="18" charset="0"/>
              </a:endParaRPr>
            </a:p>
          </p:txBody>
        </p:sp>
        <p:sp>
          <p:nvSpPr>
            <p:cNvPr id="33054" name="TextBox 22"/>
            <p:cNvSpPr txBox="1">
              <a:spLocks noChangeArrowheads="1"/>
            </p:cNvSpPr>
            <p:nvPr/>
          </p:nvSpPr>
          <p:spPr bwMode="auto">
            <a:xfrm>
              <a:off x="914400" y="1371600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70C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55" name="TextBox 23"/>
            <p:cNvSpPr txBox="1">
              <a:spLocks noChangeArrowheads="1"/>
            </p:cNvSpPr>
            <p:nvPr/>
          </p:nvSpPr>
          <p:spPr bwMode="auto">
            <a:xfrm>
              <a:off x="1268014" y="1380848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70C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56" name="TextBox 24"/>
            <p:cNvSpPr txBox="1">
              <a:spLocks noChangeArrowheads="1"/>
            </p:cNvSpPr>
            <p:nvPr/>
          </p:nvSpPr>
          <p:spPr bwMode="auto">
            <a:xfrm>
              <a:off x="925888" y="1755913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70C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57" name="TextBox 25"/>
            <p:cNvSpPr txBox="1">
              <a:spLocks noChangeArrowheads="1"/>
            </p:cNvSpPr>
            <p:nvPr/>
          </p:nvSpPr>
          <p:spPr bwMode="auto">
            <a:xfrm>
              <a:off x="1271108" y="1754616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70C0"/>
                  </a:solidFill>
                  <a:latin typeface="Calibri" pitchFamily="34" charset="0"/>
                </a:rPr>
                <a:t>?</a:t>
              </a:r>
            </a:p>
          </p:txBody>
        </p:sp>
      </p:grpSp>
      <p:grpSp>
        <p:nvGrpSpPr>
          <p:cNvPr id="32778" name="Group 56"/>
          <p:cNvGrpSpPr>
            <a:grpSpLocks/>
          </p:cNvGrpSpPr>
          <p:nvPr/>
        </p:nvGrpSpPr>
        <p:grpSpPr bwMode="auto">
          <a:xfrm>
            <a:off x="2678113" y="1582738"/>
            <a:ext cx="557212" cy="1304925"/>
            <a:chOff x="2678456" y="1582310"/>
            <a:chExt cx="556591" cy="1306073"/>
          </a:xfrm>
        </p:grpSpPr>
        <p:sp>
          <p:nvSpPr>
            <p:cNvPr id="33049" name="TextBox 26"/>
            <p:cNvSpPr txBox="1">
              <a:spLocks noChangeArrowheads="1"/>
            </p:cNvSpPr>
            <p:nvPr/>
          </p:nvSpPr>
          <p:spPr bwMode="auto">
            <a:xfrm>
              <a:off x="2819820" y="2448441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50" name="TextBox 27"/>
            <p:cNvSpPr txBox="1">
              <a:spLocks noChangeArrowheads="1"/>
            </p:cNvSpPr>
            <p:nvPr/>
          </p:nvSpPr>
          <p:spPr bwMode="auto">
            <a:xfrm>
              <a:off x="2819820" y="1717484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51" name="TextBox 30"/>
            <p:cNvSpPr txBox="1">
              <a:spLocks noChangeArrowheads="1"/>
            </p:cNvSpPr>
            <p:nvPr/>
          </p:nvSpPr>
          <p:spPr bwMode="auto">
            <a:xfrm>
              <a:off x="2819820" y="2067370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B05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678456" y="1582310"/>
              <a:ext cx="556591" cy="1306073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</p:grpSp>
      <p:grpSp>
        <p:nvGrpSpPr>
          <p:cNvPr id="32779" name="Group 58"/>
          <p:cNvGrpSpPr>
            <a:grpSpLocks/>
          </p:cNvGrpSpPr>
          <p:nvPr/>
        </p:nvGrpSpPr>
        <p:grpSpPr bwMode="auto">
          <a:xfrm>
            <a:off x="2679700" y="5026025"/>
            <a:ext cx="557213" cy="1376363"/>
            <a:chOff x="2679589" y="5026662"/>
            <a:chExt cx="556591" cy="1375576"/>
          </a:xfrm>
        </p:grpSpPr>
        <p:sp>
          <p:nvSpPr>
            <p:cNvPr id="33045" name="TextBox 28"/>
            <p:cNvSpPr txBox="1">
              <a:spLocks noChangeArrowheads="1"/>
            </p:cNvSpPr>
            <p:nvPr/>
          </p:nvSpPr>
          <p:spPr bwMode="auto">
            <a:xfrm>
              <a:off x="2819820" y="5185632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70C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46" name="TextBox 41"/>
            <p:cNvSpPr txBox="1">
              <a:spLocks noChangeArrowheads="1"/>
            </p:cNvSpPr>
            <p:nvPr/>
          </p:nvSpPr>
          <p:spPr bwMode="auto">
            <a:xfrm>
              <a:off x="2839954" y="5965538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47" name="TextBox 45"/>
            <p:cNvSpPr txBox="1">
              <a:spLocks noChangeArrowheads="1"/>
            </p:cNvSpPr>
            <p:nvPr/>
          </p:nvSpPr>
          <p:spPr bwMode="auto">
            <a:xfrm>
              <a:off x="2820725" y="5575951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70C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79589" y="5026662"/>
              <a:ext cx="556591" cy="1375576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</p:grpSp>
      <p:grpSp>
        <p:nvGrpSpPr>
          <p:cNvPr id="32780" name="Group 57"/>
          <p:cNvGrpSpPr>
            <a:grpSpLocks/>
          </p:cNvGrpSpPr>
          <p:nvPr/>
        </p:nvGrpSpPr>
        <p:grpSpPr bwMode="auto">
          <a:xfrm>
            <a:off x="2679700" y="3108325"/>
            <a:ext cx="557213" cy="1646238"/>
            <a:chOff x="2679589" y="3109071"/>
            <a:chExt cx="556591" cy="1645807"/>
          </a:xfrm>
        </p:grpSpPr>
        <p:sp>
          <p:nvSpPr>
            <p:cNvPr id="33040" name="TextBox 29"/>
            <p:cNvSpPr txBox="1">
              <a:spLocks noChangeArrowheads="1"/>
            </p:cNvSpPr>
            <p:nvPr/>
          </p:nvSpPr>
          <p:spPr bwMode="auto">
            <a:xfrm>
              <a:off x="2820049" y="3219009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70C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41" name="TextBox 31"/>
            <p:cNvSpPr txBox="1">
              <a:spLocks noChangeArrowheads="1"/>
            </p:cNvSpPr>
            <p:nvPr/>
          </p:nvSpPr>
          <p:spPr bwMode="auto">
            <a:xfrm>
              <a:off x="2820725" y="3977739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B05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42" name="TextBox 32"/>
            <p:cNvSpPr txBox="1">
              <a:spLocks noChangeArrowheads="1"/>
            </p:cNvSpPr>
            <p:nvPr/>
          </p:nvSpPr>
          <p:spPr bwMode="auto">
            <a:xfrm>
              <a:off x="2820725" y="4354666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00B05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33043" name="TextBox 40"/>
            <p:cNvSpPr txBox="1">
              <a:spLocks noChangeArrowheads="1"/>
            </p:cNvSpPr>
            <p:nvPr/>
          </p:nvSpPr>
          <p:spPr bwMode="auto">
            <a:xfrm>
              <a:off x="2819820" y="3602025"/>
              <a:ext cx="274320" cy="27699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679589" y="3109071"/>
              <a:ext cx="556591" cy="164580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>
            <a:off x="1916113" y="3930650"/>
            <a:ext cx="501650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782" name="Group 135"/>
          <p:cNvGrpSpPr>
            <a:grpSpLocks/>
          </p:cNvGrpSpPr>
          <p:nvPr/>
        </p:nvGrpSpPr>
        <p:grpSpPr bwMode="auto">
          <a:xfrm>
            <a:off x="4302125" y="1416050"/>
            <a:ext cx="1200150" cy="1085850"/>
            <a:chOff x="4055165" y="1486891"/>
            <a:chExt cx="1200647" cy="1086070"/>
          </a:xfrm>
        </p:grpSpPr>
        <p:sp>
          <p:nvSpPr>
            <p:cNvPr id="135" name="Rounded Rectangle 134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DDFBEB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3024" name="Group 59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2677433" y="1582258"/>
                <a:ext cx="557466" cy="13069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37" name="TextBox 60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38" name="TextBox 61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39" name="TextBox 62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3025" name="Group 64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32" name="TextBox 65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33" name="TextBox 66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34" name="TextBox 67"/>
              <p:cNvSpPr txBox="1">
                <a:spLocks noChangeArrowheads="1"/>
              </p:cNvSpPr>
              <p:nvPr/>
            </p:nvSpPr>
            <p:spPr bwMode="auto">
              <a:xfrm>
                <a:off x="2820725" y="4354668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35" name="TextBox 68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3026" name="Group 70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2680425" y="5028001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28" name="TextBox 71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29" name="TextBox 72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30" name="TextBox 73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783" name="Group 208"/>
          <p:cNvGrpSpPr>
            <a:grpSpLocks/>
          </p:cNvGrpSpPr>
          <p:nvPr/>
        </p:nvGrpSpPr>
        <p:grpSpPr bwMode="auto">
          <a:xfrm>
            <a:off x="4302125" y="2747963"/>
            <a:ext cx="1200150" cy="1085850"/>
            <a:chOff x="4055165" y="1486891"/>
            <a:chExt cx="1200647" cy="1086070"/>
          </a:xfrm>
        </p:grpSpPr>
        <p:sp>
          <p:nvSpPr>
            <p:cNvPr id="210" name="Rounded Rectangle 209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F7FE98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3007" name="Group 210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2677433" y="1582258"/>
                <a:ext cx="557466" cy="13069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20" name="TextBox 223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21" name="TextBox 224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22" name="TextBox 225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3008" name="Group 211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15" name="TextBox 218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16" name="TextBox 219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17" name="TextBox 220"/>
              <p:cNvSpPr txBox="1">
                <a:spLocks noChangeArrowheads="1"/>
              </p:cNvSpPr>
              <p:nvPr/>
            </p:nvSpPr>
            <p:spPr bwMode="auto">
              <a:xfrm>
                <a:off x="2820725" y="4354668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18" name="TextBox 221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3009" name="Group 212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214" name="Rectangle 213"/>
              <p:cNvSpPr/>
              <p:nvPr/>
            </p:nvSpPr>
            <p:spPr>
              <a:xfrm>
                <a:off x="2680425" y="5027999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11" name="TextBox 214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12" name="TextBox 215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13" name="TextBox 216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784" name="Group 226"/>
          <p:cNvGrpSpPr>
            <a:grpSpLocks/>
          </p:cNvGrpSpPr>
          <p:nvPr/>
        </p:nvGrpSpPr>
        <p:grpSpPr bwMode="auto">
          <a:xfrm>
            <a:off x="4302125" y="4079875"/>
            <a:ext cx="1200150" cy="1085850"/>
            <a:chOff x="4055165" y="1486891"/>
            <a:chExt cx="1200647" cy="1086070"/>
          </a:xfrm>
        </p:grpSpPr>
        <p:sp>
          <p:nvSpPr>
            <p:cNvPr id="228" name="Rounded Rectangle 227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F8D1FB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990" name="Group 228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241" name="Rectangle 240"/>
              <p:cNvSpPr/>
              <p:nvPr/>
            </p:nvSpPr>
            <p:spPr>
              <a:xfrm>
                <a:off x="2677433" y="1582258"/>
                <a:ext cx="557466" cy="13069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3003" name="TextBox 241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04" name="TextBox 242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05" name="TextBox 243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91" name="Group 229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236" name="Rectangle 235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98" name="TextBox 236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99" name="TextBox 237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00" name="TextBox 238"/>
              <p:cNvSpPr txBox="1">
                <a:spLocks noChangeArrowheads="1"/>
              </p:cNvSpPr>
              <p:nvPr/>
            </p:nvSpPr>
            <p:spPr bwMode="auto">
              <a:xfrm>
                <a:off x="2820725" y="4354668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3001" name="TextBox 239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92" name="Group 230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232" name="Rectangle 231"/>
              <p:cNvSpPr/>
              <p:nvPr/>
            </p:nvSpPr>
            <p:spPr>
              <a:xfrm>
                <a:off x="2680425" y="5028001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94" name="TextBox 232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95" name="TextBox 233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96" name="TextBox 234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785" name="Group 244"/>
          <p:cNvGrpSpPr>
            <a:grpSpLocks/>
          </p:cNvGrpSpPr>
          <p:nvPr/>
        </p:nvGrpSpPr>
        <p:grpSpPr bwMode="auto">
          <a:xfrm>
            <a:off x="4302125" y="5411788"/>
            <a:ext cx="1200150" cy="1085850"/>
            <a:chOff x="4055165" y="1486891"/>
            <a:chExt cx="1200647" cy="1086070"/>
          </a:xfrm>
        </p:grpSpPr>
        <p:sp>
          <p:nvSpPr>
            <p:cNvPr id="246" name="Rounded Rectangle 245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973" name="Group 246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259" name="Rectangle 258"/>
              <p:cNvSpPr/>
              <p:nvPr/>
            </p:nvSpPr>
            <p:spPr>
              <a:xfrm>
                <a:off x="2677433" y="1582258"/>
                <a:ext cx="557466" cy="13069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86" name="TextBox 259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87" name="TextBox 260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88" name="TextBox 261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74" name="Group 247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254" name="Rectangle 253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81" name="TextBox 254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82" name="TextBox 255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83" name="TextBox 256"/>
              <p:cNvSpPr txBox="1">
                <a:spLocks noChangeArrowheads="1"/>
              </p:cNvSpPr>
              <p:nvPr/>
            </p:nvSpPr>
            <p:spPr bwMode="auto">
              <a:xfrm>
                <a:off x="2820725" y="4354668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84" name="TextBox 257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75" name="Group 248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250" name="Rectangle 249"/>
              <p:cNvSpPr/>
              <p:nvPr/>
            </p:nvSpPr>
            <p:spPr>
              <a:xfrm>
                <a:off x="2680425" y="5027999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77" name="TextBox 250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78" name="TextBox 251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79" name="TextBox 252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cxnSp>
        <p:nvCxnSpPr>
          <p:cNvPr id="263" name="Straight Arrow Connector 262"/>
          <p:cNvCxnSpPr/>
          <p:nvPr/>
        </p:nvCxnSpPr>
        <p:spPr>
          <a:xfrm>
            <a:off x="3548063" y="3935413"/>
            <a:ext cx="500062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7" name="TextBox 263"/>
          <p:cNvSpPr txBox="1">
            <a:spLocks noChangeArrowheads="1"/>
          </p:cNvSpPr>
          <p:nvPr/>
        </p:nvSpPr>
        <p:spPr bwMode="auto">
          <a:xfrm>
            <a:off x="265545" y="952112"/>
            <a:ext cx="20147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</a:rPr>
              <a:t>Spørsmålsbanker</a:t>
            </a:r>
          </a:p>
        </p:txBody>
      </p:sp>
      <p:grpSp>
        <p:nvGrpSpPr>
          <p:cNvPr id="32788" name="Group 320"/>
          <p:cNvGrpSpPr>
            <a:grpSpLocks/>
          </p:cNvGrpSpPr>
          <p:nvPr/>
        </p:nvGrpSpPr>
        <p:grpSpPr bwMode="auto">
          <a:xfrm>
            <a:off x="6424613" y="1158875"/>
            <a:ext cx="1200150" cy="1085850"/>
            <a:chOff x="4055165" y="1486891"/>
            <a:chExt cx="1200647" cy="1086070"/>
          </a:xfrm>
        </p:grpSpPr>
        <p:sp>
          <p:nvSpPr>
            <p:cNvPr id="322" name="Rounded Rectangle 321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F8D1FB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958" name="Group 322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335" name="Rectangle 334"/>
              <p:cNvSpPr/>
              <p:nvPr/>
            </p:nvSpPr>
            <p:spPr>
              <a:xfrm>
                <a:off x="2677431" y="1582258"/>
                <a:ext cx="557468" cy="13069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69" name="TextBox 335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70" name="TextBox 336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71" name="TextBox 337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59" name="Group 323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330" name="Rectangle 329"/>
              <p:cNvSpPr/>
              <p:nvPr/>
            </p:nvSpPr>
            <p:spPr>
              <a:xfrm>
                <a:off x="2678288" y="3108909"/>
                <a:ext cx="557468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66" name="TextBox 330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67" name="TextBox 333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60" name="Group 324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326" name="Rectangle 325"/>
              <p:cNvSpPr/>
              <p:nvPr/>
            </p:nvSpPr>
            <p:spPr>
              <a:xfrm>
                <a:off x="2680425" y="5028001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62" name="TextBox 326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63" name="TextBox 327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64" name="TextBox 328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sp>
        <p:nvSpPr>
          <p:cNvPr id="357" name="Rectangle 356"/>
          <p:cNvSpPr/>
          <p:nvPr/>
        </p:nvSpPr>
        <p:spPr>
          <a:xfrm>
            <a:off x="6088063" y="501650"/>
            <a:ext cx="1817687" cy="2097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32790" name="TextBox 357"/>
          <p:cNvSpPr txBox="1">
            <a:spLocks noChangeArrowheads="1"/>
          </p:cNvSpPr>
          <p:nvPr/>
        </p:nvSpPr>
        <p:spPr bwMode="auto">
          <a:xfrm>
            <a:off x="7905750" y="1004888"/>
            <a:ext cx="1119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Sensor A</a:t>
            </a:r>
            <a:br>
              <a:rPr lang="en-US" altLang="en-US">
                <a:latin typeface="Calibri" pitchFamily="34" charset="0"/>
              </a:rPr>
            </a:br>
            <a:r>
              <a:rPr lang="en-US" altLang="en-US" sz="1400">
                <a:latin typeface="Calibri" pitchFamily="34" charset="0"/>
              </a:rPr>
              <a:t>basalfag-</a:t>
            </a:r>
            <a:br>
              <a:rPr lang="en-US" altLang="en-US" sz="1400">
                <a:latin typeface="Calibri" pitchFamily="34" charset="0"/>
              </a:rPr>
            </a:br>
            <a:r>
              <a:rPr lang="en-US" altLang="en-US" sz="1400">
                <a:latin typeface="Calibri" pitchFamily="34" charset="0"/>
              </a:rPr>
              <a:t>spørsmålene</a:t>
            </a:r>
            <a:br>
              <a:rPr lang="en-US" altLang="en-US" sz="1400">
                <a:latin typeface="Calibri" pitchFamily="34" charset="0"/>
              </a:rPr>
            </a:br>
            <a:r>
              <a:rPr lang="en-US" altLang="en-US" sz="1400">
                <a:latin typeface="Calibri" pitchFamily="34" charset="0"/>
              </a:rPr>
              <a:t>fra alle stud.</a:t>
            </a:r>
            <a:endParaRPr lang="en-US" altLang="en-US">
              <a:latin typeface="Calibri" pitchFamily="34" charset="0"/>
            </a:endParaRPr>
          </a:p>
        </p:txBody>
      </p:sp>
      <p:cxnSp>
        <p:nvCxnSpPr>
          <p:cNvPr id="362" name="Straight Arrow Connector 361"/>
          <p:cNvCxnSpPr/>
          <p:nvPr/>
        </p:nvCxnSpPr>
        <p:spPr>
          <a:xfrm>
            <a:off x="5529263" y="3930650"/>
            <a:ext cx="377825" cy="476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92" name="TextBox 364"/>
          <p:cNvSpPr txBox="1">
            <a:spLocks noChangeArrowheads="1"/>
          </p:cNvSpPr>
          <p:nvPr/>
        </p:nvSpPr>
        <p:spPr bwMode="auto">
          <a:xfrm>
            <a:off x="2349405" y="952112"/>
            <a:ext cx="12146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</a:rPr>
              <a:t>Oppgaver</a:t>
            </a:r>
          </a:p>
        </p:txBody>
      </p:sp>
      <p:sp>
        <p:nvSpPr>
          <p:cNvPr id="32793" name="TextBox 365"/>
          <p:cNvSpPr txBox="1">
            <a:spLocks noChangeArrowheads="1"/>
          </p:cNvSpPr>
          <p:nvPr/>
        </p:nvSpPr>
        <p:spPr bwMode="auto">
          <a:xfrm>
            <a:off x="4198610" y="952112"/>
            <a:ext cx="1407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</a:rPr>
              <a:t>Besvarelser</a:t>
            </a:r>
          </a:p>
        </p:txBody>
      </p:sp>
      <p:sp>
        <p:nvSpPr>
          <p:cNvPr id="32794" name="TextBox 366"/>
          <p:cNvSpPr txBox="1">
            <a:spLocks noChangeArrowheads="1"/>
          </p:cNvSpPr>
          <p:nvPr/>
        </p:nvSpPr>
        <p:spPr bwMode="auto">
          <a:xfrm>
            <a:off x="6293802" y="73025"/>
            <a:ext cx="1446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</a:rPr>
              <a:t>Sensurering</a:t>
            </a:r>
          </a:p>
        </p:txBody>
      </p:sp>
      <p:grpSp>
        <p:nvGrpSpPr>
          <p:cNvPr id="32795" name="Group 302"/>
          <p:cNvGrpSpPr>
            <a:grpSpLocks/>
          </p:cNvGrpSpPr>
          <p:nvPr/>
        </p:nvGrpSpPr>
        <p:grpSpPr bwMode="auto">
          <a:xfrm>
            <a:off x="6249988" y="835025"/>
            <a:ext cx="1200150" cy="1087438"/>
            <a:chOff x="4055165" y="1486891"/>
            <a:chExt cx="1200647" cy="1086070"/>
          </a:xfrm>
        </p:grpSpPr>
        <p:sp>
          <p:nvSpPr>
            <p:cNvPr id="304" name="Rounded Rectangle 303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F7FE98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943" name="Group 304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317" name="Rectangle 316"/>
              <p:cNvSpPr/>
              <p:nvPr/>
            </p:nvSpPr>
            <p:spPr>
              <a:xfrm>
                <a:off x="2677431" y="1581977"/>
                <a:ext cx="557468" cy="13049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54" name="TextBox 317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55" name="TextBox 318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56" name="TextBox 319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44" name="Group 305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2678288" y="3108625"/>
                <a:ext cx="557468" cy="16465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51" name="TextBox 312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52" name="TextBox 315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45" name="Group 306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308" name="Rectangle 307"/>
              <p:cNvSpPr/>
              <p:nvPr/>
            </p:nvSpPr>
            <p:spPr>
              <a:xfrm>
                <a:off x="2680425" y="5027701"/>
                <a:ext cx="554245" cy="137444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47" name="TextBox 308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48" name="TextBox 309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49" name="TextBox 310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796" name="Group 284"/>
          <p:cNvGrpSpPr>
            <a:grpSpLocks/>
          </p:cNvGrpSpPr>
          <p:nvPr/>
        </p:nvGrpSpPr>
        <p:grpSpPr bwMode="auto">
          <a:xfrm>
            <a:off x="6122988" y="539750"/>
            <a:ext cx="1201737" cy="1085850"/>
            <a:chOff x="4055165" y="1486891"/>
            <a:chExt cx="1200647" cy="1086070"/>
          </a:xfrm>
        </p:grpSpPr>
        <p:sp>
          <p:nvSpPr>
            <p:cNvPr id="286" name="Rounded Rectangle 285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DDFBEB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932" name="Group 286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299" name="Rectangle 298"/>
              <p:cNvSpPr/>
              <p:nvPr/>
            </p:nvSpPr>
            <p:spPr>
              <a:xfrm>
                <a:off x="2677027" y="1582258"/>
                <a:ext cx="556731" cy="13069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40" name="TextBox 299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41" name="TextBox 300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33" name="Group 287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294" name="Rectangle 293"/>
              <p:cNvSpPr/>
              <p:nvPr/>
            </p:nvSpPr>
            <p:spPr>
              <a:xfrm>
                <a:off x="2680209" y="3108909"/>
                <a:ext cx="556729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38" name="TextBox 297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34" name="Group 288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290" name="Rectangle 289"/>
              <p:cNvSpPr/>
              <p:nvPr/>
            </p:nvSpPr>
            <p:spPr>
              <a:xfrm>
                <a:off x="2678273" y="5028001"/>
                <a:ext cx="556729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36" name="TextBox 291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797" name="Group 195"/>
          <p:cNvGrpSpPr>
            <a:grpSpLocks/>
          </p:cNvGrpSpPr>
          <p:nvPr/>
        </p:nvGrpSpPr>
        <p:grpSpPr bwMode="auto">
          <a:xfrm>
            <a:off x="6659563" y="3587750"/>
            <a:ext cx="1200150" cy="1087438"/>
            <a:chOff x="4055165" y="1486891"/>
            <a:chExt cx="1200647" cy="1086070"/>
          </a:xfrm>
        </p:grpSpPr>
        <p:sp>
          <p:nvSpPr>
            <p:cNvPr id="197" name="Rounded Rectangle 196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918" name="Group 197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265" name="Rectangle 264"/>
              <p:cNvSpPr/>
              <p:nvPr/>
            </p:nvSpPr>
            <p:spPr>
              <a:xfrm>
                <a:off x="2677431" y="1581977"/>
                <a:ext cx="557468" cy="130499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29" name="TextBox 266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30" name="TextBox 267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19" name="Group 198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205" name="Rectangle 204"/>
              <p:cNvSpPr/>
              <p:nvPr/>
            </p:nvSpPr>
            <p:spPr>
              <a:xfrm>
                <a:off x="2678288" y="3108625"/>
                <a:ext cx="557468" cy="16465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25" name="TextBox 205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26" name="TextBox 206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27" name="TextBox 207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20" name="Group 199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2680425" y="5027701"/>
                <a:ext cx="554245" cy="137444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22" name="TextBox 201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23" name="TextBox 203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798" name="Group 268"/>
          <p:cNvGrpSpPr>
            <a:grpSpLocks/>
          </p:cNvGrpSpPr>
          <p:nvPr/>
        </p:nvGrpSpPr>
        <p:grpSpPr bwMode="auto">
          <a:xfrm>
            <a:off x="6426200" y="3270250"/>
            <a:ext cx="1200150" cy="1085850"/>
            <a:chOff x="4055165" y="1486891"/>
            <a:chExt cx="1200647" cy="1086070"/>
          </a:xfrm>
        </p:grpSpPr>
        <p:sp>
          <p:nvSpPr>
            <p:cNvPr id="270" name="Rounded Rectangle 269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F8D1FB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905" name="Group 270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281" name="Rectangle 280"/>
              <p:cNvSpPr/>
              <p:nvPr/>
            </p:nvSpPr>
            <p:spPr>
              <a:xfrm>
                <a:off x="2677433" y="1582258"/>
                <a:ext cx="557466" cy="13069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15" name="TextBox 282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16" name="TextBox 283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06" name="Group 271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12" name="TextBox 278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13" name="TextBox 279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907" name="Group 272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274" name="Rectangle 273"/>
              <p:cNvSpPr/>
              <p:nvPr/>
            </p:nvSpPr>
            <p:spPr>
              <a:xfrm>
                <a:off x="2680425" y="5028001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09" name="TextBox 274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10" name="TextBox 276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sp>
        <p:nvSpPr>
          <p:cNvPr id="368" name="Rectangle 367"/>
          <p:cNvSpPr/>
          <p:nvPr/>
        </p:nvSpPr>
        <p:spPr>
          <a:xfrm>
            <a:off x="6089650" y="2613025"/>
            <a:ext cx="1817688" cy="2097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32800" name="TextBox 368"/>
          <p:cNvSpPr txBox="1">
            <a:spLocks noChangeArrowheads="1"/>
          </p:cNvSpPr>
          <p:nvPr/>
        </p:nvSpPr>
        <p:spPr bwMode="auto">
          <a:xfrm>
            <a:off x="7897813" y="3003550"/>
            <a:ext cx="11191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Sensor B</a:t>
            </a:r>
            <a:br>
              <a:rPr lang="en-US" altLang="en-US">
                <a:latin typeface="Calibri" pitchFamily="34" charset="0"/>
              </a:rPr>
            </a:br>
            <a:r>
              <a:rPr lang="en-US" altLang="en-US" sz="1400">
                <a:latin typeface="Calibri" pitchFamily="34" charset="0"/>
              </a:rPr>
              <a:t>parakliniske</a:t>
            </a:r>
            <a:br>
              <a:rPr lang="en-US" altLang="en-US" sz="1400">
                <a:latin typeface="Calibri" pitchFamily="34" charset="0"/>
              </a:rPr>
            </a:br>
            <a:r>
              <a:rPr lang="en-US" altLang="en-US" sz="1400">
                <a:latin typeface="Calibri" pitchFamily="34" charset="0"/>
              </a:rPr>
              <a:t>og kliniske</a:t>
            </a:r>
            <a:br>
              <a:rPr lang="en-US" altLang="en-US" sz="1400">
                <a:latin typeface="Calibri" pitchFamily="34" charset="0"/>
              </a:rPr>
            </a:br>
            <a:r>
              <a:rPr lang="en-US" altLang="en-US" sz="1400">
                <a:latin typeface="Calibri" pitchFamily="34" charset="0"/>
              </a:rPr>
              <a:t>spørsmålene</a:t>
            </a:r>
            <a:br>
              <a:rPr lang="en-US" altLang="en-US" sz="1400">
                <a:latin typeface="Calibri" pitchFamily="34" charset="0"/>
              </a:rPr>
            </a:br>
            <a:r>
              <a:rPr lang="en-US" altLang="en-US" sz="1400">
                <a:latin typeface="Calibri" pitchFamily="34" charset="0"/>
              </a:rPr>
              <a:t>fra alle stud.</a:t>
            </a:r>
            <a:endParaRPr lang="en-US" altLang="en-US">
              <a:latin typeface="Calibri" pitchFamily="34" charset="0"/>
            </a:endParaRPr>
          </a:p>
        </p:txBody>
      </p:sp>
      <p:grpSp>
        <p:nvGrpSpPr>
          <p:cNvPr id="32801" name="Group 369"/>
          <p:cNvGrpSpPr>
            <a:grpSpLocks/>
          </p:cNvGrpSpPr>
          <p:nvPr/>
        </p:nvGrpSpPr>
        <p:grpSpPr bwMode="auto">
          <a:xfrm>
            <a:off x="6251575" y="2946400"/>
            <a:ext cx="1200150" cy="1085850"/>
            <a:chOff x="4055165" y="1486891"/>
            <a:chExt cx="1200647" cy="1086070"/>
          </a:xfrm>
        </p:grpSpPr>
        <p:sp>
          <p:nvSpPr>
            <p:cNvPr id="371" name="Rounded Rectangle 370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F7FE98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892" name="Group 371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382" name="Rectangle 381"/>
              <p:cNvSpPr/>
              <p:nvPr/>
            </p:nvSpPr>
            <p:spPr>
              <a:xfrm>
                <a:off x="2677433" y="1582258"/>
                <a:ext cx="557466" cy="13069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902" name="TextBox 383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03" name="TextBox 384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93" name="Group 372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379" name="Rectangle 378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99" name="TextBox 379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900" name="TextBox 380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94" name="Group 373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375" name="Rectangle 374"/>
              <p:cNvSpPr/>
              <p:nvPr/>
            </p:nvSpPr>
            <p:spPr>
              <a:xfrm>
                <a:off x="2680425" y="5028001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96" name="TextBox 375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97" name="TextBox 377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802" name="Group 397"/>
          <p:cNvGrpSpPr>
            <a:grpSpLocks/>
          </p:cNvGrpSpPr>
          <p:nvPr/>
        </p:nvGrpSpPr>
        <p:grpSpPr bwMode="auto">
          <a:xfrm>
            <a:off x="6669088" y="5697538"/>
            <a:ext cx="1200150" cy="1085850"/>
            <a:chOff x="4055165" y="1486891"/>
            <a:chExt cx="1200647" cy="1086070"/>
          </a:xfrm>
        </p:grpSpPr>
        <p:sp>
          <p:nvSpPr>
            <p:cNvPr id="399" name="Rounded Rectangle 398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876" name="Group 399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411" name="Rectangle 410"/>
              <p:cNvSpPr/>
              <p:nvPr/>
            </p:nvSpPr>
            <p:spPr>
              <a:xfrm>
                <a:off x="2677431" y="1582258"/>
                <a:ext cx="557468" cy="13069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88" name="TextBox 411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89" name="TextBox 412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90" name="TextBox 413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77" name="Group 400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407" name="Rectangle 406"/>
              <p:cNvSpPr/>
              <p:nvPr/>
            </p:nvSpPr>
            <p:spPr>
              <a:xfrm>
                <a:off x="2678288" y="3108909"/>
                <a:ext cx="557468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84" name="TextBox 407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85" name="TextBox 408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86" name="TextBox 409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78" name="Group 401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403" name="Rectangle 402"/>
              <p:cNvSpPr/>
              <p:nvPr/>
            </p:nvSpPr>
            <p:spPr>
              <a:xfrm>
                <a:off x="2680425" y="5027999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80" name="TextBox 403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81" name="TextBox 404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82" name="TextBox 405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803" name="Group 414"/>
          <p:cNvGrpSpPr>
            <a:grpSpLocks/>
          </p:cNvGrpSpPr>
          <p:nvPr/>
        </p:nvGrpSpPr>
        <p:grpSpPr bwMode="auto">
          <a:xfrm>
            <a:off x="6435725" y="5380038"/>
            <a:ext cx="1200150" cy="1085850"/>
            <a:chOff x="4055165" y="1486891"/>
            <a:chExt cx="1200647" cy="1086070"/>
          </a:xfrm>
        </p:grpSpPr>
        <p:sp>
          <p:nvSpPr>
            <p:cNvPr id="416" name="Rounded Rectangle 415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F8D1FB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861" name="Group 416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427" name="Rectangle 426"/>
              <p:cNvSpPr/>
              <p:nvPr/>
            </p:nvSpPr>
            <p:spPr>
              <a:xfrm>
                <a:off x="2677433" y="1582258"/>
                <a:ext cx="557466" cy="13069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72" name="TextBox 427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73" name="TextBox 428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74" name="TextBox 429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62" name="Group 417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424" name="Rectangle 423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69" name="TextBox 424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70" name="TextBox 425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63" name="Group 418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420" name="Rectangle 419"/>
              <p:cNvSpPr/>
              <p:nvPr/>
            </p:nvSpPr>
            <p:spPr>
              <a:xfrm>
                <a:off x="2680425" y="5027999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65" name="TextBox 420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66" name="TextBox 421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67" name="TextBox 422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sp>
        <p:nvSpPr>
          <p:cNvPr id="431" name="Rectangle 430"/>
          <p:cNvSpPr/>
          <p:nvPr/>
        </p:nvSpPr>
        <p:spPr>
          <a:xfrm>
            <a:off x="6099175" y="4722813"/>
            <a:ext cx="1817688" cy="2095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32805" name="TextBox 431"/>
          <p:cNvSpPr txBox="1">
            <a:spLocks noChangeArrowheads="1"/>
          </p:cNvSpPr>
          <p:nvPr/>
        </p:nvSpPr>
        <p:spPr bwMode="auto">
          <a:xfrm>
            <a:off x="7923213" y="5180013"/>
            <a:ext cx="995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</a:rPr>
              <a:t>Sensor C</a:t>
            </a:r>
            <a:br>
              <a:rPr lang="en-US" altLang="en-US">
                <a:latin typeface="Calibri" pitchFamily="34" charset="0"/>
              </a:rPr>
            </a:br>
            <a:r>
              <a:rPr lang="en-US" altLang="en-US" sz="1400">
                <a:latin typeface="Calibri" pitchFamily="34" charset="0"/>
              </a:rPr>
              <a:t>alt!</a:t>
            </a:r>
          </a:p>
        </p:txBody>
      </p:sp>
      <p:grpSp>
        <p:nvGrpSpPr>
          <p:cNvPr id="32806" name="Group 432"/>
          <p:cNvGrpSpPr>
            <a:grpSpLocks/>
          </p:cNvGrpSpPr>
          <p:nvPr/>
        </p:nvGrpSpPr>
        <p:grpSpPr bwMode="auto">
          <a:xfrm>
            <a:off x="6261100" y="5056188"/>
            <a:ext cx="1200150" cy="1085850"/>
            <a:chOff x="4055165" y="1486891"/>
            <a:chExt cx="1200647" cy="1086070"/>
          </a:xfrm>
        </p:grpSpPr>
        <p:sp>
          <p:nvSpPr>
            <p:cNvPr id="434" name="Rounded Rectangle 433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F7FE98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846" name="Group 434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445" name="Rectangle 444"/>
              <p:cNvSpPr/>
              <p:nvPr/>
            </p:nvSpPr>
            <p:spPr>
              <a:xfrm>
                <a:off x="2677433" y="1582258"/>
                <a:ext cx="557466" cy="13069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57" name="TextBox 445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58" name="TextBox 446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59" name="TextBox 447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47" name="Group 435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442" name="Rectangle 441"/>
              <p:cNvSpPr/>
              <p:nvPr/>
            </p:nvSpPr>
            <p:spPr>
              <a:xfrm>
                <a:off x="2678290" y="3108909"/>
                <a:ext cx="557466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54" name="TextBox 442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55" name="TextBox 443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48" name="Group 436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438" name="Rectangle 437"/>
              <p:cNvSpPr/>
              <p:nvPr/>
            </p:nvSpPr>
            <p:spPr>
              <a:xfrm>
                <a:off x="2680425" y="5027999"/>
                <a:ext cx="554245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50" name="TextBox 438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51" name="TextBox 439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52" name="TextBox 440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807" name="Group 460"/>
          <p:cNvGrpSpPr>
            <a:grpSpLocks/>
          </p:cNvGrpSpPr>
          <p:nvPr/>
        </p:nvGrpSpPr>
        <p:grpSpPr bwMode="auto">
          <a:xfrm>
            <a:off x="6134100" y="4754563"/>
            <a:ext cx="1201738" cy="1085850"/>
            <a:chOff x="4055165" y="1486891"/>
            <a:chExt cx="1200647" cy="1086070"/>
          </a:xfrm>
        </p:grpSpPr>
        <p:sp>
          <p:nvSpPr>
            <p:cNvPr id="462" name="Rounded Rectangle 461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DDFBEB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829" name="Group 462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475" name="Rectangle 474"/>
              <p:cNvSpPr/>
              <p:nvPr/>
            </p:nvSpPr>
            <p:spPr>
              <a:xfrm>
                <a:off x="2677027" y="1582258"/>
                <a:ext cx="556729" cy="13069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42" name="TextBox 475"/>
              <p:cNvSpPr txBox="1">
                <a:spLocks noChangeArrowheads="1"/>
              </p:cNvSpPr>
              <p:nvPr/>
            </p:nvSpPr>
            <p:spPr bwMode="auto">
              <a:xfrm>
                <a:off x="2819820" y="244844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43" name="TextBox 476"/>
              <p:cNvSpPr txBox="1">
                <a:spLocks noChangeArrowheads="1"/>
              </p:cNvSpPr>
              <p:nvPr/>
            </p:nvSpPr>
            <p:spPr bwMode="auto">
              <a:xfrm>
                <a:off x="2819820" y="1717483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44" name="TextBox 477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30" name="Group 463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470" name="Rectangle 469"/>
              <p:cNvSpPr/>
              <p:nvPr/>
            </p:nvSpPr>
            <p:spPr>
              <a:xfrm>
                <a:off x="2680207" y="3108909"/>
                <a:ext cx="556731" cy="1646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37" name="TextBox 470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38" name="TextBox 471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39" name="TextBox 472"/>
              <p:cNvSpPr txBox="1">
                <a:spLocks noChangeArrowheads="1"/>
              </p:cNvSpPr>
              <p:nvPr/>
            </p:nvSpPr>
            <p:spPr bwMode="auto">
              <a:xfrm>
                <a:off x="2820725" y="4354668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40" name="TextBox 473"/>
              <p:cNvSpPr txBox="1">
                <a:spLocks noChangeArrowheads="1"/>
              </p:cNvSpPr>
              <p:nvPr/>
            </p:nvSpPr>
            <p:spPr bwMode="auto">
              <a:xfrm>
                <a:off x="2819822" y="3602025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31" name="Group 464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466" name="Rectangle 465"/>
              <p:cNvSpPr/>
              <p:nvPr/>
            </p:nvSpPr>
            <p:spPr>
              <a:xfrm>
                <a:off x="2678271" y="5027999"/>
                <a:ext cx="556731" cy="13734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33" name="TextBox 466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34" name="TextBox 467"/>
              <p:cNvSpPr txBox="1">
                <a:spLocks noChangeArrowheads="1"/>
              </p:cNvSpPr>
              <p:nvPr/>
            </p:nvSpPr>
            <p:spPr bwMode="auto">
              <a:xfrm>
                <a:off x="2839954" y="5965539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FF000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35" name="TextBox 468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grpSp>
        <p:nvGrpSpPr>
          <p:cNvPr id="32808" name="Group 478"/>
          <p:cNvGrpSpPr>
            <a:grpSpLocks/>
          </p:cNvGrpSpPr>
          <p:nvPr/>
        </p:nvGrpSpPr>
        <p:grpSpPr bwMode="auto">
          <a:xfrm>
            <a:off x="6138863" y="2643188"/>
            <a:ext cx="1200150" cy="1087437"/>
            <a:chOff x="4055165" y="1486891"/>
            <a:chExt cx="1200647" cy="1086070"/>
          </a:xfrm>
        </p:grpSpPr>
        <p:sp>
          <p:nvSpPr>
            <p:cNvPr id="480" name="Rounded Rectangle 479"/>
            <p:cNvSpPr/>
            <p:nvPr/>
          </p:nvSpPr>
          <p:spPr>
            <a:xfrm>
              <a:off x="4055165" y="1486891"/>
              <a:ext cx="1200647" cy="1086070"/>
            </a:xfrm>
            <a:prstGeom prst="roundRect">
              <a:avLst/>
            </a:prstGeom>
            <a:solidFill>
              <a:srgbClr val="DDFBEB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Cambria" pitchFamily="18" charset="0"/>
              </a:endParaRPr>
            </a:p>
          </p:txBody>
        </p:sp>
        <p:grpSp>
          <p:nvGrpSpPr>
            <p:cNvPr id="32816" name="Group 480"/>
            <p:cNvGrpSpPr>
              <a:grpSpLocks/>
            </p:cNvGrpSpPr>
            <p:nvPr/>
          </p:nvGrpSpPr>
          <p:grpSpPr bwMode="auto">
            <a:xfrm>
              <a:off x="4206545" y="1594892"/>
              <a:ext cx="274320" cy="731520"/>
              <a:chOff x="2678456" y="1582310"/>
              <a:chExt cx="556591" cy="1306073"/>
            </a:xfrm>
          </p:grpSpPr>
          <p:sp>
            <p:nvSpPr>
              <p:cNvPr id="493" name="Rectangle 492"/>
              <p:cNvSpPr/>
              <p:nvPr/>
            </p:nvSpPr>
            <p:spPr>
              <a:xfrm>
                <a:off x="2677431" y="1581977"/>
                <a:ext cx="557468" cy="13049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27" name="TextBox 495"/>
              <p:cNvSpPr txBox="1">
                <a:spLocks noChangeArrowheads="1"/>
              </p:cNvSpPr>
              <p:nvPr/>
            </p:nvSpPr>
            <p:spPr bwMode="auto">
              <a:xfrm>
                <a:off x="2819820" y="2067368"/>
                <a:ext cx="274320" cy="356456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17" name="Group 481"/>
            <p:cNvGrpSpPr>
              <a:grpSpLocks/>
            </p:cNvGrpSpPr>
            <p:nvPr/>
          </p:nvGrpSpPr>
          <p:grpSpPr bwMode="auto">
            <a:xfrm>
              <a:off x="4540194" y="1594953"/>
              <a:ext cx="274320" cy="914400"/>
              <a:chOff x="2679589" y="3109071"/>
              <a:chExt cx="556591" cy="1645807"/>
            </a:xfrm>
          </p:grpSpPr>
          <p:sp>
            <p:nvSpPr>
              <p:cNvPr id="488" name="Rectangle 487"/>
              <p:cNvSpPr/>
              <p:nvPr/>
            </p:nvSpPr>
            <p:spPr>
              <a:xfrm>
                <a:off x="2678288" y="3108625"/>
                <a:ext cx="557468" cy="16465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23" name="TextBox 488"/>
              <p:cNvSpPr txBox="1">
                <a:spLocks noChangeArrowheads="1"/>
              </p:cNvSpPr>
              <p:nvPr/>
            </p:nvSpPr>
            <p:spPr bwMode="auto">
              <a:xfrm>
                <a:off x="2820049" y="3219010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24" name="TextBox 489"/>
              <p:cNvSpPr txBox="1">
                <a:spLocks noChangeArrowheads="1"/>
              </p:cNvSpPr>
              <p:nvPr/>
            </p:nvSpPr>
            <p:spPr bwMode="auto">
              <a:xfrm>
                <a:off x="2820725" y="3977739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25" name="TextBox 490"/>
              <p:cNvSpPr txBox="1">
                <a:spLocks noChangeArrowheads="1"/>
              </p:cNvSpPr>
              <p:nvPr/>
            </p:nvSpPr>
            <p:spPr bwMode="auto">
              <a:xfrm>
                <a:off x="2820725" y="4354668"/>
                <a:ext cx="274321" cy="313360"/>
              </a:xfrm>
              <a:prstGeom prst="rect">
                <a:avLst/>
              </a:prstGeom>
              <a:noFill/>
              <a:ln w="19050" cap="rnd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B05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  <p:grpSp>
          <p:nvGrpSpPr>
            <p:cNvPr id="32818" name="Group 482"/>
            <p:cNvGrpSpPr>
              <a:grpSpLocks/>
            </p:cNvGrpSpPr>
            <p:nvPr/>
          </p:nvGrpSpPr>
          <p:grpSpPr bwMode="auto">
            <a:xfrm>
              <a:off x="4858360" y="1595739"/>
              <a:ext cx="274320" cy="731520"/>
              <a:chOff x="2679589" y="5026662"/>
              <a:chExt cx="556591" cy="1375576"/>
            </a:xfrm>
          </p:grpSpPr>
          <p:sp>
            <p:nvSpPr>
              <p:cNvPr id="484" name="Rectangle 483"/>
              <p:cNvSpPr/>
              <p:nvPr/>
            </p:nvSpPr>
            <p:spPr>
              <a:xfrm>
                <a:off x="2680425" y="5027699"/>
                <a:ext cx="554245" cy="13744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400" tIns="0" rIns="0" bIns="0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  <a:latin typeface="Cambria" pitchFamily="18" charset="0"/>
                </a:endParaRPr>
              </a:p>
            </p:txBody>
          </p:sp>
          <p:sp>
            <p:nvSpPr>
              <p:cNvPr id="32820" name="TextBox 484"/>
              <p:cNvSpPr txBox="1">
                <a:spLocks noChangeArrowheads="1"/>
              </p:cNvSpPr>
              <p:nvPr/>
            </p:nvSpPr>
            <p:spPr bwMode="auto">
              <a:xfrm>
                <a:off x="2819820" y="5185630"/>
                <a:ext cx="274321" cy="347253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  <p:sp>
            <p:nvSpPr>
              <p:cNvPr id="32821" name="TextBox 486"/>
              <p:cNvSpPr txBox="1">
                <a:spLocks noChangeArrowheads="1"/>
              </p:cNvSpPr>
              <p:nvPr/>
            </p:nvSpPr>
            <p:spPr bwMode="auto">
              <a:xfrm>
                <a:off x="2820725" y="5575950"/>
                <a:ext cx="274321" cy="347252"/>
              </a:xfrm>
              <a:prstGeom prst="rect">
                <a:avLst/>
              </a:prstGeom>
              <a:noFill/>
              <a:ln w="19050" cap="rnd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540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70C0"/>
                    </a:solidFill>
                    <a:latin typeface="Calibri" pitchFamily="34" charset="0"/>
                  </a:rPr>
                  <a:t>?</a:t>
                </a:r>
              </a:p>
            </p:txBody>
          </p:sp>
        </p:grpSp>
      </p:grpSp>
      <p:sp>
        <p:nvSpPr>
          <p:cNvPr id="32809" name="TextBox 496"/>
          <p:cNvSpPr txBox="1">
            <a:spLocks noChangeArrowheads="1"/>
          </p:cNvSpPr>
          <p:nvPr/>
        </p:nvSpPr>
        <p:spPr bwMode="auto">
          <a:xfrm>
            <a:off x="6805613" y="3743325"/>
            <a:ext cx="134937" cy="174625"/>
          </a:xfrm>
          <a:prstGeom prst="rect">
            <a:avLst/>
          </a:prstGeom>
          <a:noFill/>
          <a:ln w="19050" cap="rnd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B05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32810" name="TextBox 497"/>
          <p:cNvSpPr txBox="1">
            <a:spLocks noChangeArrowheads="1"/>
          </p:cNvSpPr>
          <p:nvPr/>
        </p:nvSpPr>
        <p:spPr bwMode="auto">
          <a:xfrm>
            <a:off x="6969125" y="4071938"/>
            <a:ext cx="134938" cy="174625"/>
          </a:xfrm>
          <a:prstGeom prst="rect">
            <a:avLst/>
          </a:prstGeom>
          <a:noFill/>
          <a:ln w="19050" cap="rnd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B05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32811" name="TextBox 498"/>
          <p:cNvSpPr txBox="1">
            <a:spLocks noChangeArrowheads="1"/>
          </p:cNvSpPr>
          <p:nvPr/>
        </p:nvSpPr>
        <p:spPr bwMode="auto">
          <a:xfrm>
            <a:off x="7194550" y="4379913"/>
            <a:ext cx="136525" cy="174625"/>
          </a:xfrm>
          <a:prstGeom prst="rect">
            <a:avLst/>
          </a:prstGeom>
          <a:noFill/>
          <a:ln w="19050" cap="rnd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B05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32812" name="TextBox 499"/>
          <p:cNvSpPr txBox="1">
            <a:spLocks noChangeArrowheads="1"/>
          </p:cNvSpPr>
          <p:nvPr/>
        </p:nvSpPr>
        <p:spPr bwMode="auto">
          <a:xfrm>
            <a:off x="6807200" y="5840413"/>
            <a:ext cx="134938" cy="174625"/>
          </a:xfrm>
          <a:prstGeom prst="rect">
            <a:avLst/>
          </a:prstGeom>
          <a:noFill/>
          <a:ln w="19050" cap="rnd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B05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32813" name="TextBox 500"/>
          <p:cNvSpPr txBox="1">
            <a:spLocks noChangeArrowheads="1"/>
          </p:cNvSpPr>
          <p:nvPr/>
        </p:nvSpPr>
        <p:spPr bwMode="auto">
          <a:xfrm>
            <a:off x="6988175" y="6170613"/>
            <a:ext cx="136525" cy="173037"/>
          </a:xfrm>
          <a:prstGeom prst="rect">
            <a:avLst/>
          </a:prstGeom>
          <a:noFill/>
          <a:ln w="19050" cap="rnd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B05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32814" name="TextBox 501"/>
          <p:cNvSpPr txBox="1">
            <a:spLocks noChangeArrowheads="1"/>
          </p:cNvSpPr>
          <p:nvPr/>
        </p:nvSpPr>
        <p:spPr bwMode="auto">
          <a:xfrm>
            <a:off x="7219950" y="6488113"/>
            <a:ext cx="134938" cy="173037"/>
          </a:xfrm>
          <a:prstGeom prst="rect">
            <a:avLst/>
          </a:prstGeom>
          <a:noFill/>
          <a:ln w="19050" cap="rnd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B050"/>
                </a:solidFill>
                <a:latin typeface="Calibri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06" y="439313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Digital sensur</a:t>
            </a:r>
            <a:endParaRPr lang="en-US" sz="2400" b="1"/>
          </a:p>
        </p:txBody>
      </p:sp>
      <p:sp>
        <p:nvSpPr>
          <p:cNvPr id="3" name="TextBox 2"/>
          <p:cNvSpPr txBox="1"/>
          <p:nvPr/>
        </p:nvSpPr>
        <p:spPr>
          <a:xfrm>
            <a:off x="2051720" y="1484784"/>
            <a:ext cx="479169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På web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Flervalgssvar rettes automatisk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Essaysvar rettes manuelt</a:t>
            </a:r>
            <a:endParaRPr 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8640960" cy="201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20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er\Pictures\osce\IMG_02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7883" b="5803"/>
          <a:stretch/>
        </p:blipFill>
        <p:spPr bwMode="auto">
          <a:xfrm>
            <a:off x="711450" y="3796783"/>
            <a:ext cx="3732904" cy="27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8706" y="439313"/>
            <a:ext cx="344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Sensur – </a:t>
            </a:r>
            <a:r>
              <a:rPr lang="en-US" sz="2400" b="1" i="1" smtClean="0"/>
              <a:t>online, real-time</a:t>
            </a:r>
            <a:endParaRPr lang="en-US" sz="2400" b="1" i="1"/>
          </a:p>
        </p:txBody>
      </p:sp>
      <p:sp>
        <p:nvSpPr>
          <p:cNvPr id="2" name="TextBox 1"/>
          <p:cNvSpPr txBox="1"/>
          <p:nvPr/>
        </p:nvSpPr>
        <p:spPr>
          <a:xfrm>
            <a:off x="4719963" y="1789415"/>
            <a:ext cx="4017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Simultan digital sensur</a:t>
            </a:r>
          </a:p>
          <a:p>
            <a:r>
              <a:rPr lang="en-US" sz="2400" smtClean="0"/>
              <a:t>på avsluttende eksamen i medisin</a:t>
            </a:r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4764764" y="4699837"/>
            <a:ext cx="4022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Kontinuerlig monitorering av</a:t>
            </a:r>
            <a:br>
              <a:rPr lang="en-US" sz="2400" smtClean="0"/>
            </a:br>
            <a:r>
              <a:rPr lang="en-US" sz="2400" smtClean="0"/>
              <a:t>resultatene under eksamen</a:t>
            </a:r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1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9977" r="20366" b="8146"/>
          <a:stretch/>
        </p:blipFill>
        <p:spPr>
          <a:xfrm>
            <a:off x="711450" y="1054673"/>
            <a:ext cx="3732904" cy="26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945" y="1988840"/>
            <a:ext cx="86549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smtClean="0"/>
              <a:t>Kvalitetssikring II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7728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06" y="439313"/>
            <a:ext cx="394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Psykometrisk analyse</a:t>
            </a:r>
            <a:endParaRPr lang="en-US" sz="2800" b="1"/>
          </a:p>
        </p:txBody>
      </p:sp>
      <p:sp>
        <p:nvSpPr>
          <p:cNvPr id="3" name="TextBox 2"/>
          <p:cNvSpPr txBox="1"/>
          <p:nvPr/>
        </p:nvSpPr>
        <p:spPr>
          <a:xfrm>
            <a:off x="904461" y="1421296"/>
            <a:ext cx="44470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Inter-rater analyse (sensorer)</a:t>
            </a:r>
          </a:p>
          <a:p>
            <a:endParaRPr lang="en-US" sz="2400" smtClean="0"/>
          </a:p>
          <a:p>
            <a:r>
              <a:rPr lang="en-US" sz="2400" b="1" smtClean="0"/>
              <a:t>Item analyse  (spørsmål)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</a:t>
            </a:r>
            <a:r>
              <a:rPr lang="en-US" smtClean="0"/>
              <a:t>lassisk test teori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IRT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Rasch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92273" y="3891538"/>
            <a:ext cx="6260472" cy="1173401"/>
            <a:chOff x="2555776" y="3212976"/>
            <a:chExt cx="4435642" cy="1278952"/>
          </a:xfrm>
        </p:grpSpPr>
        <p:sp>
          <p:nvSpPr>
            <p:cNvPr id="5" name="Rounded Rectangle 4"/>
            <p:cNvSpPr/>
            <p:nvPr/>
          </p:nvSpPr>
          <p:spPr>
            <a:xfrm>
              <a:off x="2555776" y="3212976"/>
              <a:ext cx="4435642" cy="117728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 </a:t>
              </a: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70938" y="3250719"/>
              <a:ext cx="4320480" cy="1241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/>
                <a:t>Denne differansen i sensur fordrer rekalibrering av sensor A’s nivåkrav.</a:t>
              </a:r>
              <a:endParaRPr lang="en-US"/>
            </a:p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251110" y="1844824"/>
            <a:ext cx="648072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smtClean="0"/>
              <a:t>Eksternsensor  -  LærerA  =   </a:t>
            </a:r>
            <a:r>
              <a:rPr lang="en-US" sz="2800" smtClean="0">
                <a:solidFill>
                  <a:srgbClr val="FF0000"/>
                </a:solidFill>
              </a:rPr>
              <a:t>13.3%</a:t>
            </a:r>
          </a:p>
          <a:p>
            <a:pPr>
              <a:spcAft>
                <a:spcPts val="600"/>
              </a:spcAft>
            </a:pPr>
            <a:r>
              <a:rPr lang="en-US" sz="2800"/>
              <a:t>Eksternsensor  -  </a:t>
            </a:r>
            <a:r>
              <a:rPr lang="en-US" sz="2800" smtClean="0"/>
              <a:t>LærerB  </a:t>
            </a:r>
            <a:r>
              <a:rPr lang="en-US" sz="2800"/>
              <a:t>=   </a:t>
            </a:r>
            <a:r>
              <a:rPr lang="en-US" sz="2800" smtClean="0"/>
              <a:t>  </a:t>
            </a:r>
            <a:r>
              <a:rPr lang="en-US" sz="2800" smtClean="0">
                <a:solidFill>
                  <a:srgbClr val="00B050"/>
                </a:solidFill>
              </a:rPr>
              <a:t>3.3%</a:t>
            </a:r>
            <a:endParaRPr lang="en-US" sz="2800">
              <a:solidFill>
                <a:srgbClr val="00B05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/>
              <a:t>Eksternsensor  -  </a:t>
            </a:r>
            <a:r>
              <a:rPr lang="en-US" sz="2800" smtClean="0"/>
              <a:t>LærerC  </a:t>
            </a:r>
            <a:r>
              <a:rPr lang="en-US" sz="2800"/>
              <a:t>=   </a:t>
            </a:r>
            <a:r>
              <a:rPr lang="en-US" sz="2800" smtClean="0">
                <a:solidFill>
                  <a:srgbClr val="00B050"/>
                </a:solidFill>
              </a:rPr>
              <a:t>-1.7%</a:t>
            </a:r>
            <a:endParaRPr lang="en-US" sz="2800">
              <a:solidFill>
                <a:srgbClr val="00B050"/>
              </a:solidFill>
            </a:endParaRPr>
          </a:p>
          <a:p>
            <a:endParaRPr lang="en-US" sz="2800" smtClean="0"/>
          </a:p>
        </p:txBody>
      </p:sp>
      <p:sp>
        <p:nvSpPr>
          <p:cNvPr id="3" name="TextBox 2"/>
          <p:cNvSpPr txBox="1"/>
          <p:nvPr/>
        </p:nvSpPr>
        <p:spPr>
          <a:xfrm>
            <a:off x="827584" y="908720"/>
            <a:ext cx="2823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Inter-rater bias:</a:t>
            </a:r>
          </a:p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7092280" y="2348880"/>
            <a:ext cx="1224136" cy="15426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340768"/>
            <a:ext cx="78617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/>
              <a:t>Spørsmål med item facility </a:t>
            </a:r>
            <a:r>
              <a:rPr lang="nb-NO" sz="2400" b="1" smtClean="0"/>
              <a:t>&lt; 0.15:</a:t>
            </a:r>
          </a:p>
          <a:p>
            <a:r>
              <a:rPr lang="en-US" sz="2400"/>
              <a:t> </a:t>
            </a:r>
          </a:p>
          <a:p>
            <a:pPr lvl="0"/>
            <a:r>
              <a:rPr lang="nb-NO" sz="2400" b="1" smtClean="0"/>
              <a:t>0.13</a:t>
            </a:r>
            <a:r>
              <a:rPr lang="nb-NO" sz="2400" smtClean="0"/>
              <a:t>:  </a:t>
            </a:r>
            <a:r>
              <a:rPr lang="nb-NO" sz="2400"/>
              <a:t>Hvilket område i medulla oblongata gir opphav til aktivitet i perifere sympatiske </a:t>
            </a:r>
            <a:r>
              <a:rPr lang="nb-NO" sz="2400" smtClean="0"/>
              <a:t>nerver?</a:t>
            </a:r>
            <a:endParaRPr lang="en-US" sz="2400"/>
          </a:p>
          <a:p>
            <a:r>
              <a:rPr lang="en-US"/>
              <a:t> 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79712" y="3501008"/>
            <a:ext cx="6624736" cy="2280764"/>
            <a:chOff x="2555776" y="3212976"/>
            <a:chExt cx="4550804" cy="2532205"/>
          </a:xfrm>
        </p:grpSpPr>
        <p:sp>
          <p:nvSpPr>
            <p:cNvPr id="4" name="Rounded Rectangle 3"/>
            <p:cNvSpPr/>
            <p:nvPr/>
          </p:nvSpPr>
          <p:spPr>
            <a:xfrm>
              <a:off x="2555776" y="3212976"/>
              <a:ext cx="4550804" cy="235456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670938" y="3250719"/>
              <a:ext cx="4320480" cy="249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smtClean="0"/>
                <a:t>Så lav </a:t>
              </a:r>
              <a:r>
                <a:rPr lang="nb-NO" sz="2400"/>
                <a:t>item facility (gjennomsnittskarakter) er </a:t>
              </a:r>
              <a:r>
                <a:rPr lang="nb-NO" sz="2400" smtClean="0"/>
                <a:t>fakultetets problem, ikke studentenes: enten er spørsmålet utenfor læringsmålene, eller så er det undervist for dårlig, eller så er det et feil/for avansert læringsmål</a:t>
              </a:r>
              <a:r>
                <a:rPr lang="nb-NO" smtClean="0"/>
                <a:t>.</a:t>
              </a:r>
              <a:endParaRPr lang="en-US"/>
            </a:p>
            <a:p>
              <a:endParaRPr lang="en-US"/>
            </a:p>
          </p:txBody>
        </p:sp>
      </p:grpSp>
      <p:cxnSp>
        <p:nvCxnSpPr>
          <p:cNvPr id="7" name="Straight Connector 6"/>
          <p:cNvCxnSpPr>
            <a:stCxn id="4" idx="0"/>
          </p:cNvCxnSpPr>
          <p:nvPr/>
        </p:nvCxnSpPr>
        <p:spPr>
          <a:xfrm flipH="1" flipV="1">
            <a:off x="5004048" y="2852936"/>
            <a:ext cx="288032" cy="648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11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8706" y="439313"/>
            <a:ext cx="620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Hva var galt med den gamle eksamenen?</a:t>
            </a:r>
            <a:endParaRPr lang="en-US" sz="2400" b="1"/>
          </a:p>
        </p:txBody>
      </p:sp>
      <p:sp>
        <p:nvSpPr>
          <p:cNvPr id="4" name="Rectangle 3"/>
          <p:cNvSpPr/>
          <p:nvPr/>
        </p:nvSpPr>
        <p:spPr>
          <a:xfrm>
            <a:off x="2538472" y="1196752"/>
            <a:ext cx="4337783" cy="53553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b="1" smtClean="0"/>
          </a:p>
          <a:p>
            <a:pPr algn="ctr"/>
            <a:endParaRPr lang="en-US" b="1"/>
          </a:p>
          <a:p>
            <a:pPr algn="ctr"/>
            <a:r>
              <a:rPr lang="en-US" b="1" smtClean="0"/>
              <a:t>Ekstern </a:t>
            </a:r>
            <a:r>
              <a:rPr lang="en-US" b="1"/>
              <a:t>evaluering av medisinstudiet </a:t>
            </a:r>
            <a:r>
              <a:rPr lang="en-US" b="1" smtClean="0"/>
              <a:t>ved</a:t>
            </a:r>
            <a:br>
              <a:rPr lang="en-US" b="1" smtClean="0"/>
            </a:br>
            <a:r>
              <a:rPr lang="nn-NO" b="1" smtClean="0"/>
              <a:t>Det </a:t>
            </a:r>
            <a:r>
              <a:rPr lang="nn-NO" b="1"/>
              <a:t>medisinske fakultet, </a:t>
            </a:r>
            <a:r>
              <a:rPr lang="nn-NO" b="1" smtClean="0"/>
              <a:t/>
            </a:r>
            <a:br>
              <a:rPr lang="nn-NO" b="1" smtClean="0"/>
            </a:br>
            <a:r>
              <a:rPr lang="nn-NO" b="1" smtClean="0"/>
              <a:t>Universitetet </a:t>
            </a:r>
            <a:r>
              <a:rPr lang="nn-NO" b="1"/>
              <a:t>i Oslo</a:t>
            </a:r>
            <a:r>
              <a:rPr lang="nn-NO" b="1" smtClean="0"/>
              <a:t>.</a:t>
            </a:r>
          </a:p>
          <a:p>
            <a:endParaRPr lang="nn-NO" b="1" smtClean="0"/>
          </a:p>
          <a:p>
            <a:endParaRPr lang="nn-NO" b="1"/>
          </a:p>
          <a:p>
            <a:endParaRPr lang="nn-NO" b="1" smtClean="0"/>
          </a:p>
          <a:p>
            <a:endParaRPr lang="nn-NO" b="1"/>
          </a:p>
          <a:p>
            <a:pPr algn="ctr"/>
            <a:r>
              <a:rPr lang="en-US" sz="1800"/>
              <a:t>Knut Aspegren</a:t>
            </a:r>
          </a:p>
          <a:p>
            <a:pPr algn="ctr"/>
            <a:r>
              <a:rPr lang="en-US" sz="1800"/>
              <a:t>Kjartan Koi</a:t>
            </a:r>
          </a:p>
          <a:p>
            <a:pPr algn="ctr"/>
            <a:r>
              <a:rPr lang="en-US" sz="1800"/>
              <a:t>Torstein </a:t>
            </a:r>
            <a:r>
              <a:rPr lang="en-US" sz="1800" smtClean="0"/>
              <a:t>Vik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 sz="1600"/>
              <a:t>København, Oslo, Trondheim. 12.05. </a:t>
            </a:r>
            <a:r>
              <a:rPr lang="en-US" sz="1600" smtClean="0"/>
              <a:t>2008</a:t>
            </a:r>
          </a:p>
          <a:p>
            <a:pPr algn="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880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340768"/>
            <a:ext cx="78617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/>
              <a:t>Spørsmål med item facility &gt;= 0.95</a:t>
            </a:r>
            <a:r>
              <a:rPr lang="nb-NO" sz="2400" b="1" smtClean="0"/>
              <a:t>:</a:t>
            </a:r>
          </a:p>
          <a:p>
            <a:r>
              <a:rPr lang="en-US" sz="2400"/>
              <a:t> </a:t>
            </a:r>
          </a:p>
          <a:p>
            <a:r>
              <a:rPr lang="nb-NO" sz="2400" b="1" smtClean="0"/>
              <a:t>0.99</a:t>
            </a:r>
            <a:r>
              <a:rPr lang="nb-NO" sz="2400"/>
              <a:t>:  </a:t>
            </a:r>
            <a:r>
              <a:rPr lang="nb-NO" sz="2400" smtClean="0"/>
              <a:t>Hvilken </a:t>
            </a:r>
            <a:r>
              <a:rPr lang="nb-NO" sz="2400"/>
              <a:t>funksjon har purkinjefibre i hjertet?</a:t>
            </a:r>
            <a:endParaRPr lang="en-US" sz="2400"/>
          </a:p>
          <a:p>
            <a:r>
              <a:rPr lang="en-US"/>
              <a:t> 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79712" y="3501008"/>
            <a:ext cx="6423012" cy="3389393"/>
            <a:chOff x="2555776" y="3212976"/>
            <a:chExt cx="4550804" cy="3694279"/>
          </a:xfrm>
        </p:grpSpPr>
        <p:sp>
          <p:nvSpPr>
            <p:cNvPr id="4" name="Rounded Rectangle 3"/>
            <p:cNvSpPr/>
            <p:nvPr/>
          </p:nvSpPr>
          <p:spPr>
            <a:xfrm>
              <a:off x="2555776" y="3212976"/>
              <a:ext cx="4550804" cy="235456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670938" y="3250719"/>
              <a:ext cx="4320480" cy="365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/>
                <a:t>Høy item facility (gjennomsnittskarakter) er OK hvis spørsmålet er kjernepensum som </a:t>
              </a:r>
              <a:r>
                <a:rPr lang="nb-NO" sz="2400" smtClean="0"/>
                <a:t> </a:t>
              </a:r>
              <a:r>
                <a:rPr lang="nb-NO" sz="2400"/>
                <a:t>studentene </a:t>
              </a:r>
              <a:r>
                <a:rPr lang="nb-NO" sz="2400" smtClean="0"/>
                <a:t>da viser at de faktisk </a:t>
              </a:r>
              <a:r>
                <a:rPr lang="nb-NO" sz="2400"/>
                <a:t>kan meget godt. Hvis </a:t>
              </a:r>
              <a:r>
                <a:rPr lang="nb-NO" sz="2400" smtClean="0"/>
                <a:t>det ikke er kjernepensum, er </a:t>
              </a:r>
              <a:r>
                <a:rPr lang="nb-NO" sz="2400"/>
                <a:t>spørsmålet </a:t>
              </a:r>
              <a:r>
                <a:rPr lang="nb-NO" sz="2400" smtClean="0"/>
                <a:t>for </a:t>
              </a:r>
              <a:r>
                <a:rPr lang="nb-NO" sz="2400"/>
                <a:t>lett</a:t>
              </a:r>
              <a:r>
                <a:rPr lang="nb-NO"/>
                <a:t>.</a:t>
              </a:r>
              <a:endParaRPr lang="en-US"/>
            </a:p>
            <a:p>
              <a:endParaRPr lang="en-US"/>
            </a:p>
          </p:txBody>
        </p:sp>
      </p:grpSp>
      <p:cxnSp>
        <p:nvCxnSpPr>
          <p:cNvPr id="7" name="Straight Connector 6"/>
          <p:cNvCxnSpPr>
            <a:stCxn id="4" idx="0"/>
          </p:cNvCxnSpPr>
          <p:nvPr/>
        </p:nvCxnSpPr>
        <p:spPr>
          <a:xfrm flipH="1" flipV="1">
            <a:off x="5076056" y="2564904"/>
            <a:ext cx="115162" cy="9361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47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1075" y="1124744"/>
            <a:ext cx="514115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smtClean="0"/>
              <a:t>Forskning</a:t>
            </a:r>
          </a:p>
          <a:p>
            <a:pPr algn="ctr"/>
            <a:r>
              <a:rPr lang="en-US" sz="8800"/>
              <a:t>&amp;</a:t>
            </a:r>
            <a:endParaRPr lang="en-US" sz="8800" smtClean="0"/>
          </a:p>
          <a:p>
            <a:pPr algn="ctr"/>
            <a:r>
              <a:rPr lang="en-US" sz="8800" smtClean="0"/>
              <a:t>Utvikling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8513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babymagz.com/images/baby-photo-mother-holding-hand-of-newborn-baby-picture-inspirations-adorable-hand-baby-picture-inspir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88" y="3284984"/>
            <a:ext cx="3672151" cy="24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137" y="836712"/>
            <a:ext cx="192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Forskning</a:t>
            </a:r>
            <a:endParaRPr lang="en-US" sz="2800" b="1"/>
          </a:p>
        </p:txBody>
      </p:sp>
      <p:sp>
        <p:nvSpPr>
          <p:cNvPr id="4" name="TextBox 3"/>
          <p:cNvSpPr txBox="1"/>
          <p:nvPr/>
        </p:nvSpPr>
        <p:spPr>
          <a:xfrm>
            <a:off x="6365951" y="4916428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Medfak</a:t>
            </a:r>
            <a:endParaRPr lang="en-US" sz="4000" b="1"/>
          </a:p>
        </p:txBody>
      </p:sp>
      <p:pic>
        <p:nvPicPr>
          <p:cNvPr id="2054" name="Picture 6" descr="http://www.tf.uio.no/livet-rundt-studiene/organisasjoner/tsu/hva-skjer-/arrangementer/tsu/2011/uio-logo-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66" y="4769364"/>
            <a:ext cx="1083385" cy="100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5951" y="5624314"/>
            <a:ext cx="2326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Helsevitenskapelig</a:t>
            </a:r>
          </a:p>
          <a:p>
            <a:r>
              <a:rPr lang="en-US" smtClean="0"/>
              <a:t>Utdanningssenter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01778" y="1747455"/>
            <a:ext cx="4674678" cy="2041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b="1" smtClean="0"/>
              <a:t>2 Postdoc:</a:t>
            </a:r>
            <a:endParaRPr lang="en-US"/>
          </a:p>
          <a:p>
            <a:pPr marL="342900" indent="-342900">
              <a:buFontTx/>
              <a:buChar char="-"/>
            </a:pPr>
            <a:r>
              <a:rPr lang="en-US" smtClean="0"/>
              <a:t>psykometriske metoder</a:t>
            </a:r>
          </a:p>
          <a:p>
            <a:pPr marL="342900" indent="-342900">
              <a:buFontTx/>
              <a:buChar char="-"/>
            </a:pPr>
            <a:r>
              <a:rPr lang="en-US" smtClean="0"/>
              <a:t>content validity – et feedbacksystem</a:t>
            </a:r>
          </a:p>
          <a:p>
            <a:pPr marL="342900" indent="-342900">
              <a:buFontTx/>
              <a:buChar char="-"/>
            </a:pPr>
            <a:r>
              <a:rPr lang="en-US" smtClean="0"/>
              <a:t>karaktersetting (A-F) </a:t>
            </a:r>
          </a:p>
          <a:p>
            <a:pPr marL="342900" indent="-342900">
              <a:buFontTx/>
              <a:buChar char="-"/>
            </a:pPr>
            <a:r>
              <a:rPr lang="en-US" smtClean="0"/>
              <a:t>kobling formativ og summativ testing</a:t>
            </a:r>
          </a:p>
          <a:p>
            <a:pPr marL="342900" indent="-342900">
              <a:buFontTx/>
              <a:buChar char="-"/>
            </a:pPr>
            <a:r>
              <a:rPr lang="en-US" smtClean="0"/>
              <a:t>adaptiv læring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4" y="1789867"/>
            <a:ext cx="2906722" cy="15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137" y="1559227"/>
            <a:ext cx="7340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Høy kvalitet  </a:t>
            </a:r>
            <a:r>
              <a:rPr lang="en-US" sz="2400" smtClean="0">
                <a:solidFill>
                  <a:srgbClr val="FF0000"/>
                </a:solidFill>
                <a:latin typeface="Wingdings 3" panose="05040102010807070707" pitchFamily="18" charset="2"/>
              </a:rPr>
              <a:t>’</a:t>
            </a:r>
            <a:r>
              <a:rPr lang="en-US" sz="2400" smtClean="0">
                <a:solidFill>
                  <a:srgbClr val="FF0000"/>
                </a:solidFill>
              </a:rPr>
              <a:t>   </a:t>
            </a:r>
            <a:r>
              <a:rPr lang="en-US" sz="2400">
                <a:solidFill>
                  <a:srgbClr val="FF0000"/>
                </a:solidFill>
              </a:rPr>
              <a:t>gjenbruk </a:t>
            </a:r>
            <a:r>
              <a:rPr lang="en-US" sz="2400" smtClean="0">
                <a:solidFill>
                  <a:srgbClr val="FF0000"/>
                </a:solidFill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Wingdings 3" panose="05040102010807070707" pitchFamily="18" charset="2"/>
              </a:rPr>
              <a:t>’ </a:t>
            </a:r>
            <a:r>
              <a:rPr lang="en-US" sz="2400" smtClean="0">
                <a:solidFill>
                  <a:srgbClr val="FF0000"/>
                </a:solidFill>
              </a:rPr>
              <a:t>innsynsbegrensning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3" y="2626638"/>
            <a:ext cx="2822510" cy="129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14103" y="2420888"/>
            <a:ext cx="5191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Oppgaver som skal gjenbrukes, kan unntas offentliggjøring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Retten til innsyn i besvarelser må opprettholdes, men innsyn kan skje i kontrollerte former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137" y="836712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Utvikling I</a:t>
            </a:r>
            <a:endParaRPr lang="en-US" sz="2800" b="1"/>
          </a:p>
        </p:txBody>
      </p:sp>
      <p:sp>
        <p:nvSpPr>
          <p:cNvPr id="6" name="TextBox 5"/>
          <p:cNvSpPr txBox="1"/>
          <p:nvPr/>
        </p:nvSpPr>
        <p:spPr>
          <a:xfrm>
            <a:off x="535292" y="4653136"/>
            <a:ext cx="8241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mtClean="0"/>
              <a:t>Offentliggjøring begrenses </a:t>
            </a:r>
            <a:r>
              <a:rPr lang="en-US"/>
              <a:t>fra høsten 2015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Eget datasystem for kontrollert innsyn utvikles i sommer </a:t>
            </a:r>
            <a:endParaRPr lang="en-US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mtClean="0"/>
              <a:t>Ca 20% av eksamensoppgavene offentliggjøres = treningsoppgaver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mtClean="0"/>
              <a:t>Psykometriske analyser offentliggjøres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755576" y="2276872"/>
            <a:ext cx="7344816" cy="1944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073" y="1404065"/>
            <a:ext cx="5968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Deling av oppgaver  </a:t>
            </a:r>
            <a:r>
              <a:rPr lang="en-US" sz="2800" smtClean="0">
                <a:solidFill>
                  <a:srgbClr val="FF0000"/>
                </a:solidFill>
                <a:latin typeface="Wingdings 3" panose="05040102010807070707" pitchFamily="18" charset="2"/>
              </a:rPr>
              <a:t>’</a:t>
            </a:r>
            <a:r>
              <a:rPr lang="en-US" sz="2400" smtClean="0">
                <a:solidFill>
                  <a:srgbClr val="FF0000"/>
                </a:solidFill>
              </a:rPr>
              <a:t>  nasjonale prøver?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16016" y="2977141"/>
            <a:ext cx="2477346" cy="839878"/>
            <a:chOff x="5081354" y="5030843"/>
            <a:chExt cx="2955593" cy="1002015"/>
          </a:xfrm>
        </p:grpSpPr>
        <p:sp>
          <p:nvSpPr>
            <p:cNvPr id="3" name="TextBox 2"/>
            <p:cNvSpPr txBox="1"/>
            <p:nvPr/>
          </p:nvSpPr>
          <p:spPr>
            <a:xfrm>
              <a:off x="6084168" y="5202647"/>
              <a:ext cx="19527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/>
                <a:t>Medfak</a:t>
              </a:r>
              <a:endParaRPr lang="en-US" sz="3200" b="1"/>
            </a:p>
          </p:txBody>
        </p:sp>
        <p:pic>
          <p:nvPicPr>
            <p:cNvPr id="4" name="Picture 6" descr="http://www.tf.uio.no/livet-rundt-studiene/organisasjoner/tsu/hva-skjer-/arrangementer/tsu/2011/uio-logo-ny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354" y="5030843"/>
              <a:ext cx="1083385" cy="1002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seos.no/wp-content/uploads/2011/11/ntnu-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3152990"/>
            <a:ext cx="2405210" cy="62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978032" y="2496486"/>
            <a:ext cx="2497915" cy="1917816"/>
            <a:chOff x="2368782" y="2533899"/>
            <a:chExt cx="3795956" cy="2590654"/>
          </a:xfrm>
        </p:grpSpPr>
        <p:grpSp>
          <p:nvGrpSpPr>
            <p:cNvPr id="16" name="Group 15"/>
            <p:cNvGrpSpPr/>
            <p:nvPr/>
          </p:nvGrpSpPr>
          <p:grpSpPr>
            <a:xfrm>
              <a:off x="2368782" y="2533899"/>
              <a:ext cx="3795956" cy="1476961"/>
              <a:chOff x="2522782" y="2675112"/>
              <a:chExt cx="4103078" cy="1476961"/>
            </a:xfrm>
          </p:grpSpPr>
          <p:sp>
            <p:nvSpPr>
              <p:cNvPr id="15" name="Arc 14"/>
              <p:cNvSpPr/>
              <p:nvPr/>
            </p:nvSpPr>
            <p:spPr>
              <a:xfrm rot="16200000">
                <a:off x="3835841" y="1362053"/>
                <a:ext cx="1476960" cy="4103077"/>
              </a:xfrm>
              <a:prstGeom prst="arc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5400000" flipH="1">
                <a:off x="3835842" y="1362054"/>
                <a:ext cx="1476960" cy="4103077"/>
              </a:xfrm>
              <a:prstGeom prst="arc">
                <a:avLst/>
              </a:prstGeom>
              <a:ln w="31750">
                <a:solidFill>
                  <a:srgbClr val="00B050"/>
                </a:solidFill>
                <a:headEnd type="triangle" w="lg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flipH="1" flipV="1">
              <a:off x="2368782" y="3647592"/>
              <a:ext cx="3795956" cy="1476961"/>
              <a:chOff x="2522782" y="2675112"/>
              <a:chExt cx="4103078" cy="1476961"/>
            </a:xfrm>
          </p:grpSpPr>
          <p:sp>
            <p:nvSpPr>
              <p:cNvPr id="20" name="Arc 19"/>
              <p:cNvSpPr/>
              <p:nvPr/>
            </p:nvSpPr>
            <p:spPr>
              <a:xfrm rot="16200000">
                <a:off x="3835841" y="1362053"/>
                <a:ext cx="1476960" cy="4103077"/>
              </a:xfrm>
              <a:prstGeom prst="arc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 rot="5400000" flipH="1">
                <a:off x="3835842" y="1362054"/>
                <a:ext cx="1476960" cy="4103077"/>
              </a:xfrm>
              <a:prstGeom prst="arc">
                <a:avLst/>
              </a:prstGeom>
              <a:ln w="31750">
                <a:solidFill>
                  <a:srgbClr val="00B050"/>
                </a:solidFill>
                <a:headEnd type="triangle" w="lg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5661022" y="3910648"/>
            <a:ext cx="299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&gt; 200 sammensatte oppgaver</a:t>
            </a:r>
            <a:endParaRPr 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539552" y="3910648"/>
            <a:ext cx="250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&gt; 5000 multiple choice spørsmål</a:t>
            </a:r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644137" y="836712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Utvikling II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6051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073" y="1404065"/>
            <a:ext cx="5968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Deling av oppgaver  </a:t>
            </a:r>
            <a:r>
              <a:rPr lang="en-US" sz="2800" smtClean="0">
                <a:solidFill>
                  <a:srgbClr val="FF0000"/>
                </a:solidFill>
                <a:latin typeface="Wingdings 3" panose="05040102010807070707" pitchFamily="18" charset="2"/>
              </a:rPr>
              <a:t>’</a:t>
            </a:r>
            <a:r>
              <a:rPr lang="en-US" sz="2400" smtClean="0">
                <a:solidFill>
                  <a:srgbClr val="FF0000"/>
                </a:solidFill>
              </a:rPr>
              <a:t>  nasjonale prøver?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137" y="836712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Utvikling II</a:t>
            </a:r>
            <a:endParaRPr lang="en-US" sz="2800" b="1"/>
          </a:p>
        </p:txBody>
      </p:sp>
      <p:pic>
        <p:nvPicPr>
          <p:cNvPr id="7" name="Picture 2" descr="profile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67" y="1989879"/>
            <a:ext cx="1461302" cy="146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67" y="5114600"/>
            <a:ext cx="1461302" cy="146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93432" y="5583641"/>
            <a:ext cx="406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Tobias Schmidt Slørdahl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93432" y="2548371"/>
            <a:ext cx="203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Torstein Vik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4793432" y="3928663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Rune Standal</a:t>
            </a:r>
            <a:endParaRPr lang="en-US" sz="2800"/>
          </a:p>
        </p:txBody>
      </p:sp>
      <p:grpSp>
        <p:nvGrpSpPr>
          <p:cNvPr id="5" name="Group 4"/>
          <p:cNvGrpSpPr/>
          <p:nvPr/>
        </p:nvGrpSpPr>
        <p:grpSpPr>
          <a:xfrm>
            <a:off x="441966" y="3770266"/>
            <a:ext cx="2405210" cy="1072326"/>
            <a:chOff x="441966" y="4048558"/>
            <a:chExt cx="2405210" cy="1072326"/>
          </a:xfrm>
        </p:grpSpPr>
        <p:pic>
          <p:nvPicPr>
            <p:cNvPr id="26" name="Picture 2" descr="http://seos.no/wp-content/uploads/2011/11/ntnu-logo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6" y="4048558"/>
              <a:ext cx="2405210" cy="620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34602" y="4659219"/>
              <a:ext cx="12474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/>
                <a:t>Medisin</a:t>
              </a:r>
              <a:endParaRPr lang="en-US" sz="2400"/>
            </a:p>
          </p:txBody>
        </p:sp>
      </p:grpSp>
      <p:pic>
        <p:nvPicPr>
          <p:cNvPr id="1026" name="Picture 2" descr="C:\Users\per\Pictures\rune_standal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/>
        </p:blipFill>
        <p:spPr bwMode="auto">
          <a:xfrm>
            <a:off x="3269968" y="3499173"/>
            <a:ext cx="1461302" cy="157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2281" y="1526975"/>
            <a:ext cx="6896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Automatisert håndtering av oppgaveoversettelser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3849" y="5802470"/>
            <a:ext cx="86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xliff</a:t>
            </a:r>
            <a:endParaRPr lang="en-US" sz="3600"/>
          </a:p>
        </p:txBody>
      </p:sp>
      <p:pic>
        <p:nvPicPr>
          <p:cNvPr id="2052" name="Picture 4" descr="https://media.licdn.com/mpr/mpr/p/3/005/099/265/2096925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r="13321"/>
          <a:stretch/>
        </p:blipFill>
        <p:spPr bwMode="auto">
          <a:xfrm>
            <a:off x="620502" y="2840616"/>
            <a:ext cx="2362199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484241" y="2583159"/>
            <a:ext cx="2192215" cy="2286001"/>
            <a:chOff x="6412522" y="2545274"/>
            <a:chExt cx="2192215" cy="2286001"/>
          </a:xfrm>
        </p:grpSpPr>
        <p:pic>
          <p:nvPicPr>
            <p:cNvPr id="2054" name="Picture 6" descr="http://2.bp.blogspot.com/-hJDJzHrcMwo/T6ZEx5ApKTI/AAAAAAAAApQ/maU_NnwzVAY/s1600/translation+service+english+to+malay.png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282"/>
            <a:stretch/>
          </p:blipFill>
          <p:spPr bwMode="auto">
            <a:xfrm>
              <a:off x="6412522" y="2545274"/>
              <a:ext cx="2192215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382000" y="3758613"/>
              <a:ext cx="222737" cy="871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75656" y="5059941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UiO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04248" y="5059941"/>
            <a:ext cx="1343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Translatør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4137" y="836712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Utvikling III</a:t>
            </a:r>
            <a:endParaRPr lang="en-US" sz="2800" b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3"/>
          <a:stretch/>
        </p:blipFill>
        <p:spPr bwMode="auto">
          <a:xfrm>
            <a:off x="3690570" y="2418049"/>
            <a:ext cx="2278673" cy="3348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3226045" y="3938555"/>
            <a:ext cx="3212123" cy="0"/>
          </a:xfrm>
          <a:prstGeom prst="straightConnector1">
            <a:avLst/>
          </a:prstGeom>
          <a:ln w="57150">
            <a:solidFill>
              <a:srgbClr val="E4062B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87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4137" y="1484784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Digital strukturert scoring på OSCE-eksamener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137" y="836712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Utvikling IV</a:t>
            </a:r>
            <a:endParaRPr lang="en-US" sz="2800" b="1"/>
          </a:p>
        </p:txBody>
      </p:sp>
      <p:pic>
        <p:nvPicPr>
          <p:cNvPr id="7" name="Picture 2" descr="C:\Users\per\Pictures\eks\IMG_02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8" r="7741" b="12039"/>
          <a:stretch/>
        </p:blipFill>
        <p:spPr bwMode="auto">
          <a:xfrm>
            <a:off x="644137" y="2564904"/>
            <a:ext cx="373429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0" y="2525304"/>
            <a:ext cx="4299441" cy="3135944"/>
            <a:chOff x="140597" y="308115"/>
            <a:chExt cx="8857380" cy="6460433"/>
          </a:xfrm>
        </p:grpSpPr>
        <p:pic>
          <p:nvPicPr>
            <p:cNvPr id="8" name="Picture 3" descr="C:\Users\per\Pictures\eks\IMG_023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3700"/>
                      </a14:imgEffect>
                      <a14:imgEffect>
                        <a14:saturation sat="76000"/>
                      </a14:imgEffect>
                      <a14:imgEffect>
                        <a14:brightnessContrast bright="36000" contras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52" r="10942" b="18165"/>
            <a:stretch/>
          </p:blipFill>
          <p:spPr bwMode="auto">
            <a:xfrm>
              <a:off x="140597" y="308115"/>
              <a:ext cx="4389309" cy="306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:\Users\per\Pictures\eks\IMG_024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8" t="18180" r="15077" b="20279"/>
            <a:stretch/>
          </p:blipFill>
          <p:spPr bwMode="auto">
            <a:xfrm>
              <a:off x="4661009" y="308115"/>
              <a:ext cx="4323965" cy="306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per\Pictures\eks\IMG_024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11494" r="16290" b="13881"/>
            <a:stretch/>
          </p:blipFill>
          <p:spPr bwMode="auto">
            <a:xfrm>
              <a:off x="140598" y="3498577"/>
              <a:ext cx="4389309" cy="3269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per\Pictures\eks\IMG_0247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" t="21517" r="15028" b="546"/>
            <a:stretch/>
          </p:blipFill>
          <p:spPr bwMode="auto">
            <a:xfrm>
              <a:off x="4661009" y="3498577"/>
              <a:ext cx="4336968" cy="3269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58495" y="5897709"/>
            <a:ext cx="4583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Samlebånd:   12 stasjoner à 7 minutter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2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er\Pictures\eks\IMG_02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11494" r="16290" b="13881"/>
          <a:stretch/>
        </p:blipFill>
        <p:spPr bwMode="auto">
          <a:xfrm>
            <a:off x="827584" y="2420888"/>
            <a:ext cx="4714129" cy="35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137" y="1484784"/>
            <a:ext cx="6603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Digital strukturert scoring på OSCE-eksamener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3074" name="Picture 2" descr="http://cdn1.tnwcdn.com/wp-content/blogs.dir/1/files/2012/12/qo_ipad_black_full_trans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8542" r="6536" b="2435"/>
          <a:stretch/>
        </p:blipFill>
        <p:spPr bwMode="auto">
          <a:xfrm rot="540775">
            <a:off x="6526864" y="2940011"/>
            <a:ext cx="1276755" cy="180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3519" y="4850692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iPad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4137" y="836712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Utvikling IV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2754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137" y="836712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Utvikling V</a:t>
            </a:r>
            <a:endParaRPr lang="en-US" sz="2800" b="1"/>
          </a:p>
        </p:txBody>
      </p:sp>
      <p:sp>
        <p:nvSpPr>
          <p:cNvPr id="3" name="TextBox 2"/>
          <p:cNvSpPr txBox="1"/>
          <p:nvPr/>
        </p:nvSpPr>
        <p:spPr>
          <a:xfrm>
            <a:off x="644137" y="1484784"/>
            <a:ext cx="6207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Kobling   formativ - summativ   digital testing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5" y="2276872"/>
            <a:ext cx="5574155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Samme system</a:t>
            </a:r>
          </a:p>
          <a:p>
            <a:r>
              <a:rPr lang="en-US"/>
              <a:t>Samme spørsmål og oppgaver?</a:t>
            </a:r>
          </a:p>
          <a:p>
            <a:endParaRPr lang="en-US" smtClean="0"/>
          </a:p>
          <a:p>
            <a:r>
              <a:rPr lang="en-US" smtClean="0"/>
              <a:t>I </a:t>
            </a:r>
            <a:r>
              <a:rPr lang="en-US" smtClean="0">
                <a:hlinkClick r:id="rId2"/>
              </a:rPr>
              <a:t>elæringsprogrammene </a:t>
            </a:r>
            <a:r>
              <a:rPr lang="en-US" smtClean="0"/>
              <a:t>våre:</a:t>
            </a:r>
          </a:p>
          <a:p>
            <a:endParaRPr lang="en-US" smtClean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mtClean="0"/>
              <a:t>Virtuelle pasienter (klinisk beslutningstaking)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Quizzer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00" y="1238797"/>
            <a:ext cx="6548437" cy="23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83" y="3790526"/>
            <a:ext cx="654873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9100" y="451611"/>
            <a:ext cx="296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5. semester skriftlig eksamen</a:t>
            </a:r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373598" y="230300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Vår 2007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377865" y="4668387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Høst 2007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96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713" y="555868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Det er mest et spørsmål om entusiasme og pedagogisk nytenking</a:t>
            </a:r>
            <a:endParaRPr lang="en-US" sz="3600"/>
          </a:p>
        </p:txBody>
      </p:sp>
      <p:pic>
        <p:nvPicPr>
          <p:cNvPr id="5124" name="Picture 4" descr="http://www.texassharon.com/wp-content/uploads/2012/02/mad-scient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44" y="1992918"/>
            <a:ext cx="5726507" cy="343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8781" y="5727699"/>
            <a:ext cx="2988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Tiden er inne!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8040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00" y="1238797"/>
            <a:ext cx="6548437" cy="23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83" y="3790526"/>
            <a:ext cx="654873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9100" y="451611"/>
            <a:ext cx="296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5. semester skriftlig eksamen</a:t>
            </a:r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373598" y="230300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Vår 2007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377865" y="4668387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Høst 2007</a:t>
            </a:r>
            <a:endParaRPr lang="en-US" b="1"/>
          </a:p>
        </p:txBody>
      </p:sp>
      <p:sp>
        <p:nvSpPr>
          <p:cNvPr id="4" name="Rectangle 3"/>
          <p:cNvSpPr/>
          <p:nvPr/>
        </p:nvSpPr>
        <p:spPr>
          <a:xfrm>
            <a:off x="1867547" y="1908555"/>
            <a:ext cx="1916264" cy="246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92728" y="4460490"/>
            <a:ext cx="1916264" cy="246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97270" y="184713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=3%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7270" y="441497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=0%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36975" y="1915430"/>
            <a:ext cx="510130" cy="246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59640" y="4474058"/>
            <a:ext cx="510130" cy="2464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9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00" y="1238797"/>
            <a:ext cx="6548437" cy="23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83" y="3790526"/>
            <a:ext cx="654873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9100" y="451611"/>
            <a:ext cx="296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5. semester skriftlig eksamen</a:t>
            </a:r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373598" y="230300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Vår 2007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377865" y="4668387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Høst 2007</a:t>
            </a:r>
            <a:endParaRPr lang="en-US" b="1"/>
          </a:p>
        </p:txBody>
      </p:sp>
      <p:sp>
        <p:nvSpPr>
          <p:cNvPr id="4" name="TextBox 3"/>
          <p:cNvSpPr txBox="1"/>
          <p:nvPr/>
        </p:nvSpPr>
        <p:spPr>
          <a:xfrm>
            <a:off x="8178771" y="2521269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=50%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4673" y="5093675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=25%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9596" y="2600318"/>
            <a:ext cx="1956021" cy="564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00678" y="5164833"/>
            <a:ext cx="1956021" cy="564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24590" y="2600317"/>
            <a:ext cx="554181" cy="878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6184" y="5164833"/>
            <a:ext cx="554181" cy="878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00" y="1238797"/>
            <a:ext cx="6548437" cy="23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83" y="3790526"/>
            <a:ext cx="654873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9100" y="451611"/>
            <a:ext cx="296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5. semester skriftlig eksamen</a:t>
            </a:r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373598" y="230300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Vår 2007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377865" y="4668387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Høst 2007</a:t>
            </a:r>
            <a:endParaRPr lang="en-US" b="1"/>
          </a:p>
        </p:txBody>
      </p:sp>
      <p:sp>
        <p:nvSpPr>
          <p:cNvPr id="4" name="Rectangle 3"/>
          <p:cNvSpPr/>
          <p:nvPr/>
        </p:nvSpPr>
        <p:spPr>
          <a:xfrm>
            <a:off x="3799714" y="3164861"/>
            <a:ext cx="922352" cy="2822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6698" y="5745221"/>
            <a:ext cx="922352" cy="2822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68259" y="5976221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=50%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3439" y="342119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=35%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2860" y="1310640"/>
            <a:ext cx="893016" cy="563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56698" y="3878394"/>
            <a:ext cx="893016" cy="563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06" y="439313"/>
            <a:ext cx="3308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Funn og anbefalinger</a:t>
            </a:r>
            <a:endParaRPr lang="en-US" sz="2400" b="1"/>
          </a:p>
        </p:txBody>
      </p:sp>
      <p:sp>
        <p:nvSpPr>
          <p:cNvPr id="3" name="TextBox 2"/>
          <p:cNvSpPr txBox="1"/>
          <p:nvPr/>
        </p:nvSpPr>
        <p:spPr>
          <a:xfrm>
            <a:off x="538707" y="1124744"/>
            <a:ext cx="828176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Lav reliabilitet på sensur (stor variasjon mellom sensorer)</a:t>
            </a:r>
            <a:br>
              <a:rPr lang="en-US" sz="2400" smtClean="0"/>
            </a:br>
            <a:r>
              <a:rPr lang="en-US" sz="2400" smtClean="0">
                <a:solidFill>
                  <a:srgbClr val="FF0000"/>
                </a:solidFill>
              </a:rPr>
              <a:t>Mer presise spørsmål og sensurveiledning</a:t>
            </a:r>
            <a:br>
              <a:rPr lang="en-US" sz="2400" smtClean="0">
                <a:solidFill>
                  <a:srgbClr val="FF0000"/>
                </a:solidFill>
              </a:rPr>
            </a:br>
            <a:r>
              <a:rPr lang="en-US" sz="2400">
                <a:solidFill>
                  <a:srgbClr val="FF0000"/>
                </a:solidFill>
              </a:rPr>
              <a:t>E</a:t>
            </a:r>
            <a:r>
              <a:rPr lang="nb-NO" sz="2400">
                <a:solidFill>
                  <a:srgbClr val="FF0000"/>
                </a:solidFill>
              </a:rPr>
              <a:t>valueringsskjema med poengskala (”rating scale”) for muntlige prøver</a:t>
            </a:r>
            <a:endParaRPr lang="en-US" sz="2400">
              <a:solidFill>
                <a:srgbClr val="FF0000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Lav content validity (mangefull dekning av læringsmål)</a:t>
            </a:r>
            <a:br>
              <a:rPr lang="en-US" sz="2400" smtClean="0"/>
            </a:br>
            <a:r>
              <a:rPr lang="en-US" sz="2400" smtClean="0">
                <a:solidFill>
                  <a:srgbClr val="FF0000"/>
                </a:solidFill>
              </a:rPr>
              <a:t>Større antall spørsmål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Lav sampling validity (ujevn tematisk fordeling)</a:t>
            </a:r>
            <a:br>
              <a:rPr lang="en-US" sz="2400" smtClean="0"/>
            </a:br>
            <a:r>
              <a:rPr lang="en-US" sz="2400" smtClean="0">
                <a:solidFill>
                  <a:srgbClr val="FF0000"/>
                </a:solidFill>
              </a:rPr>
              <a:t>“Blueprinting” (mal) av temafordeling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Overvekt av faktaspørsmål</a:t>
            </a:r>
            <a:br>
              <a:rPr lang="en-US" sz="2400" smtClean="0"/>
            </a:br>
            <a:r>
              <a:rPr lang="en-US" sz="2400" smtClean="0">
                <a:solidFill>
                  <a:srgbClr val="FF0000"/>
                </a:solidFill>
              </a:rPr>
              <a:t>Forskyve spørsmålene mot høyere nivå i Blooms taksonomi</a:t>
            </a:r>
            <a:endParaRPr lang="en-US" sz="240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706" y="439313"/>
            <a:ext cx="7181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Fakultetets reaksjon – stor revisjon av eksamen</a:t>
            </a:r>
            <a:endParaRPr lang="en-US" sz="2400" b="1"/>
          </a:p>
        </p:txBody>
      </p:sp>
      <p:sp>
        <p:nvSpPr>
          <p:cNvPr id="3" name="TextBox 2"/>
          <p:cNvSpPr txBox="1"/>
          <p:nvPr/>
        </p:nvSpPr>
        <p:spPr>
          <a:xfrm>
            <a:off x="580393" y="1671190"/>
            <a:ext cx="79905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OSCE (Objective Structured Clinical Examination)</a:t>
            </a:r>
            <a:br>
              <a:rPr lang="en-US" sz="2400" smtClean="0"/>
            </a:br>
            <a:r>
              <a:rPr lang="en-US" sz="2400" smtClean="0"/>
              <a:t>Samlebånd med strukturerte, praktiske oppgaver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/>
              <a:t>MiniCEX – </a:t>
            </a:r>
            <a:r>
              <a:rPr lang="en-US" sz="2400" smtClean="0"/>
              <a:t>varierte kliniske eksamener</a:t>
            </a:r>
            <a:endParaRPr lang="en-US" sz="2400"/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400" smtClean="0"/>
              <a:t>Digital skriftlig eksamen</a:t>
            </a:r>
          </a:p>
        </p:txBody>
      </p:sp>
    </p:spTree>
    <p:extLst>
      <p:ext uri="{BB962C8B-B14F-4D97-AF65-F5344CB8AC3E}">
        <p14:creationId xmlns:p14="http://schemas.microsoft.com/office/powerpoint/2010/main" val="30576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d-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10078</TotalTime>
  <Words>879</Words>
  <Application>Microsoft Office PowerPoint</Application>
  <PresentationFormat>On-screen Show (4:3)</PresentationFormat>
  <Paragraphs>397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med-1</vt:lpstr>
      <vt:lpstr>uio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per</dc:creator>
  <cp:lastModifiedBy>per</cp:lastModifiedBy>
  <cp:revision>355</cp:revision>
  <dcterms:created xsi:type="dcterms:W3CDTF">2013-01-04T11:24:31Z</dcterms:created>
  <dcterms:modified xsi:type="dcterms:W3CDTF">2015-05-05T11:38:51Z</dcterms:modified>
</cp:coreProperties>
</file>