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705" r:id="rId5"/>
  </p:sldMasterIdLst>
  <p:notesMasterIdLst>
    <p:notesMasterId r:id="rId16"/>
  </p:notesMasterIdLst>
  <p:sldIdLst>
    <p:sldId id="2147309465" r:id="rId6"/>
    <p:sldId id="2147309477" r:id="rId7"/>
    <p:sldId id="2147309472" r:id="rId8"/>
    <p:sldId id="2147482544" r:id="rId9"/>
    <p:sldId id="2147482545" r:id="rId10"/>
    <p:sldId id="2147309475" r:id="rId11"/>
    <p:sldId id="2147482521" r:id="rId12"/>
    <p:sldId id="2147482522" r:id="rId13"/>
    <p:sldId id="2147309480" r:id="rId14"/>
    <p:sldId id="285" r:id="rId15"/>
  </p:sldIdLst>
  <p:sldSz cx="12192000" cy="6858000"/>
  <p:notesSz cx="7315200" cy="96012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693"/>
    <a:srgbClr val="014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283" autoAdjust="0"/>
  </p:normalViewPr>
  <p:slideViewPr>
    <p:cSldViewPr snapToGrid="0">
      <p:cViewPr varScale="1">
        <p:scale>
          <a:sx n="97" d="100"/>
          <a:sy n="97"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nb-NO"/>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796329D-3430-41E3-B0C2-12A426A5628B}" type="datetimeFigureOut">
              <a:rPr lang="nb-NO" smtClean="0"/>
              <a:t>20.05.2024</a:t>
            </a:fld>
            <a:endParaRPr lang="nb-NO"/>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nb-NO"/>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nb-NO"/>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89CF2D6-EB4D-499D-AF9B-52F98B0B22AB}" type="slidenum">
              <a:rPr lang="nb-NO" smtClean="0"/>
              <a:t>‹#›</a:t>
            </a:fld>
            <a:endParaRPr lang="nb-NO"/>
          </a:p>
        </p:txBody>
      </p:sp>
    </p:spTree>
    <p:extLst>
      <p:ext uri="{BB962C8B-B14F-4D97-AF65-F5344CB8AC3E}">
        <p14:creationId xmlns:p14="http://schemas.microsoft.com/office/powerpoint/2010/main" val="188925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89CF2D6-EB4D-499D-AF9B-52F98B0B22AB}" type="slidenum">
              <a:rPr lang="nb-NO" smtClean="0"/>
              <a:t>1</a:t>
            </a:fld>
            <a:endParaRPr lang="nb-NO"/>
          </a:p>
        </p:txBody>
      </p:sp>
    </p:spTree>
    <p:extLst>
      <p:ext uri="{BB962C8B-B14F-4D97-AF65-F5344CB8AC3E}">
        <p14:creationId xmlns:p14="http://schemas.microsoft.com/office/powerpoint/2010/main" val="240787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0AD4ED-F419-419A-837F-08E0D29335CE}" type="slidenum">
              <a:rPr lang="nb-NO" smtClean="0"/>
              <a:t>2</a:t>
            </a:fld>
            <a:endParaRPr lang="nb-NO"/>
          </a:p>
        </p:txBody>
      </p:sp>
    </p:spTree>
    <p:extLst>
      <p:ext uri="{BB962C8B-B14F-4D97-AF65-F5344CB8AC3E}">
        <p14:creationId xmlns:p14="http://schemas.microsoft.com/office/powerpoint/2010/main" val="270677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2EE6F24-AACD-8F47-B7D3-78EFD09A1E67}" type="slidenum">
              <a:rPr lang="nb-NO" smtClean="0"/>
              <a:t>3</a:t>
            </a:fld>
            <a:endParaRPr lang="nb-NO"/>
          </a:p>
        </p:txBody>
      </p:sp>
    </p:spTree>
    <p:extLst>
      <p:ext uri="{BB962C8B-B14F-4D97-AF65-F5344CB8AC3E}">
        <p14:creationId xmlns:p14="http://schemas.microsoft.com/office/powerpoint/2010/main" val="391718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2EE6F24-AACD-8F47-B7D3-78EFD09A1E67}" type="slidenum">
              <a:rPr lang="nb-NO" smtClean="0"/>
              <a:t>4</a:t>
            </a:fld>
            <a:endParaRPr lang="nb-NO"/>
          </a:p>
        </p:txBody>
      </p:sp>
    </p:spTree>
    <p:extLst>
      <p:ext uri="{BB962C8B-B14F-4D97-AF65-F5344CB8AC3E}">
        <p14:creationId xmlns:p14="http://schemas.microsoft.com/office/powerpoint/2010/main" val="220187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nb-NO" dirty="0"/>
          </a:p>
        </p:txBody>
      </p:sp>
      <p:sp>
        <p:nvSpPr>
          <p:cNvPr id="4" name="Slide Number Placeholder 3"/>
          <p:cNvSpPr>
            <a:spLocks noGrp="1"/>
          </p:cNvSpPr>
          <p:nvPr>
            <p:ph type="sldNum" sz="quarter" idx="5"/>
          </p:nvPr>
        </p:nvSpPr>
        <p:spPr/>
        <p:txBody>
          <a:bodyPr/>
          <a:lstStyle/>
          <a:p>
            <a:fld id="{CBB9E0AE-5F90-41C4-827F-C4D784D2DFCE}" type="slidenum">
              <a:rPr lang="nb-NO" smtClean="0"/>
              <a:t>5</a:t>
            </a:fld>
            <a:endParaRPr lang="nb-NO"/>
          </a:p>
        </p:txBody>
      </p:sp>
    </p:spTree>
    <p:extLst>
      <p:ext uri="{BB962C8B-B14F-4D97-AF65-F5344CB8AC3E}">
        <p14:creationId xmlns:p14="http://schemas.microsoft.com/office/powerpoint/2010/main" val="292676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2EE6F24-AACD-8F47-B7D3-78EFD09A1E67}" type="slidenum">
              <a:rPr lang="nb-NO" smtClean="0"/>
              <a:t>6</a:t>
            </a:fld>
            <a:endParaRPr lang="nb-NO"/>
          </a:p>
        </p:txBody>
      </p:sp>
    </p:spTree>
    <p:extLst>
      <p:ext uri="{BB962C8B-B14F-4D97-AF65-F5344CB8AC3E}">
        <p14:creationId xmlns:p14="http://schemas.microsoft.com/office/powerpoint/2010/main" val="72913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2EE6F24-AACD-8F47-B7D3-78EFD09A1E67}" type="slidenum">
              <a:rPr lang="nb-NO" smtClean="0"/>
              <a:t>7</a:t>
            </a:fld>
            <a:endParaRPr lang="nb-NO"/>
          </a:p>
        </p:txBody>
      </p:sp>
    </p:spTree>
    <p:extLst>
      <p:ext uri="{BB962C8B-B14F-4D97-AF65-F5344CB8AC3E}">
        <p14:creationId xmlns:p14="http://schemas.microsoft.com/office/powerpoint/2010/main" val="386296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0AD4ED-F419-419A-837F-08E0D29335CE}" type="slidenum">
              <a:rPr lang="nb-NO" smtClean="0"/>
              <a:t>8</a:t>
            </a:fld>
            <a:endParaRPr lang="nb-NO"/>
          </a:p>
        </p:txBody>
      </p:sp>
    </p:spTree>
    <p:extLst>
      <p:ext uri="{BB962C8B-B14F-4D97-AF65-F5344CB8AC3E}">
        <p14:creationId xmlns:p14="http://schemas.microsoft.com/office/powerpoint/2010/main" val="331648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89CF2D6-EB4D-499D-AF9B-52F98B0B22AB}" type="slidenum">
              <a:rPr lang="nb-NO" smtClean="0"/>
              <a:t>10</a:t>
            </a:fld>
            <a:endParaRPr lang="nb-NO"/>
          </a:p>
        </p:txBody>
      </p:sp>
    </p:spTree>
    <p:extLst>
      <p:ext uri="{BB962C8B-B14F-4D97-AF65-F5344CB8AC3E}">
        <p14:creationId xmlns:p14="http://schemas.microsoft.com/office/powerpoint/2010/main" val="271613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91087" y="2677415"/>
            <a:ext cx="10363200" cy="901095"/>
          </a:xfrm>
          <a:prstGeom prst="rect">
            <a:avLst/>
          </a:prstGeom>
        </p:spPr>
        <p:txBody>
          <a:bodyPr anchor="t" anchorCtr="0"/>
          <a:lstStyle/>
          <a:p>
            <a:r>
              <a:rPr lang="en-US"/>
              <a:t>Click to edit Master title style</a:t>
            </a:r>
            <a:endParaRPr lang="nb-NO"/>
          </a:p>
        </p:txBody>
      </p:sp>
      <p:sp>
        <p:nvSpPr>
          <p:cNvPr id="3" name="Undertittel 2"/>
          <p:cNvSpPr>
            <a:spLocks noGrp="1"/>
          </p:cNvSpPr>
          <p:nvPr>
            <p:ph type="subTitle" idx="1"/>
          </p:nvPr>
        </p:nvSpPr>
        <p:spPr>
          <a:xfrm>
            <a:off x="491087" y="3645155"/>
            <a:ext cx="10363200" cy="1752600"/>
          </a:xfrm>
          <a:prstGeom prst="rect">
            <a:avLst/>
          </a:prstGeo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nb-NO"/>
          </a:p>
        </p:txBody>
      </p:sp>
    </p:spTree>
    <p:extLst>
      <p:ext uri="{BB962C8B-B14F-4D97-AF65-F5344CB8AC3E}">
        <p14:creationId xmlns:p14="http://schemas.microsoft.com/office/powerpoint/2010/main" val="185213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543BDC-0553-40FA-A4DB-EDAAA606CFF6}"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AD569-83DD-4E5B-AF97-63825DE45633}" type="slidenum">
              <a:rPr lang="en-US" smtClean="0"/>
              <a:t>‹#›</a:t>
            </a:fld>
            <a:endParaRPr lang="en-US"/>
          </a:p>
        </p:txBody>
      </p:sp>
      <p:sp>
        <p:nvSpPr>
          <p:cNvPr id="6" name="Title 5"/>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1142059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43BDC-0553-40FA-A4DB-EDAAA606CFF6}"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1276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b-NO"/>
              <a:t>Klikk for å redigere tittelstil</a:t>
            </a:r>
            <a:endParaRPr lang="en-US"/>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28543BDC-0553-40FA-A4DB-EDAAA606CFF6}"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772995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b-NO"/>
              <a:t>Klikk for å redigere tittelstil</a:t>
            </a:r>
            <a:endParaRPr lang="en-US"/>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28543BDC-0553-40FA-A4DB-EDAAA606CFF6}"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7970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89612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91206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662286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tel og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tekst 2"/>
          <p:cNvSpPr>
            <a:spLocks noGrp="1"/>
          </p:cNvSpPr>
          <p:nvPr>
            <p:ph type="body"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4775200" y="6008688"/>
            <a:ext cx="2336800" cy="457200"/>
          </a:xfrm>
          <a:prstGeom prst="rect">
            <a:avLst/>
          </a:prstGeom>
        </p:spPr>
        <p:txBody>
          <a:bodyPr/>
          <a:lstStyle/>
          <a:p>
            <a:fld id="{5A55EC62-DAA9-4287-A96F-E76279D557FD}" type="datetime9">
              <a:rPr lang="nb-NO" smtClean="0"/>
              <a:pPr/>
              <a:t>20.05.2024 08:38:23</a:t>
            </a:fld>
            <a:endParaRPr lang="nb-NO"/>
          </a:p>
        </p:txBody>
      </p:sp>
      <p:sp>
        <p:nvSpPr>
          <p:cNvPr id="5" name="Plassholder for bunntekst 4"/>
          <p:cNvSpPr>
            <a:spLocks noGrp="1"/>
          </p:cNvSpPr>
          <p:nvPr>
            <p:ph type="ftr" sz="quarter" idx="11"/>
          </p:nvPr>
        </p:nvSpPr>
        <p:spPr>
          <a:xfrm>
            <a:off x="711200" y="6013450"/>
            <a:ext cx="3860800" cy="457200"/>
          </a:xfrm>
          <a:prstGeom prst="rect">
            <a:avLst/>
          </a:prstGeom>
        </p:spPr>
        <p:txBody>
          <a:bodyPr/>
          <a:lstStyle/>
          <a:p>
            <a:endParaRPr lang="nb-NO"/>
          </a:p>
        </p:txBody>
      </p:sp>
      <p:sp>
        <p:nvSpPr>
          <p:cNvPr id="6" name="Plassholder for lysbildenummer 5"/>
          <p:cNvSpPr>
            <a:spLocks noGrp="1"/>
          </p:cNvSpPr>
          <p:nvPr>
            <p:ph type="sldNum" sz="quarter" idx="12"/>
          </p:nvPr>
        </p:nvSpPr>
        <p:spPr>
          <a:xfrm>
            <a:off x="8737600" y="6356351"/>
            <a:ext cx="2844800" cy="365125"/>
          </a:xfrm>
          <a:prstGeom prst="rect">
            <a:avLst/>
          </a:prstGeom>
        </p:spPr>
        <p:txBody>
          <a:bodyPr lIns="82945" tIns="41473" rIns="82945" bIns="41473"/>
          <a:lstStyle/>
          <a:p>
            <a:fld id="{AC03DA3A-C5BD-4E47-9A06-1F48BF301441}" type="slidenum">
              <a:rPr lang="nb-NO" smtClean="0"/>
              <a:pPr/>
              <a:t>‹#›</a:t>
            </a:fld>
            <a:endParaRPr lang="nb-NO"/>
          </a:p>
        </p:txBody>
      </p:sp>
    </p:spTree>
    <p:extLst>
      <p:ext uri="{BB962C8B-B14F-4D97-AF65-F5344CB8AC3E}">
        <p14:creationId xmlns:p14="http://schemas.microsoft.com/office/powerpoint/2010/main" val="268347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855C-D7FF-703A-3036-2CB55930EF75}"/>
              </a:ext>
            </a:extLst>
          </p:cNvPr>
          <p:cNvSpPr>
            <a:spLocks noGrp="1"/>
          </p:cNvSpPr>
          <p:nvPr>
            <p:ph type="title"/>
          </p:nvPr>
        </p:nvSpPr>
        <p:spPr/>
        <p:txBody>
          <a:bodyPr/>
          <a:lstStyle/>
          <a:p>
            <a:r>
              <a:rPr lang="en-GB"/>
              <a:t>Click to edit Master title style</a:t>
            </a:r>
            <a:endParaRPr lang="nb-NO"/>
          </a:p>
        </p:txBody>
      </p:sp>
      <p:sp>
        <p:nvSpPr>
          <p:cNvPr id="3" name="Content Placeholder 2">
            <a:extLst>
              <a:ext uri="{FF2B5EF4-FFF2-40B4-BE49-F238E27FC236}">
                <a16:creationId xmlns:a16="http://schemas.microsoft.com/office/drawing/2014/main" id="{155FF9FE-E6A8-CF58-6A38-FF4FEF0BD3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Date Placeholder 3">
            <a:extLst>
              <a:ext uri="{FF2B5EF4-FFF2-40B4-BE49-F238E27FC236}">
                <a16:creationId xmlns:a16="http://schemas.microsoft.com/office/drawing/2014/main" id="{74177817-7BCA-FD5B-02B6-FACB31D2C01F}"/>
              </a:ext>
            </a:extLst>
          </p:cNvPr>
          <p:cNvSpPr>
            <a:spLocks noGrp="1"/>
          </p:cNvSpPr>
          <p:nvPr>
            <p:ph type="dt" sz="half" idx="10"/>
          </p:nvPr>
        </p:nvSpPr>
        <p:spPr/>
        <p:txBody>
          <a:bodyPr/>
          <a:lstStyle/>
          <a:p>
            <a:fld id="{F2CEA46E-44DC-7B48-9069-1F40AF303579}" type="datetimeFigureOut">
              <a:rPr lang="nb-NO" smtClean="0"/>
              <a:t>20.05.2024</a:t>
            </a:fld>
            <a:endParaRPr lang="nb-NO"/>
          </a:p>
        </p:txBody>
      </p:sp>
      <p:sp>
        <p:nvSpPr>
          <p:cNvPr id="5" name="Footer Placeholder 4">
            <a:extLst>
              <a:ext uri="{FF2B5EF4-FFF2-40B4-BE49-F238E27FC236}">
                <a16:creationId xmlns:a16="http://schemas.microsoft.com/office/drawing/2014/main" id="{03D23601-2576-601C-B753-743B85CB130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A6BA48A-AE2E-ACB5-DBEF-76FCE975D86C}"/>
              </a:ext>
            </a:extLst>
          </p:cNvPr>
          <p:cNvSpPr>
            <a:spLocks noGrp="1"/>
          </p:cNvSpPr>
          <p:nvPr>
            <p:ph type="sldNum" sz="quarter" idx="12"/>
          </p:nvPr>
        </p:nvSpPr>
        <p:spPr/>
        <p:txBody>
          <a:bodyPr/>
          <a:lstStyle/>
          <a:p>
            <a:fld id="{D349014B-E6FB-9A46-A3F4-657FB60EC4FC}" type="slidenum">
              <a:rPr lang="nb-NO" smtClean="0"/>
              <a:t>‹#›</a:t>
            </a:fld>
            <a:endParaRPr lang="nb-NO"/>
          </a:p>
        </p:txBody>
      </p:sp>
    </p:spTree>
    <p:extLst>
      <p:ext uri="{BB962C8B-B14F-4D97-AF65-F5344CB8AC3E}">
        <p14:creationId xmlns:p14="http://schemas.microsoft.com/office/powerpoint/2010/main" val="209003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299735" y="6421248"/>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333" b="0" i="0" smtClean="0">
                <a:solidFill>
                  <a:schemeClr val="tx1"/>
                </a:solidFill>
                <a:latin typeface="Arial"/>
                <a:cs typeface="Arial"/>
              </a:rPr>
              <a:pPr algn="ctr"/>
              <a:t>‹#›</a:t>
            </a:fld>
            <a:endParaRPr lang="nb-NO" sz="1333" b="0" i="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401847" y="397785"/>
            <a:ext cx="11224996" cy="864683"/>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401847" y="1347021"/>
            <a:ext cx="11224996" cy="4818365"/>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3119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9"/>
            <a:ext cx="10972800" cy="830997"/>
          </a:xfrm>
          <a:prstGeom prst="rect">
            <a:avLst/>
          </a:prstGeom>
        </p:spPr>
        <p:txBody>
          <a:bodyPr/>
          <a:lstStyle/>
          <a:p>
            <a:r>
              <a:rPr lang="en-US"/>
              <a:t>Click to edit Master title style</a:t>
            </a:r>
            <a:endParaRPr lang="nb-NO"/>
          </a:p>
        </p:txBody>
      </p:sp>
      <p:sp>
        <p:nvSpPr>
          <p:cNvPr id="3" name="Plassholder for innhold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721964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b-NO"/>
              <a:t>Klikk for å redigere tittelstil</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91583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28543BDC-0553-40FA-A4DB-EDAAA606CFF6}"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70708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b-NO"/>
              <a:t>Klikk for å redigere tittelstil</a:t>
            </a:r>
            <a:endParaRPr lang="en-US"/>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28543BDC-0553-40FA-A4DB-EDAAA606CFF6}"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09130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845127" y="1828800"/>
            <a:ext cx="5181600" cy="435133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172200" y="1828800"/>
            <a:ext cx="5181600" cy="435133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28543BDC-0553-40FA-A4DB-EDAAA606CFF6}"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0718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845127" y="2507550"/>
            <a:ext cx="5156200" cy="36805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2507550"/>
            <a:ext cx="5181601" cy="368052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28543BDC-0553-40FA-A4DB-EDAAA606CFF6}"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AD569-83DD-4E5B-AF97-63825DE45633}" type="slidenum">
              <a:rPr lang="en-US" smtClean="0"/>
              <a:t>‹#›</a:t>
            </a:fld>
            <a:endParaRPr lang="en-US"/>
          </a:p>
        </p:txBody>
      </p:sp>
      <p:sp>
        <p:nvSpPr>
          <p:cNvPr id="10" name="Title 9"/>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4205833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31799" y="274639"/>
            <a:ext cx="11278420" cy="646331"/>
          </a:xfrm>
          <a:prstGeom prst="rect">
            <a:avLst/>
          </a:prstGeom>
        </p:spPr>
        <p:txBody>
          <a:bodyPr vert="horz" wrap="square"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431799" y="1248697"/>
            <a:ext cx="11278420" cy="487746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6"/>
          <a:stretch>
            <a:fillRect/>
          </a:stretch>
        </p:blipFill>
        <p:spPr>
          <a:xfrm>
            <a:off x="564241" y="6401225"/>
            <a:ext cx="3360060" cy="273079"/>
          </a:xfrm>
          <a:prstGeom prst="rect">
            <a:avLst/>
          </a:prstGeom>
        </p:spPr>
      </p:pic>
    </p:spTree>
    <p:extLst>
      <p:ext uri="{BB962C8B-B14F-4D97-AF65-F5344CB8AC3E}">
        <p14:creationId xmlns:p14="http://schemas.microsoft.com/office/powerpoint/2010/main" val="23180872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719" r:id="rId4"/>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28543BDC-0553-40FA-A4DB-EDAAA606CFF6}" type="datetimeFigureOut">
              <a:rPr lang="en-US" smtClean="0"/>
              <a:t>5/20/2024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403047766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twitter.com/venturetwins/status/16484104303381299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doi.org/10.1016/j.radcr.2024.02.037" TargetMode="External"/><Relationship Id="rId5" Type="http://schemas.openxmlformats.org/officeDocument/2006/relationships/image" Target="../media/image4.png"/><Relationship Id="rId4" Type="http://schemas.openxmlformats.org/officeDocument/2006/relationships/hyperlink" Target="https://doi.org/10.1016/j.surfin.2024.10408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nl.no/bronselag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nytimes.com/2006/12/17/business/yourmoney/17digi.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16/j.surfin.2024.104081" TargetMode="External"/><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doi.org/10.1016/j.radcr.2024.02.037"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ittel 1"/>
          <p:cNvSpPr>
            <a:spLocks noGrp="1"/>
          </p:cNvSpPr>
          <p:nvPr>
            <p:ph type="ctrTitle"/>
          </p:nvPr>
        </p:nvSpPr>
        <p:spPr>
          <a:xfrm>
            <a:off x="686609" y="2706758"/>
            <a:ext cx="10818784" cy="1754326"/>
          </a:xfrm>
        </p:spPr>
        <p:txBody>
          <a:bodyPr/>
          <a:lst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b-NO" sz="3600" dirty="0">
                <a:solidFill>
                  <a:schemeClr val="bg1"/>
                </a:solidFill>
              </a:rPr>
              <a:t>Kunstig intelligens i forskning – hvordan jukse</a:t>
            </a:r>
            <a:br>
              <a:rPr lang="nb-NO" dirty="0">
                <a:solidFill>
                  <a:schemeClr val="bg1"/>
                </a:solidFill>
              </a:rPr>
            </a:br>
            <a:br>
              <a:rPr lang="nb-NO" dirty="0">
                <a:solidFill>
                  <a:schemeClr val="bg1"/>
                </a:solidFill>
              </a:rPr>
            </a:br>
            <a:r>
              <a:rPr lang="nb-NO" b="0" i="1" dirty="0">
                <a:solidFill>
                  <a:schemeClr val="bg1"/>
                </a:solidFill>
              </a:rPr>
              <a:t>Datatilsynets regulatoriske sandkasse for </a:t>
            </a:r>
            <a:br>
              <a:rPr lang="nb-NO" b="0" i="1" dirty="0">
                <a:solidFill>
                  <a:schemeClr val="bg1"/>
                </a:solidFill>
              </a:rPr>
            </a:br>
            <a:r>
              <a:rPr lang="nb-NO" b="0" i="1" dirty="0">
                <a:solidFill>
                  <a:schemeClr val="bg1"/>
                </a:solidFill>
              </a:rPr>
              <a:t>personvernvennlig innovasjon og digitalisering våren 2024</a:t>
            </a:r>
          </a:p>
        </p:txBody>
      </p:sp>
      <p:sp>
        <p:nvSpPr>
          <p:cNvPr id="10" name="Undertittel 2"/>
          <p:cNvSpPr>
            <a:spLocks noGrp="1"/>
          </p:cNvSpPr>
          <p:nvPr>
            <p:ph type="subTitle" idx="1"/>
          </p:nvPr>
        </p:nvSpPr>
        <p:spPr>
          <a:xfrm>
            <a:off x="686609" y="4764672"/>
            <a:ext cx="10818785" cy="797463"/>
          </a:xfrm>
        </p:spPr>
        <p:txBody>
          <a:bodyPr vert="horz" lIns="91440" tIns="45720" rIns="91440" bIns="45720" rtlCol="0" anchor="t">
            <a:normAutofit/>
          </a:bodyPr>
          <a:lst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nb-NO" sz="1800">
                <a:solidFill>
                  <a:schemeClr val="bg1">
                    <a:lumMod val="85000"/>
                  </a:schemeClr>
                </a:solidFill>
              </a:rPr>
              <a:t>2024-05-08</a:t>
            </a:r>
          </a:p>
        </p:txBody>
      </p:sp>
      <p:pic>
        <p:nvPicPr>
          <p:cNvPr id="5" name="Bilde 4">
            <a:extLst>
              <a:ext uri="{FF2B5EF4-FFF2-40B4-BE49-F238E27FC236}">
                <a16:creationId xmlns:a16="http://schemas.microsoft.com/office/drawing/2014/main" id="{589D61C2-2E0E-8541-A434-8E4817E38EF2}"/>
              </a:ext>
            </a:extLst>
          </p:cNvPr>
          <p:cNvPicPr>
            <a:picLocks noChangeAspect="1"/>
          </p:cNvPicPr>
          <p:nvPr/>
        </p:nvPicPr>
        <p:blipFill>
          <a:blip r:embed="rId3"/>
          <a:stretch>
            <a:fillRect/>
          </a:stretch>
        </p:blipFill>
        <p:spPr>
          <a:xfrm>
            <a:off x="2491754" y="1547553"/>
            <a:ext cx="7208479" cy="577729"/>
          </a:xfrm>
          <a:prstGeom prst="rect">
            <a:avLst/>
          </a:prstGeom>
        </p:spPr>
      </p:pic>
    </p:spTree>
    <p:extLst>
      <p:ext uri="{BB962C8B-B14F-4D97-AF65-F5344CB8AC3E}">
        <p14:creationId xmlns:p14="http://schemas.microsoft.com/office/powerpoint/2010/main" val="148959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extLst>
              <a:ext uri="{FF2B5EF4-FFF2-40B4-BE49-F238E27FC236}">
                <a16:creationId xmlns:a16="http://schemas.microsoft.com/office/drawing/2014/main" id="{06D33736-CFA4-F860-2BDA-29C7C3407E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2790" y="1262468"/>
            <a:ext cx="4001692" cy="46199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BFE63B-6CA7-79A1-CE16-EDE74919B1CC}"/>
              </a:ext>
            </a:extLst>
          </p:cNvPr>
          <p:cNvSpPr txBox="1"/>
          <p:nvPr/>
        </p:nvSpPr>
        <p:spPr>
          <a:xfrm>
            <a:off x="5744529" y="5713140"/>
            <a:ext cx="6447471" cy="338554"/>
          </a:xfrm>
          <a:prstGeom prst="rect">
            <a:avLst/>
          </a:prstGeom>
          <a:noFill/>
        </p:spPr>
        <p:txBody>
          <a:bodyPr wrap="none" rtlCol="0">
            <a:spAutoFit/>
          </a:bodyPr>
          <a:lstStyle/>
          <a:p>
            <a:pPr defTabSz="609585"/>
            <a:r>
              <a:rPr lang="nb-NO" sz="1600">
                <a:solidFill>
                  <a:srgbClr val="000000"/>
                </a:solidFill>
                <a:latin typeface="Arial" panose="020B0604020202020204"/>
              </a:rPr>
              <a:t>Kilde: </a:t>
            </a:r>
            <a:r>
              <a:rPr lang="nb-NO" sz="1600">
                <a:solidFill>
                  <a:srgbClr val="000000"/>
                </a:solidFill>
                <a:latin typeface="Arial" panose="020B0604020202020204"/>
                <a:hlinkClick r:id="rId4"/>
              </a:rPr>
              <a:t>https://twitter.com/venturetwins/status/1648410430338129920</a:t>
            </a:r>
            <a:r>
              <a:rPr lang="nb-NO" sz="1600">
                <a:solidFill>
                  <a:srgbClr val="000000"/>
                </a:solidFill>
                <a:latin typeface="Arial" panose="020B0604020202020204"/>
              </a:rPr>
              <a:t> </a:t>
            </a:r>
          </a:p>
        </p:txBody>
      </p:sp>
      <p:pic>
        <p:nvPicPr>
          <p:cNvPr id="10" name="Content Placeholder 5">
            <a:extLst>
              <a:ext uri="{FF2B5EF4-FFF2-40B4-BE49-F238E27FC236}">
                <a16:creationId xmlns:a16="http://schemas.microsoft.com/office/drawing/2014/main" id="{10A57D96-B0CF-C3D6-8E7D-5ECE654DBD24}"/>
              </a:ext>
            </a:extLst>
          </p:cNvPr>
          <p:cNvPicPr>
            <a:picLocks noChangeAspect="1"/>
          </p:cNvPicPr>
          <p:nvPr/>
        </p:nvPicPr>
        <p:blipFill>
          <a:blip r:embed="rId5"/>
          <a:stretch>
            <a:fillRect/>
          </a:stretch>
        </p:blipFill>
        <p:spPr>
          <a:xfrm>
            <a:off x="4579637" y="1513607"/>
            <a:ext cx="7612364" cy="3258579"/>
          </a:xfrm>
          <a:prstGeom prst="rect">
            <a:avLst/>
          </a:prstGeom>
        </p:spPr>
      </p:pic>
      <p:sp>
        <p:nvSpPr>
          <p:cNvPr id="4" name="Title 3">
            <a:extLst>
              <a:ext uri="{FF2B5EF4-FFF2-40B4-BE49-F238E27FC236}">
                <a16:creationId xmlns:a16="http://schemas.microsoft.com/office/drawing/2014/main" id="{D02F6043-920D-1864-92A5-2AFC15AFBA0F}"/>
              </a:ext>
            </a:extLst>
          </p:cNvPr>
          <p:cNvSpPr>
            <a:spLocks noGrp="1"/>
          </p:cNvSpPr>
          <p:nvPr>
            <p:ph type="title"/>
          </p:nvPr>
        </p:nvSpPr>
        <p:spPr>
          <a:xfrm>
            <a:off x="401847" y="397785"/>
            <a:ext cx="11224996" cy="648512"/>
          </a:xfrm>
        </p:spPr>
        <p:txBody>
          <a:bodyPr/>
          <a:lstStyle/>
          <a:p>
            <a:r>
              <a:rPr lang="nb-NO"/>
              <a:t>Vi er </a:t>
            </a:r>
            <a:r>
              <a:rPr lang="nb-NO" err="1"/>
              <a:t>laaaangt</a:t>
            </a:r>
            <a:r>
              <a:rPr lang="nb-NO"/>
              <a:t> forbi det stadiet her…. </a:t>
            </a:r>
          </a:p>
        </p:txBody>
      </p:sp>
    </p:spTree>
    <p:extLst>
      <p:ext uri="{BB962C8B-B14F-4D97-AF65-F5344CB8AC3E}">
        <p14:creationId xmlns:p14="http://schemas.microsoft.com/office/powerpoint/2010/main" val="172088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E968359-2E9C-D790-2CBD-A628CD9F06DD}"/>
              </a:ext>
            </a:extLst>
          </p:cNvPr>
          <p:cNvPicPr>
            <a:picLocks noGrp="1" noChangeAspect="1"/>
          </p:cNvPicPr>
          <p:nvPr>
            <p:ph sz="half" idx="1"/>
          </p:nvPr>
        </p:nvPicPr>
        <p:blipFill>
          <a:blip r:embed="rId3"/>
          <a:stretch>
            <a:fillRect/>
          </a:stretch>
        </p:blipFill>
        <p:spPr>
          <a:xfrm>
            <a:off x="533401" y="796650"/>
            <a:ext cx="5302980" cy="3994452"/>
          </a:xfrm>
        </p:spPr>
      </p:pic>
      <p:sp>
        <p:nvSpPr>
          <p:cNvPr id="16" name="TextBox 15">
            <a:extLst>
              <a:ext uri="{FF2B5EF4-FFF2-40B4-BE49-F238E27FC236}">
                <a16:creationId xmlns:a16="http://schemas.microsoft.com/office/drawing/2014/main" id="{C5C96AC9-4848-70B9-E10C-DE25515A814E}"/>
              </a:ext>
            </a:extLst>
          </p:cNvPr>
          <p:cNvSpPr txBox="1"/>
          <p:nvPr/>
        </p:nvSpPr>
        <p:spPr>
          <a:xfrm>
            <a:off x="533401" y="5444659"/>
            <a:ext cx="6791915" cy="338554"/>
          </a:xfrm>
          <a:prstGeom prst="rect">
            <a:avLst/>
          </a:prstGeom>
          <a:noFill/>
        </p:spPr>
        <p:txBody>
          <a:bodyPr wrap="square" rtlCol="0">
            <a:spAutoFit/>
          </a:bodyPr>
          <a:lstStyle/>
          <a:p>
            <a:r>
              <a:rPr lang="nb-NO" sz="1600"/>
              <a:t>Kilde: </a:t>
            </a:r>
            <a:r>
              <a:rPr lang="nb-NO" sz="1600">
                <a:hlinkClick r:id="rId4"/>
              </a:rPr>
              <a:t>https://doi.org/10.1016/j.surfin.2024.104081</a:t>
            </a:r>
            <a:r>
              <a:rPr lang="nb-NO" sz="1600"/>
              <a:t> </a:t>
            </a:r>
          </a:p>
        </p:txBody>
      </p:sp>
      <p:pic>
        <p:nvPicPr>
          <p:cNvPr id="7" name="Content Placeholder 5">
            <a:extLst>
              <a:ext uri="{FF2B5EF4-FFF2-40B4-BE49-F238E27FC236}">
                <a16:creationId xmlns:a16="http://schemas.microsoft.com/office/drawing/2014/main" id="{F39A8D08-C62E-0417-43B3-7B3EBE88826A}"/>
              </a:ext>
            </a:extLst>
          </p:cNvPr>
          <p:cNvPicPr>
            <a:picLocks noChangeAspect="1"/>
          </p:cNvPicPr>
          <p:nvPr/>
        </p:nvPicPr>
        <p:blipFill>
          <a:blip r:embed="rId5"/>
          <a:stretch>
            <a:fillRect/>
          </a:stretch>
        </p:blipFill>
        <p:spPr>
          <a:xfrm>
            <a:off x="6273799" y="796650"/>
            <a:ext cx="5384800" cy="4310952"/>
          </a:xfrm>
          <a:prstGeom prst="rect">
            <a:avLst/>
          </a:prstGeom>
        </p:spPr>
      </p:pic>
      <p:sp>
        <p:nvSpPr>
          <p:cNvPr id="9" name="TextBox 8">
            <a:extLst>
              <a:ext uri="{FF2B5EF4-FFF2-40B4-BE49-F238E27FC236}">
                <a16:creationId xmlns:a16="http://schemas.microsoft.com/office/drawing/2014/main" id="{2625B9FB-50B4-A19E-ADC4-A7526D3D1EE6}"/>
              </a:ext>
            </a:extLst>
          </p:cNvPr>
          <p:cNvSpPr txBox="1"/>
          <p:nvPr/>
        </p:nvSpPr>
        <p:spPr>
          <a:xfrm>
            <a:off x="6273799" y="5444659"/>
            <a:ext cx="5971409" cy="338554"/>
          </a:xfrm>
          <a:prstGeom prst="rect">
            <a:avLst/>
          </a:prstGeom>
          <a:noFill/>
        </p:spPr>
        <p:txBody>
          <a:bodyPr wrap="square" rtlCol="0">
            <a:spAutoFit/>
          </a:bodyPr>
          <a:lstStyle/>
          <a:p>
            <a:r>
              <a:rPr lang="nb-NO" sz="1600"/>
              <a:t>Kilde: </a:t>
            </a:r>
            <a:r>
              <a:rPr lang="nb-NO" sz="1600">
                <a:hlinkClick r:id="rId6"/>
              </a:rPr>
              <a:t>https://doi.org/10.1016/j.radcr.2024.02.037</a:t>
            </a:r>
            <a:r>
              <a:rPr lang="nb-NO" sz="1600"/>
              <a:t> </a:t>
            </a:r>
          </a:p>
        </p:txBody>
      </p:sp>
    </p:spTree>
    <p:extLst>
      <p:ext uri="{BB962C8B-B14F-4D97-AF65-F5344CB8AC3E}">
        <p14:creationId xmlns:p14="http://schemas.microsoft.com/office/powerpoint/2010/main" val="2305706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0E43-BBB4-AD9A-F73A-0AAB28FC080B}"/>
              </a:ext>
            </a:extLst>
          </p:cNvPr>
          <p:cNvSpPr>
            <a:spLocks noGrp="1"/>
          </p:cNvSpPr>
          <p:nvPr>
            <p:ph type="title"/>
          </p:nvPr>
        </p:nvSpPr>
        <p:spPr>
          <a:xfrm>
            <a:off x="431799" y="274639"/>
            <a:ext cx="11278420" cy="707886"/>
          </a:xfrm>
        </p:spPr>
        <p:txBody>
          <a:bodyPr/>
          <a:lstStyle/>
          <a:p>
            <a:r>
              <a:rPr lang="nb-NO" sz="4000"/>
              <a:t>Ny forskning på området</a:t>
            </a:r>
          </a:p>
        </p:txBody>
      </p:sp>
      <p:sp>
        <p:nvSpPr>
          <p:cNvPr id="3" name="Content Placeholder 2">
            <a:extLst>
              <a:ext uri="{FF2B5EF4-FFF2-40B4-BE49-F238E27FC236}">
                <a16:creationId xmlns:a16="http://schemas.microsoft.com/office/drawing/2014/main" id="{C2119FCB-CEE4-BCDC-EE3B-393714DF886F}"/>
              </a:ext>
            </a:extLst>
          </p:cNvPr>
          <p:cNvSpPr>
            <a:spLocks noGrp="1"/>
          </p:cNvSpPr>
          <p:nvPr>
            <p:ph idx="1"/>
          </p:nvPr>
        </p:nvSpPr>
        <p:spPr>
          <a:xfrm>
            <a:off x="431799" y="1248697"/>
            <a:ext cx="6671528" cy="4877467"/>
          </a:xfrm>
        </p:spPr>
        <p:txBody>
          <a:bodyPr>
            <a:normAutofit/>
          </a:bodyPr>
          <a:lstStyle/>
          <a:p>
            <a:pPr marL="0" indent="0">
              <a:buNone/>
            </a:pPr>
            <a:r>
              <a:rPr lang="en-US" sz="2800" b="1" i="0">
                <a:effectLst/>
                <a:latin typeface="Arial" panose="020B0604020202020204" pitchFamily="34" charset="0"/>
                <a:cs typeface="Arial" panose="020B0604020202020204" pitchFamily="34" charset="0"/>
              </a:rPr>
              <a:t>“Methodical Exploration of Novel Learning - an </a:t>
            </a:r>
            <a:r>
              <a:rPr lang="nb-NO" sz="2800" b="1" i="0" u="none" strike="noStrike">
                <a:effectLst/>
                <a:latin typeface="Arial" panose="020B0604020202020204" pitchFamily="34" charset="0"/>
                <a:cs typeface="Arial" panose="020B0604020202020204" pitchFamily="34" charset="0"/>
              </a:rPr>
              <a:t>Æquivocal</a:t>
            </a:r>
            <a:r>
              <a:rPr lang="nb-NO" sz="2800" b="1" u="none" strike="noStrike">
                <a:latin typeface="Arial" panose="020B0604020202020204" pitchFamily="34" charset="0"/>
                <a:cs typeface="Arial" panose="020B0604020202020204" pitchFamily="34" charset="0"/>
              </a:rPr>
              <a:t> </a:t>
            </a:r>
            <a:r>
              <a:rPr lang="nb-NO" sz="2800" b="1" u="none" strike="noStrike" err="1">
                <a:latin typeface="Arial" panose="020B0604020202020204" pitchFamily="34" charset="0"/>
                <a:cs typeface="Arial" panose="020B0604020202020204" pitchFamily="34" charset="0"/>
              </a:rPr>
              <a:t>Lifelong</a:t>
            </a:r>
            <a:r>
              <a:rPr lang="nb-NO" sz="2800" b="1" u="none" strike="noStrike">
                <a:latin typeface="Arial" panose="020B0604020202020204" pitchFamily="34" charset="0"/>
                <a:cs typeface="Arial" panose="020B0604020202020204" pitchFamily="34" charset="0"/>
              </a:rPr>
              <a:t> </a:t>
            </a:r>
            <a:r>
              <a:rPr lang="en-US" sz="2800" b="1" i="0">
                <a:effectLst/>
                <a:latin typeface="Arial" panose="020B0604020202020204" pitchFamily="34" charset="0"/>
                <a:cs typeface="Arial" panose="020B0604020202020204" pitchFamily="34" charset="0"/>
              </a:rPr>
              <a:t>Learning Deductive Analysis Discussion of Opportunistic Knowledge Transfer and Rational Inquiry in New Educational Norms”</a:t>
            </a:r>
          </a:p>
          <a:p>
            <a:pPr marL="0" indent="0">
              <a:buNone/>
            </a:pPr>
            <a:endParaRPr lang="en-US" sz="2800" b="1">
              <a:solidFill>
                <a:srgbClr val="111111"/>
              </a:solidFill>
              <a:latin typeface="-apple-system"/>
            </a:endParaRPr>
          </a:p>
          <a:p>
            <a:pPr marL="0" indent="0">
              <a:buNone/>
            </a:pPr>
            <a:r>
              <a:rPr lang="en-US" sz="2800">
                <a:solidFill>
                  <a:srgbClr val="111111"/>
                </a:solidFill>
                <a:latin typeface="-apple-system"/>
              </a:rPr>
              <a:t>H. Johansen et al., 2024</a:t>
            </a:r>
          </a:p>
        </p:txBody>
      </p:sp>
      <p:pic>
        <p:nvPicPr>
          <p:cNvPr id="5" name="Picture 4">
            <a:extLst>
              <a:ext uri="{FF2B5EF4-FFF2-40B4-BE49-F238E27FC236}">
                <a16:creationId xmlns:a16="http://schemas.microsoft.com/office/drawing/2014/main" id="{3B7B9C35-6B77-EC42-432A-D3C3EF00EF0A}"/>
              </a:ext>
            </a:extLst>
          </p:cNvPr>
          <p:cNvPicPr>
            <a:picLocks noChangeAspect="1"/>
          </p:cNvPicPr>
          <p:nvPr/>
        </p:nvPicPr>
        <p:blipFill>
          <a:blip r:embed="rId3"/>
          <a:stretch>
            <a:fillRect/>
          </a:stretch>
        </p:blipFill>
        <p:spPr>
          <a:xfrm>
            <a:off x="7457362" y="274639"/>
            <a:ext cx="4252857" cy="6144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246D658A-2F2C-2164-9905-B00FCE4EE802}"/>
              </a:ext>
            </a:extLst>
          </p:cNvPr>
          <p:cNvSpPr/>
          <p:nvPr/>
        </p:nvSpPr>
        <p:spPr>
          <a:xfrm>
            <a:off x="9859224" y="3032911"/>
            <a:ext cx="1059907" cy="14336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09A53732-D3D3-3F7C-B4B1-D1EEA7FE6D26}"/>
              </a:ext>
            </a:extLst>
          </p:cNvPr>
          <p:cNvSpPr/>
          <p:nvPr/>
        </p:nvSpPr>
        <p:spPr>
          <a:xfrm>
            <a:off x="7574280" y="5921375"/>
            <a:ext cx="1981200" cy="497586"/>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400" b="1" i="1"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7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0E43-BBB4-AD9A-F73A-0AAB28FC080B}"/>
              </a:ext>
            </a:extLst>
          </p:cNvPr>
          <p:cNvSpPr>
            <a:spLocks noGrp="1"/>
          </p:cNvSpPr>
          <p:nvPr>
            <p:ph type="title"/>
          </p:nvPr>
        </p:nvSpPr>
        <p:spPr>
          <a:xfrm>
            <a:off x="431799" y="274639"/>
            <a:ext cx="11278420" cy="707886"/>
          </a:xfrm>
        </p:spPr>
        <p:txBody>
          <a:bodyPr/>
          <a:lstStyle/>
          <a:p>
            <a:r>
              <a:rPr lang="nb-NO" sz="4000"/>
              <a:t>Ny forskning på området</a:t>
            </a:r>
          </a:p>
        </p:txBody>
      </p:sp>
      <p:pic>
        <p:nvPicPr>
          <p:cNvPr id="5" name="Picture 4">
            <a:extLst>
              <a:ext uri="{FF2B5EF4-FFF2-40B4-BE49-F238E27FC236}">
                <a16:creationId xmlns:a16="http://schemas.microsoft.com/office/drawing/2014/main" id="{3B7B9C35-6B77-EC42-432A-D3C3EF00EF0A}"/>
              </a:ext>
            </a:extLst>
          </p:cNvPr>
          <p:cNvPicPr>
            <a:picLocks noChangeAspect="1"/>
          </p:cNvPicPr>
          <p:nvPr/>
        </p:nvPicPr>
        <p:blipFill>
          <a:blip r:embed="rId3"/>
          <a:stretch>
            <a:fillRect/>
          </a:stretch>
        </p:blipFill>
        <p:spPr>
          <a:xfrm>
            <a:off x="7457362" y="274639"/>
            <a:ext cx="4252857" cy="6144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a:extLst>
              <a:ext uri="{FF2B5EF4-FFF2-40B4-BE49-F238E27FC236}">
                <a16:creationId xmlns:a16="http://schemas.microsoft.com/office/drawing/2014/main" id="{62D62595-7893-FFC2-1739-D92A6B899104}"/>
              </a:ext>
            </a:extLst>
          </p:cNvPr>
          <p:cNvSpPr>
            <a:spLocks noGrp="1"/>
          </p:cNvSpPr>
          <p:nvPr>
            <p:ph idx="1"/>
          </p:nvPr>
        </p:nvSpPr>
        <p:spPr>
          <a:xfrm>
            <a:off x="431799" y="1248697"/>
            <a:ext cx="6671528" cy="4877467"/>
          </a:xfrm>
        </p:spPr>
        <p:txBody>
          <a:bodyPr>
            <a:normAutofit/>
          </a:bodyPr>
          <a:lstStyle/>
          <a:p>
            <a:pPr marL="0" indent="0" algn="ctr">
              <a:buNone/>
            </a:pPr>
            <a:endParaRPr lang="en-US" sz="2800" b="1" i="0">
              <a:solidFill>
                <a:srgbClr val="FF0000"/>
              </a:solidFill>
              <a:effectLst/>
              <a:latin typeface="Arial" panose="020B0604020202020204" pitchFamily="34" charset="0"/>
              <a:cs typeface="Arial" panose="020B0604020202020204" pitchFamily="34" charset="0"/>
            </a:endParaRPr>
          </a:p>
          <a:p>
            <a:pPr marL="0" indent="0" algn="ctr">
              <a:buNone/>
            </a:pPr>
            <a:endParaRPr lang="en-US" sz="2800" b="1">
              <a:solidFill>
                <a:srgbClr val="FF0000"/>
              </a:solidFill>
              <a:latin typeface="Arial" panose="020B0604020202020204" pitchFamily="34" charset="0"/>
              <a:cs typeface="Arial" panose="020B0604020202020204" pitchFamily="34" charset="0"/>
            </a:endParaRPr>
          </a:p>
          <a:p>
            <a:pPr marL="0" indent="0" algn="ctr">
              <a:buNone/>
            </a:pPr>
            <a:r>
              <a:rPr lang="en-US" sz="2800" b="1" i="0">
                <a:solidFill>
                  <a:srgbClr val="FF0000"/>
                </a:solidFill>
                <a:effectLst/>
                <a:latin typeface="Arial" panose="020B0604020202020204" pitchFamily="34" charset="0"/>
                <a:cs typeface="Arial" panose="020B0604020202020204" pitchFamily="34" charset="0"/>
              </a:rPr>
              <a:t>“MEN L</a:t>
            </a:r>
            <a:r>
              <a:rPr lang="nb-NO" sz="2800" b="1" i="0" u="none" strike="noStrike">
                <a:solidFill>
                  <a:srgbClr val="FF0000"/>
                </a:solidFill>
                <a:effectLst/>
                <a:latin typeface="Arial" panose="020B0604020202020204" pitchFamily="34" charset="0"/>
                <a:cs typeface="Arial" panose="020B0604020202020204" pitchFamily="34" charset="0"/>
              </a:rPr>
              <a:t>Æ</a:t>
            </a:r>
            <a:r>
              <a:rPr lang="nb-NO" sz="2800" b="1" u="none" strike="noStrike">
                <a:solidFill>
                  <a:srgbClr val="FF0000"/>
                </a:solidFill>
                <a:latin typeface="Arial" panose="020B0604020202020204" pitchFamily="34" charset="0"/>
                <a:cs typeface="Arial" panose="020B0604020202020204" pitchFamily="34" charset="0"/>
              </a:rPr>
              <a:t>L</a:t>
            </a:r>
            <a:r>
              <a:rPr lang="en-US" sz="2800" b="1" i="0">
                <a:solidFill>
                  <a:srgbClr val="FF0000"/>
                </a:solidFill>
                <a:effectLst/>
                <a:latin typeface="Arial" panose="020B0604020202020204" pitchFamily="34" charset="0"/>
                <a:cs typeface="Arial" panose="020B0604020202020204" pitchFamily="34" charset="0"/>
              </a:rPr>
              <a:t>L DA”</a:t>
            </a:r>
            <a:endParaRPr lang="en-US" sz="2800" b="1" i="0">
              <a:solidFill>
                <a:srgbClr val="111111"/>
              </a:solidFill>
              <a:effectLst/>
              <a:latin typeface="Arial" panose="020B0604020202020204" pitchFamily="34" charset="0"/>
              <a:cs typeface="Arial" panose="020B0604020202020204" pitchFamily="34" charset="0"/>
            </a:endParaRPr>
          </a:p>
          <a:p>
            <a:pPr marL="0" indent="0">
              <a:buNone/>
            </a:pPr>
            <a:endParaRPr lang="en-US" sz="2800" b="1">
              <a:solidFill>
                <a:srgbClr val="111111"/>
              </a:solidFill>
              <a:latin typeface="-apple-system"/>
            </a:endParaRPr>
          </a:p>
          <a:p>
            <a:pPr marL="0" indent="0">
              <a:buNone/>
            </a:pPr>
            <a:endParaRPr lang="en-US" sz="2800" b="1">
              <a:solidFill>
                <a:srgbClr val="111111"/>
              </a:solidFill>
              <a:latin typeface="-apple-system"/>
            </a:endParaRPr>
          </a:p>
          <a:p>
            <a:pPr marL="0" indent="0">
              <a:buNone/>
            </a:pPr>
            <a:endParaRPr lang="en-US" sz="2800" b="1">
              <a:solidFill>
                <a:srgbClr val="111111"/>
              </a:solidFill>
              <a:latin typeface="-apple-system"/>
            </a:endParaRPr>
          </a:p>
          <a:p>
            <a:pPr marL="0" indent="0">
              <a:buNone/>
            </a:pPr>
            <a:r>
              <a:rPr lang="en-US" sz="2800">
                <a:solidFill>
                  <a:srgbClr val="111111"/>
                </a:solidFill>
                <a:latin typeface="-apple-system"/>
              </a:rPr>
              <a:t>Heine Skipenes, 2024</a:t>
            </a:r>
          </a:p>
        </p:txBody>
      </p:sp>
      <p:sp>
        <p:nvSpPr>
          <p:cNvPr id="8" name="Arrow: Right 7">
            <a:extLst>
              <a:ext uri="{FF2B5EF4-FFF2-40B4-BE49-F238E27FC236}">
                <a16:creationId xmlns:a16="http://schemas.microsoft.com/office/drawing/2014/main" id="{CDA5D265-8B8A-D741-3C45-D863B3146E6E}"/>
              </a:ext>
            </a:extLst>
          </p:cNvPr>
          <p:cNvSpPr/>
          <p:nvPr/>
        </p:nvSpPr>
        <p:spPr>
          <a:xfrm>
            <a:off x="7533562" y="1371600"/>
            <a:ext cx="286463" cy="24765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Rectangle 2">
            <a:extLst>
              <a:ext uri="{FF2B5EF4-FFF2-40B4-BE49-F238E27FC236}">
                <a16:creationId xmlns:a16="http://schemas.microsoft.com/office/drawing/2014/main" id="{DBE281BE-5C85-6146-DAE9-19193C85B652}"/>
              </a:ext>
            </a:extLst>
          </p:cNvPr>
          <p:cNvSpPr/>
          <p:nvPr/>
        </p:nvSpPr>
        <p:spPr>
          <a:xfrm>
            <a:off x="9859224" y="3032911"/>
            <a:ext cx="1059907" cy="14336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Arrow: Right 3">
            <a:extLst>
              <a:ext uri="{FF2B5EF4-FFF2-40B4-BE49-F238E27FC236}">
                <a16:creationId xmlns:a16="http://schemas.microsoft.com/office/drawing/2014/main" id="{AF280A04-0C76-5FD3-75FF-7653808F9E8E}"/>
              </a:ext>
            </a:extLst>
          </p:cNvPr>
          <p:cNvSpPr/>
          <p:nvPr/>
        </p:nvSpPr>
        <p:spPr>
          <a:xfrm rot="3495060">
            <a:off x="7714226" y="610189"/>
            <a:ext cx="286463" cy="24765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Arrow: Right 5">
            <a:extLst>
              <a:ext uri="{FF2B5EF4-FFF2-40B4-BE49-F238E27FC236}">
                <a16:creationId xmlns:a16="http://schemas.microsoft.com/office/drawing/2014/main" id="{4A54C990-C70F-97C3-847F-B0A8EE3C1654}"/>
              </a:ext>
            </a:extLst>
          </p:cNvPr>
          <p:cNvSpPr/>
          <p:nvPr/>
        </p:nvSpPr>
        <p:spPr>
          <a:xfrm rot="13608740">
            <a:off x="10057636" y="3167786"/>
            <a:ext cx="286463" cy="24765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9" name="Rectangle 8">
            <a:extLst>
              <a:ext uri="{FF2B5EF4-FFF2-40B4-BE49-F238E27FC236}">
                <a16:creationId xmlns:a16="http://schemas.microsoft.com/office/drawing/2014/main" id="{8F6ED692-ACB3-250B-EF9D-55705F8A1369}"/>
              </a:ext>
            </a:extLst>
          </p:cNvPr>
          <p:cNvSpPr/>
          <p:nvPr/>
        </p:nvSpPr>
        <p:spPr>
          <a:xfrm>
            <a:off x="7574280" y="5921375"/>
            <a:ext cx="1981200" cy="497586"/>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400" b="1" i="1"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1C26B88C-2713-6E8F-0720-7A888E594159}"/>
              </a:ext>
            </a:extLst>
          </p:cNvPr>
          <p:cNvSpPr/>
          <p:nvPr/>
        </p:nvSpPr>
        <p:spPr>
          <a:xfrm>
            <a:off x="7314130" y="6002339"/>
            <a:ext cx="286463" cy="247650"/>
          </a:xfrm>
          <a:prstGeom prst="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59809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500"/>
                                        <p:tgtEl>
                                          <p:spTgt spid="7">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3" grpId="0" animBg="1"/>
      <p:bldP spid="4" grpId="0" animBg="1"/>
      <p:bldP spid="6"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BDB3-42FD-44C0-BB34-E889D81BFAB0}"/>
              </a:ext>
            </a:extLst>
          </p:cNvPr>
          <p:cNvSpPr>
            <a:spLocks noGrp="1"/>
          </p:cNvSpPr>
          <p:nvPr>
            <p:ph type="title"/>
          </p:nvPr>
        </p:nvSpPr>
        <p:spPr/>
        <p:txBody>
          <a:bodyPr>
            <a:noAutofit/>
          </a:bodyPr>
          <a:lstStyle/>
          <a:p>
            <a:r>
              <a:rPr lang="nb-NO" sz="2800" i="0">
                <a:solidFill>
                  <a:srgbClr val="111111"/>
                </a:solidFill>
                <a:effectLst/>
                <a:latin typeface="+mn-lt"/>
              </a:rPr>
              <a:t>«Kan du fortelle meg hvem som var den originale start-elleveren på det norske bronselaget i fotball fra 1950something?»</a:t>
            </a:r>
            <a:endParaRPr lang="nb-NO" sz="2800">
              <a:latin typeface="+mn-lt"/>
            </a:endParaRPr>
          </a:p>
        </p:txBody>
      </p:sp>
      <p:sp>
        <p:nvSpPr>
          <p:cNvPr id="3" name="Content Placeholder 2">
            <a:extLst>
              <a:ext uri="{FF2B5EF4-FFF2-40B4-BE49-F238E27FC236}">
                <a16:creationId xmlns:a16="http://schemas.microsoft.com/office/drawing/2014/main" id="{C9677C98-9F1D-739E-A3B1-A276A4591525}"/>
              </a:ext>
            </a:extLst>
          </p:cNvPr>
          <p:cNvSpPr>
            <a:spLocks noGrp="1"/>
          </p:cNvSpPr>
          <p:nvPr>
            <p:ph idx="1"/>
          </p:nvPr>
        </p:nvSpPr>
        <p:spPr>
          <a:xfrm>
            <a:off x="460311" y="1550194"/>
            <a:ext cx="6245289" cy="4614300"/>
          </a:xfrm>
        </p:spPr>
        <p:txBody>
          <a:bodyPr>
            <a:noAutofit/>
          </a:bodyPr>
          <a:lstStyle/>
          <a:p>
            <a:pPr marL="0" indent="0" algn="l">
              <a:buNone/>
            </a:pPr>
            <a:r>
              <a:rPr lang="nb-NO" sz="1100" b="1" i="0">
                <a:solidFill>
                  <a:srgbClr val="111111"/>
                </a:solidFill>
                <a:effectLst/>
                <a:latin typeface="+mj-lt"/>
              </a:rPr>
              <a:t>Bronselaget</a:t>
            </a:r>
            <a:r>
              <a:rPr lang="nb-NO" sz="1100" b="0" i="0">
                <a:solidFill>
                  <a:srgbClr val="111111"/>
                </a:solidFill>
                <a:effectLst/>
                <a:latin typeface="+mj-lt"/>
              </a:rPr>
              <a:t>, også kjent som det norske fotballandslaget, tok en overraskende tredjeplass under </a:t>
            </a:r>
            <a:r>
              <a:rPr lang="nb-NO" sz="1100" b="1" i="0">
                <a:solidFill>
                  <a:srgbClr val="111111"/>
                </a:solidFill>
                <a:effectLst/>
                <a:latin typeface="+mj-lt"/>
              </a:rPr>
              <a:t>OL i Berlin i 1936</a:t>
            </a:r>
            <a:r>
              <a:rPr lang="nb-NO" sz="1100" b="0" i="0">
                <a:solidFill>
                  <a:srgbClr val="111111"/>
                </a:solidFill>
                <a:effectLst/>
                <a:latin typeface="+mj-lt"/>
              </a:rPr>
              <a:t>. Dette historiske laget vant bronsemedalje etter å ha slått Polen 3–2 i bronsefinalen. La meg presentere deg med den originale startelleveren fra den tiden:</a:t>
            </a:r>
          </a:p>
          <a:p>
            <a:pPr marL="0" indent="0" algn="l">
              <a:buNone/>
            </a:pPr>
            <a:endParaRPr lang="nb-NO" sz="1100" b="0" i="0">
              <a:solidFill>
                <a:srgbClr val="111111"/>
              </a:solidFill>
              <a:effectLst/>
              <a:latin typeface="+mj-lt"/>
            </a:endParaRPr>
          </a:p>
          <a:p>
            <a:pPr algn="l">
              <a:buFont typeface="+mj-lt"/>
              <a:buAutoNum type="arabicPeriod"/>
            </a:pPr>
            <a:r>
              <a:rPr lang="nb-NO" sz="1100" b="1" i="0">
                <a:solidFill>
                  <a:srgbClr val="111111"/>
                </a:solidFill>
                <a:effectLst/>
                <a:latin typeface="+mj-lt"/>
              </a:rPr>
              <a:t>Henry “Tippen” Johansen</a:t>
            </a:r>
            <a:r>
              <a:rPr lang="nb-NO" sz="1100" b="0" i="0">
                <a:solidFill>
                  <a:srgbClr val="111111"/>
                </a:solidFill>
                <a:effectLst/>
                <a:latin typeface="+mj-lt"/>
              </a:rPr>
              <a:t> (Vålerengen) – 4 OL-kamper</a:t>
            </a:r>
          </a:p>
          <a:p>
            <a:pPr algn="l">
              <a:buFont typeface="+mj-lt"/>
              <a:buAutoNum type="arabicPeriod"/>
            </a:pPr>
            <a:r>
              <a:rPr lang="nb-NO" sz="1100" b="1" i="0">
                <a:solidFill>
                  <a:srgbClr val="111111"/>
                </a:solidFill>
                <a:effectLst/>
                <a:latin typeface="+mj-lt"/>
              </a:rPr>
              <a:t>Fredrik Horn</a:t>
            </a:r>
            <a:r>
              <a:rPr lang="nb-NO" sz="1100" b="0" i="0">
                <a:solidFill>
                  <a:srgbClr val="111111"/>
                </a:solidFill>
                <a:effectLst/>
                <a:latin typeface="+mj-lt"/>
              </a:rPr>
              <a:t> (Lyn) – 1 OL-kamp</a:t>
            </a:r>
          </a:p>
          <a:p>
            <a:pPr algn="l">
              <a:buFont typeface="+mj-lt"/>
              <a:buAutoNum type="arabicPeriod"/>
            </a:pPr>
            <a:r>
              <a:rPr lang="nb-NO" sz="1100" b="1" i="0">
                <a:solidFill>
                  <a:srgbClr val="111111"/>
                </a:solidFill>
                <a:effectLst/>
                <a:latin typeface="+mj-lt"/>
              </a:rPr>
              <a:t>Nils Eriksen</a:t>
            </a:r>
            <a:r>
              <a:rPr lang="nb-NO" sz="1100" b="0" i="0">
                <a:solidFill>
                  <a:srgbClr val="111111"/>
                </a:solidFill>
                <a:effectLst/>
                <a:latin typeface="+mj-lt"/>
              </a:rPr>
              <a:t> (Odd) – 4 OL-kamper</a:t>
            </a:r>
          </a:p>
          <a:p>
            <a:pPr algn="l">
              <a:buFont typeface="+mj-lt"/>
              <a:buAutoNum type="arabicPeriod"/>
            </a:pPr>
            <a:r>
              <a:rPr lang="nb-NO" sz="1100" b="1" i="0">
                <a:solidFill>
                  <a:srgbClr val="111111"/>
                </a:solidFill>
                <a:effectLst/>
                <a:latin typeface="+mj-lt"/>
              </a:rPr>
              <a:t>Frithjof Ulleberg</a:t>
            </a:r>
            <a:r>
              <a:rPr lang="nb-NO" sz="1100" b="0" i="0">
                <a:solidFill>
                  <a:srgbClr val="111111"/>
                </a:solidFill>
                <a:effectLst/>
                <a:latin typeface="+mj-lt"/>
              </a:rPr>
              <a:t> (Lyn) – 4 OL-kamper</a:t>
            </a:r>
          </a:p>
          <a:p>
            <a:pPr algn="l">
              <a:buFont typeface="+mj-lt"/>
              <a:buAutoNum type="arabicPeriod"/>
            </a:pPr>
            <a:r>
              <a:rPr lang="nb-NO" sz="1100" b="1" i="0">
                <a:solidFill>
                  <a:srgbClr val="111111"/>
                </a:solidFill>
                <a:effectLst/>
                <a:latin typeface="+mj-lt"/>
              </a:rPr>
              <a:t>Øyvind Holmsen</a:t>
            </a:r>
            <a:r>
              <a:rPr lang="nb-NO" sz="1100" b="0" i="0">
                <a:solidFill>
                  <a:srgbClr val="111111"/>
                </a:solidFill>
                <a:effectLst/>
                <a:latin typeface="+mj-lt"/>
              </a:rPr>
              <a:t> (Lyn) – 3 OL-kamper</a:t>
            </a:r>
          </a:p>
          <a:p>
            <a:pPr algn="l">
              <a:buFont typeface="+mj-lt"/>
              <a:buAutoNum type="arabicPeriod"/>
            </a:pPr>
            <a:r>
              <a:rPr lang="nb-NO" sz="1100" b="1" i="0">
                <a:solidFill>
                  <a:srgbClr val="111111"/>
                </a:solidFill>
                <a:effectLst/>
                <a:latin typeface="+mj-lt"/>
              </a:rPr>
              <a:t>Jørgen Juve</a:t>
            </a:r>
            <a:r>
              <a:rPr lang="nb-NO" sz="1100" b="0" i="0">
                <a:solidFill>
                  <a:srgbClr val="111111"/>
                </a:solidFill>
                <a:effectLst/>
                <a:latin typeface="+mj-lt"/>
              </a:rPr>
              <a:t> (Lyn, kaptein) – 4 OL-kamper</a:t>
            </a:r>
          </a:p>
          <a:p>
            <a:pPr algn="l">
              <a:buFont typeface="+mj-lt"/>
              <a:buAutoNum type="arabicPeriod"/>
            </a:pPr>
            <a:r>
              <a:rPr lang="nb-NO" sz="1100" b="1" i="0">
                <a:solidFill>
                  <a:srgbClr val="111111"/>
                </a:solidFill>
                <a:effectLst/>
                <a:latin typeface="+mj-lt"/>
              </a:rPr>
              <a:t>Rolf Holmberg</a:t>
            </a:r>
            <a:r>
              <a:rPr lang="nb-NO" sz="1100" b="0" i="0">
                <a:solidFill>
                  <a:srgbClr val="111111"/>
                </a:solidFill>
                <a:effectLst/>
                <a:latin typeface="+mj-lt"/>
              </a:rPr>
              <a:t> (Odd) – 4 OL-kamper</a:t>
            </a:r>
          </a:p>
          <a:p>
            <a:pPr algn="l">
              <a:buFont typeface="+mj-lt"/>
              <a:buAutoNum type="arabicPeriod"/>
            </a:pPr>
            <a:r>
              <a:rPr lang="nb-NO" sz="1100" b="1" i="0">
                <a:solidFill>
                  <a:srgbClr val="111111"/>
                </a:solidFill>
                <a:effectLst/>
                <a:latin typeface="+mj-lt"/>
              </a:rPr>
              <a:t>Sverre Hansen</a:t>
            </a:r>
            <a:r>
              <a:rPr lang="nb-NO" sz="1100" b="0" i="0">
                <a:solidFill>
                  <a:srgbClr val="111111"/>
                </a:solidFill>
                <a:effectLst/>
                <a:latin typeface="+mj-lt"/>
              </a:rPr>
              <a:t> (IF Fram) – 1 OL-kamp</a:t>
            </a:r>
          </a:p>
          <a:p>
            <a:pPr algn="l">
              <a:buFont typeface="+mj-lt"/>
              <a:buAutoNum type="arabicPeriod"/>
            </a:pPr>
            <a:r>
              <a:rPr lang="nb-NO" sz="1100" b="1" i="0" err="1">
                <a:solidFill>
                  <a:srgbClr val="111111"/>
                </a:solidFill>
                <a:effectLst/>
                <a:latin typeface="+mj-lt"/>
              </a:rPr>
              <a:t>Magdalon</a:t>
            </a:r>
            <a:r>
              <a:rPr lang="nb-NO" sz="1100" b="1" i="0">
                <a:solidFill>
                  <a:srgbClr val="111111"/>
                </a:solidFill>
                <a:effectLst/>
                <a:latin typeface="+mj-lt"/>
              </a:rPr>
              <a:t> Monsen</a:t>
            </a:r>
            <a:r>
              <a:rPr lang="nb-NO" sz="1100" b="0" i="0">
                <a:solidFill>
                  <a:srgbClr val="111111"/>
                </a:solidFill>
                <a:effectLst/>
                <a:latin typeface="+mj-lt"/>
              </a:rPr>
              <a:t> (Hardy) – 1 OL-kamp</a:t>
            </a:r>
          </a:p>
          <a:p>
            <a:pPr algn="l">
              <a:buFont typeface="+mj-lt"/>
              <a:buAutoNum type="arabicPeriod"/>
            </a:pPr>
            <a:r>
              <a:rPr lang="nb-NO" sz="1100" b="1" i="0">
                <a:solidFill>
                  <a:srgbClr val="111111"/>
                </a:solidFill>
                <a:effectLst/>
                <a:latin typeface="+mj-lt"/>
              </a:rPr>
              <a:t>Odd Frantzen</a:t>
            </a:r>
            <a:r>
              <a:rPr lang="nb-NO" sz="1100" b="0" i="0">
                <a:solidFill>
                  <a:srgbClr val="111111"/>
                </a:solidFill>
                <a:effectLst/>
                <a:latin typeface="+mj-lt"/>
              </a:rPr>
              <a:t> (Hardy) – 3 OL-kamper</a:t>
            </a:r>
          </a:p>
          <a:p>
            <a:pPr algn="l">
              <a:buFont typeface="+mj-lt"/>
              <a:buAutoNum type="arabicPeriod"/>
            </a:pPr>
            <a:r>
              <a:rPr lang="nb-NO" sz="1100" b="1" i="0">
                <a:solidFill>
                  <a:srgbClr val="111111"/>
                </a:solidFill>
                <a:effectLst/>
                <a:latin typeface="+mj-lt"/>
              </a:rPr>
              <a:t>Reidar Kvammen</a:t>
            </a:r>
            <a:r>
              <a:rPr lang="nb-NO" sz="1100" b="0" i="0">
                <a:solidFill>
                  <a:srgbClr val="111111"/>
                </a:solidFill>
                <a:effectLst/>
                <a:latin typeface="+mj-lt"/>
              </a:rPr>
              <a:t> (Viking) – 4 OL-kamper</a:t>
            </a:r>
          </a:p>
          <a:p>
            <a:pPr algn="l">
              <a:buFont typeface="+mj-lt"/>
              <a:buAutoNum type="arabicPeriod"/>
            </a:pPr>
            <a:r>
              <a:rPr lang="nb-NO" sz="1100" b="1" i="0">
                <a:solidFill>
                  <a:srgbClr val="111111"/>
                </a:solidFill>
                <a:effectLst/>
                <a:latin typeface="+mj-lt"/>
              </a:rPr>
              <a:t>Alf Martinsen</a:t>
            </a:r>
            <a:r>
              <a:rPr lang="nb-NO" sz="1100" b="0" i="0">
                <a:solidFill>
                  <a:srgbClr val="111111"/>
                </a:solidFill>
                <a:effectLst/>
                <a:latin typeface="+mj-lt"/>
              </a:rPr>
              <a:t> (Lillestrøm) – 4 OL-kamper</a:t>
            </a:r>
          </a:p>
          <a:p>
            <a:pPr algn="l">
              <a:buFont typeface="+mj-lt"/>
              <a:buAutoNum type="arabicPeriod"/>
            </a:pPr>
            <a:r>
              <a:rPr lang="nb-NO" sz="1100" b="1" i="0">
                <a:solidFill>
                  <a:srgbClr val="111111"/>
                </a:solidFill>
                <a:effectLst/>
                <a:latin typeface="+mj-lt"/>
              </a:rPr>
              <a:t>Magnar Isaksen</a:t>
            </a:r>
            <a:r>
              <a:rPr lang="nb-NO" sz="1100" b="0" i="0">
                <a:solidFill>
                  <a:srgbClr val="111111"/>
                </a:solidFill>
                <a:effectLst/>
                <a:latin typeface="+mj-lt"/>
              </a:rPr>
              <a:t> (Lyn) – 3 OL-kamper</a:t>
            </a:r>
          </a:p>
          <a:p>
            <a:pPr algn="l">
              <a:buFont typeface="+mj-lt"/>
              <a:buAutoNum type="arabicPeriod"/>
            </a:pPr>
            <a:r>
              <a:rPr lang="nb-NO" sz="1100" b="1" i="0">
                <a:solidFill>
                  <a:srgbClr val="111111"/>
                </a:solidFill>
                <a:effectLst/>
                <a:latin typeface="+mj-lt"/>
              </a:rPr>
              <a:t>Arne Brustad</a:t>
            </a:r>
            <a:r>
              <a:rPr lang="nb-NO" sz="1100" b="0" i="0">
                <a:solidFill>
                  <a:srgbClr val="111111"/>
                </a:solidFill>
                <a:effectLst/>
                <a:latin typeface="+mj-lt"/>
              </a:rPr>
              <a:t> (Lyn) – 4 OL-kamper</a:t>
            </a:r>
          </a:p>
          <a:p>
            <a:pPr marL="0" indent="0" algn="l">
              <a:buNone/>
            </a:pPr>
            <a:endParaRPr lang="nb-NO" sz="1100" b="0" i="0">
              <a:solidFill>
                <a:srgbClr val="111111"/>
              </a:solidFill>
              <a:effectLst/>
              <a:latin typeface="+mj-lt"/>
            </a:endParaRPr>
          </a:p>
          <a:p>
            <a:pPr marL="0" indent="0" algn="l">
              <a:buNone/>
            </a:pPr>
            <a:r>
              <a:rPr lang="nb-NO" sz="1100" b="0" i="0">
                <a:solidFill>
                  <a:srgbClr val="111111"/>
                </a:solidFill>
                <a:effectLst/>
                <a:latin typeface="+mj-lt"/>
              </a:rPr>
              <a:t>Lagets trener var </a:t>
            </a:r>
            <a:r>
              <a:rPr lang="nb-NO" sz="1100" b="1" i="0">
                <a:solidFill>
                  <a:srgbClr val="111111"/>
                </a:solidFill>
                <a:effectLst/>
                <a:latin typeface="+mj-lt"/>
              </a:rPr>
              <a:t>Asbjørn Halvorsen</a:t>
            </a:r>
            <a:r>
              <a:rPr lang="nb-NO" sz="1100" b="0" i="0">
                <a:solidFill>
                  <a:srgbClr val="111111"/>
                </a:solidFill>
                <a:effectLst/>
                <a:latin typeface="+mj-lt"/>
              </a:rPr>
              <a:t>, og </a:t>
            </a:r>
            <a:r>
              <a:rPr lang="nb-NO" sz="1100" b="0" i="0" err="1">
                <a:solidFill>
                  <a:srgbClr val="111111"/>
                </a:solidFill>
                <a:effectLst/>
                <a:latin typeface="+mj-lt"/>
              </a:rPr>
              <a:t>uttakningskomiteen</a:t>
            </a:r>
            <a:r>
              <a:rPr lang="nb-NO" sz="1100" b="0" i="0">
                <a:solidFill>
                  <a:srgbClr val="111111"/>
                </a:solidFill>
                <a:effectLst/>
                <a:latin typeface="+mj-lt"/>
              </a:rPr>
              <a:t> besto av </a:t>
            </a:r>
            <a:r>
              <a:rPr lang="nb-NO" sz="1100" b="1" i="0">
                <a:solidFill>
                  <a:srgbClr val="111111"/>
                </a:solidFill>
                <a:effectLst/>
                <a:latin typeface="+mj-lt"/>
              </a:rPr>
              <a:t>Ludvig Christiansen</a:t>
            </a:r>
            <a:r>
              <a:rPr lang="nb-NO" sz="1100" b="0" i="0">
                <a:solidFill>
                  <a:srgbClr val="111111"/>
                </a:solidFill>
                <a:effectLst/>
                <a:latin typeface="+mj-lt"/>
              </a:rPr>
              <a:t> og </a:t>
            </a:r>
            <a:r>
              <a:rPr lang="nb-NO" sz="1100" b="1" i="0">
                <a:solidFill>
                  <a:srgbClr val="111111"/>
                </a:solidFill>
                <a:effectLst/>
                <a:latin typeface="+mj-lt"/>
              </a:rPr>
              <a:t>Einar Gundersen</a:t>
            </a:r>
            <a:r>
              <a:rPr lang="nb-NO" sz="1100" b="0" i="0">
                <a:solidFill>
                  <a:srgbClr val="111111"/>
                </a:solidFill>
                <a:effectLst/>
                <a:latin typeface="+mj-lt"/>
              </a:rPr>
              <a:t> fra Norges Fotballforbund</a:t>
            </a:r>
            <a:r>
              <a:rPr lang="nb-NO" sz="1100" b="0" i="0" baseline="30000">
                <a:solidFill>
                  <a:srgbClr val="111111"/>
                </a:solidFill>
                <a:effectLst/>
                <a:latin typeface="+mj-lt"/>
              </a:rPr>
              <a:t>1</a:t>
            </a:r>
            <a:r>
              <a:rPr lang="nb-NO" sz="1100" b="0" i="0" baseline="30000">
                <a:solidFill>
                  <a:srgbClr val="111111"/>
                </a:solidFill>
                <a:effectLst/>
                <a:latin typeface="+mj-lt"/>
                <a:hlinkClick r:id="rId3"/>
              </a:rPr>
              <a:t>2</a:t>
            </a:r>
            <a:r>
              <a:rPr lang="nb-NO" sz="1100" b="0" i="0">
                <a:solidFill>
                  <a:srgbClr val="111111"/>
                </a:solidFill>
                <a:effectLst/>
                <a:latin typeface="+mj-lt"/>
              </a:rPr>
              <a:t>. Dette laget skrev seg inn i norsk fotballhistorie og er et symbol på en gullalder for norsk fotball. 🇳🇴⚽</a:t>
            </a:r>
          </a:p>
          <a:p>
            <a:endParaRPr lang="nb-NO" sz="1100">
              <a:latin typeface="+mj-lt"/>
            </a:endParaRPr>
          </a:p>
        </p:txBody>
      </p:sp>
      <p:pic>
        <p:nvPicPr>
          <p:cNvPr id="1026" name="Picture 2" descr="Bronselaget">
            <a:extLst>
              <a:ext uri="{FF2B5EF4-FFF2-40B4-BE49-F238E27FC236}">
                <a16:creationId xmlns:a16="http://schemas.microsoft.com/office/drawing/2014/main" id="{0BE1BF5B-AA4E-57BC-9804-E7CC7F173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431" y="1550194"/>
            <a:ext cx="5512772" cy="3342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3D96CE9-35F9-4993-9DE7-D3ABAE6C213D}"/>
              </a:ext>
            </a:extLst>
          </p:cNvPr>
          <p:cNvPicPr>
            <a:picLocks noChangeAspect="1"/>
          </p:cNvPicPr>
          <p:nvPr/>
        </p:nvPicPr>
        <p:blipFill>
          <a:blip r:embed="rId5"/>
          <a:stretch>
            <a:fillRect/>
          </a:stretch>
        </p:blipFill>
        <p:spPr>
          <a:xfrm>
            <a:off x="8366199" y="7233481"/>
            <a:ext cx="2783518" cy="2771428"/>
          </a:xfrm>
          <a:prstGeom prst="rect">
            <a:avLst/>
          </a:prstGeom>
        </p:spPr>
      </p:pic>
      <p:pic>
        <p:nvPicPr>
          <p:cNvPr id="7" name="Picture 6">
            <a:extLst>
              <a:ext uri="{FF2B5EF4-FFF2-40B4-BE49-F238E27FC236}">
                <a16:creationId xmlns:a16="http://schemas.microsoft.com/office/drawing/2014/main" id="{C0B7D392-F492-5DA3-EBF5-DAC0D6F17850}"/>
              </a:ext>
            </a:extLst>
          </p:cNvPr>
          <p:cNvPicPr>
            <a:picLocks noChangeAspect="1"/>
          </p:cNvPicPr>
          <p:nvPr/>
        </p:nvPicPr>
        <p:blipFill>
          <a:blip r:embed="rId6"/>
          <a:stretch>
            <a:fillRect/>
          </a:stretch>
        </p:blipFill>
        <p:spPr>
          <a:xfrm>
            <a:off x="3339134" y="7233481"/>
            <a:ext cx="3544265" cy="2469853"/>
          </a:xfrm>
          <a:prstGeom prst="rect">
            <a:avLst/>
          </a:prstGeom>
        </p:spPr>
      </p:pic>
    </p:spTree>
    <p:extLst>
      <p:ext uri="{BB962C8B-B14F-4D97-AF65-F5344CB8AC3E}">
        <p14:creationId xmlns:p14="http://schemas.microsoft.com/office/powerpoint/2010/main" val="2520539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0E43-BBB4-AD9A-F73A-0AAB28FC080B}"/>
              </a:ext>
            </a:extLst>
          </p:cNvPr>
          <p:cNvSpPr>
            <a:spLocks noGrp="1"/>
          </p:cNvSpPr>
          <p:nvPr>
            <p:ph type="title"/>
          </p:nvPr>
        </p:nvSpPr>
        <p:spPr>
          <a:xfrm>
            <a:off x="431799" y="274639"/>
            <a:ext cx="11278420" cy="707886"/>
          </a:xfrm>
        </p:spPr>
        <p:txBody>
          <a:bodyPr/>
          <a:lstStyle/>
          <a:p>
            <a:r>
              <a:rPr lang="nb-NO" sz="4000"/>
              <a:t>Ny forskning på området?</a:t>
            </a:r>
          </a:p>
        </p:txBody>
      </p:sp>
      <p:sp>
        <p:nvSpPr>
          <p:cNvPr id="3" name="Content Placeholder 2">
            <a:extLst>
              <a:ext uri="{FF2B5EF4-FFF2-40B4-BE49-F238E27FC236}">
                <a16:creationId xmlns:a16="http://schemas.microsoft.com/office/drawing/2014/main" id="{C2119FCB-CEE4-BCDC-EE3B-393714DF886F}"/>
              </a:ext>
            </a:extLst>
          </p:cNvPr>
          <p:cNvSpPr>
            <a:spLocks noGrp="1"/>
          </p:cNvSpPr>
          <p:nvPr>
            <p:ph idx="1"/>
          </p:nvPr>
        </p:nvSpPr>
        <p:spPr>
          <a:xfrm>
            <a:off x="431799" y="1248697"/>
            <a:ext cx="6671528" cy="4877467"/>
          </a:xfrm>
        </p:spPr>
        <p:txBody>
          <a:bodyPr>
            <a:normAutofit/>
          </a:bodyPr>
          <a:lstStyle/>
          <a:p>
            <a:pPr marL="0" indent="0">
              <a:buNone/>
            </a:pPr>
            <a:r>
              <a:rPr lang="en-US" sz="2800" b="1" i="0">
                <a:effectLst/>
                <a:latin typeface="Arial" panose="020B0604020202020204" pitchFamily="34" charset="0"/>
                <a:cs typeface="Arial" panose="020B0604020202020204" pitchFamily="34" charset="0"/>
              </a:rPr>
              <a:t>“</a:t>
            </a:r>
            <a:r>
              <a:rPr lang="en-US" sz="2800" b="1" i="0">
                <a:solidFill>
                  <a:srgbClr val="FF0000"/>
                </a:solidFill>
                <a:effectLst/>
                <a:latin typeface="Arial" panose="020B0604020202020204" pitchFamily="34" charset="0"/>
                <a:cs typeface="Arial" panose="020B0604020202020204" pitchFamily="34" charset="0"/>
              </a:rPr>
              <a:t>M</a:t>
            </a:r>
            <a:r>
              <a:rPr lang="en-US" sz="2800" b="1" i="0">
                <a:solidFill>
                  <a:srgbClr val="111111"/>
                </a:solidFill>
                <a:effectLst/>
                <a:latin typeface="Arial" panose="020B0604020202020204" pitchFamily="34" charset="0"/>
                <a:cs typeface="Arial" panose="020B0604020202020204" pitchFamily="34" charset="0"/>
              </a:rPr>
              <a:t>ethodical </a:t>
            </a:r>
            <a:r>
              <a:rPr lang="en-US" sz="2800" b="1" i="0">
                <a:solidFill>
                  <a:srgbClr val="FF0000"/>
                </a:solidFill>
                <a:effectLst/>
                <a:latin typeface="Arial" panose="020B0604020202020204" pitchFamily="34" charset="0"/>
                <a:cs typeface="Arial" panose="020B0604020202020204" pitchFamily="34" charset="0"/>
              </a:rPr>
              <a:t>E</a:t>
            </a:r>
            <a:r>
              <a:rPr lang="en-US" sz="2800" b="1" i="0">
                <a:solidFill>
                  <a:srgbClr val="111111"/>
                </a:solidFill>
                <a:effectLst/>
                <a:latin typeface="Arial" panose="020B0604020202020204" pitchFamily="34" charset="0"/>
                <a:cs typeface="Arial" panose="020B0604020202020204" pitchFamily="34" charset="0"/>
              </a:rPr>
              <a:t>xploration of </a:t>
            </a:r>
            <a:r>
              <a:rPr lang="en-US" sz="2800" b="1" i="0">
                <a:solidFill>
                  <a:srgbClr val="FF0000"/>
                </a:solidFill>
                <a:effectLst/>
                <a:latin typeface="Arial" panose="020B0604020202020204" pitchFamily="34" charset="0"/>
                <a:cs typeface="Arial" panose="020B0604020202020204" pitchFamily="34" charset="0"/>
              </a:rPr>
              <a:t>N</a:t>
            </a:r>
            <a:r>
              <a:rPr lang="en-US" sz="2800" b="1" i="0">
                <a:solidFill>
                  <a:srgbClr val="111111"/>
                </a:solidFill>
                <a:effectLst/>
                <a:latin typeface="Arial" panose="020B0604020202020204" pitchFamily="34" charset="0"/>
                <a:cs typeface="Arial" panose="020B0604020202020204" pitchFamily="34" charset="0"/>
              </a:rPr>
              <a:t>ovel </a:t>
            </a:r>
            <a:r>
              <a:rPr lang="en-US" sz="2800" b="1" i="0">
                <a:solidFill>
                  <a:srgbClr val="FF0000"/>
                </a:solidFill>
                <a:effectLst/>
                <a:latin typeface="Arial" panose="020B0604020202020204" pitchFamily="34" charset="0"/>
                <a:cs typeface="Arial" panose="020B0604020202020204" pitchFamily="34" charset="0"/>
              </a:rPr>
              <a:t>L</a:t>
            </a:r>
            <a:r>
              <a:rPr lang="en-US" sz="2800" b="1" i="0">
                <a:solidFill>
                  <a:srgbClr val="111111"/>
                </a:solidFill>
                <a:effectLst/>
                <a:latin typeface="Arial" panose="020B0604020202020204" pitchFamily="34" charset="0"/>
                <a:cs typeface="Arial" panose="020B0604020202020204" pitchFamily="34" charset="0"/>
              </a:rPr>
              <a:t>earning - an </a:t>
            </a:r>
            <a:r>
              <a:rPr lang="nb-NO" sz="2800" b="1" i="0" u="none" strike="noStrike" err="1">
                <a:solidFill>
                  <a:srgbClr val="FF0000"/>
                </a:solidFill>
                <a:effectLst/>
                <a:latin typeface="Arial" panose="020B0604020202020204" pitchFamily="34" charset="0"/>
                <a:cs typeface="Arial" panose="020B0604020202020204" pitchFamily="34" charset="0"/>
              </a:rPr>
              <a:t>Æ</a:t>
            </a:r>
            <a:r>
              <a:rPr lang="nb-NO" sz="2800" b="1" i="0" u="none" strike="noStrike" err="1">
                <a:effectLst/>
                <a:latin typeface="Arial" panose="020B0604020202020204" pitchFamily="34" charset="0"/>
                <a:cs typeface="Arial" panose="020B0604020202020204" pitchFamily="34" charset="0"/>
              </a:rPr>
              <a:t>quivocal</a:t>
            </a:r>
            <a:r>
              <a:rPr lang="nb-NO" sz="2800" b="1" u="none" strike="noStrike">
                <a:solidFill>
                  <a:srgbClr val="202122"/>
                </a:solidFill>
                <a:latin typeface="Arial" panose="020B0604020202020204" pitchFamily="34" charset="0"/>
                <a:cs typeface="Arial" panose="020B0604020202020204" pitchFamily="34" charset="0"/>
              </a:rPr>
              <a:t> </a:t>
            </a:r>
            <a:r>
              <a:rPr lang="nb-NO" sz="2800" b="1" u="none" strike="noStrike" err="1">
                <a:solidFill>
                  <a:srgbClr val="FF0000"/>
                </a:solidFill>
                <a:latin typeface="Arial" panose="020B0604020202020204" pitchFamily="34" charset="0"/>
                <a:cs typeface="Arial" panose="020B0604020202020204" pitchFamily="34" charset="0"/>
              </a:rPr>
              <a:t>L</a:t>
            </a:r>
            <a:r>
              <a:rPr lang="nb-NO" sz="2800" b="1" u="none" strike="noStrike" err="1">
                <a:solidFill>
                  <a:srgbClr val="202122"/>
                </a:solidFill>
                <a:latin typeface="Arial" panose="020B0604020202020204" pitchFamily="34" charset="0"/>
                <a:cs typeface="Arial" panose="020B0604020202020204" pitchFamily="34" charset="0"/>
              </a:rPr>
              <a:t>ifelong</a:t>
            </a:r>
            <a:r>
              <a:rPr lang="nb-NO" sz="2800" b="1" u="none" strike="noStrike">
                <a:solidFill>
                  <a:srgbClr val="202122"/>
                </a:solidFill>
                <a:latin typeface="Arial" panose="020B0604020202020204" pitchFamily="34" charset="0"/>
                <a:cs typeface="Arial" panose="020B0604020202020204" pitchFamily="34" charset="0"/>
              </a:rPr>
              <a:t> </a:t>
            </a:r>
            <a:r>
              <a:rPr lang="en-US" sz="2800" b="1" i="0">
                <a:solidFill>
                  <a:srgbClr val="FF0000"/>
                </a:solidFill>
                <a:effectLst/>
                <a:latin typeface="Arial" panose="020B0604020202020204" pitchFamily="34" charset="0"/>
                <a:cs typeface="Arial" panose="020B0604020202020204" pitchFamily="34" charset="0"/>
              </a:rPr>
              <a:t>L</a:t>
            </a:r>
            <a:r>
              <a:rPr lang="en-US" sz="2800" b="1" i="0">
                <a:solidFill>
                  <a:srgbClr val="111111"/>
                </a:solidFill>
                <a:effectLst/>
                <a:latin typeface="Arial" panose="020B0604020202020204" pitchFamily="34" charset="0"/>
                <a:cs typeface="Arial" panose="020B0604020202020204" pitchFamily="34" charset="0"/>
              </a:rPr>
              <a:t>earning </a:t>
            </a:r>
            <a:r>
              <a:rPr lang="en-US" sz="2800" b="1" i="0">
                <a:solidFill>
                  <a:srgbClr val="FF0000"/>
                </a:solidFill>
                <a:effectLst/>
                <a:latin typeface="Arial" panose="020B0604020202020204" pitchFamily="34" charset="0"/>
                <a:cs typeface="Arial" panose="020B0604020202020204" pitchFamily="34" charset="0"/>
              </a:rPr>
              <a:t>D</a:t>
            </a:r>
            <a:r>
              <a:rPr lang="en-US" sz="2800" b="1" i="0">
                <a:solidFill>
                  <a:srgbClr val="111111"/>
                </a:solidFill>
                <a:effectLst/>
                <a:latin typeface="Arial" panose="020B0604020202020204" pitchFamily="34" charset="0"/>
                <a:cs typeface="Arial" panose="020B0604020202020204" pitchFamily="34" charset="0"/>
              </a:rPr>
              <a:t>eductive </a:t>
            </a:r>
            <a:r>
              <a:rPr lang="en-US" sz="2800" b="1" i="0">
                <a:solidFill>
                  <a:srgbClr val="FF0000"/>
                </a:solidFill>
                <a:effectLst/>
                <a:latin typeface="Arial" panose="020B0604020202020204" pitchFamily="34" charset="0"/>
                <a:cs typeface="Arial" panose="020B0604020202020204" pitchFamily="34" charset="0"/>
              </a:rPr>
              <a:t>A</a:t>
            </a:r>
            <a:r>
              <a:rPr lang="en-US" sz="2800" b="1" i="0">
                <a:solidFill>
                  <a:srgbClr val="111111"/>
                </a:solidFill>
                <a:effectLst/>
                <a:latin typeface="Arial" panose="020B0604020202020204" pitchFamily="34" charset="0"/>
                <a:cs typeface="Arial" panose="020B0604020202020204" pitchFamily="34" charset="0"/>
              </a:rPr>
              <a:t>nalysis </a:t>
            </a:r>
            <a:r>
              <a:rPr lang="en-US" sz="2800" b="1" i="0">
                <a:solidFill>
                  <a:srgbClr val="FF0000"/>
                </a:solidFill>
                <a:effectLst/>
                <a:latin typeface="Arial" panose="020B0604020202020204" pitchFamily="34" charset="0"/>
                <a:cs typeface="Arial" panose="020B0604020202020204" pitchFamily="34" charset="0"/>
              </a:rPr>
              <a:t>D</a:t>
            </a:r>
            <a:r>
              <a:rPr lang="en-US" sz="2800" b="1" i="0">
                <a:solidFill>
                  <a:srgbClr val="111111"/>
                </a:solidFill>
                <a:effectLst/>
                <a:latin typeface="Arial" panose="020B0604020202020204" pitchFamily="34" charset="0"/>
                <a:cs typeface="Arial" panose="020B0604020202020204" pitchFamily="34" charset="0"/>
              </a:rPr>
              <a:t>iscussion of </a:t>
            </a:r>
            <a:r>
              <a:rPr lang="en-US" sz="2800" b="1" i="0">
                <a:solidFill>
                  <a:srgbClr val="FF0000"/>
                </a:solidFill>
                <a:effectLst/>
                <a:latin typeface="Arial" panose="020B0604020202020204" pitchFamily="34" charset="0"/>
                <a:cs typeface="Arial" panose="020B0604020202020204" pitchFamily="34" charset="0"/>
              </a:rPr>
              <a:t>O</a:t>
            </a:r>
            <a:r>
              <a:rPr lang="en-US" sz="2800" b="1" i="0">
                <a:solidFill>
                  <a:srgbClr val="111111"/>
                </a:solidFill>
                <a:effectLst/>
                <a:latin typeface="Arial" panose="020B0604020202020204" pitchFamily="34" charset="0"/>
                <a:cs typeface="Arial" panose="020B0604020202020204" pitchFamily="34" charset="0"/>
              </a:rPr>
              <a:t>pportunistic </a:t>
            </a:r>
            <a:r>
              <a:rPr lang="en-US" sz="2800" b="1" i="0">
                <a:solidFill>
                  <a:srgbClr val="FF0000"/>
                </a:solidFill>
                <a:effectLst/>
                <a:latin typeface="Arial" panose="020B0604020202020204" pitchFamily="34" charset="0"/>
                <a:cs typeface="Arial" panose="020B0604020202020204" pitchFamily="34" charset="0"/>
              </a:rPr>
              <a:t>K</a:t>
            </a:r>
            <a:r>
              <a:rPr lang="en-US" sz="2800" b="1" i="0">
                <a:solidFill>
                  <a:srgbClr val="111111"/>
                </a:solidFill>
                <a:effectLst/>
                <a:latin typeface="Arial" panose="020B0604020202020204" pitchFamily="34" charset="0"/>
                <a:cs typeface="Arial" panose="020B0604020202020204" pitchFamily="34" charset="0"/>
              </a:rPr>
              <a:t>nowledge </a:t>
            </a:r>
            <a:r>
              <a:rPr lang="en-US" sz="2800" b="1" i="0">
                <a:solidFill>
                  <a:srgbClr val="FF0000"/>
                </a:solidFill>
                <a:effectLst/>
                <a:latin typeface="Arial" panose="020B0604020202020204" pitchFamily="34" charset="0"/>
                <a:cs typeface="Arial" panose="020B0604020202020204" pitchFamily="34" charset="0"/>
              </a:rPr>
              <a:t>T</a:t>
            </a:r>
            <a:r>
              <a:rPr lang="en-US" sz="2800" b="1" i="0">
                <a:solidFill>
                  <a:srgbClr val="111111"/>
                </a:solidFill>
                <a:effectLst/>
                <a:latin typeface="Arial" panose="020B0604020202020204" pitchFamily="34" charset="0"/>
                <a:cs typeface="Arial" panose="020B0604020202020204" pitchFamily="34" charset="0"/>
              </a:rPr>
              <a:t>ransfer and </a:t>
            </a:r>
            <a:r>
              <a:rPr lang="en-US" sz="2800" b="1" i="0">
                <a:solidFill>
                  <a:srgbClr val="FF0000"/>
                </a:solidFill>
                <a:effectLst/>
                <a:latin typeface="Arial" panose="020B0604020202020204" pitchFamily="34" charset="0"/>
                <a:cs typeface="Arial" panose="020B0604020202020204" pitchFamily="34" charset="0"/>
              </a:rPr>
              <a:t>R</a:t>
            </a:r>
            <a:r>
              <a:rPr lang="en-US" sz="2800" b="1" i="0">
                <a:solidFill>
                  <a:srgbClr val="111111"/>
                </a:solidFill>
                <a:effectLst/>
                <a:latin typeface="Arial" panose="020B0604020202020204" pitchFamily="34" charset="0"/>
                <a:cs typeface="Arial" panose="020B0604020202020204" pitchFamily="34" charset="0"/>
              </a:rPr>
              <a:t>ational </a:t>
            </a:r>
            <a:r>
              <a:rPr lang="en-US" sz="2800" b="1" i="0">
                <a:solidFill>
                  <a:srgbClr val="FF0000"/>
                </a:solidFill>
                <a:effectLst/>
                <a:latin typeface="Arial" panose="020B0604020202020204" pitchFamily="34" charset="0"/>
                <a:cs typeface="Arial" panose="020B0604020202020204" pitchFamily="34" charset="0"/>
              </a:rPr>
              <a:t>I</a:t>
            </a:r>
            <a:r>
              <a:rPr lang="en-US" sz="2800" b="1" i="0">
                <a:solidFill>
                  <a:srgbClr val="111111"/>
                </a:solidFill>
                <a:effectLst/>
                <a:latin typeface="Arial" panose="020B0604020202020204" pitchFamily="34" charset="0"/>
                <a:cs typeface="Arial" panose="020B0604020202020204" pitchFamily="34" charset="0"/>
              </a:rPr>
              <a:t>nquiry in </a:t>
            </a:r>
            <a:r>
              <a:rPr lang="en-US" sz="2800" b="1" i="0">
                <a:solidFill>
                  <a:srgbClr val="FF0000"/>
                </a:solidFill>
                <a:effectLst/>
                <a:latin typeface="Arial" panose="020B0604020202020204" pitchFamily="34" charset="0"/>
                <a:cs typeface="Arial" panose="020B0604020202020204" pitchFamily="34" charset="0"/>
              </a:rPr>
              <a:t>N</a:t>
            </a:r>
            <a:r>
              <a:rPr lang="en-US" sz="2800" b="1" i="0">
                <a:solidFill>
                  <a:srgbClr val="111111"/>
                </a:solidFill>
                <a:effectLst/>
                <a:latin typeface="Arial" panose="020B0604020202020204" pitchFamily="34" charset="0"/>
                <a:cs typeface="Arial" panose="020B0604020202020204" pitchFamily="34" charset="0"/>
              </a:rPr>
              <a:t>ew </a:t>
            </a:r>
            <a:r>
              <a:rPr lang="en-US" sz="2800" b="1" i="0">
                <a:solidFill>
                  <a:srgbClr val="FF0000"/>
                </a:solidFill>
                <a:effectLst/>
                <a:latin typeface="Arial" panose="020B0604020202020204" pitchFamily="34" charset="0"/>
                <a:cs typeface="Arial" panose="020B0604020202020204" pitchFamily="34" charset="0"/>
              </a:rPr>
              <a:t>E</a:t>
            </a:r>
            <a:r>
              <a:rPr lang="en-US" sz="2800" b="1" i="0">
                <a:solidFill>
                  <a:srgbClr val="111111"/>
                </a:solidFill>
                <a:effectLst/>
                <a:latin typeface="Arial" panose="020B0604020202020204" pitchFamily="34" charset="0"/>
                <a:cs typeface="Arial" panose="020B0604020202020204" pitchFamily="34" charset="0"/>
              </a:rPr>
              <a:t>ducational </a:t>
            </a:r>
            <a:r>
              <a:rPr lang="en-US" sz="2800" b="1" i="0">
                <a:solidFill>
                  <a:srgbClr val="FF0000"/>
                </a:solidFill>
                <a:effectLst/>
                <a:latin typeface="Arial" panose="020B0604020202020204" pitchFamily="34" charset="0"/>
                <a:cs typeface="Arial" panose="020B0604020202020204" pitchFamily="34" charset="0"/>
              </a:rPr>
              <a:t>N</a:t>
            </a:r>
            <a:r>
              <a:rPr lang="en-US" sz="2800" b="1" i="0">
                <a:solidFill>
                  <a:srgbClr val="111111"/>
                </a:solidFill>
                <a:effectLst/>
                <a:latin typeface="Arial" panose="020B0604020202020204" pitchFamily="34" charset="0"/>
                <a:cs typeface="Arial" panose="020B0604020202020204" pitchFamily="34" charset="0"/>
              </a:rPr>
              <a:t>orms</a:t>
            </a:r>
            <a:r>
              <a:rPr lang="en-US" sz="2800" b="1" i="0">
                <a:effectLst/>
                <a:latin typeface="Arial" panose="020B0604020202020204" pitchFamily="34" charset="0"/>
                <a:cs typeface="Arial" panose="020B0604020202020204" pitchFamily="34" charset="0"/>
              </a:rPr>
              <a:t>”</a:t>
            </a:r>
          </a:p>
          <a:p>
            <a:pPr marL="0" indent="0">
              <a:buNone/>
            </a:pPr>
            <a:endParaRPr lang="en-US" sz="2800" b="1">
              <a:solidFill>
                <a:srgbClr val="111111"/>
              </a:solidFill>
              <a:latin typeface="-apple-system"/>
            </a:endParaRPr>
          </a:p>
          <a:p>
            <a:pPr marL="0" indent="0">
              <a:buNone/>
            </a:pPr>
            <a:r>
              <a:rPr lang="en-US" sz="2000">
                <a:solidFill>
                  <a:srgbClr val="111111"/>
                </a:solidFill>
                <a:latin typeface="+mj-lt"/>
              </a:rPr>
              <a:t>Heine Skipenes &amp; Henry “</a:t>
            </a:r>
            <a:r>
              <a:rPr lang="en-US" sz="2000" err="1">
                <a:solidFill>
                  <a:srgbClr val="111111"/>
                </a:solidFill>
                <a:latin typeface="+mj-lt"/>
              </a:rPr>
              <a:t>Tippen</a:t>
            </a:r>
            <a:r>
              <a:rPr lang="en-US" sz="2000">
                <a:solidFill>
                  <a:srgbClr val="111111"/>
                </a:solidFill>
                <a:latin typeface="+mj-lt"/>
              </a:rPr>
              <a:t>” Johansen et al., </a:t>
            </a:r>
            <a:br>
              <a:rPr lang="en-US" sz="2000">
                <a:solidFill>
                  <a:srgbClr val="111111"/>
                </a:solidFill>
                <a:latin typeface="+mj-lt"/>
              </a:rPr>
            </a:br>
            <a:r>
              <a:rPr lang="en-US" sz="2000" i="1">
                <a:solidFill>
                  <a:srgbClr val="111111"/>
                </a:solidFill>
                <a:latin typeface="+mj-lt"/>
              </a:rPr>
              <a:t>“</a:t>
            </a:r>
            <a:r>
              <a:rPr lang="en-US" sz="2000" i="1">
                <a:solidFill>
                  <a:srgbClr val="FF0000"/>
                </a:solidFill>
                <a:latin typeface="+mj-lt"/>
              </a:rPr>
              <a:t>MEN LÆLL DA-DOKTRINEN</a:t>
            </a:r>
            <a:r>
              <a:rPr lang="en-US" sz="2000" i="1">
                <a:solidFill>
                  <a:srgbClr val="111111"/>
                </a:solidFill>
                <a:latin typeface="+mj-lt"/>
              </a:rPr>
              <a:t>”</a:t>
            </a:r>
            <a:r>
              <a:rPr lang="en-US" sz="2000">
                <a:solidFill>
                  <a:srgbClr val="111111"/>
                </a:solidFill>
                <a:latin typeface="+mj-lt"/>
              </a:rPr>
              <a:t>, 2024 </a:t>
            </a:r>
          </a:p>
        </p:txBody>
      </p:sp>
      <p:pic>
        <p:nvPicPr>
          <p:cNvPr id="4" name="Picture 3">
            <a:extLst>
              <a:ext uri="{FF2B5EF4-FFF2-40B4-BE49-F238E27FC236}">
                <a16:creationId xmlns:a16="http://schemas.microsoft.com/office/drawing/2014/main" id="{366E8528-7ACA-ED61-1D8F-4C17AFD0A01F}"/>
              </a:ext>
            </a:extLst>
          </p:cNvPr>
          <p:cNvPicPr>
            <a:picLocks noChangeAspect="1"/>
          </p:cNvPicPr>
          <p:nvPr/>
        </p:nvPicPr>
        <p:blipFill>
          <a:blip r:embed="rId3"/>
          <a:stretch>
            <a:fillRect/>
          </a:stretch>
        </p:blipFill>
        <p:spPr>
          <a:xfrm>
            <a:off x="7394471" y="295187"/>
            <a:ext cx="4253922" cy="614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3520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0E43-BBB4-AD9A-F73A-0AAB28FC080B}"/>
              </a:ext>
            </a:extLst>
          </p:cNvPr>
          <p:cNvSpPr>
            <a:spLocks noGrp="1"/>
          </p:cNvSpPr>
          <p:nvPr>
            <p:ph type="title"/>
          </p:nvPr>
        </p:nvSpPr>
        <p:spPr>
          <a:xfrm>
            <a:off x="431799" y="274639"/>
            <a:ext cx="11278420" cy="707886"/>
          </a:xfrm>
        </p:spPr>
        <p:txBody>
          <a:bodyPr/>
          <a:lstStyle/>
          <a:p>
            <a:r>
              <a:rPr lang="nb-NO" sz="4000"/>
              <a:t>Ny forskning på området?</a:t>
            </a:r>
          </a:p>
        </p:txBody>
      </p:sp>
      <p:pic>
        <p:nvPicPr>
          <p:cNvPr id="4" name="Picture 3">
            <a:extLst>
              <a:ext uri="{FF2B5EF4-FFF2-40B4-BE49-F238E27FC236}">
                <a16:creationId xmlns:a16="http://schemas.microsoft.com/office/drawing/2014/main" id="{366E8528-7ACA-ED61-1D8F-4C17AFD0A01F}"/>
              </a:ext>
            </a:extLst>
          </p:cNvPr>
          <p:cNvPicPr>
            <a:picLocks noChangeAspect="1"/>
          </p:cNvPicPr>
          <p:nvPr/>
        </p:nvPicPr>
        <p:blipFill>
          <a:blip r:embed="rId3"/>
          <a:stretch>
            <a:fillRect/>
          </a:stretch>
        </p:blipFill>
        <p:spPr>
          <a:xfrm>
            <a:off x="7394471" y="295187"/>
            <a:ext cx="4253922" cy="614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peech Bubble: Rectangle with Corners Rounded 4">
            <a:extLst>
              <a:ext uri="{FF2B5EF4-FFF2-40B4-BE49-F238E27FC236}">
                <a16:creationId xmlns:a16="http://schemas.microsoft.com/office/drawing/2014/main" id="{350611E8-839D-2295-3B06-F9ECC03D0CF6}"/>
              </a:ext>
            </a:extLst>
          </p:cNvPr>
          <p:cNvSpPr/>
          <p:nvPr/>
        </p:nvSpPr>
        <p:spPr>
          <a:xfrm>
            <a:off x="647700" y="1150620"/>
            <a:ext cx="6164580" cy="3821974"/>
          </a:xfrm>
          <a:prstGeom prst="wedgeRoundRectCallout">
            <a:avLst>
              <a:gd name="adj1" fmla="val -30157"/>
              <a:gd name="adj2" fmla="val 64095"/>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50" b="1">
                <a:solidFill>
                  <a:schemeClr val="bg1"/>
                </a:solidFill>
              </a:rPr>
              <a:t>Study protocol </a:t>
            </a:r>
          </a:p>
          <a:p>
            <a:r>
              <a:rPr lang="en-US" sz="1050">
                <a:solidFill>
                  <a:schemeClr val="bg1"/>
                </a:solidFill>
              </a:rPr>
              <a:t>Before we set sail into uncharted research waters, let us unfurl the sails of clarity. The study protocol serves as our navigational chart—a blueprint that guides our scientific voyage. In this chapter, we’ll explore the purpose, structure, and critical elements of a well-crafted protocol. The study protocol is more than a bureaucratic formality; it is the compass that steers our research ship. Its primary objectives include:</a:t>
            </a:r>
          </a:p>
          <a:p>
            <a:endParaRPr lang="en-US" sz="1050">
              <a:solidFill>
                <a:schemeClr val="bg1"/>
              </a:solidFill>
            </a:endParaRPr>
          </a:p>
          <a:p>
            <a:r>
              <a:rPr lang="en-US" sz="1050" b="1">
                <a:solidFill>
                  <a:schemeClr val="bg1"/>
                </a:solidFill>
              </a:rPr>
              <a:t>Clarity</a:t>
            </a:r>
            <a:r>
              <a:rPr lang="en-US" sz="1050">
                <a:solidFill>
                  <a:schemeClr val="bg1"/>
                </a:solidFill>
              </a:rPr>
              <a:t>: Clearly defining the research question, objectives, and hypotheses.</a:t>
            </a:r>
          </a:p>
          <a:p>
            <a:r>
              <a:rPr lang="en-US" sz="1050">
                <a:solidFill>
                  <a:schemeClr val="bg1"/>
                </a:solidFill>
              </a:rPr>
              <a:t>Transparency: Ensuring transparency in methodology, data collection, and analysis.</a:t>
            </a:r>
          </a:p>
          <a:p>
            <a:endParaRPr lang="en-US" sz="1050">
              <a:solidFill>
                <a:schemeClr val="bg1"/>
              </a:solidFill>
            </a:endParaRPr>
          </a:p>
          <a:p>
            <a:r>
              <a:rPr lang="en-US" sz="1050" b="1">
                <a:solidFill>
                  <a:schemeClr val="bg1"/>
                </a:solidFill>
              </a:rPr>
              <a:t>Ethical Framework: </a:t>
            </a:r>
            <a:r>
              <a:rPr lang="en-US" sz="1050">
                <a:solidFill>
                  <a:schemeClr val="bg1"/>
                </a:solidFill>
              </a:rPr>
              <a:t>Establishing ethical guidelines for participant recruitment, informed consent, and data handling.</a:t>
            </a:r>
          </a:p>
          <a:p>
            <a:endParaRPr lang="en-US" sz="1050">
              <a:solidFill>
                <a:schemeClr val="bg1"/>
              </a:solidFill>
            </a:endParaRPr>
          </a:p>
          <a:p>
            <a:r>
              <a:rPr lang="en-US" sz="1050" i="1">
                <a:solidFill>
                  <a:schemeClr val="bg1"/>
                </a:solidFill>
              </a:rPr>
              <a:t>Key components of a Comprehensive Protocol include:</a:t>
            </a:r>
          </a:p>
          <a:p>
            <a:endParaRPr lang="en-US" sz="1050">
              <a:solidFill>
                <a:schemeClr val="bg1"/>
              </a:solidFill>
            </a:endParaRPr>
          </a:p>
          <a:p>
            <a:r>
              <a:rPr lang="en-US" sz="1050" b="1">
                <a:solidFill>
                  <a:schemeClr val="bg1"/>
                </a:solidFill>
              </a:rPr>
              <a:t>Research Question and Objectives</a:t>
            </a:r>
            <a:r>
              <a:rPr lang="en-US" sz="1050">
                <a:solidFill>
                  <a:schemeClr val="bg1"/>
                </a:solidFill>
              </a:rPr>
              <a:t>: Our North Star—the research question—guides our course. We’ll discuss how to formulate precise questions and align them with overarching objectives.</a:t>
            </a:r>
          </a:p>
          <a:p>
            <a:endParaRPr lang="en-US" sz="1050">
              <a:solidFill>
                <a:schemeClr val="bg1"/>
              </a:solidFill>
            </a:endParaRPr>
          </a:p>
          <a:p>
            <a:r>
              <a:rPr lang="en-US" sz="1050" b="1">
                <a:solidFill>
                  <a:schemeClr val="bg1"/>
                </a:solidFill>
              </a:rPr>
              <a:t>Study Design</a:t>
            </a:r>
            <a:r>
              <a:rPr lang="en-US" sz="1050">
                <a:solidFill>
                  <a:schemeClr val="bg1"/>
                </a:solidFill>
              </a:rPr>
              <a:t>: Choose your vessel wisely: observational, experimental, or quasi-experimental? We’ll explore the nuances of each design and their implications.</a:t>
            </a:r>
          </a:p>
        </p:txBody>
      </p:sp>
      <p:pic>
        <p:nvPicPr>
          <p:cNvPr id="6" name="Graphic 5" descr="Robot with solid fill">
            <a:extLst>
              <a:ext uri="{FF2B5EF4-FFF2-40B4-BE49-F238E27FC236}">
                <a16:creationId xmlns:a16="http://schemas.microsoft.com/office/drawing/2014/main" id="{B58FCD51-C6F1-AF81-82A1-98623E502A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926" y="5349240"/>
            <a:ext cx="914400" cy="914400"/>
          </a:xfrm>
          <a:prstGeom prst="rect">
            <a:avLst/>
          </a:prstGeom>
        </p:spPr>
      </p:pic>
    </p:spTree>
    <p:extLst>
      <p:ext uri="{BB962C8B-B14F-4D97-AF65-F5344CB8AC3E}">
        <p14:creationId xmlns:p14="http://schemas.microsoft.com/office/powerpoint/2010/main" val="4186533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87D2E-C7AC-F06B-F216-36B487A84DED}"/>
              </a:ext>
            </a:extLst>
          </p:cNvPr>
          <p:cNvSpPr>
            <a:spLocks noGrp="1"/>
          </p:cNvSpPr>
          <p:nvPr>
            <p:ph idx="1"/>
          </p:nvPr>
        </p:nvSpPr>
        <p:spPr>
          <a:xfrm>
            <a:off x="431799" y="1905000"/>
            <a:ext cx="6540501" cy="4221164"/>
          </a:xfrm>
        </p:spPr>
        <p:txBody>
          <a:bodyPr>
            <a:normAutofit/>
          </a:bodyPr>
          <a:lstStyle/>
          <a:p>
            <a:pPr marL="0" indent="0">
              <a:buNone/>
            </a:pPr>
            <a:r>
              <a:rPr lang="en-US" sz="3600" i="1">
                <a:latin typeface="+mj-lt"/>
              </a:rPr>
              <a:t>“Rogues are very keen in their profession, and know already much more than we can teach them.”</a:t>
            </a:r>
          </a:p>
          <a:p>
            <a:pPr marL="0" indent="0">
              <a:buNone/>
            </a:pPr>
            <a:endParaRPr lang="en-US" i="1">
              <a:latin typeface="+mj-lt"/>
            </a:endParaRPr>
          </a:p>
          <a:p>
            <a:pPr marL="0" indent="0" algn="r">
              <a:buNone/>
            </a:pPr>
            <a:r>
              <a:rPr lang="nb-NO" sz="1400" b="0" i="1">
                <a:solidFill>
                  <a:srgbClr val="363636"/>
                </a:solidFill>
                <a:effectLst/>
                <a:latin typeface="+mj-lt"/>
              </a:rPr>
              <a:t>- A.C. Hobbs</a:t>
            </a:r>
            <a:r>
              <a:rPr lang="en-US" sz="1400" b="0" i="1">
                <a:solidFill>
                  <a:srgbClr val="363636"/>
                </a:solidFill>
                <a:effectLst/>
                <a:latin typeface="+mj-lt"/>
              </a:rPr>
              <a:t> </a:t>
            </a:r>
            <a:r>
              <a:rPr lang="en-US" sz="1400" i="1">
                <a:solidFill>
                  <a:srgbClr val="363636"/>
                </a:solidFill>
                <a:latin typeface="+mj-lt"/>
              </a:rPr>
              <a:t>(</a:t>
            </a:r>
            <a:r>
              <a:rPr lang="en-US" sz="1400" i="1" err="1">
                <a:solidFill>
                  <a:srgbClr val="363636"/>
                </a:solidFill>
                <a:latin typeface="+mj-lt"/>
              </a:rPr>
              <a:t>skrev</a:t>
            </a:r>
            <a:r>
              <a:rPr lang="en-US" sz="1400" i="1">
                <a:solidFill>
                  <a:srgbClr val="363636"/>
                </a:solidFill>
                <a:latin typeface="+mj-lt"/>
              </a:rPr>
              <a:t> </a:t>
            </a:r>
            <a:r>
              <a:rPr lang="en-US" sz="1400" i="1" err="1">
                <a:solidFill>
                  <a:srgbClr val="363636"/>
                </a:solidFill>
                <a:latin typeface="+mj-lt"/>
              </a:rPr>
              <a:t>boken</a:t>
            </a:r>
            <a:r>
              <a:rPr lang="en-US" sz="1400" i="1">
                <a:solidFill>
                  <a:srgbClr val="363636"/>
                </a:solidFill>
                <a:latin typeface="+mj-lt"/>
              </a:rPr>
              <a:t> </a:t>
            </a:r>
            <a:r>
              <a:rPr lang="en-US" sz="1400" b="0" i="1">
                <a:solidFill>
                  <a:srgbClr val="363636"/>
                </a:solidFill>
                <a:effectLst/>
                <a:latin typeface="+mj-lt"/>
              </a:rPr>
              <a:t>“Locks and Safes” i 1853) </a:t>
            </a:r>
          </a:p>
          <a:p>
            <a:pPr marL="0" indent="0" algn="r">
              <a:buNone/>
            </a:pPr>
            <a:endParaRPr lang="en-US" sz="1000" b="0" i="0">
              <a:solidFill>
                <a:srgbClr val="363636"/>
              </a:solidFill>
              <a:effectLst/>
              <a:latin typeface="+mj-lt"/>
              <a:hlinkClick r:id="rId3"/>
            </a:endParaRPr>
          </a:p>
          <a:p>
            <a:pPr marL="0" indent="0" algn="r">
              <a:buNone/>
            </a:pPr>
            <a:endParaRPr lang="en-US" sz="1000">
              <a:solidFill>
                <a:srgbClr val="363636"/>
              </a:solidFill>
              <a:latin typeface="+mj-lt"/>
              <a:hlinkClick r:id="rId3"/>
            </a:endParaRPr>
          </a:p>
          <a:p>
            <a:pPr marL="0" indent="0" algn="r">
              <a:buNone/>
            </a:pPr>
            <a:r>
              <a:rPr lang="en-US" sz="1000" b="0" i="0">
                <a:solidFill>
                  <a:srgbClr val="363636"/>
                </a:solidFill>
                <a:effectLst/>
                <a:latin typeface="+mj-lt"/>
                <a:hlinkClick r:id="rId3"/>
              </a:rPr>
              <a:t>(https://www.nytimes.com/2006/12/17/business/yourmoney/17digi.html</a:t>
            </a:r>
            <a:r>
              <a:rPr lang="en-US" sz="1000" b="0" i="0">
                <a:solidFill>
                  <a:srgbClr val="363636"/>
                </a:solidFill>
                <a:effectLst/>
                <a:latin typeface="+mj-lt"/>
              </a:rPr>
              <a:t> )</a:t>
            </a:r>
            <a:endParaRPr lang="nb-NO" sz="1000" i="1">
              <a:latin typeface="+mj-lt"/>
            </a:endParaRPr>
          </a:p>
        </p:txBody>
      </p:sp>
      <p:pic>
        <p:nvPicPr>
          <p:cNvPr id="5" name="Picture 4">
            <a:extLst>
              <a:ext uri="{FF2B5EF4-FFF2-40B4-BE49-F238E27FC236}">
                <a16:creationId xmlns:a16="http://schemas.microsoft.com/office/drawing/2014/main" id="{462CD876-4C51-EA94-E00E-FFAD5CF44F3E}"/>
              </a:ext>
            </a:extLst>
          </p:cNvPr>
          <p:cNvPicPr>
            <a:picLocks noChangeAspect="1"/>
          </p:cNvPicPr>
          <p:nvPr/>
        </p:nvPicPr>
        <p:blipFill>
          <a:blip r:embed="rId4"/>
          <a:stretch>
            <a:fillRect/>
          </a:stretch>
        </p:blipFill>
        <p:spPr>
          <a:xfrm>
            <a:off x="7290525" y="274639"/>
            <a:ext cx="4419694" cy="63779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75CAA955-932F-1675-B7B9-E43A937DAFD6}"/>
              </a:ext>
            </a:extLst>
          </p:cNvPr>
          <p:cNvPicPr>
            <a:picLocks noChangeAspect="1"/>
          </p:cNvPicPr>
          <p:nvPr/>
        </p:nvPicPr>
        <p:blipFill>
          <a:blip r:embed="rId5"/>
          <a:stretch>
            <a:fillRect/>
          </a:stretch>
        </p:blipFill>
        <p:spPr>
          <a:xfrm>
            <a:off x="647554" y="121016"/>
            <a:ext cx="4253922" cy="614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1029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E968359-2E9C-D790-2CBD-A628CD9F06DD}"/>
              </a:ext>
            </a:extLst>
          </p:cNvPr>
          <p:cNvPicPr>
            <a:picLocks noGrp="1" noChangeAspect="1"/>
          </p:cNvPicPr>
          <p:nvPr>
            <p:ph sz="half" idx="1"/>
          </p:nvPr>
        </p:nvPicPr>
        <p:blipFill>
          <a:blip r:embed="rId2"/>
          <a:stretch>
            <a:fillRect/>
          </a:stretch>
        </p:blipFill>
        <p:spPr>
          <a:xfrm>
            <a:off x="533401" y="206101"/>
            <a:ext cx="3671706" cy="2765700"/>
          </a:xfrm>
        </p:spPr>
      </p:pic>
      <p:sp>
        <p:nvSpPr>
          <p:cNvPr id="16" name="TextBox 15">
            <a:extLst>
              <a:ext uri="{FF2B5EF4-FFF2-40B4-BE49-F238E27FC236}">
                <a16:creationId xmlns:a16="http://schemas.microsoft.com/office/drawing/2014/main" id="{C5C96AC9-4848-70B9-E10C-DE25515A814E}"/>
              </a:ext>
            </a:extLst>
          </p:cNvPr>
          <p:cNvSpPr txBox="1"/>
          <p:nvPr/>
        </p:nvSpPr>
        <p:spPr>
          <a:xfrm>
            <a:off x="6273799" y="2918548"/>
            <a:ext cx="6791915" cy="461665"/>
          </a:xfrm>
          <a:prstGeom prst="rect">
            <a:avLst/>
          </a:prstGeom>
          <a:noFill/>
        </p:spPr>
        <p:txBody>
          <a:bodyPr wrap="square" rtlCol="0">
            <a:spAutoFit/>
          </a:bodyPr>
          <a:lstStyle/>
          <a:p>
            <a:r>
              <a:rPr lang="nb-NO" sz="1200"/>
              <a:t>Kilde: </a:t>
            </a:r>
            <a:r>
              <a:rPr lang="nb-NO" sz="1200">
                <a:hlinkClick r:id="rId3"/>
              </a:rPr>
              <a:t>https://doi.org/10.1016/j.surfin.2024.104081</a:t>
            </a:r>
            <a:br>
              <a:rPr lang="nb-NO" sz="1200"/>
            </a:br>
            <a:r>
              <a:rPr lang="nb-NO" sz="1200" i="1"/>
              <a:t>(lenke- og </a:t>
            </a:r>
            <a:r>
              <a:rPr lang="nb-NO" sz="1200" i="1" err="1"/>
              <a:t>innholdssjekk</a:t>
            </a:r>
            <a:r>
              <a:rPr lang="nb-NO" sz="1200" i="1"/>
              <a:t> 24.04.2024) </a:t>
            </a:r>
          </a:p>
        </p:txBody>
      </p:sp>
      <p:pic>
        <p:nvPicPr>
          <p:cNvPr id="7" name="Content Placeholder 5">
            <a:extLst>
              <a:ext uri="{FF2B5EF4-FFF2-40B4-BE49-F238E27FC236}">
                <a16:creationId xmlns:a16="http://schemas.microsoft.com/office/drawing/2014/main" id="{F39A8D08-C62E-0417-43B3-7B3EBE88826A}"/>
              </a:ext>
            </a:extLst>
          </p:cNvPr>
          <p:cNvPicPr>
            <a:picLocks noChangeAspect="1"/>
          </p:cNvPicPr>
          <p:nvPr/>
        </p:nvPicPr>
        <p:blipFill>
          <a:blip r:embed="rId4"/>
          <a:stretch>
            <a:fillRect/>
          </a:stretch>
        </p:blipFill>
        <p:spPr>
          <a:xfrm>
            <a:off x="533401" y="3429000"/>
            <a:ext cx="3486013" cy="2790825"/>
          </a:xfrm>
          <a:prstGeom prst="rect">
            <a:avLst/>
          </a:prstGeom>
        </p:spPr>
      </p:pic>
      <p:sp>
        <p:nvSpPr>
          <p:cNvPr id="9" name="TextBox 8">
            <a:extLst>
              <a:ext uri="{FF2B5EF4-FFF2-40B4-BE49-F238E27FC236}">
                <a16:creationId xmlns:a16="http://schemas.microsoft.com/office/drawing/2014/main" id="{2625B9FB-50B4-A19E-ADC4-A7526D3D1EE6}"/>
              </a:ext>
            </a:extLst>
          </p:cNvPr>
          <p:cNvSpPr txBox="1"/>
          <p:nvPr/>
        </p:nvSpPr>
        <p:spPr>
          <a:xfrm>
            <a:off x="6273799" y="5444659"/>
            <a:ext cx="5971409" cy="461665"/>
          </a:xfrm>
          <a:prstGeom prst="rect">
            <a:avLst/>
          </a:prstGeom>
          <a:noFill/>
        </p:spPr>
        <p:txBody>
          <a:bodyPr wrap="square" rtlCol="0">
            <a:spAutoFit/>
          </a:bodyPr>
          <a:lstStyle/>
          <a:p>
            <a:r>
              <a:rPr lang="nb-NO" sz="1200"/>
              <a:t>Kilde: </a:t>
            </a:r>
            <a:r>
              <a:rPr lang="nb-NO" sz="1200">
                <a:hlinkClick r:id="rId5"/>
              </a:rPr>
              <a:t>https://doi.org/10.1016/j.radcr.2024.02.037</a:t>
            </a:r>
            <a:endParaRPr lang="nb-NO" sz="1200"/>
          </a:p>
          <a:p>
            <a:r>
              <a:rPr lang="nb-NO" sz="1200" i="1"/>
              <a:t>(lenke- og </a:t>
            </a:r>
            <a:r>
              <a:rPr lang="nb-NO" sz="1200" i="1" err="1"/>
              <a:t>innholdssjekk</a:t>
            </a:r>
            <a:r>
              <a:rPr lang="nb-NO" sz="1200" i="1"/>
              <a:t> 24.04.2024)</a:t>
            </a:r>
            <a:r>
              <a:rPr lang="nb-NO" sz="1200"/>
              <a:t> </a:t>
            </a:r>
          </a:p>
        </p:txBody>
      </p:sp>
      <p:pic>
        <p:nvPicPr>
          <p:cNvPr id="2" name="Content Placeholder 13">
            <a:extLst>
              <a:ext uri="{FF2B5EF4-FFF2-40B4-BE49-F238E27FC236}">
                <a16:creationId xmlns:a16="http://schemas.microsoft.com/office/drawing/2014/main" id="{153448DB-389B-63F3-2696-814EDB4CD839}"/>
              </a:ext>
            </a:extLst>
          </p:cNvPr>
          <p:cNvPicPr>
            <a:picLocks noGrp="1" noChangeAspect="1"/>
          </p:cNvPicPr>
          <p:nvPr>
            <p:ph sz="half" idx="2"/>
          </p:nvPr>
        </p:nvPicPr>
        <p:blipFill rotWithShape="1">
          <a:blip r:embed="rId6"/>
          <a:srcRect b="26941"/>
          <a:stretch/>
        </p:blipFill>
        <p:spPr>
          <a:xfrm>
            <a:off x="6197600" y="0"/>
            <a:ext cx="5384800" cy="2790825"/>
          </a:xfrm>
        </p:spPr>
      </p:pic>
      <p:pic>
        <p:nvPicPr>
          <p:cNvPr id="3" name="Content Placeholder 7">
            <a:extLst>
              <a:ext uri="{FF2B5EF4-FFF2-40B4-BE49-F238E27FC236}">
                <a16:creationId xmlns:a16="http://schemas.microsoft.com/office/drawing/2014/main" id="{64E6FFA5-66AF-15C6-673A-DC06A7D933D0}"/>
              </a:ext>
            </a:extLst>
          </p:cNvPr>
          <p:cNvPicPr>
            <a:picLocks noChangeAspect="1"/>
          </p:cNvPicPr>
          <p:nvPr/>
        </p:nvPicPr>
        <p:blipFill>
          <a:blip r:embed="rId7"/>
          <a:stretch>
            <a:fillRect/>
          </a:stretch>
        </p:blipFill>
        <p:spPr>
          <a:xfrm>
            <a:off x="6197600" y="3708619"/>
            <a:ext cx="5384800" cy="1736040"/>
          </a:xfrm>
          <a:prstGeom prst="rect">
            <a:avLst/>
          </a:prstGeom>
        </p:spPr>
      </p:pic>
    </p:spTree>
    <p:extLst>
      <p:ext uri="{BB962C8B-B14F-4D97-AF65-F5344CB8AC3E}">
        <p14:creationId xmlns:p14="http://schemas.microsoft.com/office/powerpoint/2010/main" val="1434750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theme/theme1.xml><?xml version="1.0" encoding="utf-8"?>
<a:theme xmlns:a="http://schemas.openxmlformats.org/drawingml/2006/main" name="3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enkel_16_9" id="{3C0BA782-5172-F642-A498-CA4BE8ACBC6B}" vid="{76C47D60-C956-264E-AE82-D07413210B52}"/>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2ACE2F4FA9A047BB7A2B6CD6D1E766" ma:contentTypeVersion="14" ma:contentTypeDescription="Create a new document." ma:contentTypeScope="" ma:versionID="7d6a0c39167c0fe5b1df4c167a6b4410">
  <xsd:schema xmlns:xsd="http://www.w3.org/2001/XMLSchema" xmlns:xs="http://www.w3.org/2001/XMLSchema" xmlns:p="http://schemas.microsoft.com/office/2006/metadata/properties" xmlns:ns2="97f4184c-c469-491c-abe2-0396ddf0619d" xmlns:ns3="9f0da25e-6d0e-4bf5-9984-a8138b44a7ce" targetNamespace="http://schemas.microsoft.com/office/2006/metadata/properties" ma:root="true" ma:fieldsID="112918ac4adb697d9f837bfe4d385cb3" ns2:_="" ns3:_="">
    <xsd:import namespace="97f4184c-c469-491c-abe2-0396ddf0619d"/>
    <xsd:import namespace="9f0da25e-6d0e-4bf5-9984-a8138b44a7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4184c-c469-491c-abe2-0396ddf06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7bc199-5fe5-462f-a3d8-26f806c1f49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0da25e-6d0e-4bf5-9984-a8138b44a7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c81ddf8-608d-48ea-a9d5-e99a29c0b60e}" ma:internalName="TaxCatchAll" ma:showField="CatchAllData" ma:web="9f0da25e-6d0e-4bf5-9984-a8138b44a7c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f4184c-c469-491c-abe2-0396ddf0619d">
      <Terms xmlns="http://schemas.microsoft.com/office/infopath/2007/PartnerControls"/>
    </lcf76f155ced4ddcb4097134ff3c332f>
    <TaxCatchAll xmlns="9f0da25e-6d0e-4bf5-9984-a8138b44a7ce" xsi:nil="true"/>
  </documentManagement>
</p:properties>
</file>

<file path=customXml/itemProps1.xml><?xml version="1.0" encoding="utf-8"?>
<ds:datastoreItem xmlns:ds="http://schemas.openxmlformats.org/officeDocument/2006/customXml" ds:itemID="{04A0803C-DB6B-41CE-A502-2381D89B122E}">
  <ds:schemaRefs>
    <ds:schemaRef ds:uri="97f4184c-c469-491c-abe2-0396ddf0619d"/>
    <ds:schemaRef ds:uri="9f0da25e-6d0e-4bf5-9984-a8138b44a7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3FBFF52-2666-4DFD-9EB7-B474C44E3F35}">
  <ds:schemaRefs>
    <ds:schemaRef ds:uri="http://schemas.microsoft.com/sharepoint/v3/contenttype/forms"/>
  </ds:schemaRefs>
</ds:datastoreItem>
</file>

<file path=customXml/itemProps3.xml><?xml version="1.0" encoding="utf-8"?>
<ds:datastoreItem xmlns:ds="http://schemas.openxmlformats.org/officeDocument/2006/customXml" ds:itemID="{120307E7-AE26-4557-A350-E479AEB10291}">
  <ds:schemaRefs>
    <ds:schemaRef ds:uri="http://purl.org/dc/elements/1.1/"/>
    <ds:schemaRef ds:uri="http://schemas.microsoft.com/office/2006/documentManagement/types"/>
    <ds:schemaRef ds:uri="http://schemas.microsoft.com/office/infopath/2007/PartnerControls"/>
    <ds:schemaRef ds:uri="97f4184c-c469-491c-abe2-0396ddf0619d"/>
    <ds:schemaRef ds:uri="http://schemas.openxmlformats.org/package/2006/metadata/core-properties"/>
    <ds:schemaRef ds:uri="http://www.w3.org/XML/1998/namespace"/>
    <ds:schemaRef ds:uri="http://schemas.microsoft.com/office/2006/metadata/properties"/>
    <ds:schemaRef ds:uri="9f0da25e-6d0e-4bf5-9984-a8138b44a7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Widescreen</PresentationFormat>
  <Paragraphs>73</Paragraphs>
  <Slides>10</Slides>
  <Notes>9</Notes>
  <HiddenSlides>0</HiddenSlides>
  <MMClips>0</MMClips>
  <ScaleCrop>false</ScaleCrop>
  <HeadingPairs>
    <vt:vector size="4" baseType="variant">
      <vt:variant>
        <vt:lpstr>Tema</vt:lpstr>
      </vt:variant>
      <vt:variant>
        <vt:i4>2</vt:i4>
      </vt:variant>
      <vt:variant>
        <vt:lpstr>Lysbildetitler</vt:lpstr>
      </vt:variant>
      <vt:variant>
        <vt:i4>10</vt:i4>
      </vt:variant>
    </vt:vector>
  </HeadingPairs>
  <TitlesOfParts>
    <vt:vector size="12" baseType="lpstr">
      <vt:lpstr>3_Office-tema</vt:lpstr>
      <vt:lpstr>HDOfficeLightV0</vt:lpstr>
      <vt:lpstr>Kunstig intelligens i forskning – hvordan jukse  Datatilsynets regulatoriske sandkasse for  personvernvennlig innovasjon og digitalisering våren 2024</vt:lpstr>
      <vt:lpstr>PowerPoint-presentasjon</vt:lpstr>
      <vt:lpstr>Ny forskning på området</vt:lpstr>
      <vt:lpstr>Ny forskning på området</vt:lpstr>
      <vt:lpstr>«Kan du fortelle meg hvem som var den originale start-elleveren på det norske bronselaget i fotball fra 1950something?»</vt:lpstr>
      <vt:lpstr>Ny forskning på området?</vt:lpstr>
      <vt:lpstr>Ny forskning på området?</vt:lpstr>
      <vt:lpstr>PowerPoint-presentasjon</vt:lpstr>
      <vt:lpstr>PowerPoint-presentasjon</vt:lpstr>
      <vt:lpstr>Vi er laaaangt forbi det stadiet 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Pilotere Copilot for Microsoft 365  Opplæringspakke:  Hvordan lære seg å bruke kunstig intelligens  på en smart, sikker og trygg måte</dc:title>
  <dc:creator>Heine Skipenes</dc:creator>
  <cp:lastModifiedBy>Heine Skipenes</cp:lastModifiedBy>
  <cp:revision>3</cp:revision>
  <cp:lastPrinted>2024-05-08T11:33:05Z</cp:lastPrinted>
  <dcterms:created xsi:type="dcterms:W3CDTF">2024-04-08T17:04:12Z</dcterms:created>
  <dcterms:modified xsi:type="dcterms:W3CDTF">2024-05-20T15:38:58Z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0x010100D32ACE2F4FA9A047BB7A2B6CD6D1E766</vt:lpwstr>
  </property>
  <property fmtid="{D5CDD505-2E9C-101B-9397-08002B2CF9AE}" pid="3" name="MediaServiceImageTags">
    <vt:lpwstr/>
  </property>
</Properties>
</file>