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567" r:id="rId2"/>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1" autoAdjust="0"/>
    <p:restoredTop sz="44471" autoAdjust="0"/>
  </p:normalViewPr>
  <p:slideViewPr>
    <p:cSldViewPr snapToGrid="0">
      <p:cViewPr varScale="1">
        <p:scale>
          <a:sx n="58" d="100"/>
          <a:sy n="58" d="100"/>
        </p:scale>
        <p:origin x="2693" y="43"/>
      </p:cViewPr>
      <p:guideLst/>
    </p:cSldViewPr>
  </p:slideViewPr>
  <p:notesTextViewPr>
    <p:cViewPr>
      <p:scale>
        <a:sx n="3" d="2"/>
        <a:sy n="3" d="2"/>
      </p:scale>
      <p:origin x="0" y="-132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dirty="0"/>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A607C1-B91F-44DF-A133-A4CCB8C2C31C}" type="datetimeFigureOut">
              <a:rPr lang="nb-NO" smtClean="0"/>
              <a:t>07.05.2024</a:t>
            </a:fld>
            <a:endParaRPr lang="nb-NO" dirty="0"/>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dirty="0"/>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dirty="0"/>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0088F3-823C-4407-97D9-65C738EBA3E1}" type="slidenum">
              <a:rPr lang="nb-NO" smtClean="0"/>
              <a:t>‹#›</a:t>
            </a:fld>
            <a:endParaRPr lang="nb-NO" dirty="0"/>
          </a:p>
        </p:txBody>
      </p:sp>
    </p:spTree>
    <p:extLst>
      <p:ext uri="{BB962C8B-B14F-4D97-AF65-F5344CB8AC3E}">
        <p14:creationId xmlns:p14="http://schemas.microsoft.com/office/powerpoint/2010/main" val="837977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rtl="0" fontAlgn="base"/>
            <a:r>
              <a:rPr lang="nb-NO" sz="1800" b="1" i="0" u="none" strike="noStrike" dirty="0">
                <a:solidFill>
                  <a:srgbClr val="000000"/>
                </a:solidFill>
                <a:effectLst/>
                <a:latin typeface="Calibri Light" panose="020F0302020204030204" pitchFamily="34" charset="0"/>
              </a:rPr>
              <a:t>Individuell tilrettelegging (UH-loven §4-3 C)</a:t>
            </a:r>
          </a:p>
          <a:p>
            <a:pPr algn="l" rtl="0" fontAlgn="base"/>
            <a:r>
              <a:rPr lang="nb-NO" sz="1200" b="0" i="0" u="none" strike="noStrike" dirty="0">
                <a:solidFill>
                  <a:srgbClr val="000000"/>
                </a:solidFill>
                <a:effectLst/>
                <a:latin typeface="Calibri" panose="020F0502020204030204" pitchFamily="34" charset="0"/>
              </a:rPr>
              <a:t>Studenter som har en f</a:t>
            </a:r>
            <a:r>
              <a:rPr lang="nb-NO" sz="1200" b="0" i="1" u="none" strike="noStrike" dirty="0">
                <a:solidFill>
                  <a:srgbClr val="000000"/>
                </a:solidFill>
                <a:effectLst/>
                <a:latin typeface="Calibri" panose="020F0502020204030204" pitchFamily="34" charset="0"/>
              </a:rPr>
              <a:t>unksjonsnedsettelse</a:t>
            </a:r>
            <a:r>
              <a:rPr lang="nb-NO" sz="1200" b="0" i="0" u="none" strike="noStrike" dirty="0">
                <a:solidFill>
                  <a:srgbClr val="000000"/>
                </a:solidFill>
                <a:effectLst/>
                <a:latin typeface="Calibri" panose="020F0502020204030204" pitchFamily="34" charset="0"/>
              </a:rPr>
              <a:t> og studenter med </a:t>
            </a:r>
            <a:r>
              <a:rPr lang="nb-NO" sz="1200" b="0" i="1" u="none" strike="noStrike" dirty="0">
                <a:solidFill>
                  <a:srgbClr val="000000"/>
                </a:solidFill>
                <a:effectLst/>
                <a:latin typeface="Calibri" panose="020F0502020204030204" pitchFamily="34" charset="0"/>
              </a:rPr>
              <a:t>særskilte behov </a:t>
            </a:r>
            <a:r>
              <a:rPr lang="nb-NO" sz="1200" b="0" i="0" u="none" strike="noStrike" dirty="0">
                <a:solidFill>
                  <a:srgbClr val="000000"/>
                </a:solidFill>
                <a:effectLst/>
                <a:latin typeface="Calibri" panose="020F0502020204030204" pitchFamily="34" charset="0"/>
              </a:rPr>
              <a:t>har en </a:t>
            </a:r>
            <a:r>
              <a:rPr lang="nb-NO" sz="1200" b="1" i="0" u="none" strike="noStrike" dirty="0">
                <a:solidFill>
                  <a:srgbClr val="000000"/>
                </a:solidFill>
                <a:effectLst/>
                <a:latin typeface="Calibri" panose="020F0502020204030204" pitchFamily="34" charset="0"/>
              </a:rPr>
              <a:t>lovfestet rettighet </a:t>
            </a:r>
            <a:r>
              <a:rPr lang="nb-NO" sz="1200" b="0" i="0" u="none" strike="noStrike" dirty="0">
                <a:solidFill>
                  <a:srgbClr val="333333"/>
                </a:solidFill>
                <a:effectLst/>
                <a:latin typeface="Calibri" panose="020F0502020204030204" pitchFamily="34" charset="0"/>
              </a:rPr>
              <a:t>til </a:t>
            </a:r>
            <a:r>
              <a:rPr lang="nb-NO" sz="1200" b="0" i="1" u="none" strike="noStrike" dirty="0">
                <a:solidFill>
                  <a:srgbClr val="333333"/>
                </a:solidFill>
                <a:effectLst/>
                <a:latin typeface="Calibri" panose="020F0502020204030204" pitchFamily="34" charset="0"/>
              </a:rPr>
              <a:t>egnet</a:t>
            </a:r>
            <a:r>
              <a:rPr lang="nb-NO" sz="1200" b="0" i="0" u="none" strike="noStrike" dirty="0">
                <a:solidFill>
                  <a:srgbClr val="333333"/>
                </a:solidFill>
                <a:effectLst/>
                <a:latin typeface="Calibri" panose="020F0502020204030204" pitchFamily="34" charset="0"/>
              </a:rPr>
              <a:t> individuell tilrettelegging av: </a:t>
            </a:r>
            <a:r>
              <a:rPr lang="en-US" sz="1200" b="0" i="0" dirty="0">
                <a:solidFill>
                  <a:srgbClr val="444444"/>
                </a:solidFill>
                <a:effectLst/>
                <a:latin typeface="Calibri" panose="020F0502020204030204" pitchFamily="34" charset="0"/>
              </a:rPr>
              <a:t>​</a:t>
            </a:r>
          </a:p>
          <a:p>
            <a:pPr lvl="1" algn="l" rtl="0" fontAlgn="base">
              <a:buFont typeface="Arial" panose="020B0604020202020204" pitchFamily="34" charset="0"/>
              <a:buChar char="•"/>
            </a:pPr>
            <a:r>
              <a:rPr lang="nb-NO" sz="1800" b="0" i="0" u="none" strike="noStrike" dirty="0">
                <a:solidFill>
                  <a:srgbClr val="333333"/>
                </a:solidFill>
                <a:effectLst/>
                <a:latin typeface="Calibri" panose="020F0502020204030204" pitchFamily="34" charset="0"/>
              </a:rPr>
              <a:t>Lærested </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lvl="1" algn="l" rtl="0" fontAlgn="base">
              <a:buFont typeface="Arial" panose="020B0604020202020204" pitchFamily="34" charset="0"/>
              <a:buChar char="•"/>
            </a:pPr>
            <a:r>
              <a:rPr lang="nb-NO" sz="1800" b="0" i="0" u="none" strike="noStrike" dirty="0">
                <a:solidFill>
                  <a:srgbClr val="333333"/>
                </a:solidFill>
                <a:effectLst/>
                <a:latin typeface="Calibri" panose="020F0502020204030204" pitchFamily="34" charset="0"/>
              </a:rPr>
              <a:t>Undervisning</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lvl="1" algn="l" rtl="0" fontAlgn="base">
              <a:buFont typeface="Arial" panose="020B0604020202020204" pitchFamily="34" charset="0"/>
              <a:buChar char="•"/>
            </a:pPr>
            <a:r>
              <a:rPr lang="nb-NO" sz="1800" b="0" i="0" u="none" strike="noStrike" dirty="0">
                <a:solidFill>
                  <a:srgbClr val="333333"/>
                </a:solidFill>
                <a:effectLst/>
                <a:latin typeface="Calibri" panose="020F0502020204030204" pitchFamily="34" charset="0"/>
              </a:rPr>
              <a:t>Læremidler</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lvl="1" algn="l" rtl="0" fontAlgn="base">
              <a:buFont typeface="Arial" panose="020B0604020202020204" pitchFamily="34" charset="0"/>
              <a:buChar char="•"/>
            </a:pPr>
            <a:r>
              <a:rPr lang="nb-NO" sz="1800" b="0" i="0" u="none" strike="noStrike" dirty="0">
                <a:solidFill>
                  <a:srgbClr val="333333"/>
                </a:solidFill>
                <a:effectLst/>
                <a:latin typeface="Calibri" panose="020F0502020204030204" pitchFamily="34" charset="0"/>
              </a:rPr>
              <a:t>Eksamen</a:t>
            </a:r>
            <a:r>
              <a:rPr lang="nb-NO" sz="1800" b="0" i="0" dirty="0">
                <a:solidFill>
                  <a:srgbClr val="444444"/>
                </a:solidFill>
                <a:effectLst/>
                <a:latin typeface="Calibri" panose="020F0502020204030204" pitchFamily="34" charset="0"/>
              </a:rPr>
              <a:t>​</a:t>
            </a:r>
            <a:endParaRPr lang="nb-NO" sz="1800" b="0" i="0" dirty="0">
              <a:solidFill>
                <a:srgbClr val="444444"/>
              </a:solidFill>
              <a:effectLst/>
              <a:latin typeface="Arial" panose="020B0604020202020204" pitchFamily="34" charset="0"/>
            </a:endParaRPr>
          </a:p>
          <a:p>
            <a:pPr algn="l" rtl="0" fontAlgn="base"/>
            <a:r>
              <a:rPr lang="nb-NO" sz="1200" b="0" i="0" dirty="0">
                <a:solidFill>
                  <a:srgbClr val="444444"/>
                </a:solidFill>
                <a:effectLst/>
                <a:latin typeface="Calibri" panose="020F0502020204030204" pitchFamily="34" charset="0"/>
              </a:rPr>
              <a:t>​</a:t>
            </a:r>
          </a:p>
          <a:p>
            <a:pPr algn="l" rtl="0" fontAlgn="base"/>
            <a:r>
              <a:rPr lang="nb-NO" sz="1200" b="0" i="0" u="none" strike="noStrike" dirty="0">
                <a:solidFill>
                  <a:srgbClr val="000000"/>
                </a:solidFill>
                <a:effectLst/>
                <a:latin typeface="Calibri" panose="020F0502020204030204" pitchFamily="34" charset="0"/>
              </a:rPr>
              <a:t>Formålet er å sikre alle </a:t>
            </a:r>
            <a:r>
              <a:rPr lang="nb-NO" sz="1200" b="1" i="0" u="none" strike="noStrike" dirty="0">
                <a:solidFill>
                  <a:srgbClr val="000000"/>
                </a:solidFill>
                <a:effectLst/>
                <a:latin typeface="Calibri" panose="020F0502020204030204" pitchFamily="34" charset="0"/>
              </a:rPr>
              <a:t>likeverdige utdanningsmuligheter</a:t>
            </a:r>
            <a:r>
              <a:rPr lang="nb-NO" sz="1200" b="0" i="0" u="none" strike="noStrike" dirty="0">
                <a:solidFill>
                  <a:srgbClr val="000000"/>
                </a:solidFill>
                <a:effectLst/>
                <a:latin typeface="Calibri" panose="020F0502020204030204" pitchFamily="34" charset="0"/>
              </a:rPr>
              <a:t>. Altså at alle skal ha muligheter til en utdannelse ved at studiesituasjonen legges til rette, samtidig som at  tilretteleggingen ikke må føre til en reduksjon av de faglige kravene som stilles ved det enkelte studium. Det betyr at hvilken type tilrettelegging som vil være mulig vil kunne variere ut i fra hvilke faglige krav som stilles i de enkelte emner.</a:t>
            </a:r>
            <a:r>
              <a:rPr lang="en-US" sz="1200" b="0" i="0" dirty="0">
                <a:solidFill>
                  <a:srgbClr val="444444"/>
                </a:solidFill>
                <a:effectLst/>
                <a:latin typeface="Calibri" panose="020F0502020204030204" pitchFamily="34" charset="0"/>
              </a:rPr>
              <a:t>​</a:t>
            </a:r>
          </a:p>
          <a:p>
            <a:endParaRPr lang="nb-NO" sz="1000" b="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b="1" kern="100" dirty="0">
                <a:effectLst/>
                <a:latin typeface="Calibri" panose="020F0502020204030204" pitchFamily="34" charset="0"/>
                <a:ea typeface="Calibri" panose="020F0502020204030204" pitchFamily="34" charset="0"/>
                <a:cs typeface="Times New Roman" panose="02020603050405020304" pitchFamily="18" charset="0"/>
              </a:rPr>
              <a:t>Hvem kan man kontakte?</a:t>
            </a:r>
            <a:endParaRPr lang="nb-NO" sz="10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sz="1000" b="1" dirty="0">
              <a:latin typeface="+mn-lt"/>
            </a:endParaRPr>
          </a:p>
          <a:p>
            <a:pPr marL="171450" indent="-171450">
              <a:buFont typeface="Arial" panose="020B0604020202020204" pitchFamily="34" charset="0"/>
              <a:buChar char="•"/>
            </a:pPr>
            <a:r>
              <a:rPr lang="nb-NO" sz="1000" b="1" dirty="0">
                <a:latin typeface="+mn-lt"/>
              </a:rPr>
              <a:t>Tilpasninger av faglige opplegget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nb-NO" sz="1000" dirty="0">
                <a:latin typeface="+mn-lt"/>
              </a:rPr>
              <a:t>Drøftes med studieveileder på aktuelt studieprogram. </a:t>
            </a:r>
            <a:r>
              <a:rPr lang="nb-NO" sz="1000" b="0" dirty="0">
                <a:latin typeface="+mn-lt"/>
              </a:rPr>
              <a:t>NTNU tilrettelegging kan bidra med </a:t>
            </a:r>
            <a:r>
              <a:rPr lang="nb-NO" sz="1000" b="0">
                <a:latin typeface="+mn-lt"/>
              </a:rPr>
              <a:t>kompetanse for å finne tilretteleggingsløsninger</a:t>
            </a:r>
            <a:r>
              <a:rPr lang="nb-NO" sz="1000" b="0" dirty="0">
                <a:latin typeface="+mn-lt"/>
              </a:rPr>
              <a:t>, men det er fakultet/institutt/faglærer som tar avgjørelsene med tanke på hva som er faglig forsvarlig.</a:t>
            </a:r>
          </a:p>
          <a:p>
            <a:pPr lvl="1"/>
            <a:r>
              <a:rPr lang="nb-NO" sz="1000" b="0" dirty="0">
                <a:latin typeface="+mn-lt"/>
              </a:rPr>
              <a:t>Vedtak fattes av </a:t>
            </a:r>
            <a:r>
              <a:rPr lang="nb-NO" sz="1000" b="0" dirty="0" err="1">
                <a:latin typeface="+mn-lt"/>
              </a:rPr>
              <a:t>fak</a:t>
            </a:r>
            <a:r>
              <a:rPr lang="nb-NO" sz="1000" b="0" dirty="0">
                <a:latin typeface="+mn-lt"/>
              </a:rPr>
              <a:t>./</a:t>
            </a:r>
            <a:r>
              <a:rPr lang="nb-NO" sz="1000" b="0" dirty="0" err="1">
                <a:latin typeface="+mn-lt"/>
              </a:rPr>
              <a:t>inst</a:t>
            </a:r>
            <a:r>
              <a:rPr lang="nb-NO" sz="1000" b="0" dirty="0">
                <a:latin typeface="+mn-lt"/>
              </a:rPr>
              <a:t>.</a:t>
            </a:r>
          </a:p>
          <a:p>
            <a:pPr lvl="1"/>
            <a:endParaRPr lang="nb-NO" sz="1000" b="0" dirty="0">
              <a:latin typeface="+mn-lt"/>
            </a:endParaRPr>
          </a:p>
          <a:p>
            <a:pPr marL="171450" indent="-171450">
              <a:buFont typeface="Arial" panose="020B0604020202020204" pitchFamily="34" charset="0"/>
              <a:buChar char="•"/>
            </a:pPr>
            <a:r>
              <a:rPr lang="nb-NO" sz="1000" b="1" dirty="0">
                <a:latin typeface="+mn-lt"/>
                <a:cs typeface="Calibri"/>
              </a:rPr>
              <a:t>Tilrettelegging av eksamen</a:t>
            </a:r>
          </a:p>
          <a:p>
            <a:pPr lvl="1"/>
            <a:r>
              <a:rPr lang="nb-NO" sz="1000" dirty="0">
                <a:latin typeface="+mn-lt"/>
                <a:cs typeface="Calibri"/>
              </a:rPr>
              <a:t>Digitalt søknadsskjema (fra jan. 2024)</a:t>
            </a:r>
          </a:p>
          <a:p>
            <a:pPr lvl="1"/>
            <a:r>
              <a:rPr lang="nb-NO" sz="1000" dirty="0">
                <a:latin typeface="+mn-lt"/>
                <a:cs typeface="Calibri"/>
              </a:rPr>
              <a:t>Vedtak fattes av eksamensansvarlige v/NTNU Tilrettelegging</a:t>
            </a:r>
          </a:p>
          <a:p>
            <a:pPr marL="457200" marR="0" lvl="1" indent="0" algn="l" defTabSz="914400" rtl="0" eaLnBrk="1" fontAlgn="auto" latinLnBrk="0" hangingPunct="1">
              <a:lnSpc>
                <a:spcPct val="100000"/>
              </a:lnSpc>
              <a:spcBef>
                <a:spcPts val="0"/>
              </a:spcBef>
              <a:spcAft>
                <a:spcPts val="0"/>
              </a:spcAft>
              <a:buClrTx/>
              <a:buSzTx/>
              <a:buFontTx/>
              <a:buNone/>
              <a:tabLst/>
              <a:defRPr/>
            </a:pPr>
            <a:r>
              <a:rPr lang="nb-NO" sz="1000" b="0" dirty="0">
                <a:solidFill>
                  <a:schemeClr val="tx2"/>
                </a:solidFill>
                <a:latin typeface="+mn-lt"/>
              </a:rPr>
              <a:t>Alternativ eksamensform - alltid </a:t>
            </a:r>
            <a:r>
              <a:rPr lang="nb-NO" sz="1000" dirty="0">
                <a:solidFill>
                  <a:schemeClr val="tx2"/>
                </a:solidFill>
                <a:latin typeface="+mn-lt"/>
              </a:rPr>
              <a:t>også en faglig vurdering</a:t>
            </a:r>
          </a:p>
          <a:p>
            <a:pPr lvl="2">
              <a:buFont typeface="Courier New" panose="02070309020205020404" pitchFamily="49" charset="0"/>
              <a:buNone/>
            </a:pPr>
            <a:r>
              <a:rPr lang="nb-NO" sz="1000" dirty="0">
                <a:solidFill>
                  <a:schemeClr val="tx2"/>
                </a:solidFill>
                <a:latin typeface="+mn-lt"/>
              </a:rPr>
              <a:t>Søknadsfrist:</a:t>
            </a:r>
          </a:p>
          <a:p>
            <a:pPr lvl="3">
              <a:buFont typeface="Courier New" panose="02070309020205020404" pitchFamily="49" charset="0"/>
              <a:buChar char="o"/>
            </a:pPr>
            <a:r>
              <a:rPr lang="nb-NO" sz="1000" dirty="0">
                <a:solidFill>
                  <a:schemeClr val="tx2"/>
                </a:solidFill>
                <a:latin typeface="+mn-lt"/>
              </a:rPr>
              <a:t> </a:t>
            </a:r>
            <a:r>
              <a:rPr lang="nb-NO" sz="1000" dirty="0">
                <a:cs typeface="Calibri"/>
              </a:rPr>
              <a:t>15. september</a:t>
            </a:r>
          </a:p>
          <a:p>
            <a:pPr lvl="3">
              <a:buFont typeface="Courier New" panose="02070309020205020404" pitchFamily="49" charset="0"/>
              <a:buChar char="o"/>
            </a:pPr>
            <a:r>
              <a:rPr lang="nb-NO" sz="1000" dirty="0">
                <a:cs typeface="Calibri"/>
              </a:rPr>
              <a:t> 15. februar</a:t>
            </a:r>
          </a:p>
          <a:p>
            <a:pPr lvl="3">
              <a:buFont typeface="Courier New" panose="02070309020205020404" pitchFamily="49" charset="0"/>
              <a:buChar char="o"/>
            </a:pPr>
            <a:endParaRPr lang="nb-NO" sz="1000" dirty="0">
              <a:cs typeface="Calibri"/>
            </a:endParaRPr>
          </a:p>
          <a:p>
            <a:pPr marL="171450" indent="-171450">
              <a:buFont typeface="Arial" panose="020B0604020202020204" pitchFamily="34" charset="0"/>
              <a:buChar char="•"/>
            </a:pPr>
            <a:r>
              <a:rPr lang="nb-NO" sz="1000" b="1" dirty="0">
                <a:latin typeface="+mn-lt"/>
                <a:cs typeface="Calibri"/>
              </a:rPr>
              <a:t>Tilrettelegging av studiesituasjonen </a:t>
            </a:r>
          </a:p>
          <a:p>
            <a:pPr lvl="1"/>
            <a:r>
              <a:rPr lang="nb-NO" sz="1000" dirty="0">
                <a:latin typeface="+mn-lt"/>
                <a:cs typeface="Calibri"/>
              </a:rPr>
              <a:t>Drøftes med NTNU tilrettelegging. </a:t>
            </a:r>
            <a:r>
              <a:rPr lang="nb-NO" sz="1000" noProof="0" dirty="0">
                <a:latin typeface="+mn-lt"/>
                <a:cs typeface="Calibri"/>
              </a:rPr>
              <a:t>Studenten</a:t>
            </a:r>
            <a:r>
              <a:rPr lang="en-US" sz="1000" dirty="0">
                <a:latin typeface="+mn-lt"/>
                <a:cs typeface="Calibri"/>
              </a:rPr>
              <a:t> </a:t>
            </a:r>
            <a:r>
              <a:rPr lang="nb-NO" sz="1000" noProof="0" dirty="0">
                <a:latin typeface="+mn-lt"/>
                <a:cs typeface="Calibri"/>
              </a:rPr>
              <a:t>kan</a:t>
            </a:r>
            <a:r>
              <a:rPr lang="en-US" sz="1000" dirty="0">
                <a:latin typeface="+mn-lt"/>
                <a:cs typeface="Calibri"/>
              </a:rPr>
              <a:t> ta </a:t>
            </a:r>
            <a:r>
              <a:rPr lang="nb-NO" sz="1000" noProof="0" dirty="0">
                <a:latin typeface="+mn-lt"/>
                <a:cs typeface="Calibri"/>
              </a:rPr>
              <a:t>direkte</a:t>
            </a:r>
            <a:r>
              <a:rPr lang="en-US" sz="1000" dirty="0">
                <a:latin typeface="+mn-lt"/>
                <a:cs typeface="Calibri"/>
              </a:rPr>
              <a:t> </a:t>
            </a:r>
            <a:r>
              <a:rPr lang="nb-NO" sz="1000" noProof="0" dirty="0">
                <a:latin typeface="+mn-lt"/>
                <a:cs typeface="Calibri"/>
              </a:rPr>
              <a:t>kontakt</a:t>
            </a:r>
            <a:r>
              <a:rPr lang="en-US" sz="1000" dirty="0">
                <a:latin typeface="+mn-lt"/>
                <a:cs typeface="Calibri"/>
              </a:rPr>
              <a:t> e</a:t>
            </a:r>
            <a:r>
              <a:rPr lang="nb-NO" sz="1000" noProof="0" dirty="0" err="1">
                <a:latin typeface="+mn-lt"/>
                <a:cs typeface="Calibri"/>
              </a:rPr>
              <a:t>ller</a:t>
            </a:r>
            <a:r>
              <a:rPr lang="en-US" sz="1000" dirty="0">
                <a:latin typeface="+mn-lt"/>
                <a:cs typeface="Calibri"/>
              </a:rPr>
              <a:t> </a:t>
            </a:r>
            <a:r>
              <a:rPr lang="en-US" sz="1000" dirty="0" err="1">
                <a:latin typeface="+mn-lt"/>
                <a:cs typeface="Calibri"/>
              </a:rPr>
              <a:t>booke</a:t>
            </a:r>
            <a:r>
              <a:rPr lang="en-US" sz="1000" dirty="0">
                <a:latin typeface="+mn-lt"/>
                <a:cs typeface="Calibri"/>
              </a:rPr>
              <a:t> seg </a:t>
            </a:r>
            <a:r>
              <a:rPr lang="nb-NO" sz="1000" noProof="0" dirty="0">
                <a:latin typeface="+mn-lt"/>
                <a:cs typeface="Calibri"/>
              </a:rPr>
              <a:t>en</a:t>
            </a:r>
            <a:r>
              <a:rPr lang="en-US" sz="1000" dirty="0">
                <a:latin typeface="+mn-lt"/>
                <a:cs typeface="Calibri"/>
              </a:rPr>
              <a:t> </a:t>
            </a:r>
            <a:r>
              <a:rPr lang="nb-NO" sz="1000" noProof="0" dirty="0">
                <a:latin typeface="+mn-lt"/>
                <a:cs typeface="Calibri"/>
              </a:rPr>
              <a:t>veiledningstime</a:t>
            </a:r>
            <a:r>
              <a:rPr lang="en-US" sz="1000" dirty="0">
                <a:latin typeface="+mn-lt"/>
                <a:cs typeface="Calibri"/>
              </a:rPr>
              <a:t> via </a:t>
            </a:r>
            <a:r>
              <a:rPr lang="nb-NO" sz="1000" noProof="0" dirty="0">
                <a:latin typeface="+mn-lt"/>
                <a:cs typeface="Calibri"/>
              </a:rPr>
              <a:t>nettsidene.</a:t>
            </a:r>
            <a:r>
              <a:rPr lang="en-US" sz="1000" dirty="0">
                <a:latin typeface="+mn-lt"/>
                <a:cs typeface="Calibri"/>
              </a:rPr>
              <a:t> </a:t>
            </a:r>
          </a:p>
          <a:p>
            <a:pPr lvl="1"/>
            <a:r>
              <a:rPr lang="nb-NO" sz="1000" dirty="0">
                <a:latin typeface="+mn-lt"/>
              </a:rPr>
              <a:t>NB! Det er søknadsfrist på tilrettelagt leseplass og den er 1. september. </a:t>
            </a:r>
            <a:endParaRPr lang="nb-NO" dirty="0"/>
          </a:p>
        </p:txBody>
      </p:sp>
      <p:sp>
        <p:nvSpPr>
          <p:cNvPr id="4" name="Plassholder for lysbildenummer 3"/>
          <p:cNvSpPr>
            <a:spLocks noGrp="1"/>
          </p:cNvSpPr>
          <p:nvPr>
            <p:ph type="sldNum" sz="quarter" idx="5"/>
          </p:nvPr>
        </p:nvSpPr>
        <p:spPr/>
        <p:txBody>
          <a:bodyPr/>
          <a:lstStyle/>
          <a:p>
            <a:fld id="{780088F3-823C-4407-97D9-65C738EBA3E1}" type="slidenum">
              <a:rPr lang="nb-NO" smtClean="0"/>
              <a:t>1</a:t>
            </a:fld>
            <a:endParaRPr lang="nb-NO" dirty="0"/>
          </a:p>
        </p:txBody>
      </p:sp>
    </p:spTree>
    <p:extLst>
      <p:ext uri="{BB962C8B-B14F-4D97-AF65-F5344CB8AC3E}">
        <p14:creationId xmlns:p14="http://schemas.microsoft.com/office/powerpoint/2010/main" val="2498768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4D94A9B-D6AE-9C0E-FE61-39AF65470B62}"/>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07E0D716-B8CC-335E-0A93-769A4021A3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62D9C685-F5DC-3CA9-6C7F-D99974B6260A}"/>
              </a:ext>
            </a:extLst>
          </p:cNvPr>
          <p:cNvSpPr>
            <a:spLocks noGrp="1"/>
          </p:cNvSpPr>
          <p:nvPr>
            <p:ph type="dt" sz="half" idx="10"/>
          </p:nvPr>
        </p:nvSpPr>
        <p:spPr/>
        <p:txBody>
          <a:bodyPr/>
          <a:lstStyle/>
          <a:p>
            <a:fld id="{88C0162E-BE4C-4D84-9BD4-3F80815209A9}" type="datetimeFigureOut">
              <a:rPr lang="nb-NO" smtClean="0"/>
              <a:t>07.05.2024</a:t>
            </a:fld>
            <a:endParaRPr lang="nb-NO" dirty="0"/>
          </a:p>
        </p:txBody>
      </p:sp>
      <p:sp>
        <p:nvSpPr>
          <p:cNvPr id="5" name="Plassholder for bunntekst 4">
            <a:extLst>
              <a:ext uri="{FF2B5EF4-FFF2-40B4-BE49-F238E27FC236}">
                <a16:creationId xmlns:a16="http://schemas.microsoft.com/office/drawing/2014/main" id="{07B1EAD9-3380-C1B4-36A8-1B5E7792B14E}"/>
              </a:ext>
            </a:extLst>
          </p:cNvPr>
          <p:cNvSpPr>
            <a:spLocks noGrp="1"/>
          </p:cNvSpPr>
          <p:nvPr>
            <p:ph type="ftr" sz="quarter" idx="11"/>
          </p:nvPr>
        </p:nvSpPr>
        <p:spPr/>
        <p:txBody>
          <a:bodyPr/>
          <a:lstStyle/>
          <a:p>
            <a:endParaRPr lang="nb-NO" dirty="0"/>
          </a:p>
        </p:txBody>
      </p:sp>
      <p:sp>
        <p:nvSpPr>
          <p:cNvPr id="6" name="Plassholder for lysbildenummer 5">
            <a:extLst>
              <a:ext uri="{FF2B5EF4-FFF2-40B4-BE49-F238E27FC236}">
                <a16:creationId xmlns:a16="http://schemas.microsoft.com/office/drawing/2014/main" id="{236424D2-2C5F-8220-CF32-FC886099E20E}"/>
              </a:ext>
            </a:extLst>
          </p:cNvPr>
          <p:cNvSpPr>
            <a:spLocks noGrp="1"/>
          </p:cNvSpPr>
          <p:nvPr>
            <p:ph type="sldNum" sz="quarter" idx="12"/>
          </p:nvPr>
        </p:nvSpPr>
        <p:spPr/>
        <p:txBody>
          <a:bodyPr/>
          <a:lstStyle/>
          <a:p>
            <a:fld id="{F7E2F2FC-7E7B-4D6A-8021-8B3943F0DB5A}" type="slidenum">
              <a:rPr lang="nb-NO" smtClean="0"/>
              <a:t>‹#›</a:t>
            </a:fld>
            <a:endParaRPr lang="nb-NO" dirty="0"/>
          </a:p>
        </p:txBody>
      </p:sp>
    </p:spTree>
    <p:extLst>
      <p:ext uri="{BB962C8B-B14F-4D97-AF65-F5344CB8AC3E}">
        <p14:creationId xmlns:p14="http://schemas.microsoft.com/office/powerpoint/2010/main" val="2502355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8E2CA42-14F4-5756-D349-799E63ECDE8E}"/>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D7891CEF-B019-936F-B45B-D0EAE3B338CB}"/>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F392077-C630-21FD-AB4E-C81552022CC4}"/>
              </a:ext>
            </a:extLst>
          </p:cNvPr>
          <p:cNvSpPr>
            <a:spLocks noGrp="1"/>
          </p:cNvSpPr>
          <p:nvPr>
            <p:ph type="dt" sz="half" idx="10"/>
          </p:nvPr>
        </p:nvSpPr>
        <p:spPr/>
        <p:txBody>
          <a:bodyPr/>
          <a:lstStyle/>
          <a:p>
            <a:fld id="{88C0162E-BE4C-4D84-9BD4-3F80815209A9}" type="datetimeFigureOut">
              <a:rPr lang="nb-NO" smtClean="0"/>
              <a:t>07.05.2024</a:t>
            </a:fld>
            <a:endParaRPr lang="nb-NO" dirty="0"/>
          </a:p>
        </p:txBody>
      </p:sp>
      <p:sp>
        <p:nvSpPr>
          <p:cNvPr id="5" name="Plassholder for bunntekst 4">
            <a:extLst>
              <a:ext uri="{FF2B5EF4-FFF2-40B4-BE49-F238E27FC236}">
                <a16:creationId xmlns:a16="http://schemas.microsoft.com/office/drawing/2014/main" id="{B36A1286-15FB-ACF0-F8A8-A29CFC427E97}"/>
              </a:ext>
            </a:extLst>
          </p:cNvPr>
          <p:cNvSpPr>
            <a:spLocks noGrp="1"/>
          </p:cNvSpPr>
          <p:nvPr>
            <p:ph type="ftr" sz="quarter" idx="11"/>
          </p:nvPr>
        </p:nvSpPr>
        <p:spPr/>
        <p:txBody>
          <a:bodyPr/>
          <a:lstStyle/>
          <a:p>
            <a:endParaRPr lang="nb-NO" dirty="0"/>
          </a:p>
        </p:txBody>
      </p:sp>
      <p:sp>
        <p:nvSpPr>
          <p:cNvPr id="6" name="Plassholder for lysbildenummer 5">
            <a:extLst>
              <a:ext uri="{FF2B5EF4-FFF2-40B4-BE49-F238E27FC236}">
                <a16:creationId xmlns:a16="http://schemas.microsoft.com/office/drawing/2014/main" id="{24432DAB-9000-91D0-0929-19F0BD1DBC78}"/>
              </a:ext>
            </a:extLst>
          </p:cNvPr>
          <p:cNvSpPr>
            <a:spLocks noGrp="1"/>
          </p:cNvSpPr>
          <p:nvPr>
            <p:ph type="sldNum" sz="quarter" idx="12"/>
          </p:nvPr>
        </p:nvSpPr>
        <p:spPr/>
        <p:txBody>
          <a:bodyPr/>
          <a:lstStyle/>
          <a:p>
            <a:fld id="{F7E2F2FC-7E7B-4D6A-8021-8B3943F0DB5A}" type="slidenum">
              <a:rPr lang="nb-NO" smtClean="0"/>
              <a:t>‹#›</a:t>
            </a:fld>
            <a:endParaRPr lang="nb-NO" dirty="0"/>
          </a:p>
        </p:txBody>
      </p:sp>
    </p:spTree>
    <p:extLst>
      <p:ext uri="{BB962C8B-B14F-4D97-AF65-F5344CB8AC3E}">
        <p14:creationId xmlns:p14="http://schemas.microsoft.com/office/powerpoint/2010/main" val="3680554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F399F73F-5CCC-0ECD-B6C7-234AA69EFB9E}"/>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50543898-3664-C467-5EEC-C55FA93C7D48}"/>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C875226-E585-753B-9C89-9A0419B3FA55}"/>
              </a:ext>
            </a:extLst>
          </p:cNvPr>
          <p:cNvSpPr>
            <a:spLocks noGrp="1"/>
          </p:cNvSpPr>
          <p:nvPr>
            <p:ph type="dt" sz="half" idx="10"/>
          </p:nvPr>
        </p:nvSpPr>
        <p:spPr/>
        <p:txBody>
          <a:bodyPr/>
          <a:lstStyle/>
          <a:p>
            <a:fld id="{88C0162E-BE4C-4D84-9BD4-3F80815209A9}" type="datetimeFigureOut">
              <a:rPr lang="nb-NO" smtClean="0"/>
              <a:t>07.05.2024</a:t>
            </a:fld>
            <a:endParaRPr lang="nb-NO" dirty="0"/>
          </a:p>
        </p:txBody>
      </p:sp>
      <p:sp>
        <p:nvSpPr>
          <p:cNvPr id="5" name="Plassholder for bunntekst 4">
            <a:extLst>
              <a:ext uri="{FF2B5EF4-FFF2-40B4-BE49-F238E27FC236}">
                <a16:creationId xmlns:a16="http://schemas.microsoft.com/office/drawing/2014/main" id="{9F6D11C0-2509-81A7-1C06-8A0FE9FF9029}"/>
              </a:ext>
            </a:extLst>
          </p:cNvPr>
          <p:cNvSpPr>
            <a:spLocks noGrp="1"/>
          </p:cNvSpPr>
          <p:nvPr>
            <p:ph type="ftr" sz="quarter" idx="11"/>
          </p:nvPr>
        </p:nvSpPr>
        <p:spPr/>
        <p:txBody>
          <a:bodyPr/>
          <a:lstStyle/>
          <a:p>
            <a:endParaRPr lang="nb-NO" dirty="0"/>
          </a:p>
        </p:txBody>
      </p:sp>
      <p:sp>
        <p:nvSpPr>
          <p:cNvPr id="6" name="Plassholder for lysbildenummer 5">
            <a:extLst>
              <a:ext uri="{FF2B5EF4-FFF2-40B4-BE49-F238E27FC236}">
                <a16:creationId xmlns:a16="http://schemas.microsoft.com/office/drawing/2014/main" id="{7F84B063-B6BC-9184-F46E-D6497F458BC5}"/>
              </a:ext>
            </a:extLst>
          </p:cNvPr>
          <p:cNvSpPr>
            <a:spLocks noGrp="1"/>
          </p:cNvSpPr>
          <p:nvPr>
            <p:ph type="sldNum" sz="quarter" idx="12"/>
          </p:nvPr>
        </p:nvSpPr>
        <p:spPr/>
        <p:txBody>
          <a:bodyPr/>
          <a:lstStyle/>
          <a:p>
            <a:fld id="{F7E2F2FC-7E7B-4D6A-8021-8B3943F0DB5A}" type="slidenum">
              <a:rPr lang="nb-NO" smtClean="0"/>
              <a:t>‹#›</a:t>
            </a:fld>
            <a:endParaRPr lang="nb-NO" dirty="0"/>
          </a:p>
        </p:txBody>
      </p:sp>
    </p:spTree>
    <p:extLst>
      <p:ext uri="{BB962C8B-B14F-4D97-AF65-F5344CB8AC3E}">
        <p14:creationId xmlns:p14="http://schemas.microsoft.com/office/powerpoint/2010/main" val="381211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AC67A04-EABD-AA01-1FA3-6D52DF5E97C2}"/>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86361265-14FC-0EF7-EAFB-D8FC599B8DCE}"/>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8FA6A10E-0BB7-52D7-DF21-5B50F1DA6C2E}"/>
              </a:ext>
            </a:extLst>
          </p:cNvPr>
          <p:cNvSpPr>
            <a:spLocks noGrp="1"/>
          </p:cNvSpPr>
          <p:nvPr>
            <p:ph type="dt" sz="half" idx="10"/>
          </p:nvPr>
        </p:nvSpPr>
        <p:spPr/>
        <p:txBody>
          <a:bodyPr/>
          <a:lstStyle/>
          <a:p>
            <a:fld id="{88C0162E-BE4C-4D84-9BD4-3F80815209A9}" type="datetimeFigureOut">
              <a:rPr lang="nb-NO" smtClean="0"/>
              <a:t>07.05.2024</a:t>
            </a:fld>
            <a:endParaRPr lang="nb-NO" dirty="0"/>
          </a:p>
        </p:txBody>
      </p:sp>
      <p:sp>
        <p:nvSpPr>
          <p:cNvPr id="5" name="Plassholder for bunntekst 4">
            <a:extLst>
              <a:ext uri="{FF2B5EF4-FFF2-40B4-BE49-F238E27FC236}">
                <a16:creationId xmlns:a16="http://schemas.microsoft.com/office/drawing/2014/main" id="{01CCB0A5-DE34-EA63-6ED2-DF8DE94080D1}"/>
              </a:ext>
            </a:extLst>
          </p:cNvPr>
          <p:cNvSpPr>
            <a:spLocks noGrp="1"/>
          </p:cNvSpPr>
          <p:nvPr>
            <p:ph type="ftr" sz="quarter" idx="11"/>
          </p:nvPr>
        </p:nvSpPr>
        <p:spPr/>
        <p:txBody>
          <a:bodyPr/>
          <a:lstStyle/>
          <a:p>
            <a:endParaRPr lang="nb-NO" dirty="0"/>
          </a:p>
        </p:txBody>
      </p:sp>
      <p:sp>
        <p:nvSpPr>
          <p:cNvPr id="6" name="Plassholder for lysbildenummer 5">
            <a:extLst>
              <a:ext uri="{FF2B5EF4-FFF2-40B4-BE49-F238E27FC236}">
                <a16:creationId xmlns:a16="http://schemas.microsoft.com/office/drawing/2014/main" id="{53C0ABF1-BDA5-746A-3870-A1AB20662248}"/>
              </a:ext>
            </a:extLst>
          </p:cNvPr>
          <p:cNvSpPr>
            <a:spLocks noGrp="1"/>
          </p:cNvSpPr>
          <p:nvPr>
            <p:ph type="sldNum" sz="quarter" idx="12"/>
          </p:nvPr>
        </p:nvSpPr>
        <p:spPr/>
        <p:txBody>
          <a:bodyPr/>
          <a:lstStyle/>
          <a:p>
            <a:fld id="{F7E2F2FC-7E7B-4D6A-8021-8B3943F0DB5A}" type="slidenum">
              <a:rPr lang="nb-NO" smtClean="0"/>
              <a:t>‹#›</a:t>
            </a:fld>
            <a:endParaRPr lang="nb-NO" dirty="0"/>
          </a:p>
        </p:txBody>
      </p:sp>
    </p:spTree>
    <p:extLst>
      <p:ext uri="{BB962C8B-B14F-4D97-AF65-F5344CB8AC3E}">
        <p14:creationId xmlns:p14="http://schemas.microsoft.com/office/powerpoint/2010/main" val="1668977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312CB36-CCC9-D3C5-AABB-D22FED5D2296}"/>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55FBA602-1AD2-D338-9C9A-640597D099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B585359E-F040-49D6-4185-D5E296FDC1F2}"/>
              </a:ext>
            </a:extLst>
          </p:cNvPr>
          <p:cNvSpPr>
            <a:spLocks noGrp="1"/>
          </p:cNvSpPr>
          <p:nvPr>
            <p:ph type="dt" sz="half" idx="10"/>
          </p:nvPr>
        </p:nvSpPr>
        <p:spPr/>
        <p:txBody>
          <a:bodyPr/>
          <a:lstStyle/>
          <a:p>
            <a:fld id="{88C0162E-BE4C-4D84-9BD4-3F80815209A9}" type="datetimeFigureOut">
              <a:rPr lang="nb-NO" smtClean="0"/>
              <a:t>07.05.2024</a:t>
            </a:fld>
            <a:endParaRPr lang="nb-NO" dirty="0"/>
          </a:p>
        </p:txBody>
      </p:sp>
      <p:sp>
        <p:nvSpPr>
          <p:cNvPr id="5" name="Plassholder for bunntekst 4">
            <a:extLst>
              <a:ext uri="{FF2B5EF4-FFF2-40B4-BE49-F238E27FC236}">
                <a16:creationId xmlns:a16="http://schemas.microsoft.com/office/drawing/2014/main" id="{17F19608-2DE6-AB05-E176-B700F94A99B2}"/>
              </a:ext>
            </a:extLst>
          </p:cNvPr>
          <p:cNvSpPr>
            <a:spLocks noGrp="1"/>
          </p:cNvSpPr>
          <p:nvPr>
            <p:ph type="ftr" sz="quarter" idx="11"/>
          </p:nvPr>
        </p:nvSpPr>
        <p:spPr/>
        <p:txBody>
          <a:bodyPr/>
          <a:lstStyle/>
          <a:p>
            <a:endParaRPr lang="nb-NO" dirty="0"/>
          </a:p>
        </p:txBody>
      </p:sp>
      <p:sp>
        <p:nvSpPr>
          <p:cNvPr id="6" name="Plassholder for lysbildenummer 5">
            <a:extLst>
              <a:ext uri="{FF2B5EF4-FFF2-40B4-BE49-F238E27FC236}">
                <a16:creationId xmlns:a16="http://schemas.microsoft.com/office/drawing/2014/main" id="{3E83D5A6-2B32-7A86-B598-1A4DEA76DD9D}"/>
              </a:ext>
            </a:extLst>
          </p:cNvPr>
          <p:cNvSpPr>
            <a:spLocks noGrp="1"/>
          </p:cNvSpPr>
          <p:nvPr>
            <p:ph type="sldNum" sz="quarter" idx="12"/>
          </p:nvPr>
        </p:nvSpPr>
        <p:spPr/>
        <p:txBody>
          <a:bodyPr/>
          <a:lstStyle/>
          <a:p>
            <a:fld id="{F7E2F2FC-7E7B-4D6A-8021-8B3943F0DB5A}" type="slidenum">
              <a:rPr lang="nb-NO" smtClean="0"/>
              <a:t>‹#›</a:t>
            </a:fld>
            <a:endParaRPr lang="nb-NO" dirty="0"/>
          </a:p>
        </p:txBody>
      </p:sp>
    </p:spTree>
    <p:extLst>
      <p:ext uri="{BB962C8B-B14F-4D97-AF65-F5344CB8AC3E}">
        <p14:creationId xmlns:p14="http://schemas.microsoft.com/office/powerpoint/2010/main" val="3839935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C9D562-9ABB-6F8D-93AF-07CDFA3B86A0}"/>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A4C83DD-0437-6BAD-112B-9C9EC37BD038}"/>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7837E573-B761-0CD7-041A-95779F28CC26}"/>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D7CA16E5-2D37-7DC9-4A14-C855DCD6CF99}"/>
              </a:ext>
            </a:extLst>
          </p:cNvPr>
          <p:cNvSpPr>
            <a:spLocks noGrp="1"/>
          </p:cNvSpPr>
          <p:nvPr>
            <p:ph type="dt" sz="half" idx="10"/>
          </p:nvPr>
        </p:nvSpPr>
        <p:spPr/>
        <p:txBody>
          <a:bodyPr/>
          <a:lstStyle/>
          <a:p>
            <a:fld id="{88C0162E-BE4C-4D84-9BD4-3F80815209A9}" type="datetimeFigureOut">
              <a:rPr lang="nb-NO" smtClean="0"/>
              <a:t>07.05.2024</a:t>
            </a:fld>
            <a:endParaRPr lang="nb-NO" dirty="0"/>
          </a:p>
        </p:txBody>
      </p:sp>
      <p:sp>
        <p:nvSpPr>
          <p:cNvPr id="6" name="Plassholder for bunntekst 5">
            <a:extLst>
              <a:ext uri="{FF2B5EF4-FFF2-40B4-BE49-F238E27FC236}">
                <a16:creationId xmlns:a16="http://schemas.microsoft.com/office/drawing/2014/main" id="{7BD0AC00-C220-7116-2F02-FECE5241DF5A}"/>
              </a:ext>
            </a:extLst>
          </p:cNvPr>
          <p:cNvSpPr>
            <a:spLocks noGrp="1"/>
          </p:cNvSpPr>
          <p:nvPr>
            <p:ph type="ftr" sz="quarter" idx="11"/>
          </p:nvPr>
        </p:nvSpPr>
        <p:spPr/>
        <p:txBody>
          <a:bodyPr/>
          <a:lstStyle/>
          <a:p>
            <a:endParaRPr lang="nb-NO" dirty="0"/>
          </a:p>
        </p:txBody>
      </p:sp>
      <p:sp>
        <p:nvSpPr>
          <p:cNvPr id="7" name="Plassholder for lysbildenummer 6">
            <a:extLst>
              <a:ext uri="{FF2B5EF4-FFF2-40B4-BE49-F238E27FC236}">
                <a16:creationId xmlns:a16="http://schemas.microsoft.com/office/drawing/2014/main" id="{9E8D9C7E-8D63-4A2D-E805-8B0CEFC42ADC}"/>
              </a:ext>
            </a:extLst>
          </p:cNvPr>
          <p:cNvSpPr>
            <a:spLocks noGrp="1"/>
          </p:cNvSpPr>
          <p:nvPr>
            <p:ph type="sldNum" sz="quarter" idx="12"/>
          </p:nvPr>
        </p:nvSpPr>
        <p:spPr/>
        <p:txBody>
          <a:bodyPr/>
          <a:lstStyle/>
          <a:p>
            <a:fld id="{F7E2F2FC-7E7B-4D6A-8021-8B3943F0DB5A}" type="slidenum">
              <a:rPr lang="nb-NO" smtClean="0"/>
              <a:t>‹#›</a:t>
            </a:fld>
            <a:endParaRPr lang="nb-NO" dirty="0"/>
          </a:p>
        </p:txBody>
      </p:sp>
    </p:spTree>
    <p:extLst>
      <p:ext uri="{BB962C8B-B14F-4D97-AF65-F5344CB8AC3E}">
        <p14:creationId xmlns:p14="http://schemas.microsoft.com/office/powerpoint/2010/main" val="1370848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07969FD-436D-C1F1-1A03-74A7254C5067}"/>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3E064FFF-EBC2-73B1-B57C-2A756A8818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16E0D899-B3A1-0CCA-62AC-02E34EF00335}"/>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B4D493E3-FD77-6B69-4059-517E7D01D8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28F6D61D-3366-684C-6EFA-B7CBA2335CD5}"/>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949E535F-C339-17CE-A800-893836A60952}"/>
              </a:ext>
            </a:extLst>
          </p:cNvPr>
          <p:cNvSpPr>
            <a:spLocks noGrp="1"/>
          </p:cNvSpPr>
          <p:nvPr>
            <p:ph type="dt" sz="half" idx="10"/>
          </p:nvPr>
        </p:nvSpPr>
        <p:spPr/>
        <p:txBody>
          <a:bodyPr/>
          <a:lstStyle/>
          <a:p>
            <a:fld id="{88C0162E-BE4C-4D84-9BD4-3F80815209A9}" type="datetimeFigureOut">
              <a:rPr lang="nb-NO" smtClean="0"/>
              <a:t>07.05.2024</a:t>
            </a:fld>
            <a:endParaRPr lang="nb-NO" dirty="0"/>
          </a:p>
        </p:txBody>
      </p:sp>
      <p:sp>
        <p:nvSpPr>
          <p:cNvPr id="8" name="Plassholder for bunntekst 7">
            <a:extLst>
              <a:ext uri="{FF2B5EF4-FFF2-40B4-BE49-F238E27FC236}">
                <a16:creationId xmlns:a16="http://schemas.microsoft.com/office/drawing/2014/main" id="{8A4C5CA5-CE93-FDB1-3230-E1D59312FB45}"/>
              </a:ext>
            </a:extLst>
          </p:cNvPr>
          <p:cNvSpPr>
            <a:spLocks noGrp="1"/>
          </p:cNvSpPr>
          <p:nvPr>
            <p:ph type="ftr" sz="quarter" idx="11"/>
          </p:nvPr>
        </p:nvSpPr>
        <p:spPr/>
        <p:txBody>
          <a:bodyPr/>
          <a:lstStyle/>
          <a:p>
            <a:endParaRPr lang="nb-NO" dirty="0"/>
          </a:p>
        </p:txBody>
      </p:sp>
      <p:sp>
        <p:nvSpPr>
          <p:cNvPr id="9" name="Plassholder for lysbildenummer 8">
            <a:extLst>
              <a:ext uri="{FF2B5EF4-FFF2-40B4-BE49-F238E27FC236}">
                <a16:creationId xmlns:a16="http://schemas.microsoft.com/office/drawing/2014/main" id="{96CB6B78-2EB8-4C3A-ED18-E63FD88DA1C6}"/>
              </a:ext>
            </a:extLst>
          </p:cNvPr>
          <p:cNvSpPr>
            <a:spLocks noGrp="1"/>
          </p:cNvSpPr>
          <p:nvPr>
            <p:ph type="sldNum" sz="quarter" idx="12"/>
          </p:nvPr>
        </p:nvSpPr>
        <p:spPr/>
        <p:txBody>
          <a:bodyPr/>
          <a:lstStyle/>
          <a:p>
            <a:fld id="{F7E2F2FC-7E7B-4D6A-8021-8B3943F0DB5A}" type="slidenum">
              <a:rPr lang="nb-NO" smtClean="0"/>
              <a:t>‹#›</a:t>
            </a:fld>
            <a:endParaRPr lang="nb-NO" dirty="0"/>
          </a:p>
        </p:txBody>
      </p:sp>
    </p:spTree>
    <p:extLst>
      <p:ext uri="{BB962C8B-B14F-4D97-AF65-F5344CB8AC3E}">
        <p14:creationId xmlns:p14="http://schemas.microsoft.com/office/powerpoint/2010/main" val="2508580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5D948BD-2DC1-6627-FB1B-92CCA34E5D0B}"/>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DBB0CAD5-568C-710D-D3B5-0409E978B5CF}"/>
              </a:ext>
            </a:extLst>
          </p:cNvPr>
          <p:cNvSpPr>
            <a:spLocks noGrp="1"/>
          </p:cNvSpPr>
          <p:nvPr>
            <p:ph type="dt" sz="half" idx="10"/>
          </p:nvPr>
        </p:nvSpPr>
        <p:spPr/>
        <p:txBody>
          <a:bodyPr/>
          <a:lstStyle/>
          <a:p>
            <a:fld id="{88C0162E-BE4C-4D84-9BD4-3F80815209A9}" type="datetimeFigureOut">
              <a:rPr lang="nb-NO" smtClean="0"/>
              <a:t>07.05.2024</a:t>
            </a:fld>
            <a:endParaRPr lang="nb-NO" dirty="0"/>
          </a:p>
        </p:txBody>
      </p:sp>
      <p:sp>
        <p:nvSpPr>
          <p:cNvPr id="4" name="Plassholder for bunntekst 3">
            <a:extLst>
              <a:ext uri="{FF2B5EF4-FFF2-40B4-BE49-F238E27FC236}">
                <a16:creationId xmlns:a16="http://schemas.microsoft.com/office/drawing/2014/main" id="{E0592E7A-1976-5648-8D8E-27755C7E9882}"/>
              </a:ext>
            </a:extLst>
          </p:cNvPr>
          <p:cNvSpPr>
            <a:spLocks noGrp="1"/>
          </p:cNvSpPr>
          <p:nvPr>
            <p:ph type="ftr" sz="quarter" idx="11"/>
          </p:nvPr>
        </p:nvSpPr>
        <p:spPr/>
        <p:txBody>
          <a:bodyPr/>
          <a:lstStyle/>
          <a:p>
            <a:endParaRPr lang="nb-NO" dirty="0"/>
          </a:p>
        </p:txBody>
      </p:sp>
      <p:sp>
        <p:nvSpPr>
          <p:cNvPr id="5" name="Plassholder for lysbildenummer 4">
            <a:extLst>
              <a:ext uri="{FF2B5EF4-FFF2-40B4-BE49-F238E27FC236}">
                <a16:creationId xmlns:a16="http://schemas.microsoft.com/office/drawing/2014/main" id="{91C24F91-4B54-A3EE-F618-B29105823D03}"/>
              </a:ext>
            </a:extLst>
          </p:cNvPr>
          <p:cNvSpPr>
            <a:spLocks noGrp="1"/>
          </p:cNvSpPr>
          <p:nvPr>
            <p:ph type="sldNum" sz="quarter" idx="12"/>
          </p:nvPr>
        </p:nvSpPr>
        <p:spPr/>
        <p:txBody>
          <a:bodyPr/>
          <a:lstStyle/>
          <a:p>
            <a:fld id="{F7E2F2FC-7E7B-4D6A-8021-8B3943F0DB5A}" type="slidenum">
              <a:rPr lang="nb-NO" smtClean="0"/>
              <a:t>‹#›</a:t>
            </a:fld>
            <a:endParaRPr lang="nb-NO" dirty="0"/>
          </a:p>
        </p:txBody>
      </p:sp>
    </p:spTree>
    <p:extLst>
      <p:ext uri="{BB962C8B-B14F-4D97-AF65-F5344CB8AC3E}">
        <p14:creationId xmlns:p14="http://schemas.microsoft.com/office/powerpoint/2010/main" val="1803810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99D916D8-A44E-91E6-8497-AE83E584509F}"/>
              </a:ext>
            </a:extLst>
          </p:cNvPr>
          <p:cNvSpPr>
            <a:spLocks noGrp="1"/>
          </p:cNvSpPr>
          <p:nvPr>
            <p:ph type="dt" sz="half" idx="10"/>
          </p:nvPr>
        </p:nvSpPr>
        <p:spPr/>
        <p:txBody>
          <a:bodyPr/>
          <a:lstStyle/>
          <a:p>
            <a:fld id="{88C0162E-BE4C-4D84-9BD4-3F80815209A9}" type="datetimeFigureOut">
              <a:rPr lang="nb-NO" smtClean="0"/>
              <a:t>07.05.2024</a:t>
            </a:fld>
            <a:endParaRPr lang="nb-NO" dirty="0"/>
          </a:p>
        </p:txBody>
      </p:sp>
      <p:sp>
        <p:nvSpPr>
          <p:cNvPr id="3" name="Plassholder for bunntekst 2">
            <a:extLst>
              <a:ext uri="{FF2B5EF4-FFF2-40B4-BE49-F238E27FC236}">
                <a16:creationId xmlns:a16="http://schemas.microsoft.com/office/drawing/2014/main" id="{3EC0EACF-C948-7908-44C5-352636458112}"/>
              </a:ext>
            </a:extLst>
          </p:cNvPr>
          <p:cNvSpPr>
            <a:spLocks noGrp="1"/>
          </p:cNvSpPr>
          <p:nvPr>
            <p:ph type="ftr" sz="quarter" idx="11"/>
          </p:nvPr>
        </p:nvSpPr>
        <p:spPr/>
        <p:txBody>
          <a:bodyPr/>
          <a:lstStyle/>
          <a:p>
            <a:endParaRPr lang="nb-NO" dirty="0"/>
          </a:p>
        </p:txBody>
      </p:sp>
      <p:sp>
        <p:nvSpPr>
          <p:cNvPr id="4" name="Plassholder for lysbildenummer 3">
            <a:extLst>
              <a:ext uri="{FF2B5EF4-FFF2-40B4-BE49-F238E27FC236}">
                <a16:creationId xmlns:a16="http://schemas.microsoft.com/office/drawing/2014/main" id="{1AA2D8C6-E52C-3B25-5C2C-15E59AB87AA1}"/>
              </a:ext>
            </a:extLst>
          </p:cNvPr>
          <p:cNvSpPr>
            <a:spLocks noGrp="1"/>
          </p:cNvSpPr>
          <p:nvPr>
            <p:ph type="sldNum" sz="quarter" idx="12"/>
          </p:nvPr>
        </p:nvSpPr>
        <p:spPr/>
        <p:txBody>
          <a:bodyPr/>
          <a:lstStyle/>
          <a:p>
            <a:fld id="{F7E2F2FC-7E7B-4D6A-8021-8B3943F0DB5A}" type="slidenum">
              <a:rPr lang="nb-NO" smtClean="0"/>
              <a:t>‹#›</a:t>
            </a:fld>
            <a:endParaRPr lang="nb-NO" dirty="0"/>
          </a:p>
        </p:txBody>
      </p:sp>
    </p:spTree>
    <p:extLst>
      <p:ext uri="{BB962C8B-B14F-4D97-AF65-F5344CB8AC3E}">
        <p14:creationId xmlns:p14="http://schemas.microsoft.com/office/powerpoint/2010/main" val="277603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9A71968-1AA3-6A74-EE46-69A2B438BA5E}"/>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168D4B88-ED3A-E507-615F-917BFF87FA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7247EFB9-E495-D428-0335-B6AC90E753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7F119E42-74ED-E701-E5CE-DDE5550367D3}"/>
              </a:ext>
            </a:extLst>
          </p:cNvPr>
          <p:cNvSpPr>
            <a:spLocks noGrp="1"/>
          </p:cNvSpPr>
          <p:nvPr>
            <p:ph type="dt" sz="half" idx="10"/>
          </p:nvPr>
        </p:nvSpPr>
        <p:spPr/>
        <p:txBody>
          <a:bodyPr/>
          <a:lstStyle/>
          <a:p>
            <a:fld id="{88C0162E-BE4C-4D84-9BD4-3F80815209A9}" type="datetimeFigureOut">
              <a:rPr lang="nb-NO" smtClean="0"/>
              <a:t>07.05.2024</a:t>
            </a:fld>
            <a:endParaRPr lang="nb-NO" dirty="0"/>
          </a:p>
        </p:txBody>
      </p:sp>
      <p:sp>
        <p:nvSpPr>
          <p:cNvPr id="6" name="Plassholder for bunntekst 5">
            <a:extLst>
              <a:ext uri="{FF2B5EF4-FFF2-40B4-BE49-F238E27FC236}">
                <a16:creationId xmlns:a16="http://schemas.microsoft.com/office/drawing/2014/main" id="{DAFE1A52-94A3-4666-1E85-3B9469AAF4D8}"/>
              </a:ext>
            </a:extLst>
          </p:cNvPr>
          <p:cNvSpPr>
            <a:spLocks noGrp="1"/>
          </p:cNvSpPr>
          <p:nvPr>
            <p:ph type="ftr" sz="quarter" idx="11"/>
          </p:nvPr>
        </p:nvSpPr>
        <p:spPr/>
        <p:txBody>
          <a:bodyPr/>
          <a:lstStyle/>
          <a:p>
            <a:endParaRPr lang="nb-NO" dirty="0"/>
          </a:p>
        </p:txBody>
      </p:sp>
      <p:sp>
        <p:nvSpPr>
          <p:cNvPr id="7" name="Plassholder for lysbildenummer 6">
            <a:extLst>
              <a:ext uri="{FF2B5EF4-FFF2-40B4-BE49-F238E27FC236}">
                <a16:creationId xmlns:a16="http://schemas.microsoft.com/office/drawing/2014/main" id="{41781CF7-6C33-D0DC-4CA1-9E6A453A1B23}"/>
              </a:ext>
            </a:extLst>
          </p:cNvPr>
          <p:cNvSpPr>
            <a:spLocks noGrp="1"/>
          </p:cNvSpPr>
          <p:nvPr>
            <p:ph type="sldNum" sz="quarter" idx="12"/>
          </p:nvPr>
        </p:nvSpPr>
        <p:spPr/>
        <p:txBody>
          <a:bodyPr/>
          <a:lstStyle/>
          <a:p>
            <a:fld id="{F7E2F2FC-7E7B-4D6A-8021-8B3943F0DB5A}" type="slidenum">
              <a:rPr lang="nb-NO" smtClean="0"/>
              <a:t>‹#›</a:t>
            </a:fld>
            <a:endParaRPr lang="nb-NO" dirty="0"/>
          </a:p>
        </p:txBody>
      </p:sp>
    </p:spTree>
    <p:extLst>
      <p:ext uri="{BB962C8B-B14F-4D97-AF65-F5344CB8AC3E}">
        <p14:creationId xmlns:p14="http://schemas.microsoft.com/office/powerpoint/2010/main" val="3290240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6E5F114-15E9-2366-640D-A0315A2048A3}"/>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C9B5C156-81F0-E966-3D09-0E880CF5F3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dirty="0"/>
          </a:p>
        </p:txBody>
      </p:sp>
      <p:sp>
        <p:nvSpPr>
          <p:cNvPr id="4" name="Plassholder for tekst 3">
            <a:extLst>
              <a:ext uri="{FF2B5EF4-FFF2-40B4-BE49-F238E27FC236}">
                <a16:creationId xmlns:a16="http://schemas.microsoft.com/office/drawing/2014/main" id="{59CF6B22-DE54-0CD1-6A2A-BEE54DB81E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13D25733-D79D-8345-9279-66E249BF0865}"/>
              </a:ext>
            </a:extLst>
          </p:cNvPr>
          <p:cNvSpPr>
            <a:spLocks noGrp="1"/>
          </p:cNvSpPr>
          <p:nvPr>
            <p:ph type="dt" sz="half" idx="10"/>
          </p:nvPr>
        </p:nvSpPr>
        <p:spPr/>
        <p:txBody>
          <a:bodyPr/>
          <a:lstStyle/>
          <a:p>
            <a:fld id="{88C0162E-BE4C-4D84-9BD4-3F80815209A9}" type="datetimeFigureOut">
              <a:rPr lang="nb-NO" smtClean="0"/>
              <a:t>07.05.2024</a:t>
            </a:fld>
            <a:endParaRPr lang="nb-NO" dirty="0"/>
          </a:p>
        </p:txBody>
      </p:sp>
      <p:sp>
        <p:nvSpPr>
          <p:cNvPr id="6" name="Plassholder for bunntekst 5">
            <a:extLst>
              <a:ext uri="{FF2B5EF4-FFF2-40B4-BE49-F238E27FC236}">
                <a16:creationId xmlns:a16="http://schemas.microsoft.com/office/drawing/2014/main" id="{D95964BF-05E9-58B1-C712-81892CA49128}"/>
              </a:ext>
            </a:extLst>
          </p:cNvPr>
          <p:cNvSpPr>
            <a:spLocks noGrp="1"/>
          </p:cNvSpPr>
          <p:nvPr>
            <p:ph type="ftr" sz="quarter" idx="11"/>
          </p:nvPr>
        </p:nvSpPr>
        <p:spPr/>
        <p:txBody>
          <a:bodyPr/>
          <a:lstStyle/>
          <a:p>
            <a:endParaRPr lang="nb-NO" dirty="0"/>
          </a:p>
        </p:txBody>
      </p:sp>
      <p:sp>
        <p:nvSpPr>
          <p:cNvPr id="7" name="Plassholder for lysbildenummer 6">
            <a:extLst>
              <a:ext uri="{FF2B5EF4-FFF2-40B4-BE49-F238E27FC236}">
                <a16:creationId xmlns:a16="http://schemas.microsoft.com/office/drawing/2014/main" id="{960082FB-DEFC-5CF6-E4AE-C568B3659B47}"/>
              </a:ext>
            </a:extLst>
          </p:cNvPr>
          <p:cNvSpPr>
            <a:spLocks noGrp="1"/>
          </p:cNvSpPr>
          <p:nvPr>
            <p:ph type="sldNum" sz="quarter" idx="12"/>
          </p:nvPr>
        </p:nvSpPr>
        <p:spPr/>
        <p:txBody>
          <a:bodyPr/>
          <a:lstStyle/>
          <a:p>
            <a:fld id="{F7E2F2FC-7E7B-4D6A-8021-8B3943F0DB5A}" type="slidenum">
              <a:rPr lang="nb-NO" smtClean="0"/>
              <a:t>‹#›</a:t>
            </a:fld>
            <a:endParaRPr lang="nb-NO" dirty="0"/>
          </a:p>
        </p:txBody>
      </p:sp>
    </p:spTree>
    <p:extLst>
      <p:ext uri="{BB962C8B-B14F-4D97-AF65-F5344CB8AC3E}">
        <p14:creationId xmlns:p14="http://schemas.microsoft.com/office/powerpoint/2010/main" val="2817269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390CF056-972D-F9FD-CEA0-460AA5C16C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88C16531-4154-EF9F-4416-7AF99029FD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3E3D8BBB-54E1-0810-A3D2-7F0278C3FB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C0162E-BE4C-4D84-9BD4-3F80815209A9}" type="datetimeFigureOut">
              <a:rPr lang="nb-NO" smtClean="0"/>
              <a:t>07.05.2024</a:t>
            </a:fld>
            <a:endParaRPr lang="nb-NO" dirty="0"/>
          </a:p>
        </p:txBody>
      </p:sp>
      <p:sp>
        <p:nvSpPr>
          <p:cNvPr id="5" name="Plassholder for bunntekst 4">
            <a:extLst>
              <a:ext uri="{FF2B5EF4-FFF2-40B4-BE49-F238E27FC236}">
                <a16:creationId xmlns:a16="http://schemas.microsoft.com/office/drawing/2014/main" id="{B8D44158-C140-7A36-7668-6ACC01BEF6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dirty="0"/>
          </a:p>
        </p:txBody>
      </p:sp>
      <p:sp>
        <p:nvSpPr>
          <p:cNvPr id="6" name="Plassholder for lysbildenummer 5">
            <a:extLst>
              <a:ext uri="{FF2B5EF4-FFF2-40B4-BE49-F238E27FC236}">
                <a16:creationId xmlns:a16="http://schemas.microsoft.com/office/drawing/2014/main" id="{72664C62-C2D0-AA9B-8118-07BF7CDC35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E2F2FC-7E7B-4D6A-8021-8B3943F0DB5A}" type="slidenum">
              <a:rPr lang="nb-NO" smtClean="0"/>
              <a:t>‹#›</a:t>
            </a:fld>
            <a:endParaRPr lang="nb-NO" dirty="0"/>
          </a:p>
        </p:txBody>
      </p:sp>
    </p:spTree>
    <p:extLst>
      <p:ext uri="{BB962C8B-B14F-4D97-AF65-F5344CB8AC3E}">
        <p14:creationId xmlns:p14="http://schemas.microsoft.com/office/powerpoint/2010/main" val="1614809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i.ntnu.no/tilrettelegging"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hyperlink" Target="https://i.ntnu.no/wiki/-/wiki/Norsk/Tilrettelegging+p%C3%A5+eksam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tel 1">
            <a:extLst>
              <a:ext uri="{FF2B5EF4-FFF2-40B4-BE49-F238E27FC236}">
                <a16:creationId xmlns:a16="http://schemas.microsoft.com/office/drawing/2014/main" id="{BD7F9801-BEC2-1F20-BF32-FC7217857D8D}"/>
              </a:ext>
            </a:extLst>
          </p:cNvPr>
          <p:cNvSpPr>
            <a:spLocks noGrp="1"/>
          </p:cNvSpPr>
          <p:nvPr>
            <p:ph type="title"/>
          </p:nvPr>
        </p:nvSpPr>
        <p:spPr>
          <a:xfrm>
            <a:off x="94343" y="246743"/>
            <a:ext cx="6744446" cy="784607"/>
          </a:xfrm>
        </p:spPr>
        <p:txBody>
          <a:bodyPr vert="horz" lIns="91440" tIns="45720" rIns="91440" bIns="45720" rtlCol="0" anchor="ctr">
            <a:normAutofit/>
          </a:bodyPr>
          <a:lstStyle/>
          <a:p>
            <a:r>
              <a:rPr lang="en-US" sz="4000" b="1" dirty="0"/>
              <a:t>Tilrettelegging i </a:t>
            </a:r>
            <a:r>
              <a:rPr lang="nb-NO" sz="4000" b="1" dirty="0"/>
              <a:t>studiene</a:t>
            </a:r>
            <a:endParaRPr lang="nb-NO" sz="4000" dirty="0"/>
          </a:p>
        </p:txBody>
      </p:sp>
      <p:sp>
        <p:nvSpPr>
          <p:cNvPr id="3" name="Plassholder for innhold 2">
            <a:extLst>
              <a:ext uri="{FF2B5EF4-FFF2-40B4-BE49-F238E27FC236}">
                <a16:creationId xmlns:a16="http://schemas.microsoft.com/office/drawing/2014/main" id="{7BA42664-5FB7-9175-F921-6BAF5389DA5F}"/>
              </a:ext>
            </a:extLst>
          </p:cNvPr>
          <p:cNvSpPr>
            <a:spLocks noGrp="1"/>
          </p:cNvSpPr>
          <p:nvPr>
            <p:ph sz="half" idx="1"/>
          </p:nvPr>
        </p:nvSpPr>
        <p:spPr>
          <a:xfrm>
            <a:off x="94343" y="1118439"/>
            <a:ext cx="6981866" cy="5652473"/>
          </a:xfrm>
        </p:spPr>
        <p:txBody>
          <a:bodyPr vert="horz" lIns="91440" tIns="45720" rIns="91440" bIns="45720" rtlCol="0">
            <a:normAutofit fontScale="25000" lnSpcReduction="20000"/>
          </a:bodyPr>
          <a:lstStyle/>
          <a:p>
            <a:pPr marL="0" indent="0">
              <a:lnSpc>
                <a:spcPct val="120000"/>
              </a:lnSpc>
              <a:spcBef>
                <a:spcPts val="0"/>
              </a:spcBef>
              <a:buNone/>
            </a:pPr>
            <a:r>
              <a:rPr lang="nb-NO" sz="6400" kern="100" dirty="0">
                <a:effectLst/>
                <a:latin typeface="Calibri" panose="020F0502020204030204" pitchFamily="34" charset="0"/>
                <a:ea typeface="Calibri" panose="020F0502020204030204" pitchFamily="34" charset="0"/>
                <a:cs typeface="Calibri" panose="020F0502020204030204" pitchFamily="34" charset="0"/>
              </a:rPr>
              <a:t>Studenter med funksjonsnedsettelse og studenter med særskilte behov kan søke om individuell tilrettelegging av studiet og eksamen</a:t>
            </a:r>
          </a:p>
          <a:p>
            <a:pPr marL="0" indent="0">
              <a:lnSpc>
                <a:spcPct val="120000"/>
              </a:lnSpc>
              <a:spcBef>
                <a:spcPts val="0"/>
              </a:spcBef>
              <a:buNone/>
            </a:pPr>
            <a:r>
              <a:rPr lang="nb-NO" sz="5600" i="1" kern="100" dirty="0">
                <a:effectLst/>
                <a:latin typeface="Calibri" panose="020F0502020204030204" pitchFamily="34" charset="0"/>
                <a:ea typeface="Calibri" panose="020F0502020204030204" pitchFamily="34" charset="0"/>
                <a:cs typeface="Calibri" panose="020F0502020204030204" pitchFamily="34" charset="0"/>
              </a:rPr>
              <a:t>(Universitets- og høyskoleloven §4-3 c).</a:t>
            </a:r>
            <a:r>
              <a:rPr lang="nb-NO" sz="5600" kern="100" dirty="0">
                <a:effectLst/>
                <a:latin typeface="Calibri" panose="020F0502020204030204" pitchFamily="34" charset="0"/>
                <a:ea typeface="Calibri" panose="020F0502020204030204" pitchFamily="34" charset="0"/>
                <a:cs typeface="Calibri" panose="020F0502020204030204" pitchFamily="34" charset="0"/>
              </a:rPr>
              <a:t> </a:t>
            </a:r>
            <a:br>
              <a:rPr lang="nb-NO" sz="6400" kern="100" dirty="0">
                <a:latin typeface="Calibri" panose="020F0502020204030204" pitchFamily="34" charset="0"/>
                <a:ea typeface="Calibri" panose="020F0502020204030204" pitchFamily="34" charset="0"/>
                <a:cs typeface="Times New Roman" panose="02020603050405020304" pitchFamily="18" charset="0"/>
              </a:rPr>
            </a:br>
            <a:br>
              <a:rPr lang="nb-NO" sz="6400" kern="100" dirty="0">
                <a:latin typeface="Calibri" panose="020F0502020204030204" pitchFamily="34" charset="0"/>
                <a:ea typeface="Calibri" panose="020F0502020204030204" pitchFamily="34" charset="0"/>
                <a:cs typeface="Times New Roman" panose="02020603050405020304" pitchFamily="18" charset="0"/>
              </a:rPr>
            </a:br>
            <a:r>
              <a:rPr lang="nb-NO" sz="6400" kern="100" dirty="0">
                <a:effectLst/>
                <a:latin typeface="Calibri" panose="020F0502020204030204" pitchFamily="34" charset="0"/>
                <a:ea typeface="Calibri" panose="020F0502020204030204" pitchFamily="34" charset="0"/>
                <a:cs typeface="Calibri" panose="020F0502020204030204" pitchFamily="34" charset="0"/>
              </a:rPr>
              <a:t>Eksempler på dette kan være:</a:t>
            </a:r>
            <a:endParaRPr lang="nb-NO" sz="6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20000"/>
              </a:lnSpc>
              <a:spcBef>
                <a:spcPts val="0"/>
              </a:spcBef>
              <a:buFont typeface="Symbol" panose="05050102010706020507" pitchFamily="18" charset="2"/>
              <a:buChar char=""/>
            </a:pPr>
            <a:r>
              <a:rPr lang="nb-NO" sz="5600" kern="100" dirty="0">
                <a:effectLst/>
                <a:latin typeface="Calibri" panose="020F0502020204030204" pitchFamily="34" charset="0"/>
                <a:ea typeface="Calibri" panose="020F0502020204030204" pitchFamily="34" charset="0"/>
                <a:cs typeface="Calibri" panose="020F0502020204030204" pitchFamily="34" charset="0"/>
              </a:rPr>
              <a:t>Eget rom, bruk av skrivestøtteprogram eller utvidet tid på eksamen</a:t>
            </a:r>
            <a:endParaRPr lang="nb-NO" sz="5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20000"/>
              </a:lnSpc>
              <a:spcBef>
                <a:spcPts val="0"/>
              </a:spcBef>
              <a:buFont typeface="Symbol" panose="05050102010706020507" pitchFamily="18" charset="2"/>
              <a:buChar char=""/>
            </a:pPr>
            <a:r>
              <a:rPr lang="nb-NO" sz="5600" kern="100" dirty="0">
                <a:effectLst/>
                <a:latin typeface="Calibri" panose="020F0502020204030204" pitchFamily="34" charset="0"/>
                <a:ea typeface="Calibri" panose="020F0502020204030204" pitchFamily="34" charset="0"/>
                <a:cs typeface="Calibri" panose="020F0502020204030204" pitchFamily="34" charset="0"/>
              </a:rPr>
              <a:t>Pensum på lyd, mentor, tilrettelagt leseplass og tekniske hjelpemidler</a:t>
            </a:r>
            <a:endParaRPr lang="nb-NO" sz="5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br>
              <a:rPr lang="nb-NO" sz="6400" b="1" kern="100" dirty="0">
                <a:effectLst/>
                <a:latin typeface="Calibri" panose="020F0502020204030204" pitchFamily="34" charset="0"/>
                <a:ea typeface="Calibri" panose="020F0502020204030204" pitchFamily="34" charset="0"/>
                <a:cs typeface="Calibri" panose="020F0502020204030204" pitchFamily="34" charset="0"/>
              </a:rPr>
            </a:br>
            <a:r>
              <a:rPr lang="nb-NO" sz="6400" b="1" kern="100" dirty="0">
                <a:effectLst/>
                <a:latin typeface="Calibri" panose="020F0502020204030204" pitchFamily="34" charset="0"/>
                <a:ea typeface="Calibri" panose="020F0502020204030204" pitchFamily="34" charset="0"/>
                <a:cs typeface="Calibri" panose="020F0502020204030204" pitchFamily="34" charset="0"/>
              </a:rPr>
              <a:t>NTNU tilrettelegging </a:t>
            </a:r>
            <a:r>
              <a:rPr lang="nb-NO" sz="6400" kern="100" dirty="0">
                <a:effectLst/>
                <a:latin typeface="Calibri" panose="020F0502020204030204" pitchFamily="34" charset="0"/>
                <a:ea typeface="Calibri" panose="020F0502020204030204" pitchFamily="34" charset="0"/>
                <a:cs typeface="Calibri" panose="020F0502020204030204" pitchFamily="34" charset="0"/>
              </a:rPr>
              <a:t>har flere tilbud for deg med behov for tilrettelegging og tilbyr veiledningssamtaler</a:t>
            </a:r>
            <a:r>
              <a:rPr lang="nb-NO" sz="6400" b="1" kern="100" dirty="0">
                <a:effectLst/>
                <a:latin typeface="Calibri" panose="020F0502020204030204" pitchFamily="34" charset="0"/>
                <a:ea typeface="Calibri" panose="020F0502020204030204" pitchFamily="34" charset="0"/>
                <a:cs typeface="Calibri" panose="020F0502020204030204" pitchFamily="34" charset="0"/>
              </a:rPr>
              <a:t> </a:t>
            </a:r>
            <a:r>
              <a:rPr lang="nb-NO" sz="6400" b="1"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Tilrettelegging - NTNU</a:t>
            </a:r>
            <a:r>
              <a:rPr lang="nb-NO" sz="6400" b="1" kern="100" dirty="0">
                <a:effectLst/>
                <a:latin typeface="Calibri" panose="020F0502020204030204" pitchFamily="34" charset="0"/>
                <a:ea typeface="Calibri" panose="020F0502020204030204" pitchFamily="34" charset="0"/>
                <a:cs typeface="Calibri" panose="020F0502020204030204" pitchFamily="34" charset="0"/>
              </a:rPr>
              <a:t> </a:t>
            </a:r>
            <a:endParaRPr lang="nb-NO" sz="6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nb-NO" sz="6400" b="1" kern="100" dirty="0">
                <a:effectLst/>
                <a:latin typeface="Calibri" panose="020F0502020204030204" pitchFamily="34" charset="0"/>
                <a:ea typeface="Calibri" panose="020F0502020204030204" pitchFamily="34" charset="0"/>
                <a:cs typeface="Times New Roman" panose="02020603050405020304" pitchFamily="18" charset="0"/>
              </a:rPr>
              <a:t>Hvem kan man kontakte?</a:t>
            </a:r>
            <a:endParaRPr lang="nb-NO" sz="6400" kern="100" dirty="0">
              <a:effectLst/>
              <a:latin typeface="Calibri" panose="020F0502020204030204" pitchFamily="34" charset="0"/>
              <a:ea typeface="Calibri" panose="020F0502020204030204" pitchFamily="34" charset="0"/>
              <a:cs typeface="Times New Roman" panose="02020603050405020304" pitchFamily="18" charset="0"/>
            </a:endParaRPr>
          </a:p>
          <a:p>
            <a:pPr marL="220980" indent="0">
              <a:lnSpc>
                <a:spcPct val="107000"/>
              </a:lnSpc>
              <a:spcAft>
                <a:spcPts val="800"/>
              </a:spcAft>
              <a:buNone/>
            </a:pPr>
            <a:r>
              <a:rPr lang="nb-NO" sz="6400" b="1" u="sng" kern="100" dirty="0">
                <a:effectLst/>
                <a:latin typeface="Calibri" panose="020F0502020204030204" pitchFamily="34" charset="0"/>
                <a:ea typeface="Calibri" panose="020F0502020204030204" pitchFamily="34" charset="0"/>
                <a:cs typeface="Times New Roman" panose="02020603050405020304" pitchFamily="18" charset="0"/>
              </a:rPr>
              <a:t>Tilpasninger av faglig opplegg</a:t>
            </a:r>
            <a:br>
              <a:rPr lang="nb-NO" sz="6400" b="1" kern="100" dirty="0">
                <a:effectLst/>
                <a:latin typeface="Calibri" panose="020F0502020204030204" pitchFamily="34" charset="0"/>
                <a:ea typeface="Calibri" panose="020F0502020204030204" pitchFamily="34" charset="0"/>
                <a:cs typeface="Times New Roman" panose="02020603050405020304" pitchFamily="18" charset="0"/>
              </a:rPr>
            </a:br>
            <a:r>
              <a:rPr lang="nb-NO" sz="6400" kern="100" dirty="0">
                <a:effectLst/>
                <a:latin typeface="Calibri" panose="020F0502020204030204" pitchFamily="34" charset="0"/>
                <a:ea typeface="Calibri" panose="020F0502020204030204" pitchFamily="34" charset="0"/>
                <a:cs typeface="Times New Roman" panose="02020603050405020304" pitchFamily="18" charset="0"/>
              </a:rPr>
              <a:t>Drøftes med studieveileder på aktuelt studieprogram</a:t>
            </a:r>
          </a:p>
          <a:p>
            <a:pPr indent="0">
              <a:lnSpc>
                <a:spcPct val="107000"/>
              </a:lnSpc>
              <a:spcBef>
                <a:spcPts val="0"/>
              </a:spcBef>
              <a:buNone/>
            </a:pPr>
            <a:endParaRPr lang="nb-NO" sz="6400" b="1" u="sng" kern="100" dirty="0">
              <a:effectLst/>
              <a:latin typeface="Calibri" panose="020F0502020204030204" pitchFamily="34" charset="0"/>
              <a:ea typeface="Calibri" panose="020F0502020204030204" pitchFamily="34" charset="0"/>
              <a:cs typeface="Times New Roman" panose="02020603050405020304" pitchFamily="18" charset="0"/>
            </a:endParaRPr>
          </a:p>
          <a:p>
            <a:pPr indent="0">
              <a:lnSpc>
                <a:spcPct val="107000"/>
              </a:lnSpc>
              <a:spcBef>
                <a:spcPts val="0"/>
              </a:spcBef>
              <a:buNone/>
            </a:pPr>
            <a:r>
              <a:rPr lang="nb-NO" sz="6400" b="1" u="sng" kern="100" dirty="0">
                <a:effectLst/>
                <a:latin typeface="Calibri" panose="020F0502020204030204" pitchFamily="34" charset="0"/>
                <a:ea typeface="Calibri" panose="020F0502020204030204" pitchFamily="34" charset="0"/>
                <a:cs typeface="Times New Roman" panose="02020603050405020304" pitchFamily="18" charset="0"/>
              </a:rPr>
              <a:t>Tilrettelegging av eksamen</a:t>
            </a:r>
            <a:endParaRPr lang="nb-NO" sz="6400" kern="100" dirty="0">
              <a:effectLst/>
              <a:latin typeface="Calibri" panose="020F0502020204030204" pitchFamily="34" charset="0"/>
              <a:ea typeface="Calibri" panose="020F0502020204030204" pitchFamily="34" charset="0"/>
              <a:cs typeface="Times New Roman" panose="02020603050405020304" pitchFamily="18" charset="0"/>
            </a:endParaRPr>
          </a:p>
          <a:p>
            <a:pPr marL="220980" indent="0">
              <a:lnSpc>
                <a:spcPct val="107000"/>
              </a:lnSpc>
              <a:spcBef>
                <a:spcPts val="0"/>
              </a:spcBef>
              <a:buNone/>
            </a:pPr>
            <a:r>
              <a:rPr lang="nb-NO" sz="6400" kern="100" dirty="0">
                <a:effectLst/>
                <a:latin typeface="Calibri" panose="020F0502020204030204" pitchFamily="34" charset="0"/>
                <a:ea typeface="Calibri" panose="020F0502020204030204" pitchFamily="34" charset="0"/>
                <a:cs typeface="Times New Roman" panose="02020603050405020304" pitchFamily="18" charset="0"/>
              </a:rPr>
              <a:t>Digitalt </a:t>
            </a:r>
            <a:r>
              <a:rPr lang="nb-NO" sz="6400" kern="100">
                <a:effectLst/>
                <a:latin typeface="Calibri" panose="020F0502020204030204" pitchFamily="34" charset="0"/>
                <a:ea typeface="Calibri" panose="020F0502020204030204" pitchFamily="34" charset="0"/>
                <a:cs typeface="Times New Roman" panose="02020603050405020304" pitchFamily="18" charset="0"/>
              </a:rPr>
              <a:t>søknadsskjema </a:t>
            </a:r>
            <a:r>
              <a:rPr lang="nb-NO" sz="6400" b="1" u="sng" kern="10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Tilrettelegging </a:t>
            </a:r>
            <a:r>
              <a:rPr lang="nb-NO" sz="6400" b="1"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på eksamen - Kunnskapsbasen - NTNU</a:t>
            </a:r>
            <a:endParaRPr lang="nb-NO" sz="6400" kern="100" dirty="0">
              <a:effectLst/>
              <a:latin typeface="Calibri" panose="020F0502020204030204" pitchFamily="34" charset="0"/>
              <a:ea typeface="Calibri" panose="020F0502020204030204" pitchFamily="34" charset="0"/>
              <a:cs typeface="Times New Roman" panose="02020603050405020304" pitchFamily="18" charset="0"/>
            </a:endParaRPr>
          </a:p>
          <a:p>
            <a:pPr marL="220980" indent="0">
              <a:lnSpc>
                <a:spcPct val="107000"/>
              </a:lnSpc>
              <a:spcBef>
                <a:spcPts val="0"/>
              </a:spcBef>
              <a:buNone/>
            </a:pPr>
            <a:r>
              <a:rPr lang="nb-NO" sz="6400" kern="100" dirty="0">
                <a:effectLst/>
                <a:latin typeface="Calibri" panose="020F0502020204030204" pitchFamily="34" charset="0"/>
                <a:ea typeface="Calibri" panose="020F0502020204030204" pitchFamily="34" charset="0"/>
                <a:cs typeface="Times New Roman" panose="02020603050405020304" pitchFamily="18" charset="0"/>
              </a:rPr>
              <a:t>NB!</a:t>
            </a:r>
            <a:r>
              <a:rPr lang="nb-NO" sz="6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nb-NO" sz="6400" kern="100" dirty="0">
                <a:effectLst/>
                <a:latin typeface="Calibri" panose="020F0502020204030204" pitchFamily="34" charset="0"/>
                <a:ea typeface="Calibri" panose="020F0502020204030204" pitchFamily="34" charset="0"/>
                <a:cs typeface="Times New Roman" panose="02020603050405020304" pitchFamily="18" charset="0"/>
              </a:rPr>
              <a:t>Søknadsfrist: </a:t>
            </a:r>
            <a:r>
              <a:rPr lang="nb-NO" sz="6400" b="1" kern="100" dirty="0">
                <a:effectLst/>
                <a:latin typeface="Calibri" panose="020F0502020204030204" pitchFamily="34" charset="0"/>
                <a:ea typeface="Calibri" panose="020F0502020204030204" pitchFamily="34" charset="0"/>
                <a:cs typeface="Times New Roman" panose="02020603050405020304" pitchFamily="18" charset="0"/>
              </a:rPr>
              <a:t>15. september/15. februar</a:t>
            </a:r>
            <a:endParaRPr lang="nb-NO" sz="6400" kern="100" dirty="0">
              <a:effectLst/>
              <a:latin typeface="Calibri" panose="020F0502020204030204" pitchFamily="34" charset="0"/>
              <a:ea typeface="Calibri" panose="020F0502020204030204" pitchFamily="34" charset="0"/>
              <a:cs typeface="Times New Roman" panose="02020603050405020304" pitchFamily="18" charset="0"/>
            </a:endParaRPr>
          </a:p>
          <a:p>
            <a:pPr marL="220980" indent="0">
              <a:lnSpc>
                <a:spcPct val="120000"/>
              </a:lnSpc>
              <a:spcBef>
                <a:spcPts val="0"/>
              </a:spcBef>
              <a:buNone/>
            </a:pPr>
            <a:endParaRPr lang="nb-NO" sz="6400" b="1" u="sng" kern="100" dirty="0">
              <a:effectLst/>
              <a:latin typeface="Calibri" panose="020F0502020204030204" pitchFamily="34" charset="0"/>
              <a:ea typeface="Calibri" panose="020F0502020204030204" pitchFamily="34" charset="0"/>
              <a:cs typeface="Times New Roman" panose="02020603050405020304" pitchFamily="18" charset="0"/>
            </a:endParaRPr>
          </a:p>
          <a:p>
            <a:pPr marL="220980" indent="0">
              <a:lnSpc>
                <a:spcPct val="120000"/>
              </a:lnSpc>
              <a:spcBef>
                <a:spcPts val="0"/>
              </a:spcBef>
              <a:buNone/>
            </a:pPr>
            <a:r>
              <a:rPr lang="nb-NO" sz="6400" b="1" u="sng" kern="100" dirty="0">
                <a:effectLst/>
                <a:latin typeface="Calibri" panose="020F0502020204030204" pitchFamily="34" charset="0"/>
                <a:ea typeface="Calibri" panose="020F0502020204030204" pitchFamily="34" charset="0"/>
                <a:cs typeface="Times New Roman" panose="02020603050405020304" pitchFamily="18" charset="0"/>
              </a:rPr>
              <a:t>Tilrettelegging av studiesituasjonen</a:t>
            </a:r>
            <a:endParaRPr lang="nb-NO" sz="6400" kern="100" dirty="0">
              <a:effectLst/>
              <a:latin typeface="Calibri" panose="020F0502020204030204" pitchFamily="34" charset="0"/>
              <a:ea typeface="Calibri" panose="020F0502020204030204" pitchFamily="34" charset="0"/>
              <a:cs typeface="Times New Roman" panose="02020603050405020304" pitchFamily="18" charset="0"/>
            </a:endParaRPr>
          </a:p>
          <a:p>
            <a:pPr marL="220980" indent="0">
              <a:lnSpc>
                <a:spcPct val="120000"/>
              </a:lnSpc>
              <a:spcBef>
                <a:spcPts val="0"/>
              </a:spcBef>
              <a:buNone/>
            </a:pPr>
            <a:r>
              <a:rPr lang="nb-NO" sz="6400" kern="100" dirty="0">
                <a:effectLst/>
                <a:latin typeface="Calibri" panose="020F0502020204030204" pitchFamily="34" charset="0"/>
                <a:ea typeface="Calibri" panose="020F0502020204030204" pitchFamily="34" charset="0"/>
                <a:cs typeface="Times New Roman" panose="02020603050405020304" pitchFamily="18" charset="0"/>
              </a:rPr>
              <a:t>Drøftes med NTNU Tilrettelegging</a:t>
            </a:r>
          </a:p>
          <a:p>
            <a:pPr marL="220980" indent="0">
              <a:lnSpc>
                <a:spcPct val="120000"/>
              </a:lnSpc>
              <a:spcBef>
                <a:spcPts val="0"/>
              </a:spcBef>
              <a:buNone/>
            </a:pPr>
            <a:r>
              <a:rPr lang="nb-NO" sz="6400" kern="100" dirty="0">
                <a:effectLst/>
                <a:latin typeface="Calibri" panose="020F0502020204030204" pitchFamily="34" charset="0"/>
                <a:ea typeface="Calibri" panose="020F0502020204030204" pitchFamily="34" charset="0"/>
                <a:cs typeface="Times New Roman" panose="02020603050405020304" pitchFamily="18" charset="0"/>
              </a:rPr>
              <a:t>NB!</a:t>
            </a:r>
            <a:r>
              <a:rPr lang="nb-NO" sz="6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nb-NO" sz="6400" kern="100" dirty="0">
                <a:effectLst/>
                <a:latin typeface="Calibri" panose="020F0502020204030204" pitchFamily="34" charset="0"/>
                <a:ea typeface="Calibri" panose="020F0502020204030204" pitchFamily="34" charset="0"/>
                <a:cs typeface="Times New Roman" panose="02020603050405020304" pitchFamily="18" charset="0"/>
              </a:rPr>
              <a:t>Tilrettelagt leseplass: Søknadsfrist: </a:t>
            </a:r>
            <a:r>
              <a:rPr lang="nb-NO" sz="6400" b="1" kern="100" dirty="0">
                <a:effectLst/>
                <a:latin typeface="Calibri" panose="020F0502020204030204" pitchFamily="34" charset="0"/>
                <a:ea typeface="Calibri" panose="020F0502020204030204" pitchFamily="34" charset="0"/>
                <a:cs typeface="Times New Roman" panose="02020603050405020304" pitchFamily="18" charset="0"/>
              </a:rPr>
              <a:t>1. september</a:t>
            </a:r>
            <a:endParaRPr lang="nb-NO" sz="6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1" indent="0" fontAlgn="auto">
              <a:spcBef>
                <a:spcPts val="0"/>
              </a:spcBef>
              <a:spcAft>
                <a:spcPts val="0"/>
              </a:spcAft>
              <a:buClrTx/>
              <a:buSzTx/>
              <a:buNone/>
              <a:tabLst/>
              <a:defRPr/>
            </a:pPr>
            <a:endParaRPr kumimoji="0" lang="en-US" sz="4800" b="0" i="0" u="none" strike="noStrike" cap="none" spc="0" normalizeH="0" baseline="0" noProof="0" dirty="0">
              <a:ln>
                <a:noFill/>
              </a:ln>
              <a:effectLst/>
              <a:uLnTx/>
              <a:uFillTx/>
            </a:endParaRPr>
          </a:p>
          <a:p>
            <a:endParaRPr lang="en-US" sz="1000" dirty="0"/>
          </a:p>
        </p:txBody>
      </p:sp>
      <p:pic>
        <p:nvPicPr>
          <p:cNvPr id="8" name="Plassholder for innhold 7">
            <a:extLst>
              <a:ext uri="{FF2B5EF4-FFF2-40B4-BE49-F238E27FC236}">
                <a16:creationId xmlns:a16="http://schemas.microsoft.com/office/drawing/2014/main" id="{E52FBDCC-02A2-5B68-9518-DDE7F6A4E837}"/>
              </a:ext>
              <a:ext uri="{C183D7F6-B498-43B3-948B-1728B52AA6E4}">
                <adec:decorative xmlns:adec="http://schemas.microsoft.com/office/drawing/2017/decorative" val="1"/>
              </a:ext>
            </a:extLst>
          </p:cNvPr>
          <p:cNvPicPr>
            <a:picLocks noGrp="1" noChangeAspect="1"/>
          </p:cNvPicPr>
          <p:nvPr>
            <p:ph sz="half" idx="2"/>
          </p:nvPr>
        </p:nvPicPr>
        <p:blipFill rotWithShape="1">
          <a:blip r:embed="rId5"/>
          <a:srcRect r="23771"/>
          <a:stretch/>
        </p:blipFill>
        <p:spPr>
          <a:xfrm>
            <a:off x="7199440" y="10"/>
            <a:ext cx="4992560" cy="6857990"/>
          </a:xfrm>
          <a:prstGeom prst="rect">
            <a:avLst/>
          </a:prstGeom>
          <a:effectLst/>
        </p:spPr>
      </p:pic>
    </p:spTree>
    <p:extLst>
      <p:ext uri="{BB962C8B-B14F-4D97-AF65-F5344CB8AC3E}">
        <p14:creationId xmlns:p14="http://schemas.microsoft.com/office/powerpoint/2010/main" val="2154325187"/>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372</Words>
  <Application>Microsoft Office PowerPoint</Application>
  <PresentationFormat>Widescreen</PresentationFormat>
  <Paragraphs>44</Paragraphs>
  <Slides>1</Slides>
  <Notes>1</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1</vt:i4>
      </vt:variant>
    </vt:vector>
  </HeadingPairs>
  <TitlesOfParts>
    <vt:vector size="7" baseType="lpstr">
      <vt:lpstr>Arial</vt:lpstr>
      <vt:lpstr>Calibri</vt:lpstr>
      <vt:lpstr>Calibri Light</vt:lpstr>
      <vt:lpstr>Courier New</vt:lpstr>
      <vt:lpstr>Symbol</vt:lpstr>
      <vt:lpstr>Office-tema</vt:lpstr>
      <vt:lpstr>Tilrettelegging i studiene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Tilrettelegging i studiene</dc:title>
  <dc:creator>Bjørg Næss Frost</dc:creator>
  <cp:lastModifiedBy>Bjørg Næss Frost</cp:lastModifiedBy>
  <cp:revision>9</cp:revision>
  <dcterms:created xsi:type="dcterms:W3CDTF">2024-05-06T12:09:45Z</dcterms:created>
  <dcterms:modified xsi:type="dcterms:W3CDTF">2024-05-07T14:35:56Z</dcterms:modified>
</cp:coreProperties>
</file>